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3" r:id="rId3"/>
    <p:sldId id="257" r:id="rId4"/>
    <p:sldId id="258" r:id="rId5"/>
    <p:sldId id="259" r:id="rId6"/>
    <p:sldId id="260" r:id="rId7"/>
    <p:sldId id="261" r:id="rId8"/>
    <p:sldId id="262" r:id="rId9"/>
    <p:sldId id="271" r:id="rId10"/>
    <p:sldId id="264" r:id="rId11"/>
    <p:sldId id="265" r:id="rId12"/>
    <p:sldId id="266" r:id="rId13"/>
    <p:sldId id="267" r:id="rId14"/>
    <p:sldId id="268" r:id="rId15"/>
    <p:sldId id="269" r:id="rId16"/>
    <p:sldId id="270" r:id="rId17"/>
    <p:sldId id="275" r:id="rId18"/>
    <p:sldId id="278" r:id="rId19"/>
    <p:sldId id="285" r:id="rId20"/>
    <p:sldId id="281" r:id="rId21"/>
    <p:sldId id="280" r:id="rId22"/>
    <p:sldId id="284" r:id="rId23"/>
    <p:sldId id="283" r:id="rId24"/>
    <p:sldId id="282" r:id="rId25"/>
    <p:sldId id="286" r:id="rId2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FFFF"/>
    <a:srgbClr val="015595"/>
    <a:srgbClr val="FFFFFF"/>
    <a:srgbClr val="26B6FF"/>
    <a:srgbClr val="FFFF00"/>
    <a:srgbClr val="115FAF"/>
    <a:srgbClr val="105369"/>
    <a:srgbClr val="2590AF"/>
    <a:srgbClr val="BC08FF"/>
    <a:srgbClr val="0E20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248"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AE4D6-E164-1D49-B423-001E1CAAE6E0}" type="datetimeFigureOut">
              <a:rPr kumimoji="1" lang="zh-TW" altLang="en-US" smtClean="0"/>
              <a:t>2019/5/16</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9F7D7B-B1CC-AE40-84BB-B210E1379A07}" type="slidenum">
              <a:rPr kumimoji="1" lang="zh-TW" altLang="en-US" smtClean="0"/>
              <a:t>‹#›</a:t>
            </a:fld>
            <a:endParaRPr kumimoji="1" lang="zh-TW" altLang="en-US"/>
          </a:p>
        </p:txBody>
      </p:sp>
    </p:spTree>
    <p:extLst>
      <p:ext uri="{BB962C8B-B14F-4D97-AF65-F5344CB8AC3E}">
        <p14:creationId xmlns:p14="http://schemas.microsoft.com/office/powerpoint/2010/main" val="210309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oftware.intel.com/en-us/openvino-toolki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software.intel.com/en-us/openvino-toolkit/benchmark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ntel.com/benchmark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6" y="4415790"/>
            <a:ext cx="6442892" cy="4147185"/>
          </a:xfrm>
        </p:spPr>
        <p:txBody>
          <a:bodyPr/>
          <a:lstStyle/>
          <a:p>
            <a:endParaRPr lang="en-US" sz="1000" b="1"/>
          </a:p>
          <a:p>
            <a:pPr defTabSz="465887">
              <a:defRPr/>
            </a:pPr>
            <a:r>
              <a:rPr lang="en-US" sz="1000"/>
              <a:t>Together, Intel® Hardware &amp; Software delivers high performance deep learning inference, analytics, &amp; real-time image analysis for vision solutions, providing customers flexibility, cost-efficiencies &amp; faster deployments. </a:t>
            </a:r>
            <a:endParaRPr lang="en-US" sz="1000" b="1"/>
          </a:p>
          <a:p>
            <a:endParaRPr lang="en-US" sz="1000" b="1"/>
          </a:p>
          <a:p>
            <a:r>
              <a:rPr lang="en-US" sz="1000" b="1"/>
              <a:t>Advance AI Performance in Edge Devices with Intel® Distribution of </a:t>
            </a:r>
            <a:r>
              <a:rPr lang="en-US" sz="1000" b="1" err="1"/>
              <a:t>OpenVINO</a:t>
            </a:r>
            <a:r>
              <a:rPr lang="en-US" sz="1000" b="1"/>
              <a:t>™ toolkit</a:t>
            </a:r>
            <a:endParaRPr lang="en-US" sz="1000"/>
          </a:p>
          <a:p>
            <a:r>
              <a:rPr lang="en-US" sz="1000"/>
              <a:t>Advancing vision solutions for AI at the edge, the latest release of the </a:t>
            </a:r>
            <a:r>
              <a:rPr lang="en-US" sz="1000" u="sng">
                <a:hlinkClick r:id="rId3"/>
              </a:rPr>
              <a:t>Intel® Distribution of </a:t>
            </a:r>
            <a:r>
              <a:rPr lang="en-US" sz="1000" u="sng" err="1">
                <a:hlinkClick r:id="rId3"/>
              </a:rPr>
              <a:t>OpenVINO</a:t>
            </a:r>
            <a:r>
              <a:rPr lang="en-US" sz="1000" u="sng">
                <a:hlinkClick r:id="rId3"/>
              </a:rPr>
              <a:t>™ toolkit</a:t>
            </a:r>
            <a:r>
              <a:rPr lang="en-US" sz="1000"/>
              <a:t> (2018 R4) supports new Intel® Vision Accelerator Design products—that when used together, </a:t>
            </a:r>
            <a:r>
              <a:rPr lang="en-US" sz="1000" b="1"/>
              <a:t>deliver high performance deep learning inference, analytics, and real-time image analysis. </a:t>
            </a:r>
          </a:p>
          <a:p>
            <a:endParaRPr lang="en-US" sz="1000"/>
          </a:p>
          <a:p>
            <a:r>
              <a:rPr lang="en-US" sz="1000"/>
              <a:t>This hardware/software combination unleashes </a:t>
            </a:r>
            <a:r>
              <a:rPr lang="en-US" sz="1000" u="sng">
                <a:hlinkClick r:id="rId4"/>
              </a:rPr>
              <a:t>new levels of performance</a:t>
            </a:r>
            <a:r>
              <a:rPr lang="en-US" sz="1000" baseline="30000"/>
              <a:t>1</a:t>
            </a:r>
            <a:r>
              <a:rPr lang="en-US" sz="1000"/>
              <a:t>, and provides </a:t>
            </a:r>
            <a:r>
              <a:rPr lang="en-US" sz="1000" b="1"/>
              <a:t>flexibility, cost-efficiencies and faster deployments. </a:t>
            </a:r>
            <a:r>
              <a:rPr lang="en-US" sz="1000"/>
              <a:t>Other new features in the toolkit expand support for public deep learning topologies and add three pretrained models.</a:t>
            </a:r>
          </a:p>
          <a:p>
            <a:endParaRPr lang="en-US" sz="1000"/>
          </a:p>
          <a:p>
            <a:endParaRPr lang="en-US" sz="1000"/>
          </a:p>
          <a:p>
            <a:r>
              <a:rPr lang="en-US" sz="1000"/>
              <a:t>Yolo V3 - Not available in downloader, but tested and validated</a:t>
            </a:r>
          </a:p>
          <a:p>
            <a:r>
              <a:rPr lang="en-US" sz="1000"/>
              <a:t>NCS2 - JB announcing in Beijing at AIDC, available on Amazon for purchase</a:t>
            </a:r>
          </a:p>
          <a:p>
            <a:endParaRPr lang="en-US" sz="1000"/>
          </a:p>
          <a:p>
            <a:endParaRPr lang="en-US" sz="1000"/>
          </a:p>
          <a:p>
            <a:pPr>
              <a:lnSpc>
                <a:spcPct val="110000"/>
              </a:lnSpc>
              <a:spcBef>
                <a:spcPts val="0"/>
              </a:spcBef>
              <a:spcAft>
                <a:spcPts val="300"/>
              </a:spcAft>
            </a:pPr>
            <a:r>
              <a:rPr lang="en-US" sz="1000">
                <a:solidFill>
                  <a:srgbClr val="004280"/>
                </a:solidFill>
              </a:rPr>
              <a:t>Demand is growing for intelligent vision solutions. </a:t>
            </a:r>
          </a:p>
          <a:p>
            <a:pPr marL="171450" indent="-171450">
              <a:lnSpc>
                <a:spcPct val="110000"/>
              </a:lnSpc>
              <a:spcBef>
                <a:spcPts val="0"/>
              </a:spcBef>
              <a:spcAft>
                <a:spcPts val="300"/>
              </a:spcAft>
              <a:buFont typeface="Wingdings" panose="05000000000000000000" pitchFamily="2" charset="2"/>
              <a:buChar char="§"/>
            </a:pPr>
            <a:r>
              <a:rPr lang="en-US" sz="1000" b="1">
                <a:solidFill>
                  <a:srgbClr val="004280"/>
                </a:solidFill>
              </a:rPr>
              <a:t>Deep </a:t>
            </a:r>
            <a:r>
              <a:rPr lang="en-US" sz="1000" b="1">
                <a:solidFill>
                  <a:srgbClr val="002060"/>
                </a:solidFill>
              </a:rPr>
              <a:t>learning revenue</a:t>
            </a:r>
            <a:r>
              <a:rPr lang="en-US" sz="1000">
                <a:solidFill>
                  <a:srgbClr val="002060"/>
                </a:solidFill>
              </a:rPr>
              <a:t> is estimated to grow from $655M </a:t>
            </a:r>
            <a:br>
              <a:rPr lang="en-US" sz="1000">
                <a:solidFill>
                  <a:srgbClr val="002060"/>
                </a:solidFill>
              </a:rPr>
            </a:br>
            <a:r>
              <a:rPr lang="en-US" sz="1000">
                <a:solidFill>
                  <a:srgbClr val="002060"/>
                </a:solidFill>
              </a:rPr>
              <a:t>in 2016 to </a:t>
            </a:r>
            <a:r>
              <a:rPr lang="en-US" sz="1000" b="1">
                <a:solidFill>
                  <a:srgbClr val="002060"/>
                </a:solidFill>
              </a:rPr>
              <a:t>$35B by 2025</a:t>
            </a:r>
            <a:r>
              <a:rPr lang="en-US" sz="1000">
                <a:solidFill>
                  <a:srgbClr val="002060"/>
                </a:solidFill>
              </a:rPr>
              <a:t>¹. </a:t>
            </a:r>
          </a:p>
          <a:p>
            <a:pPr>
              <a:lnSpc>
                <a:spcPct val="110000"/>
              </a:lnSpc>
              <a:spcBef>
                <a:spcPts val="500"/>
              </a:spcBef>
              <a:spcAft>
                <a:spcPts val="200"/>
              </a:spcAft>
            </a:pPr>
            <a:r>
              <a:rPr lang="en-US" sz="1000">
                <a:solidFill>
                  <a:srgbClr val="004280"/>
                </a:solidFill>
              </a:rPr>
              <a:t>This requires </a:t>
            </a:r>
            <a:r>
              <a:rPr lang="en-US" sz="1000" b="1">
                <a:solidFill>
                  <a:srgbClr val="004280"/>
                </a:solidFill>
              </a:rPr>
              <a:t>developer tools </a:t>
            </a:r>
            <a:r>
              <a:rPr lang="en-US" sz="1000">
                <a:solidFill>
                  <a:srgbClr val="004280"/>
                </a:solidFill>
              </a:rPr>
              <a:t>to integrate computer vision, deep learning, and analytics processing capabilities into applications, so they can help </a:t>
            </a:r>
            <a:r>
              <a:rPr lang="en-US" sz="1000" b="1">
                <a:solidFill>
                  <a:srgbClr val="004280"/>
                </a:solidFill>
              </a:rPr>
              <a:t>turn data into insights that fuel artificial intelligence</a:t>
            </a:r>
            <a:r>
              <a:rPr lang="en-US" sz="1000">
                <a:solidFill>
                  <a:srgbClr val="004280"/>
                </a:solidFill>
              </a:rPr>
              <a:t>. </a:t>
            </a:r>
          </a:p>
          <a:p>
            <a:pPr>
              <a:lnSpc>
                <a:spcPct val="110000"/>
              </a:lnSpc>
              <a:spcBef>
                <a:spcPts val="500"/>
              </a:spcBef>
              <a:spcAft>
                <a:spcPts val="200"/>
              </a:spcAft>
            </a:pPr>
            <a:r>
              <a:rPr lang="en-US" sz="1000" baseline="30000">
                <a:solidFill>
                  <a:srgbClr val="B1BABF">
                    <a:lumMod val="50000"/>
                  </a:srgbClr>
                </a:solidFill>
              </a:rPr>
              <a:t>1</a:t>
            </a:r>
            <a:r>
              <a:rPr lang="en-US" sz="1000">
                <a:solidFill>
                  <a:srgbClr val="B1BABF">
                    <a:lumMod val="50000"/>
                  </a:srgbClr>
                </a:solidFill>
              </a:rPr>
              <a:t>Tractica 2Q 2017</a:t>
            </a:r>
            <a:endParaRPr lang="en-US" sz="1000"/>
          </a:p>
          <a:p>
            <a:endParaRPr lang="en-US" sz="1100" b="1">
              <a:solidFill>
                <a:schemeClr val="accent1"/>
              </a:solidFill>
            </a:endParaRPr>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97054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20</a:t>
            </a:fld>
            <a:endParaRPr lang="zh-TW" altLang="en-US"/>
          </a:p>
        </p:txBody>
      </p:sp>
    </p:spTree>
    <p:extLst>
      <p:ext uri="{BB962C8B-B14F-4D97-AF65-F5344CB8AC3E}">
        <p14:creationId xmlns:p14="http://schemas.microsoft.com/office/powerpoint/2010/main" val="1109681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err="1"/>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21</a:t>
            </a:fld>
            <a:endParaRPr lang="zh-TW" altLang="en-US"/>
          </a:p>
        </p:txBody>
      </p:sp>
    </p:spTree>
    <p:extLst>
      <p:ext uri="{BB962C8B-B14F-4D97-AF65-F5344CB8AC3E}">
        <p14:creationId xmlns:p14="http://schemas.microsoft.com/office/powerpoint/2010/main" val="1076315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err="1"/>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22</a:t>
            </a:fld>
            <a:endParaRPr lang="zh-TW" altLang="en-US"/>
          </a:p>
        </p:txBody>
      </p:sp>
    </p:spTree>
    <p:extLst>
      <p:ext uri="{BB962C8B-B14F-4D97-AF65-F5344CB8AC3E}">
        <p14:creationId xmlns:p14="http://schemas.microsoft.com/office/powerpoint/2010/main" val="69619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err="1"/>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23</a:t>
            </a:fld>
            <a:endParaRPr lang="zh-TW" altLang="en-US"/>
          </a:p>
        </p:txBody>
      </p:sp>
    </p:spTree>
    <p:extLst>
      <p:ext uri="{BB962C8B-B14F-4D97-AF65-F5344CB8AC3E}">
        <p14:creationId xmlns:p14="http://schemas.microsoft.com/office/powerpoint/2010/main" val="969804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err="1"/>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24</a:t>
            </a:fld>
            <a:endParaRPr lang="zh-TW" altLang="en-US"/>
          </a:p>
        </p:txBody>
      </p:sp>
    </p:spTree>
    <p:extLst>
      <p:ext uri="{BB962C8B-B14F-4D97-AF65-F5344CB8AC3E}">
        <p14:creationId xmlns:p14="http://schemas.microsoft.com/office/powerpoint/2010/main" val="3488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0999" y="4343400"/>
            <a:ext cx="6095999" cy="41148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rPr>
              <a:t>This toolkit is designed to increase performance and reduce development time for computer vision solutions.  It simplifies access to the benefits from the rich set of hardware options available from Intel which can increase performance, reduce power, and maximize hardware utilization – letting you do more with less and opening new design possibilities. </a:t>
            </a:r>
          </a:p>
          <a:p>
            <a:pPr lvl="0"/>
            <a:endParaRPr lang="en-US" sz="1000"/>
          </a:p>
          <a:p>
            <a:pPr lvl="0"/>
            <a:r>
              <a:rPr lang="en-US" sz="1000"/>
              <a:t>Deep Learning Deployment Toolkit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a:solidFill>
                  <a:srgbClr val="003C71"/>
                </a:solidFill>
              </a:rPr>
              <a:t>A Cross-platform Tool to Accelerate Deep Learning Inference Performance</a:t>
            </a:r>
            <a:endParaRPr lang="en-US" sz="1000"/>
          </a:p>
          <a:p>
            <a:pPr marL="171450" indent="-171450">
              <a:buFont typeface="Arial" panose="020B0604020202020204" pitchFamily="34" charset="0"/>
              <a:buChar char="•"/>
            </a:pPr>
            <a:r>
              <a:rPr lang="en-US" sz="1000" b="1"/>
              <a:t>Model Optimizer</a:t>
            </a:r>
            <a:r>
              <a:rPr lang="en-US" sz="1000"/>
              <a:t>, converting Caffe, TensorFlow, &amp; MXnet to IR. </a:t>
            </a:r>
          </a:p>
          <a:p>
            <a:pPr marL="171450" indent="-171450">
              <a:buFont typeface="Arial" panose="020B0604020202020204" pitchFamily="34" charset="0"/>
              <a:buChar char="•"/>
            </a:pPr>
            <a:r>
              <a:rPr lang="en-US" sz="1000" b="1"/>
              <a:t>Inference Engine</a:t>
            </a:r>
            <a:r>
              <a:rPr lang="en-US" sz="1000"/>
              <a:t>, with plugins for CPU, GPU, FPGA &amp; VPU – what it is… across multi-platform support</a:t>
            </a:r>
          </a:p>
          <a:p>
            <a:pPr lvl="0"/>
            <a:endParaRPr lang="en-US" sz="1000"/>
          </a:p>
          <a:p>
            <a:pPr lvl="0"/>
            <a:r>
              <a:rPr lang="en-US" sz="1000"/>
              <a:t>OpenCV</a:t>
            </a:r>
          </a:p>
          <a:p>
            <a:pPr marL="171450" indent="-171450">
              <a:buFont typeface="Arial" panose="020B0604020202020204" pitchFamily="34" charset="0"/>
              <a:buChar char="•"/>
            </a:pPr>
            <a:r>
              <a:rPr lang="en-US" sz="1000" b="1"/>
              <a:t>Pre-compiled OpenCV 3.3, </a:t>
            </a:r>
            <a:r>
              <a:rPr lang="en-US" sz="1000"/>
              <a:t>Full Intel CPU optimizations</a:t>
            </a:r>
          </a:p>
          <a:p>
            <a:pPr marL="171450" indent="-171450">
              <a:buFont typeface="Arial" panose="020B0604020202020204" pitchFamily="34" charset="0"/>
              <a:buChar char="•"/>
            </a:pPr>
            <a:r>
              <a:rPr lang="en-US" sz="1000"/>
              <a:t>New Intel Photography Vision Library, with face detection/ recognition, blink detection, and smile detection </a:t>
            </a:r>
          </a:p>
          <a:p>
            <a:pPr lvl="0"/>
            <a:endParaRPr lang="en-US" sz="1000"/>
          </a:p>
          <a:p>
            <a:pPr lvl="0"/>
            <a:r>
              <a:rPr lang="en-US" sz="1000"/>
              <a:t>OpenVX </a:t>
            </a:r>
          </a:p>
          <a:p>
            <a:pPr marL="171450" indent="-171450">
              <a:buFont typeface="Arial" panose="020B0604020202020204" pitchFamily="34" charset="0"/>
              <a:buChar char="•"/>
            </a:pPr>
            <a:r>
              <a:rPr lang="en-US" sz="1000"/>
              <a:t>Graph-based implementation of a short list of traditional CV operations and CNN primitives.</a:t>
            </a:r>
          </a:p>
          <a:p>
            <a:pPr marL="171450" indent="-171450">
              <a:buFont typeface="Arial" panose="020B0604020202020204" pitchFamily="34" charset="0"/>
              <a:buChar char="•"/>
            </a:pPr>
            <a:r>
              <a:rPr lang="en-US" sz="1000"/>
              <a:t>Khronos OpenVX* Neural Networks Extension 1.2 </a:t>
            </a:r>
          </a:p>
          <a:p>
            <a:pPr marL="171450" indent="-171450">
              <a:buFont typeface="Arial" panose="020B0604020202020204" pitchFamily="34" charset="0"/>
              <a:buChar char="•"/>
            </a:pPr>
            <a:r>
              <a:rPr lang="en-US" sz="1000"/>
              <a:t>Visual Algorithm Designer</a:t>
            </a:r>
          </a:p>
          <a:p>
            <a:pPr marL="171450" indent="-171450">
              <a:buFont typeface="Arial" panose="020B0604020202020204" pitchFamily="34" charset="0"/>
              <a:buChar char="•"/>
            </a:pPr>
            <a:r>
              <a:rPr lang="en-US" sz="1000"/>
              <a:t>Eclipse* plugin enabling integrated  OpenVX*  application development</a:t>
            </a:r>
          </a:p>
          <a:p>
            <a:pPr marL="171450" indent="-171450">
              <a:buFont typeface="Arial" panose="020B0604020202020204" pitchFamily="34" charset="0"/>
              <a:buChar char="•"/>
            </a:pPr>
            <a:endParaRPr lang="en-US" sz="1000" b="1" kern="0">
              <a:ea typeface="Intel Clear Pro Bold" panose="020B0804020202060201" pitchFamily="34" charset="0"/>
              <a:cs typeface="Intel Clear Pro Bold" panose="020B0804020202060201" pitchFamily="34" charset="0"/>
            </a:endParaRPr>
          </a:p>
          <a:p>
            <a:r>
              <a:rPr lang="en-US" sz="1000" kern="0">
                <a:ea typeface="Intel Clear Pro Bold" panose="020B0804020202060201" pitchFamily="34" charset="0"/>
                <a:cs typeface="Intel Clear Pro Bold" panose="020B0804020202060201" pitchFamily="34" charset="0"/>
              </a:rPr>
              <a:t>Miscellaneous</a:t>
            </a:r>
          </a:p>
          <a:p>
            <a:pPr marL="171450" indent="-171450">
              <a:buFont typeface="Arial" panose="020B0604020202020204" pitchFamily="34" charset="0"/>
              <a:buChar char="•"/>
            </a:pPr>
            <a:r>
              <a:rPr lang="en-US" sz="1000" kern="0">
                <a:ea typeface="Intel Clear Pro Bold" panose="020B0804020202060201" pitchFamily="34" charset="0"/>
                <a:cs typeface="Intel Clear Pro Bold" panose="020B0804020202060201" pitchFamily="34" charset="0"/>
              </a:rPr>
              <a:t>OpenCL™ Drivers &amp; Runtimes, and Media drivers are included to ease Computer Vision SDK working with Intel® Media SDK and Intel SDK OpenCL™ Applications</a:t>
            </a:r>
          </a:p>
          <a:p>
            <a:pPr marL="171450" indent="-171450">
              <a:buFont typeface="Arial" panose="020B0604020202020204" pitchFamily="34" charset="0"/>
              <a:buChar char="•"/>
            </a:pPr>
            <a:r>
              <a:rPr lang="en-US" sz="1000" kern="0">
                <a:ea typeface="Intel Clear Pro Bold" panose="020B0804020202060201" pitchFamily="34" charset="0"/>
                <a:cs typeface="Intel Clear Pro Bold" panose="020B0804020202060201" pitchFamily="34" charset="0"/>
              </a:rPr>
              <a:t>MKL-DNN, CLDNN are included in common API – no need to download separate</a:t>
            </a:r>
          </a:p>
          <a:p>
            <a:pPr lvl="1"/>
            <a:endParaRPr lang="en-US" sz="1000">
              <a:solidFill>
                <a:srgbClr val="FF0000"/>
              </a:solidFill>
            </a:endParaRPr>
          </a:p>
          <a:p>
            <a:pPr lvl="1"/>
            <a:endParaRPr lang="en-US" sz="1000"/>
          </a:p>
          <a:p>
            <a:endParaRPr lang="en-US" sz="1000"/>
          </a:p>
        </p:txBody>
      </p:sp>
      <p:sp>
        <p:nvSpPr>
          <p:cNvPr id="4" name="Slide Number Placeholder 3"/>
          <p:cNvSpPr>
            <a:spLocks noGrp="1"/>
          </p:cNvSpPr>
          <p:nvPr>
            <p:ph type="sldNum" sz="quarter" idx="10"/>
          </p:nvPr>
        </p:nvSpPr>
        <p:spPr>
          <a:xfrm>
            <a:off x="6476999" y="8685213"/>
            <a:ext cx="379413" cy="457200"/>
          </a:xfrm>
        </p:spPr>
        <p:txBody>
          <a:bodyPr/>
          <a:lstStyle/>
          <a:p>
            <a:fld id="{D61C8689-8455-3546-ADF9-3B7273760F6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2689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171450" indent="-171450">
              <a:buFontTx/>
              <a:buChar char="-"/>
            </a:pPr>
            <a:r>
              <a:rPr lang="en-US" sz="1000"/>
              <a:t>Using a common api across CPU, GPU, FPGA and Movidius VPU allows</a:t>
            </a:r>
            <a:r>
              <a:rPr lang="en-US" sz="1000" baseline="0"/>
              <a:t> for heterogeneity, fallback to CPU &amp;/or GPU and no need to recode when testing on different HW.</a:t>
            </a:r>
          </a:p>
          <a:p>
            <a:pPr marL="171450" indent="-171450">
              <a:buFontTx/>
              <a:buChar char="-"/>
            </a:pPr>
            <a:endParaRPr lang="en-US" sz="1000" baseline="0"/>
          </a:p>
          <a:p>
            <a:pPr marL="171450" indent="-171450">
              <a:buFontTx/>
              <a:buChar char="-"/>
            </a:pPr>
            <a:r>
              <a:rPr lang="en-US" sz="1000" baseline="0"/>
              <a:t>10x improvement was achieved by GE when comparing a standard tensorflow model they were using for image classification vs. when they used the DLDT</a:t>
            </a:r>
            <a:r>
              <a:rPr lang="en-US" sz="1000"/>
              <a:t> - </a:t>
            </a:r>
            <a:r>
              <a:rPr lang="en-US" sz="1000" baseline="0"/>
              <a:t>on a Xeon system&amp; allowed GE to increase its performance without adding discrete GPU cards.</a:t>
            </a:r>
          </a:p>
          <a:p>
            <a:pPr marL="171450" indent="-171450">
              <a:buFontTx/>
              <a:buChar char="-"/>
            </a:pPr>
            <a:endParaRPr lang="en-US" sz="1000" baseline="0"/>
          </a:p>
          <a:p>
            <a:pPr marL="171450" indent="-171450">
              <a:buFontTx/>
              <a:buChar char="-"/>
            </a:pPr>
            <a:r>
              <a:rPr lang="en-US" sz="1000"/>
              <a:t>Over, 50 models &amp; samples are included in the</a:t>
            </a:r>
            <a:r>
              <a:rPr lang="en-US" sz="1000" baseline="0"/>
              <a:t> package. there is a model downloader that will also download public models.</a:t>
            </a:r>
          </a:p>
          <a:p>
            <a:pPr marL="171450" indent="-171450">
              <a:buFontTx/>
              <a:buChar char="-"/>
            </a:pPr>
            <a:endParaRPr lang="en-US" sz="1000" baseline="0"/>
          </a:p>
          <a:p>
            <a:pPr marL="171450" indent="-171450">
              <a:buFontTx/>
              <a:buChar char="-"/>
            </a:pPr>
            <a:r>
              <a:rPr lang="en-US" sz="1000" baseline="0"/>
              <a:t>Easy way to create an operation that isn't covered by the IE out of the box. You can express that as a composition of existing IE ops or register the op in the MO &amp;  connect it to the entirely new IE layer in C++ or OpenCL. The existed layers were reorganized to “core” (general primitives) &amp; “extensions” (topology-specific, for example DetectionOutput for SSD). These “extensions” should be built and loaded explicitly.</a:t>
            </a:r>
            <a:endParaRPr lang="en-US" sz="1000"/>
          </a:p>
          <a:p>
            <a:pPr marL="171450" indent="-171450">
              <a:buFontTx/>
              <a:buChar char="-"/>
            </a:pPr>
            <a:r>
              <a:rPr lang="en-US" sz="1000" spc="-20">
                <a:solidFill>
                  <a:schemeClr val="tx2"/>
                </a:solidFill>
              </a:rPr>
              <a:t>Speed development – auto fallback to CPU/GPU for FPGA</a:t>
            </a:r>
          </a:p>
          <a:p>
            <a:pPr marL="171450" indent="-171450">
              <a:buFontTx/>
              <a:buChar char="-"/>
            </a:pPr>
            <a:endParaRPr lang="en-US" sz="1000" spc="-20">
              <a:solidFill>
                <a:schemeClr val="tx2"/>
              </a:solidFill>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700" baseline="30000">
                <a:solidFill>
                  <a:srgbClr val="B1BABF">
                    <a:lumMod val="50000"/>
                  </a:srgbClr>
                </a:solidFill>
              </a:rPr>
              <a:t>1</a:t>
            </a:r>
            <a:r>
              <a:rPr lang="en-US" sz="700">
                <a:solidFill>
                  <a:srgbClr val="B1BABF">
                    <a:lumMod val="50000"/>
                  </a:srgbClr>
                </a:solidFill>
              </a:rPr>
              <a:t>Performance increase comparing certain standard framework models vs. Intel-optimized models in the Intel® Deep Learning Deployment Toolkit. </a:t>
            </a:r>
            <a:r>
              <a:rPr lang="en-US" sz="700">
                <a:solidFill>
                  <a:schemeClr val="bg2">
                    <a:lumMod val="50000"/>
                  </a:schemeClr>
                </a:solidFill>
              </a:rPr>
              <a:t>Performance results are based on testing as of June 13, 2018 and may not reflect all publicly available security updates. See configuration disclosure for details. No product can be absolutely secure. For more complete information about performance and benchmark results, visit </a:t>
            </a:r>
            <a:r>
              <a:rPr lang="en-US" sz="700">
                <a:solidFill>
                  <a:schemeClr val="bg2">
                    <a:lumMod val="50000"/>
                  </a:schemeClr>
                </a:solidFill>
                <a:hlinkClick r:id="rId3"/>
              </a:rPr>
              <a:t>www.intel.com/benchmarks</a:t>
            </a:r>
            <a:r>
              <a:rPr lang="en-US" sz="700">
                <a:solidFill>
                  <a:schemeClr val="bg2">
                    <a:lumMod val="50000"/>
                  </a:schemeClr>
                </a:solidFill>
              </a:rPr>
              <a:t>. Testing by Intel as of June 13, 2018. </a:t>
            </a:r>
            <a:r>
              <a:rPr lang="en-US" sz="700">
                <a:solidFill>
                  <a:srgbClr val="B1BABF">
                    <a:lumMod val="50000"/>
                  </a:srgbClr>
                </a:solidFill>
              </a:rPr>
              <a:t>See Benchmark </a:t>
            </a:r>
            <a:r>
              <a:rPr lang="en-US" sz="700">
                <a:solidFill>
                  <a:srgbClr val="B1BABF">
                    <a:lumMod val="50000"/>
                  </a:srgbClr>
                </a:solidFill>
                <a:hlinkClick r:id="" action="ppaction://noaction"/>
              </a:rPr>
              <a:t>slide 14</a:t>
            </a:r>
            <a:r>
              <a:rPr lang="en-US" sz="700">
                <a:solidFill>
                  <a:srgbClr val="B1BABF">
                    <a:lumMod val="50000"/>
                  </a:srgbClr>
                </a:solidFill>
              </a:rPr>
              <a:t> for configuration details. </a:t>
            </a:r>
            <a:endParaRPr lang="en-US" sz="700">
              <a:solidFill>
                <a:schemeClr val="bg2">
                  <a:lumMod val="50000"/>
                </a:schemeClr>
              </a:solidFill>
            </a:endParaRPr>
          </a:p>
          <a:p>
            <a:pPr>
              <a:spcBef>
                <a:spcPts val="0"/>
              </a:spcBef>
              <a:spcAft>
                <a:spcPts val="300"/>
              </a:spcAft>
            </a:pPr>
            <a:r>
              <a:rPr lang="en-US" sz="1000">
                <a:solidFill>
                  <a:srgbClr val="004280"/>
                </a:solidFill>
              </a:rPr>
              <a:t>Demand is growing for intelligent vision solutions. </a:t>
            </a:r>
          </a:p>
          <a:p>
            <a:pPr marL="171450" indent="-171450">
              <a:spcBef>
                <a:spcPts val="0"/>
              </a:spcBef>
              <a:spcAft>
                <a:spcPts val="300"/>
              </a:spcAft>
              <a:buFont typeface="Wingdings" panose="05000000000000000000" pitchFamily="2" charset="2"/>
              <a:buChar char="§"/>
            </a:pPr>
            <a:r>
              <a:rPr lang="en-US" sz="1000" b="1">
                <a:solidFill>
                  <a:srgbClr val="004280"/>
                </a:solidFill>
              </a:rPr>
              <a:t>Deep </a:t>
            </a:r>
            <a:r>
              <a:rPr lang="en-US" sz="1000" b="1">
                <a:solidFill>
                  <a:srgbClr val="002060"/>
                </a:solidFill>
              </a:rPr>
              <a:t>learning revenue</a:t>
            </a:r>
            <a:r>
              <a:rPr lang="en-US" sz="1000">
                <a:solidFill>
                  <a:srgbClr val="002060"/>
                </a:solidFill>
              </a:rPr>
              <a:t> is estimated to grow from $655M </a:t>
            </a:r>
            <a:br>
              <a:rPr lang="en-US" sz="1000">
                <a:solidFill>
                  <a:srgbClr val="002060"/>
                </a:solidFill>
              </a:rPr>
            </a:br>
            <a:r>
              <a:rPr lang="en-US" sz="1000">
                <a:solidFill>
                  <a:srgbClr val="002060"/>
                </a:solidFill>
              </a:rPr>
              <a:t>in 2016 to </a:t>
            </a:r>
            <a:r>
              <a:rPr lang="en-US" sz="1000" b="1">
                <a:solidFill>
                  <a:srgbClr val="002060"/>
                </a:solidFill>
              </a:rPr>
              <a:t>$35B by 2025</a:t>
            </a:r>
            <a:r>
              <a:rPr lang="en-US" sz="1000">
                <a:solidFill>
                  <a:srgbClr val="002060"/>
                </a:solidFill>
              </a:rPr>
              <a:t>¹. </a:t>
            </a:r>
          </a:p>
          <a:p>
            <a:pPr>
              <a:spcBef>
                <a:spcPts val="500"/>
              </a:spcBef>
              <a:spcAft>
                <a:spcPts val="200"/>
              </a:spcAft>
            </a:pPr>
            <a:r>
              <a:rPr lang="en-US" sz="1000">
                <a:solidFill>
                  <a:srgbClr val="004280"/>
                </a:solidFill>
              </a:rPr>
              <a:t>This requires </a:t>
            </a:r>
            <a:r>
              <a:rPr lang="en-US" sz="1000" b="1">
                <a:solidFill>
                  <a:srgbClr val="004280"/>
                </a:solidFill>
              </a:rPr>
              <a:t>developer tools </a:t>
            </a:r>
            <a:r>
              <a:rPr lang="en-US" sz="1000">
                <a:solidFill>
                  <a:srgbClr val="004280"/>
                </a:solidFill>
              </a:rPr>
              <a:t>to integrate computer vision, deep learning, and analytics processing capabilities into applications, so they can help </a:t>
            </a:r>
            <a:r>
              <a:rPr lang="en-US" sz="1000" b="1">
                <a:solidFill>
                  <a:srgbClr val="004280"/>
                </a:solidFill>
              </a:rPr>
              <a:t>turn data into insights that fuel artificial intelligence</a:t>
            </a:r>
            <a:r>
              <a:rPr lang="en-US" sz="1000">
                <a:solidFill>
                  <a:srgbClr val="004280"/>
                </a:solidFill>
              </a:rPr>
              <a:t>. </a:t>
            </a:r>
          </a:p>
          <a:p>
            <a:pPr>
              <a:spcBef>
                <a:spcPts val="500"/>
              </a:spcBef>
              <a:spcAft>
                <a:spcPts val="200"/>
              </a:spcAft>
            </a:pPr>
            <a:r>
              <a:rPr lang="en-US" sz="1000" baseline="30000">
                <a:solidFill>
                  <a:srgbClr val="B1BABF">
                    <a:lumMod val="50000"/>
                  </a:srgbClr>
                </a:solidFill>
              </a:rPr>
              <a:t>1</a:t>
            </a:r>
            <a:r>
              <a:rPr lang="en-US" sz="1000">
                <a:solidFill>
                  <a:srgbClr val="B1BABF">
                    <a:lumMod val="50000"/>
                  </a:srgbClr>
                </a:solidFill>
              </a:rPr>
              <a:t>Tractica 2Q 2017</a:t>
            </a:r>
            <a:endParaRPr lang="en-US">
              <a:solidFill>
                <a:srgbClr val="FF0000"/>
              </a:solidFill>
            </a:endParaRPr>
          </a:p>
          <a:p>
            <a:pPr marL="171450" indent="-171450">
              <a:buFontTx/>
              <a:buChar char="-"/>
            </a:pPr>
            <a:endParaRPr lang="en-US"/>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1636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4415790"/>
            <a:ext cx="5919893" cy="4183380"/>
          </a:xfrm>
        </p:spPr>
        <p:txBody>
          <a:bodyPr/>
          <a:lstStyle/>
          <a:p>
            <a:r>
              <a:rPr lang="en-US" sz="1000"/>
              <a:t>Together, the best hardware and software give the media industry the tools they need to accelerate content creation to mass distribution to millions of consumers.</a:t>
            </a:r>
          </a:p>
          <a:p>
            <a:pPr lvl="0">
              <a:defRPr/>
            </a:pPr>
            <a:r>
              <a:rPr lang="en-US" sz="1000">
                <a:solidFill>
                  <a:prstClr val="black"/>
                </a:solidFill>
              </a:rPr>
              <a:t>HW details</a:t>
            </a:r>
          </a:p>
          <a:p>
            <a:pPr marL="174708" indent="-174708">
              <a:buFont typeface="Arial" panose="020B0604020202020204" pitchFamily="34" charset="0"/>
              <a:buChar char="•"/>
              <a:defRPr/>
            </a:pPr>
            <a:r>
              <a:rPr lang="en-US" sz="1000" b="1">
                <a:solidFill>
                  <a:prstClr val="black"/>
                </a:solidFill>
              </a:rPr>
              <a:t>Core &amp; Xeon </a:t>
            </a:r>
            <a:r>
              <a:rPr lang="en-US" sz="1000">
                <a:solidFill>
                  <a:prstClr val="black"/>
                </a:solidFill>
              </a:rPr>
              <a:t>processors are a great choice for </a:t>
            </a:r>
            <a:r>
              <a:rPr lang="en-US" sz="1000" b="1">
                <a:solidFill>
                  <a:prstClr val="black"/>
                </a:solidFill>
              </a:rPr>
              <a:t>video gateway and network video recorder </a:t>
            </a:r>
            <a:r>
              <a:rPr lang="en-US" sz="1000">
                <a:solidFill>
                  <a:prstClr val="black"/>
                </a:solidFill>
              </a:rPr>
              <a:t>solutions, data center media workflows in </a:t>
            </a:r>
            <a:r>
              <a:rPr lang="en-US" sz="1000" b="1">
                <a:solidFill>
                  <a:prstClr val="black"/>
                </a:solidFill>
              </a:rPr>
              <a:t>comms &amp; cloud infrastructure</a:t>
            </a:r>
            <a:r>
              <a:rPr lang="en-US" sz="1000">
                <a:solidFill>
                  <a:prstClr val="black"/>
                </a:solidFill>
              </a:rPr>
              <a:t>: video transcode &amp; analytics, remote desktop &amp; gaming. </a:t>
            </a:r>
            <a:r>
              <a:rPr lang="en-US" sz="1000" b="1">
                <a:solidFill>
                  <a:prstClr val="black"/>
                </a:solidFill>
              </a:rPr>
              <a:t>Intel Media Server Studio </a:t>
            </a:r>
            <a:r>
              <a:rPr lang="en-US" sz="1000">
                <a:solidFill>
                  <a:prstClr val="black"/>
                </a:solidFill>
              </a:rPr>
              <a:t>is a comprehensive set of tools for such applications that provides access to Quick Sync Video – hardware accelerated encode, decode &amp; processing – that allows to achieve </a:t>
            </a:r>
            <a:r>
              <a:rPr lang="en-US" sz="1000" b="1">
                <a:solidFill>
                  <a:prstClr val="black"/>
                </a:solidFill>
              </a:rPr>
              <a:t>high density transcoding </a:t>
            </a:r>
            <a:r>
              <a:rPr lang="en-US" sz="1000">
                <a:solidFill>
                  <a:prstClr val="black"/>
                </a:solidFill>
              </a:rPr>
              <a:t>with up to 18 AVC HD@30fps sessions per Xeon E3 v5 socket (refer to benchmarks)</a:t>
            </a:r>
          </a:p>
          <a:p>
            <a:pPr marL="174708" indent="-174708">
              <a:buFont typeface="Arial" panose="020B0604020202020204" pitchFamily="34" charset="0"/>
              <a:buChar char="•"/>
              <a:defRPr/>
            </a:pPr>
            <a:endParaRPr lang="en-US" sz="1000">
              <a:solidFill>
                <a:prstClr val="black"/>
              </a:solidFill>
            </a:endParaRPr>
          </a:p>
          <a:p>
            <a:pPr marL="174708" indent="-174708">
              <a:buFont typeface="Arial" panose="020B0604020202020204" pitchFamily="34" charset="0"/>
              <a:buChar char="•"/>
              <a:defRPr/>
            </a:pPr>
            <a:r>
              <a:rPr lang="en-US" sz="1000">
                <a:solidFill>
                  <a:prstClr val="black"/>
                </a:solidFill>
              </a:rPr>
              <a:t>And at </a:t>
            </a:r>
            <a:r>
              <a:rPr lang="en-US" sz="1000" b="1">
                <a:solidFill>
                  <a:prstClr val="black"/>
                </a:solidFill>
              </a:rPr>
              <a:t>clients</a:t>
            </a:r>
            <a:r>
              <a:rPr lang="en-US" sz="1000">
                <a:solidFill>
                  <a:prstClr val="black"/>
                </a:solidFill>
              </a:rPr>
              <a:t> side with collection of </a:t>
            </a:r>
            <a:r>
              <a:rPr lang="en-US" sz="1000" b="1">
                <a:solidFill>
                  <a:prstClr val="black"/>
                </a:solidFill>
              </a:rPr>
              <a:t>Atom &amp; Core chips</a:t>
            </a:r>
            <a:r>
              <a:rPr lang="en-US" sz="1000">
                <a:solidFill>
                  <a:prstClr val="black"/>
                </a:solidFill>
              </a:rPr>
              <a:t>, for video players and editors, as well as car infotainment &amp; cluster display, </a:t>
            </a:r>
            <a:r>
              <a:rPr lang="en-US" sz="1000" b="1">
                <a:solidFill>
                  <a:prstClr val="black"/>
                </a:solidFill>
              </a:rPr>
              <a:t>Media SDK for Windows &amp; Embedded Linux </a:t>
            </a:r>
            <a:r>
              <a:rPr lang="en-US" sz="1000">
                <a:solidFill>
                  <a:prstClr val="black"/>
                </a:solidFill>
              </a:rPr>
              <a:t>delivers easy to use API for encode &amp; playback.</a:t>
            </a:r>
          </a:p>
          <a:p>
            <a:pPr marL="174708" indent="-174708">
              <a:buFont typeface="Arial" panose="020B0604020202020204" pitchFamily="34" charset="0"/>
              <a:buChar char="•"/>
              <a:defRPr/>
            </a:pPr>
            <a:endParaRPr lang="en-US" sz="1000">
              <a:solidFill>
                <a:prstClr val="black"/>
              </a:solidFill>
            </a:endParaRPr>
          </a:p>
          <a:p>
            <a:pPr marL="174708" indent="-174708">
              <a:buFont typeface="Arial" panose="020B0604020202020204" pitchFamily="34" charset="0"/>
              <a:buChar char="•"/>
              <a:defRPr/>
            </a:pPr>
            <a:r>
              <a:rPr lang="en-US" sz="1000">
                <a:solidFill>
                  <a:prstClr val="black"/>
                </a:solidFill>
              </a:rPr>
              <a:t>Intel </a:t>
            </a:r>
            <a:r>
              <a:rPr lang="en-US" sz="1000" b="1">
                <a:solidFill>
                  <a:prstClr val="black"/>
                </a:solidFill>
              </a:rPr>
              <a:t>Atom</a:t>
            </a:r>
            <a:r>
              <a:rPr lang="en-US" sz="1000">
                <a:solidFill>
                  <a:prstClr val="black"/>
                </a:solidFill>
              </a:rPr>
              <a:t> system on chips fit perfectly for edge and video acquisition step, with </a:t>
            </a:r>
            <a:r>
              <a:rPr lang="en-US" sz="1000" b="1">
                <a:solidFill>
                  <a:prstClr val="black"/>
                </a:solidFill>
              </a:rPr>
              <a:t>smart cameras and connected cars designs</a:t>
            </a:r>
            <a:r>
              <a:rPr lang="en-US" sz="1000">
                <a:solidFill>
                  <a:prstClr val="black"/>
                </a:solidFill>
              </a:rPr>
              <a:t>, &amp; Intel delivers Media SDK for Embedded Linux with support of </a:t>
            </a:r>
            <a:r>
              <a:rPr lang="en-US" sz="1000" err="1">
                <a:solidFill>
                  <a:prstClr val="black"/>
                </a:solidFill>
              </a:rPr>
              <a:t>Yocto</a:t>
            </a:r>
            <a:r>
              <a:rPr lang="en-US" sz="1000">
                <a:solidFill>
                  <a:prstClr val="black"/>
                </a:solidFill>
              </a:rPr>
              <a:t> OS to give developers outstanding video processing performance in a </a:t>
            </a:r>
            <a:r>
              <a:rPr lang="en-US" sz="1000" b="1">
                <a:solidFill>
                  <a:prstClr val="black"/>
                </a:solidFill>
              </a:rPr>
              <a:t>compact form factor</a:t>
            </a:r>
            <a:r>
              <a:rPr lang="en-US" sz="1000">
                <a:solidFill>
                  <a:prstClr val="black"/>
                </a:solidFill>
              </a:rPr>
              <a:t>.</a:t>
            </a:r>
          </a:p>
          <a:p>
            <a:endParaRPr lang="en-US" sz="1000"/>
          </a:p>
          <a:p>
            <a:r>
              <a:rPr lang="en-US" sz="1000"/>
              <a:t>For software – </a:t>
            </a:r>
          </a:p>
          <a:p>
            <a:pPr marL="174708" indent="-174708">
              <a:buFont typeface="Arial" panose="020B0604020202020204" pitchFamily="34" charset="0"/>
              <a:buChar char="•"/>
            </a:pPr>
            <a:r>
              <a:rPr lang="en-US" sz="1000"/>
              <a:t>Intel provides developer tools that bring out all the great capabilities of Intel hardware: media accelerators, Intel Quick Sync Video, along with media codecs, </a:t>
            </a:r>
          </a:p>
          <a:p>
            <a:pPr marL="174708" indent="-174708">
              <a:buFont typeface="Arial" panose="020B0604020202020204" pitchFamily="34" charset="0"/>
              <a:buChar char="•"/>
            </a:pPr>
            <a:r>
              <a:rPr lang="en-US" sz="1000"/>
              <a:t>and performance and quality analysis that drive fast video processing and ensure efficient density and high quality</a:t>
            </a:r>
          </a:p>
          <a:p>
            <a:endParaRPr lang="en-US" sz="1000"/>
          </a:p>
          <a:p>
            <a:endParaRPr lang="en-US" sz="100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328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2"/>
                </a:solidFill>
              </a:rPr>
              <a:t>The toolkit includes optimized pre-trained models to expedite development and improve deep learning inference on Intel® processors, and speed production deployment without the need to search for or to train your own models.</a:t>
            </a:r>
          </a:p>
          <a:p>
            <a:endParaRPr lang="en-US"/>
          </a:p>
        </p:txBody>
      </p:sp>
      <p:sp>
        <p:nvSpPr>
          <p:cNvPr id="4" name="Slide Number Placeholder 3"/>
          <p:cNvSpPr>
            <a:spLocks noGrp="1"/>
          </p:cNvSpPr>
          <p:nvPr>
            <p:ph type="sldNum" sz="quarter" idx="10"/>
          </p:nvPr>
        </p:nvSpPr>
        <p:spPr/>
        <p:txBody>
          <a:bodyPr/>
          <a:lstStyle/>
          <a:p>
            <a:fld id="{D61C8689-8455-3546-ADF9-3B7273760F66}" type="slidenum">
              <a:rPr lang="en-US" smtClean="0"/>
              <a:pPr/>
              <a:t>8</a:t>
            </a:fld>
            <a:endParaRPr lang="en-US"/>
          </a:p>
        </p:txBody>
      </p:sp>
    </p:spTree>
    <p:extLst>
      <p:ext uri="{BB962C8B-B14F-4D97-AF65-F5344CB8AC3E}">
        <p14:creationId xmlns:p14="http://schemas.microsoft.com/office/powerpoint/2010/main" val="915756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Here are IEI acceleration cards, including </a:t>
            </a:r>
            <a:r>
              <a:rPr lang="en-US" altLang="zh-TW" err="1"/>
              <a:t>Cpu</a:t>
            </a:r>
            <a:r>
              <a:rPr lang="en-US" altLang="zh-TW"/>
              <a:t> FPGA</a:t>
            </a:r>
            <a:r>
              <a:rPr lang="en-US" altLang="zh-TW" baseline="0"/>
              <a:t> and VPU</a:t>
            </a:r>
          </a:p>
          <a:p>
            <a:r>
              <a:rPr lang="en-US" altLang="zh-TW"/>
              <a:t>And it all based on </a:t>
            </a:r>
            <a:r>
              <a:rPr lang="en-US" altLang="zh-TW" err="1"/>
              <a:t>Openvino</a:t>
            </a:r>
            <a:r>
              <a:rPr lang="en-US" altLang="zh-TW"/>
              <a:t> toolkit </a:t>
            </a:r>
            <a:endParaRPr lang="zh-TW" altLang="en-US"/>
          </a:p>
        </p:txBody>
      </p:sp>
      <p:sp>
        <p:nvSpPr>
          <p:cNvPr id="4" name="投影片編號版面配置區 3"/>
          <p:cNvSpPr>
            <a:spLocks noGrp="1"/>
          </p:cNvSpPr>
          <p:nvPr>
            <p:ph type="sldNum" sz="quarter" idx="10"/>
          </p:nvPr>
        </p:nvSpPr>
        <p:spPr/>
        <p:txBody>
          <a:bodyPr/>
          <a:lstStyle/>
          <a:p>
            <a:fld id="{D9681168-5638-9F4F-8026-AE4840B615D2}" type="slidenum">
              <a:rPr kumimoji="1" lang="zh-TW" altLang="en-US" smtClean="0"/>
              <a:t>10</a:t>
            </a:fld>
            <a:endParaRPr kumimoji="1" lang="zh-TW" altLang="en-US"/>
          </a:p>
        </p:txBody>
      </p:sp>
    </p:spTree>
    <p:extLst>
      <p:ext uri="{BB962C8B-B14F-4D97-AF65-F5344CB8AC3E}">
        <p14:creationId xmlns:p14="http://schemas.microsoft.com/office/powerpoint/2010/main" val="152037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49F7D7B-B1CC-AE40-84BB-B210E1379A07}" type="slidenum">
              <a:rPr kumimoji="1" lang="zh-TW" altLang="en-US" smtClean="0"/>
              <a:t>13</a:t>
            </a:fld>
            <a:endParaRPr kumimoji="1" lang="zh-TW" altLang="en-US"/>
          </a:p>
        </p:txBody>
      </p:sp>
    </p:spTree>
    <p:extLst>
      <p:ext uri="{BB962C8B-B14F-4D97-AF65-F5344CB8AC3E}">
        <p14:creationId xmlns:p14="http://schemas.microsoft.com/office/powerpoint/2010/main" val="322945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err="1"/>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18</a:t>
            </a:fld>
            <a:endParaRPr lang="zh-TW" altLang="en-US"/>
          </a:p>
        </p:txBody>
      </p:sp>
    </p:spTree>
    <p:extLst>
      <p:ext uri="{BB962C8B-B14F-4D97-AF65-F5344CB8AC3E}">
        <p14:creationId xmlns:p14="http://schemas.microsoft.com/office/powerpoint/2010/main" val="68019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49F7D7B-B1CC-AE40-84BB-B210E1379A07}" type="slidenum">
              <a:rPr kumimoji="1" lang="zh-TW" altLang="en-US" smtClean="0"/>
              <a:t>19</a:t>
            </a:fld>
            <a:endParaRPr kumimoji="1" lang="zh-TW" altLang="en-US"/>
          </a:p>
        </p:txBody>
      </p:sp>
    </p:spTree>
    <p:extLst>
      <p:ext uri="{BB962C8B-B14F-4D97-AF65-F5344CB8AC3E}">
        <p14:creationId xmlns:p14="http://schemas.microsoft.com/office/powerpoint/2010/main" val="2514596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Tree>
    <p:extLst>
      <p:ext uri="{BB962C8B-B14F-4D97-AF65-F5344CB8AC3E}">
        <p14:creationId xmlns:p14="http://schemas.microsoft.com/office/powerpoint/2010/main" val="1334484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2556C5-CE8C-6547-B838-EA80C61A4AF7}" type="slidenum">
              <a:rPr lang="en-US" smtClean="0"/>
              <a:pPr/>
              <a:t>‹#›</a:t>
            </a:fld>
            <a:endParaRPr lang="en-US"/>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bg1"/>
                </a:solidFill>
                <a:latin typeface="Arial" panose="020B0604020202020204" pitchFamily="34" charset="0"/>
                <a:cs typeface="Arial" panose="020B0604020202020204" pitchFamily="34" charset="0"/>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133">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8" name="Footer Placeholder 4"/>
          <p:cNvSpPr>
            <a:spLocks noGrp="1"/>
          </p:cNvSpPr>
          <p:nvPr>
            <p:ph type="ftr" sz="quarter" idx="3"/>
          </p:nvPr>
        </p:nvSpPr>
        <p:spPr>
          <a:xfrm>
            <a:off x="4165600" y="6432516"/>
            <a:ext cx="3860800" cy="365125"/>
          </a:xfrm>
          <a:prstGeom prst="rect">
            <a:avLst/>
          </a:prstGeom>
        </p:spPr>
        <p:txBody>
          <a:bodyPr vert="horz" lIns="91440" tIns="45720" rIns="91440" bIns="45720" rtlCol="0" anchor="ctr"/>
          <a:lstStyle>
            <a:lvl1pPr algn="ctr">
              <a:defRPr sz="1067">
                <a:solidFill>
                  <a:schemeClr val="bg1"/>
                </a:solidFill>
                <a:latin typeface="+mn-lt"/>
              </a:defRPr>
            </a:lvl1pPr>
          </a:lstStyle>
          <a:p>
            <a:endParaRPr lang="en-US"/>
          </a:p>
        </p:txBody>
      </p:sp>
    </p:spTree>
    <p:extLst>
      <p:ext uri="{BB962C8B-B14F-4D97-AF65-F5344CB8AC3E}">
        <p14:creationId xmlns:p14="http://schemas.microsoft.com/office/powerpoint/2010/main" val="488478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sz="1867" dirty="0" smtClean="0">
                <a:solidFill>
                  <a:schemeClr val="bg1"/>
                </a:solidFill>
              </a:defRPr>
            </a:lvl3pPr>
            <a:lvl4pPr>
              <a:defRPr lang="en-US" sz="1600" dirty="0" smtClean="0">
                <a:solidFill>
                  <a:schemeClr val="bg1"/>
                </a:solidFill>
              </a:defRPr>
            </a:lvl4pPr>
            <a:lvl5pPr>
              <a:defRPr lang="en-US" sz="1600" dirty="0">
                <a:solidFill>
                  <a:schemeClr val="bg1"/>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sz="1867" dirty="0" smtClean="0">
                <a:solidFill>
                  <a:schemeClr val="bg1"/>
                </a:solidFill>
              </a:defRPr>
            </a:lvl3pPr>
            <a:lvl4pPr>
              <a:defRPr lang="en-US" sz="1600" dirty="0" smtClean="0">
                <a:solidFill>
                  <a:schemeClr val="bg1"/>
                </a:solidFill>
              </a:defRPr>
            </a:lvl4pPr>
            <a:lvl5pPr>
              <a:defRPr lang="en-US" sz="1600" dirty="0">
                <a:solidFill>
                  <a:schemeClr val="bg1"/>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bg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2052699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68580" tIns="34290" rIns="68580" bIns="34290" rtlCol="0" anchor="ctr">
            <a:normAutofit/>
          </a:bodyPr>
          <a:lstStyle>
            <a:lvl1pPr>
              <a:defRPr lang="zh-TW" altLang="en-US"/>
            </a:lvl1pPr>
          </a:lstStyle>
          <a:p>
            <a:pPr lvl="0"/>
            <a:r>
              <a:rPr lang="zh-TW" altLang="en-US"/>
              <a:t>按一下以編輯母片標題樣式</a:t>
            </a:r>
          </a:p>
        </p:txBody>
      </p:sp>
      <p:sp>
        <p:nvSpPr>
          <p:cNvPr id="11" name="矩形 10"/>
          <p:cNvSpPr/>
          <p:nvPr userDrawn="1"/>
        </p:nvSpPr>
        <p:spPr>
          <a:xfrm>
            <a:off x="4489800" y="900723"/>
            <a:ext cx="6864000" cy="43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12" name="矩形 11"/>
          <p:cNvSpPr/>
          <p:nvPr userDrawn="1"/>
        </p:nvSpPr>
        <p:spPr>
          <a:xfrm>
            <a:off x="838200" y="900723"/>
            <a:ext cx="6864000" cy="43200"/>
          </a:xfrm>
          <a:prstGeom prst="rect">
            <a:avLst/>
          </a:prstGeom>
          <a:solidFill>
            <a:srgbClr val="6BA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13" name="矩形 12"/>
          <p:cNvSpPr/>
          <p:nvPr userDrawn="1"/>
        </p:nvSpPr>
        <p:spPr>
          <a:xfrm>
            <a:off x="0" y="302739"/>
            <a:ext cx="144000" cy="624000"/>
          </a:xfrm>
          <a:prstGeom prst="rect">
            <a:avLst/>
          </a:prstGeom>
          <a:solidFill>
            <a:srgbClr val="6BA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TW" altLang="en-US" sz="2400">
              <a:solidFill>
                <a:schemeClr val="tx1"/>
              </a:solidFill>
            </a:endParaRPr>
          </a:p>
        </p:txBody>
      </p:sp>
      <p:sp>
        <p:nvSpPr>
          <p:cNvPr id="14" name="矩形 13">
            <a:extLst>
              <a:ext uri="{FF2B5EF4-FFF2-40B4-BE49-F238E27FC236}">
                <a16:creationId xmlns:a16="http://schemas.microsoft.com/office/drawing/2014/main" id="{66C8D509-D8E8-48DB-9908-D05EE965520F}"/>
              </a:ext>
            </a:extLst>
          </p:cNvPr>
          <p:cNvSpPr/>
          <p:nvPr userDrawn="1"/>
        </p:nvSpPr>
        <p:spPr>
          <a:xfrm>
            <a:off x="838200" y="900723"/>
            <a:ext cx="6864000" cy="43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15" name="矩形 14">
            <a:extLst>
              <a:ext uri="{FF2B5EF4-FFF2-40B4-BE49-F238E27FC236}">
                <a16:creationId xmlns:a16="http://schemas.microsoft.com/office/drawing/2014/main" id="{C03F9787-758A-40D7-973B-F6C205038B61}"/>
              </a:ext>
            </a:extLst>
          </p:cNvPr>
          <p:cNvSpPr/>
          <p:nvPr userDrawn="1"/>
        </p:nvSpPr>
        <p:spPr>
          <a:xfrm>
            <a:off x="6553800" y="900723"/>
            <a:ext cx="4800000" cy="43200"/>
          </a:xfrm>
          <a:prstGeom prst="rect">
            <a:avLst/>
          </a:prstGeom>
          <a:solidFill>
            <a:srgbClr val="6BA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16" name="矩形 15">
            <a:extLst>
              <a:ext uri="{FF2B5EF4-FFF2-40B4-BE49-F238E27FC236}">
                <a16:creationId xmlns:a16="http://schemas.microsoft.com/office/drawing/2014/main" id="{93CFE2E0-E677-41AA-8FC7-B6BBCAE12871}"/>
              </a:ext>
            </a:extLst>
          </p:cNvPr>
          <p:cNvSpPr/>
          <p:nvPr userDrawn="1"/>
        </p:nvSpPr>
        <p:spPr>
          <a:xfrm>
            <a:off x="0" y="302739"/>
            <a:ext cx="144000" cy="624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258672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asic Layout">
    <p:bg>
      <p:bgPr>
        <a:blipFill rotWithShape="1">
          <a:blip r:embed="rId2">
            <a:alphaModFix/>
          </a:blip>
          <a:stretch>
            <a:fillRect/>
          </a:stretch>
        </a:blipFill>
        <a:effectLst/>
      </p:bgPr>
    </p:bg>
    <p:spTree>
      <p:nvGrpSpPr>
        <p:cNvPr id="1" name="Shape 10"/>
        <p:cNvGrpSpPr/>
        <p:nvPr/>
      </p:nvGrpSpPr>
      <p:grpSpPr>
        <a:xfrm>
          <a:off x="0" y="0"/>
          <a:ext cx="0" cy="0"/>
          <a:chOff x="0" y="0"/>
          <a:chExt cx="0" cy="0"/>
        </a:xfrm>
      </p:grpSpPr>
      <p:sp>
        <p:nvSpPr>
          <p:cNvPr id="11" name="Shape 11"/>
          <p:cNvSpPr/>
          <p:nvPr/>
        </p:nvSpPr>
        <p:spPr>
          <a:xfrm>
            <a:off x="0" y="0"/>
            <a:ext cx="12192000" cy="6858000"/>
          </a:xfrm>
          <a:prstGeom prst="rect">
            <a:avLst/>
          </a:prstGeom>
          <a:solidFill>
            <a:schemeClr val="lt1">
              <a:alpha val="90980"/>
            </a:schemeClr>
          </a:solidFill>
          <a:ln>
            <a:noFill/>
          </a:ln>
        </p:spPr>
        <p:txBody>
          <a:bodyPr wrap="square" lIns="121900" tIns="60933" rIns="121900" bIns="60933" anchor="ctr" anchorCtr="0">
            <a:noAutofit/>
          </a:bodyPr>
          <a:lstStyle/>
          <a:p>
            <a:pPr marL="0" marR="0" lvl="0" indent="0" algn="ctr" rtl="0">
              <a:spcBef>
                <a:spcPts val="0"/>
              </a:spcBef>
              <a:buNone/>
            </a:pPr>
            <a:endParaRPr sz="2400" b="0" i="0" u="none" strike="noStrike" cap="none">
              <a:solidFill>
                <a:schemeClr val="lt1"/>
              </a:solidFill>
              <a:latin typeface="Arial"/>
              <a:ea typeface="Arial"/>
              <a:cs typeface="Arial"/>
              <a:sym typeface="Arial"/>
            </a:endParaRPr>
          </a:p>
        </p:txBody>
      </p:sp>
      <p:sp>
        <p:nvSpPr>
          <p:cNvPr id="12" name="Shape 12"/>
          <p:cNvSpPr txBox="1">
            <a:spLocks noGrp="1"/>
          </p:cNvSpPr>
          <p:nvPr>
            <p:ph type="title"/>
          </p:nvPr>
        </p:nvSpPr>
        <p:spPr>
          <a:xfrm>
            <a:off x="0" y="447327"/>
            <a:ext cx="12239600" cy="838000"/>
          </a:xfrm>
          <a:prstGeom prst="rect">
            <a:avLst/>
          </a:prstGeom>
          <a:noFill/>
          <a:ln>
            <a:noFill/>
          </a:ln>
        </p:spPr>
        <p:txBody>
          <a:bodyPr wrap="square" lIns="68569" tIns="68569" rIns="68569" bIns="68569" anchor="ctr" anchorCtr="0"/>
          <a:lstStyle>
            <a:lvl1pPr lvl="0" algn="ctr" rtl="0">
              <a:spcBef>
                <a:spcPts val="0"/>
              </a:spcBef>
              <a:buNone/>
              <a:defRPr sz="4800">
                <a:solidFill>
                  <a:srgbClr val="45320F"/>
                </a:solidFill>
                <a:latin typeface="微軟正黑體" panose="020B0604030504040204" pitchFamily="34" charset="-120"/>
                <a:ea typeface="微軟正黑體" panose="020B0604030504040204" pitchFamily="34" charset="-120"/>
                <a:cs typeface="Arial" panose="020B0604020202020204" pitchFamily="34" charset="0"/>
              </a:defRPr>
            </a:lvl1pPr>
            <a:lvl2pPr lvl="1" algn="ctr" rtl="0">
              <a:spcBef>
                <a:spcPts val="0"/>
              </a:spcBef>
              <a:buNone/>
              <a:defRPr sz="4800">
                <a:solidFill>
                  <a:srgbClr val="0072C0"/>
                </a:solidFill>
              </a:defRPr>
            </a:lvl2pPr>
            <a:lvl3pPr lvl="2" algn="ctr" rtl="0">
              <a:spcBef>
                <a:spcPts val="0"/>
              </a:spcBef>
              <a:buNone/>
              <a:defRPr sz="4800">
                <a:solidFill>
                  <a:srgbClr val="0072C0"/>
                </a:solidFill>
              </a:defRPr>
            </a:lvl3pPr>
            <a:lvl4pPr lvl="3" algn="ctr" rtl="0">
              <a:spcBef>
                <a:spcPts val="0"/>
              </a:spcBef>
              <a:buNone/>
              <a:defRPr sz="4800">
                <a:solidFill>
                  <a:srgbClr val="0072C0"/>
                </a:solidFill>
              </a:defRPr>
            </a:lvl4pPr>
            <a:lvl5pPr lvl="4" algn="ctr" rtl="0">
              <a:spcBef>
                <a:spcPts val="0"/>
              </a:spcBef>
              <a:buNone/>
              <a:defRPr sz="4800">
                <a:solidFill>
                  <a:srgbClr val="0072C0"/>
                </a:solidFill>
              </a:defRPr>
            </a:lvl5pPr>
            <a:lvl6pPr lvl="5" algn="ctr" rtl="0">
              <a:spcBef>
                <a:spcPts val="0"/>
              </a:spcBef>
              <a:buNone/>
              <a:defRPr sz="4800">
                <a:solidFill>
                  <a:srgbClr val="0072C0"/>
                </a:solidFill>
              </a:defRPr>
            </a:lvl6pPr>
            <a:lvl7pPr lvl="6" algn="ctr" rtl="0">
              <a:spcBef>
                <a:spcPts val="0"/>
              </a:spcBef>
              <a:buNone/>
              <a:defRPr sz="4800">
                <a:solidFill>
                  <a:srgbClr val="0072C0"/>
                </a:solidFill>
              </a:defRPr>
            </a:lvl7pPr>
            <a:lvl8pPr lvl="7" algn="ctr" rtl="0">
              <a:spcBef>
                <a:spcPts val="0"/>
              </a:spcBef>
              <a:buNone/>
              <a:defRPr sz="4800">
                <a:solidFill>
                  <a:srgbClr val="0072C0"/>
                </a:solidFill>
              </a:defRPr>
            </a:lvl8pPr>
            <a:lvl9pPr lvl="8" algn="ctr" rtl="0">
              <a:spcBef>
                <a:spcPts val="0"/>
              </a:spcBef>
              <a:buNone/>
              <a:defRPr sz="4800">
                <a:solidFill>
                  <a:srgbClr val="0072C0"/>
                </a:solidFill>
              </a:defRPr>
            </a:lvl9pPr>
          </a:lstStyle>
          <a:p>
            <a:endParaRPr/>
          </a:p>
        </p:txBody>
      </p:sp>
      <p:sp>
        <p:nvSpPr>
          <p:cNvPr id="13" name="Shape 13"/>
          <p:cNvSpPr txBox="1">
            <a:spLocks noGrp="1"/>
          </p:cNvSpPr>
          <p:nvPr>
            <p:ph type="subTitle" idx="1"/>
          </p:nvPr>
        </p:nvSpPr>
        <p:spPr>
          <a:xfrm>
            <a:off x="0" y="1285327"/>
            <a:ext cx="12239600" cy="372800"/>
          </a:xfrm>
          <a:prstGeom prst="rect">
            <a:avLst/>
          </a:prstGeom>
          <a:noFill/>
          <a:ln>
            <a:noFill/>
          </a:ln>
        </p:spPr>
        <p:txBody>
          <a:bodyPr wrap="square" lIns="68569" tIns="68569" rIns="68569" bIns="68569" anchor="ctr" anchorCtr="0">
            <a:noAutofit/>
          </a:bodyPr>
          <a:lstStyle>
            <a:lvl1pPr lvl="0" algn="ctr" rtl="0">
              <a:spcBef>
                <a:spcPts val="0"/>
              </a:spcBef>
              <a:buNone/>
              <a:defRPr sz="2400">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defRPr>
            </a:lvl1pPr>
            <a:lvl2pPr lvl="1" algn="ctr" rtl="0">
              <a:spcBef>
                <a:spcPts val="0"/>
              </a:spcBef>
              <a:buNone/>
              <a:defRPr>
                <a:solidFill>
                  <a:srgbClr val="0072C0"/>
                </a:solidFill>
              </a:defRPr>
            </a:lvl2pPr>
            <a:lvl3pPr lvl="2" algn="ctr" rtl="0">
              <a:spcBef>
                <a:spcPts val="0"/>
              </a:spcBef>
              <a:buNone/>
              <a:defRPr>
                <a:solidFill>
                  <a:srgbClr val="0072C0"/>
                </a:solidFill>
              </a:defRPr>
            </a:lvl3pPr>
            <a:lvl4pPr lvl="3" algn="ctr" rtl="0">
              <a:spcBef>
                <a:spcPts val="0"/>
              </a:spcBef>
              <a:buNone/>
              <a:defRPr>
                <a:solidFill>
                  <a:srgbClr val="0072C0"/>
                </a:solidFill>
              </a:defRPr>
            </a:lvl4pPr>
            <a:lvl5pPr lvl="4" algn="ctr" rtl="0">
              <a:spcBef>
                <a:spcPts val="0"/>
              </a:spcBef>
              <a:buNone/>
              <a:defRPr>
                <a:solidFill>
                  <a:srgbClr val="0072C0"/>
                </a:solidFill>
              </a:defRPr>
            </a:lvl5pPr>
            <a:lvl6pPr lvl="5" algn="ctr" rtl="0">
              <a:spcBef>
                <a:spcPts val="0"/>
              </a:spcBef>
              <a:buNone/>
              <a:defRPr>
                <a:solidFill>
                  <a:srgbClr val="0072C0"/>
                </a:solidFill>
              </a:defRPr>
            </a:lvl6pPr>
            <a:lvl7pPr lvl="6" algn="ctr" rtl="0">
              <a:spcBef>
                <a:spcPts val="0"/>
              </a:spcBef>
              <a:buNone/>
              <a:defRPr>
                <a:solidFill>
                  <a:srgbClr val="0072C0"/>
                </a:solidFill>
              </a:defRPr>
            </a:lvl7pPr>
            <a:lvl8pPr lvl="7" algn="ctr" rtl="0">
              <a:spcBef>
                <a:spcPts val="0"/>
              </a:spcBef>
              <a:buNone/>
              <a:defRPr>
                <a:solidFill>
                  <a:srgbClr val="0072C0"/>
                </a:solidFill>
              </a:defRPr>
            </a:lvl8pPr>
            <a:lvl9pPr lvl="8" algn="ctr" rtl="0">
              <a:spcBef>
                <a:spcPts val="0"/>
              </a:spcBef>
              <a:buNone/>
              <a:defRPr>
                <a:solidFill>
                  <a:srgbClr val="0072C0"/>
                </a:solidFill>
              </a:defRPr>
            </a:lvl9pPr>
          </a:lstStyle>
          <a:p>
            <a:endParaRPr/>
          </a:p>
        </p:txBody>
      </p:sp>
      <p:pic>
        <p:nvPicPr>
          <p:cNvPr id="8" name="圖片 7" descr="logo-02.png">
            <a:extLst>
              <a:ext uri="{FF2B5EF4-FFF2-40B4-BE49-F238E27FC236}">
                <a16:creationId xmlns:a16="http://schemas.microsoft.com/office/drawing/2014/main" id="{760C69CE-D2B8-442E-9BFB-16E2C1DD4C5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9156" y="6457967"/>
            <a:ext cx="1194941" cy="216000"/>
          </a:xfrm>
          <a:prstGeom prst="rect">
            <a:avLst/>
          </a:prstGeom>
        </p:spPr>
      </p:pic>
    </p:spTree>
    <p:extLst>
      <p:ext uri="{BB962C8B-B14F-4D97-AF65-F5344CB8AC3E}">
        <p14:creationId xmlns:p14="http://schemas.microsoft.com/office/powerpoint/2010/main" val="1079351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5" name="圖片 4" descr="一張含有 動物, 無脊椎動物 的圖片&#10;&#10;自動產生的描述">
            <a:extLst>
              <a:ext uri="{FF2B5EF4-FFF2-40B4-BE49-F238E27FC236}">
                <a16:creationId xmlns:a16="http://schemas.microsoft.com/office/drawing/2014/main" id="{A9430937-258C-4557-88B6-B4A6F6AE8A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p:cNvSpPr>
            <a:spLocks noGrp="1"/>
          </p:cNvSpPr>
          <p:nvPr>
            <p:ph type="title"/>
          </p:nvPr>
        </p:nvSpPr>
        <p:spPr/>
        <p:txBody>
          <a:bodyP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239223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A4B2200-3DFE-4D39-B430-B282C90CAB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CEE4ADBC-D897-4A2D-8D94-E08CECEBD53C}"/>
              </a:ext>
            </a:extLst>
          </p:cNvPr>
          <p:cNvSpPr>
            <a:spLocks noGrp="1"/>
          </p:cNvSpPr>
          <p:nvPr>
            <p:ph type="title"/>
          </p:nvPr>
        </p:nvSpPr>
        <p:spPr/>
        <p:txBody>
          <a:bodyPr>
            <a:normAutofit/>
          </a:bodyPr>
          <a:lstStyle>
            <a:lvl1pPr>
              <a:defRPr sz="40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48810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65F1778-79CC-41D0-9D8C-438BE6D9C79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096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CB3D0A8-9E58-47D2-B3AA-4243718091C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CEE4ADBC-D897-4A2D-8D94-E08CECEBD53C}"/>
              </a:ext>
            </a:extLst>
          </p:cNvPr>
          <p:cNvSpPr>
            <a:spLocks noGrp="1"/>
          </p:cNvSpPr>
          <p:nvPr>
            <p:ph type="title"/>
          </p:nvPr>
        </p:nvSpPr>
        <p:spPr/>
        <p:txBody>
          <a:bodyPr>
            <a:normAutofit/>
          </a:bodyPr>
          <a:lstStyle>
            <a:lvl1pPr>
              <a:defRPr sz="40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52889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16E1AE7-9178-4F69-B2C0-5CEDB688CB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p:cNvSpPr>
            <a:spLocks noGrp="1"/>
          </p:cNvSpPr>
          <p:nvPr>
            <p:ph type="title"/>
          </p:nvPr>
        </p:nvSpPr>
        <p:spPr>
          <a:xfrm>
            <a:off x="592667" y="2387600"/>
            <a:ext cx="5503333" cy="2780305"/>
          </a:xfrm>
        </p:spPr>
        <p:txBody>
          <a:bodyPr anchor="b">
            <a:noAutofit/>
          </a:bodyPr>
          <a:lstStyle>
            <a:lvl1pPr>
              <a:lnSpc>
                <a:spcPct val="70000"/>
              </a:lnSpc>
              <a:defRPr sz="7200">
                <a:solidFill>
                  <a:srgbClr val="FFFFFF"/>
                </a:solidFill>
              </a:defRPr>
            </a:lvl1pPr>
          </a:lstStyle>
          <a:p>
            <a:r>
              <a:rPr lang="en-US"/>
              <a:t>Click to edit Master title style</a:t>
            </a:r>
          </a:p>
        </p:txBody>
      </p:sp>
      <p:sp>
        <p:nvSpPr>
          <p:cNvPr id="8" name="Subtitle 2"/>
          <p:cNvSpPr>
            <a:spLocks noGrp="1"/>
          </p:cNvSpPr>
          <p:nvPr>
            <p:ph type="subTitle" idx="1" hasCustomPrompt="1"/>
          </p:nvPr>
        </p:nvSpPr>
        <p:spPr>
          <a:xfrm>
            <a:off x="592667" y="5211739"/>
            <a:ext cx="5503333" cy="416712"/>
          </a:xfrm>
        </p:spPr>
        <p:txBody>
          <a:bodyPr>
            <a:normAutofit/>
          </a:bodyPr>
          <a:lstStyle>
            <a:lvl1pPr marL="0" indent="0" algn="l">
              <a:buNone/>
              <a:defRPr sz="16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subtitle </a:t>
            </a:r>
          </a:p>
        </p:txBody>
      </p:sp>
    </p:spTree>
    <p:extLst>
      <p:ext uri="{BB962C8B-B14F-4D97-AF65-F5344CB8AC3E}">
        <p14:creationId xmlns:p14="http://schemas.microsoft.com/office/powerpoint/2010/main" val="260621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2"/>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F2FEF4B-FEDE-4321-B7D4-7091EE3BA72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p:cNvSpPr>
            <a:spLocks noGrp="1"/>
          </p:cNvSpPr>
          <p:nvPr>
            <p:ph type="title"/>
          </p:nvPr>
        </p:nvSpPr>
        <p:spPr>
          <a:xfrm>
            <a:off x="592667" y="2387600"/>
            <a:ext cx="5503333" cy="2780305"/>
          </a:xfrm>
        </p:spPr>
        <p:txBody>
          <a:bodyPr anchor="b">
            <a:noAutofit/>
          </a:bodyPr>
          <a:lstStyle>
            <a:lvl1pPr>
              <a:lnSpc>
                <a:spcPct val="70000"/>
              </a:lnSpc>
              <a:defRPr sz="7200">
                <a:solidFill>
                  <a:srgbClr val="FFFFFF"/>
                </a:solidFill>
              </a:defRPr>
            </a:lvl1pPr>
          </a:lstStyle>
          <a:p>
            <a:r>
              <a:rPr lang="en-US"/>
              <a:t>Click to edit Master title style</a:t>
            </a:r>
          </a:p>
        </p:txBody>
      </p:sp>
      <p:sp>
        <p:nvSpPr>
          <p:cNvPr id="8" name="Subtitle 2"/>
          <p:cNvSpPr>
            <a:spLocks noGrp="1"/>
          </p:cNvSpPr>
          <p:nvPr>
            <p:ph type="subTitle" idx="1" hasCustomPrompt="1"/>
          </p:nvPr>
        </p:nvSpPr>
        <p:spPr>
          <a:xfrm>
            <a:off x="592667" y="5211739"/>
            <a:ext cx="5503333" cy="416712"/>
          </a:xfrm>
        </p:spPr>
        <p:txBody>
          <a:bodyPr>
            <a:normAutofit/>
          </a:bodyPr>
          <a:lstStyle>
            <a:lvl1pPr marL="0" indent="0" algn="l">
              <a:buNone/>
              <a:defRPr sz="16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subtitle </a:t>
            </a:r>
          </a:p>
        </p:txBody>
      </p:sp>
    </p:spTree>
    <p:extLst>
      <p:ext uri="{BB962C8B-B14F-4D97-AF65-F5344CB8AC3E}">
        <p14:creationId xmlns:p14="http://schemas.microsoft.com/office/powerpoint/2010/main" val="198398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2"/>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4527068-6495-4EB3-8088-0BFA9ABDED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p:cNvSpPr>
            <a:spLocks noGrp="1"/>
          </p:cNvSpPr>
          <p:nvPr>
            <p:ph type="title"/>
          </p:nvPr>
        </p:nvSpPr>
        <p:spPr>
          <a:xfrm>
            <a:off x="592667" y="2387600"/>
            <a:ext cx="5503333" cy="2780305"/>
          </a:xfrm>
        </p:spPr>
        <p:txBody>
          <a:bodyPr anchor="b">
            <a:noAutofit/>
          </a:bodyPr>
          <a:lstStyle>
            <a:lvl1pPr>
              <a:lnSpc>
                <a:spcPct val="70000"/>
              </a:lnSpc>
              <a:defRPr sz="7200">
                <a:solidFill>
                  <a:srgbClr val="FFFFFF"/>
                </a:solidFill>
              </a:defRPr>
            </a:lvl1pPr>
          </a:lstStyle>
          <a:p>
            <a:r>
              <a:rPr lang="en-US"/>
              <a:t>Click to edit Master title style</a:t>
            </a:r>
          </a:p>
        </p:txBody>
      </p:sp>
      <p:sp>
        <p:nvSpPr>
          <p:cNvPr id="8" name="Subtitle 2"/>
          <p:cNvSpPr>
            <a:spLocks noGrp="1"/>
          </p:cNvSpPr>
          <p:nvPr>
            <p:ph type="subTitle" idx="1" hasCustomPrompt="1"/>
          </p:nvPr>
        </p:nvSpPr>
        <p:spPr>
          <a:xfrm>
            <a:off x="592667" y="5211739"/>
            <a:ext cx="5503333" cy="416712"/>
          </a:xfrm>
        </p:spPr>
        <p:txBody>
          <a:bodyPr>
            <a:normAutofit/>
          </a:bodyPr>
          <a:lstStyle>
            <a:lvl1pPr marL="0" indent="0" algn="l">
              <a:buNone/>
              <a:defRPr sz="16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subtitle </a:t>
            </a:r>
          </a:p>
        </p:txBody>
      </p:sp>
    </p:spTree>
    <p:extLst>
      <p:ext uri="{BB962C8B-B14F-4D97-AF65-F5344CB8AC3E}">
        <p14:creationId xmlns:p14="http://schemas.microsoft.com/office/powerpoint/2010/main" val="424622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solidFill>
                  <a:schemeClr val="bg1"/>
                </a:solidFill>
                <a:latin typeface="Arial" panose="020B0604020202020204" pitchFamily="34" charset="0"/>
                <a:cs typeface="Arial" panose="020B0604020202020204" pitchFamily="34" charset="0"/>
              </a:defRPr>
            </a:lvl1pPr>
            <a:lvl2pPr>
              <a:defRPr lang="en-US" dirty="0" smtClean="0">
                <a:solidFill>
                  <a:schemeClr val="bg1"/>
                </a:solidFill>
                <a:latin typeface="Arial" panose="020B0604020202020204" pitchFamily="34" charset="0"/>
                <a:cs typeface="Arial" panose="020B0604020202020204" pitchFamily="34" charset="0"/>
              </a:defRPr>
            </a:lvl2pPr>
            <a:lvl3pPr>
              <a:defRPr lang="en-US" sz="1867" dirty="0" smtClean="0">
                <a:solidFill>
                  <a:schemeClr val="bg1"/>
                </a:solidFill>
                <a:latin typeface="Arial" panose="020B0604020202020204" pitchFamily="34" charset="0"/>
                <a:cs typeface="Arial" panose="020B0604020202020204" pitchFamily="34" charset="0"/>
              </a:defRPr>
            </a:lvl3pPr>
            <a:lvl4pPr>
              <a:defRPr lang="en-US" sz="1600" dirty="0" smtClean="0">
                <a:solidFill>
                  <a:schemeClr val="bg1"/>
                </a:solidFill>
                <a:latin typeface="Arial" panose="020B0604020202020204" pitchFamily="34" charset="0"/>
                <a:cs typeface="Arial" panose="020B0604020202020204" pitchFamily="34" charset="0"/>
              </a:defRPr>
            </a:lvl4pPr>
            <a:lvl5pPr>
              <a:defRPr lang="en-US" sz="1600" dirty="0">
                <a:solidFill>
                  <a:schemeClr val="bg1"/>
                </a:solidFill>
                <a:latin typeface="Arial" panose="020B0604020202020204" pitchFamily="34" charset="0"/>
                <a:cs typeface="Arial" panose="020B0604020202020204" pitchFamily="34" charset="0"/>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solidFill>
                  <a:schemeClr val="bg1"/>
                </a:solidFill>
                <a:latin typeface="Arial" panose="020B0604020202020204" pitchFamily="34" charset="0"/>
                <a:cs typeface="Arial" panose="020B0604020202020204" pitchFamily="34" charset="0"/>
              </a:defRPr>
            </a:lvl1pPr>
            <a:lvl2pPr>
              <a:defRPr lang="en-US" dirty="0" smtClean="0">
                <a:solidFill>
                  <a:schemeClr val="bg1"/>
                </a:solidFill>
                <a:latin typeface="Arial" panose="020B0604020202020204" pitchFamily="34" charset="0"/>
                <a:cs typeface="Arial" panose="020B0604020202020204" pitchFamily="34" charset="0"/>
              </a:defRPr>
            </a:lvl2pPr>
            <a:lvl3pPr>
              <a:defRPr lang="en-US" sz="1867" dirty="0" smtClean="0">
                <a:solidFill>
                  <a:schemeClr val="bg1"/>
                </a:solidFill>
                <a:latin typeface="Arial" panose="020B0604020202020204" pitchFamily="34" charset="0"/>
                <a:cs typeface="Arial" panose="020B0604020202020204" pitchFamily="34" charset="0"/>
              </a:defRPr>
            </a:lvl3pPr>
            <a:lvl4pPr>
              <a:defRPr lang="en-US" sz="1600" dirty="0" smtClean="0">
                <a:solidFill>
                  <a:schemeClr val="bg1"/>
                </a:solidFill>
                <a:latin typeface="Arial" panose="020B0604020202020204" pitchFamily="34" charset="0"/>
                <a:cs typeface="Arial" panose="020B0604020202020204" pitchFamily="34" charset="0"/>
              </a:defRPr>
            </a:lvl4pPr>
            <a:lvl5pPr>
              <a:defRPr lang="en-US" sz="1600" dirty="0">
                <a:solidFill>
                  <a:schemeClr val="bg1"/>
                </a:solidFill>
                <a:latin typeface="Arial" panose="020B0604020202020204" pitchFamily="34" charset="0"/>
                <a:cs typeface="Arial" panose="020B0604020202020204" pitchFamily="34" charset="0"/>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bg1"/>
                </a:solidFill>
                <a:latin typeface="Arial" panose="020B0604020202020204" pitchFamily="34" charset="0"/>
                <a:cs typeface="Arial" panose="020B0604020202020204" pitchFamily="34" charset="0"/>
              </a:defRPr>
            </a:lvl1pPr>
          </a:lstStyle>
          <a:p>
            <a:r>
              <a:rPr lang="en-US"/>
              <a:t>28pt Intel Clear Headline</a:t>
            </a:r>
          </a:p>
        </p:txBody>
      </p:sp>
      <p:sp>
        <p:nvSpPr>
          <p:cNvPr id="6" name="Footer Placeholder 4"/>
          <p:cNvSpPr>
            <a:spLocks noGrp="1"/>
          </p:cNvSpPr>
          <p:nvPr>
            <p:ph type="ftr" sz="quarter" idx="3"/>
          </p:nvPr>
        </p:nvSpPr>
        <p:spPr>
          <a:xfrm>
            <a:off x="4165600" y="6432516"/>
            <a:ext cx="3860800" cy="365125"/>
          </a:xfrm>
          <a:prstGeom prst="rect">
            <a:avLst/>
          </a:prstGeom>
        </p:spPr>
        <p:txBody>
          <a:bodyPr vert="horz" lIns="91440" tIns="45720" rIns="91440" bIns="45720" rtlCol="0" anchor="ctr"/>
          <a:lstStyle>
            <a:lvl1pPr algn="ctr">
              <a:defRPr sz="1067">
                <a:solidFill>
                  <a:schemeClr val="bg1"/>
                </a:solidFill>
                <a:latin typeface="+mn-lt"/>
              </a:defRPr>
            </a:lvl1pPr>
          </a:lstStyle>
          <a:p>
            <a:endParaRPr lang="en-US"/>
          </a:p>
        </p:txBody>
      </p:sp>
    </p:spTree>
    <p:extLst>
      <p:ext uri="{BB962C8B-B14F-4D97-AF65-F5344CB8AC3E}">
        <p14:creationId xmlns:p14="http://schemas.microsoft.com/office/powerpoint/2010/main" val="297069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8" name="圖片 7" descr="一張含有 動物, 無脊椎動物 的圖片&#10;&#10;自動產生的描述">
            <a:extLst>
              <a:ext uri="{FF2B5EF4-FFF2-40B4-BE49-F238E27FC236}">
                <a16:creationId xmlns:a16="http://schemas.microsoft.com/office/drawing/2014/main" id="{A8387386-2EB8-4E41-8936-BB6D046EDA10}"/>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1134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55" r:id="rId4"/>
    <p:sldLayoutId id="2147483667" r:id="rId5"/>
    <p:sldLayoutId id="2147483666" r:id="rId6"/>
    <p:sldLayoutId id="2147483669" r:id="rId7"/>
    <p:sldLayoutId id="2147483668" r:id="rId8"/>
    <p:sldLayoutId id="2147483661" r:id="rId9"/>
    <p:sldLayoutId id="2147483662" r:id="rId10"/>
    <p:sldLayoutId id="2147483663"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jpeg"/><Relationship Id="rId7"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8.png"/><Relationship Id="rId7" Type="http://schemas.openxmlformats.org/officeDocument/2006/relationships/image" Target="../media/image18.sv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1.png"/><Relationship Id="rId7" Type="http://schemas.openxmlformats.org/officeDocument/2006/relationships/image" Target="../media/image18.sv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17.png"/><Relationship Id="rId11" Type="http://schemas.microsoft.com/office/2007/relationships/hdphoto" Target="../media/hdphoto2.wdp"/><Relationship Id="rId5" Type="http://schemas.openxmlformats.org/officeDocument/2006/relationships/image" Target="../media/image52.png"/><Relationship Id="rId10" Type="http://schemas.openxmlformats.org/officeDocument/2006/relationships/image" Target="../media/image53.png"/><Relationship Id="rId4" Type="http://schemas.microsoft.com/office/2007/relationships/hdphoto" Target="../media/hdphoto1.wdp"/><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17.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7.xml"/><Relationship Id="rId16" Type="http://schemas.openxmlformats.org/officeDocument/2006/relationships/image" Target="../media/image63.svg"/><Relationship Id="rId1" Type="http://schemas.openxmlformats.org/officeDocument/2006/relationships/slideLayout" Target="../slideLayouts/slideLayout3.xml"/><Relationship Id="rId6" Type="http://schemas.openxmlformats.org/officeDocument/2006/relationships/image" Target="../media/image20.svg"/><Relationship Id="rId11" Type="http://schemas.openxmlformats.org/officeDocument/2006/relationships/image" Target="../media/image58.png"/><Relationship Id="rId5" Type="http://schemas.openxmlformats.org/officeDocument/2006/relationships/image" Target="../media/image19.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18.svg"/><Relationship Id="rId9" Type="http://schemas.openxmlformats.org/officeDocument/2006/relationships/image" Target="../media/image56.svg"/><Relationship Id="rId14" Type="http://schemas.openxmlformats.org/officeDocument/2006/relationships/image" Target="../media/image61.svg"/></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65.png"/><Relationship Id="rId7" Type="http://schemas.openxmlformats.org/officeDocument/2006/relationships/image" Target="../media/image19.png"/><Relationship Id="rId2" Type="http://schemas.openxmlformats.org/officeDocument/2006/relationships/image" Target="../media/image64.jpeg"/><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75.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76.pn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17.png"/><Relationship Id="rId7" Type="http://schemas.openxmlformats.org/officeDocument/2006/relationships/image" Target="../media/image75.jpeg"/><Relationship Id="rId12"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svg"/><Relationship Id="rId11" Type="http://schemas.openxmlformats.org/officeDocument/2006/relationships/image" Target="../media/image81.png"/><Relationship Id="rId5" Type="http://schemas.openxmlformats.org/officeDocument/2006/relationships/image" Target="../media/image19.png"/><Relationship Id="rId10" Type="http://schemas.openxmlformats.org/officeDocument/2006/relationships/image" Target="../media/image80.png"/><Relationship Id="rId4" Type="http://schemas.openxmlformats.org/officeDocument/2006/relationships/image" Target="../media/image18.sv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90.svg"/><Relationship Id="rId18" Type="http://schemas.openxmlformats.org/officeDocument/2006/relationships/image" Target="../media/image95.png"/><Relationship Id="rId3" Type="http://schemas.openxmlformats.org/officeDocument/2006/relationships/image" Target="../media/image84.jpeg"/><Relationship Id="rId7" Type="http://schemas.openxmlformats.org/officeDocument/2006/relationships/image" Target="../media/image18.svg"/><Relationship Id="rId12" Type="http://schemas.openxmlformats.org/officeDocument/2006/relationships/image" Target="../media/image89.png"/><Relationship Id="rId17" Type="http://schemas.openxmlformats.org/officeDocument/2006/relationships/image" Target="../media/image94.svg"/><Relationship Id="rId2" Type="http://schemas.openxmlformats.org/officeDocument/2006/relationships/notesSlide" Target="../notesSlides/notesSlide10.xml"/><Relationship Id="rId16"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88.svg"/><Relationship Id="rId5" Type="http://schemas.openxmlformats.org/officeDocument/2006/relationships/image" Target="../media/image86.png"/><Relationship Id="rId15" Type="http://schemas.openxmlformats.org/officeDocument/2006/relationships/image" Target="../media/image92.svg"/><Relationship Id="rId10" Type="http://schemas.openxmlformats.org/officeDocument/2006/relationships/image" Target="../media/image87.png"/><Relationship Id="rId19" Type="http://schemas.openxmlformats.org/officeDocument/2006/relationships/image" Target="../media/image96.svg"/><Relationship Id="rId4" Type="http://schemas.openxmlformats.org/officeDocument/2006/relationships/image" Target="../media/image85.png"/><Relationship Id="rId9" Type="http://schemas.openxmlformats.org/officeDocument/2006/relationships/image" Target="../media/image20.svg"/><Relationship Id="rId14" Type="http://schemas.openxmlformats.org/officeDocument/2006/relationships/image" Target="../media/image91.png"/></Relationships>
</file>

<file path=ppt/slides/_rels/slide21.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8.svg"/><Relationship Id="rId3" Type="http://schemas.openxmlformats.org/officeDocument/2006/relationships/image" Target="../media/image97.jpeg"/><Relationship Id="rId7" Type="http://schemas.openxmlformats.org/officeDocument/2006/relationships/image" Target="../media/image101.png"/><Relationship Id="rId12" Type="http://schemas.openxmlformats.org/officeDocument/2006/relationships/image" Target="../media/image17.png"/><Relationship Id="rId2" Type="http://schemas.openxmlformats.org/officeDocument/2006/relationships/notesSlide" Target="../notesSlides/notesSlide11.xml"/><Relationship Id="rId16" Type="http://schemas.openxmlformats.org/officeDocument/2006/relationships/image" Target="../media/image106.png"/><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20.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jpeg"/><Relationship Id="rId1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67.jpeg"/><Relationship Id="rId7"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7.png"/><Relationship Id="rId18" Type="http://schemas.openxmlformats.org/officeDocument/2006/relationships/image" Target="../media/image15.png"/><Relationship Id="rId3" Type="http://schemas.openxmlformats.org/officeDocument/2006/relationships/image" Target="../media/image108.jpe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4.png"/><Relationship Id="rId2" Type="http://schemas.openxmlformats.org/officeDocument/2006/relationships/notesSlide" Target="../notesSlides/notesSlide13.xml"/><Relationship Id="rId16" Type="http://schemas.openxmlformats.org/officeDocument/2006/relationships/image" Target="../media/image119.svg"/><Relationship Id="rId1" Type="http://schemas.openxmlformats.org/officeDocument/2006/relationships/slideLayout" Target="../slideLayouts/slideLayout3.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jpg"/><Relationship Id="rId15" Type="http://schemas.openxmlformats.org/officeDocument/2006/relationships/image" Target="../media/image19.png"/><Relationship Id="rId10" Type="http://schemas.openxmlformats.org/officeDocument/2006/relationships/image" Target="../media/image115.png"/><Relationship Id="rId19" Type="http://schemas.openxmlformats.org/officeDocument/2006/relationships/image" Target="../media/image16.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8.svg"/></Relationships>
</file>

<file path=ppt/slides/_rels/slide24.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7.svg"/><Relationship Id="rId18" Type="http://schemas.openxmlformats.org/officeDocument/2006/relationships/image" Target="../media/image128.png"/><Relationship Id="rId3" Type="http://schemas.openxmlformats.org/officeDocument/2006/relationships/image" Target="../media/image75.jpeg"/><Relationship Id="rId21" Type="http://schemas.openxmlformats.org/officeDocument/2006/relationships/image" Target="../media/image131.svg"/><Relationship Id="rId7" Type="http://schemas.openxmlformats.org/officeDocument/2006/relationships/image" Target="../media/image123.png"/><Relationship Id="rId12" Type="http://schemas.openxmlformats.org/officeDocument/2006/relationships/image" Target="../media/image87.png"/><Relationship Id="rId17" Type="http://schemas.openxmlformats.org/officeDocument/2006/relationships/image" Target="../media/image119.svg"/><Relationship Id="rId2" Type="http://schemas.openxmlformats.org/officeDocument/2006/relationships/notesSlide" Target="../notesSlides/notesSlide14.xml"/><Relationship Id="rId16" Type="http://schemas.openxmlformats.org/officeDocument/2006/relationships/image" Target="../media/image19.png"/><Relationship Id="rId20" Type="http://schemas.openxmlformats.org/officeDocument/2006/relationships/image" Target="../media/image130.png"/><Relationship Id="rId1" Type="http://schemas.openxmlformats.org/officeDocument/2006/relationships/slideLayout" Target="../slideLayouts/slideLayout3.xml"/><Relationship Id="rId6" Type="http://schemas.openxmlformats.org/officeDocument/2006/relationships/image" Target="../media/image122.png"/><Relationship Id="rId11" Type="http://schemas.openxmlformats.org/officeDocument/2006/relationships/image" Target="../media/image126.svg"/><Relationship Id="rId5" Type="http://schemas.openxmlformats.org/officeDocument/2006/relationships/image" Target="../media/image121.png"/><Relationship Id="rId15" Type="http://schemas.openxmlformats.org/officeDocument/2006/relationships/image" Target="../media/image118.svg"/><Relationship Id="rId10" Type="http://schemas.openxmlformats.org/officeDocument/2006/relationships/image" Target="../media/image125.png"/><Relationship Id="rId19" Type="http://schemas.openxmlformats.org/officeDocument/2006/relationships/image" Target="../media/image129.svg"/><Relationship Id="rId4" Type="http://schemas.openxmlformats.org/officeDocument/2006/relationships/image" Target="../media/image120.png"/><Relationship Id="rId9" Type="http://schemas.openxmlformats.org/officeDocument/2006/relationships/image" Target="../media/image83.png"/><Relationship Id="rId1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2.jpeg"/><Relationship Id="rId1" Type="http://schemas.openxmlformats.org/officeDocument/2006/relationships/slideLayout" Target="../slideLayouts/slideLayout4.xml"/><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19.svg"/></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jpeg"/><Relationship Id="rId3" Type="http://schemas.openxmlformats.org/officeDocument/2006/relationships/image" Target="../media/image29.jpeg"/><Relationship Id="rId7" Type="http://schemas.openxmlformats.org/officeDocument/2006/relationships/image" Target="../media/image32.png"/><Relationship Id="rId12" Type="http://schemas.openxmlformats.org/officeDocument/2006/relationships/hyperlink" Target="http://01.org/openvinotoolki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software.intel.com/computer-vision-sd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59A1CBD-D2F5-4747-BC30-A1589650FCE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2129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descr="一張含有 動物 的圖片&#10;&#10;自動產生的描述">
            <a:extLst>
              <a:ext uri="{FF2B5EF4-FFF2-40B4-BE49-F238E27FC236}">
                <a16:creationId xmlns:a16="http://schemas.microsoft.com/office/drawing/2014/main" id="{85E3FE32-2EAB-4E5D-AF98-30F4869736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755060"/>
            <a:ext cx="12192000" cy="4640475"/>
          </a:xfrm>
          <a:prstGeom prst="rect">
            <a:avLst/>
          </a:prstGeom>
        </p:spPr>
      </p:pic>
      <p:sp>
        <p:nvSpPr>
          <p:cNvPr id="22" name="矩形 21">
            <a:extLst>
              <a:ext uri="{FF2B5EF4-FFF2-40B4-BE49-F238E27FC236}">
                <a16:creationId xmlns:a16="http://schemas.microsoft.com/office/drawing/2014/main" id="{4C1CF6F7-330A-4905-BF51-045AFE3F2017}"/>
              </a:ext>
            </a:extLst>
          </p:cNvPr>
          <p:cNvSpPr/>
          <p:nvPr/>
        </p:nvSpPr>
        <p:spPr>
          <a:xfrm>
            <a:off x="0" y="1755060"/>
            <a:ext cx="12192000" cy="4640476"/>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a:extLst>
              <a:ext uri="{FF2B5EF4-FFF2-40B4-BE49-F238E27FC236}">
                <a16:creationId xmlns:a16="http://schemas.microsoft.com/office/drawing/2014/main" id="{2CF77E15-5DE5-4125-8054-65E0F733F00D}"/>
              </a:ext>
            </a:extLst>
          </p:cNvPr>
          <p:cNvGrpSpPr/>
          <p:nvPr/>
        </p:nvGrpSpPr>
        <p:grpSpPr>
          <a:xfrm>
            <a:off x="-53340" y="6397155"/>
            <a:ext cx="12283444" cy="463274"/>
            <a:chOff x="0" y="6381915"/>
            <a:chExt cx="12192000" cy="463274"/>
          </a:xfrm>
        </p:grpSpPr>
        <p:pic>
          <p:nvPicPr>
            <p:cNvPr id="17" name="圖形 16">
              <a:extLst>
                <a:ext uri="{FF2B5EF4-FFF2-40B4-BE49-F238E27FC236}">
                  <a16:creationId xmlns:a16="http://schemas.microsoft.com/office/drawing/2014/main" id="{7C4BFD83-7317-4F72-91C9-4A563F9337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381915"/>
              <a:ext cx="12192000" cy="463274"/>
            </a:xfrm>
            <a:prstGeom prst="rect">
              <a:avLst/>
            </a:prstGeom>
          </p:spPr>
        </p:pic>
        <p:pic>
          <p:nvPicPr>
            <p:cNvPr id="18" name="圖形 17">
              <a:extLst>
                <a:ext uri="{FF2B5EF4-FFF2-40B4-BE49-F238E27FC236}">
                  <a16:creationId xmlns:a16="http://schemas.microsoft.com/office/drawing/2014/main" id="{0CD86BBE-050D-41F1-BA8E-D23BD61FD8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7457" y="6504347"/>
              <a:ext cx="1609444" cy="199440"/>
            </a:xfrm>
            <a:prstGeom prst="rect">
              <a:avLst/>
            </a:prstGeom>
          </p:spPr>
        </p:pic>
      </p:grpSp>
      <p:sp>
        <p:nvSpPr>
          <p:cNvPr id="10" name="標題 1"/>
          <p:cNvSpPr>
            <a:spLocks noGrp="1"/>
          </p:cNvSpPr>
          <p:nvPr>
            <p:ph type="title"/>
          </p:nvPr>
        </p:nvSpPr>
        <p:spPr>
          <a:xfrm>
            <a:off x="0" y="12172"/>
            <a:ext cx="12192000" cy="1325563"/>
          </a:xfrm>
        </p:spPr>
        <p:txBody>
          <a:bodyPr>
            <a:noAutofit/>
          </a:bodyPr>
          <a:lstStyle/>
          <a:p>
            <a:pPr algn="ctr"/>
            <a:r>
              <a:rPr lang="en-US" altLang="zh-TW" sz="5400">
                <a:solidFill>
                  <a:schemeClr val="bg1"/>
                </a:solidFill>
              </a:rPr>
              <a:t>Inference with Mustang Accelerators</a:t>
            </a:r>
            <a:endParaRPr lang="zh-TW" altLang="en-US" sz="5400">
              <a:solidFill>
                <a:schemeClr val="bg1"/>
              </a:solidFill>
            </a:endParaRPr>
          </a:p>
        </p:txBody>
      </p:sp>
      <p:pic>
        <p:nvPicPr>
          <p:cNvPr id="4" name="圖片 3">
            <a:extLst>
              <a:ext uri="{FF2B5EF4-FFF2-40B4-BE49-F238E27FC236}">
                <a16:creationId xmlns:a16="http://schemas.microsoft.com/office/drawing/2014/main" id="{756796C6-0A17-4E67-BFBE-66DB8EC7A11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39319" y="1337735"/>
            <a:ext cx="7382513" cy="5389501"/>
          </a:xfrm>
          <a:prstGeom prst="rect">
            <a:avLst/>
          </a:prstGeom>
        </p:spPr>
      </p:pic>
      <p:sp>
        <p:nvSpPr>
          <p:cNvPr id="8" name="矩形 7">
            <a:extLst>
              <a:ext uri="{FF2B5EF4-FFF2-40B4-BE49-F238E27FC236}">
                <a16:creationId xmlns:a16="http://schemas.microsoft.com/office/drawing/2014/main" id="{0BEA892B-1D28-48B0-8737-037AC7C61494}"/>
              </a:ext>
            </a:extLst>
          </p:cNvPr>
          <p:cNvSpPr/>
          <p:nvPr/>
        </p:nvSpPr>
        <p:spPr>
          <a:xfrm>
            <a:off x="4411242" y="3031474"/>
            <a:ext cx="3273899" cy="373934"/>
          </a:xfrm>
          <a:prstGeom prst="rect">
            <a:avLst/>
          </a:prstGeom>
        </p:spPr>
        <p:txBody>
          <a:bodyPr wrap="square" lIns="47999" tIns="47999" rIns="47999" bIns="47999">
            <a:spAutoFit/>
          </a:bodyPr>
          <a:lstStyle/>
          <a:p>
            <a:pPr>
              <a:lnSpc>
                <a:spcPct val="75000"/>
              </a:lnSpc>
              <a:spcBef>
                <a:spcPct val="0"/>
              </a:spcBef>
            </a:pPr>
            <a:r>
              <a:rPr kumimoji="1" lang="en-US" altLang="zh-TW" sz="2400" b="1">
                <a:solidFill>
                  <a:schemeClr val="bg1"/>
                </a:solidFill>
                <a:latin typeface="Arial" panose="020B0604020202020204" pitchFamily="34" charset="0"/>
                <a:cs typeface="Arial" panose="020B0604020202020204" pitchFamily="34" charset="0"/>
              </a:rPr>
              <a:t>Mustang-F100-A10</a:t>
            </a:r>
          </a:p>
        </p:txBody>
      </p:sp>
      <p:sp>
        <p:nvSpPr>
          <p:cNvPr id="9" name="矩形 8">
            <a:extLst>
              <a:ext uri="{FF2B5EF4-FFF2-40B4-BE49-F238E27FC236}">
                <a16:creationId xmlns:a16="http://schemas.microsoft.com/office/drawing/2014/main" id="{98EA6BB5-C30E-4D2E-9AA8-A9ABF804F19F}"/>
              </a:ext>
            </a:extLst>
          </p:cNvPr>
          <p:cNvSpPr/>
          <p:nvPr/>
        </p:nvSpPr>
        <p:spPr>
          <a:xfrm>
            <a:off x="4411241" y="3339321"/>
            <a:ext cx="3273901" cy="835599"/>
          </a:xfrm>
          <a:prstGeom prst="rect">
            <a:avLst/>
          </a:prstGeom>
        </p:spPr>
        <p:txBody>
          <a:bodyPr wrap="square" lIns="47999" tIns="47999" rIns="47999" bIns="47999">
            <a:spAutoFit/>
          </a:bodyPr>
          <a:lstStyle/>
          <a:p>
            <a:pPr marL="241289" indent="-241289">
              <a:spcBef>
                <a:spcPct val="0"/>
              </a:spcBef>
              <a:buClr>
                <a:schemeClr val="bg1"/>
              </a:buClr>
              <a:buSzPct val="60000"/>
              <a:buFont typeface="Wingdings" panose="05000000000000000000" pitchFamily="2" charset="2"/>
              <a:buChar char="l"/>
              <a:tabLst>
                <a:tab pos="241289" algn="l"/>
              </a:tabLst>
            </a:pPr>
            <a:r>
              <a:rPr kumimoji="1" lang="pt-BR" altLang="zh-TW" sz="1600">
                <a:solidFill>
                  <a:schemeClr val="bg1"/>
                </a:solidFill>
                <a:latin typeface="Arial" panose="020B0604020202020204" pitchFamily="34" charset="0"/>
                <a:cs typeface="Arial" panose="020B0604020202020204" pitchFamily="34" charset="0"/>
              </a:rPr>
              <a:t>Intel Arria 10 GX 1150 FPGA</a:t>
            </a:r>
          </a:p>
          <a:p>
            <a:pPr marL="241289" indent="-241289">
              <a:spcBef>
                <a:spcPct val="0"/>
              </a:spcBef>
              <a:buClr>
                <a:schemeClr val="bg1"/>
              </a:buClr>
              <a:buSzPct val="60000"/>
              <a:buFont typeface="Wingdings" panose="05000000000000000000" pitchFamily="2" charset="2"/>
              <a:buChar char="l"/>
              <a:tabLst>
                <a:tab pos="241289" algn="l"/>
              </a:tabLst>
            </a:pPr>
            <a:r>
              <a:rPr kumimoji="1" lang="en-US" altLang="zh-TW" sz="1600">
                <a:solidFill>
                  <a:schemeClr val="bg1"/>
                </a:solidFill>
                <a:latin typeface="Arial" panose="020B0604020202020204" pitchFamily="34" charset="0"/>
                <a:cs typeface="Arial" panose="020B0604020202020204" pitchFamily="34" charset="0"/>
              </a:rPr>
              <a:t>PCIe Gen3 x8</a:t>
            </a:r>
          </a:p>
          <a:p>
            <a:pPr marL="241289" indent="-241289">
              <a:spcBef>
                <a:spcPct val="0"/>
              </a:spcBef>
              <a:buClr>
                <a:schemeClr val="bg1"/>
              </a:buClr>
              <a:buSzPct val="60000"/>
              <a:buFont typeface="Wingdings" panose="05000000000000000000" pitchFamily="2" charset="2"/>
              <a:buChar char="l"/>
              <a:tabLst>
                <a:tab pos="241289" algn="l"/>
              </a:tabLst>
            </a:pPr>
            <a:r>
              <a:rPr kumimoji="1" lang="en-US" altLang="zh-TW" sz="1600">
                <a:solidFill>
                  <a:schemeClr val="bg1"/>
                </a:solidFill>
                <a:latin typeface="Arial" panose="020B0604020202020204" pitchFamily="34" charset="0"/>
                <a:cs typeface="Arial" panose="020B0604020202020204" pitchFamily="34" charset="0"/>
              </a:rPr>
              <a:t>Low profile, half size</a:t>
            </a:r>
          </a:p>
        </p:txBody>
      </p:sp>
      <p:sp>
        <p:nvSpPr>
          <p:cNvPr id="12" name="矩形 11">
            <a:extLst>
              <a:ext uri="{FF2B5EF4-FFF2-40B4-BE49-F238E27FC236}">
                <a16:creationId xmlns:a16="http://schemas.microsoft.com/office/drawing/2014/main" id="{C439A440-63E6-48C8-A638-6BFFF42407FF}"/>
              </a:ext>
            </a:extLst>
          </p:cNvPr>
          <p:cNvSpPr/>
          <p:nvPr/>
        </p:nvSpPr>
        <p:spPr>
          <a:xfrm>
            <a:off x="8031468" y="3031474"/>
            <a:ext cx="3372824" cy="373934"/>
          </a:xfrm>
          <a:prstGeom prst="rect">
            <a:avLst/>
          </a:prstGeom>
        </p:spPr>
        <p:txBody>
          <a:bodyPr wrap="square" lIns="47999" tIns="47999" rIns="47999" bIns="47999">
            <a:spAutoFit/>
          </a:bodyPr>
          <a:lstStyle/>
          <a:p>
            <a:pPr>
              <a:lnSpc>
                <a:spcPct val="75000"/>
              </a:lnSpc>
              <a:spcBef>
                <a:spcPct val="0"/>
              </a:spcBef>
            </a:pPr>
            <a:r>
              <a:rPr kumimoji="1" lang="en-US" altLang="zh-TW" sz="2400" b="1">
                <a:solidFill>
                  <a:schemeClr val="bg1"/>
                </a:solidFill>
                <a:latin typeface="Arial" panose="020B0604020202020204" pitchFamily="34" charset="0"/>
                <a:cs typeface="Arial" panose="020B0604020202020204" pitchFamily="34" charset="0"/>
              </a:rPr>
              <a:t>Mustang-V100-MX8</a:t>
            </a:r>
          </a:p>
        </p:txBody>
      </p:sp>
      <p:sp>
        <p:nvSpPr>
          <p:cNvPr id="13" name="矩形 12">
            <a:extLst>
              <a:ext uri="{FF2B5EF4-FFF2-40B4-BE49-F238E27FC236}">
                <a16:creationId xmlns:a16="http://schemas.microsoft.com/office/drawing/2014/main" id="{E12E5833-4EA8-410D-98B9-E0CDB2741F3F}"/>
              </a:ext>
            </a:extLst>
          </p:cNvPr>
          <p:cNvSpPr/>
          <p:nvPr/>
        </p:nvSpPr>
        <p:spPr>
          <a:xfrm>
            <a:off x="8031468" y="3339322"/>
            <a:ext cx="2841279" cy="1081820"/>
          </a:xfrm>
          <a:prstGeom prst="rect">
            <a:avLst/>
          </a:prstGeom>
        </p:spPr>
        <p:txBody>
          <a:bodyPr wrap="square" lIns="47999" tIns="47999" rIns="47999" bIns="47999">
            <a:spAutoFit/>
          </a:bodyPr>
          <a:lstStyle/>
          <a:p>
            <a:pPr marL="241289" indent="-241289">
              <a:spcBef>
                <a:spcPct val="0"/>
              </a:spcBef>
              <a:buClr>
                <a:schemeClr val="bg1"/>
              </a:buClr>
              <a:buSzPct val="60000"/>
              <a:buFont typeface="Wingdings" panose="05000000000000000000" pitchFamily="2" charset="2"/>
              <a:buChar char="l"/>
              <a:tabLst>
                <a:tab pos="241289" algn="l"/>
              </a:tabLst>
            </a:pPr>
            <a:r>
              <a:rPr kumimoji="1" lang="en-US" altLang="zh-TW" sz="1600">
                <a:solidFill>
                  <a:schemeClr val="bg1"/>
                </a:solidFill>
                <a:latin typeface="Arial" panose="020B0604020202020204" pitchFamily="34" charset="0"/>
                <a:cs typeface="Arial" panose="020B0604020202020204" pitchFamily="34" charset="0"/>
              </a:rPr>
              <a:t>Intel </a:t>
            </a:r>
            <a:r>
              <a:rPr kumimoji="1" lang="en-US" altLang="zh-TW" sz="1600" err="1">
                <a:solidFill>
                  <a:schemeClr val="bg1"/>
                </a:solidFill>
                <a:latin typeface="Arial" panose="020B0604020202020204" pitchFamily="34" charset="0"/>
                <a:cs typeface="Arial" panose="020B0604020202020204" pitchFamily="34" charset="0"/>
              </a:rPr>
              <a:t>Movidius</a:t>
            </a:r>
            <a:r>
              <a:rPr kumimoji="1" lang="en-US" altLang="zh-TW" sz="1600">
                <a:solidFill>
                  <a:schemeClr val="bg1"/>
                </a:solidFill>
                <a:latin typeface="Arial" panose="020B0604020202020204" pitchFamily="34" charset="0"/>
                <a:cs typeface="Arial" panose="020B0604020202020204" pitchFamily="34" charset="0"/>
              </a:rPr>
              <a:t> solution   </a:t>
            </a:r>
          </a:p>
          <a:p>
            <a:pPr marL="241289" indent="-241289">
              <a:spcBef>
                <a:spcPct val="0"/>
              </a:spcBef>
              <a:buClr>
                <a:schemeClr val="bg1"/>
              </a:buClr>
              <a:buSzPct val="60000"/>
              <a:buFont typeface="Wingdings" panose="05000000000000000000" pitchFamily="2" charset="2"/>
              <a:buChar char="l"/>
              <a:tabLst>
                <a:tab pos="241289" algn="l"/>
              </a:tabLst>
            </a:pPr>
            <a:r>
              <a:rPr kumimoji="1" lang="en-US" altLang="zh-TW" sz="1600">
                <a:solidFill>
                  <a:schemeClr val="bg1"/>
                </a:solidFill>
                <a:latin typeface="Arial" panose="020B0604020202020204" pitchFamily="34" charset="0"/>
                <a:cs typeface="Arial" panose="020B0604020202020204" pitchFamily="34" charset="0"/>
              </a:rPr>
              <a:t>8 x Myriad X VPU</a:t>
            </a:r>
          </a:p>
          <a:p>
            <a:pPr marL="241289" indent="-241289">
              <a:spcBef>
                <a:spcPct val="0"/>
              </a:spcBef>
              <a:buClr>
                <a:schemeClr val="bg1"/>
              </a:buClr>
              <a:buSzPct val="60000"/>
              <a:buFont typeface="Wingdings" panose="05000000000000000000" pitchFamily="2" charset="2"/>
              <a:buChar char="l"/>
              <a:tabLst>
                <a:tab pos="241289" algn="l"/>
              </a:tabLst>
            </a:pPr>
            <a:r>
              <a:rPr kumimoji="1" lang="en-US" altLang="zh-TW" sz="1600">
                <a:solidFill>
                  <a:schemeClr val="bg1"/>
                </a:solidFill>
                <a:latin typeface="Arial" panose="020B0604020202020204" pitchFamily="34" charset="0"/>
                <a:cs typeface="Arial" panose="020B0604020202020204" pitchFamily="34" charset="0"/>
              </a:rPr>
              <a:t>PCIe Gen2 x4</a:t>
            </a:r>
          </a:p>
          <a:p>
            <a:pPr marL="241289" indent="-241289">
              <a:spcBef>
                <a:spcPct val="0"/>
              </a:spcBef>
              <a:buClr>
                <a:schemeClr val="bg1"/>
              </a:buClr>
              <a:buSzPct val="60000"/>
              <a:buFont typeface="Wingdings" panose="05000000000000000000" pitchFamily="2" charset="2"/>
              <a:buChar char="l"/>
              <a:tabLst>
                <a:tab pos="241289" algn="l"/>
              </a:tabLst>
            </a:pPr>
            <a:r>
              <a:rPr kumimoji="1" lang="en-US" altLang="zh-TW" sz="1600">
                <a:solidFill>
                  <a:schemeClr val="bg1"/>
                </a:solidFill>
                <a:latin typeface="Arial" panose="020B0604020202020204" pitchFamily="34" charset="0"/>
                <a:cs typeface="Arial" panose="020B0604020202020204" pitchFamily="34" charset="0"/>
              </a:rPr>
              <a:t>Low profile, half size</a:t>
            </a:r>
          </a:p>
        </p:txBody>
      </p:sp>
      <p:sp>
        <p:nvSpPr>
          <p:cNvPr id="15" name="文字方塊 14"/>
          <p:cNvSpPr txBox="1"/>
          <p:nvPr/>
        </p:nvSpPr>
        <p:spPr>
          <a:xfrm>
            <a:off x="692082" y="2700995"/>
            <a:ext cx="3100910" cy="1969768"/>
          </a:xfrm>
          <a:prstGeom prst="rect">
            <a:avLst/>
          </a:prstGeom>
          <a:noFill/>
        </p:spPr>
        <p:txBody>
          <a:bodyPr wrap="square" lIns="121917" tIns="60959" rIns="121917" bIns="60959" rtlCol="0">
            <a:spAutoFit/>
          </a:bodyPr>
          <a:lstStyle/>
          <a:p>
            <a:r>
              <a:rPr lang="en-US" altLang="zh-TW" sz="2400">
                <a:solidFill>
                  <a:schemeClr val="bg1"/>
                </a:solidFill>
                <a:latin typeface="Arial" panose="020B0604020202020204" pitchFamily="34" charset="0"/>
                <a:cs typeface="Arial" panose="020B0604020202020204" pitchFamily="34" charset="0"/>
              </a:rPr>
              <a:t>Intel</a:t>
            </a:r>
            <a:r>
              <a:rPr lang="en-US" altLang="zh-TW" sz="2400" baseline="30000">
                <a:latin typeface="Arial"/>
                <a:ea typeface="微軟正黑體" panose="020B0604030504040204" pitchFamily="34" charset="-120"/>
                <a:cs typeface="Arial"/>
              </a:rPr>
              <a:t> </a:t>
            </a:r>
            <a:r>
              <a:rPr lang="en-US" altLang="zh-TW" sz="2400" baseline="30000">
                <a:solidFill>
                  <a:schemeClr val="bg1"/>
                </a:solidFill>
                <a:latin typeface="Arial"/>
                <a:ea typeface="微軟正黑體" panose="020B0604030504040204" pitchFamily="34" charset="-120"/>
                <a:cs typeface="Arial"/>
              </a:rPr>
              <a:t>®</a:t>
            </a:r>
            <a:r>
              <a:rPr lang="en-US" altLang="zh-TW" sz="2400">
                <a:solidFill>
                  <a:schemeClr val="bg1"/>
                </a:solidFill>
                <a:latin typeface="Arial" panose="020B0604020202020204" pitchFamily="34" charset="0"/>
                <a:cs typeface="Arial" panose="020B0604020202020204" pitchFamily="34" charset="0"/>
              </a:rPr>
              <a:t> Vision Accelerator Design</a:t>
            </a:r>
          </a:p>
          <a:p>
            <a:r>
              <a:rPr lang="en-US" altLang="zh-TW" sz="2400">
                <a:solidFill>
                  <a:schemeClr val="bg1"/>
                </a:solidFill>
                <a:latin typeface="Arial" panose="020B0604020202020204" pitchFamily="34" charset="0"/>
                <a:cs typeface="Arial" panose="020B0604020202020204" pitchFamily="34" charset="0"/>
              </a:rPr>
              <a:t>Perfect Choices for AI Deep Learning Inference Workloads</a:t>
            </a:r>
            <a:endParaRPr lang="zh-TW" altLang="en-US"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4259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一張含有 動物 的圖片&#10;&#10;自動產生的描述">
            <a:extLst>
              <a:ext uri="{FF2B5EF4-FFF2-40B4-BE49-F238E27FC236}">
                <a16:creationId xmlns:a16="http://schemas.microsoft.com/office/drawing/2014/main" id="{561079BE-5D4B-4F78-ACA2-2770471621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755060"/>
            <a:ext cx="12192000" cy="4640475"/>
          </a:xfrm>
          <a:prstGeom prst="rect">
            <a:avLst/>
          </a:prstGeom>
        </p:spPr>
      </p:pic>
      <p:sp>
        <p:nvSpPr>
          <p:cNvPr id="12" name="矩形 11">
            <a:extLst>
              <a:ext uri="{FF2B5EF4-FFF2-40B4-BE49-F238E27FC236}">
                <a16:creationId xmlns:a16="http://schemas.microsoft.com/office/drawing/2014/main" id="{4AE09728-DA78-44E8-8175-980EAC2D4B5B}"/>
              </a:ext>
            </a:extLst>
          </p:cNvPr>
          <p:cNvSpPr/>
          <p:nvPr/>
        </p:nvSpPr>
        <p:spPr>
          <a:xfrm>
            <a:off x="0" y="1755060"/>
            <a:ext cx="12192000" cy="4640476"/>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p:cNvSpPr>
            <a:spLocks noGrp="1"/>
          </p:cNvSpPr>
          <p:nvPr>
            <p:ph type="title"/>
          </p:nvPr>
        </p:nvSpPr>
        <p:spPr>
          <a:xfrm>
            <a:off x="838200" y="0"/>
            <a:ext cx="10515600" cy="1325563"/>
          </a:xfrm>
        </p:spPr>
        <p:txBody>
          <a:bodyPr>
            <a:normAutofit/>
          </a:bodyPr>
          <a:lstStyle/>
          <a:p>
            <a:pPr algn="ctr"/>
            <a:r>
              <a:rPr lang="en-US" altLang="zh-TW" sz="5400">
                <a:solidFill>
                  <a:schemeClr val="bg1"/>
                </a:solidFill>
              </a:rPr>
              <a:t>Mustang-F100-A10</a:t>
            </a:r>
            <a:endParaRPr lang="zh-TW" altLang="en-US" sz="5400">
              <a:solidFill>
                <a:schemeClr val="bg1"/>
              </a:solidFill>
            </a:endParaRPr>
          </a:p>
        </p:txBody>
      </p:sp>
      <p:pic>
        <p:nvPicPr>
          <p:cNvPr id="5" name="圖片 4"/>
          <p:cNvPicPr>
            <a:picLocks noChangeAspect="1"/>
          </p:cNvPicPr>
          <p:nvPr/>
        </p:nvPicPr>
        <p:blipFill rotWithShape="1">
          <a:blip r:embed="rId3" cstate="print">
            <a:extLst>
              <a:ext uri="{28A0092B-C50C-407E-A947-70E740481C1C}">
                <a14:useLocalDpi xmlns:a14="http://schemas.microsoft.com/office/drawing/2010/main"/>
              </a:ext>
            </a:extLst>
          </a:blip>
          <a:srcRect t="7037" r="7006" b="32408"/>
          <a:stretch/>
        </p:blipFill>
        <p:spPr>
          <a:xfrm>
            <a:off x="4910372" y="1923711"/>
            <a:ext cx="6786328" cy="3062607"/>
          </a:xfrm>
          <a:prstGeom prst="rect">
            <a:avLst/>
          </a:prstGeom>
        </p:spPr>
      </p:pic>
      <p:sp>
        <p:nvSpPr>
          <p:cNvPr id="6" name="文字方塊 5"/>
          <p:cNvSpPr txBox="1"/>
          <p:nvPr/>
        </p:nvSpPr>
        <p:spPr>
          <a:xfrm>
            <a:off x="1016000" y="2289108"/>
            <a:ext cx="3921945" cy="492440"/>
          </a:xfrm>
          <a:prstGeom prst="rect">
            <a:avLst/>
          </a:prstGeom>
          <a:noFill/>
        </p:spPr>
        <p:txBody>
          <a:bodyPr wrap="square" lIns="121917" tIns="60959" rIns="121917" bIns="60959" rtlCol="0">
            <a:spAutoFit/>
          </a:bodyPr>
          <a:lstStyle/>
          <a:p>
            <a:r>
              <a:rPr lang="en-US" altLang="zh-TW" sz="2400" b="1" dirty="0">
                <a:solidFill>
                  <a:srgbClr val="8DFFFF"/>
                </a:solidFill>
                <a:latin typeface="Arial" panose="020B0604020202020204" pitchFamily="34" charset="0"/>
                <a:cs typeface="Arial" panose="020B0604020202020204" pitchFamily="34" charset="0"/>
              </a:rPr>
              <a:t>Accelerate To The Future</a:t>
            </a:r>
            <a:endParaRPr lang="zh-TW" altLang="en-US" sz="2400" b="1" dirty="0">
              <a:solidFill>
                <a:srgbClr val="8DFFFF"/>
              </a:solidFill>
              <a:latin typeface="Arial" panose="020B0604020202020204" pitchFamily="34" charset="0"/>
              <a:cs typeface="Arial" panose="020B0604020202020204" pitchFamily="34" charset="0"/>
            </a:endParaRPr>
          </a:p>
        </p:txBody>
      </p:sp>
      <p:sp>
        <p:nvSpPr>
          <p:cNvPr id="7" name="文字方塊 6"/>
          <p:cNvSpPr txBox="1"/>
          <p:nvPr/>
        </p:nvSpPr>
        <p:spPr>
          <a:xfrm>
            <a:off x="1016000" y="2842783"/>
            <a:ext cx="4081859" cy="1231104"/>
          </a:xfrm>
          <a:prstGeom prst="rect">
            <a:avLst/>
          </a:prstGeom>
          <a:noFill/>
        </p:spPr>
        <p:txBody>
          <a:bodyPr wrap="square" lIns="121917" tIns="60959" rIns="121917" bIns="60959" rtlCol="0">
            <a:spAutoFit/>
          </a:bodyPr>
          <a:lstStyle/>
          <a:p>
            <a:r>
              <a:rPr lang="en-US" altLang="zh-TW" dirty="0">
                <a:solidFill>
                  <a:schemeClr val="bg1"/>
                </a:solidFill>
                <a:latin typeface="Arial" panose="020B0604020202020204" pitchFamily="34" charset="0"/>
                <a:cs typeface="Arial" panose="020B0604020202020204" pitchFamily="34" charset="0"/>
              </a:rPr>
              <a:t>Intel</a:t>
            </a:r>
            <a:r>
              <a:rPr lang="en-US" altLang="zh-TW" baseline="30000" dirty="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dirty="0">
                <a:solidFill>
                  <a:schemeClr val="bg1"/>
                </a:solidFill>
                <a:latin typeface="Arial" panose="020B0604020202020204" pitchFamily="34" charset="0"/>
                <a:cs typeface="Arial" panose="020B0604020202020204" pitchFamily="34" charset="0"/>
              </a:rPr>
              <a:t> Vision Accelerator Design with Intel</a:t>
            </a:r>
            <a:r>
              <a:rPr lang="en-US" altLang="zh-TW" baseline="30000" dirty="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dirty="0">
                <a:solidFill>
                  <a:schemeClr val="bg1"/>
                </a:solidFill>
                <a:latin typeface="Arial" panose="020B0604020202020204" pitchFamily="34" charset="0"/>
                <a:cs typeface="Arial" panose="020B0604020202020204" pitchFamily="34" charset="0"/>
              </a:rPr>
              <a:t> </a:t>
            </a:r>
            <a:r>
              <a:rPr lang="en-US" altLang="zh-TW">
                <a:solidFill>
                  <a:schemeClr val="bg1"/>
                </a:solidFill>
                <a:latin typeface="Arial" panose="020B0604020202020204" pitchFamily="34" charset="0"/>
                <a:cs typeface="Arial" panose="020B0604020202020204" pitchFamily="34" charset="0"/>
              </a:rPr>
              <a:t>Arria</a:t>
            </a:r>
            <a:r>
              <a:rPr lang="en-US" altLang="zh-TW" baseline="30000" dirty="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dirty="0">
                <a:solidFill>
                  <a:schemeClr val="bg1"/>
                </a:solidFill>
                <a:latin typeface="Arial" panose="020B0604020202020204" pitchFamily="34" charset="0"/>
                <a:cs typeface="Arial" panose="020B0604020202020204" pitchFamily="34" charset="0"/>
              </a:rPr>
              <a:t> 10 FPGA</a:t>
            </a:r>
          </a:p>
          <a:p>
            <a:r>
              <a:rPr lang="en-US" altLang="zh-TW" dirty="0">
                <a:solidFill>
                  <a:schemeClr val="bg1"/>
                </a:solidFill>
                <a:latin typeface="Arial" panose="020B0604020202020204" pitchFamily="34" charset="0"/>
                <a:cs typeface="Arial" panose="020B0604020202020204" pitchFamily="34" charset="0"/>
              </a:rPr>
              <a:t>A Perfect Choice for AI Deep Learning Inference Workloads</a:t>
            </a:r>
            <a:endParaRPr lang="zh-TW" altLang="en-US" dirty="0">
              <a:solidFill>
                <a:schemeClr val="bg1"/>
              </a:solidFill>
              <a:latin typeface="Arial" panose="020B0604020202020204" pitchFamily="34" charset="0"/>
              <a:cs typeface="Arial" panose="020B0604020202020204" pitchFamily="34" charset="0"/>
            </a:endParaRPr>
          </a:p>
        </p:txBody>
      </p:sp>
      <p:pic>
        <p:nvPicPr>
          <p:cNvPr id="9" name="Picture 2" descr="d:\Users\malcolmchen\Desktop\enpirion-rgb-300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083304" y="4914450"/>
            <a:ext cx="971987" cy="971987"/>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88F8AB83-9963-437A-9F18-3EDC18DF2C7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64849" y="4886948"/>
            <a:ext cx="6962775" cy="1028700"/>
          </a:xfrm>
          <a:prstGeom prst="rect">
            <a:avLst/>
          </a:prstGeom>
        </p:spPr>
      </p:pic>
      <p:grpSp>
        <p:nvGrpSpPr>
          <p:cNvPr id="15" name="群組 14">
            <a:extLst>
              <a:ext uri="{FF2B5EF4-FFF2-40B4-BE49-F238E27FC236}">
                <a16:creationId xmlns:a16="http://schemas.microsoft.com/office/drawing/2014/main" id="{E504A114-A453-41F0-90ED-9311C90FEA96}"/>
              </a:ext>
            </a:extLst>
          </p:cNvPr>
          <p:cNvGrpSpPr/>
          <p:nvPr/>
        </p:nvGrpSpPr>
        <p:grpSpPr>
          <a:xfrm>
            <a:off x="-53340" y="6397155"/>
            <a:ext cx="12283444" cy="463274"/>
            <a:chOff x="0" y="6381915"/>
            <a:chExt cx="12192000" cy="463274"/>
          </a:xfrm>
        </p:grpSpPr>
        <p:pic>
          <p:nvPicPr>
            <p:cNvPr id="16" name="圖形 15">
              <a:extLst>
                <a:ext uri="{FF2B5EF4-FFF2-40B4-BE49-F238E27FC236}">
                  <a16:creationId xmlns:a16="http://schemas.microsoft.com/office/drawing/2014/main" id="{A60002B5-32A7-4F11-BAD0-3D2E46E7B5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81915"/>
              <a:ext cx="12192000" cy="463274"/>
            </a:xfrm>
            <a:prstGeom prst="rect">
              <a:avLst/>
            </a:prstGeom>
          </p:spPr>
        </p:pic>
        <p:pic>
          <p:nvPicPr>
            <p:cNvPr id="17" name="圖形 16">
              <a:extLst>
                <a:ext uri="{FF2B5EF4-FFF2-40B4-BE49-F238E27FC236}">
                  <a16:creationId xmlns:a16="http://schemas.microsoft.com/office/drawing/2014/main" id="{D61D2710-BC91-48F3-A3AE-C3D64157AE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7457" y="6504347"/>
              <a:ext cx="1609444" cy="199440"/>
            </a:xfrm>
            <a:prstGeom prst="rect">
              <a:avLst/>
            </a:prstGeom>
          </p:spPr>
        </p:pic>
      </p:grpSp>
    </p:spTree>
    <p:extLst>
      <p:ext uri="{BB962C8B-B14F-4D97-AF65-F5344CB8AC3E}">
        <p14:creationId xmlns:p14="http://schemas.microsoft.com/office/powerpoint/2010/main" val="51264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descr="一張含有 動物 的圖片&#10;&#10;自動產生的描述">
            <a:extLst>
              <a:ext uri="{FF2B5EF4-FFF2-40B4-BE49-F238E27FC236}">
                <a16:creationId xmlns:a16="http://schemas.microsoft.com/office/drawing/2014/main" id="{855D5C0B-5828-4650-9E43-E7F24C899C1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755060"/>
            <a:ext cx="12192000" cy="4640475"/>
          </a:xfrm>
          <a:prstGeom prst="rect">
            <a:avLst/>
          </a:prstGeom>
        </p:spPr>
      </p:pic>
      <p:sp>
        <p:nvSpPr>
          <p:cNvPr id="36" name="矩形 35">
            <a:extLst>
              <a:ext uri="{FF2B5EF4-FFF2-40B4-BE49-F238E27FC236}">
                <a16:creationId xmlns:a16="http://schemas.microsoft.com/office/drawing/2014/main" id="{1F77F214-D523-4F0C-BCE5-DC8BABB10277}"/>
              </a:ext>
            </a:extLst>
          </p:cNvPr>
          <p:cNvSpPr/>
          <p:nvPr/>
        </p:nvSpPr>
        <p:spPr>
          <a:xfrm>
            <a:off x="0" y="1755060"/>
            <a:ext cx="12192000" cy="4640476"/>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p:cNvSpPr>
            <a:spLocks noGrp="1"/>
          </p:cNvSpPr>
          <p:nvPr>
            <p:ph type="title"/>
          </p:nvPr>
        </p:nvSpPr>
        <p:spPr>
          <a:xfrm>
            <a:off x="838200" y="-6031"/>
            <a:ext cx="10515600" cy="1325563"/>
          </a:xfrm>
        </p:spPr>
        <p:txBody>
          <a:bodyPr>
            <a:normAutofit/>
          </a:bodyPr>
          <a:lstStyle/>
          <a:p>
            <a:pPr algn="ctr"/>
            <a:r>
              <a:rPr lang="en-US" altLang="zh-TW" sz="5400">
                <a:solidFill>
                  <a:schemeClr val="bg1"/>
                </a:solidFill>
              </a:rPr>
              <a:t>Mustang-F100-A10</a:t>
            </a:r>
            <a:endParaRPr lang="zh-TW" altLang="en-US" sz="5400">
              <a:solidFill>
                <a:schemeClr val="bg1"/>
              </a:solidFill>
            </a:endParaRPr>
          </a:p>
        </p:txBody>
      </p:sp>
      <p:pic>
        <p:nvPicPr>
          <p:cNvPr id="20" name="Picture 3" descr="d:\Users\malcolmchen\Desktop\Log\Work Log\0918 work\HDDL-F ID x8\9-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67" b="90000" l="1700" r="98500"/>
                    </a14:imgEffect>
                  </a14:imgLayer>
                </a14:imgProps>
              </a:ext>
              <a:ext uri="{28A0092B-C50C-407E-A947-70E740481C1C}">
                <a14:useLocalDpi xmlns:a14="http://schemas.microsoft.com/office/drawing/2010/main"/>
              </a:ext>
            </a:extLst>
          </a:blip>
          <a:srcRect/>
          <a:stretch>
            <a:fillRect/>
          </a:stretch>
        </p:blipFill>
        <p:spPr bwMode="auto">
          <a:xfrm>
            <a:off x="206048" y="3310975"/>
            <a:ext cx="4338984" cy="3254238"/>
          </a:xfrm>
          <a:prstGeom prst="rect">
            <a:avLst/>
          </a:prstGeom>
          <a:noFill/>
          <a:extLst>
            <a:ext uri="{909E8E84-426E-40DD-AFC4-6F175D3DCCD1}">
              <a14:hiddenFill xmlns:a14="http://schemas.microsoft.com/office/drawing/2010/main">
                <a:solidFill>
                  <a:srgbClr val="FFFFFF"/>
                </a:solidFill>
              </a14:hiddenFill>
            </a:ext>
          </a:extLst>
        </p:spPr>
      </p:pic>
      <p:sp>
        <p:nvSpPr>
          <p:cNvPr id="6" name="圓角矩形 5"/>
          <p:cNvSpPr/>
          <p:nvPr/>
        </p:nvSpPr>
        <p:spPr>
          <a:xfrm>
            <a:off x="8245850" y="2558273"/>
            <a:ext cx="3234755" cy="484108"/>
          </a:xfrm>
          <a:prstGeom prst="roundRect">
            <a:avLst/>
          </a:prstGeom>
          <a:solidFill>
            <a:srgbClr val="26B6FF"/>
          </a:solidFill>
          <a:effectLst/>
        </p:spPr>
        <p:style>
          <a:lnRef idx="0">
            <a:schemeClr val="accent6"/>
          </a:lnRef>
          <a:fillRef idx="3">
            <a:schemeClr val="accent6"/>
          </a:fillRef>
          <a:effectRef idx="3">
            <a:schemeClr val="accent6"/>
          </a:effectRef>
          <a:fontRef idx="minor">
            <a:schemeClr val="lt1"/>
          </a:fontRef>
        </p:style>
        <p:txBody>
          <a:bodyPr lIns="121917" tIns="60959" rIns="121917" bIns="60959" rtlCol="0" anchor="ctr"/>
          <a:lstStyle/>
          <a:p>
            <a:pPr algn="ctr"/>
            <a:r>
              <a:rPr lang="en-US" altLang="zh-TW" sz="2400" dirty="0">
                <a:solidFill>
                  <a:srgbClr val="FFFFFF"/>
                </a:solidFill>
                <a:latin typeface="Arial"/>
                <a:ea typeface="新細明體"/>
                <a:cs typeface="Arial"/>
              </a:rPr>
              <a:t>Optimized Bitstream</a:t>
            </a:r>
            <a:endParaRPr lang="zh-TW" altLang="en-US" sz="2400" dirty="0">
              <a:solidFill>
                <a:srgbClr val="FFFFFF"/>
              </a:solidFill>
              <a:latin typeface="Arial" panose="020B0604020202020204" pitchFamily="34" charset="0"/>
              <a:cs typeface="Arial" panose="020B0604020202020204" pitchFamily="34" charset="0"/>
            </a:endParaRPr>
          </a:p>
        </p:txBody>
      </p:sp>
      <p:sp>
        <p:nvSpPr>
          <p:cNvPr id="12" name="文字方塊 11"/>
          <p:cNvSpPr txBox="1"/>
          <p:nvPr/>
        </p:nvSpPr>
        <p:spPr>
          <a:xfrm>
            <a:off x="9125961" y="3351809"/>
            <a:ext cx="1309007" cy="492440"/>
          </a:xfrm>
          <a:prstGeom prst="rect">
            <a:avLst/>
          </a:prstGeom>
          <a:noFill/>
        </p:spPr>
        <p:txBody>
          <a:bodyPr wrap="none" lIns="121917" tIns="60959" rIns="121917" bIns="60959" rtlCol="0">
            <a:spAutoFit/>
          </a:bodyPr>
          <a:lstStyle/>
          <a:p>
            <a:r>
              <a:rPr lang="en-US" altLang="zh-TW" sz="2400" dirty="0" err="1">
                <a:solidFill>
                  <a:srgbClr val="FFFFFF"/>
                </a:solidFill>
                <a:latin typeface="Arial" panose="020B0604020202020204" pitchFamily="34" charset="0"/>
                <a:cs typeface="Arial" panose="020B0604020202020204" pitchFamily="34" charset="0"/>
              </a:rPr>
              <a:t>ResNet</a:t>
            </a:r>
            <a:endParaRPr lang="en-US" altLang="zh-TW" sz="2400" dirty="0">
              <a:solidFill>
                <a:srgbClr val="FFFFFF"/>
              </a:solidFill>
              <a:latin typeface="Arial" panose="020B0604020202020204" pitchFamily="34" charset="0"/>
              <a:cs typeface="Arial" panose="020B0604020202020204" pitchFamily="34" charset="0"/>
            </a:endParaRPr>
          </a:p>
        </p:txBody>
      </p:sp>
      <p:sp>
        <p:nvSpPr>
          <p:cNvPr id="13" name="文字方塊 12"/>
          <p:cNvSpPr txBox="1"/>
          <p:nvPr/>
        </p:nvSpPr>
        <p:spPr>
          <a:xfrm>
            <a:off x="9125961" y="3816491"/>
            <a:ext cx="1719375" cy="492440"/>
          </a:xfrm>
          <a:prstGeom prst="rect">
            <a:avLst/>
          </a:prstGeom>
          <a:noFill/>
        </p:spPr>
        <p:txBody>
          <a:bodyPr wrap="none" lIns="121917" tIns="60959" rIns="121917" bIns="60959" rtlCol="0">
            <a:spAutoFit/>
          </a:bodyPr>
          <a:lstStyle/>
          <a:p>
            <a:r>
              <a:rPr lang="en-US" altLang="zh-TW" sz="2400" err="1">
                <a:solidFill>
                  <a:srgbClr val="FFFFFF"/>
                </a:solidFill>
                <a:latin typeface="Arial" panose="020B0604020202020204" pitchFamily="34" charset="0"/>
                <a:cs typeface="Arial" panose="020B0604020202020204" pitchFamily="34" charset="0"/>
              </a:rPr>
              <a:t>GoogleNet</a:t>
            </a:r>
            <a:endParaRPr lang="en-US" altLang="zh-TW" sz="2400">
              <a:solidFill>
                <a:srgbClr val="FFFFFF"/>
              </a:solidFill>
              <a:latin typeface="Arial" panose="020B0604020202020204" pitchFamily="34" charset="0"/>
              <a:cs typeface="Arial" panose="020B0604020202020204" pitchFamily="34" charset="0"/>
            </a:endParaRPr>
          </a:p>
        </p:txBody>
      </p:sp>
      <p:sp>
        <p:nvSpPr>
          <p:cNvPr id="14" name="文字方塊 13"/>
          <p:cNvSpPr txBox="1"/>
          <p:nvPr/>
        </p:nvSpPr>
        <p:spPr>
          <a:xfrm>
            <a:off x="9125960" y="4296435"/>
            <a:ext cx="1325037" cy="492440"/>
          </a:xfrm>
          <a:prstGeom prst="rect">
            <a:avLst/>
          </a:prstGeom>
          <a:noFill/>
        </p:spPr>
        <p:txBody>
          <a:bodyPr wrap="none" lIns="121917" tIns="60959" rIns="121917" bIns="60959" rtlCol="0">
            <a:spAutoFit/>
          </a:bodyPr>
          <a:lstStyle/>
          <a:p>
            <a:r>
              <a:rPr lang="en-US" altLang="zh-TW" sz="2400">
                <a:solidFill>
                  <a:srgbClr val="FFFFFF"/>
                </a:solidFill>
                <a:latin typeface="Arial" panose="020B0604020202020204" pitchFamily="34" charset="0"/>
                <a:cs typeface="Arial" panose="020B0604020202020204" pitchFamily="34" charset="0"/>
              </a:rPr>
              <a:t>AlexNet</a:t>
            </a:r>
          </a:p>
        </p:txBody>
      </p:sp>
      <p:grpSp>
        <p:nvGrpSpPr>
          <p:cNvPr id="34" name="群組 33">
            <a:extLst>
              <a:ext uri="{FF2B5EF4-FFF2-40B4-BE49-F238E27FC236}">
                <a16:creationId xmlns:a16="http://schemas.microsoft.com/office/drawing/2014/main" id="{B2F1DBDF-8F3A-4F54-BCE2-75D8529D1EB9}"/>
              </a:ext>
            </a:extLst>
          </p:cNvPr>
          <p:cNvGrpSpPr/>
          <p:nvPr/>
        </p:nvGrpSpPr>
        <p:grpSpPr>
          <a:xfrm>
            <a:off x="9535259" y="4576967"/>
            <a:ext cx="329199" cy="970988"/>
            <a:chOff x="9660566" y="4248027"/>
            <a:chExt cx="329199" cy="970988"/>
          </a:xfrm>
        </p:grpSpPr>
        <p:sp>
          <p:nvSpPr>
            <p:cNvPr id="15" name="文字方塊 14"/>
            <p:cNvSpPr txBox="1"/>
            <p:nvPr/>
          </p:nvSpPr>
          <p:spPr>
            <a:xfrm>
              <a:off x="9660566" y="4248027"/>
              <a:ext cx="327969" cy="492440"/>
            </a:xfrm>
            <a:prstGeom prst="rect">
              <a:avLst/>
            </a:prstGeom>
            <a:noFill/>
          </p:spPr>
          <p:txBody>
            <a:bodyPr wrap="none" lIns="121917" tIns="60959" rIns="121917" bIns="60959" rtlCol="0">
              <a:spAutoFit/>
            </a:bodyPr>
            <a:lstStyle/>
            <a:p>
              <a:r>
                <a:rPr lang="en-US" altLang="zh-TW" sz="2400" b="1">
                  <a:solidFill>
                    <a:srgbClr val="FFFFFF"/>
                  </a:solidFill>
                </a:rPr>
                <a:t>.</a:t>
              </a:r>
            </a:p>
          </p:txBody>
        </p:sp>
        <p:sp>
          <p:nvSpPr>
            <p:cNvPr id="16" name="文字方塊 15"/>
            <p:cNvSpPr txBox="1"/>
            <p:nvPr/>
          </p:nvSpPr>
          <p:spPr>
            <a:xfrm>
              <a:off x="9661796" y="4484074"/>
              <a:ext cx="327969" cy="492440"/>
            </a:xfrm>
            <a:prstGeom prst="rect">
              <a:avLst/>
            </a:prstGeom>
            <a:noFill/>
          </p:spPr>
          <p:txBody>
            <a:bodyPr wrap="none" lIns="121917" tIns="60959" rIns="121917" bIns="60959" rtlCol="0">
              <a:spAutoFit/>
            </a:bodyPr>
            <a:lstStyle/>
            <a:p>
              <a:r>
                <a:rPr lang="en-US" altLang="zh-TW" sz="2400" b="1" dirty="0">
                  <a:solidFill>
                    <a:srgbClr val="FFFFFF"/>
                  </a:solidFill>
                </a:rPr>
                <a:t>.</a:t>
              </a:r>
            </a:p>
          </p:txBody>
        </p:sp>
        <p:sp>
          <p:nvSpPr>
            <p:cNvPr id="17" name="文字方塊 16"/>
            <p:cNvSpPr txBox="1"/>
            <p:nvPr/>
          </p:nvSpPr>
          <p:spPr>
            <a:xfrm>
              <a:off x="9661796" y="4726575"/>
              <a:ext cx="327969" cy="492440"/>
            </a:xfrm>
            <a:prstGeom prst="rect">
              <a:avLst/>
            </a:prstGeom>
            <a:noFill/>
          </p:spPr>
          <p:txBody>
            <a:bodyPr wrap="none" lIns="121917" tIns="60959" rIns="121917" bIns="60959" rtlCol="0">
              <a:spAutoFit/>
            </a:bodyPr>
            <a:lstStyle/>
            <a:p>
              <a:r>
                <a:rPr lang="en-US" altLang="zh-TW" sz="2400" b="1" dirty="0">
                  <a:solidFill>
                    <a:srgbClr val="FFFFFF"/>
                  </a:solidFill>
                </a:rPr>
                <a:t>.</a:t>
              </a:r>
            </a:p>
          </p:txBody>
        </p:sp>
      </p:grpSp>
      <p:sp>
        <p:nvSpPr>
          <p:cNvPr id="39" name="Google Shape;276;p23">
            <a:extLst>
              <a:ext uri="{FF2B5EF4-FFF2-40B4-BE49-F238E27FC236}">
                <a16:creationId xmlns:a16="http://schemas.microsoft.com/office/drawing/2014/main" id="{39D29FA9-E582-4D03-87B7-F509E757CBC3}"/>
              </a:ext>
            </a:extLst>
          </p:cNvPr>
          <p:cNvSpPr/>
          <p:nvPr/>
        </p:nvSpPr>
        <p:spPr>
          <a:xfrm rot="10800000">
            <a:off x="3675932" y="4458179"/>
            <a:ext cx="922440" cy="584174"/>
          </a:xfrm>
          <a:prstGeom prst="rightArrow">
            <a:avLst>
              <a:gd name="adj1" fmla="val 50000"/>
              <a:gd name="adj2" fmla="val 50000"/>
            </a:avLst>
          </a:prstGeom>
          <a:gradFill>
            <a:gsLst>
              <a:gs pos="0">
                <a:srgbClr val="8DFFFF"/>
              </a:gs>
              <a:gs pos="100000">
                <a:srgbClr val="8DFFFF">
                  <a:alpha val="0"/>
                </a:srgbClr>
              </a:gs>
            </a:gsLst>
            <a:lin ang="108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Calibri"/>
              <a:ea typeface="Calibri"/>
              <a:cs typeface="Calibri"/>
              <a:sym typeface="Calibri"/>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4380325" y="1941402"/>
            <a:ext cx="3731338" cy="495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內容版面配置區 2"/>
          <p:cNvSpPr txBox="1">
            <a:spLocks/>
          </p:cNvSpPr>
          <p:nvPr/>
        </p:nvSpPr>
        <p:spPr>
          <a:xfrm>
            <a:off x="1097588" y="2189973"/>
            <a:ext cx="3052115" cy="1535655"/>
          </a:xfrm>
          <a:prstGeom prst="rect">
            <a:avLst/>
          </a:prstGeom>
        </p:spPr>
        <p:txBody>
          <a:bodyPr lIns="121917" tIns="60959" rIns="121917" bIns="60959" anchor="t"/>
          <a:lstStyle>
            <a:lvl1pPr marL="342900" indent="-342900" algn="l" defTabSz="914400" rtl="0" eaLnBrk="1" latinLnBrk="0" hangingPunct="1">
              <a:spcBef>
                <a:spcPts val="800"/>
              </a:spcBef>
              <a:buFont typeface="Arial" panose="020B0604020202020204" pitchFamily="34" charset="0"/>
              <a:buChar char="•"/>
              <a:defRPr lang="zh-TW" altLang="en-US" sz="2000" kern="1200" dirty="0" smtClean="0">
                <a:solidFill>
                  <a:schemeClr val="accent1">
                    <a:lumMod val="75000"/>
                  </a:schemeClr>
                </a:solidFill>
                <a:latin typeface="+mj-lt"/>
                <a:ea typeface="Arial Unicode MS" panose="020B0604020202020204" pitchFamily="34" charset="-120"/>
                <a:cs typeface="Arial Unicode MS" panose="020B0604020202020204" pitchFamily="34" charset="-120"/>
              </a:defRPr>
            </a:lvl1pPr>
            <a:lvl2pPr marL="466725" indent="-285750" algn="l" defTabSz="914400" rtl="0" eaLnBrk="1" latinLnBrk="0" hangingPunct="1">
              <a:spcBef>
                <a:spcPts val="800"/>
              </a:spcBef>
              <a:buFont typeface="Arial" panose="020B0604020202020204" pitchFamily="34" charset="0"/>
              <a:buChar char="»"/>
              <a:defRPr lang="zh-TW" altLang="en-US" sz="1800" kern="1200" dirty="0" smtClean="0">
                <a:solidFill>
                  <a:schemeClr val="accent1">
                    <a:lumMod val="75000"/>
                  </a:schemeClr>
                </a:solidFill>
                <a:latin typeface="+mj-lt"/>
                <a:ea typeface="Arial Unicode MS" panose="020B0604020202020204" pitchFamily="34" charset="-120"/>
                <a:cs typeface="Arial Unicode MS" panose="020B0604020202020204" pitchFamily="34" charset="-120"/>
              </a:defRPr>
            </a:lvl2pPr>
            <a:lvl3pPr marL="1143000" indent="-228600" algn="l" defTabSz="914400" rtl="0" eaLnBrk="1" latinLnBrk="0" hangingPunct="1">
              <a:spcBef>
                <a:spcPts val="800"/>
              </a:spcBef>
              <a:buFont typeface="Arial" panose="020B0604020202020204" pitchFamily="34" charset="0"/>
              <a:buChar char="•"/>
              <a:defRPr lang="zh-TW" altLang="en-US" sz="1600" kern="1200" dirty="0" smtClean="0">
                <a:solidFill>
                  <a:schemeClr val="accent1">
                    <a:lumMod val="75000"/>
                  </a:schemeClr>
                </a:solidFill>
                <a:latin typeface="+mj-lt"/>
                <a:ea typeface="Arial Unicode MS" panose="020B0604020202020204" pitchFamily="34" charset="-120"/>
                <a:cs typeface="Arial Unicode MS" panose="020B0604020202020204" pitchFamily="34" charset="-120"/>
              </a:defRPr>
            </a:lvl3pPr>
            <a:lvl4pPr marL="915988" indent="-285750" algn="l" defTabSz="914400" rtl="0" eaLnBrk="1" latinLnBrk="0" hangingPunct="1">
              <a:spcBef>
                <a:spcPts val="800"/>
              </a:spcBef>
              <a:buFont typeface="Arial" panose="020B0604020202020204" pitchFamily="34" charset="0"/>
              <a:buChar char="»"/>
              <a:defRPr lang="zh-TW" altLang="en-US" sz="1400" kern="1200" dirty="0" smtClean="0">
                <a:solidFill>
                  <a:schemeClr val="accent1">
                    <a:lumMod val="75000"/>
                  </a:schemeClr>
                </a:solidFill>
                <a:latin typeface="+mj-lt"/>
                <a:ea typeface="Arial Unicode MS" panose="020B0604020202020204" pitchFamily="34" charset="-120"/>
                <a:cs typeface="Arial Unicode MS" panose="020B0604020202020204" pitchFamily="34" charset="-120"/>
              </a:defRPr>
            </a:lvl4pPr>
            <a:lvl5pPr marL="2057400" indent="-228600" algn="l" defTabSz="914400" rtl="0" eaLnBrk="1" latinLnBrk="0" hangingPunct="1">
              <a:spcBef>
                <a:spcPts val="800"/>
              </a:spcBef>
              <a:buFont typeface="Arial" panose="020B0604020202020204" pitchFamily="34" charset="0"/>
              <a:buChar char="•"/>
              <a:defRPr lang="zh-TW" altLang="en-US" sz="1200" kern="1200" dirty="0">
                <a:solidFill>
                  <a:schemeClr val="accent1">
                    <a:lumMod val="75000"/>
                  </a:schemeClr>
                </a:solidFill>
                <a:latin typeface="+mj-lt"/>
                <a:ea typeface="Arial Unicode MS" panose="020B0604020202020204" pitchFamily="34" charset="-120"/>
                <a:cs typeface="Arial Unicode MS" panose="020B0604020202020204" pitchFamily="34" charset="-12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400" b="1" dirty="0">
                <a:solidFill>
                  <a:srgbClr val="8DFFFF"/>
                </a:solidFill>
                <a:latin typeface="Arial"/>
                <a:ea typeface="Arial Unicode MS"/>
                <a:cs typeface="Arial"/>
              </a:rPr>
              <a:t>High Flexibility</a:t>
            </a:r>
            <a:br>
              <a:rPr lang="en-US" altLang="zh-CN" dirty="0">
                <a:latin typeface="Arial" panose="020B0604020202020204" pitchFamily="34" charset="0"/>
                <a:cs typeface="Arial" panose="020B0604020202020204" pitchFamily="34" charset="0"/>
              </a:rPr>
            </a:br>
            <a:r>
              <a:rPr lang="en-US" altLang="zh-CN" sz="1800" dirty="0">
                <a:solidFill>
                  <a:schemeClr val="bg1"/>
                </a:solidFill>
                <a:latin typeface="Arial"/>
                <a:ea typeface="Arial Unicode MS"/>
                <a:cs typeface="Arial"/>
              </a:rPr>
              <a:t>FPGA can assign different optimize Bitstream for different topologies.</a:t>
            </a:r>
            <a:r>
              <a:rPr lang="en-US" altLang="zh-TW" sz="1800" dirty="0">
                <a:solidFill>
                  <a:schemeClr val="bg1"/>
                </a:solidFill>
                <a:latin typeface="Arial"/>
                <a:ea typeface="Arial Unicode MS"/>
                <a:cs typeface="Arial"/>
              </a:rPr>
              <a:t>    </a:t>
            </a:r>
            <a:r>
              <a:rPr lang="en-US" altLang="zh-TW" dirty="0">
                <a:solidFill>
                  <a:schemeClr val="bg1"/>
                </a:solidFill>
                <a:latin typeface="Arial"/>
                <a:ea typeface="Arial Unicode MS"/>
                <a:cs typeface="Arial"/>
              </a:rPr>
              <a:t>    </a:t>
            </a:r>
            <a:endParaRPr lang="en-US" altLang="zh-TW" dirty="0">
              <a:solidFill>
                <a:schemeClr val="bg1"/>
              </a:solidFill>
              <a:latin typeface="Arial" panose="020B0604020202020204" pitchFamily="34" charset="0"/>
              <a:cs typeface="Arial" panose="020B0604020202020204" pitchFamily="34" charset="0"/>
            </a:endParaRPr>
          </a:p>
        </p:txBody>
      </p:sp>
      <p:grpSp>
        <p:nvGrpSpPr>
          <p:cNvPr id="21" name="群組 20">
            <a:extLst>
              <a:ext uri="{FF2B5EF4-FFF2-40B4-BE49-F238E27FC236}">
                <a16:creationId xmlns:a16="http://schemas.microsoft.com/office/drawing/2014/main" id="{483D3CB8-96F6-4B2E-B386-5283FA33D263}"/>
              </a:ext>
            </a:extLst>
          </p:cNvPr>
          <p:cNvGrpSpPr/>
          <p:nvPr/>
        </p:nvGrpSpPr>
        <p:grpSpPr>
          <a:xfrm>
            <a:off x="-53340" y="6397155"/>
            <a:ext cx="12283444" cy="463274"/>
            <a:chOff x="0" y="6381915"/>
            <a:chExt cx="12192000" cy="463274"/>
          </a:xfrm>
        </p:grpSpPr>
        <p:pic>
          <p:nvPicPr>
            <p:cNvPr id="22" name="圖形 21">
              <a:extLst>
                <a:ext uri="{FF2B5EF4-FFF2-40B4-BE49-F238E27FC236}">
                  <a16:creationId xmlns:a16="http://schemas.microsoft.com/office/drawing/2014/main" id="{1A7F7321-C28A-45FB-99F7-EEB4E54956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81915"/>
              <a:ext cx="12192000" cy="463274"/>
            </a:xfrm>
            <a:prstGeom prst="rect">
              <a:avLst/>
            </a:prstGeom>
          </p:spPr>
        </p:pic>
        <p:pic>
          <p:nvPicPr>
            <p:cNvPr id="23" name="圖形 22">
              <a:extLst>
                <a:ext uri="{FF2B5EF4-FFF2-40B4-BE49-F238E27FC236}">
                  <a16:creationId xmlns:a16="http://schemas.microsoft.com/office/drawing/2014/main" id="{CA7DA2F2-4272-4D8E-B30E-84389881F9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7457" y="6504347"/>
              <a:ext cx="1609444" cy="199440"/>
            </a:xfrm>
            <a:prstGeom prst="rect">
              <a:avLst/>
            </a:prstGeom>
          </p:spPr>
        </p:pic>
      </p:grpSp>
      <p:grpSp>
        <p:nvGrpSpPr>
          <p:cNvPr id="32" name="群組 31">
            <a:extLst>
              <a:ext uri="{FF2B5EF4-FFF2-40B4-BE49-F238E27FC236}">
                <a16:creationId xmlns:a16="http://schemas.microsoft.com/office/drawing/2014/main" id="{DCFAD1D7-7811-43C6-A995-A2D3C1B91B65}"/>
              </a:ext>
            </a:extLst>
          </p:cNvPr>
          <p:cNvGrpSpPr/>
          <p:nvPr/>
        </p:nvGrpSpPr>
        <p:grpSpPr>
          <a:xfrm>
            <a:off x="8702933" y="3042381"/>
            <a:ext cx="423028" cy="1514526"/>
            <a:chOff x="8592069" y="2663309"/>
            <a:chExt cx="779264" cy="1514526"/>
          </a:xfrm>
        </p:grpSpPr>
        <p:cxnSp>
          <p:nvCxnSpPr>
            <p:cNvPr id="8" name="肘形接點 7"/>
            <p:cNvCxnSpPr/>
            <p:nvPr/>
          </p:nvCxnSpPr>
          <p:spPr>
            <a:xfrm rot="10800000">
              <a:off x="8592069" y="3686845"/>
              <a:ext cx="779264" cy="490990"/>
            </a:xfrm>
            <a:prstGeom prst="bentConnector3">
              <a:avLst/>
            </a:prstGeom>
            <a:ln w="38100">
              <a:solidFill>
                <a:srgbClr val="8DFFFF"/>
              </a:solidFill>
            </a:ln>
          </p:spPr>
          <p:style>
            <a:lnRef idx="1">
              <a:schemeClr val="accent1"/>
            </a:lnRef>
            <a:fillRef idx="0">
              <a:schemeClr val="accent1"/>
            </a:fillRef>
            <a:effectRef idx="0">
              <a:schemeClr val="accent1"/>
            </a:effectRef>
            <a:fontRef idx="minor">
              <a:schemeClr val="tx1"/>
            </a:fontRef>
          </p:style>
        </p:cxnSp>
        <p:cxnSp>
          <p:nvCxnSpPr>
            <p:cNvPr id="9" name="肘形接點 8"/>
            <p:cNvCxnSpPr>
              <a:cxnSpLocks/>
            </p:cNvCxnSpPr>
            <p:nvPr/>
          </p:nvCxnSpPr>
          <p:spPr>
            <a:xfrm rot="10800000" flipV="1">
              <a:off x="8592069" y="3195857"/>
              <a:ext cx="779264" cy="480478"/>
            </a:xfrm>
            <a:prstGeom prst="bentConnector3">
              <a:avLst/>
            </a:prstGeom>
            <a:ln w="38100">
              <a:solidFill>
                <a:srgbClr val="8DFFFF"/>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rot="10800000">
              <a:off x="8592069" y="3686846"/>
              <a:ext cx="779264" cy="0"/>
            </a:xfrm>
            <a:prstGeom prst="line">
              <a:avLst/>
            </a:prstGeom>
            <a:ln w="38100">
              <a:solidFill>
                <a:srgbClr val="8DFFFF"/>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DDB3B1A6-9102-492F-932B-825278A2C716}"/>
                </a:ext>
              </a:extLst>
            </p:cNvPr>
            <p:cNvCxnSpPr>
              <a:cxnSpLocks/>
            </p:cNvCxnSpPr>
            <p:nvPr/>
          </p:nvCxnSpPr>
          <p:spPr>
            <a:xfrm flipV="1">
              <a:off x="8592069" y="2663309"/>
              <a:ext cx="0" cy="1038292"/>
            </a:xfrm>
            <a:prstGeom prst="line">
              <a:avLst/>
            </a:prstGeom>
            <a:ln w="38100">
              <a:solidFill>
                <a:srgbClr val="8DFFFF"/>
              </a:solidFill>
            </a:ln>
          </p:spPr>
          <p:style>
            <a:lnRef idx="1">
              <a:schemeClr val="accent1"/>
            </a:lnRef>
            <a:fillRef idx="0">
              <a:schemeClr val="accent1"/>
            </a:fillRef>
            <a:effectRef idx="0">
              <a:schemeClr val="accent1"/>
            </a:effectRef>
            <a:fontRef idx="minor">
              <a:schemeClr val="tx1"/>
            </a:fontRef>
          </p:style>
        </p:cxnSp>
      </p:grpSp>
      <p:pic>
        <p:nvPicPr>
          <p:cNvPr id="18" name="Picture 2" hidden="1"/>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849" b="91038" l="0" r="100000">
                        <a14:foregroundMark x1="85022" y1="39151" x2="85022" y2="39151"/>
                        <a14:foregroundMark x1="86344" y1="60377" x2="86344" y2="60377"/>
                        <a14:backgroundMark x1="55066" y1="32075" x2="55066" y2="32075"/>
                        <a14:backgroundMark x1="52423" y1="45283" x2="52423" y2="45283"/>
                        <a14:backgroundMark x1="49780" y1="56604" x2="49780" y2="56604"/>
                        <a14:backgroundMark x1="47577" y1="70283" x2="47577" y2="70283"/>
                        <a14:backgroundMark x1="65639" y1="65566" x2="65639" y2="65566"/>
                        <a14:backgroundMark x1="62115" y1="41509" x2="62115" y2="41509"/>
                        <a14:backgroundMark x1="60793" y1="50943" x2="60793" y2="50943"/>
                        <a14:backgroundMark x1="65639" y1="53774" x2="65639" y2="53774"/>
                        <a14:backgroundMark x1="67401" y1="47170" x2="67401" y2="47170"/>
                        <a14:backgroundMark x1="69163" y1="49528" x2="69163" y2="49528"/>
                        <a14:backgroundMark x1="69163" y1="56604" x2="69163" y2="56604"/>
                        <a14:backgroundMark x1="66520" y1="60849" x2="66520" y2="60849"/>
                        <a14:backgroundMark x1="60352" y1="58962" x2="60352" y2="58962"/>
                        <a14:backgroundMark x1="34802" y1="66038" x2="34802" y2="66038"/>
                        <a14:backgroundMark x1="32599" y1="62264" x2="32599" y2="62264"/>
                        <a14:backgroundMark x1="37445" y1="61321" x2="37445" y2="61321"/>
                        <a14:backgroundMark x1="38326" y1="58019" x2="38326" y2="58019"/>
                        <a14:backgroundMark x1="33480" y1="55189" x2="33480" y2="55189"/>
                        <a14:backgroundMark x1="29075" y1="58962" x2="29075" y2="58962"/>
                        <a14:backgroundMark x1="25991" y1="62264" x2="25991" y2="62264"/>
                        <a14:backgroundMark x1="27313" y1="65094" x2="27313" y2="65094"/>
                        <a14:backgroundMark x1="29515" y1="70755" x2="29515" y2="70755"/>
                        <a14:backgroundMark x1="22467" y1="54717" x2="22467" y2="54717"/>
                        <a14:backgroundMark x1="24670" y1="53302" x2="24670" y2="53302"/>
                        <a14:backgroundMark x1="27753" y1="54245" x2="27753" y2="54245"/>
                        <a14:backgroundMark x1="25991" y1="56132" x2="25991" y2="56132"/>
                        <a14:backgroundMark x1="36564" y1="49057" x2="36564" y2="49057"/>
                        <a14:backgroundMark x1="37885" y1="52830" x2="37885" y2="52830"/>
                        <a14:backgroundMark x1="32599" y1="46226" x2="32599" y2="46226"/>
                        <a14:backgroundMark x1="30396" y1="50000" x2="30396" y2="50000"/>
                        <a14:backgroundMark x1="27753" y1="47642" x2="27753" y2="47642"/>
                        <a14:backgroundMark x1="25551" y1="44811" x2="25551" y2="44811"/>
                        <a14:backgroundMark x1="24229" y1="49528" x2="24229" y2="49528"/>
                        <a14:backgroundMark x1="29075" y1="41981" x2="29075" y2="41981"/>
                        <a14:backgroundMark x1="33040" y1="38679" x2="33040" y2="38679"/>
                        <a14:backgroundMark x1="33040" y1="31132" x2="33040" y2="31132"/>
                        <a14:backgroundMark x1="28194" y1="35849" x2="28194" y2="35849"/>
                        <a14:backgroundMark x1="37004" y1="37736" x2="37004" y2="37736"/>
                        <a14:backgroundMark x1="37004" y1="41509" x2="37004" y2="41509"/>
                        <a14:backgroundMark x1="36564" y1="33019" x2="36564" y2="33019"/>
                        <a14:backgroundMark x1="25551" y1="38679" x2="25551" y2="38679"/>
                        <a14:backgroundMark x1="25991" y1="40094" x2="25991" y2="40094"/>
                        <a14:backgroundMark x1="22467" y1="40566" x2="22467" y2="40566"/>
                      </a14:backgroundRemoval>
                    </a14:imgEffect>
                  </a14:imgLayer>
                </a14:imgProps>
              </a:ext>
              <a:ext uri="{28A0092B-C50C-407E-A947-70E740481C1C}">
                <a14:useLocalDpi xmlns:a14="http://schemas.microsoft.com/office/drawing/2010/main"/>
              </a:ext>
            </a:extLst>
          </a:blip>
          <a:srcRect/>
          <a:stretch>
            <a:fillRect/>
          </a:stretch>
        </p:blipFill>
        <p:spPr bwMode="auto">
          <a:xfrm>
            <a:off x="8954851" y="6772829"/>
            <a:ext cx="1739397" cy="162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172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7296D714-1309-46FA-8450-309B9457A350}"/>
              </a:ext>
            </a:extLst>
          </p:cNvPr>
          <p:cNvGrpSpPr/>
          <p:nvPr/>
        </p:nvGrpSpPr>
        <p:grpSpPr>
          <a:xfrm>
            <a:off x="-53340" y="6397155"/>
            <a:ext cx="12283444" cy="463274"/>
            <a:chOff x="0" y="6381915"/>
            <a:chExt cx="12192000" cy="463274"/>
          </a:xfrm>
        </p:grpSpPr>
        <p:pic>
          <p:nvPicPr>
            <p:cNvPr id="13" name="圖形 12">
              <a:extLst>
                <a:ext uri="{FF2B5EF4-FFF2-40B4-BE49-F238E27FC236}">
                  <a16:creationId xmlns:a16="http://schemas.microsoft.com/office/drawing/2014/main" id="{EDDDA077-67A0-4569-9897-DBE3CD801F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81915"/>
              <a:ext cx="12192000" cy="463274"/>
            </a:xfrm>
            <a:prstGeom prst="rect">
              <a:avLst/>
            </a:prstGeom>
          </p:spPr>
        </p:pic>
        <p:pic>
          <p:nvPicPr>
            <p:cNvPr id="14" name="圖形 13">
              <a:extLst>
                <a:ext uri="{FF2B5EF4-FFF2-40B4-BE49-F238E27FC236}">
                  <a16:creationId xmlns:a16="http://schemas.microsoft.com/office/drawing/2014/main" id="{49E3E630-70DF-4867-85BE-DE58C95C70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457" y="6504347"/>
              <a:ext cx="1609444" cy="199440"/>
            </a:xfrm>
            <a:prstGeom prst="rect">
              <a:avLst/>
            </a:prstGeom>
          </p:spPr>
        </p:pic>
      </p:grpSp>
      <p:sp>
        <p:nvSpPr>
          <p:cNvPr id="10" name="標題 1"/>
          <p:cNvSpPr>
            <a:spLocks noGrp="1"/>
          </p:cNvSpPr>
          <p:nvPr>
            <p:ph type="title"/>
          </p:nvPr>
        </p:nvSpPr>
        <p:spPr>
          <a:xfrm>
            <a:off x="1354231" y="1185186"/>
            <a:ext cx="4582111" cy="377607"/>
          </a:xfrm>
        </p:spPr>
        <p:txBody>
          <a:bodyPr>
            <a:noAutofit/>
          </a:bodyPr>
          <a:lstStyle/>
          <a:p>
            <a:pPr algn="ctr"/>
            <a:r>
              <a:rPr lang="en-US" sz="2400">
                <a:solidFill>
                  <a:srgbClr val="FFFF00"/>
                </a:solidFill>
                <a:latin typeface="Arial"/>
                <a:ea typeface="新細明體"/>
                <a:cs typeface="Arial"/>
              </a:rPr>
              <a:t>Optimized</a:t>
            </a:r>
            <a:r>
              <a:rPr lang="en-US" sz="2400">
                <a:solidFill>
                  <a:srgbClr val="FFFF00"/>
                </a:solidFill>
                <a:latin typeface="Arial"/>
                <a:cs typeface="Arial"/>
              </a:rPr>
              <a:t> Bitstream for </a:t>
            </a:r>
            <a:r>
              <a:rPr lang="en-US" sz="2400" err="1">
                <a:solidFill>
                  <a:srgbClr val="FFFF00"/>
                </a:solidFill>
                <a:latin typeface="Arial"/>
                <a:cs typeface="Arial"/>
              </a:rPr>
              <a:t>AlexNet</a:t>
            </a:r>
            <a:endParaRPr lang="zh-TW" altLang="en-US" sz="2400">
              <a:solidFill>
                <a:srgbClr val="FFFF00"/>
              </a:solidFill>
            </a:endParaRPr>
          </a:p>
        </p:txBody>
      </p:sp>
      <p:sp>
        <p:nvSpPr>
          <p:cNvPr id="24" name="內容版面配置區 2"/>
          <p:cNvSpPr txBox="1">
            <a:spLocks/>
          </p:cNvSpPr>
          <p:nvPr/>
        </p:nvSpPr>
        <p:spPr>
          <a:xfrm>
            <a:off x="6423819" y="1125419"/>
            <a:ext cx="4033803" cy="341431"/>
          </a:xfrm>
          <a:prstGeom prst="rect">
            <a:avLst/>
          </a:prstGeom>
        </p:spPr>
        <p:txBody>
          <a:bodyPr anchor="t"/>
          <a:lstStyle>
            <a:lvl1pPr marL="171450" indent="-171450" algn="l" defTabSz="685800" rtl="0" eaLnBrk="1" latinLnBrk="0" hangingPunct="1">
              <a:lnSpc>
                <a:spcPct val="114000"/>
              </a:lnSpc>
              <a:spcBef>
                <a:spcPts val="600"/>
              </a:spcBef>
              <a:buFont typeface="Arial"/>
              <a:buChar char="•"/>
              <a:defRPr sz="2000" kern="1200">
                <a:solidFill>
                  <a:schemeClr val="tx1"/>
                </a:solidFill>
                <a:latin typeface="+mn-lt"/>
                <a:ea typeface="+mn-ea"/>
                <a:cs typeface="+mn-cs"/>
              </a:defRPr>
            </a:lvl1pPr>
            <a:lvl2pPr marL="514350" indent="-171450" algn="l" defTabSz="685800" rtl="0" eaLnBrk="1" latinLnBrk="0" hangingPunct="1">
              <a:lnSpc>
                <a:spcPct val="114000"/>
              </a:lnSpc>
              <a:spcBef>
                <a:spcPts val="600"/>
              </a:spcBef>
              <a:buFont typeface="Arial"/>
              <a:buChar char="•"/>
              <a:defRPr sz="1600" kern="1200">
                <a:solidFill>
                  <a:schemeClr val="tx1"/>
                </a:solidFill>
                <a:latin typeface="+mn-lt"/>
                <a:ea typeface="+mn-ea"/>
                <a:cs typeface="+mn-cs"/>
              </a:defRPr>
            </a:lvl2pPr>
            <a:lvl3pPr marL="857250" indent="-171450" algn="l" defTabSz="685800" rtl="0" eaLnBrk="1" latinLnBrk="0" hangingPunct="1">
              <a:lnSpc>
                <a:spcPct val="114000"/>
              </a:lnSpc>
              <a:spcBef>
                <a:spcPts val="600"/>
              </a:spcBef>
              <a:buFont typeface="Arial"/>
              <a:buChar char="•"/>
              <a:defRPr sz="1400" kern="1200">
                <a:solidFill>
                  <a:schemeClr val="tx1"/>
                </a:solidFill>
                <a:latin typeface="+mn-lt"/>
                <a:ea typeface="+mn-ea"/>
                <a:cs typeface="+mn-cs"/>
              </a:defRPr>
            </a:lvl3pPr>
            <a:lvl4pPr marL="1200150" indent="-171450" algn="l" defTabSz="685800" rtl="0" eaLnBrk="1" latinLnBrk="0" hangingPunct="1">
              <a:lnSpc>
                <a:spcPct val="114000"/>
              </a:lnSpc>
              <a:spcBef>
                <a:spcPts val="600"/>
              </a:spcBef>
              <a:buFont typeface="Arial"/>
              <a:buChar char="•"/>
              <a:defRPr sz="1200" kern="1200">
                <a:solidFill>
                  <a:schemeClr val="tx1"/>
                </a:solidFill>
                <a:latin typeface="+mn-lt"/>
                <a:ea typeface="+mn-ea"/>
                <a:cs typeface="+mn-cs"/>
              </a:defRPr>
            </a:lvl4pPr>
            <a:lvl5pPr marL="1543050" indent="-171450" algn="l" defTabSz="685800" rtl="0" eaLnBrk="1" latinLnBrk="0" hangingPunct="1">
              <a:lnSpc>
                <a:spcPct val="114000"/>
              </a:lnSpc>
              <a:spcBef>
                <a:spcPts val="600"/>
              </a:spcBef>
              <a:buFont typeface="Arial"/>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marL="0" indent="0" algn="ctr">
              <a:buNone/>
            </a:pPr>
            <a:r>
              <a:rPr lang="en-US" altLang="zh-TW" sz="2400">
                <a:solidFill>
                  <a:srgbClr val="8DFFFF"/>
                </a:solidFill>
                <a:latin typeface="Arial"/>
                <a:ea typeface="新細明體"/>
                <a:cs typeface="Arial"/>
              </a:rPr>
              <a:t>General Purpose Bitstream</a:t>
            </a:r>
            <a:endParaRPr lang="en-US" altLang="zh-TW" sz="2400">
              <a:solidFill>
                <a:srgbClr val="8DFFFF"/>
              </a:solidFill>
              <a:latin typeface="Arial" panose="020B0604020202020204" pitchFamily="34" charset="0"/>
              <a:cs typeface="Arial" panose="020B0604020202020204" pitchFamily="34" charset="0"/>
            </a:endParaRPr>
          </a:p>
        </p:txBody>
      </p:sp>
      <p:sp>
        <p:nvSpPr>
          <p:cNvPr id="25" name="內容版面配置區 2"/>
          <p:cNvSpPr txBox="1">
            <a:spLocks/>
          </p:cNvSpPr>
          <p:nvPr/>
        </p:nvSpPr>
        <p:spPr>
          <a:xfrm>
            <a:off x="0" y="193870"/>
            <a:ext cx="12192000" cy="1056117"/>
          </a:xfrm>
          <a:prstGeom prst="rect">
            <a:avLst/>
          </a:prstGeom>
        </p:spPr>
        <p:txBody>
          <a:bodyPr anchor="t"/>
          <a:lstStyle>
            <a:lvl1pPr marL="342900" indent="-342900" algn="l" rtl="0" eaLnBrk="1" fontAlgn="base" hangingPunct="1">
              <a:spcBef>
                <a:spcPct val="20000"/>
              </a:spcBef>
              <a:spcAft>
                <a:spcPct val="0"/>
              </a:spcAft>
              <a:buFont typeface="Arial" pitchFamily="34" charset="0"/>
              <a:buChar char="•"/>
              <a:defRPr sz="2800" kern="1200">
                <a:solidFill>
                  <a:srgbClr val="0E7988"/>
                </a:solidFill>
                <a:latin typeface="微軟正黑體" pitchFamily="34" charset="-120"/>
                <a:ea typeface="微軟正黑體" pitchFamily="34" charset="-120"/>
                <a:cs typeface="+mn-cs"/>
              </a:defRPr>
            </a:lvl1pPr>
            <a:lvl2pPr marL="742950" indent="-285750" algn="l" rtl="0" eaLnBrk="1" fontAlgn="base" hangingPunct="1">
              <a:spcBef>
                <a:spcPct val="20000"/>
              </a:spcBef>
              <a:spcAft>
                <a:spcPct val="0"/>
              </a:spcAft>
              <a:buFont typeface="Arial"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rtl="0" eaLnBrk="1" fontAlgn="base" hangingPunct="1">
              <a:spcBef>
                <a:spcPct val="20000"/>
              </a:spcBef>
              <a:spcAft>
                <a:spcPct val="0"/>
              </a:spcAft>
              <a:buFont typeface="Arial" pitchFamily="34" charset="0"/>
              <a:buChar char="–"/>
              <a:defRPr sz="1800" kern="1200">
                <a:solidFill>
                  <a:schemeClr val="tx1"/>
                </a:solidFill>
                <a:latin typeface="微軟正黑體" pitchFamily="34" charset="-120"/>
                <a:ea typeface="微軟正黑體" pitchFamily="34" charset="-120"/>
                <a:cs typeface="+mn-cs"/>
              </a:defRPr>
            </a:lvl4pPr>
            <a:lvl5pPr marL="2057400" indent="-228600" algn="l" rtl="0" eaLnBrk="1" fontAlgn="base" hangingPunct="1">
              <a:spcBef>
                <a:spcPct val="20000"/>
              </a:spcBef>
              <a:spcAft>
                <a:spcPct val="0"/>
              </a:spcAft>
              <a:buFont typeface="Arial" pitchFamily="34" charset="0"/>
              <a:buChar char="»"/>
              <a:defRPr sz="16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5400">
                <a:solidFill>
                  <a:srgbClr val="FFFFFF"/>
                </a:solidFill>
                <a:latin typeface="Arial"/>
                <a:ea typeface="微軟正黑體"/>
                <a:cs typeface="Arial"/>
              </a:rPr>
              <a:t>Mustang-F100-A10</a:t>
            </a:r>
            <a:endParaRPr lang="en-US" altLang="zh-TW" sz="5400">
              <a:solidFill>
                <a:srgbClr val="FFFFFF"/>
              </a:solidFill>
              <a:latin typeface="Arial"/>
              <a:cs typeface="Arial"/>
            </a:endParaRPr>
          </a:p>
        </p:txBody>
      </p:sp>
      <p:sp>
        <p:nvSpPr>
          <p:cNvPr id="18" name="矩形: 圓角 17">
            <a:extLst>
              <a:ext uri="{FF2B5EF4-FFF2-40B4-BE49-F238E27FC236}">
                <a16:creationId xmlns:a16="http://schemas.microsoft.com/office/drawing/2014/main" id="{A1D3BC1D-027F-4007-825D-133D3F7C609F}"/>
              </a:ext>
            </a:extLst>
          </p:cNvPr>
          <p:cNvSpPr/>
          <p:nvPr/>
        </p:nvSpPr>
        <p:spPr>
          <a:xfrm>
            <a:off x="6254237" y="1684771"/>
            <a:ext cx="4560250" cy="4570982"/>
          </a:xfrm>
          <a:prstGeom prst="roundRect">
            <a:avLst>
              <a:gd name="adj" fmla="val 26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圓角 18">
            <a:extLst>
              <a:ext uri="{FF2B5EF4-FFF2-40B4-BE49-F238E27FC236}">
                <a16:creationId xmlns:a16="http://schemas.microsoft.com/office/drawing/2014/main" id="{C3941254-B289-4EB4-B5AE-CF29D942B913}"/>
              </a:ext>
            </a:extLst>
          </p:cNvPr>
          <p:cNvSpPr/>
          <p:nvPr/>
        </p:nvSpPr>
        <p:spPr>
          <a:xfrm>
            <a:off x="1354776" y="1684771"/>
            <a:ext cx="4560250" cy="4570982"/>
          </a:xfrm>
          <a:prstGeom prst="roundRect">
            <a:avLst>
              <a:gd name="adj" fmla="val 26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Picture 5" descr="「alexnet structure」的圖片搜尋結果">
            <a:extLst>
              <a:ext uri="{FF2B5EF4-FFF2-40B4-BE49-F238E27FC236}">
                <a16:creationId xmlns:a16="http://schemas.microsoft.com/office/drawing/2014/main" id="{FC1BE982-1691-4563-B967-BCE824176B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870006" y="1850626"/>
            <a:ext cx="3479284" cy="1317017"/>
          </a:xfrm>
          <a:prstGeom prst="rect">
            <a:avLst/>
          </a:prstGeom>
          <a:noFill/>
          <a:extLst>
            <a:ext uri="{909E8E84-426E-40DD-AFC4-6F175D3DCCD1}">
              <a14:hiddenFill xmlns:a14="http://schemas.microsoft.com/office/drawing/2010/main">
                <a:solidFill>
                  <a:srgbClr val="FFFFFF"/>
                </a:solidFill>
              </a14:hiddenFill>
            </a:ext>
          </a:extLst>
        </p:spPr>
      </p:pic>
      <p:pic>
        <p:nvPicPr>
          <p:cNvPr id="28" name="圖形 27">
            <a:extLst>
              <a:ext uri="{FF2B5EF4-FFF2-40B4-BE49-F238E27FC236}">
                <a16:creationId xmlns:a16="http://schemas.microsoft.com/office/drawing/2014/main" id="{FEDEDB4D-CE4F-401A-BC89-16CD46D6F76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881166" y="2472957"/>
            <a:ext cx="3423252" cy="766220"/>
          </a:xfrm>
          <a:prstGeom prst="rect">
            <a:avLst/>
          </a:prstGeom>
        </p:spPr>
      </p:pic>
      <p:pic>
        <p:nvPicPr>
          <p:cNvPr id="29" name="Picture 5" descr="「alexnet structure」的圖片搜尋結果">
            <a:extLst>
              <a:ext uri="{FF2B5EF4-FFF2-40B4-BE49-F238E27FC236}">
                <a16:creationId xmlns:a16="http://schemas.microsoft.com/office/drawing/2014/main" id="{41D98E85-7A6D-47E9-8D12-3127DB9B50A7}"/>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816442" y="1850626"/>
            <a:ext cx="3665961" cy="622330"/>
          </a:xfrm>
          <a:prstGeom prst="rect">
            <a:avLst/>
          </a:prstGeom>
          <a:noFill/>
          <a:extLst>
            <a:ext uri="{909E8E84-426E-40DD-AFC4-6F175D3DCCD1}">
              <a14:hiddenFill xmlns:a14="http://schemas.microsoft.com/office/drawing/2010/main">
                <a:solidFill>
                  <a:srgbClr val="FFFFFF"/>
                </a:solidFill>
              </a14:hiddenFill>
            </a:ext>
          </a:extLst>
        </p:spPr>
      </p:pic>
      <p:sp>
        <p:nvSpPr>
          <p:cNvPr id="32" name="橢圓 31">
            <a:extLst>
              <a:ext uri="{FF2B5EF4-FFF2-40B4-BE49-F238E27FC236}">
                <a16:creationId xmlns:a16="http://schemas.microsoft.com/office/drawing/2014/main" id="{939A4261-8EA2-4BAE-BB74-C995553BEF67}"/>
              </a:ext>
            </a:extLst>
          </p:cNvPr>
          <p:cNvSpPr/>
          <p:nvPr/>
        </p:nvSpPr>
        <p:spPr>
          <a:xfrm>
            <a:off x="5622629" y="3693857"/>
            <a:ext cx="906718" cy="906718"/>
          </a:xfrm>
          <a:prstGeom prst="ellipse">
            <a:avLst/>
          </a:prstGeom>
          <a:solidFill>
            <a:srgbClr val="F96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形 32">
            <a:extLst>
              <a:ext uri="{FF2B5EF4-FFF2-40B4-BE49-F238E27FC236}">
                <a16:creationId xmlns:a16="http://schemas.microsoft.com/office/drawing/2014/main" id="{085C27AC-61E0-4305-B466-8205DC5201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50290" y="3979787"/>
            <a:ext cx="630584" cy="359365"/>
          </a:xfrm>
          <a:prstGeom prst="rect">
            <a:avLst/>
          </a:prstGeom>
        </p:spPr>
      </p:pic>
      <p:pic>
        <p:nvPicPr>
          <p:cNvPr id="21" name="圖形 20">
            <a:extLst>
              <a:ext uri="{FF2B5EF4-FFF2-40B4-BE49-F238E27FC236}">
                <a16:creationId xmlns:a16="http://schemas.microsoft.com/office/drawing/2014/main" id="{B3AE69B0-9795-4386-AA0B-F58B399A43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73696" y="3303096"/>
            <a:ext cx="3484286" cy="2812769"/>
          </a:xfrm>
          <a:prstGeom prst="rect">
            <a:avLst/>
          </a:prstGeom>
        </p:spPr>
      </p:pic>
      <p:pic>
        <p:nvPicPr>
          <p:cNvPr id="22" name="圖形 21">
            <a:extLst>
              <a:ext uri="{FF2B5EF4-FFF2-40B4-BE49-F238E27FC236}">
                <a16:creationId xmlns:a16="http://schemas.microsoft.com/office/drawing/2014/main" id="{CC73D1B2-1A95-4110-9164-DECAC965946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20132" y="3322147"/>
            <a:ext cx="3484286" cy="2812769"/>
          </a:xfrm>
          <a:prstGeom prst="rect">
            <a:avLst/>
          </a:prstGeom>
        </p:spPr>
      </p:pic>
    </p:spTree>
    <p:extLst>
      <p:ext uri="{BB962C8B-B14F-4D97-AF65-F5344CB8AC3E}">
        <p14:creationId xmlns:p14="http://schemas.microsoft.com/office/powerpoint/2010/main" val="755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一張含有 動物 的圖片&#10;&#10;自動產生的描述">
            <a:extLst>
              <a:ext uri="{FF2B5EF4-FFF2-40B4-BE49-F238E27FC236}">
                <a16:creationId xmlns:a16="http://schemas.microsoft.com/office/drawing/2014/main" id="{450FB29D-61A2-4CE7-9341-8639E565BB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755061"/>
            <a:ext cx="12192000" cy="4623122"/>
          </a:xfrm>
          <a:prstGeom prst="rect">
            <a:avLst/>
          </a:prstGeom>
        </p:spPr>
      </p:pic>
      <p:sp>
        <p:nvSpPr>
          <p:cNvPr id="12" name="矩形 11">
            <a:extLst>
              <a:ext uri="{FF2B5EF4-FFF2-40B4-BE49-F238E27FC236}">
                <a16:creationId xmlns:a16="http://schemas.microsoft.com/office/drawing/2014/main" id="{4B7A51AE-B965-4089-8552-8C6FB126B26A}"/>
              </a:ext>
            </a:extLst>
          </p:cNvPr>
          <p:cNvSpPr/>
          <p:nvPr/>
        </p:nvSpPr>
        <p:spPr>
          <a:xfrm>
            <a:off x="0" y="1755059"/>
            <a:ext cx="12192000" cy="4623124"/>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p:cNvSpPr>
            <a:spLocks noGrp="1"/>
          </p:cNvSpPr>
          <p:nvPr>
            <p:ph type="title"/>
          </p:nvPr>
        </p:nvSpPr>
        <p:spPr>
          <a:xfrm>
            <a:off x="838200" y="0"/>
            <a:ext cx="10515600" cy="1325563"/>
          </a:xfrm>
        </p:spPr>
        <p:txBody>
          <a:bodyPr>
            <a:normAutofit/>
          </a:bodyPr>
          <a:lstStyle/>
          <a:p>
            <a:pPr algn="ctr"/>
            <a:r>
              <a:rPr lang="en-US" altLang="zh-TW" sz="5400">
                <a:solidFill>
                  <a:schemeClr val="bg1"/>
                </a:solidFill>
              </a:rPr>
              <a:t>Mustang-V100-MX8</a:t>
            </a:r>
            <a:endParaRPr lang="zh-TW" altLang="en-US" sz="5400">
              <a:solidFill>
                <a:schemeClr val="bg1"/>
              </a:solidFill>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1437" y="1755060"/>
            <a:ext cx="6813453" cy="3324861"/>
          </a:xfrm>
          <a:prstGeom prst="rect">
            <a:avLst/>
          </a:prstGeom>
        </p:spPr>
      </p:pic>
      <p:sp>
        <p:nvSpPr>
          <p:cNvPr id="6" name="文字方塊 5"/>
          <p:cNvSpPr txBox="1"/>
          <p:nvPr/>
        </p:nvSpPr>
        <p:spPr>
          <a:xfrm>
            <a:off x="1058732" y="2289358"/>
            <a:ext cx="4046668" cy="492440"/>
          </a:xfrm>
          <a:prstGeom prst="rect">
            <a:avLst/>
          </a:prstGeom>
          <a:noFill/>
        </p:spPr>
        <p:txBody>
          <a:bodyPr wrap="square" lIns="121917" tIns="60959" rIns="121917" bIns="60959" rtlCol="0">
            <a:spAutoFit/>
          </a:bodyPr>
          <a:lstStyle/>
          <a:p>
            <a:r>
              <a:rPr lang="en-US" altLang="zh-TW" sz="2400" b="1">
                <a:solidFill>
                  <a:srgbClr val="8DFFFF"/>
                </a:solidFill>
                <a:latin typeface="Arial" panose="020B0604020202020204" pitchFamily="34" charset="0"/>
                <a:cs typeface="Arial" panose="020B0604020202020204" pitchFamily="34" charset="0"/>
              </a:rPr>
              <a:t>Accelerate To The Future</a:t>
            </a:r>
            <a:endParaRPr lang="zh-TW" altLang="en-US" sz="2400" b="1">
              <a:solidFill>
                <a:srgbClr val="8DFFFF"/>
              </a:solidFill>
              <a:latin typeface="Arial" panose="020B0604020202020204" pitchFamily="34" charset="0"/>
              <a:cs typeface="Arial" panose="020B0604020202020204" pitchFamily="34" charset="0"/>
            </a:endParaRPr>
          </a:p>
        </p:txBody>
      </p:sp>
      <p:sp>
        <p:nvSpPr>
          <p:cNvPr id="7" name="文字方塊 6"/>
          <p:cNvSpPr txBox="1"/>
          <p:nvPr/>
        </p:nvSpPr>
        <p:spPr>
          <a:xfrm>
            <a:off x="1058733" y="2862736"/>
            <a:ext cx="4224468" cy="1231104"/>
          </a:xfrm>
          <a:prstGeom prst="rect">
            <a:avLst/>
          </a:prstGeom>
          <a:noFill/>
        </p:spPr>
        <p:txBody>
          <a:bodyPr wrap="square" lIns="121917" tIns="60959" rIns="121917" bIns="60959" rtlCol="0">
            <a:spAutoFit/>
          </a:bodyPr>
          <a:lstStyle/>
          <a:p>
            <a:r>
              <a:rPr lang="en-US" altLang="zh-TW">
                <a:solidFill>
                  <a:schemeClr val="bg1"/>
                </a:solidFill>
                <a:latin typeface="Arial" panose="020B0604020202020204" pitchFamily="34" charset="0"/>
                <a:cs typeface="Arial" panose="020B0604020202020204" pitchFamily="34" charset="0"/>
              </a:rPr>
              <a:t>Intel</a:t>
            </a:r>
            <a:r>
              <a:rPr lang="en-US" altLang="zh-TW"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a:solidFill>
                  <a:schemeClr val="bg1"/>
                </a:solidFill>
                <a:latin typeface="Arial" panose="020B0604020202020204" pitchFamily="34" charset="0"/>
                <a:cs typeface="Arial" panose="020B0604020202020204" pitchFamily="34" charset="0"/>
              </a:rPr>
              <a:t> Vision Accelerator Design with Intel</a:t>
            </a:r>
            <a:r>
              <a:rPr lang="en-US" altLang="zh-TW"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a:solidFill>
                  <a:schemeClr val="bg1"/>
                </a:solidFill>
                <a:latin typeface="Arial" panose="020B0604020202020204" pitchFamily="34" charset="0"/>
                <a:cs typeface="Arial" panose="020B0604020202020204" pitchFamily="34" charset="0"/>
              </a:rPr>
              <a:t> </a:t>
            </a:r>
            <a:r>
              <a:rPr lang="en-US" altLang="zh-TW" err="1">
                <a:solidFill>
                  <a:schemeClr val="bg1"/>
                </a:solidFill>
                <a:latin typeface="Arial" panose="020B0604020202020204" pitchFamily="34" charset="0"/>
                <a:cs typeface="Arial" panose="020B0604020202020204" pitchFamily="34" charset="0"/>
              </a:rPr>
              <a:t>Movidius</a:t>
            </a:r>
            <a:r>
              <a:rPr lang="en-US" altLang="zh-TW">
                <a:solidFill>
                  <a:schemeClr val="bg1"/>
                </a:solidFill>
                <a:latin typeface="Arial" panose="020B0604020202020204" pitchFamily="34" charset="0"/>
                <a:cs typeface="Arial" panose="020B0604020202020204" pitchFamily="34" charset="0"/>
              </a:rPr>
              <a:t>™ VPU</a:t>
            </a:r>
          </a:p>
          <a:p>
            <a:r>
              <a:rPr lang="en-US" altLang="zh-TW">
                <a:solidFill>
                  <a:schemeClr val="bg1"/>
                </a:solidFill>
                <a:latin typeface="Arial" panose="020B0604020202020204" pitchFamily="34" charset="0"/>
                <a:cs typeface="Arial" panose="020B0604020202020204" pitchFamily="34" charset="0"/>
              </a:rPr>
              <a:t>A Perfect Choice for AI Deep Learning Inference Workloads</a:t>
            </a:r>
            <a:endParaRPr lang="zh-TW" altLang="en-US">
              <a:solidFill>
                <a:schemeClr val="bg1"/>
              </a:solidFill>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E7E4098C-31C3-473D-A6FF-5BC7CE552F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84427" y="4855187"/>
            <a:ext cx="6962775" cy="1028700"/>
          </a:xfrm>
          <a:prstGeom prst="rect">
            <a:avLst/>
          </a:prstGeom>
        </p:spPr>
      </p:pic>
      <p:grpSp>
        <p:nvGrpSpPr>
          <p:cNvPr id="14" name="群組 13">
            <a:extLst>
              <a:ext uri="{FF2B5EF4-FFF2-40B4-BE49-F238E27FC236}">
                <a16:creationId xmlns:a16="http://schemas.microsoft.com/office/drawing/2014/main" id="{53F6DEF1-5850-485C-BDAF-0F0BDCFB0DEC}"/>
              </a:ext>
            </a:extLst>
          </p:cNvPr>
          <p:cNvGrpSpPr/>
          <p:nvPr/>
        </p:nvGrpSpPr>
        <p:grpSpPr>
          <a:xfrm>
            <a:off x="-53340" y="6397155"/>
            <a:ext cx="12283444" cy="463274"/>
            <a:chOff x="0" y="6381915"/>
            <a:chExt cx="12192000" cy="463274"/>
          </a:xfrm>
        </p:grpSpPr>
        <p:pic>
          <p:nvPicPr>
            <p:cNvPr id="15" name="圖形 14">
              <a:extLst>
                <a:ext uri="{FF2B5EF4-FFF2-40B4-BE49-F238E27FC236}">
                  <a16:creationId xmlns:a16="http://schemas.microsoft.com/office/drawing/2014/main" id="{4EDA718A-CC10-4BD0-8D27-DE7E31046C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381915"/>
              <a:ext cx="12192000" cy="463274"/>
            </a:xfrm>
            <a:prstGeom prst="rect">
              <a:avLst/>
            </a:prstGeom>
          </p:spPr>
        </p:pic>
        <p:pic>
          <p:nvPicPr>
            <p:cNvPr id="16" name="圖形 15">
              <a:extLst>
                <a:ext uri="{FF2B5EF4-FFF2-40B4-BE49-F238E27FC236}">
                  <a16:creationId xmlns:a16="http://schemas.microsoft.com/office/drawing/2014/main" id="{CE1F2A37-BC50-41E5-BAC0-77DFC6FFC0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457" y="6504347"/>
              <a:ext cx="1609444" cy="199440"/>
            </a:xfrm>
            <a:prstGeom prst="rect">
              <a:avLst/>
            </a:prstGeom>
          </p:spPr>
        </p:pic>
      </p:grpSp>
    </p:spTree>
    <p:extLst>
      <p:ext uri="{BB962C8B-B14F-4D97-AF65-F5344CB8AC3E}">
        <p14:creationId xmlns:p14="http://schemas.microsoft.com/office/powerpoint/2010/main" val="200777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descr="一張含有 動物 的圖片&#10;&#10;自動產生的描述">
            <a:extLst>
              <a:ext uri="{FF2B5EF4-FFF2-40B4-BE49-F238E27FC236}">
                <a16:creationId xmlns:a16="http://schemas.microsoft.com/office/drawing/2014/main" id="{919EDDF5-68AA-4030-92D8-5AA10E63AB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587357"/>
            <a:ext cx="12192000" cy="4809798"/>
          </a:xfrm>
          <a:prstGeom prst="rect">
            <a:avLst/>
          </a:prstGeom>
        </p:spPr>
      </p:pic>
      <p:grpSp>
        <p:nvGrpSpPr>
          <p:cNvPr id="25" name="群組 24">
            <a:extLst>
              <a:ext uri="{FF2B5EF4-FFF2-40B4-BE49-F238E27FC236}">
                <a16:creationId xmlns:a16="http://schemas.microsoft.com/office/drawing/2014/main" id="{FA0F3418-321E-47FC-BDDD-673A01BF29EE}"/>
              </a:ext>
            </a:extLst>
          </p:cNvPr>
          <p:cNvGrpSpPr/>
          <p:nvPr/>
        </p:nvGrpSpPr>
        <p:grpSpPr>
          <a:xfrm>
            <a:off x="-53340" y="6397155"/>
            <a:ext cx="12283444" cy="463274"/>
            <a:chOff x="0" y="6381915"/>
            <a:chExt cx="12192000" cy="463274"/>
          </a:xfrm>
        </p:grpSpPr>
        <p:pic>
          <p:nvPicPr>
            <p:cNvPr id="26" name="圖形 25">
              <a:extLst>
                <a:ext uri="{FF2B5EF4-FFF2-40B4-BE49-F238E27FC236}">
                  <a16:creationId xmlns:a16="http://schemas.microsoft.com/office/drawing/2014/main" id="{F477AE70-691A-41B6-AB40-BA80239723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81915"/>
              <a:ext cx="12192000" cy="463274"/>
            </a:xfrm>
            <a:prstGeom prst="rect">
              <a:avLst/>
            </a:prstGeom>
          </p:spPr>
        </p:pic>
        <p:pic>
          <p:nvPicPr>
            <p:cNvPr id="27" name="圖形 26">
              <a:extLst>
                <a:ext uri="{FF2B5EF4-FFF2-40B4-BE49-F238E27FC236}">
                  <a16:creationId xmlns:a16="http://schemas.microsoft.com/office/drawing/2014/main" id="{F4AEA054-6863-4013-99A1-F95580A97E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457" y="6504347"/>
              <a:ext cx="1609444" cy="199440"/>
            </a:xfrm>
            <a:prstGeom prst="rect">
              <a:avLst/>
            </a:prstGeom>
          </p:spPr>
        </p:pic>
      </p:grpSp>
      <p:sp>
        <p:nvSpPr>
          <p:cNvPr id="24" name="矩形 23">
            <a:extLst>
              <a:ext uri="{FF2B5EF4-FFF2-40B4-BE49-F238E27FC236}">
                <a16:creationId xmlns:a16="http://schemas.microsoft.com/office/drawing/2014/main" id="{251347BB-3491-44CC-B382-83BFC036D8E1}"/>
              </a:ext>
            </a:extLst>
          </p:cNvPr>
          <p:cNvSpPr/>
          <p:nvPr/>
        </p:nvSpPr>
        <p:spPr>
          <a:xfrm>
            <a:off x="-12170" y="1587358"/>
            <a:ext cx="12192000" cy="4813442"/>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p:cNvSpPr>
            <a:spLocks noGrp="1"/>
          </p:cNvSpPr>
          <p:nvPr>
            <p:ph type="title"/>
          </p:nvPr>
        </p:nvSpPr>
        <p:spPr>
          <a:xfrm>
            <a:off x="838200" y="15686"/>
            <a:ext cx="10515600" cy="1325563"/>
          </a:xfrm>
        </p:spPr>
        <p:txBody>
          <a:bodyPr>
            <a:noAutofit/>
          </a:bodyPr>
          <a:lstStyle/>
          <a:p>
            <a:pPr algn="ctr"/>
            <a:r>
              <a:rPr lang="en-US" altLang="zh-TW" sz="5400">
                <a:solidFill>
                  <a:schemeClr val="bg1"/>
                </a:solidFill>
              </a:rPr>
              <a:t>Mustang-V100-MX8</a:t>
            </a:r>
            <a:endParaRPr lang="zh-TW" altLang="en-US" sz="5400">
              <a:solidFill>
                <a:schemeClr val="bg1"/>
              </a:solidFill>
            </a:endParaRPr>
          </a:p>
        </p:txBody>
      </p:sp>
      <p:pic>
        <p:nvPicPr>
          <p:cNvPr id="11"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7007" y1="10915" x2="7007" y2="10915"/>
                        <a14:foregroundMark x1="8613" y1="9859" x2="8613" y2="9859"/>
                        <a14:foregroundMark x1="16204" y1="9859" x2="16204" y2="9859"/>
                        <a14:foregroundMark x1="22482" y1="9155" x2="22482" y2="9155"/>
                        <a14:foregroundMark x1="37810" y1="9859" x2="37810" y2="9859"/>
                        <a14:foregroundMark x1="52701" y1="12324" x2="52701" y2="12324"/>
                        <a14:foregroundMark x1="58832" y1="10915" x2="58832" y2="10915"/>
                        <a14:foregroundMark x1="71241" y1="7746" x2="71241" y2="7746"/>
                        <a14:foregroundMark x1="74453" y1="7746" x2="74453" y2="7746"/>
                        <a14:foregroundMark x1="73285" y1="12324" x2="73285" y2="12324"/>
                        <a14:foregroundMark x1="83650" y1="12324" x2="83650" y2="12324"/>
                        <a14:foregroundMark x1="88029" y1="12324" x2="88029" y2="12324"/>
                        <a14:foregroundMark x1="94453" y1="9859" x2="94453" y2="9859"/>
                      </a14:backgroundRemoval>
                    </a14:imgEffect>
                  </a14:imgLayer>
                </a14:imgProps>
              </a:ext>
              <a:ext uri="{28A0092B-C50C-407E-A947-70E740481C1C}">
                <a14:useLocalDpi xmlns:a14="http://schemas.microsoft.com/office/drawing/2010/main"/>
              </a:ext>
            </a:extLst>
          </a:blip>
          <a:srcRect/>
          <a:stretch>
            <a:fillRect/>
          </a:stretch>
        </p:blipFill>
        <p:spPr bwMode="auto">
          <a:xfrm>
            <a:off x="5592959" y="1388077"/>
            <a:ext cx="5495596" cy="22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a:extLst>
              <a:ext uri="{FF2B5EF4-FFF2-40B4-BE49-F238E27FC236}">
                <a16:creationId xmlns:a16="http://schemas.microsoft.com/office/drawing/2014/main" id="{1B3AF816-5F6F-4EC5-9BE4-2A9E759756C3}"/>
              </a:ext>
            </a:extLst>
          </p:cNvPr>
          <p:cNvSpPr/>
          <p:nvPr/>
        </p:nvSpPr>
        <p:spPr>
          <a:xfrm>
            <a:off x="761208" y="2086469"/>
            <a:ext cx="4516635" cy="3693317"/>
          </a:xfrm>
          <a:prstGeom prst="rect">
            <a:avLst/>
          </a:prstGeom>
        </p:spPr>
        <p:txBody>
          <a:bodyPr wrap="square" lIns="121917" tIns="60959" rIns="121917" bIns="60959">
            <a:spAutoFit/>
          </a:bodyPr>
          <a:lstStyle/>
          <a:p>
            <a:pPr>
              <a:spcBef>
                <a:spcPct val="0"/>
              </a:spcBef>
              <a:buClr>
                <a:schemeClr val="bg1"/>
              </a:buClr>
              <a:buSzPct val="60000"/>
              <a:tabLst>
                <a:tab pos="241289" algn="l"/>
              </a:tabLst>
            </a:pPr>
            <a:r>
              <a:rPr lang="en-US" altLang="zh-TW" sz="2400" b="1">
                <a:solidFill>
                  <a:srgbClr val="8DFFFF"/>
                </a:solidFill>
                <a:latin typeface="Arial" panose="020B0604020202020204" pitchFamily="34" charset="0"/>
                <a:cs typeface="Arial" panose="020B0604020202020204" pitchFamily="34" charset="0"/>
              </a:rPr>
              <a:t>Multi-Tasks</a:t>
            </a:r>
            <a:br>
              <a:rPr lang="en-US" altLang="zh-TW" sz="2000">
                <a:solidFill>
                  <a:schemeClr val="bg1"/>
                </a:solidFill>
                <a:latin typeface="Arial" panose="020B0604020202020204" pitchFamily="34" charset="0"/>
                <a:cs typeface="Arial" panose="020B0604020202020204" pitchFamily="34" charset="0"/>
              </a:rPr>
            </a:br>
            <a:r>
              <a:rPr lang="en-US" altLang="zh-TW" sz="2000">
                <a:solidFill>
                  <a:schemeClr val="bg1"/>
                </a:solidFill>
                <a:latin typeface="Arial" panose="020B0604020202020204" pitchFamily="34" charset="0"/>
                <a:cs typeface="Arial" panose="020B0604020202020204" pitchFamily="34" charset="0"/>
              </a:rPr>
              <a:t>Eight myriad X chips can execute eight topologies simultaneously. </a:t>
            </a:r>
          </a:p>
          <a:p>
            <a:pPr>
              <a:lnSpc>
                <a:spcPct val="100000"/>
              </a:lnSpc>
            </a:pPr>
            <a:endParaRPr lang="en-US" altLang="zh-TW" sz="2000">
              <a:solidFill>
                <a:schemeClr val="bg1"/>
              </a:solidFill>
              <a:latin typeface="Arial" panose="020B0604020202020204" pitchFamily="34" charset="0"/>
              <a:ea typeface="Arial Unicode MS" panose="020B0604020202020204" pitchFamily="34" charset="-120"/>
              <a:cs typeface="Arial" panose="020B0604020202020204" pitchFamily="34" charset="0"/>
            </a:endParaRPr>
          </a:p>
          <a:p>
            <a:pPr>
              <a:lnSpc>
                <a:spcPct val="100000"/>
              </a:lnSpc>
            </a:pPr>
            <a:r>
              <a:rPr lang="en-US" altLang="zh-TW" sz="2400" b="1">
                <a:solidFill>
                  <a:srgbClr val="8DFFFF"/>
                </a:solidFill>
                <a:latin typeface="Arial" panose="020B0604020202020204" pitchFamily="34" charset="0"/>
                <a:cs typeface="Arial" panose="020B0604020202020204" pitchFamily="34" charset="0"/>
              </a:rPr>
              <a:t>Compact Size</a:t>
            </a:r>
            <a:br>
              <a:rPr lang="en-US" altLang="zh-TW" sz="2000">
                <a:solidFill>
                  <a:schemeClr val="bg1"/>
                </a:solidFill>
                <a:latin typeface="Arial" panose="020B0604020202020204" pitchFamily="34" charset="0"/>
                <a:cs typeface="Arial" panose="020B0604020202020204" pitchFamily="34" charset="0"/>
              </a:rPr>
            </a:br>
            <a:r>
              <a:rPr lang="en-US" altLang="zh-TW" sz="2000">
                <a:solidFill>
                  <a:schemeClr val="bg1"/>
                </a:solidFill>
                <a:latin typeface="Arial" panose="020B0604020202020204" pitchFamily="34" charset="0"/>
                <a:cs typeface="Arial" panose="020B0604020202020204" pitchFamily="34" charset="0"/>
              </a:rPr>
              <a:t>Half-height, half-length, single slot.</a:t>
            </a:r>
          </a:p>
          <a:p>
            <a:pPr>
              <a:lnSpc>
                <a:spcPct val="100000"/>
              </a:lnSpc>
            </a:pPr>
            <a:r>
              <a:rPr lang="en-US" altLang="zh-TW" sz="2000">
                <a:solidFill>
                  <a:schemeClr val="bg1"/>
                </a:solidFill>
                <a:latin typeface="Arial" panose="020B0604020202020204" pitchFamily="34" charset="0"/>
                <a:cs typeface="Arial" panose="020B0604020202020204" pitchFamily="34" charset="0"/>
              </a:rPr>
              <a:t>Low power consumption:</a:t>
            </a:r>
          </a:p>
          <a:p>
            <a:br>
              <a:rPr lang="en-US" altLang="zh-TW" sz="2000">
                <a:solidFill>
                  <a:schemeClr val="bg1"/>
                </a:solidFill>
                <a:latin typeface="Arial" panose="020B0604020202020204" pitchFamily="34" charset="0"/>
                <a:cs typeface="Arial" panose="020B0604020202020204" pitchFamily="34" charset="0"/>
              </a:rPr>
            </a:br>
            <a:r>
              <a:rPr lang="en-US" altLang="zh-TW" sz="2400" b="1">
                <a:solidFill>
                  <a:srgbClr val="8DFFFF"/>
                </a:solidFill>
                <a:latin typeface="Arial" panose="020B0604020202020204" pitchFamily="34" charset="0"/>
                <a:cs typeface="Arial" panose="020B0604020202020204" pitchFamily="34" charset="0"/>
              </a:rPr>
              <a:t>Power Economy</a:t>
            </a:r>
          </a:p>
          <a:p>
            <a:pPr>
              <a:lnSpc>
                <a:spcPct val="100000"/>
              </a:lnSpc>
            </a:pPr>
            <a:r>
              <a:rPr lang="en-US" altLang="zh-TW" sz="2000">
                <a:solidFill>
                  <a:schemeClr val="bg1"/>
                </a:solidFill>
                <a:latin typeface="Arial" panose="020B0604020202020204" pitchFamily="34" charset="0"/>
                <a:cs typeface="Arial" panose="020B0604020202020204" pitchFamily="34" charset="0"/>
              </a:rPr>
              <a:t>Approximate 2.5W for each Myriad X.</a:t>
            </a:r>
          </a:p>
          <a:p>
            <a:pPr>
              <a:lnSpc>
                <a:spcPct val="100000"/>
              </a:lnSpc>
            </a:pPr>
            <a:r>
              <a:rPr lang="en-US" altLang="zh-TW" sz="2000">
                <a:solidFill>
                  <a:schemeClr val="bg1"/>
                </a:solidFill>
                <a:latin typeface="Arial" panose="020B0604020202020204" pitchFamily="34" charset="0"/>
                <a:ea typeface="Arial Unicode MS" panose="020B0604020202020204" pitchFamily="34" charset="-120"/>
                <a:cs typeface="Arial" panose="020B0604020202020204" pitchFamily="34" charset="0"/>
              </a:rPr>
              <a:t>25 W for total power consumption</a:t>
            </a:r>
          </a:p>
        </p:txBody>
      </p:sp>
      <p:sp>
        <p:nvSpPr>
          <p:cNvPr id="13" name="矩形 12"/>
          <p:cNvSpPr/>
          <p:nvPr/>
        </p:nvSpPr>
        <p:spPr>
          <a:xfrm>
            <a:off x="5615947" y="3840795"/>
            <a:ext cx="1728192" cy="836344"/>
          </a:xfrm>
          <a:prstGeom prst="rect">
            <a:avLst/>
          </a:prstGeom>
          <a:solidFill>
            <a:srgbClr val="015595"/>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altLang="zh-TW" sz="2000" b="1" err="1">
                <a:latin typeface="Arial" panose="020B0604020202020204" pitchFamily="34" charset="0"/>
                <a:cs typeface="Arial" panose="020B0604020202020204" pitchFamily="34" charset="0"/>
              </a:rPr>
              <a:t>ResNet</a:t>
            </a:r>
            <a:endParaRPr lang="zh-TW" altLang="en-US" sz="2000" b="1">
              <a:latin typeface="Arial" panose="020B0604020202020204" pitchFamily="34" charset="0"/>
              <a:cs typeface="Arial" panose="020B0604020202020204" pitchFamily="34" charset="0"/>
            </a:endParaRPr>
          </a:p>
        </p:txBody>
      </p:sp>
      <p:sp>
        <p:nvSpPr>
          <p:cNvPr id="14" name="矩形 13"/>
          <p:cNvSpPr/>
          <p:nvPr/>
        </p:nvSpPr>
        <p:spPr>
          <a:xfrm>
            <a:off x="9519553" y="3840795"/>
            <a:ext cx="1728192" cy="836344"/>
          </a:xfrm>
          <a:prstGeom prst="rect">
            <a:avLst/>
          </a:prstGeom>
          <a:solidFill>
            <a:srgbClr val="BC08FF"/>
          </a:solidFill>
        </p:spPr>
        <p:style>
          <a:lnRef idx="2">
            <a:schemeClr val="accent6">
              <a:shade val="50000"/>
            </a:schemeClr>
          </a:lnRef>
          <a:fillRef idx="1">
            <a:schemeClr val="accent6"/>
          </a:fillRef>
          <a:effectRef idx="0">
            <a:schemeClr val="accent6"/>
          </a:effectRef>
          <a:fontRef idx="minor">
            <a:schemeClr val="lt1"/>
          </a:fontRef>
        </p:style>
        <p:txBody>
          <a:bodyPr lIns="121917" tIns="60959" rIns="121917" bIns="60959" rtlCol="0" anchor="ctr"/>
          <a:lstStyle/>
          <a:p>
            <a:pPr algn="ctr"/>
            <a:r>
              <a:rPr lang="en-US" altLang="zh-TW" sz="2000" b="1" err="1">
                <a:latin typeface="Arial" panose="020B0604020202020204" pitchFamily="34" charset="0"/>
                <a:cs typeface="Arial" panose="020B0604020202020204" pitchFamily="34" charset="0"/>
              </a:rPr>
              <a:t>AlexNet</a:t>
            </a:r>
            <a:endParaRPr lang="zh-TW" altLang="en-US" sz="2000" b="1">
              <a:latin typeface="Arial" panose="020B0604020202020204" pitchFamily="34" charset="0"/>
              <a:cs typeface="Arial" panose="020B0604020202020204" pitchFamily="34" charset="0"/>
            </a:endParaRPr>
          </a:p>
        </p:txBody>
      </p:sp>
      <p:sp>
        <p:nvSpPr>
          <p:cNvPr id="15" name="矩形 14"/>
          <p:cNvSpPr/>
          <p:nvPr/>
        </p:nvSpPr>
        <p:spPr>
          <a:xfrm>
            <a:off x="7608260" y="3840795"/>
            <a:ext cx="1728192" cy="836344"/>
          </a:xfrm>
          <a:prstGeom prst="rect">
            <a:avLst/>
          </a:prstGeom>
          <a:solidFill>
            <a:srgbClr val="26B6FF"/>
          </a:solidFill>
          <a:ln>
            <a:noFill/>
          </a:ln>
        </p:spPr>
        <p:style>
          <a:lnRef idx="2">
            <a:schemeClr val="accent4">
              <a:shade val="50000"/>
            </a:schemeClr>
          </a:lnRef>
          <a:fillRef idx="1">
            <a:schemeClr val="accent4"/>
          </a:fillRef>
          <a:effectRef idx="0">
            <a:schemeClr val="accent4"/>
          </a:effectRef>
          <a:fontRef idx="minor">
            <a:schemeClr val="lt1"/>
          </a:fontRef>
        </p:style>
        <p:txBody>
          <a:bodyPr lIns="121917" tIns="60959" rIns="121917" bIns="60959" rtlCol="0" anchor="ctr"/>
          <a:lstStyle/>
          <a:p>
            <a:pPr algn="ctr"/>
            <a:r>
              <a:rPr lang="en-US" altLang="zh-TW" sz="2000" b="1" err="1">
                <a:latin typeface="Arial" panose="020B0604020202020204" pitchFamily="34" charset="0"/>
                <a:cs typeface="Arial" panose="020B0604020202020204" pitchFamily="34" charset="0"/>
              </a:rPr>
              <a:t>GoogleNet</a:t>
            </a:r>
            <a:endParaRPr lang="zh-TW" altLang="en-US" sz="2000" b="1">
              <a:latin typeface="Arial" panose="020B0604020202020204" pitchFamily="34" charset="0"/>
              <a:cs typeface="Arial" panose="020B0604020202020204" pitchFamily="34" charset="0"/>
            </a:endParaRPr>
          </a:p>
        </p:txBody>
      </p:sp>
      <p:sp>
        <p:nvSpPr>
          <p:cNvPr id="16" name="圓角矩形 15"/>
          <p:cNvSpPr/>
          <p:nvPr/>
        </p:nvSpPr>
        <p:spPr>
          <a:xfrm>
            <a:off x="5519937" y="1796820"/>
            <a:ext cx="1127787" cy="1529633"/>
          </a:xfrm>
          <a:prstGeom prst="round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zh-TW" altLang="en-US" sz="2400"/>
          </a:p>
        </p:txBody>
      </p:sp>
      <p:sp>
        <p:nvSpPr>
          <p:cNvPr id="17" name="圓角矩形 16"/>
          <p:cNvSpPr/>
          <p:nvPr/>
        </p:nvSpPr>
        <p:spPr>
          <a:xfrm>
            <a:off x="9936428" y="1831249"/>
            <a:ext cx="1127787" cy="637644"/>
          </a:xfrm>
          <a:prstGeom prst="round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zh-TW" altLang="en-US" sz="2400"/>
          </a:p>
        </p:txBody>
      </p:sp>
      <p:sp>
        <p:nvSpPr>
          <p:cNvPr id="18" name="圓角矩形 17"/>
          <p:cNvSpPr/>
          <p:nvPr/>
        </p:nvSpPr>
        <p:spPr>
          <a:xfrm>
            <a:off x="9936428" y="2503021"/>
            <a:ext cx="1127787" cy="768085"/>
          </a:xfrm>
          <a:prstGeom prst="round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zh-TW" altLang="en-US" sz="2400"/>
          </a:p>
        </p:txBody>
      </p:sp>
      <p:cxnSp>
        <p:nvCxnSpPr>
          <p:cNvPr id="19" name="肘形接點 18"/>
          <p:cNvCxnSpPr>
            <a:cxnSpLocks/>
          </p:cNvCxnSpPr>
          <p:nvPr/>
        </p:nvCxnSpPr>
        <p:spPr>
          <a:xfrm rot="5400000">
            <a:off x="8432965" y="2334998"/>
            <a:ext cx="1883804" cy="1127788"/>
          </a:xfrm>
          <a:prstGeom prst="bentConnector3">
            <a:avLst>
              <a:gd name="adj1" fmla="val 19662"/>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cxnSpLocks/>
          </p:cNvCxnSpPr>
          <p:nvPr/>
        </p:nvCxnSpPr>
        <p:spPr>
          <a:xfrm>
            <a:off x="10503668" y="3276541"/>
            <a:ext cx="0" cy="53432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cxnSpLocks/>
          </p:cNvCxnSpPr>
          <p:nvPr/>
        </p:nvCxnSpPr>
        <p:spPr>
          <a:xfrm>
            <a:off x="6067043" y="3326453"/>
            <a:ext cx="0" cy="51434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29" name="群組 28">
            <a:extLst>
              <a:ext uri="{FF2B5EF4-FFF2-40B4-BE49-F238E27FC236}">
                <a16:creationId xmlns:a16="http://schemas.microsoft.com/office/drawing/2014/main" id="{1C019D15-70CA-4409-B20A-7211107B10D3}"/>
              </a:ext>
            </a:extLst>
          </p:cNvPr>
          <p:cNvGrpSpPr/>
          <p:nvPr/>
        </p:nvGrpSpPr>
        <p:grpSpPr>
          <a:xfrm>
            <a:off x="6596966" y="4760007"/>
            <a:ext cx="3725966" cy="1743342"/>
            <a:chOff x="5648770" y="4742916"/>
            <a:chExt cx="3725966" cy="1743342"/>
          </a:xfrm>
        </p:grpSpPr>
        <p:sp>
          <p:nvSpPr>
            <p:cNvPr id="28" name="矩形: 圓角 27">
              <a:extLst>
                <a:ext uri="{FF2B5EF4-FFF2-40B4-BE49-F238E27FC236}">
                  <a16:creationId xmlns:a16="http://schemas.microsoft.com/office/drawing/2014/main" id="{64597444-9A1A-4FC0-8682-0182BBD33826}"/>
                </a:ext>
              </a:extLst>
            </p:cNvPr>
            <p:cNvSpPr/>
            <p:nvPr/>
          </p:nvSpPr>
          <p:spPr>
            <a:xfrm>
              <a:off x="5648770" y="4742916"/>
              <a:ext cx="3725966" cy="1743342"/>
            </a:xfrm>
            <a:prstGeom prst="roundRect">
              <a:avLst>
                <a:gd name="adj" fmla="val 441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片 21"/>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717137" y="4819828"/>
              <a:ext cx="3589234" cy="1623701"/>
            </a:xfrm>
            <a:prstGeom prst="rect">
              <a:avLst/>
            </a:prstGeom>
          </p:spPr>
        </p:pic>
      </p:grpSp>
    </p:spTree>
    <p:extLst>
      <p:ext uri="{BB962C8B-B14F-4D97-AF65-F5344CB8AC3E}">
        <p14:creationId xmlns:p14="http://schemas.microsoft.com/office/powerpoint/2010/main" val="765053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一張含有 動物 的圖片&#10;&#10;自動產生的描述">
            <a:extLst>
              <a:ext uri="{FF2B5EF4-FFF2-40B4-BE49-F238E27FC236}">
                <a16:creationId xmlns:a16="http://schemas.microsoft.com/office/drawing/2014/main" id="{85A48684-7464-49A7-83AA-6AC7A9DA715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3700" y="953042"/>
            <a:ext cx="11404600" cy="5547360"/>
          </a:xfrm>
          <a:prstGeom prst="rect">
            <a:avLst/>
          </a:prstGeom>
        </p:spPr>
      </p:pic>
      <p:sp>
        <p:nvSpPr>
          <p:cNvPr id="13" name="矩形 12">
            <a:extLst>
              <a:ext uri="{FF2B5EF4-FFF2-40B4-BE49-F238E27FC236}">
                <a16:creationId xmlns:a16="http://schemas.microsoft.com/office/drawing/2014/main" id="{968BAB66-490C-4FBF-A547-42523AAFA3B3}"/>
              </a:ext>
            </a:extLst>
          </p:cNvPr>
          <p:cNvSpPr/>
          <p:nvPr/>
        </p:nvSpPr>
        <p:spPr>
          <a:xfrm>
            <a:off x="393700" y="987838"/>
            <a:ext cx="11404600" cy="5512564"/>
          </a:xfrm>
          <a:prstGeom prst="rect">
            <a:avLst/>
          </a:prstGeom>
          <a:solidFill>
            <a:srgbClr val="0E204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p:cNvSpPr>
            <a:spLocks noGrp="1"/>
          </p:cNvSpPr>
          <p:nvPr>
            <p:ph type="title"/>
          </p:nvPr>
        </p:nvSpPr>
        <p:spPr>
          <a:xfrm>
            <a:off x="838200" y="130629"/>
            <a:ext cx="10515600" cy="802095"/>
          </a:xfrm>
        </p:spPr>
        <p:txBody>
          <a:bodyPr>
            <a:noAutofit/>
          </a:bodyPr>
          <a:lstStyle/>
          <a:p>
            <a:pPr algn="ctr"/>
            <a:r>
              <a:rPr lang="en-US" altLang="zh-TW" sz="5400">
                <a:solidFill>
                  <a:schemeClr val="bg1">
                    <a:lumMod val="95000"/>
                  </a:schemeClr>
                </a:solidFill>
              </a:rPr>
              <a:t>FPGA VS VPU</a:t>
            </a:r>
            <a:endParaRPr lang="zh-TW" altLang="en-US" sz="5400">
              <a:solidFill>
                <a:schemeClr val="bg1">
                  <a:lumMod val="95000"/>
                </a:schemeClr>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667873732"/>
              </p:ext>
            </p:extLst>
          </p:nvPr>
        </p:nvGraphicFramePr>
        <p:xfrm>
          <a:off x="393700" y="953042"/>
          <a:ext cx="11404600" cy="5547360"/>
        </p:xfrm>
        <a:graphic>
          <a:graphicData uri="http://schemas.openxmlformats.org/drawingml/2006/table">
            <a:tbl>
              <a:tblPr firstRow="1" bandRow="1">
                <a:tableStyleId>{5C22544A-7EE6-4342-B048-85BDC9FD1C3A}</a:tableStyleId>
              </a:tblPr>
              <a:tblGrid>
                <a:gridCol w="24765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gridCol w="4508500">
                  <a:extLst>
                    <a:ext uri="{9D8B030D-6E8A-4147-A177-3AD203B41FA5}">
                      <a16:colId xmlns:a16="http://schemas.microsoft.com/office/drawing/2014/main" val="20002"/>
                    </a:ext>
                  </a:extLst>
                </a:gridCol>
              </a:tblGrid>
              <a:tr h="451233">
                <a:tc>
                  <a:txBody>
                    <a:bodyPr/>
                    <a:lstStyle/>
                    <a:p>
                      <a:endParaRPr lang="zh-TW" altLang="en-US" sz="2400" b="1" kern="1200">
                        <a:solidFill>
                          <a:srgbClr val="D6DCE5"/>
                        </a:solidFill>
                        <a:latin typeface="Arial" panose="020B0604020202020204" pitchFamily="34" charset="0"/>
                        <a:ea typeface="+mn-ea"/>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800">
                          <a:solidFill>
                            <a:srgbClr val="8DFFFF"/>
                          </a:solidFill>
                          <a:latin typeface="Arial" panose="020B0604020202020204" pitchFamily="34" charset="0"/>
                          <a:cs typeface="Arial" panose="020B0604020202020204" pitchFamily="34" charset="0"/>
                        </a:rPr>
                        <a:t>Mustang-V100-MX8</a:t>
                      </a:r>
                      <a:endParaRPr lang="zh-TW" altLang="en-US" sz="1800">
                        <a:solidFill>
                          <a:srgbClr val="8DFFFF"/>
                        </a:solidFill>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r>
                        <a:rPr lang="en-US" altLang="zh-TW" sz="1800">
                          <a:solidFill>
                            <a:srgbClr val="8DFFFF"/>
                          </a:solidFill>
                          <a:latin typeface="Arial" panose="020B0604020202020204" pitchFamily="34" charset="0"/>
                          <a:cs typeface="Arial" panose="020B0604020202020204" pitchFamily="34" charset="0"/>
                        </a:rPr>
                        <a:t>Mustang-F100-A10</a:t>
                      </a:r>
                      <a:endParaRPr lang="zh-TW" altLang="en-US" sz="1800">
                        <a:solidFill>
                          <a:srgbClr val="8DFFFF"/>
                        </a:solidFill>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27846">
                <a:tc>
                  <a:txBody>
                    <a:bodyPr/>
                    <a:lstStyle/>
                    <a:p>
                      <a:r>
                        <a:rPr lang="en-US" altLang="zh-TW" sz="1600" b="1">
                          <a:solidFill>
                            <a:srgbClr val="8DFFFF"/>
                          </a:solidFill>
                          <a:latin typeface="Arial" panose="020B0604020202020204" pitchFamily="34" charset="0"/>
                          <a:cs typeface="Arial" panose="020B0604020202020204" pitchFamily="34" charset="0"/>
                        </a:rPr>
                        <a:t>Topology</a:t>
                      </a:r>
                      <a:r>
                        <a:rPr lang="en-US" altLang="zh-TW" sz="1600" b="1" baseline="0">
                          <a:solidFill>
                            <a:srgbClr val="8DFFFF"/>
                          </a:solidFill>
                          <a:latin typeface="Arial" panose="020B0604020202020204" pitchFamily="34" charset="0"/>
                          <a:cs typeface="Arial" panose="020B0604020202020204" pitchFamily="34" charset="0"/>
                        </a:rPr>
                        <a:t> </a:t>
                      </a:r>
                      <a:endParaRPr lang="zh-TW" altLang="en-US" sz="1600" b="1">
                        <a:solidFill>
                          <a:srgbClr val="8DFFFF"/>
                        </a:solidFill>
                        <a:latin typeface="Arial" panose="020B0604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200" b="1" err="1">
                          <a:solidFill>
                            <a:srgbClr val="D6DCE5"/>
                          </a:solidFill>
                          <a:latin typeface="Arial" panose="020B0604020202020204" pitchFamily="34" charset="0"/>
                          <a:cs typeface="Arial" panose="020B0604020202020204" pitchFamily="34" charset="0"/>
                        </a:rPr>
                        <a:t>AlexNet</a:t>
                      </a:r>
                      <a:r>
                        <a:rPr lang="en-US" altLang="zh-TW" sz="1200" b="1">
                          <a:solidFill>
                            <a:srgbClr val="D6DCE5"/>
                          </a:solidFill>
                          <a:latin typeface="Arial" panose="020B0604020202020204" pitchFamily="34" charset="0"/>
                          <a:cs typeface="Arial" panose="020B0604020202020204" pitchFamily="34" charset="0"/>
                        </a:rPr>
                        <a:t>,</a:t>
                      </a: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DenseNet-121, -161, -169, -201</a:t>
                      </a:r>
                      <a:r>
                        <a:rPr lang="en-US" altLang="zh-TW" sz="1200" b="1">
                          <a:solidFill>
                            <a:srgbClr val="D6DCE5"/>
                          </a:solidFill>
                          <a:latin typeface="Arial" panose="020B0604020202020204" pitchFamily="34" charset="0"/>
                          <a:cs typeface="Arial" panose="020B0604020202020204" pitchFamily="34" charset="0"/>
                        </a:rPr>
                        <a:t> </a:t>
                      </a:r>
                    </a:p>
                    <a:p>
                      <a:pPr marL="0" marR="0" indent="0" algn="l" defTabSz="685800" rtl="0" eaLnBrk="1" fontAlgn="auto" latinLnBrk="0" hangingPunct="1">
                        <a:lnSpc>
                          <a:spcPct val="100000"/>
                        </a:lnSpc>
                        <a:spcBef>
                          <a:spcPts val="0"/>
                        </a:spcBef>
                        <a:spcAft>
                          <a:spcPts val="0"/>
                        </a:spcAft>
                        <a:buClrTx/>
                        <a:buSzTx/>
                        <a:buFontTx/>
                        <a:buNone/>
                        <a:tabLst/>
                        <a:defRPr/>
                      </a:pPr>
                      <a:r>
                        <a:rPr lang="da-DK" sz="1200" b="1" u="none" strike="noStrike">
                          <a:solidFill>
                            <a:srgbClr val="D6DCE5"/>
                          </a:solidFill>
                          <a:effectLst/>
                          <a:latin typeface="Arial" panose="020B0604020202020204" pitchFamily="34" charset="0"/>
                          <a:cs typeface="Arial" panose="020B0604020202020204" pitchFamily="34" charset="0"/>
                        </a:rPr>
                        <a:t>GoogLeNet v1, v2, v3, v4</a:t>
                      </a:r>
                      <a:r>
                        <a:rPr lang="en-US" altLang="zh-TW" sz="1200" b="1">
                          <a:solidFill>
                            <a:srgbClr val="D6DCE5"/>
                          </a:solidFill>
                          <a:latin typeface="Arial" panose="020B0604020202020204" pitchFamily="34" charset="0"/>
                          <a:cs typeface="Arial" panose="020B0604020202020204" pitchFamily="34" charset="0"/>
                        </a:rPr>
                        <a:t>,</a:t>
                      </a:r>
                    </a:p>
                    <a:p>
                      <a:pPr algn="l" fontAlgn="b"/>
                      <a:r>
                        <a:rPr lang="fr-FR" sz="1200" b="1" u="none" strike="noStrike">
                          <a:solidFill>
                            <a:srgbClr val="D6DCE5"/>
                          </a:solidFill>
                          <a:effectLst/>
                          <a:latin typeface="Arial" panose="020B0604020202020204" pitchFamily="34" charset="0"/>
                          <a:cs typeface="Arial" panose="020B0604020202020204" pitchFamily="34" charset="0"/>
                        </a:rPr>
                        <a:t>Inception v1, v2, v3, v4</a:t>
                      </a:r>
                      <a:endParaRPr lang="fr-FR"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LSTM: CTPN</a:t>
                      </a:r>
                      <a:endParaRPr lang="en-US" altLang="zh-TW" sz="1200" b="1">
                        <a:solidFill>
                          <a:srgbClr val="D6DCE5"/>
                        </a:solidFill>
                        <a:latin typeface="Arial" panose="020B0604020202020204" pitchFamily="34" charset="0"/>
                        <a:cs typeface="Arial" panose="020B0604020202020204" pitchFamily="34" charset="0"/>
                      </a:endParaRPr>
                    </a:p>
                    <a:p>
                      <a:r>
                        <a:rPr lang="en-US" altLang="zh-TW" sz="1200" b="1">
                          <a:solidFill>
                            <a:srgbClr val="D6DCE5"/>
                          </a:solidFill>
                          <a:latin typeface="Arial" panose="020B0604020202020204" pitchFamily="34" charset="0"/>
                          <a:cs typeface="Arial" panose="020B0604020202020204" pitchFamily="34" charset="0"/>
                        </a:rPr>
                        <a:t>MobileNetV1/V2</a:t>
                      </a: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panose="020B0604020202020204" pitchFamily="34" charset="0"/>
                          <a:cs typeface="Arial" panose="020B0604020202020204" pitchFamily="34" charset="0"/>
                        </a:rPr>
                        <a:t>MobileNet</a:t>
                      </a:r>
                      <a:r>
                        <a:rPr lang="en-GB" sz="1200" b="1" u="none" strike="noStrike">
                          <a:solidFill>
                            <a:srgbClr val="D6DCE5"/>
                          </a:solidFill>
                          <a:effectLst/>
                          <a:latin typeface="Arial" panose="020B0604020202020204" pitchFamily="34" charset="0"/>
                          <a:cs typeface="Arial" panose="020B0604020202020204" pitchFamily="34" charset="0"/>
                        </a:rPr>
                        <a:t> SSD</a:t>
                      </a:r>
                      <a:endParaRPr lang="en-US" altLang="zh-TW" sz="1200" b="1">
                        <a:solidFill>
                          <a:srgbClr val="D6DCE5"/>
                        </a:solidFill>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ResNet-18, -50, -101, -152</a:t>
                      </a:r>
                      <a:endParaRPr lang="en-GB"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panose="020B0604020202020204" pitchFamily="34" charset="0"/>
                          <a:cs typeface="Arial" panose="020B0604020202020204" pitchFamily="34" charset="0"/>
                        </a:rPr>
                        <a:t>ResNet</a:t>
                      </a:r>
                      <a:r>
                        <a:rPr lang="en-GB" sz="1200" b="1" u="none" strike="noStrike">
                          <a:solidFill>
                            <a:srgbClr val="D6DCE5"/>
                          </a:solidFill>
                          <a:effectLst/>
                          <a:latin typeface="Arial" panose="020B0604020202020204" pitchFamily="34" charset="0"/>
                          <a:cs typeface="Arial" panose="020B0604020202020204" pitchFamily="34" charset="0"/>
                        </a:rPr>
                        <a:t> v2-50, -101, -152</a:t>
                      </a:r>
                      <a:endParaRPr lang="en-US" altLang="zh-TW" sz="1200" b="1">
                        <a:solidFill>
                          <a:srgbClr val="D6DCE5"/>
                        </a:solidFill>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panose="020B0604020202020204" pitchFamily="34" charset="0"/>
                          <a:cs typeface="Arial" panose="020B0604020202020204" pitchFamily="34" charset="0"/>
                        </a:rPr>
                        <a:t>SqueezeNet</a:t>
                      </a:r>
                      <a:r>
                        <a:rPr lang="en-GB" sz="1200" b="1" u="none" strike="noStrike">
                          <a:solidFill>
                            <a:srgbClr val="D6DCE5"/>
                          </a:solidFill>
                          <a:effectLst/>
                          <a:latin typeface="Arial" panose="020B0604020202020204" pitchFamily="34" charset="0"/>
                          <a:cs typeface="Arial" panose="020B0604020202020204" pitchFamily="34" charset="0"/>
                        </a:rPr>
                        <a:t> v1.0, v1.1</a:t>
                      </a:r>
                      <a:endParaRPr lang="en-GB"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SSD </a:t>
                      </a:r>
                      <a:r>
                        <a:rPr lang="en-GB" sz="1200" b="1" u="none" strike="noStrike" err="1">
                          <a:solidFill>
                            <a:srgbClr val="D6DCE5"/>
                          </a:solidFill>
                          <a:effectLst/>
                          <a:latin typeface="Arial" panose="020B0604020202020204" pitchFamily="34" charset="0"/>
                          <a:cs typeface="Arial" panose="020B0604020202020204" pitchFamily="34" charset="0"/>
                        </a:rPr>
                        <a:t>MobileNet</a:t>
                      </a:r>
                      <a:r>
                        <a:rPr lang="en-GB" sz="1200" b="1" u="none" strike="noStrike">
                          <a:solidFill>
                            <a:srgbClr val="D6DCE5"/>
                          </a:solidFill>
                          <a:effectLst/>
                          <a:latin typeface="Arial" panose="020B0604020202020204" pitchFamily="34" charset="0"/>
                          <a:cs typeface="Arial" panose="020B0604020202020204" pitchFamily="34" charset="0"/>
                        </a:rPr>
                        <a:t> v1, v2</a:t>
                      </a:r>
                      <a:endParaRPr lang="en-GB"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SSD Inception v2, v3</a:t>
                      </a:r>
                      <a:endParaRPr lang="en-GB" sz="1200" b="1" i="0" u="none" strike="noStrike">
                        <a:solidFill>
                          <a:srgbClr val="D6DCE5"/>
                        </a:solidFill>
                        <a:effectLst/>
                        <a:latin typeface="Arial" panose="020B0604020202020204" pitchFamily="34" charset="0"/>
                        <a:cs typeface="Arial" panose="020B0604020202020204" pitchFamily="34" charset="0"/>
                      </a:endParaRPr>
                    </a:p>
                    <a:p>
                      <a:r>
                        <a:rPr lang="en-GB" sz="1200" b="1" u="none" strike="noStrike">
                          <a:solidFill>
                            <a:srgbClr val="D6DCE5"/>
                          </a:solidFill>
                          <a:effectLst/>
                          <a:latin typeface="Arial" panose="020B0604020202020204" pitchFamily="34" charset="0"/>
                          <a:cs typeface="Arial" panose="020B0604020202020204" pitchFamily="34" charset="0"/>
                        </a:rPr>
                        <a:t>U-Net</a:t>
                      </a:r>
                    </a:p>
                    <a:p>
                      <a:r>
                        <a:rPr lang="en-US" altLang="zh-TW" sz="1200" b="1" u="none" strike="noStrike">
                          <a:solidFill>
                            <a:srgbClr val="D6DCE5"/>
                          </a:solidFill>
                          <a:effectLst/>
                          <a:latin typeface="Arial" panose="020B0604020202020204" pitchFamily="34" charset="0"/>
                          <a:cs typeface="Arial" panose="020B0604020202020204" pitchFamily="34" charset="0"/>
                        </a:rPr>
                        <a:t>SSD300/512</a:t>
                      </a: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VGG16, VGG19</a:t>
                      </a:r>
                      <a:endParaRPr lang="en-GB"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panose="020B0604020202020204" pitchFamily="34" charset="0"/>
                          <a:cs typeface="Arial" panose="020B0604020202020204" pitchFamily="34" charset="0"/>
                        </a:rPr>
                        <a:t>YoloTiny</a:t>
                      </a:r>
                      <a:r>
                        <a:rPr lang="en-GB" sz="1200" b="1" u="none" strike="noStrike">
                          <a:solidFill>
                            <a:srgbClr val="D6DCE5"/>
                          </a:solidFill>
                          <a:effectLst/>
                          <a:latin typeface="Arial" panose="020B0604020202020204" pitchFamily="34" charset="0"/>
                          <a:cs typeface="Arial" panose="020B0604020202020204" pitchFamily="34" charset="0"/>
                        </a:rPr>
                        <a:t> v1, v2, v3</a:t>
                      </a:r>
                      <a:endParaRPr lang="en-GB"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panose="020B0604020202020204" pitchFamily="34" charset="0"/>
                          <a:cs typeface="Arial" panose="020B0604020202020204" pitchFamily="34" charset="0"/>
                        </a:rPr>
                        <a:t>Yolo</a:t>
                      </a:r>
                      <a:r>
                        <a:rPr lang="en-GB" sz="1200" b="1" u="none" strike="noStrike">
                          <a:solidFill>
                            <a:srgbClr val="D6DCE5"/>
                          </a:solidFill>
                          <a:effectLst/>
                          <a:latin typeface="Arial" panose="020B0604020202020204" pitchFamily="34" charset="0"/>
                          <a:cs typeface="Arial" panose="020B0604020202020204" pitchFamily="34" charset="0"/>
                        </a:rPr>
                        <a:t> v2, v3</a:t>
                      </a:r>
                      <a:endParaRPr lang="en-GB" sz="1200" b="1" i="0" u="none" strike="noStrike">
                        <a:solidFill>
                          <a:srgbClr val="D6DCE5"/>
                        </a:solidFill>
                        <a:effectLst/>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r>
                        <a:rPr lang="en-US" altLang="zh-TW" sz="1200" b="1" err="1">
                          <a:solidFill>
                            <a:srgbClr val="D6DCE5"/>
                          </a:solidFill>
                          <a:latin typeface="Arial" panose="020B0604020202020204" pitchFamily="34" charset="0"/>
                          <a:cs typeface="Arial" panose="020B0604020202020204" pitchFamily="34" charset="0"/>
                        </a:rPr>
                        <a:t>AlexNet</a:t>
                      </a:r>
                      <a:r>
                        <a:rPr lang="en-US" altLang="zh-TW" sz="1200" b="1">
                          <a:solidFill>
                            <a:srgbClr val="D6DCE5"/>
                          </a:solidFill>
                          <a:latin typeface="Arial" panose="020B0604020202020204" pitchFamily="34" charset="0"/>
                          <a:cs typeface="Arial" panose="020B0604020202020204" pitchFamily="34" charset="0"/>
                        </a:rPr>
                        <a:t>,</a:t>
                      </a: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DenseNet-121, -161, -169, -201</a:t>
                      </a:r>
                      <a:r>
                        <a:rPr lang="en-US" altLang="zh-TW" sz="1200" b="1">
                          <a:solidFill>
                            <a:srgbClr val="D6DCE5"/>
                          </a:solidFill>
                          <a:latin typeface="Arial" panose="020B0604020202020204" pitchFamily="34" charset="0"/>
                          <a:cs typeface="Arial" panose="020B0604020202020204" pitchFamily="34" charset="0"/>
                        </a:rPr>
                        <a:t> </a:t>
                      </a:r>
                    </a:p>
                    <a:p>
                      <a:pPr marL="0" marR="0" indent="0" algn="l" defTabSz="685800" rtl="0" eaLnBrk="1" fontAlgn="auto" latinLnBrk="0" hangingPunct="1">
                        <a:lnSpc>
                          <a:spcPct val="100000"/>
                        </a:lnSpc>
                        <a:spcBef>
                          <a:spcPts val="0"/>
                        </a:spcBef>
                        <a:spcAft>
                          <a:spcPts val="0"/>
                        </a:spcAft>
                        <a:buClrTx/>
                        <a:buSzTx/>
                        <a:buFontTx/>
                        <a:buNone/>
                        <a:tabLst/>
                        <a:defRPr/>
                      </a:pPr>
                      <a:r>
                        <a:rPr lang="da-DK" sz="1200" b="1" u="none" strike="noStrike">
                          <a:solidFill>
                            <a:srgbClr val="D6DCE5"/>
                          </a:solidFill>
                          <a:effectLst/>
                          <a:latin typeface="Arial" panose="020B0604020202020204" pitchFamily="34" charset="0"/>
                          <a:cs typeface="Arial" panose="020B0604020202020204" pitchFamily="34" charset="0"/>
                        </a:rPr>
                        <a:t>GoogLeNet v1, v2, v3, v4</a:t>
                      </a:r>
                      <a:r>
                        <a:rPr lang="en-US" altLang="zh-TW" sz="1200" b="1">
                          <a:solidFill>
                            <a:srgbClr val="D6DCE5"/>
                          </a:solidFill>
                          <a:latin typeface="Arial" panose="020B0604020202020204" pitchFamily="34" charset="0"/>
                          <a:cs typeface="Arial" panose="020B0604020202020204" pitchFamily="34" charset="0"/>
                        </a:rPr>
                        <a:t>,</a:t>
                      </a:r>
                    </a:p>
                    <a:p>
                      <a:pPr algn="l" fontAlgn="b"/>
                      <a:r>
                        <a:rPr lang="fr-FR" sz="1200" b="1" u="none" strike="noStrike">
                          <a:solidFill>
                            <a:srgbClr val="D6DCE5"/>
                          </a:solidFill>
                          <a:effectLst/>
                          <a:latin typeface="Arial" panose="020B0604020202020204" pitchFamily="34" charset="0"/>
                          <a:cs typeface="Arial" panose="020B0604020202020204" pitchFamily="34" charset="0"/>
                        </a:rPr>
                        <a:t>Inception v1, v2, v3, v4</a:t>
                      </a:r>
                      <a:endParaRPr lang="fr-FR"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LSTM: CTPN</a:t>
                      </a:r>
                      <a:endParaRPr lang="en-US" altLang="zh-TW" sz="1200" b="1">
                        <a:solidFill>
                          <a:srgbClr val="D6DCE5"/>
                        </a:solidFill>
                        <a:latin typeface="Arial" panose="020B0604020202020204" pitchFamily="34" charset="0"/>
                        <a:cs typeface="Arial" panose="020B0604020202020204" pitchFamily="34" charset="0"/>
                      </a:endParaRPr>
                    </a:p>
                    <a:p>
                      <a:r>
                        <a:rPr lang="en-US" altLang="zh-TW" sz="1200" b="1">
                          <a:solidFill>
                            <a:srgbClr val="D6DCE5"/>
                          </a:solidFill>
                          <a:latin typeface="Arial" panose="020B0604020202020204" pitchFamily="34" charset="0"/>
                          <a:cs typeface="Arial" panose="020B0604020202020204" pitchFamily="34" charset="0"/>
                        </a:rPr>
                        <a:t>MobileNetV1/V2</a:t>
                      </a: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panose="020B0604020202020204" pitchFamily="34" charset="0"/>
                          <a:cs typeface="Arial" panose="020B0604020202020204" pitchFamily="34" charset="0"/>
                        </a:rPr>
                        <a:t>MobileNet</a:t>
                      </a:r>
                      <a:r>
                        <a:rPr lang="en-GB" sz="1200" b="1" u="none" strike="noStrike">
                          <a:solidFill>
                            <a:srgbClr val="D6DCE5"/>
                          </a:solidFill>
                          <a:effectLst/>
                          <a:latin typeface="Arial" panose="020B0604020202020204" pitchFamily="34" charset="0"/>
                          <a:cs typeface="Arial" panose="020B0604020202020204" pitchFamily="34" charset="0"/>
                        </a:rPr>
                        <a:t> SSD</a:t>
                      </a:r>
                      <a:endParaRPr lang="en-US" altLang="zh-TW" sz="1200" b="1">
                        <a:solidFill>
                          <a:srgbClr val="D6DCE5"/>
                        </a:solidFill>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ResNet-18, -50, -101, -152</a:t>
                      </a:r>
                      <a:endParaRPr lang="en-GB"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panose="020B0604020202020204" pitchFamily="34" charset="0"/>
                          <a:cs typeface="Arial" panose="020B0604020202020204" pitchFamily="34" charset="0"/>
                        </a:rPr>
                        <a:t>ResNet</a:t>
                      </a:r>
                      <a:r>
                        <a:rPr lang="en-GB" sz="1200" b="1" u="none" strike="noStrike">
                          <a:solidFill>
                            <a:srgbClr val="D6DCE5"/>
                          </a:solidFill>
                          <a:effectLst/>
                          <a:latin typeface="Arial" panose="020B0604020202020204" pitchFamily="34" charset="0"/>
                          <a:cs typeface="Arial" panose="020B0604020202020204" pitchFamily="34" charset="0"/>
                        </a:rPr>
                        <a:t> v2-50, -101, -152</a:t>
                      </a:r>
                      <a:endParaRPr lang="en-GB" sz="1200" b="1" i="0" u="none" strike="noStrike">
                        <a:solidFill>
                          <a:srgbClr val="D6DCE5"/>
                        </a:solidFill>
                        <a:effectLst/>
                        <a:latin typeface="Arial" panose="020B0604020202020204" pitchFamily="34" charset="0"/>
                        <a:cs typeface="Arial" panose="020B0604020202020204" pitchFamily="34" charset="0"/>
                      </a:endParaRPr>
                    </a:p>
                    <a:p>
                      <a:r>
                        <a:rPr lang="en-GB" sz="1200" b="1" u="none" strike="noStrike" err="1">
                          <a:solidFill>
                            <a:srgbClr val="D6DCE5"/>
                          </a:solidFill>
                          <a:effectLst/>
                          <a:latin typeface="Arial" panose="020B0604020202020204" pitchFamily="34" charset="0"/>
                          <a:cs typeface="Arial" panose="020B0604020202020204" pitchFamily="34" charset="0"/>
                        </a:rPr>
                        <a:t>Sphereface</a:t>
                      </a:r>
                      <a:endParaRPr lang="en-US" altLang="zh-TW" sz="1200" b="1">
                        <a:solidFill>
                          <a:srgbClr val="D6DCE5"/>
                        </a:solidFill>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panose="020B0604020202020204" pitchFamily="34" charset="0"/>
                          <a:cs typeface="Arial" panose="020B0604020202020204" pitchFamily="34" charset="0"/>
                        </a:rPr>
                        <a:t>SqueezeNet</a:t>
                      </a:r>
                      <a:r>
                        <a:rPr lang="en-GB" sz="1200" b="1" u="none" strike="noStrike">
                          <a:solidFill>
                            <a:srgbClr val="D6DCE5"/>
                          </a:solidFill>
                          <a:effectLst/>
                          <a:latin typeface="Arial" panose="020B0604020202020204" pitchFamily="34" charset="0"/>
                          <a:cs typeface="Arial" panose="020B0604020202020204" pitchFamily="34" charset="0"/>
                        </a:rPr>
                        <a:t> v1.0, v1.1</a:t>
                      </a:r>
                      <a:endParaRPr lang="en-GB"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SSD </a:t>
                      </a:r>
                      <a:r>
                        <a:rPr lang="en-GB" sz="1200" b="1" u="none" strike="noStrike" err="1">
                          <a:solidFill>
                            <a:srgbClr val="D6DCE5"/>
                          </a:solidFill>
                          <a:effectLst/>
                          <a:latin typeface="Arial" panose="020B0604020202020204" pitchFamily="34" charset="0"/>
                          <a:cs typeface="Arial" panose="020B0604020202020204" pitchFamily="34" charset="0"/>
                        </a:rPr>
                        <a:t>MobileNet</a:t>
                      </a:r>
                      <a:r>
                        <a:rPr lang="en-GB" sz="1200" b="1" u="none" strike="noStrike">
                          <a:solidFill>
                            <a:srgbClr val="D6DCE5"/>
                          </a:solidFill>
                          <a:effectLst/>
                          <a:latin typeface="Arial" panose="020B0604020202020204" pitchFamily="34" charset="0"/>
                          <a:cs typeface="Arial" panose="020B0604020202020204" pitchFamily="34" charset="0"/>
                        </a:rPr>
                        <a:t> v1, v2</a:t>
                      </a:r>
                      <a:endParaRPr lang="en-GB"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SSD Inception v2, v3</a:t>
                      </a:r>
                      <a:endParaRPr lang="en-GB"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SSD </a:t>
                      </a:r>
                      <a:r>
                        <a:rPr lang="en-GB" sz="1200" b="1" u="none" strike="noStrike" err="1">
                          <a:solidFill>
                            <a:srgbClr val="D6DCE5"/>
                          </a:solidFill>
                          <a:effectLst/>
                          <a:latin typeface="Arial" panose="020B0604020202020204" pitchFamily="34" charset="0"/>
                          <a:cs typeface="Arial" panose="020B0604020202020204" pitchFamily="34" charset="0"/>
                        </a:rPr>
                        <a:t>ResNet</a:t>
                      </a:r>
                      <a:endParaRPr lang="en-GB" sz="1200" b="1" i="0" u="none" strike="noStrike">
                        <a:solidFill>
                          <a:srgbClr val="D6DCE5"/>
                        </a:solidFill>
                        <a:effectLst/>
                        <a:latin typeface="Arial" panose="020B0604020202020204" pitchFamily="34" charset="0"/>
                        <a:cs typeface="Arial" panose="020B0604020202020204" pitchFamily="34" charset="0"/>
                      </a:endParaRPr>
                    </a:p>
                    <a:p>
                      <a:r>
                        <a:rPr lang="en-GB" sz="1200" b="1" u="none" strike="noStrike">
                          <a:solidFill>
                            <a:srgbClr val="D6DCE5"/>
                          </a:solidFill>
                          <a:effectLst/>
                          <a:latin typeface="Arial" panose="020B0604020202020204" pitchFamily="34" charset="0"/>
                          <a:cs typeface="Arial" panose="020B0604020202020204" pitchFamily="34" charset="0"/>
                        </a:rPr>
                        <a:t>U-Net</a:t>
                      </a:r>
                    </a:p>
                    <a:p>
                      <a:r>
                        <a:rPr lang="en-US" altLang="zh-TW" sz="1200" b="1" u="none" strike="noStrike">
                          <a:solidFill>
                            <a:srgbClr val="D6DCE5"/>
                          </a:solidFill>
                          <a:effectLst/>
                          <a:latin typeface="Arial" panose="020B0604020202020204" pitchFamily="34" charset="0"/>
                          <a:cs typeface="Arial" panose="020B0604020202020204" pitchFamily="34" charset="0"/>
                        </a:rPr>
                        <a:t>SSD300/512</a:t>
                      </a: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panose="020B0604020202020204" pitchFamily="34" charset="0"/>
                          <a:cs typeface="Arial" panose="020B0604020202020204" pitchFamily="34" charset="0"/>
                        </a:rPr>
                        <a:t>VGG16, VGG19</a:t>
                      </a:r>
                      <a:endParaRPr lang="en-GB"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panose="020B0604020202020204" pitchFamily="34" charset="0"/>
                          <a:cs typeface="Arial" panose="020B0604020202020204" pitchFamily="34" charset="0"/>
                        </a:rPr>
                        <a:t>YoloTiny</a:t>
                      </a:r>
                      <a:r>
                        <a:rPr lang="en-GB" sz="1200" b="1" u="none" strike="noStrike">
                          <a:solidFill>
                            <a:srgbClr val="D6DCE5"/>
                          </a:solidFill>
                          <a:effectLst/>
                          <a:latin typeface="Arial" panose="020B0604020202020204" pitchFamily="34" charset="0"/>
                          <a:cs typeface="Arial" panose="020B0604020202020204" pitchFamily="34" charset="0"/>
                        </a:rPr>
                        <a:t> v1, v2, v3</a:t>
                      </a:r>
                      <a:endParaRPr lang="en-GB" sz="1200" b="1" i="0" u="none" strike="noStrike">
                        <a:solidFill>
                          <a:srgbClr val="D6DCE5"/>
                        </a:solidFill>
                        <a:effectLst/>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panose="020B0604020202020204" pitchFamily="34" charset="0"/>
                          <a:cs typeface="Arial" panose="020B0604020202020204" pitchFamily="34" charset="0"/>
                        </a:rPr>
                        <a:t>Yolo</a:t>
                      </a:r>
                      <a:r>
                        <a:rPr lang="en-GB" sz="1200" b="1" u="none" strike="noStrike">
                          <a:solidFill>
                            <a:srgbClr val="D6DCE5"/>
                          </a:solidFill>
                          <a:effectLst/>
                          <a:latin typeface="Arial" panose="020B0604020202020204" pitchFamily="34" charset="0"/>
                          <a:cs typeface="Arial" panose="020B0604020202020204" pitchFamily="34" charset="0"/>
                        </a:rPr>
                        <a:t> v2, v3</a:t>
                      </a:r>
                      <a:endParaRPr lang="en-GB" sz="1200" b="1" i="0" u="none" strike="noStrike">
                        <a:solidFill>
                          <a:srgbClr val="D6DCE5"/>
                        </a:solidFill>
                        <a:effectLst/>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3408">
                <a:tc>
                  <a:txBody>
                    <a:bodyPr/>
                    <a:lstStyle/>
                    <a:p>
                      <a:r>
                        <a:rPr lang="en-US" altLang="zh-TW" sz="1600" b="1">
                          <a:solidFill>
                            <a:srgbClr val="8DFFFF"/>
                          </a:solidFill>
                          <a:latin typeface="Arial" panose="020B0604020202020204" pitchFamily="34" charset="0"/>
                          <a:cs typeface="Arial" panose="020B0604020202020204" pitchFamily="34" charset="0"/>
                        </a:rPr>
                        <a:t>Floating</a:t>
                      </a:r>
                      <a:r>
                        <a:rPr lang="en-US" altLang="zh-TW" sz="1600" b="1" baseline="0">
                          <a:solidFill>
                            <a:srgbClr val="8DFFFF"/>
                          </a:solidFill>
                          <a:latin typeface="Arial" panose="020B0604020202020204" pitchFamily="34" charset="0"/>
                          <a:cs typeface="Arial" panose="020B0604020202020204" pitchFamily="34" charset="0"/>
                        </a:rPr>
                        <a:t> Point</a:t>
                      </a:r>
                      <a:endParaRPr lang="zh-TW" altLang="en-US" sz="1600" b="1">
                        <a:solidFill>
                          <a:srgbClr val="8DFFFF"/>
                        </a:solidFill>
                        <a:latin typeface="Arial" panose="020B0604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200" b="1">
                          <a:solidFill>
                            <a:srgbClr val="D6DCE5"/>
                          </a:solidFill>
                          <a:latin typeface="Arial" panose="020B0604020202020204" pitchFamily="34" charset="0"/>
                          <a:cs typeface="Arial" panose="020B0604020202020204" pitchFamily="34" charset="0"/>
                        </a:rPr>
                        <a:t>FP16</a:t>
                      </a:r>
                      <a:endParaRPr lang="zh-TW" altLang="en-US" sz="1200" b="1">
                        <a:solidFill>
                          <a:srgbClr val="D6DCE5"/>
                        </a:solidFill>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r>
                        <a:rPr lang="en-US" altLang="zh-TW" sz="1200" b="1">
                          <a:solidFill>
                            <a:srgbClr val="D6DCE5"/>
                          </a:solidFill>
                          <a:latin typeface="Arial" panose="020B0604020202020204" pitchFamily="34" charset="0"/>
                          <a:cs typeface="Arial" panose="020B0604020202020204" pitchFamily="34" charset="0"/>
                        </a:rPr>
                        <a:t>FP16, FP11 (FP9 is coming soon)</a:t>
                      </a:r>
                      <a:endParaRPr lang="zh-TW" altLang="en-US" sz="1200" b="1">
                        <a:solidFill>
                          <a:srgbClr val="D6DCE5"/>
                        </a:solidFill>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3408">
                <a:tc>
                  <a:txBody>
                    <a:bodyPr/>
                    <a:lstStyle/>
                    <a:p>
                      <a:r>
                        <a:rPr lang="en-US" altLang="zh-TW" sz="1600" b="1">
                          <a:solidFill>
                            <a:srgbClr val="8DFFFF"/>
                          </a:solidFill>
                          <a:latin typeface="Arial" panose="020B0604020202020204" pitchFamily="34" charset="0"/>
                          <a:cs typeface="Arial" panose="020B0604020202020204" pitchFamily="34" charset="0"/>
                        </a:rPr>
                        <a:t>Flexibility</a:t>
                      </a:r>
                      <a:endParaRPr lang="zh-TW" altLang="en-US" sz="1600" b="1">
                        <a:solidFill>
                          <a:srgbClr val="8DFFFF"/>
                        </a:solidFill>
                        <a:latin typeface="Arial" panose="020B0604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200" b="1">
                          <a:solidFill>
                            <a:srgbClr val="D6DCE5"/>
                          </a:solidFill>
                          <a:latin typeface="Arial" panose="020B0604020202020204" pitchFamily="34" charset="0"/>
                          <a:cs typeface="Arial" panose="020B0604020202020204" pitchFamily="34" charset="0"/>
                        </a:rPr>
                        <a:t>Low</a:t>
                      </a:r>
                      <a:endParaRPr lang="zh-TW" altLang="en-US" sz="1200" b="1">
                        <a:solidFill>
                          <a:srgbClr val="D6DCE5"/>
                        </a:solidFill>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a:solidFill>
                            <a:srgbClr val="D6DCE5"/>
                          </a:solidFill>
                          <a:latin typeface="Arial" panose="020B0604020202020204" pitchFamily="34" charset="0"/>
                          <a:cs typeface="Arial" panose="020B0604020202020204" pitchFamily="34" charset="0"/>
                        </a:rPr>
                        <a:t>High</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3408">
                <a:tc>
                  <a:txBody>
                    <a:bodyPr/>
                    <a:lstStyle/>
                    <a:p>
                      <a:r>
                        <a:rPr lang="en-US" altLang="zh-TW" sz="1600" b="1">
                          <a:solidFill>
                            <a:srgbClr val="8DFFFF"/>
                          </a:solidFill>
                          <a:latin typeface="Arial" panose="020B0604020202020204" pitchFamily="34" charset="0"/>
                          <a:cs typeface="Arial" panose="020B0604020202020204" pitchFamily="34" charset="0"/>
                        </a:rPr>
                        <a:t>Latency</a:t>
                      </a:r>
                      <a:endParaRPr lang="zh-TW" altLang="en-US" sz="1600" b="1">
                        <a:solidFill>
                          <a:srgbClr val="8DFFFF"/>
                        </a:solidFill>
                        <a:latin typeface="Arial" panose="020B0604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200" b="1">
                          <a:solidFill>
                            <a:srgbClr val="D6DCE5"/>
                          </a:solidFill>
                          <a:latin typeface="Arial" panose="020B0604020202020204" pitchFamily="34" charset="0"/>
                          <a:cs typeface="Arial" panose="020B0604020202020204" pitchFamily="34" charset="0"/>
                        </a:rPr>
                        <a:t>35ms (</a:t>
                      </a:r>
                      <a:r>
                        <a:rPr lang="en-US" altLang="zh-TW" sz="1200" b="1" err="1">
                          <a:solidFill>
                            <a:srgbClr val="D6DCE5"/>
                          </a:solidFill>
                          <a:latin typeface="Arial" panose="020B0604020202020204" pitchFamily="34" charset="0"/>
                          <a:cs typeface="Arial" panose="020B0604020202020204" pitchFamily="34" charset="0"/>
                        </a:rPr>
                        <a:t>ResNet</a:t>
                      </a:r>
                      <a:r>
                        <a:rPr lang="en-US" altLang="zh-TW" sz="1200" b="1">
                          <a:solidFill>
                            <a:srgbClr val="D6DCE5"/>
                          </a:solidFill>
                          <a:latin typeface="Arial" panose="020B0604020202020204" pitchFamily="34" charset="0"/>
                          <a:cs typeface="Arial" panose="020B0604020202020204" pitchFamily="34" charset="0"/>
                        </a:rPr>
                        <a:t>)</a:t>
                      </a:r>
                      <a:endParaRPr lang="zh-TW" altLang="en-US" sz="1200" b="1">
                        <a:solidFill>
                          <a:srgbClr val="D6DCE5"/>
                        </a:solidFill>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r>
                        <a:rPr lang="en-US" altLang="zh-TW" sz="1200" b="1">
                          <a:solidFill>
                            <a:srgbClr val="D6DCE5"/>
                          </a:solidFill>
                          <a:latin typeface="Arial" panose="020B0604020202020204" pitchFamily="34" charset="0"/>
                          <a:cs typeface="Arial" panose="020B0604020202020204" pitchFamily="34" charset="0"/>
                        </a:rPr>
                        <a:t>3 </a:t>
                      </a:r>
                      <a:r>
                        <a:rPr lang="en-US" altLang="zh-TW" sz="1200" b="1" err="1">
                          <a:solidFill>
                            <a:srgbClr val="D6DCE5"/>
                          </a:solidFill>
                          <a:latin typeface="Arial" panose="020B0604020202020204" pitchFamily="34" charset="0"/>
                          <a:cs typeface="Arial" panose="020B0604020202020204" pitchFamily="34" charset="0"/>
                        </a:rPr>
                        <a:t>ms</a:t>
                      </a:r>
                      <a:r>
                        <a:rPr lang="en-US" altLang="zh-TW" sz="1200" b="1">
                          <a:solidFill>
                            <a:srgbClr val="D6DCE5"/>
                          </a:solidFill>
                          <a:latin typeface="Arial" panose="020B0604020202020204" pitchFamily="34" charset="0"/>
                          <a:cs typeface="Arial" panose="020B0604020202020204" pitchFamily="34" charset="0"/>
                        </a:rPr>
                        <a:t> (</a:t>
                      </a:r>
                      <a:r>
                        <a:rPr lang="en-US" altLang="zh-TW" sz="1200" b="1" err="1">
                          <a:solidFill>
                            <a:srgbClr val="D6DCE5"/>
                          </a:solidFill>
                          <a:latin typeface="Arial" panose="020B0604020202020204" pitchFamily="34" charset="0"/>
                          <a:cs typeface="Arial" panose="020B0604020202020204" pitchFamily="34" charset="0"/>
                        </a:rPr>
                        <a:t>ResNet</a:t>
                      </a:r>
                      <a:r>
                        <a:rPr lang="en-US" altLang="zh-TW" sz="1200" b="1">
                          <a:solidFill>
                            <a:srgbClr val="D6DCE5"/>
                          </a:solidFill>
                          <a:latin typeface="Arial" panose="020B0604020202020204" pitchFamily="34" charset="0"/>
                          <a:cs typeface="Arial" panose="020B0604020202020204" pitchFamily="34" charset="0"/>
                        </a:rPr>
                        <a:t>)</a:t>
                      </a:r>
                      <a:endParaRPr lang="zh-TW" altLang="en-US" sz="1200" b="1">
                        <a:solidFill>
                          <a:srgbClr val="D6DCE5"/>
                        </a:solidFill>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r>
                        <a:rPr lang="en-US" altLang="zh-TW" sz="1600" b="1">
                          <a:solidFill>
                            <a:srgbClr val="8DFFFF"/>
                          </a:solidFill>
                          <a:latin typeface="Arial" panose="020B0604020202020204" pitchFamily="34" charset="0"/>
                          <a:cs typeface="Arial" panose="020B0604020202020204" pitchFamily="34" charset="0"/>
                        </a:rPr>
                        <a:t>Power</a:t>
                      </a:r>
                      <a:r>
                        <a:rPr lang="en-US" altLang="zh-TW" sz="1600" b="1" baseline="0">
                          <a:solidFill>
                            <a:srgbClr val="8DFFFF"/>
                          </a:solidFill>
                          <a:latin typeface="Arial" panose="020B0604020202020204" pitchFamily="34" charset="0"/>
                          <a:cs typeface="Arial" panose="020B0604020202020204" pitchFamily="34" charset="0"/>
                        </a:rPr>
                        <a:t> Consumption</a:t>
                      </a:r>
                      <a:endParaRPr lang="zh-TW" altLang="en-US" sz="1600" b="1">
                        <a:solidFill>
                          <a:srgbClr val="8DFFFF"/>
                        </a:solidFill>
                        <a:latin typeface="Arial" panose="020B0604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200" b="1">
                          <a:solidFill>
                            <a:srgbClr val="D6DCE5"/>
                          </a:solidFill>
                          <a:latin typeface="Arial" panose="020B0604020202020204" pitchFamily="34" charset="0"/>
                          <a:cs typeface="Arial" panose="020B0604020202020204" pitchFamily="34" charset="0"/>
                        </a:rPr>
                        <a:t>25W Typical</a:t>
                      </a:r>
                      <a:endParaRPr lang="zh-TW" altLang="en-US" sz="1200" b="1">
                        <a:solidFill>
                          <a:srgbClr val="D6DCE5"/>
                        </a:solidFill>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r>
                        <a:rPr lang="en-US" altLang="zh-TW" sz="1200" b="1">
                          <a:solidFill>
                            <a:srgbClr val="D6DCE5"/>
                          </a:solidFill>
                          <a:latin typeface="Arial" panose="020B0604020202020204" pitchFamily="34" charset="0"/>
                          <a:cs typeface="Arial" panose="020B0604020202020204" pitchFamily="34" charset="0"/>
                        </a:rPr>
                        <a:t>40W Typical</a:t>
                      </a:r>
                      <a:endParaRPr lang="zh-TW" altLang="en-US" sz="1200" b="1">
                        <a:solidFill>
                          <a:srgbClr val="D6DCE5"/>
                        </a:solidFill>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8" name="Picture 3" descr="d:\Users\malcolmchen\Desktop\Log\F541 官網\Image\MUSTANG-V100-MX8_1_600x600.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00193" y="427168"/>
            <a:ext cx="1965913" cy="2057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Users\malcolmchen\Desktop\Log\Work Log\0914 work\Mustang-F100-A10_F.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692422" y="932724"/>
            <a:ext cx="2029678" cy="111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512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形 3">
            <a:extLst>
              <a:ext uri="{FF2B5EF4-FFF2-40B4-BE49-F238E27FC236}">
                <a16:creationId xmlns:a16="http://schemas.microsoft.com/office/drawing/2014/main" id="{F5F79390-EEF1-445C-9CD5-A8BBBE7049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9438" y="3429000"/>
            <a:ext cx="5046662" cy="1612214"/>
          </a:xfrm>
          <a:prstGeom prst="rect">
            <a:avLst/>
          </a:prstGeom>
        </p:spPr>
      </p:pic>
      <p:pic>
        <p:nvPicPr>
          <p:cNvPr id="3" name="圖片 2">
            <a:extLst>
              <a:ext uri="{FF2B5EF4-FFF2-40B4-BE49-F238E27FC236}">
                <a16:creationId xmlns:a16="http://schemas.microsoft.com/office/drawing/2014/main" id="{E6CC3DA8-F7AD-444C-AAA4-E5F49106E2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32782" y="1066433"/>
            <a:ext cx="2993395" cy="3206774"/>
          </a:xfrm>
          <a:prstGeom prst="rect">
            <a:avLst/>
          </a:prstGeom>
        </p:spPr>
      </p:pic>
    </p:spTree>
    <p:extLst>
      <p:ext uri="{BB962C8B-B14F-4D97-AF65-F5344CB8AC3E}">
        <p14:creationId xmlns:p14="http://schemas.microsoft.com/office/powerpoint/2010/main" val="152209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動物 的圖片&#10;&#10;自動產生的描述">
            <a:extLst>
              <a:ext uri="{FF2B5EF4-FFF2-40B4-BE49-F238E27FC236}">
                <a16:creationId xmlns:a16="http://schemas.microsoft.com/office/drawing/2014/main" id="{6C548072-0327-4856-A013-A539116674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87356"/>
            <a:ext cx="12192000" cy="4790829"/>
          </a:xfrm>
          <a:prstGeom prst="rect">
            <a:avLst/>
          </a:prstGeom>
        </p:spPr>
      </p:pic>
      <p:sp>
        <p:nvSpPr>
          <p:cNvPr id="2" name="矩形 1">
            <a:extLst>
              <a:ext uri="{FF2B5EF4-FFF2-40B4-BE49-F238E27FC236}">
                <a16:creationId xmlns:a16="http://schemas.microsoft.com/office/drawing/2014/main" id="{ECE8C081-985F-4E16-A0AE-04028B641C38}"/>
              </a:ext>
            </a:extLst>
          </p:cNvPr>
          <p:cNvSpPr/>
          <p:nvPr/>
        </p:nvSpPr>
        <p:spPr>
          <a:xfrm>
            <a:off x="0" y="1587358"/>
            <a:ext cx="12192000" cy="4792380"/>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Google Shape;490;p31"/>
          <p:cNvSpPr txBox="1"/>
          <p:nvPr/>
        </p:nvSpPr>
        <p:spPr>
          <a:xfrm>
            <a:off x="537029" y="2010001"/>
            <a:ext cx="11146971" cy="4245656"/>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595959"/>
              </a:buClr>
              <a:buSzPts val="1800"/>
              <a:buFont typeface="Roboto"/>
              <a:buChar char="●"/>
            </a:pPr>
            <a:endParaRPr sz="2400">
              <a:solidFill>
                <a:srgbClr val="595959"/>
              </a:solidFill>
              <a:latin typeface="Roboto"/>
              <a:ea typeface="Roboto"/>
              <a:cs typeface="Roboto"/>
              <a:sym typeface="Roboto"/>
            </a:endParaRPr>
          </a:p>
        </p:txBody>
      </p:sp>
      <p:sp>
        <p:nvSpPr>
          <p:cNvPr id="4" name="Google Shape;490;p31"/>
          <p:cNvSpPr txBox="1"/>
          <p:nvPr/>
        </p:nvSpPr>
        <p:spPr>
          <a:xfrm>
            <a:off x="537029" y="1893888"/>
            <a:ext cx="11146971" cy="4245656"/>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595959"/>
              </a:buClr>
              <a:buSzPts val="1800"/>
              <a:buFont typeface="Roboto"/>
              <a:buChar char="●"/>
            </a:pPr>
            <a:endParaRPr sz="2400">
              <a:solidFill>
                <a:srgbClr val="595959"/>
              </a:solidFill>
              <a:latin typeface="Roboto"/>
              <a:ea typeface="Roboto"/>
              <a:cs typeface="Roboto"/>
              <a:sym typeface="Roboto"/>
            </a:endParaRPr>
          </a:p>
        </p:txBody>
      </p:sp>
      <p:sp>
        <p:nvSpPr>
          <p:cNvPr id="5" name="Google Shape;490;p31"/>
          <p:cNvSpPr txBox="1"/>
          <p:nvPr/>
        </p:nvSpPr>
        <p:spPr>
          <a:xfrm>
            <a:off x="537030" y="2036857"/>
            <a:ext cx="4949036" cy="2528109"/>
          </a:xfrm>
          <a:prstGeom prst="rect">
            <a:avLst/>
          </a:prstGeom>
          <a:noFill/>
          <a:ln>
            <a:noFill/>
          </a:ln>
        </p:spPr>
        <p:txBody>
          <a:bodyPr spcFirstLastPara="1" wrap="square" lIns="121900" tIns="121900" rIns="121900" bIns="121900" anchor="t" anchorCtr="0">
            <a:noAutofit/>
          </a:bodyPr>
          <a:lstStyle/>
          <a:p>
            <a:pPr marL="151765">
              <a:lnSpc>
                <a:spcPct val="115000"/>
              </a:lnSpc>
              <a:buClr>
                <a:srgbClr val="595959"/>
              </a:buClr>
              <a:buSzPts val="1800"/>
            </a:pPr>
            <a:r>
              <a:rPr lang="en-US" altLang="zh-TW" sz="2000">
                <a:solidFill>
                  <a:schemeClr val="bg1">
                    <a:lumMod val="95000"/>
                  </a:schemeClr>
                </a:solidFill>
                <a:latin typeface="Arial"/>
                <a:ea typeface="Roboto"/>
                <a:cs typeface="Arial"/>
                <a:sym typeface="Roboto"/>
              </a:rPr>
              <a:t>The </a:t>
            </a:r>
            <a:r>
              <a:rPr lang="en-US" altLang="zh-TW" sz="2000" b="1" err="1">
                <a:solidFill>
                  <a:srgbClr val="FFFF00"/>
                </a:solidFill>
                <a:latin typeface="Arial"/>
                <a:ea typeface="Roboto"/>
                <a:cs typeface="Arial"/>
                <a:sym typeface="Roboto"/>
              </a:rPr>
              <a:t>OpenVINO</a:t>
            </a:r>
            <a:r>
              <a:rPr lang="en-US" altLang="zh-TW" sz="2000" b="1">
                <a:solidFill>
                  <a:srgbClr val="FFFF00"/>
                </a:solidFill>
                <a:latin typeface="Arial"/>
                <a:ea typeface="Roboto"/>
                <a:cs typeface="Arial"/>
                <a:sym typeface="Roboto"/>
              </a:rPr>
              <a:t>™ Workflow Consolidation Tool </a:t>
            </a:r>
            <a:r>
              <a:rPr lang="en-US" altLang="zh-TW" sz="2000">
                <a:solidFill>
                  <a:schemeClr val="bg1">
                    <a:lumMod val="95000"/>
                  </a:schemeClr>
                </a:solidFill>
                <a:latin typeface="Arial"/>
                <a:ea typeface="Roboto"/>
                <a:cs typeface="Arial"/>
                <a:sym typeface="Roboto"/>
              </a:rPr>
              <a:t>(OWCT) is a deep learning tool for converting trained models into an inference service accelerated by Intel</a:t>
            </a:r>
            <a:r>
              <a:rPr lang="en-US" altLang="zh-TW" sz="2000" baseline="30000">
                <a:solidFill>
                  <a:schemeClr val="bg1"/>
                </a:solidFill>
                <a:latin typeface="Arial"/>
                <a:ea typeface="微軟正黑體"/>
                <a:cs typeface="Arial"/>
              </a:rPr>
              <a:t>®</a:t>
            </a:r>
            <a:r>
              <a:rPr lang="en-US" altLang="zh-TW" sz="2000">
                <a:solidFill>
                  <a:schemeClr val="bg1">
                    <a:lumMod val="95000"/>
                  </a:schemeClr>
                </a:solidFill>
                <a:latin typeface="Arial"/>
                <a:ea typeface="Roboto"/>
                <a:cs typeface="Arial"/>
                <a:sym typeface="Roboto"/>
              </a:rPr>
              <a:t> </a:t>
            </a:r>
            <a:r>
              <a:rPr lang="en-US" altLang="zh-TW" sz="2000" err="1">
                <a:solidFill>
                  <a:schemeClr val="bg1">
                    <a:lumMod val="95000"/>
                  </a:schemeClr>
                </a:solidFill>
                <a:latin typeface="Arial"/>
                <a:ea typeface="Roboto"/>
                <a:cs typeface="Arial"/>
                <a:sym typeface="Roboto"/>
              </a:rPr>
              <a:t>OpenVINO</a:t>
            </a:r>
            <a:r>
              <a:rPr lang="en-US" altLang="zh-TW" sz="2000">
                <a:solidFill>
                  <a:schemeClr val="bg1">
                    <a:lumMod val="95000"/>
                  </a:schemeClr>
                </a:solidFill>
                <a:latin typeface="Arial"/>
                <a:ea typeface="Roboto"/>
                <a:cs typeface="Arial"/>
                <a:sym typeface="Roboto"/>
              </a:rPr>
              <a:t>™</a:t>
            </a:r>
            <a:r>
              <a:rPr lang="en-US" altLang="zh-TW" sz="2400">
                <a:solidFill>
                  <a:schemeClr val="bg1">
                    <a:lumMod val="95000"/>
                  </a:schemeClr>
                </a:solidFill>
                <a:latin typeface="Arial"/>
                <a:ea typeface="Roboto"/>
                <a:cs typeface="Arial"/>
                <a:sym typeface="Roboto"/>
              </a:rPr>
              <a:t>.</a:t>
            </a:r>
            <a:endParaRPr lang="en-US" altLang="zh-TW" sz="2400">
              <a:solidFill>
                <a:schemeClr val="bg1">
                  <a:lumMod val="95000"/>
                </a:schemeClr>
              </a:solidFill>
              <a:latin typeface="Arial"/>
              <a:ea typeface="Roboto"/>
              <a:cs typeface="Arial"/>
            </a:endParaRPr>
          </a:p>
          <a:p>
            <a:pPr marL="608965" indent="-456565">
              <a:lnSpc>
                <a:spcPct val="115000"/>
              </a:lnSpc>
              <a:buClr>
                <a:srgbClr val="595959"/>
              </a:buClr>
              <a:buSzPts val="1800"/>
              <a:buFont typeface="Roboto"/>
              <a:buChar char="●"/>
            </a:pPr>
            <a:endParaRPr sz="2400">
              <a:solidFill>
                <a:schemeClr val="bg1">
                  <a:lumMod val="95000"/>
                </a:schemeClr>
              </a:solidFill>
              <a:latin typeface="Arial" panose="020B0604020202020204" pitchFamily="34" charset="0"/>
              <a:ea typeface="Roboto"/>
              <a:cs typeface="Arial" panose="020B0604020202020204" pitchFamily="34" charset="0"/>
            </a:endParaRPr>
          </a:p>
        </p:txBody>
      </p:sp>
      <p:sp>
        <p:nvSpPr>
          <p:cNvPr id="6" name="標題 1"/>
          <p:cNvSpPr>
            <a:spLocks noGrp="1"/>
          </p:cNvSpPr>
          <p:nvPr>
            <p:ph type="title"/>
          </p:nvPr>
        </p:nvSpPr>
        <p:spPr>
          <a:xfrm>
            <a:off x="838200" y="1"/>
            <a:ext cx="10515600" cy="1690688"/>
          </a:xfrm>
        </p:spPr>
        <p:txBody>
          <a:bodyPr>
            <a:normAutofit/>
          </a:bodyPr>
          <a:lstStyle/>
          <a:p>
            <a:pPr algn="ctr"/>
            <a:r>
              <a:rPr kumimoji="1" lang="en-US" altLang="zh-TW" sz="5400">
                <a:latin typeface="Arial"/>
                <a:ea typeface="新細明體"/>
                <a:cs typeface="Arial"/>
              </a:rPr>
              <a:t>What is OWCT?</a:t>
            </a:r>
            <a:br>
              <a:rPr lang="en-US" altLang="zh-TW" sz="5400">
                <a:latin typeface="Arial"/>
                <a:ea typeface="新細明體"/>
                <a:cs typeface="Arial"/>
              </a:rPr>
            </a:br>
            <a:r>
              <a:rPr kumimoji="1" lang="en-US" sz="3100" err="1">
                <a:latin typeface="Arial"/>
                <a:cs typeface="Arial"/>
              </a:rPr>
              <a:t>OpenVINO</a:t>
            </a:r>
            <a:r>
              <a:rPr kumimoji="1" lang="en-US" sz="3100">
                <a:latin typeface="Arial"/>
                <a:cs typeface="Arial"/>
              </a:rPr>
              <a:t>™ Workflow Consolidation Tool </a:t>
            </a:r>
            <a:endParaRPr kumimoji="1" lang="zh-TW" altLang="en-US" sz="3100"/>
          </a:p>
        </p:txBody>
      </p:sp>
      <p:pic>
        <p:nvPicPr>
          <p:cNvPr id="28" name="Google Shape;495;p31"/>
          <p:cNvPicPr preferRelativeResize="0"/>
          <p:nvPr/>
        </p:nvPicPr>
        <p:blipFill>
          <a:blip r:embed="rId4">
            <a:alphaModFix/>
          </a:blip>
          <a:stretch>
            <a:fillRect/>
          </a:stretch>
        </p:blipFill>
        <p:spPr>
          <a:xfrm>
            <a:off x="5519963" y="2010001"/>
            <a:ext cx="6672037" cy="3736342"/>
          </a:xfrm>
          <a:prstGeom prst="rect">
            <a:avLst/>
          </a:prstGeom>
          <a:noFill/>
          <a:ln>
            <a:noFill/>
          </a:ln>
        </p:spPr>
      </p:pic>
      <p:grpSp>
        <p:nvGrpSpPr>
          <p:cNvPr id="10" name="群組 9">
            <a:extLst>
              <a:ext uri="{FF2B5EF4-FFF2-40B4-BE49-F238E27FC236}">
                <a16:creationId xmlns:a16="http://schemas.microsoft.com/office/drawing/2014/main" id="{A46B7D02-1574-4F89-925C-5A6F76991424}"/>
              </a:ext>
            </a:extLst>
          </p:cNvPr>
          <p:cNvGrpSpPr/>
          <p:nvPr/>
        </p:nvGrpSpPr>
        <p:grpSpPr>
          <a:xfrm>
            <a:off x="-53340" y="6397155"/>
            <a:ext cx="12283444" cy="463274"/>
            <a:chOff x="0" y="6381915"/>
            <a:chExt cx="12192000" cy="463274"/>
          </a:xfrm>
        </p:grpSpPr>
        <p:pic>
          <p:nvPicPr>
            <p:cNvPr id="11" name="圖形 10">
              <a:extLst>
                <a:ext uri="{FF2B5EF4-FFF2-40B4-BE49-F238E27FC236}">
                  <a16:creationId xmlns:a16="http://schemas.microsoft.com/office/drawing/2014/main" id="{2CB88456-DF98-4260-B2A8-853FC1C809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381915"/>
              <a:ext cx="12192000" cy="463274"/>
            </a:xfrm>
            <a:prstGeom prst="rect">
              <a:avLst/>
            </a:prstGeom>
          </p:spPr>
        </p:pic>
        <p:pic>
          <p:nvPicPr>
            <p:cNvPr id="12" name="圖形 11">
              <a:extLst>
                <a:ext uri="{FF2B5EF4-FFF2-40B4-BE49-F238E27FC236}">
                  <a16:creationId xmlns:a16="http://schemas.microsoft.com/office/drawing/2014/main" id="{F3BDE9F6-C04D-4B15-8405-A5269DA02B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457" y="6504347"/>
              <a:ext cx="1609444" cy="199440"/>
            </a:xfrm>
            <a:prstGeom prst="rect">
              <a:avLst/>
            </a:prstGeom>
          </p:spPr>
        </p:pic>
      </p:grpSp>
      <p:grpSp>
        <p:nvGrpSpPr>
          <p:cNvPr id="14" name="群組 13">
            <a:extLst>
              <a:ext uri="{FF2B5EF4-FFF2-40B4-BE49-F238E27FC236}">
                <a16:creationId xmlns:a16="http://schemas.microsoft.com/office/drawing/2014/main" id="{F5725E45-09D8-4624-B4B5-9F2C074D832E}"/>
              </a:ext>
            </a:extLst>
          </p:cNvPr>
          <p:cNvGrpSpPr/>
          <p:nvPr/>
        </p:nvGrpSpPr>
        <p:grpSpPr>
          <a:xfrm>
            <a:off x="326795" y="4404043"/>
            <a:ext cx="5152237" cy="1504721"/>
            <a:chOff x="326795" y="4404043"/>
            <a:chExt cx="5152237" cy="1504721"/>
          </a:xfrm>
        </p:grpSpPr>
        <p:sp>
          <p:nvSpPr>
            <p:cNvPr id="13" name="矩形: 剪去單一角落 12">
              <a:extLst>
                <a:ext uri="{FF2B5EF4-FFF2-40B4-BE49-F238E27FC236}">
                  <a16:creationId xmlns:a16="http://schemas.microsoft.com/office/drawing/2014/main" id="{C793938A-3E78-4ACC-AA9C-5F27AFA0A6BA}"/>
                </a:ext>
              </a:extLst>
            </p:cNvPr>
            <p:cNvSpPr/>
            <p:nvPr/>
          </p:nvSpPr>
          <p:spPr>
            <a:xfrm flipH="1">
              <a:off x="3334042" y="4487593"/>
              <a:ext cx="1470074" cy="1315329"/>
            </a:xfrm>
            <a:prstGeom prst="snip1Rect">
              <a:avLst>
                <a:gd name="adj" fmla="val 4965"/>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descr="一張含有 物件, 時鐘 的圖片&#10;&#10;描述是以非常高的可信度產生">
              <a:extLst>
                <a:ext uri="{FF2B5EF4-FFF2-40B4-BE49-F238E27FC236}">
                  <a16:creationId xmlns:a16="http://schemas.microsoft.com/office/drawing/2014/main" id="{8C25B9E2-F78D-4813-81E4-F75D640FD81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6795" y="4404043"/>
              <a:ext cx="5152237" cy="1504721"/>
            </a:xfrm>
            <a:prstGeom prst="rect">
              <a:avLst/>
            </a:prstGeom>
          </p:spPr>
        </p:pic>
      </p:grpSp>
    </p:spTree>
    <p:extLst>
      <p:ext uri="{BB962C8B-B14F-4D97-AF65-F5344CB8AC3E}">
        <p14:creationId xmlns:p14="http://schemas.microsoft.com/office/powerpoint/2010/main" val="785936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群組 36">
            <a:extLst>
              <a:ext uri="{FF2B5EF4-FFF2-40B4-BE49-F238E27FC236}">
                <a16:creationId xmlns:a16="http://schemas.microsoft.com/office/drawing/2014/main" id="{96C5EE19-C826-4CA7-8162-FF38DCC4B224}"/>
              </a:ext>
            </a:extLst>
          </p:cNvPr>
          <p:cNvGrpSpPr/>
          <p:nvPr/>
        </p:nvGrpSpPr>
        <p:grpSpPr>
          <a:xfrm>
            <a:off x="-53340" y="6397155"/>
            <a:ext cx="12283444" cy="463274"/>
            <a:chOff x="0" y="6381915"/>
            <a:chExt cx="12192000" cy="463274"/>
          </a:xfrm>
        </p:grpSpPr>
        <p:pic>
          <p:nvPicPr>
            <p:cNvPr id="38" name="圖形 37">
              <a:extLst>
                <a:ext uri="{FF2B5EF4-FFF2-40B4-BE49-F238E27FC236}">
                  <a16:creationId xmlns:a16="http://schemas.microsoft.com/office/drawing/2014/main" id="{C9B30531-64E3-4647-945E-C5E5BC707D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81915"/>
              <a:ext cx="12192000" cy="463274"/>
            </a:xfrm>
            <a:prstGeom prst="rect">
              <a:avLst/>
            </a:prstGeom>
          </p:spPr>
        </p:pic>
        <p:pic>
          <p:nvPicPr>
            <p:cNvPr id="39" name="圖形 38">
              <a:extLst>
                <a:ext uri="{FF2B5EF4-FFF2-40B4-BE49-F238E27FC236}">
                  <a16:creationId xmlns:a16="http://schemas.microsoft.com/office/drawing/2014/main" id="{A60E3707-FF18-422E-B6AA-C8A9398655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457" y="6504347"/>
              <a:ext cx="1609444" cy="199440"/>
            </a:xfrm>
            <a:prstGeom prst="rect">
              <a:avLst/>
            </a:prstGeom>
          </p:spPr>
        </p:pic>
      </p:grpSp>
      <p:pic>
        <p:nvPicPr>
          <p:cNvPr id="29" name="圖片 28" descr="一張含有 動物 的圖片&#10;&#10;自動產生的描述">
            <a:extLst>
              <a:ext uri="{FF2B5EF4-FFF2-40B4-BE49-F238E27FC236}">
                <a16:creationId xmlns:a16="http://schemas.microsoft.com/office/drawing/2014/main" id="{96666548-40EE-4A7F-BDA9-7A962113F16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1587357"/>
            <a:ext cx="12192000" cy="4790828"/>
          </a:xfrm>
          <a:prstGeom prst="rect">
            <a:avLst/>
          </a:prstGeom>
        </p:spPr>
      </p:pic>
      <p:sp>
        <p:nvSpPr>
          <p:cNvPr id="33" name="矩形 32">
            <a:extLst>
              <a:ext uri="{FF2B5EF4-FFF2-40B4-BE49-F238E27FC236}">
                <a16:creationId xmlns:a16="http://schemas.microsoft.com/office/drawing/2014/main" id="{121171CE-7EA9-4B52-86D7-157221DFE3DE}"/>
              </a:ext>
            </a:extLst>
          </p:cNvPr>
          <p:cNvSpPr/>
          <p:nvPr/>
        </p:nvSpPr>
        <p:spPr>
          <a:xfrm>
            <a:off x="1" y="1587358"/>
            <a:ext cx="12192000" cy="4813900"/>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圖片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25582" y="1690402"/>
            <a:ext cx="4062925" cy="2179900"/>
          </a:xfrm>
          <a:prstGeom prst="rect">
            <a:avLst/>
          </a:prstGeom>
        </p:spPr>
      </p:pic>
      <p:grpSp>
        <p:nvGrpSpPr>
          <p:cNvPr id="31" name="群組 30">
            <a:extLst>
              <a:ext uri="{FF2B5EF4-FFF2-40B4-BE49-F238E27FC236}">
                <a16:creationId xmlns:a16="http://schemas.microsoft.com/office/drawing/2014/main" id="{653629BF-BBBC-443C-9A8B-D70C15E964CD}"/>
              </a:ext>
            </a:extLst>
          </p:cNvPr>
          <p:cNvGrpSpPr/>
          <p:nvPr/>
        </p:nvGrpSpPr>
        <p:grpSpPr>
          <a:xfrm>
            <a:off x="4843365" y="3559797"/>
            <a:ext cx="7283083" cy="3060997"/>
            <a:chOff x="5008121" y="3711155"/>
            <a:chExt cx="7283083" cy="3060997"/>
          </a:xfrm>
        </p:grpSpPr>
        <p:grpSp>
          <p:nvGrpSpPr>
            <p:cNvPr id="7" name="Google Shape;329;p25"/>
            <p:cNvGrpSpPr/>
            <p:nvPr/>
          </p:nvGrpSpPr>
          <p:grpSpPr>
            <a:xfrm>
              <a:off x="5008121" y="3711155"/>
              <a:ext cx="7283083" cy="3060997"/>
              <a:chOff x="2985679" y="3000978"/>
              <a:chExt cx="9185952" cy="3860752"/>
            </a:xfrm>
          </p:grpSpPr>
          <p:pic>
            <p:nvPicPr>
              <p:cNvPr id="8" name="Google Shape;330;p25"/>
              <p:cNvPicPr preferRelativeResize="0"/>
              <p:nvPr/>
            </p:nvPicPr>
            <p:blipFill rotWithShape="1">
              <a:blip r:embed="rId9">
                <a:alphaModFix/>
              </a:blip>
              <a:srcRect/>
              <a:stretch/>
            </p:blipFill>
            <p:spPr>
              <a:xfrm>
                <a:off x="2985679" y="5963623"/>
                <a:ext cx="9185952" cy="635131"/>
              </a:xfrm>
              <a:prstGeom prst="rect">
                <a:avLst/>
              </a:prstGeom>
              <a:noFill/>
              <a:ln>
                <a:noFill/>
              </a:ln>
            </p:spPr>
          </p:pic>
          <p:sp>
            <p:nvSpPr>
              <p:cNvPr id="9" name="Google Shape;332;p25"/>
              <p:cNvSpPr/>
              <p:nvPr/>
            </p:nvSpPr>
            <p:spPr>
              <a:xfrm rot="10800000" flipH="1">
                <a:off x="4188056" y="3232330"/>
                <a:ext cx="3390600" cy="3629400"/>
              </a:xfrm>
              <a:custGeom>
                <a:avLst/>
                <a:gdLst/>
                <a:ahLst/>
                <a:cxnLst/>
                <a:rect l="l" t="t" r="r" b="b"/>
                <a:pathLst>
                  <a:path w="120000" h="120000" extrusionOk="0">
                    <a:moveTo>
                      <a:pt x="8921" y="32901"/>
                    </a:moveTo>
                    <a:lnTo>
                      <a:pt x="8921" y="32901"/>
                    </a:lnTo>
                    <a:cubicBezTo>
                      <a:pt x="18494" y="14765"/>
                      <a:pt x="36922" y="3058"/>
                      <a:pt x="57368" y="2124"/>
                    </a:cubicBezTo>
                    <a:cubicBezTo>
                      <a:pt x="77815" y="1190"/>
                      <a:pt x="97229" y="11167"/>
                      <a:pt x="108408" y="28355"/>
                    </a:cubicBezTo>
                    <a:lnTo>
                      <a:pt x="110369" y="27410"/>
                    </a:lnTo>
                    <a:lnTo>
                      <a:pt x="110612" y="35612"/>
                    </a:lnTo>
                    <a:lnTo>
                      <a:pt x="103496" y="30721"/>
                    </a:lnTo>
                    <a:lnTo>
                      <a:pt x="105457" y="29777"/>
                    </a:lnTo>
                    <a:cubicBezTo>
                      <a:pt x="94846" y="13604"/>
                      <a:pt x="76543" y="4271"/>
                      <a:pt x="57313" y="5227"/>
                    </a:cubicBezTo>
                    <a:cubicBezTo>
                      <a:pt x="38083" y="6183"/>
                      <a:pt x="20783" y="17286"/>
                      <a:pt x="11807" y="34432"/>
                    </a:cubicBezTo>
                    <a:close/>
                  </a:path>
                </a:pathLst>
              </a:cu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10" name="Google Shape;333;p25"/>
              <p:cNvSpPr/>
              <p:nvPr/>
            </p:nvSpPr>
            <p:spPr>
              <a:xfrm rot="676288">
                <a:off x="6817405" y="3000978"/>
                <a:ext cx="3058554" cy="3237499"/>
              </a:xfrm>
              <a:custGeom>
                <a:avLst/>
                <a:gdLst/>
                <a:ahLst/>
                <a:cxnLst/>
                <a:rect l="l" t="t" r="r" b="b"/>
                <a:pathLst>
                  <a:path w="120000" h="120000" extrusionOk="0">
                    <a:moveTo>
                      <a:pt x="9051" y="32666"/>
                    </a:moveTo>
                    <a:lnTo>
                      <a:pt x="9051" y="32666"/>
                    </a:lnTo>
                    <a:cubicBezTo>
                      <a:pt x="18662" y="14676"/>
                      <a:pt x="37012" y="3082"/>
                      <a:pt x="57354" y="2148"/>
                    </a:cubicBezTo>
                    <a:cubicBezTo>
                      <a:pt x="77696" y="1214"/>
                      <a:pt x="97027" y="11077"/>
                      <a:pt x="108240" y="28110"/>
                    </a:cubicBezTo>
                    <a:lnTo>
                      <a:pt x="110199" y="27156"/>
                    </a:lnTo>
                    <a:lnTo>
                      <a:pt x="110498" y="35393"/>
                    </a:lnTo>
                    <a:lnTo>
                      <a:pt x="103327" y="30505"/>
                    </a:lnTo>
                    <a:lnTo>
                      <a:pt x="105286" y="29550"/>
                    </a:lnTo>
                    <a:lnTo>
                      <a:pt x="105286" y="29550"/>
                    </a:lnTo>
                    <a:cubicBezTo>
                      <a:pt x="94642" y="13543"/>
                      <a:pt x="76422" y="4330"/>
                      <a:pt x="57297" y="5286"/>
                    </a:cubicBezTo>
                    <a:cubicBezTo>
                      <a:pt x="38172" y="6241"/>
                      <a:pt x="20950" y="17224"/>
                      <a:pt x="11936" y="34214"/>
                    </a:cubicBezTo>
                    <a:close/>
                  </a:path>
                </a:pathLst>
              </a:cu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11" name="Google Shape;334;p25"/>
              <p:cNvSpPr/>
              <p:nvPr/>
            </p:nvSpPr>
            <p:spPr>
              <a:xfrm>
                <a:off x="8868925" y="4227401"/>
                <a:ext cx="1813596" cy="618249"/>
              </a:xfrm>
              <a:custGeom>
                <a:avLst/>
                <a:gdLst/>
                <a:ahLst/>
                <a:cxnLst/>
                <a:rect l="l" t="t" r="r" b="b"/>
                <a:pathLst>
                  <a:path w="741270" h="491649" extrusionOk="0">
                    <a:moveTo>
                      <a:pt x="0" y="49165"/>
                    </a:moveTo>
                    <a:cubicBezTo>
                      <a:pt x="0" y="22012"/>
                      <a:pt x="22012" y="0"/>
                      <a:pt x="49165" y="0"/>
                    </a:cubicBezTo>
                    <a:lnTo>
                      <a:pt x="692105" y="0"/>
                    </a:lnTo>
                    <a:cubicBezTo>
                      <a:pt x="719258" y="0"/>
                      <a:pt x="741270" y="22012"/>
                      <a:pt x="741270" y="49165"/>
                    </a:cubicBezTo>
                    <a:lnTo>
                      <a:pt x="741270" y="442484"/>
                    </a:lnTo>
                    <a:cubicBezTo>
                      <a:pt x="741270" y="469637"/>
                      <a:pt x="719258" y="491649"/>
                      <a:pt x="692105" y="491649"/>
                    </a:cubicBezTo>
                    <a:lnTo>
                      <a:pt x="49165" y="491649"/>
                    </a:lnTo>
                    <a:cubicBezTo>
                      <a:pt x="22012" y="491649"/>
                      <a:pt x="0" y="469637"/>
                      <a:pt x="0" y="442484"/>
                    </a:cubicBezTo>
                    <a:lnTo>
                      <a:pt x="0" y="49165"/>
                    </a:lnTo>
                    <a:close/>
                  </a:path>
                </a:pathLst>
              </a:custGeom>
              <a:solidFill>
                <a:srgbClr val="000000"/>
              </a:solidFill>
              <a:ln>
                <a:noFill/>
              </a:ln>
            </p:spPr>
            <p:txBody>
              <a:bodyPr spcFirstLastPara="1" wrap="square" lIns="44875" tIns="34700" rIns="44875" bIns="34700" anchor="ctr" anchorCtr="0">
                <a:noAutofit/>
              </a:bodyPr>
              <a:lstStyle/>
              <a:p>
                <a:pPr marL="0" marR="0" lvl="0" indent="0" algn="ctr" rtl="0">
                  <a:lnSpc>
                    <a:spcPct val="87500"/>
                  </a:lnSpc>
                  <a:spcBef>
                    <a:spcPts val="0"/>
                  </a:spcBef>
                  <a:spcAft>
                    <a:spcPts val="0"/>
                  </a:spcAft>
                  <a:buNone/>
                </a:pPr>
                <a:r>
                  <a:rPr lang="en" sz="1200" b="1">
                    <a:solidFill>
                      <a:srgbClr val="09F3FF"/>
                    </a:solidFill>
                    <a:latin typeface="Arial"/>
                    <a:ea typeface="Arial"/>
                    <a:cs typeface="Arial"/>
                    <a:sym typeface="Arial"/>
                  </a:rPr>
                  <a:t>Inference</a:t>
                </a:r>
                <a:r>
                  <a:rPr lang="en-US" sz="1200" b="1">
                    <a:solidFill>
                      <a:srgbClr val="09F3FF"/>
                    </a:solidFill>
                    <a:latin typeface="Arial"/>
                    <a:ea typeface="Arial"/>
                    <a:cs typeface="Arial"/>
                    <a:sym typeface="Arial"/>
                  </a:rPr>
                  <a:t> Engine</a:t>
                </a:r>
                <a:br>
                  <a:rPr lang="en-US" sz="1200" b="1">
                    <a:solidFill>
                      <a:srgbClr val="09F3FF"/>
                    </a:solidFill>
                    <a:latin typeface="Arial"/>
                    <a:ea typeface="Arial"/>
                    <a:cs typeface="Arial"/>
                    <a:sym typeface="Arial"/>
                  </a:rPr>
                </a:br>
                <a:r>
                  <a:rPr lang="en-US" sz="1200" b="1">
                    <a:solidFill>
                      <a:srgbClr val="09F3FF"/>
                    </a:solidFill>
                    <a:latin typeface="Arial"/>
                    <a:ea typeface="Arial"/>
                    <a:cs typeface="Arial"/>
                    <a:sym typeface="Arial"/>
                  </a:rPr>
                  <a:t>(OWCT)</a:t>
                </a:r>
                <a:endParaRPr sz="1200" b="1">
                  <a:solidFill>
                    <a:srgbClr val="09F3FF"/>
                  </a:solidFill>
                  <a:latin typeface="Arial"/>
                  <a:ea typeface="Arial"/>
                  <a:cs typeface="Arial"/>
                  <a:sym typeface="Arial"/>
                </a:endParaRPr>
              </a:p>
            </p:txBody>
          </p:sp>
          <p:sp>
            <p:nvSpPr>
              <p:cNvPr id="12" name="Google Shape;335;p25"/>
              <p:cNvSpPr/>
              <p:nvPr/>
            </p:nvSpPr>
            <p:spPr>
              <a:xfrm>
                <a:off x="6330427" y="3656378"/>
                <a:ext cx="2016253" cy="560377"/>
              </a:xfrm>
              <a:custGeom>
                <a:avLst/>
                <a:gdLst/>
                <a:ahLst/>
                <a:cxnLst/>
                <a:rect l="l" t="t" r="r" b="b"/>
                <a:pathLst>
                  <a:path w="741270" h="491649" extrusionOk="0">
                    <a:moveTo>
                      <a:pt x="0" y="49165"/>
                    </a:moveTo>
                    <a:cubicBezTo>
                      <a:pt x="0" y="22012"/>
                      <a:pt x="22012" y="0"/>
                      <a:pt x="49165" y="0"/>
                    </a:cubicBezTo>
                    <a:lnTo>
                      <a:pt x="692105" y="0"/>
                    </a:lnTo>
                    <a:cubicBezTo>
                      <a:pt x="719258" y="0"/>
                      <a:pt x="741270" y="22012"/>
                      <a:pt x="741270" y="49165"/>
                    </a:cubicBezTo>
                    <a:lnTo>
                      <a:pt x="741270" y="442484"/>
                    </a:lnTo>
                    <a:cubicBezTo>
                      <a:pt x="741270" y="469637"/>
                      <a:pt x="719258" y="491649"/>
                      <a:pt x="692105" y="491649"/>
                    </a:cubicBezTo>
                    <a:lnTo>
                      <a:pt x="49165" y="491649"/>
                    </a:lnTo>
                    <a:cubicBezTo>
                      <a:pt x="22012" y="491649"/>
                      <a:pt x="0" y="469637"/>
                      <a:pt x="0" y="442484"/>
                    </a:cubicBezTo>
                    <a:lnTo>
                      <a:pt x="0" y="49165"/>
                    </a:lnTo>
                    <a:close/>
                  </a:path>
                </a:pathLst>
              </a:custGeom>
              <a:solidFill>
                <a:srgbClr val="000000"/>
              </a:solidFill>
              <a:ln>
                <a:noFill/>
              </a:ln>
            </p:spPr>
            <p:txBody>
              <a:bodyPr spcFirstLastPara="1" wrap="square" lIns="44875" tIns="34700" rIns="44875" bIns="34700" anchor="ctr" anchorCtr="0">
                <a:noAutofit/>
              </a:bodyPr>
              <a:lstStyle/>
              <a:p>
                <a:pPr marL="0" marR="0" lvl="0" indent="0" algn="ctr" rtl="0">
                  <a:lnSpc>
                    <a:spcPct val="90000"/>
                  </a:lnSpc>
                  <a:spcBef>
                    <a:spcPts val="0"/>
                  </a:spcBef>
                  <a:spcAft>
                    <a:spcPts val="0"/>
                  </a:spcAft>
                  <a:buNone/>
                </a:pPr>
                <a:r>
                  <a:rPr lang="en" sz="1400" b="1">
                    <a:solidFill>
                      <a:srgbClr val="09F3FF"/>
                    </a:solidFill>
                  </a:rPr>
                  <a:t>OWCT</a:t>
                </a:r>
                <a:endParaRPr sz="1400"/>
              </a:p>
            </p:txBody>
          </p:sp>
          <p:sp>
            <p:nvSpPr>
              <p:cNvPr id="13" name="Google Shape;336;p25"/>
              <p:cNvSpPr/>
              <p:nvPr/>
            </p:nvSpPr>
            <p:spPr>
              <a:xfrm>
                <a:off x="3822236" y="4085411"/>
                <a:ext cx="1492296" cy="522119"/>
              </a:xfrm>
              <a:custGeom>
                <a:avLst/>
                <a:gdLst/>
                <a:ahLst/>
                <a:cxnLst/>
                <a:rect l="l" t="t" r="r" b="b"/>
                <a:pathLst>
                  <a:path w="741270" h="491649" extrusionOk="0">
                    <a:moveTo>
                      <a:pt x="0" y="49165"/>
                    </a:moveTo>
                    <a:cubicBezTo>
                      <a:pt x="0" y="22012"/>
                      <a:pt x="22012" y="0"/>
                      <a:pt x="49165" y="0"/>
                    </a:cubicBezTo>
                    <a:lnTo>
                      <a:pt x="692105" y="0"/>
                    </a:lnTo>
                    <a:cubicBezTo>
                      <a:pt x="719258" y="0"/>
                      <a:pt x="741270" y="22012"/>
                      <a:pt x="741270" y="49165"/>
                    </a:cubicBezTo>
                    <a:lnTo>
                      <a:pt x="741270" y="442484"/>
                    </a:lnTo>
                    <a:cubicBezTo>
                      <a:pt x="741270" y="469637"/>
                      <a:pt x="719258" y="491649"/>
                      <a:pt x="692105" y="491649"/>
                    </a:cubicBezTo>
                    <a:lnTo>
                      <a:pt x="49165" y="491649"/>
                    </a:lnTo>
                    <a:cubicBezTo>
                      <a:pt x="22012" y="491649"/>
                      <a:pt x="0" y="469637"/>
                      <a:pt x="0" y="442484"/>
                    </a:cubicBezTo>
                    <a:lnTo>
                      <a:pt x="0" y="49165"/>
                    </a:lnTo>
                    <a:close/>
                  </a:path>
                </a:pathLst>
              </a:custGeom>
              <a:solidFill>
                <a:srgbClr val="000000"/>
              </a:solidFill>
              <a:ln>
                <a:noFill/>
              </a:ln>
            </p:spPr>
            <p:txBody>
              <a:bodyPr spcFirstLastPara="1" wrap="square" lIns="44875" tIns="34700" rIns="44875" bIns="34700" anchor="ctr" anchorCtr="0">
                <a:noAutofit/>
              </a:bodyPr>
              <a:lstStyle/>
              <a:p>
                <a:pPr marL="0" marR="0" lvl="0" indent="0" algn="ctr" rtl="0">
                  <a:lnSpc>
                    <a:spcPct val="90000"/>
                  </a:lnSpc>
                  <a:spcBef>
                    <a:spcPts val="0"/>
                  </a:spcBef>
                  <a:spcAft>
                    <a:spcPts val="0"/>
                  </a:spcAft>
                  <a:buClr>
                    <a:srgbClr val="09F3FF"/>
                  </a:buClr>
                  <a:buSzPts val="1600"/>
                  <a:buFont typeface="Arial"/>
                  <a:buNone/>
                </a:pPr>
                <a:r>
                  <a:rPr lang="en" sz="1400" b="1" err="1">
                    <a:solidFill>
                      <a:srgbClr val="09F3FF"/>
                    </a:solidFill>
                    <a:latin typeface="Arial"/>
                    <a:ea typeface="Arial"/>
                    <a:cs typeface="Arial"/>
                    <a:sym typeface="Arial"/>
                  </a:rPr>
                  <a:t>QuAI</a:t>
                </a:r>
                <a:r>
                  <a:rPr lang="en" sz="1400" b="1">
                    <a:solidFill>
                      <a:srgbClr val="09F3FF"/>
                    </a:solidFill>
                    <a:latin typeface="Arial"/>
                    <a:ea typeface="Arial"/>
                    <a:cs typeface="Arial"/>
                    <a:sym typeface="Arial"/>
                  </a:rPr>
                  <a:t> </a:t>
                </a:r>
                <a:endParaRPr sz="1400"/>
              </a:p>
            </p:txBody>
          </p:sp>
          <p:pic>
            <p:nvPicPr>
              <p:cNvPr id="14" name="Google Shape;337;p25"/>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3412476" y="4548979"/>
                <a:ext cx="2253113" cy="1430548"/>
              </a:xfrm>
              <a:prstGeom prst="rect">
                <a:avLst/>
              </a:prstGeom>
              <a:noFill/>
              <a:ln>
                <a:noFill/>
              </a:ln>
            </p:spPr>
          </p:pic>
          <p:sp>
            <p:nvSpPr>
              <p:cNvPr id="15" name="Google Shape;338;p25"/>
              <p:cNvSpPr/>
              <p:nvPr/>
            </p:nvSpPr>
            <p:spPr>
              <a:xfrm>
                <a:off x="3610496" y="4801623"/>
                <a:ext cx="1915777" cy="945450"/>
              </a:xfrm>
              <a:prstGeom prst="rect">
                <a:avLst/>
              </a:prstGeom>
              <a:noFill/>
              <a:ln>
                <a:noFill/>
              </a:ln>
            </p:spPr>
            <p:txBody>
              <a:bodyPr spcFirstLastPara="1" wrap="square" lIns="91425" tIns="45700" rIns="91425" bIns="45700" anchor="t" anchorCtr="0">
                <a:noAutofit/>
              </a:bodyPr>
              <a:lstStyle/>
              <a:p>
                <a:pPr marL="85725" marR="0" lvl="0" indent="-50800" algn="l" rtl="0">
                  <a:lnSpc>
                    <a:spcPct val="100000"/>
                  </a:lnSpc>
                  <a:spcBef>
                    <a:spcPts val="0"/>
                  </a:spcBef>
                  <a:spcAft>
                    <a:spcPts val="0"/>
                  </a:spcAft>
                  <a:buClr>
                    <a:srgbClr val="FFFFFF"/>
                  </a:buClr>
                  <a:buSzPts val="800"/>
                  <a:buFont typeface="Arial"/>
                  <a:buChar char="•"/>
                </a:pPr>
                <a:endParaRPr sz="1200"/>
              </a:p>
            </p:txBody>
          </p:sp>
          <p:pic>
            <p:nvPicPr>
              <p:cNvPr id="16" name="Google Shape;339;p25"/>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6048355" y="4097951"/>
                <a:ext cx="2502732" cy="1589038"/>
              </a:xfrm>
              <a:prstGeom prst="rect">
                <a:avLst/>
              </a:prstGeom>
              <a:noFill/>
              <a:ln>
                <a:noFill/>
              </a:ln>
            </p:spPr>
          </p:pic>
          <p:pic>
            <p:nvPicPr>
              <p:cNvPr id="18" name="Google Shape;341;p25"/>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8660742" y="4801623"/>
                <a:ext cx="2253109" cy="1430548"/>
              </a:xfrm>
              <a:prstGeom prst="rect">
                <a:avLst/>
              </a:prstGeom>
              <a:noFill/>
              <a:ln>
                <a:noFill/>
              </a:ln>
            </p:spPr>
          </p:pic>
          <p:sp>
            <p:nvSpPr>
              <p:cNvPr id="19" name="Google Shape;342;p25"/>
              <p:cNvSpPr/>
              <p:nvPr/>
            </p:nvSpPr>
            <p:spPr>
              <a:xfrm>
                <a:off x="8933847" y="5009954"/>
                <a:ext cx="1840500" cy="630900"/>
              </a:xfrm>
              <a:prstGeom prst="rect">
                <a:avLst/>
              </a:prstGeom>
              <a:noFill/>
              <a:ln>
                <a:noFill/>
              </a:ln>
            </p:spPr>
            <p:txBody>
              <a:bodyPr spcFirstLastPara="1" wrap="square" lIns="91425" tIns="45700" rIns="91425" bIns="45700" anchor="t" anchorCtr="0">
                <a:noAutofit/>
              </a:bodyPr>
              <a:lstStyle/>
              <a:p>
                <a:pPr marL="85725" marR="0" lvl="0" indent="-50800" algn="l" rtl="0">
                  <a:lnSpc>
                    <a:spcPct val="100000"/>
                  </a:lnSpc>
                  <a:spcBef>
                    <a:spcPts val="0"/>
                  </a:spcBef>
                  <a:spcAft>
                    <a:spcPts val="0"/>
                  </a:spcAft>
                  <a:buClr>
                    <a:srgbClr val="FFFFFF"/>
                  </a:buClr>
                  <a:buSzPts val="800"/>
                  <a:buFont typeface="Arial"/>
                  <a:buChar char="•"/>
                </a:pPr>
                <a:endParaRPr sz="800"/>
              </a:p>
            </p:txBody>
          </p:sp>
          <p:sp>
            <p:nvSpPr>
              <p:cNvPr id="20" name="Google Shape;343;p25"/>
              <p:cNvSpPr/>
              <p:nvPr/>
            </p:nvSpPr>
            <p:spPr>
              <a:xfrm>
                <a:off x="8462072" y="3051127"/>
                <a:ext cx="3231125" cy="872431"/>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344;p25"/>
              <p:cNvSpPr txBox="1"/>
              <p:nvPr/>
            </p:nvSpPr>
            <p:spPr>
              <a:xfrm>
                <a:off x="8553134" y="3219586"/>
                <a:ext cx="3010514" cy="646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262626"/>
                    </a:solidFill>
                    <a:latin typeface="Arial"/>
                    <a:ea typeface="Arial"/>
                    <a:cs typeface="Arial"/>
                    <a:sym typeface="Arial"/>
                  </a:rPr>
                  <a:t>Optimized the model and t</a:t>
                </a:r>
                <a:r>
                  <a:rPr lang="en" sz="1200" b="1">
                    <a:solidFill>
                      <a:srgbClr val="262626"/>
                    </a:solidFill>
                    <a:latin typeface="Arial"/>
                    <a:ea typeface="Arial"/>
                    <a:cs typeface="Arial"/>
                    <a:sym typeface="Arial"/>
                  </a:rPr>
                  <a:t>ransferr</a:t>
                </a:r>
                <a:r>
                  <a:rPr lang="en-US" sz="1200" b="1">
                    <a:solidFill>
                      <a:srgbClr val="262626"/>
                    </a:solidFill>
                    <a:latin typeface="Arial"/>
                    <a:ea typeface="Arial"/>
                    <a:cs typeface="Arial"/>
                    <a:sym typeface="Arial"/>
                  </a:rPr>
                  <a:t>ed</a:t>
                </a:r>
                <a:r>
                  <a:rPr lang="en" sz="1200" b="1">
                    <a:solidFill>
                      <a:srgbClr val="262626"/>
                    </a:solidFill>
                    <a:latin typeface="Arial"/>
                    <a:ea typeface="Arial"/>
                    <a:cs typeface="Arial"/>
                    <a:sym typeface="Arial"/>
                  </a:rPr>
                  <a:t> to standard format (IR)</a:t>
                </a:r>
                <a:endParaRPr sz="1200"/>
              </a:p>
            </p:txBody>
          </p:sp>
          <p:sp>
            <p:nvSpPr>
              <p:cNvPr id="22" name="Google Shape;345;p25"/>
              <p:cNvSpPr/>
              <p:nvPr/>
            </p:nvSpPr>
            <p:spPr>
              <a:xfrm>
                <a:off x="4713905" y="6099644"/>
                <a:ext cx="2253113" cy="685200"/>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6;p25"/>
              <p:cNvSpPr txBox="1"/>
              <p:nvPr/>
            </p:nvSpPr>
            <p:spPr>
              <a:xfrm>
                <a:off x="4803049" y="6130617"/>
                <a:ext cx="2112237" cy="646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a:latin typeface="Arial"/>
                    <a:ea typeface="Arial"/>
                    <a:cs typeface="Arial"/>
                    <a:sym typeface="Arial"/>
                  </a:rPr>
                  <a:t>Pre-trained Model / </a:t>
                </a:r>
                <a:br>
                  <a:rPr lang="en" sz="1200" b="1">
                    <a:latin typeface="Arial"/>
                    <a:ea typeface="Arial"/>
                    <a:cs typeface="Arial"/>
                    <a:sym typeface="Arial"/>
                  </a:rPr>
                </a:br>
                <a:r>
                  <a:rPr lang="en" sz="1200" b="1">
                    <a:latin typeface="Arial"/>
                    <a:ea typeface="Arial"/>
                    <a:cs typeface="Arial"/>
                    <a:sym typeface="Arial"/>
                  </a:rPr>
                  <a:t>Data Label, etc.</a:t>
                </a:r>
                <a:endParaRPr sz="1200" b="1">
                  <a:latin typeface="Arial"/>
                  <a:ea typeface="Arial"/>
                  <a:cs typeface="Arial"/>
                  <a:sym typeface="Arial"/>
                </a:endParaRPr>
              </a:p>
            </p:txBody>
          </p:sp>
        </p:grpSp>
        <p:sp>
          <p:nvSpPr>
            <p:cNvPr id="25" name="文字方塊 24"/>
            <p:cNvSpPr txBox="1"/>
            <p:nvPr/>
          </p:nvSpPr>
          <p:spPr>
            <a:xfrm>
              <a:off x="5471555" y="5333368"/>
              <a:ext cx="1576089" cy="276999"/>
            </a:xfrm>
            <a:prstGeom prst="rect">
              <a:avLst/>
            </a:prstGeom>
            <a:noFill/>
          </p:spPr>
          <p:txBody>
            <a:bodyPr wrap="square" rtlCol="0">
              <a:spAutoFit/>
            </a:bodyPr>
            <a:lstStyle/>
            <a:p>
              <a:pPr lvl="0"/>
              <a:r>
                <a:rPr lang="en" altLang="zh-TW" sz="1200" b="1">
                  <a:solidFill>
                    <a:srgbClr val="000000"/>
                  </a:solidFill>
                  <a:latin typeface="Arial" panose="020B0604020202020204" pitchFamily="34" charset="0"/>
                  <a:ea typeface="Arial"/>
                  <a:cs typeface="Arial" panose="020B0604020202020204" pitchFamily="34" charset="0"/>
                  <a:sym typeface="Arial"/>
                </a:rPr>
                <a:t>Build / Train mode</a:t>
              </a:r>
              <a:r>
                <a:rPr lang="en-US" altLang="zh-TW" sz="1200" b="1">
                  <a:solidFill>
                    <a:srgbClr val="000000"/>
                  </a:solidFill>
                  <a:latin typeface="Arial" panose="020B0604020202020204" pitchFamily="34" charset="0"/>
                  <a:ea typeface="Arial"/>
                  <a:cs typeface="Arial" panose="020B0604020202020204" pitchFamily="34" charset="0"/>
                  <a:sym typeface="Arial"/>
                </a:rPr>
                <a:t>l</a:t>
              </a:r>
              <a:endParaRPr lang="en" altLang="zh-TW" sz="1200" b="1">
                <a:latin typeface="Arial" panose="020B0604020202020204" pitchFamily="34" charset="0"/>
                <a:cs typeface="Arial" panose="020B0604020202020204" pitchFamily="34" charset="0"/>
              </a:endParaRPr>
            </a:p>
          </p:txBody>
        </p:sp>
        <p:sp>
          <p:nvSpPr>
            <p:cNvPr id="26" name="文字方塊 25"/>
            <p:cNvSpPr txBox="1"/>
            <p:nvPr/>
          </p:nvSpPr>
          <p:spPr>
            <a:xfrm>
              <a:off x="7517806" y="4734403"/>
              <a:ext cx="1746776" cy="1200329"/>
            </a:xfrm>
            <a:prstGeom prst="rect">
              <a:avLst/>
            </a:prstGeom>
            <a:noFill/>
          </p:spPr>
          <p:txBody>
            <a:bodyPr wrap="square" rtlCol="0">
              <a:spAutoFit/>
            </a:bodyPr>
            <a:lstStyle/>
            <a:p>
              <a:pPr marL="285750" indent="-285750">
                <a:buFont typeface="Arial" charset="0"/>
                <a:buChar char="•"/>
              </a:pPr>
              <a:r>
                <a:rPr lang="en-US" altLang="zh-TW" sz="1200" b="1">
                  <a:latin typeface="Arial" panose="020B0604020202020204" pitchFamily="34" charset="0"/>
                  <a:cs typeface="Arial" panose="020B0604020202020204" pitchFamily="34" charset="0"/>
                </a:rPr>
                <a:t>Transfer AI framework to IR</a:t>
              </a:r>
            </a:p>
            <a:p>
              <a:pPr marL="285750" indent="-285750">
                <a:buFont typeface="Arial" charset="0"/>
                <a:buChar char="•"/>
              </a:pPr>
              <a:r>
                <a:rPr lang="en-US" altLang="zh-TW" sz="1200" b="1">
                  <a:latin typeface="Arial" panose="020B0604020202020204" pitchFamily="34" charset="0"/>
                  <a:cs typeface="Arial" panose="020B0604020202020204" pitchFamily="34" charset="0"/>
                </a:rPr>
                <a:t>Provide Intel</a:t>
              </a:r>
              <a:r>
                <a:rPr lang="en-US" altLang="zh-TW" sz="1200" b="1" spc="-40">
                  <a:latin typeface="Arial" panose="020B0604020202020204" pitchFamily="34" charset="0"/>
                  <a:ea typeface="Intel Clear Pro" panose="020B0804020202060201" pitchFamily="34" charset="0"/>
                  <a:cs typeface="Arial" panose="020B0604020202020204" pitchFamily="34" charset="0"/>
                </a:rPr>
                <a:t> ®</a:t>
              </a:r>
              <a:r>
                <a:rPr lang="en-US" altLang="zh-TW" sz="1200" b="1">
                  <a:latin typeface="Arial" panose="020B0604020202020204" pitchFamily="34" charset="0"/>
                  <a:cs typeface="Arial" panose="020B0604020202020204" pitchFamily="34" charset="0"/>
                </a:rPr>
                <a:t> </a:t>
              </a:r>
              <a:br>
                <a:rPr lang="en-US" altLang="zh-TW" sz="1200" b="1">
                  <a:latin typeface="Arial" panose="020B0604020202020204" pitchFamily="34" charset="0"/>
                  <a:cs typeface="Arial" panose="020B0604020202020204" pitchFamily="34" charset="0"/>
                </a:rPr>
              </a:br>
              <a:r>
                <a:rPr lang="en-US" altLang="zh-TW" sz="1200" b="1">
                  <a:latin typeface="Arial" panose="020B0604020202020204" pitchFamily="34" charset="0"/>
                  <a:cs typeface="Arial" panose="020B0604020202020204" pitchFamily="34" charset="0"/>
                </a:rPr>
                <a:t>Pre-trained model</a:t>
              </a:r>
            </a:p>
            <a:p>
              <a:pPr marL="285750" lvl="0" indent="-285750">
                <a:buFont typeface="Arial" charset="0"/>
                <a:buChar char="•"/>
              </a:pPr>
              <a:endParaRPr lang="en" altLang="zh-TW" sz="1200" b="1">
                <a:solidFill>
                  <a:srgbClr val="000000"/>
                </a:solidFill>
                <a:latin typeface="Arial" panose="020B0604020202020204" pitchFamily="34" charset="0"/>
                <a:ea typeface="Arial"/>
                <a:cs typeface="Arial" panose="020B0604020202020204" pitchFamily="34" charset="0"/>
                <a:sym typeface="Arial"/>
              </a:endParaRPr>
            </a:p>
          </p:txBody>
        </p:sp>
        <p:sp>
          <p:nvSpPr>
            <p:cNvPr id="27" name="矩形 26"/>
            <p:cNvSpPr/>
            <p:nvPr/>
          </p:nvSpPr>
          <p:spPr>
            <a:xfrm>
              <a:off x="9672654" y="5314597"/>
              <a:ext cx="1456262" cy="830997"/>
            </a:xfrm>
            <a:prstGeom prst="rect">
              <a:avLst/>
            </a:prstGeom>
          </p:spPr>
          <p:txBody>
            <a:bodyPr wrap="square">
              <a:spAutoFit/>
            </a:bodyPr>
            <a:lstStyle/>
            <a:p>
              <a:r>
                <a:rPr lang="en-US" altLang="zh-TW" sz="1200" b="1">
                  <a:latin typeface="Arial" panose="020B0604020202020204" pitchFamily="34" charset="0"/>
                  <a:cs typeface="Arial" panose="020B0604020202020204" pitchFamily="34" charset="0"/>
                </a:rPr>
                <a:t>Inference using Intel platform</a:t>
              </a:r>
              <a:br>
                <a:rPr lang="en-US" altLang="zh-TW" sz="1200" b="1">
                  <a:latin typeface="Arial" panose="020B0604020202020204" pitchFamily="34" charset="0"/>
                  <a:cs typeface="Arial" panose="020B0604020202020204" pitchFamily="34" charset="0"/>
                </a:rPr>
              </a:br>
              <a:r>
                <a:rPr lang="en-US" altLang="zh-TW" sz="1200" b="1">
                  <a:latin typeface="Arial" panose="020B0604020202020204" pitchFamily="34" charset="0"/>
                  <a:cs typeface="Arial" panose="020B0604020202020204" pitchFamily="34" charset="0"/>
                </a:rPr>
                <a:t>(CPU, </a:t>
              </a:r>
              <a:r>
                <a:rPr lang="en-US" altLang="zh-TW" sz="1200" b="1" err="1">
                  <a:latin typeface="Arial" panose="020B0604020202020204" pitchFamily="34" charset="0"/>
                  <a:cs typeface="Arial" panose="020B0604020202020204" pitchFamily="34" charset="0"/>
                </a:rPr>
                <a:t>iGD</a:t>
              </a:r>
              <a:r>
                <a:rPr lang="en-US" altLang="zh-TW" sz="1200" b="1">
                  <a:latin typeface="Arial" panose="020B0604020202020204" pitchFamily="34" charset="0"/>
                  <a:cs typeface="Arial" panose="020B0604020202020204" pitchFamily="34" charset="0"/>
                </a:rPr>
                <a:t>, FPGA, </a:t>
              </a:r>
              <a:r>
                <a:rPr lang="en-US" altLang="zh-TW" sz="1200" b="1">
                  <a:solidFill>
                    <a:srgbClr val="000000"/>
                  </a:solidFill>
                  <a:latin typeface="Arial" panose="020B0604020202020204" pitchFamily="34" charset="0"/>
                  <a:cs typeface="Arial" panose="020B0604020202020204" pitchFamily="34" charset="0"/>
                </a:rPr>
                <a:t>VPU</a:t>
              </a:r>
              <a:r>
                <a:rPr lang="en-US" altLang="zh-TW" sz="1200" b="1">
                  <a:latin typeface="Arial" panose="020B0604020202020204" pitchFamily="34" charset="0"/>
                  <a:cs typeface="Arial" panose="020B0604020202020204" pitchFamily="34" charset="0"/>
                </a:rPr>
                <a:t>)</a:t>
              </a:r>
            </a:p>
          </p:txBody>
        </p:sp>
      </p:grpSp>
      <p:pic>
        <p:nvPicPr>
          <p:cNvPr id="2" name="Picture 2">
            <a:extLst>
              <a:ext uri="{FF2B5EF4-FFF2-40B4-BE49-F238E27FC236}">
                <a16:creationId xmlns:a16="http://schemas.microsoft.com/office/drawing/2014/main" id="{FD0B1671-78E0-41BB-A352-5D6B37DB007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16144" y="1690402"/>
            <a:ext cx="1287695" cy="1301079"/>
          </a:xfrm>
          <a:prstGeom prst="rect">
            <a:avLst/>
          </a:prstGeom>
        </p:spPr>
      </p:pic>
      <p:pic>
        <p:nvPicPr>
          <p:cNvPr id="6" name="Picture 2" descr="https://www.qnap.com/solution/openvino/images/x72xt.png">
            <a:extLst>
              <a:ext uri="{FF2B5EF4-FFF2-40B4-BE49-F238E27FC236}">
                <a16:creationId xmlns:a16="http://schemas.microsoft.com/office/drawing/2014/main" id="{946F0C0C-C901-4FE1-AB6F-A7D180933732}"/>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5506628" y="2680627"/>
            <a:ext cx="2595857" cy="1494025"/>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群組 31">
            <a:extLst>
              <a:ext uri="{FF2B5EF4-FFF2-40B4-BE49-F238E27FC236}">
                <a16:creationId xmlns:a16="http://schemas.microsoft.com/office/drawing/2014/main" id="{45C8E233-CEA0-4813-85E7-98AD2A215A5F}"/>
              </a:ext>
            </a:extLst>
          </p:cNvPr>
          <p:cNvGrpSpPr/>
          <p:nvPr/>
        </p:nvGrpSpPr>
        <p:grpSpPr>
          <a:xfrm>
            <a:off x="664930" y="1933733"/>
            <a:ext cx="4586579" cy="3664524"/>
            <a:chOff x="348220" y="1933733"/>
            <a:chExt cx="4586579" cy="3664524"/>
          </a:xfrm>
        </p:grpSpPr>
        <p:sp>
          <p:nvSpPr>
            <p:cNvPr id="4" name="Google Shape;490;p31"/>
            <p:cNvSpPr txBox="1"/>
            <p:nvPr/>
          </p:nvSpPr>
          <p:spPr>
            <a:xfrm>
              <a:off x="362856" y="1933733"/>
              <a:ext cx="4571943" cy="1325563"/>
            </a:xfrm>
            <a:prstGeom prst="rect">
              <a:avLst/>
            </a:prstGeom>
            <a:noFill/>
            <a:ln>
              <a:noFill/>
            </a:ln>
          </p:spPr>
          <p:txBody>
            <a:bodyPr spcFirstLastPara="1" wrap="square" lIns="121900" tIns="121900" rIns="121900" bIns="121900" anchor="t" anchorCtr="0">
              <a:noAutofit/>
            </a:bodyPr>
            <a:lstStyle/>
            <a:p>
              <a:pPr marL="152396">
                <a:lnSpc>
                  <a:spcPct val="115000"/>
                </a:lnSpc>
                <a:buClr>
                  <a:srgbClr val="595959"/>
                </a:buClr>
                <a:buSzPts val="1800"/>
              </a:pPr>
              <a:r>
                <a:rPr lang="en-US" altLang="zh-TW" sz="2400" b="1">
                  <a:solidFill>
                    <a:srgbClr val="8DFFFF"/>
                  </a:solidFill>
                  <a:latin typeface="Arial" panose="020B0604020202020204" pitchFamily="34" charset="0"/>
                  <a:cs typeface="Arial" panose="020B0604020202020204" pitchFamily="34" charset="0"/>
                </a:rPr>
                <a:t>Feature</a:t>
              </a:r>
            </a:p>
            <a:p>
              <a:pPr marL="152396">
                <a:lnSpc>
                  <a:spcPct val="115000"/>
                </a:lnSpc>
                <a:buClr>
                  <a:srgbClr val="595959"/>
                </a:buClr>
                <a:buSzPts val="1800"/>
              </a:pPr>
              <a:r>
                <a:rPr lang="en-US" altLang="zh-TW">
                  <a:solidFill>
                    <a:schemeClr val="bg1"/>
                  </a:solidFill>
                  <a:latin typeface="Arial" panose="020B0604020202020204" pitchFamily="34" charset="0"/>
                  <a:cs typeface="Arial" panose="020B0604020202020204" pitchFamily="34" charset="0"/>
                </a:rPr>
                <a:t>Friendly GUI to do video inference </a:t>
              </a:r>
            </a:p>
            <a:p>
              <a:pPr marL="152396">
                <a:lnSpc>
                  <a:spcPct val="115000"/>
                </a:lnSpc>
                <a:buClr>
                  <a:srgbClr val="595959"/>
                </a:buClr>
                <a:buSzPts val="1800"/>
              </a:pPr>
              <a:r>
                <a:rPr lang="en-US" altLang="zh-TW">
                  <a:solidFill>
                    <a:schemeClr val="bg1"/>
                  </a:solidFill>
                  <a:latin typeface="Arial" panose="020B0604020202020204" pitchFamily="34" charset="0"/>
                  <a:cs typeface="Arial" panose="020B0604020202020204" pitchFamily="34" charset="0"/>
                </a:rPr>
                <a:t>using Intel </a:t>
              </a:r>
              <a:r>
                <a:rPr lang="en-US" altLang="zh-TW" baseline="30000">
                  <a:solidFill>
                    <a:schemeClr val="bg1"/>
                  </a:solidFill>
                  <a:latin typeface="Arial"/>
                  <a:ea typeface="微軟正黑體" panose="020B0604030504040204" pitchFamily="34" charset="-120"/>
                  <a:cs typeface="Arial"/>
                </a:rPr>
                <a:t>®</a:t>
              </a:r>
              <a:r>
                <a:rPr lang="en-US" altLang="zh-TW">
                  <a:solidFill>
                    <a:schemeClr val="bg1"/>
                  </a:solidFill>
                  <a:latin typeface="Arial" panose="020B0604020202020204" pitchFamily="34" charset="0"/>
                  <a:cs typeface="Arial" panose="020B0604020202020204" pitchFamily="34" charset="0"/>
                </a:rPr>
                <a:t> </a:t>
              </a:r>
              <a:r>
                <a:rPr lang="en-US" altLang="zh-TW" err="1">
                  <a:solidFill>
                    <a:schemeClr val="bg1"/>
                  </a:solidFill>
                  <a:latin typeface="Arial" panose="020B0604020202020204" pitchFamily="34" charset="0"/>
                  <a:cs typeface="Arial" panose="020B0604020202020204" pitchFamily="34" charset="0"/>
                </a:rPr>
                <a:t>OpenVINO</a:t>
              </a:r>
              <a:r>
                <a:rPr lang="en-US" altLang="zh-TW" b="1">
                  <a:solidFill>
                    <a:schemeClr val="bg1"/>
                  </a:solidFill>
                  <a:latin typeface="Arial" panose="020B0604020202020204" pitchFamily="34" charset="0"/>
                  <a:cs typeface="Arial" panose="020B0604020202020204" pitchFamily="34" charset="0"/>
                </a:rPr>
                <a:t>™</a:t>
              </a:r>
              <a:r>
                <a:rPr lang="en-US" altLang="zh-TW">
                  <a:solidFill>
                    <a:schemeClr val="bg1"/>
                  </a:solidFill>
                  <a:latin typeface="Arial" panose="020B0604020202020204" pitchFamily="34" charset="0"/>
                  <a:cs typeface="Arial" panose="020B0604020202020204" pitchFamily="34" charset="0"/>
                </a:rPr>
                <a:t>. </a:t>
              </a:r>
              <a:br>
                <a:rPr lang="en-US" altLang="zh-TW" sz="2400">
                  <a:solidFill>
                    <a:schemeClr val="bg1"/>
                  </a:solidFill>
                  <a:latin typeface="Arial" panose="020B0604020202020204" pitchFamily="34" charset="0"/>
                  <a:ea typeface="Roboto"/>
                  <a:cs typeface="Arial" panose="020B0604020202020204" pitchFamily="34" charset="0"/>
                  <a:sym typeface="Roboto"/>
                </a:rPr>
              </a:br>
              <a:endParaRPr lang="en-US" altLang="zh-TW" sz="2400">
                <a:solidFill>
                  <a:schemeClr val="bg1"/>
                </a:solidFill>
                <a:latin typeface="Arial" panose="020B0604020202020204" pitchFamily="34" charset="0"/>
                <a:ea typeface="Roboto"/>
                <a:cs typeface="Arial" panose="020B0604020202020204" pitchFamily="34" charset="0"/>
                <a:sym typeface="Roboto"/>
              </a:endParaRPr>
            </a:p>
            <a:p>
              <a:pPr marL="609585" indent="-457189">
                <a:lnSpc>
                  <a:spcPct val="115000"/>
                </a:lnSpc>
                <a:buClr>
                  <a:srgbClr val="595959"/>
                </a:buClr>
                <a:buSzPts val="1800"/>
                <a:buFont typeface="Roboto"/>
                <a:buChar char="●"/>
              </a:pPr>
              <a:endParaRPr sz="2400">
                <a:solidFill>
                  <a:schemeClr val="bg1"/>
                </a:solidFill>
                <a:latin typeface="Arial" panose="020B0604020202020204" pitchFamily="34" charset="0"/>
                <a:ea typeface="Roboto"/>
                <a:cs typeface="Arial" panose="020B0604020202020204" pitchFamily="34" charset="0"/>
                <a:sym typeface="Roboto"/>
              </a:endParaRPr>
            </a:p>
          </p:txBody>
        </p:sp>
        <p:sp>
          <p:nvSpPr>
            <p:cNvPr id="3" name="文字方塊 2">
              <a:extLst>
                <a:ext uri="{FF2B5EF4-FFF2-40B4-BE49-F238E27FC236}">
                  <a16:creationId xmlns:a16="http://schemas.microsoft.com/office/drawing/2014/main" id="{4D40FD81-ED99-441A-8F9A-C807B90962C7}"/>
                </a:ext>
              </a:extLst>
            </p:cNvPr>
            <p:cNvSpPr txBox="1"/>
            <p:nvPr/>
          </p:nvSpPr>
          <p:spPr>
            <a:xfrm>
              <a:off x="362857" y="4464613"/>
              <a:ext cx="3725271" cy="1133644"/>
            </a:xfrm>
            <a:prstGeom prst="rect">
              <a:avLst/>
            </a:prstGeom>
            <a:noFill/>
          </p:spPr>
          <p:txBody>
            <a:bodyPr wrap="square" rtlCol="0">
              <a:spAutoFit/>
            </a:bodyPr>
            <a:lstStyle/>
            <a:p>
              <a:pPr marL="152396">
                <a:lnSpc>
                  <a:spcPct val="115000"/>
                </a:lnSpc>
                <a:buClr>
                  <a:srgbClr val="595959"/>
                </a:buClr>
                <a:buSzPts val="1800"/>
              </a:pPr>
              <a:r>
                <a:rPr lang="en-US" altLang="zh-TW" sz="2400" b="1">
                  <a:solidFill>
                    <a:srgbClr val="8DFFFF"/>
                  </a:solidFill>
                  <a:latin typeface="Arial" panose="020B0604020202020204" pitchFamily="34" charset="0"/>
                  <a:cs typeface="Arial" panose="020B0604020202020204" pitchFamily="34" charset="0"/>
                </a:rPr>
                <a:t>Target Audience</a:t>
              </a:r>
            </a:p>
            <a:p>
              <a:pPr marL="152396">
                <a:lnSpc>
                  <a:spcPct val="115000"/>
                </a:lnSpc>
                <a:buClr>
                  <a:srgbClr val="595959"/>
                </a:buClr>
                <a:buSzPts val="1800"/>
              </a:pPr>
              <a:r>
                <a:rPr lang="en-US" altLang="zh-TW">
                  <a:solidFill>
                    <a:schemeClr val="bg1"/>
                  </a:solidFill>
                  <a:latin typeface="Arial" panose="020B0604020202020204" pitchFamily="34" charset="0"/>
                  <a:cs typeface="Arial" panose="020B0604020202020204" pitchFamily="34" charset="0"/>
                </a:rPr>
                <a:t>AI beginner for inference and </a:t>
              </a:r>
              <a:br>
                <a:rPr lang="en-US" altLang="zh-TW">
                  <a:solidFill>
                    <a:schemeClr val="bg1"/>
                  </a:solidFill>
                  <a:latin typeface="Arial" panose="020B0604020202020204" pitchFamily="34" charset="0"/>
                  <a:cs typeface="Arial" panose="020B0604020202020204" pitchFamily="34" charset="0"/>
                </a:rPr>
              </a:br>
              <a:r>
                <a:rPr lang="en-US" altLang="zh-TW">
                  <a:solidFill>
                    <a:schemeClr val="bg1"/>
                  </a:solidFill>
                  <a:latin typeface="Arial" panose="020B0604020202020204" pitchFamily="34" charset="0"/>
                  <a:cs typeface="Arial" panose="020B0604020202020204" pitchFamily="34" charset="0"/>
                </a:rPr>
                <a:t>Intel </a:t>
              </a:r>
              <a:r>
                <a:rPr lang="en-US" altLang="zh-TW" baseline="30000">
                  <a:solidFill>
                    <a:schemeClr val="bg1"/>
                  </a:solidFill>
                  <a:latin typeface="Arial"/>
                  <a:ea typeface="微軟正黑體" panose="020B0604030504040204" pitchFamily="34" charset="-120"/>
                  <a:cs typeface="Arial"/>
                </a:rPr>
                <a:t>®</a:t>
              </a:r>
              <a:r>
                <a:rPr lang="en-US" altLang="zh-TW">
                  <a:solidFill>
                    <a:schemeClr val="bg1"/>
                  </a:solidFill>
                  <a:latin typeface="Arial" panose="020B0604020202020204" pitchFamily="34" charset="0"/>
                  <a:cs typeface="Arial" panose="020B0604020202020204" pitchFamily="34" charset="0"/>
                </a:rPr>
                <a:t> </a:t>
              </a:r>
              <a:r>
                <a:rPr lang="en-US" altLang="zh-TW" err="1">
                  <a:solidFill>
                    <a:schemeClr val="bg1"/>
                  </a:solidFill>
                  <a:latin typeface="Arial" panose="020B0604020202020204" pitchFamily="34" charset="0"/>
                  <a:cs typeface="Arial" panose="020B0604020202020204" pitchFamily="34" charset="0"/>
                </a:rPr>
                <a:t>OpenVINO</a:t>
              </a:r>
              <a:r>
                <a:rPr lang="en-US" altLang="zh-TW" b="1">
                  <a:solidFill>
                    <a:schemeClr val="bg1"/>
                  </a:solidFill>
                  <a:latin typeface="Arial" panose="020B0604020202020204" pitchFamily="34" charset="0"/>
                  <a:cs typeface="Arial" panose="020B0604020202020204" pitchFamily="34" charset="0"/>
                </a:rPr>
                <a:t>™</a:t>
              </a:r>
              <a:r>
                <a:rPr lang="en-US" altLang="zh-TW">
                  <a:solidFill>
                    <a:schemeClr val="bg1"/>
                  </a:solidFill>
                  <a:latin typeface="Arial" panose="020B0604020202020204" pitchFamily="34" charset="0"/>
                  <a:cs typeface="Arial" panose="020B0604020202020204" pitchFamily="34" charset="0"/>
                </a:rPr>
                <a:t> toolkit.</a:t>
              </a:r>
              <a:endParaRPr lang="zh-TW" altLang="en-US"/>
            </a:p>
          </p:txBody>
        </p:sp>
        <p:sp>
          <p:nvSpPr>
            <p:cNvPr id="17" name="文字方塊 16">
              <a:extLst>
                <a:ext uri="{FF2B5EF4-FFF2-40B4-BE49-F238E27FC236}">
                  <a16:creationId xmlns:a16="http://schemas.microsoft.com/office/drawing/2014/main" id="{ACD355FC-A50B-4E10-B6C9-D900AB6CE40A}"/>
                </a:ext>
              </a:extLst>
            </p:cNvPr>
            <p:cNvSpPr txBox="1"/>
            <p:nvPr/>
          </p:nvSpPr>
          <p:spPr>
            <a:xfrm>
              <a:off x="537029" y="3259296"/>
              <a:ext cx="4262482" cy="923330"/>
            </a:xfrm>
            <a:prstGeom prst="rect">
              <a:avLst/>
            </a:prstGeom>
            <a:noFill/>
          </p:spPr>
          <p:txBody>
            <a:bodyPr wrap="square" rtlCol="0">
              <a:spAutoFit/>
            </a:bodyPr>
            <a:lstStyle/>
            <a:p>
              <a:r>
                <a:rPr lang="en-US" altLang="zh-TW">
                  <a:solidFill>
                    <a:schemeClr val="bg1"/>
                  </a:solidFill>
                  <a:latin typeface="Arial" panose="020B0604020202020204" pitchFamily="34" charset="0"/>
                  <a:cs typeface="Arial" panose="020B0604020202020204" pitchFamily="34" charset="0"/>
                </a:rPr>
                <a:t>Upload the video to analyze the object detection using Intel </a:t>
              </a:r>
              <a:r>
                <a:rPr lang="en-US" altLang="zh-TW" baseline="30000">
                  <a:solidFill>
                    <a:schemeClr val="bg1"/>
                  </a:solidFill>
                  <a:latin typeface="Arial"/>
                  <a:ea typeface="微軟正黑體" panose="020B0604030504040204" pitchFamily="34" charset="-120"/>
                  <a:cs typeface="Arial"/>
                </a:rPr>
                <a:t>®</a:t>
              </a:r>
              <a:r>
                <a:rPr lang="en-US" altLang="zh-TW">
                  <a:solidFill>
                    <a:schemeClr val="bg1"/>
                  </a:solidFill>
                  <a:latin typeface="Arial" panose="020B0604020202020204" pitchFamily="34" charset="0"/>
                  <a:cs typeface="Arial" panose="020B0604020202020204" pitchFamily="34" charset="0"/>
                </a:rPr>
                <a:t> CPU/(</a:t>
              </a:r>
              <a:r>
                <a:rPr lang="en-US" altLang="zh-TW" err="1">
                  <a:solidFill>
                    <a:schemeClr val="bg1"/>
                  </a:solidFill>
                  <a:latin typeface="Arial" panose="020B0604020202020204" pitchFamily="34" charset="0"/>
                  <a:cs typeface="Arial" panose="020B0604020202020204" pitchFamily="34" charset="0"/>
                </a:rPr>
                <a:t>i</a:t>
              </a:r>
              <a:r>
                <a:rPr lang="en-US" altLang="zh-TW">
                  <a:solidFill>
                    <a:schemeClr val="bg1"/>
                  </a:solidFill>
                  <a:latin typeface="Arial" panose="020B0604020202020204" pitchFamily="34" charset="0"/>
                  <a:cs typeface="Arial" panose="020B0604020202020204" pitchFamily="34" charset="0"/>
                </a:rPr>
                <a:t>)GPU/ VPU/ FPGA on QNAP NAS.</a:t>
              </a:r>
              <a:endParaRPr lang="zh-TW" altLang="en-US"/>
            </a:p>
          </p:txBody>
        </p:sp>
        <p:sp>
          <p:nvSpPr>
            <p:cNvPr id="24" name="矩形 23">
              <a:extLst>
                <a:ext uri="{FF2B5EF4-FFF2-40B4-BE49-F238E27FC236}">
                  <a16:creationId xmlns:a16="http://schemas.microsoft.com/office/drawing/2014/main" id="{FE2C36C9-6637-4C8E-BD08-01F0CE2DAC41}"/>
                </a:ext>
              </a:extLst>
            </p:cNvPr>
            <p:cNvSpPr/>
            <p:nvPr/>
          </p:nvSpPr>
          <p:spPr>
            <a:xfrm>
              <a:off x="362856" y="2463514"/>
              <a:ext cx="328936" cy="369332"/>
            </a:xfrm>
            <a:prstGeom prst="rect">
              <a:avLst/>
            </a:prstGeom>
          </p:spPr>
          <p:txBody>
            <a:bodyPr wrap="none">
              <a:spAutoFit/>
            </a:bodyPr>
            <a:lstStyle/>
            <a:p>
              <a:r>
                <a:rPr lang="en-US" altLang="zh-TW">
                  <a:solidFill>
                    <a:schemeClr val="bg1"/>
                  </a:solidFill>
                  <a:latin typeface="Arial" panose="020B0604020202020204" pitchFamily="34" charset="0"/>
                  <a:cs typeface="Arial" panose="020B0604020202020204" pitchFamily="34" charset="0"/>
                </a:rPr>
                <a:t>• </a:t>
              </a:r>
              <a:endParaRPr lang="zh-TW" altLang="en-US"/>
            </a:p>
          </p:txBody>
        </p:sp>
        <p:sp>
          <p:nvSpPr>
            <p:cNvPr id="30" name="矩形 29">
              <a:extLst>
                <a:ext uri="{FF2B5EF4-FFF2-40B4-BE49-F238E27FC236}">
                  <a16:creationId xmlns:a16="http://schemas.microsoft.com/office/drawing/2014/main" id="{396E37B1-6ABD-4D04-88A5-6A4FB8199CA2}"/>
                </a:ext>
              </a:extLst>
            </p:cNvPr>
            <p:cNvSpPr/>
            <p:nvPr/>
          </p:nvSpPr>
          <p:spPr>
            <a:xfrm>
              <a:off x="348220" y="3285549"/>
              <a:ext cx="328936" cy="369332"/>
            </a:xfrm>
            <a:prstGeom prst="rect">
              <a:avLst/>
            </a:prstGeom>
          </p:spPr>
          <p:txBody>
            <a:bodyPr wrap="none">
              <a:spAutoFit/>
            </a:bodyPr>
            <a:lstStyle/>
            <a:p>
              <a:r>
                <a:rPr lang="en-US" altLang="zh-TW">
                  <a:solidFill>
                    <a:schemeClr val="bg1"/>
                  </a:solidFill>
                  <a:latin typeface="Arial" panose="020B0604020202020204" pitchFamily="34" charset="0"/>
                  <a:cs typeface="Arial" panose="020B0604020202020204" pitchFamily="34" charset="0"/>
                </a:rPr>
                <a:t>• </a:t>
              </a:r>
              <a:endParaRPr lang="zh-TW" altLang="en-US"/>
            </a:p>
          </p:txBody>
        </p:sp>
      </p:grpSp>
      <p:sp>
        <p:nvSpPr>
          <p:cNvPr id="40" name="標題 1">
            <a:extLst>
              <a:ext uri="{FF2B5EF4-FFF2-40B4-BE49-F238E27FC236}">
                <a16:creationId xmlns:a16="http://schemas.microsoft.com/office/drawing/2014/main" id="{117AF8E4-E1FF-44E8-B168-B4E8F5A53509}"/>
              </a:ext>
            </a:extLst>
          </p:cNvPr>
          <p:cNvSpPr txBox="1">
            <a:spLocks/>
          </p:cNvSpPr>
          <p:nvPr/>
        </p:nvSpPr>
        <p:spPr>
          <a:xfrm>
            <a:off x="838200" y="1"/>
            <a:ext cx="10515600" cy="1690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kumimoji="1" lang="en-US" altLang="zh-TW" sz="5400">
                <a:latin typeface="Arial"/>
                <a:ea typeface="新細明體"/>
                <a:cs typeface="Arial"/>
              </a:rPr>
              <a:t>What is OWCT?</a:t>
            </a:r>
            <a:br>
              <a:rPr lang="en-US" altLang="zh-TW" sz="5400">
                <a:latin typeface="Arial"/>
                <a:ea typeface="新細明體"/>
                <a:cs typeface="Arial"/>
              </a:rPr>
            </a:br>
            <a:r>
              <a:rPr kumimoji="1" lang="en-US" sz="3100">
                <a:latin typeface="Arial"/>
                <a:cs typeface="Arial"/>
              </a:rPr>
              <a:t>OpenVINO™ Workflow Consolidation Tool </a:t>
            </a:r>
            <a:endParaRPr kumimoji="1" lang="zh-TW" altLang="en-US" sz="3100"/>
          </a:p>
        </p:txBody>
      </p:sp>
    </p:spTree>
    <p:extLst>
      <p:ext uri="{BB962C8B-B14F-4D97-AF65-F5344CB8AC3E}">
        <p14:creationId xmlns:p14="http://schemas.microsoft.com/office/powerpoint/2010/main" val="1392433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04607"/>
            <a:ext cx="12191999" cy="1460251"/>
          </a:xfrm>
        </p:spPr>
        <p:txBody>
          <a:bodyPr>
            <a:normAutofit/>
          </a:bodyPr>
          <a:lstStyle/>
          <a:p>
            <a:pPr algn="ctr"/>
            <a:r>
              <a:rPr kumimoji="1" lang="en-US" altLang="zh-TW" sz="6000" b="0">
                <a:ea typeface="新細明體"/>
              </a:rPr>
              <a:t>AI Inference Ecosystem </a:t>
            </a:r>
            <a:br>
              <a:rPr lang="en-US" altLang="zh-TW" b="0"/>
            </a:br>
            <a:r>
              <a:rPr kumimoji="1" lang="en-US" altLang="zh-TW" sz="3200" b="0">
                <a:ea typeface="新細明體"/>
              </a:rPr>
              <a:t>with Intel</a:t>
            </a:r>
            <a:r>
              <a:rPr lang="en-US" altLang="zh-TW" sz="3200" baseline="30000">
                <a:latin typeface="Arial"/>
                <a:ea typeface="微軟正黑體" panose="020B0604030504040204" pitchFamily="34" charset="-120"/>
                <a:cs typeface="Arial"/>
              </a:rPr>
              <a:t>®</a:t>
            </a:r>
            <a:r>
              <a:rPr kumimoji="1" lang="en-US" altLang="zh-TW" sz="3200" b="0">
                <a:ea typeface="新細明體"/>
              </a:rPr>
              <a:t> </a:t>
            </a:r>
            <a:r>
              <a:rPr kumimoji="1" lang="en-US" altLang="zh-TW" sz="3200" b="0" err="1">
                <a:ea typeface="新細明體"/>
              </a:rPr>
              <a:t>OpenVINO</a:t>
            </a:r>
            <a:r>
              <a:rPr lang="en-US" altLang="zh-TW" sz="3200" b="0" spc="-40">
                <a:ea typeface="Intel Clear Pro" panose="020B0804020202060201" pitchFamily="34" charset="0"/>
              </a:rPr>
              <a:t>™</a:t>
            </a:r>
            <a:r>
              <a:rPr kumimoji="1" lang="en-US" altLang="zh-TW" sz="3200" b="0">
                <a:ea typeface="新細明體"/>
              </a:rPr>
              <a:t>, IEI, and QNAP NAS</a:t>
            </a:r>
            <a:endParaRPr lang="zh-TW" altLang="en-US" sz="3200" b="0">
              <a:ea typeface="新細明體" panose="02020500000000000000" pitchFamily="18" charset="-120"/>
            </a:endParaRPr>
          </a:p>
        </p:txBody>
      </p:sp>
      <p:pic>
        <p:nvPicPr>
          <p:cNvPr id="4" name="圖形 3">
            <a:extLst>
              <a:ext uri="{FF2B5EF4-FFF2-40B4-BE49-F238E27FC236}">
                <a16:creationId xmlns:a16="http://schemas.microsoft.com/office/drawing/2014/main" id="{D8F7CABC-5D96-4937-B722-93200CCAEF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22627" y="2232754"/>
            <a:ext cx="2517057" cy="3518581"/>
          </a:xfrm>
          <a:prstGeom prst="rect">
            <a:avLst/>
          </a:prstGeom>
        </p:spPr>
      </p:pic>
      <p:pic>
        <p:nvPicPr>
          <p:cNvPr id="5" name="圖形 4">
            <a:extLst>
              <a:ext uri="{FF2B5EF4-FFF2-40B4-BE49-F238E27FC236}">
                <a16:creationId xmlns:a16="http://schemas.microsoft.com/office/drawing/2014/main" id="{BDBA3B89-3A94-4823-BC63-31B82A2367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68102" y="2232754"/>
            <a:ext cx="2517057" cy="3518581"/>
          </a:xfrm>
          <a:prstGeom prst="rect">
            <a:avLst/>
          </a:prstGeom>
        </p:spPr>
      </p:pic>
      <p:pic>
        <p:nvPicPr>
          <p:cNvPr id="6" name="圖形 5">
            <a:extLst>
              <a:ext uri="{FF2B5EF4-FFF2-40B4-BE49-F238E27FC236}">
                <a16:creationId xmlns:a16="http://schemas.microsoft.com/office/drawing/2014/main" id="{673FF17B-52ED-41FF-8F2F-35783E627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13578" y="2232754"/>
            <a:ext cx="2517057" cy="3518581"/>
          </a:xfrm>
          <a:prstGeom prst="rect">
            <a:avLst/>
          </a:prstGeom>
        </p:spPr>
      </p:pic>
      <p:pic>
        <p:nvPicPr>
          <p:cNvPr id="19" name="圖片 18">
            <a:extLst>
              <a:ext uri="{FF2B5EF4-FFF2-40B4-BE49-F238E27FC236}">
                <a16:creationId xmlns:a16="http://schemas.microsoft.com/office/drawing/2014/main" id="{85399A92-65D2-4B2B-A24F-3D54220EF0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85718" y="2342702"/>
            <a:ext cx="1644105" cy="1761302"/>
          </a:xfrm>
          <a:prstGeom prst="rect">
            <a:avLst/>
          </a:prstGeom>
        </p:spPr>
      </p:pic>
      <p:pic>
        <p:nvPicPr>
          <p:cNvPr id="20" name="圖片 19">
            <a:extLst>
              <a:ext uri="{FF2B5EF4-FFF2-40B4-BE49-F238E27FC236}">
                <a16:creationId xmlns:a16="http://schemas.microsoft.com/office/drawing/2014/main" id="{61666880-E037-4016-8AD6-2C14CF6DD79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42608" y="2342702"/>
            <a:ext cx="1563741" cy="1761302"/>
          </a:xfrm>
          <a:prstGeom prst="rect">
            <a:avLst/>
          </a:prstGeom>
        </p:spPr>
      </p:pic>
      <p:pic>
        <p:nvPicPr>
          <p:cNvPr id="21" name="圖片 20">
            <a:extLst>
              <a:ext uri="{FF2B5EF4-FFF2-40B4-BE49-F238E27FC236}">
                <a16:creationId xmlns:a16="http://schemas.microsoft.com/office/drawing/2014/main" id="{B8D22ACF-9C96-4FF9-B3C9-0C5E99B307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8993" y="2342702"/>
            <a:ext cx="1644105" cy="1761302"/>
          </a:xfrm>
          <a:prstGeom prst="rect">
            <a:avLst/>
          </a:prstGeom>
        </p:spPr>
      </p:pic>
      <p:sp>
        <p:nvSpPr>
          <p:cNvPr id="7" name="矩形 6">
            <a:extLst>
              <a:ext uri="{FF2B5EF4-FFF2-40B4-BE49-F238E27FC236}">
                <a16:creationId xmlns:a16="http://schemas.microsoft.com/office/drawing/2014/main" id="{1B855100-9EFB-4579-86AF-11CC6D4766E5}"/>
              </a:ext>
            </a:extLst>
          </p:cNvPr>
          <p:cNvSpPr/>
          <p:nvPr/>
        </p:nvSpPr>
        <p:spPr>
          <a:xfrm>
            <a:off x="1311897" y="3634647"/>
            <a:ext cx="2738516" cy="1384995"/>
          </a:xfrm>
          <a:prstGeom prst="rect">
            <a:avLst/>
          </a:prstGeom>
        </p:spPr>
        <p:txBody>
          <a:bodyPr wrap="square">
            <a:spAutoFit/>
          </a:bodyPr>
          <a:lstStyle/>
          <a:p>
            <a:pPr algn="ctr"/>
            <a:r>
              <a:rPr lang="en-US" altLang="zh-TW" sz="2800" spc="-40" dirty="0">
                <a:solidFill>
                  <a:schemeClr val="bg1"/>
                </a:solidFill>
                <a:latin typeface="Arial" panose="020B0604020202020204" pitchFamily="34" charset="0"/>
                <a:ea typeface="Arial Hebrew" charset="-79"/>
                <a:cs typeface="Arial" panose="020B0604020202020204" pitchFamily="34" charset="0"/>
              </a:rPr>
              <a:t> Intel</a:t>
            </a:r>
            <a:r>
              <a:rPr lang="en-US" altLang="zh-TW" sz="2800" baseline="30000" dirty="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2800" spc="-40" dirty="0">
                <a:solidFill>
                  <a:schemeClr val="bg1"/>
                </a:solidFill>
                <a:latin typeface="Arial" panose="020B0604020202020204" pitchFamily="34" charset="0"/>
                <a:ea typeface="Arial Hebrew" charset="-79"/>
                <a:cs typeface="Arial" panose="020B0604020202020204" pitchFamily="34" charset="0"/>
              </a:rPr>
              <a:t> </a:t>
            </a:r>
            <a:r>
              <a:rPr lang="en-US" altLang="zh-TW" sz="2800" spc="-40" dirty="0" err="1">
                <a:solidFill>
                  <a:schemeClr val="bg1"/>
                </a:solidFill>
                <a:latin typeface="Arial" panose="020B0604020202020204" pitchFamily="34" charset="0"/>
                <a:ea typeface="Arial Hebrew" charset="-79"/>
                <a:cs typeface="Arial" panose="020B0604020202020204" pitchFamily="34" charset="0"/>
              </a:rPr>
              <a:t>OpenVINO</a:t>
            </a:r>
            <a:r>
              <a:rPr lang="en-US" altLang="zh-TW" sz="2800" spc="-40" dirty="0">
                <a:solidFill>
                  <a:schemeClr val="bg1"/>
                </a:solidFill>
                <a:latin typeface="Arial" panose="020B0604020202020204" pitchFamily="34" charset="0"/>
                <a:ea typeface="Arial Hebrew" charset="-79"/>
                <a:cs typeface="Arial" panose="020B0604020202020204" pitchFamily="34" charset="0"/>
              </a:rPr>
              <a:t>™ Toolkit</a:t>
            </a:r>
          </a:p>
        </p:txBody>
      </p:sp>
      <p:sp>
        <p:nvSpPr>
          <p:cNvPr id="8" name="矩形 7">
            <a:extLst>
              <a:ext uri="{FF2B5EF4-FFF2-40B4-BE49-F238E27FC236}">
                <a16:creationId xmlns:a16="http://schemas.microsoft.com/office/drawing/2014/main" id="{56FA5A08-9E0E-4594-ACDE-FFE42E96DB31}"/>
              </a:ext>
            </a:extLst>
          </p:cNvPr>
          <p:cNvSpPr/>
          <p:nvPr/>
        </p:nvSpPr>
        <p:spPr>
          <a:xfrm>
            <a:off x="4778099" y="3634647"/>
            <a:ext cx="2738516" cy="1384995"/>
          </a:xfrm>
          <a:prstGeom prst="rect">
            <a:avLst/>
          </a:prstGeom>
        </p:spPr>
        <p:txBody>
          <a:bodyPr wrap="square">
            <a:spAutoFit/>
          </a:bodyPr>
          <a:lstStyle/>
          <a:p>
            <a:pPr algn="ctr"/>
            <a:r>
              <a:rPr lang="en-US" altLang="zh-TW" sz="2800" spc="-40">
                <a:solidFill>
                  <a:schemeClr val="bg1"/>
                </a:solidFill>
                <a:latin typeface="Arial" panose="020B0604020202020204" pitchFamily="34" charset="0"/>
                <a:ea typeface="Arial Hebrew" charset="-79"/>
                <a:cs typeface="Arial" panose="020B0604020202020204" pitchFamily="34" charset="0"/>
              </a:rPr>
              <a:t>IEI</a:t>
            </a:r>
            <a:r>
              <a:rPr lang="en-US" altLang="zh-TW" sz="28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zh-TW" altLang="en-US" sz="2800" spc="-40">
                <a:solidFill>
                  <a:schemeClr val="bg1"/>
                </a:solidFill>
                <a:latin typeface="Arial" panose="020B0604020202020204" pitchFamily="34" charset="0"/>
                <a:ea typeface="Arial Hebrew" charset="-79"/>
                <a:cs typeface="Arial" panose="020B0604020202020204" pitchFamily="34" charset="0"/>
              </a:rPr>
              <a:t> </a:t>
            </a:r>
            <a:r>
              <a:rPr lang="en-US" altLang="zh-TW" sz="2800">
                <a:solidFill>
                  <a:schemeClr val="bg1"/>
                </a:solidFill>
                <a:latin typeface="Arial" panose="020B0604020202020204" pitchFamily="34" charset="0"/>
                <a:ea typeface="Arial Hebrew" charset="-79"/>
                <a:cs typeface="Arial" panose="020B0604020202020204" pitchFamily="34" charset="0"/>
              </a:rPr>
              <a:t>Mustang Inference Accelerators</a:t>
            </a:r>
            <a:endParaRPr lang="en-US" altLang="zh-TW" sz="2800" spc="-40">
              <a:solidFill>
                <a:schemeClr val="bg1"/>
              </a:solidFill>
              <a:latin typeface="Arial" panose="020B0604020202020204" pitchFamily="34" charset="0"/>
              <a:ea typeface="Arial Hebrew" charset="-79"/>
              <a:cs typeface="Arial" panose="020B0604020202020204" pitchFamily="34" charset="0"/>
            </a:endParaRPr>
          </a:p>
        </p:txBody>
      </p:sp>
      <p:sp>
        <p:nvSpPr>
          <p:cNvPr id="9" name="矩形 8">
            <a:extLst>
              <a:ext uri="{FF2B5EF4-FFF2-40B4-BE49-F238E27FC236}">
                <a16:creationId xmlns:a16="http://schemas.microsoft.com/office/drawing/2014/main" id="{82EFA311-A7C6-4C16-9FD7-D47A1A0E8B41}"/>
              </a:ext>
            </a:extLst>
          </p:cNvPr>
          <p:cNvSpPr/>
          <p:nvPr/>
        </p:nvSpPr>
        <p:spPr>
          <a:xfrm>
            <a:off x="7853823" y="3419203"/>
            <a:ext cx="3507894" cy="1815882"/>
          </a:xfrm>
          <a:prstGeom prst="rect">
            <a:avLst/>
          </a:prstGeom>
        </p:spPr>
        <p:txBody>
          <a:bodyPr wrap="square">
            <a:spAutoFit/>
          </a:bodyPr>
          <a:lstStyle/>
          <a:p>
            <a:pPr algn="ctr"/>
            <a:r>
              <a:rPr lang="en-US" altLang="zh-TW" sz="2800" spc="-40">
                <a:solidFill>
                  <a:schemeClr val="bg1"/>
                </a:solidFill>
                <a:latin typeface="Arial" panose="020B0604020202020204" pitchFamily="34" charset="0"/>
                <a:ea typeface="Arial Hebrew" charset="-79"/>
                <a:cs typeface="Arial" panose="020B0604020202020204" pitchFamily="34" charset="0"/>
              </a:rPr>
              <a:t>QNAP</a:t>
            </a:r>
            <a:r>
              <a:rPr lang="en-US" altLang="zh-TW" sz="28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2800" spc="-40">
                <a:solidFill>
                  <a:schemeClr val="bg1"/>
                </a:solidFill>
                <a:latin typeface="Arial" panose="020B0604020202020204" pitchFamily="34" charset="0"/>
                <a:ea typeface="Arial Hebrew" charset="-79"/>
                <a:cs typeface="Arial" panose="020B0604020202020204" pitchFamily="34" charset="0"/>
              </a:rPr>
              <a:t> OpenVINO™</a:t>
            </a:r>
            <a:r>
              <a:rPr lang="zh-TW" altLang="en-US" sz="2800" spc="-40">
                <a:solidFill>
                  <a:schemeClr val="bg1"/>
                </a:solidFill>
                <a:latin typeface="Arial" panose="020B0604020202020204" pitchFamily="34" charset="0"/>
                <a:ea typeface="Arial Hebrew" charset="-79"/>
                <a:cs typeface="Arial" panose="020B0604020202020204" pitchFamily="34" charset="0"/>
              </a:rPr>
              <a:t> </a:t>
            </a:r>
            <a:r>
              <a:rPr lang="en-US" altLang="zh-TW" sz="2800" spc="-40">
                <a:solidFill>
                  <a:schemeClr val="bg1"/>
                </a:solidFill>
                <a:latin typeface="Arial" panose="020B0604020202020204" pitchFamily="34" charset="0"/>
                <a:ea typeface="Arial Hebrew" charset="-79"/>
                <a:cs typeface="Arial" panose="020B0604020202020204" pitchFamily="34" charset="0"/>
              </a:rPr>
              <a:t>Workflow Consolidation Tool </a:t>
            </a:r>
          </a:p>
          <a:p>
            <a:pPr algn="ctr"/>
            <a:r>
              <a:rPr lang="en-US" altLang="zh-TW" sz="2800" spc="-40">
                <a:solidFill>
                  <a:schemeClr val="bg1"/>
                </a:solidFill>
                <a:latin typeface="Arial" panose="020B0604020202020204" pitchFamily="34" charset="0"/>
                <a:ea typeface="Arial Hebrew" charset="-79"/>
                <a:cs typeface="Arial" panose="020B0604020202020204" pitchFamily="34" charset="0"/>
              </a:rPr>
              <a:t>on QTS 4.4</a:t>
            </a:r>
            <a:endParaRPr lang="zh-TW" altLang="en-US" sz="2800">
              <a:solidFill>
                <a:schemeClr val="bg1"/>
              </a:solidFill>
              <a:latin typeface="Arial" panose="020B0604020202020204" pitchFamily="34" charset="0"/>
              <a:ea typeface="Arial Hebrew" charset="-79"/>
              <a:cs typeface="Arial" panose="020B0604020202020204" pitchFamily="34" charset="0"/>
            </a:endParaRPr>
          </a:p>
        </p:txBody>
      </p:sp>
      <p:grpSp>
        <p:nvGrpSpPr>
          <p:cNvPr id="14" name="群組 13">
            <a:extLst>
              <a:ext uri="{FF2B5EF4-FFF2-40B4-BE49-F238E27FC236}">
                <a16:creationId xmlns:a16="http://schemas.microsoft.com/office/drawing/2014/main" id="{28438BBF-B4F3-49D6-98EE-56C1F78606F5}"/>
              </a:ext>
            </a:extLst>
          </p:cNvPr>
          <p:cNvGrpSpPr/>
          <p:nvPr/>
        </p:nvGrpSpPr>
        <p:grpSpPr>
          <a:xfrm>
            <a:off x="-53340" y="6397155"/>
            <a:ext cx="12283444" cy="463274"/>
            <a:chOff x="0" y="6381915"/>
            <a:chExt cx="12192000" cy="463274"/>
          </a:xfrm>
        </p:grpSpPr>
        <p:pic>
          <p:nvPicPr>
            <p:cNvPr id="15" name="圖形 14">
              <a:extLst>
                <a:ext uri="{FF2B5EF4-FFF2-40B4-BE49-F238E27FC236}">
                  <a16:creationId xmlns:a16="http://schemas.microsoft.com/office/drawing/2014/main" id="{ED4A2AC1-3C1D-49CF-A5CE-51432E36C7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381915"/>
              <a:ext cx="12192000" cy="463274"/>
            </a:xfrm>
            <a:prstGeom prst="rect">
              <a:avLst/>
            </a:prstGeom>
          </p:spPr>
        </p:pic>
        <p:pic>
          <p:nvPicPr>
            <p:cNvPr id="16" name="圖形 15">
              <a:extLst>
                <a:ext uri="{FF2B5EF4-FFF2-40B4-BE49-F238E27FC236}">
                  <a16:creationId xmlns:a16="http://schemas.microsoft.com/office/drawing/2014/main" id="{22AF3A86-0CAA-4AA3-A450-5659C74CDC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457" y="6504347"/>
              <a:ext cx="1609444" cy="199440"/>
            </a:xfrm>
            <a:prstGeom prst="rect">
              <a:avLst/>
            </a:prstGeom>
          </p:spPr>
        </p:pic>
      </p:grpSp>
    </p:spTree>
    <p:extLst>
      <p:ext uri="{BB962C8B-B14F-4D97-AF65-F5344CB8AC3E}">
        <p14:creationId xmlns:p14="http://schemas.microsoft.com/office/powerpoint/2010/main" val="1724205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descr="一張含有 動物 的圖片&#10;&#10;自動產生的描述">
            <a:extLst>
              <a:ext uri="{FF2B5EF4-FFF2-40B4-BE49-F238E27FC236}">
                <a16:creationId xmlns:a16="http://schemas.microsoft.com/office/drawing/2014/main" id="{C79C4655-9459-4CDC-AE09-5061491240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87356"/>
            <a:ext cx="12192000" cy="4790829"/>
          </a:xfrm>
          <a:prstGeom prst="rect">
            <a:avLst/>
          </a:prstGeom>
        </p:spPr>
      </p:pic>
      <p:sp>
        <p:nvSpPr>
          <p:cNvPr id="24" name="矩形 23">
            <a:extLst>
              <a:ext uri="{FF2B5EF4-FFF2-40B4-BE49-F238E27FC236}">
                <a16:creationId xmlns:a16="http://schemas.microsoft.com/office/drawing/2014/main" id="{02EC615C-CA4F-4C4A-8334-CE400D4866C4}"/>
              </a:ext>
            </a:extLst>
          </p:cNvPr>
          <p:cNvSpPr/>
          <p:nvPr/>
        </p:nvSpPr>
        <p:spPr>
          <a:xfrm>
            <a:off x="1" y="1587357"/>
            <a:ext cx="12192000" cy="4801873"/>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a:extLst>
              <a:ext uri="{FF2B5EF4-FFF2-40B4-BE49-F238E27FC236}">
                <a16:creationId xmlns:a16="http://schemas.microsoft.com/office/drawing/2014/main" id="{74A5DF28-7F78-43E8-9D28-5B8468B306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1891" y="1659139"/>
            <a:ext cx="4714448" cy="2529464"/>
          </a:xfrm>
          <a:prstGeom prst="rect">
            <a:avLst/>
          </a:prstGeom>
        </p:spPr>
      </p:pic>
      <p:pic>
        <p:nvPicPr>
          <p:cNvPr id="38" name="圖片 37">
            <a:extLst>
              <a:ext uri="{FF2B5EF4-FFF2-40B4-BE49-F238E27FC236}">
                <a16:creationId xmlns:a16="http://schemas.microsoft.com/office/drawing/2014/main" id="{94C69322-BC9C-4406-B58F-F733113A50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17108" y="1692122"/>
            <a:ext cx="4735995" cy="2507985"/>
          </a:xfrm>
          <a:prstGeom prst="rect">
            <a:avLst/>
          </a:prstGeom>
        </p:spPr>
      </p:pic>
      <p:sp>
        <p:nvSpPr>
          <p:cNvPr id="28" name="Google Shape;345;p25"/>
          <p:cNvSpPr/>
          <p:nvPr/>
        </p:nvSpPr>
        <p:spPr>
          <a:xfrm>
            <a:off x="3872735" y="1564216"/>
            <a:ext cx="2234886" cy="543261"/>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346;p25"/>
          <p:cNvSpPr txBox="1"/>
          <p:nvPr/>
        </p:nvSpPr>
        <p:spPr>
          <a:xfrm>
            <a:off x="4180349" y="1588773"/>
            <a:ext cx="1674687" cy="5123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latin typeface="Arial"/>
                <a:ea typeface="Arial"/>
                <a:cs typeface="Arial"/>
                <a:sym typeface="Arial"/>
              </a:rPr>
              <a:t>Wizard </a:t>
            </a:r>
            <a:endParaRPr sz="1200" b="1">
              <a:latin typeface="Arial"/>
              <a:ea typeface="Arial"/>
              <a:cs typeface="Arial"/>
              <a:sym typeface="Arial"/>
            </a:endParaRPr>
          </a:p>
        </p:txBody>
      </p:sp>
      <p:sp>
        <p:nvSpPr>
          <p:cNvPr id="30" name="Google Shape;345;p25"/>
          <p:cNvSpPr/>
          <p:nvPr/>
        </p:nvSpPr>
        <p:spPr>
          <a:xfrm>
            <a:off x="8885648" y="1572140"/>
            <a:ext cx="2234886" cy="543261"/>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346;p25"/>
          <p:cNvSpPr txBox="1"/>
          <p:nvPr/>
        </p:nvSpPr>
        <p:spPr>
          <a:xfrm>
            <a:off x="8885648" y="1596697"/>
            <a:ext cx="2164680" cy="5123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latin typeface="Arial"/>
                <a:ea typeface="Arial"/>
                <a:cs typeface="Arial"/>
                <a:sym typeface="Arial"/>
              </a:rPr>
              <a:t>Inference Pre-view Service (Object Detection)</a:t>
            </a:r>
            <a:endParaRPr sz="1200" b="1">
              <a:latin typeface="Arial"/>
              <a:ea typeface="Arial"/>
              <a:cs typeface="Arial"/>
              <a:sym typeface="Arial"/>
            </a:endParaRPr>
          </a:p>
        </p:txBody>
      </p:sp>
      <p:grpSp>
        <p:nvGrpSpPr>
          <p:cNvPr id="33" name="群組 32">
            <a:extLst>
              <a:ext uri="{FF2B5EF4-FFF2-40B4-BE49-F238E27FC236}">
                <a16:creationId xmlns:a16="http://schemas.microsoft.com/office/drawing/2014/main" id="{19DFC0A3-15AE-4E72-BA95-F71D020AD458}"/>
              </a:ext>
            </a:extLst>
          </p:cNvPr>
          <p:cNvGrpSpPr/>
          <p:nvPr/>
        </p:nvGrpSpPr>
        <p:grpSpPr>
          <a:xfrm>
            <a:off x="-53340" y="6397155"/>
            <a:ext cx="12283444" cy="463274"/>
            <a:chOff x="0" y="6381915"/>
            <a:chExt cx="12192000" cy="463274"/>
          </a:xfrm>
        </p:grpSpPr>
        <p:pic>
          <p:nvPicPr>
            <p:cNvPr id="34" name="圖形 33">
              <a:extLst>
                <a:ext uri="{FF2B5EF4-FFF2-40B4-BE49-F238E27FC236}">
                  <a16:creationId xmlns:a16="http://schemas.microsoft.com/office/drawing/2014/main" id="{92806F61-ACDE-46E8-8426-7EBE7FC609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81915"/>
              <a:ext cx="12192000" cy="463274"/>
            </a:xfrm>
            <a:prstGeom prst="rect">
              <a:avLst/>
            </a:prstGeom>
          </p:spPr>
        </p:pic>
        <p:pic>
          <p:nvPicPr>
            <p:cNvPr id="35" name="圖形 34">
              <a:extLst>
                <a:ext uri="{FF2B5EF4-FFF2-40B4-BE49-F238E27FC236}">
                  <a16:creationId xmlns:a16="http://schemas.microsoft.com/office/drawing/2014/main" id="{CA8700E9-D78C-46FE-8CC7-6ABFD1FE10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7457" y="6504347"/>
              <a:ext cx="1609444" cy="199440"/>
            </a:xfrm>
            <a:prstGeom prst="rect">
              <a:avLst/>
            </a:prstGeom>
          </p:spPr>
        </p:pic>
      </p:grpSp>
      <p:grpSp>
        <p:nvGrpSpPr>
          <p:cNvPr id="17" name="群組 16">
            <a:extLst>
              <a:ext uri="{FF2B5EF4-FFF2-40B4-BE49-F238E27FC236}">
                <a16:creationId xmlns:a16="http://schemas.microsoft.com/office/drawing/2014/main" id="{0EE60704-BD4A-4E65-90F2-EEBA940A64AE}"/>
              </a:ext>
            </a:extLst>
          </p:cNvPr>
          <p:cNvGrpSpPr/>
          <p:nvPr/>
        </p:nvGrpSpPr>
        <p:grpSpPr>
          <a:xfrm>
            <a:off x="2722058" y="4304808"/>
            <a:ext cx="7235365" cy="1764115"/>
            <a:chOff x="2722058" y="4304808"/>
            <a:chExt cx="7235365" cy="1764115"/>
          </a:xfrm>
        </p:grpSpPr>
        <p:sp>
          <p:nvSpPr>
            <p:cNvPr id="8" name="Google Shape;266;p23"/>
            <p:cNvSpPr/>
            <p:nvPr/>
          </p:nvSpPr>
          <p:spPr>
            <a:xfrm>
              <a:off x="2722058" y="5415653"/>
              <a:ext cx="1621515" cy="4575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FFFFFF"/>
                  </a:solidFill>
                  <a:latin typeface="Arial" panose="020B0604020202020204" pitchFamily="34" charset="0"/>
                  <a:cs typeface="Arial" panose="020B0604020202020204" pitchFamily="34" charset="0"/>
                </a:rPr>
                <a:t>Upload AI Model</a:t>
              </a:r>
              <a:endParaRPr>
                <a:solidFill>
                  <a:srgbClr val="FFFFFF"/>
                </a:solidFill>
                <a:latin typeface="Arial" panose="020B0604020202020204" pitchFamily="34" charset="0"/>
                <a:cs typeface="Arial" panose="020B0604020202020204" pitchFamily="34" charset="0"/>
              </a:endParaRPr>
            </a:p>
          </p:txBody>
        </p:sp>
        <p:sp>
          <p:nvSpPr>
            <p:cNvPr id="9" name="Google Shape;268;p23"/>
            <p:cNvSpPr/>
            <p:nvPr/>
          </p:nvSpPr>
          <p:spPr>
            <a:xfrm>
              <a:off x="4571796" y="5433874"/>
              <a:ext cx="1815128" cy="46280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a:solidFill>
                    <a:srgbClr val="FFFFFF"/>
                  </a:solidFill>
                  <a:latin typeface="Arial" panose="020B0604020202020204" pitchFamily="34" charset="0"/>
                  <a:cs typeface="Arial" panose="020B0604020202020204" pitchFamily="34" charset="0"/>
                </a:rPr>
                <a:t>Model Optimized</a:t>
              </a:r>
              <a:endParaRPr>
                <a:solidFill>
                  <a:srgbClr val="FFFFFF"/>
                </a:solidFill>
                <a:latin typeface="Arial" panose="020B0604020202020204" pitchFamily="34" charset="0"/>
                <a:cs typeface="Arial" panose="020B0604020202020204" pitchFamily="34" charset="0"/>
              </a:endParaRPr>
            </a:p>
          </p:txBody>
        </p:sp>
        <p:sp>
          <p:nvSpPr>
            <p:cNvPr id="10" name="Google Shape;269;p23"/>
            <p:cNvSpPr/>
            <p:nvPr/>
          </p:nvSpPr>
          <p:spPr>
            <a:xfrm>
              <a:off x="8131161" y="5449802"/>
              <a:ext cx="1826262" cy="45917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FFFFFF"/>
                  </a:solidFill>
                  <a:latin typeface="Arial" panose="020B0604020202020204" pitchFamily="34" charset="0"/>
                  <a:cs typeface="Arial" panose="020B0604020202020204" pitchFamily="34" charset="0"/>
                </a:rPr>
                <a:t>Inference Engine</a:t>
              </a:r>
              <a:endParaRPr>
                <a:solidFill>
                  <a:srgbClr val="FFFFFF"/>
                </a:solidFill>
                <a:latin typeface="Arial" panose="020B0604020202020204" pitchFamily="34" charset="0"/>
                <a:cs typeface="Arial" panose="020B0604020202020204" pitchFamily="34" charset="0"/>
              </a:endParaRPr>
            </a:p>
          </p:txBody>
        </p:sp>
        <p:sp>
          <p:nvSpPr>
            <p:cNvPr id="11" name="Google Shape;276;p23"/>
            <p:cNvSpPr/>
            <p:nvPr/>
          </p:nvSpPr>
          <p:spPr>
            <a:xfrm>
              <a:off x="3833685" y="4554008"/>
              <a:ext cx="1178849" cy="584174"/>
            </a:xfrm>
            <a:prstGeom prst="rightArrow">
              <a:avLst>
                <a:gd name="adj1" fmla="val 50000"/>
                <a:gd name="adj2" fmla="val 50000"/>
              </a:avLst>
            </a:prstGeom>
            <a:solidFill>
              <a:srgbClr val="FFFFFF">
                <a:alpha val="2392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276;p23"/>
            <p:cNvSpPr/>
            <p:nvPr/>
          </p:nvSpPr>
          <p:spPr>
            <a:xfrm>
              <a:off x="5852448" y="4554008"/>
              <a:ext cx="2685032" cy="584174"/>
            </a:xfrm>
            <a:prstGeom prst="rightArrow">
              <a:avLst>
                <a:gd name="adj1" fmla="val 50000"/>
                <a:gd name="adj2" fmla="val 50000"/>
              </a:avLst>
            </a:prstGeom>
            <a:solidFill>
              <a:srgbClr val="FFFFFF">
                <a:alpha val="2392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20" name="文字方塊 5119"/>
            <p:cNvSpPr txBox="1"/>
            <p:nvPr/>
          </p:nvSpPr>
          <p:spPr>
            <a:xfrm>
              <a:off x="6607318" y="5255258"/>
              <a:ext cx="1409529" cy="369332"/>
            </a:xfrm>
            <a:prstGeom prst="rect">
              <a:avLst/>
            </a:prstGeom>
            <a:noFill/>
          </p:spPr>
          <p:txBody>
            <a:bodyPr wrap="square" rtlCol="0" anchor="t">
              <a:spAutoFit/>
            </a:bodyPr>
            <a:lstStyle/>
            <a:p>
              <a:r>
                <a:rPr lang="en-US" altLang="zh-TW">
                  <a:solidFill>
                    <a:schemeClr val="bg1"/>
                  </a:solidFill>
                  <a:latin typeface="Arial" panose="020B0604020202020204" pitchFamily="34" charset="0"/>
                  <a:ea typeface="新細明體"/>
                  <a:cs typeface="Arial" panose="020B0604020202020204" pitchFamily="34" charset="0"/>
                </a:rPr>
                <a:t>IR Format</a:t>
              </a:r>
            </a:p>
          </p:txBody>
        </p:sp>
        <p:sp>
          <p:nvSpPr>
            <p:cNvPr id="23" name="文字方塊 5119">
              <a:extLst>
                <a:ext uri="{FF2B5EF4-FFF2-40B4-BE49-F238E27FC236}">
                  <a16:creationId xmlns:a16="http://schemas.microsoft.com/office/drawing/2014/main" id="{81FAAD8D-3EF1-42DF-99D7-FCAD0046404C}"/>
                </a:ext>
              </a:extLst>
            </p:cNvPr>
            <p:cNvSpPr txBox="1"/>
            <p:nvPr/>
          </p:nvSpPr>
          <p:spPr>
            <a:xfrm>
              <a:off x="6627415" y="5546712"/>
              <a:ext cx="1161880" cy="276999"/>
            </a:xfrm>
            <a:prstGeom prst="rect">
              <a:avLst/>
            </a:prstGeom>
            <a:noFill/>
          </p:spPr>
          <p:txBody>
            <a:bodyPr wrap="square" rtlCol="0" anchor="t">
              <a:spAutoFit/>
            </a:bodyPr>
            <a:lstStyle/>
            <a:p>
              <a:r>
                <a:rPr lang="en-US" altLang="zh-TW" sz="1200">
                  <a:solidFill>
                    <a:schemeClr val="bg1"/>
                  </a:solidFill>
                  <a:latin typeface="Arial" panose="020B0604020202020204" pitchFamily="34" charset="0"/>
                  <a:ea typeface="新細明體"/>
                  <a:cs typeface="Arial" panose="020B0604020202020204" pitchFamily="34" charset="0"/>
                </a:rPr>
                <a:t>Power by</a:t>
              </a:r>
            </a:p>
          </p:txBody>
        </p:sp>
        <p:pic>
          <p:nvPicPr>
            <p:cNvPr id="27" name="圖形 26">
              <a:extLst>
                <a:ext uri="{FF2B5EF4-FFF2-40B4-BE49-F238E27FC236}">
                  <a16:creationId xmlns:a16="http://schemas.microsoft.com/office/drawing/2014/main" id="{6FA93210-8C96-49B0-90DF-2DD16B5198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07702" y="5819134"/>
              <a:ext cx="1242698" cy="249789"/>
            </a:xfrm>
            <a:prstGeom prst="rect">
              <a:avLst/>
            </a:prstGeom>
          </p:spPr>
        </p:pic>
        <p:pic>
          <p:nvPicPr>
            <p:cNvPr id="2" name="圖形 1">
              <a:extLst>
                <a:ext uri="{FF2B5EF4-FFF2-40B4-BE49-F238E27FC236}">
                  <a16:creationId xmlns:a16="http://schemas.microsoft.com/office/drawing/2014/main" id="{704770C1-0AC5-402A-80C9-17C84D824B8B}"/>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859276" y="4344918"/>
              <a:ext cx="1249121" cy="958805"/>
            </a:xfrm>
            <a:prstGeom prst="rect">
              <a:avLst/>
            </a:prstGeom>
          </p:spPr>
        </p:pic>
        <p:pic>
          <p:nvPicPr>
            <p:cNvPr id="3" name="圖形 2">
              <a:extLst>
                <a:ext uri="{FF2B5EF4-FFF2-40B4-BE49-F238E27FC236}">
                  <a16:creationId xmlns:a16="http://schemas.microsoft.com/office/drawing/2014/main" id="{F236B615-816B-4AC1-88F4-8638DEF8946A}"/>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048559" y="4358287"/>
              <a:ext cx="932066" cy="932066"/>
            </a:xfrm>
            <a:prstGeom prst="rect">
              <a:avLst/>
            </a:prstGeom>
          </p:spPr>
        </p:pic>
        <p:pic>
          <p:nvPicPr>
            <p:cNvPr id="12" name="圖形 11">
              <a:extLst>
                <a:ext uri="{FF2B5EF4-FFF2-40B4-BE49-F238E27FC236}">
                  <a16:creationId xmlns:a16="http://schemas.microsoft.com/office/drawing/2014/main" id="{E89E161E-1896-47B1-A58E-FCCB26035BE7}"/>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524780" y="4304808"/>
              <a:ext cx="1039024" cy="1039024"/>
            </a:xfrm>
            <a:prstGeom prst="rect">
              <a:avLst/>
            </a:prstGeom>
          </p:spPr>
        </p:pic>
        <p:pic>
          <p:nvPicPr>
            <p:cNvPr id="16" name="圖形 15">
              <a:extLst>
                <a:ext uri="{FF2B5EF4-FFF2-40B4-BE49-F238E27FC236}">
                  <a16:creationId xmlns:a16="http://schemas.microsoft.com/office/drawing/2014/main" id="{181BB9CD-D650-409E-9841-A53D0E2BBB5B}"/>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895992" y="4477023"/>
              <a:ext cx="593724" cy="737745"/>
            </a:xfrm>
            <a:prstGeom prst="rect">
              <a:avLst/>
            </a:prstGeom>
          </p:spPr>
        </p:pic>
      </p:grpSp>
      <p:sp>
        <p:nvSpPr>
          <p:cNvPr id="37" name="標題 1">
            <a:extLst>
              <a:ext uri="{FF2B5EF4-FFF2-40B4-BE49-F238E27FC236}">
                <a16:creationId xmlns:a16="http://schemas.microsoft.com/office/drawing/2014/main" id="{FB9DA794-9289-4619-A3BA-9F8D26F68DA5}"/>
              </a:ext>
            </a:extLst>
          </p:cNvPr>
          <p:cNvSpPr>
            <a:spLocks noGrp="1"/>
          </p:cNvSpPr>
          <p:nvPr>
            <p:ph type="title"/>
          </p:nvPr>
        </p:nvSpPr>
        <p:spPr>
          <a:xfrm>
            <a:off x="838200" y="1"/>
            <a:ext cx="10515600" cy="1690688"/>
          </a:xfrm>
        </p:spPr>
        <p:txBody>
          <a:bodyPr>
            <a:normAutofit/>
          </a:bodyPr>
          <a:lstStyle/>
          <a:p>
            <a:pPr algn="ctr"/>
            <a:r>
              <a:rPr kumimoji="1" lang="en-US" altLang="zh-TW" sz="5400">
                <a:latin typeface="Arial"/>
                <a:ea typeface="新細明體"/>
                <a:cs typeface="Arial"/>
              </a:rPr>
              <a:t>What is OWCT?</a:t>
            </a:r>
            <a:br>
              <a:rPr lang="en-US" altLang="zh-TW" sz="5400">
                <a:latin typeface="Arial"/>
                <a:ea typeface="新細明體"/>
                <a:cs typeface="Arial"/>
              </a:rPr>
            </a:br>
            <a:r>
              <a:rPr kumimoji="1" lang="en-US" sz="3100" err="1">
                <a:latin typeface="Arial"/>
                <a:cs typeface="Arial"/>
              </a:rPr>
              <a:t>OpenVINO</a:t>
            </a:r>
            <a:r>
              <a:rPr kumimoji="1" lang="en-US" sz="3100">
                <a:latin typeface="Arial"/>
                <a:cs typeface="Arial"/>
              </a:rPr>
              <a:t>™ Workflow Consolidation Tool </a:t>
            </a:r>
            <a:endParaRPr kumimoji="1" lang="zh-TW" altLang="en-US" sz="3100"/>
          </a:p>
        </p:txBody>
      </p:sp>
    </p:spTree>
    <p:extLst>
      <p:ext uri="{BB962C8B-B14F-4D97-AF65-F5344CB8AC3E}">
        <p14:creationId xmlns:p14="http://schemas.microsoft.com/office/powerpoint/2010/main" val="1491817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descr="一張含有 動物 的圖片&#10;&#10;自動產生的描述">
            <a:extLst>
              <a:ext uri="{FF2B5EF4-FFF2-40B4-BE49-F238E27FC236}">
                <a16:creationId xmlns:a16="http://schemas.microsoft.com/office/drawing/2014/main" id="{0F6A813E-CFEE-4E19-8C2F-9CFD5596B6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854201"/>
            <a:ext cx="12192000" cy="4542954"/>
          </a:xfrm>
          <a:prstGeom prst="rect">
            <a:avLst/>
          </a:prstGeom>
        </p:spPr>
      </p:pic>
      <p:sp>
        <p:nvSpPr>
          <p:cNvPr id="25" name="矩形 24">
            <a:extLst>
              <a:ext uri="{FF2B5EF4-FFF2-40B4-BE49-F238E27FC236}">
                <a16:creationId xmlns:a16="http://schemas.microsoft.com/office/drawing/2014/main" id="{615F7F1A-020E-49A9-9F1E-45A8B2393428}"/>
              </a:ext>
            </a:extLst>
          </p:cNvPr>
          <p:cNvSpPr/>
          <p:nvPr/>
        </p:nvSpPr>
        <p:spPr>
          <a:xfrm>
            <a:off x="1" y="1854200"/>
            <a:ext cx="12192000" cy="4542955"/>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Google Shape;478;p30"/>
          <p:cNvGrpSpPr/>
          <p:nvPr/>
        </p:nvGrpSpPr>
        <p:grpSpPr>
          <a:xfrm>
            <a:off x="5142620" y="4113896"/>
            <a:ext cx="888444" cy="1601617"/>
            <a:chOff x="2176686" y="3388067"/>
            <a:chExt cx="738300" cy="1330949"/>
          </a:xfrm>
        </p:grpSpPr>
        <p:sp>
          <p:nvSpPr>
            <p:cNvPr id="3" name="Google Shape;479;p30"/>
            <p:cNvSpPr/>
            <p:nvPr/>
          </p:nvSpPr>
          <p:spPr>
            <a:xfrm>
              <a:off x="2176686" y="4488016"/>
              <a:ext cx="738300" cy="2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1400" b="0" i="0" u="none" strike="noStrike" cap="none">
                <a:solidFill>
                  <a:srgbClr val="000000"/>
                </a:solidFill>
                <a:latin typeface="Arial"/>
                <a:ea typeface="Arial"/>
                <a:cs typeface="Arial"/>
                <a:sym typeface="Arial"/>
              </a:endParaRPr>
            </a:p>
          </p:txBody>
        </p:sp>
        <p:pic>
          <p:nvPicPr>
            <p:cNvPr id="4" name="Google Shape;480;p30" descr="一張含有 監視器, 微波爐, 烤箱, 電子用品 的圖片&#10;&#10;描述是以高可信度產生"/>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200536" y="3388067"/>
              <a:ext cx="680099" cy="1099960"/>
            </a:xfrm>
            <a:prstGeom prst="rect">
              <a:avLst/>
            </a:prstGeom>
            <a:noFill/>
            <a:ln>
              <a:noFill/>
            </a:ln>
          </p:spPr>
        </p:pic>
      </p:grpSp>
      <p:pic>
        <p:nvPicPr>
          <p:cNvPr id="1028" name="Picture 4" descr="https://www.qnap.com/solution/openvino/images/x72xu.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63986" y="4113896"/>
            <a:ext cx="2189458" cy="1684198"/>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p:cNvSpPr>
            <a:spLocks noGrp="1"/>
          </p:cNvSpPr>
          <p:nvPr>
            <p:ph type="title"/>
          </p:nvPr>
        </p:nvSpPr>
        <p:spPr/>
        <p:txBody>
          <a:bodyPr>
            <a:noAutofit/>
          </a:bodyPr>
          <a:lstStyle/>
          <a:p>
            <a:pPr algn="ctr"/>
            <a:r>
              <a:rPr kumimoji="1" lang="en-US" altLang="zh-TW" sz="4800">
                <a:solidFill>
                  <a:schemeClr val="bg1"/>
                </a:solidFill>
              </a:rPr>
              <a:t>OWCT is Compatible with Mustang Accelerator Series on QTS 4.4.0 Now</a:t>
            </a:r>
            <a:endParaRPr kumimoji="1" lang="zh-TW" altLang="en-US" sz="4800">
              <a:solidFill>
                <a:schemeClr val="bg1"/>
              </a:solidFill>
            </a:endParaRPr>
          </a:p>
        </p:txBody>
      </p:sp>
      <p:sp>
        <p:nvSpPr>
          <p:cNvPr id="9" name="Google Shape;266;p23"/>
          <p:cNvSpPr/>
          <p:nvPr/>
        </p:nvSpPr>
        <p:spPr>
          <a:xfrm>
            <a:off x="4719031" y="5441217"/>
            <a:ext cx="1699798" cy="356877"/>
          </a:xfrm>
          <a:prstGeom prst="rect">
            <a:avLst/>
          </a:prstGeom>
          <a:noFill/>
          <a:ln>
            <a:solidFill>
              <a:srgbClr val="FFFFFF"/>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rPr>
              <a:t>TS-2888X</a:t>
            </a:r>
            <a:endParaRPr sz="1400">
              <a:solidFill>
                <a:srgbClr val="FFFFFF"/>
              </a:solidFill>
            </a:endParaRPr>
          </a:p>
        </p:txBody>
      </p:sp>
      <p:sp>
        <p:nvSpPr>
          <p:cNvPr id="12" name="Google Shape;266;p23"/>
          <p:cNvSpPr/>
          <p:nvPr/>
        </p:nvSpPr>
        <p:spPr>
          <a:xfrm>
            <a:off x="9008816" y="5399623"/>
            <a:ext cx="1699798" cy="356877"/>
          </a:xfrm>
          <a:prstGeom prst="rect">
            <a:avLst/>
          </a:prstGeom>
          <a:noFill/>
          <a:ln>
            <a:solidFill>
              <a:srgbClr val="FFFFFF"/>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rPr>
              <a:t>TS-X72XU</a:t>
            </a:r>
            <a:endParaRPr sz="1400">
              <a:solidFill>
                <a:srgbClr val="FFFFFF"/>
              </a:solidFill>
            </a:endParaRPr>
          </a:p>
        </p:txBody>
      </p:sp>
      <p:pic>
        <p:nvPicPr>
          <p:cNvPr id="13" name="圖片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02864" y="2110059"/>
            <a:ext cx="2774457" cy="1252087"/>
          </a:xfrm>
          <a:prstGeom prst="rect">
            <a:avLst/>
          </a:prstGeom>
        </p:spPr>
      </p:pic>
      <p:pic>
        <p:nvPicPr>
          <p:cNvPr id="15" name="圖片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78137" y="2056958"/>
            <a:ext cx="2716403" cy="1325563"/>
          </a:xfrm>
          <a:prstGeom prst="rect">
            <a:avLst/>
          </a:prstGeom>
        </p:spPr>
      </p:pic>
      <p:sp>
        <p:nvSpPr>
          <p:cNvPr id="16" name="Google Shape;266;p23"/>
          <p:cNvSpPr/>
          <p:nvPr/>
        </p:nvSpPr>
        <p:spPr>
          <a:xfrm>
            <a:off x="5644054" y="3408876"/>
            <a:ext cx="1699798" cy="356877"/>
          </a:xfrm>
          <a:prstGeom prst="rect">
            <a:avLst/>
          </a:prstGeom>
          <a:noFill/>
          <a:ln>
            <a:solidFill>
              <a:srgbClr val="FFFFFF"/>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rPr>
              <a:t>Mustang-F100-A10</a:t>
            </a:r>
            <a:endParaRPr sz="1400">
              <a:solidFill>
                <a:srgbClr val="FFFFFF"/>
              </a:solidFill>
            </a:endParaRPr>
          </a:p>
        </p:txBody>
      </p:sp>
      <p:sp>
        <p:nvSpPr>
          <p:cNvPr id="18" name="Google Shape;266;p23"/>
          <p:cNvSpPr/>
          <p:nvPr/>
        </p:nvSpPr>
        <p:spPr>
          <a:xfrm>
            <a:off x="8402145" y="3421012"/>
            <a:ext cx="1699798" cy="356877"/>
          </a:xfrm>
          <a:prstGeom prst="rect">
            <a:avLst/>
          </a:prstGeom>
          <a:noFill/>
          <a:ln>
            <a:solidFill>
              <a:srgbClr val="FFFFFF"/>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rPr>
              <a:t>Mustang-V100-MX8</a:t>
            </a:r>
            <a:endParaRPr sz="1400">
              <a:solidFill>
                <a:srgbClr val="FFFFFF"/>
              </a:solidFill>
            </a:endParaRPr>
          </a:p>
        </p:txBody>
      </p:sp>
      <p:pic>
        <p:nvPicPr>
          <p:cNvPr id="20" name="Google Shape;431;p29"/>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0494540" y="4416006"/>
            <a:ext cx="507249" cy="507246"/>
          </a:xfrm>
          <a:prstGeom prst="rect">
            <a:avLst/>
          </a:prstGeom>
          <a:noFill/>
          <a:ln>
            <a:noFill/>
          </a:ln>
        </p:spPr>
      </p:pic>
      <p:pic>
        <p:nvPicPr>
          <p:cNvPr id="22" name="Google Shape;430;p29" descr="Xeonãçåçæå°çµæ"/>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837129" y="4302592"/>
            <a:ext cx="507249" cy="557971"/>
          </a:xfrm>
          <a:prstGeom prst="rect">
            <a:avLst/>
          </a:prstGeom>
          <a:noFill/>
          <a:ln>
            <a:noFill/>
          </a:ln>
        </p:spPr>
      </p:pic>
      <p:pic>
        <p:nvPicPr>
          <p:cNvPr id="5" name="Picture 7">
            <a:extLst>
              <a:ext uri="{FF2B5EF4-FFF2-40B4-BE49-F238E27FC236}">
                <a16:creationId xmlns:a16="http://schemas.microsoft.com/office/drawing/2014/main" id="{5BFC5617-5AFC-4BB0-BBB8-A5AAD463FE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33285" y="3698688"/>
            <a:ext cx="1605934" cy="1613090"/>
          </a:xfrm>
          <a:prstGeom prst="rect">
            <a:avLst/>
          </a:prstGeom>
        </p:spPr>
      </p:pic>
      <p:pic>
        <p:nvPicPr>
          <p:cNvPr id="24" name="Google Shape;347;p25"/>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1175564" y="2627641"/>
            <a:ext cx="1588091" cy="1588091"/>
          </a:xfrm>
          <a:prstGeom prst="rect">
            <a:avLst/>
          </a:prstGeom>
          <a:noFill/>
          <a:ln>
            <a:noFill/>
          </a:ln>
        </p:spPr>
      </p:pic>
      <p:grpSp>
        <p:nvGrpSpPr>
          <p:cNvPr id="26" name="群組 25">
            <a:extLst>
              <a:ext uri="{FF2B5EF4-FFF2-40B4-BE49-F238E27FC236}">
                <a16:creationId xmlns:a16="http://schemas.microsoft.com/office/drawing/2014/main" id="{905DEFAA-DC2C-42E7-9F93-F92B3702EF6E}"/>
              </a:ext>
            </a:extLst>
          </p:cNvPr>
          <p:cNvGrpSpPr/>
          <p:nvPr/>
        </p:nvGrpSpPr>
        <p:grpSpPr>
          <a:xfrm>
            <a:off x="-53340" y="6397155"/>
            <a:ext cx="12283444" cy="463274"/>
            <a:chOff x="0" y="6381915"/>
            <a:chExt cx="12192000" cy="463274"/>
          </a:xfrm>
        </p:grpSpPr>
        <p:pic>
          <p:nvPicPr>
            <p:cNvPr id="27" name="圖形 26">
              <a:extLst>
                <a:ext uri="{FF2B5EF4-FFF2-40B4-BE49-F238E27FC236}">
                  <a16:creationId xmlns:a16="http://schemas.microsoft.com/office/drawing/2014/main" id="{DF89712B-E005-4FC9-9F15-E0E095E705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6381915"/>
              <a:ext cx="12192000" cy="463274"/>
            </a:xfrm>
            <a:prstGeom prst="rect">
              <a:avLst/>
            </a:prstGeom>
          </p:spPr>
        </p:pic>
        <p:pic>
          <p:nvPicPr>
            <p:cNvPr id="28" name="圖形 27">
              <a:extLst>
                <a:ext uri="{FF2B5EF4-FFF2-40B4-BE49-F238E27FC236}">
                  <a16:creationId xmlns:a16="http://schemas.microsoft.com/office/drawing/2014/main" id="{95049167-FDD4-473D-950E-45E5BA9326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7457" y="6504347"/>
              <a:ext cx="1609444" cy="199440"/>
            </a:xfrm>
            <a:prstGeom prst="rect">
              <a:avLst/>
            </a:prstGeom>
          </p:spPr>
        </p:pic>
      </p:grpSp>
      <p:sp>
        <p:nvSpPr>
          <p:cNvPr id="11" name="Google Shape;266;p23"/>
          <p:cNvSpPr/>
          <p:nvPr/>
        </p:nvSpPr>
        <p:spPr>
          <a:xfrm>
            <a:off x="6802292" y="5414594"/>
            <a:ext cx="1699798" cy="356877"/>
          </a:xfrm>
          <a:prstGeom prst="rect">
            <a:avLst/>
          </a:prstGeom>
          <a:noFill/>
          <a:ln>
            <a:solidFill>
              <a:srgbClr val="FFFFFF"/>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rPr>
              <a:t>TS-X72XT</a:t>
            </a:r>
            <a:endParaRPr sz="1400">
              <a:solidFill>
                <a:srgbClr val="FFFFFF"/>
              </a:solidFill>
            </a:endParaRPr>
          </a:p>
        </p:txBody>
      </p:sp>
      <p:grpSp>
        <p:nvGrpSpPr>
          <p:cNvPr id="14" name="群組 13">
            <a:extLst>
              <a:ext uri="{FF2B5EF4-FFF2-40B4-BE49-F238E27FC236}">
                <a16:creationId xmlns:a16="http://schemas.microsoft.com/office/drawing/2014/main" id="{C4446102-E932-4E52-A4FE-9BA921175E2A}"/>
              </a:ext>
            </a:extLst>
          </p:cNvPr>
          <p:cNvGrpSpPr/>
          <p:nvPr/>
        </p:nvGrpSpPr>
        <p:grpSpPr>
          <a:xfrm>
            <a:off x="6805188" y="4241076"/>
            <a:ext cx="1998685" cy="1284136"/>
            <a:chOff x="6805188" y="4241076"/>
            <a:chExt cx="1998685" cy="1284136"/>
          </a:xfrm>
        </p:grpSpPr>
        <p:sp>
          <p:nvSpPr>
            <p:cNvPr id="10" name="矩形 9">
              <a:extLst>
                <a:ext uri="{FF2B5EF4-FFF2-40B4-BE49-F238E27FC236}">
                  <a16:creationId xmlns:a16="http://schemas.microsoft.com/office/drawing/2014/main" id="{39C87F60-3A97-49A7-8F9F-3BA5144E440C}"/>
                </a:ext>
              </a:extLst>
            </p:cNvPr>
            <p:cNvSpPr/>
            <p:nvPr/>
          </p:nvSpPr>
          <p:spPr>
            <a:xfrm>
              <a:off x="6990461" y="4375713"/>
              <a:ext cx="1484104" cy="145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F408C898-7151-44BD-B54E-DE662A7A763D}"/>
                </a:ext>
              </a:extLst>
            </p:cNvPr>
            <p:cNvSpPr/>
            <p:nvPr/>
          </p:nvSpPr>
          <p:spPr>
            <a:xfrm>
              <a:off x="6990461" y="4375713"/>
              <a:ext cx="1298960" cy="145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Arial" panose="020B0604020202020204" pitchFamily="34" charset="0"/>
                <a:cs typeface="Arial" panose="020B0604020202020204" pitchFamily="34" charset="0"/>
              </a:endParaRPr>
            </a:p>
          </p:txBody>
        </p:sp>
        <p:pic>
          <p:nvPicPr>
            <p:cNvPr id="1026" name="Picture 2" descr="https://www.qnap.com/solution/openvino/images/x72xt.pn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805188" y="4241076"/>
              <a:ext cx="1669377" cy="1284136"/>
            </a:xfrm>
            <a:prstGeom prst="rect">
              <a:avLst/>
            </a:prstGeom>
            <a:noFill/>
            <a:extLst>
              <a:ext uri="{909E8E84-426E-40DD-AFC4-6F175D3DCCD1}">
                <a14:hiddenFill xmlns:a14="http://schemas.microsoft.com/office/drawing/2010/main">
                  <a:solidFill>
                    <a:srgbClr val="FFFFFF"/>
                  </a:solidFill>
                </a14:hiddenFill>
              </a:ext>
            </a:extLst>
          </p:spPr>
        </p:pic>
        <p:pic>
          <p:nvPicPr>
            <p:cNvPr id="21" name="Google Shape;431;p29"/>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296624" y="4339095"/>
              <a:ext cx="507249" cy="507246"/>
            </a:xfrm>
            <a:prstGeom prst="rect">
              <a:avLst/>
            </a:prstGeom>
            <a:noFill/>
            <a:ln>
              <a:noFill/>
            </a:ln>
          </p:spPr>
        </p:pic>
      </p:grpSp>
    </p:spTree>
    <p:extLst>
      <p:ext uri="{BB962C8B-B14F-4D97-AF65-F5344CB8AC3E}">
        <p14:creationId xmlns:p14="http://schemas.microsoft.com/office/powerpoint/2010/main" val="2115221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動物 的圖片&#10;&#10;自動產生的描述">
            <a:extLst>
              <a:ext uri="{FF2B5EF4-FFF2-40B4-BE49-F238E27FC236}">
                <a16:creationId xmlns:a16="http://schemas.microsoft.com/office/drawing/2014/main" id="{20FF6B66-267D-45EA-B84E-50602F65E0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87357"/>
            <a:ext cx="12192000" cy="4809798"/>
          </a:xfrm>
          <a:prstGeom prst="rect">
            <a:avLst/>
          </a:prstGeom>
        </p:spPr>
      </p:pic>
      <p:sp>
        <p:nvSpPr>
          <p:cNvPr id="7" name="矩形 6">
            <a:extLst>
              <a:ext uri="{FF2B5EF4-FFF2-40B4-BE49-F238E27FC236}">
                <a16:creationId xmlns:a16="http://schemas.microsoft.com/office/drawing/2014/main" id="{963747F1-F375-41BD-A5B7-C10A2E08C200}"/>
              </a:ext>
            </a:extLst>
          </p:cNvPr>
          <p:cNvSpPr/>
          <p:nvPr/>
        </p:nvSpPr>
        <p:spPr>
          <a:xfrm>
            <a:off x="1" y="1587358"/>
            <a:ext cx="12192000" cy="4809797"/>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normAutofit/>
          </a:bodyPr>
          <a:lstStyle/>
          <a:p>
            <a:pPr algn="ctr"/>
            <a:r>
              <a:rPr kumimoji="1" lang="en-US" altLang="zh-TW" sz="6000">
                <a:solidFill>
                  <a:schemeClr val="bg1"/>
                </a:solidFill>
              </a:rPr>
              <a:t>Benchmark</a:t>
            </a:r>
            <a:endParaRPr kumimoji="1" lang="zh-TW" altLang="en-US" sz="6000">
              <a:solidFill>
                <a:schemeClr val="bg1"/>
              </a:solidFill>
            </a:endParaRPr>
          </a:p>
        </p:txBody>
      </p:sp>
      <p:sp>
        <p:nvSpPr>
          <p:cNvPr id="3" name="Google Shape;490;p31"/>
          <p:cNvSpPr txBox="1"/>
          <p:nvPr/>
        </p:nvSpPr>
        <p:spPr>
          <a:xfrm>
            <a:off x="554121" y="2044184"/>
            <a:ext cx="11146971" cy="4245656"/>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595959"/>
              </a:buClr>
              <a:buSzPts val="1800"/>
              <a:buFont typeface="Roboto"/>
              <a:buChar char="●"/>
            </a:pPr>
            <a:endParaRPr sz="2400">
              <a:solidFill>
                <a:srgbClr val="595959"/>
              </a:solidFill>
              <a:latin typeface="Roboto"/>
              <a:ea typeface="Roboto"/>
              <a:cs typeface="Roboto"/>
              <a:sym typeface="Roboto"/>
            </a:endParaRPr>
          </a:p>
        </p:txBody>
      </p:sp>
      <p:sp>
        <p:nvSpPr>
          <p:cNvPr id="4" name="Google Shape;490;p31"/>
          <p:cNvSpPr txBox="1"/>
          <p:nvPr/>
        </p:nvSpPr>
        <p:spPr>
          <a:xfrm>
            <a:off x="279400" y="2547923"/>
            <a:ext cx="2777671" cy="2833914"/>
          </a:xfrm>
          <a:prstGeom prst="rect">
            <a:avLst/>
          </a:prstGeom>
          <a:noFill/>
          <a:ln>
            <a:noFill/>
          </a:ln>
        </p:spPr>
        <p:txBody>
          <a:bodyPr spcFirstLastPara="1" wrap="square" lIns="121900" tIns="121900" rIns="121900" bIns="121900" anchor="t" anchorCtr="0">
            <a:noAutofit/>
          </a:bodyPr>
          <a:lstStyle/>
          <a:p>
            <a:pPr marL="152396">
              <a:lnSpc>
                <a:spcPct val="115000"/>
              </a:lnSpc>
              <a:buClr>
                <a:srgbClr val="595959"/>
              </a:buClr>
              <a:buSzPts val="1800"/>
            </a:pPr>
            <a:r>
              <a:rPr lang="en-US" sz="2000">
                <a:solidFill>
                  <a:schemeClr val="bg1"/>
                </a:solidFill>
                <a:latin typeface="Arial" panose="020B0604020202020204" pitchFamily="34" charset="0"/>
                <a:ea typeface="Roboto"/>
                <a:cs typeface="Arial" panose="020B0604020202020204" pitchFamily="34" charset="0"/>
                <a:sym typeface="Roboto"/>
              </a:rPr>
              <a:t>Increase deep learning workload performance on public models using </a:t>
            </a:r>
            <a:r>
              <a:rPr lang="en-US" sz="2000" err="1">
                <a:solidFill>
                  <a:schemeClr val="bg1"/>
                </a:solidFill>
                <a:latin typeface="Arial" panose="020B0604020202020204" pitchFamily="34" charset="0"/>
                <a:ea typeface="Roboto"/>
                <a:cs typeface="Arial" panose="020B0604020202020204" pitchFamily="34" charset="0"/>
                <a:sym typeface="Roboto"/>
              </a:rPr>
              <a:t>OpenVINO</a:t>
            </a:r>
            <a:r>
              <a:rPr lang="en-US" altLang="zh-TW" sz="2000">
                <a:solidFill>
                  <a:schemeClr val="bg1"/>
                </a:solidFill>
                <a:latin typeface="Arial" panose="020B0604020202020204" pitchFamily="34" charset="0"/>
                <a:ea typeface="Roboto"/>
                <a:cs typeface="Arial" panose="020B0604020202020204" pitchFamily="34" charset="0"/>
              </a:rPr>
              <a:t>™</a:t>
            </a:r>
            <a:r>
              <a:rPr lang="en-US" sz="2000">
                <a:solidFill>
                  <a:schemeClr val="bg1"/>
                </a:solidFill>
                <a:latin typeface="Arial" panose="020B0604020202020204" pitchFamily="34" charset="0"/>
                <a:ea typeface="Roboto"/>
                <a:cs typeface="Arial" panose="020B0604020202020204" pitchFamily="34" charset="0"/>
                <a:sym typeface="Roboto"/>
              </a:rPr>
              <a:t> toolkit &amp; Intel Architecture</a:t>
            </a:r>
            <a:endParaRPr sz="2000">
              <a:solidFill>
                <a:schemeClr val="bg1"/>
              </a:solidFill>
              <a:latin typeface="Arial" panose="020B0604020202020204" pitchFamily="34" charset="0"/>
              <a:ea typeface="Roboto"/>
              <a:cs typeface="Arial" panose="020B0604020202020204" pitchFamily="34" charset="0"/>
              <a:sym typeface="Roboto"/>
            </a:endParaRPr>
          </a:p>
        </p:txBody>
      </p:sp>
      <p:grpSp>
        <p:nvGrpSpPr>
          <p:cNvPr id="8" name="群組 7">
            <a:extLst>
              <a:ext uri="{FF2B5EF4-FFF2-40B4-BE49-F238E27FC236}">
                <a16:creationId xmlns:a16="http://schemas.microsoft.com/office/drawing/2014/main" id="{1C6E93EE-43FD-43D2-B05F-1BBE415BC456}"/>
              </a:ext>
            </a:extLst>
          </p:cNvPr>
          <p:cNvGrpSpPr/>
          <p:nvPr/>
        </p:nvGrpSpPr>
        <p:grpSpPr>
          <a:xfrm>
            <a:off x="-53340" y="6397155"/>
            <a:ext cx="12283444" cy="463274"/>
            <a:chOff x="0" y="6381915"/>
            <a:chExt cx="12192000" cy="463274"/>
          </a:xfrm>
        </p:grpSpPr>
        <p:pic>
          <p:nvPicPr>
            <p:cNvPr id="9" name="圖形 8">
              <a:extLst>
                <a:ext uri="{FF2B5EF4-FFF2-40B4-BE49-F238E27FC236}">
                  <a16:creationId xmlns:a16="http://schemas.microsoft.com/office/drawing/2014/main" id="{D282C12B-9A0C-4BBA-A1C6-04E4D97D29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381915"/>
              <a:ext cx="12192000" cy="463274"/>
            </a:xfrm>
            <a:prstGeom prst="rect">
              <a:avLst/>
            </a:prstGeom>
          </p:spPr>
        </p:pic>
        <p:pic>
          <p:nvPicPr>
            <p:cNvPr id="10" name="圖形 9">
              <a:extLst>
                <a:ext uri="{FF2B5EF4-FFF2-40B4-BE49-F238E27FC236}">
                  <a16:creationId xmlns:a16="http://schemas.microsoft.com/office/drawing/2014/main" id="{62254691-8704-4EA8-9270-1FAE83C245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7457" y="6504347"/>
              <a:ext cx="1609444" cy="199440"/>
            </a:xfrm>
            <a:prstGeom prst="rect">
              <a:avLst/>
            </a:prstGeom>
          </p:spPr>
        </p:pic>
      </p:grpSp>
      <p:grpSp>
        <p:nvGrpSpPr>
          <p:cNvPr id="13" name="群組 12">
            <a:extLst>
              <a:ext uri="{FF2B5EF4-FFF2-40B4-BE49-F238E27FC236}">
                <a16:creationId xmlns:a16="http://schemas.microsoft.com/office/drawing/2014/main" id="{7B39D0F4-9488-4DB2-B38F-238BCD028C18}"/>
              </a:ext>
            </a:extLst>
          </p:cNvPr>
          <p:cNvGrpSpPr/>
          <p:nvPr/>
        </p:nvGrpSpPr>
        <p:grpSpPr>
          <a:xfrm>
            <a:off x="3057071" y="2035343"/>
            <a:ext cx="8921810" cy="3854153"/>
            <a:chOff x="2939753" y="1803163"/>
            <a:chExt cx="8921810" cy="3854153"/>
          </a:xfrm>
        </p:grpSpPr>
        <p:sp>
          <p:nvSpPr>
            <p:cNvPr id="12" name="矩形: 圓角化同側角落 11">
              <a:extLst>
                <a:ext uri="{FF2B5EF4-FFF2-40B4-BE49-F238E27FC236}">
                  <a16:creationId xmlns:a16="http://schemas.microsoft.com/office/drawing/2014/main" id="{E61E3C2B-D0D0-4D5D-A1C6-A2FC94975386}"/>
                </a:ext>
              </a:extLst>
            </p:cNvPr>
            <p:cNvSpPr/>
            <p:nvPr/>
          </p:nvSpPr>
          <p:spPr>
            <a:xfrm>
              <a:off x="2939753" y="1803163"/>
              <a:ext cx="8921810" cy="3854153"/>
            </a:xfrm>
            <a:prstGeom prst="round2SameRect">
              <a:avLst>
                <a:gd name="adj1" fmla="val 4472"/>
                <a:gd name="adj2" fmla="val 52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Google Shape;138;p18"/>
            <p:cNvPicPr preferRelativeResize="0"/>
            <p:nvPr/>
          </p:nvPicPr>
          <p:blipFill rotWithShape="1">
            <a:blip r:embed="rId8" cstate="print">
              <a:alphaModFix/>
              <a:extLst>
                <a:ext uri="{28A0092B-C50C-407E-A947-70E740481C1C}">
                  <a14:useLocalDpi xmlns:a14="http://schemas.microsoft.com/office/drawing/2010/main"/>
                </a:ext>
              </a:extLst>
            </a:blip>
            <a:srcRect l="5419" t="19143" r="2342" b="-4453"/>
            <a:stretch/>
          </p:blipFill>
          <p:spPr>
            <a:xfrm>
              <a:off x="2973081" y="1906493"/>
              <a:ext cx="8845753" cy="3628800"/>
            </a:xfrm>
            <a:prstGeom prst="roundRect">
              <a:avLst>
                <a:gd name="adj" fmla="val 0"/>
              </a:avLst>
            </a:prstGeom>
            <a:solidFill>
              <a:srgbClr val="FFFFFF"/>
            </a:solidFill>
            <a:ln>
              <a:noFill/>
            </a:ln>
          </p:spPr>
        </p:pic>
      </p:grpSp>
    </p:spTree>
    <p:extLst>
      <p:ext uri="{BB962C8B-B14F-4D97-AF65-F5344CB8AC3E}">
        <p14:creationId xmlns:p14="http://schemas.microsoft.com/office/powerpoint/2010/main" val="107754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descr="一張含有 動物 的圖片&#10;&#10;自動產生的描述">
            <a:extLst>
              <a:ext uri="{FF2B5EF4-FFF2-40B4-BE49-F238E27FC236}">
                <a16:creationId xmlns:a16="http://schemas.microsoft.com/office/drawing/2014/main" id="{0AA397AC-52A3-4297-A376-70C7C156CE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87355"/>
            <a:ext cx="12192000" cy="4790829"/>
          </a:xfrm>
          <a:prstGeom prst="rect">
            <a:avLst/>
          </a:prstGeom>
        </p:spPr>
      </p:pic>
      <p:sp>
        <p:nvSpPr>
          <p:cNvPr id="35" name="矩形 34">
            <a:extLst>
              <a:ext uri="{FF2B5EF4-FFF2-40B4-BE49-F238E27FC236}">
                <a16:creationId xmlns:a16="http://schemas.microsoft.com/office/drawing/2014/main" id="{E444AB6E-56B2-4CAA-BD41-3331022ACF20}"/>
              </a:ext>
            </a:extLst>
          </p:cNvPr>
          <p:cNvSpPr/>
          <p:nvPr/>
        </p:nvSpPr>
        <p:spPr>
          <a:xfrm>
            <a:off x="14514" y="1587358"/>
            <a:ext cx="12192000" cy="4809797"/>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Google Shape;169;p22"/>
          <p:cNvSpPr/>
          <p:nvPr/>
        </p:nvSpPr>
        <p:spPr>
          <a:xfrm>
            <a:off x="9255177" y="2015525"/>
            <a:ext cx="1468111" cy="298523"/>
          </a:xfrm>
          <a:prstGeom prst="snip1Rect">
            <a:avLst>
              <a:gd name="adj" fmla="val 42381"/>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FFFFFF"/>
              </a:solidFill>
              <a:latin typeface="Arial" panose="020B0604020202020204" pitchFamily="34" charset="0"/>
              <a:ea typeface="Calibri"/>
              <a:cs typeface="Arial" panose="020B0604020202020204" pitchFamily="34" charset="0"/>
              <a:sym typeface="Calibri"/>
            </a:endParaRPr>
          </a:p>
        </p:txBody>
      </p:sp>
      <p:sp>
        <p:nvSpPr>
          <p:cNvPr id="11" name="Google Shape;170;p22"/>
          <p:cNvSpPr/>
          <p:nvPr/>
        </p:nvSpPr>
        <p:spPr>
          <a:xfrm>
            <a:off x="9704229" y="1947499"/>
            <a:ext cx="2211116" cy="3707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000">
                <a:solidFill>
                  <a:srgbClr val="FFFFFF"/>
                </a:solidFill>
                <a:latin typeface="Arial"/>
                <a:ea typeface="Arial"/>
                <a:cs typeface="Arial"/>
                <a:sym typeface="Arial"/>
              </a:rPr>
              <a:t>Camera</a:t>
            </a:r>
            <a:r>
              <a:rPr lang="en-US" sz="2000">
                <a:solidFill>
                  <a:srgbClr val="FFFFFF"/>
                </a:solidFill>
                <a:latin typeface="Arial"/>
                <a:ea typeface="Arial"/>
                <a:cs typeface="Arial"/>
                <a:sym typeface="Arial"/>
              </a:rPr>
              <a:t> Video</a:t>
            </a:r>
            <a:endParaRPr sz="2000">
              <a:solidFill>
                <a:srgbClr val="FFFFFF"/>
              </a:solidFill>
              <a:latin typeface="Arial"/>
              <a:ea typeface="Arial"/>
              <a:cs typeface="Arial"/>
              <a:sym typeface="Arial"/>
            </a:endParaRPr>
          </a:p>
        </p:txBody>
      </p:sp>
      <p:sp>
        <p:nvSpPr>
          <p:cNvPr id="24" name="Google Shape;332;p25"/>
          <p:cNvSpPr/>
          <p:nvPr/>
        </p:nvSpPr>
        <p:spPr>
          <a:xfrm rot="17947806" flipH="1" flipV="1">
            <a:off x="9079540" y="3322158"/>
            <a:ext cx="2152928" cy="2208943"/>
          </a:xfrm>
          <a:custGeom>
            <a:avLst/>
            <a:gdLst/>
            <a:ahLst/>
            <a:cxnLst/>
            <a:rect l="l" t="t" r="r" b="b"/>
            <a:pathLst>
              <a:path w="120000" h="120000" extrusionOk="0">
                <a:moveTo>
                  <a:pt x="8921" y="32901"/>
                </a:moveTo>
                <a:lnTo>
                  <a:pt x="8921" y="32901"/>
                </a:lnTo>
                <a:cubicBezTo>
                  <a:pt x="18494" y="14765"/>
                  <a:pt x="36922" y="3058"/>
                  <a:pt x="57368" y="2124"/>
                </a:cubicBezTo>
                <a:cubicBezTo>
                  <a:pt x="77815" y="1190"/>
                  <a:pt x="97229" y="11167"/>
                  <a:pt x="108408" y="28355"/>
                </a:cubicBezTo>
                <a:lnTo>
                  <a:pt x="110369" y="27410"/>
                </a:lnTo>
                <a:lnTo>
                  <a:pt x="110612" y="35612"/>
                </a:lnTo>
                <a:lnTo>
                  <a:pt x="103496" y="30721"/>
                </a:lnTo>
                <a:lnTo>
                  <a:pt x="105457" y="29777"/>
                </a:lnTo>
                <a:cubicBezTo>
                  <a:pt x="94846" y="13604"/>
                  <a:pt x="76543" y="4271"/>
                  <a:pt x="57313" y="5227"/>
                </a:cubicBezTo>
                <a:cubicBezTo>
                  <a:pt x="38083" y="6183"/>
                  <a:pt x="20783" y="17286"/>
                  <a:pt x="11807" y="34432"/>
                </a:cubicBezTo>
                <a:close/>
              </a:path>
            </a:pathLst>
          </a:cu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5" name="Google Shape;332;p25"/>
          <p:cNvSpPr/>
          <p:nvPr/>
        </p:nvSpPr>
        <p:spPr>
          <a:xfrm rot="14068660" flipH="1">
            <a:off x="5920095" y="3457308"/>
            <a:ext cx="2152928" cy="2256015"/>
          </a:xfrm>
          <a:custGeom>
            <a:avLst/>
            <a:gdLst/>
            <a:ahLst/>
            <a:cxnLst/>
            <a:rect l="l" t="t" r="r" b="b"/>
            <a:pathLst>
              <a:path w="120000" h="120000" extrusionOk="0">
                <a:moveTo>
                  <a:pt x="8921" y="32901"/>
                </a:moveTo>
                <a:lnTo>
                  <a:pt x="8921" y="32901"/>
                </a:lnTo>
                <a:cubicBezTo>
                  <a:pt x="18494" y="14765"/>
                  <a:pt x="36922" y="3058"/>
                  <a:pt x="57368" y="2124"/>
                </a:cubicBezTo>
                <a:cubicBezTo>
                  <a:pt x="77815" y="1190"/>
                  <a:pt x="97229" y="11167"/>
                  <a:pt x="108408" y="28355"/>
                </a:cubicBezTo>
                <a:lnTo>
                  <a:pt x="110369" y="27410"/>
                </a:lnTo>
                <a:lnTo>
                  <a:pt x="110612" y="35612"/>
                </a:lnTo>
                <a:lnTo>
                  <a:pt x="103496" y="30721"/>
                </a:lnTo>
                <a:lnTo>
                  <a:pt x="105457" y="29777"/>
                </a:lnTo>
                <a:cubicBezTo>
                  <a:pt x="94846" y="13604"/>
                  <a:pt x="76543" y="4271"/>
                  <a:pt x="57313" y="5227"/>
                </a:cubicBezTo>
                <a:cubicBezTo>
                  <a:pt x="38083" y="6183"/>
                  <a:pt x="20783" y="17286"/>
                  <a:pt x="11807" y="34432"/>
                </a:cubicBezTo>
                <a:close/>
              </a:path>
            </a:pathLst>
          </a:cu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29" name="標題 1"/>
          <p:cNvSpPr txBox="1">
            <a:spLocks/>
          </p:cNvSpPr>
          <p:nvPr/>
        </p:nvSpPr>
        <p:spPr>
          <a:xfrm>
            <a:off x="537029" y="295352"/>
            <a:ext cx="11146971" cy="1368698"/>
          </a:xfrm>
          <a:prstGeom prst="rect">
            <a:avLst/>
          </a:prstGeom>
          <a:noFill/>
          <a:ln>
            <a:noFill/>
          </a:ln>
        </p:spPr>
        <p:txBody>
          <a:bodyPr vert="horz" wrap="square" lIns="68569" tIns="68569" rIns="68569" bIns="68569" rtlCol="0" anchor="ctr" anchorCtr="0">
            <a:normAutofit fontScale="92500" lnSpcReduction="10000"/>
          </a:bodyPr>
          <a:lstStyle>
            <a:lvl1pPr lvl="0" algn="ctr" defTabSz="914400" rtl="0" eaLnBrk="1" latinLnBrk="0" hangingPunct="1">
              <a:lnSpc>
                <a:spcPct val="90000"/>
              </a:lnSpc>
              <a:spcBef>
                <a:spcPts val="0"/>
              </a:spcBef>
              <a:buNone/>
              <a:defRPr sz="4800" kern="1200">
                <a:solidFill>
                  <a:srgbClr val="45320F"/>
                </a:solidFill>
                <a:latin typeface="微軟正黑體" panose="020B0604030504040204" pitchFamily="34" charset="-120"/>
                <a:ea typeface="微軟正黑體" panose="020B0604030504040204" pitchFamily="34" charset="-120"/>
                <a:cs typeface="Arial" panose="020B0604020202020204" pitchFamily="34" charset="0"/>
              </a:defRPr>
            </a:lvl1pPr>
            <a:lvl2pPr lvl="1" algn="ctr" rtl="0">
              <a:spcBef>
                <a:spcPts val="0"/>
              </a:spcBef>
              <a:buNone/>
              <a:defRPr sz="4800">
                <a:solidFill>
                  <a:srgbClr val="0072C0"/>
                </a:solidFill>
              </a:defRPr>
            </a:lvl2pPr>
            <a:lvl3pPr lvl="2" algn="ctr" rtl="0">
              <a:spcBef>
                <a:spcPts val="0"/>
              </a:spcBef>
              <a:buNone/>
              <a:defRPr sz="4800">
                <a:solidFill>
                  <a:srgbClr val="0072C0"/>
                </a:solidFill>
              </a:defRPr>
            </a:lvl3pPr>
            <a:lvl4pPr lvl="3" algn="ctr" rtl="0">
              <a:spcBef>
                <a:spcPts val="0"/>
              </a:spcBef>
              <a:buNone/>
              <a:defRPr sz="4800">
                <a:solidFill>
                  <a:srgbClr val="0072C0"/>
                </a:solidFill>
              </a:defRPr>
            </a:lvl4pPr>
            <a:lvl5pPr lvl="4" algn="ctr" rtl="0">
              <a:spcBef>
                <a:spcPts val="0"/>
              </a:spcBef>
              <a:buNone/>
              <a:defRPr sz="4800">
                <a:solidFill>
                  <a:srgbClr val="0072C0"/>
                </a:solidFill>
              </a:defRPr>
            </a:lvl5pPr>
            <a:lvl6pPr lvl="5" algn="ctr" rtl="0">
              <a:spcBef>
                <a:spcPts val="0"/>
              </a:spcBef>
              <a:buNone/>
              <a:defRPr sz="4800">
                <a:solidFill>
                  <a:srgbClr val="0072C0"/>
                </a:solidFill>
              </a:defRPr>
            </a:lvl6pPr>
            <a:lvl7pPr lvl="6" algn="ctr" rtl="0">
              <a:spcBef>
                <a:spcPts val="0"/>
              </a:spcBef>
              <a:buNone/>
              <a:defRPr sz="4800">
                <a:solidFill>
                  <a:srgbClr val="0072C0"/>
                </a:solidFill>
              </a:defRPr>
            </a:lvl7pPr>
            <a:lvl8pPr lvl="7" algn="ctr" rtl="0">
              <a:spcBef>
                <a:spcPts val="0"/>
              </a:spcBef>
              <a:buNone/>
              <a:defRPr sz="4800">
                <a:solidFill>
                  <a:srgbClr val="0072C0"/>
                </a:solidFill>
              </a:defRPr>
            </a:lvl8pPr>
            <a:lvl9pPr lvl="8" algn="ctr" rtl="0">
              <a:spcBef>
                <a:spcPts val="0"/>
              </a:spcBef>
              <a:buNone/>
              <a:defRPr sz="4800">
                <a:solidFill>
                  <a:srgbClr val="0072C0"/>
                </a:solidFill>
              </a:defRPr>
            </a:lvl9pPr>
          </a:lstStyle>
          <a:p>
            <a:r>
              <a:rPr kumimoji="1" lang="en-US" altLang="zh-TW" sz="6500">
                <a:solidFill>
                  <a:schemeClr val="bg1"/>
                </a:solidFill>
                <a:latin typeface="Arial" panose="020B0604020202020204" pitchFamily="34" charset="0"/>
                <a:ea typeface="微軟正黑體"/>
              </a:rPr>
              <a:t>Demo</a:t>
            </a:r>
          </a:p>
          <a:p>
            <a:r>
              <a:rPr kumimoji="1" lang="en-US" altLang="zh-TW" sz="3900">
                <a:solidFill>
                  <a:schemeClr val="bg1"/>
                </a:solidFill>
                <a:latin typeface="Arial" panose="020B0604020202020204" pitchFamily="34" charset="0"/>
                <a:ea typeface="微軟正黑體"/>
              </a:rPr>
              <a:t>Analyze the Video File on OWCT</a:t>
            </a:r>
            <a:endParaRPr kumimoji="1" lang="zh-TW" altLang="en-US" sz="3900">
              <a:solidFill>
                <a:schemeClr val="bg1"/>
              </a:solidFill>
              <a:latin typeface="Arial" panose="020B0604020202020204" pitchFamily="34" charset="0"/>
              <a:ea typeface="微軟正黑體"/>
            </a:endParaRPr>
          </a:p>
        </p:txBody>
      </p:sp>
      <p:sp>
        <p:nvSpPr>
          <p:cNvPr id="33" name="Google Shape;170;p22"/>
          <p:cNvSpPr/>
          <p:nvPr/>
        </p:nvSpPr>
        <p:spPr>
          <a:xfrm>
            <a:off x="952756" y="1968232"/>
            <a:ext cx="2945473" cy="3292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rgbClr val="FFFFFF"/>
                </a:solidFill>
                <a:latin typeface="Arial" panose="020B0604020202020204" pitchFamily="34" charset="0"/>
                <a:ea typeface="Arial"/>
                <a:cs typeface="Arial" panose="020B0604020202020204" pitchFamily="34" charset="0"/>
                <a:sym typeface="Arial"/>
              </a:rPr>
              <a:t>Set up HW Accelerator</a:t>
            </a:r>
            <a:endParaRPr sz="2000">
              <a:solidFill>
                <a:srgbClr val="FFFFFF"/>
              </a:solidFill>
              <a:latin typeface="Arial" panose="020B0604020202020204" pitchFamily="34" charset="0"/>
              <a:ea typeface="Arial"/>
              <a:cs typeface="Arial" panose="020B0604020202020204" pitchFamily="34" charset="0"/>
              <a:sym typeface="Arial"/>
            </a:endParaRPr>
          </a:p>
        </p:txBody>
      </p:sp>
      <p:pic>
        <p:nvPicPr>
          <p:cNvPr id="7168" name="圖片 716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240" y="2696866"/>
            <a:ext cx="3238249" cy="1663867"/>
          </a:xfrm>
          <a:prstGeom prst="rect">
            <a:avLst/>
          </a:prstGeom>
          <a:ln w="19050">
            <a:noFill/>
          </a:ln>
        </p:spPr>
      </p:pic>
      <p:sp>
        <p:nvSpPr>
          <p:cNvPr id="43" name="Google Shape;170;p22"/>
          <p:cNvSpPr/>
          <p:nvPr/>
        </p:nvSpPr>
        <p:spPr>
          <a:xfrm>
            <a:off x="5554312" y="1925400"/>
            <a:ext cx="2985768" cy="41493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rgbClr val="FFFFFF"/>
                </a:solidFill>
                <a:latin typeface="Arial" panose="020B0604020202020204" pitchFamily="34" charset="0"/>
                <a:ea typeface="Arial"/>
                <a:cs typeface="Arial" panose="020B0604020202020204" pitchFamily="34" charset="0"/>
                <a:sym typeface="Arial"/>
              </a:rPr>
              <a:t>Create Inference Engine</a:t>
            </a:r>
            <a:endParaRPr sz="2000">
              <a:solidFill>
                <a:srgbClr val="FFFFFF"/>
              </a:solidFill>
              <a:latin typeface="Arial" panose="020B0604020202020204" pitchFamily="34" charset="0"/>
              <a:ea typeface="Arial"/>
              <a:cs typeface="Arial" panose="020B0604020202020204" pitchFamily="34" charset="0"/>
              <a:sym typeface="Arial"/>
            </a:endParaRPr>
          </a:p>
        </p:txBody>
      </p:sp>
      <p:sp>
        <p:nvSpPr>
          <p:cNvPr id="25" name="Google Shape;345;p25"/>
          <p:cNvSpPr/>
          <p:nvPr/>
        </p:nvSpPr>
        <p:spPr>
          <a:xfrm>
            <a:off x="10228839" y="4752995"/>
            <a:ext cx="1669396" cy="543261"/>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346;p25"/>
          <p:cNvSpPr txBox="1"/>
          <p:nvPr/>
        </p:nvSpPr>
        <p:spPr>
          <a:xfrm>
            <a:off x="10226194" y="4777552"/>
            <a:ext cx="1674687" cy="5123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latin typeface="Arial"/>
                <a:ea typeface="Arial"/>
                <a:cs typeface="Arial"/>
                <a:sym typeface="Arial"/>
              </a:rPr>
              <a:t>Upload video </a:t>
            </a:r>
            <a:br>
              <a:rPr lang="en-US" sz="1400" b="1">
                <a:latin typeface="Arial"/>
                <a:ea typeface="Arial"/>
                <a:cs typeface="Arial"/>
                <a:sym typeface="Arial"/>
              </a:rPr>
            </a:br>
            <a:r>
              <a:rPr lang="en-US" sz="1400" b="1">
                <a:latin typeface="Arial"/>
                <a:ea typeface="Arial"/>
                <a:cs typeface="Arial"/>
                <a:sym typeface="Arial"/>
              </a:rPr>
              <a:t>to OWCT</a:t>
            </a:r>
            <a:endParaRPr sz="1400" b="1">
              <a:latin typeface="Arial"/>
              <a:ea typeface="Arial"/>
              <a:cs typeface="Arial"/>
              <a:sym typeface="Arial"/>
            </a:endParaRPr>
          </a:p>
        </p:txBody>
      </p:sp>
      <p:pic>
        <p:nvPicPr>
          <p:cNvPr id="12" name="Google Shape;171;p22" descr="一張含有 建築物 的圖片&#10;&#10;描述是以非常高的可信度產生"/>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041317" y="2696866"/>
            <a:ext cx="2756012" cy="1838274"/>
          </a:xfrm>
          <a:prstGeom prst="rect">
            <a:avLst/>
          </a:prstGeom>
          <a:noFill/>
          <a:ln w="28575" cap="flat" cmpd="sng">
            <a:noFill/>
            <a:prstDash val="solid"/>
            <a:round/>
            <a:headEnd type="none" w="sm" len="sm"/>
            <a:tailEnd type="none" w="sm" len="sm"/>
          </a:ln>
          <a:effectLst>
            <a:outerShdw blurRad="609600" dist="266700" dir="9840000" sx="102000" sy="102000" algn="ctr" rotWithShape="0">
              <a:srgbClr val="000000">
                <a:alpha val="40000"/>
              </a:srgbClr>
            </a:outerShdw>
          </a:effectLst>
        </p:spPr>
      </p:pic>
      <p:pic>
        <p:nvPicPr>
          <p:cNvPr id="30" name="圖片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8863" y="2696866"/>
            <a:ext cx="3434684" cy="1842826"/>
          </a:xfrm>
          <a:prstGeom prst="rect">
            <a:avLst/>
          </a:prstGeom>
        </p:spPr>
      </p:pic>
      <p:sp>
        <p:nvSpPr>
          <p:cNvPr id="46" name="Google Shape;345;p25"/>
          <p:cNvSpPr/>
          <p:nvPr/>
        </p:nvSpPr>
        <p:spPr>
          <a:xfrm>
            <a:off x="5158721" y="4764917"/>
            <a:ext cx="1939238" cy="543261"/>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7" name="Google Shape;346;p25"/>
          <p:cNvSpPr txBox="1"/>
          <p:nvPr/>
        </p:nvSpPr>
        <p:spPr>
          <a:xfrm>
            <a:off x="5285169" y="4752995"/>
            <a:ext cx="1725048" cy="512340"/>
          </a:xfrm>
          <a:prstGeom prst="rect">
            <a:avLst/>
          </a:prstGeom>
          <a:noFill/>
          <a:ln>
            <a:noFill/>
          </a:ln>
        </p:spPr>
        <p:txBody>
          <a:bodyPr spcFirstLastPara="1" wrap="square" lIns="91425" tIns="45700" rIns="91425" bIns="45700" anchor="ctr" anchorCtr="0">
            <a:noAutofit/>
          </a:bodyPr>
          <a:lstStyle/>
          <a:p>
            <a:pPr algn="ctr"/>
            <a:r>
              <a:rPr lang="en-US" sz="1400" b="1">
                <a:latin typeface="Arial"/>
                <a:ea typeface="Arial"/>
                <a:cs typeface="Arial"/>
                <a:sym typeface="Arial"/>
              </a:rPr>
              <a:t>Configure and optimized model </a:t>
            </a:r>
            <a:endParaRPr sz="1400" b="1">
              <a:latin typeface="Arial"/>
              <a:ea typeface="Arial"/>
              <a:cs typeface="Arial"/>
              <a:sym typeface="Arial"/>
            </a:endParaRPr>
          </a:p>
        </p:txBody>
      </p:sp>
      <p:grpSp>
        <p:nvGrpSpPr>
          <p:cNvPr id="19" name="群組 18"/>
          <p:cNvGrpSpPr/>
          <p:nvPr/>
        </p:nvGrpSpPr>
        <p:grpSpPr>
          <a:xfrm>
            <a:off x="6710069" y="3934670"/>
            <a:ext cx="3771301" cy="2251125"/>
            <a:chOff x="5949244" y="3042858"/>
            <a:chExt cx="5885901" cy="3513348"/>
          </a:xfrm>
        </p:grpSpPr>
        <p:pic>
          <p:nvPicPr>
            <p:cNvPr id="5" name="Google Shape;164;p22" descr="一張含有 監視器, 螢幕擷取畫面, 電腦, 室內 的圖片&#10;&#10;描述是以非常高的可信度產生"/>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949244" y="3042858"/>
              <a:ext cx="5885901" cy="3513348"/>
            </a:xfrm>
            <a:prstGeom prst="rect">
              <a:avLst/>
            </a:prstGeom>
            <a:noFill/>
            <a:ln>
              <a:noFill/>
            </a:ln>
          </p:spPr>
        </p:pic>
        <p:pic>
          <p:nvPicPr>
            <p:cNvPr id="6" name="Google Shape;165;p22" descr="一張含有 螢幕擷取畫面, 樹 的圖片&#10;&#10;描述是以非常高的可信度產生"/>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836786" y="3602608"/>
              <a:ext cx="4231326" cy="2393848"/>
            </a:xfrm>
            <a:prstGeom prst="rect">
              <a:avLst/>
            </a:prstGeom>
            <a:noFill/>
            <a:ln>
              <a:noFill/>
            </a:ln>
          </p:spPr>
        </p:pic>
        <p:pic>
          <p:nvPicPr>
            <p:cNvPr id="7" name="Google Shape;166;p22"/>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899416" y="3620084"/>
              <a:ext cx="145807" cy="137669"/>
            </a:xfrm>
            <a:prstGeom prst="rect">
              <a:avLst/>
            </a:prstGeom>
            <a:noFill/>
            <a:ln>
              <a:noFill/>
            </a:ln>
          </p:spPr>
        </p:pic>
      </p:grpSp>
      <p:pic>
        <p:nvPicPr>
          <p:cNvPr id="7169" name="圖片 716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76401" y="3429103"/>
            <a:ext cx="2966589" cy="1499776"/>
          </a:xfrm>
          <a:prstGeom prst="rect">
            <a:avLst/>
          </a:prstGeom>
        </p:spPr>
      </p:pic>
      <p:pic>
        <p:nvPicPr>
          <p:cNvPr id="40" name="圖片 3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51087" y="4680293"/>
            <a:ext cx="1648618" cy="804500"/>
          </a:xfrm>
          <a:prstGeom prst="rect">
            <a:avLst/>
          </a:prstGeom>
        </p:spPr>
      </p:pic>
      <p:pic>
        <p:nvPicPr>
          <p:cNvPr id="39" name="圖片 38"/>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95152" y="4719839"/>
            <a:ext cx="1683850" cy="759906"/>
          </a:xfrm>
          <a:prstGeom prst="rect">
            <a:avLst/>
          </a:prstGeom>
        </p:spPr>
      </p:pic>
      <p:grpSp>
        <p:nvGrpSpPr>
          <p:cNvPr id="50" name="群組 49">
            <a:extLst>
              <a:ext uri="{FF2B5EF4-FFF2-40B4-BE49-F238E27FC236}">
                <a16:creationId xmlns:a16="http://schemas.microsoft.com/office/drawing/2014/main" id="{0D3D66D9-5A71-4E38-BC05-295C44A96EE9}"/>
              </a:ext>
            </a:extLst>
          </p:cNvPr>
          <p:cNvGrpSpPr/>
          <p:nvPr/>
        </p:nvGrpSpPr>
        <p:grpSpPr>
          <a:xfrm>
            <a:off x="-53340" y="6397155"/>
            <a:ext cx="12283444" cy="463274"/>
            <a:chOff x="0" y="6381915"/>
            <a:chExt cx="12192000" cy="463274"/>
          </a:xfrm>
        </p:grpSpPr>
        <p:pic>
          <p:nvPicPr>
            <p:cNvPr id="51" name="圖形 50">
              <a:extLst>
                <a:ext uri="{FF2B5EF4-FFF2-40B4-BE49-F238E27FC236}">
                  <a16:creationId xmlns:a16="http://schemas.microsoft.com/office/drawing/2014/main" id="{0D3A05F1-ECE7-4991-9116-CA74968011A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381915"/>
              <a:ext cx="12192000" cy="463274"/>
            </a:xfrm>
            <a:prstGeom prst="rect">
              <a:avLst/>
            </a:prstGeom>
          </p:spPr>
        </p:pic>
        <p:pic>
          <p:nvPicPr>
            <p:cNvPr id="52" name="圖形 51">
              <a:extLst>
                <a:ext uri="{FF2B5EF4-FFF2-40B4-BE49-F238E27FC236}">
                  <a16:creationId xmlns:a16="http://schemas.microsoft.com/office/drawing/2014/main" id="{67C1182C-2BB9-49F7-B2BF-36EF3C89DE4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57457" y="6504347"/>
              <a:ext cx="1609444" cy="199440"/>
            </a:xfrm>
            <a:prstGeom prst="rect">
              <a:avLst/>
            </a:prstGeom>
          </p:spPr>
        </p:pic>
      </p:grpSp>
      <p:pic>
        <p:nvPicPr>
          <p:cNvPr id="8" name="圖片 7">
            <a:extLst>
              <a:ext uri="{FF2B5EF4-FFF2-40B4-BE49-F238E27FC236}">
                <a16:creationId xmlns:a16="http://schemas.microsoft.com/office/drawing/2014/main" id="{690ECC34-46BC-49C0-B3E2-9BF299B067F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501314" y="1308449"/>
            <a:ext cx="1644105" cy="1761302"/>
          </a:xfrm>
          <a:prstGeom prst="rect">
            <a:avLst/>
          </a:prstGeom>
        </p:spPr>
      </p:pic>
      <p:pic>
        <p:nvPicPr>
          <p:cNvPr id="13" name="圖片 12">
            <a:extLst>
              <a:ext uri="{FF2B5EF4-FFF2-40B4-BE49-F238E27FC236}">
                <a16:creationId xmlns:a16="http://schemas.microsoft.com/office/drawing/2014/main" id="{67770B4D-F847-480A-871A-0E762B3FEC50}"/>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37767" y="1308449"/>
            <a:ext cx="1563741" cy="1761302"/>
          </a:xfrm>
          <a:prstGeom prst="rect">
            <a:avLst/>
          </a:prstGeom>
        </p:spPr>
      </p:pic>
      <p:pic>
        <p:nvPicPr>
          <p:cNvPr id="15" name="圖片 14">
            <a:extLst>
              <a:ext uri="{FF2B5EF4-FFF2-40B4-BE49-F238E27FC236}">
                <a16:creationId xmlns:a16="http://schemas.microsoft.com/office/drawing/2014/main" id="{1683896A-ADEB-43C3-BCA6-573360A0132D}"/>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422404" y="1308449"/>
            <a:ext cx="1644105" cy="1761302"/>
          </a:xfrm>
          <a:prstGeom prst="rect">
            <a:avLst/>
          </a:prstGeom>
        </p:spPr>
      </p:pic>
    </p:spTree>
    <p:extLst>
      <p:ext uri="{BB962C8B-B14F-4D97-AF65-F5344CB8AC3E}">
        <p14:creationId xmlns:p14="http://schemas.microsoft.com/office/powerpoint/2010/main" val="148146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descr="一張含有 動物 的圖片&#10;&#10;自動產生的描述">
            <a:extLst>
              <a:ext uri="{FF2B5EF4-FFF2-40B4-BE49-F238E27FC236}">
                <a16:creationId xmlns:a16="http://schemas.microsoft.com/office/drawing/2014/main" id="{19F0B2CD-BC82-4DD8-8F10-14600C714C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87357"/>
            <a:ext cx="12192000" cy="4790828"/>
          </a:xfrm>
          <a:prstGeom prst="rect">
            <a:avLst/>
          </a:prstGeom>
        </p:spPr>
      </p:pic>
      <p:sp>
        <p:nvSpPr>
          <p:cNvPr id="26" name="矩形 25">
            <a:extLst>
              <a:ext uri="{FF2B5EF4-FFF2-40B4-BE49-F238E27FC236}">
                <a16:creationId xmlns:a16="http://schemas.microsoft.com/office/drawing/2014/main" id="{C07352B9-22B0-46C9-906B-2352B414B0CC}"/>
              </a:ext>
            </a:extLst>
          </p:cNvPr>
          <p:cNvSpPr/>
          <p:nvPr/>
        </p:nvSpPr>
        <p:spPr>
          <a:xfrm>
            <a:off x="1" y="1587358"/>
            <a:ext cx="12192000" cy="4809797"/>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838200" y="1"/>
            <a:ext cx="10515600" cy="1690688"/>
          </a:xfrm>
        </p:spPr>
        <p:txBody>
          <a:bodyPr>
            <a:normAutofit/>
          </a:bodyPr>
          <a:lstStyle/>
          <a:p>
            <a:pPr algn="ctr"/>
            <a:r>
              <a:rPr kumimoji="1" lang="en-US" altLang="zh-TW" sz="4800">
                <a:solidFill>
                  <a:schemeClr val="bg1"/>
                </a:solidFill>
              </a:rPr>
              <a:t>AI Inference Ecosystem</a:t>
            </a:r>
            <a:endParaRPr kumimoji="1" lang="zh-TW" altLang="en-US" sz="4800">
              <a:solidFill>
                <a:schemeClr val="bg1"/>
              </a:solidFill>
            </a:endParaRPr>
          </a:p>
        </p:txBody>
      </p:sp>
      <p:sp>
        <p:nvSpPr>
          <p:cNvPr id="4" name="Google Shape;490;p31"/>
          <p:cNvSpPr txBox="1"/>
          <p:nvPr/>
        </p:nvSpPr>
        <p:spPr>
          <a:xfrm>
            <a:off x="537029" y="1945161"/>
            <a:ext cx="11146971" cy="4245656"/>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595959"/>
              </a:buClr>
              <a:buSzPts val="1800"/>
              <a:buFont typeface="Roboto"/>
              <a:buChar char="●"/>
            </a:pPr>
            <a:endParaRPr sz="2400">
              <a:solidFill>
                <a:srgbClr val="595959"/>
              </a:solidFill>
              <a:latin typeface="Roboto"/>
              <a:ea typeface="Roboto"/>
              <a:cs typeface="Roboto"/>
              <a:sym typeface="Roboto"/>
            </a:endParaRPr>
          </a:p>
        </p:txBody>
      </p:sp>
      <p:pic>
        <p:nvPicPr>
          <p:cNvPr id="5" name="圖片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96126" y="2795949"/>
            <a:ext cx="2500584" cy="1128490"/>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71870" y="4013163"/>
            <a:ext cx="2448260" cy="1194714"/>
          </a:xfrm>
          <a:prstGeom prst="rect">
            <a:avLst/>
          </a:prstGeom>
        </p:spPr>
      </p:pic>
      <p:pic>
        <p:nvPicPr>
          <p:cNvPr id="6146" name="Picture 2" descr="TANK 870ãçåçæå°çµæ"/>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645735" y="2501063"/>
            <a:ext cx="2474493" cy="2474493"/>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347;p25"/>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1246824" y="2669524"/>
            <a:ext cx="1011092" cy="1011092"/>
          </a:xfrm>
          <a:prstGeom prst="rect">
            <a:avLst/>
          </a:prstGeom>
          <a:noFill/>
          <a:ln>
            <a:noFill/>
          </a:ln>
        </p:spPr>
      </p:pic>
      <p:pic>
        <p:nvPicPr>
          <p:cNvPr id="3" name="Picture 7">
            <a:extLst>
              <a:ext uri="{FF2B5EF4-FFF2-40B4-BE49-F238E27FC236}">
                <a16:creationId xmlns:a16="http://schemas.microsoft.com/office/drawing/2014/main" id="{8D3DF242-E9C6-4E45-991D-A501E031DD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36171" y="2652792"/>
            <a:ext cx="1009890" cy="1014390"/>
          </a:xfrm>
          <a:prstGeom prst="rect">
            <a:avLst/>
          </a:prstGeom>
        </p:spPr>
      </p:pic>
      <p:pic>
        <p:nvPicPr>
          <p:cNvPr id="11" name="Picture 2" descr="https://www.qnap.com/solution/openvino/images/x72xt.pn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778663" y="3725444"/>
            <a:ext cx="2908508" cy="1673969"/>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266;p23"/>
          <p:cNvSpPr/>
          <p:nvPr/>
        </p:nvSpPr>
        <p:spPr>
          <a:xfrm>
            <a:off x="5098165" y="5272268"/>
            <a:ext cx="2179480" cy="4575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FFFFFF"/>
                </a:solidFill>
                <a:latin typeface="Arial" panose="020B0604020202020204" pitchFamily="34" charset="0"/>
                <a:cs typeface="Arial" panose="020B0604020202020204" pitchFamily="34" charset="0"/>
              </a:rPr>
              <a:t>Mustang Accelerator</a:t>
            </a:r>
            <a:endParaRPr>
              <a:solidFill>
                <a:srgbClr val="FFFFFF"/>
              </a:solidFill>
              <a:latin typeface="Arial" panose="020B0604020202020204" pitchFamily="34" charset="0"/>
              <a:cs typeface="Arial" panose="020B0604020202020204" pitchFamily="34" charset="0"/>
            </a:endParaRPr>
          </a:p>
        </p:txBody>
      </p:sp>
      <p:sp>
        <p:nvSpPr>
          <p:cNvPr id="16" name="Google Shape;266;p23"/>
          <p:cNvSpPr/>
          <p:nvPr/>
        </p:nvSpPr>
        <p:spPr>
          <a:xfrm>
            <a:off x="8793241" y="5251616"/>
            <a:ext cx="2179480" cy="4575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FFFFFF"/>
                </a:solidFill>
                <a:latin typeface="Arial" panose="020B0604020202020204" pitchFamily="34" charset="0"/>
                <a:cs typeface="Arial" panose="020B0604020202020204" pitchFamily="34" charset="0"/>
              </a:rPr>
              <a:t>Ubuntu, Windows</a:t>
            </a:r>
            <a:endParaRPr>
              <a:solidFill>
                <a:srgbClr val="FFFFFF"/>
              </a:solidFill>
              <a:latin typeface="Arial" panose="020B0604020202020204" pitchFamily="34" charset="0"/>
              <a:cs typeface="Arial" panose="020B0604020202020204" pitchFamily="34" charset="0"/>
            </a:endParaRPr>
          </a:p>
        </p:txBody>
      </p:sp>
      <p:sp>
        <p:nvSpPr>
          <p:cNvPr id="17" name="Google Shape;266;p23"/>
          <p:cNvSpPr/>
          <p:nvPr/>
        </p:nvSpPr>
        <p:spPr>
          <a:xfrm>
            <a:off x="1166581" y="5251616"/>
            <a:ext cx="2179480" cy="4575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FFFFFF"/>
                </a:solidFill>
                <a:latin typeface="Arial" panose="020B0604020202020204" pitchFamily="34" charset="0"/>
                <a:cs typeface="Arial" panose="020B0604020202020204" pitchFamily="34" charset="0"/>
              </a:rPr>
              <a:t>NAS (QTS)</a:t>
            </a:r>
            <a:endParaRPr>
              <a:solidFill>
                <a:srgbClr val="FFFFFF"/>
              </a:solidFill>
              <a:latin typeface="Arial" panose="020B0604020202020204" pitchFamily="34" charset="0"/>
              <a:cs typeface="Arial" panose="020B0604020202020204" pitchFamily="34" charset="0"/>
            </a:endParaRPr>
          </a:p>
        </p:txBody>
      </p:sp>
      <p:sp>
        <p:nvSpPr>
          <p:cNvPr id="25" name="矩形 24"/>
          <p:cNvSpPr/>
          <p:nvPr/>
        </p:nvSpPr>
        <p:spPr>
          <a:xfrm>
            <a:off x="9084351" y="4797141"/>
            <a:ext cx="1597260" cy="338554"/>
          </a:xfrm>
          <a:prstGeom prst="rect">
            <a:avLst/>
          </a:prstGeom>
          <a:noFill/>
          <a:ln>
            <a:solidFill>
              <a:srgbClr val="FFFFF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zh-TW" sz="1600">
                <a:solidFill>
                  <a:schemeClr val="bg1"/>
                </a:solidFill>
                <a:latin typeface="Arial" panose="020B0604020202020204" pitchFamily="34" charset="0"/>
                <a:cs typeface="Arial" panose="020B0604020202020204" pitchFamily="34" charset="0"/>
              </a:rPr>
              <a:t>IEI Tank 870</a:t>
            </a:r>
            <a:endParaRPr lang="zh-TW" altLang="en-US" sz="1600">
              <a:solidFill>
                <a:schemeClr val="bg1"/>
              </a:solidFill>
              <a:latin typeface="Arial" panose="020B0604020202020204" pitchFamily="34" charset="0"/>
              <a:cs typeface="Arial" panose="020B0604020202020204" pitchFamily="34" charset="0"/>
            </a:endParaRPr>
          </a:p>
        </p:txBody>
      </p:sp>
      <p:sp>
        <p:nvSpPr>
          <p:cNvPr id="21" name="十字形 20"/>
          <p:cNvSpPr/>
          <p:nvPr/>
        </p:nvSpPr>
        <p:spPr>
          <a:xfrm>
            <a:off x="3604084" y="3272286"/>
            <a:ext cx="1009890" cy="1009890"/>
          </a:xfrm>
          <a:prstGeom prst="plus">
            <a:avLst>
              <a:gd name="adj" fmla="val 39518"/>
            </a:avLst>
          </a:prstGeom>
          <a:solidFill>
            <a:srgbClr val="FFFFFF">
              <a:alpha val="2470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TW" altLang="en-US"/>
          </a:p>
        </p:txBody>
      </p:sp>
      <p:sp>
        <p:nvSpPr>
          <p:cNvPr id="27" name="十字形 26"/>
          <p:cNvSpPr/>
          <p:nvPr/>
        </p:nvSpPr>
        <p:spPr>
          <a:xfrm>
            <a:off x="7507356" y="3272286"/>
            <a:ext cx="1009890" cy="1009890"/>
          </a:xfrm>
          <a:prstGeom prst="plus">
            <a:avLst>
              <a:gd name="adj" fmla="val 39518"/>
            </a:avLst>
          </a:prstGeom>
          <a:solidFill>
            <a:srgbClr val="FFFFFF">
              <a:alpha val="2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TW" altLang="en-US"/>
          </a:p>
        </p:txBody>
      </p:sp>
      <p:pic>
        <p:nvPicPr>
          <p:cNvPr id="9" name="圖形 8">
            <a:extLst>
              <a:ext uri="{FF2B5EF4-FFF2-40B4-BE49-F238E27FC236}">
                <a16:creationId xmlns:a16="http://schemas.microsoft.com/office/drawing/2014/main" id="{92DD0457-823E-4465-BC10-A1A9E4336B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71358" y="1856464"/>
            <a:ext cx="1066800" cy="704850"/>
          </a:xfrm>
          <a:prstGeom prst="rect">
            <a:avLst/>
          </a:prstGeom>
        </p:spPr>
      </p:pic>
      <p:pic>
        <p:nvPicPr>
          <p:cNvPr id="10" name="圖形 9">
            <a:extLst>
              <a:ext uri="{FF2B5EF4-FFF2-40B4-BE49-F238E27FC236}">
                <a16:creationId xmlns:a16="http://schemas.microsoft.com/office/drawing/2014/main" id="{AF1E3039-311C-44DA-A320-D4E30931C8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81870" y="2093127"/>
            <a:ext cx="1895475" cy="381000"/>
          </a:xfrm>
          <a:prstGeom prst="rect">
            <a:avLst/>
          </a:prstGeom>
        </p:spPr>
      </p:pic>
      <p:grpSp>
        <p:nvGrpSpPr>
          <p:cNvPr id="14" name="群組 13">
            <a:extLst>
              <a:ext uri="{FF2B5EF4-FFF2-40B4-BE49-F238E27FC236}">
                <a16:creationId xmlns:a16="http://schemas.microsoft.com/office/drawing/2014/main" id="{F024152C-84B4-44CC-BE20-D5702BA1F8FA}"/>
              </a:ext>
            </a:extLst>
          </p:cNvPr>
          <p:cNvGrpSpPr/>
          <p:nvPr/>
        </p:nvGrpSpPr>
        <p:grpSpPr>
          <a:xfrm>
            <a:off x="-53340" y="6397155"/>
            <a:ext cx="12283444" cy="463274"/>
            <a:chOff x="0" y="6381915"/>
            <a:chExt cx="12192000" cy="463274"/>
          </a:xfrm>
        </p:grpSpPr>
        <p:pic>
          <p:nvPicPr>
            <p:cNvPr id="12" name="圖形 11">
              <a:extLst>
                <a:ext uri="{FF2B5EF4-FFF2-40B4-BE49-F238E27FC236}">
                  <a16:creationId xmlns:a16="http://schemas.microsoft.com/office/drawing/2014/main" id="{A7FAAF48-3D95-4FD8-93D2-B6EA0910AE5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6381915"/>
              <a:ext cx="12192000" cy="463274"/>
            </a:xfrm>
            <a:prstGeom prst="rect">
              <a:avLst/>
            </a:prstGeom>
          </p:spPr>
        </p:pic>
        <p:pic>
          <p:nvPicPr>
            <p:cNvPr id="29" name="圖形 28">
              <a:extLst>
                <a:ext uri="{FF2B5EF4-FFF2-40B4-BE49-F238E27FC236}">
                  <a16:creationId xmlns:a16="http://schemas.microsoft.com/office/drawing/2014/main" id="{957CAFB0-4351-476C-BA36-0AAF8AD8E2D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7457" y="6504347"/>
              <a:ext cx="1609444" cy="199440"/>
            </a:xfrm>
            <a:prstGeom prst="rect">
              <a:avLst/>
            </a:prstGeom>
          </p:spPr>
        </p:pic>
      </p:grpSp>
      <p:pic>
        <p:nvPicPr>
          <p:cNvPr id="24" name="圖形 23">
            <a:extLst>
              <a:ext uri="{FF2B5EF4-FFF2-40B4-BE49-F238E27FC236}">
                <a16:creationId xmlns:a16="http://schemas.microsoft.com/office/drawing/2014/main" id="{43621A5B-74E2-4E00-8115-48994AD342A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485496" y="1856465"/>
            <a:ext cx="890377" cy="571436"/>
          </a:xfrm>
          <a:prstGeom prst="rect">
            <a:avLst/>
          </a:prstGeom>
        </p:spPr>
      </p:pic>
      <p:pic>
        <p:nvPicPr>
          <p:cNvPr id="33" name="圖形 32">
            <a:extLst>
              <a:ext uri="{FF2B5EF4-FFF2-40B4-BE49-F238E27FC236}">
                <a16:creationId xmlns:a16="http://schemas.microsoft.com/office/drawing/2014/main" id="{A0E0F1C3-1446-44E5-A08A-781A1D3B6AB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513784" y="2126305"/>
            <a:ext cx="1644773" cy="262894"/>
          </a:xfrm>
          <a:prstGeom prst="rect">
            <a:avLst/>
          </a:prstGeom>
        </p:spPr>
      </p:pic>
    </p:spTree>
    <p:extLst>
      <p:ext uri="{BB962C8B-B14F-4D97-AF65-F5344CB8AC3E}">
        <p14:creationId xmlns:p14="http://schemas.microsoft.com/office/powerpoint/2010/main" val="1625915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365125"/>
            <a:ext cx="12192000" cy="1325563"/>
          </a:xfrm>
        </p:spPr>
        <p:txBody>
          <a:bodyPr>
            <a:noAutofit/>
          </a:bodyPr>
          <a:lstStyle/>
          <a:p>
            <a:pPr algn="ctr"/>
            <a:r>
              <a:rPr kumimoji="1" lang="en-US" altLang="zh-TW" sz="4600">
                <a:solidFill>
                  <a:schemeClr val="bg1"/>
                </a:solidFill>
              </a:rPr>
              <a:t>More </a:t>
            </a:r>
            <a:r>
              <a:rPr kumimoji="1" lang="en-US" altLang="zh-TW" sz="4600" err="1">
                <a:solidFill>
                  <a:schemeClr val="bg1"/>
                </a:solidFill>
              </a:rPr>
              <a:t>AIoT</a:t>
            </a:r>
            <a:r>
              <a:rPr kumimoji="1" lang="en-US" altLang="zh-TW" sz="4600">
                <a:solidFill>
                  <a:schemeClr val="bg1"/>
                </a:solidFill>
              </a:rPr>
              <a:t> Application on COMPUTEX 2019</a:t>
            </a:r>
            <a:endParaRPr kumimoji="1" lang="zh-TW" altLang="en-US" sz="4600">
              <a:solidFill>
                <a:schemeClr val="bg1"/>
              </a:solidFill>
            </a:endParaRPr>
          </a:p>
        </p:txBody>
      </p:sp>
      <p:pic>
        <p:nvPicPr>
          <p:cNvPr id="17" name="圖片 16">
            <a:extLst>
              <a:ext uri="{FF2B5EF4-FFF2-40B4-BE49-F238E27FC236}">
                <a16:creationId xmlns:a16="http://schemas.microsoft.com/office/drawing/2014/main" id="{51EE18FC-E83A-46A0-9EE8-2A0EF4B29F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899486"/>
            <a:ext cx="12192000" cy="3537487"/>
          </a:xfrm>
          <a:prstGeom prst="rect">
            <a:avLst/>
          </a:prstGeom>
        </p:spPr>
      </p:pic>
      <p:pic>
        <p:nvPicPr>
          <p:cNvPr id="11" name="圖形 10">
            <a:extLst>
              <a:ext uri="{FF2B5EF4-FFF2-40B4-BE49-F238E27FC236}">
                <a16:creationId xmlns:a16="http://schemas.microsoft.com/office/drawing/2014/main" id="{B41E69B5-77BA-4CF2-B4A4-9202FFA424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1534" y="5699735"/>
            <a:ext cx="2248931" cy="278685"/>
          </a:xfrm>
          <a:prstGeom prst="rect">
            <a:avLst/>
          </a:prstGeom>
        </p:spPr>
      </p:pic>
      <p:sp>
        <p:nvSpPr>
          <p:cNvPr id="14" name="文字方塊 13">
            <a:extLst>
              <a:ext uri="{FF2B5EF4-FFF2-40B4-BE49-F238E27FC236}">
                <a16:creationId xmlns:a16="http://schemas.microsoft.com/office/drawing/2014/main" id="{B9EB2683-D5BE-4226-8298-BD56C269063E}"/>
              </a:ext>
            </a:extLst>
          </p:cNvPr>
          <p:cNvSpPr txBox="1"/>
          <p:nvPr/>
        </p:nvSpPr>
        <p:spPr>
          <a:xfrm>
            <a:off x="3422650" y="6108612"/>
            <a:ext cx="5346700" cy="507831"/>
          </a:xfrm>
          <a:prstGeom prst="rect">
            <a:avLst/>
          </a:prstGeom>
          <a:noFill/>
        </p:spPr>
        <p:txBody>
          <a:bodyPr wrap="square" rtlCol="0" anchor="t">
            <a:spAutoFit/>
          </a:bodyPr>
          <a:lstStyle/>
          <a:p>
            <a:pPr algn="ctr"/>
            <a:r>
              <a:rPr lang="en-US" altLang="zh-TW" sz="900">
                <a:solidFill>
                  <a:srgbClr val="FFFFFF"/>
                </a:solidFill>
                <a:latin typeface="微軟正黑體"/>
                <a:ea typeface="微軟正黑體"/>
              </a:rPr>
              <a:t>Copyright</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2019</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QNAP</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Systems,</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Inc.</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All</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rights</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reserved.</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QNAP®</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and</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other</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names</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of</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QNAP</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Products</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are</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proprietary</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marks</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or</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registered</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trademarks</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of</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QNAP</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Systems,</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Inc.</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Other</a:t>
            </a:r>
            <a:r>
              <a:rPr lang="zh-TW" altLang="en-US" sz="900">
                <a:solidFill>
                  <a:srgbClr val="FFFFFF"/>
                </a:solidFill>
                <a:latin typeface="微軟正黑體"/>
                <a:ea typeface="微軟正黑體"/>
              </a:rPr>
              <a:t> </a:t>
            </a:r>
            <a:r>
              <a:rPr lang="en-US" altLang="zh-TW" sz="900">
                <a:solidFill>
                  <a:srgbClr val="FFFFFF"/>
                </a:solidFill>
                <a:latin typeface="微軟正黑體"/>
                <a:ea typeface="微軟正黑體"/>
              </a:rPr>
              <a:t>prod</a:t>
            </a:r>
            <a:r>
              <a:rPr lang="zh-TW" sz="900">
                <a:solidFill>
                  <a:srgbClr val="FFFFFF"/>
                </a:solidFill>
                <a:latin typeface="微軟正黑體"/>
                <a:ea typeface="微軟正黑體"/>
              </a:rPr>
              <a:t>ucts and company names mentioned herein are trademarks of their respective holders.</a:t>
            </a:r>
            <a:endParaRPr lang="zh-TW">
              <a:solidFill>
                <a:srgbClr val="FFFFFF"/>
              </a:solidFill>
            </a:endParaRPr>
          </a:p>
        </p:txBody>
      </p:sp>
      <p:pic>
        <p:nvPicPr>
          <p:cNvPr id="18" name="圖形 17">
            <a:extLst>
              <a:ext uri="{FF2B5EF4-FFF2-40B4-BE49-F238E27FC236}">
                <a16:creationId xmlns:a16="http://schemas.microsoft.com/office/drawing/2014/main" id="{1EC2EEEC-66BD-4EC2-A9F1-1BE7E0F115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8050" y="2163755"/>
            <a:ext cx="5346700" cy="2912102"/>
          </a:xfrm>
          <a:prstGeom prst="rect">
            <a:avLst/>
          </a:prstGeom>
        </p:spPr>
      </p:pic>
      <p:sp>
        <p:nvSpPr>
          <p:cNvPr id="16" name="文字方塊 15">
            <a:extLst>
              <a:ext uri="{FF2B5EF4-FFF2-40B4-BE49-F238E27FC236}">
                <a16:creationId xmlns:a16="http://schemas.microsoft.com/office/drawing/2014/main" id="{9721006F-A921-479E-9081-D16B14073B10}"/>
              </a:ext>
            </a:extLst>
          </p:cNvPr>
          <p:cNvSpPr txBox="1"/>
          <p:nvPr/>
        </p:nvSpPr>
        <p:spPr>
          <a:xfrm>
            <a:off x="1295400" y="3667653"/>
            <a:ext cx="9626600" cy="523220"/>
          </a:xfrm>
          <a:prstGeom prst="rect">
            <a:avLst/>
          </a:prstGeom>
          <a:noFill/>
        </p:spPr>
        <p:txBody>
          <a:bodyPr wrap="square" rtlCol="0">
            <a:spAutoFit/>
          </a:bodyPr>
          <a:lstStyle/>
          <a:p>
            <a:pPr algn="ctr"/>
            <a:r>
              <a:rPr lang="sv-SE" altLang="zh-TW" sz="2800">
                <a:solidFill>
                  <a:schemeClr val="bg1"/>
                </a:solidFill>
                <a:latin typeface="Arial" panose="020B0604020202020204" pitchFamily="34" charset="0"/>
                <a:cs typeface="Arial" panose="020B0604020202020204" pitchFamily="34" charset="0"/>
              </a:rPr>
              <a:t>@ </a:t>
            </a:r>
            <a:r>
              <a:rPr lang="en-US" altLang="zh-TW" sz="2800">
                <a:solidFill>
                  <a:srgbClr val="FFFFFF"/>
                </a:solidFill>
                <a:latin typeface="Arial" panose="020B0604020202020204" pitchFamily="34" charset="0"/>
                <a:ea typeface="微軟正黑體" panose="020B0604030504040204" pitchFamily="34" charset="-120"/>
                <a:cs typeface="Arial" panose="020B0604020202020204" pitchFamily="34" charset="0"/>
              </a:rPr>
              <a:t>J0830 ,</a:t>
            </a:r>
            <a:r>
              <a:rPr lang="sv-SE" altLang="zh-TW" sz="2800">
                <a:solidFill>
                  <a:schemeClr val="bg1"/>
                </a:solidFill>
                <a:latin typeface="Arial" panose="020B0604020202020204" pitchFamily="34" charset="0"/>
                <a:cs typeface="Arial" panose="020B0604020202020204" pitchFamily="34" charset="0"/>
              </a:rPr>
              <a:t>Taipei Nangang Exhibition Center, Hall 1</a:t>
            </a:r>
            <a:endParaRPr lang="zh-TW" alt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11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id="{D6A26A0A-B304-4E22-8E9B-33FD1EE536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199" y="3559969"/>
            <a:ext cx="4301465" cy="1262062"/>
          </a:xfrm>
          <a:prstGeom prst="rect">
            <a:avLst/>
          </a:prstGeom>
        </p:spPr>
      </p:pic>
      <p:pic>
        <p:nvPicPr>
          <p:cNvPr id="3" name="圖片 2">
            <a:extLst>
              <a:ext uri="{FF2B5EF4-FFF2-40B4-BE49-F238E27FC236}">
                <a16:creationId xmlns:a16="http://schemas.microsoft.com/office/drawing/2014/main" id="{E516B412-1A61-41AC-B1F9-63F306B0A04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2391" y="1076313"/>
            <a:ext cx="2847079" cy="3206774"/>
          </a:xfrm>
          <a:prstGeom prst="rect">
            <a:avLst/>
          </a:prstGeom>
        </p:spPr>
      </p:pic>
    </p:spTree>
    <p:extLst>
      <p:ext uri="{BB962C8B-B14F-4D97-AF65-F5344CB8AC3E}">
        <p14:creationId xmlns:p14="http://schemas.microsoft.com/office/powerpoint/2010/main" val="1148442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descr="一張含有 動物 的圖片&#10;&#10;自動產生的描述">
            <a:extLst>
              <a:ext uri="{FF2B5EF4-FFF2-40B4-BE49-F238E27FC236}">
                <a16:creationId xmlns:a16="http://schemas.microsoft.com/office/drawing/2014/main" id="{0E7E615F-60E0-4000-83DC-C587B15274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498" y="1587357"/>
            <a:ext cx="11576232" cy="4852419"/>
          </a:xfrm>
          <a:prstGeom prst="rect">
            <a:avLst/>
          </a:prstGeom>
        </p:spPr>
      </p:pic>
      <p:sp>
        <p:nvSpPr>
          <p:cNvPr id="35" name="矩形 34">
            <a:extLst>
              <a:ext uri="{FF2B5EF4-FFF2-40B4-BE49-F238E27FC236}">
                <a16:creationId xmlns:a16="http://schemas.microsoft.com/office/drawing/2014/main" id="{88E39835-39CB-4076-B88A-57C866A342F9}"/>
              </a:ext>
            </a:extLst>
          </p:cNvPr>
          <p:cNvSpPr/>
          <p:nvPr/>
        </p:nvSpPr>
        <p:spPr>
          <a:xfrm>
            <a:off x="317500" y="2772339"/>
            <a:ext cx="11583423" cy="3667437"/>
          </a:xfrm>
          <a:prstGeom prst="rect">
            <a:avLst/>
          </a:prstGeom>
          <a:solidFill>
            <a:srgbClr val="0E20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TextBox 7"/>
          <p:cNvSpPr txBox="1"/>
          <p:nvPr/>
        </p:nvSpPr>
        <p:spPr>
          <a:xfrm>
            <a:off x="5296128" y="6562887"/>
            <a:ext cx="1194238" cy="123111"/>
          </a:xfrm>
          <a:prstGeom prst="rect">
            <a:avLst/>
          </a:prstGeom>
          <a:noFill/>
        </p:spPr>
        <p:txBody>
          <a:bodyPr vert="horz" wrap="none" lIns="0" tIns="0" rIns="0" bIns="0" rtlCol="0">
            <a:spAutoFit/>
          </a:bodyPr>
          <a:lstStyle/>
          <a:p>
            <a:r>
              <a:rPr lang="en-US" sz="800">
                <a:solidFill>
                  <a:srgbClr val="B1BABF"/>
                </a:solidFill>
                <a:latin typeface="Arial" panose="020B0604020202020204" pitchFamily="34" charset="0"/>
                <a:cs typeface="Arial" panose="020B0604020202020204" pitchFamily="34" charset="0"/>
              </a:rPr>
              <a:t>Latest version is 2019 R1 </a:t>
            </a:r>
          </a:p>
        </p:txBody>
      </p:sp>
      <p:pic>
        <p:nvPicPr>
          <p:cNvPr id="4" name="Picture 3"/>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1" y="1"/>
            <a:ext cx="10571991" cy="2772341"/>
          </a:xfrm>
          <a:prstGeom prst="rect">
            <a:avLst/>
          </a:prstGeom>
        </p:spPr>
      </p:pic>
      <p:sp>
        <p:nvSpPr>
          <p:cNvPr id="12" name="Content Placeholder 29"/>
          <p:cNvSpPr txBox="1">
            <a:spLocks/>
          </p:cNvSpPr>
          <p:nvPr/>
        </p:nvSpPr>
        <p:spPr>
          <a:xfrm>
            <a:off x="475285" y="4029142"/>
            <a:ext cx="5417961" cy="1529300"/>
          </a:xfrm>
          <a:prstGeom prst="rect">
            <a:avLst/>
          </a:prstGeom>
          <a:noFill/>
        </p:spPr>
        <p:txBody>
          <a:bodyPr lIns="60960" tIns="60960"/>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b="1">
                <a:solidFill>
                  <a:schemeClr val="bg1"/>
                </a:solidFill>
                <a:latin typeface="Arial" panose="020B0604020202020204" pitchFamily="34" charset="0"/>
                <a:cs typeface="Arial" panose="020B0604020202020204" pitchFamily="34" charset="0"/>
              </a:rPr>
              <a:t>What it is</a:t>
            </a:r>
          </a:p>
          <a:p>
            <a:pPr>
              <a:spcBef>
                <a:spcPts val="0"/>
              </a:spcBef>
            </a:pPr>
            <a:r>
              <a:rPr lang="en-US" sz="1400">
                <a:solidFill>
                  <a:schemeClr val="bg1"/>
                </a:solidFill>
                <a:latin typeface="Arial" panose="020B0604020202020204" pitchFamily="34" charset="0"/>
                <a:cs typeface="Arial" panose="020B0604020202020204" pitchFamily="34" charset="0"/>
              </a:rPr>
              <a:t>A toolkit to accelerate development of</a:t>
            </a:r>
            <a:r>
              <a:rPr lang="en-US" sz="1400" b="1">
                <a:solidFill>
                  <a:schemeClr val="bg1"/>
                </a:solidFill>
                <a:latin typeface="Arial" panose="020B0604020202020204" pitchFamily="34" charset="0"/>
                <a:cs typeface="Arial" panose="020B0604020202020204" pitchFamily="34" charset="0"/>
              </a:rPr>
              <a:t> high performance computer vision </a:t>
            </a:r>
            <a:r>
              <a:rPr lang="en-US" sz="1400">
                <a:solidFill>
                  <a:schemeClr val="bg1"/>
                </a:solidFill>
                <a:latin typeface="Arial" panose="020B0604020202020204" pitchFamily="34" charset="0"/>
                <a:cs typeface="Arial" panose="020B0604020202020204" pitchFamily="34" charset="0"/>
              </a:rPr>
              <a:t>&amp; </a:t>
            </a:r>
            <a:r>
              <a:rPr lang="en-US" sz="1400" b="1">
                <a:solidFill>
                  <a:schemeClr val="bg1"/>
                </a:solidFill>
                <a:latin typeface="Arial" panose="020B0604020202020204" pitchFamily="34" charset="0"/>
                <a:cs typeface="Arial" panose="020B0604020202020204" pitchFamily="34" charset="0"/>
              </a:rPr>
              <a:t>deep learning inference into vision/AI applications </a:t>
            </a:r>
            <a:r>
              <a:rPr lang="en-US" sz="1400">
                <a:solidFill>
                  <a:schemeClr val="bg1"/>
                </a:solidFill>
                <a:latin typeface="Arial" panose="020B0604020202020204" pitchFamily="34" charset="0"/>
                <a:cs typeface="Arial" panose="020B0604020202020204" pitchFamily="34" charset="0"/>
              </a:rPr>
              <a:t>used</a:t>
            </a:r>
            <a:r>
              <a:rPr lang="en-US" sz="1400" b="1">
                <a:solidFill>
                  <a:schemeClr val="bg1"/>
                </a:solidFill>
                <a:latin typeface="Arial" panose="020B0604020202020204" pitchFamily="34" charset="0"/>
                <a:cs typeface="Arial" panose="020B0604020202020204" pitchFamily="34" charset="0"/>
              </a:rPr>
              <a:t> </a:t>
            </a:r>
            <a:r>
              <a:rPr lang="en-US" sz="1400">
                <a:solidFill>
                  <a:schemeClr val="bg1"/>
                </a:solidFill>
                <a:latin typeface="Arial" panose="020B0604020202020204" pitchFamily="34" charset="0"/>
                <a:cs typeface="Arial" panose="020B0604020202020204" pitchFamily="34" charset="0"/>
              </a:rPr>
              <a:t>from device to cloud. It enables deep learning on hardware accelerators and easy deployment </a:t>
            </a:r>
            <a:r>
              <a:rPr lang="en-US" sz="1400" b="1">
                <a:solidFill>
                  <a:schemeClr val="bg1"/>
                </a:solidFill>
                <a:latin typeface="Arial" panose="020B0604020202020204" pitchFamily="34" charset="0"/>
                <a:cs typeface="Arial" panose="020B0604020202020204" pitchFamily="34" charset="0"/>
              </a:rPr>
              <a:t> </a:t>
            </a:r>
            <a:r>
              <a:rPr lang="en-US" sz="1400">
                <a:solidFill>
                  <a:schemeClr val="bg1"/>
                </a:solidFill>
                <a:latin typeface="Arial" panose="020B0604020202020204" pitchFamily="34" charset="0"/>
                <a:cs typeface="Arial" panose="020B0604020202020204" pitchFamily="34" charset="0"/>
              </a:rPr>
              <a:t>across multiple types of Intel</a:t>
            </a:r>
            <a:r>
              <a:rPr lang="en-US" sz="1400" baseline="30000">
                <a:solidFill>
                  <a:schemeClr val="bg1"/>
                </a:solidFill>
                <a:latin typeface="Arial" panose="020B0604020202020204" pitchFamily="34" charset="0"/>
                <a:cs typeface="Arial" panose="020B0604020202020204" pitchFamily="34" charset="0"/>
              </a:rPr>
              <a:t>®</a:t>
            </a:r>
            <a:r>
              <a:rPr lang="en-US" sz="1400">
                <a:solidFill>
                  <a:schemeClr val="bg1"/>
                </a:solidFill>
                <a:latin typeface="Arial" panose="020B0604020202020204" pitchFamily="34" charset="0"/>
                <a:cs typeface="Arial" panose="020B0604020202020204" pitchFamily="34" charset="0"/>
              </a:rPr>
              <a:t> platforms. </a:t>
            </a:r>
          </a:p>
        </p:txBody>
      </p:sp>
      <p:pic>
        <p:nvPicPr>
          <p:cNvPr id="27" name="圖片 26">
            <a:extLst>
              <a:ext uri="{FF2B5EF4-FFF2-40B4-BE49-F238E27FC236}">
                <a16:creationId xmlns:a16="http://schemas.microsoft.com/office/drawing/2014/main" id="{939FAD80-F2A9-4495-B7FD-07DA57BB20C5}"/>
              </a:ext>
            </a:extLst>
          </p:cNvPr>
          <p:cNvPicPr>
            <a:picLocks noChangeAspect="1"/>
          </p:cNvPicPr>
          <p:nvPr/>
        </p:nvPicPr>
        <p:blipFill>
          <a:blip r:embed="rId5">
            <a:alphaModFix amt="50000"/>
          </a:blip>
          <a:stretch>
            <a:fillRect/>
          </a:stretch>
        </p:blipFill>
        <p:spPr>
          <a:xfrm>
            <a:off x="317499" y="2772340"/>
            <a:ext cx="11576231" cy="1266260"/>
          </a:xfrm>
          <a:prstGeom prst="rect">
            <a:avLst/>
          </a:prstGeom>
          <a:noFill/>
        </p:spPr>
      </p:pic>
      <p:sp>
        <p:nvSpPr>
          <p:cNvPr id="9" name="TextBox 8"/>
          <p:cNvSpPr txBox="1"/>
          <p:nvPr/>
        </p:nvSpPr>
        <p:spPr>
          <a:xfrm>
            <a:off x="6368532" y="5542515"/>
            <a:ext cx="5639404" cy="757027"/>
          </a:xfrm>
          <a:prstGeom prst="rect">
            <a:avLst/>
          </a:prstGeom>
          <a:noFill/>
        </p:spPr>
        <p:txBody>
          <a:bodyPr vert="horz" wrap="square" lIns="121920" tIns="121920" rIns="121920" bIns="121920" rtlCol="0" anchor="ctr" anchorCtr="0">
            <a:noAutofit/>
          </a:bodyPr>
          <a:lstStyle/>
          <a:p>
            <a:pPr>
              <a:spcAft>
                <a:spcPts val="400"/>
              </a:spcAft>
            </a:pPr>
            <a:r>
              <a:rPr lang="en-US" sz="1600" b="1">
                <a:solidFill>
                  <a:srgbClr val="D6DCE5"/>
                </a:solidFill>
                <a:latin typeface="Arial" panose="020B0604020202020204" pitchFamily="34" charset="0"/>
                <a:cs typeface="Arial" panose="020B0604020202020204" pitchFamily="34" charset="0"/>
              </a:rPr>
              <a:t>Free Download </a:t>
            </a:r>
            <a:r>
              <a:rPr lang="en-US" sz="1600" b="1">
                <a:solidFill>
                  <a:srgbClr val="D6DCE5"/>
                </a:solidFill>
                <a:latin typeface="Arial" panose="020B0604020202020204" pitchFamily="34" charset="0"/>
                <a:cs typeface="Arial" panose="020B0604020202020204" pitchFamily="34" charset="0"/>
                <a:sym typeface="Wingdings 3" panose="05040102010807070707" pitchFamily="18" charset="2"/>
              </a:rPr>
              <a:t></a:t>
            </a:r>
            <a:r>
              <a:rPr lang="en-US" sz="1600" b="1">
                <a:solidFill>
                  <a:srgbClr val="D6DCE5"/>
                </a:solidFill>
                <a:latin typeface="Arial" panose="020B0604020202020204" pitchFamily="34" charset="0"/>
                <a:cs typeface="Arial" panose="020B0604020202020204" pitchFamily="34" charset="0"/>
              </a:rPr>
              <a:t> </a:t>
            </a:r>
            <a:r>
              <a:rPr lang="en-US" altLang="en-US" sz="1600">
                <a:solidFill>
                  <a:srgbClr val="D6DCE5"/>
                </a:solidFill>
                <a:latin typeface="Arial" panose="020B0604020202020204" pitchFamily="34" charset="0"/>
                <a:cs typeface="Arial" panose="020B0604020202020204" pitchFamily="34" charset="0"/>
              </a:rPr>
              <a:t>software.intel.com/</a:t>
            </a:r>
            <a:r>
              <a:rPr lang="en-US" altLang="en-US" sz="1600" err="1">
                <a:solidFill>
                  <a:srgbClr val="D6DCE5"/>
                </a:solidFill>
                <a:latin typeface="Arial" panose="020B0604020202020204" pitchFamily="34" charset="0"/>
                <a:cs typeface="Arial" panose="020B0604020202020204" pitchFamily="34" charset="0"/>
              </a:rPr>
              <a:t>openvino</a:t>
            </a:r>
            <a:r>
              <a:rPr lang="en-US" altLang="en-US" sz="1600">
                <a:solidFill>
                  <a:srgbClr val="D6DCE5"/>
                </a:solidFill>
                <a:latin typeface="Arial" panose="020B0604020202020204" pitchFamily="34" charset="0"/>
                <a:cs typeface="Arial" panose="020B0604020202020204" pitchFamily="34" charset="0"/>
              </a:rPr>
              <a:t>-toolkit</a:t>
            </a:r>
          </a:p>
          <a:p>
            <a:pPr>
              <a:spcAft>
                <a:spcPts val="400"/>
              </a:spcAft>
            </a:pPr>
            <a:r>
              <a:rPr lang="en-US" sz="1600" b="1">
                <a:solidFill>
                  <a:srgbClr val="D6DCE5"/>
                </a:solidFill>
                <a:latin typeface="Arial" panose="020B0604020202020204" pitchFamily="34" charset="0"/>
                <a:cs typeface="Arial" panose="020B0604020202020204" pitchFamily="34" charset="0"/>
              </a:rPr>
              <a:t>Open Source version </a:t>
            </a:r>
            <a:r>
              <a:rPr lang="en-US" sz="1600" b="1">
                <a:solidFill>
                  <a:srgbClr val="D6DCE5"/>
                </a:solidFill>
                <a:latin typeface="Arial" panose="020B0604020202020204" pitchFamily="34" charset="0"/>
                <a:cs typeface="Arial" panose="020B0604020202020204" pitchFamily="34" charset="0"/>
                <a:sym typeface="Wingdings 3" panose="05040102010807070707" pitchFamily="18" charset="2"/>
              </a:rPr>
              <a:t></a:t>
            </a:r>
            <a:r>
              <a:rPr lang="en-US" sz="1600" b="1">
                <a:solidFill>
                  <a:srgbClr val="D6DCE5"/>
                </a:solidFill>
                <a:latin typeface="Arial" panose="020B0604020202020204" pitchFamily="34" charset="0"/>
                <a:cs typeface="Arial" panose="020B0604020202020204" pitchFamily="34" charset="0"/>
              </a:rPr>
              <a:t> </a:t>
            </a:r>
            <a:r>
              <a:rPr lang="en-US" altLang="en-US" sz="1600">
                <a:solidFill>
                  <a:srgbClr val="D6DCE5"/>
                </a:solidFill>
                <a:latin typeface="Arial" panose="020B0604020202020204" pitchFamily="34" charset="0"/>
                <a:cs typeface="Arial" panose="020B0604020202020204" pitchFamily="34" charset="0"/>
              </a:rPr>
              <a:t>01.org/</a:t>
            </a:r>
            <a:r>
              <a:rPr lang="en-US" altLang="en-US" sz="1600" err="1">
                <a:solidFill>
                  <a:srgbClr val="D6DCE5"/>
                </a:solidFill>
                <a:latin typeface="Arial" panose="020B0604020202020204" pitchFamily="34" charset="0"/>
                <a:cs typeface="Arial" panose="020B0604020202020204" pitchFamily="34" charset="0"/>
              </a:rPr>
              <a:t>openvinotoolkit</a:t>
            </a:r>
            <a:r>
              <a:rPr lang="en-US" sz="1600" b="1">
                <a:solidFill>
                  <a:srgbClr val="D6DCE5"/>
                </a:solidFill>
                <a:latin typeface="Arial" panose="020B0604020202020204" pitchFamily="34" charset="0"/>
                <a:cs typeface="Arial" panose="020B0604020202020204" pitchFamily="34" charset="0"/>
              </a:rPr>
              <a:t>  </a:t>
            </a:r>
            <a:endParaRPr lang="en-US" sz="1600">
              <a:solidFill>
                <a:srgbClr val="D6DCE5"/>
              </a:solidFill>
              <a:latin typeface="Arial" panose="020B0604020202020204" pitchFamily="34" charset="0"/>
              <a:cs typeface="Arial" panose="020B0604020202020204" pitchFamily="34" charset="0"/>
            </a:endParaRPr>
          </a:p>
        </p:txBody>
      </p:sp>
      <p:grpSp>
        <p:nvGrpSpPr>
          <p:cNvPr id="11" name="群組 10">
            <a:extLst>
              <a:ext uri="{FF2B5EF4-FFF2-40B4-BE49-F238E27FC236}">
                <a16:creationId xmlns:a16="http://schemas.microsoft.com/office/drawing/2014/main" id="{3EB694B7-6BEF-4254-95ED-F18A97977C32}"/>
              </a:ext>
            </a:extLst>
          </p:cNvPr>
          <p:cNvGrpSpPr/>
          <p:nvPr/>
        </p:nvGrpSpPr>
        <p:grpSpPr>
          <a:xfrm>
            <a:off x="640807" y="3075830"/>
            <a:ext cx="649871" cy="639841"/>
            <a:chOff x="6683261" y="3216216"/>
            <a:chExt cx="649871" cy="639841"/>
          </a:xfrm>
        </p:grpSpPr>
        <p:sp>
          <p:nvSpPr>
            <p:cNvPr id="21" name="Oval 20">
              <a:extLst>
                <a:ext uri="{FF2B5EF4-FFF2-40B4-BE49-F238E27FC236}">
                  <a16:creationId xmlns:a16="http://schemas.microsoft.com/office/drawing/2014/main" id="{15A58F72-D35A-1343-A2FC-81CC597C1FA0}"/>
                </a:ext>
              </a:extLst>
            </p:cNvPr>
            <p:cNvSpPr/>
            <p:nvPr/>
          </p:nvSpPr>
          <p:spPr bwMode="auto">
            <a:xfrm>
              <a:off x="6683261" y="3216216"/>
              <a:ext cx="649871" cy="639841"/>
            </a:xfrm>
            <a:prstGeom prst="ellipse">
              <a:avLst/>
            </a:prstGeom>
            <a:gradFill flip="none" rotWithShape="1">
              <a:gsLst>
                <a:gs pos="0">
                  <a:srgbClr val="0071C5">
                    <a:lumMod val="67000"/>
                  </a:srgbClr>
                </a:gs>
                <a:gs pos="48000">
                  <a:srgbClr val="0071C5">
                    <a:lumMod val="97000"/>
                    <a:lumOff val="3000"/>
                  </a:srgbClr>
                </a:gs>
                <a:gs pos="100000">
                  <a:srgbClr val="0071C5">
                    <a:lumMod val="60000"/>
                    <a:lumOff val="40000"/>
                  </a:srgbClr>
                </a:gs>
              </a:gsLst>
              <a:lin ang="16200000" scaled="1"/>
              <a:tileRect/>
            </a:gradFill>
            <a:ln w="28575" cap="flat" cmpd="sng" algn="ctr">
              <a:noFill/>
              <a:prstDash val="solid"/>
            </a:ln>
            <a:effectLst/>
            <a:scene3d>
              <a:camera prst="orthographicFront">
                <a:rot lat="0" lon="0" rev="0"/>
              </a:camera>
              <a:lightRig rig="brightRoom" dir="t">
                <a:rot lat="0" lon="0" rev="600000"/>
              </a:lightRig>
            </a:scene3d>
            <a:sp3d prstMaterial="metal">
              <a:bevelT w="38100" h="57150" prst="angle"/>
            </a:sp3d>
          </p:spPr>
          <p:txBody>
            <a:bodyPr wrap="none" rtlCol="0" anchor="ctr"/>
            <a:lstStyle/>
            <a:p>
              <a:pPr algn="ctr" defTabSz="914354">
                <a:lnSpc>
                  <a:spcPct val="80000"/>
                </a:lnSpc>
              </a:pPr>
              <a:endParaRPr lang="en-US" sz="7200">
                <a:solidFill>
                  <a:prstClr val="white"/>
                </a:solidFill>
                <a:latin typeface="Intel Clear Pro"/>
              </a:endParaRPr>
            </a:p>
          </p:txBody>
        </p:sp>
        <p:pic>
          <p:nvPicPr>
            <p:cNvPr id="22" name="Picture 21">
              <a:extLst>
                <a:ext uri="{FF2B5EF4-FFF2-40B4-BE49-F238E27FC236}">
                  <a16:creationId xmlns:a16="http://schemas.microsoft.com/office/drawing/2014/main" id="{89324669-C96E-E141-AB28-8B9971E8729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02653" y="3386652"/>
              <a:ext cx="414220" cy="241733"/>
            </a:xfrm>
            <a:prstGeom prst="rect">
              <a:avLst/>
            </a:prstGeom>
          </p:spPr>
        </p:pic>
      </p:grpSp>
      <p:sp>
        <p:nvSpPr>
          <p:cNvPr id="23" name="Rectangle 22">
            <a:extLst>
              <a:ext uri="{FF2B5EF4-FFF2-40B4-BE49-F238E27FC236}">
                <a16:creationId xmlns:a16="http://schemas.microsoft.com/office/drawing/2014/main" id="{37C30745-031E-1A44-810F-8C0AB013071B}"/>
              </a:ext>
            </a:extLst>
          </p:cNvPr>
          <p:cNvSpPr/>
          <p:nvPr/>
        </p:nvSpPr>
        <p:spPr>
          <a:xfrm>
            <a:off x="1307003" y="3123544"/>
            <a:ext cx="2733656" cy="584775"/>
          </a:xfrm>
          <a:prstGeom prst="rect">
            <a:avLst/>
          </a:prstGeom>
        </p:spPr>
        <p:txBody>
          <a:bodyPr wrap="square" anchor="ctr" anchorCtr="0">
            <a:spAutoFit/>
          </a:bodyPr>
          <a:lstStyle/>
          <a:p>
            <a:pPr>
              <a:lnSpc>
                <a:spcPct val="80000"/>
              </a:lnSpc>
            </a:pPr>
            <a:r>
              <a:rPr lang="en-US" sz="2000">
                <a:solidFill>
                  <a:schemeClr val="bg1"/>
                </a:solidFill>
                <a:latin typeface="Arial"/>
                <a:cs typeface="Arial"/>
              </a:rPr>
              <a:t>High performance, perform AI at the edge</a:t>
            </a:r>
          </a:p>
        </p:txBody>
      </p:sp>
      <p:grpSp>
        <p:nvGrpSpPr>
          <p:cNvPr id="3" name="Group 2"/>
          <p:cNvGrpSpPr/>
          <p:nvPr/>
        </p:nvGrpSpPr>
        <p:grpSpPr>
          <a:xfrm>
            <a:off x="4384895" y="3051745"/>
            <a:ext cx="649871" cy="656319"/>
            <a:chOff x="4061517" y="3334121"/>
            <a:chExt cx="487403" cy="492239"/>
          </a:xfrm>
        </p:grpSpPr>
        <p:sp>
          <p:nvSpPr>
            <p:cNvPr id="25" name="Oval 24">
              <a:extLst>
                <a:ext uri="{FF2B5EF4-FFF2-40B4-BE49-F238E27FC236}">
                  <a16:creationId xmlns:a16="http://schemas.microsoft.com/office/drawing/2014/main" id="{B116EBC6-290A-1F42-9AC2-97F63E07CB47}"/>
                </a:ext>
              </a:extLst>
            </p:cNvPr>
            <p:cNvSpPr/>
            <p:nvPr/>
          </p:nvSpPr>
          <p:spPr bwMode="auto">
            <a:xfrm>
              <a:off x="4061517" y="3334121"/>
              <a:ext cx="487403" cy="492239"/>
            </a:xfrm>
            <a:prstGeom prst="ellipse">
              <a:avLst/>
            </a:prstGeom>
            <a:gradFill flip="none" rotWithShape="1">
              <a:gsLst>
                <a:gs pos="0">
                  <a:srgbClr val="0071C5">
                    <a:lumMod val="67000"/>
                  </a:srgbClr>
                </a:gs>
                <a:gs pos="48000">
                  <a:srgbClr val="0071C5">
                    <a:lumMod val="97000"/>
                    <a:lumOff val="3000"/>
                  </a:srgbClr>
                </a:gs>
                <a:gs pos="100000">
                  <a:srgbClr val="0071C5">
                    <a:lumMod val="60000"/>
                    <a:lumOff val="40000"/>
                  </a:srgbClr>
                </a:gs>
              </a:gsLst>
              <a:lin ang="16200000" scaled="1"/>
              <a:tileRect/>
            </a:gradFill>
            <a:ln w="28575" cap="flat" cmpd="sng" algn="ctr">
              <a:noFill/>
              <a:prstDash val="solid"/>
            </a:ln>
            <a:effectLst/>
            <a:scene3d>
              <a:camera prst="orthographicFront">
                <a:rot lat="0" lon="0" rev="0"/>
              </a:camera>
              <a:lightRig rig="brightRoom" dir="t">
                <a:rot lat="0" lon="0" rev="600000"/>
              </a:lightRig>
            </a:scene3d>
            <a:sp3d prstMaterial="metal">
              <a:bevelT w="38100" h="57150" prst="angle"/>
            </a:sp3d>
          </p:spPr>
          <p:txBody>
            <a:bodyPr wrap="none" rtlCol="0" anchor="ctr"/>
            <a:lstStyle/>
            <a:p>
              <a:pPr algn="ctr" defTabSz="914354">
                <a:lnSpc>
                  <a:spcPct val="80000"/>
                </a:lnSpc>
              </a:pPr>
              <a:endParaRPr lang="en-US" sz="7200">
                <a:solidFill>
                  <a:prstClr val="white"/>
                </a:solidFill>
                <a:latin typeface="Intel Clear Pro"/>
              </a:endParaRPr>
            </a:p>
          </p:txBody>
        </p:sp>
        <p:pic>
          <p:nvPicPr>
            <p:cNvPr id="26" name="Picture 25">
              <a:extLst>
                <a:ext uri="{FF2B5EF4-FFF2-40B4-BE49-F238E27FC236}">
                  <a16:creationId xmlns:a16="http://schemas.microsoft.com/office/drawing/2014/main" id="{5B8A93C2-BA1E-154C-8BD1-2047D5FADA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29326" y="3423360"/>
              <a:ext cx="351788" cy="301398"/>
            </a:xfrm>
            <a:prstGeom prst="rect">
              <a:avLst/>
            </a:prstGeom>
          </p:spPr>
        </p:pic>
      </p:grpSp>
      <p:grpSp>
        <p:nvGrpSpPr>
          <p:cNvPr id="5" name="Group 4"/>
          <p:cNvGrpSpPr/>
          <p:nvPr/>
        </p:nvGrpSpPr>
        <p:grpSpPr>
          <a:xfrm>
            <a:off x="8322765" y="3038257"/>
            <a:ext cx="649871" cy="622348"/>
            <a:chOff x="4756500" y="3807581"/>
            <a:chExt cx="487403" cy="466761"/>
          </a:xfrm>
        </p:grpSpPr>
        <p:sp>
          <p:nvSpPr>
            <p:cNvPr id="30" name="Oval 29">
              <a:extLst>
                <a:ext uri="{FF2B5EF4-FFF2-40B4-BE49-F238E27FC236}">
                  <a16:creationId xmlns:a16="http://schemas.microsoft.com/office/drawing/2014/main" id="{FCF92583-9141-1149-A0F0-2815ABE932DC}"/>
                </a:ext>
              </a:extLst>
            </p:cNvPr>
            <p:cNvSpPr/>
            <p:nvPr/>
          </p:nvSpPr>
          <p:spPr bwMode="auto">
            <a:xfrm>
              <a:off x="4756500" y="3807581"/>
              <a:ext cx="487403" cy="466761"/>
            </a:xfrm>
            <a:prstGeom prst="ellipse">
              <a:avLst/>
            </a:prstGeom>
            <a:gradFill flip="none" rotWithShape="1">
              <a:gsLst>
                <a:gs pos="0">
                  <a:srgbClr val="0071C5">
                    <a:lumMod val="67000"/>
                  </a:srgbClr>
                </a:gs>
                <a:gs pos="48000">
                  <a:srgbClr val="0071C5">
                    <a:lumMod val="97000"/>
                    <a:lumOff val="3000"/>
                  </a:srgbClr>
                </a:gs>
                <a:gs pos="100000">
                  <a:srgbClr val="0071C5">
                    <a:lumMod val="60000"/>
                    <a:lumOff val="40000"/>
                  </a:srgbClr>
                </a:gs>
              </a:gsLst>
              <a:lin ang="16200000" scaled="1"/>
              <a:tileRect/>
            </a:gradFill>
            <a:ln w="28575" cap="flat" cmpd="sng" algn="ctr">
              <a:noFill/>
              <a:prstDash val="solid"/>
            </a:ln>
            <a:effectLst/>
            <a:scene3d>
              <a:camera prst="orthographicFront">
                <a:rot lat="0" lon="0" rev="0"/>
              </a:camera>
              <a:lightRig rig="brightRoom" dir="t">
                <a:rot lat="0" lon="0" rev="600000"/>
              </a:lightRig>
            </a:scene3d>
            <a:sp3d prstMaterial="metal">
              <a:bevelT w="38100" h="57150" prst="angle"/>
            </a:sp3d>
          </p:spPr>
          <p:txBody>
            <a:bodyPr wrap="none" rtlCol="0" anchor="ctr"/>
            <a:lstStyle/>
            <a:p>
              <a:pPr algn="ctr" defTabSz="914354">
                <a:lnSpc>
                  <a:spcPct val="80000"/>
                </a:lnSpc>
              </a:pPr>
              <a:endParaRPr lang="en-US" sz="7200">
                <a:solidFill>
                  <a:prstClr val="white"/>
                </a:solidFill>
                <a:latin typeface="Intel Clear Pro"/>
              </a:endParaRPr>
            </a:p>
          </p:txBody>
        </p:sp>
        <p:pic>
          <p:nvPicPr>
            <p:cNvPr id="31" name="Picture 30">
              <a:extLst>
                <a:ext uri="{FF2B5EF4-FFF2-40B4-BE49-F238E27FC236}">
                  <a16:creationId xmlns:a16="http://schemas.microsoft.com/office/drawing/2014/main" id="{72AAF1E1-085D-5A46-A32A-8EBF1F076E1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46044" y="3889203"/>
              <a:ext cx="320558" cy="221027"/>
            </a:xfrm>
            <a:prstGeom prst="rect">
              <a:avLst/>
            </a:prstGeom>
          </p:spPr>
        </p:pic>
      </p:grpSp>
      <p:sp>
        <p:nvSpPr>
          <p:cNvPr id="32" name="Rectangle 31">
            <a:extLst>
              <a:ext uri="{FF2B5EF4-FFF2-40B4-BE49-F238E27FC236}">
                <a16:creationId xmlns:a16="http://schemas.microsoft.com/office/drawing/2014/main" id="{37C30745-031E-1A44-810F-8C0AB013071B}"/>
              </a:ext>
            </a:extLst>
          </p:cNvPr>
          <p:cNvSpPr/>
          <p:nvPr/>
        </p:nvSpPr>
        <p:spPr>
          <a:xfrm>
            <a:off x="5034765" y="3079275"/>
            <a:ext cx="3390789" cy="584775"/>
          </a:xfrm>
          <a:prstGeom prst="rect">
            <a:avLst/>
          </a:prstGeom>
        </p:spPr>
        <p:txBody>
          <a:bodyPr wrap="square" anchor="ctr" anchorCtr="0">
            <a:spAutoFit/>
          </a:bodyPr>
          <a:lstStyle/>
          <a:p>
            <a:pPr>
              <a:lnSpc>
                <a:spcPct val="80000"/>
              </a:lnSpc>
            </a:pPr>
            <a:r>
              <a:rPr lang="en-US" sz="2000">
                <a:solidFill>
                  <a:schemeClr val="bg1"/>
                </a:solidFill>
                <a:latin typeface="Arial" panose="020B0604020202020204" pitchFamily="34" charset="0"/>
                <a:cs typeface="Arial" panose="020B0604020202020204" pitchFamily="34" charset="0"/>
              </a:rPr>
              <a:t>Streamlined &amp; Optimized deep learning inference</a:t>
            </a:r>
          </a:p>
        </p:txBody>
      </p:sp>
      <p:sp>
        <p:nvSpPr>
          <p:cNvPr id="33" name="Rectangle 32">
            <a:extLst>
              <a:ext uri="{FF2B5EF4-FFF2-40B4-BE49-F238E27FC236}">
                <a16:creationId xmlns:a16="http://schemas.microsoft.com/office/drawing/2014/main" id="{37C30745-031E-1A44-810F-8C0AB013071B}"/>
              </a:ext>
            </a:extLst>
          </p:cNvPr>
          <p:cNvSpPr/>
          <p:nvPr/>
        </p:nvSpPr>
        <p:spPr>
          <a:xfrm>
            <a:off x="8988961" y="3075830"/>
            <a:ext cx="2911962" cy="584775"/>
          </a:xfrm>
          <a:prstGeom prst="rect">
            <a:avLst/>
          </a:prstGeom>
        </p:spPr>
        <p:txBody>
          <a:bodyPr wrap="square" anchor="ctr" anchorCtr="0">
            <a:spAutoFit/>
          </a:bodyPr>
          <a:lstStyle/>
          <a:p>
            <a:pPr>
              <a:lnSpc>
                <a:spcPct val="80000"/>
              </a:lnSpc>
            </a:pPr>
            <a:r>
              <a:rPr lang="en-US" sz="2000">
                <a:solidFill>
                  <a:schemeClr val="bg1"/>
                </a:solidFill>
                <a:latin typeface="Arial"/>
                <a:cs typeface="Arial"/>
              </a:rPr>
              <a:t>Heterogeneous, </a:t>
            </a:r>
            <a:endParaRPr lang="zh-TW">
              <a:solidFill>
                <a:schemeClr val="bg1"/>
              </a:solidFill>
            </a:endParaRPr>
          </a:p>
          <a:p>
            <a:pPr>
              <a:lnSpc>
                <a:spcPct val="80000"/>
              </a:lnSpc>
            </a:pPr>
            <a:r>
              <a:rPr lang="en-US" sz="2000">
                <a:solidFill>
                  <a:schemeClr val="bg1"/>
                </a:solidFill>
                <a:latin typeface="Arial"/>
                <a:cs typeface="Arial"/>
              </a:rPr>
              <a:t>cross-platform flexibility</a:t>
            </a:r>
            <a:endParaRPr lang="en-US">
              <a:solidFill>
                <a:schemeClr val="bg1"/>
              </a:solidFill>
            </a:endParaRPr>
          </a:p>
        </p:txBody>
      </p:sp>
      <p:sp>
        <p:nvSpPr>
          <p:cNvPr id="10" name="矩形 9">
            <a:extLst>
              <a:ext uri="{FF2B5EF4-FFF2-40B4-BE49-F238E27FC236}">
                <a16:creationId xmlns:a16="http://schemas.microsoft.com/office/drawing/2014/main" id="{7363D7B6-EBA8-47E7-B4D8-EEB2257C6D71}"/>
              </a:ext>
            </a:extLst>
          </p:cNvPr>
          <p:cNvSpPr/>
          <p:nvPr/>
        </p:nvSpPr>
        <p:spPr>
          <a:xfrm>
            <a:off x="10571991" y="0"/>
            <a:ext cx="1620009" cy="2772341"/>
          </a:xfrm>
          <a:prstGeom prst="rect">
            <a:avLst/>
          </a:prstGeom>
          <a:solidFill>
            <a:srgbClr val="015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C8CA194B-CDBE-4DD2-B58D-DC40AB7ABDD6}"/>
              </a:ext>
            </a:extLst>
          </p:cNvPr>
          <p:cNvSpPr txBox="1"/>
          <p:nvPr/>
        </p:nvSpPr>
        <p:spPr>
          <a:xfrm>
            <a:off x="6368531" y="4058067"/>
            <a:ext cx="5345674" cy="1292662"/>
          </a:xfrm>
          <a:prstGeom prst="rect">
            <a:avLst/>
          </a:prstGeom>
          <a:noFill/>
        </p:spPr>
        <p:txBody>
          <a:bodyPr wrap="square" rtlCol="0">
            <a:spAutoFit/>
          </a:bodyPr>
          <a:lstStyle/>
          <a:p>
            <a:pPr>
              <a:spcBef>
                <a:spcPts val="0"/>
              </a:spcBef>
            </a:pPr>
            <a:r>
              <a:rPr lang="en-US" altLang="zh-TW" b="1">
                <a:solidFill>
                  <a:schemeClr val="bg1"/>
                </a:solidFill>
                <a:latin typeface="Arial" panose="020B0604020202020204" pitchFamily="34" charset="0"/>
                <a:cs typeface="Arial" panose="020B0604020202020204" pitchFamily="34" charset="0"/>
              </a:rPr>
              <a:t>Who needs this product?</a:t>
            </a:r>
          </a:p>
          <a:p>
            <a:pPr marL="228594" indent="-228594">
              <a:spcBef>
                <a:spcPts val="0"/>
              </a:spcBef>
              <a:buFont typeface="Wingdings" panose="05000000000000000000" pitchFamily="2" charset="2"/>
              <a:buChar char="§"/>
            </a:pPr>
            <a:r>
              <a:rPr lang="en-US" altLang="zh-TW" sz="1400" spc="-27">
                <a:solidFill>
                  <a:schemeClr val="bg1"/>
                </a:solidFill>
                <a:latin typeface="Arial" panose="020B0604020202020204" pitchFamily="34" charset="0"/>
                <a:cs typeface="Arial" panose="020B0604020202020204" pitchFamily="34" charset="0"/>
              </a:rPr>
              <a:t>Computer vision, deep learning software developers</a:t>
            </a:r>
          </a:p>
          <a:p>
            <a:pPr marL="228594" indent="-228594">
              <a:spcBef>
                <a:spcPts val="0"/>
              </a:spcBef>
              <a:buFont typeface="Wingdings" panose="05000000000000000000" pitchFamily="2" charset="2"/>
              <a:buChar char="§"/>
            </a:pPr>
            <a:r>
              <a:rPr lang="en-US" altLang="zh-TW" sz="1400" spc="-27">
                <a:solidFill>
                  <a:schemeClr val="bg1"/>
                </a:solidFill>
                <a:latin typeface="Arial" panose="020B0604020202020204" pitchFamily="34" charset="0"/>
                <a:cs typeface="Arial" panose="020B0604020202020204" pitchFamily="34" charset="0"/>
              </a:rPr>
              <a:t>Data scientists</a:t>
            </a:r>
            <a:endParaRPr lang="en-US" altLang="zh-TW" sz="1400">
              <a:solidFill>
                <a:schemeClr val="bg1"/>
              </a:solidFill>
              <a:latin typeface="Arial" panose="020B0604020202020204" pitchFamily="34" charset="0"/>
              <a:cs typeface="Arial" panose="020B0604020202020204" pitchFamily="34" charset="0"/>
            </a:endParaRPr>
          </a:p>
          <a:p>
            <a:pPr marL="228594" indent="-228594">
              <a:spcBef>
                <a:spcPts val="0"/>
              </a:spcBef>
              <a:buFont typeface="Wingdings" panose="05000000000000000000" pitchFamily="2" charset="2"/>
              <a:buChar char="§"/>
            </a:pPr>
            <a:r>
              <a:rPr lang="en-US" altLang="zh-TW" sz="1400">
                <a:solidFill>
                  <a:schemeClr val="bg1"/>
                </a:solidFill>
                <a:latin typeface="Arial" panose="020B0604020202020204" pitchFamily="34" charset="0"/>
                <a:cs typeface="Arial" panose="020B0604020202020204" pitchFamily="34" charset="0"/>
              </a:rPr>
              <a:t>OEMs, ISVs, System Integrators</a:t>
            </a:r>
          </a:p>
          <a:p>
            <a:pPr>
              <a:spcBef>
                <a:spcPts val="0"/>
              </a:spcBef>
            </a:pPr>
            <a:endParaRPr lang="en-US" altLang="zh-TW">
              <a:solidFill>
                <a:schemeClr val="bg1"/>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4DC097B7-6F78-42A1-BA1A-5644FE922D4D}"/>
              </a:ext>
            </a:extLst>
          </p:cNvPr>
          <p:cNvSpPr/>
          <p:nvPr/>
        </p:nvSpPr>
        <p:spPr>
          <a:xfrm>
            <a:off x="407586" y="5500283"/>
            <a:ext cx="5417961" cy="800219"/>
          </a:xfrm>
          <a:prstGeom prst="rect">
            <a:avLst/>
          </a:prstGeom>
        </p:spPr>
        <p:txBody>
          <a:bodyPr wrap="square">
            <a:spAutoFit/>
          </a:bodyPr>
          <a:lstStyle/>
          <a:p>
            <a:pPr>
              <a:spcBef>
                <a:spcPts val="0"/>
              </a:spcBef>
            </a:pPr>
            <a:r>
              <a:rPr lang="en-US" altLang="zh-TW" b="1">
                <a:solidFill>
                  <a:schemeClr val="bg1"/>
                </a:solidFill>
                <a:latin typeface="Arial" panose="020B0604020202020204" pitchFamily="34" charset="0"/>
                <a:cs typeface="Arial" panose="020B0604020202020204" pitchFamily="34" charset="0"/>
              </a:rPr>
              <a:t>Usages</a:t>
            </a:r>
          </a:p>
          <a:p>
            <a:pPr>
              <a:spcBef>
                <a:spcPts val="0"/>
              </a:spcBef>
            </a:pPr>
            <a:r>
              <a:rPr lang="en-US" altLang="zh-TW" sz="1400" spc="-27">
                <a:solidFill>
                  <a:schemeClr val="bg1"/>
                </a:solidFill>
                <a:latin typeface="Arial" panose="020B0604020202020204" pitchFamily="34" charset="0"/>
                <a:cs typeface="Arial" panose="020B0604020202020204" pitchFamily="34" charset="0"/>
              </a:rPr>
              <a:t>Security surveillance, robotics, retail, healthcare, AI, office automation, transportation, non-vision use cases (speech, text) &amp; more.</a:t>
            </a:r>
          </a:p>
        </p:txBody>
      </p:sp>
    </p:spTree>
    <p:extLst>
      <p:ext uri="{BB962C8B-B14F-4D97-AF65-F5344CB8AC3E}">
        <p14:creationId xmlns:p14="http://schemas.microsoft.com/office/powerpoint/2010/main" val="1217158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descr="一張含有 動物 的圖片&#10;&#10;自動產生的描述">
            <a:extLst>
              <a:ext uri="{FF2B5EF4-FFF2-40B4-BE49-F238E27FC236}">
                <a16:creationId xmlns:a16="http://schemas.microsoft.com/office/drawing/2014/main" id="{7A4EC91D-79D1-455E-96F5-F7ADC977F3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428" y="1014339"/>
            <a:ext cx="11445769" cy="5145200"/>
          </a:xfrm>
          <a:prstGeom prst="rect">
            <a:avLst/>
          </a:prstGeom>
        </p:spPr>
      </p:pic>
      <p:sp>
        <p:nvSpPr>
          <p:cNvPr id="8" name="TextBox 7" hidden="1"/>
          <p:cNvSpPr txBox="1"/>
          <p:nvPr/>
        </p:nvSpPr>
        <p:spPr>
          <a:xfrm>
            <a:off x="441432" y="1014338"/>
            <a:ext cx="11445769" cy="4478403"/>
          </a:xfrm>
          <a:prstGeom prst="rect">
            <a:avLst/>
          </a:prstGeom>
          <a:solidFill>
            <a:srgbClr val="FFFFFF">
              <a:alpha val="58824"/>
            </a:srgbClr>
          </a:solidFill>
        </p:spPr>
        <p:txBody>
          <a:bodyPr vert="horz" wrap="square" lIns="0" tIns="0" rIns="0" bIns="0" rtlCol="0">
            <a:noAutofit/>
          </a:bodyPr>
          <a:lstStyle/>
          <a:p>
            <a:endParaRPr lang="en-US" sz="1467">
              <a:solidFill>
                <a:srgbClr val="003C71"/>
              </a:solidFill>
            </a:endParaRPr>
          </a:p>
        </p:txBody>
      </p:sp>
      <p:sp>
        <p:nvSpPr>
          <p:cNvPr id="54" name="矩形 53">
            <a:extLst>
              <a:ext uri="{FF2B5EF4-FFF2-40B4-BE49-F238E27FC236}">
                <a16:creationId xmlns:a16="http://schemas.microsoft.com/office/drawing/2014/main" id="{837A0884-687D-4FDD-8B74-6AB2F6383C24}"/>
              </a:ext>
            </a:extLst>
          </p:cNvPr>
          <p:cNvSpPr/>
          <p:nvPr/>
        </p:nvSpPr>
        <p:spPr>
          <a:xfrm>
            <a:off x="430364" y="1021001"/>
            <a:ext cx="11456833" cy="5100399"/>
          </a:xfrm>
          <a:prstGeom prst="rect">
            <a:avLst/>
          </a:prstGeom>
          <a:solidFill>
            <a:srgbClr val="0E20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Rectangle 47">
            <a:extLst>
              <a:ext uri="{FF2B5EF4-FFF2-40B4-BE49-F238E27FC236}">
                <a16:creationId xmlns:a16="http://schemas.microsoft.com/office/drawing/2014/main" id="{A5B26BB4-B6AD-4E4F-8344-5AC586DFFDA0}"/>
              </a:ext>
            </a:extLst>
          </p:cNvPr>
          <p:cNvSpPr/>
          <p:nvPr/>
        </p:nvSpPr>
        <p:spPr>
          <a:xfrm>
            <a:off x="6350832" y="2860779"/>
            <a:ext cx="5344864" cy="2187635"/>
          </a:xfrm>
          <a:prstGeom prst="rect">
            <a:avLst/>
          </a:prstGeom>
          <a:solidFill>
            <a:schemeClr val="bg1">
              <a:lumMod val="9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 tIns="1280160" rIns="91440" bIns="45720" numCol="1" spcCol="0" rtlCol="0" fromWordArt="0" anchor="t" anchorCtr="0" forceAA="0" compatLnSpc="1">
            <a:prstTxWarp prst="textNoShape">
              <a:avLst/>
            </a:prstTxWarp>
            <a:noAutofit/>
          </a:bodyPr>
          <a:lstStyle/>
          <a:p>
            <a:pPr algn="ctr" defTabSz="914377">
              <a:defRPr/>
            </a:pPr>
            <a:endParaRPr lang="en-US" sz="1600" b="1" kern="0">
              <a:solidFill>
                <a:srgbClr val="003C71"/>
              </a:solidFill>
              <a:cs typeface="Neo Sans Intel"/>
            </a:endParaRPr>
          </a:p>
        </p:txBody>
      </p:sp>
      <p:sp>
        <p:nvSpPr>
          <p:cNvPr id="10" name="Rectangle 9"/>
          <p:cNvSpPr/>
          <p:nvPr/>
        </p:nvSpPr>
        <p:spPr>
          <a:xfrm>
            <a:off x="324527" y="335976"/>
            <a:ext cx="11455398" cy="620827"/>
          </a:xfrm>
          <a:prstGeom prst="rect">
            <a:avLst/>
          </a:prstGeom>
          <a:noFill/>
          <a:ln w="25400" cap="flat" cmpd="sng" algn="ctr">
            <a:noFill/>
            <a:prstDash val="solid"/>
          </a:ln>
          <a:effectLst/>
        </p:spPr>
        <p:txBody>
          <a:bodyPr tIns="48768" rtlCol="0" anchor="t" anchorCtr="0"/>
          <a:lstStyle/>
          <a:p>
            <a:pPr algn="ctr" defTabSz="609555">
              <a:defRPr/>
            </a:pPr>
            <a:r>
              <a:rPr lang="en-US" sz="3600" kern="0">
                <a:solidFill>
                  <a:schemeClr val="bg1"/>
                </a:solidFill>
                <a:latin typeface="Arial" panose="020B0604020202020204" pitchFamily="34" charset="0"/>
                <a:ea typeface="Intel Clear Pro" panose="020B0804020202060201" pitchFamily="34" charset="0"/>
                <a:cs typeface="Arial" panose="020B0604020202020204" pitchFamily="34" charset="0"/>
              </a:rPr>
              <a:t>What’s Inside </a:t>
            </a:r>
            <a:r>
              <a:rPr lang="en-US" altLang="zh-TW" sz="3600">
                <a:solidFill>
                  <a:schemeClr val="bg1"/>
                </a:solidFill>
                <a:latin typeface="Arial" panose="020B0604020202020204" pitchFamily="34" charset="0"/>
                <a:ea typeface="Intel Clear Light" panose="020B0404020203020204" pitchFamily="34" charset="0"/>
                <a:cs typeface="Arial" panose="020B0604020202020204" pitchFamily="34" charset="0"/>
              </a:rPr>
              <a:t>Intel</a:t>
            </a:r>
            <a:r>
              <a:rPr lang="en-US" altLang="zh-TW" sz="36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sz="3600" kern="0">
                <a:solidFill>
                  <a:schemeClr val="bg1"/>
                </a:solidFill>
                <a:latin typeface="Arial" panose="020B0604020202020204" pitchFamily="34" charset="0"/>
                <a:ea typeface="Intel Clear Pro" panose="020B0804020202060201" pitchFamily="34" charset="0"/>
                <a:cs typeface="Arial" panose="020B0604020202020204" pitchFamily="34" charset="0"/>
              </a:rPr>
              <a:t> Distribution of </a:t>
            </a:r>
            <a:r>
              <a:rPr lang="en-US" sz="3600" kern="0" err="1">
                <a:solidFill>
                  <a:schemeClr val="bg1"/>
                </a:solidFill>
                <a:latin typeface="Arial" panose="020B0604020202020204" pitchFamily="34" charset="0"/>
                <a:ea typeface="Intel Clear Pro" panose="020B0804020202060201" pitchFamily="34" charset="0"/>
                <a:cs typeface="Arial" panose="020B0604020202020204" pitchFamily="34" charset="0"/>
              </a:rPr>
              <a:t>OpenVINO</a:t>
            </a:r>
            <a:r>
              <a:rPr lang="en-US" sz="3600" kern="0">
                <a:solidFill>
                  <a:schemeClr val="bg1"/>
                </a:solidFill>
                <a:latin typeface="Arial" panose="020B0604020202020204" pitchFamily="34" charset="0"/>
                <a:ea typeface="Intel Clear Pro" panose="020B0804020202060201" pitchFamily="34" charset="0"/>
                <a:cs typeface="Arial" panose="020B0604020202020204" pitchFamily="34" charset="0"/>
              </a:rPr>
              <a:t>™ Toolkit</a:t>
            </a:r>
          </a:p>
        </p:txBody>
      </p:sp>
      <p:sp>
        <p:nvSpPr>
          <p:cNvPr id="31" name="TextBox 30"/>
          <p:cNvSpPr txBox="1"/>
          <p:nvPr/>
        </p:nvSpPr>
        <p:spPr>
          <a:xfrm>
            <a:off x="4135181" y="6394102"/>
            <a:ext cx="4191852" cy="246221"/>
          </a:xfrm>
          <a:prstGeom prst="rect">
            <a:avLst/>
          </a:prstGeom>
          <a:noFill/>
        </p:spPr>
        <p:txBody>
          <a:bodyPr vert="horz" wrap="none" lIns="0" tIns="0" rIns="0" bIns="0" rtlCol="0">
            <a:spAutoFit/>
          </a:bodyPr>
          <a:lstStyle/>
          <a:p>
            <a:pPr algn="ctr"/>
            <a:r>
              <a:rPr lang="en-US" sz="800" err="1">
                <a:solidFill>
                  <a:schemeClr val="bg1">
                    <a:lumMod val="75000"/>
                  </a:schemeClr>
                </a:solidFill>
                <a:latin typeface="Arial" panose="020B0604020202020204" pitchFamily="34" charset="0"/>
                <a:cs typeface="Arial" panose="020B0604020202020204" pitchFamily="34" charset="0"/>
              </a:rPr>
              <a:t>OpenVX</a:t>
            </a:r>
            <a:r>
              <a:rPr lang="en-US" sz="800">
                <a:solidFill>
                  <a:schemeClr val="bg1">
                    <a:lumMod val="75000"/>
                  </a:schemeClr>
                </a:solidFill>
                <a:latin typeface="Arial" panose="020B0604020202020204" pitchFamily="34" charset="0"/>
                <a:cs typeface="Arial" panose="020B0604020202020204" pitchFamily="34" charset="0"/>
              </a:rPr>
              <a:t> and the </a:t>
            </a:r>
            <a:r>
              <a:rPr lang="en-US" sz="800" err="1">
                <a:solidFill>
                  <a:schemeClr val="bg1">
                    <a:lumMod val="75000"/>
                  </a:schemeClr>
                </a:solidFill>
                <a:latin typeface="Arial" panose="020B0604020202020204" pitchFamily="34" charset="0"/>
                <a:cs typeface="Arial" panose="020B0604020202020204" pitchFamily="34" charset="0"/>
              </a:rPr>
              <a:t>OpenVX</a:t>
            </a:r>
            <a:r>
              <a:rPr lang="en-US" sz="800">
                <a:solidFill>
                  <a:schemeClr val="bg1">
                    <a:lumMod val="75000"/>
                  </a:schemeClr>
                </a:solidFill>
                <a:latin typeface="Arial" panose="020B0604020202020204" pitchFamily="34" charset="0"/>
                <a:cs typeface="Arial" panose="020B0604020202020204" pitchFamily="34" charset="0"/>
              </a:rPr>
              <a:t> logo are trademarks of the </a:t>
            </a:r>
            <a:r>
              <a:rPr lang="en-US" sz="800" err="1">
                <a:solidFill>
                  <a:schemeClr val="bg1">
                    <a:lumMod val="75000"/>
                  </a:schemeClr>
                </a:solidFill>
                <a:latin typeface="Arial" panose="020B0604020202020204" pitchFamily="34" charset="0"/>
                <a:cs typeface="Arial" panose="020B0604020202020204" pitchFamily="34" charset="0"/>
              </a:rPr>
              <a:t>Khronos</a:t>
            </a:r>
            <a:r>
              <a:rPr lang="en-US" sz="800">
                <a:solidFill>
                  <a:schemeClr val="bg1">
                    <a:lumMod val="75000"/>
                  </a:schemeClr>
                </a:solidFill>
                <a:latin typeface="Arial" panose="020B0604020202020204" pitchFamily="34" charset="0"/>
                <a:cs typeface="Arial" panose="020B0604020202020204" pitchFamily="34" charset="0"/>
              </a:rPr>
              <a:t> Group Inc.</a:t>
            </a:r>
          </a:p>
          <a:p>
            <a:pPr algn="ctr"/>
            <a:r>
              <a:rPr lang="en-US" sz="800">
                <a:solidFill>
                  <a:schemeClr val="bg1">
                    <a:lumMod val="75000"/>
                  </a:schemeClr>
                </a:solidFill>
                <a:latin typeface="Arial" panose="020B0604020202020204" pitchFamily="34" charset="0"/>
                <a:cs typeface="Arial" panose="020B0604020202020204" pitchFamily="34" charset="0"/>
              </a:rPr>
              <a:t>OpenCL and the OpenCL logo are trademarks of Apple Inc. used by permission by </a:t>
            </a:r>
            <a:r>
              <a:rPr lang="en-US" sz="800" err="1">
                <a:solidFill>
                  <a:schemeClr val="bg1">
                    <a:lumMod val="75000"/>
                  </a:schemeClr>
                </a:solidFill>
                <a:latin typeface="Arial" panose="020B0604020202020204" pitchFamily="34" charset="0"/>
                <a:cs typeface="Arial" panose="020B0604020202020204" pitchFamily="34" charset="0"/>
              </a:rPr>
              <a:t>Khronos</a:t>
            </a:r>
            <a:endParaRPr lang="en-US" sz="800">
              <a:solidFill>
                <a:schemeClr val="bg1">
                  <a:lumMod val="75000"/>
                </a:schemeClr>
              </a:solidFill>
              <a:latin typeface="Arial" panose="020B0604020202020204" pitchFamily="34" charset="0"/>
              <a:cs typeface="Arial" panose="020B0604020202020204" pitchFamily="34" charset="0"/>
            </a:endParaRPr>
          </a:p>
        </p:txBody>
      </p:sp>
      <p:sp>
        <p:nvSpPr>
          <p:cNvPr id="103" name="TextBox 102"/>
          <p:cNvSpPr txBox="1"/>
          <p:nvPr/>
        </p:nvSpPr>
        <p:spPr>
          <a:xfrm>
            <a:off x="8848487" y="1430414"/>
            <a:ext cx="65" cy="225767"/>
          </a:xfrm>
          <a:prstGeom prst="rect">
            <a:avLst/>
          </a:prstGeom>
          <a:noFill/>
          <a:ln>
            <a:noFill/>
          </a:ln>
        </p:spPr>
        <p:txBody>
          <a:bodyPr vert="horz" wrap="none" lIns="0" tIns="0" rIns="0" bIns="0" rtlCol="0">
            <a:spAutoFit/>
          </a:bodyPr>
          <a:lstStyle/>
          <a:p>
            <a:endParaRPr lang="en-US" sz="1467">
              <a:solidFill>
                <a:srgbClr val="003C71"/>
              </a:solidFill>
            </a:endParaRPr>
          </a:p>
        </p:txBody>
      </p:sp>
      <p:pic>
        <p:nvPicPr>
          <p:cNvPr id="45" name="圖片 44" hidden="1">
            <a:extLst>
              <a:ext uri="{FF2B5EF4-FFF2-40B4-BE49-F238E27FC236}">
                <a16:creationId xmlns:a16="http://schemas.microsoft.com/office/drawing/2014/main" id="{4B0E69CD-7C05-4398-A2DE-177FF65CC771}"/>
              </a:ext>
            </a:extLst>
          </p:cNvPr>
          <p:cNvPicPr>
            <a:picLocks noChangeAspect="1"/>
          </p:cNvPicPr>
          <p:nvPr/>
        </p:nvPicPr>
        <p:blipFill>
          <a:blip r:embed="rId4">
            <a:alphaModFix amt="85000"/>
          </a:blip>
          <a:stretch>
            <a:fillRect/>
          </a:stretch>
        </p:blipFill>
        <p:spPr>
          <a:xfrm>
            <a:off x="441429" y="5488648"/>
            <a:ext cx="11445770" cy="623121"/>
          </a:xfrm>
          <a:prstGeom prst="rect">
            <a:avLst/>
          </a:prstGeom>
          <a:noFill/>
        </p:spPr>
      </p:pic>
      <p:sp>
        <p:nvSpPr>
          <p:cNvPr id="5" name="矩形 4">
            <a:extLst>
              <a:ext uri="{FF2B5EF4-FFF2-40B4-BE49-F238E27FC236}">
                <a16:creationId xmlns:a16="http://schemas.microsoft.com/office/drawing/2014/main" id="{2CEB8845-D9CA-47FD-82A3-F61DDC626B16}"/>
              </a:ext>
            </a:extLst>
          </p:cNvPr>
          <p:cNvSpPr/>
          <p:nvPr/>
        </p:nvSpPr>
        <p:spPr>
          <a:xfrm>
            <a:off x="430364" y="5486951"/>
            <a:ext cx="11456833" cy="672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Rectangle 39"/>
          <p:cNvSpPr/>
          <p:nvPr/>
        </p:nvSpPr>
        <p:spPr>
          <a:xfrm>
            <a:off x="801985" y="5471733"/>
            <a:ext cx="2487121" cy="6557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0431"/>
            <a:r>
              <a:rPr lang="en-US" sz="1400">
                <a:solidFill>
                  <a:srgbClr val="015595"/>
                </a:solidFill>
                <a:latin typeface="Arial" panose="020B0604020202020204" pitchFamily="34" charset="0"/>
                <a:cs typeface="Arial" panose="020B0604020202020204" pitchFamily="34" charset="0"/>
              </a:rPr>
              <a:t>Intel</a:t>
            </a:r>
            <a:r>
              <a:rPr lang="en-US" sz="1400" baseline="30000">
                <a:solidFill>
                  <a:srgbClr val="015595"/>
                </a:solidFill>
                <a:latin typeface="Arial" panose="020B0604020202020204" pitchFamily="34" charset="0"/>
                <a:cs typeface="Arial" panose="020B0604020202020204" pitchFamily="34" charset="0"/>
              </a:rPr>
              <a:t>®</a:t>
            </a:r>
            <a:r>
              <a:rPr lang="en-US" sz="1400">
                <a:solidFill>
                  <a:srgbClr val="015595"/>
                </a:solidFill>
                <a:latin typeface="Arial" panose="020B0604020202020204" pitchFamily="34" charset="0"/>
                <a:cs typeface="Arial" panose="020B0604020202020204" pitchFamily="34" charset="0"/>
              </a:rPr>
              <a:t> Architecture-Based </a:t>
            </a:r>
            <a:br>
              <a:rPr lang="en-US" sz="1400">
                <a:solidFill>
                  <a:srgbClr val="015595"/>
                </a:solidFill>
                <a:latin typeface="Arial" panose="020B0604020202020204" pitchFamily="34" charset="0"/>
                <a:cs typeface="Arial" panose="020B0604020202020204" pitchFamily="34" charset="0"/>
              </a:rPr>
            </a:br>
            <a:r>
              <a:rPr lang="en-US" sz="1400">
                <a:solidFill>
                  <a:srgbClr val="015595"/>
                </a:solidFill>
                <a:latin typeface="Arial" panose="020B0604020202020204" pitchFamily="34" charset="0"/>
                <a:cs typeface="Arial" panose="020B0604020202020204" pitchFamily="34" charset="0"/>
              </a:rPr>
              <a:t>Platforms Support</a:t>
            </a:r>
          </a:p>
        </p:txBody>
      </p:sp>
      <p:pic>
        <p:nvPicPr>
          <p:cNvPr id="41" name="Picture 40"/>
          <p:cNvPicPr>
            <a:picLocks/>
          </p:cNvPicPr>
          <p:nvPr/>
        </p:nvPicPr>
        <p:blipFill>
          <a:blip r:embed="rId5" cstate="screen">
            <a:extLst>
              <a:ext uri="{28A0092B-C50C-407E-A947-70E740481C1C}">
                <a14:useLocalDpi xmlns:a14="http://schemas.microsoft.com/office/drawing/2010/main"/>
              </a:ext>
            </a:extLst>
          </a:blip>
          <a:stretch>
            <a:fillRect/>
          </a:stretch>
        </p:blipFill>
        <p:spPr>
          <a:xfrm>
            <a:off x="6569760" y="5521401"/>
            <a:ext cx="609600" cy="609600"/>
          </a:xfrm>
          <a:prstGeom prst="rect">
            <a:avLst/>
          </a:prstGeom>
          <a:ln>
            <a:noFill/>
          </a:ln>
        </p:spPr>
      </p:pic>
      <p:pic>
        <p:nvPicPr>
          <p:cNvPr id="42" name="Picture 4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67908" y="5518619"/>
            <a:ext cx="609600" cy="609600"/>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18845" y="5513351"/>
            <a:ext cx="609600" cy="609600"/>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93002" y="5577780"/>
            <a:ext cx="1276605" cy="426720"/>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6971" y="5519418"/>
            <a:ext cx="609600" cy="609600"/>
          </a:xfrm>
          <a:prstGeom prst="rect">
            <a:avLst/>
          </a:prstGeom>
        </p:spPr>
      </p:pic>
      <p:pic>
        <p:nvPicPr>
          <p:cNvPr id="53" name="Picture 5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20675" y="5513351"/>
            <a:ext cx="609600" cy="609600"/>
          </a:xfrm>
          <a:prstGeom prst="rect">
            <a:avLst/>
          </a:prstGeom>
        </p:spPr>
      </p:pic>
      <p:sp>
        <p:nvSpPr>
          <p:cNvPr id="14" name="TextBox 13"/>
          <p:cNvSpPr txBox="1"/>
          <p:nvPr/>
        </p:nvSpPr>
        <p:spPr>
          <a:xfrm>
            <a:off x="441429" y="5173005"/>
            <a:ext cx="11455399" cy="174343"/>
          </a:xfrm>
          <a:prstGeom prst="rect">
            <a:avLst/>
          </a:prstGeom>
          <a:noFill/>
        </p:spPr>
        <p:txBody>
          <a:bodyPr vert="horz" wrap="square" lIns="0" tIns="0" rIns="0" bIns="0" rtlCol="0">
            <a:spAutoFit/>
          </a:bodyPr>
          <a:lstStyle/>
          <a:p>
            <a:pPr algn="ctr"/>
            <a:r>
              <a:rPr lang="en-US" sz="1133" b="1">
                <a:solidFill>
                  <a:schemeClr val="bg1"/>
                </a:solidFill>
                <a:latin typeface="Arial" panose="020B0604020202020204" pitchFamily="34" charset="0"/>
                <a:cs typeface="Arial" panose="020B0604020202020204" pitchFamily="34" charset="0"/>
              </a:rPr>
              <a:t>OS Support: </a:t>
            </a:r>
            <a:r>
              <a:rPr lang="en-US" sz="1133">
                <a:solidFill>
                  <a:schemeClr val="bg1"/>
                </a:solidFill>
                <a:latin typeface="Arial" panose="020B0604020202020204" pitchFamily="34" charset="0"/>
                <a:cs typeface="Arial" panose="020B0604020202020204" pitchFamily="34" charset="0"/>
              </a:rPr>
              <a:t>CentOS* 7.4 (64 bit), Ubuntu* 16.04.3 LTS (64 bit), Microsoft Windows* 10 (64 bit), </a:t>
            </a:r>
            <a:r>
              <a:rPr lang="en-US" sz="1133" err="1">
                <a:solidFill>
                  <a:schemeClr val="bg1"/>
                </a:solidFill>
                <a:latin typeface="Arial" panose="020B0604020202020204" pitchFamily="34" charset="0"/>
                <a:cs typeface="Arial" panose="020B0604020202020204" pitchFamily="34" charset="0"/>
              </a:rPr>
              <a:t>Yocto</a:t>
            </a:r>
            <a:r>
              <a:rPr lang="en-US" sz="1133">
                <a:solidFill>
                  <a:schemeClr val="bg1"/>
                </a:solidFill>
                <a:latin typeface="Arial" panose="020B0604020202020204" pitchFamily="34" charset="0"/>
                <a:cs typeface="Arial" panose="020B0604020202020204" pitchFamily="34" charset="0"/>
              </a:rPr>
              <a:t> Project* version Poky Jethro v2.0.3 (64 bit), macOS* 10.13 &amp; 10.14 (64 bit)</a:t>
            </a:r>
          </a:p>
        </p:txBody>
      </p:sp>
      <p:sp>
        <p:nvSpPr>
          <p:cNvPr id="90" name="Rectangle 89">
            <a:extLst>
              <a:ext uri="{FF2B5EF4-FFF2-40B4-BE49-F238E27FC236}">
                <a16:creationId xmlns:a16="http://schemas.microsoft.com/office/drawing/2014/main" id="{3E932884-7D40-40E5-AF70-64488DFC066B}"/>
              </a:ext>
            </a:extLst>
          </p:cNvPr>
          <p:cNvSpPr/>
          <p:nvPr/>
        </p:nvSpPr>
        <p:spPr>
          <a:xfrm>
            <a:off x="663964" y="1324091"/>
            <a:ext cx="5344864" cy="3720132"/>
          </a:xfrm>
          <a:prstGeom prst="rect">
            <a:avLst/>
          </a:prstGeom>
          <a:solidFill>
            <a:schemeClr val="bg1">
              <a:lumMod val="9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80160" rIns="91440" bIns="45720" numCol="1" spcCol="0" rtlCol="0" fromWordArt="0" anchor="t" anchorCtr="0" forceAA="0" compatLnSpc="1">
            <a:prstTxWarp prst="textNoShape">
              <a:avLst/>
            </a:prstTxWarp>
            <a:noAutofit/>
          </a:bodyPr>
          <a:lstStyle/>
          <a:p>
            <a:pPr algn="ctr" defTabSz="914377">
              <a:defRPr/>
            </a:pPr>
            <a:endParaRPr lang="en-US" sz="1600" b="1" kern="0">
              <a:solidFill>
                <a:srgbClr val="003C71"/>
              </a:solidFill>
              <a:cs typeface="Neo Sans Intel"/>
            </a:endParaRPr>
          </a:p>
        </p:txBody>
      </p:sp>
      <p:sp>
        <p:nvSpPr>
          <p:cNvPr id="91" name="Rectangle 90">
            <a:extLst>
              <a:ext uri="{FF2B5EF4-FFF2-40B4-BE49-F238E27FC236}">
                <a16:creationId xmlns:a16="http://schemas.microsoft.com/office/drawing/2014/main" id="{A5B26BB4-B6AD-4E4F-8344-5AC586DFFDA0}"/>
              </a:ext>
            </a:extLst>
          </p:cNvPr>
          <p:cNvSpPr/>
          <p:nvPr/>
        </p:nvSpPr>
        <p:spPr>
          <a:xfrm>
            <a:off x="6366536" y="1330630"/>
            <a:ext cx="5344864" cy="1262845"/>
          </a:xfrm>
          <a:prstGeom prst="rect">
            <a:avLst/>
          </a:prstGeom>
          <a:solidFill>
            <a:schemeClr val="bg1">
              <a:lumMod val="9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 tIns="1280160" rIns="91440" bIns="45720" numCol="1" spcCol="0" rtlCol="0" fromWordArt="0" anchor="t" anchorCtr="0" forceAA="0" compatLnSpc="1">
            <a:prstTxWarp prst="textNoShape">
              <a:avLst/>
            </a:prstTxWarp>
            <a:noAutofit/>
          </a:bodyPr>
          <a:lstStyle/>
          <a:p>
            <a:pPr algn="ctr" defTabSz="914377">
              <a:defRPr/>
            </a:pPr>
            <a:endParaRPr lang="en-US" sz="1600" b="1" kern="0">
              <a:solidFill>
                <a:srgbClr val="003C71"/>
              </a:solidFill>
              <a:cs typeface="Neo Sans Intel"/>
            </a:endParaRPr>
          </a:p>
        </p:txBody>
      </p:sp>
      <p:sp>
        <p:nvSpPr>
          <p:cNvPr id="92" name="Rectangle 91">
            <a:extLst>
              <a:ext uri="{FF2B5EF4-FFF2-40B4-BE49-F238E27FC236}">
                <a16:creationId xmlns:a16="http://schemas.microsoft.com/office/drawing/2014/main" id="{EF153522-DF7D-4807-8CB1-4B73BE1AEBA7}"/>
              </a:ext>
            </a:extLst>
          </p:cNvPr>
          <p:cNvSpPr/>
          <p:nvPr/>
        </p:nvSpPr>
        <p:spPr>
          <a:xfrm>
            <a:off x="1031179" y="1125630"/>
            <a:ext cx="4547395" cy="322823"/>
          </a:xfrm>
          <a:prstGeom prst="rect">
            <a:avLst/>
          </a:prstGeom>
          <a:solidFill>
            <a:srgbClr val="26B6FF"/>
          </a:solidFill>
        </p:spPr>
        <p:txBody>
          <a:bodyPr wrap="square" lIns="0" tIns="0" rIns="0" bIns="0" anchor="ctr">
            <a:noAutofit/>
          </a:bodyPr>
          <a:lstStyle/>
          <a:p>
            <a:pPr algn="ctr" defTabSz="609570"/>
            <a:r>
              <a:rPr lang="en-US" sz="1733" b="1">
                <a:solidFill>
                  <a:prstClr val="white"/>
                </a:solidFill>
                <a:latin typeface="Arial" panose="020B0604020202020204" pitchFamily="34" charset="0"/>
                <a:cs typeface="Arial" panose="020B0604020202020204" pitchFamily="34" charset="0"/>
              </a:rPr>
              <a:t>Intel</a:t>
            </a:r>
            <a:r>
              <a:rPr lang="en-US" sz="1733" b="1" baseline="30000">
                <a:solidFill>
                  <a:prstClr val="white"/>
                </a:solidFill>
                <a:latin typeface="Arial" panose="020B0604020202020204" pitchFamily="34" charset="0"/>
                <a:cs typeface="Arial" panose="020B0604020202020204" pitchFamily="34" charset="0"/>
              </a:rPr>
              <a:t>®</a:t>
            </a:r>
            <a:r>
              <a:rPr lang="en-US" sz="1733" b="1">
                <a:solidFill>
                  <a:prstClr val="white"/>
                </a:solidFill>
                <a:latin typeface="Arial" panose="020B0604020202020204" pitchFamily="34" charset="0"/>
                <a:cs typeface="Arial" panose="020B0604020202020204" pitchFamily="34" charset="0"/>
              </a:rPr>
              <a:t> Deep Learning Deployment Toolkit</a:t>
            </a:r>
            <a:endParaRPr lang="en-US" sz="1733" b="1" baseline="30000">
              <a:solidFill>
                <a:prstClr val="white"/>
              </a:solidFill>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90A4A76A-8A8A-404F-BBDD-46C6107D80D0}"/>
              </a:ext>
            </a:extLst>
          </p:cNvPr>
          <p:cNvSpPr/>
          <p:nvPr/>
        </p:nvSpPr>
        <p:spPr>
          <a:xfrm>
            <a:off x="6730378" y="1128055"/>
            <a:ext cx="4762799" cy="324696"/>
          </a:xfrm>
          <a:prstGeom prst="rect">
            <a:avLst/>
          </a:prstGeom>
          <a:solidFill>
            <a:srgbClr val="26B6FF"/>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defTabSz="609570"/>
            <a:r>
              <a:rPr lang="en-US" sz="1733" b="1">
                <a:solidFill>
                  <a:prstClr val="white"/>
                </a:solidFill>
                <a:latin typeface="Arial" panose="020B0604020202020204" pitchFamily="34" charset="0"/>
                <a:cs typeface="Arial" panose="020B0604020202020204" pitchFamily="34" charset="0"/>
              </a:rPr>
              <a:t>Traditional Computer Vision</a:t>
            </a:r>
          </a:p>
        </p:txBody>
      </p:sp>
      <p:sp>
        <p:nvSpPr>
          <p:cNvPr id="94" name="Rounded Rectangle 25">
            <a:extLst>
              <a:ext uri="{FF2B5EF4-FFF2-40B4-BE49-F238E27FC236}">
                <a16:creationId xmlns:a16="http://schemas.microsoft.com/office/drawing/2014/main" id="{46E9892B-3C35-4F50-970B-BE9EE1521423}"/>
              </a:ext>
            </a:extLst>
          </p:cNvPr>
          <p:cNvSpPr/>
          <p:nvPr/>
        </p:nvSpPr>
        <p:spPr>
          <a:xfrm>
            <a:off x="766619" y="1644345"/>
            <a:ext cx="1931227" cy="456351"/>
          </a:xfrm>
          <a:prstGeom prst="rect">
            <a:avLst/>
          </a:prstGeom>
          <a:solidFill>
            <a:srgbClr val="015595">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09570"/>
            <a:r>
              <a:rPr lang="en-US" sz="1733" b="1">
                <a:solidFill>
                  <a:prstClr val="white"/>
                </a:solidFill>
                <a:latin typeface="Arial" panose="020B0604020202020204" pitchFamily="34" charset="0"/>
                <a:ea typeface="Intel Clear Pro Bold" panose="020B0804020202060201" pitchFamily="34" charset="0"/>
                <a:cs typeface="Arial" panose="020B0604020202020204" pitchFamily="34" charset="0"/>
              </a:rPr>
              <a:t>Model Optimizer </a:t>
            </a:r>
            <a:br>
              <a:rPr lang="en-US" sz="1400">
                <a:solidFill>
                  <a:prstClr val="white"/>
                </a:solidFill>
                <a:latin typeface="Arial" panose="020B0604020202020204" pitchFamily="34" charset="0"/>
                <a:cs typeface="Arial" panose="020B0604020202020204" pitchFamily="34" charset="0"/>
              </a:rPr>
            </a:br>
            <a:r>
              <a:rPr lang="en-US" sz="1100">
                <a:solidFill>
                  <a:prstClr val="white"/>
                </a:solidFill>
                <a:latin typeface="Arial" panose="020B0604020202020204" pitchFamily="34" charset="0"/>
                <a:cs typeface="Arial" panose="020B0604020202020204" pitchFamily="34" charset="0"/>
              </a:rPr>
              <a:t>Convert &amp; Optimize</a:t>
            </a:r>
            <a:endParaRPr lang="en-US" sz="1400">
              <a:solidFill>
                <a:prstClr val="white"/>
              </a:solidFill>
              <a:latin typeface="Arial" panose="020B0604020202020204" pitchFamily="34" charset="0"/>
              <a:cs typeface="Arial" panose="020B0604020202020204" pitchFamily="34" charset="0"/>
            </a:endParaRPr>
          </a:p>
        </p:txBody>
      </p:sp>
      <p:sp>
        <p:nvSpPr>
          <p:cNvPr id="95" name="Rounded Rectangle 26">
            <a:extLst>
              <a:ext uri="{FF2B5EF4-FFF2-40B4-BE49-F238E27FC236}">
                <a16:creationId xmlns:a16="http://schemas.microsoft.com/office/drawing/2014/main" id="{3D28A2A4-4C6C-4D85-BB7B-7FB2DB272D33}"/>
              </a:ext>
            </a:extLst>
          </p:cNvPr>
          <p:cNvSpPr/>
          <p:nvPr/>
        </p:nvSpPr>
        <p:spPr>
          <a:xfrm>
            <a:off x="3977137" y="1644345"/>
            <a:ext cx="1934137" cy="456351"/>
          </a:xfrm>
          <a:prstGeom prst="rect">
            <a:avLst/>
          </a:prstGeom>
          <a:solidFill>
            <a:srgbClr val="015595">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09570"/>
            <a:r>
              <a:rPr lang="en-US" sz="1733" b="1">
                <a:solidFill>
                  <a:prstClr val="white"/>
                </a:solidFill>
                <a:latin typeface="Arial" panose="020B0604020202020204" pitchFamily="34" charset="0"/>
                <a:ea typeface="Intel Clear Pro Bold" panose="020B0804020202060201" pitchFamily="34" charset="0"/>
                <a:cs typeface="Arial" panose="020B0604020202020204" pitchFamily="34" charset="0"/>
              </a:rPr>
              <a:t>Inference Engine</a:t>
            </a:r>
          </a:p>
          <a:p>
            <a:pPr algn="ctr" defTabSz="609570"/>
            <a:r>
              <a:rPr lang="en-US" sz="1100">
                <a:solidFill>
                  <a:prstClr val="white"/>
                </a:solidFill>
                <a:latin typeface="Arial" panose="020B0604020202020204" pitchFamily="34" charset="0"/>
                <a:cs typeface="Arial" panose="020B0604020202020204" pitchFamily="34" charset="0"/>
              </a:rPr>
              <a:t>Optimized Inference</a:t>
            </a:r>
          </a:p>
        </p:txBody>
      </p:sp>
      <p:cxnSp>
        <p:nvCxnSpPr>
          <p:cNvPr id="96" name="Straight Arrow Connector 95">
            <a:extLst>
              <a:ext uri="{FF2B5EF4-FFF2-40B4-BE49-F238E27FC236}">
                <a16:creationId xmlns:a16="http://schemas.microsoft.com/office/drawing/2014/main" id="{98189A3A-DB4C-4AD7-8353-395F5CE43535}"/>
              </a:ext>
            </a:extLst>
          </p:cNvPr>
          <p:cNvCxnSpPr>
            <a:stCxn id="94" idx="3"/>
            <a:endCxn id="95" idx="1"/>
          </p:cNvCxnSpPr>
          <p:nvPr/>
        </p:nvCxnSpPr>
        <p:spPr>
          <a:xfrm>
            <a:off x="2697845" y="1872520"/>
            <a:ext cx="1279291" cy="0"/>
          </a:xfrm>
          <a:prstGeom prst="straightConnector1">
            <a:avLst/>
          </a:prstGeom>
          <a:ln w="12700">
            <a:solidFill>
              <a:schemeClr val="tx2"/>
            </a:solidFill>
            <a:prstDash val="dash"/>
            <a:tailEnd type="triangle" w="lg" len="med"/>
          </a:ln>
          <a:effectLst/>
        </p:spPr>
        <p:style>
          <a:lnRef idx="2">
            <a:schemeClr val="accent1"/>
          </a:lnRef>
          <a:fillRef idx="0">
            <a:schemeClr val="accent1"/>
          </a:fillRef>
          <a:effectRef idx="1">
            <a:schemeClr val="accent1"/>
          </a:effectRef>
          <a:fontRef idx="minor">
            <a:schemeClr val="tx1"/>
          </a:fontRef>
        </p:style>
      </p:cxnSp>
      <p:sp>
        <p:nvSpPr>
          <p:cNvPr id="97" name="Flowchart: Magnetic Disk 96">
            <a:extLst>
              <a:ext uri="{FF2B5EF4-FFF2-40B4-BE49-F238E27FC236}">
                <a16:creationId xmlns:a16="http://schemas.microsoft.com/office/drawing/2014/main" id="{52A87403-6AF1-4EEB-99DD-9C0EDCB72789}"/>
              </a:ext>
            </a:extLst>
          </p:cNvPr>
          <p:cNvSpPr/>
          <p:nvPr/>
        </p:nvSpPr>
        <p:spPr>
          <a:xfrm>
            <a:off x="3041866" y="1688023"/>
            <a:ext cx="526021" cy="368992"/>
          </a:xfrm>
          <a:prstGeom prst="flowChartMagneticDisk">
            <a:avLst/>
          </a:prstGeom>
          <a:ln w="22225">
            <a:solidFill>
              <a:schemeClr val="accent2"/>
            </a:solidFill>
          </a:ln>
        </p:spPr>
        <p:style>
          <a:lnRef idx="2">
            <a:schemeClr val="accent3"/>
          </a:lnRef>
          <a:fillRef idx="1">
            <a:schemeClr val="lt1"/>
          </a:fillRef>
          <a:effectRef idx="0">
            <a:schemeClr val="accent3"/>
          </a:effectRef>
          <a:fontRef idx="minor">
            <a:schemeClr val="dk1"/>
          </a:fontRef>
        </p:style>
        <p:txBody>
          <a:bodyPr tIns="91440" rtlCol="0" anchor="ctr"/>
          <a:lstStyle/>
          <a:p>
            <a:pPr algn="ctr" defTabSz="609570"/>
            <a:r>
              <a:rPr lang="en-US" sz="1733">
                <a:solidFill>
                  <a:srgbClr val="003C71"/>
                </a:solidFill>
              </a:rPr>
              <a:t>IR</a:t>
            </a:r>
          </a:p>
        </p:txBody>
      </p:sp>
      <p:sp>
        <p:nvSpPr>
          <p:cNvPr id="101" name="Rounded Rectangle 3">
            <a:extLst>
              <a:ext uri="{FF2B5EF4-FFF2-40B4-BE49-F238E27FC236}">
                <a16:creationId xmlns:a16="http://schemas.microsoft.com/office/drawing/2014/main" id="{D59C7031-59C3-4BDD-A7E7-787E50518878}"/>
              </a:ext>
            </a:extLst>
          </p:cNvPr>
          <p:cNvSpPr/>
          <p:nvPr/>
        </p:nvSpPr>
        <p:spPr>
          <a:xfrm>
            <a:off x="6572061" y="1821712"/>
            <a:ext cx="1563624" cy="413520"/>
          </a:xfrm>
          <a:prstGeom prst="rect">
            <a:avLst/>
          </a:prstGeom>
          <a:solidFill>
            <a:srgbClr val="01559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defTabSz="609570"/>
            <a:r>
              <a:rPr lang="en-US" sz="1733" b="1" kern="0">
                <a:solidFill>
                  <a:prstClr val="white"/>
                </a:solidFill>
                <a:latin typeface="Arial" panose="020B0604020202020204" pitchFamily="34" charset="0"/>
                <a:ea typeface="Intel Clear Pro Bold" panose="020B0804020202060201" pitchFamily="34" charset="0"/>
                <a:cs typeface="Arial" panose="020B0604020202020204" pitchFamily="34" charset="0"/>
              </a:rPr>
              <a:t>OpenCV*</a:t>
            </a:r>
            <a:endParaRPr lang="en-US" sz="1733">
              <a:solidFill>
                <a:prstClr val="white"/>
              </a:solidFill>
              <a:latin typeface="Arial" panose="020B0604020202020204" pitchFamily="34" charset="0"/>
              <a:cs typeface="Arial" panose="020B0604020202020204" pitchFamily="34" charset="0"/>
            </a:endParaRPr>
          </a:p>
        </p:txBody>
      </p:sp>
      <p:sp>
        <p:nvSpPr>
          <p:cNvPr id="102" name="Rounded Rectangle 66">
            <a:extLst>
              <a:ext uri="{FF2B5EF4-FFF2-40B4-BE49-F238E27FC236}">
                <a16:creationId xmlns:a16="http://schemas.microsoft.com/office/drawing/2014/main" id="{A4BEC5EB-CA6A-45FA-818C-ED13B4BF8FB0}"/>
              </a:ext>
            </a:extLst>
          </p:cNvPr>
          <p:cNvSpPr/>
          <p:nvPr/>
        </p:nvSpPr>
        <p:spPr>
          <a:xfrm>
            <a:off x="8296401" y="1821709"/>
            <a:ext cx="1563624" cy="413519"/>
          </a:xfrm>
          <a:prstGeom prst="rect">
            <a:avLst/>
          </a:prstGeom>
          <a:solidFill>
            <a:srgbClr val="01559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defTabSz="609570"/>
            <a:r>
              <a:rPr lang="en-US" sz="1733" b="1" kern="0">
                <a:solidFill>
                  <a:prstClr val="white"/>
                </a:solidFill>
                <a:latin typeface="Arial" panose="020B0604020202020204" pitchFamily="34" charset="0"/>
                <a:ea typeface="Intel Clear Pro Bold" panose="020B0804020202060201" pitchFamily="34" charset="0"/>
                <a:cs typeface="Arial" panose="020B0604020202020204" pitchFamily="34" charset="0"/>
              </a:rPr>
              <a:t>OpenVX*</a:t>
            </a:r>
            <a:endParaRPr lang="en-US" sz="1733">
              <a:solidFill>
                <a:prstClr val="white"/>
              </a:solidFill>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150BD937-751C-4F98-AFD6-BE55C28254A6}"/>
              </a:ext>
            </a:extLst>
          </p:cNvPr>
          <p:cNvSpPr/>
          <p:nvPr/>
        </p:nvSpPr>
        <p:spPr>
          <a:xfrm>
            <a:off x="6674366" y="1554608"/>
            <a:ext cx="4929991" cy="191912"/>
          </a:xfrm>
          <a:prstGeom prst="rect">
            <a:avLst/>
          </a:prstGeom>
          <a:noFill/>
        </p:spPr>
        <p:txBody>
          <a:bodyPr wrap="square" tIns="0" bIns="0" anchor="ctr">
            <a:spAutoFit/>
          </a:bodyPr>
          <a:lstStyle/>
          <a:p>
            <a:pPr algn="ctr" defTabSz="609570">
              <a:lnSpc>
                <a:spcPct val="85000"/>
              </a:lnSpc>
            </a:pPr>
            <a:r>
              <a:rPr lang="en-US" sz="1467" b="1" kern="0">
                <a:solidFill>
                  <a:srgbClr val="003C71"/>
                </a:solidFill>
                <a:latin typeface="Arial" panose="020B0604020202020204" pitchFamily="34" charset="0"/>
                <a:ea typeface="Intel Clear Pro" panose="020B0804020202060201" pitchFamily="34" charset="0"/>
                <a:cs typeface="Arial" panose="020B0604020202020204" pitchFamily="34" charset="0"/>
              </a:rPr>
              <a:t>Optimized Libraries &amp; Code Samples</a:t>
            </a:r>
          </a:p>
        </p:txBody>
      </p:sp>
      <p:sp>
        <p:nvSpPr>
          <p:cNvPr id="106" name="Rectangle 105">
            <a:extLst>
              <a:ext uri="{FF2B5EF4-FFF2-40B4-BE49-F238E27FC236}">
                <a16:creationId xmlns:a16="http://schemas.microsoft.com/office/drawing/2014/main" id="{DBD8A993-5F16-4282-AE82-F282CD54DBC8}"/>
              </a:ext>
            </a:extLst>
          </p:cNvPr>
          <p:cNvSpPr/>
          <p:nvPr/>
        </p:nvSpPr>
        <p:spPr>
          <a:xfrm>
            <a:off x="2034049" y="2810592"/>
            <a:ext cx="2443536" cy="161711"/>
          </a:xfrm>
          <a:prstGeom prst="rect">
            <a:avLst/>
          </a:prstGeom>
        </p:spPr>
        <p:txBody>
          <a:bodyPr wrap="square" lIns="0" tIns="0" rIns="0" bIns="0">
            <a:spAutoFit/>
          </a:bodyPr>
          <a:lstStyle/>
          <a:p>
            <a:pPr algn="ctr" defTabSz="609570"/>
            <a:r>
              <a:rPr lang="en-US" sz="1051">
                <a:solidFill>
                  <a:srgbClr val="003C71"/>
                </a:solidFill>
                <a:latin typeface="Arial" panose="020B0604020202020204" pitchFamily="34" charset="0"/>
                <a:cs typeface="Arial" panose="020B0604020202020204" pitchFamily="34" charset="0"/>
              </a:rPr>
              <a:t>IR = Intermediate Representation file</a:t>
            </a:r>
          </a:p>
        </p:txBody>
      </p:sp>
      <p:pic>
        <p:nvPicPr>
          <p:cNvPr id="107" name="Picture 2" descr="https://software.intel.com/sites/default/files/managed/bc/f9/inference-tutorial-for-web.jpg">
            <a:extLst>
              <a:ext uri="{FF2B5EF4-FFF2-40B4-BE49-F238E27FC236}">
                <a16:creationId xmlns:a16="http://schemas.microsoft.com/office/drawing/2014/main" id="{6835BFD1-34FB-4E5E-AB0E-EC09D7BBDF2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tretch/>
        </p:blipFill>
        <p:spPr bwMode="auto">
          <a:xfrm>
            <a:off x="1966167" y="3113935"/>
            <a:ext cx="2579300" cy="1715808"/>
          </a:xfrm>
          <a:prstGeom prst="rect">
            <a:avLst/>
          </a:prstGeom>
          <a:extLst>
            <a:ext uri="{909E8E84-426E-40DD-AFC4-6F175D3DCCD1}">
              <a14:hiddenFill xmlns:a14="http://schemas.microsoft.com/office/drawing/2010/main">
                <a:solidFill>
                  <a:srgbClr val="FFFFFF"/>
                </a:solidFill>
              </a14:hiddenFill>
            </a:ext>
          </a:extLst>
        </p:spPr>
      </p:pic>
      <p:sp>
        <p:nvSpPr>
          <p:cNvPr id="108" name="Rectangle 107">
            <a:extLst>
              <a:ext uri="{FF2B5EF4-FFF2-40B4-BE49-F238E27FC236}">
                <a16:creationId xmlns:a16="http://schemas.microsoft.com/office/drawing/2014/main" id="{4C30280D-2320-4342-9836-81ACF8B6A724}"/>
              </a:ext>
            </a:extLst>
          </p:cNvPr>
          <p:cNvSpPr/>
          <p:nvPr/>
        </p:nvSpPr>
        <p:spPr>
          <a:xfrm>
            <a:off x="7251919" y="2320719"/>
            <a:ext cx="3816791" cy="205121"/>
          </a:xfrm>
          <a:prstGeom prst="rect">
            <a:avLst/>
          </a:prstGeom>
        </p:spPr>
        <p:txBody>
          <a:bodyPr wrap="square" lIns="0" tIns="0" rIns="0" bIns="0">
            <a:spAutoFit/>
          </a:bodyPr>
          <a:lstStyle/>
          <a:p>
            <a:pPr algn="ctr" defTabSz="609570"/>
            <a:r>
              <a:rPr lang="en-US" sz="1333">
                <a:solidFill>
                  <a:srgbClr val="003C71"/>
                </a:solidFill>
                <a:latin typeface="Arial" panose="020B0604020202020204" pitchFamily="34" charset="0"/>
                <a:cs typeface="Arial" panose="020B0604020202020204" pitchFamily="34" charset="0"/>
              </a:rPr>
              <a:t>For Intel</a:t>
            </a:r>
            <a:r>
              <a:rPr lang="en-US" sz="1333" baseline="30000">
                <a:solidFill>
                  <a:srgbClr val="003C71"/>
                </a:solidFill>
                <a:latin typeface="Arial" panose="020B0604020202020204" pitchFamily="34" charset="0"/>
                <a:cs typeface="Arial" panose="020B0604020202020204" pitchFamily="34" charset="0"/>
              </a:rPr>
              <a:t>®</a:t>
            </a:r>
            <a:r>
              <a:rPr lang="en-US" sz="1333">
                <a:solidFill>
                  <a:srgbClr val="003C71"/>
                </a:solidFill>
                <a:latin typeface="Arial" panose="020B0604020202020204" pitchFamily="34" charset="0"/>
                <a:cs typeface="Arial" panose="020B0604020202020204" pitchFamily="34" charset="0"/>
              </a:rPr>
              <a:t> CPU &amp; GPU/ Intel</a:t>
            </a:r>
            <a:r>
              <a:rPr lang="en-US" altLang="zh-TW" sz="1333" baseline="30000">
                <a:solidFill>
                  <a:srgbClr val="003C71"/>
                </a:solidFill>
                <a:latin typeface="Arial" panose="020B0604020202020204" pitchFamily="34" charset="0"/>
                <a:cs typeface="Arial" panose="020B0604020202020204" pitchFamily="34" charset="0"/>
              </a:rPr>
              <a:t> ®</a:t>
            </a:r>
            <a:r>
              <a:rPr lang="en-US" sz="1333">
                <a:solidFill>
                  <a:srgbClr val="003C71"/>
                </a:solidFill>
                <a:latin typeface="Arial" panose="020B0604020202020204" pitchFamily="34" charset="0"/>
                <a:cs typeface="Arial" panose="020B0604020202020204" pitchFamily="34" charset="0"/>
              </a:rPr>
              <a:t> Processor Graphics</a:t>
            </a:r>
          </a:p>
        </p:txBody>
      </p:sp>
      <p:sp>
        <p:nvSpPr>
          <p:cNvPr id="109" name="Rectangle 108">
            <a:extLst>
              <a:ext uri="{FF2B5EF4-FFF2-40B4-BE49-F238E27FC236}">
                <a16:creationId xmlns:a16="http://schemas.microsoft.com/office/drawing/2014/main" id="{D9F24AE0-42E9-4A67-AA2E-84DD800EB3DF}"/>
              </a:ext>
            </a:extLst>
          </p:cNvPr>
          <p:cNvSpPr/>
          <p:nvPr/>
        </p:nvSpPr>
        <p:spPr>
          <a:xfrm>
            <a:off x="6452431" y="3085838"/>
            <a:ext cx="5247380" cy="225767"/>
          </a:xfrm>
          <a:prstGeom prst="rect">
            <a:avLst/>
          </a:prstGeom>
        </p:spPr>
        <p:txBody>
          <a:bodyPr wrap="square" lIns="0" tIns="0" rIns="0" bIns="0">
            <a:spAutoFit/>
          </a:bodyPr>
          <a:lstStyle/>
          <a:p>
            <a:pPr algn="ctr" defTabSz="609570"/>
            <a:r>
              <a:rPr lang="en-US" sz="1467" b="1">
                <a:solidFill>
                  <a:srgbClr val="003C71"/>
                </a:solidFill>
                <a:latin typeface="Arial" panose="020B0604020202020204" pitchFamily="34" charset="0"/>
                <a:cs typeface="Arial" panose="020B0604020202020204" pitchFamily="34" charset="0"/>
              </a:rPr>
              <a:t>Increase Media/Video/Graphics Performance</a:t>
            </a:r>
          </a:p>
        </p:txBody>
      </p:sp>
      <p:sp>
        <p:nvSpPr>
          <p:cNvPr id="110" name="Rounded Rectangle 69">
            <a:extLst>
              <a:ext uri="{FF2B5EF4-FFF2-40B4-BE49-F238E27FC236}">
                <a16:creationId xmlns:a16="http://schemas.microsoft.com/office/drawing/2014/main" id="{D11C8B6A-EEED-4E93-9442-8B4ADC9200F1}"/>
              </a:ext>
            </a:extLst>
          </p:cNvPr>
          <p:cNvSpPr/>
          <p:nvPr/>
        </p:nvSpPr>
        <p:spPr>
          <a:xfrm>
            <a:off x="6457915" y="3349955"/>
            <a:ext cx="2496031" cy="484447"/>
          </a:xfrm>
          <a:prstGeom prst="rect">
            <a:avLst/>
          </a:prstGeom>
          <a:solidFill>
            <a:srgbClr val="015595">
              <a:alpha val="85000"/>
            </a:srgb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70"/>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Intel</a:t>
            </a:r>
            <a:r>
              <a:rPr lang="en-US" sz="1400" b="1" kern="0" baseline="30000">
                <a:solidFill>
                  <a:prstClr val="white"/>
                </a:solidFill>
                <a:latin typeface="Arial" panose="020B0604020202020204" pitchFamily="34" charset="0"/>
                <a:ea typeface="Intel Clear Pro Bold" panose="020B0804020202060201" pitchFamily="34" charset="0"/>
                <a:cs typeface="Arial" panose="020B0604020202020204" pitchFamily="34" charset="0"/>
              </a:rPr>
              <a:t>®</a:t>
            </a:r>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 Media SDK</a:t>
            </a:r>
            <a:br>
              <a:rPr lang="en-US" sz="16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br>
            <a:r>
              <a:rPr lang="en-US" sz="1100" kern="0">
                <a:solidFill>
                  <a:prstClr val="white"/>
                </a:solidFill>
                <a:latin typeface="Arial" panose="020B0604020202020204" pitchFamily="34" charset="0"/>
                <a:ea typeface="Intel Clear Pro Bold" panose="020B0804020202060201" pitchFamily="34" charset="0"/>
                <a:cs typeface="Arial" panose="020B0604020202020204" pitchFamily="34" charset="0"/>
              </a:rPr>
              <a:t>Open Source version</a:t>
            </a:r>
            <a:endParaRPr lang="en-US" sz="1200" kern="0">
              <a:solidFill>
                <a:prstClr val="white"/>
              </a:solidFill>
              <a:latin typeface="Arial" panose="020B0604020202020204" pitchFamily="34" charset="0"/>
              <a:ea typeface="Intel Clear Pro Bold" panose="020B0804020202060201" pitchFamily="34" charset="0"/>
              <a:cs typeface="Arial" panose="020B0604020202020204" pitchFamily="34" charset="0"/>
            </a:endParaRPr>
          </a:p>
        </p:txBody>
      </p:sp>
      <p:sp>
        <p:nvSpPr>
          <p:cNvPr id="111" name="Rounded Rectangle 69">
            <a:extLst>
              <a:ext uri="{FF2B5EF4-FFF2-40B4-BE49-F238E27FC236}">
                <a16:creationId xmlns:a16="http://schemas.microsoft.com/office/drawing/2014/main" id="{CA932526-4783-499E-B735-11CC2CAA816D}"/>
              </a:ext>
            </a:extLst>
          </p:cNvPr>
          <p:cNvSpPr/>
          <p:nvPr/>
        </p:nvSpPr>
        <p:spPr>
          <a:xfrm>
            <a:off x="9111778" y="3335778"/>
            <a:ext cx="2496031" cy="484447"/>
          </a:xfrm>
          <a:prstGeom prst="rect">
            <a:avLst/>
          </a:prstGeom>
          <a:solidFill>
            <a:srgbClr val="015595">
              <a:alpha val="85000"/>
            </a:srgb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70"/>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OpenCL™ </a:t>
            </a:r>
            <a:b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br>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Drivers &amp; Runtimes</a:t>
            </a:r>
          </a:p>
        </p:txBody>
      </p:sp>
      <p:sp>
        <p:nvSpPr>
          <p:cNvPr id="112" name="Rectangle 111">
            <a:extLst>
              <a:ext uri="{FF2B5EF4-FFF2-40B4-BE49-F238E27FC236}">
                <a16:creationId xmlns:a16="http://schemas.microsoft.com/office/drawing/2014/main" id="{CF2259BD-56E6-4767-96A9-C48EA9DF1393}"/>
              </a:ext>
            </a:extLst>
          </p:cNvPr>
          <p:cNvSpPr/>
          <p:nvPr/>
        </p:nvSpPr>
        <p:spPr>
          <a:xfrm>
            <a:off x="7251919" y="3891849"/>
            <a:ext cx="3561887" cy="205121"/>
          </a:xfrm>
          <a:prstGeom prst="rect">
            <a:avLst/>
          </a:prstGeom>
        </p:spPr>
        <p:txBody>
          <a:bodyPr wrap="square" lIns="0" tIns="0" rIns="0" bIns="0">
            <a:spAutoFit/>
          </a:bodyPr>
          <a:lstStyle/>
          <a:p>
            <a:pPr algn="ctr" defTabSz="609570"/>
            <a:r>
              <a:rPr lang="en-US" sz="1333">
                <a:solidFill>
                  <a:srgbClr val="003C71"/>
                </a:solidFill>
                <a:latin typeface="Arial" panose="020B0604020202020204" pitchFamily="34" charset="0"/>
                <a:cs typeface="Arial" panose="020B0604020202020204" pitchFamily="34" charset="0"/>
              </a:rPr>
              <a:t>For GPU/Intel</a:t>
            </a:r>
            <a:r>
              <a:rPr lang="en-US" sz="1333" baseline="30000">
                <a:solidFill>
                  <a:srgbClr val="003C71"/>
                </a:solidFill>
                <a:latin typeface="Arial" panose="020B0604020202020204" pitchFamily="34" charset="0"/>
                <a:cs typeface="Arial" panose="020B0604020202020204" pitchFamily="34" charset="0"/>
              </a:rPr>
              <a:t>®</a:t>
            </a:r>
            <a:r>
              <a:rPr lang="en-US" sz="1333">
                <a:solidFill>
                  <a:srgbClr val="003C71"/>
                </a:solidFill>
                <a:latin typeface="Arial" panose="020B0604020202020204" pitchFamily="34" charset="0"/>
                <a:cs typeface="Arial" panose="020B0604020202020204" pitchFamily="34" charset="0"/>
              </a:rPr>
              <a:t> Processor Graphics</a:t>
            </a:r>
          </a:p>
        </p:txBody>
      </p:sp>
      <p:cxnSp>
        <p:nvCxnSpPr>
          <p:cNvPr id="113" name="Straight Connector 112">
            <a:extLst>
              <a:ext uri="{FF2B5EF4-FFF2-40B4-BE49-F238E27FC236}">
                <a16:creationId xmlns:a16="http://schemas.microsoft.com/office/drawing/2014/main" id="{0C62F250-EB3A-42B1-A940-CD8E457A32A2}"/>
              </a:ext>
            </a:extLst>
          </p:cNvPr>
          <p:cNvCxnSpPr/>
          <p:nvPr/>
        </p:nvCxnSpPr>
        <p:spPr>
          <a:xfrm>
            <a:off x="6360430" y="4139967"/>
            <a:ext cx="5339383" cy="0"/>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4" name="Rectangle 113">
            <a:extLst>
              <a:ext uri="{FF2B5EF4-FFF2-40B4-BE49-F238E27FC236}">
                <a16:creationId xmlns:a16="http://schemas.microsoft.com/office/drawing/2014/main" id="{509CBB97-A0ED-403E-93D9-F0A0680A8DE5}"/>
              </a:ext>
            </a:extLst>
          </p:cNvPr>
          <p:cNvSpPr/>
          <p:nvPr/>
        </p:nvSpPr>
        <p:spPr>
          <a:xfrm>
            <a:off x="7251919" y="4207125"/>
            <a:ext cx="3561887" cy="225767"/>
          </a:xfrm>
          <a:prstGeom prst="rect">
            <a:avLst/>
          </a:prstGeom>
        </p:spPr>
        <p:txBody>
          <a:bodyPr wrap="square" lIns="0" tIns="0" rIns="0" bIns="0">
            <a:spAutoFit/>
          </a:bodyPr>
          <a:lstStyle/>
          <a:p>
            <a:pPr algn="ctr" defTabSz="609570"/>
            <a:r>
              <a:rPr lang="en-US" sz="1467" b="1">
                <a:solidFill>
                  <a:srgbClr val="003C71"/>
                </a:solidFill>
                <a:latin typeface="Arial" panose="020B0604020202020204" pitchFamily="34" charset="0"/>
                <a:cs typeface="Arial" panose="020B0604020202020204" pitchFamily="34" charset="0"/>
              </a:rPr>
              <a:t>Optimize Intel</a:t>
            </a:r>
            <a:r>
              <a:rPr lang="en-US" sz="1467" b="1" baseline="30000">
                <a:solidFill>
                  <a:srgbClr val="003C71"/>
                </a:solidFill>
                <a:latin typeface="Arial" panose="020B0604020202020204" pitchFamily="34" charset="0"/>
                <a:cs typeface="Arial" panose="020B0604020202020204" pitchFamily="34" charset="0"/>
              </a:rPr>
              <a:t>®</a:t>
            </a:r>
            <a:r>
              <a:rPr lang="en-US" sz="1467" b="1">
                <a:solidFill>
                  <a:srgbClr val="003C71"/>
                </a:solidFill>
                <a:latin typeface="Arial" panose="020B0604020202020204" pitchFamily="34" charset="0"/>
                <a:cs typeface="Arial" panose="020B0604020202020204" pitchFamily="34" charset="0"/>
              </a:rPr>
              <a:t> FPGA </a:t>
            </a:r>
            <a:r>
              <a:rPr lang="en-US" sz="1467">
                <a:solidFill>
                  <a:srgbClr val="003C71"/>
                </a:solidFill>
                <a:latin typeface="Arial" panose="020B0604020202020204" pitchFamily="34" charset="0"/>
                <a:cs typeface="Arial" panose="020B0604020202020204" pitchFamily="34" charset="0"/>
              </a:rPr>
              <a:t>(Linux* only)</a:t>
            </a:r>
          </a:p>
        </p:txBody>
      </p:sp>
      <p:sp>
        <p:nvSpPr>
          <p:cNvPr id="115" name="Rounded Rectangle 69">
            <a:extLst>
              <a:ext uri="{FF2B5EF4-FFF2-40B4-BE49-F238E27FC236}">
                <a16:creationId xmlns:a16="http://schemas.microsoft.com/office/drawing/2014/main" id="{057CDD95-37C1-4D74-9860-01AD8B6F7E5F}"/>
              </a:ext>
            </a:extLst>
          </p:cNvPr>
          <p:cNvSpPr/>
          <p:nvPr/>
        </p:nvSpPr>
        <p:spPr>
          <a:xfrm>
            <a:off x="6457915" y="4450975"/>
            <a:ext cx="2496031" cy="484447"/>
          </a:xfrm>
          <a:prstGeom prst="rect">
            <a:avLst/>
          </a:prstGeom>
          <a:solidFill>
            <a:srgbClr val="015595">
              <a:alpha val="85000"/>
            </a:srgb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70"/>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FPGA </a:t>
            </a:r>
            <a:r>
              <a:rPr lang="en-US" sz="1400" b="1" kern="0" err="1">
                <a:solidFill>
                  <a:prstClr val="white"/>
                </a:solidFill>
                <a:latin typeface="Arial" panose="020B0604020202020204" pitchFamily="34" charset="0"/>
                <a:ea typeface="Intel Clear Pro Bold" panose="020B0804020202060201" pitchFamily="34" charset="0"/>
                <a:cs typeface="Arial" panose="020B0604020202020204" pitchFamily="34" charset="0"/>
              </a:rPr>
              <a:t>RunTime</a:t>
            </a:r>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 Environment</a:t>
            </a:r>
            <a:br>
              <a:rPr lang="en-US" sz="11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br>
            <a:r>
              <a:rPr lang="en-US" sz="1100" kern="0">
                <a:solidFill>
                  <a:prstClr val="white"/>
                </a:solidFill>
                <a:latin typeface="Arial" panose="020B0604020202020204" pitchFamily="34" charset="0"/>
                <a:ea typeface="Intel Clear Pro Bold" panose="020B0804020202060201" pitchFamily="34" charset="0"/>
                <a:cs typeface="Arial" panose="020B0604020202020204" pitchFamily="34" charset="0"/>
              </a:rPr>
              <a:t>(from Intel</a:t>
            </a:r>
            <a:r>
              <a:rPr lang="en-US" sz="1100" kern="0" baseline="30000">
                <a:solidFill>
                  <a:prstClr val="white"/>
                </a:solidFill>
                <a:latin typeface="Arial" panose="020B0604020202020204" pitchFamily="34" charset="0"/>
                <a:ea typeface="Intel Clear Pro Bold" panose="020B0804020202060201" pitchFamily="34" charset="0"/>
                <a:cs typeface="Arial" panose="020B0604020202020204" pitchFamily="34" charset="0"/>
              </a:rPr>
              <a:t>®</a:t>
            </a:r>
            <a:r>
              <a:rPr lang="en-US" sz="1100" kern="0">
                <a:solidFill>
                  <a:prstClr val="white"/>
                </a:solidFill>
                <a:latin typeface="Arial" panose="020B0604020202020204" pitchFamily="34" charset="0"/>
                <a:ea typeface="Intel Clear Pro Bold" panose="020B0804020202060201" pitchFamily="34" charset="0"/>
                <a:cs typeface="Arial" panose="020B0604020202020204" pitchFamily="34" charset="0"/>
              </a:rPr>
              <a:t> FPGA SDK for OpenCL™)</a:t>
            </a:r>
          </a:p>
        </p:txBody>
      </p:sp>
      <p:sp>
        <p:nvSpPr>
          <p:cNvPr id="116" name="Rounded Rectangle 69">
            <a:extLst>
              <a:ext uri="{FF2B5EF4-FFF2-40B4-BE49-F238E27FC236}">
                <a16:creationId xmlns:a16="http://schemas.microsoft.com/office/drawing/2014/main" id="{EA14B891-5262-4C25-A995-B24DA9584BC4}"/>
              </a:ext>
            </a:extLst>
          </p:cNvPr>
          <p:cNvSpPr/>
          <p:nvPr/>
        </p:nvSpPr>
        <p:spPr>
          <a:xfrm>
            <a:off x="9111778" y="4450975"/>
            <a:ext cx="2496031" cy="484447"/>
          </a:xfrm>
          <a:prstGeom prst="rect">
            <a:avLst/>
          </a:prstGeom>
          <a:solidFill>
            <a:srgbClr val="015595">
              <a:alpha val="85000"/>
            </a:srgb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70"/>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Bitstreams</a:t>
            </a:r>
          </a:p>
        </p:txBody>
      </p:sp>
      <p:sp>
        <p:nvSpPr>
          <p:cNvPr id="119" name="Rectangle 118">
            <a:extLst>
              <a:ext uri="{FF2B5EF4-FFF2-40B4-BE49-F238E27FC236}">
                <a16:creationId xmlns:a16="http://schemas.microsoft.com/office/drawing/2014/main" id="{649271F9-BDE0-43E5-8590-476982384758}"/>
              </a:ext>
            </a:extLst>
          </p:cNvPr>
          <p:cNvSpPr/>
          <p:nvPr/>
        </p:nvSpPr>
        <p:spPr>
          <a:xfrm>
            <a:off x="10006631" y="1814124"/>
            <a:ext cx="1563624" cy="416525"/>
          </a:xfrm>
          <a:prstGeom prst="rect">
            <a:avLst/>
          </a:prstGeom>
          <a:solidFill>
            <a:srgbClr val="1F3D5B"/>
          </a:solidFill>
          <a:ln w="635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14297" algn="ctr" defTabSz="609570">
              <a:defRPr/>
            </a:pPr>
            <a:r>
              <a:rPr lang="en-US" sz="1733" b="1">
                <a:solidFill>
                  <a:prstClr val="white"/>
                </a:solidFill>
                <a:latin typeface="Arial" panose="020B0604020202020204" pitchFamily="34" charset="0"/>
                <a:cs typeface="Arial" panose="020B0604020202020204" pitchFamily="34" charset="0"/>
              </a:rPr>
              <a:t>Samples</a:t>
            </a:r>
          </a:p>
        </p:txBody>
      </p:sp>
      <p:sp>
        <p:nvSpPr>
          <p:cNvPr id="3" name="TextBox 2"/>
          <p:cNvSpPr txBox="1"/>
          <p:nvPr/>
        </p:nvSpPr>
        <p:spPr>
          <a:xfrm>
            <a:off x="2920888" y="6260414"/>
            <a:ext cx="6620439" cy="123111"/>
          </a:xfrm>
          <a:prstGeom prst="rect">
            <a:avLst/>
          </a:prstGeom>
          <a:noFill/>
        </p:spPr>
        <p:txBody>
          <a:bodyPr vert="horz" wrap="square" lIns="0" tIns="0" rIns="0" bIns="0" rtlCol="0" anchor="t">
            <a:spAutoFit/>
          </a:bodyPr>
          <a:lstStyle/>
          <a:p>
            <a:pPr algn="ctr"/>
            <a:r>
              <a:rPr lang="en-US" sz="800">
                <a:solidFill>
                  <a:schemeClr val="bg1">
                    <a:lumMod val="75000"/>
                  </a:schemeClr>
                </a:solidFill>
                <a:latin typeface="Arial"/>
                <a:cs typeface="Arial"/>
              </a:rPr>
              <a:t>An open source version is available at </a:t>
            </a:r>
            <a:r>
              <a:rPr lang="en-US" sz="800">
                <a:solidFill>
                  <a:schemeClr val="accent1">
                    <a:lumMod val="40000"/>
                    <a:lumOff val="60000"/>
                  </a:schemeClr>
                </a:solidFill>
                <a:latin typeface="Arial"/>
                <a:cs typeface="Arial"/>
                <a:hlinkClick r:id="rId12"/>
              </a:rPr>
              <a:t>01.org/openvinotoolkit</a:t>
            </a:r>
            <a:r>
              <a:rPr lang="en-US" sz="800">
                <a:solidFill>
                  <a:schemeClr val="bg1">
                    <a:lumMod val="75000"/>
                  </a:schemeClr>
                </a:solidFill>
                <a:latin typeface="Arial"/>
                <a:cs typeface="Arial"/>
              </a:rPr>
              <a:t> (some deep learning functions support Intel CPU/GPU only).</a:t>
            </a:r>
          </a:p>
        </p:txBody>
      </p:sp>
      <p:sp>
        <p:nvSpPr>
          <p:cNvPr id="44" name="Rectangle 43">
            <a:extLst>
              <a:ext uri="{FF2B5EF4-FFF2-40B4-BE49-F238E27FC236}">
                <a16:creationId xmlns:a16="http://schemas.microsoft.com/office/drawing/2014/main" id="{90A4A76A-8A8A-404F-BBDD-46C6107D80D0}"/>
              </a:ext>
            </a:extLst>
          </p:cNvPr>
          <p:cNvSpPr/>
          <p:nvPr/>
        </p:nvSpPr>
        <p:spPr>
          <a:xfrm>
            <a:off x="6730377" y="2672129"/>
            <a:ext cx="4762799" cy="329184"/>
          </a:xfrm>
          <a:prstGeom prst="rect">
            <a:avLst/>
          </a:prstGeom>
          <a:solidFill>
            <a:srgbClr val="26B6FF"/>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defTabSz="609570"/>
            <a:r>
              <a:rPr lang="en-US" sz="1733" b="1">
                <a:solidFill>
                  <a:prstClr val="white"/>
                </a:solidFill>
                <a:latin typeface="Arial" panose="020B0604020202020204" pitchFamily="34" charset="0"/>
                <a:cs typeface="Arial" panose="020B0604020202020204" pitchFamily="34" charset="0"/>
              </a:rPr>
              <a:t>Tools &amp; Libraries</a:t>
            </a:r>
          </a:p>
        </p:txBody>
      </p:sp>
      <p:sp>
        <p:nvSpPr>
          <p:cNvPr id="46" name="TextBox 45"/>
          <p:cNvSpPr txBox="1"/>
          <p:nvPr/>
        </p:nvSpPr>
        <p:spPr>
          <a:xfrm>
            <a:off x="10195169" y="5528231"/>
            <a:ext cx="1566467" cy="539880"/>
          </a:xfrm>
          <a:prstGeom prst="rect">
            <a:avLst/>
          </a:prstGeom>
          <a:solidFill>
            <a:schemeClr val="bg1"/>
          </a:solidFill>
        </p:spPr>
        <p:txBody>
          <a:bodyPr vert="horz" wrap="square" lIns="0" tIns="0" rIns="0" bIns="0" rtlCol="0" anchor="ctr">
            <a:noAutofit/>
          </a:bodyPr>
          <a:lstStyle/>
          <a:p>
            <a:pPr algn="ctr">
              <a:lnSpc>
                <a:spcPts val="933"/>
              </a:lnSpc>
            </a:pPr>
            <a:r>
              <a:rPr lang="en-US" sz="933">
                <a:solidFill>
                  <a:srgbClr val="0071C5"/>
                </a:solidFill>
              </a:rPr>
              <a:t>Intel®  Vision Accelerator Design Products &amp; </a:t>
            </a:r>
          </a:p>
          <a:p>
            <a:pPr algn="ctr">
              <a:lnSpc>
                <a:spcPts val="933"/>
              </a:lnSpc>
            </a:pPr>
            <a:r>
              <a:rPr lang="en-US" sz="933">
                <a:solidFill>
                  <a:srgbClr val="0071C5"/>
                </a:solidFill>
              </a:rPr>
              <a:t>AI in Production/</a:t>
            </a:r>
            <a:br>
              <a:rPr lang="en-US" sz="933">
                <a:solidFill>
                  <a:srgbClr val="0071C5"/>
                </a:solidFill>
              </a:rPr>
            </a:br>
            <a:r>
              <a:rPr lang="en-US" sz="933">
                <a:solidFill>
                  <a:srgbClr val="0071C5"/>
                </a:solidFill>
              </a:rPr>
              <a:t>Developer Kits</a:t>
            </a:r>
          </a:p>
        </p:txBody>
      </p:sp>
      <p:sp>
        <p:nvSpPr>
          <p:cNvPr id="50" name="Rectangle 49">
            <a:extLst>
              <a:ext uri="{FF2B5EF4-FFF2-40B4-BE49-F238E27FC236}">
                <a16:creationId xmlns:a16="http://schemas.microsoft.com/office/drawing/2014/main" id="{1B95990E-DFA8-410E-9BE1-3B7A4E6B379A}"/>
              </a:ext>
            </a:extLst>
          </p:cNvPr>
          <p:cNvSpPr/>
          <p:nvPr/>
        </p:nvSpPr>
        <p:spPr>
          <a:xfrm>
            <a:off x="1442776" y="2255477"/>
            <a:ext cx="2040329" cy="438596"/>
          </a:xfrm>
          <a:prstGeom prst="rect">
            <a:avLst/>
          </a:prstGeom>
          <a:solidFill>
            <a:srgbClr val="1F3D5B"/>
          </a:solidFill>
          <a:ln w="635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609570">
              <a:spcBef>
                <a:spcPts val="600"/>
              </a:spcBef>
              <a:defRPr/>
            </a:pPr>
            <a:r>
              <a:rPr lang="fr-FR" sz="1333">
                <a:solidFill>
                  <a:prstClr val="white"/>
                </a:solidFill>
                <a:latin typeface="Arial" panose="020B0604020202020204" pitchFamily="34" charset="0"/>
                <a:cs typeface="Arial" panose="020B0604020202020204" pitchFamily="34" charset="0"/>
              </a:rPr>
              <a:t>Open Model Zoo</a:t>
            </a:r>
            <a:br>
              <a:rPr lang="fr-FR" sz="1333">
                <a:solidFill>
                  <a:prstClr val="white"/>
                </a:solidFill>
                <a:latin typeface="Arial" panose="020B0604020202020204" pitchFamily="34" charset="0"/>
                <a:cs typeface="Arial" panose="020B0604020202020204" pitchFamily="34" charset="0"/>
              </a:rPr>
            </a:br>
            <a:r>
              <a:rPr lang="fr-FR" sz="1333">
                <a:solidFill>
                  <a:prstClr val="white"/>
                </a:solidFill>
                <a:latin typeface="Arial" panose="020B0604020202020204" pitchFamily="34" charset="0"/>
                <a:cs typeface="Arial" panose="020B0604020202020204" pitchFamily="34" charset="0"/>
              </a:rPr>
              <a:t>(30+ Pre-trained Models)</a:t>
            </a:r>
          </a:p>
        </p:txBody>
      </p:sp>
      <p:sp>
        <p:nvSpPr>
          <p:cNvPr id="55" name="Rectangle 54">
            <a:extLst>
              <a:ext uri="{FF2B5EF4-FFF2-40B4-BE49-F238E27FC236}">
                <a16:creationId xmlns:a16="http://schemas.microsoft.com/office/drawing/2014/main" id="{1B95990E-DFA8-410E-9BE1-3B7A4E6B379A}"/>
              </a:ext>
            </a:extLst>
          </p:cNvPr>
          <p:cNvSpPr/>
          <p:nvPr/>
        </p:nvSpPr>
        <p:spPr>
          <a:xfrm>
            <a:off x="3866236" y="2256773"/>
            <a:ext cx="1077968" cy="438596"/>
          </a:xfrm>
          <a:prstGeom prst="rect">
            <a:avLst/>
          </a:prstGeom>
          <a:solidFill>
            <a:srgbClr val="1F3D5B"/>
          </a:solidFill>
          <a:ln w="635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14297" algn="ctr" defTabSz="609570">
              <a:spcBef>
                <a:spcPts val="600"/>
              </a:spcBef>
              <a:defRPr/>
            </a:pPr>
            <a:r>
              <a:rPr lang="fr-FR" sz="1333">
                <a:solidFill>
                  <a:prstClr val="white"/>
                </a:solidFill>
                <a:latin typeface="Arial" panose="020B0604020202020204" pitchFamily="34" charset="0"/>
                <a:cs typeface="Arial" panose="020B0604020202020204" pitchFamily="34" charset="0"/>
              </a:rPr>
              <a:t>Samples</a:t>
            </a:r>
          </a:p>
        </p:txBody>
      </p:sp>
      <p:pic>
        <p:nvPicPr>
          <p:cNvPr id="4" name="Picture 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56837" y="5510897"/>
            <a:ext cx="609600" cy="609600"/>
          </a:xfrm>
          <a:prstGeom prst="rect">
            <a:avLst/>
          </a:prstGeom>
        </p:spPr>
      </p:pic>
    </p:spTree>
    <p:extLst>
      <p:ext uri="{BB962C8B-B14F-4D97-AF65-F5344CB8AC3E}">
        <p14:creationId xmlns:p14="http://schemas.microsoft.com/office/powerpoint/2010/main" val="1466507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圖片 61" descr="一張含有 動物 的圖片&#10;&#10;自動產生的描述">
            <a:extLst>
              <a:ext uri="{FF2B5EF4-FFF2-40B4-BE49-F238E27FC236}">
                <a16:creationId xmlns:a16="http://schemas.microsoft.com/office/drawing/2014/main" id="{1F3A75DB-DEA9-477D-9D0A-3079B6284C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7694" y="1169542"/>
            <a:ext cx="10796612" cy="4985595"/>
          </a:xfrm>
          <a:prstGeom prst="rect">
            <a:avLst/>
          </a:prstGeom>
        </p:spPr>
      </p:pic>
      <p:sp>
        <p:nvSpPr>
          <p:cNvPr id="69" name="矩形 68">
            <a:extLst>
              <a:ext uri="{FF2B5EF4-FFF2-40B4-BE49-F238E27FC236}">
                <a16:creationId xmlns:a16="http://schemas.microsoft.com/office/drawing/2014/main" id="{917D5C25-FCA3-4017-A097-37288338231A}"/>
              </a:ext>
            </a:extLst>
          </p:cNvPr>
          <p:cNvSpPr/>
          <p:nvPr/>
        </p:nvSpPr>
        <p:spPr>
          <a:xfrm>
            <a:off x="697692" y="1148416"/>
            <a:ext cx="10766894" cy="4957832"/>
          </a:xfrm>
          <a:prstGeom prst="rect">
            <a:avLst/>
          </a:prstGeom>
          <a:solidFill>
            <a:srgbClr val="0E20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3" name="圖片 62">
            <a:extLst>
              <a:ext uri="{FF2B5EF4-FFF2-40B4-BE49-F238E27FC236}">
                <a16:creationId xmlns:a16="http://schemas.microsoft.com/office/drawing/2014/main" id="{30ABD1E5-544B-499F-A016-80F1CA521FA2}"/>
              </a:ext>
            </a:extLst>
          </p:cNvPr>
          <p:cNvPicPr>
            <a:picLocks noChangeAspect="1"/>
          </p:cNvPicPr>
          <p:nvPr/>
        </p:nvPicPr>
        <p:blipFill>
          <a:blip r:embed="rId4">
            <a:alphaModFix amt="85000"/>
          </a:blip>
          <a:stretch>
            <a:fillRect/>
          </a:stretch>
        </p:blipFill>
        <p:spPr>
          <a:xfrm>
            <a:off x="697693" y="5629420"/>
            <a:ext cx="10796612" cy="519743"/>
          </a:xfrm>
          <a:prstGeom prst="rect">
            <a:avLst/>
          </a:prstGeom>
          <a:noFill/>
        </p:spPr>
      </p:pic>
      <p:pic>
        <p:nvPicPr>
          <p:cNvPr id="68" name="圖片 67" hidden="1">
            <a:extLst>
              <a:ext uri="{FF2B5EF4-FFF2-40B4-BE49-F238E27FC236}">
                <a16:creationId xmlns:a16="http://schemas.microsoft.com/office/drawing/2014/main" id="{5D76D231-29F1-497F-82BB-7E774EFEDA50}"/>
              </a:ext>
            </a:extLst>
          </p:cNvPr>
          <p:cNvPicPr>
            <a:picLocks noChangeAspect="1"/>
          </p:cNvPicPr>
          <p:nvPr/>
        </p:nvPicPr>
        <p:blipFill>
          <a:blip r:embed="rId4">
            <a:alphaModFix amt="50000"/>
          </a:blip>
          <a:stretch>
            <a:fillRect/>
          </a:stretch>
        </p:blipFill>
        <p:spPr>
          <a:xfrm>
            <a:off x="697693" y="1910993"/>
            <a:ext cx="10796612" cy="3716284"/>
          </a:xfrm>
          <a:prstGeom prst="rect">
            <a:avLst/>
          </a:prstGeom>
          <a:noFill/>
        </p:spPr>
      </p:pic>
      <p:sp>
        <p:nvSpPr>
          <p:cNvPr id="5" name="TextBox 4"/>
          <p:cNvSpPr txBox="1"/>
          <p:nvPr/>
        </p:nvSpPr>
        <p:spPr>
          <a:xfrm>
            <a:off x="709896" y="5674457"/>
            <a:ext cx="10776900" cy="369332"/>
          </a:xfrm>
          <a:prstGeom prst="rect">
            <a:avLst/>
          </a:prstGeom>
          <a:noFill/>
        </p:spPr>
        <p:txBody>
          <a:bodyPr vert="horz" wrap="square" lIns="0" tIns="0" rIns="0" bIns="0" rtlCol="0" anchor="ctr">
            <a:spAutoFit/>
          </a:bodyPr>
          <a:lstStyle/>
          <a:p>
            <a:pPr algn="ctr"/>
            <a:r>
              <a:rPr lang="en-US" sz="1867" b="1">
                <a:solidFill>
                  <a:schemeClr val="bg1"/>
                </a:solidFill>
                <a:latin typeface="Arial" panose="020B0604020202020204" pitchFamily="34" charset="0"/>
                <a:cs typeface="Arial" panose="020B0604020202020204" pitchFamily="34" charset="0"/>
              </a:rPr>
              <a:t>Deep learning revenue</a:t>
            </a:r>
            <a:r>
              <a:rPr lang="en-US" sz="1867">
                <a:solidFill>
                  <a:schemeClr val="bg1"/>
                </a:solidFill>
                <a:latin typeface="Arial" panose="020B0604020202020204" pitchFamily="34" charset="0"/>
                <a:cs typeface="Arial" panose="020B0604020202020204" pitchFamily="34" charset="0"/>
              </a:rPr>
              <a:t> is estimated to grow from $655M in 2016 to </a:t>
            </a:r>
            <a:r>
              <a:rPr lang="en-US" sz="2400" b="1">
                <a:solidFill>
                  <a:srgbClr val="BC08FF"/>
                </a:solidFill>
                <a:latin typeface="Arial" panose="020B0604020202020204" pitchFamily="34" charset="0"/>
                <a:cs typeface="Arial" panose="020B0604020202020204" pitchFamily="34" charset="0"/>
              </a:rPr>
              <a:t>$35B </a:t>
            </a:r>
            <a:r>
              <a:rPr lang="en-US" sz="1867">
                <a:solidFill>
                  <a:schemeClr val="bg1"/>
                </a:solidFill>
                <a:latin typeface="Arial" panose="020B0604020202020204" pitchFamily="34" charset="0"/>
                <a:cs typeface="Arial" panose="020B0604020202020204" pitchFamily="34" charset="0"/>
              </a:rPr>
              <a:t>by 2025¹. </a:t>
            </a:r>
          </a:p>
        </p:txBody>
      </p:sp>
      <p:sp>
        <p:nvSpPr>
          <p:cNvPr id="3" name="Title 2"/>
          <p:cNvSpPr>
            <a:spLocks noGrp="1"/>
          </p:cNvSpPr>
          <p:nvPr>
            <p:ph type="title"/>
          </p:nvPr>
        </p:nvSpPr>
        <p:spPr>
          <a:xfrm>
            <a:off x="304800" y="365125"/>
            <a:ext cx="11633200" cy="804417"/>
          </a:xfrm>
        </p:spPr>
        <p:txBody>
          <a:bodyPr>
            <a:normAutofit/>
          </a:bodyPr>
          <a:lstStyle/>
          <a:p>
            <a:pPr algn="ctr"/>
            <a:r>
              <a:rPr lang="en-US" sz="3600">
                <a:ea typeface="Intel Clear Light" panose="020B0404020203020204" pitchFamily="34" charset="0"/>
              </a:rPr>
              <a:t>Benefits of Intel</a:t>
            </a:r>
            <a:r>
              <a:rPr lang="en-US" altLang="zh-TW" baseline="30000">
                <a:latin typeface="Arial"/>
                <a:ea typeface="微軟正黑體" panose="020B0604030504040204" pitchFamily="34" charset="-120"/>
                <a:cs typeface="Arial"/>
              </a:rPr>
              <a:t>®</a:t>
            </a:r>
            <a:r>
              <a:rPr lang="en-US" sz="3600">
                <a:ea typeface="Intel Clear Light" panose="020B0404020203020204" pitchFamily="34" charset="0"/>
              </a:rPr>
              <a:t> Distribution of </a:t>
            </a:r>
            <a:r>
              <a:rPr lang="en-US" sz="3600" err="1">
                <a:ea typeface="Intel Clear Light" panose="020B0404020203020204" pitchFamily="34" charset="0"/>
              </a:rPr>
              <a:t>OpenVINO</a:t>
            </a:r>
            <a:r>
              <a:rPr lang="en-US" sz="3600">
                <a:ea typeface="Intel Clear Light" panose="020B0404020203020204" pitchFamily="34" charset="0"/>
              </a:rPr>
              <a:t>™ </a:t>
            </a:r>
            <a:r>
              <a:rPr lang="en-US" altLang="zh-TW" sz="3600">
                <a:ea typeface="Intel Clear Light" panose="020B0404020203020204" pitchFamily="34" charset="0"/>
              </a:rPr>
              <a:t>T</a:t>
            </a:r>
            <a:r>
              <a:rPr lang="en-US" sz="3600">
                <a:ea typeface="Intel Clear Light" panose="020B0404020203020204" pitchFamily="34" charset="0"/>
              </a:rPr>
              <a:t>oolkit</a:t>
            </a:r>
            <a:endParaRPr lang="en-US" sz="3600">
              <a:solidFill>
                <a:schemeClr val="accent1"/>
              </a:solidFill>
            </a:endParaRPr>
          </a:p>
        </p:txBody>
      </p:sp>
      <p:sp>
        <p:nvSpPr>
          <p:cNvPr id="41" name="TextBox 40"/>
          <p:cNvSpPr txBox="1"/>
          <p:nvPr/>
        </p:nvSpPr>
        <p:spPr>
          <a:xfrm>
            <a:off x="4057685" y="6411878"/>
            <a:ext cx="4191853" cy="246221"/>
          </a:xfrm>
          <a:prstGeom prst="rect">
            <a:avLst/>
          </a:prstGeom>
          <a:noFill/>
        </p:spPr>
        <p:txBody>
          <a:bodyPr vert="horz" wrap="none" lIns="0" tIns="0" rIns="0" bIns="0" rtlCol="0">
            <a:spAutoFit/>
          </a:bodyPr>
          <a:lstStyle/>
          <a:p>
            <a:pPr algn="ctr"/>
            <a:r>
              <a:rPr lang="en-US" sz="800" err="1">
                <a:solidFill>
                  <a:srgbClr val="B1BABF"/>
                </a:solidFill>
                <a:latin typeface="Arial" panose="020B0604020202020204" pitchFamily="34" charset="0"/>
                <a:cs typeface="Arial" panose="020B0604020202020204" pitchFamily="34" charset="0"/>
              </a:rPr>
              <a:t>OpenVX</a:t>
            </a:r>
            <a:r>
              <a:rPr lang="en-US" sz="800">
                <a:solidFill>
                  <a:srgbClr val="B1BABF"/>
                </a:solidFill>
                <a:latin typeface="Arial" panose="020B0604020202020204" pitchFamily="34" charset="0"/>
                <a:cs typeface="Arial" panose="020B0604020202020204" pitchFamily="34" charset="0"/>
              </a:rPr>
              <a:t> and the </a:t>
            </a:r>
            <a:r>
              <a:rPr lang="en-US" sz="800" err="1">
                <a:solidFill>
                  <a:srgbClr val="B1BABF"/>
                </a:solidFill>
                <a:latin typeface="Arial" panose="020B0604020202020204" pitchFamily="34" charset="0"/>
                <a:cs typeface="Arial" panose="020B0604020202020204" pitchFamily="34" charset="0"/>
              </a:rPr>
              <a:t>OpenVX</a:t>
            </a:r>
            <a:r>
              <a:rPr lang="en-US" sz="800">
                <a:solidFill>
                  <a:srgbClr val="B1BABF"/>
                </a:solidFill>
                <a:latin typeface="Arial" panose="020B0604020202020204" pitchFamily="34" charset="0"/>
                <a:cs typeface="Arial" panose="020B0604020202020204" pitchFamily="34" charset="0"/>
              </a:rPr>
              <a:t> logo are trademarks of the </a:t>
            </a:r>
            <a:r>
              <a:rPr lang="en-US" sz="800" err="1">
                <a:solidFill>
                  <a:srgbClr val="B1BABF"/>
                </a:solidFill>
                <a:latin typeface="Arial" panose="020B0604020202020204" pitchFamily="34" charset="0"/>
                <a:cs typeface="Arial" panose="020B0604020202020204" pitchFamily="34" charset="0"/>
              </a:rPr>
              <a:t>Khronos</a:t>
            </a:r>
            <a:r>
              <a:rPr lang="en-US" sz="800">
                <a:solidFill>
                  <a:srgbClr val="B1BABF"/>
                </a:solidFill>
                <a:latin typeface="Arial" panose="020B0604020202020204" pitchFamily="34" charset="0"/>
                <a:cs typeface="Arial" panose="020B0604020202020204" pitchFamily="34" charset="0"/>
              </a:rPr>
              <a:t> Group Inc.</a:t>
            </a:r>
          </a:p>
          <a:p>
            <a:pPr algn="ctr"/>
            <a:r>
              <a:rPr lang="en-US" sz="800">
                <a:solidFill>
                  <a:srgbClr val="B1BABF"/>
                </a:solidFill>
                <a:latin typeface="Arial" panose="020B0604020202020204" pitchFamily="34" charset="0"/>
                <a:cs typeface="Arial" panose="020B0604020202020204" pitchFamily="34" charset="0"/>
              </a:rPr>
              <a:t>OpenCL and the OpenCL logo are trademarks of Apple Inc. used by permission by </a:t>
            </a:r>
            <a:r>
              <a:rPr lang="en-US" sz="800" err="1">
                <a:solidFill>
                  <a:srgbClr val="B1BABF"/>
                </a:solidFill>
                <a:latin typeface="Arial" panose="020B0604020202020204" pitchFamily="34" charset="0"/>
                <a:cs typeface="Arial" panose="020B0604020202020204" pitchFamily="34" charset="0"/>
              </a:rPr>
              <a:t>Khronos</a:t>
            </a:r>
            <a:endParaRPr lang="en-US" sz="800">
              <a:solidFill>
                <a:srgbClr val="B1BABF"/>
              </a:solidFill>
              <a:latin typeface="Arial" panose="020B0604020202020204" pitchFamily="34" charset="0"/>
              <a:cs typeface="Arial" panose="020B0604020202020204" pitchFamily="34" charset="0"/>
            </a:endParaRPr>
          </a:p>
        </p:txBody>
      </p:sp>
      <p:sp>
        <p:nvSpPr>
          <p:cNvPr id="2" name="TextBox 1"/>
          <p:cNvSpPr txBox="1"/>
          <p:nvPr/>
        </p:nvSpPr>
        <p:spPr>
          <a:xfrm>
            <a:off x="715637" y="1416062"/>
            <a:ext cx="10760727" cy="415749"/>
          </a:xfrm>
          <a:prstGeom prst="rect">
            <a:avLst/>
          </a:prstGeom>
          <a:noFill/>
        </p:spPr>
        <p:txBody>
          <a:bodyPr vert="horz" wrap="square" lIns="0" tIns="0" rIns="0" bIns="0" rtlCol="0" anchor="ctr" anchorCtr="0">
            <a:noAutofit/>
          </a:bodyPr>
          <a:lstStyle/>
          <a:p>
            <a:pPr algn="ctr">
              <a:lnSpc>
                <a:spcPts val="2000"/>
              </a:lnSpc>
            </a:pPr>
            <a:r>
              <a:rPr lang="en-US" sz="2000">
                <a:solidFill>
                  <a:schemeClr val="bg1"/>
                </a:solidFill>
                <a:latin typeface="Arial" panose="020B0604020202020204" pitchFamily="34" charset="0"/>
                <a:ea typeface="Intel Clear Pro" panose="020B0804020202060201" pitchFamily="34" charset="0"/>
                <a:cs typeface="Arial" panose="020B0604020202020204" pitchFamily="34" charset="0"/>
              </a:rPr>
              <a:t>Maximize the Power of Intel</a:t>
            </a:r>
            <a:r>
              <a:rPr lang="en-US" altLang="zh-TW" sz="2000" baseline="30000">
                <a:solidFill>
                  <a:schemeClr val="bg1"/>
                </a:solidFill>
                <a:latin typeface="Arial"/>
                <a:ea typeface="微軟正黑體" panose="020B0604030504040204" pitchFamily="34" charset="-120"/>
                <a:cs typeface="Arial"/>
              </a:rPr>
              <a:t>®</a:t>
            </a:r>
            <a:r>
              <a:rPr lang="en-US" sz="2000">
                <a:solidFill>
                  <a:schemeClr val="bg1"/>
                </a:solidFill>
                <a:latin typeface="Arial" panose="020B0604020202020204" pitchFamily="34" charset="0"/>
                <a:ea typeface="Intel Clear Pro" panose="020B0804020202060201" pitchFamily="34" charset="0"/>
                <a:cs typeface="Arial" panose="020B0604020202020204" pitchFamily="34" charset="0"/>
              </a:rPr>
              <a:t> Processors: CPU, GPU/Intel</a:t>
            </a:r>
            <a:r>
              <a:rPr lang="en-US" altLang="zh-TW" sz="2000" baseline="30000">
                <a:solidFill>
                  <a:schemeClr val="bg1"/>
                </a:solidFill>
                <a:latin typeface="Arial"/>
                <a:ea typeface="微軟正黑體" panose="020B0604030504040204" pitchFamily="34" charset="-120"/>
                <a:cs typeface="Arial"/>
              </a:rPr>
              <a:t> ®</a:t>
            </a:r>
            <a:r>
              <a:rPr lang="en-US" sz="2000">
                <a:solidFill>
                  <a:schemeClr val="bg1"/>
                </a:solidFill>
                <a:latin typeface="Arial" panose="020B0604020202020204" pitchFamily="34" charset="0"/>
                <a:ea typeface="Intel Clear Pro" panose="020B0804020202060201" pitchFamily="34" charset="0"/>
                <a:cs typeface="Arial" panose="020B0604020202020204" pitchFamily="34" charset="0"/>
              </a:rPr>
              <a:t> Processor Graphics, FPGA,VPU</a:t>
            </a:r>
          </a:p>
        </p:txBody>
      </p:sp>
      <p:grpSp>
        <p:nvGrpSpPr>
          <p:cNvPr id="8" name="群組 7" hidden="1">
            <a:extLst>
              <a:ext uri="{FF2B5EF4-FFF2-40B4-BE49-F238E27FC236}">
                <a16:creationId xmlns:a16="http://schemas.microsoft.com/office/drawing/2014/main" id="{5F5CB4E5-599B-4F08-AE2A-C0C38B9B9B1C}"/>
              </a:ext>
            </a:extLst>
          </p:cNvPr>
          <p:cNvGrpSpPr/>
          <p:nvPr/>
        </p:nvGrpSpPr>
        <p:grpSpPr>
          <a:xfrm>
            <a:off x="876593" y="8077928"/>
            <a:ext cx="10427212" cy="3431648"/>
            <a:chOff x="876593" y="8077928"/>
            <a:chExt cx="10427212" cy="3431648"/>
          </a:xfrm>
        </p:grpSpPr>
        <p:sp>
          <p:nvSpPr>
            <p:cNvPr id="40" name="TextBox 39"/>
            <p:cNvSpPr txBox="1"/>
            <p:nvPr/>
          </p:nvSpPr>
          <p:spPr>
            <a:xfrm>
              <a:off x="7568454" y="8690869"/>
              <a:ext cx="3718402" cy="875468"/>
            </a:xfrm>
            <a:prstGeom prst="rect">
              <a:avLst/>
            </a:prstGeom>
            <a:noFill/>
            <a:ln>
              <a:noFill/>
            </a:ln>
          </p:spPr>
          <p:txBody>
            <a:bodyPr vert="horz" wrap="square" lIns="0" tIns="0" rIns="0" bIns="0" rtlCol="0" anchor="t">
              <a:noAutofit/>
            </a:bodyPr>
            <a:lstStyle/>
            <a:p>
              <a:pPr>
                <a:spcAft>
                  <a:spcPts val="933"/>
                </a:spcAft>
              </a:pPr>
              <a:r>
                <a:rPr lang="en-US" sz="1400">
                  <a:solidFill>
                    <a:schemeClr val="bg1"/>
                  </a:solidFill>
                  <a:latin typeface="Arial" panose="020B0604020202020204" pitchFamily="34" charset="0"/>
                  <a:cs typeface="Arial" panose="020B0604020202020204" pitchFamily="34" charset="0"/>
                </a:rPr>
                <a:t>Unleash CNN-based deep learning inference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using a common API, 30+ pre-trained models,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&amp; computer vision algorithms. Validated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on more than 100 public/custom models.</a:t>
              </a:r>
            </a:p>
          </p:txBody>
        </p:sp>
        <p:sp>
          <p:nvSpPr>
            <p:cNvPr id="6" name="矩形 5">
              <a:extLst>
                <a:ext uri="{FF2B5EF4-FFF2-40B4-BE49-F238E27FC236}">
                  <a16:creationId xmlns:a16="http://schemas.microsoft.com/office/drawing/2014/main" id="{8DA2DBEA-B0AA-42ED-A8D7-6A3CC2E60E25}"/>
                </a:ext>
              </a:extLst>
            </p:cNvPr>
            <p:cNvSpPr/>
            <p:nvPr/>
          </p:nvSpPr>
          <p:spPr>
            <a:xfrm>
              <a:off x="1958544" y="9914789"/>
              <a:ext cx="3866684" cy="448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TextBox 3"/>
            <p:cNvSpPr txBox="1"/>
            <p:nvPr/>
          </p:nvSpPr>
          <p:spPr>
            <a:xfrm>
              <a:off x="2092538" y="10528613"/>
              <a:ext cx="3718402" cy="980963"/>
            </a:xfrm>
            <a:prstGeom prst="rect">
              <a:avLst/>
            </a:prstGeom>
            <a:noFill/>
            <a:ln>
              <a:noFill/>
            </a:ln>
          </p:spPr>
          <p:txBody>
            <a:bodyPr vert="horz" wrap="square" lIns="0" tIns="0" rIns="0" bIns="0" rtlCol="0" anchor="t">
              <a:noAutofit/>
            </a:bodyPr>
            <a:lstStyle>
              <a:defPPr>
                <a:defRPr lang="en-US"/>
              </a:defPPr>
              <a:lvl1pPr algn="ctr">
                <a:spcAft>
                  <a:spcPts val="600"/>
                </a:spcAft>
                <a:defRPr sz="1500">
                  <a:solidFill>
                    <a:srgbClr val="003C71"/>
                  </a:solidFill>
                </a:defRPr>
              </a:lvl1pPr>
            </a:lstStyle>
            <a:p>
              <a:pPr algn="l">
                <a:spcAft>
                  <a:spcPts val="400"/>
                </a:spcAft>
              </a:pPr>
              <a:r>
                <a:rPr lang="en-US" sz="1400">
                  <a:solidFill>
                    <a:schemeClr val="bg1"/>
                  </a:solidFill>
                  <a:latin typeface="Arial" panose="020B0604020202020204" pitchFamily="34" charset="0"/>
                  <a:cs typeface="Arial" panose="020B0604020202020204" pitchFamily="34" charset="0"/>
                </a:rPr>
                <a:t>Reduce time using a library of optimized </a:t>
              </a:r>
              <a:r>
                <a:rPr lang="en-US" sz="1400" spc="-27">
                  <a:solidFill>
                    <a:schemeClr val="bg1"/>
                  </a:solidFill>
                  <a:latin typeface="Arial" panose="020B0604020202020204" pitchFamily="34" charset="0"/>
                  <a:cs typeface="Arial" panose="020B0604020202020204" pitchFamily="34" charset="0"/>
                </a:rPr>
                <a:t>OpenCV* &amp; </a:t>
              </a:r>
              <a:r>
                <a:rPr lang="en-US" sz="1400" spc="-27" err="1">
                  <a:solidFill>
                    <a:schemeClr val="bg1"/>
                  </a:solidFill>
                  <a:latin typeface="Arial" panose="020B0604020202020204" pitchFamily="34" charset="0"/>
                  <a:cs typeface="Arial" panose="020B0604020202020204" pitchFamily="34" charset="0"/>
                </a:rPr>
                <a:t>OpenVX</a:t>
              </a:r>
              <a:r>
                <a:rPr lang="en-US" sz="1400" spc="-27">
                  <a:solidFill>
                    <a:schemeClr val="bg1"/>
                  </a:solidFill>
                  <a:latin typeface="Arial" panose="020B0604020202020204" pitchFamily="34" charset="0"/>
                  <a:cs typeface="Arial" panose="020B0604020202020204" pitchFamily="34" charset="0"/>
                </a:rPr>
                <a:t>* functions, &amp; 15+ samples.</a:t>
              </a:r>
            </a:p>
            <a:p>
              <a:pPr algn="l">
                <a:spcAft>
                  <a:spcPts val="400"/>
                </a:spcAft>
              </a:pPr>
              <a:r>
                <a:rPr lang="en-US" sz="1400">
                  <a:solidFill>
                    <a:schemeClr val="bg1"/>
                  </a:solidFill>
                  <a:latin typeface="Arial" panose="020B0604020202020204" pitchFamily="34" charset="0"/>
                  <a:cs typeface="Arial" panose="020B0604020202020204" pitchFamily="34" charset="0"/>
                </a:rPr>
                <a:t>Develop once, deploy for current &amp; future Intel-based devices.</a:t>
              </a:r>
            </a:p>
          </p:txBody>
        </p:sp>
        <p:sp>
          <p:nvSpPr>
            <p:cNvPr id="19" name="TextBox 18"/>
            <p:cNvSpPr txBox="1"/>
            <p:nvPr/>
          </p:nvSpPr>
          <p:spPr>
            <a:xfrm>
              <a:off x="7440094" y="10528613"/>
              <a:ext cx="3848549" cy="748255"/>
            </a:xfrm>
            <a:prstGeom prst="rect">
              <a:avLst/>
            </a:prstGeom>
            <a:noFill/>
            <a:ln>
              <a:noFill/>
            </a:ln>
          </p:spPr>
          <p:txBody>
            <a:bodyPr vert="horz" wrap="square" lIns="121920" tIns="0" rIns="0" bIns="0" rtlCol="0" anchor="t">
              <a:noAutofit/>
            </a:bodyPr>
            <a:lstStyle/>
            <a:p>
              <a:pPr>
                <a:spcAft>
                  <a:spcPts val="800"/>
                </a:spcAft>
              </a:pPr>
              <a:r>
                <a:rPr lang="en-US" sz="1400">
                  <a:solidFill>
                    <a:schemeClr val="bg1"/>
                  </a:solidFill>
                  <a:latin typeface="Arial" panose="020B0604020202020204" pitchFamily="34" charset="0"/>
                  <a:cs typeface="Arial" panose="020B0604020202020204" pitchFamily="34" charset="0"/>
                </a:rPr>
                <a:t>Use OpenCL™ kernels/tools to add your own unique code. Customize layers without the overhead of frameworks.</a:t>
              </a:r>
            </a:p>
          </p:txBody>
        </p:sp>
        <p:sp>
          <p:nvSpPr>
            <p:cNvPr id="39" name="TextBox 38"/>
            <p:cNvSpPr txBox="1"/>
            <p:nvPr/>
          </p:nvSpPr>
          <p:spPr>
            <a:xfrm>
              <a:off x="2092535" y="8690869"/>
              <a:ext cx="3718402" cy="787906"/>
            </a:xfrm>
            <a:prstGeom prst="rect">
              <a:avLst/>
            </a:prstGeom>
            <a:noFill/>
            <a:ln>
              <a:noFill/>
            </a:ln>
          </p:spPr>
          <p:txBody>
            <a:bodyPr vert="horz" wrap="square" lIns="0" tIns="0" rIns="0" bIns="0" rtlCol="0" anchor="t" anchorCtr="0">
              <a:noAutofit/>
            </a:bodyPr>
            <a:lstStyle/>
            <a:p>
              <a:pPr>
                <a:spcAft>
                  <a:spcPts val="400"/>
                </a:spcAft>
              </a:pPr>
              <a:r>
                <a:rPr lang="en-US" sz="1400">
                  <a:solidFill>
                    <a:schemeClr val="bg1"/>
                  </a:solidFill>
                  <a:latin typeface="Arial" panose="020B0604020202020204" pitchFamily="34" charset="0"/>
                  <a:cs typeface="Arial" panose="020B0604020202020204" pitchFamily="34" charset="0"/>
                </a:rPr>
                <a:t>Access Intel computer vision accelerators.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Speed code performance.</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Supports heterogeneous </a:t>
              </a:r>
              <a:r>
                <a:rPr lang="en-US" sz="1400" spc="-27">
                  <a:solidFill>
                    <a:schemeClr val="bg1"/>
                  </a:solidFill>
                  <a:latin typeface="Arial" panose="020B0604020202020204" pitchFamily="34" charset="0"/>
                  <a:cs typeface="Arial" panose="020B0604020202020204" pitchFamily="34" charset="0"/>
                </a:rPr>
                <a:t>execution.</a:t>
              </a:r>
            </a:p>
          </p:txBody>
        </p:sp>
        <p:sp>
          <p:nvSpPr>
            <p:cNvPr id="65" name="Google Shape;345;p25">
              <a:extLst>
                <a:ext uri="{FF2B5EF4-FFF2-40B4-BE49-F238E27FC236}">
                  <a16:creationId xmlns:a16="http://schemas.microsoft.com/office/drawing/2014/main" id="{1C4D3622-D543-4E0D-BA3B-F148109790E4}"/>
                </a:ext>
              </a:extLst>
            </p:cNvPr>
            <p:cNvSpPr/>
            <p:nvPr/>
          </p:nvSpPr>
          <p:spPr>
            <a:xfrm>
              <a:off x="1954263" y="10011552"/>
              <a:ext cx="3864258" cy="437095"/>
            </a:xfrm>
            <a:prstGeom prst="snip2DiagRect">
              <a:avLst>
                <a:gd name="adj1" fmla="val 0"/>
                <a:gd name="adj2" fmla="val 0"/>
              </a:avLst>
            </a:prstGeom>
            <a:solidFill>
              <a:srgbClr val="26B6FF"/>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 name="Google Shape;345;p25">
              <a:extLst>
                <a:ext uri="{FF2B5EF4-FFF2-40B4-BE49-F238E27FC236}">
                  <a16:creationId xmlns:a16="http://schemas.microsoft.com/office/drawing/2014/main" id="{111160DF-F89B-4D26-AE30-09C64AC8EA14}"/>
                </a:ext>
              </a:extLst>
            </p:cNvPr>
            <p:cNvSpPr/>
            <p:nvPr/>
          </p:nvSpPr>
          <p:spPr>
            <a:xfrm>
              <a:off x="7409828" y="8080071"/>
              <a:ext cx="3864258" cy="437095"/>
            </a:xfrm>
            <a:prstGeom prst="snip2DiagRect">
              <a:avLst>
                <a:gd name="adj1" fmla="val 0"/>
                <a:gd name="adj2" fmla="val 0"/>
              </a:avLst>
            </a:prstGeom>
            <a:solidFill>
              <a:srgbClr val="26B6FF"/>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345;p25">
              <a:extLst>
                <a:ext uri="{FF2B5EF4-FFF2-40B4-BE49-F238E27FC236}">
                  <a16:creationId xmlns:a16="http://schemas.microsoft.com/office/drawing/2014/main" id="{97422ECD-D848-45D5-9631-EB25E5056BC1}"/>
                </a:ext>
              </a:extLst>
            </p:cNvPr>
            <p:cNvSpPr/>
            <p:nvPr/>
          </p:nvSpPr>
          <p:spPr>
            <a:xfrm>
              <a:off x="7409828" y="10002766"/>
              <a:ext cx="3864258" cy="437095"/>
            </a:xfrm>
            <a:prstGeom prst="snip2DiagRect">
              <a:avLst>
                <a:gd name="adj1" fmla="val 0"/>
                <a:gd name="adj2" fmla="val 0"/>
              </a:avLst>
            </a:prstGeom>
            <a:solidFill>
              <a:srgbClr val="26B6FF"/>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 name="Google Shape;345;p25">
              <a:extLst>
                <a:ext uri="{FF2B5EF4-FFF2-40B4-BE49-F238E27FC236}">
                  <a16:creationId xmlns:a16="http://schemas.microsoft.com/office/drawing/2014/main" id="{CB315938-4DCE-46C1-903D-DD1DD957D775}"/>
                </a:ext>
              </a:extLst>
            </p:cNvPr>
            <p:cNvSpPr/>
            <p:nvPr/>
          </p:nvSpPr>
          <p:spPr>
            <a:xfrm>
              <a:off x="1954263" y="8088857"/>
              <a:ext cx="3864258" cy="437095"/>
            </a:xfrm>
            <a:prstGeom prst="snip2DiagRect">
              <a:avLst>
                <a:gd name="adj1" fmla="val 0"/>
                <a:gd name="adj2" fmla="val 0"/>
              </a:avLst>
            </a:prstGeom>
            <a:solidFill>
              <a:srgbClr val="26B6FF"/>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 name="Freeform 19"/>
            <p:cNvSpPr/>
            <p:nvPr/>
          </p:nvSpPr>
          <p:spPr>
            <a:xfrm>
              <a:off x="1956769" y="8078805"/>
              <a:ext cx="3861987" cy="451104"/>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400" b="1" kern="0">
                  <a:solidFill>
                    <a:prstClr val="white"/>
                  </a:solidFill>
                  <a:latin typeface="Intel Clear Pro" panose="020B0804020202060201" pitchFamily="34" charset="0"/>
                  <a:cs typeface="Intel Clear Pro" panose="020B0804020202060201" pitchFamily="34" charset="0"/>
                </a:rPr>
                <a:t>  Accelerate Performance</a:t>
              </a:r>
            </a:p>
          </p:txBody>
        </p:sp>
        <p:sp>
          <p:nvSpPr>
            <p:cNvPr id="30" name="Freeform 29"/>
            <p:cNvSpPr/>
            <p:nvPr/>
          </p:nvSpPr>
          <p:spPr>
            <a:xfrm>
              <a:off x="7439042" y="8077928"/>
              <a:ext cx="3847813" cy="451104"/>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400" b="1" kern="0">
                  <a:solidFill>
                    <a:prstClr val="white"/>
                  </a:solidFill>
                  <a:latin typeface="Intel Clear Pro" panose="020B0804020202060201" pitchFamily="34" charset="0"/>
                  <a:cs typeface="Intel Clear Pro" panose="020B0804020202060201" pitchFamily="34" charset="0"/>
                </a:rPr>
                <a:t>  Integrate Deep learning</a:t>
              </a:r>
            </a:p>
          </p:txBody>
        </p:sp>
        <p:sp>
          <p:nvSpPr>
            <p:cNvPr id="10" name="Freeform 9"/>
            <p:cNvSpPr/>
            <p:nvPr/>
          </p:nvSpPr>
          <p:spPr>
            <a:xfrm>
              <a:off x="1961997" y="10058930"/>
              <a:ext cx="3859668" cy="332399"/>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spAutoFit/>
            </a:bodyPr>
            <a:lstStyle/>
            <a:p>
              <a:pPr defTabSz="1140826">
                <a:lnSpc>
                  <a:spcPct val="90000"/>
                </a:lnSpc>
                <a:spcBef>
                  <a:spcPct val="0"/>
                </a:spcBef>
                <a:spcAft>
                  <a:spcPct val="35000"/>
                </a:spcAft>
                <a:defRPr/>
              </a:pPr>
              <a:r>
                <a:rPr lang="en-US" sz="2400" b="1" kern="0">
                  <a:solidFill>
                    <a:prstClr val="white"/>
                  </a:solidFill>
                  <a:latin typeface="Intel Clear Pro" panose="020B0804020202060201" pitchFamily="34" charset="0"/>
                  <a:cs typeface="Intel Clear Pro" panose="020B0804020202060201" pitchFamily="34" charset="0"/>
                </a:rPr>
                <a:t>  Speed development</a:t>
              </a:r>
            </a:p>
          </p:txBody>
        </p:sp>
        <p:sp>
          <p:nvSpPr>
            <p:cNvPr id="18" name="Freeform 17"/>
            <p:cNvSpPr/>
            <p:nvPr/>
          </p:nvSpPr>
          <p:spPr>
            <a:xfrm>
              <a:off x="7450624" y="9995081"/>
              <a:ext cx="3853181" cy="443157"/>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400" b="1" kern="0">
                  <a:solidFill>
                    <a:prstClr val="white"/>
                  </a:solidFill>
                  <a:latin typeface="Intel Clear Pro" panose="020B0804020202060201" pitchFamily="34" charset="0"/>
                  <a:cs typeface="Intel Clear Pro" panose="020B0804020202060201" pitchFamily="34" charset="0"/>
                </a:rPr>
                <a:t>  Innovate &amp; customize</a:t>
              </a:r>
            </a:p>
          </p:txBody>
        </p:sp>
        <p:grpSp>
          <p:nvGrpSpPr>
            <p:cNvPr id="22" name="Group 21">
              <a:extLst>
                <a:ext uri="{FF2B5EF4-FFF2-40B4-BE49-F238E27FC236}">
                  <a16:creationId xmlns:a16="http://schemas.microsoft.com/office/drawing/2014/main" id="{67D7FFFC-D641-4B73-AD9B-CD220AAEA9F2}"/>
                </a:ext>
              </a:extLst>
            </p:cNvPr>
            <p:cNvGrpSpPr>
              <a:grpSpLocks noChangeAspect="1"/>
            </p:cNvGrpSpPr>
            <p:nvPr/>
          </p:nvGrpSpPr>
          <p:grpSpPr>
            <a:xfrm rot="10800000">
              <a:off x="958606" y="10327771"/>
              <a:ext cx="735724" cy="690741"/>
              <a:chOff x="794285" y="3795581"/>
              <a:chExt cx="451364" cy="458615"/>
            </a:xfrm>
            <a:solidFill>
              <a:schemeClr val="bg1"/>
            </a:solidFill>
          </p:grpSpPr>
          <p:sp>
            <p:nvSpPr>
              <p:cNvPr id="23" name="Freeform 15">
                <a:extLst>
                  <a:ext uri="{FF2B5EF4-FFF2-40B4-BE49-F238E27FC236}">
                    <a16:creationId xmlns:a16="http://schemas.microsoft.com/office/drawing/2014/main" id="{42F58709-9786-42BF-B6CA-D7F038085C8C}"/>
                  </a:ext>
                </a:extLst>
              </p:cNvPr>
              <p:cNvSpPr>
                <a:spLocks/>
              </p:cNvSpPr>
              <p:nvPr/>
            </p:nvSpPr>
            <p:spPr bwMode="auto">
              <a:xfrm>
                <a:off x="794285" y="3864464"/>
                <a:ext cx="391544" cy="389732"/>
              </a:xfrm>
              <a:custGeom>
                <a:avLst/>
                <a:gdLst>
                  <a:gd name="T0" fmla="*/ 55 w 325"/>
                  <a:gd name="T1" fmla="*/ 74 h 325"/>
                  <a:gd name="T2" fmla="*/ 55 w 325"/>
                  <a:gd name="T3" fmla="*/ 74 h 325"/>
                  <a:gd name="T4" fmla="*/ 40 w 325"/>
                  <a:gd name="T5" fmla="*/ 111 h 325"/>
                  <a:gd name="T6" fmla="*/ 0 w 325"/>
                  <a:gd name="T7" fmla="*/ 111 h 325"/>
                  <a:gd name="T8" fmla="*/ 0 w 325"/>
                  <a:gd name="T9" fmla="*/ 183 h 325"/>
                  <a:gd name="T10" fmla="*/ 40 w 325"/>
                  <a:gd name="T11" fmla="*/ 183 h 325"/>
                  <a:gd name="T12" fmla="*/ 55 w 325"/>
                  <a:gd name="T13" fmla="*/ 220 h 325"/>
                  <a:gd name="T14" fmla="*/ 29 w 325"/>
                  <a:gd name="T15" fmla="*/ 246 h 325"/>
                  <a:gd name="T16" fmla="*/ 80 w 325"/>
                  <a:gd name="T17" fmla="*/ 296 h 325"/>
                  <a:gd name="T18" fmla="*/ 106 w 325"/>
                  <a:gd name="T19" fmla="*/ 271 h 325"/>
                  <a:gd name="T20" fmla="*/ 142 w 325"/>
                  <a:gd name="T21" fmla="*/ 286 h 325"/>
                  <a:gd name="T22" fmla="*/ 142 w 325"/>
                  <a:gd name="T23" fmla="*/ 325 h 325"/>
                  <a:gd name="T24" fmla="*/ 214 w 325"/>
                  <a:gd name="T25" fmla="*/ 325 h 325"/>
                  <a:gd name="T26" fmla="*/ 214 w 325"/>
                  <a:gd name="T27" fmla="*/ 286 h 325"/>
                  <a:gd name="T28" fmla="*/ 251 w 325"/>
                  <a:gd name="T29" fmla="*/ 271 h 325"/>
                  <a:gd name="T30" fmla="*/ 277 w 325"/>
                  <a:gd name="T31" fmla="*/ 296 h 325"/>
                  <a:gd name="T32" fmla="*/ 325 w 325"/>
                  <a:gd name="T33" fmla="*/ 248 h 325"/>
                  <a:gd name="T34" fmla="*/ 274 w 325"/>
                  <a:gd name="T35" fmla="*/ 197 h 325"/>
                  <a:gd name="T36" fmla="*/ 180 w 325"/>
                  <a:gd name="T37" fmla="*/ 253 h 325"/>
                  <a:gd name="T38" fmla="*/ 73 w 325"/>
                  <a:gd name="T39" fmla="*/ 147 h 325"/>
                  <a:gd name="T40" fmla="*/ 129 w 325"/>
                  <a:gd name="T41" fmla="*/ 52 h 325"/>
                  <a:gd name="T42" fmla="*/ 77 w 325"/>
                  <a:gd name="T43" fmla="*/ 0 h 325"/>
                  <a:gd name="T44" fmla="*/ 29 w 325"/>
                  <a:gd name="T45" fmla="*/ 48 h 325"/>
                  <a:gd name="T46" fmla="*/ 55 w 325"/>
                  <a:gd name="T47" fmla="*/ 7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5" h="325">
                    <a:moveTo>
                      <a:pt x="55" y="74"/>
                    </a:moveTo>
                    <a:lnTo>
                      <a:pt x="55" y="74"/>
                    </a:lnTo>
                    <a:cubicBezTo>
                      <a:pt x="48" y="86"/>
                      <a:pt x="43" y="98"/>
                      <a:pt x="40" y="111"/>
                    </a:cubicBezTo>
                    <a:lnTo>
                      <a:pt x="0" y="111"/>
                    </a:lnTo>
                    <a:lnTo>
                      <a:pt x="0" y="183"/>
                    </a:lnTo>
                    <a:lnTo>
                      <a:pt x="40" y="183"/>
                    </a:lnTo>
                    <a:cubicBezTo>
                      <a:pt x="43" y="196"/>
                      <a:pt x="48" y="208"/>
                      <a:pt x="55" y="220"/>
                    </a:cubicBezTo>
                    <a:lnTo>
                      <a:pt x="29" y="246"/>
                    </a:lnTo>
                    <a:lnTo>
                      <a:pt x="80" y="296"/>
                    </a:lnTo>
                    <a:lnTo>
                      <a:pt x="106" y="271"/>
                    </a:lnTo>
                    <a:cubicBezTo>
                      <a:pt x="117" y="277"/>
                      <a:pt x="129" y="282"/>
                      <a:pt x="142" y="286"/>
                    </a:cubicBezTo>
                    <a:lnTo>
                      <a:pt x="142" y="325"/>
                    </a:lnTo>
                    <a:lnTo>
                      <a:pt x="214" y="325"/>
                    </a:lnTo>
                    <a:lnTo>
                      <a:pt x="214" y="286"/>
                    </a:lnTo>
                    <a:cubicBezTo>
                      <a:pt x="227" y="282"/>
                      <a:pt x="240" y="277"/>
                      <a:pt x="251" y="271"/>
                    </a:cubicBezTo>
                    <a:lnTo>
                      <a:pt x="277" y="296"/>
                    </a:lnTo>
                    <a:lnTo>
                      <a:pt x="325" y="248"/>
                    </a:lnTo>
                    <a:lnTo>
                      <a:pt x="274" y="197"/>
                    </a:lnTo>
                    <a:cubicBezTo>
                      <a:pt x="256" y="230"/>
                      <a:pt x="221" y="253"/>
                      <a:pt x="180" y="253"/>
                    </a:cubicBezTo>
                    <a:cubicBezTo>
                      <a:pt x="117" y="253"/>
                      <a:pt x="73" y="203"/>
                      <a:pt x="73" y="147"/>
                    </a:cubicBezTo>
                    <a:cubicBezTo>
                      <a:pt x="73" y="108"/>
                      <a:pt x="94" y="71"/>
                      <a:pt x="129" y="52"/>
                    </a:cubicBezTo>
                    <a:lnTo>
                      <a:pt x="77" y="0"/>
                    </a:lnTo>
                    <a:lnTo>
                      <a:pt x="29" y="48"/>
                    </a:lnTo>
                    <a:lnTo>
                      <a:pt x="55" y="74"/>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sp>
            <p:nvSpPr>
              <p:cNvPr id="24" name="Freeform 16">
                <a:extLst>
                  <a:ext uri="{FF2B5EF4-FFF2-40B4-BE49-F238E27FC236}">
                    <a16:creationId xmlns:a16="http://schemas.microsoft.com/office/drawing/2014/main" id="{5F40FF98-BCAE-4992-B4A4-C487043FE937}"/>
                  </a:ext>
                </a:extLst>
              </p:cNvPr>
              <p:cNvSpPr>
                <a:spLocks noEditPoints="1"/>
              </p:cNvSpPr>
              <p:nvPr/>
            </p:nvSpPr>
            <p:spPr bwMode="auto">
              <a:xfrm>
                <a:off x="1053502" y="3795581"/>
                <a:ext cx="192147" cy="192147"/>
              </a:xfrm>
              <a:custGeom>
                <a:avLst/>
                <a:gdLst>
                  <a:gd name="T0" fmla="*/ 93 w 161"/>
                  <a:gd name="T1" fmla="*/ 15 h 159"/>
                  <a:gd name="T2" fmla="*/ 93 w 161"/>
                  <a:gd name="T3" fmla="*/ 15 h 159"/>
                  <a:gd name="T4" fmla="*/ 0 w 161"/>
                  <a:gd name="T5" fmla="*/ 107 h 159"/>
                  <a:gd name="T6" fmla="*/ 37 w 161"/>
                  <a:gd name="T7" fmla="*/ 129 h 159"/>
                  <a:gd name="T8" fmla="*/ 57 w 161"/>
                  <a:gd name="T9" fmla="*/ 159 h 159"/>
                  <a:gd name="T10" fmla="*/ 147 w 161"/>
                  <a:gd name="T11" fmla="*/ 69 h 159"/>
                  <a:gd name="T12" fmla="*/ 147 w 161"/>
                  <a:gd name="T13" fmla="*/ 16 h 159"/>
                  <a:gd name="T14" fmla="*/ 145 w 161"/>
                  <a:gd name="T15" fmla="*/ 15 h 159"/>
                  <a:gd name="T16" fmla="*/ 93 w 161"/>
                  <a:gd name="T17" fmla="*/ 15 h 159"/>
                  <a:gd name="T18" fmla="*/ 135 w 161"/>
                  <a:gd name="T19" fmla="*/ 44 h 159"/>
                  <a:gd name="T20" fmla="*/ 135 w 161"/>
                  <a:gd name="T21" fmla="*/ 44 h 159"/>
                  <a:gd name="T22" fmla="*/ 118 w 161"/>
                  <a:gd name="T23" fmla="*/ 60 h 159"/>
                  <a:gd name="T24" fmla="*/ 101 w 161"/>
                  <a:gd name="T25" fmla="*/ 44 h 159"/>
                  <a:gd name="T26" fmla="*/ 118 w 161"/>
                  <a:gd name="T27" fmla="*/ 27 h 159"/>
                  <a:gd name="T28" fmla="*/ 135 w 161"/>
                  <a:gd name="T29" fmla="*/ 4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159">
                    <a:moveTo>
                      <a:pt x="93" y="15"/>
                    </a:moveTo>
                    <a:lnTo>
                      <a:pt x="93" y="15"/>
                    </a:lnTo>
                    <a:lnTo>
                      <a:pt x="0" y="107"/>
                    </a:lnTo>
                    <a:cubicBezTo>
                      <a:pt x="14" y="111"/>
                      <a:pt x="27" y="119"/>
                      <a:pt x="37" y="129"/>
                    </a:cubicBezTo>
                    <a:cubicBezTo>
                      <a:pt x="46" y="138"/>
                      <a:pt x="52" y="148"/>
                      <a:pt x="57" y="159"/>
                    </a:cubicBezTo>
                    <a:lnTo>
                      <a:pt x="147" y="69"/>
                    </a:lnTo>
                    <a:cubicBezTo>
                      <a:pt x="161" y="54"/>
                      <a:pt x="161" y="31"/>
                      <a:pt x="147" y="16"/>
                    </a:cubicBezTo>
                    <a:lnTo>
                      <a:pt x="145" y="15"/>
                    </a:lnTo>
                    <a:cubicBezTo>
                      <a:pt x="131" y="0"/>
                      <a:pt x="107" y="0"/>
                      <a:pt x="93" y="15"/>
                    </a:cubicBezTo>
                    <a:close/>
                    <a:moveTo>
                      <a:pt x="135" y="44"/>
                    </a:moveTo>
                    <a:lnTo>
                      <a:pt x="135" y="44"/>
                    </a:lnTo>
                    <a:cubicBezTo>
                      <a:pt x="135" y="53"/>
                      <a:pt x="127" y="60"/>
                      <a:pt x="118" y="60"/>
                    </a:cubicBezTo>
                    <a:cubicBezTo>
                      <a:pt x="109" y="60"/>
                      <a:pt x="101" y="53"/>
                      <a:pt x="101" y="44"/>
                    </a:cubicBezTo>
                    <a:cubicBezTo>
                      <a:pt x="101" y="34"/>
                      <a:pt x="109" y="27"/>
                      <a:pt x="118" y="27"/>
                    </a:cubicBezTo>
                    <a:cubicBezTo>
                      <a:pt x="127" y="27"/>
                      <a:pt x="135" y="34"/>
                      <a:pt x="135" y="44"/>
                    </a:cubicBez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sp>
            <p:nvSpPr>
              <p:cNvPr id="25" name="Freeform 17">
                <a:extLst>
                  <a:ext uri="{FF2B5EF4-FFF2-40B4-BE49-F238E27FC236}">
                    <a16:creationId xmlns:a16="http://schemas.microsoft.com/office/drawing/2014/main" id="{24E790C5-5BC4-4036-A484-58F676F60E28}"/>
                  </a:ext>
                </a:extLst>
              </p:cNvPr>
              <p:cNvSpPr>
                <a:spLocks/>
              </p:cNvSpPr>
              <p:nvPr/>
            </p:nvSpPr>
            <p:spPr bwMode="auto">
              <a:xfrm>
                <a:off x="930239" y="3940597"/>
                <a:ext cx="179458" cy="172208"/>
              </a:xfrm>
              <a:custGeom>
                <a:avLst/>
                <a:gdLst>
                  <a:gd name="T0" fmla="*/ 26 w 149"/>
                  <a:gd name="T1" fmla="*/ 21 h 143"/>
                  <a:gd name="T2" fmla="*/ 26 w 149"/>
                  <a:gd name="T3" fmla="*/ 21 h 143"/>
                  <a:gd name="T4" fmla="*/ 11 w 149"/>
                  <a:gd name="T5" fmla="*/ 98 h 143"/>
                  <a:gd name="T6" fmla="*/ 54 w 149"/>
                  <a:gd name="T7" fmla="*/ 55 h 143"/>
                  <a:gd name="T8" fmla="*/ 79 w 149"/>
                  <a:gd name="T9" fmla="*/ 69 h 143"/>
                  <a:gd name="T10" fmla="*/ 93 w 149"/>
                  <a:gd name="T11" fmla="*/ 95 h 143"/>
                  <a:gd name="T12" fmla="*/ 50 w 149"/>
                  <a:gd name="T13" fmla="*/ 138 h 143"/>
                  <a:gd name="T14" fmla="*/ 77 w 149"/>
                  <a:gd name="T15" fmla="*/ 143 h 143"/>
                  <a:gd name="T16" fmla="*/ 128 w 149"/>
                  <a:gd name="T17" fmla="*/ 122 h 143"/>
                  <a:gd name="T18" fmla="*/ 149 w 149"/>
                  <a:gd name="T19" fmla="*/ 71 h 143"/>
                  <a:gd name="T20" fmla="*/ 128 w 149"/>
                  <a:gd name="T21" fmla="*/ 21 h 143"/>
                  <a:gd name="T22" fmla="*/ 77 w 149"/>
                  <a:gd name="T23" fmla="*/ 0 h 143"/>
                  <a:gd name="T24" fmla="*/ 26 w 149"/>
                  <a:gd name="T25" fmla="*/ 2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143">
                    <a:moveTo>
                      <a:pt x="26" y="21"/>
                    </a:moveTo>
                    <a:lnTo>
                      <a:pt x="26" y="21"/>
                    </a:lnTo>
                    <a:cubicBezTo>
                      <a:pt x="6" y="42"/>
                      <a:pt x="0" y="72"/>
                      <a:pt x="11" y="98"/>
                    </a:cubicBezTo>
                    <a:lnTo>
                      <a:pt x="54" y="55"/>
                    </a:lnTo>
                    <a:cubicBezTo>
                      <a:pt x="62" y="57"/>
                      <a:pt x="71" y="62"/>
                      <a:pt x="79" y="69"/>
                    </a:cubicBezTo>
                    <a:cubicBezTo>
                      <a:pt x="86" y="77"/>
                      <a:pt x="91" y="86"/>
                      <a:pt x="93" y="95"/>
                    </a:cubicBezTo>
                    <a:lnTo>
                      <a:pt x="50" y="138"/>
                    </a:lnTo>
                    <a:cubicBezTo>
                      <a:pt x="59" y="141"/>
                      <a:pt x="68" y="143"/>
                      <a:pt x="77" y="143"/>
                    </a:cubicBezTo>
                    <a:cubicBezTo>
                      <a:pt x="95" y="143"/>
                      <a:pt x="114" y="136"/>
                      <a:pt x="128" y="122"/>
                    </a:cubicBezTo>
                    <a:cubicBezTo>
                      <a:pt x="141" y="109"/>
                      <a:pt x="149" y="91"/>
                      <a:pt x="149" y="71"/>
                    </a:cubicBezTo>
                    <a:cubicBezTo>
                      <a:pt x="149" y="52"/>
                      <a:pt x="141" y="34"/>
                      <a:pt x="128" y="21"/>
                    </a:cubicBezTo>
                    <a:cubicBezTo>
                      <a:pt x="114" y="7"/>
                      <a:pt x="96" y="0"/>
                      <a:pt x="77" y="0"/>
                    </a:cubicBezTo>
                    <a:cubicBezTo>
                      <a:pt x="58" y="0"/>
                      <a:pt x="40" y="7"/>
                      <a:pt x="26" y="21"/>
                    </a:cubicBez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grpSp>
        <p:grpSp>
          <p:nvGrpSpPr>
            <p:cNvPr id="26" name="Group 25">
              <a:extLst>
                <a:ext uri="{FF2B5EF4-FFF2-40B4-BE49-F238E27FC236}">
                  <a16:creationId xmlns:a16="http://schemas.microsoft.com/office/drawing/2014/main" id="{E8F1FB02-5102-459E-A626-5B175036CD22}"/>
                </a:ext>
              </a:extLst>
            </p:cNvPr>
            <p:cNvGrpSpPr>
              <a:grpSpLocks noChangeAspect="1"/>
            </p:cNvGrpSpPr>
            <p:nvPr/>
          </p:nvGrpSpPr>
          <p:grpSpPr>
            <a:xfrm>
              <a:off x="876593" y="8460728"/>
              <a:ext cx="776380" cy="842443"/>
              <a:chOff x="-363538" y="3814763"/>
              <a:chExt cx="149225" cy="161925"/>
            </a:xfrm>
            <a:solidFill>
              <a:schemeClr val="bg1"/>
            </a:solidFill>
          </p:grpSpPr>
          <p:sp>
            <p:nvSpPr>
              <p:cNvPr id="27" name="Freeform 33">
                <a:extLst>
                  <a:ext uri="{FF2B5EF4-FFF2-40B4-BE49-F238E27FC236}">
                    <a16:creationId xmlns:a16="http://schemas.microsoft.com/office/drawing/2014/main" id="{DF4BA435-EB88-41DE-9743-AA4DA13FF7DF}"/>
                  </a:ext>
                </a:extLst>
              </p:cNvPr>
              <p:cNvSpPr>
                <a:spLocks noEditPoints="1"/>
              </p:cNvSpPr>
              <p:nvPr/>
            </p:nvSpPr>
            <p:spPr bwMode="auto">
              <a:xfrm>
                <a:off x="-363538" y="3836988"/>
                <a:ext cx="142875" cy="139700"/>
              </a:xfrm>
              <a:custGeom>
                <a:avLst/>
                <a:gdLst>
                  <a:gd name="T0" fmla="*/ 60 w 121"/>
                  <a:gd name="T1" fmla="*/ 120 h 120"/>
                  <a:gd name="T2" fmla="*/ 0 w 121"/>
                  <a:gd name="T3" fmla="*/ 60 h 120"/>
                  <a:gd name="T4" fmla="*/ 60 w 121"/>
                  <a:gd name="T5" fmla="*/ 0 h 120"/>
                  <a:gd name="T6" fmla="*/ 121 w 121"/>
                  <a:gd name="T7" fmla="*/ 60 h 120"/>
                  <a:gd name="T8" fmla="*/ 60 w 121"/>
                  <a:gd name="T9" fmla="*/ 120 h 120"/>
                  <a:gd name="T10" fmla="*/ 60 w 121"/>
                  <a:gd name="T11" fmla="*/ 8 h 120"/>
                  <a:gd name="T12" fmla="*/ 9 w 121"/>
                  <a:gd name="T13" fmla="*/ 60 h 120"/>
                  <a:gd name="T14" fmla="*/ 60 w 121"/>
                  <a:gd name="T15" fmla="*/ 112 h 120"/>
                  <a:gd name="T16" fmla="*/ 112 w 121"/>
                  <a:gd name="T17" fmla="*/ 60 h 120"/>
                  <a:gd name="T18" fmla="*/ 60 w 121"/>
                  <a:gd name="T19"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0">
                    <a:moveTo>
                      <a:pt x="60" y="120"/>
                    </a:moveTo>
                    <a:cubicBezTo>
                      <a:pt x="27" y="120"/>
                      <a:pt x="0" y="94"/>
                      <a:pt x="0" y="60"/>
                    </a:cubicBezTo>
                    <a:cubicBezTo>
                      <a:pt x="0" y="27"/>
                      <a:pt x="27" y="0"/>
                      <a:pt x="60" y="0"/>
                    </a:cubicBezTo>
                    <a:cubicBezTo>
                      <a:pt x="94" y="0"/>
                      <a:pt x="121" y="27"/>
                      <a:pt x="121" y="60"/>
                    </a:cubicBezTo>
                    <a:cubicBezTo>
                      <a:pt x="121" y="94"/>
                      <a:pt x="94" y="120"/>
                      <a:pt x="60" y="120"/>
                    </a:cubicBezTo>
                    <a:moveTo>
                      <a:pt x="60" y="8"/>
                    </a:moveTo>
                    <a:cubicBezTo>
                      <a:pt x="32" y="8"/>
                      <a:pt x="9" y="32"/>
                      <a:pt x="9" y="60"/>
                    </a:cubicBezTo>
                    <a:cubicBezTo>
                      <a:pt x="9" y="89"/>
                      <a:pt x="32" y="112"/>
                      <a:pt x="60" y="112"/>
                    </a:cubicBezTo>
                    <a:cubicBezTo>
                      <a:pt x="89" y="112"/>
                      <a:pt x="112" y="89"/>
                      <a:pt x="112" y="60"/>
                    </a:cubicBezTo>
                    <a:cubicBezTo>
                      <a:pt x="112" y="32"/>
                      <a:pt x="89"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28" name="Freeform 34">
                <a:extLst>
                  <a:ext uri="{FF2B5EF4-FFF2-40B4-BE49-F238E27FC236}">
                    <a16:creationId xmlns:a16="http://schemas.microsoft.com/office/drawing/2014/main" id="{670753DA-D8C7-4499-906B-3F4E0F63EDBA}"/>
                  </a:ext>
                </a:extLst>
              </p:cNvPr>
              <p:cNvSpPr>
                <a:spLocks/>
              </p:cNvSpPr>
              <p:nvPr/>
            </p:nvSpPr>
            <p:spPr bwMode="auto">
              <a:xfrm>
                <a:off x="-309563" y="3814763"/>
                <a:ext cx="34925" cy="14288"/>
              </a:xfrm>
              <a:custGeom>
                <a:avLst/>
                <a:gdLst>
                  <a:gd name="T0" fmla="*/ 14 w 29"/>
                  <a:gd name="T1" fmla="*/ 11 h 12"/>
                  <a:gd name="T2" fmla="*/ 29 w 29"/>
                  <a:gd name="T3" fmla="*/ 12 h 12"/>
                  <a:gd name="T4" fmla="*/ 29 w 29"/>
                  <a:gd name="T5" fmla="*/ 12 h 12"/>
                  <a:gd name="T6" fmla="*/ 29 w 29"/>
                  <a:gd name="T7" fmla="*/ 3 h 12"/>
                  <a:gd name="T8" fmla="*/ 27 w 29"/>
                  <a:gd name="T9" fmla="*/ 0 h 12"/>
                  <a:gd name="T10" fmla="*/ 2 w 29"/>
                  <a:gd name="T11" fmla="*/ 0 h 12"/>
                  <a:gd name="T12" fmla="*/ 0 w 29"/>
                  <a:gd name="T13" fmla="*/ 3 h 12"/>
                  <a:gd name="T14" fmla="*/ 0 w 29"/>
                  <a:gd name="T15" fmla="*/ 12 h 12"/>
                  <a:gd name="T16" fmla="*/ 0 w 29"/>
                  <a:gd name="T17" fmla="*/ 12 h 12"/>
                  <a:gd name="T18" fmla="*/ 14 w 29"/>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14" y="11"/>
                    </a:moveTo>
                    <a:cubicBezTo>
                      <a:pt x="19" y="11"/>
                      <a:pt x="24" y="11"/>
                      <a:pt x="29" y="12"/>
                    </a:cubicBezTo>
                    <a:cubicBezTo>
                      <a:pt x="29" y="12"/>
                      <a:pt x="29" y="12"/>
                      <a:pt x="29" y="12"/>
                    </a:cubicBezTo>
                    <a:cubicBezTo>
                      <a:pt x="29" y="3"/>
                      <a:pt x="29" y="3"/>
                      <a:pt x="29" y="3"/>
                    </a:cubicBezTo>
                    <a:cubicBezTo>
                      <a:pt x="29" y="1"/>
                      <a:pt x="28" y="0"/>
                      <a:pt x="27" y="0"/>
                    </a:cubicBezTo>
                    <a:cubicBezTo>
                      <a:pt x="2" y="0"/>
                      <a:pt x="2" y="0"/>
                      <a:pt x="2" y="0"/>
                    </a:cubicBezTo>
                    <a:cubicBezTo>
                      <a:pt x="0" y="0"/>
                      <a:pt x="0" y="1"/>
                      <a:pt x="0" y="3"/>
                    </a:cubicBezTo>
                    <a:cubicBezTo>
                      <a:pt x="0" y="12"/>
                      <a:pt x="0" y="12"/>
                      <a:pt x="0" y="12"/>
                    </a:cubicBezTo>
                    <a:cubicBezTo>
                      <a:pt x="0" y="12"/>
                      <a:pt x="0" y="12"/>
                      <a:pt x="0" y="12"/>
                    </a:cubicBezTo>
                    <a:cubicBezTo>
                      <a:pt x="5" y="11"/>
                      <a:pt x="10" y="11"/>
                      <a:pt x="1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29" name="Freeform 35">
                <a:extLst>
                  <a:ext uri="{FF2B5EF4-FFF2-40B4-BE49-F238E27FC236}">
                    <a16:creationId xmlns:a16="http://schemas.microsoft.com/office/drawing/2014/main" id="{2F0304BB-1D17-477B-92A4-A1E3362D743E}"/>
                  </a:ext>
                </a:extLst>
              </p:cNvPr>
              <p:cNvSpPr>
                <a:spLocks/>
              </p:cNvSpPr>
              <p:nvPr/>
            </p:nvSpPr>
            <p:spPr bwMode="auto">
              <a:xfrm>
                <a:off x="-247651" y="3830638"/>
                <a:ext cx="33338" cy="33338"/>
              </a:xfrm>
              <a:custGeom>
                <a:avLst/>
                <a:gdLst>
                  <a:gd name="T0" fmla="*/ 21 w 28"/>
                  <a:gd name="T1" fmla="*/ 29 h 29"/>
                  <a:gd name="T2" fmla="*/ 28 w 28"/>
                  <a:gd name="T3" fmla="*/ 22 h 29"/>
                  <a:gd name="T4" fmla="*/ 28 w 28"/>
                  <a:gd name="T5" fmla="*/ 19 h 29"/>
                  <a:gd name="T6" fmla="*/ 9 w 28"/>
                  <a:gd name="T7" fmla="*/ 1 h 29"/>
                  <a:gd name="T8" fmla="*/ 6 w 28"/>
                  <a:gd name="T9" fmla="*/ 1 h 29"/>
                  <a:gd name="T10" fmla="*/ 0 w 28"/>
                  <a:gd name="T11" fmla="*/ 7 h 29"/>
                  <a:gd name="T12" fmla="*/ 0 w 28"/>
                  <a:gd name="T13" fmla="*/ 8 h 29"/>
                  <a:gd name="T14" fmla="*/ 20 w 28"/>
                  <a:gd name="T15" fmla="*/ 29 h 29"/>
                  <a:gd name="T16" fmla="*/ 21 w 28"/>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9">
                    <a:moveTo>
                      <a:pt x="21" y="29"/>
                    </a:moveTo>
                    <a:cubicBezTo>
                      <a:pt x="28" y="22"/>
                      <a:pt x="28" y="22"/>
                      <a:pt x="28" y="22"/>
                    </a:cubicBezTo>
                    <a:cubicBezTo>
                      <a:pt x="28" y="21"/>
                      <a:pt x="28" y="20"/>
                      <a:pt x="28" y="19"/>
                    </a:cubicBezTo>
                    <a:cubicBezTo>
                      <a:pt x="9" y="1"/>
                      <a:pt x="9" y="1"/>
                      <a:pt x="9" y="1"/>
                    </a:cubicBezTo>
                    <a:cubicBezTo>
                      <a:pt x="9" y="0"/>
                      <a:pt x="7" y="0"/>
                      <a:pt x="6" y="1"/>
                    </a:cubicBezTo>
                    <a:cubicBezTo>
                      <a:pt x="0" y="7"/>
                      <a:pt x="0" y="7"/>
                      <a:pt x="0" y="7"/>
                    </a:cubicBezTo>
                    <a:cubicBezTo>
                      <a:pt x="0" y="8"/>
                      <a:pt x="0" y="8"/>
                      <a:pt x="0" y="8"/>
                    </a:cubicBezTo>
                    <a:cubicBezTo>
                      <a:pt x="8" y="14"/>
                      <a:pt x="15" y="20"/>
                      <a:pt x="20" y="29"/>
                    </a:cubicBezTo>
                    <a:cubicBezTo>
                      <a:pt x="20" y="29"/>
                      <a:pt x="21" y="29"/>
                      <a:pt x="21"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31" name="Freeform 36">
                <a:extLst>
                  <a:ext uri="{FF2B5EF4-FFF2-40B4-BE49-F238E27FC236}">
                    <a16:creationId xmlns:a16="http://schemas.microsoft.com/office/drawing/2014/main" id="{9D5B17D6-C10B-4E44-8DC8-E8B1297E4037}"/>
                  </a:ext>
                </a:extLst>
              </p:cNvPr>
              <p:cNvSpPr>
                <a:spLocks noEditPoints="1"/>
              </p:cNvSpPr>
              <p:nvPr/>
            </p:nvSpPr>
            <p:spPr bwMode="auto">
              <a:xfrm>
                <a:off x="-363538" y="3836988"/>
                <a:ext cx="142875" cy="139700"/>
              </a:xfrm>
              <a:custGeom>
                <a:avLst/>
                <a:gdLst>
                  <a:gd name="T0" fmla="*/ 60 w 121"/>
                  <a:gd name="T1" fmla="*/ 120 h 120"/>
                  <a:gd name="T2" fmla="*/ 0 w 121"/>
                  <a:gd name="T3" fmla="*/ 60 h 120"/>
                  <a:gd name="T4" fmla="*/ 60 w 121"/>
                  <a:gd name="T5" fmla="*/ 0 h 120"/>
                  <a:gd name="T6" fmla="*/ 121 w 121"/>
                  <a:gd name="T7" fmla="*/ 60 h 120"/>
                  <a:gd name="T8" fmla="*/ 60 w 121"/>
                  <a:gd name="T9" fmla="*/ 120 h 120"/>
                  <a:gd name="T10" fmla="*/ 60 w 121"/>
                  <a:gd name="T11" fmla="*/ 8 h 120"/>
                  <a:gd name="T12" fmla="*/ 9 w 121"/>
                  <a:gd name="T13" fmla="*/ 60 h 120"/>
                  <a:gd name="T14" fmla="*/ 60 w 121"/>
                  <a:gd name="T15" fmla="*/ 112 h 120"/>
                  <a:gd name="T16" fmla="*/ 112 w 121"/>
                  <a:gd name="T17" fmla="*/ 60 h 120"/>
                  <a:gd name="T18" fmla="*/ 60 w 121"/>
                  <a:gd name="T19"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0">
                    <a:moveTo>
                      <a:pt x="60" y="120"/>
                    </a:moveTo>
                    <a:cubicBezTo>
                      <a:pt x="27" y="120"/>
                      <a:pt x="0" y="94"/>
                      <a:pt x="0" y="60"/>
                    </a:cubicBezTo>
                    <a:cubicBezTo>
                      <a:pt x="0" y="27"/>
                      <a:pt x="27" y="0"/>
                      <a:pt x="60" y="0"/>
                    </a:cubicBezTo>
                    <a:cubicBezTo>
                      <a:pt x="94" y="0"/>
                      <a:pt x="121" y="27"/>
                      <a:pt x="121" y="60"/>
                    </a:cubicBezTo>
                    <a:cubicBezTo>
                      <a:pt x="121" y="94"/>
                      <a:pt x="94" y="120"/>
                      <a:pt x="60" y="120"/>
                    </a:cubicBezTo>
                    <a:moveTo>
                      <a:pt x="60" y="8"/>
                    </a:moveTo>
                    <a:cubicBezTo>
                      <a:pt x="32" y="8"/>
                      <a:pt x="9" y="32"/>
                      <a:pt x="9" y="60"/>
                    </a:cubicBezTo>
                    <a:cubicBezTo>
                      <a:pt x="9" y="89"/>
                      <a:pt x="32" y="112"/>
                      <a:pt x="60" y="112"/>
                    </a:cubicBezTo>
                    <a:cubicBezTo>
                      <a:pt x="89" y="112"/>
                      <a:pt x="112" y="89"/>
                      <a:pt x="112" y="60"/>
                    </a:cubicBezTo>
                    <a:cubicBezTo>
                      <a:pt x="112" y="32"/>
                      <a:pt x="89"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32" name="Freeform 37">
                <a:extLst>
                  <a:ext uri="{FF2B5EF4-FFF2-40B4-BE49-F238E27FC236}">
                    <a16:creationId xmlns:a16="http://schemas.microsoft.com/office/drawing/2014/main" id="{13EC6A1F-B13A-4238-8A4F-072EF295E476}"/>
                  </a:ext>
                </a:extLst>
              </p:cNvPr>
              <p:cNvSpPr>
                <a:spLocks/>
              </p:cNvSpPr>
              <p:nvPr/>
            </p:nvSpPr>
            <p:spPr bwMode="auto">
              <a:xfrm>
                <a:off x="-344488" y="3856038"/>
                <a:ext cx="77788" cy="52388"/>
              </a:xfrm>
              <a:custGeom>
                <a:avLst/>
                <a:gdLst>
                  <a:gd name="T0" fmla="*/ 10 w 66"/>
                  <a:gd name="T1" fmla="*/ 44 h 44"/>
                  <a:gd name="T2" fmla="*/ 11 w 66"/>
                  <a:gd name="T3" fmla="*/ 43 h 44"/>
                  <a:gd name="T4" fmla="*/ 44 w 66"/>
                  <a:gd name="T5" fmla="*/ 10 h 44"/>
                  <a:gd name="T6" fmla="*/ 58 w 66"/>
                  <a:gd name="T7" fmla="*/ 13 h 44"/>
                  <a:gd name="T8" fmla="*/ 59 w 66"/>
                  <a:gd name="T9" fmla="*/ 13 h 44"/>
                  <a:gd name="T10" fmla="*/ 66 w 66"/>
                  <a:gd name="T11" fmla="*/ 6 h 44"/>
                  <a:gd name="T12" fmla="*/ 66 w 66"/>
                  <a:gd name="T13" fmla="*/ 6 h 44"/>
                  <a:gd name="T14" fmla="*/ 44 w 66"/>
                  <a:gd name="T15" fmla="*/ 0 h 44"/>
                  <a:gd name="T16" fmla="*/ 0 w 66"/>
                  <a:gd name="T17" fmla="*/ 43 h 44"/>
                  <a:gd name="T18" fmla="*/ 1 w 66"/>
                  <a:gd name="T19" fmla="*/ 44 h 44"/>
                  <a:gd name="T20" fmla="*/ 10 w 66"/>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44">
                    <a:moveTo>
                      <a:pt x="10" y="44"/>
                    </a:moveTo>
                    <a:cubicBezTo>
                      <a:pt x="10" y="44"/>
                      <a:pt x="11" y="43"/>
                      <a:pt x="11" y="43"/>
                    </a:cubicBezTo>
                    <a:cubicBezTo>
                      <a:pt x="11" y="25"/>
                      <a:pt x="26" y="10"/>
                      <a:pt x="44" y="10"/>
                    </a:cubicBezTo>
                    <a:cubicBezTo>
                      <a:pt x="49" y="10"/>
                      <a:pt x="54" y="11"/>
                      <a:pt x="58" y="13"/>
                    </a:cubicBezTo>
                    <a:cubicBezTo>
                      <a:pt x="58" y="13"/>
                      <a:pt x="59" y="13"/>
                      <a:pt x="59" y="13"/>
                    </a:cubicBezTo>
                    <a:cubicBezTo>
                      <a:pt x="66" y="6"/>
                      <a:pt x="66" y="6"/>
                      <a:pt x="66" y="6"/>
                    </a:cubicBezTo>
                    <a:cubicBezTo>
                      <a:pt x="66" y="6"/>
                      <a:pt x="66" y="6"/>
                      <a:pt x="66" y="6"/>
                    </a:cubicBezTo>
                    <a:cubicBezTo>
                      <a:pt x="59" y="2"/>
                      <a:pt x="52" y="0"/>
                      <a:pt x="44" y="0"/>
                    </a:cubicBezTo>
                    <a:cubicBezTo>
                      <a:pt x="20" y="0"/>
                      <a:pt x="1" y="19"/>
                      <a:pt x="0" y="43"/>
                    </a:cubicBezTo>
                    <a:cubicBezTo>
                      <a:pt x="0" y="43"/>
                      <a:pt x="1" y="44"/>
                      <a:pt x="1" y="44"/>
                    </a:cubicBezTo>
                    <a:lnTo>
                      <a:pt x="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33" name="Freeform 38">
                <a:extLst>
                  <a:ext uri="{FF2B5EF4-FFF2-40B4-BE49-F238E27FC236}">
                    <a16:creationId xmlns:a16="http://schemas.microsoft.com/office/drawing/2014/main" id="{24D1191B-0751-48CB-A7C3-0C2552A5602F}"/>
                  </a:ext>
                </a:extLst>
              </p:cNvPr>
              <p:cNvSpPr>
                <a:spLocks noEditPoints="1"/>
              </p:cNvSpPr>
              <p:nvPr/>
            </p:nvSpPr>
            <p:spPr bwMode="auto">
              <a:xfrm>
                <a:off x="-307976" y="3868738"/>
                <a:ext cx="55563" cy="53975"/>
              </a:xfrm>
              <a:custGeom>
                <a:avLst/>
                <a:gdLst>
                  <a:gd name="T0" fmla="*/ 47 w 47"/>
                  <a:gd name="T1" fmla="*/ 5 h 46"/>
                  <a:gd name="T2" fmla="*/ 42 w 47"/>
                  <a:gd name="T3" fmla="*/ 0 h 46"/>
                  <a:gd name="T4" fmla="*/ 41 w 47"/>
                  <a:gd name="T5" fmla="*/ 0 h 46"/>
                  <a:gd name="T6" fmla="*/ 19 w 47"/>
                  <a:gd name="T7" fmla="*/ 21 h 46"/>
                  <a:gd name="T8" fmla="*/ 18 w 47"/>
                  <a:gd name="T9" fmla="*/ 21 h 46"/>
                  <a:gd name="T10" fmla="*/ 12 w 47"/>
                  <a:gd name="T11" fmla="*/ 20 h 46"/>
                  <a:gd name="T12" fmla="*/ 1 w 47"/>
                  <a:gd name="T13" fmla="*/ 32 h 46"/>
                  <a:gd name="T14" fmla="*/ 14 w 47"/>
                  <a:gd name="T15" fmla="*/ 45 h 46"/>
                  <a:gd name="T16" fmla="*/ 25 w 47"/>
                  <a:gd name="T17" fmla="*/ 34 h 46"/>
                  <a:gd name="T18" fmla="*/ 24 w 47"/>
                  <a:gd name="T19" fmla="*/ 28 h 46"/>
                  <a:gd name="T20" fmla="*/ 25 w 47"/>
                  <a:gd name="T21" fmla="*/ 27 h 46"/>
                  <a:gd name="T22" fmla="*/ 47 w 47"/>
                  <a:gd name="T23" fmla="*/ 6 h 46"/>
                  <a:gd name="T24" fmla="*/ 47 w 47"/>
                  <a:gd name="T25" fmla="*/ 5 h 46"/>
                  <a:gd name="T26" fmla="*/ 13 w 47"/>
                  <a:gd name="T27" fmla="*/ 37 h 46"/>
                  <a:gd name="T28" fmla="*/ 9 w 47"/>
                  <a:gd name="T29" fmla="*/ 33 h 46"/>
                  <a:gd name="T30" fmla="*/ 13 w 47"/>
                  <a:gd name="T31" fmla="*/ 28 h 46"/>
                  <a:gd name="T32" fmla="*/ 17 w 47"/>
                  <a:gd name="T33" fmla="*/ 33 h 46"/>
                  <a:gd name="T34" fmla="*/ 13 w 47"/>
                  <a:gd name="T35"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46">
                    <a:moveTo>
                      <a:pt x="47" y="5"/>
                    </a:moveTo>
                    <a:cubicBezTo>
                      <a:pt x="42" y="0"/>
                      <a:pt x="42" y="0"/>
                      <a:pt x="42" y="0"/>
                    </a:cubicBezTo>
                    <a:cubicBezTo>
                      <a:pt x="42" y="0"/>
                      <a:pt x="42" y="0"/>
                      <a:pt x="41" y="0"/>
                    </a:cubicBezTo>
                    <a:cubicBezTo>
                      <a:pt x="19" y="21"/>
                      <a:pt x="19" y="21"/>
                      <a:pt x="19" y="21"/>
                    </a:cubicBezTo>
                    <a:cubicBezTo>
                      <a:pt x="19" y="21"/>
                      <a:pt x="19" y="21"/>
                      <a:pt x="18" y="21"/>
                    </a:cubicBezTo>
                    <a:cubicBezTo>
                      <a:pt x="16" y="20"/>
                      <a:pt x="14" y="20"/>
                      <a:pt x="12" y="20"/>
                    </a:cubicBezTo>
                    <a:cubicBezTo>
                      <a:pt x="6" y="20"/>
                      <a:pt x="1" y="25"/>
                      <a:pt x="1" y="32"/>
                    </a:cubicBezTo>
                    <a:cubicBezTo>
                      <a:pt x="0" y="39"/>
                      <a:pt x="6" y="46"/>
                      <a:pt x="14" y="45"/>
                    </a:cubicBezTo>
                    <a:cubicBezTo>
                      <a:pt x="20" y="44"/>
                      <a:pt x="25" y="40"/>
                      <a:pt x="25" y="34"/>
                    </a:cubicBezTo>
                    <a:cubicBezTo>
                      <a:pt x="26" y="32"/>
                      <a:pt x="25" y="30"/>
                      <a:pt x="24" y="28"/>
                    </a:cubicBezTo>
                    <a:cubicBezTo>
                      <a:pt x="24" y="28"/>
                      <a:pt x="24" y="27"/>
                      <a:pt x="25" y="27"/>
                    </a:cubicBezTo>
                    <a:cubicBezTo>
                      <a:pt x="47" y="6"/>
                      <a:pt x="47" y="6"/>
                      <a:pt x="47" y="6"/>
                    </a:cubicBezTo>
                    <a:cubicBezTo>
                      <a:pt x="47" y="6"/>
                      <a:pt x="47" y="6"/>
                      <a:pt x="47" y="5"/>
                    </a:cubicBezTo>
                    <a:moveTo>
                      <a:pt x="13" y="37"/>
                    </a:moveTo>
                    <a:cubicBezTo>
                      <a:pt x="11" y="37"/>
                      <a:pt x="9" y="35"/>
                      <a:pt x="9" y="33"/>
                    </a:cubicBezTo>
                    <a:cubicBezTo>
                      <a:pt x="9" y="30"/>
                      <a:pt x="11" y="28"/>
                      <a:pt x="13" y="28"/>
                    </a:cubicBezTo>
                    <a:cubicBezTo>
                      <a:pt x="15" y="28"/>
                      <a:pt x="17" y="30"/>
                      <a:pt x="17" y="33"/>
                    </a:cubicBezTo>
                    <a:cubicBezTo>
                      <a:pt x="17" y="35"/>
                      <a:pt x="15" y="37"/>
                      <a:pt x="13"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grpSp>
        <p:grpSp>
          <p:nvGrpSpPr>
            <p:cNvPr id="43" name="Group 42">
              <a:extLst>
                <a:ext uri="{FF2B5EF4-FFF2-40B4-BE49-F238E27FC236}">
                  <a16:creationId xmlns:a16="http://schemas.microsoft.com/office/drawing/2014/main" id="{200634E7-AC61-4700-9083-05FF6AF4B60D}"/>
                </a:ext>
              </a:extLst>
            </p:cNvPr>
            <p:cNvGrpSpPr>
              <a:grpSpLocks noChangeAspect="1"/>
            </p:cNvGrpSpPr>
            <p:nvPr/>
          </p:nvGrpSpPr>
          <p:grpSpPr>
            <a:xfrm>
              <a:off x="6461416" y="10232000"/>
              <a:ext cx="691042" cy="692296"/>
              <a:chOff x="-719138" y="3370262"/>
              <a:chExt cx="873125" cy="874713"/>
            </a:xfrm>
            <a:solidFill>
              <a:schemeClr val="bg1"/>
            </a:solidFill>
          </p:grpSpPr>
          <p:sp>
            <p:nvSpPr>
              <p:cNvPr id="44" name="Freeform 14">
                <a:extLst>
                  <a:ext uri="{FF2B5EF4-FFF2-40B4-BE49-F238E27FC236}">
                    <a16:creationId xmlns:a16="http://schemas.microsoft.com/office/drawing/2014/main" id="{DD3FF62C-8113-48E6-9BB6-E5AB31C72FD4}"/>
                  </a:ext>
                </a:extLst>
              </p:cNvPr>
              <p:cNvSpPr>
                <a:spLocks/>
              </p:cNvSpPr>
              <p:nvPr/>
            </p:nvSpPr>
            <p:spPr bwMode="auto">
              <a:xfrm>
                <a:off x="-169863" y="3370262"/>
                <a:ext cx="322263" cy="328613"/>
              </a:xfrm>
              <a:custGeom>
                <a:avLst/>
                <a:gdLst>
                  <a:gd name="T0" fmla="*/ 214 w 916"/>
                  <a:gd name="T1" fmla="*/ 930 h 930"/>
                  <a:gd name="T2" fmla="*/ 455 w 916"/>
                  <a:gd name="T3" fmla="*/ 689 h 930"/>
                  <a:gd name="T4" fmla="*/ 628 w 916"/>
                  <a:gd name="T5" fmla="*/ 861 h 930"/>
                  <a:gd name="T6" fmla="*/ 751 w 916"/>
                  <a:gd name="T7" fmla="*/ 825 h 930"/>
                  <a:gd name="T8" fmla="*/ 901 w 916"/>
                  <a:gd name="T9" fmla="*/ 118 h 930"/>
                  <a:gd name="T10" fmla="*/ 798 w 916"/>
                  <a:gd name="T11" fmla="*/ 16 h 930"/>
                  <a:gd name="T12" fmla="*/ 96 w 916"/>
                  <a:gd name="T13" fmla="*/ 171 h 930"/>
                  <a:gd name="T14" fmla="*/ 60 w 916"/>
                  <a:gd name="T15" fmla="*/ 294 h 930"/>
                  <a:gd name="T16" fmla="*/ 239 w 916"/>
                  <a:gd name="T17" fmla="*/ 472 h 930"/>
                  <a:gd name="T18" fmla="*/ 0 w 916"/>
                  <a:gd name="T19" fmla="*/ 711 h 930"/>
                  <a:gd name="T20" fmla="*/ 214 w 916"/>
                  <a:gd name="T21"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6" h="930">
                    <a:moveTo>
                      <a:pt x="214" y="930"/>
                    </a:moveTo>
                    <a:cubicBezTo>
                      <a:pt x="455" y="689"/>
                      <a:pt x="455" y="689"/>
                      <a:pt x="455" y="689"/>
                    </a:cubicBezTo>
                    <a:cubicBezTo>
                      <a:pt x="628" y="861"/>
                      <a:pt x="628" y="861"/>
                      <a:pt x="628" y="861"/>
                    </a:cubicBezTo>
                    <a:cubicBezTo>
                      <a:pt x="680" y="913"/>
                      <a:pt x="735" y="897"/>
                      <a:pt x="751" y="825"/>
                    </a:cubicBezTo>
                    <a:cubicBezTo>
                      <a:pt x="901" y="118"/>
                      <a:pt x="901" y="118"/>
                      <a:pt x="901" y="118"/>
                    </a:cubicBezTo>
                    <a:cubicBezTo>
                      <a:pt x="916" y="46"/>
                      <a:pt x="870" y="0"/>
                      <a:pt x="798" y="16"/>
                    </a:cubicBezTo>
                    <a:cubicBezTo>
                      <a:pt x="96" y="171"/>
                      <a:pt x="96" y="171"/>
                      <a:pt x="96" y="171"/>
                    </a:cubicBezTo>
                    <a:cubicBezTo>
                      <a:pt x="24" y="187"/>
                      <a:pt x="8" y="242"/>
                      <a:pt x="60" y="294"/>
                    </a:cubicBezTo>
                    <a:cubicBezTo>
                      <a:pt x="239" y="472"/>
                      <a:pt x="239" y="472"/>
                      <a:pt x="239" y="472"/>
                    </a:cubicBezTo>
                    <a:cubicBezTo>
                      <a:pt x="0" y="711"/>
                      <a:pt x="0" y="711"/>
                      <a:pt x="0" y="711"/>
                    </a:cubicBezTo>
                    <a:cubicBezTo>
                      <a:pt x="88" y="765"/>
                      <a:pt x="162" y="840"/>
                      <a:pt x="214" y="930"/>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45" name="Freeform 15">
                <a:extLst>
                  <a:ext uri="{FF2B5EF4-FFF2-40B4-BE49-F238E27FC236}">
                    <a16:creationId xmlns:a16="http://schemas.microsoft.com/office/drawing/2014/main" id="{CDD4B417-39B9-4450-9269-1705FEA39DDF}"/>
                  </a:ext>
                </a:extLst>
              </p:cNvPr>
              <p:cNvSpPr>
                <a:spLocks/>
              </p:cNvSpPr>
              <p:nvPr/>
            </p:nvSpPr>
            <p:spPr bwMode="auto">
              <a:xfrm>
                <a:off x="-719138" y="3371850"/>
                <a:ext cx="325438" cy="328613"/>
              </a:xfrm>
              <a:custGeom>
                <a:avLst/>
                <a:gdLst>
                  <a:gd name="T0" fmla="*/ 294 w 921"/>
                  <a:gd name="T1" fmla="*/ 856 h 928"/>
                  <a:gd name="T2" fmla="*/ 465 w 921"/>
                  <a:gd name="T3" fmla="*/ 685 h 928"/>
                  <a:gd name="T4" fmla="*/ 708 w 921"/>
                  <a:gd name="T5" fmla="*/ 928 h 928"/>
                  <a:gd name="T6" fmla="*/ 921 w 921"/>
                  <a:gd name="T7" fmla="*/ 708 h 928"/>
                  <a:gd name="T8" fmla="*/ 681 w 921"/>
                  <a:gd name="T9" fmla="*/ 468 h 928"/>
                  <a:gd name="T10" fmla="*/ 861 w 921"/>
                  <a:gd name="T11" fmla="*/ 288 h 928"/>
                  <a:gd name="T12" fmla="*/ 825 w 921"/>
                  <a:gd name="T13" fmla="*/ 166 h 928"/>
                  <a:gd name="T14" fmla="*/ 118 w 921"/>
                  <a:gd name="T15" fmla="*/ 15 h 928"/>
                  <a:gd name="T16" fmla="*/ 16 w 921"/>
                  <a:gd name="T17" fmla="*/ 118 h 928"/>
                  <a:gd name="T18" fmla="*/ 171 w 921"/>
                  <a:gd name="T19" fmla="*/ 820 h 928"/>
                  <a:gd name="T20" fmla="*/ 294 w 921"/>
                  <a:gd name="T21" fmla="*/ 856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1" h="928">
                    <a:moveTo>
                      <a:pt x="294" y="856"/>
                    </a:moveTo>
                    <a:cubicBezTo>
                      <a:pt x="465" y="685"/>
                      <a:pt x="465" y="685"/>
                      <a:pt x="465" y="685"/>
                    </a:cubicBezTo>
                    <a:cubicBezTo>
                      <a:pt x="708" y="928"/>
                      <a:pt x="708" y="928"/>
                      <a:pt x="708" y="928"/>
                    </a:cubicBezTo>
                    <a:cubicBezTo>
                      <a:pt x="759" y="837"/>
                      <a:pt x="832" y="762"/>
                      <a:pt x="921" y="708"/>
                    </a:cubicBezTo>
                    <a:cubicBezTo>
                      <a:pt x="681" y="468"/>
                      <a:pt x="681" y="468"/>
                      <a:pt x="681" y="468"/>
                    </a:cubicBezTo>
                    <a:cubicBezTo>
                      <a:pt x="861" y="288"/>
                      <a:pt x="861" y="288"/>
                      <a:pt x="861" y="288"/>
                    </a:cubicBezTo>
                    <a:cubicBezTo>
                      <a:pt x="913" y="236"/>
                      <a:pt x="897" y="181"/>
                      <a:pt x="825" y="166"/>
                    </a:cubicBezTo>
                    <a:cubicBezTo>
                      <a:pt x="118" y="15"/>
                      <a:pt x="118" y="15"/>
                      <a:pt x="118" y="15"/>
                    </a:cubicBezTo>
                    <a:cubicBezTo>
                      <a:pt x="46" y="0"/>
                      <a:pt x="0" y="46"/>
                      <a:pt x="16" y="118"/>
                    </a:cubicBezTo>
                    <a:cubicBezTo>
                      <a:pt x="171" y="820"/>
                      <a:pt x="171" y="820"/>
                      <a:pt x="171" y="820"/>
                    </a:cubicBezTo>
                    <a:cubicBezTo>
                      <a:pt x="187" y="892"/>
                      <a:pt x="242" y="908"/>
                      <a:pt x="294" y="856"/>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46" name="Freeform 16">
                <a:extLst>
                  <a:ext uri="{FF2B5EF4-FFF2-40B4-BE49-F238E27FC236}">
                    <a16:creationId xmlns:a16="http://schemas.microsoft.com/office/drawing/2014/main" id="{F4B1925B-95C0-4C48-87FF-8A611A13A594}"/>
                  </a:ext>
                </a:extLst>
              </p:cNvPr>
              <p:cNvSpPr>
                <a:spLocks/>
              </p:cNvSpPr>
              <p:nvPr/>
            </p:nvSpPr>
            <p:spPr bwMode="auto">
              <a:xfrm>
                <a:off x="-176213" y="3917950"/>
                <a:ext cx="330200" cy="325438"/>
              </a:xfrm>
              <a:custGeom>
                <a:avLst/>
                <a:gdLst>
                  <a:gd name="T0" fmla="*/ 919 w 935"/>
                  <a:gd name="T1" fmla="*/ 803 h 921"/>
                  <a:gd name="T2" fmla="*/ 764 w 935"/>
                  <a:gd name="T3" fmla="*/ 101 h 921"/>
                  <a:gd name="T4" fmla="*/ 641 w 935"/>
                  <a:gd name="T5" fmla="*/ 65 h 921"/>
                  <a:gd name="T6" fmla="*/ 463 w 935"/>
                  <a:gd name="T7" fmla="*/ 244 h 921"/>
                  <a:gd name="T8" fmla="*/ 219 w 935"/>
                  <a:gd name="T9" fmla="*/ 0 h 921"/>
                  <a:gd name="T10" fmla="*/ 0 w 935"/>
                  <a:gd name="T11" fmla="*/ 213 h 921"/>
                  <a:gd name="T12" fmla="*/ 246 w 935"/>
                  <a:gd name="T13" fmla="*/ 460 h 921"/>
                  <a:gd name="T14" fmla="*/ 74 w 935"/>
                  <a:gd name="T15" fmla="*/ 633 h 921"/>
                  <a:gd name="T16" fmla="*/ 110 w 935"/>
                  <a:gd name="T17" fmla="*/ 755 h 921"/>
                  <a:gd name="T18" fmla="*/ 817 w 935"/>
                  <a:gd name="T19" fmla="*/ 906 h 921"/>
                  <a:gd name="T20" fmla="*/ 919 w 935"/>
                  <a:gd name="T21" fmla="*/ 803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5" h="921">
                    <a:moveTo>
                      <a:pt x="919" y="803"/>
                    </a:moveTo>
                    <a:cubicBezTo>
                      <a:pt x="764" y="101"/>
                      <a:pt x="764" y="101"/>
                      <a:pt x="764" y="101"/>
                    </a:cubicBezTo>
                    <a:cubicBezTo>
                      <a:pt x="748" y="29"/>
                      <a:pt x="693" y="13"/>
                      <a:pt x="641" y="65"/>
                    </a:cubicBezTo>
                    <a:cubicBezTo>
                      <a:pt x="463" y="244"/>
                      <a:pt x="463" y="244"/>
                      <a:pt x="463" y="244"/>
                    </a:cubicBezTo>
                    <a:cubicBezTo>
                      <a:pt x="219" y="0"/>
                      <a:pt x="219" y="0"/>
                      <a:pt x="219" y="0"/>
                    </a:cubicBezTo>
                    <a:cubicBezTo>
                      <a:pt x="165" y="89"/>
                      <a:pt x="90" y="162"/>
                      <a:pt x="0" y="213"/>
                    </a:cubicBezTo>
                    <a:cubicBezTo>
                      <a:pt x="246" y="460"/>
                      <a:pt x="246" y="460"/>
                      <a:pt x="246" y="460"/>
                    </a:cubicBezTo>
                    <a:cubicBezTo>
                      <a:pt x="74" y="633"/>
                      <a:pt x="74" y="633"/>
                      <a:pt x="74" y="633"/>
                    </a:cubicBezTo>
                    <a:cubicBezTo>
                      <a:pt x="22" y="685"/>
                      <a:pt x="38" y="740"/>
                      <a:pt x="110" y="755"/>
                    </a:cubicBezTo>
                    <a:cubicBezTo>
                      <a:pt x="817" y="906"/>
                      <a:pt x="817" y="906"/>
                      <a:pt x="817" y="906"/>
                    </a:cubicBezTo>
                    <a:cubicBezTo>
                      <a:pt x="889" y="921"/>
                      <a:pt x="935" y="875"/>
                      <a:pt x="919" y="803"/>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47" name="Freeform 17">
                <a:extLst>
                  <a:ext uri="{FF2B5EF4-FFF2-40B4-BE49-F238E27FC236}">
                    <a16:creationId xmlns:a16="http://schemas.microsoft.com/office/drawing/2014/main" id="{4CC77BCD-8B2B-450E-92CC-268225BD3070}"/>
                  </a:ext>
                </a:extLst>
              </p:cNvPr>
              <p:cNvSpPr>
                <a:spLocks/>
              </p:cNvSpPr>
              <p:nvPr/>
            </p:nvSpPr>
            <p:spPr bwMode="auto">
              <a:xfrm>
                <a:off x="-717550" y="3917950"/>
                <a:ext cx="328613" cy="327025"/>
              </a:xfrm>
              <a:custGeom>
                <a:avLst/>
                <a:gdLst>
                  <a:gd name="T0" fmla="*/ 713 w 932"/>
                  <a:gd name="T1" fmla="*/ 0 h 926"/>
                  <a:gd name="T2" fmla="*/ 468 w 932"/>
                  <a:gd name="T3" fmla="*/ 245 h 926"/>
                  <a:gd name="T4" fmla="*/ 288 w 932"/>
                  <a:gd name="T5" fmla="*/ 65 h 926"/>
                  <a:gd name="T6" fmla="*/ 166 w 932"/>
                  <a:gd name="T7" fmla="*/ 101 h 926"/>
                  <a:gd name="T8" fmla="*/ 15 w 932"/>
                  <a:gd name="T9" fmla="*/ 808 h 926"/>
                  <a:gd name="T10" fmla="*/ 118 w 932"/>
                  <a:gd name="T11" fmla="*/ 910 h 926"/>
                  <a:gd name="T12" fmla="*/ 820 w 932"/>
                  <a:gd name="T13" fmla="*/ 755 h 926"/>
                  <a:gd name="T14" fmla="*/ 856 w 932"/>
                  <a:gd name="T15" fmla="*/ 632 h 926"/>
                  <a:gd name="T16" fmla="*/ 685 w 932"/>
                  <a:gd name="T17" fmla="*/ 461 h 926"/>
                  <a:gd name="T18" fmla="*/ 932 w 932"/>
                  <a:gd name="T19" fmla="*/ 214 h 926"/>
                  <a:gd name="T20" fmla="*/ 713 w 932"/>
                  <a:gd name="T21" fmla="*/ 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2" h="926">
                    <a:moveTo>
                      <a:pt x="713" y="0"/>
                    </a:moveTo>
                    <a:cubicBezTo>
                      <a:pt x="468" y="245"/>
                      <a:pt x="468" y="245"/>
                      <a:pt x="468" y="245"/>
                    </a:cubicBezTo>
                    <a:cubicBezTo>
                      <a:pt x="288" y="65"/>
                      <a:pt x="288" y="65"/>
                      <a:pt x="288" y="65"/>
                    </a:cubicBezTo>
                    <a:cubicBezTo>
                      <a:pt x="236" y="13"/>
                      <a:pt x="181" y="29"/>
                      <a:pt x="166" y="101"/>
                    </a:cubicBezTo>
                    <a:cubicBezTo>
                      <a:pt x="15" y="808"/>
                      <a:pt x="15" y="808"/>
                      <a:pt x="15" y="808"/>
                    </a:cubicBezTo>
                    <a:cubicBezTo>
                      <a:pt x="0" y="880"/>
                      <a:pt x="46" y="926"/>
                      <a:pt x="118" y="910"/>
                    </a:cubicBezTo>
                    <a:cubicBezTo>
                      <a:pt x="820" y="755"/>
                      <a:pt x="820" y="755"/>
                      <a:pt x="820" y="755"/>
                    </a:cubicBezTo>
                    <a:cubicBezTo>
                      <a:pt x="892" y="739"/>
                      <a:pt x="908" y="684"/>
                      <a:pt x="856" y="632"/>
                    </a:cubicBezTo>
                    <a:cubicBezTo>
                      <a:pt x="685" y="461"/>
                      <a:pt x="685" y="461"/>
                      <a:pt x="685" y="461"/>
                    </a:cubicBezTo>
                    <a:cubicBezTo>
                      <a:pt x="932" y="214"/>
                      <a:pt x="932" y="214"/>
                      <a:pt x="932" y="214"/>
                    </a:cubicBezTo>
                    <a:cubicBezTo>
                      <a:pt x="842" y="162"/>
                      <a:pt x="767" y="88"/>
                      <a:pt x="713" y="0"/>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48" name="Oval 18">
                <a:extLst>
                  <a:ext uri="{FF2B5EF4-FFF2-40B4-BE49-F238E27FC236}">
                    <a16:creationId xmlns:a16="http://schemas.microsoft.com/office/drawing/2014/main" id="{33A1891B-4BE6-4F93-B70A-C2F6909B4BCC}"/>
                  </a:ext>
                </a:extLst>
              </p:cNvPr>
              <p:cNvSpPr>
                <a:spLocks noChangeArrowheads="1"/>
              </p:cNvSpPr>
              <p:nvPr/>
            </p:nvSpPr>
            <p:spPr bwMode="auto">
              <a:xfrm>
                <a:off x="-374650" y="3713163"/>
                <a:ext cx="185738" cy="185738"/>
              </a:xfrm>
              <a:prstGeom prst="ellipse">
                <a:avLst/>
              </a:pr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grpSp>
        <p:grpSp>
          <p:nvGrpSpPr>
            <p:cNvPr id="49" name="Graphic 11">
              <a:extLst>
                <a:ext uri="{FF2B5EF4-FFF2-40B4-BE49-F238E27FC236}">
                  <a16:creationId xmlns:a16="http://schemas.microsoft.com/office/drawing/2014/main" id="{A53AA9C7-64B3-4AFB-B60F-6C4467425A1C}"/>
                </a:ext>
              </a:extLst>
            </p:cNvPr>
            <p:cNvGrpSpPr>
              <a:grpSpLocks noChangeAspect="1"/>
            </p:cNvGrpSpPr>
            <p:nvPr/>
          </p:nvGrpSpPr>
          <p:grpSpPr>
            <a:xfrm>
              <a:off x="6328684" y="8432800"/>
              <a:ext cx="870372" cy="870372"/>
              <a:chOff x="644119" y="5152006"/>
              <a:chExt cx="952500" cy="952500"/>
            </a:xfrm>
            <a:solidFill>
              <a:schemeClr val="bg1"/>
            </a:solidFill>
          </p:grpSpPr>
          <p:sp>
            <p:nvSpPr>
              <p:cNvPr id="50" name="Freeform: Shape 28">
                <a:extLst>
                  <a:ext uri="{FF2B5EF4-FFF2-40B4-BE49-F238E27FC236}">
                    <a16:creationId xmlns:a16="http://schemas.microsoft.com/office/drawing/2014/main" id="{85F5F335-FEA0-4934-B30F-99CE299721E2}"/>
                  </a:ext>
                </a:extLst>
              </p:cNvPr>
              <p:cNvSpPr/>
              <p:nvPr/>
            </p:nvSpPr>
            <p:spPr>
              <a:xfrm>
                <a:off x="1003688" y="5913530"/>
                <a:ext cx="228600" cy="47625"/>
              </a:xfrm>
              <a:custGeom>
                <a:avLst/>
                <a:gdLst>
                  <a:gd name="connsiteX0" fmla="*/ 7144 w 228600"/>
                  <a:gd name="connsiteY0" fmla="*/ 7144 h 47625"/>
                  <a:gd name="connsiteX1" fmla="*/ 226219 w 228600"/>
                  <a:gd name="connsiteY1" fmla="*/ 7144 h 47625"/>
                  <a:gd name="connsiteX2" fmla="*/ 226219 w 228600"/>
                  <a:gd name="connsiteY2" fmla="*/ 43339 h 47625"/>
                  <a:gd name="connsiteX3" fmla="*/ 7144 w 228600"/>
                  <a:gd name="connsiteY3" fmla="*/ 43339 h 47625"/>
                </a:gdLst>
                <a:ahLst/>
                <a:cxnLst>
                  <a:cxn ang="0">
                    <a:pos x="connsiteX0" y="connsiteY0"/>
                  </a:cxn>
                  <a:cxn ang="0">
                    <a:pos x="connsiteX1" y="connsiteY1"/>
                  </a:cxn>
                  <a:cxn ang="0">
                    <a:pos x="connsiteX2" y="connsiteY2"/>
                  </a:cxn>
                  <a:cxn ang="0">
                    <a:pos x="connsiteX3" y="connsiteY3"/>
                  </a:cxn>
                </a:cxnLst>
                <a:rect l="l" t="t" r="r" b="b"/>
                <a:pathLst>
                  <a:path w="228600" h="47625">
                    <a:moveTo>
                      <a:pt x="7144" y="7144"/>
                    </a:moveTo>
                    <a:lnTo>
                      <a:pt x="226219" y="7144"/>
                    </a:lnTo>
                    <a:lnTo>
                      <a:pt x="226219"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51" name="Freeform: Shape 29">
                <a:extLst>
                  <a:ext uri="{FF2B5EF4-FFF2-40B4-BE49-F238E27FC236}">
                    <a16:creationId xmlns:a16="http://schemas.microsoft.com/office/drawing/2014/main" id="{8E34474E-B6B9-4C59-A7CF-D792952BAF38}"/>
                  </a:ext>
                </a:extLst>
              </p:cNvPr>
              <p:cNvSpPr/>
              <p:nvPr/>
            </p:nvSpPr>
            <p:spPr>
              <a:xfrm>
                <a:off x="839147" y="5310943"/>
                <a:ext cx="552450" cy="571500"/>
              </a:xfrm>
              <a:custGeom>
                <a:avLst/>
                <a:gdLst>
                  <a:gd name="connsiteX0" fmla="*/ 263125 w 552450"/>
                  <a:gd name="connsiteY0" fmla="*/ 7750 h 571500"/>
                  <a:gd name="connsiteX1" fmla="*/ 7855 w 552450"/>
                  <a:gd name="connsiteY1" fmla="*/ 260163 h 571500"/>
                  <a:gd name="connsiteX2" fmla="*/ 138347 w 552450"/>
                  <a:gd name="connsiteY2" fmla="*/ 514480 h 571500"/>
                  <a:gd name="connsiteX3" fmla="*/ 170732 w 552450"/>
                  <a:gd name="connsiteY3" fmla="*/ 572583 h 571500"/>
                  <a:gd name="connsiteX4" fmla="*/ 389807 w 552450"/>
                  <a:gd name="connsiteY4" fmla="*/ 572583 h 571500"/>
                  <a:gd name="connsiteX5" fmla="*/ 424097 w 552450"/>
                  <a:gd name="connsiteY5" fmla="*/ 513528 h 571500"/>
                  <a:gd name="connsiteX6" fmla="*/ 553637 w 552450"/>
                  <a:gd name="connsiteY6" fmla="*/ 281118 h 571500"/>
                  <a:gd name="connsiteX7" fmla="*/ 263125 w 552450"/>
                  <a:gd name="connsiteY7" fmla="*/ 77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 h="571500">
                    <a:moveTo>
                      <a:pt x="263125" y="7750"/>
                    </a:moveTo>
                    <a:cubicBezTo>
                      <a:pt x="135490" y="15370"/>
                      <a:pt x="17380" y="132528"/>
                      <a:pt x="7855" y="260163"/>
                    </a:cubicBezTo>
                    <a:cubicBezTo>
                      <a:pt x="235" y="367795"/>
                      <a:pt x="54527" y="463045"/>
                      <a:pt x="138347" y="514480"/>
                    </a:cubicBezTo>
                    <a:cubicBezTo>
                      <a:pt x="158350" y="526863"/>
                      <a:pt x="170732" y="548770"/>
                      <a:pt x="170732" y="572583"/>
                    </a:cubicBezTo>
                    <a:lnTo>
                      <a:pt x="389807" y="572583"/>
                    </a:lnTo>
                    <a:cubicBezTo>
                      <a:pt x="390760" y="547818"/>
                      <a:pt x="404095" y="525910"/>
                      <a:pt x="424097" y="513528"/>
                    </a:cubicBezTo>
                    <a:cubicBezTo>
                      <a:pt x="502202" y="464950"/>
                      <a:pt x="553637" y="379225"/>
                      <a:pt x="553637" y="281118"/>
                    </a:cubicBezTo>
                    <a:cubicBezTo>
                      <a:pt x="555542" y="123955"/>
                      <a:pt x="423145" y="-2727"/>
                      <a:pt x="263125" y="7750"/>
                    </a:cubicBezTo>
                    <a:close/>
                  </a:path>
                </a:pathLst>
              </a:custGeom>
              <a:grpFill/>
              <a:ln w="9525" cap="flat">
                <a:noFill/>
                <a:prstDash val="solid"/>
                <a:miter/>
              </a:ln>
            </p:spPr>
            <p:txBody>
              <a:bodyPr rtlCol="0" anchor="ctr"/>
              <a:lstStyle/>
              <a:p>
                <a:endParaRPr lang="en-IN" sz="2400">
                  <a:solidFill>
                    <a:prstClr val="black"/>
                  </a:solidFill>
                </a:endParaRPr>
              </a:p>
            </p:txBody>
          </p:sp>
          <p:sp>
            <p:nvSpPr>
              <p:cNvPr id="52" name="Freeform: Shape 30">
                <a:extLst>
                  <a:ext uri="{FF2B5EF4-FFF2-40B4-BE49-F238E27FC236}">
                    <a16:creationId xmlns:a16="http://schemas.microsoft.com/office/drawing/2014/main" id="{3DEFF7D0-F83E-499B-B033-D58A1DB1BD16}"/>
                  </a:ext>
                </a:extLst>
              </p:cNvPr>
              <p:cNvSpPr/>
              <p:nvPr/>
            </p:nvSpPr>
            <p:spPr>
              <a:xfrm>
                <a:off x="1005593" y="5985920"/>
                <a:ext cx="228600" cy="104775"/>
              </a:xfrm>
              <a:custGeom>
                <a:avLst/>
                <a:gdLst>
                  <a:gd name="connsiteX0" fmla="*/ 78581 w 228600"/>
                  <a:gd name="connsiteY0" fmla="*/ 62389 h 104775"/>
                  <a:gd name="connsiteX1" fmla="*/ 114776 w 228600"/>
                  <a:gd name="connsiteY1" fmla="*/ 98584 h 104775"/>
                  <a:gd name="connsiteX2" fmla="*/ 150971 w 228600"/>
                  <a:gd name="connsiteY2" fmla="*/ 62389 h 104775"/>
                  <a:gd name="connsiteX3" fmla="*/ 221456 w 228600"/>
                  <a:gd name="connsiteY3" fmla="*/ 7144 h 104775"/>
                  <a:gd name="connsiteX4" fmla="*/ 7144 w 228600"/>
                  <a:gd name="connsiteY4" fmla="*/ 7144 h 104775"/>
                  <a:gd name="connsiteX5" fmla="*/ 78581 w 228600"/>
                  <a:gd name="connsiteY5" fmla="*/ 623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104775">
                    <a:moveTo>
                      <a:pt x="78581" y="62389"/>
                    </a:moveTo>
                    <a:cubicBezTo>
                      <a:pt x="78581" y="82391"/>
                      <a:pt x="94774" y="98584"/>
                      <a:pt x="114776" y="98584"/>
                    </a:cubicBezTo>
                    <a:cubicBezTo>
                      <a:pt x="134779" y="98584"/>
                      <a:pt x="150971" y="82391"/>
                      <a:pt x="150971" y="62389"/>
                    </a:cubicBezTo>
                    <a:cubicBezTo>
                      <a:pt x="185261" y="62389"/>
                      <a:pt x="213836" y="39529"/>
                      <a:pt x="221456" y="7144"/>
                    </a:cubicBezTo>
                    <a:lnTo>
                      <a:pt x="7144" y="7144"/>
                    </a:lnTo>
                    <a:cubicBezTo>
                      <a:pt x="15716" y="38576"/>
                      <a:pt x="44291" y="62389"/>
                      <a:pt x="78581" y="62389"/>
                    </a:cubicBezTo>
                    <a:close/>
                  </a:path>
                </a:pathLst>
              </a:custGeom>
              <a:grpFill/>
              <a:ln w="9525" cap="flat">
                <a:noFill/>
                <a:prstDash val="solid"/>
                <a:miter/>
              </a:ln>
            </p:spPr>
            <p:txBody>
              <a:bodyPr rtlCol="0" anchor="ctr"/>
              <a:lstStyle/>
              <a:p>
                <a:endParaRPr lang="en-IN" sz="2400">
                  <a:solidFill>
                    <a:prstClr val="black"/>
                  </a:solidFill>
                </a:endParaRPr>
              </a:p>
            </p:txBody>
          </p:sp>
          <p:sp>
            <p:nvSpPr>
              <p:cNvPr id="53" name="Freeform: Shape 31">
                <a:extLst>
                  <a:ext uri="{FF2B5EF4-FFF2-40B4-BE49-F238E27FC236}">
                    <a16:creationId xmlns:a16="http://schemas.microsoft.com/office/drawing/2014/main" id="{5FC590CA-80A9-454B-AFDC-A3074DFCEEEB}"/>
                  </a:ext>
                </a:extLst>
              </p:cNvPr>
              <p:cNvSpPr/>
              <p:nvPr/>
            </p:nvSpPr>
            <p:spPr>
              <a:xfrm>
                <a:off x="821988" y="5214499"/>
                <a:ext cx="95250" cy="114300"/>
              </a:xfrm>
              <a:custGeom>
                <a:avLst/>
                <a:gdLst>
                  <a:gd name="connsiteX0" fmla="*/ 38957 w 95250"/>
                  <a:gd name="connsiteY0" fmla="*/ 10001 h 114300"/>
                  <a:gd name="connsiteX1" fmla="*/ 93821 w 95250"/>
                  <a:gd name="connsiteY1" fmla="*/ 83153 h 114300"/>
                  <a:gd name="connsiteX2" fmla="*/ 64865 w 95250"/>
                  <a:gd name="connsiteY2" fmla="*/ 104870 h 114300"/>
                  <a:gd name="connsiteX3" fmla="*/ 10001 w 95250"/>
                  <a:gd name="connsiteY3" fmla="*/ 31718 h 114300"/>
                </a:gdLst>
                <a:ahLst/>
                <a:cxnLst>
                  <a:cxn ang="0">
                    <a:pos x="connsiteX0" y="connsiteY0"/>
                  </a:cxn>
                  <a:cxn ang="0">
                    <a:pos x="connsiteX1" y="connsiteY1"/>
                  </a:cxn>
                  <a:cxn ang="0">
                    <a:pos x="connsiteX2" y="connsiteY2"/>
                  </a:cxn>
                  <a:cxn ang="0">
                    <a:pos x="connsiteX3" y="connsiteY3"/>
                  </a:cxn>
                </a:cxnLst>
                <a:rect l="l" t="t" r="r" b="b"/>
                <a:pathLst>
                  <a:path w="95250" h="114300">
                    <a:moveTo>
                      <a:pt x="38957" y="10001"/>
                    </a:moveTo>
                    <a:lnTo>
                      <a:pt x="93821" y="83153"/>
                    </a:lnTo>
                    <a:lnTo>
                      <a:pt x="64865" y="104870"/>
                    </a:lnTo>
                    <a:lnTo>
                      <a:pt x="10001" y="31718"/>
                    </a:lnTo>
                    <a:close/>
                  </a:path>
                </a:pathLst>
              </a:custGeom>
              <a:grpFill/>
              <a:ln w="9525" cap="flat">
                <a:noFill/>
                <a:prstDash val="solid"/>
                <a:miter/>
              </a:ln>
            </p:spPr>
            <p:txBody>
              <a:bodyPr rtlCol="0" anchor="ctr"/>
              <a:lstStyle/>
              <a:p>
                <a:endParaRPr lang="en-IN" sz="2400">
                  <a:solidFill>
                    <a:prstClr val="black"/>
                  </a:solidFill>
                </a:endParaRPr>
              </a:p>
            </p:txBody>
          </p:sp>
          <p:sp>
            <p:nvSpPr>
              <p:cNvPr id="54" name="Freeform: Shape 32">
                <a:extLst>
                  <a:ext uri="{FF2B5EF4-FFF2-40B4-BE49-F238E27FC236}">
                    <a16:creationId xmlns:a16="http://schemas.microsoft.com/office/drawing/2014/main" id="{5B22A458-FDC4-46E9-84FE-4F8F2D9E544B}"/>
                  </a:ext>
                </a:extLst>
              </p:cNvPr>
              <p:cNvSpPr/>
              <p:nvPr/>
            </p:nvSpPr>
            <p:spPr>
              <a:xfrm>
                <a:off x="1077030" y="5164865"/>
                <a:ext cx="47625" cy="104775"/>
              </a:xfrm>
              <a:custGeom>
                <a:avLst/>
                <a:gdLst>
                  <a:gd name="connsiteX0" fmla="*/ 7144 w 47625"/>
                  <a:gd name="connsiteY0" fmla="*/ 7144 h 104775"/>
                  <a:gd name="connsiteX1" fmla="*/ 43339 w 47625"/>
                  <a:gd name="connsiteY1" fmla="*/ 7144 h 104775"/>
                  <a:gd name="connsiteX2" fmla="*/ 43339 w 47625"/>
                  <a:gd name="connsiteY2" fmla="*/ 98584 h 104775"/>
                  <a:gd name="connsiteX3" fmla="*/ 7144 w 47625"/>
                  <a:gd name="connsiteY3" fmla="*/ 98584 h 104775"/>
                </a:gdLst>
                <a:ahLst/>
                <a:cxnLst>
                  <a:cxn ang="0">
                    <a:pos x="connsiteX0" y="connsiteY0"/>
                  </a:cxn>
                  <a:cxn ang="0">
                    <a:pos x="connsiteX1" y="connsiteY1"/>
                  </a:cxn>
                  <a:cxn ang="0">
                    <a:pos x="connsiteX2" y="connsiteY2"/>
                  </a:cxn>
                  <a:cxn ang="0">
                    <a:pos x="connsiteX3" y="connsiteY3"/>
                  </a:cxn>
                </a:cxnLst>
                <a:rect l="l" t="t" r="r" b="b"/>
                <a:pathLst>
                  <a:path w="47625" h="104775">
                    <a:moveTo>
                      <a:pt x="7144" y="7144"/>
                    </a:moveTo>
                    <a:lnTo>
                      <a:pt x="43339" y="7144"/>
                    </a:lnTo>
                    <a:lnTo>
                      <a:pt x="43339" y="98584"/>
                    </a:lnTo>
                    <a:lnTo>
                      <a:pt x="7144" y="98584"/>
                    </a:lnTo>
                    <a:close/>
                  </a:path>
                </a:pathLst>
              </a:custGeom>
              <a:grpFill/>
              <a:ln w="9525" cap="flat">
                <a:noFill/>
                <a:prstDash val="solid"/>
                <a:miter/>
              </a:ln>
            </p:spPr>
            <p:txBody>
              <a:bodyPr rtlCol="0" anchor="ctr"/>
              <a:lstStyle/>
              <a:p>
                <a:endParaRPr lang="en-IN" sz="2400">
                  <a:solidFill>
                    <a:prstClr val="black"/>
                  </a:solidFill>
                </a:endParaRPr>
              </a:p>
            </p:txBody>
          </p:sp>
          <p:sp>
            <p:nvSpPr>
              <p:cNvPr id="55" name="Freeform: Shape 33">
                <a:extLst>
                  <a:ext uri="{FF2B5EF4-FFF2-40B4-BE49-F238E27FC236}">
                    <a16:creationId xmlns:a16="http://schemas.microsoft.com/office/drawing/2014/main" id="{C2288BC1-20A3-49E9-A454-BBE93193AB8F}"/>
                  </a:ext>
                </a:extLst>
              </p:cNvPr>
              <p:cNvSpPr/>
              <p:nvPr/>
            </p:nvSpPr>
            <p:spPr>
              <a:xfrm>
                <a:off x="1297932" y="5212533"/>
                <a:ext cx="104775" cy="104775"/>
              </a:xfrm>
              <a:custGeom>
                <a:avLst/>
                <a:gdLst>
                  <a:gd name="connsiteX0" fmla="*/ 74086 w 104775"/>
                  <a:gd name="connsiteY0" fmla="*/ 10103 h 104775"/>
                  <a:gd name="connsiteX1" fmla="*/ 99680 w 104775"/>
                  <a:gd name="connsiteY1" fmla="*/ 35696 h 104775"/>
                  <a:gd name="connsiteX2" fmla="*/ 35696 w 104775"/>
                  <a:gd name="connsiteY2" fmla="*/ 99680 h 104775"/>
                  <a:gd name="connsiteX3" fmla="*/ 10103 w 104775"/>
                  <a:gd name="connsiteY3" fmla="*/ 74086 h 104775"/>
                </a:gdLst>
                <a:ahLst/>
                <a:cxnLst>
                  <a:cxn ang="0">
                    <a:pos x="connsiteX0" y="connsiteY0"/>
                  </a:cxn>
                  <a:cxn ang="0">
                    <a:pos x="connsiteX1" y="connsiteY1"/>
                  </a:cxn>
                  <a:cxn ang="0">
                    <a:pos x="connsiteX2" y="connsiteY2"/>
                  </a:cxn>
                  <a:cxn ang="0">
                    <a:pos x="connsiteX3" y="connsiteY3"/>
                  </a:cxn>
                </a:cxnLst>
                <a:rect l="l" t="t" r="r" b="b"/>
                <a:pathLst>
                  <a:path w="104775" h="104775">
                    <a:moveTo>
                      <a:pt x="74086" y="10103"/>
                    </a:moveTo>
                    <a:lnTo>
                      <a:pt x="99680" y="35696"/>
                    </a:lnTo>
                    <a:lnTo>
                      <a:pt x="35696" y="99680"/>
                    </a:lnTo>
                    <a:lnTo>
                      <a:pt x="10103" y="74086"/>
                    </a:lnTo>
                    <a:close/>
                  </a:path>
                </a:pathLst>
              </a:custGeom>
              <a:grpFill/>
              <a:ln w="9525" cap="flat">
                <a:noFill/>
                <a:prstDash val="solid"/>
                <a:miter/>
              </a:ln>
            </p:spPr>
            <p:txBody>
              <a:bodyPr rtlCol="0" anchor="ctr"/>
              <a:lstStyle/>
              <a:p>
                <a:endParaRPr lang="en-IN" sz="2400">
                  <a:solidFill>
                    <a:prstClr val="black"/>
                  </a:solidFill>
                </a:endParaRPr>
              </a:p>
            </p:txBody>
          </p:sp>
          <p:sp>
            <p:nvSpPr>
              <p:cNvPr id="56" name="Freeform: Shape 34">
                <a:extLst>
                  <a:ext uri="{FF2B5EF4-FFF2-40B4-BE49-F238E27FC236}">
                    <a16:creationId xmlns:a16="http://schemas.microsoft.com/office/drawing/2014/main" id="{7B33562F-8CFE-45F1-80A4-66AC7F118926}"/>
                  </a:ext>
                </a:extLst>
              </p:cNvPr>
              <p:cNvSpPr/>
              <p:nvPr/>
            </p:nvSpPr>
            <p:spPr>
              <a:xfrm>
                <a:off x="1418867" y="5392213"/>
                <a:ext cx="114300" cy="66675"/>
              </a:xfrm>
              <a:custGeom>
                <a:avLst/>
                <a:gdLst>
                  <a:gd name="connsiteX0" fmla="*/ 99932 w 114300"/>
                  <a:gd name="connsiteY0" fmla="*/ 8407 h 66675"/>
                  <a:gd name="connsiteX1" fmla="*/ 107037 w 114300"/>
                  <a:gd name="connsiteY1" fmla="*/ 43896 h 66675"/>
                  <a:gd name="connsiteX2" fmla="*/ 15512 w 114300"/>
                  <a:gd name="connsiteY2" fmla="*/ 62220 h 66675"/>
                  <a:gd name="connsiteX3" fmla="*/ 8407 w 114300"/>
                  <a:gd name="connsiteY3" fmla="*/ 26730 h 66675"/>
                </a:gdLst>
                <a:ahLst/>
                <a:cxnLst>
                  <a:cxn ang="0">
                    <a:pos x="connsiteX0" y="connsiteY0"/>
                  </a:cxn>
                  <a:cxn ang="0">
                    <a:pos x="connsiteX1" y="connsiteY1"/>
                  </a:cxn>
                  <a:cxn ang="0">
                    <a:pos x="connsiteX2" y="connsiteY2"/>
                  </a:cxn>
                  <a:cxn ang="0">
                    <a:pos x="connsiteX3" y="connsiteY3"/>
                  </a:cxn>
                </a:cxnLst>
                <a:rect l="l" t="t" r="r" b="b"/>
                <a:pathLst>
                  <a:path w="114300" h="66675">
                    <a:moveTo>
                      <a:pt x="99932" y="8407"/>
                    </a:moveTo>
                    <a:lnTo>
                      <a:pt x="107037" y="43896"/>
                    </a:lnTo>
                    <a:lnTo>
                      <a:pt x="15512" y="62220"/>
                    </a:lnTo>
                    <a:lnTo>
                      <a:pt x="8407" y="26730"/>
                    </a:lnTo>
                    <a:close/>
                  </a:path>
                </a:pathLst>
              </a:custGeom>
              <a:grpFill/>
              <a:ln w="9525" cap="flat">
                <a:noFill/>
                <a:prstDash val="solid"/>
                <a:miter/>
              </a:ln>
            </p:spPr>
            <p:txBody>
              <a:bodyPr rtlCol="0" anchor="ctr"/>
              <a:lstStyle/>
              <a:p>
                <a:endParaRPr lang="en-IN" sz="2400">
                  <a:solidFill>
                    <a:prstClr val="black"/>
                  </a:solidFill>
                </a:endParaRPr>
              </a:p>
            </p:txBody>
          </p:sp>
          <p:sp>
            <p:nvSpPr>
              <p:cNvPr id="57" name="Freeform: Shape 58">
                <a:extLst>
                  <a:ext uri="{FF2B5EF4-FFF2-40B4-BE49-F238E27FC236}">
                    <a16:creationId xmlns:a16="http://schemas.microsoft.com/office/drawing/2014/main" id="{FCCE4E50-602F-4C3F-98B0-F3EBE4A531F1}"/>
                  </a:ext>
                </a:extLst>
              </p:cNvPr>
              <p:cNvSpPr/>
              <p:nvPr/>
            </p:nvSpPr>
            <p:spPr>
              <a:xfrm>
                <a:off x="703905" y="5374053"/>
                <a:ext cx="104775" cy="76200"/>
              </a:xfrm>
              <a:custGeom>
                <a:avLst/>
                <a:gdLst>
                  <a:gd name="connsiteX0" fmla="*/ 20481 w 104775"/>
                  <a:gd name="connsiteY0" fmla="*/ 9036 h 76200"/>
                  <a:gd name="connsiteX1" fmla="*/ 102712 w 104775"/>
                  <a:gd name="connsiteY1" fmla="*/ 36444 h 76200"/>
                  <a:gd name="connsiteX2" fmla="*/ 91267 w 104775"/>
                  <a:gd name="connsiteY2" fmla="*/ 70782 h 76200"/>
                  <a:gd name="connsiteX3" fmla="*/ 9036 w 104775"/>
                  <a:gd name="connsiteY3" fmla="*/ 43374 h 76200"/>
                </a:gdLst>
                <a:ahLst/>
                <a:cxnLst>
                  <a:cxn ang="0">
                    <a:pos x="connsiteX0" y="connsiteY0"/>
                  </a:cxn>
                  <a:cxn ang="0">
                    <a:pos x="connsiteX1" y="connsiteY1"/>
                  </a:cxn>
                  <a:cxn ang="0">
                    <a:pos x="connsiteX2" y="connsiteY2"/>
                  </a:cxn>
                  <a:cxn ang="0">
                    <a:pos x="connsiteX3" y="connsiteY3"/>
                  </a:cxn>
                </a:cxnLst>
                <a:rect l="l" t="t" r="r" b="b"/>
                <a:pathLst>
                  <a:path w="104775" h="76200">
                    <a:moveTo>
                      <a:pt x="20481" y="9036"/>
                    </a:moveTo>
                    <a:lnTo>
                      <a:pt x="102712" y="36444"/>
                    </a:lnTo>
                    <a:lnTo>
                      <a:pt x="91267" y="70782"/>
                    </a:lnTo>
                    <a:lnTo>
                      <a:pt x="9036" y="43374"/>
                    </a:lnTo>
                    <a:close/>
                  </a:path>
                </a:pathLst>
              </a:custGeom>
              <a:grpFill/>
              <a:ln w="9525" cap="flat">
                <a:noFill/>
                <a:prstDash val="solid"/>
                <a:miter/>
              </a:ln>
            </p:spPr>
            <p:txBody>
              <a:bodyPr rtlCol="0" anchor="ctr"/>
              <a:lstStyle/>
              <a:p>
                <a:endParaRPr lang="en-IN" sz="2400">
                  <a:solidFill>
                    <a:prstClr val="black"/>
                  </a:solidFill>
                </a:endParaRPr>
              </a:p>
            </p:txBody>
          </p:sp>
          <p:sp>
            <p:nvSpPr>
              <p:cNvPr id="58" name="Freeform: Shape 59">
                <a:extLst>
                  <a:ext uri="{FF2B5EF4-FFF2-40B4-BE49-F238E27FC236}">
                    <a16:creationId xmlns:a16="http://schemas.microsoft.com/office/drawing/2014/main" id="{9170FE0F-51B7-4582-BCFC-D410F99DB5FF}"/>
                  </a:ext>
                </a:extLst>
              </p:cNvPr>
              <p:cNvSpPr/>
              <p:nvPr/>
            </p:nvSpPr>
            <p:spPr>
              <a:xfrm>
                <a:off x="684600" y="5603015"/>
                <a:ext cx="104775" cy="47625"/>
              </a:xfrm>
              <a:custGeom>
                <a:avLst/>
                <a:gdLst>
                  <a:gd name="connsiteX0" fmla="*/ 7144 w 104775"/>
                  <a:gd name="connsiteY0" fmla="*/ 7144 h 47625"/>
                  <a:gd name="connsiteX1" fmla="*/ 98584 w 104775"/>
                  <a:gd name="connsiteY1" fmla="*/ 7144 h 47625"/>
                  <a:gd name="connsiteX2" fmla="*/ 98584 w 104775"/>
                  <a:gd name="connsiteY2" fmla="*/ 43339 h 47625"/>
                  <a:gd name="connsiteX3" fmla="*/ 7144 w 104775"/>
                  <a:gd name="connsiteY3" fmla="*/ 43339 h 47625"/>
                </a:gdLst>
                <a:ahLst/>
                <a:cxnLst>
                  <a:cxn ang="0">
                    <a:pos x="connsiteX0" y="connsiteY0"/>
                  </a:cxn>
                  <a:cxn ang="0">
                    <a:pos x="connsiteX1" y="connsiteY1"/>
                  </a:cxn>
                  <a:cxn ang="0">
                    <a:pos x="connsiteX2" y="connsiteY2"/>
                  </a:cxn>
                  <a:cxn ang="0">
                    <a:pos x="connsiteX3" y="connsiteY3"/>
                  </a:cxn>
                </a:cxnLst>
                <a:rect l="l" t="t" r="r" b="b"/>
                <a:pathLst>
                  <a:path w="104775" h="47625">
                    <a:moveTo>
                      <a:pt x="7144" y="7144"/>
                    </a:moveTo>
                    <a:lnTo>
                      <a:pt x="98584" y="7144"/>
                    </a:lnTo>
                    <a:lnTo>
                      <a:pt x="98584"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59" name="Freeform: Shape 60">
                <a:extLst>
                  <a:ext uri="{FF2B5EF4-FFF2-40B4-BE49-F238E27FC236}">
                    <a16:creationId xmlns:a16="http://schemas.microsoft.com/office/drawing/2014/main" id="{45D0CC1D-DBF3-460B-8BF6-7C8DADE6D403}"/>
                  </a:ext>
                </a:extLst>
              </p:cNvPr>
              <p:cNvSpPr/>
              <p:nvPr/>
            </p:nvSpPr>
            <p:spPr>
              <a:xfrm>
                <a:off x="1441838" y="5611587"/>
                <a:ext cx="114300" cy="47625"/>
              </a:xfrm>
              <a:custGeom>
                <a:avLst/>
                <a:gdLst>
                  <a:gd name="connsiteX0" fmla="*/ 7144 w 114300"/>
                  <a:gd name="connsiteY0" fmla="*/ 7144 h 47625"/>
                  <a:gd name="connsiteX1" fmla="*/ 107156 w 114300"/>
                  <a:gd name="connsiteY1" fmla="*/ 7144 h 47625"/>
                  <a:gd name="connsiteX2" fmla="*/ 107156 w 114300"/>
                  <a:gd name="connsiteY2" fmla="*/ 43339 h 47625"/>
                  <a:gd name="connsiteX3" fmla="*/ 7144 w 114300"/>
                  <a:gd name="connsiteY3" fmla="*/ 43339 h 47625"/>
                </a:gdLst>
                <a:ahLst/>
                <a:cxnLst>
                  <a:cxn ang="0">
                    <a:pos x="connsiteX0" y="connsiteY0"/>
                  </a:cxn>
                  <a:cxn ang="0">
                    <a:pos x="connsiteX1" y="connsiteY1"/>
                  </a:cxn>
                  <a:cxn ang="0">
                    <a:pos x="connsiteX2" y="connsiteY2"/>
                  </a:cxn>
                  <a:cxn ang="0">
                    <a:pos x="connsiteX3" y="connsiteY3"/>
                  </a:cxn>
                </a:cxnLst>
                <a:rect l="l" t="t" r="r" b="b"/>
                <a:pathLst>
                  <a:path w="114300" h="47625">
                    <a:moveTo>
                      <a:pt x="7144" y="7144"/>
                    </a:moveTo>
                    <a:lnTo>
                      <a:pt x="107156" y="7144"/>
                    </a:lnTo>
                    <a:lnTo>
                      <a:pt x="107156"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60" name="Freeform: Shape 61">
                <a:extLst>
                  <a:ext uri="{FF2B5EF4-FFF2-40B4-BE49-F238E27FC236}">
                    <a16:creationId xmlns:a16="http://schemas.microsoft.com/office/drawing/2014/main" id="{73C93126-9223-4874-B500-2E7B173A3F46}"/>
                  </a:ext>
                </a:extLst>
              </p:cNvPr>
              <p:cNvSpPr/>
              <p:nvPr/>
            </p:nvSpPr>
            <p:spPr>
              <a:xfrm>
                <a:off x="743945" y="5759129"/>
                <a:ext cx="114300" cy="95250"/>
              </a:xfrm>
              <a:custGeom>
                <a:avLst/>
                <a:gdLst>
                  <a:gd name="connsiteX0" fmla="*/ 31726 w 114300"/>
                  <a:gd name="connsiteY0" fmla="*/ 93837 h 95250"/>
                  <a:gd name="connsiteX1" fmla="*/ 10002 w 114300"/>
                  <a:gd name="connsiteY1" fmla="*/ 64884 h 95250"/>
                  <a:gd name="connsiteX2" fmla="*/ 83145 w 114300"/>
                  <a:gd name="connsiteY2" fmla="*/ 10002 h 95250"/>
                  <a:gd name="connsiteX3" fmla="*/ 104869 w 114300"/>
                  <a:gd name="connsiteY3" fmla="*/ 38954 h 95250"/>
                </a:gdLst>
                <a:ahLst/>
                <a:cxnLst>
                  <a:cxn ang="0">
                    <a:pos x="connsiteX0" y="connsiteY0"/>
                  </a:cxn>
                  <a:cxn ang="0">
                    <a:pos x="connsiteX1" y="connsiteY1"/>
                  </a:cxn>
                  <a:cxn ang="0">
                    <a:pos x="connsiteX2" y="connsiteY2"/>
                  </a:cxn>
                  <a:cxn ang="0">
                    <a:pos x="connsiteX3" y="connsiteY3"/>
                  </a:cxn>
                </a:cxnLst>
                <a:rect l="l" t="t" r="r" b="b"/>
                <a:pathLst>
                  <a:path w="114300" h="95250">
                    <a:moveTo>
                      <a:pt x="31726" y="93837"/>
                    </a:moveTo>
                    <a:lnTo>
                      <a:pt x="10002" y="64884"/>
                    </a:lnTo>
                    <a:lnTo>
                      <a:pt x="83145" y="10002"/>
                    </a:lnTo>
                    <a:lnTo>
                      <a:pt x="104869" y="38954"/>
                    </a:lnTo>
                    <a:close/>
                  </a:path>
                </a:pathLst>
              </a:custGeom>
              <a:grpFill/>
              <a:ln w="9525" cap="flat">
                <a:noFill/>
                <a:prstDash val="solid"/>
                <a:miter/>
              </a:ln>
            </p:spPr>
            <p:txBody>
              <a:bodyPr rtlCol="0" anchor="ctr"/>
              <a:lstStyle/>
              <a:p>
                <a:endParaRPr lang="en-IN" sz="2400">
                  <a:solidFill>
                    <a:prstClr val="black"/>
                  </a:solidFill>
                </a:endParaRPr>
              </a:p>
            </p:txBody>
          </p:sp>
          <p:sp>
            <p:nvSpPr>
              <p:cNvPr id="61" name="Freeform: Shape 62">
                <a:extLst>
                  <a:ext uri="{FF2B5EF4-FFF2-40B4-BE49-F238E27FC236}">
                    <a16:creationId xmlns:a16="http://schemas.microsoft.com/office/drawing/2014/main" id="{C6B4D6F6-E407-479B-8CCE-7B75676102AF}"/>
                  </a:ext>
                </a:extLst>
              </p:cNvPr>
              <p:cNvSpPr/>
              <p:nvPr/>
            </p:nvSpPr>
            <p:spPr>
              <a:xfrm>
                <a:off x="1380514" y="5769825"/>
                <a:ext cx="104775" cy="104775"/>
              </a:xfrm>
              <a:custGeom>
                <a:avLst/>
                <a:gdLst>
                  <a:gd name="connsiteX0" fmla="*/ 74086 w 104775"/>
                  <a:gd name="connsiteY0" fmla="*/ 99680 h 104775"/>
                  <a:gd name="connsiteX1" fmla="*/ 10103 w 104775"/>
                  <a:gd name="connsiteY1" fmla="*/ 35696 h 104775"/>
                  <a:gd name="connsiteX2" fmla="*/ 35696 w 104775"/>
                  <a:gd name="connsiteY2" fmla="*/ 10103 h 104775"/>
                  <a:gd name="connsiteX3" fmla="*/ 99680 w 104775"/>
                  <a:gd name="connsiteY3" fmla="*/ 74086 h 104775"/>
                </a:gdLst>
                <a:ahLst/>
                <a:cxnLst>
                  <a:cxn ang="0">
                    <a:pos x="connsiteX0" y="connsiteY0"/>
                  </a:cxn>
                  <a:cxn ang="0">
                    <a:pos x="connsiteX1" y="connsiteY1"/>
                  </a:cxn>
                  <a:cxn ang="0">
                    <a:pos x="connsiteX2" y="connsiteY2"/>
                  </a:cxn>
                  <a:cxn ang="0">
                    <a:pos x="connsiteX3" y="connsiteY3"/>
                  </a:cxn>
                </a:cxnLst>
                <a:rect l="l" t="t" r="r" b="b"/>
                <a:pathLst>
                  <a:path w="104775" h="104775">
                    <a:moveTo>
                      <a:pt x="74086" y="99680"/>
                    </a:moveTo>
                    <a:lnTo>
                      <a:pt x="10103" y="35696"/>
                    </a:lnTo>
                    <a:lnTo>
                      <a:pt x="35696" y="10103"/>
                    </a:lnTo>
                    <a:lnTo>
                      <a:pt x="99680" y="74086"/>
                    </a:lnTo>
                    <a:close/>
                  </a:path>
                </a:pathLst>
              </a:custGeom>
              <a:grpFill/>
              <a:ln w="9525" cap="flat">
                <a:noFill/>
                <a:prstDash val="solid"/>
                <a:miter/>
              </a:ln>
            </p:spPr>
            <p:txBody>
              <a:bodyPr rtlCol="0" anchor="ctr"/>
              <a:lstStyle/>
              <a:p>
                <a:endParaRPr lang="en-IN" sz="2400">
                  <a:solidFill>
                    <a:prstClr val="black"/>
                  </a:solidFill>
                </a:endParaRPr>
              </a:p>
            </p:txBody>
          </p:sp>
        </p:grpSp>
      </p:grpSp>
      <p:sp>
        <p:nvSpPr>
          <p:cNvPr id="7" name="TextBox 6"/>
          <p:cNvSpPr txBox="1"/>
          <p:nvPr/>
        </p:nvSpPr>
        <p:spPr>
          <a:xfrm>
            <a:off x="5301724" y="6288767"/>
            <a:ext cx="1703776" cy="123111"/>
          </a:xfrm>
          <a:prstGeom prst="rect">
            <a:avLst/>
          </a:prstGeom>
          <a:noFill/>
        </p:spPr>
        <p:txBody>
          <a:bodyPr vert="horz" wrap="square" lIns="0" tIns="0" rIns="0" bIns="0" rtlCol="0">
            <a:spAutoFit/>
          </a:bodyPr>
          <a:lstStyle/>
          <a:p>
            <a:pPr algn="ctr"/>
            <a:r>
              <a:rPr lang="en-US" sz="800" baseline="30000">
                <a:solidFill>
                  <a:schemeClr val="bg1">
                    <a:lumMod val="75000"/>
                  </a:schemeClr>
                </a:solidFill>
                <a:latin typeface="Arial" panose="020B0604020202020204" pitchFamily="34" charset="0"/>
                <a:cs typeface="Arial" panose="020B0604020202020204" pitchFamily="34" charset="0"/>
              </a:rPr>
              <a:t>1</a:t>
            </a:r>
            <a:r>
              <a:rPr lang="en-US" sz="800">
                <a:solidFill>
                  <a:schemeClr val="bg1">
                    <a:lumMod val="75000"/>
                  </a:schemeClr>
                </a:solidFill>
                <a:latin typeface="Arial" panose="020B0604020202020204" pitchFamily="34" charset="0"/>
                <a:cs typeface="Arial" panose="020B0604020202020204" pitchFamily="34" charset="0"/>
              </a:rPr>
              <a:t>Tractica 2Q 2017</a:t>
            </a:r>
          </a:p>
        </p:txBody>
      </p:sp>
      <p:sp>
        <p:nvSpPr>
          <p:cNvPr id="71" name="TextBox 39">
            <a:extLst>
              <a:ext uri="{FF2B5EF4-FFF2-40B4-BE49-F238E27FC236}">
                <a16:creationId xmlns:a16="http://schemas.microsoft.com/office/drawing/2014/main" id="{D498BF0C-DEA6-4B4F-BF6D-7808CEC8C308}"/>
              </a:ext>
            </a:extLst>
          </p:cNvPr>
          <p:cNvSpPr txBox="1"/>
          <p:nvPr/>
        </p:nvSpPr>
        <p:spPr>
          <a:xfrm>
            <a:off x="6578254" y="3744816"/>
            <a:ext cx="2046198" cy="1783954"/>
          </a:xfrm>
          <a:prstGeom prst="rect">
            <a:avLst/>
          </a:prstGeom>
          <a:noFill/>
          <a:ln>
            <a:noFill/>
          </a:ln>
        </p:spPr>
        <p:txBody>
          <a:bodyPr vert="horz" wrap="square" lIns="0" tIns="0" rIns="0" bIns="0" rtlCol="0" anchor="t">
            <a:noAutofit/>
          </a:bodyPr>
          <a:lstStyle/>
          <a:p>
            <a:pPr>
              <a:spcAft>
                <a:spcPts val="933"/>
              </a:spcAft>
            </a:pPr>
            <a:r>
              <a:rPr lang="en-US" sz="1400">
                <a:solidFill>
                  <a:schemeClr val="bg1"/>
                </a:solidFill>
                <a:latin typeface="Arial" panose="020B0604020202020204" pitchFamily="34" charset="0"/>
                <a:cs typeface="Arial" panose="020B0604020202020204" pitchFamily="34" charset="0"/>
              </a:rPr>
              <a:t>Unleash CNN-based deep learning inference using a common API, 30+ pre-trained models, &amp; computer vision algorithms. Validated on more than 100 public/custom models.</a:t>
            </a:r>
          </a:p>
        </p:txBody>
      </p:sp>
      <p:sp>
        <p:nvSpPr>
          <p:cNvPr id="72" name="矩形 71">
            <a:extLst>
              <a:ext uri="{FF2B5EF4-FFF2-40B4-BE49-F238E27FC236}">
                <a16:creationId xmlns:a16="http://schemas.microsoft.com/office/drawing/2014/main" id="{1371E7EB-20D5-4CCD-BAC3-F0B62A6EABA3}"/>
              </a:ext>
            </a:extLst>
          </p:cNvPr>
          <p:cNvSpPr/>
          <p:nvPr/>
        </p:nvSpPr>
        <p:spPr>
          <a:xfrm>
            <a:off x="2094310" y="3798574"/>
            <a:ext cx="3866684" cy="448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TextBox 3">
            <a:extLst>
              <a:ext uri="{FF2B5EF4-FFF2-40B4-BE49-F238E27FC236}">
                <a16:creationId xmlns:a16="http://schemas.microsoft.com/office/drawing/2014/main" id="{5895CFCA-1B1D-4C06-A8A2-B30B69FA503B}"/>
              </a:ext>
            </a:extLst>
          </p:cNvPr>
          <p:cNvSpPr txBox="1"/>
          <p:nvPr/>
        </p:nvSpPr>
        <p:spPr>
          <a:xfrm>
            <a:off x="3779357" y="3744816"/>
            <a:ext cx="2280741" cy="1697122"/>
          </a:xfrm>
          <a:prstGeom prst="rect">
            <a:avLst/>
          </a:prstGeom>
          <a:noFill/>
          <a:ln>
            <a:noFill/>
          </a:ln>
        </p:spPr>
        <p:txBody>
          <a:bodyPr vert="horz" wrap="square" lIns="0" tIns="0" rIns="0" bIns="0" rtlCol="0" anchor="t">
            <a:noAutofit/>
          </a:bodyPr>
          <a:lstStyle>
            <a:defPPr>
              <a:defRPr lang="en-US"/>
            </a:defPPr>
            <a:lvl1pPr algn="ctr">
              <a:spcAft>
                <a:spcPts val="600"/>
              </a:spcAft>
              <a:defRPr sz="1500">
                <a:solidFill>
                  <a:srgbClr val="003C71"/>
                </a:solidFill>
              </a:defRPr>
            </a:lvl1pPr>
          </a:lstStyle>
          <a:p>
            <a:pPr algn="l">
              <a:spcAft>
                <a:spcPts val="400"/>
              </a:spcAft>
            </a:pPr>
            <a:r>
              <a:rPr lang="en-US" sz="1400">
                <a:solidFill>
                  <a:schemeClr val="bg1"/>
                </a:solidFill>
                <a:latin typeface="Arial" panose="020B0604020202020204" pitchFamily="34" charset="0"/>
                <a:cs typeface="Arial" panose="020B0604020202020204" pitchFamily="34" charset="0"/>
              </a:rPr>
              <a:t>Reduce time using a library of optimized </a:t>
            </a:r>
            <a:r>
              <a:rPr lang="en-US" sz="1400" spc="-27">
                <a:solidFill>
                  <a:schemeClr val="bg1"/>
                </a:solidFill>
                <a:latin typeface="Arial" panose="020B0604020202020204" pitchFamily="34" charset="0"/>
                <a:cs typeface="Arial" panose="020B0604020202020204" pitchFamily="34" charset="0"/>
              </a:rPr>
              <a:t>OpenCV* &amp; </a:t>
            </a:r>
            <a:r>
              <a:rPr lang="en-US" sz="1400" spc="-27" err="1">
                <a:solidFill>
                  <a:schemeClr val="bg1"/>
                </a:solidFill>
                <a:latin typeface="Arial" panose="020B0604020202020204" pitchFamily="34" charset="0"/>
                <a:cs typeface="Arial" panose="020B0604020202020204" pitchFamily="34" charset="0"/>
              </a:rPr>
              <a:t>OpenVX</a:t>
            </a:r>
            <a:r>
              <a:rPr lang="en-US" sz="1400" spc="-27">
                <a:solidFill>
                  <a:schemeClr val="bg1"/>
                </a:solidFill>
                <a:latin typeface="Arial" panose="020B0604020202020204" pitchFamily="34" charset="0"/>
                <a:cs typeface="Arial" panose="020B0604020202020204" pitchFamily="34" charset="0"/>
              </a:rPr>
              <a:t>* functions, &amp; 15+ samples.</a:t>
            </a:r>
          </a:p>
          <a:p>
            <a:pPr algn="l">
              <a:spcAft>
                <a:spcPts val="400"/>
              </a:spcAft>
            </a:pPr>
            <a:r>
              <a:rPr lang="en-US" sz="1400">
                <a:solidFill>
                  <a:schemeClr val="bg1"/>
                </a:solidFill>
                <a:latin typeface="Arial" panose="020B0604020202020204" pitchFamily="34" charset="0"/>
                <a:cs typeface="Arial" panose="020B0604020202020204" pitchFamily="34" charset="0"/>
              </a:rPr>
              <a:t>Develop once, deploy for current &amp; future Intel-based devices.</a:t>
            </a:r>
          </a:p>
        </p:txBody>
      </p:sp>
      <p:sp>
        <p:nvSpPr>
          <p:cNvPr id="74" name="TextBox 18">
            <a:extLst>
              <a:ext uri="{FF2B5EF4-FFF2-40B4-BE49-F238E27FC236}">
                <a16:creationId xmlns:a16="http://schemas.microsoft.com/office/drawing/2014/main" id="{DE27CC84-B3CC-4987-BB3B-3E05438DE527}"/>
              </a:ext>
            </a:extLst>
          </p:cNvPr>
          <p:cNvSpPr txBox="1"/>
          <p:nvPr/>
        </p:nvSpPr>
        <p:spPr>
          <a:xfrm>
            <a:off x="9071746" y="3744816"/>
            <a:ext cx="2046197" cy="1557159"/>
          </a:xfrm>
          <a:prstGeom prst="rect">
            <a:avLst/>
          </a:prstGeom>
          <a:noFill/>
          <a:ln>
            <a:noFill/>
          </a:ln>
        </p:spPr>
        <p:txBody>
          <a:bodyPr vert="horz" wrap="square" lIns="121920" tIns="0" rIns="0" bIns="0" rtlCol="0" anchor="t">
            <a:noAutofit/>
          </a:bodyPr>
          <a:lstStyle/>
          <a:p>
            <a:pPr>
              <a:spcAft>
                <a:spcPts val="800"/>
              </a:spcAft>
            </a:pPr>
            <a:r>
              <a:rPr lang="en-US" sz="1400">
                <a:solidFill>
                  <a:schemeClr val="bg1"/>
                </a:solidFill>
                <a:latin typeface="Arial" panose="020B0604020202020204" pitchFamily="34" charset="0"/>
                <a:cs typeface="Arial" panose="020B0604020202020204" pitchFamily="34" charset="0"/>
              </a:rPr>
              <a:t>Use OpenCL™ kernels/tools to add your own unique code. Customize layers without the overhead of frameworks.</a:t>
            </a:r>
          </a:p>
        </p:txBody>
      </p:sp>
      <p:sp>
        <p:nvSpPr>
          <p:cNvPr id="75" name="TextBox 38">
            <a:extLst>
              <a:ext uri="{FF2B5EF4-FFF2-40B4-BE49-F238E27FC236}">
                <a16:creationId xmlns:a16="http://schemas.microsoft.com/office/drawing/2014/main" id="{84E9E241-F6C6-4176-9D38-95E1755B01B7}"/>
              </a:ext>
            </a:extLst>
          </p:cNvPr>
          <p:cNvSpPr txBox="1"/>
          <p:nvPr/>
        </p:nvSpPr>
        <p:spPr>
          <a:xfrm>
            <a:off x="1190711" y="3744816"/>
            <a:ext cx="2147575" cy="1492173"/>
          </a:xfrm>
          <a:prstGeom prst="rect">
            <a:avLst/>
          </a:prstGeom>
          <a:noFill/>
          <a:ln>
            <a:noFill/>
          </a:ln>
        </p:spPr>
        <p:txBody>
          <a:bodyPr vert="horz" wrap="square" lIns="0" tIns="0" rIns="0" bIns="0" rtlCol="0" anchor="t" anchorCtr="0">
            <a:noAutofit/>
          </a:bodyPr>
          <a:lstStyle/>
          <a:p>
            <a:pPr>
              <a:spcAft>
                <a:spcPts val="400"/>
              </a:spcAft>
            </a:pPr>
            <a:r>
              <a:rPr lang="en-US" sz="1400">
                <a:solidFill>
                  <a:schemeClr val="bg1"/>
                </a:solidFill>
                <a:latin typeface="Arial" panose="020B0604020202020204" pitchFamily="34" charset="0"/>
                <a:cs typeface="Arial" panose="020B0604020202020204" pitchFamily="34" charset="0"/>
              </a:rPr>
              <a:t>Access Intel computer vision accelerators.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Speed code performance.</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Supports heterogeneous </a:t>
            </a:r>
            <a:r>
              <a:rPr lang="en-US" sz="1400" spc="-27">
                <a:solidFill>
                  <a:schemeClr val="bg1"/>
                </a:solidFill>
                <a:latin typeface="Arial" panose="020B0604020202020204" pitchFamily="34" charset="0"/>
                <a:cs typeface="Arial" panose="020B0604020202020204" pitchFamily="34" charset="0"/>
              </a:rPr>
              <a:t>execution.</a:t>
            </a:r>
          </a:p>
        </p:txBody>
      </p:sp>
      <p:sp>
        <p:nvSpPr>
          <p:cNvPr id="80" name="Freeform 19">
            <a:extLst>
              <a:ext uri="{FF2B5EF4-FFF2-40B4-BE49-F238E27FC236}">
                <a16:creationId xmlns:a16="http://schemas.microsoft.com/office/drawing/2014/main" id="{E36AC19A-E59B-4194-AC6F-1F016C02E892}"/>
              </a:ext>
            </a:extLst>
          </p:cNvPr>
          <p:cNvSpPr/>
          <p:nvPr/>
        </p:nvSpPr>
        <p:spPr>
          <a:xfrm>
            <a:off x="1190712" y="3095929"/>
            <a:ext cx="1974126" cy="451104"/>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000" b="1" kern="0">
                <a:solidFill>
                  <a:srgbClr val="8DFFFF"/>
                </a:solidFill>
                <a:latin typeface="Arial" panose="020B0604020202020204" pitchFamily="34" charset="0"/>
                <a:cs typeface="Arial" panose="020B0604020202020204" pitchFamily="34" charset="0"/>
              </a:rPr>
              <a:t>Accelerate Performance</a:t>
            </a:r>
          </a:p>
        </p:txBody>
      </p:sp>
      <p:sp>
        <p:nvSpPr>
          <p:cNvPr id="81" name="Freeform 29">
            <a:extLst>
              <a:ext uri="{FF2B5EF4-FFF2-40B4-BE49-F238E27FC236}">
                <a16:creationId xmlns:a16="http://schemas.microsoft.com/office/drawing/2014/main" id="{440E40F0-F465-4B87-82ED-274761B38A6B}"/>
              </a:ext>
            </a:extLst>
          </p:cNvPr>
          <p:cNvSpPr/>
          <p:nvPr/>
        </p:nvSpPr>
        <p:spPr>
          <a:xfrm>
            <a:off x="6578253" y="3095929"/>
            <a:ext cx="2033491" cy="451104"/>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000" b="1" kern="0">
                <a:solidFill>
                  <a:srgbClr val="8DFFFF"/>
                </a:solidFill>
                <a:latin typeface="Arial" panose="020B0604020202020204" pitchFamily="34" charset="0"/>
                <a:cs typeface="Arial" panose="020B0604020202020204" pitchFamily="34" charset="0"/>
              </a:rPr>
              <a:t>Integrate Deep Learning</a:t>
            </a:r>
          </a:p>
        </p:txBody>
      </p:sp>
      <p:sp>
        <p:nvSpPr>
          <p:cNvPr id="82" name="Freeform 9">
            <a:extLst>
              <a:ext uri="{FF2B5EF4-FFF2-40B4-BE49-F238E27FC236}">
                <a16:creationId xmlns:a16="http://schemas.microsoft.com/office/drawing/2014/main" id="{DFF4B7AB-3477-4703-9F18-DE2A5CF5F7ED}"/>
              </a:ext>
            </a:extLst>
          </p:cNvPr>
          <p:cNvSpPr/>
          <p:nvPr/>
        </p:nvSpPr>
        <p:spPr>
          <a:xfrm>
            <a:off x="3779358" y="3049130"/>
            <a:ext cx="1972940" cy="553998"/>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spAutoFit/>
          </a:bodyPr>
          <a:lstStyle/>
          <a:p>
            <a:pPr defTabSz="1140826">
              <a:lnSpc>
                <a:spcPct val="90000"/>
              </a:lnSpc>
              <a:spcBef>
                <a:spcPct val="0"/>
              </a:spcBef>
              <a:spcAft>
                <a:spcPct val="35000"/>
              </a:spcAft>
              <a:defRPr/>
            </a:pPr>
            <a:r>
              <a:rPr lang="en-US" sz="2000" b="1" kern="0">
                <a:solidFill>
                  <a:srgbClr val="8DFFFF"/>
                </a:solidFill>
                <a:latin typeface="Arial" panose="020B0604020202020204" pitchFamily="34" charset="0"/>
                <a:cs typeface="Arial" panose="020B0604020202020204" pitchFamily="34" charset="0"/>
              </a:rPr>
              <a:t>Speed Development</a:t>
            </a:r>
          </a:p>
        </p:txBody>
      </p:sp>
      <p:sp>
        <p:nvSpPr>
          <p:cNvPr id="83" name="Freeform 17">
            <a:extLst>
              <a:ext uri="{FF2B5EF4-FFF2-40B4-BE49-F238E27FC236}">
                <a16:creationId xmlns:a16="http://schemas.microsoft.com/office/drawing/2014/main" id="{36E2B6E9-2D6D-4EBC-A3EF-19EEDD98ED71}"/>
              </a:ext>
            </a:extLst>
          </p:cNvPr>
          <p:cNvSpPr/>
          <p:nvPr/>
        </p:nvSpPr>
        <p:spPr>
          <a:xfrm>
            <a:off x="9167318" y="3095929"/>
            <a:ext cx="2036328" cy="443157"/>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000" b="1" kern="0">
                <a:solidFill>
                  <a:srgbClr val="8DFFFF"/>
                </a:solidFill>
                <a:latin typeface="Arial" panose="020B0604020202020204" pitchFamily="34" charset="0"/>
                <a:cs typeface="Arial" panose="020B0604020202020204" pitchFamily="34" charset="0"/>
              </a:rPr>
              <a:t>Innovate &amp; Customize</a:t>
            </a:r>
          </a:p>
        </p:txBody>
      </p:sp>
      <p:grpSp>
        <p:nvGrpSpPr>
          <p:cNvPr id="84" name="Group 21">
            <a:extLst>
              <a:ext uri="{FF2B5EF4-FFF2-40B4-BE49-F238E27FC236}">
                <a16:creationId xmlns:a16="http://schemas.microsoft.com/office/drawing/2014/main" id="{5DB50139-EA44-45D1-9452-1314B7B71A20}"/>
              </a:ext>
            </a:extLst>
          </p:cNvPr>
          <p:cNvGrpSpPr>
            <a:grpSpLocks noChangeAspect="1"/>
          </p:cNvGrpSpPr>
          <p:nvPr/>
        </p:nvGrpSpPr>
        <p:grpSpPr>
          <a:xfrm rot="10800000">
            <a:off x="4253384" y="2100081"/>
            <a:ext cx="735724" cy="690741"/>
            <a:chOff x="794285" y="3795581"/>
            <a:chExt cx="451364" cy="458615"/>
          </a:xfrm>
          <a:solidFill>
            <a:schemeClr val="bg1"/>
          </a:solidFill>
        </p:grpSpPr>
        <p:sp>
          <p:nvSpPr>
            <p:cNvPr id="85" name="Freeform 15">
              <a:extLst>
                <a:ext uri="{FF2B5EF4-FFF2-40B4-BE49-F238E27FC236}">
                  <a16:creationId xmlns:a16="http://schemas.microsoft.com/office/drawing/2014/main" id="{50ECB997-9FE0-48BC-9257-9C48D0BF2C31}"/>
                </a:ext>
              </a:extLst>
            </p:cNvPr>
            <p:cNvSpPr>
              <a:spLocks/>
            </p:cNvSpPr>
            <p:nvPr/>
          </p:nvSpPr>
          <p:spPr bwMode="auto">
            <a:xfrm>
              <a:off x="794285" y="3864464"/>
              <a:ext cx="391544" cy="389732"/>
            </a:xfrm>
            <a:custGeom>
              <a:avLst/>
              <a:gdLst>
                <a:gd name="T0" fmla="*/ 55 w 325"/>
                <a:gd name="T1" fmla="*/ 74 h 325"/>
                <a:gd name="T2" fmla="*/ 55 w 325"/>
                <a:gd name="T3" fmla="*/ 74 h 325"/>
                <a:gd name="T4" fmla="*/ 40 w 325"/>
                <a:gd name="T5" fmla="*/ 111 h 325"/>
                <a:gd name="T6" fmla="*/ 0 w 325"/>
                <a:gd name="T7" fmla="*/ 111 h 325"/>
                <a:gd name="T8" fmla="*/ 0 w 325"/>
                <a:gd name="T9" fmla="*/ 183 h 325"/>
                <a:gd name="T10" fmla="*/ 40 w 325"/>
                <a:gd name="T11" fmla="*/ 183 h 325"/>
                <a:gd name="T12" fmla="*/ 55 w 325"/>
                <a:gd name="T13" fmla="*/ 220 h 325"/>
                <a:gd name="T14" fmla="*/ 29 w 325"/>
                <a:gd name="T15" fmla="*/ 246 h 325"/>
                <a:gd name="T16" fmla="*/ 80 w 325"/>
                <a:gd name="T17" fmla="*/ 296 h 325"/>
                <a:gd name="T18" fmla="*/ 106 w 325"/>
                <a:gd name="T19" fmla="*/ 271 h 325"/>
                <a:gd name="T20" fmla="*/ 142 w 325"/>
                <a:gd name="T21" fmla="*/ 286 h 325"/>
                <a:gd name="T22" fmla="*/ 142 w 325"/>
                <a:gd name="T23" fmla="*/ 325 h 325"/>
                <a:gd name="T24" fmla="*/ 214 w 325"/>
                <a:gd name="T25" fmla="*/ 325 h 325"/>
                <a:gd name="T26" fmla="*/ 214 w 325"/>
                <a:gd name="T27" fmla="*/ 286 h 325"/>
                <a:gd name="T28" fmla="*/ 251 w 325"/>
                <a:gd name="T29" fmla="*/ 271 h 325"/>
                <a:gd name="T30" fmla="*/ 277 w 325"/>
                <a:gd name="T31" fmla="*/ 296 h 325"/>
                <a:gd name="T32" fmla="*/ 325 w 325"/>
                <a:gd name="T33" fmla="*/ 248 h 325"/>
                <a:gd name="T34" fmla="*/ 274 w 325"/>
                <a:gd name="T35" fmla="*/ 197 h 325"/>
                <a:gd name="T36" fmla="*/ 180 w 325"/>
                <a:gd name="T37" fmla="*/ 253 h 325"/>
                <a:gd name="T38" fmla="*/ 73 w 325"/>
                <a:gd name="T39" fmla="*/ 147 h 325"/>
                <a:gd name="T40" fmla="*/ 129 w 325"/>
                <a:gd name="T41" fmla="*/ 52 h 325"/>
                <a:gd name="T42" fmla="*/ 77 w 325"/>
                <a:gd name="T43" fmla="*/ 0 h 325"/>
                <a:gd name="T44" fmla="*/ 29 w 325"/>
                <a:gd name="T45" fmla="*/ 48 h 325"/>
                <a:gd name="T46" fmla="*/ 55 w 325"/>
                <a:gd name="T47" fmla="*/ 7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5" h="325">
                  <a:moveTo>
                    <a:pt x="55" y="74"/>
                  </a:moveTo>
                  <a:lnTo>
                    <a:pt x="55" y="74"/>
                  </a:lnTo>
                  <a:cubicBezTo>
                    <a:pt x="48" y="86"/>
                    <a:pt x="43" y="98"/>
                    <a:pt x="40" y="111"/>
                  </a:cubicBezTo>
                  <a:lnTo>
                    <a:pt x="0" y="111"/>
                  </a:lnTo>
                  <a:lnTo>
                    <a:pt x="0" y="183"/>
                  </a:lnTo>
                  <a:lnTo>
                    <a:pt x="40" y="183"/>
                  </a:lnTo>
                  <a:cubicBezTo>
                    <a:pt x="43" y="196"/>
                    <a:pt x="48" y="208"/>
                    <a:pt x="55" y="220"/>
                  </a:cubicBezTo>
                  <a:lnTo>
                    <a:pt x="29" y="246"/>
                  </a:lnTo>
                  <a:lnTo>
                    <a:pt x="80" y="296"/>
                  </a:lnTo>
                  <a:lnTo>
                    <a:pt x="106" y="271"/>
                  </a:lnTo>
                  <a:cubicBezTo>
                    <a:pt x="117" y="277"/>
                    <a:pt x="129" y="282"/>
                    <a:pt x="142" y="286"/>
                  </a:cubicBezTo>
                  <a:lnTo>
                    <a:pt x="142" y="325"/>
                  </a:lnTo>
                  <a:lnTo>
                    <a:pt x="214" y="325"/>
                  </a:lnTo>
                  <a:lnTo>
                    <a:pt x="214" y="286"/>
                  </a:lnTo>
                  <a:cubicBezTo>
                    <a:pt x="227" y="282"/>
                    <a:pt x="240" y="277"/>
                    <a:pt x="251" y="271"/>
                  </a:cubicBezTo>
                  <a:lnTo>
                    <a:pt x="277" y="296"/>
                  </a:lnTo>
                  <a:lnTo>
                    <a:pt x="325" y="248"/>
                  </a:lnTo>
                  <a:lnTo>
                    <a:pt x="274" y="197"/>
                  </a:lnTo>
                  <a:cubicBezTo>
                    <a:pt x="256" y="230"/>
                    <a:pt x="221" y="253"/>
                    <a:pt x="180" y="253"/>
                  </a:cubicBezTo>
                  <a:cubicBezTo>
                    <a:pt x="117" y="253"/>
                    <a:pt x="73" y="203"/>
                    <a:pt x="73" y="147"/>
                  </a:cubicBezTo>
                  <a:cubicBezTo>
                    <a:pt x="73" y="108"/>
                    <a:pt x="94" y="71"/>
                    <a:pt x="129" y="52"/>
                  </a:cubicBezTo>
                  <a:lnTo>
                    <a:pt x="77" y="0"/>
                  </a:lnTo>
                  <a:lnTo>
                    <a:pt x="29" y="48"/>
                  </a:lnTo>
                  <a:lnTo>
                    <a:pt x="55" y="74"/>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sp>
          <p:nvSpPr>
            <p:cNvPr id="86" name="Freeform 16">
              <a:extLst>
                <a:ext uri="{FF2B5EF4-FFF2-40B4-BE49-F238E27FC236}">
                  <a16:creationId xmlns:a16="http://schemas.microsoft.com/office/drawing/2014/main" id="{82261B0C-C48D-4717-93D2-926418FA1062}"/>
                </a:ext>
              </a:extLst>
            </p:cNvPr>
            <p:cNvSpPr>
              <a:spLocks noEditPoints="1"/>
            </p:cNvSpPr>
            <p:nvPr/>
          </p:nvSpPr>
          <p:spPr bwMode="auto">
            <a:xfrm>
              <a:off x="1053502" y="3795581"/>
              <a:ext cx="192147" cy="192147"/>
            </a:xfrm>
            <a:custGeom>
              <a:avLst/>
              <a:gdLst>
                <a:gd name="T0" fmla="*/ 93 w 161"/>
                <a:gd name="T1" fmla="*/ 15 h 159"/>
                <a:gd name="T2" fmla="*/ 93 w 161"/>
                <a:gd name="T3" fmla="*/ 15 h 159"/>
                <a:gd name="T4" fmla="*/ 0 w 161"/>
                <a:gd name="T5" fmla="*/ 107 h 159"/>
                <a:gd name="T6" fmla="*/ 37 w 161"/>
                <a:gd name="T7" fmla="*/ 129 h 159"/>
                <a:gd name="T8" fmla="*/ 57 w 161"/>
                <a:gd name="T9" fmla="*/ 159 h 159"/>
                <a:gd name="T10" fmla="*/ 147 w 161"/>
                <a:gd name="T11" fmla="*/ 69 h 159"/>
                <a:gd name="T12" fmla="*/ 147 w 161"/>
                <a:gd name="T13" fmla="*/ 16 h 159"/>
                <a:gd name="T14" fmla="*/ 145 w 161"/>
                <a:gd name="T15" fmla="*/ 15 h 159"/>
                <a:gd name="T16" fmla="*/ 93 w 161"/>
                <a:gd name="T17" fmla="*/ 15 h 159"/>
                <a:gd name="T18" fmla="*/ 135 w 161"/>
                <a:gd name="T19" fmla="*/ 44 h 159"/>
                <a:gd name="T20" fmla="*/ 135 w 161"/>
                <a:gd name="T21" fmla="*/ 44 h 159"/>
                <a:gd name="T22" fmla="*/ 118 w 161"/>
                <a:gd name="T23" fmla="*/ 60 h 159"/>
                <a:gd name="T24" fmla="*/ 101 w 161"/>
                <a:gd name="T25" fmla="*/ 44 h 159"/>
                <a:gd name="T26" fmla="*/ 118 w 161"/>
                <a:gd name="T27" fmla="*/ 27 h 159"/>
                <a:gd name="T28" fmla="*/ 135 w 161"/>
                <a:gd name="T29" fmla="*/ 4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159">
                  <a:moveTo>
                    <a:pt x="93" y="15"/>
                  </a:moveTo>
                  <a:lnTo>
                    <a:pt x="93" y="15"/>
                  </a:lnTo>
                  <a:lnTo>
                    <a:pt x="0" y="107"/>
                  </a:lnTo>
                  <a:cubicBezTo>
                    <a:pt x="14" y="111"/>
                    <a:pt x="27" y="119"/>
                    <a:pt x="37" y="129"/>
                  </a:cubicBezTo>
                  <a:cubicBezTo>
                    <a:pt x="46" y="138"/>
                    <a:pt x="52" y="148"/>
                    <a:pt x="57" y="159"/>
                  </a:cubicBezTo>
                  <a:lnTo>
                    <a:pt x="147" y="69"/>
                  </a:lnTo>
                  <a:cubicBezTo>
                    <a:pt x="161" y="54"/>
                    <a:pt x="161" y="31"/>
                    <a:pt x="147" y="16"/>
                  </a:cubicBezTo>
                  <a:lnTo>
                    <a:pt x="145" y="15"/>
                  </a:lnTo>
                  <a:cubicBezTo>
                    <a:pt x="131" y="0"/>
                    <a:pt x="107" y="0"/>
                    <a:pt x="93" y="15"/>
                  </a:cubicBezTo>
                  <a:close/>
                  <a:moveTo>
                    <a:pt x="135" y="44"/>
                  </a:moveTo>
                  <a:lnTo>
                    <a:pt x="135" y="44"/>
                  </a:lnTo>
                  <a:cubicBezTo>
                    <a:pt x="135" y="53"/>
                    <a:pt x="127" y="60"/>
                    <a:pt x="118" y="60"/>
                  </a:cubicBezTo>
                  <a:cubicBezTo>
                    <a:pt x="109" y="60"/>
                    <a:pt x="101" y="53"/>
                    <a:pt x="101" y="44"/>
                  </a:cubicBezTo>
                  <a:cubicBezTo>
                    <a:pt x="101" y="34"/>
                    <a:pt x="109" y="27"/>
                    <a:pt x="118" y="27"/>
                  </a:cubicBezTo>
                  <a:cubicBezTo>
                    <a:pt x="127" y="27"/>
                    <a:pt x="135" y="34"/>
                    <a:pt x="135" y="44"/>
                  </a:cubicBez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sp>
          <p:nvSpPr>
            <p:cNvPr id="87" name="Freeform 17">
              <a:extLst>
                <a:ext uri="{FF2B5EF4-FFF2-40B4-BE49-F238E27FC236}">
                  <a16:creationId xmlns:a16="http://schemas.microsoft.com/office/drawing/2014/main" id="{4112839E-9E69-4276-BDC0-5935F9C49E08}"/>
                </a:ext>
              </a:extLst>
            </p:cNvPr>
            <p:cNvSpPr>
              <a:spLocks/>
            </p:cNvSpPr>
            <p:nvPr/>
          </p:nvSpPr>
          <p:spPr bwMode="auto">
            <a:xfrm>
              <a:off x="930239" y="3940597"/>
              <a:ext cx="179458" cy="172208"/>
            </a:xfrm>
            <a:custGeom>
              <a:avLst/>
              <a:gdLst>
                <a:gd name="T0" fmla="*/ 26 w 149"/>
                <a:gd name="T1" fmla="*/ 21 h 143"/>
                <a:gd name="T2" fmla="*/ 26 w 149"/>
                <a:gd name="T3" fmla="*/ 21 h 143"/>
                <a:gd name="T4" fmla="*/ 11 w 149"/>
                <a:gd name="T5" fmla="*/ 98 h 143"/>
                <a:gd name="T6" fmla="*/ 54 w 149"/>
                <a:gd name="T7" fmla="*/ 55 h 143"/>
                <a:gd name="T8" fmla="*/ 79 w 149"/>
                <a:gd name="T9" fmla="*/ 69 h 143"/>
                <a:gd name="T10" fmla="*/ 93 w 149"/>
                <a:gd name="T11" fmla="*/ 95 h 143"/>
                <a:gd name="T12" fmla="*/ 50 w 149"/>
                <a:gd name="T13" fmla="*/ 138 h 143"/>
                <a:gd name="T14" fmla="*/ 77 w 149"/>
                <a:gd name="T15" fmla="*/ 143 h 143"/>
                <a:gd name="T16" fmla="*/ 128 w 149"/>
                <a:gd name="T17" fmla="*/ 122 h 143"/>
                <a:gd name="T18" fmla="*/ 149 w 149"/>
                <a:gd name="T19" fmla="*/ 71 h 143"/>
                <a:gd name="T20" fmla="*/ 128 w 149"/>
                <a:gd name="T21" fmla="*/ 21 h 143"/>
                <a:gd name="T22" fmla="*/ 77 w 149"/>
                <a:gd name="T23" fmla="*/ 0 h 143"/>
                <a:gd name="T24" fmla="*/ 26 w 149"/>
                <a:gd name="T25" fmla="*/ 2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143">
                  <a:moveTo>
                    <a:pt x="26" y="21"/>
                  </a:moveTo>
                  <a:lnTo>
                    <a:pt x="26" y="21"/>
                  </a:lnTo>
                  <a:cubicBezTo>
                    <a:pt x="6" y="42"/>
                    <a:pt x="0" y="72"/>
                    <a:pt x="11" y="98"/>
                  </a:cubicBezTo>
                  <a:lnTo>
                    <a:pt x="54" y="55"/>
                  </a:lnTo>
                  <a:cubicBezTo>
                    <a:pt x="62" y="57"/>
                    <a:pt x="71" y="62"/>
                    <a:pt x="79" y="69"/>
                  </a:cubicBezTo>
                  <a:cubicBezTo>
                    <a:pt x="86" y="77"/>
                    <a:pt x="91" y="86"/>
                    <a:pt x="93" y="95"/>
                  </a:cubicBezTo>
                  <a:lnTo>
                    <a:pt x="50" y="138"/>
                  </a:lnTo>
                  <a:cubicBezTo>
                    <a:pt x="59" y="141"/>
                    <a:pt x="68" y="143"/>
                    <a:pt x="77" y="143"/>
                  </a:cubicBezTo>
                  <a:cubicBezTo>
                    <a:pt x="95" y="143"/>
                    <a:pt x="114" y="136"/>
                    <a:pt x="128" y="122"/>
                  </a:cubicBezTo>
                  <a:cubicBezTo>
                    <a:pt x="141" y="109"/>
                    <a:pt x="149" y="91"/>
                    <a:pt x="149" y="71"/>
                  </a:cubicBezTo>
                  <a:cubicBezTo>
                    <a:pt x="149" y="52"/>
                    <a:pt x="141" y="34"/>
                    <a:pt x="128" y="21"/>
                  </a:cubicBezTo>
                  <a:cubicBezTo>
                    <a:pt x="114" y="7"/>
                    <a:pt x="96" y="0"/>
                    <a:pt x="77" y="0"/>
                  </a:cubicBezTo>
                  <a:cubicBezTo>
                    <a:pt x="58" y="0"/>
                    <a:pt x="40" y="7"/>
                    <a:pt x="26" y="21"/>
                  </a:cubicBez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grpSp>
      <p:grpSp>
        <p:nvGrpSpPr>
          <p:cNvPr id="88" name="Group 25">
            <a:extLst>
              <a:ext uri="{FF2B5EF4-FFF2-40B4-BE49-F238E27FC236}">
                <a16:creationId xmlns:a16="http://schemas.microsoft.com/office/drawing/2014/main" id="{87389058-1486-4BED-8EE5-BF835CD9558A}"/>
              </a:ext>
            </a:extLst>
          </p:cNvPr>
          <p:cNvGrpSpPr>
            <a:grpSpLocks noChangeAspect="1"/>
          </p:cNvGrpSpPr>
          <p:nvPr/>
        </p:nvGrpSpPr>
        <p:grpSpPr>
          <a:xfrm>
            <a:off x="1580246" y="2024231"/>
            <a:ext cx="776380" cy="842443"/>
            <a:chOff x="-363538" y="3814763"/>
            <a:chExt cx="149225" cy="161925"/>
          </a:xfrm>
          <a:solidFill>
            <a:schemeClr val="bg1"/>
          </a:solidFill>
        </p:grpSpPr>
        <p:sp>
          <p:nvSpPr>
            <p:cNvPr id="89" name="Freeform 33">
              <a:extLst>
                <a:ext uri="{FF2B5EF4-FFF2-40B4-BE49-F238E27FC236}">
                  <a16:creationId xmlns:a16="http://schemas.microsoft.com/office/drawing/2014/main" id="{C1DA9D9C-67DF-4D3D-B3F1-B83A8EF57384}"/>
                </a:ext>
              </a:extLst>
            </p:cNvPr>
            <p:cNvSpPr>
              <a:spLocks noEditPoints="1"/>
            </p:cNvSpPr>
            <p:nvPr/>
          </p:nvSpPr>
          <p:spPr bwMode="auto">
            <a:xfrm>
              <a:off x="-363538" y="3836988"/>
              <a:ext cx="142875" cy="139700"/>
            </a:xfrm>
            <a:custGeom>
              <a:avLst/>
              <a:gdLst>
                <a:gd name="T0" fmla="*/ 60 w 121"/>
                <a:gd name="T1" fmla="*/ 120 h 120"/>
                <a:gd name="T2" fmla="*/ 0 w 121"/>
                <a:gd name="T3" fmla="*/ 60 h 120"/>
                <a:gd name="T4" fmla="*/ 60 w 121"/>
                <a:gd name="T5" fmla="*/ 0 h 120"/>
                <a:gd name="T6" fmla="*/ 121 w 121"/>
                <a:gd name="T7" fmla="*/ 60 h 120"/>
                <a:gd name="T8" fmla="*/ 60 w 121"/>
                <a:gd name="T9" fmla="*/ 120 h 120"/>
                <a:gd name="T10" fmla="*/ 60 w 121"/>
                <a:gd name="T11" fmla="*/ 8 h 120"/>
                <a:gd name="T12" fmla="*/ 9 w 121"/>
                <a:gd name="T13" fmla="*/ 60 h 120"/>
                <a:gd name="T14" fmla="*/ 60 w 121"/>
                <a:gd name="T15" fmla="*/ 112 h 120"/>
                <a:gd name="T16" fmla="*/ 112 w 121"/>
                <a:gd name="T17" fmla="*/ 60 h 120"/>
                <a:gd name="T18" fmla="*/ 60 w 121"/>
                <a:gd name="T19"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0">
                  <a:moveTo>
                    <a:pt x="60" y="120"/>
                  </a:moveTo>
                  <a:cubicBezTo>
                    <a:pt x="27" y="120"/>
                    <a:pt x="0" y="94"/>
                    <a:pt x="0" y="60"/>
                  </a:cubicBezTo>
                  <a:cubicBezTo>
                    <a:pt x="0" y="27"/>
                    <a:pt x="27" y="0"/>
                    <a:pt x="60" y="0"/>
                  </a:cubicBezTo>
                  <a:cubicBezTo>
                    <a:pt x="94" y="0"/>
                    <a:pt x="121" y="27"/>
                    <a:pt x="121" y="60"/>
                  </a:cubicBezTo>
                  <a:cubicBezTo>
                    <a:pt x="121" y="94"/>
                    <a:pt x="94" y="120"/>
                    <a:pt x="60" y="120"/>
                  </a:cubicBezTo>
                  <a:moveTo>
                    <a:pt x="60" y="8"/>
                  </a:moveTo>
                  <a:cubicBezTo>
                    <a:pt x="32" y="8"/>
                    <a:pt x="9" y="32"/>
                    <a:pt x="9" y="60"/>
                  </a:cubicBezTo>
                  <a:cubicBezTo>
                    <a:pt x="9" y="89"/>
                    <a:pt x="32" y="112"/>
                    <a:pt x="60" y="112"/>
                  </a:cubicBezTo>
                  <a:cubicBezTo>
                    <a:pt x="89" y="112"/>
                    <a:pt x="112" y="89"/>
                    <a:pt x="112" y="60"/>
                  </a:cubicBezTo>
                  <a:cubicBezTo>
                    <a:pt x="112" y="32"/>
                    <a:pt x="89"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90" name="Freeform 34">
              <a:extLst>
                <a:ext uri="{FF2B5EF4-FFF2-40B4-BE49-F238E27FC236}">
                  <a16:creationId xmlns:a16="http://schemas.microsoft.com/office/drawing/2014/main" id="{7265118A-AEE5-4438-93E8-1AE85AE27675}"/>
                </a:ext>
              </a:extLst>
            </p:cNvPr>
            <p:cNvSpPr>
              <a:spLocks/>
            </p:cNvSpPr>
            <p:nvPr/>
          </p:nvSpPr>
          <p:spPr bwMode="auto">
            <a:xfrm>
              <a:off x="-309563" y="3814763"/>
              <a:ext cx="34925" cy="14288"/>
            </a:xfrm>
            <a:custGeom>
              <a:avLst/>
              <a:gdLst>
                <a:gd name="T0" fmla="*/ 14 w 29"/>
                <a:gd name="T1" fmla="*/ 11 h 12"/>
                <a:gd name="T2" fmla="*/ 29 w 29"/>
                <a:gd name="T3" fmla="*/ 12 h 12"/>
                <a:gd name="T4" fmla="*/ 29 w 29"/>
                <a:gd name="T5" fmla="*/ 12 h 12"/>
                <a:gd name="T6" fmla="*/ 29 w 29"/>
                <a:gd name="T7" fmla="*/ 3 h 12"/>
                <a:gd name="T8" fmla="*/ 27 w 29"/>
                <a:gd name="T9" fmla="*/ 0 h 12"/>
                <a:gd name="T10" fmla="*/ 2 w 29"/>
                <a:gd name="T11" fmla="*/ 0 h 12"/>
                <a:gd name="T12" fmla="*/ 0 w 29"/>
                <a:gd name="T13" fmla="*/ 3 h 12"/>
                <a:gd name="T14" fmla="*/ 0 w 29"/>
                <a:gd name="T15" fmla="*/ 12 h 12"/>
                <a:gd name="T16" fmla="*/ 0 w 29"/>
                <a:gd name="T17" fmla="*/ 12 h 12"/>
                <a:gd name="T18" fmla="*/ 14 w 29"/>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14" y="11"/>
                  </a:moveTo>
                  <a:cubicBezTo>
                    <a:pt x="19" y="11"/>
                    <a:pt x="24" y="11"/>
                    <a:pt x="29" y="12"/>
                  </a:cubicBezTo>
                  <a:cubicBezTo>
                    <a:pt x="29" y="12"/>
                    <a:pt x="29" y="12"/>
                    <a:pt x="29" y="12"/>
                  </a:cubicBezTo>
                  <a:cubicBezTo>
                    <a:pt x="29" y="3"/>
                    <a:pt x="29" y="3"/>
                    <a:pt x="29" y="3"/>
                  </a:cubicBezTo>
                  <a:cubicBezTo>
                    <a:pt x="29" y="1"/>
                    <a:pt x="28" y="0"/>
                    <a:pt x="27" y="0"/>
                  </a:cubicBezTo>
                  <a:cubicBezTo>
                    <a:pt x="2" y="0"/>
                    <a:pt x="2" y="0"/>
                    <a:pt x="2" y="0"/>
                  </a:cubicBezTo>
                  <a:cubicBezTo>
                    <a:pt x="0" y="0"/>
                    <a:pt x="0" y="1"/>
                    <a:pt x="0" y="3"/>
                  </a:cubicBezTo>
                  <a:cubicBezTo>
                    <a:pt x="0" y="12"/>
                    <a:pt x="0" y="12"/>
                    <a:pt x="0" y="12"/>
                  </a:cubicBezTo>
                  <a:cubicBezTo>
                    <a:pt x="0" y="12"/>
                    <a:pt x="0" y="12"/>
                    <a:pt x="0" y="12"/>
                  </a:cubicBezTo>
                  <a:cubicBezTo>
                    <a:pt x="5" y="11"/>
                    <a:pt x="10" y="11"/>
                    <a:pt x="1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91" name="Freeform 35">
              <a:extLst>
                <a:ext uri="{FF2B5EF4-FFF2-40B4-BE49-F238E27FC236}">
                  <a16:creationId xmlns:a16="http://schemas.microsoft.com/office/drawing/2014/main" id="{7E651990-F58A-4B97-B2F6-96739D356E5C}"/>
                </a:ext>
              </a:extLst>
            </p:cNvPr>
            <p:cNvSpPr>
              <a:spLocks/>
            </p:cNvSpPr>
            <p:nvPr/>
          </p:nvSpPr>
          <p:spPr bwMode="auto">
            <a:xfrm>
              <a:off x="-247651" y="3830638"/>
              <a:ext cx="33338" cy="33338"/>
            </a:xfrm>
            <a:custGeom>
              <a:avLst/>
              <a:gdLst>
                <a:gd name="T0" fmla="*/ 21 w 28"/>
                <a:gd name="T1" fmla="*/ 29 h 29"/>
                <a:gd name="T2" fmla="*/ 28 w 28"/>
                <a:gd name="T3" fmla="*/ 22 h 29"/>
                <a:gd name="T4" fmla="*/ 28 w 28"/>
                <a:gd name="T5" fmla="*/ 19 h 29"/>
                <a:gd name="T6" fmla="*/ 9 w 28"/>
                <a:gd name="T7" fmla="*/ 1 h 29"/>
                <a:gd name="T8" fmla="*/ 6 w 28"/>
                <a:gd name="T9" fmla="*/ 1 h 29"/>
                <a:gd name="T10" fmla="*/ 0 w 28"/>
                <a:gd name="T11" fmla="*/ 7 h 29"/>
                <a:gd name="T12" fmla="*/ 0 w 28"/>
                <a:gd name="T13" fmla="*/ 8 h 29"/>
                <a:gd name="T14" fmla="*/ 20 w 28"/>
                <a:gd name="T15" fmla="*/ 29 h 29"/>
                <a:gd name="T16" fmla="*/ 21 w 28"/>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9">
                  <a:moveTo>
                    <a:pt x="21" y="29"/>
                  </a:moveTo>
                  <a:cubicBezTo>
                    <a:pt x="28" y="22"/>
                    <a:pt x="28" y="22"/>
                    <a:pt x="28" y="22"/>
                  </a:cubicBezTo>
                  <a:cubicBezTo>
                    <a:pt x="28" y="21"/>
                    <a:pt x="28" y="20"/>
                    <a:pt x="28" y="19"/>
                  </a:cubicBezTo>
                  <a:cubicBezTo>
                    <a:pt x="9" y="1"/>
                    <a:pt x="9" y="1"/>
                    <a:pt x="9" y="1"/>
                  </a:cubicBezTo>
                  <a:cubicBezTo>
                    <a:pt x="9" y="0"/>
                    <a:pt x="7" y="0"/>
                    <a:pt x="6" y="1"/>
                  </a:cubicBezTo>
                  <a:cubicBezTo>
                    <a:pt x="0" y="7"/>
                    <a:pt x="0" y="7"/>
                    <a:pt x="0" y="7"/>
                  </a:cubicBezTo>
                  <a:cubicBezTo>
                    <a:pt x="0" y="8"/>
                    <a:pt x="0" y="8"/>
                    <a:pt x="0" y="8"/>
                  </a:cubicBezTo>
                  <a:cubicBezTo>
                    <a:pt x="8" y="14"/>
                    <a:pt x="15" y="20"/>
                    <a:pt x="20" y="29"/>
                  </a:cubicBezTo>
                  <a:cubicBezTo>
                    <a:pt x="20" y="29"/>
                    <a:pt x="21" y="29"/>
                    <a:pt x="21"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92" name="Freeform 36">
              <a:extLst>
                <a:ext uri="{FF2B5EF4-FFF2-40B4-BE49-F238E27FC236}">
                  <a16:creationId xmlns:a16="http://schemas.microsoft.com/office/drawing/2014/main" id="{EAED5D59-AB28-45FD-84A0-C85EBC8CEFFC}"/>
                </a:ext>
              </a:extLst>
            </p:cNvPr>
            <p:cNvSpPr>
              <a:spLocks noEditPoints="1"/>
            </p:cNvSpPr>
            <p:nvPr/>
          </p:nvSpPr>
          <p:spPr bwMode="auto">
            <a:xfrm>
              <a:off x="-363538" y="3836988"/>
              <a:ext cx="142875" cy="139700"/>
            </a:xfrm>
            <a:custGeom>
              <a:avLst/>
              <a:gdLst>
                <a:gd name="T0" fmla="*/ 60 w 121"/>
                <a:gd name="T1" fmla="*/ 120 h 120"/>
                <a:gd name="T2" fmla="*/ 0 w 121"/>
                <a:gd name="T3" fmla="*/ 60 h 120"/>
                <a:gd name="T4" fmla="*/ 60 w 121"/>
                <a:gd name="T5" fmla="*/ 0 h 120"/>
                <a:gd name="T6" fmla="*/ 121 w 121"/>
                <a:gd name="T7" fmla="*/ 60 h 120"/>
                <a:gd name="T8" fmla="*/ 60 w 121"/>
                <a:gd name="T9" fmla="*/ 120 h 120"/>
                <a:gd name="T10" fmla="*/ 60 w 121"/>
                <a:gd name="T11" fmla="*/ 8 h 120"/>
                <a:gd name="T12" fmla="*/ 9 w 121"/>
                <a:gd name="T13" fmla="*/ 60 h 120"/>
                <a:gd name="T14" fmla="*/ 60 w 121"/>
                <a:gd name="T15" fmla="*/ 112 h 120"/>
                <a:gd name="T16" fmla="*/ 112 w 121"/>
                <a:gd name="T17" fmla="*/ 60 h 120"/>
                <a:gd name="T18" fmla="*/ 60 w 121"/>
                <a:gd name="T19"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0">
                  <a:moveTo>
                    <a:pt x="60" y="120"/>
                  </a:moveTo>
                  <a:cubicBezTo>
                    <a:pt x="27" y="120"/>
                    <a:pt x="0" y="94"/>
                    <a:pt x="0" y="60"/>
                  </a:cubicBezTo>
                  <a:cubicBezTo>
                    <a:pt x="0" y="27"/>
                    <a:pt x="27" y="0"/>
                    <a:pt x="60" y="0"/>
                  </a:cubicBezTo>
                  <a:cubicBezTo>
                    <a:pt x="94" y="0"/>
                    <a:pt x="121" y="27"/>
                    <a:pt x="121" y="60"/>
                  </a:cubicBezTo>
                  <a:cubicBezTo>
                    <a:pt x="121" y="94"/>
                    <a:pt x="94" y="120"/>
                    <a:pt x="60" y="120"/>
                  </a:cubicBezTo>
                  <a:moveTo>
                    <a:pt x="60" y="8"/>
                  </a:moveTo>
                  <a:cubicBezTo>
                    <a:pt x="32" y="8"/>
                    <a:pt x="9" y="32"/>
                    <a:pt x="9" y="60"/>
                  </a:cubicBezTo>
                  <a:cubicBezTo>
                    <a:pt x="9" y="89"/>
                    <a:pt x="32" y="112"/>
                    <a:pt x="60" y="112"/>
                  </a:cubicBezTo>
                  <a:cubicBezTo>
                    <a:pt x="89" y="112"/>
                    <a:pt x="112" y="89"/>
                    <a:pt x="112" y="60"/>
                  </a:cubicBezTo>
                  <a:cubicBezTo>
                    <a:pt x="112" y="32"/>
                    <a:pt x="89"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93" name="Freeform 37">
              <a:extLst>
                <a:ext uri="{FF2B5EF4-FFF2-40B4-BE49-F238E27FC236}">
                  <a16:creationId xmlns:a16="http://schemas.microsoft.com/office/drawing/2014/main" id="{81A6B5CF-773C-40A4-878E-D143045333BB}"/>
                </a:ext>
              </a:extLst>
            </p:cNvPr>
            <p:cNvSpPr>
              <a:spLocks/>
            </p:cNvSpPr>
            <p:nvPr/>
          </p:nvSpPr>
          <p:spPr bwMode="auto">
            <a:xfrm>
              <a:off x="-344488" y="3856038"/>
              <a:ext cx="77788" cy="52388"/>
            </a:xfrm>
            <a:custGeom>
              <a:avLst/>
              <a:gdLst>
                <a:gd name="T0" fmla="*/ 10 w 66"/>
                <a:gd name="T1" fmla="*/ 44 h 44"/>
                <a:gd name="T2" fmla="*/ 11 w 66"/>
                <a:gd name="T3" fmla="*/ 43 h 44"/>
                <a:gd name="T4" fmla="*/ 44 w 66"/>
                <a:gd name="T5" fmla="*/ 10 h 44"/>
                <a:gd name="T6" fmla="*/ 58 w 66"/>
                <a:gd name="T7" fmla="*/ 13 h 44"/>
                <a:gd name="T8" fmla="*/ 59 w 66"/>
                <a:gd name="T9" fmla="*/ 13 h 44"/>
                <a:gd name="T10" fmla="*/ 66 w 66"/>
                <a:gd name="T11" fmla="*/ 6 h 44"/>
                <a:gd name="T12" fmla="*/ 66 w 66"/>
                <a:gd name="T13" fmla="*/ 6 h 44"/>
                <a:gd name="T14" fmla="*/ 44 w 66"/>
                <a:gd name="T15" fmla="*/ 0 h 44"/>
                <a:gd name="T16" fmla="*/ 0 w 66"/>
                <a:gd name="T17" fmla="*/ 43 h 44"/>
                <a:gd name="T18" fmla="*/ 1 w 66"/>
                <a:gd name="T19" fmla="*/ 44 h 44"/>
                <a:gd name="T20" fmla="*/ 10 w 66"/>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44">
                  <a:moveTo>
                    <a:pt x="10" y="44"/>
                  </a:moveTo>
                  <a:cubicBezTo>
                    <a:pt x="10" y="44"/>
                    <a:pt x="11" y="43"/>
                    <a:pt x="11" y="43"/>
                  </a:cubicBezTo>
                  <a:cubicBezTo>
                    <a:pt x="11" y="25"/>
                    <a:pt x="26" y="10"/>
                    <a:pt x="44" y="10"/>
                  </a:cubicBezTo>
                  <a:cubicBezTo>
                    <a:pt x="49" y="10"/>
                    <a:pt x="54" y="11"/>
                    <a:pt x="58" y="13"/>
                  </a:cubicBezTo>
                  <a:cubicBezTo>
                    <a:pt x="58" y="13"/>
                    <a:pt x="59" y="13"/>
                    <a:pt x="59" y="13"/>
                  </a:cubicBezTo>
                  <a:cubicBezTo>
                    <a:pt x="66" y="6"/>
                    <a:pt x="66" y="6"/>
                    <a:pt x="66" y="6"/>
                  </a:cubicBezTo>
                  <a:cubicBezTo>
                    <a:pt x="66" y="6"/>
                    <a:pt x="66" y="6"/>
                    <a:pt x="66" y="6"/>
                  </a:cubicBezTo>
                  <a:cubicBezTo>
                    <a:pt x="59" y="2"/>
                    <a:pt x="52" y="0"/>
                    <a:pt x="44" y="0"/>
                  </a:cubicBezTo>
                  <a:cubicBezTo>
                    <a:pt x="20" y="0"/>
                    <a:pt x="1" y="19"/>
                    <a:pt x="0" y="43"/>
                  </a:cubicBezTo>
                  <a:cubicBezTo>
                    <a:pt x="0" y="43"/>
                    <a:pt x="1" y="44"/>
                    <a:pt x="1" y="44"/>
                  </a:cubicBezTo>
                  <a:lnTo>
                    <a:pt x="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94" name="Freeform 38">
              <a:extLst>
                <a:ext uri="{FF2B5EF4-FFF2-40B4-BE49-F238E27FC236}">
                  <a16:creationId xmlns:a16="http://schemas.microsoft.com/office/drawing/2014/main" id="{D5FEEB96-6553-422B-B03F-42E3CD360351}"/>
                </a:ext>
              </a:extLst>
            </p:cNvPr>
            <p:cNvSpPr>
              <a:spLocks noEditPoints="1"/>
            </p:cNvSpPr>
            <p:nvPr/>
          </p:nvSpPr>
          <p:spPr bwMode="auto">
            <a:xfrm>
              <a:off x="-307976" y="3868738"/>
              <a:ext cx="55563" cy="53975"/>
            </a:xfrm>
            <a:custGeom>
              <a:avLst/>
              <a:gdLst>
                <a:gd name="T0" fmla="*/ 47 w 47"/>
                <a:gd name="T1" fmla="*/ 5 h 46"/>
                <a:gd name="T2" fmla="*/ 42 w 47"/>
                <a:gd name="T3" fmla="*/ 0 h 46"/>
                <a:gd name="T4" fmla="*/ 41 w 47"/>
                <a:gd name="T5" fmla="*/ 0 h 46"/>
                <a:gd name="T6" fmla="*/ 19 w 47"/>
                <a:gd name="T7" fmla="*/ 21 h 46"/>
                <a:gd name="T8" fmla="*/ 18 w 47"/>
                <a:gd name="T9" fmla="*/ 21 h 46"/>
                <a:gd name="T10" fmla="*/ 12 w 47"/>
                <a:gd name="T11" fmla="*/ 20 h 46"/>
                <a:gd name="T12" fmla="*/ 1 w 47"/>
                <a:gd name="T13" fmla="*/ 32 h 46"/>
                <a:gd name="T14" fmla="*/ 14 w 47"/>
                <a:gd name="T15" fmla="*/ 45 h 46"/>
                <a:gd name="T16" fmla="*/ 25 w 47"/>
                <a:gd name="T17" fmla="*/ 34 h 46"/>
                <a:gd name="T18" fmla="*/ 24 w 47"/>
                <a:gd name="T19" fmla="*/ 28 h 46"/>
                <a:gd name="T20" fmla="*/ 25 w 47"/>
                <a:gd name="T21" fmla="*/ 27 h 46"/>
                <a:gd name="T22" fmla="*/ 47 w 47"/>
                <a:gd name="T23" fmla="*/ 6 h 46"/>
                <a:gd name="T24" fmla="*/ 47 w 47"/>
                <a:gd name="T25" fmla="*/ 5 h 46"/>
                <a:gd name="T26" fmla="*/ 13 w 47"/>
                <a:gd name="T27" fmla="*/ 37 h 46"/>
                <a:gd name="T28" fmla="*/ 9 w 47"/>
                <a:gd name="T29" fmla="*/ 33 h 46"/>
                <a:gd name="T30" fmla="*/ 13 w 47"/>
                <a:gd name="T31" fmla="*/ 28 h 46"/>
                <a:gd name="T32" fmla="*/ 17 w 47"/>
                <a:gd name="T33" fmla="*/ 33 h 46"/>
                <a:gd name="T34" fmla="*/ 13 w 47"/>
                <a:gd name="T35"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46">
                  <a:moveTo>
                    <a:pt x="47" y="5"/>
                  </a:moveTo>
                  <a:cubicBezTo>
                    <a:pt x="42" y="0"/>
                    <a:pt x="42" y="0"/>
                    <a:pt x="42" y="0"/>
                  </a:cubicBezTo>
                  <a:cubicBezTo>
                    <a:pt x="42" y="0"/>
                    <a:pt x="42" y="0"/>
                    <a:pt x="41" y="0"/>
                  </a:cubicBezTo>
                  <a:cubicBezTo>
                    <a:pt x="19" y="21"/>
                    <a:pt x="19" y="21"/>
                    <a:pt x="19" y="21"/>
                  </a:cubicBezTo>
                  <a:cubicBezTo>
                    <a:pt x="19" y="21"/>
                    <a:pt x="19" y="21"/>
                    <a:pt x="18" y="21"/>
                  </a:cubicBezTo>
                  <a:cubicBezTo>
                    <a:pt x="16" y="20"/>
                    <a:pt x="14" y="20"/>
                    <a:pt x="12" y="20"/>
                  </a:cubicBezTo>
                  <a:cubicBezTo>
                    <a:pt x="6" y="20"/>
                    <a:pt x="1" y="25"/>
                    <a:pt x="1" y="32"/>
                  </a:cubicBezTo>
                  <a:cubicBezTo>
                    <a:pt x="0" y="39"/>
                    <a:pt x="6" y="46"/>
                    <a:pt x="14" y="45"/>
                  </a:cubicBezTo>
                  <a:cubicBezTo>
                    <a:pt x="20" y="44"/>
                    <a:pt x="25" y="40"/>
                    <a:pt x="25" y="34"/>
                  </a:cubicBezTo>
                  <a:cubicBezTo>
                    <a:pt x="26" y="32"/>
                    <a:pt x="25" y="30"/>
                    <a:pt x="24" y="28"/>
                  </a:cubicBezTo>
                  <a:cubicBezTo>
                    <a:pt x="24" y="28"/>
                    <a:pt x="24" y="27"/>
                    <a:pt x="25" y="27"/>
                  </a:cubicBezTo>
                  <a:cubicBezTo>
                    <a:pt x="47" y="6"/>
                    <a:pt x="47" y="6"/>
                    <a:pt x="47" y="6"/>
                  </a:cubicBezTo>
                  <a:cubicBezTo>
                    <a:pt x="47" y="6"/>
                    <a:pt x="47" y="6"/>
                    <a:pt x="47" y="5"/>
                  </a:cubicBezTo>
                  <a:moveTo>
                    <a:pt x="13" y="37"/>
                  </a:moveTo>
                  <a:cubicBezTo>
                    <a:pt x="11" y="37"/>
                    <a:pt x="9" y="35"/>
                    <a:pt x="9" y="33"/>
                  </a:cubicBezTo>
                  <a:cubicBezTo>
                    <a:pt x="9" y="30"/>
                    <a:pt x="11" y="28"/>
                    <a:pt x="13" y="28"/>
                  </a:cubicBezTo>
                  <a:cubicBezTo>
                    <a:pt x="15" y="28"/>
                    <a:pt x="17" y="30"/>
                    <a:pt x="17" y="33"/>
                  </a:cubicBezTo>
                  <a:cubicBezTo>
                    <a:pt x="17" y="35"/>
                    <a:pt x="15" y="37"/>
                    <a:pt x="13"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grpSp>
      <p:grpSp>
        <p:nvGrpSpPr>
          <p:cNvPr id="95" name="Group 42">
            <a:extLst>
              <a:ext uri="{FF2B5EF4-FFF2-40B4-BE49-F238E27FC236}">
                <a16:creationId xmlns:a16="http://schemas.microsoft.com/office/drawing/2014/main" id="{AE25205C-556F-4FD2-B668-2B05595F6336}"/>
              </a:ext>
            </a:extLst>
          </p:cNvPr>
          <p:cNvGrpSpPr>
            <a:grpSpLocks noChangeAspect="1"/>
          </p:cNvGrpSpPr>
          <p:nvPr/>
        </p:nvGrpSpPr>
        <p:grpSpPr>
          <a:xfrm>
            <a:off x="9652997" y="2099304"/>
            <a:ext cx="691042" cy="692296"/>
            <a:chOff x="-719138" y="3370262"/>
            <a:chExt cx="873125" cy="874713"/>
          </a:xfrm>
          <a:solidFill>
            <a:schemeClr val="bg1"/>
          </a:solidFill>
        </p:grpSpPr>
        <p:sp>
          <p:nvSpPr>
            <p:cNvPr id="96" name="Freeform 14">
              <a:extLst>
                <a:ext uri="{FF2B5EF4-FFF2-40B4-BE49-F238E27FC236}">
                  <a16:creationId xmlns:a16="http://schemas.microsoft.com/office/drawing/2014/main" id="{E3EDEDCF-59D4-4893-A592-8E24CC28BA2B}"/>
                </a:ext>
              </a:extLst>
            </p:cNvPr>
            <p:cNvSpPr>
              <a:spLocks/>
            </p:cNvSpPr>
            <p:nvPr/>
          </p:nvSpPr>
          <p:spPr bwMode="auto">
            <a:xfrm>
              <a:off x="-169863" y="3370262"/>
              <a:ext cx="322263" cy="328613"/>
            </a:xfrm>
            <a:custGeom>
              <a:avLst/>
              <a:gdLst>
                <a:gd name="T0" fmla="*/ 214 w 916"/>
                <a:gd name="T1" fmla="*/ 930 h 930"/>
                <a:gd name="T2" fmla="*/ 455 w 916"/>
                <a:gd name="T3" fmla="*/ 689 h 930"/>
                <a:gd name="T4" fmla="*/ 628 w 916"/>
                <a:gd name="T5" fmla="*/ 861 h 930"/>
                <a:gd name="T6" fmla="*/ 751 w 916"/>
                <a:gd name="T7" fmla="*/ 825 h 930"/>
                <a:gd name="T8" fmla="*/ 901 w 916"/>
                <a:gd name="T9" fmla="*/ 118 h 930"/>
                <a:gd name="T10" fmla="*/ 798 w 916"/>
                <a:gd name="T11" fmla="*/ 16 h 930"/>
                <a:gd name="T12" fmla="*/ 96 w 916"/>
                <a:gd name="T13" fmla="*/ 171 h 930"/>
                <a:gd name="T14" fmla="*/ 60 w 916"/>
                <a:gd name="T15" fmla="*/ 294 h 930"/>
                <a:gd name="T16" fmla="*/ 239 w 916"/>
                <a:gd name="T17" fmla="*/ 472 h 930"/>
                <a:gd name="T18" fmla="*/ 0 w 916"/>
                <a:gd name="T19" fmla="*/ 711 h 930"/>
                <a:gd name="T20" fmla="*/ 214 w 916"/>
                <a:gd name="T21"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6" h="930">
                  <a:moveTo>
                    <a:pt x="214" y="930"/>
                  </a:moveTo>
                  <a:cubicBezTo>
                    <a:pt x="455" y="689"/>
                    <a:pt x="455" y="689"/>
                    <a:pt x="455" y="689"/>
                  </a:cubicBezTo>
                  <a:cubicBezTo>
                    <a:pt x="628" y="861"/>
                    <a:pt x="628" y="861"/>
                    <a:pt x="628" y="861"/>
                  </a:cubicBezTo>
                  <a:cubicBezTo>
                    <a:pt x="680" y="913"/>
                    <a:pt x="735" y="897"/>
                    <a:pt x="751" y="825"/>
                  </a:cubicBezTo>
                  <a:cubicBezTo>
                    <a:pt x="901" y="118"/>
                    <a:pt x="901" y="118"/>
                    <a:pt x="901" y="118"/>
                  </a:cubicBezTo>
                  <a:cubicBezTo>
                    <a:pt x="916" y="46"/>
                    <a:pt x="870" y="0"/>
                    <a:pt x="798" y="16"/>
                  </a:cubicBezTo>
                  <a:cubicBezTo>
                    <a:pt x="96" y="171"/>
                    <a:pt x="96" y="171"/>
                    <a:pt x="96" y="171"/>
                  </a:cubicBezTo>
                  <a:cubicBezTo>
                    <a:pt x="24" y="187"/>
                    <a:pt x="8" y="242"/>
                    <a:pt x="60" y="294"/>
                  </a:cubicBezTo>
                  <a:cubicBezTo>
                    <a:pt x="239" y="472"/>
                    <a:pt x="239" y="472"/>
                    <a:pt x="239" y="472"/>
                  </a:cubicBezTo>
                  <a:cubicBezTo>
                    <a:pt x="0" y="711"/>
                    <a:pt x="0" y="711"/>
                    <a:pt x="0" y="711"/>
                  </a:cubicBezTo>
                  <a:cubicBezTo>
                    <a:pt x="88" y="765"/>
                    <a:pt x="162" y="840"/>
                    <a:pt x="214" y="930"/>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97" name="Freeform 15">
              <a:extLst>
                <a:ext uri="{FF2B5EF4-FFF2-40B4-BE49-F238E27FC236}">
                  <a16:creationId xmlns:a16="http://schemas.microsoft.com/office/drawing/2014/main" id="{C16F236B-7F1F-4886-9BFE-0C239CBF5C7D}"/>
                </a:ext>
              </a:extLst>
            </p:cNvPr>
            <p:cNvSpPr>
              <a:spLocks/>
            </p:cNvSpPr>
            <p:nvPr/>
          </p:nvSpPr>
          <p:spPr bwMode="auto">
            <a:xfrm>
              <a:off x="-719138" y="3371850"/>
              <a:ext cx="325438" cy="328613"/>
            </a:xfrm>
            <a:custGeom>
              <a:avLst/>
              <a:gdLst>
                <a:gd name="T0" fmla="*/ 294 w 921"/>
                <a:gd name="T1" fmla="*/ 856 h 928"/>
                <a:gd name="T2" fmla="*/ 465 w 921"/>
                <a:gd name="T3" fmla="*/ 685 h 928"/>
                <a:gd name="T4" fmla="*/ 708 w 921"/>
                <a:gd name="T5" fmla="*/ 928 h 928"/>
                <a:gd name="T6" fmla="*/ 921 w 921"/>
                <a:gd name="T7" fmla="*/ 708 h 928"/>
                <a:gd name="T8" fmla="*/ 681 w 921"/>
                <a:gd name="T9" fmla="*/ 468 h 928"/>
                <a:gd name="T10" fmla="*/ 861 w 921"/>
                <a:gd name="T11" fmla="*/ 288 h 928"/>
                <a:gd name="T12" fmla="*/ 825 w 921"/>
                <a:gd name="T13" fmla="*/ 166 h 928"/>
                <a:gd name="T14" fmla="*/ 118 w 921"/>
                <a:gd name="T15" fmla="*/ 15 h 928"/>
                <a:gd name="T16" fmla="*/ 16 w 921"/>
                <a:gd name="T17" fmla="*/ 118 h 928"/>
                <a:gd name="T18" fmla="*/ 171 w 921"/>
                <a:gd name="T19" fmla="*/ 820 h 928"/>
                <a:gd name="T20" fmla="*/ 294 w 921"/>
                <a:gd name="T21" fmla="*/ 856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1" h="928">
                  <a:moveTo>
                    <a:pt x="294" y="856"/>
                  </a:moveTo>
                  <a:cubicBezTo>
                    <a:pt x="465" y="685"/>
                    <a:pt x="465" y="685"/>
                    <a:pt x="465" y="685"/>
                  </a:cubicBezTo>
                  <a:cubicBezTo>
                    <a:pt x="708" y="928"/>
                    <a:pt x="708" y="928"/>
                    <a:pt x="708" y="928"/>
                  </a:cubicBezTo>
                  <a:cubicBezTo>
                    <a:pt x="759" y="837"/>
                    <a:pt x="832" y="762"/>
                    <a:pt x="921" y="708"/>
                  </a:cubicBezTo>
                  <a:cubicBezTo>
                    <a:pt x="681" y="468"/>
                    <a:pt x="681" y="468"/>
                    <a:pt x="681" y="468"/>
                  </a:cubicBezTo>
                  <a:cubicBezTo>
                    <a:pt x="861" y="288"/>
                    <a:pt x="861" y="288"/>
                    <a:pt x="861" y="288"/>
                  </a:cubicBezTo>
                  <a:cubicBezTo>
                    <a:pt x="913" y="236"/>
                    <a:pt x="897" y="181"/>
                    <a:pt x="825" y="166"/>
                  </a:cubicBezTo>
                  <a:cubicBezTo>
                    <a:pt x="118" y="15"/>
                    <a:pt x="118" y="15"/>
                    <a:pt x="118" y="15"/>
                  </a:cubicBezTo>
                  <a:cubicBezTo>
                    <a:pt x="46" y="0"/>
                    <a:pt x="0" y="46"/>
                    <a:pt x="16" y="118"/>
                  </a:cubicBezTo>
                  <a:cubicBezTo>
                    <a:pt x="171" y="820"/>
                    <a:pt x="171" y="820"/>
                    <a:pt x="171" y="820"/>
                  </a:cubicBezTo>
                  <a:cubicBezTo>
                    <a:pt x="187" y="892"/>
                    <a:pt x="242" y="908"/>
                    <a:pt x="294" y="856"/>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98" name="Freeform 16">
              <a:extLst>
                <a:ext uri="{FF2B5EF4-FFF2-40B4-BE49-F238E27FC236}">
                  <a16:creationId xmlns:a16="http://schemas.microsoft.com/office/drawing/2014/main" id="{1AA077C3-1BD7-423D-8B50-6ACD4C0DF44E}"/>
                </a:ext>
              </a:extLst>
            </p:cNvPr>
            <p:cNvSpPr>
              <a:spLocks/>
            </p:cNvSpPr>
            <p:nvPr/>
          </p:nvSpPr>
          <p:spPr bwMode="auto">
            <a:xfrm>
              <a:off x="-176213" y="3917950"/>
              <a:ext cx="330200" cy="325438"/>
            </a:xfrm>
            <a:custGeom>
              <a:avLst/>
              <a:gdLst>
                <a:gd name="T0" fmla="*/ 919 w 935"/>
                <a:gd name="T1" fmla="*/ 803 h 921"/>
                <a:gd name="T2" fmla="*/ 764 w 935"/>
                <a:gd name="T3" fmla="*/ 101 h 921"/>
                <a:gd name="T4" fmla="*/ 641 w 935"/>
                <a:gd name="T5" fmla="*/ 65 h 921"/>
                <a:gd name="T6" fmla="*/ 463 w 935"/>
                <a:gd name="T7" fmla="*/ 244 h 921"/>
                <a:gd name="T8" fmla="*/ 219 w 935"/>
                <a:gd name="T9" fmla="*/ 0 h 921"/>
                <a:gd name="T10" fmla="*/ 0 w 935"/>
                <a:gd name="T11" fmla="*/ 213 h 921"/>
                <a:gd name="T12" fmla="*/ 246 w 935"/>
                <a:gd name="T13" fmla="*/ 460 h 921"/>
                <a:gd name="T14" fmla="*/ 74 w 935"/>
                <a:gd name="T15" fmla="*/ 633 h 921"/>
                <a:gd name="T16" fmla="*/ 110 w 935"/>
                <a:gd name="T17" fmla="*/ 755 h 921"/>
                <a:gd name="T18" fmla="*/ 817 w 935"/>
                <a:gd name="T19" fmla="*/ 906 h 921"/>
                <a:gd name="T20" fmla="*/ 919 w 935"/>
                <a:gd name="T21" fmla="*/ 803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5" h="921">
                  <a:moveTo>
                    <a:pt x="919" y="803"/>
                  </a:moveTo>
                  <a:cubicBezTo>
                    <a:pt x="764" y="101"/>
                    <a:pt x="764" y="101"/>
                    <a:pt x="764" y="101"/>
                  </a:cubicBezTo>
                  <a:cubicBezTo>
                    <a:pt x="748" y="29"/>
                    <a:pt x="693" y="13"/>
                    <a:pt x="641" y="65"/>
                  </a:cubicBezTo>
                  <a:cubicBezTo>
                    <a:pt x="463" y="244"/>
                    <a:pt x="463" y="244"/>
                    <a:pt x="463" y="244"/>
                  </a:cubicBezTo>
                  <a:cubicBezTo>
                    <a:pt x="219" y="0"/>
                    <a:pt x="219" y="0"/>
                    <a:pt x="219" y="0"/>
                  </a:cubicBezTo>
                  <a:cubicBezTo>
                    <a:pt x="165" y="89"/>
                    <a:pt x="90" y="162"/>
                    <a:pt x="0" y="213"/>
                  </a:cubicBezTo>
                  <a:cubicBezTo>
                    <a:pt x="246" y="460"/>
                    <a:pt x="246" y="460"/>
                    <a:pt x="246" y="460"/>
                  </a:cubicBezTo>
                  <a:cubicBezTo>
                    <a:pt x="74" y="633"/>
                    <a:pt x="74" y="633"/>
                    <a:pt x="74" y="633"/>
                  </a:cubicBezTo>
                  <a:cubicBezTo>
                    <a:pt x="22" y="685"/>
                    <a:pt x="38" y="740"/>
                    <a:pt x="110" y="755"/>
                  </a:cubicBezTo>
                  <a:cubicBezTo>
                    <a:pt x="817" y="906"/>
                    <a:pt x="817" y="906"/>
                    <a:pt x="817" y="906"/>
                  </a:cubicBezTo>
                  <a:cubicBezTo>
                    <a:pt x="889" y="921"/>
                    <a:pt x="935" y="875"/>
                    <a:pt x="919" y="803"/>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99" name="Freeform 17">
              <a:extLst>
                <a:ext uri="{FF2B5EF4-FFF2-40B4-BE49-F238E27FC236}">
                  <a16:creationId xmlns:a16="http://schemas.microsoft.com/office/drawing/2014/main" id="{0CEFA079-D1A3-4AD1-913E-2DB35BB0518A}"/>
                </a:ext>
              </a:extLst>
            </p:cNvPr>
            <p:cNvSpPr>
              <a:spLocks/>
            </p:cNvSpPr>
            <p:nvPr/>
          </p:nvSpPr>
          <p:spPr bwMode="auto">
            <a:xfrm>
              <a:off x="-717550" y="3917950"/>
              <a:ext cx="328613" cy="327025"/>
            </a:xfrm>
            <a:custGeom>
              <a:avLst/>
              <a:gdLst>
                <a:gd name="T0" fmla="*/ 713 w 932"/>
                <a:gd name="T1" fmla="*/ 0 h 926"/>
                <a:gd name="T2" fmla="*/ 468 w 932"/>
                <a:gd name="T3" fmla="*/ 245 h 926"/>
                <a:gd name="T4" fmla="*/ 288 w 932"/>
                <a:gd name="T5" fmla="*/ 65 h 926"/>
                <a:gd name="T6" fmla="*/ 166 w 932"/>
                <a:gd name="T7" fmla="*/ 101 h 926"/>
                <a:gd name="T8" fmla="*/ 15 w 932"/>
                <a:gd name="T9" fmla="*/ 808 h 926"/>
                <a:gd name="T10" fmla="*/ 118 w 932"/>
                <a:gd name="T11" fmla="*/ 910 h 926"/>
                <a:gd name="T12" fmla="*/ 820 w 932"/>
                <a:gd name="T13" fmla="*/ 755 h 926"/>
                <a:gd name="T14" fmla="*/ 856 w 932"/>
                <a:gd name="T15" fmla="*/ 632 h 926"/>
                <a:gd name="T16" fmla="*/ 685 w 932"/>
                <a:gd name="T17" fmla="*/ 461 h 926"/>
                <a:gd name="T18" fmla="*/ 932 w 932"/>
                <a:gd name="T19" fmla="*/ 214 h 926"/>
                <a:gd name="T20" fmla="*/ 713 w 932"/>
                <a:gd name="T21" fmla="*/ 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2" h="926">
                  <a:moveTo>
                    <a:pt x="713" y="0"/>
                  </a:moveTo>
                  <a:cubicBezTo>
                    <a:pt x="468" y="245"/>
                    <a:pt x="468" y="245"/>
                    <a:pt x="468" y="245"/>
                  </a:cubicBezTo>
                  <a:cubicBezTo>
                    <a:pt x="288" y="65"/>
                    <a:pt x="288" y="65"/>
                    <a:pt x="288" y="65"/>
                  </a:cubicBezTo>
                  <a:cubicBezTo>
                    <a:pt x="236" y="13"/>
                    <a:pt x="181" y="29"/>
                    <a:pt x="166" y="101"/>
                  </a:cubicBezTo>
                  <a:cubicBezTo>
                    <a:pt x="15" y="808"/>
                    <a:pt x="15" y="808"/>
                    <a:pt x="15" y="808"/>
                  </a:cubicBezTo>
                  <a:cubicBezTo>
                    <a:pt x="0" y="880"/>
                    <a:pt x="46" y="926"/>
                    <a:pt x="118" y="910"/>
                  </a:cubicBezTo>
                  <a:cubicBezTo>
                    <a:pt x="820" y="755"/>
                    <a:pt x="820" y="755"/>
                    <a:pt x="820" y="755"/>
                  </a:cubicBezTo>
                  <a:cubicBezTo>
                    <a:pt x="892" y="739"/>
                    <a:pt x="908" y="684"/>
                    <a:pt x="856" y="632"/>
                  </a:cubicBezTo>
                  <a:cubicBezTo>
                    <a:pt x="685" y="461"/>
                    <a:pt x="685" y="461"/>
                    <a:pt x="685" y="461"/>
                  </a:cubicBezTo>
                  <a:cubicBezTo>
                    <a:pt x="932" y="214"/>
                    <a:pt x="932" y="214"/>
                    <a:pt x="932" y="214"/>
                  </a:cubicBezTo>
                  <a:cubicBezTo>
                    <a:pt x="842" y="162"/>
                    <a:pt x="767" y="88"/>
                    <a:pt x="713" y="0"/>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100" name="Oval 18">
              <a:extLst>
                <a:ext uri="{FF2B5EF4-FFF2-40B4-BE49-F238E27FC236}">
                  <a16:creationId xmlns:a16="http://schemas.microsoft.com/office/drawing/2014/main" id="{BAA9A528-BB97-4649-84E3-40F02D7DF556}"/>
                </a:ext>
              </a:extLst>
            </p:cNvPr>
            <p:cNvSpPr>
              <a:spLocks noChangeArrowheads="1"/>
            </p:cNvSpPr>
            <p:nvPr/>
          </p:nvSpPr>
          <p:spPr bwMode="auto">
            <a:xfrm>
              <a:off x="-374650" y="3713163"/>
              <a:ext cx="185738" cy="185738"/>
            </a:xfrm>
            <a:prstGeom prst="ellipse">
              <a:avLst/>
            </a:pr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grpSp>
      <p:grpSp>
        <p:nvGrpSpPr>
          <p:cNvPr id="101" name="Graphic 11">
            <a:extLst>
              <a:ext uri="{FF2B5EF4-FFF2-40B4-BE49-F238E27FC236}">
                <a16:creationId xmlns:a16="http://schemas.microsoft.com/office/drawing/2014/main" id="{C3371BF6-880B-4070-88C8-3F26231FFC45}"/>
              </a:ext>
            </a:extLst>
          </p:cNvPr>
          <p:cNvGrpSpPr>
            <a:grpSpLocks noChangeAspect="1"/>
          </p:cNvGrpSpPr>
          <p:nvPr/>
        </p:nvGrpSpPr>
        <p:grpSpPr>
          <a:xfrm>
            <a:off x="6885866" y="2010266"/>
            <a:ext cx="870372" cy="870372"/>
            <a:chOff x="644119" y="5152006"/>
            <a:chExt cx="952500" cy="952500"/>
          </a:xfrm>
          <a:solidFill>
            <a:schemeClr val="bg1"/>
          </a:solidFill>
        </p:grpSpPr>
        <p:sp>
          <p:nvSpPr>
            <p:cNvPr id="102" name="Freeform: Shape 28">
              <a:extLst>
                <a:ext uri="{FF2B5EF4-FFF2-40B4-BE49-F238E27FC236}">
                  <a16:creationId xmlns:a16="http://schemas.microsoft.com/office/drawing/2014/main" id="{6304720B-8311-4062-8BA9-133DE267BB32}"/>
                </a:ext>
              </a:extLst>
            </p:cNvPr>
            <p:cNvSpPr/>
            <p:nvPr/>
          </p:nvSpPr>
          <p:spPr>
            <a:xfrm>
              <a:off x="1003688" y="5913530"/>
              <a:ext cx="228600" cy="47625"/>
            </a:xfrm>
            <a:custGeom>
              <a:avLst/>
              <a:gdLst>
                <a:gd name="connsiteX0" fmla="*/ 7144 w 228600"/>
                <a:gd name="connsiteY0" fmla="*/ 7144 h 47625"/>
                <a:gd name="connsiteX1" fmla="*/ 226219 w 228600"/>
                <a:gd name="connsiteY1" fmla="*/ 7144 h 47625"/>
                <a:gd name="connsiteX2" fmla="*/ 226219 w 228600"/>
                <a:gd name="connsiteY2" fmla="*/ 43339 h 47625"/>
                <a:gd name="connsiteX3" fmla="*/ 7144 w 228600"/>
                <a:gd name="connsiteY3" fmla="*/ 43339 h 47625"/>
              </a:gdLst>
              <a:ahLst/>
              <a:cxnLst>
                <a:cxn ang="0">
                  <a:pos x="connsiteX0" y="connsiteY0"/>
                </a:cxn>
                <a:cxn ang="0">
                  <a:pos x="connsiteX1" y="connsiteY1"/>
                </a:cxn>
                <a:cxn ang="0">
                  <a:pos x="connsiteX2" y="connsiteY2"/>
                </a:cxn>
                <a:cxn ang="0">
                  <a:pos x="connsiteX3" y="connsiteY3"/>
                </a:cxn>
              </a:cxnLst>
              <a:rect l="l" t="t" r="r" b="b"/>
              <a:pathLst>
                <a:path w="228600" h="47625">
                  <a:moveTo>
                    <a:pt x="7144" y="7144"/>
                  </a:moveTo>
                  <a:lnTo>
                    <a:pt x="226219" y="7144"/>
                  </a:lnTo>
                  <a:lnTo>
                    <a:pt x="226219"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103" name="Freeform: Shape 29">
              <a:extLst>
                <a:ext uri="{FF2B5EF4-FFF2-40B4-BE49-F238E27FC236}">
                  <a16:creationId xmlns:a16="http://schemas.microsoft.com/office/drawing/2014/main" id="{300701A7-9047-4E0E-8C21-FD467DF416D9}"/>
                </a:ext>
              </a:extLst>
            </p:cNvPr>
            <p:cNvSpPr/>
            <p:nvPr/>
          </p:nvSpPr>
          <p:spPr>
            <a:xfrm>
              <a:off x="839147" y="5310943"/>
              <a:ext cx="552450" cy="571500"/>
            </a:xfrm>
            <a:custGeom>
              <a:avLst/>
              <a:gdLst>
                <a:gd name="connsiteX0" fmla="*/ 263125 w 552450"/>
                <a:gd name="connsiteY0" fmla="*/ 7750 h 571500"/>
                <a:gd name="connsiteX1" fmla="*/ 7855 w 552450"/>
                <a:gd name="connsiteY1" fmla="*/ 260163 h 571500"/>
                <a:gd name="connsiteX2" fmla="*/ 138347 w 552450"/>
                <a:gd name="connsiteY2" fmla="*/ 514480 h 571500"/>
                <a:gd name="connsiteX3" fmla="*/ 170732 w 552450"/>
                <a:gd name="connsiteY3" fmla="*/ 572583 h 571500"/>
                <a:gd name="connsiteX4" fmla="*/ 389807 w 552450"/>
                <a:gd name="connsiteY4" fmla="*/ 572583 h 571500"/>
                <a:gd name="connsiteX5" fmla="*/ 424097 w 552450"/>
                <a:gd name="connsiteY5" fmla="*/ 513528 h 571500"/>
                <a:gd name="connsiteX6" fmla="*/ 553637 w 552450"/>
                <a:gd name="connsiteY6" fmla="*/ 281118 h 571500"/>
                <a:gd name="connsiteX7" fmla="*/ 263125 w 552450"/>
                <a:gd name="connsiteY7" fmla="*/ 77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 h="571500">
                  <a:moveTo>
                    <a:pt x="263125" y="7750"/>
                  </a:moveTo>
                  <a:cubicBezTo>
                    <a:pt x="135490" y="15370"/>
                    <a:pt x="17380" y="132528"/>
                    <a:pt x="7855" y="260163"/>
                  </a:cubicBezTo>
                  <a:cubicBezTo>
                    <a:pt x="235" y="367795"/>
                    <a:pt x="54527" y="463045"/>
                    <a:pt x="138347" y="514480"/>
                  </a:cubicBezTo>
                  <a:cubicBezTo>
                    <a:pt x="158350" y="526863"/>
                    <a:pt x="170732" y="548770"/>
                    <a:pt x="170732" y="572583"/>
                  </a:cubicBezTo>
                  <a:lnTo>
                    <a:pt x="389807" y="572583"/>
                  </a:lnTo>
                  <a:cubicBezTo>
                    <a:pt x="390760" y="547818"/>
                    <a:pt x="404095" y="525910"/>
                    <a:pt x="424097" y="513528"/>
                  </a:cubicBezTo>
                  <a:cubicBezTo>
                    <a:pt x="502202" y="464950"/>
                    <a:pt x="553637" y="379225"/>
                    <a:pt x="553637" y="281118"/>
                  </a:cubicBezTo>
                  <a:cubicBezTo>
                    <a:pt x="555542" y="123955"/>
                    <a:pt x="423145" y="-2727"/>
                    <a:pt x="263125" y="7750"/>
                  </a:cubicBezTo>
                  <a:close/>
                </a:path>
              </a:pathLst>
            </a:custGeom>
            <a:grpFill/>
            <a:ln w="9525" cap="flat">
              <a:noFill/>
              <a:prstDash val="solid"/>
              <a:miter/>
            </a:ln>
          </p:spPr>
          <p:txBody>
            <a:bodyPr rtlCol="0" anchor="ctr"/>
            <a:lstStyle/>
            <a:p>
              <a:endParaRPr lang="en-IN" sz="2400">
                <a:solidFill>
                  <a:prstClr val="black"/>
                </a:solidFill>
              </a:endParaRPr>
            </a:p>
          </p:txBody>
        </p:sp>
        <p:sp>
          <p:nvSpPr>
            <p:cNvPr id="104" name="Freeform: Shape 30">
              <a:extLst>
                <a:ext uri="{FF2B5EF4-FFF2-40B4-BE49-F238E27FC236}">
                  <a16:creationId xmlns:a16="http://schemas.microsoft.com/office/drawing/2014/main" id="{586E822C-5A1C-4B42-B440-7E562341CC23}"/>
                </a:ext>
              </a:extLst>
            </p:cNvPr>
            <p:cNvSpPr/>
            <p:nvPr/>
          </p:nvSpPr>
          <p:spPr>
            <a:xfrm>
              <a:off x="1005593" y="5985920"/>
              <a:ext cx="228600" cy="104775"/>
            </a:xfrm>
            <a:custGeom>
              <a:avLst/>
              <a:gdLst>
                <a:gd name="connsiteX0" fmla="*/ 78581 w 228600"/>
                <a:gd name="connsiteY0" fmla="*/ 62389 h 104775"/>
                <a:gd name="connsiteX1" fmla="*/ 114776 w 228600"/>
                <a:gd name="connsiteY1" fmla="*/ 98584 h 104775"/>
                <a:gd name="connsiteX2" fmla="*/ 150971 w 228600"/>
                <a:gd name="connsiteY2" fmla="*/ 62389 h 104775"/>
                <a:gd name="connsiteX3" fmla="*/ 221456 w 228600"/>
                <a:gd name="connsiteY3" fmla="*/ 7144 h 104775"/>
                <a:gd name="connsiteX4" fmla="*/ 7144 w 228600"/>
                <a:gd name="connsiteY4" fmla="*/ 7144 h 104775"/>
                <a:gd name="connsiteX5" fmla="*/ 78581 w 228600"/>
                <a:gd name="connsiteY5" fmla="*/ 623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104775">
                  <a:moveTo>
                    <a:pt x="78581" y="62389"/>
                  </a:moveTo>
                  <a:cubicBezTo>
                    <a:pt x="78581" y="82391"/>
                    <a:pt x="94774" y="98584"/>
                    <a:pt x="114776" y="98584"/>
                  </a:cubicBezTo>
                  <a:cubicBezTo>
                    <a:pt x="134779" y="98584"/>
                    <a:pt x="150971" y="82391"/>
                    <a:pt x="150971" y="62389"/>
                  </a:cubicBezTo>
                  <a:cubicBezTo>
                    <a:pt x="185261" y="62389"/>
                    <a:pt x="213836" y="39529"/>
                    <a:pt x="221456" y="7144"/>
                  </a:cubicBezTo>
                  <a:lnTo>
                    <a:pt x="7144" y="7144"/>
                  </a:lnTo>
                  <a:cubicBezTo>
                    <a:pt x="15716" y="38576"/>
                    <a:pt x="44291" y="62389"/>
                    <a:pt x="78581" y="62389"/>
                  </a:cubicBezTo>
                  <a:close/>
                </a:path>
              </a:pathLst>
            </a:custGeom>
            <a:grpFill/>
            <a:ln w="9525" cap="flat">
              <a:noFill/>
              <a:prstDash val="solid"/>
              <a:miter/>
            </a:ln>
          </p:spPr>
          <p:txBody>
            <a:bodyPr rtlCol="0" anchor="ctr"/>
            <a:lstStyle/>
            <a:p>
              <a:endParaRPr lang="en-IN" sz="2400">
                <a:solidFill>
                  <a:prstClr val="black"/>
                </a:solidFill>
              </a:endParaRPr>
            </a:p>
          </p:txBody>
        </p:sp>
        <p:sp>
          <p:nvSpPr>
            <p:cNvPr id="105" name="Freeform: Shape 31">
              <a:extLst>
                <a:ext uri="{FF2B5EF4-FFF2-40B4-BE49-F238E27FC236}">
                  <a16:creationId xmlns:a16="http://schemas.microsoft.com/office/drawing/2014/main" id="{648A5B9C-7D35-4CD4-B1FD-8F1E9363A9F7}"/>
                </a:ext>
              </a:extLst>
            </p:cNvPr>
            <p:cNvSpPr/>
            <p:nvPr/>
          </p:nvSpPr>
          <p:spPr>
            <a:xfrm>
              <a:off x="821988" y="5214499"/>
              <a:ext cx="95250" cy="114300"/>
            </a:xfrm>
            <a:custGeom>
              <a:avLst/>
              <a:gdLst>
                <a:gd name="connsiteX0" fmla="*/ 38957 w 95250"/>
                <a:gd name="connsiteY0" fmla="*/ 10001 h 114300"/>
                <a:gd name="connsiteX1" fmla="*/ 93821 w 95250"/>
                <a:gd name="connsiteY1" fmla="*/ 83153 h 114300"/>
                <a:gd name="connsiteX2" fmla="*/ 64865 w 95250"/>
                <a:gd name="connsiteY2" fmla="*/ 104870 h 114300"/>
                <a:gd name="connsiteX3" fmla="*/ 10001 w 95250"/>
                <a:gd name="connsiteY3" fmla="*/ 31718 h 114300"/>
              </a:gdLst>
              <a:ahLst/>
              <a:cxnLst>
                <a:cxn ang="0">
                  <a:pos x="connsiteX0" y="connsiteY0"/>
                </a:cxn>
                <a:cxn ang="0">
                  <a:pos x="connsiteX1" y="connsiteY1"/>
                </a:cxn>
                <a:cxn ang="0">
                  <a:pos x="connsiteX2" y="connsiteY2"/>
                </a:cxn>
                <a:cxn ang="0">
                  <a:pos x="connsiteX3" y="connsiteY3"/>
                </a:cxn>
              </a:cxnLst>
              <a:rect l="l" t="t" r="r" b="b"/>
              <a:pathLst>
                <a:path w="95250" h="114300">
                  <a:moveTo>
                    <a:pt x="38957" y="10001"/>
                  </a:moveTo>
                  <a:lnTo>
                    <a:pt x="93821" y="83153"/>
                  </a:lnTo>
                  <a:lnTo>
                    <a:pt x="64865" y="104870"/>
                  </a:lnTo>
                  <a:lnTo>
                    <a:pt x="10001" y="31718"/>
                  </a:lnTo>
                  <a:close/>
                </a:path>
              </a:pathLst>
            </a:custGeom>
            <a:grpFill/>
            <a:ln w="9525" cap="flat">
              <a:noFill/>
              <a:prstDash val="solid"/>
              <a:miter/>
            </a:ln>
          </p:spPr>
          <p:txBody>
            <a:bodyPr rtlCol="0" anchor="ctr"/>
            <a:lstStyle/>
            <a:p>
              <a:endParaRPr lang="en-IN" sz="2400">
                <a:solidFill>
                  <a:prstClr val="black"/>
                </a:solidFill>
              </a:endParaRPr>
            </a:p>
          </p:txBody>
        </p:sp>
        <p:sp>
          <p:nvSpPr>
            <p:cNvPr id="106" name="Freeform: Shape 32">
              <a:extLst>
                <a:ext uri="{FF2B5EF4-FFF2-40B4-BE49-F238E27FC236}">
                  <a16:creationId xmlns:a16="http://schemas.microsoft.com/office/drawing/2014/main" id="{B3AC460D-AE75-4D7C-ACD2-8716BFBD2621}"/>
                </a:ext>
              </a:extLst>
            </p:cNvPr>
            <p:cNvSpPr/>
            <p:nvPr/>
          </p:nvSpPr>
          <p:spPr>
            <a:xfrm>
              <a:off x="1077030" y="5164865"/>
              <a:ext cx="47625" cy="104775"/>
            </a:xfrm>
            <a:custGeom>
              <a:avLst/>
              <a:gdLst>
                <a:gd name="connsiteX0" fmla="*/ 7144 w 47625"/>
                <a:gd name="connsiteY0" fmla="*/ 7144 h 104775"/>
                <a:gd name="connsiteX1" fmla="*/ 43339 w 47625"/>
                <a:gd name="connsiteY1" fmla="*/ 7144 h 104775"/>
                <a:gd name="connsiteX2" fmla="*/ 43339 w 47625"/>
                <a:gd name="connsiteY2" fmla="*/ 98584 h 104775"/>
                <a:gd name="connsiteX3" fmla="*/ 7144 w 47625"/>
                <a:gd name="connsiteY3" fmla="*/ 98584 h 104775"/>
              </a:gdLst>
              <a:ahLst/>
              <a:cxnLst>
                <a:cxn ang="0">
                  <a:pos x="connsiteX0" y="connsiteY0"/>
                </a:cxn>
                <a:cxn ang="0">
                  <a:pos x="connsiteX1" y="connsiteY1"/>
                </a:cxn>
                <a:cxn ang="0">
                  <a:pos x="connsiteX2" y="connsiteY2"/>
                </a:cxn>
                <a:cxn ang="0">
                  <a:pos x="connsiteX3" y="connsiteY3"/>
                </a:cxn>
              </a:cxnLst>
              <a:rect l="l" t="t" r="r" b="b"/>
              <a:pathLst>
                <a:path w="47625" h="104775">
                  <a:moveTo>
                    <a:pt x="7144" y="7144"/>
                  </a:moveTo>
                  <a:lnTo>
                    <a:pt x="43339" y="7144"/>
                  </a:lnTo>
                  <a:lnTo>
                    <a:pt x="43339" y="98584"/>
                  </a:lnTo>
                  <a:lnTo>
                    <a:pt x="7144" y="98584"/>
                  </a:lnTo>
                  <a:close/>
                </a:path>
              </a:pathLst>
            </a:custGeom>
            <a:grpFill/>
            <a:ln w="9525" cap="flat">
              <a:noFill/>
              <a:prstDash val="solid"/>
              <a:miter/>
            </a:ln>
          </p:spPr>
          <p:txBody>
            <a:bodyPr rtlCol="0" anchor="ctr"/>
            <a:lstStyle/>
            <a:p>
              <a:endParaRPr lang="en-IN" sz="2400">
                <a:solidFill>
                  <a:prstClr val="black"/>
                </a:solidFill>
              </a:endParaRPr>
            </a:p>
          </p:txBody>
        </p:sp>
        <p:sp>
          <p:nvSpPr>
            <p:cNvPr id="107" name="Freeform: Shape 33">
              <a:extLst>
                <a:ext uri="{FF2B5EF4-FFF2-40B4-BE49-F238E27FC236}">
                  <a16:creationId xmlns:a16="http://schemas.microsoft.com/office/drawing/2014/main" id="{18536F55-3527-4162-86A8-C5C00A5585D8}"/>
                </a:ext>
              </a:extLst>
            </p:cNvPr>
            <p:cNvSpPr/>
            <p:nvPr/>
          </p:nvSpPr>
          <p:spPr>
            <a:xfrm>
              <a:off x="1297932" y="5212533"/>
              <a:ext cx="104775" cy="104775"/>
            </a:xfrm>
            <a:custGeom>
              <a:avLst/>
              <a:gdLst>
                <a:gd name="connsiteX0" fmla="*/ 74086 w 104775"/>
                <a:gd name="connsiteY0" fmla="*/ 10103 h 104775"/>
                <a:gd name="connsiteX1" fmla="*/ 99680 w 104775"/>
                <a:gd name="connsiteY1" fmla="*/ 35696 h 104775"/>
                <a:gd name="connsiteX2" fmla="*/ 35696 w 104775"/>
                <a:gd name="connsiteY2" fmla="*/ 99680 h 104775"/>
                <a:gd name="connsiteX3" fmla="*/ 10103 w 104775"/>
                <a:gd name="connsiteY3" fmla="*/ 74086 h 104775"/>
              </a:gdLst>
              <a:ahLst/>
              <a:cxnLst>
                <a:cxn ang="0">
                  <a:pos x="connsiteX0" y="connsiteY0"/>
                </a:cxn>
                <a:cxn ang="0">
                  <a:pos x="connsiteX1" y="connsiteY1"/>
                </a:cxn>
                <a:cxn ang="0">
                  <a:pos x="connsiteX2" y="connsiteY2"/>
                </a:cxn>
                <a:cxn ang="0">
                  <a:pos x="connsiteX3" y="connsiteY3"/>
                </a:cxn>
              </a:cxnLst>
              <a:rect l="l" t="t" r="r" b="b"/>
              <a:pathLst>
                <a:path w="104775" h="104775">
                  <a:moveTo>
                    <a:pt x="74086" y="10103"/>
                  </a:moveTo>
                  <a:lnTo>
                    <a:pt x="99680" y="35696"/>
                  </a:lnTo>
                  <a:lnTo>
                    <a:pt x="35696" y="99680"/>
                  </a:lnTo>
                  <a:lnTo>
                    <a:pt x="10103" y="74086"/>
                  </a:lnTo>
                  <a:close/>
                </a:path>
              </a:pathLst>
            </a:custGeom>
            <a:grpFill/>
            <a:ln w="9525" cap="flat">
              <a:noFill/>
              <a:prstDash val="solid"/>
              <a:miter/>
            </a:ln>
          </p:spPr>
          <p:txBody>
            <a:bodyPr rtlCol="0" anchor="ctr"/>
            <a:lstStyle/>
            <a:p>
              <a:endParaRPr lang="en-IN" sz="2400">
                <a:solidFill>
                  <a:prstClr val="black"/>
                </a:solidFill>
              </a:endParaRPr>
            </a:p>
          </p:txBody>
        </p:sp>
        <p:sp>
          <p:nvSpPr>
            <p:cNvPr id="108" name="Freeform: Shape 34">
              <a:extLst>
                <a:ext uri="{FF2B5EF4-FFF2-40B4-BE49-F238E27FC236}">
                  <a16:creationId xmlns:a16="http://schemas.microsoft.com/office/drawing/2014/main" id="{52740B27-A5AE-4558-97CA-3B1004FD0D06}"/>
                </a:ext>
              </a:extLst>
            </p:cNvPr>
            <p:cNvSpPr/>
            <p:nvPr/>
          </p:nvSpPr>
          <p:spPr>
            <a:xfrm>
              <a:off x="1418867" y="5392213"/>
              <a:ext cx="114300" cy="66675"/>
            </a:xfrm>
            <a:custGeom>
              <a:avLst/>
              <a:gdLst>
                <a:gd name="connsiteX0" fmla="*/ 99932 w 114300"/>
                <a:gd name="connsiteY0" fmla="*/ 8407 h 66675"/>
                <a:gd name="connsiteX1" fmla="*/ 107037 w 114300"/>
                <a:gd name="connsiteY1" fmla="*/ 43896 h 66675"/>
                <a:gd name="connsiteX2" fmla="*/ 15512 w 114300"/>
                <a:gd name="connsiteY2" fmla="*/ 62220 h 66675"/>
                <a:gd name="connsiteX3" fmla="*/ 8407 w 114300"/>
                <a:gd name="connsiteY3" fmla="*/ 26730 h 66675"/>
              </a:gdLst>
              <a:ahLst/>
              <a:cxnLst>
                <a:cxn ang="0">
                  <a:pos x="connsiteX0" y="connsiteY0"/>
                </a:cxn>
                <a:cxn ang="0">
                  <a:pos x="connsiteX1" y="connsiteY1"/>
                </a:cxn>
                <a:cxn ang="0">
                  <a:pos x="connsiteX2" y="connsiteY2"/>
                </a:cxn>
                <a:cxn ang="0">
                  <a:pos x="connsiteX3" y="connsiteY3"/>
                </a:cxn>
              </a:cxnLst>
              <a:rect l="l" t="t" r="r" b="b"/>
              <a:pathLst>
                <a:path w="114300" h="66675">
                  <a:moveTo>
                    <a:pt x="99932" y="8407"/>
                  </a:moveTo>
                  <a:lnTo>
                    <a:pt x="107037" y="43896"/>
                  </a:lnTo>
                  <a:lnTo>
                    <a:pt x="15512" y="62220"/>
                  </a:lnTo>
                  <a:lnTo>
                    <a:pt x="8407" y="26730"/>
                  </a:lnTo>
                  <a:close/>
                </a:path>
              </a:pathLst>
            </a:custGeom>
            <a:grpFill/>
            <a:ln w="9525" cap="flat">
              <a:noFill/>
              <a:prstDash val="solid"/>
              <a:miter/>
            </a:ln>
          </p:spPr>
          <p:txBody>
            <a:bodyPr rtlCol="0" anchor="ctr"/>
            <a:lstStyle/>
            <a:p>
              <a:endParaRPr lang="en-IN" sz="2400">
                <a:solidFill>
                  <a:prstClr val="black"/>
                </a:solidFill>
              </a:endParaRPr>
            </a:p>
          </p:txBody>
        </p:sp>
        <p:sp>
          <p:nvSpPr>
            <p:cNvPr id="109" name="Freeform: Shape 58">
              <a:extLst>
                <a:ext uri="{FF2B5EF4-FFF2-40B4-BE49-F238E27FC236}">
                  <a16:creationId xmlns:a16="http://schemas.microsoft.com/office/drawing/2014/main" id="{C39B9781-E664-404C-9E81-F528C0DD33C8}"/>
                </a:ext>
              </a:extLst>
            </p:cNvPr>
            <p:cNvSpPr/>
            <p:nvPr/>
          </p:nvSpPr>
          <p:spPr>
            <a:xfrm>
              <a:off x="703905" y="5374053"/>
              <a:ext cx="104775" cy="76200"/>
            </a:xfrm>
            <a:custGeom>
              <a:avLst/>
              <a:gdLst>
                <a:gd name="connsiteX0" fmla="*/ 20481 w 104775"/>
                <a:gd name="connsiteY0" fmla="*/ 9036 h 76200"/>
                <a:gd name="connsiteX1" fmla="*/ 102712 w 104775"/>
                <a:gd name="connsiteY1" fmla="*/ 36444 h 76200"/>
                <a:gd name="connsiteX2" fmla="*/ 91267 w 104775"/>
                <a:gd name="connsiteY2" fmla="*/ 70782 h 76200"/>
                <a:gd name="connsiteX3" fmla="*/ 9036 w 104775"/>
                <a:gd name="connsiteY3" fmla="*/ 43374 h 76200"/>
              </a:gdLst>
              <a:ahLst/>
              <a:cxnLst>
                <a:cxn ang="0">
                  <a:pos x="connsiteX0" y="connsiteY0"/>
                </a:cxn>
                <a:cxn ang="0">
                  <a:pos x="connsiteX1" y="connsiteY1"/>
                </a:cxn>
                <a:cxn ang="0">
                  <a:pos x="connsiteX2" y="connsiteY2"/>
                </a:cxn>
                <a:cxn ang="0">
                  <a:pos x="connsiteX3" y="connsiteY3"/>
                </a:cxn>
              </a:cxnLst>
              <a:rect l="l" t="t" r="r" b="b"/>
              <a:pathLst>
                <a:path w="104775" h="76200">
                  <a:moveTo>
                    <a:pt x="20481" y="9036"/>
                  </a:moveTo>
                  <a:lnTo>
                    <a:pt x="102712" y="36444"/>
                  </a:lnTo>
                  <a:lnTo>
                    <a:pt x="91267" y="70782"/>
                  </a:lnTo>
                  <a:lnTo>
                    <a:pt x="9036" y="43374"/>
                  </a:lnTo>
                  <a:close/>
                </a:path>
              </a:pathLst>
            </a:custGeom>
            <a:grpFill/>
            <a:ln w="9525" cap="flat">
              <a:noFill/>
              <a:prstDash val="solid"/>
              <a:miter/>
            </a:ln>
          </p:spPr>
          <p:txBody>
            <a:bodyPr rtlCol="0" anchor="ctr"/>
            <a:lstStyle/>
            <a:p>
              <a:endParaRPr lang="en-IN" sz="2400">
                <a:solidFill>
                  <a:prstClr val="black"/>
                </a:solidFill>
              </a:endParaRPr>
            </a:p>
          </p:txBody>
        </p:sp>
        <p:sp>
          <p:nvSpPr>
            <p:cNvPr id="110" name="Freeform: Shape 59">
              <a:extLst>
                <a:ext uri="{FF2B5EF4-FFF2-40B4-BE49-F238E27FC236}">
                  <a16:creationId xmlns:a16="http://schemas.microsoft.com/office/drawing/2014/main" id="{9FFEE200-C75C-4926-BC97-9AC59A9AFC32}"/>
                </a:ext>
              </a:extLst>
            </p:cNvPr>
            <p:cNvSpPr/>
            <p:nvPr/>
          </p:nvSpPr>
          <p:spPr>
            <a:xfrm>
              <a:off x="684600" y="5603015"/>
              <a:ext cx="104775" cy="47625"/>
            </a:xfrm>
            <a:custGeom>
              <a:avLst/>
              <a:gdLst>
                <a:gd name="connsiteX0" fmla="*/ 7144 w 104775"/>
                <a:gd name="connsiteY0" fmla="*/ 7144 h 47625"/>
                <a:gd name="connsiteX1" fmla="*/ 98584 w 104775"/>
                <a:gd name="connsiteY1" fmla="*/ 7144 h 47625"/>
                <a:gd name="connsiteX2" fmla="*/ 98584 w 104775"/>
                <a:gd name="connsiteY2" fmla="*/ 43339 h 47625"/>
                <a:gd name="connsiteX3" fmla="*/ 7144 w 104775"/>
                <a:gd name="connsiteY3" fmla="*/ 43339 h 47625"/>
              </a:gdLst>
              <a:ahLst/>
              <a:cxnLst>
                <a:cxn ang="0">
                  <a:pos x="connsiteX0" y="connsiteY0"/>
                </a:cxn>
                <a:cxn ang="0">
                  <a:pos x="connsiteX1" y="connsiteY1"/>
                </a:cxn>
                <a:cxn ang="0">
                  <a:pos x="connsiteX2" y="connsiteY2"/>
                </a:cxn>
                <a:cxn ang="0">
                  <a:pos x="connsiteX3" y="connsiteY3"/>
                </a:cxn>
              </a:cxnLst>
              <a:rect l="l" t="t" r="r" b="b"/>
              <a:pathLst>
                <a:path w="104775" h="47625">
                  <a:moveTo>
                    <a:pt x="7144" y="7144"/>
                  </a:moveTo>
                  <a:lnTo>
                    <a:pt x="98584" y="7144"/>
                  </a:lnTo>
                  <a:lnTo>
                    <a:pt x="98584"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111" name="Freeform: Shape 60">
              <a:extLst>
                <a:ext uri="{FF2B5EF4-FFF2-40B4-BE49-F238E27FC236}">
                  <a16:creationId xmlns:a16="http://schemas.microsoft.com/office/drawing/2014/main" id="{467F3350-E0DB-43F7-BF42-E44F3F2DF282}"/>
                </a:ext>
              </a:extLst>
            </p:cNvPr>
            <p:cNvSpPr/>
            <p:nvPr/>
          </p:nvSpPr>
          <p:spPr>
            <a:xfrm>
              <a:off x="1441838" y="5611587"/>
              <a:ext cx="114300" cy="47625"/>
            </a:xfrm>
            <a:custGeom>
              <a:avLst/>
              <a:gdLst>
                <a:gd name="connsiteX0" fmla="*/ 7144 w 114300"/>
                <a:gd name="connsiteY0" fmla="*/ 7144 h 47625"/>
                <a:gd name="connsiteX1" fmla="*/ 107156 w 114300"/>
                <a:gd name="connsiteY1" fmla="*/ 7144 h 47625"/>
                <a:gd name="connsiteX2" fmla="*/ 107156 w 114300"/>
                <a:gd name="connsiteY2" fmla="*/ 43339 h 47625"/>
                <a:gd name="connsiteX3" fmla="*/ 7144 w 114300"/>
                <a:gd name="connsiteY3" fmla="*/ 43339 h 47625"/>
              </a:gdLst>
              <a:ahLst/>
              <a:cxnLst>
                <a:cxn ang="0">
                  <a:pos x="connsiteX0" y="connsiteY0"/>
                </a:cxn>
                <a:cxn ang="0">
                  <a:pos x="connsiteX1" y="connsiteY1"/>
                </a:cxn>
                <a:cxn ang="0">
                  <a:pos x="connsiteX2" y="connsiteY2"/>
                </a:cxn>
                <a:cxn ang="0">
                  <a:pos x="connsiteX3" y="connsiteY3"/>
                </a:cxn>
              </a:cxnLst>
              <a:rect l="l" t="t" r="r" b="b"/>
              <a:pathLst>
                <a:path w="114300" h="47625">
                  <a:moveTo>
                    <a:pt x="7144" y="7144"/>
                  </a:moveTo>
                  <a:lnTo>
                    <a:pt x="107156" y="7144"/>
                  </a:lnTo>
                  <a:lnTo>
                    <a:pt x="107156"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112" name="Freeform: Shape 61">
              <a:extLst>
                <a:ext uri="{FF2B5EF4-FFF2-40B4-BE49-F238E27FC236}">
                  <a16:creationId xmlns:a16="http://schemas.microsoft.com/office/drawing/2014/main" id="{ED618BB5-07A4-45B4-9A2A-F5CBF5FF3755}"/>
                </a:ext>
              </a:extLst>
            </p:cNvPr>
            <p:cNvSpPr/>
            <p:nvPr/>
          </p:nvSpPr>
          <p:spPr>
            <a:xfrm>
              <a:off x="743945" y="5759129"/>
              <a:ext cx="114300" cy="95250"/>
            </a:xfrm>
            <a:custGeom>
              <a:avLst/>
              <a:gdLst>
                <a:gd name="connsiteX0" fmla="*/ 31726 w 114300"/>
                <a:gd name="connsiteY0" fmla="*/ 93837 h 95250"/>
                <a:gd name="connsiteX1" fmla="*/ 10002 w 114300"/>
                <a:gd name="connsiteY1" fmla="*/ 64884 h 95250"/>
                <a:gd name="connsiteX2" fmla="*/ 83145 w 114300"/>
                <a:gd name="connsiteY2" fmla="*/ 10002 h 95250"/>
                <a:gd name="connsiteX3" fmla="*/ 104869 w 114300"/>
                <a:gd name="connsiteY3" fmla="*/ 38954 h 95250"/>
              </a:gdLst>
              <a:ahLst/>
              <a:cxnLst>
                <a:cxn ang="0">
                  <a:pos x="connsiteX0" y="connsiteY0"/>
                </a:cxn>
                <a:cxn ang="0">
                  <a:pos x="connsiteX1" y="connsiteY1"/>
                </a:cxn>
                <a:cxn ang="0">
                  <a:pos x="connsiteX2" y="connsiteY2"/>
                </a:cxn>
                <a:cxn ang="0">
                  <a:pos x="connsiteX3" y="connsiteY3"/>
                </a:cxn>
              </a:cxnLst>
              <a:rect l="l" t="t" r="r" b="b"/>
              <a:pathLst>
                <a:path w="114300" h="95250">
                  <a:moveTo>
                    <a:pt x="31726" y="93837"/>
                  </a:moveTo>
                  <a:lnTo>
                    <a:pt x="10002" y="64884"/>
                  </a:lnTo>
                  <a:lnTo>
                    <a:pt x="83145" y="10002"/>
                  </a:lnTo>
                  <a:lnTo>
                    <a:pt x="104869" y="38954"/>
                  </a:lnTo>
                  <a:close/>
                </a:path>
              </a:pathLst>
            </a:custGeom>
            <a:grpFill/>
            <a:ln w="9525" cap="flat">
              <a:noFill/>
              <a:prstDash val="solid"/>
              <a:miter/>
            </a:ln>
          </p:spPr>
          <p:txBody>
            <a:bodyPr rtlCol="0" anchor="ctr"/>
            <a:lstStyle/>
            <a:p>
              <a:endParaRPr lang="en-IN" sz="2400">
                <a:solidFill>
                  <a:prstClr val="black"/>
                </a:solidFill>
              </a:endParaRPr>
            </a:p>
          </p:txBody>
        </p:sp>
        <p:sp>
          <p:nvSpPr>
            <p:cNvPr id="113" name="Freeform: Shape 62">
              <a:extLst>
                <a:ext uri="{FF2B5EF4-FFF2-40B4-BE49-F238E27FC236}">
                  <a16:creationId xmlns:a16="http://schemas.microsoft.com/office/drawing/2014/main" id="{AE38BD13-9533-4199-9ADB-7CFB42B37636}"/>
                </a:ext>
              </a:extLst>
            </p:cNvPr>
            <p:cNvSpPr/>
            <p:nvPr/>
          </p:nvSpPr>
          <p:spPr>
            <a:xfrm>
              <a:off x="1380514" y="5769825"/>
              <a:ext cx="104775" cy="104775"/>
            </a:xfrm>
            <a:custGeom>
              <a:avLst/>
              <a:gdLst>
                <a:gd name="connsiteX0" fmla="*/ 74086 w 104775"/>
                <a:gd name="connsiteY0" fmla="*/ 99680 h 104775"/>
                <a:gd name="connsiteX1" fmla="*/ 10103 w 104775"/>
                <a:gd name="connsiteY1" fmla="*/ 35696 h 104775"/>
                <a:gd name="connsiteX2" fmla="*/ 35696 w 104775"/>
                <a:gd name="connsiteY2" fmla="*/ 10103 h 104775"/>
                <a:gd name="connsiteX3" fmla="*/ 99680 w 104775"/>
                <a:gd name="connsiteY3" fmla="*/ 74086 h 104775"/>
              </a:gdLst>
              <a:ahLst/>
              <a:cxnLst>
                <a:cxn ang="0">
                  <a:pos x="connsiteX0" y="connsiteY0"/>
                </a:cxn>
                <a:cxn ang="0">
                  <a:pos x="connsiteX1" y="connsiteY1"/>
                </a:cxn>
                <a:cxn ang="0">
                  <a:pos x="connsiteX2" y="connsiteY2"/>
                </a:cxn>
                <a:cxn ang="0">
                  <a:pos x="connsiteX3" y="connsiteY3"/>
                </a:cxn>
              </a:cxnLst>
              <a:rect l="l" t="t" r="r" b="b"/>
              <a:pathLst>
                <a:path w="104775" h="104775">
                  <a:moveTo>
                    <a:pt x="74086" y="99680"/>
                  </a:moveTo>
                  <a:lnTo>
                    <a:pt x="10103" y="35696"/>
                  </a:lnTo>
                  <a:lnTo>
                    <a:pt x="35696" y="10103"/>
                  </a:lnTo>
                  <a:lnTo>
                    <a:pt x="99680" y="74086"/>
                  </a:lnTo>
                  <a:close/>
                </a:path>
              </a:pathLst>
            </a:custGeom>
            <a:grpFill/>
            <a:ln w="9525" cap="flat">
              <a:noFill/>
              <a:prstDash val="solid"/>
              <a:miter/>
            </a:ln>
          </p:spPr>
          <p:txBody>
            <a:bodyPr rtlCol="0" anchor="ctr"/>
            <a:lstStyle/>
            <a:p>
              <a:endParaRPr lang="en-IN" sz="2400">
                <a:solidFill>
                  <a:prstClr val="black"/>
                </a:solidFill>
              </a:endParaRPr>
            </a:p>
          </p:txBody>
        </p:sp>
      </p:grpSp>
    </p:spTree>
    <p:extLst>
      <p:ext uri="{BB962C8B-B14F-4D97-AF65-F5344CB8AC3E}">
        <p14:creationId xmlns:p14="http://schemas.microsoft.com/office/powerpoint/2010/main" val="2097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一張含有 動物 的圖片&#10;&#10;自動產生的描述">
            <a:extLst>
              <a:ext uri="{FF2B5EF4-FFF2-40B4-BE49-F238E27FC236}">
                <a16:creationId xmlns:a16="http://schemas.microsoft.com/office/drawing/2014/main" id="{7ECDD248-F93A-4E46-865B-459FABEFA4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5520" y="1205548"/>
            <a:ext cx="11266212" cy="4915851"/>
          </a:xfrm>
          <a:prstGeom prst="rect">
            <a:avLst/>
          </a:prstGeom>
        </p:spPr>
      </p:pic>
      <p:sp>
        <p:nvSpPr>
          <p:cNvPr id="13" name="矩形 12">
            <a:extLst>
              <a:ext uri="{FF2B5EF4-FFF2-40B4-BE49-F238E27FC236}">
                <a16:creationId xmlns:a16="http://schemas.microsoft.com/office/drawing/2014/main" id="{8B0B6F03-4A7C-43FF-B455-708E0126D337}"/>
              </a:ext>
            </a:extLst>
          </p:cNvPr>
          <p:cNvSpPr/>
          <p:nvPr/>
        </p:nvSpPr>
        <p:spPr>
          <a:xfrm>
            <a:off x="485521" y="1205549"/>
            <a:ext cx="11266212" cy="4915851"/>
          </a:xfrm>
          <a:prstGeom prst="rect">
            <a:avLst/>
          </a:prstGeom>
          <a:solidFill>
            <a:srgbClr val="0E20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Rectangle 2"/>
          <p:cNvSpPr/>
          <p:nvPr/>
        </p:nvSpPr>
        <p:spPr>
          <a:xfrm>
            <a:off x="914401" y="2231228"/>
            <a:ext cx="5753099" cy="37936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a:spcBef>
                <a:spcPts val="400"/>
              </a:spcBef>
              <a:spcAft>
                <a:spcPts val="400"/>
              </a:spcAft>
              <a:defRPr/>
            </a:pPr>
            <a:r>
              <a:rPr lang="en-US" sz="2100" b="1" spc="-27">
                <a:solidFill>
                  <a:schemeClr val="bg1"/>
                </a:solidFill>
                <a:latin typeface="Arial"/>
                <a:cs typeface="Arial"/>
              </a:rPr>
              <a:t>Intel offers the broadest portfolio of hardware and software that helps you:</a:t>
            </a:r>
            <a:endParaRPr lang="en-US" sz="2100" b="1">
              <a:solidFill>
                <a:schemeClr val="bg1"/>
              </a:solidFill>
              <a:latin typeface="Arial"/>
              <a:cs typeface="Arial"/>
            </a:endParaRPr>
          </a:p>
          <a:p>
            <a:pPr marL="382905" indent="-227965">
              <a:spcBef>
                <a:spcPts val="667"/>
              </a:spcBef>
              <a:spcAft>
                <a:spcPts val="667"/>
              </a:spcAft>
              <a:buFont typeface="Wingdings" panose="05000000000000000000" pitchFamily="2" charset="2"/>
              <a:buChar char="§"/>
              <a:defRPr/>
            </a:pPr>
            <a:r>
              <a:rPr lang="en-US" sz="1400" spc="-27">
                <a:solidFill>
                  <a:schemeClr val="bg1"/>
                </a:solidFill>
                <a:latin typeface="Arial"/>
                <a:cs typeface="Arial"/>
              </a:rPr>
              <a:t>Accelerate workloads for a wide range of solutions and vertical use cases</a:t>
            </a:r>
          </a:p>
          <a:p>
            <a:pPr marL="382905" indent="-227965">
              <a:spcBef>
                <a:spcPts val="667"/>
              </a:spcBef>
              <a:spcAft>
                <a:spcPts val="667"/>
              </a:spcAft>
              <a:buFont typeface="Wingdings" panose="05000000000000000000" pitchFamily="2" charset="2"/>
              <a:buChar char="§"/>
              <a:defRPr/>
            </a:pPr>
            <a:r>
              <a:rPr lang="en-US" sz="1400">
                <a:solidFill>
                  <a:schemeClr val="bg1"/>
                </a:solidFill>
                <a:latin typeface="Arial"/>
                <a:cs typeface="Arial"/>
              </a:rPr>
              <a:t>Increase application performance through Intel accelerators and flexible heterogeneous architectures</a:t>
            </a:r>
            <a:r>
              <a:rPr lang="en-US" sz="1400" baseline="30000">
                <a:solidFill>
                  <a:schemeClr val="bg1"/>
                </a:solidFill>
                <a:latin typeface="Arial"/>
                <a:cs typeface="Arial"/>
              </a:rPr>
              <a:t>1</a:t>
            </a:r>
            <a:r>
              <a:rPr lang="en-US" sz="1400">
                <a:solidFill>
                  <a:schemeClr val="bg1"/>
                </a:solidFill>
                <a:latin typeface="Arial"/>
                <a:cs typeface="Arial"/>
              </a:rPr>
              <a:t> (CPU, CPU w/integrated graphics (GPU), FPGA, and Vision Processing Units (VPU))</a:t>
            </a:r>
          </a:p>
          <a:p>
            <a:pPr marL="382905" indent="-227965">
              <a:spcBef>
                <a:spcPts val="667"/>
              </a:spcBef>
              <a:spcAft>
                <a:spcPts val="667"/>
              </a:spcAft>
              <a:buFont typeface="Wingdings" panose="05000000000000000000" pitchFamily="2" charset="2"/>
              <a:buChar char="§"/>
              <a:defRPr/>
            </a:pPr>
            <a:r>
              <a:rPr lang="en-US" sz="1400">
                <a:solidFill>
                  <a:schemeClr val="bg1"/>
                </a:solidFill>
                <a:latin typeface="Arial"/>
                <a:cs typeface="Arial"/>
              </a:rPr>
              <a:t>Drive power, cost  and development efficiencies to designs and applications for cameras, gateways, network video recorders, and servers</a:t>
            </a:r>
          </a:p>
          <a:p>
            <a:pPr marL="382905" indent="-227965">
              <a:spcBef>
                <a:spcPts val="667"/>
              </a:spcBef>
              <a:spcAft>
                <a:spcPts val="667"/>
              </a:spcAft>
              <a:buFont typeface="Wingdings" panose="05000000000000000000" pitchFamily="2" charset="2"/>
              <a:buChar char="§"/>
              <a:defRPr/>
            </a:pPr>
            <a:r>
              <a:rPr lang="en-US" sz="1400">
                <a:solidFill>
                  <a:schemeClr val="bg1"/>
                </a:solidFill>
                <a:latin typeface="Arial"/>
                <a:cs typeface="Arial"/>
              </a:rPr>
              <a:t>Enable deep learning capabilities for smarter, faster analytics —transform data into artificial intelligence for competitive advantage</a:t>
            </a:r>
            <a:endParaRPr lang="en-US" sz="700">
              <a:solidFill>
                <a:schemeClr val="bg1"/>
              </a:solidFill>
              <a:latin typeface="Arial"/>
              <a:cs typeface="Arial"/>
            </a:endParaRPr>
          </a:p>
        </p:txBody>
      </p:sp>
      <p:sp>
        <p:nvSpPr>
          <p:cNvPr id="2" name="Title 1"/>
          <p:cNvSpPr>
            <a:spLocks noGrp="1"/>
          </p:cNvSpPr>
          <p:nvPr>
            <p:ph type="title"/>
          </p:nvPr>
        </p:nvSpPr>
        <p:spPr>
          <a:xfrm>
            <a:off x="838200" y="303633"/>
            <a:ext cx="10515600" cy="865933"/>
          </a:xfrm>
        </p:spPr>
        <p:txBody>
          <a:bodyPr>
            <a:normAutofit/>
          </a:bodyPr>
          <a:lstStyle/>
          <a:p>
            <a:pPr algn="ctr"/>
            <a:r>
              <a:rPr lang="en-US" spc="-40">
                <a:latin typeface="Arial"/>
                <a:cs typeface="Arial"/>
              </a:rPr>
              <a:t>Intel as the Best Choice for Vision Solutions</a:t>
            </a:r>
          </a:p>
        </p:txBody>
      </p:sp>
      <p:sp>
        <p:nvSpPr>
          <p:cNvPr id="15" name="TextBox 14"/>
          <p:cNvSpPr txBox="1"/>
          <p:nvPr/>
        </p:nvSpPr>
        <p:spPr>
          <a:xfrm>
            <a:off x="3806908" y="6293990"/>
            <a:ext cx="5785827" cy="123111"/>
          </a:xfrm>
          <a:prstGeom prst="rect">
            <a:avLst/>
          </a:prstGeom>
          <a:noFill/>
        </p:spPr>
        <p:txBody>
          <a:bodyPr vert="horz" wrap="square" lIns="0" tIns="0" rIns="0" bIns="0" rtlCol="0">
            <a:spAutoFit/>
          </a:bodyPr>
          <a:lstStyle/>
          <a:p>
            <a:r>
              <a:rPr lang="en-US" sz="800" baseline="30000">
                <a:solidFill>
                  <a:srgbClr val="B1BABF"/>
                </a:solidFill>
                <a:latin typeface="Arial" panose="020B0604020202020204" pitchFamily="34" charset="0"/>
                <a:cs typeface="Arial" panose="020B0604020202020204" pitchFamily="34" charset="0"/>
              </a:rPr>
              <a:t>1</a:t>
            </a:r>
            <a:r>
              <a:rPr lang="en-US" sz="800">
                <a:solidFill>
                  <a:srgbClr val="B1BABF"/>
                </a:solidFill>
                <a:latin typeface="Arial" panose="020B0604020202020204" pitchFamily="34" charset="0"/>
                <a:cs typeface="Arial" panose="020B0604020202020204" pitchFamily="34" charset="0"/>
              </a:rPr>
              <a:t>Certain technical specifications and select processors/</a:t>
            </a:r>
            <a:r>
              <a:rPr lang="en-US" sz="800" err="1">
                <a:solidFill>
                  <a:srgbClr val="B1BABF"/>
                </a:solidFill>
                <a:latin typeface="Arial" panose="020B0604020202020204" pitchFamily="34" charset="0"/>
                <a:cs typeface="Arial" panose="020B0604020202020204" pitchFamily="34" charset="0"/>
              </a:rPr>
              <a:t>skus</a:t>
            </a:r>
            <a:r>
              <a:rPr lang="en-US" sz="800">
                <a:solidFill>
                  <a:srgbClr val="B1BABF"/>
                </a:solidFill>
                <a:latin typeface="Arial" panose="020B0604020202020204" pitchFamily="34" charset="0"/>
                <a:cs typeface="Arial" panose="020B0604020202020204" pitchFamily="34" charset="0"/>
              </a:rPr>
              <a:t> apply. See </a:t>
            </a:r>
            <a:r>
              <a:rPr lang="en-US" sz="80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product site</a:t>
            </a:r>
            <a:r>
              <a:rPr lang="en-US" sz="800">
                <a:solidFill>
                  <a:schemeClr val="bg1"/>
                </a:solidFill>
                <a:latin typeface="Arial" panose="020B0604020202020204" pitchFamily="34" charset="0"/>
                <a:cs typeface="Arial" panose="020B0604020202020204" pitchFamily="34" charset="0"/>
              </a:rPr>
              <a:t> </a:t>
            </a:r>
            <a:r>
              <a:rPr lang="en-US" sz="800">
                <a:solidFill>
                  <a:srgbClr val="B1BABF"/>
                </a:solidFill>
                <a:latin typeface="Arial" panose="020B0604020202020204" pitchFamily="34" charset="0"/>
                <a:cs typeface="Arial" panose="020B0604020202020204" pitchFamily="34" charset="0"/>
              </a:rPr>
              <a:t>for more details.</a:t>
            </a:r>
          </a:p>
        </p:txBody>
      </p:sp>
      <p:sp>
        <p:nvSpPr>
          <p:cNvPr id="11" name="Rectangle 10"/>
          <p:cNvSpPr/>
          <p:nvPr/>
        </p:nvSpPr>
        <p:spPr>
          <a:xfrm>
            <a:off x="485522" y="1205548"/>
            <a:ext cx="11266212" cy="804439"/>
          </a:xfrm>
          <a:prstGeom prst="rect">
            <a:avLst/>
          </a:prstGeom>
          <a:solidFill>
            <a:srgbClr val="26B6FF"/>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algn="ctr">
              <a:spcBef>
                <a:spcPts val="400"/>
              </a:spcBef>
              <a:spcAft>
                <a:spcPts val="400"/>
              </a:spcAft>
              <a:defRPr/>
            </a:pPr>
            <a:r>
              <a:rPr lang="en-US" sz="2000" b="1" spc="-27">
                <a:solidFill>
                  <a:schemeClr val="bg1"/>
                </a:solidFill>
                <a:latin typeface="Arial" panose="020B0604020202020204" pitchFamily="34" charset="0"/>
                <a:cs typeface="Arial" panose="020B0604020202020204" pitchFamily="34" charset="0"/>
              </a:rPr>
              <a:t>Deliver High Performance Computer Vision &amp; Deep Learning</a:t>
            </a:r>
            <a:br>
              <a:rPr lang="en-US" sz="2000" b="1" spc="-27">
                <a:solidFill>
                  <a:schemeClr val="bg1"/>
                </a:solidFill>
                <a:latin typeface="Arial" panose="020B0604020202020204" pitchFamily="34" charset="0"/>
                <a:cs typeface="Arial" panose="020B0604020202020204" pitchFamily="34" charset="0"/>
              </a:rPr>
            </a:br>
            <a:r>
              <a:rPr lang="en-US" sz="2000" b="1" spc="-27">
                <a:solidFill>
                  <a:schemeClr val="bg1"/>
                </a:solidFill>
                <a:latin typeface="Arial" panose="020B0604020202020204" pitchFamily="34" charset="0"/>
                <a:cs typeface="Arial" panose="020B0604020202020204" pitchFamily="34" charset="0"/>
              </a:rPr>
              <a:t>Transform Data &amp; Results into Artificial Intelligence</a:t>
            </a:r>
          </a:p>
          <a:p>
            <a:pPr algn="ctr">
              <a:spcBef>
                <a:spcPts val="400"/>
              </a:spcBef>
              <a:spcAft>
                <a:spcPts val="400"/>
              </a:spcAft>
              <a:defRPr/>
            </a:pPr>
            <a:endParaRPr lang="en-US" sz="200" b="1">
              <a:solidFill>
                <a:srgbClr val="003C7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79593" y="3399455"/>
            <a:ext cx="1428770" cy="1417429"/>
          </a:xfrm>
          <a:prstGeom prst="rect">
            <a:avLst/>
          </a:prstGeom>
        </p:spPr>
      </p:pic>
      <p:pic>
        <p:nvPicPr>
          <p:cNvPr id="5" name="圖形 4">
            <a:extLst>
              <a:ext uri="{FF2B5EF4-FFF2-40B4-BE49-F238E27FC236}">
                <a16:creationId xmlns:a16="http://schemas.microsoft.com/office/drawing/2014/main" id="{2EFB07AA-46CC-4136-A1FB-257266A5C5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9291" y="3441419"/>
            <a:ext cx="1466850" cy="1333500"/>
          </a:xfrm>
          <a:prstGeom prst="rect">
            <a:avLst/>
          </a:prstGeom>
        </p:spPr>
      </p:pic>
    </p:spTree>
    <p:extLst>
      <p:ext uri="{BB962C8B-B14F-4D97-AF65-F5344CB8AC3E}">
        <p14:creationId xmlns:p14="http://schemas.microsoft.com/office/powerpoint/2010/main" val="2101889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一張含有 動物 的圖片&#10;&#10;自動產生的描述">
            <a:extLst>
              <a:ext uri="{FF2B5EF4-FFF2-40B4-BE49-F238E27FC236}">
                <a16:creationId xmlns:a16="http://schemas.microsoft.com/office/drawing/2014/main" id="{70A9C93A-FEB1-4306-AB4A-85F2B5DB1B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6400" y="1408194"/>
            <a:ext cx="11442700" cy="5205295"/>
          </a:xfrm>
          <a:prstGeom prst="rect">
            <a:avLst/>
          </a:prstGeom>
        </p:spPr>
      </p:pic>
      <p:sp>
        <p:nvSpPr>
          <p:cNvPr id="23" name="矩形 22">
            <a:extLst>
              <a:ext uri="{FF2B5EF4-FFF2-40B4-BE49-F238E27FC236}">
                <a16:creationId xmlns:a16="http://schemas.microsoft.com/office/drawing/2014/main" id="{BEF592BC-3E7A-4B5B-99BB-6AE2BA19004A}"/>
              </a:ext>
            </a:extLst>
          </p:cNvPr>
          <p:cNvSpPr/>
          <p:nvPr/>
        </p:nvSpPr>
        <p:spPr>
          <a:xfrm>
            <a:off x="406400" y="1408195"/>
            <a:ext cx="11506200" cy="5205293"/>
          </a:xfrm>
          <a:prstGeom prst="rect">
            <a:avLst/>
          </a:prstGeom>
          <a:solidFill>
            <a:srgbClr val="0E20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Title 4"/>
          <p:cNvSpPr>
            <a:spLocks noGrp="1"/>
          </p:cNvSpPr>
          <p:nvPr>
            <p:ph type="title"/>
          </p:nvPr>
        </p:nvSpPr>
        <p:spPr>
          <a:xfrm>
            <a:off x="0" y="365126"/>
            <a:ext cx="12192000" cy="677238"/>
          </a:xfrm>
        </p:spPr>
        <p:txBody>
          <a:bodyPr>
            <a:normAutofit/>
          </a:bodyPr>
          <a:lstStyle/>
          <a:p>
            <a:pPr algn="ctr"/>
            <a:r>
              <a:rPr lang="en-US" sz="3600"/>
              <a:t>Speed Deployment with Pre-trained Models &amp; Samples</a:t>
            </a:r>
          </a:p>
        </p:txBody>
      </p:sp>
      <p:sp>
        <p:nvSpPr>
          <p:cNvPr id="3" name="Content Placeholder 2"/>
          <p:cNvSpPr>
            <a:spLocks noGrp="1"/>
          </p:cNvSpPr>
          <p:nvPr>
            <p:ph sz="half" idx="4294967295"/>
          </p:nvPr>
        </p:nvSpPr>
        <p:spPr>
          <a:xfrm>
            <a:off x="0" y="951115"/>
            <a:ext cx="12192000" cy="293739"/>
          </a:xfrm>
        </p:spPr>
        <p:txBody>
          <a:bodyPr>
            <a:noAutofit/>
          </a:bodyPr>
          <a:lstStyle/>
          <a:p>
            <a:pPr marL="0" indent="0" algn="ctr">
              <a:spcBef>
                <a:spcPts val="800"/>
              </a:spcBef>
              <a:buNone/>
            </a:pPr>
            <a:r>
              <a:rPr lang="en-US" sz="1800">
                <a:solidFill>
                  <a:schemeClr val="bg1"/>
                </a:solidFill>
              </a:rPr>
              <a:t>Expedite development, accelerate deep learning inference performance, and speed production deployment.</a:t>
            </a:r>
          </a:p>
        </p:txBody>
      </p:sp>
      <p:sp>
        <p:nvSpPr>
          <p:cNvPr id="9" name="Content Placeholder 5"/>
          <p:cNvSpPr>
            <a:spLocks noGrp="1"/>
          </p:cNvSpPr>
          <p:nvPr>
            <p:ph sz="half" idx="4294967295"/>
          </p:nvPr>
        </p:nvSpPr>
        <p:spPr>
          <a:xfrm>
            <a:off x="917141" y="1883471"/>
            <a:ext cx="2987675" cy="3368675"/>
          </a:xfrm>
        </p:spPr>
        <p:txBody>
          <a:bodyPr>
            <a:normAutofit lnSpcReduction="10000"/>
          </a:bodyPr>
          <a:lstStyle/>
          <a:p>
            <a:pPr marL="230712" indent="-230712">
              <a:spcBef>
                <a:spcPts val="933"/>
              </a:spcBef>
              <a:buFont typeface="Wingdings" panose="05000000000000000000" pitchFamily="2" charset="2"/>
              <a:buChar char="§"/>
            </a:pPr>
            <a:r>
              <a:rPr lang="en-US" sz="1467">
                <a:solidFill>
                  <a:schemeClr val="bg1"/>
                </a:solidFill>
              </a:rPr>
              <a:t>Age &amp; Gender</a:t>
            </a:r>
          </a:p>
          <a:p>
            <a:pPr marL="230712" indent="-230712">
              <a:spcBef>
                <a:spcPts val="667"/>
              </a:spcBef>
              <a:buFont typeface="Wingdings" panose="05000000000000000000" pitchFamily="2" charset="2"/>
              <a:buChar char="§"/>
            </a:pPr>
            <a:r>
              <a:rPr lang="en-US" sz="1467">
                <a:solidFill>
                  <a:schemeClr val="bg1"/>
                </a:solidFill>
              </a:rPr>
              <a:t>Face Detection–standard &amp; enhanced</a:t>
            </a:r>
          </a:p>
          <a:p>
            <a:pPr marL="230712" indent="-230712">
              <a:spcBef>
                <a:spcPts val="667"/>
              </a:spcBef>
              <a:buFont typeface="Wingdings" panose="05000000000000000000" pitchFamily="2" charset="2"/>
              <a:buChar char="§"/>
            </a:pPr>
            <a:r>
              <a:rPr lang="en-US" sz="1467">
                <a:solidFill>
                  <a:schemeClr val="bg1"/>
                </a:solidFill>
              </a:rPr>
              <a:t>Head Position</a:t>
            </a:r>
          </a:p>
          <a:p>
            <a:pPr marL="230712" indent="-230712">
              <a:spcBef>
                <a:spcPts val="667"/>
              </a:spcBef>
              <a:buFont typeface="Wingdings" panose="05000000000000000000" pitchFamily="2" charset="2"/>
              <a:buChar char="§"/>
            </a:pPr>
            <a:r>
              <a:rPr lang="en-US" sz="1467">
                <a:solidFill>
                  <a:schemeClr val="bg1"/>
                </a:solidFill>
              </a:rPr>
              <a:t>Human Detection–eye-level </a:t>
            </a:r>
            <a:br>
              <a:rPr lang="en-US" sz="1467">
                <a:solidFill>
                  <a:schemeClr val="bg1"/>
                </a:solidFill>
              </a:rPr>
            </a:br>
            <a:r>
              <a:rPr lang="en-US" sz="1467">
                <a:solidFill>
                  <a:schemeClr val="bg1"/>
                </a:solidFill>
              </a:rPr>
              <a:t>&amp; high-angle detection</a:t>
            </a:r>
          </a:p>
          <a:p>
            <a:pPr marL="230712" indent="-230712">
              <a:spcBef>
                <a:spcPts val="667"/>
              </a:spcBef>
              <a:buFont typeface="Wingdings" panose="05000000000000000000" pitchFamily="2" charset="2"/>
              <a:buChar char="§"/>
            </a:pPr>
            <a:r>
              <a:rPr lang="en-US" sz="1467">
                <a:solidFill>
                  <a:schemeClr val="bg1"/>
                </a:solidFill>
              </a:rPr>
              <a:t>Detect People, Vehicles &amp; Bikes</a:t>
            </a:r>
          </a:p>
          <a:p>
            <a:pPr marL="230712" indent="-230712">
              <a:spcBef>
                <a:spcPts val="667"/>
              </a:spcBef>
              <a:buFont typeface="Wingdings" panose="05000000000000000000" pitchFamily="2" charset="2"/>
              <a:buChar char="§"/>
            </a:pPr>
            <a:r>
              <a:rPr lang="en-US" sz="1467">
                <a:solidFill>
                  <a:schemeClr val="bg1"/>
                </a:solidFill>
              </a:rPr>
              <a:t>License Plate Detection: small &amp; front facing</a:t>
            </a:r>
          </a:p>
          <a:p>
            <a:pPr marL="230712" indent="-230712">
              <a:spcBef>
                <a:spcPts val="667"/>
              </a:spcBef>
              <a:buFont typeface="Wingdings" panose="05000000000000000000" pitchFamily="2" charset="2"/>
              <a:buChar char="§"/>
            </a:pPr>
            <a:r>
              <a:rPr lang="en-US" sz="1467">
                <a:solidFill>
                  <a:schemeClr val="bg1"/>
                </a:solidFill>
              </a:rPr>
              <a:t>Vehicle Metadata</a:t>
            </a:r>
          </a:p>
          <a:p>
            <a:pPr marL="230712" indent="-230712">
              <a:spcBef>
                <a:spcPts val="667"/>
              </a:spcBef>
              <a:buFont typeface="Wingdings" panose="05000000000000000000" pitchFamily="2" charset="2"/>
              <a:buChar char="§"/>
            </a:pPr>
            <a:r>
              <a:rPr lang="en-US" sz="1467">
                <a:solidFill>
                  <a:schemeClr val="bg1"/>
                </a:solidFill>
              </a:rPr>
              <a:t>Human Pose Estimation</a:t>
            </a:r>
          </a:p>
          <a:p>
            <a:pPr marL="230712" indent="-230712">
              <a:spcBef>
                <a:spcPts val="667"/>
              </a:spcBef>
              <a:buFont typeface="Wingdings" panose="05000000000000000000" pitchFamily="2" charset="2"/>
              <a:buChar char="§"/>
            </a:pPr>
            <a:r>
              <a:rPr lang="en-US" sz="1467">
                <a:solidFill>
                  <a:schemeClr val="bg1"/>
                </a:solidFill>
              </a:rPr>
              <a:t>Action recognition – encoder &amp; decoder</a:t>
            </a:r>
          </a:p>
        </p:txBody>
      </p:sp>
      <p:sp>
        <p:nvSpPr>
          <p:cNvPr id="10" name="Content Placeholder 5"/>
          <p:cNvSpPr txBox="1">
            <a:spLocks/>
          </p:cNvSpPr>
          <p:nvPr/>
        </p:nvSpPr>
        <p:spPr>
          <a:xfrm>
            <a:off x="4383345" y="1883869"/>
            <a:ext cx="3309225" cy="3368183"/>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712" lvl="1" indent="-230712"/>
            <a:r>
              <a:rPr lang="en-US" sz="1467">
                <a:solidFill>
                  <a:schemeClr val="bg1"/>
                </a:solidFill>
                <a:latin typeface="Arial" panose="020B0604020202020204" pitchFamily="34" charset="0"/>
                <a:cs typeface="Arial" panose="020B0604020202020204" pitchFamily="34" charset="0"/>
              </a:rPr>
              <a:t>Text Detection &amp; Recognition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Vehicle Detection </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Retail Environment </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Pedestrian Detection </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Pedestrian &amp; Vehicle Detection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Person Attributes Recognition Crossroad </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Emotion Recognition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Identify Someone from Different Videos–standard &amp; enhanced</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Facial Landmarks</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Gaze estimation</a:t>
            </a:r>
          </a:p>
        </p:txBody>
      </p:sp>
      <p:sp>
        <p:nvSpPr>
          <p:cNvPr id="11" name="TextBox 10"/>
          <p:cNvSpPr txBox="1"/>
          <p:nvPr/>
        </p:nvSpPr>
        <p:spPr>
          <a:xfrm>
            <a:off x="406400" y="1420896"/>
            <a:ext cx="11506200" cy="307777"/>
          </a:xfrm>
          <a:custGeom>
            <a:avLst/>
            <a:gdLst>
              <a:gd name="connsiteX0" fmla="*/ 0 w 10939457"/>
              <a:gd name="connsiteY0" fmla="*/ 0 h 307777"/>
              <a:gd name="connsiteX1" fmla="*/ 10939457 w 10939457"/>
              <a:gd name="connsiteY1" fmla="*/ 0 h 307777"/>
              <a:gd name="connsiteX2" fmla="*/ 10939457 w 10939457"/>
              <a:gd name="connsiteY2" fmla="*/ 307777 h 307777"/>
              <a:gd name="connsiteX3" fmla="*/ 0 w 10939457"/>
              <a:gd name="connsiteY3" fmla="*/ 307777 h 307777"/>
              <a:gd name="connsiteX4" fmla="*/ 0 w 10939457"/>
              <a:gd name="connsiteY4" fmla="*/ 0 h 307777"/>
              <a:gd name="connsiteX0" fmla="*/ 0 w 10952157"/>
              <a:gd name="connsiteY0" fmla="*/ 152400 h 460177"/>
              <a:gd name="connsiteX1" fmla="*/ 10952157 w 10952157"/>
              <a:gd name="connsiteY1" fmla="*/ 0 h 460177"/>
              <a:gd name="connsiteX2" fmla="*/ 10939457 w 10952157"/>
              <a:gd name="connsiteY2" fmla="*/ 460177 h 460177"/>
              <a:gd name="connsiteX3" fmla="*/ 0 w 10952157"/>
              <a:gd name="connsiteY3" fmla="*/ 460177 h 460177"/>
              <a:gd name="connsiteX4" fmla="*/ 0 w 10952157"/>
              <a:gd name="connsiteY4" fmla="*/ 152400 h 460177"/>
              <a:gd name="connsiteX0" fmla="*/ 12700 w 10952157"/>
              <a:gd name="connsiteY0" fmla="*/ 25400 h 460177"/>
              <a:gd name="connsiteX1" fmla="*/ 10952157 w 10952157"/>
              <a:gd name="connsiteY1" fmla="*/ 0 h 460177"/>
              <a:gd name="connsiteX2" fmla="*/ 10939457 w 10952157"/>
              <a:gd name="connsiteY2" fmla="*/ 460177 h 460177"/>
              <a:gd name="connsiteX3" fmla="*/ 0 w 10952157"/>
              <a:gd name="connsiteY3" fmla="*/ 460177 h 460177"/>
              <a:gd name="connsiteX4" fmla="*/ 12700 w 10952157"/>
              <a:gd name="connsiteY4" fmla="*/ 25400 h 460177"/>
              <a:gd name="connsiteX0" fmla="*/ 344 w 10952157"/>
              <a:gd name="connsiteY0" fmla="*/ 687 h 460177"/>
              <a:gd name="connsiteX1" fmla="*/ 10952157 w 10952157"/>
              <a:gd name="connsiteY1" fmla="*/ 0 h 460177"/>
              <a:gd name="connsiteX2" fmla="*/ 10939457 w 10952157"/>
              <a:gd name="connsiteY2" fmla="*/ 460177 h 460177"/>
              <a:gd name="connsiteX3" fmla="*/ 0 w 10952157"/>
              <a:gd name="connsiteY3" fmla="*/ 460177 h 460177"/>
              <a:gd name="connsiteX4" fmla="*/ 344 w 10952157"/>
              <a:gd name="connsiteY4" fmla="*/ 687 h 460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2157" h="460177">
                <a:moveTo>
                  <a:pt x="344" y="687"/>
                </a:moveTo>
                <a:lnTo>
                  <a:pt x="10952157" y="0"/>
                </a:lnTo>
                <a:lnTo>
                  <a:pt x="10939457" y="460177"/>
                </a:lnTo>
                <a:lnTo>
                  <a:pt x="0" y="460177"/>
                </a:lnTo>
                <a:cubicBezTo>
                  <a:pt x="115" y="307014"/>
                  <a:pt x="229" y="153850"/>
                  <a:pt x="344" y="687"/>
                </a:cubicBezTo>
                <a:close/>
              </a:path>
            </a:pathLst>
          </a:custGeom>
          <a:solidFill>
            <a:srgbClr val="26B6FF"/>
          </a:solidFill>
        </p:spPr>
        <p:txBody>
          <a:bodyPr vert="horz" wrap="square" lIns="0" tIns="0" rIns="0" bIns="0" rtlCol="0" anchor="ctr">
            <a:spAutoFit/>
          </a:bodyPr>
          <a:lstStyle/>
          <a:p>
            <a:pPr algn="ctr">
              <a:spcBef>
                <a:spcPts val="1600"/>
              </a:spcBef>
            </a:pPr>
            <a:r>
              <a:rPr lang="en-US" sz="2000" b="1">
                <a:solidFill>
                  <a:schemeClr val="bg1"/>
                </a:solidFill>
                <a:latin typeface="Arial" panose="020B0604020202020204" pitchFamily="34" charset="0"/>
                <a:cs typeface="Arial" panose="020B0604020202020204" pitchFamily="34" charset="0"/>
              </a:rPr>
              <a:t>Pretrained Models in Intel</a:t>
            </a:r>
            <a:r>
              <a:rPr lang="en-US" altLang="zh-TW" sz="2000" baseline="30000">
                <a:solidFill>
                  <a:schemeClr val="bg1"/>
                </a:solidFill>
                <a:latin typeface="Arial"/>
                <a:ea typeface="微軟正黑體" panose="020B0604030504040204" pitchFamily="34" charset="-120"/>
                <a:cs typeface="Arial"/>
              </a:rPr>
              <a:t> ®</a:t>
            </a:r>
            <a:r>
              <a:rPr lang="en-US" sz="2000" b="1">
                <a:solidFill>
                  <a:schemeClr val="bg1"/>
                </a:solidFill>
                <a:latin typeface="Arial" panose="020B0604020202020204" pitchFamily="34" charset="0"/>
                <a:cs typeface="Arial" panose="020B0604020202020204" pitchFamily="34" charset="0"/>
              </a:rPr>
              <a:t> Distribution of </a:t>
            </a:r>
            <a:r>
              <a:rPr lang="en-US" sz="2000" b="1" err="1">
                <a:solidFill>
                  <a:schemeClr val="bg1"/>
                </a:solidFill>
                <a:latin typeface="Arial" panose="020B0604020202020204" pitchFamily="34" charset="0"/>
                <a:cs typeface="Arial" panose="020B0604020202020204" pitchFamily="34" charset="0"/>
              </a:rPr>
              <a:t>OpenVINO</a:t>
            </a:r>
            <a:r>
              <a:rPr lang="en-US" sz="2000" b="1">
                <a:solidFill>
                  <a:schemeClr val="bg1"/>
                </a:solidFill>
                <a:latin typeface="Arial" panose="020B0604020202020204" pitchFamily="34" charset="0"/>
                <a:cs typeface="Arial" panose="020B0604020202020204" pitchFamily="34" charset="0"/>
              </a:rPr>
              <a:t>™ toolkit</a:t>
            </a:r>
          </a:p>
        </p:txBody>
      </p:sp>
      <p:sp>
        <p:nvSpPr>
          <p:cNvPr id="12" name="Content Placeholder 5"/>
          <p:cNvSpPr txBox="1">
            <a:spLocks/>
          </p:cNvSpPr>
          <p:nvPr/>
        </p:nvSpPr>
        <p:spPr>
          <a:xfrm>
            <a:off x="7936940" y="1868106"/>
            <a:ext cx="3676889" cy="3385828"/>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712" lvl="1" indent="-230712"/>
            <a:r>
              <a:rPr lang="en-US" sz="1467">
                <a:solidFill>
                  <a:schemeClr val="bg1"/>
                </a:solidFill>
                <a:latin typeface="Arial" panose="020B0604020202020204" pitchFamily="34" charset="0"/>
                <a:cs typeface="Arial" panose="020B0604020202020204" pitchFamily="34" charset="0"/>
              </a:rPr>
              <a:t>Identify Roadside objects</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Advanced Roadside Identification </a:t>
            </a:r>
            <a:endParaRPr lang="en-US" sz="1467" b="1">
              <a:solidFill>
                <a:schemeClr val="bg1"/>
              </a:solidFill>
              <a:latin typeface="Arial" panose="020B0604020202020204" pitchFamily="34" charset="0"/>
              <a:cs typeface="Arial" panose="020B0604020202020204" pitchFamily="34" charset="0"/>
            </a:endParaRP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Person Detection &amp; Action Recognition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Person Re-identification–ultra small/ultra fast</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Face Re-identification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Landmarks Regression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Smart Classroom Use Cases</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Single image Super Resolution </a:t>
            </a:r>
            <a:br>
              <a:rPr lang="en-US" sz="1467">
                <a:solidFill>
                  <a:schemeClr val="bg1"/>
                </a:solidFill>
                <a:latin typeface="Arial" panose="020B0604020202020204" pitchFamily="34" charset="0"/>
                <a:cs typeface="Arial" panose="020B0604020202020204" pitchFamily="34" charset="0"/>
              </a:rPr>
            </a:br>
            <a:r>
              <a:rPr lang="en-US" sz="1467">
                <a:solidFill>
                  <a:schemeClr val="bg1"/>
                </a:solidFill>
                <a:latin typeface="Arial" panose="020B0604020202020204" pitchFamily="34" charset="0"/>
                <a:cs typeface="Arial" panose="020B0604020202020204" pitchFamily="34" charset="0"/>
              </a:rPr>
              <a:t>(3 models)</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Instance segmentation</a:t>
            </a:r>
          </a:p>
          <a:p>
            <a:pPr marL="230712" lvl="1" indent="-230712">
              <a:spcBef>
                <a:spcPts val="400"/>
              </a:spcBef>
            </a:pPr>
            <a:r>
              <a:rPr lang="en-US" sz="1467">
                <a:solidFill>
                  <a:schemeClr val="bg1"/>
                </a:solidFill>
                <a:latin typeface="Arial" panose="020B0604020202020204" pitchFamily="34" charset="0"/>
                <a:cs typeface="Arial" panose="020B0604020202020204" pitchFamily="34" charset="0"/>
              </a:rPr>
              <a:t>and more…</a:t>
            </a:r>
          </a:p>
          <a:p>
            <a:pPr marL="0" lvl="1" indent="0">
              <a:buNone/>
            </a:pPr>
            <a:endParaRPr lang="en-US" sz="1467">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406400" y="5393687"/>
            <a:ext cx="11506200" cy="328231"/>
          </a:xfrm>
          <a:prstGeom prst="rect">
            <a:avLst/>
          </a:prstGeom>
          <a:solidFill>
            <a:srgbClr val="26B6FF"/>
          </a:solidFill>
        </p:spPr>
        <p:txBody>
          <a:bodyPr vert="horz" wrap="square" lIns="0" tIns="0" rIns="0" bIns="0" rtlCol="0" anchor="ctr">
            <a:spAutoFit/>
          </a:bodyPr>
          <a:lstStyle/>
          <a:p>
            <a:pPr algn="ctr"/>
            <a:r>
              <a:rPr lang="en-US" altLang="zh-TW" sz="2133" b="1">
                <a:solidFill>
                  <a:schemeClr val="bg1"/>
                </a:solidFill>
                <a:latin typeface="Arial" panose="020B0604020202020204" pitchFamily="34" charset="0"/>
                <a:cs typeface="Arial" panose="020B0604020202020204" pitchFamily="34" charset="0"/>
              </a:rPr>
              <a:t>Deep Learning Samples</a:t>
            </a:r>
          </a:p>
        </p:txBody>
      </p:sp>
      <p:sp>
        <p:nvSpPr>
          <p:cNvPr id="20" name="Content Placeholder 5"/>
          <p:cNvSpPr txBox="1">
            <a:spLocks/>
          </p:cNvSpPr>
          <p:nvPr/>
        </p:nvSpPr>
        <p:spPr>
          <a:xfrm>
            <a:off x="917141" y="5833711"/>
            <a:ext cx="3466204" cy="543467"/>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712" indent="-230712">
              <a:spcBef>
                <a:spcPts val="933"/>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Object Detection </a:t>
            </a:r>
          </a:p>
          <a:p>
            <a:pPr marL="230712" indent="-230712">
              <a:spcBef>
                <a:spcPts val="933"/>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Standard &amp; Pipelined Image Classification</a:t>
            </a:r>
            <a:endParaRPr lang="en-US" sz="1467">
              <a:solidFill>
                <a:schemeClr val="bg1"/>
              </a:solidFill>
              <a:latin typeface="Arial" panose="020B0604020202020204" pitchFamily="34" charset="0"/>
              <a:cs typeface="Arial" panose="020B0604020202020204" pitchFamily="34" charset="0"/>
            </a:endParaRPr>
          </a:p>
        </p:txBody>
      </p:sp>
      <p:sp>
        <p:nvSpPr>
          <p:cNvPr id="21" name="Content Placeholder 5"/>
          <p:cNvSpPr txBox="1">
            <a:spLocks/>
          </p:cNvSpPr>
          <p:nvPr/>
        </p:nvSpPr>
        <p:spPr>
          <a:xfrm>
            <a:off x="4383345" y="5848654"/>
            <a:ext cx="3466204" cy="543467"/>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78875" indent="-230712">
              <a:spcBef>
                <a:spcPts val="800"/>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Hello Infer Classification</a:t>
            </a:r>
          </a:p>
          <a:p>
            <a:pPr marL="378875" indent="-230712">
              <a:spcBef>
                <a:spcPts val="800"/>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Interactive Face Detection</a:t>
            </a:r>
          </a:p>
          <a:p>
            <a:pPr marL="378875" indent="-230712">
              <a:spcBef>
                <a:spcPts val="800"/>
              </a:spcBef>
              <a:buFont typeface="Wingdings" panose="05000000000000000000" pitchFamily="2" charset="2"/>
              <a:buChar char="§"/>
            </a:pPr>
            <a:endParaRPr lang="en-US" altLang="zh-TW" sz="1467">
              <a:solidFill>
                <a:schemeClr val="bg1"/>
              </a:solidFill>
              <a:latin typeface="Arial" panose="020B0604020202020204" pitchFamily="34" charset="0"/>
              <a:cs typeface="Arial" panose="020B0604020202020204" pitchFamily="34" charset="0"/>
            </a:endParaRPr>
          </a:p>
        </p:txBody>
      </p:sp>
      <p:sp>
        <p:nvSpPr>
          <p:cNvPr id="22" name="Content Placeholder 5"/>
          <p:cNvSpPr txBox="1">
            <a:spLocks/>
          </p:cNvSpPr>
          <p:nvPr/>
        </p:nvSpPr>
        <p:spPr>
          <a:xfrm>
            <a:off x="7936939" y="5861671"/>
            <a:ext cx="3466204" cy="543467"/>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78875" indent="-230712">
              <a:spcBef>
                <a:spcPts val="800"/>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Image Segmentation</a:t>
            </a:r>
          </a:p>
          <a:p>
            <a:pPr marL="378875" indent="-230712">
              <a:spcBef>
                <a:spcPts val="800"/>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Multi-channel Face Detection</a:t>
            </a:r>
          </a:p>
          <a:p>
            <a:pPr marL="378875" indent="-230712">
              <a:spcBef>
                <a:spcPts val="800"/>
              </a:spcBef>
              <a:buFont typeface="Wingdings" panose="05000000000000000000" pitchFamily="2" charset="2"/>
              <a:buChar char="§"/>
            </a:pPr>
            <a:endParaRPr lang="en-US" altLang="zh-TW" sz="1467">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4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821C803F-B35C-4E34-850E-5548D32601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000" y="3574143"/>
            <a:ext cx="4521200" cy="1041400"/>
          </a:xfrm>
          <a:prstGeom prst="rect">
            <a:avLst/>
          </a:prstGeom>
        </p:spPr>
      </p:pic>
      <p:pic>
        <p:nvPicPr>
          <p:cNvPr id="6" name="圖片 5">
            <a:extLst>
              <a:ext uri="{FF2B5EF4-FFF2-40B4-BE49-F238E27FC236}">
                <a16:creationId xmlns:a16="http://schemas.microsoft.com/office/drawing/2014/main" id="{2D74C146-5CF1-4C95-934C-BBB1406545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32782" y="1063613"/>
            <a:ext cx="2993395" cy="3206774"/>
          </a:xfrm>
          <a:prstGeom prst="rect">
            <a:avLst/>
          </a:prstGeom>
        </p:spPr>
      </p:pic>
    </p:spTree>
    <p:extLst>
      <p:ext uri="{BB962C8B-B14F-4D97-AF65-F5344CB8AC3E}">
        <p14:creationId xmlns:p14="http://schemas.microsoft.com/office/powerpoint/2010/main" val="143428423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2439</Words>
  <Application>Microsoft Office PowerPoint</Application>
  <PresentationFormat>寬螢幕</PresentationFormat>
  <Paragraphs>353</Paragraphs>
  <Slides>25</Slides>
  <Notes>14</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25</vt:i4>
      </vt:variant>
    </vt:vector>
  </HeadingPairs>
  <TitlesOfParts>
    <vt:vector size="34" baseType="lpstr">
      <vt:lpstr>Intel Clear</vt:lpstr>
      <vt:lpstr>Intel Clear Pro</vt:lpstr>
      <vt:lpstr>微軟正黑體</vt:lpstr>
      <vt:lpstr>新細明體</vt:lpstr>
      <vt:lpstr>Arial</vt:lpstr>
      <vt:lpstr>Calibri</vt:lpstr>
      <vt:lpstr>Roboto</vt:lpstr>
      <vt:lpstr>Wingdings</vt:lpstr>
      <vt:lpstr>Office 佈景主題</vt:lpstr>
      <vt:lpstr>PowerPoint 簡報</vt:lpstr>
      <vt:lpstr>AI Inference Ecosystem  with Intel® OpenVINO™, IEI, and QNAP NAS</vt:lpstr>
      <vt:lpstr>PowerPoint 簡報</vt:lpstr>
      <vt:lpstr>PowerPoint 簡報</vt:lpstr>
      <vt:lpstr>PowerPoint 簡報</vt:lpstr>
      <vt:lpstr>Benefits of Intel® Distribution of OpenVINO™ Toolkit</vt:lpstr>
      <vt:lpstr>Intel as the Best Choice for Vision Solutions</vt:lpstr>
      <vt:lpstr>Speed Deployment with Pre-trained Models &amp; Samples</vt:lpstr>
      <vt:lpstr>PowerPoint 簡報</vt:lpstr>
      <vt:lpstr>Inference with Mustang Accelerators</vt:lpstr>
      <vt:lpstr>Mustang-F100-A10</vt:lpstr>
      <vt:lpstr>Mustang-F100-A10</vt:lpstr>
      <vt:lpstr>Optimized Bitstream for AlexNet</vt:lpstr>
      <vt:lpstr>Mustang-V100-MX8</vt:lpstr>
      <vt:lpstr>Mustang-V100-MX8</vt:lpstr>
      <vt:lpstr>FPGA VS VPU</vt:lpstr>
      <vt:lpstr>PowerPoint 簡報</vt:lpstr>
      <vt:lpstr>What is OWCT? OpenVINO™ Workflow Consolidation Tool </vt:lpstr>
      <vt:lpstr>PowerPoint 簡報</vt:lpstr>
      <vt:lpstr>What is OWCT? OpenVINO™ Workflow Consolidation Tool </vt:lpstr>
      <vt:lpstr>OWCT is Compatible with Mustang Accelerator Series on QTS 4.4.0 Now</vt:lpstr>
      <vt:lpstr>Benchmark</vt:lpstr>
      <vt:lpstr>PowerPoint 簡報</vt:lpstr>
      <vt:lpstr>AI Inference Ecosystem</vt:lpstr>
      <vt:lpstr>More AIoT Application on COMPUTEX 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Lin</dc:creator>
  <cp:lastModifiedBy>QNAP_Lucas Lin</cp:lastModifiedBy>
  <cp:revision>2</cp:revision>
  <dcterms:created xsi:type="dcterms:W3CDTF">2012-07-30T21:28:29Z</dcterms:created>
  <dcterms:modified xsi:type="dcterms:W3CDTF">2019-05-16T08:20:48Z</dcterms:modified>
</cp:coreProperties>
</file>