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9" r:id="rId7"/>
    <p:sldId id="261" r:id="rId8"/>
    <p:sldId id="411" r:id="rId9"/>
    <p:sldId id="262" r:id="rId10"/>
    <p:sldId id="268" r:id="rId11"/>
    <p:sldId id="270" r:id="rId12"/>
    <p:sldId id="265" r:id="rId13"/>
    <p:sldId id="267" r:id="rId14"/>
    <p:sldId id="263" r:id="rId15"/>
    <p:sldId id="271" r:id="rId16"/>
    <p:sldId id="264" r:id="rId17"/>
    <p:sldId id="266" r:id="rId18"/>
    <p:sldId id="272" r:id="rId19"/>
    <p:sldId id="273" r:id="rId20"/>
    <p:sldId id="274" r:id="rId21"/>
    <p:sldId id="410" r:id="rId22"/>
    <p:sldId id="326" r:id="rId23"/>
    <p:sldId id="409" r:id="rId24"/>
    <p:sldId id="343" r:id="rId25"/>
    <p:sldId id="336" r:id="rId26"/>
    <p:sldId id="329" r:id="rId27"/>
    <p:sldId id="356" r:id="rId28"/>
    <p:sldId id="332" r:id="rId29"/>
    <p:sldId id="340" r:id="rId30"/>
    <p:sldId id="363" r:id="rId31"/>
    <p:sldId id="321" r:id="rId32"/>
    <p:sldId id="3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lin" initials="D" lastIdx="1" clrIdx="0">
    <p:extLst>
      <p:ext uri="{19B8F6BF-5375-455C-9EA6-DF929625EA0E}">
        <p15:presenceInfo xmlns:p15="http://schemas.microsoft.com/office/powerpoint/2012/main" userId="S::danlin@s21.office365.vc::b5243655-26ed-4f1d-966f-d9e885211a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1674"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E21A4-7599-C645-98C0-87573344BC49}" type="datetimeFigureOut">
              <a:rPr lang="en-US" smtClean="0"/>
              <a:t>5/17/2019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3FC670-CE8D-A943-B94B-232E134311ED}" type="slidenum">
              <a:rPr lang="en-US" smtClean="0"/>
              <a:t>‹#›</a:t>
            </a:fld>
            <a:endParaRPr lang="en-US"/>
          </a:p>
        </p:txBody>
      </p:sp>
    </p:spTree>
    <p:extLst>
      <p:ext uri="{BB962C8B-B14F-4D97-AF65-F5344CB8AC3E}">
        <p14:creationId xmlns:p14="http://schemas.microsoft.com/office/powerpoint/2010/main" val="1391602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rmagazine.co.uk/features/car-culture/how-we-ended-up-racing-an-old-sports-car-at-le-man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3/21, QM2</a:t>
            </a:r>
            <a:r>
              <a:rPr lang="zh-CN" altLang="en-US"/>
              <a:t>卡直播</a:t>
            </a:r>
            <a:r>
              <a:rPr lang="zh-TW" altLang="en-US"/>
              <a:t> </a:t>
            </a:r>
            <a:r>
              <a:rPr lang="en-US" altLang="zh-TW"/>
              <a:t>P.23</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4</a:t>
            </a:fld>
            <a:endParaRPr lang="en-US"/>
          </a:p>
        </p:txBody>
      </p:sp>
    </p:spTree>
    <p:extLst>
      <p:ext uri="{BB962C8B-B14F-4D97-AF65-F5344CB8AC3E}">
        <p14:creationId xmlns:p14="http://schemas.microsoft.com/office/powerpoint/2010/main" val="284531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24</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3404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25</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584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73FC670-CE8D-A943-B94B-232E134311ED}" type="slidenum">
              <a:rPr lang="en-US" smtClean="0"/>
              <a:t>26</a:t>
            </a:fld>
            <a:endParaRPr lang="en-US"/>
          </a:p>
        </p:txBody>
      </p:sp>
    </p:spTree>
    <p:extLst>
      <p:ext uri="{BB962C8B-B14F-4D97-AF65-F5344CB8AC3E}">
        <p14:creationId xmlns:p14="http://schemas.microsoft.com/office/powerpoint/2010/main" val="378352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a:solidFill>
                  <a:schemeClr val="tx1"/>
                </a:solidFill>
                <a:effectLst/>
                <a:latin typeface="+mn-lt"/>
                <a:ea typeface="+mn-ea"/>
                <a:cs typeface="+mn-cs"/>
              </a:rPr>
              <a:t> </a:t>
            </a:r>
            <a:r>
              <a:rPr lang="en-US" altLang="zh-TW" sz="1200" b="0" i="0" kern="1200">
                <a:solidFill>
                  <a:schemeClr val="tx1"/>
                </a:solidFill>
                <a:effectLst/>
                <a:latin typeface="+mn-lt"/>
                <a:ea typeface="+mn-ea"/>
                <a:cs typeface="+mn-cs"/>
              </a:rPr>
              <a:t>32258279</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27</a:t>
            </a:fld>
            <a:endParaRPr lang="zh-TW" altLang="en-US"/>
          </a:p>
        </p:txBody>
      </p:sp>
    </p:spTree>
    <p:extLst>
      <p:ext uri="{BB962C8B-B14F-4D97-AF65-F5344CB8AC3E}">
        <p14:creationId xmlns:p14="http://schemas.microsoft.com/office/powerpoint/2010/main" val="124353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35157436</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29</a:t>
            </a:fld>
            <a:endParaRPr lang="zh-TW" altLang="en-US"/>
          </a:p>
        </p:txBody>
      </p:sp>
    </p:spTree>
    <p:extLst>
      <p:ext uri="{BB962C8B-B14F-4D97-AF65-F5344CB8AC3E}">
        <p14:creationId xmlns:p14="http://schemas.microsoft.com/office/powerpoint/2010/main" val="808397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t>Qtier</a:t>
            </a:r>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30</a:t>
            </a:fld>
            <a:endParaRPr lang="zh-TW" altLang="en-US"/>
          </a:p>
        </p:txBody>
      </p:sp>
    </p:spTree>
    <p:extLst>
      <p:ext uri="{BB962C8B-B14F-4D97-AF65-F5344CB8AC3E}">
        <p14:creationId xmlns:p14="http://schemas.microsoft.com/office/powerpoint/2010/main" val="3370824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31</a:t>
            </a:fld>
            <a:endParaRPr lang="zh-TW" altLang="en-US"/>
          </a:p>
        </p:txBody>
      </p:sp>
    </p:spTree>
    <p:extLst>
      <p:ext uri="{BB962C8B-B14F-4D97-AF65-F5344CB8AC3E}">
        <p14:creationId xmlns:p14="http://schemas.microsoft.com/office/powerpoint/2010/main" val="322710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QNA </a:t>
            </a:r>
            <a:r>
              <a:rPr lang="zh-CN" altLang="en-US"/>
              <a:t>直播</a:t>
            </a:r>
            <a:r>
              <a:rPr lang="zh-TW" altLang="en-US"/>
              <a:t> </a:t>
            </a:r>
            <a:r>
              <a:rPr lang="en-US" altLang="zh-TW"/>
              <a:t>P.8</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7</a:t>
            </a:fld>
            <a:endParaRPr lang="en-US"/>
          </a:p>
        </p:txBody>
      </p:sp>
    </p:spTree>
    <p:extLst>
      <p:ext uri="{BB962C8B-B14F-4D97-AF65-F5344CB8AC3E}">
        <p14:creationId xmlns:p14="http://schemas.microsoft.com/office/powerpoint/2010/main" val="111712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QM2 </a:t>
            </a:r>
            <a:r>
              <a:rPr lang="zh-CN" altLang="en-US"/>
              <a:t>直播</a:t>
            </a:r>
            <a:r>
              <a:rPr lang="en-US" altLang="zh-CN"/>
              <a:t>P.22</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9</a:t>
            </a:fld>
            <a:endParaRPr lang="en-US"/>
          </a:p>
        </p:txBody>
      </p:sp>
    </p:spTree>
    <p:extLst>
      <p:ext uri="{BB962C8B-B14F-4D97-AF65-F5344CB8AC3E}">
        <p14:creationId xmlns:p14="http://schemas.microsoft.com/office/powerpoint/2010/main" val="270046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QNA </a:t>
            </a:r>
            <a:r>
              <a:rPr lang="zh-CN" altLang="en-US"/>
              <a:t>直播</a:t>
            </a:r>
            <a:r>
              <a:rPr lang="zh-TW" altLang="en-US"/>
              <a:t> </a:t>
            </a:r>
            <a:r>
              <a:rPr lang="en-US" altLang="zh-TW"/>
              <a:t>P.9</a:t>
            </a:r>
          </a:p>
          <a:p>
            <a:r>
              <a:rPr lang="en-US"/>
              <a:t>QM2</a:t>
            </a:r>
            <a:r>
              <a:rPr lang="zh-CN" altLang="en-US"/>
              <a:t>卡要在</a:t>
            </a:r>
            <a:r>
              <a:rPr lang="en-US" altLang="zh-CN"/>
              <a:t>NAS</a:t>
            </a:r>
            <a:r>
              <a:rPr lang="zh-CN" altLang="en-US"/>
              <a:t>裡</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10</a:t>
            </a:fld>
            <a:endParaRPr lang="en-US"/>
          </a:p>
        </p:txBody>
      </p:sp>
    </p:spTree>
    <p:extLst>
      <p:ext uri="{BB962C8B-B14F-4D97-AF65-F5344CB8AC3E}">
        <p14:creationId xmlns:p14="http://schemas.microsoft.com/office/powerpoint/2010/main" val="3697667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https://www.carmagazine.co.uk/features/car-culture/how-we-ended-up-racing-an-old-sports-car-at-le-mans/</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14</a:t>
            </a:fld>
            <a:endParaRPr lang="en-US"/>
          </a:p>
        </p:txBody>
      </p:sp>
    </p:spTree>
    <p:extLst>
      <p:ext uri="{BB962C8B-B14F-4D97-AF65-F5344CB8AC3E}">
        <p14:creationId xmlns:p14="http://schemas.microsoft.com/office/powerpoint/2010/main" val="22016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QM2 </a:t>
            </a:r>
            <a:r>
              <a:rPr lang="zh-CN" altLang="en-US"/>
              <a:t>直播</a:t>
            </a:r>
            <a:r>
              <a:rPr lang="en-US" altLang="zh-CN"/>
              <a:t> P.4</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18</a:t>
            </a:fld>
            <a:endParaRPr lang="en-US"/>
          </a:p>
        </p:txBody>
      </p:sp>
    </p:spTree>
    <p:extLst>
      <p:ext uri="{BB962C8B-B14F-4D97-AF65-F5344CB8AC3E}">
        <p14:creationId xmlns:p14="http://schemas.microsoft.com/office/powerpoint/2010/main" val="1056767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QM2 </a:t>
            </a:r>
            <a:r>
              <a:rPr lang="zh-CN" altLang="en-US"/>
              <a:t>直播</a:t>
            </a:r>
            <a:r>
              <a:rPr lang="en-US" altLang="zh-CN"/>
              <a:t> P.5</a:t>
            </a:r>
            <a:endParaRPr lang="en-US"/>
          </a:p>
        </p:txBody>
      </p:sp>
      <p:sp>
        <p:nvSpPr>
          <p:cNvPr id="4" name="Slide Number Placeholder 3"/>
          <p:cNvSpPr>
            <a:spLocks noGrp="1"/>
          </p:cNvSpPr>
          <p:nvPr>
            <p:ph type="sldNum" sz="quarter" idx="5"/>
          </p:nvPr>
        </p:nvSpPr>
        <p:spPr/>
        <p:txBody>
          <a:bodyPr/>
          <a:lstStyle/>
          <a:p>
            <a:fld id="{673FC670-CE8D-A943-B94B-232E134311ED}" type="slidenum">
              <a:rPr lang="en-US" smtClean="0"/>
              <a:t>19</a:t>
            </a:fld>
            <a:endParaRPr lang="en-US"/>
          </a:p>
        </p:txBody>
      </p:sp>
    </p:spTree>
    <p:extLst>
      <p:ext uri="{BB962C8B-B14F-4D97-AF65-F5344CB8AC3E}">
        <p14:creationId xmlns:p14="http://schemas.microsoft.com/office/powerpoint/2010/main" val="41862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73FC670-CE8D-A943-B94B-232E134311ED}" type="slidenum">
              <a:rPr lang="en-US" smtClean="0"/>
              <a:t>22</a:t>
            </a:fld>
            <a:endParaRPr lang="en-US"/>
          </a:p>
        </p:txBody>
      </p:sp>
    </p:spTree>
    <p:extLst>
      <p:ext uri="{BB962C8B-B14F-4D97-AF65-F5344CB8AC3E}">
        <p14:creationId xmlns:p14="http://schemas.microsoft.com/office/powerpoint/2010/main" val="1490446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73FC670-CE8D-A943-B94B-232E134311ED}" type="slidenum">
              <a:rPr lang="en-US" smtClean="0"/>
              <a:t>23</a:t>
            </a:fld>
            <a:endParaRPr lang="en-US"/>
          </a:p>
        </p:txBody>
      </p:sp>
    </p:spTree>
    <p:extLst>
      <p:ext uri="{BB962C8B-B14F-4D97-AF65-F5344CB8AC3E}">
        <p14:creationId xmlns:p14="http://schemas.microsoft.com/office/powerpoint/2010/main" val="14266494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96B4-1799-7144-A8C5-EAAE40FCE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0D8BC5-C36A-8844-B5A6-D6851D922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71577-5380-F04F-89F3-C36373ACED93}"/>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E3CC6744-B7C2-4A4A-88E3-F456C57B9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8A92C-4044-A34E-86F7-8734D4106679}"/>
              </a:ext>
            </a:extLst>
          </p:cNvPr>
          <p:cNvSpPr>
            <a:spLocks noGrp="1"/>
          </p:cNvSpPr>
          <p:nvPr>
            <p:ph type="sldNum" sz="quarter" idx="12"/>
          </p:nvPr>
        </p:nvSpPr>
        <p:spPr/>
        <p:txBody>
          <a:bodyPr/>
          <a:lstStyle/>
          <a:p>
            <a:fld id="{01994FF3-C390-D84D-A8F6-0DBF5FFC424C}" type="slidenum">
              <a:rPr lang="en-US" smtClean="0"/>
              <a:t>‹#›</a:t>
            </a:fld>
            <a:endParaRPr lang="en-US"/>
          </a:p>
        </p:txBody>
      </p:sp>
      <p:pic>
        <p:nvPicPr>
          <p:cNvPr id="8" name="圖片 7">
            <a:extLst>
              <a:ext uri="{FF2B5EF4-FFF2-40B4-BE49-F238E27FC236}">
                <a16:creationId xmlns:a16="http://schemas.microsoft.com/office/drawing/2014/main" id="{0BE34AE3-07F6-47DD-BCEA-3B1705B097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839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9698-546C-2B4C-AC9F-6BE00677F4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B133AA-8F55-2842-96AA-3BFA04A1C4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6EBD62-C137-8B44-BB03-B7085E238732}"/>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1EDEEA71-DA4C-0944-831E-38A600541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AC1DD7-12D7-7645-91C5-D8BE71E97EDB}"/>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3334881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575B-8AA1-6140-B1B9-054FB79DBB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3945B-5741-024D-B1DE-786B580BAA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26B206-74DA-3541-9ED5-D02E37D94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1D32E5-180E-0241-ABD8-FC58DD4B6666}"/>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6" name="Footer Placeholder 5">
            <a:extLst>
              <a:ext uri="{FF2B5EF4-FFF2-40B4-BE49-F238E27FC236}">
                <a16:creationId xmlns:a16="http://schemas.microsoft.com/office/drawing/2014/main" id="{F4932AD2-DED8-414D-8422-96B58C0D0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5BF5F-52F1-FB43-A77F-D6ECFDCA05B0}"/>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1455640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35E5-1FEA-8044-AE06-BB98AC89E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5BF779-5100-DF41-BB11-9787961478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FC138D-DF35-814A-92D5-EF5E30A424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1F4043-ACC8-DA43-9A65-2FDCD9C10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15883C-908E-6047-A670-A97DF4FB79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3A7E6A-D4CB-F342-9487-6DC5AD38FC70}"/>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8" name="Footer Placeholder 7">
            <a:extLst>
              <a:ext uri="{FF2B5EF4-FFF2-40B4-BE49-F238E27FC236}">
                <a16:creationId xmlns:a16="http://schemas.microsoft.com/office/drawing/2014/main" id="{2374F51B-A195-3548-938F-0B2F32B38C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6BBA33-FB9E-AF42-A4ED-F6BFFF552A4B}"/>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2252188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B44A-E546-B64D-8848-37434BED50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FE008-D2AE-5149-8DB6-F93A2E8921B9}"/>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4" name="Footer Placeholder 3">
            <a:extLst>
              <a:ext uri="{FF2B5EF4-FFF2-40B4-BE49-F238E27FC236}">
                <a16:creationId xmlns:a16="http://schemas.microsoft.com/office/drawing/2014/main" id="{3E165528-6FA0-F942-A6E7-B86E085ABA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77D278-DF91-E74C-9C7A-3F7D9B776DC2}"/>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2141362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E40880-492B-D64D-AE0A-9FB5E12D75D8}"/>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3" name="Footer Placeholder 2">
            <a:extLst>
              <a:ext uri="{FF2B5EF4-FFF2-40B4-BE49-F238E27FC236}">
                <a16:creationId xmlns:a16="http://schemas.microsoft.com/office/drawing/2014/main" id="{DC57557E-3F32-304E-A339-56F3C542DC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BF64D-5C80-4747-A576-AC229A46F42B}"/>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2794942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34F4B-667E-7643-A5BE-CFE91DF71C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578F7A-7C03-DB4F-93D9-A719A8B79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46C3E9-87CD-5348-896B-5E63CE8560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710224-A264-5742-81C8-AF000DDC6D83}"/>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6" name="Footer Placeholder 5">
            <a:extLst>
              <a:ext uri="{FF2B5EF4-FFF2-40B4-BE49-F238E27FC236}">
                <a16:creationId xmlns:a16="http://schemas.microsoft.com/office/drawing/2014/main" id="{DAE5EB49-A00E-CD4B-BCEF-DC6776E51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0C82AF-AC02-F643-BD34-E1D23A7FE6C4}"/>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2629413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67F86-2C1F-B841-AFBE-8082FCFB4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8E650F-30AC-ED43-9A10-64AAD4A1BE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38A451-2C91-E84E-83B7-19B24AE040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A7AEF-789D-DA43-A691-F8106C7D06B7}"/>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6" name="Footer Placeholder 5">
            <a:extLst>
              <a:ext uri="{FF2B5EF4-FFF2-40B4-BE49-F238E27FC236}">
                <a16:creationId xmlns:a16="http://schemas.microsoft.com/office/drawing/2014/main" id="{4E4BDDC2-04B8-1547-AD3C-C3DA3655B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0CA8E-A333-5C47-8EF0-8DA8FDB21040}"/>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337939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C0869-E889-FF4E-B47A-BD971D7403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B7C036-8E63-6444-BA00-8D42A8914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92DF4-EE60-704A-B6F8-65316A22A935}"/>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079AB920-0FFB-D942-A5F6-29578B53C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E493ED-57A4-C143-806D-2C63D3CEE023}"/>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742557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72FE93-7F56-1F4D-B517-95028DBBB1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5AF861-0F29-B944-B9A6-22F9A1574D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CB381-874E-9544-937C-A794828D2B79}"/>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68DDF0E9-2CDB-5B47-A8C0-15B7807F8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E8ADFE-F9B2-4B45-B94C-2F2087402959}"/>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14219559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標題及物件">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09600" y="1418169"/>
            <a:ext cx="10972800" cy="4719873"/>
          </a:xfrm>
        </p:spPr>
        <p:txBody>
          <a:bodyPr/>
          <a:lstStyle>
            <a:lvl1pPr>
              <a:buClr>
                <a:schemeClr val="tx1">
                  <a:lumMod val="75000"/>
                  <a:lumOff val="25000"/>
                </a:schemeClr>
              </a:buClr>
              <a:defRPr sz="2667">
                <a:solidFill>
                  <a:schemeClr val="tx1">
                    <a:lumMod val="75000"/>
                    <a:lumOff val="25000"/>
                  </a:schemeClr>
                </a:solidFill>
                <a:latin typeface="Microsoft JhengHei" panose="020B0604030504040204" pitchFamily="34" charset="-120"/>
                <a:ea typeface="Microsoft JhengHei" panose="020B0604030504040204" pitchFamily="34" charset="-120"/>
              </a:defRPr>
            </a:lvl1pPr>
            <a:lvl2pPr>
              <a:defRPr sz="2400">
                <a:solidFill>
                  <a:schemeClr val="tx1">
                    <a:lumMod val="75000"/>
                    <a:lumOff val="25000"/>
                  </a:schemeClr>
                </a:solidFill>
                <a:latin typeface="Microsoft JhengHei" panose="020B0604030504040204" pitchFamily="34" charset="-120"/>
                <a:ea typeface="Microsoft JhengHei" panose="020B0604030504040204" pitchFamily="34" charset="-120"/>
              </a:defRPr>
            </a:lvl2pPr>
            <a:lvl3pPr>
              <a:defRPr sz="2133">
                <a:solidFill>
                  <a:schemeClr val="tx1">
                    <a:lumMod val="75000"/>
                    <a:lumOff val="25000"/>
                  </a:schemeClr>
                </a:solidFill>
                <a:latin typeface="Microsoft JhengHei" panose="020B0604030504040204" pitchFamily="34" charset="-120"/>
                <a:ea typeface="Microsoft JhengHei" panose="020B0604030504040204" pitchFamily="34" charset="-120"/>
              </a:defRPr>
            </a:lvl3pPr>
            <a:lvl4pPr>
              <a:defRPr sz="1600">
                <a:solidFill>
                  <a:schemeClr val="tx1">
                    <a:lumMod val="75000"/>
                    <a:lumOff val="25000"/>
                  </a:schemeClr>
                </a:solidFill>
                <a:latin typeface="Microsoft JhengHei" panose="020B0604030504040204" pitchFamily="34" charset="-120"/>
                <a:ea typeface="Microsoft JhengHei" panose="020B0604030504040204" pitchFamily="34" charset="-120"/>
              </a:defRPr>
            </a:lvl4pPr>
            <a:lvl5pPr>
              <a:defRPr sz="1600">
                <a:solidFill>
                  <a:schemeClr val="tx1">
                    <a:lumMod val="75000"/>
                    <a:lumOff val="25000"/>
                  </a:schemeClr>
                </a:solidFill>
                <a:latin typeface="Microsoft JhengHei" panose="020B0604030504040204" pitchFamily="34" charset="-120"/>
                <a:ea typeface="Microsoft JhengHei" panose="020B0604030504040204" pitchFamily="34" charset="-120"/>
              </a:defRPr>
            </a:lvl5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a:xfrm>
            <a:off x="609600" y="6356351"/>
            <a:ext cx="2844800" cy="366183"/>
          </a:xfrm>
          <a:prstGeom prst="rect">
            <a:avLst/>
          </a:prstGeom>
        </p:spPr>
        <p:txBody>
          <a:bodyPr/>
          <a:lstStyle/>
          <a:p>
            <a:endParaRPr lang="zh-TW" altLang="en-US"/>
          </a:p>
        </p:txBody>
      </p:sp>
      <p:sp>
        <p:nvSpPr>
          <p:cNvPr id="5" name="頁尾版面配置區 4"/>
          <p:cNvSpPr>
            <a:spLocks noGrp="1"/>
          </p:cNvSpPr>
          <p:nvPr>
            <p:ph type="ftr" sz="quarter" idx="11"/>
          </p:nvPr>
        </p:nvSpPr>
        <p:spPr>
          <a:xfrm>
            <a:off x="4165600" y="6356351"/>
            <a:ext cx="3860800" cy="366183"/>
          </a:xfrm>
          <a:prstGeom prst="rect">
            <a:avLst/>
          </a:prstGeom>
        </p:spPr>
        <p:txBody>
          <a:bodyPr/>
          <a:lstStyle/>
          <a:p>
            <a:endParaRPr lang="zh-TW" altLang="en-US"/>
          </a:p>
        </p:txBody>
      </p:sp>
      <p:sp>
        <p:nvSpPr>
          <p:cNvPr id="6" name="投影片編號版面配置區 5"/>
          <p:cNvSpPr>
            <a:spLocks noGrp="1"/>
          </p:cNvSpPr>
          <p:nvPr>
            <p:ph type="sldNum" sz="quarter" idx="12"/>
          </p:nvPr>
        </p:nvSpPr>
        <p:spPr>
          <a:xfrm>
            <a:off x="8737600" y="6356351"/>
            <a:ext cx="2844800" cy="366183"/>
          </a:xfrm>
          <a:prstGeom prst="rect">
            <a:avLst/>
          </a:prstGeom>
        </p:spPr>
        <p:txBody>
          <a:bodyPr/>
          <a:lstStyle/>
          <a:p>
            <a:fld id="{00000000-1234-1234-1234-123412341234}" type="slidenum">
              <a:rPr lang="en-US" altLang="zh-TW" smtClean="0"/>
              <a:pPr/>
              <a:t>‹#›</a:t>
            </a:fld>
            <a:endParaRPr lang="en-US"/>
          </a:p>
        </p:txBody>
      </p:sp>
      <p:sp>
        <p:nvSpPr>
          <p:cNvPr id="7" name="標題 6">
            <a:extLst>
              <a:ext uri="{FF2B5EF4-FFF2-40B4-BE49-F238E27FC236}">
                <a16:creationId xmlns:a16="http://schemas.microsoft.com/office/drawing/2014/main" id="{CF2BAA11-3B10-A842-8CC1-6601F29DA29F}"/>
              </a:ext>
            </a:extLst>
          </p:cNvPr>
          <p:cNvSpPr>
            <a:spLocks noGrp="1"/>
          </p:cNvSpPr>
          <p:nvPr>
            <p:ph type="title"/>
          </p:nvPr>
        </p:nvSpPr>
        <p:spPr/>
        <p:txBody>
          <a:bodyPr/>
          <a:lstStyle/>
          <a:p>
            <a:r>
              <a:rPr kumimoji="1" lang="zh-TW" altLang="en-US"/>
              <a:t>按一下以編輯母片標題樣式</a:t>
            </a:r>
          </a:p>
        </p:txBody>
      </p:sp>
    </p:spTree>
    <p:extLst>
      <p:ext uri="{BB962C8B-B14F-4D97-AF65-F5344CB8AC3E}">
        <p14:creationId xmlns:p14="http://schemas.microsoft.com/office/powerpoint/2010/main" val="39893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2599A109-5407-46E9-B2DC-304E2DEC2A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DD96B4-1799-7144-A8C5-EAAE40FCE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0D8BC5-C36A-8844-B5A6-D6851D922D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71577-5380-F04F-89F3-C36373ACED93}"/>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E3CC6744-B7C2-4A4A-88E3-F456C57B9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8A92C-4044-A34E-86F7-8734D4106679}"/>
              </a:ext>
            </a:extLst>
          </p:cNvPr>
          <p:cNvSpPr>
            <a:spLocks noGrp="1"/>
          </p:cNvSpPr>
          <p:nvPr>
            <p:ph type="sldNum" sz="quarter" idx="12"/>
          </p:nvPr>
        </p:nvSpPr>
        <p:spPr/>
        <p:txBody>
          <a:bodyPr/>
          <a:lstStyle/>
          <a:p>
            <a:fld id="{01994FF3-C390-D84D-A8F6-0DBF5FFC424C}" type="slidenum">
              <a:rPr lang="en-US" smtClean="0"/>
              <a:t>‹#›</a:t>
            </a:fld>
            <a:endParaRPr lang="en-US"/>
          </a:p>
        </p:txBody>
      </p:sp>
      <p:sp>
        <p:nvSpPr>
          <p:cNvPr id="10" name="Google Shape;83;p17">
            <a:extLst>
              <a:ext uri="{FF2B5EF4-FFF2-40B4-BE49-F238E27FC236}">
                <a16:creationId xmlns:a16="http://schemas.microsoft.com/office/drawing/2014/main" id="{FFF1A5E9-3A2B-417A-8B52-ADF088412E86}"/>
              </a:ext>
            </a:extLst>
          </p:cNvPr>
          <p:cNvSpPr txBox="1"/>
          <p:nvPr userDrawn="1"/>
        </p:nvSpPr>
        <p:spPr>
          <a:xfrm>
            <a:off x="252661" y="6137921"/>
            <a:ext cx="6954255" cy="583554"/>
          </a:xfrm>
          <a:prstGeom prst="rect">
            <a:avLst/>
          </a:prstGeom>
          <a:noFill/>
          <a:ln>
            <a:noFill/>
          </a:ln>
        </p:spPr>
        <p:txBody>
          <a:bodyPr spcFirstLastPara="1" wrap="square" lIns="121900" tIns="121900" rIns="121900" bIns="121900" anchor="t" anchorCtr="0">
            <a:noAutofit/>
          </a:bodyPr>
          <a:lstStyle/>
          <a:p>
            <a:pPr>
              <a:buClr>
                <a:srgbClr val="000000"/>
              </a:buClr>
              <a:buFont typeface="Arial"/>
            </a:pPr>
            <a:r>
              <a:rPr lang="en-US" altLang="zh-TW" sz="800" b="1">
                <a:solidFill>
                  <a:schemeClr val="bg1"/>
                </a:solidFill>
                <a:latin typeface="Arial"/>
                <a:ea typeface="微軟正黑體" pitchFamily="34" charset="-120"/>
                <a:cs typeface="Arial"/>
                <a:sym typeface="Arial"/>
              </a:rPr>
              <a:t>Copyright © 2019 QNAP Systems, Inc. All rights reserved. QNAP® and other names of QNAP Products are proprietary marks or registered trademarks of QNAP Systems, Inc. Other products and company names mentioned herein are trademarks of their respective holders.</a:t>
            </a:r>
            <a:endParaRPr lang="zh-TW" altLang="en-US" sz="800" b="1">
              <a:solidFill>
                <a:schemeClr val="bg1"/>
              </a:solidFill>
              <a:latin typeface="Arial"/>
              <a:ea typeface="微軟正黑體" pitchFamily="34" charset="-120"/>
              <a:cs typeface="Arial"/>
              <a:sym typeface="Arial"/>
            </a:endParaRPr>
          </a:p>
        </p:txBody>
      </p:sp>
    </p:spTree>
    <p:extLst>
      <p:ext uri="{BB962C8B-B14F-4D97-AF65-F5344CB8AC3E}">
        <p14:creationId xmlns:p14="http://schemas.microsoft.com/office/powerpoint/2010/main" val="351157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1" name="圖片 10" descr="一張含有 電子用品 的圖片&#10;&#10;自動產生的描述">
            <a:extLst>
              <a:ext uri="{FF2B5EF4-FFF2-40B4-BE49-F238E27FC236}">
                <a16:creationId xmlns:a16="http://schemas.microsoft.com/office/drawing/2014/main" id="{10EFA959-71A6-4204-8EF0-DB1661888F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B7DD96B4-1799-7144-A8C5-EAAE40FCEE25}"/>
              </a:ext>
            </a:extLst>
          </p:cNvPr>
          <p:cNvSpPr>
            <a:spLocks noGrp="1"/>
          </p:cNvSpPr>
          <p:nvPr>
            <p:ph type="ctrTitle" hasCustomPrompt="1"/>
          </p:nvPr>
        </p:nvSpPr>
        <p:spPr>
          <a:xfrm>
            <a:off x="393032" y="723814"/>
            <a:ext cx="7884694" cy="1092951"/>
          </a:xfrm>
        </p:spPr>
        <p:txBody>
          <a:bodyPr anchor="ctr">
            <a:no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4F0D8BC5-C36A-8844-B5A6-D6851D922DC6}"/>
              </a:ext>
            </a:extLst>
          </p:cNvPr>
          <p:cNvSpPr>
            <a:spLocks noGrp="1"/>
          </p:cNvSpPr>
          <p:nvPr>
            <p:ph type="subTitle" idx="1"/>
          </p:nvPr>
        </p:nvSpPr>
        <p:spPr>
          <a:xfrm>
            <a:off x="1331494" y="2069432"/>
            <a:ext cx="4359443" cy="32605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71577-5380-F04F-89F3-C36373ACED93}"/>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E3CC6744-B7C2-4A4A-88E3-F456C57B9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8A92C-4044-A34E-86F7-8734D4106679}"/>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377631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8EFF6C71-DDF1-4D13-8A5C-67B81FF7EEC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B7DD96B4-1799-7144-A8C5-EAAE40FCEE25}"/>
              </a:ext>
            </a:extLst>
          </p:cNvPr>
          <p:cNvSpPr>
            <a:spLocks noGrp="1"/>
          </p:cNvSpPr>
          <p:nvPr>
            <p:ph type="ctrTitle" hasCustomPrompt="1"/>
          </p:nvPr>
        </p:nvSpPr>
        <p:spPr>
          <a:xfrm>
            <a:off x="515861" y="1009776"/>
            <a:ext cx="6144245" cy="955503"/>
          </a:xfrm>
        </p:spPr>
        <p:txBody>
          <a:bodyPr anchor="ctr">
            <a:no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4F0D8BC5-C36A-8844-B5A6-D6851D922DC6}"/>
              </a:ext>
            </a:extLst>
          </p:cNvPr>
          <p:cNvSpPr>
            <a:spLocks noGrp="1"/>
          </p:cNvSpPr>
          <p:nvPr>
            <p:ph type="subTitle" idx="1"/>
          </p:nvPr>
        </p:nvSpPr>
        <p:spPr>
          <a:xfrm>
            <a:off x="417094" y="2628612"/>
            <a:ext cx="6243012" cy="32605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71577-5380-F04F-89F3-C36373ACED93}"/>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E3CC6744-B7C2-4A4A-88E3-F456C57B9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8A92C-4044-A34E-86F7-8734D4106679}"/>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58334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0" name="圖片 9" descr="一張含有 電子用品 的圖片&#10;&#10;自動產生的描述">
            <a:extLst>
              <a:ext uri="{FF2B5EF4-FFF2-40B4-BE49-F238E27FC236}">
                <a16:creationId xmlns:a16="http://schemas.microsoft.com/office/drawing/2014/main" id="{ADB730EA-6252-4910-A0F2-8E6FE03DFF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B7DD96B4-1799-7144-A8C5-EAAE40FCEE25}"/>
              </a:ext>
            </a:extLst>
          </p:cNvPr>
          <p:cNvSpPr>
            <a:spLocks noGrp="1"/>
          </p:cNvSpPr>
          <p:nvPr>
            <p:ph type="ctrTitle" hasCustomPrompt="1"/>
          </p:nvPr>
        </p:nvSpPr>
        <p:spPr>
          <a:xfrm>
            <a:off x="1319463" y="1309688"/>
            <a:ext cx="6833937" cy="2516354"/>
          </a:xfrm>
        </p:spPr>
        <p:txBody>
          <a:bodyPr anchor="ctr">
            <a:normAutofit/>
          </a:bodyPr>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4F0D8BC5-C36A-8844-B5A6-D6851D922DC6}"/>
              </a:ext>
            </a:extLst>
          </p:cNvPr>
          <p:cNvSpPr>
            <a:spLocks noGrp="1"/>
          </p:cNvSpPr>
          <p:nvPr>
            <p:ph type="subTitle" idx="1" hasCustomPrompt="1"/>
          </p:nvPr>
        </p:nvSpPr>
        <p:spPr>
          <a:xfrm>
            <a:off x="1319462" y="3826042"/>
            <a:ext cx="6833937" cy="1130969"/>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B71577-5380-F04F-89F3-C36373ACED93}"/>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E3CC6744-B7C2-4A4A-88E3-F456C57B9B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8A92C-4044-A34E-86F7-8734D4106679}"/>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4088125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2287-D292-204B-B606-1EF0CDA13731}"/>
              </a:ext>
            </a:extLst>
          </p:cNvPr>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A415F20-C478-E24A-A9DA-C3620CFC872B}"/>
              </a:ext>
            </a:extLst>
          </p:cNvPr>
          <p:cNvSpPr>
            <a:spLocks noGrp="1"/>
          </p:cNvSpPr>
          <p:nvPr>
            <p:ph idx="1"/>
          </p:nvPr>
        </p:nvSpPr>
        <p:spPr>
          <a:xfrm>
            <a:off x="360948" y="1479883"/>
            <a:ext cx="11454064" cy="4697079"/>
          </a:xfrm>
        </p:spPr>
        <p:txBody>
          <a:bodyPr>
            <a:normAutofit/>
          </a:bodyPr>
          <a:lstStyle>
            <a:lvl1pPr>
              <a:defRPr sz="2400" b="0">
                <a:solidFill>
                  <a:schemeClr val="tx1"/>
                </a:solidFill>
              </a:defRPr>
            </a:lvl1pPr>
            <a:lvl2pPr>
              <a:defRPr sz="2000" b="0">
                <a:solidFill>
                  <a:schemeClr val="tx1"/>
                </a:solidFill>
              </a:defRPr>
            </a:lvl2pPr>
            <a:lvl3pPr>
              <a:defRPr sz="1800" b="0">
                <a:solidFill>
                  <a:schemeClr val="tx1"/>
                </a:solidFill>
              </a:defRPr>
            </a:lvl3pPr>
            <a:lvl4pPr>
              <a:defRPr sz="1600" b="0">
                <a:solidFill>
                  <a:schemeClr val="tx1"/>
                </a:solidFill>
              </a:defRPr>
            </a:lvl4pPr>
            <a:lvl5pPr>
              <a:defRPr sz="16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4E5B9-07EF-C241-98F3-38A3E95015C1}"/>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F3B63096-E3E8-E04B-B3DB-629DAD6F0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A12E-2D21-3840-B0F5-D4BB84F7A1CD}"/>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145132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11165D6-C6C5-40A4-A718-845445515D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00A12287-D292-204B-B606-1EF0CDA1373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A415F20-C478-E24A-A9DA-C3620CFC872B}"/>
              </a:ext>
            </a:extLst>
          </p:cNvPr>
          <p:cNvSpPr>
            <a:spLocks noGrp="1"/>
          </p:cNvSpPr>
          <p:nvPr>
            <p:ph idx="1"/>
          </p:nvPr>
        </p:nvSpPr>
        <p:spPr>
          <a:xfrm>
            <a:off x="360948" y="3234519"/>
            <a:ext cx="11454064" cy="2942443"/>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4E5B9-07EF-C241-98F3-38A3E95015C1}"/>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F3B63096-E3E8-E04B-B3DB-629DAD6F0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A12E-2D21-3840-B0F5-D4BB84F7A1CD}"/>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3371600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0B7BB9A-29C5-48AA-9667-D5FD9F0DD6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00A12287-D292-204B-B606-1EF0CDA1373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A415F20-C478-E24A-A9DA-C3620CFC872B}"/>
              </a:ext>
            </a:extLst>
          </p:cNvPr>
          <p:cNvSpPr>
            <a:spLocks noGrp="1"/>
          </p:cNvSpPr>
          <p:nvPr>
            <p:ph idx="1"/>
          </p:nvPr>
        </p:nvSpPr>
        <p:spPr>
          <a:xfrm>
            <a:off x="360948" y="3220872"/>
            <a:ext cx="11454064" cy="2956090"/>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4E5B9-07EF-C241-98F3-38A3E95015C1}"/>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F3B63096-E3E8-E04B-B3DB-629DAD6F0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A12E-2D21-3840-B0F5-D4BB84F7A1CD}"/>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241721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圖片 7" descr="一張含有 電子用品 的圖片&#10;&#10;自動產生的描述">
            <a:extLst>
              <a:ext uri="{FF2B5EF4-FFF2-40B4-BE49-F238E27FC236}">
                <a16:creationId xmlns:a16="http://schemas.microsoft.com/office/drawing/2014/main" id="{60FC8D59-7890-497D-AD1D-5F7DBCDBAF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1">
            <a:extLst>
              <a:ext uri="{FF2B5EF4-FFF2-40B4-BE49-F238E27FC236}">
                <a16:creationId xmlns:a16="http://schemas.microsoft.com/office/drawing/2014/main" id="{00A12287-D292-204B-B606-1EF0CDA1373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FB04E5B9-07EF-C241-98F3-38A3E95015C1}"/>
              </a:ext>
            </a:extLst>
          </p:cNvPr>
          <p:cNvSpPr>
            <a:spLocks noGrp="1"/>
          </p:cNvSpPr>
          <p:nvPr>
            <p:ph type="dt" sz="half" idx="10"/>
          </p:nvPr>
        </p:nvSpPr>
        <p:spPr/>
        <p:txBody>
          <a:body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F3B63096-E3E8-E04B-B3DB-629DAD6F05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FA12E-2D21-3840-B0F5-D4BB84F7A1CD}"/>
              </a:ext>
            </a:extLst>
          </p:cNvPr>
          <p:cNvSpPr>
            <a:spLocks noGrp="1"/>
          </p:cNvSpPr>
          <p:nvPr>
            <p:ph type="sldNum" sz="quarter" idx="12"/>
          </p:nvPr>
        </p:nvSpPr>
        <p:spPr/>
        <p:txBody>
          <a:bodyPr/>
          <a:lstStyle/>
          <a:p>
            <a:fld id="{01994FF3-C390-D84D-A8F6-0DBF5FFC424C}" type="slidenum">
              <a:rPr lang="en-US" smtClean="0"/>
              <a:t>‹#›</a:t>
            </a:fld>
            <a:endParaRPr lang="en-US"/>
          </a:p>
        </p:txBody>
      </p:sp>
    </p:spTree>
    <p:extLst>
      <p:ext uri="{BB962C8B-B14F-4D97-AF65-F5344CB8AC3E}">
        <p14:creationId xmlns:p14="http://schemas.microsoft.com/office/powerpoint/2010/main" val="3067459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圖片 10" descr="一張含有 螢幕擷取畫面 的圖片&#10;&#10;自動產生的描述">
            <a:extLst>
              <a:ext uri="{FF2B5EF4-FFF2-40B4-BE49-F238E27FC236}">
                <a16:creationId xmlns:a16="http://schemas.microsoft.com/office/drawing/2014/main" id="{6D917037-26F0-4181-A245-4766306B3A4E}"/>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2" name="Title Placeholder 1">
            <a:extLst>
              <a:ext uri="{FF2B5EF4-FFF2-40B4-BE49-F238E27FC236}">
                <a16:creationId xmlns:a16="http://schemas.microsoft.com/office/drawing/2014/main" id="{9E2D4F80-3821-0749-B638-2AF7D7B4F442}"/>
              </a:ext>
            </a:extLst>
          </p:cNvPr>
          <p:cNvSpPr>
            <a:spLocks noGrp="1"/>
          </p:cNvSpPr>
          <p:nvPr>
            <p:ph type="title"/>
          </p:nvPr>
        </p:nvSpPr>
        <p:spPr>
          <a:xfrm>
            <a:off x="248653" y="136525"/>
            <a:ext cx="11722768" cy="11267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256BAC-A2C0-BF41-AACE-45FBB8B3F1AF}"/>
              </a:ext>
            </a:extLst>
          </p:cNvPr>
          <p:cNvSpPr>
            <a:spLocks noGrp="1"/>
          </p:cNvSpPr>
          <p:nvPr>
            <p:ph type="body" idx="1"/>
          </p:nvPr>
        </p:nvSpPr>
        <p:spPr>
          <a:xfrm>
            <a:off x="360948" y="1503947"/>
            <a:ext cx="11454064" cy="46730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C6B05-7877-A241-9752-E0EB16F33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CAE75-61BD-AC4C-A24C-FD7D185205A3}" type="datetimeFigureOut">
              <a:rPr lang="en-US" smtClean="0"/>
              <a:t>5/17/2019</a:t>
            </a:fld>
            <a:endParaRPr lang="en-US"/>
          </a:p>
        </p:txBody>
      </p:sp>
      <p:sp>
        <p:nvSpPr>
          <p:cNvPr id="5" name="Footer Placeholder 4">
            <a:extLst>
              <a:ext uri="{FF2B5EF4-FFF2-40B4-BE49-F238E27FC236}">
                <a16:creationId xmlns:a16="http://schemas.microsoft.com/office/drawing/2014/main" id="{2D34A595-9664-444F-A7BF-07498DB798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982C0-B3B7-C240-BE04-781B92B86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94FF3-C390-D84D-A8F6-0DBF5FFC424C}" type="slidenum">
              <a:rPr lang="en-US" smtClean="0"/>
              <a:t>‹#›</a:t>
            </a:fld>
            <a:endParaRPr lang="en-US"/>
          </a:p>
        </p:txBody>
      </p:sp>
    </p:spTree>
    <p:extLst>
      <p:ext uri="{BB962C8B-B14F-4D97-AF65-F5344CB8AC3E}">
        <p14:creationId xmlns:p14="http://schemas.microsoft.com/office/powerpoint/2010/main" val="383043400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8" r:id="rId4"/>
    <p:sldLayoutId id="2147483663" r:id="rId5"/>
    <p:sldLayoutId id="2147483666" r:id="rId6"/>
    <p:sldLayoutId id="2147483650" r:id="rId7"/>
    <p:sldLayoutId id="2147483665" r:id="rId8"/>
    <p:sldLayoutId id="2147483667"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 id="2147483660" r:id="rId19"/>
  </p:sldLayoutIdLst>
  <p:txStyles>
    <p:title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微軟正黑體" panose="020B0604030504040204" pitchFamily="34" charset="-12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tiff"/><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hyperlink" Target="https://docs.microsoft.com/en-us/windows-server/storage/storage-spaces/understand-the-cache" TargetMode="Externa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tiff"/></Relationships>
</file>

<file path=ppt/slides/_rels/slide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7.tiff"/><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94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2AC71675-6B9C-4789-A442-4428D17EC3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590" y="4140849"/>
            <a:ext cx="3376497" cy="1956754"/>
          </a:xfrm>
          <a:prstGeom prst="rect">
            <a:avLst/>
          </a:prstGeom>
          <a:effectLst>
            <a:outerShdw blurRad="50800" dist="38100" dir="5400000" algn="t" rotWithShape="0">
              <a:prstClr val="black">
                <a:alpha val="40000"/>
              </a:prstClr>
            </a:outerShdw>
          </a:effectLst>
        </p:spPr>
      </p:pic>
      <p:pic>
        <p:nvPicPr>
          <p:cNvPr id="7" name="圖片 6">
            <a:extLst>
              <a:ext uri="{FF2B5EF4-FFF2-40B4-BE49-F238E27FC236}">
                <a16:creationId xmlns:a16="http://schemas.microsoft.com/office/drawing/2014/main" id="{F5A4EF06-7282-438F-A5D1-5EEBDC671E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5590" y="2108529"/>
            <a:ext cx="3376497" cy="1956754"/>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289DF85D-9DA2-4648-94D1-3C3565912165}"/>
              </a:ext>
            </a:extLst>
          </p:cNvPr>
          <p:cNvSpPr>
            <a:spLocks noGrp="1"/>
          </p:cNvSpPr>
          <p:nvPr>
            <p:ph type="title"/>
          </p:nvPr>
        </p:nvSpPr>
        <p:spPr/>
        <p:txBody>
          <a:bodyPr/>
          <a:lstStyle/>
          <a:p>
            <a:r>
              <a:rPr lang="en-US" altLang="zh-CN">
                <a:latin typeface="Arial"/>
                <a:ea typeface="微軟正黑體"/>
                <a:cs typeface="Arial"/>
              </a:rPr>
              <a:t>Multi-Gigabit</a:t>
            </a:r>
            <a:r>
              <a:rPr lang="zh-TW" altLang="en-US">
                <a:latin typeface="Arial"/>
                <a:ea typeface="微軟正黑體"/>
                <a:cs typeface="Arial"/>
              </a:rPr>
              <a:t> </a:t>
            </a:r>
            <a:r>
              <a:rPr lang="en-US" altLang="zh-TW">
                <a:latin typeface="Arial"/>
                <a:ea typeface="微軟正黑體"/>
                <a:cs typeface="Arial"/>
              </a:rPr>
              <a:t>supported</a:t>
            </a:r>
            <a:endParaRPr lang="en-US">
              <a:latin typeface="Arial"/>
              <a:ea typeface="微軟正黑體"/>
              <a:cs typeface="Arial"/>
            </a:endParaRPr>
          </a:p>
        </p:txBody>
      </p:sp>
      <p:pic>
        <p:nvPicPr>
          <p:cNvPr id="8" name="圖片 7">
            <a:extLst>
              <a:ext uri="{FF2B5EF4-FFF2-40B4-BE49-F238E27FC236}">
                <a16:creationId xmlns:a16="http://schemas.microsoft.com/office/drawing/2014/main" id="{7AC27E98-B613-4B23-9953-696F466A20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8195143"/>
            <a:ext cx="3650760" cy="682876"/>
          </a:xfrm>
          <a:prstGeom prst="rect">
            <a:avLst/>
          </a:prstGeom>
        </p:spPr>
      </p:pic>
      <p:sp>
        <p:nvSpPr>
          <p:cNvPr id="9" name="Rectangle 4">
            <a:extLst>
              <a:ext uri="{FF2B5EF4-FFF2-40B4-BE49-F238E27FC236}">
                <a16:creationId xmlns:a16="http://schemas.microsoft.com/office/drawing/2014/main" id="{6C2ADEFF-F2B6-4C84-B758-03BB677A463C}"/>
              </a:ext>
            </a:extLst>
          </p:cNvPr>
          <p:cNvSpPr/>
          <p:nvPr/>
        </p:nvSpPr>
        <p:spPr>
          <a:xfrm>
            <a:off x="441291" y="1541236"/>
            <a:ext cx="5327742" cy="400110"/>
          </a:xfrm>
          <a:prstGeom prst="rect">
            <a:avLst/>
          </a:prstGeom>
        </p:spPr>
        <p:txBody>
          <a:bodyPr wrap="square" anchor="t">
            <a:spAutoFit/>
          </a:bodyPr>
          <a:lstStyle/>
          <a:p>
            <a:r>
              <a:rPr lang="en-US" altLang="zh-TW" sz="2000" b="1">
                <a:latin typeface="Arial" panose="020B0604020202020204" pitchFamily="34" charset="0"/>
                <a:ea typeface="微軟正黑體" panose="020B0604030504040204" pitchFamily="34" charset="-120"/>
                <a:cs typeface="Arial" panose="020B0604020202020204" pitchFamily="34" charset="0"/>
              </a:rPr>
              <a:t>Support</a:t>
            </a:r>
            <a:r>
              <a:rPr lang="zh-TW" altLang="en-US" sz="2000" b="1">
                <a:latin typeface="Arial" panose="020B0604020202020204" pitchFamily="34" charset="0"/>
                <a:ea typeface="微軟正黑體" panose="020B0604030504040204" pitchFamily="34" charset="-120"/>
                <a:cs typeface="Arial" panose="020B0604020202020204" pitchFamily="34" charset="0"/>
              </a:rPr>
              <a:t> </a:t>
            </a:r>
            <a:r>
              <a:rPr lang="en-US" sz="2000" b="1">
                <a:latin typeface="Arial" panose="020B0604020202020204" pitchFamily="34" charset="0"/>
                <a:ea typeface="微軟正黑體" panose="020B0604030504040204" pitchFamily="34" charset="-120"/>
                <a:cs typeface="Arial" panose="020B0604020202020204" pitchFamily="34" charset="0"/>
              </a:rPr>
              <a:t>Multi-Gigabit </a:t>
            </a:r>
            <a:r>
              <a:rPr lang="en-US" sz="2000" b="1">
                <a:solidFill>
                  <a:srgbClr val="0070C0"/>
                </a:solidFill>
                <a:latin typeface="Arial" panose="020B0604020202020204" pitchFamily="34" charset="0"/>
                <a:ea typeface="微軟正黑體" panose="020B0604030504040204" pitchFamily="34" charset="-120"/>
                <a:cs typeface="Arial" panose="020B0604020202020204" pitchFamily="34" charset="0"/>
              </a:rPr>
              <a:t>NBASE-T </a:t>
            </a:r>
            <a:r>
              <a:rPr lang="en-US" altLang="zh-TW" sz="2000" b="1">
                <a:solidFill>
                  <a:srgbClr val="0070C0"/>
                </a:solidFill>
                <a:latin typeface="Arial" panose="020B0604020202020204" pitchFamily="34" charset="0"/>
                <a:ea typeface="微軟正黑體" panose="020B0604030504040204" pitchFamily="34" charset="-120"/>
                <a:cs typeface="Arial" panose="020B0604020202020204" pitchFamily="34" charset="0"/>
              </a:rPr>
              <a:t>standard.</a:t>
            </a:r>
            <a:endParaRPr lang="zh-TW" altLang="en-US" sz="2000" b="1">
              <a:solidFill>
                <a:srgbClr val="0070C0"/>
              </a:solidFill>
              <a:effectLst/>
              <a:latin typeface="Arial" panose="020B0604020202020204" pitchFamily="34" charset="0"/>
              <a:ea typeface="微軟正黑體" panose="020B0604030504040204" pitchFamily="34" charset="-120"/>
              <a:cs typeface="Arial" panose="020B0604020202020204" pitchFamily="34" charset="0"/>
            </a:endParaRPr>
          </a:p>
        </p:txBody>
      </p:sp>
      <p:pic>
        <p:nvPicPr>
          <p:cNvPr id="10" name="Picture 5">
            <a:extLst>
              <a:ext uri="{FF2B5EF4-FFF2-40B4-BE49-F238E27FC236}">
                <a16:creationId xmlns:a16="http://schemas.microsoft.com/office/drawing/2014/main" id="{A68B98B2-2B56-441C-990B-CB558181A7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45981" y="2513642"/>
            <a:ext cx="3010575" cy="791838"/>
          </a:xfrm>
          <a:prstGeom prst="rect">
            <a:avLst/>
          </a:prstGeom>
          <a:effectLst>
            <a:outerShdw blurRad="50800" dist="38100" dir="5400000" algn="t" rotWithShape="0">
              <a:prstClr val="black">
                <a:alpha val="40000"/>
              </a:prstClr>
            </a:outerShdw>
          </a:effectLst>
        </p:spPr>
      </p:pic>
      <p:pic>
        <p:nvPicPr>
          <p:cNvPr id="13" name="Picture 5">
            <a:extLst>
              <a:ext uri="{FF2B5EF4-FFF2-40B4-BE49-F238E27FC236}">
                <a16:creationId xmlns:a16="http://schemas.microsoft.com/office/drawing/2014/main" id="{53F4027A-405A-46D4-8FE9-4E4B7C416D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58904" y="4541188"/>
            <a:ext cx="3136682" cy="824946"/>
          </a:xfrm>
          <a:prstGeom prst="rect">
            <a:avLst/>
          </a:prstGeom>
          <a:effectLst>
            <a:outerShdw blurRad="50800" dist="38100" dir="5400000" algn="t" rotWithShape="0">
              <a:prstClr val="black">
                <a:alpha val="40000"/>
              </a:prstClr>
            </a:outerShdw>
          </a:effectLst>
        </p:spPr>
      </p:pic>
      <p:sp>
        <p:nvSpPr>
          <p:cNvPr id="14" name="TextBox 6">
            <a:extLst>
              <a:ext uri="{FF2B5EF4-FFF2-40B4-BE49-F238E27FC236}">
                <a16:creationId xmlns:a16="http://schemas.microsoft.com/office/drawing/2014/main" id="{C13CB690-D353-4982-9180-BCC55A9E20C3}"/>
              </a:ext>
            </a:extLst>
          </p:cNvPr>
          <p:cNvSpPr txBox="1"/>
          <p:nvPr/>
        </p:nvSpPr>
        <p:spPr>
          <a:xfrm>
            <a:off x="5091750" y="4269105"/>
            <a:ext cx="1519036" cy="369332"/>
          </a:xfrm>
          <a:prstGeom prst="rect">
            <a:avLst/>
          </a:prstGeom>
          <a:noFill/>
        </p:spPr>
        <p:txBody>
          <a:bodyPr wrap="square" rtlCol="0">
            <a:spAutoFit/>
          </a:bodyPr>
          <a:lstStyle/>
          <a:p>
            <a:pPr algn="ctr"/>
            <a:r>
              <a:rPr lang="en-US"/>
              <a:t>QSW-804-4C</a:t>
            </a:r>
          </a:p>
        </p:txBody>
      </p:sp>
      <p:sp>
        <p:nvSpPr>
          <p:cNvPr id="15" name="TextBox 6">
            <a:extLst>
              <a:ext uri="{FF2B5EF4-FFF2-40B4-BE49-F238E27FC236}">
                <a16:creationId xmlns:a16="http://schemas.microsoft.com/office/drawing/2014/main" id="{54EA7F07-3155-4A80-9954-F7CC1D3FAE5A}"/>
              </a:ext>
            </a:extLst>
          </p:cNvPr>
          <p:cNvSpPr txBox="1"/>
          <p:nvPr/>
        </p:nvSpPr>
        <p:spPr>
          <a:xfrm>
            <a:off x="5045227" y="2264247"/>
            <a:ext cx="1519036" cy="369332"/>
          </a:xfrm>
          <a:prstGeom prst="rect">
            <a:avLst/>
          </a:prstGeom>
          <a:noFill/>
        </p:spPr>
        <p:txBody>
          <a:bodyPr wrap="square" rtlCol="0">
            <a:spAutoFit/>
          </a:bodyPr>
          <a:lstStyle/>
          <a:p>
            <a:pPr algn="ctr"/>
            <a:r>
              <a:rPr lang="en-US"/>
              <a:t>QSW-1208-8C</a:t>
            </a:r>
          </a:p>
        </p:txBody>
      </p:sp>
      <p:sp>
        <p:nvSpPr>
          <p:cNvPr id="16" name="文字方塊 17">
            <a:extLst>
              <a:ext uri="{FF2B5EF4-FFF2-40B4-BE49-F238E27FC236}">
                <a16:creationId xmlns:a16="http://schemas.microsoft.com/office/drawing/2014/main" id="{3DA80858-3A37-4413-AD6E-E7318ADA82A5}"/>
              </a:ext>
            </a:extLst>
          </p:cNvPr>
          <p:cNvSpPr txBox="1"/>
          <p:nvPr/>
        </p:nvSpPr>
        <p:spPr>
          <a:xfrm>
            <a:off x="4137194" y="3335597"/>
            <a:ext cx="3355228" cy="584775"/>
          </a:xfrm>
          <a:prstGeom prst="rect">
            <a:avLst/>
          </a:prstGeom>
          <a:noFill/>
        </p:spPr>
        <p:txBody>
          <a:bodyPr wrap="square" rtlCol="0">
            <a:spAutoFit/>
          </a:bodyPr>
          <a:lstStyle/>
          <a:p>
            <a:pPr algn="ctr"/>
            <a:r>
              <a:rPr lang="en-US" altLang="zh-TW" sz="1600" b="1">
                <a:solidFill>
                  <a:srgbClr val="BF0000"/>
                </a:solidFill>
                <a:latin typeface="Arial" panose="020B0604020202020204" pitchFamily="34" charset="0"/>
                <a:ea typeface="微軟正黑體" panose="020B0604030504040204" pitchFamily="34" charset="-120"/>
                <a:cs typeface="Arial" panose="020B0604020202020204" pitchFamily="34" charset="0"/>
              </a:rPr>
              <a:t>Provides 12 ports of</a:t>
            </a:r>
            <a:r>
              <a:rPr lang="zh-TW" altLang="en-US" sz="1600" b="1">
                <a:solidFill>
                  <a:srgbClr val="BF000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rgbClr val="BF0000"/>
                </a:solidFill>
                <a:latin typeface="Arial" panose="020B0604020202020204" pitchFamily="34" charset="0"/>
                <a:ea typeface="微軟正黑體" panose="020B0604030504040204" pitchFamily="34" charset="-120"/>
                <a:cs typeface="Arial" panose="020B0604020202020204" pitchFamily="34" charset="0"/>
              </a:rPr>
              <a:t>10Gbps transfer</a:t>
            </a:r>
            <a:endParaRPr lang="zh-TW" altLang="en-US" sz="1600" b="1">
              <a:solidFill>
                <a:srgbClr val="B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A6496B17-BA3D-4DA8-945C-6ED70885032D}"/>
              </a:ext>
            </a:extLst>
          </p:cNvPr>
          <p:cNvSpPr txBox="1"/>
          <p:nvPr/>
        </p:nvSpPr>
        <p:spPr>
          <a:xfrm>
            <a:off x="4114035" y="5373017"/>
            <a:ext cx="3376496" cy="584775"/>
          </a:xfrm>
          <a:prstGeom prst="rect">
            <a:avLst/>
          </a:prstGeom>
          <a:noFill/>
        </p:spPr>
        <p:txBody>
          <a:bodyPr wrap="square" rtlCol="0">
            <a:spAutoFit/>
          </a:bodyPr>
          <a:lstStyle/>
          <a:p>
            <a:pPr lvl="0" algn="ctr"/>
            <a:r>
              <a:rPr lang="en-US" altLang="zh-TW" sz="1600" b="1">
                <a:solidFill>
                  <a:srgbClr val="BF0000"/>
                </a:solidFill>
                <a:latin typeface="Arial" panose="020B0604020202020204" pitchFamily="34" charset="0"/>
                <a:ea typeface="微軟正黑體" panose="020B0604030504040204" pitchFamily="34" charset="-120"/>
                <a:cs typeface="Arial" panose="020B0604020202020204" pitchFamily="34" charset="0"/>
              </a:rPr>
              <a:t>Provides 8</a:t>
            </a:r>
            <a:r>
              <a:rPr lang="zh-TW" altLang="en-US" sz="1600" b="1">
                <a:solidFill>
                  <a:srgbClr val="BF000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rgbClr val="BF0000"/>
                </a:solidFill>
                <a:latin typeface="Arial" panose="020B0604020202020204" pitchFamily="34" charset="0"/>
                <a:ea typeface="微軟正黑體" panose="020B0604030504040204" pitchFamily="34" charset="-120"/>
                <a:cs typeface="Arial" panose="020B0604020202020204" pitchFamily="34" charset="0"/>
              </a:rPr>
              <a:t>ports of</a:t>
            </a:r>
            <a:r>
              <a:rPr lang="zh-TW" altLang="en-US" sz="1600" b="1">
                <a:solidFill>
                  <a:srgbClr val="BF0000"/>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rgbClr val="BF0000"/>
                </a:solidFill>
                <a:latin typeface="Arial" panose="020B0604020202020204" pitchFamily="34" charset="0"/>
                <a:ea typeface="微軟正黑體" panose="020B0604030504040204" pitchFamily="34" charset="-120"/>
                <a:cs typeface="Arial" panose="020B0604020202020204" pitchFamily="34" charset="0"/>
              </a:rPr>
              <a:t>10Gbps transfer</a:t>
            </a:r>
            <a:r>
              <a:rPr lang="zh-TW" altLang="en-US" sz="1600" b="1">
                <a:solidFill>
                  <a:srgbClr val="BF0000"/>
                </a:solidFill>
                <a:latin typeface="Arial" panose="020B0604020202020204" pitchFamily="34" charset="0"/>
                <a:ea typeface="微軟正黑體" panose="020B0604030504040204" pitchFamily="34" charset="-120"/>
                <a:cs typeface="Arial" panose="020B0604020202020204" pitchFamily="34" charset="0"/>
              </a:rPr>
              <a:t> </a:t>
            </a:r>
          </a:p>
        </p:txBody>
      </p:sp>
      <p:pic>
        <p:nvPicPr>
          <p:cNvPr id="21" name="圖片 20">
            <a:extLst>
              <a:ext uri="{FF2B5EF4-FFF2-40B4-BE49-F238E27FC236}">
                <a16:creationId xmlns:a16="http://schemas.microsoft.com/office/drawing/2014/main" id="{2AA366BE-DE4C-4A02-9E0E-4F680C2A501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99931" y="4845648"/>
            <a:ext cx="2042768" cy="1521323"/>
          </a:xfrm>
          <a:prstGeom prst="rect">
            <a:avLst/>
          </a:prstGeom>
          <a:effectLst>
            <a:outerShdw blurRad="50800" dist="38100" dir="5400000" algn="t" rotWithShape="0">
              <a:prstClr val="black">
                <a:alpha val="40000"/>
              </a:prstClr>
            </a:outerShdw>
          </a:effectLst>
        </p:spPr>
      </p:pic>
      <p:pic>
        <p:nvPicPr>
          <p:cNvPr id="22" name="圖片 21" descr="一張含有 紅色 的圖片&#10;&#10;描述是以高可信度產生">
            <a:extLst>
              <a:ext uri="{FF2B5EF4-FFF2-40B4-BE49-F238E27FC236}">
                <a16:creationId xmlns:a16="http://schemas.microsoft.com/office/drawing/2014/main" id="{CBC64962-13E3-4A03-8591-8F463BD4954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5235" y="2004874"/>
            <a:ext cx="4122818" cy="2888614"/>
          </a:xfrm>
          <a:prstGeom prst="rect">
            <a:avLst/>
          </a:prstGeom>
        </p:spPr>
      </p:pic>
      <p:graphicFrame>
        <p:nvGraphicFramePr>
          <p:cNvPr id="23" name="表格 22">
            <a:extLst>
              <a:ext uri="{FF2B5EF4-FFF2-40B4-BE49-F238E27FC236}">
                <a16:creationId xmlns:a16="http://schemas.microsoft.com/office/drawing/2014/main" id="{BC4688FF-38CA-4186-98C0-16A6724CA55D}"/>
              </a:ext>
            </a:extLst>
          </p:cNvPr>
          <p:cNvGraphicFramePr>
            <a:graphicFrameLocks noGrp="1"/>
          </p:cNvGraphicFramePr>
          <p:nvPr>
            <p:extLst>
              <p:ext uri="{D42A27DB-BD31-4B8C-83A1-F6EECF244321}">
                <p14:modId xmlns:p14="http://schemas.microsoft.com/office/powerpoint/2010/main" val="3632919650"/>
              </p:ext>
            </p:extLst>
          </p:nvPr>
        </p:nvGraphicFramePr>
        <p:xfrm>
          <a:off x="7635217" y="1937427"/>
          <a:ext cx="4119186" cy="2897758"/>
        </p:xfrm>
        <a:graphic>
          <a:graphicData uri="http://schemas.openxmlformats.org/drawingml/2006/table">
            <a:tbl>
              <a:tblPr firstRow="1" bandRow="1">
                <a:tableStyleId>{073A0DAA-6AF3-43AB-8588-CEC1D06C72B9}</a:tableStyleId>
              </a:tblPr>
              <a:tblGrid>
                <a:gridCol w="805167">
                  <a:extLst>
                    <a:ext uri="{9D8B030D-6E8A-4147-A177-3AD203B41FA5}">
                      <a16:colId xmlns:a16="http://schemas.microsoft.com/office/drawing/2014/main" val="358792494"/>
                    </a:ext>
                  </a:extLst>
                </a:gridCol>
                <a:gridCol w="1015154">
                  <a:extLst>
                    <a:ext uri="{9D8B030D-6E8A-4147-A177-3AD203B41FA5}">
                      <a16:colId xmlns:a16="http://schemas.microsoft.com/office/drawing/2014/main" val="4176194677"/>
                    </a:ext>
                  </a:extLst>
                </a:gridCol>
                <a:gridCol w="1075880">
                  <a:extLst>
                    <a:ext uri="{9D8B030D-6E8A-4147-A177-3AD203B41FA5}">
                      <a16:colId xmlns:a16="http://schemas.microsoft.com/office/drawing/2014/main" val="3374961142"/>
                    </a:ext>
                  </a:extLst>
                </a:gridCol>
                <a:gridCol w="1222985">
                  <a:extLst>
                    <a:ext uri="{9D8B030D-6E8A-4147-A177-3AD203B41FA5}">
                      <a16:colId xmlns:a16="http://schemas.microsoft.com/office/drawing/2014/main" val="49487359"/>
                    </a:ext>
                  </a:extLst>
                </a:gridCol>
              </a:tblGrid>
              <a:tr h="622948">
                <a:tc>
                  <a:txBody>
                    <a:bodyPr/>
                    <a:lstStyle/>
                    <a:p>
                      <a:pPr algn="ctr"/>
                      <a:endParaRPr lang="zh-TW" altLang="en-US" sz="1800" b="1">
                        <a:solidFill>
                          <a:schemeClr val="bg1"/>
                        </a:solidFill>
                      </a:endParaRPr>
                    </a:p>
                  </a:txBody>
                  <a:tcPr marL="88993" marR="88993" marT="44496" marB="4449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altLang="zh-TW" sz="1800" b="1">
                          <a:solidFill>
                            <a:schemeClr val="bg1"/>
                          </a:solidFill>
                        </a:rPr>
                        <a:t>CAT 5e</a:t>
                      </a:r>
                      <a:endParaRPr lang="zh-TW" altLang="en-US" sz="1800" b="1">
                        <a:solidFill>
                          <a:schemeClr val="bg1"/>
                        </a:solidFill>
                      </a:endParaRPr>
                    </a:p>
                  </a:txBody>
                  <a:tcPr marL="88993" marR="88993" marT="44496" marB="4449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a:solidFill>
                            <a:schemeClr val="bg1"/>
                          </a:solidFill>
                        </a:rPr>
                        <a:t>CAT 6</a:t>
                      </a:r>
                      <a:endParaRPr lang="zh-TW" altLang="en-US" sz="1800" b="1">
                        <a:solidFill>
                          <a:schemeClr val="bg1"/>
                        </a:solidFill>
                      </a:endParaRPr>
                    </a:p>
                  </a:txBody>
                  <a:tcPr marL="88993" marR="88993" marT="44496" marB="4449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a:solidFill>
                            <a:schemeClr val="bg1"/>
                          </a:solidFill>
                        </a:rPr>
                        <a:t>CAT 6A</a:t>
                      </a:r>
                      <a:endParaRPr lang="zh-TW" altLang="en-US" sz="1800" b="1">
                        <a:solidFill>
                          <a:schemeClr val="bg1"/>
                        </a:solidFill>
                      </a:endParaRPr>
                    </a:p>
                    <a:p>
                      <a:pPr algn="ctr"/>
                      <a:r>
                        <a:rPr lang="en-US" altLang="zh-TW" sz="1800" b="1">
                          <a:solidFill>
                            <a:schemeClr val="bg1"/>
                          </a:solidFill>
                        </a:rPr>
                        <a:t>&amp; CAT 7</a:t>
                      </a:r>
                      <a:endParaRPr lang="zh-TW" altLang="en-US" sz="1800" b="1">
                        <a:solidFill>
                          <a:schemeClr val="bg1"/>
                        </a:solidFill>
                      </a:endParaRPr>
                    </a:p>
                  </a:txBody>
                  <a:tcPr marL="88993" marR="88993" marT="44496" marB="44496"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45689310"/>
                  </a:ext>
                </a:extLst>
              </a:tr>
              <a:tr h="416671">
                <a:tc>
                  <a:txBody>
                    <a:bodyPr/>
                    <a:lstStyle/>
                    <a:p>
                      <a:pPr algn="ctr"/>
                      <a:r>
                        <a:rPr lang="en-US" altLang="zh-TW" sz="1800" b="1">
                          <a:solidFill>
                            <a:schemeClr val="bg1"/>
                          </a:solidFill>
                        </a:rPr>
                        <a:t>100 M</a:t>
                      </a:r>
                      <a:endParaRPr lang="zh-TW" altLang="en-US" sz="1800" b="1">
                        <a:solidFill>
                          <a:schemeClr val="bg1"/>
                        </a:solidFill>
                      </a:endParaRPr>
                    </a:p>
                  </a:txBody>
                  <a:tcPr marL="88993" marR="88993" marT="44496" marB="4449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zh-TW" altLang="en-US" sz="2100" b="0" i="0" kern="1200">
                          <a:solidFill>
                            <a:schemeClr val="bg1"/>
                          </a:solidFill>
                          <a:effectLst/>
                          <a:latin typeface="+mn-lt"/>
                          <a:ea typeface="+mn-ea"/>
                          <a:cs typeface="+mn-cs"/>
                        </a:rPr>
                        <a:t>✓</a:t>
                      </a:r>
                      <a:endParaRPr lang="zh-TW" altLang="en-US" sz="2100" b="1">
                        <a:solidFill>
                          <a:schemeClr val="bg1"/>
                        </a:solidFill>
                      </a:endParaRPr>
                    </a:p>
                  </a:txBody>
                  <a:tcPr marL="88993" marR="88993" marT="44496" marB="4449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53090710"/>
                  </a:ext>
                </a:extLst>
              </a:tr>
              <a:tr h="460263">
                <a:tc>
                  <a:txBody>
                    <a:bodyPr/>
                    <a:lstStyle/>
                    <a:p>
                      <a:pPr algn="ctr"/>
                      <a:r>
                        <a:rPr lang="en-US" altLang="zh-TW" sz="1800" b="1">
                          <a:solidFill>
                            <a:schemeClr val="bg1"/>
                          </a:solidFill>
                        </a:rPr>
                        <a:t>1G</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9077784"/>
                  </a:ext>
                </a:extLst>
              </a:tr>
              <a:tr h="516053">
                <a:tc>
                  <a:txBody>
                    <a:bodyPr/>
                    <a:lstStyle/>
                    <a:p>
                      <a:pPr algn="ctr"/>
                      <a:r>
                        <a:rPr lang="en-US" altLang="zh-TW" sz="1800" b="1">
                          <a:solidFill>
                            <a:schemeClr val="bg1"/>
                          </a:solidFill>
                        </a:rPr>
                        <a:t>2.5G</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15063571"/>
                  </a:ext>
                </a:extLst>
              </a:tr>
              <a:tr h="488158">
                <a:tc>
                  <a:txBody>
                    <a:bodyPr/>
                    <a:lstStyle/>
                    <a:p>
                      <a:pPr algn="ctr"/>
                      <a:r>
                        <a:rPr lang="en-US" altLang="zh-TW" sz="1800" b="1">
                          <a:solidFill>
                            <a:schemeClr val="bg1"/>
                          </a:solidFill>
                        </a:rPr>
                        <a:t>5G</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47656267"/>
                  </a:ext>
                </a:extLst>
              </a:tr>
              <a:tr h="378981">
                <a:tc>
                  <a:txBody>
                    <a:bodyPr/>
                    <a:lstStyle/>
                    <a:p>
                      <a:pPr algn="ctr"/>
                      <a:r>
                        <a:rPr lang="en-US" altLang="zh-TW" sz="1800" b="1">
                          <a:solidFill>
                            <a:schemeClr val="bg1"/>
                          </a:solidFill>
                        </a:rPr>
                        <a:t>10G</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rtl="0" eaLnBrk="1" fontAlgn="auto" latinLnBrk="0" hangingPunct="1">
                        <a:lnSpc>
                          <a:spcPct val="100000"/>
                        </a:lnSpc>
                        <a:spcBef>
                          <a:spcPts val="0"/>
                        </a:spcBef>
                        <a:spcAft>
                          <a:spcPts val="0"/>
                        </a:spcAft>
                        <a:buFontTx/>
                        <a:buNone/>
                      </a:pPr>
                      <a:r>
                        <a:rPr lang="en-US" altLang="zh-TW" sz="1800" b="1">
                          <a:solidFill>
                            <a:schemeClr val="bg1"/>
                          </a:solidFill>
                        </a:rPr>
                        <a:t>  </a:t>
                      </a:r>
                      <a:r>
                        <a:rPr lang="zh-TW" altLang="en-US" sz="1800" b="0" i="0" kern="1200">
                          <a:solidFill>
                            <a:schemeClr val="bg1"/>
                          </a:solidFill>
                          <a:effectLst/>
                          <a:latin typeface="+mn-lt"/>
                          <a:ea typeface="+mn-ea"/>
                          <a:cs typeface="+mn-cs"/>
                        </a:rPr>
                        <a:t>✓</a:t>
                      </a:r>
                      <a:r>
                        <a:rPr lang="en-US" altLang="zh-TW" sz="1800" b="1">
                          <a:solidFill>
                            <a:schemeClr val="bg1"/>
                          </a:solidFill>
                        </a:rPr>
                        <a:t>(55M)</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i="0" kern="1200">
                          <a:solidFill>
                            <a:schemeClr val="bg1"/>
                          </a:solidFill>
                          <a:effectLst/>
                          <a:latin typeface="+mn-lt"/>
                          <a:ea typeface="+mn-ea"/>
                          <a:cs typeface="+mn-cs"/>
                        </a:rPr>
                        <a:t>✓</a:t>
                      </a:r>
                      <a:endParaRPr lang="zh-TW" altLang="en-US" sz="1800" b="1">
                        <a:solidFill>
                          <a:schemeClr val="bg1"/>
                        </a:solidFill>
                      </a:endParaRPr>
                    </a:p>
                  </a:txBody>
                  <a:tcPr marL="88993" marR="88993" marT="44496" marB="44496"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66780012"/>
                  </a:ext>
                </a:extLst>
              </a:tr>
            </a:tbl>
          </a:graphicData>
        </a:graphic>
      </p:graphicFrame>
      <p:sp>
        <p:nvSpPr>
          <p:cNvPr id="28" name="向右箭號 118">
            <a:extLst>
              <a:ext uri="{FF2B5EF4-FFF2-40B4-BE49-F238E27FC236}">
                <a16:creationId xmlns:a16="http://schemas.microsoft.com/office/drawing/2014/main" id="{22EC1A59-ED77-4BCA-AB94-CE4F8E0E502C}"/>
              </a:ext>
            </a:extLst>
          </p:cNvPr>
          <p:cNvSpPr/>
          <p:nvPr/>
        </p:nvSpPr>
        <p:spPr>
          <a:xfrm>
            <a:off x="1821187" y="3205905"/>
            <a:ext cx="2402809" cy="792088"/>
          </a:xfrm>
          <a:prstGeom prst="rightArrow">
            <a:avLst/>
          </a:prstGeom>
          <a:gradFill>
            <a:gsLst>
              <a:gs pos="100000">
                <a:srgbClr val="0070C0"/>
              </a:gs>
              <a:gs pos="35000">
                <a:srgbClr val="00B0F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向右箭號 118">
            <a:extLst>
              <a:ext uri="{FF2B5EF4-FFF2-40B4-BE49-F238E27FC236}">
                <a16:creationId xmlns:a16="http://schemas.microsoft.com/office/drawing/2014/main" id="{F45EEE9D-11C4-4F8F-BB3C-88A55F181718}"/>
              </a:ext>
            </a:extLst>
          </p:cNvPr>
          <p:cNvSpPr/>
          <p:nvPr/>
        </p:nvSpPr>
        <p:spPr>
          <a:xfrm>
            <a:off x="1821187" y="4098671"/>
            <a:ext cx="2402809" cy="792088"/>
          </a:xfrm>
          <a:prstGeom prst="rightArrow">
            <a:avLst/>
          </a:prstGeom>
          <a:gradFill>
            <a:gsLst>
              <a:gs pos="100000">
                <a:srgbClr val="0070C0"/>
              </a:gs>
              <a:gs pos="35000">
                <a:srgbClr val="00B0F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pic>
        <p:nvPicPr>
          <p:cNvPr id="17" name="Picture 16">
            <a:extLst>
              <a:ext uri="{FF2B5EF4-FFF2-40B4-BE49-F238E27FC236}">
                <a16:creationId xmlns:a16="http://schemas.microsoft.com/office/drawing/2014/main" id="{1DA7C287-F2D1-6541-9B2E-146528AAD33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57397" y="2330394"/>
            <a:ext cx="3722331" cy="31840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20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055E5-61D4-C54F-8C7B-3547BAD3FF9A}"/>
              </a:ext>
            </a:extLst>
          </p:cNvPr>
          <p:cNvSpPr>
            <a:spLocks noGrp="1"/>
          </p:cNvSpPr>
          <p:nvPr>
            <p:ph type="title"/>
          </p:nvPr>
        </p:nvSpPr>
        <p:spPr>
          <a:xfrm>
            <a:off x="614149" y="239637"/>
            <a:ext cx="11357272" cy="1126791"/>
          </a:xfrm>
        </p:spPr>
        <p:txBody>
          <a:bodyPr/>
          <a:lstStyle/>
          <a:p>
            <a:r>
              <a:rPr lang="en-US"/>
              <a:t>Efficient cooling dissipation</a:t>
            </a:r>
          </a:p>
        </p:txBody>
      </p:sp>
      <p:sp>
        <p:nvSpPr>
          <p:cNvPr id="14" name="TextBox 15">
            <a:extLst>
              <a:ext uri="{FF2B5EF4-FFF2-40B4-BE49-F238E27FC236}">
                <a16:creationId xmlns:a16="http://schemas.microsoft.com/office/drawing/2014/main" id="{846D9524-3374-4B92-850B-48A8C40A42FC}"/>
              </a:ext>
            </a:extLst>
          </p:cNvPr>
          <p:cNvSpPr txBox="1"/>
          <p:nvPr/>
        </p:nvSpPr>
        <p:spPr>
          <a:xfrm>
            <a:off x="724550" y="2198508"/>
            <a:ext cx="2175761" cy="707886"/>
          </a:xfrm>
          <a:prstGeom prst="rect">
            <a:avLst/>
          </a:prstGeom>
          <a:noFill/>
          <a:ln w="28575">
            <a:solidFill>
              <a:schemeClr val="bg1"/>
            </a:solidFill>
          </a:ln>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10GbE</a:t>
            </a: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10GBASE-T</a:t>
            </a: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port</a:t>
            </a:r>
          </a:p>
        </p:txBody>
      </p:sp>
      <p:sp>
        <p:nvSpPr>
          <p:cNvPr id="15" name="TextBox 15">
            <a:extLst>
              <a:ext uri="{FF2B5EF4-FFF2-40B4-BE49-F238E27FC236}">
                <a16:creationId xmlns:a16="http://schemas.microsoft.com/office/drawing/2014/main" id="{94A4E778-B58E-4858-BD19-C2430FC64C0F}"/>
              </a:ext>
            </a:extLst>
          </p:cNvPr>
          <p:cNvSpPr txBox="1"/>
          <p:nvPr/>
        </p:nvSpPr>
        <p:spPr>
          <a:xfrm>
            <a:off x="724551" y="3182121"/>
            <a:ext cx="1237600" cy="400110"/>
          </a:xfrm>
          <a:prstGeom prst="rect">
            <a:avLst/>
          </a:prstGeom>
          <a:noFill/>
          <a:ln w="28575">
            <a:solidFill>
              <a:schemeClr val="bg1"/>
            </a:solidFill>
          </a:ln>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M.2</a:t>
            </a: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slots</a:t>
            </a:r>
          </a:p>
        </p:txBody>
      </p:sp>
      <p:sp>
        <p:nvSpPr>
          <p:cNvPr id="16" name="TextBox 15">
            <a:extLst>
              <a:ext uri="{FF2B5EF4-FFF2-40B4-BE49-F238E27FC236}">
                <a16:creationId xmlns:a16="http://schemas.microsoft.com/office/drawing/2014/main" id="{DA9C5444-D833-44E1-AF9E-5B39849F664A}"/>
              </a:ext>
            </a:extLst>
          </p:cNvPr>
          <p:cNvSpPr txBox="1"/>
          <p:nvPr/>
        </p:nvSpPr>
        <p:spPr>
          <a:xfrm>
            <a:off x="1130532" y="4745319"/>
            <a:ext cx="2377439" cy="1323439"/>
          </a:xfrm>
          <a:prstGeom prst="rect">
            <a:avLst/>
          </a:prstGeom>
          <a:noFill/>
          <a:ln w="28575">
            <a:solidFill>
              <a:schemeClr val="accent4"/>
            </a:solidFill>
          </a:ln>
        </p:spPr>
        <p:txBody>
          <a:bodyPr wrap="square" rtlCol="0" anchor="t">
            <a:spAutoFit/>
          </a:bodyPr>
          <a:lstStyle/>
          <a:p>
            <a:r>
              <a:rPr lang="en-US" altLang="zh-CN" sz="2000">
                <a:solidFill>
                  <a:schemeClr val="accent4"/>
                </a:solidFill>
                <a:latin typeface="Arial"/>
                <a:ea typeface="微軟正黑體"/>
                <a:cs typeface="Arial"/>
              </a:rPr>
              <a:t>M.2 thermal pad is bundled, provides more efficient heat transfer </a:t>
            </a:r>
            <a:endParaRPr lang="en-US" altLang="zh-TW" sz="2000">
              <a:solidFill>
                <a:schemeClr val="accent4"/>
              </a:solidFill>
              <a:latin typeface="Arial"/>
              <a:ea typeface="微軟正黑體"/>
              <a:cs typeface="Arial"/>
            </a:endParaRPr>
          </a:p>
        </p:txBody>
      </p:sp>
      <p:sp>
        <p:nvSpPr>
          <p:cNvPr id="17" name="TextBox 15">
            <a:extLst>
              <a:ext uri="{FF2B5EF4-FFF2-40B4-BE49-F238E27FC236}">
                <a16:creationId xmlns:a16="http://schemas.microsoft.com/office/drawing/2014/main" id="{E146642E-A5D7-4260-8AEA-2B10F9BA3D2A}"/>
              </a:ext>
            </a:extLst>
          </p:cNvPr>
          <p:cNvSpPr txBox="1"/>
          <p:nvPr/>
        </p:nvSpPr>
        <p:spPr>
          <a:xfrm>
            <a:off x="9149241" y="3515791"/>
            <a:ext cx="2489659" cy="400110"/>
          </a:xfrm>
          <a:prstGeom prst="rect">
            <a:avLst/>
          </a:prstGeom>
          <a:noFill/>
          <a:ln w="28575">
            <a:solidFill>
              <a:schemeClr val="bg1"/>
            </a:solidFill>
          </a:ln>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Active cooling fan</a:t>
            </a:r>
          </a:p>
        </p:txBody>
      </p:sp>
      <p:sp>
        <p:nvSpPr>
          <p:cNvPr id="18" name="TextBox 15">
            <a:extLst>
              <a:ext uri="{FF2B5EF4-FFF2-40B4-BE49-F238E27FC236}">
                <a16:creationId xmlns:a16="http://schemas.microsoft.com/office/drawing/2014/main" id="{F2791DD7-2090-472C-AE2E-B649EE9A0A2D}"/>
              </a:ext>
            </a:extLst>
          </p:cNvPr>
          <p:cNvSpPr txBox="1"/>
          <p:nvPr/>
        </p:nvSpPr>
        <p:spPr>
          <a:xfrm>
            <a:off x="9149241" y="4275593"/>
            <a:ext cx="2489659" cy="400110"/>
          </a:xfrm>
          <a:prstGeom prst="rect">
            <a:avLst/>
          </a:prstGeom>
          <a:noFill/>
          <a:ln w="28575">
            <a:solidFill>
              <a:schemeClr val="bg1"/>
            </a:solidFill>
          </a:ln>
        </p:spPr>
        <p:txBody>
          <a:bodyPr wrap="square" rtlCol="0">
            <a:spAutoFit/>
          </a:bodyPr>
          <a:lstStyle/>
          <a:p>
            <a:r>
              <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rPr>
              <a:t>Fin</a:t>
            </a: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rPr>
              <a:t>array heatsink</a:t>
            </a:r>
            <a:endPar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0" name="接點: 肘形 19">
            <a:extLst>
              <a:ext uri="{FF2B5EF4-FFF2-40B4-BE49-F238E27FC236}">
                <a16:creationId xmlns:a16="http://schemas.microsoft.com/office/drawing/2014/main" id="{B3A31A7F-ED6F-442E-91D9-F373DB1597D9}"/>
              </a:ext>
            </a:extLst>
          </p:cNvPr>
          <p:cNvCxnSpPr>
            <a:cxnSpLocks/>
            <a:stCxn id="14" idx="3"/>
          </p:cNvCxnSpPr>
          <p:nvPr/>
        </p:nvCxnSpPr>
        <p:spPr>
          <a:xfrm>
            <a:off x="2900311" y="2552451"/>
            <a:ext cx="953882" cy="830912"/>
          </a:xfrm>
          <a:prstGeom prst="bentConnector3">
            <a:avLst>
              <a:gd name="adj1" fmla="val 39985"/>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78183E90-9091-4FE1-9F8A-F4BEA3CF4B97}"/>
              </a:ext>
            </a:extLst>
          </p:cNvPr>
          <p:cNvCxnSpPr>
            <a:cxnSpLocks/>
            <a:stCxn id="15" idx="2"/>
          </p:cNvCxnSpPr>
          <p:nvPr/>
        </p:nvCxnSpPr>
        <p:spPr>
          <a:xfrm rot="16200000" flipH="1">
            <a:off x="3028651" y="1896931"/>
            <a:ext cx="743874" cy="4114474"/>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接點: 肘形 29">
            <a:extLst>
              <a:ext uri="{FF2B5EF4-FFF2-40B4-BE49-F238E27FC236}">
                <a16:creationId xmlns:a16="http://schemas.microsoft.com/office/drawing/2014/main" id="{39BF5A48-4157-42E4-9BA0-B190B82E8979}"/>
              </a:ext>
            </a:extLst>
          </p:cNvPr>
          <p:cNvCxnSpPr>
            <a:cxnSpLocks/>
            <a:stCxn id="17" idx="1"/>
          </p:cNvCxnSpPr>
          <p:nvPr/>
        </p:nvCxnSpPr>
        <p:spPr>
          <a:xfrm rot="10800000" flipV="1">
            <a:off x="7812813" y="3715845"/>
            <a:ext cx="1336428" cy="275111"/>
          </a:xfrm>
          <a:prstGeom prst="bentConnector3">
            <a:avLst>
              <a:gd name="adj1" fmla="val 4002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接點: 肘形 36">
            <a:extLst>
              <a:ext uri="{FF2B5EF4-FFF2-40B4-BE49-F238E27FC236}">
                <a16:creationId xmlns:a16="http://schemas.microsoft.com/office/drawing/2014/main" id="{69537E44-EF90-4259-AFAF-4978BBCD8CFE}"/>
              </a:ext>
            </a:extLst>
          </p:cNvPr>
          <p:cNvCxnSpPr>
            <a:cxnSpLocks/>
            <a:stCxn id="18" idx="1"/>
          </p:cNvCxnSpPr>
          <p:nvPr/>
        </p:nvCxnSpPr>
        <p:spPr>
          <a:xfrm rot="10800000" flipV="1">
            <a:off x="7543801" y="4475647"/>
            <a:ext cx="1605441" cy="269671"/>
          </a:xfrm>
          <a:prstGeom prst="bentConnector3">
            <a:avLst>
              <a:gd name="adj1" fmla="val 31608"/>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81414074-BDBF-44E9-9449-DBCBDDFAEA89}"/>
              </a:ext>
            </a:extLst>
          </p:cNvPr>
          <p:cNvSpPr/>
          <p:nvPr/>
        </p:nvSpPr>
        <p:spPr>
          <a:xfrm>
            <a:off x="4049323" y="2466975"/>
            <a:ext cx="390261" cy="458469"/>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7" name="接點: 肘形 26">
            <a:extLst>
              <a:ext uri="{FF2B5EF4-FFF2-40B4-BE49-F238E27FC236}">
                <a16:creationId xmlns:a16="http://schemas.microsoft.com/office/drawing/2014/main" id="{957257CF-BD5A-43B4-8F0A-407B22E28245}"/>
              </a:ext>
            </a:extLst>
          </p:cNvPr>
          <p:cNvCxnSpPr>
            <a:cxnSpLocks/>
            <a:stCxn id="16" idx="3"/>
            <a:endCxn id="43" idx="2"/>
          </p:cNvCxnSpPr>
          <p:nvPr/>
        </p:nvCxnSpPr>
        <p:spPr>
          <a:xfrm flipV="1">
            <a:off x="3507971" y="2925444"/>
            <a:ext cx="736483" cy="2481595"/>
          </a:xfrm>
          <a:prstGeom prst="bentConnector2">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4A28D293-FC71-4C93-A5D6-7B4AED237CCF}"/>
              </a:ext>
            </a:extLst>
          </p:cNvPr>
          <p:cNvSpPr/>
          <p:nvPr/>
        </p:nvSpPr>
        <p:spPr>
          <a:xfrm>
            <a:off x="285387" y="4733037"/>
            <a:ext cx="844775" cy="1334668"/>
          </a:xfrm>
          <a:prstGeom prst="rect">
            <a:avLst/>
          </a:prstGeom>
          <a:solidFill>
            <a:srgbClr val="FFC000"/>
          </a:solidFill>
          <a:ln w="28575">
            <a:noFill/>
          </a:ln>
        </p:spPr>
        <p:txBody>
          <a:bodyPr wrap="square" rtlCol="0">
            <a:spAutoFit/>
          </a:bodyPr>
          <a:lstStyle/>
          <a:p>
            <a:endParaRPr lang="zh-TW" altLang="en-US" sz="2000">
              <a:solidFill>
                <a:schemeClr val="accent4"/>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圖片 11">
            <a:extLst>
              <a:ext uri="{FF2B5EF4-FFF2-40B4-BE49-F238E27FC236}">
                <a16:creationId xmlns:a16="http://schemas.microsoft.com/office/drawing/2014/main" id="{CE9F39FE-567D-4CB7-89A2-6447CDA9FEF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519148">
            <a:off x="534324" y="4763001"/>
            <a:ext cx="428151" cy="1260352"/>
          </a:xfrm>
          <a:prstGeom prst="rect">
            <a:avLst/>
          </a:prstGeom>
          <a:effectLst>
            <a:glow rad="63500">
              <a:schemeClr val="accent4">
                <a:satMod val="175000"/>
                <a:alpha val="40000"/>
              </a:schemeClr>
            </a:glow>
            <a:outerShdw blurRad="50800" dist="38100" dir="2700000" algn="tl" rotWithShape="0">
              <a:prstClr val="black">
                <a:alpha val="40000"/>
              </a:prstClr>
            </a:outerShdw>
          </a:effectLst>
        </p:spPr>
      </p:pic>
    </p:spTree>
    <p:extLst>
      <p:ext uri="{BB962C8B-B14F-4D97-AF65-F5344CB8AC3E}">
        <p14:creationId xmlns:p14="http://schemas.microsoft.com/office/powerpoint/2010/main" val="368799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7BF85-7484-0447-934F-363B37CFCD5E}"/>
              </a:ext>
            </a:extLst>
          </p:cNvPr>
          <p:cNvSpPr>
            <a:spLocks noGrp="1"/>
          </p:cNvSpPr>
          <p:nvPr>
            <p:ph type="title"/>
          </p:nvPr>
        </p:nvSpPr>
        <p:spPr/>
        <p:txBody>
          <a:bodyPr>
            <a:normAutofit/>
          </a:bodyPr>
          <a:lstStyle/>
          <a:p>
            <a:r>
              <a:rPr lang="en-US"/>
              <a:t>QM2-2P10G1TA performance up</a:t>
            </a:r>
          </a:p>
        </p:txBody>
      </p:sp>
      <p:sp>
        <p:nvSpPr>
          <p:cNvPr id="20" name="矩形: 圓角 19">
            <a:extLst>
              <a:ext uri="{FF2B5EF4-FFF2-40B4-BE49-F238E27FC236}">
                <a16:creationId xmlns:a16="http://schemas.microsoft.com/office/drawing/2014/main" id="{1239D598-5EB6-455D-85B0-44F42A1D5F88}"/>
              </a:ext>
            </a:extLst>
          </p:cNvPr>
          <p:cNvSpPr/>
          <p:nvPr/>
        </p:nvSpPr>
        <p:spPr>
          <a:xfrm>
            <a:off x="9649329" y="2936271"/>
            <a:ext cx="2069432" cy="947800"/>
          </a:xfrm>
          <a:prstGeom prst="roundRect">
            <a:avLst>
              <a:gd name="adj" fmla="val 11778"/>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3" name="圖片 22">
            <a:extLst>
              <a:ext uri="{FF2B5EF4-FFF2-40B4-BE49-F238E27FC236}">
                <a16:creationId xmlns:a16="http://schemas.microsoft.com/office/drawing/2014/main" id="{C4A7A64E-3E27-4987-B378-C02704BA06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43295" y="4284807"/>
            <a:ext cx="3063602" cy="2012964"/>
          </a:xfrm>
          <a:prstGeom prst="rect">
            <a:avLst/>
          </a:prstGeom>
          <a:effectLst>
            <a:outerShdw blurRad="50800" dist="38100" dir="5400000" algn="t" rotWithShape="0">
              <a:prstClr val="black">
                <a:alpha val="40000"/>
              </a:prstClr>
            </a:outerShdw>
          </a:effectLst>
        </p:spPr>
      </p:pic>
      <p:pic>
        <p:nvPicPr>
          <p:cNvPr id="24" name="圖片 23" descr="一張含有 電子用品, 螢幕擷取畫面, 顯示, 監視器 的圖片&#10;&#10;描述是以非常高的可信度產生">
            <a:extLst>
              <a:ext uri="{FF2B5EF4-FFF2-40B4-BE49-F238E27FC236}">
                <a16:creationId xmlns:a16="http://schemas.microsoft.com/office/drawing/2014/main" id="{713A1832-C39A-4E34-BABB-34A4B0537D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69599" y="4468540"/>
            <a:ext cx="2572810" cy="651405"/>
          </a:xfrm>
          <a:prstGeom prst="rect">
            <a:avLst/>
          </a:prstGeom>
        </p:spPr>
      </p:pic>
      <p:pic>
        <p:nvPicPr>
          <p:cNvPr id="25" name="圖片 24">
            <a:extLst>
              <a:ext uri="{FF2B5EF4-FFF2-40B4-BE49-F238E27FC236}">
                <a16:creationId xmlns:a16="http://schemas.microsoft.com/office/drawing/2014/main" id="{B00DD6A8-BBF8-444F-B5E6-8AC9BFA5EF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923" y="1385089"/>
            <a:ext cx="4633111" cy="2962490"/>
          </a:xfrm>
          <a:prstGeom prst="rect">
            <a:avLst/>
          </a:prstGeom>
          <a:effectLst>
            <a:outerShdw blurRad="50800" dist="38100" dir="5400000" algn="t" rotWithShape="0">
              <a:prstClr val="black">
                <a:alpha val="40000"/>
              </a:prstClr>
            </a:outerShdw>
          </a:effectLst>
        </p:spPr>
      </p:pic>
      <p:pic>
        <p:nvPicPr>
          <p:cNvPr id="26" name="Picture 2" descr="C:\Users\user\Desktop\Qfinder_PPT\vs.png">
            <a:extLst>
              <a:ext uri="{FF2B5EF4-FFF2-40B4-BE49-F238E27FC236}">
                <a16:creationId xmlns:a16="http://schemas.microsoft.com/office/drawing/2014/main" id="{7B30AFE0-61C0-429E-B740-D4A63ACE72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33471" y="4172932"/>
            <a:ext cx="1021952" cy="1181853"/>
          </a:xfrm>
          <a:prstGeom prst="rect">
            <a:avLst/>
          </a:prstGeom>
          <a:noFill/>
          <a:effectLst>
            <a:glow rad="63500">
              <a:schemeClr val="accent1">
                <a:satMod val="175000"/>
                <a:alpha val="40000"/>
              </a:schemeClr>
            </a:glow>
            <a:outerShdw blurRad="50800" dist="38100" dir="2700000" algn="tl" rotWithShape="0">
              <a:prstClr val="black">
                <a:alpha val="40000"/>
              </a:prstClr>
            </a:outerShdw>
          </a:effectLst>
        </p:spPr>
      </p:pic>
      <p:pic>
        <p:nvPicPr>
          <p:cNvPr id="27" name="圖片 26">
            <a:extLst>
              <a:ext uri="{FF2B5EF4-FFF2-40B4-BE49-F238E27FC236}">
                <a16:creationId xmlns:a16="http://schemas.microsoft.com/office/drawing/2014/main" id="{628C2362-B404-4C92-9263-39E8ECCCB66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5433" y="2198610"/>
            <a:ext cx="3529683" cy="2209166"/>
          </a:xfrm>
          <a:prstGeom prst="rect">
            <a:avLst/>
          </a:prstGeom>
          <a:effectLst>
            <a:outerShdw blurRad="50800" dist="38100" dir="2700000" algn="tl" rotWithShape="0">
              <a:prstClr val="black">
                <a:alpha val="40000"/>
              </a:prstClr>
            </a:outerShdw>
          </a:effectLst>
        </p:spPr>
      </p:pic>
      <p:pic>
        <p:nvPicPr>
          <p:cNvPr id="28" name="圖片 27">
            <a:extLst>
              <a:ext uri="{FF2B5EF4-FFF2-40B4-BE49-F238E27FC236}">
                <a16:creationId xmlns:a16="http://schemas.microsoft.com/office/drawing/2014/main" id="{16BF455F-345A-4788-942D-DC0DD5D2B9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5919" y="4978122"/>
            <a:ext cx="2100169" cy="1314459"/>
          </a:xfrm>
          <a:prstGeom prst="rect">
            <a:avLst/>
          </a:prstGeom>
          <a:effectLst>
            <a:outerShdw blurRad="50800" dist="38100" dir="2700000" algn="tl" rotWithShape="0">
              <a:prstClr val="black">
                <a:alpha val="40000"/>
              </a:prstClr>
            </a:outerShdw>
          </a:effectLst>
        </p:spPr>
      </p:pic>
      <p:pic>
        <p:nvPicPr>
          <p:cNvPr id="29" name="圖片 28" descr="一張含有 電子用品, 螢幕擷取畫面, 顯示, 監視器 的圖片&#10;&#10;描述是以非常高的可信度產生">
            <a:extLst>
              <a:ext uri="{FF2B5EF4-FFF2-40B4-BE49-F238E27FC236}">
                <a16:creationId xmlns:a16="http://schemas.microsoft.com/office/drawing/2014/main" id="{C565BB5B-23D0-40C6-AEF8-D090E27059F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1168" y="1617592"/>
            <a:ext cx="4015042" cy="775156"/>
          </a:xfrm>
          <a:prstGeom prst="rect">
            <a:avLst/>
          </a:prstGeom>
        </p:spPr>
      </p:pic>
      <p:sp>
        <p:nvSpPr>
          <p:cNvPr id="30" name="矩形 29">
            <a:extLst>
              <a:ext uri="{FF2B5EF4-FFF2-40B4-BE49-F238E27FC236}">
                <a16:creationId xmlns:a16="http://schemas.microsoft.com/office/drawing/2014/main" id="{E634D4B0-85A7-4470-9912-38FF9942B616}"/>
              </a:ext>
            </a:extLst>
          </p:cNvPr>
          <p:cNvSpPr/>
          <p:nvPr/>
        </p:nvSpPr>
        <p:spPr>
          <a:xfrm>
            <a:off x="1170390" y="1723516"/>
            <a:ext cx="3895157" cy="523220"/>
          </a:xfrm>
          <a:prstGeom prst="rect">
            <a:avLst/>
          </a:prstGeom>
        </p:spPr>
        <p:txBody>
          <a:bodyPr wrap="square">
            <a:spAutoFit/>
          </a:bodyPr>
          <a:lstStyle/>
          <a:p>
            <a:pPr lvl="0" algn="ctr"/>
            <a:r>
              <a:rPr lang="en-US" altLang="zh-TW" sz="2800" b="1">
                <a:solidFill>
                  <a:schemeClr val="bg1"/>
                </a:solidFill>
                <a:latin typeface="Arial" panose="020B0604020202020204" pitchFamily="34" charset="0"/>
                <a:cs typeface="Arial" panose="020B0604020202020204" pitchFamily="34" charset="0"/>
              </a:rPr>
              <a:t>QM2-2P10G1TA</a:t>
            </a:r>
            <a:endParaRPr lang="zh-TW" altLang="en-US" sz="28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1" name="矩形 30">
            <a:extLst>
              <a:ext uri="{FF2B5EF4-FFF2-40B4-BE49-F238E27FC236}">
                <a16:creationId xmlns:a16="http://schemas.microsoft.com/office/drawing/2014/main" id="{9C80763D-5D22-4D75-824F-125B46967D1C}"/>
              </a:ext>
            </a:extLst>
          </p:cNvPr>
          <p:cNvSpPr/>
          <p:nvPr/>
        </p:nvSpPr>
        <p:spPr>
          <a:xfrm>
            <a:off x="2076158" y="4542738"/>
            <a:ext cx="3129577" cy="461665"/>
          </a:xfrm>
          <a:prstGeom prst="rect">
            <a:avLst/>
          </a:prstGeom>
        </p:spPr>
        <p:txBody>
          <a:bodyPr wrap="square">
            <a:spAutoFit/>
          </a:bodyPr>
          <a:lstStyle/>
          <a:p>
            <a:pPr lvl="0" algn="ctr"/>
            <a:r>
              <a:rPr lang="en-US" altLang="zh-TW" sz="2400" b="1">
                <a:solidFill>
                  <a:schemeClr val="bg1"/>
                </a:solidFill>
                <a:latin typeface="Arial" panose="020B0604020202020204" pitchFamily="34" charset="0"/>
                <a:cs typeface="Arial" panose="020B0604020202020204" pitchFamily="34" charset="0"/>
              </a:rPr>
              <a:t>QM2-2P10G1T</a:t>
            </a:r>
            <a:endParaRPr lang="zh-TW" altLang="en-US" sz="24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F5883F1E-E9B9-4C88-BACA-1E1C3DEE9050}"/>
              </a:ext>
            </a:extLst>
          </p:cNvPr>
          <p:cNvSpPr txBox="1"/>
          <p:nvPr/>
        </p:nvSpPr>
        <p:spPr>
          <a:xfrm>
            <a:off x="5395148" y="1508072"/>
            <a:ext cx="6653887" cy="523220"/>
          </a:xfrm>
          <a:prstGeom prst="rect">
            <a:avLst/>
          </a:prstGeom>
          <a:noFill/>
        </p:spPr>
        <p:txBody>
          <a:bodyPr wrap="square" rtlCol="0">
            <a:spAutoFit/>
          </a:bodyPr>
          <a:lstStyle/>
          <a:p>
            <a:r>
              <a:rPr lang="en-US" altLang="zh-TW" sz="2800" b="1">
                <a:solidFill>
                  <a:srgbClr val="C00000"/>
                </a:solidFill>
                <a:latin typeface="Arial" panose="020B0604020202020204" pitchFamily="34" charset="0"/>
                <a:ea typeface="微軟正黑體" panose="020B0604030504040204" pitchFamily="34" charset="-120"/>
                <a:cs typeface="Arial" panose="020B0604020202020204" pitchFamily="34" charset="0"/>
              </a:rPr>
              <a:t>Random read enhanced nearly 25%</a:t>
            </a:r>
            <a:endParaRPr lang="zh-TW" altLang="en-US" sz="2800" b="1">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3" name="圖片 32" descr="皇冠-01.png">
            <a:extLst>
              <a:ext uri="{FF2B5EF4-FFF2-40B4-BE49-F238E27FC236}">
                <a16:creationId xmlns:a16="http://schemas.microsoft.com/office/drawing/2014/main" id="{1E97F24F-2849-4708-BF67-FDAD4673421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8614" y="1623177"/>
            <a:ext cx="896258" cy="623193"/>
          </a:xfrm>
          <a:prstGeom prst="rect">
            <a:avLst/>
          </a:prstGeom>
          <a:effectLst>
            <a:outerShdw blurRad="50800" dist="38100" dir="5400000" algn="t" rotWithShape="0">
              <a:prstClr val="black">
                <a:alpha val="40000"/>
              </a:prstClr>
            </a:outerShdw>
          </a:effectLst>
        </p:spPr>
      </p:pic>
      <p:pic>
        <p:nvPicPr>
          <p:cNvPr id="34" name="Shape 399" descr="P12.png">
            <a:extLst>
              <a:ext uri="{FF2B5EF4-FFF2-40B4-BE49-F238E27FC236}">
                <a16:creationId xmlns:a16="http://schemas.microsoft.com/office/drawing/2014/main" id="{419E35D4-7F2A-4465-9278-62D302C7FD1A}"/>
              </a:ext>
            </a:extLst>
          </p:cNvPr>
          <p:cNvPicPr preferRelativeResize="0">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774892" flipV="1">
            <a:off x="6413895" y="2218159"/>
            <a:ext cx="1326542" cy="565160"/>
          </a:xfrm>
          <a:prstGeom prst="rect">
            <a:avLst/>
          </a:prstGeom>
          <a:noFill/>
          <a:ln w="9525">
            <a:noFill/>
            <a:miter lim="800000"/>
            <a:headEnd/>
            <a:tailEnd/>
          </a:ln>
        </p:spPr>
      </p:pic>
      <p:sp>
        <p:nvSpPr>
          <p:cNvPr id="35" name="TextBox 6">
            <a:extLst>
              <a:ext uri="{FF2B5EF4-FFF2-40B4-BE49-F238E27FC236}">
                <a16:creationId xmlns:a16="http://schemas.microsoft.com/office/drawing/2014/main" id="{FC197822-3E6D-44AA-BAA5-F8295233E26E}"/>
              </a:ext>
            </a:extLst>
          </p:cNvPr>
          <p:cNvSpPr txBox="1"/>
          <p:nvPr/>
        </p:nvSpPr>
        <p:spPr>
          <a:xfrm>
            <a:off x="5538110" y="5282616"/>
            <a:ext cx="4875047" cy="923330"/>
          </a:xfrm>
          <a:prstGeom prst="rect">
            <a:avLst/>
          </a:prstGeom>
          <a:noFill/>
        </p:spPr>
        <p:txBody>
          <a:bodyPr wrap="square" rtlCol="0" anchor="t">
            <a:spAutoFit/>
          </a:bodyPr>
          <a:lstStyle/>
          <a:p>
            <a:r>
              <a:rPr lang="zh-CN" altLang="en-US" sz="900" b="1">
                <a:latin typeface="微軟正黑體" pitchFamily="34" charset="-120"/>
                <a:ea typeface="微軟正黑體" pitchFamily="34" charset="-120"/>
                <a:cs typeface="Arial"/>
              </a:rPr>
              <a:t> </a:t>
            </a:r>
            <a:r>
              <a:rPr lang="en-US" altLang="zh-CN" sz="900" b="1" err="1">
                <a:latin typeface="微軟正黑體" pitchFamily="34" charset="-120"/>
                <a:ea typeface="微軟正黑體" pitchFamily="34" charset="-120"/>
                <a:cs typeface="Arial"/>
              </a:rPr>
              <a:t>Iometer</a:t>
            </a:r>
            <a:r>
              <a:rPr lang="en-US" altLang="zh-CN" sz="900" b="1">
                <a:latin typeface="微軟正黑體" pitchFamily="34" charset="-120"/>
                <a:ea typeface="微軟正黑體" pitchFamily="34" charset="-120"/>
                <a:cs typeface="Arial"/>
              </a:rPr>
              <a:t> on PC</a:t>
            </a:r>
            <a:r>
              <a:rPr lang="en-US" altLang="zh-TW" sz="900" b="1">
                <a:latin typeface="微軟正黑體" pitchFamily="34" charset="-120"/>
                <a:ea typeface="微軟正黑體" pitchFamily="34" charset="-120"/>
                <a:cs typeface="Arial"/>
              </a:rPr>
              <a:t>, </a:t>
            </a:r>
            <a:r>
              <a:rPr lang="en-US" altLang="zh-CN" sz="900" b="1">
                <a:latin typeface="微軟正黑體" pitchFamily="34" charset="-120"/>
                <a:ea typeface="微軟正黑體" pitchFamily="34" charset="-120"/>
                <a:cs typeface="Arial"/>
              </a:rPr>
              <a:t>tested in QNAP Lab,</a:t>
            </a:r>
          </a:p>
          <a:p>
            <a:r>
              <a:rPr lang="en-US" altLang="zh-TW" sz="900" b="1">
                <a:latin typeface="微軟正黑體" pitchFamily="34" charset="-120"/>
                <a:ea typeface="微軟正黑體" pitchFamily="34" charset="-120"/>
                <a:cs typeface="Arial"/>
              </a:rPr>
              <a:t>PC Environment</a:t>
            </a:r>
            <a:br>
              <a:rPr lang="en-US" altLang="zh-TW" sz="900" b="1">
                <a:latin typeface="微軟正黑體" pitchFamily="34" charset="-120"/>
                <a:ea typeface="微軟正黑體" pitchFamily="34" charset="-120"/>
                <a:cs typeface="Arial"/>
              </a:rPr>
            </a:br>
            <a:r>
              <a:rPr lang="en-US" altLang="zh-TW" sz="900" b="1">
                <a:latin typeface="微軟正黑體" pitchFamily="34" charset="-120"/>
                <a:ea typeface="微軟正黑體" pitchFamily="34" charset="-120"/>
                <a:cs typeface="Arial"/>
              </a:rPr>
              <a:t>1. CPU: Intel (R) Core(TM) i7-6700 CPU@ 3.40GHz.</a:t>
            </a:r>
            <a:br>
              <a:rPr lang="en-US" altLang="zh-TW" sz="900" b="1">
                <a:latin typeface="微軟正黑體" pitchFamily="34" charset="-120"/>
                <a:ea typeface="微軟正黑體" pitchFamily="34" charset="-120"/>
                <a:cs typeface="Arial"/>
              </a:rPr>
            </a:br>
            <a:r>
              <a:rPr lang="en-US" altLang="zh-TW" sz="900" b="1">
                <a:latin typeface="微軟正黑體" pitchFamily="34" charset="-120"/>
                <a:ea typeface="微軟正黑體" pitchFamily="34" charset="-120"/>
                <a:cs typeface="Arial"/>
              </a:rPr>
              <a:t>2. OS: Windows 10.</a:t>
            </a:r>
            <a:br>
              <a:rPr lang="en-US" altLang="zh-TW" sz="900" b="1">
                <a:latin typeface="微軟正黑體" pitchFamily="34" charset="-120"/>
                <a:ea typeface="微軟正黑體" pitchFamily="34" charset="-120"/>
                <a:cs typeface="Arial"/>
              </a:rPr>
            </a:br>
            <a:r>
              <a:rPr lang="en-US" altLang="zh-TW" sz="900" b="1">
                <a:latin typeface="微軟正黑體" pitchFamily="34" charset="-120"/>
                <a:ea typeface="微軟正黑體" pitchFamily="34" charset="-120"/>
                <a:cs typeface="Arial"/>
              </a:rPr>
              <a:t>3. Memory: 64 GB.</a:t>
            </a:r>
            <a:br>
              <a:rPr lang="en-US" altLang="zh-TW" sz="900" b="1">
                <a:latin typeface="微軟正黑體" pitchFamily="34" charset="-120"/>
                <a:ea typeface="微軟正黑體" pitchFamily="34" charset="-120"/>
                <a:cs typeface="Arial"/>
              </a:rPr>
            </a:br>
            <a:r>
              <a:rPr lang="en-US" altLang="zh-TW" sz="900" b="1">
                <a:latin typeface="微軟正黑體" pitchFamily="34" charset="-120"/>
                <a:ea typeface="微軟正黑體" pitchFamily="34" charset="-120"/>
                <a:cs typeface="Arial"/>
              </a:rPr>
              <a:t>4. SSD: Samsung SSD 860 EVO 1TB M.2 SATA *2, Software-RAID 1.</a:t>
            </a:r>
          </a:p>
        </p:txBody>
      </p:sp>
      <p:sp>
        <p:nvSpPr>
          <p:cNvPr id="36" name="TextBox 22">
            <a:extLst>
              <a:ext uri="{FF2B5EF4-FFF2-40B4-BE49-F238E27FC236}">
                <a16:creationId xmlns:a16="http://schemas.microsoft.com/office/drawing/2014/main" id="{D5E64BC7-7E88-49BB-B355-A2925C13417B}"/>
              </a:ext>
            </a:extLst>
          </p:cNvPr>
          <p:cNvSpPr txBox="1"/>
          <p:nvPr/>
        </p:nvSpPr>
        <p:spPr>
          <a:xfrm>
            <a:off x="5528259" y="4815558"/>
            <a:ext cx="759996" cy="276999"/>
          </a:xfrm>
          <a:prstGeom prst="rect">
            <a:avLst/>
          </a:prstGeom>
          <a:noFill/>
        </p:spPr>
        <p:txBody>
          <a:bodyPr wrap="square" rtlCol="0">
            <a:spAutoFit/>
          </a:bodyPr>
          <a:lstStyle/>
          <a:p>
            <a:r>
              <a:rPr lang="en-US" sz="1200" b="1">
                <a:latin typeface="Arial"/>
                <a:ea typeface="新細明體"/>
                <a:cs typeface="Arial"/>
              </a:rPr>
              <a:t>(IOPS)</a:t>
            </a:r>
          </a:p>
        </p:txBody>
      </p:sp>
      <p:sp>
        <p:nvSpPr>
          <p:cNvPr id="37" name="TextBox 25">
            <a:extLst>
              <a:ext uri="{FF2B5EF4-FFF2-40B4-BE49-F238E27FC236}">
                <a16:creationId xmlns:a16="http://schemas.microsoft.com/office/drawing/2014/main" id="{F08847FA-C850-4E1B-9647-AA367EE87199}"/>
              </a:ext>
            </a:extLst>
          </p:cNvPr>
          <p:cNvSpPr txBox="1"/>
          <p:nvPr/>
        </p:nvSpPr>
        <p:spPr>
          <a:xfrm>
            <a:off x="6444055" y="4750920"/>
            <a:ext cx="1039944" cy="338554"/>
          </a:xfrm>
          <a:prstGeom prst="rect">
            <a:avLst/>
          </a:prstGeom>
          <a:noFill/>
        </p:spPr>
        <p:txBody>
          <a:bodyPr wrap="square" rtlCol="0">
            <a:spAutoFit/>
          </a:bodyPr>
          <a:lstStyle/>
          <a:p>
            <a:pPr algn="ctr"/>
            <a:r>
              <a:rPr lang="en-US" sz="1600" b="1">
                <a:latin typeface="Arial"/>
                <a:ea typeface="新細明體"/>
                <a:cs typeface="Arial"/>
              </a:rPr>
              <a:t>RR-4K</a:t>
            </a:r>
          </a:p>
        </p:txBody>
      </p:sp>
      <p:sp>
        <p:nvSpPr>
          <p:cNvPr id="38" name="Shape 727">
            <a:extLst>
              <a:ext uri="{FF2B5EF4-FFF2-40B4-BE49-F238E27FC236}">
                <a16:creationId xmlns:a16="http://schemas.microsoft.com/office/drawing/2014/main" id="{F481F19F-D9E6-494E-9F4A-7FB237EC7631}"/>
              </a:ext>
            </a:extLst>
          </p:cNvPr>
          <p:cNvSpPr/>
          <p:nvPr/>
        </p:nvSpPr>
        <p:spPr>
          <a:xfrm>
            <a:off x="7030252" y="3284621"/>
            <a:ext cx="453746" cy="1413329"/>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39" name="Shape 728">
            <a:extLst>
              <a:ext uri="{FF2B5EF4-FFF2-40B4-BE49-F238E27FC236}">
                <a16:creationId xmlns:a16="http://schemas.microsoft.com/office/drawing/2014/main" id="{C703F4A0-D8AD-498B-BD1F-CC97FBB71B63}"/>
              </a:ext>
            </a:extLst>
          </p:cNvPr>
          <p:cNvSpPr/>
          <p:nvPr/>
        </p:nvSpPr>
        <p:spPr>
          <a:xfrm>
            <a:off x="6444054" y="2932753"/>
            <a:ext cx="453743" cy="1765197"/>
          </a:xfrm>
          <a:prstGeom prst="rect">
            <a:avLst/>
          </a:prstGeom>
          <a:gradFill>
            <a:gsLst>
              <a:gs pos="47000">
                <a:srgbClr val="3A9AE3"/>
              </a:gs>
              <a:gs pos="0">
                <a:srgbClr val="4ED7FD"/>
              </a:gs>
              <a:gs pos="100000">
                <a:srgbClr val="2862CA"/>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40" name="Shape 727">
            <a:extLst>
              <a:ext uri="{FF2B5EF4-FFF2-40B4-BE49-F238E27FC236}">
                <a16:creationId xmlns:a16="http://schemas.microsoft.com/office/drawing/2014/main" id="{938CC201-E612-4C37-B0C8-494278662AD6}"/>
              </a:ext>
            </a:extLst>
          </p:cNvPr>
          <p:cNvSpPr/>
          <p:nvPr/>
        </p:nvSpPr>
        <p:spPr>
          <a:xfrm>
            <a:off x="8692782" y="3368845"/>
            <a:ext cx="453746" cy="1329105"/>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41" name="Shape 728">
            <a:extLst>
              <a:ext uri="{FF2B5EF4-FFF2-40B4-BE49-F238E27FC236}">
                <a16:creationId xmlns:a16="http://schemas.microsoft.com/office/drawing/2014/main" id="{9D06221F-3ACE-4138-88E1-8916F58434D4}"/>
              </a:ext>
            </a:extLst>
          </p:cNvPr>
          <p:cNvSpPr/>
          <p:nvPr/>
        </p:nvSpPr>
        <p:spPr>
          <a:xfrm>
            <a:off x="8106584" y="3465095"/>
            <a:ext cx="453743" cy="1232855"/>
          </a:xfrm>
          <a:prstGeom prst="rect">
            <a:avLst/>
          </a:prstGeom>
          <a:gradFill>
            <a:gsLst>
              <a:gs pos="47000">
                <a:srgbClr val="3A9AE3"/>
              </a:gs>
              <a:gs pos="0">
                <a:srgbClr val="4ED7FD"/>
              </a:gs>
              <a:gs pos="100000">
                <a:srgbClr val="2862CA"/>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42" name="TextBox 25">
            <a:extLst>
              <a:ext uri="{FF2B5EF4-FFF2-40B4-BE49-F238E27FC236}">
                <a16:creationId xmlns:a16="http://schemas.microsoft.com/office/drawing/2014/main" id="{42E3EA4B-505D-440F-8E35-1715FE7FC099}"/>
              </a:ext>
            </a:extLst>
          </p:cNvPr>
          <p:cNvSpPr txBox="1"/>
          <p:nvPr/>
        </p:nvSpPr>
        <p:spPr>
          <a:xfrm>
            <a:off x="8106584" y="4750920"/>
            <a:ext cx="1039944" cy="338554"/>
          </a:xfrm>
          <a:prstGeom prst="rect">
            <a:avLst/>
          </a:prstGeom>
          <a:noFill/>
        </p:spPr>
        <p:txBody>
          <a:bodyPr wrap="square" rtlCol="0">
            <a:spAutoFit/>
          </a:bodyPr>
          <a:lstStyle/>
          <a:p>
            <a:pPr algn="ctr"/>
            <a:r>
              <a:rPr lang="en-US" altLang="zh-TW" sz="1600" b="1">
                <a:latin typeface="Arial"/>
                <a:ea typeface="新細明體"/>
                <a:cs typeface="Arial"/>
              </a:rPr>
              <a:t>RW-4K</a:t>
            </a:r>
          </a:p>
        </p:txBody>
      </p:sp>
      <p:sp>
        <p:nvSpPr>
          <p:cNvPr id="43" name="TextBox 25">
            <a:extLst>
              <a:ext uri="{FF2B5EF4-FFF2-40B4-BE49-F238E27FC236}">
                <a16:creationId xmlns:a16="http://schemas.microsoft.com/office/drawing/2014/main" id="{D7D2A639-B07F-483C-AD21-601D6A088714}"/>
              </a:ext>
            </a:extLst>
          </p:cNvPr>
          <p:cNvSpPr txBox="1"/>
          <p:nvPr/>
        </p:nvSpPr>
        <p:spPr>
          <a:xfrm>
            <a:off x="6144128" y="2511202"/>
            <a:ext cx="1039944" cy="338554"/>
          </a:xfrm>
          <a:prstGeom prst="rect">
            <a:avLst/>
          </a:prstGeom>
          <a:noFill/>
        </p:spPr>
        <p:txBody>
          <a:bodyPr wrap="square" rtlCol="0">
            <a:spAutoFit/>
          </a:bodyPr>
          <a:lstStyle/>
          <a:p>
            <a:pPr algn="ctr"/>
            <a:r>
              <a:rPr lang="en-US" sz="1600" b="1">
                <a:solidFill>
                  <a:srgbClr val="0070C0"/>
                </a:solidFill>
                <a:latin typeface="Arial"/>
                <a:ea typeface="新細明體"/>
                <a:cs typeface="Arial"/>
              </a:rPr>
              <a:t>272808</a:t>
            </a:r>
          </a:p>
        </p:txBody>
      </p:sp>
      <p:sp>
        <p:nvSpPr>
          <p:cNvPr id="44" name="TextBox 25">
            <a:extLst>
              <a:ext uri="{FF2B5EF4-FFF2-40B4-BE49-F238E27FC236}">
                <a16:creationId xmlns:a16="http://schemas.microsoft.com/office/drawing/2014/main" id="{832828D1-E5D8-4A84-A8A7-EF13EEFDE954}"/>
              </a:ext>
            </a:extLst>
          </p:cNvPr>
          <p:cNvSpPr txBox="1"/>
          <p:nvPr/>
        </p:nvSpPr>
        <p:spPr>
          <a:xfrm>
            <a:off x="6774328" y="2873621"/>
            <a:ext cx="1039944" cy="338554"/>
          </a:xfrm>
          <a:prstGeom prst="rect">
            <a:avLst/>
          </a:prstGeom>
          <a:noFill/>
        </p:spPr>
        <p:txBody>
          <a:bodyPr wrap="square" rtlCol="0">
            <a:spAutoFit/>
          </a:bodyPr>
          <a:lstStyle/>
          <a:p>
            <a:pPr algn="ctr"/>
            <a:r>
              <a:rPr lang="en-US" sz="1600" b="1">
                <a:solidFill>
                  <a:schemeClr val="accent6">
                    <a:lumMod val="75000"/>
                  </a:schemeClr>
                </a:solidFill>
                <a:latin typeface="Arial"/>
                <a:ea typeface="新細明體"/>
                <a:cs typeface="Arial"/>
              </a:rPr>
              <a:t>205057</a:t>
            </a:r>
          </a:p>
        </p:txBody>
      </p:sp>
      <p:sp>
        <p:nvSpPr>
          <p:cNvPr id="45" name="TextBox 25">
            <a:extLst>
              <a:ext uri="{FF2B5EF4-FFF2-40B4-BE49-F238E27FC236}">
                <a16:creationId xmlns:a16="http://schemas.microsoft.com/office/drawing/2014/main" id="{D69DCF59-FB37-4333-9720-4697A87DE6BC}"/>
              </a:ext>
            </a:extLst>
          </p:cNvPr>
          <p:cNvSpPr txBox="1"/>
          <p:nvPr/>
        </p:nvSpPr>
        <p:spPr>
          <a:xfrm>
            <a:off x="7787977" y="3077132"/>
            <a:ext cx="1039944" cy="338554"/>
          </a:xfrm>
          <a:prstGeom prst="rect">
            <a:avLst/>
          </a:prstGeom>
          <a:noFill/>
        </p:spPr>
        <p:txBody>
          <a:bodyPr wrap="square" rtlCol="0">
            <a:spAutoFit/>
          </a:bodyPr>
          <a:lstStyle/>
          <a:p>
            <a:pPr algn="ctr"/>
            <a:r>
              <a:rPr lang="en-US" sz="1600" b="1">
                <a:solidFill>
                  <a:srgbClr val="0070C0"/>
                </a:solidFill>
                <a:latin typeface="Arial"/>
                <a:ea typeface="新細明體"/>
                <a:cs typeface="Arial"/>
              </a:rPr>
              <a:t>200760</a:t>
            </a:r>
          </a:p>
        </p:txBody>
      </p:sp>
      <p:sp>
        <p:nvSpPr>
          <p:cNvPr id="46" name="TextBox 25">
            <a:extLst>
              <a:ext uri="{FF2B5EF4-FFF2-40B4-BE49-F238E27FC236}">
                <a16:creationId xmlns:a16="http://schemas.microsoft.com/office/drawing/2014/main" id="{1DFF8AEB-3C72-47AA-90D8-8D985E9E2BEE}"/>
              </a:ext>
            </a:extLst>
          </p:cNvPr>
          <p:cNvSpPr txBox="1"/>
          <p:nvPr/>
        </p:nvSpPr>
        <p:spPr>
          <a:xfrm>
            <a:off x="8396241" y="2860377"/>
            <a:ext cx="1039944" cy="338554"/>
          </a:xfrm>
          <a:prstGeom prst="rect">
            <a:avLst/>
          </a:prstGeom>
          <a:noFill/>
        </p:spPr>
        <p:txBody>
          <a:bodyPr wrap="square" rtlCol="0">
            <a:spAutoFit/>
          </a:bodyPr>
          <a:lstStyle/>
          <a:p>
            <a:pPr algn="ctr"/>
            <a:r>
              <a:rPr lang="en-US" sz="1600" b="1">
                <a:solidFill>
                  <a:schemeClr val="accent6">
                    <a:lumMod val="75000"/>
                  </a:schemeClr>
                </a:solidFill>
                <a:latin typeface="Arial"/>
                <a:ea typeface="新細明體"/>
                <a:cs typeface="Arial"/>
              </a:rPr>
              <a:t>203626</a:t>
            </a:r>
          </a:p>
        </p:txBody>
      </p:sp>
      <p:sp>
        <p:nvSpPr>
          <p:cNvPr id="47" name="矩形 46">
            <a:extLst>
              <a:ext uri="{FF2B5EF4-FFF2-40B4-BE49-F238E27FC236}">
                <a16:creationId xmlns:a16="http://schemas.microsoft.com/office/drawing/2014/main" id="{D1466B1F-FAD4-4068-B3AE-4093FADA90EE}"/>
              </a:ext>
            </a:extLst>
          </p:cNvPr>
          <p:cNvSpPr/>
          <p:nvPr/>
        </p:nvSpPr>
        <p:spPr>
          <a:xfrm>
            <a:off x="9774784" y="3075406"/>
            <a:ext cx="243370" cy="243370"/>
          </a:xfrm>
          <a:prstGeom prst="rect">
            <a:avLst/>
          </a:prstGeom>
          <a:gradFill>
            <a:gsLst>
              <a:gs pos="47000">
                <a:srgbClr val="3A9AE3"/>
              </a:gs>
              <a:gs pos="0">
                <a:srgbClr val="4ED7FD"/>
              </a:gs>
              <a:gs pos="100000">
                <a:srgbClr val="2862CA"/>
              </a:gs>
            </a:gsLst>
            <a:lin ang="5400000" scaled="0"/>
          </a:gradFill>
          <a:ln>
            <a:noFill/>
          </a:ln>
        </p:spPr>
        <p:txBody>
          <a:bodyPr spcFirstLastPara="1" wrap="square" lIns="68578" tIns="34280" rIns="68578" bIns="34280" anchor="ctr" anchorCtr="0">
            <a:noAutofit/>
          </a:bodyPr>
          <a:lstStyle/>
          <a:p>
            <a:pPr algn="ctr"/>
            <a:endParaRPr lang="zh-TW" altLang="en-US" sz="1400">
              <a:solidFill>
                <a:srgbClr val="FFFFFF"/>
              </a:solidFill>
              <a:latin typeface="Arial"/>
              <a:cs typeface="Arial"/>
            </a:endParaRPr>
          </a:p>
        </p:txBody>
      </p:sp>
      <p:sp>
        <p:nvSpPr>
          <p:cNvPr id="48" name="TextBox 25">
            <a:extLst>
              <a:ext uri="{FF2B5EF4-FFF2-40B4-BE49-F238E27FC236}">
                <a16:creationId xmlns:a16="http://schemas.microsoft.com/office/drawing/2014/main" id="{D10058BD-136F-4BE3-A264-1F5384E68C60}"/>
              </a:ext>
            </a:extLst>
          </p:cNvPr>
          <p:cNvSpPr txBox="1"/>
          <p:nvPr/>
        </p:nvSpPr>
        <p:spPr>
          <a:xfrm>
            <a:off x="10018154" y="3032134"/>
            <a:ext cx="1792763" cy="338554"/>
          </a:xfrm>
          <a:prstGeom prst="rect">
            <a:avLst/>
          </a:prstGeom>
          <a:noFill/>
        </p:spPr>
        <p:txBody>
          <a:bodyPr wrap="square" rtlCol="0">
            <a:spAutoFit/>
          </a:bodyPr>
          <a:lstStyle/>
          <a:p>
            <a:pPr lvl="0"/>
            <a:r>
              <a:rPr lang="en-US" altLang="zh-TW" sz="1600" b="1">
                <a:solidFill>
                  <a:srgbClr val="0070C0"/>
                </a:solidFill>
                <a:latin typeface="Arial"/>
                <a:ea typeface="新細明體"/>
                <a:cs typeface="Arial"/>
              </a:rPr>
              <a:t>QM2-2P10G1TA</a:t>
            </a:r>
            <a:endParaRPr lang="zh-TW" altLang="en-US" sz="1600" b="1">
              <a:solidFill>
                <a:srgbClr val="0070C0"/>
              </a:solidFill>
              <a:latin typeface="Arial"/>
              <a:ea typeface="新細明體"/>
              <a:cs typeface="Arial"/>
            </a:endParaRPr>
          </a:p>
        </p:txBody>
      </p:sp>
      <p:sp>
        <p:nvSpPr>
          <p:cNvPr id="49" name="矩形 48">
            <a:extLst>
              <a:ext uri="{FF2B5EF4-FFF2-40B4-BE49-F238E27FC236}">
                <a16:creationId xmlns:a16="http://schemas.microsoft.com/office/drawing/2014/main" id="{AB4D84F6-761B-4984-AE71-17C7FB03019E}"/>
              </a:ext>
            </a:extLst>
          </p:cNvPr>
          <p:cNvSpPr/>
          <p:nvPr/>
        </p:nvSpPr>
        <p:spPr>
          <a:xfrm>
            <a:off x="9774784" y="3471440"/>
            <a:ext cx="243370" cy="243370"/>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zh-TW" altLang="en-US" sz="1400">
              <a:solidFill>
                <a:srgbClr val="FFFFFF"/>
              </a:solidFill>
              <a:latin typeface="Arial"/>
              <a:cs typeface="Arial"/>
            </a:endParaRPr>
          </a:p>
        </p:txBody>
      </p:sp>
      <p:sp>
        <p:nvSpPr>
          <p:cNvPr id="50" name="TextBox 25">
            <a:extLst>
              <a:ext uri="{FF2B5EF4-FFF2-40B4-BE49-F238E27FC236}">
                <a16:creationId xmlns:a16="http://schemas.microsoft.com/office/drawing/2014/main" id="{1F71FF6F-B0EC-4C9B-8573-0C7D8FCAF7AD}"/>
              </a:ext>
            </a:extLst>
          </p:cNvPr>
          <p:cNvSpPr txBox="1"/>
          <p:nvPr/>
        </p:nvSpPr>
        <p:spPr>
          <a:xfrm>
            <a:off x="10018154" y="3428168"/>
            <a:ext cx="1792763" cy="338554"/>
          </a:xfrm>
          <a:prstGeom prst="rect">
            <a:avLst/>
          </a:prstGeom>
          <a:noFill/>
        </p:spPr>
        <p:txBody>
          <a:bodyPr wrap="square" rtlCol="0">
            <a:spAutoFit/>
          </a:bodyPr>
          <a:lstStyle/>
          <a:p>
            <a:pPr lvl="0"/>
            <a:r>
              <a:rPr lang="en-US" altLang="zh-TW" sz="1600" b="1">
                <a:solidFill>
                  <a:schemeClr val="accent6">
                    <a:lumMod val="75000"/>
                  </a:schemeClr>
                </a:solidFill>
                <a:latin typeface="Arial"/>
                <a:ea typeface="新細明體"/>
                <a:cs typeface="Arial"/>
              </a:rPr>
              <a:t>QM2-2P10G1T</a:t>
            </a:r>
            <a:endParaRPr lang="zh-TW" altLang="en-US" sz="1600" b="1">
              <a:solidFill>
                <a:schemeClr val="accent6">
                  <a:lumMod val="75000"/>
                </a:schemeClr>
              </a:solidFill>
              <a:latin typeface="Arial"/>
              <a:ea typeface="新細明體"/>
              <a:cs typeface="Arial"/>
            </a:endParaRPr>
          </a:p>
        </p:txBody>
      </p:sp>
      <p:grpSp>
        <p:nvGrpSpPr>
          <p:cNvPr id="51" name="群組 50">
            <a:extLst>
              <a:ext uri="{FF2B5EF4-FFF2-40B4-BE49-F238E27FC236}">
                <a16:creationId xmlns:a16="http://schemas.microsoft.com/office/drawing/2014/main" id="{0290A76C-FB1B-44FC-8AD3-77F9409B0AC2}"/>
              </a:ext>
            </a:extLst>
          </p:cNvPr>
          <p:cNvGrpSpPr/>
          <p:nvPr/>
        </p:nvGrpSpPr>
        <p:grpSpPr>
          <a:xfrm>
            <a:off x="5888204" y="2889625"/>
            <a:ext cx="3886580" cy="1825848"/>
            <a:chOff x="6096000" y="3164306"/>
            <a:chExt cx="3886580" cy="1825848"/>
          </a:xfrm>
        </p:grpSpPr>
        <p:cxnSp>
          <p:nvCxnSpPr>
            <p:cNvPr id="52" name="直線單箭頭接點 51">
              <a:extLst>
                <a:ext uri="{FF2B5EF4-FFF2-40B4-BE49-F238E27FC236}">
                  <a16:creationId xmlns:a16="http://schemas.microsoft.com/office/drawing/2014/main" id="{6286CC54-F65A-403D-BA73-4B1BC44A9E5C}"/>
                </a:ext>
              </a:extLst>
            </p:cNvPr>
            <p:cNvCxnSpPr>
              <a:cxnSpLocks/>
            </p:cNvCxnSpPr>
            <p:nvPr/>
          </p:nvCxnSpPr>
          <p:spPr>
            <a:xfrm flipV="1">
              <a:off x="6096000" y="4972631"/>
              <a:ext cx="3886580" cy="5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4E64CB18-AE06-4E71-BD88-453D91022088}"/>
                </a:ext>
              </a:extLst>
            </p:cNvPr>
            <p:cNvCxnSpPr>
              <a:cxnSpLocks/>
            </p:cNvCxnSpPr>
            <p:nvPr/>
          </p:nvCxnSpPr>
          <p:spPr>
            <a:xfrm flipV="1">
              <a:off x="6109229" y="3164306"/>
              <a:ext cx="0" cy="18258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5468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93F3-6129-EF4C-A5C4-BB8F27C0A0BC}"/>
              </a:ext>
            </a:extLst>
          </p:cNvPr>
          <p:cNvSpPr>
            <a:spLocks noGrp="1"/>
          </p:cNvSpPr>
          <p:nvPr>
            <p:ph type="ctrTitle"/>
          </p:nvPr>
        </p:nvSpPr>
        <p:spPr>
          <a:xfrm>
            <a:off x="1319463" y="1309687"/>
            <a:ext cx="6833937" cy="3644449"/>
          </a:xfrm>
        </p:spPr>
        <p:txBody>
          <a:bodyPr>
            <a:normAutofit/>
          </a:bodyPr>
          <a:lstStyle/>
          <a:p>
            <a:r>
              <a:rPr lang="en-US" altLang="zh-CN" sz="4000">
                <a:latin typeface="Arial"/>
                <a:ea typeface="微軟正黑體"/>
                <a:cs typeface="Arial"/>
              </a:rPr>
              <a:t>NAS/PC supported, experience super speed </a:t>
            </a:r>
            <a:r>
              <a:rPr lang="en-US" altLang="zh-CN" sz="6000" err="1">
                <a:solidFill>
                  <a:schemeClr val="accent4"/>
                </a:solidFill>
                <a:latin typeface="Arial"/>
                <a:ea typeface="微軟正黑體"/>
                <a:cs typeface="Arial"/>
              </a:rPr>
              <a:t>NVMe</a:t>
            </a:r>
            <a:r>
              <a:rPr lang="en-US" altLang="zh-CN" sz="6000">
                <a:solidFill>
                  <a:schemeClr val="accent4"/>
                </a:solidFill>
                <a:latin typeface="Arial"/>
                <a:ea typeface="微軟正黑體"/>
                <a:cs typeface="Arial"/>
              </a:rPr>
              <a:t> SSD</a:t>
            </a:r>
          </a:p>
        </p:txBody>
      </p:sp>
      <p:pic>
        <p:nvPicPr>
          <p:cNvPr id="4" name="Picture 3">
            <a:extLst>
              <a:ext uri="{FF2B5EF4-FFF2-40B4-BE49-F238E27FC236}">
                <a16:creationId xmlns:a16="http://schemas.microsoft.com/office/drawing/2014/main" id="{4BCF3329-E466-A740-9D1C-977F501227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1573" y="8011507"/>
            <a:ext cx="3461657" cy="3175000"/>
          </a:xfrm>
          <a:prstGeom prst="rect">
            <a:avLst/>
          </a:prstGeom>
        </p:spPr>
      </p:pic>
      <p:pic>
        <p:nvPicPr>
          <p:cNvPr id="5" name="Picture 4">
            <a:extLst>
              <a:ext uri="{FF2B5EF4-FFF2-40B4-BE49-F238E27FC236}">
                <a16:creationId xmlns:a16="http://schemas.microsoft.com/office/drawing/2014/main" id="{9809FE51-70DB-DF40-A6C2-E47E3F6E95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3230" y="8153690"/>
            <a:ext cx="4885999" cy="2992329"/>
          </a:xfrm>
          <a:prstGeom prst="rect">
            <a:avLst/>
          </a:prstGeom>
        </p:spPr>
      </p:pic>
    </p:spTree>
    <p:extLst>
      <p:ext uri="{BB962C8B-B14F-4D97-AF65-F5344CB8AC3E}">
        <p14:creationId xmlns:p14="http://schemas.microsoft.com/office/powerpoint/2010/main" val="7073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a:extLst>
              <a:ext uri="{FF2B5EF4-FFF2-40B4-BE49-F238E27FC236}">
                <a16:creationId xmlns:a16="http://schemas.microsoft.com/office/drawing/2014/main" id="{DD9C2774-DADC-404B-8683-66F7C1F7B270}"/>
              </a:ext>
            </a:extLst>
          </p:cNvPr>
          <p:cNvSpPr/>
          <p:nvPr/>
        </p:nvSpPr>
        <p:spPr>
          <a:xfrm>
            <a:off x="216755" y="1295216"/>
            <a:ext cx="11765300" cy="50694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a:extLst>
              <a:ext uri="{FF2B5EF4-FFF2-40B4-BE49-F238E27FC236}">
                <a16:creationId xmlns:a16="http://schemas.microsoft.com/office/drawing/2014/main" id="{811BCA46-1A3B-4621-91BF-7A82F77041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754" y="3215657"/>
            <a:ext cx="5930948" cy="3149048"/>
          </a:xfrm>
          <a:prstGeom prst="rect">
            <a:avLst/>
          </a:prstGeom>
        </p:spPr>
      </p:pic>
      <p:sp>
        <p:nvSpPr>
          <p:cNvPr id="34" name="矩形: 圓角 33">
            <a:extLst>
              <a:ext uri="{FF2B5EF4-FFF2-40B4-BE49-F238E27FC236}">
                <a16:creationId xmlns:a16="http://schemas.microsoft.com/office/drawing/2014/main" id="{B800390D-4483-469C-99E3-9C1965553E25}"/>
              </a:ext>
            </a:extLst>
          </p:cNvPr>
          <p:cNvSpPr/>
          <p:nvPr/>
        </p:nvSpPr>
        <p:spPr>
          <a:xfrm>
            <a:off x="4364947" y="2011273"/>
            <a:ext cx="7390360" cy="2956087"/>
          </a:xfrm>
          <a:prstGeom prst="roundRect">
            <a:avLst>
              <a:gd name="adj" fmla="val 7194"/>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3" name="圖片 32" descr="一張含有 電子用品, 螢幕擷取畫面, 顯示, 監視器 的圖片&#10;&#10;描述是以非常高的可信度產生">
            <a:extLst>
              <a:ext uri="{FF2B5EF4-FFF2-40B4-BE49-F238E27FC236}">
                <a16:creationId xmlns:a16="http://schemas.microsoft.com/office/drawing/2014/main" id="{E82F7421-7458-4AC6-8DEA-70FDD44637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6754" y="1420873"/>
            <a:ext cx="7522001" cy="945336"/>
          </a:xfrm>
          <a:prstGeom prst="rect">
            <a:avLst/>
          </a:prstGeom>
        </p:spPr>
      </p:pic>
      <p:sp>
        <p:nvSpPr>
          <p:cNvPr id="2" name="Title 1">
            <a:extLst>
              <a:ext uri="{FF2B5EF4-FFF2-40B4-BE49-F238E27FC236}">
                <a16:creationId xmlns:a16="http://schemas.microsoft.com/office/drawing/2014/main" id="{B8FE29D7-A815-0646-B1AC-0721B3020B09}"/>
              </a:ext>
            </a:extLst>
          </p:cNvPr>
          <p:cNvSpPr>
            <a:spLocks noGrp="1"/>
          </p:cNvSpPr>
          <p:nvPr>
            <p:ph type="title"/>
          </p:nvPr>
        </p:nvSpPr>
        <p:spPr/>
        <p:txBody>
          <a:bodyPr>
            <a:normAutofit/>
          </a:bodyPr>
          <a:lstStyle/>
          <a:p>
            <a:r>
              <a:rPr kumimoji="1" lang="en-US" altLang="zh-TW" sz="3300"/>
              <a:t>Ideal choice to boost performance: M.2</a:t>
            </a:r>
            <a:r>
              <a:rPr kumimoji="1" lang="zh-TW" altLang="en-US" sz="3300"/>
              <a:t> </a:t>
            </a:r>
            <a:r>
              <a:rPr kumimoji="1" lang="en-US" altLang="zh-TW" sz="3300"/>
              <a:t>PCIe</a:t>
            </a:r>
            <a:r>
              <a:rPr kumimoji="1" lang="zh-TW" altLang="en-US" sz="3300"/>
              <a:t> </a:t>
            </a:r>
            <a:r>
              <a:rPr kumimoji="1" lang="en-US" altLang="zh-TW" sz="3300" err="1"/>
              <a:t>NVMe</a:t>
            </a:r>
            <a:r>
              <a:rPr kumimoji="1" lang="zh-TW" altLang="en-US" sz="3300"/>
              <a:t> </a:t>
            </a:r>
            <a:r>
              <a:rPr kumimoji="1" lang="en-US" altLang="zh-TW" sz="3300"/>
              <a:t>SSDs</a:t>
            </a:r>
            <a:endParaRPr lang="en-US" sz="3300"/>
          </a:p>
        </p:txBody>
      </p:sp>
      <p:sp>
        <p:nvSpPr>
          <p:cNvPr id="4" name="TextBox 3">
            <a:extLst>
              <a:ext uri="{FF2B5EF4-FFF2-40B4-BE49-F238E27FC236}">
                <a16:creationId xmlns:a16="http://schemas.microsoft.com/office/drawing/2014/main" id="{98F09C86-53D5-A04A-AEC8-E8AF9C39D813}"/>
              </a:ext>
            </a:extLst>
          </p:cNvPr>
          <p:cNvSpPr txBox="1"/>
          <p:nvPr/>
        </p:nvSpPr>
        <p:spPr>
          <a:xfrm>
            <a:off x="727124" y="1672413"/>
            <a:ext cx="3376218" cy="2031325"/>
          </a:xfrm>
          <a:prstGeom prst="rect">
            <a:avLst/>
          </a:prstGeom>
          <a:noFill/>
        </p:spPr>
        <p:txBody>
          <a:bodyPr wrap="square" rtlCol="0" anchor="t">
            <a:spAutoFit/>
          </a:bodyPr>
          <a:lstStyle/>
          <a:p>
            <a:r>
              <a:rPr lang="en-US" altLang="zh-CN" b="1">
                <a:solidFill>
                  <a:schemeClr val="bg1"/>
                </a:solidFill>
                <a:latin typeface="Arial"/>
                <a:ea typeface="微軟正黑體"/>
                <a:cs typeface="Arial"/>
              </a:rPr>
              <a:t>You don’t need to change motherboards or HW configurations, </a:t>
            </a:r>
            <a:r>
              <a:rPr lang="en-US" altLang="zh-TW" b="1">
                <a:solidFill>
                  <a:schemeClr val="bg1"/>
                </a:solidFill>
                <a:latin typeface="Arial"/>
                <a:ea typeface="微軟正黑體"/>
                <a:cs typeface="Arial"/>
              </a:rPr>
              <a:t>just simply install the QM2-2P10G1TA on your PC’s Gen2 x4 slot then you can enjoy the high speed of </a:t>
            </a:r>
            <a:r>
              <a:rPr lang="en-US" altLang="zh-TW" b="1" err="1">
                <a:solidFill>
                  <a:schemeClr val="bg1"/>
                </a:solidFill>
                <a:latin typeface="Arial"/>
                <a:ea typeface="微軟正黑體"/>
                <a:cs typeface="Arial"/>
              </a:rPr>
              <a:t>NVMe</a:t>
            </a:r>
            <a:r>
              <a:rPr lang="en-US" altLang="zh-TW" b="1">
                <a:solidFill>
                  <a:schemeClr val="bg1"/>
                </a:solidFill>
                <a:latin typeface="Arial"/>
                <a:ea typeface="微軟正黑體"/>
                <a:cs typeface="Arial"/>
              </a:rPr>
              <a:t> SSD</a:t>
            </a:r>
            <a:endParaRPr lang="en-US" b="1">
              <a:solidFill>
                <a:schemeClr val="bg1"/>
              </a:solidFill>
              <a:latin typeface="Arial"/>
              <a:ea typeface="微軟正黑體"/>
              <a:cs typeface="Arial"/>
            </a:endParaRPr>
          </a:p>
        </p:txBody>
      </p:sp>
      <p:sp>
        <p:nvSpPr>
          <p:cNvPr id="10" name="Shape 221">
            <a:extLst>
              <a:ext uri="{FF2B5EF4-FFF2-40B4-BE49-F238E27FC236}">
                <a16:creationId xmlns:a16="http://schemas.microsoft.com/office/drawing/2014/main" id="{6FEC0EBA-A9DF-4A8B-A0C2-90F381CCD3BD}"/>
              </a:ext>
            </a:extLst>
          </p:cNvPr>
          <p:cNvSpPr>
            <a:spLocks noChangeArrowheads="1"/>
          </p:cNvSpPr>
          <p:nvPr/>
        </p:nvSpPr>
        <p:spPr bwMode="auto">
          <a:xfrm rot="5400000">
            <a:off x="9038738" y="2240867"/>
            <a:ext cx="406004" cy="4649032"/>
          </a:xfrm>
          <a:prstGeom prst="rect">
            <a:avLst/>
          </a:prstGeom>
          <a:gradFill>
            <a:gsLst>
              <a:gs pos="0">
                <a:srgbClr val="00B0F0"/>
              </a:gs>
              <a:gs pos="70000">
                <a:srgbClr val="7030A0"/>
              </a:gs>
            </a:gsLst>
            <a:lin ang="16200000" scaled="0"/>
          </a:gradFill>
          <a:ln w="19050">
            <a:noFill/>
          </a:ln>
          <a:effectLst>
            <a:outerShdw blurRad="40000" dist="23000" dir="5400000" rotWithShape="0">
              <a:srgbClr val="000000">
                <a:alpha val="34901"/>
              </a:srgbClr>
            </a:outerShdw>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endParaRPr lang="zh-TW" altLang="zh-TW" sz="2400">
              <a:latin typeface="Microsoft JhengHei"/>
              <a:ea typeface="Microsoft JhengHei"/>
              <a:sym typeface="Arial" panose="020B0604020202020204" pitchFamily="34" charset="0"/>
            </a:endParaRPr>
          </a:p>
        </p:txBody>
      </p:sp>
      <p:sp>
        <p:nvSpPr>
          <p:cNvPr id="11" name="Shape 222">
            <a:extLst>
              <a:ext uri="{FF2B5EF4-FFF2-40B4-BE49-F238E27FC236}">
                <a16:creationId xmlns:a16="http://schemas.microsoft.com/office/drawing/2014/main" id="{281EF94E-E95E-4038-9194-D7A6C140BE58}"/>
              </a:ext>
            </a:extLst>
          </p:cNvPr>
          <p:cNvSpPr>
            <a:spLocks noChangeArrowheads="1"/>
          </p:cNvSpPr>
          <p:nvPr/>
        </p:nvSpPr>
        <p:spPr bwMode="auto">
          <a:xfrm rot="5400000">
            <a:off x="8455915" y="2278481"/>
            <a:ext cx="414873" cy="3492176"/>
          </a:xfrm>
          <a:prstGeom prst="rect">
            <a:avLst/>
          </a:prstGeom>
          <a:gradFill>
            <a:gsLst>
              <a:gs pos="0">
                <a:srgbClr val="00B0F0"/>
              </a:gs>
              <a:gs pos="70000">
                <a:srgbClr val="7030A0"/>
              </a:gs>
            </a:gsLst>
            <a:lin ang="16200000" scaled="0"/>
          </a:gradFill>
          <a:ln w="19050">
            <a:noFill/>
          </a:ln>
          <a:effectLst>
            <a:outerShdw blurRad="40000" dist="23000" dir="5400000" rotWithShape="0">
              <a:srgbClr val="000000">
                <a:alpha val="34901"/>
              </a:srgbClr>
            </a:outerShdw>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endParaRPr lang="zh-TW" altLang="zh-TW" sz="2400">
              <a:latin typeface="Microsoft JhengHei"/>
              <a:ea typeface="Microsoft JhengHei"/>
              <a:sym typeface="Arial" panose="020B0604020202020204" pitchFamily="34" charset="0"/>
            </a:endParaRPr>
          </a:p>
        </p:txBody>
      </p:sp>
      <p:sp>
        <p:nvSpPr>
          <p:cNvPr id="12" name="Shape 225">
            <a:extLst>
              <a:ext uri="{FF2B5EF4-FFF2-40B4-BE49-F238E27FC236}">
                <a16:creationId xmlns:a16="http://schemas.microsoft.com/office/drawing/2014/main" id="{6E01CDA5-1B00-4469-A3E1-7100B68A6230}"/>
              </a:ext>
            </a:extLst>
          </p:cNvPr>
          <p:cNvSpPr txBox="1">
            <a:spLocks noChangeArrowheads="1"/>
          </p:cNvSpPr>
          <p:nvPr/>
        </p:nvSpPr>
        <p:spPr bwMode="auto">
          <a:xfrm>
            <a:off x="9472958" y="3836994"/>
            <a:ext cx="1433672" cy="4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FFFFFF"/>
              </a:buClr>
            </a:pPr>
            <a:r>
              <a:rPr lang="zh-TW" altLang="zh-TW" b="1">
                <a:solidFill>
                  <a:schemeClr val="bg1"/>
                </a:solidFill>
              </a:rPr>
              <a:t>20Gb/s</a:t>
            </a:r>
          </a:p>
        </p:txBody>
      </p:sp>
      <p:sp>
        <p:nvSpPr>
          <p:cNvPr id="13" name="Shape 226">
            <a:extLst>
              <a:ext uri="{FF2B5EF4-FFF2-40B4-BE49-F238E27FC236}">
                <a16:creationId xmlns:a16="http://schemas.microsoft.com/office/drawing/2014/main" id="{6510FF76-C6F7-4919-8AFB-10BDADBB1AB0}"/>
              </a:ext>
            </a:extLst>
          </p:cNvPr>
          <p:cNvSpPr txBox="1">
            <a:spLocks noChangeArrowheads="1"/>
          </p:cNvSpPr>
          <p:nvPr/>
        </p:nvSpPr>
        <p:spPr bwMode="auto">
          <a:xfrm>
            <a:off x="10634593" y="4371906"/>
            <a:ext cx="1433672" cy="4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FFFFFF"/>
              </a:buClr>
            </a:pPr>
            <a:r>
              <a:rPr lang="zh-TW" altLang="zh-TW" b="1">
                <a:solidFill>
                  <a:schemeClr val="bg1"/>
                </a:solidFill>
              </a:rPr>
              <a:t>32Gb/s</a:t>
            </a:r>
          </a:p>
        </p:txBody>
      </p:sp>
      <p:sp>
        <p:nvSpPr>
          <p:cNvPr id="14" name="Shape 228">
            <a:extLst>
              <a:ext uri="{FF2B5EF4-FFF2-40B4-BE49-F238E27FC236}">
                <a16:creationId xmlns:a16="http://schemas.microsoft.com/office/drawing/2014/main" id="{B00B18E3-3FF6-41E4-A3DF-C0CFF769B9A6}"/>
              </a:ext>
            </a:extLst>
          </p:cNvPr>
          <p:cNvSpPr txBox="1">
            <a:spLocks noChangeArrowheads="1"/>
          </p:cNvSpPr>
          <p:nvPr/>
        </p:nvSpPr>
        <p:spPr bwMode="auto">
          <a:xfrm>
            <a:off x="4496231" y="3790207"/>
            <a:ext cx="3281365" cy="5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ea typeface="微軟正黑體" panose="020B0604030504040204" pitchFamily="34" charset="-120"/>
                <a:cs typeface="Arial" panose="020B0604020202020204" pitchFamily="34" charset="0"/>
                <a:sym typeface="微軟正黑體" panose="020B0604030504040204" pitchFamily="34" charset="-120"/>
              </a:rPr>
              <a:t>M.2 PCIe Gen 2 x4</a:t>
            </a:r>
          </a:p>
        </p:txBody>
      </p:sp>
      <p:sp>
        <p:nvSpPr>
          <p:cNvPr id="15" name="Shape 229">
            <a:extLst>
              <a:ext uri="{FF2B5EF4-FFF2-40B4-BE49-F238E27FC236}">
                <a16:creationId xmlns:a16="http://schemas.microsoft.com/office/drawing/2014/main" id="{D1761AE6-110B-4AA3-A711-C3B54CA01E0D}"/>
              </a:ext>
            </a:extLst>
          </p:cNvPr>
          <p:cNvSpPr txBox="1">
            <a:spLocks noChangeArrowheads="1"/>
          </p:cNvSpPr>
          <p:nvPr/>
        </p:nvSpPr>
        <p:spPr bwMode="auto">
          <a:xfrm>
            <a:off x="4496231" y="4309511"/>
            <a:ext cx="3069353" cy="5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ea typeface="微軟正黑體" panose="020B0604030504040204" pitchFamily="34" charset="-120"/>
                <a:cs typeface="Arial" panose="020B0604020202020204" pitchFamily="34" charset="0"/>
                <a:sym typeface="微軟正黑體" panose="020B0604030504040204" pitchFamily="34" charset="-120"/>
              </a:rPr>
              <a:t>M.2 PCIe Gen 3 x4</a:t>
            </a:r>
          </a:p>
        </p:txBody>
      </p:sp>
      <p:sp>
        <p:nvSpPr>
          <p:cNvPr id="17" name="Shape 234">
            <a:extLst>
              <a:ext uri="{FF2B5EF4-FFF2-40B4-BE49-F238E27FC236}">
                <a16:creationId xmlns:a16="http://schemas.microsoft.com/office/drawing/2014/main" id="{39D1CD5C-E51F-4680-B2D5-0DB3CEDF21AD}"/>
              </a:ext>
            </a:extLst>
          </p:cNvPr>
          <p:cNvSpPr>
            <a:spLocks noChangeArrowheads="1"/>
          </p:cNvSpPr>
          <p:nvPr/>
        </p:nvSpPr>
        <p:spPr bwMode="auto">
          <a:xfrm rot="5400000">
            <a:off x="8240566" y="1962825"/>
            <a:ext cx="414873" cy="3066953"/>
          </a:xfrm>
          <a:prstGeom prst="rect">
            <a:avLst/>
          </a:prstGeom>
          <a:gradFill>
            <a:gsLst>
              <a:gs pos="0">
                <a:srgbClr val="00B0F0"/>
              </a:gs>
              <a:gs pos="70000">
                <a:srgbClr val="7030A0"/>
              </a:gs>
            </a:gsLst>
            <a:lin ang="16200000" scaled="0"/>
          </a:gradFill>
          <a:ln w="19050">
            <a:noFill/>
          </a:ln>
          <a:effectLst>
            <a:outerShdw blurRad="40000" dist="23000" dir="5400000" rotWithShape="0">
              <a:srgbClr val="000000">
                <a:alpha val="34901"/>
              </a:srgbClr>
            </a:outerShdw>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endParaRPr lang="zh-TW" altLang="zh-TW" sz="2400">
              <a:latin typeface="Microsoft JhengHei"/>
              <a:ea typeface="Microsoft JhengHei"/>
              <a:sym typeface="Arial" panose="020B0604020202020204" pitchFamily="34" charset="0"/>
            </a:endParaRPr>
          </a:p>
        </p:txBody>
      </p:sp>
      <p:sp>
        <p:nvSpPr>
          <p:cNvPr id="18" name="Shape 235">
            <a:extLst>
              <a:ext uri="{FF2B5EF4-FFF2-40B4-BE49-F238E27FC236}">
                <a16:creationId xmlns:a16="http://schemas.microsoft.com/office/drawing/2014/main" id="{48AF04E1-4183-468D-9D04-C3F6A16D23FF}"/>
              </a:ext>
            </a:extLst>
          </p:cNvPr>
          <p:cNvSpPr txBox="1">
            <a:spLocks noChangeArrowheads="1"/>
          </p:cNvSpPr>
          <p:nvPr/>
        </p:nvSpPr>
        <p:spPr bwMode="auto">
          <a:xfrm>
            <a:off x="9157734" y="3312481"/>
            <a:ext cx="1433672" cy="47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FFFFFF"/>
              </a:buClr>
            </a:pPr>
            <a:r>
              <a:rPr lang="zh-TW" altLang="zh-TW" b="1">
                <a:solidFill>
                  <a:schemeClr val="bg1"/>
                </a:solidFill>
              </a:rPr>
              <a:t>16G/s</a:t>
            </a:r>
          </a:p>
        </p:txBody>
      </p:sp>
      <p:sp>
        <p:nvSpPr>
          <p:cNvPr id="19" name="Shape 236">
            <a:extLst>
              <a:ext uri="{FF2B5EF4-FFF2-40B4-BE49-F238E27FC236}">
                <a16:creationId xmlns:a16="http://schemas.microsoft.com/office/drawing/2014/main" id="{24CF2DBF-89E8-484A-BE50-421FB4EF8499}"/>
              </a:ext>
            </a:extLst>
          </p:cNvPr>
          <p:cNvSpPr txBox="1">
            <a:spLocks noChangeArrowheads="1"/>
          </p:cNvSpPr>
          <p:nvPr/>
        </p:nvSpPr>
        <p:spPr bwMode="auto">
          <a:xfrm>
            <a:off x="4493464" y="3261939"/>
            <a:ext cx="3281365" cy="5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ea typeface="微軟正黑體" panose="020B0604030504040204" pitchFamily="34" charset="-120"/>
                <a:cs typeface="Arial" panose="020B0604020202020204" pitchFamily="34" charset="0"/>
                <a:sym typeface="微軟正黑體" panose="020B0604030504040204" pitchFamily="34" charset="-120"/>
              </a:rPr>
              <a:t>M.2 PCIe Gen 3 x2</a:t>
            </a:r>
          </a:p>
        </p:txBody>
      </p:sp>
      <p:sp>
        <p:nvSpPr>
          <p:cNvPr id="20" name="Shape 237">
            <a:extLst>
              <a:ext uri="{FF2B5EF4-FFF2-40B4-BE49-F238E27FC236}">
                <a16:creationId xmlns:a16="http://schemas.microsoft.com/office/drawing/2014/main" id="{C52C578C-78BF-4E32-9D3E-330F3145148F}"/>
              </a:ext>
            </a:extLst>
          </p:cNvPr>
          <p:cNvSpPr txBox="1">
            <a:spLocks noChangeArrowheads="1"/>
          </p:cNvSpPr>
          <p:nvPr/>
        </p:nvSpPr>
        <p:spPr bwMode="auto">
          <a:xfrm>
            <a:off x="4447128" y="2257043"/>
            <a:ext cx="17684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b="1">
                <a:ea typeface="微軟正黑體" panose="020B0604030504040204" pitchFamily="34" charset="-120"/>
              </a:rPr>
              <a:t>Interfaces</a:t>
            </a:r>
            <a:endParaRPr lang="zh-TW" altLang="zh-TW" b="1">
              <a:ea typeface="微軟正黑體" panose="020B0604030504040204" pitchFamily="34" charset="-120"/>
            </a:endParaRPr>
          </a:p>
        </p:txBody>
      </p:sp>
      <p:sp>
        <p:nvSpPr>
          <p:cNvPr id="21" name="Shape 238">
            <a:extLst>
              <a:ext uri="{FF2B5EF4-FFF2-40B4-BE49-F238E27FC236}">
                <a16:creationId xmlns:a16="http://schemas.microsoft.com/office/drawing/2014/main" id="{5BB307BE-8D95-48D9-B085-C7B9E21B08CD}"/>
              </a:ext>
            </a:extLst>
          </p:cNvPr>
          <p:cNvSpPr txBox="1">
            <a:spLocks noChangeArrowheads="1"/>
          </p:cNvSpPr>
          <p:nvPr/>
        </p:nvSpPr>
        <p:spPr bwMode="auto">
          <a:xfrm>
            <a:off x="6785064" y="2257043"/>
            <a:ext cx="258440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 altLang="zh-TW" b="1">
                <a:ea typeface="微軟正黑體" panose="020B0604030504040204" pitchFamily="34" charset="-120"/>
              </a:rPr>
              <a:t>Theoretical Speed </a:t>
            </a:r>
          </a:p>
        </p:txBody>
      </p:sp>
      <p:sp>
        <p:nvSpPr>
          <p:cNvPr id="22" name="Shape 239">
            <a:extLst>
              <a:ext uri="{FF2B5EF4-FFF2-40B4-BE49-F238E27FC236}">
                <a16:creationId xmlns:a16="http://schemas.microsoft.com/office/drawing/2014/main" id="{DE69FF33-9F56-4FC2-8493-710F28D375C8}"/>
              </a:ext>
            </a:extLst>
          </p:cNvPr>
          <p:cNvSpPr txBox="1">
            <a:spLocks noChangeArrowheads="1"/>
          </p:cNvSpPr>
          <p:nvPr/>
        </p:nvSpPr>
        <p:spPr bwMode="auto">
          <a:xfrm>
            <a:off x="6760783" y="4290544"/>
            <a:ext cx="349091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8" tIns="91398" rIns="91398" bIns="91398"/>
          <a:lstStyle>
            <a:lvl1pPr marL="271463" indent="-150813">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000000"/>
              </a:buClr>
              <a:buSzPts val="1800"/>
            </a:pPr>
            <a:r>
              <a:rPr lang="zh-TW" altLang="zh-TW" sz="2400" b="1">
                <a:solidFill>
                  <a:srgbClr val="FFC000"/>
                </a:solidFill>
                <a:effectLst>
                  <a:outerShdw blurRad="38100" dist="38100" dir="2700000" algn="tl">
                    <a:srgbClr val="000000">
                      <a:alpha val="43137"/>
                    </a:srgbClr>
                  </a:outerShdw>
                </a:effectLst>
                <a:ea typeface="微軟正黑體" panose="020B0604030504040204" pitchFamily="34" charset="-120"/>
              </a:rPr>
              <a:t>★</a:t>
            </a:r>
            <a:r>
              <a:rPr lang="zh-TW" altLang="en-US" sz="2400" b="1">
                <a:solidFill>
                  <a:srgbClr val="FFC000"/>
                </a:solidFill>
                <a:effectLst>
                  <a:outerShdw blurRad="38100" dist="38100" dir="2700000" algn="tl">
                    <a:srgbClr val="000000">
                      <a:alpha val="43137"/>
                    </a:srgbClr>
                  </a:outerShdw>
                </a:effectLst>
                <a:ea typeface="微軟正黑體" panose="020B0604030504040204" pitchFamily="34" charset="-120"/>
              </a:rPr>
              <a:t> </a:t>
            </a:r>
            <a:r>
              <a:rPr lang="en-US" altLang="zh-TW" sz="2400" b="1">
                <a:solidFill>
                  <a:srgbClr val="FFC000"/>
                </a:solidFill>
                <a:effectLst>
                  <a:outerShdw blurRad="38100" dist="38100" dir="2700000" algn="tl">
                    <a:srgbClr val="000000">
                      <a:alpha val="43137"/>
                    </a:srgbClr>
                  </a:outerShdw>
                </a:effectLst>
                <a:ea typeface="微軟正黑體" panose="020B0604030504040204" pitchFamily="34" charset="-120"/>
              </a:rPr>
              <a:t>Mainstream</a:t>
            </a:r>
            <a:endParaRPr lang="zh-TW" altLang="zh-TW" sz="2400" b="1">
              <a:solidFill>
                <a:srgbClr val="FFC000"/>
              </a:solidFill>
              <a:effectLst>
                <a:outerShdw blurRad="38100" dist="38100" dir="2700000" algn="tl">
                  <a:srgbClr val="000000">
                    <a:alpha val="43137"/>
                  </a:srgbClr>
                </a:outerShdw>
              </a:effectLst>
              <a:ea typeface="微軟正黑體" panose="020B0604030504040204" pitchFamily="34" charset="-120"/>
            </a:endParaRPr>
          </a:p>
        </p:txBody>
      </p:sp>
      <p:sp>
        <p:nvSpPr>
          <p:cNvPr id="26" name="Shape 232">
            <a:extLst>
              <a:ext uri="{FF2B5EF4-FFF2-40B4-BE49-F238E27FC236}">
                <a16:creationId xmlns:a16="http://schemas.microsoft.com/office/drawing/2014/main" id="{D8073E66-6F43-481C-BA4D-16D73DAE30FA}"/>
              </a:ext>
            </a:extLst>
          </p:cNvPr>
          <p:cNvSpPr txBox="1">
            <a:spLocks noChangeArrowheads="1"/>
          </p:cNvSpPr>
          <p:nvPr/>
        </p:nvSpPr>
        <p:spPr bwMode="auto">
          <a:xfrm>
            <a:off x="4493464" y="2730434"/>
            <a:ext cx="2040502" cy="515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zh-TW" altLang="zh-TW" sz="2000" b="1">
                <a:ea typeface="微軟正黑體" panose="020B0604030504040204" pitchFamily="34" charset="-120"/>
                <a:cs typeface="Arial" panose="020B0604020202020204" pitchFamily="34" charset="0"/>
                <a:sym typeface="微軟正黑體" panose="020B0604030504040204" pitchFamily="34" charset="-120"/>
              </a:rPr>
              <a:t>M.2 SATA III </a:t>
            </a:r>
          </a:p>
        </p:txBody>
      </p:sp>
      <p:sp>
        <p:nvSpPr>
          <p:cNvPr id="27" name="Shape 223">
            <a:extLst>
              <a:ext uri="{FF2B5EF4-FFF2-40B4-BE49-F238E27FC236}">
                <a16:creationId xmlns:a16="http://schemas.microsoft.com/office/drawing/2014/main" id="{2D3690EF-1E21-414C-9B4F-C7D105CA2E2B}"/>
              </a:ext>
            </a:extLst>
          </p:cNvPr>
          <p:cNvSpPr>
            <a:spLocks noChangeArrowheads="1"/>
          </p:cNvSpPr>
          <p:nvPr/>
        </p:nvSpPr>
        <p:spPr bwMode="auto">
          <a:xfrm rot="5400000">
            <a:off x="7644786" y="2025334"/>
            <a:ext cx="414873" cy="1879254"/>
          </a:xfrm>
          <a:prstGeom prst="rect">
            <a:avLst/>
          </a:prstGeom>
          <a:gradFill>
            <a:gsLst>
              <a:gs pos="0">
                <a:srgbClr val="00B0F0"/>
              </a:gs>
              <a:gs pos="70000">
                <a:srgbClr val="7030A0"/>
              </a:gs>
            </a:gsLst>
            <a:lin ang="16200000" scaled="0"/>
          </a:gradFill>
          <a:ln w="19050">
            <a:noFill/>
          </a:ln>
          <a:effectLst>
            <a:outerShdw blurRad="40000" dist="23000" dir="5400000" rotWithShape="0">
              <a:srgbClr val="000000">
                <a:alpha val="34901"/>
              </a:srgbClr>
            </a:outerShdw>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endParaRPr lang="zh-TW" altLang="zh-TW" sz="2400">
              <a:latin typeface="Microsoft JhengHei"/>
              <a:ea typeface="Microsoft JhengHei"/>
              <a:sym typeface="Arial" panose="020B0604020202020204" pitchFamily="34" charset="0"/>
            </a:endParaRPr>
          </a:p>
        </p:txBody>
      </p:sp>
      <p:sp>
        <p:nvSpPr>
          <p:cNvPr id="28" name="Shape 224">
            <a:extLst>
              <a:ext uri="{FF2B5EF4-FFF2-40B4-BE49-F238E27FC236}">
                <a16:creationId xmlns:a16="http://schemas.microsoft.com/office/drawing/2014/main" id="{8B17AD7F-FB7F-43C1-BD03-685097EFCFCC}"/>
              </a:ext>
            </a:extLst>
          </p:cNvPr>
          <p:cNvSpPr txBox="1">
            <a:spLocks noChangeArrowheads="1"/>
          </p:cNvSpPr>
          <p:nvPr/>
        </p:nvSpPr>
        <p:spPr bwMode="auto">
          <a:xfrm>
            <a:off x="7989112" y="2781974"/>
            <a:ext cx="1192860" cy="47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FFFFFF"/>
              </a:buClr>
            </a:pPr>
            <a:r>
              <a:rPr lang="zh-TW" altLang="zh-TW" b="1">
                <a:solidFill>
                  <a:schemeClr val="bg1"/>
                </a:solidFill>
              </a:rPr>
              <a:t>6Gb/s</a:t>
            </a:r>
          </a:p>
        </p:txBody>
      </p:sp>
      <p:sp>
        <p:nvSpPr>
          <p:cNvPr id="30" name="矩形 29">
            <a:extLst>
              <a:ext uri="{FF2B5EF4-FFF2-40B4-BE49-F238E27FC236}">
                <a16:creationId xmlns:a16="http://schemas.microsoft.com/office/drawing/2014/main" id="{B367A85A-B080-43AA-BBA4-8B33C7221213}"/>
              </a:ext>
            </a:extLst>
          </p:cNvPr>
          <p:cNvSpPr/>
          <p:nvPr/>
        </p:nvSpPr>
        <p:spPr>
          <a:xfrm>
            <a:off x="4426964" y="1486429"/>
            <a:ext cx="7261843" cy="787588"/>
          </a:xfrm>
          <a:prstGeom prst="rect">
            <a:avLst/>
          </a:prstGeom>
        </p:spPr>
        <p:txBody>
          <a:bodyPr wrap="square">
            <a:spAutoFit/>
          </a:bodyPr>
          <a:lstStyle/>
          <a:p>
            <a:pPr algn="ctr">
              <a:lnSpc>
                <a:spcPct val="80000"/>
              </a:lnSpc>
            </a:pPr>
            <a:r>
              <a:rPr kumimoji="1" lang="en-US" altLang="zh-TW" sz="2800" b="1">
                <a:solidFill>
                  <a:schemeClr val="bg1"/>
                </a:solidFill>
              </a:rPr>
              <a:t>M.2</a:t>
            </a:r>
            <a:r>
              <a:rPr kumimoji="1" lang="zh-TW" altLang="en-US" sz="2800" b="1">
                <a:solidFill>
                  <a:schemeClr val="bg1"/>
                </a:solidFill>
              </a:rPr>
              <a:t> </a:t>
            </a:r>
            <a:r>
              <a:rPr kumimoji="1" lang="en-US" altLang="zh-TW" sz="2800" b="1">
                <a:solidFill>
                  <a:schemeClr val="bg1"/>
                </a:solidFill>
              </a:rPr>
              <a:t>PCIe </a:t>
            </a:r>
            <a:r>
              <a:rPr kumimoji="1" lang="en-US" altLang="zh-TW" sz="2800" b="1" err="1">
                <a:solidFill>
                  <a:schemeClr val="bg1"/>
                </a:solidFill>
              </a:rPr>
              <a:t>NVMe</a:t>
            </a:r>
            <a:r>
              <a:rPr kumimoji="1" lang="zh-TW" altLang="en-US" sz="2800" b="1">
                <a:solidFill>
                  <a:schemeClr val="bg1"/>
                </a:solidFill>
              </a:rPr>
              <a:t> </a:t>
            </a:r>
            <a:r>
              <a:rPr kumimoji="1" lang="en-US" altLang="zh-TW" sz="2800" b="1">
                <a:solidFill>
                  <a:schemeClr val="bg1"/>
                </a:solidFill>
              </a:rPr>
              <a:t>SSDs have more than 2Xa </a:t>
            </a:r>
            <a:r>
              <a:rPr kumimoji="1" lang="en-US" altLang="zh-TW" sz="2800" b="1">
                <a:solidFill>
                  <a:srgbClr val="FFC000"/>
                </a:solidFill>
              </a:rPr>
              <a:t>performance enhancement</a:t>
            </a:r>
            <a:endParaRPr lang="zh-TW" altLang="en-US" sz="2800" b="1">
              <a:solidFill>
                <a:srgbClr val="FFC000"/>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52847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圓角 27">
            <a:extLst>
              <a:ext uri="{FF2B5EF4-FFF2-40B4-BE49-F238E27FC236}">
                <a16:creationId xmlns:a16="http://schemas.microsoft.com/office/drawing/2014/main" id="{6F8DB1B2-C565-478F-A7CD-F6876D6CD83E}"/>
              </a:ext>
            </a:extLst>
          </p:cNvPr>
          <p:cNvSpPr/>
          <p:nvPr/>
        </p:nvSpPr>
        <p:spPr>
          <a:xfrm>
            <a:off x="6168102" y="2305086"/>
            <a:ext cx="5626713" cy="3312799"/>
          </a:xfrm>
          <a:prstGeom prst="roundRect">
            <a:avLst>
              <a:gd name="adj" fmla="val 44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a:extLst>
              <a:ext uri="{FF2B5EF4-FFF2-40B4-BE49-F238E27FC236}">
                <a16:creationId xmlns:a16="http://schemas.microsoft.com/office/drawing/2014/main" id="{6AC3AF74-3290-4D11-8DBD-5BAF589AE97F}"/>
              </a:ext>
            </a:extLst>
          </p:cNvPr>
          <p:cNvGrpSpPr/>
          <p:nvPr/>
        </p:nvGrpSpPr>
        <p:grpSpPr>
          <a:xfrm>
            <a:off x="6430597" y="2522546"/>
            <a:ext cx="3363113" cy="2936966"/>
            <a:chOff x="6430597" y="2522546"/>
            <a:chExt cx="3363113" cy="2936966"/>
          </a:xfrm>
        </p:grpSpPr>
        <p:pic>
          <p:nvPicPr>
            <p:cNvPr id="5" name="Picture 4">
              <a:extLst>
                <a:ext uri="{FF2B5EF4-FFF2-40B4-BE49-F238E27FC236}">
                  <a16:creationId xmlns:a16="http://schemas.microsoft.com/office/drawing/2014/main" id="{B5992BB7-8327-6444-8611-BE2910ADF4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30597" y="2522546"/>
              <a:ext cx="3363113" cy="2936966"/>
            </a:xfrm>
            <a:prstGeom prst="rect">
              <a:avLst/>
            </a:prstGeom>
          </p:spPr>
        </p:pic>
        <p:sp>
          <p:nvSpPr>
            <p:cNvPr id="4" name="矩形 3">
              <a:extLst>
                <a:ext uri="{FF2B5EF4-FFF2-40B4-BE49-F238E27FC236}">
                  <a16:creationId xmlns:a16="http://schemas.microsoft.com/office/drawing/2014/main" id="{AFD1B9B4-7A3D-4213-B333-B6671BB6F8B4}"/>
                </a:ext>
              </a:extLst>
            </p:cNvPr>
            <p:cNvSpPr/>
            <p:nvPr/>
          </p:nvSpPr>
          <p:spPr>
            <a:xfrm>
              <a:off x="6604277" y="4949825"/>
              <a:ext cx="733148" cy="1397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3" name="矩形: 圓角 22">
            <a:extLst>
              <a:ext uri="{FF2B5EF4-FFF2-40B4-BE49-F238E27FC236}">
                <a16:creationId xmlns:a16="http://schemas.microsoft.com/office/drawing/2014/main" id="{5DCECCD7-B69F-499A-9639-E958793946A5}"/>
              </a:ext>
            </a:extLst>
          </p:cNvPr>
          <p:cNvSpPr/>
          <p:nvPr/>
        </p:nvSpPr>
        <p:spPr>
          <a:xfrm>
            <a:off x="410773" y="2334629"/>
            <a:ext cx="5626713" cy="3312799"/>
          </a:xfrm>
          <a:prstGeom prst="roundRect">
            <a:avLst>
              <a:gd name="adj" fmla="val 44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圓角 26">
            <a:extLst>
              <a:ext uri="{FF2B5EF4-FFF2-40B4-BE49-F238E27FC236}">
                <a16:creationId xmlns:a16="http://schemas.microsoft.com/office/drawing/2014/main" id="{8742347A-E174-4839-A6D0-4526E217E2D0}"/>
              </a:ext>
            </a:extLst>
          </p:cNvPr>
          <p:cNvSpPr/>
          <p:nvPr/>
        </p:nvSpPr>
        <p:spPr>
          <a:xfrm>
            <a:off x="397187" y="2305086"/>
            <a:ext cx="5626713" cy="3312799"/>
          </a:xfrm>
          <a:prstGeom prst="roundRect">
            <a:avLst>
              <a:gd name="adj" fmla="val 44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descr="一張含有 電子用品, 螢幕擷取畫面, 顯示, 監視器 的圖片&#10;&#10;描述是以非常高的可信度產生">
            <a:extLst>
              <a:ext uri="{FF2B5EF4-FFF2-40B4-BE49-F238E27FC236}">
                <a16:creationId xmlns:a16="http://schemas.microsoft.com/office/drawing/2014/main" id="{95AC9028-4186-4A84-BE2D-F11A0A9CF89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993" y="1496060"/>
            <a:ext cx="5616856" cy="685701"/>
          </a:xfrm>
          <a:prstGeom prst="rect">
            <a:avLst/>
          </a:prstGeom>
        </p:spPr>
      </p:pic>
      <p:sp>
        <p:nvSpPr>
          <p:cNvPr id="2" name="Title 1">
            <a:extLst>
              <a:ext uri="{FF2B5EF4-FFF2-40B4-BE49-F238E27FC236}">
                <a16:creationId xmlns:a16="http://schemas.microsoft.com/office/drawing/2014/main" id="{305576DE-4842-7244-BCD9-07AACC25C3B4}"/>
              </a:ext>
            </a:extLst>
          </p:cNvPr>
          <p:cNvSpPr>
            <a:spLocks noGrp="1"/>
          </p:cNvSpPr>
          <p:nvPr>
            <p:ph type="title"/>
          </p:nvPr>
        </p:nvSpPr>
        <p:spPr>
          <a:xfrm>
            <a:off x="248653" y="136525"/>
            <a:ext cx="11722768" cy="1126791"/>
          </a:xfrm>
        </p:spPr>
        <p:txBody>
          <a:bodyPr>
            <a:normAutofit/>
          </a:bodyPr>
          <a:lstStyle/>
          <a:p>
            <a:r>
              <a:rPr lang="en-US" altLang="zh-CN"/>
              <a:t>Leave the 3.5” slots for huge capacity HDDs</a:t>
            </a:r>
            <a:endParaRPr lang="en-US"/>
          </a:p>
        </p:txBody>
      </p:sp>
      <p:sp>
        <p:nvSpPr>
          <p:cNvPr id="6" name="Rounded Rectangle 5">
            <a:extLst>
              <a:ext uri="{FF2B5EF4-FFF2-40B4-BE49-F238E27FC236}">
                <a16:creationId xmlns:a16="http://schemas.microsoft.com/office/drawing/2014/main" id="{2D5F48A4-4D2A-EA49-A4B5-2FF0495DB7AA}"/>
              </a:ext>
            </a:extLst>
          </p:cNvPr>
          <p:cNvSpPr/>
          <p:nvPr/>
        </p:nvSpPr>
        <p:spPr>
          <a:xfrm>
            <a:off x="8531080" y="4222855"/>
            <a:ext cx="1110338" cy="1157216"/>
          </a:xfrm>
          <a:prstGeom prst="roundRect">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4FB6FBF4-2A17-3543-95D6-B905D730B604}"/>
              </a:ext>
            </a:extLst>
          </p:cNvPr>
          <p:cNvSpPr txBox="1"/>
          <p:nvPr/>
        </p:nvSpPr>
        <p:spPr>
          <a:xfrm>
            <a:off x="9944644" y="4478297"/>
            <a:ext cx="1758892" cy="646331"/>
          </a:xfrm>
          <a:prstGeom prst="rect">
            <a:avLst/>
          </a:prstGeom>
          <a:noFill/>
        </p:spPr>
        <p:txBody>
          <a:bodyPr wrap="square" rtlCol="0">
            <a:spAutoFit/>
          </a:bodyPr>
          <a:lstStyle/>
          <a:p>
            <a:r>
              <a:rPr lang="en-US" altLang="zh-CN" b="1">
                <a:latin typeface="Arial" panose="020B0604020202020204" pitchFamily="34" charset="0"/>
                <a:ea typeface="微軟正黑體" pitchFamily="34" charset="-120"/>
                <a:cs typeface="Arial" panose="020B0604020202020204" pitchFamily="34" charset="0"/>
              </a:rPr>
              <a:t>Huge capacity storage</a:t>
            </a:r>
            <a:endParaRPr lang="en-US" b="1">
              <a:latin typeface="Arial" panose="020B0604020202020204" pitchFamily="34" charset="0"/>
              <a:ea typeface="微軟正黑體" pitchFamily="34" charset="-120"/>
              <a:cs typeface="Arial" panose="020B0604020202020204" pitchFamily="34" charset="0"/>
            </a:endParaRPr>
          </a:p>
        </p:txBody>
      </p:sp>
      <p:sp>
        <p:nvSpPr>
          <p:cNvPr id="9" name="TextBox 8">
            <a:extLst>
              <a:ext uri="{FF2B5EF4-FFF2-40B4-BE49-F238E27FC236}">
                <a16:creationId xmlns:a16="http://schemas.microsoft.com/office/drawing/2014/main" id="{87ECD3D4-83AB-E342-B6E3-8A4A0E0B3E1E}"/>
              </a:ext>
            </a:extLst>
          </p:cNvPr>
          <p:cNvSpPr txBox="1"/>
          <p:nvPr/>
        </p:nvSpPr>
        <p:spPr>
          <a:xfrm>
            <a:off x="9944644" y="3370506"/>
            <a:ext cx="1758892" cy="646331"/>
          </a:xfrm>
          <a:prstGeom prst="rect">
            <a:avLst/>
          </a:prstGeom>
          <a:noFill/>
        </p:spPr>
        <p:txBody>
          <a:bodyPr wrap="square" rtlCol="0">
            <a:spAutoFit/>
          </a:bodyPr>
          <a:lstStyle/>
          <a:p>
            <a:r>
              <a:rPr lang="en-US" altLang="zh-CN" b="1">
                <a:latin typeface="Arial" panose="020B0604020202020204" pitchFamily="34" charset="0"/>
                <a:ea typeface="微軟正黑體" pitchFamily="34" charset="-120"/>
                <a:cs typeface="Arial" panose="020B0604020202020204" pitchFamily="34" charset="0"/>
              </a:rPr>
              <a:t>Install </a:t>
            </a:r>
            <a:r>
              <a:rPr lang="en-US" altLang="zh-CN" b="1" err="1">
                <a:latin typeface="Arial" panose="020B0604020202020204" pitchFamily="34" charset="0"/>
                <a:ea typeface="微軟正黑體" pitchFamily="34" charset="-120"/>
                <a:cs typeface="Arial" panose="020B0604020202020204" pitchFamily="34" charset="0"/>
              </a:rPr>
              <a:t>NVMe</a:t>
            </a:r>
            <a:r>
              <a:rPr lang="en-US" altLang="zh-CN" b="1">
                <a:latin typeface="Arial" panose="020B0604020202020204" pitchFamily="34" charset="0"/>
                <a:ea typeface="微軟正黑體" pitchFamily="34" charset="-120"/>
                <a:cs typeface="Arial" panose="020B0604020202020204" pitchFamily="34" charset="0"/>
              </a:rPr>
              <a:t> for cache</a:t>
            </a:r>
          </a:p>
        </p:txBody>
      </p:sp>
      <p:cxnSp>
        <p:nvCxnSpPr>
          <p:cNvPr id="11" name="Straight Arrow Connector 10">
            <a:extLst>
              <a:ext uri="{FF2B5EF4-FFF2-40B4-BE49-F238E27FC236}">
                <a16:creationId xmlns:a16="http://schemas.microsoft.com/office/drawing/2014/main" id="{8E9BE8CF-5754-654C-9B97-DB1FE9D1D4BC}"/>
              </a:ext>
            </a:extLst>
          </p:cNvPr>
          <p:cNvCxnSpPr>
            <a:cxnSpLocks/>
            <a:stCxn id="9" idx="1"/>
            <a:endCxn id="29" idx="3"/>
          </p:cNvCxnSpPr>
          <p:nvPr/>
        </p:nvCxnSpPr>
        <p:spPr>
          <a:xfrm flipH="1">
            <a:off x="8105902" y="3693672"/>
            <a:ext cx="1838742"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3" descr="\\10.64.2.86\Marketing\MarketingMaterials\Product_photo\NAS\TVS-x63\TVS-463\TVS-463_Front.png">
            <a:extLst>
              <a:ext uri="{FF2B5EF4-FFF2-40B4-BE49-F238E27FC236}">
                <a16:creationId xmlns:a16="http://schemas.microsoft.com/office/drawing/2014/main" id="{074494D8-D54E-45F7-B878-506A8D1C9D2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630" y="2891974"/>
            <a:ext cx="4202113" cy="262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圖說文字 32">
            <a:extLst>
              <a:ext uri="{FF2B5EF4-FFF2-40B4-BE49-F238E27FC236}">
                <a16:creationId xmlns:a16="http://schemas.microsoft.com/office/drawing/2014/main" id="{3A82F188-40B1-459A-82BA-2FD1D0F8647C}"/>
              </a:ext>
            </a:extLst>
          </p:cNvPr>
          <p:cNvSpPr/>
          <p:nvPr/>
        </p:nvSpPr>
        <p:spPr>
          <a:xfrm>
            <a:off x="3147697" y="3013337"/>
            <a:ext cx="2414904" cy="1403246"/>
          </a:xfrm>
          <a:prstGeom prst="wedgeRectCallout">
            <a:avLst>
              <a:gd name="adj1" fmla="val -56426"/>
              <a:gd name="adj2" fmla="val 6947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7" name="Shape 298">
            <a:extLst>
              <a:ext uri="{FF2B5EF4-FFF2-40B4-BE49-F238E27FC236}">
                <a16:creationId xmlns:a16="http://schemas.microsoft.com/office/drawing/2014/main" id="{1472A744-75D5-4DF7-936E-81B0236C6A89}"/>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2795990" y="2676015"/>
            <a:ext cx="3063191" cy="191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字方塊 19">
            <a:extLst>
              <a:ext uri="{FF2B5EF4-FFF2-40B4-BE49-F238E27FC236}">
                <a16:creationId xmlns:a16="http://schemas.microsoft.com/office/drawing/2014/main" id="{27936821-A880-4612-BC65-9A8920D55278}"/>
              </a:ext>
            </a:extLst>
          </p:cNvPr>
          <p:cNvSpPr txBox="1"/>
          <p:nvPr/>
        </p:nvSpPr>
        <p:spPr>
          <a:xfrm>
            <a:off x="6325881" y="1540110"/>
            <a:ext cx="5468934" cy="646331"/>
          </a:xfrm>
          <a:prstGeom prst="rect">
            <a:avLst/>
          </a:prstGeom>
          <a:noFill/>
        </p:spPr>
        <p:txBody>
          <a:bodyPr wrap="square" rtlCol="0" anchor="t">
            <a:spAutoFit/>
          </a:bodyPr>
          <a:lstStyle/>
          <a:p>
            <a:r>
              <a:rPr lang="en-US" altLang="zh-TW" b="1">
                <a:latin typeface="Arial" panose="020B0604020202020204" pitchFamily="34" charset="0"/>
                <a:ea typeface="新細明體"/>
                <a:cs typeface="Arial" panose="020B0604020202020204" pitchFamily="34" charset="0"/>
              </a:rPr>
              <a:t>Freely upgrade a normal pool to a </a:t>
            </a:r>
            <a:r>
              <a:rPr lang="en-US" altLang="zh-TW" b="1" err="1">
                <a:solidFill>
                  <a:srgbClr val="C00000"/>
                </a:solidFill>
                <a:latin typeface="Arial" panose="020B0604020202020204" pitchFamily="34" charset="0"/>
                <a:ea typeface="新細明體"/>
                <a:cs typeface="Arial" panose="020B0604020202020204" pitchFamily="34" charset="0"/>
              </a:rPr>
              <a:t>Qtier</a:t>
            </a:r>
            <a:r>
              <a:rPr lang="en-US" altLang="zh-TW" b="1">
                <a:solidFill>
                  <a:srgbClr val="C00000"/>
                </a:solidFill>
                <a:latin typeface="Arial" panose="020B0604020202020204" pitchFamily="34" charset="0"/>
                <a:ea typeface="新細明體"/>
                <a:cs typeface="Arial" panose="020B0604020202020204" pitchFamily="34" charset="0"/>
              </a:rPr>
              <a:t> pool  </a:t>
            </a:r>
            <a:endParaRPr lang="en-US" altLang="zh-TW" b="1">
              <a:solidFill>
                <a:srgbClr val="C00000"/>
              </a:solidFill>
              <a:latin typeface="Arial" panose="020B0604020202020204" pitchFamily="34" charset="0"/>
              <a:cs typeface="Arial" panose="020B0604020202020204" pitchFamily="34" charset="0"/>
            </a:endParaRPr>
          </a:p>
          <a:p>
            <a:r>
              <a:rPr lang="en-US" altLang="zh-TW" b="1">
                <a:latin typeface="Arial" panose="020B0604020202020204" pitchFamily="34" charset="0"/>
                <a:ea typeface="新細明體"/>
                <a:cs typeface="Arial" panose="020B0604020202020204" pitchFamily="34" charset="0"/>
              </a:rPr>
              <a:t>without starting over</a:t>
            </a:r>
            <a:endParaRPr lang="zh-TW" altLang="en-US" b="1">
              <a:solidFill>
                <a:srgbClr val="C00000"/>
              </a:solidFill>
              <a:latin typeface="Arial" panose="020B0604020202020204" pitchFamily="34" charset="0"/>
              <a:ea typeface="新細明體"/>
              <a:cs typeface="Arial" panose="020B0604020202020204" pitchFamily="34" charset="0"/>
            </a:endParaRPr>
          </a:p>
        </p:txBody>
      </p:sp>
      <p:sp>
        <p:nvSpPr>
          <p:cNvPr id="7" name="Rounded Rectangle 6">
            <a:extLst>
              <a:ext uri="{FF2B5EF4-FFF2-40B4-BE49-F238E27FC236}">
                <a16:creationId xmlns:a16="http://schemas.microsoft.com/office/drawing/2014/main" id="{CC83AFBC-C76D-8649-AE9E-6FF3538E7397}"/>
              </a:ext>
            </a:extLst>
          </p:cNvPr>
          <p:cNvSpPr/>
          <p:nvPr/>
        </p:nvSpPr>
        <p:spPr>
          <a:xfrm>
            <a:off x="3603009" y="3060791"/>
            <a:ext cx="1892983" cy="892921"/>
          </a:xfrm>
          <a:prstGeom prst="roundRect">
            <a:avLst>
              <a:gd name="adj" fmla="val 9025"/>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hape 299">
            <a:extLst>
              <a:ext uri="{FF2B5EF4-FFF2-40B4-BE49-F238E27FC236}">
                <a16:creationId xmlns:a16="http://schemas.microsoft.com/office/drawing/2014/main" id="{38B594FB-95BE-4D38-ACAE-B704C73ED14E}"/>
              </a:ext>
            </a:extLst>
          </p:cNvPr>
          <p:cNvSpPr txBox="1">
            <a:spLocks noChangeArrowheads="1"/>
          </p:cNvSpPr>
          <p:nvPr/>
        </p:nvSpPr>
        <p:spPr bwMode="auto">
          <a:xfrm>
            <a:off x="3783014" y="3197010"/>
            <a:ext cx="1779587" cy="556040"/>
          </a:xfrm>
          <a:prstGeom prst="rect">
            <a:avLst/>
          </a:prstGeom>
          <a:noFill/>
          <a:ln w="9525">
            <a:noFill/>
            <a:miter lim="800000"/>
            <a:headEnd/>
            <a:tailEnd/>
          </a:ln>
        </p:spPr>
        <p:txBody>
          <a:bodyPr lIns="91425" tIns="91425" rIns="91425" bIns="9142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FFFF"/>
              </a:buClr>
              <a:buSzPts val="1400"/>
            </a:pPr>
            <a:r>
              <a:rPr lang="zh-TW" altLang="zh-TW" sz="2500" b="1">
                <a:solidFill>
                  <a:srgbClr val="FFFFFF"/>
                </a:solidFill>
                <a:effectLst>
                  <a:outerShdw blurRad="38100" dist="38100" dir="2700000" algn="tl">
                    <a:srgbClr val="000000">
                      <a:alpha val="43137"/>
                    </a:srgbClr>
                  </a:outerShdw>
                </a:effectLst>
                <a:sym typeface="Arial" charset="0"/>
              </a:rPr>
              <a:t>QM2 SSD RAID</a:t>
            </a:r>
          </a:p>
        </p:txBody>
      </p:sp>
      <p:sp>
        <p:nvSpPr>
          <p:cNvPr id="25" name="矩形 24">
            <a:extLst>
              <a:ext uri="{FF2B5EF4-FFF2-40B4-BE49-F238E27FC236}">
                <a16:creationId xmlns:a16="http://schemas.microsoft.com/office/drawing/2014/main" id="{F0ED29E9-32C4-492A-865C-BB710D9DCF16}"/>
              </a:ext>
            </a:extLst>
          </p:cNvPr>
          <p:cNvSpPr/>
          <p:nvPr/>
        </p:nvSpPr>
        <p:spPr>
          <a:xfrm>
            <a:off x="572080" y="1577619"/>
            <a:ext cx="5596022" cy="461665"/>
          </a:xfrm>
          <a:prstGeom prst="rect">
            <a:avLst/>
          </a:prstGeom>
        </p:spPr>
        <p:txBody>
          <a:bodyPr wrap="square" anchor="t">
            <a:spAutoFit/>
          </a:bodyPr>
          <a:lstStyle/>
          <a:p>
            <a:r>
              <a:rPr lang="en-US" altLang="zh-TW" sz="2400" b="1">
                <a:solidFill>
                  <a:srgbClr val="FFC000"/>
                </a:solidFill>
                <a:ea typeface="微軟正黑體" pitchFamily="34" charset="-120"/>
              </a:rPr>
              <a:t>Without</a:t>
            </a:r>
            <a:r>
              <a:rPr lang="en-US" altLang="zh-TW" sz="2400" b="1">
                <a:solidFill>
                  <a:srgbClr val="FFF000"/>
                </a:solidFill>
                <a:ea typeface="微軟正黑體" pitchFamily="34" charset="-120"/>
              </a:rPr>
              <a:t> </a:t>
            </a:r>
            <a:r>
              <a:rPr lang="en-US" altLang="zh-TW" sz="2400" b="1">
                <a:solidFill>
                  <a:schemeClr val="bg1"/>
                </a:solidFill>
                <a:ea typeface="微軟正黑體" pitchFamily="34" charset="-120"/>
              </a:rPr>
              <a:t>changing existing configurations</a:t>
            </a:r>
            <a:endParaRPr lang="en-US" altLang="zh-TW" sz="2400" b="1" kern="0">
              <a:solidFill>
                <a:schemeClr val="bg1"/>
              </a:solidFill>
              <a:latin typeface="微軟正黑體" pitchFamily="34" charset="-120"/>
              <a:ea typeface="微軟正黑體" pitchFamily="34" charset="-120"/>
              <a:cs typeface="Verdana"/>
              <a:sym typeface="Verdana"/>
            </a:endParaRPr>
          </a:p>
        </p:txBody>
      </p:sp>
      <p:sp>
        <p:nvSpPr>
          <p:cNvPr id="3" name="TextBox 2">
            <a:extLst>
              <a:ext uri="{FF2B5EF4-FFF2-40B4-BE49-F238E27FC236}">
                <a16:creationId xmlns:a16="http://schemas.microsoft.com/office/drawing/2014/main" id="{D038E239-D66D-AA46-A410-3553130B5B7B}"/>
              </a:ext>
            </a:extLst>
          </p:cNvPr>
          <p:cNvSpPr txBox="1"/>
          <p:nvPr/>
        </p:nvSpPr>
        <p:spPr>
          <a:xfrm>
            <a:off x="6110037" y="5638010"/>
            <a:ext cx="5613127" cy="461665"/>
          </a:xfrm>
          <a:prstGeom prst="rect">
            <a:avLst/>
          </a:prstGeom>
          <a:noFill/>
        </p:spPr>
        <p:txBody>
          <a:bodyPr wrap="square" rtlCol="0">
            <a:spAutoFit/>
          </a:bodyPr>
          <a:lstStyle/>
          <a:p>
            <a:pPr algn="ctr"/>
            <a:r>
              <a:rPr lang="en-US" sz="2400" b="1"/>
              <a:t>PC</a:t>
            </a:r>
          </a:p>
        </p:txBody>
      </p:sp>
      <p:sp>
        <p:nvSpPr>
          <p:cNvPr id="21" name="TextBox 20">
            <a:extLst>
              <a:ext uri="{FF2B5EF4-FFF2-40B4-BE49-F238E27FC236}">
                <a16:creationId xmlns:a16="http://schemas.microsoft.com/office/drawing/2014/main" id="{CB460ED4-CFF2-E94C-B425-1F4A642CA78B}"/>
              </a:ext>
            </a:extLst>
          </p:cNvPr>
          <p:cNvSpPr txBox="1"/>
          <p:nvPr/>
        </p:nvSpPr>
        <p:spPr>
          <a:xfrm>
            <a:off x="410773" y="5638010"/>
            <a:ext cx="5613127" cy="461665"/>
          </a:xfrm>
          <a:prstGeom prst="rect">
            <a:avLst/>
          </a:prstGeom>
          <a:noFill/>
        </p:spPr>
        <p:txBody>
          <a:bodyPr wrap="square" rtlCol="0">
            <a:spAutoFit/>
          </a:bodyPr>
          <a:lstStyle/>
          <a:p>
            <a:pPr algn="ctr"/>
            <a:r>
              <a:rPr lang="en-US" sz="2400" b="1"/>
              <a:t>NAS</a:t>
            </a:r>
          </a:p>
        </p:txBody>
      </p:sp>
      <p:sp>
        <p:nvSpPr>
          <p:cNvPr id="29" name="Rounded Rectangle 5">
            <a:extLst>
              <a:ext uri="{FF2B5EF4-FFF2-40B4-BE49-F238E27FC236}">
                <a16:creationId xmlns:a16="http://schemas.microsoft.com/office/drawing/2014/main" id="{BFD850BE-5DA2-4669-9049-EC2586A1BF76}"/>
              </a:ext>
            </a:extLst>
          </p:cNvPr>
          <p:cNvSpPr/>
          <p:nvPr/>
        </p:nvSpPr>
        <p:spPr>
          <a:xfrm>
            <a:off x="6604277" y="2796495"/>
            <a:ext cx="1501625" cy="1794353"/>
          </a:xfrm>
          <a:prstGeom prst="roundRect">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Straight Arrow Connector 10">
            <a:extLst>
              <a:ext uri="{FF2B5EF4-FFF2-40B4-BE49-F238E27FC236}">
                <a16:creationId xmlns:a16="http://schemas.microsoft.com/office/drawing/2014/main" id="{B4A6D453-17FD-4AC0-BD1C-2A0AA78BC8D4}"/>
              </a:ext>
            </a:extLst>
          </p:cNvPr>
          <p:cNvCxnSpPr>
            <a:cxnSpLocks/>
            <a:endCxn id="6" idx="3"/>
          </p:cNvCxnSpPr>
          <p:nvPr/>
        </p:nvCxnSpPr>
        <p:spPr>
          <a:xfrm flipH="1">
            <a:off x="9641418" y="4801463"/>
            <a:ext cx="350989"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452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DE503-8B1A-F94E-8172-B4B62B1B8AFD}"/>
              </a:ext>
            </a:extLst>
          </p:cNvPr>
          <p:cNvSpPr>
            <a:spLocks noGrp="1"/>
          </p:cNvSpPr>
          <p:nvPr>
            <p:ph type="title"/>
          </p:nvPr>
        </p:nvSpPr>
        <p:spPr/>
        <p:txBody>
          <a:bodyPr/>
          <a:lstStyle/>
          <a:p>
            <a:r>
              <a:rPr lang="en-US"/>
              <a:t>High performance NVMe in PC</a:t>
            </a:r>
          </a:p>
        </p:txBody>
      </p:sp>
      <p:pic>
        <p:nvPicPr>
          <p:cNvPr id="5" name="圖片 4">
            <a:extLst>
              <a:ext uri="{FF2B5EF4-FFF2-40B4-BE49-F238E27FC236}">
                <a16:creationId xmlns:a16="http://schemas.microsoft.com/office/drawing/2014/main" id="{52DD3CB9-2832-4906-8AB4-727044BF10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685" y="1859674"/>
            <a:ext cx="5835315" cy="3771398"/>
          </a:xfrm>
          <a:prstGeom prst="rect">
            <a:avLst/>
          </a:prstGeom>
          <a:effectLst>
            <a:outerShdw blurRad="50800" dist="38100" dir="5400000" algn="t" rotWithShape="0">
              <a:prstClr val="black">
                <a:alpha val="40000"/>
              </a:prstClr>
            </a:outerShdw>
          </a:effectLst>
        </p:spPr>
      </p:pic>
      <p:sp>
        <p:nvSpPr>
          <p:cNvPr id="6" name="TextBox 2">
            <a:extLst>
              <a:ext uri="{FF2B5EF4-FFF2-40B4-BE49-F238E27FC236}">
                <a16:creationId xmlns:a16="http://schemas.microsoft.com/office/drawing/2014/main" id="{367D15AE-26C5-4B13-9A01-157053DD2EAA}"/>
              </a:ext>
            </a:extLst>
          </p:cNvPr>
          <p:cNvSpPr txBox="1"/>
          <p:nvPr/>
        </p:nvSpPr>
        <p:spPr>
          <a:xfrm>
            <a:off x="446549" y="1483627"/>
            <a:ext cx="4706912" cy="400110"/>
          </a:xfrm>
          <a:prstGeom prst="rect">
            <a:avLst/>
          </a:prstGeom>
          <a:noFill/>
        </p:spPr>
        <p:txBody>
          <a:bodyPr wrap="square" rtlCol="0">
            <a:spAutoFit/>
          </a:bodyPr>
          <a:lstStyle/>
          <a:p>
            <a:r>
              <a:rPr lang="en-US" altLang="zh-CN" sz="2000" b="1">
                <a:latin typeface="Arial" panose="020B0604020202020204" pitchFamily="34" charset="0"/>
                <a:ea typeface="微軟正黑體" panose="020B0604030504040204" pitchFamily="34" charset="-120"/>
                <a:cs typeface="Arial" panose="020B0604020202020204" pitchFamily="34" charset="0"/>
              </a:rPr>
              <a:t>Upgrade your PC to </a:t>
            </a:r>
            <a:r>
              <a:rPr lang="en-US" altLang="zh-CN" sz="2000" b="1" err="1">
                <a:latin typeface="Arial" panose="020B0604020202020204" pitchFamily="34" charset="0"/>
                <a:ea typeface="微軟正黑體" panose="020B0604030504040204" pitchFamily="34" charset="-120"/>
                <a:cs typeface="Arial" panose="020B0604020202020204" pitchFamily="34" charset="0"/>
              </a:rPr>
              <a:t>NVMe</a:t>
            </a:r>
            <a:r>
              <a:rPr lang="en-US" altLang="zh-CN" sz="2000" b="1">
                <a:latin typeface="Arial" panose="020B0604020202020204" pitchFamily="34" charset="0"/>
                <a:ea typeface="微軟正黑體" panose="020B0604030504040204" pitchFamily="34" charset="-120"/>
                <a:cs typeface="Arial" panose="020B0604020202020204" pitchFamily="34" charset="0"/>
              </a:rPr>
              <a:t>!</a:t>
            </a:r>
            <a:endParaRPr lang="en-US" sz="2000" b="1">
              <a:latin typeface="Arial" panose="020B0604020202020204" pitchFamily="34" charset="0"/>
              <a:ea typeface="微軟正黑體" panose="020B0604030504040204" pitchFamily="34" charset="-120"/>
              <a:cs typeface="Arial" panose="020B0604020202020204" pitchFamily="34" charset="0"/>
            </a:endParaRPr>
          </a:p>
        </p:txBody>
      </p:sp>
      <p:sp>
        <p:nvSpPr>
          <p:cNvPr id="7" name="TextBox 5">
            <a:extLst>
              <a:ext uri="{FF2B5EF4-FFF2-40B4-BE49-F238E27FC236}">
                <a16:creationId xmlns:a16="http://schemas.microsoft.com/office/drawing/2014/main" id="{0FACD9C9-D10E-4A2C-998A-CC9F2BA0E5BC}"/>
              </a:ext>
            </a:extLst>
          </p:cNvPr>
          <p:cNvSpPr txBox="1"/>
          <p:nvPr/>
        </p:nvSpPr>
        <p:spPr>
          <a:xfrm>
            <a:off x="2706017" y="5586361"/>
            <a:ext cx="3927424" cy="2031325"/>
          </a:xfrm>
          <a:prstGeom prst="rect">
            <a:avLst/>
          </a:prstGeom>
          <a:noFill/>
        </p:spPr>
        <p:txBody>
          <a:bodyPr wrap="square" rtlCol="0">
            <a:spAutoFit/>
          </a:bodyPr>
          <a:lstStyle/>
          <a:p>
            <a:r>
              <a:rPr lang="en-US" sz="900" b="1">
                <a:latin typeface="微軟正黑體" pitchFamily="34" charset="-120"/>
                <a:ea typeface="微軟正黑體" pitchFamily="34" charset="-120"/>
                <a:cs typeface="Arial"/>
              </a:rPr>
              <a:t>PC Environment</a:t>
            </a:r>
            <a:br>
              <a:rPr lang="en-US" sz="900" b="1">
                <a:latin typeface="微軟正黑體" pitchFamily="34" charset="-120"/>
                <a:ea typeface="微軟正黑體" pitchFamily="34" charset="-120"/>
                <a:cs typeface="Arial"/>
              </a:rPr>
            </a:br>
            <a:r>
              <a:rPr lang="en-US" sz="900" b="1">
                <a:latin typeface="微軟正黑體" pitchFamily="34" charset="-120"/>
                <a:ea typeface="微軟正黑體" pitchFamily="34" charset="-120"/>
                <a:cs typeface="Arial"/>
              </a:rPr>
              <a:t>1. CPU: Intel (R) Core(TM) i7-6700 CPU@ 3.40GHz.</a:t>
            </a:r>
            <a:br>
              <a:rPr lang="en-US" sz="900" b="1">
                <a:latin typeface="微軟正黑體" pitchFamily="34" charset="-120"/>
                <a:ea typeface="微軟正黑體" pitchFamily="34" charset="-120"/>
                <a:cs typeface="Arial"/>
              </a:rPr>
            </a:br>
            <a:r>
              <a:rPr lang="en-US" sz="900" b="1">
                <a:latin typeface="微軟正黑體" pitchFamily="34" charset="-120"/>
                <a:ea typeface="微軟正黑體" pitchFamily="34" charset="-120"/>
                <a:cs typeface="Arial"/>
              </a:rPr>
              <a:t>2. OS: Windows 10.</a:t>
            </a:r>
            <a:br>
              <a:rPr lang="en-US" sz="900" b="1">
                <a:latin typeface="微軟正黑體" pitchFamily="34" charset="-120"/>
                <a:ea typeface="微軟正黑體" pitchFamily="34" charset="-120"/>
                <a:cs typeface="Arial"/>
              </a:rPr>
            </a:br>
            <a:r>
              <a:rPr lang="en-US" sz="900" b="1">
                <a:latin typeface="微軟正黑體" pitchFamily="34" charset="-120"/>
                <a:ea typeface="微軟正黑體" pitchFamily="34" charset="-120"/>
                <a:cs typeface="Arial"/>
              </a:rPr>
              <a:t>3. Memory: 64 GB.</a:t>
            </a:r>
            <a:br>
              <a:rPr lang="en-US"/>
            </a:br>
            <a:endParaRPr lang="en-US"/>
          </a:p>
          <a:p>
            <a:endParaRPr lang="en-US"/>
          </a:p>
          <a:p>
            <a:pPr fontAlgn="t"/>
            <a:br>
              <a:rPr lang="en-US"/>
            </a:br>
            <a:endParaRPr lang="en-US"/>
          </a:p>
          <a:p>
            <a:endParaRPr lang="en-US"/>
          </a:p>
        </p:txBody>
      </p:sp>
      <p:sp>
        <p:nvSpPr>
          <p:cNvPr id="8" name="TextBox 5">
            <a:extLst>
              <a:ext uri="{FF2B5EF4-FFF2-40B4-BE49-F238E27FC236}">
                <a16:creationId xmlns:a16="http://schemas.microsoft.com/office/drawing/2014/main" id="{76D77833-893F-4817-AD22-7DACE086A583}"/>
              </a:ext>
            </a:extLst>
          </p:cNvPr>
          <p:cNvSpPr txBox="1"/>
          <p:nvPr/>
        </p:nvSpPr>
        <p:spPr>
          <a:xfrm>
            <a:off x="6096000" y="5586361"/>
            <a:ext cx="3927424" cy="2169825"/>
          </a:xfrm>
          <a:prstGeom prst="rect">
            <a:avLst/>
          </a:prstGeom>
          <a:noFill/>
        </p:spPr>
        <p:txBody>
          <a:bodyPr wrap="square" rtlCol="0">
            <a:spAutoFit/>
          </a:bodyPr>
          <a:lstStyle/>
          <a:p>
            <a:r>
              <a:rPr lang="en-US" sz="900" b="1">
                <a:latin typeface="微軟正黑體" pitchFamily="34" charset="-120"/>
                <a:ea typeface="微軟正黑體" pitchFamily="34" charset="-120"/>
                <a:cs typeface="Arial"/>
              </a:rPr>
              <a:t>4. PC SSD: ADATA Prod_SP550 120GB</a:t>
            </a:r>
            <a:br>
              <a:rPr lang="en-US" sz="900" b="1">
                <a:latin typeface="微軟正黑體" pitchFamily="34" charset="-120"/>
                <a:ea typeface="微軟正黑體" pitchFamily="34" charset="-120"/>
                <a:cs typeface="Arial"/>
              </a:rPr>
            </a:br>
            <a:r>
              <a:rPr lang="en-US" sz="900" b="1">
                <a:latin typeface="微軟正黑體" pitchFamily="34" charset="-120"/>
                <a:ea typeface="微軟正黑體" pitchFamily="34" charset="-120"/>
                <a:cs typeface="Arial"/>
              </a:rPr>
              <a:t>5. QM2 SSD: Samsung SSD 970 EVO 256GB M.2 </a:t>
            </a:r>
            <a:r>
              <a:rPr lang="en-US" sz="900" b="1" err="1">
                <a:latin typeface="微軟正黑體" pitchFamily="34" charset="-120"/>
                <a:ea typeface="微軟正黑體" pitchFamily="34" charset="-120"/>
                <a:cs typeface="Arial"/>
              </a:rPr>
              <a:t>NVMe</a:t>
            </a:r>
            <a:r>
              <a:rPr lang="en-US" sz="900" b="1">
                <a:latin typeface="微軟正黑體" pitchFamily="34" charset="-120"/>
                <a:ea typeface="微軟正黑體" pitchFamily="34" charset="-120"/>
                <a:cs typeface="Arial"/>
              </a:rPr>
              <a:t> *2, RAID1; </a:t>
            </a:r>
          </a:p>
          <a:p>
            <a:r>
              <a:rPr lang="en-US" sz="900" b="1">
                <a:latin typeface="微軟正黑體" pitchFamily="34" charset="-120"/>
                <a:ea typeface="微軟正黑體" pitchFamily="34" charset="-120"/>
                <a:cs typeface="Arial"/>
              </a:rPr>
              <a:t>    Samsung SSD 860 EVO 1TB M.2 SATA *2, Software-RAID 1.</a:t>
            </a:r>
            <a:br>
              <a:rPr lang="en-US" sz="900" b="1">
                <a:latin typeface="微軟正黑體" pitchFamily="34" charset="-120"/>
                <a:ea typeface="微軟正黑體" pitchFamily="34" charset="-120"/>
                <a:cs typeface="Arial"/>
              </a:rPr>
            </a:br>
            <a:br>
              <a:rPr lang="en-US"/>
            </a:br>
            <a:endParaRPr lang="en-US"/>
          </a:p>
          <a:p>
            <a:endParaRPr lang="en-US"/>
          </a:p>
          <a:p>
            <a:pPr fontAlgn="t"/>
            <a:br>
              <a:rPr lang="en-US"/>
            </a:br>
            <a:endParaRPr lang="en-US"/>
          </a:p>
          <a:p>
            <a:endParaRPr lang="en-US"/>
          </a:p>
        </p:txBody>
      </p:sp>
      <p:sp>
        <p:nvSpPr>
          <p:cNvPr id="9" name="TextBox 22">
            <a:extLst>
              <a:ext uri="{FF2B5EF4-FFF2-40B4-BE49-F238E27FC236}">
                <a16:creationId xmlns:a16="http://schemas.microsoft.com/office/drawing/2014/main" id="{E39BD87C-0DAC-43F3-AF7B-8301F499E2A5}"/>
              </a:ext>
            </a:extLst>
          </p:cNvPr>
          <p:cNvSpPr txBox="1"/>
          <p:nvPr/>
        </p:nvSpPr>
        <p:spPr>
          <a:xfrm>
            <a:off x="384759" y="5070930"/>
            <a:ext cx="759996" cy="276999"/>
          </a:xfrm>
          <a:prstGeom prst="rect">
            <a:avLst/>
          </a:prstGeom>
          <a:noFill/>
        </p:spPr>
        <p:txBody>
          <a:bodyPr wrap="square" rtlCol="0">
            <a:spAutoFit/>
          </a:bodyPr>
          <a:lstStyle/>
          <a:p>
            <a:r>
              <a:rPr lang="en-US" sz="1200" b="1">
                <a:latin typeface="Arial"/>
                <a:ea typeface="新細明體"/>
                <a:cs typeface="Arial"/>
              </a:rPr>
              <a:t>(IOPS)</a:t>
            </a:r>
          </a:p>
        </p:txBody>
      </p:sp>
      <p:sp>
        <p:nvSpPr>
          <p:cNvPr id="10" name="TextBox 25">
            <a:extLst>
              <a:ext uri="{FF2B5EF4-FFF2-40B4-BE49-F238E27FC236}">
                <a16:creationId xmlns:a16="http://schemas.microsoft.com/office/drawing/2014/main" id="{B2E5D1B9-9E8F-408B-A3B5-07CDC03B6884}"/>
              </a:ext>
            </a:extLst>
          </p:cNvPr>
          <p:cNvSpPr txBox="1"/>
          <p:nvPr/>
        </p:nvSpPr>
        <p:spPr>
          <a:xfrm>
            <a:off x="1300555" y="5006292"/>
            <a:ext cx="1039944" cy="338554"/>
          </a:xfrm>
          <a:prstGeom prst="rect">
            <a:avLst/>
          </a:prstGeom>
          <a:noFill/>
        </p:spPr>
        <p:txBody>
          <a:bodyPr wrap="square" rtlCol="0">
            <a:spAutoFit/>
          </a:bodyPr>
          <a:lstStyle/>
          <a:p>
            <a:pPr algn="ctr"/>
            <a:r>
              <a:rPr lang="en-US" sz="1600" b="1">
                <a:latin typeface="Arial"/>
                <a:ea typeface="新細明體"/>
                <a:cs typeface="Arial"/>
              </a:rPr>
              <a:t>RR-4K</a:t>
            </a:r>
          </a:p>
        </p:txBody>
      </p:sp>
      <p:sp>
        <p:nvSpPr>
          <p:cNvPr id="11" name="Shape 727">
            <a:extLst>
              <a:ext uri="{FF2B5EF4-FFF2-40B4-BE49-F238E27FC236}">
                <a16:creationId xmlns:a16="http://schemas.microsoft.com/office/drawing/2014/main" id="{63AE63ED-A54C-4669-8B3B-9479F9F985E9}"/>
              </a:ext>
            </a:extLst>
          </p:cNvPr>
          <p:cNvSpPr/>
          <p:nvPr/>
        </p:nvSpPr>
        <p:spPr>
          <a:xfrm>
            <a:off x="1886752" y="4543904"/>
            <a:ext cx="453746" cy="409418"/>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12" name="Shape 728">
            <a:extLst>
              <a:ext uri="{FF2B5EF4-FFF2-40B4-BE49-F238E27FC236}">
                <a16:creationId xmlns:a16="http://schemas.microsoft.com/office/drawing/2014/main" id="{0C6DCED6-6735-4428-98DC-0908716EC131}"/>
              </a:ext>
            </a:extLst>
          </p:cNvPr>
          <p:cNvSpPr/>
          <p:nvPr/>
        </p:nvSpPr>
        <p:spPr>
          <a:xfrm>
            <a:off x="1300554" y="3188125"/>
            <a:ext cx="453743" cy="1765197"/>
          </a:xfrm>
          <a:prstGeom prst="rect">
            <a:avLst/>
          </a:prstGeom>
          <a:gradFill>
            <a:gsLst>
              <a:gs pos="47000">
                <a:srgbClr val="3A9AE3"/>
              </a:gs>
              <a:gs pos="0">
                <a:srgbClr val="4ED7FD"/>
              </a:gs>
              <a:gs pos="100000">
                <a:srgbClr val="2862CA"/>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13" name="Shape 727">
            <a:extLst>
              <a:ext uri="{FF2B5EF4-FFF2-40B4-BE49-F238E27FC236}">
                <a16:creationId xmlns:a16="http://schemas.microsoft.com/office/drawing/2014/main" id="{42529BC1-EC95-412E-8A9A-9F680EF105B1}"/>
              </a:ext>
            </a:extLst>
          </p:cNvPr>
          <p:cNvSpPr/>
          <p:nvPr/>
        </p:nvSpPr>
        <p:spPr>
          <a:xfrm>
            <a:off x="3549282" y="4757862"/>
            <a:ext cx="453746" cy="195460"/>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14" name="Shape 728">
            <a:extLst>
              <a:ext uri="{FF2B5EF4-FFF2-40B4-BE49-F238E27FC236}">
                <a16:creationId xmlns:a16="http://schemas.microsoft.com/office/drawing/2014/main" id="{F3C38596-B82D-4E65-8C9C-F32955777A49}"/>
              </a:ext>
            </a:extLst>
          </p:cNvPr>
          <p:cNvSpPr/>
          <p:nvPr/>
        </p:nvSpPr>
        <p:spPr>
          <a:xfrm>
            <a:off x="2963084" y="3720467"/>
            <a:ext cx="453743" cy="1232855"/>
          </a:xfrm>
          <a:prstGeom prst="rect">
            <a:avLst/>
          </a:prstGeom>
          <a:gradFill>
            <a:gsLst>
              <a:gs pos="47000">
                <a:srgbClr val="3A9AE3"/>
              </a:gs>
              <a:gs pos="0">
                <a:srgbClr val="4ED7FD"/>
              </a:gs>
              <a:gs pos="100000">
                <a:srgbClr val="2862CA"/>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15" name="TextBox 25">
            <a:extLst>
              <a:ext uri="{FF2B5EF4-FFF2-40B4-BE49-F238E27FC236}">
                <a16:creationId xmlns:a16="http://schemas.microsoft.com/office/drawing/2014/main" id="{E0E10A1F-9DE5-4158-BFFC-C5F5FF88F68B}"/>
              </a:ext>
            </a:extLst>
          </p:cNvPr>
          <p:cNvSpPr txBox="1"/>
          <p:nvPr/>
        </p:nvSpPr>
        <p:spPr>
          <a:xfrm>
            <a:off x="2963084" y="5006292"/>
            <a:ext cx="1039944" cy="338554"/>
          </a:xfrm>
          <a:prstGeom prst="rect">
            <a:avLst/>
          </a:prstGeom>
          <a:noFill/>
        </p:spPr>
        <p:txBody>
          <a:bodyPr wrap="square" rtlCol="0">
            <a:spAutoFit/>
          </a:bodyPr>
          <a:lstStyle/>
          <a:p>
            <a:pPr algn="ctr"/>
            <a:r>
              <a:rPr lang="en-US" altLang="zh-TW" sz="1600" b="1">
                <a:latin typeface="Arial"/>
                <a:ea typeface="新細明體"/>
                <a:cs typeface="Arial"/>
              </a:rPr>
              <a:t>RW-4K</a:t>
            </a:r>
          </a:p>
        </p:txBody>
      </p:sp>
      <p:sp>
        <p:nvSpPr>
          <p:cNvPr id="16" name="TextBox 25">
            <a:extLst>
              <a:ext uri="{FF2B5EF4-FFF2-40B4-BE49-F238E27FC236}">
                <a16:creationId xmlns:a16="http://schemas.microsoft.com/office/drawing/2014/main" id="{B88420C8-713A-4E8A-91EE-1C618AA8B17A}"/>
              </a:ext>
            </a:extLst>
          </p:cNvPr>
          <p:cNvSpPr txBox="1"/>
          <p:nvPr/>
        </p:nvSpPr>
        <p:spPr>
          <a:xfrm>
            <a:off x="1000628" y="2850798"/>
            <a:ext cx="1039944" cy="338554"/>
          </a:xfrm>
          <a:prstGeom prst="rect">
            <a:avLst/>
          </a:prstGeom>
          <a:noFill/>
        </p:spPr>
        <p:txBody>
          <a:bodyPr wrap="square" rtlCol="0">
            <a:spAutoFit/>
          </a:bodyPr>
          <a:lstStyle/>
          <a:p>
            <a:pPr algn="ctr"/>
            <a:r>
              <a:rPr lang="en-US" sz="1600" b="1">
                <a:solidFill>
                  <a:srgbClr val="0070C0"/>
                </a:solidFill>
                <a:latin typeface="Arial"/>
                <a:ea typeface="新細明體"/>
                <a:cs typeface="Arial"/>
              </a:rPr>
              <a:t>272808</a:t>
            </a:r>
          </a:p>
        </p:txBody>
      </p:sp>
      <p:sp>
        <p:nvSpPr>
          <p:cNvPr id="17" name="TextBox 25">
            <a:extLst>
              <a:ext uri="{FF2B5EF4-FFF2-40B4-BE49-F238E27FC236}">
                <a16:creationId xmlns:a16="http://schemas.microsoft.com/office/drawing/2014/main" id="{CEAC73DC-BE3B-4658-846A-E5C1FD79A2A4}"/>
              </a:ext>
            </a:extLst>
          </p:cNvPr>
          <p:cNvSpPr txBox="1"/>
          <p:nvPr/>
        </p:nvSpPr>
        <p:spPr>
          <a:xfrm>
            <a:off x="1599813" y="4206083"/>
            <a:ext cx="1039944" cy="338554"/>
          </a:xfrm>
          <a:prstGeom prst="rect">
            <a:avLst/>
          </a:prstGeom>
          <a:noFill/>
        </p:spPr>
        <p:txBody>
          <a:bodyPr wrap="square" rtlCol="0">
            <a:spAutoFit/>
          </a:bodyPr>
          <a:lstStyle/>
          <a:p>
            <a:pPr algn="ctr"/>
            <a:r>
              <a:rPr lang="en-US" sz="1600" b="1">
                <a:solidFill>
                  <a:schemeClr val="accent6">
                    <a:lumMod val="75000"/>
                  </a:schemeClr>
                </a:solidFill>
                <a:latin typeface="Arial"/>
                <a:ea typeface="新細明體"/>
                <a:cs typeface="Arial"/>
              </a:rPr>
              <a:t>55972</a:t>
            </a:r>
          </a:p>
        </p:txBody>
      </p:sp>
      <p:sp>
        <p:nvSpPr>
          <p:cNvPr id="18" name="TextBox 25">
            <a:extLst>
              <a:ext uri="{FF2B5EF4-FFF2-40B4-BE49-F238E27FC236}">
                <a16:creationId xmlns:a16="http://schemas.microsoft.com/office/drawing/2014/main" id="{60492BCA-54DF-4C3E-882D-5941BB34F988}"/>
              </a:ext>
            </a:extLst>
          </p:cNvPr>
          <p:cNvSpPr txBox="1"/>
          <p:nvPr/>
        </p:nvSpPr>
        <p:spPr>
          <a:xfrm>
            <a:off x="2644477" y="3368600"/>
            <a:ext cx="1039944" cy="338554"/>
          </a:xfrm>
          <a:prstGeom prst="rect">
            <a:avLst/>
          </a:prstGeom>
          <a:noFill/>
        </p:spPr>
        <p:txBody>
          <a:bodyPr wrap="square" rtlCol="0">
            <a:spAutoFit/>
          </a:bodyPr>
          <a:lstStyle/>
          <a:p>
            <a:pPr algn="ctr"/>
            <a:r>
              <a:rPr lang="en-US" sz="1600" b="1">
                <a:solidFill>
                  <a:srgbClr val="0070C0"/>
                </a:solidFill>
                <a:latin typeface="Arial"/>
                <a:ea typeface="新細明體"/>
                <a:cs typeface="Arial"/>
              </a:rPr>
              <a:t>200760</a:t>
            </a:r>
          </a:p>
        </p:txBody>
      </p:sp>
      <p:sp>
        <p:nvSpPr>
          <p:cNvPr id="19" name="TextBox 25">
            <a:extLst>
              <a:ext uri="{FF2B5EF4-FFF2-40B4-BE49-F238E27FC236}">
                <a16:creationId xmlns:a16="http://schemas.microsoft.com/office/drawing/2014/main" id="{053BB4F5-5E40-49A5-9903-95B749F08F76}"/>
              </a:ext>
            </a:extLst>
          </p:cNvPr>
          <p:cNvSpPr txBox="1"/>
          <p:nvPr/>
        </p:nvSpPr>
        <p:spPr>
          <a:xfrm>
            <a:off x="3248018" y="4400731"/>
            <a:ext cx="1039944" cy="338554"/>
          </a:xfrm>
          <a:prstGeom prst="rect">
            <a:avLst/>
          </a:prstGeom>
          <a:noFill/>
        </p:spPr>
        <p:txBody>
          <a:bodyPr wrap="square" rtlCol="0">
            <a:spAutoFit/>
          </a:bodyPr>
          <a:lstStyle/>
          <a:p>
            <a:pPr algn="ctr"/>
            <a:r>
              <a:rPr lang="en-US" sz="1600" b="1">
                <a:solidFill>
                  <a:schemeClr val="accent6">
                    <a:lumMod val="75000"/>
                  </a:schemeClr>
                </a:solidFill>
                <a:latin typeface="Arial"/>
                <a:ea typeface="新細明體"/>
                <a:cs typeface="Arial"/>
              </a:rPr>
              <a:t>13893</a:t>
            </a:r>
          </a:p>
        </p:txBody>
      </p:sp>
      <p:sp>
        <p:nvSpPr>
          <p:cNvPr id="20" name="矩形 19">
            <a:extLst>
              <a:ext uri="{FF2B5EF4-FFF2-40B4-BE49-F238E27FC236}">
                <a16:creationId xmlns:a16="http://schemas.microsoft.com/office/drawing/2014/main" id="{F53FF993-FF04-4692-B383-4D57F31AE4F3}"/>
              </a:ext>
            </a:extLst>
          </p:cNvPr>
          <p:cNvSpPr/>
          <p:nvPr/>
        </p:nvSpPr>
        <p:spPr>
          <a:xfrm>
            <a:off x="3921994" y="3162288"/>
            <a:ext cx="243370" cy="243370"/>
          </a:xfrm>
          <a:prstGeom prst="rect">
            <a:avLst/>
          </a:prstGeom>
          <a:gradFill>
            <a:gsLst>
              <a:gs pos="47000">
                <a:srgbClr val="3A9AE3"/>
              </a:gs>
              <a:gs pos="0">
                <a:srgbClr val="4ED7FD"/>
              </a:gs>
              <a:gs pos="100000">
                <a:srgbClr val="2862CA"/>
              </a:gs>
            </a:gsLst>
            <a:lin ang="5400000" scaled="0"/>
          </a:gradFill>
          <a:ln>
            <a:noFill/>
          </a:ln>
        </p:spPr>
        <p:txBody>
          <a:bodyPr spcFirstLastPara="1" wrap="square" lIns="68578" tIns="34280" rIns="68578" bIns="34280" anchor="ctr" anchorCtr="0">
            <a:noAutofit/>
          </a:bodyPr>
          <a:lstStyle/>
          <a:p>
            <a:pPr algn="ctr"/>
            <a:endParaRPr lang="zh-TW" altLang="en-US" sz="1400">
              <a:solidFill>
                <a:srgbClr val="FFFFFF"/>
              </a:solidFill>
              <a:latin typeface="Arial"/>
              <a:cs typeface="Arial"/>
            </a:endParaRPr>
          </a:p>
        </p:txBody>
      </p:sp>
      <p:sp>
        <p:nvSpPr>
          <p:cNvPr id="21" name="矩形 20">
            <a:extLst>
              <a:ext uri="{FF2B5EF4-FFF2-40B4-BE49-F238E27FC236}">
                <a16:creationId xmlns:a16="http://schemas.microsoft.com/office/drawing/2014/main" id="{96211212-FEF0-4A08-A423-5D0BA78C120B}"/>
              </a:ext>
            </a:extLst>
          </p:cNvPr>
          <p:cNvSpPr/>
          <p:nvPr/>
        </p:nvSpPr>
        <p:spPr>
          <a:xfrm>
            <a:off x="3921994" y="3558322"/>
            <a:ext cx="243370" cy="243370"/>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zh-TW" altLang="en-US" sz="1400">
              <a:solidFill>
                <a:srgbClr val="FFFFFF"/>
              </a:solidFill>
              <a:latin typeface="Arial"/>
              <a:cs typeface="Arial"/>
            </a:endParaRPr>
          </a:p>
        </p:txBody>
      </p:sp>
      <p:grpSp>
        <p:nvGrpSpPr>
          <p:cNvPr id="22" name="群組 21">
            <a:extLst>
              <a:ext uri="{FF2B5EF4-FFF2-40B4-BE49-F238E27FC236}">
                <a16:creationId xmlns:a16="http://schemas.microsoft.com/office/drawing/2014/main" id="{A056AB4A-384A-49A8-9FBE-9315A584B8E1}"/>
              </a:ext>
            </a:extLst>
          </p:cNvPr>
          <p:cNvGrpSpPr/>
          <p:nvPr/>
        </p:nvGrpSpPr>
        <p:grpSpPr>
          <a:xfrm>
            <a:off x="744704" y="3144997"/>
            <a:ext cx="3886580" cy="1825848"/>
            <a:chOff x="6096000" y="3164306"/>
            <a:chExt cx="3886580" cy="1825848"/>
          </a:xfrm>
        </p:grpSpPr>
        <p:cxnSp>
          <p:nvCxnSpPr>
            <p:cNvPr id="23" name="直線單箭頭接點 22">
              <a:extLst>
                <a:ext uri="{FF2B5EF4-FFF2-40B4-BE49-F238E27FC236}">
                  <a16:creationId xmlns:a16="http://schemas.microsoft.com/office/drawing/2014/main" id="{72FD0096-CACA-4CAA-824D-C61BC7A08EEF}"/>
                </a:ext>
              </a:extLst>
            </p:cNvPr>
            <p:cNvCxnSpPr>
              <a:cxnSpLocks/>
            </p:cNvCxnSpPr>
            <p:nvPr/>
          </p:nvCxnSpPr>
          <p:spPr>
            <a:xfrm flipV="1">
              <a:off x="6096000" y="4972631"/>
              <a:ext cx="3886580" cy="5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C5165DC5-EEB6-4BED-98BE-73A405C6A05E}"/>
                </a:ext>
              </a:extLst>
            </p:cNvPr>
            <p:cNvCxnSpPr>
              <a:cxnSpLocks/>
            </p:cNvCxnSpPr>
            <p:nvPr/>
          </p:nvCxnSpPr>
          <p:spPr>
            <a:xfrm flipV="1">
              <a:off x="6109229" y="3164306"/>
              <a:ext cx="0" cy="18258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圖片 24" descr="一張含有 電子用品, 螢幕擷取畫面, 顯示, 監視器 的圖片&#10;&#10;描述是以非常高的可信度產生">
            <a:extLst>
              <a:ext uri="{FF2B5EF4-FFF2-40B4-BE49-F238E27FC236}">
                <a16:creationId xmlns:a16="http://schemas.microsoft.com/office/drawing/2014/main" id="{2D3699B4-8929-4C5C-8EE0-D0EF2BD9B98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977" y="2075563"/>
            <a:ext cx="5241206" cy="727756"/>
          </a:xfrm>
          <a:prstGeom prst="rect">
            <a:avLst/>
          </a:prstGeom>
        </p:spPr>
      </p:pic>
      <p:sp>
        <p:nvSpPr>
          <p:cNvPr id="26" name="TextBox 25">
            <a:extLst>
              <a:ext uri="{FF2B5EF4-FFF2-40B4-BE49-F238E27FC236}">
                <a16:creationId xmlns:a16="http://schemas.microsoft.com/office/drawing/2014/main" id="{B5AD5BB0-8614-420E-AC92-2268F65DCEDF}"/>
              </a:ext>
            </a:extLst>
          </p:cNvPr>
          <p:cNvSpPr txBox="1"/>
          <p:nvPr/>
        </p:nvSpPr>
        <p:spPr>
          <a:xfrm>
            <a:off x="4146485" y="3119656"/>
            <a:ext cx="1792763" cy="338554"/>
          </a:xfrm>
          <a:prstGeom prst="rect">
            <a:avLst/>
          </a:prstGeom>
          <a:noFill/>
        </p:spPr>
        <p:txBody>
          <a:bodyPr wrap="square" rtlCol="0">
            <a:spAutoFit/>
          </a:bodyPr>
          <a:lstStyle/>
          <a:p>
            <a:pPr lvl="0"/>
            <a:r>
              <a:rPr lang="en-US" altLang="zh-TW" sz="1600" b="1">
                <a:solidFill>
                  <a:srgbClr val="0070C0"/>
                </a:solidFill>
                <a:latin typeface="Arial"/>
                <a:ea typeface="新細明體"/>
                <a:cs typeface="Arial"/>
              </a:rPr>
              <a:t>QM2-2P10G1TA</a:t>
            </a:r>
            <a:endParaRPr lang="zh-TW" altLang="en-US" sz="1600" b="1">
              <a:solidFill>
                <a:srgbClr val="0070C0"/>
              </a:solidFill>
              <a:latin typeface="Arial"/>
              <a:ea typeface="新細明體"/>
              <a:cs typeface="Arial"/>
            </a:endParaRPr>
          </a:p>
        </p:txBody>
      </p:sp>
      <p:sp>
        <p:nvSpPr>
          <p:cNvPr id="27" name="TextBox 25">
            <a:extLst>
              <a:ext uri="{FF2B5EF4-FFF2-40B4-BE49-F238E27FC236}">
                <a16:creationId xmlns:a16="http://schemas.microsoft.com/office/drawing/2014/main" id="{672C22B8-3071-4BCC-8784-D689E1D64F89}"/>
              </a:ext>
            </a:extLst>
          </p:cNvPr>
          <p:cNvSpPr txBox="1"/>
          <p:nvPr/>
        </p:nvSpPr>
        <p:spPr>
          <a:xfrm>
            <a:off x="4165364" y="3507505"/>
            <a:ext cx="1792763" cy="338554"/>
          </a:xfrm>
          <a:prstGeom prst="rect">
            <a:avLst/>
          </a:prstGeom>
          <a:noFill/>
        </p:spPr>
        <p:txBody>
          <a:bodyPr wrap="square" rtlCol="0">
            <a:spAutoFit/>
          </a:bodyPr>
          <a:lstStyle/>
          <a:p>
            <a:pPr lvl="0"/>
            <a:r>
              <a:rPr lang="en-US" altLang="zh-TW" sz="1600" b="1">
                <a:solidFill>
                  <a:schemeClr val="accent6">
                    <a:lumMod val="75000"/>
                  </a:schemeClr>
                </a:solidFill>
                <a:latin typeface="Arial"/>
                <a:ea typeface="新細明體"/>
                <a:cs typeface="Arial"/>
              </a:rPr>
              <a:t>SSD</a:t>
            </a:r>
            <a:endParaRPr lang="zh-TW" altLang="en-US" sz="1600" b="1">
              <a:solidFill>
                <a:schemeClr val="accent6">
                  <a:lumMod val="75000"/>
                </a:schemeClr>
              </a:solidFill>
              <a:latin typeface="Arial"/>
              <a:ea typeface="新細明體"/>
              <a:cs typeface="Arial"/>
            </a:endParaRPr>
          </a:p>
        </p:txBody>
      </p:sp>
      <p:pic>
        <p:nvPicPr>
          <p:cNvPr id="28" name="圖片 27">
            <a:extLst>
              <a:ext uri="{FF2B5EF4-FFF2-40B4-BE49-F238E27FC236}">
                <a16:creationId xmlns:a16="http://schemas.microsoft.com/office/drawing/2014/main" id="{91783357-43AE-442E-8B20-02232D2DC0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72475" y="1859674"/>
            <a:ext cx="5835315" cy="3771398"/>
          </a:xfrm>
          <a:prstGeom prst="rect">
            <a:avLst/>
          </a:prstGeom>
          <a:effectLst>
            <a:outerShdw blurRad="50800" dist="38100" dir="5400000" algn="t" rotWithShape="0">
              <a:prstClr val="black">
                <a:alpha val="40000"/>
              </a:prstClr>
            </a:outerShdw>
          </a:effectLst>
        </p:spPr>
      </p:pic>
      <p:pic>
        <p:nvPicPr>
          <p:cNvPr id="29" name="圖片 28" descr="一張含有 電子用品, 螢幕擷取畫面, 顯示, 監視器 的圖片&#10;&#10;描述是以非常高的可信度產生">
            <a:extLst>
              <a:ext uri="{FF2B5EF4-FFF2-40B4-BE49-F238E27FC236}">
                <a16:creationId xmlns:a16="http://schemas.microsoft.com/office/drawing/2014/main" id="{C0DF6A85-D50C-4D75-8E45-62E6B604B5E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57767" y="2075563"/>
            <a:ext cx="5241206" cy="727756"/>
          </a:xfrm>
          <a:prstGeom prst="rect">
            <a:avLst/>
          </a:prstGeom>
        </p:spPr>
      </p:pic>
      <p:sp>
        <p:nvSpPr>
          <p:cNvPr id="30" name="TextBox 22">
            <a:extLst>
              <a:ext uri="{FF2B5EF4-FFF2-40B4-BE49-F238E27FC236}">
                <a16:creationId xmlns:a16="http://schemas.microsoft.com/office/drawing/2014/main" id="{2AA67993-6934-44A0-B024-6C9510B3AC9B}"/>
              </a:ext>
            </a:extLst>
          </p:cNvPr>
          <p:cNvSpPr txBox="1"/>
          <p:nvPr/>
        </p:nvSpPr>
        <p:spPr>
          <a:xfrm>
            <a:off x="6238275" y="5070930"/>
            <a:ext cx="759996" cy="276999"/>
          </a:xfrm>
          <a:prstGeom prst="rect">
            <a:avLst/>
          </a:prstGeom>
          <a:noFill/>
        </p:spPr>
        <p:txBody>
          <a:bodyPr wrap="square" rtlCol="0">
            <a:spAutoFit/>
          </a:bodyPr>
          <a:lstStyle/>
          <a:p>
            <a:r>
              <a:rPr lang="en-US" sz="1200" b="1">
                <a:latin typeface="Arial"/>
                <a:ea typeface="新細明體"/>
                <a:cs typeface="Arial"/>
              </a:rPr>
              <a:t>(IOPS)</a:t>
            </a:r>
          </a:p>
        </p:txBody>
      </p:sp>
      <p:sp>
        <p:nvSpPr>
          <p:cNvPr id="31" name="TextBox 25">
            <a:extLst>
              <a:ext uri="{FF2B5EF4-FFF2-40B4-BE49-F238E27FC236}">
                <a16:creationId xmlns:a16="http://schemas.microsoft.com/office/drawing/2014/main" id="{C1073481-60E7-4BD2-80DF-CBEF798FEA73}"/>
              </a:ext>
            </a:extLst>
          </p:cNvPr>
          <p:cNvSpPr txBox="1"/>
          <p:nvPr/>
        </p:nvSpPr>
        <p:spPr>
          <a:xfrm>
            <a:off x="7154071" y="5006292"/>
            <a:ext cx="1039944" cy="338554"/>
          </a:xfrm>
          <a:prstGeom prst="rect">
            <a:avLst/>
          </a:prstGeom>
          <a:noFill/>
        </p:spPr>
        <p:txBody>
          <a:bodyPr wrap="square" rtlCol="0">
            <a:spAutoFit/>
          </a:bodyPr>
          <a:lstStyle/>
          <a:p>
            <a:pPr algn="ctr"/>
            <a:r>
              <a:rPr lang="en-US" sz="1600" b="1">
                <a:latin typeface="Arial"/>
                <a:ea typeface="新細明體"/>
                <a:cs typeface="Arial"/>
              </a:rPr>
              <a:t>RR-4K</a:t>
            </a:r>
          </a:p>
        </p:txBody>
      </p:sp>
      <p:sp>
        <p:nvSpPr>
          <p:cNvPr id="32" name="Shape 727">
            <a:extLst>
              <a:ext uri="{FF2B5EF4-FFF2-40B4-BE49-F238E27FC236}">
                <a16:creationId xmlns:a16="http://schemas.microsoft.com/office/drawing/2014/main" id="{0B37F95B-87BD-4A04-8751-70AA21FA1047}"/>
              </a:ext>
            </a:extLst>
          </p:cNvPr>
          <p:cNvSpPr/>
          <p:nvPr/>
        </p:nvSpPr>
        <p:spPr>
          <a:xfrm>
            <a:off x="7740268" y="4543904"/>
            <a:ext cx="453746" cy="409418"/>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33" name="Shape 728">
            <a:extLst>
              <a:ext uri="{FF2B5EF4-FFF2-40B4-BE49-F238E27FC236}">
                <a16:creationId xmlns:a16="http://schemas.microsoft.com/office/drawing/2014/main" id="{413E91F8-AEEE-4EE1-B72A-A2437BBE3746}"/>
              </a:ext>
            </a:extLst>
          </p:cNvPr>
          <p:cNvSpPr/>
          <p:nvPr/>
        </p:nvSpPr>
        <p:spPr>
          <a:xfrm>
            <a:off x="7154070" y="3671059"/>
            <a:ext cx="453743" cy="1282264"/>
          </a:xfrm>
          <a:prstGeom prst="rect">
            <a:avLst/>
          </a:prstGeom>
          <a:gradFill>
            <a:gsLst>
              <a:gs pos="0">
                <a:srgbClr val="9966FF"/>
              </a:gs>
              <a:gs pos="100000">
                <a:srgbClr val="6600CC"/>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34" name="Shape 727">
            <a:extLst>
              <a:ext uri="{FF2B5EF4-FFF2-40B4-BE49-F238E27FC236}">
                <a16:creationId xmlns:a16="http://schemas.microsoft.com/office/drawing/2014/main" id="{191E33F2-ACFB-4F7D-8941-3C2D6EF646A1}"/>
              </a:ext>
            </a:extLst>
          </p:cNvPr>
          <p:cNvSpPr/>
          <p:nvPr/>
        </p:nvSpPr>
        <p:spPr>
          <a:xfrm>
            <a:off x="9402798" y="4757862"/>
            <a:ext cx="453746" cy="195460"/>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ea typeface="Arial"/>
              <a:cs typeface="Arial"/>
              <a:sym typeface="Arial"/>
            </a:endParaRPr>
          </a:p>
        </p:txBody>
      </p:sp>
      <p:sp>
        <p:nvSpPr>
          <p:cNvPr id="35" name="Shape 728">
            <a:extLst>
              <a:ext uri="{FF2B5EF4-FFF2-40B4-BE49-F238E27FC236}">
                <a16:creationId xmlns:a16="http://schemas.microsoft.com/office/drawing/2014/main" id="{171BABCC-26E0-4E8D-84AA-ECEA2BC27196}"/>
              </a:ext>
            </a:extLst>
          </p:cNvPr>
          <p:cNvSpPr/>
          <p:nvPr/>
        </p:nvSpPr>
        <p:spPr>
          <a:xfrm>
            <a:off x="8816600" y="4272435"/>
            <a:ext cx="453743" cy="680887"/>
          </a:xfrm>
          <a:prstGeom prst="rect">
            <a:avLst/>
          </a:prstGeom>
          <a:gradFill>
            <a:gsLst>
              <a:gs pos="0">
                <a:srgbClr val="9966FF"/>
              </a:gs>
              <a:gs pos="100000">
                <a:srgbClr val="6600CC"/>
              </a:gs>
            </a:gsLst>
            <a:lin ang="5400000" scaled="0"/>
          </a:gradFill>
          <a:ln>
            <a:noFill/>
          </a:ln>
        </p:spPr>
        <p:txBody>
          <a:bodyPr spcFirstLastPara="1" wrap="square" lIns="68578" tIns="34280" rIns="68578" bIns="34280" anchor="ctr" anchorCtr="0">
            <a:noAutofit/>
          </a:bodyPr>
          <a:lstStyle/>
          <a:p>
            <a:pPr algn="ctr"/>
            <a:endParaRPr lang="en-US" sz="1400">
              <a:solidFill>
                <a:srgbClr val="FFFFFF"/>
              </a:solidFill>
              <a:latin typeface="Arial"/>
              <a:cs typeface="Arial"/>
              <a:sym typeface="Arial"/>
            </a:endParaRPr>
          </a:p>
        </p:txBody>
      </p:sp>
      <p:sp>
        <p:nvSpPr>
          <p:cNvPr id="36" name="TextBox 25">
            <a:extLst>
              <a:ext uri="{FF2B5EF4-FFF2-40B4-BE49-F238E27FC236}">
                <a16:creationId xmlns:a16="http://schemas.microsoft.com/office/drawing/2014/main" id="{C3AED6A7-7519-4006-9C03-861BCF5ECD24}"/>
              </a:ext>
            </a:extLst>
          </p:cNvPr>
          <p:cNvSpPr txBox="1"/>
          <p:nvPr/>
        </p:nvSpPr>
        <p:spPr>
          <a:xfrm>
            <a:off x="8816600" y="5006292"/>
            <a:ext cx="1039944" cy="338554"/>
          </a:xfrm>
          <a:prstGeom prst="rect">
            <a:avLst/>
          </a:prstGeom>
          <a:noFill/>
        </p:spPr>
        <p:txBody>
          <a:bodyPr wrap="square" rtlCol="0">
            <a:spAutoFit/>
          </a:bodyPr>
          <a:lstStyle/>
          <a:p>
            <a:pPr algn="ctr"/>
            <a:r>
              <a:rPr lang="en-US" altLang="zh-TW" sz="1600" b="1">
                <a:latin typeface="Arial"/>
                <a:ea typeface="新細明體"/>
                <a:cs typeface="Arial"/>
              </a:rPr>
              <a:t>RW-4K</a:t>
            </a:r>
          </a:p>
        </p:txBody>
      </p:sp>
      <p:sp>
        <p:nvSpPr>
          <p:cNvPr id="37" name="TextBox 25">
            <a:extLst>
              <a:ext uri="{FF2B5EF4-FFF2-40B4-BE49-F238E27FC236}">
                <a16:creationId xmlns:a16="http://schemas.microsoft.com/office/drawing/2014/main" id="{850AFC75-BD9A-4C27-862B-FE33E40C8609}"/>
              </a:ext>
            </a:extLst>
          </p:cNvPr>
          <p:cNvSpPr txBox="1"/>
          <p:nvPr/>
        </p:nvSpPr>
        <p:spPr>
          <a:xfrm>
            <a:off x="6854144" y="3331615"/>
            <a:ext cx="1039944" cy="338554"/>
          </a:xfrm>
          <a:prstGeom prst="rect">
            <a:avLst/>
          </a:prstGeom>
          <a:noFill/>
        </p:spPr>
        <p:txBody>
          <a:bodyPr wrap="square" rtlCol="0">
            <a:spAutoFit/>
          </a:bodyPr>
          <a:lstStyle/>
          <a:p>
            <a:pPr algn="ctr"/>
            <a:r>
              <a:rPr lang="en-US" sz="1600" b="1">
                <a:solidFill>
                  <a:srgbClr val="7030A0"/>
                </a:solidFill>
                <a:latin typeface="Arial"/>
                <a:ea typeface="新細明體"/>
                <a:cs typeface="Arial"/>
              </a:rPr>
              <a:t>156973</a:t>
            </a:r>
          </a:p>
        </p:txBody>
      </p:sp>
      <p:sp>
        <p:nvSpPr>
          <p:cNvPr id="38" name="TextBox 25">
            <a:extLst>
              <a:ext uri="{FF2B5EF4-FFF2-40B4-BE49-F238E27FC236}">
                <a16:creationId xmlns:a16="http://schemas.microsoft.com/office/drawing/2014/main" id="{E56C1650-0247-4562-A9B1-4C6961C7148C}"/>
              </a:ext>
            </a:extLst>
          </p:cNvPr>
          <p:cNvSpPr txBox="1"/>
          <p:nvPr/>
        </p:nvSpPr>
        <p:spPr>
          <a:xfrm>
            <a:off x="7453329" y="4206083"/>
            <a:ext cx="1039944" cy="338554"/>
          </a:xfrm>
          <a:prstGeom prst="rect">
            <a:avLst/>
          </a:prstGeom>
          <a:noFill/>
        </p:spPr>
        <p:txBody>
          <a:bodyPr wrap="square" rtlCol="0">
            <a:spAutoFit/>
          </a:bodyPr>
          <a:lstStyle/>
          <a:p>
            <a:pPr algn="ctr"/>
            <a:r>
              <a:rPr lang="en-US" sz="1600" b="1">
                <a:solidFill>
                  <a:schemeClr val="accent6">
                    <a:lumMod val="75000"/>
                  </a:schemeClr>
                </a:solidFill>
                <a:latin typeface="Arial"/>
                <a:ea typeface="新細明體"/>
                <a:cs typeface="Arial"/>
              </a:rPr>
              <a:t>55972</a:t>
            </a:r>
          </a:p>
        </p:txBody>
      </p:sp>
      <p:sp>
        <p:nvSpPr>
          <p:cNvPr id="39" name="TextBox 25">
            <a:extLst>
              <a:ext uri="{FF2B5EF4-FFF2-40B4-BE49-F238E27FC236}">
                <a16:creationId xmlns:a16="http://schemas.microsoft.com/office/drawing/2014/main" id="{42025800-A751-46E0-8830-DC9ED64F6DAE}"/>
              </a:ext>
            </a:extLst>
          </p:cNvPr>
          <p:cNvSpPr txBox="1"/>
          <p:nvPr/>
        </p:nvSpPr>
        <p:spPr>
          <a:xfrm>
            <a:off x="8522057" y="3922077"/>
            <a:ext cx="1039944" cy="338554"/>
          </a:xfrm>
          <a:prstGeom prst="rect">
            <a:avLst/>
          </a:prstGeom>
          <a:noFill/>
        </p:spPr>
        <p:txBody>
          <a:bodyPr wrap="square" rtlCol="0">
            <a:spAutoFit/>
          </a:bodyPr>
          <a:lstStyle/>
          <a:p>
            <a:pPr algn="ctr"/>
            <a:r>
              <a:rPr lang="en-US" sz="1600" b="1">
                <a:solidFill>
                  <a:srgbClr val="7030A0"/>
                </a:solidFill>
                <a:latin typeface="Arial"/>
                <a:ea typeface="新細明體"/>
                <a:cs typeface="Arial"/>
              </a:rPr>
              <a:t>70823</a:t>
            </a:r>
          </a:p>
        </p:txBody>
      </p:sp>
      <p:sp>
        <p:nvSpPr>
          <p:cNvPr id="40" name="TextBox 25">
            <a:extLst>
              <a:ext uri="{FF2B5EF4-FFF2-40B4-BE49-F238E27FC236}">
                <a16:creationId xmlns:a16="http://schemas.microsoft.com/office/drawing/2014/main" id="{A598517E-47C0-40BC-A8C2-C78F8ADAA628}"/>
              </a:ext>
            </a:extLst>
          </p:cNvPr>
          <p:cNvSpPr txBox="1"/>
          <p:nvPr/>
        </p:nvSpPr>
        <p:spPr>
          <a:xfrm>
            <a:off x="9101534" y="4400731"/>
            <a:ext cx="1039944" cy="338554"/>
          </a:xfrm>
          <a:prstGeom prst="rect">
            <a:avLst/>
          </a:prstGeom>
          <a:noFill/>
        </p:spPr>
        <p:txBody>
          <a:bodyPr wrap="square" rtlCol="0">
            <a:spAutoFit/>
          </a:bodyPr>
          <a:lstStyle/>
          <a:p>
            <a:pPr algn="ctr"/>
            <a:r>
              <a:rPr lang="en-US" sz="1600" b="1">
                <a:solidFill>
                  <a:schemeClr val="accent6">
                    <a:lumMod val="75000"/>
                  </a:schemeClr>
                </a:solidFill>
                <a:latin typeface="Arial"/>
                <a:ea typeface="新細明體"/>
                <a:cs typeface="Arial"/>
              </a:rPr>
              <a:t>13893</a:t>
            </a:r>
          </a:p>
        </p:txBody>
      </p:sp>
      <p:sp>
        <p:nvSpPr>
          <p:cNvPr id="41" name="矩形 40">
            <a:extLst>
              <a:ext uri="{FF2B5EF4-FFF2-40B4-BE49-F238E27FC236}">
                <a16:creationId xmlns:a16="http://schemas.microsoft.com/office/drawing/2014/main" id="{09FCADB1-CA93-4ED7-B3D4-3C29736CCFF8}"/>
              </a:ext>
            </a:extLst>
          </p:cNvPr>
          <p:cNvSpPr/>
          <p:nvPr/>
        </p:nvSpPr>
        <p:spPr>
          <a:xfrm>
            <a:off x="9679254" y="3162288"/>
            <a:ext cx="243370" cy="243370"/>
          </a:xfrm>
          <a:prstGeom prst="rect">
            <a:avLst/>
          </a:prstGeom>
          <a:gradFill>
            <a:gsLst>
              <a:gs pos="0">
                <a:srgbClr val="9966FF"/>
              </a:gs>
              <a:gs pos="100000">
                <a:srgbClr val="6600CC"/>
              </a:gs>
            </a:gsLst>
            <a:lin ang="5400000" scaled="0"/>
          </a:gradFill>
          <a:ln>
            <a:noFill/>
          </a:ln>
        </p:spPr>
        <p:txBody>
          <a:bodyPr spcFirstLastPara="1" wrap="square" lIns="68578" tIns="34280" rIns="68578" bIns="34280" anchor="ctr" anchorCtr="0">
            <a:noAutofit/>
          </a:bodyPr>
          <a:lstStyle/>
          <a:p>
            <a:pPr algn="ctr"/>
            <a:endParaRPr lang="zh-TW" altLang="en-US" sz="1400">
              <a:solidFill>
                <a:srgbClr val="FFFFFF"/>
              </a:solidFill>
              <a:latin typeface="Arial"/>
              <a:cs typeface="Arial"/>
            </a:endParaRPr>
          </a:p>
        </p:txBody>
      </p:sp>
      <p:sp>
        <p:nvSpPr>
          <p:cNvPr id="42" name="矩形 41">
            <a:extLst>
              <a:ext uri="{FF2B5EF4-FFF2-40B4-BE49-F238E27FC236}">
                <a16:creationId xmlns:a16="http://schemas.microsoft.com/office/drawing/2014/main" id="{294B4F4A-A90D-40A8-908F-28B7B339D707}"/>
              </a:ext>
            </a:extLst>
          </p:cNvPr>
          <p:cNvSpPr/>
          <p:nvPr/>
        </p:nvSpPr>
        <p:spPr>
          <a:xfrm>
            <a:off x="9679254" y="3558322"/>
            <a:ext cx="243370" cy="243370"/>
          </a:xfrm>
          <a:prstGeom prst="rect">
            <a:avLst/>
          </a:prstGeom>
          <a:gradFill>
            <a:gsLst>
              <a:gs pos="100000">
                <a:schemeClr val="accent6">
                  <a:lumMod val="50000"/>
                </a:schemeClr>
              </a:gs>
              <a:gs pos="0">
                <a:srgbClr val="00B050"/>
              </a:gs>
            </a:gsLst>
            <a:lin ang="5400000" scaled="0"/>
          </a:gradFill>
          <a:ln>
            <a:noFill/>
          </a:ln>
        </p:spPr>
        <p:txBody>
          <a:bodyPr spcFirstLastPara="1" wrap="square" lIns="68578" tIns="34280" rIns="68578" bIns="34280" anchor="ctr" anchorCtr="0">
            <a:noAutofit/>
          </a:bodyPr>
          <a:lstStyle/>
          <a:p>
            <a:pPr algn="ctr"/>
            <a:endParaRPr lang="zh-TW" altLang="en-US" sz="1400">
              <a:solidFill>
                <a:srgbClr val="FFFFFF"/>
              </a:solidFill>
              <a:latin typeface="Arial"/>
              <a:cs typeface="Arial"/>
            </a:endParaRPr>
          </a:p>
        </p:txBody>
      </p:sp>
      <p:grpSp>
        <p:nvGrpSpPr>
          <p:cNvPr id="43" name="群組 42">
            <a:extLst>
              <a:ext uri="{FF2B5EF4-FFF2-40B4-BE49-F238E27FC236}">
                <a16:creationId xmlns:a16="http://schemas.microsoft.com/office/drawing/2014/main" id="{6E502056-A4E7-4ED9-8E39-4CB36996517D}"/>
              </a:ext>
            </a:extLst>
          </p:cNvPr>
          <p:cNvGrpSpPr/>
          <p:nvPr/>
        </p:nvGrpSpPr>
        <p:grpSpPr>
          <a:xfrm>
            <a:off x="6598220" y="3144997"/>
            <a:ext cx="3886580" cy="1825848"/>
            <a:chOff x="6096000" y="3164306"/>
            <a:chExt cx="3886580" cy="1825848"/>
          </a:xfrm>
        </p:grpSpPr>
        <p:cxnSp>
          <p:nvCxnSpPr>
            <p:cNvPr id="44" name="直線單箭頭接點 43">
              <a:extLst>
                <a:ext uri="{FF2B5EF4-FFF2-40B4-BE49-F238E27FC236}">
                  <a16:creationId xmlns:a16="http://schemas.microsoft.com/office/drawing/2014/main" id="{6CFA396A-EBF1-4187-85AE-AFFFBDEF3841}"/>
                </a:ext>
              </a:extLst>
            </p:cNvPr>
            <p:cNvCxnSpPr>
              <a:cxnSpLocks/>
            </p:cNvCxnSpPr>
            <p:nvPr/>
          </p:nvCxnSpPr>
          <p:spPr>
            <a:xfrm flipV="1">
              <a:off x="6096000" y="4972631"/>
              <a:ext cx="3886580" cy="549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7472D80B-0172-420A-B6EF-14319687C100}"/>
                </a:ext>
              </a:extLst>
            </p:cNvPr>
            <p:cNvCxnSpPr>
              <a:cxnSpLocks/>
            </p:cNvCxnSpPr>
            <p:nvPr/>
          </p:nvCxnSpPr>
          <p:spPr>
            <a:xfrm flipV="1">
              <a:off x="6097197" y="3164306"/>
              <a:ext cx="0" cy="18258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TextBox 25">
            <a:extLst>
              <a:ext uri="{FF2B5EF4-FFF2-40B4-BE49-F238E27FC236}">
                <a16:creationId xmlns:a16="http://schemas.microsoft.com/office/drawing/2014/main" id="{41626B67-67DA-43C3-9DC6-2C748282BB60}"/>
              </a:ext>
            </a:extLst>
          </p:cNvPr>
          <p:cNvSpPr txBox="1"/>
          <p:nvPr/>
        </p:nvSpPr>
        <p:spPr>
          <a:xfrm>
            <a:off x="9903745" y="3119656"/>
            <a:ext cx="1792763" cy="338554"/>
          </a:xfrm>
          <a:prstGeom prst="rect">
            <a:avLst/>
          </a:prstGeom>
          <a:noFill/>
        </p:spPr>
        <p:txBody>
          <a:bodyPr wrap="square" rtlCol="0">
            <a:spAutoFit/>
          </a:bodyPr>
          <a:lstStyle/>
          <a:p>
            <a:pPr lvl="0"/>
            <a:r>
              <a:rPr lang="en-US" altLang="zh-TW" sz="1600" b="1">
                <a:solidFill>
                  <a:srgbClr val="7030A0"/>
                </a:solidFill>
                <a:latin typeface="Arial"/>
                <a:ea typeface="新細明體"/>
                <a:cs typeface="Arial"/>
              </a:rPr>
              <a:t>QM2-2S10G1TA</a:t>
            </a:r>
            <a:endParaRPr lang="zh-TW" altLang="en-US" sz="1600" b="1">
              <a:solidFill>
                <a:srgbClr val="7030A0"/>
              </a:solidFill>
              <a:latin typeface="Arial"/>
              <a:ea typeface="新細明體"/>
              <a:cs typeface="Arial"/>
            </a:endParaRPr>
          </a:p>
        </p:txBody>
      </p:sp>
      <p:sp>
        <p:nvSpPr>
          <p:cNvPr id="47" name="TextBox 25">
            <a:extLst>
              <a:ext uri="{FF2B5EF4-FFF2-40B4-BE49-F238E27FC236}">
                <a16:creationId xmlns:a16="http://schemas.microsoft.com/office/drawing/2014/main" id="{6F960770-CEC4-4E9F-8E6F-08EC90E2C1CF}"/>
              </a:ext>
            </a:extLst>
          </p:cNvPr>
          <p:cNvSpPr txBox="1"/>
          <p:nvPr/>
        </p:nvSpPr>
        <p:spPr>
          <a:xfrm>
            <a:off x="9922624" y="3507505"/>
            <a:ext cx="1792763" cy="338554"/>
          </a:xfrm>
          <a:prstGeom prst="rect">
            <a:avLst/>
          </a:prstGeom>
          <a:noFill/>
        </p:spPr>
        <p:txBody>
          <a:bodyPr wrap="square" rtlCol="0">
            <a:spAutoFit/>
          </a:bodyPr>
          <a:lstStyle/>
          <a:p>
            <a:pPr lvl="0"/>
            <a:r>
              <a:rPr lang="en-US" altLang="zh-TW" sz="1600" b="1">
                <a:solidFill>
                  <a:schemeClr val="accent6">
                    <a:lumMod val="75000"/>
                  </a:schemeClr>
                </a:solidFill>
                <a:latin typeface="Arial"/>
                <a:ea typeface="新細明體"/>
                <a:cs typeface="Arial"/>
              </a:rPr>
              <a:t>SSD</a:t>
            </a:r>
            <a:endParaRPr lang="zh-TW" altLang="en-US" sz="1600" b="1">
              <a:solidFill>
                <a:schemeClr val="accent6">
                  <a:lumMod val="75000"/>
                </a:schemeClr>
              </a:solidFill>
              <a:latin typeface="Arial"/>
              <a:ea typeface="新細明體"/>
              <a:cs typeface="Arial"/>
            </a:endParaRPr>
          </a:p>
        </p:txBody>
      </p:sp>
      <p:sp>
        <p:nvSpPr>
          <p:cNvPr id="48" name="矩形 47">
            <a:extLst>
              <a:ext uri="{FF2B5EF4-FFF2-40B4-BE49-F238E27FC236}">
                <a16:creationId xmlns:a16="http://schemas.microsoft.com/office/drawing/2014/main" id="{AF6CFA0F-496A-4119-970B-4C8DED73B958}"/>
              </a:ext>
            </a:extLst>
          </p:cNvPr>
          <p:cNvSpPr/>
          <p:nvPr/>
        </p:nvSpPr>
        <p:spPr>
          <a:xfrm>
            <a:off x="593027" y="2154767"/>
            <a:ext cx="5073847" cy="523220"/>
          </a:xfrm>
          <a:prstGeom prst="rect">
            <a:avLst/>
          </a:prstGeom>
        </p:spPr>
        <p:txBody>
          <a:bodyPr wrap="square">
            <a:spAutoFit/>
          </a:bodyPr>
          <a:lstStyle/>
          <a:p>
            <a:pPr lvl="0" algn="ctr"/>
            <a:r>
              <a:rPr lang="en-US" altLang="zh-TW" sz="2800" b="1">
                <a:solidFill>
                  <a:schemeClr val="bg1"/>
                </a:solidFill>
                <a:latin typeface="Arial" panose="020B0604020202020204" pitchFamily="34" charset="0"/>
                <a:cs typeface="Arial" panose="020B0604020202020204" pitchFamily="34" charset="0"/>
              </a:rPr>
              <a:t>QM2-2P10G1TA</a:t>
            </a:r>
            <a:endParaRPr lang="zh-TW" altLang="en-US" sz="2800"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49" name="矩形 48">
            <a:extLst>
              <a:ext uri="{FF2B5EF4-FFF2-40B4-BE49-F238E27FC236}">
                <a16:creationId xmlns:a16="http://schemas.microsoft.com/office/drawing/2014/main" id="{C6D1D24A-B5A5-4905-8D1D-C2A281F85F25}"/>
              </a:ext>
            </a:extLst>
          </p:cNvPr>
          <p:cNvSpPr/>
          <p:nvPr/>
        </p:nvSpPr>
        <p:spPr>
          <a:xfrm>
            <a:off x="6429861" y="2154767"/>
            <a:ext cx="5073847" cy="523220"/>
          </a:xfrm>
          <a:prstGeom prst="rect">
            <a:avLst/>
          </a:prstGeom>
        </p:spPr>
        <p:txBody>
          <a:bodyPr wrap="square">
            <a:spAutoFit/>
          </a:bodyPr>
          <a:lstStyle/>
          <a:p>
            <a:pPr lvl="0" algn="ctr"/>
            <a:r>
              <a:rPr lang="en-US" altLang="zh-TW" sz="2800" b="1">
                <a:solidFill>
                  <a:schemeClr val="bg1"/>
                </a:solidFill>
                <a:latin typeface="Arial" panose="020B0604020202020204" pitchFamily="34" charset="0"/>
                <a:cs typeface="Arial" panose="020B0604020202020204" pitchFamily="34" charset="0"/>
              </a:rPr>
              <a:t>QM2-2S10G1TA</a:t>
            </a:r>
            <a:endParaRPr lang="zh-TW" altLang="en-US" sz="2800" b="1">
              <a:solidFill>
                <a:schemeClr val="bg1"/>
              </a:solidFill>
              <a:latin typeface="Arial" panose="020B0604020202020204" pitchFamily="34" charset="0"/>
              <a:ea typeface="微軟正黑體" pitchFamily="34" charset="-120"/>
              <a:cs typeface="Arial" panose="020B0604020202020204" pitchFamily="34" charset="0"/>
            </a:endParaRPr>
          </a:p>
        </p:txBody>
      </p:sp>
    </p:spTree>
    <p:extLst>
      <p:ext uri="{BB962C8B-B14F-4D97-AF65-F5344CB8AC3E}">
        <p14:creationId xmlns:p14="http://schemas.microsoft.com/office/powerpoint/2010/main" val="3168735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向右箭號 118">
            <a:extLst>
              <a:ext uri="{FF2B5EF4-FFF2-40B4-BE49-F238E27FC236}">
                <a16:creationId xmlns:a16="http://schemas.microsoft.com/office/drawing/2014/main" id="{0259FA87-1433-443C-872B-B4B31F3112A0}"/>
              </a:ext>
            </a:extLst>
          </p:cNvPr>
          <p:cNvSpPr/>
          <p:nvPr/>
        </p:nvSpPr>
        <p:spPr>
          <a:xfrm>
            <a:off x="7452620" y="3775645"/>
            <a:ext cx="1467800" cy="631624"/>
          </a:xfrm>
          <a:prstGeom prst="rightArrow">
            <a:avLst/>
          </a:prstGeom>
          <a:gradFill>
            <a:gsLst>
              <a:gs pos="70000">
                <a:srgbClr val="0070C0"/>
              </a:gs>
              <a:gs pos="0">
                <a:srgbClr val="00B0F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118">
            <a:extLst>
              <a:ext uri="{FF2B5EF4-FFF2-40B4-BE49-F238E27FC236}">
                <a16:creationId xmlns:a16="http://schemas.microsoft.com/office/drawing/2014/main" id="{104C388C-C505-4C94-91AF-1CC1E01807C6}"/>
              </a:ext>
            </a:extLst>
          </p:cNvPr>
          <p:cNvSpPr/>
          <p:nvPr/>
        </p:nvSpPr>
        <p:spPr>
          <a:xfrm>
            <a:off x="3745880" y="3775645"/>
            <a:ext cx="1467800" cy="631624"/>
          </a:xfrm>
          <a:prstGeom prst="rightArrow">
            <a:avLst/>
          </a:prstGeom>
          <a:gradFill>
            <a:gsLst>
              <a:gs pos="70000">
                <a:srgbClr val="0070C0"/>
              </a:gs>
              <a:gs pos="0">
                <a:srgbClr val="00B0F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904BF1D9-E0C8-8E4A-B33B-D6FE27C728EB}"/>
              </a:ext>
            </a:extLst>
          </p:cNvPr>
          <p:cNvSpPr>
            <a:spLocks noGrp="1"/>
          </p:cNvSpPr>
          <p:nvPr>
            <p:ph type="title"/>
          </p:nvPr>
        </p:nvSpPr>
        <p:spPr/>
        <p:txBody>
          <a:bodyPr/>
          <a:lstStyle/>
          <a:p>
            <a:r>
              <a:rPr lang="en-US" altLang="zh-CN"/>
              <a:t>QM2 series on </a:t>
            </a:r>
            <a:r>
              <a:rPr lang="en-US"/>
              <a:t>Windows </a:t>
            </a:r>
            <a:r>
              <a:rPr lang="en-US" altLang="zh-CN"/>
              <a:t>PC</a:t>
            </a:r>
            <a:r>
              <a:rPr lang="zh-TW" altLang="en-US"/>
              <a:t> </a:t>
            </a:r>
            <a:endParaRPr lang="en-US"/>
          </a:p>
        </p:txBody>
      </p:sp>
      <p:pic>
        <p:nvPicPr>
          <p:cNvPr id="5" name="Picture 4">
            <a:extLst>
              <a:ext uri="{FF2B5EF4-FFF2-40B4-BE49-F238E27FC236}">
                <a16:creationId xmlns:a16="http://schemas.microsoft.com/office/drawing/2014/main" id="{67F95273-C97E-4544-AA39-AA7941D05B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
          <a:stretch/>
        </p:blipFill>
        <p:spPr>
          <a:xfrm>
            <a:off x="725809" y="2596585"/>
            <a:ext cx="3327241" cy="2743200"/>
          </a:xfrm>
          <a:prstGeom prst="roundRect">
            <a:avLst>
              <a:gd name="adj" fmla="val 3555"/>
            </a:avLst>
          </a:prstGeom>
          <a:solidFill>
            <a:srgbClr val="FFFFFF">
              <a:shade val="85000"/>
            </a:srgbClr>
          </a:solidFill>
          <a:ln>
            <a:noFill/>
          </a:ln>
          <a:effectLst>
            <a:outerShdw blurRad="50800" dist="38100" dir="5400000" algn="t" rotWithShape="0">
              <a:prstClr val="black">
                <a:alpha val="40000"/>
              </a:prstClr>
            </a:outerShdw>
            <a:reflection blurRad="12700" stA="38000" endPos="28000" dist="5000" dir="5400000" sy="-100000" algn="bl" rotWithShape="0"/>
          </a:effectLst>
        </p:spPr>
      </p:pic>
      <p:pic>
        <p:nvPicPr>
          <p:cNvPr id="9" name="Picture 8">
            <a:extLst>
              <a:ext uri="{FF2B5EF4-FFF2-40B4-BE49-F238E27FC236}">
                <a16:creationId xmlns:a16="http://schemas.microsoft.com/office/drawing/2014/main" id="{CB120DC3-5E58-0745-9F60-492212597F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3880"/>
          <a:stretch/>
        </p:blipFill>
        <p:spPr>
          <a:xfrm>
            <a:off x="5379861" y="2595263"/>
            <a:ext cx="2418523" cy="2759759"/>
          </a:xfrm>
          <a:prstGeom prst="roundRect">
            <a:avLst>
              <a:gd name="adj" fmla="val 3555"/>
            </a:avLst>
          </a:prstGeom>
          <a:solidFill>
            <a:srgbClr val="FFFFFF">
              <a:shade val="85000"/>
            </a:srgbClr>
          </a:solidFill>
          <a:ln>
            <a:noFill/>
          </a:ln>
          <a:effectLst>
            <a:outerShdw blurRad="50800" dist="38100" dir="5400000" algn="t" rotWithShape="0">
              <a:prstClr val="black">
                <a:alpha val="40000"/>
              </a:prstClr>
            </a:outerShdw>
            <a:reflection blurRad="12700" stA="38000" endPos="28000" dist="5000" dir="5400000" sy="-100000" algn="bl" rotWithShape="0"/>
          </a:effectLst>
        </p:spPr>
      </p:pic>
      <p:sp>
        <p:nvSpPr>
          <p:cNvPr id="11" name="TextBox 10">
            <a:extLst>
              <a:ext uri="{FF2B5EF4-FFF2-40B4-BE49-F238E27FC236}">
                <a16:creationId xmlns:a16="http://schemas.microsoft.com/office/drawing/2014/main" id="{B786A5FB-CAF5-EE49-9D94-AD6B745C192F}"/>
              </a:ext>
            </a:extLst>
          </p:cNvPr>
          <p:cNvSpPr txBox="1"/>
          <p:nvPr/>
        </p:nvSpPr>
        <p:spPr>
          <a:xfrm>
            <a:off x="3878068" y="3129314"/>
            <a:ext cx="1891721" cy="369332"/>
          </a:xfrm>
          <a:prstGeom prst="rect">
            <a:avLst/>
          </a:prstGeom>
          <a:noFill/>
        </p:spPr>
        <p:txBody>
          <a:bodyPr wrap="square" rtlCol="0" anchor="t">
            <a:spAutoFit/>
          </a:bodyPr>
          <a:lstStyle/>
          <a:p>
            <a:endParaRPr lang="zh-CN" altLang="en-US" b="1">
              <a:latin typeface="Arial" panose="020B0604020202020204" pitchFamily="34" charset="0"/>
              <a:ea typeface="微軟正黑體" pitchFamily="34" charset="-120"/>
              <a:cs typeface="Arial" panose="020B0604020202020204" pitchFamily="34" charset="0"/>
            </a:endParaRPr>
          </a:p>
        </p:txBody>
      </p:sp>
      <p:pic>
        <p:nvPicPr>
          <p:cNvPr id="14" name="Picture 13">
            <a:extLst>
              <a:ext uri="{FF2B5EF4-FFF2-40B4-BE49-F238E27FC236}">
                <a16:creationId xmlns:a16="http://schemas.microsoft.com/office/drawing/2014/main" id="{BD36561F-938F-204F-980B-EF178C68BF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8310"/>
          <a:stretch/>
        </p:blipFill>
        <p:spPr>
          <a:xfrm>
            <a:off x="9047516" y="2587685"/>
            <a:ext cx="2562007" cy="2767337"/>
          </a:xfrm>
          <a:prstGeom prst="roundRect">
            <a:avLst>
              <a:gd name="adj" fmla="val 3555"/>
            </a:avLst>
          </a:prstGeom>
          <a:solidFill>
            <a:srgbClr val="FFFFFF">
              <a:shade val="85000"/>
            </a:srgbClr>
          </a:solidFill>
          <a:ln>
            <a:noFill/>
          </a:ln>
          <a:effectLst>
            <a:outerShdw blurRad="50800" dist="38100" dir="5400000" algn="t" rotWithShape="0">
              <a:prstClr val="black">
                <a:alpha val="40000"/>
              </a:prstClr>
            </a:outerShdw>
            <a:reflection blurRad="12700" stA="38000" endPos="28000" dist="5000" dir="5400000" sy="-100000" algn="bl" rotWithShape="0"/>
          </a:effectLst>
        </p:spPr>
      </p:pic>
      <p:sp>
        <p:nvSpPr>
          <p:cNvPr id="16" name="TextBox 15">
            <a:extLst>
              <a:ext uri="{FF2B5EF4-FFF2-40B4-BE49-F238E27FC236}">
                <a16:creationId xmlns:a16="http://schemas.microsoft.com/office/drawing/2014/main" id="{61EF6340-A95E-224B-8133-B53E794FC191}"/>
              </a:ext>
            </a:extLst>
          </p:cNvPr>
          <p:cNvSpPr txBox="1"/>
          <p:nvPr/>
        </p:nvSpPr>
        <p:spPr>
          <a:xfrm>
            <a:off x="7750576" y="3129313"/>
            <a:ext cx="1891721" cy="369332"/>
          </a:xfrm>
          <a:prstGeom prst="rect">
            <a:avLst/>
          </a:prstGeom>
          <a:noFill/>
        </p:spPr>
        <p:txBody>
          <a:bodyPr wrap="square" rtlCol="0" anchor="t">
            <a:spAutoFit/>
          </a:bodyPr>
          <a:lstStyle/>
          <a:p>
            <a:endParaRPr lang="zh-CN" altLang="en-US" b="1">
              <a:latin typeface="Arial" panose="020B0604020202020204" pitchFamily="34" charset="0"/>
              <a:ea typeface="微軟正黑體" pitchFamily="34" charset="-120"/>
              <a:cs typeface="Arial" panose="020B0604020202020204" pitchFamily="34" charset="0"/>
            </a:endParaRPr>
          </a:p>
        </p:txBody>
      </p:sp>
      <p:sp>
        <p:nvSpPr>
          <p:cNvPr id="19" name="Rounded Rectangle 5">
            <a:extLst>
              <a:ext uri="{FF2B5EF4-FFF2-40B4-BE49-F238E27FC236}">
                <a16:creationId xmlns:a16="http://schemas.microsoft.com/office/drawing/2014/main" id="{9D5E6F62-9A36-4CB9-BC34-B9A83F1F0655}"/>
              </a:ext>
            </a:extLst>
          </p:cNvPr>
          <p:cNvSpPr/>
          <p:nvPr/>
        </p:nvSpPr>
        <p:spPr>
          <a:xfrm>
            <a:off x="1202507" y="3907209"/>
            <a:ext cx="1530170" cy="350648"/>
          </a:xfrm>
          <a:prstGeom prst="roundRect">
            <a:avLst>
              <a:gd name="adj" fmla="val 6808"/>
            </a:avLst>
          </a:prstGeom>
          <a:noFill/>
          <a:ln w="5715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ounded Rectangle 5">
            <a:extLst>
              <a:ext uri="{FF2B5EF4-FFF2-40B4-BE49-F238E27FC236}">
                <a16:creationId xmlns:a16="http://schemas.microsoft.com/office/drawing/2014/main" id="{4B6E0E03-AD07-4B9D-B0F1-B98929F45CBC}"/>
              </a:ext>
            </a:extLst>
          </p:cNvPr>
          <p:cNvSpPr/>
          <p:nvPr/>
        </p:nvSpPr>
        <p:spPr>
          <a:xfrm>
            <a:off x="9047516" y="4416547"/>
            <a:ext cx="2328885" cy="826012"/>
          </a:xfrm>
          <a:prstGeom prst="roundRect">
            <a:avLst>
              <a:gd name="adj" fmla="val 6808"/>
            </a:avLst>
          </a:prstGeom>
          <a:noFill/>
          <a:ln w="5715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1" name="圖片 20" descr="一張含有 電子用品, 螢幕擷取畫面, 顯示, 監視器 的圖片&#10;&#10;描述是以非常高的可信度產生">
            <a:extLst>
              <a:ext uri="{FF2B5EF4-FFF2-40B4-BE49-F238E27FC236}">
                <a16:creationId xmlns:a16="http://schemas.microsoft.com/office/drawing/2014/main" id="{E8B031E0-4F36-46A5-8A36-4ACD4F3B8E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272" y="1551863"/>
            <a:ext cx="4027541" cy="810109"/>
          </a:xfrm>
          <a:prstGeom prst="rect">
            <a:avLst/>
          </a:prstGeom>
        </p:spPr>
      </p:pic>
      <p:sp>
        <p:nvSpPr>
          <p:cNvPr id="7" name="TextBox 6">
            <a:extLst>
              <a:ext uri="{FF2B5EF4-FFF2-40B4-BE49-F238E27FC236}">
                <a16:creationId xmlns:a16="http://schemas.microsoft.com/office/drawing/2014/main" id="{060DE4EC-8BDC-7844-A51A-61B7088EAB91}"/>
              </a:ext>
            </a:extLst>
          </p:cNvPr>
          <p:cNvSpPr txBox="1"/>
          <p:nvPr/>
        </p:nvSpPr>
        <p:spPr>
          <a:xfrm>
            <a:off x="565385" y="1618826"/>
            <a:ext cx="3784798" cy="646331"/>
          </a:xfrm>
          <a:prstGeom prst="rect">
            <a:avLst/>
          </a:prstGeom>
          <a:noFill/>
        </p:spPr>
        <p:txBody>
          <a:bodyPr wrap="square" rtlCol="0" anchor="t">
            <a:spAutoFit/>
          </a:bodyPr>
          <a:lstStyle/>
          <a:p>
            <a:pPr algn="ctr"/>
            <a:r>
              <a:rPr lang="en-US" altLang="zh-CN" b="1">
                <a:solidFill>
                  <a:schemeClr val="bg1"/>
                </a:solidFill>
                <a:latin typeface="Arial"/>
                <a:ea typeface="微軟正黑體"/>
                <a:cs typeface="Arial"/>
              </a:rPr>
              <a:t>Catch the </a:t>
            </a:r>
            <a:r>
              <a:rPr lang="en-US" b="1" err="1">
                <a:solidFill>
                  <a:schemeClr val="bg1"/>
                </a:solidFill>
                <a:latin typeface="Arial"/>
                <a:ea typeface="微軟正黑體"/>
                <a:cs typeface="Arial"/>
              </a:rPr>
              <a:t>NVMe</a:t>
            </a:r>
            <a:r>
              <a:rPr lang="en-US" b="1">
                <a:solidFill>
                  <a:schemeClr val="bg1"/>
                </a:solidFill>
                <a:latin typeface="Arial"/>
                <a:ea typeface="微軟正黑體"/>
                <a:cs typeface="Arial"/>
              </a:rPr>
              <a:t> SSD </a:t>
            </a:r>
            <a:r>
              <a:rPr lang="en-US" altLang="zh-CN" b="1">
                <a:solidFill>
                  <a:schemeClr val="bg1"/>
                </a:solidFill>
                <a:latin typeface="Arial"/>
                <a:ea typeface="微軟正黑體"/>
                <a:cs typeface="Arial"/>
              </a:rPr>
              <a:t>information from device manager</a:t>
            </a:r>
            <a:endParaRPr lang="en-US" b="1">
              <a:solidFill>
                <a:schemeClr val="bg1"/>
              </a:solidFill>
              <a:latin typeface="Arial"/>
              <a:ea typeface="微軟正黑體"/>
              <a:cs typeface="Arial"/>
            </a:endParaRPr>
          </a:p>
        </p:txBody>
      </p:sp>
      <p:pic>
        <p:nvPicPr>
          <p:cNvPr id="15" name="圖片 20" descr="一張含有 電子用品, 螢幕擷取畫面, 顯示, 監視器 的圖片&#10;&#10;描述是以非常高的可信度產生">
            <a:extLst>
              <a:ext uri="{FF2B5EF4-FFF2-40B4-BE49-F238E27FC236}">
                <a16:creationId xmlns:a16="http://schemas.microsoft.com/office/drawing/2014/main" id="{B7565FB8-6704-4C12-B73A-6CA50C890FF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51180" y="1554234"/>
            <a:ext cx="1891721" cy="810109"/>
          </a:xfrm>
          <a:prstGeom prst="rect">
            <a:avLst/>
          </a:prstGeom>
        </p:spPr>
      </p:pic>
      <p:sp>
        <p:nvSpPr>
          <p:cNvPr id="22" name="TextBox 21">
            <a:extLst>
              <a:ext uri="{FF2B5EF4-FFF2-40B4-BE49-F238E27FC236}">
                <a16:creationId xmlns:a16="http://schemas.microsoft.com/office/drawing/2014/main" id="{298FDB4F-915D-43D0-B886-CB2EE06F23F6}"/>
              </a:ext>
            </a:extLst>
          </p:cNvPr>
          <p:cNvSpPr txBox="1"/>
          <p:nvPr/>
        </p:nvSpPr>
        <p:spPr>
          <a:xfrm>
            <a:off x="5724769" y="1738517"/>
            <a:ext cx="1700311" cy="369332"/>
          </a:xfrm>
          <a:prstGeom prst="rect">
            <a:avLst/>
          </a:prstGeom>
          <a:noFill/>
        </p:spPr>
        <p:txBody>
          <a:bodyPr wrap="square" rtlCol="0" anchor="t">
            <a:spAutoFit/>
          </a:bodyPr>
          <a:lstStyle/>
          <a:p>
            <a:pPr algn="ctr"/>
            <a:r>
              <a:rPr lang="en-US" altLang="zh-CN" b="1">
                <a:solidFill>
                  <a:schemeClr val="bg1"/>
                </a:solidFill>
                <a:latin typeface="Arial" panose="020B0604020202020204" pitchFamily="34" charset="0"/>
                <a:ea typeface="微軟正黑體" pitchFamily="34" charset="-120"/>
                <a:cs typeface="Arial" panose="020B0604020202020204" pitchFamily="34" charset="0"/>
              </a:rPr>
              <a:t>Disk partition</a:t>
            </a:r>
            <a:endParaRPr lang="zh-CN" altLang="en-US" b="1">
              <a:solidFill>
                <a:schemeClr val="bg1"/>
              </a:solidFill>
              <a:latin typeface="Arial" panose="020B0604020202020204" pitchFamily="34" charset="0"/>
              <a:ea typeface="微軟正黑體" pitchFamily="34" charset="-120"/>
              <a:cs typeface="Arial" panose="020B0604020202020204" pitchFamily="34" charset="0"/>
            </a:endParaRPr>
          </a:p>
        </p:txBody>
      </p:sp>
      <p:pic>
        <p:nvPicPr>
          <p:cNvPr id="23" name="圖片 20" descr="一張含有 電子用品, 螢幕擷取畫面, 顯示, 監視器 的圖片&#10;&#10;描述是以非常高的可信度產生">
            <a:extLst>
              <a:ext uri="{FF2B5EF4-FFF2-40B4-BE49-F238E27FC236}">
                <a16:creationId xmlns:a16="http://schemas.microsoft.com/office/drawing/2014/main" id="{1C0AC701-11C8-4CB8-9B1D-943DCDF274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42079" y="1535238"/>
            <a:ext cx="2667444" cy="810109"/>
          </a:xfrm>
          <a:prstGeom prst="rect">
            <a:avLst/>
          </a:prstGeom>
        </p:spPr>
      </p:pic>
      <p:sp>
        <p:nvSpPr>
          <p:cNvPr id="24" name="TextBox 23">
            <a:extLst>
              <a:ext uri="{FF2B5EF4-FFF2-40B4-BE49-F238E27FC236}">
                <a16:creationId xmlns:a16="http://schemas.microsoft.com/office/drawing/2014/main" id="{7CD08E27-B478-44CF-8AD8-E9BC7D0251A0}"/>
              </a:ext>
            </a:extLst>
          </p:cNvPr>
          <p:cNvSpPr txBox="1"/>
          <p:nvPr/>
        </p:nvSpPr>
        <p:spPr>
          <a:xfrm>
            <a:off x="8975329" y="1727069"/>
            <a:ext cx="2562007" cy="369332"/>
          </a:xfrm>
          <a:prstGeom prst="rect">
            <a:avLst/>
          </a:prstGeom>
          <a:noFill/>
        </p:spPr>
        <p:txBody>
          <a:bodyPr wrap="square" rtlCol="0" anchor="t">
            <a:spAutoFit/>
          </a:bodyPr>
          <a:lstStyle/>
          <a:p>
            <a:pPr algn="ctr"/>
            <a:r>
              <a:rPr lang="en-US" altLang="zh-CN" b="1">
                <a:solidFill>
                  <a:schemeClr val="bg1"/>
                </a:solidFill>
                <a:latin typeface="Arial"/>
                <a:ea typeface="微軟正黑體"/>
                <a:cs typeface="Arial"/>
              </a:rPr>
              <a:t>Set RAID1 protection</a:t>
            </a:r>
            <a:endParaRPr lang="en-US" b="1">
              <a:solidFill>
                <a:schemeClr val="bg1"/>
              </a:solidFill>
              <a:latin typeface="Arial"/>
              <a:ea typeface="微軟正黑體"/>
              <a:cs typeface="Arial"/>
            </a:endParaRPr>
          </a:p>
        </p:txBody>
      </p:sp>
    </p:spTree>
    <p:extLst>
      <p:ext uri="{BB962C8B-B14F-4D97-AF65-F5344CB8AC3E}">
        <p14:creationId xmlns:p14="http://schemas.microsoft.com/office/powerpoint/2010/main" val="4039780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圖片 52" descr="一張含有 電子用品, 螢幕擷取畫面, 顯示, 監視器 的圖片&#10;&#10;描述是以非常高的可信度產生">
            <a:extLst>
              <a:ext uri="{FF2B5EF4-FFF2-40B4-BE49-F238E27FC236}">
                <a16:creationId xmlns:a16="http://schemas.microsoft.com/office/drawing/2014/main" id="{23801029-F178-49C6-B27D-89A27678DB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457" y="1471096"/>
            <a:ext cx="3401209" cy="670150"/>
          </a:xfrm>
          <a:prstGeom prst="rect">
            <a:avLst/>
          </a:prstGeom>
        </p:spPr>
      </p:pic>
      <p:sp>
        <p:nvSpPr>
          <p:cNvPr id="5" name="標題 4">
            <a:extLst>
              <a:ext uri="{FF2B5EF4-FFF2-40B4-BE49-F238E27FC236}">
                <a16:creationId xmlns:a16="http://schemas.microsoft.com/office/drawing/2014/main" id="{2651B9B8-C125-4E55-A47C-A63C2C43B8A2}"/>
              </a:ext>
            </a:extLst>
          </p:cNvPr>
          <p:cNvSpPr>
            <a:spLocks noGrp="1"/>
          </p:cNvSpPr>
          <p:nvPr>
            <p:ph type="title"/>
          </p:nvPr>
        </p:nvSpPr>
        <p:spPr/>
        <p:txBody>
          <a:bodyPr/>
          <a:lstStyle/>
          <a:p>
            <a:r>
              <a:rPr kumimoji="1" lang="en-US" altLang="zh-TW"/>
              <a:t>QTS Supports M.2 SSD Cache Acceleration </a:t>
            </a:r>
            <a:endParaRPr lang="zh-TW" altLang="en-US"/>
          </a:p>
        </p:txBody>
      </p:sp>
      <p:pic>
        <p:nvPicPr>
          <p:cNvPr id="42" name="Shape 83">
            <a:extLst>
              <a:ext uri="{FF2B5EF4-FFF2-40B4-BE49-F238E27FC236}">
                <a16:creationId xmlns:a16="http://schemas.microsoft.com/office/drawing/2014/main" id="{EDFF45E9-FF51-4EE1-9A37-12BC6D00C89C}"/>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5072" y="2895731"/>
            <a:ext cx="6083300" cy="2932113"/>
          </a:xfrm>
          <a:prstGeom prst="roundRect">
            <a:avLst>
              <a:gd name="adj" fmla="val 347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a:extLst>
            <a:ext uri="{91240B29-F687-4F45-9708-019B960494DF}">
              <a14:hiddenLine xmlns:a14="http://schemas.microsoft.com/office/drawing/2010/main" w="19050">
                <a:solidFill>
                  <a:srgbClr val="000000"/>
                </a:solidFill>
                <a:round/>
                <a:headEnd/>
                <a:tailEnd/>
              </a14:hiddenLine>
            </a:ext>
          </a:extLst>
        </p:spPr>
      </p:pic>
      <p:sp>
        <p:nvSpPr>
          <p:cNvPr id="48" name="矩形 47">
            <a:extLst>
              <a:ext uri="{FF2B5EF4-FFF2-40B4-BE49-F238E27FC236}">
                <a16:creationId xmlns:a16="http://schemas.microsoft.com/office/drawing/2014/main" id="{0F39691D-0A50-4F34-90A7-EC9E19D65C03}"/>
              </a:ext>
            </a:extLst>
          </p:cNvPr>
          <p:cNvSpPr/>
          <p:nvPr/>
        </p:nvSpPr>
        <p:spPr>
          <a:xfrm>
            <a:off x="3863902" y="1584863"/>
            <a:ext cx="3719029" cy="369332"/>
          </a:xfrm>
          <a:prstGeom prst="rect">
            <a:avLst/>
          </a:prstGeom>
        </p:spPr>
        <p:txBody>
          <a:bodyPr wrap="square">
            <a:spAutoFit/>
          </a:bodyPr>
          <a:lstStyle/>
          <a:p>
            <a:pPr lvl="0"/>
            <a:r>
              <a:rPr lang="en" altLang="zh-TW" b="1">
                <a:latin typeface="Arial" panose="020B0604020202020204" pitchFamily="34" charset="0"/>
                <a:ea typeface="新細明體"/>
                <a:cs typeface="Arial" panose="020B0604020202020204" pitchFamily="34" charset="0"/>
              </a:rPr>
              <a:t>Accelerates IOPS performance</a:t>
            </a:r>
            <a:endParaRPr lang="zh-TW" altLang="en-US" b="1">
              <a:latin typeface="Arial" panose="020B0604020202020204" pitchFamily="34" charset="0"/>
              <a:ea typeface="新細明體"/>
              <a:cs typeface="Arial" panose="020B0604020202020204" pitchFamily="34" charset="0"/>
            </a:endParaRPr>
          </a:p>
        </p:txBody>
      </p:sp>
      <p:sp>
        <p:nvSpPr>
          <p:cNvPr id="52" name="矩形 51">
            <a:extLst>
              <a:ext uri="{FF2B5EF4-FFF2-40B4-BE49-F238E27FC236}">
                <a16:creationId xmlns:a16="http://schemas.microsoft.com/office/drawing/2014/main" id="{4D9B439F-0ED9-4DAD-81A0-7316EB21DDC4}"/>
              </a:ext>
            </a:extLst>
          </p:cNvPr>
          <p:cNvSpPr/>
          <p:nvPr/>
        </p:nvSpPr>
        <p:spPr>
          <a:xfrm>
            <a:off x="3863902" y="2100127"/>
            <a:ext cx="6927342" cy="646331"/>
          </a:xfrm>
          <a:prstGeom prst="rect">
            <a:avLst/>
          </a:prstGeom>
        </p:spPr>
        <p:txBody>
          <a:bodyPr wrap="square">
            <a:spAutoFit/>
          </a:bodyPr>
          <a:lstStyle/>
          <a:p>
            <a:r>
              <a:rPr lang="en" altLang="zh-TW" b="1">
                <a:latin typeface="Arial" panose="020B0604020202020204" pitchFamily="34" charset="0"/>
                <a:ea typeface="新細明體"/>
                <a:cs typeface="Arial" panose="020B0604020202020204" pitchFamily="34" charset="0"/>
              </a:rPr>
              <a:t>Applies SSD cache to all volumes and LUNs with a single setup process, or specified volumes only</a:t>
            </a:r>
          </a:p>
        </p:txBody>
      </p:sp>
      <p:sp>
        <p:nvSpPr>
          <p:cNvPr id="54" name="矩形 53">
            <a:extLst>
              <a:ext uri="{FF2B5EF4-FFF2-40B4-BE49-F238E27FC236}">
                <a16:creationId xmlns:a16="http://schemas.microsoft.com/office/drawing/2014/main" id="{9A2B6E9E-F7CB-408A-A938-9274A9DAA891}"/>
              </a:ext>
            </a:extLst>
          </p:cNvPr>
          <p:cNvSpPr/>
          <p:nvPr/>
        </p:nvSpPr>
        <p:spPr>
          <a:xfrm>
            <a:off x="477391" y="1559252"/>
            <a:ext cx="3101647" cy="461665"/>
          </a:xfrm>
          <a:prstGeom prst="rect">
            <a:avLst/>
          </a:prstGeom>
        </p:spPr>
        <p:txBody>
          <a:bodyPr wrap="square">
            <a:spAutoFit/>
          </a:bodyPr>
          <a:lstStyle/>
          <a:p>
            <a:pPr lvl="0" algn="ctr"/>
            <a:r>
              <a:rPr lang="en-US" altLang="zh-TW" sz="2400" b="1">
                <a:solidFill>
                  <a:schemeClr val="bg1"/>
                </a:solidFill>
                <a:ea typeface="微軟正黑體" pitchFamily="34" charset="-120"/>
              </a:rPr>
              <a:t>Reduce</a:t>
            </a:r>
            <a:r>
              <a:rPr lang="zh-TW" altLang="en-US" sz="2400" b="1">
                <a:solidFill>
                  <a:schemeClr val="bg1"/>
                </a:solidFill>
                <a:ea typeface="微軟正黑體" pitchFamily="34" charset="-120"/>
              </a:rPr>
              <a:t> </a:t>
            </a:r>
            <a:r>
              <a:rPr lang="en-US" altLang="zh-TW" sz="2400" b="1">
                <a:solidFill>
                  <a:schemeClr val="bg1"/>
                </a:solidFill>
                <a:ea typeface="微軟正黑體" pitchFamily="34" charset="-120"/>
              </a:rPr>
              <a:t>I/O</a:t>
            </a:r>
            <a:r>
              <a:rPr lang="zh-TW" altLang="en-US" sz="2400" b="1">
                <a:solidFill>
                  <a:schemeClr val="bg1"/>
                </a:solidFill>
                <a:ea typeface="微軟正黑體" pitchFamily="34" charset="-120"/>
              </a:rPr>
              <a:t> </a:t>
            </a:r>
            <a:r>
              <a:rPr lang="en-US" altLang="zh-TW" sz="2400" b="1">
                <a:solidFill>
                  <a:schemeClr val="bg1"/>
                </a:solidFill>
                <a:ea typeface="微軟正黑體" pitchFamily="34" charset="-120"/>
              </a:rPr>
              <a:t>latency</a:t>
            </a:r>
            <a:endParaRPr lang="zh-TW" altLang="en-US" sz="2400" b="1">
              <a:solidFill>
                <a:srgbClr val="FFFF00"/>
              </a:solidFill>
              <a:ea typeface="微軟正黑體" pitchFamily="34" charset="-120"/>
            </a:endParaRPr>
          </a:p>
        </p:txBody>
      </p:sp>
      <p:pic>
        <p:nvPicPr>
          <p:cNvPr id="57" name="圖片 56" descr="一張含有 電子用品, 螢幕擷取畫面, 顯示, 監視器 的圖片&#10;&#10;描述是以非常高的可信度產生">
            <a:extLst>
              <a:ext uri="{FF2B5EF4-FFF2-40B4-BE49-F238E27FC236}">
                <a16:creationId xmlns:a16="http://schemas.microsoft.com/office/drawing/2014/main" id="{F01B424A-37E7-4A8B-A3AD-0184DDECE05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457" y="2111891"/>
            <a:ext cx="3377883" cy="670150"/>
          </a:xfrm>
          <a:prstGeom prst="rect">
            <a:avLst/>
          </a:prstGeom>
        </p:spPr>
      </p:pic>
      <p:sp>
        <p:nvSpPr>
          <p:cNvPr id="58" name="矩形 57">
            <a:extLst>
              <a:ext uri="{FF2B5EF4-FFF2-40B4-BE49-F238E27FC236}">
                <a16:creationId xmlns:a16="http://schemas.microsoft.com/office/drawing/2014/main" id="{E3B582E6-3DA0-4B6E-8A82-2241DFD76A08}"/>
              </a:ext>
            </a:extLst>
          </p:cNvPr>
          <p:cNvSpPr/>
          <p:nvPr/>
        </p:nvSpPr>
        <p:spPr>
          <a:xfrm>
            <a:off x="356870" y="2194028"/>
            <a:ext cx="3342688" cy="461665"/>
          </a:xfrm>
          <a:prstGeom prst="rect">
            <a:avLst/>
          </a:prstGeom>
        </p:spPr>
        <p:txBody>
          <a:bodyPr wrap="square">
            <a:spAutoFit/>
          </a:bodyPr>
          <a:lstStyle/>
          <a:p>
            <a:pPr lvl="0" algn="ctr"/>
            <a:r>
              <a:rPr lang="en-US" altLang="zh-TW" sz="2400" b="1">
                <a:solidFill>
                  <a:schemeClr val="bg1"/>
                </a:solidFill>
                <a:ea typeface="微軟正黑體" pitchFamily="34" charset="-120"/>
              </a:rPr>
              <a:t>Global read-write cache</a:t>
            </a:r>
            <a:endParaRPr lang="zh-TW" altLang="en-US" sz="2400" b="1">
              <a:solidFill>
                <a:srgbClr val="FFFF00"/>
              </a:solidFill>
              <a:ea typeface="微軟正黑體" pitchFamily="34" charset="-120"/>
            </a:endParaRPr>
          </a:p>
        </p:txBody>
      </p:sp>
      <p:grpSp>
        <p:nvGrpSpPr>
          <p:cNvPr id="47" name="群組 45">
            <a:extLst>
              <a:ext uri="{FF2B5EF4-FFF2-40B4-BE49-F238E27FC236}">
                <a16:creationId xmlns:a16="http://schemas.microsoft.com/office/drawing/2014/main" id="{B2C28C34-04C4-C948-8BFF-0142BAC109F5}"/>
              </a:ext>
            </a:extLst>
          </p:cNvPr>
          <p:cNvGrpSpPr>
            <a:grpSpLocks/>
          </p:cNvGrpSpPr>
          <p:nvPr/>
        </p:nvGrpSpPr>
        <p:grpSpPr bwMode="auto">
          <a:xfrm>
            <a:off x="4003054" y="3615743"/>
            <a:ext cx="1909450" cy="868363"/>
            <a:chOff x="11139420" y="732770"/>
            <a:chExt cx="1909343" cy="868539"/>
          </a:xfrm>
        </p:grpSpPr>
        <p:cxnSp>
          <p:nvCxnSpPr>
            <p:cNvPr id="49" name="Shape 70">
              <a:extLst>
                <a:ext uri="{FF2B5EF4-FFF2-40B4-BE49-F238E27FC236}">
                  <a16:creationId xmlns:a16="http://schemas.microsoft.com/office/drawing/2014/main" id="{F594DC11-F267-5745-89D8-76EFCF0D54F2}"/>
                </a:ext>
              </a:extLst>
            </p:cNvPr>
            <p:cNvCxnSpPr/>
            <p:nvPr/>
          </p:nvCxnSpPr>
          <p:spPr>
            <a:xfrm>
              <a:off x="11139420" y="1342494"/>
              <a:ext cx="265097" cy="0"/>
            </a:xfrm>
            <a:prstGeom prst="straightConnector1">
              <a:avLst/>
            </a:prstGeom>
            <a:noFill/>
            <a:ln w="38100" cap="flat" cmpd="sng">
              <a:solidFill>
                <a:srgbClr val="FF0000"/>
              </a:solidFill>
              <a:prstDash val="solid"/>
              <a:round/>
              <a:headEnd type="none" w="med" len="med"/>
              <a:tailEnd type="none" w="med" len="med"/>
            </a:ln>
            <a:effectLst>
              <a:outerShdw blurRad="50800" dist="38100" dir="5400000" algn="t" rotWithShape="0">
                <a:srgbClr val="7F7F7F">
                  <a:alpha val="78820"/>
                </a:srgbClr>
              </a:outerShdw>
            </a:effectLst>
          </p:spPr>
        </p:cxnSp>
        <p:cxnSp>
          <p:nvCxnSpPr>
            <p:cNvPr id="50" name="Shape 101">
              <a:extLst>
                <a:ext uri="{FF2B5EF4-FFF2-40B4-BE49-F238E27FC236}">
                  <a16:creationId xmlns:a16="http://schemas.microsoft.com/office/drawing/2014/main" id="{12A6749B-BC7C-0E45-8AA1-25C57CE20A43}"/>
                </a:ext>
              </a:extLst>
            </p:cNvPr>
            <p:cNvCxnSpPr/>
            <p:nvPr/>
          </p:nvCxnSpPr>
          <p:spPr bwMode="auto">
            <a:xfrm>
              <a:off x="11139420" y="956653"/>
              <a:ext cx="265097" cy="0"/>
            </a:xfrm>
            <a:prstGeom prst="straightConnector1">
              <a:avLst/>
            </a:prstGeom>
            <a:noFill/>
            <a:ln w="38100" cap="flat" cmpd="sng">
              <a:solidFill>
                <a:schemeClr val="bg1">
                  <a:lumMod val="50000"/>
                </a:schemeClr>
              </a:solidFill>
              <a:prstDash val="solid"/>
              <a:round/>
              <a:headEnd type="none" w="med" len="med"/>
              <a:tailEnd type="none" w="med" len="med"/>
            </a:ln>
            <a:effectLst>
              <a:outerShdw blurRad="50800" dist="38100" dir="5400000" algn="t" rotWithShape="0">
                <a:srgbClr val="7F7F7F">
                  <a:alpha val="78820"/>
                </a:srgbClr>
              </a:outerShdw>
            </a:effectLst>
          </p:spPr>
        </p:cxnSp>
        <p:sp>
          <p:nvSpPr>
            <p:cNvPr id="51" name="Shape 102">
              <a:extLst>
                <a:ext uri="{FF2B5EF4-FFF2-40B4-BE49-F238E27FC236}">
                  <a16:creationId xmlns:a16="http://schemas.microsoft.com/office/drawing/2014/main" id="{95DC3807-90F5-A84F-B6EF-42D87F5A9188}"/>
                </a:ext>
              </a:extLst>
            </p:cNvPr>
            <p:cNvSpPr txBox="1">
              <a:spLocks noChangeArrowheads="1"/>
            </p:cNvSpPr>
            <p:nvPr/>
          </p:nvSpPr>
          <p:spPr bwMode="auto">
            <a:xfrm>
              <a:off x="11445524" y="732770"/>
              <a:ext cx="1603239"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en-US" altLang="zh-TW" sz="1600" b="1">
                  <a:solidFill>
                    <a:srgbClr val="0C0C0C"/>
                  </a:solidFill>
                  <a:latin typeface="+mn-lt"/>
                  <a:ea typeface="微軟正黑體" charset="-120"/>
                  <a:sym typeface="微軟正黑體" charset="-120"/>
                </a:rPr>
                <a:t>Read</a:t>
              </a:r>
              <a:endParaRPr lang="zh-TW" altLang="zh-TW" sz="1600" b="1">
                <a:solidFill>
                  <a:srgbClr val="0C0C0C"/>
                </a:solidFill>
                <a:latin typeface="+mn-lt"/>
                <a:ea typeface="微軟正黑體" charset="-120"/>
                <a:sym typeface="微軟正黑體" charset="-120"/>
              </a:endParaRPr>
            </a:p>
          </p:txBody>
        </p:sp>
        <p:sp>
          <p:nvSpPr>
            <p:cNvPr id="55" name="Shape 103">
              <a:extLst>
                <a:ext uri="{FF2B5EF4-FFF2-40B4-BE49-F238E27FC236}">
                  <a16:creationId xmlns:a16="http://schemas.microsoft.com/office/drawing/2014/main" id="{29B386D8-8C86-5F49-8D6D-795284708E2D}"/>
                </a:ext>
              </a:extLst>
            </p:cNvPr>
            <p:cNvSpPr txBox="1">
              <a:spLocks noChangeArrowheads="1"/>
            </p:cNvSpPr>
            <p:nvPr/>
          </p:nvSpPr>
          <p:spPr bwMode="auto">
            <a:xfrm>
              <a:off x="11445519" y="1119619"/>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en-US" altLang="zh-TW" sz="1600" b="1">
                  <a:solidFill>
                    <a:srgbClr val="0C0C0C"/>
                  </a:solidFill>
                  <a:latin typeface="+mn-lt"/>
                  <a:ea typeface="微軟正黑體" charset="-120"/>
                  <a:sym typeface="微軟正黑體" charset="-120"/>
                </a:rPr>
                <a:t>Write</a:t>
              </a:r>
              <a:endParaRPr lang="zh-TW" altLang="zh-TW" sz="1600" b="1">
                <a:solidFill>
                  <a:srgbClr val="0C0C0C"/>
                </a:solidFill>
                <a:latin typeface="+mn-lt"/>
                <a:ea typeface="微軟正黑體" charset="-120"/>
                <a:sym typeface="微軟正黑體" charset="-120"/>
              </a:endParaRPr>
            </a:p>
          </p:txBody>
        </p:sp>
      </p:grpSp>
      <p:grpSp>
        <p:nvGrpSpPr>
          <p:cNvPr id="56" name="群組 44">
            <a:extLst>
              <a:ext uri="{FF2B5EF4-FFF2-40B4-BE49-F238E27FC236}">
                <a16:creationId xmlns:a16="http://schemas.microsoft.com/office/drawing/2014/main" id="{54167434-EBC7-814E-A9E0-8A07551B4F40}"/>
              </a:ext>
            </a:extLst>
          </p:cNvPr>
          <p:cNvGrpSpPr>
            <a:grpSpLocks/>
          </p:cNvGrpSpPr>
          <p:nvPr/>
        </p:nvGrpSpPr>
        <p:grpSpPr bwMode="auto">
          <a:xfrm>
            <a:off x="4006222" y="4382920"/>
            <a:ext cx="1779222" cy="992187"/>
            <a:chOff x="11142110" y="1810127"/>
            <a:chExt cx="1778842" cy="991871"/>
          </a:xfrm>
        </p:grpSpPr>
        <p:sp>
          <p:nvSpPr>
            <p:cNvPr id="59" name="Shape 74">
              <a:extLst>
                <a:ext uri="{FF2B5EF4-FFF2-40B4-BE49-F238E27FC236}">
                  <a16:creationId xmlns:a16="http://schemas.microsoft.com/office/drawing/2014/main" id="{DEA06379-0331-F546-B085-EC6062EE2778}"/>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sp>
          <p:nvSpPr>
            <p:cNvPr id="60" name="Shape 75">
              <a:extLst>
                <a:ext uri="{FF2B5EF4-FFF2-40B4-BE49-F238E27FC236}">
                  <a16:creationId xmlns:a16="http://schemas.microsoft.com/office/drawing/2014/main" id="{1A5CED76-84F9-7E4E-BDDB-983D58305957}"/>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sp>
          <p:nvSpPr>
            <p:cNvPr id="61" name="Shape 96">
              <a:extLst>
                <a:ext uri="{FF2B5EF4-FFF2-40B4-BE49-F238E27FC236}">
                  <a16:creationId xmlns:a16="http://schemas.microsoft.com/office/drawing/2014/main" id="{AA6CE2F9-4F0D-F642-A9C3-50E25DF8ACB1}"/>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1200" b="1">
                  <a:solidFill>
                    <a:srgbClr val="595959"/>
                  </a:solidFill>
                  <a:latin typeface="+mn-lt"/>
                  <a:ea typeface="微軟正黑體" charset="-120"/>
                  <a:sym typeface="微軟正黑體" charset="-120"/>
                </a:rPr>
                <a:t>HDD </a:t>
              </a:r>
              <a:r>
                <a:rPr lang="en-US" altLang="zh-TW" sz="1200" b="1">
                  <a:solidFill>
                    <a:srgbClr val="595959"/>
                  </a:solidFill>
                  <a:latin typeface="+mn-lt"/>
                  <a:ea typeface="微軟正黑體" charset="-120"/>
                  <a:sym typeface="微軟正黑體" charset="-120"/>
                </a:rPr>
                <a:t>storage</a:t>
              </a:r>
              <a:endParaRPr lang="zh-TW" altLang="zh-TW" sz="1200" b="1">
                <a:solidFill>
                  <a:srgbClr val="595959"/>
                </a:solidFill>
                <a:latin typeface="+mn-lt"/>
                <a:ea typeface="微軟正黑體" charset="-120"/>
                <a:sym typeface="微軟正黑體" charset="-120"/>
              </a:endParaRPr>
            </a:p>
          </p:txBody>
        </p:sp>
        <p:sp>
          <p:nvSpPr>
            <p:cNvPr id="62" name="Shape 97">
              <a:extLst>
                <a:ext uri="{FF2B5EF4-FFF2-40B4-BE49-F238E27FC236}">
                  <a16:creationId xmlns:a16="http://schemas.microsoft.com/office/drawing/2014/main" id="{4CE0AAFC-59C3-6C47-903D-74ED1CF0B13B}"/>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1200" b="1">
                  <a:solidFill>
                    <a:srgbClr val="595959"/>
                  </a:solidFill>
                  <a:latin typeface="+mn-lt"/>
                  <a:ea typeface="微軟正黑體" charset="-120"/>
                  <a:sym typeface="微軟正黑體" charset="-120"/>
                </a:rPr>
                <a:t>SSD </a:t>
              </a:r>
              <a:r>
                <a:rPr lang="en-US" altLang="zh-TW" sz="1200" b="1">
                  <a:solidFill>
                    <a:srgbClr val="595959"/>
                  </a:solidFill>
                  <a:latin typeface="+mn-lt"/>
                  <a:ea typeface="微軟正黑體" charset="-120"/>
                  <a:sym typeface="微軟正黑體" charset="-120"/>
                </a:rPr>
                <a:t>storage</a:t>
              </a:r>
              <a:endParaRPr lang="zh-TW" altLang="zh-TW" sz="1200" b="1">
                <a:solidFill>
                  <a:srgbClr val="595959"/>
                </a:solidFill>
                <a:latin typeface="+mn-lt"/>
                <a:ea typeface="微軟正黑體" charset="-120"/>
                <a:sym typeface="微軟正黑體" charset="-120"/>
              </a:endParaRPr>
            </a:p>
          </p:txBody>
        </p:sp>
        <p:sp>
          <p:nvSpPr>
            <p:cNvPr id="63" name="Shape 105">
              <a:extLst>
                <a:ext uri="{FF2B5EF4-FFF2-40B4-BE49-F238E27FC236}">
                  <a16:creationId xmlns:a16="http://schemas.microsoft.com/office/drawing/2014/main" id="{5F33B752-1BA8-CB4F-BB44-ECDA2C5EC928}"/>
                </a:ext>
              </a:extLst>
            </p:cNvPr>
            <p:cNvSpPr txBox="1">
              <a:spLocks noChangeArrowheads="1"/>
            </p:cNvSpPr>
            <p:nvPr/>
          </p:nvSpPr>
          <p:spPr bwMode="auto">
            <a:xfrm>
              <a:off x="11367121" y="1810127"/>
              <a:ext cx="1553831"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en-US" altLang="zh-TW" sz="1200" b="1">
                  <a:solidFill>
                    <a:srgbClr val="595959"/>
                  </a:solidFill>
                  <a:latin typeface="+mn-lt"/>
                  <a:ea typeface="微軟正黑體" charset="-120"/>
                  <a:sym typeface="微軟正黑體" charset="-120"/>
                </a:rPr>
                <a:t>Application layer</a:t>
              </a:r>
              <a:endParaRPr lang="zh-TW" altLang="zh-TW" sz="1200" b="1">
                <a:solidFill>
                  <a:srgbClr val="595959"/>
                </a:solidFill>
                <a:latin typeface="+mn-lt"/>
                <a:ea typeface="微軟正黑體" charset="-120"/>
                <a:sym typeface="微軟正黑體" charset="-120"/>
              </a:endParaRPr>
            </a:p>
          </p:txBody>
        </p:sp>
        <p:sp>
          <p:nvSpPr>
            <p:cNvPr id="64" name="Shape 74">
              <a:extLst>
                <a:ext uri="{FF2B5EF4-FFF2-40B4-BE49-F238E27FC236}">
                  <a16:creationId xmlns:a16="http://schemas.microsoft.com/office/drawing/2014/main" id="{23ECF49B-C4A4-574B-8B52-84D044FAE3E6}"/>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91425" tIns="45700" rIns="91425" bIns="45700" anchor="ctr"/>
            <a:lstStyle/>
            <a:p>
              <a:pPr indent="-117475" algn="ctr">
                <a:buClr>
                  <a:srgbClr val="000000"/>
                </a:buClr>
                <a:buSzPts val="1400"/>
                <a:defRPr/>
              </a:pPr>
              <a:endParaRPr lang="zh-TW" altLang="zh-TW" sz="1900" b="1">
                <a:solidFill>
                  <a:srgbClr val="FFFFFF"/>
                </a:solidFill>
                <a:ea typeface="新細明體" pitchFamily="18" charset="-120"/>
                <a:cs typeface="Arial" charset="0"/>
                <a:sym typeface="Arial" charset="0"/>
              </a:endParaRPr>
            </a:p>
          </p:txBody>
        </p:sp>
      </p:grpSp>
      <p:grpSp>
        <p:nvGrpSpPr>
          <p:cNvPr id="65" name="群組 51">
            <a:extLst>
              <a:ext uri="{FF2B5EF4-FFF2-40B4-BE49-F238E27FC236}">
                <a16:creationId xmlns:a16="http://schemas.microsoft.com/office/drawing/2014/main" id="{15C80072-5C2C-C346-BFD8-40A299B08299}"/>
              </a:ext>
            </a:extLst>
          </p:cNvPr>
          <p:cNvGrpSpPr>
            <a:grpSpLocks/>
          </p:cNvGrpSpPr>
          <p:nvPr/>
        </p:nvGrpSpPr>
        <p:grpSpPr bwMode="auto">
          <a:xfrm>
            <a:off x="123199" y="2856918"/>
            <a:ext cx="3781335" cy="2581649"/>
            <a:chOff x="5637683" y="2637706"/>
            <a:chExt cx="3782435" cy="2581563"/>
          </a:xfrm>
        </p:grpSpPr>
        <p:cxnSp>
          <p:nvCxnSpPr>
            <p:cNvPr id="66" name="Shape 73">
              <a:extLst>
                <a:ext uri="{FF2B5EF4-FFF2-40B4-BE49-F238E27FC236}">
                  <a16:creationId xmlns:a16="http://schemas.microsoft.com/office/drawing/2014/main" id="{3CD216CD-BEFF-A848-BB08-BF531540F078}"/>
                </a:ext>
              </a:extLst>
            </p:cNvPr>
            <p:cNvCxnSpPr>
              <a:cxnSpLocks noChangeShapeType="1"/>
            </p:cNvCxnSpPr>
            <p:nvPr/>
          </p:nvCxnSpPr>
          <p:spPr bwMode="auto">
            <a:xfrm>
              <a:off x="5835430" y="4616402"/>
              <a:ext cx="3524486" cy="20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67" name="Shape 76">
              <a:extLst>
                <a:ext uri="{FF2B5EF4-FFF2-40B4-BE49-F238E27FC236}">
                  <a16:creationId xmlns:a16="http://schemas.microsoft.com/office/drawing/2014/main" id="{153B07E5-9746-6343-BDDE-DBA31399DB57}"/>
                </a:ext>
              </a:extLst>
            </p:cNvPr>
            <p:cNvCxnSpPr>
              <a:cxnSpLocks noChangeShapeType="1"/>
            </p:cNvCxnSpPr>
            <p:nvPr/>
          </p:nvCxnSpPr>
          <p:spPr bwMode="auto">
            <a:xfrm>
              <a:off x="5835430" y="4242055"/>
              <a:ext cx="3524486" cy="20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sp>
          <p:nvSpPr>
            <p:cNvPr id="68" name="Shape 77">
              <a:extLst>
                <a:ext uri="{FF2B5EF4-FFF2-40B4-BE49-F238E27FC236}">
                  <a16:creationId xmlns:a16="http://schemas.microsoft.com/office/drawing/2014/main" id="{DE15FBF2-2B10-9348-A0EF-E988DF58CBC3}"/>
                </a:ext>
              </a:extLst>
            </p:cNvPr>
            <p:cNvSpPr>
              <a:spLocks noChangeArrowheads="1"/>
            </p:cNvSpPr>
            <p:nvPr/>
          </p:nvSpPr>
          <p:spPr bwMode="auto">
            <a:xfrm>
              <a:off x="5882964" y="3066927"/>
              <a:ext cx="1428835" cy="42251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sp>
          <p:nvSpPr>
            <p:cNvPr id="69" name="Shape 78">
              <a:extLst>
                <a:ext uri="{FF2B5EF4-FFF2-40B4-BE49-F238E27FC236}">
                  <a16:creationId xmlns:a16="http://schemas.microsoft.com/office/drawing/2014/main" id="{D0EEB84A-8C09-AC4C-AF59-DBD45CBB7A10}"/>
                </a:ext>
              </a:extLst>
            </p:cNvPr>
            <p:cNvSpPr>
              <a:spLocks noChangeArrowheads="1"/>
            </p:cNvSpPr>
            <p:nvPr/>
          </p:nvSpPr>
          <p:spPr bwMode="auto">
            <a:xfrm>
              <a:off x="5835430" y="4257739"/>
              <a:ext cx="571614" cy="36526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sp>
          <p:nvSpPr>
            <p:cNvPr id="70" name="Shape 79">
              <a:extLst>
                <a:ext uri="{FF2B5EF4-FFF2-40B4-BE49-F238E27FC236}">
                  <a16:creationId xmlns:a16="http://schemas.microsoft.com/office/drawing/2014/main" id="{D1823AD0-2A6C-664D-94BC-B1CF66705FDA}"/>
                </a:ext>
              </a:extLst>
            </p:cNvPr>
            <p:cNvSpPr>
              <a:spLocks noChangeArrowheads="1"/>
            </p:cNvSpPr>
            <p:nvPr/>
          </p:nvSpPr>
          <p:spPr bwMode="auto">
            <a:xfrm>
              <a:off x="6624335" y="4257730"/>
              <a:ext cx="571614" cy="89997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cxnSp>
          <p:nvCxnSpPr>
            <p:cNvPr id="71" name="Shape 80">
              <a:extLst>
                <a:ext uri="{FF2B5EF4-FFF2-40B4-BE49-F238E27FC236}">
                  <a16:creationId xmlns:a16="http://schemas.microsoft.com/office/drawing/2014/main" id="{12648AB5-2E51-FB42-8186-2E9505C43CF8}"/>
                </a:ext>
              </a:extLst>
            </p:cNvPr>
            <p:cNvCxnSpPr>
              <a:cxnSpLocks noChangeShapeType="1"/>
            </p:cNvCxnSpPr>
            <p:nvPr/>
          </p:nvCxnSpPr>
          <p:spPr bwMode="auto">
            <a:xfrm rot="-5400000">
              <a:off x="5747520" y="3867185"/>
              <a:ext cx="748540" cy="1200"/>
            </a:xfrm>
            <a:prstGeom prst="straightConnector1">
              <a:avLst/>
            </a:prstGeom>
            <a:noFill/>
            <a:ln w="12700">
              <a:solidFill>
                <a:srgbClr val="000000"/>
              </a:solidFill>
              <a:round/>
              <a:headEnd/>
              <a:tailEnd type="stealth" w="lg" len="lg"/>
            </a:ln>
            <a:extLst>
              <a:ext uri="{909E8E84-426E-40DD-AFC4-6F175D3DCCD1}">
                <a14:hiddenFill xmlns:a14="http://schemas.microsoft.com/office/drawing/2010/main">
                  <a:noFill/>
                </a14:hiddenFill>
              </a:ext>
            </a:extLst>
          </p:spPr>
        </p:cxnSp>
        <p:cxnSp>
          <p:nvCxnSpPr>
            <p:cNvPr id="72" name="Shape 81">
              <a:extLst>
                <a:ext uri="{FF2B5EF4-FFF2-40B4-BE49-F238E27FC236}">
                  <a16:creationId xmlns:a16="http://schemas.microsoft.com/office/drawing/2014/main" id="{345B86D0-8A63-9349-BFB3-9E1CE9719B9C}"/>
                </a:ext>
              </a:extLst>
            </p:cNvPr>
            <p:cNvCxnSpPr>
              <a:cxnSpLocks noChangeShapeType="1"/>
            </p:cNvCxnSpPr>
            <p:nvPr/>
          </p:nvCxnSpPr>
          <p:spPr bwMode="auto">
            <a:xfrm rot="-5400000">
              <a:off x="6441132" y="3866682"/>
              <a:ext cx="748540" cy="1200"/>
            </a:xfrm>
            <a:prstGeom prst="straightConnector1">
              <a:avLst/>
            </a:prstGeom>
            <a:noFill/>
            <a:ln w="12700">
              <a:solidFill>
                <a:srgbClr val="000000"/>
              </a:solidFill>
              <a:prstDash val="dash"/>
              <a:round/>
              <a:headEnd/>
              <a:tailEnd type="stealth" w="lg" len="lg"/>
            </a:ln>
            <a:extLst>
              <a:ext uri="{909E8E84-426E-40DD-AFC4-6F175D3DCCD1}">
                <a14:hiddenFill xmlns:a14="http://schemas.microsoft.com/office/drawing/2010/main">
                  <a:noFill/>
                </a14:hiddenFill>
              </a:ext>
            </a:extLst>
          </p:spPr>
        </p:cxnSp>
        <p:cxnSp>
          <p:nvCxnSpPr>
            <p:cNvPr id="73" name="Shape 82">
              <a:extLst>
                <a:ext uri="{FF2B5EF4-FFF2-40B4-BE49-F238E27FC236}">
                  <a16:creationId xmlns:a16="http://schemas.microsoft.com/office/drawing/2014/main" id="{7554F442-A96B-1345-B8C7-225479BD6086}"/>
                </a:ext>
              </a:extLst>
            </p:cNvPr>
            <p:cNvCxnSpPr>
              <a:cxnSpLocks noChangeShapeType="1"/>
            </p:cNvCxnSpPr>
            <p:nvPr/>
          </p:nvCxnSpPr>
          <p:spPr bwMode="auto">
            <a:xfrm rot="5400000">
              <a:off x="6621050" y="3880901"/>
              <a:ext cx="748540" cy="1200"/>
            </a:xfrm>
            <a:prstGeom prst="straightConnector1">
              <a:avLst/>
            </a:prstGeom>
            <a:noFill/>
            <a:ln w="12700">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74" name="Shape 83">
              <a:extLst>
                <a:ext uri="{FF2B5EF4-FFF2-40B4-BE49-F238E27FC236}">
                  <a16:creationId xmlns:a16="http://schemas.microsoft.com/office/drawing/2014/main" id="{4401C117-5BBF-F449-A393-B259870F60DE}"/>
                </a:ext>
              </a:extLst>
            </p:cNvPr>
            <p:cNvCxnSpPr>
              <a:cxnSpLocks noChangeShapeType="1"/>
            </p:cNvCxnSpPr>
            <p:nvPr/>
          </p:nvCxnSpPr>
          <p:spPr bwMode="auto">
            <a:xfrm rot="10800000">
              <a:off x="6406747" y="4432709"/>
              <a:ext cx="381209" cy="2000"/>
            </a:xfrm>
            <a:prstGeom prst="straightConnector1">
              <a:avLst/>
            </a:prstGeom>
            <a:noFill/>
            <a:ln w="12700">
              <a:solidFill>
                <a:srgbClr val="000000"/>
              </a:solidFill>
              <a:round/>
              <a:headEnd/>
              <a:tailEnd type="stealth" w="lg" len="lg"/>
            </a:ln>
            <a:extLst>
              <a:ext uri="{909E8E84-426E-40DD-AFC4-6F175D3DCCD1}">
                <a14:hiddenFill xmlns:a14="http://schemas.microsoft.com/office/drawing/2010/main">
                  <a:noFill/>
                </a14:hiddenFill>
              </a:ext>
            </a:extLst>
          </p:spPr>
        </p:cxnSp>
        <p:cxnSp>
          <p:nvCxnSpPr>
            <p:cNvPr id="75" name="Shape 84">
              <a:extLst>
                <a:ext uri="{FF2B5EF4-FFF2-40B4-BE49-F238E27FC236}">
                  <a16:creationId xmlns:a16="http://schemas.microsoft.com/office/drawing/2014/main" id="{CFD93283-48A7-154D-95D1-D7125585BFF3}"/>
                </a:ext>
              </a:extLst>
            </p:cNvPr>
            <p:cNvCxnSpPr>
              <a:cxnSpLocks noChangeShapeType="1"/>
            </p:cNvCxnSpPr>
            <p:nvPr/>
          </p:nvCxnSpPr>
          <p:spPr bwMode="auto">
            <a:xfrm flipV="1">
              <a:off x="7381226" y="4241552"/>
              <a:ext cx="0" cy="939063"/>
            </a:xfrm>
            <a:prstGeom prst="straightConnector1">
              <a:avLst/>
            </a:prstGeom>
            <a:noFill/>
            <a:ln w="9525">
              <a:solidFill>
                <a:srgbClr val="0C0C0C"/>
              </a:solidFill>
              <a:prstDash val="dash"/>
              <a:round/>
              <a:headEnd type="stealth" w="lg" len="lg"/>
              <a:tailEnd type="stealth" w="lg" len="lg"/>
            </a:ln>
            <a:extLst>
              <a:ext uri="{909E8E84-426E-40DD-AFC4-6F175D3DCCD1}">
                <a14:hiddenFill xmlns:a14="http://schemas.microsoft.com/office/drawing/2010/main">
                  <a:noFill/>
                </a14:hiddenFill>
              </a:ext>
            </a:extLst>
          </p:spPr>
        </p:cxnSp>
        <p:cxnSp>
          <p:nvCxnSpPr>
            <p:cNvPr id="76" name="Shape 85">
              <a:extLst>
                <a:ext uri="{FF2B5EF4-FFF2-40B4-BE49-F238E27FC236}">
                  <a16:creationId xmlns:a16="http://schemas.microsoft.com/office/drawing/2014/main" id="{960B29DE-667F-F048-A2A1-A6F1CF044A4C}"/>
                </a:ext>
              </a:extLst>
            </p:cNvPr>
            <p:cNvCxnSpPr>
              <a:cxnSpLocks noChangeShapeType="1"/>
            </p:cNvCxnSpPr>
            <p:nvPr/>
          </p:nvCxnSpPr>
          <p:spPr bwMode="auto">
            <a:xfrm>
              <a:off x="5835430" y="5165906"/>
              <a:ext cx="3563107" cy="14709"/>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sp>
          <p:nvSpPr>
            <p:cNvPr id="77" name="Shape 87">
              <a:extLst>
                <a:ext uri="{FF2B5EF4-FFF2-40B4-BE49-F238E27FC236}">
                  <a16:creationId xmlns:a16="http://schemas.microsoft.com/office/drawing/2014/main" id="{67303794-2076-934E-8E08-925C1ECF9A5F}"/>
                </a:ext>
              </a:extLst>
            </p:cNvPr>
            <p:cNvSpPr>
              <a:spLocks noChangeArrowheads="1"/>
            </p:cNvSpPr>
            <p:nvPr/>
          </p:nvSpPr>
          <p:spPr bwMode="auto">
            <a:xfrm>
              <a:off x="7694453" y="4257739"/>
              <a:ext cx="571614" cy="36526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sp>
          <p:nvSpPr>
            <p:cNvPr id="78" name="Shape 88">
              <a:extLst>
                <a:ext uri="{FF2B5EF4-FFF2-40B4-BE49-F238E27FC236}">
                  <a16:creationId xmlns:a16="http://schemas.microsoft.com/office/drawing/2014/main" id="{E84DDAFA-D5C6-474C-A9F0-0A087DADBF0E}"/>
                </a:ext>
              </a:extLst>
            </p:cNvPr>
            <p:cNvSpPr>
              <a:spLocks noChangeArrowheads="1"/>
            </p:cNvSpPr>
            <p:nvPr/>
          </p:nvSpPr>
          <p:spPr bwMode="auto">
            <a:xfrm>
              <a:off x="8483373" y="4257730"/>
              <a:ext cx="571614" cy="899971"/>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cxnSp>
          <p:nvCxnSpPr>
            <p:cNvPr id="79" name="Shape 89">
              <a:extLst>
                <a:ext uri="{FF2B5EF4-FFF2-40B4-BE49-F238E27FC236}">
                  <a16:creationId xmlns:a16="http://schemas.microsoft.com/office/drawing/2014/main" id="{0FA63E5A-FFA1-DE45-AF2F-167415ECFA99}"/>
                </a:ext>
              </a:extLst>
            </p:cNvPr>
            <p:cNvCxnSpPr>
              <a:cxnSpLocks noChangeShapeType="1"/>
            </p:cNvCxnSpPr>
            <p:nvPr/>
          </p:nvCxnSpPr>
          <p:spPr bwMode="auto">
            <a:xfrm rot="-5400000">
              <a:off x="7543456" y="3867185"/>
              <a:ext cx="748540" cy="12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a:noFill/>
                </a14:hiddenFill>
              </a:ext>
            </a:extLst>
          </p:spPr>
        </p:cxnSp>
        <p:cxnSp>
          <p:nvCxnSpPr>
            <p:cNvPr id="80" name="Shape 92">
              <a:extLst>
                <a:ext uri="{FF2B5EF4-FFF2-40B4-BE49-F238E27FC236}">
                  <a16:creationId xmlns:a16="http://schemas.microsoft.com/office/drawing/2014/main" id="{CE8E05C5-D108-1042-9BBF-70FC3B03A9FF}"/>
                </a:ext>
              </a:extLst>
            </p:cNvPr>
            <p:cNvCxnSpPr>
              <a:cxnSpLocks noChangeShapeType="1"/>
            </p:cNvCxnSpPr>
            <p:nvPr/>
          </p:nvCxnSpPr>
          <p:spPr bwMode="auto">
            <a:xfrm rot="10800000">
              <a:off x="8289006" y="4334563"/>
              <a:ext cx="381209" cy="20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a:noFill/>
                </a14:hiddenFill>
              </a:ext>
            </a:extLst>
          </p:spPr>
        </p:cxnSp>
        <p:sp>
          <p:nvSpPr>
            <p:cNvPr id="81" name="Shape 93">
              <a:extLst>
                <a:ext uri="{FF2B5EF4-FFF2-40B4-BE49-F238E27FC236}">
                  <a16:creationId xmlns:a16="http://schemas.microsoft.com/office/drawing/2014/main" id="{8CDEBA1F-F807-3944-A134-A93537618975}"/>
                </a:ext>
              </a:extLst>
            </p:cNvPr>
            <p:cNvSpPr txBox="1">
              <a:spLocks noChangeArrowheads="1"/>
            </p:cNvSpPr>
            <p:nvPr/>
          </p:nvSpPr>
          <p:spPr bwMode="auto">
            <a:xfrm>
              <a:off x="5637683" y="2637706"/>
              <a:ext cx="1819758" cy="3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400" b="1" u="sng">
                  <a:solidFill>
                    <a:srgbClr val="0070C0"/>
                  </a:solidFill>
                  <a:latin typeface="+mn-lt"/>
                  <a:ea typeface="微軟正黑體" charset="-120"/>
                  <a:sym typeface="微軟正黑體" charset="-120"/>
                </a:rPr>
                <a:t>Read caching</a:t>
              </a:r>
              <a:endParaRPr lang="zh-TW" altLang="zh-TW" sz="1400" b="1" u="sng">
                <a:solidFill>
                  <a:srgbClr val="0070C0"/>
                </a:solidFill>
                <a:latin typeface="+mn-lt"/>
                <a:ea typeface="微軟正黑體" charset="-120"/>
                <a:sym typeface="微軟正黑體" charset="-120"/>
              </a:endParaRPr>
            </a:p>
          </p:txBody>
        </p:sp>
        <p:cxnSp>
          <p:nvCxnSpPr>
            <p:cNvPr id="82" name="Shape 98">
              <a:extLst>
                <a:ext uri="{FF2B5EF4-FFF2-40B4-BE49-F238E27FC236}">
                  <a16:creationId xmlns:a16="http://schemas.microsoft.com/office/drawing/2014/main" id="{CB6E2C1E-75FE-5547-A865-5A06D0FF1F29}"/>
                </a:ext>
              </a:extLst>
            </p:cNvPr>
            <p:cNvCxnSpPr>
              <a:cxnSpLocks noChangeShapeType="1"/>
            </p:cNvCxnSpPr>
            <p:nvPr/>
          </p:nvCxnSpPr>
          <p:spPr bwMode="auto">
            <a:xfrm rot="5400000">
              <a:off x="7724754" y="3867746"/>
              <a:ext cx="748540" cy="1200"/>
            </a:xfrm>
            <a:prstGeom prst="straightConnector1">
              <a:avLst/>
            </a:prstGeom>
            <a:noFill/>
            <a:ln w="12700">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83" name="Shape 99">
              <a:extLst>
                <a:ext uri="{FF2B5EF4-FFF2-40B4-BE49-F238E27FC236}">
                  <a16:creationId xmlns:a16="http://schemas.microsoft.com/office/drawing/2014/main" id="{7018ED56-03B3-514E-BBC8-5312B4828014}"/>
                </a:ext>
              </a:extLst>
            </p:cNvPr>
            <p:cNvCxnSpPr>
              <a:cxnSpLocks noChangeShapeType="1"/>
            </p:cNvCxnSpPr>
            <p:nvPr/>
          </p:nvCxnSpPr>
          <p:spPr bwMode="auto">
            <a:xfrm>
              <a:off x="8289206" y="4526503"/>
              <a:ext cx="381209" cy="2000"/>
            </a:xfrm>
            <a:prstGeom prst="straightConnector1">
              <a:avLst/>
            </a:prstGeom>
            <a:noFill/>
            <a:ln w="12700">
              <a:solidFill>
                <a:srgbClr val="FF0000"/>
              </a:solidFill>
              <a:round/>
              <a:headEnd/>
              <a:tailEnd type="stealth" w="lg" len="lg"/>
            </a:ln>
            <a:extLst>
              <a:ext uri="{909E8E84-426E-40DD-AFC4-6F175D3DCCD1}">
                <a14:hiddenFill xmlns:a14="http://schemas.microsoft.com/office/drawing/2010/main">
                  <a:noFill/>
                </a14:hiddenFill>
              </a:ext>
            </a:extLst>
          </p:spPr>
        </p:cxnSp>
        <p:cxnSp>
          <p:nvCxnSpPr>
            <p:cNvPr id="84" name="Shape 100">
              <a:extLst>
                <a:ext uri="{FF2B5EF4-FFF2-40B4-BE49-F238E27FC236}">
                  <a16:creationId xmlns:a16="http://schemas.microsoft.com/office/drawing/2014/main" id="{0BDF0591-6427-1D4C-9389-8C76D7B19981}"/>
                </a:ext>
              </a:extLst>
            </p:cNvPr>
            <p:cNvCxnSpPr>
              <a:cxnSpLocks noChangeShapeType="1"/>
            </p:cNvCxnSpPr>
            <p:nvPr/>
          </p:nvCxnSpPr>
          <p:spPr bwMode="auto">
            <a:xfrm flipV="1">
              <a:off x="9249154" y="4220390"/>
              <a:ext cx="11789" cy="998879"/>
            </a:xfrm>
            <a:prstGeom prst="straightConnector1">
              <a:avLst/>
            </a:prstGeom>
            <a:noFill/>
            <a:ln w="9525">
              <a:solidFill>
                <a:srgbClr val="0C0C0C"/>
              </a:solidFill>
              <a:prstDash val="dash"/>
              <a:round/>
              <a:headEnd type="stealth" w="lg" len="lg"/>
              <a:tailEnd type="stealth" w="lg" len="lg"/>
            </a:ln>
            <a:extLst>
              <a:ext uri="{909E8E84-426E-40DD-AFC4-6F175D3DCCD1}">
                <a14:hiddenFill xmlns:a14="http://schemas.microsoft.com/office/drawing/2010/main">
                  <a:noFill/>
                </a14:hiddenFill>
              </a:ext>
            </a:extLst>
          </p:spPr>
        </p:cxnSp>
        <p:sp>
          <p:nvSpPr>
            <p:cNvPr id="85" name="Shape 77">
              <a:extLst>
                <a:ext uri="{FF2B5EF4-FFF2-40B4-BE49-F238E27FC236}">
                  <a16:creationId xmlns:a16="http://schemas.microsoft.com/office/drawing/2014/main" id="{1BAA5F11-A114-C241-97C0-F2F93B396F94}"/>
                </a:ext>
              </a:extLst>
            </p:cNvPr>
            <p:cNvSpPr>
              <a:spLocks noChangeArrowheads="1"/>
            </p:cNvSpPr>
            <p:nvPr/>
          </p:nvSpPr>
          <p:spPr bwMode="auto">
            <a:xfrm>
              <a:off x="7726093" y="3072685"/>
              <a:ext cx="1428835" cy="422516"/>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mn-lt"/>
                <a:sym typeface="Arial" charset="0"/>
              </a:endParaRPr>
            </a:p>
          </p:txBody>
        </p:sp>
        <p:sp>
          <p:nvSpPr>
            <p:cNvPr id="86" name="Shape 93">
              <a:extLst>
                <a:ext uri="{FF2B5EF4-FFF2-40B4-BE49-F238E27FC236}">
                  <a16:creationId xmlns:a16="http://schemas.microsoft.com/office/drawing/2014/main" id="{DC9D5E5D-2D6E-A842-82A5-CE1151AB12A1}"/>
                </a:ext>
              </a:extLst>
            </p:cNvPr>
            <p:cNvSpPr txBox="1">
              <a:spLocks noChangeArrowheads="1"/>
            </p:cNvSpPr>
            <p:nvPr/>
          </p:nvSpPr>
          <p:spPr bwMode="auto">
            <a:xfrm>
              <a:off x="7381226" y="2643465"/>
              <a:ext cx="2038892" cy="38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400" b="1" u="sng">
                  <a:solidFill>
                    <a:srgbClr val="0070C0"/>
                  </a:solidFill>
                  <a:latin typeface="+mn-lt"/>
                  <a:ea typeface="微軟正黑體" charset="-120"/>
                  <a:sym typeface="微軟正黑體" charset="-120"/>
                </a:rPr>
                <a:t>Read/Write caching</a:t>
              </a:r>
              <a:endParaRPr lang="zh-TW" altLang="zh-TW" sz="1400" b="1" u="sng">
                <a:solidFill>
                  <a:srgbClr val="0070C0"/>
                </a:solidFill>
                <a:latin typeface="+mn-lt"/>
                <a:ea typeface="微軟正黑體" charset="-120"/>
                <a:sym typeface="微軟正黑體" charset="-120"/>
              </a:endParaRPr>
            </a:p>
          </p:txBody>
        </p:sp>
      </p:grpSp>
      <p:cxnSp>
        <p:nvCxnSpPr>
          <p:cNvPr id="87" name="Shape 81">
            <a:extLst>
              <a:ext uri="{FF2B5EF4-FFF2-40B4-BE49-F238E27FC236}">
                <a16:creationId xmlns:a16="http://schemas.microsoft.com/office/drawing/2014/main" id="{090D07DE-CD28-454A-8403-DAAE84A72D1D}"/>
              </a:ext>
            </a:extLst>
          </p:cNvPr>
          <p:cNvCxnSpPr>
            <a:cxnSpLocks noChangeShapeType="1"/>
          </p:cNvCxnSpPr>
          <p:nvPr/>
        </p:nvCxnSpPr>
        <p:spPr bwMode="auto">
          <a:xfrm rot="16200000">
            <a:off x="2798136" y="4065006"/>
            <a:ext cx="747713" cy="1587"/>
          </a:xfrm>
          <a:prstGeom prst="straightConnector1">
            <a:avLst/>
          </a:prstGeom>
          <a:noFill/>
          <a:ln w="12700">
            <a:solidFill>
              <a:srgbClr val="000000"/>
            </a:solidFill>
            <a:prstDash val="dash"/>
            <a:round/>
            <a:headEnd/>
            <a:tailEnd type="stealth" w="lg" len="lg"/>
          </a:ln>
          <a:extLst>
            <a:ext uri="{909E8E84-426E-40DD-AFC4-6F175D3DCCD1}">
              <a14:hiddenFill xmlns:a14="http://schemas.microsoft.com/office/drawing/2010/main">
                <a:noFill/>
              </a14:hiddenFill>
            </a:ext>
          </a:extLst>
        </p:spPr>
      </p:cxnSp>
      <p:cxnSp>
        <p:nvCxnSpPr>
          <p:cNvPr id="88" name="Shape 82">
            <a:extLst>
              <a:ext uri="{FF2B5EF4-FFF2-40B4-BE49-F238E27FC236}">
                <a16:creationId xmlns:a16="http://schemas.microsoft.com/office/drawing/2014/main" id="{40BEAFE3-B25E-6845-ADCD-7AEFEDA0D62A}"/>
              </a:ext>
            </a:extLst>
          </p:cNvPr>
          <p:cNvCxnSpPr>
            <a:cxnSpLocks noChangeShapeType="1"/>
          </p:cNvCxnSpPr>
          <p:nvPr/>
        </p:nvCxnSpPr>
        <p:spPr bwMode="auto">
          <a:xfrm rot="5400000">
            <a:off x="2977524" y="4079293"/>
            <a:ext cx="747712" cy="1588"/>
          </a:xfrm>
          <a:prstGeom prst="straightConnector1">
            <a:avLst/>
          </a:prstGeom>
          <a:noFill/>
          <a:ln w="12700">
            <a:solidFill>
              <a:srgbClr val="FF0000"/>
            </a:solidFill>
            <a:prstDash val="dash"/>
            <a:round/>
            <a:headEnd/>
            <a:tailEnd type="stealth"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29658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2B18404-6A97-47C8-AEE6-CD57A07A0735}"/>
              </a:ext>
            </a:extLst>
          </p:cNvPr>
          <p:cNvSpPr>
            <a:spLocks noGrp="1"/>
          </p:cNvSpPr>
          <p:nvPr>
            <p:ph type="title"/>
          </p:nvPr>
        </p:nvSpPr>
        <p:spPr/>
        <p:txBody>
          <a:bodyPr/>
          <a:lstStyle/>
          <a:p>
            <a:r>
              <a:rPr kumimoji="1" lang="en-US" altLang="zh-TW"/>
              <a:t>Expand high-speed M.2 SSD tier with </a:t>
            </a:r>
            <a:r>
              <a:rPr kumimoji="1" lang="en-US" altLang="zh-TW" err="1"/>
              <a:t>Qtier</a:t>
            </a:r>
            <a:endParaRPr lang="zh-TW" altLang="en-US"/>
          </a:p>
        </p:txBody>
      </p:sp>
      <p:sp>
        <p:nvSpPr>
          <p:cNvPr id="66" name="向右箭號 118">
            <a:extLst>
              <a:ext uri="{FF2B5EF4-FFF2-40B4-BE49-F238E27FC236}">
                <a16:creationId xmlns:a16="http://schemas.microsoft.com/office/drawing/2014/main" id="{F920EA1F-BC89-44A9-8682-C9141E5D81EE}"/>
              </a:ext>
            </a:extLst>
          </p:cNvPr>
          <p:cNvSpPr/>
          <p:nvPr/>
        </p:nvSpPr>
        <p:spPr>
          <a:xfrm>
            <a:off x="2814305" y="3325946"/>
            <a:ext cx="2631814" cy="792088"/>
          </a:xfrm>
          <a:prstGeom prst="rightArrow">
            <a:avLst/>
          </a:prstGeom>
          <a:gradFill>
            <a:gsLst>
              <a:gs pos="70000">
                <a:srgbClr val="0070C0"/>
              </a:gs>
              <a:gs pos="0">
                <a:srgbClr val="00B0F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向右箭號 118">
            <a:extLst>
              <a:ext uri="{FF2B5EF4-FFF2-40B4-BE49-F238E27FC236}">
                <a16:creationId xmlns:a16="http://schemas.microsoft.com/office/drawing/2014/main" id="{9624DE60-929F-45E9-BE3D-1566881FD802}"/>
              </a:ext>
            </a:extLst>
          </p:cNvPr>
          <p:cNvSpPr/>
          <p:nvPr/>
        </p:nvSpPr>
        <p:spPr>
          <a:xfrm>
            <a:off x="2814305" y="4579925"/>
            <a:ext cx="2631814" cy="792088"/>
          </a:xfrm>
          <a:prstGeom prst="rightArrow">
            <a:avLst/>
          </a:prstGeom>
          <a:gradFill>
            <a:gsLst>
              <a:gs pos="70000">
                <a:srgbClr val="0070C0"/>
              </a:gs>
              <a:gs pos="0">
                <a:srgbClr val="00B0F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8" name="圖片 67">
            <a:extLst>
              <a:ext uri="{FF2B5EF4-FFF2-40B4-BE49-F238E27FC236}">
                <a16:creationId xmlns:a16="http://schemas.microsoft.com/office/drawing/2014/main" id="{8BBC2580-5EAA-4D4B-BD85-B0982E4FEA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60549" y="3426374"/>
            <a:ext cx="2019187" cy="1872093"/>
          </a:xfrm>
          <a:prstGeom prst="rect">
            <a:avLst/>
          </a:prstGeom>
          <a:effectLst>
            <a:outerShdw blurRad="50800" dist="38100" dir="5400000" algn="t" rotWithShape="0">
              <a:prstClr val="black">
                <a:alpha val="40000"/>
              </a:prstClr>
            </a:outerShdw>
          </a:effectLst>
        </p:spPr>
      </p:pic>
      <p:grpSp>
        <p:nvGrpSpPr>
          <p:cNvPr id="69" name="群組 68">
            <a:extLst>
              <a:ext uri="{FF2B5EF4-FFF2-40B4-BE49-F238E27FC236}">
                <a16:creationId xmlns:a16="http://schemas.microsoft.com/office/drawing/2014/main" id="{CB81BCE2-3CFA-4988-9C8D-5CFC27D1B3CC}"/>
              </a:ext>
            </a:extLst>
          </p:cNvPr>
          <p:cNvGrpSpPr/>
          <p:nvPr/>
        </p:nvGrpSpPr>
        <p:grpSpPr>
          <a:xfrm>
            <a:off x="5243946" y="1419277"/>
            <a:ext cx="6617054" cy="3039494"/>
            <a:chOff x="42591" y="3862668"/>
            <a:chExt cx="6617054" cy="3039494"/>
          </a:xfrm>
        </p:grpSpPr>
        <p:grpSp>
          <p:nvGrpSpPr>
            <p:cNvPr id="71" name="群組 67">
              <a:extLst>
                <a:ext uri="{FF2B5EF4-FFF2-40B4-BE49-F238E27FC236}">
                  <a16:creationId xmlns:a16="http://schemas.microsoft.com/office/drawing/2014/main" id="{008A7602-020B-40D1-980C-DFE753C6FFC3}"/>
                </a:ext>
              </a:extLst>
            </p:cNvPr>
            <p:cNvGrpSpPr>
              <a:grpSpLocks/>
            </p:cNvGrpSpPr>
            <p:nvPr/>
          </p:nvGrpSpPr>
          <p:grpSpPr bwMode="auto">
            <a:xfrm>
              <a:off x="4975532" y="5456385"/>
              <a:ext cx="1684113" cy="1036349"/>
              <a:chOff x="11142110" y="1765980"/>
              <a:chExt cx="1685279" cy="1036018"/>
            </a:xfrm>
          </p:grpSpPr>
          <p:sp>
            <p:nvSpPr>
              <p:cNvPr id="161" name="Shape 74">
                <a:extLst>
                  <a:ext uri="{FF2B5EF4-FFF2-40B4-BE49-F238E27FC236}">
                    <a16:creationId xmlns:a16="http://schemas.microsoft.com/office/drawing/2014/main" id="{90C3F591-D79E-49A1-84D8-F1C9C44E383F}"/>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sym typeface="Arial" charset="0"/>
                </a:endParaRPr>
              </a:p>
            </p:txBody>
          </p:sp>
          <p:sp>
            <p:nvSpPr>
              <p:cNvPr id="162" name="Shape 75">
                <a:extLst>
                  <a:ext uri="{FF2B5EF4-FFF2-40B4-BE49-F238E27FC236}">
                    <a16:creationId xmlns:a16="http://schemas.microsoft.com/office/drawing/2014/main" id="{7F035017-F066-46F4-B02B-0AD4F5E351A4}"/>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sym typeface="Arial" charset="0"/>
                </a:endParaRPr>
              </a:p>
            </p:txBody>
          </p:sp>
          <p:sp>
            <p:nvSpPr>
              <p:cNvPr id="163" name="Shape 96">
                <a:extLst>
                  <a:ext uri="{FF2B5EF4-FFF2-40B4-BE49-F238E27FC236}">
                    <a16:creationId xmlns:a16="http://schemas.microsoft.com/office/drawing/2014/main" id="{2C16E348-DF98-4247-BB20-5310CE111B8C}"/>
                  </a:ext>
                </a:extLst>
              </p:cNvPr>
              <p:cNvSpPr txBox="1">
                <a:spLocks noChangeArrowheads="1"/>
              </p:cNvSpPr>
              <p:nvPr/>
            </p:nvSpPr>
            <p:spPr bwMode="auto">
              <a:xfrm>
                <a:off x="11283941" y="2115214"/>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1200" b="1">
                    <a:solidFill>
                      <a:srgbClr val="595959"/>
                    </a:solidFill>
                    <a:ea typeface="微軟正黑體" charset="-120"/>
                    <a:sym typeface="微軟正黑體" charset="-120"/>
                  </a:rPr>
                  <a:t>HDD </a:t>
                </a:r>
                <a:r>
                  <a:rPr lang="en-US" altLang="zh-TW" sz="1200" b="1">
                    <a:solidFill>
                      <a:srgbClr val="595959"/>
                    </a:solidFill>
                    <a:ea typeface="微軟正黑體" charset="-120"/>
                    <a:sym typeface="微軟正黑體" charset="-120"/>
                  </a:rPr>
                  <a:t>storage</a:t>
                </a:r>
                <a:endParaRPr lang="zh-TW" altLang="zh-TW" sz="1200" b="1">
                  <a:solidFill>
                    <a:srgbClr val="595959"/>
                  </a:solidFill>
                  <a:ea typeface="微軟正黑體" charset="-120"/>
                  <a:sym typeface="微軟正黑體" charset="-120"/>
                </a:endParaRPr>
              </a:p>
            </p:txBody>
          </p:sp>
          <p:sp>
            <p:nvSpPr>
              <p:cNvPr id="164" name="Shape 97">
                <a:extLst>
                  <a:ext uri="{FF2B5EF4-FFF2-40B4-BE49-F238E27FC236}">
                    <a16:creationId xmlns:a16="http://schemas.microsoft.com/office/drawing/2014/main" id="{2A5E1329-A268-4CD9-A0CE-41401FC977A0}"/>
                  </a:ext>
                </a:extLst>
              </p:cNvPr>
              <p:cNvSpPr txBox="1">
                <a:spLocks noChangeArrowheads="1"/>
              </p:cNvSpPr>
              <p:nvPr/>
            </p:nvSpPr>
            <p:spPr bwMode="auto">
              <a:xfrm>
                <a:off x="11283941"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zh-TW" altLang="zh-TW" sz="1200" b="1">
                    <a:solidFill>
                      <a:srgbClr val="595959"/>
                    </a:solidFill>
                    <a:ea typeface="微軟正黑體" charset="-120"/>
                    <a:sym typeface="微軟正黑體" charset="-120"/>
                  </a:rPr>
                  <a:t>SSD </a:t>
                </a:r>
                <a:r>
                  <a:rPr lang="en-US" altLang="zh-TW" sz="1200" b="1">
                    <a:solidFill>
                      <a:srgbClr val="595959"/>
                    </a:solidFill>
                    <a:ea typeface="微軟正黑體" charset="-120"/>
                    <a:sym typeface="微軟正黑體" charset="-120"/>
                  </a:rPr>
                  <a:t>storage</a:t>
                </a:r>
                <a:endParaRPr lang="zh-TW" altLang="zh-TW" sz="1200" b="1">
                  <a:solidFill>
                    <a:srgbClr val="595959"/>
                  </a:solidFill>
                  <a:ea typeface="微軟正黑體" charset="-120"/>
                  <a:sym typeface="微軟正黑體" charset="-120"/>
                </a:endParaRPr>
              </a:p>
            </p:txBody>
          </p:sp>
          <p:sp>
            <p:nvSpPr>
              <p:cNvPr id="165" name="Shape 105">
                <a:extLst>
                  <a:ext uri="{FF2B5EF4-FFF2-40B4-BE49-F238E27FC236}">
                    <a16:creationId xmlns:a16="http://schemas.microsoft.com/office/drawing/2014/main" id="{AC6FA197-3939-4121-A65A-D51327AA4286}"/>
                  </a:ext>
                </a:extLst>
              </p:cNvPr>
              <p:cNvSpPr txBox="1">
                <a:spLocks noChangeArrowheads="1"/>
              </p:cNvSpPr>
              <p:nvPr/>
            </p:nvSpPr>
            <p:spPr bwMode="auto">
              <a:xfrm>
                <a:off x="11283940" y="1765980"/>
                <a:ext cx="1543449" cy="4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nSpc>
                    <a:spcPct val="115000"/>
                  </a:lnSpc>
                  <a:buClr>
                    <a:srgbClr val="595959"/>
                  </a:buClr>
                  <a:buSzPts val="800"/>
                </a:pPr>
                <a:r>
                  <a:rPr lang="en-US" altLang="zh-TW" sz="1200" b="1">
                    <a:solidFill>
                      <a:srgbClr val="595959"/>
                    </a:solidFill>
                    <a:ea typeface="微軟正黑體" charset="-120"/>
                    <a:sym typeface="微軟正黑體" charset="-120"/>
                  </a:rPr>
                  <a:t>Application layer</a:t>
                </a:r>
                <a:endParaRPr lang="zh-TW" altLang="zh-TW" sz="1200" b="1">
                  <a:solidFill>
                    <a:srgbClr val="595959"/>
                  </a:solidFill>
                  <a:ea typeface="微軟正黑體" charset="-120"/>
                  <a:sym typeface="微軟正黑體" charset="-120"/>
                </a:endParaRPr>
              </a:p>
            </p:txBody>
          </p:sp>
          <p:sp>
            <p:nvSpPr>
              <p:cNvPr id="166" name="Shape 74">
                <a:extLst>
                  <a:ext uri="{FF2B5EF4-FFF2-40B4-BE49-F238E27FC236}">
                    <a16:creationId xmlns:a16="http://schemas.microsoft.com/office/drawing/2014/main" id="{4DB52144-C8C3-4FCB-A22A-25487C998FAE}"/>
                  </a:ext>
                </a:extLst>
              </p:cNvPr>
              <p:cNvSpPr>
                <a:spLocks noChangeArrowheads="1"/>
              </p:cNvSpPr>
              <p:nvPr/>
            </p:nvSpPr>
            <p:spPr bwMode="auto">
              <a:xfrm>
                <a:off x="11142110" y="1906933"/>
                <a:ext cx="195399" cy="207897"/>
              </a:xfrm>
              <a:prstGeom prst="rect">
                <a:avLst/>
              </a:prstGeom>
              <a:solidFill>
                <a:schemeClr val="accent4"/>
              </a:solidFill>
              <a:ln w="9525">
                <a:noFill/>
                <a:miter lim="800000"/>
                <a:headEnd/>
                <a:tailEnd/>
              </a:ln>
            </p:spPr>
            <p:txBody>
              <a:bodyPr lIns="91425" tIns="45700" rIns="91425" bIns="45700" anchor="ctr"/>
              <a:lstStyle/>
              <a:p>
                <a:pPr indent="-117475" algn="ctr">
                  <a:buClr>
                    <a:srgbClr val="000000"/>
                  </a:buClr>
                  <a:buSzPts val="1400"/>
                  <a:defRPr/>
                </a:pPr>
                <a:endParaRPr lang="zh-TW" altLang="zh-TW" sz="1900" b="1">
                  <a:solidFill>
                    <a:srgbClr val="FFFFFF"/>
                  </a:solidFill>
                  <a:ea typeface="新細明體" pitchFamily="18" charset="-120"/>
                  <a:cs typeface="Arial" charset="0"/>
                  <a:sym typeface="Arial" charset="0"/>
                </a:endParaRPr>
              </a:p>
            </p:txBody>
          </p:sp>
        </p:grpSp>
        <p:grpSp>
          <p:nvGrpSpPr>
            <p:cNvPr id="72" name="群組 71">
              <a:extLst>
                <a:ext uri="{FF2B5EF4-FFF2-40B4-BE49-F238E27FC236}">
                  <a16:creationId xmlns:a16="http://schemas.microsoft.com/office/drawing/2014/main" id="{C63F01F8-4CA2-4941-9FAB-59CE687E7026}"/>
                </a:ext>
              </a:extLst>
            </p:cNvPr>
            <p:cNvGrpSpPr/>
            <p:nvPr/>
          </p:nvGrpSpPr>
          <p:grpSpPr>
            <a:xfrm>
              <a:off x="42591" y="3862668"/>
              <a:ext cx="6434698" cy="3039494"/>
              <a:chOff x="42591" y="3862668"/>
              <a:chExt cx="6434698" cy="3039494"/>
            </a:xfrm>
          </p:grpSpPr>
          <p:grpSp>
            <p:nvGrpSpPr>
              <p:cNvPr id="73" name="群組 99">
                <a:extLst>
                  <a:ext uri="{FF2B5EF4-FFF2-40B4-BE49-F238E27FC236}">
                    <a16:creationId xmlns:a16="http://schemas.microsoft.com/office/drawing/2014/main" id="{5967EFC0-FD15-4154-83D3-8E0BAD078871}"/>
                  </a:ext>
                </a:extLst>
              </p:cNvPr>
              <p:cNvGrpSpPr>
                <a:grpSpLocks/>
              </p:cNvGrpSpPr>
              <p:nvPr/>
            </p:nvGrpSpPr>
            <p:grpSpPr bwMode="auto">
              <a:xfrm>
                <a:off x="42591" y="3862668"/>
                <a:ext cx="2857057" cy="3039494"/>
                <a:chOff x="2631606" y="2564629"/>
                <a:chExt cx="2855307" cy="3040106"/>
              </a:xfrm>
            </p:grpSpPr>
            <p:cxnSp>
              <p:nvCxnSpPr>
                <p:cNvPr id="147" name="Shape 151">
                  <a:extLst>
                    <a:ext uri="{FF2B5EF4-FFF2-40B4-BE49-F238E27FC236}">
                      <a16:creationId xmlns:a16="http://schemas.microsoft.com/office/drawing/2014/main" id="{6BBC85B1-4920-4831-8922-978633C5BC87}"/>
                    </a:ext>
                  </a:extLst>
                </p:cNvPr>
                <p:cNvCxnSpPr>
                  <a:cxnSpLocks noChangeShapeType="1"/>
                </p:cNvCxnSpPr>
                <p:nvPr/>
              </p:nvCxnSpPr>
              <p:spPr bwMode="auto">
                <a:xfrm>
                  <a:off x="3264027" y="4616391"/>
                  <a:ext cx="1523995" cy="20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148" name="Shape 152">
                  <a:extLst>
                    <a:ext uri="{FF2B5EF4-FFF2-40B4-BE49-F238E27FC236}">
                      <a16:creationId xmlns:a16="http://schemas.microsoft.com/office/drawing/2014/main" id="{B2CC3950-B587-4948-AAE5-D4682FA374B9}"/>
                    </a:ext>
                  </a:extLst>
                </p:cNvPr>
                <p:cNvCxnSpPr>
                  <a:cxnSpLocks noChangeShapeType="1"/>
                </p:cNvCxnSpPr>
                <p:nvPr/>
              </p:nvCxnSpPr>
              <p:spPr bwMode="auto">
                <a:xfrm>
                  <a:off x="3264022" y="3866451"/>
                  <a:ext cx="1523995" cy="24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grpSp>
              <p:nvGrpSpPr>
                <p:cNvPr id="149" name="Shape 153">
                  <a:extLst>
                    <a:ext uri="{FF2B5EF4-FFF2-40B4-BE49-F238E27FC236}">
                      <a16:creationId xmlns:a16="http://schemas.microsoft.com/office/drawing/2014/main" id="{155DA109-A8B2-4F50-AEAF-C3C9A34829D1}"/>
                    </a:ext>
                  </a:extLst>
                </p:cNvPr>
                <p:cNvGrpSpPr>
                  <a:grpSpLocks/>
                </p:cNvGrpSpPr>
                <p:nvPr/>
              </p:nvGrpSpPr>
              <p:grpSpPr bwMode="auto">
                <a:xfrm>
                  <a:off x="3434872" y="3010289"/>
                  <a:ext cx="1428796" cy="2092542"/>
                  <a:chOff x="805672" y="1505222"/>
                  <a:chExt cx="1071600" cy="1569112"/>
                </a:xfrm>
              </p:grpSpPr>
              <p:sp>
                <p:nvSpPr>
                  <p:cNvPr id="155" name="Shape 154">
                    <a:extLst>
                      <a:ext uri="{FF2B5EF4-FFF2-40B4-BE49-F238E27FC236}">
                        <a16:creationId xmlns:a16="http://schemas.microsoft.com/office/drawing/2014/main" id="{8243A1F2-2543-4EC5-A1F2-908577394127}"/>
                      </a:ext>
                    </a:extLst>
                  </p:cNvPr>
                  <p:cNvSpPr>
                    <a:spLocks noChangeArrowheads="1"/>
                  </p:cNvSpPr>
                  <p:nvPr/>
                </p:nvSpPr>
                <p:spPr bwMode="auto">
                  <a:xfrm>
                    <a:off x="805672" y="1505222"/>
                    <a:ext cx="1071600" cy="344172"/>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微軟正黑體" charset="-120"/>
                      <a:ea typeface="微軟正黑體" charset="-120"/>
                      <a:cs typeface="Arial" charset="0"/>
                      <a:sym typeface="Arial" charset="0"/>
                    </a:endParaRPr>
                  </a:p>
                </p:txBody>
              </p:sp>
              <p:sp>
                <p:nvSpPr>
                  <p:cNvPr id="156" name="Shape 155">
                    <a:extLst>
                      <a:ext uri="{FF2B5EF4-FFF2-40B4-BE49-F238E27FC236}">
                        <a16:creationId xmlns:a16="http://schemas.microsoft.com/office/drawing/2014/main" id="{7C8A5689-D751-4CC0-94B5-EEA6072BB9DE}"/>
                      </a:ext>
                    </a:extLst>
                  </p:cNvPr>
                  <p:cNvSpPr>
                    <a:spLocks noChangeArrowheads="1"/>
                  </p:cNvSpPr>
                  <p:nvPr/>
                </p:nvSpPr>
                <p:spPr bwMode="auto">
                  <a:xfrm>
                    <a:off x="1163147" y="2154985"/>
                    <a:ext cx="428700" cy="27390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微軟正黑體" charset="-120"/>
                      <a:ea typeface="微軟正黑體" charset="-120"/>
                      <a:cs typeface="Arial" charset="0"/>
                      <a:sym typeface="Arial" charset="0"/>
                    </a:endParaRPr>
                  </a:p>
                </p:txBody>
              </p:sp>
              <p:sp>
                <p:nvSpPr>
                  <p:cNvPr id="157" name="Shape 156">
                    <a:extLst>
                      <a:ext uri="{FF2B5EF4-FFF2-40B4-BE49-F238E27FC236}">
                        <a16:creationId xmlns:a16="http://schemas.microsoft.com/office/drawing/2014/main" id="{01B96D05-F93D-4BC9-961F-101491DABC99}"/>
                      </a:ext>
                    </a:extLst>
                  </p:cNvPr>
                  <p:cNvSpPr>
                    <a:spLocks noChangeArrowheads="1"/>
                  </p:cNvSpPr>
                  <p:nvPr/>
                </p:nvSpPr>
                <p:spPr bwMode="auto">
                  <a:xfrm>
                    <a:off x="1163147" y="2440628"/>
                    <a:ext cx="428700" cy="633706"/>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微軟正黑體" charset="-120"/>
                      <a:ea typeface="微軟正黑體" charset="-120"/>
                      <a:cs typeface="Arial" charset="0"/>
                      <a:sym typeface="Arial" charset="0"/>
                    </a:endParaRPr>
                  </a:p>
                </p:txBody>
              </p:sp>
              <p:cxnSp>
                <p:nvCxnSpPr>
                  <p:cNvPr id="158" name="Shape 157">
                    <a:extLst>
                      <a:ext uri="{FF2B5EF4-FFF2-40B4-BE49-F238E27FC236}">
                        <a16:creationId xmlns:a16="http://schemas.microsoft.com/office/drawing/2014/main" id="{973B5714-1BB8-4BC4-AD17-F36DAF452AF0}"/>
                      </a:ext>
                    </a:extLst>
                  </p:cNvPr>
                  <p:cNvCxnSpPr>
                    <a:cxnSpLocks noChangeShapeType="1"/>
                  </p:cNvCxnSpPr>
                  <p:nvPr/>
                </p:nvCxnSpPr>
                <p:spPr bwMode="auto">
                  <a:xfrm rot="-5400000">
                    <a:off x="1174751" y="1998687"/>
                    <a:ext cx="285000" cy="9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159" name="Shape 158">
                    <a:extLst>
                      <a:ext uri="{FF2B5EF4-FFF2-40B4-BE49-F238E27FC236}">
                        <a16:creationId xmlns:a16="http://schemas.microsoft.com/office/drawing/2014/main" id="{671752CA-030A-4B7D-9318-0F40513D964A}"/>
                      </a:ext>
                    </a:extLst>
                  </p:cNvPr>
                  <p:cNvCxnSpPr>
                    <a:cxnSpLocks noChangeShapeType="1"/>
                  </p:cNvCxnSpPr>
                  <p:nvPr/>
                </p:nvCxnSpPr>
                <p:spPr bwMode="auto">
                  <a:xfrm rot="-5400000">
                    <a:off x="1163945" y="2438324"/>
                    <a:ext cx="285000" cy="9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160" name="Shape 159">
                    <a:extLst>
                      <a:ext uri="{FF2B5EF4-FFF2-40B4-BE49-F238E27FC236}">
                        <a16:creationId xmlns:a16="http://schemas.microsoft.com/office/drawing/2014/main" id="{D5F7594C-5C1F-4CB8-BDAF-388D3528EBF9}"/>
                      </a:ext>
                    </a:extLst>
                  </p:cNvPr>
                  <p:cNvCxnSpPr>
                    <a:cxnSpLocks noChangeShapeType="1"/>
                  </p:cNvCxnSpPr>
                  <p:nvPr/>
                </p:nvCxnSpPr>
                <p:spPr bwMode="auto">
                  <a:xfrm rot="5400000">
                    <a:off x="1346193" y="2437572"/>
                    <a:ext cx="285000" cy="900"/>
                  </a:xfrm>
                  <a:prstGeom prst="straightConnector1">
                    <a:avLst/>
                  </a:prstGeom>
                  <a:noFill/>
                  <a:ln w="28575">
                    <a:solidFill>
                      <a:srgbClr val="92D050"/>
                    </a:solidFill>
                    <a:round/>
                    <a:headEnd type="stealth" w="lg" len="lg"/>
                    <a:tailEnd type="stealth" w="lg" len="lg"/>
                  </a:ln>
                  <a:extLst>
                    <a:ext uri="{909E8E84-426E-40DD-AFC4-6F175D3DCCD1}">
                      <a14:hiddenFill xmlns:a14="http://schemas.microsoft.com/office/drawing/2010/main">
                        <a:noFill/>
                      </a14:hiddenFill>
                    </a:ext>
                  </a:extLst>
                </p:spPr>
              </p:cxnSp>
            </p:grpSp>
            <p:sp>
              <p:nvSpPr>
                <p:cNvPr id="150" name="Shape 160">
                  <a:extLst>
                    <a:ext uri="{FF2B5EF4-FFF2-40B4-BE49-F238E27FC236}">
                      <a16:creationId xmlns:a16="http://schemas.microsoft.com/office/drawing/2014/main" id="{09E2D945-9F71-4A2C-BB2E-0F762DBFEE3E}"/>
                    </a:ext>
                  </a:extLst>
                </p:cNvPr>
                <p:cNvSpPr txBox="1">
                  <a:spLocks noChangeArrowheads="1"/>
                </p:cNvSpPr>
                <p:nvPr/>
              </p:nvSpPr>
              <p:spPr bwMode="auto">
                <a:xfrm>
                  <a:off x="3427018" y="2564629"/>
                  <a:ext cx="1405832" cy="4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595959"/>
                    </a:buClr>
                    <a:buSzPts val="900"/>
                  </a:pPr>
                  <a:r>
                    <a:rPr lang="zh-TW" altLang="zh-TW" sz="2000" b="1" u="sng">
                      <a:solidFill>
                        <a:schemeClr val="accent2"/>
                      </a:solidFill>
                      <a:latin typeface="Arial" panose="020B0604020202020204" pitchFamily="34" charset="0"/>
                      <a:ea typeface="微軟正黑體" charset="-120"/>
                      <a:cs typeface="Arial" panose="020B0604020202020204" pitchFamily="34" charset="0"/>
                      <a:sym typeface="微軟正黑體" charset="-120"/>
                    </a:rPr>
                    <a:t>Qtier 2.0</a:t>
                  </a:r>
                  <a:r>
                    <a:rPr lang="zh-TW" altLang="zh-TW" sz="2000" b="1">
                      <a:solidFill>
                        <a:schemeClr val="accent2"/>
                      </a:solidFill>
                      <a:latin typeface="Arial" panose="020B0604020202020204" pitchFamily="34" charset="0"/>
                      <a:ea typeface="微軟正黑體" charset="-120"/>
                      <a:cs typeface="Arial" panose="020B0604020202020204" pitchFamily="34" charset="0"/>
                      <a:sym typeface="微軟正黑體" charset="-120"/>
                    </a:rPr>
                    <a:t> </a:t>
                  </a:r>
                </a:p>
              </p:txBody>
            </p:sp>
            <p:sp>
              <p:nvSpPr>
                <p:cNvPr id="151" name="Shape 161">
                  <a:extLst>
                    <a:ext uri="{FF2B5EF4-FFF2-40B4-BE49-F238E27FC236}">
                      <a16:creationId xmlns:a16="http://schemas.microsoft.com/office/drawing/2014/main" id="{5F9A5637-D911-4CC4-A4A5-8CEA9DA69000}"/>
                    </a:ext>
                  </a:extLst>
                </p:cNvPr>
                <p:cNvSpPr txBox="1">
                  <a:spLocks noChangeArrowheads="1"/>
                </p:cNvSpPr>
                <p:nvPr/>
              </p:nvSpPr>
              <p:spPr bwMode="auto">
                <a:xfrm>
                  <a:off x="2631606" y="5046621"/>
                  <a:ext cx="2855307" cy="55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en-US" altLang="zh-TW" sz="1200" b="1">
                      <a:solidFill>
                        <a:srgbClr val="595959"/>
                      </a:solidFill>
                      <a:ea typeface="微軟正黑體" charset="-120"/>
                      <a:cs typeface="Arial" charset="0"/>
                      <a:sym typeface="Arial" charset="0"/>
                    </a:rPr>
                    <a:t>Total capacity = hard drives + SSD</a:t>
                  </a:r>
                  <a:endParaRPr lang="zh-TW" altLang="zh-TW" sz="1200" b="1">
                    <a:solidFill>
                      <a:srgbClr val="595959"/>
                    </a:solidFill>
                    <a:ea typeface="微軟正黑體" charset="-120"/>
                    <a:cs typeface="Arial" charset="0"/>
                    <a:sym typeface="Arial" charset="0"/>
                  </a:endParaRPr>
                </a:p>
              </p:txBody>
            </p:sp>
            <p:cxnSp>
              <p:nvCxnSpPr>
                <p:cNvPr id="152" name="Shape 162">
                  <a:extLst>
                    <a:ext uri="{FF2B5EF4-FFF2-40B4-BE49-F238E27FC236}">
                      <a16:creationId xmlns:a16="http://schemas.microsoft.com/office/drawing/2014/main" id="{B001D2B4-E6B4-410E-932F-6240063EB231}"/>
                    </a:ext>
                  </a:extLst>
                </p:cNvPr>
                <p:cNvCxnSpPr>
                  <a:cxnSpLocks noChangeShapeType="1"/>
                </p:cNvCxnSpPr>
                <p:nvPr/>
              </p:nvCxnSpPr>
              <p:spPr bwMode="auto">
                <a:xfrm rot="5400000">
                  <a:off x="4171287" y="3660683"/>
                  <a:ext cx="380071" cy="1200"/>
                </a:xfrm>
                <a:prstGeom prst="straightConnector1">
                  <a:avLst/>
                </a:prstGeom>
                <a:noFill/>
                <a:ln w="28575">
                  <a:solidFill>
                    <a:srgbClr val="92D050"/>
                  </a:solidFill>
                  <a:round/>
                  <a:headEnd type="stealth" w="lg" len="lg"/>
                  <a:tailEnd type="stealth" w="lg" len="lg"/>
                </a:ln>
                <a:extLst>
                  <a:ext uri="{909E8E84-426E-40DD-AFC4-6F175D3DCCD1}">
                    <a14:hiddenFill xmlns:a14="http://schemas.microsoft.com/office/drawing/2010/main">
                      <a:noFill/>
                    </a14:hiddenFill>
                  </a:ext>
                </a:extLst>
              </p:spPr>
            </p:cxnSp>
            <p:cxnSp>
              <p:nvCxnSpPr>
                <p:cNvPr id="153" name="Shape 164">
                  <a:extLst>
                    <a:ext uri="{FF2B5EF4-FFF2-40B4-BE49-F238E27FC236}">
                      <a16:creationId xmlns:a16="http://schemas.microsoft.com/office/drawing/2014/main" id="{53E1731B-BFDE-4DF8-8F54-9F243A17A1B2}"/>
                    </a:ext>
                  </a:extLst>
                </p:cNvPr>
                <p:cNvCxnSpPr>
                  <a:cxnSpLocks noChangeShapeType="1"/>
                </p:cNvCxnSpPr>
                <p:nvPr/>
              </p:nvCxnSpPr>
              <p:spPr bwMode="auto">
                <a:xfrm flipH="1" flipV="1">
                  <a:off x="4679362" y="3861984"/>
                  <a:ext cx="1976" cy="1299539"/>
                </a:xfrm>
                <a:prstGeom prst="straightConnector1">
                  <a:avLst/>
                </a:prstGeom>
                <a:noFill/>
                <a:ln w="9525">
                  <a:solidFill>
                    <a:srgbClr val="0C0C0C"/>
                  </a:solidFill>
                  <a:prstDash val="dash"/>
                  <a:round/>
                  <a:headEnd type="stealth" w="lg" len="lg"/>
                  <a:tailEnd type="stealth" w="lg" len="lg"/>
                </a:ln>
                <a:extLst>
                  <a:ext uri="{909E8E84-426E-40DD-AFC4-6F175D3DCCD1}">
                    <a14:hiddenFill xmlns:a14="http://schemas.microsoft.com/office/drawing/2010/main">
                      <a:noFill/>
                    </a14:hiddenFill>
                  </a:ext>
                </a:extLst>
              </p:spPr>
            </p:cxnSp>
            <p:sp>
              <p:nvSpPr>
                <p:cNvPr id="154" name="Shape 165">
                  <a:extLst>
                    <a:ext uri="{FF2B5EF4-FFF2-40B4-BE49-F238E27FC236}">
                      <a16:creationId xmlns:a16="http://schemas.microsoft.com/office/drawing/2014/main" id="{FE63F480-FAEF-4342-A94E-4EEDF6B03E20}"/>
                    </a:ext>
                  </a:extLst>
                </p:cNvPr>
                <p:cNvSpPr>
                  <a:spLocks noChangeArrowheads="1"/>
                </p:cNvSpPr>
                <p:nvPr/>
              </p:nvSpPr>
              <p:spPr bwMode="auto">
                <a:xfrm>
                  <a:off x="3824779" y="3422870"/>
                  <a:ext cx="765198" cy="1056502"/>
                </a:xfrm>
                <a:prstGeom prst="ellipse">
                  <a:avLst/>
                </a:prstGeom>
                <a:noFill/>
                <a:ln w="38100">
                  <a:solidFill>
                    <a:srgbClr val="0000FF"/>
                  </a:solidFill>
                  <a:prstDash val="dash"/>
                  <a:round/>
                  <a:headEnd/>
                  <a:tailEnd/>
                </a:ln>
              </p:spPr>
              <p:txBody>
                <a:bodyPr lIns="91425" tIns="91425" rIns="91425" bIns="9142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00000"/>
                    </a:buClr>
                    <a:buSzPts val="1400"/>
                  </a:pPr>
                  <a:endParaRPr lang="zh-TW" altLang="zh-TW" sz="1900" b="1">
                    <a:solidFill>
                      <a:srgbClr val="000000"/>
                    </a:solidFill>
                    <a:latin typeface="微軟正黑體" charset="-120"/>
                    <a:ea typeface="微軟正黑體" charset="-120"/>
                    <a:cs typeface="Arial" charset="0"/>
                    <a:sym typeface="Arial" charset="0"/>
                  </a:endParaRPr>
                </a:p>
              </p:txBody>
            </p:sp>
          </p:grpSp>
          <p:grpSp>
            <p:nvGrpSpPr>
              <p:cNvPr id="74" name="群組 74">
                <a:extLst>
                  <a:ext uri="{FF2B5EF4-FFF2-40B4-BE49-F238E27FC236}">
                    <a16:creationId xmlns:a16="http://schemas.microsoft.com/office/drawing/2014/main" id="{A2FD7182-9F7B-4676-91F4-3194D74F898B}"/>
                  </a:ext>
                </a:extLst>
              </p:cNvPr>
              <p:cNvGrpSpPr>
                <a:grpSpLocks/>
              </p:cNvGrpSpPr>
              <p:nvPr/>
            </p:nvGrpSpPr>
            <p:grpSpPr bwMode="auto">
              <a:xfrm>
                <a:off x="675394" y="3904507"/>
                <a:ext cx="4734504" cy="2965112"/>
                <a:chOff x="5218115" y="2616221"/>
                <a:chExt cx="4734844" cy="2964195"/>
              </a:xfrm>
            </p:grpSpPr>
            <p:cxnSp>
              <p:nvCxnSpPr>
                <p:cNvPr id="134" name="Shape 73">
                  <a:extLst>
                    <a:ext uri="{FF2B5EF4-FFF2-40B4-BE49-F238E27FC236}">
                      <a16:creationId xmlns:a16="http://schemas.microsoft.com/office/drawing/2014/main" id="{B77F92EC-08C3-4F26-9AF1-80A86FCA04BF}"/>
                    </a:ext>
                  </a:extLst>
                </p:cNvPr>
                <p:cNvCxnSpPr>
                  <a:cxnSpLocks noChangeShapeType="1"/>
                </p:cNvCxnSpPr>
                <p:nvPr/>
              </p:nvCxnSpPr>
              <p:spPr bwMode="auto">
                <a:xfrm>
                  <a:off x="5835430" y="4616402"/>
                  <a:ext cx="3524486" cy="2000"/>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135" name="Shape 76">
                  <a:extLst>
                    <a:ext uri="{FF2B5EF4-FFF2-40B4-BE49-F238E27FC236}">
                      <a16:creationId xmlns:a16="http://schemas.microsoft.com/office/drawing/2014/main" id="{C98FDE15-9DD9-4301-9827-76F5D626F21A}"/>
                    </a:ext>
                  </a:extLst>
                </p:cNvPr>
                <p:cNvCxnSpPr>
                  <a:cxnSpLocks noChangeShapeType="1"/>
                </p:cNvCxnSpPr>
                <p:nvPr/>
              </p:nvCxnSpPr>
              <p:spPr bwMode="auto">
                <a:xfrm flipV="1">
                  <a:off x="5238336" y="4244058"/>
                  <a:ext cx="4121581" cy="36406"/>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cxnSp>
              <p:nvCxnSpPr>
                <p:cNvPr id="136" name="Shape 85">
                  <a:extLst>
                    <a:ext uri="{FF2B5EF4-FFF2-40B4-BE49-F238E27FC236}">
                      <a16:creationId xmlns:a16="http://schemas.microsoft.com/office/drawing/2014/main" id="{A998CFD8-DBA2-4515-8757-C47E42393385}"/>
                    </a:ext>
                  </a:extLst>
                </p:cNvPr>
                <p:cNvCxnSpPr>
                  <a:cxnSpLocks noChangeShapeType="1"/>
                </p:cNvCxnSpPr>
                <p:nvPr/>
              </p:nvCxnSpPr>
              <p:spPr bwMode="auto">
                <a:xfrm>
                  <a:off x="5218115" y="5119472"/>
                  <a:ext cx="4102057" cy="4644"/>
                </a:xfrm>
                <a:prstGeom prst="straightConnector1">
                  <a:avLst/>
                </a:prstGeom>
                <a:noFill/>
                <a:ln w="9525">
                  <a:solidFill>
                    <a:srgbClr val="7F7F7F"/>
                  </a:solidFill>
                  <a:prstDash val="dash"/>
                  <a:round/>
                  <a:headEnd/>
                  <a:tailEnd/>
                </a:ln>
                <a:extLst>
                  <a:ext uri="{909E8E84-426E-40DD-AFC4-6F175D3DCCD1}">
                    <a14:hiddenFill xmlns:a14="http://schemas.microsoft.com/office/drawing/2010/main">
                      <a:noFill/>
                    </a14:hiddenFill>
                  </a:ext>
                </a:extLst>
              </p:spPr>
            </p:cxnSp>
            <p:sp>
              <p:nvSpPr>
                <p:cNvPr id="137" name="Shape 87">
                  <a:extLst>
                    <a:ext uri="{FF2B5EF4-FFF2-40B4-BE49-F238E27FC236}">
                      <a16:creationId xmlns:a16="http://schemas.microsoft.com/office/drawing/2014/main" id="{A26AF24D-639C-4A8A-B9FA-5C0E94BA0E6C}"/>
                    </a:ext>
                  </a:extLst>
                </p:cNvPr>
                <p:cNvSpPr>
                  <a:spLocks noChangeArrowheads="1"/>
                </p:cNvSpPr>
                <p:nvPr/>
              </p:nvSpPr>
              <p:spPr bwMode="auto">
                <a:xfrm>
                  <a:off x="7694453" y="4257739"/>
                  <a:ext cx="571614" cy="36526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微軟正黑體" charset="-120"/>
                    <a:ea typeface="微軟正黑體" charset="-120"/>
                    <a:cs typeface="Arial" charset="0"/>
                    <a:sym typeface="Arial" charset="0"/>
                  </a:endParaRPr>
                </a:p>
              </p:txBody>
            </p:sp>
            <p:sp>
              <p:nvSpPr>
                <p:cNvPr id="138" name="Shape 88">
                  <a:extLst>
                    <a:ext uri="{FF2B5EF4-FFF2-40B4-BE49-F238E27FC236}">
                      <a16:creationId xmlns:a16="http://schemas.microsoft.com/office/drawing/2014/main" id="{6AB51A6B-0A22-49F3-8664-DE78A1470309}"/>
                    </a:ext>
                  </a:extLst>
                </p:cNvPr>
                <p:cNvSpPr>
                  <a:spLocks noChangeArrowheads="1"/>
                </p:cNvSpPr>
                <p:nvPr/>
              </p:nvSpPr>
              <p:spPr bwMode="auto">
                <a:xfrm>
                  <a:off x="8483373" y="4257730"/>
                  <a:ext cx="571614" cy="853563"/>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微軟正黑體" charset="-120"/>
                    <a:ea typeface="微軟正黑體" charset="-120"/>
                    <a:cs typeface="Arial" charset="0"/>
                    <a:sym typeface="Arial" charset="0"/>
                  </a:endParaRPr>
                </a:p>
              </p:txBody>
            </p:sp>
            <p:cxnSp>
              <p:nvCxnSpPr>
                <p:cNvPr id="139" name="Shape 89">
                  <a:extLst>
                    <a:ext uri="{FF2B5EF4-FFF2-40B4-BE49-F238E27FC236}">
                      <a16:creationId xmlns:a16="http://schemas.microsoft.com/office/drawing/2014/main" id="{5BEE8386-B71B-4CBA-8F4C-C52823166C5A}"/>
                    </a:ext>
                  </a:extLst>
                </p:cNvPr>
                <p:cNvCxnSpPr>
                  <a:cxnSpLocks noChangeShapeType="1"/>
                </p:cNvCxnSpPr>
                <p:nvPr/>
              </p:nvCxnSpPr>
              <p:spPr bwMode="auto">
                <a:xfrm rot="-5400000">
                  <a:off x="7606537" y="3867185"/>
                  <a:ext cx="748540" cy="12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140" name="Shape 90">
                  <a:extLst>
                    <a:ext uri="{FF2B5EF4-FFF2-40B4-BE49-F238E27FC236}">
                      <a16:creationId xmlns:a16="http://schemas.microsoft.com/office/drawing/2014/main" id="{7FC39C4E-7891-49A1-ADE9-0A2FDABE1179}"/>
                    </a:ext>
                  </a:extLst>
                </p:cNvPr>
                <p:cNvCxnSpPr>
                  <a:cxnSpLocks noChangeShapeType="1"/>
                </p:cNvCxnSpPr>
                <p:nvPr/>
              </p:nvCxnSpPr>
              <p:spPr bwMode="auto">
                <a:xfrm rot="-5400000">
                  <a:off x="8315919" y="3867185"/>
                  <a:ext cx="748540" cy="1200"/>
                </a:xfrm>
                <a:prstGeom prst="straightConnector1">
                  <a:avLst/>
                </a:prstGeom>
                <a:noFill/>
                <a:ln w="28575">
                  <a:solidFill>
                    <a:srgbClr val="92D050"/>
                  </a:solidFill>
                  <a:round/>
                  <a:headEnd/>
                  <a:tailEnd type="stealth" w="lg" len="lg"/>
                </a:ln>
                <a:extLst>
                  <a:ext uri="{909E8E84-426E-40DD-AFC4-6F175D3DCCD1}">
                    <a14:hiddenFill xmlns:a14="http://schemas.microsoft.com/office/drawing/2010/main">
                      <a:noFill/>
                    </a14:hiddenFill>
                  </a:ext>
                </a:extLst>
              </p:spPr>
            </p:cxnSp>
            <p:cxnSp>
              <p:nvCxnSpPr>
                <p:cNvPr id="141" name="Shape 91">
                  <a:extLst>
                    <a:ext uri="{FF2B5EF4-FFF2-40B4-BE49-F238E27FC236}">
                      <a16:creationId xmlns:a16="http://schemas.microsoft.com/office/drawing/2014/main" id="{9DBF532E-B1D1-4D74-A791-D68F67B1536E}"/>
                    </a:ext>
                  </a:extLst>
                </p:cNvPr>
                <p:cNvCxnSpPr>
                  <a:cxnSpLocks noChangeShapeType="1"/>
                </p:cNvCxnSpPr>
                <p:nvPr/>
              </p:nvCxnSpPr>
              <p:spPr bwMode="auto">
                <a:xfrm rot="5400000">
                  <a:off x="8558921" y="3865136"/>
                  <a:ext cx="748540" cy="1200"/>
                </a:xfrm>
                <a:prstGeom prst="straightConnector1">
                  <a:avLst/>
                </a:prstGeom>
                <a:noFill/>
                <a:ln w="28575">
                  <a:solidFill>
                    <a:srgbClr val="92D050"/>
                  </a:solidFill>
                  <a:round/>
                  <a:headEnd/>
                  <a:tailEnd type="stealth" w="lg" len="lg"/>
                </a:ln>
                <a:extLst>
                  <a:ext uri="{909E8E84-426E-40DD-AFC4-6F175D3DCCD1}">
                    <a14:hiddenFill xmlns:a14="http://schemas.microsoft.com/office/drawing/2010/main">
                      <a:noFill/>
                    </a14:hiddenFill>
                  </a:ext>
                </a:extLst>
              </p:spPr>
            </p:cxnSp>
            <p:sp>
              <p:nvSpPr>
                <p:cNvPr id="142" name="Shape 95">
                  <a:extLst>
                    <a:ext uri="{FF2B5EF4-FFF2-40B4-BE49-F238E27FC236}">
                      <a16:creationId xmlns:a16="http://schemas.microsoft.com/office/drawing/2014/main" id="{ACF03B4E-1D47-4E16-998F-EDB4D29ECD62}"/>
                    </a:ext>
                  </a:extLst>
                </p:cNvPr>
                <p:cNvSpPr txBox="1">
                  <a:spLocks noChangeArrowheads="1"/>
                </p:cNvSpPr>
                <p:nvPr/>
              </p:nvSpPr>
              <p:spPr bwMode="auto">
                <a:xfrm>
                  <a:off x="7488524" y="5103926"/>
                  <a:ext cx="2310022" cy="47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en-US" altLang="zh-TW" sz="1200" b="1">
                      <a:solidFill>
                        <a:srgbClr val="595959"/>
                      </a:solidFill>
                      <a:ea typeface="微軟正黑體" charset="-120"/>
                      <a:cs typeface="Arial" charset="0"/>
                      <a:sym typeface="Arial" charset="0"/>
                    </a:rPr>
                    <a:t>Total capacity = hard drives</a:t>
                  </a:r>
                  <a:endParaRPr lang="zh-TW" altLang="zh-TW" sz="1200" b="1">
                    <a:solidFill>
                      <a:srgbClr val="595959"/>
                    </a:solidFill>
                    <a:ea typeface="微軟正黑體" charset="-120"/>
                    <a:cs typeface="Arial" charset="0"/>
                    <a:sym typeface="Arial" charset="0"/>
                  </a:endParaRPr>
                </a:p>
              </p:txBody>
            </p:sp>
            <p:cxnSp>
              <p:nvCxnSpPr>
                <p:cNvPr id="143" name="Shape 99">
                  <a:extLst>
                    <a:ext uri="{FF2B5EF4-FFF2-40B4-BE49-F238E27FC236}">
                      <a16:creationId xmlns:a16="http://schemas.microsoft.com/office/drawing/2014/main" id="{66C61151-EA87-466E-899B-E29743D15B1A}"/>
                    </a:ext>
                  </a:extLst>
                </p:cNvPr>
                <p:cNvCxnSpPr>
                  <a:cxnSpLocks noChangeShapeType="1"/>
                </p:cNvCxnSpPr>
                <p:nvPr/>
              </p:nvCxnSpPr>
              <p:spPr bwMode="auto">
                <a:xfrm>
                  <a:off x="8210381" y="4494981"/>
                  <a:ext cx="381209" cy="2000"/>
                </a:xfrm>
                <a:prstGeom prst="straightConnector1">
                  <a:avLst/>
                </a:prstGeom>
                <a:noFill/>
                <a:ln w="28575">
                  <a:solidFill>
                    <a:srgbClr val="FF0000"/>
                  </a:solidFill>
                  <a:round/>
                  <a:headEnd type="stealth" w="lg" len="lg"/>
                  <a:tailEnd type="stealth" w="lg" len="lg"/>
                </a:ln>
                <a:extLst>
                  <a:ext uri="{909E8E84-426E-40DD-AFC4-6F175D3DCCD1}">
                    <a14:hiddenFill xmlns:a14="http://schemas.microsoft.com/office/drawing/2010/main">
                      <a:noFill/>
                    </a14:hiddenFill>
                  </a:ext>
                </a:extLst>
              </p:spPr>
            </p:cxnSp>
            <p:cxnSp>
              <p:nvCxnSpPr>
                <p:cNvPr id="144" name="Shape 100">
                  <a:extLst>
                    <a:ext uri="{FF2B5EF4-FFF2-40B4-BE49-F238E27FC236}">
                      <a16:creationId xmlns:a16="http://schemas.microsoft.com/office/drawing/2014/main" id="{5575EFF7-6CEB-4506-8C59-A67D693DEE27}"/>
                    </a:ext>
                  </a:extLst>
                </p:cNvPr>
                <p:cNvCxnSpPr>
                  <a:cxnSpLocks noChangeShapeType="1"/>
                </p:cNvCxnSpPr>
                <p:nvPr/>
              </p:nvCxnSpPr>
              <p:spPr bwMode="auto">
                <a:xfrm flipH="1" flipV="1">
                  <a:off x="9251266" y="4238455"/>
                  <a:ext cx="2092" cy="929669"/>
                </a:xfrm>
                <a:prstGeom prst="straightConnector1">
                  <a:avLst/>
                </a:prstGeom>
                <a:noFill/>
                <a:ln w="9525">
                  <a:solidFill>
                    <a:srgbClr val="0C0C0C"/>
                  </a:solidFill>
                  <a:prstDash val="dash"/>
                  <a:round/>
                  <a:headEnd type="stealth" w="lg" len="lg"/>
                  <a:tailEnd type="stealth" w="lg" len="lg"/>
                </a:ln>
                <a:extLst>
                  <a:ext uri="{909E8E84-426E-40DD-AFC4-6F175D3DCCD1}">
                    <a14:hiddenFill xmlns:a14="http://schemas.microsoft.com/office/drawing/2010/main">
                      <a:noFill/>
                    </a14:hiddenFill>
                  </a:ext>
                </a:extLst>
              </p:spPr>
            </p:cxnSp>
            <p:sp>
              <p:nvSpPr>
                <p:cNvPr id="145" name="Shape 77">
                  <a:extLst>
                    <a:ext uri="{FF2B5EF4-FFF2-40B4-BE49-F238E27FC236}">
                      <a16:creationId xmlns:a16="http://schemas.microsoft.com/office/drawing/2014/main" id="{D0E0297C-BBB4-4177-84FE-BD8A7E444A3F}"/>
                    </a:ext>
                  </a:extLst>
                </p:cNvPr>
                <p:cNvSpPr>
                  <a:spLocks noChangeArrowheads="1"/>
                </p:cNvSpPr>
                <p:nvPr/>
              </p:nvSpPr>
              <p:spPr bwMode="auto">
                <a:xfrm>
                  <a:off x="7726093" y="3009787"/>
                  <a:ext cx="1428835" cy="485411"/>
                </a:xfrm>
                <a:prstGeom prst="rect">
                  <a:avLst/>
                </a:pr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900" b="1">
                    <a:solidFill>
                      <a:srgbClr val="FFFFFF"/>
                    </a:solidFill>
                    <a:latin typeface="微軟正黑體" charset="-120"/>
                    <a:ea typeface="微軟正黑體" charset="-120"/>
                    <a:cs typeface="Arial" charset="0"/>
                    <a:sym typeface="Arial" charset="0"/>
                  </a:endParaRPr>
                </a:p>
              </p:txBody>
            </p:sp>
            <p:sp>
              <p:nvSpPr>
                <p:cNvPr id="146" name="Shape 93">
                  <a:extLst>
                    <a:ext uri="{FF2B5EF4-FFF2-40B4-BE49-F238E27FC236}">
                      <a16:creationId xmlns:a16="http://schemas.microsoft.com/office/drawing/2014/main" id="{85964FCD-386E-4CEC-82D5-4D3DC766F100}"/>
                    </a:ext>
                  </a:extLst>
                </p:cNvPr>
                <p:cNvSpPr txBox="1">
                  <a:spLocks noChangeArrowheads="1"/>
                </p:cNvSpPr>
                <p:nvPr/>
              </p:nvSpPr>
              <p:spPr bwMode="auto">
                <a:xfrm>
                  <a:off x="7013787" y="2616221"/>
                  <a:ext cx="2939172" cy="36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2000" b="1" u="sng">
                      <a:solidFill>
                        <a:srgbClr val="0070C0"/>
                      </a:solidFill>
                      <a:latin typeface="Arial" panose="020B0604020202020204" pitchFamily="34" charset="0"/>
                      <a:ea typeface="微軟正黑體" charset="-120"/>
                      <a:cs typeface="Arial" panose="020B0604020202020204" pitchFamily="34" charset="0"/>
                      <a:sym typeface="微軟正黑體" charset="-120"/>
                    </a:rPr>
                    <a:t>Read/Write caching</a:t>
                  </a:r>
                  <a:endParaRPr lang="zh-TW" altLang="zh-TW" sz="2000" b="1" u="sng">
                    <a:solidFill>
                      <a:srgbClr val="0070C0"/>
                    </a:solidFill>
                    <a:latin typeface="Arial" panose="020B0604020202020204" pitchFamily="34" charset="0"/>
                    <a:ea typeface="微軟正黑體" charset="-120"/>
                    <a:cs typeface="Arial" panose="020B0604020202020204" pitchFamily="34" charset="0"/>
                    <a:sym typeface="微軟正黑體" charset="-120"/>
                  </a:endParaRPr>
                </a:p>
              </p:txBody>
            </p:sp>
          </p:grpSp>
          <p:grpSp>
            <p:nvGrpSpPr>
              <p:cNvPr id="75" name="群組 45">
                <a:extLst>
                  <a:ext uri="{FF2B5EF4-FFF2-40B4-BE49-F238E27FC236}">
                    <a16:creationId xmlns:a16="http://schemas.microsoft.com/office/drawing/2014/main" id="{2DEF89B8-8F18-4C32-92C2-703332F0E9F4}"/>
                  </a:ext>
                </a:extLst>
              </p:cNvPr>
              <p:cNvGrpSpPr>
                <a:grpSpLocks/>
              </p:cNvGrpSpPr>
              <p:nvPr/>
            </p:nvGrpSpPr>
            <p:grpSpPr bwMode="auto">
              <a:xfrm>
                <a:off x="4977102" y="4633680"/>
                <a:ext cx="1500187" cy="851737"/>
                <a:chOff x="11139420" y="766025"/>
                <a:chExt cx="1873249" cy="851911"/>
              </a:xfrm>
            </p:grpSpPr>
            <p:cxnSp>
              <p:nvCxnSpPr>
                <p:cNvPr id="130" name="Shape 70">
                  <a:extLst>
                    <a:ext uri="{FF2B5EF4-FFF2-40B4-BE49-F238E27FC236}">
                      <a16:creationId xmlns:a16="http://schemas.microsoft.com/office/drawing/2014/main" id="{C8A5DF5B-6FD8-4CB3-B616-22083A9961A7}"/>
                    </a:ext>
                  </a:extLst>
                </p:cNvPr>
                <p:cNvCxnSpPr/>
                <p:nvPr/>
              </p:nvCxnSpPr>
              <p:spPr>
                <a:xfrm>
                  <a:off x="11139420" y="1342493"/>
                  <a:ext cx="265625" cy="0"/>
                </a:xfrm>
                <a:prstGeom prst="straightConnector1">
                  <a:avLst/>
                </a:prstGeom>
                <a:noFill/>
                <a:ln w="38100" cap="flat" cmpd="sng">
                  <a:solidFill>
                    <a:srgbClr val="FF0000"/>
                  </a:solidFill>
                  <a:prstDash val="solid"/>
                  <a:round/>
                  <a:headEnd type="none" w="med" len="med"/>
                  <a:tailEnd type="none" w="med" len="med"/>
                </a:ln>
                <a:effectLst>
                  <a:outerShdw blurRad="50800" dist="38100" dir="5400000" algn="t" rotWithShape="0">
                    <a:srgbClr val="7F7F7F">
                      <a:alpha val="78820"/>
                    </a:srgbClr>
                  </a:outerShdw>
                </a:effectLst>
              </p:spPr>
            </p:cxnSp>
            <p:cxnSp>
              <p:nvCxnSpPr>
                <p:cNvPr id="131" name="Shape 101">
                  <a:extLst>
                    <a:ext uri="{FF2B5EF4-FFF2-40B4-BE49-F238E27FC236}">
                      <a16:creationId xmlns:a16="http://schemas.microsoft.com/office/drawing/2014/main" id="{98D2A8CD-68CE-46FF-87DF-5103E4306FF6}"/>
                    </a:ext>
                  </a:extLst>
                </p:cNvPr>
                <p:cNvCxnSpPr/>
                <p:nvPr/>
              </p:nvCxnSpPr>
              <p:spPr bwMode="auto">
                <a:xfrm>
                  <a:off x="11139420" y="956653"/>
                  <a:ext cx="265625" cy="0"/>
                </a:xfrm>
                <a:prstGeom prst="straightConnector1">
                  <a:avLst/>
                </a:prstGeom>
                <a:noFill/>
                <a:ln w="38100" cap="flat" cmpd="sng">
                  <a:solidFill>
                    <a:srgbClr val="92D050"/>
                  </a:solidFill>
                  <a:prstDash val="solid"/>
                  <a:round/>
                  <a:headEnd type="none" w="med" len="med"/>
                  <a:tailEnd type="none" w="med" len="med"/>
                </a:ln>
                <a:effectLst>
                  <a:outerShdw blurRad="50800" dist="38100" dir="5400000" algn="t" rotWithShape="0">
                    <a:srgbClr val="7F7F7F">
                      <a:alpha val="78820"/>
                    </a:srgbClr>
                  </a:outerShdw>
                </a:effectLst>
              </p:spPr>
            </p:cxnSp>
            <p:sp>
              <p:nvSpPr>
                <p:cNvPr id="132" name="Shape 102">
                  <a:extLst>
                    <a:ext uri="{FF2B5EF4-FFF2-40B4-BE49-F238E27FC236}">
                      <a16:creationId xmlns:a16="http://schemas.microsoft.com/office/drawing/2014/main" id="{4F8A496E-F313-4941-91FF-B05BE96DCE50}"/>
                    </a:ext>
                  </a:extLst>
                </p:cNvPr>
                <p:cNvSpPr txBox="1">
                  <a:spLocks noChangeArrowheads="1"/>
                </p:cNvSpPr>
                <p:nvPr/>
              </p:nvSpPr>
              <p:spPr bwMode="auto">
                <a:xfrm>
                  <a:off x="11409430" y="766025"/>
                  <a:ext cx="1603239"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en-US" altLang="zh-TW" sz="1400" b="1">
                      <a:solidFill>
                        <a:srgbClr val="0C0C0C"/>
                      </a:solidFill>
                      <a:ea typeface="微軟正黑體" charset="-120"/>
                      <a:sym typeface="微軟正黑體" charset="-120"/>
                    </a:rPr>
                    <a:t>Sequential</a:t>
                  </a:r>
                  <a:endParaRPr lang="zh-TW" altLang="zh-TW" sz="1400" b="1">
                    <a:solidFill>
                      <a:srgbClr val="0C0C0C"/>
                    </a:solidFill>
                    <a:ea typeface="微軟正黑體" charset="-120"/>
                    <a:sym typeface="微軟正黑體" charset="-120"/>
                  </a:endParaRPr>
                </a:p>
              </p:txBody>
            </p:sp>
            <p:sp>
              <p:nvSpPr>
                <p:cNvPr id="133" name="Shape 103">
                  <a:extLst>
                    <a:ext uri="{FF2B5EF4-FFF2-40B4-BE49-F238E27FC236}">
                      <a16:creationId xmlns:a16="http://schemas.microsoft.com/office/drawing/2014/main" id="{B6C6933A-5028-42D7-82A1-D28E0491F8FF}"/>
                    </a:ext>
                  </a:extLst>
                </p:cNvPr>
                <p:cNvSpPr txBox="1">
                  <a:spLocks noChangeArrowheads="1"/>
                </p:cNvSpPr>
                <p:nvPr/>
              </p:nvSpPr>
              <p:spPr bwMode="auto">
                <a:xfrm>
                  <a:off x="11409430" y="1136246"/>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C0C0C"/>
                    </a:buClr>
                    <a:buSzPts val="1200"/>
                  </a:pPr>
                  <a:r>
                    <a:rPr lang="en-US" altLang="zh-TW" sz="1400" b="1">
                      <a:solidFill>
                        <a:srgbClr val="0C0C0C"/>
                      </a:solidFill>
                      <a:ea typeface="微軟正黑體" charset="-120"/>
                      <a:sym typeface="微軟正黑體" charset="-120"/>
                    </a:rPr>
                    <a:t>Random</a:t>
                  </a:r>
                  <a:endParaRPr lang="zh-TW" altLang="zh-TW" sz="1400" b="1">
                    <a:solidFill>
                      <a:srgbClr val="0C0C0C"/>
                    </a:solidFill>
                    <a:ea typeface="微軟正黑體" charset="-120"/>
                    <a:sym typeface="微軟正黑體" charset="-120"/>
                  </a:endParaRPr>
                </a:p>
              </p:txBody>
            </p:sp>
          </p:grpSp>
          <p:cxnSp>
            <p:nvCxnSpPr>
              <p:cNvPr id="129" name="圖案 67">
                <a:extLst>
                  <a:ext uri="{FF2B5EF4-FFF2-40B4-BE49-F238E27FC236}">
                    <a16:creationId xmlns:a16="http://schemas.microsoft.com/office/drawing/2014/main" id="{2F456AB3-1F0B-4DEF-91F5-BA6B56A89FFB}"/>
                  </a:ext>
                </a:extLst>
              </p:cNvPr>
              <p:cNvCxnSpPr/>
              <p:nvPr/>
            </p:nvCxnSpPr>
            <p:spPr>
              <a:xfrm rot="16200000" flipH="1">
                <a:off x="435264" y="5325566"/>
                <a:ext cx="1408113" cy="366713"/>
              </a:xfrm>
              <a:prstGeom prst="bentConnector2">
                <a:avLst/>
              </a:prstGeom>
              <a:ln w="38100">
                <a:solidFill>
                  <a:srgbClr val="92D05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grpSp>
      <p:grpSp>
        <p:nvGrpSpPr>
          <p:cNvPr id="167" name="Shape 117">
            <a:extLst>
              <a:ext uri="{FF2B5EF4-FFF2-40B4-BE49-F238E27FC236}">
                <a16:creationId xmlns:a16="http://schemas.microsoft.com/office/drawing/2014/main" id="{6A2BF387-0D52-4753-B379-3B031669C9EC}"/>
              </a:ext>
            </a:extLst>
          </p:cNvPr>
          <p:cNvGrpSpPr>
            <a:grpSpLocks/>
          </p:cNvGrpSpPr>
          <p:nvPr/>
        </p:nvGrpSpPr>
        <p:grpSpPr bwMode="auto">
          <a:xfrm>
            <a:off x="5437548" y="4173839"/>
            <a:ext cx="5492519" cy="2112100"/>
            <a:chOff x="4758905" y="1874010"/>
            <a:chExt cx="5706370" cy="2178103"/>
          </a:xfrm>
        </p:grpSpPr>
        <p:sp>
          <p:nvSpPr>
            <p:cNvPr id="168" name="Shape 118">
              <a:extLst>
                <a:ext uri="{FF2B5EF4-FFF2-40B4-BE49-F238E27FC236}">
                  <a16:creationId xmlns:a16="http://schemas.microsoft.com/office/drawing/2014/main" id="{4785526E-2F11-4723-8641-3FDE706F2AC5}"/>
                </a:ext>
              </a:extLst>
            </p:cNvPr>
            <p:cNvSpPr txBox="1">
              <a:spLocks noChangeArrowheads="1"/>
            </p:cNvSpPr>
            <p:nvPr/>
          </p:nvSpPr>
          <p:spPr bwMode="auto">
            <a:xfrm>
              <a:off x="7033538" y="2292786"/>
              <a:ext cx="3203148" cy="622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indent="-1349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FF0000"/>
                </a:buClr>
                <a:buSzPts val="1600"/>
              </a:pPr>
              <a:r>
                <a:rPr lang="en-US" altLang="zh-TW" b="1">
                  <a:solidFill>
                    <a:srgbClr val="C00000"/>
                  </a:solidFill>
                  <a:cs typeface="Arial" charset="0"/>
                  <a:sym typeface="Arial" charset="0"/>
                </a:rPr>
                <a:t>Hot data</a:t>
              </a:r>
              <a:r>
                <a:rPr lang="zh-TW" altLang="zh-TW" b="1">
                  <a:solidFill>
                    <a:srgbClr val="C00000"/>
                  </a:solidFill>
                  <a:cs typeface="Arial" charset="0"/>
                  <a:sym typeface="Arial" charset="0"/>
                </a:rPr>
                <a:t> &amp;</a:t>
              </a:r>
              <a:r>
                <a:rPr lang="en-US" altLang="zh-TW" b="1">
                  <a:solidFill>
                    <a:srgbClr val="C00000"/>
                  </a:solidFill>
                  <a:cs typeface="Arial" charset="0"/>
                  <a:sym typeface="Arial" charset="0"/>
                </a:rPr>
                <a:t> reserved block</a:t>
              </a:r>
              <a:endParaRPr lang="zh-TW" altLang="zh-TW" b="1">
                <a:solidFill>
                  <a:srgbClr val="C00000"/>
                </a:solidFill>
                <a:cs typeface="Arial" charset="0"/>
                <a:sym typeface="Arial" charset="0"/>
              </a:endParaRPr>
            </a:p>
          </p:txBody>
        </p:sp>
        <p:pic>
          <p:nvPicPr>
            <p:cNvPr id="169" name="Shape 119" descr="分層.png">
              <a:extLst>
                <a:ext uri="{FF2B5EF4-FFF2-40B4-BE49-F238E27FC236}">
                  <a16:creationId xmlns:a16="http://schemas.microsoft.com/office/drawing/2014/main" id="{B30A32F4-EC81-4187-B9CA-C9660DD17EF4}"/>
                </a:ext>
              </a:extLst>
            </p:cNvPr>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8905" y="1874010"/>
              <a:ext cx="2451338" cy="217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 name="Shape 120">
              <a:extLst>
                <a:ext uri="{FF2B5EF4-FFF2-40B4-BE49-F238E27FC236}">
                  <a16:creationId xmlns:a16="http://schemas.microsoft.com/office/drawing/2014/main" id="{6D85C3B4-AAF4-4CAB-9725-64CF538FEB7D}"/>
                </a:ext>
              </a:extLst>
            </p:cNvPr>
            <p:cNvSpPr txBox="1">
              <a:spLocks noChangeArrowheads="1"/>
            </p:cNvSpPr>
            <p:nvPr/>
          </p:nvSpPr>
          <p:spPr bwMode="auto">
            <a:xfrm>
              <a:off x="7043832" y="2997634"/>
              <a:ext cx="3421443" cy="643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indent="-134938">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buClr>
                  <a:srgbClr val="0857E7"/>
                </a:buClr>
                <a:buSzPts val="1600"/>
              </a:pPr>
              <a:r>
                <a:rPr lang="en-US" altLang="zh-TW" b="1">
                  <a:solidFill>
                    <a:srgbClr val="0070C0"/>
                  </a:solidFill>
                  <a:cs typeface="Arial" charset="0"/>
                  <a:sym typeface="Arial" charset="0"/>
                </a:rPr>
                <a:t>Cold and archived data</a:t>
              </a:r>
              <a:endParaRPr lang="zh-TW" altLang="zh-TW" b="1">
                <a:solidFill>
                  <a:srgbClr val="0070C0"/>
                </a:solidFill>
                <a:cs typeface="Arial" charset="0"/>
                <a:sym typeface="Arial" charset="0"/>
              </a:endParaRPr>
            </a:p>
          </p:txBody>
        </p:sp>
      </p:grpSp>
      <p:sp>
        <p:nvSpPr>
          <p:cNvPr id="171" name="文字方塊 170">
            <a:extLst>
              <a:ext uri="{FF2B5EF4-FFF2-40B4-BE49-F238E27FC236}">
                <a16:creationId xmlns:a16="http://schemas.microsoft.com/office/drawing/2014/main" id="{3E60AE60-936D-4F1B-B5CC-A6296C81A6C3}"/>
              </a:ext>
            </a:extLst>
          </p:cNvPr>
          <p:cNvSpPr txBox="1"/>
          <p:nvPr/>
        </p:nvSpPr>
        <p:spPr>
          <a:xfrm>
            <a:off x="710546" y="2357909"/>
            <a:ext cx="4735572" cy="923330"/>
          </a:xfrm>
          <a:prstGeom prst="rect">
            <a:avLst/>
          </a:prstGeom>
        </p:spPr>
        <p:txBody>
          <a:bodyPr wrap="square">
            <a:spAutoFit/>
          </a:bodyPr>
          <a:lstStyle>
            <a:defPPr>
              <a:defRPr lang="zh-TW"/>
            </a:defPPr>
            <a:lvl1pPr lvl="0">
              <a:defRPr sz="2100" b="1">
                <a:latin typeface="微軟正黑體" pitchFamily="34" charset="-120"/>
                <a:ea typeface="微軟正黑體" pitchFamily="34" charset="-120"/>
              </a:defRPr>
            </a:lvl1pPr>
          </a:lstStyle>
          <a:p>
            <a:r>
              <a:rPr lang="en" altLang="zh-TW" sz="1800">
                <a:latin typeface="Arial" panose="020B0604020202020204" pitchFamily="34" charset="0"/>
                <a:ea typeface="新細明體"/>
                <a:cs typeface="Arial" panose="020B0604020202020204" pitchFamily="34" charset="0"/>
              </a:rPr>
              <a:t>Keep flexibility to accelerate performance of key data and increase cost/performance ratio</a:t>
            </a:r>
            <a:endParaRPr lang="zh-TW" altLang="en-US" sz="1800">
              <a:latin typeface="Arial" panose="020B0604020202020204" pitchFamily="34" charset="0"/>
              <a:ea typeface="新細明體"/>
              <a:cs typeface="Arial" panose="020B0604020202020204" pitchFamily="34" charset="0"/>
            </a:endParaRPr>
          </a:p>
        </p:txBody>
      </p:sp>
      <p:pic>
        <p:nvPicPr>
          <p:cNvPr id="173" name="Picture 30" descr="\\MARKETING\Marketing\MarketingMaterials\素材\_icons\ICON_Sabrina\QNAP Auto Tiering logo_512x512.png">
            <a:extLst>
              <a:ext uri="{FF2B5EF4-FFF2-40B4-BE49-F238E27FC236}">
                <a16:creationId xmlns:a16="http://schemas.microsoft.com/office/drawing/2014/main" id="{7F055ACE-F703-41E6-9AEB-B00A8BC278A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6693" y="3744852"/>
            <a:ext cx="1310671" cy="13106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 name="圖片 173" descr="一張含有 電子用品, 螢幕擷取畫面, 顯示, 監視器 的圖片&#10;&#10;描述是以非常高的可信度產生">
            <a:extLst>
              <a:ext uri="{FF2B5EF4-FFF2-40B4-BE49-F238E27FC236}">
                <a16:creationId xmlns:a16="http://schemas.microsoft.com/office/drawing/2014/main" id="{068FD1FF-14FC-4999-A3C0-1149C100512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1665" y="1538747"/>
            <a:ext cx="4999974" cy="803450"/>
          </a:xfrm>
          <a:prstGeom prst="rect">
            <a:avLst/>
          </a:prstGeom>
        </p:spPr>
      </p:pic>
      <p:sp>
        <p:nvSpPr>
          <p:cNvPr id="175" name="矩形 174">
            <a:extLst>
              <a:ext uri="{FF2B5EF4-FFF2-40B4-BE49-F238E27FC236}">
                <a16:creationId xmlns:a16="http://schemas.microsoft.com/office/drawing/2014/main" id="{8B80A4CA-F9BA-4F84-B348-0DD6213A349B}"/>
              </a:ext>
            </a:extLst>
          </p:cNvPr>
          <p:cNvSpPr/>
          <p:nvPr/>
        </p:nvSpPr>
        <p:spPr>
          <a:xfrm>
            <a:off x="707358" y="1640227"/>
            <a:ext cx="4741973" cy="523220"/>
          </a:xfrm>
          <a:prstGeom prst="rect">
            <a:avLst/>
          </a:prstGeom>
        </p:spPr>
        <p:txBody>
          <a:bodyPr wrap="square">
            <a:spAutoFit/>
          </a:bodyPr>
          <a:lstStyle/>
          <a:p>
            <a:r>
              <a:rPr lang="en-US" altLang="zh-TW" sz="2800" b="1">
                <a:solidFill>
                  <a:srgbClr val="FFC000"/>
                </a:solidFill>
                <a:ea typeface="微軟正黑體" pitchFamily="34" charset="-120"/>
              </a:rPr>
              <a:t>Storage space</a:t>
            </a:r>
            <a:r>
              <a:rPr lang="zh-TW" altLang="en-US" sz="2800" b="1">
                <a:solidFill>
                  <a:srgbClr val="FFC000"/>
                </a:solidFill>
                <a:ea typeface="微軟正黑體" pitchFamily="34" charset="-120"/>
              </a:rPr>
              <a:t> </a:t>
            </a:r>
            <a:r>
              <a:rPr lang="en-US" altLang="zh-TW" sz="2800" b="1">
                <a:solidFill>
                  <a:schemeClr val="bg1"/>
                </a:solidFill>
                <a:ea typeface="微軟正黑體" pitchFamily="34" charset="-120"/>
              </a:rPr>
              <a:t>and</a:t>
            </a:r>
            <a:r>
              <a:rPr lang="zh-TW" altLang="en-US" sz="2800" b="1">
                <a:solidFill>
                  <a:schemeClr val="bg1"/>
                </a:solidFill>
                <a:ea typeface="微軟正黑體" pitchFamily="34" charset="-120"/>
              </a:rPr>
              <a:t> </a:t>
            </a:r>
            <a:r>
              <a:rPr lang="en-US" altLang="zh-TW" sz="2800" b="1">
                <a:solidFill>
                  <a:srgbClr val="FFC000"/>
                </a:solidFill>
                <a:ea typeface="微軟正黑體" pitchFamily="34" charset="-120"/>
              </a:rPr>
              <a:t>SSD</a:t>
            </a:r>
            <a:r>
              <a:rPr lang="zh-TW" altLang="en-US" sz="2800" b="1">
                <a:solidFill>
                  <a:srgbClr val="FFC000"/>
                </a:solidFill>
                <a:ea typeface="微軟正黑體" pitchFamily="34" charset="-120"/>
              </a:rPr>
              <a:t> </a:t>
            </a:r>
            <a:r>
              <a:rPr lang="en-US" altLang="zh-TW" sz="2800" b="1">
                <a:solidFill>
                  <a:srgbClr val="FFC000"/>
                </a:solidFill>
                <a:ea typeface="微軟正黑體" pitchFamily="34" charset="-120"/>
              </a:rPr>
              <a:t>caching</a:t>
            </a:r>
            <a:endParaRPr lang="en-US" altLang="zh-TW" sz="2800" b="1" kern="0">
              <a:solidFill>
                <a:srgbClr val="FFC000"/>
              </a:solidFill>
              <a:ea typeface="微軟正黑體" pitchFamily="34" charset="-120"/>
              <a:cs typeface="Verdana"/>
              <a:sym typeface="Verdana"/>
            </a:endParaRPr>
          </a:p>
        </p:txBody>
      </p:sp>
      <p:sp>
        <p:nvSpPr>
          <p:cNvPr id="176" name="文字版面配置區 2">
            <a:extLst>
              <a:ext uri="{FF2B5EF4-FFF2-40B4-BE49-F238E27FC236}">
                <a16:creationId xmlns:a16="http://schemas.microsoft.com/office/drawing/2014/main" id="{3A7CB586-5B2C-4845-95B7-1E483C546D50}"/>
              </a:ext>
            </a:extLst>
          </p:cNvPr>
          <p:cNvSpPr txBox="1">
            <a:spLocks/>
          </p:cNvSpPr>
          <p:nvPr/>
        </p:nvSpPr>
        <p:spPr>
          <a:xfrm>
            <a:off x="3032619" y="3420693"/>
            <a:ext cx="2580855" cy="490877"/>
          </a:xfrm>
          <a:prstGeom prst="rect">
            <a:avLst/>
          </a:prstGeom>
          <a:noFill/>
          <a:ln>
            <a:noFill/>
          </a:ln>
        </p:spPr>
        <p:txBody>
          <a:bodyPr wrap="square" lIns="91425" tIns="91425" rIns="91425" bIns="91425" anchor="t" anchorCtr="0"/>
          <a:lstStyle/>
          <a:p>
            <a:pPr lvl="0" indent="114300" algn="ctr">
              <a:lnSpc>
                <a:spcPct val="115000"/>
              </a:lnSpc>
              <a:buClr>
                <a:schemeClr val="dk2"/>
              </a:buClr>
              <a:buSzPct val="100000"/>
            </a:pPr>
            <a:r>
              <a:rPr lang="en-US" altLang="zh-TW" sz="24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Verdana"/>
              </a:rPr>
              <a:t>I/O</a:t>
            </a:r>
            <a:r>
              <a:rPr lang="zh-TW" altLang="en-US" sz="24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Verdana"/>
              </a:rPr>
              <a:t> </a:t>
            </a:r>
            <a:r>
              <a:rPr lang="en-US" altLang="zh-TW" sz="24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Verdana"/>
              </a:rPr>
              <a:t>aware</a:t>
            </a:r>
          </a:p>
        </p:txBody>
      </p:sp>
      <p:sp>
        <p:nvSpPr>
          <p:cNvPr id="177" name="文字版面配置區 2">
            <a:extLst>
              <a:ext uri="{FF2B5EF4-FFF2-40B4-BE49-F238E27FC236}">
                <a16:creationId xmlns:a16="http://schemas.microsoft.com/office/drawing/2014/main" id="{4B0CDF50-B2F8-4FF3-A44F-71F82431905B}"/>
              </a:ext>
            </a:extLst>
          </p:cNvPr>
          <p:cNvSpPr txBox="1">
            <a:spLocks/>
          </p:cNvSpPr>
          <p:nvPr/>
        </p:nvSpPr>
        <p:spPr>
          <a:xfrm>
            <a:off x="3105371" y="4645637"/>
            <a:ext cx="2281801" cy="490877"/>
          </a:xfrm>
          <a:prstGeom prst="rect">
            <a:avLst/>
          </a:prstGeom>
          <a:noFill/>
          <a:ln>
            <a:noFill/>
          </a:ln>
        </p:spPr>
        <p:txBody>
          <a:bodyPr wrap="square" lIns="91425" tIns="91425" rIns="91425" bIns="91425" anchor="t" anchorCtr="0"/>
          <a:lstStyle/>
          <a:p>
            <a:pPr lvl="0" indent="114300" algn="ctr">
              <a:lnSpc>
                <a:spcPct val="115000"/>
              </a:lnSpc>
              <a:buClr>
                <a:schemeClr val="dk2"/>
              </a:buClr>
              <a:buSzPct val="100000"/>
            </a:pPr>
            <a:r>
              <a:rPr lang="en-US" altLang="zh-TW" sz="2400" b="1" kern="0">
                <a:solidFill>
                  <a:schemeClr val="bg1"/>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Verdana"/>
              </a:rPr>
              <a:t>Tiering on </a:t>
            </a:r>
            <a:r>
              <a:rPr lang="en-US" altLang="zh-TW" sz="2100" b="1" kern="0">
                <a:solidFill>
                  <a:schemeClr val="bg1"/>
                </a:solidFill>
                <a:ea typeface="微軟正黑體" pitchFamily="34" charset="-120"/>
                <a:cs typeface="Verdana"/>
                <a:sym typeface="Verdana"/>
              </a:rPr>
              <a:t>Demand</a:t>
            </a:r>
            <a:r>
              <a:rPr lang="zh-TW" altLang="en-US" sz="2100" b="1" kern="0">
                <a:solidFill>
                  <a:schemeClr val="bg1"/>
                </a:solidFill>
                <a:ea typeface="微軟正黑體" pitchFamily="34" charset="-120"/>
                <a:cs typeface="Verdana"/>
                <a:sym typeface="Verdana"/>
              </a:rPr>
              <a:t> </a:t>
            </a:r>
            <a:endParaRPr lang="en-US" altLang="zh-TW" sz="2100" b="1" kern="0">
              <a:solidFill>
                <a:schemeClr val="bg1"/>
              </a:solidFill>
              <a:ea typeface="微軟正黑體" pitchFamily="34" charset="-120"/>
              <a:cs typeface="Verdana"/>
              <a:sym typeface="Verdana"/>
            </a:endParaRPr>
          </a:p>
        </p:txBody>
      </p:sp>
    </p:spTree>
    <p:extLst>
      <p:ext uri="{BB962C8B-B14F-4D97-AF65-F5344CB8AC3E}">
        <p14:creationId xmlns:p14="http://schemas.microsoft.com/office/powerpoint/2010/main" val="2833997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79E4EF1C-B47A-45A7-8338-21E7224B67A0}"/>
              </a:ext>
            </a:extLst>
          </p:cNvPr>
          <p:cNvSpPr txBox="1"/>
          <p:nvPr/>
        </p:nvSpPr>
        <p:spPr>
          <a:xfrm>
            <a:off x="1235241" y="1768643"/>
            <a:ext cx="4359443" cy="954107"/>
          </a:xfrm>
          <a:prstGeom prst="rect">
            <a:avLst/>
          </a:prstGeom>
          <a:noFill/>
        </p:spPr>
        <p:txBody>
          <a:bodyPr wrap="square" rtlCol="0" anchor="t">
            <a:spAutoFit/>
          </a:bodyPr>
          <a:lstStyle/>
          <a:p>
            <a:r>
              <a:rPr lang="en-US" altLang="zh-CN" sz="2800" b="1">
                <a:solidFill>
                  <a:schemeClr val="bg1"/>
                </a:solidFill>
                <a:latin typeface="Arial"/>
                <a:ea typeface="微軟正黑體"/>
                <a:cs typeface="Arial"/>
              </a:rPr>
              <a:t>M.2 SSD</a:t>
            </a:r>
            <a:r>
              <a:rPr lang="zh-CN" altLang="en-US" sz="2800" b="1">
                <a:solidFill>
                  <a:schemeClr val="bg1"/>
                </a:solidFill>
                <a:latin typeface="Arial"/>
                <a:ea typeface="微軟正黑體"/>
                <a:cs typeface="Arial"/>
              </a:rPr>
              <a:t>＋</a:t>
            </a:r>
            <a:r>
              <a:rPr lang="en-US" altLang="zh-CN" sz="2800" b="1">
                <a:solidFill>
                  <a:schemeClr val="bg1"/>
                </a:solidFill>
                <a:latin typeface="Arial"/>
                <a:ea typeface="微軟正黑體"/>
                <a:cs typeface="Arial"/>
              </a:rPr>
              <a:t>10GbE revealed</a:t>
            </a:r>
          </a:p>
        </p:txBody>
      </p:sp>
      <p:sp>
        <p:nvSpPr>
          <p:cNvPr id="6" name="文字方塊 5">
            <a:extLst>
              <a:ext uri="{FF2B5EF4-FFF2-40B4-BE49-F238E27FC236}">
                <a16:creationId xmlns:a16="http://schemas.microsoft.com/office/drawing/2014/main" id="{DEB4D945-0C76-4801-BC1E-93F0C20D706B}"/>
              </a:ext>
            </a:extLst>
          </p:cNvPr>
          <p:cNvSpPr txBox="1"/>
          <p:nvPr/>
        </p:nvSpPr>
        <p:spPr>
          <a:xfrm>
            <a:off x="1235241" y="2911645"/>
            <a:ext cx="4483770" cy="1384995"/>
          </a:xfrm>
          <a:prstGeom prst="rect">
            <a:avLst/>
          </a:prstGeom>
          <a:noFill/>
        </p:spPr>
        <p:txBody>
          <a:bodyPr wrap="square" rtlCol="0" anchor="t">
            <a:spAutoFit/>
          </a:bodyPr>
          <a:lstStyle/>
          <a:p>
            <a:r>
              <a:rPr lang="en-US" altLang="zh-CN" sz="2800" b="1">
                <a:solidFill>
                  <a:schemeClr val="bg1"/>
                </a:solidFill>
                <a:latin typeface="Arial"/>
                <a:ea typeface="微軟正黑體"/>
                <a:cs typeface="Arial"/>
              </a:rPr>
              <a:t>NAS/PC supported, experience super speed </a:t>
            </a:r>
            <a:r>
              <a:rPr lang="en-US" altLang="zh-CN" sz="2800" b="1" err="1">
                <a:solidFill>
                  <a:schemeClr val="bg1"/>
                </a:solidFill>
                <a:latin typeface="Arial"/>
                <a:ea typeface="微軟正黑體"/>
                <a:cs typeface="Arial"/>
              </a:rPr>
              <a:t>NVMe</a:t>
            </a:r>
            <a:r>
              <a:rPr lang="en-US" altLang="zh-CN" sz="2800" b="1">
                <a:solidFill>
                  <a:schemeClr val="bg1"/>
                </a:solidFill>
                <a:latin typeface="Arial"/>
                <a:ea typeface="微軟正黑體"/>
                <a:cs typeface="Arial"/>
              </a:rPr>
              <a:t> SSD</a:t>
            </a:r>
          </a:p>
        </p:txBody>
      </p:sp>
      <p:sp>
        <p:nvSpPr>
          <p:cNvPr id="7" name="文字方塊 6">
            <a:extLst>
              <a:ext uri="{FF2B5EF4-FFF2-40B4-BE49-F238E27FC236}">
                <a16:creationId xmlns:a16="http://schemas.microsoft.com/office/drawing/2014/main" id="{469DF689-65CC-47FA-B832-A5D68FEDE92E}"/>
              </a:ext>
            </a:extLst>
          </p:cNvPr>
          <p:cNvSpPr txBox="1"/>
          <p:nvPr/>
        </p:nvSpPr>
        <p:spPr>
          <a:xfrm>
            <a:off x="1235241" y="4455696"/>
            <a:ext cx="4275222" cy="954107"/>
          </a:xfrm>
          <a:prstGeom prst="rect">
            <a:avLst/>
          </a:prstGeom>
          <a:noFill/>
        </p:spPr>
        <p:txBody>
          <a:bodyPr wrap="square" rtlCol="0" anchor="t">
            <a:spAutoFit/>
          </a:bodyPr>
          <a:lstStyle/>
          <a:p>
            <a:r>
              <a:rPr lang="en-US" altLang="zh-CN" sz="2800" b="1">
                <a:solidFill>
                  <a:schemeClr val="bg1"/>
                </a:solidFill>
                <a:latin typeface="Arial"/>
                <a:ea typeface="微軟正黑體"/>
                <a:cs typeface="Arial"/>
              </a:rPr>
              <a:t>QTS 4.4.1 fully utilize SSD’s performance</a:t>
            </a:r>
          </a:p>
        </p:txBody>
      </p:sp>
    </p:spTree>
    <p:extLst>
      <p:ext uri="{BB962C8B-B14F-4D97-AF65-F5344CB8AC3E}">
        <p14:creationId xmlns:p14="http://schemas.microsoft.com/office/powerpoint/2010/main" val="2500053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304B-D516-5541-BF54-0DE086AB93C9}"/>
              </a:ext>
            </a:extLst>
          </p:cNvPr>
          <p:cNvSpPr>
            <a:spLocks noGrp="1"/>
          </p:cNvSpPr>
          <p:nvPr>
            <p:ph type="ctrTitle"/>
          </p:nvPr>
        </p:nvSpPr>
        <p:spPr>
          <a:xfrm>
            <a:off x="1319463" y="1309687"/>
            <a:ext cx="6833937" cy="3671745"/>
          </a:xfrm>
        </p:spPr>
        <p:txBody>
          <a:bodyPr>
            <a:normAutofit/>
          </a:bodyPr>
          <a:lstStyle/>
          <a:p>
            <a:r>
              <a:rPr lang="en-US" sz="6000">
                <a:solidFill>
                  <a:schemeClr val="accent4"/>
                </a:solidFill>
                <a:latin typeface="Arial" panose="020B0604020202020204" pitchFamily="34" charset="0"/>
                <a:cs typeface="Arial" panose="020B0604020202020204" pitchFamily="34" charset="0"/>
              </a:rPr>
              <a:t>Live Demo</a:t>
            </a:r>
            <a:br>
              <a:rPr lang="en-US" sz="3000">
                <a:solidFill>
                  <a:schemeClr val="accent4"/>
                </a:solidFill>
                <a:latin typeface="Arial" panose="020B0604020202020204" pitchFamily="34" charset="0"/>
                <a:cs typeface="Arial" panose="020B0604020202020204" pitchFamily="34" charset="0"/>
              </a:rPr>
            </a:br>
            <a:r>
              <a:rPr lang="en-US" sz="4000">
                <a:latin typeface="Arial" panose="020B0604020202020204" pitchFamily="34" charset="0"/>
                <a:cs typeface="Arial" panose="020B0604020202020204" pitchFamily="34" charset="0"/>
              </a:rPr>
              <a:t>Install </a:t>
            </a:r>
            <a:r>
              <a:rPr lang="en-US" altLang="zh-TW" sz="4000">
                <a:latin typeface="Arial" panose="020B0604020202020204" pitchFamily="34" charset="0"/>
                <a:cs typeface="Arial" panose="020B0604020202020204" pitchFamily="34" charset="0"/>
              </a:rPr>
              <a:t>QM2 </a:t>
            </a:r>
            <a:r>
              <a:rPr lang="en-US" altLang="zh-CN" sz="4000">
                <a:latin typeface="Arial" panose="020B0604020202020204" pitchFamily="34" charset="0"/>
                <a:cs typeface="Arial" panose="020B0604020202020204" pitchFamily="34" charset="0"/>
              </a:rPr>
              <a:t>on</a:t>
            </a:r>
            <a:r>
              <a:rPr lang="zh-TW" altLang="en-US" sz="4000">
                <a:latin typeface="Arial" panose="020B0604020202020204" pitchFamily="34" charset="0"/>
                <a:cs typeface="Arial" panose="020B0604020202020204" pitchFamily="34" charset="0"/>
              </a:rPr>
              <a:t> </a:t>
            </a:r>
            <a:r>
              <a:rPr lang="en-US" altLang="zh-CN" sz="4000">
                <a:latin typeface="Arial" panose="020B0604020202020204" pitchFamily="34" charset="0"/>
                <a:cs typeface="Arial" panose="020B0604020202020204" pitchFamily="34" charset="0"/>
              </a:rPr>
              <a:t>PC</a:t>
            </a:r>
            <a:br>
              <a:rPr lang="en-US" altLang="zh-CN" sz="4000">
                <a:latin typeface="Arial" panose="020B0604020202020204" pitchFamily="34" charset="0"/>
                <a:cs typeface="Arial" panose="020B0604020202020204" pitchFamily="34" charset="0"/>
              </a:rPr>
            </a:br>
            <a:r>
              <a:rPr lang="en-US" altLang="zh-CN" sz="4000">
                <a:latin typeface="Arial" panose="020B0604020202020204" pitchFamily="34" charset="0"/>
                <a:cs typeface="Arial" panose="020B0604020202020204" pitchFamily="34" charset="0"/>
              </a:rPr>
              <a:t>to enhance performance </a:t>
            </a:r>
            <a:endParaRPr lang="en-US" sz="60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027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93F3-6129-EF4C-A5C4-BB8F27C0A0BC}"/>
              </a:ext>
            </a:extLst>
          </p:cNvPr>
          <p:cNvSpPr>
            <a:spLocks noGrp="1"/>
          </p:cNvSpPr>
          <p:nvPr>
            <p:ph type="ctrTitle"/>
          </p:nvPr>
        </p:nvSpPr>
        <p:spPr>
          <a:xfrm>
            <a:off x="1319463" y="1309687"/>
            <a:ext cx="6833937" cy="3644449"/>
          </a:xfrm>
        </p:spPr>
        <p:txBody>
          <a:bodyPr>
            <a:normAutofit/>
          </a:bodyPr>
          <a:lstStyle/>
          <a:p>
            <a:r>
              <a:rPr lang="en-US" altLang="zh-CN" sz="6000">
                <a:solidFill>
                  <a:schemeClr val="accent4"/>
                </a:solidFill>
              </a:rPr>
              <a:t>QTS 4.4.1 </a:t>
            </a:r>
            <a:br>
              <a:rPr lang="en-US" altLang="zh-CN" sz="6000">
                <a:latin typeface="Arial"/>
                <a:ea typeface="微軟正黑體"/>
                <a:cs typeface="Arial"/>
              </a:rPr>
            </a:br>
            <a:r>
              <a:rPr lang="en-US" altLang="zh-CN" sz="4000"/>
              <a:t>Fully utilize SSD’s performance</a:t>
            </a:r>
          </a:p>
        </p:txBody>
      </p:sp>
      <p:pic>
        <p:nvPicPr>
          <p:cNvPr id="4" name="Picture 3">
            <a:extLst>
              <a:ext uri="{FF2B5EF4-FFF2-40B4-BE49-F238E27FC236}">
                <a16:creationId xmlns:a16="http://schemas.microsoft.com/office/drawing/2014/main" id="{4BCF3329-E466-A740-9D1C-977F501227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21573" y="8011507"/>
            <a:ext cx="3461657" cy="3175000"/>
          </a:xfrm>
          <a:prstGeom prst="rect">
            <a:avLst/>
          </a:prstGeom>
        </p:spPr>
      </p:pic>
      <p:pic>
        <p:nvPicPr>
          <p:cNvPr id="5" name="Picture 4">
            <a:extLst>
              <a:ext uri="{FF2B5EF4-FFF2-40B4-BE49-F238E27FC236}">
                <a16:creationId xmlns:a16="http://schemas.microsoft.com/office/drawing/2014/main" id="{9809FE51-70DB-DF40-A6C2-E47E3F6E95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3230" y="8153690"/>
            <a:ext cx="4885999" cy="2992329"/>
          </a:xfrm>
          <a:prstGeom prst="rect">
            <a:avLst/>
          </a:prstGeom>
        </p:spPr>
      </p:pic>
    </p:spTree>
    <p:extLst>
      <p:ext uri="{BB962C8B-B14F-4D97-AF65-F5344CB8AC3E}">
        <p14:creationId xmlns:p14="http://schemas.microsoft.com/office/powerpoint/2010/main" val="664689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a:extLst>
              <a:ext uri="{FF2B5EF4-FFF2-40B4-BE49-F238E27FC236}">
                <a16:creationId xmlns:a16="http://schemas.microsoft.com/office/drawing/2014/main" id="{D8E052C2-0494-4DAD-AABE-2E6700E072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049" y="2797553"/>
            <a:ext cx="7457757" cy="3244625"/>
          </a:xfrm>
          <a:prstGeom prst="rect">
            <a:avLst/>
          </a:prstGeom>
          <a:effectLst>
            <a:outerShdw blurRad="50800" dist="38100" dir="5400000" algn="t" rotWithShape="0">
              <a:prstClr val="black">
                <a:alpha val="40000"/>
              </a:prstClr>
            </a:outerShdw>
          </a:effectLst>
        </p:spPr>
      </p:pic>
      <p:sp>
        <p:nvSpPr>
          <p:cNvPr id="2" name="標題 1">
            <a:extLst>
              <a:ext uri="{FF2B5EF4-FFF2-40B4-BE49-F238E27FC236}">
                <a16:creationId xmlns:a16="http://schemas.microsoft.com/office/drawing/2014/main" id="{5F857368-3A39-432D-9D57-3DD0CBCDF550}"/>
              </a:ext>
            </a:extLst>
          </p:cNvPr>
          <p:cNvSpPr>
            <a:spLocks noGrp="1"/>
          </p:cNvSpPr>
          <p:nvPr>
            <p:ph type="title"/>
          </p:nvPr>
        </p:nvSpPr>
        <p:spPr>
          <a:xfrm>
            <a:off x="248653" y="90344"/>
            <a:ext cx="11722768" cy="1126791"/>
          </a:xfrm>
        </p:spPr>
        <p:txBody>
          <a:bodyPr>
            <a:normAutofit/>
          </a:bodyPr>
          <a:lstStyle/>
          <a:p>
            <a:r>
              <a:rPr lang="en-US" altLang="zh-TW">
                <a:ea typeface="微軟正黑體"/>
              </a:rPr>
              <a:t>SSD</a:t>
            </a:r>
            <a:r>
              <a:rPr lang="zh-TW" altLang="en-US">
                <a:ea typeface="微軟正黑體"/>
              </a:rPr>
              <a:t> </a:t>
            </a:r>
            <a:r>
              <a:rPr lang="en-US" altLang="zh-TW">
                <a:ea typeface="微軟正黑體"/>
              </a:rPr>
              <a:t>Evolution Trend</a:t>
            </a:r>
            <a:endParaRPr kumimoji="1" lang="en-US" altLang="zh-TW"/>
          </a:p>
        </p:txBody>
      </p:sp>
      <p:sp>
        <p:nvSpPr>
          <p:cNvPr id="3" name="內容版面配置區 2">
            <a:extLst>
              <a:ext uri="{FF2B5EF4-FFF2-40B4-BE49-F238E27FC236}">
                <a16:creationId xmlns:a16="http://schemas.microsoft.com/office/drawing/2014/main" id="{EAF88676-8F45-4700-A5E4-29032E25B671}"/>
              </a:ext>
            </a:extLst>
          </p:cNvPr>
          <p:cNvSpPr>
            <a:spLocks noGrp="1"/>
          </p:cNvSpPr>
          <p:nvPr>
            <p:ph idx="1"/>
          </p:nvPr>
        </p:nvSpPr>
        <p:spPr>
          <a:xfrm>
            <a:off x="472018" y="1496042"/>
            <a:ext cx="11335933" cy="1779191"/>
          </a:xfrm>
        </p:spPr>
        <p:txBody>
          <a:bodyPr vert="horz" lIns="91440" tIns="45720" rIns="91440" bIns="45720" rtlCol="0" anchor="t">
            <a:normAutofit/>
          </a:bodyPr>
          <a:lstStyle/>
          <a:p>
            <a:pPr marL="0" indent="0">
              <a:buNone/>
            </a:pPr>
            <a:r>
              <a:rPr lang="en-US" altLang="zh-TW" sz="2000">
                <a:latin typeface="Arial"/>
                <a:ea typeface="微軟正黑體"/>
                <a:cs typeface="Arial"/>
              </a:rPr>
              <a:t>QNAP</a:t>
            </a:r>
            <a:r>
              <a:rPr lang="zh-TW" altLang="en-US" sz="2000">
                <a:latin typeface="Arial"/>
                <a:ea typeface="微軟正黑體"/>
                <a:cs typeface="Arial"/>
              </a:rPr>
              <a:t> </a:t>
            </a:r>
            <a:r>
              <a:rPr lang="en-US" altLang="zh-TW" sz="2000">
                <a:latin typeface="Arial"/>
                <a:ea typeface="微軟正黑體"/>
                <a:cs typeface="Arial"/>
              </a:rPr>
              <a:t>QM2 in QNAP NAS is ideal on sharing data, applications and virtualized server applications for multi users. Install the QM2 on the NAS which has no other HDD slots available then combine with the</a:t>
            </a:r>
            <a:r>
              <a:rPr lang="zh-TW" altLang="en-US" sz="2000">
                <a:latin typeface="Arial"/>
                <a:ea typeface="微軟正黑體"/>
                <a:cs typeface="Arial"/>
              </a:rPr>
              <a:t> </a:t>
            </a:r>
            <a:r>
              <a:rPr lang="en-US" altLang="zh-TW" sz="2000">
                <a:latin typeface="Arial"/>
                <a:ea typeface="微軟正黑體"/>
                <a:cs typeface="Arial"/>
              </a:rPr>
              <a:t>10GbE port and QTS</a:t>
            </a:r>
            <a:r>
              <a:rPr lang="zh-TW" altLang="en-US" sz="2000">
                <a:latin typeface="Arial"/>
                <a:ea typeface="微軟正黑體"/>
                <a:cs typeface="Arial"/>
              </a:rPr>
              <a:t> </a:t>
            </a:r>
            <a:r>
              <a:rPr lang="en-US" altLang="zh-TW" sz="2000">
                <a:latin typeface="Arial"/>
                <a:ea typeface="微軟正黑體"/>
                <a:cs typeface="Arial"/>
              </a:rPr>
              <a:t>4.4.1’s remove and re-create</a:t>
            </a:r>
            <a:r>
              <a:rPr lang="zh-TW" altLang="en-US" sz="2000">
                <a:latin typeface="Arial"/>
                <a:ea typeface="微軟正黑體"/>
                <a:cs typeface="Arial"/>
              </a:rPr>
              <a:t> </a:t>
            </a:r>
            <a:r>
              <a:rPr lang="en-US" altLang="zh-TW" sz="2000" err="1">
                <a:latin typeface="Arial"/>
                <a:ea typeface="微軟正黑體"/>
                <a:cs typeface="Arial"/>
              </a:rPr>
              <a:t>Qtier</a:t>
            </a:r>
            <a:r>
              <a:rPr lang="en-US" altLang="zh-TW" sz="2000">
                <a:latin typeface="Arial"/>
                <a:ea typeface="微軟正黑體"/>
                <a:cs typeface="Arial"/>
              </a:rPr>
              <a:t> solution, keep improving the random access speed (IOPS)</a:t>
            </a:r>
            <a:r>
              <a:rPr lang="zh-TW" altLang="en-US" sz="2000">
                <a:latin typeface="Arial"/>
                <a:ea typeface="微軟正黑體"/>
                <a:cs typeface="Arial"/>
              </a:rPr>
              <a:t> </a:t>
            </a:r>
            <a:r>
              <a:rPr lang="en-US" altLang="zh-TW" sz="2000">
                <a:latin typeface="Arial"/>
                <a:ea typeface="微軟正黑體"/>
                <a:cs typeface="Arial"/>
              </a:rPr>
              <a:t>to experience dramatic performance improvements.</a:t>
            </a:r>
            <a:endParaRPr lang="zh-TW" altLang="en-US" sz="2000">
              <a:latin typeface="Arial"/>
              <a:ea typeface="微軟正黑體"/>
              <a:cs typeface="Arial"/>
            </a:endParaRPr>
          </a:p>
        </p:txBody>
      </p:sp>
      <p:sp>
        <p:nvSpPr>
          <p:cNvPr id="53" name="內容版面配置區 2">
            <a:extLst>
              <a:ext uri="{FF2B5EF4-FFF2-40B4-BE49-F238E27FC236}">
                <a16:creationId xmlns:a16="http://schemas.microsoft.com/office/drawing/2014/main" id="{941CF975-5CEE-4162-BCF3-5B74C5CE808B}"/>
              </a:ext>
            </a:extLst>
          </p:cNvPr>
          <p:cNvSpPr txBox="1">
            <a:spLocks/>
          </p:cNvSpPr>
          <p:nvPr/>
        </p:nvSpPr>
        <p:spPr>
          <a:xfrm>
            <a:off x="1177343" y="1269110"/>
            <a:ext cx="7199958" cy="7249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0" indent="0" fontAlgn="base">
              <a:lnSpc>
                <a:spcPts val="2300"/>
              </a:lnSpc>
              <a:buNone/>
            </a:pPr>
            <a:endParaRPr lang="zh-TW" altLang="zh-TW">
              <a:latin typeface="微軟正黑體" panose="020B0604030504040204" pitchFamily="34" charset="-120"/>
              <a:ea typeface="微軟正黑體" panose="020B0604030504040204" pitchFamily="34" charset="-120"/>
            </a:endParaRPr>
          </a:p>
        </p:txBody>
      </p:sp>
      <p:pic>
        <p:nvPicPr>
          <p:cNvPr id="66" name="圖片 13">
            <a:extLst>
              <a:ext uri="{FF2B5EF4-FFF2-40B4-BE49-F238E27FC236}">
                <a16:creationId xmlns:a16="http://schemas.microsoft.com/office/drawing/2014/main" id="{BF74FB96-7306-43EE-9142-B8F4CD83B2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8"/>
          <a:stretch/>
        </p:blipFill>
        <p:spPr>
          <a:xfrm>
            <a:off x="841663" y="4539249"/>
            <a:ext cx="3688534" cy="959652"/>
          </a:xfrm>
          <a:prstGeom prst="rect">
            <a:avLst/>
          </a:prstGeom>
        </p:spPr>
      </p:pic>
      <p:graphicFrame>
        <p:nvGraphicFramePr>
          <p:cNvPr id="68" name="表格 67">
            <a:extLst>
              <a:ext uri="{FF2B5EF4-FFF2-40B4-BE49-F238E27FC236}">
                <a16:creationId xmlns:a16="http://schemas.microsoft.com/office/drawing/2014/main" id="{BE3DCD67-CC59-4F7E-8618-23DB60F190A7}"/>
              </a:ext>
            </a:extLst>
          </p:cNvPr>
          <p:cNvGraphicFramePr>
            <a:graphicFrameLocks noGrp="1"/>
          </p:cNvGraphicFramePr>
          <p:nvPr>
            <p:extLst>
              <p:ext uri="{D42A27DB-BD31-4B8C-83A1-F6EECF244321}">
                <p14:modId xmlns:p14="http://schemas.microsoft.com/office/powerpoint/2010/main" val="2292070995"/>
              </p:ext>
            </p:extLst>
          </p:nvPr>
        </p:nvGraphicFramePr>
        <p:xfrm>
          <a:off x="801564" y="3320652"/>
          <a:ext cx="6566754" cy="895011"/>
        </p:xfrm>
        <a:graphic>
          <a:graphicData uri="http://schemas.openxmlformats.org/drawingml/2006/table">
            <a:tbl>
              <a:tblPr firstRow="1" bandRow="1">
                <a:tableStyleId>{5202B0CA-FC54-4496-8BCA-5EF66A818D29}</a:tableStyleId>
              </a:tblPr>
              <a:tblGrid>
                <a:gridCol w="2188918">
                  <a:extLst>
                    <a:ext uri="{9D8B030D-6E8A-4147-A177-3AD203B41FA5}">
                      <a16:colId xmlns:a16="http://schemas.microsoft.com/office/drawing/2014/main" val="1446711832"/>
                    </a:ext>
                  </a:extLst>
                </a:gridCol>
                <a:gridCol w="2188918">
                  <a:extLst>
                    <a:ext uri="{9D8B030D-6E8A-4147-A177-3AD203B41FA5}">
                      <a16:colId xmlns:a16="http://schemas.microsoft.com/office/drawing/2014/main" val="428224539"/>
                    </a:ext>
                  </a:extLst>
                </a:gridCol>
                <a:gridCol w="2188918">
                  <a:extLst>
                    <a:ext uri="{9D8B030D-6E8A-4147-A177-3AD203B41FA5}">
                      <a16:colId xmlns:a16="http://schemas.microsoft.com/office/drawing/2014/main" val="3134425443"/>
                    </a:ext>
                  </a:extLst>
                </a:gridCol>
              </a:tblGrid>
              <a:tr h="298337">
                <a:tc>
                  <a:txBody>
                    <a:bodyPr/>
                    <a:lstStyle/>
                    <a:p>
                      <a:pPr lvl="0" algn="ctr">
                        <a:buNone/>
                      </a:pPr>
                      <a:r>
                        <a:rPr lang="zh-TW" altLang="en-US" sz="1800">
                          <a:latin typeface="Arial" panose="020B0604020202020204" pitchFamily="34" charset="0"/>
                          <a:ea typeface="微軟正黑體"/>
                          <a:cs typeface="Arial" panose="020B0604020202020204" pitchFamily="34" charset="0"/>
                        </a:rPr>
                        <a:t>Disk Type</a:t>
                      </a:r>
                      <a:endParaRPr lang="zh-TW" altLang="en-US" sz="1800">
                        <a:effectLst/>
                        <a:latin typeface="Arial" panose="020B0604020202020204" pitchFamily="34" charset="0"/>
                        <a:ea typeface="微軟正黑體" panose="020B0604030504040204" pitchFamily="34" charset="-12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rgbClr val="7030A0"/>
                    </a:solidFill>
                  </a:tcPr>
                </a:tc>
                <a:tc>
                  <a:txBody>
                    <a:bodyPr/>
                    <a:lstStyle/>
                    <a:p>
                      <a:pPr algn="ctr">
                        <a:buNone/>
                      </a:pPr>
                      <a:r>
                        <a:rPr lang="zh-TW" altLang="af-ZA" sz="1800">
                          <a:latin typeface="Arial" panose="020B0604020202020204" pitchFamily="34" charset="0"/>
                          <a:ea typeface="微軟正黑體"/>
                          <a:cs typeface="Arial" panose="020B0604020202020204" pitchFamily="34" charset="0"/>
                        </a:rPr>
                        <a:t>SW </a:t>
                      </a:r>
                      <a:r>
                        <a:rPr lang="af-ZA" sz="1800">
                          <a:effectLst/>
                          <a:latin typeface="Arial" panose="020B0604020202020204" pitchFamily="34" charset="0"/>
                          <a:cs typeface="Arial" panose="020B0604020202020204" pitchFamily="34" charset="0"/>
                        </a:rPr>
                        <a:t>(MB/s)</a:t>
                      </a: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rgbClr val="7030A0"/>
                    </a:solidFill>
                  </a:tcPr>
                </a:tc>
                <a:tc>
                  <a:txBody>
                    <a:bodyPr/>
                    <a:lstStyle/>
                    <a:p>
                      <a:pPr algn="ctr">
                        <a:buNone/>
                      </a:pPr>
                      <a:r>
                        <a:rPr lang="zh-TW" altLang="af-ZA" sz="1800">
                          <a:latin typeface="Arial" panose="020B0604020202020204" pitchFamily="34" charset="0"/>
                          <a:ea typeface="微軟正黑體"/>
                          <a:cs typeface="Arial" panose="020B0604020202020204" pitchFamily="34" charset="0"/>
                        </a:rPr>
                        <a:t>RW</a:t>
                      </a:r>
                      <a:r>
                        <a:rPr lang="af-ZA" sz="1800">
                          <a:effectLst/>
                          <a:latin typeface="Arial" panose="020B0604020202020204" pitchFamily="34" charset="0"/>
                          <a:ea typeface="微軟正黑體"/>
                          <a:cs typeface="Arial" panose="020B0604020202020204" pitchFamily="34" charset="0"/>
                        </a:rPr>
                        <a:t> </a:t>
                      </a:r>
                      <a:r>
                        <a:rPr lang="af-ZA" sz="1800">
                          <a:effectLst/>
                          <a:latin typeface="Arial" panose="020B0604020202020204" pitchFamily="34" charset="0"/>
                          <a:cs typeface="Arial" panose="020B0604020202020204" pitchFamily="34" charset="0"/>
                        </a:rPr>
                        <a:t>(IOPS)</a:t>
                      </a: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rgbClr val="7030A0"/>
                    </a:solidFill>
                  </a:tcPr>
                </a:tc>
                <a:extLst>
                  <a:ext uri="{0D108BD9-81ED-4DB2-BD59-A6C34878D82A}">
                    <a16:rowId xmlns:a16="http://schemas.microsoft.com/office/drawing/2014/main" val="3208397607"/>
                  </a:ext>
                </a:extLst>
              </a:tr>
              <a:tr h="298337">
                <a:tc>
                  <a:txBody>
                    <a:bodyPr/>
                    <a:lstStyle/>
                    <a:p>
                      <a:pPr algn="ctr">
                        <a:buNone/>
                      </a:pPr>
                      <a:r>
                        <a:rPr lang="af-ZA" sz="1800">
                          <a:solidFill>
                            <a:schemeClr val="tx1"/>
                          </a:solidFill>
                          <a:effectLst/>
                          <a:latin typeface="Arial" panose="020B0604020202020204" pitchFamily="34" charset="0"/>
                          <a:cs typeface="Arial" panose="020B0604020202020204" pitchFamily="34" charset="0"/>
                        </a:rPr>
                        <a:t>HDD</a:t>
                      </a:r>
                      <a:endParaRPr lang="af-ZA" sz="1800" b="1">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solidFill>
                  </a:tcPr>
                </a:tc>
                <a:tc>
                  <a:txBody>
                    <a:bodyPr/>
                    <a:lstStyle/>
                    <a:p>
                      <a:pPr algn="ctr"/>
                      <a:r>
                        <a:rPr lang="en-US" altLang="zh-TW" sz="1800">
                          <a:solidFill>
                            <a:schemeClr val="tx1"/>
                          </a:solidFill>
                          <a:latin typeface="Arial" panose="020B0604020202020204" pitchFamily="34" charset="0"/>
                          <a:cs typeface="Arial" panose="020B0604020202020204" pitchFamily="34" charset="0"/>
                        </a:rPr>
                        <a:t>100</a:t>
                      </a:r>
                      <a:endParaRPr lang="en-US" altLang="zh-TW" sz="18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solidFill>
                  </a:tcPr>
                </a:tc>
                <a:tc>
                  <a:txBody>
                    <a:bodyPr/>
                    <a:lstStyle/>
                    <a:p>
                      <a:pPr algn="ctr"/>
                      <a:r>
                        <a:rPr lang="en-US" altLang="zh-TW" sz="1800">
                          <a:solidFill>
                            <a:schemeClr val="tx1"/>
                          </a:solidFill>
                          <a:latin typeface="Arial" panose="020B0604020202020204" pitchFamily="34" charset="0"/>
                          <a:cs typeface="Arial" panose="020B0604020202020204" pitchFamily="34" charset="0"/>
                        </a:rPr>
                        <a:t>350</a:t>
                      </a:r>
                      <a:endParaRPr lang="en-US" altLang="zh-TW" sz="18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8638311"/>
                  </a:ext>
                </a:extLst>
              </a:tr>
              <a:tr h="298337">
                <a:tc>
                  <a:txBody>
                    <a:bodyPr/>
                    <a:lstStyle/>
                    <a:p>
                      <a:pPr algn="ctr">
                        <a:buNone/>
                      </a:pPr>
                      <a:r>
                        <a:rPr lang="af-ZA" sz="1800">
                          <a:solidFill>
                            <a:schemeClr val="tx1"/>
                          </a:solidFill>
                          <a:effectLst/>
                          <a:latin typeface="Arial" panose="020B0604020202020204" pitchFamily="34" charset="0"/>
                          <a:cs typeface="Arial" panose="020B0604020202020204" pitchFamily="34" charset="0"/>
                        </a:rPr>
                        <a:t>SSD </a:t>
                      </a:r>
                      <a:endParaRPr lang="af-ZA" sz="1800" b="1">
                        <a:solidFill>
                          <a:schemeClr val="tx1"/>
                        </a:solidFill>
                        <a:effectLst/>
                        <a:latin typeface="Arial" panose="020B0604020202020204" pitchFamily="34" charset="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solidFill>
                  </a:tcPr>
                </a:tc>
                <a:tc>
                  <a:txBody>
                    <a:bodyPr/>
                    <a:lstStyle/>
                    <a:p>
                      <a:pPr algn="ctr"/>
                      <a:r>
                        <a:rPr lang="en-US" altLang="zh-TW" sz="1800">
                          <a:solidFill>
                            <a:schemeClr val="tx1"/>
                          </a:solidFill>
                          <a:latin typeface="Arial" panose="020B0604020202020204" pitchFamily="34" charset="0"/>
                          <a:cs typeface="Arial" panose="020B0604020202020204" pitchFamily="34" charset="0"/>
                        </a:rPr>
                        <a:t>300</a:t>
                      </a:r>
                      <a:endParaRPr lang="en-US" altLang="zh-TW" sz="18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solidFill>
                  </a:tcPr>
                </a:tc>
                <a:tc>
                  <a:txBody>
                    <a:bodyPr/>
                    <a:lstStyle/>
                    <a:p>
                      <a:pPr algn="ctr"/>
                      <a:r>
                        <a:rPr lang="en-US" altLang="zh-TW" sz="1800">
                          <a:solidFill>
                            <a:schemeClr val="tx1"/>
                          </a:solidFill>
                          <a:latin typeface="Arial" panose="020B0604020202020204" pitchFamily="34" charset="0"/>
                          <a:cs typeface="Arial" panose="020B0604020202020204" pitchFamily="34" charset="0"/>
                        </a:rPr>
                        <a:t>60000</a:t>
                      </a:r>
                      <a:endParaRPr lang="en-US" altLang="zh-TW" sz="1800" b="1">
                        <a:solidFill>
                          <a:schemeClr val="tx1"/>
                        </a:solidFill>
                        <a:latin typeface="Arial" panose="020B0604020202020204" pitchFamily="34" charset="0"/>
                        <a:cs typeface="Arial" panose="020B0604020202020204" pitchFamily="34" charset="0"/>
                      </a:endParaRPr>
                    </a:p>
                  </a:txBody>
                  <a:tcPr marL="0" marR="0" marT="0" marB="0" anchor="ctr">
                    <a:lnL w="12700" cap="flat" cmpd="sng" algn="ctr">
                      <a:solidFill>
                        <a:schemeClr val="tx2">
                          <a:lumMod val="25000"/>
                        </a:schemeClr>
                      </a:solidFill>
                      <a:prstDash val="solid"/>
                      <a:round/>
                      <a:headEnd type="none" w="med" len="med"/>
                      <a:tailEnd type="none" w="med" len="med"/>
                    </a:lnL>
                    <a:lnR w="12700" cap="flat" cmpd="sng" algn="ctr">
                      <a:solidFill>
                        <a:schemeClr val="tx2">
                          <a:lumMod val="25000"/>
                        </a:schemeClr>
                      </a:solidFill>
                      <a:prstDash val="solid"/>
                      <a:round/>
                      <a:headEnd type="none" w="med" len="med"/>
                      <a:tailEnd type="none" w="med" len="med"/>
                    </a:lnR>
                    <a:lnT w="12700" cap="flat" cmpd="sng" algn="ctr">
                      <a:solidFill>
                        <a:schemeClr val="tx2">
                          <a:lumMod val="25000"/>
                        </a:schemeClr>
                      </a:solidFill>
                      <a:prstDash val="solid"/>
                      <a:round/>
                      <a:headEnd type="none" w="med" len="med"/>
                      <a:tailEnd type="none" w="med" len="med"/>
                    </a:lnT>
                    <a:lnB w="12700" cap="flat" cmpd="sng" algn="ctr">
                      <a:solidFill>
                        <a:schemeClr val="tx2">
                          <a:lumMod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8296007"/>
                  </a:ext>
                </a:extLst>
              </a:tr>
            </a:tbl>
          </a:graphicData>
        </a:graphic>
      </p:graphicFrame>
      <p:pic>
        <p:nvPicPr>
          <p:cNvPr id="70" name="圖片 13">
            <a:extLst>
              <a:ext uri="{FF2B5EF4-FFF2-40B4-BE49-F238E27FC236}">
                <a16:creationId xmlns:a16="http://schemas.microsoft.com/office/drawing/2014/main" id="{E2AC7A98-87F8-4FCF-9099-539C60C33B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64"/>
          <a:stretch/>
        </p:blipFill>
        <p:spPr>
          <a:xfrm>
            <a:off x="4098084" y="4500169"/>
            <a:ext cx="3257876" cy="1111607"/>
          </a:xfrm>
          <a:prstGeom prst="rect">
            <a:avLst/>
          </a:prstGeom>
        </p:spPr>
      </p:pic>
      <p:pic>
        <p:nvPicPr>
          <p:cNvPr id="6" name="圖片 5">
            <a:extLst>
              <a:ext uri="{FF2B5EF4-FFF2-40B4-BE49-F238E27FC236}">
                <a16:creationId xmlns:a16="http://schemas.microsoft.com/office/drawing/2014/main" id="{36BD5F66-7426-4ADB-918A-574B2ED73E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39604" y="2912334"/>
            <a:ext cx="3890525" cy="3244626"/>
          </a:xfrm>
          <a:prstGeom prst="rect">
            <a:avLst/>
          </a:prstGeom>
          <a:effectLst>
            <a:outerShdw blurRad="50800" dist="38100" dir="2700000" algn="tl" rotWithShape="0">
              <a:prstClr val="black">
                <a:alpha val="40000"/>
              </a:prstClr>
            </a:outerShdw>
          </a:effectLst>
        </p:spPr>
      </p:pic>
      <p:pic>
        <p:nvPicPr>
          <p:cNvPr id="9" name="圖片 8">
            <a:extLst>
              <a:ext uri="{FF2B5EF4-FFF2-40B4-BE49-F238E27FC236}">
                <a16:creationId xmlns:a16="http://schemas.microsoft.com/office/drawing/2014/main" id="{0DF0E084-959D-43DE-9E56-E657EE55266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72114" y="2562104"/>
            <a:ext cx="1990709" cy="843461"/>
          </a:xfrm>
          <a:prstGeom prst="rect">
            <a:avLst/>
          </a:prstGeom>
        </p:spPr>
      </p:pic>
    </p:spTree>
    <p:extLst>
      <p:ext uri="{BB962C8B-B14F-4D97-AF65-F5344CB8AC3E}">
        <p14:creationId xmlns:p14="http://schemas.microsoft.com/office/powerpoint/2010/main" val="942910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圓角矩形 40">
            <a:extLst>
              <a:ext uri="{FF2B5EF4-FFF2-40B4-BE49-F238E27FC236}">
                <a16:creationId xmlns:a16="http://schemas.microsoft.com/office/drawing/2014/main" id="{0201A576-0A7C-F748-B18D-FE020B77D863}"/>
              </a:ext>
            </a:extLst>
          </p:cNvPr>
          <p:cNvSpPr/>
          <p:nvPr/>
        </p:nvSpPr>
        <p:spPr>
          <a:xfrm>
            <a:off x="356366" y="3396489"/>
            <a:ext cx="11552540" cy="2802656"/>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p:txBody>
          <a:bodyPr>
            <a:normAutofit/>
          </a:bodyPr>
          <a:lstStyle/>
          <a:p>
            <a:r>
              <a:rPr kumimoji="1" lang="en-US" altLang="zh-TW"/>
              <a:t> One Global Cache with Three Modes</a:t>
            </a:r>
            <a:endParaRPr kumimoji="1" lang="zh-TW" altLang="en-US"/>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1"/>
          </p:nvPr>
        </p:nvSpPr>
        <p:spPr>
          <a:xfrm>
            <a:off x="381570" y="1469420"/>
            <a:ext cx="11454064" cy="4697079"/>
          </a:xfrm>
        </p:spPr>
        <p:txBody>
          <a:bodyPr vert="horz" lIns="121920" tIns="60960" rIns="121920" bIns="60960" rtlCol="0" anchor="t">
            <a:normAutofit/>
          </a:bodyPr>
          <a:lstStyle/>
          <a:p>
            <a:pPr marL="0" lvl="0" indent="0">
              <a:buClr>
                <a:srgbClr val="000000">
                  <a:lumMod val="75000"/>
                  <a:lumOff val="25000"/>
                </a:srgbClr>
              </a:buClr>
              <a:buNone/>
              <a:defRPr/>
            </a:pPr>
            <a:r>
              <a:rPr lang="en-US" altLang="zh-TW" sz="2000">
                <a:latin typeface="Arial"/>
                <a:ea typeface="微軟正黑體"/>
                <a:cs typeface="Arial"/>
                <a:sym typeface="Arial"/>
              </a:rPr>
              <a:t>QNAP SSD</a:t>
            </a:r>
            <a:r>
              <a:rPr lang="zh-TW" altLang="en-US" sz="2000">
                <a:latin typeface="Arial"/>
                <a:ea typeface="微軟正黑體"/>
                <a:cs typeface="Arial"/>
                <a:sym typeface="Arial"/>
              </a:rPr>
              <a:t> </a:t>
            </a:r>
            <a:r>
              <a:rPr lang="en-US" altLang="zh-TW" sz="2000">
                <a:latin typeface="Arial"/>
                <a:ea typeface="微軟正黑體"/>
                <a:cs typeface="Arial"/>
                <a:sym typeface="Arial"/>
              </a:rPr>
              <a:t>Cache can be applied to all volumes and LUNs once set with 3 modes:</a:t>
            </a:r>
          </a:p>
          <a:p>
            <a:pPr marL="0" lvl="0" indent="0">
              <a:buClr>
                <a:srgbClr val="000000">
                  <a:lumMod val="75000"/>
                  <a:lumOff val="25000"/>
                </a:srgbClr>
              </a:buClr>
              <a:buNone/>
              <a:defRPr/>
            </a:pPr>
            <a:r>
              <a:rPr lang="en-US" altLang="zh-TW" sz="2000" b="1">
                <a:latin typeface="Arial"/>
                <a:ea typeface="微軟正黑體"/>
                <a:cs typeface="Arial"/>
                <a:sym typeface="Arial"/>
              </a:rPr>
              <a:t>Read-Only </a:t>
            </a:r>
            <a:r>
              <a:rPr lang="en-US" altLang="zh-TW" sz="2000">
                <a:latin typeface="Arial"/>
                <a:ea typeface="微軟正黑體"/>
                <a:cs typeface="Arial"/>
                <a:sym typeface="Wingdings" panose="05000000000000000000" pitchFamily="2" charset="2"/>
              </a:rPr>
              <a:t> </a:t>
            </a:r>
            <a:r>
              <a:rPr lang="en-US" altLang="zh-TW" sz="2000">
                <a:latin typeface="Arial"/>
                <a:ea typeface="微軟正黑體"/>
                <a:cs typeface="Arial"/>
              </a:rPr>
              <a:t>Copy frequently used data to SSD </a:t>
            </a:r>
            <a:endParaRPr lang="en-US" altLang="zh-TW" sz="2000">
              <a:latin typeface="Arial"/>
              <a:ea typeface="微軟正黑體"/>
              <a:cs typeface="Arial"/>
              <a:sym typeface="Arial"/>
            </a:endParaRPr>
          </a:p>
          <a:p>
            <a:pPr marL="0" lvl="0" indent="0">
              <a:buClr>
                <a:srgbClr val="000000">
                  <a:lumMod val="75000"/>
                  <a:lumOff val="25000"/>
                </a:srgbClr>
              </a:buClr>
              <a:buNone/>
              <a:defRPr/>
            </a:pPr>
            <a:r>
              <a:rPr lang="en-US" altLang="zh-TW" sz="2000" b="1">
                <a:latin typeface="Arial"/>
                <a:ea typeface="微軟正黑體"/>
                <a:cs typeface="Arial"/>
                <a:sym typeface="Arial"/>
              </a:rPr>
              <a:t>Read-Write</a:t>
            </a:r>
            <a:r>
              <a:rPr lang="en-US" altLang="zh-TW" sz="2000">
                <a:latin typeface="Arial"/>
                <a:ea typeface="微軟正黑體"/>
                <a:cs typeface="Arial"/>
                <a:sym typeface="Arial"/>
              </a:rPr>
              <a:t> </a:t>
            </a:r>
            <a:r>
              <a:rPr lang="en-US" altLang="zh-TW" sz="2000">
                <a:latin typeface="Arial"/>
                <a:ea typeface="微軟正黑體"/>
                <a:cs typeface="Arial"/>
                <a:sym typeface="Wingdings" panose="05000000000000000000" pitchFamily="2" charset="2"/>
              </a:rPr>
              <a:t> </a:t>
            </a:r>
            <a:r>
              <a:rPr lang="en-US" altLang="zh-TW" sz="2000">
                <a:latin typeface="Arial"/>
                <a:ea typeface="微軟正黑體"/>
                <a:cs typeface="Arial"/>
              </a:rPr>
              <a:t>Not only copy data, new data can also be temporarily stored in SSD</a:t>
            </a:r>
            <a:endParaRPr lang="en-US" altLang="zh-TW" sz="2000">
              <a:latin typeface="Arial"/>
              <a:ea typeface="微軟正黑體"/>
              <a:cs typeface="Arial"/>
              <a:sym typeface="Arial"/>
            </a:endParaRPr>
          </a:p>
          <a:p>
            <a:pPr marL="0" lvl="0" indent="0">
              <a:buClr>
                <a:srgbClr val="000000">
                  <a:lumMod val="75000"/>
                  <a:lumOff val="25000"/>
                </a:srgbClr>
              </a:buClr>
              <a:buNone/>
              <a:defRPr/>
            </a:pPr>
            <a:r>
              <a:rPr lang="en-US" altLang="zh-TW" sz="2000" b="1">
                <a:latin typeface="Arial"/>
                <a:ea typeface="微軟正黑體"/>
                <a:cs typeface="Arial"/>
                <a:sym typeface="Arial"/>
              </a:rPr>
              <a:t>Write-Only</a:t>
            </a:r>
            <a:r>
              <a:rPr lang="en-US" altLang="zh-TW" sz="2000">
                <a:latin typeface="Arial"/>
                <a:ea typeface="微軟正黑體"/>
                <a:cs typeface="Arial"/>
                <a:sym typeface="Arial"/>
              </a:rPr>
              <a:t> </a:t>
            </a:r>
            <a:r>
              <a:rPr lang="en-US" altLang="zh-TW" sz="2000">
                <a:latin typeface="Arial"/>
                <a:ea typeface="微軟正黑體"/>
                <a:cs typeface="Arial"/>
                <a:sym typeface="Wingdings" panose="05000000000000000000" pitchFamily="2" charset="2"/>
              </a:rPr>
              <a:t></a:t>
            </a:r>
            <a:r>
              <a:rPr lang="zh-TW" altLang="en-US" sz="2000">
                <a:latin typeface="Arial"/>
                <a:ea typeface="微軟正黑體"/>
                <a:cs typeface="Arial"/>
                <a:sym typeface="Wingdings" panose="05000000000000000000" pitchFamily="2" charset="2"/>
              </a:rPr>
              <a:t> </a:t>
            </a:r>
            <a:r>
              <a:rPr lang="en-US" altLang="zh-TW" sz="2000">
                <a:latin typeface="Arial"/>
                <a:ea typeface="微軟正黑體"/>
                <a:cs typeface="Arial"/>
              </a:rPr>
              <a:t>Only new data will be written into the cache</a:t>
            </a:r>
            <a:endParaRPr lang="en-US" altLang="zh-TW" sz="2000">
              <a:latin typeface="Arial"/>
              <a:ea typeface="微軟正黑體"/>
              <a:cs typeface="Arial"/>
              <a:sym typeface="Arial"/>
            </a:endParaRPr>
          </a:p>
        </p:txBody>
      </p:sp>
      <p:grpSp>
        <p:nvGrpSpPr>
          <p:cNvPr id="8" name="群組 7">
            <a:extLst>
              <a:ext uri="{FF2B5EF4-FFF2-40B4-BE49-F238E27FC236}">
                <a16:creationId xmlns:a16="http://schemas.microsoft.com/office/drawing/2014/main" id="{5727D1FF-3E4C-6E44-8617-A81E55B47A91}"/>
              </a:ext>
            </a:extLst>
          </p:cNvPr>
          <p:cNvGrpSpPr/>
          <p:nvPr/>
        </p:nvGrpSpPr>
        <p:grpSpPr>
          <a:xfrm>
            <a:off x="341114" y="3280835"/>
            <a:ext cx="12289226" cy="473502"/>
            <a:chOff x="233948" y="2985006"/>
            <a:chExt cx="9216919" cy="355126"/>
          </a:xfrm>
        </p:grpSpPr>
        <p:sp>
          <p:nvSpPr>
            <p:cNvPr id="55" name="Shape 449">
              <a:extLst>
                <a:ext uri="{FF2B5EF4-FFF2-40B4-BE49-F238E27FC236}">
                  <a16:creationId xmlns:a16="http://schemas.microsoft.com/office/drawing/2014/main" id="{EE01CBDF-B0F6-E641-98F4-A1B8A0F10C67}"/>
                </a:ext>
              </a:extLst>
            </p:cNvPr>
            <p:cNvSpPr/>
            <p:nvPr/>
          </p:nvSpPr>
          <p:spPr>
            <a:xfrm>
              <a:off x="2671436" y="2985006"/>
              <a:ext cx="6238354" cy="355126"/>
            </a:xfrm>
            <a:prstGeom prst="roundRect">
              <a:avLst>
                <a:gd name="adj" fmla="val 10000"/>
              </a:avLst>
            </a:prstGeom>
            <a:solidFill>
              <a:schemeClr val="bg1"/>
            </a:solidFill>
            <a:ln>
              <a:solidFill>
                <a:schemeClr val="accent5">
                  <a:lumMod val="50000"/>
                </a:schemeClr>
              </a:solid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endParaRPr sz="2400">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id="{8FFD073A-6585-474D-9186-C3C5C717E96E}"/>
                </a:ext>
              </a:extLst>
            </p:cNvPr>
            <p:cNvSpPr txBox="1"/>
            <p:nvPr/>
          </p:nvSpPr>
          <p:spPr>
            <a:xfrm>
              <a:off x="2964226" y="3030730"/>
              <a:ext cx="6486641" cy="253915"/>
            </a:xfrm>
            <a:prstGeom prst="rect">
              <a:avLst/>
            </a:prstGeom>
            <a:noFill/>
          </p:spPr>
          <p:txBody>
            <a:bodyPr wrap="square" rtlCol="0">
              <a:spAutoFit/>
            </a:bodyPr>
            <a:lstStyle/>
            <a:p>
              <a:r>
                <a:rPr lang="en-US" altLang="zh-TW" sz="1600" b="1">
                  <a:solidFill>
                    <a:srgbClr val="0070C0"/>
                  </a:solidFill>
                  <a:latin typeface="Arial" panose="020B0604020202020204" pitchFamily="34" charset="0"/>
                  <a:ea typeface="微軟正黑體" panose="020B0604030504040204" pitchFamily="34" charset="-120"/>
                  <a:cs typeface="Arial" panose="020B0604020202020204" pitchFamily="34" charset="0"/>
                </a:rPr>
                <a:t>Data from clients and storage will be cached at the block-level in real time</a:t>
              </a:r>
              <a:endParaRPr lang="zh-TW" altLang="en-US" sz="1600" b="1">
                <a:solidFill>
                  <a:srgbClr val="0070C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Shape 449">
              <a:extLst>
                <a:ext uri="{FF2B5EF4-FFF2-40B4-BE49-F238E27FC236}">
                  <a16:creationId xmlns:a16="http://schemas.microsoft.com/office/drawing/2014/main" id="{4E247846-232F-47FC-B7A6-37E773B74CC8}"/>
                </a:ext>
              </a:extLst>
            </p:cNvPr>
            <p:cNvSpPr/>
            <p:nvPr/>
          </p:nvSpPr>
          <p:spPr>
            <a:xfrm>
              <a:off x="245386" y="2985006"/>
              <a:ext cx="2548692" cy="355126"/>
            </a:xfrm>
            <a:prstGeom prst="roundRect">
              <a:avLst>
                <a:gd name="adj" fmla="val 10000"/>
              </a:avLst>
            </a:prstGeom>
            <a:gradFill>
              <a:gsLst>
                <a:gs pos="0">
                  <a:srgbClr val="002060"/>
                </a:gs>
                <a:gs pos="100000">
                  <a:srgbClr val="00B0F0"/>
                </a:gs>
              </a:gsLst>
              <a:lin ang="16200000" scaled="0"/>
            </a:gradFill>
            <a:ln>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endParaRPr sz="2400">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id="{730D0D40-3F52-4671-A375-654979BDB821}"/>
                </a:ext>
              </a:extLst>
            </p:cNvPr>
            <p:cNvSpPr txBox="1"/>
            <p:nvPr/>
          </p:nvSpPr>
          <p:spPr>
            <a:xfrm>
              <a:off x="233948" y="3020998"/>
              <a:ext cx="2541227" cy="276999"/>
            </a:xfrm>
            <a:prstGeom prst="rect">
              <a:avLst/>
            </a:prstGeom>
            <a:noFill/>
          </p:spPr>
          <p:txBody>
            <a:bodyPr wrap="square" rtlCol="0">
              <a:spAutoFit/>
            </a:bodyPr>
            <a:lstStyle/>
            <a:p>
              <a:r>
                <a:rPr lang="en-US" altLang="zh-TW"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How Read-write Cache work:</a:t>
              </a:r>
              <a:endParaRPr lang="zh-TW" altLang="en-US" b="1">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sp>
        <p:nvSpPr>
          <p:cNvPr id="18" name="箭號: 向左 17">
            <a:extLst>
              <a:ext uri="{FF2B5EF4-FFF2-40B4-BE49-F238E27FC236}">
                <a16:creationId xmlns:a16="http://schemas.microsoft.com/office/drawing/2014/main" id="{22B2DE93-332A-43D5-BB39-5B4F8249BD09}"/>
              </a:ext>
            </a:extLst>
          </p:cNvPr>
          <p:cNvSpPr/>
          <p:nvPr/>
        </p:nvSpPr>
        <p:spPr>
          <a:xfrm>
            <a:off x="2657831" y="5614881"/>
            <a:ext cx="1257737" cy="328244"/>
          </a:xfrm>
          <a:prstGeom prst="leftArrow">
            <a:avLst>
              <a:gd name="adj1" fmla="val 50000"/>
              <a:gd name="adj2" fmla="val 82653"/>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2400">
              <a:solidFill>
                <a:schemeClr val="tx1"/>
              </a:solidFill>
            </a:endParaRPr>
          </a:p>
        </p:txBody>
      </p:sp>
      <p:sp>
        <p:nvSpPr>
          <p:cNvPr id="47" name="文字方塊 46">
            <a:extLst>
              <a:ext uri="{FF2B5EF4-FFF2-40B4-BE49-F238E27FC236}">
                <a16:creationId xmlns:a16="http://schemas.microsoft.com/office/drawing/2014/main" id="{2A246732-FD28-409B-B812-BD2B620B41D3}"/>
              </a:ext>
            </a:extLst>
          </p:cNvPr>
          <p:cNvSpPr txBox="1"/>
          <p:nvPr/>
        </p:nvSpPr>
        <p:spPr>
          <a:xfrm>
            <a:off x="8789811" y="5573274"/>
            <a:ext cx="2090531" cy="338554"/>
          </a:xfrm>
          <a:prstGeom prst="rect">
            <a:avLst/>
          </a:prstGeom>
          <a:noFill/>
        </p:spPr>
        <p:txBody>
          <a:bodyPr wrap="square" rtlCol="0">
            <a:spAutoFit/>
          </a:bodyPr>
          <a:lstStyle/>
          <a:p>
            <a:pPr algn="ct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 HDD</a:t>
            </a:r>
            <a:endPar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8" name="文字方塊 47">
            <a:extLst>
              <a:ext uri="{FF2B5EF4-FFF2-40B4-BE49-F238E27FC236}">
                <a16:creationId xmlns:a16="http://schemas.microsoft.com/office/drawing/2014/main" id="{6E803F6A-ADEB-4243-AA8C-81357318862C}"/>
              </a:ext>
            </a:extLst>
          </p:cNvPr>
          <p:cNvSpPr txBox="1"/>
          <p:nvPr/>
        </p:nvSpPr>
        <p:spPr>
          <a:xfrm>
            <a:off x="971849" y="5479437"/>
            <a:ext cx="1892354" cy="584775"/>
          </a:xfrm>
          <a:prstGeom prst="rect">
            <a:avLst/>
          </a:prstGeom>
          <a:noFill/>
        </p:spPr>
        <p:txBody>
          <a:bodyPr wrap="square" rtlCol="0">
            <a:spAutoFit/>
          </a:bodyPr>
          <a:lstStyle/>
          <a:p>
            <a:pPr algn="ctr"/>
            <a:r>
              <a:rPr lang="en-US" altLang="zh-TW" sz="1600" b="1">
                <a:solidFill>
                  <a:schemeClr val="tx1">
                    <a:lumMod val="85000"/>
                    <a:lumOff val="15000"/>
                  </a:schemeClr>
                </a:solidFill>
              </a:rPr>
              <a:t>IO </a:t>
            </a:r>
            <a:r>
              <a:rPr lang="en-US" altLang="zh-TW" sz="1600" b="1">
                <a:solidFill>
                  <a:schemeClr val="tx1">
                    <a:lumMod val="85000"/>
                    <a:lumOff val="15000"/>
                  </a:schemeClr>
                </a:solidFill>
                <a:ea typeface="Microsoft JhengHei"/>
                <a:cs typeface="Microsoft JhengHei"/>
                <a:sym typeface="Microsoft JhengHei"/>
              </a:rPr>
              <a:t>Intensive</a:t>
            </a:r>
          </a:p>
          <a:p>
            <a:pPr algn="ctr"/>
            <a:r>
              <a:rPr lang="en-US" altLang="zh-TW" sz="1600" b="1">
                <a:solidFill>
                  <a:schemeClr val="tx1">
                    <a:lumMod val="85000"/>
                    <a:lumOff val="15000"/>
                  </a:schemeClr>
                </a:solidFill>
                <a:ea typeface="Microsoft JhengHei"/>
                <a:sym typeface="Microsoft JhengHei"/>
              </a:rPr>
              <a:t>Application</a:t>
            </a:r>
            <a:endParaRPr lang="zh-TW" altLang="en-US" sz="1600" b="1">
              <a:solidFill>
                <a:schemeClr val="tx1">
                  <a:lumMod val="85000"/>
                  <a:lumOff val="15000"/>
                </a:schemeClr>
              </a:solidFill>
            </a:endParaRPr>
          </a:p>
        </p:txBody>
      </p:sp>
      <p:pic>
        <p:nvPicPr>
          <p:cNvPr id="1788" name="圖片 1787">
            <a:extLst>
              <a:ext uri="{FF2B5EF4-FFF2-40B4-BE49-F238E27FC236}">
                <a16:creationId xmlns:a16="http://schemas.microsoft.com/office/drawing/2014/main" id="{A6EF83F5-A832-4C5F-AF86-003377D3EE56}"/>
              </a:ext>
            </a:extLst>
          </p:cNvPr>
          <p:cNvPicPr>
            <a:picLocks noChangeAspect="1"/>
          </p:cNvPicPr>
          <p:nvPr/>
        </p:nvPicPr>
        <p:blipFill>
          <a:blip r:embed="rId3"/>
          <a:stretch>
            <a:fillRect/>
          </a:stretch>
        </p:blipFill>
        <p:spPr>
          <a:xfrm>
            <a:off x="9310792" y="4226143"/>
            <a:ext cx="1660580" cy="1116700"/>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id="{7391A00A-D91D-4D75-AFF7-DFB45F312E11}"/>
              </a:ext>
            </a:extLst>
          </p:cNvPr>
          <p:cNvSpPr/>
          <p:nvPr/>
        </p:nvSpPr>
        <p:spPr>
          <a:xfrm rot="10800000">
            <a:off x="7983179" y="5593818"/>
            <a:ext cx="1257737" cy="328244"/>
          </a:xfrm>
          <a:prstGeom prst="leftArrow">
            <a:avLst>
              <a:gd name="adj1" fmla="val 50000"/>
              <a:gd name="adj2" fmla="val 82653"/>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sz="2400">
              <a:solidFill>
                <a:schemeClr val="tx1"/>
              </a:solidFill>
            </a:endParaRPr>
          </a:p>
        </p:txBody>
      </p:sp>
      <p:pic>
        <p:nvPicPr>
          <p:cNvPr id="56"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4">
            <a:alphaModFix/>
          </a:blip>
          <a:srcRect/>
          <a:stretch/>
        </p:blipFill>
        <p:spPr>
          <a:xfrm flipH="1">
            <a:off x="1086131" y="3843933"/>
            <a:ext cx="1616073" cy="1547587"/>
          </a:xfrm>
          <a:prstGeom prst="rect">
            <a:avLst/>
          </a:prstGeom>
          <a:noFill/>
          <a:ln>
            <a:noFill/>
          </a:ln>
        </p:spPr>
      </p:pic>
      <p:pic>
        <p:nvPicPr>
          <p:cNvPr id="49" name="Picture 60">
            <a:extLst>
              <a:ext uri="{FF2B5EF4-FFF2-40B4-BE49-F238E27FC236}">
                <a16:creationId xmlns:a16="http://schemas.microsoft.com/office/drawing/2014/main" id="{5BBFAEFD-2E4F-417B-A4DE-489AB11797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09437" y="3918974"/>
            <a:ext cx="2693722" cy="1683875"/>
          </a:xfrm>
          <a:prstGeom prst="rect">
            <a:avLst/>
          </a:prstGeom>
        </p:spPr>
      </p:pic>
      <p:sp>
        <p:nvSpPr>
          <p:cNvPr id="20" name="文字方塊 19">
            <a:extLst>
              <a:ext uri="{FF2B5EF4-FFF2-40B4-BE49-F238E27FC236}">
                <a16:creationId xmlns:a16="http://schemas.microsoft.com/office/drawing/2014/main" id="{5DE9394D-FB1E-415E-992B-A2127CA0A404}"/>
              </a:ext>
            </a:extLst>
          </p:cNvPr>
          <p:cNvSpPr txBox="1"/>
          <p:nvPr/>
        </p:nvSpPr>
        <p:spPr>
          <a:xfrm>
            <a:off x="3908893" y="5618266"/>
            <a:ext cx="4137760" cy="338554"/>
          </a:xfrm>
          <a:prstGeom prst="rect">
            <a:avLst/>
          </a:prstGeom>
          <a:solidFill>
            <a:srgbClr val="0070C0"/>
          </a:solidFill>
        </p:spPr>
        <p:txBody>
          <a:bodyPr wrap="square" rtlCol="0">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When SSD Space not enough</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文字方塊 53">
            <a:extLst>
              <a:ext uri="{FF2B5EF4-FFF2-40B4-BE49-F238E27FC236}">
                <a16:creationId xmlns:a16="http://schemas.microsoft.com/office/drawing/2014/main" id="{FE3F1B66-A4D0-441F-AAD1-C4DF6D22AEFA}"/>
              </a:ext>
            </a:extLst>
          </p:cNvPr>
          <p:cNvSpPr txBox="1"/>
          <p:nvPr/>
        </p:nvSpPr>
        <p:spPr>
          <a:xfrm>
            <a:off x="5419331" y="5220490"/>
            <a:ext cx="2090531" cy="338554"/>
          </a:xfrm>
          <a:prstGeom prst="rect">
            <a:avLst/>
          </a:prstGeom>
          <a:noFill/>
        </p:spPr>
        <p:txBody>
          <a:bodyPr wrap="square" rtlCol="0">
            <a:spAutoFit/>
          </a:bodyPr>
          <a:lstStyle/>
          <a:p>
            <a:pPr algn="ctr"/>
            <a:r>
              <a:rPr lang="en-US" altLang="zh-TW"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rPr>
              <a:t>SSD</a:t>
            </a:r>
            <a:endParaRPr lang="zh-TW" altLang="en-US" sz="16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7" name="向右箭號 118">
            <a:extLst>
              <a:ext uri="{FF2B5EF4-FFF2-40B4-BE49-F238E27FC236}">
                <a16:creationId xmlns:a16="http://schemas.microsoft.com/office/drawing/2014/main" id="{D3597C8B-2B43-4A25-915F-DD92CE5D0F42}"/>
              </a:ext>
            </a:extLst>
          </p:cNvPr>
          <p:cNvSpPr/>
          <p:nvPr/>
        </p:nvSpPr>
        <p:spPr>
          <a:xfrm rot="10800000">
            <a:off x="7186031" y="4704007"/>
            <a:ext cx="1703110" cy="541698"/>
          </a:xfrm>
          <a:prstGeom prst="rightArrow">
            <a:avLst/>
          </a:prstGeom>
          <a:gradFill>
            <a:gsLst>
              <a:gs pos="70000">
                <a:schemeClr val="tx1"/>
              </a:gs>
              <a:gs pos="0">
                <a:schemeClr val="tx1">
                  <a:lumMod val="50000"/>
                  <a:lumOff val="50000"/>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向右箭號 118">
            <a:extLst>
              <a:ext uri="{FF2B5EF4-FFF2-40B4-BE49-F238E27FC236}">
                <a16:creationId xmlns:a16="http://schemas.microsoft.com/office/drawing/2014/main" id="{F2F1A128-050F-4D76-820E-D80921F17C4B}"/>
              </a:ext>
            </a:extLst>
          </p:cNvPr>
          <p:cNvSpPr/>
          <p:nvPr/>
        </p:nvSpPr>
        <p:spPr>
          <a:xfrm>
            <a:off x="7243136" y="4179007"/>
            <a:ext cx="1703110" cy="541698"/>
          </a:xfrm>
          <a:prstGeom prst="rightArrow">
            <a:avLst/>
          </a:prstGeom>
          <a:gradFill>
            <a:gsLst>
              <a:gs pos="70000">
                <a:schemeClr val="accent2"/>
              </a:gs>
              <a:gs pos="0">
                <a:srgbClr val="FFC00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F8A2C316-B975-43FD-BED7-73FC5E128864}"/>
              </a:ext>
            </a:extLst>
          </p:cNvPr>
          <p:cNvSpPr txBox="1"/>
          <p:nvPr/>
        </p:nvSpPr>
        <p:spPr>
          <a:xfrm>
            <a:off x="7413510" y="3875586"/>
            <a:ext cx="1425489" cy="400110"/>
          </a:xfrm>
          <a:prstGeom prst="rect">
            <a:avLst/>
          </a:prstGeom>
          <a:noFill/>
        </p:spPr>
        <p:txBody>
          <a:bodyPr wrap="square" rtlCol="0" anchor="t">
            <a:spAutoFit/>
          </a:bodyPr>
          <a:lstStyle/>
          <a:p>
            <a:pPr algn="ctr"/>
            <a:r>
              <a:rPr lang="en-US" altLang="zh-TW" sz="2000" b="1">
                <a:solidFill>
                  <a:schemeClr val="accent2"/>
                </a:solidFill>
                <a:latin typeface="Arial" panose="020B0604020202020204" pitchFamily="34" charset="0"/>
                <a:cs typeface="Arial" panose="020B0604020202020204" pitchFamily="34" charset="0"/>
              </a:rPr>
              <a:t>Write</a:t>
            </a:r>
          </a:p>
        </p:txBody>
      </p:sp>
      <p:sp>
        <p:nvSpPr>
          <p:cNvPr id="60" name="向右箭號 118">
            <a:extLst>
              <a:ext uri="{FF2B5EF4-FFF2-40B4-BE49-F238E27FC236}">
                <a16:creationId xmlns:a16="http://schemas.microsoft.com/office/drawing/2014/main" id="{E68CFB3B-3D5A-4D39-BBD5-1E81A00CAF6C}"/>
              </a:ext>
            </a:extLst>
          </p:cNvPr>
          <p:cNvSpPr/>
          <p:nvPr/>
        </p:nvSpPr>
        <p:spPr>
          <a:xfrm rot="10800000">
            <a:off x="2922786" y="4704007"/>
            <a:ext cx="1703110" cy="541698"/>
          </a:xfrm>
          <a:prstGeom prst="rightArrow">
            <a:avLst/>
          </a:prstGeom>
          <a:gradFill>
            <a:gsLst>
              <a:gs pos="70000">
                <a:schemeClr val="tx1"/>
              </a:gs>
              <a:gs pos="0">
                <a:schemeClr val="tx1">
                  <a:lumMod val="50000"/>
                  <a:lumOff val="50000"/>
                  <a:alpha val="3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向右箭號 118">
            <a:extLst>
              <a:ext uri="{FF2B5EF4-FFF2-40B4-BE49-F238E27FC236}">
                <a16:creationId xmlns:a16="http://schemas.microsoft.com/office/drawing/2014/main" id="{DE906D82-FA0E-4E80-A1AB-F01A8D9F3B8D}"/>
              </a:ext>
            </a:extLst>
          </p:cNvPr>
          <p:cNvSpPr/>
          <p:nvPr/>
        </p:nvSpPr>
        <p:spPr>
          <a:xfrm>
            <a:off x="2979891" y="4179007"/>
            <a:ext cx="1703110" cy="541698"/>
          </a:xfrm>
          <a:prstGeom prst="rightArrow">
            <a:avLst/>
          </a:prstGeom>
          <a:gradFill>
            <a:gsLst>
              <a:gs pos="70000">
                <a:schemeClr val="accent2"/>
              </a:gs>
              <a:gs pos="0">
                <a:srgbClr val="FFC000">
                  <a:alpha val="3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文字方塊 61">
            <a:extLst>
              <a:ext uri="{FF2B5EF4-FFF2-40B4-BE49-F238E27FC236}">
                <a16:creationId xmlns:a16="http://schemas.microsoft.com/office/drawing/2014/main" id="{B15BB041-35A6-4D82-8711-ED2D8914CBF3}"/>
              </a:ext>
            </a:extLst>
          </p:cNvPr>
          <p:cNvSpPr txBox="1"/>
          <p:nvPr/>
        </p:nvSpPr>
        <p:spPr>
          <a:xfrm>
            <a:off x="3237362" y="3875586"/>
            <a:ext cx="1179513" cy="400110"/>
          </a:xfrm>
          <a:prstGeom prst="rect">
            <a:avLst/>
          </a:prstGeom>
          <a:noFill/>
        </p:spPr>
        <p:txBody>
          <a:bodyPr wrap="square" rtlCol="0" anchor="t">
            <a:spAutoFit/>
          </a:bodyPr>
          <a:lstStyle/>
          <a:p>
            <a:pPr algn="ctr"/>
            <a:r>
              <a:rPr lang="en-US" altLang="zh-TW" sz="2000" b="1">
                <a:solidFill>
                  <a:schemeClr val="accent2"/>
                </a:solidFill>
                <a:latin typeface="Arial" panose="020B0604020202020204" pitchFamily="34" charset="0"/>
                <a:cs typeface="Arial" panose="020B0604020202020204" pitchFamily="34" charset="0"/>
              </a:rPr>
              <a:t>Write</a:t>
            </a:r>
          </a:p>
        </p:txBody>
      </p:sp>
      <p:sp>
        <p:nvSpPr>
          <p:cNvPr id="63" name="文字方塊 62">
            <a:extLst>
              <a:ext uri="{FF2B5EF4-FFF2-40B4-BE49-F238E27FC236}">
                <a16:creationId xmlns:a16="http://schemas.microsoft.com/office/drawing/2014/main" id="{FE2B951D-DDE0-4761-821F-4B877EE8A1C9}"/>
              </a:ext>
            </a:extLst>
          </p:cNvPr>
          <p:cNvSpPr txBox="1"/>
          <p:nvPr/>
        </p:nvSpPr>
        <p:spPr>
          <a:xfrm>
            <a:off x="3365553" y="5147866"/>
            <a:ext cx="933533" cy="400110"/>
          </a:xfrm>
          <a:prstGeom prst="rect">
            <a:avLst/>
          </a:prstGeom>
          <a:noFill/>
        </p:spPr>
        <p:txBody>
          <a:bodyPr wrap="square" rtlCol="0" anchor="t">
            <a:spAutoFit/>
          </a:bodyPr>
          <a:lstStyle/>
          <a:p>
            <a:pPr algn="ctr"/>
            <a:r>
              <a:rPr lang="en-US" altLang="zh-TW" sz="2000" b="1">
                <a:latin typeface="Arial" panose="020B0604020202020204" pitchFamily="34" charset="0"/>
                <a:cs typeface="Arial" panose="020B0604020202020204" pitchFamily="34" charset="0"/>
              </a:rPr>
              <a:t>Read</a:t>
            </a:r>
          </a:p>
        </p:txBody>
      </p:sp>
      <p:sp>
        <p:nvSpPr>
          <p:cNvPr id="27" name="文字方塊 26">
            <a:extLst>
              <a:ext uri="{FF2B5EF4-FFF2-40B4-BE49-F238E27FC236}">
                <a16:creationId xmlns:a16="http://schemas.microsoft.com/office/drawing/2014/main" id="{B2E0E1E6-FE11-469C-BEED-6DFAFB826E62}"/>
              </a:ext>
            </a:extLst>
          </p:cNvPr>
          <p:cNvSpPr txBox="1"/>
          <p:nvPr/>
        </p:nvSpPr>
        <p:spPr>
          <a:xfrm>
            <a:off x="7624429" y="5147866"/>
            <a:ext cx="933533" cy="400110"/>
          </a:xfrm>
          <a:prstGeom prst="rect">
            <a:avLst/>
          </a:prstGeom>
          <a:noFill/>
        </p:spPr>
        <p:txBody>
          <a:bodyPr wrap="square" rtlCol="0" anchor="t">
            <a:spAutoFit/>
          </a:bodyPr>
          <a:lstStyle/>
          <a:p>
            <a:pPr algn="ctr"/>
            <a:r>
              <a:rPr lang="en-US" altLang="zh-TW" sz="2000" b="1">
                <a:latin typeface="Arial" panose="020B0604020202020204" pitchFamily="34" charset="0"/>
                <a:cs typeface="Arial" panose="020B0604020202020204" pitchFamily="34" charset="0"/>
              </a:rPr>
              <a:t>Read</a:t>
            </a:r>
          </a:p>
        </p:txBody>
      </p:sp>
    </p:spTree>
    <p:extLst>
      <p:ext uri="{BB962C8B-B14F-4D97-AF65-F5344CB8AC3E}">
        <p14:creationId xmlns:p14="http://schemas.microsoft.com/office/powerpoint/2010/main" val="2700099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30" name="圖片 29">
            <a:extLst>
              <a:ext uri="{FF2B5EF4-FFF2-40B4-BE49-F238E27FC236}">
                <a16:creationId xmlns:a16="http://schemas.microsoft.com/office/drawing/2014/main" id="{63EF8DCA-69A4-4B02-98F1-74AC100E74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6651" y="4288435"/>
            <a:ext cx="2221452" cy="1666089"/>
          </a:xfrm>
          <a:prstGeom prst="rect">
            <a:avLst/>
          </a:prstGeom>
        </p:spPr>
      </p:pic>
      <p:pic>
        <p:nvPicPr>
          <p:cNvPr id="62" name="圖片 61">
            <a:extLst>
              <a:ext uri="{FF2B5EF4-FFF2-40B4-BE49-F238E27FC236}">
                <a16:creationId xmlns:a16="http://schemas.microsoft.com/office/drawing/2014/main" id="{18FDF07D-BA68-48FB-9153-2A54DE742F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30583" y="1397844"/>
            <a:ext cx="4190183" cy="5086769"/>
          </a:xfrm>
          <a:prstGeom prst="rect">
            <a:avLst/>
          </a:prstGeom>
          <a:effectLst>
            <a:outerShdw blurRad="50800" dist="38100" dir="5400000" algn="t" rotWithShape="0">
              <a:prstClr val="black">
                <a:alpha val="40000"/>
              </a:prstClr>
            </a:outerShdw>
          </a:effectLst>
        </p:spPr>
      </p:pic>
      <p:sp>
        <p:nvSpPr>
          <p:cNvPr id="263" name="Shape 263"/>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pPr>
              <a:buClr>
                <a:schemeClr val="lt1"/>
              </a:buClr>
              <a:buSzPts val="800"/>
            </a:pPr>
            <a:r>
              <a:rPr lang="en-US" altLang="zh-TW" sz="3600">
                <a:ea typeface="Microsoft JhengHei"/>
                <a:cs typeface="Microsoft JhengHei"/>
                <a:sym typeface="Microsoft JhengHei"/>
              </a:rPr>
              <a:t>The Write-only Cache Increase ROI of </a:t>
            </a:r>
            <a:br>
              <a:rPr lang="en-US" altLang="zh-TW" sz="3600">
                <a:ea typeface="Microsoft JhengHei"/>
                <a:cs typeface="Microsoft JhengHei"/>
                <a:sym typeface="Microsoft JhengHei"/>
              </a:rPr>
            </a:br>
            <a:r>
              <a:rPr lang="en-US" altLang="zh-TW" sz="3600">
                <a:ea typeface="Microsoft JhengHei"/>
                <a:cs typeface="Microsoft JhengHei"/>
                <a:sym typeface="Microsoft JhengHei"/>
              </a:rPr>
              <a:t>SSD Cache with high Writing Demand</a:t>
            </a:r>
            <a:endParaRPr kumimoji="1" sz="3600">
              <a:sym typeface="Microsoft JhengHei"/>
            </a:endParaRPr>
          </a:p>
        </p:txBody>
      </p:sp>
      <p:sp>
        <p:nvSpPr>
          <p:cNvPr id="35" name="Shape 141">
            <a:extLst>
              <a:ext uri="{FF2B5EF4-FFF2-40B4-BE49-F238E27FC236}">
                <a16:creationId xmlns:a16="http://schemas.microsoft.com/office/drawing/2014/main" id="{0C0C8E7A-AB82-4B46-8A23-4EBE7193A616}"/>
              </a:ext>
            </a:extLst>
          </p:cNvPr>
          <p:cNvSpPr txBox="1"/>
          <p:nvPr/>
        </p:nvSpPr>
        <p:spPr>
          <a:xfrm>
            <a:off x="4492970" y="5560653"/>
            <a:ext cx="6307223" cy="358692"/>
          </a:xfrm>
          <a:prstGeom prst="rect">
            <a:avLst/>
          </a:prstGeom>
          <a:noFill/>
          <a:ln>
            <a:noFill/>
          </a:ln>
        </p:spPr>
        <p:txBody>
          <a:bodyPr spcFirstLastPara="1" wrap="square" lIns="91425" tIns="45700" rIns="91425" bIns="45700" anchor="t" anchorCtr="0">
            <a:noAutofit/>
          </a:bodyPr>
          <a:lstStyle/>
          <a:p>
            <a:endParaRPr lang="zh-TW" altLang="en-US" sz="700" i="0" u="none" strike="noStrike" cap="none">
              <a:latin typeface="微軟正黑體" pitchFamily="34" charset="-120"/>
              <a:ea typeface="微軟正黑體" pitchFamily="34" charset="-120"/>
              <a:cs typeface="Microsoft JhengHei"/>
            </a:endParaRPr>
          </a:p>
        </p:txBody>
      </p:sp>
      <p:sp>
        <p:nvSpPr>
          <p:cNvPr id="39" name="Shape 266">
            <a:extLst>
              <a:ext uri="{FF2B5EF4-FFF2-40B4-BE49-F238E27FC236}">
                <a16:creationId xmlns:a16="http://schemas.microsoft.com/office/drawing/2014/main" id="{CE2B17E9-2DDB-467B-B4D3-1DB0F66CA018}"/>
              </a:ext>
            </a:extLst>
          </p:cNvPr>
          <p:cNvSpPr txBox="1"/>
          <p:nvPr/>
        </p:nvSpPr>
        <p:spPr>
          <a:xfrm>
            <a:off x="266511" y="5809655"/>
            <a:ext cx="7310302" cy="517132"/>
          </a:xfrm>
          <a:prstGeom prst="rect">
            <a:avLst/>
          </a:prstGeom>
          <a:noFill/>
          <a:ln>
            <a:noFill/>
          </a:ln>
        </p:spPr>
        <p:txBody>
          <a:bodyPr spcFirstLastPara="1" wrap="square" lIns="91425" tIns="45700" rIns="91425" bIns="45700" anchor="t" anchorCtr="0">
            <a:noAutofit/>
          </a:bodyPr>
          <a:lstStyle/>
          <a:p>
            <a:pPr marL="444500" indent="-342900"/>
            <a:r>
              <a:rPr lang="zh-TW" altLang="en-US" sz="1000" b="1">
                <a:latin typeface="微軟正黑體"/>
                <a:ea typeface="微軟正黑體"/>
                <a:cs typeface="Arial"/>
                <a:sym typeface="Arial"/>
              </a:rPr>
              <a:t>Reference: </a:t>
            </a:r>
            <a:r>
              <a:rPr lang="zh-TW" sz="1000" b="0" i="0" u="none" strike="noStrike" cap="none">
                <a:solidFill>
                  <a:srgbClr val="0070C0"/>
                </a:solidFill>
                <a:latin typeface="微軟正黑體"/>
                <a:ea typeface="微軟正黑體"/>
                <a:sym typeface="Arial"/>
                <a:hlinkClick r:id="rId5">
                  <a:extLst>
                    <a:ext uri="{A12FA001-AC4F-418D-AE19-62706E023703}">
                      <ahyp:hlinkClr xmlns:ahyp="http://schemas.microsoft.com/office/drawing/2018/hyperlinkcolor" val="tx"/>
                    </a:ext>
                  </a:extLst>
                </a:hlinkClick>
              </a:rPr>
              <a:t>https://docs.microsoft.com/en-us/windows-server/storage/storage-spaces/understand-the-cache</a:t>
            </a:r>
            <a:endParaRPr lang="zh-TW" altLang="en-US" sz="2400">
              <a:solidFill>
                <a:srgbClr val="0070C0"/>
              </a:solidFill>
              <a:latin typeface="微軟正黑體"/>
              <a:ea typeface="微軟正黑體"/>
            </a:endParaRPr>
          </a:p>
        </p:txBody>
      </p:sp>
      <p:grpSp>
        <p:nvGrpSpPr>
          <p:cNvPr id="40" name="群組 257">
            <a:extLst>
              <a:ext uri="{FF2B5EF4-FFF2-40B4-BE49-F238E27FC236}">
                <a16:creationId xmlns:a16="http://schemas.microsoft.com/office/drawing/2014/main" id="{0C5A1A76-BEED-437F-8F32-B1303AC11B7D}"/>
              </a:ext>
            </a:extLst>
          </p:cNvPr>
          <p:cNvGrpSpPr/>
          <p:nvPr/>
        </p:nvGrpSpPr>
        <p:grpSpPr>
          <a:xfrm>
            <a:off x="7432519" y="1593735"/>
            <a:ext cx="4883499" cy="5455477"/>
            <a:chOff x="5896920" y="1311362"/>
            <a:chExt cx="3758168" cy="4198342"/>
          </a:xfrm>
        </p:grpSpPr>
        <p:sp>
          <p:nvSpPr>
            <p:cNvPr id="41" name="弧形 40">
              <a:extLst>
                <a:ext uri="{FF2B5EF4-FFF2-40B4-BE49-F238E27FC236}">
                  <a16:creationId xmlns:a16="http://schemas.microsoft.com/office/drawing/2014/main" id="{61289B4D-DF41-41B9-80F5-DA671A75A3FD}"/>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2" name="矩形 41">
              <a:extLst>
                <a:ext uri="{FF2B5EF4-FFF2-40B4-BE49-F238E27FC236}">
                  <a16:creationId xmlns:a16="http://schemas.microsoft.com/office/drawing/2014/main" id="{B668C12D-F95C-4FDE-B602-55DAC4EF4C40}"/>
                </a:ext>
              </a:extLst>
            </p:cNvPr>
            <p:cNvSpPr/>
            <p:nvPr/>
          </p:nvSpPr>
          <p:spPr>
            <a:xfrm>
              <a:off x="6074229" y="3913833"/>
              <a:ext cx="582804" cy="8211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75000"/>
                      <a:lumOff val="25000"/>
                    </a:schemeClr>
                  </a:solidFill>
                </a:rPr>
                <a:t>SSD</a:t>
              </a:r>
              <a:endParaRPr lang="zh-TW" altLang="en-US" sz="1600" b="1">
                <a:solidFill>
                  <a:schemeClr val="tx1">
                    <a:lumMod val="75000"/>
                    <a:lumOff val="25000"/>
                  </a:schemeClr>
                </a:solidFill>
              </a:endParaRPr>
            </a:p>
          </p:txBody>
        </p:sp>
        <p:sp>
          <p:nvSpPr>
            <p:cNvPr id="43" name="矩形 42">
              <a:extLst>
                <a:ext uri="{FF2B5EF4-FFF2-40B4-BE49-F238E27FC236}">
                  <a16:creationId xmlns:a16="http://schemas.microsoft.com/office/drawing/2014/main" id="{3A354FC9-AAE7-4B63-9B65-5AF4D5570B66}"/>
                </a:ext>
              </a:extLst>
            </p:cNvPr>
            <p:cNvSpPr/>
            <p:nvPr/>
          </p:nvSpPr>
          <p:spPr>
            <a:xfrm>
              <a:off x="6741920" y="3913833"/>
              <a:ext cx="582804" cy="8211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75000"/>
                      <a:lumOff val="25000"/>
                    </a:schemeClr>
                  </a:solidFill>
                </a:rPr>
                <a:t>SSD</a:t>
              </a:r>
              <a:endParaRPr lang="zh-TW" altLang="en-US" sz="1600" b="1">
                <a:solidFill>
                  <a:schemeClr val="tx1">
                    <a:lumMod val="75000"/>
                    <a:lumOff val="25000"/>
                  </a:schemeClr>
                </a:solidFill>
              </a:endParaRPr>
            </a:p>
          </p:txBody>
        </p:sp>
        <p:cxnSp>
          <p:nvCxnSpPr>
            <p:cNvPr id="44" name="接點: 肘形 4">
              <a:extLst>
                <a:ext uri="{FF2B5EF4-FFF2-40B4-BE49-F238E27FC236}">
                  <a16:creationId xmlns:a16="http://schemas.microsoft.com/office/drawing/2014/main" id="{2E6D86E9-1EC7-4575-9E68-0CBED2330230}"/>
                </a:ext>
              </a:extLst>
            </p:cNvPr>
            <p:cNvCxnSpPr>
              <a:cxnSpLocks/>
              <a:endCxn id="43" idx="0"/>
            </p:cNvCxnSpPr>
            <p:nvPr/>
          </p:nvCxnSpPr>
          <p:spPr>
            <a:xfrm>
              <a:off x="6668989" y="3657600"/>
              <a:ext cx="364333" cy="256233"/>
            </a:xfrm>
            <a:prstGeom prst="bentConnector2">
              <a:avLst/>
            </a:prstGeom>
            <a:ln w="34925" cmpd="sng">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45" name="接點: 肘形 13">
              <a:extLst>
                <a:ext uri="{FF2B5EF4-FFF2-40B4-BE49-F238E27FC236}">
                  <a16:creationId xmlns:a16="http://schemas.microsoft.com/office/drawing/2014/main" id="{EA845599-E2B1-491D-96DE-23350EC2C13B}"/>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6" name="群組 16">
              <a:extLst>
                <a:ext uri="{FF2B5EF4-FFF2-40B4-BE49-F238E27FC236}">
                  <a16:creationId xmlns:a16="http://schemas.microsoft.com/office/drawing/2014/main" id="{862CDF30-9A21-48E1-8B07-362D8CFCBC84}"/>
                </a:ext>
              </a:extLst>
            </p:cNvPr>
            <p:cNvGrpSpPr/>
            <p:nvPr/>
          </p:nvGrpSpPr>
          <p:grpSpPr>
            <a:xfrm>
              <a:off x="6400398" y="2597499"/>
              <a:ext cx="577780" cy="805526"/>
              <a:chOff x="6404096" y="2612019"/>
              <a:chExt cx="577780" cy="805526"/>
            </a:xfrm>
          </p:grpSpPr>
          <p:sp>
            <p:nvSpPr>
              <p:cNvPr id="60" name="直角三角形 59">
                <a:extLst>
                  <a:ext uri="{FF2B5EF4-FFF2-40B4-BE49-F238E27FC236}">
                    <a16:creationId xmlns:a16="http://schemas.microsoft.com/office/drawing/2014/main" id="{69153769-6600-4890-94CF-B906686F5A97}"/>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直角三角形 60">
                <a:extLst>
                  <a:ext uri="{FF2B5EF4-FFF2-40B4-BE49-F238E27FC236}">
                    <a16:creationId xmlns:a16="http://schemas.microsoft.com/office/drawing/2014/main" id="{A4DE8064-D896-43FE-8302-26746CE290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7" name="文字方塊 46">
              <a:extLst>
                <a:ext uri="{FF2B5EF4-FFF2-40B4-BE49-F238E27FC236}">
                  <a16:creationId xmlns:a16="http://schemas.microsoft.com/office/drawing/2014/main" id="{65399044-84F0-481E-9211-8FC51D8EA440}"/>
                </a:ext>
              </a:extLst>
            </p:cNvPr>
            <p:cNvSpPr txBox="1"/>
            <p:nvPr/>
          </p:nvSpPr>
          <p:spPr>
            <a:xfrm>
              <a:off x="6395681" y="2859811"/>
              <a:ext cx="577781" cy="260539"/>
            </a:xfrm>
            <a:prstGeom prst="rect">
              <a:avLst/>
            </a:prstGeom>
            <a:noFill/>
          </p:spPr>
          <p:txBody>
            <a:bodyPr wrap="square" rtlCol="0">
              <a:spAutoFit/>
            </a:bodyPr>
            <a:lstStyle/>
            <a:p>
              <a:pPr algn="ctr"/>
              <a:r>
                <a:rPr lang="en-US" altLang="zh-TW" sz="1600" b="1" err="1">
                  <a:solidFill>
                    <a:schemeClr val="tx1">
                      <a:lumMod val="75000"/>
                      <a:lumOff val="25000"/>
                    </a:schemeClr>
                  </a:solidFill>
                </a:rPr>
                <a:t>NVMe</a:t>
              </a:r>
              <a:endParaRPr lang="zh-TW" altLang="en-US" sz="1600" b="1">
                <a:solidFill>
                  <a:schemeClr val="tx1">
                    <a:lumMod val="75000"/>
                    <a:lumOff val="25000"/>
                  </a:schemeClr>
                </a:solidFill>
              </a:endParaRPr>
            </a:p>
          </p:txBody>
        </p:sp>
        <p:cxnSp>
          <p:nvCxnSpPr>
            <p:cNvPr id="48" name="直線單箭頭接點 47">
              <a:extLst>
                <a:ext uri="{FF2B5EF4-FFF2-40B4-BE49-F238E27FC236}">
                  <a16:creationId xmlns:a16="http://schemas.microsoft.com/office/drawing/2014/main" id="{1DABDD8B-1F35-4C32-8087-ACA1C3827C03}"/>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E321F7CB-826A-4AD4-9FB3-3329068DC826}"/>
                </a:ext>
              </a:extLst>
            </p:cNvPr>
            <p:cNvSpPr/>
            <p:nvPr/>
          </p:nvSpPr>
          <p:spPr>
            <a:xfrm>
              <a:off x="7425047" y="3913833"/>
              <a:ext cx="582804" cy="8211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75000"/>
                      <a:lumOff val="25000"/>
                    </a:schemeClr>
                  </a:solidFill>
                </a:rPr>
                <a:t>SSD</a:t>
              </a:r>
              <a:endParaRPr lang="zh-TW" altLang="en-US" sz="1600" b="1">
                <a:solidFill>
                  <a:schemeClr val="tx1">
                    <a:lumMod val="75000"/>
                    <a:lumOff val="25000"/>
                  </a:schemeClr>
                </a:solidFill>
              </a:endParaRPr>
            </a:p>
          </p:txBody>
        </p:sp>
        <p:sp>
          <p:nvSpPr>
            <p:cNvPr id="50" name="矩形 49">
              <a:extLst>
                <a:ext uri="{FF2B5EF4-FFF2-40B4-BE49-F238E27FC236}">
                  <a16:creationId xmlns:a16="http://schemas.microsoft.com/office/drawing/2014/main" id="{6C2DFC17-1A44-4566-A04B-B4A14C917A21}"/>
                </a:ext>
              </a:extLst>
            </p:cNvPr>
            <p:cNvSpPr/>
            <p:nvPr/>
          </p:nvSpPr>
          <p:spPr>
            <a:xfrm>
              <a:off x="8092738" y="3913833"/>
              <a:ext cx="582804" cy="8211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lumMod val="75000"/>
                      <a:lumOff val="25000"/>
                    </a:schemeClr>
                  </a:solidFill>
                </a:rPr>
                <a:t>SSD</a:t>
              </a:r>
              <a:endParaRPr lang="zh-TW" altLang="en-US" sz="1600" b="1">
                <a:solidFill>
                  <a:schemeClr val="tx1">
                    <a:lumMod val="75000"/>
                    <a:lumOff val="25000"/>
                  </a:schemeClr>
                </a:solidFill>
              </a:endParaRPr>
            </a:p>
          </p:txBody>
        </p:sp>
        <p:cxnSp>
          <p:nvCxnSpPr>
            <p:cNvPr id="51" name="接點: 肘形 26">
              <a:extLst>
                <a:ext uri="{FF2B5EF4-FFF2-40B4-BE49-F238E27FC236}">
                  <a16:creationId xmlns:a16="http://schemas.microsoft.com/office/drawing/2014/main" id="{6DDAB4F1-CF39-4E3C-9B9F-64D6E0BEBBB1}"/>
                </a:ext>
              </a:extLst>
            </p:cNvPr>
            <p:cNvCxnSpPr>
              <a:cxnSpLocks/>
              <a:endCxn id="50" idx="0"/>
            </p:cNvCxnSpPr>
            <p:nvPr/>
          </p:nvCxnSpPr>
          <p:spPr>
            <a:xfrm>
              <a:off x="8019807" y="3657600"/>
              <a:ext cx="364333" cy="256233"/>
            </a:xfrm>
            <a:prstGeom prst="bentConnector2">
              <a:avLst/>
            </a:prstGeom>
            <a:ln w="34925" cmpd="sng">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cxnSp>
          <p:nvCxnSpPr>
            <p:cNvPr id="52" name="接點: 肘形 27">
              <a:extLst>
                <a:ext uri="{FF2B5EF4-FFF2-40B4-BE49-F238E27FC236}">
                  <a16:creationId xmlns:a16="http://schemas.microsoft.com/office/drawing/2014/main" id="{FC8DC51B-0C43-4C91-8053-D65D43715BFF}"/>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6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53" name="群組 28">
              <a:extLst>
                <a:ext uri="{FF2B5EF4-FFF2-40B4-BE49-F238E27FC236}">
                  <a16:creationId xmlns:a16="http://schemas.microsoft.com/office/drawing/2014/main" id="{816C2FBA-32B6-4E28-A6DD-83FFAECD0076}"/>
                </a:ext>
              </a:extLst>
            </p:cNvPr>
            <p:cNvGrpSpPr/>
            <p:nvPr/>
          </p:nvGrpSpPr>
          <p:grpSpPr>
            <a:xfrm>
              <a:off x="7751216" y="2597499"/>
              <a:ext cx="577780" cy="805526"/>
              <a:chOff x="6404096" y="2612019"/>
              <a:chExt cx="577780" cy="805526"/>
            </a:xfrm>
          </p:grpSpPr>
          <p:sp>
            <p:nvSpPr>
              <p:cNvPr id="58" name="直角三角形 57">
                <a:extLst>
                  <a:ext uri="{FF2B5EF4-FFF2-40B4-BE49-F238E27FC236}">
                    <a16:creationId xmlns:a16="http://schemas.microsoft.com/office/drawing/2014/main" id="{8D65D3E9-6BF0-4B76-BCC6-8ED4D8E5E269}"/>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直角三角形 58">
                <a:extLst>
                  <a:ext uri="{FF2B5EF4-FFF2-40B4-BE49-F238E27FC236}">
                    <a16:creationId xmlns:a16="http://schemas.microsoft.com/office/drawing/2014/main" id="{F20ED1B5-A65A-48C5-8EFA-91EB47EFBFB1}"/>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4" name="文字方塊 53">
              <a:extLst>
                <a:ext uri="{FF2B5EF4-FFF2-40B4-BE49-F238E27FC236}">
                  <a16:creationId xmlns:a16="http://schemas.microsoft.com/office/drawing/2014/main" id="{5C4648F4-35A1-469C-8065-63A21E5DD609}"/>
                </a:ext>
              </a:extLst>
            </p:cNvPr>
            <p:cNvSpPr txBox="1"/>
            <p:nvPr/>
          </p:nvSpPr>
          <p:spPr>
            <a:xfrm>
              <a:off x="7751216" y="2859811"/>
              <a:ext cx="577781" cy="260539"/>
            </a:xfrm>
            <a:prstGeom prst="rect">
              <a:avLst/>
            </a:prstGeom>
            <a:noFill/>
          </p:spPr>
          <p:txBody>
            <a:bodyPr wrap="square" rtlCol="0">
              <a:spAutoFit/>
            </a:bodyPr>
            <a:lstStyle/>
            <a:p>
              <a:pPr algn="ctr"/>
              <a:r>
                <a:rPr lang="en-US" altLang="zh-TW" sz="1600" b="1" err="1">
                  <a:solidFill>
                    <a:schemeClr val="tx1">
                      <a:lumMod val="75000"/>
                      <a:lumOff val="25000"/>
                    </a:schemeClr>
                  </a:solidFill>
                </a:rPr>
                <a:t>NVMe</a:t>
              </a:r>
              <a:endParaRPr lang="zh-TW" altLang="en-US" sz="1600" b="1">
                <a:solidFill>
                  <a:schemeClr val="tx1">
                    <a:lumMod val="75000"/>
                    <a:lumOff val="25000"/>
                  </a:schemeClr>
                </a:solidFill>
              </a:endParaRPr>
            </a:p>
          </p:txBody>
        </p:sp>
        <p:sp>
          <p:nvSpPr>
            <p:cNvPr id="55" name="文字方塊 54">
              <a:extLst>
                <a:ext uri="{FF2B5EF4-FFF2-40B4-BE49-F238E27FC236}">
                  <a16:creationId xmlns:a16="http://schemas.microsoft.com/office/drawing/2014/main" id="{76457B17-AAEF-4BC3-8684-5EC38F17AEF7}"/>
                </a:ext>
              </a:extLst>
            </p:cNvPr>
            <p:cNvSpPr txBox="1"/>
            <p:nvPr/>
          </p:nvSpPr>
          <p:spPr>
            <a:xfrm>
              <a:off x="6117793" y="1311362"/>
              <a:ext cx="1142990" cy="450022"/>
            </a:xfrm>
            <a:prstGeom prst="rect">
              <a:avLst/>
            </a:prstGeom>
            <a:noFill/>
          </p:spPr>
          <p:txBody>
            <a:bodyPr wrap="square" rtlCol="0">
              <a:spAutoFit/>
            </a:bodyPr>
            <a:lstStyle/>
            <a:p>
              <a:pPr algn="ctr"/>
              <a:r>
                <a:rPr lang="en-US" altLang="zh-TW" sz="1600" b="1">
                  <a:solidFill>
                    <a:srgbClr val="0070C0"/>
                  </a:solidFill>
                </a:rPr>
                <a:t>Writes</a:t>
              </a:r>
              <a:br>
                <a:rPr lang="en-US" altLang="zh-TW" sz="1600" b="1"/>
              </a:br>
              <a:r>
                <a:rPr lang="en-US" altLang="zh-TW" sz="1600"/>
                <a:t>are cached</a:t>
              </a:r>
              <a:endParaRPr lang="zh-TW" altLang="en-US" sz="1600"/>
            </a:p>
          </p:txBody>
        </p:sp>
        <p:sp>
          <p:nvSpPr>
            <p:cNvPr id="56" name="文字方塊 55">
              <a:extLst>
                <a:ext uri="{FF2B5EF4-FFF2-40B4-BE49-F238E27FC236}">
                  <a16:creationId xmlns:a16="http://schemas.microsoft.com/office/drawing/2014/main" id="{9179C037-7DF4-486C-BF11-8F8D75C4428B}"/>
                </a:ext>
              </a:extLst>
            </p:cNvPr>
            <p:cNvSpPr txBox="1"/>
            <p:nvPr/>
          </p:nvSpPr>
          <p:spPr>
            <a:xfrm>
              <a:off x="7484560" y="1311362"/>
              <a:ext cx="1142990" cy="450022"/>
            </a:xfrm>
            <a:prstGeom prst="rect">
              <a:avLst/>
            </a:prstGeom>
            <a:noFill/>
          </p:spPr>
          <p:txBody>
            <a:bodyPr wrap="square" rtlCol="0">
              <a:spAutoFit/>
            </a:bodyPr>
            <a:lstStyle/>
            <a:p>
              <a:pPr algn="ctr"/>
              <a:r>
                <a:rPr lang="en-US" altLang="zh-TW" sz="1600" b="1">
                  <a:solidFill>
                    <a:srgbClr val="0070C0"/>
                  </a:solidFill>
                </a:rPr>
                <a:t>Reads</a:t>
              </a:r>
              <a:br>
                <a:rPr lang="en-US" altLang="zh-TW" sz="1600" b="1"/>
              </a:br>
              <a:r>
                <a:rPr lang="en-US" altLang="zh-TW" sz="1600"/>
                <a:t>are </a:t>
              </a:r>
              <a:r>
                <a:rPr lang="en-US" altLang="zh-TW" sz="1600" b="1">
                  <a:solidFill>
                    <a:srgbClr val="FF0000"/>
                  </a:solidFill>
                </a:rPr>
                <a:t>NOT</a:t>
              </a:r>
              <a:endParaRPr lang="zh-TW" altLang="en-US" sz="1600" b="1">
                <a:solidFill>
                  <a:srgbClr val="FF0000"/>
                </a:solidFill>
              </a:endParaRPr>
            </a:p>
          </p:txBody>
        </p:sp>
        <p:pic>
          <p:nvPicPr>
            <p:cNvPr id="57" name="圖形 256" descr="碼錶">
              <a:extLst>
                <a:ext uri="{FF2B5EF4-FFF2-40B4-BE49-F238E27FC236}">
                  <a16:creationId xmlns:a16="http://schemas.microsoft.com/office/drawing/2014/main" id="{64AC4A77-3DBB-4C51-851C-C6AD94B6879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896920" y="3385108"/>
              <a:ext cx="468711" cy="468711"/>
            </a:xfrm>
            <a:prstGeom prst="rect">
              <a:avLst/>
            </a:prstGeom>
          </p:spPr>
        </p:pic>
      </p:grpSp>
      <p:sp>
        <p:nvSpPr>
          <p:cNvPr id="4" name="Content Placeholder 3">
            <a:extLst>
              <a:ext uri="{FF2B5EF4-FFF2-40B4-BE49-F238E27FC236}">
                <a16:creationId xmlns:a16="http://schemas.microsoft.com/office/drawing/2014/main" id="{B5E10B97-0F14-0445-BD87-3B2C4650755B}"/>
              </a:ext>
            </a:extLst>
          </p:cNvPr>
          <p:cNvSpPr>
            <a:spLocks noGrp="1"/>
          </p:cNvSpPr>
          <p:nvPr>
            <p:ph idx="1"/>
          </p:nvPr>
        </p:nvSpPr>
        <p:spPr>
          <a:xfrm>
            <a:off x="530787" y="1447148"/>
            <a:ext cx="6518117" cy="3854940"/>
          </a:xfrm>
        </p:spPr>
        <p:txBody>
          <a:bodyPr vert="horz" lIns="91440" tIns="45720" rIns="91440" bIns="45720" rtlCol="0" anchor="t">
            <a:normAutofit/>
          </a:bodyPr>
          <a:lstStyle/>
          <a:p>
            <a:pPr>
              <a:lnSpc>
                <a:spcPct val="120000"/>
              </a:lnSpc>
              <a:buClr>
                <a:schemeClr val="tx1">
                  <a:lumMod val="75000"/>
                  <a:lumOff val="25000"/>
                </a:schemeClr>
              </a:buClr>
            </a:pPr>
            <a:r>
              <a:rPr kumimoji="1" lang="en-US" altLang="zh-TW" sz="2000">
                <a:latin typeface="Arial" panose="020B0604020202020204" pitchFamily="34" charset="0"/>
                <a:ea typeface="微軟正黑體"/>
                <a:cs typeface="Arial" panose="020B0604020202020204" pitchFamily="34" charset="0"/>
              </a:rPr>
              <a:t>Write-only cache is promoted by Microsoft</a:t>
            </a:r>
            <a:br>
              <a:rPr lang="en-US" altLang="zh-TW" sz="2000">
                <a:latin typeface="Arial" panose="020B0604020202020204" pitchFamily="34" charset="0"/>
                <a:cs typeface="Arial" panose="020B0604020202020204" pitchFamily="34" charset="0"/>
              </a:rPr>
            </a:br>
            <a:r>
              <a:rPr kumimoji="1" lang="en-US" altLang="zh-TW" sz="2000">
                <a:latin typeface="Arial" panose="020B0604020202020204" pitchFamily="34" charset="0"/>
                <a:ea typeface="微軟正黑體"/>
                <a:cs typeface="Arial" panose="020B0604020202020204" pitchFamily="34" charset="0"/>
              </a:rPr>
              <a:t>for endurance control.</a:t>
            </a:r>
            <a:endParaRPr lang="en-US" altLang="zh-TW" sz="2000">
              <a:latin typeface="Arial" panose="020B0604020202020204" pitchFamily="34" charset="0"/>
              <a:ea typeface="微軟正黑體"/>
              <a:cs typeface="Arial" panose="020B0604020202020204" pitchFamily="34" charset="0"/>
            </a:endParaRPr>
          </a:p>
          <a:p>
            <a:pPr>
              <a:lnSpc>
                <a:spcPct val="120000"/>
              </a:lnSpc>
            </a:pPr>
            <a:r>
              <a:rPr lang="en-US" altLang="zh-TW" sz="2000">
                <a:solidFill>
                  <a:srgbClr val="0070C0"/>
                </a:solidFill>
                <a:latin typeface="Arial" panose="020B0604020202020204" pitchFamily="34" charset="0"/>
                <a:ea typeface="微軟正黑體"/>
                <a:cs typeface="Arial" panose="020B0604020202020204" pitchFamily="34" charset="0"/>
              </a:rPr>
              <a:t>QNAP</a:t>
            </a:r>
            <a:r>
              <a:rPr lang="zh-TW" altLang="en-US" sz="2000">
                <a:solidFill>
                  <a:srgbClr val="0070C0"/>
                </a:solidFill>
                <a:latin typeface="Arial" panose="020B0604020202020204" pitchFamily="34" charset="0"/>
                <a:ea typeface="微軟正黑體"/>
                <a:cs typeface="Arial" panose="020B0604020202020204" pitchFamily="34" charset="0"/>
              </a:rPr>
              <a:t> </a:t>
            </a:r>
            <a:r>
              <a:rPr lang="en-US" altLang="zh-TW" sz="2000">
                <a:solidFill>
                  <a:srgbClr val="0070C0"/>
                </a:solidFill>
                <a:latin typeface="Arial" panose="020B0604020202020204" pitchFamily="34" charset="0"/>
                <a:ea typeface="微軟正黑體"/>
                <a:cs typeface="Arial" panose="020B0604020202020204" pitchFamily="34" charset="0"/>
              </a:rPr>
              <a:t>believes that Write-only Cache can </a:t>
            </a:r>
            <a:br>
              <a:rPr lang="en-US" altLang="zh-TW" sz="2000">
                <a:solidFill>
                  <a:srgbClr val="0070C0"/>
                </a:solidFill>
                <a:latin typeface="Arial" panose="020B0604020202020204" pitchFamily="34" charset="0"/>
                <a:ea typeface="微軟正黑體"/>
                <a:cs typeface="Arial" panose="020B0604020202020204" pitchFamily="34" charset="0"/>
              </a:rPr>
            </a:br>
            <a:r>
              <a:rPr lang="en-US" altLang="zh-TW" sz="2000">
                <a:solidFill>
                  <a:srgbClr val="0070C0"/>
                </a:solidFill>
                <a:latin typeface="Arial" panose="020B0604020202020204" pitchFamily="34" charset="0"/>
                <a:ea typeface="微軟正黑體"/>
                <a:cs typeface="Arial" panose="020B0604020202020204" pitchFamily="34" charset="0"/>
              </a:rPr>
              <a:t>increase the ROI of SSD in below scenario:</a:t>
            </a:r>
            <a:endParaRPr lang="zh-TW" altLang="en-US" sz="2000">
              <a:solidFill>
                <a:srgbClr val="0070C0"/>
              </a:solidFill>
              <a:latin typeface="Arial" panose="020B0604020202020204" pitchFamily="34" charset="0"/>
              <a:ea typeface="微軟正黑體"/>
              <a:cs typeface="Arial" panose="020B0604020202020204" pitchFamily="34" charset="0"/>
            </a:endParaRPr>
          </a:p>
          <a:p>
            <a:pPr marL="0" indent="0">
              <a:lnSpc>
                <a:spcPct val="120000"/>
              </a:lnSpc>
              <a:buClr>
                <a:schemeClr val="tx1">
                  <a:lumMod val="75000"/>
                  <a:lumOff val="25000"/>
                </a:schemeClr>
              </a:buClr>
              <a:buNone/>
            </a:pPr>
            <a:r>
              <a:rPr kumimoji="1" lang="en-US" altLang="zh-TW" sz="2000">
                <a:latin typeface="Arial" panose="020B0604020202020204" pitchFamily="34" charset="0"/>
                <a:ea typeface="微軟正黑體"/>
                <a:cs typeface="Arial" panose="020B0604020202020204" pitchFamily="34" charset="0"/>
              </a:rPr>
              <a:t>1.</a:t>
            </a:r>
            <a:r>
              <a:rPr kumimoji="1" lang="zh-TW" altLang="en-US" sz="2000">
                <a:latin typeface="Arial" panose="020B0604020202020204" pitchFamily="34" charset="0"/>
                <a:ea typeface="微軟正黑體"/>
                <a:cs typeface="Arial" panose="020B0604020202020204" pitchFamily="34" charset="0"/>
              </a:rPr>
              <a:t> </a:t>
            </a:r>
            <a:r>
              <a:rPr kumimoji="1" lang="en-US" altLang="zh-TW" sz="2000">
                <a:latin typeface="Arial" panose="020B0604020202020204" pitchFamily="34" charset="0"/>
                <a:ea typeface="微軟正黑體"/>
                <a:cs typeface="Arial" panose="020B0604020202020204" pitchFamily="34" charset="0"/>
              </a:rPr>
              <a:t>File Server focusing on write operations</a:t>
            </a:r>
            <a:endParaRPr kumimoji="1" lang="zh-TW" altLang="en-US" sz="2000">
              <a:latin typeface="Arial" panose="020B0604020202020204" pitchFamily="34" charset="0"/>
              <a:ea typeface="微軟正黑體"/>
              <a:cs typeface="Arial" panose="020B0604020202020204" pitchFamily="34" charset="0"/>
            </a:endParaRPr>
          </a:p>
          <a:p>
            <a:pPr marL="0" indent="0">
              <a:lnSpc>
                <a:spcPct val="120000"/>
              </a:lnSpc>
              <a:buNone/>
            </a:pPr>
            <a:r>
              <a:rPr kumimoji="1" lang="en-US" altLang="zh-TW" sz="2000">
                <a:latin typeface="Arial" panose="020B0604020202020204" pitchFamily="34" charset="0"/>
                <a:ea typeface="微軟正黑體"/>
                <a:cs typeface="Arial" panose="020B0604020202020204" pitchFamily="34" charset="0"/>
              </a:rPr>
              <a:t>2.</a:t>
            </a:r>
            <a:r>
              <a:rPr kumimoji="1" lang="zh-TW" altLang="en-US" sz="2000">
                <a:latin typeface="Arial" panose="020B0604020202020204" pitchFamily="34" charset="0"/>
                <a:ea typeface="微軟正黑體"/>
                <a:cs typeface="Arial" panose="020B0604020202020204" pitchFamily="34" charset="0"/>
              </a:rPr>
              <a:t> </a:t>
            </a:r>
            <a:r>
              <a:rPr kumimoji="1" lang="en-US" altLang="zh-TW" sz="2000">
                <a:latin typeface="Arial" panose="020B0604020202020204" pitchFamily="34" charset="0"/>
                <a:ea typeface="微軟正黑體"/>
                <a:cs typeface="Arial" panose="020B0604020202020204" pitchFamily="34" charset="0"/>
              </a:rPr>
              <a:t>Database with more write operation </a:t>
            </a:r>
            <a:br>
              <a:rPr lang="en-US" altLang="zh-TW" sz="2000">
                <a:latin typeface="Arial" panose="020B0604020202020204" pitchFamily="34" charset="0"/>
                <a:cs typeface="Arial" panose="020B0604020202020204" pitchFamily="34" charset="0"/>
              </a:rPr>
            </a:br>
            <a:r>
              <a:rPr kumimoji="1" lang="en-US" altLang="zh-TW" sz="2000">
                <a:latin typeface="Arial" panose="020B0604020202020204" pitchFamily="34" charset="0"/>
                <a:ea typeface="微軟正黑體"/>
                <a:cs typeface="Arial" panose="020B0604020202020204" pitchFamily="34" charset="0"/>
              </a:rPr>
              <a:t>(Such as</a:t>
            </a:r>
            <a:r>
              <a:rPr kumimoji="1" lang="zh-TW" altLang="en-US" sz="2000">
                <a:latin typeface="Arial" panose="020B0604020202020204" pitchFamily="34" charset="0"/>
                <a:ea typeface="微軟正黑體"/>
                <a:cs typeface="Arial" panose="020B0604020202020204" pitchFamily="34" charset="0"/>
              </a:rPr>
              <a:t> </a:t>
            </a:r>
            <a:r>
              <a:rPr kumimoji="1" lang="en" altLang="zh-TW" sz="2000">
                <a:latin typeface="Arial" panose="020B0604020202020204" pitchFamily="34" charset="0"/>
                <a:ea typeface="微軟正黑體"/>
                <a:cs typeface="Arial" panose="020B0604020202020204" pitchFamily="34" charset="0"/>
              </a:rPr>
              <a:t>I</a:t>
            </a:r>
            <a:r>
              <a:rPr kumimoji="1" lang="en-US" altLang="zh-TW" sz="2000">
                <a:latin typeface="Arial" panose="020B0604020202020204" pitchFamily="34" charset="0"/>
                <a:ea typeface="微軟正黑體"/>
                <a:cs typeface="Arial" panose="020B0604020202020204" pitchFamily="34" charset="0"/>
              </a:rPr>
              <a:t>o</a:t>
            </a:r>
            <a:r>
              <a:rPr kumimoji="1" lang="en" altLang="zh-TW" sz="2000">
                <a:latin typeface="Arial" panose="020B0604020202020204" pitchFamily="34" charset="0"/>
                <a:ea typeface="微軟正黑體"/>
                <a:cs typeface="Arial" panose="020B0604020202020204" pitchFamily="34" charset="0"/>
              </a:rPr>
              <a:t>T </a:t>
            </a:r>
            <a:r>
              <a:rPr kumimoji="1" lang="en-US" altLang="zh-TW" sz="2000">
                <a:latin typeface="Arial" panose="020B0604020202020204" pitchFamily="34" charset="0"/>
                <a:ea typeface="微軟正黑體"/>
                <a:cs typeface="Arial" panose="020B0604020202020204" pitchFamily="34" charset="0"/>
              </a:rPr>
              <a:t>monitoring server)</a:t>
            </a:r>
            <a:br>
              <a:rPr lang="en-US" altLang="zh-TW" sz="2000">
                <a:latin typeface="Arial" panose="020B0604020202020204" pitchFamily="34" charset="0"/>
                <a:cs typeface="Arial" panose="020B0604020202020204" pitchFamily="34" charset="0"/>
              </a:rPr>
            </a:br>
            <a:r>
              <a:rPr lang="en-US" altLang="zh-TW" sz="2000">
                <a:latin typeface="Arial" panose="020B0604020202020204" pitchFamily="34" charset="0"/>
                <a:ea typeface="微軟正黑體"/>
                <a:cs typeface="Arial" panose="020B0604020202020204" pitchFamily="34" charset="0"/>
              </a:rPr>
              <a:t>3.</a:t>
            </a:r>
            <a:r>
              <a:rPr lang="zh-TW" altLang="en-US" sz="2000">
                <a:latin typeface="Arial" panose="020B0604020202020204" pitchFamily="34" charset="0"/>
                <a:ea typeface="微軟正黑體"/>
                <a:cs typeface="Arial" panose="020B0604020202020204" pitchFamily="34" charset="0"/>
              </a:rPr>
              <a:t> </a:t>
            </a:r>
            <a:r>
              <a:rPr lang="en-US" altLang="zh-TW" sz="2000">
                <a:latin typeface="Arial" panose="020B0604020202020204" pitchFamily="34" charset="0"/>
                <a:ea typeface="微軟正黑體"/>
                <a:cs typeface="Arial" panose="020B0604020202020204" pitchFamily="34" charset="0"/>
              </a:rPr>
              <a:t>Use high endurance SSD </a:t>
            </a:r>
            <a:br>
              <a:rPr lang="en-US" altLang="zh-TW" sz="2000">
                <a:latin typeface="Arial" panose="020B0604020202020204" pitchFamily="34" charset="0"/>
                <a:ea typeface="微軟正黑體"/>
                <a:cs typeface="Arial" panose="020B0604020202020204" pitchFamily="34" charset="0"/>
              </a:rPr>
            </a:br>
            <a:r>
              <a:rPr lang="en-US" altLang="zh-TW" sz="2000">
                <a:latin typeface="Arial" panose="020B0604020202020204" pitchFamily="34" charset="0"/>
                <a:ea typeface="微軟正黑體"/>
                <a:cs typeface="Arial" panose="020B0604020202020204" pitchFamily="34" charset="0"/>
              </a:rPr>
              <a:t>(Intel </a:t>
            </a:r>
            <a:r>
              <a:rPr lang="en-US" altLang="zh-TW" sz="2000" err="1">
                <a:latin typeface="Arial" panose="020B0604020202020204" pitchFamily="34" charset="0"/>
                <a:ea typeface="微軟正黑體"/>
                <a:cs typeface="Arial" panose="020B0604020202020204" pitchFamily="34" charset="0"/>
              </a:rPr>
              <a:t>Optane</a:t>
            </a:r>
            <a:r>
              <a:rPr lang="en-US" altLang="zh-TW" sz="2000">
                <a:latin typeface="Arial" panose="020B0604020202020204" pitchFamily="34" charset="0"/>
                <a:ea typeface="微軟正黑體"/>
                <a:cs typeface="Arial" panose="020B0604020202020204" pitchFamily="34" charset="0"/>
              </a:rPr>
              <a:t>™) </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074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4" name="圓角矩形 13">
            <a:extLst>
              <a:ext uri="{FF2B5EF4-FFF2-40B4-BE49-F238E27FC236}">
                <a16:creationId xmlns:a16="http://schemas.microsoft.com/office/drawing/2014/main" id="{67BE7065-2AF4-7C4A-9FE0-118420D432DE}"/>
              </a:ext>
            </a:extLst>
          </p:cNvPr>
          <p:cNvSpPr/>
          <p:nvPr/>
        </p:nvSpPr>
        <p:spPr>
          <a:xfrm>
            <a:off x="627950" y="2623574"/>
            <a:ext cx="10861720" cy="303684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2400"/>
          </a:p>
        </p:txBody>
      </p:sp>
      <p:grpSp>
        <p:nvGrpSpPr>
          <p:cNvPr id="2" name="群組 1">
            <a:extLst>
              <a:ext uri="{FF2B5EF4-FFF2-40B4-BE49-F238E27FC236}">
                <a16:creationId xmlns:a16="http://schemas.microsoft.com/office/drawing/2014/main" id="{5CA3CB76-EDC7-5C44-B903-DCE8A50067ED}"/>
              </a:ext>
            </a:extLst>
          </p:cNvPr>
          <p:cNvGrpSpPr/>
          <p:nvPr/>
        </p:nvGrpSpPr>
        <p:grpSpPr>
          <a:xfrm>
            <a:off x="1041053" y="2843456"/>
            <a:ext cx="4872476" cy="2734999"/>
            <a:chOff x="256501" y="2594208"/>
            <a:chExt cx="4468482" cy="2508231"/>
          </a:xfrm>
        </p:grpSpPr>
        <p:pic>
          <p:nvPicPr>
            <p:cNvPr id="29" name="圖片 29" descr="一張含有 文字, 地圖 的圖片&#10;&#10;描述是以非常高的可信度產生">
              <a:extLst>
                <a:ext uri="{FF2B5EF4-FFF2-40B4-BE49-F238E27FC236}">
                  <a16:creationId xmlns:a16="http://schemas.microsoft.com/office/drawing/2014/main" id="{F874B82C-BAFA-4196-9D39-EF9201D878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01" y="2594208"/>
              <a:ext cx="4468482" cy="2508231"/>
            </a:xfrm>
            <a:prstGeom prst="rect">
              <a:avLst/>
            </a:prstGeom>
          </p:spPr>
        </p:pic>
        <p:sp>
          <p:nvSpPr>
            <p:cNvPr id="37" name="矩形 36">
              <a:extLst>
                <a:ext uri="{FF2B5EF4-FFF2-40B4-BE49-F238E27FC236}">
                  <a16:creationId xmlns:a16="http://schemas.microsoft.com/office/drawing/2014/main" id="{53F6E59F-C943-479D-86F8-5B3B0A209337}"/>
                </a:ext>
              </a:extLst>
            </p:cNvPr>
            <p:cNvSpPr/>
            <p:nvPr/>
          </p:nvSpPr>
          <p:spPr>
            <a:xfrm>
              <a:off x="1355847" y="2986079"/>
              <a:ext cx="2887690" cy="4183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40" name="矩形 39">
              <a:extLst>
                <a:ext uri="{FF2B5EF4-FFF2-40B4-BE49-F238E27FC236}">
                  <a16:creationId xmlns:a16="http://schemas.microsoft.com/office/drawing/2014/main" id="{A8456137-CC80-4CB7-9B7E-F5AD27E3D866}"/>
                </a:ext>
              </a:extLst>
            </p:cNvPr>
            <p:cNvSpPr/>
            <p:nvPr/>
          </p:nvSpPr>
          <p:spPr>
            <a:xfrm>
              <a:off x="1258934" y="3988631"/>
              <a:ext cx="2963171" cy="439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grpSp>
      <p:sp>
        <p:nvSpPr>
          <p:cNvPr id="198" name="Shape 198"/>
          <p:cNvSpPr txBox="1">
            <a:spLocks noGrp="1"/>
          </p:cNvSpPr>
          <p:nvPr>
            <p:ph type="title"/>
          </p:nvPr>
        </p:nvSpPr>
        <p:spPr>
          <a:prstGeom prst="rect">
            <a:avLst/>
          </a:prstGeom>
          <a:noFill/>
          <a:ln>
            <a:noFill/>
          </a:ln>
        </p:spPr>
        <p:txBody>
          <a:bodyPr spcFirstLastPara="1" vert="horz" wrap="square" lIns="121900" tIns="60933" rIns="121900" bIns="60933" rtlCol="0" anchor="ctr" anchorCtr="0">
            <a:noAutofit/>
          </a:bodyPr>
          <a:lstStyle/>
          <a:p>
            <a:pPr>
              <a:buClr>
                <a:schemeClr val="lt1"/>
              </a:buClr>
              <a:buSzPts val="800"/>
            </a:pPr>
            <a:r>
              <a:rPr lang="en-US" altLang="zh-TW" sz="3400">
                <a:ea typeface="Microsoft JhengHei"/>
                <a:cs typeface="Microsoft JhengHei"/>
              </a:rPr>
              <a:t>The Advantage of Software-defined Over-provisioning</a:t>
            </a:r>
            <a:r>
              <a:rPr kumimoji="1" lang="zh-TW" altLang="en-US" sz="3400"/>
              <a:t> </a:t>
            </a:r>
          </a:p>
        </p:txBody>
      </p:sp>
      <p:sp>
        <p:nvSpPr>
          <p:cNvPr id="5" name="內容版面配置區 4">
            <a:extLst>
              <a:ext uri="{FF2B5EF4-FFF2-40B4-BE49-F238E27FC236}">
                <a16:creationId xmlns:a16="http://schemas.microsoft.com/office/drawing/2014/main" id="{DFDC7D5E-3CAD-9B4E-B3CD-0020F6DA0268}"/>
              </a:ext>
            </a:extLst>
          </p:cNvPr>
          <p:cNvSpPr>
            <a:spLocks noGrp="1"/>
          </p:cNvSpPr>
          <p:nvPr>
            <p:ph idx="1"/>
          </p:nvPr>
        </p:nvSpPr>
        <p:spPr>
          <a:xfrm>
            <a:off x="383005" y="1427751"/>
            <a:ext cx="11454064" cy="4697079"/>
          </a:xfrm>
        </p:spPr>
        <p:txBody>
          <a:bodyPr vert="horz" lIns="121920" tIns="60960" rIns="121920" bIns="60960" rtlCol="0" anchor="t">
            <a:normAutofit/>
          </a:bodyPr>
          <a:lstStyle/>
          <a:p>
            <a:pPr>
              <a:buClr>
                <a:schemeClr val="tx1">
                  <a:lumMod val="75000"/>
                  <a:lumOff val="25000"/>
                </a:schemeClr>
              </a:buClr>
            </a:pPr>
            <a:r>
              <a:rPr kumimoji="1" lang="en-US" altLang="zh-TW" sz="2000">
                <a:latin typeface="Arial" panose="020B0604020202020204" pitchFamily="34" charset="0"/>
                <a:ea typeface="微軟正黑體"/>
                <a:cs typeface="Arial" panose="020B0604020202020204" pitchFamily="34" charset="0"/>
              </a:rPr>
              <a:t>SSD vendor will reserve 7% or more SSD space for internal operation usage.</a:t>
            </a:r>
          </a:p>
          <a:p>
            <a:pPr>
              <a:buClr>
                <a:schemeClr val="tx1">
                  <a:lumMod val="75000"/>
                  <a:lumOff val="25000"/>
                </a:schemeClr>
              </a:buClr>
            </a:pPr>
            <a:r>
              <a:rPr kumimoji="1" lang="en-US" altLang="zh-TW" sz="2000">
                <a:latin typeface="Arial" panose="020B0604020202020204" pitchFamily="34" charset="0"/>
                <a:ea typeface="微軟正黑體"/>
                <a:cs typeface="Arial" panose="020B0604020202020204" pitchFamily="34" charset="0"/>
              </a:rPr>
              <a:t>QNAP</a:t>
            </a:r>
            <a:r>
              <a:rPr kumimoji="1" lang="zh-TW" altLang="en-US" sz="2000">
                <a:latin typeface="Arial" panose="020B0604020202020204" pitchFamily="34" charset="0"/>
                <a:ea typeface="微軟正黑體"/>
                <a:cs typeface="Arial" panose="020B0604020202020204" pitchFamily="34" charset="0"/>
              </a:rPr>
              <a:t> </a:t>
            </a:r>
            <a:r>
              <a:rPr kumimoji="1" lang="en-US" altLang="zh-TW" sz="2000">
                <a:latin typeface="Arial" panose="020B0604020202020204" pitchFamily="34" charset="0"/>
                <a:ea typeface="微軟正黑體"/>
                <a:cs typeface="Arial" panose="020B0604020202020204" pitchFamily="34" charset="0"/>
              </a:rPr>
              <a:t>allow user to test and increase the over-provisioning ratio from the software to increase that  consist performance and endurance of SSD. </a:t>
            </a:r>
            <a:endParaRPr kumimoji="1" lang="zh-TW" altLang="en-US" sz="2000">
              <a:latin typeface="Arial" panose="020B0604020202020204" pitchFamily="34" charset="0"/>
              <a:ea typeface="微軟正黑體"/>
              <a:cs typeface="Arial" panose="020B0604020202020204" pitchFamily="34" charset="0"/>
            </a:endParaRPr>
          </a:p>
          <a:p>
            <a:pPr>
              <a:buClr>
                <a:schemeClr val="tx1">
                  <a:lumMod val="75000"/>
                  <a:lumOff val="25000"/>
                </a:schemeClr>
              </a:buClr>
            </a:pPr>
            <a:endParaRPr kumimoji="1" lang="zh-TW" altLang="en-US">
              <a:solidFill>
                <a:schemeClr val="tx1">
                  <a:lumMod val="75000"/>
                  <a:lumOff val="25000"/>
                </a:schemeClr>
              </a:solidFill>
            </a:endParaRPr>
          </a:p>
        </p:txBody>
      </p:sp>
      <p:sp>
        <p:nvSpPr>
          <p:cNvPr id="209" name="Shape 209"/>
          <p:cNvSpPr txBox="1"/>
          <p:nvPr/>
        </p:nvSpPr>
        <p:spPr>
          <a:xfrm>
            <a:off x="518396" y="5754815"/>
            <a:ext cx="6697884" cy="287200"/>
          </a:xfrm>
          <a:prstGeom prst="rect">
            <a:avLst/>
          </a:prstGeom>
          <a:noFill/>
          <a:ln>
            <a:noFill/>
          </a:ln>
        </p:spPr>
        <p:txBody>
          <a:bodyPr spcFirstLastPara="1" wrap="square" lIns="121900" tIns="60933" rIns="121900" bIns="60933" anchor="t" anchorCtr="0">
            <a:noAutofit/>
          </a:bodyPr>
          <a:lstStyle/>
          <a:p>
            <a:r>
              <a:rPr lang="en-US" altLang="zh-TW" sz="1000" b="1">
                <a:latin typeface="微軟正黑體"/>
                <a:ea typeface="微軟正黑體"/>
                <a:cs typeface="Arial"/>
              </a:rPr>
              <a:t>Reference: ht</a:t>
            </a:r>
            <a:r>
              <a:rPr lang="en-US" altLang="zh-TW" sz="1000" b="1">
                <a:latin typeface="微軟正黑體"/>
                <a:ea typeface="微軟正黑體"/>
                <a:cs typeface="Arial"/>
                <a:sym typeface="Arial"/>
              </a:rPr>
              <a:t>t</a:t>
            </a:r>
            <a:r>
              <a:rPr lang="en-US" altLang="zh-TW" sz="1000" b="1">
                <a:latin typeface="微軟正黑體"/>
                <a:ea typeface="微軟正黑體"/>
                <a:cs typeface="Arial"/>
              </a:rPr>
              <a:t>p://www.</a:t>
            </a:r>
            <a:r>
              <a:rPr lang="en-US" altLang="zh-TW" sz="1000" b="1">
                <a:latin typeface="微軟正黑體"/>
                <a:ea typeface="微軟正黑體"/>
                <a:cs typeface="Arial"/>
                <a:sym typeface="Arial"/>
              </a:rPr>
              <a:t>a</a:t>
            </a:r>
            <a:r>
              <a:rPr lang="en-US" altLang="zh-TW" sz="1000" b="1">
                <a:latin typeface="微軟正黑體"/>
                <a:ea typeface="微軟正黑體"/>
                <a:cs typeface="Arial"/>
              </a:rPr>
              <a:t>tpi</a:t>
            </a:r>
            <a:r>
              <a:rPr lang="en-US" altLang="zh-TW" sz="1000" b="1">
                <a:latin typeface="微軟正黑體"/>
                <a:ea typeface="微軟正黑體"/>
                <a:cs typeface="Arial"/>
                <a:sym typeface="Arial"/>
              </a:rPr>
              <a:t>n</a:t>
            </a:r>
            <a:r>
              <a:rPr lang="en-US" altLang="zh-TW" sz="1000" b="1">
                <a:latin typeface="微軟正黑體"/>
                <a:ea typeface="微軟正黑體"/>
                <a:cs typeface="Arial"/>
              </a:rPr>
              <a:t>c.c</a:t>
            </a:r>
            <a:r>
              <a:rPr lang="en-US" altLang="zh-TW" sz="1000" b="1">
                <a:latin typeface="微軟正黑體"/>
                <a:ea typeface="微軟正黑體"/>
                <a:cs typeface="Arial"/>
                <a:sym typeface="Arial"/>
              </a:rPr>
              <a:t>om</a:t>
            </a:r>
            <a:r>
              <a:rPr lang="en-US" altLang="zh-TW" sz="1000" b="1">
                <a:latin typeface="微軟正黑體"/>
                <a:ea typeface="微軟正黑體"/>
                <a:cs typeface="Arial"/>
              </a:rPr>
              <a:t>/technology/ssd</a:t>
            </a:r>
            <a:r>
              <a:rPr lang="en-US" altLang="zh-TW" sz="1000" b="1">
                <a:latin typeface="微軟正黑體"/>
                <a:ea typeface="微軟正黑體"/>
                <a:cs typeface="Arial"/>
                <a:sym typeface="Arial"/>
              </a:rPr>
              <a:t>-o</a:t>
            </a:r>
            <a:r>
              <a:rPr lang="en-US" altLang="zh-TW" sz="1000" b="1">
                <a:latin typeface="微軟正黑體"/>
                <a:ea typeface="微軟正黑體"/>
                <a:cs typeface="Arial"/>
              </a:rPr>
              <a:t>v</a:t>
            </a:r>
            <a:r>
              <a:rPr lang="en-US" altLang="zh-TW" sz="1000" b="1">
                <a:latin typeface="微軟正黑體"/>
                <a:ea typeface="微軟正黑體"/>
                <a:cs typeface="Arial"/>
                <a:sym typeface="Arial"/>
              </a:rPr>
              <a:t>e</a:t>
            </a:r>
            <a:r>
              <a:rPr lang="en-US" altLang="zh-TW" sz="1000" b="1">
                <a:latin typeface="微軟正黑體"/>
                <a:ea typeface="微軟正黑體"/>
                <a:cs typeface="Arial"/>
              </a:rPr>
              <a:t>r-</a:t>
            </a:r>
            <a:r>
              <a:rPr lang="en-US" altLang="zh-TW" sz="1000" b="1">
                <a:latin typeface="微軟正黑體"/>
                <a:ea typeface="微軟正黑體"/>
                <a:cs typeface="Arial"/>
                <a:sym typeface="Arial"/>
              </a:rPr>
              <a:t>p</a:t>
            </a:r>
            <a:r>
              <a:rPr lang="en-US" altLang="zh-TW" sz="1000" b="1">
                <a:latin typeface="微軟正黑體"/>
                <a:ea typeface="微軟正黑體"/>
                <a:cs typeface="Arial"/>
              </a:rPr>
              <a:t>rovisioning-benefits-configure</a:t>
            </a:r>
            <a:endParaRPr lang="zh-TW" altLang="en-US" sz="1000" b="1">
              <a:latin typeface="微軟正黑體"/>
              <a:ea typeface="微軟正黑體"/>
              <a:cs typeface="Arial"/>
            </a:endParaRPr>
          </a:p>
        </p:txBody>
      </p:sp>
      <p:sp>
        <p:nvSpPr>
          <p:cNvPr id="16" name="Shape 209">
            <a:extLst>
              <a:ext uri="{FF2B5EF4-FFF2-40B4-BE49-F238E27FC236}">
                <a16:creationId xmlns:a16="http://schemas.microsoft.com/office/drawing/2014/main" id="{B04E9F3E-7260-714E-A243-09A15688677F}"/>
              </a:ext>
            </a:extLst>
          </p:cNvPr>
          <p:cNvSpPr txBox="1"/>
          <p:nvPr/>
        </p:nvSpPr>
        <p:spPr>
          <a:xfrm>
            <a:off x="518396" y="5969273"/>
            <a:ext cx="9912146" cy="287200"/>
          </a:xfrm>
          <a:prstGeom prst="rect">
            <a:avLst/>
          </a:prstGeom>
          <a:noFill/>
          <a:ln>
            <a:noFill/>
          </a:ln>
        </p:spPr>
        <p:txBody>
          <a:bodyPr spcFirstLastPara="1" wrap="square" lIns="121900" tIns="60933" rIns="121900" bIns="60933" anchor="t" anchorCtr="0">
            <a:noAutofit/>
          </a:bodyPr>
          <a:lstStyle/>
          <a:p>
            <a:r>
              <a:rPr lang="en-US" altLang="zh-TW" sz="1000" b="1">
                <a:latin typeface="微軟正黑體"/>
                <a:ea typeface="微軟正黑體"/>
                <a:cs typeface="Arial"/>
                <a:sym typeface="Arial"/>
              </a:rPr>
              <a:t>FIO </a:t>
            </a:r>
            <a:r>
              <a:rPr lang="en-US" altLang="zh-TW" sz="1000" b="1">
                <a:latin typeface="微軟正黑體"/>
                <a:ea typeface="微軟正黑體"/>
                <a:cs typeface="Arial"/>
              </a:rPr>
              <a:t>used with parameters:</a:t>
            </a:r>
            <a:r>
              <a:rPr lang="zh-TW" altLang="en-US" sz="1000" b="1">
                <a:latin typeface="微軟正黑體"/>
                <a:ea typeface="微軟正黑體"/>
                <a:cs typeface="Arial"/>
                <a:sym typeface="Arial"/>
              </a:rPr>
              <a:t> </a:t>
            </a:r>
            <a:r>
              <a:rPr lang="en-US" altLang="zh-TW" sz="1000" b="1">
                <a:latin typeface="微軟正黑體"/>
                <a:ea typeface="微軟正黑體"/>
                <a:cs typeface="Arial"/>
                <a:sym typeface="Arial"/>
              </a:rPr>
              <a:t>--direct=0 --bs=</a:t>
            </a:r>
            <a:r>
              <a:rPr lang="zh-TW" altLang="en-US" sz="1000" b="1">
                <a:latin typeface="微軟正黑體"/>
                <a:ea typeface="微軟正黑體"/>
                <a:cs typeface="Arial"/>
              </a:rPr>
              <a:t> </a:t>
            </a:r>
            <a:r>
              <a:rPr lang="en-US" altLang="zh-TW" sz="1000" b="1">
                <a:latin typeface="微軟正黑體"/>
                <a:ea typeface="微軟正黑體"/>
                <a:cs typeface="Arial"/>
                <a:sym typeface="Arial"/>
              </a:rPr>
              <a:t>4k</a:t>
            </a:r>
            <a:r>
              <a:rPr lang="en-US" altLang="zh-TW" sz="1000" b="1">
                <a:latin typeface="微軟正黑體"/>
                <a:ea typeface="微軟正黑體"/>
                <a:cs typeface="Arial"/>
              </a:rPr>
              <a:t>(</a:t>
            </a:r>
            <a:r>
              <a:rPr lang="en-US" altLang="zh-TW" sz="1000" b="1">
                <a:latin typeface="微軟正黑體"/>
                <a:ea typeface="微軟正黑體"/>
                <a:cs typeface="Arial"/>
                <a:sym typeface="Arial"/>
              </a:rPr>
              <a:t>random</a:t>
            </a:r>
            <a:r>
              <a:rPr lang="en-US" altLang="zh-TW" sz="1000" b="1">
                <a:latin typeface="微軟正黑體"/>
                <a:ea typeface="微軟正黑體"/>
                <a:cs typeface="Arial"/>
              </a:rPr>
              <a:t>)1M(sequential)</a:t>
            </a:r>
            <a:r>
              <a:rPr lang="en-US" altLang="zh-TW" sz="1000" b="1">
                <a:latin typeface="微軟正黑體"/>
                <a:ea typeface="微軟正黑體"/>
                <a:cs typeface="Arial"/>
                <a:sym typeface="Arial"/>
              </a:rPr>
              <a:t>, --</a:t>
            </a:r>
            <a:r>
              <a:rPr lang="en-US" altLang="zh-TW" sz="1000" b="1" err="1">
                <a:latin typeface="微軟正黑體"/>
                <a:ea typeface="微軟正黑體"/>
                <a:cs typeface="Arial"/>
                <a:sym typeface="Arial"/>
              </a:rPr>
              <a:t>io</a:t>
            </a:r>
            <a:r>
              <a:rPr lang="en-US" altLang="zh-TW" sz="1000" b="1">
                <a:latin typeface="微軟正黑體"/>
                <a:ea typeface="微軟正黑體"/>
                <a:cs typeface="Arial"/>
                <a:sym typeface="Arial"/>
              </a:rPr>
              <a:t> depth=1(</a:t>
            </a:r>
            <a:r>
              <a:rPr lang="en-US" altLang="zh-TW" sz="1000" b="1">
                <a:latin typeface="微軟正黑體"/>
                <a:ea typeface="微軟正黑體"/>
                <a:cs typeface="Arial"/>
              </a:rPr>
              <a:t>r</a:t>
            </a:r>
            <a:r>
              <a:rPr lang="en-US" altLang="zh-TW" sz="1000" b="1">
                <a:latin typeface="微軟正黑體"/>
                <a:ea typeface="微軟正黑體"/>
                <a:cs typeface="Arial"/>
                <a:sym typeface="Arial"/>
              </a:rPr>
              <a:t>a</a:t>
            </a:r>
            <a:r>
              <a:rPr lang="en-US" altLang="zh-TW" sz="1000" b="1">
                <a:latin typeface="微軟正黑體"/>
                <a:ea typeface="微軟正黑體"/>
                <a:cs typeface="Arial"/>
              </a:rPr>
              <a:t>ndom) 32(sequential), --file size= 90G  </a:t>
            </a:r>
            <a:endParaRPr sz="1000" b="1">
              <a:latin typeface="微軟正黑體" pitchFamily="34" charset="-120"/>
              <a:ea typeface="微軟正黑體" pitchFamily="34" charset="-120"/>
              <a:cs typeface="Arial"/>
              <a:sym typeface="Arial"/>
            </a:endParaRPr>
          </a:p>
        </p:txBody>
      </p:sp>
      <p:cxnSp>
        <p:nvCxnSpPr>
          <p:cNvPr id="9" name="直線接點 8">
            <a:extLst>
              <a:ext uri="{FF2B5EF4-FFF2-40B4-BE49-F238E27FC236}">
                <a16:creationId xmlns:a16="http://schemas.microsoft.com/office/drawing/2014/main" id="{36DEB765-CFF5-AB45-B52D-B5A68EB26294}"/>
              </a:ext>
            </a:extLst>
          </p:cNvPr>
          <p:cNvCxnSpPr/>
          <p:nvPr/>
        </p:nvCxnSpPr>
        <p:spPr>
          <a:xfrm flipV="1">
            <a:off x="5912936" y="2843456"/>
            <a:ext cx="0" cy="2494692"/>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7" descr="一張含有 螢幕擷取畫面 的圖片&#10;&#10;描述是以非常高的可信度產生">
            <a:extLst>
              <a:ext uri="{FF2B5EF4-FFF2-40B4-BE49-F238E27FC236}">
                <a16:creationId xmlns:a16="http://schemas.microsoft.com/office/drawing/2014/main" id="{6F51D816-7997-4B53-8D52-36B5875FCAA4}"/>
              </a:ext>
            </a:extLst>
          </p:cNvPr>
          <p:cNvPicPr>
            <a:picLocks noChangeAspect="1"/>
          </p:cNvPicPr>
          <p:nvPr/>
        </p:nvPicPr>
        <p:blipFill>
          <a:blip r:embed="rId4"/>
          <a:stretch>
            <a:fillRect/>
          </a:stretch>
        </p:blipFill>
        <p:spPr>
          <a:xfrm>
            <a:off x="6058810" y="2930942"/>
            <a:ext cx="5214815" cy="2422103"/>
          </a:xfrm>
          <a:prstGeom prst="rect">
            <a:avLst/>
          </a:prstGeom>
        </p:spPr>
      </p:pic>
    </p:spTree>
    <p:extLst>
      <p:ext uri="{BB962C8B-B14F-4D97-AF65-F5344CB8AC3E}">
        <p14:creationId xmlns:p14="http://schemas.microsoft.com/office/powerpoint/2010/main" val="1025775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A3B279A-4114-49CC-8C6C-4C31463EAABE}"/>
              </a:ext>
            </a:extLst>
          </p:cNvPr>
          <p:cNvSpPr>
            <a:spLocks noGrp="1"/>
          </p:cNvSpPr>
          <p:nvPr>
            <p:ph type="title"/>
          </p:nvPr>
        </p:nvSpPr>
        <p:spPr>
          <a:xfrm>
            <a:off x="248653" y="136525"/>
            <a:ext cx="11722768" cy="1126791"/>
          </a:xfrm>
        </p:spPr>
        <p:txBody>
          <a:bodyPr>
            <a:normAutofit/>
          </a:bodyPr>
          <a:lstStyle/>
          <a:p>
            <a:r>
              <a:rPr lang="en-US" altLang="zh-TW">
                <a:latin typeface="Arial"/>
                <a:ea typeface="微軟正黑體"/>
                <a:cs typeface="Arial"/>
              </a:rPr>
              <a:t>Alternative for Cache: </a:t>
            </a:r>
            <a:r>
              <a:rPr lang="en-US" altLang="zh-TW" err="1">
                <a:latin typeface="Arial"/>
                <a:ea typeface="微軟正黑體"/>
                <a:cs typeface="Arial"/>
              </a:rPr>
              <a:t>Qtier</a:t>
            </a:r>
            <a:r>
              <a:rPr lang="en-US" altLang="zh-TW">
                <a:latin typeface="Arial"/>
                <a:ea typeface="微軟正黑體"/>
                <a:cs typeface="Arial"/>
              </a:rPr>
              <a:t> Tiering</a:t>
            </a:r>
            <a:r>
              <a:rPr lang="zh-TW" altLang="en-US">
                <a:latin typeface="Arial"/>
                <a:ea typeface="微軟正黑體"/>
                <a:cs typeface="Arial"/>
              </a:rPr>
              <a:t> </a:t>
            </a:r>
            <a:r>
              <a:rPr lang="en-US" altLang="zh-TW">
                <a:latin typeface="Arial"/>
                <a:ea typeface="微軟正黑體"/>
                <a:cs typeface="Arial"/>
              </a:rPr>
              <a:t>Storage</a:t>
            </a:r>
            <a:endParaRPr lang="zh-TW" altLang="en-US"/>
          </a:p>
        </p:txBody>
      </p:sp>
      <p:sp>
        <p:nvSpPr>
          <p:cNvPr id="130" name="矩形 22">
            <a:extLst>
              <a:ext uri="{FF2B5EF4-FFF2-40B4-BE49-F238E27FC236}">
                <a16:creationId xmlns:a16="http://schemas.microsoft.com/office/drawing/2014/main" id="{57BF1882-5FF4-DB4D-9D0A-FA30483A3B93}"/>
              </a:ext>
            </a:extLst>
          </p:cNvPr>
          <p:cNvSpPr/>
          <p:nvPr/>
        </p:nvSpPr>
        <p:spPr>
          <a:xfrm>
            <a:off x="498852" y="5825470"/>
            <a:ext cx="3700052" cy="230832"/>
          </a:xfrm>
          <a:prstGeom prst="rect">
            <a:avLst/>
          </a:prstGeom>
        </p:spPr>
        <p:txBody>
          <a:bodyPr wrap="none" anchor="t">
            <a:spAutoFit/>
          </a:bodyPr>
          <a:lstStyle/>
          <a:p>
            <a:r>
              <a:rPr lang="zh-TW" altLang="en-US" sz="900" b="1">
                <a:latin typeface="微軟正黑體" pitchFamily="34" charset="-120"/>
                <a:ea typeface="微軟正黑體" pitchFamily="34" charset="-120"/>
                <a:cs typeface="Arial"/>
                <a:sym typeface="Microsoft JhengHei"/>
              </a:rPr>
              <a:t>On QTS, </a:t>
            </a:r>
            <a:r>
              <a:rPr lang="en-US" altLang="zh-TW" sz="900" b="1">
                <a:latin typeface="微軟正黑體" pitchFamily="34" charset="-120"/>
                <a:ea typeface="微軟正黑體" pitchFamily="34" charset="-120"/>
                <a:cs typeface="Arial"/>
                <a:sym typeface="Microsoft JhengHei"/>
              </a:rPr>
              <a:t>PCIe </a:t>
            </a:r>
            <a:r>
              <a:rPr lang="en-US" altLang="zh-TW" sz="900" b="1" err="1">
                <a:latin typeface="微軟正黑體" pitchFamily="34" charset="-120"/>
                <a:ea typeface="微軟正黑體" pitchFamily="34" charset="-120"/>
                <a:cs typeface="Arial"/>
                <a:sym typeface="Microsoft JhengHei"/>
              </a:rPr>
              <a:t>NVMe</a:t>
            </a:r>
            <a:r>
              <a:rPr lang="en-US" altLang="zh-TW" sz="900" b="1">
                <a:latin typeface="微軟正黑體" pitchFamily="34" charset="-120"/>
                <a:ea typeface="微軟正黑體" pitchFamily="34" charset="-120"/>
                <a:cs typeface="Arial"/>
                <a:sym typeface="Microsoft JhengHei"/>
              </a:rPr>
              <a:t> SSD</a:t>
            </a:r>
            <a:r>
              <a:rPr lang="en-US" altLang="zh-TW" sz="900" b="1">
                <a:latin typeface="微軟正黑體" pitchFamily="34" charset="-120"/>
                <a:ea typeface="微軟正黑體" pitchFamily="34" charset="-120"/>
                <a:cs typeface="Arial"/>
              </a:rPr>
              <a:t> can only work as SSD Cache currently. </a:t>
            </a:r>
          </a:p>
        </p:txBody>
      </p:sp>
      <p:pic>
        <p:nvPicPr>
          <p:cNvPr id="59" name="圖片 58">
            <a:extLst>
              <a:ext uri="{FF2B5EF4-FFF2-40B4-BE49-F238E27FC236}">
                <a16:creationId xmlns:a16="http://schemas.microsoft.com/office/drawing/2014/main" id="{94CD3841-0150-4CDF-98B3-87B9D095F2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589" y="1608328"/>
            <a:ext cx="4210541" cy="1576567"/>
          </a:xfrm>
          <a:prstGeom prst="rect">
            <a:avLst/>
          </a:prstGeom>
          <a:effectLst>
            <a:outerShdw blurRad="50800" dist="38100" dir="5400000" algn="t" rotWithShape="0">
              <a:prstClr val="black">
                <a:alpha val="40000"/>
              </a:prstClr>
            </a:outerShdw>
          </a:effectLst>
        </p:spPr>
      </p:pic>
      <p:pic>
        <p:nvPicPr>
          <p:cNvPr id="60" name="圖片 59">
            <a:extLst>
              <a:ext uri="{FF2B5EF4-FFF2-40B4-BE49-F238E27FC236}">
                <a16:creationId xmlns:a16="http://schemas.microsoft.com/office/drawing/2014/main" id="{1D945837-3F1B-47C6-A4A3-65EE89D25D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589" y="3442306"/>
            <a:ext cx="4496252" cy="960234"/>
          </a:xfrm>
          <a:prstGeom prst="rect">
            <a:avLst/>
          </a:prstGeom>
          <a:effectLst>
            <a:outerShdw blurRad="50800" dist="38100" dir="5400000" algn="t" rotWithShape="0">
              <a:prstClr val="black">
                <a:alpha val="40000"/>
              </a:prstClr>
            </a:outerShdw>
          </a:effectLst>
        </p:spPr>
      </p:pic>
      <p:pic>
        <p:nvPicPr>
          <p:cNvPr id="61" name="Shape 149" descr="1_Qtier-01-01.png">
            <a:extLst>
              <a:ext uri="{FF2B5EF4-FFF2-40B4-BE49-F238E27FC236}">
                <a16:creationId xmlns:a16="http://schemas.microsoft.com/office/drawing/2014/main" id="{653E14B6-946D-4352-9273-934B30490284}"/>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508205" y="1157721"/>
            <a:ext cx="7601583" cy="5202092"/>
          </a:xfrm>
          <a:prstGeom prst="rect">
            <a:avLst/>
          </a:prstGeom>
          <a:noFill/>
          <a:ln>
            <a:noFill/>
          </a:ln>
        </p:spPr>
      </p:pic>
      <p:sp>
        <p:nvSpPr>
          <p:cNvPr id="62" name="橢圓 61">
            <a:extLst>
              <a:ext uri="{FF2B5EF4-FFF2-40B4-BE49-F238E27FC236}">
                <a16:creationId xmlns:a16="http://schemas.microsoft.com/office/drawing/2014/main" id="{E81BCC83-9708-4761-8DAE-EB5ED4F55C9F}"/>
              </a:ext>
            </a:extLst>
          </p:cNvPr>
          <p:cNvSpPr/>
          <p:nvPr/>
        </p:nvSpPr>
        <p:spPr>
          <a:xfrm>
            <a:off x="7787259" y="3259639"/>
            <a:ext cx="1054908" cy="1054908"/>
          </a:xfrm>
          <a:prstGeom prst="ellipse">
            <a:avLst/>
          </a:prstGeom>
          <a:gradFill>
            <a:gsLst>
              <a:gs pos="0">
                <a:srgbClr val="0070C0"/>
              </a:gs>
              <a:gs pos="100000">
                <a:srgbClr val="7030A0"/>
              </a:gs>
            </a:gsLst>
            <a:lin ang="0" scaled="0"/>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zh-TW" altLang="en-US" sz="2400"/>
          </a:p>
        </p:txBody>
      </p:sp>
      <p:sp>
        <p:nvSpPr>
          <p:cNvPr id="63" name="Shape 148">
            <a:extLst>
              <a:ext uri="{FF2B5EF4-FFF2-40B4-BE49-F238E27FC236}">
                <a16:creationId xmlns:a16="http://schemas.microsoft.com/office/drawing/2014/main" id="{CE679636-54A5-4A1E-AEC5-79EF93B14B94}"/>
              </a:ext>
            </a:extLst>
          </p:cNvPr>
          <p:cNvSpPr/>
          <p:nvPr/>
        </p:nvSpPr>
        <p:spPr>
          <a:xfrm>
            <a:off x="8371917" y="1630588"/>
            <a:ext cx="230655" cy="452787"/>
          </a:xfrm>
          <a:prstGeom prst="rect">
            <a:avLst/>
          </a:prstGeom>
          <a:noFill/>
          <a:ln>
            <a:noFill/>
          </a:ln>
        </p:spPr>
        <p:txBody>
          <a:bodyPr wrap="square" lIns="68551" tIns="34275" rIns="68551" bIns="34275" anchor="t" anchorCtr="0">
            <a:noAutofit/>
          </a:bodyPr>
          <a:lstStyle/>
          <a:p>
            <a:pPr>
              <a:buSzPct val="25000"/>
            </a:pPr>
            <a:r>
              <a:rPr lang="zh-TW" altLang="en-US" sz="1100">
                <a:solidFill>
                  <a:srgbClr val="000000"/>
                </a:solidFill>
                <a:latin typeface="Arial"/>
                <a:ea typeface="Arial"/>
                <a:cs typeface="Arial"/>
                <a:sym typeface="Arial"/>
              </a:rPr>
              <a:t> </a:t>
            </a:r>
          </a:p>
        </p:txBody>
      </p:sp>
      <p:sp>
        <p:nvSpPr>
          <p:cNvPr id="64" name="Shape 150">
            <a:extLst>
              <a:ext uri="{FF2B5EF4-FFF2-40B4-BE49-F238E27FC236}">
                <a16:creationId xmlns:a16="http://schemas.microsoft.com/office/drawing/2014/main" id="{858315FC-A789-43E9-8757-A79E376B797C}"/>
              </a:ext>
            </a:extLst>
          </p:cNvPr>
          <p:cNvSpPr txBox="1"/>
          <p:nvPr/>
        </p:nvSpPr>
        <p:spPr>
          <a:xfrm>
            <a:off x="4997890" y="1559765"/>
            <a:ext cx="1833589" cy="285041"/>
          </a:xfrm>
          <a:prstGeom prst="rect">
            <a:avLst/>
          </a:prstGeom>
          <a:noFill/>
          <a:ln>
            <a:noFill/>
          </a:ln>
        </p:spPr>
        <p:txBody>
          <a:bodyPr wrap="square" lIns="91425" tIns="91425" rIns="91425" bIns="91425" anchor="ctr" anchorCtr="0">
            <a:noAutofit/>
          </a:bodyPr>
          <a:lstStyle/>
          <a:p>
            <a:r>
              <a:rPr lang="zh-TW" altLang="en-US" sz="1200" b="1">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Hot Data</a:t>
            </a:r>
            <a:endParaRPr lang="zh-TW" altLang="en-US" sz="1200" b="1">
              <a:solidFill>
                <a:schemeClr val="tx1">
                  <a:lumMod val="85000"/>
                  <a:lumOff val="15000"/>
                </a:schemeClr>
              </a:solidFill>
              <a:latin typeface="Arial" panose="020B0604020202020204" pitchFamily="34" charset="0"/>
              <a:ea typeface="Microsoft JhengHei"/>
              <a:cs typeface="Arial" panose="020B0604020202020204" pitchFamily="34" charset="0"/>
            </a:endParaRPr>
          </a:p>
        </p:txBody>
      </p:sp>
      <p:sp>
        <p:nvSpPr>
          <p:cNvPr id="65" name="Shape 151">
            <a:extLst>
              <a:ext uri="{FF2B5EF4-FFF2-40B4-BE49-F238E27FC236}">
                <a16:creationId xmlns:a16="http://schemas.microsoft.com/office/drawing/2014/main" id="{70BAB896-E48D-4941-9AB3-B0270CA02E41}"/>
              </a:ext>
            </a:extLst>
          </p:cNvPr>
          <p:cNvSpPr txBox="1"/>
          <p:nvPr/>
        </p:nvSpPr>
        <p:spPr>
          <a:xfrm>
            <a:off x="4997890" y="1831773"/>
            <a:ext cx="1833589" cy="285041"/>
          </a:xfrm>
          <a:prstGeom prst="rect">
            <a:avLst/>
          </a:prstGeom>
          <a:noFill/>
          <a:ln>
            <a:noFill/>
          </a:ln>
        </p:spPr>
        <p:txBody>
          <a:bodyPr wrap="square" lIns="91425" tIns="91425" rIns="91425" bIns="91425" anchor="ctr" anchorCtr="0">
            <a:noAutofit/>
          </a:bodyPr>
          <a:lstStyle/>
          <a:p>
            <a:r>
              <a:rPr lang="zh-TW" altLang="en-US" sz="1200" b="1">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Warm Data</a:t>
            </a:r>
            <a:endParaRPr lang="zh-TW" altLang="zh-TW" sz="3200">
              <a:solidFill>
                <a:schemeClr val="tx1">
                  <a:lumMod val="85000"/>
                  <a:lumOff val="15000"/>
                </a:schemeClr>
              </a:solidFill>
              <a:latin typeface="Arial" panose="020B0604020202020204" pitchFamily="34" charset="0"/>
              <a:cs typeface="Arial" panose="020B0604020202020204" pitchFamily="34" charset="0"/>
            </a:endParaRPr>
          </a:p>
        </p:txBody>
      </p:sp>
      <p:sp>
        <p:nvSpPr>
          <p:cNvPr id="66" name="Shape 152">
            <a:extLst>
              <a:ext uri="{FF2B5EF4-FFF2-40B4-BE49-F238E27FC236}">
                <a16:creationId xmlns:a16="http://schemas.microsoft.com/office/drawing/2014/main" id="{8FCBEFF2-C832-45CA-A7AC-665E93E0427D}"/>
              </a:ext>
            </a:extLst>
          </p:cNvPr>
          <p:cNvSpPr txBox="1"/>
          <p:nvPr/>
        </p:nvSpPr>
        <p:spPr>
          <a:xfrm>
            <a:off x="4997890" y="2083198"/>
            <a:ext cx="1833589" cy="285041"/>
          </a:xfrm>
          <a:prstGeom prst="rect">
            <a:avLst/>
          </a:prstGeom>
          <a:noFill/>
          <a:ln>
            <a:noFill/>
          </a:ln>
        </p:spPr>
        <p:txBody>
          <a:bodyPr wrap="square" lIns="91425" tIns="91425" rIns="91425" bIns="91425" anchor="ctr" anchorCtr="0">
            <a:noAutofit/>
          </a:bodyPr>
          <a:lstStyle/>
          <a:p>
            <a:r>
              <a:rPr lang="zh-TW" altLang="en-US" sz="1200" b="1">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Cold Data</a:t>
            </a:r>
            <a:endParaRPr lang="zh-TW" altLang="zh-TW" sz="3200">
              <a:latin typeface="Arial" panose="020B0604020202020204" pitchFamily="34" charset="0"/>
              <a:cs typeface="Arial" panose="020B0604020202020204" pitchFamily="34" charset="0"/>
            </a:endParaRPr>
          </a:p>
        </p:txBody>
      </p:sp>
      <p:pic>
        <p:nvPicPr>
          <p:cNvPr id="67" name="Picture 12" descr="ãM.2 SSD Pngãçåçæå°çµæ">
            <a:extLst>
              <a:ext uri="{FF2B5EF4-FFF2-40B4-BE49-F238E27FC236}">
                <a16:creationId xmlns:a16="http://schemas.microsoft.com/office/drawing/2014/main" id="{01ECC2CC-6C87-4FA9-900E-299A3744002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54857" y="3956240"/>
            <a:ext cx="2053887" cy="2053887"/>
          </a:xfrm>
          <a:prstGeom prst="rect">
            <a:avLst/>
          </a:prstGeom>
          <a:noFill/>
          <a:extLst>
            <a:ext uri="{909E8E84-426E-40DD-AFC4-6F175D3DCCD1}">
              <a14:hiddenFill xmlns:a14="http://schemas.microsoft.com/office/drawing/2010/main">
                <a:solidFill>
                  <a:srgbClr val="FFFFFF"/>
                </a:solidFill>
              </a14:hiddenFill>
            </a:ext>
          </a:extLst>
        </p:spPr>
      </p:pic>
      <p:sp>
        <p:nvSpPr>
          <p:cNvPr id="68" name="內容版面配置區 2">
            <a:extLst>
              <a:ext uri="{FF2B5EF4-FFF2-40B4-BE49-F238E27FC236}">
                <a16:creationId xmlns:a16="http://schemas.microsoft.com/office/drawing/2014/main" id="{083C70B2-781E-432F-BA36-3089C066AE1F}"/>
              </a:ext>
            </a:extLst>
          </p:cNvPr>
          <p:cNvSpPr txBox="1">
            <a:spLocks/>
          </p:cNvSpPr>
          <p:nvPr/>
        </p:nvSpPr>
        <p:spPr>
          <a:xfrm>
            <a:off x="498852" y="1608327"/>
            <a:ext cx="3995335" cy="1519611"/>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76200" indent="0">
              <a:lnSpc>
                <a:spcPts val="2000"/>
              </a:lnSpc>
              <a:spcBef>
                <a:spcPts val="338"/>
              </a:spcBef>
              <a:buClr>
                <a:srgbClr val="044981"/>
              </a:buClr>
              <a:buSzPct val="100000"/>
              <a:buNone/>
            </a:pPr>
            <a:r>
              <a:rPr lang="zh-TW" altLang="en-US" sz="180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QNAP allows the combination of SSD and HDD RAID into the same pool and migrate data automatically based on accessing pattern.</a:t>
            </a:r>
            <a:endParaRPr lang="zh-TW" altLang="zh-TW" sz="1800">
              <a:solidFill>
                <a:schemeClr val="tx1">
                  <a:lumMod val="85000"/>
                  <a:lumOff val="15000"/>
                </a:schemeClr>
              </a:solidFill>
              <a:latin typeface="Arial" panose="020B0604020202020204" pitchFamily="34" charset="0"/>
              <a:cs typeface="Arial" panose="020B0604020202020204" pitchFamily="34" charset="0"/>
            </a:endParaRPr>
          </a:p>
        </p:txBody>
      </p:sp>
      <p:sp>
        <p:nvSpPr>
          <p:cNvPr id="69" name="矩形: 圓角 68">
            <a:extLst>
              <a:ext uri="{FF2B5EF4-FFF2-40B4-BE49-F238E27FC236}">
                <a16:creationId xmlns:a16="http://schemas.microsoft.com/office/drawing/2014/main" id="{AD87D5E6-B7E8-4E10-9C78-1824EE568919}"/>
              </a:ext>
            </a:extLst>
          </p:cNvPr>
          <p:cNvSpPr/>
          <p:nvPr/>
        </p:nvSpPr>
        <p:spPr>
          <a:xfrm>
            <a:off x="7585377" y="1397688"/>
            <a:ext cx="1541998" cy="447119"/>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微軟正黑體" panose="020B0604030504040204" pitchFamily="34" charset="-120"/>
              <a:ea typeface="微軟正黑體" panose="020B0604030504040204" pitchFamily="34" charset="-120"/>
            </a:endParaRPr>
          </a:p>
        </p:txBody>
      </p:sp>
      <p:sp>
        <p:nvSpPr>
          <p:cNvPr id="70" name="Shape 154">
            <a:extLst>
              <a:ext uri="{FF2B5EF4-FFF2-40B4-BE49-F238E27FC236}">
                <a16:creationId xmlns:a16="http://schemas.microsoft.com/office/drawing/2014/main" id="{8EDAAD49-0A3C-4318-BE6C-3CCF8384528F}"/>
              </a:ext>
            </a:extLst>
          </p:cNvPr>
          <p:cNvSpPr txBox="1"/>
          <p:nvPr/>
        </p:nvSpPr>
        <p:spPr>
          <a:xfrm>
            <a:off x="7753418" y="1417619"/>
            <a:ext cx="1373957" cy="446103"/>
          </a:xfrm>
          <a:prstGeom prst="rect">
            <a:avLst/>
          </a:prstGeom>
          <a:noFill/>
          <a:ln>
            <a:noFill/>
          </a:ln>
        </p:spPr>
        <p:txBody>
          <a:bodyPr wrap="square" lIns="91425" tIns="91425" rIns="91425" bIns="91425" anchor="ctr" anchorCtr="0">
            <a:noAutofit/>
          </a:bodyPr>
          <a:lstStyle/>
          <a:p>
            <a:pPr>
              <a:lnSpc>
                <a:spcPts val="1000"/>
              </a:lnSpc>
            </a:pPr>
            <a:r>
              <a:rPr lang="zh-TW" altLang="en-US" sz="1400">
                <a:latin typeface="Arial" panose="020B0604020202020204" pitchFamily="34" charset="0"/>
                <a:ea typeface="Microsoft JhengHei"/>
                <a:cs typeface="Arial" panose="020B0604020202020204" pitchFamily="34" charset="0"/>
                <a:sym typeface="Microsoft JhengHei"/>
              </a:rPr>
              <a:t>Before Tiering</a:t>
            </a:r>
            <a:endParaRPr lang="zh-TW" altLang="zh-TW" sz="1400">
              <a:latin typeface="Arial" panose="020B0604020202020204" pitchFamily="34" charset="0"/>
              <a:cs typeface="Arial" panose="020B0604020202020204" pitchFamily="34" charset="0"/>
            </a:endParaRPr>
          </a:p>
        </p:txBody>
      </p:sp>
      <p:grpSp>
        <p:nvGrpSpPr>
          <p:cNvPr id="71" name="群組 70">
            <a:extLst>
              <a:ext uri="{FF2B5EF4-FFF2-40B4-BE49-F238E27FC236}">
                <a16:creationId xmlns:a16="http://schemas.microsoft.com/office/drawing/2014/main" id="{5169FD06-3486-4457-B7E9-E503516EF360}"/>
              </a:ext>
            </a:extLst>
          </p:cNvPr>
          <p:cNvGrpSpPr/>
          <p:nvPr/>
        </p:nvGrpSpPr>
        <p:grpSpPr>
          <a:xfrm>
            <a:off x="7274370" y="1391064"/>
            <a:ext cx="479048" cy="479048"/>
            <a:chOff x="228678" y="3612186"/>
            <a:chExt cx="655970" cy="655970"/>
          </a:xfrm>
        </p:grpSpPr>
        <p:sp>
          <p:nvSpPr>
            <p:cNvPr id="72" name="橢圓 71">
              <a:extLst>
                <a:ext uri="{FF2B5EF4-FFF2-40B4-BE49-F238E27FC236}">
                  <a16:creationId xmlns:a16="http://schemas.microsoft.com/office/drawing/2014/main" id="{63554B81-4387-4481-B709-3E4AEE680DB3}"/>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73" name="橢圓 72">
              <a:extLst>
                <a:ext uri="{FF2B5EF4-FFF2-40B4-BE49-F238E27FC236}">
                  <a16:creationId xmlns:a16="http://schemas.microsoft.com/office/drawing/2014/main" id="{BF1FAB14-A350-4D24-89C2-E875505022D4}"/>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grpSp>
      <p:sp>
        <p:nvSpPr>
          <p:cNvPr id="74" name="矩形 73">
            <a:extLst>
              <a:ext uri="{FF2B5EF4-FFF2-40B4-BE49-F238E27FC236}">
                <a16:creationId xmlns:a16="http://schemas.microsoft.com/office/drawing/2014/main" id="{9E97257D-9A53-48E4-BBDF-F6ACA4AD4736}"/>
              </a:ext>
            </a:extLst>
          </p:cNvPr>
          <p:cNvSpPr/>
          <p:nvPr/>
        </p:nvSpPr>
        <p:spPr>
          <a:xfrm>
            <a:off x="7340755" y="1405742"/>
            <a:ext cx="336952" cy="420564"/>
          </a:xfrm>
          <a:prstGeom prst="rect">
            <a:avLst/>
          </a:prstGeom>
        </p:spPr>
        <p:txBody>
          <a:bodyPr wrap="none">
            <a:spAutoFit/>
          </a:bodyPr>
          <a:lstStyle/>
          <a:p>
            <a:r>
              <a:rPr lang="en-US" altLang="zh-TW" sz="2133" b="1">
                <a:latin typeface="Arial" panose="020B0604020202020204" pitchFamily="34" charset="0"/>
                <a:ea typeface="Microsoft JhengHei"/>
                <a:cs typeface="Arial" panose="020B0604020202020204" pitchFamily="34" charset="0"/>
                <a:sym typeface="Microsoft JhengHei"/>
              </a:rPr>
              <a:t>1</a:t>
            </a:r>
            <a:endParaRPr lang="zh-TW" altLang="en-US" sz="2133">
              <a:latin typeface="Arial" panose="020B0604020202020204" pitchFamily="34" charset="0"/>
              <a:cs typeface="Arial" panose="020B0604020202020204" pitchFamily="34" charset="0"/>
            </a:endParaRPr>
          </a:p>
        </p:txBody>
      </p:sp>
      <p:sp>
        <p:nvSpPr>
          <p:cNvPr id="75" name="矩形: 圓角 74">
            <a:extLst>
              <a:ext uri="{FF2B5EF4-FFF2-40B4-BE49-F238E27FC236}">
                <a16:creationId xmlns:a16="http://schemas.microsoft.com/office/drawing/2014/main" id="{76C04342-E365-4F15-BE30-98483FAC0E1B}"/>
              </a:ext>
            </a:extLst>
          </p:cNvPr>
          <p:cNvSpPr/>
          <p:nvPr/>
        </p:nvSpPr>
        <p:spPr>
          <a:xfrm>
            <a:off x="5298591" y="2862154"/>
            <a:ext cx="1772676"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微軟正黑體" panose="020B0604030504040204" pitchFamily="34" charset="-120"/>
              <a:ea typeface="微軟正黑體" panose="020B0604030504040204" pitchFamily="34" charset="-120"/>
            </a:endParaRPr>
          </a:p>
        </p:txBody>
      </p:sp>
      <p:grpSp>
        <p:nvGrpSpPr>
          <p:cNvPr id="76" name="群組 75">
            <a:extLst>
              <a:ext uri="{FF2B5EF4-FFF2-40B4-BE49-F238E27FC236}">
                <a16:creationId xmlns:a16="http://schemas.microsoft.com/office/drawing/2014/main" id="{EA6A184B-D7C2-4FD5-B73F-C015CA126D3A}"/>
              </a:ext>
            </a:extLst>
          </p:cNvPr>
          <p:cNvGrpSpPr/>
          <p:nvPr/>
        </p:nvGrpSpPr>
        <p:grpSpPr>
          <a:xfrm>
            <a:off x="4990730" y="2813002"/>
            <a:ext cx="479048" cy="479048"/>
            <a:chOff x="228678" y="3612186"/>
            <a:chExt cx="655970" cy="655970"/>
          </a:xfrm>
        </p:grpSpPr>
        <p:sp>
          <p:nvSpPr>
            <p:cNvPr id="77" name="橢圓 76">
              <a:extLst>
                <a:ext uri="{FF2B5EF4-FFF2-40B4-BE49-F238E27FC236}">
                  <a16:creationId xmlns:a16="http://schemas.microsoft.com/office/drawing/2014/main" id="{B880B09C-2191-499A-B55A-B0CA21CA2757}"/>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78" name="橢圓 77">
              <a:extLst>
                <a:ext uri="{FF2B5EF4-FFF2-40B4-BE49-F238E27FC236}">
                  <a16:creationId xmlns:a16="http://schemas.microsoft.com/office/drawing/2014/main" id="{125CB263-E0ED-4291-96F0-A96FFAD6551B}"/>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grpSp>
      <p:sp>
        <p:nvSpPr>
          <p:cNvPr id="79" name="矩形 78">
            <a:extLst>
              <a:ext uri="{FF2B5EF4-FFF2-40B4-BE49-F238E27FC236}">
                <a16:creationId xmlns:a16="http://schemas.microsoft.com/office/drawing/2014/main" id="{9F4E9B15-DF63-4264-87C9-8BC8F95E5E41}"/>
              </a:ext>
            </a:extLst>
          </p:cNvPr>
          <p:cNvSpPr/>
          <p:nvPr/>
        </p:nvSpPr>
        <p:spPr>
          <a:xfrm>
            <a:off x="5062933" y="2850336"/>
            <a:ext cx="336952" cy="420564"/>
          </a:xfrm>
          <a:prstGeom prst="rect">
            <a:avLst/>
          </a:prstGeom>
        </p:spPr>
        <p:txBody>
          <a:bodyPr wrap="none">
            <a:spAutoFit/>
          </a:bodyPr>
          <a:lstStyle/>
          <a:p>
            <a:r>
              <a:rPr lang="en-US" altLang="zh-TW" sz="2133" b="1">
                <a:latin typeface="Arial" panose="020B0604020202020204" pitchFamily="34" charset="0"/>
                <a:ea typeface="Microsoft JhengHei"/>
                <a:cs typeface="Arial" panose="020B0604020202020204" pitchFamily="34" charset="0"/>
                <a:sym typeface="Microsoft JhengHei"/>
              </a:rPr>
              <a:t>4</a:t>
            </a:r>
            <a:endParaRPr lang="zh-TW" altLang="en-US" sz="2133">
              <a:latin typeface="Arial" panose="020B0604020202020204" pitchFamily="34" charset="0"/>
              <a:cs typeface="Arial" panose="020B0604020202020204" pitchFamily="34" charset="0"/>
            </a:endParaRPr>
          </a:p>
        </p:txBody>
      </p:sp>
      <p:sp>
        <p:nvSpPr>
          <p:cNvPr id="80" name="矩形: 圓角 79">
            <a:extLst>
              <a:ext uri="{FF2B5EF4-FFF2-40B4-BE49-F238E27FC236}">
                <a16:creationId xmlns:a16="http://schemas.microsoft.com/office/drawing/2014/main" id="{5715A561-6F20-43E3-A9A3-26B56807F84C}"/>
              </a:ext>
            </a:extLst>
          </p:cNvPr>
          <p:cNvSpPr/>
          <p:nvPr/>
        </p:nvSpPr>
        <p:spPr>
          <a:xfrm>
            <a:off x="10181179" y="2869730"/>
            <a:ext cx="1250324"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微軟正黑體" panose="020B0604030504040204" pitchFamily="34" charset="-120"/>
              <a:ea typeface="微軟正黑體" panose="020B0604030504040204" pitchFamily="34" charset="-120"/>
            </a:endParaRPr>
          </a:p>
        </p:txBody>
      </p:sp>
      <p:grpSp>
        <p:nvGrpSpPr>
          <p:cNvPr id="81" name="群組 80">
            <a:extLst>
              <a:ext uri="{FF2B5EF4-FFF2-40B4-BE49-F238E27FC236}">
                <a16:creationId xmlns:a16="http://schemas.microsoft.com/office/drawing/2014/main" id="{FF748FB2-B0F6-4BCD-BE60-38172013050A}"/>
              </a:ext>
            </a:extLst>
          </p:cNvPr>
          <p:cNvGrpSpPr/>
          <p:nvPr/>
        </p:nvGrpSpPr>
        <p:grpSpPr>
          <a:xfrm>
            <a:off x="9837194" y="2827956"/>
            <a:ext cx="479048" cy="479048"/>
            <a:chOff x="228678" y="3612186"/>
            <a:chExt cx="655970" cy="655970"/>
          </a:xfrm>
        </p:grpSpPr>
        <p:sp>
          <p:nvSpPr>
            <p:cNvPr id="82" name="橢圓 81">
              <a:extLst>
                <a:ext uri="{FF2B5EF4-FFF2-40B4-BE49-F238E27FC236}">
                  <a16:creationId xmlns:a16="http://schemas.microsoft.com/office/drawing/2014/main" id="{452737B1-9296-49FB-8DF2-60FF1A7DB162}"/>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83" name="橢圓 82">
              <a:extLst>
                <a:ext uri="{FF2B5EF4-FFF2-40B4-BE49-F238E27FC236}">
                  <a16:creationId xmlns:a16="http://schemas.microsoft.com/office/drawing/2014/main" id="{B3BE5578-C377-48B2-86B8-0D09091C5215}"/>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grpSp>
      <p:sp>
        <p:nvSpPr>
          <p:cNvPr id="84" name="矩形 83">
            <a:extLst>
              <a:ext uri="{FF2B5EF4-FFF2-40B4-BE49-F238E27FC236}">
                <a16:creationId xmlns:a16="http://schemas.microsoft.com/office/drawing/2014/main" id="{82FDFA93-FCAC-42C0-9684-88D656251A56}"/>
              </a:ext>
            </a:extLst>
          </p:cNvPr>
          <p:cNvSpPr/>
          <p:nvPr/>
        </p:nvSpPr>
        <p:spPr>
          <a:xfrm>
            <a:off x="9906309" y="2834963"/>
            <a:ext cx="336952" cy="420564"/>
          </a:xfrm>
          <a:prstGeom prst="rect">
            <a:avLst/>
          </a:prstGeom>
        </p:spPr>
        <p:txBody>
          <a:bodyPr wrap="none">
            <a:spAutoFit/>
          </a:bodyPr>
          <a:lstStyle/>
          <a:p>
            <a:r>
              <a:rPr lang="en-US" altLang="zh-TW" sz="2133" b="1">
                <a:latin typeface="Arial" panose="020B0604020202020204" pitchFamily="34" charset="0"/>
                <a:ea typeface="Microsoft JhengHei"/>
                <a:cs typeface="Arial" panose="020B0604020202020204" pitchFamily="34" charset="0"/>
                <a:sym typeface="Microsoft JhengHei"/>
              </a:rPr>
              <a:t>2</a:t>
            </a:r>
            <a:endParaRPr lang="zh-TW" altLang="en-US" sz="2133">
              <a:latin typeface="Arial" panose="020B0604020202020204" pitchFamily="34" charset="0"/>
              <a:cs typeface="Arial" panose="020B0604020202020204" pitchFamily="34" charset="0"/>
            </a:endParaRPr>
          </a:p>
        </p:txBody>
      </p:sp>
      <p:sp>
        <p:nvSpPr>
          <p:cNvPr id="85" name="Shape 153">
            <a:extLst>
              <a:ext uri="{FF2B5EF4-FFF2-40B4-BE49-F238E27FC236}">
                <a16:creationId xmlns:a16="http://schemas.microsoft.com/office/drawing/2014/main" id="{1E24E4C4-0810-493F-8C87-11DAD00640B7}"/>
              </a:ext>
            </a:extLst>
          </p:cNvPr>
          <p:cNvSpPr txBox="1"/>
          <p:nvPr/>
        </p:nvSpPr>
        <p:spPr>
          <a:xfrm>
            <a:off x="5446018" y="2780232"/>
            <a:ext cx="1562491" cy="507861"/>
          </a:xfrm>
          <a:prstGeom prst="rect">
            <a:avLst/>
          </a:prstGeom>
          <a:noFill/>
          <a:ln>
            <a:noFill/>
          </a:ln>
        </p:spPr>
        <p:txBody>
          <a:bodyPr wrap="square" lIns="91425" tIns="91425" rIns="91425" bIns="91425" anchor="ctr" anchorCtr="0">
            <a:noAutofit/>
          </a:bodyPr>
          <a:lstStyle/>
          <a:p>
            <a:r>
              <a:rPr lang="zh-TW" altLang="en-US" sz="1400">
                <a:latin typeface="Arial" panose="020B0604020202020204" pitchFamily="34" charset="0"/>
                <a:ea typeface="Microsoft JhengHei"/>
                <a:cs typeface="Arial" panose="020B0604020202020204" pitchFamily="34" charset="0"/>
                <a:sym typeface="Microsoft JhengHei"/>
              </a:rPr>
              <a:t>Data Access Pattern Changed</a:t>
            </a:r>
            <a:endParaRPr lang="zh-TW" altLang="zh-TW" sz="1400">
              <a:latin typeface="Arial" panose="020B0604020202020204" pitchFamily="34" charset="0"/>
              <a:cs typeface="Arial" panose="020B0604020202020204" pitchFamily="34" charset="0"/>
            </a:endParaRPr>
          </a:p>
        </p:txBody>
      </p:sp>
      <p:sp>
        <p:nvSpPr>
          <p:cNvPr id="86" name="矩形: 圓角 85">
            <a:extLst>
              <a:ext uri="{FF2B5EF4-FFF2-40B4-BE49-F238E27FC236}">
                <a16:creationId xmlns:a16="http://schemas.microsoft.com/office/drawing/2014/main" id="{9AE972B4-58DB-4CE2-B412-CD461E40AAC3}"/>
              </a:ext>
            </a:extLst>
          </p:cNvPr>
          <p:cNvSpPr/>
          <p:nvPr/>
        </p:nvSpPr>
        <p:spPr>
          <a:xfrm>
            <a:off x="7560954" y="4928075"/>
            <a:ext cx="1322878" cy="402813"/>
          </a:xfrm>
          <a:prstGeom prst="roundRect">
            <a:avLst>
              <a:gd name="adj" fmla="val 5000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微軟正黑體" panose="020B0604030504040204" pitchFamily="34" charset="-120"/>
              <a:ea typeface="微軟正黑體" panose="020B0604030504040204" pitchFamily="34" charset="-120"/>
            </a:endParaRPr>
          </a:p>
        </p:txBody>
      </p:sp>
      <p:grpSp>
        <p:nvGrpSpPr>
          <p:cNvPr id="87" name="群組 86">
            <a:extLst>
              <a:ext uri="{FF2B5EF4-FFF2-40B4-BE49-F238E27FC236}">
                <a16:creationId xmlns:a16="http://schemas.microsoft.com/office/drawing/2014/main" id="{22F8CF58-FB22-4F54-B103-9C72DD6EDD0A}"/>
              </a:ext>
            </a:extLst>
          </p:cNvPr>
          <p:cNvGrpSpPr/>
          <p:nvPr/>
        </p:nvGrpSpPr>
        <p:grpSpPr>
          <a:xfrm>
            <a:off x="7197366" y="4889957"/>
            <a:ext cx="479048" cy="479048"/>
            <a:chOff x="228678" y="3612186"/>
            <a:chExt cx="655970" cy="655970"/>
          </a:xfrm>
        </p:grpSpPr>
        <p:sp>
          <p:nvSpPr>
            <p:cNvPr id="88" name="橢圓 87">
              <a:extLst>
                <a:ext uri="{FF2B5EF4-FFF2-40B4-BE49-F238E27FC236}">
                  <a16:creationId xmlns:a16="http://schemas.microsoft.com/office/drawing/2014/main" id="{2AA53FAD-50D8-4EC1-BBBA-F0C0BB0AFE35}"/>
                </a:ext>
              </a:extLst>
            </p:cNvPr>
            <p:cNvSpPr/>
            <p:nvPr/>
          </p:nvSpPr>
          <p:spPr>
            <a:xfrm>
              <a:off x="228678" y="3612186"/>
              <a:ext cx="655970" cy="65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sp>
          <p:nvSpPr>
            <p:cNvPr id="89" name="橢圓 88">
              <a:extLst>
                <a:ext uri="{FF2B5EF4-FFF2-40B4-BE49-F238E27FC236}">
                  <a16:creationId xmlns:a16="http://schemas.microsoft.com/office/drawing/2014/main" id="{B829D1B6-5AD9-4FFB-AF78-A5179806A6F3}"/>
                </a:ext>
              </a:extLst>
            </p:cNvPr>
            <p:cNvSpPr/>
            <p:nvPr/>
          </p:nvSpPr>
          <p:spPr>
            <a:xfrm>
              <a:off x="295017" y="3676657"/>
              <a:ext cx="517999" cy="517999"/>
            </a:xfrm>
            <a:prstGeom prst="ellipse">
              <a:avLst/>
            </a:prstGeom>
            <a:noFill/>
            <a:ln w="19050">
              <a:gradFill>
                <a:gsLst>
                  <a:gs pos="0">
                    <a:srgbClr val="DF0A6A"/>
                  </a:gs>
                  <a:gs pos="100000">
                    <a:srgbClr val="933ED7"/>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grpSp>
      <p:sp>
        <p:nvSpPr>
          <p:cNvPr id="90" name="矩形 89">
            <a:extLst>
              <a:ext uri="{FF2B5EF4-FFF2-40B4-BE49-F238E27FC236}">
                <a16:creationId xmlns:a16="http://schemas.microsoft.com/office/drawing/2014/main" id="{C381CDC6-6E20-4D2C-885D-875CDF4CA74D}"/>
              </a:ext>
            </a:extLst>
          </p:cNvPr>
          <p:cNvSpPr/>
          <p:nvPr/>
        </p:nvSpPr>
        <p:spPr>
          <a:xfrm>
            <a:off x="7266481" y="4912856"/>
            <a:ext cx="336952" cy="420564"/>
          </a:xfrm>
          <a:prstGeom prst="rect">
            <a:avLst/>
          </a:prstGeom>
        </p:spPr>
        <p:txBody>
          <a:bodyPr wrap="none">
            <a:spAutoFit/>
          </a:bodyPr>
          <a:lstStyle/>
          <a:p>
            <a:r>
              <a:rPr lang="en-US" altLang="zh-TW" sz="2133" b="1">
                <a:latin typeface="Arial" panose="020B0604020202020204" pitchFamily="34" charset="0"/>
                <a:ea typeface="Microsoft JhengHei"/>
                <a:cs typeface="Arial" panose="020B0604020202020204" pitchFamily="34" charset="0"/>
                <a:sym typeface="Microsoft JhengHei"/>
              </a:rPr>
              <a:t>3</a:t>
            </a:r>
            <a:endParaRPr lang="zh-TW" altLang="en-US" sz="2133">
              <a:latin typeface="Arial" panose="020B0604020202020204" pitchFamily="34" charset="0"/>
              <a:cs typeface="Arial" panose="020B0604020202020204" pitchFamily="34" charset="0"/>
            </a:endParaRPr>
          </a:p>
        </p:txBody>
      </p:sp>
      <p:sp>
        <p:nvSpPr>
          <p:cNvPr id="91" name="Shape 156">
            <a:extLst>
              <a:ext uri="{FF2B5EF4-FFF2-40B4-BE49-F238E27FC236}">
                <a16:creationId xmlns:a16="http://schemas.microsoft.com/office/drawing/2014/main" id="{431AE85E-A6E6-4E44-A182-C4DBA241CA9D}"/>
              </a:ext>
            </a:extLst>
          </p:cNvPr>
          <p:cNvSpPr txBox="1"/>
          <p:nvPr/>
        </p:nvSpPr>
        <p:spPr>
          <a:xfrm>
            <a:off x="7676152" y="4843739"/>
            <a:ext cx="1232575" cy="579631"/>
          </a:xfrm>
          <a:prstGeom prst="rect">
            <a:avLst/>
          </a:prstGeom>
          <a:noFill/>
          <a:ln>
            <a:noFill/>
          </a:ln>
        </p:spPr>
        <p:txBody>
          <a:bodyPr wrap="square" lIns="91425" tIns="91425" rIns="91425" bIns="91425" anchor="ctr" anchorCtr="0">
            <a:noAutofit/>
          </a:bodyPr>
          <a:lstStyle/>
          <a:p>
            <a:pPr>
              <a:lnSpc>
                <a:spcPts val="1000"/>
              </a:lnSpc>
            </a:pPr>
            <a:r>
              <a:rPr lang="zh-TW" altLang="en-US" sz="1400">
                <a:latin typeface="Arial" panose="020B0604020202020204" pitchFamily="34" charset="0"/>
                <a:ea typeface="Microsoft JhengHei"/>
                <a:cs typeface="Arial" panose="020B0604020202020204" pitchFamily="34" charset="0"/>
                <a:sym typeface="Microsoft JhengHei"/>
              </a:rPr>
              <a:t>After Tiering</a:t>
            </a:r>
            <a:endParaRPr lang="zh-TW" altLang="zh-TW" sz="1400">
              <a:latin typeface="Arial" panose="020B0604020202020204" pitchFamily="34" charset="0"/>
              <a:cs typeface="Arial" panose="020B0604020202020204" pitchFamily="34" charset="0"/>
            </a:endParaRPr>
          </a:p>
        </p:txBody>
      </p:sp>
      <p:sp>
        <p:nvSpPr>
          <p:cNvPr id="92" name="Shape 155">
            <a:extLst>
              <a:ext uri="{FF2B5EF4-FFF2-40B4-BE49-F238E27FC236}">
                <a16:creationId xmlns:a16="http://schemas.microsoft.com/office/drawing/2014/main" id="{2C2F4BAA-2DC5-4CC4-A485-3F0BE21A6F4E}"/>
              </a:ext>
            </a:extLst>
          </p:cNvPr>
          <p:cNvSpPr txBox="1"/>
          <p:nvPr/>
        </p:nvSpPr>
        <p:spPr>
          <a:xfrm>
            <a:off x="10258154" y="2864810"/>
            <a:ext cx="1170456" cy="375431"/>
          </a:xfrm>
          <a:prstGeom prst="rect">
            <a:avLst/>
          </a:prstGeom>
          <a:noFill/>
          <a:ln>
            <a:noFill/>
          </a:ln>
        </p:spPr>
        <p:txBody>
          <a:bodyPr wrap="square" lIns="91425" tIns="91425" rIns="91425" bIns="91425" anchor="ctr" anchorCtr="0">
            <a:noAutofit/>
          </a:bodyPr>
          <a:lstStyle/>
          <a:p>
            <a:r>
              <a:rPr lang="zh-TW" altLang="en-US" sz="1400">
                <a:latin typeface="Arial" panose="020B0604020202020204" pitchFamily="34" charset="0"/>
                <a:ea typeface="Microsoft JhengHei"/>
                <a:cs typeface="Arial" panose="020B0604020202020204" pitchFamily="34" charset="0"/>
                <a:sym typeface="Microsoft JhengHei"/>
              </a:rPr>
              <a:t>Start Tiering</a:t>
            </a:r>
            <a:endParaRPr lang="zh-TW" altLang="zh-TW" sz="1400">
              <a:latin typeface="Arial" panose="020B0604020202020204" pitchFamily="34" charset="0"/>
              <a:cs typeface="Arial" panose="020B0604020202020204" pitchFamily="34" charset="0"/>
            </a:endParaRPr>
          </a:p>
        </p:txBody>
      </p:sp>
      <p:sp>
        <p:nvSpPr>
          <p:cNvPr id="93" name="Shape 215">
            <a:extLst>
              <a:ext uri="{FF2B5EF4-FFF2-40B4-BE49-F238E27FC236}">
                <a16:creationId xmlns:a16="http://schemas.microsoft.com/office/drawing/2014/main" id="{BA4566D1-1AC3-4F91-A0C7-EDAD04CF0963}"/>
              </a:ext>
            </a:extLst>
          </p:cNvPr>
          <p:cNvSpPr txBox="1"/>
          <p:nvPr/>
        </p:nvSpPr>
        <p:spPr>
          <a:xfrm>
            <a:off x="7236760" y="3468339"/>
            <a:ext cx="2135200" cy="585600"/>
          </a:xfrm>
          <a:prstGeom prst="rect">
            <a:avLst/>
          </a:prstGeom>
          <a:noFill/>
          <a:ln>
            <a:noFill/>
          </a:ln>
          <a:effectLst>
            <a:outerShdw blurRad="50800" dist="38100" dir="2700000" algn="tl" rotWithShape="0">
              <a:prstClr val="black">
                <a:alpha val="40000"/>
              </a:prstClr>
            </a:outerShdw>
          </a:effectLst>
        </p:spPr>
        <p:txBody>
          <a:bodyPr wrap="square" lIns="121900" tIns="121900" rIns="121900" bIns="121900" anchor="ctr" anchorCtr="0">
            <a:noAutofit/>
          </a:bodyPr>
          <a:lstStyle/>
          <a:p>
            <a:pPr algn="ctr"/>
            <a:r>
              <a:rPr lang="en" sz="2133" b="1">
                <a:solidFill>
                  <a:schemeClr val="bg1"/>
                </a:solidFill>
                <a:latin typeface="Arial" panose="020B0604020202020204" pitchFamily="34" charset="0"/>
                <a:cs typeface="Arial" panose="020B0604020202020204" pitchFamily="34" charset="0"/>
              </a:rPr>
              <a:t>Qtier </a:t>
            </a:r>
          </a:p>
          <a:p>
            <a:pPr lvl="0" algn="ctr">
              <a:lnSpc>
                <a:spcPts val="2100"/>
              </a:lnSpc>
              <a:spcBef>
                <a:spcPts val="0"/>
              </a:spcBef>
              <a:buNone/>
            </a:pPr>
            <a:r>
              <a:rPr lang="zh-TW" altLang="en-US" sz="2133" b="1">
                <a:solidFill>
                  <a:schemeClr val="bg1"/>
                </a:solidFill>
                <a:latin typeface="Arial" panose="020B0604020202020204" pitchFamily="34" charset="0"/>
                <a:cs typeface="Arial" panose="020B0604020202020204" pitchFamily="34" charset="0"/>
              </a:rPr>
              <a:t>Engine</a:t>
            </a:r>
            <a:endParaRPr lang="en" altLang="zh-TW" sz="2133" b="1">
              <a:solidFill>
                <a:schemeClr val="bg1"/>
              </a:solidFill>
              <a:latin typeface="Arial" panose="020B0604020202020204" pitchFamily="34" charset="0"/>
              <a:cs typeface="Arial" panose="020B0604020202020204" pitchFamily="34" charset="0"/>
            </a:endParaRPr>
          </a:p>
        </p:txBody>
      </p:sp>
      <p:pic>
        <p:nvPicPr>
          <p:cNvPr id="94" name="圖片 93">
            <a:extLst>
              <a:ext uri="{FF2B5EF4-FFF2-40B4-BE49-F238E27FC236}">
                <a16:creationId xmlns:a16="http://schemas.microsoft.com/office/drawing/2014/main" id="{F09EB61D-15D3-4A27-839A-A93BC0B5DB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09647" y="4352550"/>
            <a:ext cx="2322175" cy="1453408"/>
          </a:xfrm>
          <a:prstGeom prst="rect">
            <a:avLst/>
          </a:prstGeom>
          <a:effectLst>
            <a:outerShdw blurRad="50800" dist="38100" dir="5400000" algn="t" rotWithShape="0">
              <a:prstClr val="black">
                <a:alpha val="40000"/>
              </a:prstClr>
            </a:outerShdw>
          </a:effectLst>
        </p:spPr>
      </p:pic>
      <p:sp>
        <p:nvSpPr>
          <p:cNvPr id="95" name="內容版面配置區 2">
            <a:extLst>
              <a:ext uri="{FF2B5EF4-FFF2-40B4-BE49-F238E27FC236}">
                <a16:creationId xmlns:a16="http://schemas.microsoft.com/office/drawing/2014/main" id="{D05D385D-3F88-4C63-ACF0-583D4CCBD76E}"/>
              </a:ext>
            </a:extLst>
          </p:cNvPr>
          <p:cNvSpPr txBox="1">
            <a:spLocks/>
          </p:cNvSpPr>
          <p:nvPr/>
        </p:nvSpPr>
        <p:spPr>
          <a:xfrm>
            <a:off x="498852" y="3586027"/>
            <a:ext cx="4270294" cy="1087082"/>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76200" indent="0">
              <a:lnSpc>
                <a:spcPts val="2000"/>
              </a:lnSpc>
              <a:spcBef>
                <a:spcPts val="338"/>
              </a:spcBef>
              <a:buClr>
                <a:srgbClr val="044981"/>
              </a:buClr>
              <a:buSzPct val="100000"/>
              <a:buNone/>
            </a:pPr>
            <a:r>
              <a:rPr lang="zh-TW" altLang="en-US" sz="180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Support SATA, SAS, M.2, QM2 and U.2 SSD </a:t>
            </a:r>
            <a:r>
              <a:rPr lang="en-US" altLang="zh-TW" sz="180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with QNAP Over-provisioning.</a:t>
            </a:r>
            <a:endParaRPr lang="zh-TW" altLang="en-US" sz="1800">
              <a:solidFill>
                <a:schemeClr val="tx1">
                  <a:lumMod val="85000"/>
                  <a:lumOff val="15000"/>
                </a:schemeClr>
              </a:solidFill>
              <a:latin typeface="Arial" panose="020B0604020202020204" pitchFamily="34" charset="0"/>
              <a:cs typeface="Arial" panose="020B0604020202020204" pitchFamily="34" charset="0"/>
            </a:endParaRPr>
          </a:p>
        </p:txBody>
      </p:sp>
      <p:pic>
        <p:nvPicPr>
          <p:cNvPr id="96" name="圖片 95">
            <a:extLst>
              <a:ext uri="{FF2B5EF4-FFF2-40B4-BE49-F238E27FC236}">
                <a16:creationId xmlns:a16="http://schemas.microsoft.com/office/drawing/2014/main" id="{3C81F167-8A9E-4576-9433-55D417502DA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589" y="4637414"/>
            <a:ext cx="4210541" cy="931231"/>
          </a:xfrm>
          <a:prstGeom prst="rect">
            <a:avLst/>
          </a:prstGeom>
          <a:effectLst>
            <a:outerShdw blurRad="50800" dist="38100" dir="5400000" algn="t" rotWithShape="0">
              <a:prstClr val="black">
                <a:alpha val="40000"/>
              </a:prstClr>
            </a:outerShdw>
          </a:effectLst>
        </p:spPr>
      </p:pic>
      <p:sp>
        <p:nvSpPr>
          <p:cNvPr id="97" name="內容版面配置區 2">
            <a:extLst>
              <a:ext uri="{FF2B5EF4-FFF2-40B4-BE49-F238E27FC236}">
                <a16:creationId xmlns:a16="http://schemas.microsoft.com/office/drawing/2014/main" id="{F04BEB8B-740E-4130-99D0-461624E8AA43}"/>
              </a:ext>
            </a:extLst>
          </p:cNvPr>
          <p:cNvSpPr txBox="1">
            <a:spLocks/>
          </p:cNvSpPr>
          <p:nvPr/>
        </p:nvSpPr>
        <p:spPr>
          <a:xfrm>
            <a:off x="498852" y="4722088"/>
            <a:ext cx="3995335" cy="802100"/>
          </a:xfrm>
          <a:prstGeom prst="rect">
            <a:avLst/>
          </a:prstGeom>
        </p:spPr>
        <p:txBody>
          <a:bodyPr vert="horz" lIns="121920" tIns="60960" rIns="121920" bIns="60960" rtlCol="0"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a:lstStyle>
          <a:p>
            <a:pPr marL="76200" indent="0">
              <a:lnSpc>
                <a:spcPts val="2000"/>
              </a:lnSpc>
              <a:spcBef>
                <a:spcPts val="338"/>
              </a:spcBef>
              <a:buClr>
                <a:srgbClr val="044981"/>
              </a:buClr>
              <a:buSzPct val="100000"/>
              <a:buNone/>
            </a:pPr>
            <a:r>
              <a:rPr lang="zh-TW" altLang="en-US" sz="180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Provide higher capacity as SSD can be used to store data</a:t>
            </a:r>
            <a:endParaRPr lang="zh-TW" altLang="en-US" sz="180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547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id="{7CACFCBB-A6D1-4A53-98C8-3DAC6D08A8DF}"/>
              </a:ext>
            </a:extLst>
          </p:cNvPr>
          <p:cNvSpPr/>
          <p:nvPr/>
        </p:nvSpPr>
        <p:spPr>
          <a:xfrm>
            <a:off x="6841253" y="4202716"/>
            <a:ext cx="4271749" cy="1651986"/>
          </a:xfrm>
          <a:prstGeom prst="roundRect">
            <a:avLst>
              <a:gd name="adj" fmla="val 7579"/>
            </a:avLst>
          </a:prstGeom>
          <a:solidFill>
            <a:schemeClr val="accent5">
              <a:lumMod val="40000"/>
              <a:lumOff val="60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7" name="圖片 36">
            <a:extLst>
              <a:ext uri="{FF2B5EF4-FFF2-40B4-BE49-F238E27FC236}">
                <a16:creationId xmlns:a16="http://schemas.microsoft.com/office/drawing/2014/main" id="{47069A2B-19A8-401B-8A11-928270E707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723" y="1891251"/>
            <a:ext cx="4609964" cy="3553370"/>
          </a:xfrm>
          <a:prstGeom prst="rect">
            <a:avLst/>
          </a:prstGeom>
          <a:effectLst>
            <a:outerShdw blurRad="50800" dist="38100" dir="5400000" algn="t" rotWithShape="0">
              <a:prstClr val="black">
                <a:alpha val="40000"/>
              </a:prstClr>
            </a:outerShdw>
          </a:effectLst>
        </p:spPr>
      </p:pic>
      <p:grpSp>
        <p:nvGrpSpPr>
          <p:cNvPr id="46" name="群組 45">
            <a:extLst>
              <a:ext uri="{FF2B5EF4-FFF2-40B4-BE49-F238E27FC236}">
                <a16:creationId xmlns:a16="http://schemas.microsoft.com/office/drawing/2014/main" id="{1EA213D6-D4E3-42B6-8982-6F88B70FA5DD}"/>
              </a:ext>
            </a:extLst>
          </p:cNvPr>
          <p:cNvGrpSpPr/>
          <p:nvPr/>
        </p:nvGrpSpPr>
        <p:grpSpPr>
          <a:xfrm>
            <a:off x="7864528" y="4367323"/>
            <a:ext cx="1552687" cy="1419139"/>
            <a:chOff x="4984364" y="2066362"/>
            <a:chExt cx="2714748" cy="2481250"/>
          </a:xfrm>
        </p:grpSpPr>
        <p:pic>
          <p:nvPicPr>
            <p:cNvPr id="47" name="Picture 2" descr="D:\工作進行中\20170911直播母版16比9\20171012直播ppt元素\QM2爆炸圖_coco.png">
              <a:extLst>
                <a:ext uri="{FF2B5EF4-FFF2-40B4-BE49-F238E27FC236}">
                  <a16:creationId xmlns:a16="http://schemas.microsoft.com/office/drawing/2014/main" id="{80F52C74-808D-4A6D-9991-17F17D3DE78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84364" y="2066362"/>
              <a:ext cx="2714748" cy="2481250"/>
            </a:xfrm>
            <a:prstGeom prst="rect">
              <a:avLst/>
            </a:prstGeom>
            <a:noFill/>
          </p:spPr>
        </p:pic>
        <p:sp>
          <p:nvSpPr>
            <p:cNvPr id="48" name="Shape 272">
              <a:extLst>
                <a:ext uri="{FF2B5EF4-FFF2-40B4-BE49-F238E27FC236}">
                  <a16:creationId xmlns:a16="http://schemas.microsoft.com/office/drawing/2014/main" id="{0279E5EC-D6EB-4B1D-8204-5B1A1E1C5CE1}"/>
                </a:ext>
              </a:extLst>
            </p:cNvPr>
            <p:cNvSpPr txBox="1"/>
            <p:nvPr/>
          </p:nvSpPr>
          <p:spPr>
            <a:xfrm>
              <a:off x="5699300" y="2881804"/>
              <a:ext cx="1521561" cy="532840"/>
            </a:xfrm>
            <a:prstGeom prst="rect">
              <a:avLst/>
            </a:prstGeom>
            <a:noFill/>
            <a:ln>
              <a:noFill/>
            </a:ln>
          </p:spPr>
          <p:txBody>
            <a:bodyPr wrap="square" lIns="91425" tIns="91425" rIns="91425" bIns="91425" anchor="ctr" anchorCtr="0">
              <a:noAutofit/>
            </a:bodyPr>
            <a:lstStyle/>
            <a:p>
              <a:r>
                <a:rPr lang="en-US" altLang="zh-TW"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SSD</a:t>
              </a:r>
              <a:r>
                <a:rPr lang="zh-TW" altLang="en-US"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 </a:t>
              </a:r>
              <a:r>
                <a:rPr lang="en-US" altLang="zh-TW"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RAID</a:t>
              </a:r>
              <a:endParaRPr lang="zh-TW" altLang="en-US"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endParaRPr>
            </a:p>
          </p:txBody>
        </p:sp>
      </p:grpSp>
      <p:grpSp>
        <p:nvGrpSpPr>
          <p:cNvPr id="17" name="群組 16">
            <a:extLst>
              <a:ext uri="{FF2B5EF4-FFF2-40B4-BE49-F238E27FC236}">
                <a16:creationId xmlns:a16="http://schemas.microsoft.com/office/drawing/2014/main" id="{59E9ACA0-5045-4FF5-831C-BCD957785042}"/>
              </a:ext>
            </a:extLst>
          </p:cNvPr>
          <p:cNvGrpSpPr/>
          <p:nvPr/>
        </p:nvGrpSpPr>
        <p:grpSpPr>
          <a:xfrm>
            <a:off x="5324120" y="1263316"/>
            <a:ext cx="3692455" cy="2307785"/>
            <a:chOff x="136073" y="3453176"/>
            <a:chExt cx="5249819" cy="3281137"/>
          </a:xfrm>
        </p:grpSpPr>
        <p:pic>
          <p:nvPicPr>
            <p:cNvPr id="4098" name="Picture 2" descr="https://www.qnap.com/i/_attach_file/product/photo/800_500/373_1542096464_TVS-1672XU-RP_Front.png?v=2">
              <a:extLst>
                <a:ext uri="{FF2B5EF4-FFF2-40B4-BE49-F238E27FC236}">
                  <a16:creationId xmlns:a16="http://schemas.microsoft.com/office/drawing/2014/main" id="{0172BB3A-C64C-4988-B701-88A7E10EB0A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6073" y="3453176"/>
              <a:ext cx="5249819" cy="328113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2" name="Shape 297">
              <a:extLst>
                <a:ext uri="{FF2B5EF4-FFF2-40B4-BE49-F238E27FC236}">
                  <a16:creationId xmlns:a16="http://schemas.microsoft.com/office/drawing/2014/main" id="{666024BE-A128-4C95-98E5-19A0386FB879}"/>
                </a:ext>
              </a:extLst>
            </p:cNvPr>
            <p:cNvSpPr/>
            <p:nvPr/>
          </p:nvSpPr>
          <p:spPr>
            <a:xfrm>
              <a:off x="583816" y="4736692"/>
              <a:ext cx="4454103" cy="305200"/>
            </a:xfrm>
            <a:prstGeom prst="roundRect">
              <a:avLst>
                <a:gd name="adj" fmla="val 6360"/>
              </a:avLst>
            </a:prstGeom>
            <a:solidFill>
              <a:srgbClr val="FF00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SSD</a:t>
              </a:r>
              <a:r>
                <a:rPr lang="zh-TW" altLang="en-US" sz="2400" b="1">
                  <a:solidFill>
                    <a:schemeClr val="lt1"/>
                  </a:solidFill>
                  <a:latin typeface="Arial" panose="020B0604020202020204" pitchFamily="34" charset="0"/>
                  <a:ea typeface="Microsoft JhengHei"/>
                  <a:cs typeface="Arial" panose="020B0604020202020204" pitchFamily="34" charset="0"/>
                  <a:sym typeface="Microsoft JhengHei"/>
                </a:rPr>
                <a:t> </a:t>
              </a: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RAID</a:t>
              </a:r>
              <a:r>
                <a:rPr lang="zh-TW" altLang="en-US" sz="2400" b="1">
                  <a:solidFill>
                    <a:schemeClr val="lt1"/>
                  </a:solidFill>
                  <a:latin typeface="Arial" panose="020B0604020202020204" pitchFamily="34" charset="0"/>
                  <a:ea typeface="Microsoft JhengHei"/>
                  <a:cs typeface="Arial" panose="020B0604020202020204" pitchFamily="34" charset="0"/>
                  <a:sym typeface="Microsoft JhengHei"/>
                </a:rPr>
                <a:t> </a:t>
              </a: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5</a:t>
              </a:r>
              <a:endParaRPr lang="zh-TW" altLang="en-US" sz="2400" b="1">
                <a:solidFill>
                  <a:schemeClr val="lt1"/>
                </a:solidFill>
                <a:latin typeface="Arial" panose="020B0604020202020204" pitchFamily="34" charset="0"/>
                <a:ea typeface="Microsoft JhengHei"/>
                <a:cs typeface="Arial" panose="020B0604020202020204" pitchFamily="34" charset="0"/>
                <a:sym typeface="Microsoft JhengHei"/>
              </a:endParaRPr>
            </a:p>
          </p:txBody>
        </p:sp>
        <p:sp>
          <p:nvSpPr>
            <p:cNvPr id="44" name="Shape 298">
              <a:extLst>
                <a:ext uri="{FF2B5EF4-FFF2-40B4-BE49-F238E27FC236}">
                  <a16:creationId xmlns:a16="http://schemas.microsoft.com/office/drawing/2014/main" id="{7B28F13F-A7AB-4B73-96D2-048090B69547}"/>
                </a:ext>
              </a:extLst>
            </p:cNvPr>
            <p:cNvSpPr/>
            <p:nvPr/>
          </p:nvSpPr>
          <p:spPr>
            <a:xfrm>
              <a:off x="565298" y="5080055"/>
              <a:ext cx="4454103" cy="809220"/>
            </a:xfrm>
            <a:prstGeom prst="roundRect">
              <a:avLst>
                <a:gd name="adj" fmla="val 5919"/>
              </a:avLst>
            </a:prstGeom>
            <a:solidFill>
              <a:srgbClr val="0070C0">
                <a:alpha val="50000"/>
              </a:srgbClr>
            </a:solidFill>
            <a:ln>
              <a:noFill/>
            </a:ln>
          </p:spPr>
          <p:txBody>
            <a:bodyPr wrap="square" lIns="91425" tIns="45700" rIns="91425" bIns="45700" anchor="ctr" anchorCtr="0">
              <a:noAutofit/>
            </a:bodyPr>
            <a:lstStyle/>
            <a:p>
              <a:pPr algn="ctr">
                <a:buClr>
                  <a:schemeClr val="lt1"/>
                </a:buClr>
                <a:buSzPct val="25000"/>
              </a:pP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HDD</a:t>
              </a:r>
              <a:r>
                <a:rPr lang="zh-TW" altLang="en-US" sz="2400" b="1">
                  <a:solidFill>
                    <a:schemeClr val="lt1"/>
                  </a:solidFill>
                  <a:latin typeface="Arial" panose="020B0604020202020204" pitchFamily="34" charset="0"/>
                  <a:ea typeface="Microsoft JhengHei"/>
                  <a:cs typeface="Arial" panose="020B0604020202020204" pitchFamily="34" charset="0"/>
                  <a:sym typeface="Microsoft JhengHei"/>
                </a:rPr>
                <a:t> </a:t>
              </a: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RAID 6</a:t>
              </a:r>
              <a:endParaRPr lang="zh-TW" altLang="en-US" sz="2400" b="1">
                <a:solidFill>
                  <a:schemeClr val="lt1"/>
                </a:solidFill>
                <a:latin typeface="Arial" panose="020B0604020202020204" pitchFamily="34" charset="0"/>
                <a:ea typeface="Microsoft JhengHei"/>
                <a:cs typeface="Arial" panose="020B0604020202020204" pitchFamily="34" charset="0"/>
                <a:sym typeface="Microsoft JhengHei"/>
              </a:endParaRPr>
            </a:p>
          </p:txBody>
        </p:sp>
      </p:grpSp>
      <p:grpSp>
        <p:nvGrpSpPr>
          <p:cNvPr id="25" name="群組 24">
            <a:extLst>
              <a:ext uri="{FF2B5EF4-FFF2-40B4-BE49-F238E27FC236}">
                <a16:creationId xmlns:a16="http://schemas.microsoft.com/office/drawing/2014/main" id="{2C4F495B-30EE-4EE6-B22B-D8BE4D964EF9}"/>
              </a:ext>
            </a:extLst>
          </p:cNvPr>
          <p:cNvGrpSpPr/>
          <p:nvPr/>
        </p:nvGrpSpPr>
        <p:grpSpPr>
          <a:xfrm>
            <a:off x="7086350" y="2582531"/>
            <a:ext cx="3692455" cy="2307785"/>
            <a:chOff x="136073" y="3453176"/>
            <a:chExt cx="5249819" cy="3281137"/>
          </a:xfrm>
          <a:effectLst>
            <a:outerShdw blurRad="50800" dist="38100" dir="5400000" algn="t" rotWithShape="0">
              <a:prstClr val="black">
                <a:alpha val="40000"/>
              </a:prstClr>
            </a:outerShdw>
          </a:effectLst>
        </p:grpSpPr>
        <p:pic>
          <p:nvPicPr>
            <p:cNvPr id="27" name="Picture 2" descr="https://www.qnap.com/i/_attach_file/product/photo/800_500/373_1542096464_TVS-1672XU-RP_Front.png?v=2">
              <a:extLst>
                <a:ext uri="{FF2B5EF4-FFF2-40B4-BE49-F238E27FC236}">
                  <a16:creationId xmlns:a16="http://schemas.microsoft.com/office/drawing/2014/main" id="{58EE084B-8398-4357-B2BF-C3EAEF0EBD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6073" y="3453176"/>
              <a:ext cx="5249819" cy="32811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Shape 298">
              <a:extLst>
                <a:ext uri="{FF2B5EF4-FFF2-40B4-BE49-F238E27FC236}">
                  <a16:creationId xmlns:a16="http://schemas.microsoft.com/office/drawing/2014/main" id="{B6C641A1-19F7-4823-BADD-FBB959E7EE71}"/>
                </a:ext>
              </a:extLst>
            </p:cNvPr>
            <p:cNvSpPr/>
            <p:nvPr/>
          </p:nvSpPr>
          <p:spPr>
            <a:xfrm>
              <a:off x="565298" y="4721798"/>
              <a:ext cx="4454103" cy="1167478"/>
            </a:xfrm>
            <a:prstGeom prst="roundRect">
              <a:avLst>
                <a:gd name="adj" fmla="val 5919"/>
              </a:avLst>
            </a:prstGeom>
            <a:solidFill>
              <a:srgbClr val="0070C0">
                <a:alpha val="50000"/>
              </a:srgbClr>
            </a:solidFill>
            <a:ln>
              <a:noFill/>
            </a:ln>
          </p:spPr>
          <p:txBody>
            <a:bodyPr wrap="square" lIns="91425" tIns="45700" rIns="91425" bIns="45700" anchor="ctr" anchorCtr="0">
              <a:noAutofit/>
            </a:bodyPr>
            <a:lstStyle/>
            <a:p>
              <a:pPr algn="ctr">
                <a:buClr>
                  <a:schemeClr val="lt1"/>
                </a:buClr>
                <a:buSzPct val="25000"/>
              </a:pP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HDD</a:t>
              </a:r>
              <a:r>
                <a:rPr lang="zh-TW" altLang="en-US" sz="2400" b="1">
                  <a:solidFill>
                    <a:schemeClr val="lt1"/>
                  </a:solidFill>
                  <a:latin typeface="Arial" panose="020B0604020202020204" pitchFamily="34" charset="0"/>
                  <a:ea typeface="Microsoft JhengHei"/>
                  <a:cs typeface="Arial" panose="020B0604020202020204" pitchFamily="34" charset="0"/>
                  <a:sym typeface="Microsoft JhengHei"/>
                </a:rPr>
                <a:t> </a:t>
              </a:r>
              <a:r>
                <a:rPr lang="en-US" altLang="zh-TW" sz="2400" b="1">
                  <a:solidFill>
                    <a:schemeClr val="lt1"/>
                  </a:solidFill>
                  <a:latin typeface="Arial" panose="020B0604020202020204" pitchFamily="34" charset="0"/>
                  <a:ea typeface="Microsoft JhengHei"/>
                  <a:cs typeface="Arial" panose="020B0604020202020204" pitchFamily="34" charset="0"/>
                  <a:sym typeface="Microsoft JhengHei"/>
                </a:rPr>
                <a:t>RAID 6</a:t>
              </a:r>
              <a:endParaRPr lang="zh-TW" altLang="en-US" sz="2400" b="1">
                <a:solidFill>
                  <a:schemeClr val="lt1"/>
                </a:solidFill>
                <a:latin typeface="Arial" panose="020B0604020202020204" pitchFamily="34" charset="0"/>
                <a:ea typeface="Microsoft JhengHei"/>
                <a:cs typeface="Arial" panose="020B0604020202020204" pitchFamily="34" charset="0"/>
                <a:sym typeface="Microsoft JhengHei"/>
              </a:endParaRPr>
            </a:p>
          </p:txBody>
        </p:sp>
      </p:grpSp>
      <p:sp>
        <p:nvSpPr>
          <p:cNvPr id="3" name="十字形 2">
            <a:extLst>
              <a:ext uri="{FF2B5EF4-FFF2-40B4-BE49-F238E27FC236}">
                <a16:creationId xmlns:a16="http://schemas.microsoft.com/office/drawing/2014/main" id="{260D497A-5063-4B6D-B33E-3F88EE2934B2}"/>
              </a:ext>
            </a:extLst>
          </p:cNvPr>
          <p:cNvSpPr/>
          <p:nvPr/>
        </p:nvSpPr>
        <p:spPr>
          <a:xfrm>
            <a:off x="7058016" y="4756871"/>
            <a:ext cx="665692" cy="665692"/>
          </a:xfrm>
          <a:prstGeom prst="plus">
            <a:avLst>
              <a:gd name="adj" fmla="val 35512"/>
            </a:avLst>
          </a:prstGeom>
          <a:gradFill>
            <a:gsLst>
              <a:gs pos="0">
                <a:srgbClr val="00B0F0"/>
              </a:gs>
              <a:gs pos="100000">
                <a:srgbClr val="7030A0"/>
              </a:gs>
            </a:gsLst>
            <a:lin ang="0" scaled="0"/>
          </a:gradFill>
          <a:ln w="19050">
            <a:solidFill>
              <a:schemeClr val="bg1"/>
            </a:solid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endParaRPr lang="zh-TW" altLang="en-US" sz="2400">
              <a:solidFill>
                <a:schemeClr val="tx1"/>
              </a:solidFill>
              <a:latin typeface="Microsoft JhengHei"/>
              <a:ea typeface="Microsoft JhengHei"/>
            </a:endParaRPr>
          </a:p>
        </p:txBody>
      </p:sp>
      <p:sp>
        <p:nvSpPr>
          <p:cNvPr id="30" name="內容版面配置區 2">
            <a:extLst>
              <a:ext uri="{FF2B5EF4-FFF2-40B4-BE49-F238E27FC236}">
                <a16:creationId xmlns:a16="http://schemas.microsoft.com/office/drawing/2014/main" id="{DC670350-DED2-4BDF-AF7F-6BF57DCB05E9}"/>
              </a:ext>
            </a:extLst>
          </p:cNvPr>
          <p:cNvSpPr txBox="1">
            <a:spLocks/>
          </p:cNvSpPr>
          <p:nvPr/>
        </p:nvSpPr>
        <p:spPr>
          <a:xfrm>
            <a:off x="819015" y="1990491"/>
            <a:ext cx="4231571" cy="341128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76200" indent="0">
              <a:lnSpc>
                <a:spcPct val="100000"/>
              </a:lnSpc>
              <a:spcBef>
                <a:spcPts val="338"/>
              </a:spcBef>
              <a:buClr>
                <a:srgbClr val="044981"/>
              </a:buClr>
              <a:buSzPct val="100000"/>
              <a:buNone/>
            </a:pPr>
            <a:r>
              <a:rPr lang="en-US" altLang="zh-TW" sz="2400">
                <a:latin typeface="Arial" panose="020B0604020202020204" pitchFamily="34" charset="0"/>
                <a:ea typeface="微軟正黑體"/>
                <a:cs typeface="Arial" panose="020B0604020202020204" pitchFamily="34" charset="0"/>
              </a:rPr>
              <a:t>While SSD Tier is already created with SATA Disk, how can I replace it with QM2 to expand the NAS while improving the SSD Tier performance? </a:t>
            </a:r>
            <a:endParaRPr lang="zh-TW" altLang="en-US" sz="240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6FAC7EF5-B8D5-4FC4-A74D-3861377BF3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68291" y="1554182"/>
            <a:ext cx="3201112" cy="2311907"/>
          </a:xfrm>
          <a:prstGeom prst="rect">
            <a:avLst/>
          </a:prstGeom>
        </p:spPr>
      </p:pic>
      <p:sp>
        <p:nvSpPr>
          <p:cNvPr id="2" name="標題 1">
            <a:extLst>
              <a:ext uri="{FF2B5EF4-FFF2-40B4-BE49-F238E27FC236}">
                <a16:creationId xmlns:a16="http://schemas.microsoft.com/office/drawing/2014/main" id="{D311031D-1B42-4A0F-B2E1-05E10A23F46D}"/>
              </a:ext>
            </a:extLst>
          </p:cNvPr>
          <p:cNvSpPr>
            <a:spLocks noGrp="1"/>
          </p:cNvSpPr>
          <p:nvPr>
            <p:ph type="title"/>
          </p:nvPr>
        </p:nvSpPr>
        <p:spPr>
          <a:xfrm>
            <a:off x="248653" y="136525"/>
            <a:ext cx="11722768" cy="1126791"/>
          </a:xfrm>
        </p:spPr>
        <p:txBody>
          <a:bodyPr/>
          <a:lstStyle/>
          <a:p>
            <a:r>
              <a:rPr lang="en-US" altLang="zh-TW">
                <a:ea typeface="微軟正黑體"/>
              </a:rPr>
              <a:t>Challenge: Changing SSD Tier Interface</a:t>
            </a:r>
            <a:endParaRPr lang="zh-TW" altLang="en-US"/>
          </a:p>
        </p:txBody>
      </p:sp>
      <p:pic>
        <p:nvPicPr>
          <p:cNvPr id="36" name="圖片 35" descr="一張含有 電子用品, 螢幕擷取畫面, 顯示, 監視器 的圖片&#10;&#10;描述是以非常高的可信度產生">
            <a:extLst>
              <a:ext uri="{FF2B5EF4-FFF2-40B4-BE49-F238E27FC236}">
                <a16:creationId xmlns:a16="http://schemas.microsoft.com/office/drawing/2014/main" id="{18ABA27E-856B-419A-99EE-FE7891A520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36579" y="1643056"/>
            <a:ext cx="2579114" cy="730285"/>
          </a:xfrm>
          <a:prstGeom prst="rect">
            <a:avLst/>
          </a:prstGeom>
        </p:spPr>
      </p:pic>
      <p:sp>
        <p:nvSpPr>
          <p:cNvPr id="34" name="矩形 33">
            <a:extLst>
              <a:ext uri="{FF2B5EF4-FFF2-40B4-BE49-F238E27FC236}">
                <a16:creationId xmlns:a16="http://schemas.microsoft.com/office/drawing/2014/main" id="{7DAA0E01-1DCD-4822-8617-94F799FF788E}"/>
              </a:ext>
            </a:extLst>
          </p:cNvPr>
          <p:cNvSpPr/>
          <p:nvPr/>
        </p:nvSpPr>
        <p:spPr>
          <a:xfrm>
            <a:off x="1577524" y="1727280"/>
            <a:ext cx="2481936" cy="523220"/>
          </a:xfrm>
          <a:prstGeom prst="rect">
            <a:avLst/>
          </a:prstGeom>
        </p:spPr>
        <p:txBody>
          <a:bodyPr wrap="square">
            <a:spAutoFit/>
          </a:bodyPr>
          <a:lstStyle/>
          <a:p>
            <a:pPr algn="ctr"/>
            <a:r>
              <a:rPr lang="en-US" altLang="zh-TW" sz="2800" b="1">
                <a:solidFill>
                  <a:schemeClr val="bg1"/>
                </a:solidFill>
                <a:latin typeface="Arial" panose="020B0604020202020204" pitchFamily="34" charset="0"/>
                <a:ea typeface="微軟正黑體" panose="020B0604030504040204" pitchFamily="34" charset="-120"/>
                <a:cs typeface="Arial" panose="020B0604020202020204" pitchFamily="34" charset="0"/>
              </a:rPr>
              <a:t>Challenge</a:t>
            </a:r>
            <a:endParaRPr lang="zh-TW" altLang="en-US" sz="2800" b="1">
              <a:solidFill>
                <a:schemeClr val="bg1"/>
              </a:solidFill>
              <a:latin typeface="Arial" panose="020B0604020202020204" pitchFamily="34" charset="0"/>
              <a:cs typeface="Arial" panose="020B0604020202020204" pitchFamily="34" charset="0"/>
            </a:endParaRPr>
          </a:p>
        </p:txBody>
      </p:sp>
      <p:grpSp>
        <p:nvGrpSpPr>
          <p:cNvPr id="38" name="群組 37">
            <a:extLst>
              <a:ext uri="{FF2B5EF4-FFF2-40B4-BE49-F238E27FC236}">
                <a16:creationId xmlns:a16="http://schemas.microsoft.com/office/drawing/2014/main" id="{D0786257-A465-441F-A0C6-0D6A721387CF}"/>
              </a:ext>
            </a:extLst>
          </p:cNvPr>
          <p:cNvGrpSpPr/>
          <p:nvPr/>
        </p:nvGrpSpPr>
        <p:grpSpPr>
          <a:xfrm>
            <a:off x="9403567" y="4367323"/>
            <a:ext cx="1552687" cy="1419139"/>
            <a:chOff x="4984364" y="2066362"/>
            <a:chExt cx="2714748" cy="2481250"/>
          </a:xfrm>
        </p:grpSpPr>
        <p:pic>
          <p:nvPicPr>
            <p:cNvPr id="39" name="Picture 2" descr="D:\工作進行中\20170911直播母版16比9\20171012直播ppt元素\QM2爆炸圖_coco.png">
              <a:extLst>
                <a:ext uri="{FF2B5EF4-FFF2-40B4-BE49-F238E27FC236}">
                  <a16:creationId xmlns:a16="http://schemas.microsoft.com/office/drawing/2014/main" id="{97327276-59C8-4ECE-A619-AF03FA4D3A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84364" y="2066362"/>
              <a:ext cx="2714748" cy="2481250"/>
            </a:xfrm>
            <a:prstGeom prst="rect">
              <a:avLst/>
            </a:prstGeom>
            <a:noFill/>
          </p:spPr>
        </p:pic>
        <p:sp>
          <p:nvSpPr>
            <p:cNvPr id="40" name="Shape 272">
              <a:extLst>
                <a:ext uri="{FF2B5EF4-FFF2-40B4-BE49-F238E27FC236}">
                  <a16:creationId xmlns:a16="http://schemas.microsoft.com/office/drawing/2014/main" id="{62EB07EB-0B61-4AE1-967F-D573FBFCFDAA}"/>
                </a:ext>
              </a:extLst>
            </p:cNvPr>
            <p:cNvSpPr txBox="1"/>
            <p:nvPr/>
          </p:nvSpPr>
          <p:spPr>
            <a:xfrm>
              <a:off x="5699300" y="2881804"/>
              <a:ext cx="1521561" cy="532840"/>
            </a:xfrm>
            <a:prstGeom prst="rect">
              <a:avLst/>
            </a:prstGeom>
            <a:noFill/>
            <a:ln>
              <a:noFill/>
            </a:ln>
          </p:spPr>
          <p:txBody>
            <a:bodyPr wrap="square" lIns="91425" tIns="91425" rIns="91425" bIns="91425" anchor="ctr" anchorCtr="0">
              <a:noAutofit/>
            </a:bodyPr>
            <a:lstStyle/>
            <a:p>
              <a:r>
                <a:rPr lang="en-US" altLang="zh-TW"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SSD</a:t>
              </a:r>
              <a:r>
                <a:rPr lang="zh-TW" altLang="en-US"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 </a:t>
              </a:r>
              <a:r>
                <a:rPr lang="en-US" altLang="zh-TW"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rPr>
                <a:t>RAID</a:t>
              </a:r>
              <a:endParaRPr lang="zh-TW" altLang="en-US" b="1">
                <a:solidFill>
                  <a:schemeClr val="bg1"/>
                </a:solidFill>
                <a:effectLst>
                  <a:outerShdw blurRad="50800" dist="38100" dir="2700000" algn="tl" rotWithShape="0">
                    <a:prstClr val="black">
                      <a:alpha val="40000"/>
                    </a:prstClr>
                  </a:outerShdw>
                </a:effectLst>
                <a:latin typeface="Arial" panose="020B0604020202020204" pitchFamily="34" charset="0"/>
                <a:ea typeface="Microsoft JhengHei"/>
                <a:cs typeface="Arial" panose="020B0604020202020204" pitchFamily="34" charset="0"/>
                <a:sym typeface="Microsoft JhengHei"/>
              </a:endParaRPr>
            </a:p>
          </p:txBody>
        </p:sp>
      </p:grpSp>
    </p:spTree>
    <p:extLst>
      <p:ext uri="{BB962C8B-B14F-4D97-AF65-F5344CB8AC3E}">
        <p14:creationId xmlns:p14="http://schemas.microsoft.com/office/powerpoint/2010/main" val="1778245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1731C8-3D7E-479C-85CE-ECD5A3162044}"/>
              </a:ext>
            </a:extLst>
          </p:cNvPr>
          <p:cNvSpPr>
            <a:spLocks noGrp="1"/>
          </p:cNvSpPr>
          <p:nvPr>
            <p:ph type="title"/>
          </p:nvPr>
        </p:nvSpPr>
        <p:spPr/>
        <p:txBody>
          <a:bodyPr/>
          <a:lstStyle/>
          <a:p>
            <a:r>
              <a:rPr lang="en-US" altLang="zh-TW"/>
              <a:t>QTS 4.4.1 Support Remove</a:t>
            </a:r>
            <a:r>
              <a:rPr lang="zh-TW" altLang="en-US"/>
              <a:t> </a:t>
            </a:r>
            <a:r>
              <a:rPr lang="en-US" altLang="zh-TW" err="1"/>
              <a:t>Qtier</a:t>
            </a:r>
            <a:r>
              <a:rPr lang="en-US" altLang="zh-TW"/>
              <a:t> SSD</a:t>
            </a:r>
            <a:r>
              <a:rPr lang="zh-TW" altLang="en-US"/>
              <a:t> </a:t>
            </a:r>
            <a:r>
              <a:rPr lang="en-US" altLang="zh-TW"/>
              <a:t>Tier</a:t>
            </a:r>
            <a:endParaRPr lang="zh-TW" altLang="en-US"/>
          </a:p>
        </p:txBody>
      </p:sp>
      <p:sp>
        <p:nvSpPr>
          <p:cNvPr id="29" name="矩形: 圓角 28">
            <a:extLst>
              <a:ext uri="{FF2B5EF4-FFF2-40B4-BE49-F238E27FC236}">
                <a16:creationId xmlns:a16="http://schemas.microsoft.com/office/drawing/2014/main" id="{3CA523EE-C6EA-47A5-8F5E-65E1DDAA86C6}"/>
              </a:ext>
            </a:extLst>
          </p:cNvPr>
          <p:cNvSpPr/>
          <p:nvPr/>
        </p:nvSpPr>
        <p:spPr>
          <a:xfrm>
            <a:off x="723467" y="3581505"/>
            <a:ext cx="10697149" cy="2237279"/>
          </a:xfrm>
          <a:prstGeom prst="roundRect">
            <a:avLst>
              <a:gd name="adj" fmla="val 4752"/>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30" name="Shape 297">
            <a:extLst>
              <a:ext uri="{FF2B5EF4-FFF2-40B4-BE49-F238E27FC236}">
                <a16:creationId xmlns:a16="http://schemas.microsoft.com/office/drawing/2014/main" id="{E4C92D9B-E5CB-42C2-B450-0C7040BEEB81}"/>
              </a:ext>
            </a:extLst>
          </p:cNvPr>
          <p:cNvSpPr/>
          <p:nvPr/>
        </p:nvSpPr>
        <p:spPr>
          <a:xfrm>
            <a:off x="932619" y="3882785"/>
            <a:ext cx="3408123" cy="419451"/>
          </a:xfrm>
          <a:prstGeom prst="roundRect">
            <a:avLst>
              <a:gd name="adj" fmla="val 6360"/>
            </a:avLst>
          </a:prstGeom>
          <a:solidFill>
            <a:srgbClr val="FF00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2400" b="1">
                <a:latin typeface="Arial" panose="020B0604020202020204" pitchFamily="34" charset="0"/>
                <a:ea typeface="Microsoft JhengHei"/>
                <a:cs typeface="Arial" panose="020B0604020202020204" pitchFamily="34" charset="0"/>
                <a:sym typeface="Microsoft JhengHei"/>
              </a:rPr>
              <a:t>SSD</a:t>
            </a:r>
            <a:r>
              <a:rPr lang="zh-TW" altLang="en-US" sz="2400" b="1">
                <a:latin typeface="Arial" panose="020B0604020202020204" pitchFamily="34" charset="0"/>
                <a:ea typeface="Microsoft JhengHei"/>
                <a:cs typeface="Arial" panose="020B0604020202020204" pitchFamily="34" charset="0"/>
                <a:sym typeface="Microsoft JhengHei"/>
              </a:rPr>
              <a:t> </a:t>
            </a:r>
            <a:r>
              <a:rPr lang="en-US" altLang="zh-TW" sz="1351" b="1">
                <a:latin typeface="Arial" panose="020B0604020202020204" pitchFamily="34" charset="0"/>
                <a:ea typeface="Microsoft JhengHei"/>
                <a:cs typeface="Arial" panose="020B0604020202020204" pitchFamily="34" charset="0"/>
                <a:sym typeface="Microsoft JhengHei"/>
              </a:rPr>
              <a:t>RAID Usage</a:t>
            </a:r>
            <a:endParaRPr lang="zh-TW" altLang="en-US" sz="2400" b="1">
              <a:latin typeface="Arial" panose="020B0604020202020204" pitchFamily="34" charset="0"/>
              <a:ea typeface="Microsoft JhengHei"/>
              <a:cs typeface="Arial" panose="020B0604020202020204" pitchFamily="34" charset="0"/>
              <a:sym typeface="Microsoft JhengHei"/>
            </a:endParaRPr>
          </a:p>
        </p:txBody>
      </p:sp>
      <p:sp>
        <p:nvSpPr>
          <p:cNvPr id="32" name="Shape 298">
            <a:extLst>
              <a:ext uri="{FF2B5EF4-FFF2-40B4-BE49-F238E27FC236}">
                <a16:creationId xmlns:a16="http://schemas.microsoft.com/office/drawing/2014/main" id="{FADEDFB2-8AF9-420B-BA4B-924D873E6DDF}"/>
              </a:ext>
            </a:extLst>
          </p:cNvPr>
          <p:cNvSpPr/>
          <p:nvPr/>
        </p:nvSpPr>
        <p:spPr>
          <a:xfrm>
            <a:off x="932620" y="4471039"/>
            <a:ext cx="2799228" cy="434453"/>
          </a:xfrm>
          <a:prstGeom prst="roundRect">
            <a:avLst>
              <a:gd name="adj" fmla="val 5919"/>
            </a:avLst>
          </a:prstGeom>
          <a:solidFill>
            <a:srgbClr val="FFFF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1600" b="1">
                <a:latin typeface="Arial" panose="020B0604020202020204" pitchFamily="34" charset="0"/>
                <a:ea typeface="Microsoft JhengHei"/>
                <a:cs typeface="Arial" panose="020B0604020202020204" pitchFamily="34" charset="0"/>
                <a:sym typeface="Microsoft JhengHei"/>
              </a:rPr>
              <a:t>SAS</a:t>
            </a:r>
            <a:r>
              <a:rPr lang="zh-TW" altLang="en-US" sz="1600" b="1">
                <a:latin typeface="Arial" panose="020B0604020202020204" pitchFamily="34" charset="0"/>
                <a:ea typeface="Microsoft JhengHei"/>
                <a:cs typeface="Arial" panose="020B0604020202020204" pitchFamily="34" charset="0"/>
                <a:sym typeface="Microsoft JhengHei"/>
              </a:rPr>
              <a:t> </a:t>
            </a:r>
            <a:r>
              <a:rPr lang="en-US" altLang="zh-TW" sz="1600" b="1">
                <a:latin typeface="Arial" panose="020B0604020202020204" pitchFamily="34" charset="0"/>
                <a:ea typeface="Microsoft JhengHei"/>
                <a:cs typeface="Arial" panose="020B0604020202020204" pitchFamily="34" charset="0"/>
                <a:sym typeface="Microsoft JhengHei"/>
              </a:rPr>
              <a:t>HDD RAID Usage</a:t>
            </a:r>
            <a:endParaRPr lang="zh-TW" altLang="en-US" sz="1600" b="1">
              <a:latin typeface="Arial" panose="020B0604020202020204" pitchFamily="34" charset="0"/>
              <a:ea typeface="Microsoft JhengHei"/>
              <a:cs typeface="Arial" panose="020B0604020202020204" pitchFamily="34" charset="0"/>
              <a:sym typeface="Microsoft JhengHei"/>
            </a:endParaRPr>
          </a:p>
        </p:txBody>
      </p:sp>
      <p:sp>
        <p:nvSpPr>
          <p:cNvPr id="33" name="Shape 298">
            <a:extLst>
              <a:ext uri="{FF2B5EF4-FFF2-40B4-BE49-F238E27FC236}">
                <a16:creationId xmlns:a16="http://schemas.microsoft.com/office/drawing/2014/main" id="{6FCFCE91-382D-4381-AAE5-79D8EC7F3B56}"/>
              </a:ext>
            </a:extLst>
          </p:cNvPr>
          <p:cNvSpPr/>
          <p:nvPr/>
        </p:nvSpPr>
        <p:spPr>
          <a:xfrm>
            <a:off x="3786288" y="4482917"/>
            <a:ext cx="4359056" cy="419451"/>
          </a:xfrm>
          <a:prstGeom prst="roundRect">
            <a:avLst>
              <a:gd name="adj" fmla="val 5919"/>
            </a:avLst>
          </a:prstGeom>
          <a:solidFill>
            <a:schemeClr val="tx1">
              <a:lumMod val="75000"/>
              <a:alpha val="50000"/>
            </a:schemeClr>
          </a:solidFill>
          <a:ln>
            <a:noFill/>
          </a:ln>
        </p:spPr>
        <p:txBody>
          <a:bodyPr wrap="square" lIns="91425" tIns="45700" rIns="91425" bIns="45700" anchor="ctr" anchorCtr="0">
            <a:noAutofit/>
          </a:bodyPr>
          <a:lstStyle/>
          <a:p>
            <a:pPr algn="ctr">
              <a:buClr>
                <a:schemeClr val="lt1"/>
              </a:buClr>
              <a:buSzPct val="25000"/>
            </a:pPr>
            <a:endParaRPr lang="zh-TW" altLang="en-US" sz="2400" b="1">
              <a:solidFill>
                <a:schemeClr val="lt1"/>
              </a:solidFill>
              <a:latin typeface="Microsoft JhengHei"/>
              <a:ea typeface="Microsoft JhengHei"/>
              <a:cs typeface="Microsoft JhengHei"/>
              <a:sym typeface="Microsoft JhengHei"/>
            </a:endParaRPr>
          </a:p>
        </p:txBody>
      </p:sp>
      <p:sp>
        <p:nvSpPr>
          <p:cNvPr id="34" name="Shape 297">
            <a:extLst>
              <a:ext uri="{FF2B5EF4-FFF2-40B4-BE49-F238E27FC236}">
                <a16:creationId xmlns:a16="http://schemas.microsoft.com/office/drawing/2014/main" id="{E156A69E-B580-4A15-BBE4-F44A9D199E6B}"/>
              </a:ext>
            </a:extLst>
          </p:cNvPr>
          <p:cNvSpPr/>
          <p:nvPr/>
        </p:nvSpPr>
        <p:spPr>
          <a:xfrm>
            <a:off x="3769543" y="4475071"/>
            <a:ext cx="2506657" cy="435453"/>
          </a:xfrm>
          <a:prstGeom prst="roundRect">
            <a:avLst>
              <a:gd name="adj" fmla="val 6360"/>
            </a:avLst>
          </a:prstGeom>
          <a:solidFill>
            <a:srgbClr val="FF00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2400" b="1">
                <a:solidFill>
                  <a:schemeClr val="bg1"/>
                </a:solidFill>
                <a:latin typeface="Arial" panose="020B0604020202020204" pitchFamily="34" charset="0"/>
                <a:ea typeface="Microsoft JhengHei"/>
                <a:cs typeface="Arial" panose="020B0604020202020204" pitchFamily="34" charset="0"/>
                <a:sym typeface="Microsoft JhengHei"/>
              </a:rPr>
              <a:t>SSD</a:t>
            </a:r>
            <a:r>
              <a:rPr lang="zh-TW" altLang="en-US" sz="24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351" b="1">
                <a:solidFill>
                  <a:schemeClr val="bg1"/>
                </a:solidFill>
                <a:latin typeface="Arial" panose="020B0604020202020204" pitchFamily="34" charset="0"/>
                <a:ea typeface="Microsoft JhengHei"/>
                <a:cs typeface="Arial" panose="020B0604020202020204" pitchFamily="34" charset="0"/>
                <a:sym typeface="Microsoft JhengHei"/>
              </a:rPr>
              <a:t>RAID Usage</a:t>
            </a:r>
            <a:endParaRPr lang="zh-TW" altLang="en-US" sz="24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36" name="Shape 297">
            <a:extLst>
              <a:ext uri="{FF2B5EF4-FFF2-40B4-BE49-F238E27FC236}">
                <a16:creationId xmlns:a16="http://schemas.microsoft.com/office/drawing/2014/main" id="{484AB3C7-0CA7-4AA3-8106-9B502B7A936E}"/>
              </a:ext>
            </a:extLst>
          </p:cNvPr>
          <p:cNvSpPr/>
          <p:nvPr/>
        </p:nvSpPr>
        <p:spPr>
          <a:xfrm>
            <a:off x="6292446" y="4471965"/>
            <a:ext cx="1875396" cy="434453"/>
          </a:xfrm>
          <a:prstGeom prst="roundRect">
            <a:avLst>
              <a:gd name="adj" fmla="val 6360"/>
            </a:avLst>
          </a:prstGeom>
          <a:solidFill>
            <a:srgbClr val="FF00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1600" b="1">
                <a:solidFill>
                  <a:schemeClr val="bg1"/>
                </a:solidFill>
                <a:latin typeface="Arial" panose="020B0604020202020204" pitchFamily="34" charset="0"/>
                <a:ea typeface="Microsoft JhengHei"/>
                <a:cs typeface="Arial" panose="020B0604020202020204" pitchFamily="34" charset="0"/>
                <a:sym typeface="Microsoft JhengHei"/>
              </a:rPr>
              <a:t>Pool Metadata</a:t>
            </a:r>
            <a:endParaRPr lang="zh-TW" altLang="en-US" sz="3200" b="1">
              <a:solidFill>
                <a:schemeClr val="bg1"/>
              </a:solidFill>
              <a:latin typeface="Arial" panose="020B0604020202020204" pitchFamily="34" charset="0"/>
              <a:ea typeface="Microsoft JhengHei"/>
              <a:cs typeface="Arial" panose="020B0604020202020204" pitchFamily="34" charset="0"/>
              <a:sym typeface="Microsoft JhengHei"/>
            </a:endParaRPr>
          </a:p>
        </p:txBody>
      </p:sp>
      <p:sp>
        <p:nvSpPr>
          <p:cNvPr id="54" name="Shape 298">
            <a:extLst>
              <a:ext uri="{FF2B5EF4-FFF2-40B4-BE49-F238E27FC236}">
                <a16:creationId xmlns:a16="http://schemas.microsoft.com/office/drawing/2014/main" id="{905F078C-7E3F-4B34-B716-CB1C23901C64}"/>
              </a:ext>
            </a:extLst>
          </p:cNvPr>
          <p:cNvSpPr/>
          <p:nvPr/>
        </p:nvSpPr>
        <p:spPr>
          <a:xfrm>
            <a:off x="932620" y="5048727"/>
            <a:ext cx="2780247" cy="434453"/>
          </a:xfrm>
          <a:prstGeom prst="roundRect">
            <a:avLst>
              <a:gd name="adj" fmla="val 5919"/>
            </a:avLst>
          </a:prstGeom>
          <a:solidFill>
            <a:srgbClr val="0070C0">
              <a:alpha val="50000"/>
            </a:srgbClr>
          </a:solidFill>
          <a:ln>
            <a:noFill/>
          </a:ln>
        </p:spPr>
        <p:txBody>
          <a:bodyPr wrap="square" lIns="91425" tIns="45700" rIns="91425" bIns="45700" anchor="ctr" anchorCtr="0">
            <a:noAutofit/>
          </a:bodyPr>
          <a:lstStyle/>
          <a:p>
            <a:pPr algn="ctr">
              <a:buClr>
                <a:schemeClr val="lt1"/>
              </a:buClr>
              <a:buSzPct val="25000"/>
            </a:pPr>
            <a:r>
              <a:rPr lang="en-US" altLang="zh-TW" sz="1600" b="1">
                <a:latin typeface="Arial" panose="020B0604020202020204" pitchFamily="34" charset="0"/>
                <a:ea typeface="Microsoft JhengHei"/>
                <a:cs typeface="Arial" panose="020B0604020202020204" pitchFamily="34" charset="0"/>
                <a:sym typeface="Microsoft JhengHei"/>
              </a:rPr>
              <a:t>SATA</a:t>
            </a:r>
            <a:r>
              <a:rPr lang="zh-TW" altLang="en-US" sz="1600" b="1">
                <a:latin typeface="Arial" panose="020B0604020202020204" pitchFamily="34" charset="0"/>
                <a:ea typeface="Microsoft JhengHei"/>
                <a:cs typeface="Arial" panose="020B0604020202020204" pitchFamily="34" charset="0"/>
                <a:sym typeface="Microsoft JhengHei"/>
              </a:rPr>
              <a:t> </a:t>
            </a:r>
            <a:r>
              <a:rPr lang="en-US" altLang="zh-TW" sz="1600" b="1">
                <a:latin typeface="Arial" panose="020B0604020202020204" pitchFamily="34" charset="0"/>
                <a:ea typeface="Microsoft JhengHei"/>
                <a:cs typeface="Arial" panose="020B0604020202020204" pitchFamily="34" charset="0"/>
                <a:sym typeface="Microsoft JhengHei"/>
              </a:rPr>
              <a:t>HDD RAID Usage</a:t>
            </a:r>
            <a:endParaRPr lang="zh-TW" altLang="en-US" sz="1600" b="1">
              <a:latin typeface="Arial" panose="020B0604020202020204" pitchFamily="34" charset="0"/>
              <a:ea typeface="Microsoft JhengHei"/>
              <a:cs typeface="Arial" panose="020B0604020202020204" pitchFamily="34" charset="0"/>
              <a:sym typeface="Microsoft JhengHei"/>
            </a:endParaRPr>
          </a:p>
        </p:txBody>
      </p:sp>
      <p:sp>
        <p:nvSpPr>
          <p:cNvPr id="55" name="Shape 298">
            <a:extLst>
              <a:ext uri="{FF2B5EF4-FFF2-40B4-BE49-F238E27FC236}">
                <a16:creationId xmlns:a16="http://schemas.microsoft.com/office/drawing/2014/main" id="{23A99644-7C8B-4DBB-88E5-9F1719E05D3B}"/>
              </a:ext>
            </a:extLst>
          </p:cNvPr>
          <p:cNvSpPr/>
          <p:nvPr/>
        </p:nvSpPr>
        <p:spPr>
          <a:xfrm>
            <a:off x="3764970" y="5066207"/>
            <a:ext cx="7416903" cy="434453"/>
          </a:xfrm>
          <a:prstGeom prst="roundRect">
            <a:avLst>
              <a:gd name="adj" fmla="val 5919"/>
            </a:avLst>
          </a:prstGeom>
          <a:solidFill>
            <a:schemeClr val="tx1">
              <a:lumMod val="50000"/>
              <a:lumOff val="50000"/>
              <a:alpha val="50000"/>
            </a:schemeClr>
          </a:solidFill>
          <a:ln>
            <a:noFill/>
          </a:ln>
        </p:spPr>
        <p:txBody>
          <a:bodyPr wrap="square" lIns="91425" tIns="45700" rIns="91425" bIns="45700" anchor="ctr" anchorCtr="0">
            <a:noAutofit/>
          </a:bodyPr>
          <a:lstStyle/>
          <a:p>
            <a:pPr algn="ctr">
              <a:buClr>
                <a:schemeClr val="lt1"/>
              </a:buClr>
              <a:buSzPct val="25000"/>
            </a:pPr>
            <a:endParaRPr lang="zh-TW" altLang="en-US" sz="2400" b="1">
              <a:solidFill>
                <a:schemeClr val="lt1"/>
              </a:solidFill>
              <a:latin typeface="Microsoft JhengHei"/>
              <a:ea typeface="Microsoft JhengHei"/>
              <a:cs typeface="Microsoft JhengHei"/>
              <a:sym typeface="Microsoft JhengHei"/>
            </a:endParaRPr>
          </a:p>
        </p:txBody>
      </p:sp>
      <p:sp>
        <p:nvSpPr>
          <p:cNvPr id="56" name="Shape 297">
            <a:extLst>
              <a:ext uri="{FF2B5EF4-FFF2-40B4-BE49-F238E27FC236}">
                <a16:creationId xmlns:a16="http://schemas.microsoft.com/office/drawing/2014/main" id="{255515AE-A53C-4361-8948-94B5CB1AC64C}"/>
              </a:ext>
            </a:extLst>
          </p:cNvPr>
          <p:cNvSpPr/>
          <p:nvPr/>
        </p:nvSpPr>
        <p:spPr>
          <a:xfrm>
            <a:off x="3764970" y="5048727"/>
            <a:ext cx="2506657" cy="447332"/>
          </a:xfrm>
          <a:prstGeom prst="roundRect">
            <a:avLst>
              <a:gd name="adj" fmla="val 6360"/>
            </a:avLst>
          </a:prstGeom>
          <a:solidFill>
            <a:srgbClr val="FF00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2400" b="1">
                <a:solidFill>
                  <a:schemeClr val="bg1"/>
                </a:solidFill>
                <a:latin typeface="Arial" panose="020B0604020202020204" pitchFamily="34" charset="0"/>
                <a:ea typeface="Microsoft JhengHei"/>
                <a:cs typeface="Arial" panose="020B0604020202020204" pitchFamily="34" charset="0"/>
                <a:sym typeface="Microsoft JhengHei"/>
              </a:rPr>
              <a:t>SSD</a:t>
            </a:r>
            <a:r>
              <a:rPr lang="zh-TW" altLang="en-US" sz="2400" b="1">
                <a:solidFill>
                  <a:schemeClr val="bg1"/>
                </a:solidFill>
                <a:latin typeface="Arial" panose="020B0604020202020204" pitchFamily="34" charset="0"/>
                <a:ea typeface="Microsoft JhengHei"/>
                <a:cs typeface="Arial" panose="020B0604020202020204" pitchFamily="34" charset="0"/>
                <a:sym typeface="Microsoft JhengHei"/>
              </a:rPr>
              <a:t> </a:t>
            </a:r>
            <a:r>
              <a:rPr lang="en-US" altLang="zh-TW" sz="1351" b="1">
                <a:solidFill>
                  <a:schemeClr val="bg1"/>
                </a:solidFill>
                <a:latin typeface="Arial" panose="020B0604020202020204" pitchFamily="34" charset="0"/>
                <a:ea typeface="Microsoft JhengHei"/>
                <a:cs typeface="Arial" panose="020B0604020202020204" pitchFamily="34" charset="0"/>
                <a:sym typeface="Microsoft JhengHei"/>
              </a:rPr>
              <a:t>RAID Usage</a:t>
            </a:r>
            <a:endParaRPr lang="zh-TW" altLang="en-US" sz="2400" b="1">
              <a:solidFill>
                <a:schemeClr val="bg1"/>
              </a:solidFill>
              <a:latin typeface="Arial" panose="020B0604020202020204" pitchFamily="34" charset="0"/>
              <a:ea typeface="Microsoft JhengHei"/>
              <a:cs typeface="Arial" panose="020B0604020202020204" pitchFamily="34" charset="0"/>
              <a:sym typeface="Microsoft JhengHei"/>
            </a:endParaRPr>
          </a:p>
        </p:txBody>
      </p:sp>
      <p:pic>
        <p:nvPicPr>
          <p:cNvPr id="57" name="圖片 56" descr="一張含有 室內 的圖片&#10;&#10;描述是以高可信度產生">
            <a:extLst>
              <a:ext uri="{FF2B5EF4-FFF2-40B4-BE49-F238E27FC236}">
                <a16:creationId xmlns:a16="http://schemas.microsoft.com/office/drawing/2014/main" id="{92948973-39DA-43D9-BD3B-7190A734846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8362" y="2813614"/>
            <a:ext cx="2226737" cy="2077056"/>
          </a:xfrm>
          <a:prstGeom prst="rect">
            <a:avLst/>
          </a:prstGeom>
        </p:spPr>
      </p:pic>
      <p:pic>
        <p:nvPicPr>
          <p:cNvPr id="58" name="圖片 57">
            <a:extLst>
              <a:ext uri="{FF2B5EF4-FFF2-40B4-BE49-F238E27FC236}">
                <a16:creationId xmlns:a16="http://schemas.microsoft.com/office/drawing/2014/main" id="{66946278-D4B8-433E-862E-D6ADFB8DBA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7291" y="3230431"/>
            <a:ext cx="2226737" cy="1558967"/>
          </a:xfrm>
          <a:prstGeom prst="rect">
            <a:avLst/>
          </a:prstGeom>
        </p:spPr>
      </p:pic>
      <p:sp>
        <p:nvSpPr>
          <p:cNvPr id="59" name="Shape 297">
            <a:extLst>
              <a:ext uri="{FF2B5EF4-FFF2-40B4-BE49-F238E27FC236}">
                <a16:creationId xmlns:a16="http://schemas.microsoft.com/office/drawing/2014/main" id="{8EA0684B-7B4B-49D2-A2A4-6B2CB404D53F}"/>
              </a:ext>
            </a:extLst>
          </p:cNvPr>
          <p:cNvSpPr/>
          <p:nvPr/>
        </p:nvSpPr>
        <p:spPr>
          <a:xfrm>
            <a:off x="4352599" y="3886205"/>
            <a:ext cx="2031999" cy="419451"/>
          </a:xfrm>
          <a:prstGeom prst="roundRect">
            <a:avLst>
              <a:gd name="adj" fmla="val 6360"/>
            </a:avLst>
          </a:prstGeom>
          <a:solidFill>
            <a:srgbClr val="FF0000">
              <a:alpha val="50000"/>
            </a:srgbClr>
          </a:solidFill>
          <a:ln>
            <a:noFill/>
          </a:ln>
        </p:spPr>
        <p:txBody>
          <a:bodyPr wrap="square" lIns="91425" tIns="45700" rIns="91425" bIns="45700" anchor="ctr" anchorCtr="0">
            <a:noAutofit/>
          </a:bodyPr>
          <a:lstStyle/>
          <a:p>
            <a:pPr algn="ctr">
              <a:buClr>
                <a:schemeClr val="lt1"/>
              </a:buClr>
              <a:buSzPct val="25000"/>
            </a:pPr>
            <a:r>
              <a:rPr lang="en-US" altLang="zh-TW" sz="1351" b="1">
                <a:latin typeface="Arial" panose="020B0604020202020204" pitchFamily="34" charset="0"/>
                <a:ea typeface="Microsoft JhengHei"/>
                <a:cs typeface="Arial" panose="020B0604020202020204" pitchFamily="34" charset="0"/>
                <a:sym typeface="Microsoft JhengHei"/>
              </a:rPr>
              <a:t>Pool Metadata</a:t>
            </a:r>
            <a:endParaRPr lang="zh-TW" altLang="en-US" sz="2400" b="1">
              <a:latin typeface="Arial" panose="020B0604020202020204" pitchFamily="34" charset="0"/>
              <a:ea typeface="Microsoft JhengHei"/>
              <a:cs typeface="Arial" panose="020B0604020202020204" pitchFamily="34" charset="0"/>
              <a:sym typeface="Microsoft JhengHei"/>
            </a:endParaRPr>
          </a:p>
        </p:txBody>
      </p:sp>
      <p:sp>
        <p:nvSpPr>
          <p:cNvPr id="60" name="內容版面配置區 2">
            <a:extLst>
              <a:ext uri="{FF2B5EF4-FFF2-40B4-BE49-F238E27FC236}">
                <a16:creationId xmlns:a16="http://schemas.microsoft.com/office/drawing/2014/main" id="{6A19DA7C-5C93-4869-96F8-D84F4A0D0106}"/>
              </a:ext>
            </a:extLst>
          </p:cNvPr>
          <p:cNvSpPr>
            <a:spLocks noGrp="1"/>
          </p:cNvSpPr>
          <p:nvPr>
            <p:ph idx="1"/>
          </p:nvPr>
        </p:nvSpPr>
        <p:spPr>
          <a:xfrm>
            <a:off x="360948" y="1479884"/>
            <a:ext cx="11454064" cy="1650934"/>
          </a:xfrm>
        </p:spPr>
        <p:txBody>
          <a:bodyPr>
            <a:normAutofit/>
          </a:bodyPr>
          <a:lstStyle/>
          <a:p>
            <a:pPr fontAlgn="base">
              <a:lnSpc>
                <a:spcPts val="2200"/>
              </a:lnSpc>
            </a:pPr>
            <a:r>
              <a:rPr kumimoji="1" lang="en-US" altLang="zh-TW" sz="2000">
                <a:latin typeface="Arial" panose="020B0604020202020204" pitchFamily="34" charset="0"/>
                <a:ea typeface="微軟正黑體"/>
                <a:cs typeface="Arial" panose="020B0604020202020204" pitchFamily="34" charset="0"/>
              </a:rPr>
              <a:t>QNAP QTS 4.4.1 supports remove </a:t>
            </a:r>
            <a:r>
              <a:rPr kumimoji="1" lang="en-US" altLang="zh-TW" sz="2000" err="1">
                <a:latin typeface="Arial" panose="020B0604020202020204" pitchFamily="34" charset="0"/>
                <a:ea typeface="微軟正黑體"/>
                <a:cs typeface="Arial" panose="020B0604020202020204" pitchFamily="34" charset="0"/>
              </a:rPr>
              <a:t>Qtier</a:t>
            </a:r>
            <a:r>
              <a:rPr kumimoji="1" lang="en-US" altLang="zh-TW" sz="2000">
                <a:latin typeface="Arial" panose="020B0604020202020204" pitchFamily="34" charset="0"/>
                <a:ea typeface="微軟正黑體"/>
                <a:cs typeface="Arial" panose="020B0604020202020204" pitchFamily="34" charset="0"/>
              </a:rPr>
              <a:t> SSD Tier, the users can remove then re-create SSD tier as required.</a:t>
            </a:r>
          </a:p>
          <a:p>
            <a:pPr fontAlgn="base">
              <a:lnSpc>
                <a:spcPts val="2200"/>
              </a:lnSpc>
            </a:pPr>
            <a:r>
              <a:rPr kumimoji="1" lang="en-US" altLang="zh-TW" sz="2000">
                <a:latin typeface="Arial" panose="020B0604020202020204" pitchFamily="34" charset="0"/>
                <a:ea typeface="微軟正黑體"/>
                <a:cs typeface="Arial" panose="020B0604020202020204" pitchFamily="34" charset="0"/>
              </a:rPr>
              <a:t>When removing the SSD tier, all the storage pool data will be retained as data on SSD only to be moved to HDD.</a:t>
            </a:r>
            <a:endParaRPr kumimoji="1" lang="zh-TW" altLang="en-US" sz="2000">
              <a:latin typeface="Arial" panose="020B0604020202020204" pitchFamily="34" charset="0"/>
              <a:ea typeface="微軟正黑體"/>
              <a:cs typeface="Arial" panose="020B0604020202020204" pitchFamily="34" charset="0"/>
            </a:endParaRPr>
          </a:p>
        </p:txBody>
      </p:sp>
      <p:sp>
        <p:nvSpPr>
          <p:cNvPr id="61" name="矩形: 圓角 60">
            <a:extLst>
              <a:ext uri="{FF2B5EF4-FFF2-40B4-BE49-F238E27FC236}">
                <a16:creationId xmlns:a16="http://schemas.microsoft.com/office/drawing/2014/main" id="{4C8E6CE2-1890-4432-AF8C-372F8FB4D3BF}"/>
              </a:ext>
            </a:extLst>
          </p:cNvPr>
          <p:cNvSpPr/>
          <p:nvPr/>
        </p:nvSpPr>
        <p:spPr>
          <a:xfrm>
            <a:off x="707426" y="3113910"/>
            <a:ext cx="2078306" cy="596040"/>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endParaRPr lang="zh-TW" altLang="en-US" sz="2400">
              <a:solidFill>
                <a:schemeClr val="tx1"/>
              </a:solidFill>
              <a:latin typeface="Microsoft JhengHei"/>
              <a:ea typeface="Microsoft JhengHei"/>
            </a:endParaRPr>
          </a:p>
        </p:txBody>
      </p:sp>
      <p:sp>
        <p:nvSpPr>
          <p:cNvPr id="62" name="文字方塊 61">
            <a:extLst>
              <a:ext uri="{FF2B5EF4-FFF2-40B4-BE49-F238E27FC236}">
                <a16:creationId xmlns:a16="http://schemas.microsoft.com/office/drawing/2014/main" id="{57F74D25-01B0-4391-AA7A-A8077FF22965}"/>
              </a:ext>
            </a:extLst>
          </p:cNvPr>
          <p:cNvSpPr txBox="1"/>
          <p:nvPr/>
        </p:nvSpPr>
        <p:spPr>
          <a:xfrm>
            <a:off x="739654" y="3196594"/>
            <a:ext cx="2046078" cy="400110"/>
          </a:xfrm>
          <a:prstGeom prst="rect">
            <a:avLst/>
          </a:prstGeom>
          <a:noFill/>
        </p:spPr>
        <p:txBody>
          <a:bodyPr wrap="square" rtlCol="0">
            <a:spAutoFit/>
          </a:bodyPr>
          <a:lstStyle/>
          <a:p>
            <a:pPr algn="ctr"/>
            <a:r>
              <a:rPr lang="en-US" altLang="zh-TW"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rPr>
              <a:t>Storage pool</a:t>
            </a:r>
            <a:endParaRPr lang="zh-TW" altLang="en-US" sz="20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33287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0767BE-BD02-4BD2-8C83-EF58C945A2E9}"/>
              </a:ext>
            </a:extLst>
          </p:cNvPr>
          <p:cNvSpPr>
            <a:spLocks noGrp="1"/>
          </p:cNvSpPr>
          <p:nvPr>
            <p:ph type="title"/>
          </p:nvPr>
        </p:nvSpPr>
        <p:spPr>
          <a:xfrm>
            <a:off x="326807" y="156063"/>
            <a:ext cx="11722768" cy="1126791"/>
          </a:xfrm>
        </p:spPr>
        <p:txBody>
          <a:bodyPr/>
          <a:lstStyle/>
          <a:p>
            <a:r>
              <a:rPr lang="en-US" altLang="zh-TW"/>
              <a:t>Test of recreating </a:t>
            </a:r>
            <a:r>
              <a:rPr lang="en-US" altLang="zh-TW" err="1"/>
              <a:t>Qtier</a:t>
            </a:r>
            <a:r>
              <a:rPr lang="en-US" altLang="zh-TW"/>
              <a:t> SSD Tier </a:t>
            </a:r>
            <a:endParaRPr lang="zh-TW" altLang="en-US"/>
          </a:p>
        </p:txBody>
      </p:sp>
      <p:pic>
        <p:nvPicPr>
          <p:cNvPr id="19" name="圖片 18">
            <a:extLst>
              <a:ext uri="{FF2B5EF4-FFF2-40B4-BE49-F238E27FC236}">
                <a16:creationId xmlns:a16="http://schemas.microsoft.com/office/drawing/2014/main" id="{DA4917A6-02AA-47C7-9070-7981886F097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97286" y="3148737"/>
            <a:ext cx="9173366" cy="2566263"/>
          </a:xfrm>
          <a:prstGeom prst="rect">
            <a:avLst/>
          </a:prstGeom>
          <a:effectLst>
            <a:outerShdw blurRad="50800" dist="38100" dir="5400000" algn="t" rotWithShape="0">
              <a:prstClr val="black">
                <a:alpha val="40000"/>
              </a:prstClr>
            </a:outerShdw>
          </a:effectLst>
        </p:spPr>
      </p:pic>
      <p:pic>
        <p:nvPicPr>
          <p:cNvPr id="20" name="圖片 19" descr="一張含有 電子用品, 螢幕擷取畫面, 顯示, 監視器 的圖片&#10;&#10;描述是以非常高的可信度產生">
            <a:extLst>
              <a:ext uri="{FF2B5EF4-FFF2-40B4-BE49-F238E27FC236}">
                <a16:creationId xmlns:a16="http://schemas.microsoft.com/office/drawing/2014/main" id="{5B76E493-AB64-4AD8-9007-CD59032E15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24206" y="2998201"/>
            <a:ext cx="3157967" cy="628736"/>
          </a:xfrm>
          <a:prstGeom prst="rect">
            <a:avLst/>
          </a:prstGeom>
        </p:spPr>
      </p:pic>
      <p:sp>
        <p:nvSpPr>
          <p:cNvPr id="22" name="內容版面配置區 2">
            <a:extLst>
              <a:ext uri="{FF2B5EF4-FFF2-40B4-BE49-F238E27FC236}">
                <a16:creationId xmlns:a16="http://schemas.microsoft.com/office/drawing/2014/main" id="{F2CBC8E2-E96D-4F4D-8B07-59D37D33E3DC}"/>
              </a:ext>
            </a:extLst>
          </p:cNvPr>
          <p:cNvSpPr>
            <a:spLocks noGrp="1"/>
          </p:cNvSpPr>
          <p:nvPr>
            <p:ph idx="1"/>
          </p:nvPr>
        </p:nvSpPr>
        <p:spPr>
          <a:xfrm>
            <a:off x="360948" y="1488835"/>
            <a:ext cx="11454064" cy="1463641"/>
          </a:xfrm>
        </p:spPr>
        <p:txBody>
          <a:bodyPr/>
          <a:lstStyle/>
          <a:p>
            <a:pPr>
              <a:lnSpc>
                <a:spcPts val="2300"/>
              </a:lnSpc>
            </a:pPr>
            <a:r>
              <a:rPr lang="en-US" altLang="zh-TW" sz="2000">
                <a:latin typeface="Arial" panose="020B0604020202020204" pitchFamily="34" charset="0"/>
                <a:cs typeface="Arial" panose="020B0604020202020204" pitchFamily="34" charset="0"/>
              </a:rPr>
              <a:t>In QNAP Lab, 4 250 GB SSD need to be replaced with 500 GB SSD. The operation is conducted with both Replacing Disk &amp; Remove SSD Tier.</a:t>
            </a:r>
          </a:p>
          <a:p>
            <a:pPr>
              <a:lnSpc>
                <a:spcPts val="2300"/>
              </a:lnSpc>
            </a:pPr>
            <a:r>
              <a:rPr lang="en-US" altLang="zh-TW" sz="2000">
                <a:latin typeface="Arial" panose="020B0604020202020204" pitchFamily="34" charset="0"/>
                <a:ea typeface="微軟正黑體"/>
                <a:cs typeface="Arial" panose="020B0604020202020204" pitchFamily="34" charset="0"/>
              </a:rPr>
              <a:t>The time for removing and re-creating the SSD tier is almost 2 times faster than replacing disk.</a:t>
            </a:r>
            <a:r>
              <a:rPr lang="zh-TW" altLang="en-US" sz="2000">
                <a:latin typeface="Arial" panose="020B0604020202020204" pitchFamily="34" charset="0"/>
                <a:ea typeface="微軟正黑體"/>
                <a:cs typeface="Arial" panose="020B0604020202020204" pitchFamily="34" charset="0"/>
              </a:rPr>
              <a:t> </a:t>
            </a:r>
            <a:r>
              <a:rPr lang="en-US" altLang="zh-TW" sz="2000">
                <a:latin typeface="Arial" panose="020B0604020202020204" pitchFamily="34" charset="0"/>
                <a:ea typeface="微軟正黑體"/>
                <a:cs typeface="Arial" panose="020B0604020202020204" pitchFamily="34" charset="0"/>
              </a:rPr>
              <a:t>The replacing disk method also does not support changing SSD on different interface. </a:t>
            </a:r>
            <a:endParaRPr lang="zh-TW" altLang="en-US" sz="2000">
              <a:latin typeface="Arial" panose="020B0604020202020204" pitchFamily="34" charset="0"/>
              <a:cs typeface="Arial" panose="020B0604020202020204" pitchFamily="34" charset="0"/>
            </a:endParaRPr>
          </a:p>
        </p:txBody>
      </p:sp>
      <p:sp>
        <p:nvSpPr>
          <p:cNvPr id="23" name="TextBox 5">
            <a:extLst>
              <a:ext uri="{FF2B5EF4-FFF2-40B4-BE49-F238E27FC236}">
                <a16:creationId xmlns:a16="http://schemas.microsoft.com/office/drawing/2014/main" id="{8300C3A9-9EBD-4034-82A1-D5EFB6DFA623}"/>
              </a:ext>
            </a:extLst>
          </p:cNvPr>
          <p:cNvSpPr txBox="1"/>
          <p:nvPr/>
        </p:nvSpPr>
        <p:spPr>
          <a:xfrm>
            <a:off x="1715460" y="5834775"/>
            <a:ext cx="5553532" cy="276999"/>
          </a:xfrm>
          <a:prstGeom prst="rect">
            <a:avLst/>
          </a:prstGeom>
          <a:noFill/>
        </p:spPr>
        <p:txBody>
          <a:bodyPr wrap="square" rtlCol="0">
            <a:spAutoFit/>
          </a:bodyPr>
          <a:lstStyle/>
          <a:p>
            <a:r>
              <a:rPr lang="zh-TW" altLang="en-US" sz="1200" b="1">
                <a:latin typeface="Arial" panose="020B0604020202020204" pitchFamily="34" charset="0"/>
                <a:ea typeface="微軟正黑體" pitchFamily="34" charset="-120"/>
                <a:cs typeface="Arial" panose="020B0604020202020204" pitchFamily="34" charset="0"/>
              </a:rPr>
              <a:t>* </a:t>
            </a:r>
            <a:r>
              <a:rPr lang="en-US" altLang="zh-TW" sz="1200">
                <a:latin typeface="Arial" panose="020B0604020202020204" pitchFamily="34" charset="0"/>
                <a:ea typeface="微軟正黑體" panose="020B0604030504040204" pitchFamily="34" charset="-120"/>
                <a:cs typeface="Arial" panose="020B0604020202020204" pitchFamily="34" charset="0"/>
                <a:sym typeface="Arial"/>
              </a:rPr>
              <a:t>Using TVS-1282T with 4</a:t>
            </a:r>
            <a:r>
              <a:rPr lang="zh-TW" altLang="en-US" sz="1200">
                <a:latin typeface="Arial" panose="020B0604020202020204" pitchFamily="34" charset="0"/>
                <a:ea typeface="微軟正黑體" panose="020B0604030504040204" pitchFamily="34" charset="-120"/>
                <a:cs typeface="Arial" panose="020B0604020202020204" pitchFamily="34" charset="0"/>
                <a:sym typeface="Arial"/>
              </a:rPr>
              <a:t> </a:t>
            </a:r>
            <a:r>
              <a:rPr lang="en-US" altLang="zh-TW" sz="1200">
                <a:latin typeface="Arial" panose="020B0604020202020204" pitchFamily="34" charset="0"/>
                <a:ea typeface="微軟正黑體" panose="020B0604030504040204" pitchFamily="34" charset="-120"/>
                <a:cs typeface="Arial" panose="020B0604020202020204" pitchFamily="34" charset="0"/>
                <a:sym typeface="Arial"/>
              </a:rPr>
              <a:t>enterprise HDD for testing.</a:t>
            </a:r>
            <a:endParaRPr lang="zh-TW" altLang="en-US" sz="1200">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4" name="TextBox 5">
            <a:extLst>
              <a:ext uri="{FF2B5EF4-FFF2-40B4-BE49-F238E27FC236}">
                <a16:creationId xmlns:a16="http://schemas.microsoft.com/office/drawing/2014/main" id="{1B721917-45A8-4632-94D2-9CE4FA93EC0B}"/>
              </a:ext>
            </a:extLst>
          </p:cNvPr>
          <p:cNvSpPr txBox="1"/>
          <p:nvPr/>
        </p:nvSpPr>
        <p:spPr>
          <a:xfrm>
            <a:off x="1845459" y="3789493"/>
            <a:ext cx="2271954" cy="584775"/>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Remove</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and</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Upgrade</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SSD</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Tier</a:t>
            </a:r>
          </a:p>
        </p:txBody>
      </p:sp>
      <p:sp>
        <p:nvSpPr>
          <p:cNvPr id="25" name="TextBox 5">
            <a:extLst>
              <a:ext uri="{FF2B5EF4-FFF2-40B4-BE49-F238E27FC236}">
                <a16:creationId xmlns:a16="http://schemas.microsoft.com/office/drawing/2014/main" id="{40E0562A-4CF0-4D9C-9C18-3A57D1AE506D}"/>
              </a:ext>
            </a:extLst>
          </p:cNvPr>
          <p:cNvSpPr txBox="1"/>
          <p:nvPr/>
        </p:nvSpPr>
        <p:spPr>
          <a:xfrm>
            <a:off x="1845458" y="4517291"/>
            <a:ext cx="2271949" cy="338554"/>
          </a:xfrm>
          <a:prstGeom prst="rect">
            <a:avLst/>
          </a:prstGeom>
          <a:noFill/>
        </p:spPr>
        <p:txBody>
          <a:bodyPr wrap="square" rtlCol="0">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Replacing</a:t>
            </a:r>
            <a:r>
              <a:rPr lang="zh-TW" altLang="en-US" sz="1600" b="1">
                <a:latin typeface="Arial" panose="020B0604020202020204" pitchFamily="34" charset="0"/>
                <a:ea typeface="微軟正黑體" panose="020B0604030504040204" pitchFamily="34" charset="-120"/>
                <a:cs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rPr>
              <a:t>Disk</a:t>
            </a:r>
          </a:p>
        </p:txBody>
      </p:sp>
      <p:sp>
        <p:nvSpPr>
          <p:cNvPr id="26" name="TextBox 5">
            <a:extLst>
              <a:ext uri="{FF2B5EF4-FFF2-40B4-BE49-F238E27FC236}">
                <a16:creationId xmlns:a16="http://schemas.microsoft.com/office/drawing/2014/main" id="{FA6E2375-B85B-4FC2-A293-942AB6239F84}"/>
              </a:ext>
            </a:extLst>
          </p:cNvPr>
          <p:cNvSpPr txBox="1"/>
          <p:nvPr/>
        </p:nvSpPr>
        <p:spPr>
          <a:xfrm>
            <a:off x="3967490"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0</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27" name="TextBox 5">
            <a:extLst>
              <a:ext uri="{FF2B5EF4-FFF2-40B4-BE49-F238E27FC236}">
                <a16:creationId xmlns:a16="http://schemas.microsoft.com/office/drawing/2014/main" id="{D7C0EE88-47F6-42E3-B356-D045648D5345}"/>
              </a:ext>
            </a:extLst>
          </p:cNvPr>
          <p:cNvSpPr txBox="1"/>
          <p:nvPr/>
        </p:nvSpPr>
        <p:spPr>
          <a:xfrm>
            <a:off x="3437048" y="5109654"/>
            <a:ext cx="639134" cy="461665"/>
          </a:xfrm>
          <a:prstGeom prst="rect">
            <a:avLst/>
          </a:prstGeom>
          <a:noFill/>
        </p:spPr>
        <p:txBody>
          <a:bodyPr wrap="square" rtlCol="0" anchor="t">
            <a:spAutoFit/>
          </a:bodyPr>
          <a:lstStyle/>
          <a:p>
            <a:r>
              <a:rPr lang="en-US" altLang="zh-TW" sz="1200" b="1">
                <a:latin typeface="Arial"/>
                <a:ea typeface="新細明體"/>
                <a:cs typeface="Arial"/>
              </a:rPr>
              <a:t>(Mins)</a:t>
            </a:r>
          </a:p>
          <a:p>
            <a:endParaRPr lang="en-US" altLang="zh-TW" sz="1200" b="1">
              <a:latin typeface="Arial" panose="020B0604020202020204" pitchFamily="34" charset="0"/>
              <a:ea typeface="微軟正黑體" panose="020B0604030504040204" pitchFamily="34" charset="-120"/>
              <a:cs typeface="Arial" panose="020B0604020202020204" pitchFamily="34" charset="0"/>
            </a:endParaRPr>
          </a:p>
        </p:txBody>
      </p:sp>
      <p:cxnSp>
        <p:nvCxnSpPr>
          <p:cNvPr id="28" name="直線接點 27">
            <a:extLst>
              <a:ext uri="{FF2B5EF4-FFF2-40B4-BE49-F238E27FC236}">
                <a16:creationId xmlns:a16="http://schemas.microsoft.com/office/drawing/2014/main" id="{6407BA5A-A2BB-4978-BA29-762BFECF321C}"/>
              </a:ext>
            </a:extLst>
          </p:cNvPr>
          <p:cNvCxnSpPr>
            <a:cxnSpLocks/>
          </p:cNvCxnSpPr>
          <p:nvPr/>
        </p:nvCxnSpPr>
        <p:spPr>
          <a:xfrm>
            <a:off x="4781678"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5">
            <a:extLst>
              <a:ext uri="{FF2B5EF4-FFF2-40B4-BE49-F238E27FC236}">
                <a16:creationId xmlns:a16="http://schemas.microsoft.com/office/drawing/2014/main" id="{0760D199-D15A-4974-87DF-8A6834D3F9E8}"/>
              </a:ext>
            </a:extLst>
          </p:cNvPr>
          <p:cNvSpPr txBox="1"/>
          <p:nvPr/>
        </p:nvSpPr>
        <p:spPr>
          <a:xfrm>
            <a:off x="1751495" y="3081813"/>
            <a:ext cx="3103387" cy="400110"/>
          </a:xfrm>
          <a:prstGeom prst="rect">
            <a:avLst/>
          </a:prstGeom>
          <a:noFill/>
        </p:spPr>
        <p:txBody>
          <a:bodyPr wrap="square" rtlCol="0">
            <a:spAutoFit/>
          </a:bodyPr>
          <a:lstStyle/>
          <a:p>
            <a:pPr algn="ctr">
              <a:defRPr sz="1400" b="0" i="0" u="none" strike="noStrike" kern="1200" spc="0" baseline="0">
                <a:solidFill>
                  <a:prstClr val="black">
                    <a:lumMod val="65000"/>
                    <a:lumOff val="35000"/>
                  </a:prstClr>
                </a:solidFill>
                <a:latin typeface="微軟正黑體" panose="020B0604030504040204" pitchFamily="34" charset="-120"/>
                <a:ea typeface="微軟正黑體" panose="020B0604030504040204" pitchFamily="34" charset="-120"/>
                <a:cs typeface="+mn-cs"/>
              </a:defRPr>
            </a:pP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Consumed </a:t>
            </a:r>
            <a:r>
              <a:rPr lang="en-US" altLang="zh-TW" sz="2000" b="1">
                <a:solidFill>
                  <a:schemeClr val="bg1"/>
                </a:solidFill>
                <a:latin typeface="Arial" panose="020B0604020202020204" pitchFamily="34" charset="0"/>
                <a:cs typeface="Arial" panose="020B0604020202020204" pitchFamily="34" charset="0"/>
              </a:rPr>
              <a:t>Time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(Mins)</a:t>
            </a:r>
            <a:endParaRPr lang="zh-TW"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0" name="直線接點 29">
            <a:extLst>
              <a:ext uri="{FF2B5EF4-FFF2-40B4-BE49-F238E27FC236}">
                <a16:creationId xmlns:a16="http://schemas.microsoft.com/office/drawing/2014/main" id="{B580DCE1-3B13-4FF9-BF31-C5EFAACDA3BD}"/>
              </a:ext>
            </a:extLst>
          </p:cNvPr>
          <p:cNvCxnSpPr>
            <a:cxnSpLocks/>
          </p:cNvCxnSpPr>
          <p:nvPr/>
        </p:nvCxnSpPr>
        <p:spPr>
          <a:xfrm>
            <a:off x="5358710"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821320D9-417A-4FF3-8B26-613D138BFCE6}"/>
              </a:ext>
            </a:extLst>
          </p:cNvPr>
          <p:cNvCxnSpPr>
            <a:cxnSpLocks/>
          </p:cNvCxnSpPr>
          <p:nvPr/>
        </p:nvCxnSpPr>
        <p:spPr>
          <a:xfrm>
            <a:off x="5933005"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C077524D-D6FA-468F-87A9-5295F64E82EF}"/>
              </a:ext>
            </a:extLst>
          </p:cNvPr>
          <p:cNvCxnSpPr>
            <a:cxnSpLocks/>
          </p:cNvCxnSpPr>
          <p:nvPr/>
        </p:nvCxnSpPr>
        <p:spPr>
          <a:xfrm>
            <a:off x="7127673"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A655AF3E-D112-40B1-8802-A2435D46DE4F}"/>
              </a:ext>
            </a:extLst>
          </p:cNvPr>
          <p:cNvCxnSpPr>
            <a:cxnSpLocks/>
          </p:cNvCxnSpPr>
          <p:nvPr/>
        </p:nvCxnSpPr>
        <p:spPr>
          <a:xfrm>
            <a:off x="6515505"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B8A40B2B-37FF-4B11-AB84-F4E08F8C2A21}"/>
              </a:ext>
            </a:extLst>
          </p:cNvPr>
          <p:cNvCxnSpPr>
            <a:cxnSpLocks/>
          </p:cNvCxnSpPr>
          <p:nvPr/>
        </p:nvCxnSpPr>
        <p:spPr>
          <a:xfrm>
            <a:off x="7704705"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7BDC8F21-F3EC-46AE-B6DA-085675A1A260}"/>
              </a:ext>
            </a:extLst>
          </p:cNvPr>
          <p:cNvCxnSpPr>
            <a:cxnSpLocks/>
          </p:cNvCxnSpPr>
          <p:nvPr/>
        </p:nvCxnSpPr>
        <p:spPr>
          <a:xfrm>
            <a:off x="8279000"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FA473724-DE9E-4725-8ABE-EA373C372100}"/>
              </a:ext>
            </a:extLst>
          </p:cNvPr>
          <p:cNvCxnSpPr>
            <a:cxnSpLocks/>
          </p:cNvCxnSpPr>
          <p:nvPr/>
        </p:nvCxnSpPr>
        <p:spPr>
          <a:xfrm>
            <a:off x="9436075"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4AED689A-7561-4C65-BB1E-547E3F40E81A}"/>
              </a:ext>
            </a:extLst>
          </p:cNvPr>
          <p:cNvCxnSpPr>
            <a:cxnSpLocks/>
          </p:cNvCxnSpPr>
          <p:nvPr/>
        </p:nvCxnSpPr>
        <p:spPr>
          <a:xfrm>
            <a:off x="8823907"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F2378461-914C-409D-87A3-2E8472E1A01D}"/>
              </a:ext>
            </a:extLst>
          </p:cNvPr>
          <p:cNvCxnSpPr>
            <a:cxnSpLocks/>
          </p:cNvCxnSpPr>
          <p:nvPr/>
        </p:nvCxnSpPr>
        <p:spPr>
          <a:xfrm>
            <a:off x="10013107"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9" name="TextBox 5">
            <a:extLst>
              <a:ext uri="{FF2B5EF4-FFF2-40B4-BE49-F238E27FC236}">
                <a16:creationId xmlns:a16="http://schemas.microsoft.com/office/drawing/2014/main" id="{00779DDC-E714-48C8-8145-FCD921965AE6}"/>
              </a:ext>
            </a:extLst>
          </p:cNvPr>
          <p:cNvSpPr txBox="1"/>
          <p:nvPr/>
        </p:nvSpPr>
        <p:spPr>
          <a:xfrm>
            <a:off x="5136272"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10</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0" name="TextBox 5">
            <a:extLst>
              <a:ext uri="{FF2B5EF4-FFF2-40B4-BE49-F238E27FC236}">
                <a16:creationId xmlns:a16="http://schemas.microsoft.com/office/drawing/2014/main" id="{558F05B7-B1B7-4A9F-B439-4705A2E27E37}"/>
              </a:ext>
            </a:extLst>
          </p:cNvPr>
          <p:cNvSpPr txBox="1"/>
          <p:nvPr/>
        </p:nvSpPr>
        <p:spPr>
          <a:xfrm>
            <a:off x="5713304"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15</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1" name="TextBox 5">
            <a:extLst>
              <a:ext uri="{FF2B5EF4-FFF2-40B4-BE49-F238E27FC236}">
                <a16:creationId xmlns:a16="http://schemas.microsoft.com/office/drawing/2014/main" id="{DE1DFCEE-C97D-4093-8D12-EF1E5B48C289}"/>
              </a:ext>
            </a:extLst>
          </p:cNvPr>
          <p:cNvSpPr txBox="1"/>
          <p:nvPr/>
        </p:nvSpPr>
        <p:spPr>
          <a:xfrm>
            <a:off x="6290336"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20</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2" name="TextBox 5">
            <a:extLst>
              <a:ext uri="{FF2B5EF4-FFF2-40B4-BE49-F238E27FC236}">
                <a16:creationId xmlns:a16="http://schemas.microsoft.com/office/drawing/2014/main" id="{7301A06F-0EDC-4C94-8973-C900AB56F7DB}"/>
              </a:ext>
            </a:extLst>
          </p:cNvPr>
          <p:cNvSpPr txBox="1"/>
          <p:nvPr/>
        </p:nvSpPr>
        <p:spPr>
          <a:xfrm>
            <a:off x="6867368"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25</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3" name="TextBox 5">
            <a:extLst>
              <a:ext uri="{FF2B5EF4-FFF2-40B4-BE49-F238E27FC236}">
                <a16:creationId xmlns:a16="http://schemas.microsoft.com/office/drawing/2014/main" id="{BB55A14C-310B-4822-8318-4E4C3BC271E2}"/>
              </a:ext>
            </a:extLst>
          </p:cNvPr>
          <p:cNvSpPr txBox="1"/>
          <p:nvPr/>
        </p:nvSpPr>
        <p:spPr>
          <a:xfrm>
            <a:off x="7482267"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30</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4" name="TextBox 5">
            <a:extLst>
              <a:ext uri="{FF2B5EF4-FFF2-40B4-BE49-F238E27FC236}">
                <a16:creationId xmlns:a16="http://schemas.microsoft.com/office/drawing/2014/main" id="{919CBE36-0818-48E9-B3DC-7465ACFAF2B7}"/>
              </a:ext>
            </a:extLst>
          </p:cNvPr>
          <p:cNvSpPr txBox="1"/>
          <p:nvPr/>
        </p:nvSpPr>
        <p:spPr>
          <a:xfrm>
            <a:off x="8059299"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35</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5" name="TextBox 5">
            <a:extLst>
              <a:ext uri="{FF2B5EF4-FFF2-40B4-BE49-F238E27FC236}">
                <a16:creationId xmlns:a16="http://schemas.microsoft.com/office/drawing/2014/main" id="{7A8C3968-D9B7-4A1B-8FC0-245956B4D2FA}"/>
              </a:ext>
            </a:extLst>
          </p:cNvPr>
          <p:cNvSpPr txBox="1"/>
          <p:nvPr/>
        </p:nvSpPr>
        <p:spPr>
          <a:xfrm>
            <a:off x="8633594"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40</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6" name="TextBox 5">
            <a:extLst>
              <a:ext uri="{FF2B5EF4-FFF2-40B4-BE49-F238E27FC236}">
                <a16:creationId xmlns:a16="http://schemas.microsoft.com/office/drawing/2014/main" id="{FFD6958F-49C3-4D86-9F22-09E4CE761777}"/>
              </a:ext>
            </a:extLst>
          </p:cNvPr>
          <p:cNvSpPr txBox="1"/>
          <p:nvPr/>
        </p:nvSpPr>
        <p:spPr>
          <a:xfrm>
            <a:off x="9178501"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45</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7" name="TextBox 5">
            <a:extLst>
              <a:ext uri="{FF2B5EF4-FFF2-40B4-BE49-F238E27FC236}">
                <a16:creationId xmlns:a16="http://schemas.microsoft.com/office/drawing/2014/main" id="{7743F7A7-5830-457A-B1D0-50851C3360F2}"/>
              </a:ext>
            </a:extLst>
          </p:cNvPr>
          <p:cNvSpPr txBox="1"/>
          <p:nvPr/>
        </p:nvSpPr>
        <p:spPr>
          <a:xfrm>
            <a:off x="9790669"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50</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8" name="TextBox 5">
            <a:extLst>
              <a:ext uri="{FF2B5EF4-FFF2-40B4-BE49-F238E27FC236}">
                <a16:creationId xmlns:a16="http://schemas.microsoft.com/office/drawing/2014/main" id="{6A1FFAFD-5BB5-46BF-A7AA-530071E3F712}"/>
              </a:ext>
            </a:extLst>
          </p:cNvPr>
          <p:cNvSpPr txBox="1"/>
          <p:nvPr/>
        </p:nvSpPr>
        <p:spPr>
          <a:xfrm>
            <a:off x="4579658" y="5109654"/>
            <a:ext cx="404024" cy="307777"/>
          </a:xfrm>
          <a:prstGeom prst="rect">
            <a:avLst/>
          </a:prstGeom>
          <a:noFill/>
        </p:spPr>
        <p:txBody>
          <a:bodyPr wrap="square" rtlCol="0">
            <a:spAutoFit/>
          </a:bodyPr>
          <a:lstStyle/>
          <a:p>
            <a:pPr algn="ctr"/>
            <a:r>
              <a:rPr lang="en-US" altLang="zh-TW" sz="1400" b="1">
                <a:latin typeface="Arial" panose="020B0604020202020204" pitchFamily="34" charset="0"/>
                <a:cs typeface="Arial" panose="020B0604020202020204" pitchFamily="34" charset="0"/>
              </a:rPr>
              <a:t>5</a:t>
            </a:r>
            <a:endParaRPr lang="en-US" altLang="zh-TW" sz="2000" b="1">
              <a:latin typeface="Arial" panose="020B0604020202020204" pitchFamily="34" charset="0"/>
              <a:ea typeface="微軟正黑體" panose="020B0604030504040204" pitchFamily="34" charset="-120"/>
              <a:cs typeface="Arial" panose="020B0604020202020204" pitchFamily="34" charset="0"/>
            </a:endParaRPr>
          </a:p>
        </p:txBody>
      </p:sp>
      <p:sp>
        <p:nvSpPr>
          <p:cNvPr id="49" name="矩形 48">
            <a:extLst>
              <a:ext uri="{FF2B5EF4-FFF2-40B4-BE49-F238E27FC236}">
                <a16:creationId xmlns:a16="http://schemas.microsoft.com/office/drawing/2014/main" id="{55B61FBD-B333-4A7A-A2D8-7264E361CD87}"/>
              </a:ext>
            </a:extLst>
          </p:cNvPr>
          <p:cNvSpPr/>
          <p:nvPr/>
        </p:nvSpPr>
        <p:spPr>
          <a:xfrm>
            <a:off x="4169508" y="3864752"/>
            <a:ext cx="2697859" cy="383528"/>
          </a:xfrm>
          <a:prstGeom prst="rect">
            <a:avLst/>
          </a:prstGeom>
          <a:gradFill>
            <a:gsLst>
              <a:gs pos="75000">
                <a:srgbClr val="24E196"/>
              </a:gs>
              <a:gs pos="0">
                <a:srgbClr val="91E5A5"/>
              </a:gs>
              <a:gs pos="100000">
                <a:srgbClr val="08C481"/>
              </a:gs>
            </a:gsLst>
            <a:lin ang="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E405389F-A649-45BB-A541-2FD76ADCC426}"/>
              </a:ext>
            </a:extLst>
          </p:cNvPr>
          <p:cNvSpPr/>
          <p:nvPr/>
        </p:nvSpPr>
        <p:spPr>
          <a:xfrm>
            <a:off x="4169502" y="4481437"/>
            <a:ext cx="5182918" cy="383528"/>
          </a:xfrm>
          <a:prstGeom prst="rect">
            <a:avLst/>
          </a:prstGeom>
          <a:gradFill>
            <a:gsLst>
              <a:gs pos="0">
                <a:srgbClr val="FE89A5"/>
              </a:gs>
              <a:gs pos="77200">
                <a:srgbClr val="DC40C5"/>
              </a:gs>
              <a:gs pos="100000">
                <a:srgbClr val="BF27BB"/>
              </a:gs>
            </a:gsLst>
            <a:lin ang="0" scaled="0"/>
          </a:gra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TextBox 5">
            <a:extLst>
              <a:ext uri="{FF2B5EF4-FFF2-40B4-BE49-F238E27FC236}">
                <a16:creationId xmlns:a16="http://schemas.microsoft.com/office/drawing/2014/main" id="{B2772CAA-94D5-4F78-B920-D53F0567E7F9}"/>
              </a:ext>
            </a:extLst>
          </p:cNvPr>
          <p:cNvSpPr txBox="1"/>
          <p:nvPr/>
        </p:nvSpPr>
        <p:spPr>
          <a:xfrm>
            <a:off x="6406808" y="3869181"/>
            <a:ext cx="1271398" cy="369332"/>
          </a:xfrm>
          <a:prstGeom prst="rect">
            <a:avLst/>
          </a:prstGeom>
          <a:noFill/>
        </p:spPr>
        <p:txBody>
          <a:bodyPr wrap="square" rtlCol="0">
            <a:spAutoFit/>
          </a:bodyPr>
          <a:lstStyle/>
          <a:p>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sp>
        <p:nvSpPr>
          <p:cNvPr id="52" name="TextBox 5">
            <a:extLst>
              <a:ext uri="{FF2B5EF4-FFF2-40B4-BE49-F238E27FC236}">
                <a16:creationId xmlns:a16="http://schemas.microsoft.com/office/drawing/2014/main" id="{8CB9D8F3-E3AC-492F-8379-97E456DE570A}"/>
              </a:ext>
            </a:extLst>
          </p:cNvPr>
          <p:cNvSpPr txBox="1"/>
          <p:nvPr/>
        </p:nvSpPr>
        <p:spPr>
          <a:xfrm>
            <a:off x="8876003" y="4490948"/>
            <a:ext cx="1271398" cy="369332"/>
          </a:xfrm>
          <a:prstGeom prst="rect">
            <a:avLst/>
          </a:prstGeom>
          <a:noFill/>
        </p:spPr>
        <p:txBody>
          <a:bodyPr wrap="square" rtlCol="0">
            <a:spAutoFit/>
          </a:bodyPr>
          <a:lstStyle/>
          <a:p>
            <a:r>
              <a:rPr lang="en-US" altLang="zh-TW"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44</a:t>
            </a:r>
            <a:endParaRPr lang="en-US" altLang="zh-TW"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endParaRPr>
          </a:p>
        </p:txBody>
      </p:sp>
      <p:cxnSp>
        <p:nvCxnSpPr>
          <p:cNvPr id="53" name="直線接點 52">
            <a:extLst>
              <a:ext uri="{FF2B5EF4-FFF2-40B4-BE49-F238E27FC236}">
                <a16:creationId xmlns:a16="http://schemas.microsoft.com/office/drawing/2014/main" id="{5F2A3344-2845-4CEA-8F9C-4C8CFDFF8336}"/>
              </a:ext>
            </a:extLst>
          </p:cNvPr>
          <p:cNvCxnSpPr>
            <a:cxnSpLocks/>
          </p:cNvCxnSpPr>
          <p:nvPr/>
        </p:nvCxnSpPr>
        <p:spPr>
          <a:xfrm>
            <a:off x="4169510" y="3608912"/>
            <a:ext cx="0" cy="1457898"/>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98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BA1B-E096-9044-ACF8-0B6E2E1847B9}"/>
              </a:ext>
            </a:extLst>
          </p:cNvPr>
          <p:cNvSpPr>
            <a:spLocks noGrp="1"/>
          </p:cNvSpPr>
          <p:nvPr>
            <p:ph type="ctrTitle"/>
          </p:nvPr>
        </p:nvSpPr>
        <p:spPr>
          <a:xfrm>
            <a:off x="1319463" y="1309688"/>
            <a:ext cx="6833937" cy="3659354"/>
          </a:xfrm>
        </p:spPr>
        <p:txBody>
          <a:bodyPr/>
          <a:lstStyle/>
          <a:p>
            <a:pPr>
              <a:lnSpc>
                <a:spcPct val="100000"/>
              </a:lnSpc>
            </a:pPr>
            <a:r>
              <a:rPr lang="en-US" altLang="zh-CN" sz="3700">
                <a:latin typeface="Arial"/>
                <a:ea typeface="微軟正黑體"/>
                <a:cs typeface="Arial"/>
              </a:rPr>
              <a:t>M.2 SSD</a:t>
            </a:r>
            <a:r>
              <a:rPr lang="zh-CN" altLang="en-US" sz="3700">
                <a:latin typeface="Arial"/>
                <a:ea typeface="微軟正黑體"/>
                <a:cs typeface="Arial"/>
              </a:rPr>
              <a:t>＋</a:t>
            </a:r>
            <a:r>
              <a:rPr lang="en-US" altLang="zh-CN" sz="3700">
                <a:latin typeface="Arial"/>
                <a:ea typeface="微軟正黑體"/>
                <a:cs typeface="Arial"/>
              </a:rPr>
              <a:t>10GbE cache card</a:t>
            </a:r>
            <a:br>
              <a:rPr lang="en-US" altLang="zh-CN" sz="4000">
                <a:latin typeface="Arial"/>
                <a:ea typeface="微軟正黑體"/>
                <a:cs typeface="Arial"/>
              </a:rPr>
            </a:br>
            <a:r>
              <a:rPr lang="en-US" altLang="zh-CN" sz="6000">
                <a:solidFill>
                  <a:schemeClr val="accent4"/>
                </a:solidFill>
                <a:latin typeface="Arial"/>
                <a:ea typeface="微軟正黑體"/>
                <a:cs typeface="Arial"/>
              </a:rPr>
              <a:t> Revealed</a:t>
            </a:r>
            <a:endParaRPr lang="en-US">
              <a:solidFill>
                <a:schemeClr val="accent4"/>
              </a:solidFill>
              <a:latin typeface="Arial"/>
              <a:ea typeface="微軟正黑體"/>
              <a:cs typeface="Arial"/>
            </a:endParaRPr>
          </a:p>
        </p:txBody>
      </p:sp>
    </p:spTree>
    <p:extLst>
      <p:ext uri="{BB962C8B-B14F-4D97-AF65-F5344CB8AC3E}">
        <p14:creationId xmlns:p14="http://schemas.microsoft.com/office/powerpoint/2010/main" val="1337165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9C1D69-69DB-4CDA-A3A7-334A16102CA5}"/>
              </a:ext>
            </a:extLst>
          </p:cNvPr>
          <p:cNvSpPr>
            <a:spLocks noGrp="1"/>
          </p:cNvSpPr>
          <p:nvPr>
            <p:ph type="title"/>
          </p:nvPr>
        </p:nvSpPr>
        <p:spPr/>
        <p:txBody>
          <a:bodyPr>
            <a:normAutofit/>
          </a:bodyPr>
          <a:lstStyle/>
          <a:p>
            <a:r>
              <a:rPr lang="en-US" altLang="zh-TW">
                <a:ea typeface="微軟正黑體"/>
              </a:rPr>
              <a:t>Choose Between SSD Cache &amp; </a:t>
            </a:r>
            <a:r>
              <a:rPr lang="en-US" altLang="zh-TW" err="1">
                <a:ea typeface="微軟正黑體"/>
              </a:rPr>
              <a:t>Qtier</a:t>
            </a:r>
            <a:endParaRPr lang="zh-TW" altLang="en-US"/>
          </a:p>
        </p:txBody>
      </p:sp>
      <p:sp>
        <p:nvSpPr>
          <p:cNvPr id="78" name="內容版面配置區 2">
            <a:extLst>
              <a:ext uri="{FF2B5EF4-FFF2-40B4-BE49-F238E27FC236}">
                <a16:creationId xmlns:a16="http://schemas.microsoft.com/office/drawing/2014/main" id="{EAE1F653-B80F-4A7E-B732-7EAE0E4270DD}"/>
              </a:ext>
            </a:extLst>
          </p:cNvPr>
          <p:cNvSpPr>
            <a:spLocks noGrp="1"/>
          </p:cNvSpPr>
          <p:nvPr>
            <p:ph idx="1"/>
          </p:nvPr>
        </p:nvSpPr>
        <p:spPr>
          <a:xfrm>
            <a:off x="360948" y="1443789"/>
            <a:ext cx="11462084" cy="4733174"/>
          </a:xfrm>
        </p:spPr>
        <p:txBody>
          <a:bodyPr/>
          <a:lstStyle/>
          <a:p>
            <a:pPr marL="0" indent="0">
              <a:lnSpc>
                <a:spcPts val="2300"/>
              </a:lnSpc>
              <a:buNone/>
            </a:pPr>
            <a:r>
              <a:rPr lang="en-US" altLang="zh-TW" sz="2000">
                <a:latin typeface="Arial" panose="020B0604020202020204" pitchFamily="34" charset="0"/>
                <a:ea typeface="微軟正黑體"/>
                <a:cs typeface="Arial" panose="020B0604020202020204" pitchFamily="34" charset="0"/>
              </a:rPr>
              <a:t>The best SSD configuration may only be measurable once it is configured. The SSD Cache and </a:t>
            </a:r>
            <a:r>
              <a:rPr lang="en-US" altLang="zh-TW" sz="2000" err="1">
                <a:latin typeface="Arial" panose="020B0604020202020204" pitchFamily="34" charset="0"/>
                <a:ea typeface="微軟正黑體"/>
                <a:cs typeface="Arial" panose="020B0604020202020204" pitchFamily="34" charset="0"/>
              </a:rPr>
              <a:t>Qtier</a:t>
            </a:r>
            <a:r>
              <a:rPr lang="en-US" altLang="zh-TW" sz="2000">
                <a:latin typeface="Arial" panose="020B0604020202020204" pitchFamily="34" charset="0"/>
                <a:ea typeface="微軟正黑體"/>
                <a:cs typeface="Arial" panose="020B0604020202020204" pitchFamily="34" charset="0"/>
              </a:rPr>
              <a:t> have different advantages.</a:t>
            </a:r>
            <a:endParaRPr lang="zh-TW" altLang="en-US" sz="2000">
              <a:latin typeface="Arial" panose="020B0604020202020204" pitchFamily="34" charset="0"/>
              <a:ea typeface="微軟正黑體"/>
              <a:cs typeface="Arial" panose="020B0604020202020204" pitchFamily="34" charset="0"/>
            </a:endParaRPr>
          </a:p>
        </p:txBody>
      </p:sp>
      <p:sp>
        <p:nvSpPr>
          <p:cNvPr id="79" name="矩形: 圓角 78">
            <a:extLst>
              <a:ext uri="{FF2B5EF4-FFF2-40B4-BE49-F238E27FC236}">
                <a16:creationId xmlns:a16="http://schemas.microsoft.com/office/drawing/2014/main" id="{F1D47B1C-4FBB-4262-AEE2-9A3F6CFC6C6F}"/>
              </a:ext>
            </a:extLst>
          </p:cNvPr>
          <p:cNvSpPr/>
          <p:nvPr/>
        </p:nvSpPr>
        <p:spPr>
          <a:xfrm>
            <a:off x="6939002" y="2084906"/>
            <a:ext cx="4752820" cy="1789539"/>
          </a:xfrm>
          <a:prstGeom prst="roundRect">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0" name="矩形: 圓角 79">
            <a:extLst>
              <a:ext uri="{FF2B5EF4-FFF2-40B4-BE49-F238E27FC236}">
                <a16:creationId xmlns:a16="http://schemas.microsoft.com/office/drawing/2014/main" id="{25D0951F-FEE3-4427-BBFF-29C08217AB9B}"/>
              </a:ext>
            </a:extLst>
          </p:cNvPr>
          <p:cNvSpPr/>
          <p:nvPr/>
        </p:nvSpPr>
        <p:spPr>
          <a:xfrm>
            <a:off x="6937530" y="4056025"/>
            <a:ext cx="4752820" cy="1612732"/>
          </a:xfrm>
          <a:prstGeom prst="roundRect">
            <a:avLst>
              <a:gd name="adj" fmla="val 18905"/>
            </a:avLst>
          </a:prstGeom>
          <a:noFill/>
          <a:ln w="3810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p>
        </p:txBody>
      </p:sp>
      <p:sp>
        <p:nvSpPr>
          <p:cNvPr id="81" name="矩形: 圓角 80">
            <a:extLst>
              <a:ext uri="{FF2B5EF4-FFF2-40B4-BE49-F238E27FC236}">
                <a16:creationId xmlns:a16="http://schemas.microsoft.com/office/drawing/2014/main" id="{9DEB0EB9-9337-469B-89DB-BA4D4C9D1BE2}"/>
              </a:ext>
            </a:extLst>
          </p:cNvPr>
          <p:cNvSpPr/>
          <p:nvPr/>
        </p:nvSpPr>
        <p:spPr>
          <a:xfrm>
            <a:off x="9810931" y="2021779"/>
            <a:ext cx="1714274" cy="465879"/>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endParaRPr lang="zh-TW" altLang="en-US" sz="2400">
              <a:solidFill>
                <a:schemeClr val="tx1"/>
              </a:solidFill>
              <a:latin typeface="Microsoft JhengHei"/>
              <a:ea typeface="Microsoft JhengHei"/>
            </a:endParaRPr>
          </a:p>
        </p:txBody>
      </p:sp>
      <p:sp>
        <p:nvSpPr>
          <p:cNvPr id="220" name="矩形 219">
            <a:extLst>
              <a:ext uri="{FF2B5EF4-FFF2-40B4-BE49-F238E27FC236}">
                <a16:creationId xmlns:a16="http://schemas.microsoft.com/office/drawing/2014/main" id="{E88CF83D-A6A3-490B-89BA-8ACA66F8497C}"/>
              </a:ext>
            </a:extLst>
          </p:cNvPr>
          <p:cNvSpPr/>
          <p:nvPr/>
        </p:nvSpPr>
        <p:spPr>
          <a:xfrm>
            <a:off x="7115938" y="2492187"/>
            <a:ext cx="4405854" cy="1246495"/>
          </a:xfrm>
          <a:prstGeom prst="rect">
            <a:avLst/>
          </a:prstGeom>
        </p:spPr>
        <p:txBody>
          <a:bodyPr wrap="square" anchor="t">
            <a:spAutoFit/>
          </a:bodyPr>
          <a:lstStyle/>
          <a:p>
            <a:pPr marL="101597">
              <a:lnSpc>
                <a:spcPts val="2200"/>
              </a:lnSpc>
              <a:buClr>
                <a:srgbClr val="262626"/>
              </a:buClr>
              <a:buSzPct val="100000"/>
            </a:pPr>
            <a:r>
              <a:rPr lang="en-US" altLang="zh-TW" b="1">
                <a:latin typeface="Arial"/>
                <a:ea typeface="微軟正黑體"/>
                <a:cs typeface="Arial"/>
              </a:rPr>
              <a:t>Real Time Performance Boost</a:t>
            </a:r>
            <a:endParaRPr lang="zh-TW" altLang="en-US" b="1">
              <a:latin typeface="Arial" panose="020B0604020202020204" pitchFamily="34" charset="0"/>
              <a:ea typeface="Microsoft JhengHei"/>
              <a:cs typeface="Arial" panose="020B0604020202020204" pitchFamily="34" charset="0"/>
              <a:sym typeface="Microsoft JhengHei"/>
            </a:endParaRPr>
          </a:p>
          <a:p>
            <a:pPr marL="84138">
              <a:lnSpc>
                <a:spcPts val="1700"/>
              </a:lnSpc>
            </a:pPr>
            <a:r>
              <a:rPr lang="en-US" altLang="zh-TW" sz="1600">
                <a:latin typeface="Arial"/>
                <a:ea typeface="微軟正黑體"/>
                <a:cs typeface="Arial"/>
              </a:rPr>
              <a:t>1. For accessing with burst IO such as file syncing and video editing.</a:t>
            </a:r>
          </a:p>
          <a:p>
            <a:pPr marL="84138">
              <a:lnSpc>
                <a:spcPts val="1700"/>
              </a:lnSpc>
            </a:pPr>
            <a:r>
              <a:rPr lang="en-US" altLang="zh-TW" sz="1600">
                <a:latin typeface="Arial"/>
                <a:ea typeface="微軟正黑體"/>
                <a:cs typeface="Arial"/>
              </a:rPr>
              <a:t>2. Can be changed to Read or Write only with bypass block size.</a:t>
            </a:r>
          </a:p>
        </p:txBody>
      </p:sp>
      <p:sp>
        <p:nvSpPr>
          <p:cNvPr id="221" name="矩形 220">
            <a:extLst>
              <a:ext uri="{FF2B5EF4-FFF2-40B4-BE49-F238E27FC236}">
                <a16:creationId xmlns:a16="http://schemas.microsoft.com/office/drawing/2014/main" id="{C1E42D3C-E5E5-4A7D-B921-ED84009C7821}"/>
              </a:ext>
            </a:extLst>
          </p:cNvPr>
          <p:cNvSpPr/>
          <p:nvPr/>
        </p:nvSpPr>
        <p:spPr>
          <a:xfrm>
            <a:off x="9853863" y="2053684"/>
            <a:ext cx="1640305" cy="420564"/>
          </a:xfrm>
          <a:prstGeom prst="rect">
            <a:avLst/>
          </a:prstGeom>
        </p:spPr>
        <p:txBody>
          <a:bodyPr wrap="square">
            <a:spAutoFit/>
          </a:bodyPr>
          <a:lstStyle/>
          <a:p>
            <a:pPr algn="ctr"/>
            <a:r>
              <a:rPr lang="en-US" altLang="zh-TW" sz="2133"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SSD Cache</a:t>
            </a:r>
            <a:endParaRPr lang="zh-TW" altLang="en-US" sz="2133"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3" name="矩形: 圓角 222">
            <a:extLst>
              <a:ext uri="{FF2B5EF4-FFF2-40B4-BE49-F238E27FC236}">
                <a16:creationId xmlns:a16="http://schemas.microsoft.com/office/drawing/2014/main" id="{19AB7902-247B-4781-881B-C36F34BB49D1}"/>
              </a:ext>
            </a:extLst>
          </p:cNvPr>
          <p:cNvSpPr/>
          <p:nvPr/>
        </p:nvSpPr>
        <p:spPr>
          <a:xfrm>
            <a:off x="9905743" y="3989743"/>
            <a:ext cx="1619462" cy="465879"/>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endParaRPr lang="zh-TW" altLang="en-US" sz="2400">
              <a:solidFill>
                <a:schemeClr val="tx1"/>
              </a:solidFill>
              <a:latin typeface="Microsoft JhengHei"/>
              <a:ea typeface="Microsoft JhengHei"/>
            </a:endParaRPr>
          </a:p>
        </p:txBody>
      </p:sp>
      <p:sp>
        <p:nvSpPr>
          <p:cNvPr id="224" name="矩形 223">
            <a:extLst>
              <a:ext uri="{FF2B5EF4-FFF2-40B4-BE49-F238E27FC236}">
                <a16:creationId xmlns:a16="http://schemas.microsoft.com/office/drawing/2014/main" id="{C37A7C9A-BAC0-4B49-B658-189897CE514A}"/>
              </a:ext>
            </a:extLst>
          </p:cNvPr>
          <p:cNvSpPr/>
          <p:nvPr/>
        </p:nvSpPr>
        <p:spPr>
          <a:xfrm>
            <a:off x="9853863" y="4021648"/>
            <a:ext cx="1648321" cy="420564"/>
          </a:xfrm>
          <a:prstGeom prst="rect">
            <a:avLst/>
          </a:prstGeom>
        </p:spPr>
        <p:txBody>
          <a:bodyPr wrap="square">
            <a:spAutoFit/>
          </a:bodyPr>
          <a:lstStyle/>
          <a:p>
            <a:pPr algn="ctr"/>
            <a:r>
              <a:rPr lang="en-US" altLang="zh-TW" sz="2133" b="1"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Qtier</a:t>
            </a:r>
            <a:r>
              <a:rPr lang="en-US" altLang="zh-TW" sz="2133"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2.0</a:t>
            </a:r>
            <a:endParaRPr lang="zh-TW" altLang="en-US" sz="2133"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5" name="矩形 224">
            <a:extLst>
              <a:ext uri="{FF2B5EF4-FFF2-40B4-BE49-F238E27FC236}">
                <a16:creationId xmlns:a16="http://schemas.microsoft.com/office/drawing/2014/main" id="{3EF31E6F-D5C3-4431-A56A-BABCFD8DF3BE}"/>
              </a:ext>
            </a:extLst>
          </p:cNvPr>
          <p:cNvSpPr/>
          <p:nvPr/>
        </p:nvSpPr>
        <p:spPr>
          <a:xfrm>
            <a:off x="7115938" y="4259896"/>
            <a:ext cx="4405854" cy="1246495"/>
          </a:xfrm>
          <a:prstGeom prst="rect">
            <a:avLst/>
          </a:prstGeom>
        </p:spPr>
        <p:txBody>
          <a:bodyPr wrap="square" anchor="t">
            <a:spAutoFit/>
          </a:bodyPr>
          <a:lstStyle/>
          <a:p>
            <a:pPr marL="101597">
              <a:lnSpc>
                <a:spcPts val="2200"/>
              </a:lnSpc>
              <a:buClr>
                <a:srgbClr val="262626"/>
              </a:buClr>
              <a:buSzPct val="100000"/>
            </a:pPr>
            <a:r>
              <a:rPr lang="en-US" altLang="zh-TW" b="1">
                <a:latin typeface="Arial"/>
                <a:ea typeface="微軟正黑體"/>
                <a:cs typeface="Arial"/>
                <a:sym typeface="Microsoft JhengHei"/>
              </a:rPr>
              <a:t>Fully use SSD Capacity </a:t>
            </a:r>
          </a:p>
          <a:p>
            <a:pPr marL="76200">
              <a:lnSpc>
                <a:spcPts val="1700"/>
              </a:lnSpc>
              <a:buClr>
                <a:srgbClr val="262626"/>
              </a:buClr>
              <a:buSzPct val="100000"/>
            </a:pPr>
            <a:r>
              <a:rPr lang="en-US" altLang="zh-TW" sz="1600">
                <a:latin typeface="Arial"/>
                <a:ea typeface="微軟正黑體"/>
                <a:cs typeface="Arial"/>
                <a:sym typeface="Microsoft JhengHei"/>
              </a:rPr>
              <a:t>1. For boosting IO with fixed pattern such as mail or database server. </a:t>
            </a:r>
            <a:endParaRPr lang="zh-TW" altLang="en-US" sz="1600">
              <a:latin typeface="Arial"/>
              <a:ea typeface="微軟正黑體"/>
              <a:cs typeface="Arial"/>
            </a:endParaRPr>
          </a:p>
          <a:p>
            <a:pPr marL="76200">
              <a:lnSpc>
                <a:spcPts val="1700"/>
              </a:lnSpc>
              <a:buClr>
                <a:srgbClr val="262626"/>
              </a:buClr>
              <a:buSzPct val="100000"/>
            </a:pPr>
            <a:r>
              <a:rPr lang="en-US" altLang="zh-TW" sz="1600">
                <a:latin typeface="Arial"/>
                <a:ea typeface="微軟正黑體"/>
                <a:cs typeface="Arial"/>
                <a:sym typeface="Microsoft JhengHei"/>
              </a:rPr>
              <a:t>2. With IO Aware </a:t>
            </a:r>
            <a:r>
              <a:rPr lang="en-US" altLang="zh-TW" sz="1600" err="1">
                <a:latin typeface="Arial"/>
                <a:ea typeface="微軟正黑體"/>
                <a:cs typeface="Arial"/>
                <a:sym typeface="Microsoft JhengHei"/>
              </a:rPr>
              <a:t>Qtier</a:t>
            </a:r>
            <a:r>
              <a:rPr lang="en-US" altLang="zh-TW" sz="1600">
                <a:latin typeface="Arial"/>
                <a:ea typeface="微軟正黑體"/>
                <a:cs typeface="Arial"/>
                <a:sym typeface="Microsoft JhengHei"/>
              </a:rPr>
              <a:t> can also support database operations. </a:t>
            </a:r>
            <a:endParaRPr lang="zh-TW" altLang="zh-TW" sz="1600">
              <a:latin typeface="Arial"/>
              <a:ea typeface="微軟正黑體"/>
              <a:cs typeface="Arial"/>
            </a:endParaRPr>
          </a:p>
        </p:txBody>
      </p:sp>
      <p:sp>
        <p:nvSpPr>
          <p:cNvPr id="75" name="矩形: 圓角 74">
            <a:extLst>
              <a:ext uri="{FF2B5EF4-FFF2-40B4-BE49-F238E27FC236}">
                <a16:creationId xmlns:a16="http://schemas.microsoft.com/office/drawing/2014/main" id="{0833A1D2-602D-47E8-9346-2F69C6FABE47}"/>
              </a:ext>
            </a:extLst>
          </p:cNvPr>
          <p:cNvSpPr/>
          <p:nvPr/>
        </p:nvSpPr>
        <p:spPr>
          <a:xfrm>
            <a:off x="356936" y="2292647"/>
            <a:ext cx="6457762" cy="3912712"/>
          </a:xfrm>
          <a:prstGeom prst="roundRect">
            <a:avLst>
              <a:gd name="adj" fmla="val 44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6" name="群組 75">
            <a:extLst>
              <a:ext uri="{FF2B5EF4-FFF2-40B4-BE49-F238E27FC236}">
                <a16:creationId xmlns:a16="http://schemas.microsoft.com/office/drawing/2014/main" id="{C259C33F-CB7A-4D73-A58E-2BCEFEA8227C}"/>
              </a:ext>
            </a:extLst>
          </p:cNvPr>
          <p:cNvGrpSpPr/>
          <p:nvPr/>
        </p:nvGrpSpPr>
        <p:grpSpPr>
          <a:xfrm>
            <a:off x="249795" y="2414778"/>
            <a:ext cx="3037405" cy="3643324"/>
            <a:chOff x="64969" y="1466194"/>
            <a:chExt cx="1945720" cy="2396331"/>
          </a:xfrm>
        </p:grpSpPr>
        <p:sp>
          <p:nvSpPr>
            <p:cNvPr id="77" name="圓角矩形 108">
              <a:extLst>
                <a:ext uri="{FF2B5EF4-FFF2-40B4-BE49-F238E27FC236}">
                  <a16:creationId xmlns:a16="http://schemas.microsoft.com/office/drawing/2014/main" id="{83D90FE9-8623-499E-8D21-599AE9243F11}"/>
                </a:ext>
              </a:extLst>
            </p:cNvPr>
            <p:cNvSpPr/>
            <p:nvPr/>
          </p:nvSpPr>
          <p:spPr>
            <a:xfrm rot="5400000">
              <a:off x="1176663" y="2869074"/>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2800"/>
            </a:p>
          </p:txBody>
        </p:sp>
        <p:grpSp>
          <p:nvGrpSpPr>
            <p:cNvPr id="89" name="群組 88">
              <a:extLst>
                <a:ext uri="{FF2B5EF4-FFF2-40B4-BE49-F238E27FC236}">
                  <a16:creationId xmlns:a16="http://schemas.microsoft.com/office/drawing/2014/main" id="{718DC8E8-ED39-4B75-9670-868743F4CED9}"/>
                </a:ext>
              </a:extLst>
            </p:cNvPr>
            <p:cNvGrpSpPr/>
            <p:nvPr/>
          </p:nvGrpSpPr>
          <p:grpSpPr>
            <a:xfrm>
              <a:off x="480006" y="1855793"/>
              <a:ext cx="1455667" cy="1501728"/>
              <a:chOff x="1016031" y="2613849"/>
              <a:chExt cx="1899785" cy="1377447"/>
            </a:xfrm>
          </p:grpSpPr>
          <p:cxnSp>
            <p:nvCxnSpPr>
              <p:cNvPr id="115" name="Shape 317">
                <a:extLst>
                  <a:ext uri="{FF2B5EF4-FFF2-40B4-BE49-F238E27FC236}">
                    <a16:creationId xmlns:a16="http://schemas.microsoft.com/office/drawing/2014/main" id="{86677DEE-B8EC-4B54-96E2-079147F1BF0A}"/>
                  </a:ext>
                </a:extLst>
              </p:cNvPr>
              <p:cNvCxnSpPr/>
              <p:nvPr/>
            </p:nvCxnSpPr>
            <p:spPr>
              <a:xfrm>
                <a:off x="1016031" y="398943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16" name="Shape 310">
                <a:extLst>
                  <a:ext uri="{FF2B5EF4-FFF2-40B4-BE49-F238E27FC236}">
                    <a16:creationId xmlns:a16="http://schemas.microsoft.com/office/drawing/2014/main" id="{E8ED9D82-1D74-4F34-A677-C562804424A7}"/>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17" name="Shape 313">
                <a:extLst>
                  <a:ext uri="{FF2B5EF4-FFF2-40B4-BE49-F238E27FC236}">
                    <a16:creationId xmlns:a16="http://schemas.microsoft.com/office/drawing/2014/main" id="{920FF93E-96C1-4C93-AA37-D82EE1A0611D}"/>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18" name="Shape 310">
                <a:extLst>
                  <a:ext uri="{FF2B5EF4-FFF2-40B4-BE49-F238E27FC236}">
                    <a16:creationId xmlns:a16="http://schemas.microsoft.com/office/drawing/2014/main" id="{7186AFE9-B07C-47FE-82C7-252F84CB628C}"/>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19" name="Shape 310">
                <a:extLst>
                  <a:ext uri="{FF2B5EF4-FFF2-40B4-BE49-F238E27FC236}">
                    <a16:creationId xmlns:a16="http://schemas.microsoft.com/office/drawing/2014/main" id="{E781936E-7C93-4608-BDA5-D8460ADBB630}"/>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20" name="Shape 310">
                <a:extLst>
                  <a:ext uri="{FF2B5EF4-FFF2-40B4-BE49-F238E27FC236}">
                    <a16:creationId xmlns:a16="http://schemas.microsoft.com/office/drawing/2014/main" id="{67B8F907-F667-4592-9068-47795A7CE370}"/>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21" name="Shape 310">
                <a:extLst>
                  <a:ext uri="{FF2B5EF4-FFF2-40B4-BE49-F238E27FC236}">
                    <a16:creationId xmlns:a16="http://schemas.microsoft.com/office/drawing/2014/main" id="{5C3BEA1A-ED28-4787-809C-35C73CA4B98E}"/>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94" name="Shape 318">
              <a:extLst>
                <a:ext uri="{FF2B5EF4-FFF2-40B4-BE49-F238E27FC236}">
                  <a16:creationId xmlns:a16="http://schemas.microsoft.com/office/drawing/2014/main" id="{9F6D9993-489A-4A92-8518-A338D98BCE65}"/>
                </a:ext>
              </a:extLst>
            </p:cNvPr>
            <p:cNvSpPr/>
            <p:nvPr/>
          </p:nvSpPr>
          <p:spPr>
            <a:xfrm>
              <a:off x="691099" y="2252972"/>
              <a:ext cx="180000" cy="1357755"/>
            </a:xfrm>
            <a:prstGeom prst="rect">
              <a:avLst/>
            </a:prstGeom>
            <a:solidFill>
              <a:srgbClr val="4A9BDC"/>
            </a:solidFill>
            <a:ln>
              <a:noFill/>
            </a:ln>
          </p:spPr>
          <p:txBody>
            <a:bodyPr wrap="square" lIns="91425" tIns="45700" rIns="91425" bIns="45700" anchor="ctr" anchorCtr="0">
              <a:noAutofit/>
            </a:bodyPr>
            <a:lstStyle/>
            <a:p>
              <a:pPr algn="ctr">
                <a:buClr>
                  <a:srgbClr val="000000"/>
                </a:buClr>
              </a:pPr>
              <a:endParaRPr sz="2000" dirty="0">
                <a:solidFill>
                  <a:schemeClr val="lt1"/>
                </a:solidFill>
                <a:latin typeface="Arial"/>
                <a:ea typeface="Arial"/>
                <a:cs typeface="Arial"/>
                <a:sym typeface="Arial"/>
              </a:endParaRPr>
            </a:p>
          </p:txBody>
        </p:sp>
        <p:sp>
          <p:nvSpPr>
            <p:cNvPr id="95" name="Shape 81">
              <a:extLst>
                <a:ext uri="{FF2B5EF4-FFF2-40B4-BE49-F238E27FC236}">
                  <a16:creationId xmlns:a16="http://schemas.microsoft.com/office/drawing/2014/main" id="{6E9836A6-BBDB-43B0-9747-4EE314DE69FD}"/>
                </a:ext>
              </a:extLst>
            </p:cNvPr>
            <p:cNvSpPr txBox="1"/>
            <p:nvPr/>
          </p:nvSpPr>
          <p:spPr>
            <a:xfrm>
              <a:off x="451501" y="3616226"/>
              <a:ext cx="795383" cy="246299"/>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200" b="1" dirty="0">
                  <a:solidFill>
                    <a:schemeClr val="tx1">
                      <a:lumMod val="50000"/>
                      <a:lumOff val="50000"/>
                    </a:schemeClr>
                  </a:solidFill>
                  <a:latin typeface="微軟正黑體" pitchFamily="34" charset="-120"/>
                  <a:ea typeface="微軟正黑體" pitchFamily="34" charset="-120"/>
                  <a:sym typeface="Arial"/>
                </a:rPr>
                <a:t>SSD</a:t>
              </a:r>
              <a:r>
                <a:rPr lang="zh-TW" altLang="en-US" sz="1200" b="1" dirty="0">
                  <a:solidFill>
                    <a:schemeClr val="tx1">
                      <a:lumMod val="50000"/>
                      <a:lumOff val="50000"/>
                    </a:schemeClr>
                  </a:solidFill>
                  <a:latin typeface="微軟正黑體" pitchFamily="34" charset="-120"/>
                  <a:ea typeface="微軟正黑體" pitchFamily="34" charset="-120"/>
                  <a:sym typeface="Arial"/>
                </a:rPr>
                <a:t> </a:t>
              </a:r>
              <a:r>
                <a:rPr lang="en-US" altLang="zh-TW" sz="1200" b="1" dirty="0">
                  <a:solidFill>
                    <a:schemeClr val="tx1">
                      <a:lumMod val="50000"/>
                      <a:lumOff val="50000"/>
                    </a:schemeClr>
                  </a:solidFill>
                  <a:latin typeface="微軟正黑體" pitchFamily="34" charset="-120"/>
                  <a:ea typeface="微軟正黑體" pitchFamily="34" charset="-120"/>
                  <a:sym typeface="Arial"/>
                </a:rPr>
                <a:t>Cache</a:t>
              </a:r>
              <a:endParaRPr lang="zh-TW" altLang="en-US" sz="1200" b="1" dirty="0">
                <a:solidFill>
                  <a:schemeClr val="tx1">
                    <a:lumMod val="50000"/>
                    <a:lumOff val="50000"/>
                  </a:schemeClr>
                </a:solidFill>
                <a:latin typeface="微軟正黑體" pitchFamily="34" charset="-120"/>
                <a:ea typeface="微軟正黑體" pitchFamily="34" charset="-120"/>
                <a:sym typeface="Arial"/>
              </a:endParaRPr>
            </a:p>
          </p:txBody>
        </p:sp>
        <p:sp>
          <p:nvSpPr>
            <p:cNvPr id="96" name="Shape 82">
              <a:extLst>
                <a:ext uri="{FF2B5EF4-FFF2-40B4-BE49-F238E27FC236}">
                  <a16:creationId xmlns:a16="http://schemas.microsoft.com/office/drawing/2014/main" id="{5E8DD477-D5EB-4395-86CB-9D51196560C1}"/>
                </a:ext>
              </a:extLst>
            </p:cNvPr>
            <p:cNvSpPr txBox="1"/>
            <p:nvPr/>
          </p:nvSpPr>
          <p:spPr>
            <a:xfrm>
              <a:off x="1269858" y="3614932"/>
              <a:ext cx="671571" cy="246299"/>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200" b="1" dirty="0" err="1">
                  <a:solidFill>
                    <a:schemeClr val="tx1">
                      <a:lumMod val="50000"/>
                      <a:lumOff val="50000"/>
                    </a:schemeClr>
                  </a:solidFill>
                  <a:latin typeface="微軟正黑體" pitchFamily="34" charset="-120"/>
                  <a:ea typeface="微軟正黑體" pitchFamily="34" charset="-120"/>
                  <a:sym typeface="Arial"/>
                </a:rPr>
                <a:t>Qtier</a:t>
              </a:r>
              <a:endParaRPr lang="zh-TW" altLang="en-US" sz="1200" b="1" dirty="0">
                <a:solidFill>
                  <a:schemeClr val="tx1">
                    <a:lumMod val="50000"/>
                    <a:lumOff val="50000"/>
                  </a:schemeClr>
                </a:solidFill>
                <a:latin typeface="微軟正黑體" pitchFamily="34" charset="-120"/>
                <a:ea typeface="微軟正黑體" pitchFamily="34" charset="-120"/>
                <a:sym typeface="Arial"/>
              </a:endParaRPr>
            </a:p>
          </p:txBody>
        </p:sp>
        <p:sp>
          <p:nvSpPr>
            <p:cNvPr id="97" name="Shape 312">
              <a:extLst>
                <a:ext uri="{FF2B5EF4-FFF2-40B4-BE49-F238E27FC236}">
                  <a16:creationId xmlns:a16="http://schemas.microsoft.com/office/drawing/2014/main" id="{243D3F1D-979A-4F1E-910C-AA5E52A09244}"/>
                </a:ext>
              </a:extLst>
            </p:cNvPr>
            <p:cNvSpPr txBox="1"/>
            <p:nvPr/>
          </p:nvSpPr>
          <p:spPr>
            <a:xfrm>
              <a:off x="235627" y="3517602"/>
              <a:ext cx="288032" cy="250156"/>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sym typeface="Arial"/>
                </a:rPr>
                <a:t>0</a:t>
              </a:r>
            </a:p>
          </p:txBody>
        </p:sp>
        <p:cxnSp>
          <p:nvCxnSpPr>
            <p:cNvPr id="101" name="Shape 310">
              <a:extLst>
                <a:ext uri="{FF2B5EF4-FFF2-40B4-BE49-F238E27FC236}">
                  <a16:creationId xmlns:a16="http://schemas.microsoft.com/office/drawing/2014/main" id="{3636F9C9-85AA-4A88-BC20-DE3BFB5E2119}"/>
                </a:ext>
              </a:extLst>
            </p:cNvPr>
            <p:cNvCxnSpPr>
              <a:cxnSpLocks/>
            </p:cNvCxnSpPr>
            <p:nvPr/>
          </p:nvCxnSpPr>
          <p:spPr>
            <a:xfrm flipV="1">
              <a:off x="529295" y="1783851"/>
              <a:ext cx="0" cy="1823560"/>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102" name="Shape 324">
              <a:extLst>
                <a:ext uri="{FF2B5EF4-FFF2-40B4-BE49-F238E27FC236}">
                  <a16:creationId xmlns:a16="http://schemas.microsoft.com/office/drawing/2014/main" id="{F3420128-D085-4CC6-87A5-73FD0A237522}"/>
                </a:ext>
              </a:extLst>
            </p:cNvPr>
            <p:cNvSpPr txBox="1"/>
            <p:nvPr/>
          </p:nvSpPr>
          <p:spPr>
            <a:xfrm>
              <a:off x="64969" y="1775036"/>
              <a:ext cx="504056" cy="300000"/>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1050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05" name="Shape 324">
              <a:extLst>
                <a:ext uri="{FF2B5EF4-FFF2-40B4-BE49-F238E27FC236}">
                  <a16:creationId xmlns:a16="http://schemas.microsoft.com/office/drawing/2014/main" id="{F00A441B-6B3D-46C3-9FB1-E84EA9665EB6}"/>
                </a:ext>
              </a:extLst>
            </p:cNvPr>
            <p:cNvSpPr txBox="1"/>
            <p:nvPr/>
          </p:nvSpPr>
          <p:spPr>
            <a:xfrm>
              <a:off x="64969" y="2024383"/>
              <a:ext cx="504056" cy="300000"/>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900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06" name="Shape 324">
              <a:extLst>
                <a:ext uri="{FF2B5EF4-FFF2-40B4-BE49-F238E27FC236}">
                  <a16:creationId xmlns:a16="http://schemas.microsoft.com/office/drawing/2014/main" id="{0FDBE86D-EAC3-4C7B-A016-21FCC4FCB943}"/>
                </a:ext>
              </a:extLst>
            </p:cNvPr>
            <p:cNvSpPr txBox="1"/>
            <p:nvPr/>
          </p:nvSpPr>
          <p:spPr>
            <a:xfrm>
              <a:off x="64969" y="2273733"/>
              <a:ext cx="504056" cy="300000"/>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750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07" name="Shape 324">
              <a:extLst>
                <a:ext uri="{FF2B5EF4-FFF2-40B4-BE49-F238E27FC236}">
                  <a16:creationId xmlns:a16="http://schemas.microsoft.com/office/drawing/2014/main" id="{A5B162EF-5B62-407C-8E5D-B9B5A7881786}"/>
                </a:ext>
              </a:extLst>
            </p:cNvPr>
            <p:cNvSpPr txBox="1"/>
            <p:nvPr/>
          </p:nvSpPr>
          <p:spPr>
            <a:xfrm>
              <a:off x="64969" y="2523082"/>
              <a:ext cx="504056" cy="300000"/>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600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08" name="Shape 324">
              <a:extLst>
                <a:ext uri="{FF2B5EF4-FFF2-40B4-BE49-F238E27FC236}">
                  <a16:creationId xmlns:a16="http://schemas.microsoft.com/office/drawing/2014/main" id="{C14050FD-2E43-4F40-94F2-74864B425AF6}"/>
                </a:ext>
              </a:extLst>
            </p:cNvPr>
            <p:cNvSpPr txBox="1"/>
            <p:nvPr/>
          </p:nvSpPr>
          <p:spPr>
            <a:xfrm>
              <a:off x="64969" y="2772429"/>
              <a:ext cx="504056" cy="300000"/>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ea typeface="Arial"/>
                  <a:cs typeface="Arial" panose="020B0604020202020204" pitchFamily="34" charset="0"/>
                  <a:sym typeface="Arial"/>
                </a:rPr>
                <a:t>450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09" name="Shape 324">
              <a:extLst>
                <a:ext uri="{FF2B5EF4-FFF2-40B4-BE49-F238E27FC236}">
                  <a16:creationId xmlns:a16="http://schemas.microsoft.com/office/drawing/2014/main" id="{1353BE43-1D5F-4821-B5AB-06BEB35CB454}"/>
                </a:ext>
              </a:extLst>
            </p:cNvPr>
            <p:cNvSpPr txBox="1"/>
            <p:nvPr/>
          </p:nvSpPr>
          <p:spPr>
            <a:xfrm>
              <a:off x="64969" y="3016552"/>
              <a:ext cx="504056" cy="300000"/>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300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10" name="Shape 324">
              <a:extLst>
                <a:ext uri="{FF2B5EF4-FFF2-40B4-BE49-F238E27FC236}">
                  <a16:creationId xmlns:a16="http://schemas.microsoft.com/office/drawing/2014/main" id="{2A3A1F44-0534-4E26-8C69-D1B41C37D7D8}"/>
                </a:ext>
              </a:extLst>
            </p:cNvPr>
            <p:cNvSpPr txBox="1"/>
            <p:nvPr/>
          </p:nvSpPr>
          <p:spPr>
            <a:xfrm>
              <a:off x="64969" y="3271130"/>
              <a:ext cx="504056" cy="198196"/>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150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11" name="Shape 81">
              <a:extLst>
                <a:ext uri="{FF2B5EF4-FFF2-40B4-BE49-F238E27FC236}">
                  <a16:creationId xmlns:a16="http://schemas.microsoft.com/office/drawing/2014/main" id="{D57CB4A0-2D91-43DA-A70F-73E79B09AF28}"/>
                </a:ext>
              </a:extLst>
            </p:cNvPr>
            <p:cNvSpPr txBox="1"/>
            <p:nvPr/>
          </p:nvSpPr>
          <p:spPr>
            <a:xfrm>
              <a:off x="503358" y="1466194"/>
              <a:ext cx="1507331" cy="246299"/>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600" b="1" dirty="0">
                  <a:latin typeface="Arial" panose="020B0604020202020204" pitchFamily="34" charset="0"/>
                  <a:ea typeface="微軟正黑體" pitchFamily="34" charset="-120"/>
                  <a:cs typeface="Arial" panose="020B0604020202020204" pitchFamily="34" charset="0"/>
                </a:rPr>
                <a:t>Sequential R/W (MB/s)</a:t>
              </a:r>
              <a:endParaRPr lang="zh-TW" altLang="en-US" sz="1600" b="1" dirty="0">
                <a:latin typeface="Arial" panose="020B0604020202020204" pitchFamily="34" charset="0"/>
                <a:ea typeface="微軟正黑體" pitchFamily="34" charset="-120"/>
                <a:cs typeface="Arial" panose="020B0604020202020204" pitchFamily="34" charset="0"/>
              </a:endParaRPr>
            </a:p>
          </p:txBody>
        </p:sp>
        <p:sp>
          <p:nvSpPr>
            <p:cNvPr id="112" name="Shape 318">
              <a:extLst>
                <a:ext uri="{FF2B5EF4-FFF2-40B4-BE49-F238E27FC236}">
                  <a16:creationId xmlns:a16="http://schemas.microsoft.com/office/drawing/2014/main" id="{D9284563-8DDC-46F9-B81B-D311799B071B}"/>
                </a:ext>
              </a:extLst>
            </p:cNvPr>
            <p:cNvSpPr/>
            <p:nvPr/>
          </p:nvSpPr>
          <p:spPr>
            <a:xfrm>
              <a:off x="870176" y="2195504"/>
              <a:ext cx="180000" cy="1415223"/>
            </a:xfrm>
            <a:prstGeom prst="rect">
              <a:avLst/>
            </a:prstGeom>
            <a:solidFill>
              <a:srgbClr val="DF0D6F"/>
            </a:solidFill>
            <a:ln>
              <a:noFill/>
            </a:ln>
          </p:spPr>
          <p:txBody>
            <a:bodyPr wrap="square" lIns="91425" tIns="45700" rIns="91425" bIns="45700" anchor="ctr" anchorCtr="0">
              <a:noAutofit/>
            </a:bodyPr>
            <a:lstStyle/>
            <a:p>
              <a:pPr algn="ctr">
                <a:buClr>
                  <a:srgbClr val="000000"/>
                </a:buClr>
              </a:pPr>
              <a:endParaRPr lang="zh-TW" altLang="en-US" sz="2000">
                <a:solidFill>
                  <a:srgbClr val="DF0D6F"/>
                </a:solidFill>
                <a:latin typeface="Arial"/>
                <a:ea typeface="Arial"/>
                <a:cs typeface="Arial"/>
                <a:sym typeface="Arial"/>
              </a:endParaRPr>
            </a:p>
          </p:txBody>
        </p:sp>
        <p:sp>
          <p:nvSpPr>
            <p:cNvPr id="113" name="Shape 318">
              <a:extLst>
                <a:ext uri="{FF2B5EF4-FFF2-40B4-BE49-F238E27FC236}">
                  <a16:creationId xmlns:a16="http://schemas.microsoft.com/office/drawing/2014/main" id="{D285525D-E034-41F8-B3AB-F9BFDCBDC405}"/>
                </a:ext>
              </a:extLst>
            </p:cNvPr>
            <p:cNvSpPr/>
            <p:nvPr/>
          </p:nvSpPr>
          <p:spPr>
            <a:xfrm>
              <a:off x="1435276" y="2238418"/>
              <a:ext cx="180000" cy="1372311"/>
            </a:xfrm>
            <a:prstGeom prst="rect">
              <a:avLst/>
            </a:prstGeom>
            <a:solidFill>
              <a:srgbClr val="4A9BDC"/>
            </a:solidFill>
            <a:ln>
              <a:noFill/>
            </a:ln>
          </p:spPr>
          <p:txBody>
            <a:bodyPr wrap="square" lIns="91425" tIns="45700" rIns="91425" bIns="45700" anchor="ctr" anchorCtr="0">
              <a:noAutofit/>
            </a:bodyPr>
            <a:lstStyle/>
            <a:p>
              <a:pPr algn="ctr">
                <a:buClr>
                  <a:srgbClr val="000000"/>
                </a:buClr>
              </a:pPr>
              <a:endParaRPr sz="2000">
                <a:solidFill>
                  <a:schemeClr val="lt1"/>
                </a:solidFill>
                <a:latin typeface="Arial"/>
                <a:ea typeface="Arial"/>
                <a:cs typeface="Arial"/>
                <a:sym typeface="Arial"/>
              </a:endParaRPr>
            </a:p>
          </p:txBody>
        </p:sp>
        <p:sp>
          <p:nvSpPr>
            <p:cNvPr id="114" name="Shape 318">
              <a:extLst>
                <a:ext uri="{FF2B5EF4-FFF2-40B4-BE49-F238E27FC236}">
                  <a16:creationId xmlns:a16="http://schemas.microsoft.com/office/drawing/2014/main" id="{E8EB8570-3F7A-414A-BDE9-C6B7A94455CB}"/>
                </a:ext>
              </a:extLst>
            </p:cNvPr>
            <p:cNvSpPr/>
            <p:nvPr/>
          </p:nvSpPr>
          <p:spPr>
            <a:xfrm>
              <a:off x="1614353" y="2198782"/>
              <a:ext cx="180000" cy="1411946"/>
            </a:xfrm>
            <a:prstGeom prst="rect">
              <a:avLst/>
            </a:prstGeom>
            <a:solidFill>
              <a:srgbClr val="DF0D6F"/>
            </a:solidFill>
            <a:ln>
              <a:noFill/>
            </a:ln>
          </p:spPr>
          <p:txBody>
            <a:bodyPr wrap="square" lIns="91425" tIns="45700" rIns="91425" bIns="45700" anchor="ctr" anchorCtr="0">
              <a:noAutofit/>
            </a:bodyPr>
            <a:lstStyle/>
            <a:p>
              <a:pPr algn="ctr">
                <a:buClr>
                  <a:srgbClr val="000000"/>
                </a:buClr>
              </a:pPr>
              <a:endParaRPr sz="2000">
                <a:solidFill>
                  <a:srgbClr val="C0504D"/>
                </a:solidFill>
                <a:latin typeface="Arial"/>
                <a:ea typeface="Arial"/>
                <a:cs typeface="Arial"/>
                <a:sym typeface="Arial"/>
              </a:endParaRPr>
            </a:p>
          </p:txBody>
        </p:sp>
      </p:grpSp>
      <p:grpSp>
        <p:nvGrpSpPr>
          <p:cNvPr id="122" name="群組 121">
            <a:extLst>
              <a:ext uri="{FF2B5EF4-FFF2-40B4-BE49-F238E27FC236}">
                <a16:creationId xmlns:a16="http://schemas.microsoft.com/office/drawing/2014/main" id="{EA2CE5EC-B352-4C0F-8420-689E3F1BE84F}"/>
              </a:ext>
            </a:extLst>
          </p:cNvPr>
          <p:cNvGrpSpPr/>
          <p:nvPr/>
        </p:nvGrpSpPr>
        <p:grpSpPr>
          <a:xfrm>
            <a:off x="2957408" y="2420132"/>
            <a:ext cx="3547068" cy="3686198"/>
            <a:chOff x="2332188" y="1852893"/>
            <a:chExt cx="2011352" cy="2567328"/>
          </a:xfrm>
        </p:grpSpPr>
        <p:sp>
          <p:nvSpPr>
            <p:cNvPr id="123" name="圓角矩形 108">
              <a:extLst>
                <a:ext uri="{FF2B5EF4-FFF2-40B4-BE49-F238E27FC236}">
                  <a16:creationId xmlns:a16="http://schemas.microsoft.com/office/drawing/2014/main" id="{856E0585-A3DF-43F9-9019-7E96F277E9CA}"/>
                </a:ext>
              </a:extLst>
            </p:cNvPr>
            <p:cNvSpPr/>
            <p:nvPr/>
          </p:nvSpPr>
          <p:spPr>
            <a:xfrm rot="5400000">
              <a:off x="3571154" y="3410716"/>
              <a:ext cx="95520" cy="1393575"/>
            </a:xfrm>
            <a:prstGeom prst="roundRect">
              <a:avLst>
                <a:gd name="adj" fmla="val 0"/>
              </a:avLst>
            </a:prstGeom>
            <a:gradFill flip="none" rotWithShape="1">
              <a:gsLst>
                <a:gs pos="0">
                  <a:schemeClr val="bg1">
                    <a:lumMod val="50000"/>
                    <a:alpha val="32000"/>
                  </a:schemeClr>
                </a:gs>
                <a:gs pos="80000">
                  <a:schemeClr val="bg1">
                    <a:alpha val="32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2800"/>
            </a:p>
          </p:txBody>
        </p:sp>
        <p:grpSp>
          <p:nvGrpSpPr>
            <p:cNvPr id="124" name="群組 123">
              <a:extLst>
                <a:ext uri="{FF2B5EF4-FFF2-40B4-BE49-F238E27FC236}">
                  <a16:creationId xmlns:a16="http://schemas.microsoft.com/office/drawing/2014/main" id="{8B525D98-B9D5-4AAF-AEB0-0954FB656C1C}"/>
                </a:ext>
              </a:extLst>
            </p:cNvPr>
            <p:cNvGrpSpPr/>
            <p:nvPr/>
          </p:nvGrpSpPr>
          <p:grpSpPr>
            <a:xfrm>
              <a:off x="2874497" y="2192523"/>
              <a:ext cx="1455667" cy="1749824"/>
              <a:chOff x="1016031" y="2613849"/>
              <a:chExt cx="1899785" cy="1605011"/>
            </a:xfrm>
          </p:grpSpPr>
          <p:cxnSp>
            <p:nvCxnSpPr>
              <p:cNvPr id="142" name="Shape 317">
                <a:extLst>
                  <a:ext uri="{FF2B5EF4-FFF2-40B4-BE49-F238E27FC236}">
                    <a16:creationId xmlns:a16="http://schemas.microsoft.com/office/drawing/2014/main" id="{F05FC952-0F9B-451A-981A-09156367A2AC}"/>
                  </a:ext>
                </a:extLst>
              </p:cNvPr>
              <p:cNvCxnSpPr/>
              <p:nvPr/>
            </p:nvCxnSpPr>
            <p:spPr>
              <a:xfrm>
                <a:off x="1016031" y="3989433"/>
                <a:ext cx="1899782"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3" name="Shape 310">
                <a:extLst>
                  <a:ext uri="{FF2B5EF4-FFF2-40B4-BE49-F238E27FC236}">
                    <a16:creationId xmlns:a16="http://schemas.microsoft.com/office/drawing/2014/main" id="{4DA55FB4-DB23-4EEE-8509-2CF28B3B46A6}"/>
                  </a:ext>
                </a:extLst>
              </p:cNvPr>
              <p:cNvCxnSpPr/>
              <p:nvPr/>
            </p:nvCxnSpPr>
            <p:spPr>
              <a:xfrm>
                <a:off x="1016033" y="307237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4" name="Shape 313">
                <a:extLst>
                  <a:ext uri="{FF2B5EF4-FFF2-40B4-BE49-F238E27FC236}">
                    <a16:creationId xmlns:a16="http://schemas.microsoft.com/office/drawing/2014/main" id="{399A62A3-061D-4F2C-9AC6-ACA72F3BDB4F}"/>
                  </a:ext>
                </a:extLst>
              </p:cNvPr>
              <p:cNvCxnSpPr/>
              <p:nvPr/>
            </p:nvCxnSpPr>
            <p:spPr>
              <a:xfrm>
                <a:off x="1016033" y="3530907"/>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5" name="Shape 310">
                <a:extLst>
                  <a:ext uri="{FF2B5EF4-FFF2-40B4-BE49-F238E27FC236}">
                    <a16:creationId xmlns:a16="http://schemas.microsoft.com/office/drawing/2014/main" id="{9A0A8C8C-F93E-45FA-83DB-34C18E60A050}"/>
                  </a:ext>
                </a:extLst>
              </p:cNvPr>
              <p:cNvCxnSpPr/>
              <p:nvPr/>
            </p:nvCxnSpPr>
            <p:spPr>
              <a:xfrm>
                <a:off x="1016033" y="2613849"/>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6" name="Shape 310">
                <a:extLst>
                  <a:ext uri="{FF2B5EF4-FFF2-40B4-BE49-F238E27FC236}">
                    <a16:creationId xmlns:a16="http://schemas.microsoft.com/office/drawing/2014/main" id="{552B0CA3-1C38-4F94-82E6-D938BB8A3C9E}"/>
                  </a:ext>
                </a:extLst>
              </p:cNvPr>
              <p:cNvCxnSpPr/>
              <p:nvPr/>
            </p:nvCxnSpPr>
            <p:spPr>
              <a:xfrm>
                <a:off x="1016033" y="2843115"/>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7" name="Shape 310">
                <a:extLst>
                  <a:ext uri="{FF2B5EF4-FFF2-40B4-BE49-F238E27FC236}">
                    <a16:creationId xmlns:a16="http://schemas.microsoft.com/office/drawing/2014/main" id="{CCD15D46-DDC1-4F72-8F8E-DABC9C04CC23}"/>
                  </a:ext>
                </a:extLst>
              </p:cNvPr>
              <p:cNvCxnSpPr/>
              <p:nvPr/>
            </p:nvCxnSpPr>
            <p:spPr>
              <a:xfrm>
                <a:off x="1016033" y="3301644"/>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8" name="Shape 310">
                <a:extLst>
                  <a:ext uri="{FF2B5EF4-FFF2-40B4-BE49-F238E27FC236}">
                    <a16:creationId xmlns:a16="http://schemas.microsoft.com/office/drawing/2014/main" id="{082ECBEA-B173-42D7-B914-53A95676D315}"/>
                  </a:ext>
                </a:extLst>
              </p:cNvPr>
              <p:cNvCxnSpPr/>
              <p:nvPr/>
            </p:nvCxnSpPr>
            <p:spPr>
              <a:xfrm>
                <a:off x="1016033" y="3760173"/>
                <a:ext cx="1899783" cy="1862"/>
              </a:xfrm>
              <a:prstGeom prst="straightConnector1">
                <a:avLst/>
              </a:prstGeom>
              <a:noFill/>
              <a:ln w="9525" cap="flat" cmpd="sng">
                <a:solidFill>
                  <a:schemeClr val="bg1">
                    <a:lumMod val="85000"/>
                  </a:schemeClr>
                </a:solidFill>
                <a:prstDash val="solid"/>
                <a:round/>
                <a:headEnd type="none" w="med" len="med"/>
                <a:tailEnd type="none" w="med" len="med"/>
              </a:ln>
            </p:spPr>
          </p:cxnSp>
          <p:cxnSp>
            <p:nvCxnSpPr>
              <p:cNvPr id="149" name="Shape 317">
                <a:extLst>
                  <a:ext uri="{FF2B5EF4-FFF2-40B4-BE49-F238E27FC236}">
                    <a16:creationId xmlns:a16="http://schemas.microsoft.com/office/drawing/2014/main" id="{EDA633E3-5F51-431C-94D4-EC8DA8F939D6}"/>
                  </a:ext>
                </a:extLst>
              </p:cNvPr>
              <p:cNvCxnSpPr/>
              <p:nvPr/>
            </p:nvCxnSpPr>
            <p:spPr>
              <a:xfrm>
                <a:off x="1016031" y="4216998"/>
                <a:ext cx="1899782" cy="1862"/>
              </a:xfrm>
              <a:prstGeom prst="straightConnector1">
                <a:avLst/>
              </a:prstGeom>
              <a:noFill/>
              <a:ln w="9525" cap="flat" cmpd="sng">
                <a:solidFill>
                  <a:schemeClr val="bg1">
                    <a:lumMod val="85000"/>
                  </a:schemeClr>
                </a:solidFill>
                <a:prstDash val="solid"/>
                <a:round/>
                <a:headEnd type="none" w="med" len="med"/>
                <a:tailEnd type="none" w="med" len="med"/>
              </a:ln>
            </p:spPr>
          </p:cxnSp>
        </p:grpSp>
        <p:sp>
          <p:nvSpPr>
            <p:cNvPr id="125" name="Shape 318">
              <a:extLst>
                <a:ext uri="{FF2B5EF4-FFF2-40B4-BE49-F238E27FC236}">
                  <a16:creationId xmlns:a16="http://schemas.microsoft.com/office/drawing/2014/main" id="{83F875EB-D58F-421A-A746-F1E1F1A8C8BC}"/>
                </a:ext>
              </a:extLst>
            </p:cNvPr>
            <p:cNvSpPr/>
            <p:nvPr/>
          </p:nvSpPr>
          <p:spPr>
            <a:xfrm>
              <a:off x="3085590" y="3106090"/>
              <a:ext cx="180000" cy="1049174"/>
            </a:xfrm>
            <a:prstGeom prst="rect">
              <a:avLst/>
            </a:prstGeom>
            <a:solidFill>
              <a:srgbClr val="4A9BDC"/>
            </a:solidFill>
            <a:ln>
              <a:noFill/>
            </a:ln>
          </p:spPr>
          <p:txBody>
            <a:bodyPr wrap="square" lIns="91425" tIns="45700" rIns="91425" bIns="45700" anchor="ctr" anchorCtr="0">
              <a:noAutofit/>
            </a:bodyPr>
            <a:lstStyle/>
            <a:p>
              <a:pPr algn="ctr">
                <a:buClr>
                  <a:srgbClr val="000000"/>
                </a:buClr>
              </a:pPr>
              <a:endParaRPr sz="2000" dirty="0">
                <a:solidFill>
                  <a:schemeClr val="lt1"/>
                </a:solidFill>
                <a:latin typeface="Arial"/>
                <a:ea typeface="Arial"/>
                <a:cs typeface="Arial"/>
                <a:sym typeface="Arial"/>
              </a:endParaRPr>
            </a:p>
          </p:txBody>
        </p:sp>
        <p:sp>
          <p:nvSpPr>
            <p:cNvPr id="126" name="Shape 81">
              <a:extLst>
                <a:ext uri="{FF2B5EF4-FFF2-40B4-BE49-F238E27FC236}">
                  <a16:creationId xmlns:a16="http://schemas.microsoft.com/office/drawing/2014/main" id="{238324FC-8404-451F-A053-53085966DEA5}"/>
                </a:ext>
              </a:extLst>
            </p:cNvPr>
            <p:cNvSpPr txBox="1"/>
            <p:nvPr/>
          </p:nvSpPr>
          <p:spPr>
            <a:xfrm>
              <a:off x="2845992" y="4173922"/>
              <a:ext cx="795383" cy="246299"/>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200" b="1" dirty="0">
                  <a:solidFill>
                    <a:schemeClr val="tx1">
                      <a:lumMod val="50000"/>
                      <a:lumOff val="50000"/>
                    </a:schemeClr>
                  </a:solidFill>
                  <a:latin typeface="微軟正黑體" pitchFamily="34" charset="-120"/>
                  <a:ea typeface="微軟正黑體" pitchFamily="34" charset="-120"/>
                  <a:sym typeface="Arial"/>
                </a:rPr>
                <a:t>SSD</a:t>
              </a:r>
              <a:r>
                <a:rPr lang="zh-TW" altLang="en-US" sz="1200" b="1" dirty="0">
                  <a:solidFill>
                    <a:schemeClr val="tx1">
                      <a:lumMod val="50000"/>
                      <a:lumOff val="50000"/>
                    </a:schemeClr>
                  </a:solidFill>
                  <a:latin typeface="微軟正黑體" pitchFamily="34" charset="-120"/>
                  <a:ea typeface="微軟正黑體" pitchFamily="34" charset="-120"/>
                  <a:sym typeface="Arial"/>
                </a:rPr>
                <a:t> </a:t>
              </a:r>
              <a:r>
                <a:rPr lang="en-US" altLang="zh-TW" sz="1200" b="1" dirty="0">
                  <a:solidFill>
                    <a:schemeClr val="tx1">
                      <a:lumMod val="50000"/>
                      <a:lumOff val="50000"/>
                    </a:schemeClr>
                  </a:solidFill>
                  <a:latin typeface="微軟正黑體" pitchFamily="34" charset="-120"/>
                  <a:ea typeface="微軟正黑體" pitchFamily="34" charset="-120"/>
                  <a:sym typeface="Arial"/>
                </a:rPr>
                <a:t>Cache</a:t>
              </a:r>
              <a:endParaRPr lang="zh-TW" altLang="en-US" sz="1200" b="1" dirty="0">
                <a:solidFill>
                  <a:schemeClr val="tx1">
                    <a:lumMod val="50000"/>
                    <a:lumOff val="50000"/>
                  </a:schemeClr>
                </a:solidFill>
                <a:latin typeface="微軟正黑體" pitchFamily="34" charset="-120"/>
                <a:ea typeface="微軟正黑體" pitchFamily="34" charset="-120"/>
                <a:sym typeface="Arial"/>
              </a:endParaRPr>
            </a:p>
          </p:txBody>
        </p:sp>
        <p:sp>
          <p:nvSpPr>
            <p:cNvPr id="127" name="Shape 82">
              <a:extLst>
                <a:ext uri="{FF2B5EF4-FFF2-40B4-BE49-F238E27FC236}">
                  <a16:creationId xmlns:a16="http://schemas.microsoft.com/office/drawing/2014/main" id="{D8FF6846-E8C1-463A-928E-211DD363CB64}"/>
                </a:ext>
              </a:extLst>
            </p:cNvPr>
            <p:cNvSpPr txBox="1"/>
            <p:nvPr/>
          </p:nvSpPr>
          <p:spPr>
            <a:xfrm>
              <a:off x="3671969" y="4168717"/>
              <a:ext cx="671571" cy="246299"/>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200" b="1" dirty="0" err="1">
                  <a:solidFill>
                    <a:schemeClr val="tx1">
                      <a:lumMod val="50000"/>
                      <a:lumOff val="50000"/>
                    </a:schemeClr>
                  </a:solidFill>
                  <a:latin typeface="微軟正黑體" pitchFamily="34" charset="-120"/>
                  <a:ea typeface="微軟正黑體" pitchFamily="34" charset="-120"/>
                  <a:sym typeface="Arial"/>
                </a:rPr>
                <a:t>Qtier</a:t>
              </a:r>
              <a:endParaRPr lang="zh-TW" altLang="en-US" sz="1200" b="1" dirty="0">
                <a:solidFill>
                  <a:schemeClr val="tx1">
                    <a:lumMod val="50000"/>
                    <a:lumOff val="50000"/>
                  </a:schemeClr>
                </a:solidFill>
                <a:latin typeface="微軟正黑體" pitchFamily="34" charset="-120"/>
                <a:ea typeface="微軟正黑體" pitchFamily="34" charset="-120"/>
                <a:sym typeface="Arial"/>
              </a:endParaRPr>
            </a:p>
          </p:txBody>
        </p:sp>
        <p:sp>
          <p:nvSpPr>
            <p:cNvPr id="128" name="Shape 312">
              <a:extLst>
                <a:ext uri="{FF2B5EF4-FFF2-40B4-BE49-F238E27FC236}">
                  <a16:creationId xmlns:a16="http://schemas.microsoft.com/office/drawing/2014/main" id="{99BF9937-4782-474C-B8A4-9E2CFCCE6103}"/>
                </a:ext>
              </a:extLst>
            </p:cNvPr>
            <p:cNvSpPr txBox="1"/>
            <p:nvPr/>
          </p:nvSpPr>
          <p:spPr>
            <a:xfrm>
              <a:off x="2332188" y="3850145"/>
              <a:ext cx="579329" cy="250156"/>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ea typeface="Arial"/>
                  <a:cs typeface="Arial" panose="020B0604020202020204" pitchFamily="34" charset="0"/>
                  <a:sym typeface="Arial"/>
                </a:rPr>
                <a:t>20000</a:t>
              </a:r>
            </a:p>
          </p:txBody>
        </p:sp>
        <p:cxnSp>
          <p:nvCxnSpPr>
            <p:cNvPr id="129" name="Shape 310">
              <a:extLst>
                <a:ext uri="{FF2B5EF4-FFF2-40B4-BE49-F238E27FC236}">
                  <a16:creationId xmlns:a16="http://schemas.microsoft.com/office/drawing/2014/main" id="{6131B251-1FE3-4BB0-92A7-48D149C41E2D}"/>
                </a:ext>
              </a:extLst>
            </p:cNvPr>
            <p:cNvCxnSpPr>
              <a:cxnSpLocks/>
            </p:cNvCxnSpPr>
            <p:nvPr/>
          </p:nvCxnSpPr>
          <p:spPr>
            <a:xfrm flipV="1">
              <a:off x="2923786" y="2120581"/>
              <a:ext cx="0" cy="2034683"/>
            </a:xfrm>
            <a:prstGeom prst="straightConnector1">
              <a:avLst/>
            </a:prstGeom>
            <a:noFill/>
            <a:ln w="9525" cap="flat" cmpd="sng">
              <a:solidFill>
                <a:schemeClr val="bg1">
                  <a:lumMod val="85000"/>
                </a:schemeClr>
              </a:solidFill>
              <a:prstDash val="solid"/>
              <a:round/>
              <a:headEnd type="none" w="med" len="med"/>
              <a:tailEnd type="none" w="med" len="med"/>
            </a:ln>
          </p:spPr>
        </p:cxnSp>
        <p:sp>
          <p:nvSpPr>
            <p:cNvPr id="130" name="Shape 324">
              <a:extLst>
                <a:ext uri="{FF2B5EF4-FFF2-40B4-BE49-F238E27FC236}">
                  <a16:creationId xmlns:a16="http://schemas.microsoft.com/office/drawing/2014/main" id="{649C5334-630C-486B-9807-79784902A978}"/>
                </a:ext>
              </a:extLst>
            </p:cNvPr>
            <p:cNvSpPr txBox="1"/>
            <p:nvPr/>
          </p:nvSpPr>
          <p:spPr>
            <a:xfrm>
              <a:off x="2332188" y="2108693"/>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160000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1" name="Shape 324">
              <a:extLst>
                <a:ext uri="{FF2B5EF4-FFF2-40B4-BE49-F238E27FC236}">
                  <a16:creationId xmlns:a16="http://schemas.microsoft.com/office/drawing/2014/main" id="{8B60BD38-36B2-471A-AA45-584E3E87D880}"/>
                </a:ext>
              </a:extLst>
            </p:cNvPr>
            <p:cNvSpPr txBox="1"/>
            <p:nvPr/>
          </p:nvSpPr>
          <p:spPr>
            <a:xfrm>
              <a:off x="2332188" y="2363579"/>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140000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2" name="Shape 324">
              <a:extLst>
                <a:ext uri="{FF2B5EF4-FFF2-40B4-BE49-F238E27FC236}">
                  <a16:creationId xmlns:a16="http://schemas.microsoft.com/office/drawing/2014/main" id="{DABA8187-F330-477E-B5BD-B0BB1846903E}"/>
                </a:ext>
              </a:extLst>
            </p:cNvPr>
            <p:cNvSpPr txBox="1"/>
            <p:nvPr/>
          </p:nvSpPr>
          <p:spPr>
            <a:xfrm>
              <a:off x="2332188" y="2607391"/>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120000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3" name="Shape 324">
              <a:extLst>
                <a:ext uri="{FF2B5EF4-FFF2-40B4-BE49-F238E27FC236}">
                  <a16:creationId xmlns:a16="http://schemas.microsoft.com/office/drawing/2014/main" id="{97C2535B-646D-4006-B556-E52B67253A20}"/>
                </a:ext>
              </a:extLst>
            </p:cNvPr>
            <p:cNvSpPr txBox="1"/>
            <p:nvPr/>
          </p:nvSpPr>
          <p:spPr>
            <a:xfrm>
              <a:off x="2332188" y="2856740"/>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100000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4" name="Shape 324">
              <a:extLst>
                <a:ext uri="{FF2B5EF4-FFF2-40B4-BE49-F238E27FC236}">
                  <a16:creationId xmlns:a16="http://schemas.microsoft.com/office/drawing/2014/main" id="{6C08C9A1-4E5F-404E-9247-0F5380321CB8}"/>
                </a:ext>
              </a:extLst>
            </p:cNvPr>
            <p:cNvSpPr txBox="1"/>
            <p:nvPr/>
          </p:nvSpPr>
          <p:spPr>
            <a:xfrm>
              <a:off x="2332188" y="3106090"/>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80000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5" name="Shape 324">
              <a:extLst>
                <a:ext uri="{FF2B5EF4-FFF2-40B4-BE49-F238E27FC236}">
                  <a16:creationId xmlns:a16="http://schemas.microsoft.com/office/drawing/2014/main" id="{3E73DC2F-5FA6-41E9-8E49-C03DB03F88C1}"/>
                </a:ext>
              </a:extLst>
            </p:cNvPr>
            <p:cNvSpPr txBox="1"/>
            <p:nvPr/>
          </p:nvSpPr>
          <p:spPr>
            <a:xfrm>
              <a:off x="2332188" y="3355440"/>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60000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6" name="Shape 324">
              <a:extLst>
                <a:ext uri="{FF2B5EF4-FFF2-40B4-BE49-F238E27FC236}">
                  <a16:creationId xmlns:a16="http://schemas.microsoft.com/office/drawing/2014/main" id="{A1329EBF-97E4-4F6C-ACB6-7813A7F22F62}"/>
                </a:ext>
              </a:extLst>
            </p:cNvPr>
            <p:cNvSpPr txBox="1"/>
            <p:nvPr/>
          </p:nvSpPr>
          <p:spPr>
            <a:xfrm>
              <a:off x="2332188" y="3604789"/>
              <a:ext cx="563517" cy="300000"/>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dirty="0">
                  <a:solidFill>
                    <a:schemeClr val="tx1">
                      <a:lumMod val="50000"/>
                      <a:lumOff val="50000"/>
                    </a:schemeClr>
                  </a:solidFill>
                  <a:latin typeface="Arial" panose="020B0604020202020204" pitchFamily="34" charset="0"/>
                  <a:cs typeface="Arial" panose="020B0604020202020204" pitchFamily="34" charset="0"/>
                </a:rPr>
                <a:t>40000</a:t>
              </a:r>
              <a:endParaRPr lang="zh-TW" altLang="en-US" sz="1051" dirty="0">
                <a:solidFill>
                  <a:schemeClr val="tx1">
                    <a:lumMod val="50000"/>
                    <a:lumOff val="50000"/>
                  </a:schemeClr>
                </a:solidFill>
                <a:latin typeface="Arial" panose="020B0604020202020204" pitchFamily="34" charset="0"/>
                <a:ea typeface="Arial"/>
                <a:cs typeface="Arial" panose="020B0604020202020204" pitchFamily="34" charset="0"/>
                <a:sym typeface="Arial"/>
              </a:endParaRPr>
            </a:p>
          </p:txBody>
        </p:sp>
        <p:sp>
          <p:nvSpPr>
            <p:cNvPr id="137" name="Shape 81">
              <a:extLst>
                <a:ext uri="{FF2B5EF4-FFF2-40B4-BE49-F238E27FC236}">
                  <a16:creationId xmlns:a16="http://schemas.microsoft.com/office/drawing/2014/main" id="{BB749489-8AC4-427A-88AF-175D8E3C5170}"/>
                </a:ext>
              </a:extLst>
            </p:cNvPr>
            <p:cNvSpPr txBox="1"/>
            <p:nvPr/>
          </p:nvSpPr>
          <p:spPr>
            <a:xfrm>
              <a:off x="2923785" y="1852893"/>
              <a:ext cx="1419754" cy="243482"/>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600" b="1" dirty="0">
                  <a:latin typeface="Arial" panose="020B0604020202020204" pitchFamily="34" charset="0"/>
                  <a:ea typeface="微軟正黑體" pitchFamily="34" charset="-120"/>
                  <a:cs typeface="Arial" panose="020B0604020202020204" pitchFamily="34" charset="0"/>
                </a:rPr>
                <a:t>Random R/W (IOPS)</a:t>
              </a:r>
              <a:endParaRPr lang="zh-TW" altLang="en-US" sz="1600" b="1" dirty="0">
                <a:latin typeface="Arial" panose="020B0604020202020204" pitchFamily="34" charset="0"/>
                <a:ea typeface="微軟正黑體" pitchFamily="34" charset="-120"/>
                <a:cs typeface="Arial" panose="020B0604020202020204" pitchFamily="34" charset="0"/>
              </a:endParaRPr>
            </a:p>
          </p:txBody>
        </p:sp>
        <p:sp>
          <p:nvSpPr>
            <p:cNvPr id="138" name="Shape 318">
              <a:extLst>
                <a:ext uri="{FF2B5EF4-FFF2-40B4-BE49-F238E27FC236}">
                  <a16:creationId xmlns:a16="http://schemas.microsoft.com/office/drawing/2014/main" id="{5362A86C-9E8E-4558-9319-8D911F13139D}"/>
                </a:ext>
              </a:extLst>
            </p:cNvPr>
            <p:cNvSpPr/>
            <p:nvPr/>
          </p:nvSpPr>
          <p:spPr>
            <a:xfrm>
              <a:off x="3264667" y="2570199"/>
              <a:ext cx="180000" cy="1585064"/>
            </a:xfrm>
            <a:prstGeom prst="rect">
              <a:avLst/>
            </a:prstGeom>
            <a:solidFill>
              <a:srgbClr val="DF0D6F"/>
            </a:solidFill>
            <a:ln>
              <a:noFill/>
            </a:ln>
          </p:spPr>
          <p:txBody>
            <a:bodyPr wrap="square" lIns="91425" tIns="45700" rIns="91425" bIns="45700" anchor="ctr" anchorCtr="0">
              <a:noAutofit/>
            </a:bodyPr>
            <a:lstStyle/>
            <a:p>
              <a:pPr algn="ctr">
                <a:buClr>
                  <a:srgbClr val="000000"/>
                </a:buClr>
              </a:pPr>
              <a:endParaRPr lang="zh-TW" altLang="en-US" sz="2000">
                <a:solidFill>
                  <a:srgbClr val="C0504D"/>
                </a:solidFill>
                <a:latin typeface="Arial"/>
                <a:ea typeface="Arial"/>
                <a:cs typeface="Arial"/>
                <a:sym typeface="Arial"/>
              </a:endParaRPr>
            </a:p>
          </p:txBody>
        </p:sp>
        <p:sp>
          <p:nvSpPr>
            <p:cNvPr id="139" name="Shape 318">
              <a:extLst>
                <a:ext uri="{FF2B5EF4-FFF2-40B4-BE49-F238E27FC236}">
                  <a16:creationId xmlns:a16="http://schemas.microsoft.com/office/drawing/2014/main" id="{EE5A2AE1-8F39-4A60-8F8E-53004FD2DAFE}"/>
                </a:ext>
              </a:extLst>
            </p:cNvPr>
            <p:cNvSpPr/>
            <p:nvPr/>
          </p:nvSpPr>
          <p:spPr>
            <a:xfrm>
              <a:off x="3829767" y="3069685"/>
              <a:ext cx="180000" cy="1085579"/>
            </a:xfrm>
            <a:prstGeom prst="rect">
              <a:avLst/>
            </a:prstGeom>
            <a:solidFill>
              <a:srgbClr val="4A9BDC"/>
            </a:solidFill>
            <a:ln>
              <a:noFill/>
            </a:ln>
          </p:spPr>
          <p:txBody>
            <a:bodyPr wrap="square" lIns="91425" tIns="45700" rIns="91425" bIns="45700" anchor="ctr" anchorCtr="0">
              <a:noAutofit/>
            </a:bodyPr>
            <a:lstStyle/>
            <a:p>
              <a:pPr algn="ctr">
                <a:buClr>
                  <a:srgbClr val="000000"/>
                </a:buClr>
              </a:pPr>
              <a:endParaRPr sz="2000">
                <a:solidFill>
                  <a:schemeClr val="lt1"/>
                </a:solidFill>
                <a:latin typeface="Arial"/>
                <a:ea typeface="Arial"/>
                <a:cs typeface="Arial"/>
                <a:sym typeface="Arial"/>
              </a:endParaRPr>
            </a:p>
          </p:txBody>
        </p:sp>
        <p:sp>
          <p:nvSpPr>
            <p:cNvPr id="140" name="Shape 318">
              <a:extLst>
                <a:ext uri="{FF2B5EF4-FFF2-40B4-BE49-F238E27FC236}">
                  <a16:creationId xmlns:a16="http://schemas.microsoft.com/office/drawing/2014/main" id="{70A4AD13-41F2-4C5A-9292-19420974EC71}"/>
                </a:ext>
              </a:extLst>
            </p:cNvPr>
            <p:cNvSpPr/>
            <p:nvPr/>
          </p:nvSpPr>
          <p:spPr>
            <a:xfrm>
              <a:off x="4008844" y="2589747"/>
              <a:ext cx="180000" cy="1565517"/>
            </a:xfrm>
            <a:prstGeom prst="rect">
              <a:avLst/>
            </a:prstGeom>
            <a:solidFill>
              <a:srgbClr val="DF0D6F"/>
            </a:solidFill>
            <a:ln>
              <a:noFill/>
            </a:ln>
          </p:spPr>
          <p:txBody>
            <a:bodyPr wrap="square" lIns="91425" tIns="45700" rIns="91425" bIns="45700" anchor="ctr" anchorCtr="0">
              <a:noAutofit/>
            </a:bodyPr>
            <a:lstStyle/>
            <a:p>
              <a:pPr algn="ctr">
                <a:buClr>
                  <a:srgbClr val="000000"/>
                </a:buClr>
              </a:pPr>
              <a:endParaRPr sz="2000">
                <a:solidFill>
                  <a:srgbClr val="C0504D"/>
                </a:solidFill>
                <a:latin typeface="Arial"/>
                <a:ea typeface="Arial"/>
                <a:cs typeface="Arial"/>
                <a:sym typeface="Arial"/>
              </a:endParaRPr>
            </a:p>
          </p:txBody>
        </p:sp>
        <p:sp>
          <p:nvSpPr>
            <p:cNvPr id="141" name="Shape 312">
              <a:extLst>
                <a:ext uri="{FF2B5EF4-FFF2-40B4-BE49-F238E27FC236}">
                  <a16:creationId xmlns:a16="http://schemas.microsoft.com/office/drawing/2014/main" id="{C701C58A-A9D6-4C97-A31A-ED103C86D24C}"/>
                </a:ext>
              </a:extLst>
            </p:cNvPr>
            <p:cNvSpPr txBox="1"/>
            <p:nvPr/>
          </p:nvSpPr>
          <p:spPr>
            <a:xfrm>
              <a:off x="2332189" y="4025111"/>
              <a:ext cx="561570" cy="250156"/>
            </a:xfrm>
            <a:prstGeom prst="rect">
              <a:avLst/>
            </a:prstGeom>
            <a:noFill/>
            <a:ln>
              <a:noFill/>
            </a:ln>
          </p:spPr>
          <p:txBody>
            <a:bodyPr wrap="square" lIns="91425" tIns="45700" rIns="91425" bIns="45700" anchor="t" anchorCtr="0">
              <a:noAutofit/>
            </a:bodyPr>
            <a:lstStyle/>
            <a:p>
              <a:pPr algn="r">
                <a:buClr>
                  <a:srgbClr val="9F5900"/>
                </a:buClr>
                <a:buSzPct val="25000"/>
              </a:pPr>
              <a:r>
                <a:rPr lang="en-US" altLang="zh-TW" sz="1051">
                  <a:solidFill>
                    <a:schemeClr val="tx1">
                      <a:lumMod val="50000"/>
                      <a:lumOff val="50000"/>
                    </a:schemeClr>
                  </a:solidFill>
                  <a:latin typeface="Arial"/>
                  <a:ea typeface="Arial"/>
                  <a:cs typeface="Arial"/>
                  <a:sym typeface="Arial"/>
                </a:rPr>
                <a:t>0</a:t>
              </a:r>
              <a:endParaRPr lang="zh-TW" altLang="en-US" sz="1051">
                <a:solidFill>
                  <a:schemeClr val="tx1">
                    <a:lumMod val="50000"/>
                    <a:lumOff val="50000"/>
                  </a:schemeClr>
                </a:solidFill>
                <a:latin typeface="Arial"/>
                <a:ea typeface="Arial"/>
                <a:cs typeface="Arial"/>
                <a:sym typeface="Arial"/>
              </a:endParaRPr>
            </a:p>
          </p:txBody>
        </p:sp>
      </p:grpSp>
      <p:grpSp>
        <p:nvGrpSpPr>
          <p:cNvPr id="150" name="群組 149">
            <a:extLst>
              <a:ext uri="{FF2B5EF4-FFF2-40B4-BE49-F238E27FC236}">
                <a16:creationId xmlns:a16="http://schemas.microsoft.com/office/drawing/2014/main" id="{B09DA115-E51F-4A44-9EE8-F1F6C9C880EC}"/>
              </a:ext>
            </a:extLst>
          </p:cNvPr>
          <p:cNvGrpSpPr/>
          <p:nvPr/>
        </p:nvGrpSpPr>
        <p:grpSpPr>
          <a:xfrm>
            <a:off x="3175825" y="5657837"/>
            <a:ext cx="652033" cy="400691"/>
            <a:chOff x="2076712" y="3279940"/>
            <a:chExt cx="652032" cy="400690"/>
          </a:xfrm>
        </p:grpSpPr>
        <p:grpSp>
          <p:nvGrpSpPr>
            <p:cNvPr id="151" name="群組 150">
              <a:extLst>
                <a:ext uri="{FF2B5EF4-FFF2-40B4-BE49-F238E27FC236}">
                  <a16:creationId xmlns:a16="http://schemas.microsoft.com/office/drawing/2014/main" id="{28D67DE0-794C-4D8B-AC87-BD1E43A66532}"/>
                </a:ext>
              </a:extLst>
            </p:cNvPr>
            <p:cNvGrpSpPr/>
            <p:nvPr/>
          </p:nvGrpSpPr>
          <p:grpSpPr>
            <a:xfrm>
              <a:off x="2139471" y="3279940"/>
              <a:ext cx="589273" cy="400690"/>
              <a:chOff x="-284390" y="3222816"/>
              <a:chExt cx="670295" cy="455784"/>
            </a:xfrm>
          </p:grpSpPr>
          <p:sp>
            <p:nvSpPr>
              <p:cNvPr id="155" name="Shape 81">
                <a:extLst>
                  <a:ext uri="{FF2B5EF4-FFF2-40B4-BE49-F238E27FC236}">
                    <a16:creationId xmlns:a16="http://schemas.microsoft.com/office/drawing/2014/main" id="{FDFF30A3-86A9-4651-90CC-0DCB025DD584}"/>
                  </a:ext>
                </a:extLst>
              </p:cNvPr>
              <p:cNvSpPr txBox="1"/>
              <p:nvPr/>
            </p:nvSpPr>
            <p:spPr>
              <a:xfrm>
                <a:off x="-284379" y="3222816"/>
                <a:ext cx="670284" cy="219037"/>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0" dirty="0">
                    <a:solidFill>
                      <a:schemeClr val="tx1">
                        <a:lumMod val="50000"/>
                        <a:lumOff val="50000"/>
                      </a:schemeClr>
                    </a:solidFill>
                    <a:latin typeface="Arial" panose="020B0604020202020204" pitchFamily="34" charset="0"/>
                    <a:ea typeface="微軟正黑體" pitchFamily="34" charset="-120"/>
                    <a:cs typeface="Arial" panose="020B0604020202020204" pitchFamily="34" charset="0"/>
                    <a:sym typeface="Arial"/>
                  </a:rPr>
                  <a:t>Write</a:t>
                </a:r>
                <a:endParaRPr lang="zh-TW" altLang="en-US" sz="1050" dirty="0">
                  <a:solidFill>
                    <a:schemeClr val="tx1">
                      <a:lumMod val="50000"/>
                      <a:lumOff val="50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156" name="Shape 81">
                <a:extLst>
                  <a:ext uri="{FF2B5EF4-FFF2-40B4-BE49-F238E27FC236}">
                    <a16:creationId xmlns:a16="http://schemas.microsoft.com/office/drawing/2014/main" id="{D6011DEA-CBD3-4655-8D3A-96DB71B4E91E}"/>
                  </a:ext>
                </a:extLst>
              </p:cNvPr>
              <p:cNvSpPr txBox="1"/>
              <p:nvPr/>
            </p:nvSpPr>
            <p:spPr>
              <a:xfrm>
                <a:off x="-284390" y="3449142"/>
                <a:ext cx="670295" cy="229458"/>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0" dirty="0">
                    <a:solidFill>
                      <a:schemeClr val="tx1">
                        <a:lumMod val="50000"/>
                        <a:lumOff val="50000"/>
                      </a:schemeClr>
                    </a:solidFill>
                    <a:latin typeface="Arial" panose="020B0604020202020204" pitchFamily="34" charset="0"/>
                    <a:ea typeface="微軟正黑體" pitchFamily="34" charset="-120"/>
                    <a:cs typeface="Arial" panose="020B0604020202020204" pitchFamily="34" charset="0"/>
                    <a:sym typeface="Arial"/>
                  </a:rPr>
                  <a:t>Read</a:t>
                </a:r>
                <a:endParaRPr lang="zh-TW" altLang="en-US" sz="1050" dirty="0">
                  <a:solidFill>
                    <a:schemeClr val="tx1">
                      <a:lumMod val="50000"/>
                      <a:lumOff val="50000"/>
                    </a:schemeClr>
                  </a:solidFill>
                  <a:latin typeface="Arial" panose="020B0604020202020204" pitchFamily="34" charset="0"/>
                  <a:ea typeface="微軟正黑體" pitchFamily="34" charset="-120"/>
                  <a:cs typeface="Arial" panose="020B0604020202020204" pitchFamily="34" charset="0"/>
                  <a:sym typeface="Arial"/>
                </a:endParaRPr>
              </a:p>
            </p:txBody>
          </p:sp>
        </p:grpSp>
        <p:grpSp>
          <p:nvGrpSpPr>
            <p:cNvPr id="152" name="群組 1">
              <a:extLst>
                <a:ext uri="{FF2B5EF4-FFF2-40B4-BE49-F238E27FC236}">
                  <a16:creationId xmlns:a16="http://schemas.microsoft.com/office/drawing/2014/main" id="{C241A413-4F82-4F4E-85CF-D079A9A3973F}"/>
                </a:ext>
              </a:extLst>
            </p:cNvPr>
            <p:cNvGrpSpPr/>
            <p:nvPr/>
          </p:nvGrpSpPr>
          <p:grpSpPr>
            <a:xfrm>
              <a:off x="2076712" y="3332430"/>
              <a:ext cx="110803" cy="309736"/>
              <a:chOff x="2059140" y="3282532"/>
              <a:chExt cx="126040" cy="352325"/>
            </a:xfrm>
          </p:grpSpPr>
          <p:sp>
            <p:nvSpPr>
              <p:cNvPr id="153" name="矩形 35">
                <a:extLst>
                  <a:ext uri="{FF2B5EF4-FFF2-40B4-BE49-F238E27FC236}">
                    <a16:creationId xmlns:a16="http://schemas.microsoft.com/office/drawing/2014/main" id="{A972976B-2E37-47BE-B20C-C359C373B9B7}"/>
                  </a:ext>
                </a:extLst>
              </p:cNvPr>
              <p:cNvSpPr/>
              <p:nvPr/>
            </p:nvSpPr>
            <p:spPr>
              <a:xfrm>
                <a:off x="2059176" y="3282532"/>
                <a:ext cx="126004" cy="126000"/>
              </a:xfrm>
              <a:prstGeom prst="rect">
                <a:avLst/>
              </a:prstGeom>
              <a:solidFill>
                <a:srgbClr val="4A9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sp>
            <p:nvSpPr>
              <p:cNvPr id="154" name="矩形 33">
                <a:extLst>
                  <a:ext uri="{FF2B5EF4-FFF2-40B4-BE49-F238E27FC236}">
                    <a16:creationId xmlns:a16="http://schemas.microsoft.com/office/drawing/2014/main" id="{2C6DAFFE-A3CF-4E3A-B79C-F25E8DA3EB4D}"/>
                  </a:ext>
                </a:extLst>
              </p:cNvPr>
              <p:cNvSpPr/>
              <p:nvPr/>
            </p:nvSpPr>
            <p:spPr>
              <a:xfrm>
                <a:off x="2059140" y="3508857"/>
                <a:ext cx="125999" cy="126000"/>
              </a:xfrm>
              <a:prstGeom prst="rect">
                <a:avLst/>
              </a:prstGeom>
              <a:solidFill>
                <a:srgbClr val="DF0D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800"/>
              </a:p>
            </p:txBody>
          </p:sp>
        </p:grpSp>
      </p:grpSp>
      <p:sp>
        <p:nvSpPr>
          <p:cNvPr id="157" name="Shape 324">
            <a:extLst>
              <a:ext uri="{FF2B5EF4-FFF2-40B4-BE49-F238E27FC236}">
                <a16:creationId xmlns:a16="http://schemas.microsoft.com/office/drawing/2014/main" id="{E4614F03-6CD4-485A-B938-26297A862CFB}"/>
              </a:ext>
            </a:extLst>
          </p:cNvPr>
          <p:cNvSpPr txBox="1"/>
          <p:nvPr/>
        </p:nvSpPr>
        <p:spPr>
          <a:xfrm>
            <a:off x="1151324" y="3368264"/>
            <a:ext cx="427722"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4A9BDC"/>
                </a:solidFill>
                <a:latin typeface="Arial" panose="020B0604020202020204" pitchFamily="34" charset="0"/>
                <a:cs typeface="Arial" panose="020B0604020202020204" pitchFamily="34" charset="0"/>
              </a:rPr>
              <a:t>817</a:t>
            </a:r>
            <a:endParaRPr lang="zh-TW" altLang="en-US" sz="1051" b="1" dirty="0">
              <a:solidFill>
                <a:srgbClr val="4A9BDC"/>
              </a:solidFill>
              <a:latin typeface="Arial" panose="020B0604020202020204" pitchFamily="34" charset="0"/>
              <a:ea typeface="Arial"/>
              <a:cs typeface="Arial" panose="020B0604020202020204" pitchFamily="34" charset="0"/>
              <a:sym typeface="Arial"/>
            </a:endParaRPr>
          </a:p>
        </p:txBody>
      </p:sp>
      <p:sp>
        <p:nvSpPr>
          <p:cNvPr id="158" name="Shape 324">
            <a:extLst>
              <a:ext uri="{FF2B5EF4-FFF2-40B4-BE49-F238E27FC236}">
                <a16:creationId xmlns:a16="http://schemas.microsoft.com/office/drawing/2014/main" id="{56C484EE-FE4A-4BFD-B3CB-A7FE7C43D9AF}"/>
              </a:ext>
            </a:extLst>
          </p:cNvPr>
          <p:cNvSpPr txBox="1"/>
          <p:nvPr/>
        </p:nvSpPr>
        <p:spPr>
          <a:xfrm>
            <a:off x="1431010" y="3264843"/>
            <a:ext cx="427722"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DF0D6F"/>
                </a:solidFill>
                <a:latin typeface="Arial" panose="020B0604020202020204" pitchFamily="34" charset="0"/>
                <a:cs typeface="Arial" panose="020B0604020202020204" pitchFamily="34" charset="0"/>
              </a:rPr>
              <a:t>831</a:t>
            </a:r>
            <a:endParaRPr lang="zh-TW" altLang="en-US" sz="1051" b="1" dirty="0">
              <a:solidFill>
                <a:srgbClr val="DF0D6F"/>
              </a:solidFill>
              <a:latin typeface="Arial" panose="020B0604020202020204" pitchFamily="34" charset="0"/>
              <a:ea typeface="Arial"/>
              <a:cs typeface="Arial" panose="020B0604020202020204" pitchFamily="34" charset="0"/>
              <a:sym typeface="Arial"/>
            </a:endParaRPr>
          </a:p>
        </p:txBody>
      </p:sp>
      <p:sp>
        <p:nvSpPr>
          <p:cNvPr id="159" name="Shape 324">
            <a:extLst>
              <a:ext uri="{FF2B5EF4-FFF2-40B4-BE49-F238E27FC236}">
                <a16:creationId xmlns:a16="http://schemas.microsoft.com/office/drawing/2014/main" id="{6DF7DE44-5142-480F-8DE8-836DC83EE89E}"/>
              </a:ext>
            </a:extLst>
          </p:cNvPr>
          <p:cNvSpPr txBox="1"/>
          <p:nvPr/>
        </p:nvSpPr>
        <p:spPr>
          <a:xfrm>
            <a:off x="2593206" y="3257220"/>
            <a:ext cx="427722"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DF0D6F"/>
                </a:solidFill>
                <a:latin typeface="Arial" panose="020B0604020202020204" pitchFamily="34" charset="0"/>
                <a:cs typeface="Arial" panose="020B0604020202020204" pitchFamily="34" charset="0"/>
              </a:rPr>
              <a:t>830</a:t>
            </a:r>
            <a:endParaRPr lang="zh-TW" altLang="en-US" sz="1051" b="1" dirty="0">
              <a:solidFill>
                <a:srgbClr val="DF0D6F"/>
              </a:solidFill>
              <a:latin typeface="Arial" panose="020B0604020202020204" pitchFamily="34" charset="0"/>
              <a:ea typeface="Arial"/>
              <a:cs typeface="Arial" panose="020B0604020202020204" pitchFamily="34" charset="0"/>
              <a:sym typeface="Arial"/>
            </a:endParaRPr>
          </a:p>
        </p:txBody>
      </p:sp>
      <p:sp>
        <p:nvSpPr>
          <p:cNvPr id="160" name="Shape 324">
            <a:extLst>
              <a:ext uri="{FF2B5EF4-FFF2-40B4-BE49-F238E27FC236}">
                <a16:creationId xmlns:a16="http://schemas.microsoft.com/office/drawing/2014/main" id="{F253BC09-2538-457C-89BC-E51B914D3A23}"/>
              </a:ext>
            </a:extLst>
          </p:cNvPr>
          <p:cNvSpPr txBox="1"/>
          <p:nvPr/>
        </p:nvSpPr>
        <p:spPr>
          <a:xfrm>
            <a:off x="2311729" y="3360550"/>
            <a:ext cx="427722"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4A9BDC"/>
                </a:solidFill>
                <a:latin typeface="Arial" panose="020B0604020202020204" pitchFamily="34" charset="0"/>
                <a:cs typeface="Arial" panose="020B0604020202020204" pitchFamily="34" charset="0"/>
              </a:rPr>
              <a:t>820</a:t>
            </a:r>
            <a:endParaRPr lang="zh-TW" altLang="en-US" sz="1051" b="1" dirty="0">
              <a:solidFill>
                <a:srgbClr val="4A9BDC"/>
              </a:solidFill>
              <a:latin typeface="Arial" panose="020B0604020202020204" pitchFamily="34" charset="0"/>
              <a:ea typeface="Arial"/>
              <a:cs typeface="Arial" panose="020B0604020202020204" pitchFamily="34" charset="0"/>
              <a:sym typeface="Arial"/>
            </a:endParaRPr>
          </a:p>
        </p:txBody>
      </p:sp>
      <p:sp>
        <p:nvSpPr>
          <p:cNvPr id="161" name="Shape 324">
            <a:extLst>
              <a:ext uri="{FF2B5EF4-FFF2-40B4-BE49-F238E27FC236}">
                <a16:creationId xmlns:a16="http://schemas.microsoft.com/office/drawing/2014/main" id="{58879987-EEC4-479F-8021-3CCFB0179493}"/>
              </a:ext>
            </a:extLst>
          </p:cNvPr>
          <p:cNvSpPr txBox="1"/>
          <p:nvPr/>
        </p:nvSpPr>
        <p:spPr>
          <a:xfrm>
            <a:off x="4040658" y="3981758"/>
            <a:ext cx="587284"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4A9BDC"/>
                </a:solidFill>
                <a:latin typeface="Arial" panose="020B0604020202020204" pitchFamily="34" charset="0"/>
                <a:cs typeface="Arial" panose="020B0604020202020204" pitchFamily="34" charset="0"/>
              </a:rPr>
              <a:t>82823</a:t>
            </a:r>
            <a:endParaRPr lang="zh-TW" altLang="en-US" sz="1051" b="1" dirty="0">
              <a:solidFill>
                <a:srgbClr val="4A9BDC"/>
              </a:solidFill>
              <a:latin typeface="Arial" panose="020B0604020202020204" pitchFamily="34" charset="0"/>
              <a:ea typeface="Arial"/>
              <a:cs typeface="Arial" panose="020B0604020202020204" pitchFamily="34" charset="0"/>
              <a:sym typeface="Arial"/>
            </a:endParaRPr>
          </a:p>
        </p:txBody>
      </p:sp>
      <p:sp>
        <p:nvSpPr>
          <p:cNvPr id="162" name="Shape 324">
            <a:extLst>
              <a:ext uri="{FF2B5EF4-FFF2-40B4-BE49-F238E27FC236}">
                <a16:creationId xmlns:a16="http://schemas.microsoft.com/office/drawing/2014/main" id="{9B6F84C8-2F41-4EDC-9D5F-5D09EAE8BB65}"/>
              </a:ext>
            </a:extLst>
          </p:cNvPr>
          <p:cNvSpPr txBox="1"/>
          <p:nvPr/>
        </p:nvSpPr>
        <p:spPr>
          <a:xfrm>
            <a:off x="4399068" y="3223868"/>
            <a:ext cx="672223"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DF0D6F"/>
                </a:solidFill>
                <a:latin typeface="Arial" panose="020B0604020202020204" pitchFamily="34" charset="0"/>
                <a:cs typeface="Arial" panose="020B0604020202020204" pitchFamily="34" charset="0"/>
              </a:rPr>
              <a:t>133402</a:t>
            </a:r>
            <a:endParaRPr lang="zh-TW" altLang="en-US" sz="1051" b="1" dirty="0">
              <a:solidFill>
                <a:srgbClr val="DF0D6F"/>
              </a:solidFill>
              <a:latin typeface="Arial" panose="020B0604020202020204" pitchFamily="34" charset="0"/>
              <a:ea typeface="Arial"/>
              <a:cs typeface="Arial" panose="020B0604020202020204" pitchFamily="34" charset="0"/>
              <a:sym typeface="Arial"/>
            </a:endParaRPr>
          </a:p>
        </p:txBody>
      </p:sp>
      <p:sp>
        <p:nvSpPr>
          <p:cNvPr id="163" name="Shape 324">
            <a:extLst>
              <a:ext uri="{FF2B5EF4-FFF2-40B4-BE49-F238E27FC236}">
                <a16:creationId xmlns:a16="http://schemas.microsoft.com/office/drawing/2014/main" id="{CBF0C383-F8FE-415E-87EB-55270D12B6D8}"/>
              </a:ext>
            </a:extLst>
          </p:cNvPr>
          <p:cNvSpPr txBox="1"/>
          <p:nvPr/>
        </p:nvSpPr>
        <p:spPr>
          <a:xfrm>
            <a:off x="5736837" y="3255455"/>
            <a:ext cx="672223"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DF0D6F"/>
                </a:solidFill>
                <a:latin typeface="Arial" panose="020B0604020202020204" pitchFamily="34" charset="0"/>
                <a:cs typeface="Arial" panose="020B0604020202020204" pitchFamily="34" charset="0"/>
              </a:rPr>
              <a:t>130388</a:t>
            </a:r>
            <a:endParaRPr lang="zh-TW" altLang="en-US" sz="1051" b="1" dirty="0">
              <a:solidFill>
                <a:srgbClr val="DF0D6F"/>
              </a:solidFill>
              <a:latin typeface="Arial" panose="020B0604020202020204" pitchFamily="34" charset="0"/>
              <a:ea typeface="Arial"/>
              <a:cs typeface="Arial" panose="020B0604020202020204" pitchFamily="34" charset="0"/>
              <a:sym typeface="Arial"/>
            </a:endParaRPr>
          </a:p>
        </p:txBody>
      </p:sp>
      <p:sp>
        <p:nvSpPr>
          <p:cNvPr id="164" name="Shape 324">
            <a:extLst>
              <a:ext uri="{FF2B5EF4-FFF2-40B4-BE49-F238E27FC236}">
                <a16:creationId xmlns:a16="http://schemas.microsoft.com/office/drawing/2014/main" id="{6E0E55A1-A336-4F6C-B5B5-B6BC40B2AAE1}"/>
              </a:ext>
            </a:extLst>
          </p:cNvPr>
          <p:cNvSpPr txBox="1"/>
          <p:nvPr/>
        </p:nvSpPr>
        <p:spPr>
          <a:xfrm>
            <a:off x="5362251" y="3912217"/>
            <a:ext cx="587284" cy="289333"/>
          </a:xfrm>
          <a:prstGeom prst="rect">
            <a:avLst/>
          </a:prstGeom>
          <a:noFill/>
          <a:ln>
            <a:noFill/>
          </a:ln>
        </p:spPr>
        <p:txBody>
          <a:bodyPr wrap="square" lIns="91425" tIns="45700" rIns="91425" bIns="45700" anchor="t" anchorCtr="0">
            <a:noAutofit/>
          </a:bodyPr>
          <a:lstStyle/>
          <a:p>
            <a:pPr algn="ctr">
              <a:buClr>
                <a:srgbClr val="9F5900"/>
              </a:buClr>
              <a:buSzPct val="25000"/>
            </a:pPr>
            <a:r>
              <a:rPr lang="en-US" altLang="zh-TW" sz="1051" b="1" dirty="0">
                <a:solidFill>
                  <a:srgbClr val="4A9BDC"/>
                </a:solidFill>
                <a:latin typeface="Arial" panose="020B0604020202020204" pitchFamily="34" charset="0"/>
                <a:cs typeface="Arial" panose="020B0604020202020204" pitchFamily="34" charset="0"/>
              </a:rPr>
              <a:t>88022</a:t>
            </a:r>
            <a:endParaRPr lang="zh-TW" altLang="en-US" sz="1051" b="1" dirty="0">
              <a:solidFill>
                <a:srgbClr val="4A9BDC"/>
              </a:solidFill>
              <a:latin typeface="Arial" panose="020B0604020202020204" pitchFamily="34" charset="0"/>
              <a:ea typeface="Arial"/>
              <a:cs typeface="Arial" panose="020B0604020202020204" pitchFamily="34" charset="0"/>
              <a:sym typeface="Arial"/>
            </a:endParaRPr>
          </a:p>
        </p:txBody>
      </p:sp>
      <p:sp>
        <p:nvSpPr>
          <p:cNvPr id="165" name="Shape 374">
            <a:extLst>
              <a:ext uri="{FF2B5EF4-FFF2-40B4-BE49-F238E27FC236}">
                <a16:creationId xmlns:a16="http://schemas.microsoft.com/office/drawing/2014/main" id="{0455A6E4-B403-4F84-A7FF-85A478B64FE1}"/>
              </a:ext>
            </a:extLst>
          </p:cNvPr>
          <p:cNvSpPr txBox="1"/>
          <p:nvPr/>
        </p:nvSpPr>
        <p:spPr>
          <a:xfrm>
            <a:off x="6910799" y="5735039"/>
            <a:ext cx="4912233" cy="628155"/>
          </a:xfrm>
          <a:prstGeom prst="rect">
            <a:avLst/>
          </a:prstGeom>
          <a:noFill/>
          <a:ln>
            <a:noFill/>
          </a:ln>
        </p:spPr>
        <p:txBody>
          <a:bodyPr spcFirstLastPara="1" wrap="square" lIns="91425" tIns="45700" rIns="91425" bIns="45700" anchor="t" anchorCtr="0">
            <a:noAutofit/>
          </a:bodyPr>
          <a:lstStyle/>
          <a:p>
            <a:pPr marL="87313" indent="-87313">
              <a:buFont typeface="Arial" panose="020B0604020202020204" pitchFamily="34" charset="0"/>
              <a:buChar char="•"/>
            </a:pPr>
            <a:r>
              <a:rPr lang="en-US" altLang="zh-TW" sz="1000" b="1" dirty="0">
                <a:latin typeface="Arial" panose="020B0604020202020204" pitchFamily="34" charset="0"/>
                <a:ea typeface="微軟正黑體" pitchFamily="34" charset="-120"/>
                <a:cs typeface="Arial" panose="020B0604020202020204" pitchFamily="34" charset="0"/>
                <a:sym typeface="Arial"/>
              </a:rPr>
              <a:t>TVS-872XT-i5-16G with</a:t>
            </a:r>
            <a:r>
              <a:rPr lang="zh-TW" altLang="en-US" sz="1000" b="1" dirty="0">
                <a:latin typeface="Arial" panose="020B0604020202020204" pitchFamily="34" charset="0"/>
                <a:ea typeface="微軟正黑體" pitchFamily="34" charset="-120"/>
                <a:cs typeface="Arial" panose="020B0604020202020204" pitchFamily="34" charset="0"/>
                <a:sym typeface="Arial"/>
              </a:rPr>
              <a:t> </a:t>
            </a:r>
            <a:r>
              <a:rPr lang="en-US" altLang="zh-TW" sz="1000" b="1" dirty="0">
                <a:latin typeface="Arial" panose="020B0604020202020204" pitchFamily="34" charset="0"/>
                <a:ea typeface="微軟正黑體" pitchFamily="34" charset="-120"/>
                <a:cs typeface="Arial" panose="020B0604020202020204" pitchFamily="34" charset="0"/>
                <a:sym typeface="Arial"/>
              </a:rPr>
              <a:t>QM2-2P10G1TA and</a:t>
            </a:r>
            <a:r>
              <a:rPr lang="zh-TW" altLang="en-US" sz="1000" b="1" dirty="0">
                <a:latin typeface="Arial" panose="020B0604020202020204" pitchFamily="34" charset="0"/>
                <a:ea typeface="微軟正黑體" pitchFamily="34" charset="-120"/>
                <a:cs typeface="Arial" panose="020B0604020202020204" pitchFamily="34" charset="0"/>
                <a:sym typeface="Arial"/>
              </a:rPr>
              <a:t> </a:t>
            </a:r>
            <a:r>
              <a:rPr lang="en-US" sz="1000" b="1" dirty="0">
                <a:latin typeface="Arial" panose="020B0604020202020204" pitchFamily="34" charset="0"/>
                <a:ea typeface="微軟正黑體" pitchFamily="34" charset="-120"/>
                <a:cs typeface="Arial" panose="020B0604020202020204" pitchFamily="34" charset="0"/>
              </a:rPr>
              <a:t>Samsung SSD 960 pro 1TB M.2 </a:t>
            </a:r>
            <a:r>
              <a:rPr lang="en-US" sz="1000" b="1" dirty="0" err="1">
                <a:latin typeface="Arial" panose="020B0604020202020204" pitchFamily="34" charset="0"/>
                <a:ea typeface="微軟正黑體" pitchFamily="34" charset="-120"/>
                <a:cs typeface="Arial" panose="020B0604020202020204" pitchFamily="34" charset="0"/>
              </a:rPr>
              <a:t>NVMe</a:t>
            </a:r>
            <a:r>
              <a:rPr lang="en-US" sz="1000" b="1" dirty="0">
                <a:latin typeface="Arial" panose="020B0604020202020204" pitchFamily="34" charset="0"/>
                <a:ea typeface="微軟正黑體" pitchFamily="34" charset="-120"/>
                <a:cs typeface="Arial" panose="020B0604020202020204" pitchFamily="34" charset="0"/>
              </a:rPr>
              <a:t> *2, RAID 1</a:t>
            </a:r>
            <a:r>
              <a:rPr lang="zh-TW" altLang="en-US" sz="1000" b="1" dirty="0">
                <a:latin typeface="Arial" panose="020B0604020202020204" pitchFamily="34" charset="0"/>
                <a:ea typeface="微軟正黑體" pitchFamily="34" charset="-120"/>
                <a:cs typeface="Arial" panose="020B0604020202020204" pitchFamily="34" charset="0"/>
              </a:rPr>
              <a:t> </a:t>
            </a:r>
            <a:r>
              <a:rPr lang="en-US" altLang="zh-TW" sz="1000" b="1" dirty="0">
                <a:latin typeface="Arial" panose="020B0604020202020204" pitchFamily="34" charset="0"/>
                <a:ea typeface="微軟正黑體" pitchFamily="34" charset="-120"/>
                <a:cs typeface="Arial" panose="020B0604020202020204" pitchFamily="34" charset="0"/>
              </a:rPr>
              <a:t>, compare SSD cache and </a:t>
            </a:r>
            <a:r>
              <a:rPr lang="zh-TW" altLang="en-US" sz="1000" b="1" dirty="0">
                <a:latin typeface="Arial" panose="020B0604020202020204" pitchFamily="34" charset="0"/>
                <a:ea typeface="微軟正黑體" pitchFamily="34" charset="-120"/>
                <a:cs typeface="Arial" panose="020B0604020202020204" pitchFamily="34" charset="0"/>
              </a:rPr>
              <a:t> </a:t>
            </a:r>
            <a:r>
              <a:rPr lang="en-US" altLang="zh-TW" sz="1000" b="1" dirty="0" err="1">
                <a:latin typeface="Arial" panose="020B0604020202020204" pitchFamily="34" charset="0"/>
                <a:ea typeface="微軟正黑體" pitchFamily="34" charset="-120"/>
                <a:cs typeface="Arial" panose="020B0604020202020204" pitchFamily="34" charset="0"/>
              </a:rPr>
              <a:t>Qtier</a:t>
            </a:r>
            <a:r>
              <a:rPr lang="en-US" altLang="zh-TW" sz="1000" b="1" dirty="0">
                <a:latin typeface="Arial" panose="020B0604020202020204" pitchFamily="34" charset="0"/>
                <a:ea typeface="微軟正黑體" pitchFamily="34" charset="-120"/>
                <a:cs typeface="Arial" panose="020B0604020202020204" pitchFamily="34" charset="0"/>
              </a:rPr>
              <a:t>, running Network and SSD transfer at the same time</a:t>
            </a:r>
          </a:p>
        </p:txBody>
      </p:sp>
    </p:spTree>
    <p:extLst>
      <p:ext uri="{BB962C8B-B14F-4D97-AF65-F5344CB8AC3E}">
        <p14:creationId xmlns:p14="http://schemas.microsoft.com/office/powerpoint/2010/main" val="1453571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6F2F30-21FC-4564-BB6A-DF7CB3614B10}"/>
              </a:ext>
            </a:extLst>
          </p:cNvPr>
          <p:cNvSpPr>
            <a:spLocks noGrp="1"/>
          </p:cNvSpPr>
          <p:nvPr>
            <p:ph type="ctrTitle"/>
          </p:nvPr>
        </p:nvSpPr>
        <p:spPr>
          <a:xfrm>
            <a:off x="439600" y="1071551"/>
            <a:ext cx="6274021" cy="914558"/>
          </a:xfrm>
        </p:spPr>
        <p:txBody>
          <a:bodyPr>
            <a:noAutofit/>
          </a:bodyPr>
          <a:lstStyle/>
          <a:p>
            <a:r>
              <a:rPr lang="en-US" altLang="zh-TW" sz="3200">
                <a:latin typeface="Arial"/>
                <a:ea typeface="微軟正黑體"/>
                <a:cs typeface="Arial"/>
              </a:rPr>
              <a:t>QM2</a:t>
            </a:r>
            <a:r>
              <a:rPr lang="en-US" altLang="zh-TW" sz="3200" spc="-300">
                <a:latin typeface="Arial"/>
                <a:ea typeface="微軟正黑體"/>
                <a:cs typeface="Arial"/>
              </a:rPr>
              <a:t> </a:t>
            </a:r>
            <a:r>
              <a:rPr lang="zh-TW" altLang="en-US" sz="3200">
                <a:latin typeface="Arial"/>
                <a:ea typeface="微軟正黑體"/>
                <a:cs typeface="Arial"/>
              </a:rPr>
              <a:t>Highlight points with QTS </a:t>
            </a:r>
            <a:endParaRPr lang="zh-TW" altLang="en-US" sz="3200">
              <a:latin typeface="Arial" panose="020B0604020202020204" pitchFamily="34" charset="0"/>
              <a:cs typeface="Arial" panose="020B0604020202020204" pitchFamily="34" charset="0"/>
            </a:endParaRPr>
          </a:p>
        </p:txBody>
      </p:sp>
      <p:sp>
        <p:nvSpPr>
          <p:cNvPr id="13" name="副標題 12">
            <a:extLst>
              <a:ext uri="{FF2B5EF4-FFF2-40B4-BE49-F238E27FC236}">
                <a16:creationId xmlns:a16="http://schemas.microsoft.com/office/drawing/2014/main" id="{14ED0AA5-EFCF-4AE7-B4DF-D5BF62A030D9}"/>
              </a:ext>
            </a:extLst>
          </p:cNvPr>
          <p:cNvSpPr>
            <a:spLocks noGrp="1"/>
          </p:cNvSpPr>
          <p:nvPr>
            <p:ph type="subTitle" idx="1"/>
          </p:nvPr>
        </p:nvSpPr>
        <p:spPr>
          <a:xfrm>
            <a:off x="389798" y="2755231"/>
            <a:ext cx="6323823" cy="3647571"/>
          </a:xfrm>
        </p:spPr>
        <p:txBody>
          <a:bodyPr vert="horz" lIns="91440" tIns="45720" rIns="91440" bIns="45720" rtlCol="0" anchor="t">
            <a:normAutofit/>
          </a:bodyPr>
          <a:lstStyle/>
          <a:p>
            <a:pPr marL="177800" indent="-177800">
              <a:spcAft>
                <a:spcPts val="600"/>
              </a:spcAft>
              <a:buClr>
                <a:schemeClr val="bg1"/>
              </a:buClr>
              <a:buFont typeface="Arial" panose="020B0604020202020204" pitchFamily="34" charset="0"/>
              <a:buChar char="•"/>
            </a:pPr>
            <a:r>
              <a:rPr lang="en-US" altLang="zh-TW" sz="1800">
                <a:latin typeface="Arial" panose="020B0604020202020204" pitchFamily="34" charset="0"/>
                <a:ea typeface="微軟正黑體"/>
                <a:cs typeface="Arial" panose="020B0604020202020204" pitchFamily="34" charset="0"/>
              </a:rPr>
              <a:t>Improve random access performance when the NAS has no idle HDD slots and 10GbE ports</a:t>
            </a:r>
          </a:p>
          <a:p>
            <a:pPr marL="177800" indent="-177800">
              <a:spcAft>
                <a:spcPts val="600"/>
              </a:spcAft>
              <a:buClr>
                <a:schemeClr val="bg1"/>
              </a:buClr>
              <a:buFont typeface="Arial" panose="020B0604020202020204" pitchFamily="34" charset="0"/>
              <a:buChar char="•"/>
            </a:pPr>
            <a:r>
              <a:rPr lang="en-US" altLang="zh-TW" sz="1800">
                <a:latin typeface="Arial" panose="020B0604020202020204" pitchFamily="34" charset="0"/>
                <a:ea typeface="微軟正黑體"/>
                <a:cs typeface="Arial" panose="020B0604020202020204" pitchFamily="34" charset="0"/>
              </a:rPr>
              <a:t>Improve NAS performance by using read only, read-write and write-only 3 type of caches for the whole NAS storage space via QM2</a:t>
            </a:r>
          </a:p>
          <a:p>
            <a:pPr marL="177800" indent="-177800">
              <a:spcAft>
                <a:spcPts val="600"/>
              </a:spcAft>
              <a:buClr>
                <a:schemeClr val="bg1"/>
              </a:buClr>
              <a:buFont typeface="Arial" panose="020B0604020202020204" pitchFamily="34" charset="0"/>
              <a:buChar char="•"/>
            </a:pPr>
            <a:r>
              <a:rPr lang="en-US" altLang="zh-TW" sz="1800">
                <a:latin typeface="Arial" panose="020B0604020202020204" pitchFamily="34" charset="0"/>
                <a:ea typeface="Microsoft JhengHei"/>
                <a:cs typeface="Arial" panose="020B0604020202020204" pitchFamily="34" charset="0"/>
              </a:rPr>
              <a:t>Software-defined Over-provisioning increase </a:t>
            </a:r>
            <a:r>
              <a:rPr lang="en-US" altLang="zh-TW" sz="1800">
                <a:latin typeface="Arial" panose="020B0604020202020204" pitchFamily="34" charset="0"/>
                <a:cs typeface="Arial" panose="020B0604020202020204" pitchFamily="34" charset="0"/>
              </a:rPr>
              <a:t>Performance and endurance of SSD</a:t>
            </a:r>
            <a:r>
              <a:rPr lang="en-US" altLang="zh-TW" sz="1800">
                <a:latin typeface="Arial" panose="020B0604020202020204" pitchFamily="34" charset="0"/>
                <a:ea typeface="Microsoft JhengHei"/>
                <a:cs typeface="Arial" panose="020B0604020202020204" pitchFamily="34" charset="0"/>
              </a:rPr>
              <a:t> </a:t>
            </a:r>
            <a:r>
              <a:rPr kumimoji="1" lang="zh-TW" altLang="en-US" sz="1800">
                <a:latin typeface="Arial" panose="020B0604020202020204" pitchFamily="34" charset="0"/>
                <a:cs typeface="Arial" panose="020B0604020202020204" pitchFamily="34" charset="0"/>
              </a:rPr>
              <a:t> </a:t>
            </a:r>
            <a:endParaRPr kumimoji="1" lang="en-US" altLang="zh-TW" sz="1800">
              <a:latin typeface="Arial" panose="020B0604020202020204" pitchFamily="34" charset="0"/>
              <a:cs typeface="Arial" panose="020B0604020202020204" pitchFamily="34" charset="0"/>
            </a:endParaRPr>
          </a:p>
          <a:p>
            <a:pPr marL="177800" indent="-177800">
              <a:spcAft>
                <a:spcPts val="600"/>
              </a:spcAft>
              <a:buClr>
                <a:schemeClr val="bg1"/>
              </a:buClr>
              <a:buFont typeface="Arial" panose="020B0604020202020204" pitchFamily="34" charset="0"/>
              <a:buChar char="•"/>
            </a:pPr>
            <a:r>
              <a:rPr lang="en-US" altLang="zh-TW" sz="1800">
                <a:latin typeface="Arial" panose="020B0604020202020204" pitchFamily="34" charset="0"/>
                <a:ea typeface="微軟正黑體"/>
                <a:cs typeface="Arial" panose="020B0604020202020204" pitchFamily="34" charset="0"/>
              </a:rPr>
              <a:t>QTS</a:t>
            </a:r>
            <a:r>
              <a:rPr lang="zh-TW" altLang="en-US" sz="1800">
                <a:latin typeface="Arial" panose="020B0604020202020204" pitchFamily="34" charset="0"/>
                <a:ea typeface="微軟正黑體"/>
                <a:cs typeface="Arial" panose="020B0604020202020204" pitchFamily="34" charset="0"/>
              </a:rPr>
              <a:t> </a:t>
            </a:r>
            <a:r>
              <a:rPr lang="en-US" altLang="zh-TW" sz="1800" err="1">
                <a:latin typeface="Arial" panose="020B0604020202020204" pitchFamily="34" charset="0"/>
                <a:ea typeface="微軟正黑體"/>
                <a:cs typeface="Arial" panose="020B0604020202020204" pitchFamily="34" charset="0"/>
              </a:rPr>
              <a:t>Qtier</a:t>
            </a:r>
            <a:r>
              <a:rPr lang="en-US" altLang="zh-TW" sz="1800">
                <a:latin typeface="Arial" panose="020B0604020202020204" pitchFamily="34" charset="0"/>
                <a:ea typeface="微軟正黑體"/>
                <a:cs typeface="Arial" panose="020B0604020202020204" pitchFamily="34" charset="0"/>
              </a:rPr>
              <a:t> improves both performance and capacity,</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in</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QTS 4.4.1</a:t>
            </a:r>
            <a:r>
              <a:rPr lang="zh-TW" altLang="en-US" sz="1800">
                <a:latin typeface="Arial" panose="020B0604020202020204" pitchFamily="34" charset="0"/>
                <a:ea typeface="微軟正黑體"/>
                <a:cs typeface="Arial" panose="020B0604020202020204" pitchFamily="34" charset="0"/>
              </a:rPr>
              <a:t>，</a:t>
            </a:r>
            <a:r>
              <a:rPr lang="en-US" altLang="zh-TW" sz="1800">
                <a:latin typeface="Arial" panose="020B0604020202020204" pitchFamily="34" charset="0"/>
                <a:ea typeface="微軟正黑體"/>
                <a:cs typeface="Arial" panose="020B0604020202020204" pitchFamily="34" charset="0"/>
              </a:rPr>
              <a:t>users can easily change the SSD to QM2</a:t>
            </a:r>
            <a:r>
              <a:rPr lang="zh-TW" altLang="en-US" sz="1800">
                <a:latin typeface="Arial" panose="020B0604020202020204" pitchFamily="34" charset="0"/>
                <a:ea typeface="微軟正黑體"/>
                <a:cs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rPr>
              <a:t>in the SSD Tier.</a:t>
            </a:r>
          </a:p>
          <a:p>
            <a:pPr marL="177800" indent="-177800">
              <a:spcAft>
                <a:spcPts val="600"/>
              </a:spcAft>
              <a:buClr>
                <a:schemeClr val="bg1"/>
              </a:buClr>
              <a:buFont typeface="Arial" panose="020B0604020202020204" pitchFamily="34" charset="0"/>
              <a:buChar char="•"/>
            </a:pPr>
            <a:r>
              <a:rPr lang="en-US" altLang="zh-TW" sz="1800">
                <a:latin typeface="Arial" panose="020B0604020202020204" pitchFamily="34" charset="0"/>
                <a:ea typeface="微軟正黑體"/>
                <a:cs typeface="Arial" panose="020B0604020202020204" pitchFamily="34" charset="0"/>
              </a:rPr>
              <a:t>4.4.1 Beta will be released at End of May!</a:t>
            </a:r>
            <a:endParaRPr lang="zh-TW" altLang="en-US" sz="1800">
              <a:latin typeface="Arial" panose="020B0604020202020204" pitchFamily="34" charset="0"/>
              <a:ea typeface="微軟正黑體"/>
              <a:cs typeface="Arial" panose="020B0604020202020204" pitchFamily="34" charset="0"/>
            </a:endParaRPr>
          </a:p>
        </p:txBody>
      </p:sp>
      <p:pic>
        <p:nvPicPr>
          <p:cNvPr id="8" name="圖片 7" descr="一張含有 向量圖形 的圖片&#10;&#10;描述是以高可信度產生">
            <a:extLst>
              <a:ext uri="{FF2B5EF4-FFF2-40B4-BE49-F238E27FC236}">
                <a16:creationId xmlns:a16="http://schemas.microsoft.com/office/drawing/2014/main" id="{76522AC9-F45E-4D5B-952C-6EDCF5653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9577" y="8157805"/>
            <a:ext cx="1181208" cy="1181208"/>
          </a:xfrm>
          <a:prstGeom prst="rect">
            <a:avLst/>
          </a:prstGeom>
          <a:effectLst>
            <a:outerShdw blurRad="50800" dist="38100" dir="5400000" algn="t" rotWithShape="0">
              <a:prstClr val="black">
                <a:alpha val="40000"/>
              </a:prstClr>
            </a:outerShdw>
            <a:reflection blurRad="6350" stA="52000" endA="300" endPos="35000" dir="5400000" sy="-100000" algn="bl" rotWithShape="0"/>
          </a:effectLst>
        </p:spPr>
      </p:pic>
      <p:sp>
        <p:nvSpPr>
          <p:cNvPr id="17" name="文字方塊 16">
            <a:extLst>
              <a:ext uri="{FF2B5EF4-FFF2-40B4-BE49-F238E27FC236}">
                <a16:creationId xmlns:a16="http://schemas.microsoft.com/office/drawing/2014/main" id="{27D7EAB5-4837-4A2E-914E-1C5C614B2C58}"/>
              </a:ext>
            </a:extLst>
          </p:cNvPr>
          <p:cNvSpPr txBox="1"/>
          <p:nvPr/>
        </p:nvSpPr>
        <p:spPr>
          <a:xfrm>
            <a:off x="394584" y="2067997"/>
            <a:ext cx="6323823" cy="461665"/>
          </a:xfrm>
          <a:prstGeom prst="rect">
            <a:avLst/>
          </a:prstGeom>
          <a:noFill/>
        </p:spPr>
        <p:txBody>
          <a:bodyPr wrap="square" rtlCol="0" anchor="t">
            <a:spAutoFit/>
          </a:bodyPr>
          <a:lstStyle/>
          <a:p>
            <a:pPr algn="ctr"/>
            <a:r>
              <a:rPr lang="zh-TW" altLang="en-US" sz="2400" b="1">
                <a:solidFill>
                  <a:schemeClr val="bg1"/>
                </a:solidFill>
                <a:effectLst>
                  <a:outerShdw blurRad="38100" dist="38100" dir="2700000" algn="tl">
                    <a:srgbClr val="000000">
                      <a:alpha val="43137"/>
                    </a:srgbClr>
                  </a:outerShdw>
                </a:effectLst>
                <a:latin typeface="Arial"/>
                <a:ea typeface="微軟正黑體"/>
                <a:cs typeface="Arial"/>
              </a:rPr>
              <a:t> </a:t>
            </a:r>
            <a:r>
              <a:rPr lang="en-US" sz="2400" b="1">
                <a:solidFill>
                  <a:schemeClr val="bg1"/>
                </a:solidFill>
                <a:effectLst>
                  <a:outerShdw blurRad="38100" dist="38100" dir="2700000" algn="tl">
                    <a:srgbClr val="000000">
                      <a:alpha val="43137"/>
                    </a:srgbClr>
                  </a:outerShdw>
                </a:effectLst>
                <a:latin typeface="Arial"/>
                <a:ea typeface="+mn-lt"/>
                <a:cs typeface="Arial"/>
              </a:rPr>
              <a:t>QTS 4.4.1 </a:t>
            </a:r>
            <a:r>
              <a:rPr lang="en-US" altLang="zh-TW" sz="2400" b="1">
                <a:solidFill>
                  <a:schemeClr val="bg1"/>
                </a:solidFill>
                <a:effectLst>
                  <a:outerShdw blurRad="38100" dist="38100" dir="2700000" algn="tl">
                    <a:srgbClr val="000000">
                      <a:alpha val="43137"/>
                    </a:srgbClr>
                  </a:outerShdw>
                </a:effectLst>
                <a:latin typeface="Arial"/>
                <a:ea typeface="+mn-lt"/>
                <a:cs typeface="Arial"/>
              </a:rPr>
              <a:t>fully utilize SSD’s performance</a:t>
            </a:r>
            <a:endParaRPr lang="zh-TW" sz="2400">
              <a:solidFill>
                <a:schemeClr val="bg1"/>
              </a:solidFill>
              <a:effectLst>
                <a:outerShdw blurRad="38100" dist="38100" dir="2700000" algn="tl">
                  <a:srgbClr val="000000">
                    <a:alpha val="43137"/>
                  </a:srgbClr>
                </a:outerShdw>
              </a:effectLst>
              <a:ea typeface="+mn-lt"/>
              <a:cs typeface="+mn-lt"/>
            </a:endParaRPr>
          </a:p>
        </p:txBody>
      </p:sp>
    </p:spTree>
    <p:extLst>
      <p:ext uri="{BB962C8B-B14F-4D97-AF65-F5344CB8AC3E}">
        <p14:creationId xmlns:p14="http://schemas.microsoft.com/office/powerpoint/2010/main" val="3983315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8700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BE26E93-FBC8-438F-8A73-AE50DD3278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540" r="25822"/>
          <a:stretch/>
        </p:blipFill>
        <p:spPr>
          <a:xfrm>
            <a:off x="2191432" y="1964225"/>
            <a:ext cx="9800148" cy="4109392"/>
          </a:xfrm>
          <a:prstGeom prst="rect">
            <a:avLst/>
          </a:prstGeom>
        </p:spPr>
      </p:pic>
      <p:sp>
        <p:nvSpPr>
          <p:cNvPr id="2" name="Title 1">
            <a:extLst>
              <a:ext uri="{FF2B5EF4-FFF2-40B4-BE49-F238E27FC236}">
                <a16:creationId xmlns:a16="http://schemas.microsoft.com/office/drawing/2014/main" id="{6DAE5A48-CACB-AF45-BC7A-311B83F6D047}"/>
              </a:ext>
            </a:extLst>
          </p:cNvPr>
          <p:cNvSpPr>
            <a:spLocks noGrp="1"/>
          </p:cNvSpPr>
          <p:nvPr>
            <p:ph type="title"/>
          </p:nvPr>
        </p:nvSpPr>
        <p:spPr/>
        <p:txBody>
          <a:bodyPr/>
          <a:lstStyle/>
          <a:p>
            <a:r>
              <a:rPr kumimoji="1" lang="en-US" altLang="zh-Hant"/>
              <a:t>Select the QM2 card</a:t>
            </a:r>
            <a:r>
              <a:rPr kumimoji="1" lang="zh-TW" altLang="en-US"/>
              <a:t> </a:t>
            </a:r>
            <a:r>
              <a:rPr kumimoji="1" lang="en-US" altLang="zh-TW"/>
              <a:t>you need</a:t>
            </a:r>
            <a:endParaRPr lang="en-US">
              <a:latin typeface="Arial"/>
              <a:ea typeface="微軟正黑體"/>
              <a:cs typeface="Arial"/>
            </a:endParaRPr>
          </a:p>
        </p:txBody>
      </p:sp>
      <p:sp>
        <p:nvSpPr>
          <p:cNvPr id="20" name="文字方塊 19">
            <a:extLst>
              <a:ext uri="{FF2B5EF4-FFF2-40B4-BE49-F238E27FC236}">
                <a16:creationId xmlns:a16="http://schemas.microsoft.com/office/drawing/2014/main" id="{F0FEBA1B-12B7-4253-A2C3-BB488675B373}"/>
              </a:ext>
            </a:extLst>
          </p:cNvPr>
          <p:cNvSpPr txBox="1"/>
          <p:nvPr/>
        </p:nvSpPr>
        <p:spPr>
          <a:xfrm>
            <a:off x="5541917" y="2431455"/>
            <a:ext cx="2359413" cy="400110"/>
          </a:xfrm>
          <a:prstGeom prst="rect">
            <a:avLst/>
          </a:prstGeom>
          <a:noFill/>
        </p:spPr>
        <p:txBody>
          <a:bodyPr wrap="square" rtlCol="0">
            <a:spAutoFit/>
          </a:bodyPr>
          <a:lstStyle/>
          <a:p>
            <a:r>
              <a:rPr kumimoji="1" lang="en-US" altLang="zh-TW" sz="2000" b="1"/>
              <a:t>QM2-2S-220A</a:t>
            </a:r>
          </a:p>
        </p:txBody>
      </p:sp>
      <p:sp>
        <p:nvSpPr>
          <p:cNvPr id="22" name="文字方塊 21">
            <a:extLst>
              <a:ext uri="{FF2B5EF4-FFF2-40B4-BE49-F238E27FC236}">
                <a16:creationId xmlns:a16="http://schemas.microsoft.com/office/drawing/2014/main" id="{82E5E034-3B15-415C-8D14-26C58C271089}"/>
              </a:ext>
            </a:extLst>
          </p:cNvPr>
          <p:cNvSpPr txBox="1"/>
          <p:nvPr/>
        </p:nvSpPr>
        <p:spPr>
          <a:xfrm>
            <a:off x="5541917" y="5232937"/>
            <a:ext cx="1999624" cy="400110"/>
          </a:xfrm>
          <a:prstGeom prst="rect">
            <a:avLst/>
          </a:prstGeom>
          <a:noFill/>
        </p:spPr>
        <p:txBody>
          <a:bodyPr wrap="square" rtlCol="0">
            <a:spAutoFit/>
          </a:bodyPr>
          <a:lstStyle/>
          <a:p>
            <a:r>
              <a:rPr kumimoji="1" lang="en-US" altLang="zh-TW" sz="2000" b="1"/>
              <a:t>QM2-4S-240</a:t>
            </a:r>
          </a:p>
        </p:txBody>
      </p:sp>
      <p:sp>
        <p:nvSpPr>
          <p:cNvPr id="23" name="文字方塊 22">
            <a:extLst>
              <a:ext uri="{FF2B5EF4-FFF2-40B4-BE49-F238E27FC236}">
                <a16:creationId xmlns:a16="http://schemas.microsoft.com/office/drawing/2014/main" id="{581B5B7C-1B31-4DAE-BB79-463BA617A982}"/>
              </a:ext>
            </a:extLst>
          </p:cNvPr>
          <p:cNvSpPr txBox="1"/>
          <p:nvPr/>
        </p:nvSpPr>
        <p:spPr>
          <a:xfrm>
            <a:off x="9685273" y="2286084"/>
            <a:ext cx="2043468" cy="707886"/>
          </a:xfrm>
          <a:prstGeom prst="rect">
            <a:avLst/>
          </a:prstGeom>
          <a:noFill/>
        </p:spPr>
        <p:txBody>
          <a:bodyPr wrap="square" rtlCol="0">
            <a:spAutoFit/>
          </a:bodyPr>
          <a:lstStyle/>
          <a:p>
            <a:r>
              <a:rPr kumimoji="1" lang="en-US" altLang="zh-TW" sz="2000" b="1"/>
              <a:t>QM2-2P-344  </a:t>
            </a:r>
          </a:p>
          <a:p>
            <a:r>
              <a:rPr kumimoji="1" lang="en-US" altLang="zh-TW" sz="2000" b="1"/>
              <a:t>QM2-2P-384</a:t>
            </a:r>
          </a:p>
        </p:txBody>
      </p:sp>
      <p:sp>
        <p:nvSpPr>
          <p:cNvPr id="30" name="文字方塊 29">
            <a:extLst>
              <a:ext uri="{FF2B5EF4-FFF2-40B4-BE49-F238E27FC236}">
                <a16:creationId xmlns:a16="http://schemas.microsoft.com/office/drawing/2014/main" id="{2822AE2D-CBC1-4EF6-86B6-6788765FB309}"/>
              </a:ext>
            </a:extLst>
          </p:cNvPr>
          <p:cNvSpPr txBox="1"/>
          <p:nvPr/>
        </p:nvSpPr>
        <p:spPr>
          <a:xfrm>
            <a:off x="7628934" y="2431455"/>
            <a:ext cx="1967436" cy="400110"/>
          </a:xfrm>
          <a:prstGeom prst="rect">
            <a:avLst/>
          </a:prstGeom>
          <a:noFill/>
        </p:spPr>
        <p:txBody>
          <a:bodyPr wrap="square" rtlCol="0">
            <a:spAutoFit/>
          </a:bodyPr>
          <a:lstStyle/>
          <a:p>
            <a:r>
              <a:rPr kumimoji="1" lang="en-US" altLang="zh-TW" sz="2000" b="1"/>
              <a:t>QM2-2P-244A</a:t>
            </a:r>
          </a:p>
        </p:txBody>
      </p:sp>
      <p:sp>
        <p:nvSpPr>
          <p:cNvPr id="32" name="文字方塊 31">
            <a:extLst>
              <a:ext uri="{FF2B5EF4-FFF2-40B4-BE49-F238E27FC236}">
                <a16:creationId xmlns:a16="http://schemas.microsoft.com/office/drawing/2014/main" id="{092D05F9-E9DF-4030-A3F5-710EF28100AC}"/>
              </a:ext>
            </a:extLst>
          </p:cNvPr>
          <p:cNvSpPr txBox="1"/>
          <p:nvPr/>
        </p:nvSpPr>
        <p:spPr>
          <a:xfrm>
            <a:off x="7628934" y="5232937"/>
            <a:ext cx="2892464" cy="400110"/>
          </a:xfrm>
          <a:prstGeom prst="rect">
            <a:avLst/>
          </a:prstGeom>
          <a:noFill/>
        </p:spPr>
        <p:txBody>
          <a:bodyPr wrap="square" rtlCol="0">
            <a:spAutoFit/>
          </a:bodyPr>
          <a:lstStyle/>
          <a:p>
            <a:r>
              <a:rPr kumimoji="1" lang="en-US" altLang="zh-TW" sz="2000" b="1"/>
              <a:t>QM2-4P-284</a:t>
            </a:r>
          </a:p>
        </p:txBody>
      </p:sp>
      <p:sp>
        <p:nvSpPr>
          <p:cNvPr id="36" name="文字方塊 35">
            <a:extLst>
              <a:ext uri="{FF2B5EF4-FFF2-40B4-BE49-F238E27FC236}">
                <a16:creationId xmlns:a16="http://schemas.microsoft.com/office/drawing/2014/main" id="{3686D882-9CD3-4BB8-942C-A9C0320C5D2D}"/>
              </a:ext>
            </a:extLst>
          </p:cNvPr>
          <p:cNvSpPr txBox="1"/>
          <p:nvPr/>
        </p:nvSpPr>
        <p:spPr>
          <a:xfrm>
            <a:off x="9685273" y="5077876"/>
            <a:ext cx="2043468" cy="707886"/>
          </a:xfrm>
          <a:prstGeom prst="rect">
            <a:avLst/>
          </a:prstGeom>
          <a:noFill/>
        </p:spPr>
        <p:txBody>
          <a:bodyPr wrap="square" rtlCol="0">
            <a:spAutoFit/>
          </a:bodyPr>
          <a:lstStyle/>
          <a:p>
            <a:r>
              <a:rPr kumimoji="1" lang="en-US" altLang="zh-TW" sz="2000" b="1"/>
              <a:t>QM2-4P-342</a:t>
            </a:r>
          </a:p>
          <a:p>
            <a:r>
              <a:rPr kumimoji="1" lang="en-US" altLang="zh-TW" sz="2000" b="1"/>
              <a:t>QM2-4P-384</a:t>
            </a:r>
          </a:p>
        </p:txBody>
      </p:sp>
      <p:pic>
        <p:nvPicPr>
          <p:cNvPr id="48" name="圖片 47" descr="一張含有 室內, 蛋糕, 電子用品 的圖片&#10;&#10;自動產生的描述">
            <a:extLst>
              <a:ext uri="{FF2B5EF4-FFF2-40B4-BE49-F238E27FC236}">
                <a16:creationId xmlns:a16="http://schemas.microsoft.com/office/drawing/2014/main" id="{5BC73209-6CD8-4ACA-859C-3AE19A762E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0487" y="2011956"/>
            <a:ext cx="2004034" cy="1254289"/>
          </a:xfrm>
          <a:prstGeom prst="rect">
            <a:avLst/>
          </a:prstGeom>
          <a:effectLst>
            <a:outerShdw blurRad="50800" dist="38100" dir="5400000" algn="t" rotWithShape="0">
              <a:prstClr val="black">
                <a:alpha val="40000"/>
              </a:prstClr>
            </a:outerShdw>
          </a:effectLst>
        </p:spPr>
      </p:pic>
      <p:pic>
        <p:nvPicPr>
          <p:cNvPr id="49" name="圖片 48">
            <a:extLst>
              <a:ext uri="{FF2B5EF4-FFF2-40B4-BE49-F238E27FC236}">
                <a16:creationId xmlns:a16="http://schemas.microsoft.com/office/drawing/2014/main" id="{AE618708-359A-4B63-8501-2AA01F8A5D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61006" y="3374635"/>
            <a:ext cx="2129130" cy="1332585"/>
          </a:xfrm>
          <a:prstGeom prst="rect">
            <a:avLst/>
          </a:prstGeom>
          <a:effectLst>
            <a:outerShdw blurRad="50800" dist="38100" dir="5400000" algn="t" rotWithShape="0">
              <a:prstClr val="black">
                <a:alpha val="40000"/>
              </a:prstClr>
            </a:outerShdw>
          </a:effectLst>
        </p:spPr>
      </p:pic>
      <p:pic>
        <p:nvPicPr>
          <p:cNvPr id="50" name="圖片 49">
            <a:extLst>
              <a:ext uri="{FF2B5EF4-FFF2-40B4-BE49-F238E27FC236}">
                <a16:creationId xmlns:a16="http://schemas.microsoft.com/office/drawing/2014/main" id="{8AE47B7A-11FB-4C7A-A250-5798D3325D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86931" y="4829962"/>
            <a:ext cx="2004033" cy="1254288"/>
          </a:xfrm>
          <a:prstGeom prst="rect">
            <a:avLst/>
          </a:prstGeom>
          <a:effectLst>
            <a:outerShdw blurRad="50800" dist="38100" dir="5400000" algn="t" rotWithShape="0">
              <a:prstClr val="black">
                <a:alpha val="40000"/>
              </a:prstClr>
            </a:outerShdw>
          </a:effectLst>
        </p:spPr>
      </p:pic>
      <p:sp>
        <p:nvSpPr>
          <p:cNvPr id="51" name="Shape 318">
            <a:extLst>
              <a:ext uri="{FF2B5EF4-FFF2-40B4-BE49-F238E27FC236}">
                <a16:creationId xmlns:a16="http://schemas.microsoft.com/office/drawing/2014/main" id="{2A2BC1B9-A9F6-4BFE-A9EC-D415E467A86A}"/>
              </a:ext>
            </a:extLst>
          </p:cNvPr>
          <p:cNvSpPr txBox="1">
            <a:spLocks noChangeArrowheads="1"/>
          </p:cNvSpPr>
          <p:nvPr/>
        </p:nvSpPr>
        <p:spPr bwMode="auto">
          <a:xfrm>
            <a:off x="160421" y="3898703"/>
            <a:ext cx="1988293" cy="4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indent="-8413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buClr>
                <a:srgbClr val="3F3F3F"/>
              </a:buClr>
              <a:buSzPts val="1000"/>
            </a:pPr>
            <a:r>
              <a:rPr lang="en-US" altLang="zh-Hant" sz="2000" b="1">
                <a:solidFill>
                  <a:srgbClr val="0070C0"/>
                </a:solidFill>
                <a:ea typeface="微軟正黑體" pitchFamily="34" charset="-120"/>
                <a:cs typeface="Arial" panose="020B0604020202020204" pitchFamily="34" charset="0"/>
                <a:sym typeface="Arial" panose="020B0604020202020204" pitchFamily="34" charset="0"/>
              </a:rPr>
              <a:t>Support</a:t>
            </a:r>
            <a:r>
              <a:rPr lang="zh-Hant" altLang="en-US" sz="2000" b="1">
                <a:solidFill>
                  <a:srgbClr val="0070C0"/>
                </a:solidFill>
                <a:ea typeface="微軟正黑體" pitchFamily="34" charset="-120"/>
                <a:cs typeface="Arial" panose="020B0604020202020204" pitchFamily="34" charset="0"/>
                <a:sym typeface="Arial" panose="020B0604020202020204" pitchFamily="34" charset="0"/>
              </a:rPr>
              <a:t> </a:t>
            </a:r>
            <a:r>
              <a:rPr lang="en-US" altLang="zh-Hant" sz="2000" b="1">
                <a:solidFill>
                  <a:srgbClr val="0070C0"/>
                </a:solidFill>
                <a:ea typeface="微軟正黑體" pitchFamily="34" charset="-120"/>
                <a:cs typeface="Arial" panose="020B0604020202020204" pitchFamily="34" charset="0"/>
                <a:sym typeface="Arial" panose="020B0604020202020204" pitchFamily="34" charset="0"/>
              </a:rPr>
              <a:t>10GBASE-T port </a:t>
            </a:r>
            <a:endParaRPr lang="zh-TW" altLang="zh-TW" sz="2000" b="1">
              <a:solidFill>
                <a:srgbClr val="0070C0"/>
              </a:solidFill>
              <a:ea typeface="微軟正黑體" pitchFamily="34" charset="-120"/>
              <a:cs typeface="Arial" panose="020B0604020202020204" pitchFamily="34" charset="0"/>
              <a:sym typeface="Arial" panose="020B0604020202020204" pitchFamily="34" charset="0"/>
            </a:endParaRPr>
          </a:p>
        </p:txBody>
      </p:sp>
      <p:sp>
        <p:nvSpPr>
          <p:cNvPr id="52" name="Shape 318">
            <a:extLst>
              <a:ext uri="{FF2B5EF4-FFF2-40B4-BE49-F238E27FC236}">
                <a16:creationId xmlns:a16="http://schemas.microsoft.com/office/drawing/2014/main" id="{E7FFC9FC-8D1B-4380-AE63-56BC19B59199}"/>
              </a:ext>
            </a:extLst>
          </p:cNvPr>
          <p:cNvSpPr txBox="1">
            <a:spLocks noChangeArrowheads="1"/>
          </p:cNvSpPr>
          <p:nvPr/>
        </p:nvSpPr>
        <p:spPr bwMode="auto">
          <a:xfrm>
            <a:off x="246511" y="5291668"/>
            <a:ext cx="1902203" cy="45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121897" rIns="121897" bIns="121897" anchor="ctr"/>
          <a:lstStyle>
            <a:lvl1pPr indent="-84138">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indent="-83820" algn="ctr">
              <a:buClr>
                <a:srgbClr val="3F3F3F"/>
              </a:buClr>
              <a:buSzPts val="1000"/>
            </a:pPr>
            <a:r>
              <a:rPr lang="en-US" altLang="zh-Hant" sz="2000" b="1">
                <a:solidFill>
                  <a:schemeClr val="accent6">
                    <a:lumMod val="75000"/>
                  </a:schemeClr>
                </a:solidFill>
                <a:latin typeface="Arial"/>
                <a:ea typeface="微軟正黑體"/>
                <a:cs typeface="Arial"/>
                <a:sym typeface="Arial" panose="020B0604020202020204" pitchFamily="34" charset="0"/>
              </a:rPr>
              <a:t>Expand four M.2 ports</a:t>
            </a:r>
            <a:endParaRPr lang="zh-TW" altLang="zh-TW" sz="2000" b="1">
              <a:solidFill>
                <a:schemeClr val="accent6">
                  <a:lumMod val="75000"/>
                </a:schemeClr>
              </a:solidFill>
              <a:latin typeface="Arial"/>
              <a:ea typeface="微軟正黑體"/>
              <a:cs typeface="Arial"/>
              <a:sym typeface="Arial" panose="020B0604020202020204" pitchFamily="34" charset="0"/>
            </a:endParaRPr>
          </a:p>
        </p:txBody>
      </p:sp>
      <p:sp>
        <p:nvSpPr>
          <p:cNvPr id="53" name="文字方塊 52">
            <a:extLst>
              <a:ext uri="{FF2B5EF4-FFF2-40B4-BE49-F238E27FC236}">
                <a16:creationId xmlns:a16="http://schemas.microsoft.com/office/drawing/2014/main" id="{B1BEFEE9-0B16-4975-9476-9005431AD15E}"/>
              </a:ext>
            </a:extLst>
          </p:cNvPr>
          <p:cNvSpPr txBox="1"/>
          <p:nvPr/>
        </p:nvSpPr>
        <p:spPr>
          <a:xfrm>
            <a:off x="5541917" y="3819322"/>
            <a:ext cx="2359413" cy="400110"/>
          </a:xfrm>
          <a:prstGeom prst="rect">
            <a:avLst/>
          </a:prstGeom>
          <a:noFill/>
        </p:spPr>
        <p:txBody>
          <a:bodyPr wrap="square" rtlCol="0">
            <a:spAutoFit/>
          </a:bodyPr>
          <a:lstStyle/>
          <a:p>
            <a:r>
              <a:rPr kumimoji="1" lang="en-US" altLang="zh-TW" sz="2000" b="1">
                <a:solidFill>
                  <a:schemeClr val="bg1"/>
                </a:solidFill>
                <a:effectLst>
                  <a:outerShdw blurRad="38100" dist="38100" dir="2700000" algn="tl">
                    <a:srgbClr val="000000">
                      <a:alpha val="43137"/>
                    </a:srgbClr>
                  </a:outerShdw>
                </a:effectLst>
              </a:rPr>
              <a:t>QM2-2S10G1TA</a:t>
            </a:r>
          </a:p>
        </p:txBody>
      </p:sp>
      <p:sp>
        <p:nvSpPr>
          <p:cNvPr id="54" name="文字方塊 53">
            <a:extLst>
              <a:ext uri="{FF2B5EF4-FFF2-40B4-BE49-F238E27FC236}">
                <a16:creationId xmlns:a16="http://schemas.microsoft.com/office/drawing/2014/main" id="{5A19ADBE-E04A-4C45-A90F-1263DA3994AB}"/>
              </a:ext>
            </a:extLst>
          </p:cNvPr>
          <p:cNvSpPr txBox="1"/>
          <p:nvPr/>
        </p:nvSpPr>
        <p:spPr>
          <a:xfrm>
            <a:off x="7628934" y="3819322"/>
            <a:ext cx="1967436" cy="400110"/>
          </a:xfrm>
          <a:prstGeom prst="rect">
            <a:avLst/>
          </a:prstGeom>
          <a:noFill/>
        </p:spPr>
        <p:txBody>
          <a:bodyPr wrap="square" rtlCol="0">
            <a:spAutoFit/>
          </a:bodyPr>
          <a:lstStyle/>
          <a:p>
            <a:r>
              <a:rPr kumimoji="1" lang="en-US" altLang="zh-TW" sz="2000" b="1">
                <a:solidFill>
                  <a:schemeClr val="bg1"/>
                </a:solidFill>
                <a:effectLst>
                  <a:outerShdw blurRad="38100" dist="38100" dir="2700000" algn="tl">
                    <a:srgbClr val="000000">
                      <a:alpha val="43137"/>
                    </a:srgbClr>
                  </a:outerShdw>
                </a:effectLst>
              </a:rPr>
              <a:t>QM2-2P10G1TA</a:t>
            </a:r>
          </a:p>
        </p:txBody>
      </p:sp>
      <p:sp>
        <p:nvSpPr>
          <p:cNvPr id="55" name="矩形: 圓角 54">
            <a:extLst>
              <a:ext uri="{FF2B5EF4-FFF2-40B4-BE49-F238E27FC236}">
                <a16:creationId xmlns:a16="http://schemas.microsoft.com/office/drawing/2014/main" id="{66DFAD47-3D23-4296-8FA2-C680A1C0F070}"/>
              </a:ext>
            </a:extLst>
          </p:cNvPr>
          <p:cNvSpPr/>
          <p:nvPr/>
        </p:nvSpPr>
        <p:spPr>
          <a:xfrm>
            <a:off x="5149516" y="1506205"/>
            <a:ext cx="2076199" cy="4121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M.2 SATA </a:t>
            </a:r>
            <a:endParaRPr lang="zh-TW" altLang="zh-TW" sz="20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56" name="矩形: 圓角 55">
            <a:extLst>
              <a:ext uri="{FF2B5EF4-FFF2-40B4-BE49-F238E27FC236}">
                <a16:creationId xmlns:a16="http://schemas.microsoft.com/office/drawing/2014/main" id="{FC89C9BC-BF66-4CC9-BB33-30198A80A6D7}"/>
              </a:ext>
            </a:extLst>
          </p:cNvPr>
          <p:cNvSpPr/>
          <p:nvPr/>
        </p:nvSpPr>
        <p:spPr>
          <a:xfrm>
            <a:off x="7320089" y="1506205"/>
            <a:ext cx="2076199" cy="41217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M.2 PCIe Gen 2</a:t>
            </a:r>
            <a:endParaRPr lang="zh-TW" altLang="zh-TW" sz="20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sp>
        <p:nvSpPr>
          <p:cNvPr id="57" name="矩形: 圓角 56">
            <a:extLst>
              <a:ext uri="{FF2B5EF4-FFF2-40B4-BE49-F238E27FC236}">
                <a16:creationId xmlns:a16="http://schemas.microsoft.com/office/drawing/2014/main" id="{33D54A0A-05BC-4B11-9825-A5B48928374B}"/>
              </a:ext>
            </a:extLst>
          </p:cNvPr>
          <p:cNvSpPr/>
          <p:nvPr/>
        </p:nvSpPr>
        <p:spPr>
          <a:xfrm>
            <a:off x="9483298" y="1506205"/>
            <a:ext cx="2076199" cy="41217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3F3F3F"/>
              </a:buClr>
              <a:buSzPts val="1000"/>
            </a:pPr>
            <a:r>
              <a:rPr lang="en-US" altLang="zh-TW" sz="20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rPr>
              <a:t>M.2 PCIe Gen 3</a:t>
            </a:r>
            <a:endParaRPr lang="zh-TW" altLang="zh-TW" sz="2000" b="1">
              <a:solidFill>
                <a:schemeClr val="bg1"/>
              </a:solidFill>
              <a:latin typeface="Arial" panose="020B0604020202020204" pitchFamily="34" charset="0"/>
              <a:ea typeface="微軟正黑體" pitchFamily="34" charset="-120"/>
              <a:cs typeface="Arial" panose="020B0604020202020204" pitchFamily="34" charset="0"/>
              <a:sym typeface="Arial" panose="020B0604020202020204" pitchFamily="34" charset="0"/>
            </a:endParaRPr>
          </a:p>
        </p:txBody>
      </p:sp>
      <p:pic>
        <p:nvPicPr>
          <p:cNvPr id="25" name="Picture 4" descr="C:\Users\user\Desktop\TS-x28A_PPT\new-01.png">
            <a:extLst>
              <a:ext uri="{FF2B5EF4-FFF2-40B4-BE49-F238E27FC236}">
                <a16:creationId xmlns:a16="http://schemas.microsoft.com/office/drawing/2014/main" id="{E5D8DB4A-8C51-4F05-935D-4A555175C98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49542" y="3377464"/>
            <a:ext cx="764107" cy="747969"/>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8889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0647-C8AB-F04D-A435-45BC9E667D81}"/>
              </a:ext>
            </a:extLst>
          </p:cNvPr>
          <p:cNvSpPr>
            <a:spLocks noGrp="1"/>
          </p:cNvSpPr>
          <p:nvPr>
            <p:ph type="title"/>
          </p:nvPr>
        </p:nvSpPr>
        <p:spPr/>
        <p:txBody>
          <a:bodyPr/>
          <a:lstStyle/>
          <a:p>
            <a:r>
              <a:rPr lang="en-US" altLang="zh-CN">
                <a:latin typeface="Arial"/>
                <a:ea typeface="微軟正黑體"/>
                <a:cs typeface="Arial"/>
              </a:rPr>
              <a:t>Clear naming rule – featured 10GbE</a:t>
            </a:r>
            <a:endParaRPr lang="en-US">
              <a:latin typeface="Arial"/>
              <a:ea typeface="微軟正黑體"/>
              <a:cs typeface="Arial"/>
            </a:endParaRPr>
          </a:p>
        </p:txBody>
      </p:sp>
      <p:sp>
        <p:nvSpPr>
          <p:cNvPr id="5" name="TextBox 4">
            <a:extLst>
              <a:ext uri="{FF2B5EF4-FFF2-40B4-BE49-F238E27FC236}">
                <a16:creationId xmlns:a16="http://schemas.microsoft.com/office/drawing/2014/main" id="{ED7DFED6-A73D-D841-9A2F-6802B2A1F104}"/>
              </a:ext>
            </a:extLst>
          </p:cNvPr>
          <p:cNvSpPr txBox="1"/>
          <p:nvPr/>
        </p:nvSpPr>
        <p:spPr>
          <a:xfrm>
            <a:off x="324750" y="1137923"/>
            <a:ext cx="6089524" cy="523220"/>
          </a:xfrm>
          <a:prstGeom prst="rect">
            <a:avLst/>
          </a:prstGeom>
          <a:noFill/>
        </p:spPr>
        <p:txBody>
          <a:bodyPr wrap="square" rtlCol="0" anchor="t">
            <a:spAutoFit/>
          </a:bodyPr>
          <a:lstStyle/>
          <a:p>
            <a:r>
              <a:rPr lang="en-US" altLang="zh-TW" sz="2800" b="1">
                <a:solidFill>
                  <a:schemeClr val="accent4"/>
                </a:solidFill>
                <a:latin typeface="Arial"/>
                <a:ea typeface="微軟正黑體"/>
                <a:cs typeface="Arial"/>
              </a:rPr>
              <a:t>Q</a:t>
            </a:r>
            <a:r>
              <a:rPr lang="en-US" altLang="zh-TW" sz="2800" b="1">
                <a:solidFill>
                  <a:schemeClr val="bg1"/>
                </a:solidFill>
                <a:latin typeface="Arial"/>
                <a:ea typeface="微軟正黑體"/>
                <a:cs typeface="Arial"/>
              </a:rPr>
              <a:t>NAP</a:t>
            </a:r>
            <a:r>
              <a:rPr lang="en-US" altLang="zh-TW" sz="2800" b="1">
                <a:latin typeface="Arial"/>
                <a:ea typeface="微軟正黑體"/>
                <a:cs typeface="Arial"/>
              </a:rPr>
              <a:t> </a:t>
            </a:r>
            <a:r>
              <a:rPr lang="en-US" altLang="zh-TW" sz="2800" b="1">
                <a:solidFill>
                  <a:schemeClr val="accent4"/>
                </a:solidFill>
                <a:latin typeface="Arial"/>
                <a:ea typeface="微軟正黑體"/>
                <a:cs typeface="Arial"/>
              </a:rPr>
              <a:t>M.2</a:t>
            </a:r>
            <a:r>
              <a:rPr lang="en-US" altLang="zh-TW" sz="2800" b="1">
                <a:latin typeface="Arial"/>
                <a:ea typeface="微軟正黑體"/>
                <a:cs typeface="Arial"/>
              </a:rPr>
              <a:t> </a:t>
            </a:r>
            <a:r>
              <a:rPr lang="en-US" altLang="zh-TW" sz="2800" b="1">
                <a:solidFill>
                  <a:schemeClr val="bg1"/>
                </a:solidFill>
                <a:latin typeface="Arial"/>
                <a:ea typeface="微軟正黑體"/>
                <a:cs typeface="Arial"/>
              </a:rPr>
              <a:t>PCIe </a:t>
            </a:r>
            <a:r>
              <a:rPr lang="en-US" altLang="zh-CN" sz="2800" b="1">
                <a:solidFill>
                  <a:schemeClr val="bg1"/>
                </a:solidFill>
                <a:latin typeface="Arial"/>
                <a:ea typeface="微軟正黑體"/>
                <a:cs typeface="Arial"/>
              </a:rPr>
              <a:t>cache/10GbE card</a:t>
            </a:r>
            <a:endParaRPr lang="en-US" sz="2800" b="1">
              <a:solidFill>
                <a:schemeClr val="bg1"/>
              </a:solidFill>
              <a:latin typeface="Arial"/>
              <a:ea typeface="微軟正黑體"/>
              <a:cs typeface="Arial"/>
            </a:endParaRPr>
          </a:p>
        </p:txBody>
      </p:sp>
      <p:sp>
        <p:nvSpPr>
          <p:cNvPr id="16" name="TextBox 15">
            <a:extLst>
              <a:ext uri="{FF2B5EF4-FFF2-40B4-BE49-F238E27FC236}">
                <a16:creationId xmlns:a16="http://schemas.microsoft.com/office/drawing/2014/main" id="{CCF0217D-FF9A-0347-A14C-86ABDB0FA51A}"/>
              </a:ext>
            </a:extLst>
          </p:cNvPr>
          <p:cNvSpPr txBox="1"/>
          <p:nvPr/>
        </p:nvSpPr>
        <p:spPr>
          <a:xfrm>
            <a:off x="324750" y="4029500"/>
            <a:ext cx="2023875" cy="1015663"/>
          </a:xfrm>
          <a:prstGeom prst="rect">
            <a:avLst/>
          </a:prstGeom>
          <a:noFill/>
          <a:ln w="28575">
            <a:solidFill>
              <a:schemeClr val="bg1"/>
            </a:solidFill>
          </a:ln>
        </p:spPr>
        <p:txBody>
          <a:bodyPr wrap="square" rtlCol="0" anchor="t">
            <a:spAutoFit/>
          </a:bodyPr>
          <a:lstStyle/>
          <a:p>
            <a:r>
              <a:rPr lang="en-US" altLang="zh-CN" sz="2000">
                <a:solidFill>
                  <a:schemeClr val="bg1"/>
                </a:solidFill>
                <a:latin typeface="Arial"/>
                <a:ea typeface="微軟正黑體"/>
                <a:cs typeface="Arial"/>
              </a:rPr>
              <a:t>Number of supported M.2 SSD</a:t>
            </a:r>
          </a:p>
        </p:txBody>
      </p:sp>
      <p:sp>
        <p:nvSpPr>
          <p:cNvPr id="35" name="TextBox 34">
            <a:extLst>
              <a:ext uri="{FF2B5EF4-FFF2-40B4-BE49-F238E27FC236}">
                <a16:creationId xmlns:a16="http://schemas.microsoft.com/office/drawing/2014/main" id="{F1A5F956-DABC-1740-8B58-F60E85DC3CE7}"/>
              </a:ext>
            </a:extLst>
          </p:cNvPr>
          <p:cNvSpPr txBox="1"/>
          <p:nvPr/>
        </p:nvSpPr>
        <p:spPr>
          <a:xfrm>
            <a:off x="6414274" y="1139360"/>
            <a:ext cx="3194030" cy="523220"/>
          </a:xfrm>
          <a:prstGeom prst="rect">
            <a:avLst/>
          </a:prstGeom>
          <a:solidFill>
            <a:schemeClr val="accent4"/>
          </a:solidFill>
          <a:ln w="28575">
            <a:noFill/>
          </a:ln>
        </p:spPr>
        <p:txBody>
          <a:bodyPr wrap="square" rtlCol="0" anchor="t">
            <a:spAutoFit/>
          </a:bodyPr>
          <a:lstStyle/>
          <a:p>
            <a:r>
              <a:rPr lang="en-US" sz="2800" b="1">
                <a:latin typeface="Arial"/>
                <a:cs typeface="Arial"/>
              </a:rPr>
              <a:t>M.2 SSD + 10GbE</a:t>
            </a:r>
          </a:p>
        </p:txBody>
      </p:sp>
      <p:sp>
        <p:nvSpPr>
          <p:cNvPr id="26" name="TextBox 15">
            <a:extLst>
              <a:ext uri="{FF2B5EF4-FFF2-40B4-BE49-F238E27FC236}">
                <a16:creationId xmlns:a16="http://schemas.microsoft.com/office/drawing/2014/main" id="{FD5FA1BA-3B34-4A3E-8365-52F498E2C4D6}"/>
              </a:ext>
            </a:extLst>
          </p:cNvPr>
          <p:cNvSpPr txBox="1"/>
          <p:nvPr/>
        </p:nvSpPr>
        <p:spPr>
          <a:xfrm>
            <a:off x="2465918" y="4029500"/>
            <a:ext cx="2505075" cy="1323439"/>
          </a:xfrm>
          <a:prstGeom prst="rect">
            <a:avLst/>
          </a:prstGeom>
          <a:noFill/>
          <a:ln w="28575">
            <a:solidFill>
              <a:schemeClr val="bg1"/>
            </a:solidFill>
          </a:ln>
        </p:spPr>
        <p:txBody>
          <a:bodyPr wrap="square" rtlCol="0" anchor="t">
            <a:spAutoFit/>
          </a:bodyPr>
          <a:lstStyle/>
          <a:p>
            <a:r>
              <a:rPr lang="en-US" altLang="zh-CN" sz="2000">
                <a:solidFill>
                  <a:schemeClr val="bg1"/>
                </a:solidFill>
                <a:latin typeface="Arial"/>
                <a:ea typeface="微軟正黑體"/>
                <a:cs typeface="Arial"/>
              </a:rPr>
              <a:t>Supported</a:t>
            </a:r>
            <a:r>
              <a:rPr lang="zh-CN" altLang="en-US" sz="2000">
                <a:solidFill>
                  <a:schemeClr val="bg1"/>
                </a:solidFill>
                <a:latin typeface="Arial"/>
                <a:ea typeface="微軟正黑體"/>
                <a:cs typeface="Arial"/>
              </a:rPr>
              <a:t> </a:t>
            </a:r>
            <a:r>
              <a:rPr lang="en-US" altLang="zh-CN" sz="2000">
                <a:solidFill>
                  <a:schemeClr val="bg1"/>
                </a:solidFill>
                <a:latin typeface="Arial"/>
                <a:ea typeface="微軟正黑體"/>
                <a:cs typeface="Arial"/>
              </a:rPr>
              <a:t>M.2 SSD connector type</a:t>
            </a:r>
          </a:p>
          <a:p>
            <a:r>
              <a:rPr lang="en-US" altLang="zh-TW" sz="2000">
                <a:solidFill>
                  <a:schemeClr val="bg1"/>
                </a:solidFill>
                <a:latin typeface="Arial"/>
                <a:ea typeface="微軟正黑體"/>
                <a:cs typeface="Arial"/>
              </a:rPr>
              <a:t>P: PCIe </a:t>
            </a:r>
            <a:r>
              <a:rPr lang="en-US" altLang="zh-TW" sz="2000" err="1">
                <a:solidFill>
                  <a:schemeClr val="bg1"/>
                </a:solidFill>
                <a:latin typeface="Arial"/>
                <a:ea typeface="微軟正黑體"/>
                <a:cs typeface="Arial"/>
              </a:rPr>
              <a:t>NVMe</a:t>
            </a:r>
            <a:r>
              <a:rPr lang="en-US" altLang="zh-TW" sz="2000">
                <a:solidFill>
                  <a:schemeClr val="bg1"/>
                </a:solidFill>
                <a:latin typeface="Arial"/>
                <a:ea typeface="微軟正黑體"/>
                <a:cs typeface="Arial"/>
              </a:rPr>
              <a:t> SSD</a:t>
            </a:r>
          </a:p>
          <a:p>
            <a:r>
              <a:rPr lang="en-US" altLang="zh-TW" sz="2000">
                <a:solidFill>
                  <a:schemeClr val="bg1"/>
                </a:solidFill>
                <a:latin typeface="Arial"/>
                <a:ea typeface="微軟正黑體"/>
                <a:cs typeface="Arial"/>
              </a:rPr>
              <a:t>S: SATA SSD</a:t>
            </a:r>
          </a:p>
        </p:txBody>
      </p:sp>
      <p:sp>
        <p:nvSpPr>
          <p:cNvPr id="28" name="TextBox 15">
            <a:extLst>
              <a:ext uri="{FF2B5EF4-FFF2-40B4-BE49-F238E27FC236}">
                <a16:creationId xmlns:a16="http://schemas.microsoft.com/office/drawing/2014/main" id="{2956B4DC-F93C-4F70-9A1F-690DF5138E5A}"/>
              </a:ext>
            </a:extLst>
          </p:cNvPr>
          <p:cNvSpPr txBox="1"/>
          <p:nvPr/>
        </p:nvSpPr>
        <p:spPr>
          <a:xfrm>
            <a:off x="5068883" y="4029500"/>
            <a:ext cx="1013375" cy="707886"/>
          </a:xfrm>
          <a:prstGeom prst="rect">
            <a:avLst/>
          </a:prstGeom>
          <a:noFill/>
          <a:ln w="28575">
            <a:solidFill>
              <a:schemeClr val="bg1"/>
            </a:solidFill>
          </a:ln>
        </p:spPr>
        <p:txBody>
          <a:bodyPr wrap="square" rtlCol="0">
            <a:spAutoFit/>
          </a:bodyPr>
          <a:lstStyle/>
          <a:p>
            <a:r>
              <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rPr>
              <a:t>10GbE port</a:t>
            </a:r>
            <a:endPar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TextBox 15">
            <a:extLst>
              <a:ext uri="{FF2B5EF4-FFF2-40B4-BE49-F238E27FC236}">
                <a16:creationId xmlns:a16="http://schemas.microsoft.com/office/drawing/2014/main" id="{998F3C16-464C-449D-9E6B-CE14D4EE11A0}"/>
              </a:ext>
            </a:extLst>
          </p:cNvPr>
          <p:cNvSpPr txBox="1"/>
          <p:nvPr/>
        </p:nvSpPr>
        <p:spPr>
          <a:xfrm>
            <a:off x="6189626" y="4029500"/>
            <a:ext cx="1442771" cy="1323439"/>
          </a:xfrm>
          <a:prstGeom prst="rect">
            <a:avLst/>
          </a:prstGeom>
          <a:noFill/>
          <a:ln w="28575">
            <a:solidFill>
              <a:schemeClr val="bg1"/>
            </a:solidFill>
          </a:ln>
        </p:spPr>
        <p:txBody>
          <a:bodyPr wrap="square" rtlCol="0" anchor="t">
            <a:spAutoFit/>
          </a:bodyPr>
          <a:lstStyle/>
          <a:p>
            <a:r>
              <a:rPr lang="en-US" altLang="zh-CN" sz="2000">
                <a:solidFill>
                  <a:schemeClr val="bg1"/>
                </a:solidFill>
                <a:latin typeface="Arial"/>
                <a:ea typeface="微軟正黑體"/>
                <a:cs typeface="Arial"/>
              </a:rPr>
              <a:t>Single port BASE-T RJ45 throughput</a:t>
            </a:r>
            <a:endParaRPr lang="en-US" altLang="zh-TW" sz="2000">
              <a:solidFill>
                <a:schemeClr val="bg1"/>
              </a:solidFill>
              <a:latin typeface="Arial"/>
              <a:ea typeface="微軟正黑體"/>
              <a:cs typeface="Arial"/>
            </a:endParaRPr>
          </a:p>
        </p:txBody>
      </p:sp>
      <p:cxnSp>
        <p:nvCxnSpPr>
          <p:cNvPr id="14" name="接點: 肘形 13">
            <a:extLst>
              <a:ext uri="{FF2B5EF4-FFF2-40B4-BE49-F238E27FC236}">
                <a16:creationId xmlns:a16="http://schemas.microsoft.com/office/drawing/2014/main" id="{965E9F79-D7CF-4693-A3C2-B8C34E61604C}"/>
              </a:ext>
            </a:extLst>
          </p:cNvPr>
          <p:cNvCxnSpPr>
            <a:cxnSpLocks/>
            <a:endCxn id="16" idx="0"/>
          </p:cNvCxnSpPr>
          <p:nvPr/>
        </p:nvCxnSpPr>
        <p:spPr>
          <a:xfrm rot="10800000" flipV="1">
            <a:off x="1336689" y="3084388"/>
            <a:ext cx="1011937" cy="945112"/>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接點: 肘形 30">
            <a:extLst>
              <a:ext uri="{FF2B5EF4-FFF2-40B4-BE49-F238E27FC236}">
                <a16:creationId xmlns:a16="http://schemas.microsoft.com/office/drawing/2014/main" id="{F2D945B1-0C6A-443C-8B09-CCDFF07D453D}"/>
              </a:ext>
            </a:extLst>
          </p:cNvPr>
          <p:cNvCxnSpPr>
            <a:cxnSpLocks/>
            <a:endCxn id="26" idx="0"/>
          </p:cNvCxnSpPr>
          <p:nvPr/>
        </p:nvCxnSpPr>
        <p:spPr>
          <a:xfrm rot="16200000" flipH="1">
            <a:off x="3007654" y="3318697"/>
            <a:ext cx="945113" cy="476492"/>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接點: 肘形 32">
            <a:extLst>
              <a:ext uri="{FF2B5EF4-FFF2-40B4-BE49-F238E27FC236}">
                <a16:creationId xmlns:a16="http://schemas.microsoft.com/office/drawing/2014/main" id="{094638EE-5DE1-4788-8018-E287BE087310}"/>
              </a:ext>
            </a:extLst>
          </p:cNvPr>
          <p:cNvCxnSpPr>
            <a:cxnSpLocks/>
            <a:endCxn id="28" idx="0"/>
          </p:cNvCxnSpPr>
          <p:nvPr/>
        </p:nvCxnSpPr>
        <p:spPr>
          <a:xfrm rot="16200000" flipH="1">
            <a:off x="4660136" y="3114065"/>
            <a:ext cx="945110" cy="885759"/>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接點: 肘形 35">
            <a:extLst>
              <a:ext uri="{FF2B5EF4-FFF2-40B4-BE49-F238E27FC236}">
                <a16:creationId xmlns:a16="http://schemas.microsoft.com/office/drawing/2014/main" id="{6B401F14-7A5E-404B-9C1A-7314E6AD8F47}"/>
              </a:ext>
            </a:extLst>
          </p:cNvPr>
          <p:cNvCxnSpPr>
            <a:cxnSpLocks/>
            <a:endCxn id="29" idx="0"/>
          </p:cNvCxnSpPr>
          <p:nvPr/>
        </p:nvCxnSpPr>
        <p:spPr>
          <a:xfrm rot="16200000" flipH="1">
            <a:off x="6190087" y="3308575"/>
            <a:ext cx="945112" cy="496738"/>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15">
            <a:extLst>
              <a:ext uri="{FF2B5EF4-FFF2-40B4-BE49-F238E27FC236}">
                <a16:creationId xmlns:a16="http://schemas.microsoft.com/office/drawing/2014/main" id="{A6E85EEB-5D19-4759-B6C8-EE149E14D9D1}"/>
              </a:ext>
            </a:extLst>
          </p:cNvPr>
          <p:cNvSpPr txBox="1"/>
          <p:nvPr/>
        </p:nvSpPr>
        <p:spPr>
          <a:xfrm>
            <a:off x="8258815" y="1765448"/>
            <a:ext cx="1080616" cy="400110"/>
          </a:xfrm>
          <a:prstGeom prst="rect">
            <a:avLst/>
          </a:prstGeom>
          <a:noFill/>
          <a:ln w="28575">
            <a:solidFill>
              <a:schemeClr val="bg1"/>
            </a:solidFill>
          </a:ln>
        </p:spPr>
        <p:txBody>
          <a:bodyPr wrap="square" rtlCol="0" anchor="t">
            <a:spAutoFit/>
          </a:bodyPr>
          <a:lstStyle/>
          <a:p>
            <a:r>
              <a:rPr lang="en-US" altLang="zh-TW" sz="2000">
                <a:solidFill>
                  <a:schemeClr val="bg1"/>
                </a:solidFill>
                <a:latin typeface="Arial"/>
                <a:ea typeface="微軟正黑體"/>
                <a:cs typeface="Arial"/>
              </a:rPr>
              <a:t>revision</a:t>
            </a:r>
          </a:p>
        </p:txBody>
      </p:sp>
      <p:cxnSp>
        <p:nvCxnSpPr>
          <p:cNvPr id="24" name="接點: 肘形 23">
            <a:extLst>
              <a:ext uri="{FF2B5EF4-FFF2-40B4-BE49-F238E27FC236}">
                <a16:creationId xmlns:a16="http://schemas.microsoft.com/office/drawing/2014/main" id="{30AABD2C-8E90-4448-BB69-4021E674AB48}"/>
              </a:ext>
            </a:extLst>
          </p:cNvPr>
          <p:cNvCxnSpPr>
            <a:cxnSpLocks/>
            <a:endCxn id="23" idx="1"/>
          </p:cNvCxnSpPr>
          <p:nvPr/>
        </p:nvCxnSpPr>
        <p:spPr>
          <a:xfrm flipV="1">
            <a:off x="7419763" y="1965503"/>
            <a:ext cx="839052" cy="197772"/>
          </a:xfrm>
          <a:prstGeom prst="bentConnector3">
            <a:avLst>
              <a:gd name="adj1" fmla="val 29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10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E038F-FE8A-8B49-B825-0C813ECE509C}"/>
              </a:ext>
            </a:extLst>
          </p:cNvPr>
          <p:cNvSpPr>
            <a:spLocks noGrp="1"/>
          </p:cNvSpPr>
          <p:nvPr>
            <p:ph type="title"/>
          </p:nvPr>
        </p:nvSpPr>
        <p:spPr/>
        <p:txBody>
          <a:bodyPr/>
          <a:lstStyle/>
          <a:p>
            <a:r>
              <a:rPr lang="en-US" altLang="zh-CN">
                <a:latin typeface="Arial"/>
                <a:ea typeface="微軟正黑體"/>
                <a:cs typeface="Arial"/>
              </a:rPr>
              <a:t>Clear naming rule - M.2 cache only</a:t>
            </a:r>
            <a:endParaRPr lang="en-US">
              <a:latin typeface="Arial"/>
              <a:ea typeface="微軟正黑體"/>
              <a:cs typeface="Arial"/>
            </a:endParaRPr>
          </a:p>
        </p:txBody>
      </p:sp>
      <p:sp>
        <p:nvSpPr>
          <p:cNvPr id="21" name="TextBox 4">
            <a:extLst>
              <a:ext uri="{FF2B5EF4-FFF2-40B4-BE49-F238E27FC236}">
                <a16:creationId xmlns:a16="http://schemas.microsoft.com/office/drawing/2014/main" id="{B2F85E22-7087-41CD-B675-76D2116461F9}"/>
              </a:ext>
            </a:extLst>
          </p:cNvPr>
          <p:cNvSpPr txBox="1"/>
          <p:nvPr/>
        </p:nvSpPr>
        <p:spPr>
          <a:xfrm>
            <a:off x="324751" y="1137923"/>
            <a:ext cx="4827814" cy="523220"/>
          </a:xfrm>
          <a:prstGeom prst="rect">
            <a:avLst/>
          </a:prstGeom>
          <a:noFill/>
        </p:spPr>
        <p:txBody>
          <a:bodyPr wrap="square" rtlCol="0" anchor="t">
            <a:spAutoFit/>
          </a:bodyPr>
          <a:lstStyle/>
          <a:p>
            <a:r>
              <a:rPr lang="en-US" altLang="zh-TW" sz="2800" b="1">
                <a:solidFill>
                  <a:schemeClr val="accent4"/>
                </a:solidFill>
                <a:latin typeface="Arial"/>
                <a:ea typeface="微軟正黑體"/>
                <a:cs typeface="Arial"/>
              </a:rPr>
              <a:t>Q</a:t>
            </a:r>
            <a:r>
              <a:rPr lang="en-US" altLang="zh-TW" sz="2800" b="1">
                <a:solidFill>
                  <a:schemeClr val="bg1"/>
                </a:solidFill>
                <a:latin typeface="Arial"/>
                <a:ea typeface="微軟正黑體"/>
                <a:cs typeface="Arial"/>
              </a:rPr>
              <a:t>NAP</a:t>
            </a:r>
            <a:r>
              <a:rPr lang="en-US" altLang="zh-TW" sz="2800" b="1">
                <a:latin typeface="Arial"/>
                <a:ea typeface="微軟正黑體"/>
                <a:cs typeface="Arial"/>
              </a:rPr>
              <a:t> </a:t>
            </a:r>
            <a:r>
              <a:rPr lang="en-US" altLang="zh-TW" sz="2800" b="1">
                <a:solidFill>
                  <a:schemeClr val="accent4"/>
                </a:solidFill>
                <a:latin typeface="Arial"/>
                <a:ea typeface="微軟正黑體"/>
                <a:cs typeface="Arial"/>
              </a:rPr>
              <a:t>M.2</a:t>
            </a:r>
            <a:r>
              <a:rPr lang="en-US" altLang="zh-TW" sz="2800" b="1">
                <a:latin typeface="Arial"/>
                <a:ea typeface="微軟正黑體"/>
                <a:cs typeface="Arial"/>
              </a:rPr>
              <a:t> </a:t>
            </a:r>
            <a:r>
              <a:rPr lang="en-US" altLang="zh-TW" sz="2800" b="1">
                <a:solidFill>
                  <a:schemeClr val="bg1"/>
                </a:solidFill>
                <a:latin typeface="Arial"/>
                <a:ea typeface="微軟正黑體"/>
                <a:cs typeface="Arial"/>
              </a:rPr>
              <a:t>PCIe </a:t>
            </a:r>
            <a:r>
              <a:rPr lang="en-US" altLang="zh-CN" sz="2800" b="1">
                <a:solidFill>
                  <a:schemeClr val="bg1"/>
                </a:solidFill>
                <a:latin typeface="Arial"/>
                <a:ea typeface="微軟正黑體"/>
                <a:cs typeface="Arial"/>
              </a:rPr>
              <a:t>cache card</a:t>
            </a:r>
            <a:endParaRPr lang="en-US" sz="2800" b="1">
              <a:solidFill>
                <a:schemeClr val="bg1"/>
              </a:solidFill>
              <a:latin typeface="Arial"/>
              <a:ea typeface="微軟正黑體"/>
              <a:cs typeface="Arial"/>
            </a:endParaRPr>
          </a:p>
        </p:txBody>
      </p:sp>
      <p:sp>
        <p:nvSpPr>
          <p:cNvPr id="22" name="TextBox 15">
            <a:extLst>
              <a:ext uri="{FF2B5EF4-FFF2-40B4-BE49-F238E27FC236}">
                <a16:creationId xmlns:a16="http://schemas.microsoft.com/office/drawing/2014/main" id="{05017B9F-0735-4C13-B276-87EC00E6371C}"/>
              </a:ext>
            </a:extLst>
          </p:cNvPr>
          <p:cNvSpPr txBox="1"/>
          <p:nvPr/>
        </p:nvSpPr>
        <p:spPr>
          <a:xfrm>
            <a:off x="100271" y="4029503"/>
            <a:ext cx="1527764" cy="1477328"/>
          </a:xfrm>
          <a:prstGeom prst="rect">
            <a:avLst/>
          </a:prstGeom>
          <a:noFill/>
          <a:ln w="28575">
            <a:solidFill>
              <a:schemeClr val="bg1"/>
            </a:solidFill>
          </a:ln>
        </p:spPr>
        <p:txBody>
          <a:bodyPr wrap="square" rtlCol="0" anchor="t">
            <a:spAutoFit/>
          </a:bodyPr>
          <a:lstStyle/>
          <a:p>
            <a:r>
              <a:rPr lang="en-US" altLang="zh-CN">
                <a:solidFill>
                  <a:schemeClr val="bg1"/>
                </a:solidFill>
                <a:latin typeface="Arial"/>
                <a:ea typeface="微軟正黑體"/>
                <a:cs typeface="Arial"/>
              </a:rPr>
              <a:t>Number of supported M.2 SSD </a:t>
            </a:r>
            <a:endParaRPr lang="en-US" altLang="zh-CN">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a:solidFill>
                  <a:schemeClr val="bg1"/>
                </a:solidFill>
                <a:latin typeface="Arial"/>
                <a:ea typeface="微軟正黑體"/>
                <a:cs typeface="Arial"/>
              </a:rPr>
              <a:t>2: 2 x SSD</a:t>
            </a:r>
            <a:endParaRPr lang="en-US" altLang="zh-CN">
              <a:solidFill>
                <a:schemeClr val="bg1"/>
              </a:solidFill>
              <a:latin typeface="Arial"/>
              <a:ea typeface="微軟正黑體"/>
              <a:cs typeface="Arial"/>
            </a:endParaRPr>
          </a:p>
          <a:p>
            <a:r>
              <a:rPr lang="en-US" altLang="zh-TW">
                <a:solidFill>
                  <a:schemeClr val="bg1"/>
                </a:solidFill>
                <a:latin typeface="Arial"/>
                <a:ea typeface="微軟正黑體"/>
                <a:cs typeface="Arial"/>
              </a:rPr>
              <a:t>4: 4 x SSD</a:t>
            </a:r>
          </a:p>
        </p:txBody>
      </p:sp>
      <p:sp>
        <p:nvSpPr>
          <p:cNvPr id="24" name="TextBox 15">
            <a:extLst>
              <a:ext uri="{FF2B5EF4-FFF2-40B4-BE49-F238E27FC236}">
                <a16:creationId xmlns:a16="http://schemas.microsoft.com/office/drawing/2014/main" id="{77C82FFE-1767-43F3-9895-B4A2A57345FE}"/>
              </a:ext>
            </a:extLst>
          </p:cNvPr>
          <p:cNvSpPr txBox="1"/>
          <p:nvPr/>
        </p:nvSpPr>
        <p:spPr>
          <a:xfrm>
            <a:off x="1707365" y="4029503"/>
            <a:ext cx="2613955" cy="1200329"/>
          </a:xfrm>
          <a:prstGeom prst="rect">
            <a:avLst/>
          </a:prstGeom>
          <a:noFill/>
          <a:ln w="28575">
            <a:solidFill>
              <a:schemeClr val="bg1"/>
            </a:solidFill>
          </a:ln>
        </p:spPr>
        <p:txBody>
          <a:bodyPr wrap="square" rtlCol="0" anchor="t">
            <a:spAutoFit/>
          </a:bodyPr>
          <a:lstStyle/>
          <a:p>
            <a:r>
              <a:rPr lang="en-US" altLang="zh-CN">
                <a:solidFill>
                  <a:schemeClr val="bg1"/>
                </a:solidFill>
                <a:latin typeface="Arial"/>
                <a:ea typeface="微軟正黑體"/>
                <a:cs typeface="Arial"/>
              </a:rPr>
              <a:t>Supported</a:t>
            </a:r>
            <a:r>
              <a:rPr lang="zh-CN" altLang="en-US">
                <a:solidFill>
                  <a:schemeClr val="bg1"/>
                </a:solidFill>
                <a:latin typeface="Arial"/>
                <a:ea typeface="微軟正黑體"/>
                <a:cs typeface="Arial"/>
              </a:rPr>
              <a:t> </a:t>
            </a:r>
            <a:r>
              <a:rPr lang="en-US" altLang="zh-CN">
                <a:solidFill>
                  <a:schemeClr val="bg1"/>
                </a:solidFill>
                <a:latin typeface="Arial"/>
                <a:ea typeface="微軟正黑體"/>
                <a:cs typeface="Arial"/>
              </a:rPr>
              <a:t>M.2 SSD connector type</a:t>
            </a:r>
          </a:p>
          <a:p>
            <a:r>
              <a:rPr lang="en-US" altLang="zh-TW">
                <a:solidFill>
                  <a:schemeClr val="bg1"/>
                </a:solidFill>
                <a:latin typeface="Arial"/>
                <a:ea typeface="微軟正黑體"/>
                <a:cs typeface="Arial"/>
              </a:rPr>
              <a:t>P: PCIe </a:t>
            </a:r>
            <a:r>
              <a:rPr lang="en-US" altLang="zh-TW" err="1">
                <a:solidFill>
                  <a:schemeClr val="bg1"/>
                </a:solidFill>
                <a:latin typeface="Arial"/>
                <a:ea typeface="微軟正黑體"/>
                <a:cs typeface="Arial"/>
              </a:rPr>
              <a:t>NVMe</a:t>
            </a:r>
            <a:r>
              <a:rPr lang="en-US" altLang="zh-TW">
                <a:solidFill>
                  <a:schemeClr val="bg1"/>
                </a:solidFill>
                <a:latin typeface="Arial"/>
                <a:ea typeface="微軟正黑體"/>
                <a:cs typeface="Arial"/>
              </a:rPr>
              <a:t> SSD</a:t>
            </a:r>
          </a:p>
          <a:p>
            <a:r>
              <a:rPr lang="en-US" altLang="zh-TW">
                <a:solidFill>
                  <a:schemeClr val="bg1"/>
                </a:solidFill>
                <a:latin typeface="Arial"/>
                <a:ea typeface="微軟正黑體"/>
                <a:cs typeface="Arial"/>
              </a:rPr>
              <a:t>S: SATA SSD</a:t>
            </a:r>
          </a:p>
        </p:txBody>
      </p:sp>
      <p:sp>
        <p:nvSpPr>
          <p:cNvPr id="25" name="TextBox 15">
            <a:extLst>
              <a:ext uri="{FF2B5EF4-FFF2-40B4-BE49-F238E27FC236}">
                <a16:creationId xmlns:a16="http://schemas.microsoft.com/office/drawing/2014/main" id="{A4ADB0DB-B804-4CE9-9146-D3E3B0BA04CB}"/>
              </a:ext>
            </a:extLst>
          </p:cNvPr>
          <p:cNvSpPr txBox="1"/>
          <p:nvPr/>
        </p:nvSpPr>
        <p:spPr>
          <a:xfrm>
            <a:off x="4428229" y="4029503"/>
            <a:ext cx="1542800" cy="1200329"/>
          </a:xfrm>
          <a:prstGeom prst="rect">
            <a:avLst/>
          </a:prstGeom>
          <a:noFill/>
          <a:ln w="28575">
            <a:solidFill>
              <a:schemeClr val="bg1"/>
            </a:solidFill>
          </a:ln>
        </p:spPr>
        <p:txBody>
          <a:bodyPr wrap="square" rtlCol="0" anchor="t">
            <a:spAutoFit/>
          </a:bodyPr>
          <a:lstStyle/>
          <a:p>
            <a:r>
              <a:rPr lang="en-US" altLang="zh-CN">
                <a:solidFill>
                  <a:schemeClr val="bg1"/>
                </a:solidFill>
                <a:latin typeface="Arial"/>
                <a:ea typeface="微軟正黑體"/>
                <a:cs typeface="Arial"/>
              </a:rPr>
              <a:t>PCIe interface </a:t>
            </a:r>
          </a:p>
          <a:p>
            <a:r>
              <a:rPr lang="en-US" altLang="zh-CN">
                <a:solidFill>
                  <a:schemeClr val="bg1"/>
                </a:solidFill>
                <a:latin typeface="Arial"/>
                <a:ea typeface="微軟正黑體"/>
                <a:cs typeface="Arial"/>
              </a:rPr>
              <a:t>34= Gen3 x4</a:t>
            </a:r>
          </a:p>
          <a:p>
            <a:r>
              <a:rPr lang="en-US" altLang="zh-CN">
                <a:solidFill>
                  <a:schemeClr val="bg1"/>
                </a:solidFill>
                <a:latin typeface="Arial"/>
                <a:ea typeface="微軟正黑體"/>
                <a:cs typeface="Arial"/>
              </a:rPr>
              <a:t>28= Gen2 x8</a:t>
            </a:r>
          </a:p>
        </p:txBody>
      </p:sp>
      <p:sp>
        <p:nvSpPr>
          <p:cNvPr id="26" name="TextBox 15">
            <a:extLst>
              <a:ext uri="{FF2B5EF4-FFF2-40B4-BE49-F238E27FC236}">
                <a16:creationId xmlns:a16="http://schemas.microsoft.com/office/drawing/2014/main" id="{CC7C78D4-D10D-4860-8F41-96A26AA5278C}"/>
              </a:ext>
            </a:extLst>
          </p:cNvPr>
          <p:cNvSpPr txBox="1"/>
          <p:nvPr/>
        </p:nvSpPr>
        <p:spPr>
          <a:xfrm>
            <a:off x="6050638" y="4029503"/>
            <a:ext cx="1384328" cy="1477328"/>
          </a:xfrm>
          <a:prstGeom prst="rect">
            <a:avLst/>
          </a:prstGeom>
          <a:noFill/>
          <a:ln w="28575">
            <a:solidFill>
              <a:schemeClr val="bg1"/>
            </a:solidFill>
          </a:ln>
        </p:spPr>
        <p:txBody>
          <a:bodyPr wrap="square" rtlCol="0" anchor="t">
            <a:spAutoFit/>
          </a:bodyPr>
          <a:lstStyle/>
          <a:p>
            <a:r>
              <a:rPr lang="en-US" altLang="zh-TW" err="1">
                <a:solidFill>
                  <a:schemeClr val="bg1"/>
                </a:solidFill>
                <a:latin typeface="Arial"/>
                <a:ea typeface="微軟正黑體"/>
                <a:cs typeface="Arial"/>
              </a:rPr>
              <a:t>NVMe</a:t>
            </a:r>
            <a:r>
              <a:rPr lang="en-US" altLang="zh-TW">
                <a:solidFill>
                  <a:schemeClr val="bg1"/>
                </a:solidFill>
                <a:latin typeface="Arial"/>
                <a:ea typeface="微軟正黑體"/>
                <a:cs typeface="Arial"/>
              </a:rPr>
              <a:t> SSD slot bandwidth</a:t>
            </a:r>
            <a:endParaRPr lang="en-US" altLang="zh-CN">
              <a:solidFill>
                <a:schemeClr val="bg1"/>
              </a:solidFill>
              <a:latin typeface="Arial"/>
              <a:ea typeface="微軟正黑體"/>
              <a:cs typeface="Arial"/>
            </a:endParaRPr>
          </a:p>
          <a:p>
            <a:r>
              <a:rPr lang="en-US" altLang="zh-TW">
                <a:solidFill>
                  <a:schemeClr val="bg1"/>
                </a:solidFill>
                <a:latin typeface="Arial"/>
                <a:ea typeface="微軟正黑體"/>
                <a:cs typeface="Arial"/>
              </a:rPr>
              <a:t>4= Gen3 x4</a:t>
            </a:r>
          </a:p>
          <a:p>
            <a:r>
              <a:rPr lang="en-US" altLang="zh-TW">
                <a:solidFill>
                  <a:schemeClr val="bg1"/>
                </a:solidFill>
                <a:latin typeface="Arial"/>
                <a:ea typeface="微軟正黑體"/>
                <a:cs typeface="Arial"/>
              </a:rPr>
              <a:t>2= Gen3 x2</a:t>
            </a:r>
          </a:p>
        </p:txBody>
      </p:sp>
      <p:cxnSp>
        <p:nvCxnSpPr>
          <p:cNvPr id="28" name="接點: 肘形 27">
            <a:extLst>
              <a:ext uri="{FF2B5EF4-FFF2-40B4-BE49-F238E27FC236}">
                <a16:creationId xmlns:a16="http://schemas.microsoft.com/office/drawing/2014/main" id="{8A290123-2F52-4687-ADC7-69B0DFA07979}"/>
              </a:ext>
            </a:extLst>
          </p:cNvPr>
          <p:cNvCxnSpPr>
            <a:cxnSpLocks/>
          </p:cNvCxnSpPr>
          <p:nvPr/>
        </p:nvCxnSpPr>
        <p:spPr>
          <a:xfrm rot="5400000">
            <a:off x="2860266" y="3094838"/>
            <a:ext cx="945110" cy="891639"/>
          </a:xfrm>
          <a:prstGeom prst="bentConnector3">
            <a:avLst>
              <a:gd name="adj1" fmla="val 5000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7A55A157-3341-4F50-986C-5783D7574969}"/>
              </a:ext>
            </a:extLst>
          </p:cNvPr>
          <p:cNvCxnSpPr>
            <a:cxnSpLocks/>
            <a:endCxn id="25" idx="0"/>
          </p:cNvCxnSpPr>
          <p:nvPr/>
        </p:nvCxnSpPr>
        <p:spPr>
          <a:xfrm rot="16200000" flipH="1">
            <a:off x="4532320" y="3362194"/>
            <a:ext cx="945114" cy="389504"/>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接點: 肘形 29">
            <a:extLst>
              <a:ext uri="{FF2B5EF4-FFF2-40B4-BE49-F238E27FC236}">
                <a16:creationId xmlns:a16="http://schemas.microsoft.com/office/drawing/2014/main" id="{E43CAD25-F57C-4EE2-A5DC-3049F18D9728}"/>
              </a:ext>
            </a:extLst>
          </p:cNvPr>
          <p:cNvCxnSpPr>
            <a:cxnSpLocks/>
            <a:endCxn id="26" idx="0"/>
          </p:cNvCxnSpPr>
          <p:nvPr/>
        </p:nvCxnSpPr>
        <p:spPr>
          <a:xfrm rot="16200000" flipH="1">
            <a:off x="5832544" y="3119245"/>
            <a:ext cx="945114" cy="875402"/>
          </a:xfrm>
          <a:prstGeom prst="bentConnector3">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接點: 肘形 58">
            <a:extLst>
              <a:ext uri="{FF2B5EF4-FFF2-40B4-BE49-F238E27FC236}">
                <a16:creationId xmlns:a16="http://schemas.microsoft.com/office/drawing/2014/main" id="{0BD2F92F-327A-463B-8493-B14465183C4F}"/>
              </a:ext>
            </a:extLst>
          </p:cNvPr>
          <p:cNvCxnSpPr>
            <a:cxnSpLocks/>
            <a:endCxn id="22" idx="0"/>
          </p:cNvCxnSpPr>
          <p:nvPr/>
        </p:nvCxnSpPr>
        <p:spPr>
          <a:xfrm rot="10800000" flipV="1">
            <a:off x="864153" y="3084387"/>
            <a:ext cx="2062860" cy="945116"/>
          </a:xfrm>
          <a:prstGeom prst="bentConnector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164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圓角 16">
            <a:extLst>
              <a:ext uri="{FF2B5EF4-FFF2-40B4-BE49-F238E27FC236}">
                <a16:creationId xmlns:a16="http://schemas.microsoft.com/office/drawing/2014/main" id="{5B0B308E-4868-41A5-907A-C62F8615E3F4}"/>
              </a:ext>
            </a:extLst>
          </p:cNvPr>
          <p:cNvSpPr/>
          <p:nvPr/>
        </p:nvSpPr>
        <p:spPr>
          <a:xfrm>
            <a:off x="6159483" y="2769021"/>
            <a:ext cx="5626713" cy="3312799"/>
          </a:xfrm>
          <a:prstGeom prst="roundRect">
            <a:avLst>
              <a:gd name="adj" fmla="val 44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C4D17213-BB6D-49DC-8D2C-D65699012ADF}"/>
              </a:ext>
            </a:extLst>
          </p:cNvPr>
          <p:cNvSpPr/>
          <p:nvPr/>
        </p:nvSpPr>
        <p:spPr>
          <a:xfrm>
            <a:off x="359418" y="2769021"/>
            <a:ext cx="5626713" cy="3312799"/>
          </a:xfrm>
          <a:prstGeom prst="roundRect">
            <a:avLst>
              <a:gd name="adj" fmla="val 4471"/>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421D89E7-2442-2145-ACC6-4044E2651D30}"/>
              </a:ext>
            </a:extLst>
          </p:cNvPr>
          <p:cNvSpPr>
            <a:spLocks noGrp="1"/>
          </p:cNvSpPr>
          <p:nvPr>
            <p:ph type="title"/>
          </p:nvPr>
        </p:nvSpPr>
        <p:spPr/>
        <p:txBody>
          <a:bodyPr/>
          <a:lstStyle/>
          <a:p>
            <a:r>
              <a:rPr lang="en-US">
                <a:latin typeface="Arial"/>
                <a:ea typeface="微軟正黑體"/>
                <a:cs typeface="Arial"/>
              </a:rPr>
              <a:t>SSD cache and 10GbE in one card</a:t>
            </a:r>
          </a:p>
        </p:txBody>
      </p:sp>
      <p:sp>
        <p:nvSpPr>
          <p:cNvPr id="5" name="TextBox 4">
            <a:extLst>
              <a:ext uri="{FF2B5EF4-FFF2-40B4-BE49-F238E27FC236}">
                <a16:creationId xmlns:a16="http://schemas.microsoft.com/office/drawing/2014/main" id="{C0EF81D4-45AF-9249-907A-1F484944AFB7}"/>
              </a:ext>
            </a:extLst>
          </p:cNvPr>
          <p:cNvSpPr txBox="1"/>
          <p:nvPr/>
        </p:nvSpPr>
        <p:spPr>
          <a:xfrm>
            <a:off x="492192" y="1550775"/>
            <a:ext cx="5471349" cy="1015663"/>
          </a:xfrm>
          <a:prstGeom prst="rect">
            <a:avLst/>
          </a:prstGeom>
          <a:noFill/>
        </p:spPr>
        <p:txBody>
          <a:bodyPr wrap="square" rtlCol="0" anchor="t">
            <a:spAutoFit/>
          </a:bodyPr>
          <a:lstStyle/>
          <a:p>
            <a:r>
              <a:rPr lang="en-US" sz="2400" b="1">
                <a:solidFill>
                  <a:srgbClr val="0070C0"/>
                </a:solidFill>
                <a:latin typeface="Arial"/>
                <a:cs typeface="Arial"/>
              </a:rPr>
              <a:t>QM2-2P10G1TA</a:t>
            </a:r>
          </a:p>
          <a:p>
            <a:r>
              <a:rPr lang="en-US" altLang="zh-CN" b="1">
                <a:latin typeface="Arial"/>
                <a:ea typeface="微軟正黑體"/>
                <a:cs typeface="Arial"/>
              </a:rPr>
              <a:t>Supports maximum  2 x PCIe </a:t>
            </a:r>
            <a:r>
              <a:rPr lang="en-US" altLang="zh-CN" b="1" err="1">
                <a:latin typeface="Arial"/>
                <a:ea typeface="微軟正黑體"/>
                <a:cs typeface="Arial"/>
              </a:rPr>
              <a:t>NVMe</a:t>
            </a:r>
            <a:r>
              <a:rPr lang="en-US" altLang="zh-CN" b="1">
                <a:latin typeface="Arial"/>
                <a:ea typeface="微軟正黑體"/>
                <a:cs typeface="Arial"/>
              </a:rPr>
              <a:t> SSD</a:t>
            </a:r>
            <a:r>
              <a:rPr lang="zh-TW" altLang="en-US" b="1">
                <a:latin typeface="Arial"/>
                <a:ea typeface="微軟正黑體"/>
                <a:cs typeface="Arial"/>
              </a:rPr>
              <a:t> </a:t>
            </a:r>
            <a:r>
              <a:rPr lang="en-US" altLang="zh-TW" b="1">
                <a:latin typeface="Arial"/>
                <a:ea typeface="微軟正黑體"/>
                <a:cs typeface="Arial"/>
              </a:rPr>
              <a:t>(M-key)</a:t>
            </a:r>
            <a:r>
              <a:rPr lang="en-US" altLang="zh-CN" b="1">
                <a:latin typeface="Arial"/>
                <a:ea typeface="微軟正黑體"/>
                <a:cs typeface="Arial"/>
              </a:rPr>
              <a:t>, provides Gen2 x2</a:t>
            </a:r>
            <a:r>
              <a:rPr lang="zh-TW" altLang="en-US" b="1">
                <a:latin typeface="Arial"/>
                <a:ea typeface="微軟正黑體"/>
                <a:cs typeface="Arial"/>
              </a:rPr>
              <a:t> </a:t>
            </a:r>
            <a:r>
              <a:rPr lang="en-US" altLang="zh-TW" b="1">
                <a:latin typeface="Arial"/>
                <a:ea typeface="微軟正黑體"/>
                <a:cs typeface="Arial"/>
              </a:rPr>
              <a:t>on each slot</a:t>
            </a:r>
            <a:endParaRPr lang="en-US" sz="2400">
              <a:latin typeface="Arial"/>
              <a:ea typeface="微軟正黑體"/>
              <a:cs typeface="Arial"/>
            </a:endParaRPr>
          </a:p>
        </p:txBody>
      </p:sp>
      <p:sp>
        <p:nvSpPr>
          <p:cNvPr id="6" name="TextBox 5">
            <a:extLst>
              <a:ext uri="{FF2B5EF4-FFF2-40B4-BE49-F238E27FC236}">
                <a16:creationId xmlns:a16="http://schemas.microsoft.com/office/drawing/2014/main" id="{280E77D1-451F-8A41-A836-4732C452CD98}"/>
              </a:ext>
            </a:extLst>
          </p:cNvPr>
          <p:cNvSpPr txBox="1"/>
          <p:nvPr/>
        </p:nvSpPr>
        <p:spPr>
          <a:xfrm>
            <a:off x="6764113" y="1550775"/>
            <a:ext cx="4417452" cy="1015663"/>
          </a:xfrm>
          <a:prstGeom prst="rect">
            <a:avLst/>
          </a:prstGeom>
          <a:noFill/>
        </p:spPr>
        <p:txBody>
          <a:bodyPr wrap="square" rtlCol="0" anchor="t">
            <a:spAutoFit/>
          </a:bodyPr>
          <a:lstStyle/>
          <a:p>
            <a:r>
              <a:rPr lang="en-US" sz="2400" b="1">
                <a:solidFill>
                  <a:srgbClr val="0070C0"/>
                </a:solidFill>
                <a:latin typeface="Arial"/>
                <a:cs typeface="Arial"/>
              </a:rPr>
              <a:t>QM2-2S10G1TA</a:t>
            </a:r>
          </a:p>
          <a:p>
            <a:r>
              <a:rPr lang="en-US" altLang="zh-CN" b="1">
                <a:latin typeface="Arial"/>
                <a:ea typeface="微軟正黑體"/>
                <a:cs typeface="Arial"/>
              </a:rPr>
              <a:t>Supports maximum 2 x SATA M.2 SSD, provides 6Gb/s </a:t>
            </a:r>
            <a:r>
              <a:rPr lang="en-US" altLang="zh-TW" b="1">
                <a:latin typeface="Arial"/>
                <a:ea typeface="微軟正黑體"/>
                <a:cs typeface="Arial"/>
              </a:rPr>
              <a:t>on each slot</a:t>
            </a:r>
            <a:endParaRPr lang="en-US" sz="2400">
              <a:latin typeface="Arial"/>
              <a:ea typeface="微軟正黑體"/>
              <a:cs typeface="Arial"/>
            </a:endParaRPr>
          </a:p>
        </p:txBody>
      </p:sp>
      <p:pic>
        <p:nvPicPr>
          <p:cNvPr id="10" name="Picture 9">
            <a:extLst>
              <a:ext uri="{FF2B5EF4-FFF2-40B4-BE49-F238E27FC236}">
                <a16:creationId xmlns:a16="http://schemas.microsoft.com/office/drawing/2014/main" id="{8D80174F-A8CD-A647-82AF-5EEE0094AB4A}"/>
              </a:ext>
            </a:extLst>
          </p:cNvPr>
          <p:cNvPicPr>
            <a:picLocks noChangeAspect="1"/>
          </p:cNvPicPr>
          <p:nvPr/>
        </p:nvPicPr>
        <p:blipFill>
          <a:blip r:embed="rId3"/>
          <a:stretch>
            <a:fillRect/>
          </a:stretch>
        </p:blipFill>
        <p:spPr>
          <a:xfrm>
            <a:off x="6149481" y="2939521"/>
            <a:ext cx="5715000" cy="2971800"/>
          </a:xfrm>
          <a:prstGeom prst="rect">
            <a:avLst/>
          </a:prstGeom>
        </p:spPr>
      </p:pic>
      <p:pic>
        <p:nvPicPr>
          <p:cNvPr id="11" name="Picture 10">
            <a:extLst>
              <a:ext uri="{FF2B5EF4-FFF2-40B4-BE49-F238E27FC236}">
                <a16:creationId xmlns:a16="http://schemas.microsoft.com/office/drawing/2014/main" id="{0AB5BC3C-1536-AA40-AF4D-3673F5E3C26B}"/>
              </a:ext>
            </a:extLst>
          </p:cNvPr>
          <p:cNvPicPr>
            <a:picLocks noChangeAspect="1"/>
          </p:cNvPicPr>
          <p:nvPr/>
        </p:nvPicPr>
        <p:blipFill>
          <a:blip r:embed="rId4"/>
          <a:stretch>
            <a:fillRect/>
          </a:stretch>
        </p:blipFill>
        <p:spPr>
          <a:xfrm>
            <a:off x="370367" y="2939521"/>
            <a:ext cx="5715000" cy="2971800"/>
          </a:xfrm>
          <a:prstGeom prst="rect">
            <a:avLst/>
          </a:prstGeom>
        </p:spPr>
      </p:pic>
    </p:spTree>
    <p:extLst>
      <p:ext uri="{BB962C8B-B14F-4D97-AF65-F5344CB8AC3E}">
        <p14:creationId xmlns:p14="http://schemas.microsoft.com/office/powerpoint/2010/main" val="460869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a:extLst>
              <a:ext uri="{FF2B5EF4-FFF2-40B4-BE49-F238E27FC236}">
                <a16:creationId xmlns:a16="http://schemas.microsoft.com/office/drawing/2014/main" id="{D947664D-207D-4545-B398-A50582109498}"/>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21357" y="3181865"/>
            <a:ext cx="5914074" cy="2976878"/>
          </a:xfrm>
          <a:prstGeom prst="rect">
            <a:avLst/>
          </a:prstGeom>
        </p:spPr>
      </p:pic>
      <p:sp>
        <p:nvSpPr>
          <p:cNvPr id="2" name="Title 1">
            <a:extLst>
              <a:ext uri="{FF2B5EF4-FFF2-40B4-BE49-F238E27FC236}">
                <a16:creationId xmlns:a16="http://schemas.microsoft.com/office/drawing/2014/main" id="{8D0F4299-EEDE-B84D-9B4D-4769E57D9273}"/>
              </a:ext>
            </a:extLst>
          </p:cNvPr>
          <p:cNvSpPr>
            <a:spLocks noGrp="1"/>
          </p:cNvSpPr>
          <p:nvPr>
            <p:ph type="title"/>
          </p:nvPr>
        </p:nvSpPr>
        <p:spPr/>
        <p:txBody>
          <a:bodyPr>
            <a:normAutofit/>
          </a:bodyPr>
          <a:lstStyle/>
          <a:p>
            <a:r>
              <a:rPr lang="en-US" altLang="zh-CN">
                <a:latin typeface="Arial"/>
                <a:ea typeface="微軟正黑體"/>
                <a:cs typeface="Arial"/>
              </a:rPr>
              <a:t>Expand cache capacity or 10GbE redundant</a:t>
            </a:r>
            <a:endParaRPr lang="en-US">
              <a:latin typeface="Arial"/>
              <a:ea typeface="微軟正黑體"/>
              <a:cs typeface="Arial"/>
            </a:endParaRPr>
          </a:p>
        </p:txBody>
      </p:sp>
      <p:sp>
        <p:nvSpPr>
          <p:cNvPr id="5" name="TextBox 4">
            <a:extLst>
              <a:ext uri="{FF2B5EF4-FFF2-40B4-BE49-F238E27FC236}">
                <a16:creationId xmlns:a16="http://schemas.microsoft.com/office/drawing/2014/main" id="{23D75E01-25C5-4A46-97DC-CF76A72D48C0}"/>
              </a:ext>
            </a:extLst>
          </p:cNvPr>
          <p:cNvSpPr txBox="1"/>
          <p:nvPr/>
        </p:nvSpPr>
        <p:spPr>
          <a:xfrm>
            <a:off x="1565905" y="1947049"/>
            <a:ext cx="182880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TS-1283XU</a:t>
            </a:r>
          </a:p>
        </p:txBody>
      </p:sp>
      <p:sp>
        <p:nvSpPr>
          <p:cNvPr id="10" name="TextBox 9">
            <a:extLst>
              <a:ext uri="{FF2B5EF4-FFF2-40B4-BE49-F238E27FC236}">
                <a16:creationId xmlns:a16="http://schemas.microsoft.com/office/drawing/2014/main" id="{DAD99F57-F294-4149-9ED7-4726AFBCD58A}"/>
              </a:ext>
            </a:extLst>
          </p:cNvPr>
          <p:cNvSpPr txBox="1"/>
          <p:nvPr/>
        </p:nvSpPr>
        <p:spPr>
          <a:xfrm>
            <a:off x="8414985" y="1947049"/>
            <a:ext cx="182880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TVS-672XT</a:t>
            </a:r>
          </a:p>
        </p:txBody>
      </p:sp>
      <p:pic>
        <p:nvPicPr>
          <p:cNvPr id="15" name="Picture 10">
            <a:extLst>
              <a:ext uri="{FF2B5EF4-FFF2-40B4-BE49-F238E27FC236}">
                <a16:creationId xmlns:a16="http://schemas.microsoft.com/office/drawing/2014/main" id="{3D1A873D-DD43-4235-A091-6A564AB640F1}"/>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5988809" y="3576604"/>
            <a:ext cx="6171053" cy="2796913"/>
          </a:xfrm>
          <a:prstGeom prst="rect">
            <a:avLst/>
          </a:prstGeom>
        </p:spPr>
      </p:pic>
      <p:grpSp>
        <p:nvGrpSpPr>
          <p:cNvPr id="3" name="群組 2">
            <a:extLst>
              <a:ext uri="{FF2B5EF4-FFF2-40B4-BE49-F238E27FC236}">
                <a16:creationId xmlns:a16="http://schemas.microsoft.com/office/drawing/2014/main" id="{4ED1E7D4-F23A-49D8-8608-01A5B49593AE}"/>
              </a:ext>
            </a:extLst>
          </p:cNvPr>
          <p:cNvGrpSpPr/>
          <p:nvPr/>
        </p:nvGrpSpPr>
        <p:grpSpPr>
          <a:xfrm>
            <a:off x="2301640" y="4270168"/>
            <a:ext cx="1188999" cy="1496593"/>
            <a:chOff x="2326217" y="1796445"/>
            <a:chExt cx="1034080" cy="1301597"/>
          </a:xfrm>
        </p:grpSpPr>
        <p:pic>
          <p:nvPicPr>
            <p:cNvPr id="18" name="Picture 5">
              <a:extLst>
                <a:ext uri="{FF2B5EF4-FFF2-40B4-BE49-F238E27FC236}">
                  <a16:creationId xmlns:a16="http://schemas.microsoft.com/office/drawing/2014/main" id="{892B4CC8-D9D6-46CA-AD4F-71A86DAF32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6801" y="1815397"/>
              <a:ext cx="1023495" cy="1282645"/>
            </a:xfrm>
            <a:prstGeom prst="rect">
              <a:avLst/>
            </a:prstGeom>
          </p:spPr>
        </p:pic>
        <p:sp>
          <p:nvSpPr>
            <p:cNvPr id="17" name="Rounded Rectangle 5">
              <a:extLst>
                <a:ext uri="{FF2B5EF4-FFF2-40B4-BE49-F238E27FC236}">
                  <a16:creationId xmlns:a16="http://schemas.microsoft.com/office/drawing/2014/main" id="{88D80F3D-7F71-4BBE-B43C-33E0F0F1C017}"/>
                </a:ext>
              </a:extLst>
            </p:cNvPr>
            <p:cNvSpPr/>
            <p:nvPr/>
          </p:nvSpPr>
          <p:spPr>
            <a:xfrm>
              <a:off x="2326217" y="1796445"/>
              <a:ext cx="1034080" cy="1285695"/>
            </a:xfrm>
            <a:prstGeom prst="roundRect">
              <a:avLst/>
            </a:prstGeom>
            <a:noFill/>
            <a:ln w="5715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9" name="語音泡泡: 矩形 18">
            <a:extLst>
              <a:ext uri="{FF2B5EF4-FFF2-40B4-BE49-F238E27FC236}">
                <a16:creationId xmlns:a16="http://schemas.microsoft.com/office/drawing/2014/main" id="{B539646A-2DEA-4ACA-9FAD-1BC9B04E6B83}"/>
              </a:ext>
            </a:extLst>
          </p:cNvPr>
          <p:cNvSpPr/>
          <p:nvPr/>
        </p:nvSpPr>
        <p:spPr>
          <a:xfrm>
            <a:off x="624860" y="2489373"/>
            <a:ext cx="5038254" cy="891558"/>
          </a:xfrm>
          <a:prstGeom prst="wedgeRectCallout">
            <a:avLst>
              <a:gd name="adj1" fmla="val -5355"/>
              <a:gd name="adj2" fmla="val 136450"/>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pPr algn="ctr"/>
            <a:r>
              <a:rPr lang="en-US" altLang="zh-CN" sz="2000" b="1">
                <a:solidFill>
                  <a:schemeClr val="bg1"/>
                </a:solidFill>
                <a:effectLst>
                  <a:outerShdw blurRad="38100" dist="38100" dir="2700000" algn="tl">
                    <a:srgbClr val="000000">
                      <a:alpha val="43137"/>
                    </a:srgbClr>
                  </a:outerShdw>
                </a:effectLst>
                <a:latin typeface="Arial"/>
                <a:ea typeface="Microsoft JhengHei"/>
                <a:cs typeface="Arial"/>
              </a:rPr>
              <a:t>Expand cache capacity by installing QM2 in idle PCIe slots</a:t>
            </a:r>
            <a:endParaRPr lang="en-US" altLang="zh-TW" sz="2000" b="1">
              <a:solidFill>
                <a:schemeClr val="bg1"/>
              </a:solidFill>
              <a:effectLst>
                <a:outerShdw blurRad="38100" dist="38100" dir="2700000" algn="tl">
                  <a:srgbClr val="000000">
                    <a:alpha val="43137"/>
                  </a:srgbClr>
                </a:outerShdw>
              </a:effectLst>
              <a:latin typeface="Arial"/>
              <a:ea typeface="Microsoft JhengHei"/>
              <a:cs typeface="Arial"/>
            </a:endParaRPr>
          </a:p>
        </p:txBody>
      </p:sp>
      <p:cxnSp>
        <p:nvCxnSpPr>
          <p:cNvPr id="21" name="直線接點 20">
            <a:extLst>
              <a:ext uri="{FF2B5EF4-FFF2-40B4-BE49-F238E27FC236}">
                <a16:creationId xmlns:a16="http://schemas.microsoft.com/office/drawing/2014/main" id="{385EE1AB-02F2-4C44-AB05-E63F742364FC}"/>
              </a:ext>
            </a:extLst>
          </p:cNvPr>
          <p:cNvCxnSpPr>
            <a:cxnSpLocks/>
          </p:cNvCxnSpPr>
          <p:nvPr/>
        </p:nvCxnSpPr>
        <p:spPr>
          <a:xfrm>
            <a:off x="6252203" y="1530081"/>
            <a:ext cx="0" cy="4669606"/>
          </a:xfrm>
          <a:prstGeom prst="line">
            <a:avLst/>
          </a:prstGeom>
          <a:ln w="19050">
            <a:solidFill>
              <a:schemeClr val="tx1">
                <a:lumMod val="50000"/>
                <a:lumOff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24" name="Picture 10">
            <a:extLst>
              <a:ext uri="{FF2B5EF4-FFF2-40B4-BE49-F238E27FC236}">
                <a16:creationId xmlns:a16="http://schemas.microsoft.com/office/drawing/2014/main" id="{8E5CC2D0-55C4-42CF-B28C-3BBEBA2FD2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96127" y="4321964"/>
            <a:ext cx="2190160" cy="450377"/>
          </a:xfrm>
          <a:prstGeom prst="rect">
            <a:avLst/>
          </a:prstGeom>
        </p:spPr>
      </p:pic>
      <p:sp>
        <p:nvSpPr>
          <p:cNvPr id="30" name="Rounded Rectangle 5">
            <a:extLst>
              <a:ext uri="{FF2B5EF4-FFF2-40B4-BE49-F238E27FC236}">
                <a16:creationId xmlns:a16="http://schemas.microsoft.com/office/drawing/2014/main" id="{F2AEBB07-471E-494A-9497-89FE52335E22}"/>
              </a:ext>
            </a:extLst>
          </p:cNvPr>
          <p:cNvSpPr/>
          <p:nvPr/>
        </p:nvSpPr>
        <p:spPr>
          <a:xfrm>
            <a:off x="7096127" y="4338048"/>
            <a:ext cx="2190160" cy="434293"/>
          </a:xfrm>
          <a:prstGeom prst="roundRect">
            <a:avLst/>
          </a:prstGeom>
          <a:noFill/>
          <a:ln w="5715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語音泡泡: 矩形 30">
            <a:extLst>
              <a:ext uri="{FF2B5EF4-FFF2-40B4-BE49-F238E27FC236}">
                <a16:creationId xmlns:a16="http://schemas.microsoft.com/office/drawing/2014/main" id="{0D450DE0-CD07-4625-89C6-97A68DCB0DA7}"/>
              </a:ext>
            </a:extLst>
          </p:cNvPr>
          <p:cNvSpPr/>
          <p:nvPr/>
        </p:nvSpPr>
        <p:spPr>
          <a:xfrm>
            <a:off x="6641894" y="2669380"/>
            <a:ext cx="4941826" cy="855821"/>
          </a:xfrm>
          <a:prstGeom prst="wedgeRectCallout">
            <a:avLst>
              <a:gd name="adj1" fmla="val -4487"/>
              <a:gd name="adj2" fmla="val 135303"/>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pPr algn="ctr"/>
            <a:r>
              <a:rPr lang="en-US" altLang="zh-CN" sz="2000" b="1">
                <a:solidFill>
                  <a:schemeClr val="bg1"/>
                </a:solidFill>
                <a:effectLst>
                  <a:outerShdw blurRad="38100" dist="38100" dir="2700000" algn="tl">
                    <a:srgbClr val="000000">
                      <a:alpha val="43137"/>
                    </a:srgbClr>
                  </a:outerShdw>
                </a:effectLst>
                <a:latin typeface="Arial"/>
                <a:ea typeface="Microsoft JhengHei"/>
                <a:cs typeface="Arial"/>
              </a:rPr>
              <a:t>Provide redundant 10GbE for fail-over </a:t>
            </a:r>
            <a:endParaRPr lang="en-US" altLang="zh-TW" sz="2000" b="1">
              <a:solidFill>
                <a:schemeClr val="bg1"/>
              </a:solidFill>
              <a:effectLst>
                <a:outerShdw blurRad="38100" dist="38100" dir="2700000" algn="tl">
                  <a:srgbClr val="000000">
                    <a:alpha val="43137"/>
                  </a:srgbClr>
                </a:outerShdw>
              </a:effectLst>
              <a:latin typeface="Arial"/>
              <a:ea typeface="Microsoft JhengHei"/>
              <a:cs typeface="Arial"/>
            </a:endParaRPr>
          </a:p>
        </p:txBody>
      </p:sp>
      <p:pic>
        <p:nvPicPr>
          <p:cNvPr id="9" name="Picture 8">
            <a:extLst>
              <a:ext uri="{FF2B5EF4-FFF2-40B4-BE49-F238E27FC236}">
                <a16:creationId xmlns:a16="http://schemas.microsoft.com/office/drawing/2014/main" id="{B980CE1C-7761-0741-98FA-284B046028F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7607" y="1492233"/>
            <a:ext cx="1997374" cy="1248359"/>
          </a:xfrm>
          <a:prstGeom prst="rect">
            <a:avLst/>
          </a:prstGeom>
          <a:effectLst>
            <a:outerShdw blurRad="50800" dist="38100" dir="5400000" algn="t" rotWithShape="0">
              <a:prstClr val="black">
                <a:alpha val="40000"/>
              </a:prstClr>
            </a:outerShdw>
          </a:effectLst>
        </p:spPr>
      </p:pic>
      <p:pic>
        <p:nvPicPr>
          <p:cNvPr id="20" name="Picture 3">
            <a:extLst>
              <a:ext uri="{FF2B5EF4-FFF2-40B4-BE49-F238E27FC236}">
                <a16:creationId xmlns:a16="http://schemas.microsoft.com/office/drawing/2014/main" id="{01BCDD7B-3693-45B8-9DA3-3BEE222DE90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973826" y="1744855"/>
            <a:ext cx="2771914" cy="891557"/>
          </a:xfrm>
          <a:prstGeom prst="rect">
            <a:avLst/>
          </a:prstGeom>
          <a:effectLst>
            <a:outerShdw blurRad="50800" dist="38100" dir="5400000" algn="t" rotWithShape="0">
              <a:prstClr val="black">
                <a:alpha val="40000"/>
              </a:prstClr>
            </a:outerShdw>
          </a:effectLst>
        </p:spPr>
      </p:pic>
      <p:pic>
        <p:nvPicPr>
          <p:cNvPr id="32" name="Picture 10">
            <a:extLst>
              <a:ext uri="{FF2B5EF4-FFF2-40B4-BE49-F238E27FC236}">
                <a16:creationId xmlns:a16="http://schemas.microsoft.com/office/drawing/2014/main" id="{3DA7C90D-7791-4D8B-ADF0-AADC3DFAF7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59765" y="5184061"/>
            <a:ext cx="474957" cy="441273"/>
          </a:xfrm>
          <a:prstGeom prst="rect">
            <a:avLst/>
          </a:prstGeom>
        </p:spPr>
      </p:pic>
      <p:sp>
        <p:nvSpPr>
          <p:cNvPr id="33" name="Rounded Rectangle 5">
            <a:extLst>
              <a:ext uri="{FF2B5EF4-FFF2-40B4-BE49-F238E27FC236}">
                <a16:creationId xmlns:a16="http://schemas.microsoft.com/office/drawing/2014/main" id="{D3EEED3C-2F38-4BCC-AB11-C31E802C8112}"/>
              </a:ext>
            </a:extLst>
          </p:cNvPr>
          <p:cNvSpPr/>
          <p:nvPr/>
        </p:nvSpPr>
        <p:spPr>
          <a:xfrm>
            <a:off x="7132804" y="5161425"/>
            <a:ext cx="501913" cy="463909"/>
          </a:xfrm>
          <a:prstGeom prst="roundRect">
            <a:avLst/>
          </a:prstGeom>
          <a:noFill/>
          <a:ln w="57150">
            <a:gradFill>
              <a:gsLst>
                <a:gs pos="0">
                  <a:srgbClr val="00B0F0"/>
                </a:gs>
                <a:gs pos="100000">
                  <a:srgbClr val="8C3DD7"/>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矩形: 圓角 33">
            <a:extLst>
              <a:ext uri="{FF2B5EF4-FFF2-40B4-BE49-F238E27FC236}">
                <a16:creationId xmlns:a16="http://schemas.microsoft.com/office/drawing/2014/main" id="{3C8FADED-7A07-4824-8377-C1705E6A1E76}"/>
              </a:ext>
            </a:extLst>
          </p:cNvPr>
          <p:cNvSpPr/>
          <p:nvPr/>
        </p:nvSpPr>
        <p:spPr>
          <a:xfrm>
            <a:off x="7727536" y="5146165"/>
            <a:ext cx="1981730" cy="465879"/>
          </a:xfrm>
          <a:prstGeom prst="roundRect">
            <a:avLst>
              <a:gd name="adj" fmla="val 18716"/>
            </a:avLst>
          </a:prstGeom>
          <a:gradFill>
            <a:gsLst>
              <a:gs pos="0">
                <a:srgbClr val="00B0F0"/>
              </a:gs>
              <a:gs pos="100000">
                <a:srgbClr val="7030A0"/>
              </a:gs>
            </a:gsLst>
            <a:lin ang="0" scaled="0"/>
          </a:gradFill>
          <a:ln w="19050">
            <a:noFill/>
          </a:ln>
          <a:effectLst>
            <a:outerShdw blurRad="40000" dist="23000" dir="5400000" rotWithShape="0">
              <a:srgbClr val="000000">
                <a:alpha val="34901"/>
              </a:srgbClr>
            </a:outerShdw>
          </a:effectLst>
        </p:spPr>
        <p:txBody>
          <a:bodyPr spcFirstLastPara="1" wrap="square" lIns="121900" tIns="121900" rIns="121900" bIns="121900" anchor="ctr" anchorCtr="0">
            <a:noAutofit/>
          </a:bodyPr>
          <a:lstStyle/>
          <a:p>
            <a:pPr algn="ctr"/>
            <a:r>
              <a:rPr lang="en-US" altLang="zh-CN" b="1">
                <a:solidFill>
                  <a:srgbClr val="FFC000"/>
                </a:solidFill>
                <a:effectLst>
                  <a:outerShdw blurRad="38100" dist="38100" dir="2700000" algn="tl">
                    <a:srgbClr val="000000">
                      <a:alpha val="43137"/>
                    </a:srgbClr>
                  </a:outerShdw>
                </a:effectLst>
                <a:latin typeface="Arial"/>
                <a:ea typeface="微軟正黑體"/>
                <a:cs typeface="Arial"/>
              </a:rPr>
              <a:t>Built-in 10GbE </a:t>
            </a:r>
            <a:endParaRPr lang="zh-CN" altLang="en-US" b="1">
              <a:solidFill>
                <a:srgbClr val="FFC000"/>
              </a:solidFill>
              <a:effectLst>
                <a:outerShdw blurRad="38100" dist="38100" dir="2700000" algn="tl">
                  <a:srgbClr val="000000">
                    <a:alpha val="43137"/>
                  </a:srgbClr>
                </a:outerShdw>
              </a:effectLst>
              <a:latin typeface="Arial"/>
              <a:ea typeface="微軟正黑體"/>
              <a:cs typeface="Arial"/>
            </a:endParaRPr>
          </a:p>
        </p:txBody>
      </p:sp>
    </p:spTree>
    <p:extLst>
      <p:ext uri="{BB962C8B-B14F-4D97-AF65-F5344CB8AC3E}">
        <p14:creationId xmlns:p14="http://schemas.microsoft.com/office/powerpoint/2010/main" val="2280236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descr="一張含有 監視器, 螢幕, 電視, 電子用品 的圖片&#10;&#10;自動產生的描述">
            <a:extLst>
              <a:ext uri="{FF2B5EF4-FFF2-40B4-BE49-F238E27FC236}">
                <a16:creationId xmlns:a16="http://schemas.microsoft.com/office/drawing/2014/main" id="{EB9D6154-4BF2-4CCA-A022-1B9C07BEF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55584" y="1455197"/>
            <a:ext cx="3130288" cy="4038390"/>
          </a:xfrm>
          <a:prstGeom prst="rect">
            <a:avLst/>
          </a:prstGeom>
        </p:spPr>
      </p:pic>
      <p:pic>
        <p:nvPicPr>
          <p:cNvPr id="34" name="圖片 33" descr="一張含有 監視器, 螢幕, 電視, 電子用品 的圖片&#10;&#10;自動產生的描述">
            <a:extLst>
              <a:ext uri="{FF2B5EF4-FFF2-40B4-BE49-F238E27FC236}">
                <a16:creationId xmlns:a16="http://schemas.microsoft.com/office/drawing/2014/main" id="{6186DF38-1B13-48A5-9ED8-33A9C55C44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5834" y="1455197"/>
            <a:ext cx="3130288" cy="4038390"/>
          </a:xfrm>
          <a:prstGeom prst="rect">
            <a:avLst/>
          </a:prstGeom>
        </p:spPr>
      </p:pic>
      <p:pic>
        <p:nvPicPr>
          <p:cNvPr id="32" name="圖片 31" descr="一張含有 監視器, 螢幕, 電視, 電子用品 的圖片&#10;&#10;自動產生的描述">
            <a:extLst>
              <a:ext uri="{FF2B5EF4-FFF2-40B4-BE49-F238E27FC236}">
                <a16:creationId xmlns:a16="http://schemas.microsoft.com/office/drawing/2014/main" id="{6057CEEF-4666-4C0E-99A7-0AD9297649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153" y="1455197"/>
            <a:ext cx="3130288" cy="4038390"/>
          </a:xfrm>
          <a:prstGeom prst="rect">
            <a:avLst/>
          </a:prstGeom>
        </p:spPr>
      </p:pic>
      <p:sp>
        <p:nvSpPr>
          <p:cNvPr id="3" name="標題 2">
            <a:extLst>
              <a:ext uri="{FF2B5EF4-FFF2-40B4-BE49-F238E27FC236}">
                <a16:creationId xmlns:a16="http://schemas.microsoft.com/office/drawing/2014/main" id="{0129BECF-5B22-4DA5-BD73-F08B3EAC6D02}"/>
              </a:ext>
            </a:extLst>
          </p:cNvPr>
          <p:cNvSpPr>
            <a:spLocks noGrp="1"/>
          </p:cNvSpPr>
          <p:nvPr>
            <p:ph type="title"/>
          </p:nvPr>
        </p:nvSpPr>
        <p:spPr>
          <a:xfrm>
            <a:off x="248653" y="136525"/>
            <a:ext cx="11722768" cy="1126791"/>
          </a:xfrm>
        </p:spPr>
        <p:txBody>
          <a:bodyPr/>
          <a:lstStyle/>
          <a:p>
            <a:r>
              <a:rPr kumimoji="1" lang="en-US" altLang="zh-TW"/>
              <a:t>3</a:t>
            </a:r>
            <a:r>
              <a:rPr kumimoji="1" lang="en-US" altLang="zh-TW" baseline="30000"/>
              <a:t>rd</a:t>
            </a:r>
            <a:r>
              <a:rPr kumimoji="1" lang="en-US" altLang="zh-TW"/>
              <a:t> party operating system support</a:t>
            </a:r>
            <a:endParaRPr lang="zh-TW" altLang="en-US"/>
          </a:p>
        </p:txBody>
      </p:sp>
      <p:sp>
        <p:nvSpPr>
          <p:cNvPr id="5" name="TextBox 4">
            <a:extLst>
              <a:ext uri="{FF2B5EF4-FFF2-40B4-BE49-F238E27FC236}">
                <a16:creationId xmlns:a16="http://schemas.microsoft.com/office/drawing/2014/main" id="{B11187F8-02F7-2241-A845-1E83D48C5776}"/>
              </a:ext>
            </a:extLst>
          </p:cNvPr>
          <p:cNvSpPr txBox="1"/>
          <p:nvPr/>
        </p:nvSpPr>
        <p:spPr>
          <a:xfrm>
            <a:off x="3462155" y="5481646"/>
            <a:ext cx="7578581" cy="523220"/>
          </a:xfrm>
          <a:prstGeom prst="rect">
            <a:avLst/>
          </a:prstGeom>
          <a:noFill/>
        </p:spPr>
        <p:txBody>
          <a:bodyPr wrap="square" rtlCol="0" anchor="t">
            <a:spAutoFit/>
          </a:bodyPr>
          <a:lstStyle/>
          <a:p>
            <a:r>
              <a:rPr lang="en-US" sz="1400" b="1">
                <a:latin typeface="Arial"/>
                <a:ea typeface="微軟正黑體"/>
                <a:cs typeface="Arial"/>
              </a:rPr>
              <a:t>QNAP NAS</a:t>
            </a:r>
            <a:r>
              <a:rPr lang="zh-TW" altLang="en-US" sz="1400" b="1">
                <a:latin typeface="Arial"/>
                <a:ea typeface="微軟正黑體"/>
                <a:cs typeface="Arial"/>
              </a:rPr>
              <a:t> </a:t>
            </a:r>
            <a:r>
              <a:rPr lang="en-US" altLang="zh-CN" sz="1400" b="1">
                <a:latin typeface="Arial"/>
                <a:ea typeface="微軟正黑體"/>
                <a:cs typeface="Arial"/>
              </a:rPr>
              <a:t>don’t need to install Driver, Windows/Linux</a:t>
            </a:r>
            <a:r>
              <a:rPr lang="zh-TW" altLang="en-US" sz="1400" b="1">
                <a:latin typeface="Arial"/>
                <a:ea typeface="微軟正黑體"/>
                <a:cs typeface="Arial"/>
              </a:rPr>
              <a:t> </a:t>
            </a:r>
            <a:r>
              <a:rPr lang="en-US" altLang="zh-CN" sz="1400" b="1">
                <a:latin typeface="Arial"/>
                <a:ea typeface="微軟正黑體"/>
                <a:cs typeface="Arial"/>
              </a:rPr>
              <a:t>platforms please visit QNAP website to download the driver</a:t>
            </a:r>
            <a:endParaRPr lang="en-US" sz="1400" b="1">
              <a:latin typeface="Arial"/>
              <a:ea typeface="微軟正黑體"/>
              <a:cs typeface="Arial"/>
            </a:endParaRPr>
          </a:p>
        </p:txBody>
      </p:sp>
      <p:pic>
        <p:nvPicPr>
          <p:cNvPr id="6" name="Picture 5">
            <a:extLst>
              <a:ext uri="{FF2B5EF4-FFF2-40B4-BE49-F238E27FC236}">
                <a16:creationId xmlns:a16="http://schemas.microsoft.com/office/drawing/2014/main" id="{B50241E5-8EB5-AC4C-AD12-E8170BDC9E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44598" y="2515360"/>
            <a:ext cx="2547257" cy="2244436"/>
          </a:xfrm>
          <a:prstGeom prst="rect">
            <a:avLst/>
          </a:prstGeom>
        </p:spPr>
      </p:pic>
      <p:grpSp>
        <p:nvGrpSpPr>
          <p:cNvPr id="10" name="Shape 407">
            <a:extLst>
              <a:ext uri="{FF2B5EF4-FFF2-40B4-BE49-F238E27FC236}">
                <a16:creationId xmlns:a16="http://schemas.microsoft.com/office/drawing/2014/main" id="{88F85F8E-FA75-43DF-A628-9BE2439B1369}"/>
              </a:ext>
            </a:extLst>
          </p:cNvPr>
          <p:cNvGrpSpPr/>
          <p:nvPr/>
        </p:nvGrpSpPr>
        <p:grpSpPr>
          <a:xfrm>
            <a:off x="1722346" y="5186152"/>
            <a:ext cx="1739809" cy="1015986"/>
            <a:chOff x="668450" y="4766673"/>
            <a:chExt cx="2963938" cy="1760227"/>
          </a:xfrm>
        </p:grpSpPr>
        <p:pic>
          <p:nvPicPr>
            <p:cNvPr id="11" name="Shape 408">
              <a:extLst>
                <a:ext uri="{FF2B5EF4-FFF2-40B4-BE49-F238E27FC236}">
                  <a16:creationId xmlns:a16="http://schemas.microsoft.com/office/drawing/2014/main" id="{356BB63F-1B02-4DEA-81C7-882907A58FDE}"/>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2414775" y="4766673"/>
              <a:ext cx="1217613" cy="1225271"/>
            </a:xfrm>
            <a:prstGeom prst="rect">
              <a:avLst/>
            </a:prstGeom>
            <a:noFill/>
            <a:ln>
              <a:noFill/>
            </a:ln>
          </p:spPr>
        </p:pic>
        <p:pic>
          <p:nvPicPr>
            <p:cNvPr id="12" name="Shape 409">
              <a:extLst>
                <a:ext uri="{FF2B5EF4-FFF2-40B4-BE49-F238E27FC236}">
                  <a16:creationId xmlns:a16="http://schemas.microsoft.com/office/drawing/2014/main" id="{73870026-9173-427C-B89C-32833413BA74}"/>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68450" y="5064353"/>
              <a:ext cx="2051125" cy="1462547"/>
            </a:xfrm>
            <a:prstGeom prst="rect">
              <a:avLst/>
            </a:prstGeom>
            <a:noFill/>
            <a:ln>
              <a:noFill/>
            </a:ln>
          </p:spPr>
        </p:pic>
        <p:pic>
          <p:nvPicPr>
            <p:cNvPr id="13" name="Shape 410">
              <a:extLst>
                <a:ext uri="{FF2B5EF4-FFF2-40B4-BE49-F238E27FC236}">
                  <a16:creationId xmlns:a16="http://schemas.microsoft.com/office/drawing/2014/main" id="{63B5E337-F29B-4701-B9B8-506BCFE166C3}"/>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59146" y="5148938"/>
              <a:ext cx="1413449" cy="871178"/>
            </a:xfrm>
            <a:prstGeom prst="rect">
              <a:avLst/>
            </a:prstGeom>
            <a:noFill/>
            <a:ln>
              <a:noFill/>
            </a:ln>
          </p:spPr>
        </p:pic>
      </p:grpSp>
      <p:grpSp>
        <p:nvGrpSpPr>
          <p:cNvPr id="14" name="Shape 411">
            <a:extLst>
              <a:ext uri="{FF2B5EF4-FFF2-40B4-BE49-F238E27FC236}">
                <a16:creationId xmlns:a16="http://schemas.microsoft.com/office/drawing/2014/main" id="{64655FC4-19A9-49A0-90F3-949212AF91FA}"/>
              </a:ext>
            </a:extLst>
          </p:cNvPr>
          <p:cNvGrpSpPr/>
          <p:nvPr/>
        </p:nvGrpSpPr>
        <p:grpSpPr>
          <a:xfrm>
            <a:off x="393514" y="5200970"/>
            <a:ext cx="1736933" cy="1001168"/>
            <a:chOff x="781450" y="2678441"/>
            <a:chExt cx="2942888" cy="1725087"/>
          </a:xfrm>
        </p:grpSpPr>
        <p:pic>
          <p:nvPicPr>
            <p:cNvPr id="15" name="Shape 412">
              <a:extLst>
                <a:ext uri="{FF2B5EF4-FFF2-40B4-BE49-F238E27FC236}">
                  <a16:creationId xmlns:a16="http://schemas.microsoft.com/office/drawing/2014/main" id="{CA79A01B-8D6E-4036-ADCB-6247318348CC}"/>
                </a:ext>
              </a:extLst>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2506725" y="2678441"/>
              <a:ext cx="1217613" cy="1225271"/>
            </a:xfrm>
            <a:prstGeom prst="rect">
              <a:avLst/>
            </a:prstGeom>
            <a:noFill/>
            <a:ln>
              <a:noFill/>
            </a:ln>
          </p:spPr>
        </p:pic>
        <p:pic>
          <p:nvPicPr>
            <p:cNvPr id="16" name="Shape 413">
              <a:extLst>
                <a:ext uri="{FF2B5EF4-FFF2-40B4-BE49-F238E27FC236}">
                  <a16:creationId xmlns:a16="http://schemas.microsoft.com/office/drawing/2014/main" id="{FC1BEDE5-D8A7-49D8-B304-ED4BBC81C383}"/>
                </a:ext>
              </a:extLst>
            </p:cNvPr>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a:off x="781450" y="3031928"/>
              <a:ext cx="1923605" cy="1371600"/>
            </a:xfrm>
            <a:prstGeom prst="rect">
              <a:avLst/>
            </a:prstGeom>
            <a:noFill/>
            <a:ln>
              <a:noFill/>
            </a:ln>
          </p:spPr>
        </p:pic>
        <p:pic>
          <p:nvPicPr>
            <p:cNvPr id="17" name="Shape 414">
              <a:extLst>
                <a:ext uri="{FF2B5EF4-FFF2-40B4-BE49-F238E27FC236}">
                  <a16:creationId xmlns:a16="http://schemas.microsoft.com/office/drawing/2014/main" id="{66154F3B-6440-400B-8077-C3EFC53D3422}"/>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57069" y="3062711"/>
              <a:ext cx="1333853" cy="934429"/>
            </a:xfrm>
            <a:prstGeom prst="rect">
              <a:avLst/>
            </a:prstGeom>
            <a:noFill/>
            <a:ln>
              <a:noFill/>
            </a:ln>
          </p:spPr>
        </p:pic>
      </p:grpSp>
      <p:sp>
        <p:nvSpPr>
          <p:cNvPr id="18" name="Shape 427">
            <a:extLst>
              <a:ext uri="{FF2B5EF4-FFF2-40B4-BE49-F238E27FC236}">
                <a16:creationId xmlns:a16="http://schemas.microsoft.com/office/drawing/2014/main" id="{95108BFF-9A2A-4EB4-AF52-D1E26C8A8D36}"/>
              </a:ext>
            </a:extLst>
          </p:cNvPr>
          <p:cNvSpPr>
            <a:spLocks noChangeArrowheads="1"/>
          </p:cNvSpPr>
          <p:nvPr/>
        </p:nvSpPr>
        <p:spPr bwMode="auto">
          <a:xfrm>
            <a:off x="3448507" y="5894703"/>
            <a:ext cx="6759375" cy="41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7" tIns="60932" rIns="121897" bIns="60932"/>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buClr>
                <a:srgbClr val="828282"/>
              </a:buClr>
            </a:pPr>
            <a:r>
              <a:rPr lang="en-US" altLang="zh-Hant" sz="1100" b="1">
                <a:latin typeface="微軟正黑體" charset="-120"/>
                <a:ea typeface="微軟正黑體" charset="-120"/>
                <a:sym typeface="Arial" panose="020B0604020202020204" pitchFamily="34" charset="0"/>
              </a:rPr>
              <a:t>Note: M.2 SSD compatibility and function supported depends on the hardware design and platform. Please check with your motherboard manufacturer for details.</a:t>
            </a:r>
            <a:endParaRPr lang="zh-TW" altLang="zh-TW" sz="1100" b="1">
              <a:latin typeface="微軟正黑體" charset="-120"/>
              <a:ea typeface="微軟正黑體" charset="-120"/>
              <a:sym typeface="Arial" panose="020B0604020202020204" pitchFamily="34" charset="0"/>
            </a:endParaRPr>
          </a:p>
        </p:txBody>
      </p:sp>
      <p:sp>
        <p:nvSpPr>
          <p:cNvPr id="19" name="矩形 18">
            <a:extLst>
              <a:ext uri="{FF2B5EF4-FFF2-40B4-BE49-F238E27FC236}">
                <a16:creationId xmlns:a16="http://schemas.microsoft.com/office/drawing/2014/main" id="{2C318FFB-5337-4A64-8583-880C322AC99E}"/>
              </a:ext>
            </a:extLst>
          </p:cNvPr>
          <p:cNvSpPr/>
          <p:nvPr/>
        </p:nvSpPr>
        <p:spPr>
          <a:xfrm>
            <a:off x="4588201" y="4191731"/>
            <a:ext cx="3015598" cy="923330"/>
          </a:xfrm>
          <a:prstGeom prst="rect">
            <a:avLst/>
          </a:prstGeom>
        </p:spPr>
        <p:txBody>
          <a:bodyPr wrap="square">
            <a:spAutoFit/>
          </a:bodyPr>
          <a:lstStyle/>
          <a:p>
            <a:pPr lvl="0"/>
            <a:r>
              <a:rPr lang="en-US" altLang="zh-Hant" b="1">
                <a:solidFill>
                  <a:schemeClr val="bg1"/>
                </a:solidFill>
              </a:rPr>
              <a:t>Low-profile PCIe add-on cards, bundled with full-height bracket.</a:t>
            </a:r>
            <a:endParaRPr lang="zh-TW" altLang="en-US" b="1">
              <a:solidFill>
                <a:schemeClr val="bg1"/>
              </a:solidFill>
            </a:endParaRPr>
          </a:p>
        </p:txBody>
      </p:sp>
      <p:sp>
        <p:nvSpPr>
          <p:cNvPr id="20" name="矩形 19">
            <a:extLst>
              <a:ext uri="{FF2B5EF4-FFF2-40B4-BE49-F238E27FC236}">
                <a16:creationId xmlns:a16="http://schemas.microsoft.com/office/drawing/2014/main" id="{DF4CF5D2-B974-440B-ABB7-D7DB055437C8}"/>
              </a:ext>
            </a:extLst>
          </p:cNvPr>
          <p:cNvSpPr/>
          <p:nvPr/>
        </p:nvSpPr>
        <p:spPr>
          <a:xfrm>
            <a:off x="1230307" y="4191731"/>
            <a:ext cx="2941979" cy="923330"/>
          </a:xfrm>
          <a:prstGeom prst="rect">
            <a:avLst/>
          </a:prstGeom>
        </p:spPr>
        <p:txBody>
          <a:bodyPr wrap="square">
            <a:spAutoFit/>
          </a:bodyPr>
          <a:lstStyle/>
          <a:p>
            <a:pPr lvl="0"/>
            <a:r>
              <a:rPr lang="en-US" altLang="zh-Hant" b="1">
                <a:solidFill>
                  <a:schemeClr val="bg1"/>
                </a:solidFill>
              </a:rPr>
              <a:t>Self-monitored with thermal sensors to control the speed of smart fan modules.</a:t>
            </a:r>
            <a:endParaRPr lang="zh-TW" altLang="en-US" b="1">
              <a:solidFill>
                <a:schemeClr val="bg1"/>
              </a:solidFill>
            </a:endParaRPr>
          </a:p>
        </p:txBody>
      </p:sp>
      <p:pic>
        <p:nvPicPr>
          <p:cNvPr id="22" name="圖片 21">
            <a:extLst>
              <a:ext uri="{FF2B5EF4-FFF2-40B4-BE49-F238E27FC236}">
                <a16:creationId xmlns:a16="http://schemas.microsoft.com/office/drawing/2014/main" id="{2860721B-DC61-4AF6-B8A1-B8C43F30B06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063821" y="1919575"/>
            <a:ext cx="2472753" cy="2355174"/>
          </a:xfrm>
          <a:prstGeom prst="rect">
            <a:avLst/>
          </a:prstGeom>
          <a:ln w="38100">
            <a:noFill/>
          </a:ln>
          <a:effectLst>
            <a:outerShdw blurRad="50800" dist="38100" dir="2700000" algn="tl" rotWithShape="0">
              <a:prstClr val="black">
                <a:alpha val="40000"/>
              </a:prstClr>
            </a:outerShdw>
          </a:effectLst>
        </p:spPr>
      </p:pic>
      <p:pic>
        <p:nvPicPr>
          <p:cNvPr id="29" name="圖片 28" descr="QM2-2S-220A_Front_left-angle.png">
            <a:extLst>
              <a:ext uri="{FF2B5EF4-FFF2-40B4-BE49-F238E27FC236}">
                <a16:creationId xmlns:a16="http://schemas.microsoft.com/office/drawing/2014/main" id="{0BB28F72-9210-4DC9-AE29-F74DC94EF483}"/>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a:xfrm>
            <a:off x="1269754" y="2072256"/>
            <a:ext cx="2626810" cy="2410275"/>
          </a:xfrm>
          <a:prstGeom prst="rect">
            <a:avLst/>
          </a:prstGeom>
        </p:spPr>
      </p:pic>
      <p:sp>
        <p:nvSpPr>
          <p:cNvPr id="33" name="矩形 32">
            <a:extLst>
              <a:ext uri="{FF2B5EF4-FFF2-40B4-BE49-F238E27FC236}">
                <a16:creationId xmlns:a16="http://schemas.microsoft.com/office/drawing/2014/main" id="{08BC15BB-5CE3-4A0F-9AAA-2246E2623A34}"/>
              </a:ext>
            </a:extLst>
          </p:cNvPr>
          <p:cNvSpPr/>
          <p:nvPr/>
        </p:nvSpPr>
        <p:spPr>
          <a:xfrm>
            <a:off x="1118291" y="1546748"/>
            <a:ext cx="3188245" cy="461665"/>
          </a:xfrm>
          <a:prstGeom prst="rect">
            <a:avLst/>
          </a:prstGeom>
        </p:spPr>
        <p:txBody>
          <a:bodyPr wrap="square">
            <a:spAutoFit/>
          </a:bodyPr>
          <a:lstStyle/>
          <a:p>
            <a:pPr algn="ctr"/>
            <a:r>
              <a:rPr lang="en-US" altLang="zh-Hant" sz="2400" b="1" kern="0">
                <a:solidFill>
                  <a:schemeClr val="accent4"/>
                </a:solidFill>
                <a:effectLst>
                  <a:outerShdw blurRad="38100" dist="38100" dir="2700000" algn="tl">
                    <a:srgbClr val="000000">
                      <a:alpha val="43137"/>
                    </a:srgbClr>
                  </a:outerShdw>
                </a:effectLst>
                <a:cs typeface="Verdana"/>
                <a:sym typeface="Verdana"/>
              </a:rPr>
              <a:t>Active </a:t>
            </a:r>
            <a:r>
              <a:rPr lang="en-US" altLang="zh-TW" sz="2400" b="1" kern="0">
                <a:solidFill>
                  <a:schemeClr val="bg1"/>
                </a:solidFill>
                <a:effectLst>
                  <a:outerShdw blurRad="38100" dist="38100" dir="2700000" algn="tl">
                    <a:srgbClr val="000000">
                      <a:alpha val="43137"/>
                    </a:srgbClr>
                  </a:outerShdw>
                </a:effectLst>
                <a:cs typeface="Verdana"/>
                <a:sym typeface="Verdana"/>
              </a:rPr>
              <a:t>cooling module</a:t>
            </a:r>
            <a:endParaRPr lang="en-US" altLang="zh-TW" sz="2400" b="1" kern="0">
              <a:solidFill>
                <a:schemeClr val="bg1"/>
              </a:solidFill>
              <a:effectLst>
                <a:outerShdw blurRad="38100" dist="38100" dir="2700000" algn="tl">
                  <a:srgbClr val="000000">
                    <a:alpha val="43137"/>
                  </a:srgbClr>
                </a:outerShdw>
              </a:effectLst>
              <a:ea typeface="微軟正黑體" pitchFamily="34" charset="-120"/>
              <a:cs typeface="Verdana"/>
              <a:sym typeface="Verdana"/>
            </a:endParaRPr>
          </a:p>
        </p:txBody>
      </p:sp>
      <p:sp>
        <p:nvSpPr>
          <p:cNvPr id="35" name="矩形 34">
            <a:extLst>
              <a:ext uri="{FF2B5EF4-FFF2-40B4-BE49-F238E27FC236}">
                <a16:creationId xmlns:a16="http://schemas.microsoft.com/office/drawing/2014/main" id="{EA981DD3-4CFE-4B20-81C5-809126A97BD0}"/>
              </a:ext>
            </a:extLst>
          </p:cNvPr>
          <p:cNvSpPr/>
          <p:nvPr/>
        </p:nvSpPr>
        <p:spPr>
          <a:xfrm>
            <a:off x="4584472" y="1470143"/>
            <a:ext cx="3048400" cy="690638"/>
          </a:xfrm>
          <a:prstGeom prst="rect">
            <a:avLst/>
          </a:prstGeom>
        </p:spPr>
        <p:txBody>
          <a:bodyPr wrap="square">
            <a:spAutoFit/>
          </a:bodyPr>
          <a:lstStyle/>
          <a:p>
            <a:pPr algn="ctr">
              <a:lnSpc>
                <a:spcPct val="80000"/>
              </a:lnSpc>
            </a:pPr>
            <a:r>
              <a:rPr lang="en-US" altLang="zh-Hant" sz="2400" b="1">
                <a:solidFill>
                  <a:schemeClr val="bg1"/>
                </a:solidFill>
                <a:effectLst>
                  <a:outerShdw blurRad="38100" dist="38100" dir="2700000" algn="tl">
                    <a:srgbClr val="000000">
                      <a:alpha val="43137"/>
                    </a:srgbClr>
                  </a:outerShdw>
                </a:effectLst>
                <a:ea typeface="微軟正黑體" pitchFamily="34" charset="-120"/>
              </a:rPr>
              <a:t>Compliant with </a:t>
            </a:r>
            <a:r>
              <a:rPr lang="en-US" altLang="zh-TW" sz="2400" b="1">
                <a:solidFill>
                  <a:schemeClr val="accent4"/>
                </a:solidFill>
                <a:effectLst>
                  <a:outerShdw blurRad="38100" dist="38100" dir="2700000" algn="tl">
                    <a:srgbClr val="000000">
                      <a:alpha val="43137"/>
                    </a:srgbClr>
                  </a:outerShdw>
                </a:effectLst>
                <a:ea typeface="微軟正黑體" pitchFamily="34" charset="-120"/>
              </a:rPr>
              <a:t>PCIe</a:t>
            </a:r>
            <a:r>
              <a:rPr lang="en-US" altLang="zh-TW" sz="2400" b="1">
                <a:solidFill>
                  <a:schemeClr val="bg1"/>
                </a:solidFill>
                <a:effectLst>
                  <a:outerShdw blurRad="38100" dist="38100" dir="2700000" algn="tl">
                    <a:srgbClr val="000000">
                      <a:alpha val="43137"/>
                    </a:srgbClr>
                  </a:outerShdw>
                </a:effectLst>
                <a:ea typeface="微軟正黑體" pitchFamily="34" charset="-120"/>
              </a:rPr>
              <a:t> standards</a:t>
            </a:r>
            <a:endParaRPr lang="en-US" altLang="zh-TW" sz="2400" b="1" kern="0">
              <a:solidFill>
                <a:schemeClr val="bg1"/>
              </a:solidFill>
              <a:effectLst>
                <a:outerShdw blurRad="38100" dist="38100" dir="2700000" algn="tl">
                  <a:srgbClr val="000000">
                    <a:alpha val="43137"/>
                  </a:srgbClr>
                </a:outerShdw>
              </a:effectLst>
              <a:cs typeface="Verdana"/>
              <a:sym typeface="Verdana"/>
            </a:endParaRPr>
          </a:p>
        </p:txBody>
      </p:sp>
      <p:sp>
        <p:nvSpPr>
          <p:cNvPr id="38" name="矩形 37">
            <a:extLst>
              <a:ext uri="{FF2B5EF4-FFF2-40B4-BE49-F238E27FC236}">
                <a16:creationId xmlns:a16="http://schemas.microsoft.com/office/drawing/2014/main" id="{988276A6-EB18-439D-8C86-5A5E304AF0E4}"/>
              </a:ext>
            </a:extLst>
          </p:cNvPr>
          <p:cNvSpPr/>
          <p:nvPr/>
        </p:nvSpPr>
        <p:spPr>
          <a:xfrm>
            <a:off x="8119860" y="1546748"/>
            <a:ext cx="2784704" cy="461665"/>
          </a:xfrm>
          <a:prstGeom prst="rect">
            <a:avLst/>
          </a:prstGeom>
        </p:spPr>
        <p:txBody>
          <a:bodyPr wrap="square">
            <a:spAutoFit/>
          </a:bodyPr>
          <a:lstStyle/>
          <a:p>
            <a:pPr algn="ctr"/>
            <a:r>
              <a:rPr lang="en-US" altLang="zh-TW" sz="2400" b="1" kern="0">
                <a:solidFill>
                  <a:schemeClr val="accent4"/>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anose="020B0604020202020204" pitchFamily="34" charset="0"/>
                <a:sym typeface="Verdana"/>
              </a:rPr>
              <a:t>AQC-107S</a:t>
            </a:r>
          </a:p>
        </p:txBody>
      </p:sp>
      <p:sp>
        <p:nvSpPr>
          <p:cNvPr id="41" name="矩形 40">
            <a:extLst>
              <a:ext uri="{FF2B5EF4-FFF2-40B4-BE49-F238E27FC236}">
                <a16:creationId xmlns:a16="http://schemas.microsoft.com/office/drawing/2014/main" id="{D2DF4896-3F24-4F7A-8692-F55860DB99A7}"/>
              </a:ext>
            </a:extLst>
          </p:cNvPr>
          <p:cNvSpPr/>
          <p:nvPr/>
        </p:nvSpPr>
        <p:spPr>
          <a:xfrm>
            <a:off x="8204766" y="4191731"/>
            <a:ext cx="2709834" cy="646331"/>
          </a:xfrm>
          <a:prstGeom prst="rect">
            <a:avLst/>
          </a:prstGeom>
        </p:spPr>
        <p:txBody>
          <a:bodyPr wrap="square">
            <a:spAutoFit/>
          </a:bodyPr>
          <a:lstStyle/>
          <a:p>
            <a:r>
              <a:rPr lang="en-US" altLang="zh-TW" b="1">
                <a:solidFill>
                  <a:schemeClr val="bg1"/>
                </a:solidFill>
              </a:rPr>
              <a:t>Linux &amp; Windows</a:t>
            </a:r>
          </a:p>
          <a:p>
            <a:r>
              <a:rPr lang="en-US" altLang="zh-TW" b="1">
                <a:solidFill>
                  <a:schemeClr val="bg1"/>
                </a:solidFill>
              </a:rPr>
              <a:t>Dual platform supported</a:t>
            </a:r>
            <a:endParaRPr lang="zh-TW" altLang="en-US" b="1">
              <a:solidFill>
                <a:schemeClr val="bg1"/>
              </a:solidFill>
            </a:endParaRPr>
          </a:p>
        </p:txBody>
      </p:sp>
      <p:pic>
        <p:nvPicPr>
          <p:cNvPr id="42" name="Picture 7">
            <a:extLst>
              <a:ext uri="{FF2B5EF4-FFF2-40B4-BE49-F238E27FC236}">
                <a16:creationId xmlns:a16="http://schemas.microsoft.com/office/drawing/2014/main" id="{E1F68151-6501-4E2A-93DB-FC190C1B917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47993" y="2425956"/>
            <a:ext cx="1337365" cy="13424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498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1685</Words>
  <Application>Microsoft Office PowerPoint</Application>
  <PresentationFormat>寬螢幕</PresentationFormat>
  <Paragraphs>386</Paragraphs>
  <Slides>32</Slides>
  <Notes>16</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32</vt:i4>
      </vt:variant>
    </vt:vector>
  </HeadingPairs>
  <TitlesOfParts>
    <vt:vector size="37" baseType="lpstr">
      <vt:lpstr>微軟正黑體</vt:lpstr>
      <vt:lpstr>微軟正黑體</vt:lpstr>
      <vt:lpstr>Arial</vt:lpstr>
      <vt:lpstr>Calibri</vt:lpstr>
      <vt:lpstr>Office Theme</vt:lpstr>
      <vt:lpstr>PowerPoint 簡報</vt:lpstr>
      <vt:lpstr>PowerPoint 簡報</vt:lpstr>
      <vt:lpstr>M.2 SSD＋10GbE cache card  Revealed</vt:lpstr>
      <vt:lpstr>Select the QM2 card you need</vt:lpstr>
      <vt:lpstr>Clear naming rule – featured 10GbE</vt:lpstr>
      <vt:lpstr>Clear naming rule - M.2 cache only</vt:lpstr>
      <vt:lpstr>SSD cache and 10GbE in one card</vt:lpstr>
      <vt:lpstr>Expand cache capacity or 10GbE redundant</vt:lpstr>
      <vt:lpstr>3rd party operating system support</vt:lpstr>
      <vt:lpstr>Multi-Gigabit supported</vt:lpstr>
      <vt:lpstr>Efficient cooling dissipation</vt:lpstr>
      <vt:lpstr>QM2-2P10G1TA performance up</vt:lpstr>
      <vt:lpstr>NAS/PC supported, experience super speed NVMe SSD</vt:lpstr>
      <vt:lpstr>Ideal choice to boost performance: M.2 PCIe NVMe SSDs</vt:lpstr>
      <vt:lpstr>Leave the 3.5” slots for huge capacity HDDs</vt:lpstr>
      <vt:lpstr>High performance NVMe in PC</vt:lpstr>
      <vt:lpstr>QM2 series on Windows PC </vt:lpstr>
      <vt:lpstr>QTS Supports M.2 SSD Cache Acceleration </vt:lpstr>
      <vt:lpstr>Expand high-speed M.2 SSD tier with Qtier</vt:lpstr>
      <vt:lpstr>Live Demo Install QM2 on PC to enhance performance </vt:lpstr>
      <vt:lpstr>QTS 4.4.1  Fully utilize SSD’s performance</vt:lpstr>
      <vt:lpstr>SSD Evolution Trend</vt:lpstr>
      <vt:lpstr> One Global Cache with Three Modes</vt:lpstr>
      <vt:lpstr>The Write-only Cache Increase ROI of  SSD Cache with high Writing Demand</vt:lpstr>
      <vt:lpstr>The Advantage of Software-defined Over-provisioning </vt:lpstr>
      <vt:lpstr>Alternative for Cache: Qtier Tiering Storage</vt:lpstr>
      <vt:lpstr>Challenge: Changing SSD Tier Interface</vt:lpstr>
      <vt:lpstr>QTS 4.4.1 Support Remove Qtier SSD Tier</vt:lpstr>
      <vt:lpstr>Test of recreating Qtier SSD Tier </vt:lpstr>
      <vt:lpstr>Choose Between SSD Cache &amp; Qtier</vt:lpstr>
      <vt:lpstr>QM2 Highlight points with QTS </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QM2-2P/2S10G1TA</dc:title>
  <dc:creator>Danlin</dc:creator>
  <cp:lastModifiedBy>QNAP_Mili Wang</cp:lastModifiedBy>
  <cp:revision>2</cp:revision>
  <cp:lastPrinted>2019-05-10T11:13:19Z</cp:lastPrinted>
  <dcterms:created xsi:type="dcterms:W3CDTF">2019-05-07T03:48:39Z</dcterms:created>
  <dcterms:modified xsi:type="dcterms:W3CDTF">2019-05-17T10:20:01Z</dcterms:modified>
</cp:coreProperties>
</file>