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411" r:id="rId9"/>
    <p:sldId id="262" r:id="rId10"/>
    <p:sldId id="268" r:id="rId11"/>
    <p:sldId id="270" r:id="rId12"/>
    <p:sldId id="265" r:id="rId13"/>
    <p:sldId id="267" r:id="rId14"/>
    <p:sldId id="263" r:id="rId15"/>
    <p:sldId id="271" r:id="rId16"/>
    <p:sldId id="264" r:id="rId17"/>
    <p:sldId id="266" r:id="rId18"/>
    <p:sldId id="272" r:id="rId19"/>
    <p:sldId id="273" r:id="rId20"/>
    <p:sldId id="274" r:id="rId21"/>
    <p:sldId id="410" r:id="rId22"/>
    <p:sldId id="326" r:id="rId23"/>
    <p:sldId id="409" r:id="rId24"/>
    <p:sldId id="343" r:id="rId25"/>
    <p:sldId id="336" r:id="rId26"/>
    <p:sldId id="329" r:id="rId27"/>
    <p:sldId id="356" r:id="rId28"/>
    <p:sldId id="332" r:id="rId29"/>
    <p:sldId id="340" r:id="rId30"/>
    <p:sldId id="363" r:id="rId31"/>
    <p:sldId id="321" r:id="rId32"/>
    <p:sldId id="32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lin" initials="D" lastIdx="1" clrIdx="0">
    <p:extLst>
      <p:ext uri="{19B8F6BF-5375-455C-9EA6-DF929625EA0E}">
        <p15:presenceInfo xmlns:p15="http://schemas.microsoft.com/office/powerpoint/2012/main" userId="S::danlin@s21.office365.vc::b5243655-26ed-4f1d-966f-d9e885211a81" providerId="AD"/>
      </p:ext>
    </p:extLst>
  </p:cmAuthor>
  <p:cmAuthor id="2" name="禮涵 林" initials="禮涵" lastIdx="1" clrIdx="1">
    <p:extLst>
      <p:ext uri="{19B8F6BF-5375-455C-9EA6-DF929625EA0E}">
        <p15:presenceInfo xmlns:p15="http://schemas.microsoft.com/office/powerpoint/2012/main" userId="S::danlin@ieinet.onmicrosoft.com::286c0e04-aa83-4b27-8da0-f77299de42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9BDC"/>
    <a:srgbClr val="DF0D6F"/>
    <a:srgbClr val="6600CC"/>
    <a:srgbClr val="9966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94643"/>
  </p:normalViewPr>
  <p:slideViewPr>
    <p:cSldViewPr snapToGrid="0" snapToObjects="1">
      <p:cViewPr>
        <p:scale>
          <a:sx n="100" d="100"/>
          <a:sy n="100" d="100"/>
        </p:scale>
        <p:origin x="12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E21A4-7599-C645-98C0-87573344BC49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FC670-CE8D-A943-B94B-232E13431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02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magazine.co.uk/features/car-culture/how-we-ended-up-racing-an-old-sports-car-at-le-mans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3/21, QM2</a:t>
            </a:r>
            <a:r>
              <a:rPr lang="zh-CN" altLang="en-US"/>
              <a:t>卡直播</a:t>
            </a:r>
            <a:r>
              <a:rPr lang="zh-TW" altLang="en-US"/>
              <a:t> </a:t>
            </a:r>
            <a:r>
              <a:rPr lang="en-US" altLang="zh-TW"/>
              <a:t>P.23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17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404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845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2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32258279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3536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35157436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8397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Qtier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0824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710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QNA </a:t>
            </a:r>
            <a:r>
              <a:rPr lang="zh-CN" altLang="en-US"/>
              <a:t>直播</a:t>
            </a:r>
            <a:r>
              <a:rPr lang="zh-TW" altLang="en-US"/>
              <a:t> </a:t>
            </a:r>
            <a:r>
              <a:rPr lang="en-US" altLang="zh-TW"/>
              <a:t>P.8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24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QM2 </a:t>
            </a:r>
            <a:r>
              <a:rPr lang="zh-CN" altLang="en-US"/>
              <a:t>直播</a:t>
            </a:r>
            <a:r>
              <a:rPr lang="en-US" altLang="zh-CN"/>
              <a:t>P.22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61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QNA </a:t>
            </a:r>
            <a:r>
              <a:rPr lang="zh-CN" altLang="en-US"/>
              <a:t>直播</a:t>
            </a:r>
            <a:r>
              <a:rPr lang="zh-TW" altLang="en-US"/>
              <a:t> </a:t>
            </a:r>
            <a:r>
              <a:rPr lang="en-US" altLang="zh-TW"/>
              <a:t>P.9</a:t>
            </a:r>
          </a:p>
          <a:p>
            <a:r>
              <a:rPr lang="en-US"/>
              <a:t>QM2</a:t>
            </a:r>
            <a:r>
              <a:rPr lang="zh-CN" altLang="en-US"/>
              <a:t>卡要在</a:t>
            </a:r>
            <a:r>
              <a:rPr lang="en-US" altLang="zh-CN"/>
              <a:t>NAS</a:t>
            </a:r>
            <a:r>
              <a:rPr lang="zh-CN" altLang="en-US"/>
              <a:t>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67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https://www.carmagazine.co.uk/features/car-culture/how-we-ended-up-racing-an-old-sports-car-at-le-mans/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2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QM2 </a:t>
            </a:r>
            <a:r>
              <a:rPr lang="zh-CN" altLang="en-US"/>
              <a:t>直播</a:t>
            </a:r>
            <a:r>
              <a:rPr lang="en-US" altLang="zh-CN"/>
              <a:t> P.4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67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QM2 </a:t>
            </a:r>
            <a:r>
              <a:rPr lang="zh-CN" altLang="en-US"/>
              <a:t>直播</a:t>
            </a:r>
            <a:r>
              <a:rPr lang="en-US" altLang="zh-CN"/>
              <a:t> P.5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46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FC670-CE8D-A943-B94B-232E134311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49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D96B4-1799-7144-A8C5-EAAE40FCE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D8BC5-C36A-8844-B5A6-D6851D922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71577-5380-F04F-89F3-C36373AC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C6744-B7C2-4A4A-88E3-F456C57B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8A92C-4044-A34E-86F7-8734D410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888AB16-DBE0-4D5A-8364-B531AE082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9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9698-546C-2B4C-AC9F-6BE00677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133AA-8F55-2842-96AA-3BFA04A1C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EBD62-C137-8B44-BB03-B7085E23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EEA71-DA4C-0944-831E-38A60054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C1DD7-12D7-7645-91C5-D8BE71E9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81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4575B-8AA1-6140-B1B9-054FB79DB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3945B-5741-024D-B1DE-786B580BA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6B206-74DA-3541-9ED5-D02E37D94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D32E5-180E-0241-ABD8-FC58DD4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32AD2-DED8-414D-8422-96B58C0D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5BF5F-52F1-FB43-A77F-D6ECFDCA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40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35E5-1FEA-8044-AE06-BB98AC89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BF779-5100-DF41-BB11-978796147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C138D-DF35-814A-92D5-EF5E30A42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1F4043-ACC8-DA43-9A65-2FDCD9C10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15883C-908E-6047-A670-A97DF4FB7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3A7E6A-D4CB-F342-9487-6DC5AD38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74F51B-A195-3548-938F-0B2F32B3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6BBA33-FB9E-AF42-A4ED-F6BFFF55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88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CB44A-E546-B64D-8848-37434BED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FE008-D2AE-5149-8DB6-F93A2E892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65528-6FA0-F942-A6E7-B86E085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7D278-DF91-E74C-9C7A-3F7D9B77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62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E40880-492B-D64D-AE0A-9FB5E12D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57557E-3F32-304E-A339-56F3C542D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BF64D-5C80-4747-A576-AC229A46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42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34F4B-667E-7643-A5BE-CFE91DF71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78F7A-7C03-DB4F-93D9-A719A8B79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6C3E9-87CD-5348-896B-5E63CE856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10224-A264-5742-81C8-AF000DDC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5EB49-A00E-CD4B-BCEF-DC6776E51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C82AF-AC02-F643-BD34-E1D23A7F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1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67F86-2C1F-B841-AFBE-8082FCFB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E650F-30AC-ED43-9A10-64AAD4A1BE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8A451-2C91-E84E-83B7-19B24AE04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A7AEF-789D-DA43-A691-F8106C7D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DDC2-04B8-1547-AD3C-C3DA3655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0CA8E-A333-5C47-8EF0-8DA8FDB2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9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C0869-E889-FF4E-B47A-BD971D740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7C036-8E63-6444-BA00-8D42A8914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92DF4-EE60-704A-B6F8-65316A22A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AB920-0FFB-D942-A5F6-29578B53C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493ED-57A4-C143-806D-2C63D3CE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57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72FE93-7F56-1F4D-B517-95028DBBB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AF861-0F29-B944-B9A6-22F9A1574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CB381-874E-9544-937C-A794828D2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DF0E9-2CDB-5B47-A8C0-15B7807F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8ADFE-F9B2-4B45-B94C-2F2087402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55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18169"/>
            <a:ext cx="10972800" cy="4719873"/>
          </a:xfr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>
              <a:defRPr sz="2133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altLang="zh-TW" smtClean="0"/>
              <a:pPr/>
              <a:t>‹#›</a:t>
            </a:fld>
            <a:endParaRPr lang="en-US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CF2BAA11-3B10-A842-8CC1-6601F29D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8936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AE4DE7B-52B3-420E-9F53-86AC933D0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D96B4-1799-7144-A8C5-EAAE40FCE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D8BC5-C36A-8844-B5A6-D6851D922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71577-5380-F04F-89F3-C36373AC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C6744-B7C2-4A4A-88E3-F456C57B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8A92C-4044-A34E-86F7-8734D410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Google Shape;83;p17">
            <a:extLst>
              <a:ext uri="{FF2B5EF4-FFF2-40B4-BE49-F238E27FC236}">
                <a16:creationId xmlns:a16="http://schemas.microsoft.com/office/drawing/2014/main" id="{FFF1A5E9-3A2B-417A-8B52-ADF088412E86}"/>
              </a:ext>
            </a:extLst>
          </p:cNvPr>
          <p:cNvSpPr txBox="1"/>
          <p:nvPr userDrawn="1"/>
        </p:nvSpPr>
        <p:spPr>
          <a:xfrm>
            <a:off x="252661" y="6137921"/>
            <a:ext cx="6561221" cy="58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TW" sz="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itchFamily="34" charset="-120"/>
                <a:cs typeface="Arial"/>
              </a:rPr>
              <a:t>©2019 </a:t>
            </a:r>
            <a:r>
              <a:rPr lang="zh-TW" altLang="en-US" sz="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 pitchFamily="34" charset="-120"/>
                <a:cs typeface="Arial"/>
              </a:rPr>
              <a:t>著作權為威聯通科技股份有限公司所有。威聯通科技並保留所有權利。QNAP 是威聯通科技股份有限公司所使用或註冊之商標或標章。檔案中所提及之產品及公司名稱可能為其他公司所有之商標。</a:t>
            </a:r>
            <a:endParaRPr lang="zh-TW" altLang="zh-TW" sz="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57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8EFF6C71-DDF1-4D13-8A5C-67B81FF7E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D96B4-1799-7144-A8C5-EAAE40FCE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861" y="1009776"/>
            <a:ext cx="6144245" cy="955503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D8BC5-C36A-8844-B5A6-D6851D922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094" y="2628612"/>
            <a:ext cx="6243012" cy="326055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71577-5380-F04F-89F3-C36373AC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C6744-B7C2-4A4A-88E3-F456C57B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8A92C-4044-A34E-86F7-8734D410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4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電子用品 的圖片&#10;&#10;自動產生的描述">
            <a:extLst>
              <a:ext uri="{FF2B5EF4-FFF2-40B4-BE49-F238E27FC236}">
                <a16:creationId xmlns:a16="http://schemas.microsoft.com/office/drawing/2014/main" id="{10EFA959-71A6-4204-8EF0-DB1661888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D96B4-1799-7144-A8C5-EAAE40FCE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032" y="723814"/>
            <a:ext cx="7884694" cy="1092951"/>
          </a:xfrm>
        </p:spPr>
        <p:txBody>
          <a:bodyPr anchor="ctr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D8BC5-C36A-8844-B5A6-D6851D922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494" y="2069432"/>
            <a:ext cx="4359443" cy="326055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71577-5380-F04F-89F3-C36373AC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C6744-B7C2-4A4A-88E3-F456C57B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8A92C-4044-A34E-86F7-8734D410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1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電子用品 的圖片&#10;&#10;自動產生的描述">
            <a:extLst>
              <a:ext uri="{FF2B5EF4-FFF2-40B4-BE49-F238E27FC236}">
                <a16:creationId xmlns:a16="http://schemas.microsoft.com/office/drawing/2014/main" id="{ADB730EA-6252-4910-A0F2-8E6FE03DFF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D96B4-1799-7144-A8C5-EAAE40FCE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9463" y="1309688"/>
            <a:ext cx="6833937" cy="2516354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D8BC5-C36A-8844-B5A6-D6851D922D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9462" y="3826042"/>
            <a:ext cx="6833937" cy="1130969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71577-5380-F04F-89F3-C36373AC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C6744-B7C2-4A4A-88E3-F456C57B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8A92C-4044-A34E-86F7-8734D410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25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12287-D292-204B-B606-1EF0CDA1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15F20-C478-E24A-A9DA-C3620CFC8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8" y="1479883"/>
            <a:ext cx="11454064" cy="4697079"/>
          </a:xfrm>
        </p:spPr>
        <p:txBody>
          <a:bodyPr>
            <a:norm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4E5B9-07EF-C241-98F3-38A3E9501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63096-E3E8-E04B-B3DB-629DAD6F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FA12E-2D21-3840-B0F5-D4BB84F7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2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0B7BB9A-29C5-48AA-9667-D5FD9F0DD6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12287-D292-204B-B606-1EF0CDA1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15F20-C478-E24A-A9DA-C3620CFC8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8" y="3220872"/>
            <a:ext cx="11454064" cy="295609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4E5B9-07EF-C241-98F3-38A3E9501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63096-E3E8-E04B-B3DB-629DAD6F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FA12E-2D21-3840-B0F5-D4BB84F7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1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電子用品 的圖片&#10;&#10;自動產生的描述">
            <a:extLst>
              <a:ext uri="{FF2B5EF4-FFF2-40B4-BE49-F238E27FC236}">
                <a16:creationId xmlns:a16="http://schemas.microsoft.com/office/drawing/2014/main" id="{60FC8D59-7890-497D-AD1D-5F7DBCDBAF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12287-D292-204B-B606-1EF0CDA1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4E5B9-07EF-C241-98F3-38A3E9501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63096-E3E8-E04B-B3DB-629DAD6F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FA12E-2D21-3840-B0F5-D4BB84F7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5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11165D6-C6C5-40A4-A718-845445515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12287-D292-204B-B606-1EF0CDA1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15F20-C478-E24A-A9DA-C3620CFC8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8" y="3234519"/>
            <a:ext cx="11454064" cy="294244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4E5B9-07EF-C241-98F3-38A3E9501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63096-E3E8-E04B-B3DB-629DAD6F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FA12E-2D21-3840-B0F5-D4BB84F7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0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螢幕擷取畫面 的圖片&#10;&#10;自動產生的描述">
            <a:extLst>
              <a:ext uri="{FF2B5EF4-FFF2-40B4-BE49-F238E27FC236}">
                <a16:creationId xmlns:a16="http://schemas.microsoft.com/office/drawing/2014/main" id="{6D917037-26F0-4181-A245-4766306B3A4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D4F80-3821-0749-B638-2AF7D7B4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3" y="136525"/>
            <a:ext cx="11722768" cy="1126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56BAC-A2C0-BF41-AACE-45FBB8B3F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948" y="1503947"/>
            <a:ext cx="11454064" cy="4673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C6B05-7877-A241-9752-E0EB16F33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CAE75-61BD-AC4C-A24C-FD7D185205A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4A595-9664-444F-A7BF-07498DB79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982C0-B3B7-C240-BE04-781B92B8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94FF3-C390-D84D-A8F6-0DBF5FFC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3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2" r:id="rId4"/>
    <p:sldLayoutId id="2147483663" r:id="rId5"/>
    <p:sldLayoutId id="2147483666" r:id="rId6"/>
    <p:sldLayoutId id="2147483665" r:id="rId7"/>
    <p:sldLayoutId id="2147483667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hyperlink" Target="https://docs.microsoft.com/en-us/windows-server/storage/storage-spaces/understand-the-cache" TargetMode="Externa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945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2AC71675-6B9C-4789-A442-4428D17EC3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590" y="4140849"/>
            <a:ext cx="3376497" cy="19567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5A4EF06-7282-438F-A5D1-5EEBDC671E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590" y="2108529"/>
            <a:ext cx="3376497" cy="19567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9DF85D-9DA2-4648-94D1-3C3565912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Arial"/>
                <a:ea typeface="微軟正黑體"/>
                <a:cs typeface="Arial"/>
              </a:rPr>
              <a:t>五速 </a:t>
            </a:r>
            <a:r>
              <a:rPr lang="en-US" altLang="zh-CN">
                <a:latin typeface="Arial"/>
                <a:ea typeface="微軟正黑體"/>
                <a:cs typeface="Arial"/>
              </a:rPr>
              <a:t>Multi-Gigabit</a:t>
            </a:r>
            <a:r>
              <a:rPr lang="zh-TW" altLang="en-US">
                <a:latin typeface="Arial"/>
                <a:ea typeface="微軟正黑體"/>
                <a:cs typeface="Arial"/>
              </a:rPr>
              <a:t> 支援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AC27E98-B613-4B23-9953-696F466A20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95143"/>
            <a:ext cx="3650760" cy="682876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6C2ADEFF-F2B6-4C84-B758-03BB677A463C}"/>
              </a:ext>
            </a:extLst>
          </p:cNvPr>
          <p:cNvSpPr/>
          <p:nvPr/>
        </p:nvSpPr>
        <p:spPr>
          <a:xfrm>
            <a:off x="441291" y="1541236"/>
            <a:ext cx="4866926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Multi-Gigabit </a:t>
            </a: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NBASE-T 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業界標準，支援多種連線速度 </a:t>
            </a:r>
            <a:endParaRPr lang="zh-TW" altLang="en-US" sz="2000" b="1">
              <a:solidFill>
                <a:srgbClr val="0070C0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A68B98B2-2B56-441C-990B-CB558181A7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981" y="2578137"/>
            <a:ext cx="3010575" cy="7918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3F4027A-405A-46D4-8FE9-4E4B7C416D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904" y="4639732"/>
            <a:ext cx="3136682" cy="8249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C13CB690-D353-4982-9180-BCC55A9E20C3}"/>
              </a:ext>
            </a:extLst>
          </p:cNvPr>
          <p:cNvSpPr txBox="1"/>
          <p:nvPr/>
        </p:nvSpPr>
        <p:spPr>
          <a:xfrm>
            <a:off x="5091750" y="4367649"/>
            <a:ext cx="151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QSW-804-4C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54EA7F07-3155-4A80-9954-F7CC1D3FAE5A}"/>
              </a:ext>
            </a:extLst>
          </p:cNvPr>
          <p:cNvSpPr txBox="1"/>
          <p:nvPr/>
        </p:nvSpPr>
        <p:spPr>
          <a:xfrm>
            <a:off x="5045227" y="2328742"/>
            <a:ext cx="151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QSW-1208-8C</a:t>
            </a:r>
          </a:p>
        </p:txBody>
      </p:sp>
      <p:sp>
        <p:nvSpPr>
          <p:cNvPr id="16" name="文字方塊 17">
            <a:extLst>
              <a:ext uri="{FF2B5EF4-FFF2-40B4-BE49-F238E27FC236}">
                <a16:creationId xmlns:a16="http://schemas.microsoft.com/office/drawing/2014/main" id="{3DA80858-3A37-4413-AD6E-E7318ADA82A5}"/>
              </a:ext>
            </a:extLst>
          </p:cNvPr>
          <p:cNvSpPr txBox="1"/>
          <p:nvPr/>
        </p:nvSpPr>
        <p:spPr>
          <a:xfrm>
            <a:off x="4207297" y="3397891"/>
            <a:ext cx="335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同時高達 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 </a:t>
            </a:r>
            <a:r>
              <a:rPr lang="zh-TW" altLang="en-US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埠 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10Gbps </a:t>
            </a:r>
            <a:r>
              <a:rPr lang="zh-TW" altLang="en-US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傳輸 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6496B17-BA3D-4DA8-945C-6ED70885032D}"/>
              </a:ext>
            </a:extLst>
          </p:cNvPr>
          <p:cNvSpPr txBox="1"/>
          <p:nvPr/>
        </p:nvSpPr>
        <p:spPr>
          <a:xfrm>
            <a:off x="4258904" y="5514465"/>
            <a:ext cx="337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同時高達 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zh-TW" altLang="en-US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埠  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10Gbps </a:t>
            </a:r>
            <a:r>
              <a:rPr lang="zh-TW" altLang="en-US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傳輸 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AA366BE-DE4C-4A02-9E0E-4F680C2A50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9931" y="4845648"/>
            <a:ext cx="2042768" cy="1521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 descr="一張含有 紅色 的圖片&#10;&#10;描述是以高可信度產生">
            <a:extLst>
              <a:ext uri="{FF2B5EF4-FFF2-40B4-BE49-F238E27FC236}">
                <a16:creationId xmlns:a16="http://schemas.microsoft.com/office/drawing/2014/main" id="{CBC64962-13E3-4A03-8591-8F463BD495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235" y="2004874"/>
            <a:ext cx="4122818" cy="2888614"/>
          </a:xfrm>
          <a:prstGeom prst="rect">
            <a:avLst/>
          </a:prstGeom>
        </p:spPr>
      </p:pic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BC4688FF-38CA-4186-98C0-16A6724CA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919650"/>
              </p:ext>
            </p:extLst>
          </p:nvPr>
        </p:nvGraphicFramePr>
        <p:xfrm>
          <a:off x="7635217" y="1937427"/>
          <a:ext cx="4119186" cy="289775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05167">
                  <a:extLst>
                    <a:ext uri="{9D8B030D-6E8A-4147-A177-3AD203B41FA5}">
                      <a16:colId xmlns:a16="http://schemas.microsoft.com/office/drawing/2014/main" val="358792494"/>
                    </a:ext>
                  </a:extLst>
                </a:gridCol>
                <a:gridCol w="1015154">
                  <a:extLst>
                    <a:ext uri="{9D8B030D-6E8A-4147-A177-3AD203B41FA5}">
                      <a16:colId xmlns:a16="http://schemas.microsoft.com/office/drawing/2014/main" val="4176194677"/>
                    </a:ext>
                  </a:extLst>
                </a:gridCol>
                <a:gridCol w="1075880">
                  <a:extLst>
                    <a:ext uri="{9D8B030D-6E8A-4147-A177-3AD203B41FA5}">
                      <a16:colId xmlns:a16="http://schemas.microsoft.com/office/drawing/2014/main" val="3374961142"/>
                    </a:ext>
                  </a:extLst>
                </a:gridCol>
                <a:gridCol w="1222985">
                  <a:extLst>
                    <a:ext uri="{9D8B030D-6E8A-4147-A177-3AD203B41FA5}">
                      <a16:colId xmlns:a16="http://schemas.microsoft.com/office/drawing/2014/main" val="49487359"/>
                    </a:ext>
                  </a:extLst>
                </a:gridCol>
              </a:tblGrid>
              <a:tr h="622948">
                <a:tc>
                  <a:txBody>
                    <a:bodyPr/>
                    <a:lstStyle/>
                    <a:p>
                      <a:pPr algn="ctr"/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>
                          <a:solidFill>
                            <a:schemeClr val="bg1"/>
                          </a:solidFill>
                        </a:rPr>
                        <a:t>CAT 5e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>
                          <a:solidFill>
                            <a:schemeClr val="bg1"/>
                          </a:solidFill>
                        </a:rPr>
                        <a:t>CAT 6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>
                          <a:solidFill>
                            <a:schemeClr val="bg1"/>
                          </a:solidFill>
                        </a:rPr>
                        <a:t>CAT 6A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TW" sz="1800" b="1">
                          <a:solidFill>
                            <a:schemeClr val="bg1"/>
                          </a:solidFill>
                        </a:rPr>
                        <a:t>&amp; CAT 7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689310"/>
                  </a:ext>
                </a:extLst>
              </a:tr>
              <a:tr h="41667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>
                          <a:solidFill>
                            <a:schemeClr val="bg1"/>
                          </a:solidFill>
                        </a:rPr>
                        <a:t>100 M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21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090710"/>
                  </a:ext>
                </a:extLst>
              </a:tr>
              <a:tr h="46026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>
                          <a:solidFill>
                            <a:schemeClr val="bg1"/>
                          </a:solidFill>
                        </a:rPr>
                        <a:t>1G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077784"/>
                  </a:ext>
                </a:extLst>
              </a:tr>
              <a:tr h="5160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>
                          <a:solidFill>
                            <a:schemeClr val="bg1"/>
                          </a:solidFill>
                        </a:rPr>
                        <a:t>2.5G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5063571"/>
                  </a:ext>
                </a:extLst>
              </a:tr>
              <a:tr h="48815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>
                          <a:solidFill>
                            <a:schemeClr val="bg1"/>
                          </a:solidFill>
                        </a:rPr>
                        <a:t>5G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656267"/>
                  </a:ext>
                </a:extLst>
              </a:tr>
              <a:tr h="3789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>
                          <a:solidFill>
                            <a:schemeClr val="bg1"/>
                          </a:solidFill>
                        </a:rPr>
                        <a:t>10G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sz="1800" b="1">
                          <a:solidFill>
                            <a:schemeClr val="bg1"/>
                          </a:solidFill>
                        </a:rPr>
                        <a:t>  </a:t>
                      </a: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r>
                        <a:rPr lang="en-US" altLang="zh-TW" sz="1800" b="1">
                          <a:solidFill>
                            <a:schemeClr val="bg1"/>
                          </a:solidFill>
                        </a:rPr>
                        <a:t>(55M)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88993" marR="88993" marT="44496" marB="4449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780012"/>
                  </a:ext>
                </a:extLst>
              </a:tr>
            </a:tbl>
          </a:graphicData>
        </a:graphic>
      </p:graphicFrame>
      <p:sp>
        <p:nvSpPr>
          <p:cNvPr id="28" name="向右箭號 118">
            <a:extLst>
              <a:ext uri="{FF2B5EF4-FFF2-40B4-BE49-F238E27FC236}">
                <a16:creationId xmlns:a16="http://schemas.microsoft.com/office/drawing/2014/main" id="{22EC1A59-ED77-4BCA-AB94-CE4F8E0E502C}"/>
              </a:ext>
            </a:extLst>
          </p:cNvPr>
          <p:cNvSpPr/>
          <p:nvPr/>
        </p:nvSpPr>
        <p:spPr>
          <a:xfrm>
            <a:off x="1883391" y="3182578"/>
            <a:ext cx="2402809" cy="792088"/>
          </a:xfrm>
          <a:prstGeom prst="rightArrow">
            <a:avLst/>
          </a:prstGeom>
          <a:gradFill>
            <a:gsLst>
              <a:gs pos="100000">
                <a:srgbClr val="0070C0"/>
              </a:gs>
              <a:gs pos="35000">
                <a:srgbClr val="00B0F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向右箭號 118">
            <a:extLst>
              <a:ext uri="{FF2B5EF4-FFF2-40B4-BE49-F238E27FC236}">
                <a16:creationId xmlns:a16="http://schemas.microsoft.com/office/drawing/2014/main" id="{F45EEE9D-11C4-4F8F-BB3C-88A55F181718}"/>
              </a:ext>
            </a:extLst>
          </p:cNvPr>
          <p:cNvSpPr/>
          <p:nvPr/>
        </p:nvSpPr>
        <p:spPr>
          <a:xfrm>
            <a:off x="1883391" y="4083120"/>
            <a:ext cx="2402809" cy="792088"/>
          </a:xfrm>
          <a:prstGeom prst="rightArrow">
            <a:avLst/>
          </a:prstGeom>
          <a:gradFill>
            <a:gsLst>
              <a:gs pos="100000">
                <a:srgbClr val="0070C0"/>
              </a:gs>
              <a:gs pos="35000">
                <a:srgbClr val="00B0F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A7C287-F2D1-6541-9B2E-146528AAD3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97" y="2330394"/>
            <a:ext cx="3722331" cy="31840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207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055E5-61D4-C54F-8C7B-3547BAD3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49" y="239637"/>
            <a:ext cx="11357272" cy="1126791"/>
          </a:xfrm>
        </p:spPr>
        <p:txBody>
          <a:bodyPr/>
          <a:lstStyle/>
          <a:p>
            <a:r>
              <a:rPr lang="zh-TW" altLang="en-US"/>
              <a:t>極緻散熱工藝</a:t>
            </a:r>
            <a:endParaRPr lang="en-US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846D9524-3374-4B92-850B-48A8C40A42FC}"/>
              </a:ext>
            </a:extLst>
          </p:cNvPr>
          <p:cNvSpPr txBox="1"/>
          <p:nvPr/>
        </p:nvSpPr>
        <p:spPr>
          <a:xfrm>
            <a:off x="724550" y="2198508"/>
            <a:ext cx="2175761" cy="7078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10GBASE-T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94A4E778-B58E-4858-BD19-C2430FC64C0F}"/>
              </a:ext>
            </a:extLst>
          </p:cNvPr>
          <p:cNvSpPr txBox="1"/>
          <p:nvPr/>
        </p:nvSpPr>
        <p:spPr>
          <a:xfrm>
            <a:off x="724551" y="3182121"/>
            <a:ext cx="1237600" cy="4001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slots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9C5444-D833-44E1-AF9E-5B39849F664A}"/>
              </a:ext>
            </a:extLst>
          </p:cNvPr>
          <p:cNvSpPr txBox="1"/>
          <p:nvPr/>
        </p:nvSpPr>
        <p:spPr>
          <a:xfrm>
            <a:off x="1460500" y="4745319"/>
            <a:ext cx="2235200" cy="1015663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隨卡片附贈散熱</a:t>
            </a:r>
            <a:br>
              <a:rPr lang="zh-CN" altLang="en-US" sz="2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</a:br>
            <a:r>
              <a:rPr lang="zh-CN" altLang="en-US" sz="2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貼片，有效降低</a:t>
            </a:r>
            <a:r>
              <a:rPr lang="zh-TW" altLang="en-US" sz="2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CN" sz="2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M.2 SSD</a:t>
            </a:r>
            <a:r>
              <a:rPr lang="zh-CN" altLang="en-US" sz="2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溫度</a:t>
            </a:r>
            <a:endParaRPr lang="en-US" altLang="zh-TW" sz="2000">
              <a:solidFill>
                <a:schemeClr val="accent4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E146642E-A5D7-4260-8AEA-2B10F9BA3D2A}"/>
              </a:ext>
            </a:extLst>
          </p:cNvPr>
          <p:cNvSpPr txBox="1"/>
          <p:nvPr/>
        </p:nvSpPr>
        <p:spPr>
          <a:xfrm>
            <a:off x="9149241" y="3515791"/>
            <a:ext cx="2489659" cy="4001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主動式散熱智慧風扇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F2791DD7-2090-472C-AE2E-B649EE9A0A2D}"/>
              </a:ext>
            </a:extLst>
          </p:cNvPr>
          <p:cNvSpPr txBox="1"/>
          <p:nvPr/>
        </p:nvSpPr>
        <p:spPr>
          <a:xfrm>
            <a:off x="9149241" y="4275593"/>
            <a:ext cx="2489659" cy="4001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玫瑰金高效散熱鰭片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B3A31A7F-ED6F-442E-91D9-F373DB1597D9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900311" y="2552451"/>
            <a:ext cx="953882" cy="830912"/>
          </a:xfrm>
          <a:prstGeom prst="bentConnector3">
            <a:avLst>
              <a:gd name="adj1" fmla="val 39985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78183E90-9091-4FE1-9F8A-F4BEA3CF4B97}"/>
              </a:ext>
            </a:extLst>
          </p:cNvPr>
          <p:cNvCxnSpPr>
            <a:cxnSpLocks/>
            <a:stCxn id="15" idx="2"/>
          </p:cNvCxnSpPr>
          <p:nvPr/>
        </p:nvCxnSpPr>
        <p:spPr>
          <a:xfrm rot="16200000" flipH="1">
            <a:off x="3028651" y="1896931"/>
            <a:ext cx="743874" cy="4114474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39BF5A48-4157-42E4-9BA0-B190B82E8979}"/>
              </a:ext>
            </a:extLst>
          </p:cNvPr>
          <p:cNvCxnSpPr>
            <a:cxnSpLocks/>
            <a:stCxn id="17" idx="1"/>
          </p:cNvCxnSpPr>
          <p:nvPr/>
        </p:nvCxnSpPr>
        <p:spPr>
          <a:xfrm rot="10800000" flipV="1">
            <a:off x="7812813" y="3715845"/>
            <a:ext cx="1336428" cy="275111"/>
          </a:xfrm>
          <a:prstGeom prst="bentConnector3">
            <a:avLst>
              <a:gd name="adj1" fmla="val 40022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69537E44-EF90-4259-AFAF-4978BBCD8CFE}"/>
              </a:ext>
            </a:extLst>
          </p:cNvPr>
          <p:cNvCxnSpPr>
            <a:cxnSpLocks/>
            <a:stCxn id="18" idx="1"/>
          </p:cNvCxnSpPr>
          <p:nvPr/>
        </p:nvCxnSpPr>
        <p:spPr>
          <a:xfrm rot="10800000" flipV="1">
            <a:off x="7543801" y="4475647"/>
            <a:ext cx="1605441" cy="269671"/>
          </a:xfrm>
          <a:prstGeom prst="bentConnector3">
            <a:avLst>
              <a:gd name="adj1" fmla="val 31608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81414074-BDBF-44E9-9449-DBCBDDFAEA89}"/>
              </a:ext>
            </a:extLst>
          </p:cNvPr>
          <p:cNvSpPr/>
          <p:nvPr/>
        </p:nvSpPr>
        <p:spPr>
          <a:xfrm>
            <a:off x="4049323" y="2466975"/>
            <a:ext cx="390261" cy="45846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接點: 肘形 26">
            <a:extLst>
              <a:ext uri="{FF2B5EF4-FFF2-40B4-BE49-F238E27FC236}">
                <a16:creationId xmlns:a16="http://schemas.microsoft.com/office/drawing/2014/main" id="{957257CF-BD5A-43B4-8F0A-407B22E28245}"/>
              </a:ext>
            </a:extLst>
          </p:cNvPr>
          <p:cNvCxnSpPr>
            <a:cxnSpLocks/>
            <a:stCxn id="16" idx="3"/>
            <a:endCxn id="43" idx="2"/>
          </p:cNvCxnSpPr>
          <p:nvPr/>
        </p:nvCxnSpPr>
        <p:spPr>
          <a:xfrm flipV="1">
            <a:off x="3695700" y="2925444"/>
            <a:ext cx="548754" cy="2327707"/>
          </a:xfrm>
          <a:prstGeom prst="bentConnector2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4A28D293-FC71-4C93-A5D6-7B4AED237CCF}"/>
              </a:ext>
            </a:extLst>
          </p:cNvPr>
          <p:cNvSpPr/>
          <p:nvPr/>
        </p:nvSpPr>
        <p:spPr>
          <a:xfrm>
            <a:off x="647701" y="4749662"/>
            <a:ext cx="811224" cy="1017669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endParaRPr lang="zh-TW" altLang="en-US" sz="2000">
              <a:solidFill>
                <a:schemeClr val="accent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E9F39FE-567D-4CB7-89A2-6447CDA9FE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19148">
            <a:off x="863087" y="4506666"/>
            <a:ext cx="428151" cy="12603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998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BAC52A65-E01D-48A0-9C23-BBD2F1214320}"/>
              </a:ext>
            </a:extLst>
          </p:cNvPr>
          <p:cNvSpPr/>
          <p:nvPr/>
        </p:nvSpPr>
        <p:spPr>
          <a:xfrm>
            <a:off x="9649329" y="2936271"/>
            <a:ext cx="2069432" cy="947800"/>
          </a:xfrm>
          <a:prstGeom prst="roundRect">
            <a:avLst>
              <a:gd name="adj" fmla="val 1177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EE00164-8405-4F56-A938-21E266908F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295" y="4284807"/>
            <a:ext cx="3063602" cy="20129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1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1718C802-1CB7-4432-AC05-A43FB20DE4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599" y="4468540"/>
            <a:ext cx="2572810" cy="65140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3995330-3F80-4009-8A8D-2BA1782AA7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23" y="1385089"/>
            <a:ext cx="4633111" cy="29624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97BF85-7484-0447-934F-363B37CFC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QM2-2P10G1TA </a:t>
            </a:r>
            <a:r>
              <a:rPr lang="zh-CN" altLang="en-US"/>
              <a:t>效能提升</a:t>
            </a:r>
            <a:endParaRPr lang="en-US"/>
          </a:p>
        </p:txBody>
      </p:sp>
      <p:pic>
        <p:nvPicPr>
          <p:cNvPr id="5" name="Picture 2" descr="C:\Users\user\Desktop\Qfinder_PPT\vs.png">
            <a:extLst>
              <a:ext uri="{FF2B5EF4-FFF2-40B4-BE49-F238E27FC236}">
                <a16:creationId xmlns:a16="http://schemas.microsoft.com/office/drawing/2014/main" id="{1C5DFBC4-21F8-4D2A-9E45-8418F637E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471" y="4172932"/>
            <a:ext cx="1021952" cy="118185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65839C7-09C6-488D-8C72-B957B26BA0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33" y="2198610"/>
            <a:ext cx="3529683" cy="2209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52F296B-ECC2-43D1-BC3D-0CD6347473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919" y="4978122"/>
            <a:ext cx="2100169" cy="1314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7CEBB9DF-FB60-46F6-A28E-3343A9E18C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68" y="1617592"/>
            <a:ext cx="4015042" cy="77515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CA976F7-5F0E-4CC3-B46E-8CDF16877380}"/>
              </a:ext>
            </a:extLst>
          </p:cNvPr>
          <p:cNvSpPr/>
          <p:nvPr/>
        </p:nvSpPr>
        <p:spPr>
          <a:xfrm>
            <a:off x="1170390" y="1723516"/>
            <a:ext cx="3895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QM2-2P10G1TA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8A2FCD4-E6A0-431F-9146-57F84DFA22C9}"/>
              </a:ext>
            </a:extLst>
          </p:cNvPr>
          <p:cNvSpPr/>
          <p:nvPr/>
        </p:nvSpPr>
        <p:spPr>
          <a:xfrm>
            <a:off x="2076158" y="4542738"/>
            <a:ext cx="3129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QM2-2P10G1T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9E2A59E-8AF1-4512-9EEE-E72AD953D9B1}"/>
              </a:ext>
            </a:extLst>
          </p:cNvPr>
          <p:cNvSpPr txBox="1"/>
          <p:nvPr/>
        </p:nvSpPr>
        <p:spPr>
          <a:xfrm>
            <a:off x="5538110" y="1508072"/>
            <a:ext cx="6756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隨機讀取效能</a:t>
            </a:r>
            <a:r>
              <a:rPr lang="en-US" altLang="zh-TW" sz="28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(IOPS)</a:t>
            </a:r>
            <a:r>
              <a:rPr lang="zh-TW" altLang="en-US" sz="28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大幅提升近</a:t>
            </a:r>
            <a:r>
              <a:rPr lang="en-US" altLang="zh-TW" sz="28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25%</a:t>
            </a:r>
            <a:endParaRPr lang="zh-TW" altLang="en-US" sz="2800" b="1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 descr="皇冠-01.png">
            <a:extLst>
              <a:ext uri="{FF2B5EF4-FFF2-40B4-BE49-F238E27FC236}">
                <a16:creationId xmlns:a16="http://schemas.microsoft.com/office/drawing/2014/main" id="{25AA9904-E933-4D8D-B7B7-9996EACCA2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14" y="1623177"/>
            <a:ext cx="896258" cy="6231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Shape 399" descr="P12.png">
            <a:extLst>
              <a:ext uri="{FF2B5EF4-FFF2-40B4-BE49-F238E27FC236}">
                <a16:creationId xmlns:a16="http://schemas.microsoft.com/office/drawing/2014/main" id="{3901F1DF-6F8B-4CAA-881E-FC72C05CAD5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4892" flipV="1">
            <a:off x="6413895" y="2218159"/>
            <a:ext cx="1326542" cy="56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3A790B-C399-EF4D-A620-51A74B34645A}"/>
              </a:ext>
            </a:extLst>
          </p:cNvPr>
          <p:cNvSpPr txBox="1"/>
          <p:nvPr/>
        </p:nvSpPr>
        <p:spPr>
          <a:xfrm>
            <a:off x="5538110" y="5282616"/>
            <a:ext cx="487504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安裝</a:t>
            </a:r>
            <a:r>
              <a:rPr lang="en-US" altLang="zh-CN" sz="900" b="1">
                <a:latin typeface="微軟正黑體" pitchFamily="34" charset="-120"/>
                <a:ea typeface="微軟正黑體" pitchFamily="34" charset="-120"/>
                <a:cs typeface="Arial"/>
              </a:rPr>
              <a:t>QM2-2P10G1TA</a:t>
            </a:r>
            <a:r>
              <a:rPr lang="zh-CN" alt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 在</a:t>
            </a:r>
            <a:r>
              <a:rPr lang="en-US" altLang="zh-CN" sz="900" b="1">
                <a:latin typeface="微軟正黑體" pitchFamily="34" charset="-120"/>
                <a:ea typeface="微軟正黑體" pitchFamily="34" charset="-120"/>
                <a:cs typeface="Arial"/>
              </a:rPr>
              <a:t>PC</a:t>
            </a:r>
            <a:r>
              <a:rPr lang="zh-TW" alt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上進行</a:t>
            </a:r>
            <a:r>
              <a:rPr lang="en-US" altLang="zh-CN" sz="900" b="1" err="1">
                <a:latin typeface="微軟正黑體" pitchFamily="34" charset="-120"/>
                <a:ea typeface="微軟正黑體" pitchFamily="34" charset="-120"/>
                <a:cs typeface="Arial"/>
              </a:rPr>
              <a:t>IOmeter</a:t>
            </a:r>
            <a:r>
              <a:rPr lang="en-US" altLang="zh-TW" sz="900" b="1">
                <a:latin typeface="微軟正黑體" pitchFamily="34" charset="-120"/>
                <a:ea typeface="微軟正黑體" pitchFamily="34" charset="-120"/>
                <a:cs typeface="Arial"/>
              </a:rPr>
              <a:t>, </a:t>
            </a:r>
            <a:r>
              <a:rPr lang="zh-CN" alt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進行於</a:t>
            </a:r>
            <a:r>
              <a:rPr lang="en-US" altLang="zh-CN" sz="900" b="1">
                <a:latin typeface="微軟正黑體" pitchFamily="34" charset="-120"/>
                <a:ea typeface="微軟正黑體" pitchFamily="34" charset="-120"/>
                <a:cs typeface="Arial"/>
              </a:rPr>
              <a:t>QNAP</a:t>
            </a:r>
            <a:r>
              <a:rPr lang="zh-CN" alt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實驗室</a:t>
            </a:r>
            <a:r>
              <a:rPr lang="en-US" altLang="zh-CN" sz="900" b="1">
                <a:latin typeface="微軟正黑體" pitchFamily="34" charset="-120"/>
                <a:ea typeface="微軟正黑體" pitchFamily="34" charset="-120"/>
                <a:cs typeface="Arial"/>
              </a:rPr>
              <a:t>, </a:t>
            </a:r>
          </a:p>
          <a:p>
            <a: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PC Environment</a:t>
            </a:r>
            <a:b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</a:br>
            <a: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1. CPU: Intel (R) Core(TM) i7-6700 CPU@ 3.40GHz.</a:t>
            </a:r>
            <a:b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</a:br>
            <a: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2. OS: Windows 10.</a:t>
            </a:r>
            <a:b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</a:br>
            <a: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3. Memory: 64 GB.</a:t>
            </a:r>
            <a:b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</a:br>
            <a: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4. QM2 SSD: Samsung SSD 860 EVO 1TB M.2 SATA *2, Software-RAID 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D88D52-C53B-3A49-BC45-98EEE954B28C}"/>
              </a:ext>
            </a:extLst>
          </p:cNvPr>
          <p:cNvSpPr txBox="1"/>
          <p:nvPr/>
        </p:nvSpPr>
        <p:spPr>
          <a:xfrm>
            <a:off x="5528259" y="4815558"/>
            <a:ext cx="759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/>
                <a:ea typeface="新細明體"/>
                <a:cs typeface="Arial"/>
              </a:rPr>
              <a:t>(IOPS)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A08A99-1A08-2648-9941-2DF3CB554E2E}"/>
              </a:ext>
            </a:extLst>
          </p:cNvPr>
          <p:cNvSpPr txBox="1"/>
          <p:nvPr/>
        </p:nvSpPr>
        <p:spPr>
          <a:xfrm>
            <a:off x="6444055" y="4750920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/>
                <a:ea typeface="新細明體"/>
                <a:cs typeface="Arial"/>
              </a:rPr>
              <a:t>RR-4K</a:t>
            </a:r>
          </a:p>
        </p:txBody>
      </p:sp>
      <p:sp>
        <p:nvSpPr>
          <p:cNvPr id="38" name="Shape 727">
            <a:extLst>
              <a:ext uri="{FF2B5EF4-FFF2-40B4-BE49-F238E27FC236}">
                <a16:creationId xmlns:a16="http://schemas.microsoft.com/office/drawing/2014/main" id="{6EE05BC6-5F44-48D7-A8D0-BCA27252E3D7}"/>
              </a:ext>
            </a:extLst>
          </p:cNvPr>
          <p:cNvSpPr/>
          <p:nvPr/>
        </p:nvSpPr>
        <p:spPr>
          <a:xfrm>
            <a:off x="7030252" y="3284621"/>
            <a:ext cx="453746" cy="1413329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rgbClr val="00B050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728">
            <a:extLst>
              <a:ext uri="{FF2B5EF4-FFF2-40B4-BE49-F238E27FC236}">
                <a16:creationId xmlns:a16="http://schemas.microsoft.com/office/drawing/2014/main" id="{D8267578-0D84-4850-86CE-F6A9FAB8D6F6}"/>
              </a:ext>
            </a:extLst>
          </p:cNvPr>
          <p:cNvSpPr/>
          <p:nvPr/>
        </p:nvSpPr>
        <p:spPr>
          <a:xfrm>
            <a:off x="6444054" y="2932753"/>
            <a:ext cx="453743" cy="1765197"/>
          </a:xfrm>
          <a:prstGeom prst="rect">
            <a:avLst/>
          </a:prstGeom>
          <a:gradFill>
            <a:gsLst>
              <a:gs pos="47000">
                <a:srgbClr val="3A9AE3"/>
              </a:gs>
              <a:gs pos="0">
                <a:srgbClr val="4ED7FD"/>
              </a:gs>
              <a:gs pos="100000">
                <a:srgbClr val="2862CA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727">
            <a:extLst>
              <a:ext uri="{FF2B5EF4-FFF2-40B4-BE49-F238E27FC236}">
                <a16:creationId xmlns:a16="http://schemas.microsoft.com/office/drawing/2014/main" id="{EDB8328D-024F-4DE1-AC25-2C63117BBD91}"/>
              </a:ext>
            </a:extLst>
          </p:cNvPr>
          <p:cNvSpPr/>
          <p:nvPr/>
        </p:nvSpPr>
        <p:spPr>
          <a:xfrm>
            <a:off x="8692782" y="3368845"/>
            <a:ext cx="453746" cy="1329105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rgbClr val="00B050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728">
            <a:extLst>
              <a:ext uri="{FF2B5EF4-FFF2-40B4-BE49-F238E27FC236}">
                <a16:creationId xmlns:a16="http://schemas.microsoft.com/office/drawing/2014/main" id="{FF7156F9-498A-4841-A5EA-A2901E0E441D}"/>
              </a:ext>
            </a:extLst>
          </p:cNvPr>
          <p:cNvSpPr/>
          <p:nvPr/>
        </p:nvSpPr>
        <p:spPr>
          <a:xfrm>
            <a:off x="8106584" y="3465095"/>
            <a:ext cx="453743" cy="1232855"/>
          </a:xfrm>
          <a:prstGeom prst="rect">
            <a:avLst/>
          </a:prstGeom>
          <a:gradFill>
            <a:gsLst>
              <a:gs pos="47000">
                <a:srgbClr val="3A9AE3"/>
              </a:gs>
              <a:gs pos="0">
                <a:srgbClr val="4ED7FD"/>
              </a:gs>
              <a:gs pos="100000">
                <a:srgbClr val="2862CA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TextBox 25">
            <a:extLst>
              <a:ext uri="{FF2B5EF4-FFF2-40B4-BE49-F238E27FC236}">
                <a16:creationId xmlns:a16="http://schemas.microsoft.com/office/drawing/2014/main" id="{BEB32252-8784-4129-AA9B-44D2D12D8787}"/>
              </a:ext>
            </a:extLst>
          </p:cNvPr>
          <p:cNvSpPr txBox="1"/>
          <p:nvPr/>
        </p:nvSpPr>
        <p:spPr>
          <a:xfrm>
            <a:off x="8106584" y="4750920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/>
                <a:ea typeface="新細明體"/>
                <a:cs typeface="Arial"/>
              </a:rPr>
              <a:t>RW-4K</a:t>
            </a:r>
          </a:p>
        </p:txBody>
      </p:sp>
      <p:sp>
        <p:nvSpPr>
          <p:cNvPr id="43" name="TextBox 25">
            <a:extLst>
              <a:ext uri="{FF2B5EF4-FFF2-40B4-BE49-F238E27FC236}">
                <a16:creationId xmlns:a16="http://schemas.microsoft.com/office/drawing/2014/main" id="{E2C12228-33F8-4A8D-9BA7-150B7B16B4C2}"/>
              </a:ext>
            </a:extLst>
          </p:cNvPr>
          <p:cNvSpPr txBox="1"/>
          <p:nvPr/>
        </p:nvSpPr>
        <p:spPr>
          <a:xfrm>
            <a:off x="6144128" y="2511202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  <a:latin typeface="Arial"/>
                <a:ea typeface="新細明體"/>
                <a:cs typeface="Arial"/>
              </a:rPr>
              <a:t>272808</a:t>
            </a: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719C8000-B17B-4323-A9B0-923B5F3C12C3}"/>
              </a:ext>
            </a:extLst>
          </p:cNvPr>
          <p:cNvSpPr txBox="1"/>
          <p:nvPr/>
        </p:nvSpPr>
        <p:spPr>
          <a:xfrm>
            <a:off x="6774328" y="2873621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>
                    <a:lumMod val="75000"/>
                  </a:schemeClr>
                </a:solidFill>
                <a:latin typeface="Arial"/>
                <a:ea typeface="新細明體"/>
                <a:cs typeface="Arial"/>
              </a:rPr>
              <a:t>205057</a:t>
            </a:r>
          </a:p>
        </p:txBody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C881670F-1005-4BC6-803A-6EE32C19BF11}"/>
              </a:ext>
            </a:extLst>
          </p:cNvPr>
          <p:cNvSpPr txBox="1"/>
          <p:nvPr/>
        </p:nvSpPr>
        <p:spPr>
          <a:xfrm>
            <a:off x="7787977" y="3077132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  <a:latin typeface="Arial"/>
                <a:ea typeface="新細明體"/>
                <a:cs typeface="Arial"/>
              </a:rPr>
              <a:t>200760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id="{DEFCC5D5-DDB7-4972-AE71-1C378A9021CB}"/>
              </a:ext>
            </a:extLst>
          </p:cNvPr>
          <p:cNvSpPr txBox="1"/>
          <p:nvPr/>
        </p:nvSpPr>
        <p:spPr>
          <a:xfrm>
            <a:off x="8396241" y="2860377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>
                    <a:lumMod val="75000"/>
                  </a:schemeClr>
                </a:solidFill>
                <a:latin typeface="Arial"/>
                <a:ea typeface="新細明體"/>
                <a:cs typeface="Arial"/>
              </a:rPr>
              <a:t>203626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F751CB0-29A4-4933-AF10-76D9D3EA319E}"/>
              </a:ext>
            </a:extLst>
          </p:cNvPr>
          <p:cNvSpPr/>
          <p:nvPr/>
        </p:nvSpPr>
        <p:spPr>
          <a:xfrm>
            <a:off x="9774784" y="3075406"/>
            <a:ext cx="243370" cy="243370"/>
          </a:xfrm>
          <a:prstGeom prst="rect">
            <a:avLst/>
          </a:prstGeom>
          <a:gradFill>
            <a:gsLst>
              <a:gs pos="47000">
                <a:srgbClr val="3A9AE3"/>
              </a:gs>
              <a:gs pos="0">
                <a:srgbClr val="4ED7FD"/>
              </a:gs>
              <a:gs pos="100000">
                <a:srgbClr val="2862CA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zh-TW" altLang="en-US" sz="1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9" name="TextBox 25">
            <a:extLst>
              <a:ext uri="{FF2B5EF4-FFF2-40B4-BE49-F238E27FC236}">
                <a16:creationId xmlns:a16="http://schemas.microsoft.com/office/drawing/2014/main" id="{1D819E57-4189-4094-A2F5-E3852F7936A0}"/>
              </a:ext>
            </a:extLst>
          </p:cNvPr>
          <p:cNvSpPr txBox="1"/>
          <p:nvPr/>
        </p:nvSpPr>
        <p:spPr>
          <a:xfrm>
            <a:off x="10018154" y="3032134"/>
            <a:ext cx="179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600" b="1">
                <a:solidFill>
                  <a:srgbClr val="0070C0"/>
                </a:solidFill>
                <a:latin typeface="Arial"/>
                <a:ea typeface="新細明體"/>
                <a:cs typeface="Arial"/>
              </a:rPr>
              <a:t>QM2-2P10G1TA</a:t>
            </a:r>
            <a:endParaRPr lang="zh-TW" altLang="en-US" sz="1600" b="1">
              <a:solidFill>
                <a:srgbClr val="0070C0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4E889E22-1B82-4B19-9084-1B4A0CF05082}"/>
              </a:ext>
            </a:extLst>
          </p:cNvPr>
          <p:cNvSpPr/>
          <p:nvPr/>
        </p:nvSpPr>
        <p:spPr>
          <a:xfrm>
            <a:off x="9774784" y="3471440"/>
            <a:ext cx="243370" cy="243370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rgbClr val="00B050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zh-TW" altLang="en-US" sz="1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TextBox 25">
            <a:extLst>
              <a:ext uri="{FF2B5EF4-FFF2-40B4-BE49-F238E27FC236}">
                <a16:creationId xmlns:a16="http://schemas.microsoft.com/office/drawing/2014/main" id="{66E9A8B7-1BF3-4D4A-93B9-A5F9818EFBBE}"/>
              </a:ext>
            </a:extLst>
          </p:cNvPr>
          <p:cNvSpPr txBox="1"/>
          <p:nvPr/>
        </p:nvSpPr>
        <p:spPr>
          <a:xfrm>
            <a:off x="10018154" y="3428168"/>
            <a:ext cx="179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600" b="1">
                <a:solidFill>
                  <a:schemeClr val="accent6">
                    <a:lumMod val="75000"/>
                  </a:schemeClr>
                </a:solidFill>
                <a:latin typeface="Arial"/>
                <a:ea typeface="新細明體"/>
                <a:cs typeface="Arial"/>
              </a:rPr>
              <a:t>QM2-2P10G1T</a:t>
            </a:r>
            <a:endParaRPr lang="zh-TW" altLang="en-US" sz="1600" b="1">
              <a:solidFill>
                <a:schemeClr val="accent6">
                  <a:lumMod val="75000"/>
                </a:schemeClr>
              </a:solidFill>
              <a:latin typeface="Arial"/>
              <a:ea typeface="新細明體"/>
              <a:cs typeface="Arial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24E7E42D-F842-4454-98DC-AFF190B7E843}"/>
              </a:ext>
            </a:extLst>
          </p:cNvPr>
          <p:cNvGrpSpPr/>
          <p:nvPr/>
        </p:nvGrpSpPr>
        <p:grpSpPr>
          <a:xfrm>
            <a:off x="5888204" y="2889625"/>
            <a:ext cx="3886580" cy="1825848"/>
            <a:chOff x="6096000" y="3164306"/>
            <a:chExt cx="3886580" cy="1825848"/>
          </a:xfrm>
        </p:grpSpPr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042FE67F-465E-487A-824E-8D50578C79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972631"/>
              <a:ext cx="3886580" cy="54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30CB176F-0720-4856-A72C-17CEAF1FAC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9229" y="3164306"/>
              <a:ext cx="0" cy="18258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5468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593F3-6129-EF4C-A5C4-BB8F27C0A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463" y="1309687"/>
            <a:ext cx="6833937" cy="36444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4000">
                <a:latin typeface="Arial"/>
                <a:ea typeface="微軟正黑體"/>
                <a:cs typeface="Arial"/>
              </a:rPr>
              <a:t>NAS/PC </a:t>
            </a:r>
            <a:r>
              <a:rPr lang="zh-CN" altLang="en-US" sz="4000">
                <a:latin typeface="Arial"/>
                <a:ea typeface="微軟正黑體"/>
                <a:cs typeface="Arial"/>
              </a:rPr>
              <a:t>雙平台支援</a:t>
            </a:r>
            <a:r>
              <a:rPr lang="en-US" altLang="zh-CN" sz="4000">
                <a:latin typeface="Arial"/>
                <a:ea typeface="微軟正黑體"/>
                <a:cs typeface="Arial"/>
              </a:rPr>
              <a:t> </a:t>
            </a:r>
            <a:b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4000">
                <a:latin typeface="Arial"/>
                <a:ea typeface="微軟正黑體"/>
                <a:cs typeface="Arial"/>
              </a:rPr>
              <a:t>立即感受 </a:t>
            </a:r>
            <a:r>
              <a:rPr lang="en-US" altLang="zh-CN" sz="4000" err="1">
                <a:latin typeface="Arial"/>
                <a:ea typeface="微軟正黑體"/>
                <a:cs typeface="Arial"/>
              </a:rPr>
              <a:t>NVMe</a:t>
            </a:r>
            <a:r>
              <a:rPr lang="en-US" altLang="zh-CN" sz="4000">
                <a:latin typeface="Arial"/>
                <a:ea typeface="微軟正黑體"/>
                <a:cs typeface="Arial"/>
              </a:rPr>
              <a:t> SSD</a:t>
            </a:r>
            <a:br>
              <a:rPr lang="en-US" altLang="zh-CN" sz="6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6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效能躍進</a:t>
            </a:r>
            <a:endParaRPr lang="en-US" sz="6000">
              <a:solidFill>
                <a:schemeClr val="accent4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F3329-E466-A740-9D1C-977F501227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573" y="8011507"/>
            <a:ext cx="3461657" cy="317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FE51-70DB-DF40-A6C2-E47E3F6E95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230" y="8153690"/>
            <a:ext cx="4885999" cy="299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DD9C2774-DADC-404B-8683-66F7C1F7B270}"/>
              </a:ext>
            </a:extLst>
          </p:cNvPr>
          <p:cNvSpPr/>
          <p:nvPr/>
        </p:nvSpPr>
        <p:spPr>
          <a:xfrm>
            <a:off x="216755" y="1295216"/>
            <a:ext cx="11765300" cy="50694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811BCA46-1A3B-4621-91BF-7A82F77041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754" y="3215657"/>
            <a:ext cx="5930948" cy="3149048"/>
          </a:xfrm>
          <a:prstGeom prst="rect">
            <a:avLst/>
          </a:prstGeom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B800390D-4483-469C-99E3-9C1965553E25}"/>
              </a:ext>
            </a:extLst>
          </p:cNvPr>
          <p:cNvSpPr/>
          <p:nvPr/>
        </p:nvSpPr>
        <p:spPr>
          <a:xfrm>
            <a:off x="4364947" y="2011273"/>
            <a:ext cx="7390360" cy="2956087"/>
          </a:xfrm>
          <a:prstGeom prst="roundRect">
            <a:avLst>
              <a:gd name="adj" fmla="val 719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E82F7421-7458-4AC6-8DEA-70FDD4463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754" y="1420873"/>
            <a:ext cx="7522001" cy="945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FE29D7-A815-0646-B1AC-0721B302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嚮往</a:t>
            </a:r>
            <a:r>
              <a:rPr lang="zh-TW" altLang="en-US"/>
              <a:t> </a:t>
            </a:r>
            <a:r>
              <a:rPr lang="en-US" altLang="zh-CN" err="1"/>
              <a:t>NVMe</a:t>
            </a:r>
            <a:r>
              <a:rPr lang="en-US" altLang="zh-CN"/>
              <a:t> SSD</a:t>
            </a:r>
            <a:r>
              <a:rPr lang="zh-TW" altLang="en-US"/>
              <a:t> </a:t>
            </a:r>
            <a:r>
              <a:rPr lang="zh-CN" altLang="en-US"/>
              <a:t>的高速效能</a:t>
            </a:r>
            <a:r>
              <a:rPr lang="en-US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09C86-53D5-A04A-AEC8-E8AF9C39D813}"/>
              </a:ext>
            </a:extLst>
          </p:cNvPr>
          <p:cNvSpPr txBox="1"/>
          <p:nvPr/>
        </p:nvSpPr>
        <p:spPr>
          <a:xfrm>
            <a:off x="582463" y="1832073"/>
            <a:ext cx="3469560" cy="2344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不需高昂成本更換主機板也不須更改硬體配置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只要有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Gen2 x4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以上插槽即可安裝 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QM2-2P10G1TA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享受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 sz="20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NVMe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SSD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的高速效能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0" name="Shape 221">
            <a:extLst>
              <a:ext uri="{FF2B5EF4-FFF2-40B4-BE49-F238E27FC236}">
                <a16:creationId xmlns:a16="http://schemas.microsoft.com/office/drawing/2014/main" id="{6FEC0EBA-A9DF-4A8B-A0C2-90F381CCD3B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38738" y="2240867"/>
            <a:ext cx="406004" cy="4649032"/>
          </a:xfrm>
          <a:prstGeom prst="rect">
            <a:avLst/>
          </a:prstGeom>
          <a:gradFill>
            <a:gsLst>
              <a:gs pos="0">
                <a:srgbClr val="00B0F0"/>
              </a:gs>
              <a:gs pos="70000">
                <a:srgbClr val="7030A0"/>
              </a:gs>
            </a:gsLst>
            <a:lin ang="16200000" scaled="0"/>
          </a:gradFill>
          <a:ln w="19050"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  <a:ex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zh-TW" sz="2400">
              <a:latin typeface="Microsoft JhengHei"/>
              <a:ea typeface="Microsoft JhengHei"/>
              <a:sym typeface="Arial" panose="020B0604020202020204" pitchFamily="34" charset="0"/>
            </a:endParaRPr>
          </a:p>
        </p:txBody>
      </p:sp>
      <p:sp>
        <p:nvSpPr>
          <p:cNvPr id="11" name="Shape 222">
            <a:extLst>
              <a:ext uri="{FF2B5EF4-FFF2-40B4-BE49-F238E27FC236}">
                <a16:creationId xmlns:a16="http://schemas.microsoft.com/office/drawing/2014/main" id="{281EF94E-E95E-4038-9194-D7A6C140BE5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55915" y="2278481"/>
            <a:ext cx="414873" cy="3492176"/>
          </a:xfrm>
          <a:prstGeom prst="rect">
            <a:avLst/>
          </a:prstGeom>
          <a:gradFill>
            <a:gsLst>
              <a:gs pos="0">
                <a:srgbClr val="00B0F0"/>
              </a:gs>
              <a:gs pos="70000">
                <a:srgbClr val="7030A0"/>
              </a:gs>
            </a:gsLst>
            <a:lin ang="16200000" scaled="0"/>
          </a:gradFill>
          <a:ln w="19050"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  <a:ex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zh-TW" sz="2400">
              <a:latin typeface="Microsoft JhengHei"/>
              <a:ea typeface="Microsoft JhengHei"/>
              <a:sym typeface="Arial" panose="020B0604020202020204" pitchFamily="34" charset="0"/>
            </a:endParaRPr>
          </a:p>
        </p:txBody>
      </p:sp>
      <p:sp>
        <p:nvSpPr>
          <p:cNvPr id="12" name="Shape 225">
            <a:extLst>
              <a:ext uri="{FF2B5EF4-FFF2-40B4-BE49-F238E27FC236}">
                <a16:creationId xmlns:a16="http://schemas.microsoft.com/office/drawing/2014/main" id="{6E01CDA5-1B00-4469-A3E1-7100B68A6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958" y="3836994"/>
            <a:ext cx="1433672" cy="47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FFFFFF"/>
              </a:buClr>
            </a:pPr>
            <a:r>
              <a:rPr lang="zh-TW" altLang="zh-TW" b="1">
                <a:solidFill>
                  <a:schemeClr val="bg1"/>
                </a:solidFill>
              </a:rPr>
              <a:t>20Gb/s</a:t>
            </a:r>
          </a:p>
        </p:txBody>
      </p:sp>
      <p:sp>
        <p:nvSpPr>
          <p:cNvPr id="13" name="Shape 226">
            <a:extLst>
              <a:ext uri="{FF2B5EF4-FFF2-40B4-BE49-F238E27FC236}">
                <a16:creationId xmlns:a16="http://schemas.microsoft.com/office/drawing/2014/main" id="{6510FF76-C6F7-4919-8AFB-10BDADBB1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4593" y="4371906"/>
            <a:ext cx="1433672" cy="47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FFFFFF"/>
              </a:buClr>
            </a:pPr>
            <a:r>
              <a:rPr lang="zh-TW" altLang="zh-TW" b="1">
                <a:solidFill>
                  <a:schemeClr val="bg1"/>
                </a:solidFill>
              </a:rPr>
              <a:t>32Gb/s</a:t>
            </a:r>
          </a:p>
        </p:txBody>
      </p:sp>
      <p:sp>
        <p:nvSpPr>
          <p:cNvPr id="14" name="Shape 228">
            <a:extLst>
              <a:ext uri="{FF2B5EF4-FFF2-40B4-BE49-F238E27FC236}">
                <a16:creationId xmlns:a16="http://schemas.microsoft.com/office/drawing/2014/main" id="{B00B18E3-3FF6-41E4-A3DF-C0CFF769B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6231" y="3790207"/>
            <a:ext cx="3281365" cy="5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sz="2000" b="1"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M.2 PCIe Gen 2 x4</a:t>
            </a:r>
          </a:p>
        </p:txBody>
      </p:sp>
      <p:sp>
        <p:nvSpPr>
          <p:cNvPr id="15" name="Shape 229">
            <a:extLst>
              <a:ext uri="{FF2B5EF4-FFF2-40B4-BE49-F238E27FC236}">
                <a16:creationId xmlns:a16="http://schemas.microsoft.com/office/drawing/2014/main" id="{D1761AE6-110B-4AA3-A711-C3B54CA01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6231" y="4309511"/>
            <a:ext cx="3069353" cy="5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sz="2000" b="1"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M.2 PCIe Gen 3 x4</a:t>
            </a:r>
          </a:p>
        </p:txBody>
      </p:sp>
      <p:sp>
        <p:nvSpPr>
          <p:cNvPr id="17" name="Shape 234">
            <a:extLst>
              <a:ext uri="{FF2B5EF4-FFF2-40B4-BE49-F238E27FC236}">
                <a16:creationId xmlns:a16="http://schemas.microsoft.com/office/drawing/2014/main" id="{39D1CD5C-E51F-4680-B2D5-0DB3CEDF21A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40566" y="1962825"/>
            <a:ext cx="414873" cy="3066953"/>
          </a:xfrm>
          <a:prstGeom prst="rect">
            <a:avLst/>
          </a:prstGeom>
          <a:gradFill>
            <a:gsLst>
              <a:gs pos="0">
                <a:srgbClr val="00B0F0"/>
              </a:gs>
              <a:gs pos="70000">
                <a:srgbClr val="7030A0"/>
              </a:gs>
            </a:gsLst>
            <a:lin ang="16200000" scaled="0"/>
          </a:gradFill>
          <a:ln w="19050"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  <a:ex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zh-TW" sz="2400">
              <a:latin typeface="Microsoft JhengHei"/>
              <a:ea typeface="Microsoft JhengHei"/>
              <a:sym typeface="Arial" panose="020B0604020202020204" pitchFamily="34" charset="0"/>
            </a:endParaRPr>
          </a:p>
        </p:txBody>
      </p:sp>
      <p:sp>
        <p:nvSpPr>
          <p:cNvPr id="18" name="Shape 235">
            <a:extLst>
              <a:ext uri="{FF2B5EF4-FFF2-40B4-BE49-F238E27FC236}">
                <a16:creationId xmlns:a16="http://schemas.microsoft.com/office/drawing/2014/main" id="{48AF04E1-4183-468D-9D04-C3F6A16D2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7734" y="3312481"/>
            <a:ext cx="1433672" cy="47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FFFFFF"/>
              </a:buClr>
            </a:pPr>
            <a:r>
              <a:rPr lang="zh-TW" altLang="zh-TW" b="1">
                <a:solidFill>
                  <a:schemeClr val="bg1"/>
                </a:solidFill>
              </a:rPr>
              <a:t>16G/s</a:t>
            </a:r>
          </a:p>
        </p:txBody>
      </p:sp>
      <p:sp>
        <p:nvSpPr>
          <p:cNvPr id="19" name="Shape 236">
            <a:extLst>
              <a:ext uri="{FF2B5EF4-FFF2-40B4-BE49-F238E27FC236}">
                <a16:creationId xmlns:a16="http://schemas.microsoft.com/office/drawing/2014/main" id="{24CF2DBF-89E8-484A-BE50-421FB4EF8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3464" y="3261939"/>
            <a:ext cx="3281365" cy="5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sz="2000" b="1"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M.2 PCIe Gen 3 x2</a:t>
            </a:r>
          </a:p>
        </p:txBody>
      </p:sp>
      <p:sp>
        <p:nvSpPr>
          <p:cNvPr id="20" name="Shape 237">
            <a:extLst>
              <a:ext uri="{FF2B5EF4-FFF2-40B4-BE49-F238E27FC236}">
                <a16:creationId xmlns:a16="http://schemas.microsoft.com/office/drawing/2014/main" id="{C52C578C-78BF-4E32-9D3E-330F31451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128" y="2257043"/>
            <a:ext cx="17684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傳輸介面規格</a:t>
            </a:r>
          </a:p>
        </p:txBody>
      </p:sp>
      <p:sp>
        <p:nvSpPr>
          <p:cNvPr id="21" name="Shape 238">
            <a:extLst>
              <a:ext uri="{FF2B5EF4-FFF2-40B4-BE49-F238E27FC236}">
                <a16:creationId xmlns:a16="http://schemas.microsoft.com/office/drawing/2014/main" id="{5BB307BE-8D95-48D9-B085-C7B9E21B0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065" y="2257043"/>
            <a:ext cx="21605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傳輸速度 (理論值)</a:t>
            </a:r>
          </a:p>
        </p:txBody>
      </p:sp>
      <p:sp>
        <p:nvSpPr>
          <p:cNvPr id="22" name="Shape 239">
            <a:extLst>
              <a:ext uri="{FF2B5EF4-FFF2-40B4-BE49-F238E27FC236}">
                <a16:creationId xmlns:a16="http://schemas.microsoft.com/office/drawing/2014/main" id="{DE69FF33-9F56-4FC2-8493-710F28D37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0783" y="4290544"/>
            <a:ext cx="34909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lvl1pPr marL="271463" indent="-150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000000"/>
              </a:buClr>
              <a:buSzPts val="1800"/>
            </a:pPr>
            <a:r>
              <a:rPr lang="zh-TW" altLang="zh-TW" sz="2400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anose="020B0604020202020204" pitchFamily="34" charset="0"/>
              </a:rPr>
              <a:t>★</a:t>
            </a:r>
            <a:r>
              <a:rPr lang="zh-TW" altLang="en-US" sz="2400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Arial" panose="020B0604020202020204" pitchFamily="34" charset="0"/>
              </a:rPr>
              <a:t> 高速主流</a:t>
            </a:r>
            <a:endParaRPr lang="zh-TW" altLang="zh-TW" sz="2400" b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Shape 232">
            <a:extLst>
              <a:ext uri="{FF2B5EF4-FFF2-40B4-BE49-F238E27FC236}">
                <a16:creationId xmlns:a16="http://schemas.microsoft.com/office/drawing/2014/main" id="{D8073E66-6F43-481C-BA4D-16D73DAE3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3464" y="2730434"/>
            <a:ext cx="2040502" cy="5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sz="2000" b="1"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M.2 SATA III </a:t>
            </a:r>
          </a:p>
        </p:txBody>
      </p:sp>
      <p:sp>
        <p:nvSpPr>
          <p:cNvPr id="27" name="Shape 223">
            <a:extLst>
              <a:ext uri="{FF2B5EF4-FFF2-40B4-BE49-F238E27FC236}">
                <a16:creationId xmlns:a16="http://schemas.microsoft.com/office/drawing/2014/main" id="{2D3690EF-1E21-414C-9B4F-C7D105CA2E2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44786" y="2025334"/>
            <a:ext cx="414873" cy="1879254"/>
          </a:xfrm>
          <a:prstGeom prst="rect">
            <a:avLst/>
          </a:prstGeom>
          <a:gradFill>
            <a:gsLst>
              <a:gs pos="0">
                <a:srgbClr val="00B0F0"/>
              </a:gs>
              <a:gs pos="70000">
                <a:srgbClr val="7030A0"/>
              </a:gs>
            </a:gsLst>
            <a:lin ang="16200000" scaled="0"/>
          </a:gradFill>
          <a:ln w="19050"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  <a:ex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zh-TW" sz="2400">
              <a:latin typeface="Microsoft JhengHei"/>
              <a:ea typeface="Microsoft JhengHei"/>
              <a:sym typeface="Arial" panose="020B0604020202020204" pitchFamily="34" charset="0"/>
            </a:endParaRPr>
          </a:p>
        </p:txBody>
      </p:sp>
      <p:sp>
        <p:nvSpPr>
          <p:cNvPr id="28" name="Shape 224">
            <a:extLst>
              <a:ext uri="{FF2B5EF4-FFF2-40B4-BE49-F238E27FC236}">
                <a16:creationId xmlns:a16="http://schemas.microsoft.com/office/drawing/2014/main" id="{8B17AD7F-FB7F-43C1-BD03-685097EFC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112" y="2781974"/>
            <a:ext cx="1192860" cy="4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FFFFFF"/>
              </a:buClr>
            </a:pPr>
            <a:r>
              <a:rPr lang="zh-TW" altLang="zh-TW" b="1">
                <a:solidFill>
                  <a:schemeClr val="bg1"/>
                </a:solidFill>
              </a:rPr>
              <a:t>6Gb/s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367A85A-B080-43AA-BBA4-8B33C7221213}"/>
              </a:ext>
            </a:extLst>
          </p:cNvPr>
          <p:cNvSpPr/>
          <p:nvPr/>
        </p:nvSpPr>
        <p:spPr>
          <a:xfrm>
            <a:off x="4468393" y="1643847"/>
            <a:ext cx="7206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兩倍以上</a:t>
            </a:r>
            <a:r>
              <a:rPr kumimoji="1" lang="zh-TW" altLang="en-US" sz="2400" b="1">
                <a:solidFill>
                  <a:schemeClr val="accent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效能提升</a:t>
            </a:r>
            <a:r>
              <a:rPr kumimoji="1"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 </a:t>
            </a:r>
            <a:r>
              <a:rPr kumimoji="1"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</a:t>
            </a:r>
            <a:r>
              <a:rPr kumimoji="1"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</a:t>
            </a:r>
            <a:r>
              <a:rPr kumimoji="1"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kumimoji="1"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847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6F8DB1B2-C565-478F-A7CD-F6876D6CD83E}"/>
              </a:ext>
            </a:extLst>
          </p:cNvPr>
          <p:cNvSpPr/>
          <p:nvPr/>
        </p:nvSpPr>
        <p:spPr>
          <a:xfrm>
            <a:off x="6168102" y="2305086"/>
            <a:ext cx="5626713" cy="3312799"/>
          </a:xfrm>
          <a:prstGeom prst="roundRect">
            <a:avLst>
              <a:gd name="adj" fmla="val 4471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AC3AF74-3290-4D11-8DBD-5BAF589AE97F}"/>
              </a:ext>
            </a:extLst>
          </p:cNvPr>
          <p:cNvGrpSpPr/>
          <p:nvPr/>
        </p:nvGrpSpPr>
        <p:grpSpPr>
          <a:xfrm>
            <a:off x="6430597" y="2522546"/>
            <a:ext cx="3363113" cy="2936966"/>
            <a:chOff x="6430597" y="2522546"/>
            <a:chExt cx="3363113" cy="29369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992BB7-8327-6444-8611-BE2910AD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0597" y="2522546"/>
              <a:ext cx="3363113" cy="2936966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FD1B9B4-7A3D-4213-B333-B6671BB6F8B4}"/>
                </a:ext>
              </a:extLst>
            </p:cNvPr>
            <p:cNvSpPr/>
            <p:nvPr/>
          </p:nvSpPr>
          <p:spPr>
            <a:xfrm>
              <a:off x="6604277" y="4949825"/>
              <a:ext cx="733148" cy="1397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5DCECCD7-B69F-499A-9639-E958793946A5}"/>
              </a:ext>
            </a:extLst>
          </p:cNvPr>
          <p:cNvSpPr/>
          <p:nvPr/>
        </p:nvSpPr>
        <p:spPr>
          <a:xfrm>
            <a:off x="410773" y="2334629"/>
            <a:ext cx="5626713" cy="3312799"/>
          </a:xfrm>
          <a:prstGeom prst="roundRect">
            <a:avLst>
              <a:gd name="adj" fmla="val 4471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8742347A-E174-4839-A6D0-4526E217E2D0}"/>
              </a:ext>
            </a:extLst>
          </p:cNvPr>
          <p:cNvSpPr/>
          <p:nvPr/>
        </p:nvSpPr>
        <p:spPr>
          <a:xfrm>
            <a:off x="397187" y="2305086"/>
            <a:ext cx="5626713" cy="3312799"/>
          </a:xfrm>
          <a:prstGeom prst="roundRect">
            <a:avLst>
              <a:gd name="adj" fmla="val 4471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95AC9028-4186-4A84-BE2D-F11A0A9CF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548" y="1496060"/>
            <a:ext cx="4637143" cy="670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576DE-4842-7244-BCD9-07AACC25C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3" y="136525"/>
            <a:ext cx="11722768" cy="1126791"/>
          </a:xfrm>
        </p:spPr>
        <p:txBody>
          <a:bodyPr/>
          <a:lstStyle/>
          <a:p>
            <a:r>
              <a:rPr lang="zh-CN" altLang="en-US"/>
              <a:t>不須浪費大容量硬碟插槽</a:t>
            </a:r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D5F48A4-4D2A-EA49-A4B5-2FF0495DB7AA}"/>
              </a:ext>
            </a:extLst>
          </p:cNvPr>
          <p:cNvSpPr/>
          <p:nvPr/>
        </p:nvSpPr>
        <p:spPr>
          <a:xfrm>
            <a:off x="8531080" y="4222855"/>
            <a:ext cx="1110338" cy="1157216"/>
          </a:xfrm>
          <a:prstGeom prst="roundRect">
            <a:avLst/>
          </a:prstGeom>
          <a:noFill/>
          <a:ln w="38100">
            <a:gradFill>
              <a:gsLst>
                <a:gs pos="0">
                  <a:srgbClr val="00B0F0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B6FBF4-2A17-3543-95D6-B905D730B604}"/>
              </a:ext>
            </a:extLst>
          </p:cNvPr>
          <p:cNvSpPr txBox="1"/>
          <p:nvPr/>
        </p:nvSpPr>
        <p:spPr>
          <a:xfrm>
            <a:off x="9997780" y="4616797"/>
            <a:ext cx="175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大容量硬碟槽</a:t>
            </a:r>
            <a:endParaRPr lang="en-US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ECD3D4-83AB-E342-B6E3-8A4A0E0B3E1E}"/>
              </a:ext>
            </a:extLst>
          </p:cNvPr>
          <p:cNvSpPr txBox="1"/>
          <p:nvPr/>
        </p:nvSpPr>
        <p:spPr>
          <a:xfrm>
            <a:off x="9878144" y="3370506"/>
            <a:ext cx="175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安裝高速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CN" b="1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NVMe</a:t>
            </a:r>
            <a:r>
              <a:rPr lang="zh-CN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使用快取</a:t>
            </a:r>
            <a:endParaRPr lang="en-US" altLang="zh-CN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9BE8CF-5754-654C-9B97-DB1FE9D1D4BC}"/>
              </a:ext>
            </a:extLst>
          </p:cNvPr>
          <p:cNvCxnSpPr>
            <a:cxnSpLocks/>
            <a:stCxn id="9" idx="1"/>
            <a:endCxn id="29" idx="3"/>
          </p:cNvCxnSpPr>
          <p:nvPr/>
        </p:nvCxnSpPr>
        <p:spPr>
          <a:xfrm flipH="1">
            <a:off x="8105902" y="3693672"/>
            <a:ext cx="1772242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3" descr="\\10.64.2.86\Marketing\MarketingMaterials\Product_photo\NAS\TVS-x63\TVS-463\TVS-463_Front.png">
            <a:extLst>
              <a:ext uri="{FF2B5EF4-FFF2-40B4-BE49-F238E27FC236}">
                <a16:creationId xmlns:a16="http://schemas.microsoft.com/office/drawing/2014/main" id="{074494D8-D54E-45F7-B878-506A8D1C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6630" y="2891974"/>
            <a:ext cx="4202113" cy="262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圖說文字 32">
            <a:extLst>
              <a:ext uri="{FF2B5EF4-FFF2-40B4-BE49-F238E27FC236}">
                <a16:creationId xmlns:a16="http://schemas.microsoft.com/office/drawing/2014/main" id="{3A82F188-40B1-459A-82BA-2FD1D0F8647C}"/>
              </a:ext>
            </a:extLst>
          </p:cNvPr>
          <p:cNvSpPr/>
          <p:nvPr/>
        </p:nvSpPr>
        <p:spPr>
          <a:xfrm>
            <a:off x="3147697" y="3013337"/>
            <a:ext cx="2414904" cy="1403246"/>
          </a:xfrm>
          <a:prstGeom prst="wedgeRectCallout">
            <a:avLst>
              <a:gd name="adj1" fmla="val -56426"/>
              <a:gd name="adj2" fmla="val 6947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7" name="Shape 298">
            <a:extLst>
              <a:ext uri="{FF2B5EF4-FFF2-40B4-BE49-F238E27FC236}">
                <a16:creationId xmlns:a16="http://schemas.microsoft.com/office/drawing/2014/main" id="{1472A744-75D5-4DF7-936E-81B0236C6A8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95990" y="2676015"/>
            <a:ext cx="3063191" cy="191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7936821-A880-4612-BC65-9A8920D55278}"/>
              </a:ext>
            </a:extLst>
          </p:cNvPr>
          <p:cNvSpPr txBox="1"/>
          <p:nvPr/>
        </p:nvSpPr>
        <p:spPr>
          <a:xfrm>
            <a:off x="6084985" y="1618055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儲存池</a:t>
            </a:r>
            <a:r>
              <a:rPr lang="zh-CN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可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無痛</a:t>
            </a:r>
            <a:r>
              <a:rPr lang="zh-TW" altLang="en-US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升級為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TW" alt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Qtier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TW" altLang="en-US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自動分層儲存池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83AFBC-C76D-8649-AE9E-6FF3538E7397}"/>
              </a:ext>
            </a:extLst>
          </p:cNvPr>
          <p:cNvSpPr/>
          <p:nvPr/>
        </p:nvSpPr>
        <p:spPr>
          <a:xfrm>
            <a:off x="3603009" y="3060791"/>
            <a:ext cx="1892983" cy="892921"/>
          </a:xfrm>
          <a:prstGeom prst="roundRect">
            <a:avLst>
              <a:gd name="adj" fmla="val 9025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hape 299">
            <a:extLst>
              <a:ext uri="{FF2B5EF4-FFF2-40B4-BE49-F238E27FC236}">
                <a16:creationId xmlns:a16="http://schemas.microsoft.com/office/drawing/2014/main" id="{38B594FB-95BE-4D38-ACAE-B704C73ED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4" y="3197010"/>
            <a:ext cx="1779587" cy="55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FFFFFF"/>
              </a:buClr>
              <a:buSzPts val="1400"/>
            </a:pPr>
            <a:r>
              <a:rPr lang="zh-TW" altLang="zh-TW" sz="25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 charset="0"/>
              </a:rPr>
              <a:t>QM2 SSD RAID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0ED29E9-32C4-492A-865C-BB710D9DCF16}"/>
              </a:ext>
            </a:extLst>
          </p:cNvPr>
          <p:cNvSpPr/>
          <p:nvPr/>
        </p:nvSpPr>
        <p:spPr>
          <a:xfrm>
            <a:off x="1362481" y="1577599"/>
            <a:ext cx="4425341" cy="4770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400" b="1">
                <a:solidFill>
                  <a:schemeClr val="accent4"/>
                </a:solidFill>
                <a:ea typeface="微軟正黑體"/>
              </a:rPr>
              <a:t>無須破壞 </a:t>
            </a: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原有儲存架構與配置</a:t>
            </a:r>
            <a:endParaRPr lang="en-US" altLang="zh-TW" sz="2400" b="1" kern="0">
              <a:solidFill>
                <a:schemeClr val="bg1"/>
              </a:solidFill>
              <a:latin typeface="微軟正黑體"/>
              <a:ea typeface="微軟正黑體"/>
              <a:cs typeface="Verdana"/>
              <a:sym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8E239-D66D-AA46-A410-3553130B5B7B}"/>
              </a:ext>
            </a:extLst>
          </p:cNvPr>
          <p:cNvSpPr txBox="1"/>
          <p:nvPr/>
        </p:nvSpPr>
        <p:spPr>
          <a:xfrm>
            <a:off x="6110037" y="5638010"/>
            <a:ext cx="561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460ED4-CFF2-E94C-B425-1F4A642CA78B}"/>
              </a:ext>
            </a:extLst>
          </p:cNvPr>
          <p:cNvSpPr txBox="1"/>
          <p:nvPr/>
        </p:nvSpPr>
        <p:spPr>
          <a:xfrm>
            <a:off x="410773" y="5638010"/>
            <a:ext cx="561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NAS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BFD850BE-5DA2-4669-9049-EC2586A1BF76}"/>
              </a:ext>
            </a:extLst>
          </p:cNvPr>
          <p:cNvSpPr/>
          <p:nvPr/>
        </p:nvSpPr>
        <p:spPr>
          <a:xfrm>
            <a:off x="6604277" y="2796495"/>
            <a:ext cx="1501625" cy="1794353"/>
          </a:xfrm>
          <a:prstGeom prst="roundRect">
            <a:avLst/>
          </a:prstGeom>
          <a:noFill/>
          <a:ln w="38100">
            <a:gradFill>
              <a:gsLst>
                <a:gs pos="0">
                  <a:srgbClr val="00B0F0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2" name="Straight Arrow Connector 10">
            <a:extLst>
              <a:ext uri="{FF2B5EF4-FFF2-40B4-BE49-F238E27FC236}">
                <a16:creationId xmlns:a16="http://schemas.microsoft.com/office/drawing/2014/main" id="{B4A6D453-17FD-4AC0-BD1C-2A0AA78BC8D4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9641418" y="4801463"/>
            <a:ext cx="350989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527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7A69456-51BD-4AD3-9DD7-082E93D9CF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85" y="1859674"/>
            <a:ext cx="5835315" cy="37713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4DE503-8B1A-F94E-8172-B4B62B1B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一般</a:t>
            </a:r>
            <a:r>
              <a:rPr lang="zh-TW" altLang="en-US"/>
              <a:t> </a:t>
            </a:r>
            <a:r>
              <a:rPr lang="en-US" altLang="zh-CN"/>
              <a:t>PC</a:t>
            </a:r>
            <a:r>
              <a:rPr lang="zh-TW" altLang="en-US"/>
              <a:t> </a:t>
            </a:r>
            <a:r>
              <a:rPr lang="zh-CN" altLang="en-US"/>
              <a:t>使用</a:t>
            </a:r>
            <a:r>
              <a:rPr lang="zh-TW" altLang="en-US"/>
              <a:t> </a:t>
            </a:r>
            <a:r>
              <a:rPr lang="en-US" altLang="zh-CN"/>
              <a:t>SSD</a:t>
            </a:r>
            <a:r>
              <a:rPr lang="zh-TW" altLang="en-US"/>
              <a:t> </a:t>
            </a:r>
            <a:r>
              <a:rPr lang="zh-CN" altLang="en-US"/>
              <a:t>與</a:t>
            </a:r>
            <a:r>
              <a:rPr lang="zh-TW" altLang="en-US"/>
              <a:t> </a:t>
            </a:r>
            <a:r>
              <a:rPr lang="en-US" altLang="zh-CN" err="1"/>
              <a:t>NVMe</a:t>
            </a:r>
            <a:r>
              <a:rPr lang="en-US" altLang="zh-CN"/>
              <a:t> </a:t>
            </a:r>
            <a:r>
              <a:rPr lang="zh-CN" altLang="en-US"/>
              <a:t>讀寫效能比較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25F01C-2368-1E4F-B1E0-A359687F738A}"/>
              </a:ext>
            </a:extLst>
          </p:cNvPr>
          <p:cNvSpPr txBox="1"/>
          <p:nvPr/>
        </p:nvSpPr>
        <p:spPr>
          <a:xfrm>
            <a:off x="446549" y="1483627"/>
            <a:ext cx="4706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快速升級</a:t>
            </a:r>
            <a:r>
              <a:rPr lang="en-US" altLang="zh-CN" sz="20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CN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感受效能的巨大差異！</a:t>
            </a:r>
            <a:endParaRPr 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BD7921-ED11-D14B-99CB-0900BE896D46}"/>
              </a:ext>
            </a:extLst>
          </p:cNvPr>
          <p:cNvSpPr txBox="1"/>
          <p:nvPr/>
        </p:nvSpPr>
        <p:spPr>
          <a:xfrm>
            <a:off x="2706017" y="5586361"/>
            <a:ext cx="3927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PC Environment</a:t>
            </a:r>
            <a:b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</a:br>
            <a: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1. CPU: Intel (R) Core(TM) i7-6700 CPU@ 3.40GHz.</a:t>
            </a:r>
            <a:b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</a:br>
            <a: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2. OS: Windows 10.</a:t>
            </a:r>
            <a:b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</a:br>
            <a: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3. Memory: 64 GB.</a:t>
            </a:r>
            <a:br>
              <a:rPr lang="en-US"/>
            </a:br>
            <a:endParaRPr lang="en-US"/>
          </a:p>
          <a:p>
            <a:endParaRPr lang="en-US"/>
          </a:p>
          <a:p>
            <a:pPr fontAlgn="t"/>
            <a:br>
              <a:rPr lang="en-US"/>
            </a:br>
            <a:endParaRPr lang="en-US"/>
          </a:p>
          <a:p>
            <a:endParaRPr lang="en-US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96EDA12-1E05-4FC9-8667-B9F1C14986D6}"/>
              </a:ext>
            </a:extLst>
          </p:cNvPr>
          <p:cNvSpPr txBox="1"/>
          <p:nvPr/>
        </p:nvSpPr>
        <p:spPr>
          <a:xfrm>
            <a:off x="6096000" y="5586361"/>
            <a:ext cx="392742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4. PC SSD: ADATA Prod_SP550 120GB</a:t>
            </a:r>
            <a:b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</a:br>
            <a: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5. QM2 SSD: Samsung SSD 970 EVO 256GB M.2 </a:t>
            </a:r>
            <a:r>
              <a:rPr lang="en-US" sz="900" b="1" err="1">
                <a:latin typeface="微軟正黑體" pitchFamily="34" charset="-120"/>
                <a:ea typeface="微軟正黑體" pitchFamily="34" charset="-120"/>
                <a:cs typeface="Arial"/>
              </a:rPr>
              <a:t>NVMe</a:t>
            </a:r>
            <a: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 *2, RAID1; </a:t>
            </a:r>
          </a:p>
          <a:p>
            <a: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  <a:t>    Samsung SSD 860 EVO 1TB M.2 SATA *2, Software-RAID 1.</a:t>
            </a:r>
            <a:br>
              <a:rPr lang="en-US" sz="900" b="1">
                <a:latin typeface="微軟正黑體" pitchFamily="34" charset="-120"/>
                <a:ea typeface="微軟正黑體" pitchFamily="34" charset="-120"/>
                <a:cs typeface="Arial"/>
              </a:rPr>
            </a:br>
            <a:br>
              <a:rPr lang="en-US"/>
            </a:br>
            <a:endParaRPr lang="en-US"/>
          </a:p>
          <a:p>
            <a:endParaRPr lang="en-US"/>
          </a:p>
          <a:p>
            <a:pPr fontAlgn="t"/>
            <a:br>
              <a:rPr lang="en-US"/>
            </a:br>
            <a:endParaRPr lang="en-US"/>
          </a:p>
          <a:p>
            <a:endParaRPr lang="en-US"/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624ACB31-8B3C-4DF2-969C-736D564C5588}"/>
              </a:ext>
            </a:extLst>
          </p:cNvPr>
          <p:cNvSpPr txBox="1"/>
          <p:nvPr/>
        </p:nvSpPr>
        <p:spPr>
          <a:xfrm>
            <a:off x="384759" y="5070930"/>
            <a:ext cx="759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/>
                <a:ea typeface="新細明體"/>
                <a:cs typeface="Arial"/>
              </a:rPr>
              <a:t>(IOPS)</a:t>
            </a: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FB24AB28-FB20-4D24-AB6C-8F956FED5AE2}"/>
              </a:ext>
            </a:extLst>
          </p:cNvPr>
          <p:cNvSpPr txBox="1"/>
          <p:nvPr/>
        </p:nvSpPr>
        <p:spPr>
          <a:xfrm>
            <a:off x="1300555" y="5006292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/>
                <a:ea typeface="新細明體"/>
                <a:cs typeface="Arial"/>
              </a:rPr>
              <a:t>RR-4K</a:t>
            </a:r>
          </a:p>
        </p:txBody>
      </p:sp>
      <p:sp>
        <p:nvSpPr>
          <p:cNvPr id="12" name="Shape 727">
            <a:extLst>
              <a:ext uri="{FF2B5EF4-FFF2-40B4-BE49-F238E27FC236}">
                <a16:creationId xmlns:a16="http://schemas.microsoft.com/office/drawing/2014/main" id="{CF75F449-AA66-4321-8F47-636B7BDBB235}"/>
              </a:ext>
            </a:extLst>
          </p:cNvPr>
          <p:cNvSpPr/>
          <p:nvPr/>
        </p:nvSpPr>
        <p:spPr>
          <a:xfrm>
            <a:off x="1886752" y="4543904"/>
            <a:ext cx="453746" cy="409418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rgbClr val="00B050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728">
            <a:extLst>
              <a:ext uri="{FF2B5EF4-FFF2-40B4-BE49-F238E27FC236}">
                <a16:creationId xmlns:a16="http://schemas.microsoft.com/office/drawing/2014/main" id="{74CBD374-4AB4-43F7-A388-AA4EE68708F2}"/>
              </a:ext>
            </a:extLst>
          </p:cNvPr>
          <p:cNvSpPr/>
          <p:nvPr/>
        </p:nvSpPr>
        <p:spPr>
          <a:xfrm>
            <a:off x="1300554" y="3188125"/>
            <a:ext cx="453743" cy="1765197"/>
          </a:xfrm>
          <a:prstGeom prst="rect">
            <a:avLst/>
          </a:prstGeom>
          <a:gradFill>
            <a:gsLst>
              <a:gs pos="47000">
                <a:srgbClr val="3A9AE3"/>
              </a:gs>
              <a:gs pos="0">
                <a:srgbClr val="4ED7FD"/>
              </a:gs>
              <a:gs pos="100000">
                <a:srgbClr val="2862CA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727">
            <a:extLst>
              <a:ext uri="{FF2B5EF4-FFF2-40B4-BE49-F238E27FC236}">
                <a16:creationId xmlns:a16="http://schemas.microsoft.com/office/drawing/2014/main" id="{9EC4D13D-F088-48AB-B2CD-E06D2E709B6B}"/>
              </a:ext>
            </a:extLst>
          </p:cNvPr>
          <p:cNvSpPr/>
          <p:nvPr/>
        </p:nvSpPr>
        <p:spPr>
          <a:xfrm>
            <a:off x="3549282" y="4757862"/>
            <a:ext cx="453746" cy="195460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rgbClr val="00B050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728">
            <a:extLst>
              <a:ext uri="{FF2B5EF4-FFF2-40B4-BE49-F238E27FC236}">
                <a16:creationId xmlns:a16="http://schemas.microsoft.com/office/drawing/2014/main" id="{A41BD5AD-AAF2-4A98-87BB-A79D1E64A66C}"/>
              </a:ext>
            </a:extLst>
          </p:cNvPr>
          <p:cNvSpPr/>
          <p:nvPr/>
        </p:nvSpPr>
        <p:spPr>
          <a:xfrm>
            <a:off x="2963084" y="3720467"/>
            <a:ext cx="453743" cy="1232855"/>
          </a:xfrm>
          <a:prstGeom prst="rect">
            <a:avLst/>
          </a:prstGeom>
          <a:gradFill>
            <a:gsLst>
              <a:gs pos="47000">
                <a:srgbClr val="3A9AE3"/>
              </a:gs>
              <a:gs pos="0">
                <a:srgbClr val="4ED7FD"/>
              </a:gs>
              <a:gs pos="100000">
                <a:srgbClr val="2862CA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DBC6C892-5BAD-4AC6-9C37-6F5234D2F821}"/>
              </a:ext>
            </a:extLst>
          </p:cNvPr>
          <p:cNvSpPr txBox="1"/>
          <p:nvPr/>
        </p:nvSpPr>
        <p:spPr>
          <a:xfrm>
            <a:off x="2963084" y="5006292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/>
                <a:ea typeface="新細明體"/>
                <a:cs typeface="Arial"/>
              </a:rPr>
              <a:t>RW-4K</a:t>
            </a: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667E00A7-08D4-4941-982B-940B60A01FF8}"/>
              </a:ext>
            </a:extLst>
          </p:cNvPr>
          <p:cNvSpPr txBox="1"/>
          <p:nvPr/>
        </p:nvSpPr>
        <p:spPr>
          <a:xfrm>
            <a:off x="1000628" y="2850798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  <a:latin typeface="Arial"/>
                <a:ea typeface="新細明體"/>
                <a:cs typeface="Arial"/>
              </a:rPr>
              <a:t>272808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8DDF8FF9-243A-4865-A60E-42A8A55EDDA9}"/>
              </a:ext>
            </a:extLst>
          </p:cNvPr>
          <p:cNvSpPr txBox="1"/>
          <p:nvPr/>
        </p:nvSpPr>
        <p:spPr>
          <a:xfrm>
            <a:off x="1599813" y="4206083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>
                    <a:lumMod val="75000"/>
                  </a:schemeClr>
                </a:solidFill>
                <a:latin typeface="Arial"/>
                <a:ea typeface="新細明體"/>
                <a:cs typeface="Arial"/>
              </a:rPr>
              <a:t>55972</a:t>
            </a: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7D07947F-7FFA-4F31-9CC6-06E6F74928AD}"/>
              </a:ext>
            </a:extLst>
          </p:cNvPr>
          <p:cNvSpPr txBox="1"/>
          <p:nvPr/>
        </p:nvSpPr>
        <p:spPr>
          <a:xfrm>
            <a:off x="2644477" y="3368600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  <a:latin typeface="Arial"/>
                <a:ea typeface="新細明體"/>
                <a:cs typeface="Arial"/>
              </a:rPr>
              <a:t>200760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3DF4BEBA-01E7-4B00-9BA2-26EBACF863F2}"/>
              </a:ext>
            </a:extLst>
          </p:cNvPr>
          <p:cNvSpPr txBox="1"/>
          <p:nvPr/>
        </p:nvSpPr>
        <p:spPr>
          <a:xfrm>
            <a:off x="3248018" y="4400731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>
                    <a:lumMod val="75000"/>
                  </a:schemeClr>
                </a:solidFill>
                <a:latin typeface="Arial"/>
                <a:ea typeface="新細明體"/>
                <a:cs typeface="Arial"/>
              </a:rPr>
              <a:t>13893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4EAEEDA-468E-4694-B0A3-1F315B1FF7A9}"/>
              </a:ext>
            </a:extLst>
          </p:cNvPr>
          <p:cNvSpPr/>
          <p:nvPr/>
        </p:nvSpPr>
        <p:spPr>
          <a:xfrm>
            <a:off x="3921994" y="3162288"/>
            <a:ext cx="243370" cy="243370"/>
          </a:xfrm>
          <a:prstGeom prst="rect">
            <a:avLst/>
          </a:prstGeom>
          <a:gradFill>
            <a:gsLst>
              <a:gs pos="47000">
                <a:srgbClr val="3A9AE3"/>
              </a:gs>
              <a:gs pos="0">
                <a:srgbClr val="4ED7FD"/>
              </a:gs>
              <a:gs pos="100000">
                <a:srgbClr val="2862CA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zh-TW" altLang="en-US" sz="1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EE6CD3B-B23B-49A8-840A-62B361936815}"/>
              </a:ext>
            </a:extLst>
          </p:cNvPr>
          <p:cNvSpPr/>
          <p:nvPr/>
        </p:nvSpPr>
        <p:spPr>
          <a:xfrm>
            <a:off x="3921994" y="3558322"/>
            <a:ext cx="243370" cy="243370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rgbClr val="00B050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zh-TW" altLang="en-US" sz="140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4CE0A206-460B-4693-A047-C57511AD2102}"/>
              </a:ext>
            </a:extLst>
          </p:cNvPr>
          <p:cNvGrpSpPr/>
          <p:nvPr/>
        </p:nvGrpSpPr>
        <p:grpSpPr>
          <a:xfrm>
            <a:off x="744704" y="3144997"/>
            <a:ext cx="3886580" cy="1825848"/>
            <a:chOff x="6096000" y="3164306"/>
            <a:chExt cx="3886580" cy="1825848"/>
          </a:xfrm>
        </p:grpSpPr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E932F9D2-15A9-4785-9969-97C2BDA2D7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972631"/>
              <a:ext cx="3886580" cy="54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EF6D81FD-4048-463A-80E1-E7DCE92409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9229" y="3164306"/>
              <a:ext cx="0" cy="18258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圖片 25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6E586042-B973-4525-86C9-C6B0C814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77" y="2075563"/>
            <a:ext cx="5241206" cy="727756"/>
          </a:xfrm>
          <a:prstGeom prst="rect">
            <a:avLst/>
          </a:prstGeom>
        </p:spPr>
      </p:pic>
      <p:sp>
        <p:nvSpPr>
          <p:cNvPr id="27" name="TextBox 25">
            <a:extLst>
              <a:ext uri="{FF2B5EF4-FFF2-40B4-BE49-F238E27FC236}">
                <a16:creationId xmlns:a16="http://schemas.microsoft.com/office/drawing/2014/main" id="{F459F7A9-39B9-45C2-92EE-98F42FFE2651}"/>
              </a:ext>
            </a:extLst>
          </p:cNvPr>
          <p:cNvSpPr txBox="1"/>
          <p:nvPr/>
        </p:nvSpPr>
        <p:spPr>
          <a:xfrm>
            <a:off x="4146485" y="3119656"/>
            <a:ext cx="179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600" b="1">
                <a:solidFill>
                  <a:srgbClr val="0070C0"/>
                </a:solidFill>
                <a:latin typeface="Arial"/>
                <a:ea typeface="新細明體"/>
                <a:cs typeface="Arial"/>
              </a:rPr>
              <a:t>QM2-2P10G1TA</a:t>
            </a:r>
            <a:endParaRPr lang="zh-TW" altLang="en-US" sz="1600" b="1">
              <a:solidFill>
                <a:srgbClr val="0070C0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3B98A7CB-1DBD-44D6-B121-DA40E5856619}"/>
              </a:ext>
            </a:extLst>
          </p:cNvPr>
          <p:cNvSpPr txBox="1"/>
          <p:nvPr/>
        </p:nvSpPr>
        <p:spPr>
          <a:xfrm>
            <a:off x="4165364" y="3507505"/>
            <a:ext cx="179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600" b="1">
                <a:solidFill>
                  <a:schemeClr val="accent6">
                    <a:lumMod val="75000"/>
                  </a:schemeClr>
                </a:solidFill>
                <a:latin typeface="Arial"/>
                <a:ea typeface="新細明體"/>
                <a:cs typeface="Arial"/>
              </a:rPr>
              <a:t>SSD</a:t>
            </a:r>
            <a:endParaRPr lang="zh-TW" altLang="en-US" sz="1600" b="1">
              <a:solidFill>
                <a:schemeClr val="accent6">
                  <a:lumMod val="75000"/>
                </a:schemeClr>
              </a:solidFill>
              <a:latin typeface="Arial"/>
              <a:ea typeface="新細明體"/>
              <a:cs typeface="Arial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744A603B-09CE-4656-83D7-1D8076B02B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475" y="1859674"/>
            <a:ext cx="5835315" cy="37713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6" name="圖片 65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E1480D92-3FAB-43C0-9431-4FCDEA2223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767" y="2075563"/>
            <a:ext cx="5241206" cy="727756"/>
          </a:xfrm>
          <a:prstGeom prst="rect">
            <a:avLst/>
          </a:prstGeom>
        </p:spPr>
      </p:pic>
      <p:sp>
        <p:nvSpPr>
          <p:cNvPr id="69" name="TextBox 22">
            <a:extLst>
              <a:ext uri="{FF2B5EF4-FFF2-40B4-BE49-F238E27FC236}">
                <a16:creationId xmlns:a16="http://schemas.microsoft.com/office/drawing/2014/main" id="{C0E29F50-5A3A-419D-9489-D11970628880}"/>
              </a:ext>
            </a:extLst>
          </p:cNvPr>
          <p:cNvSpPr txBox="1"/>
          <p:nvPr/>
        </p:nvSpPr>
        <p:spPr>
          <a:xfrm>
            <a:off x="6238275" y="5070930"/>
            <a:ext cx="759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/>
                <a:ea typeface="新細明體"/>
                <a:cs typeface="Arial"/>
              </a:rPr>
              <a:t>(IOPS)</a:t>
            </a:r>
          </a:p>
        </p:txBody>
      </p:sp>
      <p:sp>
        <p:nvSpPr>
          <p:cNvPr id="70" name="TextBox 25">
            <a:extLst>
              <a:ext uri="{FF2B5EF4-FFF2-40B4-BE49-F238E27FC236}">
                <a16:creationId xmlns:a16="http://schemas.microsoft.com/office/drawing/2014/main" id="{77D84992-4EE0-4F2C-999A-0A7B143CFC76}"/>
              </a:ext>
            </a:extLst>
          </p:cNvPr>
          <p:cNvSpPr txBox="1"/>
          <p:nvPr/>
        </p:nvSpPr>
        <p:spPr>
          <a:xfrm>
            <a:off x="7154071" y="5006292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/>
                <a:ea typeface="新細明體"/>
                <a:cs typeface="Arial"/>
              </a:rPr>
              <a:t>RR-4K</a:t>
            </a:r>
          </a:p>
        </p:txBody>
      </p:sp>
      <p:sp>
        <p:nvSpPr>
          <p:cNvPr id="71" name="Shape 727">
            <a:extLst>
              <a:ext uri="{FF2B5EF4-FFF2-40B4-BE49-F238E27FC236}">
                <a16:creationId xmlns:a16="http://schemas.microsoft.com/office/drawing/2014/main" id="{673DA1A4-0105-443D-8FF2-B60CD1CD09EC}"/>
              </a:ext>
            </a:extLst>
          </p:cNvPr>
          <p:cNvSpPr/>
          <p:nvPr/>
        </p:nvSpPr>
        <p:spPr>
          <a:xfrm>
            <a:off x="7740268" y="4543904"/>
            <a:ext cx="453746" cy="409418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rgbClr val="00B050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8">
            <a:extLst>
              <a:ext uri="{FF2B5EF4-FFF2-40B4-BE49-F238E27FC236}">
                <a16:creationId xmlns:a16="http://schemas.microsoft.com/office/drawing/2014/main" id="{9E30A472-2EB0-4AAD-8A5A-D7F19FF84A6F}"/>
              </a:ext>
            </a:extLst>
          </p:cNvPr>
          <p:cNvSpPr/>
          <p:nvPr/>
        </p:nvSpPr>
        <p:spPr>
          <a:xfrm>
            <a:off x="7154070" y="3671059"/>
            <a:ext cx="453743" cy="1282264"/>
          </a:xfrm>
          <a:prstGeom prst="rect">
            <a:avLst/>
          </a:prstGeom>
          <a:gradFill>
            <a:gsLst>
              <a:gs pos="0">
                <a:srgbClr val="9966FF"/>
              </a:gs>
              <a:gs pos="100000">
                <a:srgbClr val="6600CC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Shape 727">
            <a:extLst>
              <a:ext uri="{FF2B5EF4-FFF2-40B4-BE49-F238E27FC236}">
                <a16:creationId xmlns:a16="http://schemas.microsoft.com/office/drawing/2014/main" id="{59C8905F-1429-4A1C-B959-699C78E9EC61}"/>
              </a:ext>
            </a:extLst>
          </p:cNvPr>
          <p:cNvSpPr/>
          <p:nvPr/>
        </p:nvSpPr>
        <p:spPr>
          <a:xfrm>
            <a:off x="9402798" y="4757862"/>
            <a:ext cx="453746" cy="195460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rgbClr val="00B050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Shape 728">
            <a:extLst>
              <a:ext uri="{FF2B5EF4-FFF2-40B4-BE49-F238E27FC236}">
                <a16:creationId xmlns:a16="http://schemas.microsoft.com/office/drawing/2014/main" id="{E65CF2B9-0B19-4C34-9601-70F9BB87A59C}"/>
              </a:ext>
            </a:extLst>
          </p:cNvPr>
          <p:cNvSpPr/>
          <p:nvPr/>
        </p:nvSpPr>
        <p:spPr>
          <a:xfrm>
            <a:off x="8816600" y="4272435"/>
            <a:ext cx="453743" cy="680887"/>
          </a:xfrm>
          <a:prstGeom prst="rect">
            <a:avLst/>
          </a:prstGeom>
          <a:gradFill>
            <a:gsLst>
              <a:gs pos="0">
                <a:srgbClr val="9966FF"/>
              </a:gs>
              <a:gs pos="100000">
                <a:srgbClr val="6600CC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" name="TextBox 25">
            <a:extLst>
              <a:ext uri="{FF2B5EF4-FFF2-40B4-BE49-F238E27FC236}">
                <a16:creationId xmlns:a16="http://schemas.microsoft.com/office/drawing/2014/main" id="{DAD26A35-FA17-4C74-AB82-37C608A38F0C}"/>
              </a:ext>
            </a:extLst>
          </p:cNvPr>
          <p:cNvSpPr txBox="1"/>
          <p:nvPr/>
        </p:nvSpPr>
        <p:spPr>
          <a:xfrm>
            <a:off x="8816600" y="5006292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/>
                <a:ea typeface="新細明體"/>
                <a:cs typeface="Arial"/>
              </a:rPr>
              <a:t>RW-4K</a:t>
            </a:r>
          </a:p>
        </p:txBody>
      </p:sp>
      <p:sp>
        <p:nvSpPr>
          <p:cNvPr id="76" name="TextBox 25">
            <a:extLst>
              <a:ext uri="{FF2B5EF4-FFF2-40B4-BE49-F238E27FC236}">
                <a16:creationId xmlns:a16="http://schemas.microsoft.com/office/drawing/2014/main" id="{67042747-4260-4502-98A3-67B3322B8FA7}"/>
              </a:ext>
            </a:extLst>
          </p:cNvPr>
          <p:cNvSpPr txBox="1"/>
          <p:nvPr/>
        </p:nvSpPr>
        <p:spPr>
          <a:xfrm>
            <a:off x="6854144" y="3331615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156973</a:t>
            </a:r>
          </a:p>
        </p:txBody>
      </p:sp>
      <p:sp>
        <p:nvSpPr>
          <p:cNvPr id="77" name="TextBox 25">
            <a:extLst>
              <a:ext uri="{FF2B5EF4-FFF2-40B4-BE49-F238E27FC236}">
                <a16:creationId xmlns:a16="http://schemas.microsoft.com/office/drawing/2014/main" id="{4292AD07-69B3-47B1-9340-F7F1F4C10E1C}"/>
              </a:ext>
            </a:extLst>
          </p:cNvPr>
          <p:cNvSpPr txBox="1"/>
          <p:nvPr/>
        </p:nvSpPr>
        <p:spPr>
          <a:xfrm>
            <a:off x="7453329" y="4206083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>
                    <a:lumMod val="75000"/>
                  </a:schemeClr>
                </a:solidFill>
                <a:latin typeface="Arial"/>
                <a:ea typeface="新細明體"/>
                <a:cs typeface="Arial"/>
              </a:rPr>
              <a:t>55972</a:t>
            </a:r>
          </a:p>
        </p:txBody>
      </p:sp>
      <p:sp>
        <p:nvSpPr>
          <p:cNvPr id="78" name="TextBox 25">
            <a:extLst>
              <a:ext uri="{FF2B5EF4-FFF2-40B4-BE49-F238E27FC236}">
                <a16:creationId xmlns:a16="http://schemas.microsoft.com/office/drawing/2014/main" id="{2D751CD1-C924-470C-9B6F-C8BBB23249B8}"/>
              </a:ext>
            </a:extLst>
          </p:cNvPr>
          <p:cNvSpPr txBox="1"/>
          <p:nvPr/>
        </p:nvSpPr>
        <p:spPr>
          <a:xfrm>
            <a:off x="8522057" y="3922077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70823</a:t>
            </a:r>
          </a:p>
        </p:txBody>
      </p:sp>
      <p:sp>
        <p:nvSpPr>
          <p:cNvPr id="79" name="TextBox 25">
            <a:extLst>
              <a:ext uri="{FF2B5EF4-FFF2-40B4-BE49-F238E27FC236}">
                <a16:creationId xmlns:a16="http://schemas.microsoft.com/office/drawing/2014/main" id="{174C3002-DC6C-4F68-A0DC-7DA196326E3E}"/>
              </a:ext>
            </a:extLst>
          </p:cNvPr>
          <p:cNvSpPr txBox="1"/>
          <p:nvPr/>
        </p:nvSpPr>
        <p:spPr>
          <a:xfrm>
            <a:off x="9101534" y="4400731"/>
            <a:ext cx="103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6">
                    <a:lumMod val="75000"/>
                  </a:schemeClr>
                </a:solidFill>
                <a:latin typeface="Arial"/>
                <a:ea typeface="新細明體"/>
                <a:cs typeface="Arial"/>
              </a:rPr>
              <a:t>13893</a:t>
            </a: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616312C1-B857-468D-88E7-3DCF835FB71B}"/>
              </a:ext>
            </a:extLst>
          </p:cNvPr>
          <p:cNvSpPr/>
          <p:nvPr/>
        </p:nvSpPr>
        <p:spPr>
          <a:xfrm>
            <a:off x="9679254" y="3162288"/>
            <a:ext cx="243370" cy="243370"/>
          </a:xfrm>
          <a:prstGeom prst="rect">
            <a:avLst/>
          </a:prstGeom>
          <a:gradFill>
            <a:gsLst>
              <a:gs pos="0">
                <a:srgbClr val="9966FF"/>
              </a:gs>
              <a:gs pos="100000">
                <a:srgbClr val="6600CC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zh-TW" altLang="en-US" sz="1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DD54FEA-24B6-41A4-979B-F03262E1B2FB}"/>
              </a:ext>
            </a:extLst>
          </p:cNvPr>
          <p:cNvSpPr/>
          <p:nvPr/>
        </p:nvSpPr>
        <p:spPr>
          <a:xfrm>
            <a:off x="9679254" y="3558322"/>
            <a:ext cx="243370" cy="243370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rgbClr val="00B050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zh-TW" altLang="en-US" sz="140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88F05D65-B7DA-4B72-B217-1A5F65DD2609}"/>
              </a:ext>
            </a:extLst>
          </p:cNvPr>
          <p:cNvGrpSpPr/>
          <p:nvPr/>
        </p:nvGrpSpPr>
        <p:grpSpPr>
          <a:xfrm>
            <a:off x="6598220" y="3144997"/>
            <a:ext cx="3886580" cy="1825848"/>
            <a:chOff x="6096000" y="3164306"/>
            <a:chExt cx="3886580" cy="1825848"/>
          </a:xfrm>
        </p:grpSpPr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2063F376-A781-44E5-B74E-058F455DFA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972631"/>
              <a:ext cx="3886580" cy="54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單箭頭接點 83">
              <a:extLst>
                <a:ext uri="{FF2B5EF4-FFF2-40B4-BE49-F238E27FC236}">
                  <a16:creationId xmlns:a16="http://schemas.microsoft.com/office/drawing/2014/main" id="{9F457AC7-5F2B-4D72-9765-15C9C2A725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7197" y="3164306"/>
              <a:ext cx="0" cy="18258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25">
            <a:extLst>
              <a:ext uri="{FF2B5EF4-FFF2-40B4-BE49-F238E27FC236}">
                <a16:creationId xmlns:a16="http://schemas.microsoft.com/office/drawing/2014/main" id="{560A6DEE-C4CA-4921-9839-886E82B0E53F}"/>
              </a:ext>
            </a:extLst>
          </p:cNvPr>
          <p:cNvSpPr txBox="1"/>
          <p:nvPr/>
        </p:nvSpPr>
        <p:spPr>
          <a:xfrm>
            <a:off x="9903745" y="3119656"/>
            <a:ext cx="179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600" b="1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QM2-2S10G1TA</a:t>
            </a:r>
            <a:endParaRPr lang="zh-TW" altLang="en-US" sz="1600" b="1">
              <a:solidFill>
                <a:srgbClr val="7030A0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86" name="TextBox 25">
            <a:extLst>
              <a:ext uri="{FF2B5EF4-FFF2-40B4-BE49-F238E27FC236}">
                <a16:creationId xmlns:a16="http://schemas.microsoft.com/office/drawing/2014/main" id="{B3BA2711-5F38-4D6C-A725-94970AA9429D}"/>
              </a:ext>
            </a:extLst>
          </p:cNvPr>
          <p:cNvSpPr txBox="1"/>
          <p:nvPr/>
        </p:nvSpPr>
        <p:spPr>
          <a:xfrm>
            <a:off x="9922624" y="3507505"/>
            <a:ext cx="179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600" b="1">
                <a:solidFill>
                  <a:schemeClr val="accent6">
                    <a:lumMod val="75000"/>
                  </a:schemeClr>
                </a:solidFill>
                <a:latin typeface="Arial"/>
                <a:ea typeface="新細明體"/>
                <a:cs typeface="Arial"/>
              </a:rPr>
              <a:t>SSD</a:t>
            </a:r>
            <a:endParaRPr lang="zh-TW" altLang="en-US" sz="1600" b="1">
              <a:solidFill>
                <a:schemeClr val="accent6">
                  <a:lumMod val="75000"/>
                </a:schemeClr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B3637EA9-2289-4BD0-A03F-8C2671AC3234}"/>
              </a:ext>
            </a:extLst>
          </p:cNvPr>
          <p:cNvSpPr/>
          <p:nvPr/>
        </p:nvSpPr>
        <p:spPr>
          <a:xfrm>
            <a:off x="593027" y="2154767"/>
            <a:ext cx="5073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QM2-2P10G1TA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C07AF614-AA7B-4D13-BAD2-D76CC9D2297F}"/>
              </a:ext>
            </a:extLst>
          </p:cNvPr>
          <p:cNvSpPr/>
          <p:nvPr/>
        </p:nvSpPr>
        <p:spPr>
          <a:xfrm>
            <a:off x="6429861" y="2154767"/>
            <a:ext cx="5073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QM2-2S10G1TA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35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向右箭號 118">
            <a:extLst>
              <a:ext uri="{FF2B5EF4-FFF2-40B4-BE49-F238E27FC236}">
                <a16:creationId xmlns:a16="http://schemas.microsoft.com/office/drawing/2014/main" id="{0259FA87-1433-443C-872B-B4B31F3112A0}"/>
              </a:ext>
            </a:extLst>
          </p:cNvPr>
          <p:cNvSpPr/>
          <p:nvPr/>
        </p:nvSpPr>
        <p:spPr>
          <a:xfrm>
            <a:off x="7596753" y="3775645"/>
            <a:ext cx="1467800" cy="631624"/>
          </a:xfrm>
          <a:prstGeom prst="rightArrow">
            <a:avLst/>
          </a:prstGeom>
          <a:gradFill>
            <a:gsLst>
              <a:gs pos="70000">
                <a:srgbClr val="0070C0"/>
              </a:gs>
              <a:gs pos="0">
                <a:srgbClr val="00B0F0">
                  <a:alpha val="3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18">
            <a:extLst>
              <a:ext uri="{FF2B5EF4-FFF2-40B4-BE49-F238E27FC236}">
                <a16:creationId xmlns:a16="http://schemas.microsoft.com/office/drawing/2014/main" id="{104C388C-C505-4C94-91AF-1CC1E01807C6}"/>
              </a:ext>
            </a:extLst>
          </p:cNvPr>
          <p:cNvSpPr/>
          <p:nvPr/>
        </p:nvSpPr>
        <p:spPr>
          <a:xfrm>
            <a:off x="3745880" y="3775645"/>
            <a:ext cx="1467800" cy="631624"/>
          </a:xfrm>
          <a:prstGeom prst="rightArrow">
            <a:avLst/>
          </a:prstGeom>
          <a:gradFill>
            <a:gsLst>
              <a:gs pos="70000">
                <a:srgbClr val="0070C0"/>
              </a:gs>
              <a:gs pos="0">
                <a:srgbClr val="00B0F0">
                  <a:alpha val="3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BF1D9-E0C8-8E4A-B33B-D6FE27C7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</a:t>
            </a:r>
            <a:r>
              <a:rPr lang="zh-CN" altLang="en-US"/>
              <a:t>環境安裝</a:t>
            </a:r>
            <a:r>
              <a:rPr lang="zh-TW" altLang="en-US"/>
              <a:t> </a:t>
            </a:r>
            <a:r>
              <a:rPr lang="en-US" altLang="zh-CN"/>
              <a:t>QM2</a:t>
            </a:r>
            <a:r>
              <a:rPr lang="zh-TW" altLang="en-US"/>
              <a:t>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95273-C97E-4544-AA39-AA7941D05B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457659" y="2596585"/>
            <a:ext cx="3327241" cy="2743200"/>
          </a:xfrm>
          <a:prstGeom prst="roundRect">
            <a:avLst>
              <a:gd name="adj" fmla="val 35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120DC3-5E58-0745-9F60-492212597F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80"/>
          <a:stretch/>
        </p:blipFill>
        <p:spPr>
          <a:xfrm>
            <a:off x="5289580" y="2595263"/>
            <a:ext cx="2418523" cy="2759759"/>
          </a:xfrm>
          <a:prstGeom prst="roundRect">
            <a:avLst>
              <a:gd name="adj" fmla="val 35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86A5FB-CAF5-EE49-9D94-AD6B745C192F}"/>
              </a:ext>
            </a:extLst>
          </p:cNvPr>
          <p:cNvSpPr txBox="1"/>
          <p:nvPr/>
        </p:nvSpPr>
        <p:spPr>
          <a:xfrm>
            <a:off x="3878068" y="3129314"/>
            <a:ext cx="189172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36561F-938F-204F-980B-EF178C68BF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310"/>
          <a:stretch/>
        </p:blipFill>
        <p:spPr>
          <a:xfrm>
            <a:off x="9157721" y="2587685"/>
            <a:ext cx="2562007" cy="2767337"/>
          </a:xfrm>
          <a:prstGeom prst="roundRect">
            <a:avLst>
              <a:gd name="adj" fmla="val 35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EF6340-A95E-224B-8133-B53E794FC191}"/>
              </a:ext>
            </a:extLst>
          </p:cNvPr>
          <p:cNvSpPr txBox="1"/>
          <p:nvPr/>
        </p:nvSpPr>
        <p:spPr>
          <a:xfrm>
            <a:off x="7750576" y="3129313"/>
            <a:ext cx="189172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9D5E6F62-9A36-4CB9-BC34-B9A83F1F0655}"/>
              </a:ext>
            </a:extLst>
          </p:cNvPr>
          <p:cNvSpPr/>
          <p:nvPr/>
        </p:nvSpPr>
        <p:spPr>
          <a:xfrm>
            <a:off x="934357" y="3907209"/>
            <a:ext cx="1530170" cy="350648"/>
          </a:xfrm>
          <a:prstGeom prst="roundRect">
            <a:avLst>
              <a:gd name="adj" fmla="val 6808"/>
            </a:avLst>
          </a:prstGeom>
          <a:noFill/>
          <a:ln w="57150">
            <a:gradFill>
              <a:gsLst>
                <a:gs pos="0">
                  <a:srgbClr val="00B0F0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4B6E0E03-AD07-4B9D-B0F1-B98929F45CBC}"/>
              </a:ext>
            </a:extLst>
          </p:cNvPr>
          <p:cNvSpPr/>
          <p:nvPr/>
        </p:nvSpPr>
        <p:spPr>
          <a:xfrm>
            <a:off x="9157721" y="4416547"/>
            <a:ext cx="2328885" cy="826012"/>
          </a:xfrm>
          <a:prstGeom prst="roundRect">
            <a:avLst>
              <a:gd name="adj" fmla="val 6808"/>
            </a:avLst>
          </a:prstGeom>
          <a:noFill/>
          <a:ln w="57150">
            <a:gradFill>
              <a:gsLst>
                <a:gs pos="0">
                  <a:srgbClr val="00B0F0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" name="圖片 20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E8B031E0-4F36-46A5-8A36-4ACD4F3B8E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43" y="1675197"/>
            <a:ext cx="3919111" cy="670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0DE4EC-8BDC-7844-A51A-61B7088EAB91}"/>
              </a:ext>
            </a:extLst>
          </p:cNvPr>
          <p:cNvSpPr txBox="1"/>
          <p:nvPr/>
        </p:nvSpPr>
        <p:spPr>
          <a:xfrm>
            <a:off x="481856" y="1810920"/>
            <a:ext cx="357377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系統可直接讀取 </a:t>
            </a:r>
            <a:r>
              <a:rPr lang="en-US" b="1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NVMe</a:t>
            </a:r>
            <a:r>
              <a:rPr 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SSD </a:t>
            </a:r>
            <a:r>
              <a:rPr lang="zh-CN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資訊</a:t>
            </a:r>
            <a:endParaRPr lang="en-US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5" name="圖片 20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B7565FB8-6704-4C12-B73A-6CA50C890F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342" y="1675197"/>
            <a:ext cx="1857231" cy="6701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98FDB4F-915D-43D0-B886-CB2EE06F23F6}"/>
              </a:ext>
            </a:extLst>
          </p:cNvPr>
          <p:cNvSpPr txBox="1"/>
          <p:nvPr/>
        </p:nvSpPr>
        <p:spPr>
          <a:xfrm>
            <a:off x="5634507" y="1810920"/>
            <a:ext cx="167624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設定磁碟分割</a:t>
            </a:r>
            <a:endParaRPr lang="en-US" altLang="zh-CN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algn="ctr"/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23" name="圖片 20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1C0AC701-11C8-4CB8-9B1D-943DCDF274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459" y="1675197"/>
            <a:ext cx="2126172" cy="6701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D08E27-B478-44CF-8AD8-E9BC7D0251A0}"/>
              </a:ext>
            </a:extLst>
          </p:cNvPr>
          <p:cNvSpPr txBox="1"/>
          <p:nvPr/>
        </p:nvSpPr>
        <p:spPr>
          <a:xfrm>
            <a:off x="9551149" y="1810920"/>
            <a:ext cx="191529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設定</a:t>
            </a:r>
            <a:r>
              <a:rPr lang="en-US" altLang="zh-CN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RAID1 </a:t>
            </a:r>
            <a:r>
              <a:rPr lang="zh-CN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保護</a:t>
            </a:r>
            <a:endParaRPr lang="en-US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780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圖片 52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23801029-F178-49C6-B27D-89A27678DB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95" y="1471096"/>
            <a:ext cx="2662537" cy="67015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2651B9B8-C125-4E55-A47C-A63C2C43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QTS </a:t>
            </a:r>
            <a:r>
              <a:rPr kumimoji="1" lang="zh-TW" altLang="en-US"/>
              <a:t>支援 </a:t>
            </a:r>
            <a:r>
              <a:rPr kumimoji="1" lang="en-US" altLang="zh-TW"/>
              <a:t>M.2</a:t>
            </a:r>
            <a:r>
              <a:rPr kumimoji="1" lang="zh-TW" altLang="en-US"/>
              <a:t> </a:t>
            </a:r>
            <a:r>
              <a:rPr kumimoji="1" lang="en-US" altLang="zh-TW"/>
              <a:t>SSD </a:t>
            </a:r>
            <a:r>
              <a:rPr kumimoji="1" lang="zh-TW" altLang="en-US"/>
              <a:t>快取儲存應用</a:t>
            </a:r>
            <a:endParaRPr lang="zh-TW" altLang="en-US"/>
          </a:p>
        </p:txBody>
      </p:sp>
      <p:grpSp>
        <p:nvGrpSpPr>
          <p:cNvPr id="7" name="群組 45">
            <a:extLst>
              <a:ext uri="{FF2B5EF4-FFF2-40B4-BE49-F238E27FC236}">
                <a16:creationId xmlns:a16="http://schemas.microsoft.com/office/drawing/2014/main" id="{87702348-5391-47E4-9FE0-7BC90E3823E3}"/>
              </a:ext>
            </a:extLst>
          </p:cNvPr>
          <p:cNvGrpSpPr>
            <a:grpSpLocks/>
          </p:cNvGrpSpPr>
          <p:nvPr/>
        </p:nvGrpSpPr>
        <p:grpSpPr bwMode="auto">
          <a:xfrm>
            <a:off x="4230260" y="3763214"/>
            <a:ext cx="1889125" cy="868363"/>
            <a:chOff x="11139420" y="732770"/>
            <a:chExt cx="1889020" cy="868539"/>
          </a:xfrm>
        </p:grpSpPr>
        <p:cxnSp>
          <p:nvCxnSpPr>
            <p:cNvPr id="8" name="Shape 70">
              <a:extLst>
                <a:ext uri="{FF2B5EF4-FFF2-40B4-BE49-F238E27FC236}">
                  <a16:creationId xmlns:a16="http://schemas.microsoft.com/office/drawing/2014/main" id="{768E0499-F554-4D37-A175-0EC6C1F1B609}"/>
                </a:ext>
              </a:extLst>
            </p:cNvPr>
            <p:cNvCxnSpPr/>
            <p:nvPr/>
          </p:nvCxnSpPr>
          <p:spPr>
            <a:xfrm>
              <a:off x="11139420" y="1342494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cxnSp>
          <p:nvCxnSpPr>
            <p:cNvPr id="9" name="Shape 101">
              <a:extLst>
                <a:ext uri="{FF2B5EF4-FFF2-40B4-BE49-F238E27FC236}">
                  <a16:creationId xmlns:a16="http://schemas.microsoft.com/office/drawing/2014/main" id="{6AD12EB4-E6E7-43E3-99C1-842E27311416}"/>
                </a:ext>
              </a:extLst>
            </p:cNvPr>
            <p:cNvCxnSpPr/>
            <p:nvPr/>
          </p:nvCxnSpPr>
          <p:spPr bwMode="auto">
            <a:xfrm>
              <a:off x="11139420" y="956653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sp>
          <p:nvSpPr>
            <p:cNvPr id="10" name="Shape 102">
              <a:extLst>
                <a:ext uri="{FF2B5EF4-FFF2-40B4-BE49-F238E27FC236}">
                  <a16:creationId xmlns:a16="http://schemas.microsoft.com/office/drawing/2014/main" id="{1EC65372-9E1B-4346-8FF8-6FA7C12AE1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5201" y="732770"/>
              <a:ext cx="1603239" cy="502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C0C0C"/>
                </a:buClr>
                <a:buSzPts val="1200"/>
              </a:pPr>
              <a:r>
                <a:rPr lang="zh-TW" altLang="en-US" sz="1600" b="1">
                  <a:solidFill>
                    <a:srgbClr val="0C0C0C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讀取</a:t>
              </a:r>
              <a:endParaRPr lang="zh-TW" altLang="zh-TW" sz="1600" b="1">
                <a:solidFill>
                  <a:srgbClr val="0C0C0C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11" name="Shape 103">
              <a:extLst>
                <a:ext uri="{FF2B5EF4-FFF2-40B4-BE49-F238E27FC236}">
                  <a16:creationId xmlns:a16="http://schemas.microsoft.com/office/drawing/2014/main" id="{4B6E67F6-EF8E-464E-9131-11D051F000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9430" y="1119619"/>
              <a:ext cx="1322832" cy="48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C0C0C"/>
                </a:buClr>
                <a:buSzPts val="1200"/>
              </a:pPr>
              <a:r>
                <a:rPr lang="zh-TW" altLang="en-US" sz="1600" b="1">
                  <a:solidFill>
                    <a:srgbClr val="0C0C0C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寫入</a:t>
              </a:r>
              <a:endParaRPr lang="zh-TW" altLang="zh-TW" sz="1600" b="1">
                <a:solidFill>
                  <a:srgbClr val="0C0C0C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</p:grpSp>
      <p:grpSp>
        <p:nvGrpSpPr>
          <p:cNvPr id="12" name="群組 44">
            <a:extLst>
              <a:ext uri="{FF2B5EF4-FFF2-40B4-BE49-F238E27FC236}">
                <a16:creationId xmlns:a16="http://schemas.microsoft.com/office/drawing/2014/main" id="{4DE489B7-7EF3-4E7F-9F7A-D1CC0AD31F1A}"/>
              </a:ext>
            </a:extLst>
          </p:cNvPr>
          <p:cNvGrpSpPr>
            <a:grpSpLocks/>
          </p:cNvGrpSpPr>
          <p:nvPr/>
        </p:nvGrpSpPr>
        <p:grpSpPr bwMode="auto">
          <a:xfrm>
            <a:off x="4233435" y="4530391"/>
            <a:ext cx="1749425" cy="992187"/>
            <a:chOff x="11142110" y="1810127"/>
            <a:chExt cx="1749051" cy="991871"/>
          </a:xfrm>
        </p:grpSpPr>
        <p:sp>
          <p:nvSpPr>
            <p:cNvPr id="13" name="Shape 74">
              <a:extLst>
                <a:ext uri="{FF2B5EF4-FFF2-40B4-BE49-F238E27FC236}">
                  <a16:creationId xmlns:a16="http://schemas.microsoft.com/office/drawing/2014/main" id="{63E4443F-FB7F-4CB4-8684-74B186593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2195214"/>
              <a:ext cx="194805" cy="207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4" name="Shape 75">
              <a:extLst>
                <a:ext uri="{FF2B5EF4-FFF2-40B4-BE49-F238E27FC236}">
                  <a16:creationId xmlns:a16="http://schemas.microsoft.com/office/drawing/2014/main" id="{B3F4FB49-75F9-496E-8401-1FA68F8D9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2481019"/>
              <a:ext cx="194805" cy="20723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5" name="Shape 96">
              <a:extLst>
                <a:ext uri="{FF2B5EF4-FFF2-40B4-BE49-F238E27FC236}">
                  <a16:creationId xmlns:a16="http://schemas.microsoft.com/office/drawing/2014/main" id="{7AF1FCA5-B941-4217-8826-8F868547B8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7124" y="2099945"/>
              <a:ext cx="1524037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1200" b="1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HDD </a:t>
              </a:r>
              <a:r>
                <a:rPr lang="zh-TW" altLang="en-US" sz="1200" b="1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空間</a:t>
              </a:r>
              <a:endParaRPr lang="zh-TW" altLang="zh-TW" sz="1200" b="1">
                <a:solidFill>
                  <a:srgbClr val="595959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16" name="Shape 97">
              <a:extLst>
                <a:ext uri="{FF2B5EF4-FFF2-40B4-BE49-F238E27FC236}">
                  <a16:creationId xmlns:a16="http://schemas.microsoft.com/office/drawing/2014/main" id="{BAF2236C-97B3-48D9-9C2D-D6DAF98AF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7124" y="2420727"/>
              <a:ext cx="1524037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1200" b="1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SSD </a:t>
              </a:r>
              <a:r>
                <a:rPr lang="zh-TW" altLang="en-US" sz="1200" b="1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空間</a:t>
              </a:r>
              <a:endParaRPr lang="zh-TW" altLang="zh-TW" sz="1200" b="1">
                <a:solidFill>
                  <a:srgbClr val="595959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17" name="Shape 105">
              <a:extLst>
                <a:ext uri="{FF2B5EF4-FFF2-40B4-BE49-F238E27FC236}">
                  <a16:creationId xmlns:a16="http://schemas.microsoft.com/office/drawing/2014/main" id="{7AF59119-5276-40C6-BA3F-F6864C218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7124" y="1810127"/>
              <a:ext cx="972024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1200" b="1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應用層</a:t>
              </a:r>
            </a:p>
          </p:txBody>
        </p:sp>
        <p:sp>
          <p:nvSpPr>
            <p:cNvPr id="18" name="Shape 74">
              <a:extLst>
                <a:ext uri="{FF2B5EF4-FFF2-40B4-BE49-F238E27FC236}">
                  <a16:creationId xmlns:a16="http://schemas.microsoft.com/office/drawing/2014/main" id="{A55277CE-7AE2-4490-9FE0-103EE38AE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1906933"/>
              <a:ext cx="195220" cy="207897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indent="-117475" algn="ctr">
                <a:buClr>
                  <a:srgbClr val="000000"/>
                </a:buClr>
                <a:buSzPts val="1400"/>
                <a:defRPr/>
              </a:pPr>
              <a:endParaRPr lang="zh-TW" altLang="zh-TW" sz="1900" b="1">
                <a:solidFill>
                  <a:srgbClr val="FFFFFF"/>
                </a:solidFill>
                <a:ea typeface="新細明體" pitchFamily="18" charset="-120"/>
                <a:cs typeface="Arial" charset="0"/>
                <a:sym typeface="Arial" charset="0"/>
              </a:endParaRPr>
            </a:p>
          </p:txBody>
        </p:sp>
      </p:grpSp>
      <p:grpSp>
        <p:nvGrpSpPr>
          <p:cNvPr id="19" name="群組 51">
            <a:extLst>
              <a:ext uri="{FF2B5EF4-FFF2-40B4-BE49-F238E27FC236}">
                <a16:creationId xmlns:a16="http://schemas.microsoft.com/office/drawing/2014/main" id="{AA3EA001-1667-42C2-99DD-E8C2F0BBB2C8}"/>
              </a:ext>
            </a:extLst>
          </p:cNvPr>
          <p:cNvGrpSpPr>
            <a:grpSpLocks/>
          </p:cNvGrpSpPr>
          <p:nvPr/>
        </p:nvGrpSpPr>
        <p:grpSpPr bwMode="auto">
          <a:xfrm>
            <a:off x="350410" y="3004389"/>
            <a:ext cx="6304037" cy="2970615"/>
            <a:chOff x="5637683" y="2637706"/>
            <a:chExt cx="6305871" cy="2970516"/>
          </a:xfrm>
        </p:grpSpPr>
        <p:cxnSp>
          <p:nvCxnSpPr>
            <p:cNvPr id="20" name="Shape 73">
              <a:extLst>
                <a:ext uri="{FF2B5EF4-FFF2-40B4-BE49-F238E27FC236}">
                  <a16:creationId xmlns:a16="http://schemas.microsoft.com/office/drawing/2014/main" id="{A4244B0F-2F29-4579-933F-452E7BF2BF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35430" y="4616402"/>
              <a:ext cx="3524486" cy="2000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hape 76">
              <a:extLst>
                <a:ext uri="{FF2B5EF4-FFF2-40B4-BE49-F238E27FC236}">
                  <a16:creationId xmlns:a16="http://schemas.microsoft.com/office/drawing/2014/main" id="{58FE31B3-D7D9-4788-B261-25C58A3427C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35430" y="4242055"/>
              <a:ext cx="3524486" cy="2000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Shape 77">
              <a:extLst>
                <a:ext uri="{FF2B5EF4-FFF2-40B4-BE49-F238E27FC236}">
                  <a16:creationId xmlns:a16="http://schemas.microsoft.com/office/drawing/2014/main" id="{D51789FA-91A0-40C5-A321-D72BCF978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2964" y="3066927"/>
              <a:ext cx="1428835" cy="42251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23" name="Shape 78">
              <a:extLst>
                <a:ext uri="{FF2B5EF4-FFF2-40B4-BE49-F238E27FC236}">
                  <a16:creationId xmlns:a16="http://schemas.microsoft.com/office/drawing/2014/main" id="{0F2C13D2-77A0-4623-8CFB-7048F94A8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5430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24" name="Shape 79">
              <a:extLst>
                <a:ext uri="{FF2B5EF4-FFF2-40B4-BE49-F238E27FC236}">
                  <a16:creationId xmlns:a16="http://schemas.microsoft.com/office/drawing/2014/main" id="{1EB02C6E-5608-4D4F-A73E-4847FF8D8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4335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cxnSp>
          <p:nvCxnSpPr>
            <p:cNvPr id="25" name="Shape 80">
              <a:extLst>
                <a:ext uri="{FF2B5EF4-FFF2-40B4-BE49-F238E27FC236}">
                  <a16:creationId xmlns:a16="http://schemas.microsoft.com/office/drawing/2014/main" id="{2F5DDEE1-2361-4742-A897-186584F655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5747520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hape 81">
              <a:extLst>
                <a:ext uri="{FF2B5EF4-FFF2-40B4-BE49-F238E27FC236}">
                  <a16:creationId xmlns:a16="http://schemas.microsoft.com/office/drawing/2014/main" id="{DBF03DEC-2DF5-403E-8444-F997EF7E2B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6441132" y="3866682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hape 82">
              <a:extLst>
                <a:ext uri="{FF2B5EF4-FFF2-40B4-BE49-F238E27FC236}">
                  <a16:creationId xmlns:a16="http://schemas.microsoft.com/office/drawing/2014/main" id="{4CF66995-7D4A-4662-9F86-7704520EEF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6621050" y="3880901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hape 83">
              <a:extLst>
                <a:ext uri="{FF2B5EF4-FFF2-40B4-BE49-F238E27FC236}">
                  <a16:creationId xmlns:a16="http://schemas.microsoft.com/office/drawing/2014/main" id="{6D6B4D21-5891-45A1-8ECF-3F49C73C1D2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6406747" y="4432709"/>
              <a:ext cx="381209" cy="20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hape 84">
              <a:extLst>
                <a:ext uri="{FF2B5EF4-FFF2-40B4-BE49-F238E27FC236}">
                  <a16:creationId xmlns:a16="http://schemas.microsoft.com/office/drawing/2014/main" id="{B887BBC1-83E3-4BC6-8670-AE2691B535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381226" y="4241552"/>
              <a:ext cx="0" cy="939063"/>
            </a:xfrm>
            <a:prstGeom prst="straightConnector1">
              <a:avLst/>
            </a:prstGeom>
            <a:noFill/>
            <a:ln w="9525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hape 85">
              <a:extLst>
                <a:ext uri="{FF2B5EF4-FFF2-40B4-BE49-F238E27FC236}">
                  <a16:creationId xmlns:a16="http://schemas.microsoft.com/office/drawing/2014/main" id="{31AF289D-138F-48C0-838E-67161364B2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35430" y="5165906"/>
              <a:ext cx="3563107" cy="14709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Shape 87">
              <a:extLst>
                <a:ext uri="{FF2B5EF4-FFF2-40B4-BE49-F238E27FC236}">
                  <a16:creationId xmlns:a16="http://schemas.microsoft.com/office/drawing/2014/main" id="{C5DE0279-7572-40C5-A4B5-22B627902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4453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32" name="Shape 88">
              <a:extLst>
                <a:ext uri="{FF2B5EF4-FFF2-40B4-BE49-F238E27FC236}">
                  <a16:creationId xmlns:a16="http://schemas.microsoft.com/office/drawing/2014/main" id="{E2F798E2-CA94-4555-9713-CA7B6859D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373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cxnSp>
          <p:nvCxnSpPr>
            <p:cNvPr id="33" name="Shape 89">
              <a:extLst>
                <a:ext uri="{FF2B5EF4-FFF2-40B4-BE49-F238E27FC236}">
                  <a16:creationId xmlns:a16="http://schemas.microsoft.com/office/drawing/2014/main" id="{60E0108E-3C12-4C4F-AEC1-745C2C67CF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7543456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hape 92">
              <a:extLst>
                <a:ext uri="{FF2B5EF4-FFF2-40B4-BE49-F238E27FC236}">
                  <a16:creationId xmlns:a16="http://schemas.microsoft.com/office/drawing/2014/main" id="{BDD3C946-704B-458F-BA7C-FE6564B01F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8289006" y="4334563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Shape 93">
              <a:extLst>
                <a:ext uri="{FF2B5EF4-FFF2-40B4-BE49-F238E27FC236}">
                  <a16:creationId xmlns:a16="http://schemas.microsoft.com/office/drawing/2014/main" id="{8BBA6FE6-3510-487C-AF6C-248C1E53E2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7683" y="2637706"/>
              <a:ext cx="1819758" cy="3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zh-TW" altLang="en-US" sz="1400" b="1" u="sng">
                  <a:solidFill>
                    <a:srgbClr val="0070C0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唯讀快取</a:t>
              </a:r>
              <a:endParaRPr lang="zh-TW" altLang="zh-TW" sz="1400" b="1" u="sng">
                <a:solidFill>
                  <a:srgbClr val="0070C0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36" name="Shape 95">
              <a:extLst>
                <a:ext uri="{FF2B5EF4-FFF2-40B4-BE49-F238E27FC236}">
                  <a16:creationId xmlns:a16="http://schemas.microsoft.com/office/drawing/2014/main" id="{C9F85438-BF7F-4857-8021-C758A8E2F5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4303" y="5131733"/>
              <a:ext cx="3779251" cy="476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en-US" sz="1200" b="1">
                  <a:solidFill>
                    <a:srgbClr val="595959"/>
                  </a:solidFill>
                  <a:latin typeface="微軟正黑體" charset="-120"/>
                  <a:ea typeface="微軟正黑體" charset="-120"/>
                  <a:cs typeface="Arial" charset="0"/>
                  <a:sym typeface="Arial" charset="0"/>
                </a:rPr>
                <a:t>總容量 </a:t>
              </a:r>
              <a:r>
                <a:rPr lang="en-US" altLang="zh-TW" sz="1200" b="1">
                  <a:solidFill>
                    <a:srgbClr val="595959"/>
                  </a:solidFill>
                  <a:latin typeface="微軟正黑體" charset="-120"/>
                  <a:ea typeface="微軟正黑體" charset="-120"/>
                  <a:cs typeface="Arial" charset="0"/>
                  <a:sym typeface="Arial" charset="0"/>
                </a:rPr>
                <a:t>= </a:t>
              </a:r>
              <a:r>
                <a:rPr lang="zh-TW" altLang="en-US" sz="1200" b="1">
                  <a:solidFill>
                    <a:srgbClr val="595959"/>
                  </a:solidFill>
                  <a:latin typeface="微軟正黑體" charset="-120"/>
                  <a:ea typeface="微軟正黑體" charset="-120"/>
                  <a:cs typeface="Arial" charset="0"/>
                  <a:sym typeface="Arial" charset="0"/>
                </a:rPr>
                <a:t>硬碟容量</a:t>
              </a:r>
              <a:endParaRPr lang="zh-TW" altLang="zh-TW" sz="1200" b="1">
                <a:solidFill>
                  <a:srgbClr val="595959"/>
                </a:solidFill>
                <a:latin typeface="微軟正黑體" charset="-120"/>
                <a:ea typeface="微軟正黑體" charset="-120"/>
                <a:cs typeface="Arial" charset="0"/>
                <a:sym typeface="Arial" charset="0"/>
              </a:endParaRPr>
            </a:p>
          </p:txBody>
        </p:sp>
        <p:cxnSp>
          <p:nvCxnSpPr>
            <p:cNvPr id="37" name="Shape 98">
              <a:extLst>
                <a:ext uri="{FF2B5EF4-FFF2-40B4-BE49-F238E27FC236}">
                  <a16:creationId xmlns:a16="http://schemas.microsoft.com/office/drawing/2014/main" id="{0E2A18BA-1B33-4399-9537-33588E9518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724754" y="3867746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hape 99">
              <a:extLst>
                <a:ext uri="{FF2B5EF4-FFF2-40B4-BE49-F238E27FC236}">
                  <a16:creationId xmlns:a16="http://schemas.microsoft.com/office/drawing/2014/main" id="{EF59A969-9CF2-4D1A-B547-D90DE2BC133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89206" y="4526503"/>
              <a:ext cx="381209" cy="20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hape 100">
              <a:extLst>
                <a:ext uri="{FF2B5EF4-FFF2-40B4-BE49-F238E27FC236}">
                  <a16:creationId xmlns:a16="http://schemas.microsoft.com/office/drawing/2014/main" id="{D916232A-4E72-49E0-82F9-2217648380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249154" y="4220390"/>
              <a:ext cx="11789" cy="998879"/>
            </a:xfrm>
            <a:prstGeom prst="straightConnector1">
              <a:avLst/>
            </a:prstGeom>
            <a:noFill/>
            <a:ln w="9525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Shape 77">
              <a:extLst>
                <a:ext uri="{FF2B5EF4-FFF2-40B4-BE49-F238E27FC236}">
                  <a16:creationId xmlns:a16="http://schemas.microsoft.com/office/drawing/2014/main" id="{A65B7A37-C8E3-4FC5-B4E9-4A5FEDF25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6093" y="3072685"/>
              <a:ext cx="1428835" cy="42251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41" name="Shape 93">
              <a:extLst>
                <a:ext uri="{FF2B5EF4-FFF2-40B4-BE49-F238E27FC236}">
                  <a16:creationId xmlns:a16="http://schemas.microsoft.com/office/drawing/2014/main" id="{2279E0E1-42D2-4D43-8717-FC3D85339B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1226" y="2643465"/>
              <a:ext cx="2038892" cy="3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zh-TW" altLang="en-US" sz="1400" b="1" u="sng">
                  <a:solidFill>
                    <a:srgbClr val="0070C0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讀寫快取</a:t>
              </a:r>
              <a:endParaRPr lang="zh-TW" altLang="zh-TW" sz="1400" b="1" u="sng">
                <a:solidFill>
                  <a:srgbClr val="0070C0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</p:grpSp>
      <p:pic>
        <p:nvPicPr>
          <p:cNvPr id="42" name="Shape 83">
            <a:extLst>
              <a:ext uri="{FF2B5EF4-FFF2-40B4-BE49-F238E27FC236}">
                <a16:creationId xmlns:a16="http://schemas.microsoft.com/office/drawing/2014/main" id="{EDFF45E9-FF51-4EE1-9A37-12BC6D00C89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072" y="2895731"/>
            <a:ext cx="6083300" cy="2932113"/>
          </a:xfrm>
          <a:prstGeom prst="roundRect">
            <a:avLst>
              <a:gd name="adj" fmla="val 347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43" name="Shape 81">
            <a:extLst>
              <a:ext uri="{FF2B5EF4-FFF2-40B4-BE49-F238E27FC236}">
                <a16:creationId xmlns:a16="http://schemas.microsoft.com/office/drawing/2014/main" id="{3E26B26B-161E-43B6-B575-23D9D69E594F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3025347" y="4212477"/>
            <a:ext cx="747713" cy="1587"/>
          </a:xfrm>
          <a:prstGeom prst="straightConnector1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hape 82">
            <a:extLst>
              <a:ext uri="{FF2B5EF4-FFF2-40B4-BE49-F238E27FC236}">
                <a16:creationId xmlns:a16="http://schemas.microsoft.com/office/drawing/2014/main" id="{99892526-5DA7-4AAC-86B4-0706EA93818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204735" y="4226764"/>
            <a:ext cx="747712" cy="1588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0F39691D-0A50-4F34-90A7-EC9E19D65C03}"/>
              </a:ext>
            </a:extLst>
          </p:cNvPr>
          <p:cNvSpPr/>
          <p:nvPr/>
        </p:nvSpPr>
        <p:spPr>
          <a:xfrm>
            <a:off x="3319617" y="1623741"/>
            <a:ext cx="4263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加速磁碟存取的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IOPS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效能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4D9B439F-0ED9-4DAD-81A0-7316EB21DDC4}"/>
              </a:ext>
            </a:extLst>
          </p:cNvPr>
          <p:cNvSpPr/>
          <p:nvPr/>
        </p:nvSpPr>
        <p:spPr>
          <a:xfrm>
            <a:off x="3319617" y="2247862"/>
            <a:ext cx="7471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應用到全機或根據需求指定給需要的磁碟區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/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LUN</a:t>
            </a:r>
            <a:endParaRPr lang="zh-TW" altLang="en-US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9A2B6E9E-F7CB-408A-A938-9274A9DAA891}"/>
              </a:ext>
            </a:extLst>
          </p:cNvPr>
          <p:cNvSpPr/>
          <p:nvPr/>
        </p:nvSpPr>
        <p:spPr>
          <a:xfrm>
            <a:off x="748292" y="1581575"/>
            <a:ext cx="232110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改善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I/O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延遲</a:t>
            </a:r>
            <a:endParaRPr lang="zh-TW" altLang="en-US" sz="2400" b="1">
              <a:solidFill>
                <a:srgbClr val="FF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57" name="圖片 56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F01B424A-37E7-4A8B-A3AD-0184DDECE0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95" y="2111891"/>
            <a:ext cx="2662537" cy="67015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E3B582E6-3DA0-4B6E-8A82-2241DFD76A08}"/>
              </a:ext>
            </a:extLst>
          </p:cNvPr>
          <p:cNvSpPr/>
          <p:nvPr/>
        </p:nvSpPr>
        <p:spPr>
          <a:xfrm>
            <a:off x="748292" y="2222370"/>
            <a:ext cx="232110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允許全域快取</a:t>
            </a:r>
            <a:endParaRPr lang="zh-TW" altLang="en-US" sz="2400" b="1">
              <a:solidFill>
                <a:srgbClr val="FF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58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向右箭號 118">
            <a:extLst>
              <a:ext uri="{FF2B5EF4-FFF2-40B4-BE49-F238E27FC236}">
                <a16:creationId xmlns:a16="http://schemas.microsoft.com/office/drawing/2014/main" id="{D98B1918-CC21-4230-B7FA-B38DEE352302}"/>
              </a:ext>
            </a:extLst>
          </p:cNvPr>
          <p:cNvSpPr/>
          <p:nvPr/>
        </p:nvSpPr>
        <p:spPr>
          <a:xfrm>
            <a:off x="2814304" y="3325946"/>
            <a:ext cx="2873597" cy="792088"/>
          </a:xfrm>
          <a:prstGeom prst="rightArrow">
            <a:avLst/>
          </a:prstGeom>
          <a:gradFill>
            <a:gsLst>
              <a:gs pos="70000">
                <a:srgbClr val="0070C0"/>
              </a:gs>
              <a:gs pos="0">
                <a:srgbClr val="00B0F0">
                  <a:alpha val="3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向右箭號 118">
            <a:extLst>
              <a:ext uri="{FF2B5EF4-FFF2-40B4-BE49-F238E27FC236}">
                <a16:creationId xmlns:a16="http://schemas.microsoft.com/office/drawing/2014/main" id="{D0CF6157-B127-4DD8-AEDE-DA484362AEDC}"/>
              </a:ext>
            </a:extLst>
          </p:cNvPr>
          <p:cNvSpPr/>
          <p:nvPr/>
        </p:nvSpPr>
        <p:spPr>
          <a:xfrm>
            <a:off x="2814304" y="4579925"/>
            <a:ext cx="2873597" cy="792088"/>
          </a:xfrm>
          <a:prstGeom prst="rightArrow">
            <a:avLst/>
          </a:prstGeom>
          <a:gradFill>
            <a:gsLst>
              <a:gs pos="70000">
                <a:srgbClr val="0070C0"/>
              </a:gs>
              <a:gs pos="0">
                <a:srgbClr val="00B0F0">
                  <a:alpha val="3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" name="圖片 70">
            <a:extLst>
              <a:ext uri="{FF2B5EF4-FFF2-40B4-BE49-F238E27FC236}">
                <a16:creationId xmlns:a16="http://schemas.microsoft.com/office/drawing/2014/main" id="{4B2725BD-DE5E-438A-8C50-92B43C784F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60549" y="3426374"/>
            <a:ext cx="2019187" cy="18720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A2B18404-6A97-47C8-AEE6-CD57A07A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建立 </a:t>
            </a:r>
            <a:r>
              <a:rPr kumimoji="1" lang="en-US" altLang="zh-TW" err="1"/>
              <a:t>Qtier</a:t>
            </a:r>
            <a:r>
              <a:rPr kumimoji="1" lang="en-US" altLang="zh-TW"/>
              <a:t> </a:t>
            </a:r>
            <a:r>
              <a:rPr kumimoji="1" lang="zh-TW" altLang="en-US"/>
              <a:t>中的高速 </a:t>
            </a:r>
            <a:r>
              <a:rPr kumimoji="1" lang="en-US" altLang="zh-TW"/>
              <a:t>M.2</a:t>
            </a:r>
            <a:r>
              <a:rPr kumimoji="1" lang="zh-TW" altLang="en-US"/>
              <a:t> </a:t>
            </a:r>
            <a:r>
              <a:rPr kumimoji="1" lang="en-US" altLang="zh-TW"/>
              <a:t>SSD</a:t>
            </a:r>
            <a:r>
              <a:rPr kumimoji="1" lang="zh-TW" altLang="en-US"/>
              <a:t> 層</a:t>
            </a:r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E542BD2-219E-4A21-A47D-117C47358B9E}"/>
              </a:ext>
            </a:extLst>
          </p:cNvPr>
          <p:cNvGrpSpPr/>
          <p:nvPr/>
        </p:nvGrpSpPr>
        <p:grpSpPr>
          <a:xfrm>
            <a:off x="5581639" y="1419277"/>
            <a:ext cx="6343068" cy="3006951"/>
            <a:chOff x="380284" y="3862668"/>
            <a:chExt cx="6343068" cy="3006951"/>
          </a:xfrm>
        </p:grpSpPr>
        <p:grpSp>
          <p:nvGrpSpPr>
            <p:cNvPr id="8" name="群組 67">
              <a:extLst>
                <a:ext uri="{FF2B5EF4-FFF2-40B4-BE49-F238E27FC236}">
                  <a16:creationId xmlns:a16="http://schemas.microsoft.com/office/drawing/2014/main" id="{5871A9E4-A001-42DB-A8DB-52655D98F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5514" y="5521812"/>
              <a:ext cx="1747838" cy="970922"/>
              <a:chOff x="11142110" y="1831386"/>
              <a:chExt cx="1749051" cy="970612"/>
            </a:xfrm>
          </p:grpSpPr>
          <p:sp>
            <p:nvSpPr>
              <p:cNvPr id="45" name="Shape 74">
                <a:extLst>
                  <a:ext uri="{FF2B5EF4-FFF2-40B4-BE49-F238E27FC236}">
                    <a16:creationId xmlns:a16="http://schemas.microsoft.com/office/drawing/2014/main" id="{F3DA49D6-F78E-4033-9868-9FD1A4A7C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42110" y="2195214"/>
                <a:ext cx="194805" cy="207239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900" b="1">
                  <a:solidFill>
                    <a:srgbClr val="FFFFFF"/>
                  </a:solidFill>
                  <a:sym typeface="Arial" charset="0"/>
                </a:endParaRPr>
              </a:p>
            </p:txBody>
          </p:sp>
          <p:sp>
            <p:nvSpPr>
              <p:cNvPr id="46" name="Shape 75">
                <a:extLst>
                  <a:ext uri="{FF2B5EF4-FFF2-40B4-BE49-F238E27FC236}">
                    <a16:creationId xmlns:a16="http://schemas.microsoft.com/office/drawing/2014/main" id="{FEEC40A6-D23A-48EB-BDF0-D9A5D9B2F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42110" y="2481019"/>
                <a:ext cx="194805" cy="207239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900" b="1">
                  <a:solidFill>
                    <a:srgbClr val="FFFFFF"/>
                  </a:solidFill>
                  <a:sym typeface="Arial" charset="0"/>
                </a:endParaRPr>
              </a:p>
            </p:txBody>
          </p:sp>
          <p:sp>
            <p:nvSpPr>
              <p:cNvPr id="47" name="Shape 96">
                <a:extLst>
                  <a:ext uri="{FF2B5EF4-FFF2-40B4-BE49-F238E27FC236}">
                    <a16:creationId xmlns:a16="http://schemas.microsoft.com/office/drawing/2014/main" id="{71AD2B10-7662-4B05-A238-D5A5A51156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67124" y="2131834"/>
                <a:ext cx="1524037" cy="381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zh-TW" sz="1200" b="1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HDD </a:t>
                </a:r>
                <a:r>
                  <a:rPr lang="zh-TW" altLang="en-US" sz="1200" b="1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空間</a:t>
                </a:r>
                <a:endParaRPr lang="zh-TW" altLang="zh-TW" sz="1200" b="1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endParaRPr>
              </a:p>
            </p:txBody>
          </p:sp>
          <p:sp>
            <p:nvSpPr>
              <p:cNvPr id="48" name="Shape 97">
                <a:extLst>
                  <a:ext uri="{FF2B5EF4-FFF2-40B4-BE49-F238E27FC236}">
                    <a16:creationId xmlns:a16="http://schemas.microsoft.com/office/drawing/2014/main" id="{27F8A312-DD7A-49D7-AE58-276FDFE517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67124" y="2420727"/>
                <a:ext cx="1524037" cy="381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zh-TW" sz="1200" b="1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SSD </a:t>
                </a:r>
                <a:r>
                  <a:rPr lang="zh-TW" altLang="en-US" sz="1200" b="1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空間</a:t>
                </a:r>
                <a:endParaRPr lang="zh-TW" altLang="zh-TW" sz="1200" b="1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endParaRPr>
              </a:p>
            </p:txBody>
          </p:sp>
          <p:sp>
            <p:nvSpPr>
              <p:cNvPr id="49" name="Shape 105">
                <a:extLst>
                  <a:ext uri="{FF2B5EF4-FFF2-40B4-BE49-F238E27FC236}">
                    <a16:creationId xmlns:a16="http://schemas.microsoft.com/office/drawing/2014/main" id="{D7EA0680-2FA2-4AC7-9D80-D41E5F7336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67124" y="1831386"/>
                <a:ext cx="972024" cy="381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zh-TW" sz="1200" b="1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應用層</a:t>
                </a:r>
              </a:p>
            </p:txBody>
          </p:sp>
          <p:sp>
            <p:nvSpPr>
              <p:cNvPr id="50" name="Shape 74">
                <a:extLst>
                  <a:ext uri="{FF2B5EF4-FFF2-40B4-BE49-F238E27FC236}">
                    <a16:creationId xmlns:a16="http://schemas.microsoft.com/office/drawing/2014/main" id="{30B0F04D-3DE8-4433-A586-5AE9CFFA7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42110" y="1906933"/>
                <a:ext cx="195399" cy="207897"/>
              </a:xfrm>
              <a:prstGeom prst="rect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 anchor="ctr"/>
              <a:lstStyle/>
              <a:p>
                <a:pPr indent="-117475" algn="ctr">
                  <a:buClr>
                    <a:srgbClr val="000000"/>
                  </a:buClr>
                  <a:buSzPts val="1400"/>
                  <a:defRPr/>
                </a:pPr>
                <a:endParaRPr lang="zh-TW" altLang="zh-TW" sz="1900" b="1">
                  <a:solidFill>
                    <a:srgbClr val="FFFFFF"/>
                  </a:solidFill>
                  <a:ea typeface="新細明體" pitchFamily="18" charset="-120"/>
                  <a:cs typeface="Arial" charset="0"/>
                  <a:sym typeface="Arial" charset="0"/>
                </a:endParaRPr>
              </a:p>
            </p:txBody>
          </p:sp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1913C01F-FB4A-42F1-B884-BB44BBA4E84B}"/>
                </a:ext>
              </a:extLst>
            </p:cNvPr>
            <p:cNvGrpSpPr/>
            <p:nvPr/>
          </p:nvGrpSpPr>
          <p:grpSpPr>
            <a:xfrm>
              <a:off x="380284" y="3862668"/>
              <a:ext cx="6097005" cy="3006951"/>
              <a:chOff x="380284" y="3862668"/>
              <a:chExt cx="6097005" cy="3006951"/>
            </a:xfrm>
          </p:grpSpPr>
          <p:grpSp>
            <p:nvGrpSpPr>
              <p:cNvPr id="10" name="群組 99">
                <a:extLst>
                  <a:ext uri="{FF2B5EF4-FFF2-40B4-BE49-F238E27FC236}">
                    <a16:creationId xmlns:a16="http://schemas.microsoft.com/office/drawing/2014/main" id="{E2A231DA-79E8-4ED1-BA47-B7851D8D26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0284" y="3862668"/>
                <a:ext cx="2478087" cy="2991633"/>
                <a:chOff x="2969092" y="2564629"/>
                <a:chExt cx="2476569" cy="2992236"/>
              </a:xfrm>
            </p:grpSpPr>
            <p:cxnSp>
              <p:nvCxnSpPr>
                <p:cNvPr id="31" name="Shape 151">
                  <a:extLst>
                    <a:ext uri="{FF2B5EF4-FFF2-40B4-BE49-F238E27FC236}">
                      <a16:creationId xmlns:a16="http://schemas.microsoft.com/office/drawing/2014/main" id="{E0DC5580-02DA-4C36-B723-EE6C36CA7E4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64027" y="4616391"/>
                  <a:ext cx="1523995" cy="20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2" name="Shape 152">
                  <a:extLst>
                    <a:ext uri="{FF2B5EF4-FFF2-40B4-BE49-F238E27FC236}">
                      <a16:creationId xmlns:a16="http://schemas.microsoft.com/office/drawing/2014/main" id="{F669EA3C-664F-4A43-B7E3-DAD32CDE7A5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64022" y="3866451"/>
                  <a:ext cx="1523995" cy="24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33" name="Shape 153">
                  <a:extLst>
                    <a:ext uri="{FF2B5EF4-FFF2-40B4-BE49-F238E27FC236}">
                      <a16:creationId xmlns:a16="http://schemas.microsoft.com/office/drawing/2014/main" id="{0B29716F-B6ED-4806-B128-A509A3C36D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34872" y="3010289"/>
                  <a:ext cx="1428796" cy="2092542"/>
                  <a:chOff x="805672" y="1505222"/>
                  <a:chExt cx="1071600" cy="1569112"/>
                </a:xfrm>
              </p:grpSpPr>
              <p:sp>
                <p:nvSpPr>
                  <p:cNvPr id="39" name="Shape 154">
                    <a:extLst>
                      <a:ext uri="{FF2B5EF4-FFF2-40B4-BE49-F238E27FC236}">
                        <a16:creationId xmlns:a16="http://schemas.microsoft.com/office/drawing/2014/main" id="{7FB0E3E0-7C29-4DD6-872A-3DBA3D8131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672" y="1505222"/>
                    <a:ext cx="1071600" cy="344172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900" b="1">
                      <a:solidFill>
                        <a:srgbClr val="FFFFFF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sp>
                <p:nvSpPr>
                  <p:cNvPr id="40" name="Shape 155">
                    <a:extLst>
                      <a:ext uri="{FF2B5EF4-FFF2-40B4-BE49-F238E27FC236}">
                        <a16:creationId xmlns:a16="http://schemas.microsoft.com/office/drawing/2014/main" id="{096E18C2-F8F2-4661-8854-A201A26EC7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63147" y="2154985"/>
                    <a:ext cx="428700" cy="273900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900" b="1">
                      <a:solidFill>
                        <a:srgbClr val="FFFFFF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sp>
                <p:nvSpPr>
                  <p:cNvPr id="41" name="Shape 156">
                    <a:extLst>
                      <a:ext uri="{FF2B5EF4-FFF2-40B4-BE49-F238E27FC236}">
                        <a16:creationId xmlns:a16="http://schemas.microsoft.com/office/drawing/2014/main" id="{C03278B1-F46B-4114-95E8-10C397A823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63147" y="2440628"/>
                    <a:ext cx="428700" cy="633706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900" b="1">
                      <a:solidFill>
                        <a:srgbClr val="FFFFFF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cxnSp>
                <p:nvCxnSpPr>
                  <p:cNvPr id="42" name="Shape 157">
                    <a:extLst>
                      <a:ext uri="{FF2B5EF4-FFF2-40B4-BE49-F238E27FC236}">
                        <a16:creationId xmlns:a16="http://schemas.microsoft.com/office/drawing/2014/main" id="{BE83107F-15FA-4C87-BB7D-C9796057EB4E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1174751" y="1998687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3" name="Shape 158">
                    <a:extLst>
                      <a:ext uri="{FF2B5EF4-FFF2-40B4-BE49-F238E27FC236}">
                        <a16:creationId xmlns:a16="http://schemas.microsoft.com/office/drawing/2014/main" id="{B47FA7D6-67AD-4F33-AEAA-ED9972F6485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1163945" y="2438324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4" name="Shape 159">
                    <a:extLst>
                      <a:ext uri="{FF2B5EF4-FFF2-40B4-BE49-F238E27FC236}">
                        <a16:creationId xmlns:a16="http://schemas.microsoft.com/office/drawing/2014/main" id="{B37E5439-E2CF-42A6-89C7-24391D35DBE0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346193" y="2437572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92D05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34" name="Shape 160">
                  <a:extLst>
                    <a:ext uri="{FF2B5EF4-FFF2-40B4-BE49-F238E27FC236}">
                      <a16:creationId xmlns:a16="http://schemas.microsoft.com/office/drawing/2014/main" id="{B93E0BE6-E8F5-4C5A-BF55-399D1926C6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27018" y="2564629"/>
                  <a:ext cx="1405832" cy="4764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746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595959"/>
                    </a:buClr>
                    <a:buSzPts val="900"/>
                  </a:pPr>
                  <a:r>
                    <a:rPr lang="zh-TW" altLang="zh-TW" sz="2000" b="1" u="sng">
                      <a:solidFill>
                        <a:schemeClr val="accent2"/>
                      </a:solidFill>
                      <a:latin typeface="+mn-lt"/>
                      <a:ea typeface="微軟正黑體" charset="-120"/>
                      <a:sym typeface="微軟正黑體" charset="-120"/>
                    </a:rPr>
                    <a:t>Qtier 2.0</a:t>
                  </a:r>
                  <a:r>
                    <a:rPr lang="zh-TW" altLang="zh-TW" sz="2000" b="1">
                      <a:solidFill>
                        <a:schemeClr val="accent2"/>
                      </a:solidFill>
                      <a:latin typeface="+mn-lt"/>
                      <a:ea typeface="微軟正黑體" charset="-120"/>
                      <a:sym typeface="微軟正黑體" charset="-120"/>
                    </a:rPr>
                    <a:t> </a:t>
                  </a:r>
                </a:p>
              </p:txBody>
            </p:sp>
            <p:sp>
              <p:nvSpPr>
                <p:cNvPr id="35" name="Shape 161">
                  <a:extLst>
                    <a:ext uri="{FF2B5EF4-FFF2-40B4-BE49-F238E27FC236}">
                      <a16:creationId xmlns:a16="http://schemas.microsoft.com/office/drawing/2014/main" id="{0CEC6E1F-9229-483A-9E88-F3FC58BABA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69092" y="5080376"/>
                  <a:ext cx="2476569" cy="4764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666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800"/>
                  </a:pPr>
                  <a:r>
                    <a:rPr lang="zh-TW" altLang="en-US" sz="1200" b="1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總容量 </a:t>
                  </a:r>
                  <a:r>
                    <a:rPr lang="en-US" altLang="zh-TW" sz="1200" b="1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= </a:t>
                  </a:r>
                  <a:r>
                    <a:rPr lang="zh-TW" altLang="en-US" sz="1200" b="1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 </a:t>
                  </a:r>
                  <a:r>
                    <a:rPr lang="en-US" altLang="zh-TW" sz="1200" b="1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SSD</a:t>
                  </a:r>
                  <a:r>
                    <a:rPr lang="zh-TW" altLang="en-US" sz="1200" b="1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 </a:t>
                  </a:r>
                  <a:r>
                    <a:rPr lang="en-US" altLang="zh-TW" sz="1200" b="1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+</a:t>
                  </a:r>
                  <a:r>
                    <a:rPr lang="zh-TW" altLang="en-US" sz="1200" b="1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硬碟容量</a:t>
                  </a:r>
                  <a:endParaRPr lang="zh-TW" altLang="zh-TW" sz="1200" b="1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36" name="Shape 162">
                  <a:extLst>
                    <a:ext uri="{FF2B5EF4-FFF2-40B4-BE49-F238E27FC236}">
                      <a16:creationId xmlns:a16="http://schemas.microsoft.com/office/drawing/2014/main" id="{159AEFEB-46DC-4092-BC5D-BE733E42303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171287" y="3660683"/>
                  <a:ext cx="380071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" name="Shape 164">
                  <a:extLst>
                    <a:ext uri="{FF2B5EF4-FFF2-40B4-BE49-F238E27FC236}">
                      <a16:creationId xmlns:a16="http://schemas.microsoft.com/office/drawing/2014/main" id="{EACC5047-176A-496D-A915-E4EF733BBE5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679362" y="3861984"/>
                  <a:ext cx="1976" cy="1299539"/>
                </a:xfrm>
                <a:prstGeom prst="straightConnector1">
                  <a:avLst/>
                </a:prstGeom>
                <a:noFill/>
                <a:ln w="9525">
                  <a:solidFill>
                    <a:srgbClr val="0C0C0C"/>
                  </a:solidFill>
                  <a:prstDash val="dash"/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8" name="Shape 165">
                  <a:extLst>
                    <a:ext uri="{FF2B5EF4-FFF2-40B4-BE49-F238E27FC236}">
                      <a16:creationId xmlns:a16="http://schemas.microsoft.com/office/drawing/2014/main" id="{BC9E6454-E1F9-4291-994D-C1008655AF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4779" y="3422870"/>
                  <a:ext cx="765198" cy="1056502"/>
                </a:xfrm>
                <a:prstGeom prst="ellipse">
                  <a:avLst/>
                </a:prstGeom>
                <a:noFill/>
                <a:ln w="38100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</p:spPr>
              <p:txBody>
                <a:bodyPr lIns="91425" tIns="91425" rIns="91425" bIns="91425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00000"/>
                    </a:buClr>
                    <a:buSzPts val="1400"/>
                  </a:pPr>
                  <a:endParaRPr lang="zh-TW" altLang="zh-TW" sz="1900" b="1">
                    <a:solidFill>
                      <a:srgbClr val="000000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</p:grpSp>
          <p:grpSp>
            <p:nvGrpSpPr>
              <p:cNvPr id="11" name="群組 74">
                <a:extLst>
                  <a:ext uri="{FF2B5EF4-FFF2-40B4-BE49-F238E27FC236}">
                    <a16:creationId xmlns:a16="http://schemas.microsoft.com/office/drawing/2014/main" id="{C2BF2164-3223-4AC6-A51C-F1C08BCA4D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5394" y="3904506"/>
                <a:ext cx="4317488" cy="2965113"/>
                <a:chOff x="5218115" y="2616220"/>
                <a:chExt cx="4317798" cy="2964196"/>
              </a:xfrm>
            </p:grpSpPr>
            <p:cxnSp>
              <p:nvCxnSpPr>
                <p:cNvPr id="18" name="Shape 73">
                  <a:extLst>
                    <a:ext uri="{FF2B5EF4-FFF2-40B4-BE49-F238E27FC236}">
                      <a16:creationId xmlns:a16="http://schemas.microsoft.com/office/drawing/2014/main" id="{FA072CFD-0D2A-4E6A-9538-A2F8D2C4E1F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835430" y="4616402"/>
                  <a:ext cx="3524486" cy="20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9" name="Shape 76">
                  <a:extLst>
                    <a:ext uri="{FF2B5EF4-FFF2-40B4-BE49-F238E27FC236}">
                      <a16:creationId xmlns:a16="http://schemas.microsoft.com/office/drawing/2014/main" id="{CD1DE2BC-D76B-4AED-BBA0-D44C7203790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5238336" y="4244058"/>
                  <a:ext cx="4121581" cy="36406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" name="Shape 85">
                  <a:extLst>
                    <a:ext uri="{FF2B5EF4-FFF2-40B4-BE49-F238E27FC236}">
                      <a16:creationId xmlns:a16="http://schemas.microsoft.com/office/drawing/2014/main" id="{25D77711-693A-4D90-AC4F-FEDA8C8E6CB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218115" y="5119472"/>
                  <a:ext cx="4102057" cy="4644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1" name="Shape 87">
                  <a:extLst>
                    <a:ext uri="{FF2B5EF4-FFF2-40B4-BE49-F238E27FC236}">
                      <a16:creationId xmlns:a16="http://schemas.microsoft.com/office/drawing/2014/main" id="{C4F2074F-BC4B-4B6A-A7D3-038F9BE408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94453" y="4257739"/>
                  <a:ext cx="571614" cy="36526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900" b="1">
                    <a:solidFill>
                      <a:srgbClr val="FFFFFF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22" name="Shape 88">
                  <a:extLst>
                    <a:ext uri="{FF2B5EF4-FFF2-40B4-BE49-F238E27FC236}">
                      <a16:creationId xmlns:a16="http://schemas.microsoft.com/office/drawing/2014/main" id="{99DBB3DF-896E-43D2-99E3-1AA7706E5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3373" y="4257730"/>
                  <a:ext cx="571614" cy="85356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900" b="1">
                    <a:solidFill>
                      <a:srgbClr val="FFFFFF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23" name="Shape 89">
                  <a:extLst>
                    <a:ext uri="{FF2B5EF4-FFF2-40B4-BE49-F238E27FC236}">
                      <a16:creationId xmlns:a16="http://schemas.microsoft.com/office/drawing/2014/main" id="{0298B6F4-280F-4BC9-9966-DA2A6CF409C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7606537" y="3867185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4" name="Shape 90">
                  <a:extLst>
                    <a:ext uri="{FF2B5EF4-FFF2-40B4-BE49-F238E27FC236}">
                      <a16:creationId xmlns:a16="http://schemas.microsoft.com/office/drawing/2014/main" id="{B363A9B1-F09E-4729-BB89-376013FF478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8315919" y="3867185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5" name="Shape 91">
                  <a:extLst>
                    <a:ext uri="{FF2B5EF4-FFF2-40B4-BE49-F238E27FC236}">
                      <a16:creationId xmlns:a16="http://schemas.microsoft.com/office/drawing/2014/main" id="{CB950689-D851-411A-B4EB-28274112852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558921" y="3865136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6" name="Shape 95">
                  <a:extLst>
                    <a:ext uri="{FF2B5EF4-FFF2-40B4-BE49-F238E27FC236}">
                      <a16:creationId xmlns:a16="http://schemas.microsoft.com/office/drawing/2014/main" id="{E9293D35-E8D4-4FCB-9387-D687BBFA9F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25891" y="5103926"/>
                  <a:ext cx="2310022" cy="4764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666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800"/>
                  </a:pPr>
                  <a:r>
                    <a:rPr lang="zh-TW" altLang="en-US" sz="1200" b="1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總容量 </a:t>
                  </a:r>
                  <a:r>
                    <a:rPr lang="en-US" altLang="zh-TW" sz="1200" b="1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= </a:t>
                  </a:r>
                  <a:r>
                    <a:rPr lang="zh-TW" altLang="en-US" sz="1200" b="1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硬碟容量</a:t>
                  </a:r>
                  <a:endParaRPr lang="zh-TW" altLang="zh-TW" sz="1200" b="1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27" name="Shape 99">
                  <a:extLst>
                    <a:ext uri="{FF2B5EF4-FFF2-40B4-BE49-F238E27FC236}">
                      <a16:creationId xmlns:a16="http://schemas.microsoft.com/office/drawing/2014/main" id="{6666DAFE-4BAE-4446-BB35-9145BC203DE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210381" y="4494981"/>
                  <a:ext cx="381209" cy="200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" name="Shape 100">
                  <a:extLst>
                    <a:ext uri="{FF2B5EF4-FFF2-40B4-BE49-F238E27FC236}">
                      <a16:creationId xmlns:a16="http://schemas.microsoft.com/office/drawing/2014/main" id="{F0AF252D-5C8C-4ACE-A209-AE6900E75E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9251266" y="4238455"/>
                  <a:ext cx="2092" cy="929669"/>
                </a:xfrm>
                <a:prstGeom prst="straightConnector1">
                  <a:avLst/>
                </a:prstGeom>
                <a:noFill/>
                <a:ln w="9525">
                  <a:solidFill>
                    <a:srgbClr val="0C0C0C"/>
                  </a:solidFill>
                  <a:prstDash val="dash"/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9" name="Shape 77">
                  <a:extLst>
                    <a:ext uri="{FF2B5EF4-FFF2-40B4-BE49-F238E27FC236}">
                      <a16:creationId xmlns:a16="http://schemas.microsoft.com/office/drawing/2014/main" id="{B206E447-806E-4189-944E-97EDE131BB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26093" y="3009787"/>
                  <a:ext cx="1428835" cy="485411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900" b="1">
                    <a:solidFill>
                      <a:srgbClr val="FFFFFF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0" name="Shape 93">
                  <a:extLst>
                    <a:ext uri="{FF2B5EF4-FFF2-40B4-BE49-F238E27FC236}">
                      <a16:creationId xmlns:a16="http://schemas.microsoft.com/office/drawing/2014/main" id="{EF8C01C0-0C82-4712-ACB2-40AFBA81B0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21296" y="2616220"/>
                  <a:ext cx="2165532" cy="381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746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900"/>
                  </a:pPr>
                  <a:r>
                    <a:rPr lang="zh-TW" altLang="en-US" sz="2000" b="1" u="sng">
                      <a:solidFill>
                        <a:srgbClr val="0070C0"/>
                      </a:solidFill>
                      <a:latin typeface="微軟正黑體" charset="-120"/>
                      <a:ea typeface="微軟正黑體" charset="-120"/>
                      <a:sym typeface="微軟正黑體" charset="-120"/>
                    </a:rPr>
                    <a:t>讀寫快取</a:t>
                  </a:r>
                  <a:endParaRPr lang="zh-TW" altLang="zh-TW" sz="2000" b="1" u="sng">
                    <a:solidFill>
                      <a:srgbClr val="0070C0"/>
                    </a:solidFill>
                    <a:latin typeface="微軟正黑體" charset="-120"/>
                    <a:ea typeface="微軟正黑體" charset="-120"/>
                    <a:sym typeface="微軟正黑體" charset="-120"/>
                  </a:endParaRPr>
                </a:p>
              </p:txBody>
            </p:sp>
          </p:grpSp>
          <p:grpSp>
            <p:nvGrpSpPr>
              <p:cNvPr id="12" name="群組 45">
                <a:extLst>
                  <a:ext uri="{FF2B5EF4-FFF2-40B4-BE49-F238E27FC236}">
                    <a16:creationId xmlns:a16="http://schemas.microsoft.com/office/drawing/2014/main" id="{8D499EC8-706A-44D3-9F25-95A092AD1D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77102" y="4600432"/>
                <a:ext cx="1500187" cy="868363"/>
                <a:chOff x="11139420" y="732769"/>
                <a:chExt cx="1873249" cy="868540"/>
              </a:xfrm>
            </p:grpSpPr>
            <p:cxnSp>
              <p:nvCxnSpPr>
                <p:cNvPr id="14" name="Shape 70">
                  <a:extLst>
                    <a:ext uri="{FF2B5EF4-FFF2-40B4-BE49-F238E27FC236}">
                      <a16:creationId xmlns:a16="http://schemas.microsoft.com/office/drawing/2014/main" id="{9AFE9255-8A9E-4C33-B51A-FA9FE6A314EC}"/>
                    </a:ext>
                  </a:extLst>
                </p:cNvPr>
                <p:cNvCxnSpPr/>
                <p:nvPr/>
              </p:nvCxnSpPr>
              <p:spPr>
                <a:xfrm>
                  <a:off x="11139420" y="1342493"/>
                  <a:ext cx="265625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srgbClr val="7F7F7F">
                      <a:alpha val="78820"/>
                    </a:srgbClr>
                  </a:outerShdw>
                </a:effectLst>
              </p:spPr>
            </p:cxnSp>
            <p:cxnSp>
              <p:nvCxnSpPr>
                <p:cNvPr id="15" name="Shape 101">
                  <a:extLst>
                    <a:ext uri="{FF2B5EF4-FFF2-40B4-BE49-F238E27FC236}">
                      <a16:creationId xmlns:a16="http://schemas.microsoft.com/office/drawing/2014/main" id="{199756B2-DBEC-45B6-BDBD-451F266097EE}"/>
                    </a:ext>
                  </a:extLst>
                </p:cNvPr>
                <p:cNvCxnSpPr/>
                <p:nvPr/>
              </p:nvCxnSpPr>
              <p:spPr bwMode="auto">
                <a:xfrm>
                  <a:off x="11139420" y="956653"/>
                  <a:ext cx="265625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92D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srgbClr val="7F7F7F">
                      <a:alpha val="78820"/>
                    </a:srgbClr>
                  </a:outerShdw>
                </a:effectLst>
              </p:spPr>
            </p:cxnSp>
            <p:sp>
              <p:nvSpPr>
                <p:cNvPr id="16" name="Shape 102">
                  <a:extLst>
                    <a:ext uri="{FF2B5EF4-FFF2-40B4-BE49-F238E27FC236}">
                      <a16:creationId xmlns:a16="http://schemas.microsoft.com/office/drawing/2014/main" id="{D2295EAC-BBC0-4F03-B76A-9AB875AB9CD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409430" y="732769"/>
                  <a:ext cx="1603239" cy="5024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/>
                <a:lstStyle>
                  <a:lvl1pPr indent="-1000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C0C0C"/>
                    </a:buClr>
                    <a:buSzPts val="1200"/>
                  </a:pPr>
                  <a:r>
                    <a:rPr lang="zh-TW" altLang="zh-TW" sz="1600" b="1">
                      <a:solidFill>
                        <a:srgbClr val="0C0C0C"/>
                      </a:solidFill>
                      <a:latin typeface="微軟正黑體" charset="-120"/>
                      <a:ea typeface="微軟正黑體" charset="-120"/>
                      <a:sym typeface="微軟正黑體" charset="-120"/>
                    </a:rPr>
                    <a:t>連續</a:t>
                  </a:r>
                </a:p>
              </p:txBody>
            </p:sp>
            <p:sp>
              <p:nvSpPr>
                <p:cNvPr id="17" name="Shape 103">
                  <a:extLst>
                    <a:ext uri="{FF2B5EF4-FFF2-40B4-BE49-F238E27FC236}">
                      <a16:creationId xmlns:a16="http://schemas.microsoft.com/office/drawing/2014/main" id="{D35C80AD-5F72-4720-8B7F-A81769D40A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409430" y="1119619"/>
                  <a:ext cx="1322832" cy="4816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/>
                <a:lstStyle>
                  <a:lvl1pPr indent="-1000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C0C0C"/>
                    </a:buClr>
                    <a:buSzPts val="1200"/>
                  </a:pPr>
                  <a:r>
                    <a:rPr lang="zh-TW" altLang="zh-TW" sz="1600" b="1">
                      <a:solidFill>
                        <a:srgbClr val="0C0C0C"/>
                      </a:solidFill>
                      <a:latin typeface="微軟正黑體" charset="-120"/>
                      <a:ea typeface="微軟正黑體" charset="-120"/>
                      <a:sym typeface="微軟正黑體" charset="-120"/>
                    </a:rPr>
                    <a:t>隨機</a:t>
                  </a:r>
                </a:p>
              </p:txBody>
            </p:sp>
          </p:grpSp>
          <p:cxnSp>
            <p:nvCxnSpPr>
              <p:cNvPr id="13" name="圖案 67">
                <a:extLst>
                  <a:ext uri="{FF2B5EF4-FFF2-40B4-BE49-F238E27FC236}">
                    <a16:creationId xmlns:a16="http://schemas.microsoft.com/office/drawing/2014/main" id="{752D083D-9432-4EFF-AD4E-9A295DB372A8}"/>
                  </a:ext>
                </a:extLst>
              </p:cNvPr>
              <p:cNvCxnSpPr/>
              <p:nvPr/>
            </p:nvCxnSpPr>
            <p:spPr>
              <a:xfrm rot="16200000" flipH="1">
                <a:off x="435264" y="5325566"/>
                <a:ext cx="1408113" cy="366713"/>
              </a:xfrm>
              <a:prstGeom prst="bentConnector2">
                <a:avLst/>
              </a:prstGeom>
              <a:ln w="38100">
                <a:solidFill>
                  <a:srgbClr val="92D050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Shape 117">
            <a:extLst>
              <a:ext uri="{FF2B5EF4-FFF2-40B4-BE49-F238E27FC236}">
                <a16:creationId xmlns:a16="http://schemas.microsoft.com/office/drawing/2014/main" id="{EA879123-5206-44CF-A454-B3947E069E88}"/>
              </a:ext>
            </a:extLst>
          </p:cNvPr>
          <p:cNvGrpSpPr>
            <a:grpSpLocks/>
          </p:cNvGrpSpPr>
          <p:nvPr/>
        </p:nvGrpSpPr>
        <p:grpSpPr bwMode="auto">
          <a:xfrm>
            <a:off x="5785409" y="4173839"/>
            <a:ext cx="4382014" cy="2112100"/>
            <a:chOff x="4758905" y="1874010"/>
            <a:chExt cx="4552627" cy="2178103"/>
          </a:xfrm>
        </p:grpSpPr>
        <p:sp>
          <p:nvSpPr>
            <p:cNvPr id="52" name="Shape 118">
              <a:extLst>
                <a:ext uri="{FF2B5EF4-FFF2-40B4-BE49-F238E27FC236}">
                  <a16:creationId xmlns:a16="http://schemas.microsoft.com/office/drawing/2014/main" id="{136ABD70-F847-46F2-8FE4-07032E437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3539" y="2241803"/>
              <a:ext cx="1755600" cy="62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indent="-1349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0000"/>
                </a:buClr>
                <a:buSzPts val="1600"/>
              </a:pPr>
              <a:r>
                <a:rPr lang="zh-TW" altLang="zh-TW" sz="2000" b="1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熱資料 &amp; </a:t>
              </a:r>
            </a:p>
            <a:p>
              <a:pPr>
                <a:buClr>
                  <a:srgbClr val="FF0000"/>
                </a:buClr>
                <a:buSzPts val="1600"/>
              </a:pPr>
              <a:r>
                <a:rPr lang="zh-TW" altLang="zh-TW" sz="2000" b="1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即時</a:t>
              </a:r>
              <a:r>
                <a:rPr lang="en-US" altLang="zh-TW" sz="2000" b="1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 </a:t>
              </a:r>
              <a:r>
                <a:rPr lang="zh-TW" altLang="zh-TW" sz="2000" b="1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I</a:t>
              </a:r>
              <a:r>
                <a:rPr lang="en-US" altLang="zh-TW" sz="2000" b="1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/</a:t>
              </a:r>
              <a:r>
                <a:rPr lang="zh-TW" altLang="zh-TW" sz="2000" b="1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O</a:t>
              </a:r>
              <a:r>
                <a:rPr lang="en-US" altLang="zh-TW" sz="2000" b="1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 </a:t>
              </a:r>
              <a:r>
                <a:rPr lang="zh-TW" altLang="zh-TW" sz="2000" b="1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需求</a:t>
              </a:r>
            </a:p>
          </p:txBody>
        </p:sp>
        <p:pic>
          <p:nvPicPr>
            <p:cNvPr id="53" name="Shape 119" descr="分層.png">
              <a:extLst>
                <a:ext uri="{FF2B5EF4-FFF2-40B4-BE49-F238E27FC236}">
                  <a16:creationId xmlns:a16="http://schemas.microsoft.com/office/drawing/2014/main" id="{F8AB2545-F366-49B4-93AB-D3104A4870B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905" y="1874010"/>
              <a:ext cx="2451338" cy="2178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Shape 120">
              <a:extLst>
                <a:ext uri="{FF2B5EF4-FFF2-40B4-BE49-F238E27FC236}">
                  <a16:creationId xmlns:a16="http://schemas.microsoft.com/office/drawing/2014/main" id="{DD5D3DB5-2A44-4FC1-9985-15A77CF45E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3832" y="2997774"/>
              <a:ext cx="2267700" cy="643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indent="-1349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857E7"/>
                </a:buClr>
                <a:buSzPts val="1600"/>
              </a:pPr>
              <a:r>
                <a:rPr lang="zh-TW" altLang="zh-TW" sz="20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冷資料</a:t>
              </a:r>
              <a:r>
                <a:rPr lang="zh-TW" altLang="en-US" sz="20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 </a:t>
              </a:r>
              <a:r>
                <a:rPr lang="en-US" altLang="zh-TW" sz="20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&amp;</a:t>
              </a:r>
              <a:r>
                <a:rPr lang="zh-TW" altLang="zh-TW" sz="20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  </a:t>
              </a:r>
            </a:p>
            <a:p>
              <a:pPr>
                <a:buClr>
                  <a:srgbClr val="0857E7"/>
                </a:buClr>
                <a:buSzPts val="1600"/>
              </a:pPr>
              <a:r>
                <a:rPr lang="zh-TW" altLang="zh-TW" sz="20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停用</a:t>
              </a:r>
              <a:r>
                <a:rPr lang="en-US" altLang="zh-TW" sz="20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 </a:t>
              </a:r>
              <a:r>
                <a:rPr lang="zh-TW" altLang="zh-TW" sz="20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charset="0"/>
                </a:rPr>
                <a:t>Qtier</a:t>
              </a:r>
            </a:p>
          </p:txBody>
        </p:sp>
      </p:grp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6CE3AEAB-9DF9-46DD-A039-019FA27C2F8C}"/>
              </a:ext>
            </a:extLst>
          </p:cNvPr>
          <p:cNvSpPr txBox="1"/>
          <p:nvPr/>
        </p:nvSpPr>
        <p:spPr>
          <a:xfrm>
            <a:off x="828745" y="2374632"/>
            <a:ext cx="42233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lvl="0">
              <a:defRPr sz="21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1800">
                <a:latin typeface="Arial" panose="020B0604020202020204" pitchFamily="34" charset="0"/>
                <a:cs typeface="Arial" panose="020B0604020202020204" pitchFamily="34" charset="0"/>
              </a:rPr>
              <a:t>自由決定以 </a:t>
            </a:r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M.2</a:t>
            </a:r>
            <a:r>
              <a:rPr lang="zh-TW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1800">
                <a:latin typeface="Arial" panose="020B0604020202020204" pitchFamily="34" charset="0"/>
                <a:cs typeface="Arial" panose="020B0604020202020204" pitchFamily="34" charset="0"/>
              </a:rPr>
              <a:t> 加速關鍵資料，</a:t>
            </a:r>
            <a:endParaRPr lang="en-US" altLang="zh-TW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TW" altLang="zh-TW" sz="1800">
                <a:latin typeface="Arial" panose="020B0604020202020204" pitchFamily="34" charset="0"/>
                <a:cs typeface="Arial" panose="020B0604020202020204" pitchFamily="34" charset="0"/>
              </a:rPr>
              <a:t>全面提升儲存性價比</a:t>
            </a:r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683A2014-58D8-445D-A3F5-ED5CB0706C5E}"/>
              </a:ext>
            </a:extLst>
          </p:cNvPr>
          <p:cNvSpPr/>
          <p:nvPr/>
        </p:nvSpPr>
        <p:spPr>
          <a:xfrm>
            <a:off x="9427559" y="4778612"/>
            <a:ext cx="2198038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14300" algn="ctr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b="1" kern="0">
                <a:ea typeface="微軟正黑體" pitchFamily="34" charset="-120"/>
                <a:cs typeface="Verdana"/>
                <a:sym typeface="Verdana"/>
              </a:rPr>
              <a:t>(Tier</a:t>
            </a:r>
            <a:r>
              <a:rPr lang="zh-TW" altLang="en-US" b="1" kern="0"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b="1" kern="0">
                <a:ea typeface="微軟正黑體" pitchFamily="34" charset="-120"/>
                <a:cs typeface="Verdana"/>
                <a:sym typeface="Verdana"/>
              </a:rPr>
              <a:t>on</a:t>
            </a:r>
            <a:r>
              <a:rPr lang="zh-TW" altLang="en-US" b="1" kern="0"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b="1" kern="0">
                <a:ea typeface="微軟正黑體" pitchFamily="34" charset="-120"/>
                <a:cs typeface="Verdana"/>
                <a:sym typeface="Verdana"/>
              </a:rPr>
              <a:t>Demand)</a:t>
            </a:r>
          </a:p>
        </p:txBody>
      </p:sp>
      <p:pic>
        <p:nvPicPr>
          <p:cNvPr id="67" name="Picture 30" descr="\\MARKETING\Marketing\MarketingMaterials\素材\_icons\ICON_Sabrina\QNAP Auto Tiering logo_512x512.png">
            <a:extLst>
              <a:ext uri="{FF2B5EF4-FFF2-40B4-BE49-F238E27FC236}">
                <a16:creationId xmlns:a16="http://schemas.microsoft.com/office/drawing/2014/main" id="{6BE7B614-A237-41DC-B0DE-0FB6EE767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6693" y="3744852"/>
            <a:ext cx="1310671" cy="13106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圖片 67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243CCE10-736C-4C42-B92B-06825ABDE6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65" y="1538747"/>
            <a:ext cx="4999974" cy="803450"/>
          </a:xfrm>
          <a:prstGeom prst="rect">
            <a:avLst/>
          </a:prstGeom>
        </p:spPr>
      </p:pic>
      <p:sp>
        <p:nvSpPr>
          <p:cNvPr id="69" name="矩形 68">
            <a:extLst>
              <a:ext uri="{FF2B5EF4-FFF2-40B4-BE49-F238E27FC236}">
                <a16:creationId xmlns:a16="http://schemas.microsoft.com/office/drawing/2014/main" id="{D21CF5B0-D47B-46A9-B89B-B5719BDBEAB7}"/>
              </a:ext>
            </a:extLst>
          </p:cNvPr>
          <p:cNvSpPr/>
          <p:nvPr/>
        </p:nvSpPr>
        <p:spPr>
          <a:xfrm>
            <a:off x="764635" y="1688373"/>
            <a:ext cx="46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>
                <a:solidFill>
                  <a:schemeClr val="accent4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儲存空間 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與 </a:t>
            </a:r>
            <a:r>
              <a:rPr lang="en-US" altLang="zh-TW" sz="2400" b="1">
                <a:solidFill>
                  <a:schemeClr val="accent4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SSD</a:t>
            </a:r>
            <a:r>
              <a:rPr lang="zh-TW" altLang="en-US" sz="2400" b="1">
                <a:solidFill>
                  <a:schemeClr val="accent4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快取 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效益兼具</a:t>
            </a:r>
            <a:endParaRPr lang="en-US" altLang="zh-TW" sz="2400" b="1" kern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Verdana"/>
            </a:endParaRPr>
          </a:p>
        </p:txBody>
      </p:sp>
      <p:sp>
        <p:nvSpPr>
          <p:cNvPr id="74" name="文字版面配置區 2">
            <a:extLst>
              <a:ext uri="{FF2B5EF4-FFF2-40B4-BE49-F238E27FC236}">
                <a16:creationId xmlns:a16="http://schemas.microsoft.com/office/drawing/2014/main" id="{8084FF6B-F6CB-4513-9390-E918C0D44B46}"/>
              </a:ext>
            </a:extLst>
          </p:cNvPr>
          <p:cNvSpPr txBox="1">
            <a:spLocks/>
          </p:cNvSpPr>
          <p:nvPr/>
        </p:nvSpPr>
        <p:spPr>
          <a:xfrm>
            <a:off x="3150057" y="3456808"/>
            <a:ext cx="2580855" cy="49087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indent="114300" algn="ctr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kumimoji="0" lang="en-US" altLang="zh-TW" sz="21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I/O</a:t>
            </a:r>
            <a:r>
              <a:rPr kumimoji="0" lang="zh-TW" altLang="en-US" sz="2100" b="1" i="0" u="none" strike="noStrike" kern="0" cap="none" spc="0" normalizeH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智慧判別</a:t>
            </a:r>
            <a:endParaRPr kumimoji="0" lang="en-US" altLang="zh-TW" sz="21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75" name="文字版面配置區 2">
            <a:extLst>
              <a:ext uri="{FF2B5EF4-FFF2-40B4-BE49-F238E27FC236}">
                <a16:creationId xmlns:a16="http://schemas.microsoft.com/office/drawing/2014/main" id="{3F6E7949-20E1-4619-AC58-DA1025260112}"/>
              </a:ext>
            </a:extLst>
          </p:cNvPr>
          <p:cNvSpPr txBox="1">
            <a:spLocks/>
          </p:cNvSpPr>
          <p:nvPr/>
        </p:nvSpPr>
        <p:spPr>
          <a:xfrm>
            <a:off x="3287308" y="4715416"/>
            <a:ext cx="2281801" cy="49087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indent="114300" algn="ctr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21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資料夾分層 </a:t>
            </a:r>
            <a:endParaRPr kumimoji="0" lang="en-US" altLang="zh-TW" sz="21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33997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79E4EF1C-B47A-45A7-8338-21E7224B67A0}"/>
              </a:ext>
            </a:extLst>
          </p:cNvPr>
          <p:cNvSpPr txBox="1"/>
          <p:nvPr/>
        </p:nvSpPr>
        <p:spPr>
          <a:xfrm>
            <a:off x="1235241" y="1768643"/>
            <a:ext cx="4359443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M.2 SSD</a:t>
            </a:r>
            <a:r>
              <a:rPr lang="zh-CN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＋</a:t>
            </a:r>
            <a:r>
              <a:rPr lang="en-US" altLang="zh-CN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10GbE </a:t>
            </a:r>
            <a:r>
              <a:rPr lang="en-US" altLang="zh-CN" sz="2800" b="1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擴充</a:t>
            </a:r>
            <a:r>
              <a:rPr lang="zh-CN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卡 </a:t>
            </a:r>
            <a:r>
              <a:rPr lang="en-US" altLang="zh-CN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QM2 </a:t>
            </a:r>
            <a:r>
              <a:rPr lang="zh-CN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改版上市</a:t>
            </a:r>
            <a:endParaRPr lang="en-US" altLang="zh-CN" sz="28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EB4D945-0C76-4801-BC1E-93F0C20D706B}"/>
              </a:ext>
            </a:extLst>
          </p:cNvPr>
          <p:cNvSpPr txBox="1"/>
          <p:nvPr/>
        </p:nvSpPr>
        <p:spPr>
          <a:xfrm>
            <a:off x="1235241" y="3104149"/>
            <a:ext cx="448377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NAS/PC </a:t>
            </a:r>
            <a:r>
              <a:rPr lang="zh-CN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跨平台支援</a:t>
            </a:r>
            <a:r>
              <a:rPr lang="zh-TW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，</a:t>
            </a:r>
            <a:r>
              <a:rPr lang="zh-CN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立即感受 </a:t>
            </a:r>
            <a:r>
              <a:rPr lang="en-US" altLang="zh-CN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NVMe SSD </a:t>
            </a:r>
            <a:r>
              <a:rPr lang="zh-CN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效能躍進</a:t>
            </a:r>
            <a:endParaRPr lang="en-US" altLang="zh-CN" sz="28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69DF689-65CC-47FA-B832-A5D68FEDE92E}"/>
              </a:ext>
            </a:extLst>
          </p:cNvPr>
          <p:cNvSpPr txBox="1"/>
          <p:nvPr/>
        </p:nvSpPr>
        <p:spPr>
          <a:xfrm>
            <a:off x="1235241" y="4439654"/>
            <a:ext cx="427522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QTS 4.4.1 </a:t>
            </a:r>
            <a:r>
              <a:rPr lang="zh-CN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完整發揮 </a:t>
            </a:r>
            <a:r>
              <a:rPr lang="en-US" altLang="zh-CN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SSD </a:t>
            </a:r>
            <a:r>
              <a:rPr lang="zh-CN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超強功能</a:t>
            </a:r>
            <a:endParaRPr lang="en-US" altLang="zh-CN" sz="28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0053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8304B-D516-5541-BF54-0DE086AB9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463" y="1309687"/>
            <a:ext cx="6833937" cy="3671745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Demo</a:t>
            </a:r>
            <a:br>
              <a:rPr lang="en-US" sz="3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</a:rPr>
              <a:t>QM2 </a:t>
            </a:r>
            <a:r>
              <a:rPr lang="zh-CN" altLang="en-US" sz="4000">
                <a:latin typeface="Arial" panose="020B0604020202020204" pitchFamily="34" charset="0"/>
                <a:cs typeface="Arial" panose="020B0604020202020204" pitchFamily="34" charset="0"/>
              </a:rPr>
              <a:t>安裝於</a:t>
            </a:r>
            <a:r>
              <a:rPr lang="zh-TW" alt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b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4000">
                <a:latin typeface="Arial" panose="020B0604020202020204" pitchFamily="34" charset="0"/>
                <a:cs typeface="Arial" panose="020B0604020202020204" pitchFamily="34" charset="0"/>
              </a:rPr>
              <a:t>快速提升讀寫效能</a:t>
            </a:r>
            <a:endParaRPr lang="en-US" sz="600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76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593F3-6129-EF4C-A5C4-BB8F27C0A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463" y="1309687"/>
            <a:ext cx="6833937" cy="36444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6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QTS 4.4.1 </a:t>
            </a:r>
            <a:br>
              <a:rPr lang="en-US" altLang="zh-CN" sz="6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4000">
                <a:latin typeface="Arial" panose="020B0604020202020204" pitchFamily="34" charset="0"/>
                <a:cs typeface="Arial" panose="020B0604020202020204" pitchFamily="34" charset="0"/>
              </a:rPr>
              <a:t>完整激發 </a:t>
            </a:r>
            <a: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</a:rPr>
              <a:t>QM2 </a:t>
            </a:r>
            <a:r>
              <a:rPr lang="zh-TW" altLang="en-US" sz="4000">
                <a:latin typeface="Arial" panose="020B0604020202020204" pitchFamily="34" charset="0"/>
                <a:cs typeface="Arial" panose="020B0604020202020204" pitchFamily="34" charset="0"/>
              </a:rPr>
              <a:t>效能潛力</a:t>
            </a:r>
            <a:endParaRPr lang="en-US" sz="600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F3329-E466-A740-9D1C-977F501227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573" y="8011507"/>
            <a:ext cx="3461657" cy="317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9FE51-70DB-DF40-A6C2-E47E3F6E95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230" y="8153690"/>
            <a:ext cx="4885999" cy="299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89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D8E052C2-0494-4DAD-AABE-2E6700E072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27" y="2819296"/>
            <a:ext cx="7457757" cy="32446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/>
              <a:t>QTS 4.4.1 </a:t>
            </a:r>
            <a:r>
              <a:rPr kumimoji="1" lang="zh-TW" altLang="en-US"/>
              <a:t>完整激發 </a:t>
            </a:r>
            <a:r>
              <a:rPr kumimoji="1" lang="en-US" altLang="zh-TW"/>
              <a:t>QM2 </a:t>
            </a:r>
            <a:r>
              <a:rPr kumimoji="1" lang="zh-TW" altLang="en-US"/>
              <a:t>效能潛力</a:t>
            </a:r>
            <a:endParaRPr kumimoji="1" lang="en-US" alt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F88676-8F45-4700-A5E4-29032E25B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1515979"/>
            <a:ext cx="11335933" cy="17791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2000">
                <a:latin typeface="Arial"/>
                <a:ea typeface="微軟正黑體"/>
                <a:cs typeface="Arial"/>
              </a:rPr>
              <a:t>QNAP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QM2 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卡搭配 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QNAP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NAS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，特別適合對 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NAS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 多人檔案分享、應用程式、以及虛擬化儲存伺服器，在已經沒有閒置磁碟槽位的 NAS 上，結合 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10GbE 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網孔和 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QTS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4.4.1 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的全域快取和任意升級、卸載 </a:t>
            </a:r>
            <a:r>
              <a:rPr lang="en-US" altLang="zh-TW" sz="2000" err="1">
                <a:latin typeface="Arial"/>
                <a:ea typeface="微軟正黑體"/>
                <a:cs typeface="Arial"/>
              </a:rPr>
              <a:t>Qtier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整合方案， 繼續提升重要的隨機讀寫 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(IOPS)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 ，使效能達到飛躍的提升。</a:t>
            </a:r>
          </a:p>
        </p:txBody>
      </p:sp>
      <p:sp>
        <p:nvSpPr>
          <p:cNvPr id="53" name="內容版面配置區 2">
            <a:extLst>
              <a:ext uri="{FF2B5EF4-FFF2-40B4-BE49-F238E27FC236}">
                <a16:creationId xmlns:a16="http://schemas.microsoft.com/office/drawing/2014/main" id="{941CF975-5CEE-4162-BCF3-5B74C5CE808B}"/>
              </a:ext>
            </a:extLst>
          </p:cNvPr>
          <p:cNvSpPr txBox="1">
            <a:spLocks/>
          </p:cNvSpPr>
          <p:nvPr/>
        </p:nvSpPr>
        <p:spPr>
          <a:xfrm>
            <a:off x="1177343" y="1269110"/>
            <a:ext cx="7199958" cy="724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endParaRPr lang="zh-TW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6" name="圖片 13">
            <a:extLst>
              <a:ext uri="{FF2B5EF4-FFF2-40B4-BE49-F238E27FC236}">
                <a16:creationId xmlns:a16="http://schemas.microsoft.com/office/drawing/2014/main" id="{BF74FB96-7306-43EE-9142-B8F4CD83B2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8"/>
          <a:stretch/>
        </p:blipFill>
        <p:spPr>
          <a:xfrm>
            <a:off x="880541" y="4560992"/>
            <a:ext cx="3688534" cy="959652"/>
          </a:xfrm>
          <a:prstGeom prst="rect">
            <a:avLst/>
          </a:prstGeom>
        </p:spPr>
      </p:pic>
      <p:graphicFrame>
        <p:nvGraphicFramePr>
          <p:cNvPr id="68" name="表格 67">
            <a:extLst>
              <a:ext uri="{FF2B5EF4-FFF2-40B4-BE49-F238E27FC236}">
                <a16:creationId xmlns:a16="http://schemas.microsoft.com/office/drawing/2014/main" id="{BE3DCD67-CC59-4F7E-8618-23DB60F19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613076"/>
              </p:ext>
            </p:extLst>
          </p:nvPr>
        </p:nvGraphicFramePr>
        <p:xfrm>
          <a:off x="840442" y="3342395"/>
          <a:ext cx="6566754" cy="895011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188918">
                  <a:extLst>
                    <a:ext uri="{9D8B030D-6E8A-4147-A177-3AD203B41FA5}">
                      <a16:colId xmlns:a16="http://schemas.microsoft.com/office/drawing/2014/main" val="1446711832"/>
                    </a:ext>
                  </a:extLst>
                </a:gridCol>
                <a:gridCol w="2188918">
                  <a:extLst>
                    <a:ext uri="{9D8B030D-6E8A-4147-A177-3AD203B41FA5}">
                      <a16:colId xmlns:a16="http://schemas.microsoft.com/office/drawing/2014/main" val="428224539"/>
                    </a:ext>
                  </a:extLst>
                </a:gridCol>
                <a:gridCol w="2188918">
                  <a:extLst>
                    <a:ext uri="{9D8B030D-6E8A-4147-A177-3AD203B41FA5}">
                      <a16:colId xmlns:a16="http://schemas.microsoft.com/office/drawing/2014/main" val="3134425443"/>
                    </a:ext>
                  </a:extLst>
                </a:gridCol>
              </a:tblGrid>
              <a:tr h="2983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Disk Type</a:t>
                      </a:r>
                      <a:endParaRPr lang="zh-TW" altLang="en-US" sz="180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af-ZA" sz="18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SW </a:t>
                      </a:r>
                      <a:r>
                        <a:rPr lang="af-ZA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(MB/s)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af-ZA" sz="18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RW</a:t>
                      </a:r>
                      <a:r>
                        <a:rPr lang="af-ZA" sz="1800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af-ZA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(IOPS)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97607"/>
                  </a:ext>
                </a:extLst>
              </a:tr>
              <a:tr h="29833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HDD</a:t>
                      </a:r>
                      <a:endParaRPr lang="af-ZA" sz="1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altLang="zh-TW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en-US" altLang="zh-TW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38311"/>
                  </a:ext>
                </a:extLst>
              </a:tr>
              <a:tr h="29833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SSD </a:t>
                      </a:r>
                      <a:endParaRPr lang="af-ZA" sz="1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US" altLang="zh-TW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60000</a:t>
                      </a:r>
                      <a:endParaRPr lang="en-US" altLang="zh-TW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296007"/>
                  </a:ext>
                </a:extLst>
              </a:tr>
            </a:tbl>
          </a:graphicData>
        </a:graphic>
      </p:graphicFrame>
      <p:pic>
        <p:nvPicPr>
          <p:cNvPr id="70" name="圖片 13">
            <a:extLst>
              <a:ext uri="{FF2B5EF4-FFF2-40B4-BE49-F238E27FC236}">
                <a16:creationId xmlns:a16="http://schemas.microsoft.com/office/drawing/2014/main" id="{E2AC7A98-87F8-4FCF-9099-539C60C33B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4136962" y="4521912"/>
            <a:ext cx="3257876" cy="111160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6BD5F66-7426-4ADB-918A-574B2ED73E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7379" y="2864098"/>
            <a:ext cx="3890525" cy="3244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DF0E084-959D-43DE-9E56-E657EE5526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2114" y="2490541"/>
            <a:ext cx="1990709" cy="8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10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圓角矩形 40">
            <a:extLst>
              <a:ext uri="{FF2B5EF4-FFF2-40B4-BE49-F238E27FC236}">
                <a16:creationId xmlns:a16="http://schemas.microsoft.com/office/drawing/2014/main" id="{0201A576-0A7C-F748-B18D-FE020B77D863}"/>
              </a:ext>
            </a:extLst>
          </p:cNvPr>
          <p:cNvSpPr/>
          <p:nvPr/>
        </p:nvSpPr>
        <p:spPr>
          <a:xfrm>
            <a:off x="307520" y="3201104"/>
            <a:ext cx="11552540" cy="2802656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6322888-2EF8-449C-BD4E-BFBA61BBA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/>
              <a:t>QTS</a:t>
            </a:r>
            <a:r>
              <a:rPr kumimoji="1" lang="zh-TW" altLang="en-US"/>
              <a:t> </a:t>
            </a:r>
            <a:r>
              <a:rPr kumimoji="1" lang="en-US" altLang="zh-TW"/>
              <a:t>SSD</a:t>
            </a:r>
            <a:r>
              <a:rPr kumimoji="1" lang="zh-TW" altLang="en-US"/>
              <a:t> 全域快取：三種設定一次滿足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B1256B-EEDF-4480-B777-148D01280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21920" tIns="60960" rIns="121920" bIns="60960" rtlCol="0" anchor="t">
            <a:normAutofit/>
          </a:bodyPr>
          <a:lstStyle/>
          <a:p>
            <a:pPr marL="0" indent="0">
              <a:buNone/>
            </a:pPr>
            <a:r>
              <a:rPr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三種快取：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將常用資料存放一份至快取作讀取加速，新資料優先寫入快取再回寫到儲存區，和兩種綜合的讀寫快取共三種。</a:t>
            </a:r>
            <a:endParaRPr lang="en-US" altLang="zh-TW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一次滿足：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在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QNAP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全域快取以一套配置可為所有磁碟區與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LUN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加速。</a:t>
            </a:r>
            <a:endParaRPr lang="en-US" altLang="zh-TW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可用</a:t>
            </a:r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SATA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SAS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M.2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QM2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PCIe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727D1FF-3E4C-6E44-8617-A81E55B47A91}"/>
              </a:ext>
            </a:extLst>
          </p:cNvPr>
          <p:cNvGrpSpPr/>
          <p:nvPr/>
        </p:nvGrpSpPr>
        <p:grpSpPr>
          <a:xfrm>
            <a:off x="307519" y="3085450"/>
            <a:ext cx="11914087" cy="473502"/>
            <a:chOff x="245386" y="2985006"/>
            <a:chExt cx="8935565" cy="355126"/>
          </a:xfrm>
        </p:grpSpPr>
        <p:sp>
          <p:nvSpPr>
            <p:cNvPr id="55" name="Shape 449">
              <a:extLst>
                <a:ext uri="{FF2B5EF4-FFF2-40B4-BE49-F238E27FC236}">
                  <a16:creationId xmlns:a16="http://schemas.microsoft.com/office/drawing/2014/main" id="{EE01CBDF-B0F6-E641-98F4-A1B8A0F10C67}"/>
                </a:ext>
              </a:extLst>
            </p:cNvPr>
            <p:cNvSpPr/>
            <p:nvPr/>
          </p:nvSpPr>
          <p:spPr>
            <a:xfrm>
              <a:off x="2278153" y="2985006"/>
              <a:ext cx="6631638" cy="35512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8FFD073A-6585-474D-9186-C3C5C717E96E}"/>
                </a:ext>
              </a:extLst>
            </p:cNvPr>
            <p:cNvSpPr txBox="1"/>
            <p:nvPr/>
          </p:nvSpPr>
          <p:spPr>
            <a:xfrm>
              <a:off x="2356884" y="3033785"/>
              <a:ext cx="6824067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快取在區塊層級運作，應用程式端資料將先寫入</a:t>
              </a:r>
              <a:r>
                <a:rPr lang="en-US" altLang="zh-TW" sz="16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SSD</a:t>
              </a:r>
              <a:r>
                <a:rPr lang="zh-TW" altLang="en-US" sz="16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，而頻繁讀取的資料也將即時複製到 </a:t>
              </a:r>
              <a:r>
                <a:rPr lang="en-US" altLang="zh-TW" sz="16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SSD</a:t>
              </a:r>
              <a:endParaRPr lang="zh-TW" altLang="en-US" sz="16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2" name="Shape 449">
              <a:extLst>
                <a:ext uri="{FF2B5EF4-FFF2-40B4-BE49-F238E27FC236}">
                  <a16:creationId xmlns:a16="http://schemas.microsoft.com/office/drawing/2014/main" id="{4E247846-232F-47FC-B7A6-37E773B74CC8}"/>
                </a:ext>
              </a:extLst>
            </p:cNvPr>
            <p:cNvSpPr/>
            <p:nvPr/>
          </p:nvSpPr>
          <p:spPr>
            <a:xfrm>
              <a:off x="245386" y="2985006"/>
              <a:ext cx="2071894" cy="355126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002060"/>
                </a:gs>
                <a:gs pos="100000">
                  <a:srgbClr val="00B0F0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730D0D40-3F52-4671-A375-654979BDB821}"/>
                </a:ext>
              </a:extLst>
            </p:cNvPr>
            <p:cNvSpPr txBox="1"/>
            <p:nvPr/>
          </p:nvSpPr>
          <p:spPr>
            <a:xfrm>
              <a:off x="312119" y="3019872"/>
              <a:ext cx="20745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開啟讀寫快取運作原理：</a:t>
              </a:r>
            </a:p>
          </p:txBody>
        </p:sp>
      </p:grpSp>
      <p:sp>
        <p:nvSpPr>
          <p:cNvPr id="18" name="箭號: 向左 17">
            <a:extLst>
              <a:ext uri="{FF2B5EF4-FFF2-40B4-BE49-F238E27FC236}">
                <a16:creationId xmlns:a16="http://schemas.microsoft.com/office/drawing/2014/main" id="{22B2DE93-332A-43D5-BB39-5B4F8249BD09}"/>
              </a:ext>
            </a:extLst>
          </p:cNvPr>
          <p:cNvSpPr/>
          <p:nvPr/>
        </p:nvSpPr>
        <p:spPr>
          <a:xfrm>
            <a:off x="2669145" y="5431528"/>
            <a:ext cx="1257737" cy="328244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A246732-FD28-409B-B812-BD2B620B41D3}"/>
              </a:ext>
            </a:extLst>
          </p:cNvPr>
          <p:cNvSpPr txBox="1"/>
          <p:nvPr/>
        </p:nvSpPr>
        <p:spPr>
          <a:xfrm>
            <a:off x="8768834" y="5389921"/>
            <a:ext cx="2090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容量</a:t>
            </a: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HDD</a:t>
            </a:r>
            <a:endParaRPr lang="zh-TW" altLang="en-US" sz="16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E803F6A-ADEB-4243-AA8C-81357318862C}"/>
              </a:ext>
            </a:extLst>
          </p:cNvPr>
          <p:cNvSpPr txBox="1"/>
          <p:nvPr/>
        </p:nvSpPr>
        <p:spPr>
          <a:xfrm>
            <a:off x="934231" y="5296084"/>
            <a:ext cx="189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IO </a:t>
            </a:r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高需求</a:t>
            </a:r>
            <a:b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應用程式</a:t>
            </a:r>
          </a:p>
        </p:txBody>
      </p:sp>
      <p:pic>
        <p:nvPicPr>
          <p:cNvPr id="1788" name="圖片 1787">
            <a:extLst>
              <a:ext uri="{FF2B5EF4-FFF2-40B4-BE49-F238E27FC236}">
                <a16:creationId xmlns:a16="http://schemas.microsoft.com/office/drawing/2014/main" id="{A6EF83F5-A832-4C5F-AF86-003377D3E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946" y="4030758"/>
            <a:ext cx="1660580" cy="11167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5" name="箭號: 向左 604">
            <a:extLst>
              <a:ext uri="{FF2B5EF4-FFF2-40B4-BE49-F238E27FC236}">
                <a16:creationId xmlns:a16="http://schemas.microsoft.com/office/drawing/2014/main" id="{7391A00A-D91D-4D75-AFF7-DFB45F312E11}"/>
              </a:ext>
            </a:extLst>
          </p:cNvPr>
          <p:cNvSpPr/>
          <p:nvPr/>
        </p:nvSpPr>
        <p:spPr>
          <a:xfrm rot="10800000">
            <a:off x="7994493" y="5410465"/>
            <a:ext cx="1257737" cy="328244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</a:endParaRPr>
          </a:p>
        </p:txBody>
      </p:sp>
      <p:pic>
        <p:nvPicPr>
          <p:cNvPr id="56" name="Shape 477" descr="ãServer iconãçåçæå°çµæ">
            <a:extLst>
              <a:ext uri="{FF2B5EF4-FFF2-40B4-BE49-F238E27FC236}">
                <a16:creationId xmlns:a16="http://schemas.microsoft.com/office/drawing/2014/main" id="{369FBF17-5A56-B043-B992-0BAD45A9B2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37285" y="3648548"/>
            <a:ext cx="1616073" cy="154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60">
            <a:extLst>
              <a:ext uri="{FF2B5EF4-FFF2-40B4-BE49-F238E27FC236}">
                <a16:creationId xmlns:a16="http://schemas.microsoft.com/office/drawing/2014/main" id="{5BBFAEFD-2E4F-417B-A4DE-489AB11797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591" y="3723589"/>
            <a:ext cx="2693722" cy="168387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5DE9394D-FB1E-415E-992B-A2127CA0A404}"/>
              </a:ext>
            </a:extLst>
          </p:cNvPr>
          <p:cNvSpPr txBox="1"/>
          <p:nvPr/>
        </p:nvSpPr>
        <p:spPr>
          <a:xfrm>
            <a:off x="3920207" y="5434913"/>
            <a:ext cx="4137760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當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空間不足時，則資料不過快取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FE3F1B66-A4D0-441F-AAD1-C4DF6D22AEFA}"/>
              </a:ext>
            </a:extLst>
          </p:cNvPr>
          <p:cNvSpPr txBox="1"/>
          <p:nvPr/>
        </p:nvSpPr>
        <p:spPr>
          <a:xfrm>
            <a:off x="5453792" y="5025105"/>
            <a:ext cx="2090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效能 </a:t>
            </a: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endParaRPr lang="zh-TW" altLang="en-US" sz="16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向右箭號 118">
            <a:extLst>
              <a:ext uri="{FF2B5EF4-FFF2-40B4-BE49-F238E27FC236}">
                <a16:creationId xmlns:a16="http://schemas.microsoft.com/office/drawing/2014/main" id="{D3597C8B-2B43-4A25-915F-DD92CE5D0F42}"/>
              </a:ext>
            </a:extLst>
          </p:cNvPr>
          <p:cNvSpPr/>
          <p:nvPr/>
        </p:nvSpPr>
        <p:spPr>
          <a:xfrm rot="10800000">
            <a:off x="7137185" y="4508622"/>
            <a:ext cx="1703110" cy="541698"/>
          </a:xfrm>
          <a:prstGeom prst="rightArrow">
            <a:avLst/>
          </a:prstGeom>
          <a:gradFill>
            <a:gsLst>
              <a:gs pos="70000">
                <a:schemeClr val="tx1"/>
              </a:gs>
              <a:gs pos="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向右箭號 118">
            <a:extLst>
              <a:ext uri="{FF2B5EF4-FFF2-40B4-BE49-F238E27FC236}">
                <a16:creationId xmlns:a16="http://schemas.microsoft.com/office/drawing/2014/main" id="{F2F1A128-050F-4D76-820E-D80921F17C4B}"/>
              </a:ext>
            </a:extLst>
          </p:cNvPr>
          <p:cNvSpPr/>
          <p:nvPr/>
        </p:nvSpPr>
        <p:spPr>
          <a:xfrm>
            <a:off x="7194290" y="3983622"/>
            <a:ext cx="1703110" cy="541698"/>
          </a:xfrm>
          <a:prstGeom prst="rightArrow">
            <a:avLst/>
          </a:prstGeom>
          <a:gradFill>
            <a:gsLst>
              <a:gs pos="70000">
                <a:schemeClr val="accent2"/>
              </a:gs>
              <a:gs pos="0">
                <a:srgbClr val="FFC000">
                  <a:alpha val="3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F8A2C316-B975-43FD-BED7-73FC5E128864}"/>
              </a:ext>
            </a:extLst>
          </p:cNvPr>
          <p:cNvSpPr txBox="1"/>
          <p:nvPr/>
        </p:nvSpPr>
        <p:spPr>
          <a:xfrm>
            <a:off x="7544323" y="3705485"/>
            <a:ext cx="93353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 b="1" err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寫入</a:t>
            </a:r>
            <a:endParaRPr lang="en-US" altLang="zh-TW" sz="2000" b="1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80C8A5FB-A98A-470A-A766-61610E6B3BD6}"/>
              </a:ext>
            </a:extLst>
          </p:cNvPr>
          <p:cNvSpPr txBox="1"/>
          <p:nvPr/>
        </p:nvSpPr>
        <p:spPr>
          <a:xfrm>
            <a:off x="7544323" y="4920292"/>
            <a:ext cx="93353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讀取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" name="向右箭號 118">
            <a:extLst>
              <a:ext uri="{FF2B5EF4-FFF2-40B4-BE49-F238E27FC236}">
                <a16:creationId xmlns:a16="http://schemas.microsoft.com/office/drawing/2014/main" id="{E68CFB3B-3D5A-4D39-BBD5-1E81A00CAF6C}"/>
              </a:ext>
            </a:extLst>
          </p:cNvPr>
          <p:cNvSpPr/>
          <p:nvPr/>
        </p:nvSpPr>
        <p:spPr>
          <a:xfrm rot="10800000">
            <a:off x="2873940" y="4508622"/>
            <a:ext cx="1703110" cy="541698"/>
          </a:xfrm>
          <a:prstGeom prst="rightArrow">
            <a:avLst/>
          </a:prstGeom>
          <a:gradFill>
            <a:gsLst>
              <a:gs pos="70000">
                <a:schemeClr val="tx1"/>
              </a:gs>
              <a:gs pos="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向右箭號 118">
            <a:extLst>
              <a:ext uri="{FF2B5EF4-FFF2-40B4-BE49-F238E27FC236}">
                <a16:creationId xmlns:a16="http://schemas.microsoft.com/office/drawing/2014/main" id="{DE906D82-FA0E-4E80-A1AB-F01A8D9F3B8D}"/>
              </a:ext>
            </a:extLst>
          </p:cNvPr>
          <p:cNvSpPr/>
          <p:nvPr/>
        </p:nvSpPr>
        <p:spPr>
          <a:xfrm>
            <a:off x="2931045" y="3983622"/>
            <a:ext cx="1703110" cy="541698"/>
          </a:xfrm>
          <a:prstGeom prst="rightArrow">
            <a:avLst/>
          </a:prstGeom>
          <a:gradFill>
            <a:gsLst>
              <a:gs pos="70000">
                <a:schemeClr val="accent2"/>
              </a:gs>
              <a:gs pos="0">
                <a:srgbClr val="FFC000">
                  <a:alpha val="3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B15BB041-35A6-4D82-8711-ED2D8914CBF3}"/>
              </a:ext>
            </a:extLst>
          </p:cNvPr>
          <p:cNvSpPr txBox="1"/>
          <p:nvPr/>
        </p:nvSpPr>
        <p:spPr>
          <a:xfrm>
            <a:off x="3281078" y="3705485"/>
            <a:ext cx="93353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 b="1" err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寫入</a:t>
            </a:r>
            <a:endParaRPr lang="en-US" altLang="zh-TW" sz="2000" b="1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FE2B951D-DDE0-4761-821F-4B877EE8A1C9}"/>
              </a:ext>
            </a:extLst>
          </p:cNvPr>
          <p:cNvSpPr txBox="1"/>
          <p:nvPr/>
        </p:nvSpPr>
        <p:spPr>
          <a:xfrm>
            <a:off x="3281078" y="4920292"/>
            <a:ext cx="93353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讀取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099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A5B72D7-5115-4112-81EC-DA759A08E1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755" y="4402132"/>
            <a:ext cx="2221452" cy="1666089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18FDF07D-BA68-48FB-9153-2A54DE742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016" y="1335296"/>
            <a:ext cx="4190183" cy="50867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kumimoji="1" lang="zh-TW" altLang="en-US" sz="3600">
                <a:sym typeface="Microsoft JhengHei"/>
              </a:rPr>
              <a:t>導入唯寫快取 </a:t>
            </a:r>
            <a:r>
              <a:rPr kumimoji="1" lang="en-US" altLang="zh-TW" sz="3600">
                <a:sym typeface="Microsoft JhengHei"/>
              </a:rPr>
              <a:t>(Write-Only) </a:t>
            </a:r>
            <a:r>
              <a:rPr kumimoji="1" lang="zh-TW" altLang="en-US" sz="3600">
                <a:sym typeface="Microsoft JhengHei"/>
              </a:rPr>
              <a:t>有效提高</a:t>
            </a:r>
            <a:r>
              <a:rPr kumimoji="1" lang="zh-TW" altLang="en-US" sz="3600"/>
              <a:t> </a:t>
            </a:r>
            <a:r>
              <a:rPr kumimoji="1" lang="en-US" altLang="zh-TW" sz="3600"/>
              <a:t>SSD </a:t>
            </a:r>
            <a:r>
              <a:rPr kumimoji="1" lang="zh-TW" altLang="en-US" sz="3600"/>
              <a:t>應用的性價比</a:t>
            </a:r>
            <a:endParaRPr kumimoji="1" lang="zh-TW" altLang="en-US" sz="3600"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38528BA-6309-1E4B-AACE-F64AF967B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91" y="1538317"/>
            <a:ext cx="6701720" cy="3696860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marL="0" indent="0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唯寫快取為微軟提倡，在使用全快閃儲存時，再搭配高規格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PCIe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介面 </a:t>
            </a:r>
            <a:r>
              <a:rPr lang="en" altLang="zh-TW" sz="2000">
                <a:latin typeface="Arial" panose="020B0604020202020204" pitchFamily="34" charset="0"/>
                <a:cs typeface="Arial" panose="020B0604020202020204" pitchFamily="34" charset="0"/>
              </a:rPr>
              <a:t>SSD 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重寫合併以提升壽命</a:t>
            </a:r>
            <a:endParaRPr lang="en-US" altLang="zh-TW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QNAP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認為，將高成本有限容量的 </a:t>
            </a:r>
            <a:r>
              <a:rPr lang="en" altLang="zh-TW" sz="20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使用寫入快取，</a:t>
            </a:r>
            <a:r>
              <a:rPr lang="zh-TW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在特定應用下更可獲得最高的性價比：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需要以高速傳入的檔案伺服器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在資料存取種類上，寫的部份顯然大於讀取</a:t>
            </a:r>
            <a:b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    部份的資料庫應用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如 </a:t>
            </a:r>
            <a:r>
              <a:rPr lang="en" altLang="zh-TW" sz="2000">
                <a:latin typeface="Arial" panose="020B0604020202020204" pitchFamily="34" charset="0"/>
                <a:cs typeface="Arial" panose="020B0604020202020204" pitchFamily="34" charset="0"/>
              </a:rPr>
              <a:t>IOT 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監控伺服器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寫入放大低，壽命高的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與其他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混用</a:t>
            </a:r>
            <a:b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    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如 </a:t>
            </a:r>
            <a:r>
              <a:rPr lang="en" altLang="zh-TW" sz="2000"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lang="en" altLang="zh-TW" sz="2000" baseline="3000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" altLang="zh-TW" sz="2000">
                <a:latin typeface="Arial" panose="020B0604020202020204" pitchFamily="34" charset="0"/>
                <a:cs typeface="Arial" panose="020B0604020202020204" pitchFamily="34" charset="0"/>
              </a:rPr>
              <a:t> Optane™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141">
            <a:extLst>
              <a:ext uri="{FF2B5EF4-FFF2-40B4-BE49-F238E27FC236}">
                <a16:creationId xmlns:a16="http://schemas.microsoft.com/office/drawing/2014/main" id="{0C0C8E7A-AB82-4B46-8A23-4EBE7193A616}"/>
              </a:ext>
            </a:extLst>
          </p:cNvPr>
          <p:cNvSpPr txBox="1"/>
          <p:nvPr/>
        </p:nvSpPr>
        <p:spPr>
          <a:xfrm>
            <a:off x="4492970" y="5560653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zh-TW" altLang="en-US" sz="700" i="0" u="none" strike="noStrike" cap="none"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sp>
        <p:nvSpPr>
          <p:cNvPr id="39" name="Shape 266">
            <a:extLst>
              <a:ext uri="{FF2B5EF4-FFF2-40B4-BE49-F238E27FC236}">
                <a16:creationId xmlns:a16="http://schemas.microsoft.com/office/drawing/2014/main" id="{CE2B17E9-2DDB-467B-B4D3-1DB0F66CA018}"/>
              </a:ext>
            </a:extLst>
          </p:cNvPr>
          <p:cNvSpPr txBox="1"/>
          <p:nvPr/>
        </p:nvSpPr>
        <p:spPr>
          <a:xfrm>
            <a:off x="397391" y="5728586"/>
            <a:ext cx="6194795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b="1" u="none" strike="noStrike" cap="none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資料來源 </a:t>
            </a:r>
            <a:r>
              <a:rPr lang="zh-TW" sz="1000" b="1" u="none" strike="noStrike" cap="none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: </a:t>
            </a:r>
            <a:endParaRPr lang="en-US" altLang="zh-TW" sz="1000" b="1"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0" i="0" u="none" strike="noStrike" cap="none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https://docs.microsoft.com/en-us/windows-server/storage/storage-spaces/understand-the-cache</a:t>
            </a:r>
            <a:endParaRPr lang="zh-TW" altLang="en-US" sz="240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0" name="群組 257">
            <a:extLst>
              <a:ext uri="{FF2B5EF4-FFF2-40B4-BE49-F238E27FC236}">
                <a16:creationId xmlns:a16="http://schemas.microsoft.com/office/drawing/2014/main" id="{0C5A1A76-BEED-437F-8F32-B1303AC11B7D}"/>
              </a:ext>
            </a:extLst>
          </p:cNvPr>
          <p:cNvGrpSpPr/>
          <p:nvPr/>
        </p:nvGrpSpPr>
        <p:grpSpPr>
          <a:xfrm>
            <a:off x="7328461" y="1538317"/>
            <a:ext cx="4883499" cy="5455477"/>
            <a:chOff x="5896920" y="1311362"/>
            <a:chExt cx="3758168" cy="4198342"/>
          </a:xfrm>
        </p:grpSpPr>
        <p:sp>
          <p:nvSpPr>
            <p:cNvPr id="41" name="弧形 40">
              <a:extLst>
                <a:ext uri="{FF2B5EF4-FFF2-40B4-BE49-F238E27FC236}">
                  <a16:creationId xmlns:a16="http://schemas.microsoft.com/office/drawing/2014/main" id="{61289B4D-DF41-41B9-80F5-DA671A75A3FD}"/>
                </a:ext>
              </a:extLst>
            </p:cNvPr>
            <p:cNvSpPr/>
            <p:nvPr/>
          </p:nvSpPr>
          <p:spPr>
            <a:xfrm rot="14580648">
              <a:off x="6569274" y="2423889"/>
              <a:ext cx="4110804" cy="2060825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668C12D-F95C-4FDE-B602-55DAC4EF4C40}"/>
                </a:ext>
              </a:extLst>
            </p:cNvPr>
            <p:cNvSpPr/>
            <p:nvPr/>
          </p:nvSpPr>
          <p:spPr>
            <a:xfrm>
              <a:off x="6074229" y="3913833"/>
              <a:ext cx="582804" cy="8211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3A354FC9-AAE7-4B63-9B65-5AF4D5570B66}"/>
                </a:ext>
              </a:extLst>
            </p:cNvPr>
            <p:cNvSpPr/>
            <p:nvPr/>
          </p:nvSpPr>
          <p:spPr>
            <a:xfrm>
              <a:off x="6741920" y="3913833"/>
              <a:ext cx="582804" cy="8211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4" name="接點: 肘形 4">
              <a:extLst>
                <a:ext uri="{FF2B5EF4-FFF2-40B4-BE49-F238E27FC236}">
                  <a16:creationId xmlns:a16="http://schemas.microsoft.com/office/drawing/2014/main" id="{2E6D86E9-1EC7-4575-9E68-0CBED2330230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>
              <a:off x="6668989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接點: 肘形 13">
              <a:extLst>
                <a:ext uri="{FF2B5EF4-FFF2-40B4-BE49-F238E27FC236}">
                  <a16:creationId xmlns:a16="http://schemas.microsoft.com/office/drawing/2014/main" id="{EA845599-E2B1-491D-96DE-23350EC2C13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72618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群組 16">
              <a:extLst>
                <a:ext uri="{FF2B5EF4-FFF2-40B4-BE49-F238E27FC236}">
                  <a16:creationId xmlns:a16="http://schemas.microsoft.com/office/drawing/2014/main" id="{862CDF30-9A21-48E1-8B07-362D8CFCBC84}"/>
                </a:ext>
              </a:extLst>
            </p:cNvPr>
            <p:cNvGrpSpPr/>
            <p:nvPr/>
          </p:nvGrpSpPr>
          <p:grpSpPr>
            <a:xfrm>
              <a:off x="6400398" y="2597499"/>
              <a:ext cx="577780" cy="805526"/>
              <a:chOff x="6404096" y="2612019"/>
              <a:chExt cx="577780" cy="805526"/>
            </a:xfrm>
          </p:grpSpPr>
          <p:sp>
            <p:nvSpPr>
              <p:cNvPr id="60" name="直角三角形 59">
                <a:extLst>
                  <a:ext uri="{FF2B5EF4-FFF2-40B4-BE49-F238E27FC236}">
                    <a16:creationId xmlns:a16="http://schemas.microsoft.com/office/drawing/2014/main" id="{69153769-6600-4890-94CF-B906686F5A97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" name="直角三角形 60">
                <a:extLst>
                  <a:ext uri="{FF2B5EF4-FFF2-40B4-BE49-F238E27FC236}">
                    <a16:creationId xmlns:a16="http://schemas.microsoft.com/office/drawing/2014/main" id="{A4DE8064-D896-43FE-8302-26746CE29040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65399044-84F0-481E-9211-8FC51D8EA440}"/>
                </a:ext>
              </a:extLst>
            </p:cNvPr>
            <p:cNvSpPr txBox="1"/>
            <p:nvPr/>
          </p:nvSpPr>
          <p:spPr>
            <a:xfrm>
              <a:off x="6395681" y="2859811"/>
              <a:ext cx="577781" cy="26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1DABDD8B-1F35-4C32-8087-ACA1C3827C03}"/>
                </a:ext>
              </a:extLst>
            </p:cNvPr>
            <p:cNvCxnSpPr/>
            <p:nvPr/>
          </p:nvCxnSpPr>
          <p:spPr>
            <a:xfrm>
              <a:off x="6690414" y="1768510"/>
              <a:ext cx="0" cy="82898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E321F7CB-826A-4AD4-9FB3-3329068DC826}"/>
                </a:ext>
              </a:extLst>
            </p:cNvPr>
            <p:cNvSpPr/>
            <p:nvPr/>
          </p:nvSpPr>
          <p:spPr>
            <a:xfrm>
              <a:off x="7425047" y="3913833"/>
              <a:ext cx="582804" cy="8211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6C2DFC17-1A44-4566-A04B-B4A14C917A21}"/>
                </a:ext>
              </a:extLst>
            </p:cNvPr>
            <p:cNvSpPr/>
            <p:nvPr/>
          </p:nvSpPr>
          <p:spPr>
            <a:xfrm>
              <a:off x="8092738" y="3913833"/>
              <a:ext cx="582804" cy="8211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1" name="接點: 肘形 26">
              <a:extLst>
                <a:ext uri="{FF2B5EF4-FFF2-40B4-BE49-F238E27FC236}">
                  <a16:creationId xmlns:a16="http://schemas.microsoft.com/office/drawing/2014/main" id="{6DDAB4F1-CF39-4E3C-9B9F-64D6E0BEBBB1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>
              <a:off x="8019807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接點: 肘形 27">
              <a:extLst>
                <a:ext uri="{FF2B5EF4-FFF2-40B4-BE49-F238E27FC236}">
                  <a16:creationId xmlns:a16="http://schemas.microsoft.com/office/drawing/2014/main" id="{FC8DC51B-0C43-4C91-8053-D65D43715B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23436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6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群組 28">
              <a:extLst>
                <a:ext uri="{FF2B5EF4-FFF2-40B4-BE49-F238E27FC236}">
                  <a16:creationId xmlns:a16="http://schemas.microsoft.com/office/drawing/2014/main" id="{816C2FBA-32B6-4E28-A6DD-83FFAECD0076}"/>
                </a:ext>
              </a:extLst>
            </p:cNvPr>
            <p:cNvGrpSpPr/>
            <p:nvPr/>
          </p:nvGrpSpPr>
          <p:grpSpPr>
            <a:xfrm>
              <a:off x="7751216" y="2597499"/>
              <a:ext cx="577780" cy="805526"/>
              <a:chOff x="6404096" y="2612019"/>
              <a:chExt cx="577780" cy="805526"/>
            </a:xfrm>
          </p:grpSpPr>
          <p:sp>
            <p:nvSpPr>
              <p:cNvPr id="58" name="直角三角形 57">
                <a:extLst>
                  <a:ext uri="{FF2B5EF4-FFF2-40B4-BE49-F238E27FC236}">
                    <a16:creationId xmlns:a16="http://schemas.microsoft.com/office/drawing/2014/main" id="{8D65D3E9-6BF0-4B76-BCC6-8ED4D8E5E269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直角三角形 58">
                <a:extLst>
                  <a:ext uri="{FF2B5EF4-FFF2-40B4-BE49-F238E27FC236}">
                    <a16:creationId xmlns:a16="http://schemas.microsoft.com/office/drawing/2014/main" id="{F20ED1B5-A65A-48C5-8EFA-91EB47EFBFB1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5C4648F4-35A1-469C-8065-63A21E5DD609}"/>
                </a:ext>
              </a:extLst>
            </p:cNvPr>
            <p:cNvSpPr txBox="1"/>
            <p:nvPr/>
          </p:nvSpPr>
          <p:spPr>
            <a:xfrm>
              <a:off x="7751216" y="2859811"/>
              <a:ext cx="577781" cy="26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76457B17-AAEF-4BC3-8684-5EC38F17AEF7}"/>
                </a:ext>
              </a:extLst>
            </p:cNvPr>
            <p:cNvSpPr txBox="1"/>
            <p:nvPr/>
          </p:nvSpPr>
          <p:spPr>
            <a:xfrm>
              <a:off x="6117793" y="1311362"/>
              <a:ext cx="1142990" cy="450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rgbClr val="0070C0"/>
                  </a:solidFill>
                </a:rPr>
                <a:t>Writes</a:t>
              </a:r>
              <a:br>
                <a:rPr lang="en-US" altLang="zh-TW" sz="1600" b="1"/>
              </a:br>
              <a:r>
                <a:rPr lang="en-US" altLang="zh-TW" sz="1600"/>
                <a:t>are cached</a:t>
              </a:r>
              <a:endParaRPr lang="zh-TW" altLang="en-US" sz="1600"/>
            </a:p>
          </p:txBody>
        </p:sp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9179C037-7DF4-486C-BF11-8F8D75C4428B}"/>
                </a:ext>
              </a:extLst>
            </p:cNvPr>
            <p:cNvSpPr txBox="1"/>
            <p:nvPr/>
          </p:nvSpPr>
          <p:spPr>
            <a:xfrm>
              <a:off x="7484560" y="1311362"/>
              <a:ext cx="1142990" cy="450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rgbClr val="0070C0"/>
                  </a:solidFill>
                </a:rPr>
                <a:t>Reads</a:t>
              </a:r>
              <a:br>
                <a:rPr lang="en-US" altLang="zh-TW" sz="1600" b="1"/>
              </a:br>
              <a:r>
                <a:rPr lang="en-US" altLang="zh-TW" sz="1600"/>
                <a:t>are </a:t>
              </a:r>
              <a:r>
                <a:rPr lang="en-US" altLang="zh-TW" sz="1600" b="1">
                  <a:solidFill>
                    <a:srgbClr val="FF0000"/>
                  </a:solidFill>
                </a:rPr>
                <a:t>NOT</a:t>
              </a:r>
              <a:endParaRPr lang="zh-TW" altLang="en-US" sz="1600" b="1">
                <a:solidFill>
                  <a:srgbClr val="FF0000"/>
                </a:solidFill>
              </a:endParaRPr>
            </a:p>
          </p:txBody>
        </p:sp>
        <p:pic>
          <p:nvPicPr>
            <p:cNvPr id="57" name="圖形 256" descr="碼錶">
              <a:extLst>
                <a:ext uri="{FF2B5EF4-FFF2-40B4-BE49-F238E27FC236}">
                  <a16:creationId xmlns:a16="http://schemas.microsoft.com/office/drawing/2014/main" id="{64AC4A77-3DBB-4C51-851C-C6AD94B68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96920" y="3385108"/>
              <a:ext cx="468711" cy="468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74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>
            <a:extLst>
              <a:ext uri="{FF2B5EF4-FFF2-40B4-BE49-F238E27FC236}">
                <a16:creationId xmlns:a16="http://schemas.microsoft.com/office/drawing/2014/main" id="{67BE7065-2AF4-7C4A-9FE0-118420D432DE}"/>
              </a:ext>
            </a:extLst>
          </p:cNvPr>
          <p:cNvSpPr/>
          <p:nvPr/>
        </p:nvSpPr>
        <p:spPr>
          <a:xfrm>
            <a:off x="627950" y="2623574"/>
            <a:ext cx="10861720" cy="3036840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CA3CB76-EDC7-5C44-B903-DCE8A50067ED}"/>
              </a:ext>
            </a:extLst>
          </p:cNvPr>
          <p:cNvGrpSpPr/>
          <p:nvPr/>
        </p:nvGrpSpPr>
        <p:grpSpPr>
          <a:xfrm>
            <a:off x="1041053" y="2843456"/>
            <a:ext cx="4872476" cy="2734999"/>
            <a:chOff x="256501" y="2594208"/>
            <a:chExt cx="4468482" cy="2508231"/>
          </a:xfrm>
        </p:grpSpPr>
        <p:pic>
          <p:nvPicPr>
            <p:cNvPr id="29" name="圖片 29" descr="一張含有 文字, 地圖 的圖片&#10;&#10;描述是以非常高的可信度產生">
              <a:extLst>
                <a:ext uri="{FF2B5EF4-FFF2-40B4-BE49-F238E27FC236}">
                  <a16:creationId xmlns:a16="http://schemas.microsoft.com/office/drawing/2014/main" id="{F874B82C-BAFA-4196-9D39-EF9201D87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501" y="2594208"/>
              <a:ext cx="4468482" cy="2508231"/>
            </a:xfrm>
            <a:prstGeom prst="rect">
              <a:avLst/>
            </a:prstGeom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53F6E59F-C943-479D-86F8-5B3B0A209337}"/>
                </a:ext>
              </a:extLst>
            </p:cNvPr>
            <p:cNvSpPr/>
            <p:nvPr/>
          </p:nvSpPr>
          <p:spPr>
            <a:xfrm>
              <a:off x="1355847" y="2986079"/>
              <a:ext cx="2887690" cy="4183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A8456137-CC80-4CB7-9B7E-F5AD27E3D866}"/>
                </a:ext>
              </a:extLst>
            </p:cNvPr>
            <p:cNvSpPr/>
            <p:nvPr/>
          </p:nvSpPr>
          <p:spPr>
            <a:xfrm>
              <a:off x="1258934" y="3988631"/>
              <a:ext cx="2963171" cy="43994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kumimoji="1" lang="en-US" altLang="zh-TW" sz="4200"/>
              <a:t>SSD </a:t>
            </a:r>
            <a:r>
              <a:rPr kumimoji="1" lang="zh-TW" altLang="en-US" sz="4200"/>
              <a:t>快取支援軟體定義 SSD 外掛預留空間配置 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FDC7D5E-3CAD-9B4E-B3CD-0020F6DA0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21920" tIns="60960" rIns="121920" bIns="60960" rtlCol="0" anchor="t">
            <a:normAutofit/>
          </a:bodyPr>
          <a:lstStyle/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廠商固定會保留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7% 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或更多空間，減少寫入放大並維持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的隨機寫入效能。</a:t>
            </a:r>
          </a:p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QNAP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支援由軟體提高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預留空間，在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壽命和持續寫入效能上帶來巨大優勢，使消費級別 </a:t>
            </a:r>
            <a:r>
              <a:rPr lang="en" altLang="zh-TW" sz="2000">
                <a:latin typeface="Arial" panose="020B0604020202020204" pitchFamily="34" charset="0"/>
                <a:cs typeface="Arial" panose="020B0604020202020204" pitchFamily="34" charset="0"/>
              </a:rPr>
              <a:t>SSD 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有企業級的表現。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kumimoji="1"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518396" y="5754815"/>
            <a:ext cx="6697884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altLang="zh-TW" sz="1000" b="1" err="1">
                <a:latin typeface="微軟正黑體" pitchFamily="34" charset="-120"/>
                <a:ea typeface="微軟正黑體" pitchFamily="34" charset="-120"/>
                <a:cs typeface="Arial"/>
              </a:rPr>
              <a:t>參考資料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</a:rPr>
              <a:t>: ht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t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</a:rPr>
              <a:t>p://www.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</a:rPr>
              <a:t>tpi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n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</a:rPr>
              <a:t>c.c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om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</a:rPr>
              <a:t>/technology/ssd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-o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</a:rPr>
              <a:t>v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e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</a:rPr>
              <a:t>r-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p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</a:rPr>
              <a:t>rovisioning-benefits-configure</a:t>
            </a:r>
            <a:endParaRPr lang="zh-TW" altLang="en-US" sz="1000" b="1">
              <a:latin typeface="微軟正黑體" pitchFamily="34" charset="-120"/>
              <a:ea typeface="微軟正黑體" pitchFamily="34" charset="-120"/>
              <a:cs typeface="Arial"/>
            </a:endParaRPr>
          </a:p>
        </p:txBody>
      </p:sp>
      <p:sp>
        <p:nvSpPr>
          <p:cNvPr id="16" name="Shape 209">
            <a:extLst>
              <a:ext uri="{FF2B5EF4-FFF2-40B4-BE49-F238E27FC236}">
                <a16:creationId xmlns:a16="http://schemas.microsoft.com/office/drawing/2014/main" id="{B04E9F3E-7260-714E-A243-09A15688677F}"/>
              </a:ext>
            </a:extLst>
          </p:cNvPr>
          <p:cNvSpPr txBox="1"/>
          <p:nvPr/>
        </p:nvSpPr>
        <p:spPr>
          <a:xfrm>
            <a:off x="518396" y="5969273"/>
            <a:ext cx="9912146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zh-TW" altLang="en-US" sz="1000" b="1">
                <a:latin typeface="微軟正黑體" pitchFamily="34" charset="-120"/>
                <a:ea typeface="微軟正黑體" pitchFamily="34" charset="-120"/>
                <a:cs typeface="Arial"/>
              </a:rPr>
              <a:t>以 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FIO </a:t>
            </a:r>
            <a:r>
              <a:rPr lang="zh-TW" altLang="en-US" sz="1000" b="1">
                <a:latin typeface="微軟正黑體" pitchFamily="34" charset="-120"/>
                <a:ea typeface="微軟正黑體" pitchFamily="34" charset="-120"/>
                <a:cs typeface="Arial"/>
              </a:rPr>
              <a:t>進行測試，測試參數：</a:t>
            </a:r>
            <a:r>
              <a:rPr lang="zh-TW" altLang="en-US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 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--direct=0 --bs=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</a:rPr>
              <a:t> 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4k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</a:rPr>
              <a:t>(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random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</a:rPr>
              <a:t>)1M(sequential)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, --io depth=1(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</a:rPr>
              <a:t>r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</a:t>
            </a:r>
            <a:r>
              <a:rPr lang="en-US" altLang="zh-TW" sz="1000" b="1">
                <a:latin typeface="微軟正黑體" pitchFamily="34" charset="-120"/>
                <a:ea typeface="微軟正黑體" pitchFamily="34" charset="-120"/>
                <a:cs typeface="Arial"/>
              </a:rPr>
              <a:t>ndom) 32(sequential), --file size= 90G  </a:t>
            </a:r>
            <a:endParaRPr lang="en-US" sz="1000" b="1"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36DEB765-CFF5-AB45-B52D-B5A68EB26294}"/>
              </a:ext>
            </a:extLst>
          </p:cNvPr>
          <p:cNvCxnSpPr/>
          <p:nvPr/>
        </p:nvCxnSpPr>
        <p:spPr>
          <a:xfrm flipV="1">
            <a:off x="6270898" y="2843456"/>
            <a:ext cx="0" cy="249469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466;p39">
            <a:extLst>
              <a:ext uri="{FF2B5EF4-FFF2-40B4-BE49-F238E27FC236}">
                <a16:creationId xmlns:a16="http://schemas.microsoft.com/office/drawing/2014/main" id="{E91C5BAB-3CD5-450A-A573-F96D7CC8D01E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7871" y="3027343"/>
            <a:ext cx="4948933" cy="2310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775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圖片 83">
            <a:extLst>
              <a:ext uri="{FF2B5EF4-FFF2-40B4-BE49-F238E27FC236}">
                <a16:creationId xmlns:a16="http://schemas.microsoft.com/office/drawing/2014/main" id="{844C5FCF-55FB-45BE-9D35-747C29160B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89" y="1608328"/>
            <a:ext cx="4210541" cy="15765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5" name="圖片 84">
            <a:extLst>
              <a:ext uri="{FF2B5EF4-FFF2-40B4-BE49-F238E27FC236}">
                <a16:creationId xmlns:a16="http://schemas.microsoft.com/office/drawing/2014/main" id="{A8993DD1-02C7-4B8A-BAAC-3D69BCE5D7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89" y="3392316"/>
            <a:ext cx="4210541" cy="9602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Shape 149" descr="1_Qtier-01-01.png">
            <a:extLst>
              <a:ext uri="{FF2B5EF4-FFF2-40B4-BE49-F238E27FC236}">
                <a16:creationId xmlns:a16="http://schemas.microsoft.com/office/drawing/2014/main" id="{25AC39A0-598E-4B64-9C10-8B0E9DEC1FEC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205" y="1157721"/>
            <a:ext cx="7601583" cy="52020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773444F0-F10D-410A-98B4-FB066DA478BB}"/>
              </a:ext>
            </a:extLst>
          </p:cNvPr>
          <p:cNvSpPr/>
          <p:nvPr/>
        </p:nvSpPr>
        <p:spPr>
          <a:xfrm>
            <a:off x="7787259" y="3259639"/>
            <a:ext cx="1054908" cy="1054908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7030A0"/>
              </a:gs>
            </a:gsLst>
            <a:lin ang="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A3B279A-4114-49CC-8C6C-4C31463EA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3" y="136525"/>
            <a:ext cx="11722768" cy="1126791"/>
          </a:xfrm>
        </p:spPr>
        <p:txBody>
          <a:bodyPr>
            <a:normAutofit/>
          </a:bodyPr>
          <a:lstStyle/>
          <a:p>
            <a:r>
              <a:rPr kumimoji="1" lang="zh-TW" altLang="en-US"/>
              <a:t>好還要更好，用 </a:t>
            </a:r>
            <a:r>
              <a:rPr kumimoji="1" lang="en-US" altLang="zh-TW" err="1"/>
              <a:t>Qtier</a:t>
            </a:r>
            <a:r>
              <a:rPr kumimoji="1" lang="en-US" altLang="zh-TW"/>
              <a:t> </a:t>
            </a:r>
            <a:r>
              <a:rPr kumimoji="1" lang="zh-TW" altLang="en-US"/>
              <a:t>效能容量一次升級</a:t>
            </a:r>
          </a:p>
        </p:txBody>
      </p:sp>
      <p:sp>
        <p:nvSpPr>
          <p:cNvPr id="11" name="Shape 148">
            <a:extLst>
              <a:ext uri="{FF2B5EF4-FFF2-40B4-BE49-F238E27FC236}">
                <a16:creationId xmlns:a16="http://schemas.microsoft.com/office/drawing/2014/main" id="{9B23E68D-DDFD-44E8-B2A7-6C7F766EFD9B}"/>
              </a:ext>
            </a:extLst>
          </p:cNvPr>
          <p:cNvSpPr/>
          <p:nvPr/>
        </p:nvSpPr>
        <p:spPr>
          <a:xfrm>
            <a:off x="8371917" y="1630588"/>
            <a:ext cx="230655" cy="452787"/>
          </a:xfrm>
          <a:prstGeom prst="rect">
            <a:avLst/>
          </a:prstGeom>
          <a:noFill/>
          <a:ln>
            <a:noFill/>
          </a:ln>
        </p:spPr>
        <p:txBody>
          <a:bodyPr wrap="square" lIns="68551" tIns="34275" rIns="68551" bIns="34275" anchor="t" anchorCtr="0">
            <a:noAutofit/>
          </a:bodyPr>
          <a:lstStyle/>
          <a:p>
            <a:pPr>
              <a:buSzPct val="25000"/>
            </a:pPr>
            <a:r>
              <a:rPr lang="zh-TW" alt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3" name="Shape 150">
            <a:extLst>
              <a:ext uri="{FF2B5EF4-FFF2-40B4-BE49-F238E27FC236}">
                <a16:creationId xmlns:a16="http://schemas.microsoft.com/office/drawing/2014/main" id="{D3E62F91-9E1E-40E6-B44F-F9358FC29A65}"/>
              </a:ext>
            </a:extLst>
          </p:cNvPr>
          <p:cNvSpPr txBox="1"/>
          <p:nvPr/>
        </p:nvSpPr>
        <p:spPr>
          <a:xfrm>
            <a:off x="4997890" y="1559765"/>
            <a:ext cx="1833589" cy="2850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熱資料</a:t>
            </a:r>
          </a:p>
        </p:txBody>
      </p:sp>
      <p:sp>
        <p:nvSpPr>
          <p:cNvPr id="14" name="Shape 151">
            <a:extLst>
              <a:ext uri="{FF2B5EF4-FFF2-40B4-BE49-F238E27FC236}">
                <a16:creationId xmlns:a16="http://schemas.microsoft.com/office/drawing/2014/main" id="{B256CABC-9CCE-487F-A3AD-7CD56E4E3E06}"/>
              </a:ext>
            </a:extLst>
          </p:cNvPr>
          <p:cNvSpPr txBox="1"/>
          <p:nvPr/>
        </p:nvSpPr>
        <p:spPr>
          <a:xfrm>
            <a:off x="4997890" y="1831773"/>
            <a:ext cx="1833589" cy="2850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暖資料</a:t>
            </a:r>
          </a:p>
        </p:txBody>
      </p:sp>
      <p:sp>
        <p:nvSpPr>
          <p:cNvPr id="15" name="Shape 152">
            <a:extLst>
              <a:ext uri="{FF2B5EF4-FFF2-40B4-BE49-F238E27FC236}">
                <a16:creationId xmlns:a16="http://schemas.microsoft.com/office/drawing/2014/main" id="{C9C60D36-36E8-4FAE-96DB-AF5F0E745E11}"/>
              </a:ext>
            </a:extLst>
          </p:cNvPr>
          <p:cNvSpPr txBox="1"/>
          <p:nvPr/>
        </p:nvSpPr>
        <p:spPr>
          <a:xfrm>
            <a:off x="4997890" y="2083198"/>
            <a:ext cx="1833589" cy="2850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冷資料</a:t>
            </a:r>
          </a:p>
        </p:txBody>
      </p:sp>
      <p:pic>
        <p:nvPicPr>
          <p:cNvPr id="17" name="Picture 12" descr="ãM.2 SSD Pngãçåçæå°çµæ">
            <a:extLst>
              <a:ext uri="{FF2B5EF4-FFF2-40B4-BE49-F238E27FC236}">
                <a16:creationId xmlns:a16="http://schemas.microsoft.com/office/drawing/2014/main" id="{6F91F0EE-6594-4963-9BCE-BBA288B8A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4857" y="3956240"/>
            <a:ext cx="2053887" cy="205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內容版面配置區 2">
            <a:extLst>
              <a:ext uri="{FF2B5EF4-FFF2-40B4-BE49-F238E27FC236}">
                <a16:creationId xmlns:a16="http://schemas.microsoft.com/office/drawing/2014/main" id="{F2603698-1CF1-4891-9DD6-E617B85B6E0E}"/>
              </a:ext>
            </a:extLst>
          </p:cNvPr>
          <p:cNvSpPr txBox="1">
            <a:spLocks/>
          </p:cNvSpPr>
          <p:nvPr/>
        </p:nvSpPr>
        <p:spPr>
          <a:xfrm>
            <a:off x="498852" y="1608327"/>
            <a:ext cx="3995335" cy="151961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ts val="2800"/>
              </a:lnSpc>
              <a:spcBef>
                <a:spcPts val="451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除了全 </a:t>
            </a:r>
            <a:r>
              <a:rPr lang="en-US" altLang="zh-TW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快取，</a:t>
            </a:r>
            <a:r>
              <a:rPr lang="en-US" altLang="zh-TW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QNAP</a:t>
            </a: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80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自動分層可將 </a:t>
            </a:r>
            <a:r>
              <a:rPr lang="en-US" altLang="zh-TW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SSD </a:t>
            </a: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和 </a:t>
            </a:r>
            <a:r>
              <a:rPr lang="en-US" altLang="zh-TW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HDD</a:t>
            </a: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RAID</a:t>
            </a: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整合為一組儲存池，並智能判斷冷熱資料，自動在分</a:t>
            </a:r>
            <a:r>
              <a:rPr lang="zh-TW" altLang="zh-TW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層間移動</a:t>
            </a: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。</a:t>
            </a:r>
            <a:endParaRPr lang="en-US" altLang="zh-TW" sz="1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BB3B7773-9315-49DE-93AC-D6129E3B98B9}"/>
              </a:ext>
            </a:extLst>
          </p:cNvPr>
          <p:cNvSpPr/>
          <p:nvPr/>
        </p:nvSpPr>
        <p:spPr>
          <a:xfrm>
            <a:off x="7585377" y="1397688"/>
            <a:ext cx="1842724" cy="4471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Shape 154">
            <a:extLst>
              <a:ext uri="{FF2B5EF4-FFF2-40B4-BE49-F238E27FC236}">
                <a16:creationId xmlns:a16="http://schemas.microsoft.com/office/drawing/2014/main" id="{74FE2901-91E3-4FFD-83B3-93130CEFDB5D}"/>
              </a:ext>
            </a:extLst>
          </p:cNvPr>
          <p:cNvSpPr txBox="1"/>
          <p:nvPr/>
        </p:nvSpPr>
        <p:spPr>
          <a:xfrm>
            <a:off x="7753418" y="1417619"/>
            <a:ext cx="1674683" cy="4461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ts val="1333"/>
              </a:lnSpc>
            </a:pPr>
            <a:r>
              <a:rPr lang="zh-TW" altLang="en-US" sz="1400" b="1">
                <a:latin typeface="Microsoft JhengHei"/>
                <a:ea typeface="Microsoft JhengHei"/>
                <a:sym typeface="Microsoft JhengHei"/>
              </a:rPr>
              <a:t>分層前</a:t>
            </a:r>
            <a:endParaRPr lang="en-US" altLang="zh-TW" sz="1400" b="1">
              <a:latin typeface="Microsoft JhengHei"/>
              <a:ea typeface="Microsoft JhengHei"/>
              <a:sym typeface="Microsoft JhengHei"/>
            </a:endParaRPr>
          </a:p>
          <a:p>
            <a:pPr>
              <a:lnSpc>
                <a:spcPts val="1333"/>
              </a:lnSpc>
            </a:pPr>
            <a:r>
              <a:rPr lang="zh-TW" altLang="en-US" sz="1000" b="1">
                <a:latin typeface="Microsoft JhengHei"/>
                <a:ea typeface="Microsoft JhengHei"/>
                <a:sym typeface="Microsoft JhengHei"/>
              </a:rPr>
              <a:t>頻繁存取資料效能未優化</a:t>
            </a: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FFE7FFF9-430D-4B29-BFEB-1B49527F5B5E}"/>
              </a:ext>
            </a:extLst>
          </p:cNvPr>
          <p:cNvGrpSpPr/>
          <p:nvPr/>
        </p:nvGrpSpPr>
        <p:grpSpPr>
          <a:xfrm>
            <a:off x="7274370" y="1391064"/>
            <a:ext cx="479048" cy="479048"/>
            <a:chOff x="228678" y="3612186"/>
            <a:chExt cx="655970" cy="655970"/>
          </a:xfrm>
        </p:grpSpPr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24AA941E-3C5D-4694-AF66-0CABD51CAE3C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0A155702-4685-40A4-95B6-0DC0CE317E2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DE72D63E-8931-4B50-8F19-62CC41E0C042}"/>
              </a:ext>
            </a:extLst>
          </p:cNvPr>
          <p:cNvSpPr/>
          <p:nvPr/>
        </p:nvSpPr>
        <p:spPr>
          <a:xfrm>
            <a:off x="7340755" y="1405742"/>
            <a:ext cx="336952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133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endParaRPr lang="zh-TW" altLang="en-US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D0EE016B-BEC8-43BB-A6FC-FB65F5DFB601}"/>
              </a:ext>
            </a:extLst>
          </p:cNvPr>
          <p:cNvSpPr/>
          <p:nvPr/>
        </p:nvSpPr>
        <p:spPr>
          <a:xfrm>
            <a:off x="5298591" y="2862154"/>
            <a:ext cx="1772676" cy="4028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E523958F-201C-4218-A3A2-640F22F131D0}"/>
              </a:ext>
            </a:extLst>
          </p:cNvPr>
          <p:cNvGrpSpPr/>
          <p:nvPr/>
        </p:nvGrpSpPr>
        <p:grpSpPr>
          <a:xfrm>
            <a:off x="4991413" y="2830051"/>
            <a:ext cx="479048" cy="479048"/>
            <a:chOff x="228678" y="3612186"/>
            <a:chExt cx="655970" cy="655970"/>
          </a:xfrm>
        </p:grpSpPr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A0BA46B9-4FE8-4089-BB17-B55591C055AF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80A85E0E-0274-486A-B365-3DDA0AA0D407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7ADF2365-3B7E-4F30-8D56-E3D944FDCCC7}"/>
              </a:ext>
            </a:extLst>
          </p:cNvPr>
          <p:cNvSpPr/>
          <p:nvPr/>
        </p:nvSpPr>
        <p:spPr>
          <a:xfrm>
            <a:off x="5059845" y="2844591"/>
            <a:ext cx="336952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133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4</a:t>
            </a:r>
            <a:endParaRPr lang="zh-TW" altLang="en-US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C3E7EFD9-65B7-4D3E-BD58-B01F4CAFCA91}"/>
              </a:ext>
            </a:extLst>
          </p:cNvPr>
          <p:cNvSpPr/>
          <p:nvPr/>
        </p:nvSpPr>
        <p:spPr>
          <a:xfrm>
            <a:off x="10181179" y="2869730"/>
            <a:ext cx="1250324" cy="4028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32A40D26-7C1A-4580-B77F-9614208C6613}"/>
              </a:ext>
            </a:extLst>
          </p:cNvPr>
          <p:cNvGrpSpPr/>
          <p:nvPr/>
        </p:nvGrpSpPr>
        <p:grpSpPr>
          <a:xfrm>
            <a:off x="9837194" y="2827956"/>
            <a:ext cx="479048" cy="479048"/>
            <a:chOff x="228678" y="3612186"/>
            <a:chExt cx="655970" cy="655970"/>
          </a:xfrm>
        </p:grpSpPr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69C7921E-96C8-4294-BBA6-EE79A62AFED0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8252FF06-A8E6-436F-A3BF-62831762872E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48CCE622-4ADE-49A1-AD67-77D3FBA6A09E}"/>
              </a:ext>
            </a:extLst>
          </p:cNvPr>
          <p:cNvSpPr/>
          <p:nvPr/>
        </p:nvSpPr>
        <p:spPr>
          <a:xfrm>
            <a:off x="9906309" y="2834963"/>
            <a:ext cx="336952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133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</a:t>
            </a:r>
            <a:endParaRPr lang="zh-TW" altLang="en-US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53">
            <a:extLst>
              <a:ext uri="{FF2B5EF4-FFF2-40B4-BE49-F238E27FC236}">
                <a16:creationId xmlns:a16="http://schemas.microsoft.com/office/drawing/2014/main" id="{0D8849C8-075A-4B45-B457-1D63C580DCF9}"/>
              </a:ext>
            </a:extLst>
          </p:cNvPr>
          <p:cNvSpPr txBox="1"/>
          <p:nvPr/>
        </p:nvSpPr>
        <p:spPr>
          <a:xfrm>
            <a:off x="5446018" y="2830051"/>
            <a:ext cx="1833589" cy="5078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ts val="1333"/>
              </a:lnSpc>
            </a:pPr>
            <a:r>
              <a:rPr lang="zh-TW" altLang="en-US" sz="1400" b="1">
                <a:latin typeface="Microsoft JhengHei"/>
                <a:ea typeface="Microsoft JhengHei"/>
                <a:sym typeface="Microsoft JhengHei"/>
              </a:rPr>
              <a:t>資料存取行為改變</a:t>
            </a: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9E8E3539-CEE1-48E8-A6C9-6589A07F065A}"/>
              </a:ext>
            </a:extLst>
          </p:cNvPr>
          <p:cNvSpPr/>
          <p:nvPr/>
        </p:nvSpPr>
        <p:spPr>
          <a:xfrm>
            <a:off x="7560954" y="4928075"/>
            <a:ext cx="1842724" cy="4028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410B9B76-3552-4BFC-87BA-AB1D0FE4F549}"/>
              </a:ext>
            </a:extLst>
          </p:cNvPr>
          <p:cNvGrpSpPr/>
          <p:nvPr/>
        </p:nvGrpSpPr>
        <p:grpSpPr>
          <a:xfrm>
            <a:off x="7197366" y="4889957"/>
            <a:ext cx="479048" cy="479048"/>
            <a:chOff x="228678" y="3612186"/>
            <a:chExt cx="655970" cy="655970"/>
          </a:xfrm>
        </p:grpSpPr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F9524507-5C95-4780-922C-A99416C0523A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5DFE5681-FA18-4C1D-B34F-AA75CCC615D9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id="{CACB17A4-252E-4D59-A38D-A41040688ECF}"/>
              </a:ext>
            </a:extLst>
          </p:cNvPr>
          <p:cNvSpPr/>
          <p:nvPr/>
        </p:nvSpPr>
        <p:spPr>
          <a:xfrm>
            <a:off x="7266481" y="4912856"/>
            <a:ext cx="336952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133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</a:t>
            </a:r>
            <a:endParaRPr lang="zh-TW" altLang="en-US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56">
            <a:extLst>
              <a:ext uri="{FF2B5EF4-FFF2-40B4-BE49-F238E27FC236}">
                <a16:creationId xmlns:a16="http://schemas.microsoft.com/office/drawing/2014/main" id="{FD654F7A-3B3B-4C14-8AE8-4EE2751E68F4}"/>
              </a:ext>
            </a:extLst>
          </p:cNvPr>
          <p:cNvSpPr txBox="1"/>
          <p:nvPr/>
        </p:nvSpPr>
        <p:spPr>
          <a:xfrm>
            <a:off x="7656473" y="4860750"/>
            <a:ext cx="2013572" cy="5796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ts val="1333"/>
              </a:lnSpc>
            </a:pPr>
            <a:r>
              <a:rPr lang="zh-TW" altLang="en-US" sz="1400" b="1">
                <a:latin typeface="Microsoft JhengHei"/>
                <a:ea typeface="Microsoft JhengHei"/>
                <a:cs typeface="Microsoft JhengHei"/>
                <a:sym typeface="Microsoft JhengHei"/>
              </a:rPr>
              <a:t>分層後</a:t>
            </a:r>
            <a:endParaRPr lang="en-US" altLang="zh-TW" sz="1400"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ts val="1333"/>
              </a:lnSpc>
            </a:pPr>
            <a:r>
              <a:rPr lang="zh-TW" altLang="en-US" sz="1000" b="1"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頻繁存取資料效能已優化</a:t>
            </a:r>
          </a:p>
        </p:txBody>
      </p:sp>
      <p:sp>
        <p:nvSpPr>
          <p:cNvPr id="20" name="Shape 155">
            <a:extLst>
              <a:ext uri="{FF2B5EF4-FFF2-40B4-BE49-F238E27FC236}">
                <a16:creationId xmlns:a16="http://schemas.microsoft.com/office/drawing/2014/main" id="{9E456493-822A-4747-880A-9D4865E739E1}"/>
              </a:ext>
            </a:extLst>
          </p:cNvPr>
          <p:cNvSpPr txBox="1"/>
          <p:nvPr/>
        </p:nvSpPr>
        <p:spPr>
          <a:xfrm>
            <a:off x="10324949" y="2897112"/>
            <a:ext cx="1170456" cy="3754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ts val="1333"/>
              </a:lnSpc>
            </a:pPr>
            <a:r>
              <a:rPr lang="zh-TW" altLang="en-US" sz="1400" b="1">
                <a:latin typeface="Microsoft JhengHei"/>
                <a:ea typeface="Microsoft JhengHei"/>
                <a:sym typeface="Microsoft JhengHei"/>
              </a:rPr>
              <a:t>開始分層</a:t>
            </a:r>
          </a:p>
        </p:txBody>
      </p:sp>
      <p:sp>
        <p:nvSpPr>
          <p:cNvPr id="63" name="Shape 215">
            <a:extLst>
              <a:ext uri="{FF2B5EF4-FFF2-40B4-BE49-F238E27FC236}">
                <a16:creationId xmlns:a16="http://schemas.microsoft.com/office/drawing/2014/main" id="{3ED8D6FB-8D69-49EF-97E7-87B77E5F8818}"/>
              </a:ext>
            </a:extLst>
          </p:cNvPr>
          <p:cNvSpPr txBox="1"/>
          <p:nvPr/>
        </p:nvSpPr>
        <p:spPr>
          <a:xfrm>
            <a:off x="7236760" y="3501589"/>
            <a:ext cx="2135200" cy="585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13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Qtier </a:t>
            </a:r>
          </a:p>
          <a:p>
            <a:pPr algn="ctr"/>
            <a:r>
              <a:rPr lang="zh-TW" altLang="en-US" sz="21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引擎</a:t>
            </a:r>
            <a:endParaRPr lang="en" sz="21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74B3978E-644C-4D39-A4CB-ED3E698EE9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647" y="4352550"/>
            <a:ext cx="2322175" cy="14534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7" name="內容版面配置區 2">
            <a:extLst>
              <a:ext uri="{FF2B5EF4-FFF2-40B4-BE49-F238E27FC236}">
                <a16:creationId xmlns:a16="http://schemas.microsoft.com/office/drawing/2014/main" id="{B3274C07-B52B-4455-A865-2F16A40E4567}"/>
              </a:ext>
            </a:extLst>
          </p:cNvPr>
          <p:cNvSpPr txBox="1">
            <a:spLocks/>
          </p:cNvSpPr>
          <p:nvPr/>
        </p:nvSpPr>
        <p:spPr>
          <a:xfrm>
            <a:off x="498852" y="3418332"/>
            <a:ext cx="3995335" cy="90986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ts val="2800"/>
              </a:lnSpc>
              <a:spcBef>
                <a:spcPts val="451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一般  </a:t>
            </a:r>
            <a:r>
              <a:rPr lang="en-US" altLang="zh-TW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SATA/SAS SSD </a:t>
            </a: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外，也支援 </a:t>
            </a:r>
            <a:r>
              <a:rPr lang="en-US" altLang="zh-TW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QM2</a:t>
            </a: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外接儲存擴充卡。</a:t>
            </a:r>
            <a:endParaRPr lang="en-US" altLang="zh-TW" sz="1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9" name="圖片 88">
            <a:extLst>
              <a:ext uri="{FF2B5EF4-FFF2-40B4-BE49-F238E27FC236}">
                <a16:creationId xmlns:a16="http://schemas.microsoft.com/office/drawing/2014/main" id="{5B909EF4-F42E-4406-8C20-C2486BB04B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89" y="4502276"/>
            <a:ext cx="4210541" cy="15765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0" name="內容版面配置區 2">
            <a:extLst>
              <a:ext uri="{FF2B5EF4-FFF2-40B4-BE49-F238E27FC236}">
                <a16:creationId xmlns:a16="http://schemas.microsoft.com/office/drawing/2014/main" id="{A4A0B6B7-248E-4527-87A5-92F9DDEB31B4}"/>
              </a:ext>
            </a:extLst>
          </p:cNvPr>
          <p:cNvSpPr txBox="1">
            <a:spLocks/>
          </p:cNvSpPr>
          <p:nvPr/>
        </p:nvSpPr>
        <p:spPr>
          <a:xfrm>
            <a:off x="498852" y="4715632"/>
            <a:ext cx="3995335" cy="1306254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ts val="2800"/>
              </a:lnSpc>
              <a:spcBef>
                <a:spcPts val="451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儲存不僅受惠於 </a:t>
            </a:r>
            <a:r>
              <a:rPr lang="en-US" altLang="zh-TW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的強大效能，更保有最大的儲存大容量且也支援 </a:t>
            </a:r>
            <a:r>
              <a:rPr lang="en-US" altLang="zh-TW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軟體預留空間。</a:t>
            </a:r>
            <a:endParaRPr lang="en-US" altLang="zh-TW" sz="1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47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7CACFCBB-A6D1-4A53-98C8-3DAC6D08A8DF}"/>
              </a:ext>
            </a:extLst>
          </p:cNvPr>
          <p:cNvSpPr/>
          <p:nvPr/>
        </p:nvSpPr>
        <p:spPr>
          <a:xfrm>
            <a:off x="6591871" y="4109473"/>
            <a:ext cx="4271749" cy="1651986"/>
          </a:xfrm>
          <a:prstGeom prst="roundRect">
            <a:avLst>
              <a:gd name="adj" fmla="val 75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47069A2B-19A8-401B-8A11-928270E707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10" y="1798008"/>
            <a:ext cx="3692455" cy="42298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1EA213D6-D4E3-42B6-8982-6F88B70FA5DD}"/>
              </a:ext>
            </a:extLst>
          </p:cNvPr>
          <p:cNvGrpSpPr/>
          <p:nvPr/>
        </p:nvGrpSpPr>
        <p:grpSpPr>
          <a:xfrm>
            <a:off x="7615146" y="4274080"/>
            <a:ext cx="1552687" cy="1419139"/>
            <a:chOff x="4984364" y="2066362"/>
            <a:chExt cx="2714748" cy="2481250"/>
          </a:xfrm>
        </p:grpSpPr>
        <p:pic>
          <p:nvPicPr>
            <p:cNvPr id="47" name="Picture 2" descr="D:\工作進行中\20170911直播母版16比9\20171012直播ppt元素\QM2爆炸圖_coco.png">
              <a:extLst>
                <a:ext uri="{FF2B5EF4-FFF2-40B4-BE49-F238E27FC236}">
                  <a16:creationId xmlns:a16="http://schemas.microsoft.com/office/drawing/2014/main" id="{80F52C74-808D-4A6D-9991-17F17D3DE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364" y="2066362"/>
              <a:ext cx="2714748" cy="2481250"/>
            </a:xfrm>
            <a:prstGeom prst="rect">
              <a:avLst/>
            </a:prstGeom>
            <a:noFill/>
          </p:spPr>
        </p:pic>
        <p:sp>
          <p:nvSpPr>
            <p:cNvPr id="48" name="Shape 272">
              <a:extLst>
                <a:ext uri="{FF2B5EF4-FFF2-40B4-BE49-F238E27FC236}">
                  <a16:creationId xmlns:a16="http://schemas.microsoft.com/office/drawing/2014/main" id="{0279E5EC-D6EB-4B1D-8204-5B1A1E1C5CE1}"/>
                </a:ext>
              </a:extLst>
            </p:cNvPr>
            <p:cNvSpPr txBox="1"/>
            <p:nvPr/>
          </p:nvSpPr>
          <p:spPr>
            <a:xfrm>
              <a:off x="5699300" y="2881804"/>
              <a:ext cx="1521561" cy="5328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</a:t>
              </a:r>
              <a:endParaRPr lang="zh-TW" alt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9E9ACA0-5045-4FF5-831C-BCD957785042}"/>
              </a:ext>
            </a:extLst>
          </p:cNvPr>
          <p:cNvGrpSpPr/>
          <p:nvPr/>
        </p:nvGrpSpPr>
        <p:grpSpPr>
          <a:xfrm>
            <a:off x="4437146" y="1170073"/>
            <a:ext cx="3692455" cy="2307785"/>
            <a:chOff x="136073" y="3453176"/>
            <a:chExt cx="5249819" cy="3281137"/>
          </a:xfrm>
        </p:grpSpPr>
        <p:pic>
          <p:nvPicPr>
            <p:cNvPr id="4098" name="Picture 2" descr="https://www.qnap.com/i/_attach_file/product/photo/800_500/373_1542096464_TVS-1672XU-RP_Front.png?v=2">
              <a:extLst>
                <a:ext uri="{FF2B5EF4-FFF2-40B4-BE49-F238E27FC236}">
                  <a16:creationId xmlns:a16="http://schemas.microsoft.com/office/drawing/2014/main" id="{0172BB3A-C64C-4988-B701-88A7E10EB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" y="3453176"/>
              <a:ext cx="5249819" cy="328113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Shape 297">
              <a:extLst>
                <a:ext uri="{FF2B5EF4-FFF2-40B4-BE49-F238E27FC236}">
                  <a16:creationId xmlns:a16="http://schemas.microsoft.com/office/drawing/2014/main" id="{666024BE-A128-4C95-98E5-19A0386FB879}"/>
                </a:ext>
              </a:extLst>
            </p:cNvPr>
            <p:cNvSpPr/>
            <p:nvPr/>
          </p:nvSpPr>
          <p:spPr>
            <a:xfrm>
              <a:off x="583816" y="4736692"/>
              <a:ext cx="4454103" cy="305200"/>
            </a:xfrm>
            <a:prstGeom prst="roundRect">
              <a:avLst>
                <a:gd name="adj" fmla="val 6360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sz="2400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sz="2400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400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</a:t>
              </a:r>
              <a:r>
                <a:rPr lang="zh-TW" altLang="en-US" sz="2400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400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5</a:t>
              </a:r>
              <a:endParaRPr lang="zh-TW" altLang="en-US" sz="24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44" name="Shape 298">
              <a:extLst>
                <a:ext uri="{FF2B5EF4-FFF2-40B4-BE49-F238E27FC236}">
                  <a16:creationId xmlns:a16="http://schemas.microsoft.com/office/drawing/2014/main" id="{7B28F13F-A7AB-4B73-96D2-048090B69547}"/>
                </a:ext>
              </a:extLst>
            </p:cNvPr>
            <p:cNvSpPr/>
            <p:nvPr/>
          </p:nvSpPr>
          <p:spPr>
            <a:xfrm>
              <a:off x="565298" y="5080055"/>
              <a:ext cx="4454103" cy="809220"/>
            </a:xfrm>
            <a:prstGeom prst="roundRect">
              <a:avLst>
                <a:gd name="adj" fmla="val 5919"/>
              </a:avLst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sz="2400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HDD</a:t>
              </a:r>
              <a:r>
                <a:rPr lang="zh-TW" altLang="en-US" sz="2400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400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 6</a:t>
              </a:r>
              <a:endParaRPr lang="zh-TW" altLang="en-US" sz="24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2C4F495B-30EE-4EE6-B22B-D8BE4D964EF9}"/>
              </a:ext>
            </a:extLst>
          </p:cNvPr>
          <p:cNvGrpSpPr/>
          <p:nvPr/>
        </p:nvGrpSpPr>
        <p:grpSpPr>
          <a:xfrm>
            <a:off x="6836968" y="2489288"/>
            <a:ext cx="3692455" cy="2307785"/>
            <a:chOff x="136073" y="3453176"/>
            <a:chExt cx="5249819" cy="32811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7" name="Picture 2" descr="https://www.qnap.com/i/_attach_file/product/photo/800_500/373_1542096464_TVS-1672XU-RP_Front.png?v=2">
              <a:extLst>
                <a:ext uri="{FF2B5EF4-FFF2-40B4-BE49-F238E27FC236}">
                  <a16:creationId xmlns:a16="http://schemas.microsoft.com/office/drawing/2014/main" id="{58EE084B-8398-4357-B2BF-C3EAEF0EB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" y="3453176"/>
              <a:ext cx="5249819" cy="328113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Shape 298">
              <a:extLst>
                <a:ext uri="{FF2B5EF4-FFF2-40B4-BE49-F238E27FC236}">
                  <a16:creationId xmlns:a16="http://schemas.microsoft.com/office/drawing/2014/main" id="{B6C641A1-19F7-4823-BADD-FBB959E7EE71}"/>
                </a:ext>
              </a:extLst>
            </p:cNvPr>
            <p:cNvSpPr/>
            <p:nvPr/>
          </p:nvSpPr>
          <p:spPr>
            <a:xfrm>
              <a:off x="565298" y="4721798"/>
              <a:ext cx="4454103" cy="1167478"/>
            </a:xfrm>
            <a:prstGeom prst="roundRect">
              <a:avLst>
                <a:gd name="adj" fmla="val 5919"/>
              </a:avLst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sz="2400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HDD</a:t>
              </a:r>
              <a:r>
                <a:rPr lang="zh-TW" altLang="en-US" sz="2400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400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 6</a:t>
              </a:r>
              <a:endParaRPr lang="zh-TW" altLang="en-US" sz="24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</p:grpSp>
      <p:sp>
        <p:nvSpPr>
          <p:cNvPr id="3" name="十字形 2">
            <a:extLst>
              <a:ext uri="{FF2B5EF4-FFF2-40B4-BE49-F238E27FC236}">
                <a16:creationId xmlns:a16="http://schemas.microsoft.com/office/drawing/2014/main" id="{260D497A-5063-4B6D-B33E-3F88EE2934B2}"/>
              </a:ext>
            </a:extLst>
          </p:cNvPr>
          <p:cNvSpPr/>
          <p:nvPr/>
        </p:nvSpPr>
        <p:spPr>
          <a:xfrm>
            <a:off x="6808634" y="4663628"/>
            <a:ext cx="665692" cy="665692"/>
          </a:xfrm>
          <a:prstGeom prst="plus">
            <a:avLst>
              <a:gd name="adj" fmla="val 35512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0" scaled="0"/>
          </a:gradFill>
          <a:ln w="19050"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sp>
        <p:nvSpPr>
          <p:cNvPr id="30" name="內容版面配置區 2">
            <a:extLst>
              <a:ext uri="{FF2B5EF4-FFF2-40B4-BE49-F238E27FC236}">
                <a16:creationId xmlns:a16="http://schemas.microsoft.com/office/drawing/2014/main" id="{DC670350-DED2-4BDF-AF7F-6BF57DCB05E9}"/>
              </a:ext>
            </a:extLst>
          </p:cNvPr>
          <p:cNvSpPr txBox="1">
            <a:spLocks/>
          </p:cNvSpPr>
          <p:nvPr/>
        </p:nvSpPr>
        <p:spPr>
          <a:xfrm>
            <a:off x="742235" y="1928350"/>
            <a:ext cx="3502218" cy="3885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ts val="3200"/>
              </a:lnSpc>
              <a:spcBef>
                <a:spcPts val="451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2267"/>
              <a:t>當 </a:t>
            </a:r>
            <a:r>
              <a:rPr lang="en-US" altLang="zh-TW" sz="2267" err="1"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2267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2267"/>
              <a:t>使用的是 </a:t>
            </a:r>
            <a:r>
              <a:rPr lang="en-US" altLang="zh-TW" sz="2267">
                <a:latin typeface="Arial" panose="020B0604020202020204" pitchFamily="34" charset="0"/>
                <a:cs typeface="Arial" panose="020B0604020202020204" pitchFamily="34" charset="0"/>
              </a:rPr>
              <a:t>SATA SSD</a:t>
            </a:r>
            <a:r>
              <a:rPr lang="zh-TW" altLang="en-US" sz="2267"/>
              <a:t>，但是因為容量或效能需求，須變更為使用 </a:t>
            </a:r>
            <a:r>
              <a:rPr lang="en-US" altLang="zh-TW" sz="2267">
                <a:latin typeface="Arial" panose="020B0604020202020204" pitchFamily="34" charset="0"/>
                <a:cs typeface="Arial" panose="020B0604020202020204" pitchFamily="34" charset="0"/>
              </a:rPr>
              <a:t>QM2</a:t>
            </a:r>
            <a:r>
              <a:rPr lang="en-US" altLang="zh-TW" sz="2267"/>
              <a:t> </a:t>
            </a:r>
            <a:r>
              <a:rPr lang="zh-TW" altLang="en-US" sz="2267"/>
              <a:t>卡，只能將所有資料備份再重建 </a:t>
            </a:r>
            <a:r>
              <a:rPr lang="en-US" altLang="zh-TW" sz="2267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2267"/>
              <a:t>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FAC7EF5-B8D5-4FC4-A74D-3861377BF3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664" y="1484266"/>
            <a:ext cx="3302193" cy="231190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311031D-1B42-4A0F-B2E1-05E10A23F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3" y="136525"/>
            <a:ext cx="11722768" cy="1126791"/>
          </a:xfrm>
        </p:spPr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</a:rPr>
              <a:t>挑戰：更換分層採用的介面</a:t>
            </a:r>
          </a:p>
        </p:txBody>
      </p:sp>
      <p:pic>
        <p:nvPicPr>
          <p:cNvPr id="36" name="圖片 35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18ABA27E-856B-419A-99EE-FE7891A520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959" y="1549813"/>
            <a:ext cx="2579114" cy="73028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7DAA0E01-1DCD-4822-8617-94F799FF788E}"/>
              </a:ext>
            </a:extLst>
          </p:cNvPr>
          <p:cNvSpPr/>
          <p:nvPr/>
        </p:nvSpPr>
        <p:spPr>
          <a:xfrm>
            <a:off x="1243904" y="1634037"/>
            <a:ext cx="2481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挑戰</a:t>
            </a:r>
            <a:endParaRPr lang="zh-TW" altLang="en-US" sz="2800" b="1">
              <a:solidFill>
                <a:schemeClr val="bg1"/>
              </a:solidFill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D0786257-A465-441F-A0C6-0D6A721387CF}"/>
              </a:ext>
            </a:extLst>
          </p:cNvPr>
          <p:cNvGrpSpPr/>
          <p:nvPr/>
        </p:nvGrpSpPr>
        <p:grpSpPr>
          <a:xfrm>
            <a:off x="9154185" y="4274080"/>
            <a:ext cx="1552687" cy="1419139"/>
            <a:chOff x="4984364" y="2066362"/>
            <a:chExt cx="2714748" cy="2481250"/>
          </a:xfrm>
        </p:grpSpPr>
        <p:pic>
          <p:nvPicPr>
            <p:cNvPr id="39" name="Picture 2" descr="D:\工作進行中\20170911直播母版16比9\20171012直播ppt元素\QM2爆炸圖_coco.png">
              <a:extLst>
                <a:ext uri="{FF2B5EF4-FFF2-40B4-BE49-F238E27FC236}">
                  <a16:creationId xmlns:a16="http://schemas.microsoft.com/office/drawing/2014/main" id="{97327276-59C8-4ECE-A619-AF03FA4D3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364" y="2066362"/>
              <a:ext cx="2714748" cy="2481250"/>
            </a:xfrm>
            <a:prstGeom prst="rect">
              <a:avLst/>
            </a:prstGeom>
            <a:noFill/>
          </p:spPr>
        </p:pic>
        <p:sp>
          <p:nvSpPr>
            <p:cNvPr id="40" name="Shape 272">
              <a:extLst>
                <a:ext uri="{FF2B5EF4-FFF2-40B4-BE49-F238E27FC236}">
                  <a16:creationId xmlns:a16="http://schemas.microsoft.com/office/drawing/2014/main" id="{62EB07EB-0B61-4AE1-967F-D573FBFCFDAA}"/>
                </a:ext>
              </a:extLst>
            </p:cNvPr>
            <p:cNvSpPr txBox="1"/>
            <p:nvPr/>
          </p:nvSpPr>
          <p:spPr>
            <a:xfrm>
              <a:off x="5699300" y="2881804"/>
              <a:ext cx="1521561" cy="5328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</a:t>
              </a:r>
              <a:endParaRPr lang="zh-TW" alt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245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09A19CF7-5D76-4B9C-A720-BAEDBB7AF066}"/>
              </a:ext>
            </a:extLst>
          </p:cNvPr>
          <p:cNvSpPr/>
          <p:nvPr/>
        </p:nvSpPr>
        <p:spPr>
          <a:xfrm>
            <a:off x="723467" y="3448942"/>
            <a:ext cx="10697149" cy="2237279"/>
          </a:xfrm>
          <a:prstGeom prst="roundRect">
            <a:avLst>
              <a:gd name="adj" fmla="val 4752"/>
            </a:avLst>
          </a:prstGeom>
          <a:noFill/>
          <a:ln w="38100">
            <a:gradFill>
              <a:gsLst>
                <a:gs pos="0">
                  <a:srgbClr val="00B0F0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7" name="Shape 297">
            <a:extLst>
              <a:ext uri="{FF2B5EF4-FFF2-40B4-BE49-F238E27FC236}">
                <a16:creationId xmlns:a16="http://schemas.microsoft.com/office/drawing/2014/main" id="{A1A27084-5120-42C1-AD08-778C138E3220}"/>
              </a:ext>
            </a:extLst>
          </p:cNvPr>
          <p:cNvSpPr/>
          <p:nvPr/>
        </p:nvSpPr>
        <p:spPr>
          <a:xfrm>
            <a:off x="932619" y="3750222"/>
            <a:ext cx="3408123" cy="419451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2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2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351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sz="24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8" name="Shape 298">
            <a:extLst>
              <a:ext uri="{FF2B5EF4-FFF2-40B4-BE49-F238E27FC236}">
                <a16:creationId xmlns:a16="http://schemas.microsoft.com/office/drawing/2014/main" id="{FBCB50A0-BD9E-4123-92D5-D58357FE175E}"/>
              </a:ext>
            </a:extLst>
          </p:cNvPr>
          <p:cNvSpPr/>
          <p:nvPr/>
        </p:nvSpPr>
        <p:spPr>
          <a:xfrm>
            <a:off x="932620" y="4338476"/>
            <a:ext cx="2799228" cy="434453"/>
          </a:xfrm>
          <a:prstGeom prst="roundRect">
            <a:avLst>
              <a:gd name="adj" fmla="val 5919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SAS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HDD RAID Usage</a:t>
            </a:r>
            <a:endParaRPr lang="zh-TW" altLang="en-US" sz="16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5" name="Shape 298">
            <a:extLst>
              <a:ext uri="{FF2B5EF4-FFF2-40B4-BE49-F238E27FC236}">
                <a16:creationId xmlns:a16="http://schemas.microsoft.com/office/drawing/2014/main" id="{405DAFA5-A2AD-442B-A6D9-DF4ADA144883}"/>
              </a:ext>
            </a:extLst>
          </p:cNvPr>
          <p:cNvSpPr/>
          <p:nvPr/>
        </p:nvSpPr>
        <p:spPr>
          <a:xfrm>
            <a:off x="3786288" y="4350354"/>
            <a:ext cx="4359056" cy="419451"/>
          </a:xfrm>
          <a:prstGeom prst="roundRect">
            <a:avLst>
              <a:gd name="adj" fmla="val 5919"/>
            </a:avLst>
          </a:prstGeom>
          <a:solidFill>
            <a:schemeClr val="tx1">
              <a:lumMod val="75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endParaRPr lang="zh-TW" altLang="en-US" sz="24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" name="Shape 297">
            <a:extLst>
              <a:ext uri="{FF2B5EF4-FFF2-40B4-BE49-F238E27FC236}">
                <a16:creationId xmlns:a16="http://schemas.microsoft.com/office/drawing/2014/main" id="{161E76C7-054F-41A7-8BC5-D9BACF66E560}"/>
              </a:ext>
            </a:extLst>
          </p:cNvPr>
          <p:cNvSpPr/>
          <p:nvPr/>
        </p:nvSpPr>
        <p:spPr>
          <a:xfrm>
            <a:off x="3769543" y="4342508"/>
            <a:ext cx="2506657" cy="435453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351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0" name="Shape 297">
            <a:extLst>
              <a:ext uri="{FF2B5EF4-FFF2-40B4-BE49-F238E27FC236}">
                <a16:creationId xmlns:a16="http://schemas.microsoft.com/office/drawing/2014/main" id="{A4D21845-8ADB-444B-8989-EABB52E43DC1}"/>
              </a:ext>
            </a:extLst>
          </p:cNvPr>
          <p:cNvSpPr/>
          <p:nvPr/>
        </p:nvSpPr>
        <p:spPr>
          <a:xfrm>
            <a:off x="6292446" y="4339402"/>
            <a:ext cx="1875396" cy="434453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Pool Metadata</a:t>
            </a:r>
            <a:endParaRPr lang="zh-TW" altLang="en-US" sz="32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2" name="Shape 298">
            <a:extLst>
              <a:ext uri="{FF2B5EF4-FFF2-40B4-BE49-F238E27FC236}">
                <a16:creationId xmlns:a16="http://schemas.microsoft.com/office/drawing/2014/main" id="{BD3353E3-A312-4D8D-AE20-6AACB5DFB621}"/>
              </a:ext>
            </a:extLst>
          </p:cNvPr>
          <p:cNvSpPr/>
          <p:nvPr/>
        </p:nvSpPr>
        <p:spPr>
          <a:xfrm>
            <a:off x="932620" y="4916164"/>
            <a:ext cx="2780247" cy="434453"/>
          </a:xfrm>
          <a:prstGeom prst="roundRect">
            <a:avLst>
              <a:gd name="adj" fmla="val 5919"/>
            </a:avLst>
          </a:prstGeom>
          <a:solidFill>
            <a:srgbClr val="0070C0">
              <a:alpha val="5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SATA</a:t>
            </a:r>
            <a:r>
              <a:rPr lang="zh-TW" altLang="en-US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HDD RAID Usage</a:t>
            </a:r>
            <a:endParaRPr lang="zh-TW" altLang="en-US" sz="16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3" name="Shape 298">
            <a:extLst>
              <a:ext uri="{FF2B5EF4-FFF2-40B4-BE49-F238E27FC236}">
                <a16:creationId xmlns:a16="http://schemas.microsoft.com/office/drawing/2014/main" id="{45B27397-F877-4E5E-876A-17BBFD168FA1}"/>
              </a:ext>
            </a:extLst>
          </p:cNvPr>
          <p:cNvSpPr/>
          <p:nvPr/>
        </p:nvSpPr>
        <p:spPr>
          <a:xfrm>
            <a:off x="3764970" y="4933644"/>
            <a:ext cx="7416903" cy="434453"/>
          </a:xfrm>
          <a:prstGeom prst="roundRect">
            <a:avLst>
              <a:gd name="adj" fmla="val 5919"/>
            </a:avLst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endParaRPr lang="zh-TW" altLang="en-US" sz="24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Shape 297">
            <a:extLst>
              <a:ext uri="{FF2B5EF4-FFF2-40B4-BE49-F238E27FC236}">
                <a16:creationId xmlns:a16="http://schemas.microsoft.com/office/drawing/2014/main" id="{091576E9-750A-46C9-9449-9853EF6DDEFD}"/>
              </a:ext>
            </a:extLst>
          </p:cNvPr>
          <p:cNvSpPr/>
          <p:nvPr/>
        </p:nvSpPr>
        <p:spPr>
          <a:xfrm>
            <a:off x="3764970" y="4916164"/>
            <a:ext cx="2506657" cy="447332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351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8" name="圖片 7" descr="一張含有 室內 的圖片&#10;&#10;描述是以高可信度產生">
            <a:extLst>
              <a:ext uri="{FF2B5EF4-FFF2-40B4-BE49-F238E27FC236}">
                <a16:creationId xmlns:a16="http://schemas.microsoft.com/office/drawing/2014/main" id="{FDC09277-6A9A-47FF-993F-28988E13FE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362" y="2681051"/>
            <a:ext cx="2226737" cy="207705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397CB3D-8814-4EAA-945B-39CC6C13EB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291" y="3097868"/>
            <a:ext cx="2226737" cy="1558967"/>
          </a:xfrm>
          <a:prstGeom prst="rect">
            <a:avLst/>
          </a:prstGeom>
        </p:spPr>
      </p:pic>
      <p:sp>
        <p:nvSpPr>
          <p:cNvPr id="29" name="Shape 297">
            <a:extLst>
              <a:ext uri="{FF2B5EF4-FFF2-40B4-BE49-F238E27FC236}">
                <a16:creationId xmlns:a16="http://schemas.microsoft.com/office/drawing/2014/main" id="{478D3F67-8CB6-4546-A241-6AD6D0B29696}"/>
              </a:ext>
            </a:extLst>
          </p:cNvPr>
          <p:cNvSpPr/>
          <p:nvPr/>
        </p:nvSpPr>
        <p:spPr>
          <a:xfrm>
            <a:off x="4352599" y="3753642"/>
            <a:ext cx="2031999" cy="419451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1351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Pool Metadata</a:t>
            </a:r>
            <a:endParaRPr lang="zh-TW" altLang="en-US" sz="24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31731C8-3D7E-479C-85CE-ECD5A3162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QTS</a:t>
            </a:r>
            <a:r>
              <a:rPr lang="zh-TW" altLang="en-US"/>
              <a:t> </a:t>
            </a:r>
            <a:r>
              <a:rPr lang="en-US" altLang="zh-TW"/>
              <a:t>4.4.1 </a:t>
            </a:r>
            <a:r>
              <a:rPr lang="zh-TW" altLang="en-US">
                <a:latin typeface="微軟正黑體" panose="020B0604030504040204" pitchFamily="34" charset="-120"/>
              </a:rPr>
              <a:t>支援重建 </a:t>
            </a:r>
            <a:r>
              <a:rPr lang="en-US" altLang="zh-TW" err="1"/>
              <a:t>Qtier</a:t>
            </a:r>
            <a:r>
              <a:rPr lang="en-US" altLang="zh-TW"/>
              <a:t> SSD</a:t>
            </a:r>
            <a:r>
              <a:rPr lang="zh-TW" altLang="en-US"/>
              <a:t> </a:t>
            </a:r>
            <a:r>
              <a:rPr lang="zh-TW" altLang="en-US">
                <a:latin typeface="微軟正黑體" panose="020B0604030504040204" pitchFamily="34" charset="-120"/>
              </a:rPr>
              <a:t>層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9BFCE8-E1FA-47D1-BDA7-2358BFDB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8" y="1479884"/>
            <a:ext cx="11454064" cy="1126791"/>
          </a:xfrm>
        </p:spPr>
        <p:txBody>
          <a:bodyPr/>
          <a:lstStyle/>
          <a:p>
            <a:pPr marL="0" indent="0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</a:pP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QNAP QTS 4.4.1 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支援移除 </a:t>
            </a:r>
            <a:r>
              <a:rPr lang="en-US" altLang="zh-TW" sz="2000" err="1"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 SSD 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分層，允許使用者將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SSD 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類型或分層的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RAID 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類型進行變更。移除 </a:t>
            </a:r>
            <a:r>
              <a:rPr lang="en-US" altLang="zh-TW" sz="2000" err="1"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 SSD 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分層時，將會把資料及儲存池中繼資料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(Metadata)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 移動到高速及容量層，並暫停儲存池的服務，移除後所有資料將保留 。</a:t>
            </a:r>
          </a:p>
          <a:p>
            <a:pPr marL="0" indent="0" fontAlgn="base">
              <a:lnSpc>
                <a:spcPts val="3067"/>
              </a:lnSpc>
              <a:buNone/>
            </a:pPr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6EDE4925-A0AF-47D4-98D9-645318262676}"/>
              </a:ext>
            </a:extLst>
          </p:cNvPr>
          <p:cNvSpPr/>
          <p:nvPr/>
        </p:nvSpPr>
        <p:spPr>
          <a:xfrm>
            <a:off x="707426" y="2981347"/>
            <a:ext cx="2078306" cy="596040"/>
          </a:xfrm>
          <a:prstGeom prst="roundRect">
            <a:avLst>
              <a:gd name="adj" fmla="val 18716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0" scaled="0"/>
          </a:gradFill>
          <a:ln w="19050"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F292338-D345-47E4-86D6-63E99A2723BA}"/>
              </a:ext>
            </a:extLst>
          </p:cNvPr>
          <p:cNvSpPr txBox="1"/>
          <p:nvPr/>
        </p:nvSpPr>
        <p:spPr>
          <a:xfrm>
            <a:off x="856449" y="3052500"/>
            <a:ext cx="1768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儲存池空間</a:t>
            </a:r>
          </a:p>
        </p:txBody>
      </p:sp>
    </p:spTree>
    <p:extLst>
      <p:ext uri="{BB962C8B-B14F-4D97-AF65-F5344CB8AC3E}">
        <p14:creationId xmlns:p14="http://schemas.microsoft.com/office/powerpoint/2010/main" val="2733287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6E22180D-10F8-4A8F-940A-B176F991D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286" y="3148737"/>
            <a:ext cx="9173366" cy="25662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4" name="圖片 253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25A26998-4B01-4567-88F3-3850B8CDF3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941" y="3165771"/>
            <a:ext cx="2579114" cy="628736"/>
          </a:xfrm>
          <a:prstGeom prst="rect">
            <a:avLst/>
          </a:prstGeom>
        </p:spPr>
      </p:pic>
      <p:sp>
        <p:nvSpPr>
          <p:cNvPr id="30" name="Shape 374">
            <a:extLst>
              <a:ext uri="{FF2B5EF4-FFF2-40B4-BE49-F238E27FC236}">
                <a16:creationId xmlns:a16="http://schemas.microsoft.com/office/drawing/2014/main" id="{BB979C34-0350-4B10-9B28-5EBC011054F1}"/>
              </a:ext>
            </a:extLst>
          </p:cNvPr>
          <p:cNvSpPr txBox="1"/>
          <p:nvPr/>
        </p:nvSpPr>
        <p:spPr>
          <a:xfrm>
            <a:off x="4603722" y="5844337"/>
            <a:ext cx="659890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2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*</a:t>
            </a:r>
            <a:r>
              <a:rPr lang="zh-TW" altLang="en-US" sz="12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測試環境採用 </a:t>
            </a:r>
            <a:r>
              <a:rPr lang="en-US" altLang="zh-TW" sz="12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TVS-1282T </a:t>
            </a:r>
            <a:r>
              <a:rPr lang="zh-TW" altLang="en-US" sz="12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並搭配四顆企業級 </a:t>
            </a:r>
            <a:r>
              <a:rPr lang="en-US" altLang="zh-TW" sz="12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HDD</a:t>
            </a:r>
            <a:r>
              <a:rPr lang="zh-TW" altLang="en-US" sz="12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作為容量層，不包含 </a:t>
            </a:r>
            <a:r>
              <a:rPr lang="en-US" altLang="zh-TW" sz="12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Resync</a:t>
            </a:r>
            <a:r>
              <a:rPr lang="zh-TW" altLang="en-US" sz="12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時間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30767BE-BD02-4BD2-8C83-EF58C945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/>
              <a:t>Qtier</a:t>
            </a:r>
            <a:r>
              <a:rPr lang="en-US" altLang="zh-TW"/>
              <a:t> </a:t>
            </a:r>
            <a:r>
              <a:rPr lang="zh-TW" altLang="en-US"/>
              <a:t>重建時間實驗測試結果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9C9805-4B45-4F34-9F15-965144969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8" y="1488835"/>
            <a:ext cx="11454064" cy="1463641"/>
          </a:xfrm>
        </p:spPr>
        <p:txBody>
          <a:bodyPr/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在 QNAP 實驗室中，採用四個 250 GB SSD 建立 Qtier 後替換為 500 GB SSD，進行逐一替換磁碟和一次移除 SSD 分層再重新升級的比較。</a:t>
            </a:r>
            <a:endParaRPr lang="en-US" altLang="zh-TW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採用移除 SSD 分層再重新升級的流程，相比需要四次磁碟同步和手動操作節省達兩倍時間。而逐一替換磁碟也不支援在不同介面中替換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US" altLang="zh-TW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4D03A8A2-3681-4790-9203-0DCADBA3361C}"/>
              </a:ext>
            </a:extLst>
          </p:cNvPr>
          <p:cNvSpPr txBox="1"/>
          <p:nvPr/>
        </p:nvSpPr>
        <p:spPr>
          <a:xfrm>
            <a:off x="457810" y="5834775"/>
            <a:ext cx="5553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itchFamily="34" charset="-120"/>
                <a:ea typeface="微軟正黑體" pitchFamily="34" charset="-120"/>
                <a:cs typeface="Arial"/>
              </a:rPr>
              <a:t>* </a:t>
            </a:r>
            <a:r>
              <a:rPr lang="zh-TW" altLang="en-US" sz="1200" b="1">
                <a:latin typeface="微軟正黑體" pitchFamily="34" charset="-120"/>
                <a:ea typeface="微軟正黑體" pitchFamily="34" charset="-120"/>
                <a:cs typeface="Arial"/>
              </a:rPr>
              <a:t>建議將 </a:t>
            </a:r>
            <a:r>
              <a:rPr lang="en-US" sz="1200" b="1">
                <a:latin typeface="微軟正黑體" pitchFamily="34" charset="-120"/>
                <a:ea typeface="微軟正黑體" pitchFamily="34" charset="-120"/>
                <a:cs typeface="Arial"/>
              </a:rPr>
              <a:t>Jumbo Frame </a:t>
            </a:r>
            <a:r>
              <a:rPr lang="zh-TW" altLang="en-US" sz="1200" b="1">
                <a:latin typeface="微軟正黑體" pitchFamily="34" charset="-120"/>
                <a:ea typeface="微軟正黑體" pitchFamily="34" charset="-120"/>
                <a:cs typeface="Arial"/>
              </a:rPr>
              <a:t>設定至 </a:t>
            </a:r>
            <a:r>
              <a:rPr lang="en-US" sz="1200" b="1">
                <a:latin typeface="微軟正黑體" pitchFamily="34" charset="-120"/>
                <a:ea typeface="微軟正黑體" pitchFamily="34" charset="-120"/>
                <a:cs typeface="Arial"/>
              </a:rPr>
              <a:t>MTU 9000 </a:t>
            </a:r>
            <a:r>
              <a:rPr lang="zh-TW" altLang="en-US" sz="1200" b="1">
                <a:latin typeface="微軟正黑體" pitchFamily="34" charset="-120"/>
                <a:ea typeface="微軟正黑體" pitchFamily="34" charset="-120"/>
                <a:cs typeface="Arial"/>
              </a:rPr>
              <a:t>以達最佳效能</a:t>
            </a:r>
            <a:endParaRPr lang="en-US" altLang="zh-TW" sz="1200" b="1">
              <a:latin typeface="微軟正黑體" pitchFamily="34" charset="-120"/>
              <a:ea typeface="微軟正黑體" pitchFamily="34" charset="-120"/>
              <a:cs typeface="Arial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22E5E885-D566-468C-B1DA-14FA3ED40924}"/>
              </a:ext>
            </a:extLst>
          </p:cNvPr>
          <p:cNvSpPr txBox="1"/>
          <p:nvPr/>
        </p:nvSpPr>
        <p:spPr>
          <a:xfrm>
            <a:off x="1845458" y="3884214"/>
            <a:ext cx="268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移除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分層再升級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490EA31-7E88-45A9-BA8B-EA3D3071F542}"/>
              </a:ext>
            </a:extLst>
          </p:cNvPr>
          <p:cNvSpPr txBox="1"/>
          <p:nvPr/>
        </p:nvSpPr>
        <p:spPr>
          <a:xfrm>
            <a:off x="1845458" y="4490948"/>
            <a:ext cx="268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逐一替換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硬碟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428ABBFF-EAD5-4343-9561-98E987096D43}"/>
              </a:ext>
            </a:extLst>
          </p:cNvPr>
          <p:cNvSpPr txBox="1"/>
          <p:nvPr/>
        </p:nvSpPr>
        <p:spPr>
          <a:xfrm>
            <a:off x="3967490" y="5109654"/>
            <a:ext cx="40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5248BC0-0BF5-4497-A35A-5D758FF5A0DA}"/>
              </a:ext>
            </a:extLst>
          </p:cNvPr>
          <p:cNvSpPr txBox="1"/>
          <p:nvPr/>
        </p:nvSpPr>
        <p:spPr>
          <a:xfrm>
            <a:off x="3726027" y="5108594"/>
            <a:ext cx="63913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 b="1">
                <a:latin typeface="Arial"/>
                <a:ea typeface="新細明體"/>
                <a:cs typeface="Arial"/>
              </a:rPr>
              <a:t>(分)</a:t>
            </a:r>
          </a:p>
          <a:p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3D6F536B-3267-486A-BB0D-21E5AD87424D}"/>
              </a:ext>
            </a:extLst>
          </p:cNvPr>
          <p:cNvCxnSpPr>
            <a:cxnSpLocks/>
          </p:cNvCxnSpPr>
          <p:nvPr/>
        </p:nvCxnSpPr>
        <p:spPr>
          <a:xfrm>
            <a:off x="4781678" y="3608912"/>
            <a:ext cx="0" cy="145789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5">
            <a:extLst>
              <a:ext uri="{FF2B5EF4-FFF2-40B4-BE49-F238E27FC236}">
                <a16:creationId xmlns:a16="http://schemas.microsoft.com/office/drawing/2014/main" id="{5DC1236B-5204-40D0-8CDD-B4D8C50FCF2E}"/>
              </a:ext>
            </a:extLst>
          </p:cNvPr>
          <p:cNvSpPr txBox="1"/>
          <p:nvPr/>
        </p:nvSpPr>
        <p:spPr>
          <a:xfrm>
            <a:off x="1831275" y="3262809"/>
            <a:ext cx="2348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n-cs"/>
              </a:defRPr>
            </a:pPr>
            <a:r>
              <a:rPr lang="zh-TW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耗費時間 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BD0B42CA-F4A8-440A-BA53-BD8D1571DE4F}"/>
              </a:ext>
            </a:extLst>
          </p:cNvPr>
          <p:cNvCxnSpPr>
            <a:cxnSpLocks/>
          </p:cNvCxnSpPr>
          <p:nvPr/>
        </p:nvCxnSpPr>
        <p:spPr>
          <a:xfrm>
            <a:off x="5358710" y="3608912"/>
            <a:ext cx="0" cy="145789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DFF0FD3F-8054-46DC-BB45-A224AA90257D}"/>
              </a:ext>
            </a:extLst>
          </p:cNvPr>
          <p:cNvCxnSpPr>
            <a:cxnSpLocks/>
          </p:cNvCxnSpPr>
          <p:nvPr/>
        </p:nvCxnSpPr>
        <p:spPr>
          <a:xfrm>
            <a:off x="5933005" y="3608912"/>
            <a:ext cx="0" cy="145789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BA4247BA-5D13-4C87-BD45-30AB922C0BEE}"/>
              </a:ext>
            </a:extLst>
          </p:cNvPr>
          <p:cNvCxnSpPr>
            <a:cxnSpLocks/>
          </p:cNvCxnSpPr>
          <p:nvPr/>
        </p:nvCxnSpPr>
        <p:spPr>
          <a:xfrm>
            <a:off x="7127673" y="3608912"/>
            <a:ext cx="0" cy="145789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BF1CC1E8-D32D-4C72-9321-AD35C08F5800}"/>
              </a:ext>
            </a:extLst>
          </p:cNvPr>
          <p:cNvCxnSpPr>
            <a:cxnSpLocks/>
          </p:cNvCxnSpPr>
          <p:nvPr/>
        </p:nvCxnSpPr>
        <p:spPr>
          <a:xfrm>
            <a:off x="6515505" y="3608912"/>
            <a:ext cx="0" cy="145789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D36CA7E9-5D8B-4A53-B3B3-6CD991F5E491}"/>
              </a:ext>
            </a:extLst>
          </p:cNvPr>
          <p:cNvCxnSpPr>
            <a:cxnSpLocks/>
          </p:cNvCxnSpPr>
          <p:nvPr/>
        </p:nvCxnSpPr>
        <p:spPr>
          <a:xfrm>
            <a:off x="7704705" y="3608912"/>
            <a:ext cx="0" cy="145789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83EBD71C-2366-46A6-AAD9-B4D309430797}"/>
              </a:ext>
            </a:extLst>
          </p:cNvPr>
          <p:cNvCxnSpPr>
            <a:cxnSpLocks/>
          </p:cNvCxnSpPr>
          <p:nvPr/>
        </p:nvCxnSpPr>
        <p:spPr>
          <a:xfrm>
            <a:off x="8279000" y="3608912"/>
            <a:ext cx="0" cy="145789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5F186F6F-F6D2-4D3D-8F06-6FDCFF472177}"/>
              </a:ext>
            </a:extLst>
          </p:cNvPr>
          <p:cNvCxnSpPr>
            <a:cxnSpLocks/>
          </p:cNvCxnSpPr>
          <p:nvPr/>
        </p:nvCxnSpPr>
        <p:spPr>
          <a:xfrm>
            <a:off x="9436075" y="3608912"/>
            <a:ext cx="0" cy="145789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8E380FF9-AE7E-477E-B92E-3FC9845C3308}"/>
              </a:ext>
            </a:extLst>
          </p:cNvPr>
          <p:cNvCxnSpPr>
            <a:cxnSpLocks/>
          </p:cNvCxnSpPr>
          <p:nvPr/>
        </p:nvCxnSpPr>
        <p:spPr>
          <a:xfrm>
            <a:off x="8823907" y="3608912"/>
            <a:ext cx="0" cy="145789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6B0FC614-C85D-4C95-BA77-385C58CBAC86}"/>
              </a:ext>
            </a:extLst>
          </p:cNvPr>
          <p:cNvCxnSpPr>
            <a:cxnSpLocks/>
          </p:cNvCxnSpPr>
          <p:nvPr/>
        </p:nvCxnSpPr>
        <p:spPr>
          <a:xfrm>
            <a:off x="10013107" y="3608912"/>
            <a:ext cx="0" cy="145789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5">
            <a:extLst>
              <a:ext uri="{FF2B5EF4-FFF2-40B4-BE49-F238E27FC236}">
                <a16:creationId xmlns:a16="http://schemas.microsoft.com/office/drawing/2014/main" id="{AFF1D221-A819-4A10-A286-6271205CB8BA}"/>
              </a:ext>
            </a:extLst>
          </p:cNvPr>
          <p:cNvSpPr txBox="1"/>
          <p:nvPr/>
        </p:nvSpPr>
        <p:spPr>
          <a:xfrm>
            <a:off x="5136272" y="5109654"/>
            <a:ext cx="40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2" name="TextBox 5">
            <a:extLst>
              <a:ext uri="{FF2B5EF4-FFF2-40B4-BE49-F238E27FC236}">
                <a16:creationId xmlns:a16="http://schemas.microsoft.com/office/drawing/2014/main" id="{DC447A54-2FEB-4F8A-92B3-EADD2D7F6B2F}"/>
              </a:ext>
            </a:extLst>
          </p:cNvPr>
          <p:cNvSpPr txBox="1"/>
          <p:nvPr/>
        </p:nvSpPr>
        <p:spPr>
          <a:xfrm>
            <a:off x="5713304" y="5109654"/>
            <a:ext cx="40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3" name="TextBox 5">
            <a:extLst>
              <a:ext uri="{FF2B5EF4-FFF2-40B4-BE49-F238E27FC236}">
                <a16:creationId xmlns:a16="http://schemas.microsoft.com/office/drawing/2014/main" id="{4DC123EC-E42D-496E-AFF7-E021C3AE7EF3}"/>
              </a:ext>
            </a:extLst>
          </p:cNvPr>
          <p:cNvSpPr txBox="1"/>
          <p:nvPr/>
        </p:nvSpPr>
        <p:spPr>
          <a:xfrm>
            <a:off x="6290336" y="5109654"/>
            <a:ext cx="40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4" name="TextBox 5">
            <a:extLst>
              <a:ext uri="{FF2B5EF4-FFF2-40B4-BE49-F238E27FC236}">
                <a16:creationId xmlns:a16="http://schemas.microsoft.com/office/drawing/2014/main" id="{9A54F01F-58DE-42B6-BDCC-57FA9C4ACBEC}"/>
              </a:ext>
            </a:extLst>
          </p:cNvPr>
          <p:cNvSpPr txBox="1"/>
          <p:nvPr/>
        </p:nvSpPr>
        <p:spPr>
          <a:xfrm>
            <a:off x="6867368" y="5109654"/>
            <a:ext cx="40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5" name="TextBox 5">
            <a:extLst>
              <a:ext uri="{FF2B5EF4-FFF2-40B4-BE49-F238E27FC236}">
                <a16:creationId xmlns:a16="http://schemas.microsoft.com/office/drawing/2014/main" id="{20830D13-BA2E-4E4A-8137-BB7D26496263}"/>
              </a:ext>
            </a:extLst>
          </p:cNvPr>
          <p:cNvSpPr txBox="1"/>
          <p:nvPr/>
        </p:nvSpPr>
        <p:spPr>
          <a:xfrm>
            <a:off x="7482267" y="5109654"/>
            <a:ext cx="40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6" name="TextBox 5">
            <a:extLst>
              <a:ext uri="{FF2B5EF4-FFF2-40B4-BE49-F238E27FC236}">
                <a16:creationId xmlns:a16="http://schemas.microsoft.com/office/drawing/2014/main" id="{776AA66A-8D54-4501-960A-C245F14DF488}"/>
              </a:ext>
            </a:extLst>
          </p:cNvPr>
          <p:cNvSpPr txBox="1"/>
          <p:nvPr/>
        </p:nvSpPr>
        <p:spPr>
          <a:xfrm>
            <a:off x="8059299" y="5109654"/>
            <a:ext cx="40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7" name="TextBox 5">
            <a:extLst>
              <a:ext uri="{FF2B5EF4-FFF2-40B4-BE49-F238E27FC236}">
                <a16:creationId xmlns:a16="http://schemas.microsoft.com/office/drawing/2014/main" id="{41908EFB-7BBE-45D1-9EF3-FC75C8D21DF6}"/>
              </a:ext>
            </a:extLst>
          </p:cNvPr>
          <p:cNvSpPr txBox="1"/>
          <p:nvPr/>
        </p:nvSpPr>
        <p:spPr>
          <a:xfrm>
            <a:off x="8633594" y="5109654"/>
            <a:ext cx="40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8" name="TextBox 5">
            <a:extLst>
              <a:ext uri="{FF2B5EF4-FFF2-40B4-BE49-F238E27FC236}">
                <a16:creationId xmlns:a16="http://schemas.microsoft.com/office/drawing/2014/main" id="{07BCE03D-57D1-4850-8951-D52DC7333675}"/>
              </a:ext>
            </a:extLst>
          </p:cNvPr>
          <p:cNvSpPr txBox="1"/>
          <p:nvPr/>
        </p:nvSpPr>
        <p:spPr>
          <a:xfrm>
            <a:off x="9178501" y="5109654"/>
            <a:ext cx="40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0" name="TextBox 5">
            <a:extLst>
              <a:ext uri="{FF2B5EF4-FFF2-40B4-BE49-F238E27FC236}">
                <a16:creationId xmlns:a16="http://schemas.microsoft.com/office/drawing/2014/main" id="{9A0FCB87-ACA2-4FF7-97D8-C846050C81E0}"/>
              </a:ext>
            </a:extLst>
          </p:cNvPr>
          <p:cNvSpPr txBox="1"/>
          <p:nvPr/>
        </p:nvSpPr>
        <p:spPr>
          <a:xfrm>
            <a:off x="9790669" y="5109654"/>
            <a:ext cx="40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3" name="TextBox 5">
            <a:extLst>
              <a:ext uri="{FF2B5EF4-FFF2-40B4-BE49-F238E27FC236}">
                <a16:creationId xmlns:a16="http://schemas.microsoft.com/office/drawing/2014/main" id="{FB60EA2F-0676-44A9-B477-28377CE98219}"/>
              </a:ext>
            </a:extLst>
          </p:cNvPr>
          <p:cNvSpPr txBox="1"/>
          <p:nvPr/>
        </p:nvSpPr>
        <p:spPr>
          <a:xfrm>
            <a:off x="4579658" y="5109654"/>
            <a:ext cx="40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C7CE9B5-9988-4669-A70F-9A8F42DB8B54}"/>
              </a:ext>
            </a:extLst>
          </p:cNvPr>
          <p:cNvSpPr/>
          <p:nvPr/>
        </p:nvSpPr>
        <p:spPr>
          <a:xfrm>
            <a:off x="4169508" y="3864752"/>
            <a:ext cx="2697859" cy="383528"/>
          </a:xfrm>
          <a:prstGeom prst="rect">
            <a:avLst/>
          </a:prstGeom>
          <a:gradFill>
            <a:gsLst>
              <a:gs pos="75000">
                <a:srgbClr val="24E196"/>
              </a:gs>
              <a:gs pos="0">
                <a:srgbClr val="91E5A5"/>
              </a:gs>
              <a:gs pos="100000">
                <a:srgbClr val="08C481"/>
              </a:gs>
            </a:gsLst>
            <a:lin ang="0" scaled="0"/>
          </a:gra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3E7840A-9A5E-4C9B-83F1-053ECF8E512D}"/>
              </a:ext>
            </a:extLst>
          </p:cNvPr>
          <p:cNvSpPr/>
          <p:nvPr/>
        </p:nvSpPr>
        <p:spPr>
          <a:xfrm>
            <a:off x="4169502" y="4481437"/>
            <a:ext cx="5182918" cy="383528"/>
          </a:xfrm>
          <a:prstGeom prst="rect">
            <a:avLst/>
          </a:prstGeom>
          <a:gradFill>
            <a:gsLst>
              <a:gs pos="0">
                <a:srgbClr val="FE89A5"/>
              </a:gs>
              <a:gs pos="77200">
                <a:srgbClr val="DC40C5"/>
              </a:gs>
              <a:gs pos="100000">
                <a:srgbClr val="BF27BB"/>
              </a:gs>
            </a:gsLst>
            <a:lin ang="0" scaled="0"/>
          </a:gra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5" name="TextBox 5">
            <a:extLst>
              <a:ext uri="{FF2B5EF4-FFF2-40B4-BE49-F238E27FC236}">
                <a16:creationId xmlns:a16="http://schemas.microsoft.com/office/drawing/2014/main" id="{C497CE2C-C116-4045-95A9-9EE08BD040A8}"/>
              </a:ext>
            </a:extLst>
          </p:cNvPr>
          <p:cNvSpPr txBox="1"/>
          <p:nvPr/>
        </p:nvSpPr>
        <p:spPr>
          <a:xfrm>
            <a:off x="6406808" y="3869181"/>
            <a:ext cx="127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6" name="TextBox 5">
            <a:extLst>
              <a:ext uri="{FF2B5EF4-FFF2-40B4-BE49-F238E27FC236}">
                <a16:creationId xmlns:a16="http://schemas.microsoft.com/office/drawing/2014/main" id="{681B2805-B34B-4C26-AD6D-3911D9E45F01}"/>
              </a:ext>
            </a:extLst>
          </p:cNvPr>
          <p:cNvSpPr txBox="1"/>
          <p:nvPr/>
        </p:nvSpPr>
        <p:spPr>
          <a:xfrm>
            <a:off x="8876003" y="4490948"/>
            <a:ext cx="127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FA7D1CA5-8DB7-4E53-A164-DC51A41000E8}"/>
              </a:ext>
            </a:extLst>
          </p:cNvPr>
          <p:cNvCxnSpPr>
            <a:cxnSpLocks/>
          </p:cNvCxnSpPr>
          <p:nvPr/>
        </p:nvCxnSpPr>
        <p:spPr>
          <a:xfrm>
            <a:off x="4169510" y="3608912"/>
            <a:ext cx="0" cy="145789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987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7BA1B-E096-9044-ACF8-0B6E2E184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463" y="1309688"/>
            <a:ext cx="6833937" cy="36593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4000">
                <a:latin typeface="Arial"/>
                <a:ea typeface="微軟正黑體"/>
                <a:cs typeface="Arial"/>
              </a:rPr>
              <a:t>M.2 SSD</a:t>
            </a:r>
            <a:r>
              <a:rPr lang="zh-CN" altLang="en-US" sz="4000">
                <a:latin typeface="Arial"/>
                <a:ea typeface="微軟正黑體"/>
                <a:cs typeface="Arial"/>
              </a:rPr>
              <a:t>＋</a:t>
            </a:r>
            <a:r>
              <a:rPr lang="en-US" altLang="zh-CN" sz="4000">
                <a:latin typeface="Arial"/>
                <a:ea typeface="微軟正黑體"/>
                <a:cs typeface="Arial"/>
              </a:rPr>
              <a:t>10GbE </a:t>
            </a:r>
            <a:r>
              <a:rPr lang="en-US" altLang="zh-CN" sz="4000" err="1">
                <a:latin typeface="Arial"/>
                <a:ea typeface="微軟正黑體"/>
                <a:cs typeface="Arial"/>
              </a:rPr>
              <a:t>擴充</a:t>
            </a:r>
            <a:r>
              <a:rPr lang="zh-CN" altLang="en-US" sz="4000">
                <a:latin typeface="Arial"/>
                <a:ea typeface="微軟正黑體"/>
                <a:cs typeface="Arial"/>
              </a:rPr>
              <a:t>卡</a:t>
            </a:r>
            <a:r>
              <a:rPr lang="en-US" altLang="zh-CN" sz="6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QM2 </a:t>
            </a:r>
            <a:r>
              <a:rPr lang="zh-CN" altLang="en-US" sz="60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改版上市</a:t>
            </a:r>
            <a:endParaRPr lang="en-US">
              <a:solidFill>
                <a:schemeClr val="accent4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165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09AA82-2365-44B5-9F1A-24FB40E5E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8" y="1443789"/>
            <a:ext cx="11462084" cy="4733174"/>
          </a:xfrm>
        </p:spPr>
        <p:txBody>
          <a:bodyPr/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SSD </a:t>
            </a:r>
            <a:r>
              <a:rPr lang="zh-TW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的效能在實際和應用情境搭配測試前難以得知，</a:t>
            </a:r>
            <a:r>
              <a:rPr lang="en-US" altLang="zh-TW" sz="2000" dirty="0" err="1"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和 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SSD </a:t>
            </a:r>
            <a:r>
              <a:rPr lang="zh-TW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快取即使效能相近仍各有優缺點，有可能在使用後才發現另一種配置更為合適：</a:t>
            </a:r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36B7BE26-9E97-4577-B4D0-217694F0EACA}"/>
              </a:ext>
            </a:extLst>
          </p:cNvPr>
          <p:cNvSpPr/>
          <p:nvPr/>
        </p:nvSpPr>
        <p:spPr>
          <a:xfrm>
            <a:off x="6939002" y="2084906"/>
            <a:ext cx="4752820" cy="1789539"/>
          </a:xfrm>
          <a:prstGeom prst="roundRect">
            <a:avLst/>
          </a:prstGeom>
          <a:noFill/>
          <a:ln w="38100">
            <a:gradFill>
              <a:gsLst>
                <a:gs pos="0">
                  <a:srgbClr val="00B0F0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B577D4CD-A2ED-4A72-8D6A-A77F49B7E2AA}"/>
              </a:ext>
            </a:extLst>
          </p:cNvPr>
          <p:cNvSpPr/>
          <p:nvPr/>
        </p:nvSpPr>
        <p:spPr>
          <a:xfrm>
            <a:off x="6937530" y="4056025"/>
            <a:ext cx="4752820" cy="1612732"/>
          </a:xfrm>
          <a:prstGeom prst="roundRect">
            <a:avLst>
              <a:gd name="adj" fmla="val 18905"/>
            </a:avLst>
          </a:prstGeom>
          <a:noFill/>
          <a:ln w="38100">
            <a:gradFill>
              <a:gsLst>
                <a:gs pos="0">
                  <a:srgbClr val="00B0F0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28AD410F-6079-4229-BE1F-FB60080CAABA}"/>
              </a:ext>
            </a:extLst>
          </p:cNvPr>
          <p:cNvSpPr/>
          <p:nvPr/>
        </p:nvSpPr>
        <p:spPr>
          <a:xfrm>
            <a:off x="9905743" y="2021779"/>
            <a:ext cx="1619462" cy="465879"/>
          </a:xfrm>
          <a:prstGeom prst="roundRect">
            <a:avLst>
              <a:gd name="adj" fmla="val 18716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0" scaled="0"/>
          </a:gradFill>
          <a:ln w="19050"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1C56F051-1969-4E49-981A-C1AC1F06096A}"/>
              </a:ext>
            </a:extLst>
          </p:cNvPr>
          <p:cNvSpPr/>
          <p:nvPr/>
        </p:nvSpPr>
        <p:spPr>
          <a:xfrm>
            <a:off x="356936" y="2292647"/>
            <a:ext cx="6457762" cy="3912712"/>
          </a:xfrm>
          <a:prstGeom prst="roundRect">
            <a:avLst>
              <a:gd name="adj" fmla="val 4471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Shape 374">
            <a:extLst>
              <a:ext uri="{FF2B5EF4-FFF2-40B4-BE49-F238E27FC236}">
                <a16:creationId xmlns:a16="http://schemas.microsoft.com/office/drawing/2014/main" id="{BCBE75E6-5BCC-4008-928C-B57249C9ECD2}"/>
              </a:ext>
            </a:extLst>
          </p:cNvPr>
          <p:cNvSpPr txBox="1"/>
          <p:nvPr/>
        </p:nvSpPr>
        <p:spPr>
          <a:xfrm>
            <a:off x="6910799" y="5813517"/>
            <a:ext cx="4428003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TVS-872XT-i5-16G </a:t>
            </a:r>
            <a:r>
              <a:rPr lang="zh-TW" alt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搭配</a:t>
            </a:r>
            <a:r>
              <a:rPr lang="zh-TW" alt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QM2-2P10G1TA </a:t>
            </a:r>
            <a:r>
              <a:rPr lang="zh-TW" alt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及</a:t>
            </a:r>
            <a:r>
              <a:rPr lang="zh-TW" alt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Samsung SSD 960 pro 1TB M.2 </a:t>
            </a:r>
            <a:r>
              <a:rPr lang="en-US" sz="1000" b="1" dirty="0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NVMe</a:t>
            </a:r>
            <a:r>
              <a:rPr 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*2, RAID 1</a:t>
            </a:r>
            <a:r>
              <a:rPr lang="zh-TW" alt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做</a:t>
            </a:r>
            <a:r>
              <a:rPr lang="en-US" altLang="zh-TW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SSD </a:t>
            </a:r>
            <a:r>
              <a:rPr lang="zh-TW" alt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快取及 </a:t>
            </a:r>
            <a:r>
              <a:rPr lang="en-US" altLang="zh-TW" sz="1000" b="1" dirty="0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, </a:t>
            </a:r>
            <a:r>
              <a:rPr lang="zh-CN" alt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同時進行網路與</a:t>
            </a:r>
            <a:r>
              <a:rPr lang="en-US" altLang="zh-CN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SSD</a:t>
            </a:r>
            <a:r>
              <a:rPr lang="zh-CN" alt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傳輸</a:t>
            </a:r>
            <a:endParaRPr lang="en-US" altLang="zh-TW" sz="1000" b="1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41B2CEF9-80D4-41EB-A5C5-DBA668ECCD19}"/>
              </a:ext>
            </a:extLst>
          </p:cNvPr>
          <p:cNvGrpSpPr/>
          <p:nvPr/>
        </p:nvGrpSpPr>
        <p:grpSpPr>
          <a:xfrm>
            <a:off x="249795" y="2414778"/>
            <a:ext cx="2929285" cy="3624108"/>
            <a:chOff x="64969" y="1466194"/>
            <a:chExt cx="1876460" cy="2383692"/>
          </a:xfrm>
        </p:grpSpPr>
        <p:sp>
          <p:nvSpPr>
            <p:cNvPr id="22" name="圓角矩形 108">
              <a:extLst>
                <a:ext uri="{FF2B5EF4-FFF2-40B4-BE49-F238E27FC236}">
                  <a16:creationId xmlns:a16="http://schemas.microsoft.com/office/drawing/2014/main" id="{2FD04F6E-FE93-4573-AEE3-FEFC3F5F7FC4}"/>
                </a:ext>
              </a:extLst>
            </p:cNvPr>
            <p:cNvSpPr/>
            <p:nvPr/>
          </p:nvSpPr>
          <p:spPr>
            <a:xfrm rot="5400000">
              <a:off x="1176663" y="2869074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32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2800"/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952F63AD-2A1A-42A9-80C9-76DD8DA68F6B}"/>
                </a:ext>
              </a:extLst>
            </p:cNvPr>
            <p:cNvGrpSpPr/>
            <p:nvPr/>
          </p:nvGrpSpPr>
          <p:grpSpPr>
            <a:xfrm>
              <a:off x="480006" y="1855793"/>
              <a:ext cx="1455667" cy="1501728"/>
              <a:chOff x="1016031" y="2613849"/>
              <a:chExt cx="1899785" cy="1377447"/>
            </a:xfrm>
          </p:grpSpPr>
          <p:cxnSp>
            <p:nvCxnSpPr>
              <p:cNvPr id="42" name="Shape 317">
                <a:extLst>
                  <a:ext uri="{FF2B5EF4-FFF2-40B4-BE49-F238E27FC236}">
                    <a16:creationId xmlns:a16="http://schemas.microsoft.com/office/drawing/2014/main" id="{76A7FE28-39B8-41A9-913A-8DEB5B0EAEF0}"/>
                  </a:ext>
                </a:extLst>
              </p:cNvPr>
              <p:cNvCxnSpPr/>
              <p:nvPr/>
            </p:nvCxnSpPr>
            <p:spPr>
              <a:xfrm>
                <a:off x="1016031" y="398943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Shape 310">
                <a:extLst>
                  <a:ext uri="{FF2B5EF4-FFF2-40B4-BE49-F238E27FC236}">
                    <a16:creationId xmlns:a16="http://schemas.microsoft.com/office/drawing/2014/main" id="{9EDDC5C5-2A4B-43C0-A4EB-B6603C221819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Shape 313">
                <a:extLst>
                  <a:ext uri="{FF2B5EF4-FFF2-40B4-BE49-F238E27FC236}">
                    <a16:creationId xmlns:a16="http://schemas.microsoft.com/office/drawing/2014/main" id="{B9900E4F-5C11-42C6-B7C4-6095FFE6FF0B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Shape 310">
                <a:extLst>
                  <a:ext uri="{FF2B5EF4-FFF2-40B4-BE49-F238E27FC236}">
                    <a16:creationId xmlns:a16="http://schemas.microsoft.com/office/drawing/2014/main" id="{AECEF0F5-6120-4ABA-81E4-8A81D8068812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Shape 310">
                <a:extLst>
                  <a:ext uri="{FF2B5EF4-FFF2-40B4-BE49-F238E27FC236}">
                    <a16:creationId xmlns:a16="http://schemas.microsoft.com/office/drawing/2014/main" id="{CFB14CA1-FED3-4708-A5FC-C5224FA00F22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Shape 310">
                <a:extLst>
                  <a:ext uri="{FF2B5EF4-FFF2-40B4-BE49-F238E27FC236}">
                    <a16:creationId xmlns:a16="http://schemas.microsoft.com/office/drawing/2014/main" id="{3D79E789-B898-48D4-AD1C-ECBC9159E3DA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Shape 310">
                <a:extLst>
                  <a:ext uri="{FF2B5EF4-FFF2-40B4-BE49-F238E27FC236}">
                    <a16:creationId xmlns:a16="http://schemas.microsoft.com/office/drawing/2014/main" id="{53FBBFB2-0A72-4767-ADA6-BE8324D60769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4" name="Shape 318">
              <a:extLst>
                <a:ext uri="{FF2B5EF4-FFF2-40B4-BE49-F238E27FC236}">
                  <a16:creationId xmlns:a16="http://schemas.microsoft.com/office/drawing/2014/main" id="{F5FD7F6C-0222-4484-A8A6-3D9FE1401FD1}"/>
                </a:ext>
              </a:extLst>
            </p:cNvPr>
            <p:cNvSpPr/>
            <p:nvPr/>
          </p:nvSpPr>
          <p:spPr>
            <a:xfrm>
              <a:off x="691099" y="2252972"/>
              <a:ext cx="180000" cy="1357755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81">
              <a:extLst>
                <a:ext uri="{FF2B5EF4-FFF2-40B4-BE49-F238E27FC236}">
                  <a16:creationId xmlns:a16="http://schemas.microsoft.com/office/drawing/2014/main" id="{BB8FB4EF-FABD-4CCF-854C-C9E0B82BCDC3}"/>
                </a:ext>
              </a:extLst>
            </p:cNvPr>
            <p:cNvSpPr txBox="1"/>
            <p:nvPr/>
          </p:nvSpPr>
          <p:spPr>
            <a:xfrm>
              <a:off x="451501" y="3603587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SSD</a:t>
              </a:r>
              <a:r>
                <a:rPr lang="zh-TW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快取</a:t>
              </a:r>
            </a:p>
          </p:txBody>
        </p:sp>
        <p:sp>
          <p:nvSpPr>
            <p:cNvPr id="26" name="Shape 82">
              <a:extLst>
                <a:ext uri="{FF2B5EF4-FFF2-40B4-BE49-F238E27FC236}">
                  <a16:creationId xmlns:a16="http://schemas.microsoft.com/office/drawing/2014/main" id="{0A1D6C15-0DC9-4BAE-9887-35C8E093580A}"/>
                </a:ext>
              </a:extLst>
            </p:cNvPr>
            <p:cNvSpPr txBox="1"/>
            <p:nvPr/>
          </p:nvSpPr>
          <p:spPr>
            <a:xfrm>
              <a:off x="1269858" y="3583142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Qtier</a:t>
              </a:r>
              <a:endParaRPr lang="zh-TW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27" name="Shape 312">
              <a:extLst>
                <a:ext uri="{FF2B5EF4-FFF2-40B4-BE49-F238E27FC236}">
                  <a16:creationId xmlns:a16="http://schemas.microsoft.com/office/drawing/2014/main" id="{75876775-722A-499F-8C96-0CEAF8B4B4EA}"/>
                </a:ext>
              </a:extLst>
            </p:cNvPr>
            <p:cNvSpPr txBox="1"/>
            <p:nvPr/>
          </p:nvSpPr>
          <p:spPr>
            <a:xfrm>
              <a:off x="235627" y="3517602"/>
              <a:ext cx="288032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0</a:t>
              </a:r>
            </a:p>
          </p:txBody>
        </p:sp>
        <p:cxnSp>
          <p:nvCxnSpPr>
            <p:cNvPr id="28" name="Shape 310">
              <a:extLst>
                <a:ext uri="{FF2B5EF4-FFF2-40B4-BE49-F238E27FC236}">
                  <a16:creationId xmlns:a16="http://schemas.microsoft.com/office/drawing/2014/main" id="{C8CCF25A-4557-4B87-B41F-BE5F844289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295" y="1783851"/>
              <a:ext cx="0" cy="182356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" name="Shape 324">
              <a:extLst>
                <a:ext uri="{FF2B5EF4-FFF2-40B4-BE49-F238E27FC236}">
                  <a16:creationId xmlns:a16="http://schemas.microsoft.com/office/drawing/2014/main" id="{B73A2CF0-31BD-426D-AE42-4C76979ECF80}"/>
                </a:ext>
              </a:extLst>
            </p:cNvPr>
            <p:cNvSpPr txBox="1"/>
            <p:nvPr/>
          </p:nvSpPr>
          <p:spPr>
            <a:xfrm>
              <a:off x="64969" y="1775036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1050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Shape 324">
              <a:extLst>
                <a:ext uri="{FF2B5EF4-FFF2-40B4-BE49-F238E27FC236}">
                  <a16:creationId xmlns:a16="http://schemas.microsoft.com/office/drawing/2014/main" id="{F698BAAF-7CB4-4EB1-976A-08B1B2331424}"/>
                </a:ext>
              </a:extLst>
            </p:cNvPr>
            <p:cNvSpPr txBox="1"/>
            <p:nvPr/>
          </p:nvSpPr>
          <p:spPr>
            <a:xfrm>
              <a:off x="64969" y="2024383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Shape 324">
              <a:extLst>
                <a:ext uri="{FF2B5EF4-FFF2-40B4-BE49-F238E27FC236}">
                  <a16:creationId xmlns:a16="http://schemas.microsoft.com/office/drawing/2014/main" id="{5D64E542-E6A8-4F00-80D2-72872A566018}"/>
                </a:ext>
              </a:extLst>
            </p:cNvPr>
            <p:cNvSpPr txBox="1"/>
            <p:nvPr/>
          </p:nvSpPr>
          <p:spPr>
            <a:xfrm>
              <a:off x="64969" y="2273733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" name="Shape 324">
              <a:extLst>
                <a:ext uri="{FF2B5EF4-FFF2-40B4-BE49-F238E27FC236}">
                  <a16:creationId xmlns:a16="http://schemas.microsoft.com/office/drawing/2014/main" id="{8A1A0DFF-5EBA-4D52-954E-820DF484F8D0}"/>
                </a:ext>
              </a:extLst>
            </p:cNvPr>
            <p:cNvSpPr txBox="1"/>
            <p:nvPr/>
          </p:nvSpPr>
          <p:spPr>
            <a:xfrm>
              <a:off x="64969" y="2523082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Shape 324">
              <a:extLst>
                <a:ext uri="{FF2B5EF4-FFF2-40B4-BE49-F238E27FC236}">
                  <a16:creationId xmlns:a16="http://schemas.microsoft.com/office/drawing/2014/main" id="{48DC9673-A421-4D51-8FE0-FCF5F86464E4}"/>
                </a:ext>
              </a:extLst>
            </p:cNvPr>
            <p:cNvSpPr txBox="1"/>
            <p:nvPr/>
          </p:nvSpPr>
          <p:spPr>
            <a:xfrm>
              <a:off x="64969" y="2772429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450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Shape 324">
              <a:extLst>
                <a:ext uri="{FF2B5EF4-FFF2-40B4-BE49-F238E27FC236}">
                  <a16:creationId xmlns:a16="http://schemas.microsoft.com/office/drawing/2014/main" id="{90FFA1D1-B8F2-4E4B-9243-9A698E09E902}"/>
                </a:ext>
              </a:extLst>
            </p:cNvPr>
            <p:cNvSpPr txBox="1"/>
            <p:nvPr/>
          </p:nvSpPr>
          <p:spPr>
            <a:xfrm>
              <a:off x="64969" y="3016552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" name="Shape 324">
              <a:extLst>
                <a:ext uri="{FF2B5EF4-FFF2-40B4-BE49-F238E27FC236}">
                  <a16:creationId xmlns:a16="http://schemas.microsoft.com/office/drawing/2014/main" id="{3EC22393-1F15-41A1-8D35-9C47208BE172}"/>
                </a:ext>
              </a:extLst>
            </p:cNvPr>
            <p:cNvSpPr txBox="1"/>
            <p:nvPr/>
          </p:nvSpPr>
          <p:spPr>
            <a:xfrm>
              <a:off x="64969" y="3271130"/>
              <a:ext cx="504056" cy="1981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Shape 81">
              <a:extLst>
                <a:ext uri="{FF2B5EF4-FFF2-40B4-BE49-F238E27FC236}">
                  <a16:creationId xmlns:a16="http://schemas.microsoft.com/office/drawing/2014/main" id="{E44AEE68-57B4-4AE6-A932-D5DD4F8C65B7}"/>
                </a:ext>
              </a:extLst>
            </p:cNvPr>
            <p:cNvSpPr txBox="1"/>
            <p:nvPr/>
          </p:nvSpPr>
          <p:spPr>
            <a:xfrm>
              <a:off x="529295" y="1466194"/>
              <a:ext cx="1406378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600" b="1" dirty="0" err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連續讀寫效能</a:t>
              </a:r>
              <a:r>
                <a:rPr lang="en-US" altLang="zh-TW" sz="16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(MB/s)</a:t>
              </a:r>
              <a:endParaRPr lang="zh-TW" altLang="en-US" sz="16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9" name="Shape 318">
              <a:extLst>
                <a:ext uri="{FF2B5EF4-FFF2-40B4-BE49-F238E27FC236}">
                  <a16:creationId xmlns:a16="http://schemas.microsoft.com/office/drawing/2014/main" id="{78C01B04-707D-41C4-9417-1732D96CB301}"/>
                </a:ext>
              </a:extLst>
            </p:cNvPr>
            <p:cNvSpPr/>
            <p:nvPr/>
          </p:nvSpPr>
          <p:spPr>
            <a:xfrm>
              <a:off x="870176" y="2195504"/>
              <a:ext cx="180000" cy="1415223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2000">
                <a:solidFill>
                  <a:srgbClr val="DF0D6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318">
              <a:extLst>
                <a:ext uri="{FF2B5EF4-FFF2-40B4-BE49-F238E27FC236}">
                  <a16:creationId xmlns:a16="http://schemas.microsoft.com/office/drawing/2014/main" id="{1EB0AA73-6D6F-4E9C-B18A-CCE229EA7D11}"/>
                </a:ext>
              </a:extLst>
            </p:cNvPr>
            <p:cNvSpPr/>
            <p:nvPr/>
          </p:nvSpPr>
          <p:spPr>
            <a:xfrm>
              <a:off x="1435276" y="2238418"/>
              <a:ext cx="180000" cy="1372311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Shape 318">
              <a:extLst>
                <a:ext uri="{FF2B5EF4-FFF2-40B4-BE49-F238E27FC236}">
                  <a16:creationId xmlns:a16="http://schemas.microsoft.com/office/drawing/2014/main" id="{1DC94813-1B78-4207-8998-850C1155F9DF}"/>
                </a:ext>
              </a:extLst>
            </p:cNvPr>
            <p:cNvSpPr/>
            <p:nvPr/>
          </p:nvSpPr>
          <p:spPr>
            <a:xfrm>
              <a:off x="1614353" y="2198782"/>
              <a:ext cx="180000" cy="1411946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DC45D405-8407-4643-877A-36692C1D8023}"/>
              </a:ext>
            </a:extLst>
          </p:cNvPr>
          <p:cNvGrpSpPr/>
          <p:nvPr/>
        </p:nvGrpSpPr>
        <p:grpSpPr>
          <a:xfrm>
            <a:off x="2957408" y="2420132"/>
            <a:ext cx="3547068" cy="3686198"/>
            <a:chOff x="2332188" y="1852893"/>
            <a:chExt cx="2011352" cy="2567328"/>
          </a:xfrm>
        </p:grpSpPr>
        <p:sp>
          <p:nvSpPr>
            <p:cNvPr id="51" name="圓角矩形 108">
              <a:extLst>
                <a:ext uri="{FF2B5EF4-FFF2-40B4-BE49-F238E27FC236}">
                  <a16:creationId xmlns:a16="http://schemas.microsoft.com/office/drawing/2014/main" id="{9EF1E789-98E1-4139-A8BE-9DC4BF318C52}"/>
                </a:ext>
              </a:extLst>
            </p:cNvPr>
            <p:cNvSpPr/>
            <p:nvPr/>
          </p:nvSpPr>
          <p:spPr>
            <a:xfrm rot="5400000">
              <a:off x="3571154" y="3410716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32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2800"/>
            </a:p>
          </p:txBody>
        </p:sp>
        <p:grpSp>
          <p:nvGrpSpPr>
            <p:cNvPr id="56" name="群組 55">
              <a:extLst>
                <a:ext uri="{FF2B5EF4-FFF2-40B4-BE49-F238E27FC236}">
                  <a16:creationId xmlns:a16="http://schemas.microsoft.com/office/drawing/2014/main" id="{03A7A7CD-F01B-448A-B9C0-2ABCC4381C15}"/>
                </a:ext>
              </a:extLst>
            </p:cNvPr>
            <p:cNvGrpSpPr/>
            <p:nvPr/>
          </p:nvGrpSpPr>
          <p:grpSpPr>
            <a:xfrm>
              <a:off x="2874497" y="2192523"/>
              <a:ext cx="1455667" cy="1749824"/>
              <a:chOff x="1016031" y="2613849"/>
              <a:chExt cx="1899785" cy="1605011"/>
            </a:xfrm>
          </p:grpSpPr>
          <p:cxnSp>
            <p:nvCxnSpPr>
              <p:cNvPr id="74" name="Shape 317">
                <a:extLst>
                  <a:ext uri="{FF2B5EF4-FFF2-40B4-BE49-F238E27FC236}">
                    <a16:creationId xmlns:a16="http://schemas.microsoft.com/office/drawing/2014/main" id="{66CEDE60-70DF-4A1E-8E43-5E773B37F207}"/>
                  </a:ext>
                </a:extLst>
              </p:cNvPr>
              <p:cNvCxnSpPr/>
              <p:nvPr/>
            </p:nvCxnSpPr>
            <p:spPr>
              <a:xfrm>
                <a:off x="1016031" y="3989433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Shape 310">
                <a:extLst>
                  <a:ext uri="{FF2B5EF4-FFF2-40B4-BE49-F238E27FC236}">
                    <a16:creationId xmlns:a16="http://schemas.microsoft.com/office/drawing/2014/main" id="{C43DA3E9-6C03-4FC2-A079-28D3400606B7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Shape 313">
                <a:extLst>
                  <a:ext uri="{FF2B5EF4-FFF2-40B4-BE49-F238E27FC236}">
                    <a16:creationId xmlns:a16="http://schemas.microsoft.com/office/drawing/2014/main" id="{9A6952C0-4BAC-4A94-8500-CFB86BC8A620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Shape 310">
                <a:extLst>
                  <a:ext uri="{FF2B5EF4-FFF2-40B4-BE49-F238E27FC236}">
                    <a16:creationId xmlns:a16="http://schemas.microsoft.com/office/drawing/2014/main" id="{453CD033-0414-4239-AA3F-80C854CDCA14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Shape 310">
                <a:extLst>
                  <a:ext uri="{FF2B5EF4-FFF2-40B4-BE49-F238E27FC236}">
                    <a16:creationId xmlns:a16="http://schemas.microsoft.com/office/drawing/2014/main" id="{CAA65961-952C-4EF2-A984-3D2AF0BF3626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Shape 310">
                <a:extLst>
                  <a:ext uri="{FF2B5EF4-FFF2-40B4-BE49-F238E27FC236}">
                    <a16:creationId xmlns:a16="http://schemas.microsoft.com/office/drawing/2014/main" id="{504724B6-C647-4FF1-8CED-6E64EB6D7717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Shape 310">
                <a:extLst>
                  <a:ext uri="{FF2B5EF4-FFF2-40B4-BE49-F238E27FC236}">
                    <a16:creationId xmlns:a16="http://schemas.microsoft.com/office/drawing/2014/main" id="{16BD2F9D-8178-497F-9117-BDEEC7531C42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Shape 317">
                <a:extLst>
                  <a:ext uri="{FF2B5EF4-FFF2-40B4-BE49-F238E27FC236}">
                    <a16:creationId xmlns:a16="http://schemas.microsoft.com/office/drawing/2014/main" id="{DA9EDFDA-58E7-487E-8723-AEE76EE8D8F3}"/>
                  </a:ext>
                </a:extLst>
              </p:cNvPr>
              <p:cNvCxnSpPr/>
              <p:nvPr/>
            </p:nvCxnSpPr>
            <p:spPr>
              <a:xfrm>
                <a:off x="1016031" y="4216998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7" name="Shape 318">
              <a:extLst>
                <a:ext uri="{FF2B5EF4-FFF2-40B4-BE49-F238E27FC236}">
                  <a16:creationId xmlns:a16="http://schemas.microsoft.com/office/drawing/2014/main" id="{235294A0-227E-4449-AF3C-714E2EDEC7E9}"/>
                </a:ext>
              </a:extLst>
            </p:cNvPr>
            <p:cNvSpPr/>
            <p:nvPr/>
          </p:nvSpPr>
          <p:spPr>
            <a:xfrm>
              <a:off x="3085590" y="3106090"/>
              <a:ext cx="180000" cy="1049174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81">
              <a:extLst>
                <a:ext uri="{FF2B5EF4-FFF2-40B4-BE49-F238E27FC236}">
                  <a16:creationId xmlns:a16="http://schemas.microsoft.com/office/drawing/2014/main" id="{B5B3D80E-B8A8-450B-9DA0-866177FBDF4A}"/>
                </a:ext>
              </a:extLst>
            </p:cNvPr>
            <p:cNvSpPr txBox="1"/>
            <p:nvPr/>
          </p:nvSpPr>
          <p:spPr>
            <a:xfrm>
              <a:off x="2845992" y="4173922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SSD</a:t>
              </a:r>
              <a:r>
                <a:rPr lang="zh-TW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快取</a:t>
              </a:r>
            </a:p>
          </p:txBody>
        </p:sp>
        <p:sp>
          <p:nvSpPr>
            <p:cNvPr id="59" name="Shape 82">
              <a:extLst>
                <a:ext uri="{FF2B5EF4-FFF2-40B4-BE49-F238E27FC236}">
                  <a16:creationId xmlns:a16="http://schemas.microsoft.com/office/drawing/2014/main" id="{1861DC1D-047B-48F7-BBFE-9EA06ED9924B}"/>
                </a:ext>
              </a:extLst>
            </p:cNvPr>
            <p:cNvSpPr txBox="1"/>
            <p:nvPr/>
          </p:nvSpPr>
          <p:spPr>
            <a:xfrm>
              <a:off x="3671969" y="4168717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Qtier</a:t>
              </a:r>
              <a:endParaRPr lang="zh-TW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60" name="Shape 312">
              <a:extLst>
                <a:ext uri="{FF2B5EF4-FFF2-40B4-BE49-F238E27FC236}">
                  <a16:creationId xmlns:a16="http://schemas.microsoft.com/office/drawing/2014/main" id="{8BF3BC63-87BF-44DB-836F-806F152A9576}"/>
                </a:ext>
              </a:extLst>
            </p:cNvPr>
            <p:cNvSpPr txBox="1"/>
            <p:nvPr/>
          </p:nvSpPr>
          <p:spPr>
            <a:xfrm>
              <a:off x="2332188" y="3850145"/>
              <a:ext cx="579329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20000</a:t>
              </a:r>
            </a:p>
          </p:txBody>
        </p:sp>
        <p:cxnSp>
          <p:nvCxnSpPr>
            <p:cNvPr id="61" name="Shape 310">
              <a:extLst>
                <a:ext uri="{FF2B5EF4-FFF2-40B4-BE49-F238E27FC236}">
                  <a16:creationId xmlns:a16="http://schemas.microsoft.com/office/drawing/2014/main" id="{4472C235-C6ED-4BF7-AD9F-28D27652A1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3786" y="2120581"/>
              <a:ext cx="0" cy="2034683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2" name="Shape 324">
              <a:extLst>
                <a:ext uri="{FF2B5EF4-FFF2-40B4-BE49-F238E27FC236}">
                  <a16:creationId xmlns:a16="http://schemas.microsoft.com/office/drawing/2014/main" id="{04383F82-478E-4ABE-8C10-6FCC3A3E3FD4}"/>
                </a:ext>
              </a:extLst>
            </p:cNvPr>
            <p:cNvSpPr txBox="1"/>
            <p:nvPr/>
          </p:nvSpPr>
          <p:spPr>
            <a:xfrm>
              <a:off x="2332188" y="2108693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160000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3" name="Shape 324">
              <a:extLst>
                <a:ext uri="{FF2B5EF4-FFF2-40B4-BE49-F238E27FC236}">
                  <a16:creationId xmlns:a16="http://schemas.microsoft.com/office/drawing/2014/main" id="{A855A77C-34E0-4407-9063-D8E87BB63C63}"/>
                </a:ext>
              </a:extLst>
            </p:cNvPr>
            <p:cNvSpPr txBox="1"/>
            <p:nvPr/>
          </p:nvSpPr>
          <p:spPr>
            <a:xfrm>
              <a:off x="2332188" y="2363579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140000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" name="Shape 324">
              <a:extLst>
                <a:ext uri="{FF2B5EF4-FFF2-40B4-BE49-F238E27FC236}">
                  <a16:creationId xmlns:a16="http://schemas.microsoft.com/office/drawing/2014/main" id="{96E5ED0C-BC59-4B92-8E74-E20CCC1B9133}"/>
                </a:ext>
              </a:extLst>
            </p:cNvPr>
            <p:cNvSpPr txBox="1"/>
            <p:nvPr/>
          </p:nvSpPr>
          <p:spPr>
            <a:xfrm>
              <a:off x="2332188" y="2607391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120000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5" name="Shape 324">
              <a:extLst>
                <a:ext uri="{FF2B5EF4-FFF2-40B4-BE49-F238E27FC236}">
                  <a16:creationId xmlns:a16="http://schemas.microsoft.com/office/drawing/2014/main" id="{3C624DC7-EC0B-48DD-9130-5F3E4D1D697D}"/>
                </a:ext>
              </a:extLst>
            </p:cNvPr>
            <p:cNvSpPr txBox="1"/>
            <p:nvPr/>
          </p:nvSpPr>
          <p:spPr>
            <a:xfrm>
              <a:off x="2332188" y="2856740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100000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6" name="Shape 324">
              <a:extLst>
                <a:ext uri="{FF2B5EF4-FFF2-40B4-BE49-F238E27FC236}">
                  <a16:creationId xmlns:a16="http://schemas.microsoft.com/office/drawing/2014/main" id="{9510F85A-E542-4FF0-823E-70EB10BEEAAE}"/>
                </a:ext>
              </a:extLst>
            </p:cNvPr>
            <p:cNvSpPr txBox="1"/>
            <p:nvPr/>
          </p:nvSpPr>
          <p:spPr>
            <a:xfrm>
              <a:off x="2332188" y="3106090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80000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" name="Shape 324">
              <a:extLst>
                <a:ext uri="{FF2B5EF4-FFF2-40B4-BE49-F238E27FC236}">
                  <a16:creationId xmlns:a16="http://schemas.microsoft.com/office/drawing/2014/main" id="{26CF1004-DF07-4F0A-86E7-E036CDED65DA}"/>
                </a:ext>
              </a:extLst>
            </p:cNvPr>
            <p:cNvSpPr txBox="1"/>
            <p:nvPr/>
          </p:nvSpPr>
          <p:spPr>
            <a:xfrm>
              <a:off x="2332188" y="3355440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60000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" name="Shape 324">
              <a:extLst>
                <a:ext uri="{FF2B5EF4-FFF2-40B4-BE49-F238E27FC236}">
                  <a16:creationId xmlns:a16="http://schemas.microsoft.com/office/drawing/2014/main" id="{115184C7-5E9B-4814-8711-FA11B32BE44C}"/>
                </a:ext>
              </a:extLst>
            </p:cNvPr>
            <p:cNvSpPr txBox="1"/>
            <p:nvPr/>
          </p:nvSpPr>
          <p:spPr>
            <a:xfrm>
              <a:off x="2332188" y="3604789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40000</a:t>
              </a:r>
              <a:endParaRPr lang="zh-TW" altLang="en-US" sz="105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" name="Shape 81">
              <a:extLst>
                <a:ext uri="{FF2B5EF4-FFF2-40B4-BE49-F238E27FC236}">
                  <a16:creationId xmlns:a16="http://schemas.microsoft.com/office/drawing/2014/main" id="{16DBA77E-C949-4B0C-AC8D-9EF079D4FB3F}"/>
                </a:ext>
              </a:extLst>
            </p:cNvPr>
            <p:cNvSpPr txBox="1"/>
            <p:nvPr/>
          </p:nvSpPr>
          <p:spPr>
            <a:xfrm>
              <a:off x="2923785" y="1852893"/>
              <a:ext cx="1419754" cy="2434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600" b="1" dirty="0" err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隨機讀寫效能</a:t>
              </a:r>
              <a:r>
                <a:rPr lang="en-US" altLang="zh-TW" sz="1600" b="1" dirty="0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(IOPS)</a:t>
              </a:r>
              <a:endParaRPr lang="zh-TW" altLang="en-US" sz="16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0" name="Shape 318">
              <a:extLst>
                <a:ext uri="{FF2B5EF4-FFF2-40B4-BE49-F238E27FC236}">
                  <a16:creationId xmlns:a16="http://schemas.microsoft.com/office/drawing/2014/main" id="{899762F2-6E1C-4A2A-8751-58A9D9636D91}"/>
                </a:ext>
              </a:extLst>
            </p:cNvPr>
            <p:cNvSpPr/>
            <p:nvPr/>
          </p:nvSpPr>
          <p:spPr>
            <a:xfrm>
              <a:off x="3264667" y="2570199"/>
              <a:ext cx="180000" cy="1585064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20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318">
              <a:extLst>
                <a:ext uri="{FF2B5EF4-FFF2-40B4-BE49-F238E27FC236}">
                  <a16:creationId xmlns:a16="http://schemas.microsoft.com/office/drawing/2014/main" id="{96914C71-1B3D-46F0-A07C-9D46738807A0}"/>
                </a:ext>
              </a:extLst>
            </p:cNvPr>
            <p:cNvSpPr/>
            <p:nvPr/>
          </p:nvSpPr>
          <p:spPr>
            <a:xfrm>
              <a:off x="3829767" y="3069685"/>
              <a:ext cx="180000" cy="1085579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Shape 318">
              <a:extLst>
                <a:ext uri="{FF2B5EF4-FFF2-40B4-BE49-F238E27FC236}">
                  <a16:creationId xmlns:a16="http://schemas.microsoft.com/office/drawing/2014/main" id="{530802F4-359E-4B46-AAA6-14EE2DC507F7}"/>
                </a:ext>
              </a:extLst>
            </p:cNvPr>
            <p:cNvSpPr/>
            <p:nvPr/>
          </p:nvSpPr>
          <p:spPr>
            <a:xfrm>
              <a:off x="4008844" y="2589747"/>
              <a:ext cx="180000" cy="1565517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Shape 312">
              <a:extLst>
                <a:ext uri="{FF2B5EF4-FFF2-40B4-BE49-F238E27FC236}">
                  <a16:creationId xmlns:a16="http://schemas.microsoft.com/office/drawing/2014/main" id="{36ABFED0-9F8B-4266-9D29-4B64523553C5}"/>
                </a:ext>
              </a:extLst>
            </p:cNvPr>
            <p:cNvSpPr txBox="1"/>
            <p:nvPr/>
          </p:nvSpPr>
          <p:spPr>
            <a:xfrm>
              <a:off x="2332189" y="4025111"/>
              <a:ext cx="561570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16CABDE5-4400-46C5-84AC-604257863297}"/>
              </a:ext>
            </a:extLst>
          </p:cNvPr>
          <p:cNvGrpSpPr/>
          <p:nvPr/>
        </p:nvGrpSpPr>
        <p:grpSpPr>
          <a:xfrm>
            <a:off x="3157528" y="5705640"/>
            <a:ext cx="542183" cy="415495"/>
            <a:chOff x="2076712" y="3279937"/>
            <a:chExt cx="542182" cy="415494"/>
          </a:xfrm>
        </p:grpSpPr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2C63371C-6C6D-46C9-B57B-661630A13FA8}"/>
                </a:ext>
              </a:extLst>
            </p:cNvPr>
            <p:cNvGrpSpPr/>
            <p:nvPr/>
          </p:nvGrpSpPr>
          <p:grpSpPr>
            <a:xfrm>
              <a:off x="2139471" y="3279937"/>
              <a:ext cx="479423" cy="415494"/>
              <a:chOff x="-284390" y="3222816"/>
              <a:chExt cx="545341" cy="472624"/>
            </a:xfrm>
          </p:grpSpPr>
          <p:sp>
            <p:nvSpPr>
              <p:cNvPr id="87" name="Shape 81">
                <a:extLst>
                  <a:ext uri="{FF2B5EF4-FFF2-40B4-BE49-F238E27FC236}">
                    <a16:creationId xmlns:a16="http://schemas.microsoft.com/office/drawing/2014/main" id="{C11F8E35-43DA-47B3-8353-6401C29F5C4D}"/>
                  </a:ext>
                </a:extLst>
              </p:cNvPr>
              <p:cNvSpPr txBox="1"/>
              <p:nvPr/>
            </p:nvSpPr>
            <p:spPr>
              <a:xfrm>
                <a:off x="-284379" y="3222816"/>
                <a:ext cx="545330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algn="ctr">
                  <a:buClr>
                    <a:srgbClr val="9F5900"/>
                  </a:buClr>
                  <a:buSzPct val="25000"/>
                </a:pPr>
                <a:r>
                  <a:rPr lang="zh-TW" altLang="en-US" sz="1051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微軟正黑體" pitchFamily="34" charset="-120"/>
                    <a:sym typeface="Arial"/>
                  </a:rPr>
                  <a:t>寫入</a:t>
                </a:r>
              </a:p>
            </p:txBody>
          </p:sp>
          <p:sp>
            <p:nvSpPr>
              <p:cNvPr id="88" name="Shape 81">
                <a:extLst>
                  <a:ext uri="{FF2B5EF4-FFF2-40B4-BE49-F238E27FC236}">
                    <a16:creationId xmlns:a16="http://schemas.microsoft.com/office/drawing/2014/main" id="{3DDDDADD-02EF-4BAB-9155-19AF03D57C9A}"/>
                  </a:ext>
                </a:extLst>
              </p:cNvPr>
              <p:cNvSpPr txBox="1"/>
              <p:nvPr/>
            </p:nvSpPr>
            <p:spPr>
              <a:xfrm>
                <a:off x="-284390" y="3449141"/>
                <a:ext cx="545335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algn="ctr">
                  <a:buClr>
                    <a:srgbClr val="9F5900"/>
                  </a:buClr>
                  <a:buSzPct val="25000"/>
                </a:pPr>
                <a:r>
                  <a:rPr lang="zh-TW" altLang="en-US" sz="1051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微軟正黑體" pitchFamily="34" charset="-120"/>
                    <a:sym typeface="Arial"/>
                  </a:rPr>
                  <a:t>讀取</a:t>
                </a:r>
              </a:p>
            </p:txBody>
          </p:sp>
        </p:grpSp>
        <p:grpSp>
          <p:nvGrpSpPr>
            <p:cNvPr id="84" name="群組 1">
              <a:extLst>
                <a:ext uri="{FF2B5EF4-FFF2-40B4-BE49-F238E27FC236}">
                  <a16:creationId xmlns:a16="http://schemas.microsoft.com/office/drawing/2014/main" id="{778DFB15-5E05-45FB-8542-3B8D699FDADF}"/>
                </a:ext>
              </a:extLst>
            </p:cNvPr>
            <p:cNvGrpSpPr/>
            <p:nvPr/>
          </p:nvGrpSpPr>
          <p:grpSpPr>
            <a:xfrm>
              <a:off x="2076712" y="3332430"/>
              <a:ext cx="110803" cy="309736"/>
              <a:chOff x="2059140" y="3282532"/>
              <a:chExt cx="126040" cy="352325"/>
            </a:xfrm>
          </p:grpSpPr>
          <p:sp>
            <p:nvSpPr>
              <p:cNvPr id="85" name="矩形 35">
                <a:extLst>
                  <a:ext uri="{FF2B5EF4-FFF2-40B4-BE49-F238E27FC236}">
                    <a16:creationId xmlns:a16="http://schemas.microsoft.com/office/drawing/2014/main" id="{2B4ECF81-E6A5-42B6-852B-833CA5AC224A}"/>
                  </a:ext>
                </a:extLst>
              </p:cNvPr>
              <p:cNvSpPr/>
              <p:nvPr/>
            </p:nvSpPr>
            <p:spPr>
              <a:xfrm>
                <a:off x="2059176" y="3282532"/>
                <a:ext cx="126004" cy="126000"/>
              </a:xfrm>
              <a:prstGeom prst="rect">
                <a:avLst/>
              </a:prstGeom>
              <a:solidFill>
                <a:srgbClr val="4A9B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800"/>
              </a:p>
            </p:txBody>
          </p:sp>
          <p:sp>
            <p:nvSpPr>
              <p:cNvPr id="86" name="矩形 33">
                <a:extLst>
                  <a:ext uri="{FF2B5EF4-FFF2-40B4-BE49-F238E27FC236}">
                    <a16:creationId xmlns:a16="http://schemas.microsoft.com/office/drawing/2014/main" id="{58A0A5E1-06F1-4376-8914-82381BABE022}"/>
                  </a:ext>
                </a:extLst>
              </p:cNvPr>
              <p:cNvSpPr/>
              <p:nvPr/>
            </p:nvSpPr>
            <p:spPr>
              <a:xfrm>
                <a:off x="2059140" y="3508857"/>
                <a:ext cx="125999" cy="126000"/>
              </a:xfrm>
              <a:prstGeom prst="rect">
                <a:avLst/>
              </a:prstGeom>
              <a:solidFill>
                <a:srgbClr val="DF0D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800"/>
              </a:p>
            </p:txBody>
          </p:sp>
        </p:grpSp>
      </p:grpSp>
      <p:sp>
        <p:nvSpPr>
          <p:cNvPr id="99" name="矩形 98">
            <a:extLst>
              <a:ext uri="{FF2B5EF4-FFF2-40B4-BE49-F238E27FC236}">
                <a16:creationId xmlns:a16="http://schemas.microsoft.com/office/drawing/2014/main" id="{0E7F2CAE-E35F-4868-B1B6-828F6F9F726B}"/>
              </a:ext>
            </a:extLst>
          </p:cNvPr>
          <p:cNvSpPr/>
          <p:nvPr/>
        </p:nvSpPr>
        <p:spPr>
          <a:xfrm>
            <a:off x="6911141" y="2259613"/>
            <a:ext cx="4586204" cy="148348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01597">
              <a:lnSpc>
                <a:spcPts val="2200"/>
              </a:lnSpc>
              <a:buClr>
                <a:srgbClr val="262626"/>
              </a:buClr>
              <a:buSzPct val="100000"/>
            </a:pPr>
            <a:r>
              <a:rPr lang="zh-TW" altLang="en-US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即時存取效能加速</a:t>
            </a:r>
            <a:r>
              <a:rPr lang="zh-TW" alt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 </a:t>
            </a:r>
          </a:p>
          <a:p>
            <a:pPr marL="540000" indent="-342900">
              <a:lnSpc>
                <a:spcPts val="2200"/>
              </a:lnSpc>
              <a:buClr>
                <a:srgbClr val="262626"/>
              </a:buClr>
              <a:buSzPct val="100000"/>
              <a:buFont typeface="+mj-lt"/>
              <a:buAutoNum type="arabicPeriod"/>
            </a:pPr>
            <a:r>
              <a:rPr lang="zh-TW" alt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適用於即時，短期間的爆發存取需求，如檔案協作及影像編輯伺服器</a:t>
            </a:r>
            <a:endParaRPr lang="zh-TW" altLang="en-US" sz="16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540000" indent="-342900">
              <a:lnSpc>
                <a:spcPts val="2200"/>
              </a:lnSpc>
              <a:buClr>
                <a:srgbClr val="262626"/>
              </a:buClr>
              <a:buSzPct val="100000"/>
              <a:buFont typeface="+mj-lt"/>
              <a:buAutoNum type="arabicPeriod"/>
            </a:pPr>
            <a:r>
              <a:rPr lang="zh-TW" alt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可調整唯讀、唯寫及</a:t>
            </a:r>
            <a:r>
              <a:rPr lang="en-US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Bypass Block Size </a:t>
            </a:r>
            <a:r>
              <a:rPr lang="zh-TW" alt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對特定特徵做最大化利用，如高速備份寫入</a:t>
            </a:r>
            <a:endParaRPr lang="zh-TW" altLang="en-US" sz="16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06FBF7EC-A7BB-46B7-88C8-0F0CE190DC54}"/>
              </a:ext>
            </a:extLst>
          </p:cNvPr>
          <p:cNvSpPr/>
          <p:nvPr/>
        </p:nvSpPr>
        <p:spPr>
          <a:xfrm>
            <a:off x="9853863" y="2053684"/>
            <a:ext cx="1648321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133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SSD </a:t>
            </a:r>
            <a:r>
              <a:rPr lang="zh-TW" altLang="en-US" sz="2133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快取</a:t>
            </a: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819BBE40-039F-4BD2-8A2C-3FAA0BA75AFE}"/>
              </a:ext>
            </a:extLst>
          </p:cNvPr>
          <p:cNvSpPr/>
          <p:nvPr/>
        </p:nvSpPr>
        <p:spPr>
          <a:xfrm>
            <a:off x="6938426" y="4167215"/>
            <a:ext cx="4641124" cy="14895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01597">
              <a:lnSpc>
                <a:spcPts val="2200"/>
              </a:lnSpc>
              <a:buClr>
                <a:srgbClr val="262626"/>
              </a:buClr>
              <a:buSzPct val="100000"/>
            </a:pPr>
            <a:r>
              <a:rPr lang="zh-TW" altLang="en-US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完整使用</a:t>
            </a:r>
            <a:r>
              <a:rPr lang="en-US" altLang="zh-TW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容量 </a:t>
            </a:r>
          </a:p>
          <a:p>
            <a:pPr marL="540000" indent="-342900">
              <a:lnSpc>
                <a:spcPts val="2200"/>
              </a:lnSpc>
              <a:buClr>
                <a:srgbClr val="262626"/>
              </a:buClr>
              <a:buSzPct val="100000"/>
              <a:buFont typeface="+mj-lt"/>
              <a:buAutoNum type="arabicPeriod"/>
            </a:pPr>
            <a:r>
              <a:rPr lang="zh-TW" alt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適用於有固定存取特徵的應用程式、資料庫伺服器，有效利用 </a:t>
            </a:r>
            <a:r>
              <a:rPr lang="en-US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空間</a:t>
            </a:r>
            <a:endParaRPr lang="zh-TW" altLang="en-US" sz="16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540000" indent="-342900">
              <a:lnSpc>
                <a:spcPts val="2200"/>
              </a:lnSpc>
              <a:buClr>
                <a:srgbClr val="262626"/>
              </a:buClr>
              <a:buSzPct val="100000"/>
              <a:buFont typeface="+mj-lt"/>
              <a:buAutoNum type="arabicPeriod"/>
            </a:pPr>
            <a:r>
              <a:rPr lang="zh-TW" alt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搭配 </a:t>
            </a:r>
            <a:r>
              <a:rPr lang="en-US" altLang="zh-TW" sz="16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zh-TW" alt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及時</a:t>
            </a:r>
            <a:r>
              <a:rPr lang="en-US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IO-aware </a:t>
            </a:r>
            <a:r>
              <a:rPr lang="zh-TW" alt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同樣可適用於資料庫應用。</a:t>
            </a:r>
            <a:endParaRPr lang="zh-TW" altLang="en-US" sz="16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39C1D69-69DB-4CDA-A3A7-334A16102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SSD</a:t>
            </a:r>
            <a:r>
              <a:rPr lang="zh-TW" altLang="en-US"/>
              <a:t> 快取與 </a:t>
            </a:r>
            <a:r>
              <a:rPr lang="en-US" altLang="zh-TW" err="1"/>
              <a:t>Qtier</a:t>
            </a:r>
            <a:r>
              <a:rPr lang="en-US" altLang="zh-TW"/>
              <a:t> </a:t>
            </a:r>
            <a:r>
              <a:rPr lang="zh-TW" altLang="en-US"/>
              <a:t>如何選擇</a:t>
            </a:r>
          </a:p>
        </p:txBody>
      </p: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D4785A73-27A4-4A6F-8E04-AA18A2DE5EBB}"/>
              </a:ext>
            </a:extLst>
          </p:cNvPr>
          <p:cNvSpPr/>
          <p:nvPr/>
        </p:nvSpPr>
        <p:spPr>
          <a:xfrm>
            <a:off x="9905743" y="3989743"/>
            <a:ext cx="1619462" cy="465879"/>
          </a:xfrm>
          <a:prstGeom prst="roundRect">
            <a:avLst>
              <a:gd name="adj" fmla="val 18716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0" scaled="0"/>
          </a:gradFill>
          <a:ln w="19050"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8D603541-2F17-41E6-9A5D-4758DD593D82}"/>
              </a:ext>
            </a:extLst>
          </p:cNvPr>
          <p:cNvSpPr/>
          <p:nvPr/>
        </p:nvSpPr>
        <p:spPr>
          <a:xfrm>
            <a:off x="9853863" y="4021648"/>
            <a:ext cx="1648321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133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2133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2.0</a:t>
            </a:r>
            <a:endParaRPr lang="zh-TW" altLang="en-US" sz="2133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Shape 324">
            <a:extLst>
              <a:ext uri="{FF2B5EF4-FFF2-40B4-BE49-F238E27FC236}">
                <a16:creationId xmlns:a16="http://schemas.microsoft.com/office/drawing/2014/main" id="{4E0E01C0-CD40-4B5E-8E26-607259EF3EBD}"/>
              </a:ext>
            </a:extLst>
          </p:cNvPr>
          <p:cNvSpPr txBox="1"/>
          <p:nvPr/>
        </p:nvSpPr>
        <p:spPr>
          <a:xfrm>
            <a:off x="1151324" y="3368264"/>
            <a:ext cx="427722" cy="2893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051" b="1" dirty="0">
                <a:solidFill>
                  <a:srgbClr val="4A9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817</a:t>
            </a:r>
            <a:endParaRPr lang="zh-TW" altLang="en-US" sz="1051" b="1" dirty="0">
              <a:solidFill>
                <a:srgbClr val="4A9BDC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7" name="Shape 324">
            <a:extLst>
              <a:ext uri="{FF2B5EF4-FFF2-40B4-BE49-F238E27FC236}">
                <a16:creationId xmlns:a16="http://schemas.microsoft.com/office/drawing/2014/main" id="{99B4B219-0C5F-4CC3-BE77-E11D45E41A8D}"/>
              </a:ext>
            </a:extLst>
          </p:cNvPr>
          <p:cNvSpPr txBox="1"/>
          <p:nvPr/>
        </p:nvSpPr>
        <p:spPr>
          <a:xfrm>
            <a:off x="1431010" y="3264843"/>
            <a:ext cx="427722" cy="2893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051" b="1" dirty="0">
                <a:solidFill>
                  <a:srgbClr val="DF0D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831</a:t>
            </a:r>
            <a:endParaRPr lang="zh-TW" altLang="en-US" sz="1051" b="1" dirty="0">
              <a:solidFill>
                <a:srgbClr val="DF0D6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1" name="Shape 324">
            <a:extLst>
              <a:ext uri="{FF2B5EF4-FFF2-40B4-BE49-F238E27FC236}">
                <a16:creationId xmlns:a16="http://schemas.microsoft.com/office/drawing/2014/main" id="{4367EAB3-4D8B-4C64-9982-778AC5597413}"/>
              </a:ext>
            </a:extLst>
          </p:cNvPr>
          <p:cNvSpPr txBox="1"/>
          <p:nvPr/>
        </p:nvSpPr>
        <p:spPr>
          <a:xfrm>
            <a:off x="2593206" y="3257220"/>
            <a:ext cx="427722" cy="2893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051" b="1" dirty="0">
                <a:solidFill>
                  <a:srgbClr val="DF0D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830</a:t>
            </a:r>
            <a:endParaRPr lang="zh-TW" altLang="en-US" sz="1051" b="1" dirty="0">
              <a:solidFill>
                <a:srgbClr val="DF0D6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5" name="Shape 324">
            <a:extLst>
              <a:ext uri="{FF2B5EF4-FFF2-40B4-BE49-F238E27FC236}">
                <a16:creationId xmlns:a16="http://schemas.microsoft.com/office/drawing/2014/main" id="{233A04A0-06CA-4FB5-9641-B1569D49D2E6}"/>
              </a:ext>
            </a:extLst>
          </p:cNvPr>
          <p:cNvSpPr txBox="1"/>
          <p:nvPr/>
        </p:nvSpPr>
        <p:spPr>
          <a:xfrm>
            <a:off x="2311729" y="3360550"/>
            <a:ext cx="427722" cy="2893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051" b="1" dirty="0">
                <a:solidFill>
                  <a:srgbClr val="4A9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820</a:t>
            </a:r>
            <a:endParaRPr lang="zh-TW" altLang="en-US" sz="1051" b="1" dirty="0">
              <a:solidFill>
                <a:srgbClr val="4A9BDC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6" name="Shape 324">
            <a:extLst>
              <a:ext uri="{FF2B5EF4-FFF2-40B4-BE49-F238E27FC236}">
                <a16:creationId xmlns:a16="http://schemas.microsoft.com/office/drawing/2014/main" id="{43AED363-9691-49F2-8745-69FC0321ED70}"/>
              </a:ext>
            </a:extLst>
          </p:cNvPr>
          <p:cNvSpPr txBox="1"/>
          <p:nvPr/>
        </p:nvSpPr>
        <p:spPr>
          <a:xfrm>
            <a:off x="4040658" y="3981758"/>
            <a:ext cx="587284" cy="2893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051" b="1" dirty="0">
                <a:solidFill>
                  <a:srgbClr val="4A9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82823</a:t>
            </a:r>
            <a:endParaRPr lang="zh-TW" altLang="en-US" sz="1051" b="1" dirty="0">
              <a:solidFill>
                <a:srgbClr val="4A9BDC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7" name="Shape 324">
            <a:extLst>
              <a:ext uri="{FF2B5EF4-FFF2-40B4-BE49-F238E27FC236}">
                <a16:creationId xmlns:a16="http://schemas.microsoft.com/office/drawing/2014/main" id="{0417C297-96C4-425D-A82A-EE9941531BD8}"/>
              </a:ext>
            </a:extLst>
          </p:cNvPr>
          <p:cNvSpPr txBox="1"/>
          <p:nvPr/>
        </p:nvSpPr>
        <p:spPr>
          <a:xfrm>
            <a:off x="4399068" y="3223868"/>
            <a:ext cx="672223" cy="2893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051" b="1" dirty="0">
                <a:solidFill>
                  <a:srgbClr val="DF0D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133402</a:t>
            </a:r>
            <a:endParaRPr lang="zh-TW" altLang="en-US" sz="1051" b="1" dirty="0">
              <a:solidFill>
                <a:srgbClr val="DF0D6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8" name="Shape 324">
            <a:extLst>
              <a:ext uri="{FF2B5EF4-FFF2-40B4-BE49-F238E27FC236}">
                <a16:creationId xmlns:a16="http://schemas.microsoft.com/office/drawing/2014/main" id="{BE0A340E-678D-4EEF-B085-32F8AA3BB900}"/>
              </a:ext>
            </a:extLst>
          </p:cNvPr>
          <p:cNvSpPr txBox="1"/>
          <p:nvPr/>
        </p:nvSpPr>
        <p:spPr>
          <a:xfrm>
            <a:off x="5736837" y="3255455"/>
            <a:ext cx="672223" cy="2893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051" b="1" dirty="0">
                <a:solidFill>
                  <a:srgbClr val="DF0D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130388</a:t>
            </a:r>
            <a:endParaRPr lang="zh-TW" altLang="en-US" sz="1051" b="1" dirty="0">
              <a:solidFill>
                <a:srgbClr val="DF0D6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Shape 324">
            <a:extLst>
              <a:ext uri="{FF2B5EF4-FFF2-40B4-BE49-F238E27FC236}">
                <a16:creationId xmlns:a16="http://schemas.microsoft.com/office/drawing/2014/main" id="{A50D2B26-F897-42C2-92A4-2FC0A981FFC3}"/>
              </a:ext>
            </a:extLst>
          </p:cNvPr>
          <p:cNvSpPr txBox="1"/>
          <p:nvPr/>
        </p:nvSpPr>
        <p:spPr>
          <a:xfrm>
            <a:off x="5362251" y="3912217"/>
            <a:ext cx="587284" cy="2893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051" b="1" dirty="0">
                <a:solidFill>
                  <a:srgbClr val="4A9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88022</a:t>
            </a:r>
            <a:endParaRPr lang="zh-TW" altLang="en-US" sz="1051" b="1" dirty="0">
              <a:solidFill>
                <a:srgbClr val="4A9BDC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0" name="Shape 374">
            <a:extLst>
              <a:ext uri="{FF2B5EF4-FFF2-40B4-BE49-F238E27FC236}">
                <a16:creationId xmlns:a16="http://schemas.microsoft.com/office/drawing/2014/main" id="{CFA0444E-EC02-4787-810F-55A1E2ED613B}"/>
              </a:ext>
            </a:extLst>
          </p:cNvPr>
          <p:cNvSpPr txBox="1"/>
          <p:nvPr/>
        </p:nvSpPr>
        <p:spPr>
          <a:xfrm>
            <a:off x="6910799" y="7005338"/>
            <a:ext cx="4912233" cy="62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TVS-872XT-i5-16G with</a:t>
            </a:r>
            <a:r>
              <a:rPr lang="zh-TW" alt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QM2-2P10G1TA and</a:t>
            </a:r>
            <a:r>
              <a:rPr lang="zh-TW" alt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Samsung SSD 960 pro 1TB M.2 </a:t>
            </a:r>
            <a:r>
              <a:rPr lang="en-US" sz="1000" b="1" dirty="0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NVMe</a:t>
            </a:r>
            <a:r>
              <a:rPr 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*2, RAID 1</a:t>
            </a:r>
            <a:r>
              <a:rPr lang="zh-TW" alt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, compare SSD cache and </a:t>
            </a:r>
            <a:r>
              <a:rPr lang="zh-TW" altLang="en-US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 b="1" dirty="0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0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, running Network and SSD transfer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1453571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6F2F30-21FC-4564-BB6A-DF7CB3614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008" y="1071551"/>
            <a:ext cx="6360695" cy="914558"/>
          </a:xfrm>
        </p:spPr>
        <p:txBody>
          <a:bodyPr>
            <a:noAutofit/>
          </a:bodyPr>
          <a:lstStyle/>
          <a:p>
            <a:pPr algn="ctr"/>
            <a:r>
              <a:rPr lang="en-US" altLang="zh-TW" sz="4400">
                <a:latin typeface="Arial" panose="020B0604020202020204" pitchFamily="34" charset="0"/>
                <a:cs typeface="Arial" panose="020B0604020202020204" pitchFamily="34" charset="0"/>
              </a:rPr>
              <a:t>QM2</a:t>
            </a:r>
            <a:r>
              <a:rPr lang="en-US" altLang="zh-TW" sz="4400" spc="-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搭配</a:t>
            </a:r>
            <a:r>
              <a:rPr lang="zh-TW" altLang="en-US" sz="4400" spc="-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400">
                <a:latin typeface="Arial" panose="020B0604020202020204" pitchFamily="34" charset="0"/>
                <a:cs typeface="Arial" panose="020B0604020202020204" pitchFamily="34" charset="0"/>
              </a:rPr>
              <a:t>QTS</a:t>
            </a:r>
            <a:r>
              <a:rPr lang="zh-TW" altLang="en-US" sz="4400" spc="-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4400">
                <a:latin typeface="Arial" panose="020B0604020202020204" pitchFamily="34" charset="0"/>
                <a:cs typeface="Arial" panose="020B0604020202020204" pitchFamily="34" charset="0"/>
              </a:rPr>
              <a:t>功能總結</a:t>
            </a:r>
          </a:p>
        </p:txBody>
      </p:sp>
      <p:sp>
        <p:nvSpPr>
          <p:cNvPr id="13" name="副標題 12">
            <a:extLst>
              <a:ext uri="{FF2B5EF4-FFF2-40B4-BE49-F238E27FC236}">
                <a16:creationId xmlns:a16="http://schemas.microsoft.com/office/drawing/2014/main" id="{14ED0AA5-EFCF-4AE7-B4DF-D5BF62A03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831" y="2715182"/>
            <a:ext cx="6360696" cy="40345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7800" indent="-17780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800">
                <a:latin typeface="Arial"/>
                <a:ea typeface="微軟正黑體"/>
                <a:cs typeface="Arial"/>
              </a:rPr>
              <a:t>在 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NAS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 主機沒有更多閒置槽位及 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10GbE 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網孔時繼續提升隨機讀寫效能。</a:t>
            </a:r>
            <a:endParaRPr lang="en-US" altLang="zh-TW" sz="1800">
              <a:latin typeface="Arial"/>
              <a:ea typeface="微軟正黑體"/>
              <a:cs typeface="Arial"/>
            </a:endParaRPr>
          </a:p>
          <a:p>
            <a:pPr marL="177800" indent="-17780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800">
                <a:latin typeface="Arial"/>
                <a:ea typeface="微軟正黑體"/>
                <a:cs typeface="Arial"/>
              </a:rPr>
              <a:t>使用 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QM2 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三種唯讀、讀寫、唯寫快取在一次加速 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NAS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 儲存區域。</a:t>
            </a:r>
            <a:endParaRPr lang="en-US" altLang="zh-TW" sz="1800">
              <a:latin typeface="Arial"/>
              <a:ea typeface="微軟正黑體"/>
              <a:cs typeface="Arial"/>
            </a:endParaRPr>
          </a:p>
          <a:p>
            <a:pPr marL="177800" indent="-17780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800">
                <a:latin typeface="Arial"/>
                <a:ea typeface="微軟正黑體"/>
                <a:cs typeface="Arial"/>
              </a:rPr>
              <a:t>使用 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SSD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 軟體定義超額快取維持 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QM2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 上 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M.2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SSD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 的寫入效能與使用壽命。</a:t>
            </a:r>
            <a:endParaRPr lang="en-US" altLang="zh-TW" sz="1800">
              <a:latin typeface="Arial"/>
              <a:ea typeface="微軟正黑體"/>
              <a:cs typeface="Arial"/>
            </a:endParaRPr>
          </a:p>
          <a:p>
            <a:pPr marL="177800" indent="-17780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latin typeface="Arial"/>
                <a:ea typeface="微軟正黑體"/>
                <a:cs typeface="Arial"/>
              </a:rPr>
              <a:t>QTS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800" err="1">
                <a:latin typeface="Arial"/>
                <a:ea typeface="微軟正黑體"/>
                <a:cs typeface="Arial"/>
              </a:rPr>
              <a:t>Qtier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不僅加速 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NAS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 既有儲存空間速度，更連帶擴充使用空間。</a:t>
            </a:r>
            <a:endParaRPr lang="en-US" altLang="zh-TW" sz="1800">
              <a:latin typeface="Arial"/>
              <a:ea typeface="微軟正黑體"/>
              <a:cs typeface="Arial"/>
            </a:endParaRPr>
          </a:p>
          <a:p>
            <a:pPr marL="177800" indent="-17780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latin typeface="Arial"/>
                <a:ea typeface="微軟正黑體"/>
                <a:cs typeface="Arial"/>
              </a:rPr>
              <a:t>QTS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800" err="1">
                <a:latin typeface="Arial"/>
                <a:ea typeface="微軟正黑體"/>
                <a:cs typeface="Arial"/>
              </a:rPr>
              <a:t>Qtier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在 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4.4.1 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具備重建 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SSD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 分層功能，可將原有 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SSD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 替換為 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QM2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。</a:t>
            </a:r>
          </a:p>
        </p:txBody>
      </p:sp>
      <p:pic>
        <p:nvPicPr>
          <p:cNvPr id="8" name="圖片 7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76522AC9-F45E-4D5B-952C-6EDCF5653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577" y="8157805"/>
            <a:ext cx="1181208" cy="1181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27D7EAB5-4837-4A2E-914E-1C5C614B2C58}"/>
              </a:ext>
            </a:extLst>
          </p:cNvPr>
          <p:cNvSpPr txBox="1"/>
          <p:nvPr/>
        </p:nvSpPr>
        <p:spPr>
          <a:xfrm>
            <a:off x="444391" y="2035846"/>
            <a:ext cx="622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 4.4.1 </a:t>
            </a:r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完整激發 </a:t>
            </a:r>
            <a:r>
              <a:rPr lang="en-US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QM2 </a:t>
            </a:r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效能潛力</a:t>
            </a:r>
            <a:endParaRPr lang="zh-TW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15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700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BE26E93-FBC8-438F-8A73-AE50DD3278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" r="25822"/>
          <a:stretch/>
        </p:blipFill>
        <p:spPr>
          <a:xfrm>
            <a:off x="2191432" y="1964225"/>
            <a:ext cx="9800148" cy="4109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E5A48-CACB-AF45-BC7A-311B83F6D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微軟正黑體"/>
                <a:cs typeface="Arial"/>
              </a:rPr>
              <a:t>QM2 </a:t>
            </a:r>
            <a:r>
              <a:rPr lang="zh-CN" altLang="en-US">
                <a:latin typeface="Arial"/>
                <a:ea typeface="微軟正黑體"/>
                <a:cs typeface="Arial"/>
              </a:rPr>
              <a:t>全系列滿足不同擴充需求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0FEBA1B-12B7-4253-A2C3-BB488675B373}"/>
              </a:ext>
            </a:extLst>
          </p:cNvPr>
          <p:cNvSpPr txBox="1"/>
          <p:nvPr/>
        </p:nvSpPr>
        <p:spPr>
          <a:xfrm>
            <a:off x="5541917" y="2431455"/>
            <a:ext cx="2359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/>
              <a:t>QM2-2S-220A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2E5E034-3B15-415C-8D14-26C58C271089}"/>
              </a:ext>
            </a:extLst>
          </p:cNvPr>
          <p:cNvSpPr txBox="1"/>
          <p:nvPr/>
        </p:nvSpPr>
        <p:spPr>
          <a:xfrm>
            <a:off x="5541917" y="5232937"/>
            <a:ext cx="1999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/>
              <a:t>QM2-4S-240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81B5B7C-1B31-4DAE-BB79-463BA617A982}"/>
              </a:ext>
            </a:extLst>
          </p:cNvPr>
          <p:cNvSpPr txBox="1"/>
          <p:nvPr/>
        </p:nvSpPr>
        <p:spPr>
          <a:xfrm>
            <a:off x="9685273" y="2286084"/>
            <a:ext cx="204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/>
              <a:t>QM2-2P-344  </a:t>
            </a:r>
          </a:p>
          <a:p>
            <a:r>
              <a:rPr kumimoji="1" lang="en-US" altLang="zh-TW" sz="2000" b="1"/>
              <a:t>QM2-2P-384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822AE2D-CBC1-4EF6-86B6-6788765FB309}"/>
              </a:ext>
            </a:extLst>
          </p:cNvPr>
          <p:cNvSpPr txBox="1"/>
          <p:nvPr/>
        </p:nvSpPr>
        <p:spPr>
          <a:xfrm>
            <a:off x="7628934" y="2431455"/>
            <a:ext cx="1967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/>
              <a:t>QM2-2P-244A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92D05F9-E9DF-4030-A3F5-710EF28100AC}"/>
              </a:ext>
            </a:extLst>
          </p:cNvPr>
          <p:cNvSpPr txBox="1"/>
          <p:nvPr/>
        </p:nvSpPr>
        <p:spPr>
          <a:xfrm>
            <a:off x="7628934" y="5232937"/>
            <a:ext cx="289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/>
              <a:t>QM2-4P-284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686D882-9CD3-4BB8-942C-A9C0320C5D2D}"/>
              </a:ext>
            </a:extLst>
          </p:cNvPr>
          <p:cNvSpPr txBox="1"/>
          <p:nvPr/>
        </p:nvSpPr>
        <p:spPr>
          <a:xfrm>
            <a:off x="9685273" y="5077876"/>
            <a:ext cx="204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/>
              <a:t>QM2-4P-342</a:t>
            </a:r>
          </a:p>
          <a:p>
            <a:r>
              <a:rPr kumimoji="1" lang="en-US" altLang="zh-TW" sz="2000" b="1"/>
              <a:t>QM2-4P-384</a:t>
            </a:r>
          </a:p>
        </p:txBody>
      </p:sp>
      <p:pic>
        <p:nvPicPr>
          <p:cNvPr id="48" name="圖片 47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5BC73209-6CD8-4ACA-859C-3AE19A762E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487" y="2011956"/>
            <a:ext cx="2004034" cy="12542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AE618708-359A-4B63-8501-2AA01F8A5D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006" y="3374635"/>
            <a:ext cx="2129130" cy="13325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8AE47B7A-11FB-4C7A-A250-5798D3325D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931" y="4829962"/>
            <a:ext cx="2004033" cy="12542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Shape 318">
            <a:extLst>
              <a:ext uri="{FF2B5EF4-FFF2-40B4-BE49-F238E27FC236}">
                <a16:creationId xmlns:a16="http://schemas.microsoft.com/office/drawing/2014/main" id="{2A2BC1B9-A9F6-4BFE-A9EC-D415E467A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05" y="3806342"/>
            <a:ext cx="2033975" cy="4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Clr>
                <a:srgbClr val="3F3F3F"/>
              </a:buClr>
              <a:buSzPts val="1000"/>
            </a:pPr>
            <a:r>
              <a:rPr lang="zh-Hant" altLang="en-US" sz="2000" b="1">
                <a:solidFill>
                  <a:srgbClr val="0070C0"/>
                </a:solidFill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 </a:t>
            </a:r>
            <a:r>
              <a:rPr lang="en-US" altLang="zh-Hant" sz="2000" b="1">
                <a:solidFill>
                  <a:srgbClr val="0070C0"/>
                </a:solidFill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10GBASE-T </a:t>
            </a:r>
            <a:r>
              <a:rPr lang="zh-Hant" altLang="en-US" sz="2000" b="1">
                <a:solidFill>
                  <a:srgbClr val="0070C0"/>
                </a:solidFill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endParaRPr lang="zh-TW" altLang="zh-TW" sz="2000" b="1">
              <a:solidFill>
                <a:srgbClr val="0070C0"/>
              </a:solidFill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Shape 318">
            <a:extLst>
              <a:ext uri="{FF2B5EF4-FFF2-40B4-BE49-F238E27FC236}">
                <a16:creationId xmlns:a16="http://schemas.microsoft.com/office/drawing/2014/main" id="{E7FFC9FC-8D1B-4380-AE63-56BC19B59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95" y="5228927"/>
            <a:ext cx="1902203" cy="4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indent="-83820" algn="ctr">
              <a:buClr>
                <a:srgbClr val="3F3F3F"/>
              </a:buClr>
              <a:buSzPts val="1000"/>
            </a:pPr>
            <a:r>
              <a:rPr lang="zh-Hant" altLang="en-US" sz="2000" b="1">
                <a:solidFill>
                  <a:schemeClr val="accent6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支援擴充 </a:t>
            </a:r>
            <a:r>
              <a:rPr lang="en-US" altLang="zh-Hant" sz="2000" b="1">
                <a:solidFill>
                  <a:schemeClr val="accent6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4 </a:t>
            </a:r>
            <a:r>
              <a:rPr lang="zh-Hant" altLang="en-US" sz="2000" b="1">
                <a:solidFill>
                  <a:schemeClr val="accent6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個 </a:t>
            </a:r>
            <a:r>
              <a:rPr lang="en-US" altLang="zh-Hant" sz="2000" b="1">
                <a:solidFill>
                  <a:schemeClr val="accent6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M.2 </a:t>
            </a:r>
            <a:r>
              <a:rPr lang="en-US" altLang="zh-Hant" sz="2000" b="1" err="1">
                <a:solidFill>
                  <a:schemeClr val="accent6">
                    <a:lumMod val="7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插槽</a:t>
            </a:r>
            <a:endParaRPr lang="zh-Hant" altLang="en-US" sz="2000" b="1">
              <a:solidFill>
                <a:schemeClr val="accent6">
                  <a:lumMod val="75000"/>
                </a:schemeClr>
              </a:solidFill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B1BEFEE9-0B16-4975-9476-9005431AD15E}"/>
              </a:ext>
            </a:extLst>
          </p:cNvPr>
          <p:cNvSpPr txBox="1"/>
          <p:nvPr/>
        </p:nvSpPr>
        <p:spPr>
          <a:xfrm>
            <a:off x="5541917" y="3819322"/>
            <a:ext cx="2359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QM2-2S10G1TA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A19ADBE-E04A-4C45-A90F-1263DA3994AB}"/>
              </a:ext>
            </a:extLst>
          </p:cNvPr>
          <p:cNvSpPr txBox="1"/>
          <p:nvPr/>
        </p:nvSpPr>
        <p:spPr>
          <a:xfrm>
            <a:off x="7628934" y="3819322"/>
            <a:ext cx="1967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QM2-2P10G1TA</a:t>
            </a: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66DFAD47-3D23-4296-8FA2-C680A1C0F070}"/>
              </a:ext>
            </a:extLst>
          </p:cNvPr>
          <p:cNvSpPr/>
          <p:nvPr/>
        </p:nvSpPr>
        <p:spPr>
          <a:xfrm>
            <a:off x="5149516" y="1506205"/>
            <a:ext cx="2076199" cy="41217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SATA </a:t>
            </a:r>
            <a:endParaRPr lang="zh-TW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FC89C9BC-BF66-4CC9-BB33-30198A80A6D7}"/>
              </a:ext>
            </a:extLst>
          </p:cNvPr>
          <p:cNvSpPr/>
          <p:nvPr/>
        </p:nvSpPr>
        <p:spPr>
          <a:xfrm>
            <a:off x="7320089" y="1506205"/>
            <a:ext cx="2076199" cy="412175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PCIe Gen 2</a:t>
            </a:r>
            <a:endParaRPr lang="zh-TW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33D54A0A-05BC-4B11-9825-A5B48928374B}"/>
              </a:ext>
            </a:extLst>
          </p:cNvPr>
          <p:cNvSpPr/>
          <p:nvPr/>
        </p:nvSpPr>
        <p:spPr>
          <a:xfrm>
            <a:off x="9483298" y="1506205"/>
            <a:ext cx="2076199" cy="412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PCIe Gen 3</a:t>
            </a:r>
            <a:endParaRPr lang="zh-TW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" name="Picture 4" descr="C:\Users\user\Desktop\TS-x28A_PPT\new-01.png">
            <a:extLst>
              <a:ext uri="{FF2B5EF4-FFF2-40B4-BE49-F238E27FC236}">
                <a16:creationId xmlns:a16="http://schemas.microsoft.com/office/drawing/2014/main" id="{E5D8DB4A-8C51-4F05-935D-4A555175C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9542" y="3377464"/>
            <a:ext cx="764107" cy="7479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889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B0647-C8AB-F04D-A435-45BC9E667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Arial"/>
                <a:ea typeface="微軟正黑體"/>
                <a:cs typeface="Arial"/>
              </a:rPr>
              <a:t>系統化型號命名 </a:t>
            </a:r>
            <a:r>
              <a:rPr lang="en-US" altLang="zh-CN">
                <a:latin typeface="Arial"/>
                <a:ea typeface="微軟正黑體"/>
                <a:cs typeface="Arial"/>
              </a:rPr>
              <a:t>- </a:t>
            </a:r>
            <a:r>
              <a:rPr lang="zh-CN" altLang="en-US">
                <a:latin typeface="Arial"/>
                <a:ea typeface="微軟正黑體"/>
                <a:cs typeface="Arial"/>
              </a:rPr>
              <a:t>附</a:t>
            </a:r>
            <a:r>
              <a:rPr lang="en-US" altLang="zh-CN">
                <a:latin typeface="Arial"/>
                <a:ea typeface="微軟正黑體"/>
                <a:cs typeface="Arial"/>
              </a:rPr>
              <a:t>10GbE</a:t>
            </a:r>
            <a:r>
              <a:rPr lang="zh-CN" altLang="en-US">
                <a:latin typeface="Arial"/>
                <a:ea typeface="微軟正黑體"/>
                <a:cs typeface="Arial"/>
              </a:rPr>
              <a:t>網路孔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DFED6-A73D-D841-9A2F-6802B2A1F104}"/>
              </a:ext>
            </a:extLst>
          </p:cNvPr>
          <p:cNvSpPr txBox="1"/>
          <p:nvPr/>
        </p:nvSpPr>
        <p:spPr>
          <a:xfrm>
            <a:off x="324751" y="1137923"/>
            <a:ext cx="482781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Q</a:t>
            </a:r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NAP</a:t>
            </a:r>
            <a:r>
              <a:rPr lang="en-US" altLang="zh-TW" sz="28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800" b="1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M.2</a:t>
            </a:r>
            <a:r>
              <a:rPr lang="en-US" altLang="zh-TW" sz="28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PCIe </a:t>
            </a:r>
            <a:r>
              <a:rPr lang="zh-CN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擴充卡</a:t>
            </a:r>
            <a:endParaRPr lang="en-US" sz="28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0217D-FF9A-0347-A14C-86ABDB0FA51A}"/>
              </a:ext>
            </a:extLst>
          </p:cNvPr>
          <p:cNvSpPr txBox="1"/>
          <p:nvPr/>
        </p:nvSpPr>
        <p:spPr>
          <a:xfrm>
            <a:off x="347118" y="4029500"/>
            <a:ext cx="1764439" cy="7078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最多支援幾顆 </a:t>
            </a:r>
            <a:r>
              <a:rPr lang="en-US" altLang="zh-CN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M.2 SSD</a:t>
            </a:r>
            <a:endParaRPr lang="en-US" sz="20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A5F956-DABC-1740-8B58-F60E85DC3CE7}"/>
              </a:ext>
            </a:extLst>
          </p:cNvPr>
          <p:cNvSpPr txBox="1"/>
          <p:nvPr/>
        </p:nvSpPr>
        <p:spPr>
          <a:xfrm>
            <a:off x="4225733" y="1137923"/>
            <a:ext cx="3194030" cy="523220"/>
          </a:xfrm>
          <a:prstGeom prst="rect">
            <a:avLst/>
          </a:prstGeom>
          <a:solidFill>
            <a:schemeClr val="accent4"/>
          </a:solidFill>
          <a:ln w="28575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800" b="1">
                <a:latin typeface="Arial"/>
                <a:cs typeface="Arial"/>
              </a:rPr>
              <a:t>M.2 SSD + 10GbE</a:t>
            </a: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FD5FA1BA-3B34-4A3E-8365-52F498E2C4D6}"/>
              </a:ext>
            </a:extLst>
          </p:cNvPr>
          <p:cNvSpPr txBox="1"/>
          <p:nvPr/>
        </p:nvSpPr>
        <p:spPr>
          <a:xfrm>
            <a:off x="2228850" y="4029500"/>
            <a:ext cx="2505075" cy="132343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支援 </a:t>
            </a:r>
            <a:r>
              <a:rPr lang="en-US" altLang="zh-CN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M.2 SSD </a:t>
            </a:r>
            <a:r>
              <a:rPr lang="en-US" altLang="zh-CN" sz="20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插槽</a:t>
            </a:r>
            <a:r>
              <a:rPr lang="zh-CN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類型</a:t>
            </a:r>
            <a:endParaRPr lang="en-US" altLang="zh-CN" sz="20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P: PCIe </a:t>
            </a:r>
            <a:r>
              <a:rPr lang="en-US" altLang="zh-TW" sz="20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NVMe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SSD</a:t>
            </a:r>
          </a:p>
          <a:p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S: SATA SSD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2956B4DC-F93C-4F70-9A1F-690DF5138E5A}"/>
              </a:ext>
            </a:extLst>
          </p:cNvPr>
          <p:cNvSpPr txBox="1"/>
          <p:nvPr/>
        </p:nvSpPr>
        <p:spPr>
          <a:xfrm>
            <a:off x="4831815" y="4029500"/>
            <a:ext cx="1013375" cy="1015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傳輸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998F3C16-464C-449D-9E6B-CE14D4EE11A0}"/>
              </a:ext>
            </a:extLst>
          </p:cNvPr>
          <p:cNvSpPr txBox="1"/>
          <p:nvPr/>
        </p:nvSpPr>
        <p:spPr>
          <a:xfrm>
            <a:off x="5952558" y="4029500"/>
            <a:ext cx="1759175" cy="1015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支援單埠</a:t>
            </a:r>
            <a:r>
              <a:rPr lang="en-US" altLang="zh-CN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BASE-T RJ45 </a:t>
            </a:r>
            <a:r>
              <a:rPr lang="zh-CN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傳輸</a:t>
            </a:r>
            <a:endParaRPr lang="en-US" altLang="zh-TW" sz="20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965E9F79-D7CF-4693-A3C2-B8C34E61604C}"/>
              </a:ext>
            </a:extLst>
          </p:cNvPr>
          <p:cNvCxnSpPr>
            <a:cxnSpLocks/>
            <a:endCxn id="16" idx="0"/>
          </p:cNvCxnSpPr>
          <p:nvPr/>
        </p:nvCxnSpPr>
        <p:spPr>
          <a:xfrm rot="10800000" flipV="1">
            <a:off x="1229339" y="3084388"/>
            <a:ext cx="1213073" cy="945111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接點: 肘形 30">
            <a:extLst>
              <a:ext uri="{FF2B5EF4-FFF2-40B4-BE49-F238E27FC236}">
                <a16:creationId xmlns:a16="http://schemas.microsoft.com/office/drawing/2014/main" id="{F2D945B1-0C6A-443C-8B09-CCDFF07D453D}"/>
              </a:ext>
            </a:extLst>
          </p:cNvPr>
          <p:cNvCxnSpPr>
            <a:cxnSpLocks/>
            <a:endCxn id="26" idx="0"/>
          </p:cNvCxnSpPr>
          <p:nvPr/>
        </p:nvCxnSpPr>
        <p:spPr>
          <a:xfrm rot="16200000" flipH="1">
            <a:off x="2891656" y="3439768"/>
            <a:ext cx="945108" cy="234356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接點: 肘形 32">
            <a:extLst>
              <a:ext uri="{FF2B5EF4-FFF2-40B4-BE49-F238E27FC236}">
                <a16:creationId xmlns:a16="http://schemas.microsoft.com/office/drawing/2014/main" id="{094638EE-5DE1-4788-8018-E287BE08731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41602" y="3232601"/>
            <a:ext cx="945110" cy="648689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6B401F14-7A5E-404B-9C1A-7314E6AD8F47}"/>
              </a:ext>
            </a:extLst>
          </p:cNvPr>
          <p:cNvCxnSpPr>
            <a:cxnSpLocks/>
            <a:endCxn id="29" idx="0"/>
          </p:cNvCxnSpPr>
          <p:nvPr/>
        </p:nvCxnSpPr>
        <p:spPr>
          <a:xfrm rot="16200000" flipH="1">
            <a:off x="6127968" y="3325322"/>
            <a:ext cx="945112" cy="463244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5">
            <a:extLst>
              <a:ext uri="{FF2B5EF4-FFF2-40B4-BE49-F238E27FC236}">
                <a16:creationId xmlns:a16="http://schemas.microsoft.com/office/drawing/2014/main" id="{A6E85EEB-5D19-4759-B6C8-EE149E14D9D1}"/>
              </a:ext>
            </a:extLst>
          </p:cNvPr>
          <p:cNvSpPr txBox="1"/>
          <p:nvPr/>
        </p:nvSpPr>
        <p:spPr>
          <a:xfrm>
            <a:off x="8248083" y="1717322"/>
            <a:ext cx="1005489" cy="4001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版本號</a:t>
            </a:r>
            <a:endParaRPr lang="en-US" altLang="zh-TW" sz="20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30AABD2C-8E90-4448-BB69-4021E674AB48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7419763" y="1917377"/>
            <a:ext cx="828320" cy="197772"/>
          </a:xfrm>
          <a:prstGeom prst="bentConnector3">
            <a:avLst>
              <a:gd name="adj1" fmla="val 554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100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038F-FE8A-8B49-B825-0C813ECE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Arial"/>
                <a:ea typeface="微軟正黑體"/>
                <a:cs typeface="Arial"/>
              </a:rPr>
              <a:t>系統化型號命名 </a:t>
            </a:r>
            <a:r>
              <a:rPr lang="en-US" altLang="zh-CN">
                <a:latin typeface="Arial"/>
                <a:ea typeface="微軟正黑體"/>
                <a:cs typeface="Arial"/>
              </a:rPr>
              <a:t>- </a:t>
            </a:r>
            <a:r>
              <a:rPr lang="zh-CN" altLang="en-US">
                <a:latin typeface="Arial"/>
                <a:ea typeface="微軟正黑體"/>
                <a:cs typeface="Arial"/>
              </a:rPr>
              <a:t>無</a:t>
            </a:r>
            <a:r>
              <a:rPr lang="en-US" altLang="zh-CN">
                <a:latin typeface="Arial"/>
                <a:ea typeface="微軟正黑體"/>
                <a:cs typeface="Arial"/>
              </a:rPr>
              <a:t>10GbE </a:t>
            </a:r>
            <a:r>
              <a:rPr lang="zh-CN" altLang="en-US">
                <a:latin typeface="Arial"/>
                <a:ea typeface="微軟正黑體"/>
                <a:cs typeface="Arial"/>
              </a:rPr>
              <a:t>網路孔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B2F85E22-7087-41CD-B675-76D2116461F9}"/>
              </a:ext>
            </a:extLst>
          </p:cNvPr>
          <p:cNvSpPr txBox="1"/>
          <p:nvPr/>
        </p:nvSpPr>
        <p:spPr>
          <a:xfrm>
            <a:off x="324751" y="1137923"/>
            <a:ext cx="482781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Q</a:t>
            </a:r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NAP</a:t>
            </a:r>
            <a:r>
              <a:rPr lang="en-US" altLang="zh-TW" sz="28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800" b="1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M.2</a:t>
            </a:r>
            <a:r>
              <a:rPr lang="en-US" altLang="zh-TW" sz="28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PCIe </a:t>
            </a:r>
            <a:r>
              <a:rPr lang="zh-CN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擴充卡</a:t>
            </a:r>
            <a:endParaRPr lang="en-US" sz="28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05017B9F-0735-4C13-B276-87EC00E6371C}"/>
              </a:ext>
            </a:extLst>
          </p:cNvPr>
          <p:cNvSpPr txBox="1"/>
          <p:nvPr/>
        </p:nvSpPr>
        <p:spPr>
          <a:xfrm>
            <a:off x="100271" y="4029503"/>
            <a:ext cx="1527764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最多支援幾張 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M.2 SSD 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2: 2 </a:t>
            </a: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張</a:t>
            </a:r>
            <a:endParaRPr lang="en-US" altLang="zh-CN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4: 4 </a:t>
            </a: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張</a:t>
            </a:r>
            <a:endParaRPr lang="en-US" altLang="zh-TW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77C82FFE-1767-43F3-9895-B4A2A57345FE}"/>
              </a:ext>
            </a:extLst>
          </p:cNvPr>
          <p:cNvSpPr txBox="1"/>
          <p:nvPr/>
        </p:nvSpPr>
        <p:spPr>
          <a:xfrm>
            <a:off x="1707365" y="4029503"/>
            <a:ext cx="2613955" cy="9233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支援 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M.2 SSD </a:t>
            </a: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插槽類型</a:t>
            </a:r>
            <a:endParaRPr lang="en-US" altLang="zh-CN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P: PCIe 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NVMe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SSD</a:t>
            </a:r>
          </a:p>
          <a:p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S: SATA SSD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A4ADB0DB-B804-4CE9-9146-D3E3B0BA04CB}"/>
              </a:ext>
            </a:extLst>
          </p:cNvPr>
          <p:cNvSpPr txBox="1"/>
          <p:nvPr/>
        </p:nvSpPr>
        <p:spPr>
          <a:xfrm>
            <a:off x="4428229" y="4029503"/>
            <a:ext cx="1542800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PCIe </a:t>
            </a: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傳輸</a:t>
            </a:r>
            <a:b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</a:b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介面頻寬</a:t>
            </a:r>
            <a:endParaRPr lang="en-US" altLang="zh-CN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34= Gen3 x4</a:t>
            </a:r>
          </a:p>
          <a:p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28= Gen2 x8</a:t>
            </a: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CC7C78D4-D10D-4860-8F41-96A26AA5278C}"/>
              </a:ext>
            </a:extLst>
          </p:cNvPr>
          <p:cNvSpPr txBox="1"/>
          <p:nvPr/>
        </p:nvSpPr>
        <p:spPr>
          <a:xfrm>
            <a:off x="6050638" y="4029503"/>
            <a:ext cx="1384328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NVMe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SSD 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插槽</a:t>
            </a: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頻寬</a:t>
            </a:r>
            <a:endParaRPr lang="en-US" altLang="zh-CN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4= Gen3 x4</a:t>
            </a:r>
          </a:p>
          <a:p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2= Gen3 x2</a:t>
            </a:r>
          </a:p>
        </p:txBody>
      </p: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8A290123-2F52-4687-ADC7-69B0DFA07979}"/>
              </a:ext>
            </a:extLst>
          </p:cNvPr>
          <p:cNvCxnSpPr>
            <a:cxnSpLocks/>
          </p:cNvCxnSpPr>
          <p:nvPr/>
        </p:nvCxnSpPr>
        <p:spPr>
          <a:xfrm rot="5400000">
            <a:off x="2860266" y="3094838"/>
            <a:ext cx="945110" cy="891639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7A55A157-3341-4F50-986C-5783D7574969}"/>
              </a:ext>
            </a:extLst>
          </p:cNvPr>
          <p:cNvCxnSpPr>
            <a:cxnSpLocks/>
            <a:endCxn id="25" idx="0"/>
          </p:cNvCxnSpPr>
          <p:nvPr/>
        </p:nvCxnSpPr>
        <p:spPr>
          <a:xfrm rot="16200000" flipH="1">
            <a:off x="4532321" y="3362194"/>
            <a:ext cx="945113" cy="389504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E43CAD25-F57C-4EE2-A5DC-3049F18D9728}"/>
              </a:ext>
            </a:extLst>
          </p:cNvPr>
          <p:cNvCxnSpPr>
            <a:cxnSpLocks/>
            <a:endCxn id="26" idx="0"/>
          </p:cNvCxnSpPr>
          <p:nvPr/>
        </p:nvCxnSpPr>
        <p:spPr>
          <a:xfrm rot="16200000" flipH="1">
            <a:off x="5832544" y="3119245"/>
            <a:ext cx="945114" cy="875402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接點: 肘形 58">
            <a:extLst>
              <a:ext uri="{FF2B5EF4-FFF2-40B4-BE49-F238E27FC236}">
                <a16:creationId xmlns:a16="http://schemas.microsoft.com/office/drawing/2014/main" id="{0BD2F92F-327A-463B-8493-B14465183C4F}"/>
              </a:ext>
            </a:extLst>
          </p:cNvPr>
          <p:cNvCxnSpPr>
            <a:cxnSpLocks/>
            <a:endCxn id="22" idx="0"/>
          </p:cNvCxnSpPr>
          <p:nvPr/>
        </p:nvCxnSpPr>
        <p:spPr>
          <a:xfrm rot="10800000" flipV="1">
            <a:off x="864153" y="3084387"/>
            <a:ext cx="2062860" cy="945115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164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B0B308E-4868-41A5-907A-C62F8615E3F4}"/>
              </a:ext>
            </a:extLst>
          </p:cNvPr>
          <p:cNvSpPr/>
          <p:nvPr/>
        </p:nvSpPr>
        <p:spPr>
          <a:xfrm>
            <a:off x="6159483" y="2769021"/>
            <a:ext cx="5626713" cy="3312799"/>
          </a:xfrm>
          <a:prstGeom prst="roundRect">
            <a:avLst>
              <a:gd name="adj" fmla="val 4471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C4D17213-BB6D-49DC-8D2C-D65699012ADF}"/>
              </a:ext>
            </a:extLst>
          </p:cNvPr>
          <p:cNvSpPr/>
          <p:nvPr/>
        </p:nvSpPr>
        <p:spPr>
          <a:xfrm>
            <a:off x="359418" y="2769021"/>
            <a:ext cx="5626713" cy="3312799"/>
          </a:xfrm>
          <a:prstGeom prst="roundRect">
            <a:avLst>
              <a:gd name="adj" fmla="val 4471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D89E7-2442-2145-ACC6-4044E265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Arial"/>
                <a:ea typeface="微軟正黑體"/>
                <a:cs typeface="Arial"/>
              </a:rPr>
              <a:t>不只享受 SSD 更擁有 </a:t>
            </a:r>
            <a:r>
              <a:rPr lang="en-US" altLang="zh-CN">
                <a:latin typeface="Arial"/>
                <a:ea typeface="微軟正黑體"/>
                <a:cs typeface="Arial"/>
              </a:rPr>
              <a:t>10GbE </a:t>
            </a:r>
            <a:r>
              <a:rPr lang="zh-CN" altLang="en-US">
                <a:latin typeface="Arial"/>
                <a:ea typeface="微軟正黑體"/>
                <a:cs typeface="Arial"/>
              </a:rPr>
              <a:t>高速傳輸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F81D4-45AF-9249-907A-1F484944AFB7}"/>
              </a:ext>
            </a:extLst>
          </p:cNvPr>
          <p:cNvSpPr txBox="1"/>
          <p:nvPr/>
        </p:nvSpPr>
        <p:spPr>
          <a:xfrm>
            <a:off x="791598" y="1565992"/>
            <a:ext cx="487253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/>
                <a:cs typeface="Arial"/>
              </a:rPr>
              <a:t>QM2-2P10G1TA</a:t>
            </a:r>
          </a:p>
          <a:p>
            <a:r>
              <a:rPr lang="zh-CN" altLang="en-US" b="1">
                <a:latin typeface="Arial"/>
                <a:ea typeface="微軟正黑體"/>
                <a:cs typeface="Arial"/>
              </a:rPr>
              <a:t>支援最多兩張</a:t>
            </a:r>
            <a:r>
              <a:rPr lang="en-US" altLang="zh-CN" b="1">
                <a:latin typeface="Arial"/>
                <a:ea typeface="微軟正黑體"/>
                <a:cs typeface="Arial"/>
              </a:rPr>
              <a:t>2280</a:t>
            </a:r>
            <a:r>
              <a:rPr lang="zh-CN" altLang="en-US" b="1">
                <a:latin typeface="Arial"/>
                <a:ea typeface="微軟正黑體"/>
                <a:cs typeface="Arial"/>
              </a:rPr>
              <a:t> </a:t>
            </a:r>
            <a:r>
              <a:rPr lang="en-US" altLang="zh-CN" b="1">
                <a:latin typeface="Arial"/>
                <a:ea typeface="微軟正黑體"/>
                <a:cs typeface="Arial"/>
              </a:rPr>
              <a:t>PCIe </a:t>
            </a:r>
            <a:r>
              <a:rPr lang="en-US" altLang="zh-CN" b="1" err="1">
                <a:latin typeface="Arial"/>
                <a:ea typeface="微軟正黑體"/>
                <a:cs typeface="Arial"/>
              </a:rPr>
              <a:t>NVMe</a:t>
            </a:r>
            <a:r>
              <a:rPr lang="en-US" altLang="zh-CN" b="1">
                <a:latin typeface="Arial"/>
                <a:ea typeface="微軟正黑體"/>
                <a:cs typeface="Arial"/>
              </a:rPr>
              <a:t> SSD</a:t>
            </a:r>
            <a:r>
              <a:rPr lang="zh-TW" altLang="en-US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>
                <a:latin typeface="Arial"/>
                <a:ea typeface="微軟正黑體"/>
                <a:cs typeface="Arial"/>
              </a:rPr>
              <a:t>(M-key)</a:t>
            </a:r>
            <a:r>
              <a:rPr lang="en-US" altLang="zh-CN" b="1">
                <a:latin typeface="Arial"/>
                <a:ea typeface="微軟正黑體"/>
                <a:cs typeface="Arial"/>
              </a:rPr>
              <a:t>, </a:t>
            </a:r>
            <a:r>
              <a:rPr lang="zh-CN" altLang="en-US" b="1">
                <a:latin typeface="Arial"/>
                <a:ea typeface="微軟正黑體"/>
                <a:cs typeface="Arial"/>
              </a:rPr>
              <a:t>單埠提供 </a:t>
            </a:r>
            <a:r>
              <a:rPr lang="en-US" altLang="zh-CN" b="1">
                <a:latin typeface="Arial"/>
                <a:ea typeface="微軟正黑體"/>
                <a:cs typeface="Arial"/>
              </a:rPr>
              <a:t>Gen2 x2</a:t>
            </a:r>
            <a:r>
              <a:rPr lang="zh-TW" altLang="en-US" b="1">
                <a:latin typeface="Arial"/>
                <a:ea typeface="微軟正黑體"/>
                <a:cs typeface="Arial"/>
              </a:rPr>
              <a:t> 頻寬</a:t>
            </a:r>
            <a:endParaRPr lang="en-US" sz="2400">
              <a:latin typeface="Arial"/>
              <a:ea typeface="微軟正黑體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E77D1-451F-8A41-A836-4732C452CD98}"/>
              </a:ext>
            </a:extLst>
          </p:cNvPr>
          <p:cNvSpPr txBox="1"/>
          <p:nvPr/>
        </p:nvSpPr>
        <p:spPr>
          <a:xfrm>
            <a:off x="7135727" y="1565992"/>
            <a:ext cx="37425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/>
                <a:cs typeface="Arial"/>
              </a:rPr>
              <a:t>QM2-2S10G1TA</a:t>
            </a:r>
          </a:p>
          <a:p>
            <a:r>
              <a:rPr lang="zh-CN" altLang="en-US" b="1">
                <a:latin typeface="Arial"/>
                <a:ea typeface="微軟正黑體"/>
                <a:cs typeface="Arial"/>
              </a:rPr>
              <a:t>支援最多兩張</a:t>
            </a:r>
            <a:r>
              <a:rPr lang="en-US" altLang="zh-CN" b="1">
                <a:latin typeface="Arial"/>
                <a:ea typeface="微軟正黑體"/>
                <a:cs typeface="Arial"/>
              </a:rPr>
              <a:t>2280</a:t>
            </a:r>
            <a:r>
              <a:rPr lang="zh-CN" altLang="en-US" b="1">
                <a:latin typeface="Arial"/>
                <a:ea typeface="微軟正黑體"/>
                <a:cs typeface="Arial"/>
              </a:rPr>
              <a:t> </a:t>
            </a:r>
            <a:r>
              <a:rPr lang="en-US" altLang="zh-CN" b="1">
                <a:latin typeface="Arial"/>
                <a:ea typeface="微軟正黑體"/>
                <a:cs typeface="Arial"/>
              </a:rPr>
              <a:t>SATA M.2 SSD, </a:t>
            </a:r>
            <a:r>
              <a:rPr lang="zh-CN" altLang="en-US" b="1">
                <a:latin typeface="Arial"/>
                <a:ea typeface="微軟正黑體"/>
                <a:cs typeface="Arial"/>
              </a:rPr>
              <a:t>單埠提供 </a:t>
            </a:r>
            <a:r>
              <a:rPr lang="en-US" altLang="zh-CN" b="1">
                <a:latin typeface="Arial"/>
                <a:ea typeface="微軟正黑體"/>
                <a:cs typeface="Arial"/>
              </a:rPr>
              <a:t>6Gb/s </a:t>
            </a:r>
            <a:r>
              <a:rPr lang="zh-TW" altLang="en-US" b="1">
                <a:latin typeface="Arial"/>
                <a:ea typeface="微軟正黑體"/>
                <a:cs typeface="Arial"/>
              </a:rPr>
              <a:t>頻寬</a:t>
            </a:r>
            <a:endParaRPr lang="en-US" sz="2400">
              <a:latin typeface="Arial"/>
              <a:ea typeface="微軟正黑體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80174F-A8CD-A647-82AF-5EEE0094A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481" y="2939521"/>
            <a:ext cx="5715000" cy="297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B5BC3C-1536-AA40-AF4D-3673F5E3C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67" y="2939521"/>
            <a:ext cx="5715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69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>
            <a:extLst>
              <a:ext uri="{FF2B5EF4-FFF2-40B4-BE49-F238E27FC236}">
                <a16:creationId xmlns:a16="http://schemas.microsoft.com/office/drawing/2014/main" id="{D947664D-207D-4545-B398-A505821094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357" y="3181865"/>
            <a:ext cx="5914074" cy="29768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0F4299-EEDE-B84D-9B4D-4769E57D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Arial"/>
                <a:ea typeface="微軟正黑體"/>
                <a:cs typeface="Arial"/>
              </a:rPr>
              <a:t>彈性擴充 </a:t>
            </a:r>
            <a:r>
              <a:rPr lang="en-US" altLang="zh-CN">
                <a:latin typeface="Arial"/>
                <a:ea typeface="微軟正黑體"/>
                <a:cs typeface="Arial"/>
              </a:rPr>
              <a:t>10GbE </a:t>
            </a:r>
            <a:r>
              <a:rPr lang="zh-CN" altLang="en-US">
                <a:latin typeface="Arial"/>
                <a:ea typeface="微軟正黑體"/>
                <a:cs typeface="Arial"/>
              </a:rPr>
              <a:t>備援與快取容量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75E01-25C5-4A46-97DC-CF76A72D48C0}"/>
              </a:ext>
            </a:extLst>
          </p:cNvPr>
          <p:cNvSpPr txBox="1"/>
          <p:nvPr/>
        </p:nvSpPr>
        <p:spPr>
          <a:xfrm>
            <a:off x="1565905" y="194704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TS-1283XU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D99F57-F294-4149-9ED7-4726AFBCD58A}"/>
              </a:ext>
            </a:extLst>
          </p:cNvPr>
          <p:cNvSpPr txBox="1"/>
          <p:nvPr/>
        </p:nvSpPr>
        <p:spPr>
          <a:xfrm>
            <a:off x="8414985" y="194704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TVS-672XT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3D1A873D-DD43-4235-A091-6A564AB640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09" y="3576604"/>
            <a:ext cx="6171053" cy="2796913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4ED1E7D4-F23A-49D8-8608-01A5B49593AE}"/>
              </a:ext>
            </a:extLst>
          </p:cNvPr>
          <p:cNvGrpSpPr/>
          <p:nvPr/>
        </p:nvGrpSpPr>
        <p:grpSpPr>
          <a:xfrm>
            <a:off x="2301640" y="4270168"/>
            <a:ext cx="1188999" cy="1496593"/>
            <a:chOff x="2326217" y="1796445"/>
            <a:chExt cx="1034080" cy="1301597"/>
          </a:xfrm>
        </p:grpSpPr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892B4CC8-D9D6-46CA-AD4F-71A86DAF3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6801" y="1815397"/>
              <a:ext cx="1023495" cy="1282645"/>
            </a:xfrm>
            <a:prstGeom prst="rect">
              <a:avLst/>
            </a:prstGeom>
          </p:spPr>
        </p:pic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88D80F3D-7F71-4BBE-B43C-33E0F0F1C017}"/>
                </a:ext>
              </a:extLst>
            </p:cNvPr>
            <p:cNvSpPr/>
            <p:nvPr/>
          </p:nvSpPr>
          <p:spPr>
            <a:xfrm>
              <a:off x="2326217" y="1796445"/>
              <a:ext cx="1034080" cy="1285695"/>
            </a:xfrm>
            <a:prstGeom prst="roundRect">
              <a:avLst/>
            </a:prstGeom>
            <a:noFill/>
            <a:ln w="57150">
              <a:gradFill>
                <a:gsLst>
                  <a:gs pos="0">
                    <a:srgbClr val="00B0F0"/>
                  </a:gs>
                  <a:gs pos="100000">
                    <a:srgbClr val="8C3DD7"/>
                  </a:gs>
                </a:gsLst>
                <a:lin ang="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B539646A-2DEA-4ACA-9FAD-1BC9B04E6B83}"/>
              </a:ext>
            </a:extLst>
          </p:cNvPr>
          <p:cNvSpPr/>
          <p:nvPr/>
        </p:nvSpPr>
        <p:spPr>
          <a:xfrm>
            <a:off x="624860" y="2489373"/>
            <a:ext cx="5038254" cy="891558"/>
          </a:xfrm>
          <a:prstGeom prst="wedgeRectCallout">
            <a:avLst>
              <a:gd name="adj1" fmla="val -5355"/>
              <a:gd name="adj2" fmla="val 136450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0" scaled="0"/>
          </a:gradFill>
          <a:ln w="19050"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安裝 </a:t>
            </a:r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QM2 </a:t>
            </a: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於閒置插槽</a:t>
            </a:r>
            <a:b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</a:b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增加快取效能</a:t>
            </a:r>
            <a:endParaRPr lang="en-US" altLang="zh-TW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crosoft JhengHei"/>
              <a:cs typeface="Arial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85EE1AB-02F2-4C44-AB05-E63F742364FC}"/>
              </a:ext>
            </a:extLst>
          </p:cNvPr>
          <p:cNvCxnSpPr>
            <a:cxnSpLocks/>
          </p:cNvCxnSpPr>
          <p:nvPr/>
        </p:nvCxnSpPr>
        <p:spPr>
          <a:xfrm>
            <a:off x="6252203" y="1530081"/>
            <a:ext cx="0" cy="466960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0">
            <a:extLst>
              <a:ext uri="{FF2B5EF4-FFF2-40B4-BE49-F238E27FC236}">
                <a16:creationId xmlns:a16="http://schemas.microsoft.com/office/drawing/2014/main" id="{8E5CC2D0-55C4-42CF-B28C-3BBEBA2FD2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6127" y="4321964"/>
            <a:ext cx="2190160" cy="450377"/>
          </a:xfrm>
          <a:prstGeom prst="rect">
            <a:avLst/>
          </a:prstGeom>
        </p:spPr>
      </p:pic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F2AEBB07-471E-494A-9497-89FE52335E22}"/>
              </a:ext>
            </a:extLst>
          </p:cNvPr>
          <p:cNvSpPr/>
          <p:nvPr/>
        </p:nvSpPr>
        <p:spPr>
          <a:xfrm>
            <a:off x="7096127" y="4338048"/>
            <a:ext cx="2190160" cy="434293"/>
          </a:xfrm>
          <a:prstGeom prst="roundRect">
            <a:avLst/>
          </a:prstGeom>
          <a:noFill/>
          <a:ln w="57150">
            <a:gradFill>
              <a:gsLst>
                <a:gs pos="0">
                  <a:srgbClr val="00B0F0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語音泡泡: 矩形 30">
            <a:extLst>
              <a:ext uri="{FF2B5EF4-FFF2-40B4-BE49-F238E27FC236}">
                <a16:creationId xmlns:a16="http://schemas.microsoft.com/office/drawing/2014/main" id="{0D450DE0-CD07-4625-89C6-97A68DCB0DA7}"/>
              </a:ext>
            </a:extLst>
          </p:cNvPr>
          <p:cNvSpPr/>
          <p:nvPr/>
        </p:nvSpPr>
        <p:spPr>
          <a:xfrm>
            <a:off x="6657172" y="2669380"/>
            <a:ext cx="4825808" cy="855821"/>
          </a:xfrm>
          <a:prstGeom prst="wedgeRectCallout">
            <a:avLst>
              <a:gd name="adj1" fmla="val -4487"/>
              <a:gd name="adj2" fmla="val 135303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0" scaled="0"/>
          </a:gradFill>
          <a:ln w="19050"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安裝 </a:t>
            </a:r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QM2 </a:t>
            </a: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於 </a:t>
            </a:r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10GbE NAS </a:t>
            </a:r>
            <a:b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</a:b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提供雙</a:t>
            </a:r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10GbE </a:t>
            </a: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備援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 </a:t>
            </a:r>
            <a:endParaRPr lang="en-US" altLang="zh-TW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80CE1C-7761-0741-98FA-284B046028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607" y="1492233"/>
            <a:ext cx="1997374" cy="12483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01BCDD7B-3693-45B8-9DA3-3BEE222DE9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3826" y="1744855"/>
            <a:ext cx="2771914" cy="8915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3DA7C90D-7791-4D8B-ADF0-AADC3DFAF7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9765" y="5184061"/>
            <a:ext cx="474957" cy="441273"/>
          </a:xfrm>
          <a:prstGeom prst="rect">
            <a:avLst/>
          </a:prstGeom>
        </p:spPr>
      </p:pic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D3EEED3C-2F38-4BCC-AB11-C31E802C8112}"/>
              </a:ext>
            </a:extLst>
          </p:cNvPr>
          <p:cNvSpPr/>
          <p:nvPr/>
        </p:nvSpPr>
        <p:spPr>
          <a:xfrm>
            <a:off x="7132804" y="5161425"/>
            <a:ext cx="501913" cy="463909"/>
          </a:xfrm>
          <a:prstGeom prst="roundRect">
            <a:avLst/>
          </a:prstGeom>
          <a:noFill/>
          <a:ln w="57150">
            <a:gradFill>
              <a:gsLst>
                <a:gs pos="0">
                  <a:srgbClr val="00B0F0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3C8FADED-7A07-4824-8377-C1705E6A1E76}"/>
              </a:ext>
            </a:extLst>
          </p:cNvPr>
          <p:cNvSpPr/>
          <p:nvPr/>
        </p:nvSpPr>
        <p:spPr>
          <a:xfrm>
            <a:off x="7727535" y="5146165"/>
            <a:ext cx="2045677" cy="465879"/>
          </a:xfrm>
          <a:prstGeom prst="roundRect">
            <a:avLst>
              <a:gd name="adj" fmla="val 18716"/>
            </a:avLst>
          </a:prstGeom>
          <a:gradFill>
            <a:gsLst>
              <a:gs pos="0">
                <a:srgbClr val="00B0F0"/>
              </a:gs>
              <a:gs pos="100000">
                <a:srgbClr val="7030A0"/>
              </a:gs>
            </a:gsLst>
            <a:lin ang="0" scaled="0"/>
          </a:gradFill>
          <a:ln w="19050"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zh-CN" altLang="en-US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內建</a:t>
            </a:r>
            <a:r>
              <a:rPr lang="en-US" altLang="zh-CN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CN" altLang="en-US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傳輸</a:t>
            </a:r>
            <a:endParaRPr lang="en-US" altLang="zh-TW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36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 descr="一張含有 監視器, 螢幕, 電視, 電子用品 的圖片&#10;&#10;自動產生的描述">
            <a:extLst>
              <a:ext uri="{FF2B5EF4-FFF2-40B4-BE49-F238E27FC236}">
                <a16:creationId xmlns:a16="http://schemas.microsoft.com/office/drawing/2014/main" id="{EB9D6154-4BF2-4CCA-A022-1B9C07BEFB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584" y="1455197"/>
            <a:ext cx="3130288" cy="4038390"/>
          </a:xfrm>
          <a:prstGeom prst="rect">
            <a:avLst/>
          </a:prstGeom>
        </p:spPr>
      </p:pic>
      <p:pic>
        <p:nvPicPr>
          <p:cNvPr id="34" name="圖片 33" descr="一張含有 監視器, 螢幕, 電視, 電子用品 的圖片&#10;&#10;自動產生的描述">
            <a:extLst>
              <a:ext uri="{FF2B5EF4-FFF2-40B4-BE49-F238E27FC236}">
                <a16:creationId xmlns:a16="http://schemas.microsoft.com/office/drawing/2014/main" id="{6186DF38-1B13-48A5-9ED8-33A9C55C44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834" y="1455197"/>
            <a:ext cx="3130288" cy="4038390"/>
          </a:xfrm>
          <a:prstGeom prst="rect">
            <a:avLst/>
          </a:prstGeom>
        </p:spPr>
      </p:pic>
      <p:pic>
        <p:nvPicPr>
          <p:cNvPr id="32" name="圖片 31" descr="一張含有 監視器, 螢幕, 電視, 電子用品 的圖片&#10;&#10;自動產生的描述">
            <a:extLst>
              <a:ext uri="{FF2B5EF4-FFF2-40B4-BE49-F238E27FC236}">
                <a16:creationId xmlns:a16="http://schemas.microsoft.com/office/drawing/2014/main" id="{6057CEEF-4666-4C0E-99A7-0AD9297649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53" y="1455197"/>
            <a:ext cx="3130288" cy="403839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0129BECF-5B22-4DA5-BD73-F08B3EAC6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3" y="136525"/>
            <a:ext cx="11722768" cy="1126791"/>
          </a:xfrm>
        </p:spPr>
        <p:txBody>
          <a:bodyPr/>
          <a:lstStyle/>
          <a:p>
            <a:r>
              <a:rPr lang="zh-TW" altLang="en-US"/>
              <a:t>第三方作業系統亦可使用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187F8-02F7-2241-A845-1E83D48C5776}"/>
              </a:ext>
            </a:extLst>
          </p:cNvPr>
          <p:cNvSpPr txBox="1"/>
          <p:nvPr/>
        </p:nvSpPr>
        <p:spPr>
          <a:xfrm>
            <a:off x="3342025" y="5610070"/>
            <a:ext cx="82022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latin typeface="Arial"/>
                <a:ea typeface="微軟正黑體"/>
                <a:cs typeface="Arial"/>
              </a:rPr>
              <a:t>QNAP NAS</a:t>
            </a:r>
            <a:r>
              <a:rPr lang="zh-TW" altLang="en-US" b="1">
                <a:latin typeface="Arial"/>
                <a:ea typeface="微軟正黑體"/>
                <a:cs typeface="Arial"/>
              </a:rPr>
              <a:t> </a:t>
            </a:r>
            <a:r>
              <a:rPr lang="zh-CN" altLang="en-US" b="1">
                <a:latin typeface="Arial"/>
                <a:ea typeface="微軟正黑體"/>
                <a:cs typeface="Arial"/>
              </a:rPr>
              <a:t>不須安裝</a:t>
            </a:r>
            <a:r>
              <a:rPr lang="zh-TW" altLang="en-US" b="1">
                <a:latin typeface="Arial"/>
                <a:ea typeface="微軟正黑體"/>
                <a:cs typeface="Arial"/>
              </a:rPr>
              <a:t> </a:t>
            </a:r>
            <a:r>
              <a:rPr lang="en-US" altLang="zh-CN" b="1">
                <a:latin typeface="Arial"/>
                <a:ea typeface="微軟正黑體"/>
                <a:cs typeface="Arial"/>
              </a:rPr>
              <a:t>Driver, Windows/Linux</a:t>
            </a:r>
            <a:r>
              <a:rPr lang="zh-TW" altLang="en-US" b="1">
                <a:latin typeface="Arial"/>
                <a:ea typeface="微軟正黑體"/>
                <a:cs typeface="Arial"/>
              </a:rPr>
              <a:t> </a:t>
            </a:r>
            <a:r>
              <a:rPr lang="zh-CN" altLang="en-US" b="1">
                <a:latin typeface="Arial"/>
                <a:ea typeface="微軟正黑體"/>
                <a:cs typeface="Arial"/>
              </a:rPr>
              <a:t>系統請至官網下載網路</a:t>
            </a:r>
            <a:r>
              <a:rPr lang="zh-TW" altLang="en-US" b="1">
                <a:latin typeface="Arial"/>
                <a:ea typeface="微軟正黑體"/>
                <a:cs typeface="Arial"/>
              </a:rPr>
              <a:t> </a:t>
            </a:r>
            <a:r>
              <a:rPr lang="en-US" altLang="zh-CN" b="1">
                <a:latin typeface="Arial"/>
                <a:ea typeface="微軟正黑體"/>
                <a:cs typeface="Arial"/>
              </a:rPr>
              <a:t>Driver</a:t>
            </a:r>
            <a:endParaRPr lang="en-US" b="1">
              <a:latin typeface="Arial"/>
              <a:ea typeface="微軟正黑體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241E5-8EB5-AC4C-AD12-E8170BDC9E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4598" y="2515360"/>
            <a:ext cx="2547257" cy="2244436"/>
          </a:xfrm>
          <a:prstGeom prst="rect">
            <a:avLst/>
          </a:prstGeom>
        </p:spPr>
      </p:pic>
      <p:grpSp>
        <p:nvGrpSpPr>
          <p:cNvPr id="10" name="Shape 407">
            <a:extLst>
              <a:ext uri="{FF2B5EF4-FFF2-40B4-BE49-F238E27FC236}">
                <a16:creationId xmlns:a16="http://schemas.microsoft.com/office/drawing/2014/main" id="{88F85F8E-FA75-43DF-A628-9BE2439B1369}"/>
              </a:ext>
            </a:extLst>
          </p:cNvPr>
          <p:cNvGrpSpPr/>
          <p:nvPr/>
        </p:nvGrpSpPr>
        <p:grpSpPr>
          <a:xfrm>
            <a:off x="1722346" y="5056504"/>
            <a:ext cx="1739809" cy="1015986"/>
            <a:chOff x="668450" y="4766673"/>
            <a:chExt cx="2963938" cy="1760227"/>
          </a:xfrm>
        </p:grpSpPr>
        <p:pic>
          <p:nvPicPr>
            <p:cNvPr id="11" name="Shape 408">
              <a:extLst>
                <a:ext uri="{FF2B5EF4-FFF2-40B4-BE49-F238E27FC236}">
                  <a16:creationId xmlns:a16="http://schemas.microsoft.com/office/drawing/2014/main" id="{356BB63F-1B02-4DEA-81C7-882907A58FDE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409">
              <a:extLst>
                <a:ext uri="{FF2B5EF4-FFF2-40B4-BE49-F238E27FC236}">
                  <a16:creationId xmlns:a16="http://schemas.microsoft.com/office/drawing/2014/main" id="{73870026-9173-427C-B89C-32833413BA74}"/>
                </a:ext>
              </a:extLst>
            </p:cNvPr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410">
              <a:extLst>
                <a:ext uri="{FF2B5EF4-FFF2-40B4-BE49-F238E27FC236}">
                  <a16:creationId xmlns:a16="http://schemas.microsoft.com/office/drawing/2014/main" id="{63B5E337-F29B-4701-B9B8-506BCFE166C3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9146" y="5148938"/>
              <a:ext cx="1413449" cy="8711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Shape 411">
            <a:extLst>
              <a:ext uri="{FF2B5EF4-FFF2-40B4-BE49-F238E27FC236}">
                <a16:creationId xmlns:a16="http://schemas.microsoft.com/office/drawing/2014/main" id="{64655FC4-19A9-49A0-90F3-949212AF91FA}"/>
              </a:ext>
            </a:extLst>
          </p:cNvPr>
          <p:cNvGrpSpPr/>
          <p:nvPr/>
        </p:nvGrpSpPr>
        <p:grpSpPr>
          <a:xfrm>
            <a:off x="393514" y="5071322"/>
            <a:ext cx="1736933" cy="1001168"/>
            <a:chOff x="781450" y="2678441"/>
            <a:chExt cx="2942888" cy="1725087"/>
          </a:xfrm>
        </p:grpSpPr>
        <p:pic>
          <p:nvPicPr>
            <p:cNvPr id="15" name="Shape 412">
              <a:extLst>
                <a:ext uri="{FF2B5EF4-FFF2-40B4-BE49-F238E27FC236}">
                  <a16:creationId xmlns:a16="http://schemas.microsoft.com/office/drawing/2014/main" id="{CA79A01B-8D6E-4036-ADCB-6247318348CC}"/>
                </a:ext>
              </a:extLst>
            </p:cNvPr>
            <p:cNvPicPr preferRelativeResize="0"/>
            <p:nvPr/>
          </p:nvPicPr>
          <p:blipFill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725" y="2678441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413">
              <a:extLst>
                <a:ext uri="{FF2B5EF4-FFF2-40B4-BE49-F238E27FC236}">
                  <a16:creationId xmlns:a16="http://schemas.microsoft.com/office/drawing/2014/main" id="{FC1BEDE5-D8A7-49D8-B304-ED4BBC81C383}"/>
                </a:ext>
              </a:extLst>
            </p:cNvPr>
            <p:cNvPicPr preferRelativeResize="0"/>
            <p:nvPr/>
          </p:nvPicPr>
          <p:blipFill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50" y="3031928"/>
              <a:ext cx="1923605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414">
              <a:extLst>
                <a:ext uri="{FF2B5EF4-FFF2-40B4-BE49-F238E27FC236}">
                  <a16:creationId xmlns:a16="http://schemas.microsoft.com/office/drawing/2014/main" id="{66154F3B-6440-400B-8077-C3EFC53D3422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7069" y="3062711"/>
              <a:ext cx="1333853" cy="934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Shape 427">
            <a:extLst>
              <a:ext uri="{FF2B5EF4-FFF2-40B4-BE49-F238E27FC236}">
                <a16:creationId xmlns:a16="http://schemas.microsoft.com/office/drawing/2014/main" id="{95108BFF-9A2A-4EB4-AF52-D1E26C8A8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983" y="5927953"/>
            <a:ext cx="7654218" cy="41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60932" rIns="121897" bIns="60932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828282"/>
              </a:buClr>
            </a:pPr>
            <a:r>
              <a:rPr lang="zh-Hant" altLang="en-US" sz="1200" b="1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註：</a:t>
            </a:r>
            <a:r>
              <a:rPr lang="en-US" altLang="zh-Hant" sz="1200" b="1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M.2 SSD </a:t>
            </a:r>
            <a:r>
              <a:rPr lang="zh-Hant" altLang="en-US" sz="1200" b="1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相容性與功能支援視硬體平台而定，請詢問您所使用的主機板廠商</a:t>
            </a:r>
            <a:endParaRPr lang="zh-TW" altLang="zh-TW" sz="1200" b="1">
              <a:latin typeface="微軟正黑體" charset="-120"/>
              <a:ea typeface="微軟正黑體" charset="-120"/>
              <a:sym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C318FFB-5337-4A64-8583-880C322AC99E}"/>
              </a:ext>
            </a:extLst>
          </p:cNvPr>
          <p:cNvSpPr/>
          <p:nvPr/>
        </p:nvSpPr>
        <p:spPr>
          <a:xfrm>
            <a:off x="4854214" y="4274668"/>
            <a:ext cx="4263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半高 </a:t>
            </a:r>
            <a:r>
              <a:rPr lang="en-US" altLang="zh-Hant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PCIe </a:t>
            </a:r>
            <a:r>
              <a:rPr lang="zh-Hant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擴充卡設計，</a:t>
            </a:r>
            <a:endParaRPr lang="en-US" altLang="zh-Hant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r>
              <a:rPr lang="zh-Hant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並附贈全高擋版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F4CF5D2-B974-440B-ABB7-D7DB055437C8}"/>
              </a:ext>
            </a:extLst>
          </p:cNvPr>
          <p:cNvSpPr/>
          <p:nvPr/>
        </p:nvSpPr>
        <p:spPr>
          <a:xfrm>
            <a:off x="1160720" y="4274668"/>
            <a:ext cx="2941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Hant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感溫元件自我監控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即時溫度</a:t>
            </a:r>
            <a:r>
              <a:rPr lang="zh-Hant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，</a:t>
            </a:r>
            <a:endParaRPr lang="en-US" altLang="zh-Hant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lvl="0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調整</a:t>
            </a:r>
            <a:r>
              <a:rPr lang="zh-Hant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靜音風扇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高中低轉速 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860721B-DC61-4AF6-B8A1-B8C43F30B0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3821" y="1919575"/>
            <a:ext cx="2472753" cy="2355174"/>
          </a:xfrm>
          <a:prstGeom prst="rect">
            <a:avLst/>
          </a:pr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 descr="QM2-2S-220A_Front_left-angle.png">
            <a:extLst>
              <a:ext uri="{FF2B5EF4-FFF2-40B4-BE49-F238E27FC236}">
                <a16:creationId xmlns:a16="http://schemas.microsoft.com/office/drawing/2014/main" id="{0BB28F72-9210-4DC9-AE29-F74DC94EF4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9754" y="2072256"/>
            <a:ext cx="2626810" cy="2410275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8BC15BB-5CE3-4A0F-9AAA-2246E2623A34}"/>
              </a:ext>
            </a:extLst>
          </p:cNvPr>
          <p:cNvSpPr/>
          <p:nvPr/>
        </p:nvSpPr>
        <p:spPr>
          <a:xfrm>
            <a:off x="1218041" y="1571685"/>
            <a:ext cx="2966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ant" altLang="en-US" sz="24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Verdana"/>
              </a:rPr>
              <a:t>搭載</a:t>
            </a:r>
            <a:r>
              <a:rPr lang="zh-TW" altLang="en-US" sz="2400" b="1" ker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Verdana"/>
              </a:rPr>
              <a:t>主動式</a:t>
            </a:r>
            <a:r>
              <a:rPr lang="zh-TW" altLang="en-US" sz="24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Verdana"/>
              </a:rPr>
              <a:t>散熱模組</a:t>
            </a:r>
            <a:endParaRPr lang="en-US" altLang="zh-TW" sz="24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Verdana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A981DD3-4CFE-4B20-81C5-809126A97BD0}"/>
              </a:ext>
            </a:extLst>
          </p:cNvPr>
          <p:cNvSpPr/>
          <p:nvPr/>
        </p:nvSpPr>
        <p:spPr>
          <a:xfrm>
            <a:off x="4617722" y="1571685"/>
            <a:ext cx="2966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ant" altLang="en-US" sz="24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相容標準</a:t>
            </a:r>
            <a:r>
              <a:rPr lang="zh-TW" altLang="en-US" sz="24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 ker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PCIe </a:t>
            </a:r>
            <a:r>
              <a:rPr lang="zh-Hant" altLang="en-US" sz="24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插槽</a:t>
            </a:r>
            <a:endParaRPr lang="en-US" altLang="zh-TW" sz="24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Verdana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88276A6-EB18-439D-8C86-5A5E304AF0E4}"/>
              </a:ext>
            </a:extLst>
          </p:cNvPr>
          <p:cNvSpPr/>
          <p:nvPr/>
        </p:nvSpPr>
        <p:spPr>
          <a:xfrm>
            <a:off x="8119860" y="1571685"/>
            <a:ext cx="2784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Verdana"/>
              </a:rPr>
              <a:t>最新 </a:t>
            </a:r>
            <a:r>
              <a:rPr lang="en-US" altLang="zh-TW" sz="2400" b="1" ker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Verdana"/>
              </a:rPr>
              <a:t>AQC-107S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D2DF4896-3F24-4F7A-8692-F55860DB99A7}"/>
              </a:ext>
            </a:extLst>
          </p:cNvPr>
          <p:cNvSpPr/>
          <p:nvPr/>
        </p:nvSpPr>
        <p:spPr>
          <a:xfrm>
            <a:off x="8290266" y="4274668"/>
            <a:ext cx="2709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Linux &amp; Windows</a:t>
            </a:r>
          </a:p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雙系統全力支援</a:t>
            </a:r>
          </a:p>
        </p:txBody>
      </p:sp>
      <p:pic>
        <p:nvPicPr>
          <p:cNvPr id="42" name="Picture 7">
            <a:extLst>
              <a:ext uri="{FF2B5EF4-FFF2-40B4-BE49-F238E27FC236}">
                <a16:creationId xmlns:a16="http://schemas.microsoft.com/office/drawing/2014/main" id="{E1F68151-6501-4E2A-93DB-FC190C1B917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993" y="2425956"/>
            <a:ext cx="1337365" cy="1342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982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2127</Words>
  <Application>Microsoft Office PowerPoint</Application>
  <PresentationFormat>寬螢幕</PresentationFormat>
  <Paragraphs>394</Paragraphs>
  <Slides>32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8" baseType="lpstr">
      <vt:lpstr>微軟正黑體</vt:lpstr>
      <vt:lpstr>微軟正黑體</vt:lpstr>
      <vt:lpstr>Arial</vt:lpstr>
      <vt:lpstr>Calibri</vt:lpstr>
      <vt:lpstr>Calibri Light</vt:lpstr>
      <vt:lpstr>Office Theme</vt:lpstr>
      <vt:lpstr>PowerPoint 簡報</vt:lpstr>
      <vt:lpstr>PowerPoint 簡報</vt:lpstr>
      <vt:lpstr>M.2 SSD＋10GbE 擴充卡QM2 改版上市</vt:lpstr>
      <vt:lpstr>QM2 全系列滿足不同擴充需求</vt:lpstr>
      <vt:lpstr>系統化型號命名 - 附10GbE網路孔</vt:lpstr>
      <vt:lpstr>系統化型號命名 - 無10GbE 網路孔</vt:lpstr>
      <vt:lpstr>不只享受 SSD 更擁有 10GbE 高速傳輸</vt:lpstr>
      <vt:lpstr>彈性擴充 10GbE 備援與快取容量</vt:lpstr>
      <vt:lpstr>第三方作業系統亦可使用</vt:lpstr>
      <vt:lpstr>五速 Multi-Gigabit 支援</vt:lpstr>
      <vt:lpstr>極緻散熱工藝</vt:lpstr>
      <vt:lpstr>QM2-2P10G1TA 效能提升</vt:lpstr>
      <vt:lpstr>NAS/PC 雙平台支援  立即感受 NVMe SSD 效能躍進</vt:lpstr>
      <vt:lpstr>嚮往 NVMe SSD 的高速效能 </vt:lpstr>
      <vt:lpstr>不須浪費大容量硬碟插槽</vt:lpstr>
      <vt:lpstr>一般 PC 使用 SSD 與 NVMe 讀寫效能比較</vt:lpstr>
      <vt:lpstr>Windows 環境安裝 QM2 </vt:lpstr>
      <vt:lpstr>QTS 支援 M.2 SSD 快取儲存應用</vt:lpstr>
      <vt:lpstr>建立 Qtier 中的高速 M.2 SSD 層</vt:lpstr>
      <vt:lpstr>Live Demo QM2 安裝於 PC 快速提升讀寫效能</vt:lpstr>
      <vt:lpstr>QTS 4.4.1  完整激發 QM2 效能潛力</vt:lpstr>
      <vt:lpstr>QTS 4.4.1 完整激發 QM2 效能潛力</vt:lpstr>
      <vt:lpstr>QTS SSD 全域快取：三種設定一次滿足</vt:lpstr>
      <vt:lpstr>導入唯寫快取 (Write-Only) 有效提高 SSD 應用的性價比</vt:lpstr>
      <vt:lpstr>SSD 快取支援軟體定義 SSD 外掛預留空間配置 </vt:lpstr>
      <vt:lpstr>好還要更好，用 Qtier 效能容量一次升級</vt:lpstr>
      <vt:lpstr>挑戰：更換分層採用的介面</vt:lpstr>
      <vt:lpstr>QTS 4.4.1 支援重建 Qtier SSD 層</vt:lpstr>
      <vt:lpstr>Qtier 重建時間實驗測試結果</vt:lpstr>
      <vt:lpstr>SSD 快取與 Qtier 如何選擇</vt:lpstr>
      <vt:lpstr>QM2 搭配 QTS 功能總結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QM2-2P/2S10G1TA</dc:title>
  <dc:creator>Danlin</dc:creator>
  <cp:lastModifiedBy>QNAP_Mili Wang</cp:lastModifiedBy>
  <cp:revision>2</cp:revision>
  <cp:lastPrinted>2019-05-10T11:13:19Z</cp:lastPrinted>
  <dcterms:created xsi:type="dcterms:W3CDTF">2019-05-07T03:48:39Z</dcterms:created>
  <dcterms:modified xsi:type="dcterms:W3CDTF">2019-05-17T10:11:06Z</dcterms:modified>
</cp:coreProperties>
</file>