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34"/>
  </p:notesMasterIdLst>
  <p:sldIdLst>
    <p:sldId id="256" r:id="rId2"/>
    <p:sldId id="260" r:id="rId3"/>
    <p:sldId id="266" r:id="rId4"/>
    <p:sldId id="261" r:id="rId5"/>
    <p:sldId id="284" r:id="rId6"/>
    <p:sldId id="283" r:id="rId7"/>
    <p:sldId id="285" r:id="rId8"/>
    <p:sldId id="286" r:id="rId9"/>
    <p:sldId id="265" r:id="rId10"/>
    <p:sldId id="287" r:id="rId11"/>
    <p:sldId id="278" r:id="rId12"/>
    <p:sldId id="288" r:id="rId13"/>
    <p:sldId id="548" r:id="rId14"/>
    <p:sldId id="289" r:id="rId15"/>
    <p:sldId id="270" r:id="rId16"/>
    <p:sldId id="290" r:id="rId17"/>
    <p:sldId id="551" r:id="rId18"/>
    <p:sldId id="267" r:id="rId19"/>
    <p:sldId id="271" r:id="rId20"/>
    <p:sldId id="562" r:id="rId21"/>
    <p:sldId id="556" r:id="rId22"/>
    <p:sldId id="557" r:id="rId23"/>
    <p:sldId id="558" r:id="rId24"/>
    <p:sldId id="559" r:id="rId25"/>
    <p:sldId id="563" r:id="rId26"/>
    <p:sldId id="560" r:id="rId27"/>
    <p:sldId id="263" r:id="rId28"/>
    <p:sldId id="264" r:id="rId29"/>
    <p:sldId id="561" r:id="rId30"/>
    <p:sldId id="299" r:id="rId31"/>
    <p:sldId id="280" r:id="rId32"/>
    <p:sldId id="565" r:id="rId3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os="15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533204-0C53-4592-8343-188805E52D4E}" v="3374" dt="2019-05-08T05:42:56.958"/>
    <p1510:client id="{C2C2C096-3C41-F30B-F2F8-04BC0AC2C634}" v="1" dt="2019-05-08T03:21:46.514"/>
    <p1510:client id="{292E6DD6-4911-49A2-BF18-E67CB8EA06B6}" v="492" dt="2019-05-07T08:55:16.861"/>
    <p1510:client id="{A3589233-C8BB-6760-3EAB-F7CDB945397F}" v="36" dt="2019-05-07T04:04:45.8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767" autoAdjust="0"/>
  </p:normalViewPr>
  <p:slideViewPr>
    <p:cSldViewPr snapToGrid="0">
      <p:cViewPr varScale="1">
        <p:scale>
          <a:sx n="101" d="100"/>
          <a:sy n="101" d="100"/>
        </p:scale>
        <p:origin x="630" y="102"/>
      </p:cViewPr>
      <p:guideLst>
        <p:guide orient="horz" pos="1620"/>
        <p:guide pos="2880"/>
        <p:guide pos="15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1pPr>
            <a:lvl2pPr marL="914400" marR="0" lvl="1"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2pPr>
            <a:lvl3pPr marL="1371600" marR="0" lvl="2"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L="1828800" marR="0" lvl="3"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6pPr>
            <a:lvl7pPr marL="3200400" marR="0" lvl="6"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7pPr>
            <a:lvl8pPr marL="3657600" marR="0" lvl="7"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8pPr>
            <a:lvl9pPr marL="4114800" marR="0" lvl="8"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17a-4.com/regulations-summary/"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ithome.com.tw/tech/129616"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data stored in WORM mode can be encrypted to prevent sensitive data being read by unauthorized personnel</a:t>
            </a:r>
          </a:p>
        </p:txBody>
      </p:sp>
    </p:spTree>
    <p:extLst>
      <p:ext uri="{BB962C8B-B14F-4D97-AF65-F5344CB8AC3E}">
        <p14:creationId xmlns:p14="http://schemas.microsoft.com/office/powerpoint/2010/main" val="130395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8FDA8E-D642-4C78-832E-6418BB5C8F04}" type="slidenum">
              <a:rPr lang="en-US" smtClean="0"/>
              <a:t>19</a:t>
            </a:fld>
            <a:endParaRPr lang="en-US"/>
          </a:p>
        </p:txBody>
      </p:sp>
    </p:spTree>
    <p:extLst>
      <p:ext uri="{BB962C8B-B14F-4D97-AF65-F5344CB8AC3E}">
        <p14:creationId xmlns:p14="http://schemas.microsoft.com/office/powerpoint/2010/main" val="1128087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1598208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6200" indent="0">
              <a:lnSpc>
                <a:spcPct val="150000"/>
              </a:lnSpc>
              <a:spcBef>
                <a:spcPts val="1800"/>
              </a:spcBef>
              <a:buNone/>
            </a:pPr>
            <a:r>
              <a:rPr lang="zh-TW" altLang="en-US" sz="1100" dirty="0"/>
              <a:t>光學儲存媒體本身材料的特性</a:t>
            </a:r>
            <a:r>
              <a:rPr lang="en-US" altLang="zh-TW" sz="1100" dirty="0"/>
              <a:t>, </a:t>
            </a:r>
            <a:r>
              <a:rPr lang="zh-TW" altLang="en-US" sz="1100" dirty="0"/>
              <a:t>提供只允許寫入一次</a:t>
            </a:r>
            <a:r>
              <a:rPr lang="en-US" altLang="zh-TW" sz="1100" dirty="0"/>
              <a:t>, </a:t>
            </a:r>
            <a:r>
              <a:rPr lang="zh-TW" altLang="en-US" sz="1100" dirty="0"/>
              <a:t>資料從此變成唯獨的能力</a:t>
            </a:r>
            <a:r>
              <a:rPr lang="en-US" altLang="zh-TW" sz="1100" dirty="0"/>
              <a:t>.</a:t>
            </a:r>
            <a:endParaRPr lang="en-US" sz="1100" dirty="0"/>
          </a:p>
          <a:p>
            <a:pPr marL="76200" indent="0">
              <a:lnSpc>
                <a:spcPct val="150000"/>
              </a:lnSpc>
              <a:spcBef>
                <a:spcPts val="1800"/>
              </a:spcBef>
              <a:buNone/>
            </a:pPr>
            <a:r>
              <a:rPr lang="zh-TW" altLang="en-US" sz="1100" dirty="0"/>
              <a:t>這種物理型</a:t>
            </a:r>
            <a:r>
              <a:rPr lang="en-US" altLang="zh-TW" sz="1100" dirty="0"/>
              <a:t>WORM</a:t>
            </a:r>
            <a:r>
              <a:rPr lang="zh-TW" altLang="en-US" sz="1100" dirty="0"/>
              <a:t>最大優點是極為可靠</a:t>
            </a:r>
            <a:r>
              <a:rPr lang="en-US" altLang="zh-TW" sz="1100" dirty="0"/>
              <a:t>, </a:t>
            </a:r>
            <a:r>
              <a:rPr lang="zh-TW" altLang="en-US" sz="1100" dirty="0"/>
              <a:t>其防寫措施是建立在儲存媒體的物理性質上</a:t>
            </a:r>
            <a:r>
              <a:rPr lang="en-US" altLang="zh-TW" sz="1100" dirty="0"/>
              <a:t>, </a:t>
            </a:r>
            <a:r>
              <a:rPr lang="zh-TW" altLang="en-US" sz="1100" dirty="0"/>
              <a:t>從根本防止了刪改資料的可能性</a:t>
            </a:r>
            <a:r>
              <a:rPr lang="en-US" altLang="zh-TW" sz="1100" dirty="0"/>
              <a:t>.</a:t>
            </a:r>
            <a:endParaRPr lang="en-US" sz="1100" dirty="0"/>
          </a:p>
          <a:p>
            <a:pPr marL="76200" indent="0">
              <a:lnSpc>
                <a:spcPct val="150000"/>
              </a:lnSpc>
              <a:spcBef>
                <a:spcPts val="1800"/>
              </a:spcBef>
              <a:buNone/>
            </a:pPr>
            <a:r>
              <a:rPr lang="zh-TW" altLang="en-US" sz="1100" dirty="0"/>
              <a:t>此外</a:t>
            </a:r>
            <a:r>
              <a:rPr lang="en-US" altLang="zh-TW" sz="1100" dirty="0"/>
              <a:t>, </a:t>
            </a:r>
            <a:r>
              <a:rPr lang="zh-TW" altLang="en-US" sz="1100" dirty="0"/>
              <a:t>光碟高壽命的特性</a:t>
            </a:r>
            <a:r>
              <a:rPr lang="en-US" altLang="zh-TW" sz="1100" dirty="0"/>
              <a:t>, </a:t>
            </a:r>
            <a:r>
              <a:rPr lang="zh-TW" altLang="en-US" sz="1100" dirty="0"/>
              <a:t>比磁帶更適合用作長期歸檔的強健媒介</a:t>
            </a:r>
            <a:r>
              <a:rPr lang="en-US" altLang="zh-TW" sz="1100" dirty="0"/>
              <a:t>.</a:t>
            </a:r>
            <a:endParaRPr lang="en-US" sz="1100" dirty="0"/>
          </a:p>
          <a:p>
            <a:endParaRPr lang="en-US" dirty="0"/>
          </a:p>
        </p:txBody>
      </p:sp>
    </p:spTree>
    <p:extLst>
      <p:ext uri="{BB962C8B-B14F-4D97-AF65-F5344CB8AC3E}">
        <p14:creationId xmlns:p14="http://schemas.microsoft.com/office/powerpoint/2010/main" val="2342236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9"/>
          <p:cNvSpPr>
            <a:spLocks noGrp="1" noRot="1" noChangeAspect="1"/>
          </p:cNvSpPr>
          <p:nvPr>
            <p:ph type="sldImg"/>
          </p:nvPr>
        </p:nvSpPr>
        <p:spPr>
          <a:xfrm>
            <a:off x="381000" y="685800"/>
            <a:ext cx="6096000" cy="3429000"/>
          </a:xfrm>
          <a:prstGeom prst="rect">
            <a:avLst/>
          </a:prstGeom>
        </p:spPr>
        <p:txBody>
          <a:bodyPr/>
          <a:lstStyle/>
          <a:p>
            <a:endParaRPr/>
          </a:p>
        </p:txBody>
      </p:sp>
      <p:sp>
        <p:nvSpPr>
          <p:cNvPr id="200" name="Shape 200"/>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926260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chemeClr val="dk1"/>
              </a:buClr>
              <a:buSzPts val="1100"/>
              <a:buFont typeface="Arial"/>
              <a:buChar char="●"/>
              <a:tabLst/>
              <a:defRPr/>
            </a:pPr>
            <a:r>
              <a:rPr lang="zh-TW" altLang="en-US" sz="1100" b="0" i="0" u="none" strike="noStrike" cap="none" dirty="0">
                <a:solidFill>
                  <a:srgbClr val="000000"/>
                </a:solidFill>
                <a:uFill>
                  <a:solidFill>
                    <a:srgbClr val="000000"/>
                  </a:solidFill>
                </a:uFill>
                <a:latin typeface="Arial"/>
                <a:ea typeface="Arial"/>
                <a:cs typeface="Arial"/>
                <a:sym typeface="Arial"/>
              </a:rPr>
              <a:t>將</a:t>
            </a:r>
            <a:r>
              <a:rPr lang="en-US" altLang="zh-TW" sz="1100" b="0" i="0" u="none" strike="noStrike" cap="none" dirty="0">
                <a:solidFill>
                  <a:srgbClr val="000000"/>
                </a:solidFill>
                <a:uFill>
                  <a:solidFill>
                    <a:srgbClr val="000000"/>
                  </a:solidFill>
                </a:uFill>
                <a:latin typeface="Arial"/>
                <a:ea typeface="Arial"/>
                <a:cs typeface="Arial"/>
                <a:sym typeface="Arial"/>
              </a:rPr>
              <a:t>SSD</a:t>
            </a:r>
            <a:r>
              <a:rPr lang="zh-TW" altLang="en-US" sz="1100" b="0" i="0" u="none" strike="noStrike" cap="none" dirty="0">
                <a:solidFill>
                  <a:srgbClr val="000000"/>
                </a:solidFill>
                <a:uFill>
                  <a:solidFill>
                    <a:srgbClr val="000000"/>
                  </a:solidFill>
                </a:uFill>
                <a:latin typeface="Arial"/>
                <a:ea typeface="Arial"/>
                <a:cs typeface="Arial"/>
                <a:sym typeface="Arial"/>
              </a:rPr>
              <a:t>用於高</a:t>
            </a:r>
            <a:r>
              <a:rPr lang="en-US" altLang="zh-TW" sz="1100" b="0" i="0" u="none" strike="noStrike" cap="none" dirty="0">
                <a:solidFill>
                  <a:srgbClr val="000000"/>
                </a:solidFill>
                <a:uFill>
                  <a:solidFill>
                    <a:srgbClr val="000000"/>
                  </a:solidFill>
                </a:uFill>
                <a:latin typeface="Arial"/>
                <a:ea typeface="Arial"/>
                <a:cs typeface="Arial"/>
                <a:sym typeface="Arial"/>
              </a:rPr>
              <a:t>I/O</a:t>
            </a:r>
            <a:r>
              <a:rPr lang="zh-TW" altLang="en-US" sz="1100" b="0" i="0" u="none" strike="noStrike" cap="none" dirty="0">
                <a:solidFill>
                  <a:srgbClr val="000000"/>
                </a:solidFill>
                <a:uFill>
                  <a:solidFill>
                    <a:srgbClr val="000000"/>
                  </a:solidFill>
                </a:uFill>
                <a:latin typeface="Arial"/>
                <a:ea typeface="Arial"/>
                <a:cs typeface="Arial"/>
                <a:sym typeface="Arial"/>
              </a:rPr>
              <a:t>作業、</a:t>
            </a:r>
            <a:r>
              <a:rPr lang="en-US" altLang="zh-TW" sz="1100" b="0" i="0" u="none" strike="noStrike" cap="none" dirty="0">
                <a:solidFill>
                  <a:srgbClr val="000000"/>
                </a:solidFill>
                <a:uFill>
                  <a:solidFill>
                    <a:srgbClr val="000000"/>
                  </a:solidFill>
                </a:uFill>
                <a:latin typeface="Arial"/>
                <a:ea typeface="Arial"/>
                <a:cs typeface="Arial"/>
                <a:sym typeface="Arial"/>
              </a:rPr>
              <a:t>HDD</a:t>
            </a:r>
            <a:r>
              <a:rPr lang="zh-TW" altLang="en-US" sz="1100" b="0" i="0" u="none" strike="noStrike" cap="none" dirty="0">
                <a:solidFill>
                  <a:srgbClr val="000000"/>
                </a:solidFill>
                <a:uFill>
                  <a:solidFill>
                    <a:srgbClr val="000000"/>
                  </a:solidFill>
                </a:uFill>
                <a:latin typeface="Arial"/>
                <a:ea typeface="Arial"/>
                <a:cs typeface="Arial"/>
                <a:sym typeface="Arial"/>
              </a:rPr>
              <a:t>用於一般應用，光碟則用於儲存冷資料及長期歸檔。內建的</a:t>
            </a:r>
            <a:r>
              <a:rPr lang="en-US" altLang="zh-TW" sz="1100" b="0" i="0" u="none" strike="noStrike" cap="none" dirty="0">
                <a:solidFill>
                  <a:srgbClr val="000000"/>
                </a:solidFill>
                <a:uFill>
                  <a:solidFill>
                    <a:srgbClr val="000000"/>
                  </a:solidFill>
                </a:uFill>
                <a:latin typeface="Arial"/>
                <a:ea typeface="Arial"/>
                <a:cs typeface="Arial"/>
                <a:sym typeface="Arial"/>
              </a:rPr>
              <a:t>10 </a:t>
            </a:r>
            <a:r>
              <a:rPr lang="en-US" altLang="zh-TW" sz="1100" b="0" i="0" u="none" strike="noStrike" cap="none" dirty="0" err="1">
                <a:solidFill>
                  <a:srgbClr val="000000"/>
                </a:solidFill>
                <a:uFill>
                  <a:solidFill>
                    <a:srgbClr val="000000"/>
                  </a:solidFill>
                </a:uFill>
                <a:latin typeface="Arial"/>
                <a:ea typeface="Arial"/>
                <a:cs typeface="Arial"/>
                <a:sym typeface="Arial"/>
              </a:rPr>
              <a:t>GbE</a:t>
            </a:r>
            <a:r>
              <a:rPr lang="zh-TW" altLang="en-US" sz="1100" b="0" i="0" u="none" strike="noStrike" cap="none" dirty="0">
                <a:solidFill>
                  <a:srgbClr val="000000"/>
                </a:solidFill>
                <a:uFill>
                  <a:solidFill>
                    <a:srgbClr val="000000"/>
                  </a:solidFill>
                </a:uFill>
                <a:latin typeface="Arial"/>
                <a:ea typeface="Arial"/>
                <a:cs typeface="Arial"/>
                <a:sym typeface="Arial"/>
              </a:rPr>
              <a:t> 介面則提供高速網路傳輸，提升繁重負載任務的效率，滿足廣泛的儲存應用。</a:t>
            </a:r>
          </a:p>
          <a:p>
            <a:endParaRPr lang="en-US" dirty="0"/>
          </a:p>
        </p:txBody>
      </p:sp>
    </p:spTree>
    <p:extLst>
      <p:ext uri="{BB962C8B-B14F-4D97-AF65-F5344CB8AC3E}">
        <p14:creationId xmlns:p14="http://schemas.microsoft.com/office/powerpoint/2010/main" val="18208004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9"/>
          <p:cNvSpPr>
            <a:spLocks noGrp="1" noRot="1" noChangeAspect="1"/>
          </p:cNvSpPr>
          <p:nvPr>
            <p:ph type="sldImg"/>
          </p:nvPr>
        </p:nvSpPr>
        <p:spPr>
          <a:xfrm>
            <a:off x="381000" y="685800"/>
            <a:ext cx="6096000" cy="3429000"/>
          </a:xfrm>
          <a:prstGeom prst="rect">
            <a:avLst/>
          </a:prstGeom>
        </p:spPr>
        <p:txBody>
          <a:bodyPr/>
          <a:lstStyle/>
          <a:p>
            <a:endParaRPr/>
          </a:p>
        </p:txBody>
      </p:sp>
      <p:sp>
        <p:nvSpPr>
          <p:cNvPr id="200" name="Shape 200"/>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8FDA8E-D642-4C78-832E-6418BB5C8F04}" type="slidenum">
              <a:rPr lang="en-US" smtClean="0"/>
              <a:t>32</a:t>
            </a:fld>
            <a:endParaRPr lang="en-US"/>
          </a:p>
        </p:txBody>
      </p:sp>
    </p:spTree>
    <p:extLst>
      <p:ext uri="{BB962C8B-B14F-4D97-AF65-F5344CB8AC3E}">
        <p14:creationId xmlns:p14="http://schemas.microsoft.com/office/powerpoint/2010/main" val="1137473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613013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https://www.17a-4.com/regulations-summary/</a:t>
            </a:r>
            <a:endParaRPr lang="en-US" dirty="0"/>
          </a:p>
          <a:p>
            <a:r>
              <a:rPr lang="zh-TW" altLang="en-US" sz="1100" b="0" i="0" u="none" strike="noStrike" cap="none" dirty="0">
                <a:solidFill>
                  <a:schemeClr val="dk1"/>
                </a:solidFill>
                <a:effectLst/>
                <a:latin typeface="Arial"/>
                <a:ea typeface="Arial"/>
                <a:cs typeface="Arial"/>
                <a:sym typeface="Arial"/>
              </a:rPr>
              <a:t>自從</a:t>
            </a:r>
            <a:r>
              <a:rPr lang="en-US" altLang="zh-TW" sz="1100" b="0" i="0" u="none" strike="noStrike" cap="none" dirty="0">
                <a:solidFill>
                  <a:schemeClr val="dk1"/>
                </a:solidFill>
                <a:effectLst/>
                <a:latin typeface="Arial"/>
                <a:ea typeface="Arial"/>
                <a:cs typeface="Arial"/>
                <a:sym typeface="Arial"/>
              </a:rPr>
              <a:t>2001 </a:t>
            </a:r>
            <a:r>
              <a:rPr lang="zh-TW" altLang="en-US" sz="1100" b="0" i="0" u="none" strike="noStrike" cap="none" dirty="0">
                <a:solidFill>
                  <a:schemeClr val="dk1"/>
                </a:solidFill>
                <a:effectLst/>
                <a:latin typeface="Arial"/>
                <a:ea typeface="Arial"/>
                <a:cs typeface="Arial"/>
                <a:sym typeface="Arial"/>
              </a:rPr>
              <a:t>年恩隆案以及</a:t>
            </a:r>
            <a:r>
              <a:rPr lang="en-US" altLang="zh-TW" sz="1100" b="0" i="0" u="none" strike="noStrike" cap="none" dirty="0">
                <a:solidFill>
                  <a:schemeClr val="dk1"/>
                </a:solidFill>
                <a:effectLst/>
                <a:latin typeface="Arial"/>
                <a:ea typeface="Arial"/>
                <a:cs typeface="Arial"/>
                <a:sym typeface="Arial"/>
              </a:rPr>
              <a:t>2009 </a:t>
            </a:r>
            <a:r>
              <a:rPr lang="zh-TW" altLang="en-US" sz="1100" b="0" i="0" u="none" strike="noStrike" cap="none" dirty="0">
                <a:solidFill>
                  <a:schemeClr val="dk1"/>
                </a:solidFill>
                <a:effectLst/>
                <a:latin typeface="Arial"/>
                <a:ea typeface="Arial"/>
                <a:cs typeface="Arial"/>
                <a:sym typeface="Arial"/>
              </a:rPr>
              <a:t>金融危機發生之後，美國至少訂定了</a:t>
            </a:r>
            <a:r>
              <a:rPr lang="en-US" altLang="zh-TW" sz="1100" b="0" i="0" u="none" strike="noStrike" cap="none" dirty="0">
                <a:solidFill>
                  <a:schemeClr val="dk1"/>
                </a:solidFill>
                <a:effectLst/>
                <a:latin typeface="Arial"/>
                <a:ea typeface="Arial"/>
                <a:cs typeface="Arial"/>
                <a:sym typeface="Arial"/>
              </a:rPr>
              <a:t>4000 </a:t>
            </a:r>
            <a:r>
              <a:rPr lang="zh-TW" altLang="en-US" sz="1100" b="0" i="0" u="none" strike="noStrike" cap="none" dirty="0">
                <a:solidFill>
                  <a:schemeClr val="dk1"/>
                </a:solidFill>
                <a:effectLst/>
                <a:latin typeface="Arial"/>
                <a:ea typeface="Arial"/>
                <a:cs typeface="Arial"/>
                <a:sym typeface="Arial"/>
              </a:rPr>
              <a:t>條以上的法規，而且持續在增加，其中對於資料安全以及資料不可否認性特別訂定了</a:t>
            </a:r>
            <a:r>
              <a:rPr lang="en-US" altLang="zh-TW" sz="1100" b="0" i="0" u="none" strike="noStrike" cap="none" dirty="0">
                <a:solidFill>
                  <a:schemeClr val="dk1"/>
                </a:solidFill>
                <a:effectLst/>
                <a:latin typeface="Arial"/>
                <a:ea typeface="Arial"/>
                <a:cs typeface="Arial"/>
                <a:sym typeface="Arial"/>
              </a:rPr>
              <a:t>SEC 17A-4/SEC Sarbanes Oxley/FDA 21 CFR </a:t>
            </a:r>
            <a:r>
              <a:rPr lang="zh-TW" altLang="en-US" sz="1100" b="0" i="0" u="none" strike="noStrike" cap="none" dirty="0">
                <a:solidFill>
                  <a:schemeClr val="dk1"/>
                </a:solidFill>
                <a:effectLst/>
                <a:latin typeface="Arial"/>
                <a:ea typeface="Arial"/>
                <a:cs typeface="Arial"/>
                <a:sym typeface="Arial"/>
              </a:rPr>
              <a:t>第</a:t>
            </a:r>
            <a:r>
              <a:rPr lang="en-US" altLang="zh-TW" sz="1100" b="0" i="0" u="none" strike="noStrike" cap="none" dirty="0">
                <a:solidFill>
                  <a:schemeClr val="dk1"/>
                </a:solidFill>
                <a:effectLst/>
                <a:latin typeface="Arial"/>
                <a:ea typeface="Arial"/>
                <a:cs typeface="Arial"/>
                <a:sym typeface="Arial"/>
              </a:rPr>
              <a:t>11 </a:t>
            </a:r>
            <a:r>
              <a:rPr lang="zh-TW" altLang="en-US" sz="1100" b="0" i="0" u="none" strike="noStrike" cap="none" dirty="0">
                <a:solidFill>
                  <a:schemeClr val="dk1"/>
                </a:solidFill>
                <a:effectLst/>
                <a:latin typeface="Arial"/>
                <a:ea typeface="Arial"/>
                <a:cs typeface="Arial"/>
                <a:sym typeface="Arial"/>
              </a:rPr>
              <a:t>部分來強定資料保存的重要性。此法規針對金融業、醫藥業以及各大上市公司都有強制性的規定。</a:t>
            </a:r>
            <a:endParaRPr lang="en-US" dirty="0"/>
          </a:p>
        </p:txBody>
      </p:sp>
    </p:spTree>
    <p:extLst>
      <p:ext uri="{BB962C8B-B14F-4D97-AF65-F5344CB8AC3E}">
        <p14:creationId xmlns:p14="http://schemas.microsoft.com/office/powerpoint/2010/main" val="2222719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1565025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zh-TW" altLang="en-US" dirty="0"/>
              <a:t>都是一但完成並儲存，就不容許再有任何的更改。</a:t>
            </a:r>
            <a:endParaRPr lang="en-US" dirty="0"/>
          </a:p>
        </p:txBody>
      </p:sp>
    </p:spTree>
    <p:extLst>
      <p:ext uri="{BB962C8B-B14F-4D97-AF65-F5344CB8AC3E}">
        <p14:creationId xmlns:p14="http://schemas.microsoft.com/office/powerpoint/2010/main" val="3152176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chemeClr val="dk1"/>
              </a:buClr>
              <a:buSzPts val="1100"/>
              <a:buFont typeface="Arial"/>
              <a:buChar char="●"/>
              <a:tabLst/>
              <a:defRPr/>
            </a:pPr>
            <a:r>
              <a:rPr lang="en-US" sz="1100" b="0" i="0" u="none" strike="noStrike" cap="none" dirty="0">
                <a:solidFill>
                  <a:schemeClr val="dk1"/>
                </a:solidFill>
                <a:effectLst/>
                <a:latin typeface="Arial"/>
                <a:ea typeface="Arial"/>
                <a:cs typeface="Arial"/>
                <a:sym typeface="Arial"/>
              </a:rPr>
              <a:t>WORM technology can archive data in non-rewritable, non-erasable format. Using this method, recorded data can no longer be overwritten, modified or manipulated.</a:t>
            </a:r>
          </a:p>
          <a:p>
            <a:endParaRPr lang="en-US" dirty="0"/>
          </a:p>
        </p:txBody>
      </p:sp>
    </p:spTree>
    <p:extLst>
      <p:ext uri="{BB962C8B-B14F-4D97-AF65-F5344CB8AC3E}">
        <p14:creationId xmlns:p14="http://schemas.microsoft.com/office/powerpoint/2010/main" val="3200965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https://www.ithome.com.tw/tech/129616</a:t>
            </a:r>
            <a:endParaRPr lang="en-US" dirty="0"/>
          </a:p>
        </p:txBody>
      </p:sp>
    </p:spTree>
    <p:extLst>
      <p:ext uri="{BB962C8B-B14F-4D97-AF65-F5344CB8AC3E}">
        <p14:creationId xmlns:p14="http://schemas.microsoft.com/office/powerpoint/2010/main" val="3267648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zh-TW" altLang="en-US" sz="1200" b="0" i="0" kern="1200">
                <a:solidFill>
                  <a:schemeClr val="tx1"/>
                </a:solidFill>
                <a:effectLst/>
                <a:latin typeface="+mn-lt"/>
                <a:ea typeface="+mn-ea"/>
                <a:cs typeface="+mn-cs"/>
              </a:rPr>
              <a:t>對於法規遵循要求企業做到的資料長期保存（</a:t>
            </a:r>
            <a:r>
              <a:rPr lang="en-US" altLang="zh-TW" sz="1200" b="0" i="0" kern="1200">
                <a:solidFill>
                  <a:schemeClr val="tx1"/>
                </a:solidFill>
                <a:effectLst/>
                <a:latin typeface="+mn-lt"/>
                <a:ea typeface="+mn-ea"/>
                <a:cs typeface="+mn-cs"/>
              </a:rPr>
              <a:t>Data Retention</a:t>
            </a:r>
            <a:r>
              <a:rPr lang="zh-TW" altLang="en-US" sz="1200" b="0" i="0" kern="1200">
                <a:solidFill>
                  <a:schemeClr val="tx1"/>
                </a:solidFill>
                <a:effectLst/>
                <a:latin typeface="+mn-lt"/>
                <a:ea typeface="+mn-ea"/>
                <a:cs typeface="+mn-cs"/>
              </a:rPr>
              <a:t>）， </a:t>
            </a:r>
            <a:r>
              <a:rPr lang="en-US" altLang="zh-TW" sz="1200" b="0" i="0" kern="1200">
                <a:solidFill>
                  <a:schemeClr val="tx1"/>
                </a:solidFill>
                <a:effectLst/>
                <a:latin typeface="+mn-lt"/>
                <a:ea typeface="+mn-ea"/>
                <a:cs typeface="+mn-cs"/>
              </a:rPr>
              <a:t>QES</a:t>
            </a:r>
            <a:r>
              <a:rPr lang="zh-TW" altLang="en-US" sz="1200" b="0" i="0" kern="1200">
                <a:solidFill>
                  <a:schemeClr val="tx1"/>
                </a:solidFill>
                <a:effectLst/>
                <a:latin typeface="+mn-lt"/>
                <a:ea typeface="+mn-ea"/>
                <a:cs typeface="+mn-cs"/>
              </a:rPr>
              <a:t>也推出了相關的特色，例如支援</a:t>
            </a:r>
            <a:r>
              <a:rPr lang="en-US" altLang="zh-TW" sz="1200" b="0" i="0" kern="1200">
                <a:solidFill>
                  <a:schemeClr val="tx1"/>
                </a:solidFill>
                <a:effectLst/>
                <a:latin typeface="+mn-lt"/>
                <a:ea typeface="+mn-ea"/>
                <a:cs typeface="+mn-cs"/>
              </a:rPr>
              <a:t>WORM</a:t>
            </a:r>
            <a:r>
              <a:rPr lang="zh-TW" altLang="en-US" sz="1200" b="0" i="0" kern="1200">
                <a:solidFill>
                  <a:schemeClr val="tx1"/>
                </a:solidFill>
                <a:effectLst/>
                <a:latin typeface="+mn-lt"/>
                <a:ea typeface="+mn-ea"/>
                <a:cs typeface="+mn-cs"/>
              </a:rPr>
              <a:t>（</a:t>
            </a:r>
            <a:r>
              <a:rPr lang="en-US" altLang="zh-TW" sz="1200" b="0" i="0" kern="1200">
                <a:solidFill>
                  <a:schemeClr val="tx1"/>
                </a:solidFill>
                <a:effectLst/>
                <a:latin typeface="+mn-lt"/>
                <a:ea typeface="+mn-ea"/>
                <a:cs typeface="+mn-cs"/>
              </a:rPr>
              <a:t>Write Once, Read Many</a:t>
            </a:r>
            <a:r>
              <a:rPr lang="zh-TW" altLang="en-US" sz="1200" b="0" i="0" kern="1200">
                <a:solidFill>
                  <a:schemeClr val="tx1"/>
                </a:solidFill>
                <a:effectLst/>
                <a:latin typeface="+mn-lt"/>
                <a:ea typeface="+mn-ea"/>
                <a:cs typeface="+mn-cs"/>
              </a:rPr>
              <a:t>）的儲存，可將檔案的存放維持在無法修改的狀態，以符合公司外部的法律，以及產業治理的規定</a:t>
            </a:r>
            <a:endParaRPr lang="en-US" altLang="zh-TW" sz="1200" b="0" i="0" kern="1200">
              <a:solidFill>
                <a:schemeClr val="tx1"/>
              </a:solidFill>
              <a:effectLst/>
              <a:latin typeface="+mn-lt"/>
              <a:ea typeface="+mn-ea"/>
              <a:cs typeface="+mn-cs"/>
            </a:endParaRPr>
          </a:p>
          <a:p>
            <a:pPr fontAlgn="t"/>
            <a:r>
              <a:rPr lang="zh-TW" altLang="en-US" sz="1200" b="0" i="0" kern="1200">
                <a:solidFill>
                  <a:schemeClr val="tx1"/>
                </a:solidFill>
                <a:effectLst/>
                <a:latin typeface="+mn-lt"/>
                <a:ea typeface="+mn-ea"/>
                <a:cs typeface="+mn-cs"/>
              </a:rPr>
              <a:t>例如，因應美國證券交易委員會提出的</a:t>
            </a:r>
            <a:r>
              <a:rPr lang="en-US" altLang="zh-TW" sz="1200" b="0" i="0" kern="1200">
                <a:solidFill>
                  <a:schemeClr val="tx1"/>
                </a:solidFill>
                <a:effectLst/>
                <a:latin typeface="+mn-lt"/>
                <a:ea typeface="+mn-ea"/>
                <a:cs typeface="+mn-cs"/>
              </a:rPr>
              <a:t>SEC Rule 17a-4</a:t>
            </a:r>
            <a:r>
              <a:rPr lang="zh-TW" altLang="en-US" sz="1200" b="0" i="0" kern="1200">
                <a:solidFill>
                  <a:schemeClr val="tx1"/>
                </a:solidFill>
                <a:effectLst/>
                <a:latin typeface="+mn-lt"/>
                <a:ea typeface="+mn-ea"/>
                <a:cs typeface="+mn-cs"/>
              </a:rPr>
              <a:t>法令時，企業可運用</a:t>
            </a:r>
            <a:r>
              <a:rPr lang="en-US" altLang="zh-TW" sz="1200" b="0" i="0" kern="1200">
                <a:solidFill>
                  <a:schemeClr val="tx1"/>
                </a:solidFill>
                <a:effectLst/>
                <a:latin typeface="+mn-lt"/>
                <a:ea typeface="+mn-ea"/>
                <a:cs typeface="+mn-cs"/>
              </a:rPr>
              <a:t>WORM</a:t>
            </a:r>
            <a:r>
              <a:rPr lang="zh-TW" altLang="en-US" sz="1200" b="0" i="0" kern="1200">
                <a:solidFill>
                  <a:schemeClr val="tx1"/>
                </a:solidFill>
                <a:effectLst/>
                <a:latin typeface="+mn-lt"/>
                <a:ea typeface="+mn-ea"/>
                <a:cs typeface="+mn-cs"/>
              </a:rPr>
              <a:t>的功能，將儲存系統設定為嚴格的遵循模式（</a:t>
            </a:r>
            <a:r>
              <a:rPr lang="en-US" altLang="zh-TW" sz="1200" b="0" i="0" kern="1200">
                <a:solidFill>
                  <a:schemeClr val="tx1"/>
                </a:solidFill>
                <a:effectLst/>
                <a:latin typeface="+mn-lt"/>
                <a:ea typeface="+mn-ea"/>
                <a:cs typeface="+mn-cs"/>
              </a:rPr>
              <a:t>Compliance mode</a:t>
            </a:r>
            <a:r>
              <a:rPr lang="zh-TW" altLang="en-US" sz="1200" b="0" i="0" kern="1200">
                <a:solidFill>
                  <a:schemeClr val="tx1"/>
                </a:solidFill>
                <a:effectLst/>
                <a:latin typeface="+mn-lt"/>
                <a:ea typeface="+mn-ea"/>
                <a:cs typeface="+mn-cs"/>
              </a:rPr>
              <a:t>），此外，</a:t>
            </a:r>
            <a:r>
              <a:rPr lang="en-US" altLang="zh-TW" sz="1200" b="0" i="0" kern="1200" err="1">
                <a:solidFill>
                  <a:schemeClr val="tx1"/>
                </a:solidFill>
                <a:effectLst/>
                <a:latin typeface="+mn-lt"/>
                <a:ea typeface="+mn-ea"/>
                <a:cs typeface="+mn-cs"/>
              </a:rPr>
              <a:t>SnapLock</a:t>
            </a:r>
            <a:r>
              <a:rPr lang="zh-TW" altLang="en-US" sz="1200" b="0" i="0" kern="1200">
                <a:solidFill>
                  <a:schemeClr val="tx1"/>
                </a:solidFill>
                <a:effectLst/>
                <a:latin typeface="+mn-lt"/>
                <a:ea typeface="+mn-ea"/>
                <a:cs typeface="+mn-cs"/>
              </a:rPr>
              <a:t>還提供了較為寬鬆的企業模式（</a:t>
            </a:r>
            <a:r>
              <a:rPr lang="en-US" altLang="zh-TW" sz="1200" b="0" i="0" kern="1200">
                <a:solidFill>
                  <a:schemeClr val="tx1"/>
                </a:solidFill>
                <a:effectLst/>
                <a:latin typeface="+mn-lt"/>
                <a:ea typeface="+mn-ea"/>
                <a:cs typeface="+mn-cs"/>
              </a:rPr>
              <a:t>Enterprise mode</a:t>
            </a:r>
            <a:r>
              <a:rPr lang="zh-TW" altLang="en-US" sz="1200" b="0" i="0" kern="1200">
                <a:solidFill>
                  <a:schemeClr val="tx1"/>
                </a:solidFill>
                <a:effectLst/>
                <a:latin typeface="+mn-lt"/>
                <a:ea typeface="+mn-ea"/>
                <a:cs typeface="+mn-cs"/>
              </a:rPr>
              <a:t>）選項，能用於內部的數位資產保護。</a:t>
            </a:r>
          </a:p>
          <a:p>
            <a:endParaRPr lang="en-US"/>
          </a:p>
        </p:txBody>
      </p:sp>
      <p:sp>
        <p:nvSpPr>
          <p:cNvPr id="4" name="Slide Number Placeholder 3"/>
          <p:cNvSpPr>
            <a:spLocks noGrp="1"/>
          </p:cNvSpPr>
          <p:nvPr>
            <p:ph type="sldNum" sz="quarter" idx="5"/>
          </p:nvPr>
        </p:nvSpPr>
        <p:spPr/>
        <p:txBody>
          <a:bodyPr/>
          <a:lstStyle/>
          <a:p>
            <a:fld id="{AEEEEC4F-8CEE-4429-9622-C5BE726EDDB1}" type="slidenum">
              <a:rPr lang="zh-TW" altLang="en-US" smtClean="0"/>
              <a:pPr/>
              <a:t>13</a:t>
            </a:fld>
            <a:endParaRPr lang="zh-TW" altLang="en-US"/>
          </a:p>
        </p:txBody>
      </p:sp>
    </p:spTree>
    <p:extLst>
      <p:ext uri="{BB962C8B-B14F-4D97-AF65-F5344CB8AC3E}">
        <p14:creationId xmlns:p14="http://schemas.microsoft.com/office/powerpoint/2010/main" val="3736434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29315337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標題投影片">
  <p:cSld name="1_標題投影片">
    <p:spTree>
      <p:nvGrpSpPr>
        <p:cNvPr id="1" name="Shape 9"/>
        <p:cNvGrpSpPr/>
        <p:nvPr/>
      </p:nvGrpSpPr>
      <p:grpSpPr>
        <a:xfrm>
          <a:off x="0" y="0"/>
          <a:ext cx="0" cy="0"/>
          <a:chOff x="0" y="0"/>
          <a:chExt cx="0" cy="0"/>
        </a:xfrm>
      </p:grpSpPr>
      <p:sp>
        <p:nvSpPr>
          <p:cNvPr id="10" name="Google Shape;10;p2"/>
          <p:cNvSpPr txBox="1">
            <a:spLocks noGrp="1"/>
          </p:cNvSpPr>
          <p:nvPr>
            <p:ph type="subTitle" idx="1"/>
          </p:nvPr>
        </p:nvSpPr>
        <p:spPr>
          <a:xfrm>
            <a:off x="1500166" y="2571750"/>
            <a:ext cx="6400800" cy="428628"/>
          </a:xfrm>
          <a:prstGeom prst="rect">
            <a:avLst/>
          </a:prstGeom>
          <a:noFill/>
          <a:ln>
            <a:noFill/>
          </a:ln>
        </p:spPr>
        <p:txBody>
          <a:bodyPr spcFirstLastPara="1" wrap="square" lIns="91425" tIns="45700" rIns="91425" bIns="45700" anchor="t" anchorCtr="0"/>
          <a:lstStyle>
            <a:lvl1pPr lvl="0" algn="r">
              <a:spcBef>
                <a:spcPts val="400"/>
              </a:spcBef>
              <a:spcAft>
                <a:spcPts val="0"/>
              </a:spcAft>
              <a:buClr>
                <a:schemeClr val="lt1"/>
              </a:buClr>
              <a:buSzPts val="2000"/>
              <a:buNone/>
              <a:defRPr sz="2000">
                <a:solidFill>
                  <a:schemeClr val="lt1"/>
                </a:solidFill>
              </a:defRPr>
            </a:lvl1pPr>
            <a:lvl2pPr lvl="1" algn="ctr">
              <a:spcBef>
                <a:spcPts val="480"/>
              </a:spcBef>
              <a:spcAft>
                <a:spcPts val="0"/>
              </a:spcAft>
              <a:buClr>
                <a:srgbClr val="888888"/>
              </a:buClr>
              <a:buSzPts val="2400"/>
              <a:buNone/>
              <a:defRPr>
                <a:solidFill>
                  <a:srgbClr val="888888"/>
                </a:solidFill>
              </a:defRPr>
            </a:lvl2pPr>
            <a:lvl3pPr lvl="2" algn="ctr">
              <a:spcBef>
                <a:spcPts val="400"/>
              </a:spcBef>
              <a:spcAft>
                <a:spcPts val="0"/>
              </a:spcAft>
              <a:buClr>
                <a:srgbClr val="888888"/>
              </a:buClr>
              <a:buSzPts val="2000"/>
              <a:buNone/>
              <a:defRPr>
                <a:solidFill>
                  <a:srgbClr val="888888"/>
                </a:solidFill>
              </a:defRPr>
            </a:lvl3pPr>
            <a:lvl4pPr lvl="3" algn="ctr">
              <a:spcBef>
                <a:spcPts val="360"/>
              </a:spcBef>
              <a:spcAft>
                <a:spcPts val="0"/>
              </a:spcAft>
              <a:buClr>
                <a:srgbClr val="888888"/>
              </a:buClr>
              <a:buSzPts val="1800"/>
              <a:buNone/>
              <a:defRPr>
                <a:solidFill>
                  <a:srgbClr val="888888"/>
                </a:solidFill>
              </a:defRPr>
            </a:lvl4pPr>
            <a:lvl5pPr lvl="4" algn="ctr">
              <a:spcBef>
                <a:spcPts val="320"/>
              </a:spcBef>
              <a:spcAft>
                <a:spcPts val="0"/>
              </a:spcAft>
              <a:buClr>
                <a:srgbClr val="888888"/>
              </a:buClr>
              <a:buSzPts val="16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pic>
        <p:nvPicPr>
          <p:cNvPr id="11" name="Google Shape;11;p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1468" y="541"/>
            <a:ext cx="9251999" cy="5203599"/>
          </a:xfrm>
          <a:prstGeom prst="rect">
            <a:avLst/>
          </a:prstGeom>
          <a:noFill/>
          <a:ln>
            <a:noFill/>
          </a:ln>
        </p:spPr>
      </p:pic>
      <p:sp>
        <p:nvSpPr>
          <p:cNvPr id="12" name="Google Shape;12;p2"/>
          <p:cNvSpPr txBox="1">
            <a:spLocks noGrp="1"/>
          </p:cNvSpPr>
          <p:nvPr>
            <p:ph type="ctrTitle"/>
          </p:nvPr>
        </p:nvSpPr>
        <p:spPr>
          <a:xfrm>
            <a:off x="285720" y="1428742"/>
            <a:ext cx="5798448" cy="1839529"/>
          </a:xfrm>
          <a:prstGeom prst="rect">
            <a:avLst/>
          </a:prstGeom>
          <a:noFill/>
          <a:ln>
            <a:noFill/>
          </a:ln>
        </p:spPr>
        <p:txBody>
          <a:bodyPr spcFirstLastPara="1" wrap="square" lIns="91425" tIns="45700" rIns="91425" bIns="45700" anchor="t" anchorCtr="0"/>
          <a:lstStyle>
            <a:lvl1pPr lvl="0" algn="l">
              <a:spcBef>
                <a:spcPts val="0"/>
              </a:spcBef>
              <a:spcAft>
                <a:spcPts val="0"/>
              </a:spcAft>
              <a:buClr>
                <a:srgbClr val="002060"/>
              </a:buClr>
              <a:buSzPts val="4400"/>
              <a:buFont typeface="Arial"/>
              <a:buNone/>
              <a:defRPr sz="4400">
                <a:solidFill>
                  <a:srgbClr val="00206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標題投影片" preserve="1" userDrawn="1">
  <p:cSld name="2_標題投影片">
    <p:spTree>
      <p:nvGrpSpPr>
        <p:cNvPr id="1" name="Shape 9"/>
        <p:cNvGrpSpPr/>
        <p:nvPr/>
      </p:nvGrpSpPr>
      <p:grpSpPr>
        <a:xfrm>
          <a:off x="0" y="0"/>
          <a:ext cx="0" cy="0"/>
          <a:chOff x="0" y="0"/>
          <a:chExt cx="0" cy="0"/>
        </a:xfrm>
      </p:grpSpPr>
      <p:pic>
        <p:nvPicPr>
          <p:cNvPr id="3" name="圖片 2" descr="一張含有 文字, 名片 的圖片&#10;&#10;描述是以高可信度產生">
            <a:extLst>
              <a:ext uri="{FF2B5EF4-FFF2-40B4-BE49-F238E27FC236}">
                <a16:creationId xmlns:a16="http://schemas.microsoft.com/office/drawing/2014/main" id="{3488502B-CD70-4788-BA0A-B7B11EB916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428" y="-1"/>
            <a:ext cx="9215953" cy="5186781"/>
          </a:xfrm>
          <a:prstGeom prst="rect">
            <a:avLst/>
          </a:prstGeom>
        </p:spPr>
      </p:pic>
    </p:spTree>
    <p:extLst>
      <p:ext uri="{BB962C8B-B14F-4D97-AF65-F5344CB8AC3E}">
        <p14:creationId xmlns:p14="http://schemas.microsoft.com/office/powerpoint/2010/main" val="4290507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標題及物件" type="obj">
  <p:cSld name="OBJECT">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510362" y="123478"/>
            <a:ext cx="8310109" cy="844085"/>
          </a:xfrm>
          <a:prstGeom prst="rect">
            <a:avLst/>
          </a:prstGeom>
          <a:noFill/>
          <a:ln>
            <a:noFill/>
          </a:ln>
        </p:spPr>
        <p:txBody>
          <a:bodyPr spcFirstLastPara="1" wrap="square" lIns="91425" tIns="45700" rIns="91425" bIns="45700" anchor="ctr" anchorCtr="0"/>
          <a:lstStyle>
            <a:lvl1pPr lvl="0" algn="l">
              <a:spcBef>
                <a:spcPts val="0"/>
              </a:spcBef>
              <a:spcAft>
                <a:spcPts val="0"/>
              </a:spcAft>
              <a:buClr>
                <a:srgbClr val="002060"/>
              </a:buClr>
              <a:buSzPts val="3600"/>
              <a:buFont typeface="Arial"/>
              <a:buNone/>
              <a:defRPr sz="3600" b="1">
                <a:latin typeface="微軟正黑體" panose="020B0604030504040204" pitchFamily="34" charset="-120"/>
                <a:ea typeface="微軟正黑體" panose="020B0604030504040204" pitchFamily="34" charset="-12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0" name="Google Shape;20;p4"/>
          <p:cNvSpPr txBox="1">
            <a:spLocks noGrp="1"/>
          </p:cNvSpPr>
          <p:nvPr>
            <p:ph type="body" idx="1"/>
          </p:nvPr>
        </p:nvSpPr>
        <p:spPr>
          <a:xfrm>
            <a:off x="510362" y="1275606"/>
            <a:ext cx="8310109" cy="3456384"/>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rgbClr val="262626"/>
              </a:buClr>
              <a:buSzPts val="2400"/>
              <a:buChar char="•"/>
              <a:defRPr sz="2200" b="0">
                <a:latin typeface="微軟正黑體" panose="020B0604030504040204" pitchFamily="34" charset="-120"/>
                <a:ea typeface="微軟正黑體" panose="020B0604030504040204" pitchFamily="34" charset="-120"/>
              </a:defRPr>
            </a:lvl1pPr>
            <a:lvl2pPr marL="914400" lvl="1" indent="-355600" algn="l">
              <a:spcBef>
                <a:spcPts val="400"/>
              </a:spcBef>
              <a:spcAft>
                <a:spcPts val="0"/>
              </a:spcAft>
              <a:buClr>
                <a:srgbClr val="262626"/>
              </a:buClr>
              <a:buSzPts val="2000"/>
              <a:buChar char="–"/>
              <a:defRPr sz="2000"/>
            </a:lvl2pPr>
            <a:lvl3pPr marL="1371600" lvl="2" indent="-342900" algn="l">
              <a:spcBef>
                <a:spcPts val="360"/>
              </a:spcBef>
              <a:spcAft>
                <a:spcPts val="0"/>
              </a:spcAft>
              <a:buClr>
                <a:srgbClr val="262626"/>
              </a:buClr>
              <a:buSzPts val="1800"/>
              <a:buChar char="•"/>
              <a:defRPr sz="1800"/>
            </a:lvl3pPr>
            <a:lvl4pPr marL="1828800" lvl="3" indent="-330200" algn="l">
              <a:spcBef>
                <a:spcPts val="320"/>
              </a:spcBef>
              <a:spcAft>
                <a:spcPts val="0"/>
              </a:spcAft>
              <a:buClr>
                <a:srgbClr val="262626"/>
              </a:buClr>
              <a:buSzPts val="1600"/>
              <a:buChar char="–"/>
              <a:defRPr sz="1600"/>
            </a:lvl4pPr>
            <a:lvl5pPr marL="2286000" lvl="4" indent="-317500" algn="l">
              <a:spcBef>
                <a:spcPts val="280"/>
              </a:spcBef>
              <a:spcAft>
                <a:spcPts val="0"/>
              </a:spcAft>
              <a:buClr>
                <a:srgbClr val="262626"/>
              </a:buClr>
              <a:buSzPts val="1400"/>
              <a:buChar char="»"/>
              <a:defRPr sz="1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標題及物件" type="obj" preserve="1">
  <p:cSld name="2_標題及物件">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510362" y="123478"/>
            <a:ext cx="8310109" cy="844085"/>
          </a:xfrm>
          <a:prstGeom prst="rect">
            <a:avLst/>
          </a:prstGeom>
          <a:noFill/>
          <a:ln>
            <a:noFill/>
          </a:ln>
        </p:spPr>
        <p:txBody>
          <a:bodyPr spcFirstLastPara="1" wrap="square" lIns="91425" tIns="45700" rIns="91425" bIns="45700" anchor="ctr" anchorCtr="0"/>
          <a:lstStyle>
            <a:lvl1pPr lvl="0" algn="l">
              <a:spcBef>
                <a:spcPts val="0"/>
              </a:spcBef>
              <a:spcAft>
                <a:spcPts val="0"/>
              </a:spcAft>
              <a:buClr>
                <a:srgbClr val="002060"/>
              </a:buClr>
              <a:buSzPts val="3600"/>
              <a:buFont typeface="Arial"/>
              <a:buNone/>
              <a:defRPr sz="3600" b="1">
                <a:latin typeface="微軟正黑體" panose="020B0604030504040204" pitchFamily="34" charset="-120"/>
                <a:ea typeface="微軟正黑體" panose="020B0604030504040204" pitchFamily="34" charset="-12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0" name="Google Shape;20;p4"/>
          <p:cNvSpPr txBox="1">
            <a:spLocks noGrp="1"/>
          </p:cNvSpPr>
          <p:nvPr>
            <p:ph type="body" idx="1"/>
          </p:nvPr>
        </p:nvSpPr>
        <p:spPr>
          <a:xfrm>
            <a:off x="510362" y="1275606"/>
            <a:ext cx="8310109" cy="3456384"/>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rgbClr val="262626"/>
              </a:buClr>
              <a:buSzPts val="2400"/>
              <a:buChar char="•"/>
              <a:defRPr sz="2200" b="0">
                <a:latin typeface="微軟正黑體" panose="020B0604030504040204" pitchFamily="34" charset="-120"/>
                <a:ea typeface="微軟正黑體" panose="020B0604030504040204" pitchFamily="34" charset="-120"/>
              </a:defRPr>
            </a:lvl1pPr>
            <a:lvl2pPr marL="914400" lvl="1" indent="-355600" algn="l">
              <a:spcBef>
                <a:spcPts val="400"/>
              </a:spcBef>
              <a:spcAft>
                <a:spcPts val="0"/>
              </a:spcAft>
              <a:buClr>
                <a:srgbClr val="262626"/>
              </a:buClr>
              <a:buSzPts val="2000"/>
              <a:buChar char="–"/>
              <a:defRPr sz="2000"/>
            </a:lvl2pPr>
            <a:lvl3pPr marL="1371600" lvl="2" indent="-342900" algn="l">
              <a:spcBef>
                <a:spcPts val="360"/>
              </a:spcBef>
              <a:spcAft>
                <a:spcPts val="0"/>
              </a:spcAft>
              <a:buClr>
                <a:srgbClr val="262626"/>
              </a:buClr>
              <a:buSzPts val="1800"/>
              <a:buChar char="•"/>
              <a:defRPr sz="1800"/>
            </a:lvl3pPr>
            <a:lvl4pPr marL="1828800" lvl="3" indent="-330200" algn="l">
              <a:spcBef>
                <a:spcPts val="320"/>
              </a:spcBef>
              <a:spcAft>
                <a:spcPts val="0"/>
              </a:spcAft>
              <a:buClr>
                <a:srgbClr val="262626"/>
              </a:buClr>
              <a:buSzPts val="1600"/>
              <a:buChar char="–"/>
              <a:defRPr sz="1600"/>
            </a:lvl4pPr>
            <a:lvl5pPr marL="2286000" lvl="4" indent="-317500" algn="l">
              <a:spcBef>
                <a:spcPts val="280"/>
              </a:spcBef>
              <a:spcAft>
                <a:spcPts val="0"/>
              </a:spcAft>
              <a:buClr>
                <a:srgbClr val="262626"/>
              </a:buClr>
              <a:buSzPts val="1400"/>
              <a:buChar char="»"/>
              <a:defRPr sz="1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pic>
        <p:nvPicPr>
          <p:cNvPr id="3" name="圖片 2" descr="一張含有 螢幕擷取畫面 的圖片&#10;&#10;描述是以非常高的可信度產生">
            <a:extLst>
              <a:ext uri="{FF2B5EF4-FFF2-40B4-BE49-F238E27FC236}">
                <a16:creationId xmlns:a16="http://schemas.microsoft.com/office/drawing/2014/main" id="{447D30BC-0F79-4B08-8793-BD3917E0DF9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428" y="0"/>
            <a:ext cx="9218428" cy="5188989"/>
          </a:xfrm>
          <a:prstGeom prst="rect">
            <a:avLst/>
          </a:prstGeom>
        </p:spPr>
      </p:pic>
    </p:spTree>
    <p:extLst>
      <p:ext uri="{BB962C8B-B14F-4D97-AF65-F5344CB8AC3E}">
        <p14:creationId xmlns:p14="http://schemas.microsoft.com/office/powerpoint/2010/main" val="399425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標題及物件" type="obj" preserve="1">
  <p:cSld name="2_標題及物件">
    <p:spTree>
      <p:nvGrpSpPr>
        <p:cNvPr id="1" name="Shape 18"/>
        <p:cNvGrpSpPr/>
        <p:nvPr/>
      </p:nvGrpSpPr>
      <p:grpSpPr>
        <a:xfrm>
          <a:off x="0" y="0"/>
          <a:ext cx="0" cy="0"/>
          <a:chOff x="0" y="0"/>
          <a:chExt cx="0" cy="0"/>
        </a:xfrm>
      </p:grpSpPr>
      <p:pic>
        <p:nvPicPr>
          <p:cNvPr id="3" name="圖片 2">
            <a:extLst>
              <a:ext uri="{FF2B5EF4-FFF2-40B4-BE49-F238E27FC236}">
                <a16:creationId xmlns:a16="http://schemas.microsoft.com/office/drawing/2014/main" id="{3F132C01-709F-4D52-A1D9-6DE0E7D0634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798" y="0"/>
            <a:ext cx="9215234" cy="5187192"/>
          </a:xfrm>
          <a:prstGeom prst="rect">
            <a:avLst/>
          </a:prstGeom>
        </p:spPr>
      </p:pic>
      <p:sp>
        <p:nvSpPr>
          <p:cNvPr id="19" name="Google Shape;19;p4"/>
          <p:cNvSpPr txBox="1">
            <a:spLocks noGrp="1"/>
          </p:cNvSpPr>
          <p:nvPr>
            <p:ph type="title"/>
          </p:nvPr>
        </p:nvSpPr>
        <p:spPr>
          <a:xfrm>
            <a:off x="4486940" y="123478"/>
            <a:ext cx="4333531" cy="1080120"/>
          </a:xfrm>
          <a:prstGeom prst="rect">
            <a:avLst/>
          </a:prstGeom>
          <a:noFill/>
          <a:ln>
            <a:noFill/>
          </a:ln>
        </p:spPr>
        <p:txBody>
          <a:bodyPr spcFirstLastPara="1" wrap="square" lIns="91425" tIns="45700" rIns="91425" bIns="45700" anchor="ctr" anchorCtr="0"/>
          <a:lstStyle>
            <a:lvl1pPr lvl="0" algn="l">
              <a:spcBef>
                <a:spcPts val="0"/>
              </a:spcBef>
              <a:spcAft>
                <a:spcPts val="0"/>
              </a:spcAft>
              <a:buClr>
                <a:srgbClr val="002060"/>
              </a:buClr>
              <a:buSzPts val="3600"/>
              <a:buFont typeface="Arial"/>
              <a:buNone/>
              <a:defRPr sz="3600" b="1">
                <a:latin typeface="微軟正黑體" panose="020B0604030504040204" pitchFamily="34" charset="-120"/>
                <a:ea typeface="微軟正黑體" panose="020B0604030504040204" pitchFamily="34" charset="-12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0" name="Google Shape;20;p4"/>
          <p:cNvSpPr txBox="1">
            <a:spLocks noGrp="1"/>
          </p:cNvSpPr>
          <p:nvPr>
            <p:ph type="body" idx="1"/>
          </p:nvPr>
        </p:nvSpPr>
        <p:spPr>
          <a:xfrm>
            <a:off x="4486940" y="1275606"/>
            <a:ext cx="4333531" cy="3456384"/>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rgbClr val="262626"/>
              </a:buClr>
              <a:buSzPts val="2400"/>
              <a:buChar char="•"/>
              <a:defRPr sz="2400" b="0">
                <a:latin typeface="微軟正黑體" panose="020B0604030504040204" pitchFamily="34" charset="-120"/>
                <a:ea typeface="微軟正黑體" panose="020B0604030504040204" pitchFamily="34" charset="-120"/>
              </a:defRPr>
            </a:lvl1pPr>
            <a:lvl2pPr marL="914400" lvl="1" indent="-355600" algn="l">
              <a:spcBef>
                <a:spcPts val="400"/>
              </a:spcBef>
              <a:spcAft>
                <a:spcPts val="0"/>
              </a:spcAft>
              <a:buClr>
                <a:srgbClr val="262626"/>
              </a:buClr>
              <a:buSzPts val="2000"/>
              <a:buChar char="–"/>
              <a:defRPr sz="2000"/>
            </a:lvl2pPr>
            <a:lvl3pPr marL="1371600" lvl="2" indent="-342900" algn="l">
              <a:spcBef>
                <a:spcPts val="360"/>
              </a:spcBef>
              <a:spcAft>
                <a:spcPts val="0"/>
              </a:spcAft>
              <a:buClr>
                <a:srgbClr val="262626"/>
              </a:buClr>
              <a:buSzPts val="1800"/>
              <a:buChar char="•"/>
              <a:defRPr sz="1800"/>
            </a:lvl3pPr>
            <a:lvl4pPr marL="1828800" lvl="3" indent="-330200" algn="l">
              <a:spcBef>
                <a:spcPts val="320"/>
              </a:spcBef>
              <a:spcAft>
                <a:spcPts val="0"/>
              </a:spcAft>
              <a:buClr>
                <a:srgbClr val="262626"/>
              </a:buClr>
              <a:buSzPts val="1600"/>
              <a:buChar char="–"/>
              <a:defRPr sz="1600"/>
            </a:lvl4pPr>
            <a:lvl5pPr marL="2286000" lvl="4" indent="-317500" algn="l">
              <a:spcBef>
                <a:spcPts val="280"/>
              </a:spcBef>
              <a:spcAft>
                <a:spcPts val="0"/>
              </a:spcAft>
              <a:buClr>
                <a:srgbClr val="262626"/>
              </a:buClr>
              <a:buSzPts val="1400"/>
              <a:buChar char="»"/>
              <a:defRPr sz="1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Tree>
    <p:extLst>
      <p:ext uri="{BB962C8B-B14F-4D97-AF65-F5344CB8AC3E}">
        <p14:creationId xmlns:p14="http://schemas.microsoft.com/office/powerpoint/2010/main" val="1100926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pic>
        <p:nvPicPr>
          <p:cNvPr id="10" name="圖片 9">
            <a:extLst>
              <a:ext uri="{FF2B5EF4-FFF2-40B4-BE49-F238E27FC236}">
                <a16:creationId xmlns:a16="http://schemas.microsoft.com/office/drawing/2014/main" id="{650634BC-59A5-4C2E-A7F4-EDFEE0F494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736" y="0"/>
            <a:ext cx="9198169" cy="5176771"/>
          </a:xfrm>
          <a:prstGeom prst="rect">
            <a:avLst/>
          </a:prstGeom>
        </p:spPr>
      </p:pic>
      <p:sp>
        <p:nvSpPr>
          <p:cNvPr id="2" name="Title 1">
            <a:extLst>
              <a:ext uri="{FF2B5EF4-FFF2-40B4-BE49-F238E27FC236}">
                <a16:creationId xmlns:a16="http://schemas.microsoft.com/office/drawing/2014/main" id="{36D68B6B-6713-4981-B739-DFC636575557}"/>
              </a:ext>
            </a:extLst>
          </p:cNvPr>
          <p:cNvSpPr>
            <a:spLocks noGrp="1"/>
          </p:cNvSpPr>
          <p:nvPr>
            <p:ph type="title" hasCustomPrompt="1"/>
          </p:nvPr>
        </p:nvSpPr>
        <p:spPr>
          <a:xfrm>
            <a:off x="525981" y="1052345"/>
            <a:ext cx="8367165" cy="983466"/>
          </a:xfrm>
        </p:spPr>
        <p:txBody>
          <a:bodyPr anchor="t"/>
          <a:lstStyle>
            <a:lvl1pPr>
              <a:defRPr sz="4500">
                <a:solidFill>
                  <a:schemeClr val="accent4">
                    <a:lumMod val="50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EAD5A3C5-C3B2-4693-AC33-E08F085FFF45}"/>
              </a:ext>
            </a:extLst>
          </p:cNvPr>
          <p:cNvSpPr>
            <a:spLocks noGrp="1"/>
          </p:cNvSpPr>
          <p:nvPr>
            <p:ph type="body" idx="1"/>
          </p:nvPr>
        </p:nvSpPr>
        <p:spPr>
          <a:xfrm>
            <a:off x="517889" y="2035811"/>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95860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標題及物件">
    <p:spTree>
      <p:nvGrpSpPr>
        <p:cNvPr id="1" name=""/>
        <p:cNvGrpSpPr/>
        <p:nvPr/>
      </p:nvGrpSpPr>
      <p:grpSpPr>
        <a:xfrm>
          <a:off x="0" y="0"/>
          <a:ext cx="0" cy="0"/>
          <a:chOff x="0" y="0"/>
          <a:chExt cx="0" cy="0"/>
        </a:xfrm>
      </p:grpSpPr>
      <p:sp>
        <p:nvSpPr>
          <p:cNvPr id="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5" name="Title Text">
            <a:extLst>
              <a:ext uri="{FF2B5EF4-FFF2-40B4-BE49-F238E27FC236}">
                <a16:creationId xmlns:a16="http://schemas.microsoft.com/office/drawing/2014/main" id="{9F5AB6E3-25BA-4D13-9B37-E20979F3944E}"/>
              </a:ext>
            </a:extLst>
          </p:cNvPr>
          <p:cNvSpPr txBox="1">
            <a:spLocks noGrp="1"/>
          </p:cNvSpPr>
          <p:nvPr>
            <p:ph type="title"/>
          </p:nvPr>
        </p:nvSpPr>
        <p:spPr>
          <a:xfrm>
            <a:off x="230242" y="0"/>
            <a:ext cx="8683516" cy="740229"/>
          </a:xfrm>
          <a:prstGeom prst="rect">
            <a:avLst/>
          </a:prstGeom>
        </p:spPr>
        <p:txBody>
          <a:bodyPr/>
          <a:lstStyle/>
          <a:p>
            <a:r>
              <a:t>Title Text</a:t>
            </a:r>
          </a:p>
        </p:txBody>
      </p:sp>
      <p:sp>
        <p:nvSpPr>
          <p:cNvPr id="6" name="Body Level One…">
            <a:extLst>
              <a:ext uri="{FF2B5EF4-FFF2-40B4-BE49-F238E27FC236}">
                <a16:creationId xmlns:a16="http://schemas.microsoft.com/office/drawing/2014/main" id="{D87D4DE0-BC8B-4C56-A0F4-A2605249FB45}"/>
              </a:ext>
            </a:extLst>
          </p:cNvPr>
          <p:cNvSpPr txBox="1">
            <a:spLocks noGrp="1"/>
          </p:cNvSpPr>
          <p:nvPr>
            <p:ph type="body" idx="1"/>
          </p:nvPr>
        </p:nvSpPr>
        <p:spPr>
          <a:xfrm>
            <a:off x="339634" y="822662"/>
            <a:ext cx="8482149" cy="38049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2786076513"/>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a:blip r:embed="rId9" cstate="screen">
            <a:extLst>
              <a:ext uri="{28A0092B-C50C-407E-A947-70E740481C1C}">
                <a14:useLocalDpi xmlns:a14="http://schemas.microsoft.com/office/drawing/2010/main"/>
              </a:ext>
            </a:extLst>
          </a:blip>
          <a:stretch>
            <a:fillRect/>
          </a:stretch>
        </p:blipFill>
        <p:spPr>
          <a:xfrm>
            <a:off x="-67676" y="830"/>
            <a:ext cx="9208411" cy="5183351"/>
          </a:xfrm>
          <a:prstGeom prst="rect">
            <a:avLst/>
          </a:prstGeom>
          <a:noFill/>
          <a:ln>
            <a:noFill/>
          </a:ln>
        </p:spPr>
      </p:pic>
      <p:sp>
        <p:nvSpPr>
          <p:cNvPr id="7" name="Google Shape;7;p1"/>
          <p:cNvSpPr txBox="1">
            <a:spLocks noGrp="1"/>
          </p:cNvSpPr>
          <p:nvPr>
            <p:ph type="title"/>
          </p:nvPr>
        </p:nvSpPr>
        <p:spPr>
          <a:xfrm>
            <a:off x="411008" y="0"/>
            <a:ext cx="8568952" cy="108012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002060"/>
              </a:buClr>
              <a:buSzPts val="3600"/>
              <a:buFont typeface="Arial"/>
              <a:buNone/>
              <a:defRPr sz="3600" b="1" i="0" u="none" strike="noStrike" cap="none">
                <a:solidFill>
                  <a:srgbClr val="00206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8" name="Google Shape;8;p1"/>
          <p:cNvSpPr txBox="1">
            <a:spLocks noGrp="1"/>
          </p:cNvSpPr>
          <p:nvPr>
            <p:ph type="body" idx="1"/>
          </p:nvPr>
        </p:nvSpPr>
        <p:spPr>
          <a:xfrm>
            <a:off x="411008" y="1151565"/>
            <a:ext cx="8568952" cy="3383378"/>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rgbClr val="262626"/>
              </a:buClr>
              <a:buSzPts val="2800"/>
              <a:buFont typeface="Arial"/>
              <a:buChar char="•"/>
              <a:defRPr sz="2800" b="0" i="0" u="none" strike="noStrike" cap="none">
                <a:solidFill>
                  <a:srgbClr val="262626"/>
                </a:solidFill>
                <a:latin typeface="Arial"/>
                <a:ea typeface="Arial"/>
                <a:cs typeface="Arial"/>
                <a:sym typeface="Arial"/>
              </a:defRPr>
            </a:lvl1pPr>
            <a:lvl2pPr marL="914400" marR="0" lvl="1" indent="-381000" algn="l" rtl="0">
              <a:spcBef>
                <a:spcPts val="480"/>
              </a:spcBef>
              <a:spcAft>
                <a:spcPts val="0"/>
              </a:spcAft>
              <a:buClr>
                <a:srgbClr val="262626"/>
              </a:buClr>
              <a:buSzPts val="2400"/>
              <a:buFont typeface="Arial"/>
              <a:buChar char="–"/>
              <a:defRPr sz="2400" b="0" i="0" u="none" strike="noStrike" cap="none">
                <a:solidFill>
                  <a:srgbClr val="262626"/>
                </a:solidFill>
                <a:latin typeface="Arial"/>
                <a:ea typeface="Arial"/>
                <a:cs typeface="Arial"/>
                <a:sym typeface="Arial"/>
              </a:defRPr>
            </a:lvl2pPr>
            <a:lvl3pPr marL="1371600" marR="0" lvl="2" indent="-355600" algn="l" rtl="0">
              <a:spcBef>
                <a:spcPts val="400"/>
              </a:spcBef>
              <a:spcAft>
                <a:spcPts val="0"/>
              </a:spcAft>
              <a:buClr>
                <a:srgbClr val="262626"/>
              </a:buClr>
              <a:buSzPts val="2000"/>
              <a:buFont typeface="Arial"/>
              <a:buChar char="•"/>
              <a:defRPr sz="2000" b="0" i="0" u="none" strike="noStrike" cap="none">
                <a:solidFill>
                  <a:srgbClr val="262626"/>
                </a:solidFill>
                <a:latin typeface="Arial"/>
                <a:ea typeface="Arial"/>
                <a:cs typeface="Arial"/>
                <a:sym typeface="Arial"/>
              </a:defRPr>
            </a:lvl3pPr>
            <a:lvl4pPr marL="1828800" marR="0" lvl="3" indent="-342900" algn="l" rtl="0">
              <a:spcBef>
                <a:spcPts val="360"/>
              </a:spcBef>
              <a:spcAft>
                <a:spcPts val="0"/>
              </a:spcAft>
              <a:buClr>
                <a:srgbClr val="262626"/>
              </a:buClr>
              <a:buSzPts val="1800"/>
              <a:buFont typeface="Arial"/>
              <a:buChar char="–"/>
              <a:defRPr sz="1800" b="0" i="0" u="none" strike="noStrike" cap="none">
                <a:solidFill>
                  <a:srgbClr val="262626"/>
                </a:solidFill>
                <a:latin typeface="Arial"/>
                <a:ea typeface="Arial"/>
                <a:cs typeface="Arial"/>
                <a:sym typeface="Arial"/>
              </a:defRPr>
            </a:lvl4pPr>
            <a:lvl5pPr marL="2286000" marR="0" lvl="4" indent="-330200" algn="l" rtl="0">
              <a:spcBef>
                <a:spcPts val="320"/>
              </a:spcBef>
              <a:spcAft>
                <a:spcPts val="0"/>
              </a:spcAft>
              <a:buClr>
                <a:srgbClr val="262626"/>
              </a:buClr>
              <a:buSzPts val="1600"/>
              <a:buFont typeface="Arial"/>
              <a:buChar char="»"/>
              <a:defRPr sz="1600" b="0" i="0" u="none" strike="noStrike" cap="none">
                <a:solidFill>
                  <a:srgbClr val="262626"/>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48" r:id="rId1"/>
    <p:sldLayoutId id="2147483664" r:id="rId2"/>
    <p:sldLayoutId id="2147483650" r:id="rId3"/>
    <p:sldLayoutId id="2147483666" r:id="rId4"/>
    <p:sldLayoutId id="2147483665" r:id="rId5"/>
    <p:sldLayoutId id="2147483661" r:id="rId6"/>
    <p:sldLayoutId id="2147483663"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400" b="0" i="0" u="none" strike="noStrike" cap="none">
          <a:solidFill>
            <a:srgbClr val="000000"/>
          </a:solidFill>
          <a:latin typeface="微軟正黑體" panose="020B0604030504040204" pitchFamily="34" charset="-120"/>
          <a:ea typeface="微軟正黑體" panose="020B0604030504040204" pitchFamily="34" charset="-12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00" b="0" i="0" u="none" strike="noStrike" cap="none">
          <a:solidFill>
            <a:srgbClr val="000000"/>
          </a:solidFill>
          <a:latin typeface="微軟正黑體" panose="020B0604030504040204" pitchFamily="34" charset="-120"/>
          <a:ea typeface="微軟正黑體" panose="020B0604030504040204" pitchFamily="34" charset="-12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svg"/></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jpeg"/><Relationship Id="rId7" Type="http://schemas.openxmlformats.org/officeDocument/2006/relationships/image" Target="../media/image54.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slideLayout" Target="../slideLayouts/slideLayout4.xml"/><Relationship Id="rId6" Type="http://schemas.openxmlformats.org/officeDocument/2006/relationships/image" Target="../media/image60.png"/><Relationship Id="rId11" Type="http://schemas.openxmlformats.org/officeDocument/2006/relationships/image" Target="../media/image39.png"/><Relationship Id="rId5" Type="http://schemas.openxmlformats.org/officeDocument/2006/relationships/image" Target="../media/image59.sv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s>
</file>

<file path=ppt/slides/_rels/slide18.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36.png"/><Relationship Id="rId7" Type="http://schemas.openxmlformats.org/officeDocument/2006/relationships/image" Target="../media/image68.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7.png"/><Relationship Id="rId3" Type="http://schemas.openxmlformats.org/officeDocument/2006/relationships/image" Target="../media/image70.png"/><Relationship Id="rId7" Type="http://schemas.microsoft.com/office/2007/relationships/hdphoto" Target="../media/hdphoto1.wdp"/><Relationship Id="rId12" Type="http://schemas.openxmlformats.org/officeDocument/2006/relationships/image" Target="../media/image76.png"/><Relationship Id="rId17" Type="http://schemas.openxmlformats.org/officeDocument/2006/relationships/image" Target="../media/image81.png"/><Relationship Id="rId2" Type="http://schemas.openxmlformats.org/officeDocument/2006/relationships/image" Target="../media/image36.png"/><Relationship Id="rId16" Type="http://schemas.openxmlformats.org/officeDocument/2006/relationships/image" Target="../media/image80.png"/><Relationship Id="rId1" Type="http://schemas.openxmlformats.org/officeDocument/2006/relationships/slideLayout" Target="../slideLayouts/slideLayout4.xml"/><Relationship Id="rId6" Type="http://schemas.openxmlformats.org/officeDocument/2006/relationships/image" Target="../media/image72.png"/><Relationship Id="rId11" Type="http://schemas.openxmlformats.org/officeDocument/2006/relationships/image" Target="../media/image75.jpeg"/><Relationship Id="rId5" Type="http://schemas.openxmlformats.org/officeDocument/2006/relationships/image" Target="../media/image71.png"/><Relationship Id="rId15" Type="http://schemas.openxmlformats.org/officeDocument/2006/relationships/image" Target="../media/image79.emf"/><Relationship Id="rId10" Type="http://schemas.openxmlformats.org/officeDocument/2006/relationships/image" Target="../media/image74.png"/><Relationship Id="rId4" Type="http://schemas.openxmlformats.org/officeDocument/2006/relationships/image" Target="../media/image37.png"/><Relationship Id="rId9" Type="http://schemas.microsoft.com/office/2007/relationships/hdphoto" Target="../media/hdphoto2.wdp"/><Relationship Id="rId14" Type="http://schemas.openxmlformats.org/officeDocument/2006/relationships/image" Target="../media/image78.jpeg"/></Relationships>
</file>

<file path=ppt/slides/_rels/slide22.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2.png"/><Relationship Id="rId7" Type="http://schemas.openxmlformats.org/officeDocument/2006/relationships/image" Target="../media/image85.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84.jpeg"/><Relationship Id="rId5" Type="http://schemas.openxmlformats.org/officeDocument/2006/relationships/image" Target="../media/image83.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37.png"/><Relationship Id="rId7" Type="http://schemas.openxmlformats.org/officeDocument/2006/relationships/image" Target="../media/image90.png"/><Relationship Id="rId2" Type="http://schemas.openxmlformats.org/officeDocument/2006/relationships/image" Target="../media/image82.png"/><Relationship Id="rId1" Type="http://schemas.openxmlformats.org/officeDocument/2006/relationships/slideLayout" Target="../slideLayouts/slideLayout4.xml"/><Relationship Id="rId6" Type="http://schemas.openxmlformats.org/officeDocument/2006/relationships/image" Target="../media/image89.jpeg"/><Relationship Id="rId5" Type="http://schemas.openxmlformats.org/officeDocument/2006/relationships/image" Target="../media/image88.jpeg"/><Relationship Id="rId4" Type="http://schemas.openxmlformats.org/officeDocument/2006/relationships/image" Target="../media/image87.jpe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93.png"/><Relationship Id="rId2" Type="http://schemas.openxmlformats.org/officeDocument/2006/relationships/image" Target="../media/image91.png"/><Relationship Id="rId1" Type="http://schemas.openxmlformats.org/officeDocument/2006/relationships/slideLayout" Target="../slideLayouts/slideLayout4.xml"/><Relationship Id="rId6" Type="http://schemas.openxmlformats.org/officeDocument/2006/relationships/image" Target="../media/image86.png"/><Relationship Id="rId5" Type="http://schemas.microsoft.com/office/2007/relationships/hdphoto" Target="../media/hdphoto3.wdp"/><Relationship Id="rId4" Type="http://schemas.openxmlformats.org/officeDocument/2006/relationships/image" Target="../media/image92.png"/></Relationships>
</file>

<file path=ppt/slides/_rels/slide25.xml.rels><?xml version="1.0" encoding="UTF-8" standalone="yes"?>
<Relationships xmlns="http://schemas.openxmlformats.org/package/2006/relationships"><Relationship Id="rId8" Type="http://schemas.openxmlformats.org/officeDocument/2006/relationships/image" Target="../media/image99.png"/><Relationship Id="rId13" Type="http://schemas.openxmlformats.org/officeDocument/2006/relationships/image" Target="../media/image104.png"/><Relationship Id="rId3" Type="http://schemas.openxmlformats.org/officeDocument/2006/relationships/image" Target="../media/image94.png"/><Relationship Id="rId7" Type="http://schemas.openxmlformats.org/officeDocument/2006/relationships/image" Target="../media/image98.png"/><Relationship Id="rId12" Type="http://schemas.openxmlformats.org/officeDocument/2006/relationships/image" Target="../media/image103.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97.png"/><Relationship Id="rId11" Type="http://schemas.openxmlformats.org/officeDocument/2006/relationships/image" Target="../media/image102.png"/><Relationship Id="rId5" Type="http://schemas.openxmlformats.org/officeDocument/2006/relationships/image" Target="../media/image96.png"/><Relationship Id="rId15" Type="http://schemas.openxmlformats.org/officeDocument/2006/relationships/image" Target="../media/image106.png"/><Relationship Id="rId10" Type="http://schemas.openxmlformats.org/officeDocument/2006/relationships/image" Target="../media/image101.png"/><Relationship Id="rId4" Type="http://schemas.openxmlformats.org/officeDocument/2006/relationships/image" Target="../media/image95.png"/><Relationship Id="rId9" Type="http://schemas.openxmlformats.org/officeDocument/2006/relationships/image" Target="../media/image100.png"/><Relationship Id="rId14" Type="http://schemas.openxmlformats.org/officeDocument/2006/relationships/image" Target="../media/image105.png"/></Relationships>
</file>

<file path=ppt/slides/_rels/slide26.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4.xml"/><Relationship Id="rId4" Type="http://schemas.openxmlformats.org/officeDocument/2006/relationships/image" Target="../media/image112.png"/></Relationships>
</file>

<file path=ppt/slides/_rels/slide29.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99.png"/><Relationship Id="rId5" Type="http://schemas.openxmlformats.org/officeDocument/2006/relationships/image" Target="../media/image115.jpeg"/><Relationship Id="rId4" Type="http://schemas.openxmlformats.org/officeDocument/2006/relationships/image" Target="../media/image114.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image" Target="../media/image116.jpeg"/><Relationship Id="rId1" Type="http://schemas.openxmlformats.org/officeDocument/2006/relationships/slideLayout" Target="../slideLayouts/slideLayout4.xml"/><Relationship Id="rId6" Type="http://schemas.openxmlformats.org/officeDocument/2006/relationships/image" Target="../media/image99.png"/><Relationship Id="rId5" Type="http://schemas.openxmlformats.org/officeDocument/2006/relationships/image" Target="../media/image114.png"/><Relationship Id="rId4" Type="http://schemas.openxmlformats.org/officeDocument/2006/relationships/image" Target="../media/image118.jpeg"/></Relationships>
</file>

<file path=ppt/slides/_rels/slide31.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image" Target="../media/image119.png"/><Relationship Id="rId1" Type="http://schemas.openxmlformats.org/officeDocument/2006/relationships/slideLayout" Target="../slideLayouts/slideLayout4.xml"/><Relationship Id="rId6" Type="http://schemas.openxmlformats.org/officeDocument/2006/relationships/image" Target="../media/image123.jpeg"/><Relationship Id="rId5" Type="http://schemas.openxmlformats.org/officeDocument/2006/relationships/image" Target="../media/image122.jpeg"/><Relationship Id="rId4" Type="http://schemas.openxmlformats.org/officeDocument/2006/relationships/image" Target="../media/image121.jpeg"/></Relationships>
</file>

<file path=ppt/slides/_rels/slide32.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圖片 30">
            <a:extLst>
              <a:ext uri="{FF2B5EF4-FFF2-40B4-BE49-F238E27FC236}">
                <a16:creationId xmlns:a16="http://schemas.microsoft.com/office/drawing/2014/main" id="{2465D474-3CF3-460F-B2D4-7FF2A29ECF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22455" y="1619251"/>
            <a:ext cx="4056065" cy="3036890"/>
          </a:xfrm>
          <a:prstGeom prst="rect">
            <a:avLst/>
          </a:prstGeom>
        </p:spPr>
      </p:pic>
      <p:sp>
        <p:nvSpPr>
          <p:cNvPr id="36" name="矩形: 圓角 35">
            <a:extLst>
              <a:ext uri="{FF2B5EF4-FFF2-40B4-BE49-F238E27FC236}">
                <a16:creationId xmlns:a16="http://schemas.microsoft.com/office/drawing/2014/main" id="{6E01BC58-5F67-4576-A49F-DDEA1D86612B}"/>
              </a:ext>
            </a:extLst>
          </p:cNvPr>
          <p:cNvSpPr/>
          <p:nvPr/>
        </p:nvSpPr>
        <p:spPr>
          <a:xfrm>
            <a:off x="4701362" y="1526499"/>
            <a:ext cx="3888022" cy="3036890"/>
          </a:xfrm>
          <a:prstGeom prst="roundRect">
            <a:avLst>
              <a:gd name="adj" fmla="val 297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icrosoft JhengHei"/>
              <a:ea typeface="Microsoft JhengHei"/>
            </a:endParaRPr>
          </a:p>
        </p:txBody>
      </p:sp>
      <p:pic>
        <p:nvPicPr>
          <p:cNvPr id="13" name="圖片 12">
            <a:extLst>
              <a:ext uri="{FF2B5EF4-FFF2-40B4-BE49-F238E27FC236}">
                <a16:creationId xmlns:a16="http://schemas.microsoft.com/office/drawing/2014/main" id="{B2412CE8-E582-46E6-BDF4-4A6FAECB39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7527" y="1619251"/>
            <a:ext cx="4056065" cy="3036890"/>
          </a:xfrm>
          <a:prstGeom prst="rect">
            <a:avLst/>
          </a:prstGeom>
        </p:spPr>
      </p:pic>
      <p:sp>
        <p:nvSpPr>
          <p:cNvPr id="30" name="矩形: 圓角 29">
            <a:extLst>
              <a:ext uri="{FF2B5EF4-FFF2-40B4-BE49-F238E27FC236}">
                <a16:creationId xmlns:a16="http://schemas.microsoft.com/office/drawing/2014/main" id="{03052018-93EC-44B3-A89A-035A49814091}"/>
              </a:ext>
            </a:extLst>
          </p:cNvPr>
          <p:cNvSpPr/>
          <p:nvPr/>
        </p:nvSpPr>
        <p:spPr>
          <a:xfrm>
            <a:off x="510362" y="1526499"/>
            <a:ext cx="3888022" cy="3036890"/>
          </a:xfrm>
          <a:prstGeom prst="roundRect">
            <a:avLst>
              <a:gd name="adj" fmla="val 297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icrosoft JhengHei"/>
              <a:ea typeface="Microsoft JhengHei"/>
            </a:endParaRPr>
          </a:p>
        </p:txBody>
      </p:sp>
      <p:sp>
        <p:nvSpPr>
          <p:cNvPr id="34" name="テキスト ボックス 138">
            <a:extLst>
              <a:ext uri="{FF2B5EF4-FFF2-40B4-BE49-F238E27FC236}">
                <a16:creationId xmlns:a16="http://schemas.microsoft.com/office/drawing/2014/main" id="{6949BC5E-4E4B-4318-8B5A-7278DA1AAACF}"/>
              </a:ext>
            </a:extLst>
          </p:cNvPr>
          <p:cNvSpPr txBox="1">
            <a:spLocks noChangeArrowheads="1"/>
          </p:cNvSpPr>
          <p:nvPr/>
        </p:nvSpPr>
        <p:spPr bwMode="auto">
          <a:xfrm>
            <a:off x="4609002" y="1352845"/>
            <a:ext cx="4056065" cy="359473"/>
          </a:xfrm>
          <a:prstGeom prst="roundRect">
            <a:avLst/>
          </a:prstGeom>
          <a:blipFill dpi="0" rotWithShape="1">
            <a:blip r:embed="rId4" cstate="screen">
              <a:extLst>
                <a:ext uri="{28A0092B-C50C-407E-A947-70E740481C1C}">
                  <a14:useLocalDpi xmlns:a14="http://schemas.microsoft.com/office/drawing/2010/main"/>
                </a:ext>
              </a:extLst>
            </a:blip>
            <a:srcRect/>
            <a:stretch>
              <a:fillRect/>
            </a:stretch>
          </a:blipFill>
          <a:ln w="25400" cap="flat" cmpd="sng" algn="ctr">
            <a:noFill/>
            <a:prstDash val="solid"/>
          </a:ln>
          <a:effectLst/>
        </p:spPr>
        <p:txBody>
          <a:bodyPr wrap="square" lIns="77925" tIns="38963" rIns="77925" bIns="38963"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a:r>
              <a:rPr lang="zh-TW" altLang="en-US" sz="1600" dirty="0">
                <a:solidFill>
                  <a:schemeClr val="bg1"/>
                </a:solidFill>
                <a:latin typeface="Microsoft JhengHei"/>
                <a:ea typeface="Microsoft JhengHei"/>
              </a:rPr>
              <a:t>軟體型 </a:t>
            </a:r>
            <a:r>
              <a:rPr lang="en-US" altLang="zh-TW" sz="1600" dirty="0">
                <a:solidFill>
                  <a:schemeClr val="bg1"/>
                </a:solidFill>
                <a:latin typeface="Microsoft JhengHei"/>
                <a:ea typeface="Microsoft JhengHei"/>
              </a:rPr>
              <a:t>WORM</a:t>
            </a:r>
          </a:p>
        </p:txBody>
      </p:sp>
      <p:sp>
        <p:nvSpPr>
          <p:cNvPr id="2" name="Title 1">
            <a:extLst>
              <a:ext uri="{FF2B5EF4-FFF2-40B4-BE49-F238E27FC236}">
                <a16:creationId xmlns:a16="http://schemas.microsoft.com/office/drawing/2014/main" id="{6B1A3A6B-5176-4B09-9204-8331C1B014EB}"/>
              </a:ext>
            </a:extLst>
          </p:cNvPr>
          <p:cNvSpPr>
            <a:spLocks noGrp="1"/>
          </p:cNvSpPr>
          <p:nvPr>
            <p:ph type="title"/>
          </p:nvPr>
        </p:nvSpPr>
        <p:spPr/>
        <p:txBody>
          <a:bodyPr/>
          <a:lstStyle/>
          <a:p>
            <a:r>
              <a:rPr lang="en-US" altLang="zh-TW" dirty="0"/>
              <a:t>QNAP</a:t>
            </a:r>
            <a:r>
              <a:rPr lang="zh-TW" altLang="en-US" dirty="0"/>
              <a:t> 提供兩種 </a:t>
            </a:r>
            <a:r>
              <a:rPr lang="en-US" altLang="zh-TW" dirty="0"/>
              <a:t>WORM</a:t>
            </a:r>
            <a:r>
              <a:rPr lang="zh-TW" altLang="en-US" dirty="0"/>
              <a:t> 儲存方案</a:t>
            </a:r>
            <a:endParaRPr lang="en-US" dirty="0"/>
          </a:p>
        </p:txBody>
      </p:sp>
      <p:sp>
        <p:nvSpPr>
          <p:cNvPr id="20" name="TextBox 19">
            <a:extLst>
              <a:ext uri="{FF2B5EF4-FFF2-40B4-BE49-F238E27FC236}">
                <a16:creationId xmlns:a16="http://schemas.microsoft.com/office/drawing/2014/main" id="{63AC67AA-2877-4E6B-B14A-707EC9FE17AA}"/>
              </a:ext>
            </a:extLst>
          </p:cNvPr>
          <p:cNvSpPr txBox="1"/>
          <p:nvPr/>
        </p:nvSpPr>
        <p:spPr>
          <a:xfrm>
            <a:off x="7031465" y="3005748"/>
            <a:ext cx="1178715" cy="307777"/>
          </a:xfrm>
          <a:prstGeom prst="rect">
            <a:avLst/>
          </a:prstGeom>
          <a:noFill/>
        </p:spPr>
        <p:txBody>
          <a:bodyPr wrap="square" rtlCol="0">
            <a:spAutoFit/>
          </a:bodyPr>
          <a:lstStyle/>
          <a:p>
            <a:pPr algn="ctr"/>
            <a:r>
              <a:rPr lang="en-US" dirty="0">
                <a:solidFill>
                  <a:schemeClr val="tx1"/>
                </a:solidFill>
                <a:latin typeface="Microsoft JhengHei"/>
                <a:ea typeface="Microsoft JhengHei"/>
              </a:rPr>
              <a:t>TES-1885U</a:t>
            </a:r>
          </a:p>
        </p:txBody>
      </p:sp>
      <p:pic>
        <p:nvPicPr>
          <p:cNvPr id="21" name="Picture 20">
            <a:extLst>
              <a:ext uri="{FF2B5EF4-FFF2-40B4-BE49-F238E27FC236}">
                <a16:creationId xmlns:a16="http://schemas.microsoft.com/office/drawing/2014/main" id="{074AB330-6FF6-450F-87BF-3A0CDA21B5F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43146" y="3220287"/>
            <a:ext cx="1632815" cy="1020510"/>
          </a:xfrm>
          <a:prstGeom prst="rect">
            <a:avLst/>
          </a:prstGeom>
        </p:spPr>
      </p:pic>
      <p:pic>
        <p:nvPicPr>
          <p:cNvPr id="15" name="Picture 14">
            <a:extLst>
              <a:ext uri="{FF2B5EF4-FFF2-40B4-BE49-F238E27FC236}">
                <a16:creationId xmlns:a16="http://schemas.microsoft.com/office/drawing/2014/main" id="{2473BCF7-F0F0-4136-A7C0-A6F6FF0DE5E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21057" b="24105"/>
          <a:stretch/>
        </p:blipFill>
        <p:spPr>
          <a:xfrm>
            <a:off x="5007137" y="3420952"/>
            <a:ext cx="1635624" cy="560690"/>
          </a:xfrm>
          <a:prstGeom prst="rect">
            <a:avLst/>
          </a:prstGeom>
        </p:spPr>
      </p:pic>
      <p:sp>
        <p:nvSpPr>
          <p:cNvPr id="16" name="TextBox 15">
            <a:extLst>
              <a:ext uri="{FF2B5EF4-FFF2-40B4-BE49-F238E27FC236}">
                <a16:creationId xmlns:a16="http://schemas.microsoft.com/office/drawing/2014/main" id="{1062CD92-F446-4014-BB97-E6E47D4549E5}"/>
              </a:ext>
            </a:extLst>
          </p:cNvPr>
          <p:cNvSpPr txBox="1"/>
          <p:nvPr/>
        </p:nvSpPr>
        <p:spPr>
          <a:xfrm>
            <a:off x="5243997" y="3981546"/>
            <a:ext cx="1178715" cy="307777"/>
          </a:xfrm>
          <a:prstGeom prst="rect">
            <a:avLst/>
          </a:prstGeom>
          <a:noFill/>
        </p:spPr>
        <p:txBody>
          <a:bodyPr wrap="square" rtlCol="0">
            <a:spAutoFit/>
          </a:bodyPr>
          <a:lstStyle/>
          <a:p>
            <a:pPr algn="ctr"/>
            <a:r>
              <a:rPr lang="en-US" dirty="0">
                <a:solidFill>
                  <a:schemeClr val="tx1"/>
                </a:solidFill>
                <a:latin typeface="Microsoft JhengHei"/>
                <a:ea typeface="Microsoft JhengHei"/>
              </a:rPr>
              <a:t>ES1686dc</a:t>
            </a:r>
          </a:p>
        </p:txBody>
      </p:sp>
      <p:pic>
        <p:nvPicPr>
          <p:cNvPr id="17" name="Google Shape;675;p48">
            <a:extLst>
              <a:ext uri="{FF2B5EF4-FFF2-40B4-BE49-F238E27FC236}">
                <a16:creationId xmlns:a16="http://schemas.microsoft.com/office/drawing/2014/main" id="{A2243690-9F8A-4BC0-81AD-DD9D1E986525}"/>
              </a:ext>
            </a:extLst>
          </p:cNvPr>
          <p:cNvPicPr preferRelativeResize="0"/>
          <p:nvPr/>
        </p:nvPicPr>
        <p:blipFill rotWithShape="1">
          <a:blip r:embed="rId7" cstate="screen">
            <a:alphaModFix/>
            <a:extLst>
              <a:ext uri="{28A0092B-C50C-407E-A947-70E740481C1C}">
                <a14:useLocalDpi xmlns:a14="http://schemas.microsoft.com/office/drawing/2010/main"/>
              </a:ext>
            </a:extLst>
          </a:blip>
          <a:srcRect t="26667" b="20000"/>
          <a:stretch/>
        </p:blipFill>
        <p:spPr>
          <a:xfrm>
            <a:off x="4898266" y="2450414"/>
            <a:ext cx="1826917" cy="731430"/>
          </a:xfrm>
          <a:prstGeom prst="rect">
            <a:avLst/>
          </a:prstGeom>
          <a:noFill/>
          <a:ln>
            <a:noFill/>
          </a:ln>
        </p:spPr>
      </p:pic>
      <p:sp>
        <p:nvSpPr>
          <p:cNvPr id="18" name="TextBox 17">
            <a:extLst>
              <a:ext uri="{FF2B5EF4-FFF2-40B4-BE49-F238E27FC236}">
                <a16:creationId xmlns:a16="http://schemas.microsoft.com/office/drawing/2014/main" id="{B2138DB2-F7DF-4021-BAF5-60AA2EFCCCA6}"/>
              </a:ext>
            </a:extLst>
          </p:cNvPr>
          <p:cNvSpPr txBox="1"/>
          <p:nvPr/>
        </p:nvSpPr>
        <p:spPr>
          <a:xfrm>
            <a:off x="5243997" y="3009350"/>
            <a:ext cx="1178715" cy="307777"/>
          </a:xfrm>
          <a:prstGeom prst="rect">
            <a:avLst/>
          </a:prstGeom>
          <a:noFill/>
        </p:spPr>
        <p:txBody>
          <a:bodyPr wrap="square" rtlCol="0">
            <a:spAutoFit/>
          </a:bodyPr>
          <a:lstStyle/>
          <a:p>
            <a:pPr algn="ctr"/>
            <a:r>
              <a:rPr lang="en-US" dirty="0">
                <a:solidFill>
                  <a:schemeClr val="tx1"/>
                </a:solidFill>
                <a:latin typeface="Microsoft JhengHei"/>
                <a:ea typeface="Microsoft JhengHei"/>
              </a:rPr>
              <a:t>TES-3085U</a:t>
            </a:r>
          </a:p>
        </p:txBody>
      </p:sp>
      <p:pic>
        <p:nvPicPr>
          <p:cNvPr id="19" name="Google Shape;693;p49">
            <a:extLst>
              <a:ext uri="{FF2B5EF4-FFF2-40B4-BE49-F238E27FC236}">
                <a16:creationId xmlns:a16="http://schemas.microsoft.com/office/drawing/2014/main" id="{F6A41090-3294-4291-B06C-E6A045982408}"/>
              </a:ext>
            </a:extLst>
          </p:cNvPr>
          <p:cNvPicPr preferRelativeResize="0"/>
          <p:nvPr/>
        </p:nvPicPr>
        <p:blipFill rotWithShape="1">
          <a:blip r:embed="rId8" cstate="screen">
            <a:alphaModFix/>
            <a:extLst>
              <a:ext uri="{28A0092B-C50C-407E-A947-70E740481C1C}">
                <a14:useLocalDpi xmlns:a14="http://schemas.microsoft.com/office/drawing/2010/main"/>
              </a:ext>
            </a:extLst>
          </a:blip>
          <a:srcRect t="23217" b="24854"/>
          <a:stretch/>
        </p:blipFill>
        <p:spPr>
          <a:xfrm>
            <a:off x="6829857" y="2424897"/>
            <a:ext cx="1587448" cy="731430"/>
          </a:xfrm>
          <a:prstGeom prst="rect">
            <a:avLst/>
          </a:prstGeom>
          <a:noFill/>
          <a:ln>
            <a:noFill/>
          </a:ln>
        </p:spPr>
      </p:pic>
      <p:sp>
        <p:nvSpPr>
          <p:cNvPr id="22" name="TextBox 21">
            <a:extLst>
              <a:ext uri="{FF2B5EF4-FFF2-40B4-BE49-F238E27FC236}">
                <a16:creationId xmlns:a16="http://schemas.microsoft.com/office/drawing/2014/main" id="{A3BB2D99-87FC-4A5D-94AE-479DCBC25277}"/>
              </a:ext>
            </a:extLst>
          </p:cNvPr>
          <p:cNvSpPr txBox="1"/>
          <p:nvPr/>
        </p:nvSpPr>
        <p:spPr>
          <a:xfrm>
            <a:off x="6760949" y="3981251"/>
            <a:ext cx="1813954" cy="307777"/>
          </a:xfrm>
          <a:prstGeom prst="rect">
            <a:avLst/>
          </a:prstGeom>
          <a:noFill/>
        </p:spPr>
        <p:txBody>
          <a:bodyPr wrap="square" rtlCol="0">
            <a:spAutoFit/>
          </a:bodyPr>
          <a:lstStyle/>
          <a:p>
            <a:pPr algn="ctr"/>
            <a:r>
              <a:rPr lang="en-US" dirty="0">
                <a:solidFill>
                  <a:schemeClr val="tx1"/>
                </a:solidFill>
                <a:latin typeface="Microsoft JhengHei"/>
                <a:ea typeface="Microsoft JhengHei"/>
              </a:rPr>
              <a:t>TDS-16489U R2</a:t>
            </a:r>
          </a:p>
        </p:txBody>
      </p:sp>
      <p:sp>
        <p:nvSpPr>
          <p:cNvPr id="12" name="TextBox 11">
            <a:extLst>
              <a:ext uri="{FF2B5EF4-FFF2-40B4-BE49-F238E27FC236}">
                <a16:creationId xmlns:a16="http://schemas.microsoft.com/office/drawing/2014/main" id="{B1626F74-BFC9-4C52-B9EF-F731856861B7}"/>
              </a:ext>
            </a:extLst>
          </p:cNvPr>
          <p:cNvSpPr txBox="1"/>
          <p:nvPr/>
        </p:nvSpPr>
        <p:spPr>
          <a:xfrm>
            <a:off x="805869" y="1864774"/>
            <a:ext cx="3299381" cy="369332"/>
          </a:xfrm>
          <a:prstGeom prst="rect">
            <a:avLst/>
          </a:prstGeom>
          <a:solidFill>
            <a:schemeClr val="bg1"/>
          </a:solidFill>
        </p:spPr>
        <p:txBody>
          <a:bodyPr wrap="square" rtlCol="0" anchor="t">
            <a:spAutoFit/>
          </a:bodyPr>
          <a:lstStyle/>
          <a:p>
            <a:pPr algn="ctr"/>
            <a:r>
              <a:rPr lang="en-US" altLang="zh-TW" sz="1800" dirty="0" err="1">
                <a:latin typeface="Microsoft JhengHei"/>
                <a:ea typeface="Microsoft JhengHei"/>
              </a:rPr>
              <a:t>BlueGlacier</a:t>
            </a:r>
            <a:r>
              <a:rPr lang="en-US" altLang="zh-TW" sz="1800" dirty="0">
                <a:latin typeface="Microsoft JhengHei"/>
                <a:ea typeface="Microsoft JhengHei"/>
              </a:rPr>
              <a:t> </a:t>
            </a:r>
            <a:r>
              <a:rPr lang="zh-TW" altLang="en-US" sz="1800">
                <a:latin typeface="Microsoft JhengHei"/>
                <a:ea typeface="Microsoft JhengHei"/>
              </a:rPr>
              <a:t>分層儲存歸檔系統</a:t>
            </a:r>
            <a:endParaRPr lang="en-US" altLang="zh-TW" sz="1800">
              <a:latin typeface="Microsoft JhengHei"/>
              <a:ea typeface="Microsoft JhengHei"/>
            </a:endParaRPr>
          </a:p>
        </p:txBody>
      </p:sp>
      <p:pic>
        <p:nvPicPr>
          <p:cNvPr id="2050" name="Picture 2" descr="https://www.qnap.com/solution/blueglacier/images/header-img.png">
            <a:extLst>
              <a:ext uri="{FF2B5EF4-FFF2-40B4-BE49-F238E27FC236}">
                <a16:creationId xmlns:a16="http://schemas.microsoft.com/office/drawing/2014/main" id="{5ECE186B-03F7-450C-928A-787E4BEB5A6D}"/>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131379" y="2348865"/>
            <a:ext cx="893743" cy="1845588"/>
          </a:xfrm>
          <a:prstGeom prst="rect">
            <a:avLst/>
          </a:prstGeom>
          <a:noFill/>
          <a:extLst>
            <a:ext uri="{909E8E84-426E-40DD-AFC4-6F175D3DCCD1}">
              <a14:hiddenFill xmlns:a14="http://schemas.microsoft.com/office/drawing/2010/main">
                <a:solidFill>
                  <a:srgbClr val="FFFFFF"/>
                </a:solidFill>
              </a14:hiddenFill>
            </a:ext>
          </a:extLst>
        </p:spPr>
      </p:pic>
      <p:pic>
        <p:nvPicPr>
          <p:cNvPr id="23" name="Google Shape;693;p49">
            <a:extLst>
              <a:ext uri="{FF2B5EF4-FFF2-40B4-BE49-F238E27FC236}">
                <a16:creationId xmlns:a16="http://schemas.microsoft.com/office/drawing/2014/main" id="{E7069175-E9CC-444C-B836-1ABBCBB54A24}"/>
              </a:ext>
            </a:extLst>
          </p:cNvPr>
          <p:cNvPicPr preferRelativeResize="0"/>
          <p:nvPr/>
        </p:nvPicPr>
        <p:blipFill rotWithShape="1">
          <a:blip r:embed="rId8" cstate="screen">
            <a:alphaModFix/>
            <a:extLst>
              <a:ext uri="{28A0092B-C50C-407E-A947-70E740481C1C}">
                <a14:useLocalDpi xmlns:a14="http://schemas.microsoft.com/office/drawing/2010/main"/>
              </a:ext>
            </a:extLst>
          </a:blip>
          <a:srcRect t="23217" b="24854"/>
          <a:stretch/>
        </p:blipFill>
        <p:spPr>
          <a:xfrm>
            <a:off x="842201" y="3050508"/>
            <a:ext cx="1587448" cy="731430"/>
          </a:xfrm>
          <a:prstGeom prst="rect">
            <a:avLst/>
          </a:prstGeom>
          <a:noFill/>
          <a:ln>
            <a:noFill/>
          </a:ln>
        </p:spPr>
      </p:pic>
      <p:sp>
        <p:nvSpPr>
          <p:cNvPr id="24" name="TextBox 23">
            <a:extLst>
              <a:ext uri="{FF2B5EF4-FFF2-40B4-BE49-F238E27FC236}">
                <a16:creationId xmlns:a16="http://schemas.microsoft.com/office/drawing/2014/main" id="{0BDB033E-42DC-4ADD-AFF2-C05BE2F412F3}"/>
              </a:ext>
            </a:extLst>
          </p:cNvPr>
          <p:cNvSpPr txBox="1"/>
          <p:nvPr/>
        </p:nvSpPr>
        <p:spPr>
          <a:xfrm>
            <a:off x="1012442" y="3673769"/>
            <a:ext cx="1178715" cy="307777"/>
          </a:xfrm>
          <a:prstGeom prst="rect">
            <a:avLst/>
          </a:prstGeom>
          <a:noFill/>
        </p:spPr>
        <p:txBody>
          <a:bodyPr wrap="square" rtlCol="0">
            <a:spAutoFit/>
          </a:bodyPr>
          <a:lstStyle/>
          <a:p>
            <a:pPr algn="ctr"/>
            <a:r>
              <a:rPr lang="en-US" dirty="0">
                <a:solidFill>
                  <a:schemeClr val="tx1"/>
                </a:solidFill>
                <a:latin typeface="Microsoft JhengHei"/>
                <a:ea typeface="Microsoft JhengHei"/>
              </a:rPr>
              <a:t>TES-1885U</a:t>
            </a:r>
          </a:p>
        </p:txBody>
      </p:sp>
      <p:sp>
        <p:nvSpPr>
          <p:cNvPr id="25" name="TextBox 24">
            <a:extLst>
              <a:ext uri="{FF2B5EF4-FFF2-40B4-BE49-F238E27FC236}">
                <a16:creationId xmlns:a16="http://schemas.microsoft.com/office/drawing/2014/main" id="{A07576BA-8422-4249-9FD5-20D6E5D18CA1}"/>
              </a:ext>
            </a:extLst>
          </p:cNvPr>
          <p:cNvSpPr txBox="1"/>
          <p:nvPr/>
        </p:nvSpPr>
        <p:spPr>
          <a:xfrm>
            <a:off x="2897899" y="4214960"/>
            <a:ext cx="1178715" cy="307777"/>
          </a:xfrm>
          <a:prstGeom prst="rect">
            <a:avLst/>
          </a:prstGeom>
          <a:noFill/>
        </p:spPr>
        <p:txBody>
          <a:bodyPr wrap="square" rtlCol="0">
            <a:spAutoFit/>
          </a:bodyPr>
          <a:lstStyle/>
          <a:p>
            <a:pPr algn="ctr"/>
            <a:r>
              <a:rPr lang="zh-TW" altLang="en-US" dirty="0">
                <a:solidFill>
                  <a:schemeClr val="tx1"/>
                </a:solidFill>
                <a:latin typeface="Microsoft JhengHei"/>
                <a:ea typeface="Microsoft JhengHei"/>
              </a:rPr>
              <a:t>藍光光碟櫃</a:t>
            </a:r>
            <a:endParaRPr lang="en-US" dirty="0">
              <a:solidFill>
                <a:schemeClr val="tx1"/>
              </a:solidFill>
              <a:latin typeface="Microsoft JhengHei"/>
              <a:ea typeface="Microsoft JhengHei"/>
            </a:endParaRPr>
          </a:p>
        </p:txBody>
      </p:sp>
      <p:pic>
        <p:nvPicPr>
          <p:cNvPr id="29" name="圖片 28" descr="一張含有 螢幕, 監視器 的圖片&#10;&#10;描述是以高可信度產生">
            <a:extLst>
              <a:ext uri="{FF2B5EF4-FFF2-40B4-BE49-F238E27FC236}">
                <a16:creationId xmlns:a16="http://schemas.microsoft.com/office/drawing/2014/main" id="{81B0246C-43CA-4B4B-874A-028AFD504DC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449852" y="3402281"/>
            <a:ext cx="661323" cy="123822"/>
          </a:xfrm>
          <a:prstGeom prst="rect">
            <a:avLst/>
          </a:prstGeom>
        </p:spPr>
      </p:pic>
      <p:sp>
        <p:nvSpPr>
          <p:cNvPr id="32" name="TextBox 11">
            <a:extLst>
              <a:ext uri="{FF2B5EF4-FFF2-40B4-BE49-F238E27FC236}">
                <a16:creationId xmlns:a16="http://schemas.microsoft.com/office/drawing/2014/main" id="{1793C270-6FAC-430A-9308-FE94B9F6136A}"/>
              </a:ext>
            </a:extLst>
          </p:cNvPr>
          <p:cNvSpPr txBox="1"/>
          <p:nvPr/>
        </p:nvSpPr>
        <p:spPr>
          <a:xfrm>
            <a:off x="4996869" y="1825622"/>
            <a:ext cx="3299381" cy="369332"/>
          </a:xfrm>
          <a:prstGeom prst="rect">
            <a:avLst/>
          </a:prstGeom>
          <a:solidFill>
            <a:schemeClr val="bg1"/>
          </a:solidFill>
        </p:spPr>
        <p:txBody>
          <a:bodyPr wrap="square" rtlCol="0" anchor="t">
            <a:spAutoFit/>
          </a:bodyPr>
          <a:lstStyle/>
          <a:p>
            <a:pPr algn="ctr"/>
            <a:r>
              <a:rPr lang="en-US" altLang="zh-TW" sz="1800" dirty="0">
                <a:latin typeface="Microsoft JhengHei"/>
                <a:ea typeface="Microsoft JhengHei"/>
              </a:rPr>
              <a:t>QES ZFS</a:t>
            </a:r>
            <a:r>
              <a:rPr lang="zh-TW" altLang="en-US" sz="1800" dirty="0">
                <a:latin typeface="Microsoft JhengHei"/>
                <a:ea typeface="Microsoft JhengHei"/>
              </a:rPr>
              <a:t> 檔案系統支援</a:t>
            </a:r>
            <a:endParaRPr lang="en-US" altLang="zh-TW" sz="1800" dirty="0">
              <a:latin typeface="Microsoft JhengHei"/>
              <a:ea typeface="Microsoft JhengHei"/>
            </a:endParaRPr>
          </a:p>
        </p:txBody>
      </p:sp>
      <p:sp>
        <p:nvSpPr>
          <p:cNvPr id="33" name="テキスト ボックス 138">
            <a:extLst>
              <a:ext uri="{FF2B5EF4-FFF2-40B4-BE49-F238E27FC236}">
                <a16:creationId xmlns:a16="http://schemas.microsoft.com/office/drawing/2014/main" id="{04F7E8AE-EF30-4ED7-9D0A-F5F4B584A217}"/>
              </a:ext>
            </a:extLst>
          </p:cNvPr>
          <p:cNvSpPr txBox="1">
            <a:spLocks noChangeArrowheads="1"/>
          </p:cNvSpPr>
          <p:nvPr/>
        </p:nvSpPr>
        <p:spPr bwMode="auto">
          <a:xfrm>
            <a:off x="427527" y="1352845"/>
            <a:ext cx="4056065" cy="359473"/>
          </a:xfrm>
          <a:prstGeom prst="roundRect">
            <a:avLst/>
          </a:prstGeom>
          <a:blipFill dpi="0" rotWithShape="1">
            <a:blip r:embed="rId4" cstate="screen">
              <a:extLst>
                <a:ext uri="{28A0092B-C50C-407E-A947-70E740481C1C}">
                  <a14:useLocalDpi xmlns:a14="http://schemas.microsoft.com/office/drawing/2010/main"/>
                </a:ext>
              </a:extLst>
            </a:blip>
            <a:srcRect/>
            <a:stretch>
              <a:fillRect/>
            </a:stretch>
          </a:blipFill>
          <a:ln w="25400" cap="flat" cmpd="sng" algn="ctr">
            <a:noFill/>
            <a:prstDash val="solid"/>
          </a:ln>
          <a:effectLst/>
        </p:spPr>
        <p:txBody>
          <a:bodyPr wrap="square" lIns="77925" tIns="38963" rIns="77925" bIns="38963"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a:r>
              <a:rPr lang="zh-TW" altLang="en-US" sz="1600" dirty="0">
                <a:solidFill>
                  <a:schemeClr val="bg1"/>
                </a:solidFill>
                <a:latin typeface="Microsoft JhengHei"/>
                <a:ea typeface="Microsoft JhengHei"/>
              </a:rPr>
              <a:t>物理型 </a:t>
            </a:r>
            <a:r>
              <a:rPr lang="en-US" altLang="zh-TW" sz="1600" dirty="0">
                <a:solidFill>
                  <a:schemeClr val="bg1"/>
                </a:solidFill>
                <a:latin typeface="Microsoft JhengHei"/>
                <a:ea typeface="Microsoft JhengHei"/>
              </a:rPr>
              <a:t>WORM</a:t>
            </a:r>
          </a:p>
        </p:txBody>
      </p:sp>
    </p:spTree>
    <p:extLst>
      <p:ext uri="{BB962C8B-B14F-4D97-AF65-F5344CB8AC3E}">
        <p14:creationId xmlns:p14="http://schemas.microsoft.com/office/powerpoint/2010/main" val="3905846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群組 15">
            <a:extLst>
              <a:ext uri="{FF2B5EF4-FFF2-40B4-BE49-F238E27FC236}">
                <a16:creationId xmlns:a16="http://schemas.microsoft.com/office/drawing/2014/main" id="{4F3C9091-DD16-45AC-94F5-B70CE79DD2E9}"/>
              </a:ext>
            </a:extLst>
          </p:cNvPr>
          <p:cNvGrpSpPr/>
          <p:nvPr/>
        </p:nvGrpSpPr>
        <p:grpSpPr>
          <a:xfrm>
            <a:off x="655521" y="1465534"/>
            <a:ext cx="2743562" cy="3107418"/>
            <a:chOff x="4052585" y="1594893"/>
            <a:chExt cx="2743562" cy="3107418"/>
          </a:xfrm>
        </p:grpSpPr>
        <p:sp>
          <p:nvSpPr>
            <p:cNvPr id="17" name="矩形: 圓角 16">
              <a:extLst>
                <a:ext uri="{FF2B5EF4-FFF2-40B4-BE49-F238E27FC236}">
                  <a16:creationId xmlns:a16="http://schemas.microsoft.com/office/drawing/2014/main" id="{1B32203D-C4EC-454C-BC7D-8F71CE5E8CD8}"/>
                </a:ext>
              </a:extLst>
            </p:cNvPr>
            <p:cNvSpPr/>
            <p:nvPr/>
          </p:nvSpPr>
          <p:spPr>
            <a:xfrm>
              <a:off x="4052585" y="1594893"/>
              <a:ext cx="2743562" cy="3107418"/>
            </a:xfrm>
            <a:prstGeom prst="roundRect">
              <a:avLst>
                <a:gd name="adj" fmla="val 6252"/>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圓角 17">
              <a:extLst>
                <a:ext uri="{FF2B5EF4-FFF2-40B4-BE49-F238E27FC236}">
                  <a16:creationId xmlns:a16="http://schemas.microsoft.com/office/drawing/2014/main" id="{5A8C9177-8EA3-48A5-802C-64E86E3A86A2}"/>
                </a:ext>
              </a:extLst>
            </p:cNvPr>
            <p:cNvSpPr/>
            <p:nvPr/>
          </p:nvSpPr>
          <p:spPr>
            <a:xfrm>
              <a:off x="4134196" y="1660901"/>
              <a:ext cx="2594529" cy="2981990"/>
            </a:xfrm>
            <a:prstGeom prst="roundRect">
              <a:avLst>
                <a:gd name="adj" fmla="val 407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9" name="テキスト ボックス 138">
            <a:extLst>
              <a:ext uri="{FF2B5EF4-FFF2-40B4-BE49-F238E27FC236}">
                <a16:creationId xmlns:a16="http://schemas.microsoft.com/office/drawing/2014/main" id="{BDD1B721-C21A-4C7D-83BA-9A6696625AF5}"/>
              </a:ext>
            </a:extLst>
          </p:cNvPr>
          <p:cNvSpPr txBox="1">
            <a:spLocks noChangeArrowheads="1"/>
          </p:cNvSpPr>
          <p:nvPr/>
        </p:nvSpPr>
        <p:spPr bwMode="auto">
          <a:xfrm>
            <a:off x="1094231" y="1314612"/>
            <a:ext cx="1866141" cy="359473"/>
          </a:xfrm>
          <a:prstGeom prst="roundRect">
            <a:avLst/>
          </a:prstGeom>
          <a:blipFill dpi="0" rotWithShape="1">
            <a:blip r:embed="rId3" cstate="screen">
              <a:extLst>
                <a:ext uri="{28A0092B-C50C-407E-A947-70E740481C1C}">
                  <a14:useLocalDpi xmlns:a14="http://schemas.microsoft.com/office/drawing/2010/main"/>
                </a:ext>
              </a:extLst>
            </a:blip>
            <a:srcRect/>
            <a:stretch>
              <a:fillRect/>
            </a:stretch>
          </a:blipFill>
          <a:ln w="25400" cap="flat" cmpd="sng" algn="ctr">
            <a:noFill/>
            <a:prstDash val="solid"/>
          </a:ln>
          <a:effectLst/>
        </p:spPr>
        <p:txBody>
          <a:bodyPr wrap="square" lIns="77925" tIns="38963" rIns="77925" bIns="38963"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lvl="0" algn="ctr" defTabSz="779252">
              <a:defRPr/>
            </a:pPr>
            <a:r>
              <a:rPr lang="en-US" altLang="zh-CN" sz="1600" b="1" dirty="0">
                <a:solidFill>
                  <a:schemeClr val="bg1"/>
                </a:solidFill>
                <a:latin typeface="微軟正黑體" panose="020B0604030504040204" pitchFamily="34" charset="-120"/>
                <a:ea typeface="微軟正黑體" panose="020B0604030504040204" pitchFamily="34" charset="-120"/>
                <a:cs typeface="メイリオ" panose="020B0604030504040204" pitchFamily="50" charset="-128"/>
              </a:rPr>
              <a:t>Server</a:t>
            </a:r>
            <a:endParaRPr lang="en-US" altLang="ja-JP" sz="1600" b="1" dirty="0">
              <a:solidFill>
                <a:schemeClr val="bg1"/>
              </a:solidFill>
              <a:latin typeface="微軟正黑體" panose="020B0604030504040204" pitchFamily="34" charset="-120"/>
              <a:ea typeface="微軟正黑體" panose="020B0604030504040204" pitchFamily="34" charset="-120"/>
              <a:cs typeface="メイリオ" panose="020B0604030504040204" pitchFamily="50" charset="-128"/>
            </a:endParaRPr>
          </a:p>
        </p:txBody>
      </p:sp>
      <p:sp>
        <p:nvSpPr>
          <p:cNvPr id="2" name="Title 1">
            <a:extLst>
              <a:ext uri="{FF2B5EF4-FFF2-40B4-BE49-F238E27FC236}">
                <a16:creationId xmlns:a16="http://schemas.microsoft.com/office/drawing/2014/main" id="{7D99CA47-4FE7-42CC-B0FF-BB3DB311A582}"/>
              </a:ext>
            </a:extLst>
          </p:cNvPr>
          <p:cNvSpPr>
            <a:spLocks noGrp="1"/>
          </p:cNvSpPr>
          <p:nvPr>
            <p:ph type="title"/>
          </p:nvPr>
        </p:nvSpPr>
        <p:spPr/>
        <p:txBody>
          <a:bodyPr/>
          <a:lstStyle/>
          <a:p>
            <a:r>
              <a:rPr lang="en-US" altLang="zh-TW" sz="3200" dirty="0">
                <a:latin typeface="Arial"/>
              </a:rPr>
              <a:t>QES Folder-Based WORM</a:t>
            </a:r>
            <a:br>
              <a:rPr lang="en-US" altLang="zh-TW" sz="3200" dirty="0">
                <a:latin typeface="Arial"/>
              </a:rPr>
            </a:br>
            <a:r>
              <a:rPr lang="zh-TW" altLang="en-US" sz="3200" dirty="0">
                <a:latin typeface="Arial"/>
              </a:rPr>
              <a:t>容易整合的開放式儲存解決方案</a:t>
            </a:r>
            <a:endParaRPr lang="en-US" sz="3200" dirty="0">
              <a:latin typeface="Arial"/>
            </a:endParaRPr>
          </a:p>
        </p:txBody>
      </p:sp>
      <p:sp>
        <p:nvSpPr>
          <p:cNvPr id="3" name="Content Placeholder 2">
            <a:extLst>
              <a:ext uri="{FF2B5EF4-FFF2-40B4-BE49-F238E27FC236}">
                <a16:creationId xmlns:a16="http://schemas.microsoft.com/office/drawing/2014/main" id="{D08FB39B-0FA3-4F8B-A089-F6EEBB076F5C}"/>
              </a:ext>
            </a:extLst>
          </p:cNvPr>
          <p:cNvSpPr>
            <a:spLocks noGrp="1"/>
          </p:cNvSpPr>
          <p:nvPr>
            <p:ph type="body" idx="1"/>
          </p:nvPr>
        </p:nvSpPr>
        <p:spPr>
          <a:xfrm>
            <a:off x="3770371" y="1675481"/>
            <a:ext cx="4248471" cy="2762994"/>
          </a:xfrm>
        </p:spPr>
        <p:txBody>
          <a:bodyPr/>
          <a:lstStyle/>
          <a:p>
            <a:r>
              <a:rPr lang="en-US" altLang="zh-TW" sz="2000" dirty="0"/>
              <a:t>QES WORM </a:t>
            </a:r>
            <a:r>
              <a:rPr lang="zh-TW" altLang="en-US" sz="2000" dirty="0"/>
              <a:t>支援開放的業界標準協定如 </a:t>
            </a:r>
            <a:r>
              <a:rPr lang="en-US" altLang="zh-TW" sz="2000" dirty="0"/>
              <a:t>SMB/CIFS, NFS</a:t>
            </a:r>
            <a:r>
              <a:rPr lang="zh-TW" altLang="en-US" sz="2000" dirty="0"/>
              <a:t> 與 </a:t>
            </a:r>
            <a:r>
              <a:rPr lang="en-US" altLang="zh-TW" sz="2000" dirty="0"/>
              <a:t>FTP</a:t>
            </a:r>
            <a:r>
              <a:rPr lang="zh-TW" altLang="en-US" sz="2000" dirty="0"/>
              <a:t>。</a:t>
            </a:r>
            <a:endParaRPr lang="en-US" altLang="zh-TW" sz="2000" dirty="0"/>
          </a:p>
          <a:p>
            <a:r>
              <a:rPr lang="zh-TW" altLang="en-US" sz="2000" dirty="0"/>
              <a:t>能整合複雜的儲存環境到單一的儲存系統上</a:t>
            </a:r>
            <a:r>
              <a:rPr lang="en-US" altLang="zh-TW" sz="2000" dirty="0"/>
              <a:t>, Client PC</a:t>
            </a:r>
            <a:r>
              <a:rPr lang="zh-TW" altLang="en-US" sz="2000" dirty="0"/>
              <a:t> 與 </a:t>
            </a:r>
            <a:r>
              <a:rPr lang="en-US" altLang="zh-TW" sz="2000" dirty="0"/>
              <a:t>Server</a:t>
            </a:r>
            <a:r>
              <a:rPr lang="zh-TW" altLang="en-US" sz="2000" dirty="0"/>
              <a:t>系統的支援幾乎包含的所有的作業系統 </a:t>
            </a:r>
            <a:r>
              <a:rPr lang="en-US" altLang="zh-TW" sz="2000" dirty="0"/>
              <a:t>(Windows,</a:t>
            </a:r>
            <a:r>
              <a:rPr lang="zh-TW" altLang="en-US" sz="2000" dirty="0"/>
              <a:t> </a:t>
            </a:r>
            <a:r>
              <a:rPr lang="en-US" altLang="zh-TW" sz="2000" dirty="0"/>
              <a:t>Linux, Mac …)</a:t>
            </a:r>
            <a:r>
              <a:rPr lang="zh-TW" altLang="en-US" sz="2000" dirty="0"/>
              <a:t>。</a:t>
            </a:r>
            <a:endParaRPr lang="en-US" sz="2000" dirty="0"/>
          </a:p>
        </p:txBody>
      </p:sp>
      <p:pic>
        <p:nvPicPr>
          <p:cNvPr id="5" name="Picture 4">
            <a:extLst>
              <a:ext uri="{FF2B5EF4-FFF2-40B4-BE49-F238E27FC236}">
                <a16:creationId xmlns:a16="http://schemas.microsoft.com/office/drawing/2014/main" id="{179F5659-0B18-4C4A-89BA-1D6B64B0BCF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21057" b="24105"/>
          <a:stretch/>
        </p:blipFill>
        <p:spPr>
          <a:xfrm>
            <a:off x="739436" y="3328732"/>
            <a:ext cx="2594530" cy="889403"/>
          </a:xfrm>
          <a:prstGeom prst="rect">
            <a:avLst/>
          </a:prstGeom>
        </p:spPr>
      </p:pic>
      <p:sp>
        <p:nvSpPr>
          <p:cNvPr id="6" name="TextBox 5">
            <a:extLst>
              <a:ext uri="{FF2B5EF4-FFF2-40B4-BE49-F238E27FC236}">
                <a16:creationId xmlns:a16="http://schemas.microsoft.com/office/drawing/2014/main" id="{AB8A6F18-B47A-45CF-B2B8-7A30C165990D}"/>
              </a:ext>
            </a:extLst>
          </p:cNvPr>
          <p:cNvSpPr txBox="1"/>
          <p:nvPr/>
        </p:nvSpPr>
        <p:spPr>
          <a:xfrm>
            <a:off x="1910330" y="1939108"/>
            <a:ext cx="1570364" cy="984885"/>
          </a:xfrm>
          <a:prstGeom prst="rect">
            <a:avLst/>
          </a:prstGeom>
          <a:noFill/>
        </p:spPr>
        <p:txBody>
          <a:bodyPr wrap="square" rtlCol="0">
            <a:spAutoFit/>
          </a:bodyPr>
          <a:lstStyle/>
          <a:p>
            <a:pPr>
              <a:spcBef>
                <a:spcPts val="600"/>
              </a:spcBef>
              <a:buFont typeface="Wingdings" panose="05000000000000000000" pitchFamily="2" charset="2"/>
              <a:buChar char="ü"/>
            </a:pPr>
            <a:r>
              <a:rPr lang="en-US" sz="1600" dirty="0">
                <a:solidFill>
                  <a:schemeClr val="bg2">
                    <a:lumMod val="75000"/>
                  </a:schemeClr>
                </a:solidFill>
                <a:latin typeface="+mn-lt"/>
                <a:ea typeface="微軟正黑體" panose="020B0604030504040204" pitchFamily="34" charset="-120"/>
              </a:rPr>
              <a:t>SMB / CIFS</a:t>
            </a:r>
          </a:p>
          <a:p>
            <a:pPr>
              <a:spcBef>
                <a:spcPts val="600"/>
              </a:spcBef>
              <a:buFont typeface="Wingdings" panose="05000000000000000000" pitchFamily="2" charset="2"/>
              <a:buChar char="ü"/>
            </a:pPr>
            <a:r>
              <a:rPr lang="en-US" sz="1600" dirty="0">
                <a:solidFill>
                  <a:schemeClr val="bg2">
                    <a:lumMod val="75000"/>
                  </a:schemeClr>
                </a:solidFill>
                <a:latin typeface="+mn-lt"/>
                <a:ea typeface="微軟正黑體" panose="020B0604030504040204" pitchFamily="34" charset="-120"/>
              </a:rPr>
              <a:t>NFS</a:t>
            </a:r>
          </a:p>
          <a:p>
            <a:pPr>
              <a:spcBef>
                <a:spcPts val="600"/>
              </a:spcBef>
              <a:buFont typeface="Wingdings" panose="05000000000000000000" pitchFamily="2" charset="2"/>
              <a:buChar char="ü"/>
            </a:pPr>
            <a:r>
              <a:rPr lang="en-US" sz="1600" dirty="0">
                <a:solidFill>
                  <a:schemeClr val="bg2">
                    <a:lumMod val="75000"/>
                  </a:schemeClr>
                </a:solidFill>
                <a:latin typeface="+mn-lt"/>
                <a:ea typeface="微軟正黑體" panose="020B0604030504040204" pitchFamily="34" charset="-120"/>
              </a:rPr>
              <a:t>FTP</a:t>
            </a:r>
          </a:p>
        </p:txBody>
      </p:sp>
      <p:pic>
        <p:nvPicPr>
          <p:cNvPr id="13" name="圖片 12">
            <a:extLst>
              <a:ext uri="{FF2B5EF4-FFF2-40B4-BE49-F238E27FC236}">
                <a16:creationId xmlns:a16="http://schemas.microsoft.com/office/drawing/2014/main" id="{D15CBBC0-B667-4D9C-B92E-0F33326443A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0840" y="2857022"/>
            <a:ext cx="1027639" cy="754739"/>
          </a:xfrm>
          <a:prstGeom prst="rect">
            <a:avLst/>
          </a:prstGeom>
        </p:spPr>
      </p:pic>
      <p:sp>
        <p:nvSpPr>
          <p:cNvPr id="12" name="TextBox 11">
            <a:extLst>
              <a:ext uri="{FF2B5EF4-FFF2-40B4-BE49-F238E27FC236}">
                <a16:creationId xmlns:a16="http://schemas.microsoft.com/office/drawing/2014/main" id="{93F4F09F-FA83-48A4-B8D9-144EE994376F}"/>
              </a:ext>
            </a:extLst>
          </p:cNvPr>
          <p:cNvSpPr txBox="1"/>
          <p:nvPr/>
        </p:nvSpPr>
        <p:spPr>
          <a:xfrm>
            <a:off x="1139009" y="3181539"/>
            <a:ext cx="915269" cy="307777"/>
          </a:xfrm>
          <a:prstGeom prst="rect">
            <a:avLst/>
          </a:prstGeom>
          <a:noFill/>
        </p:spPr>
        <p:txBody>
          <a:bodyPr wrap="square" rtlCol="0">
            <a:spAutoFit/>
          </a:bodyPr>
          <a:lstStyle/>
          <a:p>
            <a:pPr algn="ctr"/>
            <a:r>
              <a:rPr lang="en-US" altLang="zh-TW" dirty="0">
                <a:solidFill>
                  <a:schemeClr val="bg1"/>
                </a:solidFill>
              </a:rPr>
              <a:t>WORM</a:t>
            </a:r>
            <a:endParaRPr lang="en-US" dirty="0">
              <a:solidFill>
                <a:schemeClr val="bg1"/>
              </a:solidFill>
            </a:endParaRPr>
          </a:p>
        </p:txBody>
      </p:sp>
      <p:pic>
        <p:nvPicPr>
          <p:cNvPr id="15" name="圖片 14">
            <a:extLst>
              <a:ext uri="{FF2B5EF4-FFF2-40B4-BE49-F238E27FC236}">
                <a16:creationId xmlns:a16="http://schemas.microsoft.com/office/drawing/2014/main" id="{5F2A5DF1-0E61-4D70-A225-8C73CDE02714}"/>
              </a:ext>
            </a:extLst>
          </p:cNvPr>
          <p:cNvPicPr>
            <a:picLocks noChangeAspect="1"/>
          </p:cNvPicPr>
          <p:nvPr/>
        </p:nvPicPr>
        <p:blipFill>
          <a:blip r:embed="rId6"/>
          <a:stretch>
            <a:fillRect/>
          </a:stretch>
        </p:blipFill>
        <p:spPr>
          <a:xfrm>
            <a:off x="1250318" y="2006078"/>
            <a:ext cx="628682" cy="850944"/>
          </a:xfrm>
          <a:prstGeom prst="rect">
            <a:avLst/>
          </a:prstGeom>
        </p:spPr>
      </p:pic>
    </p:spTree>
    <p:extLst>
      <p:ext uri="{BB962C8B-B14F-4D97-AF65-F5344CB8AC3E}">
        <p14:creationId xmlns:p14="http://schemas.microsoft.com/office/powerpoint/2010/main" val="3590575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a:extLst>
              <a:ext uri="{FF2B5EF4-FFF2-40B4-BE49-F238E27FC236}">
                <a16:creationId xmlns:a16="http://schemas.microsoft.com/office/drawing/2014/main" id="{4A7F7D83-689F-4B7D-AE91-3A5F64B68F59}"/>
              </a:ext>
            </a:extLst>
          </p:cNvPr>
          <p:cNvSpPr/>
          <p:nvPr/>
        </p:nvSpPr>
        <p:spPr>
          <a:xfrm>
            <a:off x="500837" y="2971800"/>
            <a:ext cx="8050911" cy="1540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19">
            <a:extLst>
              <a:ext uri="{FF2B5EF4-FFF2-40B4-BE49-F238E27FC236}">
                <a16:creationId xmlns:a16="http://schemas.microsoft.com/office/drawing/2014/main" id="{11A3C37D-98B1-4437-9457-F56D4059C2FA}"/>
              </a:ext>
            </a:extLst>
          </p:cNvPr>
          <p:cNvSpPr/>
          <p:nvPr/>
        </p:nvSpPr>
        <p:spPr>
          <a:xfrm>
            <a:off x="500837" y="1333500"/>
            <a:ext cx="8050911" cy="1540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Title 1">
            <a:extLst>
              <a:ext uri="{FF2B5EF4-FFF2-40B4-BE49-F238E27FC236}">
                <a16:creationId xmlns:a16="http://schemas.microsoft.com/office/drawing/2014/main" id="{0DC543DC-843E-4264-9B78-2B0A5FFF0594}"/>
              </a:ext>
            </a:extLst>
          </p:cNvPr>
          <p:cNvSpPr>
            <a:spLocks noGrp="1"/>
          </p:cNvSpPr>
          <p:nvPr>
            <p:ph type="title"/>
          </p:nvPr>
        </p:nvSpPr>
        <p:spPr>
          <a:xfrm>
            <a:off x="230242" y="153529"/>
            <a:ext cx="8683516" cy="740229"/>
          </a:xfrm>
        </p:spPr>
        <p:txBody>
          <a:bodyPr/>
          <a:lstStyle/>
          <a:p>
            <a:r>
              <a:rPr lang="en-US" altLang="zh-TW" dirty="0"/>
              <a:t>QES</a:t>
            </a:r>
            <a:r>
              <a:rPr lang="zh-TW" altLang="en-US" dirty="0"/>
              <a:t> </a:t>
            </a:r>
            <a:r>
              <a:rPr lang="en-US" altLang="zh-TW" dirty="0"/>
              <a:t>ZFS WORM </a:t>
            </a:r>
            <a:r>
              <a:rPr lang="zh-TW" altLang="en-US" dirty="0"/>
              <a:t>儲存方案</a:t>
            </a:r>
            <a:endParaRPr lang="en-US" dirty="0"/>
          </a:p>
        </p:txBody>
      </p:sp>
      <p:sp>
        <p:nvSpPr>
          <p:cNvPr id="15" name="TextBox 14">
            <a:extLst>
              <a:ext uri="{FF2B5EF4-FFF2-40B4-BE49-F238E27FC236}">
                <a16:creationId xmlns:a16="http://schemas.microsoft.com/office/drawing/2014/main" id="{16A4C6AD-F722-4292-8A1C-DDE6E7B3FEEE}"/>
              </a:ext>
            </a:extLst>
          </p:cNvPr>
          <p:cNvSpPr txBox="1"/>
          <p:nvPr/>
        </p:nvSpPr>
        <p:spPr>
          <a:xfrm>
            <a:off x="2149551" y="1540190"/>
            <a:ext cx="6570243" cy="907941"/>
          </a:xfrm>
          <a:prstGeom prst="rect">
            <a:avLst/>
          </a:prstGeom>
          <a:noFill/>
        </p:spPr>
        <p:txBody>
          <a:bodyPr wrap="square" rtlCol="0">
            <a:spAutoFit/>
          </a:bodyPr>
          <a:lstStyle/>
          <a:p>
            <a:pPr>
              <a:spcBef>
                <a:spcPts val="1200"/>
              </a:spcBef>
            </a:pPr>
            <a:r>
              <a:rPr lang="en-US" sz="2400" dirty="0"/>
              <a:t>Enterprise WORM</a:t>
            </a:r>
          </a:p>
          <a:p>
            <a:pPr>
              <a:spcBef>
                <a:spcPts val="1200"/>
              </a:spcBef>
            </a:pPr>
            <a:r>
              <a:rPr lang="zh-TW" altLang="en-US" sz="1900" dirty="0"/>
              <a:t>可以透過 </a:t>
            </a:r>
            <a:r>
              <a:rPr lang="en-US" sz="1900" dirty="0"/>
              <a:t>QES</a:t>
            </a:r>
            <a:r>
              <a:rPr lang="zh-TW" altLang="en-US" sz="1900" dirty="0"/>
              <a:t> 管理介面或 </a:t>
            </a:r>
            <a:r>
              <a:rPr lang="en-US" sz="1900" dirty="0"/>
              <a:t>CLI</a:t>
            </a:r>
            <a:r>
              <a:rPr lang="zh-TW" altLang="en-US" sz="1900" dirty="0"/>
              <a:t> 指令移除共享資料夾</a:t>
            </a:r>
            <a:endParaRPr lang="en-US" sz="1900" b="1" dirty="0"/>
          </a:p>
        </p:txBody>
      </p:sp>
      <p:sp>
        <p:nvSpPr>
          <p:cNvPr id="16" name="TextBox 15">
            <a:extLst>
              <a:ext uri="{FF2B5EF4-FFF2-40B4-BE49-F238E27FC236}">
                <a16:creationId xmlns:a16="http://schemas.microsoft.com/office/drawing/2014/main" id="{1E296600-4213-43A1-A086-25BF41E879A7}"/>
              </a:ext>
            </a:extLst>
          </p:cNvPr>
          <p:cNvSpPr txBox="1"/>
          <p:nvPr/>
        </p:nvSpPr>
        <p:spPr>
          <a:xfrm>
            <a:off x="2149551" y="3157418"/>
            <a:ext cx="6327699" cy="1200329"/>
          </a:xfrm>
          <a:prstGeom prst="rect">
            <a:avLst/>
          </a:prstGeom>
          <a:noFill/>
        </p:spPr>
        <p:txBody>
          <a:bodyPr wrap="square" rtlCol="0">
            <a:spAutoFit/>
          </a:bodyPr>
          <a:lstStyle/>
          <a:p>
            <a:pPr>
              <a:spcBef>
                <a:spcPts val="1200"/>
              </a:spcBef>
            </a:pPr>
            <a:r>
              <a:rPr lang="en-US" sz="2400" dirty="0"/>
              <a:t>Compliance WORM</a:t>
            </a:r>
          </a:p>
          <a:p>
            <a:pPr>
              <a:spcBef>
                <a:spcPts val="1200"/>
              </a:spcBef>
            </a:pPr>
            <a:r>
              <a:rPr lang="zh-TW" altLang="en-US" sz="1900" dirty="0"/>
              <a:t>無法透過 </a:t>
            </a:r>
            <a:r>
              <a:rPr lang="en-US" sz="1900" dirty="0"/>
              <a:t>QES</a:t>
            </a:r>
            <a:r>
              <a:rPr lang="zh-TW" altLang="en-US" sz="1900" dirty="0"/>
              <a:t> 管理介面或 </a:t>
            </a:r>
            <a:r>
              <a:rPr lang="en-US" sz="1900" dirty="0"/>
              <a:t>CLI</a:t>
            </a:r>
            <a:r>
              <a:rPr lang="zh-TW" altLang="en-US" sz="1900" dirty="0"/>
              <a:t> 移除共享資料夾</a:t>
            </a:r>
            <a:r>
              <a:rPr lang="en-US" altLang="zh-TW" sz="1900" dirty="0"/>
              <a:t>, </a:t>
            </a:r>
            <a:r>
              <a:rPr lang="zh-TW" altLang="en-US" sz="1900" dirty="0"/>
              <a:t>若要移除資料夾必須讓儲存池離線並移除儲存池方可移除</a:t>
            </a:r>
            <a:endParaRPr lang="en-US" sz="1900" b="1" dirty="0"/>
          </a:p>
        </p:txBody>
      </p:sp>
      <p:pic>
        <p:nvPicPr>
          <p:cNvPr id="17" name="圖片 16">
            <a:extLst>
              <a:ext uri="{FF2B5EF4-FFF2-40B4-BE49-F238E27FC236}">
                <a16:creationId xmlns:a16="http://schemas.microsoft.com/office/drawing/2014/main" id="{FB09E3B0-1C43-4A85-93C3-05B5031980C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2727" y="3055295"/>
            <a:ext cx="1566824" cy="1444142"/>
          </a:xfrm>
          <a:prstGeom prst="rect">
            <a:avLst/>
          </a:prstGeom>
        </p:spPr>
      </p:pic>
      <p:pic>
        <p:nvPicPr>
          <p:cNvPr id="19" name="圖片 18">
            <a:extLst>
              <a:ext uri="{FF2B5EF4-FFF2-40B4-BE49-F238E27FC236}">
                <a16:creationId xmlns:a16="http://schemas.microsoft.com/office/drawing/2014/main" id="{DCD73F87-F310-4AB7-8ED0-49D9B35A00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2727" y="1411096"/>
            <a:ext cx="1566824" cy="1444142"/>
          </a:xfrm>
          <a:prstGeom prst="rect">
            <a:avLst/>
          </a:prstGeom>
        </p:spPr>
      </p:pic>
      <p:cxnSp>
        <p:nvCxnSpPr>
          <p:cNvPr id="24" name="直線接點 23">
            <a:extLst>
              <a:ext uri="{FF2B5EF4-FFF2-40B4-BE49-F238E27FC236}">
                <a16:creationId xmlns:a16="http://schemas.microsoft.com/office/drawing/2014/main" id="{0AD9EE9C-32E5-4C1C-87D7-849F32099CB9}"/>
              </a:ext>
            </a:extLst>
          </p:cNvPr>
          <p:cNvCxnSpPr>
            <a:stCxn id="15" idx="1"/>
          </p:cNvCxnSpPr>
          <p:nvPr/>
        </p:nvCxnSpPr>
        <p:spPr>
          <a:xfrm flipV="1">
            <a:off x="2149551" y="1994160"/>
            <a:ext cx="6099099" cy="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5" name="直線接點 24">
            <a:extLst>
              <a:ext uri="{FF2B5EF4-FFF2-40B4-BE49-F238E27FC236}">
                <a16:creationId xmlns:a16="http://schemas.microsoft.com/office/drawing/2014/main" id="{8732E83B-19C5-4664-8F50-0537A18DB446}"/>
              </a:ext>
            </a:extLst>
          </p:cNvPr>
          <p:cNvCxnSpPr/>
          <p:nvPr/>
        </p:nvCxnSpPr>
        <p:spPr>
          <a:xfrm flipV="1">
            <a:off x="2149551" y="3651510"/>
            <a:ext cx="6099099" cy="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486418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C9937-AA21-4DAB-8014-299728DF69AF}"/>
              </a:ext>
            </a:extLst>
          </p:cNvPr>
          <p:cNvSpPr>
            <a:spLocks noGrp="1"/>
          </p:cNvSpPr>
          <p:nvPr>
            <p:ph type="title"/>
          </p:nvPr>
        </p:nvSpPr>
        <p:spPr/>
        <p:txBody>
          <a:bodyPr/>
          <a:lstStyle/>
          <a:p>
            <a:r>
              <a:rPr lang="zh-TW" altLang="en-US"/>
              <a:t>兩種方案都可支援保存期限管理</a:t>
            </a:r>
            <a:endParaRPr lang="en-US" dirty="0"/>
          </a:p>
        </p:txBody>
      </p:sp>
      <p:sp>
        <p:nvSpPr>
          <p:cNvPr id="3" name="Rectangle 2">
            <a:extLst>
              <a:ext uri="{FF2B5EF4-FFF2-40B4-BE49-F238E27FC236}">
                <a16:creationId xmlns:a16="http://schemas.microsoft.com/office/drawing/2014/main" id="{6129D97E-5D7F-42DA-B191-E882A782FBBC}"/>
              </a:ext>
            </a:extLst>
          </p:cNvPr>
          <p:cNvSpPr/>
          <p:nvPr/>
        </p:nvSpPr>
        <p:spPr>
          <a:xfrm>
            <a:off x="633299" y="1213793"/>
            <a:ext cx="7805394" cy="757067"/>
          </a:xfrm>
          <a:prstGeom prst="rect">
            <a:avLst/>
          </a:prstGeom>
        </p:spPr>
        <p:txBody>
          <a:bodyPr wrap="square" anchor="t">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00"/>
              </a:lnSpc>
            </a:pPr>
            <a:r>
              <a:rPr lang="zh-TW" altLang="en-US" sz="2000" dirty="0">
                <a:latin typeface="+mj-lt"/>
                <a:ea typeface="Microsoft JhengHei"/>
              </a:rPr>
              <a:t>一旦設定好檔案在資料夾的鎖住時間</a:t>
            </a:r>
            <a:r>
              <a:rPr lang="en-US" altLang="zh-TW" sz="2000" dirty="0">
                <a:latin typeface="+mj-lt"/>
                <a:ea typeface="Microsoft JhengHei"/>
              </a:rPr>
              <a:t>, </a:t>
            </a:r>
            <a:r>
              <a:rPr lang="zh-TW" altLang="en-US" sz="2000" dirty="0">
                <a:latin typeface="+mj-lt"/>
                <a:ea typeface="Microsoft JhengHei"/>
              </a:rPr>
              <a:t>在此排程周期內只能讀取資料</a:t>
            </a:r>
            <a:r>
              <a:rPr lang="en-US" altLang="zh-TW" sz="2000" dirty="0">
                <a:latin typeface="+mj-lt"/>
                <a:ea typeface="Microsoft JhengHei"/>
              </a:rPr>
              <a:t>, </a:t>
            </a:r>
            <a:r>
              <a:rPr lang="zh-TW" altLang="en-US" sz="2000" dirty="0">
                <a:latin typeface="+mj-lt"/>
                <a:ea typeface="Microsoft JhengHei"/>
              </a:rPr>
              <a:t>防止重要資料收到意外或是惡意破壞。</a:t>
            </a:r>
            <a:endParaRPr lang="en-US" sz="2000" dirty="0">
              <a:latin typeface="+mj-lt"/>
              <a:ea typeface="Microsoft JhengHei"/>
            </a:endParaRPr>
          </a:p>
        </p:txBody>
      </p:sp>
      <p:pic>
        <p:nvPicPr>
          <p:cNvPr id="36" name="圖形 35">
            <a:extLst>
              <a:ext uri="{FF2B5EF4-FFF2-40B4-BE49-F238E27FC236}">
                <a16:creationId xmlns:a16="http://schemas.microsoft.com/office/drawing/2014/main" id="{2FB18A32-3EB9-4CCF-9224-6D7E1CC87DC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85207" y="2217091"/>
            <a:ext cx="7246089" cy="2503024"/>
          </a:xfrm>
          <a:prstGeom prst="rect">
            <a:avLst/>
          </a:prstGeom>
        </p:spPr>
      </p:pic>
      <p:sp>
        <p:nvSpPr>
          <p:cNvPr id="43" name="TextBox 54">
            <a:extLst>
              <a:ext uri="{FF2B5EF4-FFF2-40B4-BE49-F238E27FC236}">
                <a16:creationId xmlns:a16="http://schemas.microsoft.com/office/drawing/2014/main" id="{12979A1B-C78A-4C16-9786-47F6DF91EA9D}"/>
              </a:ext>
            </a:extLst>
          </p:cNvPr>
          <p:cNvSpPr txBox="1"/>
          <p:nvPr/>
        </p:nvSpPr>
        <p:spPr>
          <a:xfrm>
            <a:off x="7930800" y="2864864"/>
            <a:ext cx="855985" cy="307777"/>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400" dirty="0"/>
              <a:t>Delete</a:t>
            </a:r>
          </a:p>
        </p:txBody>
      </p:sp>
      <p:pic>
        <p:nvPicPr>
          <p:cNvPr id="5" name="圖片 4" descr="一張含有 物件 的圖片&#10;&#10;描述是以非常高的可信度產生">
            <a:extLst>
              <a:ext uri="{FF2B5EF4-FFF2-40B4-BE49-F238E27FC236}">
                <a16:creationId xmlns:a16="http://schemas.microsoft.com/office/drawing/2014/main" id="{2D163743-0847-4EE3-A18B-AE4F08388C2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8917" y="4038382"/>
            <a:ext cx="1112579" cy="529333"/>
          </a:xfrm>
          <a:prstGeom prst="rect">
            <a:avLst/>
          </a:prstGeom>
        </p:spPr>
      </p:pic>
      <p:pic>
        <p:nvPicPr>
          <p:cNvPr id="8" name="圖片 7">
            <a:extLst>
              <a:ext uri="{FF2B5EF4-FFF2-40B4-BE49-F238E27FC236}">
                <a16:creationId xmlns:a16="http://schemas.microsoft.com/office/drawing/2014/main" id="{1CE6171B-03DD-4877-9906-CFDB4887D15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534805" y="2824115"/>
            <a:ext cx="404219" cy="404219"/>
          </a:xfrm>
          <a:prstGeom prst="rect">
            <a:avLst/>
          </a:prstGeom>
        </p:spPr>
      </p:pic>
    </p:spTree>
    <p:extLst>
      <p:ext uri="{BB962C8B-B14F-4D97-AF65-F5344CB8AC3E}">
        <p14:creationId xmlns:p14="http://schemas.microsoft.com/office/powerpoint/2010/main" val="2899154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a:extLst>
              <a:ext uri="{FF2B5EF4-FFF2-40B4-BE49-F238E27FC236}">
                <a16:creationId xmlns:a16="http://schemas.microsoft.com/office/drawing/2014/main" id="{6870DDFA-E65B-44F8-8AEE-5EB1E3689718}"/>
              </a:ext>
            </a:extLst>
          </p:cNvPr>
          <p:cNvSpPr/>
          <p:nvPr/>
        </p:nvSpPr>
        <p:spPr>
          <a:xfrm>
            <a:off x="1171574" y="1712493"/>
            <a:ext cx="7742183" cy="904936"/>
          </a:xfrm>
          <a:prstGeom prst="rect">
            <a:avLst/>
          </a:prstGeom>
          <a:gradFill>
            <a:gsLst>
              <a:gs pos="0">
                <a:schemeClr val="accent1">
                  <a:lumMod val="5000"/>
                  <a:lumOff val="95000"/>
                  <a:alpha val="0"/>
                </a:schemeClr>
              </a:gs>
              <a:gs pos="5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矩形 31">
            <a:extLst>
              <a:ext uri="{FF2B5EF4-FFF2-40B4-BE49-F238E27FC236}">
                <a16:creationId xmlns:a16="http://schemas.microsoft.com/office/drawing/2014/main" id="{912BCA2A-8C0A-4C67-9BAA-631E96A410BF}"/>
              </a:ext>
            </a:extLst>
          </p:cNvPr>
          <p:cNvSpPr/>
          <p:nvPr/>
        </p:nvSpPr>
        <p:spPr>
          <a:xfrm>
            <a:off x="1171574" y="2712618"/>
            <a:ext cx="7742183" cy="904936"/>
          </a:xfrm>
          <a:prstGeom prst="rect">
            <a:avLst/>
          </a:prstGeom>
          <a:gradFill>
            <a:gsLst>
              <a:gs pos="0">
                <a:schemeClr val="accent1">
                  <a:lumMod val="5000"/>
                  <a:lumOff val="95000"/>
                  <a:alpha val="0"/>
                </a:schemeClr>
              </a:gs>
              <a:gs pos="5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矩形 32">
            <a:extLst>
              <a:ext uri="{FF2B5EF4-FFF2-40B4-BE49-F238E27FC236}">
                <a16:creationId xmlns:a16="http://schemas.microsoft.com/office/drawing/2014/main" id="{4827B9CC-FBDE-4A40-A65C-48DBF632817C}"/>
              </a:ext>
            </a:extLst>
          </p:cNvPr>
          <p:cNvSpPr/>
          <p:nvPr/>
        </p:nvSpPr>
        <p:spPr>
          <a:xfrm>
            <a:off x="1171574" y="3722268"/>
            <a:ext cx="7742183" cy="904936"/>
          </a:xfrm>
          <a:prstGeom prst="rect">
            <a:avLst/>
          </a:prstGeom>
          <a:gradFill>
            <a:gsLst>
              <a:gs pos="0">
                <a:schemeClr val="accent1">
                  <a:lumMod val="5000"/>
                  <a:lumOff val="95000"/>
                  <a:alpha val="0"/>
                </a:schemeClr>
              </a:gs>
              <a:gs pos="5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文字方塊 29">
            <a:extLst>
              <a:ext uri="{FF2B5EF4-FFF2-40B4-BE49-F238E27FC236}">
                <a16:creationId xmlns:a16="http://schemas.microsoft.com/office/drawing/2014/main" id="{3C02C743-CE89-4CDE-82CE-417493961368}"/>
              </a:ext>
            </a:extLst>
          </p:cNvPr>
          <p:cNvSpPr txBox="1"/>
          <p:nvPr/>
        </p:nvSpPr>
        <p:spPr>
          <a:xfrm>
            <a:off x="1755532" y="3887681"/>
            <a:ext cx="6443703" cy="579646"/>
          </a:xfrm>
          <a:prstGeom prst="rect">
            <a:avLst/>
          </a:prstGeom>
          <a:noFill/>
        </p:spPr>
        <p:txBody>
          <a:bodyPr wrap="square" rtlCol="0">
            <a:spAutoFit/>
          </a:bodyPr>
          <a:lstStyle/>
          <a:p>
            <a:pPr>
              <a:lnSpc>
                <a:spcPts val="1920"/>
              </a:lnSpc>
            </a:pPr>
            <a:r>
              <a:rPr lang="en-US" altLang="zh-TW" sz="1600" dirty="0"/>
              <a:t>WORM</a:t>
            </a:r>
            <a:r>
              <a:rPr lang="zh-TW" altLang="en-US" sz="1600" dirty="0"/>
              <a:t>資料夾保持時間過期時</a:t>
            </a:r>
            <a:r>
              <a:rPr lang="en-US" altLang="zh-TW" sz="1600" dirty="0"/>
              <a:t>, </a:t>
            </a:r>
            <a:r>
              <a:rPr lang="zh-TW" altLang="en-US" sz="1600" dirty="0"/>
              <a:t>將自動授予 ”移除權限 </a:t>
            </a:r>
            <a:r>
              <a:rPr lang="en-US" altLang="zh-TW" sz="1600" dirty="0"/>
              <a:t>(remove privilege)”</a:t>
            </a:r>
            <a:r>
              <a:rPr lang="zh-TW" altLang="en-US" sz="1600" dirty="0"/>
              <a:t> 和 ”刪除子權限 </a:t>
            </a:r>
            <a:r>
              <a:rPr lang="en-US" altLang="zh-TW" sz="1600" dirty="0"/>
              <a:t>(delete child privilege)”</a:t>
            </a:r>
          </a:p>
        </p:txBody>
      </p:sp>
      <p:sp>
        <p:nvSpPr>
          <p:cNvPr id="28" name="文字方塊 27">
            <a:extLst>
              <a:ext uri="{FF2B5EF4-FFF2-40B4-BE49-F238E27FC236}">
                <a16:creationId xmlns:a16="http://schemas.microsoft.com/office/drawing/2014/main" id="{EA4C2D62-F571-4EDD-8BD4-DC71BB5DC61B}"/>
              </a:ext>
            </a:extLst>
          </p:cNvPr>
          <p:cNvSpPr txBox="1"/>
          <p:nvPr/>
        </p:nvSpPr>
        <p:spPr>
          <a:xfrm>
            <a:off x="1755532" y="2878031"/>
            <a:ext cx="6443703" cy="579646"/>
          </a:xfrm>
          <a:prstGeom prst="rect">
            <a:avLst/>
          </a:prstGeom>
          <a:noFill/>
        </p:spPr>
        <p:txBody>
          <a:bodyPr wrap="square" rtlCol="0">
            <a:spAutoFit/>
          </a:bodyPr>
          <a:lstStyle/>
          <a:p>
            <a:pPr>
              <a:lnSpc>
                <a:spcPts val="1920"/>
              </a:lnSpc>
            </a:pPr>
            <a:r>
              <a:rPr lang="zh-TW" altLang="en-US" sz="1600" dirty="0">
                <a:latin typeface="微軟正黑體" panose="020B0604030504040204" pitchFamily="34" charset="-120"/>
                <a:ea typeface="微軟正黑體" panose="020B0604030504040204" pitchFamily="34" charset="-120"/>
              </a:rPr>
              <a:t>如果目錄中的子檔案 </a:t>
            </a:r>
            <a:r>
              <a:rPr lang="en-US" altLang="zh-TW" sz="1600" dirty="0">
                <a:latin typeface="微軟正黑體" panose="020B0604030504040204" pitchFamily="34" charset="-120"/>
                <a:ea typeface="微軟正黑體" panose="020B0604030504040204" pitchFamily="34" charset="-120"/>
              </a:rPr>
              <a:t>(Child)</a:t>
            </a:r>
            <a:r>
              <a:rPr lang="zh-TW" altLang="en-US" sz="1600" dirty="0">
                <a:latin typeface="微軟正黑體" panose="020B0604030504040204" pitchFamily="34" charset="-120"/>
                <a:ea typeface="微軟正黑體" panose="020B0604030504040204" pitchFamily="34" charset="-120"/>
              </a:rPr>
              <a:t> 觸發 </a:t>
            </a:r>
            <a:r>
              <a:rPr lang="en-US" altLang="zh-TW" sz="1600" dirty="0">
                <a:latin typeface="微軟正黑體" panose="020B0604030504040204" pitchFamily="34" charset="-120"/>
                <a:ea typeface="微軟正黑體" panose="020B0604030504040204" pitchFamily="34" charset="-120"/>
              </a:rPr>
              <a:t>WORM</a:t>
            </a:r>
            <a:r>
              <a:rPr lang="zh-TW" altLang="en-US" sz="1600" dirty="0">
                <a:latin typeface="微軟正黑體" panose="020B0604030504040204" pitchFamily="34" charset="-120"/>
                <a:ea typeface="微軟正黑體" panose="020B0604030504040204" pitchFamily="34" charset="-120"/>
              </a:rPr>
              <a:t> 狀態</a:t>
            </a:r>
            <a:r>
              <a:rPr lang="en-US" altLang="zh-TW" sz="1600" dirty="0">
                <a:latin typeface="微軟正黑體" panose="020B0604030504040204" pitchFamily="34" charset="-120"/>
                <a:ea typeface="微軟正黑體" panose="020B0604030504040204" pitchFamily="34" charset="-120"/>
              </a:rPr>
              <a:t>, </a:t>
            </a:r>
            <a:r>
              <a:rPr lang="zh-TW" altLang="en-US" sz="1600" dirty="0">
                <a:latin typeface="微軟正黑體" panose="020B0604030504040204" pitchFamily="34" charset="-120"/>
                <a:ea typeface="微軟正黑體" panose="020B0604030504040204" pitchFamily="34" charset="-120"/>
              </a:rPr>
              <a:t>則上層目錄則無法進行改名及刪除。</a:t>
            </a:r>
            <a:endParaRPr lang="en-US" altLang="zh-TW" sz="1600" dirty="0">
              <a:latin typeface="微軟正黑體" panose="020B0604030504040204" pitchFamily="34" charset="-120"/>
              <a:ea typeface="微軟正黑體" panose="020B0604030504040204" pitchFamily="34" charset="-120"/>
            </a:endParaRPr>
          </a:p>
        </p:txBody>
      </p:sp>
      <p:sp>
        <p:nvSpPr>
          <p:cNvPr id="2" name="Title 1">
            <a:extLst>
              <a:ext uri="{FF2B5EF4-FFF2-40B4-BE49-F238E27FC236}">
                <a16:creationId xmlns:a16="http://schemas.microsoft.com/office/drawing/2014/main" id="{8438D1F4-4732-45C4-A2E9-874E2819905C}"/>
              </a:ext>
            </a:extLst>
          </p:cNvPr>
          <p:cNvSpPr>
            <a:spLocks noGrp="1"/>
          </p:cNvSpPr>
          <p:nvPr>
            <p:ph type="title"/>
          </p:nvPr>
        </p:nvSpPr>
        <p:spPr>
          <a:xfrm>
            <a:off x="230242" y="152115"/>
            <a:ext cx="8913758" cy="740229"/>
          </a:xfrm>
        </p:spPr>
        <p:txBody>
          <a:bodyPr/>
          <a:lstStyle/>
          <a:p>
            <a:r>
              <a:rPr lang="en-US" altLang="zh-TW" sz="3200" dirty="0"/>
              <a:t>WORM</a:t>
            </a:r>
            <a:r>
              <a:rPr lang="zh-TW" altLang="en-US" sz="3200" dirty="0"/>
              <a:t> 比 </a:t>
            </a:r>
            <a:r>
              <a:rPr lang="en-US" altLang="zh-TW" sz="3200" dirty="0"/>
              <a:t>ACL</a:t>
            </a:r>
            <a:r>
              <a:rPr lang="zh-TW" altLang="en-US" sz="3200" dirty="0"/>
              <a:t> 拒絕權限更周密地保護資料</a:t>
            </a:r>
            <a:endParaRPr lang="en-US" sz="3200" dirty="0"/>
          </a:p>
        </p:txBody>
      </p:sp>
      <p:sp>
        <p:nvSpPr>
          <p:cNvPr id="14" name="TextBox 13">
            <a:extLst>
              <a:ext uri="{FF2B5EF4-FFF2-40B4-BE49-F238E27FC236}">
                <a16:creationId xmlns:a16="http://schemas.microsoft.com/office/drawing/2014/main" id="{659BC86E-9731-4933-A348-F4BF108B58E5}"/>
              </a:ext>
            </a:extLst>
          </p:cNvPr>
          <p:cNvSpPr txBox="1"/>
          <p:nvPr/>
        </p:nvSpPr>
        <p:spPr>
          <a:xfrm>
            <a:off x="842029" y="1199841"/>
            <a:ext cx="6721311" cy="430887"/>
          </a:xfrm>
          <a:prstGeom prst="rect">
            <a:avLst/>
          </a:prstGeom>
          <a:noFill/>
        </p:spPr>
        <p:txBody>
          <a:bodyPr wrap="square" rtlCol="0">
            <a:spAutoFit/>
          </a:bodyPr>
          <a:lstStyle/>
          <a:p>
            <a:r>
              <a:rPr lang="zh-TW" altLang="en-US" sz="2200" dirty="0"/>
              <a:t>一旦設定了 </a:t>
            </a:r>
            <a:r>
              <a:rPr lang="en-US" altLang="zh-TW" sz="2200" dirty="0"/>
              <a:t>WORM</a:t>
            </a:r>
            <a:r>
              <a:rPr lang="zh-TW" altLang="en-US" sz="2200" dirty="0"/>
              <a:t> 資料夾 </a:t>
            </a:r>
            <a:r>
              <a:rPr lang="en-US" altLang="zh-TW" sz="2200" dirty="0"/>
              <a:t>…</a:t>
            </a:r>
            <a:endParaRPr lang="en-US" sz="2200" dirty="0"/>
          </a:p>
        </p:txBody>
      </p:sp>
      <p:pic>
        <p:nvPicPr>
          <p:cNvPr id="4" name="圖片 3" descr="一張含有 向量圖形 的圖片&#10;&#10;描述是以高可信度產生">
            <a:extLst>
              <a:ext uri="{FF2B5EF4-FFF2-40B4-BE49-F238E27FC236}">
                <a16:creationId xmlns:a16="http://schemas.microsoft.com/office/drawing/2014/main" id="{DCFF4900-E55D-46C9-98AD-F7999BBC61A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4145" y="1714439"/>
            <a:ext cx="1001387" cy="914461"/>
          </a:xfrm>
          <a:prstGeom prst="rect">
            <a:avLst/>
          </a:prstGeom>
        </p:spPr>
      </p:pic>
      <p:pic>
        <p:nvPicPr>
          <p:cNvPr id="7" name="圖片 6">
            <a:extLst>
              <a:ext uri="{FF2B5EF4-FFF2-40B4-BE49-F238E27FC236}">
                <a16:creationId xmlns:a16="http://schemas.microsoft.com/office/drawing/2014/main" id="{6F7EEACD-6DF6-4852-81F5-C9C0F49FC2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4145" y="2716359"/>
            <a:ext cx="1088313" cy="914461"/>
          </a:xfrm>
          <a:prstGeom prst="rect">
            <a:avLst/>
          </a:prstGeom>
        </p:spPr>
      </p:pic>
      <p:pic>
        <p:nvPicPr>
          <p:cNvPr id="9" name="圖片 8">
            <a:extLst>
              <a:ext uri="{FF2B5EF4-FFF2-40B4-BE49-F238E27FC236}">
                <a16:creationId xmlns:a16="http://schemas.microsoft.com/office/drawing/2014/main" id="{1DDDA828-F38B-461D-97FC-32D7434F0BC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4145" y="3718280"/>
            <a:ext cx="1109175" cy="914461"/>
          </a:xfrm>
          <a:prstGeom prst="rect">
            <a:avLst/>
          </a:prstGeom>
        </p:spPr>
      </p:pic>
      <p:sp>
        <p:nvSpPr>
          <p:cNvPr id="11" name="文字方塊 10">
            <a:extLst>
              <a:ext uri="{FF2B5EF4-FFF2-40B4-BE49-F238E27FC236}">
                <a16:creationId xmlns:a16="http://schemas.microsoft.com/office/drawing/2014/main" id="{F188CFF8-91C1-4880-81EE-577A44DB9656}"/>
              </a:ext>
            </a:extLst>
          </p:cNvPr>
          <p:cNvSpPr txBox="1"/>
          <p:nvPr/>
        </p:nvSpPr>
        <p:spPr>
          <a:xfrm>
            <a:off x="1755532" y="1895384"/>
            <a:ext cx="6443703" cy="584775"/>
          </a:xfrm>
          <a:prstGeom prst="rect">
            <a:avLst/>
          </a:prstGeom>
          <a:noFill/>
        </p:spPr>
        <p:txBody>
          <a:bodyPr wrap="square" rtlCol="0">
            <a:spAutoFit/>
          </a:bodyPr>
          <a:lstStyle/>
          <a:p>
            <a:r>
              <a:rPr lang="zh-TW" altLang="en-US" sz="1600" dirty="0">
                <a:latin typeface="微軟正黑體" panose="020B0604030504040204" pitchFamily="34" charset="-120"/>
                <a:ea typeface="微軟正黑體" panose="020B0604030504040204" pitchFamily="34" charset="-120"/>
              </a:rPr>
              <a:t>即使作業系統的使用者為最高權限管理者</a:t>
            </a:r>
            <a:r>
              <a:rPr lang="en-US" altLang="zh-TW" sz="1600" dirty="0">
                <a:latin typeface="微軟正黑體" panose="020B0604030504040204" pitchFamily="34" charset="-120"/>
                <a:ea typeface="微軟正黑體" panose="020B0604030504040204" pitchFamily="34" charset="-120"/>
              </a:rPr>
              <a:t>(“administrator” or “root”), </a:t>
            </a:r>
            <a:r>
              <a:rPr lang="zh-TW" altLang="en-US" sz="1600" dirty="0">
                <a:latin typeface="微軟正黑體" panose="020B0604030504040204" pitchFamily="34" charset="-120"/>
                <a:ea typeface="微軟正黑體" panose="020B0604030504040204" pitchFamily="34" charset="-120"/>
              </a:rPr>
              <a:t>依然無法改變 </a:t>
            </a:r>
            <a:r>
              <a:rPr lang="en-US" altLang="zh-TW" sz="1600" dirty="0">
                <a:latin typeface="微軟正黑體" panose="020B0604030504040204" pitchFamily="34" charset="-120"/>
                <a:ea typeface="微軟正黑體" panose="020B0604030504040204" pitchFamily="34" charset="-120"/>
              </a:rPr>
              <a:t>WORM</a:t>
            </a:r>
            <a:r>
              <a:rPr lang="zh-TW" altLang="en-US" sz="1600" dirty="0">
                <a:latin typeface="微軟正黑體" panose="020B0604030504040204" pitchFamily="34" charset="-120"/>
                <a:ea typeface="微軟正黑體" panose="020B0604030504040204" pitchFamily="34" charset="-120"/>
              </a:rPr>
              <a:t> 資料夾中的檔案脫離 </a:t>
            </a:r>
            <a:r>
              <a:rPr lang="en-US" altLang="zh-TW" sz="1600" dirty="0">
                <a:latin typeface="微軟正黑體" panose="020B0604030504040204" pitchFamily="34" charset="-120"/>
                <a:ea typeface="微軟正黑體" panose="020B0604030504040204" pitchFamily="34" charset="-120"/>
              </a:rPr>
              <a:t>WORM</a:t>
            </a:r>
            <a:r>
              <a:rPr lang="zh-TW" altLang="en-US" sz="1600" dirty="0">
                <a:latin typeface="微軟正黑體" panose="020B0604030504040204" pitchFamily="34" charset="-120"/>
                <a:ea typeface="微軟正黑體" panose="020B0604030504040204" pitchFamily="34" charset="-120"/>
              </a:rPr>
              <a:t> 狀態。</a:t>
            </a:r>
            <a:endParaRPr lang="en-US" altLang="zh-TW" sz="1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6120110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圖片 12">
            <a:extLst>
              <a:ext uri="{FF2B5EF4-FFF2-40B4-BE49-F238E27FC236}">
                <a16:creationId xmlns:a16="http://schemas.microsoft.com/office/drawing/2014/main" id="{02220F16-F32E-412B-80AB-9D5AB1B605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00" y="-1"/>
            <a:ext cx="9217007" cy="5188189"/>
          </a:xfrm>
          <a:prstGeom prst="rect">
            <a:avLst/>
          </a:prstGeom>
        </p:spPr>
      </p:pic>
      <p:sp>
        <p:nvSpPr>
          <p:cNvPr id="24" name="矩形 23">
            <a:extLst>
              <a:ext uri="{FF2B5EF4-FFF2-40B4-BE49-F238E27FC236}">
                <a16:creationId xmlns:a16="http://schemas.microsoft.com/office/drawing/2014/main" id="{14A5BEB9-1022-4EBD-8F11-C316BB1F35C7}"/>
              </a:ext>
            </a:extLst>
          </p:cNvPr>
          <p:cNvSpPr/>
          <p:nvPr/>
        </p:nvSpPr>
        <p:spPr>
          <a:xfrm>
            <a:off x="4198113" y="1403705"/>
            <a:ext cx="4064723" cy="499936"/>
          </a:xfrm>
          <a:prstGeom prst="rect">
            <a:avLst/>
          </a:prstGeom>
          <a:gradFill>
            <a:gsLst>
              <a:gs pos="0">
                <a:schemeClr val="accent1">
                  <a:lumMod val="5000"/>
                  <a:lumOff val="95000"/>
                  <a:alpha val="0"/>
                </a:schemeClr>
              </a:gs>
              <a:gs pos="5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矩形 25">
            <a:extLst>
              <a:ext uri="{FF2B5EF4-FFF2-40B4-BE49-F238E27FC236}">
                <a16:creationId xmlns:a16="http://schemas.microsoft.com/office/drawing/2014/main" id="{F08BE62B-9B02-4C13-96F5-AF2D1B9B9900}"/>
              </a:ext>
            </a:extLst>
          </p:cNvPr>
          <p:cNvSpPr/>
          <p:nvPr/>
        </p:nvSpPr>
        <p:spPr>
          <a:xfrm>
            <a:off x="4340988" y="2016548"/>
            <a:ext cx="4064723" cy="499936"/>
          </a:xfrm>
          <a:prstGeom prst="rect">
            <a:avLst/>
          </a:prstGeom>
          <a:gradFill>
            <a:gsLst>
              <a:gs pos="0">
                <a:schemeClr val="accent1">
                  <a:lumMod val="5000"/>
                  <a:lumOff val="95000"/>
                  <a:alpha val="0"/>
                </a:schemeClr>
              </a:gs>
              <a:gs pos="5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矩形 26">
            <a:extLst>
              <a:ext uri="{FF2B5EF4-FFF2-40B4-BE49-F238E27FC236}">
                <a16:creationId xmlns:a16="http://schemas.microsoft.com/office/drawing/2014/main" id="{0CCD1B66-A122-4B11-B147-B1F1022D2F7D}"/>
              </a:ext>
            </a:extLst>
          </p:cNvPr>
          <p:cNvSpPr/>
          <p:nvPr/>
        </p:nvSpPr>
        <p:spPr>
          <a:xfrm>
            <a:off x="4483863" y="2629391"/>
            <a:ext cx="4064723" cy="499936"/>
          </a:xfrm>
          <a:prstGeom prst="rect">
            <a:avLst/>
          </a:prstGeom>
          <a:gradFill>
            <a:gsLst>
              <a:gs pos="0">
                <a:schemeClr val="accent1">
                  <a:lumMod val="5000"/>
                  <a:lumOff val="95000"/>
                  <a:alpha val="0"/>
                </a:schemeClr>
              </a:gs>
              <a:gs pos="5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矩形 27">
            <a:extLst>
              <a:ext uri="{FF2B5EF4-FFF2-40B4-BE49-F238E27FC236}">
                <a16:creationId xmlns:a16="http://schemas.microsoft.com/office/drawing/2014/main" id="{16A38E69-ABEF-4A33-9CA9-E3128ED74807}"/>
              </a:ext>
            </a:extLst>
          </p:cNvPr>
          <p:cNvSpPr/>
          <p:nvPr/>
        </p:nvSpPr>
        <p:spPr>
          <a:xfrm>
            <a:off x="4626738" y="3232506"/>
            <a:ext cx="4064723" cy="499936"/>
          </a:xfrm>
          <a:prstGeom prst="rect">
            <a:avLst/>
          </a:prstGeom>
          <a:gradFill>
            <a:gsLst>
              <a:gs pos="0">
                <a:schemeClr val="accent1">
                  <a:lumMod val="5000"/>
                  <a:lumOff val="95000"/>
                  <a:alpha val="0"/>
                </a:schemeClr>
              </a:gs>
              <a:gs pos="5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矩形 28">
            <a:extLst>
              <a:ext uri="{FF2B5EF4-FFF2-40B4-BE49-F238E27FC236}">
                <a16:creationId xmlns:a16="http://schemas.microsoft.com/office/drawing/2014/main" id="{89FDEF5D-3A9A-429C-86C4-0F99720B5538}"/>
              </a:ext>
            </a:extLst>
          </p:cNvPr>
          <p:cNvSpPr/>
          <p:nvPr/>
        </p:nvSpPr>
        <p:spPr>
          <a:xfrm>
            <a:off x="4769613" y="3855076"/>
            <a:ext cx="4064723" cy="499936"/>
          </a:xfrm>
          <a:prstGeom prst="rect">
            <a:avLst/>
          </a:prstGeom>
          <a:gradFill>
            <a:gsLst>
              <a:gs pos="0">
                <a:schemeClr val="accent1">
                  <a:lumMod val="5000"/>
                  <a:lumOff val="95000"/>
                  <a:alpha val="0"/>
                </a:schemeClr>
              </a:gs>
              <a:gs pos="5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Title 1">
            <a:extLst>
              <a:ext uri="{FF2B5EF4-FFF2-40B4-BE49-F238E27FC236}">
                <a16:creationId xmlns:a16="http://schemas.microsoft.com/office/drawing/2014/main" id="{28B7DB8E-FC03-4A59-BB29-3C88E7C32E86}"/>
              </a:ext>
            </a:extLst>
          </p:cNvPr>
          <p:cNvSpPr>
            <a:spLocks noGrp="1"/>
          </p:cNvSpPr>
          <p:nvPr>
            <p:ph type="title"/>
          </p:nvPr>
        </p:nvSpPr>
        <p:spPr>
          <a:xfrm>
            <a:off x="3783104" y="123478"/>
            <a:ext cx="5037367" cy="1080120"/>
          </a:xfrm>
        </p:spPr>
        <p:txBody>
          <a:bodyPr/>
          <a:lstStyle/>
          <a:p>
            <a:r>
              <a:rPr lang="en-US" altLang="zh-TW" dirty="0"/>
              <a:t>QES</a:t>
            </a:r>
            <a:r>
              <a:rPr lang="zh-TW" altLang="en-US" dirty="0"/>
              <a:t> </a:t>
            </a:r>
            <a:r>
              <a:rPr lang="en-US" altLang="zh-TW" dirty="0"/>
              <a:t>WORM</a:t>
            </a:r>
            <a:r>
              <a:rPr lang="zh-TW" altLang="en-US" dirty="0"/>
              <a:t>具有先進的安全特色</a:t>
            </a:r>
            <a:endParaRPr lang="en-US" dirty="0"/>
          </a:p>
        </p:txBody>
      </p:sp>
      <p:pic>
        <p:nvPicPr>
          <p:cNvPr id="15" name="圖片 14">
            <a:extLst>
              <a:ext uri="{FF2B5EF4-FFF2-40B4-BE49-F238E27FC236}">
                <a16:creationId xmlns:a16="http://schemas.microsoft.com/office/drawing/2014/main" id="{22594A7A-C86A-4C7B-B561-7A0AE13A64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67259" y="2014254"/>
            <a:ext cx="594981" cy="499936"/>
          </a:xfrm>
          <a:prstGeom prst="rect">
            <a:avLst/>
          </a:prstGeom>
        </p:spPr>
      </p:pic>
      <p:pic>
        <p:nvPicPr>
          <p:cNvPr id="17" name="圖片 16">
            <a:extLst>
              <a:ext uri="{FF2B5EF4-FFF2-40B4-BE49-F238E27FC236}">
                <a16:creationId xmlns:a16="http://schemas.microsoft.com/office/drawing/2014/main" id="{42DF2AA4-D1BE-4844-B0D2-FB1FBA0AE0F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10135" y="2624803"/>
            <a:ext cx="606386" cy="499936"/>
          </a:xfrm>
          <a:prstGeom prst="rect">
            <a:avLst/>
          </a:prstGeom>
        </p:spPr>
      </p:pic>
      <p:pic>
        <p:nvPicPr>
          <p:cNvPr id="19" name="圖片 18">
            <a:extLst>
              <a:ext uri="{FF2B5EF4-FFF2-40B4-BE49-F238E27FC236}">
                <a16:creationId xmlns:a16="http://schemas.microsoft.com/office/drawing/2014/main" id="{3DF38BBB-2BB8-4203-B68E-B26E70FDAB8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495885" y="3847804"/>
            <a:ext cx="583575" cy="501837"/>
          </a:xfrm>
          <a:prstGeom prst="rect">
            <a:avLst/>
          </a:prstGeom>
        </p:spPr>
      </p:pic>
      <p:pic>
        <p:nvPicPr>
          <p:cNvPr id="21" name="圖片 20">
            <a:extLst>
              <a:ext uri="{FF2B5EF4-FFF2-40B4-BE49-F238E27FC236}">
                <a16:creationId xmlns:a16="http://schemas.microsoft.com/office/drawing/2014/main" id="{7E9BFF13-F0DE-4144-9D53-7D420F73C2F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353010" y="3235352"/>
            <a:ext cx="579773" cy="501837"/>
          </a:xfrm>
          <a:prstGeom prst="rect">
            <a:avLst/>
          </a:prstGeom>
        </p:spPr>
      </p:pic>
      <p:pic>
        <p:nvPicPr>
          <p:cNvPr id="23" name="圖片 22" descr="一張含有 向量圖形 的圖片&#10;&#10;描述是以高可信度產生">
            <a:extLst>
              <a:ext uri="{FF2B5EF4-FFF2-40B4-BE49-F238E27FC236}">
                <a16:creationId xmlns:a16="http://schemas.microsoft.com/office/drawing/2014/main" id="{5B4392A5-47B2-4F1E-A1BF-518206F903E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924384" y="1403705"/>
            <a:ext cx="547458" cy="499936"/>
          </a:xfrm>
          <a:prstGeom prst="rect">
            <a:avLst/>
          </a:prstGeom>
        </p:spPr>
      </p:pic>
      <p:sp>
        <p:nvSpPr>
          <p:cNvPr id="25" name="文字方塊 24">
            <a:extLst>
              <a:ext uri="{FF2B5EF4-FFF2-40B4-BE49-F238E27FC236}">
                <a16:creationId xmlns:a16="http://schemas.microsoft.com/office/drawing/2014/main" id="{C40C38DC-8527-40CE-AFD6-6A6DC5457125}"/>
              </a:ext>
            </a:extLst>
          </p:cNvPr>
          <p:cNvSpPr txBox="1"/>
          <p:nvPr/>
        </p:nvSpPr>
        <p:spPr>
          <a:xfrm>
            <a:off x="4499421" y="1475914"/>
            <a:ext cx="3488874" cy="369332"/>
          </a:xfrm>
          <a:prstGeom prst="rect">
            <a:avLst/>
          </a:prstGeom>
          <a:noFill/>
        </p:spPr>
        <p:txBody>
          <a:bodyPr wrap="square" rtlCol="0">
            <a:spAutoFit/>
          </a:bodyPr>
          <a:lstStyle/>
          <a:p>
            <a:r>
              <a:rPr lang="zh-TW" altLang="en-US" sz="1800" dirty="0"/>
              <a:t>功能強大的身份驗證</a:t>
            </a:r>
          </a:p>
        </p:txBody>
      </p:sp>
      <p:sp>
        <p:nvSpPr>
          <p:cNvPr id="31" name="文字方塊 30">
            <a:extLst>
              <a:ext uri="{FF2B5EF4-FFF2-40B4-BE49-F238E27FC236}">
                <a16:creationId xmlns:a16="http://schemas.microsoft.com/office/drawing/2014/main" id="{890F903B-BD10-4F9D-8F49-EC41E60F664A}"/>
              </a:ext>
            </a:extLst>
          </p:cNvPr>
          <p:cNvSpPr txBox="1"/>
          <p:nvPr/>
        </p:nvSpPr>
        <p:spPr>
          <a:xfrm>
            <a:off x="4642296" y="2079028"/>
            <a:ext cx="3488874" cy="369332"/>
          </a:xfrm>
          <a:prstGeom prst="rect">
            <a:avLst/>
          </a:prstGeom>
          <a:noFill/>
        </p:spPr>
        <p:txBody>
          <a:bodyPr wrap="square" rtlCol="0">
            <a:spAutoFit/>
          </a:bodyPr>
          <a:lstStyle/>
          <a:p>
            <a:pPr lvl="0"/>
            <a:r>
              <a:rPr lang="zh-TW" altLang="en-US" sz="1800" dirty="0"/>
              <a:t>彈性地存取控制</a:t>
            </a:r>
            <a:endParaRPr lang="en-US" altLang="zh-TW" sz="1800" dirty="0"/>
          </a:p>
        </p:txBody>
      </p:sp>
      <p:sp>
        <p:nvSpPr>
          <p:cNvPr id="32" name="文字方塊 31">
            <a:extLst>
              <a:ext uri="{FF2B5EF4-FFF2-40B4-BE49-F238E27FC236}">
                <a16:creationId xmlns:a16="http://schemas.microsoft.com/office/drawing/2014/main" id="{DCC3EB6C-8782-4398-8CDB-84001EF1231E}"/>
              </a:ext>
            </a:extLst>
          </p:cNvPr>
          <p:cNvSpPr txBox="1"/>
          <p:nvPr/>
        </p:nvSpPr>
        <p:spPr>
          <a:xfrm>
            <a:off x="4785171" y="2691871"/>
            <a:ext cx="3488874" cy="369332"/>
          </a:xfrm>
          <a:prstGeom prst="rect">
            <a:avLst/>
          </a:prstGeom>
          <a:noFill/>
        </p:spPr>
        <p:txBody>
          <a:bodyPr wrap="square" rtlCol="0">
            <a:spAutoFit/>
          </a:bodyPr>
          <a:lstStyle/>
          <a:p>
            <a:pPr lvl="0"/>
            <a:r>
              <a:rPr lang="zh-TW" altLang="en-US" sz="1800" dirty="0"/>
              <a:t>存取權限限制</a:t>
            </a:r>
            <a:endParaRPr lang="en-US" altLang="zh-TW" sz="1800" dirty="0"/>
          </a:p>
        </p:txBody>
      </p:sp>
      <p:sp>
        <p:nvSpPr>
          <p:cNvPr id="33" name="文字方塊 32">
            <a:extLst>
              <a:ext uri="{FF2B5EF4-FFF2-40B4-BE49-F238E27FC236}">
                <a16:creationId xmlns:a16="http://schemas.microsoft.com/office/drawing/2014/main" id="{F70338B9-B4B4-4E63-860E-A5DD3D1E0ED1}"/>
              </a:ext>
            </a:extLst>
          </p:cNvPr>
          <p:cNvSpPr txBox="1"/>
          <p:nvPr/>
        </p:nvSpPr>
        <p:spPr>
          <a:xfrm>
            <a:off x="4928046" y="3294986"/>
            <a:ext cx="3488874" cy="369332"/>
          </a:xfrm>
          <a:prstGeom prst="rect">
            <a:avLst/>
          </a:prstGeom>
          <a:noFill/>
        </p:spPr>
        <p:txBody>
          <a:bodyPr wrap="square" rtlCol="0">
            <a:spAutoFit/>
          </a:bodyPr>
          <a:lstStyle/>
          <a:p>
            <a:pPr lvl="0"/>
            <a:r>
              <a:rPr lang="en-US" altLang="zh-TW" sz="1800" dirty="0"/>
              <a:t>AES-256 </a:t>
            </a:r>
            <a:r>
              <a:rPr lang="zh-TW" altLang="en-US" sz="1800" dirty="0"/>
              <a:t>位元的資料加密</a:t>
            </a:r>
            <a:endParaRPr lang="en-US" altLang="zh-TW" sz="1800" dirty="0"/>
          </a:p>
        </p:txBody>
      </p:sp>
      <p:sp>
        <p:nvSpPr>
          <p:cNvPr id="34" name="文字方塊 33">
            <a:extLst>
              <a:ext uri="{FF2B5EF4-FFF2-40B4-BE49-F238E27FC236}">
                <a16:creationId xmlns:a16="http://schemas.microsoft.com/office/drawing/2014/main" id="{6B1FE7E3-EEE2-4208-9B7F-08C07DEDBA14}"/>
              </a:ext>
            </a:extLst>
          </p:cNvPr>
          <p:cNvSpPr txBox="1"/>
          <p:nvPr/>
        </p:nvSpPr>
        <p:spPr>
          <a:xfrm>
            <a:off x="5070921" y="3917556"/>
            <a:ext cx="3488874" cy="369332"/>
          </a:xfrm>
          <a:prstGeom prst="rect">
            <a:avLst/>
          </a:prstGeom>
          <a:noFill/>
        </p:spPr>
        <p:txBody>
          <a:bodyPr wrap="square" rtlCol="0">
            <a:spAutoFit/>
          </a:bodyPr>
          <a:lstStyle/>
          <a:p>
            <a:pPr lvl="0"/>
            <a:r>
              <a:rPr lang="zh-TW" altLang="en-US" sz="1800" dirty="0"/>
              <a:t>傳輸加密保護資料存取</a:t>
            </a:r>
            <a:endParaRPr lang="en-US" altLang="zh-TW" sz="1800" dirty="0"/>
          </a:p>
        </p:txBody>
      </p:sp>
    </p:spTree>
    <p:extLst>
      <p:ext uri="{BB962C8B-B14F-4D97-AF65-F5344CB8AC3E}">
        <p14:creationId xmlns:p14="http://schemas.microsoft.com/office/powerpoint/2010/main" val="1998604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圖片 13">
            <a:extLst>
              <a:ext uri="{FF2B5EF4-FFF2-40B4-BE49-F238E27FC236}">
                <a16:creationId xmlns:a16="http://schemas.microsoft.com/office/drawing/2014/main" id="{463CC1B0-AD99-4F33-93CA-99AD26D6E9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8468" y="1427453"/>
            <a:ext cx="7200900" cy="620337"/>
          </a:xfrm>
          <a:prstGeom prst="rect">
            <a:avLst/>
          </a:prstGeom>
        </p:spPr>
      </p:pic>
      <p:sp>
        <p:nvSpPr>
          <p:cNvPr id="2" name="Title 1">
            <a:extLst>
              <a:ext uri="{FF2B5EF4-FFF2-40B4-BE49-F238E27FC236}">
                <a16:creationId xmlns:a16="http://schemas.microsoft.com/office/drawing/2014/main" id="{72D8454E-7C89-4700-9F77-E22B62F13C0B}"/>
              </a:ext>
            </a:extLst>
          </p:cNvPr>
          <p:cNvSpPr>
            <a:spLocks noGrp="1"/>
          </p:cNvSpPr>
          <p:nvPr>
            <p:ph type="title"/>
          </p:nvPr>
        </p:nvSpPr>
        <p:spPr>
          <a:xfrm>
            <a:off x="230242" y="162214"/>
            <a:ext cx="8683516" cy="740229"/>
          </a:xfrm>
        </p:spPr>
        <p:txBody>
          <a:bodyPr/>
          <a:lstStyle/>
          <a:p>
            <a:r>
              <a:rPr lang="zh-TW" altLang="en-US" dirty="0"/>
              <a:t>你還可以搭配 </a:t>
            </a:r>
            <a:r>
              <a:rPr lang="en-US" altLang="zh-TW" dirty="0"/>
              <a:t>QES</a:t>
            </a:r>
            <a:r>
              <a:rPr lang="zh-TW" altLang="en-US" dirty="0"/>
              <a:t> 其他功能一起使用</a:t>
            </a:r>
            <a:endParaRPr lang="en-US" dirty="0"/>
          </a:p>
        </p:txBody>
      </p:sp>
      <p:sp>
        <p:nvSpPr>
          <p:cNvPr id="15" name="文字方塊 14">
            <a:extLst>
              <a:ext uri="{FF2B5EF4-FFF2-40B4-BE49-F238E27FC236}">
                <a16:creationId xmlns:a16="http://schemas.microsoft.com/office/drawing/2014/main" id="{9B7CC05D-48FA-40AE-A8D8-A56EDDA80CEF}"/>
              </a:ext>
            </a:extLst>
          </p:cNvPr>
          <p:cNvSpPr txBox="1"/>
          <p:nvPr/>
        </p:nvSpPr>
        <p:spPr>
          <a:xfrm>
            <a:off x="3582618" y="1598448"/>
            <a:ext cx="4476750" cy="338554"/>
          </a:xfrm>
          <a:prstGeom prst="rect">
            <a:avLst/>
          </a:prstGeom>
          <a:noFill/>
        </p:spPr>
        <p:txBody>
          <a:bodyPr wrap="square" rtlCol="0">
            <a:spAutoFit/>
          </a:bodyPr>
          <a:lstStyle/>
          <a:p>
            <a:r>
              <a:rPr lang="zh-TW" altLang="en-US" sz="1600" dirty="0">
                <a:solidFill>
                  <a:schemeClr val="tx1"/>
                </a:solidFill>
              </a:rPr>
              <a:t>彈性地擴充 </a:t>
            </a:r>
            <a:r>
              <a:rPr lang="en-US" altLang="zh-TW" sz="1600" dirty="0">
                <a:solidFill>
                  <a:schemeClr val="tx1"/>
                </a:solidFill>
              </a:rPr>
              <a:t>WORM</a:t>
            </a:r>
            <a:r>
              <a:rPr lang="zh-TW" altLang="en-US" sz="1600" dirty="0">
                <a:solidFill>
                  <a:schemeClr val="tx1"/>
                </a:solidFill>
              </a:rPr>
              <a:t> 資料夾</a:t>
            </a:r>
            <a:r>
              <a:rPr lang="en-US" altLang="zh-TW" sz="1600" dirty="0">
                <a:solidFill>
                  <a:schemeClr val="tx1"/>
                </a:solidFill>
              </a:rPr>
              <a:t>, </a:t>
            </a:r>
            <a:r>
              <a:rPr lang="zh-TW" altLang="en-US" sz="1600" dirty="0">
                <a:solidFill>
                  <a:schemeClr val="tx1"/>
                </a:solidFill>
              </a:rPr>
              <a:t>儲存多少用多少</a:t>
            </a:r>
            <a:endParaRPr lang="en-US" altLang="zh-TW" sz="1600" dirty="0">
              <a:solidFill>
                <a:schemeClr val="tx1"/>
              </a:solidFill>
            </a:endParaRPr>
          </a:p>
        </p:txBody>
      </p:sp>
      <p:sp>
        <p:nvSpPr>
          <p:cNvPr id="17" name="文字方塊 16">
            <a:extLst>
              <a:ext uri="{FF2B5EF4-FFF2-40B4-BE49-F238E27FC236}">
                <a16:creationId xmlns:a16="http://schemas.microsoft.com/office/drawing/2014/main" id="{A4E6DCC9-6BF3-40F5-8FBA-825F05BA2632}"/>
              </a:ext>
            </a:extLst>
          </p:cNvPr>
          <p:cNvSpPr txBox="1"/>
          <p:nvPr/>
        </p:nvSpPr>
        <p:spPr>
          <a:xfrm>
            <a:off x="1010868" y="1598448"/>
            <a:ext cx="2266950" cy="338554"/>
          </a:xfrm>
          <a:prstGeom prst="rect">
            <a:avLst/>
          </a:prstGeom>
          <a:noFill/>
        </p:spPr>
        <p:txBody>
          <a:bodyPr wrap="square" rtlCol="0">
            <a:spAutoFit/>
          </a:bodyPr>
          <a:lstStyle/>
          <a:p>
            <a:pPr algn="ctr"/>
            <a:r>
              <a:rPr lang="en-US" altLang="zh-TW" sz="1600" dirty="0">
                <a:solidFill>
                  <a:schemeClr val="tx1"/>
                </a:solidFill>
              </a:rPr>
              <a:t>Thin Provisioning</a:t>
            </a:r>
          </a:p>
        </p:txBody>
      </p:sp>
      <p:pic>
        <p:nvPicPr>
          <p:cNvPr id="18" name="圖片 17">
            <a:extLst>
              <a:ext uri="{FF2B5EF4-FFF2-40B4-BE49-F238E27FC236}">
                <a16:creationId xmlns:a16="http://schemas.microsoft.com/office/drawing/2014/main" id="{92875E7C-6B22-405F-9F0F-6504300559E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8468" y="2195938"/>
            <a:ext cx="7200900" cy="620337"/>
          </a:xfrm>
          <a:prstGeom prst="rect">
            <a:avLst/>
          </a:prstGeom>
        </p:spPr>
      </p:pic>
      <p:sp>
        <p:nvSpPr>
          <p:cNvPr id="19" name="文字方塊 18">
            <a:extLst>
              <a:ext uri="{FF2B5EF4-FFF2-40B4-BE49-F238E27FC236}">
                <a16:creationId xmlns:a16="http://schemas.microsoft.com/office/drawing/2014/main" id="{EE328CEA-FC04-4EC1-97ED-E7ABF2D3F45D}"/>
              </a:ext>
            </a:extLst>
          </p:cNvPr>
          <p:cNvSpPr txBox="1"/>
          <p:nvPr/>
        </p:nvSpPr>
        <p:spPr>
          <a:xfrm>
            <a:off x="3582618" y="2366933"/>
            <a:ext cx="4476750" cy="338554"/>
          </a:xfrm>
          <a:prstGeom prst="rect">
            <a:avLst/>
          </a:prstGeom>
          <a:noFill/>
        </p:spPr>
        <p:txBody>
          <a:bodyPr wrap="square" rtlCol="0">
            <a:spAutoFit/>
          </a:bodyPr>
          <a:lstStyle/>
          <a:p>
            <a:r>
              <a:rPr lang="zh-TW" altLang="en-US" sz="1600" dirty="0">
                <a:solidFill>
                  <a:schemeClr val="tx1"/>
                </a:solidFill>
              </a:rPr>
              <a:t>適當地管理 </a:t>
            </a:r>
            <a:r>
              <a:rPr lang="en-US" altLang="zh-TW" sz="1600" dirty="0">
                <a:solidFill>
                  <a:schemeClr val="tx1"/>
                </a:solidFill>
              </a:rPr>
              <a:t>WORM</a:t>
            </a:r>
            <a:r>
              <a:rPr lang="zh-TW" altLang="en-US" sz="1600" dirty="0">
                <a:solidFill>
                  <a:schemeClr val="tx1"/>
                </a:solidFill>
              </a:rPr>
              <a:t> 資料夾的容量</a:t>
            </a:r>
            <a:endParaRPr lang="en-US" altLang="zh-TW" sz="1600" dirty="0">
              <a:solidFill>
                <a:schemeClr val="tx1"/>
              </a:solidFill>
            </a:endParaRPr>
          </a:p>
        </p:txBody>
      </p:sp>
      <p:sp>
        <p:nvSpPr>
          <p:cNvPr id="20" name="文字方塊 19">
            <a:extLst>
              <a:ext uri="{FF2B5EF4-FFF2-40B4-BE49-F238E27FC236}">
                <a16:creationId xmlns:a16="http://schemas.microsoft.com/office/drawing/2014/main" id="{B98CE7D6-08F9-4B9F-87FC-98DB96E3ECDF}"/>
              </a:ext>
            </a:extLst>
          </p:cNvPr>
          <p:cNvSpPr txBox="1"/>
          <p:nvPr/>
        </p:nvSpPr>
        <p:spPr>
          <a:xfrm>
            <a:off x="1010868" y="2366933"/>
            <a:ext cx="2266950" cy="338554"/>
          </a:xfrm>
          <a:prstGeom prst="rect">
            <a:avLst/>
          </a:prstGeom>
          <a:noFill/>
        </p:spPr>
        <p:txBody>
          <a:bodyPr wrap="square" rtlCol="0">
            <a:spAutoFit/>
          </a:bodyPr>
          <a:lstStyle/>
          <a:p>
            <a:pPr algn="ctr"/>
            <a:r>
              <a:rPr lang="en-US" altLang="zh-TW" sz="1600" dirty="0">
                <a:solidFill>
                  <a:schemeClr val="tx1"/>
                </a:solidFill>
              </a:rPr>
              <a:t>Folder Quota</a:t>
            </a:r>
          </a:p>
        </p:txBody>
      </p:sp>
      <p:pic>
        <p:nvPicPr>
          <p:cNvPr id="21" name="圖片 20">
            <a:extLst>
              <a:ext uri="{FF2B5EF4-FFF2-40B4-BE49-F238E27FC236}">
                <a16:creationId xmlns:a16="http://schemas.microsoft.com/office/drawing/2014/main" id="{A3E98C21-61ED-46DE-9D53-E6D1F8AF33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8468" y="2986513"/>
            <a:ext cx="7200900" cy="620337"/>
          </a:xfrm>
          <a:prstGeom prst="rect">
            <a:avLst/>
          </a:prstGeom>
        </p:spPr>
      </p:pic>
      <p:sp>
        <p:nvSpPr>
          <p:cNvPr id="22" name="文字方塊 21">
            <a:extLst>
              <a:ext uri="{FF2B5EF4-FFF2-40B4-BE49-F238E27FC236}">
                <a16:creationId xmlns:a16="http://schemas.microsoft.com/office/drawing/2014/main" id="{BA314AEF-80E2-47FC-8627-0C0394A5B9C3}"/>
              </a:ext>
            </a:extLst>
          </p:cNvPr>
          <p:cNvSpPr txBox="1"/>
          <p:nvPr/>
        </p:nvSpPr>
        <p:spPr>
          <a:xfrm>
            <a:off x="3582618" y="3072386"/>
            <a:ext cx="4476750" cy="416332"/>
          </a:xfrm>
          <a:prstGeom prst="rect">
            <a:avLst/>
          </a:prstGeom>
          <a:noFill/>
        </p:spPr>
        <p:txBody>
          <a:bodyPr wrap="square" rtlCol="0">
            <a:spAutoFit/>
          </a:bodyPr>
          <a:lstStyle/>
          <a:p>
            <a:pPr>
              <a:lnSpc>
                <a:spcPct val="150000"/>
              </a:lnSpc>
            </a:pPr>
            <a:r>
              <a:rPr lang="zh-TW" altLang="en-US" sz="1600" dirty="0">
                <a:solidFill>
                  <a:schemeClr val="tx1"/>
                </a:solidFill>
              </a:rPr>
              <a:t>減少檔案在 </a:t>
            </a:r>
            <a:r>
              <a:rPr lang="en-US" altLang="zh-TW" sz="1600" dirty="0">
                <a:solidFill>
                  <a:schemeClr val="tx1"/>
                </a:solidFill>
              </a:rPr>
              <a:t>WORM</a:t>
            </a:r>
            <a:r>
              <a:rPr lang="zh-TW" altLang="en-US" sz="1600" dirty="0">
                <a:solidFill>
                  <a:schemeClr val="tx1"/>
                </a:solidFill>
              </a:rPr>
              <a:t> 資料夾占用的空間</a:t>
            </a:r>
            <a:endParaRPr lang="en-US" altLang="zh-TW" sz="1600" dirty="0">
              <a:solidFill>
                <a:schemeClr val="tx1"/>
              </a:solidFill>
            </a:endParaRPr>
          </a:p>
        </p:txBody>
      </p:sp>
      <p:sp>
        <p:nvSpPr>
          <p:cNvPr id="23" name="文字方塊 22">
            <a:extLst>
              <a:ext uri="{FF2B5EF4-FFF2-40B4-BE49-F238E27FC236}">
                <a16:creationId xmlns:a16="http://schemas.microsoft.com/office/drawing/2014/main" id="{A5E6CB4C-B1A8-41CA-BDF4-3A394B4104DD}"/>
              </a:ext>
            </a:extLst>
          </p:cNvPr>
          <p:cNvSpPr txBox="1"/>
          <p:nvPr/>
        </p:nvSpPr>
        <p:spPr>
          <a:xfrm>
            <a:off x="1010868" y="3157508"/>
            <a:ext cx="2266950" cy="338554"/>
          </a:xfrm>
          <a:prstGeom prst="rect">
            <a:avLst/>
          </a:prstGeom>
          <a:noFill/>
        </p:spPr>
        <p:txBody>
          <a:bodyPr wrap="square" rtlCol="0">
            <a:spAutoFit/>
          </a:bodyPr>
          <a:lstStyle/>
          <a:p>
            <a:pPr algn="ctr"/>
            <a:r>
              <a:rPr lang="en-US" altLang="zh-TW" sz="1600" dirty="0">
                <a:solidFill>
                  <a:schemeClr val="tx1"/>
                </a:solidFill>
              </a:rPr>
              <a:t>Compression</a:t>
            </a:r>
          </a:p>
        </p:txBody>
      </p:sp>
      <p:pic>
        <p:nvPicPr>
          <p:cNvPr id="24" name="圖片 23">
            <a:extLst>
              <a:ext uri="{FF2B5EF4-FFF2-40B4-BE49-F238E27FC236}">
                <a16:creationId xmlns:a16="http://schemas.microsoft.com/office/drawing/2014/main" id="{83F312F3-813C-42CF-83EC-9A78AA8849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8468" y="3777088"/>
            <a:ext cx="7200900" cy="620337"/>
          </a:xfrm>
          <a:prstGeom prst="rect">
            <a:avLst/>
          </a:prstGeom>
        </p:spPr>
      </p:pic>
      <p:sp>
        <p:nvSpPr>
          <p:cNvPr id="25" name="文字方塊 24">
            <a:extLst>
              <a:ext uri="{FF2B5EF4-FFF2-40B4-BE49-F238E27FC236}">
                <a16:creationId xmlns:a16="http://schemas.microsoft.com/office/drawing/2014/main" id="{073429FA-C057-434B-ACA3-EBC2C4374431}"/>
              </a:ext>
            </a:extLst>
          </p:cNvPr>
          <p:cNvSpPr txBox="1"/>
          <p:nvPr/>
        </p:nvSpPr>
        <p:spPr>
          <a:xfrm>
            <a:off x="3582618" y="3862961"/>
            <a:ext cx="4476750" cy="416332"/>
          </a:xfrm>
          <a:prstGeom prst="rect">
            <a:avLst/>
          </a:prstGeom>
          <a:noFill/>
        </p:spPr>
        <p:txBody>
          <a:bodyPr wrap="square" rtlCol="0">
            <a:spAutoFit/>
          </a:bodyPr>
          <a:lstStyle/>
          <a:p>
            <a:pPr>
              <a:lnSpc>
                <a:spcPct val="150000"/>
              </a:lnSpc>
            </a:pPr>
            <a:r>
              <a:rPr lang="zh-TW" altLang="en-US" sz="1600" dirty="0">
                <a:solidFill>
                  <a:schemeClr val="tx1"/>
                </a:solidFill>
              </a:rPr>
              <a:t>減少重複儲存在儲存系統的資料</a:t>
            </a:r>
            <a:endParaRPr lang="en-US" altLang="zh-TW" sz="1600" dirty="0">
              <a:solidFill>
                <a:schemeClr val="tx1"/>
              </a:solidFill>
            </a:endParaRPr>
          </a:p>
        </p:txBody>
      </p:sp>
      <p:sp>
        <p:nvSpPr>
          <p:cNvPr id="26" name="文字方塊 25">
            <a:extLst>
              <a:ext uri="{FF2B5EF4-FFF2-40B4-BE49-F238E27FC236}">
                <a16:creationId xmlns:a16="http://schemas.microsoft.com/office/drawing/2014/main" id="{1D5576BC-F2FA-48F9-99F6-FB8F4022F0F0}"/>
              </a:ext>
            </a:extLst>
          </p:cNvPr>
          <p:cNvSpPr txBox="1"/>
          <p:nvPr/>
        </p:nvSpPr>
        <p:spPr>
          <a:xfrm>
            <a:off x="1010868" y="3948083"/>
            <a:ext cx="2266950" cy="338554"/>
          </a:xfrm>
          <a:prstGeom prst="rect">
            <a:avLst/>
          </a:prstGeom>
          <a:noFill/>
        </p:spPr>
        <p:txBody>
          <a:bodyPr wrap="square" rtlCol="0">
            <a:spAutoFit/>
          </a:bodyPr>
          <a:lstStyle/>
          <a:p>
            <a:pPr algn="ctr"/>
            <a:r>
              <a:rPr lang="en-US" altLang="zh-TW" sz="1600" dirty="0">
                <a:solidFill>
                  <a:schemeClr val="tx1"/>
                </a:solidFill>
              </a:rPr>
              <a:t>Deduplication</a:t>
            </a:r>
          </a:p>
        </p:txBody>
      </p:sp>
    </p:spTree>
    <p:extLst>
      <p:ext uri="{BB962C8B-B14F-4D97-AF65-F5344CB8AC3E}">
        <p14:creationId xmlns:p14="http://schemas.microsoft.com/office/powerpoint/2010/main" val="185639768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圖片 42">
            <a:extLst>
              <a:ext uri="{FF2B5EF4-FFF2-40B4-BE49-F238E27FC236}">
                <a16:creationId xmlns:a16="http://schemas.microsoft.com/office/drawing/2014/main" id="{BC721460-1C8D-46BF-B98A-60F4696353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56783" y="2066824"/>
            <a:ext cx="3293725" cy="2466104"/>
          </a:xfrm>
          <a:prstGeom prst="rect">
            <a:avLst/>
          </a:prstGeom>
        </p:spPr>
      </p:pic>
      <p:sp>
        <p:nvSpPr>
          <p:cNvPr id="44" name="矩形: 圓角 43">
            <a:extLst>
              <a:ext uri="{FF2B5EF4-FFF2-40B4-BE49-F238E27FC236}">
                <a16:creationId xmlns:a16="http://schemas.microsoft.com/office/drawing/2014/main" id="{BD10BB8B-B202-42BF-A5D8-C7A20B5D6B36}"/>
              </a:ext>
            </a:extLst>
          </p:cNvPr>
          <p:cNvSpPr/>
          <p:nvPr/>
        </p:nvSpPr>
        <p:spPr>
          <a:xfrm>
            <a:off x="5129890" y="1974072"/>
            <a:ext cx="3157265" cy="2466104"/>
          </a:xfrm>
          <a:prstGeom prst="roundRect">
            <a:avLst>
              <a:gd name="adj" fmla="val 297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 name="テキスト ボックス 138">
            <a:extLst>
              <a:ext uri="{FF2B5EF4-FFF2-40B4-BE49-F238E27FC236}">
                <a16:creationId xmlns:a16="http://schemas.microsoft.com/office/drawing/2014/main" id="{734D5EBA-EB0A-41FB-B51E-15BF3D98AD79}"/>
              </a:ext>
            </a:extLst>
          </p:cNvPr>
          <p:cNvSpPr txBox="1">
            <a:spLocks noChangeArrowheads="1"/>
          </p:cNvSpPr>
          <p:nvPr/>
        </p:nvSpPr>
        <p:spPr bwMode="auto">
          <a:xfrm>
            <a:off x="5056783" y="1892998"/>
            <a:ext cx="3293725" cy="359473"/>
          </a:xfrm>
          <a:prstGeom prst="roundRect">
            <a:avLst/>
          </a:prstGeom>
          <a:blipFill dpi="0" rotWithShape="1">
            <a:blip r:embed="rId3" cstate="screen">
              <a:extLst>
                <a:ext uri="{28A0092B-C50C-407E-A947-70E740481C1C}">
                  <a14:useLocalDpi xmlns:a14="http://schemas.microsoft.com/office/drawing/2010/main"/>
                </a:ext>
              </a:extLst>
            </a:blip>
            <a:srcRect/>
            <a:stretch>
              <a:fillRect/>
            </a:stretch>
          </a:blipFill>
          <a:ln w="25400" cap="flat" cmpd="sng" algn="ctr">
            <a:noFill/>
            <a:prstDash val="solid"/>
          </a:ln>
          <a:effectLst/>
        </p:spPr>
        <p:txBody>
          <a:bodyPr wrap="square" lIns="77925" tIns="38963" rIns="77925" bIns="38963"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a:r>
              <a:rPr lang="en-US" altLang="zh-TW" sz="1600" b="1" dirty="0">
                <a:solidFill>
                  <a:schemeClr val="bg1"/>
                </a:solidFill>
                <a:latin typeface="微軟正黑體" panose="020B0604030504040204" pitchFamily="34" charset="-120"/>
                <a:ea typeface="微軟正黑體" panose="020B0604030504040204" pitchFamily="34" charset="-120"/>
              </a:rPr>
              <a:t>DR Site</a:t>
            </a:r>
          </a:p>
        </p:txBody>
      </p:sp>
      <p:pic>
        <p:nvPicPr>
          <p:cNvPr id="48" name="圖形 47">
            <a:extLst>
              <a:ext uri="{FF2B5EF4-FFF2-40B4-BE49-F238E27FC236}">
                <a16:creationId xmlns:a16="http://schemas.microsoft.com/office/drawing/2014/main" id="{089A4CE9-823B-48E9-8593-9B2FE32E44B0}"/>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38555" y="3310998"/>
            <a:ext cx="1427982" cy="70574"/>
          </a:xfrm>
          <a:prstGeom prst="rect">
            <a:avLst/>
          </a:prstGeom>
        </p:spPr>
      </p:pic>
      <p:sp>
        <p:nvSpPr>
          <p:cNvPr id="2" name="Title 1">
            <a:extLst>
              <a:ext uri="{FF2B5EF4-FFF2-40B4-BE49-F238E27FC236}">
                <a16:creationId xmlns:a16="http://schemas.microsoft.com/office/drawing/2014/main" id="{34EE3C6E-E58F-4FE5-8FA2-84252F58F757}"/>
              </a:ext>
            </a:extLst>
          </p:cNvPr>
          <p:cNvSpPr>
            <a:spLocks noGrp="1"/>
          </p:cNvSpPr>
          <p:nvPr>
            <p:ph type="title"/>
          </p:nvPr>
        </p:nvSpPr>
        <p:spPr/>
        <p:txBody>
          <a:bodyPr/>
          <a:lstStyle/>
          <a:p>
            <a:r>
              <a:rPr lang="zh-TW" altLang="en-US" sz="3200" dirty="0">
                <a:latin typeface="Arial"/>
              </a:rPr>
              <a:t>搭配 </a:t>
            </a:r>
            <a:r>
              <a:rPr lang="en-US" altLang="zh-TW" sz="3200" dirty="0">
                <a:latin typeface="Arial"/>
              </a:rPr>
              <a:t>WORM</a:t>
            </a:r>
            <a:r>
              <a:rPr lang="zh-TW" altLang="en-US" sz="3200" dirty="0">
                <a:latin typeface="Arial"/>
              </a:rPr>
              <a:t> 的 </a:t>
            </a:r>
            <a:r>
              <a:rPr lang="en-US" sz="3200" dirty="0" err="1">
                <a:latin typeface="Arial"/>
              </a:rPr>
              <a:t>Snap</a:t>
            </a:r>
            <a:r>
              <a:rPr lang="en-US" altLang="zh-TW" sz="3200" dirty="0" err="1">
                <a:latin typeface="Arial"/>
              </a:rPr>
              <a:t>S</a:t>
            </a:r>
            <a:r>
              <a:rPr lang="en-US" sz="3200" dirty="0" err="1">
                <a:latin typeface="Arial"/>
              </a:rPr>
              <a:t>ync</a:t>
            </a:r>
            <a:r>
              <a:rPr lang="zh-TW" altLang="en-US" sz="3200" dirty="0">
                <a:latin typeface="Arial"/>
              </a:rPr>
              <a:t> 備份</a:t>
            </a:r>
            <a:r>
              <a:rPr lang="en-US" altLang="zh-TW" sz="3200" dirty="0">
                <a:latin typeface="Arial"/>
              </a:rPr>
              <a:t> </a:t>
            </a:r>
            <a:br>
              <a:rPr lang="en-US" altLang="zh-TW" sz="3200" dirty="0">
                <a:latin typeface="Arial"/>
              </a:rPr>
            </a:br>
            <a:r>
              <a:rPr lang="zh-TW" altLang="en-US" sz="3200" dirty="0">
                <a:latin typeface="Arial"/>
              </a:rPr>
              <a:t>確保用戶資料可靠性與不可竄改性</a:t>
            </a:r>
          </a:p>
        </p:txBody>
      </p:sp>
      <p:pic>
        <p:nvPicPr>
          <p:cNvPr id="18" name="Picture 17">
            <a:extLst>
              <a:ext uri="{FF2B5EF4-FFF2-40B4-BE49-F238E27FC236}">
                <a16:creationId xmlns:a16="http://schemas.microsoft.com/office/drawing/2014/main" id="{8C7ECB59-6D3C-48FE-9D2B-06ED5A5748C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21057" b="24105"/>
          <a:stretch/>
        </p:blipFill>
        <p:spPr>
          <a:xfrm>
            <a:off x="5219849" y="3709533"/>
            <a:ext cx="1500199" cy="514267"/>
          </a:xfrm>
          <a:prstGeom prst="rect">
            <a:avLst/>
          </a:prstGeom>
        </p:spPr>
      </p:pic>
      <p:sp>
        <p:nvSpPr>
          <p:cNvPr id="25" name="TextBox 24">
            <a:extLst>
              <a:ext uri="{FF2B5EF4-FFF2-40B4-BE49-F238E27FC236}">
                <a16:creationId xmlns:a16="http://schemas.microsoft.com/office/drawing/2014/main" id="{C0858E29-0D99-442C-BF5A-1974ACE7EFD2}"/>
              </a:ext>
            </a:extLst>
          </p:cNvPr>
          <p:cNvSpPr txBox="1"/>
          <p:nvPr/>
        </p:nvSpPr>
        <p:spPr>
          <a:xfrm>
            <a:off x="5429181" y="4150426"/>
            <a:ext cx="1097279" cy="246221"/>
          </a:xfrm>
          <a:prstGeom prst="rect">
            <a:avLst/>
          </a:prstGeom>
          <a:noFill/>
        </p:spPr>
        <p:txBody>
          <a:bodyPr wrap="square" rtlCol="0">
            <a:spAutoFit/>
          </a:bodyPr>
          <a:lstStyle/>
          <a:p>
            <a:pPr algn="ctr"/>
            <a:r>
              <a:rPr lang="en-US" sz="1000" dirty="0">
                <a:solidFill>
                  <a:schemeClr val="tx1"/>
                </a:solidFill>
                <a:latin typeface="微軟正黑體" panose="020B0604030504040204" pitchFamily="34" charset="-120"/>
                <a:ea typeface="微軟正黑體" panose="020B0604030504040204" pitchFamily="34" charset="-120"/>
              </a:rPr>
              <a:t>ES1686dc</a:t>
            </a:r>
          </a:p>
        </p:txBody>
      </p:sp>
      <p:pic>
        <p:nvPicPr>
          <p:cNvPr id="26" name="Google Shape;675;p48">
            <a:extLst>
              <a:ext uri="{FF2B5EF4-FFF2-40B4-BE49-F238E27FC236}">
                <a16:creationId xmlns:a16="http://schemas.microsoft.com/office/drawing/2014/main" id="{4208978D-07AD-4CF4-ACD8-8DE5B31986E2}"/>
              </a:ext>
            </a:extLst>
          </p:cNvPr>
          <p:cNvPicPr preferRelativeResize="0"/>
          <p:nvPr/>
        </p:nvPicPr>
        <p:blipFill rotWithShape="1">
          <a:blip r:embed="rId7" cstate="screen">
            <a:alphaModFix/>
            <a:extLst>
              <a:ext uri="{28A0092B-C50C-407E-A947-70E740481C1C}">
                <a14:useLocalDpi xmlns:a14="http://schemas.microsoft.com/office/drawing/2010/main"/>
              </a:ext>
            </a:extLst>
          </a:blip>
          <a:srcRect t="26667" b="20000"/>
          <a:stretch/>
        </p:blipFill>
        <p:spPr>
          <a:xfrm>
            <a:off x="5118625" y="3059313"/>
            <a:ext cx="1700698" cy="597116"/>
          </a:xfrm>
          <a:prstGeom prst="rect">
            <a:avLst/>
          </a:prstGeom>
          <a:noFill/>
          <a:ln>
            <a:noFill/>
          </a:ln>
        </p:spPr>
      </p:pic>
      <p:sp>
        <p:nvSpPr>
          <p:cNvPr id="27" name="TextBox 26">
            <a:extLst>
              <a:ext uri="{FF2B5EF4-FFF2-40B4-BE49-F238E27FC236}">
                <a16:creationId xmlns:a16="http://schemas.microsoft.com/office/drawing/2014/main" id="{AD91718A-0A02-4AB7-A03F-8DE4D3E26D07}"/>
              </a:ext>
            </a:extLst>
          </p:cNvPr>
          <p:cNvSpPr txBox="1"/>
          <p:nvPr/>
        </p:nvSpPr>
        <p:spPr>
          <a:xfrm>
            <a:off x="5420334" y="3500564"/>
            <a:ext cx="1097279" cy="246221"/>
          </a:xfrm>
          <a:prstGeom prst="rect">
            <a:avLst/>
          </a:prstGeom>
          <a:noFill/>
        </p:spPr>
        <p:txBody>
          <a:bodyPr wrap="square" rtlCol="0">
            <a:spAutoFit/>
          </a:bodyPr>
          <a:lstStyle/>
          <a:p>
            <a:pPr algn="ctr"/>
            <a:r>
              <a:rPr lang="en-US" sz="1000" dirty="0">
                <a:solidFill>
                  <a:schemeClr val="tx1"/>
                </a:solidFill>
                <a:latin typeface="微軟正黑體" panose="020B0604030504040204" pitchFamily="34" charset="-120"/>
                <a:ea typeface="微軟正黑體" panose="020B0604030504040204" pitchFamily="34" charset="-120"/>
              </a:rPr>
              <a:t>TES-3085U</a:t>
            </a:r>
          </a:p>
        </p:txBody>
      </p:sp>
      <p:pic>
        <p:nvPicPr>
          <p:cNvPr id="28" name="Google Shape;693;p49">
            <a:extLst>
              <a:ext uri="{FF2B5EF4-FFF2-40B4-BE49-F238E27FC236}">
                <a16:creationId xmlns:a16="http://schemas.microsoft.com/office/drawing/2014/main" id="{D55953FD-BFDD-41B2-8FC6-33F9EAC92093}"/>
              </a:ext>
            </a:extLst>
          </p:cNvPr>
          <p:cNvPicPr preferRelativeResize="0"/>
          <p:nvPr/>
        </p:nvPicPr>
        <p:blipFill rotWithShape="1">
          <a:blip r:embed="rId8" cstate="screen">
            <a:alphaModFix/>
            <a:extLst>
              <a:ext uri="{28A0092B-C50C-407E-A947-70E740481C1C}">
                <a14:useLocalDpi xmlns:a14="http://schemas.microsoft.com/office/drawing/2010/main"/>
              </a:ext>
            </a:extLst>
          </a:blip>
          <a:srcRect t="23217" b="24854"/>
          <a:stretch/>
        </p:blipFill>
        <p:spPr>
          <a:xfrm>
            <a:off x="6811679" y="3038049"/>
            <a:ext cx="1477774" cy="597116"/>
          </a:xfrm>
          <a:prstGeom prst="rect">
            <a:avLst/>
          </a:prstGeom>
          <a:noFill/>
          <a:ln>
            <a:noFill/>
          </a:ln>
        </p:spPr>
      </p:pic>
      <p:sp>
        <p:nvSpPr>
          <p:cNvPr id="29" name="TextBox 28">
            <a:extLst>
              <a:ext uri="{FF2B5EF4-FFF2-40B4-BE49-F238E27FC236}">
                <a16:creationId xmlns:a16="http://schemas.microsoft.com/office/drawing/2014/main" id="{1AAC6EB1-2AFA-4DCC-AA8B-35990B6EFFC3}"/>
              </a:ext>
            </a:extLst>
          </p:cNvPr>
          <p:cNvSpPr txBox="1"/>
          <p:nvPr/>
        </p:nvSpPr>
        <p:spPr>
          <a:xfrm>
            <a:off x="6986773" y="3500564"/>
            <a:ext cx="1097279" cy="246221"/>
          </a:xfrm>
          <a:prstGeom prst="rect">
            <a:avLst/>
          </a:prstGeom>
          <a:noFill/>
        </p:spPr>
        <p:txBody>
          <a:bodyPr wrap="square" rtlCol="0">
            <a:spAutoFit/>
          </a:bodyPr>
          <a:lstStyle/>
          <a:p>
            <a:pPr algn="ctr"/>
            <a:r>
              <a:rPr lang="en-US" sz="1000" dirty="0">
                <a:solidFill>
                  <a:schemeClr val="tx1"/>
                </a:solidFill>
                <a:latin typeface="微軟正黑體" panose="020B0604030504040204" pitchFamily="34" charset="-120"/>
                <a:ea typeface="微軟正黑體" panose="020B0604030504040204" pitchFamily="34" charset="-120"/>
              </a:rPr>
              <a:t>TES-1885U</a:t>
            </a:r>
          </a:p>
        </p:txBody>
      </p:sp>
      <p:pic>
        <p:nvPicPr>
          <p:cNvPr id="30" name="Picture 29">
            <a:extLst>
              <a:ext uri="{FF2B5EF4-FFF2-40B4-BE49-F238E27FC236}">
                <a16:creationId xmlns:a16="http://schemas.microsoft.com/office/drawing/2014/main" id="{EB1861CC-CB88-493C-A8BD-02DBD4D757D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901760" y="3591938"/>
            <a:ext cx="1381495" cy="863435"/>
          </a:xfrm>
          <a:prstGeom prst="rect">
            <a:avLst/>
          </a:prstGeom>
        </p:spPr>
      </p:pic>
      <p:sp>
        <p:nvSpPr>
          <p:cNvPr id="31" name="TextBox 30">
            <a:extLst>
              <a:ext uri="{FF2B5EF4-FFF2-40B4-BE49-F238E27FC236}">
                <a16:creationId xmlns:a16="http://schemas.microsoft.com/office/drawing/2014/main" id="{BB21F540-4769-47B6-B99F-30A0B5A786BC}"/>
              </a:ext>
            </a:extLst>
          </p:cNvPr>
          <p:cNvSpPr txBox="1"/>
          <p:nvPr/>
        </p:nvSpPr>
        <p:spPr>
          <a:xfrm>
            <a:off x="6901552" y="4150426"/>
            <a:ext cx="1382360" cy="246221"/>
          </a:xfrm>
          <a:prstGeom prst="rect">
            <a:avLst/>
          </a:prstGeom>
          <a:noFill/>
        </p:spPr>
        <p:txBody>
          <a:bodyPr wrap="square" rtlCol="0">
            <a:spAutoFit/>
          </a:bodyPr>
          <a:lstStyle/>
          <a:p>
            <a:pPr algn="ctr"/>
            <a:r>
              <a:rPr lang="en-US" sz="1000" dirty="0">
                <a:solidFill>
                  <a:schemeClr val="tx1"/>
                </a:solidFill>
                <a:latin typeface="微軟正黑體" panose="020B0604030504040204" pitchFamily="34" charset="-120"/>
                <a:ea typeface="微軟正黑體" panose="020B0604030504040204" pitchFamily="34" charset="-120"/>
              </a:rPr>
              <a:t>TDS-16489U R2</a:t>
            </a:r>
          </a:p>
        </p:txBody>
      </p:sp>
      <p:sp>
        <p:nvSpPr>
          <p:cNvPr id="36" name="TextBox 35">
            <a:extLst>
              <a:ext uri="{FF2B5EF4-FFF2-40B4-BE49-F238E27FC236}">
                <a16:creationId xmlns:a16="http://schemas.microsoft.com/office/drawing/2014/main" id="{ACE69606-A70B-4657-9E99-2462CF266688}"/>
              </a:ext>
            </a:extLst>
          </p:cNvPr>
          <p:cNvSpPr txBox="1"/>
          <p:nvPr/>
        </p:nvSpPr>
        <p:spPr>
          <a:xfrm>
            <a:off x="510362" y="1288339"/>
            <a:ext cx="6756787" cy="456856"/>
          </a:xfrm>
          <a:prstGeom prst="rect">
            <a:avLst/>
          </a:prstGeom>
          <a:noFill/>
        </p:spPr>
        <p:txBody>
          <a:bodyPr wrap="square" rtlCol="0" anchor="t">
            <a:spAutoFit/>
          </a:bodyPr>
          <a:lstStyle/>
          <a:p>
            <a:pPr>
              <a:lnSpc>
                <a:spcPct val="150000"/>
              </a:lnSpc>
            </a:pPr>
            <a:r>
              <a:rPr lang="zh-TW" altLang="en-US" sz="1800" dirty="0">
                <a:solidFill>
                  <a:schemeClr val="tx1"/>
                </a:solidFill>
                <a:latin typeface="+mj-lt"/>
                <a:ea typeface="Microsoft JhengHei"/>
              </a:rPr>
              <a:t>而且 </a:t>
            </a:r>
            <a:r>
              <a:rPr lang="en-US" altLang="zh-TW" sz="1800" dirty="0" err="1">
                <a:solidFill>
                  <a:schemeClr val="tx1"/>
                </a:solidFill>
                <a:latin typeface="+mj-lt"/>
                <a:ea typeface="Microsoft JhengHei"/>
              </a:rPr>
              <a:t>SnapSync</a:t>
            </a:r>
            <a:r>
              <a:rPr lang="zh-TW" altLang="en-US" sz="1800" dirty="0">
                <a:solidFill>
                  <a:schemeClr val="tx1"/>
                </a:solidFill>
                <a:latin typeface="+mj-lt"/>
                <a:ea typeface="Microsoft JhengHei"/>
              </a:rPr>
              <a:t> 只做差異化備份</a:t>
            </a:r>
            <a:r>
              <a:rPr lang="en-US" altLang="zh-TW" sz="1800" dirty="0">
                <a:solidFill>
                  <a:schemeClr val="tx1"/>
                </a:solidFill>
                <a:latin typeface="+mj-lt"/>
                <a:ea typeface="Microsoft JhengHei"/>
              </a:rPr>
              <a:t>, </a:t>
            </a:r>
            <a:r>
              <a:rPr lang="zh-TW" altLang="en-US" sz="1800" dirty="0">
                <a:solidFill>
                  <a:schemeClr val="tx1"/>
                </a:solidFill>
                <a:latin typeface="+mj-lt"/>
                <a:ea typeface="Microsoft JhengHei"/>
              </a:rPr>
              <a:t>可讓 </a:t>
            </a:r>
            <a:r>
              <a:rPr lang="en-US" altLang="zh-TW" sz="1800" dirty="0">
                <a:solidFill>
                  <a:schemeClr val="tx1"/>
                </a:solidFill>
                <a:latin typeface="+mj-lt"/>
                <a:ea typeface="Microsoft JhengHei"/>
              </a:rPr>
              <a:t>DR</a:t>
            </a:r>
            <a:r>
              <a:rPr lang="zh-TW" altLang="en-US" sz="1800" dirty="0">
                <a:solidFill>
                  <a:schemeClr val="tx1"/>
                </a:solidFill>
                <a:latin typeface="+mj-lt"/>
                <a:ea typeface="Microsoft JhengHei"/>
              </a:rPr>
              <a:t> 備份空間更有效率</a:t>
            </a:r>
            <a:endParaRPr lang="en-US" sz="1800" dirty="0">
              <a:solidFill>
                <a:schemeClr val="tx1"/>
              </a:solidFill>
              <a:latin typeface="+mj-lt"/>
              <a:ea typeface="Microsoft JhengHei"/>
            </a:endParaRPr>
          </a:p>
        </p:txBody>
      </p:sp>
      <p:sp>
        <p:nvSpPr>
          <p:cNvPr id="32" name="TextBox 31">
            <a:extLst>
              <a:ext uri="{FF2B5EF4-FFF2-40B4-BE49-F238E27FC236}">
                <a16:creationId xmlns:a16="http://schemas.microsoft.com/office/drawing/2014/main" id="{D2C48E46-6AC4-4FE9-A08B-509CB1BD21F8}"/>
              </a:ext>
            </a:extLst>
          </p:cNvPr>
          <p:cNvSpPr txBox="1"/>
          <p:nvPr/>
        </p:nvSpPr>
        <p:spPr>
          <a:xfrm>
            <a:off x="3754625" y="2992099"/>
            <a:ext cx="1246311" cy="307777"/>
          </a:xfrm>
          <a:prstGeom prst="rect">
            <a:avLst/>
          </a:prstGeom>
          <a:noFill/>
        </p:spPr>
        <p:txBody>
          <a:bodyPr wrap="square" rtlCol="0">
            <a:spAutoFit/>
          </a:bodyPr>
          <a:lstStyle/>
          <a:p>
            <a:pPr algn="ctr"/>
            <a:r>
              <a:rPr lang="en-US" b="1" dirty="0" err="1">
                <a:solidFill>
                  <a:schemeClr val="tx1"/>
                </a:solidFill>
                <a:latin typeface="微軟正黑體" panose="020B0604030504040204" pitchFamily="34" charset="-120"/>
                <a:ea typeface="微軟正黑體" panose="020B0604030504040204" pitchFamily="34" charset="-120"/>
              </a:rPr>
              <a:t>Snap</a:t>
            </a:r>
            <a:r>
              <a:rPr lang="en-US" altLang="zh-TW" b="1" dirty="0" err="1">
                <a:solidFill>
                  <a:schemeClr val="tx1"/>
                </a:solidFill>
                <a:latin typeface="微軟正黑體" panose="020B0604030504040204" pitchFamily="34" charset="-120"/>
                <a:ea typeface="微軟正黑體" panose="020B0604030504040204" pitchFamily="34" charset="-120"/>
              </a:rPr>
              <a:t>S</a:t>
            </a:r>
            <a:r>
              <a:rPr lang="en-US" b="1" dirty="0" err="1">
                <a:solidFill>
                  <a:schemeClr val="tx1"/>
                </a:solidFill>
                <a:latin typeface="微軟正黑體" panose="020B0604030504040204" pitchFamily="34" charset="-120"/>
                <a:ea typeface="微軟正黑體" panose="020B0604030504040204" pitchFamily="34" charset="-120"/>
              </a:rPr>
              <a:t>ync</a:t>
            </a:r>
            <a:endParaRPr lang="en-US" b="1" dirty="0">
              <a:solidFill>
                <a:schemeClr val="tx1"/>
              </a:solidFill>
              <a:latin typeface="微軟正黑體" panose="020B0604030504040204" pitchFamily="34" charset="-120"/>
              <a:ea typeface="微軟正黑體" panose="020B0604030504040204" pitchFamily="34" charset="-120"/>
            </a:endParaRPr>
          </a:p>
        </p:txBody>
      </p:sp>
      <p:pic>
        <p:nvPicPr>
          <p:cNvPr id="33" name="圖片 32">
            <a:extLst>
              <a:ext uri="{FF2B5EF4-FFF2-40B4-BE49-F238E27FC236}">
                <a16:creationId xmlns:a16="http://schemas.microsoft.com/office/drawing/2014/main" id="{CBB35DF8-662A-40E0-8C0D-5B331BD32B1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9533" y="2066824"/>
            <a:ext cx="3293725" cy="2466104"/>
          </a:xfrm>
          <a:prstGeom prst="rect">
            <a:avLst/>
          </a:prstGeom>
        </p:spPr>
      </p:pic>
      <p:sp>
        <p:nvSpPr>
          <p:cNvPr id="34" name="矩形: 圓角 33">
            <a:extLst>
              <a:ext uri="{FF2B5EF4-FFF2-40B4-BE49-F238E27FC236}">
                <a16:creationId xmlns:a16="http://schemas.microsoft.com/office/drawing/2014/main" id="{0565EB72-7E78-42DC-9194-2CB68357B66C}"/>
              </a:ext>
            </a:extLst>
          </p:cNvPr>
          <p:cNvSpPr/>
          <p:nvPr/>
        </p:nvSpPr>
        <p:spPr>
          <a:xfrm>
            <a:off x="462640" y="1974072"/>
            <a:ext cx="3157265" cy="2466104"/>
          </a:xfrm>
          <a:prstGeom prst="roundRect">
            <a:avLst>
              <a:gd name="adj" fmla="val 297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テキスト ボックス 138">
            <a:extLst>
              <a:ext uri="{FF2B5EF4-FFF2-40B4-BE49-F238E27FC236}">
                <a16:creationId xmlns:a16="http://schemas.microsoft.com/office/drawing/2014/main" id="{A2EAE098-AC21-4237-8284-7299C8B32261}"/>
              </a:ext>
            </a:extLst>
          </p:cNvPr>
          <p:cNvSpPr txBox="1">
            <a:spLocks noChangeArrowheads="1"/>
          </p:cNvSpPr>
          <p:nvPr/>
        </p:nvSpPr>
        <p:spPr bwMode="auto">
          <a:xfrm>
            <a:off x="389533" y="1892998"/>
            <a:ext cx="3293725" cy="359473"/>
          </a:xfrm>
          <a:prstGeom prst="roundRect">
            <a:avLst/>
          </a:prstGeom>
          <a:blipFill dpi="0" rotWithShape="1">
            <a:blip r:embed="rId3" cstate="screen">
              <a:extLst>
                <a:ext uri="{28A0092B-C50C-407E-A947-70E740481C1C}">
                  <a14:useLocalDpi xmlns:a14="http://schemas.microsoft.com/office/drawing/2010/main"/>
                </a:ext>
              </a:extLst>
            </a:blip>
            <a:srcRect/>
            <a:stretch>
              <a:fillRect/>
            </a:stretch>
          </a:blipFill>
          <a:ln w="25400" cap="flat" cmpd="sng" algn="ctr">
            <a:noFill/>
            <a:prstDash val="solid"/>
          </a:ln>
          <a:effectLst/>
        </p:spPr>
        <p:txBody>
          <a:bodyPr wrap="square" lIns="77925" tIns="38963" rIns="77925" bIns="38963"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a:r>
              <a:rPr lang="en-US" altLang="zh-TW" sz="1600" b="1" dirty="0">
                <a:solidFill>
                  <a:schemeClr val="bg1"/>
                </a:solidFill>
                <a:latin typeface="微軟正黑體" panose="020B0604030504040204" pitchFamily="34" charset="-120"/>
                <a:ea typeface="微軟正黑體" panose="020B0604030504040204" pitchFamily="34" charset="-120"/>
              </a:rPr>
              <a:t>Primary Site</a:t>
            </a:r>
          </a:p>
        </p:txBody>
      </p:sp>
      <p:pic>
        <p:nvPicPr>
          <p:cNvPr id="10" name="Picture 9">
            <a:extLst>
              <a:ext uri="{FF2B5EF4-FFF2-40B4-BE49-F238E27FC236}">
                <a16:creationId xmlns:a16="http://schemas.microsoft.com/office/drawing/2014/main" id="{E8C422F2-861A-4FBD-90F6-5CE4458E4526}"/>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t="21057" b="24105"/>
          <a:stretch/>
        </p:blipFill>
        <p:spPr>
          <a:xfrm>
            <a:off x="634425" y="3225768"/>
            <a:ext cx="2694935" cy="923821"/>
          </a:xfrm>
          <a:prstGeom prst="rect">
            <a:avLst/>
          </a:prstGeom>
        </p:spPr>
      </p:pic>
      <p:pic>
        <p:nvPicPr>
          <p:cNvPr id="41" name="圖片 40">
            <a:extLst>
              <a:ext uri="{FF2B5EF4-FFF2-40B4-BE49-F238E27FC236}">
                <a16:creationId xmlns:a16="http://schemas.microsoft.com/office/drawing/2014/main" id="{7096633F-F723-4E7E-8ABC-B5A964B0E9FA}"/>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472884" y="2599326"/>
            <a:ext cx="1027639" cy="754739"/>
          </a:xfrm>
          <a:prstGeom prst="rect">
            <a:avLst/>
          </a:prstGeom>
        </p:spPr>
      </p:pic>
      <p:sp>
        <p:nvSpPr>
          <p:cNvPr id="42" name="TextBox 11">
            <a:extLst>
              <a:ext uri="{FF2B5EF4-FFF2-40B4-BE49-F238E27FC236}">
                <a16:creationId xmlns:a16="http://schemas.microsoft.com/office/drawing/2014/main" id="{BB1E50D0-B4D9-4FF5-8B76-3341196C4477}"/>
              </a:ext>
            </a:extLst>
          </p:cNvPr>
          <p:cNvSpPr txBox="1"/>
          <p:nvPr/>
        </p:nvSpPr>
        <p:spPr>
          <a:xfrm>
            <a:off x="1561053" y="2923843"/>
            <a:ext cx="915269" cy="307777"/>
          </a:xfrm>
          <a:prstGeom prst="rect">
            <a:avLst/>
          </a:prstGeom>
          <a:noFill/>
        </p:spPr>
        <p:txBody>
          <a:bodyPr wrap="square" rtlCol="0">
            <a:spAutoFit/>
          </a:bodyPr>
          <a:lstStyle/>
          <a:p>
            <a:pPr algn="ctr"/>
            <a:r>
              <a:rPr lang="en-US" altLang="zh-TW" dirty="0">
                <a:solidFill>
                  <a:schemeClr val="bg1"/>
                </a:solidFill>
              </a:rPr>
              <a:t>WORM</a:t>
            </a:r>
            <a:endParaRPr lang="en-US" dirty="0">
              <a:solidFill>
                <a:schemeClr val="bg1"/>
              </a:solidFill>
            </a:endParaRPr>
          </a:p>
        </p:txBody>
      </p:sp>
      <p:sp>
        <p:nvSpPr>
          <p:cNvPr id="17" name="TextBox 16">
            <a:extLst>
              <a:ext uri="{FF2B5EF4-FFF2-40B4-BE49-F238E27FC236}">
                <a16:creationId xmlns:a16="http://schemas.microsoft.com/office/drawing/2014/main" id="{9DAC10D3-A7E2-4BD0-9409-40646B934A67}"/>
              </a:ext>
            </a:extLst>
          </p:cNvPr>
          <p:cNvSpPr txBox="1"/>
          <p:nvPr/>
        </p:nvSpPr>
        <p:spPr>
          <a:xfrm>
            <a:off x="1418071" y="4103841"/>
            <a:ext cx="1097279" cy="246221"/>
          </a:xfrm>
          <a:prstGeom prst="rect">
            <a:avLst/>
          </a:prstGeom>
          <a:noFill/>
        </p:spPr>
        <p:txBody>
          <a:bodyPr wrap="square" rtlCol="0">
            <a:spAutoFit/>
          </a:bodyPr>
          <a:lstStyle/>
          <a:p>
            <a:pPr algn="ctr"/>
            <a:r>
              <a:rPr lang="en-US" sz="1000" dirty="0">
                <a:solidFill>
                  <a:schemeClr val="tx1"/>
                </a:solidFill>
                <a:latin typeface="微軟正黑體" panose="020B0604030504040204" pitchFamily="34" charset="-120"/>
                <a:ea typeface="微軟正黑體" panose="020B0604030504040204" pitchFamily="34" charset="-120"/>
              </a:rPr>
              <a:t>ES1686dc</a:t>
            </a:r>
          </a:p>
        </p:txBody>
      </p:sp>
      <p:pic>
        <p:nvPicPr>
          <p:cNvPr id="46" name="圖片 45">
            <a:extLst>
              <a:ext uri="{FF2B5EF4-FFF2-40B4-BE49-F238E27FC236}">
                <a16:creationId xmlns:a16="http://schemas.microsoft.com/office/drawing/2014/main" id="{3A890094-9D78-4DE0-9531-DA6F0B903EED}"/>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208574" y="2412804"/>
            <a:ext cx="1027639" cy="754739"/>
          </a:xfrm>
          <a:prstGeom prst="rect">
            <a:avLst/>
          </a:prstGeom>
        </p:spPr>
      </p:pic>
      <p:sp>
        <p:nvSpPr>
          <p:cNvPr id="47" name="TextBox 11">
            <a:extLst>
              <a:ext uri="{FF2B5EF4-FFF2-40B4-BE49-F238E27FC236}">
                <a16:creationId xmlns:a16="http://schemas.microsoft.com/office/drawing/2014/main" id="{486745B5-F671-45AF-9339-B119BB5BCEA5}"/>
              </a:ext>
            </a:extLst>
          </p:cNvPr>
          <p:cNvSpPr txBox="1"/>
          <p:nvPr/>
        </p:nvSpPr>
        <p:spPr>
          <a:xfrm>
            <a:off x="6296743" y="2737321"/>
            <a:ext cx="915269" cy="307777"/>
          </a:xfrm>
          <a:prstGeom prst="rect">
            <a:avLst/>
          </a:prstGeom>
          <a:noFill/>
        </p:spPr>
        <p:txBody>
          <a:bodyPr wrap="square" rtlCol="0">
            <a:spAutoFit/>
          </a:bodyPr>
          <a:lstStyle/>
          <a:p>
            <a:pPr algn="ctr"/>
            <a:r>
              <a:rPr lang="en-US" altLang="zh-TW" dirty="0">
                <a:solidFill>
                  <a:schemeClr val="bg1"/>
                </a:solidFill>
              </a:rPr>
              <a:t>WORM</a:t>
            </a:r>
            <a:endParaRPr lang="en-US" dirty="0">
              <a:solidFill>
                <a:schemeClr val="bg1"/>
              </a:solidFill>
            </a:endParaRPr>
          </a:p>
        </p:txBody>
      </p:sp>
    </p:spTree>
    <p:extLst>
      <p:ext uri="{BB962C8B-B14F-4D97-AF65-F5344CB8AC3E}">
        <p14:creationId xmlns:p14="http://schemas.microsoft.com/office/powerpoint/2010/main" val="1621606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8714CF44-FA64-4D6B-A47F-88B60F7301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674" y="0"/>
            <a:ext cx="9207480" cy="5182827"/>
          </a:xfrm>
          <a:prstGeom prst="rect">
            <a:avLst/>
          </a:prstGeom>
        </p:spPr>
      </p:pic>
      <p:sp>
        <p:nvSpPr>
          <p:cNvPr id="2" name="Title 1">
            <a:extLst>
              <a:ext uri="{FF2B5EF4-FFF2-40B4-BE49-F238E27FC236}">
                <a16:creationId xmlns:a16="http://schemas.microsoft.com/office/drawing/2014/main" id="{76864C14-162C-45B1-A3C9-26A53C1B6D48}"/>
              </a:ext>
            </a:extLst>
          </p:cNvPr>
          <p:cNvSpPr>
            <a:spLocks noGrp="1"/>
          </p:cNvSpPr>
          <p:nvPr>
            <p:ph type="title"/>
          </p:nvPr>
        </p:nvSpPr>
        <p:spPr>
          <a:xfrm>
            <a:off x="4038600" y="418753"/>
            <a:ext cx="4781871" cy="1080120"/>
          </a:xfrm>
        </p:spPr>
        <p:txBody>
          <a:bodyPr/>
          <a:lstStyle/>
          <a:p>
            <a:r>
              <a:rPr lang="zh-TW" altLang="en-US" dirty="0"/>
              <a:t>即使是中小型企業也可安心地歸檔資料</a:t>
            </a:r>
            <a:endParaRPr lang="en-US" dirty="0"/>
          </a:p>
        </p:txBody>
      </p:sp>
      <p:sp>
        <p:nvSpPr>
          <p:cNvPr id="3" name="Content Placeholder 2">
            <a:extLst>
              <a:ext uri="{FF2B5EF4-FFF2-40B4-BE49-F238E27FC236}">
                <a16:creationId xmlns:a16="http://schemas.microsoft.com/office/drawing/2014/main" id="{59A8E76A-766C-4965-B990-845FF0DBA080}"/>
              </a:ext>
            </a:extLst>
          </p:cNvPr>
          <p:cNvSpPr>
            <a:spLocks noGrp="1"/>
          </p:cNvSpPr>
          <p:nvPr>
            <p:ph type="body" idx="1"/>
          </p:nvPr>
        </p:nvSpPr>
        <p:spPr>
          <a:xfrm>
            <a:off x="4038600" y="1570881"/>
            <a:ext cx="4714875" cy="2858244"/>
          </a:xfrm>
        </p:spPr>
        <p:txBody>
          <a:bodyPr/>
          <a:lstStyle/>
          <a:p>
            <a:r>
              <a:rPr lang="zh-TW" altLang="en-US" sz="2000" dirty="0"/>
              <a:t>大型企業有能力執行詳盡儲存策略並符合法律的規範。</a:t>
            </a:r>
            <a:endParaRPr lang="en-US" altLang="zh-TW" sz="2000" dirty="0"/>
          </a:p>
          <a:p>
            <a:r>
              <a:rPr lang="zh-TW" altLang="en-US" sz="2000" dirty="0"/>
              <a:t>但中小型企業和 </a:t>
            </a:r>
            <a:r>
              <a:rPr lang="en-US" altLang="zh-TW" sz="2000" dirty="0"/>
              <a:t>SOHO</a:t>
            </a:r>
            <a:r>
              <a:rPr lang="zh-TW" altLang="en-US" sz="2000" dirty="0"/>
              <a:t> 用戶因資源有限</a:t>
            </a:r>
            <a:r>
              <a:rPr lang="en-US" altLang="zh-TW" sz="2000" dirty="0"/>
              <a:t>, </a:t>
            </a:r>
            <a:r>
              <a:rPr lang="zh-TW" altLang="en-US" sz="2000" dirty="0"/>
              <a:t>只能仰賴比較不複雜的方法。</a:t>
            </a:r>
            <a:endParaRPr lang="en-US" altLang="zh-TW" sz="2000" dirty="0"/>
          </a:p>
          <a:p>
            <a:r>
              <a:rPr lang="en-US" altLang="zh-TW" sz="2000" dirty="0"/>
              <a:t>QNAP</a:t>
            </a:r>
            <a:r>
              <a:rPr lang="zh-TW" altLang="en-US" sz="2000" dirty="0"/>
              <a:t> 將 </a:t>
            </a:r>
            <a:r>
              <a:rPr lang="en-US" altLang="zh-TW" sz="2000" dirty="0"/>
              <a:t>WORM</a:t>
            </a:r>
            <a:r>
              <a:rPr lang="zh-TW" altLang="en-US" sz="2000" dirty="0"/>
              <a:t> 功能加入 </a:t>
            </a:r>
            <a:r>
              <a:rPr lang="en-US" altLang="zh-TW" sz="2000" dirty="0"/>
              <a:t>QES</a:t>
            </a:r>
            <a:r>
              <a:rPr lang="zh-TW" altLang="en-US" sz="2000" dirty="0"/>
              <a:t> 儲存方案後</a:t>
            </a:r>
            <a:r>
              <a:rPr lang="en-US" altLang="zh-TW" sz="2000" dirty="0"/>
              <a:t>, </a:t>
            </a:r>
            <a:r>
              <a:rPr lang="zh-TW" altLang="en-US" sz="2000" dirty="0"/>
              <a:t>可解這些企業長久以來擔心資料不小心被改寫而誤觸相關法令的風險。</a:t>
            </a:r>
            <a:endParaRPr lang="en-US" sz="2000" dirty="0"/>
          </a:p>
        </p:txBody>
      </p:sp>
    </p:spTree>
    <p:extLst>
      <p:ext uri="{BB962C8B-B14F-4D97-AF65-F5344CB8AC3E}">
        <p14:creationId xmlns:p14="http://schemas.microsoft.com/office/powerpoint/2010/main" val="553814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9B3D0F-B20D-40C8-9A48-3EECCA432500}"/>
              </a:ext>
            </a:extLst>
          </p:cNvPr>
          <p:cNvSpPr>
            <a:spLocks noGrp="1"/>
          </p:cNvSpPr>
          <p:nvPr>
            <p:ph type="title"/>
          </p:nvPr>
        </p:nvSpPr>
        <p:spPr>
          <a:xfrm>
            <a:off x="525981" y="1322933"/>
            <a:ext cx="8367165" cy="1544091"/>
          </a:xfrm>
        </p:spPr>
        <p:txBody>
          <a:bodyPr/>
          <a:lstStyle/>
          <a:p>
            <a:r>
              <a:rPr lang="en-US" altLang="zh-TW" sz="5000" dirty="0">
                <a:solidFill>
                  <a:schemeClr val="accent4">
                    <a:lumMod val="50000"/>
                  </a:schemeClr>
                </a:solidFill>
              </a:rPr>
              <a:t>Live Demo</a:t>
            </a:r>
            <a:br>
              <a:rPr lang="en-US" altLang="zh-TW" dirty="0">
                <a:solidFill>
                  <a:schemeClr val="accent4">
                    <a:lumMod val="50000"/>
                  </a:schemeClr>
                </a:solidFill>
              </a:rPr>
            </a:br>
            <a:r>
              <a:rPr lang="en-US" altLang="zh-TW" sz="4000" b="0" dirty="0">
                <a:solidFill>
                  <a:schemeClr val="accent4">
                    <a:lumMod val="50000"/>
                  </a:schemeClr>
                </a:solidFill>
              </a:rPr>
              <a:t>QES WORM Folder</a:t>
            </a:r>
            <a:endParaRPr lang="en-US" sz="4000" b="0" dirty="0">
              <a:solidFill>
                <a:schemeClr val="accent4">
                  <a:lumMod val="50000"/>
                </a:schemeClr>
              </a:solidFill>
            </a:endParaRPr>
          </a:p>
        </p:txBody>
      </p:sp>
    </p:spTree>
    <p:extLst>
      <p:ext uri="{BB962C8B-B14F-4D97-AF65-F5344CB8AC3E}">
        <p14:creationId xmlns:p14="http://schemas.microsoft.com/office/powerpoint/2010/main" val="2071451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2000"/>
            <a:lum/>
          </a:blip>
          <a:srcRect/>
          <a:tile tx="0" ty="0" sx="100000" sy="100000" flip="none" algn="tl"/>
        </a:blipFill>
        <a:effectLst/>
      </p:bgPr>
    </p:bg>
    <p:spTree>
      <p:nvGrpSpPr>
        <p:cNvPr id="1" name=""/>
        <p:cNvGrpSpPr/>
        <p:nvPr/>
      </p:nvGrpSpPr>
      <p:grpSpPr>
        <a:xfrm>
          <a:off x="0" y="0"/>
          <a:ext cx="0" cy="0"/>
          <a:chOff x="0" y="0"/>
          <a:chExt cx="0" cy="0"/>
        </a:xfrm>
      </p:grpSpPr>
      <p:pic>
        <p:nvPicPr>
          <p:cNvPr id="6" name="圖片 5" descr="一張含有 物件 的圖片&#10;&#10;描述是以非常高的可信度產生">
            <a:extLst>
              <a:ext uri="{FF2B5EF4-FFF2-40B4-BE49-F238E27FC236}">
                <a16:creationId xmlns:a16="http://schemas.microsoft.com/office/drawing/2014/main" id="{867B75B3-59C5-483E-A7F2-546391F3032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69979" y="2596539"/>
            <a:ext cx="4082901" cy="1556676"/>
          </a:xfrm>
          <a:prstGeom prst="rect">
            <a:avLst/>
          </a:prstGeom>
        </p:spPr>
      </p:pic>
      <p:sp>
        <p:nvSpPr>
          <p:cNvPr id="2" name="Title 1">
            <a:extLst>
              <a:ext uri="{FF2B5EF4-FFF2-40B4-BE49-F238E27FC236}">
                <a16:creationId xmlns:a16="http://schemas.microsoft.com/office/drawing/2014/main" id="{E045CC0F-610C-4E91-A621-BD05E2AAD718}"/>
              </a:ext>
            </a:extLst>
          </p:cNvPr>
          <p:cNvSpPr>
            <a:spLocks noGrp="1"/>
          </p:cNvSpPr>
          <p:nvPr>
            <p:ph type="title"/>
          </p:nvPr>
        </p:nvSpPr>
        <p:spPr>
          <a:xfrm>
            <a:off x="3997842" y="197909"/>
            <a:ext cx="4822629" cy="1080120"/>
          </a:xfrm>
        </p:spPr>
        <p:txBody>
          <a:bodyPr/>
          <a:lstStyle/>
          <a:p>
            <a:r>
              <a:rPr lang="zh-TW" altLang="en-US" dirty="0"/>
              <a:t>許多國家嚴格定義資料存檔的法規</a:t>
            </a:r>
            <a:endParaRPr lang="en-US" dirty="0"/>
          </a:p>
        </p:txBody>
      </p:sp>
      <p:sp>
        <p:nvSpPr>
          <p:cNvPr id="3" name="Content Placeholder 2">
            <a:extLst>
              <a:ext uri="{FF2B5EF4-FFF2-40B4-BE49-F238E27FC236}">
                <a16:creationId xmlns:a16="http://schemas.microsoft.com/office/drawing/2014/main" id="{86E25FD7-F99C-41B1-AD82-D4B6A8F0B193}"/>
              </a:ext>
            </a:extLst>
          </p:cNvPr>
          <p:cNvSpPr>
            <a:spLocks noGrp="1"/>
          </p:cNvSpPr>
          <p:nvPr>
            <p:ph type="body" idx="1"/>
          </p:nvPr>
        </p:nvSpPr>
        <p:spPr>
          <a:xfrm>
            <a:off x="3997842" y="1350037"/>
            <a:ext cx="4822629" cy="1259063"/>
          </a:xfrm>
        </p:spPr>
        <p:txBody>
          <a:bodyPr/>
          <a:lstStyle/>
          <a:p>
            <a:pPr marL="0" indent="0">
              <a:spcBef>
                <a:spcPts val="600"/>
              </a:spcBef>
              <a:buNone/>
            </a:pPr>
            <a:r>
              <a:rPr lang="zh-TW" altLang="en-US" sz="1900" b="0" dirty="0"/>
              <a:t>政府規範公司重要文件</a:t>
            </a:r>
            <a:r>
              <a:rPr lang="en-US" altLang="zh-TW" sz="1900" b="0" dirty="0"/>
              <a:t>, </a:t>
            </a:r>
            <a:r>
              <a:rPr lang="zh-TW" altLang="en-US" sz="1900" b="0" dirty="0"/>
              <a:t>都是一但完成並儲存</a:t>
            </a:r>
            <a:r>
              <a:rPr lang="en-US" altLang="zh-TW" sz="1900" b="0" dirty="0"/>
              <a:t>, </a:t>
            </a:r>
            <a:r>
              <a:rPr lang="zh-TW" altLang="en-US" sz="1900" b="0" dirty="0"/>
              <a:t>就不容許再有任何的更改</a:t>
            </a:r>
            <a:r>
              <a:rPr lang="en-US" altLang="zh-TW" sz="1900" b="0" dirty="0"/>
              <a:t>.</a:t>
            </a:r>
          </a:p>
          <a:p>
            <a:pPr marL="0" indent="0">
              <a:spcBef>
                <a:spcPts val="600"/>
              </a:spcBef>
              <a:buNone/>
            </a:pPr>
            <a:r>
              <a:rPr lang="zh-TW" altLang="en-US" sz="1900" b="0" dirty="0"/>
              <a:t>並強制要求以下組織必須嚴格遵守這些規範</a:t>
            </a:r>
            <a:endParaRPr lang="en-US" altLang="zh-TW" sz="1900" b="0" dirty="0"/>
          </a:p>
        </p:txBody>
      </p:sp>
      <p:sp>
        <p:nvSpPr>
          <p:cNvPr id="5" name="Content Placeholder 2">
            <a:extLst>
              <a:ext uri="{FF2B5EF4-FFF2-40B4-BE49-F238E27FC236}">
                <a16:creationId xmlns:a16="http://schemas.microsoft.com/office/drawing/2014/main" id="{D92B15D2-9165-40BF-B0A5-41E8851B5CE7}"/>
              </a:ext>
            </a:extLst>
          </p:cNvPr>
          <p:cNvSpPr txBox="1">
            <a:spLocks/>
          </p:cNvSpPr>
          <p:nvPr/>
        </p:nvSpPr>
        <p:spPr>
          <a:xfrm>
            <a:off x="4504240" y="3024966"/>
            <a:ext cx="3859030" cy="606057"/>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L="457200" marR="0" lvl="0" indent="-381000" algn="l" rtl="0">
              <a:lnSpc>
                <a:spcPct val="100000"/>
              </a:lnSpc>
              <a:spcBef>
                <a:spcPts val="480"/>
              </a:spcBef>
              <a:spcAft>
                <a:spcPts val="0"/>
              </a:spcAft>
              <a:buClr>
                <a:srgbClr val="262626"/>
              </a:buClr>
              <a:buSzPts val="2400"/>
              <a:buFont typeface="Arial"/>
              <a:buChar char="•"/>
              <a:defRPr sz="2400" b="0" i="0" u="none" strike="noStrike" cap="none">
                <a:solidFill>
                  <a:srgbClr val="262626"/>
                </a:solidFill>
                <a:latin typeface="微軟正黑體" panose="020B0604030504040204" pitchFamily="34" charset="-120"/>
                <a:ea typeface="微軟正黑體" panose="020B0604030504040204" pitchFamily="34" charset="-120"/>
                <a:cs typeface="Arial"/>
                <a:sym typeface="Arial"/>
              </a:defRPr>
            </a:lvl1pPr>
            <a:lvl2pPr marL="914400" marR="0" lvl="1" indent="-355600" algn="l" rtl="0">
              <a:lnSpc>
                <a:spcPct val="100000"/>
              </a:lnSpc>
              <a:spcBef>
                <a:spcPts val="400"/>
              </a:spcBef>
              <a:spcAft>
                <a:spcPts val="0"/>
              </a:spcAft>
              <a:buClr>
                <a:srgbClr val="262626"/>
              </a:buClr>
              <a:buSzPts val="2000"/>
              <a:buFont typeface="Arial"/>
              <a:buChar char="–"/>
              <a:defRPr sz="2000" b="0" i="0" u="none" strike="noStrike" cap="none">
                <a:solidFill>
                  <a:srgbClr val="262626"/>
                </a:solidFill>
                <a:latin typeface="Arial"/>
                <a:ea typeface="Arial"/>
                <a:cs typeface="Arial"/>
                <a:sym typeface="Arial"/>
              </a:defRPr>
            </a:lvl2pPr>
            <a:lvl3pPr marL="1371600" marR="0" lvl="2" indent="-342900" algn="l" rtl="0">
              <a:lnSpc>
                <a:spcPct val="100000"/>
              </a:lnSpc>
              <a:spcBef>
                <a:spcPts val="360"/>
              </a:spcBef>
              <a:spcAft>
                <a:spcPts val="0"/>
              </a:spcAft>
              <a:buClr>
                <a:srgbClr val="262626"/>
              </a:buClr>
              <a:buSzPts val="1800"/>
              <a:buFont typeface="Arial"/>
              <a:buChar char="•"/>
              <a:defRPr sz="1800" b="0" i="0" u="none" strike="noStrike" cap="none">
                <a:solidFill>
                  <a:srgbClr val="262626"/>
                </a:solidFill>
                <a:latin typeface="Arial"/>
                <a:ea typeface="Arial"/>
                <a:cs typeface="Arial"/>
                <a:sym typeface="Arial"/>
              </a:defRPr>
            </a:lvl3pPr>
            <a:lvl4pPr marL="1828800" marR="0" lvl="3" indent="-330200" algn="l" rtl="0">
              <a:lnSpc>
                <a:spcPct val="100000"/>
              </a:lnSpc>
              <a:spcBef>
                <a:spcPts val="320"/>
              </a:spcBef>
              <a:spcAft>
                <a:spcPts val="0"/>
              </a:spcAft>
              <a:buClr>
                <a:srgbClr val="262626"/>
              </a:buClr>
              <a:buSzPts val="1600"/>
              <a:buFont typeface="Arial"/>
              <a:buChar char="–"/>
              <a:defRPr sz="1600" b="0" i="0" u="none" strike="noStrike" cap="none">
                <a:solidFill>
                  <a:srgbClr val="262626"/>
                </a:solidFill>
                <a:latin typeface="Arial"/>
                <a:ea typeface="Arial"/>
                <a:cs typeface="Arial"/>
                <a:sym typeface="Arial"/>
              </a:defRPr>
            </a:lvl4pPr>
            <a:lvl5pPr marL="2286000" marR="0" lvl="4" indent="-317500" algn="l" rtl="0">
              <a:lnSpc>
                <a:spcPct val="100000"/>
              </a:lnSpc>
              <a:spcBef>
                <a:spcPts val="28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76200" indent="0">
              <a:spcBef>
                <a:spcPts val="1200"/>
              </a:spcBef>
              <a:buNone/>
            </a:pPr>
            <a:r>
              <a:rPr lang="zh-TW" altLang="en-US" sz="1900" dirty="0"/>
              <a:t>政府機關</a:t>
            </a:r>
            <a:r>
              <a:rPr lang="en-US" altLang="zh-TW" sz="1900" dirty="0"/>
              <a:t>      </a:t>
            </a:r>
            <a:r>
              <a:rPr lang="zh-TW" altLang="en-US" sz="1900" dirty="0"/>
              <a:t>醫療體系   </a:t>
            </a:r>
            <a:r>
              <a:rPr lang="en-US" altLang="zh-TW" sz="1900" dirty="0"/>
              <a:t> </a:t>
            </a:r>
            <a:r>
              <a:rPr lang="zh-TW" altLang="en-US" sz="1900" dirty="0"/>
              <a:t>金融行業</a:t>
            </a:r>
            <a:endParaRPr lang="en-US" sz="1900" dirty="0"/>
          </a:p>
        </p:txBody>
      </p:sp>
    </p:spTree>
    <p:extLst>
      <p:ext uri="{BB962C8B-B14F-4D97-AF65-F5344CB8AC3E}">
        <p14:creationId xmlns:p14="http://schemas.microsoft.com/office/powerpoint/2010/main" val="3752854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群組 24">
            <a:extLst>
              <a:ext uri="{FF2B5EF4-FFF2-40B4-BE49-F238E27FC236}">
                <a16:creationId xmlns:a16="http://schemas.microsoft.com/office/drawing/2014/main" id="{C9629EA0-E9AB-405D-B0D2-07A05E089B2B}"/>
              </a:ext>
            </a:extLst>
          </p:cNvPr>
          <p:cNvGrpSpPr/>
          <p:nvPr/>
        </p:nvGrpSpPr>
        <p:grpSpPr>
          <a:xfrm>
            <a:off x="350976" y="1465534"/>
            <a:ext cx="2743562" cy="3107418"/>
            <a:chOff x="4052585" y="1594893"/>
            <a:chExt cx="2743562" cy="3107418"/>
          </a:xfrm>
        </p:grpSpPr>
        <p:sp>
          <p:nvSpPr>
            <p:cNvPr id="29" name="矩形: 圓角 28">
              <a:extLst>
                <a:ext uri="{FF2B5EF4-FFF2-40B4-BE49-F238E27FC236}">
                  <a16:creationId xmlns:a16="http://schemas.microsoft.com/office/drawing/2014/main" id="{3221CF86-8DC1-4C3B-BBC2-F9B089C2AE03}"/>
                </a:ext>
              </a:extLst>
            </p:cNvPr>
            <p:cNvSpPr/>
            <p:nvPr/>
          </p:nvSpPr>
          <p:spPr>
            <a:xfrm>
              <a:off x="4052585" y="1594893"/>
              <a:ext cx="2743562" cy="3107418"/>
            </a:xfrm>
            <a:prstGeom prst="roundRect">
              <a:avLst>
                <a:gd name="adj" fmla="val 6252"/>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矩形: 圓角 29">
              <a:extLst>
                <a:ext uri="{FF2B5EF4-FFF2-40B4-BE49-F238E27FC236}">
                  <a16:creationId xmlns:a16="http://schemas.microsoft.com/office/drawing/2014/main" id="{591445B9-62C4-4F72-8CD5-1A72ACC9B148}"/>
                </a:ext>
              </a:extLst>
            </p:cNvPr>
            <p:cNvSpPr/>
            <p:nvPr/>
          </p:nvSpPr>
          <p:spPr>
            <a:xfrm>
              <a:off x="4134196" y="1660901"/>
              <a:ext cx="2594529" cy="2981990"/>
            </a:xfrm>
            <a:prstGeom prst="roundRect">
              <a:avLst>
                <a:gd name="adj" fmla="val 407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1" name="テキスト ボックス 138">
            <a:extLst>
              <a:ext uri="{FF2B5EF4-FFF2-40B4-BE49-F238E27FC236}">
                <a16:creationId xmlns:a16="http://schemas.microsoft.com/office/drawing/2014/main" id="{A5B3319D-650E-4DEB-8BFC-0D7BBF2C82B0}"/>
              </a:ext>
            </a:extLst>
          </p:cNvPr>
          <p:cNvSpPr txBox="1">
            <a:spLocks noChangeArrowheads="1"/>
          </p:cNvSpPr>
          <p:nvPr/>
        </p:nvSpPr>
        <p:spPr bwMode="auto">
          <a:xfrm>
            <a:off x="789686" y="1314612"/>
            <a:ext cx="1866141" cy="359473"/>
          </a:xfrm>
          <a:prstGeom prst="roundRect">
            <a:avLst/>
          </a:prstGeom>
          <a:blipFill dpi="0" rotWithShape="1">
            <a:blip r:embed="rId4" cstate="screen">
              <a:extLst>
                <a:ext uri="{28A0092B-C50C-407E-A947-70E740481C1C}">
                  <a14:useLocalDpi xmlns:a14="http://schemas.microsoft.com/office/drawing/2010/main"/>
                </a:ext>
              </a:extLst>
            </a:blip>
            <a:srcRect/>
            <a:stretch>
              <a:fillRect/>
            </a:stretch>
          </a:blipFill>
          <a:ln w="25400" cap="flat" cmpd="sng" algn="ctr">
            <a:noFill/>
            <a:prstDash val="solid"/>
          </a:ln>
          <a:effectLst/>
        </p:spPr>
        <p:txBody>
          <a:bodyPr wrap="square" lIns="77925" tIns="38963" rIns="77925" bIns="38963"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a:r>
              <a:rPr lang="en-US" altLang="zh-TW" sz="1600" b="1" dirty="0">
                <a:solidFill>
                  <a:schemeClr val="bg1"/>
                </a:solidFill>
                <a:latin typeface="微軟正黑體" panose="020B0604030504040204" pitchFamily="34" charset="-120"/>
                <a:ea typeface="微軟正黑體" panose="020B0604030504040204" pitchFamily="34" charset="-120"/>
              </a:rPr>
              <a:t>ES1686dc</a:t>
            </a:r>
          </a:p>
        </p:txBody>
      </p:sp>
      <p:sp>
        <p:nvSpPr>
          <p:cNvPr id="4" name="Title 3">
            <a:extLst>
              <a:ext uri="{FF2B5EF4-FFF2-40B4-BE49-F238E27FC236}">
                <a16:creationId xmlns:a16="http://schemas.microsoft.com/office/drawing/2014/main" id="{CD6FB87B-5C9D-4233-8654-0CEA646490FA}"/>
              </a:ext>
            </a:extLst>
          </p:cNvPr>
          <p:cNvSpPr>
            <a:spLocks noGrp="1"/>
          </p:cNvSpPr>
          <p:nvPr>
            <p:ph type="title"/>
          </p:nvPr>
        </p:nvSpPr>
        <p:spPr/>
        <p:txBody>
          <a:bodyPr/>
          <a:lstStyle/>
          <a:p>
            <a:r>
              <a:rPr lang="zh-TW" altLang="en-US" dirty="0"/>
              <a:t>企業首選</a:t>
            </a:r>
            <a:endParaRPr lang="en-US" dirty="0"/>
          </a:p>
        </p:txBody>
      </p:sp>
      <p:pic>
        <p:nvPicPr>
          <p:cNvPr id="9" name="Picture 8">
            <a:extLst>
              <a:ext uri="{FF2B5EF4-FFF2-40B4-BE49-F238E27FC236}">
                <a16:creationId xmlns:a16="http://schemas.microsoft.com/office/drawing/2014/main" id="{A418393E-6C47-4D22-9979-8EA0445C08B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21057" b="24105"/>
          <a:stretch/>
        </p:blipFill>
        <p:spPr>
          <a:xfrm>
            <a:off x="555162" y="2390536"/>
            <a:ext cx="2349378" cy="805365"/>
          </a:xfrm>
          <a:prstGeom prst="rect">
            <a:avLst/>
          </a:prstGeom>
        </p:spPr>
      </p:pic>
      <p:sp>
        <p:nvSpPr>
          <p:cNvPr id="19" name="TextBox 18">
            <a:extLst>
              <a:ext uri="{FF2B5EF4-FFF2-40B4-BE49-F238E27FC236}">
                <a16:creationId xmlns:a16="http://schemas.microsoft.com/office/drawing/2014/main" id="{E4E62387-2BB6-4C4F-B1C4-CD1CB69732E7}"/>
              </a:ext>
            </a:extLst>
          </p:cNvPr>
          <p:cNvSpPr txBox="1"/>
          <p:nvPr/>
        </p:nvSpPr>
        <p:spPr>
          <a:xfrm>
            <a:off x="555162" y="1809835"/>
            <a:ext cx="2349378" cy="514693"/>
          </a:xfrm>
          <a:prstGeom prst="rect">
            <a:avLst/>
          </a:prstGeom>
          <a:noFill/>
        </p:spPr>
        <p:txBody>
          <a:bodyPr wrap="square" rtlCol="0">
            <a:spAutoFit/>
          </a:bodyPr>
          <a:lstStyle/>
          <a:p>
            <a:pPr algn="ctr">
              <a:lnSpc>
                <a:spcPts val="1700"/>
              </a:lnSpc>
            </a:pPr>
            <a:r>
              <a:rPr lang="en-US" dirty="0"/>
              <a:t>High-Availability NAS</a:t>
            </a:r>
          </a:p>
          <a:p>
            <a:pPr algn="ctr">
              <a:lnSpc>
                <a:spcPts val="1700"/>
              </a:lnSpc>
            </a:pPr>
            <a:r>
              <a:rPr lang="en-US" dirty="0"/>
              <a:t>Powered by QES </a:t>
            </a:r>
          </a:p>
        </p:txBody>
      </p:sp>
      <p:sp>
        <p:nvSpPr>
          <p:cNvPr id="2" name="文字方塊 1">
            <a:extLst>
              <a:ext uri="{FF2B5EF4-FFF2-40B4-BE49-F238E27FC236}">
                <a16:creationId xmlns:a16="http://schemas.microsoft.com/office/drawing/2014/main" id="{8D547D38-1FC8-49B1-A1D4-A861F39EA40E}"/>
              </a:ext>
            </a:extLst>
          </p:cNvPr>
          <p:cNvSpPr txBox="1"/>
          <p:nvPr/>
        </p:nvSpPr>
        <p:spPr>
          <a:xfrm>
            <a:off x="693676" y="3436653"/>
            <a:ext cx="2210863" cy="836126"/>
          </a:xfrm>
          <a:prstGeom prst="rect">
            <a:avLst/>
          </a:prstGeom>
          <a:noFill/>
        </p:spPr>
        <p:txBody>
          <a:bodyPr wrap="square" rtlCol="0">
            <a:spAutoFit/>
          </a:bodyPr>
          <a:lstStyle/>
          <a:p>
            <a:pPr marL="171450" indent="-171450">
              <a:lnSpc>
                <a:spcPts val="1000"/>
              </a:lnSpc>
              <a:spcBef>
                <a:spcPts val="600"/>
              </a:spcBef>
              <a:buClrTx/>
              <a:buSzPct val="100000"/>
              <a:buFont typeface="Wingdings" panose="05000000000000000000" pitchFamily="2" charset="2"/>
              <a:buChar char="ü"/>
            </a:pPr>
            <a:r>
              <a:rPr lang="en-US" altLang="zh-TW" sz="1000" b="1" dirty="0">
                <a:solidFill>
                  <a:schemeClr val="tx1"/>
                </a:solidFill>
                <a:latin typeface="Arial" panose="020B0604020202020204" pitchFamily="34" charset="0"/>
                <a:cs typeface="Arial" panose="020B0604020202020204" pitchFamily="34" charset="0"/>
              </a:rPr>
              <a:t>Intel</a:t>
            </a:r>
            <a:r>
              <a:rPr lang="en-US" altLang="zh-TW" sz="1000" b="1" baseline="30000" dirty="0">
                <a:solidFill>
                  <a:schemeClr val="tx1"/>
                </a:solidFill>
                <a:latin typeface="Arial" panose="020B0604020202020204" pitchFamily="34" charset="0"/>
                <a:cs typeface="Arial" panose="020B0604020202020204" pitchFamily="34" charset="0"/>
              </a:rPr>
              <a:t> ®</a:t>
            </a:r>
            <a:r>
              <a:rPr lang="en-US" altLang="zh-TW" sz="1000" b="1" dirty="0">
                <a:solidFill>
                  <a:schemeClr val="tx1"/>
                </a:solidFill>
                <a:latin typeface="Arial" panose="020B0604020202020204" pitchFamily="34" charset="0"/>
                <a:cs typeface="Arial" panose="020B0604020202020204" pitchFamily="34" charset="0"/>
              </a:rPr>
              <a:t> Xeon</a:t>
            </a:r>
            <a:r>
              <a:rPr lang="en-US" altLang="zh-TW" sz="1000" b="1" baseline="30000" dirty="0">
                <a:solidFill>
                  <a:schemeClr val="tx1"/>
                </a:solidFill>
                <a:latin typeface="Arial" panose="020B0604020202020204" pitchFamily="34" charset="0"/>
                <a:cs typeface="Arial" panose="020B0604020202020204" pitchFamily="34" charset="0"/>
              </a:rPr>
              <a:t> ®</a:t>
            </a:r>
            <a:r>
              <a:rPr lang="en-US" altLang="zh-TW" sz="1000" b="1" dirty="0">
                <a:solidFill>
                  <a:schemeClr val="tx1"/>
                </a:solidFill>
                <a:latin typeface="Arial" panose="020B0604020202020204" pitchFamily="34" charset="0"/>
                <a:cs typeface="Arial" panose="020B0604020202020204" pitchFamily="34" charset="0"/>
              </a:rPr>
              <a:t> D processor</a:t>
            </a:r>
            <a:endParaRPr lang="en-US" altLang="zh-TW" sz="1000" dirty="0">
              <a:solidFill>
                <a:schemeClr val="tx1"/>
              </a:solidFill>
              <a:latin typeface="Arial" panose="020B0604020202020204" pitchFamily="34" charset="0"/>
              <a:cs typeface="Arial" panose="020B0604020202020204" pitchFamily="34" charset="0"/>
            </a:endParaRPr>
          </a:p>
          <a:p>
            <a:pPr marL="171450" indent="-171450">
              <a:lnSpc>
                <a:spcPts val="1000"/>
              </a:lnSpc>
              <a:spcBef>
                <a:spcPts val="600"/>
              </a:spcBef>
              <a:buClrTx/>
              <a:buSzPct val="100000"/>
              <a:buFont typeface="Wingdings" panose="05000000000000000000" pitchFamily="2" charset="2"/>
              <a:buChar char="ü"/>
            </a:pPr>
            <a:r>
              <a:rPr lang="en-US" altLang="zh-TW" sz="1000" b="1" dirty="0">
                <a:solidFill>
                  <a:schemeClr val="tx1"/>
                </a:solidFill>
                <a:latin typeface="Arial" panose="020B0604020202020204" pitchFamily="34" charset="0"/>
                <a:cs typeface="Arial" panose="020B0604020202020204" pitchFamily="34" charset="0"/>
              </a:rPr>
              <a:t>Up to 512G DDR4 memory</a:t>
            </a:r>
            <a:endParaRPr lang="en-US" altLang="zh-TW" sz="1000" dirty="0">
              <a:solidFill>
                <a:schemeClr val="tx1"/>
              </a:solidFill>
              <a:latin typeface="Arial" panose="020B0604020202020204" pitchFamily="34" charset="0"/>
              <a:cs typeface="Arial" panose="020B0604020202020204" pitchFamily="34" charset="0"/>
            </a:endParaRPr>
          </a:p>
          <a:p>
            <a:pPr marL="171450" indent="-171450">
              <a:lnSpc>
                <a:spcPts val="1000"/>
              </a:lnSpc>
              <a:spcBef>
                <a:spcPts val="600"/>
              </a:spcBef>
              <a:buClrTx/>
              <a:buSzPct val="100000"/>
              <a:buFont typeface="Wingdings" panose="05000000000000000000" pitchFamily="2" charset="2"/>
              <a:buChar char="ü"/>
            </a:pPr>
            <a:r>
              <a:rPr lang="en-US" altLang="zh-TW" sz="1000" b="1" dirty="0">
                <a:solidFill>
                  <a:schemeClr val="tx1"/>
                </a:solidFill>
                <a:latin typeface="Arial" panose="020B0604020202020204" pitchFamily="34" charset="0"/>
                <a:cs typeface="Arial" panose="020B0604020202020204" pitchFamily="34" charset="0"/>
              </a:rPr>
              <a:t>Dual active-active controllers</a:t>
            </a:r>
            <a:endParaRPr lang="en-US" altLang="zh-TW" sz="1000" dirty="0">
              <a:solidFill>
                <a:schemeClr val="tx1"/>
              </a:solidFill>
              <a:latin typeface="Arial" panose="020B0604020202020204" pitchFamily="34" charset="0"/>
              <a:cs typeface="Arial" panose="020B0604020202020204" pitchFamily="34" charset="0"/>
            </a:endParaRPr>
          </a:p>
          <a:p>
            <a:pPr marL="171450" indent="-171450">
              <a:lnSpc>
                <a:spcPts val="1000"/>
              </a:lnSpc>
              <a:spcBef>
                <a:spcPts val="600"/>
              </a:spcBef>
              <a:buClrTx/>
              <a:buSzPct val="100000"/>
              <a:buFont typeface="Wingdings" panose="05000000000000000000" pitchFamily="2" charset="2"/>
              <a:buChar char="ü"/>
            </a:pPr>
            <a:r>
              <a:rPr lang="en-US" altLang="zh-TW" sz="1000" b="1" dirty="0">
                <a:solidFill>
                  <a:schemeClr val="tx1"/>
                </a:solidFill>
                <a:latin typeface="Arial" panose="020B0604020202020204" pitchFamily="34" charset="0"/>
                <a:cs typeface="Arial" panose="020B0604020202020204" pitchFamily="34" charset="0"/>
              </a:rPr>
              <a:t>On-board M.2 SSD available</a:t>
            </a:r>
            <a:endParaRPr lang="en-US" altLang="zh-TW" sz="1000" dirty="0">
              <a:solidFill>
                <a:schemeClr val="tx1"/>
              </a:solidFill>
              <a:latin typeface="Arial" panose="020B0604020202020204" pitchFamily="34" charset="0"/>
              <a:cs typeface="Arial" panose="020B0604020202020204" pitchFamily="34" charset="0"/>
            </a:endParaRPr>
          </a:p>
        </p:txBody>
      </p:sp>
      <p:grpSp>
        <p:nvGrpSpPr>
          <p:cNvPr id="32" name="群組 31">
            <a:extLst>
              <a:ext uri="{FF2B5EF4-FFF2-40B4-BE49-F238E27FC236}">
                <a16:creationId xmlns:a16="http://schemas.microsoft.com/office/drawing/2014/main" id="{451804C1-5312-4053-BDA9-71E946E96EE6}"/>
              </a:ext>
            </a:extLst>
          </p:cNvPr>
          <p:cNvGrpSpPr/>
          <p:nvPr/>
        </p:nvGrpSpPr>
        <p:grpSpPr>
          <a:xfrm>
            <a:off x="3160851" y="1465534"/>
            <a:ext cx="2743562" cy="3107418"/>
            <a:chOff x="4052585" y="1594893"/>
            <a:chExt cx="2743562" cy="3107418"/>
          </a:xfrm>
        </p:grpSpPr>
        <p:sp>
          <p:nvSpPr>
            <p:cNvPr id="33" name="矩形: 圓角 32">
              <a:extLst>
                <a:ext uri="{FF2B5EF4-FFF2-40B4-BE49-F238E27FC236}">
                  <a16:creationId xmlns:a16="http://schemas.microsoft.com/office/drawing/2014/main" id="{2DC1E593-255A-490C-872B-89DE260EC783}"/>
                </a:ext>
              </a:extLst>
            </p:cNvPr>
            <p:cNvSpPr/>
            <p:nvPr/>
          </p:nvSpPr>
          <p:spPr>
            <a:xfrm>
              <a:off x="4052585" y="1594893"/>
              <a:ext cx="2743562" cy="3107418"/>
            </a:xfrm>
            <a:prstGeom prst="roundRect">
              <a:avLst>
                <a:gd name="adj" fmla="val 6252"/>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矩形: 圓角 33">
              <a:extLst>
                <a:ext uri="{FF2B5EF4-FFF2-40B4-BE49-F238E27FC236}">
                  <a16:creationId xmlns:a16="http://schemas.microsoft.com/office/drawing/2014/main" id="{7038D65E-9561-4CAE-A9A3-CB6083A3F05A}"/>
                </a:ext>
              </a:extLst>
            </p:cNvPr>
            <p:cNvSpPr/>
            <p:nvPr/>
          </p:nvSpPr>
          <p:spPr>
            <a:xfrm>
              <a:off x="4134196" y="1660901"/>
              <a:ext cx="2594529" cy="2981990"/>
            </a:xfrm>
            <a:prstGeom prst="roundRect">
              <a:avLst>
                <a:gd name="adj" fmla="val 407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5" name="テキスト ボックス 138">
            <a:extLst>
              <a:ext uri="{FF2B5EF4-FFF2-40B4-BE49-F238E27FC236}">
                <a16:creationId xmlns:a16="http://schemas.microsoft.com/office/drawing/2014/main" id="{09EC11C8-4952-49DE-80E3-B3335AC9ECB6}"/>
              </a:ext>
            </a:extLst>
          </p:cNvPr>
          <p:cNvSpPr txBox="1">
            <a:spLocks noChangeArrowheads="1"/>
          </p:cNvSpPr>
          <p:nvPr/>
        </p:nvSpPr>
        <p:spPr bwMode="auto">
          <a:xfrm>
            <a:off x="3599561" y="1314612"/>
            <a:ext cx="1866141" cy="359473"/>
          </a:xfrm>
          <a:prstGeom prst="roundRect">
            <a:avLst/>
          </a:prstGeom>
          <a:blipFill dpi="0" rotWithShape="1">
            <a:blip r:embed="rId4" cstate="screen">
              <a:extLst>
                <a:ext uri="{28A0092B-C50C-407E-A947-70E740481C1C}">
                  <a14:useLocalDpi xmlns:a14="http://schemas.microsoft.com/office/drawing/2010/main"/>
                </a:ext>
              </a:extLst>
            </a:blip>
            <a:srcRect/>
            <a:stretch>
              <a:fillRect/>
            </a:stretch>
          </a:blipFill>
          <a:ln w="25400" cap="flat" cmpd="sng" algn="ctr">
            <a:noFill/>
            <a:prstDash val="solid"/>
          </a:ln>
          <a:effectLst/>
        </p:spPr>
        <p:txBody>
          <a:bodyPr wrap="square" lIns="77925" tIns="38963" rIns="77925" bIns="38963"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a:endParaRPr lang="en-US" altLang="zh-TW" sz="1600" b="1" dirty="0">
              <a:solidFill>
                <a:schemeClr val="bg1"/>
              </a:solidFill>
              <a:latin typeface="微軟正黑體" panose="020B0604030504040204" pitchFamily="34" charset="-120"/>
              <a:ea typeface="微軟正黑體" panose="020B0604030504040204" pitchFamily="34" charset="-120"/>
            </a:endParaRPr>
          </a:p>
        </p:txBody>
      </p:sp>
      <p:sp>
        <p:nvSpPr>
          <p:cNvPr id="37" name="TextBox 18">
            <a:extLst>
              <a:ext uri="{FF2B5EF4-FFF2-40B4-BE49-F238E27FC236}">
                <a16:creationId xmlns:a16="http://schemas.microsoft.com/office/drawing/2014/main" id="{EC68A43B-6F11-4747-9E2F-1F5515D25E4F}"/>
              </a:ext>
            </a:extLst>
          </p:cNvPr>
          <p:cNvSpPr txBox="1"/>
          <p:nvPr/>
        </p:nvSpPr>
        <p:spPr>
          <a:xfrm>
            <a:off x="3365037" y="1809835"/>
            <a:ext cx="2349378" cy="375552"/>
          </a:xfrm>
          <a:prstGeom prst="rect">
            <a:avLst/>
          </a:prstGeom>
          <a:noFill/>
        </p:spPr>
        <p:txBody>
          <a:bodyPr wrap="square" rtlCol="0">
            <a:spAutoFit/>
          </a:bodyPr>
          <a:lstStyle/>
          <a:p>
            <a:pPr algn="ctr">
              <a:lnSpc>
                <a:spcPct val="150000"/>
              </a:lnSpc>
            </a:pPr>
            <a:r>
              <a:rPr lang="en-US" altLang="zh-TW" dirty="0"/>
              <a:t>Dual OS options</a:t>
            </a:r>
          </a:p>
        </p:txBody>
      </p:sp>
      <p:sp>
        <p:nvSpPr>
          <p:cNvPr id="38" name="文字方塊 37">
            <a:extLst>
              <a:ext uri="{FF2B5EF4-FFF2-40B4-BE49-F238E27FC236}">
                <a16:creationId xmlns:a16="http://schemas.microsoft.com/office/drawing/2014/main" id="{B879253C-85DD-4573-BEC5-6B853E0D606E}"/>
              </a:ext>
            </a:extLst>
          </p:cNvPr>
          <p:cNvSpPr txBox="1"/>
          <p:nvPr/>
        </p:nvSpPr>
        <p:spPr>
          <a:xfrm>
            <a:off x="3503551" y="3436653"/>
            <a:ext cx="2210863" cy="836126"/>
          </a:xfrm>
          <a:prstGeom prst="rect">
            <a:avLst/>
          </a:prstGeom>
          <a:noFill/>
        </p:spPr>
        <p:txBody>
          <a:bodyPr wrap="square" rtlCol="0">
            <a:spAutoFit/>
          </a:bodyPr>
          <a:lstStyle/>
          <a:p>
            <a:pPr marL="171450" indent="-171450">
              <a:lnSpc>
                <a:spcPts val="1000"/>
              </a:lnSpc>
              <a:spcBef>
                <a:spcPts val="600"/>
              </a:spcBef>
              <a:buClrTx/>
              <a:buSzPct val="100000"/>
              <a:buFont typeface="Wingdings" panose="05000000000000000000" pitchFamily="2" charset="2"/>
              <a:buChar char="ü"/>
            </a:pPr>
            <a:r>
              <a:rPr lang="en-US" altLang="zh-TW" sz="1000" b="1" dirty="0">
                <a:solidFill>
                  <a:schemeClr val="tx1"/>
                </a:solidFill>
                <a:latin typeface="Arial" panose="020B0604020202020204" pitchFamily="34" charset="0"/>
                <a:cs typeface="Arial" panose="020B0604020202020204" pitchFamily="34" charset="0"/>
              </a:rPr>
              <a:t>Intel ® Xeon ® D processor</a:t>
            </a:r>
          </a:p>
          <a:p>
            <a:pPr marL="171450" indent="-171450">
              <a:lnSpc>
                <a:spcPts val="1000"/>
              </a:lnSpc>
              <a:spcBef>
                <a:spcPts val="600"/>
              </a:spcBef>
              <a:buClrTx/>
              <a:buSzPct val="100000"/>
              <a:buFont typeface="Wingdings" panose="05000000000000000000" pitchFamily="2" charset="2"/>
              <a:buChar char="ü"/>
            </a:pPr>
            <a:r>
              <a:rPr lang="en-US" altLang="zh-TW" sz="1000" b="1" dirty="0">
                <a:solidFill>
                  <a:schemeClr val="tx1"/>
                </a:solidFill>
                <a:latin typeface="Arial" panose="020B0604020202020204" pitchFamily="34" charset="0"/>
                <a:cs typeface="Arial" panose="020B0604020202020204" pitchFamily="34" charset="0"/>
              </a:rPr>
              <a:t>Up to 128G DDR4 memory</a:t>
            </a:r>
          </a:p>
          <a:p>
            <a:pPr marL="171450" indent="-171450">
              <a:lnSpc>
                <a:spcPts val="1000"/>
              </a:lnSpc>
              <a:spcBef>
                <a:spcPts val="600"/>
              </a:spcBef>
              <a:buClrTx/>
              <a:buSzPct val="100000"/>
              <a:buFont typeface="Wingdings" panose="05000000000000000000" pitchFamily="2" charset="2"/>
              <a:buChar char="ü"/>
            </a:pPr>
            <a:r>
              <a:rPr lang="en-US" altLang="zh-TW" sz="1000" b="1" dirty="0">
                <a:solidFill>
                  <a:schemeClr val="tx1"/>
                </a:solidFill>
                <a:latin typeface="Arial" panose="020B0604020202020204" pitchFamily="34" charset="0"/>
                <a:cs typeface="Arial" panose="020B0604020202020204" pitchFamily="34" charset="0"/>
              </a:rPr>
              <a:t>Dual QNAP OS ready to use</a:t>
            </a:r>
          </a:p>
          <a:p>
            <a:pPr marL="171450" indent="-171450">
              <a:lnSpc>
                <a:spcPts val="1000"/>
              </a:lnSpc>
              <a:spcBef>
                <a:spcPts val="600"/>
              </a:spcBef>
              <a:buClrTx/>
              <a:buSzPct val="100000"/>
              <a:buFont typeface="Wingdings" panose="05000000000000000000" pitchFamily="2" charset="2"/>
              <a:buChar char="ü"/>
            </a:pPr>
            <a:r>
              <a:rPr lang="en-US" altLang="zh-TW" sz="1000" b="1" dirty="0">
                <a:solidFill>
                  <a:schemeClr val="tx1"/>
                </a:solidFill>
                <a:latin typeface="Arial" panose="020B0604020202020204" pitchFamily="34" charset="0"/>
                <a:cs typeface="Arial" panose="020B0604020202020204" pitchFamily="34" charset="0"/>
              </a:rPr>
              <a:t>40GbE Ready</a:t>
            </a:r>
          </a:p>
        </p:txBody>
      </p:sp>
      <p:sp>
        <p:nvSpPr>
          <p:cNvPr id="39" name="TextBox 18">
            <a:extLst>
              <a:ext uri="{FF2B5EF4-FFF2-40B4-BE49-F238E27FC236}">
                <a16:creationId xmlns:a16="http://schemas.microsoft.com/office/drawing/2014/main" id="{BFF103A2-4AD5-43AC-AD36-C4CF5DA8E9D4}"/>
              </a:ext>
            </a:extLst>
          </p:cNvPr>
          <p:cNvSpPr txBox="1"/>
          <p:nvPr/>
        </p:nvSpPr>
        <p:spPr>
          <a:xfrm>
            <a:off x="3365037" y="1304945"/>
            <a:ext cx="2349378" cy="425758"/>
          </a:xfrm>
          <a:prstGeom prst="rect">
            <a:avLst/>
          </a:prstGeom>
          <a:noFill/>
        </p:spPr>
        <p:txBody>
          <a:bodyPr wrap="square" rtlCol="0">
            <a:spAutoFit/>
          </a:bodyPr>
          <a:lstStyle/>
          <a:p>
            <a:pPr algn="ctr">
              <a:lnSpc>
                <a:spcPts val="1300"/>
              </a:lnSpc>
            </a:pPr>
            <a:r>
              <a:rPr lang="en-US" altLang="zh-TW" b="1" dirty="0">
                <a:solidFill>
                  <a:schemeClr val="bg1"/>
                </a:solidFill>
                <a:latin typeface="微軟正黑體" panose="020B0604030504040204" pitchFamily="34" charset="-120"/>
                <a:ea typeface="微軟正黑體" panose="020B0604030504040204" pitchFamily="34" charset="-120"/>
              </a:rPr>
              <a:t>TES-1885U</a:t>
            </a:r>
          </a:p>
          <a:p>
            <a:pPr algn="ctr">
              <a:lnSpc>
                <a:spcPts val="1300"/>
              </a:lnSpc>
            </a:pPr>
            <a:r>
              <a:rPr lang="en-US" altLang="zh-TW" b="1" dirty="0">
                <a:solidFill>
                  <a:schemeClr val="bg1"/>
                </a:solidFill>
                <a:latin typeface="微軟正黑體" panose="020B0604030504040204" pitchFamily="34" charset="-120"/>
                <a:ea typeface="微軟正黑體" panose="020B0604030504040204" pitchFamily="34" charset="-120"/>
              </a:rPr>
              <a:t>TES-3085U</a:t>
            </a:r>
          </a:p>
        </p:txBody>
      </p:sp>
      <p:pic>
        <p:nvPicPr>
          <p:cNvPr id="15" name="Google Shape;693;p49">
            <a:extLst>
              <a:ext uri="{FF2B5EF4-FFF2-40B4-BE49-F238E27FC236}">
                <a16:creationId xmlns:a16="http://schemas.microsoft.com/office/drawing/2014/main" id="{0BD87EAB-278D-426F-8E41-879EF357F0D0}"/>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t="23217" b="24854"/>
          <a:stretch/>
        </p:blipFill>
        <p:spPr>
          <a:xfrm>
            <a:off x="3557345" y="2579439"/>
            <a:ext cx="2036379" cy="930003"/>
          </a:xfrm>
          <a:prstGeom prst="rect">
            <a:avLst/>
          </a:prstGeom>
          <a:noFill/>
          <a:ln>
            <a:noFill/>
          </a:ln>
        </p:spPr>
      </p:pic>
      <p:pic>
        <p:nvPicPr>
          <p:cNvPr id="13" name="Google Shape;675;p48">
            <a:extLst>
              <a:ext uri="{FF2B5EF4-FFF2-40B4-BE49-F238E27FC236}">
                <a16:creationId xmlns:a16="http://schemas.microsoft.com/office/drawing/2014/main" id="{9A6C9D64-B328-4904-A5DF-61CC0E04095E}"/>
              </a:ext>
            </a:extLst>
          </p:cNvPr>
          <p:cNvPicPr preferRelativeResize="0"/>
          <p:nvPr/>
        </p:nvPicPr>
        <p:blipFill rotWithShape="1">
          <a:blip r:embed="rId7" cstate="screen">
            <a:alphaModFix/>
            <a:extLst>
              <a:ext uri="{28A0092B-C50C-407E-A947-70E740481C1C}">
                <a14:useLocalDpi xmlns:a14="http://schemas.microsoft.com/office/drawing/2010/main"/>
              </a:ext>
            </a:extLst>
          </a:blip>
          <a:srcRect t="26667" b="20000"/>
          <a:stretch/>
        </p:blipFill>
        <p:spPr>
          <a:xfrm>
            <a:off x="3550275" y="2197408"/>
            <a:ext cx="2043449" cy="805834"/>
          </a:xfrm>
          <a:prstGeom prst="rect">
            <a:avLst/>
          </a:prstGeom>
          <a:noFill/>
          <a:ln>
            <a:noFill/>
          </a:ln>
        </p:spPr>
      </p:pic>
      <p:grpSp>
        <p:nvGrpSpPr>
          <p:cNvPr id="40" name="群組 39">
            <a:extLst>
              <a:ext uri="{FF2B5EF4-FFF2-40B4-BE49-F238E27FC236}">
                <a16:creationId xmlns:a16="http://schemas.microsoft.com/office/drawing/2014/main" id="{B644CFC5-CBB9-48AC-BD86-CFAE70B6F97D}"/>
              </a:ext>
            </a:extLst>
          </p:cNvPr>
          <p:cNvGrpSpPr/>
          <p:nvPr/>
        </p:nvGrpSpPr>
        <p:grpSpPr>
          <a:xfrm>
            <a:off x="5962417" y="1465534"/>
            <a:ext cx="2743562" cy="3107418"/>
            <a:chOff x="4052585" y="1594893"/>
            <a:chExt cx="2743562" cy="3107418"/>
          </a:xfrm>
        </p:grpSpPr>
        <p:sp>
          <p:nvSpPr>
            <p:cNvPr id="41" name="矩形: 圓角 40">
              <a:extLst>
                <a:ext uri="{FF2B5EF4-FFF2-40B4-BE49-F238E27FC236}">
                  <a16:creationId xmlns:a16="http://schemas.microsoft.com/office/drawing/2014/main" id="{9C81E7E0-C71B-4B14-90FF-F6F33E8D1443}"/>
                </a:ext>
              </a:extLst>
            </p:cNvPr>
            <p:cNvSpPr/>
            <p:nvPr/>
          </p:nvSpPr>
          <p:spPr>
            <a:xfrm>
              <a:off x="4052585" y="1594893"/>
              <a:ext cx="2743562" cy="3107418"/>
            </a:xfrm>
            <a:prstGeom prst="roundRect">
              <a:avLst>
                <a:gd name="adj" fmla="val 6252"/>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 name="矩形: 圓角 41">
              <a:extLst>
                <a:ext uri="{FF2B5EF4-FFF2-40B4-BE49-F238E27FC236}">
                  <a16:creationId xmlns:a16="http://schemas.microsoft.com/office/drawing/2014/main" id="{5E7183FB-6372-4272-ADAB-5DB8520631BA}"/>
                </a:ext>
              </a:extLst>
            </p:cNvPr>
            <p:cNvSpPr/>
            <p:nvPr/>
          </p:nvSpPr>
          <p:spPr>
            <a:xfrm>
              <a:off x="4134196" y="1660901"/>
              <a:ext cx="2594529" cy="2981990"/>
            </a:xfrm>
            <a:prstGeom prst="roundRect">
              <a:avLst>
                <a:gd name="adj" fmla="val 407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43" name="テキスト ボックス 138">
            <a:extLst>
              <a:ext uri="{FF2B5EF4-FFF2-40B4-BE49-F238E27FC236}">
                <a16:creationId xmlns:a16="http://schemas.microsoft.com/office/drawing/2014/main" id="{C136FFEE-C7CE-49A9-AB49-F9DC39A4EC63}"/>
              </a:ext>
            </a:extLst>
          </p:cNvPr>
          <p:cNvSpPr txBox="1">
            <a:spLocks noChangeArrowheads="1"/>
          </p:cNvSpPr>
          <p:nvPr/>
        </p:nvSpPr>
        <p:spPr bwMode="auto">
          <a:xfrm>
            <a:off x="6401127" y="1314612"/>
            <a:ext cx="1866141" cy="359473"/>
          </a:xfrm>
          <a:prstGeom prst="roundRect">
            <a:avLst/>
          </a:prstGeom>
          <a:blipFill dpi="0" rotWithShape="1">
            <a:blip r:embed="rId4" cstate="screen">
              <a:extLst>
                <a:ext uri="{28A0092B-C50C-407E-A947-70E740481C1C}">
                  <a14:useLocalDpi xmlns:a14="http://schemas.microsoft.com/office/drawing/2010/main"/>
                </a:ext>
              </a:extLst>
            </a:blip>
            <a:srcRect/>
            <a:stretch>
              <a:fillRect/>
            </a:stretch>
          </a:blipFill>
          <a:ln w="25400" cap="flat" cmpd="sng" algn="ctr">
            <a:noFill/>
            <a:prstDash val="solid"/>
          </a:ln>
          <a:effectLst/>
        </p:spPr>
        <p:txBody>
          <a:bodyPr wrap="square" lIns="77925" tIns="38963" rIns="77925" bIns="38963"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a:r>
              <a:rPr lang="en-US" altLang="zh-TW" sz="1600" b="1" dirty="0">
                <a:solidFill>
                  <a:schemeClr val="bg1"/>
                </a:solidFill>
                <a:latin typeface="微軟正黑體" panose="020B0604030504040204" pitchFamily="34" charset="-120"/>
                <a:ea typeface="微軟正黑體" panose="020B0604030504040204" pitchFamily="34" charset="-120"/>
              </a:rPr>
              <a:t>TDS-16489U R2</a:t>
            </a:r>
          </a:p>
        </p:txBody>
      </p:sp>
      <p:sp>
        <p:nvSpPr>
          <p:cNvPr id="44" name="TextBox 18">
            <a:extLst>
              <a:ext uri="{FF2B5EF4-FFF2-40B4-BE49-F238E27FC236}">
                <a16:creationId xmlns:a16="http://schemas.microsoft.com/office/drawing/2014/main" id="{3BD18DEE-BA47-49C7-9F79-925F9E072E03}"/>
              </a:ext>
            </a:extLst>
          </p:cNvPr>
          <p:cNvSpPr txBox="1"/>
          <p:nvPr/>
        </p:nvSpPr>
        <p:spPr>
          <a:xfrm>
            <a:off x="6166603" y="1809835"/>
            <a:ext cx="2349378" cy="514693"/>
          </a:xfrm>
          <a:prstGeom prst="rect">
            <a:avLst/>
          </a:prstGeom>
          <a:noFill/>
        </p:spPr>
        <p:txBody>
          <a:bodyPr wrap="square" rtlCol="0">
            <a:spAutoFit/>
          </a:bodyPr>
          <a:lstStyle/>
          <a:p>
            <a:pPr algn="ctr">
              <a:lnSpc>
                <a:spcPts val="1700"/>
              </a:lnSpc>
            </a:pPr>
            <a:r>
              <a:rPr lang="en-US" altLang="zh-TW" dirty="0"/>
              <a:t>HPC Storage</a:t>
            </a:r>
          </a:p>
          <a:p>
            <a:pPr algn="ctr">
              <a:lnSpc>
                <a:spcPts val="1700"/>
              </a:lnSpc>
            </a:pPr>
            <a:r>
              <a:rPr lang="en-US" altLang="zh-TW" dirty="0"/>
              <a:t>QES / QTS Ready </a:t>
            </a:r>
          </a:p>
        </p:txBody>
      </p:sp>
      <p:sp>
        <p:nvSpPr>
          <p:cNvPr id="45" name="文字方塊 44">
            <a:extLst>
              <a:ext uri="{FF2B5EF4-FFF2-40B4-BE49-F238E27FC236}">
                <a16:creationId xmlns:a16="http://schemas.microsoft.com/office/drawing/2014/main" id="{62338176-A4AD-41D1-81E1-FD10E315609E}"/>
              </a:ext>
            </a:extLst>
          </p:cNvPr>
          <p:cNvSpPr txBox="1"/>
          <p:nvPr/>
        </p:nvSpPr>
        <p:spPr>
          <a:xfrm>
            <a:off x="6305117" y="3349101"/>
            <a:ext cx="2257566" cy="1092607"/>
          </a:xfrm>
          <a:prstGeom prst="rect">
            <a:avLst/>
          </a:prstGeom>
          <a:noFill/>
        </p:spPr>
        <p:txBody>
          <a:bodyPr wrap="square" rtlCol="0">
            <a:spAutoFit/>
          </a:bodyPr>
          <a:lstStyle/>
          <a:p>
            <a:pPr marL="171450" indent="-171450">
              <a:lnSpc>
                <a:spcPts val="1000"/>
              </a:lnSpc>
              <a:spcBef>
                <a:spcPts val="600"/>
              </a:spcBef>
              <a:buClrTx/>
              <a:buSzPct val="100000"/>
              <a:buFont typeface="Wingdings" panose="05000000000000000000" pitchFamily="2" charset="2"/>
              <a:buChar char="ü"/>
            </a:pPr>
            <a:r>
              <a:rPr lang="en-US" altLang="zh-TW" sz="1000" b="1" dirty="0">
                <a:solidFill>
                  <a:schemeClr val="tx1"/>
                </a:solidFill>
                <a:latin typeface="Arial" panose="020B0604020202020204" pitchFamily="34" charset="0"/>
                <a:cs typeface="Arial" panose="020B0604020202020204" pitchFamily="34" charset="0"/>
              </a:rPr>
              <a:t>Intel ® Dual Xeon ® E5 processor</a:t>
            </a:r>
          </a:p>
          <a:p>
            <a:pPr marL="171450" indent="-171450">
              <a:lnSpc>
                <a:spcPts val="1000"/>
              </a:lnSpc>
              <a:spcBef>
                <a:spcPts val="600"/>
              </a:spcBef>
              <a:buClrTx/>
              <a:buSzPct val="100000"/>
              <a:buFont typeface="Wingdings" panose="05000000000000000000" pitchFamily="2" charset="2"/>
              <a:buChar char="ü"/>
            </a:pPr>
            <a:r>
              <a:rPr lang="en-US" altLang="zh-TW" sz="1000" b="1" dirty="0">
                <a:solidFill>
                  <a:schemeClr val="tx1"/>
                </a:solidFill>
                <a:latin typeface="Arial" panose="020B0604020202020204" pitchFamily="34" charset="0"/>
                <a:cs typeface="Arial" panose="020B0604020202020204" pitchFamily="34" charset="0"/>
              </a:rPr>
              <a:t>Up to 1TB DDR4 memory</a:t>
            </a:r>
          </a:p>
          <a:p>
            <a:pPr marL="171450" indent="-171450">
              <a:lnSpc>
                <a:spcPts val="1000"/>
              </a:lnSpc>
              <a:spcBef>
                <a:spcPts val="600"/>
              </a:spcBef>
              <a:buClrTx/>
              <a:buSzPct val="100000"/>
              <a:buFont typeface="Wingdings" panose="05000000000000000000" pitchFamily="2" charset="2"/>
              <a:buChar char="ü"/>
            </a:pPr>
            <a:r>
              <a:rPr lang="en-US" altLang="zh-TW" sz="1000" b="1" dirty="0">
                <a:solidFill>
                  <a:schemeClr val="tx1"/>
                </a:solidFill>
                <a:latin typeface="Arial" panose="020B0604020202020204" pitchFamily="34" charset="0"/>
                <a:cs typeface="Arial" panose="020B0604020202020204" pitchFamily="34" charset="0"/>
              </a:rPr>
              <a:t>Dual QNAP OS ready to use</a:t>
            </a:r>
          </a:p>
          <a:p>
            <a:pPr marL="171450" indent="-171450">
              <a:lnSpc>
                <a:spcPts val="1000"/>
              </a:lnSpc>
              <a:spcBef>
                <a:spcPts val="600"/>
              </a:spcBef>
              <a:buClrTx/>
              <a:buSzPct val="100000"/>
              <a:buFont typeface="Wingdings" panose="05000000000000000000" pitchFamily="2" charset="2"/>
              <a:buChar char="ü"/>
            </a:pPr>
            <a:r>
              <a:rPr lang="en-US" altLang="zh-TW" sz="1000" b="1" dirty="0">
                <a:solidFill>
                  <a:schemeClr val="tx1"/>
                </a:solidFill>
                <a:latin typeface="Arial" panose="020B0604020202020204" pitchFamily="34" charset="0"/>
                <a:cs typeface="Arial" panose="020B0604020202020204" pitchFamily="34" charset="0"/>
              </a:rPr>
              <a:t>40GbE/25GbE, 12Gb/s SAS, FC adapter, QM2, Graphics, Ready</a:t>
            </a:r>
          </a:p>
        </p:txBody>
      </p:sp>
      <p:pic>
        <p:nvPicPr>
          <p:cNvPr id="17" name="Picture 16">
            <a:extLst>
              <a:ext uri="{FF2B5EF4-FFF2-40B4-BE49-F238E27FC236}">
                <a16:creationId xmlns:a16="http://schemas.microsoft.com/office/drawing/2014/main" id="{7DA76A7F-9BAE-488F-8AEF-DC886494469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392358" y="2236705"/>
            <a:ext cx="2036379" cy="1272737"/>
          </a:xfrm>
          <a:prstGeom prst="rect">
            <a:avLst/>
          </a:prstGeom>
        </p:spPr>
      </p:pic>
    </p:spTree>
    <p:extLst>
      <p:ext uri="{BB962C8B-B14F-4D97-AF65-F5344CB8AC3E}">
        <p14:creationId xmlns:p14="http://schemas.microsoft.com/office/powerpoint/2010/main" val="1717097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群組 14">
            <a:extLst>
              <a:ext uri="{FF2B5EF4-FFF2-40B4-BE49-F238E27FC236}">
                <a16:creationId xmlns:a16="http://schemas.microsoft.com/office/drawing/2014/main" id="{D2CAA46A-E058-43E1-AAE4-4CB9DF543CED}"/>
              </a:ext>
            </a:extLst>
          </p:cNvPr>
          <p:cNvGrpSpPr/>
          <p:nvPr/>
        </p:nvGrpSpPr>
        <p:grpSpPr>
          <a:xfrm>
            <a:off x="5861856" y="1594893"/>
            <a:ext cx="2743562" cy="3107418"/>
            <a:chOff x="4052585" y="1594893"/>
            <a:chExt cx="2743562" cy="3107418"/>
          </a:xfrm>
        </p:grpSpPr>
        <p:sp>
          <p:nvSpPr>
            <p:cNvPr id="13" name="矩形: 圓角 12">
              <a:extLst>
                <a:ext uri="{FF2B5EF4-FFF2-40B4-BE49-F238E27FC236}">
                  <a16:creationId xmlns:a16="http://schemas.microsoft.com/office/drawing/2014/main" id="{F01B7878-B335-4A27-893D-DD35D6CF0791}"/>
                </a:ext>
              </a:extLst>
            </p:cNvPr>
            <p:cNvSpPr/>
            <p:nvPr/>
          </p:nvSpPr>
          <p:spPr>
            <a:xfrm>
              <a:off x="4052585" y="1594893"/>
              <a:ext cx="2743562" cy="3107418"/>
            </a:xfrm>
            <a:prstGeom prst="roundRect">
              <a:avLst>
                <a:gd name="adj" fmla="val 6252"/>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圓角 13">
              <a:extLst>
                <a:ext uri="{FF2B5EF4-FFF2-40B4-BE49-F238E27FC236}">
                  <a16:creationId xmlns:a16="http://schemas.microsoft.com/office/drawing/2014/main" id="{7606D0FF-9EFB-43DB-8FE5-6CA603314447}"/>
                </a:ext>
              </a:extLst>
            </p:cNvPr>
            <p:cNvSpPr/>
            <p:nvPr/>
          </p:nvSpPr>
          <p:spPr>
            <a:xfrm>
              <a:off x="4134196" y="1660901"/>
              <a:ext cx="2594529" cy="2981990"/>
            </a:xfrm>
            <a:prstGeom prst="roundRect">
              <a:avLst>
                <a:gd name="adj" fmla="val 407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77" name="群組 76">
            <a:extLst>
              <a:ext uri="{FF2B5EF4-FFF2-40B4-BE49-F238E27FC236}">
                <a16:creationId xmlns:a16="http://schemas.microsoft.com/office/drawing/2014/main" id="{421CA6D0-D3F2-4699-B7B4-958883973895}"/>
              </a:ext>
            </a:extLst>
          </p:cNvPr>
          <p:cNvGrpSpPr/>
          <p:nvPr/>
        </p:nvGrpSpPr>
        <p:grpSpPr>
          <a:xfrm>
            <a:off x="371475" y="3297901"/>
            <a:ext cx="3572294" cy="1430447"/>
            <a:chOff x="371475" y="1469101"/>
            <a:chExt cx="3572294" cy="1430447"/>
          </a:xfrm>
        </p:grpSpPr>
        <p:pic>
          <p:nvPicPr>
            <p:cNvPr id="78" name="圖片 77">
              <a:extLst>
                <a:ext uri="{FF2B5EF4-FFF2-40B4-BE49-F238E27FC236}">
                  <a16:creationId xmlns:a16="http://schemas.microsoft.com/office/drawing/2014/main" id="{8D309BE0-649A-40B0-B8F2-E2290CD502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1475" y="1469101"/>
              <a:ext cx="3572294" cy="1430447"/>
            </a:xfrm>
            <a:prstGeom prst="rect">
              <a:avLst/>
            </a:prstGeom>
          </p:spPr>
        </p:pic>
        <p:sp>
          <p:nvSpPr>
            <p:cNvPr id="79" name="矩形: 圓角 78">
              <a:extLst>
                <a:ext uri="{FF2B5EF4-FFF2-40B4-BE49-F238E27FC236}">
                  <a16:creationId xmlns:a16="http://schemas.microsoft.com/office/drawing/2014/main" id="{F62D5ACB-4313-4783-9C51-6A6B199C2F4B}"/>
                </a:ext>
              </a:extLst>
            </p:cNvPr>
            <p:cNvSpPr/>
            <p:nvPr/>
          </p:nvSpPr>
          <p:spPr>
            <a:xfrm>
              <a:off x="435540" y="1524000"/>
              <a:ext cx="3442035" cy="1305341"/>
            </a:xfrm>
            <a:prstGeom prst="roundRect">
              <a:avLst>
                <a:gd name="adj" fmla="val 93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2" name="群組 11">
            <a:extLst>
              <a:ext uri="{FF2B5EF4-FFF2-40B4-BE49-F238E27FC236}">
                <a16:creationId xmlns:a16="http://schemas.microsoft.com/office/drawing/2014/main" id="{F5282967-0709-49AF-82AF-E8A35EB806CB}"/>
              </a:ext>
            </a:extLst>
          </p:cNvPr>
          <p:cNvGrpSpPr/>
          <p:nvPr/>
        </p:nvGrpSpPr>
        <p:grpSpPr>
          <a:xfrm>
            <a:off x="371475" y="1611976"/>
            <a:ext cx="3572294" cy="1430447"/>
            <a:chOff x="371475" y="1469101"/>
            <a:chExt cx="3572294" cy="1430447"/>
          </a:xfrm>
        </p:grpSpPr>
        <p:pic>
          <p:nvPicPr>
            <p:cNvPr id="3" name="圖片 2">
              <a:extLst>
                <a:ext uri="{FF2B5EF4-FFF2-40B4-BE49-F238E27FC236}">
                  <a16:creationId xmlns:a16="http://schemas.microsoft.com/office/drawing/2014/main" id="{09710BDC-B3AE-4495-A9A1-630A65617A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1475" y="1469101"/>
              <a:ext cx="3572294" cy="1430447"/>
            </a:xfrm>
            <a:prstGeom prst="rect">
              <a:avLst/>
            </a:prstGeom>
          </p:spPr>
        </p:pic>
        <p:sp>
          <p:nvSpPr>
            <p:cNvPr id="11" name="矩形: 圓角 10">
              <a:extLst>
                <a:ext uri="{FF2B5EF4-FFF2-40B4-BE49-F238E27FC236}">
                  <a16:creationId xmlns:a16="http://schemas.microsoft.com/office/drawing/2014/main" id="{B289060A-FF4C-4868-8562-D37715AA8C75}"/>
                </a:ext>
              </a:extLst>
            </p:cNvPr>
            <p:cNvSpPr/>
            <p:nvPr/>
          </p:nvSpPr>
          <p:spPr>
            <a:xfrm>
              <a:off x="435540" y="1524000"/>
              <a:ext cx="3442035" cy="1305341"/>
            </a:xfrm>
            <a:prstGeom prst="roundRect">
              <a:avLst>
                <a:gd name="adj" fmla="val 93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76" name="テキスト ボックス 138">
            <a:extLst>
              <a:ext uri="{FF2B5EF4-FFF2-40B4-BE49-F238E27FC236}">
                <a16:creationId xmlns:a16="http://schemas.microsoft.com/office/drawing/2014/main" id="{9BA011F3-28E0-4559-A93A-F875A07E2538}"/>
              </a:ext>
            </a:extLst>
          </p:cNvPr>
          <p:cNvSpPr txBox="1">
            <a:spLocks noChangeArrowheads="1"/>
          </p:cNvSpPr>
          <p:nvPr/>
        </p:nvSpPr>
        <p:spPr bwMode="auto">
          <a:xfrm>
            <a:off x="361464" y="3101321"/>
            <a:ext cx="1866141" cy="359473"/>
          </a:xfrm>
          <a:prstGeom prst="roundRect">
            <a:avLst/>
          </a:prstGeom>
          <a:blipFill dpi="0" rotWithShape="1">
            <a:blip r:embed="rId4" cstate="screen">
              <a:extLst>
                <a:ext uri="{28A0092B-C50C-407E-A947-70E740481C1C}">
                  <a14:useLocalDpi xmlns:a14="http://schemas.microsoft.com/office/drawing/2010/main"/>
                </a:ext>
              </a:extLst>
            </a:blip>
            <a:srcRect/>
            <a:stretch>
              <a:fillRect/>
            </a:stretch>
          </a:blipFill>
          <a:ln w="25400" cap="flat" cmpd="sng" algn="ctr">
            <a:noFill/>
            <a:prstDash val="solid"/>
          </a:ln>
          <a:effectLst/>
        </p:spPr>
        <p:txBody>
          <a:bodyPr wrap="square" lIns="77925" tIns="38963" rIns="77925" bIns="38963"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defTabSz="779252">
              <a:defRPr/>
            </a:pPr>
            <a:r>
              <a:rPr lang="zh-TW" altLang="en-US" sz="1600" b="1" dirty="0">
                <a:solidFill>
                  <a:schemeClr val="bg1"/>
                </a:solidFill>
                <a:latin typeface="微軟正黑體" panose="020B0604030504040204" pitchFamily="34" charset="-120"/>
                <a:ea typeface="微軟正黑體" panose="020B0604030504040204" pitchFamily="34" charset="-120"/>
                <a:cs typeface="メイリオ" panose="020B0604030504040204" pitchFamily="50" charset="-128"/>
              </a:rPr>
              <a:t>機械手臂模組</a:t>
            </a:r>
            <a:endParaRPr lang="en-US" altLang="ja-JP" sz="1600" b="1" dirty="0">
              <a:solidFill>
                <a:schemeClr val="bg1"/>
              </a:solidFill>
              <a:latin typeface="微軟正黑體" panose="020B0604030504040204" pitchFamily="34" charset="-120"/>
              <a:ea typeface="微軟正黑體" panose="020B0604030504040204" pitchFamily="34" charset="-120"/>
              <a:cs typeface="メイリオ" panose="020B0604030504040204" pitchFamily="50" charset="-128"/>
            </a:endParaRPr>
          </a:p>
        </p:txBody>
      </p:sp>
      <p:sp>
        <p:nvSpPr>
          <p:cNvPr id="44" name="テキスト ボックス 2">
            <a:extLst>
              <a:ext uri="{FF2B5EF4-FFF2-40B4-BE49-F238E27FC236}">
                <a16:creationId xmlns:a16="http://schemas.microsoft.com/office/drawing/2014/main" id="{2DD71D15-1D41-411A-9862-1C6C143AEC50}"/>
              </a:ext>
            </a:extLst>
          </p:cNvPr>
          <p:cNvSpPr txBox="1"/>
          <p:nvPr/>
        </p:nvSpPr>
        <p:spPr>
          <a:xfrm>
            <a:off x="361464" y="1068685"/>
            <a:ext cx="7569900" cy="369330"/>
          </a:xfrm>
          <a:prstGeom prst="rect">
            <a:avLst/>
          </a:prstGeom>
          <a:noFill/>
        </p:spPr>
        <p:txBody>
          <a:bodyPr wrap="square" lIns="91438" tIns="45719" rIns="91438" bIns="45719" rtlCol="0">
            <a:spAutoFit/>
          </a:bodyPr>
          <a:lstStyle/>
          <a:p>
            <a:pPr marL="285750" indent="-285750" defTabSz="457200" hangingPunct="1">
              <a:buFont typeface="Wingdings" pitchFamily="2" charset="2"/>
              <a:buChar char="n"/>
            </a:pPr>
            <a:r>
              <a:rPr lang="zh-CN" altLang="en-US" sz="1800" b="1" kern="1200" dirty="0">
                <a:solidFill>
                  <a:schemeClr val="tx1"/>
                </a:solidFill>
                <a:latin typeface="微軟正黑體" panose="020B0604030504040204" pitchFamily="34" charset="-120"/>
                <a:ea typeface="微軟正黑體" panose="020B0604030504040204" pitchFamily="34" charset="-120"/>
                <a:cs typeface="+mn-cs"/>
              </a:rPr>
              <a:t>模</a:t>
            </a:r>
            <a:r>
              <a:rPr lang="zh-TW" altLang="en-US" sz="1800" b="1" kern="1200" dirty="0">
                <a:solidFill>
                  <a:schemeClr val="tx1"/>
                </a:solidFill>
                <a:latin typeface="微軟正黑體" panose="020B0604030504040204" pitchFamily="34" charset="-120"/>
                <a:ea typeface="微軟正黑體" panose="020B0604030504040204" pitchFamily="34" charset="-120"/>
                <a:cs typeface="+mn-cs"/>
              </a:rPr>
              <a:t>組</a:t>
            </a:r>
            <a:r>
              <a:rPr lang="zh-CN" altLang="en-US" sz="1800" b="1" kern="1200" dirty="0">
                <a:solidFill>
                  <a:schemeClr val="tx1"/>
                </a:solidFill>
                <a:latin typeface="微軟正黑體" panose="020B0604030504040204" pitchFamily="34" charset="-120"/>
                <a:ea typeface="微軟正黑體" panose="020B0604030504040204" pitchFamily="34" charset="-120"/>
                <a:cs typeface="+mn-cs"/>
              </a:rPr>
              <a:t>化設計 </a:t>
            </a:r>
            <a:endParaRPr lang="en-US" altLang="ja-JP" sz="1800" b="1" kern="1200" dirty="0">
              <a:solidFill>
                <a:schemeClr val="tx1"/>
              </a:solidFill>
              <a:latin typeface="微軟正黑體" panose="020B0604030504040204" pitchFamily="34" charset="-120"/>
              <a:ea typeface="微軟正黑體" panose="020B0604030504040204" pitchFamily="34" charset="-120"/>
              <a:cs typeface="+mn-cs"/>
            </a:endParaRPr>
          </a:p>
        </p:txBody>
      </p:sp>
      <p:pic>
        <p:nvPicPr>
          <p:cNvPr id="45" name="Picture 2" descr="\\nas_o4bu_03\MBU\4_DA_アーカイバー\★アーカイバー商品情報はここに集約\160216_稲田様より_DA3F商品カット\Rack and Data Center\jpg(2000pixel)\rear標準_UNIT差替.png">
            <a:extLst>
              <a:ext uri="{FF2B5EF4-FFF2-40B4-BE49-F238E27FC236}">
                <a16:creationId xmlns:a16="http://schemas.microsoft.com/office/drawing/2014/main" id="{9FBB2722-76E3-4B9A-BDD6-366F22582A0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17768" y="1743062"/>
            <a:ext cx="1065859" cy="2909354"/>
          </a:xfrm>
          <a:prstGeom prst="rect">
            <a:avLst/>
          </a:prstGeom>
          <a:noFill/>
          <a:extLst>
            <a:ext uri="{909E8E84-426E-40DD-AFC4-6F175D3DCCD1}">
              <a14:hiddenFill xmlns:a14="http://schemas.microsoft.com/office/drawing/2010/main">
                <a:solidFill>
                  <a:srgbClr val="FFFFFF"/>
                </a:solidFill>
              </a14:hiddenFill>
            </a:ext>
          </a:extLst>
        </p:spPr>
      </p:pic>
      <p:sp>
        <p:nvSpPr>
          <p:cNvPr id="46" name="正方形/長方形 10">
            <a:extLst>
              <a:ext uri="{FF2B5EF4-FFF2-40B4-BE49-F238E27FC236}">
                <a16:creationId xmlns:a16="http://schemas.microsoft.com/office/drawing/2014/main" id="{419E3402-4842-45BF-A7E9-1323094C0DEF}"/>
              </a:ext>
            </a:extLst>
          </p:cNvPr>
          <p:cNvSpPr/>
          <p:nvPr/>
        </p:nvSpPr>
        <p:spPr>
          <a:xfrm>
            <a:off x="6796147" y="3426831"/>
            <a:ext cx="919218" cy="247964"/>
          </a:xfrm>
          <a:prstGeom prst="rect">
            <a:avLst/>
          </a:prstGeom>
        </p:spPr>
        <p:txBody>
          <a:bodyPr wrap="square" lIns="77925" tIns="38963" rIns="77925" bIns="38963">
            <a:spAutoFit/>
          </a:bodyPr>
          <a:lstStyle/>
          <a:p>
            <a:pPr algn="ctr" defTabSz="457200" hangingPunct="1"/>
            <a:r>
              <a:rPr lang="zh-TW" altLang="en-US" sz="1100" b="1" kern="1200">
                <a:solidFill>
                  <a:schemeClr val="tx1"/>
                </a:solidFill>
                <a:latin typeface="微軟正黑體" panose="020B0604030504040204" pitchFamily="34" charset="-120"/>
                <a:ea typeface="微軟正黑體" panose="020B0604030504040204" pitchFamily="34" charset="-120"/>
                <a:cs typeface="メイリオ" panose="020B0604030504040204" pitchFamily="50" charset="-128"/>
              </a:rPr>
              <a:t>光碟機</a:t>
            </a:r>
            <a:endParaRPr lang="en-US" altLang="ja-JP" sz="1100" b="1" kern="1200">
              <a:solidFill>
                <a:schemeClr val="tx1"/>
              </a:solidFill>
              <a:latin typeface="微軟正黑體" panose="020B0604030504040204" pitchFamily="34" charset="-120"/>
              <a:ea typeface="微軟正黑體" panose="020B0604030504040204" pitchFamily="34" charset="-120"/>
              <a:cs typeface="メイリオ" panose="020B0604030504040204" pitchFamily="50" charset="-128"/>
            </a:endParaRPr>
          </a:p>
        </p:txBody>
      </p:sp>
      <p:pic>
        <p:nvPicPr>
          <p:cNvPr id="49" name="図 32">
            <a:extLst>
              <a:ext uri="{FF2B5EF4-FFF2-40B4-BE49-F238E27FC236}">
                <a16:creationId xmlns:a16="http://schemas.microsoft.com/office/drawing/2014/main" id="{8B524246-D05D-475B-96DE-68586FC147C1}"/>
              </a:ext>
            </a:extLst>
          </p:cNvPr>
          <p:cNvPicPr>
            <a:picLocks noChangeAspect="1"/>
          </p:cNvPicPr>
          <p:nvPr/>
        </p:nvPicPr>
        <p:blipFill rotWithShape="1">
          <a:blip r:embed="rId6" cstate="screen">
            <a:extLst>
              <a:ext uri="{BEBA8EAE-BF5A-486C-A8C5-ECC9F3942E4B}">
                <a14:imgProps xmlns:a14="http://schemas.microsoft.com/office/drawing/2010/main">
                  <a14:imgLayer r:embed="rId7">
                    <a14:imgEffect>
                      <a14:backgroundRemoval t="0" b="93842" l="2875" r="100000">
                        <a14:foregroundMark x1="79466" y1="68473" x2="79466" y2="68473"/>
                        <a14:foregroundMark x1="76797" y1="50739" x2="76797" y2="50739"/>
                        <a14:foregroundMark x1="76386" y1="33498" x2="76386" y2="33498"/>
                        <a14:foregroundMark x1="73922" y1="26355" x2="73922" y2="26355"/>
                        <a14:foregroundMark x1="72074" y1="27094" x2="72074" y2="27094"/>
                        <a14:foregroundMark x1="76797" y1="72906" x2="76797" y2="72906"/>
                        <a14:foregroundMark x1="55647" y1="36946" x2="55647" y2="36946"/>
                        <a14:foregroundMark x1="70637" y1="76847" x2="70637" y2="76847"/>
                      </a14:backgroundRemoval>
                    </a14:imgEffect>
                  </a14:imgLayer>
                </a14:imgProps>
              </a:ext>
              <a:ext uri="{28A0092B-C50C-407E-A947-70E740481C1C}">
                <a14:useLocalDpi xmlns:a14="http://schemas.microsoft.com/office/drawing/2010/main"/>
              </a:ext>
            </a:extLst>
          </a:blip>
          <a:srcRect/>
          <a:stretch/>
        </p:blipFill>
        <p:spPr>
          <a:xfrm>
            <a:off x="5979378" y="3693773"/>
            <a:ext cx="1019028" cy="690477"/>
          </a:xfrm>
          <a:prstGeom prst="rect">
            <a:avLst/>
          </a:prstGeom>
        </p:spPr>
      </p:pic>
      <p:pic>
        <p:nvPicPr>
          <p:cNvPr id="51" name="Picture 2" descr="C:\Users\ueda\AppData\Local\Temp\B2Temp\Attach\image1.JPG">
            <a:extLst>
              <a:ext uri="{FF2B5EF4-FFF2-40B4-BE49-F238E27FC236}">
                <a16:creationId xmlns:a16="http://schemas.microsoft.com/office/drawing/2014/main" id="{2FA62D1E-D7A7-4F24-8AB3-390A75AD5C64}"/>
              </a:ext>
            </a:extLst>
          </p:cNvPr>
          <p:cNvPicPr>
            <a:picLocks noChangeAspect="1" noChangeArrowheads="1"/>
          </p:cNvPicPr>
          <p:nvPr/>
        </p:nvPicPr>
        <p:blipFill rotWithShape="1">
          <a:blip r:embed="rId8" cstate="screen">
            <a:extLst>
              <a:ext uri="{BEBA8EAE-BF5A-486C-A8C5-ECC9F3942E4B}">
                <a14:imgProps xmlns:a14="http://schemas.microsoft.com/office/drawing/2010/main">
                  <a14:imgLayer r:embed="rId9">
                    <a14:imgEffect>
                      <a14:backgroundRemoval t="6422" b="96789" l="794" r="96825">
                        <a14:foregroundMark x1="8333" y1="37156" x2="8333" y2="37156"/>
                        <a14:foregroundMark x1="8730" y1="38532" x2="8730" y2="38532"/>
                        <a14:foregroundMark x1="12302" y1="54587" x2="12302" y2="54587"/>
                        <a14:foregroundMark x1="10317" y1="49541" x2="10317" y2="49541"/>
                        <a14:foregroundMark x1="9921" y1="45413" x2="9921" y2="45413"/>
                        <a14:foregroundMark x1="9524" y1="41743" x2="9524" y2="41743"/>
                        <a14:foregroundMark x1="9921" y1="44037" x2="9921" y2="44037"/>
                        <a14:foregroundMark x1="9921" y1="46330" x2="9921" y2="46330"/>
                        <a14:foregroundMark x1="9921" y1="49083" x2="9921" y2="49083"/>
                        <a14:foregroundMark x1="11111" y1="52752" x2="11111" y2="52752"/>
                        <a14:foregroundMark x1="10714" y1="51835" x2="10714" y2="51835"/>
                        <a14:foregroundMark x1="11508" y1="54587" x2="11508" y2="54587"/>
                      </a14:backgroundRemoval>
                    </a14:imgEffect>
                  </a14:imgLayer>
                </a14:imgProps>
              </a:ext>
              <a:ext uri="{28A0092B-C50C-407E-A947-70E740481C1C}">
                <a14:useLocalDpi xmlns:a14="http://schemas.microsoft.com/office/drawing/2010/main"/>
              </a:ext>
            </a:extLst>
          </a:blip>
          <a:srcRect/>
          <a:stretch/>
        </p:blipFill>
        <p:spPr bwMode="auto">
          <a:xfrm>
            <a:off x="7614234" y="3711412"/>
            <a:ext cx="879665" cy="568768"/>
          </a:xfrm>
          <a:prstGeom prst="rect">
            <a:avLst/>
          </a:prstGeom>
          <a:noFill/>
          <a:extLst>
            <a:ext uri="{909E8E84-426E-40DD-AFC4-6F175D3DCCD1}">
              <a14:hiddenFill xmlns:a14="http://schemas.microsoft.com/office/drawing/2010/main">
                <a:solidFill>
                  <a:srgbClr val="FFFFFF"/>
                </a:solidFill>
              </a14:hiddenFill>
            </a:ext>
          </a:extLst>
        </p:spPr>
      </p:pic>
      <p:sp>
        <p:nvSpPr>
          <p:cNvPr id="52" name="テキスト ボックス 138">
            <a:extLst>
              <a:ext uri="{FF2B5EF4-FFF2-40B4-BE49-F238E27FC236}">
                <a16:creationId xmlns:a16="http://schemas.microsoft.com/office/drawing/2014/main" id="{4ADBA9A8-AAED-4E0A-A767-6E75001B0E4D}"/>
              </a:ext>
            </a:extLst>
          </p:cNvPr>
          <p:cNvSpPr txBox="1">
            <a:spLocks noChangeArrowheads="1"/>
          </p:cNvSpPr>
          <p:nvPr/>
        </p:nvSpPr>
        <p:spPr bwMode="auto">
          <a:xfrm>
            <a:off x="361464" y="1443971"/>
            <a:ext cx="1866141" cy="359473"/>
          </a:xfrm>
          <a:prstGeom prst="roundRect">
            <a:avLst/>
          </a:prstGeom>
          <a:blipFill dpi="0" rotWithShape="1">
            <a:blip r:embed="rId4" cstate="screen">
              <a:extLst>
                <a:ext uri="{28A0092B-C50C-407E-A947-70E740481C1C}">
                  <a14:useLocalDpi xmlns:a14="http://schemas.microsoft.com/office/drawing/2010/main"/>
                </a:ext>
              </a:extLst>
            </a:blip>
            <a:srcRect/>
            <a:stretch>
              <a:fillRect/>
            </a:stretch>
          </a:blipFill>
          <a:ln w="25400" cap="flat" cmpd="sng" algn="ctr">
            <a:noFill/>
            <a:prstDash val="solid"/>
          </a:ln>
          <a:effectLst/>
        </p:spPr>
        <p:txBody>
          <a:bodyPr wrap="square" lIns="77925" tIns="38963" rIns="77925" bIns="38963"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ctr" defTabSz="779252" eaLnBrk="0" fontAlgn="auto" latinLnBrk="0" hangingPunct="0">
              <a:lnSpc>
                <a:spcPct val="100000"/>
              </a:lnSpc>
              <a:spcBef>
                <a:spcPts val="0"/>
              </a:spcBef>
              <a:spcAft>
                <a:spcPts val="0"/>
              </a:spcAft>
              <a:buClrTx/>
              <a:buSzTx/>
              <a:buFontTx/>
              <a:buNone/>
              <a:tabLst/>
              <a:defRPr/>
            </a:pPr>
            <a:r>
              <a:rPr kumimoji="1" lang="zh-TW" altLang="en-US" sz="1600" b="1" i="0" u="none" strike="noStrike" kern="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cs typeface="メイリオ" panose="020B0604030504040204" pitchFamily="50" charset="-128"/>
              </a:rPr>
              <a:t>基本單元模組</a:t>
            </a:r>
            <a:endParaRPr kumimoji="1" lang="en-US" altLang="ja-JP" sz="1600" b="1" i="0" u="none" strike="noStrike" kern="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cs typeface="メイリオ" panose="020B0604030504040204" pitchFamily="50" charset="-128"/>
            </a:endParaRPr>
          </a:p>
        </p:txBody>
      </p:sp>
      <p:pic>
        <p:nvPicPr>
          <p:cNvPr id="54" name="Picture 2">
            <a:extLst>
              <a:ext uri="{FF2B5EF4-FFF2-40B4-BE49-F238E27FC236}">
                <a16:creationId xmlns:a16="http://schemas.microsoft.com/office/drawing/2014/main" id="{A53314FF-4F64-4D91-86F5-B63A48075D11}"/>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019120" y="3823478"/>
            <a:ext cx="1031929" cy="531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5" name="正方形/長方形 45">
            <a:extLst>
              <a:ext uri="{FF2B5EF4-FFF2-40B4-BE49-F238E27FC236}">
                <a16:creationId xmlns:a16="http://schemas.microsoft.com/office/drawing/2014/main" id="{51BC810B-2EF1-4534-BB13-2BC1A49336D4}"/>
              </a:ext>
            </a:extLst>
          </p:cNvPr>
          <p:cNvSpPr/>
          <p:nvPr/>
        </p:nvSpPr>
        <p:spPr>
          <a:xfrm>
            <a:off x="767443" y="4373090"/>
            <a:ext cx="1535282" cy="217186"/>
          </a:xfrm>
          <a:prstGeom prst="rect">
            <a:avLst/>
          </a:prstGeom>
        </p:spPr>
        <p:txBody>
          <a:bodyPr wrap="square" lIns="77925" tIns="38963" rIns="77925" bIns="38963">
            <a:spAutoFit/>
          </a:bodyPr>
          <a:lstStyle/>
          <a:p>
            <a:pPr algn="ctr" defTabSz="457200" hangingPunct="1"/>
            <a:r>
              <a:rPr lang="en-US" altLang="ja-JP" sz="900" b="1" kern="1200" dirty="0">
                <a:solidFill>
                  <a:schemeClr val="tx1"/>
                </a:solidFill>
                <a:latin typeface="+mj-lt"/>
                <a:ea typeface="微軟正黑體" panose="020B0604030504040204" pitchFamily="34" charset="-120"/>
                <a:cs typeface="メイリオ" panose="020B0604030504040204" pitchFamily="50" charset="-128"/>
              </a:rPr>
              <a:t>Magazine Carrier unit</a:t>
            </a:r>
          </a:p>
        </p:txBody>
      </p:sp>
      <p:pic>
        <p:nvPicPr>
          <p:cNvPr id="58" name="Picture 2" descr="\\nas_o4bu_03\MBU\4_DA_アーカイバー\★アーカイバー商品情報はここに集約\141219_e-pressより_商品カット\l-jn141218-2-8.jpg">
            <a:extLst>
              <a:ext uri="{FF2B5EF4-FFF2-40B4-BE49-F238E27FC236}">
                <a16:creationId xmlns:a16="http://schemas.microsoft.com/office/drawing/2014/main" id="{AF317FA0-4F92-43B4-A911-093AA2D6DF45}"/>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2484078" y="3797137"/>
            <a:ext cx="888262" cy="662590"/>
          </a:xfrm>
          <a:prstGeom prst="rect">
            <a:avLst/>
          </a:prstGeom>
          <a:noFill/>
          <a:extLst>
            <a:ext uri="{909E8E84-426E-40DD-AFC4-6F175D3DCCD1}">
              <a14:hiddenFill xmlns:a14="http://schemas.microsoft.com/office/drawing/2010/main">
                <a:solidFill>
                  <a:srgbClr val="FFFFFF"/>
                </a:solidFill>
              </a14:hiddenFill>
            </a:ext>
          </a:extLst>
        </p:spPr>
      </p:pic>
      <p:grpSp>
        <p:nvGrpSpPr>
          <p:cNvPr id="59" name="组合 32">
            <a:extLst>
              <a:ext uri="{FF2B5EF4-FFF2-40B4-BE49-F238E27FC236}">
                <a16:creationId xmlns:a16="http://schemas.microsoft.com/office/drawing/2014/main" id="{8870AF41-713E-4A94-AECE-C007EDC559EB}"/>
              </a:ext>
            </a:extLst>
          </p:cNvPr>
          <p:cNvGrpSpPr/>
          <p:nvPr/>
        </p:nvGrpSpPr>
        <p:grpSpPr>
          <a:xfrm>
            <a:off x="435540" y="2069721"/>
            <a:ext cx="2506307" cy="928066"/>
            <a:chOff x="586307" y="1903615"/>
            <a:chExt cx="2506307" cy="928066"/>
          </a:xfrm>
        </p:grpSpPr>
        <p:pic>
          <p:nvPicPr>
            <p:cNvPr id="60" name="図 46">
              <a:extLst>
                <a:ext uri="{FF2B5EF4-FFF2-40B4-BE49-F238E27FC236}">
                  <a16:creationId xmlns:a16="http://schemas.microsoft.com/office/drawing/2014/main" id="{2377A2AC-C716-4F31-BC3D-CAA3D5C8AD2D}"/>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586307" y="1903615"/>
              <a:ext cx="1644737" cy="928066"/>
            </a:xfrm>
            <a:prstGeom prst="rect">
              <a:avLst/>
            </a:prstGeom>
          </p:spPr>
        </p:pic>
        <p:sp>
          <p:nvSpPr>
            <p:cNvPr id="61" name="正方形/長方形 47">
              <a:extLst>
                <a:ext uri="{FF2B5EF4-FFF2-40B4-BE49-F238E27FC236}">
                  <a16:creationId xmlns:a16="http://schemas.microsoft.com/office/drawing/2014/main" id="{B92F04F7-172A-480E-A27C-0E91A7F8E941}"/>
                </a:ext>
              </a:extLst>
            </p:cNvPr>
            <p:cNvSpPr/>
            <p:nvPr/>
          </p:nvSpPr>
          <p:spPr>
            <a:xfrm>
              <a:off x="2331563" y="2505336"/>
              <a:ext cx="761051" cy="217186"/>
            </a:xfrm>
            <a:prstGeom prst="rect">
              <a:avLst/>
            </a:prstGeom>
          </p:spPr>
          <p:txBody>
            <a:bodyPr wrap="square" lIns="77925" tIns="38963" rIns="77925" bIns="38963">
              <a:spAutoFit/>
            </a:bodyPr>
            <a:lstStyle/>
            <a:p>
              <a:pPr defTabSz="457200" hangingPunct="1"/>
              <a:r>
                <a:rPr lang="en-US" altLang="ja-JP" sz="900" b="1" kern="1200">
                  <a:solidFill>
                    <a:schemeClr val="tx1"/>
                  </a:solidFill>
                  <a:latin typeface="+mj-lt"/>
                  <a:ea typeface="微軟正黑體" panose="020B0604030504040204" pitchFamily="34" charset="-120"/>
                  <a:cs typeface="メイリオ" panose="020B0604030504040204" pitchFamily="50" charset="-128"/>
                </a:rPr>
                <a:t>Drawer</a:t>
              </a:r>
            </a:p>
          </p:txBody>
        </p:sp>
        <p:sp>
          <p:nvSpPr>
            <p:cNvPr id="62" name="正方形/長方形 48">
              <a:extLst>
                <a:ext uri="{FF2B5EF4-FFF2-40B4-BE49-F238E27FC236}">
                  <a16:creationId xmlns:a16="http://schemas.microsoft.com/office/drawing/2014/main" id="{8DC7F3D8-9AF7-467F-8182-9090C60D6E4B}"/>
                </a:ext>
              </a:extLst>
            </p:cNvPr>
            <p:cNvSpPr/>
            <p:nvPr/>
          </p:nvSpPr>
          <p:spPr>
            <a:xfrm>
              <a:off x="1919475" y="2023489"/>
              <a:ext cx="890679" cy="217186"/>
            </a:xfrm>
            <a:prstGeom prst="rect">
              <a:avLst/>
            </a:prstGeom>
          </p:spPr>
          <p:txBody>
            <a:bodyPr wrap="square" lIns="77925" tIns="38963" rIns="77925" bIns="38963">
              <a:spAutoFit/>
            </a:bodyPr>
            <a:lstStyle/>
            <a:p>
              <a:pPr defTabSz="457200" hangingPunct="1"/>
              <a:r>
                <a:rPr lang="en-US" altLang="ja-JP" sz="900" b="1" kern="1200">
                  <a:solidFill>
                    <a:schemeClr val="tx1"/>
                  </a:solidFill>
                  <a:latin typeface="+mj-lt"/>
                  <a:ea typeface="微軟正黑體" panose="020B0604030504040204" pitchFamily="34" charset="-120"/>
                  <a:cs typeface="メイリオ" panose="020B0604030504040204" pitchFamily="50" charset="-128"/>
                </a:rPr>
                <a:t>Magazine</a:t>
              </a:r>
            </a:p>
          </p:txBody>
        </p:sp>
        <p:cxnSp>
          <p:nvCxnSpPr>
            <p:cNvPr id="63" name="直線コネクタ 49">
              <a:extLst>
                <a:ext uri="{FF2B5EF4-FFF2-40B4-BE49-F238E27FC236}">
                  <a16:creationId xmlns:a16="http://schemas.microsoft.com/office/drawing/2014/main" id="{6B9E5D8F-3EC1-4A26-8E75-5E25602E94E0}"/>
                </a:ext>
              </a:extLst>
            </p:cNvPr>
            <p:cNvCxnSpPr/>
            <p:nvPr/>
          </p:nvCxnSpPr>
          <p:spPr>
            <a:xfrm flipV="1">
              <a:off x="1643518" y="2176158"/>
              <a:ext cx="298948" cy="232149"/>
            </a:xfrm>
            <a:prstGeom prst="line">
              <a:avLst/>
            </a:prstGeom>
            <a:noFill/>
            <a:ln w="9525" cap="flat" cmpd="sng" algn="ctr">
              <a:solidFill>
                <a:srgbClr val="FF0000"/>
              </a:solidFill>
              <a:prstDash val="solid"/>
            </a:ln>
            <a:effectLst/>
          </p:spPr>
        </p:cxnSp>
        <p:cxnSp>
          <p:nvCxnSpPr>
            <p:cNvPr id="64" name="直線コネクタ 50">
              <a:extLst>
                <a:ext uri="{FF2B5EF4-FFF2-40B4-BE49-F238E27FC236}">
                  <a16:creationId xmlns:a16="http://schemas.microsoft.com/office/drawing/2014/main" id="{C5009357-9555-4761-96C6-3CE11F64E60E}"/>
                </a:ext>
              </a:extLst>
            </p:cNvPr>
            <p:cNvCxnSpPr/>
            <p:nvPr/>
          </p:nvCxnSpPr>
          <p:spPr>
            <a:xfrm>
              <a:off x="2097272" y="2569702"/>
              <a:ext cx="267542" cy="0"/>
            </a:xfrm>
            <a:prstGeom prst="line">
              <a:avLst/>
            </a:prstGeom>
            <a:noFill/>
            <a:ln w="9525" cap="flat" cmpd="sng" algn="ctr">
              <a:solidFill>
                <a:srgbClr val="FF0000"/>
              </a:solidFill>
              <a:prstDash val="solid"/>
            </a:ln>
            <a:effectLst/>
          </p:spPr>
        </p:cxnSp>
        <p:cxnSp>
          <p:nvCxnSpPr>
            <p:cNvPr id="65" name="直線コネクタ 57">
              <a:extLst>
                <a:ext uri="{FF2B5EF4-FFF2-40B4-BE49-F238E27FC236}">
                  <a16:creationId xmlns:a16="http://schemas.microsoft.com/office/drawing/2014/main" id="{61A27095-88EE-440D-B60D-2D24877E7CF8}"/>
                </a:ext>
              </a:extLst>
            </p:cNvPr>
            <p:cNvCxnSpPr/>
            <p:nvPr/>
          </p:nvCxnSpPr>
          <p:spPr>
            <a:xfrm flipV="1">
              <a:off x="1263626" y="2176158"/>
              <a:ext cx="678840" cy="107037"/>
            </a:xfrm>
            <a:prstGeom prst="line">
              <a:avLst/>
            </a:prstGeom>
            <a:noFill/>
            <a:ln w="9525" cap="flat" cmpd="sng" algn="ctr">
              <a:solidFill>
                <a:srgbClr val="FF0000"/>
              </a:solidFill>
              <a:prstDash val="solid"/>
            </a:ln>
            <a:effectLst/>
          </p:spPr>
        </p:cxnSp>
      </p:grpSp>
      <p:pic>
        <p:nvPicPr>
          <p:cNvPr id="67" name="図 20">
            <a:extLst>
              <a:ext uri="{FF2B5EF4-FFF2-40B4-BE49-F238E27FC236}">
                <a16:creationId xmlns:a16="http://schemas.microsoft.com/office/drawing/2014/main" id="{49FF3B7C-D29C-4A05-9101-D675CBCC2D7E}"/>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792809" y="1794326"/>
            <a:ext cx="637160" cy="490300"/>
          </a:xfrm>
          <a:prstGeom prst="rect">
            <a:avLst/>
          </a:prstGeom>
          <a:effectLst>
            <a:glow rad="63500">
              <a:srgbClr val="176AB7">
                <a:alpha val="40000"/>
              </a:srgbClr>
            </a:glow>
          </a:effectLst>
        </p:spPr>
      </p:pic>
      <p:sp>
        <p:nvSpPr>
          <p:cNvPr id="69" name="TextBox 35">
            <a:extLst>
              <a:ext uri="{FF2B5EF4-FFF2-40B4-BE49-F238E27FC236}">
                <a16:creationId xmlns:a16="http://schemas.microsoft.com/office/drawing/2014/main" id="{9F375FD5-9BBD-490B-B9D3-91E87CCD7D24}"/>
              </a:ext>
            </a:extLst>
          </p:cNvPr>
          <p:cNvSpPr txBox="1"/>
          <p:nvPr/>
        </p:nvSpPr>
        <p:spPr>
          <a:xfrm>
            <a:off x="2356235" y="1989813"/>
            <a:ext cx="1353552" cy="646331"/>
          </a:xfrm>
          <a:prstGeom prst="rect">
            <a:avLst/>
          </a:prstGeom>
          <a:noFill/>
        </p:spPr>
        <p:txBody>
          <a:bodyPr wrap="square" rtlCol="0">
            <a:spAutoFit/>
          </a:bodyPr>
          <a:lstStyle/>
          <a:p>
            <a:pPr defTabSz="457200" hangingPunct="1"/>
            <a:r>
              <a:rPr lang="zh-TW" altLang="en-US" sz="1200" b="1" kern="1200" dirty="0">
                <a:solidFill>
                  <a:schemeClr val="tx1"/>
                </a:solidFill>
                <a:latin typeface="+mj-lt"/>
                <a:ea typeface="微軟正黑體" panose="020B0604030504040204" pitchFamily="34" charset="-120"/>
                <a:cs typeface="+mn-cs"/>
              </a:rPr>
              <a:t>卡匣內裝載 </a:t>
            </a:r>
            <a:r>
              <a:rPr lang="en-US" altLang="zh-TW" sz="1200" b="1" kern="1200" dirty="0">
                <a:solidFill>
                  <a:schemeClr val="tx1"/>
                </a:solidFill>
                <a:latin typeface="+mj-lt"/>
                <a:ea typeface="微軟正黑體" panose="020B0604030504040204" pitchFamily="34" charset="-120"/>
                <a:cs typeface="+mn-cs"/>
              </a:rPr>
              <a:t>12 </a:t>
            </a:r>
            <a:r>
              <a:rPr lang="zh-TW" altLang="en-US" sz="1200" b="1" kern="1200" dirty="0">
                <a:solidFill>
                  <a:schemeClr val="tx1"/>
                </a:solidFill>
                <a:latin typeface="+mj-lt"/>
                <a:ea typeface="微軟正黑體" panose="020B0604030504040204" pitchFamily="34" charset="-120"/>
                <a:cs typeface="+mn-cs"/>
              </a:rPr>
              <a:t>張歸檔光碟，卡匣容量為 </a:t>
            </a:r>
            <a:r>
              <a:rPr lang="en-US" altLang="zh-TW" sz="1200" b="1" kern="1200" dirty="0">
                <a:solidFill>
                  <a:schemeClr val="tx1"/>
                </a:solidFill>
                <a:latin typeface="+mj-lt"/>
                <a:ea typeface="微軟正黑體" panose="020B0604030504040204" pitchFamily="34" charset="-120"/>
                <a:cs typeface="+mn-cs"/>
              </a:rPr>
              <a:t>3.6</a:t>
            </a:r>
            <a:r>
              <a:rPr lang="zh-TW" altLang="en-US" sz="1200" b="1" kern="1200" dirty="0">
                <a:solidFill>
                  <a:schemeClr val="tx1"/>
                </a:solidFill>
                <a:latin typeface="+mj-lt"/>
                <a:ea typeface="微軟正黑體" panose="020B0604030504040204" pitchFamily="34" charset="-120"/>
                <a:cs typeface="+mn-cs"/>
              </a:rPr>
              <a:t> </a:t>
            </a:r>
            <a:r>
              <a:rPr lang="en-US" altLang="zh-TW" sz="1200" b="1" kern="1200" dirty="0">
                <a:solidFill>
                  <a:schemeClr val="tx1"/>
                </a:solidFill>
                <a:latin typeface="+mj-lt"/>
                <a:ea typeface="微軟正黑體" panose="020B0604030504040204" pitchFamily="34" charset="-120"/>
                <a:cs typeface="+mn-cs"/>
              </a:rPr>
              <a:t>TB</a:t>
            </a:r>
            <a:endParaRPr lang="zh-TW" altLang="en-US" sz="1200" b="1" kern="1200" dirty="0">
              <a:solidFill>
                <a:schemeClr val="tx1"/>
              </a:solidFill>
              <a:ea typeface="微軟正黑體" panose="020B0604030504040204" pitchFamily="34" charset="-120"/>
            </a:endParaRPr>
          </a:p>
        </p:txBody>
      </p:sp>
      <p:sp>
        <p:nvSpPr>
          <p:cNvPr id="70" name="TextBox 36">
            <a:extLst>
              <a:ext uri="{FF2B5EF4-FFF2-40B4-BE49-F238E27FC236}">
                <a16:creationId xmlns:a16="http://schemas.microsoft.com/office/drawing/2014/main" id="{83AF1AD5-8867-49C6-B066-23BE2ECBE6C4}"/>
              </a:ext>
            </a:extLst>
          </p:cNvPr>
          <p:cNvSpPr txBox="1"/>
          <p:nvPr/>
        </p:nvSpPr>
        <p:spPr>
          <a:xfrm>
            <a:off x="6037980" y="1850068"/>
            <a:ext cx="2445305" cy="646331"/>
          </a:xfrm>
          <a:prstGeom prst="rect">
            <a:avLst/>
          </a:prstGeom>
          <a:noFill/>
        </p:spPr>
        <p:txBody>
          <a:bodyPr wrap="square" rtlCol="0">
            <a:spAutoFit/>
          </a:bodyPr>
          <a:lstStyle/>
          <a:p>
            <a:pPr defTabSz="457200" hangingPunct="1"/>
            <a:r>
              <a:rPr lang="zh-CN" altLang="en-US" sz="1200" b="1" kern="1200" dirty="0">
                <a:solidFill>
                  <a:schemeClr val="tx1"/>
                </a:solidFill>
                <a:latin typeface="+mj-lt"/>
                <a:ea typeface="微軟正黑體" panose="020B0604030504040204" pitchFamily="34" charset="-120"/>
                <a:cs typeface="+mn-cs"/>
              </a:rPr>
              <a:t>每組</a:t>
            </a:r>
            <a:r>
              <a:rPr lang="zh-TW" altLang="en-US" sz="1200" b="1" kern="1200" dirty="0">
                <a:solidFill>
                  <a:schemeClr val="tx1"/>
                </a:solidFill>
                <a:latin typeface="+mj-lt"/>
                <a:ea typeface="微軟正黑體" panose="020B0604030504040204" pitchFamily="34" charset="-120"/>
                <a:cs typeface="+mn-cs"/>
              </a:rPr>
              <a:t>光碟機系統可達最高每秒 </a:t>
            </a:r>
            <a:r>
              <a:rPr lang="en-US" altLang="zh-TW" sz="1200" b="1" kern="1200" dirty="0">
                <a:solidFill>
                  <a:schemeClr val="tx1"/>
                </a:solidFill>
                <a:latin typeface="+mj-lt"/>
                <a:ea typeface="微軟正黑體" panose="020B0604030504040204" pitchFamily="34" charset="-120"/>
                <a:cs typeface="+mn-cs"/>
              </a:rPr>
              <a:t>360</a:t>
            </a:r>
            <a:r>
              <a:rPr lang="zh-TW" altLang="en-US" sz="1200" b="1" kern="1200" dirty="0">
                <a:solidFill>
                  <a:schemeClr val="tx1"/>
                </a:solidFill>
                <a:latin typeface="+mj-lt"/>
                <a:ea typeface="微軟正黑體" panose="020B0604030504040204" pitchFamily="34" charset="-120"/>
                <a:cs typeface="+mn-cs"/>
              </a:rPr>
              <a:t> </a:t>
            </a:r>
            <a:r>
              <a:rPr lang="en-US" altLang="zh-TW" sz="1200" b="1" kern="1200" dirty="0">
                <a:solidFill>
                  <a:schemeClr val="tx1"/>
                </a:solidFill>
                <a:latin typeface="+mj-lt"/>
                <a:ea typeface="微軟正黑體" panose="020B0604030504040204" pitchFamily="34" charset="-120"/>
                <a:cs typeface="+mn-cs"/>
              </a:rPr>
              <a:t>MB </a:t>
            </a:r>
            <a:r>
              <a:rPr lang="zh-TW" altLang="en-US" sz="1200" b="1" kern="1200" dirty="0">
                <a:solidFill>
                  <a:schemeClr val="tx1"/>
                </a:solidFill>
                <a:latin typeface="+mj-lt"/>
                <a:ea typeface="微軟正黑體" panose="020B0604030504040204" pitchFamily="34" charset="-120"/>
                <a:cs typeface="+mn-cs"/>
              </a:rPr>
              <a:t>讀</a:t>
            </a:r>
            <a:r>
              <a:rPr lang="en-US" altLang="zh-TW" sz="1200" b="1" kern="1200" dirty="0">
                <a:solidFill>
                  <a:schemeClr val="tx1"/>
                </a:solidFill>
                <a:latin typeface="+mj-lt"/>
                <a:ea typeface="微軟正黑體" panose="020B0604030504040204" pitchFamily="34" charset="-120"/>
                <a:cs typeface="+mn-cs"/>
              </a:rPr>
              <a:t>/</a:t>
            </a:r>
            <a:r>
              <a:rPr lang="zh-TW" altLang="en-US" sz="1200" b="1" kern="1200" dirty="0">
                <a:solidFill>
                  <a:schemeClr val="tx1"/>
                </a:solidFill>
                <a:latin typeface="+mj-lt"/>
                <a:ea typeface="微軟正黑體" panose="020B0604030504040204" pitchFamily="34" charset="-120"/>
                <a:cs typeface="+mn-cs"/>
              </a:rPr>
              <a:t>寫速度，最多可串聯 </a:t>
            </a:r>
            <a:r>
              <a:rPr lang="en-US" altLang="zh-TW" sz="1200" b="1" kern="1200" dirty="0">
                <a:solidFill>
                  <a:schemeClr val="tx1"/>
                </a:solidFill>
                <a:latin typeface="+mj-lt"/>
                <a:ea typeface="微軟正黑體" panose="020B0604030504040204" pitchFamily="34" charset="-120"/>
                <a:cs typeface="+mn-cs"/>
              </a:rPr>
              <a:t>3</a:t>
            </a:r>
            <a:r>
              <a:rPr lang="zh-TW" altLang="en-US" sz="1200" b="1" kern="1200" dirty="0">
                <a:solidFill>
                  <a:schemeClr val="tx1"/>
                </a:solidFill>
                <a:latin typeface="+mj-lt"/>
                <a:ea typeface="微軟正黑體" panose="020B0604030504040204" pitchFamily="34" charset="-120"/>
                <a:cs typeface="+mn-cs"/>
              </a:rPr>
              <a:t> </a:t>
            </a:r>
            <a:r>
              <a:rPr lang="zh-CN" altLang="en-US" sz="1200" b="1" kern="1200" dirty="0">
                <a:solidFill>
                  <a:schemeClr val="tx1"/>
                </a:solidFill>
                <a:latin typeface="+mj-lt"/>
                <a:ea typeface="微軟正黑體" panose="020B0604030504040204" pitchFamily="34" charset="-120"/>
                <a:cs typeface="+mn-cs"/>
              </a:rPr>
              <a:t>組光碟機系統</a:t>
            </a:r>
            <a:endParaRPr lang="en-US" altLang="zh-CN" sz="1200" b="1" kern="1200" dirty="0">
              <a:solidFill>
                <a:schemeClr val="tx1"/>
              </a:solidFill>
              <a:latin typeface="+mj-lt"/>
              <a:ea typeface="微軟正黑體" panose="020B0604030504040204" pitchFamily="34" charset="-120"/>
              <a:cs typeface="+mn-cs"/>
            </a:endParaRPr>
          </a:p>
        </p:txBody>
      </p:sp>
      <p:sp>
        <p:nvSpPr>
          <p:cNvPr id="71" name="TextBox 38">
            <a:extLst>
              <a:ext uri="{FF2B5EF4-FFF2-40B4-BE49-F238E27FC236}">
                <a16:creationId xmlns:a16="http://schemas.microsoft.com/office/drawing/2014/main" id="{DA3ED190-281A-43ED-9F52-8730A4671A17}"/>
              </a:ext>
            </a:extLst>
          </p:cNvPr>
          <p:cNvSpPr txBox="1"/>
          <p:nvPr/>
        </p:nvSpPr>
        <p:spPr>
          <a:xfrm>
            <a:off x="609759" y="3513430"/>
            <a:ext cx="2629521" cy="276999"/>
          </a:xfrm>
          <a:prstGeom prst="rect">
            <a:avLst/>
          </a:prstGeom>
          <a:noFill/>
        </p:spPr>
        <p:txBody>
          <a:bodyPr wrap="square" rtlCol="0">
            <a:spAutoFit/>
          </a:bodyPr>
          <a:lstStyle/>
          <a:p>
            <a:pPr defTabSz="457200" hangingPunct="1"/>
            <a:r>
              <a:rPr lang="zh-TW" altLang="en-US" sz="1200" b="1" kern="1200" dirty="0">
                <a:solidFill>
                  <a:schemeClr val="tx1"/>
                </a:solidFill>
                <a:latin typeface="微軟正黑體" panose="020B0604030504040204" pitchFamily="34" charset="-120"/>
                <a:ea typeface="微軟正黑體" panose="020B0604030504040204" pitchFamily="34" charset="-120"/>
                <a:cs typeface="+mn-cs"/>
              </a:rPr>
              <a:t>模組化設計易於快速更換</a:t>
            </a:r>
            <a:endParaRPr lang="en-US" altLang="zh-CN" sz="1200" b="1" kern="1200" dirty="0">
              <a:solidFill>
                <a:schemeClr val="tx1"/>
              </a:solidFill>
              <a:latin typeface="微軟正黑體" panose="020B0604030504040204" pitchFamily="34" charset="-120"/>
              <a:ea typeface="微軟正黑體" panose="020B0604030504040204" pitchFamily="34" charset="-120"/>
              <a:cs typeface="+mn-cs"/>
            </a:endParaRPr>
          </a:p>
        </p:txBody>
      </p:sp>
      <p:pic>
        <p:nvPicPr>
          <p:cNvPr id="73" name="図 11">
            <a:extLst>
              <a:ext uri="{FF2B5EF4-FFF2-40B4-BE49-F238E27FC236}">
                <a16:creationId xmlns:a16="http://schemas.microsoft.com/office/drawing/2014/main" id="{C81718D0-61A6-48CA-9E03-D117B0910362}"/>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317628" y="2533114"/>
            <a:ext cx="1855986" cy="724018"/>
          </a:xfrm>
          <a:prstGeom prst="rect">
            <a:avLst/>
          </a:prstGeom>
          <a:effectLst/>
        </p:spPr>
      </p:pic>
      <p:pic>
        <p:nvPicPr>
          <p:cNvPr id="74" name="Picture 2">
            <a:extLst>
              <a:ext uri="{FF2B5EF4-FFF2-40B4-BE49-F238E27FC236}">
                <a16:creationId xmlns:a16="http://schemas.microsoft.com/office/drawing/2014/main" id="{81DCA56C-DED9-43EF-BD8A-4FFFC55950B9}"/>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4113685" y="1517103"/>
            <a:ext cx="1580640" cy="287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標題 5">
            <a:extLst>
              <a:ext uri="{FF2B5EF4-FFF2-40B4-BE49-F238E27FC236}">
                <a16:creationId xmlns:a16="http://schemas.microsoft.com/office/drawing/2014/main" id="{4D239F2E-4921-4737-B1BE-E56817BBEEF4}"/>
              </a:ext>
            </a:extLst>
          </p:cNvPr>
          <p:cNvSpPr>
            <a:spLocks noGrp="1"/>
          </p:cNvSpPr>
          <p:nvPr>
            <p:ph type="title"/>
          </p:nvPr>
        </p:nvSpPr>
        <p:spPr/>
        <p:txBody>
          <a:bodyPr/>
          <a:lstStyle/>
          <a:p>
            <a:r>
              <a:rPr lang="en-US" altLang="zh-TW" dirty="0"/>
              <a:t>Panasonic</a:t>
            </a:r>
            <a:r>
              <a:rPr lang="zh-TW" altLang="en-US" dirty="0"/>
              <a:t> 藍光櫃組成</a:t>
            </a:r>
          </a:p>
        </p:txBody>
      </p:sp>
      <p:sp>
        <p:nvSpPr>
          <p:cNvPr id="83" name="テキスト ボックス 138">
            <a:extLst>
              <a:ext uri="{FF2B5EF4-FFF2-40B4-BE49-F238E27FC236}">
                <a16:creationId xmlns:a16="http://schemas.microsoft.com/office/drawing/2014/main" id="{9A295B0D-F40F-46CA-9743-5ABE86C3E7AA}"/>
              </a:ext>
            </a:extLst>
          </p:cNvPr>
          <p:cNvSpPr txBox="1">
            <a:spLocks noChangeArrowheads="1"/>
          </p:cNvSpPr>
          <p:nvPr/>
        </p:nvSpPr>
        <p:spPr bwMode="auto">
          <a:xfrm>
            <a:off x="5849224" y="1443971"/>
            <a:ext cx="1866141" cy="359473"/>
          </a:xfrm>
          <a:prstGeom prst="roundRect">
            <a:avLst/>
          </a:prstGeom>
          <a:blipFill dpi="0" rotWithShape="1">
            <a:blip r:embed="rId4" cstate="screen">
              <a:extLst>
                <a:ext uri="{28A0092B-C50C-407E-A947-70E740481C1C}">
                  <a14:useLocalDpi xmlns:a14="http://schemas.microsoft.com/office/drawing/2010/main"/>
                </a:ext>
              </a:extLst>
            </a:blip>
            <a:srcRect/>
            <a:stretch>
              <a:fillRect/>
            </a:stretch>
          </a:blipFill>
          <a:ln w="25400" cap="flat" cmpd="sng" algn="ctr">
            <a:noFill/>
            <a:prstDash val="solid"/>
          </a:ln>
          <a:effectLst/>
        </p:spPr>
        <p:txBody>
          <a:bodyPr wrap="square" lIns="77925" tIns="38963" rIns="77925" bIns="38963"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lvl="0" algn="ctr" defTabSz="779252">
              <a:defRPr/>
            </a:pPr>
            <a:r>
              <a:rPr lang="zh-CN" altLang="en-US" sz="1600" b="1" dirty="0">
                <a:solidFill>
                  <a:schemeClr val="bg1"/>
                </a:solidFill>
                <a:latin typeface="微軟正黑體" panose="020B0604030504040204" pitchFamily="34" charset="-120"/>
                <a:ea typeface="微軟正黑體" panose="020B0604030504040204" pitchFamily="34" charset="-120"/>
                <a:cs typeface="メイリオ" panose="020B0604030504040204" pitchFamily="50" charset="-128"/>
              </a:rPr>
              <a:t>光</a:t>
            </a:r>
            <a:r>
              <a:rPr lang="zh-TW" altLang="en-US" sz="1600" b="1" dirty="0">
                <a:solidFill>
                  <a:schemeClr val="bg1"/>
                </a:solidFill>
                <a:latin typeface="微軟正黑體" panose="020B0604030504040204" pitchFamily="34" charset="-120"/>
                <a:ea typeface="微軟正黑體" panose="020B0604030504040204" pitchFamily="34" charset="-120"/>
                <a:cs typeface="メイリオ" panose="020B0604030504040204" pitchFamily="50" charset="-128"/>
              </a:rPr>
              <a:t>碟機</a:t>
            </a:r>
            <a:r>
              <a:rPr lang="zh-CN" altLang="en-US" sz="1600" b="1" dirty="0">
                <a:solidFill>
                  <a:schemeClr val="bg1"/>
                </a:solidFill>
                <a:latin typeface="微軟正黑體" panose="020B0604030504040204" pitchFamily="34" charset="-120"/>
                <a:ea typeface="微軟正黑體" panose="020B0604030504040204" pitchFamily="34" charset="-120"/>
                <a:cs typeface="メイリオ" panose="020B0604030504040204" pitchFamily="50" charset="-128"/>
              </a:rPr>
              <a:t>模</a:t>
            </a:r>
            <a:r>
              <a:rPr lang="zh-TW" altLang="en-US" sz="1600" b="1" dirty="0">
                <a:solidFill>
                  <a:schemeClr val="bg1"/>
                </a:solidFill>
                <a:latin typeface="微軟正黑體" panose="020B0604030504040204" pitchFamily="34" charset="-120"/>
                <a:ea typeface="微軟正黑體" panose="020B0604030504040204" pitchFamily="34" charset="-120"/>
                <a:cs typeface="メイリオ" panose="020B0604030504040204" pitchFamily="50" charset="-128"/>
              </a:rPr>
              <a:t>組</a:t>
            </a:r>
            <a:endParaRPr lang="en-US" altLang="ja-JP" sz="1600" b="1" dirty="0">
              <a:solidFill>
                <a:schemeClr val="bg1"/>
              </a:solidFill>
              <a:latin typeface="微軟正黑體" panose="020B0604030504040204" pitchFamily="34" charset="-120"/>
              <a:ea typeface="微軟正黑體" panose="020B0604030504040204" pitchFamily="34" charset="-120"/>
              <a:cs typeface="メイリオ" panose="020B0604030504040204" pitchFamily="50" charset="-128"/>
            </a:endParaRPr>
          </a:p>
        </p:txBody>
      </p:sp>
      <p:pic>
        <p:nvPicPr>
          <p:cNvPr id="17" name="圖片 16" descr="一張含有 螢幕 的圖片&#10;&#10;描述是以高可信度產生">
            <a:extLst>
              <a:ext uri="{FF2B5EF4-FFF2-40B4-BE49-F238E27FC236}">
                <a16:creationId xmlns:a16="http://schemas.microsoft.com/office/drawing/2014/main" id="{770B0649-1F14-4330-9A2D-5898307E042B}"/>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3691906" y="2154196"/>
            <a:ext cx="1030328" cy="173003"/>
          </a:xfrm>
          <a:prstGeom prst="rect">
            <a:avLst/>
          </a:prstGeom>
        </p:spPr>
      </p:pic>
      <p:pic>
        <p:nvPicPr>
          <p:cNvPr id="84" name="圖片 83" descr="一張含有 螢幕 的圖片&#10;&#10;描述是以高可信度產生">
            <a:extLst>
              <a:ext uri="{FF2B5EF4-FFF2-40B4-BE49-F238E27FC236}">
                <a16:creationId xmlns:a16="http://schemas.microsoft.com/office/drawing/2014/main" id="{E40D2692-5210-480F-8655-428C8C4EC1E5}"/>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3691906" y="3944896"/>
            <a:ext cx="1030328" cy="173003"/>
          </a:xfrm>
          <a:prstGeom prst="rect">
            <a:avLst/>
          </a:prstGeom>
        </p:spPr>
      </p:pic>
      <p:pic>
        <p:nvPicPr>
          <p:cNvPr id="85" name="圖片 84" descr="一張含有 螢幕 的圖片&#10;&#10;描述是以高可信度產生">
            <a:extLst>
              <a:ext uri="{FF2B5EF4-FFF2-40B4-BE49-F238E27FC236}">
                <a16:creationId xmlns:a16="http://schemas.microsoft.com/office/drawing/2014/main" id="{585AF700-022B-4DCC-AD3D-612B8FA9B345}"/>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5203535" y="2844401"/>
            <a:ext cx="1030328" cy="173003"/>
          </a:xfrm>
          <a:prstGeom prst="rect">
            <a:avLst/>
          </a:prstGeom>
        </p:spPr>
      </p:pic>
      <p:pic>
        <p:nvPicPr>
          <p:cNvPr id="19" name="圖片 18">
            <a:extLst>
              <a:ext uri="{FF2B5EF4-FFF2-40B4-BE49-F238E27FC236}">
                <a16:creationId xmlns:a16="http://schemas.microsoft.com/office/drawing/2014/main" id="{E555AA6B-8AAB-4E2B-B6F4-38E60EFA7C8D}"/>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2118481" y="3981880"/>
            <a:ext cx="423758" cy="161603"/>
          </a:xfrm>
          <a:prstGeom prst="rect">
            <a:avLst/>
          </a:prstGeom>
        </p:spPr>
      </p:pic>
      <p:pic>
        <p:nvPicPr>
          <p:cNvPr id="86" name="圖片 85">
            <a:extLst>
              <a:ext uri="{FF2B5EF4-FFF2-40B4-BE49-F238E27FC236}">
                <a16:creationId xmlns:a16="http://schemas.microsoft.com/office/drawing/2014/main" id="{FC51807C-3CF6-4F07-8ACB-055D34DCF19C}"/>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080017" y="3875770"/>
            <a:ext cx="490120" cy="186911"/>
          </a:xfrm>
          <a:prstGeom prst="rect">
            <a:avLst/>
          </a:prstGeom>
        </p:spPr>
      </p:pic>
      <p:pic>
        <p:nvPicPr>
          <p:cNvPr id="87" name="圖片 86">
            <a:extLst>
              <a:ext uri="{FF2B5EF4-FFF2-40B4-BE49-F238E27FC236}">
                <a16:creationId xmlns:a16="http://schemas.microsoft.com/office/drawing/2014/main" id="{30BBE55A-AE17-4EF8-BD8B-7DA298F67BA3}"/>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rot="18900000">
            <a:off x="6426071" y="3381997"/>
            <a:ext cx="490120" cy="186911"/>
          </a:xfrm>
          <a:prstGeom prst="rect">
            <a:avLst/>
          </a:prstGeom>
        </p:spPr>
      </p:pic>
    </p:spTree>
    <p:extLst>
      <p:ext uri="{BB962C8B-B14F-4D97-AF65-F5344CB8AC3E}">
        <p14:creationId xmlns:p14="http://schemas.microsoft.com/office/powerpoint/2010/main" val="32971065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群組 21">
            <a:extLst>
              <a:ext uri="{FF2B5EF4-FFF2-40B4-BE49-F238E27FC236}">
                <a16:creationId xmlns:a16="http://schemas.microsoft.com/office/drawing/2014/main" id="{A7EA0B0B-2B64-4931-84C7-C62468AE3086}"/>
              </a:ext>
            </a:extLst>
          </p:cNvPr>
          <p:cNvGrpSpPr/>
          <p:nvPr/>
        </p:nvGrpSpPr>
        <p:grpSpPr>
          <a:xfrm rot="5400000">
            <a:off x="5075825" y="1248192"/>
            <a:ext cx="3179639" cy="3601328"/>
            <a:chOff x="4052585" y="1594893"/>
            <a:chExt cx="2743562" cy="3107418"/>
          </a:xfrm>
        </p:grpSpPr>
        <p:sp>
          <p:nvSpPr>
            <p:cNvPr id="23" name="矩形: 圓角 22">
              <a:extLst>
                <a:ext uri="{FF2B5EF4-FFF2-40B4-BE49-F238E27FC236}">
                  <a16:creationId xmlns:a16="http://schemas.microsoft.com/office/drawing/2014/main" id="{DCAE6712-53AA-4CCD-9AA4-F746EAA60C5C}"/>
                </a:ext>
              </a:extLst>
            </p:cNvPr>
            <p:cNvSpPr/>
            <p:nvPr/>
          </p:nvSpPr>
          <p:spPr>
            <a:xfrm>
              <a:off x="4052585" y="1594893"/>
              <a:ext cx="2743562" cy="3107418"/>
            </a:xfrm>
            <a:prstGeom prst="roundRect">
              <a:avLst>
                <a:gd name="adj" fmla="val 6252"/>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矩形: 圓角 23">
              <a:extLst>
                <a:ext uri="{FF2B5EF4-FFF2-40B4-BE49-F238E27FC236}">
                  <a16:creationId xmlns:a16="http://schemas.microsoft.com/office/drawing/2014/main" id="{19D79775-C422-4B95-A4AD-AF7599385F61}"/>
                </a:ext>
              </a:extLst>
            </p:cNvPr>
            <p:cNvSpPr/>
            <p:nvPr/>
          </p:nvSpPr>
          <p:spPr>
            <a:xfrm>
              <a:off x="4125976" y="1652682"/>
              <a:ext cx="2594529" cy="2981990"/>
            </a:xfrm>
            <a:prstGeom prst="roundRect">
              <a:avLst>
                <a:gd name="adj" fmla="val 470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sp>
        <p:nvSpPr>
          <p:cNvPr id="25" name="テキスト ボックス 138">
            <a:extLst>
              <a:ext uri="{FF2B5EF4-FFF2-40B4-BE49-F238E27FC236}">
                <a16:creationId xmlns:a16="http://schemas.microsoft.com/office/drawing/2014/main" id="{971BEE93-53BC-4C75-B8C6-01399EAF9ADF}"/>
              </a:ext>
            </a:extLst>
          </p:cNvPr>
          <p:cNvSpPr txBox="1">
            <a:spLocks noChangeArrowheads="1"/>
          </p:cNvSpPr>
          <p:nvPr/>
        </p:nvSpPr>
        <p:spPr bwMode="auto">
          <a:xfrm>
            <a:off x="5738281" y="1248595"/>
            <a:ext cx="1866141" cy="359473"/>
          </a:xfrm>
          <a:prstGeom prst="roundRect">
            <a:avLst/>
          </a:prstGeom>
          <a:blipFill dpi="0" rotWithShape="1">
            <a:blip r:embed="rId4" cstate="screen">
              <a:extLst>
                <a:ext uri="{28A0092B-C50C-407E-A947-70E740481C1C}">
                  <a14:useLocalDpi xmlns:a14="http://schemas.microsoft.com/office/drawing/2010/main"/>
                </a:ext>
              </a:extLst>
            </a:blip>
            <a:srcRect/>
            <a:stretch>
              <a:fillRect/>
            </a:stretch>
          </a:blipFill>
          <a:ln w="25400" cap="flat" cmpd="sng" algn="ctr">
            <a:noFill/>
            <a:prstDash val="solid"/>
          </a:ln>
          <a:effectLst/>
        </p:spPr>
        <p:txBody>
          <a:bodyPr wrap="square" lIns="77925" tIns="38963" rIns="77925" bIns="38963"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lvl="0" algn="ctr" defTabSz="457200" eaLnBrk="1" hangingPunct="1">
              <a:buClrTx/>
              <a:defRPr/>
            </a:pPr>
            <a:r>
              <a:rPr lang="zh-CN" altLang="en-US" sz="1600" b="1" kern="1200" dirty="0">
                <a:solidFill>
                  <a:schemeClr val="bg1"/>
                </a:solidFill>
                <a:latin typeface="Microsoft JhengHei" panose="020B0604030504040204" pitchFamily="34" charset="-120"/>
                <a:ea typeface="Microsoft JhengHei" panose="020B0604030504040204" pitchFamily="34" charset="-120"/>
              </a:rPr>
              <a:t>高可靠度</a:t>
            </a:r>
            <a:endParaRPr lang="ja-JP" altLang="en-US" sz="1600" b="1" kern="1200" dirty="0">
              <a:solidFill>
                <a:schemeClr val="bg1"/>
              </a:solidFill>
              <a:latin typeface="Microsoft JhengHei" panose="020B0604030504040204" pitchFamily="34" charset="-120"/>
              <a:ea typeface="Microsoft JhengHei" panose="020B0604030504040204" pitchFamily="34" charset="-120"/>
            </a:endParaRPr>
          </a:p>
        </p:txBody>
      </p:sp>
      <p:grpSp>
        <p:nvGrpSpPr>
          <p:cNvPr id="18" name="群組 17">
            <a:extLst>
              <a:ext uri="{FF2B5EF4-FFF2-40B4-BE49-F238E27FC236}">
                <a16:creationId xmlns:a16="http://schemas.microsoft.com/office/drawing/2014/main" id="{A820F17A-4E2A-4BD9-BA76-CB5BECE7BA3A}"/>
              </a:ext>
            </a:extLst>
          </p:cNvPr>
          <p:cNvGrpSpPr/>
          <p:nvPr/>
        </p:nvGrpSpPr>
        <p:grpSpPr>
          <a:xfrm rot="5400000">
            <a:off x="780050" y="1248192"/>
            <a:ext cx="3179639" cy="3601328"/>
            <a:chOff x="4052585" y="1594893"/>
            <a:chExt cx="2743562" cy="3107418"/>
          </a:xfrm>
        </p:grpSpPr>
        <p:sp>
          <p:nvSpPr>
            <p:cNvPr id="19" name="矩形: 圓角 18">
              <a:extLst>
                <a:ext uri="{FF2B5EF4-FFF2-40B4-BE49-F238E27FC236}">
                  <a16:creationId xmlns:a16="http://schemas.microsoft.com/office/drawing/2014/main" id="{E4F67338-6F47-49CE-AF89-AE0FF69EB031}"/>
                </a:ext>
              </a:extLst>
            </p:cNvPr>
            <p:cNvSpPr/>
            <p:nvPr/>
          </p:nvSpPr>
          <p:spPr>
            <a:xfrm>
              <a:off x="4052585" y="1594893"/>
              <a:ext cx="2743562" cy="3107418"/>
            </a:xfrm>
            <a:prstGeom prst="roundRect">
              <a:avLst>
                <a:gd name="adj" fmla="val 6252"/>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圓角 19">
              <a:extLst>
                <a:ext uri="{FF2B5EF4-FFF2-40B4-BE49-F238E27FC236}">
                  <a16:creationId xmlns:a16="http://schemas.microsoft.com/office/drawing/2014/main" id="{BD6C3F38-95DE-411C-A9A4-0AFBA709E421}"/>
                </a:ext>
              </a:extLst>
            </p:cNvPr>
            <p:cNvSpPr/>
            <p:nvPr/>
          </p:nvSpPr>
          <p:spPr>
            <a:xfrm>
              <a:off x="4125976" y="1652682"/>
              <a:ext cx="2594529" cy="2981990"/>
            </a:xfrm>
            <a:prstGeom prst="roundRect">
              <a:avLst>
                <a:gd name="adj" fmla="val 470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sp>
        <p:nvSpPr>
          <p:cNvPr id="43" name="展演劇本 [本頁非直播投影片]">
            <a:extLst>
              <a:ext uri="{FF2B5EF4-FFF2-40B4-BE49-F238E27FC236}">
                <a16:creationId xmlns:a16="http://schemas.microsoft.com/office/drawing/2014/main" id="{CFC26DF9-52D8-4757-8A61-462AB90FBE9D}"/>
              </a:ext>
            </a:extLst>
          </p:cNvPr>
          <p:cNvSpPr txBox="1">
            <a:spLocks/>
          </p:cNvSpPr>
          <p:nvPr/>
        </p:nvSpPr>
        <p:spPr>
          <a:xfrm>
            <a:off x="230242" y="0"/>
            <a:ext cx="8683516" cy="740229"/>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Autofit/>
          </a:bodyPr>
          <a:lstStyle>
            <a:lvl1pPr marL="0" marR="0" indent="0" algn="l"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微軟正黑體" panose="020B0604030504040204" pitchFamily="34" charset="-120"/>
                <a:ea typeface="微軟正黑體" panose="020B0604030504040204" pitchFamily="34" charset="-120"/>
                <a:cs typeface="+mj-cs"/>
                <a:sym typeface="Arial"/>
              </a:defRPr>
            </a:lvl1pPr>
            <a:lvl2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2pPr>
            <a:lvl3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3pPr>
            <a:lvl4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4pPr>
            <a:lvl5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5pPr>
            <a:lvl6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6pPr>
            <a:lvl7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7pPr>
            <a:lvl8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8pPr>
            <a:lvl9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9pPr>
          </a:lstStyle>
          <a:p>
            <a:pPr algn="ctr" hangingPunct="1"/>
            <a:endParaRPr lang="en-US" altLang="zh-TW" sz="2400">
              <a:solidFill>
                <a:schemeClr val="bg2">
                  <a:lumMod val="50000"/>
                </a:schemeClr>
              </a:solidFill>
              <a:latin typeface="+mj-lt"/>
            </a:endParaRPr>
          </a:p>
        </p:txBody>
      </p:sp>
      <p:pic>
        <p:nvPicPr>
          <p:cNvPr id="40" name="Picture 13">
            <a:extLst>
              <a:ext uri="{FF2B5EF4-FFF2-40B4-BE49-F238E27FC236}">
                <a16:creationId xmlns:a16="http://schemas.microsoft.com/office/drawing/2014/main" id="{18BEFBB5-7EA2-46DF-A046-0B33811BE30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10534" y="1686207"/>
            <a:ext cx="2911035" cy="1689659"/>
          </a:xfrm>
          <a:prstGeom prst="rect">
            <a:avLst/>
          </a:prstGeom>
          <a:ln>
            <a:noFill/>
          </a:ln>
          <a:effectLst/>
        </p:spPr>
      </p:pic>
      <p:sp>
        <p:nvSpPr>
          <p:cNvPr id="41" name="TextBox 5">
            <a:extLst>
              <a:ext uri="{FF2B5EF4-FFF2-40B4-BE49-F238E27FC236}">
                <a16:creationId xmlns:a16="http://schemas.microsoft.com/office/drawing/2014/main" id="{D029E067-950E-4FB2-BB7C-A9059E202731}"/>
              </a:ext>
            </a:extLst>
          </p:cNvPr>
          <p:cNvSpPr txBox="1"/>
          <p:nvPr/>
        </p:nvSpPr>
        <p:spPr>
          <a:xfrm>
            <a:off x="777693" y="3454005"/>
            <a:ext cx="1677382" cy="377026"/>
          </a:xfrm>
          <a:prstGeom prst="rect">
            <a:avLst/>
          </a:prstGeom>
          <a:noFill/>
        </p:spPr>
        <p:txBody>
          <a:bodyPr wrap="none" lIns="68580" tIns="34290" rIns="68580" bIns="34290" rtlCol="0">
            <a:spAutoFit/>
          </a:bodyPr>
          <a:lstStyle/>
          <a:p>
            <a:pPr defTabSz="126206" hangingPunct="1"/>
            <a:r>
              <a:rPr lang="zh-TW" altLang="en-US" sz="2000" b="1" kern="1200" dirty="0">
                <a:solidFill>
                  <a:srgbClr val="0070C0"/>
                </a:solidFill>
                <a:latin typeface="+mj-lt"/>
                <a:ea typeface="微軟正黑體" panose="020B0604030504040204" pitchFamily="34" charset="-120"/>
                <a:cs typeface="+mn-cs"/>
              </a:rPr>
              <a:t>數據不可覆蓋</a:t>
            </a:r>
            <a:endParaRPr lang="en-US" altLang="ja-JP" sz="2000" b="1" kern="1200" dirty="0">
              <a:solidFill>
                <a:srgbClr val="0070C0"/>
              </a:solidFill>
              <a:latin typeface="+mj-lt"/>
              <a:ea typeface="微軟正黑體" panose="020B0604030504040204" pitchFamily="34" charset="-120"/>
              <a:cs typeface="+mn-cs"/>
            </a:endParaRPr>
          </a:p>
        </p:txBody>
      </p:sp>
      <p:pic>
        <p:nvPicPr>
          <p:cNvPr id="42" name="Picture 3">
            <a:extLst>
              <a:ext uri="{FF2B5EF4-FFF2-40B4-BE49-F238E27FC236}">
                <a16:creationId xmlns:a16="http://schemas.microsoft.com/office/drawing/2014/main" id="{687032B0-0218-4449-9BA6-D2DC01FCB59E}"/>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t="15846" r="4426" b="7634"/>
          <a:stretch/>
        </p:blipFill>
        <p:spPr bwMode="auto">
          <a:xfrm>
            <a:off x="5335523" y="1703147"/>
            <a:ext cx="2725885" cy="1657981"/>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9" name="図 10">
            <a:extLst>
              <a:ext uri="{FF2B5EF4-FFF2-40B4-BE49-F238E27FC236}">
                <a16:creationId xmlns:a16="http://schemas.microsoft.com/office/drawing/2014/main" id="{2CD41F3E-BA55-4C4B-B3EE-7D06119CF52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5719"/>
          <a:stretch/>
        </p:blipFill>
        <p:spPr>
          <a:xfrm>
            <a:off x="2193273" y="2355867"/>
            <a:ext cx="1628296" cy="1014544"/>
          </a:xfrm>
          <a:prstGeom prst="rect">
            <a:avLst/>
          </a:prstGeom>
          <a:effectLst/>
        </p:spPr>
      </p:pic>
      <p:pic>
        <p:nvPicPr>
          <p:cNvPr id="81" name="Picture 11">
            <a:extLst>
              <a:ext uri="{FF2B5EF4-FFF2-40B4-BE49-F238E27FC236}">
                <a16:creationId xmlns:a16="http://schemas.microsoft.com/office/drawing/2014/main" id="{75E1BABB-C227-4FE4-9D07-E801BB9D001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47924" y="3897037"/>
            <a:ext cx="225913" cy="225913"/>
          </a:xfrm>
          <a:prstGeom prst="rect">
            <a:avLst/>
          </a:prstGeom>
        </p:spPr>
      </p:pic>
      <p:sp>
        <p:nvSpPr>
          <p:cNvPr id="82" name="TextBox 14">
            <a:extLst>
              <a:ext uri="{FF2B5EF4-FFF2-40B4-BE49-F238E27FC236}">
                <a16:creationId xmlns:a16="http://schemas.microsoft.com/office/drawing/2014/main" id="{6646E6DB-9F83-4A55-BF55-00013A36E312}"/>
              </a:ext>
            </a:extLst>
          </p:cNvPr>
          <p:cNvSpPr txBox="1"/>
          <p:nvPr/>
        </p:nvSpPr>
        <p:spPr>
          <a:xfrm>
            <a:off x="1121923" y="3865828"/>
            <a:ext cx="2510944" cy="623248"/>
          </a:xfrm>
          <a:prstGeom prst="rect">
            <a:avLst/>
          </a:prstGeom>
          <a:noFill/>
        </p:spPr>
        <p:txBody>
          <a:bodyPr wrap="none" lIns="68580" tIns="34290" rIns="68580" bIns="34290" rtlCol="0" anchor="t">
            <a:spAutoFit/>
          </a:bodyPr>
          <a:lstStyle/>
          <a:p>
            <a:pPr defTabSz="126206" hangingPunct="1"/>
            <a:r>
              <a:rPr lang="zh-TW" altLang="en-US" sz="1800" b="1" kern="1200" dirty="0">
                <a:latin typeface="+mj-lt"/>
                <a:ea typeface="微軟正黑體" panose="020B0604030504040204" pitchFamily="34" charset="-120"/>
                <a:cs typeface="+mn-cs"/>
              </a:rPr>
              <a:t>防止惡意</a:t>
            </a:r>
            <a:r>
              <a:rPr lang="en-US" altLang="zh-TW" sz="1800" b="1" kern="1200" dirty="0">
                <a:latin typeface="+mj-lt"/>
                <a:ea typeface="微軟正黑體" panose="020B0604030504040204" pitchFamily="34" charset="-120"/>
                <a:cs typeface="+mn-cs"/>
              </a:rPr>
              <a:t>/</a:t>
            </a:r>
            <a:r>
              <a:rPr lang="zh-TW" altLang="en-US" sz="1800" b="1" kern="1200" dirty="0">
                <a:latin typeface="+mj-lt"/>
                <a:ea typeface="微軟正黑體" panose="020B0604030504040204" pitchFamily="34" charset="-120"/>
                <a:cs typeface="+mn-cs"/>
              </a:rPr>
              <a:t>無意篡改數據</a:t>
            </a:r>
          </a:p>
          <a:p>
            <a:pPr defTabSz="126206" hangingPunct="1"/>
            <a:r>
              <a:rPr lang="zh-TW" altLang="en-US" sz="1800" b="1" kern="1200" dirty="0">
                <a:latin typeface="+mj-lt"/>
                <a:ea typeface="微軟正黑體" panose="020B0604030504040204" pitchFamily="34" charset="-120"/>
                <a:cs typeface="+mn-cs"/>
              </a:rPr>
              <a:t>防止人為失誤操作</a:t>
            </a:r>
            <a:endParaRPr lang="en-US" altLang="ja-JP" sz="1800" b="1" kern="1200" dirty="0">
              <a:latin typeface="+mj-lt"/>
              <a:ea typeface="微軟正黑體" panose="020B0604030504040204" pitchFamily="34" charset="-120"/>
              <a:cs typeface="+mn-cs"/>
            </a:endParaRPr>
          </a:p>
        </p:txBody>
      </p:sp>
      <p:pic>
        <p:nvPicPr>
          <p:cNvPr id="83" name="Picture 11">
            <a:extLst>
              <a:ext uri="{FF2B5EF4-FFF2-40B4-BE49-F238E27FC236}">
                <a16:creationId xmlns:a16="http://schemas.microsoft.com/office/drawing/2014/main" id="{964B7553-2A48-488F-8E3F-D34012E5B97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47924" y="4225868"/>
            <a:ext cx="225913" cy="225913"/>
          </a:xfrm>
          <a:prstGeom prst="rect">
            <a:avLst/>
          </a:prstGeom>
        </p:spPr>
      </p:pic>
      <p:sp>
        <p:nvSpPr>
          <p:cNvPr id="84" name="TextBox 14">
            <a:extLst>
              <a:ext uri="{FF2B5EF4-FFF2-40B4-BE49-F238E27FC236}">
                <a16:creationId xmlns:a16="http://schemas.microsoft.com/office/drawing/2014/main" id="{9188EBCD-95AF-433C-9F9F-928825617FD6}"/>
              </a:ext>
            </a:extLst>
          </p:cNvPr>
          <p:cNvSpPr txBox="1"/>
          <p:nvPr/>
        </p:nvSpPr>
        <p:spPr>
          <a:xfrm>
            <a:off x="5143690" y="3454005"/>
            <a:ext cx="1677382" cy="377026"/>
          </a:xfrm>
          <a:prstGeom prst="rect">
            <a:avLst/>
          </a:prstGeom>
          <a:noFill/>
        </p:spPr>
        <p:txBody>
          <a:bodyPr wrap="none" lIns="68580" tIns="34290" rIns="68580" bIns="34290" rtlCol="0">
            <a:spAutoFit/>
          </a:bodyPr>
          <a:lstStyle/>
          <a:p>
            <a:pPr defTabSz="126206" hangingPunct="1"/>
            <a:r>
              <a:rPr lang="zh-TW" altLang="en-US" sz="2000" b="1" kern="1200" dirty="0">
                <a:solidFill>
                  <a:srgbClr val="0070C0"/>
                </a:solidFill>
                <a:latin typeface="+mj-lt"/>
                <a:ea typeface="微軟正黑體" panose="020B0604030504040204" pitchFamily="34" charset="-120"/>
                <a:cs typeface="+mn-cs"/>
              </a:rPr>
              <a:t>非接觸式讀寫</a:t>
            </a:r>
            <a:endParaRPr lang="en-US" altLang="ja-JP" sz="2000" b="1" kern="1200" dirty="0">
              <a:solidFill>
                <a:srgbClr val="0070C0"/>
              </a:solidFill>
              <a:latin typeface="+mj-lt"/>
              <a:ea typeface="微軟正黑體" panose="020B0604030504040204" pitchFamily="34" charset="-120"/>
              <a:cs typeface="+mn-cs"/>
            </a:endParaRPr>
          </a:p>
        </p:txBody>
      </p:sp>
      <p:pic>
        <p:nvPicPr>
          <p:cNvPr id="85" name="Picture 11">
            <a:extLst>
              <a:ext uri="{FF2B5EF4-FFF2-40B4-BE49-F238E27FC236}">
                <a16:creationId xmlns:a16="http://schemas.microsoft.com/office/drawing/2014/main" id="{E0EF126A-1EA9-4108-B670-4CA018D414B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213921" y="3897037"/>
            <a:ext cx="225913" cy="225913"/>
          </a:xfrm>
          <a:prstGeom prst="rect">
            <a:avLst/>
          </a:prstGeom>
        </p:spPr>
      </p:pic>
      <p:sp>
        <p:nvSpPr>
          <p:cNvPr id="86" name="TextBox 14">
            <a:extLst>
              <a:ext uri="{FF2B5EF4-FFF2-40B4-BE49-F238E27FC236}">
                <a16:creationId xmlns:a16="http://schemas.microsoft.com/office/drawing/2014/main" id="{65A0B43B-3AD0-49AC-A00F-A3D16CC1E1FC}"/>
              </a:ext>
            </a:extLst>
          </p:cNvPr>
          <p:cNvSpPr txBox="1"/>
          <p:nvPr/>
        </p:nvSpPr>
        <p:spPr>
          <a:xfrm>
            <a:off x="5487920" y="3865828"/>
            <a:ext cx="2446824" cy="623248"/>
          </a:xfrm>
          <a:prstGeom prst="rect">
            <a:avLst/>
          </a:prstGeom>
          <a:noFill/>
        </p:spPr>
        <p:txBody>
          <a:bodyPr wrap="none" lIns="68580" tIns="34290" rIns="68580" bIns="34290" rtlCol="0">
            <a:spAutoFit/>
          </a:bodyPr>
          <a:lstStyle/>
          <a:p>
            <a:pPr defTabSz="126206" hangingPunct="1"/>
            <a:r>
              <a:rPr lang="zh-TW" altLang="en-US" sz="1800" b="1" kern="1200" dirty="0">
                <a:latin typeface="+mj-lt"/>
                <a:ea typeface="微軟正黑體" panose="020B0604030504040204" pitchFamily="34" charset="-120"/>
                <a:cs typeface="+mn-cs"/>
              </a:rPr>
              <a:t>元件</a:t>
            </a:r>
            <a:r>
              <a:rPr lang="zh-TW" altLang="en-US" sz="1800" b="1" kern="1200" dirty="0">
                <a:ea typeface="微軟正黑體" panose="020B0604030504040204" pitchFamily="34" charset="-120"/>
              </a:rPr>
              <a:t>無</a:t>
            </a:r>
            <a:r>
              <a:rPr lang="zh-TW" altLang="en-US" sz="1800" b="1" kern="1200" dirty="0">
                <a:latin typeface="+mj-lt"/>
                <a:ea typeface="微軟正黑體" panose="020B0604030504040204" pitchFamily="34" charset="-120"/>
                <a:cs typeface="+mn-cs"/>
              </a:rPr>
              <a:t>耗損風險</a:t>
            </a:r>
          </a:p>
          <a:p>
            <a:pPr defTabSz="126206" hangingPunct="1"/>
            <a:r>
              <a:rPr lang="zh-TW" altLang="en-US" sz="1800" b="1" kern="1200" dirty="0">
                <a:latin typeface="+mj-lt"/>
                <a:ea typeface="微軟正黑體" panose="020B0604030504040204" pitchFamily="34" charset="-120"/>
                <a:cs typeface="+mn-cs"/>
              </a:rPr>
              <a:t>低維護費用，可用性高</a:t>
            </a:r>
            <a:endParaRPr lang="en-US" altLang="ja-JP" sz="1800" b="1" kern="1200" dirty="0">
              <a:latin typeface="+mj-lt"/>
              <a:ea typeface="微軟正黑體" panose="020B0604030504040204" pitchFamily="34" charset="-120"/>
              <a:cs typeface="+mn-cs"/>
            </a:endParaRPr>
          </a:p>
        </p:txBody>
      </p:sp>
      <p:pic>
        <p:nvPicPr>
          <p:cNvPr id="87" name="Picture 11">
            <a:extLst>
              <a:ext uri="{FF2B5EF4-FFF2-40B4-BE49-F238E27FC236}">
                <a16:creationId xmlns:a16="http://schemas.microsoft.com/office/drawing/2014/main" id="{35E80893-50D9-4ECF-9DEE-BFFF32B6FCD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213921" y="4225868"/>
            <a:ext cx="225913" cy="225913"/>
          </a:xfrm>
          <a:prstGeom prst="rect">
            <a:avLst/>
          </a:prstGeom>
        </p:spPr>
      </p:pic>
      <p:sp>
        <p:nvSpPr>
          <p:cNvPr id="5" name="標題 4">
            <a:extLst>
              <a:ext uri="{FF2B5EF4-FFF2-40B4-BE49-F238E27FC236}">
                <a16:creationId xmlns:a16="http://schemas.microsoft.com/office/drawing/2014/main" id="{B5672823-4E36-4A22-9DAC-F81AD2FF6257}"/>
              </a:ext>
            </a:extLst>
          </p:cNvPr>
          <p:cNvSpPr>
            <a:spLocks noGrp="1"/>
          </p:cNvSpPr>
          <p:nvPr>
            <p:ph type="title"/>
          </p:nvPr>
        </p:nvSpPr>
        <p:spPr/>
        <p:txBody>
          <a:bodyPr/>
          <a:lstStyle/>
          <a:p>
            <a:r>
              <a:rPr lang="zh-CN" altLang="en-US" dirty="0">
                <a:solidFill>
                  <a:schemeClr val="bg2">
                    <a:lumMod val="50000"/>
                  </a:schemeClr>
                </a:solidFill>
              </a:rPr>
              <a:t>歸檔光</a:t>
            </a:r>
            <a:r>
              <a:rPr lang="zh-TW" altLang="en-US" dirty="0">
                <a:solidFill>
                  <a:schemeClr val="bg2">
                    <a:lumMod val="50000"/>
                  </a:schemeClr>
                </a:solidFill>
              </a:rPr>
              <a:t>碟</a:t>
            </a:r>
            <a:r>
              <a:rPr lang="zh-CN" altLang="en-US" dirty="0">
                <a:solidFill>
                  <a:schemeClr val="bg2">
                    <a:lumMod val="50000"/>
                  </a:schemeClr>
                </a:solidFill>
              </a:rPr>
              <a:t>的優勢</a:t>
            </a:r>
            <a:endParaRPr lang="zh-TW" altLang="en-US" dirty="0"/>
          </a:p>
        </p:txBody>
      </p:sp>
      <p:sp>
        <p:nvSpPr>
          <p:cNvPr id="21" name="テキスト ボックス 138">
            <a:extLst>
              <a:ext uri="{FF2B5EF4-FFF2-40B4-BE49-F238E27FC236}">
                <a16:creationId xmlns:a16="http://schemas.microsoft.com/office/drawing/2014/main" id="{A38DEF55-A314-4FA3-A02F-6E056388E790}"/>
              </a:ext>
            </a:extLst>
          </p:cNvPr>
          <p:cNvSpPr txBox="1">
            <a:spLocks noChangeArrowheads="1"/>
          </p:cNvSpPr>
          <p:nvPr/>
        </p:nvSpPr>
        <p:spPr bwMode="auto">
          <a:xfrm>
            <a:off x="1442506" y="1248595"/>
            <a:ext cx="1866141" cy="359473"/>
          </a:xfrm>
          <a:prstGeom prst="roundRect">
            <a:avLst/>
          </a:prstGeom>
          <a:blipFill dpi="0" rotWithShape="1">
            <a:blip r:embed="rId4" cstate="screen">
              <a:extLst>
                <a:ext uri="{28A0092B-C50C-407E-A947-70E740481C1C}">
                  <a14:useLocalDpi xmlns:a14="http://schemas.microsoft.com/office/drawing/2010/main"/>
                </a:ext>
              </a:extLst>
            </a:blip>
            <a:srcRect/>
            <a:stretch>
              <a:fillRect/>
            </a:stretch>
          </a:blipFill>
          <a:ln w="25400" cap="flat" cmpd="sng" algn="ctr">
            <a:noFill/>
            <a:prstDash val="solid"/>
          </a:ln>
          <a:effectLst/>
        </p:spPr>
        <p:txBody>
          <a:bodyPr wrap="square" lIns="77925" tIns="38963" rIns="77925" bIns="38963"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lvl="0" algn="ctr" defTabSz="457200" eaLnBrk="1" hangingPunct="1">
              <a:buClrTx/>
              <a:defRPr/>
            </a:pPr>
            <a:r>
              <a:rPr lang="en-US" altLang="zh-TW" sz="1600" b="1" kern="1200" dirty="0">
                <a:solidFill>
                  <a:schemeClr val="bg1"/>
                </a:solidFill>
                <a:latin typeface="Arial" panose="020B0604020202020204" pitchFamily="34" charset="0"/>
                <a:ea typeface="微软雅黑" panose="020B0503020204020204" pitchFamily="34" charset="-122"/>
                <a:cs typeface="Arial" panose="020B0604020202020204" pitchFamily="34" charset="0"/>
              </a:rPr>
              <a:t>WORM</a:t>
            </a:r>
            <a:endParaRPr lang="ja-JP" altLang="en-US" sz="1600" b="1" kern="12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27736434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群組 38">
            <a:extLst>
              <a:ext uri="{FF2B5EF4-FFF2-40B4-BE49-F238E27FC236}">
                <a16:creationId xmlns:a16="http://schemas.microsoft.com/office/drawing/2014/main" id="{E6B6A27A-D219-4566-9040-610E4D4A1AA2}"/>
              </a:ext>
            </a:extLst>
          </p:cNvPr>
          <p:cNvGrpSpPr/>
          <p:nvPr/>
        </p:nvGrpSpPr>
        <p:grpSpPr>
          <a:xfrm rot="5400000">
            <a:off x="5075825" y="1248192"/>
            <a:ext cx="3179639" cy="3601328"/>
            <a:chOff x="4052585" y="1594893"/>
            <a:chExt cx="2743562" cy="3107418"/>
          </a:xfrm>
        </p:grpSpPr>
        <p:sp>
          <p:nvSpPr>
            <p:cNvPr id="40" name="矩形: 圓角 39">
              <a:extLst>
                <a:ext uri="{FF2B5EF4-FFF2-40B4-BE49-F238E27FC236}">
                  <a16:creationId xmlns:a16="http://schemas.microsoft.com/office/drawing/2014/main" id="{0A2D5B3D-B675-492F-838B-E85E2C9129B0}"/>
                </a:ext>
              </a:extLst>
            </p:cNvPr>
            <p:cNvSpPr/>
            <p:nvPr/>
          </p:nvSpPr>
          <p:spPr>
            <a:xfrm>
              <a:off x="4052585" y="1594893"/>
              <a:ext cx="2743562" cy="3107418"/>
            </a:xfrm>
            <a:prstGeom prst="roundRect">
              <a:avLst>
                <a:gd name="adj" fmla="val 6252"/>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 name="矩形: 圓角 40">
              <a:extLst>
                <a:ext uri="{FF2B5EF4-FFF2-40B4-BE49-F238E27FC236}">
                  <a16:creationId xmlns:a16="http://schemas.microsoft.com/office/drawing/2014/main" id="{173FAC94-FD5D-4511-92D9-27CA4EA4AA99}"/>
                </a:ext>
              </a:extLst>
            </p:cNvPr>
            <p:cNvSpPr/>
            <p:nvPr/>
          </p:nvSpPr>
          <p:spPr>
            <a:xfrm>
              <a:off x="4125976" y="1652682"/>
              <a:ext cx="2594529" cy="2981990"/>
            </a:xfrm>
            <a:prstGeom prst="roundRect">
              <a:avLst>
                <a:gd name="adj" fmla="val 470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sp>
        <p:nvSpPr>
          <p:cNvPr id="42" name="テキスト ボックス 138">
            <a:extLst>
              <a:ext uri="{FF2B5EF4-FFF2-40B4-BE49-F238E27FC236}">
                <a16:creationId xmlns:a16="http://schemas.microsoft.com/office/drawing/2014/main" id="{60976E20-9B92-447C-BDDE-48EF607D8DD7}"/>
              </a:ext>
            </a:extLst>
          </p:cNvPr>
          <p:cNvSpPr txBox="1">
            <a:spLocks noChangeArrowheads="1"/>
          </p:cNvSpPr>
          <p:nvPr/>
        </p:nvSpPr>
        <p:spPr bwMode="auto">
          <a:xfrm>
            <a:off x="5738281" y="1248595"/>
            <a:ext cx="1866141" cy="359473"/>
          </a:xfrm>
          <a:prstGeom prst="roundRect">
            <a:avLst/>
          </a:prstGeom>
          <a:blipFill dpi="0" rotWithShape="1">
            <a:blip r:embed="rId3" cstate="screen">
              <a:extLst>
                <a:ext uri="{28A0092B-C50C-407E-A947-70E740481C1C}">
                  <a14:useLocalDpi xmlns:a14="http://schemas.microsoft.com/office/drawing/2010/main"/>
                </a:ext>
              </a:extLst>
            </a:blip>
            <a:srcRect/>
            <a:stretch>
              <a:fillRect/>
            </a:stretch>
          </a:blipFill>
          <a:ln w="25400" cap="flat" cmpd="sng" algn="ctr">
            <a:noFill/>
            <a:prstDash val="solid"/>
          </a:ln>
          <a:effectLst/>
        </p:spPr>
        <p:txBody>
          <a:bodyPr wrap="square" lIns="77925" tIns="38963" rIns="77925" bIns="38963"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defTabSz="457200" hangingPunct="1"/>
            <a:r>
              <a:rPr lang="zh-CN" altLang="en-US" sz="1600" b="1" kern="1200">
                <a:solidFill>
                  <a:schemeClr val="bg1"/>
                </a:solidFill>
                <a:latin typeface="Microsoft YaHei"/>
                <a:ea typeface="Microsoft YaHei"/>
              </a:rPr>
              <a:t>容災備份</a:t>
            </a:r>
            <a:endParaRPr lang="en-US" altLang="zh-TW" sz="1600" b="1" kern="1200">
              <a:solidFill>
                <a:schemeClr val="bg1"/>
              </a:solidFill>
              <a:latin typeface="Microsoft YaHei"/>
              <a:ea typeface="Microsoft YaHei"/>
            </a:endParaRPr>
          </a:p>
        </p:txBody>
      </p:sp>
      <p:grpSp>
        <p:nvGrpSpPr>
          <p:cNvPr id="43" name="群組 42">
            <a:extLst>
              <a:ext uri="{FF2B5EF4-FFF2-40B4-BE49-F238E27FC236}">
                <a16:creationId xmlns:a16="http://schemas.microsoft.com/office/drawing/2014/main" id="{DCDA99D2-07ED-40BC-9F2E-1724F175F452}"/>
              </a:ext>
            </a:extLst>
          </p:cNvPr>
          <p:cNvGrpSpPr/>
          <p:nvPr/>
        </p:nvGrpSpPr>
        <p:grpSpPr>
          <a:xfrm rot="5400000">
            <a:off x="780050" y="1248192"/>
            <a:ext cx="3179639" cy="3601328"/>
            <a:chOff x="4052585" y="1594893"/>
            <a:chExt cx="2743562" cy="3107418"/>
          </a:xfrm>
        </p:grpSpPr>
        <p:sp>
          <p:nvSpPr>
            <p:cNvPr id="46" name="矩形: 圓角 45">
              <a:extLst>
                <a:ext uri="{FF2B5EF4-FFF2-40B4-BE49-F238E27FC236}">
                  <a16:creationId xmlns:a16="http://schemas.microsoft.com/office/drawing/2014/main" id="{6175BDF0-4389-4F1D-B26D-F686A7EA75B9}"/>
                </a:ext>
              </a:extLst>
            </p:cNvPr>
            <p:cNvSpPr/>
            <p:nvPr/>
          </p:nvSpPr>
          <p:spPr>
            <a:xfrm>
              <a:off x="4052585" y="1594893"/>
              <a:ext cx="2743562" cy="3107418"/>
            </a:xfrm>
            <a:prstGeom prst="roundRect">
              <a:avLst>
                <a:gd name="adj" fmla="val 6252"/>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7" name="矩形: 圓角 46">
              <a:extLst>
                <a:ext uri="{FF2B5EF4-FFF2-40B4-BE49-F238E27FC236}">
                  <a16:creationId xmlns:a16="http://schemas.microsoft.com/office/drawing/2014/main" id="{0352C479-8546-4149-9BF1-2364C3F29C35}"/>
                </a:ext>
              </a:extLst>
            </p:cNvPr>
            <p:cNvSpPr/>
            <p:nvPr/>
          </p:nvSpPr>
          <p:spPr>
            <a:xfrm>
              <a:off x="4125976" y="1652682"/>
              <a:ext cx="2594529" cy="2981990"/>
            </a:xfrm>
            <a:prstGeom prst="roundRect">
              <a:avLst>
                <a:gd name="adj" fmla="val 470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sp>
        <p:nvSpPr>
          <p:cNvPr id="48" name="テキスト ボックス 138">
            <a:extLst>
              <a:ext uri="{FF2B5EF4-FFF2-40B4-BE49-F238E27FC236}">
                <a16:creationId xmlns:a16="http://schemas.microsoft.com/office/drawing/2014/main" id="{D3FCC4AE-66A0-4097-B684-09D155C408C6}"/>
              </a:ext>
            </a:extLst>
          </p:cNvPr>
          <p:cNvSpPr txBox="1">
            <a:spLocks noChangeArrowheads="1"/>
          </p:cNvSpPr>
          <p:nvPr/>
        </p:nvSpPr>
        <p:spPr bwMode="auto">
          <a:xfrm>
            <a:off x="1442506" y="1248595"/>
            <a:ext cx="1866141" cy="359473"/>
          </a:xfrm>
          <a:prstGeom prst="roundRect">
            <a:avLst/>
          </a:prstGeom>
          <a:blipFill dpi="0" rotWithShape="1">
            <a:blip r:embed="rId3" cstate="screen">
              <a:extLst>
                <a:ext uri="{28A0092B-C50C-407E-A947-70E740481C1C}">
                  <a14:useLocalDpi xmlns:a14="http://schemas.microsoft.com/office/drawing/2010/main"/>
                </a:ext>
              </a:extLst>
            </a:blip>
            <a:srcRect/>
            <a:stretch>
              <a:fillRect/>
            </a:stretch>
          </a:blipFill>
          <a:ln w="25400" cap="flat" cmpd="sng" algn="ctr">
            <a:noFill/>
            <a:prstDash val="solid"/>
          </a:ln>
          <a:effectLst/>
        </p:spPr>
        <p:txBody>
          <a:bodyPr wrap="square" lIns="77925" tIns="38963" rIns="77925" bIns="38963"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lvl="0" algn="ctr" defTabSz="457200">
              <a:buClrTx/>
              <a:defRPr/>
            </a:pPr>
            <a:r>
              <a:rPr lang="ja-JP" altLang="en-US" sz="1600" b="1" kern="1200">
                <a:solidFill>
                  <a:schemeClr val="bg1"/>
                </a:solidFill>
                <a:latin typeface="Arial"/>
                <a:ea typeface="微软雅黑"/>
              </a:rPr>
              <a:t>超長壽命</a:t>
            </a:r>
            <a:endParaRPr lang="ja-JP" altLang="en-US" sz="1600" b="1" kern="12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pic>
        <p:nvPicPr>
          <p:cNvPr id="19" name="Picture 2">
            <a:extLst>
              <a:ext uri="{FF2B5EF4-FFF2-40B4-BE49-F238E27FC236}">
                <a16:creationId xmlns:a16="http://schemas.microsoft.com/office/drawing/2014/main" id="{124ACCAF-896D-4E05-BFE7-21240BFC58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2691" y="1702150"/>
            <a:ext cx="1698632" cy="1698632"/>
          </a:xfrm>
          <a:prstGeom prst="rect">
            <a:avLst/>
          </a:prstGeom>
          <a:ln>
            <a:noFill/>
          </a:ln>
          <a:effectLst>
            <a:softEdge rad="112500"/>
          </a:effectLst>
        </p:spPr>
      </p:pic>
      <p:grpSp>
        <p:nvGrpSpPr>
          <p:cNvPr id="20" name="グループ化 31">
            <a:extLst>
              <a:ext uri="{FF2B5EF4-FFF2-40B4-BE49-F238E27FC236}">
                <a16:creationId xmlns:a16="http://schemas.microsoft.com/office/drawing/2014/main" id="{D9A9C6CC-18F2-4C89-B185-C01560C0C9ED}"/>
              </a:ext>
            </a:extLst>
          </p:cNvPr>
          <p:cNvGrpSpPr/>
          <p:nvPr/>
        </p:nvGrpSpPr>
        <p:grpSpPr>
          <a:xfrm>
            <a:off x="2631700" y="1886539"/>
            <a:ext cx="1092575" cy="1395220"/>
            <a:chOff x="2632867" y="1800744"/>
            <a:chExt cx="1227932" cy="1568071"/>
          </a:xfrm>
        </p:grpSpPr>
        <p:pic>
          <p:nvPicPr>
            <p:cNvPr id="21" name="Picture 5">
              <a:extLst>
                <a:ext uri="{FF2B5EF4-FFF2-40B4-BE49-F238E27FC236}">
                  <a16:creationId xmlns:a16="http://schemas.microsoft.com/office/drawing/2014/main" id="{B0F54F9A-65F6-4B45-8254-527FFEDFA2C2}"/>
                </a:ext>
              </a:extLst>
            </p:cNvPr>
            <p:cNvPicPr>
              <a:picLocks noChangeAspect="1"/>
            </p:cNvPicPr>
            <p:nvPr/>
          </p:nvPicPr>
          <p:blipFill rotWithShape="1">
            <a:blip r:embed="rId5" cstate="screen">
              <a:duotone>
                <a:srgbClr val="D90066">
                  <a:shade val="45000"/>
                  <a:satMod val="135000"/>
                </a:srgbClr>
                <a:prstClr val="white"/>
              </a:duotone>
              <a:extLst>
                <a:ext uri="{28A0092B-C50C-407E-A947-70E740481C1C}">
                  <a14:useLocalDpi xmlns:a14="http://schemas.microsoft.com/office/drawing/2010/main"/>
                </a:ext>
              </a:extLst>
            </a:blip>
            <a:srcRect/>
            <a:stretch/>
          </p:blipFill>
          <p:spPr>
            <a:xfrm>
              <a:off x="2632867" y="1800744"/>
              <a:ext cx="1227932" cy="1568071"/>
            </a:xfrm>
            <a:prstGeom prst="rect">
              <a:avLst/>
            </a:prstGeom>
          </p:spPr>
        </p:pic>
        <p:sp>
          <p:nvSpPr>
            <p:cNvPr id="22" name="TextBox 11">
              <a:extLst>
                <a:ext uri="{FF2B5EF4-FFF2-40B4-BE49-F238E27FC236}">
                  <a16:creationId xmlns:a16="http://schemas.microsoft.com/office/drawing/2014/main" id="{3FE21F11-5E4F-4CEC-9416-B580D49C5B94}"/>
                </a:ext>
              </a:extLst>
            </p:cNvPr>
            <p:cNvSpPr txBox="1"/>
            <p:nvPr/>
          </p:nvSpPr>
          <p:spPr>
            <a:xfrm>
              <a:off x="2659777" y="2036124"/>
              <a:ext cx="493150" cy="422700"/>
            </a:xfrm>
            <a:prstGeom prst="rect">
              <a:avLst/>
            </a:prstGeom>
            <a:noFill/>
          </p:spPr>
          <p:txBody>
            <a:bodyPr wrap="none" lIns="68580" tIns="34290" rIns="68580" bIns="34290"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30</a:t>
              </a:r>
            </a:p>
          </p:txBody>
        </p:sp>
        <p:sp>
          <p:nvSpPr>
            <p:cNvPr id="23" name="TextBox 12">
              <a:extLst>
                <a:ext uri="{FF2B5EF4-FFF2-40B4-BE49-F238E27FC236}">
                  <a16:creationId xmlns:a16="http://schemas.microsoft.com/office/drawing/2014/main" id="{AC427E60-BC39-4FF6-BFDD-8AAA7E5C5C47}"/>
                </a:ext>
              </a:extLst>
            </p:cNvPr>
            <p:cNvSpPr txBox="1"/>
            <p:nvPr/>
          </p:nvSpPr>
          <p:spPr>
            <a:xfrm>
              <a:off x="2655541" y="2696716"/>
              <a:ext cx="493150" cy="422700"/>
            </a:xfrm>
            <a:prstGeom prst="rect">
              <a:avLst/>
            </a:prstGeom>
            <a:noFill/>
          </p:spPr>
          <p:txBody>
            <a:bodyPr wrap="none" lIns="68580" tIns="34290" rIns="68580" bIns="34290"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70</a:t>
              </a:r>
            </a:p>
          </p:txBody>
        </p:sp>
      </p:grpSp>
      <p:sp>
        <p:nvSpPr>
          <p:cNvPr id="24" name="TextBox 13">
            <a:extLst>
              <a:ext uri="{FF2B5EF4-FFF2-40B4-BE49-F238E27FC236}">
                <a16:creationId xmlns:a16="http://schemas.microsoft.com/office/drawing/2014/main" id="{0F86BE30-B5FF-4BD3-817F-A95A8A7A6224}"/>
              </a:ext>
            </a:extLst>
          </p:cNvPr>
          <p:cNvSpPr txBox="1"/>
          <p:nvPr/>
        </p:nvSpPr>
        <p:spPr>
          <a:xfrm>
            <a:off x="2472094" y="1563143"/>
            <a:ext cx="1497589" cy="423193"/>
          </a:xfrm>
          <a:prstGeom prst="rect">
            <a:avLst/>
          </a:prstGeom>
          <a:noFill/>
        </p:spPr>
        <p:txBody>
          <a:bodyPr wrap="none" lIns="68580" tIns="34290" rIns="68580" bIns="34290" rtlCol="0">
            <a:spAutoFit/>
          </a:bodyPr>
          <a:lstStyle/>
          <a:p>
            <a:pPr defTabSz="457200" hangingPunct="1"/>
            <a:r>
              <a:rPr lang="en-US" sz="2300" b="1" i="1" kern="1200" dirty="0">
                <a:solidFill>
                  <a:srgbClr val="C00000"/>
                </a:solidFill>
                <a:latin typeface="+mj-lt"/>
                <a:ea typeface="微软雅黑" panose="020B0503020204020204" pitchFamily="34" charset="-122"/>
                <a:cs typeface="+mn-cs"/>
              </a:rPr>
              <a:t>100 Years</a:t>
            </a:r>
          </a:p>
        </p:txBody>
      </p:sp>
      <p:pic>
        <p:nvPicPr>
          <p:cNvPr id="25" name="Picture 2">
            <a:extLst>
              <a:ext uri="{FF2B5EF4-FFF2-40B4-BE49-F238E27FC236}">
                <a16:creationId xmlns:a16="http://schemas.microsoft.com/office/drawing/2014/main" id="{8C3F757B-50BC-4857-95AA-A4A0A5D00795}"/>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b="1108"/>
          <a:stretch/>
        </p:blipFill>
        <p:spPr bwMode="auto">
          <a:xfrm>
            <a:off x="6721109" y="1847404"/>
            <a:ext cx="1579404" cy="1166020"/>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1">
            <a:extLst>
              <a:ext uri="{FF2B5EF4-FFF2-40B4-BE49-F238E27FC236}">
                <a16:creationId xmlns:a16="http://schemas.microsoft.com/office/drawing/2014/main" id="{91CDBF3C-D932-43BD-86CD-75D86AFF91AF}"/>
              </a:ext>
            </a:extLst>
          </p:cNvPr>
          <p:cNvPicPr>
            <a:picLocks noChangeAspect="1"/>
          </p:cNvPicPr>
          <p:nvPr/>
        </p:nvPicPr>
        <p:blipFill>
          <a:blip r:embed="rId7"/>
          <a:stretch>
            <a:fillRect/>
          </a:stretch>
        </p:blipFill>
        <p:spPr>
          <a:xfrm>
            <a:off x="5055898" y="1847404"/>
            <a:ext cx="1665211" cy="1166020"/>
          </a:xfrm>
          <a:prstGeom prst="rect">
            <a:avLst/>
          </a:prstGeom>
          <a:ln>
            <a:noFill/>
          </a:ln>
          <a:effectLst/>
        </p:spPr>
      </p:pic>
      <p:sp>
        <p:nvSpPr>
          <p:cNvPr id="27" name="TextBox 16">
            <a:extLst>
              <a:ext uri="{FF2B5EF4-FFF2-40B4-BE49-F238E27FC236}">
                <a16:creationId xmlns:a16="http://schemas.microsoft.com/office/drawing/2014/main" id="{7CBD6495-F725-4231-8CC3-92EC0AACFC2E}"/>
              </a:ext>
            </a:extLst>
          </p:cNvPr>
          <p:cNvSpPr txBox="1"/>
          <p:nvPr/>
        </p:nvSpPr>
        <p:spPr>
          <a:xfrm>
            <a:off x="5491281" y="2995065"/>
            <a:ext cx="792525" cy="330860"/>
          </a:xfrm>
          <a:prstGeom prst="rect">
            <a:avLst/>
          </a:prstGeom>
          <a:noFill/>
        </p:spPr>
        <p:txBody>
          <a:bodyPr wrap="none" lIns="68580" tIns="34290" rIns="68580" bIns="34290" rtlCol="0">
            <a:spAutoFit/>
          </a:bodyPr>
          <a:lstStyle/>
          <a:p>
            <a:pPr algn="ctr" defTabSz="457200" hangingPunct="1"/>
            <a:r>
              <a:rPr lang="zh-CN" altLang="en-US" sz="1700" b="1" kern="1200" dirty="0">
                <a:solidFill>
                  <a:srgbClr val="C00000"/>
                </a:solidFill>
                <a:latin typeface="微軟正黑體" panose="020B0604030504040204" pitchFamily="34" charset="-120"/>
                <a:ea typeface="微軟正黑體" panose="020B0604030504040204" pitchFamily="34" charset="-120"/>
                <a:cs typeface="+mn-cs"/>
              </a:rPr>
              <a:t>防水性</a:t>
            </a:r>
            <a:endParaRPr lang="en-US" sz="1700" b="1" kern="1200" dirty="0">
              <a:solidFill>
                <a:srgbClr val="C00000"/>
              </a:solidFill>
              <a:latin typeface="微軟正黑體" panose="020B0604030504040204" pitchFamily="34" charset="-120"/>
              <a:ea typeface="微軟正黑體" panose="020B0604030504040204" pitchFamily="34" charset="-120"/>
              <a:cs typeface="+mn-cs"/>
            </a:endParaRPr>
          </a:p>
        </p:txBody>
      </p:sp>
      <p:sp>
        <p:nvSpPr>
          <p:cNvPr id="28" name="TextBox 17">
            <a:extLst>
              <a:ext uri="{FF2B5EF4-FFF2-40B4-BE49-F238E27FC236}">
                <a16:creationId xmlns:a16="http://schemas.microsoft.com/office/drawing/2014/main" id="{77F91836-4D89-4A3D-B693-67496ADB4B06}"/>
              </a:ext>
            </a:extLst>
          </p:cNvPr>
          <p:cNvSpPr txBox="1"/>
          <p:nvPr/>
        </p:nvSpPr>
        <p:spPr>
          <a:xfrm>
            <a:off x="6999428" y="2999339"/>
            <a:ext cx="1010533" cy="330860"/>
          </a:xfrm>
          <a:prstGeom prst="rect">
            <a:avLst/>
          </a:prstGeom>
          <a:noFill/>
        </p:spPr>
        <p:txBody>
          <a:bodyPr wrap="none" lIns="68580" tIns="34290" rIns="68580" bIns="34290" rtlCol="0">
            <a:spAutoFit/>
          </a:bodyPr>
          <a:lstStyle/>
          <a:p>
            <a:pPr algn="ctr" defTabSz="457200" hangingPunct="1"/>
            <a:r>
              <a:rPr lang="zh-CN" altLang="en-US" sz="1700" b="1" kern="1200" dirty="0">
                <a:solidFill>
                  <a:srgbClr val="C00000"/>
                </a:solidFill>
                <a:latin typeface="微軟正黑體" panose="020B0604030504040204" pitchFamily="34" charset="-120"/>
                <a:ea typeface="微軟正黑體" panose="020B0604030504040204" pitchFamily="34" charset="-120"/>
                <a:cs typeface="+mn-cs"/>
              </a:rPr>
              <a:t>防電磁波</a:t>
            </a:r>
            <a:endParaRPr lang="en-US" sz="1700" b="1" kern="1200" dirty="0">
              <a:solidFill>
                <a:srgbClr val="C00000"/>
              </a:solidFill>
              <a:latin typeface="微軟正黑體" panose="020B0604030504040204" pitchFamily="34" charset="-120"/>
              <a:ea typeface="微軟正黑體" panose="020B0604030504040204" pitchFamily="34" charset="-120"/>
              <a:cs typeface="+mn-cs"/>
            </a:endParaRPr>
          </a:p>
        </p:txBody>
      </p:sp>
      <p:sp>
        <p:nvSpPr>
          <p:cNvPr id="29" name="TextBox 14">
            <a:extLst>
              <a:ext uri="{FF2B5EF4-FFF2-40B4-BE49-F238E27FC236}">
                <a16:creationId xmlns:a16="http://schemas.microsoft.com/office/drawing/2014/main" id="{DC7E17CC-C6D6-4506-B776-2423306001A5}"/>
              </a:ext>
            </a:extLst>
          </p:cNvPr>
          <p:cNvSpPr txBox="1"/>
          <p:nvPr/>
        </p:nvSpPr>
        <p:spPr>
          <a:xfrm>
            <a:off x="700179" y="3468361"/>
            <a:ext cx="1677382" cy="377026"/>
          </a:xfrm>
          <a:prstGeom prst="rect">
            <a:avLst/>
          </a:prstGeom>
          <a:noFill/>
        </p:spPr>
        <p:txBody>
          <a:bodyPr wrap="none" lIns="68580" tIns="34290" rIns="68580" bIns="34290" rtlCol="0">
            <a:spAutoFit/>
          </a:bodyPr>
          <a:lstStyle/>
          <a:p>
            <a:pPr defTabSz="126206" hangingPunct="1"/>
            <a:r>
              <a:rPr lang="zh-TW" altLang="en-US" sz="2000" b="1" kern="1200" dirty="0">
                <a:solidFill>
                  <a:srgbClr val="0070C0"/>
                </a:solidFill>
                <a:latin typeface="+mj-lt"/>
                <a:ea typeface="微軟正黑體" panose="020B0604030504040204" pitchFamily="34" charset="-120"/>
                <a:cs typeface="+mn-cs"/>
              </a:rPr>
              <a:t>無須更換媒體</a:t>
            </a:r>
            <a:endParaRPr lang="en-US" altLang="ja-JP" sz="2000" b="1" kern="1200" dirty="0">
              <a:solidFill>
                <a:srgbClr val="0070C0"/>
              </a:solidFill>
              <a:latin typeface="+mj-lt"/>
              <a:ea typeface="微軟正黑體" panose="020B0604030504040204" pitchFamily="34" charset="-120"/>
              <a:cs typeface="+mn-cs"/>
            </a:endParaRPr>
          </a:p>
        </p:txBody>
      </p:sp>
      <p:pic>
        <p:nvPicPr>
          <p:cNvPr id="31" name="Picture 11">
            <a:extLst>
              <a:ext uri="{FF2B5EF4-FFF2-40B4-BE49-F238E27FC236}">
                <a16:creationId xmlns:a16="http://schemas.microsoft.com/office/drawing/2014/main" id="{92A45F84-D482-498D-AA15-8296FC0BDB5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70410" y="3884953"/>
            <a:ext cx="225913" cy="225913"/>
          </a:xfrm>
          <a:prstGeom prst="rect">
            <a:avLst/>
          </a:prstGeom>
        </p:spPr>
      </p:pic>
      <p:sp>
        <p:nvSpPr>
          <p:cNvPr id="32" name="TextBox 14">
            <a:extLst>
              <a:ext uri="{FF2B5EF4-FFF2-40B4-BE49-F238E27FC236}">
                <a16:creationId xmlns:a16="http://schemas.microsoft.com/office/drawing/2014/main" id="{746F0764-EAEB-4AB2-938D-DCAA49A54C38}"/>
              </a:ext>
            </a:extLst>
          </p:cNvPr>
          <p:cNvSpPr txBox="1"/>
          <p:nvPr/>
        </p:nvSpPr>
        <p:spPr>
          <a:xfrm>
            <a:off x="958684" y="3844219"/>
            <a:ext cx="3139321" cy="623248"/>
          </a:xfrm>
          <a:prstGeom prst="rect">
            <a:avLst/>
          </a:prstGeom>
          <a:noFill/>
        </p:spPr>
        <p:txBody>
          <a:bodyPr wrap="none" lIns="68580" tIns="34290" rIns="68580" bIns="34290" rtlCol="0" anchor="t">
            <a:spAutoFit/>
          </a:bodyPr>
          <a:lstStyle/>
          <a:p>
            <a:pPr defTabSz="126206" hangingPunct="1"/>
            <a:r>
              <a:rPr lang="en-US" altLang="zh-TW" sz="1800" b="1" kern="1200" dirty="0">
                <a:latin typeface="+mj-lt"/>
                <a:ea typeface="微軟正黑體" panose="020B0604030504040204" pitchFamily="34" charset="-120"/>
                <a:cs typeface="+mn-cs"/>
              </a:rPr>
              <a:t>100</a:t>
            </a:r>
            <a:r>
              <a:rPr lang="zh-TW" altLang="en-US" sz="1800" b="1" kern="1200" dirty="0">
                <a:latin typeface="+mj-lt"/>
                <a:ea typeface="微軟正黑體" panose="020B0604030504040204" pitchFamily="34" charset="-120"/>
                <a:cs typeface="+mn-cs"/>
              </a:rPr>
              <a:t>年長壽命</a:t>
            </a:r>
          </a:p>
          <a:p>
            <a:pPr defTabSz="126206" hangingPunct="1"/>
            <a:r>
              <a:rPr lang="zh-TW" altLang="en-US" sz="1800" b="1" kern="1200" dirty="0">
                <a:latin typeface="+mj-lt"/>
                <a:ea typeface="微軟正黑體" panose="020B0604030504040204" pitchFamily="34" charset="-120"/>
                <a:cs typeface="+mn-cs"/>
              </a:rPr>
              <a:t>可存放於數據中心及其他環境</a:t>
            </a:r>
            <a:endParaRPr lang="en-US" altLang="ja-JP" sz="1800" b="1" kern="1200" dirty="0">
              <a:latin typeface="+mj-lt"/>
              <a:ea typeface="微軟正黑體" panose="020B0604030504040204" pitchFamily="34" charset="-120"/>
              <a:cs typeface="+mn-cs"/>
            </a:endParaRPr>
          </a:p>
        </p:txBody>
      </p:sp>
      <p:pic>
        <p:nvPicPr>
          <p:cNvPr id="33" name="Picture 11">
            <a:extLst>
              <a:ext uri="{FF2B5EF4-FFF2-40B4-BE49-F238E27FC236}">
                <a16:creationId xmlns:a16="http://schemas.microsoft.com/office/drawing/2014/main" id="{311C7702-398C-45DA-BA3D-32A405FCD50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70410" y="4175684"/>
            <a:ext cx="225913" cy="225913"/>
          </a:xfrm>
          <a:prstGeom prst="rect">
            <a:avLst/>
          </a:prstGeom>
        </p:spPr>
      </p:pic>
      <p:sp>
        <p:nvSpPr>
          <p:cNvPr id="34" name="TextBox 14">
            <a:extLst>
              <a:ext uri="{FF2B5EF4-FFF2-40B4-BE49-F238E27FC236}">
                <a16:creationId xmlns:a16="http://schemas.microsoft.com/office/drawing/2014/main" id="{3A849D0D-0223-452B-8EAF-5DECE95D5EC8}"/>
              </a:ext>
            </a:extLst>
          </p:cNvPr>
          <p:cNvSpPr txBox="1"/>
          <p:nvPr/>
        </p:nvSpPr>
        <p:spPr>
          <a:xfrm>
            <a:off x="5046373" y="3468361"/>
            <a:ext cx="1420902" cy="377026"/>
          </a:xfrm>
          <a:prstGeom prst="rect">
            <a:avLst/>
          </a:prstGeom>
          <a:noFill/>
        </p:spPr>
        <p:txBody>
          <a:bodyPr wrap="none" lIns="68580" tIns="34290" rIns="68580" bIns="34290" rtlCol="0">
            <a:spAutoFit/>
          </a:bodyPr>
          <a:lstStyle/>
          <a:p>
            <a:pPr defTabSz="126206" hangingPunct="1"/>
            <a:r>
              <a:rPr lang="zh-CN" altLang="en-US" sz="2000" b="1" kern="1200" dirty="0">
                <a:solidFill>
                  <a:srgbClr val="0070C0"/>
                </a:solidFill>
                <a:latin typeface="+mj-lt"/>
                <a:ea typeface="微軟正黑體" panose="020B0604030504040204" pitchFamily="34" charset="-120"/>
                <a:cs typeface="+mn-cs"/>
              </a:rPr>
              <a:t>無</a:t>
            </a:r>
            <a:r>
              <a:rPr lang="zh-TW" altLang="en-US" sz="2000" b="1" kern="1200" dirty="0">
                <a:solidFill>
                  <a:srgbClr val="0070C0"/>
                </a:solidFill>
                <a:latin typeface="+mj-lt"/>
                <a:ea typeface="微軟正黑體" panose="020B0604030504040204" pitchFamily="34" charset="-120"/>
                <a:cs typeface="+mn-cs"/>
              </a:rPr>
              <a:t>資料</a:t>
            </a:r>
            <a:r>
              <a:rPr lang="zh-CN" altLang="en-US" sz="2000" b="1" kern="1200" dirty="0">
                <a:solidFill>
                  <a:srgbClr val="0070C0"/>
                </a:solidFill>
                <a:latin typeface="+mj-lt"/>
                <a:ea typeface="微軟正黑體" panose="020B0604030504040204" pitchFamily="34" charset="-120"/>
                <a:cs typeface="+mn-cs"/>
              </a:rPr>
              <a:t>損傷</a:t>
            </a:r>
            <a:endParaRPr lang="en-US" altLang="ja-JP" sz="2000" b="1" kern="1200" dirty="0">
              <a:solidFill>
                <a:srgbClr val="0070C0"/>
              </a:solidFill>
              <a:latin typeface="+mj-lt"/>
              <a:ea typeface="微軟正黑體" panose="020B0604030504040204" pitchFamily="34" charset="-120"/>
              <a:cs typeface="+mn-cs"/>
            </a:endParaRPr>
          </a:p>
        </p:txBody>
      </p:sp>
      <p:pic>
        <p:nvPicPr>
          <p:cNvPr id="35" name="Picture 11">
            <a:extLst>
              <a:ext uri="{FF2B5EF4-FFF2-40B4-BE49-F238E27FC236}">
                <a16:creationId xmlns:a16="http://schemas.microsoft.com/office/drawing/2014/main" id="{360A2926-D311-4545-94CC-5BBF5AC24D0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116604" y="3913528"/>
            <a:ext cx="225913" cy="225913"/>
          </a:xfrm>
          <a:prstGeom prst="rect">
            <a:avLst/>
          </a:prstGeom>
        </p:spPr>
      </p:pic>
      <p:sp>
        <p:nvSpPr>
          <p:cNvPr id="36" name="TextBox 14">
            <a:extLst>
              <a:ext uri="{FF2B5EF4-FFF2-40B4-BE49-F238E27FC236}">
                <a16:creationId xmlns:a16="http://schemas.microsoft.com/office/drawing/2014/main" id="{4298B4E4-444A-4313-8B7E-7567EE0E4F57}"/>
              </a:ext>
            </a:extLst>
          </p:cNvPr>
          <p:cNvSpPr txBox="1"/>
          <p:nvPr/>
        </p:nvSpPr>
        <p:spPr>
          <a:xfrm>
            <a:off x="5352503" y="3863269"/>
            <a:ext cx="2677656" cy="623248"/>
          </a:xfrm>
          <a:prstGeom prst="rect">
            <a:avLst/>
          </a:prstGeom>
          <a:noFill/>
        </p:spPr>
        <p:txBody>
          <a:bodyPr wrap="none" lIns="68580" tIns="34290" rIns="68580" bIns="34290" rtlCol="0">
            <a:spAutoFit/>
          </a:bodyPr>
          <a:lstStyle/>
          <a:p>
            <a:pPr defTabSz="126206" hangingPunct="1"/>
            <a:r>
              <a:rPr lang="zh-TW" altLang="en-US" sz="1800" b="1" kern="1200" dirty="0">
                <a:latin typeface="+mj-lt"/>
                <a:ea typeface="微軟正黑體" panose="020B0604030504040204" pitchFamily="34" charset="-120"/>
                <a:cs typeface="+mn-cs"/>
              </a:rPr>
              <a:t>保存商務資料完整及延續</a:t>
            </a:r>
          </a:p>
          <a:p>
            <a:pPr defTabSz="126206" hangingPunct="1"/>
            <a:r>
              <a:rPr lang="zh-TW" altLang="en-US" sz="1800" b="1" kern="1200" dirty="0">
                <a:latin typeface="+mj-lt"/>
                <a:ea typeface="微軟正黑體" panose="020B0604030504040204" pitchFamily="34" charset="-120"/>
                <a:cs typeface="+mn-cs"/>
              </a:rPr>
              <a:t>無需資料恢復</a:t>
            </a:r>
            <a:endParaRPr lang="en-US" altLang="ja-JP" sz="1800" b="1" kern="1200" dirty="0">
              <a:latin typeface="+mj-lt"/>
              <a:ea typeface="微軟正黑體" panose="020B0604030504040204" pitchFamily="34" charset="-120"/>
              <a:cs typeface="+mn-cs"/>
            </a:endParaRPr>
          </a:p>
        </p:txBody>
      </p:sp>
      <p:pic>
        <p:nvPicPr>
          <p:cNvPr id="37" name="Picture 11">
            <a:extLst>
              <a:ext uri="{FF2B5EF4-FFF2-40B4-BE49-F238E27FC236}">
                <a16:creationId xmlns:a16="http://schemas.microsoft.com/office/drawing/2014/main" id="{9EC7A350-2718-44AF-82D2-6F0A85E813F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116604" y="4194734"/>
            <a:ext cx="225913" cy="225913"/>
          </a:xfrm>
          <a:prstGeom prst="rect">
            <a:avLst/>
          </a:prstGeom>
        </p:spPr>
      </p:pic>
      <p:sp>
        <p:nvSpPr>
          <p:cNvPr id="4" name="標題 3">
            <a:extLst>
              <a:ext uri="{FF2B5EF4-FFF2-40B4-BE49-F238E27FC236}">
                <a16:creationId xmlns:a16="http://schemas.microsoft.com/office/drawing/2014/main" id="{22BDFA3F-D428-4B03-B4C7-501F22E1BF3D}"/>
              </a:ext>
            </a:extLst>
          </p:cNvPr>
          <p:cNvSpPr>
            <a:spLocks noGrp="1"/>
          </p:cNvSpPr>
          <p:nvPr>
            <p:ph type="title"/>
          </p:nvPr>
        </p:nvSpPr>
        <p:spPr/>
        <p:txBody>
          <a:bodyPr/>
          <a:lstStyle/>
          <a:p>
            <a:r>
              <a:rPr lang="zh-CN" altLang="en-US" dirty="0">
                <a:solidFill>
                  <a:schemeClr val="bg2">
                    <a:lumMod val="50000"/>
                  </a:schemeClr>
                </a:solidFill>
              </a:rPr>
              <a:t>歸檔光</a:t>
            </a:r>
            <a:r>
              <a:rPr lang="zh-TW" altLang="en-US" dirty="0">
                <a:solidFill>
                  <a:schemeClr val="bg2">
                    <a:lumMod val="50000"/>
                  </a:schemeClr>
                </a:solidFill>
              </a:rPr>
              <a:t>碟</a:t>
            </a:r>
            <a:r>
              <a:rPr lang="zh-CN" altLang="en-US" dirty="0">
                <a:solidFill>
                  <a:schemeClr val="bg2">
                    <a:lumMod val="50000"/>
                  </a:schemeClr>
                </a:solidFill>
              </a:rPr>
              <a:t>的優勢</a:t>
            </a:r>
            <a:endParaRPr lang="zh-TW" altLang="en-US" dirty="0"/>
          </a:p>
        </p:txBody>
      </p:sp>
    </p:spTree>
    <p:extLst>
      <p:ext uri="{BB962C8B-B14F-4D97-AF65-F5344CB8AC3E}">
        <p14:creationId xmlns:p14="http://schemas.microsoft.com/office/powerpoint/2010/main" val="38192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群組 26">
            <a:extLst>
              <a:ext uri="{FF2B5EF4-FFF2-40B4-BE49-F238E27FC236}">
                <a16:creationId xmlns:a16="http://schemas.microsoft.com/office/drawing/2014/main" id="{B0FE0711-4B0A-4BF3-959A-AE021988F331}"/>
              </a:ext>
            </a:extLst>
          </p:cNvPr>
          <p:cNvGrpSpPr/>
          <p:nvPr/>
        </p:nvGrpSpPr>
        <p:grpSpPr>
          <a:xfrm rot="5400000">
            <a:off x="699134" y="1205377"/>
            <a:ext cx="3341471" cy="3601328"/>
            <a:chOff x="4052585" y="1594893"/>
            <a:chExt cx="2743562" cy="3107418"/>
          </a:xfrm>
        </p:grpSpPr>
        <p:sp>
          <p:nvSpPr>
            <p:cNvPr id="28" name="矩形: 圓角 27">
              <a:extLst>
                <a:ext uri="{FF2B5EF4-FFF2-40B4-BE49-F238E27FC236}">
                  <a16:creationId xmlns:a16="http://schemas.microsoft.com/office/drawing/2014/main" id="{1574D49D-9036-4DAF-9C65-46346F8125DB}"/>
                </a:ext>
              </a:extLst>
            </p:cNvPr>
            <p:cNvSpPr/>
            <p:nvPr/>
          </p:nvSpPr>
          <p:spPr>
            <a:xfrm>
              <a:off x="4052585" y="1594893"/>
              <a:ext cx="2743562" cy="3107418"/>
            </a:xfrm>
            <a:prstGeom prst="roundRect">
              <a:avLst>
                <a:gd name="adj" fmla="val 6252"/>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矩形: 圓角 28">
              <a:extLst>
                <a:ext uri="{FF2B5EF4-FFF2-40B4-BE49-F238E27FC236}">
                  <a16:creationId xmlns:a16="http://schemas.microsoft.com/office/drawing/2014/main" id="{FBB6A233-E48C-4940-878B-847A670C0C1A}"/>
                </a:ext>
              </a:extLst>
            </p:cNvPr>
            <p:cNvSpPr/>
            <p:nvPr/>
          </p:nvSpPr>
          <p:spPr>
            <a:xfrm>
              <a:off x="4125976" y="1652682"/>
              <a:ext cx="2594529" cy="2981990"/>
            </a:xfrm>
            <a:prstGeom prst="roundRect">
              <a:avLst>
                <a:gd name="adj" fmla="val 470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sp>
        <p:nvSpPr>
          <p:cNvPr id="30" name="テキスト ボックス 138">
            <a:extLst>
              <a:ext uri="{FF2B5EF4-FFF2-40B4-BE49-F238E27FC236}">
                <a16:creationId xmlns:a16="http://schemas.microsoft.com/office/drawing/2014/main" id="{AF8B4E76-08B4-407B-9782-C680C522045C}"/>
              </a:ext>
            </a:extLst>
          </p:cNvPr>
          <p:cNvSpPr txBox="1">
            <a:spLocks noChangeArrowheads="1"/>
          </p:cNvSpPr>
          <p:nvPr/>
        </p:nvSpPr>
        <p:spPr bwMode="auto">
          <a:xfrm>
            <a:off x="1442506" y="1220020"/>
            <a:ext cx="1866141" cy="359473"/>
          </a:xfrm>
          <a:prstGeom prst="roundRect">
            <a:avLst/>
          </a:prstGeom>
          <a:blipFill dpi="0" rotWithShape="1">
            <a:blip r:embed="rId3" cstate="screen">
              <a:extLst>
                <a:ext uri="{28A0092B-C50C-407E-A947-70E740481C1C}">
                  <a14:useLocalDpi xmlns:a14="http://schemas.microsoft.com/office/drawing/2010/main"/>
                </a:ext>
              </a:extLst>
            </a:blip>
            <a:srcRect/>
            <a:stretch>
              <a:fillRect/>
            </a:stretch>
          </a:blipFill>
          <a:ln w="25400" cap="flat" cmpd="sng" algn="ctr">
            <a:noFill/>
            <a:prstDash val="solid"/>
          </a:ln>
          <a:effectLst/>
        </p:spPr>
        <p:txBody>
          <a:bodyPr wrap="square" lIns="77925" tIns="38963" rIns="77925" bIns="38963"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lvl="0" algn="ctr" defTabSz="457200" hangingPunct="1">
              <a:defRPr/>
            </a:pPr>
            <a:r>
              <a:rPr lang="zh-TW" altLang="en-US" sz="1600" b="1" kern="1200" dirty="0">
                <a:solidFill>
                  <a:prstClr val="white"/>
                </a:solidFill>
                <a:ea typeface="微軟正黑體" panose="020B0604030504040204" pitchFamily="34" charset="-120"/>
              </a:rPr>
              <a:t>資本支出 </a:t>
            </a:r>
            <a:r>
              <a:rPr lang="en-US" altLang="zh-TW" sz="1600" b="1" kern="1200" dirty="0" err="1">
                <a:solidFill>
                  <a:prstClr val="white"/>
                </a:solidFill>
                <a:ea typeface="微軟正黑體" panose="020B0604030504040204" pitchFamily="34" charset="-120"/>
              </a:rPr>
              <a:t>CapEx</a:t>
            </a:r>
            <a:r>
              <a:rPr lang="en-US" altLang="zh-TW" sz="1600" b="1" kern="1200" dirty="0">
                <a:solidFill>
                  <a:prstClr val="white"/>
                </a:solidFill>
                <a:ea typeface="微軟正黑體" panose="020B0604030504040204" pitchFamily="34" charset="-120"/>
              </a:rPr>
              <a:t>​</a:t>
            </a:r>
            <a:endParaRPr lang="ja-JP" altLang="en-US" sz="1600" b="1" kern="1200" dirty="0">
              <a:solidFill>
                <a:prstClr val="white"/>
              </a:solidFill>
              <a:ea typeface="微軟正黑體" panose="020B0604030504040204" pitchFamily="34" charset="-120"/>
            </a:endParaRPr>
          </a:p>
        </p:txBody>
      </p:sp>
      <p:grpSp>
        <p:nvGrpSpPr>
          <p:cNvPr id="40" name="グループ化 4">
            <a:extLst>
              <a:ext uri="{FF2B5EF4-FFF2-40B4-BE49-F238E27FC236}">
                <a16:creationId xmlns:a16="http://schemas.microsoft.com/office/drawing/2014/main" id="{88D94E40-65F3-4885-8105-B93DFD4F8808}"/>
              </a:ext>
            </a:extLst>
          </p:cNvPr>
          <p:cNvGrpSpPr>
            <a:grpSpLocks noChangeAspect="1"/>
          </p:cNvGrpSpPr>
          <p:nvPr/>
        </p:nvGrpSpPr>
        <p:grpSpPr>
          <a:xfrm>
            <a:off x="856098" y="1843399"/>
            <a:ext cx="3038824" cy="1704861"/>
            <a:chOff x="442357" y="1447966"/>
            <a:chExt cx="3745830" cy="2011225"/>
          </a:xfrm>
        </p:grpSpPr>
        <p:pic>
          <p:nvPicPr>
            <p:cNvPr id="41" name="Picture 2">
              <a:extLst>
                <a:ext uri="{FF2B5EF4-FFF2-40B4-BE49-F238E27FC236}">
                  <a16:creationId xmlns:a16="http://schemas.microsoft.com/office/drawing/2014/main" id="{CC14B14E-713A-4481-87D2-0AAFB7A2EE00}"/>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rcRect/>
            <a:stretch>
              <a:fillRect/>
            </a:stretch>
          </p:blipFill>
          <p:spPr bwMode="auto">
            <a:xfrm>
              <a:off x="650935" y="1447966"/>
              <a:ext cx="3537251" cy="201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正方形/長方形 1">
              <a:extLst>
                <a:ext uri="{FF2B5EF4-FFF2-40B4-BE49-F238E27FC236}">
                  <a16:creationId xmlns:a16="http://schemas.microsoft.com/office/drawing/2014/main" id="{73AEE8BF-BB08-42FF-BEBB-4C037B9CF5CB}"/>
                </a:ext>
              </a:extLst>
            </p:cNvPr>
            <p:cNvSpPr/>
            <p:nvPr/>
          </p:nvSpPr>
          <p:spPr>
            <a:xfrm>
              <a:off x="442357" y="2708502"/>
              <a:ext cx="3745830" cy="731439"/>
            </a:xfrm>
            <a:prstGeom prst="rect">
              <a:avLst/>
            </a:prstGeom>
            <a:noFill/>
            <a:ln w="38100" cap="flat" cmpd="sng" algn="ctr">
              <a:solidFill>
                <a:srgbClr val="00B0F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A54A0"/>
                </a:solidFill>
                <a:effectLst/>
                <a:uLnTx/>
                <a:uFillTx/>
                <a:latin typeface="微软雅黑" panose="020B0503020204020204" pitchFamily="34" charset="-122"/>
                <a:ea typeface="微软雅黑" panose="020B0503020204020204" pitchFamily="34" charset="-122"/>
                <a:cs typeface="+mn-cs"/>
              </a:endParaRPr>
            </a:p>
          </p:txBody>
        </p:sp>
      </p:grpSp>
      <p:sp>
        <p:nvSpPr>
          <p:cNvPr id="46" name="正方形/長方形 2">
            <a:extLst>
              <a:ext uri="{FF2B5EF4-FFF2-40B4-BE49-F238E27FC236}">
                <a16:creationId xmlns:a16="http://schemas.microsoft.com/office/drawing/2014/main" id="{24BC05FC-4B5B-413E-9B69-E51614922363}"/>
              </a:ext>
            </a:extLst>
          </p:cNvPr>
          <p:cNvSpPr/>
          <p:nvPr/>
        </p:nvSpPr>
        <p:spPr>
          <a:xfrm>
            <a:off x="856097" y="1687629"/>
            <a:ext cx="3038824" cy="257369"/>
          </a:xfrm>
          <a:prstGeom prst="rect">
            <a:avLst/>
          </a:prstGeom>
          <a:solidFill>
            <a:srgbClr val="14A6DB">
              <a:lumMod val="20000"/>
              <a:lumOff val="80000"/>
            </a:srgbClr>
          </a:solidFill>
        </p:spPr>
        <p:txBody>
          <a:bodyPr wrap="square" tIns="36000" bIns="36000" anchor="ctr" anchorCtr="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CN" altLang="en-US" sz="1200" b="1" i="0" u="none" strike="noStrike" kern="1200" cap="none" spc="0" normalizeH="0" baseline="0" noProof="0">
                <a:ln>
                  <a:noFill/>
                </a:ln>
                <a:solidFill>
                  <a:srgbClr val="176AB7"/>
                </a:solidFill>
                <a:effectLst/>
                <a:uLnTx/>
                <a:uFillTx/>
                <a:latin typeface="微軟正黑體" panose="020B0604030504040204" pitchFamily="34" charset="-120"/>
                <a:ea typeface="微軟正黑體" panose="020B0604030504040204" pitchFamily="34" charset="-120"/>
                <a:cs typeface="+mn-cs"/>
              </a:rPr>
              <a:t>數據遷移</a:t>
            </a:r>
            <a:endParaRPr kumimoji="0" lang="en-US" sz="1200" b="1" i="0" u="none" strike="noStrike" kern="1200" cap="none" spc="0" normalizeH="0" baseline="0" noProof="0">
              <a:ln>
                <a:noFill/>
              </a:ln>
              <a:solidFill>
                <a:srgbClr val="176AB7"/>
              </a:solidFill>
              <a:effectLst/>
              <a:uLnTx/>
              <a:uFillTx/>
              <a:latin typeface="微軟正黑體" panose="020B0604030504040204" pitchFamily="34" charset="-120"/>
              <a:ea typeface="微軟正黑體" panose="020B0604030504040204" pitchFamily="34" charset="-120"/>
              <a:cs typeface="+mn-cs"/>
            </a:endParaRPr>
          </a:p>
        </p:txBody>
      </p:sp>
      <p:sp>
        <p:nvSpPr>
          <p:cNvPr id="47" name="テキスト ボックス 13">
            <a:extLst>
              <a:ext uri="{FF2B5EF4-FFF2-40B4-BE49-F238E27FC236}">
                <a16:creationId xmlns:a16="http://schemas.microsoft.com/office/drawing/2014/main" id="{B705EB56-B7EA-4FE7-AEE5-E128135E8BD3}"/>
              </a:ext>
            </a:extLst>
          </p:cNvPr>
          <p:cNvSpPr txBox="1">
            <a:spLocks noChangeArrowheads="1"/>
          </p:cNvSpPr>
          <p:nvPr/>
        </p:nvSpPr>
        <p:spPr bwMode="auto">
          <a:xfrm>
            <a:off x="920232" y="2931148"/>
            <a:ext cx="397699" cy="377026"/>
          </a:xfrm>
          <a:prstGeom prst="rect">
            <a:avLst/>
          </a:prstGeom>
          <a:solidFill>
            <a:sysClr val="window" lastClr="FFFFFF"/>
          </a:solidFill>
          <a:ln>
            <a:noFill/>
          </a:ln>
        </p:spPr>
        <p:txBody>
          <a:bodyPr wrap="square" lIns="0" rIns="0" anchor="ctr" anchorCtr="0">
            <a:spAutoFit/>
          </a:bodyPr>
          <a:lstStyle>
            <a:lvl1pPr eaLnBrk="0" hangingPunct="0">
              <a:defRPr kumimoji="1" sz="3000">
                <a:solidFill>
                  <a:schemeClr val="tx1"/>
                </a:solidFill>
                <a:latin typeface="Arial" charset="0"/>
                <a:ea typeface="HGP創英角ｺﾞｼｯｸUB" pitchFamily="50" charset="-128"/>
              </a:defRPr>
            </a:lvl1pPr>
            <a:lvl2pPr marL="742950" indent="-285750" eaLnBrk="0" hangingPunct="0">
              <a:defRPr kumimoji="1" sz="3000">
                <a:solidFill>
                  <a:schemeClr val="tx1"/>
                </a:solidFill>
                <a:latin typeface="Arial" charset="0"/>
                <a:ea typeface="HGP創英角ｺﾞｼｯｸUB" pitchFamily="50" charset="-128"/>
              </a:defRPr>
            </a:lvl2pPr>
            <a:lvl3pPr marL="1143000" indent="-228600" eaLnBrk="0" hangingPunct="0">
              <a:defRPr kumimoji="1" sz="3000">
                <a:solidFill>
                  <a:schemeClr val="tx1"/>
                </a:solidFill>
                <a:latin typeface="Arial" charset="0"/>
                <a:ea typeface="HGP創英角ｺﾞｼｯｸUB" pitchFamily="50" charset="-128"/>
              </a:defRPr>
            </a:lvl3pPr>
            <a:lvl4pPr marL="1600200" indent="-228600" eaLnBrk="0" hangingPunct="0">
              <a:defRPr kumimoji="1" sz="3000">
                <a:solidFill>
                  <a:schemeClr val="tx1"/>
                </a:solidFill>
                <a:latin typeface="Arial" charset="0"/>
                <a:ea typeface="HGP創英角ｺﾞｼｯｸUB" pitchFamily="50" charset="-128"/>
              </a:defRPr>
            </a:lvl4pPr>
            <a:lvl5pPr marL="2057400" indent="-228600" eaLnBrk="0" hangingPunct="0">
              <a:defRPr kumimoji="1" sz="3000">
                <a:solidFill>
                  <a:schemeClr val="tx1"/>
                </a:solidFill>
                <a:latin typeface="Arial" charset="0"/>
                <a:ea typeface="HGP創英角ｺﾞｼｯｸUB" pitchFamily="50" charset="-128"/>
              </a:defRPr>
            </a:lvl5pPr>
            <a:lvl6pPr marL="2514600" indent="-228600" algn="ctr" eaLnBrk="0" fontAlgn="base" hangingPunct="0">
              <a:spcBef>
                <a:spcPct val="0"/>
              </a:spcBef>
              <a:spcAft>
                <a:spcPct val="0"/>
              </a:spcAft>
              <a:defRPr kumimoji="1" sz="3000">
                <a:solidFill>
                  <a:schemeClr val="tx1"/>
                </a:solidFill>
                <a:latin typeface="Arial" charset="0"/>
                <a:ea typeface="HGP創英角ｺﾞｼｯｸUB" pitchFamily="50" charset="-128"/>
              </a:defRPr>
            </a:lvl6pPr>
            <a:lvl7pPr marL="2971800" indent="-228600" algn="ctr" eaLnBrk="0" fontAlgn="base" hangingPunct="0">
              <a:spcBef>
                <a:spcPct val="0"/>
              </a:spcBef>
              <a:spcAft>
                <a:spcPct val="0"/>
              </a:spcAft>
              <a:defRPr kumimoji="1" sz="3000">
                <a:solidFill>
                  <a:schemeClr val="tx1"/>
                </a:solidFill>
                <a:latin typeface="Arial" charset="0"/>
                <a:ea typeface="HGP創英角ｺﾞｼｯｸUB" pitchFamily="50" charset="-128"/>
              </a:defRPr>
            </a:lvl7pPr>
            <a:lvl8pPr marL="3429000" indent="-228600" algn="ctr" eaLnBrk="0" fontAlgn="base" hangingPunct="0">
              <a:spcBef>
                <a:spcPct val="0"/>
              </a:spcBef>
              <a:spcAft>
                <a:spcPct val="0"/>
              </a:spcAft>
              <a:defRPr kumimoji="1" sz="3000">
                <a:solidFill>
                  <a:schemeClr val="tx1"/>
                </a:solidFill>
                <a:latin typeface="Arial" charset="0"/>
                <a:ea typeface="HGP創英角ｺﾞｼｯｸUB" pitchFamily="50" charset="-128"/>
              </a:defRPr>
            </a:lvl8pPr>
            <a:lvl9pPr marL="3886200" indent="-228600" algn="ctr" eaLnBrk="0" fontAlgn="base" hangingPunct="0">
              <a:spcBef>
                <a:spcPct val="0"/>
              </a:spcBef>
              <a:spcAft>
                <a:spcPct val="0"/>
              </a:spcAft>
              <a:defRPr kumimoji="1" sz="3000">
                <a:solidFill>
                  <a:schemeClr val="tx1"/>
                </a:solidFill>
                <a:latin typeface="Arial" charset="0"/>
                <a:ea typeface="HGP創英角ｺﾞｼｯｸUB" pitchFamily="50" charset="-128"/>
              </a:defRPr>
            </a:lvl9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srgbClr val="000000">
                    <a:lumMod val="65000"/>
                    <a:lumOff val="35000"/>
                  </a:srgbClr>
                </a:solidFill>
                <a:effectLst/>
                <a:uLnTx/>
                <a:uFillTx/>
                <a:latin typeface="穝灿砰"/>
                <a:ea typeface="微软雅黑" panose="020B0503020204020204" pitchFamily="34" charset="-122"/>
                <a:cs typeface="Arial" panose="020B0604020202020204" pitchFamily="34" charset="0"/>
              </a:rPr>
              <a:t>Optical Storage</a:t>
            </a:r>
          </a:p>
        </p:txBody>
      </p:sp>
      <p:sp>
        <p:nvSpPr>
          <p:cNvPr id="48" name="TextBox 14">
            <a:extLst>
              <a:ext uri="{FF2B5EF4-FFF2-40B4-BE49-F238E27FC236}">
                <a16:creationId xmlns:a16="http://schemas.microsoft.com/office/drawing/2014/main" id="{15A3191D-B911-40C9-A03A-061BD858A7D4}"/>
              </a:ext>
            </a:extLst>
          </p:cNvPr>
          <p:cNvSpPr txBox="1"/>
          <p:nvPr/>
        </p:nvSpPr>
        <p:spPr>
          <a:xfrm>
            <a:off x="734539" y="3574978"/>
            <a:ext cx="1997983" cy="377026"/>
          </a:xfrm>
          <a:prstGeom prst="rect">
            <a:avLst/>
          </a:prstGeom>
          <a:noFill/>
        </p:spPr>
        <p:txBody>
          <a:bodyPr wrap="none" lIns="68580" tIns="34290" rIns="68580" bIns="34290" rtlCol="0">
            <a:spAutoFit/>
          </a:bodyPr>
          <a:lstStyle/>
          <a:p>
            <a:pPr defTabSz="126206" hangingPunct="1"/>
            <a:r>
              <a:rPr lang="zh-TW" altLang="en-US" sz="2000" b="1" kern="1200" dirty="0">
                <a:solidFill>
                  <a:srgbClr val="0070C0"/>
                </a:solidFill>
                <a:latin typeface="+mj-lt"/>
                <a:ea typeface="微軟正黑體" panose="020B0604030504040204" pitchFamily="34" charset="-120"/>
                <a:cs typeface="+mn-cs"/>
              </a:rPr>
              <a:t>不需要數據遷移 </a:t>
            </a:r>
            <a:endParaRPr lang="en-US" altLang="ja-JP" sz="2000" b="1" kern="1200" dirty="0">
              <a:solidFill>
                <a:srgbClr val="0070C0"/>
              </a:solidFill>
              <a:latin typeface="+mj-lt"/>
              <a:ea typeface="微軟正黑體" panose="020B0604030504040204" pitchFamily="34" charset="-120"/>
              <a:cs typeface="+mn-cs"/>
            </a:endParaRPr>
          </a:p>
        </p:txBody>
      </p:sp>
      <p:pic>
        <p:nvPicPr>
          <p:cNvPr id="49" name="Picture 11">
            <a:extLst>
              <a:ext uri="{FF2B5EF4-FFF2-40B4-BE49-F238E27FC236}">
                <a16:creationId xmlns:a16="http://schemas.microsoft.com/office/drawing/2014/main" id="{9EF9129D-4B4B-4878-B888-5CC962EF7B9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4770" y="3979910"/>
            <a:ext cx="225913" cy="225913"/>
          </a:xfrm>
          <a:prstGeom prst="rect">
            <a:avLst/>
          </a:prstGeom>
        </p:spPr>
      </p:pic>
      <p:sp>
        <p:nvSpPr>
          <p:cNvPr id="50" name="TextBox 14">
            <a:extLst>
              <a:ext uri="{FF2B5EF4-FFF2-40B4-BE49-F238E27FC236}">
                <a16:creationId xmlns:a16="http://schemas.microsoft.com/office/drawing/2014/main" id="{F9D21E07-2B35-46FA-8B30-C76FA156A292}"/>
              </a:ext>
            </a:extLst>
          </p:cNvPr>
          <p:cNvSpPr txBox="1"/>
          <p:nvPr/>
        </p:nvSpPr>
        <p:spPr>
          <a:xfrm>
            <a:off x="1046468" y="3929651"/>
            <a:ext cx="2908489" cy="623248"/>
          </a:xfrm>
          <a:prstGeom prst="rect">
            <a:avLst/>
          </a:prstGeom>
          <a:noFill/>
        </p:spPr>
        <p:txBody>
          <a:bodyPr wrap="none" lIns="68580" tIns="34290" rIns="68580" bIns="34290" rtlCol="0">
            <a:spAutoFit/>
          </a:bodyPr>
          <a:lstStyle/>
          <a:p>
            <a:pPr defTabSz="126206" hangingPunct="1"/>
            <a:r>
              <a:rPr lang="zh-TW" altLang="en-US" sz="1800" b="1" kern="1200" dirty="0">
                <a:latin typeface="+mj-lt"/>
                <a:ea typeface="微軟正黑體" panose="020B0604030504040204" pitchFamily="34" charset="-120"/>
                <a:cs typeface="+mn-cs"/>
              </a:rPr>
              <a:t>無數據遷移成本，省時省力</a:t>
            </a:r>
          </a:p>
          <a:p>
            <a:pPr defTabSz="126206" hangingPunct="1"/>
            <a:r>
              <a:rPr lang="zh-TW" altLang="en-US" sz="1800" b="1" kern="1200" dirty="0">
                <a:latin typeface="+mj-lt"/>
                <a:ea typeface="微軟正黑體" panose="020B0604030504040204" pitchFamily="34" charset="-120"/>
                <a:cs typeface="+mn-cs"/>
              </a:rPr>
              <a:t>一次性投入</a:t>
            </a:r>
            <a:endParaRPr lang="en-US" altLang="ja-JP" sz="1800" b="1" kern="1200" dirty="0">
              <a:latin typeface="+mj-lt"/>
              <a:ea typeface="微軟正黑體" panose="020B0604030504040204" pitchFamily="34" charset="-120"/>
              <a:cs typeface="+mn-cs"/>
            </a:endParaRPr>
          </a:p>
        </p:txBody>
      </p:sp>
      <p:pic>
        <p:nvPicPr>
          <p:cNvPr id="51" name="Picture 11">
            <a:extLst>
              <a:ext uri="{FF2B5EF4-FFF2-40B4-BE49-F238E27FC236}">
                <a16:creationId xmlns:a16="http://schemas.microsoft.com/office/drawing/2014/main" id="{59F8D721-7EA7-4B37-BF32-4C6BA20CCF1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4770" y="4242066"/>
            <a:ext cx="225913" cy="225913"/>
          </a:xfrm>
          <a:prstGeom prst="rect">
            <a:avLst/>
          </a:prstGeom>
        </p:spPr>
      </p:pic>
      <p:grpSp>
        <p:nvGrpSpPr>
          <p:cNvPr id="23" name="群組 22">
            <a:extLst>
              <a:ext uri="{FF2B5EF4-FFF2-40B4-BE49-F238E27FC236}">
                <a16:creationId xmlns:a16="http://schemas.microsoft.com/office/drawing/2014/main" id="{D605F425-8C5B-4F50-8C2F-1372772EBFD2}"/>
              </a:ext>
            </a:extLst>
          </p:cNvPr>
          <p:cNvGrpSpPr/>
          <p:nvPr/>
        </p:nvGrpSpPr>
        <p:grpSpPr>
          <a:xfrm rot="5400000">
            <a:off x="4994910" y="1205378"/>
            <a:ext cx="3341470" cy="3601328"/>
            <a:chOff x="4052585" y="1594893"/>
            <a:chExt cx="2743562" cy="3107418"/>
          </a:xfrm>
        </p:grpSpPr>
        <p:sp>
          <p:nvSpPr>
            <p:cNvPr id="24" name="矩形: 圓角 23">
              <a:extLst>
                <a:ext uri="{FF2B5EF4-FFF2-40B4-BE49-F238E27FC236}">
                  <a16:creationId xmlns:a16="http://schemas.microsoft.com/office/drawing/2014/main" id="{06187658-DA53-474E-84C4-AF622BA6AF11}"/>
                </a:ext>
              </a:extLst>
            </p:cNvPr>
            <p:cNvSpPr/>
            <p:nvPr/>
          </p:nvSpPr>
          <p:spPr>
            <a:xfrm>
              <a:off x="4052585" y="1594893"/>
              <a:ext cx="2743562" cy="3107418"/>
            </a:xfrm>
            <a:prstGeom prst="roundRect">
              <a:avLst>
                <a:gd name="adj" fmla="val 6252"/>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矩形: 圓角 24">
              <a:extLst>
                <a:ext uri="{FF2B5EF4-FFF2-40B4-BE49-F238E27FC236}">
                  <a16:creationId xmlns:a16="http://schemas.microsoft.com/office/drawing/2014/main" id="{CBC1F199-F4D2-403D-A6F9-EEBCF4912FC8}"/>
                </a:ext>
              </a:extLst>
            </p:cNvPr>
            <p:cNvSpPr/>
            <p:nvPr/>
          </p:nvSpPr>
          <p:spPr>
            <a:xfrm>
              <a:off x="4125976" y="1652682"/>
              <a:ext cx="2594529" cy="2981990"/>
            </a:xfrm>
            <a:prstGeom prst="roundRect">
              <a:avLst>
                <a:gd name="adj" fmla="val 470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sp>
        <p:nvSpPr>
          <p:cNvPr id="26" name="テキスト ボックス 138">
            <a:extLst>
              <a:ext uri="{FF2B5EF4-FFF2-40B4-BE49-F238E27FC236}">
                <a16:creationId xmlns:a16="http://schemas.microsoft.com/office/drawing/2014/main" id="{7C41D376-9793-473F-A795-260D574F106A}"/>
              </a:ext>
            </a:extLst>
          </p:cNvPr>
          <p:cNvSpPr txBox="1">
            <a:spLocks noChangeArrowheads="1"/>
          </p:cNvSpPr>
          <p:nvPr/>
        </p:nvSpPr>
        <p:spPr bwMode="auto">
          <a:xfrm>
            <a:off x="5738281" y="1220020"/>
            <a:ext cx="1866141" cy="359473"/>
          </a:xfrm>
          <a:prstGeom prst="roundRect">
            <a:avLst/>
          </a:prstGeom>
          <a:blipFill dpi="0" rotWithShape="1">
            <a:blip r:embed="rId3" cstate="screen">
              <a:extLst>
                <a:ext uri="{28A0092B-C50C-407E-A947-70E740481C1C}">
                  <a14:useLocalDpi xmlns:a14="http://schemas.microsoft.com/office/drawing/2010/main"/>
                </a:ext>
              </a:extLst>
            </a:blip>
            <a:srcRect/>
            <a:stretch>
              <a:fillRect/>
            </a:stretch>
          </a:blipFill>
          <a:ln w="25400" cap="flat" cmpd="sng" algn="ctr">
            <a:noFill/>
            <a:prstDash val="solid"/>
          </a:ln>
          <a:effectLst/>
        </p:spPr>
        <p:txBody>
          <a:bodyPr wrap="square" lIns="77925" tIns="38963" rIns="77925" bIns="38963"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defTabSz="457200" hangingPunct="1"/>
            <a:r>
              <a:rPr lang="zh-TW" altLang="en-US" sz="1600" b="1" kern="1200" dirty="0">
                <a:solidFill>
                  <a:prstClr val="white"/>
                </a:solidFill>
                <a:ea typeface="微軟正黑體" panose="020B0604030504040204" pitchFamily="34" charset="-120"/>
              </a:rPr>
              <a:t>營業費用 </a:t>
            </a:r>
            <a:r>
              <a:rPr lang="en-US" altLang="zh-TW" sz="1600" b="1" kern="1200" dirty="0" err="1">
                <a:solidFill>
                  <a:prstClr val="white"/>
                </a:solidFill>
                <a:ea typeface="微軟正黑體" panose="020B0604030504040204" pitchFamily="34" charset="-120"/>
              </a:rPr>
              <a:t>OpEx</a:t>
            </a:r>
            <a:endParaRPr lang="en-US" altLang="zh-TW" sz="1600" b="1" kern="1200" dirty="0">
              <a:solidFill>
                <a:prstClr val="white"/>
              </a:solidFill>
              <a:ea typeface="微軟正黑體" panose="020B0604030504040204" pitchFamily="34" charset="-120"/>
            </a:endParaRPr>
          </a:p>
        </p:txBody>
      </p:sp>
      <p:pic>
        <p:nvPicPr>
          <p:cNvPr id="39" name="Picture 27">
            <a:extLst>
              <a:ext uri="{FF2B5EF4-FFF2-40B4-BE49-F238E27FC236}">
                <a16:creationId xmlns:a16="http://schemas.microsoft.com/office/drawing/2014/main" id="{82880326-1794-4C38-97F4-12455895AF3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523578" y="1650010"/>
            <a:ext cx="2280112" cy="1882930"/>
          </a:xfrm>
          <a:prstGeom prst="rect">
            <a:avLst/>
          </a:prstGeom>
          <a:solidFill>
            <a:sysClr val="window" lastClr="FFFFFF"/>
          </a:solidFill>
          <a:ln>
            <a:noFill/>
          </a:ln>
        </p:spPr>
      </p:pic>
      <p:sp>
        <p:nvSpPr>
          <p:cNvPr id="52" name="TextBox 14">
            <a:extLst>
              <a:ext uri="{FF2B5EF4-FFF2-40B4-BE49-F238E27FC236}">
                <a16:creationId xmlns:a16="http://schemas.microsoft.com/office/drawing/2014/main" id="{175AB3B2-FAF5-4576-A938-8FD8C6A8EECD}"/>
              </a:ext>
            </a:extLst>
          </p:cNvPr>
          <p:cNvSpPr txBox="1"/>
          <p:nvPr/>
        </p:nvSpPr>
        <p:spPr>
          <a:xfrm>
            <a:off x="5133998" y="3555928"/>
            <a:ext cx="907941" cy="377026"/>
          </a:xfrm>
          <a:prstGeom prst="rect">
            <a:avLst/>
          </a:prstGeom>
          <a:noFill/>
        </p:spPr>
        <p:txBody>
          <a:bodyPr wrap="none" lIns="68580" tIns="34290" rIns="68580" bIns="34290" rtlCol="0">
            <a:spAutoFit/>
          </a:bodyPr>
          <a:lstStyle/>
          <a:p>
            <a:pPr defTabSz="126206" hangingPunct="1"/>
            <a:r>
              <a:rPr lang="zh-CN" altLang="en-US" sz="2000" b="1" kern="1200">
                <a:solidFill>
                  <a:srgbClr val="0070C0"/>
                </a:solidFill>
                <a:latin typeface="+mj-lt"/>
                <a:ea typeface="微軟正黑體" panose="020B0604030504040204" pitchFamily="34" charset="-120"/>
                <a:cs typeface="+mn-cs"/>
              </a:rPr>
              <a:t>低功耗</a:t>
            </a:r>
            <a:endParaRPr lang="en-US" altLang="ja-JP" sz="2000" b="1" kern="1200">
              <a:solidFill>
                <a:srgbClr val="0070C0"/>
              </a:solidFill>
              <a:latin typeface="+mj-lt"/>
              <a:ea typeface="微軟正黑體" panose="020B0604030504040204" pitchFamily="34" charset="-120"/>
              <a:cs typeface="+mn-cs"/>
            </a:endParaRPr>
          </a:p>
        </p:txBody>
      </p:sp>
      <p:pic>
        <p:nvPicPr>
          <p:cNvPr id="53" name="Picture 11">
            <a:extLst>
              <a:ext uri="{FF2B5EF4-FFF2-40B4-BE49-F238E27FC236}">
                <a16:creationId xmlns:a16="http://schemas.microsoft.com/office/drawing/2014/main" id="{D1B4720C-11A8-4031-8DC2-AE24C96B295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04229" y="3970385"/>
            <a:ext cx="225913" cy="225913"/>
          </a:xfrm>
          <a:prstGeom prst="rect">
            <a:avLst/>
          </a:prstGeom>
        </p:spPr>
      </p:pic>
      <p:sp>
        <p:nvSpPr>
          <p:cNvPr id="54" name="TextBox 14">
            <a:extLst>
              <a:ext uri="{FF2B5EF4-FFF2-40B4-BE49-F238E27FC236}">
                <a16:creationId xmlns:a16="http://schemas.microsoft.com/office/drawing/2014/main" id="{EABBA291-C4F4-4D84-BA35-C57A43A3CA1D}"/>
              </a:ext>
            </a:extLst>
          </p:cNvPr>
          <p:cNvSpPr txBox="1"/>
          <p:nvPr/>
        </p:nvSpPr>
        <p:spPr>
          <a:xfrm>
            <a:off x="5445927" y="3920126"/>
            <a:ext cx="2446824" cy="623248"/>
          </a:xfrm>
          <a:prstGeom prst="rect">
            <a:avLst/>
          </a:prstGeom>
          <a:noFill/>
        </p:spPr>
        <p:txBody>
          <a:bodyPr wrap="none" lIns="68580" tIns="34290" rIns="68580" bIns="34290" rtlCol="0">
            <a:spAutoFit/>
          </a:bodyPr>
          <a:lstStyle/>
          <a:p>
            <a:pPr defTabSz="126206" hangingPunct="1"/>
            <a:r>
              <a:rPr lang="zh-TW" altLang="en-US" sz="1800" b="1" kern="1200" dirty="0">
                <a:latin typeface="+mj-lt"/>
                <a:ea typeface="微軟正黑體" panose="020B0604030504040204" pitchFamily="34" charset="-120"/>
                <a:cs typeface="+mn-cs"/>
              </a:rPr>
              <a:t>降低空調耗電</a:t>
            </a:r>
          </a:p>
          <a:p>
            <a:pPr defTabSz="126206" hangingPunct="1"/>
            <a:r>
              <a:rPr lang="zh-TW" altLang="en-US" sz="1800" b="1" kern="1200" dirty="0">
                <a:latin typeface="+mj-lt"/>
                <a:ea typeface="微軟正黑體" panose="020B0604030504040204" pitchFamily="34" charset="-120"/>
                <a:cs typeface="+mn-cs"/>
              </a:rPr>
              <a:t>設備低功耗，節能環保</a:t>
            </a:r>
            <a:endParaRPr lang="en-US" altLang="ja-JP" sz="1800" b="1" kern="1200" dirty="0">
              <a:latin typeface="+mj-lt"/>
              <a:ea typeface="微軟正黑體" panose="020B0604030504040204" pitchFamily="34" charset="-120"/>
              <a:cs typeface="+mn-cs"/>
            </a:endParaRPr>
          </a:p>
        </p:txBody>
      </p:sp>
      <p:pic>
        <p:nvPicPr>
          <p:cNvPr id="55" name="Picture 11">
            <a:extLst>
              <a:ext uri="{FF2B5EF4-FFF2-40B4-BE49-F238E27FC236}">
                <a16:creationId xmlns:a16="http://schemas.microsoft.com/office/drawing/2014/main" id="{DBD401C3-FF8E-4F43-BB55-09E1A638782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04229" y="4261116"/>
            <a:ext cx="225913" cy="225913"/>
          </a:xfrm>
          <a:prstGeom prst="rect">
            <a:avLst/>
          </a:prstGeom>
        </p:spPr>
      </p:pic>
      <p:sp>
        <p:nvSpPr>
          <p:cNvPr id="4" name="標題 3">
            <a:extLst>
              <a:ext uri="{FF2B5EF4-FFF2-40B4-BE49-F238E27FC236}">
                <a16:creationId xmlns:a16="http://schemas.microsoft.com/office/drawing/2014/main" id="{66C9792D-0D01-42F0-9D04-BBDF2FC6E001}"/>
              </a:ext>
            </a:extLst>
          </p:cNvPr>
          <p:cNvSpPr>
            <a:spLocks noGrp="1"/>
          </p:cNvSpPr>
          <p:nvPr>
            <p:ph type="title"/>
          </p:nvPr>
        </p:nvSpPr>
        <p:spPr/>
        <p:txBody>
          <a:bodyPr/>
          <a:lstStyle/>
          <a:p>
            <a:r>
              <a:rPr lang="zh-CN" altLang="en-US" dirty="0"/>
              <a:t>歸檔光</a:t>
            </a:r>
            <a:r>
              <a:rPr lang="zh-TW" altLang="en-US" dirty="0"/>
              <a:t>碟</a:t>
            </a:r>
            <a:r>
              <a:rPr lang="zh-CN" altLang="en-US" dirty="0"/>
              <a:t>的優勢</a:t>
            </a:r>
            <a:endParaRPr lang="en-US" altLang="zh-TW" dirty="0"/>
          </a:p>
        </p:txBody>
      </p:sp>
    </p:spTree>
    <p:extLst>
      <p:ext uri="{BB962C8B-B14F-4D97-AF65-F5344CB8AC3E}">
        <p14:creationId xmlns:p14="http://schemas.microsoft.com/office/powerpoint/2010/main" val="1256206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圓角 54">
            <a:extLst>
              <a:ext uri="{FF2B5EF4-FFF2-40B4-BE49-F238E27FC236}">
                <a16:creationId xmlns:a16="http://schemas.microsoft.com/office/drawing/2014/main" id="{1BBA2535-7C4F-4DF8-85D9-4A4F29956A51}"/>
              </a:ext>
            </a:extLst>
          </p:cNvPr>
          <p:cNvSpPr/>
          <p:nvPr/>
        </p:nvSpPr>
        <p:spPr>
          <a:xfrm>
            <a:off x="4503149" y="1264265"/>
            <a:ext cx="2067742" cy="1617684"/>
          </a:xfrm>
          <a:prstGeom prst="roundRect">
            <a:avLst>
              <a:gd name="adj" fmla="val 8864"/>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Microsoft JhengHei"/>
              <a:ea typeface="Microsoft JhengHei"/>
            </a:endParaRPr>
          </a:p>
        </p:txBody>
      </p:sp>
      <p:sp>
        <p:nvSpPr>
          <p:cNvPr id="56" name="矩形 55">
            <a:extLst>
              <a:ext uri="{FF2B5EF4-FFF2-40B4-BE49-F238E27FC236}">
                <a16:creationId xmlns:a16="http://schemas.microsoft.com/office/drawing/2014/main" id="{F89505BA-77E2-4C91-B774-633296F4CBF7}"/>
              </a:ext>
            </a:extLst>
          </p:cNvPr>
          <p:cNvSpPr/>
          <p:nvPr/>
        </p:nvSpPr>
        <p:spPr>
          <a:xfrm>
            <a:off x="4560299" y="2216216"/>
            <a:ext cx="1962967" cy="286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icrosoft JhengHei"/>
              <a:ea typeface="Microsoft JhengHei"/>
            </a:endParaRPr>
          </a:p>
        </p:txBody>
      </p:sp>
      <p:sp>
        <p:nvSpPr>
          <p:cNvPr id="57" name="矩形 56">
            <a:extLst>
              <a:ext uri="{FF2B5EF4-FFF2-40B4-BE49-F238E27FC236}">
                <a16:creationId xmlns:a16="http://schemas.microsoft.com/office/drawing/2014/main" id="{A70BA40C-C3BC-4460-9CBD-B96A8AA0CB21}"/>
              </a:ext>
            </a:extLst>
          </p:cNvPr>
          <p:cNvSpPr/>
          <p:nvPr/>
        </p:nvSpPr>
        <p:spPr>
          <a:xfrm>
            <a:off x="4560299" y="2523743"/>
            <a:ext cx="1962967" cy="286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icrosoft JhengHei"/>
              <a:ea typeface="Microsoft JhengHei"/>
            </a:endParaRPr>
          </a:p>
        </p:txBody>
      </p:sp>
      <p:sp>
        <p:nvSpPr>
          <p:cNvPr id="58" name="矩形 57">
            <a:extLst>
              <a:ext uri="{FF2B5EF4-FFF2-40B4-BE49-F238E27FC236}">
                <a16:creationId xmlns:a16="http://schemas.microsoft.com/office/drawing/2014/main" id="{F5D1467E-BC8B-429E-9795-AED3F487A776}"/>
              </a:ext>
            </a:extLst>
          </p:cNvPr>
          <p:cNvSpPr/>
          <p:nvPr/>
        </p:nvSpPr>
        <p:spPr>
          <a:xfrm>
            <a:off x="4560299" y="1908689"/>
            <a:ext cx="1962967" cy="286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icrosoft JhengHei"/>
              <a:ea typeface="Microsoft JhengHei"/>
            </a:endParaRPr>
          </a:p>
        </p:txBody>
      </p:sp>
      <p:sp>
        <p:nvSpPr>
          <p:cNvPr id="59" name="矩形 58">
            <a:extLst>
              <a:ext uri="{FF2B5EF4-FFF2-40B4-BE49-F238E27FC236}">
                <a16:creationId xmlns:a16="http://schemas.microsoft.com/office/drawing/2014/main" id="{51CC3B46-84E0-43DA-BB37-28B955D6EA31}"/>
              </a:ext>
            </a:extLst>
          </p:cNvPr>
          <p:cNvSpPr/>
          <p:nvPr/>
        </p:nvSpPr>
        <p:spPr>
          <a:xfrm>
            <a:off x="4560299" y="1601162"/>
            <a:ext cx="1962967" cy="286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icrosoft JhengHei"/>
              <a:ea typeface="Microsoft JhengHei"/>
            </a:endParaRPr>
          </a:p>
        </p:txBody>
      </p:sp>
      <p:sp>
        <p:nvSpPr>
          <p:cNvPr id="49" name="矩形: 圓角 48">
            <a:extLst>
              <a:ext uri="{FF2B5EF4-FFF2-40B4-BE49-F238E27FC236}">
                <a16:creationId xmlns:a16="http://schemas.microsoft.com/office/drawing/2014/main" id="{ED8CCC33-49ED-4821-B0C6-548FDA35BFB6}"/>
              </a:ext>
            </a:extLst>
          </p:cNvPr>
          <p:cNvSpPr/>
          <p:nvPr/>
        </p:nvSpPr>
        <p:spPr>
          <a:xfrm>
            <a:off x="3531599" y="1264265"/>
            <a:ext cx="905692" cy="1099766"/>
          </a:xfrm>
          <a:prstGeom prst="roundRect">
            <a:avLst>
              <a:gd name="adj" fmla="val 8864"/>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Microsoft JhengHei"/>
              <a:ea typeface="Microsoft JhengHei"/>
            </a:endParaRPr>
          </a:p>
        </p:txBody>
      </p:sp>
      <p:sp>
        <p:nvSpPr>
          <p:cNvPr id="14" name="文字方塊 13">
            <a:extLst>
              <a:ext uri="{FF2B5EF4-FFF2-40B4-BE49-F238E27FC236}">
                <a16:creationId xmlns:a16="http://schemas.microsoft.com/office/drawing/2014/main" id="{24909723-6D76-418C-8DCC-5F1D62981E7B}"/>
              </a:ext>
            </a:extLst>
          </p:cNvPr>
          <p:cNvSpPr txBox="1"/>
          <p:nvPr/>
        </p:nvSpPr>
        <p:spPr>
          <a:xfrm>
            <a:off x="3473635" y="1283315"/>
            <a:ext cx="1071155"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zh-TW" altLang="en-US" b="1" i="0" u="none" strike="noStrike" cap="none" spc="0" normalizeH="0" baseline="0" dirty="0">
                <a:ln>
                  <a:noFill/>
                </a:ln>
                <a:solidFill>
                  <a:schemeClr val="bg1"/>
                </a:solidFill>
                <a:effectLst/>
                <a:uFillTx/>
                <a:latin typeface="Microsoft JhengHei"/>
                <a:ea typeface="Microsoft JhengHei"/>
                <a:sym typeface="Calibri"/>
              </a:rPr>
              <a:t>生態系</a:t>
            </a:r>
          </a:p>
        </p:txBody>
      </p:sp>
      <p:sp>
        <p:nvSpPr>
          <p:cNvPr id="54" name="矩形 53">
            <a:extLst>
              <a:ext uri="{FF2B5EF4-FFF2-40B4-BE49-F238E27FC236}">
                <a16:creationId xmlns:a16="http://schemas.microsoft.com/office/drawing/2014/main" id="{424714D8-C69C-4B9A-8774-EF5D0FCAB4BD}"/>
              </a:ext>
            </a:extLst>
          </p:cNvPr>
          <p:cNvSpPr/>
          <p:nvPr/>
        </p:nvSpPr>
        <p:spPr>
          <a:xfrm>
            <a:off x="3588750" y="1592871"/>
            <a:ext cx="800102" cy="324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icrosoft JhengHei"/>
              <a:ea typeface="Microsoft JhengHei"/>
            </a:endParaRPr>
          </a:p>
        </p:txBody>
      </p:sp>
      <p:sp>
        <p:nvSpPr>
          <p:cNvPr id="53" name="矩形 52">
            <a:extLst>
              <a:ext uri="{FF2B5EF4-FFF2-40B4-BE49-F238E27FC236}">
                <a16:creationId xmlns:a16="http://schemas.microsoft.com/office/drawing/2014/main" id="{175E7CA8-62BE-40DF-B4AA-0155C44D240F}"/>
              </a:ext>
            </a:extLst>
          </p:cNvPr>
          <p:cNvSpPr/>
          <p:nvPr/>
        </p:nvSpPr>
        <p:spPr>
          <a:xfrm>
            <a:off x="3588750" y="1945296"/>
            <a:ext cx="800102" cy="324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icrosoft JhengHei"/>
              <a:ea typeface="Microsoft JhengHei"/>
            </a:endParaRPr>
          </a:p>
        </p:txBody>
      </p:sp>
      <p:sp>
        <p:nvSpPr>
          <p:cNvPr id="43" name="矩形: 圓角 42">
            <a:extLst>
              <a:ext uri="{FF2B5EF4-FFF2-40B4-BE49-F238E27FC236}">
                <a16:creationId xmlns:a16="http://schemas.microsoft.com/office/drawing/2014/main" id="{341B0F18-E5D5-4A75-AAA4-1CB60B159E1F}"/>
              </a:ext>
            </a:extLst>
          </p:cNvPr>
          <p:cNvSpPr/>
          <p:nvPr/>
        </p:nvSpPr>
        <p:spPr>
          <a:xfrm>
            <a:off x="3531599" y="3314503"/>
            <a:ext cx="2229394" cy="1220663"/>
          </a:xfrm>
          <a:prstGeom prst="roundRect">
            <a:avLst>
              <a:gd name="adj" fmla="val 8864"/>
            </a:avLst>
          </a:prstGeom>
          <a:blipFill dpi="0" rotWithShape="1">
            <a:blip r:embed="rId5"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icrosoft JhengHei"/>
              <a:ea typeface="Microsoft JhengHei"/>
            </a:endParaRPr>
          </a:p>
        </p:txBody>
      </p:sp>
      <p:sp>
        <p:nvSpPr>
          <p:cNvPr id="48" name="矩形 47">
            <a:extLst>
              <a:ext uri="{FF2B5EF4-FFF2-40B4-BE49-F238E27FC236}">
                <a16:creationId xmlns:a16="http://schemas.microsoft.com/office/drawing/2014/main" id="{968FC647-B8B0-4EEA-BF62-85FF46B5F5C1}"/>
              </a:ext>
            </a:extLst>
          </p:cNvPr>
          <p:cNvSpPr/>
          <p:nvPr/>
        </p:nvSpPr>
        <p:spPr>
          <a:xfrm>
            <a:off x="3635016" y="3868510"/>
            <a:ext cx="2029367" cy="324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icrosoft JhengHei"/>
              <a:ea typeface="Microsoft JhengHei"/>
            </a:endParaRPr>
          </a:p>
        </p:txBody>
      </p:sp>
      <p:sp>
        <p:nvSpPr>
          <p:cNvPr id="41" name="矩形 40">
            <a:extLst>
              <a:ext uri="{FF2B5EF4-FFF2-40B4-BE49-F238E27FC236}">
                <a16:creationId xmlns:a16="http://schemas.microsoft.com/office/drawing/2014/main" id="{2C5A4D8C-E8CD-4EF5-9A4C-C413F8D01632}"/>
              </a:ext>
            </a:extLst>
          </p:cNvPr>
          <p:cNvSpPr/>
          <p:nvPr/>
        </p:nvSpPr>
        <p:spPr>
          <a:xfrm>
            <a:off x="3644541" y="3497035"/>
            <a:ext cx="638717" cy="324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icrosoft JhengHei"/>
              <a:ea typeface="Microsoft JhengHei"/>
            </a:endParaRPr>
          </a:p>
        </p:txBody>
      </p:sp>
      <p:sp>
        <p:nvSpPr>
          <p:cNvPr id="46" name="矩形 45">
            <a:extLst>
              <a:ext uri="{FF2B5EF4-FFF2-40B4-BE49-F238E27FC236}">
                <a16:creationId xmlns:a16="http://schemas.microsoft.com/office/drawing/2014/main" id="{8B664044-4D44-41E2-B09D-1BC184CBDCFE}"/>
              </a:ext>
            </a:extLst>
          </p:cNvPr>
          <p:cNvSpPr/>
          <p:nvPr/>
        </p:nvSpPr>
        <p:spPr>
          <a:xfrm>
            <a:off x="4335104" y="3497035"/>
            <a:ext cx="638717" cy="324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icrosoft JhengHei"/>
              <a:ea typeface="Microsoft JhengHei"/>
            </a:endParaRPr>
          </a:p>
        </p:txBody>
      </p:sp>
      <p:sp>
        <p:nvSpPr>
          <p:cNvPr id="47" name="矩形 46">
            <a:extLst>
              <a:ext uri="{FF2B5EF4-FFF2-40B4-BE49-F238E27FC236}">
                <a16:creationId xmlns:a16="http://schemas.microsoft.com/office/drawing/2014/main" id="{1C013CFE-F400-4856-9EBA-89AEDC23D386}"/>
              </a:ext>
            </a:extLst>
          </p:cNvPr>
          <p:cNvSpPr/>
          <p:nvPr/>
        </p:nvSpPr>
        <p:spPr>
          <a:xfrm>
            <a:off x="5025666" y="3497035"/>
            <a:ext cx="638717" cy="324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icrosoft JhengHei"/>
              <a:ea typeface="Microsoft JhengHei"/>
            </a:endParaRPr>
          </a:p>
        </p:txBody>
      </p:sp>
      <p:sp>
        <p:nvSpPr>
          <p:cNvPr id="192" name="Shape 262"/>
          <p:cNvSpPr txBox="1">
            <a:spLocks noGrp="1"/>
          </p:cNvSpPr>
          <p:nvPr>
            <p:ph type="title"/>
          </p:nvPr>
        </p:nvSpPr>
        <p:spPr/>
        <p:txBody>
          <a:bodyPr/>
          <a:lstStyle>
            <a:lvl1pPr defTabSz="786384">
              <a:defRPr sz="2752"/>
            </a:lvl1pPr>
          </a:lstStyle>
          <a:p>
            <a:r>
              <a:rPr lang="en-US" altLang="zh-CN" sz="3600" dirty="0" err="1"/>
              <a:t>BlueGlacier</a:t>
            </a:r>
            <a:r>
              <a:rPr lang="en-US" altLang="zh-CN" sz="3600" dirty="0"/>
              <a:t> </a:t>
            </a:r>
            <a:r>
              <a:rPr lang="zh-CN" altLang="en-US" sz="3600" dirty="0"/>
              <a:t>解決方案架構</a:t>
            </a:r>
          </a:p>
        </p:txBody>
      </p:sp>
      <p:sp>
        <p:nvSpPr>
          <p:cNvPr id="9" name="文字方塊 8">
            <a:extLst>
              <a:ext uri="{FF2B5EF4-FFF2-40B4-BE49-F238E27FC236}">
                <a16:creationId xmlns:a16="http://schemas.microsoft.com/office/drawing/2014/main" id="{6371DA05-6DF0-458E-AE81-BE4F345432AF}"/>
              </a:ext>
            </a:extLst>
          </p:cNvPr>
          <p:cNvSpPr txBox="1"/>
          <p:nvPr/>
        </p:nvSpPr>
        <p:spPr>
          <a:xfrm>
            <a:off x="570683" y="3404024"/>
            <a:ext cx="1288870"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zh-TW" altLang="en-US" dirty="0">
                <a:latin typeface="Microsoft JhengHei"/>
                <a:ea typeface="Microsoft JhengHei"/>
              </a:rPr>
              <a:t>用戶端</a:t>
            </a:r>
            <a:endParaRPr kumimoji="0" lang="zh-TW" altLang="en-US" i="0" u="none" strike="noStrike" cap="none" spc="0" normalizeH="0" baseline="0" dirty="0">
              <a:ln>
                <a:noFill/>
              </a:ln>
              <a:solidFill>
                <a:srgbClr val="000000"/>
              </a:solidFill>
              <a:effectLst/>
              <a:uFillTx/>
              <a:latin typeface="Microsoft JhengHei"/>
              <a:ea typeface="Microsoft JhengHei"/>
              <a:sym typeface="Calibri"/>
            </a:endParaRPr>
          </a:p>
        </p:txBody>
      </p:sp>
      <p:sp>
        <p:nvSpPr>
          <p:cNvPr id="10" name="文字方塊 9">
            <a:extLst>
              <a:ext uri="{FF2B5EF4-FFF2-40B4-BE49-F238E27FC236}">
                <a16:creationId xmlns:a16="http://schemas.microsoft.com/office/drawing/2014/main" id="{C4B6889B-3290-46EE-A035-496AC9A1500E}"/>
              </a:ext>
            </a:extLst>
          </p:cNvPr>
          <p:cNvSpPr txBox="1"/>
          <p:nvPr/>
        </p:nvSpPr>
        <p:spPr>
          <a:xfrm>
            <a:off x="7341088" y="3354297"/>
            <a:ext cx="105373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zh-TW" altLang="en-US" dirty="0">
                <a:latin typeface="Microsoft JhengHei"/>
                <a:ea typeface="Microsoft JhengHei"/>
              </a:rPr>
              <a:t>藍光櫃</a:t>
            </a:r>
            <a:endParaRPr lang="zh-TW" altLang="en-US" dirty="0">
              <a:latin typeface="Microsoft JhengHei"/>
              <a:ea typeface="Microsoft JhengHei"/>
              <a:sym typeface="Calibri"/>
            </a:endParaRPr>
          </a:p>
        </p:txBody>
      </p:sp>
      <p:sp>
        <p:nvSpPr>
          <p:cNvPr id="11" name="文字方塊 10">
            <a:extLst>
              <a:ext uri="{FF2B5EF4-FFF2-40B4-BE49-F238E27FC236}">
                <a16:creationId xmlns:a16="http://schemas.microsoft.com/office/drawing/2014/main" id="{F9A63418-81D9-4196-823D-F1F34F5A2BAE}"/>
              </a:ext>
            </a:extLst>
          </p:cNvPr>
          <p:cNvSpPr txBox="1"/>
          <p:nvPr/>
        </p:nvSpPr>
        <p:spPr>
          <a:xfrm>
            <a:off x="3427097" y="4530881"/>
            <a:ext cx="2447108"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ltLang="zh-TW" sz="1200" dirty="0">
                <a:latin typeface="Microsoft JhengHei"/>
                <a:ea typeface="Microsoft JhengHei"/>
              </a:rPr>
              <a:t>TES-1885U</a:t>
            </a:r>
            <a:r>
              <a:rPr lang="zh-TW" altLang="en-US" sz="1200" dirty="0">
                <a:latin typeface="Microsoft JhengHei"/>
                <a:ea typeface="Microsoft JhengHei"/>
              </a:rPr>
              <a:t> 企業級 </a:t>
            </a:r>
            <a:r>
              <a:rPr lang="en-US" altLang="zh-TW" sz="1200" dirty="0">
                <a:latin typeface="Microsoft JhengHei"/>
                <a:ea typeface="Microsoft JhengHei"/>
              </a:rPr>
              <a:t>NAS</a:t>
            </a:r>
            <a:endParaRPr kumimoji="0" lang="zh-TW" altLang="en-US" sz="1200" i="0" u="none" strike="noStrike" cap="none" spc="0" normalizeH="0" baseline="0" dirty="0">
              <a:ln>
                <a:noFill/>
              </a:ln>
              <a:solidFill>
                <a:srgbClr val="000000"/>
              </a:solidFill>
              <a:effectLst/>
              <a:uFillTx/>
              <a:latin typeface="Microsoft JhengHei"/>
              <a:ea typeface="Microsoft JhengHei"/>
              <a:sym typeface="Calibri"/>
            </a:endParaRPr>
          </a:p>
        </p:txBody>
      </p:sp>
      <p:sp>
        <p:nvSpPr>
          <p:cNvPr id="16" name="文字方塊 15">
            <a:extLst>
              <a:ext uri="{FF2B5EF4-FFF2-40B4-BE49-F238E27FC236}">
                <a16:creationId xmlns:a16="http://schemas.microsoft.com/office/drawing/2014/main" id="{DC269163-E139-41BF-A861-421B94C200A1}"/>
              </a:ext>
            </a:extLst>
          </p:cNvPr>
          <p:cNvSpPr txBox="1"/>
          <p:nvPr/>
        </p:nvSpPr>
        <p:spPr>
          <a:xfrm>
            <a:off x="3534596" y="1612287"/>
            <a:ext cx="931817"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zh-TW" altLang="en-US" sz="1200" b="1" dirty="0">
                <a:latin typeface="Microsoft JhengHei"/>
                <a:ea typeface="Microsoft JhengHei"/>
              </a:rPr>
              <a:t>第 </a:t>
            </a:r>
            <a:r>
              <a:rPr lang="en-US" altLang="zh-TW" sz="1200" b="1" dirty="0">
                <a:latin typeface="Microsoft JhengHei"/>
                <a:ea typeface="Microsoft JhengHei"/>
              </a:rPr>
              <a:t>3 </a:t>
            </a:r>
            <a:r>
              <a:rPr lang="zh-TW" altLang="en-US" sz="1200" b="1" dirty="0">
                <a:latin typeface="Microsoft JhengHei"/>
                <a:ea typeface="Microsoft JhengHei"/>
              </a:rPr>
              <a:t>方應用</a:t>
            </a:r>
            <a:endParaRPr kumimoji="0" lang="zh-TW" altLang="en-US" sz="1200" b="1" i="0" u="none" strike="noStrike" cap="none" spc="0" normalizeH="0" baseline="0" dirty="0">
              <a:ln>
                <a:noFill/>
              </a:ln>
              <a:solidFill>
                <a:srgbClr val="000000"/>
              </a:solidFill>
              <a:effectLst/>
              <a:uFillTx/>
              <a:latin typeface="Microsoft JhengHei"/>
              <a:ea typeface="Microsoft JhengHei"/>
              <a:sym typeface="Calibri"/>
            </a:endParaRPr>
          </a:p>
        </p:txBody>
      </p:sp>
      <p:sp>
        <p:nvSpPr>
          <p:cNvPr id="17" name="文字方塊 16">
            <a:extLst>
              <a:ext uri="{FF2B5EF4-FFF2-40B4-BE49-F238E27FC236}">
                <a16:creationId xmlns:a16="http://schemas.microsoft.com/office/drawing/2014/main" id="{C4B5EC6C-C059-40E8-B16D-979E3B45FBB7}"/>
              </a:ext>
            </a:extLst>
          </p:cNvPr>
          <p:cNvSpPr txBox="1"/>
          <p:nvPr/>
        </p:nvSpPr>
        <p:spPr>
          <a:xfrm>
            <a:off x="3534596" y="1971101"/>
            <a:ext cx="931817"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zh-TW" altLang="en-US" sz="1200" b="1" dirty="0">
                <a:latin typeface="Microsoft JhengHei"/>
                <a:ea typeface="Microsoft JhengHei"/>
              </a:rPr>
              <a:t>第 </a:t>
            </a:r>
            <a:r>
              <a:rPr lang="en-US" altLang="zh-TW" sz="1200" b="1" dirty="0">
                <a:latin typeface="Microsoft JhengHei"/>
                <a:ea typeface="Microsoft JhengHei"/>
              </a:rPr>
              <a:t>3 </a:t>
            </a:r>
            <a:r>
              <a:rPr lang="zh-TW" altLang="en-US" sz="1200" b="1" dirty="0">
                <a:latin typeface="Microsoft JhengHei"/>
                <a:ea typeface="Microsoft JhengHei"/>
              </a:rPr>
              <a:t>方應用</a:t>
            </a:r>
            <a:endParaRPr kumimoji="0" lang="zh-TW" altLang="en-US" sz="1200" b="1" i="0" u="none" strike="noStrike" cap="none" spc="0" normalizeH="0" baseline="0" dirty="0">
              <a:ln>
                <a:noFill/>
              </a:ln>
              <a:solidFill>
                <a:srgbClr val="000000"/>
              </a:solidFill>
              <a:effectLst/>
              <a:uFillTx/>
              <a:latin typeface="Microsoft JhengHei"/>
              <a:ea typeface="Microsoft JhengHei"/>
              <a:sym typeface="Calibri"/>
            </a:endParaRPr>
          </a:p>
        </p:txBody>
      </p:sp>
      <p:sp>
        <p:nvSpPr>
          <p:cNvPr id="18" name="文字方塊 17">
            <a:extLst>
              <a:ext uri="{FF2B5EF4-FFF2-40B4-BE49-F238E27FC236}">
                <a16:creationId xmlns:a16="http://schemas.microsoft.com/office/drawing/2014/main" id="{E64837C2-7653-4DCA-9EB1-4835DB72DA50}"/>
              </a:ext>
            </a:extLst>
          </p:cNvPr>
          <p:cNvSpPr txBox="1"/>
          <p:nvPr/>
        </p:nvSpPr>
        <p:spPr>
          <a:xfrm>
            <a:off x="3701201" y="2566203"/>
            <a:ext cx="1071155"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TW" b="1" i="0" u="none" strike="noStrike" cap="none" spc="0" normalizeH="0" baseline="0" dirty="0">
                <a:ln>
                  <a:noFill/>
                </a:ln>
                <a:solidFill>
                  <a:schemeClr val="bg2">
                    <a:lumMod val="75000"/>
                  </a:schemeClr>
                </a:solidFill>
                <a:effectLst/>
                <a:uFillTx/>
                <a:latin typeface="Microsoft JhengHei"/>
                <a:ea typeface="Microsoft JhengHei"/>
                <a:sym typeface="Calibri"/>
              </a:rPr>
              <a:t>APIs</a:t>
            </a:r>
            <a:endParaRPr kumimoji="0" lang="zh-TW" altLang="en-US" b="1" i="0" u="none" strike="noStrike" cap="none" spc="0" normalizeH="0" baseline="0" dirty="0">
              <a:ln>
                <a:noFill/>
              </a:ln>
              <a:solidFill>
                <a:schemeClr val="bg2">
                  <a:lumMod val="75000"/>
                </a:schemeClr>
              </a:solidFill>
              <a:effectLst/>
              <a:uFillTx/>
              <a:latin typeface="Microsoft JhengHei"/>
              <a:ea typeface="Microsoft JhengHei"/>
              <a:sym typeface="Calibri"/>
            </a:endParaRPr>
          </a:p>
        </p:txBody>
      </p:sp>
      <p:sp>
        <p:nvSpPr>
          <p:cNvPr id="19" name="文字方塊 18">
            <a:extLst>
              <a:ext uri="{FF2B5EF4-FFF2-40B4-BE49-F238E27FC236}">
                <a16:creationId xmlns:a16="http://schemas.microsoft.com/office/drawing/2014/main" id="{6F539755-EF97-4A6C-BB74-C4ACA764E013}"/>
              </a:ext>
            </a:extLst>
          </p:cNvPr>
          <p:cNvSpPr txBox="1"/>
          <p:nvPr/>
        </p:nvSpPr>
        <p:spPr>
          <a:xfrm>
            <a:off x="2416906" y="1600042"/>
            <a:ext cx="6507204"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ltLang="zh-TW" dirty="0">
                <a:latin typeface="Microsoft JhengHei"/>
                <a:ea typeface="Microsoft JhengHei"/>
              </a:rPr>
              <a:t>Hybrid</a:t>
            </a:r>
            <a:r>
              <a:rPr lang="zh-TW" altLang="en-US" dirty="0">
                <a:latin typeface="Microsoft JhengHei"/>
                <a:ea typeface="Microsoft JhengHei"/>
              </a:rPr>
              <a:t> </a:t>
            </a:r>
            <a:r>
              <a:rPr lang="en-US" altLang="zh-TW" dirty="0">
                <a:latin typeface="Microsoft JhengHei"/>
                <a:ea typeface="Microsoft JhengHei"/>
              </a:rPr>
              <a:t>Backup</a:t>
            </a:r>
            <a:r>
              <a:rPr lang="zh-TW" altLang="en-US" dirty="0">
                <a:latin typeface="Microsoft JhengHei"/>
                <a:ea typeface="Microsoft JhengHei"/>
              </a:rPr>
              <a:t> </a:t>
            </a:r>
            <a:r>
              <a:rPr lang="en-US" altLang="zh-TW" dirty="0">
                <a:latin typeface="Microsoft JhengHei"/>
                <a:ea typeface="Microsoft JhengHei"/>
              </a:rPr>
              <a:t>Sync</a:t>
            </a:r>
            <a:endParaRPr lang="zh-TW" altLang="en-US" dirty="0">
              <a:latin typeface="Microsoft JhengHei"/>
              <a:ea typeface="Microsoft JhengHei"/>
              <a:sym typeface="Calibri"/>
            </a:endParaRPr>
          </a:p>
        </p:txBody>
      </p:sp>
      <p:sp>
        <p:nvSpPr>
          <p:cNvPr id="20" name="文字方塊 19">
            <a:extLst>
              <a:ext uri="{FF2B5EF4-FFF2-40B4-BE49-F238E27FC236}">
                <a16:creationId xmlns:a16="http://schemas.microsoft.com/office/drawing/2014/main" id="{58FABA9E-A97E-4D6B-AF24-35C880762BD5}"/>
              </a:ext>
            </a:extLst>
          </p:cNvPr>
          <p:cNvSpPr txBox="1"/>
          <p:nvPr/>
        </p:nvSpPr>
        <p:spPr>
          <a:xfrm>
            <a:off x="4728756" y="1900176"/>
            <a:ext cx="1628503"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TW" i="0" u="none" strike="noStrike" cap="none" spc="0" normalizeH="0" baseline="0" dirty="0" err="1">
                <a:ln>
                  <a:noFill/>
                </a:ln>
                <a:solidFill>
                  <a:srgbClr val="000000"/>
                </a:solidFill>
                <a:effectLst/>
                <a:uFillTx/>
                <a:latin typeface="Microsoft JhengHei"/>
                <a:ea typeface="Microsoft JhengHei"/>
                <a:sym typeface="Calibri"/>
              </a:rPr>
              <a:t>Qtier</a:t>
            </a:r>
            <a:endParaRPr kumimoji="0" lang="zh-TW" altLang="en-US" i="0" u="none" strike="noStrike" cap="none" spc="0" normalizeH="0" baseline="0" dirty="0">
              <a:ln>
                <a:noFill/>
              </a:ln>
              <a:solidFill>
                <a:srgbClr val="000000"/>
              </a:solidFill>
              <a:effectLst/>
              <a:uFillTx/>
              <a:latin typeface="Microsoft JhengHei"/>
              <a:ea typeface="Microsoft JhengHei"/>
              <a:sym typeface="Calibri"/>
            </a:endParaRPr>
          </a:p>
        </p:txBody>
      </p:sp>
      <p:sp>
        <p:nvSpPr>
          <p:cNvPr id="21" name="文字方塊 20">
            <a:extLst>
              <a:ext uri="{FF2B5EF4-FFF2-40B4-BE49-F238E27FC236}">
                <a16:creationId xmlns:a16="http://schemas.microsoft.com/office/drawing/2014/main" id="{3B67AA79-8F37-4913-A0FF-9B0EEA9F386F}"/>
              </a:ext>
            </a:extLst>
          </p:cNvPr>
          <p:cNvSpPr txBox="1"/>
          <p:nvPr/>
        </p:nvSpPr>
        <p:spPr>
          <a:xfrm>
            <a:off x="4789988" y="2197105"/>
            <a:ext cx="1628503"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TW" i="0" u="none" strike="noStrike" cap="none" spc="0" normalizeH="0" baseline="0" dirty="0" err="1">
                <a:ln>
                  <a:noFill/>
                </a:ln>
                <a:solidFill>
                  <a:srgbClr val="000000"/>
                </a:solidFill>
                <a:effectLst/>
                <a:uFillTx/>
                <a:latin typeface="Microsoft JhengHei"/>
                <a:ea typeface="Microsoft JhengHei"/>
                <a:sym typeface="Calibri"/>
              </a:rPr>
              <a:t>Qsirch</a:t>
            </a:r>
            <a:endParaRPr kumimoji="0" lang="zh-TW" altLang="en-US" i="0" u="none" strike="noStrike" cap="none" spc="0" normalizeH="0" baseline="0" dirty="0">
              <a:ln>
                <a:noFill/>
              </a:ln>
              <a:solidFill>
                <a:srgbClr val="000000"/>
              </a:solidFill>
              <a:effectLst/>
              <a:uFillTx/>
              <a:latin typeface="Microsoft JhengHei"/>
              <a:ea typeface="Microsoft JhengHei"/>
              <a:sym typeface="Calibri"/>
            </a:endParaRPr>
          </a:p>
        </p:txBody>
      </p:sp>
      <p:sp>
        <p:nvSpPr>
          <p:cNvPr id="22" name="文字方塊 21">
            <a:extLst>
              <a:ext uri="{FF2B5EF4-FFF2-40B4-BE49-F238E27FC236}">
                <a16:creationId xmlns:a16="http://schemas.microsoft.com/office/drawing/2014/main" id="{86297726-AFEC-42DB-AFA1-8773CBC2684D}"/>
              </a:ext>
            </a:extLst>
          </p:cNvPr>
          <p:cNvSpPr txBox="1"/>
          <p:nvPr/>
        </p:nvSpPr>
        <p:spPr>
          <a:xfrm>
            <a:off x="4789988" y="2508958"/>
            <a:ext cx="1628503"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ltLang="zh-TW" dirty="0" err="1">
                <a:latin typeface="Microsoft JhengHei"/>
                <a:ea typeface="Microsoft JhengHei"/>
              </a:rPr>
              <a:t>Qfiling</a:t>
            </a:r>
            <a:endParaRPr kumimoji="0" lang="zh-TW" altLang="en-US" i="0" u="none" strike="noStrike" cap="none" spc="0" normalizeH="0" baseline="0" dirty="0">
              <a:ln>
                <a:noFill/>
              </a:ln>
              <a:solidFill>
                <a:srgbClr val="000000"/>
              </a:solidFill>
              <a:effectLst/>
              <a:uFillTx/>
              <a:latin typeface="Microsoft JhengHei"/>
              <a:ea typeface="Microsoft JhengHei"/>
              <a:sym typeface="Calibri"/>
            </a:endParaRPr>
          </a:p>
        </p:txBody>
      </p:sp>
      <p:sp>
        <p:nvSpPr>
          <p:cNvPr id="23" name="文字方塊 22">
            <a:extLst>
              <a:ext uri="{FF2B5EF4-FFF2-40B4-BE49-F238E27FC236}">
                <a16:creationId xmlns:a16="http://schemas.microsoft.com/office/drawing/2014/main" id="{3548ACDF-F2B6-44E8-BB21-D4642D851E13}"/>
              </a:ext>
            </a:extLst>
          </p:cNvPr>
          <p:cNvSpPr txBox="1"/>
          <p:nvPr/>
        </p:nvSpPr>
        <p:spPr>
          <a:xfrm>
            <a:off x="3635016" y="3491441"/>
            <a:ext cx="696685" cy="374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ts val="1100"/>
              </a:lnSpc>
              <a:spcBef>
                <a:spcPts val="0"/>
              </a:spcBef>
              <a:spcAft>
                <a:spcPts val="0"/>
              </a:spcAft>
              <a:buClrTx/>
              <a:buSzTx/>
              <a:buFontTx/>
              <a:buNone/>
              <a:tabLst/>
            </a:pPr>
            <a:r>
              <a:rPr kumimoji="0" lang="en-US" altLang="zh-TW" sz="1200" i="0" u="none" strike="noStrike" cap="none" spc="0" normalizeH="0" baseline="0" dirty="0">
                <a:ln>
                  <a:noFill/>
                </a:ln>
                <a:solidFill>
                  <a:srgbClr val="000000"/>
                </a:solidFill>
                <a:effectLst/>
                <a:uFillTx/>
                <a:latin typeface="Microsoft JhengHei"/>
                <a:ea typeface="Microsoft JhengHei"/>
                <a:sym typeface="Calibri"/>
              </a:rPr>
              <a:t>File</a:t>
            </a:r>
            <a:r>
              <a:rPr kumimoji="0" lang="zh-TW" altLang="en-US" sz="1200" i="0" u="none" strike="noStrike" cap="none" spc="0" normalizeH="0" baseline="0" dirty="0">
                <a:ln>
                  <a:noFill/>
                </a:ln>
                <a:solidFill>
                  <a:srgbClr val="000000"/>
                </a:solidFill>
                <a:effectLst/>
                <a:uFillTx/>
                <a:latin typeface="Microsoft JhengHei"/>
                <a:ea typeface="Microsoft JhengHei"/>
                <a:sym typeface="Calibri"/>
              </a:rPr>
              <a:t> </a:t>
            </a:r>
            <a:r>
              <a:rPr kumimoji="0" lang="en-US" altLang="zh-TW" sz="1200" i="0" u="none" strike="noStrike" cap="none" spc="0" normalizeH="0" baseline="0" dirty="0">
                <a:ln>
                  <a:noFill/>
                </a:ln>
                <a:solidFill>
                  <a:srgbClr val="000000"/>
                </a:solidFill>
                <a:effectLst/>
                <a:uFillTx/>
                <a:latin typeface="Microsoft JhengHei"/>
                <a:ea typeface="Microsoft JhengHei"/>
                <a:sym typeface="Calibri"/>
              </a:rPr>
              <a:t>Station</a:t>
            </a:r>
            <a:endParaRPr kumimoji="0" lang="zh-TW" altLang="en-US" sz="1200" i="0" u="none" strike="noStrike" cap="none" spc="0" normalizeH="0" baseline="0" dirty="0">
              <a:ln>
                <a:noFill/>
              </a:ln>
              <a:solidFill>
                <a:srgbClr val="000000"/>
              </a:solidFill>
              <a:effectLst/>
              <a:uFillTx/>
              <a:latin typeface="Microsoft JhengHei"/>
              <a:ea typeface="Microsoft JhengHei"/>
              <a:sym typeface="Calibri"/>
            </a:endParaRPr>
          </a:p>
        </p:txBody>
      </p:sp>
      <p:sp>
        <p:nvSpPr>
          <p:cNvPr id="24" name="文字方塊 23">
            <a:extLst>
              <a:ext uri="{FF2B5EF4-FFF2-40B4-BE49-F238E27FC236}">
                <a16:creationId xmlns:a16="http://schemas.microsoft.com/office/drawing/2014/main" id="{AB9483E2-FD49-4BF5-B5F4-E82F269C792B}"/>
              </a:ext>
            </a:extLst>
          </p:cNvPr>
          <p:cNvSpPr txBox="1"/>
          <p:nvPr/>
        </p:nvSpPr>
        <p:spPr>
          <a:xfrm>
            <a:off x="4292783" y="3521122"/>
            <a:ext cx="696685"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TW" sz="1200" i="0" u="none" strike="noStrike" cap="none" spc="0" normalizeH="0" baseline="0" dirty="0">
                <a:ln>
                  <a:noFill/>
                </a:ln>
                <a:solidFill>
                  <a:srgbClr val="000000"/>
                </a:solidFill>
                <a:effectLst/>
                <a:uFillTx/>
                <a:latin typeface="Microsoft JhengHei"/>
                <a:ea typeface="Microsoft JhengHei"/>
                <a:sym typeface="Calibri"/>
              </a:rPr>
              <a:t>QHAM</a:t>
            </a:r>
            <a:endParaRPr kumimoji="0" lang="zh-TW" altLang="en-US" sz="1200" i="0" u="none" strike="noStrike" cap="none" spc="0" normalizeH="0" baseline="0" dirty="0">
              <a:ln>
                <a:noFill/>
              </a:ln>
              <a:solidFill>
                <a:srgbClr val="000000"/>
              </a:solidFill>
              <a:effectLst/>
              <a:uFillTx/>
              <a:latin typeface="Microsoft JhengHei"/>
              <a:ea typeface="Microsoft JhengHei"/>
              <a:sym typeface="Calibri"/>
            </a:endParaRPr>
          </a:p>
        </p:txBody>
      </p:sp>
      <p:sp>
        <p:nvSpPr>
          <p:cNvPr id="25" name="文字方塊 24">
            <a:extLst>
              <a:ext uri="{FF2B5EF4-FFF2-40B4-BE49-F238E27FC236}">
                <a16:creationId xmlns:a16="http://schemas.microsoft.com/office/drawing/2014/main" id="{E6F1FD5C-8726-493B-8C96-7147CEFA2D49}"/>
              </a:ext>
            </a:extLst>
          </p:cNvPr>
          <p:cNvSpPr txBox="1"/>
          <p:nvPr/>
        </p:nvSpPr>
        <p:spPr>
          <a:xfrm>
            <a:off x="4997633" y="3521122"/>
            <a:ext cx="696685"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ltLang="zh-TW" sz="1200" dirty="0">
                <a:latin typeface="Microsoft JhengHei"/>
                <a:ea typeface="Microsoft JhengHei"/>
              </a:rPr>
              <a:t>DAFS</a:t>
            </a:r>
            <a:endParaRPr kumimoji="0" lang="zh-TW" altLang="en-US" sz="1200" i="0" u="none" strike="noStrike" cap="none" spc="0" normalizeH="0" baseline="0" dirty="0">
              <a:ln>
                <a:noFill/>
              </a:ln>
              <a:solidFill>
                <a:srgbClr val="000000"/>
              </a:solidFill>
              <a:effectLst/>
              <a:uFillTx/>
              <a:latin typeface="Microsoft JhengHei"/>
              <a:ea typeface="Microsoft JhengHei"/>
              <a:sym typeface="Calibri"/>
            </a:endParaRPr>
          </a:p>
        </p:txBody>
      </p:sp>
      <p:sp>
        <p:nvSpPr>
          <p:cNvPr id="26" name="文字方塊 25">
            <a:extLst>
              <a:ext uri="{FF2B5EF4-FFF2-40B4-BE49-F238E27FC236}">
                <a16:creationId xmlns:a16="http://schemas.microsoft.com/office/drawing/2014/main" id="{B1302BE2-9900-436D-9E35-A52F3FA9B45F}"/>
              </a:ext>
            </a:extLst>
          </p:cNvPr>
          <p:cNvSpPr txBox="1"/>
          <p:nvPr/>
        </p:nvSpPr>
        <p:spPr>
          <a:xfrm>
            <a:off x="3531599" y="3892415"/>
            <a:ext cx="2229394"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ltLang="zh-TW" sz="1200" dirty="0">
                <a:latin typeface="Microsoft JhengHei"/>
                <a:ea typeface="Microsoft JhengHei"/>
              </a:rPr>
              <a:t>QTS</a:t>
            </a:r>
            <a:endParaRPr kumimoji="0" lang="zh-TW" altLang="en-US" sz="1200" i="0" u="none" strike="noStrike" cap="none" spc="0" normalizeH="0" baseline="0" dirty="0">
              <a:ln>
                <a:noFill/>
              </a:ln>
              <a:solidFill>
                <a:srgbClr val="000000"/>
              </a:solidFill>
              <a:effectLst/>
              <a:uFillTx/>
              <a:latin typeface="Microsoft JhengHei"/>
              <a:ea typeface="Microsoft JhengHei"/>
              <a:sym typeface="Calibri"/>
            </a:endParaRPr>
          </a:p>
        </p:txBody>
      </p:sp>
      <p:sp>
        <p:nvSpPr>
          <p:cNvPr id="27" name="文字方塊 26">
            <a:extLst>
              <a:ext uri="{FF2B5EF4-FFF2-40B4-BE49-F238E27FC236}">
                <a16:creationId xmlns:a16="http://schemas.microsoft.com/office/drawing/2014/main" id="{85D211BD-C318-4854-92A4-F25864A1B58B}"/>
              </a:ext>
            </a:extLst>
          </p:cNvPr>
          <p:cNvSpPr txBox="1"/>
          <p:nvPr/>
        </p:nvSpPr>
        <p:spPr>
          <a:xfrm>
            <a:off x="3427098" y="4208341"/>
            <a:ext cx="2447108"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zh-TW" altLang="en-US" i="0" u="none" strike="noStrike" cap="none" spc="0" normalizeH="0" baseline="0" dirty="0">
                <a:ln>
                  <a:noFill/>
                </a:ln>
                <a:solidFill>
                  <a:schemeClr val="tx1"/>
                </a:solidFill>
                <a:effectLst/>
                <a:uFillTx/>
                <a:latin typeface="Microsoft JhengHei"/>
                <a:ea typeface="Microsoft JhengHei"/>
                <a:sym typeface="Calibri"/>
              </a:rPr>
              <a:t>建構 </a:t>
            </a:r>
            <a:r>
              <a:rPr lang="en-US" altLang="zh-TW" dirty="0" err="1">
                <a:solidFill>
                  <a:schemeClr val="tx1"/>
                </a:solidFill>
                <a:latin typeface="Microsoft JhengHei"/>
                <a:ea typeface="Microsoft JhengHei"/>
              </a:rPr>
              <a:t>BlueGlacier</a:t>
            </a:r>
            <a:r>
              <a:rPr lang="zh-TW" altLang="en-US" dirty="0">
                <a:solidFill>
                  <a:schemeClr val="tx1"/>
                </a:solidFill>
                <a:latin typeface="Microsoft JhengHei"/>
                <a:ea typeface="Microsoft JhengHei"/>
              </a:rPr>
              <a:t> 的基石</a:t>
            </a:r>
            <a:endParaRPr kumimoji="0" lang="zh-TW" altLang="en-US" i="0" u="none" strike="noStrike" cap="none" spc="0" normalizeH="0" baseline="0" dirty="0">
              <a:ln>
                <a:noFill/>
              </a:ln>
              <a:solidFill>
                <a:schemeClr val="tx1"/>
              </a:solidFill>
              <a:effectLst/>
              <a:uFillTx/>
              <a:latin typeface="Microsoft JhengHei"/>
              <a:ea typeface="Microsoft JhengHei"/>
              <a:sym typeface="Calibri"/>
            </a:endParaRPr>
          </a:p>
        </p:txBody>
      </p:sp>
      <p:sp>
        <p:nvSpPr>
          <p:cNvPr id="28" name="文字方塊 27">
            <a:extLst>
              <a:ext uri="{FF2B5EF4-FFF2-40B4-BE49-F238E27FC236}">
                <a16:creationId xmlns:a16="http://schemas.microsoft.com/office/drawing/2014/main" id="{0DF01BD5-E52C-403E-AB56-8945F8A6B436}"/>
              </a:ext>
            </a:extLst>
          </p:cNvPr>
          <p:cNvSpPr txBox="1"/>
          <p:nvPr/>
        </p:nvSpPr>
        <p:spPr>
          <a:xfrm>
            <a:off x="1972763" y="3354297"/>
            <a:ext cx="1402082"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ltLang="zh-TW" sz="1200" dirty="0">
                <a:latin typeface="Microsoft JhengHei"/>
                <a:ea typeface="Microsoft JhengHei"/>
              </a:rPr>
              <a:t>SMB/NFS/FTP</a:t>
            </a:r>
          </a:p>
        </p:txBody>
      </p:sp>
      <p:sp>
        <p:nvSpPr>
          <p:cNvPr id="29" name="文字方塊 28">
            <a:extLst>
              <a:ext uri="{FF2B5EF4-FFF2-40B4-BE49-F238E27FC236}">
                <a16:creationId xmlns:a16="http://schemas.microsoft.com/office/drawing/2014/main" id="{63BE1574-236D-4B1A-BACB-8738FA316F23}"/>
              </a:ext>
            </a:extLst>
          </p:cNvPr>
          <p:cNvSpPr txBox="1"/>
          <p:nvPr/>
        </p:nvSpPr>
        <p:spPr>
          <a:xfrm>
            <a:off x="5805822" y="3354297"/>
            <a:ext cx="1562992"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zh-TW" altLang="en-US" sz="1200" b="1" i="0" u="none" strike="noStrike" cap="none" spc="0" normalizeH="0" baseline="0" dirty="0">
                <a:ln>
                  <a:noFill/>
                </a:ln>
                <a:solidFill>
                  <a:srgbClr val="000000"/>
                </a:solidFill>
                <a:effectLst/>
                <a:uFillTx/>
                <a:latin typeface="Microsoft JhengHei"/>
                <a:ea typeface="Microsoft JhengHei"/>
                <a:sym typeface="Calibri"/>
              </a:rPr>
              <a:t>少用資料和歸檔資料</a:t>
            </a:r>
          </a:p>
        </p:txBody>
      </p:sp>
      <p:pic>
        <p:nvPicPr>
          <p:cNvPr id="3" name="圖片 2" descr="一張含有 螢幕擷取畫面, 監視器, 電腦 的圖片&#10;&#10;描述是以高可信度產生">
            <a:extLst>
              <a:ext uri="{FF2B5EF4-FFF2-40B4-BE49-F238E27FC236}">
                <a16:creationId xmlns:a16="http://schemas.microsoft.com/office/drawing/2014/main" id="{36AFFA2F-8337-40E5-BFF7-A6FB4F0ABA0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8180" y="2473387"/>
            <a:ext cx="1597236" cy="895900"/>
          </a:xfrm>
          <a:prstGeom prst="rect">
            <a:avLst/>
          </a:prstGeom>
        </p:spPr>
      </p:pic>
      <p:pic>
        <p:nvPicPr>
          <p:cNvPr id="6" name="圖片 5" descr="一張含有 文字 的圖片&#10;&#10;描述是以高可信度產生">
            <a:extLst>
              <a:ext uri="{FF2B5EF4-FFF2-40B4-BE49-F238E27FC236}">
                <a16:creationId xmlns:a16="http://schemas.microsoft.com/office/drawing/2014/main" id="{FA79D32E-4506-4EA7-8164-B4BDD93898D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974431" y="2547640"/>
            <a:ext cx="1391705" cy="602777"/>
          </a:xfrm>
          <a:prstGeom prst="rect">
            <a:avLst/>
          </a:prstGeom>
        </p:spPr>
      </p:pic>
      <p:pic>
        <p:nvPicPr>
          <p:cNvPr id="13" name="圖片 12">
            <a:extLst>
              <a:ext uri="{FF2B5EF4-FFF2-40B4-BE49-F238E27FC236}">
                <a16:creationId xmlns:a16="http://schemas.microsoft.com/office/drawing/2014/main" id="{35C09C2C-9181-415A-96BC-07551DE420C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972764" y="3152842"/>
            <a:ext cx="1597236" cy="142611"/>
          </a:xfrm>
          <a:prstGeom prst="rect">
            <a:avLst/>
          </a:prstGeom>
        </p:spPr>
      </p:pic>
      <p:pic>
        <p:nvPicPr>
          <p:cNvPr id="31" name="圖片 30">
            <a:extLst>
              <a:ext uri="{FF2B5EF4-FFF2-40B4-BE49-F238E27FC236}">
                <a16:creationId xmlns:a16="http://schemas.microsoft.com/office/drawing/2014/main" id="{DD2FE863-B1EB-43FF-9702-AACD774D01C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663591" y="2969366"/>
            <a:ext cx="1965410" cy="434658"/>
          </a:xfrm>
          <a:prstGeom prst="rect">
            <a:avLst/>
          </a:prstGeom>
        </p:spPr>
      </p:pic>
      <p:pic>
        <p:nvPicPr>
          <p:cNvPr id="33" name="圖片 32">
            <a:extLst>
              <a:ext uri="{FF2B5EF4-FFF2-40B4-BE49-F238E27FC236}">
                <a16:creationId xmlns:a16="http://schemas.microsoft.com/office/drawing/2014/main" id="{FC59C9AC-C832-45B8-A3A5-186D33A8025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782764" y="3152842"/>
            <a:ext cx="1597236" cy="142611"/>
          </a:xfrm>
          <a:prstGeom prst="rect">
            <a:avLst/>
          </a:prstGeom>
        </p:spPr>
      </p:pic>
      <p:pic>
        <p:nvPicPr>
          <p:cNvPr id="38" name="圖片 37">
            <a:extLst>
              <a:ext uri="{FF2B5EF4-FFF2-40B4-BE49-F238E27FC236}">
                <a16:creationId xmlns:a16="http://schemas.microsoft.com/office/drawing/2014/main" id="{E5B2029F-57DF-4848-9D44-9CF6DAFFB8F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495353" y="1350582"/>
            <a:ext cx="733435" cy="2003715"/>
          </a:xfrm>
          <a:prstGeom prst="rect">
            <a:avLst/>
          </a:prstGeom>
        </p:spPr>
      </p:pic>
      <p:pic>
        <p:nvPicPr>
          <p:cNvPr id="50" name="圖片 49">
            <a:extLst>
              <a:ext uri="{FF2B5EF4-FFF2-40B4-BE49-F238E27FC236}">
                <a16:creationId xmlns:a16="http://schemas.microsoft.com/office/drawing/2014/main" id="{46189256-B641-4DE9-BC78-F8A45570F432}"/>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16200000">
            <a:off x="3711107" y="2575985"/>
            <a:ext cx="460230" cy="153410"/>
          </a:xfrm>
          <a:prstGeom prst="rect">
            <a:avLst/>
          </a:prstGeom>
        </p:spPr>
      </p:pic>
      <p:sp>
        <p:nvSpPr>
          <p:cNvPr id="15" name="文字方塊 14">
            <a:extLst>
              <a:ext uri="{FF2B5EF4-FFF2-40B4-BE49-F238E27FC236}">
                <a16:creationId xmlns:a16="http://schemas.microsoft.com/office/drawing/2014/main" id="{5EE4384C-4A2B-4F48-B280-D6AA7250D20D}"/>
              </a:ext>
            </a:extLst>
          </p:cNvPr>
          <p:cNvSpPr txBox="1"/>
          <p:nvPr/>
        </p:nvSpPr>
        <p:spPr>
          <a:xfrm>
            <a:off x="4544790" y="1266342"/>
            <a:ext cx="1962967"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TW" b="1" i="0" u="none" strike="noStrike" cap="none" spc="0" normalizeH="0" baseline="0" dirty="0">
                <a:ln>
                  <a:noFill/>
                </a:ln>
                <a:solidFill>
                  <a:schemeClr val="bg1"/>
                </a:solidFill>
                <a:effectLst/>
                <a:uFillTx/>
                <a:latin typeface="Microsoft JhengHei"/>
                <a:ea typeface="Microsoft JhengHei"/>
                <a:sym typeface="Calibri"/>
              </a:rPr>
              <a:t>QNAP</a:t>
            </a:r>
            <a:r>
              <a:rPr kumimoji="0" lang="zh-TW" altLang="en-US" b="1" i="0" u="none" strike="noStrike" cap="none" spc="0" normalizeH="0" baseline="0" dirty="0">
                <a:ln>
                  <a:noFill/>
                </a:ln>
                <a:solidFill>
                  <a:schemeClr val="bg1"/>
                </a:solidFill>
                <a:effectLst/>
                <a:uFillTx/>
                <a:latin typeface="Microsoft JhengHei"/>
                <a:ea typeface="Microsoft JhengHei"/>
                <a:sym typeface="Calibri"/>
              </a:rPr>
              <a:t> 應用工具</a:t>
            </a:r>
          </a:p>
        </p:txBody>
      </p:sp>
      <p:pic>
        <p:nvPicPr>
          <p:cNvPr id="60" name="圖片 59" descr="一張含有 向量圖形 的圖片&#10;&#10;描述是以非常高的可信度產生">
            <a:extLst>
              <a:ext uri="{FF2B5EF4-FFF2-40B4-BE49-F238E27FC236}">
                <a16:creationId xmlns:a16="http://schemas.microsoft.com/office/drawing/2014/main" id="{2B027A77-3222-4EC1-B2B7-2DD7B4075EA0}"/>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589226" y="1609036"/>
            <a:ext cx="264149" cy="264149"/>
          </a:xfrm>
          <a:prstGeom prst="rect">
            <a:avLst/>
          </a:prstGeom>
        </p:spPr>
      </p:pic>
      <p:pic>
        <p:nvPicPr>
          <p:cNvPr id="61" name="圖片 60">
            <a:extLst>
              <a:ext uri="{FF2B5EF4-FFF2-40B4-BE49-F238E27FC236}">
                <a16:creationId xmlns:a16="http://schemas.microsoft.com/office/drawing/2014/main" id="{B7F1E8E1-D4E5-4BB0-9648-D0A1B019845A}"/>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589226" y="2529177"/>
            <a:ext cx="264149" cy="264149"/>
          </a:xfrm>
          <a:prstGeom prst="rect">
            <a:avLst/>
          </a:prstGeom>
        </p:spPr>
      </p:pic>
      <p:pic>
        <p:nvPicPr>
          <p:cNvPr id="62" name="圖片 61" descr="一張含有 向量圖形 的圖片&#10;&#10;描述是以高可信度產生">
            <a:extLst>
              <a:ext uri="{FF2B5EF4-FFF2-40B4-BE49-F238E27FC236}">
                <a16:creationId xmlns:a16="http://schemas.microsoft.com/office/drawing/2014/main" id="{3EEAE41D-17E4-436F-84D8-9BB853856CCE}"/>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4583154" y="1910828"/>
            <a:ext cx="273667" cy="273667"/>
          </a:xfrm>
          <a:prstGeom prst="rect">
            <a:avLst/>
          </a:prstGeom>
        </p:spPr>
      </p:pic>
      <p:pic>
        <p:nvPicPr>
          <p:cNvPr id="63" name="圖片 62" descr="一張含有 向量圖形 的圖片&#10;&#10;描述是以高可信度產生">
            <a:extLst>
              <a:ext uri="{FF2B5EF4-FFF2-40B4-BE49-F238E27FC236}">
                <a16:creationId xmlns:a16="http://schemas.microsoft.com/office/drawing/2014/main" id="{4125C87E-DF63-4E04-9C19-B8F344193B54}"/>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4583154" y="2224766"/>
            <a:ext cx="273667" cy="273667"/>
          </a:xfrm>
          <a:prstGeom prst="rect">
            <a:avLst/>
          </a:prstGeom>
        </p:spPr>
      </p:pic>
    </p:spTree>
    <p:extLst>
      <p:ext uri="{BB962C8B-B14F-4D97-AF65-F5344CB8AC3E}">
        <p14:creationId xmlns:p14="http://schemas.microsoft.com/office/powerpoint/2010/main" val="6152497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滿足所有資料儲存應用"/>
          <p:cNvSpPr txBox="1">
            <a:spLocks noGrp="1"/>
          </p:cNvSpPr>
          <p:nvPr>
            <p:ph type="title"/>
          </p:nvPr>
        </p:nvSpPr>
        <p:spPr>
          <a:xfrm>
            <a:off x="325492" y="180035"/>
            <a:ext cx="8683516" cy="740229"/>
          </a:xfrm>
        </p:spPr>
        <p:txBody>
          <a:bodyPr/>
          <a:lstStyle/>
          <a:p>
            <a:pPr>
              <a:lnSpc>
                <a:spcPts val="3200"/>
              </a:lnSpc>
            </a:pPr>
            <a:r>
              <a:rPr lang="en-US" altLang="zh-TW" sz="3200" dirty="0" err="1">
                <a:latin typeface="Microsoft JhengHei"/>
                <a:ea typeface="Microsoft JhengHei"/>
              </a:rPr>
              <a:t>BlueGlacier</a:t>
            </a:r>
            <a:r>
              <a:rPr lang="zh-TW" altLang="en-US" sz="3200" dirty="0">
                <a:latin typeface="Microsoft JhengHei"/>
                <a:ea typeface="Microsoft JhengHei"/>
              </a:rPr>
              <a:t> 支援</a:t>
            </a:r>
            <a:r>
              <a:rPr lang="en-US" altLang="zh-TW" sz="3200" dirty="0" err="1">
                <a:latin typeface="Microsoft JhengHei"/>
                <a:ea typeface="Microsoft JhengHei"/>
              </a:rPr>
              <a:t>Qtier</a:t>
            </a:r>
            <a:r>
              <a:rPr lang="zh-TW" altLang="en-US" sz="3200" dirty="0">
                <a:latin typeface="Microsoft JhengHei"/>
                <a:ea typeface="Microsoft JhengHei"/>
              </a:rPr>
              <a:t>分層技術</a:t>
            </a:r>
            <a:br>
              <a:rPr lang="zh-TW" altLang="en-US" sz="3200" dirty="0">
                <a:latin typeface="Microsoft JhengHei"/>
                <a:ea typeface="Microsoft JhengHei"/>
              </a:rPr>
            </a:br>
            <a:r>
              <a:rPr lang="zh-TW" altLang="en-US" sz="3200" dirty="0">
                <a:latin typeface="Microsoft JhengHei"/>
                <a:ea typeface="Microsoft JhengHei"/>
              </a:rPr>
              <a:t>滿足不同資料讀</a:t>
            </a:r>
            <a:r>
              <a:rPr lang="en-US" altLang="zh-TW" sz="3200" dirty="0">
                <a:latin typeface="Microsoft JhengHei"/>
                <a:ea typeface="Microsoft JhengHei"/>
              </a:rPr>
              <a:t>/</a:t>
            </a:r>
            <a:r>
              <a:rPr lang="zh-TW" altLang="en-US" sz="3200" dirty="0">
                <a:latin typeface="Microsoft JhengHei"/>
                <a:ea typeface="Microsoft JhengHei"/>
              </a:rPr>
              <a:t>寫模式的應用需求所設計</a:t>
            </a:r>
            <a:r>
              <a:rPr lang="zh-TW" altLang="en-US" dirty="0">
                <a:latin typeface="Microsoft JhengHei"/>
                <a:ea typeface="Microsoft JhengHei"/>
              </a:rPr>
              <a:t> </a:t>
            </a:r>
          </a:p>
        </p:txBody>
      </p:sp>
      <p:pic>
        <p:nvPicPr>
          <p:cNvPr id="3" name="圖片 2">
            <a:extLst>
              <a:ext uri="{FF2B5EF4-FFF2-40B4-BE49-F238E27FC236}">
                <a16:creationId xmlns:a16="http://schemas.microsoft.com/office/drawing/2014/main" id="{931DE974-CC6F-416E-BE24-7C7F552135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3559" y="1345179"/>
            <a:ext cx="7438209" cy="2988696"/>
          </a:xfrm>
          <a:prstGeom prst="rect">
            <a:avLst/>
          </a:prstGeom>
        </p:spPr>
      </p:pic>
      <p:sp>
        <p:nvSpPr>
          <p:cNvPr id="7" name="文字方塊 6">
            <a:extLst>
              <a:ext uri="{FF2B5EF4-FFF2-40B4-BE49-F238E27FC236}">
                <a16:creationId xmlns:a16="http://schemas.microsoft.com/office/drawing/2014/main" id="{671D9192-78A2-4DAC-A454-2568C231A573}"/>
              </a:ext>
            </a:extLst>
          </p:cNvPr>
          <p:cNvSpPr txBox="1"/>
          <p:nvPr/>
        </p:nvSpPr>
        <p:spPr>
          <a:xfrm>
            <a:off x="1165737" y="1629390"/>
            <a:ext cx="1378974"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zh-TW" altLang="en-US" sz="1200" i="0" u="none" strike="noStrike" cap="none" spc="0" normalizeH="0" baseline="0" dirty="0">
                <a:ln>
                  <a:noFill/>
                </a:ln>
                <a:solidFill>
                  <a:srgbClr val="000000"/>
                </a:solidFill>
                <a:effectLst/>
                <a:uFillTx/>
                <a:latin typeface="Microsoft JhengHei"/>
                <a:ea typeface="Microsoft JhengHei"/>
                <a:sym typeface="Calibri"/>
              </a:rPr>
              <a:t>熱資料 </a:t>
            </a:r>
            <a:r>
              <a:rPr kumimoji="0" lang="en-US" altLang="zh-TW" sz="1200" i="0" u="none" strike="noStrike" cap="none" spc="0" normalizeH="0" baseline="0" dirty="0">
                <a:ln>
                  <a:noFill/>
                </a:ln>
                <a:solidFill>
                  <a:srgbClr val="000000"/>
                </a:solidFill>
                <a:effectLst/>
                <a:uFillTx/>
                <a:latin typeface="Microsoft JhengHei"/>
                <a:ea typeface="Microsoft JhengHei"/>
                <a:sym typeface="Calibri"/>
              </a:rPr>
              <a:t>/</a:t>
            </a:r>
            <a:r>
              <a:rPr kumimoji="0" lang="zh-TW" altLang="en-US" sz="1200" i="0" u="none" strike="noStrike" cap="none" spc="0" normalizeH="0" baseline="0" dirty="0">
                <a:ln>
                  <a:noFill/>
                </a:ln>
                <a:solidFill>
                  <a:srgbClr val="000000"/>
                </a:solidFill>
                <a:effectLst/>
                <a:uFillTx/>
                <a:latin typeface="Microsoft JhengHei"/>
                <a:ea typeface="Microsoft JhengHei"/>
                <a:sym typeface="Calibri"/>
              </a:rPr>
              <a:t> 常用資料</a:t>
            </a:r>
            <a:endParaRPr kumimoji="0" lang="en-US" altLang="zh-TW" sz="1200" i="0" u="none" strike="noStrike" cap="none" spc="0" normalizeH="0" baseline="0" dirty="0">
              <a:ln>
                <a:noFill/>
              </a:ln>
              <a:solidFill>
                <a:srgbClr val="000000"/>
              </a:solidFill>
              <a:effectLst/>
              <a:uFillTx/>
              <a:latin typeface="Microsoft JhengHei"/>
              <a:ea typeface="Microsoft JhengHei"/>
              <a:sym typeface="Calibri"/>
            </a:endParaRPr>
          </a:p>
          <a:p>
            <a:pPr marL="0" marR="0" indent="0" algn="ctr" defTabSz="914400" rtl="0" fontAlgn="auto" latinLnBrk="0" hangingPunct="0">
              <a:lnSpc>
                <a:spcPct val="100000"/>
              </a:lnSpc>
              <a:spcBef>
                <a:spcPts val="0"/>
              </a:spcBef>
              <a:spcAft>
                <a:spcPts val="0"/>
              </a:spcAft>
              <a:buClrTx/>
              <a:buSzTx/>
              <a:buFontTx/>
              <a:buNone/>
              <a:tabLst/>
            </a:pPr>
            <a:r>
              <a:rPr lang="en-US" altLang="zh-TW" sz="1200" dirty="0">
                <a:latin typeface="Microsoft JhengHei"/>
                <a:ea typeface="Microsoft JhengHei"/>
              </a:rPr>
              <a:t>(Hot</a:t>
            </a:r>
            <a:r>
              <a:rPr lang="zh-TW" altLang="en-US" sz="1200" dirty="0">
                <a:latin typeface="Microsoft JhengHei"/>
                <a:ea typeface="Microsoft JhengHei"/>
              </a:rPr>
              <a:t> </a:t>
            </a:r>
            <a:r>
              <a:rPr lang="en-US" altLang="zh-TW" sz="1200" dirty="0">
                <a:latin typeface="Microsoft JhengHei"/>
                <a:ea typeface="Microsoft JhengHei"/>
              </a:rPr>
              <a:t>Data)</a:t>
            </a:r>
            <a:endParaRPr kumimoji="0" lang="zh-TW" altLang="en-US" sz="1200" i="0" u="none" strike="noStrike" cap="none" spc="0" normalizeH="0" baseline="0" dirty="0">
              <a:ln>
                <a:noFill/>
              </a:ln>
              <a:solidFill>
                <a:srgbClr val="000000"/>
              </a:solidFill>
              <a:effectLst/>
              <a:uFillTx/>
              <a:latin typeface="Microsoft JhengHei"/>
              <a:ea typeface="Microsoft JhengHei"/>
              <a:sym typeface="Calibri"/>
            </a:endParaRPr>
          </a:p>
        </p:txBody>
      </p:sp>
      <p:sp>
        <p:nvSpPr>
          <p:cNvPr id="8" name="文字方塊 7">
            <a:extLst>
              <a:ext uri="{FF2B5EF4-FFF2-40B4-BE49-F238E27FC236}">
                <a16:creationId xmlns:a16="http://schemas.microsoft.com/office/drawing/2014/main" id="{3F83125B-25BB-45A5-A0C5-BF10CB21A791}"/>
              </a:ext>
            </a:extLst>
          </p:cNvPr>
          <p:cNvSpPr txBox="1"/>
          <p:nvPr/>
        </p:nvSpPr>
        <p:spPr>
          <a:xfrm>
            <a:off x="2686049" y="1629390"/>
            <a:ext cx="1378974"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zh-TW" altLang="en-US" sz="1200" i="0" u="none" strike="noStrike" cap="none" spc="0" normalizeH="0" baseline="0" dirty="0">
                <a:ln>
                  <a:noFill/>
                </a:ln>
                <a:solidFill>
                  <a:srgbClr val="000000"/>
                </a:solidFill>
                <a:effectLst/>
                <a:uFillTx/>
                <a:latin typeface="Microsoft JhengHei"/>
                <a:ea typeface="Microsoft JhengHei"/>
                <a:sym typeface="Calibri"/>
              </a:rPr>
              <a:t>一般資料</a:t>
            </a:r>
            <a:endParaRPr kumimoji="0" lang="en-US" altLang="zh-TW" sz="1200" i="0" u="none" strike="noStrike" cap="none" spc="0" normalizeH="0" baseline="0" dirty="0">
              <a:ln>
                <a:noFill/>
              </a:ln>
              <a:solidFill>
                <a:srgbClr val="000000"/>
              </a:solidFill>
              <a:effectLst/>
              <a:uFillTx/>
              <a:latin typeface="Microsoft JhengHei"/>
              <a:ea typeface="Microsoft JhengHei"/>
              <a:sym typeface="Calibri"/>
            </a:endParaRPr>
          </a:p>
          <a:p>
            <a:pPr marL="0" marR="0" indent="0" algn="ctr" defTabSz="914400" rtl="0" fontAlgn="auto" latinLnBrk="0" hangingPunct="0">
              <a:lnSpc>
                <a:spcPct val="100000"/>
              </a:lnSpc>
              <a:spcBef>
                <a:spcPts val="0"/>
              </a:spcBef>
              <a:spcAft>
                <a:spcPts val="0"/>
              </a:spcAft>
              <a:buClrTx/>
              <a:buSzTx/>
              <a:buFontTx/>
              <a:buNone/>
              <a:tabLst/>
            </a:pPr>
            <a:r>
              <a:rPr lang="en-US" altLang="zh-TW" sz="1200" dirty="0">
                <a:latin typeface="Microsoft JhengHei"/>
                <a:ea typeface="Microsoft JhengHei"/>
              </a:rPr>
              <a:t>(Warm)</a:t>
            </a:r>
            <a:endParaRPr kumimoji="0" lang="zh-TW" altLang="en-US" sz="1200" i="0" u="none" strike="noStrike" cap="none" spc="0" normalizeH="0" baseline="0" dirty="0">
              <a:ln>
                <a:noFill/>
              </a:ln>
              <a:solidFill>
                <a:srgbClr val="000000"/>
              </a:solidFill>
              <a:effectLst/>
              <a:uFillTx/>
              <a:latin typeface="Microsoft JhengHei"/>
              <a:ea typeface="Microsoft JhengHei"/>
              <a:sym typeface="Calibri"/>
            </a:endParaRPr>
          </a:p>
        </p:txBody>
      </p:sp>
      <p:sp>
        <p:nvSpPr>
          <p:cNvPr id="9" name="文字方塊 8">
            <a:extLst>
              <a:ext uri="{FF2B5EF4-FFF2-40B4-BE49-F238E27FC236}">
                <a16:creationId xmlns:a16="http://schemas.microsoft.com/office/drawing/2014/main" id="{F6829319-72A1-43E0-B05C-6FE4F66AE471}"/>
              </a:ext>
            </a:extLst>
          </p:cNvPr>
          <p:cNvSpPr txBox="1"/>
          <p:nvPr/>
        </p:nvSpPr>
        <p:spPr>
          <a:xfrm>
            <a:off x="4773012" y="1764582"/>
            <a:ext cx="1597060"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zh-TW" altLang="en-US" sz="1200" dirty="0">
                <a:latin typeface="Microsoft JhengHei"/>
                <a:ea typeface="Microsoft JhengHei"/>
              </a:rPr>
              <a:t>冷資料 </a:t>
            </a:r>
            <a:r>
              <a:rPr lang="en-US" altLang="zh-TW" sz="1200" dirty="0">
                <a:latin typeface="Microsoft JhengHei"/>
                <a:ea typeface="Microsoft JhengHei"/>
              </a:rPr>
              <a:t>/</a:t>
            </a:r>
            <a:r>
              <a:rPr lang="zh-TW" altLang="en-US" sz="1200" dirty="0">
                <a:latin typeface="Microsoft JhengHei"/>
                <a:ea typeface="Microsoft JhengHei"/>
              </a:rPr>
              <a:t> 少用資料</a:t>
            </a:r>
            <a:endParaRPr lang="en-US" altLang="zh-TW" sz="1200" dirty="0">
              <a:latin typeface="Microsoft JhengHei"/>
              <a:ea typeface="Microsoft JhengHei"/>
            </a:endParaRPr>
          </a:p>
          <a:p>
            <a:pPr marL="0" marR="0" indent="0" algn="ctr" defTabSz="914400" rtl="0" fontAlgn="auto" latinLnBrk="0" hangingPunct="0">
              <a:lnSpc>
                <a:spcPct val="100000"/>
              </a:lnSpc>
              <a:spcBef>
                <a:spcPts val="0"/>
              </a:spcBef>
              <a:spcAft>
                <a:spcPts val="0"/>
              </a:spcAft>
              <a:buClrTx/>
              <a:buSzTx/>
              <a:buFontTx/>
              <a:buNone/>
              <a:tabLst/>
            </a:pPr>
            <a:r>
              <a:rPr lang="en-US" altLang="zh-TW" sz="1200" dirty="0">
                <a:latin typeface="Microsoft JhengHei"/>
                <a:ea typeface="Microsoft JhengHei"/>
              </a:rPr>
              <a:t>(Warm)</a:t>
            </a:r>
            <a:endParaRPr kumimoji="0" lang="zh-TW" altLang="en-US" sz="1200" i="0" u="none" strike="noStrike" cap="none" spc="0" normalizeH="0" baseline="0" dirty="0">
              <a:ln>
                <a:noFill/>
              </a:ln>
              <a:solidFill>
                <a:srgbClr val="000000"/>
              </a:solidFill>
              <a:effectLst/>
              <a:uFillTx/>
              <a:latin typeface="Microsoft JhengHei"/>
              <a:ea typeface="Microsoft JhengHei"/>
              <a:sym typeface="Calibri"/>
            </a:endParaRPr>
          </a:p>
        </p:txBody>
      </p:sp>
      <p:sp>
        <p:nvSpPr>
          <p:cNvPr id="10" name="文字方塊 9">
            <a:extLst>
              <a:ext uri="{FF2B5EF4-FFF2-40B4-BE49-F238E27FC236}">
                <a16:creationId xmlns:a16="http://schemas.microsoft.com/office/drawing/2014/main" id="{1EEBE9CC-B2A2-4227-8A5B-9B87650FF07F}"/>
              </a:ext>
            </a:extLst>
          </p:cNvPr>
          <p:cNvSpPr txBox="1"/>
          <p:nvPr/>
        </p:nvSpPr>
        <p:spPr>
          <a:xfrm>
            <a:off x="6605147" y="1764582"/>
            <a:ext cx="1157748"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kumimoji="0" lang="zh-TW" altLang="en-US" sz="1200" i="0" u="none" strike="noStrike" cap="none" spc="0" normalizeH="0" baseline="0" dirty="0">
                <a:ln>
                  <a:noFill/>
                </a:ln>
                <a:solidFill>
                  <a:srgbClr val="000000"/>
                </a:solidFill>
                <a:effectLst/>
                <a:uFillTx/>
                <a:latin typeface="Microsoft JhengHei"/>
                <a:ea typeface="Microsoft JhengHei"/>
                <a:sym typeface="Calibri"/>
              </a:rPr>
              <a:t>歸檔</a:t>
            </a:r>
            <a:endParaRPr kumimoji="0" lang="en-US" altLang="zh-TW" sz="1200" i="0" u="none" strike="noStrike" cap="none" spc="0" normalizeH="0" baseline="0" dirty="0">
              <a:ln>
                <a:noFill/>
              </a:ln>
              <a:solidFill>
                <a:srgbClr val="000000"/>
              </a:solidFill>
              <a:effectLst/>
              <a:uFillTx/>
              <a:latin typeface="Microsoft JhengHei"/>
              <a:ea typeface="Microsoft JhengHei"/>
              <a:sym typeface="Calibri"/>
            </a:endParaRPr>
          </a:p>
          <a:p>
            <a:pPr marL="0" marR="0" indent="0" defTabSz="914400" rtl="0" fontAlgn="auto" latinLnBrk="0" hangingPunct="0">
              <a:lnSpc>
                <a:spcPct val="100000"/>
              </a:lnSpc>
              <a:spcBef>
                <a:spcPts val="0"/>
              </a:spcBef>
              <a:spcAft>
                <a:spcPts val="0"/>
              </a:spcAft>
              <a:buClrTx/>
              <a:buSzTx/>
              <a:buFontTx/>
              <a:buNone/>
              <a:tabLst/>
            </a:pPr>
            <a:r>
              <a:rPr lang="zh-TW" altLang="en-US" sz="1200" dirty="0">
                <a:latin typeface="Microsoft JhengHei"/>
                <a:ea typeface="Microsoft JhengHei"/>
              </a:rPr>
              <a:t>離線歸檔</a:t>
            </a:r>
            <a:endParaRPr kumimoji="0" lang="zh-TW" altLang="en-US" sz="1200" i="0" u="none" strike="noStrike" cap="none" spc="0" normalizeH="0" baseline="0" dirty="0">
              <a:ln>
                <a:noFill/>
              </a:ln>
              <a:solidFill>
                <a:srgbClr val="000000"/>
              </a:solidFill>
              <a:effectLst/>
              <a:uFillTx/>
              <a:latin typeface="Microsoft JhengHei"/>
              <a:ea typeface="Microsoft JhengHei"/>
              <a:sym typeface="Calibri"/>
            </a:endParaRPr>
          </a:p>
        </p:txBody>
      </p:sp>
      <p:cxnSp>
        <p:nvCxnSpPr>
          <p:cNvPr id="5" name="直線接點 4">
            <a:extLst>
              <a:ext uri="{FF2B5EF4-FFF2-40B4-BE49-F238E27FC236}">
                <a16:creationId xmlns:a16="http://schemas.microsoft.com/office/drawing/2014/main" id="{92187CDE-0D7D-474D-BD59-105EBD958D09}"/>
              </a:ext>
            </a:extLst>
          </p:cNvPr>
          <p:cNvCxnSpPr/>
          <p:nvPr/>
        </p:nvCxnSpPr>
        <p:spPr>
          <a:xfrm>
            <a:off x="6379598" y="1745532"/>
            <a:ext cx="0" cy="461663"/>
          </a:xfrm>
          <a:prstGeom prst="line">
            <a:avLst/>
          </a:prstGeom>
          <a:ln w="19050"/>
        </p:spPr>
        <p:style>
          <a:lnRef idx="1">
            <a:schemeClr val="dk1"/>
          </a:lnRef>
          <a:fillRef idx="0">
            <a:schemeClr val="dk1"/>
          </a:fillRef>
          <a:effectRef idx="0">
            <a:schemeClr val="dk1"/>
          </a:effectRef>
          <a:fontRef idx="minor">
            <a:schemeClr val="tx1"/>
          </a:fontRef>
        </p:style>
      </p:cxnSp>
      <p:sp>
        <p:nvSpPr>
          <p:cNvPr id="13" name="文字方塊 12">
            <a:extLst>
              <a:ext uri="{FF2B5EF4-FFF2-40B4-BE49-F238E27FC236}">
                <a16:creationId xmlns:a16="http://schemas.microsoft.com/office/drawing/2014/main" id="{721B49DC-2A7A-4DCF-929F-7F1F681C80AA}"/>
              </a:ext>
            </a:extLst>
          </p:cNvPr>
          <p:cNvSpPr txBox="1"/>
          <p:nvPr/>
        </p:nvSpPr>
        <p:spPr>
          <a:xfrm>
            <a:off x="1184787" y="2322861"/>
            <a:ext cx="137897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ltLang="zh-TW" sz="1800" b="1" dirty="0">
                <a:solidFill>
                  <a:srgbClr val="00B0F0"/>
                </a:solidFill>
                <a:latin typeface="Microsoft JhengHei"/>
                <a:ea typeface="Microsoft JhengHei"/>
              </a:rPr>
              <a:t>SSD</a:t>
            </a:r>
            <a:r>
              <a:rPr lang="zh-TW" altLang="en-US" sz="1800" b="1" dirty="0">
                <a:solidFill>
                  <a:srgbClr val="00B0F0"/>
                </a:solidFill>
                <a:latin typeface="Microsoft JhengHei"/>
                <a:ea typeface="Microsoft JhengHei"/>
              </a:rPr>
              <a:t> </a:t>
            </a:r>
            <a:r>
              <a:rPr lang="en-US" altLang="zh-TW" sz="1800" b="1" dirty="0">
                <a:solidFill>
                  <a:srgbClr val="00B0F0"/>
                </a:solidFill>
                <a:latin typeface="Microsoft JhengHei"/>
                <a:ea typeface="Microsoft JhengHei"/>
              </a:rPr>
              <a:t>+</a:t>
            </a:r>
            <a:r>
              <a:rPr lang="zh-TW" altLang="en-US" sz="1800" b="1" dirty="0">
                <a:solidFill>
                  <a:srgbClr val="00B0F0"/>
                </a:solidFill>
                <a:latin typeface="Microsoft JhengHei"/>
                <a:ea typeface="Microsoft JhengHei"/>
              </a:rPr>
              <a:t> </a:t>
            </a:r>
            <a:r>
              <a:rPr lang="en-US" altLang="zh-TW" sz="1800" b="1" dirty="0">
                <a:solidFill>
                  <a:srgbClr val="00B0F0"/>
                </a:solidFill>
                <a:latin typeface="Microsoft JhengHei"/>
                <a:ea typeface="Microsoft JhengHei"/>
              </a:rPr>
              <a:t>HDD</a:t>
            </a:r>
            <a:endParaRPr kumimoji="0" lang="zh-TW" altLang="en-US" sz="1800" b="1" i="0" u="none" strike="noStrike" cap="none" spc="0" normalizeH="0" baseline="0" dirty="0">
              <a:ln>
                <a:noFill/>
              </a:ln>
              <a:solidFill>
                <a:srgbClr val="00B0F0"/>
              </a:solidFill>
              <a:effectLst/>
              <a:uFillTx/>
              <a:latin typeface="Microsoft JhengHei"/>
              <a:ea typeface="Microsoft JhengHei"/>
              <a:sym typeface="Calibri"/>
            </a:endParaRPr>
          </a:p>
        </p:txBody>
      </p:sp>
      <p:sp>
        <p:nvSpPr>
          <p:cNvPr id="14" name="文字方塊 13">
            <a:extLst>
              <a:ext uri="{FF2B5EF4-FFF2-40B4-BE49-F238E27FC236}">
                <a16:creationId xmlns:a16="http://schemas.microsoft.com/office/drawing/2014/main" id="{113B12DB-C352-4399-8B91-87445E1CCD29}"/>
              </a:ext>
            </a:extLst>
          </p:cNvPr>
          <p:cNvSpPr txBox="1"/>
          <p:nvPr/>
        </p:nvSpPr>
        <p:spPr>
          <a:xfrm>
            <a:off x="5718379" y="2526212"/>
            <a:ext cx="137897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zh-TW" altLang="en-US" sz="1800" b="1" dirty="0">
                <a:solidFill>
                  <a:schemeClr val="accent4">
                    <a:lumMod val="75000"/>
                  </a:schemeClr>
                </a:solidFill>
                <a:latin typeface="Microsoft JhengHei"/>
                <a:ea typeface="Microsoft JhengHei"/>
              </a:rPr>
              <a:t>光碟</a:t>
            </a:r>
            <a:endParaRPr kumimoji="0" lang="zh-TW" altLang="en-US" sz="1800" b="1" i="0" u="none" strike="noStrike" cap="none" spc="0" normalizeH="0" baseline="0" dirty="0">
              <a:ln>
                <a:noFill/>
              </a:ln>
              <a:solidFill>
                <a:schemeClr val="accent4">
                  <a:lumMod val="75000"/>
                </a:schemeClr>
              </a:solidFill>
              <a:effectLst/>
              <a:uFillTx/>
              <a:latin typeface="Microsoft JhengHei"/>
              <a:ea typeface="Microsoft JhengHei"/>
              <a:sym typeface="Calibri"/>
            </a:endParaRPr>
          </a:p>
        </p:txBody>
      </p:sp>
      <p:sp>
        <p:nvSpPr>
          <p:cNvPr id="15" name="文字方塊 14">
            <a:extLst>
              <a:ext uri="{FF2B5EF4-FFF2-40B4-BE49-F238E27FC236}">
                <a16:creationId xmlns:a16="http://schemas.microsoft.com/office/drawing/2014/main" id="{85E49601-1531-4886-84BC-5DE9A112E4A9}"/>
              </a:ext>
            </a:extLst>
          </p:cNvPr>
          <p:cNvSpPr txBox="1"/>
          <p:nvPr/>
        </p:nvSpPr>
        <p:spPr>
          <a:xfrm>
            <a:off x="2676524" y="2341911"/>
            <a:ext cx="137897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ltLang="zh-TW" sz="1800" b="1" dirty="0">
                <a:solidFill>
                  <a:srgbClr val="00B0F0"/>
                </a:solidFill>
                <a:latin typeface="Microsoft JhengHei"/>
                <a:ea typeface="Microsoft JhengHei"/>
              </a:rPr>
              <a:t>HDD</a:t>
            </a:r>
            <a:endParaRPr kumimoji="0" lang="zh-TW" altLang="en-US" sz="1800" b="1" i="0" u="none" strike="noStrike" cap="none" spc="0" normalizeH="0" baseline="0" dirty="0">
              <a:ln>
                <a:noFill/>
              </a:ln>
              <a:solidFill>
                <a:srgbClr val="00B0F0"/>
              </a:solidFill>
              <a:effectLst/>
              <a:uFillTx/>
              <a:latin typeface="Microsoft JhengHei"/>
              <a:ea typeface="Microsoft JhengHei"/>
              <a:sym typeface="Calibri"/>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群組 7">
            <a:extLst>
              <a:ext uri="{FF2B5EF4-FFF2-40B4-BE49-F238E27FC236}">
                <a16:creationId xmlns:a16="http://schemas.microsoft.com/office/drawing/2014/main" id="{500ADE34-F4FB-46D6-829E-BEB285A6D0F2}"/>
              </a:ext>
            </a:extLst>
          </p:cNvPr>
          <p:cNvGrpSpPr/>
          <p:nvPr/>
        </p:nvGrpSpPr>
        <p:grpSpPr>
          <a:xfrm>
            <a:off x="739447" y="1625941"/>
            <a:ext cx="7366820" cy="2650784"/>
            <a:chOff x="371475" y="1469101"/>
            <a:chExt cx="3975369" cy="1430447"/>
          </a:xfrm>
        </p:grpSpPr>
        <p:pic>
          <p:nvPicPr>
            <p:cNvPr id="9" name="圖片 8">
              <a:extLst>
                <a:ext uri="{FF2B5EF4-FFF2-40B4-BE49-F238E27FC236}">
                  <a16:creationId xmlns:a16="http://schemas.microsoft.com/office/drawing/2014/main" id="{955A6377-55B2-48E7-945D-F1BC72D36D77}"/>
                </a:ext>
              </a:extLst>
            </p:cNvPr>
            <p:cNvPicPr>
              <a:picLocks noChangeAspect="1"/>
            </p:cNvPicPr>
            <p:nvPr/>
          </p:nvPicPr>
          <p:blipFill>
            <a:blip r:embed="rId2"/>
            <a:stretch>
              <a:fillRect/>
            </a:stretch>
          </p:blipFill>
          <p:spPr>
            <a:xfrm>
              <a:off x="371475" y="1469101"/>
              <a:ext cx="3975369" cy="1430447"/>
            </a:xfrm>
            <a:prstGeom prst="rect">
              <a:avLst/>
            </a:prstGeom>
          </p:spPr>
        </p:pic>
        <p:sp>
          <p:nvSpPr>
            <p:cNvPr id="10" name="矩形: 圓角 9">
              <a:extLst>
                <a:ext uri="{FF2B5EF4-FFF2-40B4-BE49-F238E27FC236}">
                  <a16:creationId xmlns:a16="http://schemas.microsoft.com/office/drawing/2014/main" id="{046856FA-B2F8-4631-B99F-4BE20D3BAD40}"/>
                </a:ext>
              </a:extLst>
            </p:cNvPr>
            <p:cNvSpPr/>
            <p:nvPr/>
          </p:nvSpPr>
          <p:spPr>
            <a:xfrm>
              <a:off x="419625" y="1513719"/>
              <a:ext cx="3880693" cy="1329288"/>
            </a:xfrm>
            <a:prstGeom prst="roundRect">
              <a:avLst>
                <a:gd name="adj" fmla="val 970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sp>
        <p:nvSpPr>
          <p:cNvPr id="11" name="テキスト ボックス 138">
            <a:extLst>
              <a:ext uri="{FF2B5EF4-FFF2-40B4-BE49-F238E27FC236}">
                <a16:creationId xmlns:a16="http://schemas.microsoft.com/office/drawing/2014/main" id="{38FEAF47-99B1-416C-A53D-ED5729DD985B}"/>
              </a:ext>
            </a:extLst>
          </p:cNvPr>
          <p:cNvSpPr txBox="1">
            <a:spLocks noChangeArrowheads="1"/>
          </p:cNvSpPr>
          <p:nvPr/>
        </p:nvSpPr>
        <p:spPr bwMode="auto">
          <a:xfrm>
            <a:off x="2318324" y="1398281"/>
            <a:ext cx="4215826" cy="393525"/>
          </a:xfrm>
          <a:prstGeom prst="roundRect">
            <a:avLst/>
          </a:prstGeom>
          <a:blipFill dpi="0" rotWithShape="1">
            <a:blip r:embed="rId3" cstate="screen">
              <a:extLst>
                <a:ext uri="{28A0092B-C50C-407E-A947-70E740481C1C}">
                  <a14:useLocalDpi xmlns:a14="http://schemas.microsoft.com/office/drawing/2010/main"/>
                </a:ext>
              </a:extLst>
            </a:blip>
            <a:srcRect/>
            <a:stretch>
              <a:fillRect/>
            </a:stretch>
          </a:blipFill>
          <a:ln w="25400" cap="flat" cmpd="sng" algn="ctr">
            <a:noFill/>
            <a:prstDash val="solid"/>
          </a:ln>
          <a:effectLst/>
        </p:spPr>
        <p:txBody>
          <a:bodyPr wrap="square" lIns="77925" tIns="38963" rIns="77925" bIns="38963"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a:r>
              <a:rPr lang="zh-TW" altLang="en-US" sz="1800" b="1" dirty="0">
                <a:solidFill>
                  <a:schemeClr val="bg1"/>
                </a:solidFill>
                <a:latin typeface="微軟正黑體" panose="020B0604030504040204" pitchFamily="34" charset="-120"/>
                <a:ea typeface="微軟正黑體" panose="020B0604030504040204" pitchFamily="34" charset="-120"/>
              </a:rPr>
              <a:t>建立強勁企業級儲存生態體系</a:t>
            </a:r>
          </a:p>
        </p:txBody>
      </p:sp>
      <p:sp>
        <p:nvSpPr>
          <p:cNvPr id="151" name="標題 1"/>
          <p:cNvSpPr txBox="1">
            <a:spLocks noGrp="1"/>
          </p:cNvSpPr>
          <p:nvPr>
            <p:ph type="title"/>
          </p:nvPr>
        </p:nvSpPr>
        <p:spPr/>
        <p:txBody>
          <a:bodyPr/>
          <a:lstStyle/>
          <a:p>
            <a:r>
              <a:rPr lang="zh-TW" altLang="en-US" dirty="0"/>
              <a:t>完整的 </a:t>
            </a:r>
            <a:r>
              <a:rPr lang="en-US" dirty="0"/>
              <a:t>API</a:t>
            </a:r>
            <a:r>
              <a:rPr lang="en-US" altLang="zh-TW" dirty="0"/>
              <a:t> </a:t>
            </a:r>
            <a:r>
              <a:rPr lang="zh-TW" altLang="en-US" dirty="0"/>
              <a:t>支援</a:t>
            </a:r>
          </a:p>
        </p:txBody>
      </p:sp>
      <p:sp>
        <p:nvSpPr>
          <p:cNvPr id="152" name="文字版面配置區 2"/>
          <p:cNvSpPr txBox="1">
            <a:spLocks noGrp="1"/>
          </p:cNvSpPr>
          <p:nvPr>
            <p:ph type="body" idx="1"/>
          </p:nvPr>
        </p:nvSpPr>
        <p:spPr>
          <a:xfrm>
            <a:off x="729437" y="1874488"/>
            <a:ext cx="7191375" cy="2343150"/>
          </a:xfrm>
        </p:spPr>
        <p:txBody>
          <a:bodyPr/>
          <a:lstStyle/>
          <a:p>
            <a:pPr lvl="1">
              <a:buFont typeface="Wingdings" panose="05000000000000000000" pitchFamily="2" charset="2"/>
              <a:buChar char="ü"/>
            </a:pPr>
            <a:r>
              <a:rPr lang="en-US" dirty="0"/>
              <a:t>NAS</a:t>
            </a:r>
            <a:r>
              <a:rPr lang="en-US" altLang="zh-TW" dirty="0"/>
              <a:t> </a:t>
            </a:r>
            <a:r>
              <a:rPr lang="zh-TW" altLang="en-US" dirty="0"/>
              <a:t>系統管理 </a:t>
            </a:r>
            <a:r>
              <a:rPr lang="en-US" dirty="0"/>
              <a:t>API</a:t>
            </a:r>
          </a:p>
          <a:p>
            <a:pPr lvl="1">
              <a:buFont typeface="Wingdings" panose="05000000000000000000" pitchFamily="2" charset="2"/>
              <a:buChar char="ü"/>
            </a:pPr>
            <a:r>
              <a:rPr lang="zh-TW" altLang="en-US" dirty="0"/>
              <a:t>資料歸檔</a:t>
            </a:r>
            <a:r>
              <a:rPr lang="en-US" altLang="zh-TW" dirty="0"/>
              <a:t>/</a:t>
            </a:r>
            <a:r>
              <a:rPr lang="zh-TW" altLang="en-US" dirty="0"/>
              <a:t>取回等操作管理 </a:t>
            </a:r>
            <a:r>
              <a:rPr lang="en-US" dirty="0"/>
              <a:t>API</a:t>
            </a:r>
          </a:p>
          <a:p>
            <a:pPr lvl="1">
              <a:buFont typeface="Wingdings" panose="05000000000000000000" pitchFamily="2" charset="2"/>
              <a:buChar char="ü"/>
            </a:pPr>
            <a:r>
              <a:rPr lang="zh-TW" altLang="en-US" dirty="0"/>
              <a:t>檔案</a:t>
            </a:r>
            <a:r>
              <a:rPr lang="en-US" altLang="zh-TW" dirty="0"/>
              <a:t>/</a:t>
            </a:r>
            <a:r>
              <a:rPr lang="zh-TW" altLang="en-US" dirty="0"/>
              <a:t>資料夾讀寫等操作 </a:t>
            </a:r>
            <a:r>
              <a:rPr lang="en-US" dirty="0"/>
              <a:t>API</a:t>
            </a:r>
          </a:p>
          <a:p>
            <a:pPr lvl="1">
              <a:buFont typeface="Wingdings" panose="05000000000000000000" pitchFamily="2" charset="2"/>
              <a:buChar char="ü"/>
            </a:pPr>
            <a:r>
              <a:rPr lang="zh-TW" altLang="en-US" dirty="0"/>
              <a:t>資料歸檔檔案系統 </a:t>
            </a:r>
            <a:r>
              <a:rPr lang="en-US" altLang="zh-TW" dirty="0"/>
              <a:t>(</a:t>
            </a:r>
            <a:r>
              <a:rPr lang="en-US" dirty="0"/>
              <a:t>Data</a:t>
            </a:r>
            <a:r>
              <a:rPr lang="en-US" altLang="zh-TW" dirty="0"/>
              <a:t> </a:t>
            </a:r>
            <a:r>
              <a:rPr lang="en-US" dirty="0"/>
              <a:t>Archival</a:t>
            </a:r>
            <a:r>
              <a:rPr lang="en-US" altLang="zh-TW" dirty="0"/>
              <a:t> </a:t>
            </a:r>
            <a:r>
              <a:rPr lang="en-US" dirty="0"/>
              <a:t>File</a:t>
            </a:r>
            <a:r>
              <a:rPr lang="en-US" altLang="zh-TW" dirty="0"/>
              <a:t> </a:t>
            </a:r>
            <a:r>
              <a:rPr lang="en-US" dirty="0"/>
              <a:t>System, DAFS)</a:t>
            </a:r>
            <a:r>
              <a:rPr lang="en-US" altLang="zh-TW" dirty="0"/>
              <a:t> </a:t>
            </a:r>
            <a:r>
              <a:rPr lang="zh-TW" altLang="en-US" dirty="0"/>
              <a:t>管理 </a:t>
            </a:r>
            <a:r>
              <a:rPr lang="en-US" dirty="0"/>
              <a:t>API</a:t>
            </a:r>
          </a:p>
          <a:p>
            <a:pPr lvl="1">
              <a:buFont typeface="Wingdings" panose="05000000000000000000" pitchFamily="2" charset="2"/>
              <a:buChar char="ü"/>
            </a:pPr>
            <a:r>
              <a:rPr lang="en-US" altLang="zh-TW" dirty="0"/>
              <a:t>F</a:t>
            </a:r>
            <a:r>
              <a:rPr lang="en-US" dirty="0"/>
              <a:t>reeze-ray</a:t>
            </a:r>
            <a:r>
              <a:rPr lang="en-US" altLang="zh-TW" dirty="0"/>
              <a:t> </a:t>
            </a:r>
            <a:r>
              <a:rPr lang="zh-TW" altLang="en-US" dirty="0"/>
              <a:t>系統和歸檔匣管理 </a:t>
            </a:r>
            <a:r>
              <a:rPr lang="en-US" dirty="0"/>
              <a:t>API</a:t>
            </a:r>
            <a:endParaRPr lang="en-US" altLang="zh-TW"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a:extLst>
              <a:ext uri="{FF2B5EF4-FFF2-40B4-BE49-F238E27FC236}">
                <a16:creationId xmlns:a16="http://schemas.microsoft.com/office/drawing/2014/main" id="{B0663E05-B85E-4384-8035-F7AF6484561E}"/>
              </a:ext>
            </a:extLst>
          </p:cNvPr>
          <p:cNvSpPr/>
          <p:nvPr/>
        </p:nvSpPr>
        <p:spPr>
          <a:xfrm>
            <a:off x="1523720" y="1252460"/>
            <a:ext cx="7296751" cy="499936"/>
          </a:xfrm>
          <a:prstGeom prst="rect">
            <a:avLst/>
          </a:prstGeom>
          <a:gradFill>
            <a:gsLst>
              <a:gs pos="0">
                <a:schemeClr val="accent1">
                  <a:lumMod val="5000"/>
                  <a:lumOff val="95000"/>
                  <a:alpha val="0"/>
                </a:schemeClr>
              </a:gs>
              <a:gs pos="5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圖片 6" descr="一張含有 物件 的圖片&#10;&#10;描述是以高可信度產生">
            <a:extLst>
              <a:ext uri="{FF2B5EF4-FFF2-40B4-BE49-F238E27FC236}">
                <a16:creationId xmlns:a16="http://schemas.microsoft.com/office/drawing/2014/main" id="{CA33540D-B4A5-4C22-90E5-432FDEAE39A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421" y="2073315"/>
            <a:ext cx="8944958" cy="2678946"/>
          </a:xfrm>
          <a:prstGeom prst="rect">
            <a:avLst/>
          </a:prstGeom>
        </p:spPr>
      </p:pic>
      <p:sp>
        <p:nvSpPr>
          <p:cNvPr id="173" name="Shape 153"/>
          <p:cNvSpPr txBox="1">
            <a:spLocks noGrp="1"/>
          </p:cNvSpPr>
          <p:nvPr>
            <p:ph type="title"/>
          </p:nvPr>
        </p:nvSpPr>
        <p:spPr/>
        <p:txBody>
          <a:bodyPr/>
          <a:lstStyle>
            <a:lvl1pPr defTabSz="786384">
              <a:defRPr sz="2752"/>
            </a:lvl1pPr>
          </a:lstStyle>
          <a:p>
            <a:r>
              <a:rPr lang="zh-TW" altLang="en-US" sz="3600" dirty="0">
                <a:latin typeface="Arial"/>
              </a:rPr>
              <a:t>先進的資料歸檔檔案系統</a:t>
            </a:r>
          </a:p>
        </p:txBody>
      </p:sp>
      <p:sp>
        <p:nvSpPr>
          <p:cNvPr id="174" name="QNAP針對冷資料儲存量身打造…"/>
          <p:cNvSpPr txBox="1"/>
          <p:nvPr/>
        </p:nvSpPr>
        <p:spPr>
          <a:xfrm>
            <a:off x="4822113" y="1767173"/>
            <a:ext cx="3960551" cy="528350"/>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defTabSz="457200">
              <a:lnSpc>
                <a:spcPts val="1700"/>
              </a:lnSpc>
              <a:defRPr sz="1800"/>
            </a:pPr>
            <a:r>
              <a:rPr sz="1600" b="1">
                <a:solidFill>
                  <a:schemeClr val="accent3">
                    <a:lumMod val="50000"/>
                  </a:schemeClr>
                </a:solidFill>
                <a:uFill>
                  <a:solidFill>
                    <a:srgbClr val="000000"/>
                  </a:solidFill>
                </a:uFill>
                <a:latin typeface="+mj-lt"/>
                <a:ea typeface="微軟正黑體" panose="020B0604030504040204" pitchFamily="34" charset="-120"/>
                <a:cs typeface="+mj-cs"/>
              </a:rPr>
              <a:t>QNAP</a:t>
            </a:r>
            <a:r>
              <a:rPr lang="en-US" sz="1600" b="1">
                <a:solidFill>
                  <a:schemeClr val="accent3">
                    <a:lumMod val="50000"/>
                  </a:schemeClr>
                </a:solidFill>
                <a:uFill>
                  <a:solidFill>
                    <a:srgbClr val="000000"/>
                  </a:solidFill>
                </a:uFill>
                <a:latin typeface="+mj-lt"/>
                <a:ea typeface="微軟正黑體" panose="020B0604030504040204" pitchFamily="34" charset="-120"/>
                <a:cs typeface="+mj-cs"/>
              </a:rPr>
              <a:t> </a:t>
            </a:r>
            <a:r>
              <a:rPr sz="1600" b="1" err="1">
                <a:solidFill>
                  <a:schemeClr val="accent3">
                    <a:lumMod val="50000"/>
                  </a:schemeClr>
                </a:solidFill>
                <a:uFill>
                  <a:solidFill>
                    <a:srgbClr val="000000"/>
                  </a:solidFill>
                </a:uFill>
                <a:latin typeface="+mj-lt"/>
                <a:ea typeface="微軟正黑體" panose="020B0604030504040204" pitchFamily="34" charset="-120"/>
                <a:cs typeface="+mj-cs"/>
              </a:rPr>
              <a:t>針對冷資料儲存量身打造先進的DAFS</a:t>
            </a:r>
            <a:r>
              <a:rPr lang="en-US" sz="1600" b="1">
                <a:solidFill>
                  <a:schemeClr val="accent3">
                    <a:lumMod val="50000"/>
                  </a:schemeClr>
                </a:solidFill>
                <a:uFill>
                  <a:solidFill>
                    <a:srgbClr val="000000"/>
                  </a:solidFill>
                </a:uFill>
                <a:latin typeface="+mj-lt"/>
                <a:ea typeface="微軟正黑體" panose="020B0604030504040204" pitchFamily="34" charset="-120"/>
                <a:cs typeface="+mj-cs"/>
              </a:rPr>
              <a:t> </a:t>
            </a:r>
            <a:r>
              <a:rPr sz="1600" b="1" err="1">
                <a:solidFill>
                  <a:schemeClr val="accent3">
                    <a:lumMod val="50000"/>
                  </a:schemeClr>
                </a:solidFill>
                <a:uFill>
                  <a:solidFill>
                    <a:srgbClr val="000000"/>
                  </a:solidFill>
                </a:uFill>
                <a:latin typeface="+mj-lt"/>
                <a:ea typeface="微軟正黑體" panose="020B0604030504040204" pitchFamily="34" charset="-120"/>
                <a:cs typeface="+mj-cs"/>
              </a:rPr>
              <a:t>資料歸檔檔案系統</a:t>
            </a:r>
            <a:endParaRPr sz="1600" b="1">
              <a:solidFill>
                <a:schemeClr val="accent3">
                  <a:lumMod val="50000"/>
                </a:schemeClr>
              </a:solidFill>
              <a:uFill>
                <a:solidFill>
                  <a:srgbClr val="000000"/>
                </a:solidFill>
              </a:uFill>
              <a:latin typeface="+mj-lt"/>
              <a:ea typeface="微軟正黑體" panose="020B0604030504040204" pitchFamily="34" charset="-120"/>
              <a:cs typeface="+mj-cs"/>
            </a:endParaRPr>
          </a:p>
        </p:txBody>
      </p:sp>
      <p:sp>
        <p:nvSpPr>
          <p:cNvPr id="175" name="一般的歸檔解決方案"/>
          <p:cNvSpPr txBox="1"/>
          <p:nvPr/>
        </p:nvSpPr>
        <p:spPr>
          <a:xfrm>
            <a:off x="435077" y="1934590"/>
            <a:ext cx="3937819" cy="360933"/>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1800"/>
            </a:lvl1pPr>
          </a:lstStyle>
          <a:p>
            <a:pPr algn="ctr" defTabSz="457200">
              <a:lnSpc>
                <a:spcPct val="120000"/>
              </a:lnSpc>
            </a:pPr>
            <a:r>
              <a:rPr sz="1600" b="1" err="1">
                <a:uFill>
                  <a:solidFill>
                    <a:srgbClr val="000000"/>
                  </a:solidFill>
                </a:uFill>
                <a:latin typeface="+mj-lt"/>
                <a:ea typeface="微軟正黑體" panose="020B0604030504040204" pitchFamily="34" charset="-120"/>
                <a:cs typeface="+mj-cs"/>
                <a:sym typeface="Arial"/>
              </a:rPr>
              <a:t>一般的歸檔解決方案</a:t>
            </a:r>
            <a:endParaRPr sz="1600" b="1">
              <a:uFill>
                <a:solidFill>
                  <a:srgbClr val="000000"/>
                </a:solidFill>
              </a:uFill>
              <a:latin typeface="+mj-lt"/>
              <a:ea typeface="微軟正黑體" panose="020B0604030504040204" pitchFamily="34" charset="-120"/>
              <a:cs typeface="+mj-cs"/>
              <a:sym typeface="Arial"/>
            </a:endParaRPr>
          </a:p>
        </p:txBody>
      </p:sp>
      <p:sp>
        <p:nvSpPr>
          <p:cNvPr id="16" name="文字方塊 15">
            <a:extLst>
              <a:ext uri="{FF2B5EF4-FFF2-40B4-BE49-F238E27FC236}">
                <a16:creationId xmlns:a16="http://schemas.microsoft.com/office/drawing/2014/main" id="{9D528CF4-CB25-44BC-BA9C-C8FB566171DC}"/>
              </a:ext>
            </a:extLst>
          </p:cNvPr>
          <p:cNvSpPr txBox="1"/>
          <p:nvPr/>
        </p:nvSpPr>
        <p:spPr>
          <a:xfrm>
            <a:off x="3648244" y="3113830"/>
            <a:ext cx="471947"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zh-TW" altLang="en-US" sz="1200" b="1" i="0" u="none" strike="noStrike" cap="none" spc="0" normalizeH="0" baseline="0" dirty="0">
                <a:ln>
                  <a:noFill/>
                </a:ln>
                <a:solidFill>
                  <a:srgbClr val="000000"/>
                </a:solidFill>
                <a:effectLst/>
                <a:uFillTx/>
                <a:latin typeface="+mj-lt"/>
                <a:ea typeface="微軟正黑體" panose="020B0604030504040204" pitchFamily="34" charset="-120"/>
                <a:sym typeface="Calibri"/>
              </a:rPr>
              <a:t>人力</a:t>
            </a:r>
          </a:p>
        </p:txBody>
      </p:sp>
      <p:sp>
        <p:nvSpPr>
          <p:cNvPr id="17" name="文字方塊 16">
            <a:extLst>
              <a:ext uri="{FF2B5EF4-FFF2-40B4-BE49-F238E27FC236}">
                <a16:creationId xmlns:a16="http://schemas.microsoft.com/office/drawing/2014/main" id="{2D713178-890B-475A-8318-269AE7BB92B6}"/>
              </a:ext>
            </a:extLst>
          </p:cNvPr>
          <p:cNvSpPr txBox="1"/>
          <p:nvPr/>
        </p:nvSpPr>
        <p:spPr>
          <a:xfrm>
            <a:off x="3489262" y="3969679"/>
            <a:ext cx="941445"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zh-TW" altLang="en-US" sz="1200" b="1" i="0" u="none" strike="noStrike" cap="none" spc="0" normalizeH="0" baseline="0" dirty="0">
                <a:ln>
                  <a:noFill/>
                </a:ln>
                <a:solidFill>
                  <a:srgbClr val="000000"/>
                </a:solidFill>
                <a:effectLst/>
                <a:uFillTx/>
                <a:latin typeface="+mj-lt"/>
                <a:ea typeface="微軟正黑體" panose="020B0604030504040204" pitchFamily="34" charset="-120"/>
                <a:sym typeface="Calibri"/>
              </a:rPr>
              <a:t>磁帶 </a:t>
            </a:r>
            <a:r>
              <a:rPr kumimoji="0" lang="en-US" altLang="zh-TW" sz="1200" b="1" i="0" u="none" strike="noStrike" cap="none" spc="0" normalizeH="0" baseline="0" dirty="0">
                <a:ln>
                  <a:noFill/>
                </a:ln>
                <a:solidFill>
                  <a:srgbClr val="000000"/>
                </a:solidFill>
                <a:effectLst/>
                <a:uFillTx/>
                <a:latin typeface="+mj-lt"/>
                <a:ea typeface="微軟正黑體" panose="020B0604030504040204" pitchFamily="34" charset="-120"/>
                <a:sym typeface="Calibri"/>
              </a:rPr>
              <a:t>/</a:t>
            </a:r>
          </a:p>
          <a:p>
            <a:pPr marL="0" marR="0" indent="0" algn="ctr" defTabSz="914400" rtl="0" fontAlgn="auto" latinLnBrk="0" hangingPunct="0">
              <a:lnSpc>
                <a:spcPct val="100000"/>
              </a:lnSpc>
              <a:spcBef>
                <a:spcPts val="0"/>
              </a:spcBef>
              <a:spcAft>
                <a:spcPts val="0"/>
              </a:spcAft>
              <a:buClrTx/>
              <a:buSzTx/>
              <a:buFontTx/>
              <a:buNone/>
              <a:tabLst/>
            </a:pPr>
            <a:r>
              <a:rPr kumimoji="0" lang="zh-TW" altLang="en-US" sz="1200" b="1" i="0" u="none" strike="noStrike" cap="none" spc="0" normalizeH="0" baseline="0" dirty="0">
                <a:ln>
                  <a:noFill/>
                </a:ln>
                <a:solidFill>
                  <a:srgbClr val="000000"/>
                </a:solidFill>
                <a:effectLst/>
                <a:uFillTx/>
                <a:latin typeface="+mj-lt"/>
                <a:ea typeface="微軟正黑體" panose="020B0604030504040204" pitchFamily="34" charset="-120"/>
                <a:sym typeface="Calibri"/>
              </a:rPr>
              <a:t> 光碟歸檔匣</a:t>
            </a:r>
          </a:p>
        </p:txBody>
      </p:sp>
      <p:sp>
        <p:nvSpPr>
          <p:cNvPr id="18" name="文字方塊 17">
            <a:extLst>
              <a:ext uri="{FF2B5EF4-FFF2-40B4-BE49-F238E27FC236}">
                <a16:creationId xmlns:a16="http://schemas.microsoft.com/office/drawing/2014/main" id="{C4363F61-1CC7-4B43-94BD-77E2406D4C19}"/>
              </a:ext>
            </a:extLst>
          </p:cNvPr>
          <p:cNvSpPr txBox="1"/>
          <p:nvPr/>
        </p:nvSpPr>
        <p:spPr>
          <a:xfrm>
            <a:off x="1645658" y="3810231"/>
            <a:ext cx="471947"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zh-TW" altLang="en-US" sz="1000" b="1" i="0" u="none" strike="noStrike" cap="none" spc="0" normalizeH="0" baseline="0" dirty="0">
                <a:ln>
                  <a:noFill/>
                </a:ln>
                <a:solidFill>
                  <a:srgbClr val="FF0000"/>
                </a:solidFill>
                <a:effectLst/>
                <a:uFillTx/>
                <a:latin typeface="+mj-lt"/>
                <a:ea typeface="微軟正黑體" panose="020B0604030504040204" pitchFamily="34" charset="-120"/>
                <a:sym typeface="Calibri"/>
              </a:rPr>
              <a:t>浪費</a:t>
            </a:r>
          </a:p>
        </p:txBody>
      </p:sp>
      <p:sp>
        <p:nvSpPr>
          <p:cNvPr id="19" name="文字方塊 18">
            <a:extLst>
              <a:ext uri="{FF2B5EF4-FFF2-40B4-BE49-F238E27FC236}">
                <a16:creationId xmlns:a16="http://schemas.microsoft.com/office/drawing/2014/main" id="{D5D6AEA5-1DD1-4970-8EC8-F899843DC6EF}"/>
              </a:ext>
            </a:extLst>
          </p:cNvPr>
          <p:cNvSpPr txBox="1"/>
          <p:nvPr/>
        </p:nvSpPr>
        <p:spPr>
          <a:xfrm>
            <a:off x="8287358" y="3197834"/>
            <a:ext cx="471947"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zh-TW" altLang="en-US" sz="1200" b="1" i="0" u="none" strike="noStrike" cap="none" spc="0" normalizeH="0" baseline="0">
                <a:ln>
                  <a:noFill/>
                </a:ln>
                <a:solidFill>
                  <a:srgbClr val="000000"/>
                </a:solidFill>
                <a:effectLst/>
                <a:uFillTx/>
                <a:latin typeface="+mj-lt"/>
                <a:ea typeface="微軟正黑體" panose="020B0604030504040204" pitchFamily="34" charset="-120"/>
                <a:sym typeface="Calibri"/>
              </a:rPr>
              <a:t>檔案</a:t>
            </a:r>
          </a:p>
        </p:txBody>
      </p:sp>
      <p:sp>
        <p:nvSpPr>
          <p:cNvPr id="20" name="文字方塊 19">
            <a:extLst>
              <a:ext uri="{FF2B5EF4-FFF2-40B4-BE49-F238E27FC236}">
                <a16:creationId xmlns:a16="http://schemas.microsoft.com/office/drawing/2014/main" id="{F0EDDE70-569B-4715-B8D8-B545804D5F23}"/>
              </a:ext>
            </a:extLst>
          </p:cNvPr>
          <p:cNvSpPr txBox="1"/>
          <p:nvPr/>
        </p:nvSpPr>
        <p:spPr>
          <a:xfrm>
            <a:off x="8254472" y="3424482"/>
            <a:ext cx="537717"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TW" sz="1200" b="1" i="0" u="none" strike="noStrike" cap="none" spc="0" normalizeH="0" baseline="0" dirty="0">
                <a:ln>
                  <a:noFill/>
                </a:ln>
                <a:solidFill>
                  <a:srgbClr val="000000"/>
                </a:solidFill>
                <a:effectLst/>
                <a:uFillTx/>
                <a:latin typeface="+mj-lt"/>
                <a:ea typeface="微軟正黑體" panose="020B0604030504040204" pitchFamily="34" charset="-120"/>
                <a:sym typeface="Calibri"/>
              </a:rPr>
              <a:t>DAFS</a:t>
            </a:r>
            <a:endParaRPr kumimoji="0" lang="zh-TW" altLang="en-US" sz="1200" b="1" i="0" u="none" strike="noStrike" cap="none" spc="0" normalizeH="0" baseline="0" dirty="0">
              <a:ln>
                <a:noFill/>
              </a:ln>
              <a:solidFill>
                <a:srgbClr val="000000"/>
              </a:solidFill>
              <a:effectLst/>
              <a:uFillTx/>
              <a:latin typeface="+mj-lt"/>
              <a:ea typeface="微軟正黑體" panose="020B0604030504040204" pitchFamily="34" charset="-120"/>
              <a:sym typeface="Calibri"/>
            </a:endParaRPr>
          </a:p>
        </p:txBody>
      </p:sp>
      <p:sp>
        <p:nvSpPr>
          <p:cNvPr id="27" name="一般的歸檔解決方案">
            <a:extLst>
              <a:ext uri="{FF2B5EF4-FFF2-40B4-BE49-F238E27FC236}">
                <a16:creationId xmlns:a16="http://schemas.microsoft.com/office/drawing/2014/main" id="{7FABA1E3-1D11-468A-B9DD-0544F4D2970A}"/>
              </a:ext>
            </a:extLst>
          </p:cNvPr>
          <p:cNvSpPr txBox="1"/>
          <p:nvPr/>
        </p:nvSpPr>
        <p:spPr>
          <a:xfrm>
            <a:off x="2060752" y="1238216"/>
            <a:ext cx="6720121" cy="46166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1800"/>
            </a:lvl1pPr>
          </a:lstStyle>
          <a:p>
            <a:pPr defTabSz="457200">
              <a:lnSpc>
                <a:spcPct val="120000"/>
              </a:lnSpc>
            </a:pPr>
            <a:r>
              <a:rPr lang="zh-TW" altLang="en-US" sz="2200" b="1">
                <a:solidFill>
                  <a:schemeClr val="tx1"/>
                </a:solidFill>
                <a:uFill>
                  <a:solidFill>
                    <a:srgbClr val="000000"/>
                  </a:solidFill>
                </a:uFill>
                <a:latin typeface="+mj-lt"/>
                <a:ea typeface="微軟正黑體" panose="020B0604030504040204" pitchFamily="34" charset="-120"/>
                <a:cs typeface="+mj-cs"/>
                <a:sym typeface="Arial"/>
              </a:rPr>
              <a:t>高解析度來源 </a:t>
            </a:r>
            <a:r>
              <a:rPr lang="en-US" altLang="zh-TW" sz="2200" b="1">
                <a:solidFill>
                  <a:schemeClr val="tx1"/>
                </a:solidFill>
                <a:uFill>
                  <a:solidFill>
                    <a:srgbClr val="000000"/>
                  </a:solidFill>
                </a:uFill>
                <a:latin typeface="+mj-lt"/>
                <a:ea typeface="微軟正黑體" panose="020B0604030504040204" pitchFamily="34" charset="-120"/>
                <a:cs typeface="+mj-cs"/>
                <a:sym typeface="Arial"/>
              </a:rPr>
              <a:t>/</a:t>
            </a:r>
            <a:r>
              <a:rPr lang="zh-TW" altLang="en-US" sz="2200" b="1">
                <a:solidFill>
                  <a:schemeClr val="tx1"/>
                </a:solidFill>
                <a:uFill>
                  <a:solidFill>
                    <a:srgbClr val="000000"/>
                  </a:solidFill>
                </a:uFill>
                <a:latin typeface="+mj-lt"/>
                <a:ea typeface="微軟正黑體" panose="020B0604030504040204" pitchFamily="34" charset="-120"/>
                <a:cs typeface="+mj-cs"/>
                <a:sym typeface="Arial"/>
              </a:rPr>
              <a:t> 大量文件 </a:t>
            </a:r>
            <a:r>
              <a:rPr lang="en-US" altLang="zh-TW" sz="2200" b="1">
                <a:solidFill>
                  <a:schemeClr val="tx1"/>
                </a:solidFill>
                <a:uFill>
                  <a:solidFill>
                    <a:srgbClr val="000000"/>
                  </a:solidFill>
                </a:uFill>
                <a:latin typeface="+mj-lt"/>
                <a:ea typeface="微軟正黑體" panose="020B0604030504040204" pitchFamily="34" charset="-120"/>
                <a:cs typeface="+mj-cs"/>
                <a:sym typeface="Arial"/>
              </a:rPr>
              <a:t>/</a:t>
            </a:r>
            <a:r>
              <a:rPr lang="zh-TW" altLang="en-US" sz="2200" b="1">
                <a:solidFill>
                  <a:schemeClr val="tx1"/>
                </a:solidFill>
                <a:uFill>
                  <a:solidFill>
                    <a:srgbClr val="000000"/>
                  </a:solidFill>
                </a:uFill>
                <a:latin typeface="+mj-lt"/>
                <a:ea typeface="微軟正黑體" panose="020B0604030504040204" pitchFamily="34" charset="-120"/>
                <a:cs typeface="+mj-cs"/>
                <a:sym typeface="Arial"/>
              </a:rPr>
              <a:t> 大量照片 </a:t>
            </a:r>
            <a:r>
              <a:rPr lang="en-US" altLang="zh-TW" sz="2200" b="1">
                <a:solidFill>
                  <a:schemeClr val="tx1"/>
                </a:solidFill>
                <a:uFill>
                  <a:solidFill>
                    <a:srgbClr val="000000"/>
                  </a:solidFill>
                </a:uFill>
                <a:latin typeface="+mj-lt"/>
                <a:ea typeface="微軟正黑體" panose="020B0604030504040204" pitchFamily="34" charset="-120"/>
                <a:cs typeface="+mj-cs"/>
                <a:sym typeface="Arial"/>
              </a:rPr>
              <a:t>/</a:t>
            </a:r>
            <a:r>
              <a:rPr lang="zh-TW" altLang="en-US" sz="2200" b="1">
                <a:solidFill>
                  <a:schemeClr val="tx1"/>
                </a:solidFill>
                <a:uFill>
                  <a:solidFill>
                    <a:srgbClr val="000000"/>
                  </a:solidFill>
                </a:uFill>
                <a:latin typeface="+mj-lt"/>
                <a:ea typeface="微軟正黑體" panose="020B0604030504040204" pitchFamily="34" charset="-120"/>
                <a:cs typeface="+mj-cs"/>
                <a:sym typeface="Arial"/>
              </a:rPr>
              <a:t> 工程圖檔</a:t>
            </a:r>
            <a:endParaRPr sz="2200" b="1">
              <a:solidFill>
                <a:schemeClr val="tx1"/>
              </a:solidFill>
              <a:uFill>
                <a:solidFill>
                  <a:srgbClr val="000000"/>
                </a:solidFill>
              </a:uFill>
              <a:latin typeface="+mj-lt"/>
              <a:ea typeface="微軟正黑體" panose="020B0604030504040204" pitchFamily="34" charset="-120"/>
              <a:cs typeface="+mj-cs"/>
              <a:sym typeface="Arial"/>
            </a:endParaRPr>
          </a:p>
        </p:txBody>
      </p:sp>
      <p:pic>
        <p:nvPicPr>
          <p:cNvPr id="28" name="Picture 5" descr="C:\Users\user\Desktop\TS-x28A_PPT\圖片.png">
            <a:extLst>
              <a:ext uri="{FF2B5EF4-FFF2-40B4-BE49-F238E27FC236}">
                <a16:creationId xmlns:a16="http://schemas.microsoft.com/office/drawing/2014/main" id="{7826BB34-25D1-48F9-93BB-5D84FC225FB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9989520">
            <a:off x="602665" y="1230875"/>
            <a:ext cx="638659" cy="561246"/>
          </a:xfrm>
          <a:prstGeom prst="rect">
            <a:avLst/>
          </a:prstGeom>
          <a:noFill/>
        </p:spPr>
      </p:pic>
      <p:pic>
        <p:nvPicPr>
          <p:cNvPr id="5" name="圖片 4">
            <a:extLst>
              <a:ext uri="{FF2B5EF4-FFF2-40B4-BE49-F238E27FC236}">
                <a16:creationId xmlns:a16="http://schemas.microsoft.com/office/drawing/2014/main" id="{4875BBDF-03EC-43F7-A40A-FE887848E93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4157" y="1093927"/>
            <a:ext cx="816100" cy="695933"/>
          </a:xfrm>
          <a:prstGeom prst="rect">
            <a:avLst/>
          </a:prstGeom>
        </p:spPr>
      </p:pic>
      <p:sp>
        <p:nvSpPr>
          <p:cNvPr id="22" name="文字方塊 21">
            <a:extLst>
              <a:ext uri="{FF2B5EF4-FFF2-40B4-BE49-F238E27FC236}">
                <a16:creationId xmlns:a16="http://schemas.microsoft.com/office/drawing/2014/main" id="{B18B32B7-A6CB-4ED0-A05F-4CBE71BAF7EE}"/>
              </a:ext>
            </a:extLst>
          </p:cNvPr>
          <p:cNvSpPr txBox="1"/>
          <p:nvPr/>
        </p:nvSpPr>
        <p:spPr>
          <a:xfrm>
            <a:off x="8122084" y="4101014"/>
            <a:ext cx="941445"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zh-TW" altLang="en-US" sz="1200" b="1" i="0" u="none" strike="noStrike" cap="none" spc="0" normalizeH="0" baseline="0" dirty="0">
                <a:ln>
                  <a:noFill/>
                </a:ln>
                <a:solidFill>
                  <a:srgbClr val="000000"/>
                </a:solidFill>
                <a:effectLst/>
                <a:uFillTx/>
                <a:latin typeface="+mj-lt"/>
                <a:ea typeface="微軟正黑體" panose="020B0604030504040204" pitchFamily="34" charset="-120"/>
                <a:sym typeface="Calibri"/>
              </a:rPr>
              <a:t>磁帶 </a:t>
            </a:r>
            <a:r>
              <a:rPr kumimoji="0" lang="en-US" altLang="zh-TW" sz="1200" b="1" i="0" u="none" strike="noStrike" cap="none" spc="0" normalizeH="0" baseline="0" dirty="0">
                <a:ln>
                  <a:noFill/>
                </a:ln>
                <a:solidFill>
                  <a:srgbClr val="000000"/>
                </a:solidFill>
                <a:effectLst/>
                <a:uFillTx/>
                <a:latin typeface="+mj-lt"/>
                <a:ea typeface="微軟正黑體" panose="020B0604030504040204" pitchFamily="34" charset="-120"/>
                <a:sym typeface="Calibri"/>
              </a:rPr>
              <a:t>/</a:t>
            </a:r>
          </a:p>
          <a:p>
            <a:pPr marL="0" marR="0" indent="0" algn="ctr" defTabSz="914400" rtl="0" fontAlgn="auto" latinLnBrk="0" hangingPunct="0">
              <a:lnSpc>
                <a:spcPct val="100000"/>
              </a:lnSpc>
              <a:spcBef>
                <a:spcPts val="0"/>
              </a:spcBef>
              <a:spcAft>
                <a:spcPts val="0"/>
              </a:spcAft>
              <a:buClrTx/>
              <a:buSzTx/>
              <a:buFontTx/>
              <a:buNone/>
              <a:tabLst/>
            </a:pPr>
            <a:r>
              <a:rPr kumimoji="0" lang="zh-TW" altLang="en-US" sz="1200" b="1" i="0" u="none" strike="noStrike" cap="none" spc="0" normalizeH="0" baseline="0" dirty="0">
                <a:ln>
                  <a:noFill/>
                </a:ln>
                <a:solidFill>
                  <a:srgbClr val="000000"/>
                </a:solidFill>
                <a:effectLst/>
                <a:uFillTx/>
                <a:latin typeface="+mj-lt"/>
                <a:ea typeface="微軟正黑體" panose="020B0604030504040204" pitchFamily="34" charset="-120"/>
                <a:sym typeface="Calibri"/>
              </a:rPr>
              <a:t> 光碟歸檔匣</a:t>
            </a:r>
          </a:p>
        </p:txBody>
      </p:sp>
      <p:sp>
        <p:nvSpPr>
          <p:cNvPr id="24" name="文字方塊 23">
            <a:extLst>
              <a:ext uri="{FF2B5EF4-FFF2-40B4-BE49-F238E27FC236}">
                <a16:creationId xmlns:a16="http://schemas.microsoft.com/office/drawing/2014/main" id="{4DD7DF41-8FE5-4CD3-AC4B-17ADB12CDCEE}"/>
              </a:ext>
            </a:extLst>
          </p:cNvPr>
          <p:cNvSpPr txBox="1"/>
          <p:nvPr/>
        </p:nvSpPr>
        <p:spPr>
          <a:xfrm>
            <a:off x="759833" y="3810231"/>
            <a:ext cx="471947"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zh-TW" altLang="en-US" sz="1000" b="1" i="0" u="none" strike="noStrike" cap="none" spc="0" normalizeH="0" baseline="0" dirty="0">
                <a:ln>
                  <a:noFill/>
                </a:ln>
                <a:solidFill>
                  <a:srgbClr val="FF0000"/>
                </a:solidFill>
                <a:effectLst/>
                <a:uFillTx/>
                <a:latin typeface="+mj-lt"/>
                <a:ea typeface="微軟正黑體" panose="020B0604030504040204" pitchFamily="34" charset="-120"/>
                <a:sym typeface="Calibri"/>
              </a:rPr>
              <a:t>浪費</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圓角 5">
            <a:extLst>
              <a:ext uri="{FF2B5EF4-FFF2-40B4-BE49-F238E27FC236}">
                <a16:creationId xmlns:a16="http://schemas.microsoft.com/office/drawing/2014/main" id="{C2B5DDD3-0C9E-43BC-AB36-0FD291CFD221}"/>
              </a:ext>
            </a:extLst>
          </p:cNvPr>
          <p:cNvSpPr/>
          <p:nvPr/>
        </p:nvSpPr>
        <p:spPr>
          <a:xfrm>
            <a:off x="2050504" y="1362075"/>
            <a:ext cx="6273424" cy="723900"/>
          </a:xfrm>
          <a:prstGeom prst="round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2" name="Shape 262"/>
          <p:cNvSpPr txBox="1">
            <a:spLocks noGrp="1"/>
          </p:cNvSpPr>
          <p:nvPr>
            <p:ph type="title"/>
          </p:nvPr>
        </p:nvSpPr>
        <p:spPr/>
        <p:txBody>
          <a:bodyPr/>
          <a:lstStyle>
            <a:lvl1pPr defTabSz="786384">
              <a:defRPr sz="2752"/>
            </a:lvl1pPr>
          </a:lstStyle>
          <a:p>
            <a:r>
              <a:rPr lang="en-US" altLang="zh-CN" dirty="0" err="1"/>
              <a:t>BlueGlacier</a:t>
            </a:r>
            <a:r>
              <a:rPr lang="en-US" altLang="zh-CN" dirty="0"/>
              <a:t> </a:t>
            </a:r>
            <a:r>
              <a:rPr lang="zh-CN" altLang="en-US" dirty="0"/>
              <a:t>產品</a:t>
            </a:r>
            <a:r>
              <a:rPr lang="zh-TW" altLang="en-US" dirty="0"/>
              <a:t>套裝</a:t>
            </a:r>
            <a:r>
              <a:rPr lang="zh-CN" altLang="en-US" dirty="0"/>
              <a:t>方案</a:t>
            </a:r>
          </a:p>
        </p:txBody>
      </p:sp>
      <p:pic>
        <p:nvPicPr>
          <p:cNvPr id="3" name="圖片 2">
            <a:extLst>
              <a:ext uri="{FF2B5EF4-FFF2-40B4-BE49-F238E27FC236}">
                <a16:creationId xmlns:a16="http://schemas.microsoft.com/office/drawing/2014/main" id="{31A36EDA-FF87-4172-970B-447471FBCB5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2678"/>
          <a:stretch/>
        </p:blipFill>
        <p:spPr>
          <a:xfrm>
            <a:off x="902393" y="1266825"/>
            <a:ext cx="1001459" cy="3370262"/>
          </a:xfrm>
          <a:prstGeom prst="rect">
            <a:avLst/>
          </a:prstGeom>
        </p:spPr>
      </p:pic>
      <p:sp>
        <p:nvSpPr>
          <p:cNvPr id="4" name="TextBox 3">
            <a:extLst>
              <a:ext uri="{FF2B5EF4-FFF2-40B4-BE49-F238E27FC236}">
                <a16:creationId xmlns:a16="http://schemas.microsoft.com/office/drawing/2014/main" id="{232A5863-75A6-454B-8C09-292E47659F7C}"/>
              </a:ext>
            </a:extLst>
          </p:cNvPr>
          <p:cNvSpPr txBox="1"/>
          <p:nvPr/>
        </p:nvSpPr>
        <p:spPr>
          <a:xfrm>
            <a:off x="2120956" y="1333500"/>
            <a:ext cx="6273424" cy="4247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lvl="1" defTabSz="416052" fontAlgn="auto" hangingPunct="0">
              <a:lnSpc>
                <a:spcPct val="120000"/>
              </a:lnSpc>
              <a:buClr>
                <a:srgbClr val="262626"/>
              </a:buClr>
              <a:buSzPct val="100000"/>
              <a:defRPr sz="1547">
                <a:solidFill>
                  <a:srgbClr val="000000"/>
                </a:solidFill>
                <a:uFill>
                  <a:solidFill>
                    <a:srgbClr val="000000"/>
                  </a:solidFill>
                </a:uFill>
              </a:defRPr>
            </a:pPr>
            <a:r>
              <a:rPr lang="en-US" altLang="zh-TW" sz="1800" dirty="0" err="1">
                <a:uFill>
                  <a:solidFill>
                    <a:srgbClr val="000000"/>
                  </a:solidFill>
                </a:uFill>
                <a:latin typeface="+mj-lt"/>
                <a:ea typeface="微軟正黑體" panose="020B0604030504040204" pitchFamily="34" charset="-120"/>
                <a:cs typeface="+mj-cs"/>
                <a:sym typeface="Arial"/>
              </a:rPr>
              <a:t>BlueGlacier</a:t>
            </a:r>
            <a:r>
              <a:rPr lang="zh-TW" altLang="en-US" sz="1800" dirty="0">
                <a:uFill>
                  <a:solidFill>
                    <a:srgbClr val="000000"/>
                  </a:solidFill>
                </a:uFill>
                <a:latin typeface="+mj-lt"/>
                <a:ea typeface="微軟正黑體" panose="020B0604030504040204" pitchFamily="34" charset="-120"/>
                <a:cs typeface="+mj-cs"/>
                <a:sym typeface="Arial"/>
              </a:rPr>
              <a:t> </a:t>
            </a:r>
            <a:r>
              <a:rPr lang="zh-CN" altLang="en-US" sz="1800" dirty="0">
                <a:uFill>
                  <a:solidFill>
                    <a:srgbClr val="000000"/>
                  </a:solidFill>
                </a:uFill>
                <a:latin typeface="+mj-lt"/>
                <a:ea typeface="微軟正黑體" panose="020B0604030504040204" pitchFamily="34" charset="-120"/>
                <a:cs typeface="+mj-cs"/>
                <a:sym typeface="Arial"/>
              </a:rPr>
              <a:t>包含一套獨立授權的</a:t>
            </a:r>
            <a:r>
              <a:rPr lang="zh-TW" altLang="en-US" sz="1800" dirty="0">
                <a:uFill>
                  <a:solidFill>
                    <a:srgbClr val="000000"/>
                  </a:solidFill>
                </a:uFill>
                <a:latin typeface="+mj-lt"/>
                <a:ea typeface="微軟正黑體" panose="020B0604030504040204" pitchFamily="34" charset="-120"/>
                <a:cs typeface="+mj-cs"/>
                <a:sym typeface="Arial"/>
              </a:rPr>
              <a:t> </a:t>
            </a:r>
            <a:r>
              <a:rPr lang="en-US" altLang="zh-TW" sz="1800" dirty="0">
                <a:uFill>
                  <a:solidFill>
                    <a:srgbClr val="000000"/>
                  </a:solidFill>
                </a:uFill>
                <a:latin typeface="+mj-lt"/>
                <a:ea typeface="微軟正黑體" panose="020B0604030504040204" pitchFamily="34" charset="-120"/>
                <a:cs typeface="+mj-cs"/>
                <a:sym typeface="Arial"/>
              </a:rPr>
              <a:t>QHAM</a:t>
            </a:r>
            <a:r>
              <a:rPr lang="zh-TW" altLang="en-US" sz="1800" dirty="0">
                <a:uFill>
                  <a:solidFill>
                    <a:srgbClr val="000000"/>
                  </a:solidFill>
                </a:uFill>
                <a:latin typeface="+mj-lt"/>
                <a:ea typeface="微軟正黑體" panose="020B0604030504040204" pitchFamily="34" charset="-120"/>
                <a:cs typeface="+mj-cs"/>
                <a:sym typeface="Arial"/>
              </a:rPr>
              <a:t> 藍光櫃管理應用程式</a:t>
            </a:r>
            <a:endParaRPr lang="en-US" sz="1800" dirty="0">
              <a:uFill>
                <a:solidFill>
                  <a:srgbClr val="000000"/>
                </a:solidFill>
              </a:uFill>
              <a:latin typeface="+mj-lt"/>
              <a:ea typeface="微軟正黑體" panose="020B0604030504040204" pitchFamily="34" charset="-120"/>
              <a:cs typeface="+mj-cs"/>
            </a:endParaRPr>
          </a:p>
        </p:txBody>
      </p:sp>
      <p:pic>
        <p:nvPicPr>
          <p:cNvPr id="7" name="圖片 6">
            <a:extLst>
              <a:ext uri="{FF2B5EF4-FFF2-40B4-BE49-F238E27FC236}">
                <a16:creationId xmlns:a16="http://schemas.microsoft.com/office/drawing/2014/main" id="{8318757A-952D-41E3-B9AB-5DA1F46162F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1" b="37922"/>
          <a:stretch/>
        </p:blipFill>
        <p:spPr>
          <a:xfrm>
            <a:off x="2050504" y="1723918"/>
            <a:ext cx="6273424" cy="2835484"/>
          </a:xfrm>
          <a:prstGeom prst="rect">
            <a:avLst/>
          </a:prstGeom>
        </p:spPr>
      </p:pic>
      <p:sp>
        <p:nvSpPr>
          <p:cNvPr id="2" name="文字方塊 1">
            <a:extLst>
              <a:ext uri="{FF2B5EF4-FFF2-40B4-BE49-F238E27FC236}">
                <a16:creationId xmlns:a16="http://schemas.microsoft.com/office/drawing/2014/main" id="{74E8D55E-F972-490C-A568-29853D3F32A7}"/>
              </a:ext>
            </a:extLst>
          </p:cNvPr>
          <p:cNvSpPr txBox="1"/>
          <p:nvPr/>
        </p:nvSpPr>
        <p:spPr>
          <a:xfrm>
            <a:off x="465311" y="2778221"/>
            <a:ext cx="513282" cy="307777"/>
          </a:xfrm>
          <a:prstGeom prst="rect">
            <a:avLst/>
          </a:prstGeom>
          <a:noFill/>
        </p:spPr>
        <p:txBody>
          <a:bodyPr wrap="none" rtlCol="0">
            <a:spAutoFit/>
          </a:bodyPr>
          <a:lstStyle/>
          <a:p>
            <a:r>
              <a:rPr lang="en-US" altLang="zh-TW" dirty="0">
                <a:solidFill>
                  <a:schemeClr val="tx1"/>
                </a:solidFill>
              </a:rPr>
              <a:t>42U</a:t>
            </a:r>
          </a:p>
        </p:txBody>
      </p:sp>
      <p:pic>
        <p:nvPicPr>
          <p:cNvPr id="10" name="圖片 9">
            <a:extLst>
              <a:ext uri="{FF2B5EF4-FFF2-40B4-BE49-F238E27FC236}">
                <a16:creationId xmlns:a16="http://schemas.microsoft.com/office/drawing/2014/main" id="{CD0C4571-DB65-42E6-B427-88E7EF552EC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5400000" flipV="1">
            <a:off x="4932" y="3787239"/>
            <a:ext cx="1417742" cy="126584"/>
          </a:xfrm>
          <a:prstGeom prst="rect">
            <a:avLst/>
          </a:prstGeom>
        </p:spPr>
      </p:pic>
      <p:pic>
        <p:nvPicPr>
          <p:cNvPr id="15" name="圖片 14">
            <a:extLst>
              <a:ext uri="{FF2B5EF4-FFF2-40B4-BE49-F238E27FC236}">
                <a16:creationId xmlns:a16="http://schemas.microsoft.com/office/drawing/2014/main" id="{8F1E685B-8193-4A1F-A88B-809CBB97398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6200000" flipV="1">
            <a:off x="4932" y="1958439"/>
            <a:ext cx="1417742" cy="12658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A8582-1BFE-4D77-B26C-456BA1D06D1C}"/>
              </a:ext>
            </a:extLst>
          </p:cNvPr>
          <p:cNvSpPr>
            <a:spLocks noGrp="1"/>
          </p:cNvSpPr>
          <p:nvPr>
            <p:ph type="title"/>
          </p:nvPr>
        </p:nvSpPr>
        <p:spPr/>
        <p:txBody>
          <a:bodyPr/>
          <a:lstStyle/>
          <a:p>
            <a:r>
              <a:rPr lang="zh-TW" altLang="en-US" dirty="0"/>
              <a:t>美國證券交易委員會明確規範</a:t>
            </a:r>
            <a:endParaRPr lang="en-US" dirty="0"/>
          </a:p>
        </p:txBody>
      </p:sp>
      <p:sp>
        <p:nvSpPr>
          <p:cNvPr id="3" name="Content Placeholder 2">
            <a:extLst>
              <a:ext uri="{FF2B5EF4-FFF2-40B4-BE49-F238E27FC236}">
                <a16:creationId xmlns:a16="http://schemas.microsoft.com/office/drawing/2014/main" id="{11612628-7DE3-4E05-8FA5-4F7A9A804E35}"/>
              </a:ext>
            </a:extLst>
          </p:cNvPr>
          <p:cNvSpPr>
            <a:spLocks noGrp="1"/>
          </p:cNvSpPr>
          <p:nvPr>
            <p:ph idx="1"/>
          </p:nvPr>
        </p:nvSpPr>
        <p:spPr>
          <a:xfrm>
            <a:off x="251520" y="1626480"/>
            <a:ext cx="4856086" cy="3200701"/>
          </a:xfrm>
        </p:spPr>
        <p:txBody>
          <a:bodyPr/>
          <a:lstStyle/>
          <a:p>
            <a:r>
              <a:rPr lang="zh-TW" altLang="en-US" dirty="0"/>
              <a:t>美國證券交易委員會沙賓法案</a:t>
            </a:r>
            <a:r>
              <a:rPr lang="en-US" altLang="zh-TW" dirty="0"/>
              <a:t>(SEC Sarbanes Oxley) : </a:t>
            </a:r>
            <a:r>
              <a:rPr lang="zh-TW" altLang="en-US" dirty="0"/>
              <a:t>要求數據之保護及不可變動性</a:t>
            </a:r>
          </a:p>
          <a:p>
            <a:r>
              <a:rPr lang="zh-TW" altLang="en-US" dirty="0"/>
              <a:t>美國證券交易委員會的法規</a:t>
            </a:r>
            <a:r>
              <a:rPr lang="en-US" altLang="zh-TW" dirty="0"/>
              <a:t>(SEC rule 17a-4) : </a:t>
            </a:r>
            <a:r>
              <a:rPr lang="zh-TW" altLang="en-US" dirty="0"/>
              <a:t>強制要求資料之保存期限</a:t>
            </a:r>
          </a:p>
        </p:txBody>
      </p:sp>
      <p:pic>
        <p:nvPicPr>
          <p:cNvPr id="1026" name="Picture 2" descr="SEC Emblem">
            <a:extLst>
              <a:ext uri="{FF2B5EF4-FFF2-40B4-BE49-F238E27FC236}">
                <a16:creationId xmlns:a16="http://schemas.microsoft.com/office/drawing/2014/main" id="{2DAC8104-D67A-467C-947B-C511E00E1B8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7462" y="2024688"/>
            <a:ext cx="1583222" cy="1583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9991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788A195-FA0D-4224-B021-A58D2290C9E5}"/>
              </a:ext>
            </a:extLst>
          </p:cNvPr>
          <p:cNvSpPr>
            <a:spLocks noGrp="1"/>
          </p:cNvSpPr>
          <p:nvPr>
            <p:ph type="title"/>
          </p:nvPr>
        </p:nvSpPr>
        <p:spPr/>
        <p:txBody>
          <a:bodyPr/>
          <a:lstStyle/>
          <a:p>
            <a:r>
              <a:rPr lang="en-US" altLang="zh-CN" dirty="0" err="1"/>
              <a:t>BlueGlacier</a:t>
            </a:r>
            <a:r>
              <a:rPr lang="zh-TW" altLang="en-US" dirty="0"/>
              <a:t> </a:t>
            </a:r>
            <a:r>
              <a:rPr lang="zh-CN" altLang="en-US" dirty="0"/>
              <a:t>產品套組方案</a:t>
            </a:r>
            <a:endParaRPr lang="zh-TW" altLang="en-US" dirty="0"/>
          </a:p>
        </p:txBody>
      </p:sp>
      <p:grpSp>
        <p:nvGrpSpPr>
          <p:cNvPr id="6" name="群組 5">
            <a:extLst>
              <a:ext uri="{FF2B5EF4-FFF2-40B4-BE49-F238E27FC236}">
                <a16:creationId xmlns:a16="http://schemas.microsoft.com/office/drawing/2014/main" id="{E7E3C4DD-DA03-4628-8FD7-360C60381435}"/>
              </a:ext>
            </a:extLst>
          </p:cNvPr>
          <p:cNvGrpSpPr/>
          <p:nvPr/>
        </p:nvGrpSpPr>
        <p:grpSpPr>
          <a:xfrm>
            <a:off x="2136228" y="1784792"/>
            <a:ext cx="6273426" cy="2334328"/>
            <a:chOff x="2383878" y="1019737"/>
            <a:chExt cx="6273426" cy="2334328"/>
          </a:xfrm>
        </p:grpSpPr>
        <p:pic>
          <p:nvPicPr>
            <p:cNvPr id="4" name="圖片 3">
              <a:extLst>
                <a:ext uri="{FF2B5EF4-FFF2-40B4-BE49-F238E27FC236}">
                  <a16:creationId xmlns:a16="http://schemas.microsoft.com/office/drawing/2014/main" id="{1D8BD3A2-CE4F-412B-9F90-308637D8243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94912"/>
            <a:stretch/>
          </p:blipFill>
          <p:spPr>
            <a:xfrm>
              <a:off x="2383880" y="1019737"/>
              <a:ext cx="6273424" cy="232395"/>
            </a:xfrm>
            <a:prstGeom prst="rect">
              <a:avLst/>
            </a:prstGeom>
          </p:spPr>
        </p:pic>
        <p:pic>
          <p:nvPicPr>
            <p:cNvPr id="8" name="圖片 7">
              <a:extLst>
                <a:ext uri="{FF2B5EF4-FFF2-40B4-BE49-F238E27FC236}">
                  <a16:creationId xmlns:a16="http://schemas.microsoft.com/office/drawing/2014/main" id="{AF4C9BD5-35A2-41AE-AE71-8DA042F8AB1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61727"/>
            <a:stretch/>
          </p:blipFill>
          <p:spPr>
            <a:xfrm>
              <a:off x="2383878" y="1606381"/>
              <a:ext cx="6271671" cy="1747684"/>
            </a:xfrm>
            <a:prstGeom prst="rect">
              <a:avLst/>
            </a:prstGeom>
          </p:spPr>
        </p:pic>
        <p:pic>
          <p:nvPicPr>
            <p:cNvPr id="5" name="圖片 4">
              <a:extLst>
                <a:ext uri="{FF2B5EF4-FFF2-40B4-BE49-F238E27FC236}">
                  <a16:creationId xmlns:a16="http://schemas.microsoft.com/office/drawing/2014/main" id="{7F25705F-5FE8-4767-A317-C6946DC7CD6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4946" b="86986"/>
            <a:stretch/>
          </p:blipFill>
          <p:spPr>
            <a:xfrm>
              <a:off x="2383878" y="1252132"/>
              <a:ext cx="6271671" cy="368425"/>
            </a:xfrm>
            <a:prstGeom prst="rect">
              <a:avLst/>
            </a:prstGeom>
          </p:spPr>
        </p:pic>
      </p:grpSp>
      <p:pic>
        <p:nvPicPr>
          <p:cNvPr id="15" name="圖片 14">
            <a:extLst>
              <a:ext uri="{FF2B5EF4-FFF2-40B4-BE49-F238E27FC236}">
                <a16:creationId xmlns:a16="http://schemas.microsoft.com/office/drawing/2014/main" id="{72BD529A-E04F-47CC-9F3F-407AA2C42F5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2678"/>
          <a:stretch/>
        </p:blipFill>
        <p:spPr>
          <a:xfrm>
            <a:off x="902393" y="1266825"/>
            <a:ext cx="1001459" cy="3370262"/>
          </a:xfrm>
          <a:prstGeom prst="rect">
            <a:avLst/>
          </a:prstGeom>
        </p:spPr>
      </p:pic>
      <p:sp>
        <p:nvSpPr>
          <p:cNvPr id="16" name="文字方塊 15">
            <a:extLst>
              <a:ext uri="{FF2B5EF4-FFF2-40B4-BE49-F238E27FC236}">
                <a16:creationId xmlns:a16="http://schemas.microsoft.com/office/drawing/2014/main" id="{A4C20FC8-B42F-45E8-9ADD-D5A4A14244E1}"/>
              </a:ext>
            </a:extLst>
          </p:cNvPr>
          <p:cNvSpPr txBox="1"/>
          <p:nvPr/>
        </p:nvSpPr>
        <p:spPr>
          <a:xfrm>
            <a:off x="465311" y="2778221"/>
            <a:ext cx="513282" cy="307777"/>
          </a:xfrm>
          <a:prstGeom prst="rect">
            <a:avLst/>
          </a:prstGeom>
          <a:noFill/>
        </p:spPr>
        <p:txBody>
          <a:bodyPr wrap="none" rtlCol="0">
            <a:spAutoFit/>
          </a:bodyPr>
          <a:lstStyle/>
          <a:p>
            <a:r>
              <a:rPr lang="en-US" altLang="zh-TW" dirty="0">
                <a:solidFill>
                  <a:schemeClr val="tx1"/>
                </a:solidFill>
              </a:rPr>
              <a:t>42U</a:t>
            </a:r>
          </a:p>
        </p:txBody>
      </p:sp>
      <p:pic>
        <p:nvPicPr>
          <p:cNvPr id="17" name="圖片 16">
            <a:extLst>
              <a:ext uri="{FF2B5EF4-FFF2-40B4-BE49-F238E27FC236}">
                <a16:creationId xmlns:a16="http://schemas.microsoft.com/office/drawing/2014/main" id="{629016E0-F123-4DEA-9353-5B38E16AE94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5400000" flipV="1">
            <a:off x="4932" y="3787239"/>
            <a:ext cx="1417742" cy="126584"/>
          </a:xfrm>
          <a:prstGeom prst="rect">
            <a:avLst/>
          </a:prstGeom>
        </p:spPr>
      </p:pic>
      <p:pic>
        <p:nvPicPr>
          <p:cNvPr id="18" name="圖片 17">
            <a:extLst>
              <a:ext uri="{FF2B5EF4-FFF2-40B4-BE49-F238E27FC236}">
                <a16:creationId xmlns:a16="http://schemas.microsoft.com/office/drawing/2014/main" id="{8D06C1E9-94F5-409B-A073-B574959D990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6200000" flipV="1">
            <a:off x="4932" y="1958439"/>
            <a:ext cx="1417742" cy="126584"/>
          </a:xfrm>
          <a:prstGeom prst="rect">
            <a:avLst/>
          </a:prstGeom>
        </p:spPr>
      </p:pic>
    </p:spTree>
    <p:extLst>
      <p:ext uri="{BB962C8B-B14F-4D97-AF65-F5344CB8AC3E}">
        <p14:creationId xmlns:p14="http://schemas.microsoft.com/office/powerpoint/2010/main" val="15375184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圓角 26">
            <a:extLst>
              <a:ext uri="{FF2B5EF4-FFF2-40B4-BE49-F238E27FC236}">
                <a16:creationId xmlns:a16="http://schemas.microsoft.com/office/drawing/2014/main" id="{87652FEF-CAE5-44B0-9976-2B31901FB992}"/>
              </a:ext>
            </a:extLst>
          </p:cNvPr>
          <p:cNvSpPr/>
          <p:nvPr/>
        </p:nvSpPr>
        <p:spPr>
          <a:xfrm>
            <a:off x="2543733" y="1323975"/>
            <a:ext cx="1975742" cy="3295650"/>
          </a:xfrm>
          <a:prstGeom prst="roundRect">
            <a:avLst>
              <a:gd name="adj" fmla="val 3168"/>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矩形: 圓角 27">
            <a:extLst>
              <a:ext uri="{FF2B5EF4-FFF2-40B4-BE49-F238E27FC236}">
                <a16:creationId xmlns:a16="http://schemas.microsoft.com/office/drawing/2014/main" id="{0361E1B9-7879-4232-9A81-C00108F74D48}"/>
              </a:ext>
            </a:extLst>
          </p:cNvPr>
          <p:cNvSpPr/>
          <p:nvPr/>
        </p:nvSpPr>
        <p:spPr>
          <a:xfrm>
            <a:off x="4601133" y="1323975"/>
            <a:ext cx="1975742" cy="3295650"/>
          </a:xfrm>
          <a:prstGeom prst="roundRect">
            <a:avLst>
              <a:gd name="adj" fmla="val 3168"/>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矩形: 圓角 28">
            <a:extLst>
              <a:ext uri="{FF2B5EF4-FFF2-40B4-BE49-F238E27FC236}">
                <a16:creationId xmlns:a16="http://schemas.microsoft.com/office/drawing/2014/main" id="{2AA8525C-16C8-480E-939A-D5D57022E52C}"/>
              </a:ext>
            </a:extLst>
          </p:cNvPr>
          <p:cNvSpPr/>
          <p:nvPr/>
        </p:nvSpPr>
        <p:spPr>
          <a:xfrm>
            <a:off x="6687108" y="1323975"/>
            <a:ext cx="1975742" cy="3295650"/>
          </a:xfrm>
          <a:prstGeom prst="roundRect">
            <a:avLst>
              <a:gd name="adj" fmla="val 3168"/>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圓角 19">
            <a:extLst>
              <a:ext uri="{FF2B5EF4-FFF2-40B4-BE49-F238E27FC236}">
                <a16:creationId xmlns:a16="http://schemas.microsoft.com/office/drawing/2014/main" id="{BACFEDFC-2A4F-4C40-AB54-1A437448A5D7}"/>
              </a:ext>
            </a:extLst>
          </p:cNvPr>
          <p:cNvSpPr/>
          <p:nvPr/>
        </p:nvSpPr>
        <p:spPr>
          <a:xfrm>
            <a:off x="476808" y="1323975"/>
            <a:ext cx="1975742" cy="3295650"/>
          </a:xfrm>
          <a:prstGeom prst="roundRect">
            <a:avLst>
              <a:gd name="adj" fmla="val 3168"/>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6" name="圖片 5" descr="一張含有 瓶, 室內, 桌, 物件 的圖片&#10;&#10;描述是以高可信度產生">
            <a:extLst>
              <a:ext uri="{FF2B5EF4-FFF2-40B4-BE49-F238E27FC236}">
                <a16:creationId xmlns:a16="http://schemas.microsoft.com/office/drawing/2014/main" id="{E008462F-EE59-434B-A5FF-D0751C8781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32496" y="1412487"/>
            <a:ext cx="1864512" cy="1862709"/>
          </a:xfrm>
          <a:prstGeom prst="rect">
            <a:avLst/>
          </a:prstGeom>
        </p:spPr>
      </p:pic>
      <p:pic>
        <p:nvPicPr>
          <p:cNvPr id="15" name="圖片 14" descr="一張含有 建築物, 天空 的圖片&#10;&#10;描述是以非常高的可信度產生">
            <a:extLst>
              <a:ext uri="{FF2B5EF4-FFF2-40B4-BE49-F238E27FC236}">
                <a16:creationId xmlns:a16="http://schemas.microsoft.com/office/drawing/2014/main" id="{313A5FBB-921F-40C2-8B16-D9AB167747A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64434" y="1412487"/>
            <a:ext cx="1864512" cy="1862709"/>
          </a:xfrm>
          <a:prstGeom prst="rect">
            <a:avLst/>
          </a:prstGeom>
        </p:spPr>
      </p:pic>
      <p:pic>
        <p:nvPicPr>
          <p:cNvPr id="17" name="圖片 16" descr="一張含有 窗戶, 個人, 水 的圖片&#10;&#10;描述是以高可信度產生">
            <a:extLst>
              <a:ext uri="{FF2B5EF4-FFF2-40B4-BE49-F238E27FC236}">
                <a16:creationId xmlns:a16="http://schemas.microsoft.com/office/drawing/2014/main" id="{D202F8C9-1937-4ED7-A93F-29C49FF6756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96372" y="1412487"/>
            <a:ext cx="1864512" cy="1862709"/>
          </a:xfrm>
          <a:prstGeom prst="rect">
            <a:avLst/>
          </a:prstGeom>
        </p:spPr>
      </p:pic>
      <p:pic>
        <p:nvPicPr>
          <p:cNvPr id="19" name="圖片 18" descr="一張含有 建築物, 天空, 室外, 政府大樓 的圖片&#10;&#10;描述是以非常高的可信度產生">
            <a:extLst>
              <a:ext uri="{FF2B5EF4-FFF2-40B4-BE49-F238E27FC236}">
                <a16:creationId xmlns:a16="http://schemas.microsoft.com/office/drawing/2014/main" id="{A8C12BCA-49B2-4663-B1CA-278D0765EA5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0113" y="1412487"/>
            <a:ext cx="1862709" cy="1862709"/>
          </a:xfrm>
          <a:prstGeom prst="rect">
            <a:avLst/>
          </a:prstGeom>
        </p:spPr>
      </p:pic>
      <p:sp>
        <p:nvSpPr>
          <p:cNvPr id="2" name="Title 1">
            <a:extLst>
              <a:ext uri="{FF2B5EF4-FFF2-40B4-BE49-F238E27FC236}">
                <a16:creationId xmlns:a16="http://schemas.microsoft.com/office/drawing/2014/main" id="{9C473E52-C0B2-4AA8-A688-6E25BA09E144}"/>
              </a:ext>
            </a:extLst>
          </p:cNvPr>
          <p:cNvSpPr>
            <a:spLocks noGrp="1"/>
          </p:cNvSpPr>
          <p:nvPr>
            <p:ph type="title"/>
          </p:nvPr>
        </p:nvSpPr>
        <p:spPr/>
        <p:txBody>
          <a:bodyPr/>
          <a:lstStyle/>
          <a:p>
            <a:r>
              <a:rPr lang="en-US" altLang="zh-TW" sz="3200" dirty="0">
                <a:latin typeface="Arial"/>
              </a:rPr>
              <a:t>QNAP WORM</a:t>
            </a:r>
            <a:br>
              <a:rPr lang="en-US" altLang="zh-TW" sz="3200" dirty="0">
                <a:latin typeface="Arial"/>
              </a:rPr>
            </a:br>
            <a:r>
              <a:rPr lang="en-US" altLang="zh-TW" sz="3200" dirty="0">
                <a:latin typeface="Arial"/>
              </a:rPr>
              <a:t>Multiple Business Advantages</a:t>
            </a:r>
            <a:endParaRPr lang="en-US" sz="3200" dirty="0">
              <a:latin typeface="Arial"/>
            </a:endParaRPr>
          </a:p>
        </p:txBody>
      </p:sp>
      <p:sp>
        <p:nvSpPr>
          <p:cNvPr id="5" name="TextBox 4">
            <a:extLst>
              <a:ext uri="{FF2B5EF4-FFF2-40B4-BE49-F238E27FC236}">
                <a16:creationId xmlns:a16="http://schemas.microsoft.com/office/drawing/2014/main" id="{18AE6E96-C86C-4D3F-9331-D8AEE4877616}"/>
              </a:ext>
            </a:extLst>
          </p:cNvPr>
          <p:cNvSpPr txBox="1"/>
          <p:nvPr/>
        </p:nvSpPr>
        <p:spPr>
          <a:xfrm>
            <a:off x="448233" y="3387461"/>
            <a:ext cx="2034989" cy="1015663"/>
          </a:xfrm>
          <a:prstGeom prst="rect">
            <a:avLst/>
          </a:prstGeom>
          <a:noFill/>
        </p:spPr>
        <p:txBody>
          <a:bodyPr wrap="square" rtlCol="0">
            <a:spAutoFit/>
          </a:bodyPr>
          <a:lstStyle/>
          <a:p>
            <a:pPr algn="ctr"/>
            <a:r>
              <a:rPr lang="zh-TW" altLang="en-US" sz="1800" b="1" dirty="0">
                <a:solidFill>
                  <a:schemeClr val="bg1"/>
                </a:solidFill>
              </a:rPr>
              <a:t>滿足政府規範</a:t>
            </a:r>
            <a:endParaRPr lang="en-US" altLang="zh-TW" sz="1800" b="1" dirty="0">
              <a:solidFill>
                <a:schemeClr val="bg1"/>
              </a:solidFill>
            </a:endParaRPr>
          </a:p>
          <a:p>
            <a:pPr algn="ctr"/>
            <a:endParaRPr lang="en-US" dirty="0"/>
          </a:p>
          <a:p>
            <a:pPr algn="ctr"/>
            <a:r>
              <a:rPr lang="zh-TW" altLang="en-US" dirty="0"/>
              <a:t>確保資料的保存滿足政府規範</a:t>
            </a:r>
            <a:r>
              <a:rPr lang="en-US" altLang="zh-TW" dirty="0"/>
              <a:t>, </a:t>
            </a:r>
            <a:r>
              <a:rPr lang="zh-TW" altLang="en-US" dirty="0"/>
              <a:t>避免罰則</a:t>
            </a:r>
            <a:endParaRPr lang="en-US" dirty="0"/>
          </a:p>
        </p:txBody>
      </p:sp>
      <p:sp>
        <p:nvSpPr>
          <p:cNvPr id="10" name="TextBox 9">
            <a:extLst>
              <a:ext uri="{FF2B5EF4-FFF2-40B4-BE49-F238E27FC236}">
                <a16:creationId xmlns:a16="http://schemas.microsoft.com/office/drawing/2014/main" id="{1B7842C7-688A-45E7-B977-C0EC62EA974C}"/>
              </a:ext>
            </a:extLst>
          </p:cNvPr>
          <p:cNvSpPr txBox="1"/>
          <p:nvPr/>
        </p:nvSpPr>
        <p:spPr>
          <a:xfrm>
            <a:off x="2483222" y="3387461"/>
            <a:ext cx="2034989" cy="1231106"/>
          </a:xfrm>
          <a:prstGeom prst="rect">
            <a:avLst/>
          </a:prstGeom>
          <a:noFill/>
        </p:spPr>
        <p:txBody>
          <a:bodyPr wrap="square" rtlCol="0">
            <a:spAutoFit/>
          </a:bodyPr>
          <a:lstStyle/>
          <a:p>
            <a:pPr algn="ctr"/>
            <a:r>
              <a:rPr lang="zh-TW" altLang="en-US" sz="1800" b="1" dirty="0">
                <a:solidFill>
                  <a:schemeClr val="bg1"/>
                </a:solidFill>
              </a:rPr>
              <a:t>符合公司治理</a:t>
            </a:r>
            <a:endParaRPr lang="en-US" altLang="zh-TW" sz="1800" b="1" dirty="0">
              <a:solidFill>
                <a:schemeClr val="bg1"/>
              </a:solidFill>
            </a:endParaRPr>
          </a:p>
          <a:p>
            <a:pPr algn="ctr"/>
            <a:endParaRPr lang="en-US" b="1" dirty="0"/>
          </a:p>
          <a:p>
            <a:pPr algn="ctr"/>
            <a:r>
              <a:rPr lang="zh-TW" altLang="en-US" dirty="0"/>
              <a:t>確保資料的保存符合公司營運需求</a:t>
            </a:r>
            <a:r>
              <a:rPr lang="en-US" altLang="zh-TW" dirty="0"/>
              <a:t>, </a:t>
            </a:r>
            <a:r>
              <a:rPr lang="zh-TW" altLang="en-US" dirty="0"/>
              <a:t>避免商業訴訟</a:t>
            </a:r>
            <a:endParaRPr lang="en-US" dirty="0"/>
          </a:p>
        </p:txBody>
      </p:sp>
      <p:sp>
        <p:nvSpPr>
          <p:cNvPr id="12" name="TextBox 11">
            <a:extLst>
              <a:ext uri="{FF2B5EF4-FFF2-40B4-BE49-F238E27FC236}">
                <a16:creationId xmlns:a16="http://schemas.microsoft.com/office/drawing/2014/main" id="{247A51EC-86D5-4AEC-B121-468DE866ECFB}"/>
              </a:ext>
            </a:extLst>
          </p:cNvPr>
          <p:cNvSpPr txBox="1"/>
          <p:nvPr/>
        </p:nvSpPr>
        <p:spPr>
          <a:xfrm>
            <a:off x="4572000" y="3387461"/>
            <a:ext cx="2034989" cy="1231106"/>
          </a:xfrm>
          <a:prstGeom prst="rect">
            <a:avLst/>
          </a:prstGeom>
          <a:noFill/>
        </p:spPr>
        <p:txBody>
          <a:bodyPr wrap="square" rtlCol="0">
            <a:spAutoFit/>
          </a:bodyPr>
          <a:lstStyle/>
          <a:p>
            <a:pPr algn="ctr"/>
            <a:r>
              <a:rPr lang="zh-TW" altLang="en-US" sz="1800" b="1" dirty="0">
                <a:solidFill>
                  <a:schemeClr val="bg1"/>
                </a:solidFill>
              </a:rPr>
              <a:t>避免惡意地攻擊</a:t>
            </a:r>
            <a:endParaRPr lang="en-US" altLang="zh-TW" sz="1800" b="1" dirty="0">
              <a:solidFill>
                <a:schemeClr val="bg1"/>
              </a:solidFill>
            </a:endParaRPr>
          </a:p>
          <a:p>
            <a:pPr algn="ctr"/>
            <a:endParaRPr lang="en-US" b="1" dirty="0"/>
          </a:p>
          <a:p>
            <a:pPr algn="ctr"/>
            <a:r>
              <a:rPr lang="zh-TW" altLang="en-US" dirty="0"/>
              <a:t>防止未授權地惡意竄改或是刪除資料</a:t>
            </a:r>
            <a:r>
              <a:rPr lang="en-US" altLang="zh-TW" dirty="0"/>
              <a:t>, </a:t>
            </a:r>
            <a:r>
              <a:rPr lang="zh-TW" altLang="en-US" dirty="0"/>
              <a:t>損失商業資產</a:t>
            </a:r>
            <a:endParaRPr lang="en-US" dirty="0"/>
          </a:p>
        </p:txBody>
      </p:sp>
      <p:sp>
        <p:nvSpPr>
          <p:cNvPr id="14" name="TextBox 13">
            <a:extLst>
              <a:ext uri="{FF2B5EF4-FFF2-40B4-BE49-F238E27FC236}">
                <a16:creationId xmlns:a16="http://schemas.microsoft.com/office/drawing/2014/main" id="{D69F8100-0AC7-47C2-B014-5F82D9363C1B}"/>
              </a:ext>
            </a:extLst>
          </p:cNvPr>
          <p:cNvSpPr txBox="1"/>
          <p:nvPr/>
        </p:nvSpPr>
        <p:spPr>
          <a:xfrm>
            <a:off x="6666236" y="3387461"/>
            <a:ext cx="2034989" cy="1231106"/>
          </a:xfrm>
          <a:prstGeom prst="rect">
            <a:avLst/>
          </a:prstGeom>
          <a:noFill/>
        </p:spPr>
        <p:txBody>
          <a:bodyPr wrap="square" rtlCol="0">
            <a:spAutoFit/>
          </a:bodyPr>
          <a:lstStyle/>
          <a:p>
            <a:pPr algn="ctr"/>
            <a:r>
              <a:rPr lang="zh-TW" altLang="en-US" sz="1800" b="1" dirty="0">
                <a:solidFill>
                  <a:schemeClr val="bg1"/>
                </a:solidFill>
              </a:rPr>
              <a:t>有效率地資料保存</a:t>
            </a:r>
            <a:endParaRPr lang="en-US" altLang="zh-TW" sz="1800" b="1" dirty="0">
              <a:solidFill>
                <a:schemeClr val="bg1"/>
              </a:solidFill>
            </a:endParaRPr>
          </a:p>
          <a:p>
            <a:pPr algn="ctr"/>
            <a:endParaRPr lang="en-US" b="1" dirty="0"/>
          </a:p>
          <a:p>
            <a:pPr algn="ctr"/>
            <a:r>
              <a:rPr lang="zh-TW" altLang="en-US" dirty="0"/>
              <a:t>結合多種空間節省技術跟備份方案</a:t>
            </a:r>
            <a:r>
              <a:rPr lang="en-US" altLang="zh-TW" dirty="0"/>
              <a:t>,</a:t>
            </a:r>
            <a:r>
              <a:rPr lang="zh-TW" altLang="en-US" dirty="0"/>
              <a:t> 讓資料歸檔更有效</a:t>
            </a:r>
            <a:endParaRPr lang="en-US" dirty="0"/>
          </a:p>
        </p:txBody>
      </p:sp>
      <p:cxnSp>
        <p:nvCxnSpPr>
          <p:cNvPr id="22" name="直線接點 21">
            <a:extLst>
              <a:ext uri="{FF2B5EF4-FFF2-40B4-BE49-F238E27FC236}">
                <a16:creationId xmlns:a16="http://schemas.microsoft.com/office/drawing/2014/main" id="{BC1F3DA1-770A-474A-B8FE-72AB5009E87A}"/>
              </a:ext>
            </a:extLst>
          </p:cNvPr>
          <p:cNvCxnSpPr/>
          <p:nvPr/>
        </p:nvCxnSpPr>
        <p:spPr>
          <a:xfrm>
            <a:off x="609600" y="3762375"/>
            <a:ext cx="17049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直線接點 29">
            <a:extLst>
              <a:ext uri="{FF2B5EF4-FFF2-40B4-BE49-F238E27FC236}">
                <a16:creationId xmlns:a16="http://schemas.microsoft.com/office/drawing/2014/main" id="{2625E056-DAF3-43E1-AAB1-B9D42580BC48}"/>
              </a:ext>
            </a:extLst>
          </p:cNvPr>
          <p:cNvCxnSpPr/>
          <p:nvPr/>
        </p:nvCxnSpPr>
        <p:spPr>
          <a:xfrm>
            <a:off x="2667000" y="3762375"/>
            <a:ext cx="17049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直線接點 30">
            <a:extLst>
              <a:ext uri="{FF2B5EF4-FFF2-40B4-BE49-F238E27FC236}">
                <a16:creationId xmlns:a16="http://schemas.microsoft.com/office/drawing/2014/main" id="{3C65F29F-E27D-4502-A793-F3088D566FD8}"/>
              </a:ext>
            </a:extLst>
          </p:cNvPr>
          <p:cNvCxnSpPr/>
          <p:nvPr/>
        </p:nvCxnSpPr>
        <p:spPr>
          <a:xfrm>
            <a:off x="4724400" y="3762375"/>
            <a:ext cx="17049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直線接點 31">
            <a:extLst>
              <a:ext uri="{FF2B5EF4-FFF2-40B4-BE49-F238E27FC236}">
                <a16:creationId xmlns:a16="http://schemas.microsoft.com/office/drawing/2014/main" id="{3ED87378-E8A0-41A1-9A9E-350DE6A35115}"/>
              </a:ext>
            </a:extLst>
          </p:cNvPr>
          <p:cNvCxnSpPr/>
          <p:nvPr/>
        </p:nvCxnSpPr>
        <p:spPr>
          <a:xfrm>
            <a:off x="6781800" y="3762375"/>
            <a:ext cx="17049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2743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一張含有 名片 的圖片&#10;&#10;描述是以非常高的可信度產生">
            <a:extLst>
              <a:ext uri="{FF2B5EF4-FFF2-40B4-BE49-F238E27FC236}">
                <a16:creationId xmlns:a16="http://schemas.microsoft.com/office/drawing/2014/main" id="{EAB6B634-02B3-4A65-AAF5-0E6C5EE3260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726" y="0"/>
            <a:ext cx="9226533" cy="5193551"/>
          </a:xfrm>
          <a:prstGeom prst="rect">
            <a:avLst/>
          </a:prstGeom>
        </p:spPr>
      </p:pic>
      <p:sp>
        <p:nvSpPr>
          <p:cNvPr id="4" name="Title 3">
            <a:extLst>
              <a:ext uri="{FF2B5EF4-FFF2-40B4-BE49-F238E27FC236}">
                <a16:creationId xmlns:a16="http://schemas.microsoft.com/office/drawing/2014/main" id="{EA9B3D0F-B20D-40C8-9A48-3EECCA432500}"/>
              </a:ext>
            </a:extLst>
          </p:cNvPr>
          <p:cNvSpPr>
            <a:spLocks noGrp="1"/>
          </p:cNvSpPr>
          <p:nvPr>
            <p:ph type="title"/>
          </p:nvPr>
        </p:nvSpPr>
        <p:spPr>
          <a:xfrm>
            <a:off x="4207058" y="2294484"/>
            <a:ext cx="4771813" cy="1096416"/>
          </a:xfrm>
        </p:spPr>
        <p:txBody>
          <a:bodyPr/>
          <a:lstStyle/>
          <a:p>
            <a:r>
              <a:rPr lang="en-US" altLang="zh-TW" sz="4000" dirty="0">
                <a:solidFill>
                  <a:schemeClr val="bg1"/>
                </a:solidFill>
              </a:rPr>
              <a:t>QNAP WORM</a:t>
            </a:r>
            <a:br>
              <a:rPr lang="zh-TW" altLang="en-US" b="0" dirty="0"/>
            </a:br>
            <a:r>
              <a:rPr lang="zh-TW" altLang="en-US" sz="3600" dirty="0">
                <a:solidFill>
                  <a:schemeClr val="bg1"/>
                </a:solidFill>
              </a:rPr>
              <a:t>是您最好的選擇</a:t>
            </a:r>
            <a:endParaRPr lang="en-US" sz="3600" b="0" dirty="0">
              <a:solidFill>
                <a:schemeClr val="bg1"/>
              </a:solidFill>
            </a:endParaRPr>
          </a:p>
        </p:txBody>
      </p:sp>
      <p:sp>
        <p:nvSpPr>
          <p:cNvPr id="2" name="文字方塊 1">
            <a:extLst>
              <a:ext uri="{FF2B5EF4-FFF2-40B4-BE49-F238E27FC236}">
                <a16:creationId xmlns:a16="http://schemas.microsoft.com/office/drawing/2014/main" id="{5888B9FC-9FC1-4B49-8463-4BF390C87E94}"/>
              </a:ext>
            </a:extLst>
          </p:cNvPr>
          <p:cNvSpPr txBox="1"/>
          <p:nvPr/>
        </p:nvSpPr>
        <p:spPr>
          <a:xfrm>
            <a:off x="5092682" y="4552950"/>
            <a:ext cx="3886189" cy="415498"/>
          </a:xfrm>
          <a:prstGeom prst="rect">
            <a:avLst/>
          </a:prstGeom>
          <a:noFill/>
        </p:spPr>
        <p:txBody>
          <a:bodyPr wrap="square" rtlCol="0">
            <a:spAutoFit/>
          </a:bodyPr>
          <a:lstStyle/>
          <a:p>
            <a:r>
              <a:rPr lang="en-US" altLang="zh-TW" sz="700" dirty="0">
                <a:solidFill>
                  <a:schemeClr val="bg1"/>
                </a:solidFill>
              </a:rPr>
              <a:t>©2019</a:t>
            </a:r>
            <a:r>
              <a:rPr lang="zh-TW" altLang="en-US" sz="700" dirty="0">
                <a:solidFill>
                  <a:schemeClr val="bg1"/>
                </a:solidFill>
              </a:rPr>
              <a:t>著作權為威聯通科技股份有限公司所有。威聯通科技並保留所有權利。威聯通科技股份有限公司所使用或註冊之商標或標章。檔案中所提及之產品及公司名稱可能為其他公司所有之商標。</a:t>
            </a:r>
          </a:p>
        </p:txBody>
      </p:sp>
    </p:spTree>
    <p:extLst>
      <p:ext uri="{BB962C8B-B14F-4D97-AF65-F5344CB8AC3E}">
        <p14:creationId xmlns:p14="http://schemas.microsoft.com/office/powerpoint/2010/main" val="3571221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圖片 33">
            <a:extLst>
              <a:ext uri="{FF2B5EF4-FFF2-40B4-BE49-F238E27FC236}">
                <a16:creationId xmlns:a16="http://schemas.microsoft.com/office/drawing/2014/main" id="{2283B970-CB77-4A08-81C9-1B6C32BEEF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43933" y="4151331"/>
            <a:ext cx="1027348" cy="547283"/>
          </a:xfrm>
          <a:prstGeom prst="rect">
            <a:avLst/>
          </a:prstGeom>
        </p:spPr>
      </p:pic>
      <p:pic>
        <p:nvPicPr>
          <p:cNvPr id="33" name="圖片 32">
            <a:extLst>
              <a:ext uri="{FF2B5EF4-FFF2-40B4-BE49-F238E27FC236}">
                <a16:creationId xmlns:a16="http://schemas.microsoft.com/office/drawing/2014/main" id="{5679C632-FB50-45CA-A51E-CCB7FC8F20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18065" y="2738177"/>
            <a:ext cx="1027348" cy="547283"/>
          </a:xfrm>
          <a:prstGeom prst="rect">
            <a:avLst/>
          </a:prstGeom>
        </p:spPr>
      </p:pic>
      <p:pic>
        <p:nvPicPr>
          <p:cNvPr id="31" name="圖片 30">
            <a:extLst>
              <a:ext uri="{FF2B5EF4-FFF2-40B4-BE49-F238E27FC236}">
                <a16:creationId xmlns:a16="http://schemas.microsoft.com/office/drawing/2014/main" id="{F0D516AF-7CE5-4D4B-9357-2B6979BEFC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24588" y="4010312"/>
            <a:ext cx="1027348" cy="547283"/>
          </a:xfrm>
          <a:prstGeom prst="rect">
            <a:avLst/>
          </a:prstGeom>
        </p:spPr>
      </p:pic>
      <p:pic>
        <p:nvPicPr>
          <p:cNvPr id="30" name="圖片 29">
            <a:extLst>
              <a:ext uri="{FF2B5EF4-FFF2-40B4-BE49-F238E27FC236}">
                <a16:creationId xmlns:a16="http://schemas.microsoft.com/office/drawing/2014/main" id="{C3139614-4CA3-4E74-BB7C-034C06380A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6214" y="2738177"/>
            <a:ext cx="1027348" cy="547283"/>
          </a:xfrm>
          <a:prstGeom prst="rect">
            <a:avLst/>
          </a:prstGeom>
        </p:spPr>
      </p:pic>
      <p:sp>
        <p:nvSpPr>
          <p:cNvPr id="2" name="Title 1">
            <a:extLst>
              <a:ext uri="{FF2B5EF4-FFF2-40B4-BE49-F238E27FC236}">
                <a16:creationId xmlns:a16="http://schemas.microsoft.com/office/drawing/2014/main" id="{91106DFA-22F7-49D8-A9B1-438E6FC36882}"/>
              </a:ext>
            </a:extLst>
          </p:cNvPr>
          <p:cNvSpPr>
            <a:spLocks noGrp="1"/>
          </p:cNvSpPr>
          <p:nvPr>
            <p:ph type="title"/>
          </p:nvPr>
        </p:nvSpPr>
        <p:spPr/>
        <p:txBody>
          <a:bodyPr/>
          <a:lstStyle/>
          <a:p>
            <a:r>
              <a:rPr lang="zh-TW" altLang="en-US"/>
              <a:t>許多應用需要大數據的儲存跟資料歸檔</a:t>
            </a:r>
            <a:endParaRPr lang="en-US" dirty="0"/>
          </a:p>
        </p:txBody>
      </p:sp>
      <p:sp>
        <p:nvSpPr>
          <p:cNvPr id="3" name="Content Placeholder 2">
            <a:extLst>
              <a:ext uri="{FF2B5EF4-FFF2-40B4-BE49-F238E27FC236}">
                <a16:creationId xmlns:a16="http://schemas.microsoft.com/office/drawing/2014/main" id="{142C3B8C-9D05-4686-B108-650A4C3EB4BC}"/>
              </a:ext>
            </a:extLst>
          </p:cNvPr>
          <p:cNvSpPr>
            <a:spLocks noGrp="1"/>
          </p:cNvSpPr>
          <p:nvPr>
            <p:ph type="body" idx="1"/>
          </p:nvPr>
        </p:nvSpPr>
        <p:spPr>
          <a:xfrm>
            <a:off x="454022" y="1232541"/>
            <a:ext cx="7931888" cy="1180204"/>
          </a:xfrm>
        </p:spPr>
        <p:txBody>
          <a:bodyPr/>
          <a:lstStyle/>
          <a:p>
            <a:pPr marL="76200" indent="0">
              <a:buNone/>
            </a:pPr>
            <a:r>
              <a:rPr lang="zh-TW" altLang="en-US" sz="2000" dirty="0"/>
              <a:t>在某些專業領域中</a:t>
            </a:r>
            <a:r>
              <a:rPr lang="en-US" altLang="zh-TW" sz="2000" dirty="0"/>
              <a:t>,</a:t>
            </a:r>
            <a:r>
              <a:rPr lang="zh-TW" altLang="en-US" sz="2000" dirty="0"/>
              <a:t> 需要持續不斷地紀錄巨量的即時資料。</a:t>
            </a:r>
            <a:endParaRPr lang="en-US" altLang="zh-TW" sz="2000" dirty="0"/>
          </a:p>
          <a:p>
            <a:pPr marL="76200" indent="0">
              <a:buNone/>
            </a:pPr>
            <a:r>
              <a:rPr lang="zh-TW" altLang="en-US" sz="2000" dirty="0"/>
              <a:t>並且妥善保護這些記錄</a:t>
            </a:r>
            <a:r>
              <a:rPr lang="en-US" altLang="zh-TW" sz="2000" dirty="0"/>
              <a:t>, </a:t>
            </a:r>
            <a:r>
              <a:rPr lang="zh-TW" altLang="en-US" sz="2000" dirty="0"/>
              <a:t>讓他們不受覆寫並可妥善留存做為日後的分析使用。</a:t>
            </a:r>
            <a:endParaRPr lang="en-US" altLang="zh-TW" sz="2000" dirty="0"/>
          </a:p>
          <a:p>
            <a:pPr marL="76200" indent="0">
              <a:buNone/>
            </a:pPr>
            <a:endParaRPr lang="en-US" sz="2000" dirty="0"/>
          </a:p>
        </p:txBody>
      </p:sp>
      <p:pic>
        <p:nvPicPr>
          <p:cNvPr id="16" name="圖片 15" descr="一張含有 天空, 水, 船, 運輸 的圖片&#10;&#10;描述是以非常高的可信度產生">
            <a:extLst>
              <a:ext uri="{FF2B5EF4-FFF2-40B4-BE49-F238E27FC236}">
                <a16:creationId xmlns:a16="http://schemas.microsoft.com/office/drawing/2014/main" id="{7B159DFB-A2D2-4195-B954-8A1E00B1DC8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28594" y="2738177"/>
            <a:ext cx="2293808" cy="1467438"/>
          </a:xfrm>
          <a:prstGeom prst="rect">
            <a:avLst/>
          </a:prstGeom>
        </p:spPr>
      </p:pic>
      <p:pic>
        <p:nvPicPr>
          <p:cNvPr id="18" name="圖片 17">
            <a:extLst>
              <a:ext uri="{FF2B5EF4-FFF2-40B4-BE49-F238E27FC236}">
                <a16:creationId xmlns:a16="http://schemas.microsoft.com/office/drawing/2014/main" id="{2129E766-3BAC-4DAF-9814-B2D1AD06C0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18292" y="2890018"/>
            <a:ext cx="2293809" cy="1466502"/>
          </a:xfrm>
          <a:prstGeom prst="rect">
            <a:avLst/>
          </a:prstGeom>
        </p:spPr>
      </p:pic>
      <p:pic>
        <p:nvPicPr>
          <p:cNvPr id="20" name="圖片 19">
            <a:extLst>
              <a:ext uri="{FF2B5EF4-FFF2-40B4-BE49-F238E27FC236}">
                <a16:creationId xmlns:a16="http://schemas.microsoft.com/office/drawing/2014/main" id="{EF810F70-7DA2-4DFE-9AB0-6AAAC7080EF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663" y="3091830"/>
            <a:ext cx="2293808" cy="1467438"/>
          </a:xfrm>
          <a:prstGeom prst="rect">
            <a:avLst/>
          </a:prstGeom>
        </p:spPr>
      </p:pic>
      <p:pic>
        <p:nvPicPr>
          <p:cNvPr id="22" name="圖片 21" descr="一張含有 衛星, 運輸 的圖片&#10;&#10;描述是以非常高的可信度產生">
            <a:extLst>
              <a:ext uri="{FF2B5EF4-FFF2-40B4-BE49-F238E27FC236}">
                <a16:creationId xmlns:a16="http://schemas.microsoft.com/office/drawing/2014/main" id="{EFC3663B-1331-4178-8D5E-FB2A49742AD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523443" y="3091830"/>
            <a:ext cx="2293808" cy="1467438"/>
          </a:xfrm>
          <a:prstGeom prst="rect">
            <a:avLst/>
          </a:prstGeom>
        </p:spPr>
      </p:pic>
      <p:sp>
        <p:nvSpPr>
          <p:cNvPr id="25" name="文字方塊 24">
            <a:extLst>
              <a:ext uri="{FF2B5EF4-FFF2-40B4-BE49-F238E27FC236}">
                <a16:creationId xmlns:a16="http://schemas.microsoft.com/office/drawing/2014/main" id="{475EC831-FD81-492C-8669-35D7AB8199A4}"/>
              </a:ext>
            </a:extLst>
          </p:cNvPr>
          <p:cNvSpPr txBox="1"/>
          <p:nvPr/>
        </p:nvSpPr>
        <p:spPr>
          <a:xfrm>
            <a:off x="5576254" y="2783870"/>
            <a:ext cx="925033" cy="307777"/>
          </a:xfrm>
          <a:prstGeom prst="rect">
            <a:avLst/>
          </a:prstGeom>
          <a:noFill/>
        </p:spPr>
        <p:txBody>
          <a:bodyPr wrap="square" rtlCol="0">
            <a:spAutoFit/>
          </a:bodyPr>
          <a:lstStyle/>
          <a:p>
            <a:pPr lvl="0"/>
            <a:r>
              <a:rPr lang="zh-TW" altLang="en-US" dirty="0"/>
              <a:t>大氣科學</a:t>
            </a:r>
            <a:endParaRPr lang="en-US" altLang="zh-TW" dirty="0"/>
          </a:p>
        </p:txBody>
      </p:sp>
      <p:sp>
        <p:nvSpPr>
          <p:cNvPr id="26" name="文字方塊 25">
            <a:extLst>
              <a:ext uri="{FF2B5EF4-FFF2-40B4-BE49-F238E27FC236}">
                <a16:creationId xmlns:a16="http://schemas.microsoft.com/office/drawing/2014/main" id="{8C6E7BCF-6CA8-4571-8B2B-1F67B5E124CD}"/>
              </a:ext>
            </a:extLst>
          </p:cNvPr>
          <p:cNvSpPr txBox="1"/>
          <p:nvPr/>
        </p:nvSpPr>
        <p:spPr>
          <a:xfrm>
            <a:off x="2492332" y="4228553"/>
            <a:ext cx="925033" cy="307777"/>
          </a:xfrm>
          <a:prstGeom prst="rect">
            <a:avLst/>
          </a:prstGeom>
          <a:noFill/>
        </p:spPr>
        <p:txBody>
          <a:bodyPr wrap="square" rtlCol="0">
            <a:spAutoFit/>
          </a:bodyPr>
          <a:lstStyle/>
          <a:p>
            <a:r>
              <a:rPr lang="zh-TW" altLang="en-US" dirty="0"/>
              <a:t>石油探勘</a:t>
            </a:r>
            <a:endParaRPr lang="en-US" altLang="zh-TW" dirty="0"/>
          </a:p>
        </p:txBody>
      </p:sp>
      <p:sp>
        <p:nvSpPr>
          <p:cNvPr id="27" name="文字方塊 26">
            <a:extLst>
              <a:ext uri="{FF2B5EF4-FFF2-40B4-BE49-F238E27FC236}">
                <a16:creationId xmlns:a16="http://schemas.microsoft.com/office/drawing/2014/main" id="{3577DE57-4D37-42D4-8B97-BBEEF2663223}"/>
              </a:ext>
            </a:extLst>
          </p:cNvPr>
          <p:cNvSpPr txBox="1"/>
          <p:nvPr/>
        </p:nvSpPr>
        <p:spPr>
          <a:xfrm>
            <a:off x="7993083" y="4382441"/>
            <a:ext cx="925033" cy="307777"/>
          </a:xfrm>
          <a:prstGeom prst="rect">
            <a:avLst/>
          </a:prstGeom>
          <a:noFill/>
        </p:spPr>
        <p:txBody>
          <a:bodyPr wrap="square" rtlCol="0">
            <a:spAutoFit/>
          </a:bodyPr>
          <a:lstStyle/>
          <a:p>
            <a:pPr lvl="0"/>
            <a:r>
              <a:rPr lang="zh-TW" altLang="en-US" dirty="0"/>
              <a:t>金融交易</a:t>
            </a:r>
            <a:endParaRPr lang="en-US" altLang="zh-TW" dirty="0"/>
          </a:p>
        </p:txBody>
      </p:sp>
      <p:sp>
        <p:nvSpPr>
          <p:cNvPr id="28" name="文字方塊 27">
            <a:extLst>
              <a:ext uri="{FF2B5EF4-FFF2-40B4-BE49-F238E27FC236}">
                <a16:creationId xmlns:a16="http://schemas.microsoft.com/office/drawing/2014/main" id="{E576AFCE-9566-4702-A3CE-404CC52E54B4}"/>
              </a:ext>
            </a:extLst>
          </p:cNvPr>
          <p:cNvSpPr txBox="1"/>
          <p:nvPr/>
        </p:nvSpPr>
        <p:spPr>
          <a:xfrm>
            <a:off x="336517" y="2783870"/>
            <a:ext cx="925033" cy="307777"/>
          </a:xfrm>
          <a:prstGeom prst="rect">
            <a:avLst/>
          </a:prstGeom>
          <a:noFill/>
        </p:spPr>
        <p:txBody>
          <a:bodyPr wrap="square" rtlCol="0">
            <a:spAutoFit/>
          </a:bodyPr>
          <a:lstStyle/>
          <a:p>
            <a:pPr lvl="0"/>
            <a:r>
              <a:rPr lang="zh-TW" altLang="en-US" dirty="0"/>
              <a:t>天文探索</a:t>
            </a:r>
            <a:endParaRPr lang="en-US" altLang="zh-TW" dirty="0"/>
          </a:p>
        </p:txBody>
      </p:sp>
    </p:spTree>
    <p:extLst>
      <p:ext uri="{BB962C8B-B14F-4D97-AF65-F5344CB8AC3E}">
        <p14:creationId xmlns:p14="http://schemas.microsoft.com/office/powerpoint/2010/main" val="1353644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4EC13-D0E4-4D12-BE8E-29E443F55713}"/>
              </a:ext>
            </a:extLst>
          </p:cNvPr>
          <p:cNvSpPr>
            <a:spLocks noGrp="1"/>
          </p:cNvSpPr>
          <p:nvPr>
            <p:ph type="title"/>
          </p:nvPr>
        </p:nvSpPr>
        <p:spPr/>
        <p:txBody>
          <a:bodyPr/>
          <a:lstStyle/>
          <a:p>
            <a:r>
              <a:rPr lang="zh-TW" altLang="en-US" dirty="0"/>
              <a:t>各式各樣的檔案需要長期保存</a:t>
            </a:r>
            <a:endParaRPr lang="en-US" dirty="0"/>
          </a:p>
        </p:txBody>
      </p:sp>
      <p:sp>
        <p:nvSpPr>
          <p:cNvPr id="3" name="Text Placeholder 2">
            <a:extLst>
              <a:ext uri="{FF2B5EF4-FFF2-40B4-BE49-F238E27FC236}">
                <a16:creationId xmlns:a16="http://schemas.microsoft.com/office/drawing/2014/main" id="{072518F3-346A-49E0-B599-44795991809D}"/>
              </a:ext>
            </a:extLst>
          </p:cNvPr>
          <p:cNvSpPr>
            <a:spLocks noGrp="1"/>
          </p:cNvSpPr>
          <p:nvPr>
            <p:ph type="body" idx="1"/>
          </p:nvPr>
        </p:nvSpPr>
        <p:spPr>
          <a:xfrm>
            <a:off x="510362" y="1275606"/>
            <a:ext cx="8310109" cy="590901"/>
          </a:xfrm>
        </p:spPr>
        <p:txBody>
          <a:bodyPr/>
          <a:lstStyle/>
          <a:p>
            <a:r>
              <a:rPr lang="zh-TW" altLang="en-US" dirty="0"/>
              <a:t>這些需要被長期保存的資料形成企業的記憶</a:t>
            </a:r>
            <a:endParaRPr lang="en-US" altLang="zh-TW" dirty="0"/>
          </a:p>
        </p:txBody>
      </p:sp>
      <p:sp>
        <p:nvSpPr>
          <p:cNvPr id="5" name="TextBox 4">
            <a:extLst>
              <a:ext uri="{FF2B5EF4-FFF2-40B4-BE49-F238E27FC236}">
                <a16:creationId xmlns:a16="http://schemas.microsoft.com/office/drawing/2014/main" id="{86B6E858-737E-414E-8792-607D7A532C8E}"/>
              </a:ext>
            </a:extLst>
          </p:cNvPr>
          <p:cNvSpPr txBox="1"/>
          <p:nvPr/>
        </p:nvSpPr>
        <p:spPr>
          <a:xfrm>
            <a:off x="1418021" y="2884873"/>
            <a:ext cx="543739" cy="307777"/>
          </a:xfrm>
          <a:prstGeom prst="rect">
            <a:avLst/>
          </a:prstGeom>
          <a:noFill/>
        </p:spPr>
        <p:txBody>
          <a:bodyPr wrap="none" rtlCol="0">
            <a:spAutoFit/>
          </a:bodyPr>
          <a:lstStyle/>
          <a:p>
            <a:pPr algn="ctr"/>
            <a:r>
              <a:rPr lang="zh-TW" altLang="en-US" b="1" dirty="0"/>
              <a:t>圖檔</a:t>
            </a:r>
            <a:endParaRPr lang="en-US" b="1" dirty="0"/>
          </a:p>
        </p:txBody>
      </p:sp>
      <p:sp>
        <p:nvSpPr>
          <p:cNvPr id="8" name="TextBox 7">
            <a:extLst>
              <a:ext uri="{FF2B5EF4-FFF2-40B4-BE49-F238E27FC236}">
                <a16:creationId xmlns:a16="http://schemas.microsoft.com/office/drawing/2014/main" id="{0050A7CA-BF9A-4CB3-BABE-C6342E7F0232}"/>
              </a:ext>
            </a:extLst>
          </p:cNvPr>
          <p:cNvSpPr txBox="1"/>
          <p:nvPr/>
        </p:nvSpPr>
        <p:spPr>
          <a:xfrm>
            <a:off x="3210706" y="2884873"/>
            <a:ext cx="543739" cy="307777"/>
          </a:xfrm>
          <a:prstGeom prst="rect">
            <a:avLst/>
          </a:prstGeom>
          <a:noFill/>
        </p:spPr>
        <p:txBody>
          <a:bodyPr wrap="none" rtlCol="0">
            <a:spAutoFit/>
          </a:bodyPr>
          <a:lstStyle/>
          <a:p>
            <a:pPr algn="ctr"/>
            <a:r>
              <a:rPr lang="zh-TW" altLang="en-US" b="1" dirty="0"/>
              <a:t>照片</a:t>
            </a:r>
            <a:endParaRPr lang="en-US" b="1" dirty="0"/>
          </a:p>
        </p:txBody>
      </p:sp>
      <p:sp>
        <p:nvSpPr>
          <p:cNvPr id="10" name="TextBox 9">
            <a:extLst>
              <a:ext uri="{FF2B5EF4-FFF2-40B4-BE49-F238E27FC236}">
                <a16:creationId xmlns:a16="http://schemas.microsoft.com/office/drawing/2014/main" id="{63375E75-81F4-4341-96CC-F6FD73B54D36}"/>
              </a:ext>
            </a:extLst>
          </p:cNvPr>
          <p:cNvSpPr txBox="1"/>
          <p:nvPr/>
        </p:nvSpPr>
        <p:spPr>
          <a:xfrm>
            <a:off x="5051615" y="2884873"/>
            <a:ext cx="543739" cy="307777"/>
          </a:xfrm>
          <a:prstGeom prst="rect">
            <a:avLst/>
          </a:prstGeom>
          <a:noFill/>
        </p:spPr>
        <p:txBody>
          <a:bodyPr wrap="none" rtlCol="0">
            <a:spAutoFit/>
          </a:bodyPr>
          <a:lstStyle/>
          <a:p>
            <a:pPr algn="ctr"/>
            <a:r>
              <a:rPr lang="zh-TW" altLang="en-US" b="1" dirty="0"/>
              <a:t>合約</a:t>
            </a:r>
            <a:endParaRPr lang="en-US" b="1" dirty="0"/>
          </a:p>
        </p:txBody>
      </p:sp>
      <p:sp>
        <p:nvSpPr>
          <p:cNvPr id="15" name="TextBox 14">
            <a:extLst>
              <a:ext uri="{FF2B5EF4-FFF2-40B4-BE49-F238E27FC236}">
                <a16:creationId xmlns:a16="http://schemas.microsoft.com/office/drawing/2014/main" id="{20141237-E096-4A6F-934E-9576B69B9703}"/>
              </a:ext>
            </a:extLst>
          </p:cNvPr>
          <p:cNvSpPr txBox="1"/>
          <p:nvPr/>
        </p:nvSpPr>
        <p:spPr>
          <a:xfrm>
            <a:off x="6829250" y="2884873"/>
            <a:ext cx="543739" cy="307777"/>
          </a:xfrm>
          <a:prstGeom prst="rect">
            <a:avLst/>
          </a:prstGeom>
          <a:noFill/>
        </p:spPr>
        <p:txBody>
          <a:bodyPr wrap="none" rtlCol="0">
            <a:spAutoFit/>
          </a:bodyPr>
          <a:lstStyle/>
          <a:p>
            <a:pPr algn="ctr"/>
            <a:r>
              <a:rPr lang="zh-TW" altLang="en-US" b="1" dirty="0"/>
              <a:t>訂單</a:t>
            </a:r>
            <a:endParaRPr lang="en-US" b="1" dirty="0"/>
          </a:p>
        </p:txBody>
      </p:sp>
      <p:sp>
        <p:nvSpPr>
          <p:cNvPr id="17" name="TextBox 16">
            <a:extLst>
              <a:ext uri="{FF2B5EF4-FFF2-40B4-BE49-F238E27FC236}">
                <a16:creationId xmlns:a16="http://schemas.microsoft.com/office/drawing/2014/main" id="{6D9999F4-37EB-46B5-ACF1-EE41035ACDB5}"/>
              </a:ext>
            </a:extLst>
          </p:cNvPr>
          <p:cNvSpPr txBox="1"/>
          <p:nvPr/>
        </p:nvSpPr>
        <p:spPr>
          <a:xfrm>
            <a:off x="1418021" y="4278055"/>
            <a:ext cx="543739" cy="307777"/>
          </a:xfrm>
          <a:prstGeom prst="rect">
            <a:avLst/>
          </a:prstGeom>
          <a:noFill/>
        </p:spPr>
        <p:txBody>
          <a:bodyPr wrap="none" rtlCol="0">
            <a:spAutoFit/>
          </a:bodyPr>
          <a:lstStyle/>
          <a:p>
            <a:pPr algn="ctr"/>
            <a:r>
              <a:rPr lang="zh-TW" altLang="en-US" b="1" dirty="0"/>
              <a:t>財報</a:t>
            </a:r>
            <a:endParaRPr lang="en-US" b="1" dirty="0"/>
          </a:p>
        </p:txBody>
      </p:sp>
      <p:sp>
        <p:nvSpPr>
          <p:cNvPr id="20" name="TextBox 19">
            <a:extLst>
              <a:ext uri="{FF2B5EF4-FFF2-40B4-BE49-F238E27FC236}">
                <a16:creationId xmlns:a16="http://schemas.microsoft.com/office/drawing/2014/main" id="{0A99C327-2747-4A30-8556-3820AAF2EB6C}"/>
              </a:ext>
            </a:extLst>
          </p:cNvPr>
          <p:cNvSpPr txBox="1"/>
          <p:nvPr/>
        </p:nvSpPr>
        <p:spPr>
          <a:xfrm>
            <a:off x="3228295" y="4278055"/>
            <a:ext cx="543739" cy="307777"/>
          </a:xfrm>
          <a:prstGeom prst="rect">
            <a:avLst/>
          </a:prstGeom>
          <a:noFill/>
        </p:spPr>
        <p:txBody>
          <a:bodyPr wrap="none" rtlCol="0">
            <a:spAutoFit/>
          </a:bodyPr>
          <a:lstStyle/>
          <a:p>
            <a:pPr algn="ctr"/>
            <a:r>
              <a:rPr lang="zh-TW" altLang="en-US" b="1" dirty="0"/>
              <a:t>發票</a:t>
            </a:r>
            <a:endParaRPr lang="en-US" b="1" dirty="0"/>
          </a:p>
        </p:txBody>
      </p:sp>
      <p:sp>
        <p:nvSpPr>
          <p:cNvPr id="22" name="TextBox 21">
            <a:extLst>
              <a:ext uri="{FF2B5EF4-FFF2-40B4-BE49-F238E27FC236}">
                <a16:creationId xmlns:a16="http://schemas.microsoft.com/office/drawing/2014/main" id="{DD7E333C-EDBC-43D5-9071-1F01E404A364}"/>
              </a:ext>
            </a:extLst>
          </p:cNvPr>
          <p:cNvSpPr txBox="1"/>
          <p:nvPr/>
        </p:nvSpPr>
        <p:spPr>
          <a:xfrm>
            <a:off x="5042187" y="4278055"/>
            <a:ext cx="543739" cy="307777"/>
          </a:xfrm>
          <a:prstGeom prst="rect">
            <a:avLst/>
          </a:prstGeom>
          <a:noFill/>
        </p:spPr>
        <p:txBody>
          <a:bodyPr wrap="none" rtlCol="0">
            <a:spAutoFit/>
          </a:bodyPr>
          <a:lstStyle/>
          <a:p>
            <a:pPr algn="ctr"/>
            <a:r>
              <a:rPr lang="zh-TW" altLang="en-US" b="1" dirty="0"/>
              <a:t>郵件</a:t>
            </a:r>
            <a:endParaRPr lang="en-US" b="1" dirty="0"/>
          </a:p>
        </p:txBody>
      </p:sp>
      <p:sp>
        <p:nvSpPr>
          <p:cNvPr id="24" name="TextBox 23">
            <a:extLst>
              <a:ext uri="{FF2B5EF4-FFF2-40B4-BE49-F238E27FC236}">
                <a16:creationId xmlns:a16="http://schemas.microsoft.com/office/drawing/2014/main" id="{A6A357A9-988C-49CF-BB49-F58A702B07F8}"/>
              </a:ext>
            </a:extLst>
          </p:cNvPr>
          <p:cNvSpPr txBox="1"/>
          <p:nvPr/>
        </p:nvSpPr>
        <p:spPr>
          <a:xfrm>
            <a:off x="6498458" y="4278055"/>
            <a:ext cx="1261884" cy="307777"/>
          </a:xfrm>
          <a:prstGeom prst="rect">
            <a:avLst/>
          </a:prstGeom>
          <a:noFill/>
        </p:spPr>
        <p:txBody>
          <a:bodyPr wrap="none" rtlCol="0">
            <a:spAutoFit/>
          </a:bodyPr>
          <a:lstStyle/>
          <a:p>
            <a:pPr algn="ctr"/>
            <a:r>
              <a:rPr lang="zh-TW" altLang="en-US" b="1" dirty="0"/>
              <a:t>其他重要文件</a:t>
            </a:r>
            <a:endParaRPr lang="en-US" b="1" dirty="0"/>
          </a:p>
        </p:txBody>
      </p:sp>
      <p:pic>
        <p:nvPicPr>
          <p:cNvPr id="6" name="圖片 5">
            <a:extLst>
              <a:ext uri="{FF2B5EF4-FFF2-40B4-BE49-F238E27FC236}">
                <a16:creationId xmlns:a16="http://schemas.microsoft.com/office/drawing/2014/main" id="{4F66C1D5-FF8A-407F-A2A4-96E28DBA63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5096" y="3393137"/>
            <a:ext cx="869588" cy="869588"/>
          </a:xfrm>
          <a:prstGeom prst="rect">
            <a:avLst/>
          </a:prstGeom>
        </p:spPr>
      </p:pic>
      <p:pic>
        <p:nvPicPr>
          <p:cNvPr id="9" name="圖片 8">
            <a:extLst>
              <a:ext uri="{FF2B5EF4-FFF2-40B4-BE49-F238E27FC236}">
                <a16:creationId xmlns:a16="http://schemas.microsoft.com/office/drawing/2014/main" id="{0DC0DE10-A530-4F4E-A59A-947E72F1C4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57733" y="3393137"/>
            <a:ext cx="869588" cy="869588"/>
          </a:xfrm>
          <a:prstGeom prst="rect">
            <a:avLst/>
          </a:prstGeom>
        </p:spPr>
      </p:pic>
      <p:pic>
        <p:nvPicPr>
          <p:cNvPr id="12" name="圖片 11" descr="一張含有 物件 的圖片&#10;&#10;描述是以高可信度產生">
            <a:extLst>
              <a:ext uri="{FF2B5EF4-FFF2-40B4-BE49-F238E27FC236}">
                <a16:creationId xmlns:a16="http://schemas.microsoft.com/office/drawing/2014/main" id="{D092ABB6-835D-457B-B4F1-C86B032B3E8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60370" y="3393137"/>
            <a:ext cx="872907" cy="869588"/>
          </a:xfrm>
          <a:prstGeom prst="rect">
            <a:avLst/>
          </a:prstGeom>
        </p:spPr>
      </p:pic>
      <p:pic>
        <p:nvPicPr>
          <p:cNvPr id="14" name="圖片 13">
            <a:extLst>
              <a:ext uri="{FF2B5EF4-FFF2-40B4-BE49-F238E27FC236}">
                <a16:creationId xmlns:a16="http://schemas.microsoft.com/office/drawing/2014/main" id="{565161D6-3D30-49A6-B98C-EA3497D0B3C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66325" y="3393137"/>
            <a:ext cx="869588" cy="869588"/>
          </a:xfrm>
          <a:prstGeom prst="rect">
            <a:avLst/>
          </a:prstGeom>
        </p:spPr>
      </p:pic>
      <p:pic>
        <p:nvPicPr>
          <p:cNvPr id="18" name="圖片 17">
            <a:extLst>
              <a:ext uri="{FF2B5EF4-FFF2-40B4-BE49-F238E27FC236}">
                <a16:creationId xmlns:a16="http://schemas.microsoft.com/office/drawing/2014/main" id="{5D2BD837-F833-456D-9168-3264D70EE72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255096" y="1988244"/>
            <a:ext cx="869588" cy="869588"/>
          </a:xfrm>
          <a:prstGeom prst="rect">
            <a:avLst/>
          </a:prstGeom>
        </p:spPr>
      </p:pic>
      <p:pic>
        <p:nvPicPr>
          <p:cNvPr id="21" name="圖片 20">
            <a:extLst>
              <a:ext uri="{FF2B5EF4-FFF2-40B4-BE49-F238E27FC236}">
                <a16:creationId xmlns:a16="http://schemas.microsoft.com/office/drawing/2014/main" id="{0D1B42F9-0B87-408D-AC98-0248B67A29E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057733" y="1988244"/>
            <a:ext cx="869588" cy="869588"/>
          </a:xfrm>
          <a:prstGeom prst="rect">
            <a:avLst/>
          </a:prstGeom>
        </p:spPr>
      </p:pic>
      <p:pic>
        <p:nvPicPr>
          <p:cNvPr id="25" name="圖片 24">
            <a:extLst>
              <a:ext uri="{FF2B5EF4-FFF2-40B4-BE49-F238E27FC236}">
                <a16:creationId xmlns:a16="http://schemas.microsoft.com/office/drawing/2014/main" id="{79483FA7-CA8C-4959-B212-318446C0C57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860370" y="1988244"/>
            <a:ext cx="872907" cy="869588"/>
          </a:xfrm>
          <a:prstGeom prst="rect">
            <a:avLst/>
          </a:prstGeom>
        </p:spPr>
      </p:pic>
      <p:pic>
        <p:nvPicPr>
          <p:cNvPr id="27" name="圖片 26">
            <a:extLst>
              <a:ext uri="{FF2B5EF4-FFF2-40B4-BE49-F238E27FC236}">
                <a16:creationId xmlns:a16="http://schemas.microsoft.com/office/drawing/2014/main" id="{2D2C94BD-A43D-4D32-A181-868B686B5EC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666325" y="1988244"/>
            <a:ext cx="869588" cy="869588"/>
          </a:xfrm>
          <a:prstGeom prst="rect">
            <a:avLst/>
          </a:prstGeom>
        </p:spPr>
      </p:pic>
    </p:spTree>
    <p:extLst>
      <p:ext uri="{BB962C8B-B14F-4D97-AF65-F5344CB8AC3E}">
        <p14:creationId xmlns:p14="http://schemas.microsoft.com/office/powerpoint/2010/main" val="500341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8BE6C-109C-4FE5-BC9B-2C0B24781FD1}"/>
              </a:ext>
            </a:extLst>
          </p:cNvPr>
          <p:cNvSpPr>
            <a:spLocks noGrp="1"/>
          </p:cNvSpPr>
          <p:nvPr>
            <p:ph type="title"/>
          </p:nvPr>
        </p:nvSpPr>
        <p:spPr>
          <a:xfrm>
            <a:off x="510362" y="123478"/>
            <a:ext cx="8633638" cy="844085"/>
          </a:xfrm>
        </p:spPr>
        <p:txBody>
          <a:bodyPr/>
          <a:lstStyle/>
          <a:p>
            <a:r>
              <a:rPr lang="zh-TW" altLang="en-US" dirty="0"/>
              <a:t>同時企業近年來面臨資料加密勒索的危害</a:t>
            </a:r>
            <a:endParaRPr lang="en-US" dirty="0"/>
          </a:p>
        </p:txBody>
      </p:sp>
      <p:sp>
        <p:nvSpPr>
          <p:cNvPr id="3" name="Text Placeholder 2">
            <a:extLst>
              <a:ext uri="{FF2B5EF4-FFF2-40B4-BE49-F238E27FC236}">
                <a16:creationId xmlns:a16="http://schemas.microsoft.com/office/drawing/2014/main" id="{31763737-7972-4574-A2CA-780F6202E2A7}"/>
              </a:ext>
            </a:extLst>
          </p:cNvPr>
          <p:cNvSpPr>
            <a:spLocks noGrp="1"/>
          </p:cNvSpPr>
          <p:nvPr>
            <p:ph type="body" idx="1"/>
          </p:nvPr>
        </p:nvSpPr>
        <p:spPr>
          <a:xfrm>
            <a:off x="4396069" y="1926058"/>
            <a:ext cx="4386694" cy="2221738"/>
          </a:xfrm>
        </p:spPr>
        <p:txBody>
          <a:bodyPr/>
          <a:lstStyle/>
          <a:p>
            <a:pPr marL="76200" indent="0">
              <a:buNone/>
            </a:pPr>
            <a:r>
              <a:rPr lang="zh-TW" altLang="en-US" dirty="0"/>
              <a:t>根據 </a:t>
            </a:r>
            <a:r>
              <a:rPr lang="en-US" altLang="zh-TW" dirty="0"/>
              <a:t>Forbes </a:t>
            </a:r>
            <a:r>
              <a:rPr lang="zh-TW" altLang="en-US" dirty="0"/>
              <a:t>的報導</a:t>
            </a:r>
            <a:r>
              <a:rPr lang="en-US" altLang="zh-TW" dirty="0"/>
              <a:t>, </a:t>
            </a:r>
            <a:r>
              <a:rPr lang="zh-TW" altLang="en-US" dirty="0"/>
              <a:t>美國聯邦調查局在</a:t>
            </a:r>
            <a:r>
              <a:rPr lang="en-US" altLang="zh-TW" dirty="0"/>
              <a:t>2016</a:t>
            </a:r>
            <a:r>
              <a:rPr lang="zh-TW" altLang="en-US" dirty="0"/>
              <a:t>年就密切關注勒索病毒事件的蔓延和嚴重程度</a:t>
            </a:r>
            <a:r>
              <a:rPr lang="en-US" altLang="zh-TW" dirty="0"/>
              <a:t>, </a:t>
            </a:r>
            <a:r>
              <a:rPr lang="zh-TW" altLang="en-US" dirty="0"/>
              <a:t>指出約有五分之一的企業即使付了錢</a:t>
            </a:r>
            <a:r>
              <a:rPr lang="en-US" altLang="zh-TW" dirty="0"/>
              <a:t>, </a:t>
            </a:r>
            <a:r>
              <a:rPr lang="zh-TW" altLang="en-US" dirty="0"/>
              <a:t>卻依然沒有取回關鍵檔案和資料。</a:t>
            </a:r>
            <a:endParaRPr lang="en-US" dirty="0"/>
          </a:p>
        </p:txBody>
      </p:sp>
      <p:pic>
        <p:nvPicPr>
          <p:cNvPr id="4106" name="Picture 10" descr="Image result for åç´¢è»é«">
            <a:extLst>
              <a:ext uri="{FF2B5EF4-FFF2-40B4-BE49-F238E27FC236}">
                <a16:creationId xmlns:a16="http://schemas.microsoft.com/office/drawing/2014/main" id="{02217462-6948-4E5B-A61A-FF292625F3D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238" y="1993534"/>
            <a:ext cx="3588667" cy="1871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361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圖片 12">
            <a:extLst>
              <a:ext uri="{FF2B5EF4-FFF2-40B4-BE49-F238E27FC236}">
                <a16:creationId xmlns:a16="http://schemas.microsoft.com/office/drawing/2014/main" id="{070C7B47-45A0-453A-BC21-E3D73DC0408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988" y="-1"/>
            <a:ext cx="9206795" cy="5182441"/>
          </a:xfrm>
          <a:prstGeom prst="rect">
            <a:avLst/>
          </a:prstGeom>
        </p:spPr>
      </p:pic>
      <p:pic>
        <p:nvPicPr>
          <p:cNvPr id="6" name="圖片 5">
            <a:extLst>
              <a:ext uri="{FF2B5EF4-FFF2-40B4-BE49-F238E27FC236}">
                <a16:creationId xmlns:a16="http://schemas.microsoft.com/office/drawing/2014/main" id="{925D7325-C982-4659-BAED-89AA589E2D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38488" y="2905541"/>
            <a:ext cx="5060415" cy="1133533"/>
          </a:xfrm>
          <a:prstGeom prst="rect">
            <a:avLst/>
          </a:prstGeom>
        </p:spPr>
      </p:pic>
      <p:sp>
        <p:nvSpPr>
          <p:cNvPr id="2" name="Title 1">
            <a:extLst>
              <a:ext uri="{FF2B5EF4-FFF2-40B4-BE49-F238E27FC236}">
                <a16:creationId xmlns:a16="http://schemas.microsoft.com/office/drawing/2014/main" id="{AF08BE6C-109C-4FE5-BC9B-2C0B24781FD1}"/>
              </a:ext>
            </a:extLst>
          </p:cNvPr>
          <p:cNvSpPr>
            <a:spLocks noGrp="1"/>
          </p:cNvSpPr>
          <p:nvPr>
            <p:ph type="title"/>
          </p:nvPr>
        </p:nvSpPr>
        <p:spPr>
          <a:xfrm>
            <a:off x="3760056" y="444861"/>
            <a:ext cx="5060415" cy="1080120"/>
          </a:xfrm>
        </p:spPr>
        <p:txBody>
          <a:bodyPr/>
          <a:lstStyle/>
          <a:p>
            <a:pPr>
              <a:lnSpc>
                <a:spcPts val="3400"/>
              </a:lnSpc>
            </a:pPr>
            <a:r>
              <a:rPr lang="zh-TW" altLang="en-US" sz="3200" dirty="0"/>
              <a:t>即使已備份資料</a:t>
            </a:r>
            <a:r>
              <a:rPr lang="en-US" altLang="zh-TW" sz="3200" dirty="0"/>
              <a:t>, </a:t>
            </a:r>
            <a:r>
              <a:rPr lang="zh-TW" altLang="en-US" sz="3200" dirty="0"/>
              <a:t>備份版本也有可能一同遭到勒索軟體的感染</a:t>
            </a:r>
            <a:endParaRPr lang="en-US" altLang="zh-TW" sz="3200" dirty="0"/>
          </a:p>
        </p:txBody>
      </p:sp>
      <p:sp>
        <p:nvSpPr>
          <p:cNvPr id="3" name="Text Placeholder 2">
            <a:extLst>
              <a:ext uri="{FF2B5EF4-FFF2-40B4-BE49-F238E27FC236}">
                <a16:creationId xmlns:a16="http://schemas.microsoft.com/office/drawing/2014/main" id="{31763737-7972-4574-A2CA-780F6202E2A7}"/>
              </a:ext>
            </a:extLst>
          </p:cNvPr>
          <p:cNvSpPr>
            <a:spLocks noGrp="1"/>
          </p:cNvSpPr>
          <p:nvPr>
            <p:ph type="body" idx="1"/>
          </p:nvPr>
        </p:nvSpPr>
        <p:spPr>
          <a:xfrm>
            <a:off x="3722348" y="1670408"/>
            <a:ext cx="5060415" cy="1235133"/>
          </a:xfrm>
        </p:spPr>
        <p:txBody>
          <a:bodyPr/>
          <a:lstStyle/>
          <a:p>
            <a:pPr marL="76200" indent="0">
              <a:buNone/>
            </a:pPr>
            <a:r>
              <a:rPr lang="zh-TW" altLang="en-US" sz="2000" dirty="0"/>
              <a:t>因此</a:t>
            </a:r>
            <a:r>
              <a:rPr lang="en-US" altLang="zh-TW" sz="2000" dirty="0"/>
              <a:t>, </a:t>
            </a:r>
            <a:r>
              <a:rPr lang="zh-TW" altLang="en-US" sz="2000" dirty="0"/>
              <a:t>從儲存的媒體本身阻擋可疑的資料加密才是根本的解決之道。</a:t>
            </a:r>
            <a:endParaRPr lang="en-US" sz="2000" dirty="0"/>
          </a:p>
        </p:txBody>
      </p:sp>
      <p:sp>
        <p:nvSpPr>
          <p:cNvPr id="9" name="TextBox 8">
            <a:extLst>
              <a:ext uri="{FF2B5EF4-FFF2-40B4-BE49-F238E27FC236}">
                <a16:creationId xmlns:a16="http://schemas.microsoft.com/office/drawing/2014/main" id="{846D4CA8-7B26-47BB-900C-CE849A20032A}"/>
              </a:ext>
            </a:extLst>
          </p:cNvPr>
          <p:cNvSpPr txBox="1"/>
          <p:nvPr/>
        </p:nvSpPr>
        <p:spPr>
          <a:xfrm>
            <a:off x="5475215" y="3144551"/>
            <a:ext cx="1990640" cy="307777"/>
          </a:xfrm>
          <a:prstGeom prst="rect">
            <a:avLst/>
          </a:prstGeom>
          <a:noFill/>
        </p:spPr>
        <p:txBody>
          <a:bodyPr wrap="square" rtlCol="0">
            <a:spAutoFit/>
          </a:bodyPr>
          <a:lstStyle/>
          <a:p>
            <a:pPr algn="ctr"/>
            <a:r>
              <a:rPr lang="en-US" dirty="0">
                <a:solidFill>
                  <a:schemeClr val="accent4">
                    <a:lumMod val="50000"/>
                  </a:schemeClr>
                </a:solidFill>
              </a:rPr>
              <a:t>Data backup</a:t>
            </a:r>
          </a:p>
        </p:txBody>
      </p:sp>
    </p:spTree>
    <p:extLst>
      <p:ext uri="{BB962C8B-B14F-4D97-AF65-F5344CB8AC3E}">
        <p14:creationId xmlns:p14="http://schemas.microsoft.com/office/powerpoint/2010/main" val="3938954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一張含有 電子用品, 鍵盤 的圖片&#10;&#10;描述是以非常高的可信度產生">
            <a:extLst>
              <a:ext uri="{FF2B5EF4-FFF2-40B4-BE49-F238E27FC236}">
                <a16:creationId xmlns:a16="http://schemas.microsoft.com/office/drawing/2014/main" id="{04A91A5F-2BB6-4956-986A-F97CBAF192A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988" y="-1"/>
            <a:ext cx="9206795" cy="5182441"/>
          </a:xfrm>
          <a:prstGeom prst="rect">
            <a:avLst/>
          </a:prstGeom>
        </p:spPr>
      </p:pic>
      <p:sp>
        <p:nvSpPr>
          <p:cNvPr id="2" name="Title 1">
            <a:extLst>
              <a:ext uri="{FF2B5EF4-FFF2-40B4-BE49-F238E27FC236}">
                <a16:creationId xmlns:a16="http://schemas.microsoft.com/office/drawing/2014/main" id="{0A78F7DA-EA3C-4530-9BB8-BC3BC3008516}"/>
              </a:ext>
            </a:extLst>
          </p:cNvPr>
          <p:cNvSpPr>
            <a:spLocks noGrp="1"/>
          </p:cNvSpPr>
          <p:nvPr>
            <p:ph type="title"/>
          </p:nvPr>
        </p:nvSpPr>
        <p:spPr>
          <a:xfrm>
            <a:off x="3817856" y="283734"/>
            <a:ext cx="5002615" cy="1080120"/>
          </a:xfrm>
        </p:spPr>
        <p:txBody>
          <a:bodyPr/>
          <a:lstStyle/>
          <a:p>
            <a:r>
              <a:rPr lang="en-US" dirty="0"/>
              <a:t>WORM</a:t>
            </a:r>
            <a:br>
              <a:rPr lang="en-US" dirty="0"/>
            </a:br>
            <a:r>
              <a:rPr lang="en-US" dirty="0"/>
              <a:t> (</a:t>
            </a:r>
            <a:r>
              <a:rPr lang="zh-TW" altLang="en-US" dirty="0"/>
              <a:t>一次寫入、多次讀取</a:t>
            </a:r>
            <a:r>
              <a:rPr lang="en-US" dirty="0"/>
              <a:t>)</a:t>
            </a:r>
          </a:p>
        </p:txBody>
      </p:sp>
      <p:sp>
        <p:nvSpPr>
          <p:cNvPr id="3" name="Text Placeholder 2">
            <a:extLst>
              <a:ext uri="{FF2B5EF4-FFF2-40B4-BE49-F238E27FC236}">
                <a16:creationId xmlns:a16="http://schemas.microsoft.com/office/drawing/2014/main" id="{60719164-A4ED-4CE3-A8B5-C67745ED93C3}"/>
              </a:ext>
            </a:extLst>
          </p:cNvPr>
          <p:cNvSpPr>
            <a:spLocks noGrp="1"/>
          </p:cNvSpPr>
          <p:nvPr>
            <p:ph type="body" idx="1"/>
          </p:nvPr>
        </p:nvSpPr>
        <p:spPr>
          <a:xfrm>
            <a:off x="3817856" y="1473569"/>
            <a:ext cx="5002615" cy="3126712"/>
          </a:xfrm>
        </p:spPr>
        <p:txBody>
          <a:bodyPr/>
          <a:lstStyle/>
          <a:p>
            <a:pPr marL="76200" indent="0">
              <a:buNone/>
            </a:pPr>
            <a:r>
              <a:rPr lang="en-US" altLang="zh-TW" sz="2200" dirty="0"/>
              <a:t>WORM (</a:t>
            </a:r>
            <a:r>
              <a:rPr lang="zh-TW" altLang="en-US" sz="2200" dirty="0"/>
              <a:t>一次寫入</a:t>
            </a:r>
            <a:r>
              <a:rPr lang="zh-TW" altLang="en-US" sz="2000" dirty="0"/>
              <a:t>、</a:t>
            </a:r>
            <a:r>
              <a:rPr lang="zh-TW" altLang="en-US" sz="2200" dirty="0"/>
              <a:t>多次讀取</a:t>
            </a:r>
            <a:r>
              <a:rPr lang="en-US" altLang="zh-TW" sz="2200" dirty="0"/>
              <a:t>) </a:t>
            </a:r>
            <a:r>
              <a:rPr lang="zh-TW" altLang="en-US" sz="2200" dirty="0"/>
              <a:t>是一個資料儲存技術</a:t>
            </a:r>
            <a:r>
              <a:rPr lang="en-US" altLang="zh-TW" sz="2200" dirty="0"/>
              <a:t>, </a:t>
            </a:r>
            <a:r>
              <a:rPr lang="zh-TW" altLang="en-US" sz="2200" dirty="0"/>
              <a:t>使訊息於單一時間寫入儲存設備</a:t>
            </a:r>
            <a:r>
              <a:rPr lang="en-US" altLang="zh-TW" sz="2200" dirty="0"/>
              <a:t>, </a:t>
            </a:r>
            <a:r>
              <a:rPr lang="zh-TW" altLang="en-US" sz="2200" dirty="0"/>
              <a:t>防止用戶意外</a:t>
            </a:r>
            <a:r>
              <a:rPr lang="en-US" altLang="zh-TW" sz="2200" dirty="0"/>
              <a:t>/</a:t>
            </a:r>
            <a:r>
              <a:rPr lang="zh-TW" altLang="en-US" sz="2200" dirty="0"/>
              <a:t>故意更改或刪除數據</a:t>
            </a:r>
            <a:r>
              <a:rPr lang="en-US" altLang="zh-TW" sz="2200" dirty="0"/>
              <a:t>, </a:t>
            </a:r>
            <a:r>
              <a:rPr lang="zh-TW" altLang="en-US" sz="2200" dirty="0"/>
              <a:t>提供企業快速存取和長期存檔功能。</a:t>
            </a:r>
            <a:endParaRPr lang="en-US" sz="2200" dirty="0"/>
          </a:p>
        </p:txBody>
      </p:sp>
    </p:spTree>
    <p:extLst>
      <p:ext uri="{BB962C8B-B14F-4D97-AF65-F5344CB8AC3E}">
        <p14:creationId xmlns:p14="http://schemas.microsoft.com/office/powerpoint/2010/main" val="2358219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圖片 25">
            <a:extLst>
              <a:ext uri="{FF2B5EF4-FFF2-40B4-BE49-F238E27FC236}">
                <a16:creationId xmlns:a16="http://schemas.microsoft.com/office/drawing/2014/main" id="{C0E8B582-D686-49A9-9317-C1A0B0456A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5863" y="3381172"/>
            <a:ext cx="7136091" cy="614754"/>
          </a:xfrm>
          <a:prstGeom prst="rect">
            <a:avLst/>
          </a:prstGeom>
        </p:spPr>
      </p:pic>
      <p:pic>
        <p:nvPicPr>
          <p:cNvPr id="24" name="圖片 23">
            <a:extLst>
              <a:ext uri="{FF2B5EF4-FFF2-40B4-BE49-F238E27FC236}">
                <a16:creationId xmlns:a16="http://schemas.microsoft.com/office/drawing/2014/main" id="{F346F626-18F3-407E-AFA7-B98F23D240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5863" y="2476297"/>
            <a:ext cx="7136091" cy="614754"/>
          </a:xfrm>
          <a:prstGeom prst="rect">
            <a:avLst/>
          </a:prstGeom>
        </p:spPr>
      </p:pic>
      <p:pic>
        <p:nvPicPr>
          <p:cNvPr id="4" name="圖片 3">
            <a:extLst>
              <a:ext uri="{FF2B5EF4-FFF2-40B4-BE49-F238E27FC236}">
                <a16:creationId xmlns:a16="http://schemas.microsoft.com/office/drawing/2014/main" id="{88323160-3AB4-485B-BC73-375EDA4332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5863" y="1561897"/>
            <a:ext cx="7136091" cy="614754"/>
          </a:xfrm>
          <a:prstGeom prst="rect">
            <a:avLst/>
          </a:prstGeom>
        </p:spPr>
      </p:pic>
      <p:sp>
        <p:nvSpPr>
          <p:cNvPr id="2" name="Title 1">
            <a:extLst>
              <a:ext uri="{FF2B5EF4-FFF2-40B4-BE49-F238E27FC236}">
                <a16:creationId xmlns:a16="http://schemas.microsoft.com/office/drawing/2014/main" id="{81262CB8-D7F4-41E0-8ACE-3E1F335FA8D4}"/>
              </a:ext>
            </a:extLst>
          </p:cNvPr>
          <p:cNvSpPr>
            <a:spLocks noGrp="1"/>
          </p:cNvSpPr>
          <p:nvPr>
            <p:ph type="title"/>
          </p:nvPr>
        </p:nvSpPr>
        <p:spPr/>
        <p:txBody>
          <a:bodyPr/>
          <a:lstStyle/>
          <a:p>
            <a:r>
              <a:rPr lang="en-US" dirty="0"/>
              <a:t>WORM </a:t>
            </a:r>
            <a:r>
              <a:rPr lang="zh-TW" altLang="en-US" dirty="0"/>
              <a:t>的三大定義</a:t>
            </a:r>
            <a:endParaRPr lang="en-US" dirty="0"/>
          </a:p>
        </p:txBody>
      </p:sp>
      <p:sp>
        <p:nvSpPr>
          <p:cNvPr id="11" name="Rectangle 10">
            <a:extLst>
              <a:ext uri="{FF2B5EF4-FFF2-40B4-BE49-F238E27FC236}">
                <a16:creationId xmlns:a16="http://schemas.microsoft.com/office/drawing/2014/main" id="{ADC527D0-CC76-4D63-B3EF-C613610CFC49}"/>
              </a:ext>
            </a:extLst>
          </p:cNvPr>
          <p:cNvSpPr/>
          <p:nvPr/>
        </p:nvSpPr>
        <p:spPr>
          <a:xfrm>
            <a:off x="3387224" y="3754102"/>
            <a:ext cx="5312208" cy="108012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TextBox 11">
            <a:extLst>
              <a:ext uri="{FF2B5EF4-FFF2-40B4-BE49-F238E27FC236}">
                <a16:creationId xmlns:a16="http://schemas.microsoft.com/office/drawing/2014/main" id="{B9F4E668-3B78-42B9-B519-4270C3F7B853}"/>
              </a:ext>
            </a:extLst>
          </p:cNvPr>
          <p:cNvSpPr txBox="1"/>
          <p:nvPr/>
        </p:nvSpPr>
        <p:spPr>
          <a:xfrm>
            <a:off x="3387224" y="3516032"/>
            <a:ext cx="5312208" cy="47613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8100" tIns="38100" rIns="38100" bIns="38100" numCol="1" spcCol="1270" anchor="ctr" anchorCtr="0">
            <a:noAutofit/>
          </a:bodyPr>
          <a:lstStyle/>
          <a:p>
            <a:pPr marL="0" indent="0" defTabSz="889000">
              <a:lnSpc>
                <a:spcPct val="90000"/>
              </a:lnSpc>
              <a:spcBef>
                <a:spcPct val="0"/>
              </a:spcBef>
              <a:spcAft>
                <a:spcPct val="35000"/>
              </a:spcAft>
              <a:buFont typeface="Arial"/>
              <a:buNone/>
            </a:pPr>
            <a:r>
              <a:rPr lang="zh-TW" altLang="en-US" sz="2200" kern="1200" dirty="0">
                <a:latin typeface="微軟正黑體" panose="020B0604030504040204" pitchFamily="34" charset="-120"/>
                <a:ea typeface="微軟正黑體" panose="020B0604030504040204" pitchFamily="34" charset="-120"/>
              </a:rPr>
              <a:t>檔案可永久不更改</a:t>
            </a:r>
            <a:r>
              <a:rPr lang="en-US" altLang="zh-TW" sz="2200" kern="1200" dirty="0">
                <a:latin typeface="微軟正黑體" panose="020B0604030504040204" pitchFamily="34" charset="-120"/>
                <a:ea typeface="微軟正黑體" panose="020B0604030504040204" pitchFamily="34" charset="-120"/>
              </a:rPr>
              <a:t>, </a:t>
            </a:r>
            <a:r>
              <a:rPr lang="zh-TW" altLang="en-US" sz="2200" kern="1200" dirty="0">
                <a:latin typeface="微軟正黑體" panose="020B0604030504040204" pitchFamily="34" charset="-120"/>
                <a:ea typeface="微軟正黑體" panose="020B0604030504040204" pitchFamily="34" charset="-120"/>
              </a:rPr>
              <a:t>刪除</a:t>
            </a:r>
            <a:r>
              <a:rPr lang="en-US" altLang="zh-TW" sz="2200" kern="1200" dirty="0">
                <a:latin typeface="微軟正黑體" panose="020B0604030504040204" pitchFamily="34" charset="-120"/>
                <a:ea typeface="微軟正黑體" panose="020B0604030504040204" pitchFamily="34" charset="-120"/>
              </a:rPr>
              <a:t>,</a:t>
            </a:r>
            <a:r>
              <a:rPr lang="zh-TW" altLang="en-US" sz="2200" kern="1200" dirty="0">
                <a:latin typeface="微軟正黑體" panose="020B0604030504040204" pitchFamily="34" charset="-120"/>
                <a:ea typeface="微軟正黑體" panose="020B0604030504040204" pitchFamily="34" charset="-120"/>
              </a:rPr>
              <a:t> 異動</a:t>
            </a:r>
            <a:endParaRPr lang="en-US" sz="2200" kern="1200" dirty="0">
              <a:latin typeface="微軟正黑體" panose="020B0604030504040204" pitchFamily="34" charset="-120"/>
              <a:ea typeface="微軟正黑體" panose="020B0604030504040204" pitchFamily="34" charset="-120"/>
            </a:endParaRPr>
          </a:p>
        </p:txBody>
      </p:sp>
      <p:sp>
        <p:nvSpPr>
          <p:cNvPr id="14" name="Rectangle 13">
            <a:extLst>
              <a:ext uri="{FF2B5EF4-FFF2-40B4-BE49-F238E27FC236}">
                <a16:creationId xmlns:a16="http://schemas.microsoft.com/office/drawing/2014/main" id="{566E2D0C-8D87-412D-8904-9BA970B71C32}"/>
              </a:ext>
            </a:extLst>
          </p:cNvPr>
          <p:cNvSpPr/>
          <p:nvPr/>
        </p:nvSpPr>
        <p:spPr>
          <a:xfrm>
            <a:off x="3266184" y="2521582"/>
            <a:ext cx="5312208" cy="108012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TextBox 14">
            <a:extLst>
              <a:ext uri="{FF2B5EF4-FFF2-40B4-BE49-F238E27FC236}">
                <a16:creationId xmlns:a16="http://schemas.microsoft.com/office/drawing/2014/main" id="{071065FA-C480-4EF0-ACC6-F6B23F25AB59}"/>
              </a:ext>
            </a:extLst>
          </p:cNvPr>
          <p:cNvSpPr txBox="1"/>
          <p:nvPr/>
        </p:nvSpPr>
        <p:spPr>
          <a:xfrm>
            <a:off x="3387224" y="2575474"/>
            <a:ext cx="5312208" cy="47613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8100" tIns="38100" rIns="38100" bIns="38100" numCol="1" spcCol="1270" anchor="ctr" anchorCtr="0">
            <a:noAutofit/>
          </a:bodyPr>
          <a:lstStyle/>
          <a:p>
            <a:pPr lvl="0" defTabSz="889000">
              <a:lnSpc>
                <a:spcPct val="90000"/>
              </a:lnSpc>
              <a:spcBef>
                <a:spcPct val="0"/>
              </a:spcBef>
              <a:spcAft>
                <a:spcPct val="35000"/>
              </a:spcAft>
            </a:pPr>
            <a:r>
              <a:rPr lang="zh-TW" altLang="en-US" sz="2200" kern="1200" dirty="0">
                <a:latin typeface="微軟正黑體" panose="020B0604030504040204" pitchFamily="34" charset="-120"/>
                <a:ea typeface="微軟正黑體" panose="020B0604030504040204" pitchFamily="34" charset="-120"/>
              </a:rPr>
              <a:t>資料具有不可否認性 </a:t>
            </a:r>
            <a:r>
              <a:rPr lang="en-US" altLang="zh-TW" sz="2200" kern="1200" dirty="0">
                <a:latin typeface="微軟正黑體" panose="020B0604030504040204" pitchFamily="34" charset="-120"/>
                <a:ea typeface="微軟正黑體" panose="020B0604030504040204" pitchFamily="34" charset="-120"/>
              </a:rPr>
              <a:t>(</a:t>
            </a:r>
            <a:r>
              <a:rPr lang="en-US" sz="2200" kern="1200" dirty="0">
                <a:latin typeface="微軟正黑體" panose="020B0604030504040204" pitchFamily="34" charset="-120"/>
                <a:ea typeface="微軟正黑體" panose="020B0604030504040204" pitchFamily="34" charset="-120"/>
              </a:rPr>
              <a:t>Nonrepudiation</a:t>
            </a:r>
            <a:r>
              <a:rPr lang="en-US" altLang="zh-TW" sz="2200" kern="1200" dirty="0">
                <a:latin typeface="微軟正黑體" panose="020B0604030504040204" pitchFamily="34" charset="-120"/>
                <a:ea typeface="微軟正黑體" panose="020B0604030504040204" pitchFamily="34" charset="-120"/>
              </a:rPr>
              <a:t>)</a:t>
            </a:r>
            <a:endParaRPr lang="en-US" sz="2200" kern="1200" dirty="0">
              <a:latin typeface="微軟正黑體" panose="020B0604030504040204" pitchFamily="34" charset="-120"/>
              <a:ea typeface="微軟正黑體" panose="020B0604030504040204" pitchFamily="34" charset="-120"/>
            </a:endParaRPr>
          </a:p>
        </p:txBody>
      </p:sp>
      <p:sp>
        <p:nvSpPr>
          <p:cNvPr id="17" name="Rectangle 16">
            <a:extLst>
              <a:ext uri="{FF2B5EF4-FFF2-40B4-BE49-F238E27FC236}">
                <a16:creationId xmlns:a16="http://schemas.microsoft.com/office/drawing/2014/main" id="{49DFF6EA-4171-4534-9AFE-77EB3E0660F6}"/>
              </a:ext>
            </a:extLst>
          </p:cNvPr>
          <p:cNvSpPr/>
          <p:nvPr/>
        </p:nvSpPr>
        <p:spPr>
          <a:xfrm>
            <a:off x="3418584" y="1355997"/>
            <a:ext cx="5312208" cy="108012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8" name="TextBox 17">
            <a:extLst>
              <a:ext uri="{FF2B5EF4-FFF2-40B4-BE49-F238E27FC236}">
                <a16:creationId xmlns:a16="http://schemas.microsoft.com/office/drawing/2014/main" id="{5061C05B-063B-43AF-BC68-A08C088F5893}"/>
              </a:ext>
            </a:extLst>
          </p:cNvPr>
          <p:cNvSpPr txBox="1"/>
          <p:nvPr/>
        </p:nvSpPr>
        <p:spPr>
          <a:xfrm>
            <a:off x="3387224" y="1688215"/>
            <a:ext cx="5312208" cy="41568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8100" tIns="38100" rIns="38100" bIns="38100" numCol="1" spcCol="1270" anchor="ctr" anchorCtr="0">
            <a:noAutofit/>
          </a:bodyPr>
          <a:lstStyle/>
          <a:p>
            <a:pPr marL="0" lvl="0" indent="0" algn="l" defTabSz="889000">
              <a:lnSpc>
                <a:spcPct val="90000"/>
              </a:lnSpc>
              <a:spcBef>
                <a:spcPct val="0"/>
              </a:spcBef>
              <a:spcAft>
                <a:spcPct val="35000"/>
              </a:spcAft>
              <a:buNone/>
            </a:pPr>
            <a:r>
              <a:rPr lang="zh-TW" altLang="en-US" sz="2200" kern="1200" dirty="0">
                <a:latin typeface="微軟正黑體" panose="020B0604030504040204" pitchFamily="34" charset="-120"/>
                <a:ea typeface="微軟正黑體" panose="020B0604030504040204" pitchFamily="34" charset="-120"/>
              </a:rPr>
              <a:t>資料存取為一次寫入、多次讀取</a:t>
            </a:r>
            <a:endParaRPr lang="en-US" sz="2200" kern="1200" dirty="0">
              <a:latin typeface="微軟正黑體" panose="020B0604030504040204" pitchFamily="34" charset="-120"/>
              <a:ea typeface="微軟正黑體" panose="020B0604030504040204" pitchFamily="34" charset="-120"/>
            </a:endParaRPr>
          </a:p>
        </p:txBody>
      </p:sp>
      <p:sp>
        <p:nvSpPr>
          <p:cNvPr id="19" name="TextBox 17">
            <a:extLst>
              <a:ext uri="{FF2B5EF4-FFF2-40B4-BE49-F238E27FC236}">
                <a16:creationId xmlns:a16="http://schemas.microsoft.com/office/drawing/2014/main" id="{F50DAF6B-7CA2-4660-B1DB-3C82CE17DCCC}"/>
              </a:ext>
            </a:extLst>
          </p:cNvPr>
          <p:cNvSpPr txBox="1"/>
          <p:nvPr/>
        </p:nvSpPr>
        <p:spPr>
          <a:xfrm>
            <a:off x="763963" y="1678788"/>
            <a:ext cx="2540321" cy="41568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8100" tIns="38100" rIns="38100" bIns="38100" numCol="1" spcCol="1270" anchor="ctr" anchorCtr="0">
            <a:noAutofit/>
          </a:bodyPr>
          <a:lstStyle/>
          <a:p>
            <a:pPr lvl="0" algn="ctr">
              <a:lnSpc>
                <a:spcPts val="2300"/>
              </a:lnSpc>
            </a:pPr>
            <a:r>
              <a:rPr lang="en-US" altLang="zh-TW" sz="1800" dirty="0"/>
              <a:t>Write Once Read Many</a:t>
            </a:r>
          </a:p>
        </p:txBody>
      </p:sp>
      <p:sp>
        <p:nvSpPr>
          <p:cNvPr id="20" name="TextBox 17">
            <a:extLst>
              <a:ext uri="{FF2B5EF4-FFF2-40B4-BE49-F238E27FC236}">
                <a16:creationId xmlns:a16="http://schemas.microsoft.com/office/drawing/2014/main" id="{099DE35B-BB7F-452B-89A0-E2AC83544468}"/>
              </a:ext>
            </a:extLst>
          </p:cNvPr>
          <p:cNvSpPr txBox="1"/>
          <p:nvPr/>
        </p:nvSpPr>
        <p:spPr>
          <a:xfrm>
            <a:off x="883007" y="2580355"/>
            <a:ext cx="2282857" cy="41568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8100" tIns="38100" rIns="38100" bIns="38100" numCol="1" spcCol="1270" anchor="ctr" anchorCtr="0">
            <a:noAutofit/>
          </a:bodyPr>
          <a:lstStyle/>
          <a:p>
            <a:pPr lvl="0" algn="ctr">
              <a:lnSpc>
                <a:spcPts val="2400"/>
              </a:lnSpc>
            </a:pPr>
            <a:r>
              <a:rPr lang="en-US" altLang="zh-TW" sz="1800" dirty="0"/>
              <a:t>Data Compliance</a:t>
            </a:r>
          </a:p>
        </p:txBody>
      </p:sp>
      <p:sp>
        <p:nvSpPr>
          <p:cNvPr id="21" name="TextBox 17">
            <a:extLst>
              <a:ext uri="{FF2B5EF4-FFF2-40B4-BE49-F238E27FC236}">
                <a16:creationId xmlns:a16="http://schemas.microsoft.com/office/drawing/2014/main" id="{A9771845-323E-4754-A534-C74982ECB691}"/>
              </a:ext>
            </a:extLst>
          </p:cNvPr>
          <p:cNvSpPr txBox="1"/>
          <p:nvPr/>
        </p:nvSpPr>
        <p:spPr>
          <a:xfrm>
            <a:off x="880216" y="3481923"/>
            <a:ext cx="2282857" cy="41568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8100" tIns="38100" rIns="38100" bIns="38100" numCol="1" spcCol="1270" anchor="ctr" anchorCtr="0">
            <a:noAutofit/>
          </a:bodyPr>
          <a:lstStyle/>
          <a:p>
            <a:pPr algn="ctr">
              <a:lnSpc>
                <a:spcPts val="2400"/>
              </a:lnSpc>
            </a:pPr>
            <a:r>
              <a:rPr lang="en-US" altLang="zh-TW" sz="1800" dirty="0"/>
              <a:t>File Lock</a:t>
            </a:r>
          </a:p>
        </p:txBody>
      </p:sp>
    </p:spTree>
    <p:extLst>
      <p:ext uri="{BB962C8B-B14F-4D97-AF65-F5344CB8AC3E}">
        <p14:creationId xmlns:p14="http://schemas.microsoft.com/office/powerpoint/2010/main" val="1337587696"/>
      </p:ext>
    </p:extLst>
  </p:cSld>
  <p:clrMapOvr>
    <a:masterClrMapping/>
  </p:clrMapOvr>
</p:sld>
</file>

<file path=ppt/theme/theme1.xml><?xml version="1.0" encoding="utf-8"?>
<a:theme xmlns:a="http://schemas.openxmlformats.org/drawingml/2006/main" name="自訂設計">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2639</TotalTime>
  <Words>1786</Words>
  <Application>Microsoft Office PowerPoint</Application>
  <PresentationFormat>如螢幕大小 (16:9)</PresentationFormat>
  <Paragraphs>257</Paragraphs>
  <Slides>32</Slides>
  <Notes>17</Notes>
  <HiddenSlides>0</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32</vt:i4>
      </vt:variant>
    </vt:vector>
  </HeadingPairs>
  <TitlesOfParts>
    <vt:vector size="43" baseType="lpstr">
      <vt:lpstr>メイリオ</vt:lpstr>
      <vt:lpstr>Microsoft YaHei</vt:lpstr>
      <vt:lpstr>Microsoft YaHei</vt:lpstr>
      <vt:lpstr>Microsoft JhengHei</vt:lpstr>
      <vt:lpstr>Microsoft JhengHei</vt:lpstr>
      <vt:lpstr>新細明體</vt:lpstr>
      <vt:lpstr>穝灿砰</vt:lpstr>
      <vt:lpstr>Arial</vt:lpstr>
      <vt:lpstr>Calibri</vt:lpstr>
      <vt:lpstr>Wingdings</vt:lpstr>
      <vt:lpstr>自訂設計</vt:lpstr>
      <vt:lpstr>PowerPoint 簡報</vt:lpstr>
      <vt:lpstr>許多國家嚴格定義資料存檔的法規</vt:lpstr>
      <vt:lpstr>美國證券交易委員會明確規範</vt:lpstr>
      <vt:lpstr>許多應用需要大數據的儲存跟資料歸檔</vt:lpstr>
      <vt:lpstr>各式各樣的檔案需要長期保存</vt:lpstr>
      <vt:lpstr>同時企業近年來面臨資料加密勒索的危害</vt:lpstr>
      <vt:lpstr>即使已備份資料, 備份版本也有可能一同遭到勒索軟體的感染</vt:lpstr>
      <vt:lpstr>WORM  (一次寫入、多次讀取)</vt:lpstr>
      <vt:lpstr>WORM 的三大定義</vt:lpstr>
      <vt:lpstr>QNAP 提供兩種 WORM 儲存方案</vt:lpstr>
      <vt:lpstr>QES Folder-Based WORM 容易整合的開放式儲存解決方案</vt:lpstr>
      <vt:lpstr>QES ZFS WORM 儲存方案</vt:lpstr>
      <vt:lpstr>兩種方案都可支援保存期限管理</vt:lpstr>
      <vt:lpstr>WORM 比 ACL 拒絕權限更周密地保護資料</vt:lpstr>
      <vt:lpstr>QES WORM具有先進的安全特色</vt:lpstr>
      <vt:lpstr>你還可以搭配 QES 其他功能一起使用</vt:lpstr>
      <vt:lpstr>搭配 WORM 的 SnapSync 備份  確保用戶資料可靠性與不可竄改性</vt:lpstr>
      <vt:lpstr>即使是中小型企業也可安心地歸檔資料</vt:lpstr>
      <vt:lpstr>Live Demo QES WORM Folder</vt:lpstr>
      <vt:lpstr>企業首選</vt:lpstr>
      <vt:lpstr>Panasonic 藍光櫃組成</vt:lpstr>
      <vt:lpstr>歸檔光碟的優勢</vt:lpstr>
      <vt:lpstr>歸檔光碟的優勢</vt:lpstr>
      <vt:lpstr>歸檔光碟的優勢</vt:lpstr>
      <vt:lpstr>BlueGlacier 解決方案架構</vt:lpstr>
      <vt:lpstr>BlueGlacier 支援Qtier分層技術 滿足不同資料讀/寫模式的應用需求所設計 </vt:lpstr>
      <vt:lpstr>完整的 API 支援</vt:lpstr>
      <vt:lpstr>先進的資料歸檔檔案系統</vt:lpstr>
      <vt:lpstr>BlueGlacier 產品套裝方案</vt:lpstr>
      <vt:lpstr>BlueGlacier 產品套組方案</vt:lpstr>
      <vt:lpstr>QNAP WORM Multiple Business Advantages</vt:lpstr>
      <vt:lpstr>QNAP WORM 是您最好的選擇</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威聯通提供您 完整的儲存解決方案</dc:title>
  <dc:creator>Jasper Huang</dc:creator>
  <cp:lastModifiedBy>QNAP_Hsuan Chang</cp:lastModifiedBy>
  <cp:revision>95</cp:revision>
  <dcterms:modified xsi:type="dcterms:W3CDTF">2019-05-08T05:45:08Z</dcterms:modified>
</cp:coreProperties>
</file>