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60" r:id="rId3"/>
    <p:sldId id="266" r:id="rId4"/>
    <p:sldId id="261" r:id="rId5"/>
    <p:sldId id="284" r:id="rId6"/>
    <p:sldId id="283" r:id="rId7"/>
    <p:sldId id="285" r:id="rId8"/>
    <p:sldId id="286" r:id="rId9"/>
    <p:sldId id="265" r:id="rId10"/>
    <p:sldId id="287" r:id="rId11"/>
    <p:sldId id="278" r:id="rId12"/>
    <p:sldId id="288" r:id="rId13"/>
    <p:sldId id="548" r:id="rId14"/>
    <p:sldId id="289" r:id="rId15"/>
    <p:sldId id="270" r:id="rId16"/>
    <p:sldId id="290" r:id="rId17"/>
    <p:sldId id="551" r:id="rId18"/>
    <p:sldId id="267" r:id="rId19"/>
    <p:sldId id="271" r:id="rId20"/>
    <p:sldId id="562" r:id="rId21"/>
    <p:sldId id="556" r:id="rId22"/>
    <p:sldId id="557" r:id="rId23"/>
    <p:sldId id="558" r:id="rId24"/>
    <p:sldId id="559" r:id="rId25"/>
    <p:sldId id="566" r:id="rId26"/>
    <p:sldId id="560" r:id="rId27"/>
    <p:sldId id="263" r:id="rId28"/>
    <p:sldId id="264" r:id="rId29"/>
    <p:sldId id="561" r:id="rId30"/>
    <p:sldId id="299" r:id="rId31"/>
    <p:sldId id="280" r:id="rId32"/>
    <p:sldId id="565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98B07-D05B-FC6B-CBA2-62A609F9D414}" v="1" dt="2019-05-07T08:38:54.249"/>
    <p1510:client id="{2F9BEC89-3146-D0D0-092A-9CD1DF0A0A0E}" v="508" dt="2019-05-07T07:50:31.855"/>
    <p1510:client id="{8FFB6201-0360-456C-9FD8-8E7FA55DB9FD}" v="418" dt="2019-05-08T07:59:55.166"/>
    <p1510:client id="{64D13A6A-BEAA-9ADB-74BA-C4229567D080}" v="2432" dt="2019-05-07T10:54:23.217"/>
    <p1510:client id="{FE8C661C-E35C-E85A-DBD3-101A75E484E4}" v="147" dt="2019-05-08T03:13:34.419"/>
    <p1510:client id="{1F1CE46C-97DB-E628-941A-BE72A86887D7}" v="113" dt="2019-05-08T02:34:15.443"/>
    <p1510:client id="{0C1A0637-4F05-F390-61F2-9E53C7151247}" v="28" dt="2019-05-08T03:28:32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40" y="84"/>
      </p:cViewPr>
      <p:guideLst>
        <p:guide orient="horz" pos="1620"/>
        <p:guide pos="2880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7a-4.com/regulations-summary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home.com.tw/tech/12961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data stored in WORM mode can be encrypted to prevent sensitive data being read by unauthorized personnel</a:t>
            </a:r>
          </a:p>
        </p:txBody>
      </p:sp>
    </p:spTree>
    <p:extLst>
      <p:ext uri="{BB962C8B-B14F-4D97-AF65-F5344CB8AC3E}">
        <p14:creationId xmlns:p14="http://schemas.microsoft.com/office/powerpoint/2010/main" val="13039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FDA8E-D642-4C78-832E-6418BB5C8F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20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Drive units can be replaced/repaired by module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30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1100"/>
              <a:t>光學儲存媒體本身材料的特性</a:t>
            </a:r>
            <a:r>
              <a:rPr lang="en-US" altLang="zh-TW" sz="1100"/>
              <a:t>, </a:t>
            </a:r>
            <a:r>
              <a:rPr lang="zh-TW" altLang="en-US" sz="1100"/>
              <a:t>提供只允許寫入一次</a:t>
            </a:r>
            <a:r>
              <a:rPr lang="en-US" altLang="zh-TW" sz="1100"/>
              <a:t>, </a:t>
            </a:r>
            <a:r>
              <a:rPr lang="zh-TW" altLang="en-US" sz="1100"/>
              <a:t>資料從此變成唯獨的能力</a:t>
            </a:r>
            <a:r>
              <a:rPr lang="en-US" altLang="zh-TW" sz="1100"/>
              <a:t>.</a:t>
            </a:r>
            <a:endParaRPr lang="en-US" sz="1100"/>
          </a:p>
          <a:p>
            <a:pPr marL="762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1100"/>
              <a:t>這種物理型</a:t>
            </a:r>
            <a:r>
              <a:rPr lang="en-US" altLang="zh-TW" sz="1100"/>
              <a:t>WORM</a:t>
            </a:r>
            <a:r>
              <a:rPr lang="zh-TW" altLang="en-US" sz="1100"/>
              <a:t>最大優點是極為可靠</a:t>
            </a:r>
            <a:r>
              <a:rPr lang="en-US" altLang="zh-TW" sz="1100"/>
              <a:t>, </a:t>
            </a:r>
            <a:r>
              <a:rPr lang="zh-TW" altLang="en-US" sz="1100"/>
              <a:t>其防寫措施是建立在儲存媒體的物理性質上</a:t>
            </a:r>
            <a:r>
              <a:rPr lang="en-US" altLang="zh-TW" sz="1100"/>
              <a:t>, </a:t>
            </a:r>
            <a:r>
              <a:rPr lang="zh-TW" altLang="en-US" sz="1100"/>
              <a:t>從根本防止了刪改資料的可能性</a:t>
            </a:r>
            <a:r>
              <a:rPr lang="en-US" altLang="zh-TW" sz="1100"/>
              <a:t>.</a:t>
            </a:r>
            <a:endParaRPr lang="en-US" sz="1100"/>
          </a:p>
          <a:p>
            <a:pPr marL="762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1100"/>
              <a:t>此外</a:t>
            </a:r>
            <a:r>
              <a:rPr lang="en-US" altLang="zh-TW" sz="1100"/>
              <a:t>, </a:t>
            </a:r>
            <a:r>
              <a:rPr lang="zh-TW" altLang="en-US" sz="1100"/>
              <a:t>光碟高壽命的特性</a:t>
            </a:r>
            <a:r>
              <a:rPr lang="en-US" altLang="zh-TW" sz="1100"/>
              <a:t>, </a:t>
            </a:r>
            <a:r>
              <a:rPr lang="zh-TW" altLang="en-US" sz="1100"/>
              <a:t>比磁帶更適合用作長期歸檔的強健媒介</a:t>
            </a:r>
            <a:r>
              <a:rPr lang="en-US" altLang="zh-TW" sz="1100"/>
              <a:t>.</a:t>
            </a:r>
            <a:endParaRPr lang="en-US" sz="11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36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zh-TW" altLang="en-US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將</a:t>
            </a:r>
            <a:r>
              <a:rPr lang="en-US" altLang="zh-TW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SSD</a:t>
            </a:r>
            <a:r>
              <a:rPr lang="zh-TW" altLang="en-US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用於高</a:t>
            </a:r>
            <a:r>
              <a:rPr lang="en-US" altLang="zh-TW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I/O</a:t>
            </a:r>
            <a:r>
              <a:rPr lang="zh-TW" altLang="en-US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作業、</a:t>
            </a:r>
            <a:r>
              <a:rPr lang="en-US" altLang="zh-TW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HDD</a:t>
            </a:r>
            <a:r>
              <a:rPr lang="zh-TW" altLang="en-US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用於一般應用，光碟則用於儲存冷資料及長期歸檔。內建的</a:t>
            </a:r>
            <a:r>
              <a:rPr lang="en-US" altLang="zh-TW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altLang="zh-TW" sz="1100" b="0" i="0" u="none" strike="noStrike" cap="none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GbE</a:t>
            </a:r>
            <a:r>
              <a:rPr lang="zh-TW" altLang="en-US" sz="1100" b="0" i="0" u="none" strike="noStrike" cap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 介面則提供高速網路傳輸，提升繁重負載任務的效率，滿足廣泛的儲存應用。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FDA8E-D642-4C78-832E-6418BB5C8F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01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https://www.17a-4.com/regulations-summary/</a:t>
            </a:r>
            <a:endParaRPr lang="en-US"/>
          </a:p>
          <a:p>
            <a:r>
              <a:rPr lang="zh-TW" alt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自從</a:t>
            </a: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2001 </a:t>
            </a:r>
            <a:r>
              <a:rPr lang="zh-TW" alt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年恩隆案以及</a:t>
            </a: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2009 </a:t>
            </a:r>
            <a:r>
              <a:rPr lang="zh-TW" alt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金融危機發生之後，美國至少訂定了</a:t>
            </a: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4000 </a:t>
            </a:r>
            <a:r>
              <a:rPr lang="zh-TW" alt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條以上的法規，而且持續在增加，其中對於資料安全以及資料不可否認性特別訂定了</a:t>
            </a: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SEC 17A-4/SEC Sarbanes Oxley/FDA 21 CFR </a:t>
            </a:r>
            <a:r>
              <a:rPr lang="zh-TW" alt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11 </a:t>
            </a:r>
            <a:r>
              <a:rPr lang="zh-TW" alt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部分來強定資料保存的重要性。此法規針對金融業、醫藥業以及各大上市公司都有強制性的規定。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02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zh-TW" altLang="en-US"/>
              <a:t>都是一但完成並儲存，就不容許再有任何的更改。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WORM technology can archive data in non-rewritable, non-erasable format. Using this method, recorded data can no longer be overwritten, modified or manipulated.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https://www.ithome.com.tw/tech/129616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對於法規遵循要求企業做到的資料長期保存（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Retention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 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QES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也推出了相關的特色，例如支援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WORM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Once, Read Many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）的儲存，可將檔案的存放維持在無法修改的狀態，以符合公司外部的法律，以及產業治理的規定</a:t>
            </a:r>
            <a:endParaRPr lang="en-US" altLang="zh-TW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例如，因應美國證券交易委員會提出的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 Rule 17a-4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法令時，企業可運用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WORM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的功能，將儲存系統設定為嚴格的遵循模式（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mode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），此外，</a:t>
            </a:r>
            <a:r>
              <a:rPr lang="en-US" altLang="zh-TW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SnapLock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還提供了較為寬鬆的企業模式（</a:t>
            </a:r>
            <a:r>
              <a:rPr lang="en-US" altLang="zh-TW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mode</a:t>
            </a:r>
            <a:r>
              <a:rPr lang="zh-TW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）選項，能用於內部的數位資產保護。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EEC4F-8CEE-4429-9622-C5BE726EDDB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43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153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>
  <p:cSld name="2_標題投影片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00166" y="2571750"/>
            <a:ext cx="6400800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68" y="541"/>
            <a:ext cx="9251999" cy="520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720" y="1428742"/>
            <a:ext cx="5798448" cy="18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 preserve="1" userDrawn="1">
  <p:cSld name="1_標題投影片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488502B-CD70-4788-BA0A-B7B11EB9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428" y="-1"/>
            <a:ext cx="9215953" cy="51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0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10362" y="123478"/>
            <a:ext cx="8310109" cy="84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 sz="3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10362" y="1275606"/>
            <a:ext cx="8310109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200" b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–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Char char="»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 preserve="1">
  <p:cSld name="2_標題及物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10362" y="123478"/>
            <a:ext cx="8310109" cy="84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10362" y="1275606"/>
            <a:ext cx="8310109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2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–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Char char="»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" name="圖片 2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447D30BC-0F79-4B08-8793-BD3917E0D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428" y="0"/>
            <a:ext cx="9218428" cy="51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 preserve="1">
  <p:cSld name="標題及物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132C01-709F-4D52-A1D9-6DE0E7D06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798" y="0"/>
            <a:ext cx="9215234" cy="5187192"/>
          </a:xfrm>
          <a:prstGeom prst="rect">
            <a:avLst/>
          </a:prstGeom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86940" y="123478"/>
            <a:ext cx="4333531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486940" y="1275606"/>
            <a:ext cx="4333531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Char char="–"/>
              <a:defRPr sz="16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Char char="»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92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50634BC-59A5-4C2E-A7F4-EDFEE0F49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736" y="0"/>
            <a:ext cx="9198169" cy="5176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68B6B-6713-4981-B739-DFC636575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81" y="1052345"/>
            <a:ext cx="8367165" cy="983466"/>
          </a:xfrm>
        </p:spPr>
        <p:txBody>
          <a:bodyPr anchor="t"/>
          <a:lstStyle>
            <a:lvl1pPr>
              <a:defRPr sz="45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5A3C5-C3B2-4693-AC33-E08F085F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89" y="20358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8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9F5AB6E3-25BA-4D13-9B37-E20979F39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242" y="0"/>
            <a:ext cx="8683516" cy="74022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D87D4DE0-BC8B-4C56-A0F4-A2605249F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634" y="822662"/>
            <a:ext cx="8482149" cy="3804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860765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676" y="830"/>
            <a:ext cx="9208411" cy="5183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1008" y="0"/>
            <a:ext cx="856895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1008" y="1151565"/>
            <a:ext cx="8568952" cy="338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50" r:id="rId3"/>
    <p:sldLayoutId id="2147483666" r:id="rId4"/>
    <p:sldLayoutId id="2147483665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400" b="0" i="0" u="none" strike="noStrike" cap="none">
          <a:solidFill>
            <a:srgbClr val="000000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0" i="0" u="none" strike="noStrike" cap="none">
          <a:solidFill>
            <a:srgbClr val="000000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39.pn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7.jpeg"/><Relationship Id="rId1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17" Type="http://schemas.openxmlformats.org/officeDocument/2006/relationships/image" Target="../media/image81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0.jpe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71.png"/><Relationship Id="rId15" Type="http://schemas.openxmlformats.org/officeDocument/2006/relationships/image" Target="../media/image79.png"/><Relationship Id="rId10" Type="http://schemas.microsoft.com/office/2007/relationships/hdphoto" Target="../media/hdphoto2.wdp"/><Relationship Id="rId19" Type="http://schemas.openxmlformats.org/officeDocument/2006/relationships/image" Target="../media/image82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37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microsoft.com/office/2007/relationships/hdphoto" Target="../media/hdphoto3.wdp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18.jpe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2465D474-3CF3-460F-B2D4-7FF2A29ECF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455" y="1619251"/>
            <a:ext cx="4056065" cy="3036890"/>
          </a:xfrm>
          <a:prstGeom prst="rect">
            <a:avLst/>
          </a:prstGeom>
        </p:spPr>
      </p:pic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6E01BC58-5F67-4576-A49F-DDEA1D86612B}"/>
              </a:ext>
            </a:extLst>
          </p:cNvPr>
          <p:cNvSpPr/>
          <p:nvPr/>
        </p:nvSpPr>
        <p:spPr>
          <a:xfrm>
            <a:off x="4701362" y="1526499"/>
            <a:ext cx="3888022" cy="3036890"/>
          </a:xfrm>
          <a:prstGeom prst="roundRect">
            <a:avLst>
              <a:gd name="adj" fmla="val 2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2412CE8-E582-46E6-BDF4-4A6FAECB3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27" y="1619251"/>
            <a:ext cx="4056065" cy="3036890"/>
          </a:xfrm>
          <a:prstGeom prst="rect">
            <a:avLst/>
          </a:prstGeom>
        </p:spPr>
      </p:pic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03052018-93EC-44B3-A89A-035A49814091}"/>
              </a:ext>
            </a:extLst>
          </p:cNvPr>
          <p:cNvSpPr/>
          <p:nvPr/>
        </p:nvSpPr>
        <p:spPr>
          <a:xfrm>
            <a:off x="510362" y="1526499"/>
            <a:ext cx="3888022" cy="3036890"/>
          </a:xfrm>
          <a:prstGeom prst="roundRect">
            <a:avLst>
              <a:gd name="adj" fmla="val 2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テキスト ボックス 138">
            <a:extLst>
              <a:ext uri="{FF2B5EF4-FFF2-40B4-BE49-F238E27FC236}">
                <a16:creationId xmlns:a16="http://schemas.microsoft.com/office/drawing/2014/main" id="{6949BC5E-4E4B-4318-8B5A-7278DA1A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002" y="1352845"/>
            <a:ext cx="4056065" cy="35947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Software WORM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A3A6B-5176-4B09-9204-8331C1B0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QNAP Provides Two WORM Solutions</a:t>
            </a:r>
            <a:endParaRPr lang="zh-TW" altLang="en-US" sz="3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C67AA-2877-4E6B-B14A-707EC9FE17AA}"/>
              </a:ext>
            </a:extLst>
          </p:cNvPr>
          <p:cNvSpPr txBox="1"/>
          <p:nvPr/>
        </p:nvSpPr>
        <p:spPr>
          <a:xfrm>
            <a:off x="7031465" y="3005748"/>
            <a:ext cx="117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TES-1885U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4AB330-6FF6-450F-87BF-3A0CDA21B5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46" y="3220287"/>
            <a:ext cx="1632815" cy="1020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73BCF7-F0F0-4136-A7C0-A6F6FF0DE5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7" b="24105"/>
          <a:stretch/>
        </p:blipFill>
        <p:spPr>
          <a:xfrm>
            <a:off x="5007137" y="3420952"/>
            <a:ext cx="1635624" cy="560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62CD92-F446-4014-BB97-E6E47D4549E5}"/>
              </a:ext>
            </a:extLst>
          </p:cNvPr>
          <p:cNvSpPr txBox="1"/>
          <p:nvPr/>
        </p:nvSpPr>
        <p:spPr>
          <a:xfrm>
            <a:off x="5243997" y="3981546"/>
            <a:ext cx="117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ES1686dc</a:t>
            </a:r>
          </a:p>
        </p:txBody>
      </p:sp>
      <p:pic>
        <p:nvPicPr>
          <p:cNvPr id="17" name="Google Shape;675;p48">
            <a:extLst>
              <a:ext uri="{FF2B5EF4-FFF2-40B4-BE49-F238E27FC236}">
                <a16:creationId xmlns:a16="http://schemas.microsoft.com/office/drawing/2014/main" id="{A2243690-9F8A-4BC0-81AD-DD9D1E986525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0000"/>
          <a:stretch/>
        </p:blipFill>
        <p:spPr>
          <a:xfrm>
            <a:off x="4898266" y="2450414"/>
            <a:ext cx="1826917" cy="731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138DB2-F7DF-4021-BAF5-60AA2EFCCCA6}"/>
              </a:ext>
            </a:extLst>
          </p:cNvPr>
          <p:cNvSpPr txBox="1"/>
          <p:nvPr/>
        </p:nvSpPr>
        <p:spPr>
          <a:xfrm>
            <a:off x="5243997" y="3009350"/>
            <a:ext cx="117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TES-3085U</a:t>
            </a:r>
          </a:p>
        </p:txBody>
      </p:sp>
      <p:pic>
        <p:nvPicPr>
          <p:cNvPr id="19" name="Google Shape;693;p49">
            <a:extLst>
              <a:ext uri="{FF2B5EF4-FFF2-40B4-BE49-F238E27FC236}">
                <a16:creationId xmlns:a16="http://schemas.microsoft.com/office/drawing/2014/main" id="{F6A41090-3294-4291-B06C-E6A045982408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17" b="24854"/>
          <a:stretch/>
        </p:blipFill>
        <p:spPr>
          <a:xfrm>
            <a:off x="6829857" y="2424897"/>
            <a:ext cx="1587448" cy="7314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BB2D99-87FC-4A5D-94AE-479DCBC25277}"/>
              </a:ext>
            </a:extLst>
          </p:cNvPr>
          <p:cNvSpPr txBox="1"/>
          <p:nvPr/>
        </p:nvSpPr>
        <p:spPr>
          <a:xfrm>
            <a:off x="6760949" y="3981251"/>
            <a:ext cx="1813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TDS-16489U R2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26F74-BFC9-4C52-B9EF-F731856861B7}"/>
              </a:ext>
            </a:extLst>
          </p:cNvPr>
          <p:cNvSpPr txBox="1"/>
          <p:nvPr/>
        </p:nvSpPr>
        <p:spPr>
          <a:xfrm>
            <a:off x="694981" y="1828138"/>
            <a:ext cx="35979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BlueGlacier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 Tiering Archive Storage</a:t>
            </a:r>
          </a:p>
        </p:txBody>
      </p:sp>
      <p:pic>
        <p:nvPicPr>
          <p:cNvPr id="2050" name="Picture 2" descr="https://www.qnap.com/solution/blueglacier/images/header-img.png">
            <a:extLst>
              <a:ext uri="{FF2B5EF4-FFF2-40B4-BE49-F238E27FC236}">
                <a16:creationId xmlns:a16="http://schemas.microsoft.com/office/drawing/2014/main" id="{5ECE186B-03F7-450C-928A-787E4BEB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379" y="2348865"/>
            <a:ext cx="893743" cy="184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693;p49">
            <a:extLst>
              <a:ext uri="{FF2B5EF4-FFF2-40B4-BE49-F238E27FC236}">
                <a16:creationId xmlns:a16="http://schemas.microsoft.com/office/drawing/2014/main" id="{E7069175-E9CC-444C-B836-1ABBCBB54A24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17" b="24854"/>
          <a:stretch/>
        </p:blipFill>
        <p:spPr>
          <a:xfrm>
            <a:off x="842201" y="3050508"/>
            <a:ext cx="1587448" cy="73143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DB033E-42DC-4ADD-AFF2-C05BE2F412F3}"/>
              </a:ext>
            </a:extLst>
          </p:cNvPr>
          <p:cNvSpPr txBox="1"/>
          <p:nvPr/>
        </p:nvSpPr>
        <p:spPr>
          <a:xfrm>
            <a:off x="1012442" y="3673769"/>
            <a:ext cx="117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TES-1885U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576BA-8422-4249-9FD5-20D6E5D18CA1}"/>
              </a:ext>
            </a:extLst>
          </p:cNvPr>
          <p:cNvSpPr txBox="1"/>
          <p:nvPr/>
        </p:nvSpPr>
        <p:spPr>
          <a:xfrm>
            <a:off x="2684653" y="4232021"/>
            <a:ext cx="166491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120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Optical Disc Library</a:t>
            </a: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圖片 28" descr="一張含有 螢幕, 監視器 的圖片&#10;&#10;描述是以高可信度產生">
            <a:extLst>
              <a:ext uri="{FF2B5EF4-FFF2-40B4-BE49-F238E27FC236}">
                <a16:creationId xmlns:a16="http://schemas.microsoft.com/office/drawing/2014/main" id="{81B0246C-43CA-4B4B-874A-028AFD504D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852" y="3402281"/>
            <a:ext cx="661323" cy="123822"/>
          </a:xfrm>
          <a:prstGeom prst="rect">
            <a:avLst/>
          </a:prstGeom>
        </p:spPr>
      </p:pic>
      <p:sp>
        <p:nvSpPr>
          <p:cNvPr id="32" name="TextBox 11">
            <a:extLst>
              <a:ext uri="{FF2B5EF4-FFF2-40B4-BE49-F238E27FC236}">
                <a16:creationId xmlns:a16="http://schemas.microsoft.com/office/drawing/2014/main" id="{1793C270-6FAC-430A-9308-FE94B9F6136A}"/>
              </a:ext>
            </a:extLst>
          </p:cNvPr>
          <p:cNvSpPr txBox="1"/>
          <p:nvPr/>
        </p:nvSpPr>
        <p:spPr>
          <a:xfrm>
            <a:off x="4996869" y="1828138"/>
            <a:ext cx="32993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QES ZFS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Filesystem</a:t>
            </a:r>
          </a:p>
        </p:txBody>
      </p:sp>
      <p:sp>
        <p:nvSpPr>
          <p:cNvPr id="33" name="テキスト ボックス 138">
            <a:extLst>
              <a:ext uri="{FF2B5EF4-FFF2-40B4-BE49-F238E27FC236}">
                <a16:creationId xmlns:a16="http://schemas.microsoft.com/office/drawing/2014/main" id="{04F7E8AE-EF30-4ED7-9D0A-F5F4B584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27" y="1352845"/>
            <a:ext cx="4056065" cy="35947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Physical WORM</a:t>
            </a:r>
          </a:p>
        </p:txBody>
      </p:sp>
    </p:spTree>
    <p:extLst>
      <p:ext uri="{BB962C8B-B14F-4D97-AF65-F5344CB8AC3E}">
        <p14:creationId xmlns:p14="http://schemas.microsoft.com/office/powerpoint/2010/main" val="390584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4F3C9091-DD16-45AC-94F5-B70CE79DD2E9}"/>
              </a:ext>
            </a:extLst>
          </p:cNvPr>
          <p:cNvGrpSpPr/>
          <p:nvPr/>
        </p:nvGrpSpPr>
        <p:grpSpPr>
          <a:xfrm>
            <a:off x="655521" y="1465534"/>
            <a:ext cx="2743562" cy="3107418"/>
            <a:chOff x="4052585" y="1594893"/>
            <a:chExt cx="2743562" cy="3107418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1B32203D-C4EC-454C-BC7D-8F71CE5E8CD8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5A8C9177-8EA3-48A5-802C-64E86E3A86A2}"/>
                </a:ext>
              </a:extLst>
            </p:cNvPr>
            <p:cNvSpPr/>
            <p:nvPr/>
          </p:nvSpPr>
          <p:spPr>
            <a:xfrm>
              <a:off x="4134196" y="1660901"/>
              <a:ext cx="2594529" cy="2981990"/>
            </a:xfrm>
            <a:prstGeom prst="roundRect">
              <a:avLst>
                <a:gd name="adj" fmla="val 40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テキスト ボックス 138">
            <a:extLst>
              <a:ext uri="{FF2B5EF4-FFF2-40B4-BE49-F238E27FC236}">
                <a16:creationId xmlns:a16="http://schemas.microsoft.com/office/drawing/2014/main" id="{BDD1B721-C21A-4C7D-83BA-9A669662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231" y="1314612"/>
            <a:ext cx="1866141" cy="35947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lvl="0" algn="ctr" defTabSz="779252">
              <a:defRPr/>
            </a:pPr>
            <a:r>
              <a:rPr lang="en-US" altLang="zh-CN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メイリオ" panose="020B0604030504040204" pitchFamily="50" charset="-128"/>
              </a:rPr>
              <a:t>Server</a:t>
            </a:r>
            <a:endParaRPr lang="en-US" altLang="ja-JP" sz="16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メイリオ" panose="020B0604030504040204" pitchFamily="5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9CA47-4FE7-42CC-B0FF-BB3DB311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altLang="zh-TW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QES Folder-Based WORM</a:t>
            </a:r>
            <a:br>
              <a:rPr lang="en-US" altLang="zh-TW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zh-TW" altLang="en-US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Easy to Integrate Storage Solutions</a:t>
            </a:r>
            <a:endParaRPr lang="en-US" altLang="zh-TW" sz="3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B39B-0FA3-4F8B-A089-F6EEBB07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0371" y="1675481"/>
            <a:ext cx="4248471" cy="2762994"/>
          </a:xfrm>
        </p:spPr>
        <p:txBody>
          <a:bodyPr/>
          <a:lstStyle/>
          <a:p>
            <a:r>
              <a:rPr lang="en-US" altLang="zh-TW" sz="2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QES WORM supports standard protocol including SMB/CIFS, NFS and FTP.</a:t>
            </a:r>
          </a:p>
          <a:p>
            <a:r>
              <a:rPr lang="zh-TW" altLang="en-US" sz="2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It can integrate almost all operating systems </a:t>
            </a:r>
            <a:r>
              <a:rPr lang="en-US" altLang="zh-TW" sz="2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(Windows,</a:t>
            </a:r>
            <a:r>
              <a:rPr lang="zh-TW" altLang="en-US" sz="2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Linux, Mac).</a:t>
            </a:r>
            <a:endParaRPr lang="zh-TW" altLang="en-US" sz="20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F5659-0B18-4C4A-89BA-1D6B64B0B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7" b="24105"/>
          <a:stretch/>
        </p:blipFill>
        <p:spPr>
          <a:xfrm>
            <a:off x="739436" y="3328732"/>
            <a:ext cx="2594530" cy="889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A6F18-B47A-45CF-B2B8-7A30C165990D}"/>
              </a:ext>
            </a:extLst>
          </p:cNvPr>
          <p:cNvSpPr txBox="1"/>
          <p:nvPr/>
        </p:nvSpPr>
        <p:spPr>
          <a:xfrm>
            <a:off x="1910330" y="1939108"/>
            <a:ext cx="15703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</a:rPr>
              <a:t>SMB / CIFS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</a:rPr>
              <a:t>NFS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+mn-lt"/>
                <a:ea typeface="微軟正黑體" panose="020B0604030504040204" pitchFamily="34" charset="-120"/>
              </a:rPr>
              <a:t>FTP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15CBBC0-B667-4D9C-B92E-0F33326443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40" y="2857022"/>
            <a:ext cx="1027639" cy="7547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F4F09F-FA83-48A4-B8D9-144EE994376F}"/>
              </a:ext>
            </a:extLst>
          </p:cNvPr>
          <p:cNvSpPr txBox="1"/>
          <p:nvPr/>
        </p:nvSpPr>
        <p:spPr>
          <a:xfrm>
            <a:off x="1139009" y="3181539"/>
            <a:ext cx="91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WORM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F2A5DF1-0E61-4D70-A225-8C73CDE02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318" y="2006078"/>
            <a:ext cx="628682" cy="8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A7F7D83-689F-4B7D-AE91-3A5F64B68F59}"/>
              </a:ext>
            </a:extLst>
          </p:cNvPr>
          <p:cNvSpPr/>
          <p:nvPr/>
        </p:nvSpPr>
        <p:spPr>
          <a:xfrm>
            <a:off x="500837" y="2971800"/>
            <a:ext cx="8050911" cy="154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1A3C37D-98B1-4437-9457-F56D4059C2FA}"/>
              </a:ext>
            </a:extLst>
          </p:cNvPr>
          <p:cNvSpPr/>
          <p:nvPr/>
        </p:nvSpPr>
        <p:spPr>
          <a:xfrm>
            <a:off x="500837" y="1333500"/>
            <a:ext cx="8050911" cy="1540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543DC-843E-4264-9B78-2B0A5FFF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42" y="153529"/>
            <a:ext cx="8683516" cy="740229"/>
          </a:xfrm>
        </p:spPr>
        <p:txBody>
          <a:bodyPr/>
          <a:lstStyle/>
          <a:p>
            <a:r>
              <a:rPr lang="en-US" altLang="zh-TW"/>
              <a:t>QES</a:t>
            </a:r>
            <a:r>
              <a:rPr lang="zh-TW" altLang="en-US"/>
              <a:t> </a:t>
            </a:r>
            <a:r>
              <a:rPr lang="en-US" altLang="zh-TW"/>
              <a:t>ZFS WORM </a:t>
            </a:r>
            <a:r>
              <a:rPr lang="zh-TW" altLang="en-US"/>
              <a:t>Storage Solution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4C6AD-F722-4292-8A1C-DDE6E7B3FEEE}"/>
              </a:ext>
            </a:extLst>
          </p:cNvPr>
          <p:cNvSpPr txBox="1"/>
          <p:nvPr/>
        </p:nvSpPr>
        <p:spPr>
          <a:xfrm>
            <a:off x="2149551" y="1540190"/>
            <a:ext cx="657024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Enterprise WORM</a:t>
            </a:r>
          </a:p>
          <a:p>
            <a:pPr>
              <a:spcBef>
                <a:spcPts val="1200"/>
              </a:spcBef>
            </a:pPr>
            <a:r>
              <a:rPr lang="en-US" altLang="zh-TW" sz="1600" dirty="0"/>
              <a:t>C</a:t>
            </a:r>
            <a:r>
              <a:rPr lang="zh-TW" sz="1600" dirty="0"/>
              <a:t>an only be written, but cannot be deleted, modified or restored. You can remove the shared folder through QES or CLI commands.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96600-4213-43A1-A086-25BF41E879A7}"/>
              </a:ext>
            </a:extLst>
          </p:cNvPr>
          <p:cNvSpPr txBox="1"/>
          <p:nvPr/>
        </p:nvSpPr>
        <p:spPr>
          <a:xfrm>
            <a:off x="2149551" y="3115083"/>
            <a:ext cx="6327699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Compliance WORM</a:t>
            </a:r>
          </a:p>
          <a:p>
            <a:pPr>
              <a:spcBef>
                <a:spcPts val="1200"/>
              </a:spcBef>
            </a:pPr>
            <a:r>
              <a:rPr lang="zh-TW" sz="1600" dirty="0"/>
              <a:t>Folders can only be written, but cannot be deleted, modified or restored. To remove a folde</a:t>
            </a:r>
            <a:r>
              <a:rPr lang="en-US" altLang="zh-TW" sz="1600" dirty="0"/>
              <a:t>r,</a:t>
            </a:r>
            <a:r>
              <a:rPr lang="zh-TW" altLang="en-US" sz="1600" dirty="0"/>
              <a:t> </a:t>
            </a:r>
            <a:r>
              <a:rPr lang="zh-TW" sz="1600" dirty="0"/>
              <a:t>you must take the Storage P</a:t>
            </a:r>
            <a:r>
              <a:rPr lang="en-US" altLang="zh-TW" sz="1600" dirty="0" err="1"/>
              <a:t>ool</a:t>
            </a:r>
            <a:r>
              <a:rPr lang="zh-TW" altLang="en-US" sz="1600" dirty="0"/>
              <a:t> </a:t>
            </a:r>
            <a:r>
              <a:rPr lang="en-US" altLang="zh-TW" sz="1600" dirty="0"/>
              <a:t>offline</a:t>
            </a:r>
            <a:r>
              <a:rPr lang="zh-TW" altLang="en-US" sz="1600" dirty="0"/>
              <a:t> </a:t>
            </a:r>
            <a:r>
              <a:rPr lang="en-US" altLang="zh-TW" sz="1600" dirty="0"/>
              <a:t>and</a:t>
            </a:r>
            <a:r>
              <a:rPr lang="zh-TW" altLang="en-US" sz="1600" dirty="0"/>
              <a:t> </a:t>
            </a:r>
            <a:r>
              <a:rPr lang="en-US" altLang="zh-TW" sz="1600" dirty="0" err="1"/>
              <a:t>remo</a:t>
            </a:r>
            <a:r>
              <a:rPr lang="zh-TW" sz="1600" dirty="0"/>
              <a:t>ve t</a:t>
            </a:r>
            <a:r>
              <a:rPr lang="en-US" altLang="zh-TW" sz="1600" dirty="0"/>
              <a:t>he</a:t>
            </a:r>
            <a:r>
              <a:rPr lang="zh-TW" altLang="en-US" sz="1600" dirty="0"/>
              <a:t> </a:t>
            </a:r>
            <a:r>
              <a:rPr lang="en-US" altLang="zh-TW" sz="1600" dirty="0"/>
              <a:t>P</a:t>
            </a:r>
            <a:r>
              <a:rPr lang="zh-TW" sz="1600" dirty="0"/>
              <a:t>ool.</a:t>
            </a:r>
            <a:endParaRPr lang="en-US" sz="1600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B09E3B0-1C43-4A85-93C3-05B503198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27" y="3055295"/>
            <a:ext cx="1566824" cy="144414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CD73F87-F310-4AB7-8ED0-49D9B35A00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27" y="1411096"/>
            <a:ext cx="1566824" cy="1444142"/>
          </a:xfrm>
          <a:prstGeom prst="rect">
            <a:avLst/>
          </a:prstGeom>
        </p:spPr>
      </p:pic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0AD9EE9C-32E5-4C1C-87D7-849F32099CB9}"/>
              </a:ext>
            </a:extLst>
          </p:cNvPr>
          <p:cNvCxnSpPr>
            <a:stCxn id="15" idx="1"/>
          </p:cNvCxnSpPr>
          <p:nvPr/>
        </p:nvCxnSpPr>
        <p:spPr>
          <a:xfrm>
            <a:off x="2149551" y="1985331"/>
            <a:ext cx="6099099" cy="224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732E83B-19C5-4664-8F50-0537A18DB446}"/>
              </a:ext>
            </a:extLst>
          </p:cNvPr>
          <p:cNvCxnSpPr/>
          <p:nvPr/>
        </p:nvCxnSpPr>
        <p:spPr>
          <a:xfrm flipV="1">
            <a:off x="2149551" y="3609175"/>
            <a:ext cx="6099099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64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9937-AA21-4DAB-8014-299728DF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Both Solutions Support Retention Period Management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9D97E-5D7F-42DA-B191-E882A782FBBC}"/>
              </a:ext>
            </a:extLst>
          </p:cNvPr>
          <p:cNvSpPr/>
          <p:nvPr/>
        </p:nvSpPr>
        <p:spPr>
          <a:xfrm>
            <a:off x="633299" y="1213793"/>
            <a:ext cx="7805394" cy="74494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TW" altLang="en-US" sz="16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Once the file is locked in the folder, only the data are readable during this scheduling period to prevent accidental or malicious damage to import data.</a:t>
            </a:r>
            <a:endParaRPr lang="en-US" altLang="zh-TW" sz="1600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36" name="圖形 35">
            <a:extLst>
              <a:ext uri="{FF2B5EF4-FFF2-40B4-BE49-F238E27FC236}">
                <a16:creationId xmlns:a16="http://schemas.microsoft.com/office/drawing/2014/main" id="{2FB18A32-3EB9-4CCF-9224-6D7E1CC87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07" y="2217091"/>
            <a:ext cx="7246089" cy="2503024"/>
          </a:xfrm>
          <a:prstGeom prst="rect">
            <a:avLst/>
          </a:prstGeom>
        </p:spPr>
      </p:pic>
      <p:sp>
        <p:nvSpPr>
          <p:cNvPr id="43" name="TextBox 54">
            <a:extLst>
              <a:ext uri="{FF2B5EF4-FFF2-40B4-BE49-F238E27FC236}">
                <a16:creationId xmlns:a16="http://schemas.microsoft.com/office/drawing/2014/main" id="{12979A1B-C78A-4C16-9786-47F6DF91EA9D}"/>
              </a:ext>
            </a:extLst>
          </p:cNvPr>
          <p:cNvSpPr txBox="1"/>
          <p:nvPr/>
        </p:nvSpPr>
        <p:spPr>
          <a:xfrm>
            <a:off x="7930800" y="2872335"/>
            <a:ext cx="85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/>
              <a:t>Delete</a:t>
            </a:r>
          </a:p>
        </p:txBody>
      </p:sp>
      <p:pic>
        <p:nvPicPr>
          <p:cNvPr id="5" name="圖片 4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2D163743-0847-4EE3-A18B-AE4F08388C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17" y="4038382"/>
            <a:ext cx="1112579" cy="52933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48EB8BD-C147-4AE0-98D7-76A90309C2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805" y="2824115"/>
            <a:ext cx="404219" cy="4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6870DDFA-E65B-44F8-8AEE-5EB1E3689718}"/>
              </a:ext>
            </a:extLst>
          </p:cNvPr>
          <p:cNvSpPr/>
          <p:nvPr/>
        </p:nvSpPr>
        <p:spPr>
          <a:xfrm>
            <a:off x="1171574" y="1712493"/>
            <a:ext cx="7742183" cy="904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12BCA2A-8C0A-4C67-9BAA-631E96A410BF}"/>
              </a:ext>
            </a:extLst>
          </p:cNvPr>
          <p:cNvSpPr/>
          <p:nvPr/>
        </p:nvSpPr>
        <p:spPr>
          <a:xfrm>
            <a:off x="1171574" y="2712618"/>
            <a:ext cx="7742183" cy="904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827B9CC-FBDE-4A40-A65C-48DBF632817C}"/>
              </a:ext>
            </a:extLst>
          </p:cNvPr>
          <p:cNvSpPr/>
          <p:nvPr/>
        </p:nvSpPr>
        <p:spPr>
          <a:xfrm>
            <a:off x="1171574" y="3722268"/>
            <a:ext cx="7742183" cy="904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C02C743-CE89-4CDE-82CE-417493961368}"/>
              </a:ext>
            </a:extLst>
          </p:cNvPr>
          <p:cNvSpPr txBox="1"/>
          <p:nvPr/>
        </p:nvSpPr>
        <p:spPr>
          <a:xfrm>
            <a:off x="1755532" y="3887681"/>
            <a:ext cx="6443703" cy="828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/>
              <a:t>When the WORM</a:t>
            </a:r>
            <a:r>
              <a:rPr lang="en-US" altLang="zh-TW" sz="1600"/>
              <a:t> folder retention period expires</a:t>
            </a:r>
            <a:r>
              <a:rPr lang="en-US" sz="1600"/>
              <a:t>, </a:t>
            </a:r>
            <a:r>
              <a:rPr lang="en-US" altLang="zh-TW" sz="1600"/>
              <a:t>the "</a:t>
            </a:r>
            <a:r>
              <a:rPr lang="en-US" sz="1600"/>
              <a:t>remove privilege" and "delete child privilege" will be automatically granted.</a:t>
            </a:r>
            <a:endParaRPr lang="en-US"/>
          </a:p>
          <a:p>
            <a:pPr>
              <a:lnSpc>
                <a:spcPts val="1920"/>
              </a:lnSpc>
            </a:pPr>
            <a:endParaRPr lang="en-US" altLang="zh-TW" sz="160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A4C2D62-F571-4EDD-8BD4-DC71BB5DC61B}"/>
              </a:ext>
            </a:extLst>
          </p:cNvPr>
          <p:cNvSpPr txBox="1"/>
          <p:nvPr/>
        </p:nvSpPr>
        <p:spPr>
          <a:xfrm>
            <a:off x="1755532" y="2878031"/>
            <a:ext cx="6443703" cy="579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altLang="zh-TW" sz="1600">
                <a:ea typeface="微軟正黑體"/>
              </a:rPr>
              <a:t>If a child directory </a:t>
            </a:r>
            <a:r>
              <a:rPr lang="en-US" sz="1600">
                <a:ea typeface="微軟正黑體"/>
              </a:rPr>
              <a:t>(Child)</a:t>
            </a:r>
            <a:r>
              <a:rPr lang="en-US" altLang="zh-TW" sz="1600">
                <a:ea typeface="微軟正黑體"/>
              </a:rPr>
              <a:t> triggers </a:t>
            </a:r>
            <a:r>
              <a:rPr lang="en-US" sz="1600">
                <a:ea typeface="微軟正黑體"/>
              </a:rPr>
              <a:t>WORM</a:t>
            </a:r>
            <a:r>
              <a:rPr lang="en-US" altLang="zh-TW" sz="1600">
                <a:ea typeface="微軟正黑體"/>
              </a:rPr>
              <a:t> state</a:t>
            </a:r>
            <a:r>
              <a:rPr lang="en-US" sz="1600">
                <a:ea typeface="微軟正黑體"/>
              </a:rPr>
              <a:t>, </a:t>
            </a:r>
            <a:r>
              <a:rPr lang="en-US" altLang="zh-TW" sz="1600">
                <a:ea typeface="微軟正黑體"/>
              </a:rPr>
              <a:t>the parent directory will be unable to be renamed and </a:t>
            </a:r>
            <a:r>
              <a:rPr lang="en-US" sz="1600">
                <a:ea typeface="微軟正黑體"/>
              </a:rPr>
              <a:t>deleted.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8D1F4-4732-45C4-A2E9-874E281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42" y="152115"/>
            <a:ext cx="8683516" cy="740229"/>
          </a:xfrm>
        </p:spPr>
        <p:txBody>
          <a:bodyPr/>
          <a:lstStyle/>
          <a:p>
            <a:r>
              <a:rPr lang="en-US" altLang="zh-TW" sz="3200" dirty="0"/>
              <a:t>WORM is More Secure Than ACL Denial Permissions</a:t>
            </a:r>
            <a:endParaRPr lang="zh-TW" alt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BC86E-9731-4933-A348-F4BF108B58E5}"/>
              </a:ext>
            </a:extLst>
          </p:cNvPr>
          <p:cNvSpPr txBox="1"/>
          <p:nvPr/>
        </p:nvSpPr>
        <p:spPr>
          <a:xfrm>
            <a:off x="842029" y="1199841"/>
            <a:ext cx="6721311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2200" dirty="0"/>
              <a:t>Once the WORM folder is set</a:t>
            </a:r>
            <a:endParaRPr lang="en-US" altLang="zh-TW" sz="2200" dirty="0"/>
          </a:p>
        </p:txBody>
      </p:sp>
      <p:pic>
        <p:nvPicPr>
          <p:cNvPr id="4" name="圖片 3" descr="一張含有 向量圖形 的圖片&#10;&#10;描述是以高可信度產生">
            <a:extLst>
              <a:ext uri="{FF2B5EF4-FFF2-40B4-BE49-F238E27FC236}">
                <a16:creationId xmlns:a16="http://schemas.microsoft.com/office/drawing/2014/main" id="{DCFF4900-E55D-46C9-98AD-F7999BBC61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5" y="1714439"/>
            <a:ext cx="1001387" cy="9144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7EEACD-6DF6-4852-81F5-C9C0F49FC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5" y="2716359"/>
            <a:ext cx="1088313" cy="91446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DDDA828-F38B-461D-97FC-32D7434F0B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5" y="3718280"/>
            <a:ext cx="1109175" cy="91446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F188CFF8-91C1-4880-81EE-577A44DB9656}"/>
              </a:ext>
            </a:extLst>
          </p:cNvPr>
          <p:cNvSpPr txBox="1"/>
          <p:nvPr/>
        </p:nvSpPr>
        <p:spPr>
          <a:xfrm>
            <a:off x="1755532" y="1895384"/>
            <a:ext cx="644370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>
                <a:ea typeface="微軟正黑體"/>
              </a:rPr>
              <a:t>Even users with the highest privileges ("</a:t>
            </a:r>
            <a:r>
              <a:rPr lang="en-US" sz="1600">
                <a:ea typeface="微軟正黑體"/>
              </a:rPr>
              <a:t>administrator" or "root") cannot change the WORM</a:t>
            </a:r>
            <a:r>
              <a:rPr lang="en-US" altLang="zh-TW" sz="1600">
                <a:ea typeface="微軟正黑體"/>
              </a:rPr>
              <a:t> status of files contained within</a:t>
            </a:r>
            <a:r>
              <a:rPr lang="en-US" sz="1600">
                <a:ea typeface="微軟正黑體"/>
              </a:rPr>
              <a:t>.</a:t>
            </a:r>
            <a:endParaRPr lang="en-US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612011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2220F16-F32E-412B-80AB-9D5AB1B605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1"/>
            <a:ext cx="9217007" cy="5188189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4A5BEB9-1022-4EBD-8F11-C316BB1F35C7}"/>
              </a:ext>
            </a:extLst>
          </p:cNvPr>
          <p:cNvSpPr/>
          <p:nvPr/>
        </p:nvSpPr>
        <p:spPr>
          <a:xfrm>
            <a:off x="4198113" y="1403705"/>
            <a:ext cx="4064723" cy="499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08BE62B-9B02-4C13-96F5-AF2D1B9B9900}"/>
              </a:ext>
            </a:extLst>
          </p:cNvPr>
          <p:cNvSpPr/>
          <p:nvPr/>
        </p:nvSpPr>
        <p:spPr>
          <a:xfrm>
            <a:off x="4340988" y="2016548"/>
            <a:ext cx="4064723" cy="499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CCD1B66-A122-4B11-B147-B1F1022D2F7D}"/>
              </a:ext>
            </a:extLst>
          </p:cNvPr>
          <p:cNvSpPr/>
          <p:nvPr/>
        </p:nvSpPr>
        <p:spPr>
          <a:xfrm>
            <a:off x="4483863" y="2629391"/>
            <a:ext cx="4064723" cy="499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6A38E69-ABEF-4A33-9CA9-E3128ED74807}"/>
              </a:ext>
            </a:extLst>
          </p:cNvPr>
          <p:cNvSpPr/>
          <p:nvPr/>
        </p:nvSpPr>
        <p:spPr>
          <a:xfrm>
            <a:off x="4626738" y="3232506"/>
            <a:ext cx="4064723" cy="499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9FDEF5D-3A9A-429C-86C4-0F99720B5538}"/>
              </a:ext>
            </a:extLst>
          </p:cNvPr>
          <p:cNvSpPr/>
          <p:nvPr/>
        </p:nvSpPr>
        <p:spPr>
          <a:xfrm>
            <a:off x="4769613" y="3855076"/>
            <a:ext cx="4064723" cy="499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7DB8E-FC03-4A59-BB29-3C88E7C3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104" y="123478"/>
            <a:ext cx="5037367" cy="1080120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QES</a:t>
            </a:r>
            <a:r>
              <a:rPr lang="zh-TW" altLang="en-US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WORM Provides Advanced Security</a:t>
            </a:r>
            <a:endParaRPr lang="zh-TW" altLang="en-US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2594A7A-C86A-4C7B-B561-7A0AE13A64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259" y="2014254"/>
            <a:ext cx="594981" cy="499936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2DF2AA4-D1BE-4844-B0D2-FB1FBA0AE0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35" y="2624803"/>
            <a:ext cx="606386" cy="49993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DF38BBB-2BB8-4203-B68E-B26E70FDAB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85" y="3847804"/>
            <a:ext cx="583575" cy="50183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E9BFF13-F0DE-4144-9D53-7D420F73C2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010" y="3235352"/>
            <a:ext cx="579773" cy="501837"/>
          </a:xfrm>
          <a:prstGeom prst="rect">
            <a:avLst/>
          </a:prstGeom>
        </p:spPr>
      </p:pic>
      <p:pic>
        <p:nvPicPr>
          <p:cNvPr id="23" name="圖片 22" descr="一張含有 向量圖形 的圖片&#10;&#10;描述是以高可信度產生">
            <a:extLst>
              <a:ext uri="{FF2B5EF4-FFF2-40B4-BE49-F238E27FC236}">
                <a16:creationId xmlns:a16="http://schemas.microsoft.com/office/drawing/2014/main" id="{5B4392A5-47B2-4F1E-A1BF-518206F903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84" y="1403705"/>
            <a:ext cx="547458" cy="499936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40C38DC-8527-40CE-AFD6-6A6DC5457125}"/>
              </a:ext>
            </a:extLst>
          </p:cNvPr>
          <p:cNvSpPr txBox="1"/>
          <p:nvPr/>
        </p:nvSpPr>
        <p:spPr>
          <a:xfrm>
            <a:off x="4499421" y="1475914"/>
            <a:ext cx="34888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800" dirty="0"/>
              <a:t>Powerful authentication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90F903B-BD10-4F9D-8F49-EC41E60F664A}"/>
              </a:ext>
            </a:extLst>
          </p:cNvPr>
          <p:cNvSpPr txBox="1"/>
          <p:nvPr/>
        </p:nvSpPr>
        <p:spPr>
          <a:xfrm>
            <a:off x="4642296" y="2079028"/>
            <a:ext cx="34888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800"/>
              <a:t>Flexible access control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CC3EB6C-8782-4398-8CDB-84001EF1231E}"/>
              </a:ext>
            </a:extLst>
          </p:cNvPr>
          <p:cNvSpPr txBox="1"/>
          <p:nvPr/>
        </p:nvSpPr>
        <p:spPr>
          <a:xfrm>
            <a:off x="4785171" y="2691871"/>
            <a:ext cx="34888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800"/>
              <a:t>Access restrictions</a:t>
            </a:r>
            <a:endParaRPr lang="en-US" altLang="zh-TW" sz="180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70338B9-B4B4-4E63-860E-A5DD3D1E0ED1}"/>
              </a:ext>
            </a:extLst>
          </p:cNvPr>
          <p:cNvSpPr txBox="1"/>
          <p:nvPr/>
        </p:nvSpPr>
        <p:spPr>
          <a:xfrm>
            <a:off x="4928046" y="3294986"/>
            <a:ext cx="34888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800"/>
              <a:t>AES-256 </a:t>
            </a:r>
            <a:r>
              <a:rPr lang="zh-TW" altLang="en-US" sz="1800"/>
              <a:t>data encryption</a:t>
            </a:r>
            <a:endParaRPr lang="en-US" altLang="zh-TW" sz="180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6B1FE7E3-EEE2-4208-9B7F-08C07DEDBA14}"/>
              </a:ext>
            </a:extLst>
          </p:cNvPr>
          <p:cNvSpPr txBox="1"/>
          <p:nvPr/>
        </p:nvSpPr>
        <p:spPr>
          <a:xfrm>
            <a:off x="5070921" y="3917556"/>
            <a:ext cx="348887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800"/>
              <a:t>Encrypted data transmission</a:t>
            </a:r>
          </a:p>
        </p:txBody>
      </p:sp>
    </p:spTree>
    <p:extLst>
      <p:ext uri="{BB962C8B-B14F-4D97-AF65-F5344CB8AC3E}">
        <p14:creationId xmlns:p14="http://schemas.microsoft.com/office/powerpoint/2010/main" val="199860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463CC1B0-AD99-4F33-93CA-99AD26D6E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68" y="1427453"/>
            <a:ext cx="7200900" cy="620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D8454E-7C89-4700-9F77-E22B62F1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42" y="162214"/>
            <a:ext cx="8683516" cy="740229"/>
          </a:xfrm>
        </p:spPr>
        <p:txBody>
          <a:bodyPr/>
          <a:lstStyle/>
          <a:p>
            <a:r>
              <a:rPr lang="zh-TW" altLang="en-US" sz="3200" dirty="0"/>
              <a:t>You Can Also Use WORM With Other QES Features</a:t>
            </a:r>
            <a:endParaRPr lang="en-US" sz="3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B7CC05D-48FA-40AE-A8D8-A56EDDA80CEF}"/>
              </a:ext>
            </a:extLst>
          </p:cNvPr>
          <p:cNvSpPr txBox="1"/>
          <p:nvPr/>
        </p:nvSpPr>
        <p:spPr>
          <a:xfrm>
            <a:off x="3582618" y="1598448"/>
            <a:ext cx="44767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600" dirty="0">
                <a:solidFill>
                  <a:schemeClr val="tx1"/>
                </a:solidFill>
              </a:rPr>
              <a:t>Flexibly expand </a:t>
            </a:r>
            <a:r>
              <a:rPr lang="en-US" altLang="zh-TW" sz="1600" dirty="0">
                <a:solidFill>
                  <a:schemeClr val="tx1"/>
                </a:solidFill>
              </a:rPr>
              <a:t>WORM folders on demand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E6DCC9-6BF3-40F5-8FBA-825F05BA2632}"/>
              </a:ext>
            </a:extLst>
          </p:cNvPr>
          <p:cNvSpPr txBox="1"/>
          <p:nvPr/>
        </p:nvSpPr>
        <p:spPr>
          <a:xfrm>
            <a:off x="1010868" y="1598448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tx1"/>
                </a:solidFill>
              </a:rPr>
              <a:t>Thin Provisioning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92875E7C-6B22-405F-9F0F-650430055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68" y="2195938"/>
            <a:ext cx="7200900" cy="620337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EE328CEA-FC04-4EC1-97ED-E7ABF2D3F45D}"/>
              </a:ext>
            </a:extLst>
          </p:cNvPr>
          <p:cNvSpPr txBox="1"/>
          <p:nvPr/>
        </p:nvSpPr>
        <p:spPr>
          <a:xfrm>
            <a:off x="3582618" y="2366933"/>
            <a:ext cx="459241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600">
                <a:solidFill>
                  <a:schemeClr val="tx1"/>
                </a:solidFill>
              </a:rPr>
              <a:t>Properly manage the capacity of </a:t>
            </a:r>
            <a:r>
              <a:rPr lang="en-US" altLang="zh-TW" sz="1600">
                <a:solidFill>
                  <a:schemeClr val="tx1"/>
                </a:solidFill>
              </a:rPr>
              <a:t>WORM folders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98CE7D6-08F9-4B9F-87FC-98DB96E3ECDF}"/>
              </a:ext>
            </a:extLst>
          </p:cNvPr>
          <p:cNvSpPr txBox="1"/>
          <p:nvPr/>
        </p:nvSpPr>
        <p:spPr>
          <a:xfrm>
            <a:off x="1010868" y="2366933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tx1"/>
                </a:solidFill>
              </a:rPr>
              <a:t>Folder Quota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A3E98C21-61ED-46DE-9D53-E6D1F8AF33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68" y="2986513"/>
            <a:ext cx="7200900" cy="620337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BA314AEF-80E2-47FC-8627-0C0394A5B9C3}"/>
              </a:ext>
            </a:extLst>
          </p:cNvPr>
          <p:cNvSpPr txBox="1"/>
          <p:nvPr/>
        </p:nvSpPr>
        <p:spPr>
          <a:xfrm>
            <a:off x="3582618" y="3072386"/>
            <a:ext cx="4476750" cy="4160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>
                <a:solidFill>
                  <a:schemeClr val="tx1"/>
                </a:solidFill>
              </a:rPr>
              <a:t>Less space occupied by files in </a:t>
            </a:r>
            <a:r>
              <a:rPr lang="en-US" altLang="zh-TW" sz="1600">
                <a:solidFill>
                  <a:schemeClr val="tx1"/>
                </a:solidFill>
              </a:rPr>
              <a:t>WORM folders</a:t>
            </a:r>
            <a:endParaRPr lang="zh-TW" altLang="en-US" sz="1600">
              <a:solidFill>
                <a:schemeClr val="tx1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5E6CB4C-B1A8-41CA-BDF4-3A394B4104DD}"/>
              </a:ext>
            </a:extLst>
          </p:cNvPr>
          <p:cNvSpPr txBox="1"/>
          <p:nvPr/>
        </p:nvSpPr>
        <p:spPr>
          <a:xfrm>
            <a:off x="1010868" y="3157508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tx1"/>
                </a:solidFill>
              </a:rPr>
              <a:t>Compression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83F312F3-813C-42CF-83EC-9A78AA8849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68" y="3777088"/>
            <a:ext cx="7200900" cy="620337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073429FA-C057-434B-ACA3-EBC2C4374431}"/>
              </a:ext>
            </a:extLst>
          </p:cNvPr>
          <p:cNvSpPr txBox="1"/>
          <p:nvPr/>
        </p:nvSpPr>
        <p:spPr>
          <a:xfrm>
            <a:off x="3582618" y="3862961"/>
            <a:ext cx="4646839" cy="4160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>
                <a:solidFill>
                  <a:schemeClr val="tx1"/>
                </a:solidFill>
              </a:rPr>
              <a:t>Reduce identical data saved in storage systems</a:t>
            </a:r>
            <a:endParaRPr lang="en-US" altLang="zh-TW" sz="1600">
              <a:solidFill>
                <a:schemeClr val="tx1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D5576BC-F2FA-48F9-99F6-FB8F4022F0F0}"/>
              </a:ext>
            </a:extLst>
          </p:cNvPr>
          <p:cNvSpPr txBox="1"/>
          <p:nvPr/>
        </p:nvSpPr>
        <p:spPr>
          <a:xfrm>
            <a:off x="1010868" y="3948083"/>
            <a:ext cx="2266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>
                <a:solidFill>
                  <a:schemeClr val="tx1"/>
                </a:solidFill>
              </a:rPr>
              <a:t>Deduplication</a:t>
            </a:r>
          </a:p>
        </p:txBody>
      </p:sp>
    </p:spTree>
    <p:extLst>
      <p:ext uri="{BB962C8B-B14F-4D97-AF65-F5344CB8AC3E}">
        <p14:creationId xmlns:p14="http://schemas.microsoft.com/office/powerpoint/2010/main" val="18563976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>
            <a:extLst>
              <a:ext uri="{FF2B5EF4-FFF2-40B4-BE49-F238E27FC236}">
                <a16:creationId xmlns:a16="http://schemas.microsoft.com/office/drawing/2014/main" id="{BC721460-1C8D-46BF-B98A-60F4696353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783" y="2066824"/>
            <a:ext cx="3293725" cy="2466104"/>
          </a:xfrm>
          <a:prstGeom prst="rect">
            <a:avLst/>
          </a:prstGeom>
        </p:spPr>
      </p:pic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BD10BB8B-B202-42BF-A5D8-C7A20B5D6B36}"/>
              </a:ext>
            </a:extLst>
          </p:cNvPr>
          <p:cNvSpPr/>
          <p:nvPr/>
        </p:nvSpPr>
        <p:spPr>
          <a:xfrm>
            <a:off x="5129890" y="1974072"/>
            <a:ext cx="3157265" cy="2466104"/>
          </a:xfrm>
          <a:prstGeom prst="roundRect">
            <a:avLst>
              <a:gd name="adj" fmla="val 2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テキスト ボックス 138">
            <a:extLst>
              <a:ext uri="{FF2B5EF4-FFF2-40B4-BE49-F238E27FC236}">
                <a16:creationId xmlns:a16="http://schemas.microsoft.com/office/drawing/2014/main" id="{734D5EBA-EB0A-41FB-B51E-15BF3D98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783" y="1892998"/>
            <a:ext cx="3293725" cy="35947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 Site</a:t>
            </a:r>
          </a:p>
        </p:txBody>
      </p:sp>
      <p:pic>
        <p:nvPicPr>
          <p:cNvPr id="48" name="圖形 47">
            <a:extLst>
              <a:ext uri="{FF2B5EF4-FFF2-40B4-BE49-F238E27FC236}">
                <a16:creationId xmlns:a16="http://schemas.microsoft.com/office/drawing/2014/main" id="{089A4CE9-823B-48E9-8593-9B2FE32E44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8555" y="3310998"/>
            <a:ext cx="1427982" cy="70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E3C6E-E58F-4FE5-8FA2-84252F58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latin typeface="Arial"/>
                <a:ea typeface="微軟正黑體"/>
              </a:rPr>
              <a:t>Backup WORM with </a:t>
            </a:r>
            <a:r>
              <a:rPr lang="en-US" sz="3200" err="1">
                <a:latin typeface="Arial"/>
                <a:ea typeface="微軟正黑體"/>
              </a:rPr>
              <a:t>Snapsync</a:t>
            </a:r>
            <a:r>
              <a:rPr lang="en-US" altLang="zh-TW" sz="3200">
                <a:latin typeface="Arial"/>
                <a:ea typeface="微軟正黑體"/>
              </a:rPr>
              <a:t> </a:t>
            </a:r>
            <a:r>
              <a:rPr lang="zh-TW" altLang="en-US" sz="3200">
                <a:latin typeface="Arial"/>
                <a:ea typeface="微軟正黑體"/>
              </a:rPr>
              <a:t>Ensures Data Reliability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7ECB59-6D3C-48FE-9D2B-06ED5A5748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7" b="24105"/>
          <a:stretch/>
        </p:blipFill>
        <p:spPr>
          <a:xfrm>
            <a:off x="5219849" y="3709533"/>
            <a:ext cx="1500199" cy="5142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858E29-0D99-442C-BF5A-1974ACE7EFD2}"/>
              </a:ext>
            </a:extLst>
          </p:cNvPr>
          <p:cNvSpPr txBox="1"/>
          <p:nvPr/>
        </p:nvSpPr>
        <p:spPr>
          <a:xfrm>
            <a:off x="5429181" y="4150426"/>
            <a:ext cx="1097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ES1686dc</a:t>
            </a:r>
          </a:p>
        </p:txBody>
      </p:sp>
      <p:pic>
        <p:nvPicPr>
          <p:cNvPr id="26" name="Google Shape;675;p48">
            <a:extLst>
              <a:ext uri="{FF2B5EF4-FFF2-40B4-BE49-F238E27FC236}">
                <a16:creationId xmlns:a16="http://schemas.microsoft.com/office/drawing/2014/main" id="{4208978D-07AD-4CF4-ACD8-8DE5B31986E2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0000"/>
          <a:stretch/>
        </p:blipFill>
        <p:spPr>
          <a:xfrm>
            <a:off x="5118625" y="3059313"/>
            <a:ext cx="1700698" cy="597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D91718A-0A02-4AB7-A03F-8DE4D3E26D07}"/>
              </a:ext>
            </a:extLst>
          </p:cNvPr>
          <p:cNvSpPr txBox="1"/>
          <p:nvPr/>
        </p:nvSpPr>
        <p:spPr>
          <a:xfrm>
            <a:off x="5420334" y="3500564"/>
            <a:ext cx="1097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TES-3085U</a:t>
            </a:r>
          </a:p>
        </p:txBody>
      </p:sp>
      <p:pic>
        <p:nvPicPr>
          <p:cNvPr id="28" name="Google Shape;693;p49">
            <a:extLst>
              <a:ext uri="{FF2B5EF4-FFF2-40B4-BE49-F238E27FC236}">
                <a16:creationId xmlns:a16="http://schemas.microsoft.com/office/drawing/2014/main" id="{D55953FD-BFDD-41B2-8FC6-33F9EAC92093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17" b="24854"/>
          <a:stretch/>
        </p:blipFill>
        <p:spPr>
          <a:xfrm>
            <a:off x="6811679" y="3038049"/>
            <a:ext cx="1477774" cy="5971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AAC6EB1-2AFA-4DCC-AA8B-35990B6EFFC3}"/>
              </a:ext>
            </a:extLst>
          </p:cNvPr>
          <p:cNvSpPr txBox="1"/>
          <p:nvPr/>
        </p:nvSpPr>
        <p:spPr>
          <a:xfrm>
            <a:off x="6986773" y="3500564"/>
            <a:ext cx="1097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TES-1885U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B1861CC-CB88-493C-A8BD-02DBD4D757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760" y="3591938"/>
            <a:ext cx="1381495" cy="8634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21F540-4769-47B6-B99F-30A0B5A786BC}"/>
              </a:ext>
            </a:extLst>
          </p:cNvPr>
          <p:cNvSpPr txBox="1"/>
          <p:nvPr/>
        </p:nvSpPr>
        <p:spPr>
          <a:xfrm>
            <a:off x="6901552" y="4150426"/>
            <a:ext cx="1382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TDS-16489U R2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E69606-A70B-4657-9E99-2462CF266688}"/>
              </a:ext>
            </a:extLst>
          </p:cNvPr>
          <p:cNvSpPr txBox="1"/>
          <p:nvPr/>
        </p:nvSpPr>
        <p:spPr>
          <a:xfrm>
            <a:off x="408307" y="1322356"/>
            <a:ext cx="807667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err="1">
                <a:solidFill>
                  <a:schemeClr val="tx1"/>
                </a:solidFill>
                <a:latin typeface="+mj-lt"/>
                <a:ea typeface="Microsoft JhengHei"/>
              </a:rPr>
              <a:t>SnapSync</a:t>
            </a:r>
            <a:r>
              <a:rPr lang="en-US" altLang="zh-TW" sz="1600">
                <a:solidFill>
                  <a:schemeClr val="tx1"/>
                </a:solidFill>
                <a:latin typeface="+mj-lt"/>
                <a:ea typeface="Microsoft JhengHei"/>
              </a:rPr>
              <a:t> only makes differential backup, making DR backup space more efficient.</a:t>
            </a:r>
            <a:endParaRPr lang="zh-TW" altLang="en-US" sz="1600">
              <a:solidFill>
                <a:schemeClr val="tx1"/>
              </a:solidFill>
              <a:latin typeface="+mj-lt"/>
              <a:ea typeface="Microsoft JhengHe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C48E46-6AC4-4FE9-A08B-509CB1BD21F8}"/>
              </a:ext>
            </a:extLst>
          </p:cNvPr>
          <p:cNvSpPr txBox="1"/>
          <p:nvPr/>
        </p:nvSpPr>
        <p:spPr>
          <a:xfrm>
            <a:off x="3754625" y="2992099"/>
            <a:ext cx="1246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Snapsync</a:t>
            </a:r>
            <a:endParaRPr lang="en-US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CBB35DF8-662A-40E0-8C0D-5B331BD32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3" y="2066824"/>
            <a:ext cx="3293725" cy="2466104"/>
          </a:xfrm>
          <a:prstGeom prst="rect">
            <a:avLst/>
          </a:prstGeom>
        </p:spPr>
      </p:pic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0565EB72-7E78-42DC-9194-2CB68357B66C}"/>
              </a:ext>
            </a:extLst>
          </p:cNvPr>
          <p:cNvSpPr/>
          <p:nvPr/>
        </p:nvSpPr>
        <p:spPr>
          <a:xfrm>
            <a:off x="462640" y="1974072"/>
            <a:ext cx="3157265" cy="2466104"/>
          </a:xfrm>
          <a:prstGeom prst="roundRect">
            <a:avLst>
              <a:gd name="adj" fmla="val 29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テキスト ボックス 138">
            <a:extLst>
              <a:ext uri="{FF2B5EF4-FFF2-40B4-BE49-F238E27FC236}">
                <a16:creationId xmlns:a16="http://schemas.microsoft.com/office/drawing/2014/main" id="{A2EAE098-AC21-4237-8284-7299C8B32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33" y="1892998"/>
            <a:ext cx="3293725" cy="35947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Primary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C422F2-861A-4FBD-90F6-5CE4458E45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7" b="24105"/>
          <a:stretch/>
        </p:blipFill>
        <p:spPr>
          <a:xfrm>
            <a:off x="634425" y="3225768"/>
            <a:ext cx="2694935" cy="923821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7096633F-F723-4E7E-8ABC-B5A964B0E9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884" y="2599326"/>
            <a:ext cx="1027639" cy="754739"/>
          </a:xfrm>
          <a:prstGeom prst="rect">
            <a:avLst/>
          </a:prstGeom>
        </p:spPr>
      </p:pic>
      <p:sp>
        <p:nvSpPr>
          <p:cNvPr id="42" name="TextBox 11">
            <a:extLst>
              <a:ext uri="{FF2B5EF4-FFF2-40B4-BE49-F238E27FC236}">
                <a16:creationId xmlns:a16="http://schemas.microsoft.com/office/drawing/2014/main" id="{BB1E50D0-B4D9-4FF5-8B76-3341196C4477}"/>
              </a:ext>
            </a:extLst>
          </p:cNvPr>
          <p:cNvSpPr txBox="1"/>
          <p:nvPr/>
        </p:nvSpPr>
        <p:spPr>
          <a:xfrm>
            <a:off x="1561053" y="2923843"/>
            <a:ext cx="91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WORM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C10D3-A7E2-4BD0-9409-40646B934A67}"/>
              </a:ext>
            </a:extLst>
          </p:cNvPr>
          <p:cNvSpPr txBox="1"/>
          <p:nvPr/>
        </p:nvSpPr>
        <p:spPr>
          <a:xfrm>
            <a:off x="1418071" y="4103841"/>
            <a:ext cx="1097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ES1686dc</a:t>
            </a: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3A890094-9D78-4DE0-9531-DA6F0B903EE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574" y="2412804"/>
            <a:ext cx="1027639" cy="754739"/>
          </a:xfrm>
          <a:prstGeom prst="rect">
            <a:avLst/>
          </a:prstGeom>
        </p:spPr>
      </p:pic>
      <p:sp>
        <p:nvSpPr>
          <p:cNvPr id="47" name="TextBox 11">
            <a:extLst>
              <a:ext uri="{FF2B5EF4-FFF2-40B4-BE49-F238E27FC236}">
                <a16:creationId xmlns:a16="http://schemas.microsoft.com/office/drawing/2014/main" id="{486745B5-F671-45AF-9339-B119BB5BCEA5}"/>
              </a:ext>
            </a:extLst>
          </p:cNvPr>
          <p:cNvSpPr txBox="1"/>
          <p:nvPr/>
        </p:nvSpPr>
        <p:spPr>
          <a:xfrm>
            <a:off x="6296743" y="2737321"/>
            <a:ext cx="91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WORM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0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714CF44-FA64-4D6B-A47F-88B60F7301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74" y="0"/>
            <a:ext cx="9207480" cy="5182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64C14-162C-45B1-A3C9-26A53C1B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30307"/>
            <a:ext cx="4781871" cy="108012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zh-TW" altLang="en-US" sz="3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Even SMB users Can Archive Data with a Peace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E76A-766C-4965-B990-845FF0DB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1570881"/>
            <a:ext cx="4714875" cy="2858244"/>
          </a:xfrm>
        </p:spPr>
        <p:txBody>
          <a:bodyPr/>
          <a:lstStyle/>
          <a:p>
            <a:r>
              <a:rPr lang="en-US" sz="19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Compared with enterprise, SMB and SOHO users can only rely on relatively uncomplicated methods due to limited resources.</a:t>
            </a:r>
          </a:p>
          <a:p>
            <a:r>
              <a:rPr lang="en-US" altLang="zh-TW" sz="19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QES WORM can solve the risk that SMB have been worried that data was accidentally overwritten.</a:t>
            </a:r>
          </a:p>
        </p:txBody>
      </p:sp>
    </p:spTree>
    <p:extLst>
      <p:ext uri="{BB962C8B-B14F-4D97-AF65-F5344CB8AC3E}">
        <p14:creationId xmlns:p14="http://schemas.microsoft.com/office/powerpoint/2010/main" val="553814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B3D0F-B20D-40C8-9A48-3EECCA43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81" y="1322933"/>
            <a:ext cx="8367165" cy="1544091"/>
          </a:xfrm>
        </p:spPr>
        <p:txBody>
          <a:bodyPr/>
          <a:lstStyle/>
          <a:p>
            <a:r>
              <a:rPr lang="en-US" altLang="zh-TW" sz="5000">
                <a:solidFill>
                  <a:schemeClr val="accent4">
                    <a:lumMod val="50000"/>
                  </a:schemeClr>
                </a:solidFill>
              </a:rPr>
              <a:t>Live Demo</a:t>
            </a:r>
            <a:br>
              <a:rPr lang="en-US" altLang="zh-TW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0">
                <a:solidFill>
                  <a:schemeClr val="accent4">
                    <a:lumMod val="50000"/>
                  </a:schemeClr>
                </a:solidFill>
              </a:rPr>
              <a:t>QES WORM Folder</a:t>
            </a:r>
            <a:endParaRPr lang="en-US" sz="4000" b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5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867B75B3-59C5-483E-A7F2-546391F303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979" y="2596539"/>
            <a:ext cx="4082901" cy="1556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5CC0F-610C-4E91-A621-BD05E2AA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42" y="197909"/>
            <a:ext cx="4822629" cy="1080120"/>
          </a:xfrm>
        </p:spPr>
        <p:txBody>
          <a:bodyPr/>
          <a:lstStyle/>
          <a:p>
            <a:r>
              <a:rPr lang="en-US" alt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</a:t>
            </a:r>
            <a:r>
              <a:rPr 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trict </a:t>
            </a:r>
            <a:r>
              <a:rPr lang="en-US" alt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</a:t>
            </a:r>
            <a:r>
              <a:rPr 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egulations for</a:t>
            </a:r>
            <a:br>
              <a:rPr 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</a:t>
            </a:r>
            <a:r>
              <a:rPr 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ata </a:t>
            </a:r>
            <a:r>
              <a:rPr lang="en-US" alt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</a:t>
            </a:r>
            <a:r>
              <a:rPr lang="zh-TW" sz="2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rchiving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25FD7-F99C-41B1-AD82-D4B6A8F0B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7842" y="1241179"/>
            <a:ext cx="4822629" cy="96651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zh-TW" altLang="en-US" sz="1600">
                <a:latin typeface="微軟正黑體"/>
                <a:ea typeface="微軟正黑體"/>
              </a:rPr>
              <a:t>T</a:t>
            </a:r>
            <a:r>
              <a:rPr lang="zh-TW" altLang="en-US" sz="1800">
                <a:latin typeface="微軟正黑體"/>
                <a:ea typeface="微軟正黑體"/>
              </a:rPr>
              <a:t>he government mandates that important documents of corporations could not be modified once they are are stored.</a:t>
            </a:r>
            <a:endParaRPr lang="zh-TW" altLang="en-US" sz="1800" b="0">
              <a:latin typeface="微軟正黑體"/>
              <a:ea typeface="微軟正黑體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2B15D2-9165-40BF-B0A5-41E8851B5CE7}"/>
              </a:ext>
            </a:extLst>
          </p:cNvPr>
          <p:cNvSpPr txBox="1">
            <a:spLocks/>
          </p:cNvSpPr>
          <p:nvPr/>
        </p:nvSpPr>
        <p:spPr>
          <a:xfrm>
            <a:off x="4412314" y="2981798"/>
            <a:ext cx="1375727" cy="60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ctr">
              <a:spcBef>
                <a:spcPts val="1200"/>
              </a:spcBef>
              <a:buNone/>
            </a:pPr>
            <a:r>
              <a:rPr lang="en-US" altLang="zh-TW" sz="1400">
                <a:latin typeface="微軟正黑體"/>
                <a:ea typeface="微軟正黑體"/>
              </a:rPr>
              <a:t>Government agencies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C2B613-79DF-45DA-BFBE-025B8EECEA6D}"/>
              </a:ext>
            </a:extLst>
          </p:cNvPr>
          <p:cNvSpPr txBox="1">
            <a:spLocks/>
          </p:cNvSpPr>
          <p:nvPr/>
        </p:nvSpPr>
        <p:spPr>
          <a:xfrm>
            <a:off x="5706354" y="2981798"/>
            <a:ext cx="1375727" cy="60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ctr">
              <a:spcBef>
                <a:spcPts val="1200"/>
              </a:spcBef>
              <a:buNone/>
            </a:pPr>
            <a:r>
              <a:rPr lang="en-US" altLang="zh-TW" sz="1400" dirty="0">
                <a:latin typeface="微軟正黑體"/>
                <a:ea typeface="微軟正黑體"/>
              </a:rPr>
              <a:t>Medical center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641EE8-CB25-4C7B-AF2C-822B77B6E39C}"/>
              </a:ext>
            </a:extLst>
          </p:cNvPr>
          <p:cNvSpPr txBox="1">
            <a:spLocks/>
          </p:cNvSpPr>
          <p:nvPr/>
        </p:nvSpPr>
        <p:spPr>
          <a:xfrm>
            <a:off x="7024583" y="2981798"/>
            <a:ext cx="1239656" cy="60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ctr">
              <a:spcBef>
                <a:spcPts val="1200"/>
              </a:spcBef>
              <a:buNone/>
            </a:pPr>
            <a:r>
              <a:rPr lang="en-US" altLang="zh-TW" sz="1400" dirty="0">
                <a:latin typeface="微軟正黑體"/>
                <a:ea typeface="微軟正黑體"/>
              </a:rPr>
              <a:t>Financial institutions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2D54C-5695-4B60-A7DF-276A530873D9}"/>
              </a:ext>
            </a:extLst>
          </p:cNvPr>
          <p:cNvSpPr txBox="1"/>
          <p:nvPr/>
        </p:nvSpPr>
        <p:spPr>
          <a:xfrm>
            <a:off x="3997842" y="2284285"/>
            <a:ext cx="46653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dirty="0">
                <a:solidFill>
                  <a:srgbClr val="262626"/>
                </a:solidFill>
                <a:ea typeface="微軟正黑體"/>
              </a:rPr>
              <a:t>The</a:t>
            </a:r>
            <a:r>
              <a:rPr lang="zh-TW" altLang="en-US" dirty="0">
                <a:solidFill>
                  <a:srgbClr val="262626"/>
                </a:solidFill>
                <a:ea typeface="微軟正黑體"/>
              </a:rPr>
              <a:t> </a:t>
            </a:r>
            <a:r>
              <a:rPr lang="en-US" altLang="zh-TW" dirty="0">
                <a:solidFill>
                  <a:srgbClr val="262626"/>
                </a:solidFill>
                <a:ea typeface="微軟正黑體"/>
              </a:rPr>
              <a:t>following</a:t>
            </a:r>
            <a:r>
              <a:rPr lang="zh-TW" altLang="en-US" dirty="0">
                <a:solidFill>
                  <a:srgbClr val="262626"/>
                </a:solidFill>
                <a:ea typeface="微軟正黑體"/>
              </a:rPr>
              <a:t> </a:t>
            </a:r>
            <a:r>
              <a:rPr lang="en-US" altLang="zh-TW" dirty="0">
                <a:solidFill>
                  <a:srgbClr val="262626"/>
                </a:solidFill>
                <a:ea typeface="微軟正黑體"/>
              </a:rPr>
              <a:t>organizations</a:t>
            </a:r>
            <a:r>
              <a:rPr lang="zh-TW" altLang="en-US" dirty="0">
                <a:solidFill>
                  <a:srgbClr val="262626"/>
                </a:solidFill>
                <a:ea typeface="微軟正黑體"/>
              </a:rPr>
              <a:t> </a:t>
            </a:r>
            <a:r>
              <a:rPr lang="en-US" altLang="zh-TW" dirty="0">
                <a:solidFill>
                  <a:srgbClr val="262626"/>
                </a:solidFill>
                <a:ea typeface="微軟正黑體"/>
              </a:rPr>
              <a:t>must</a:t>
            </a:r>
            <a:r>
              <a:rPr lang="zh-TW" altLang="en-US" dirty="0">
                <a:solidFill>
                  <a:srgbClr val="262626"/>
                </a:solidFill>
                <a:ea typeface="微軟正黑體"/>
              </a:rPr>
              <a:t> </a:t>
            </a:r>
            <a:r>
              <a:rPr lang="en-US" altLang="zh-TW" dirty="0">
                <a:solidFill>
                  <a:srgbClr val="262626"/>
                </a:solidFill>
                <a:ea typeface="微軟正黑體"/>
              </a:rPr>
              <a:t>follow the regulations:</a:t>
            </a:r>
            <a:r>
              <a:rPr lang="en-US" dirty="0">
                <a:latin typeface="微軟正黑體"/>
                <a:ea typeface="微軟正黑體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5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C9629EA0-E9AB-405D-B0D2-07A05E089B2B}"/>
              </a:ext>
            </a:extLst>
          </p:cNvPr>
          <p:cNvGrpSpPr/>
          <p:nvPr/>
        </p:nvGrpSpPr>
        <p:grpSpPr>
          <a:xfrm>
            <a:off x="350976" y="1465534"/>
            <a:ext cx="2743562" cy="3107418"/>
            <a:chOff x="4052585" y="1594893"/>
            <a:chExt cx="2743562" cy="3107418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3221CF86-8DC1-4C3B-BBC2-F9B089C2AE03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591445B9-62C4-4F72-8CD5-1A72ACC9B148}"/>
                </a:ext>
              </a:extLst>
            </p:cNvPr>
            <p:cNvSpPr/>
            <p:nvPr/>
          </p:nvSpPr>
          <p:spPr>
            <a:xfrm>
              <a:off x="4134196" y="1660901"/>
              <a:ext cx="2594529" cy="2981990"/>
            </a:xfrm>
            <a:prstGeom prst="roundRect">
              <a:avLst>
                <a:gd name="adj" fmla="val 40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1" name="テキスト ボックス 138">
            <a:extLst>
              <a:ext uri="{FF2B5EF4-FFF2-40B4-BE49-F238E27FC236}">
                <a16:creationId xmlns:a16="http://schemas.microsoft.com/office/drawing/2014/main" id="{A5B3319D-650E-4DEB-8BFC-0D7BBF2C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86" y="1314612"/>
            <a:ext cx="1866141" cy="35947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ES1686dc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6FB87B-5C9D-4233-8654-0CEA6464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Choice For Enterprise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18393E-6C47-4D22-9979-8EA0445C08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7" b="24105"/>
          <a:stretch/>
        </p:blipFill>
        <p:spPr>
          <a:xfrm>
            <a:off x="555162" y="2390536"/>
            <a:ext cx="2349378" cy="8053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E62387-2BB6-4C4F-B1C4-CD1CB69732E7}"/>
              </a:ext>
            </a:extLst>
          </p:cNvPr>
          <p:cNvSpPr txBox="1"/>
          <p:nvPr/>
        </p:nvSpPr>
        <p:spPr>
          <a:xfrm>
            <a:off x="555162" y="1809835"/>
            <a:ext cx="2349378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High-Availability NAS</a:t>
            </a:r>
          </a:p>
          <a:p>
            <a:pPr algn="ctr">
              <a:lnSpc>
                <a:spcPts val="17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Powered by QES 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D547D38-1FC8-49B1-A1D4-A861F39EA40E}"/>
              </a:ext>
            </a:extLst>
          </p:cNvPr>
          <p:cNvSpPr txBox="1"/>
          <p:nvPr/>
        </p:nvSpPr>
        <p:spPr>
          <a:xfrm>
            <a:off x="693676" y="3436653"/>
            <a:ext cx="2210863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  <a:r>
              <a:rPr lang="en-US" altLang="zh-TW" sz="10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Xeon</a:t>
            </a:r>
            <a:r>
              <a:rPr lang="en-US" altLang="zh-TW" sz="10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processor</a:t>
            </a:r>
            <a:endParaRPr lang="en-US" altLang="zh-TW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512G DDR4 memory</a:t>
            </a:r>
            <a:endParaRPr lang="en-US" altLang="zh-TW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active-active controllers</a:t>
            </a:r>
            <a:endParaRPr lang="en-US" altLang="zh-TW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On-board M.2 SSD available</a:t>
            </a:r>
            <a:endParaRPr lang="en-US" altLang="zh-TW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51804C1-5312-4053-BDA9-71E946E96EE6}"/>
              </a:ext>
            </a:extLst>
          </p:cNvPr>
          <p:cNvGrpSpPr/>
          <p:nvPr/>
        </p:nvGrpSpPr>
        <p:grpSpPr>
          <a:xfrm>
            <a:off x="3160851" y="1465534"/>
            <a:ext cx="2743562" cy="3107418"/>
            <a:chOff x="4052585" y="1594893"/>
            <a:chExt cx="2743562" cy="3107418"/>
          </a:xfrm>
        </p:grpSpPr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2DC1E593-255A-490C-872B-89DE260EC783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7038D65E-9561-4CAE-A9A3-CB6083A3F05A}"/>
                </a:ext>
              </a:extLst>
            </p:cNvPr>
            <p:cNvSpPr/>
            <p:nvPr/>
          </p:nvSpPr>
          <p:spPr>
            <a:xfrm>
              <a:off x="4134196" y="1660901"/>
              <a:ext cx="2594529" cy="2981990"/>
            </a:xfrm>
            <a:prstGeom prst="roundRect">
              <a:avLst>
                <a:gd name="adj" fmla="val 40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テキスト ボックス 138">
            <a:extLst>
              <a:ext uri="{FF2B5EF4-FFF2-40B4-BE49-F238E27FC236}">
                <a16:creationId xmlns:a16="http://schemas.microsoft.com/office/drawing/2014/main" id="{09EC11C8-4952-49DE-80E3-B3335AC9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561" y="1314612"/>
            <a:ext cx="1866141" cy="35947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endParaRPr lang="en-US" altLang="zh-TW" sz="16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EC68A43B-6F11-4747-9E2F-1F5515D25E4F}"/>
              </a:ext>
            </a:extLst>
          </p:cNvPr>
          <p:cNvSpPr txBox="1"/>
          <p:nvPr/>
        </p:nvSpPr>
        <p:spPr>
          <a:xfrm>
            <a:off x="3365037" y="1809835"/>
            <a:ext cx="234937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Dual OS options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79253C-85DD-4573-BEC5-6B853E0D606E}"/>
              </a:ext>
            </a:extLst>
          </p:cNvPr>
          <p:cNvSpPr txBox="1"/>
          <p:nvPr/>
        </p:nvSpPr>
        <p:spPr>
          <a:xfrm>
            <a:off x="3503551" y="3436653"/>
            <a:ext cx="2210863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® Xeon ® D processor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128G DDR4 memory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QNAP OS ready to use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40GbE Ready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BFF103A2-4AD5-43AC-AD36-C4CF5DA8E9D4}"/>
              </a:ext>
            </a:extLst>
          </p:cNvPr>
          <p:cNvSpPr txBox="1"/>
          <p:nvPr/>
        </p:nvSpPr>
        <p:spPr>
          <a:xfrm>
            <a:off x="3365037" y="1304945"/>
            <a:ext cx="234937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TES-1885U</a:t>
            </a:r>
          </a:p>
          <a:p>
            <a:pPr algn="ctr">
              <a:lnSpc>
                <a:spcPts val="1300"/>
              </a:lnSpc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TES-3085U</a:t>
            </a:r>
          </a:p>
        </p:txBody>
      </p:sp>
      <p:pic>
        <p:nvPicPr>
          <p:cNvPr id="15" name="Google Shape;693;p49">
            <a:extLst>
              <a:ext uri="{FF2B5EF4-FFF2-40B4-BE49-F238E27FC236}">
                <a16:creationId xmlns:a16="http://schemas.microsoft.com/office/drawing/2014/main" id="{0BD87EAB-278D-426F-8E41-879EF357F0D0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17" b="24854"/>
          <a:stretch/>
        </p:blipFill>
        <p:spPr>
          <a:xfrm>
            <a:off x="3557345" y="2579439"/>
            <a:ext cx="2036379" cy="930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群組 39">
            <a:extLst>
              <a:ext uri="{FF2B5EF4-FFF2-40B4-BE49-F238E27FC236}">
                <a16:creationId xmlns:a16="http://schemas.microsoft.com/office/drawing/2014/main" id="{B644CFC5-CBB9-48AC-BD86-CFAE70B6F97D}"/>
              </a:ext>
            </a:extLst>
          </p:cNvPr>
          <p:cNvGrpSpPr/>
          <p:nvPr/>
        </p:nvGrpSpPr>
        <p:grpSpPr>
          <a:xfrm>
            <a:off x="5962417" y="1465534"/>
            <a:ext cx="2743562" cy="3107418"/>
            <a:chOff x="4052585" y="1594893"/>
            <a:chExt cx="2743562" cy="3107418"/>
          </a:xfrm>
        </p:grpSpPr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9C81E7E0-C71B-4B14-90FF-F6F33E8D1443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5E7183FB-6372-4272-ADAB-5DB8520631BA}"/>
                </a:ext>
              </a:extLst>
            </p:cNvPr>
            <p:cNvSpPr/>
            <p:nvPr/>
          </p:nvSpPr>
          <p:spPr>
            <a:xfrm>
              <a:off x="4134196" y="1660901"/>
              <a:ext cx="2594529" cy="2981990"/>
            </a:xfrm>
            <a:prstGeom prst="roundRect">
              <a:avLst>
                <a:gd name="adj" fmla="val 40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テキスト ボックス 138">
            <a:extLst>
              <a:ext uri="{FF2B5EF4-FFF2-40B4-BE49-F238E27FC236}">
                <a16:creationId xmlns:a16="http://schemas.microsoft.com/office/drawing/2014/main" id="{C136FFEE-C7CE-49A9-AB49-F9DC39A4E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127" y="1314612"/>
            <a:ext cx="1866141" cy="35947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TDS-16489U R2</a:t>
            </a: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3BD18DEE-BA47-49C7-9F79-925F9E072E03}"/>
              </a:ext>
            </a:extLst>
          </p:cNvPr>
          <p:cNvSpPr txBox="1"/>
          <p:nvPr/>
        </p:nvSpPr>
        <p:spPr>
          <a:xfrm>
            <a:off x="6166603" y="1809835"/>
            <a:ext cx="2349378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HPC Storage</a:t>
            </a:r>
          </a:p>
          <a:p>
            <a:pPr algn="ctr">
              <a:lnSpc>
                <a:spcPts val="17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QES / QTS Ready 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62338176-A4AD-41D1-81E1-FD10E315609E}"/>
              </a:ext>
            </a:extLst>
          </p:cNvPr>
          <p:cNvSpPr txBox="1"/>
          <p:nvPr/>
        </p:nvSpPr>
        <p:spPr>
          <a:xfrm>
            <a:off x="6305117" y="3349101"/>
            <a:ext cx="225756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® Dual Xeon ® E5 processor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1TB DDR4 memory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QNAP OS ready to use</a:t>
            </a:r>
          </a:p>
          <a:p>
            <a:pPr marL="171450" indent="-171450">
              <a:lnSpc>
                <a:spcPts val="1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zh-TW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40GbE/25GbE, 12Gb/s SAS, FC adapter, QM2, Graphics, Ready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A76A7F-9BAE-488F-8AEF-DC88649446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358" y="2236705"/>
            <a:ext cx="2036379" cy="1272737"/>
          </a:xfrm>
          <a:prstGeom prst="rect">
            <a:avLst/>
          </a:prstGeom>
        </p:spPr>
      </p:pic>
      <p:pic>
        <p:nvPicPr>
          <p:cNvPr id="13" name="Google Shape;675;p48">
            <a:extLst>
              <a:ext uri="{FF2B5EF4-FFF2-40B4-BE49-F238E27FC236}">
                <a16:creationId xmlns:a16="http://schemas.microsoft.com/office/drawing/2014/main" id="{9A6C9D64-B328-4904-A5DF-61CC0E04095E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0000"/>
          <a:stretch/>
        </p:blipFill>
        <p:spPr>
          <a:xfrm>
            <a:off x="3550275" y="2197408"/>
            <a:ext cx="2043449" cy="80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09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D2CAA46A-E058-43E1-AAE4-4CB9DF543CED}"/>
              </a:ext>
            </a:extLst>
          </p:cNvPr>
          <p:cNvGrpSpPr/>
          <p:nvPr/>
        </p:nvGrpSpPr>
        <p:grpSpPr>
          <a:xfrm>
            <a:off x="5861856" y="1594893"/>
            <a:ext cx="2743562" cy="3107418"/>
            <a:chOff x="4052585" y="1594893"/>
            <a:chExt cx="2743562" cy="3107418"/>
          </a:xfrm>
        </p:grpSpPr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F01B7878-B335-4A27-893D-DD35D6CF0791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7606D0FF-9EFB-43DB-8FE5-6CA603314447}"/>
                </a:ext>
              </a:extLst>
            </p:cNvPr>
            <p:cNvSpPr/>
            <p:nvPr/>
          </p:nvSpPr>
          <p:spPr>
            <a:xfrm>
              <a:off x="4134196" y="1660901"/>
              <a:ext cx="2594529" cy="2981990"/>
            </a:xfrm>
            <a:prstGeom prst="roundRect">
              <a:avLst>
                <a:gd name="adj" fmla="val 40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421CA6D0-D3F2-4699-B7B4-958883973895}"/>
              </a:ext>
            </a:extLst>
          </p:cNvPr>
          <p:cNvGrpSpPr/>
          <p:nvPr/>
        </p:nvGrpSpPr>
        <p:grpSpPr>
          <a:xfrm>
            <a:off x="371475" y="3297901"/>
            <a:ext cx="3572294" cy="1430447"/>
            <a:chOff x="371475" y="1469101"/>
            <a:chExt cx="3572294" cy="1430447"/>
          </a:xfrm>
        </p:grpSpPr>
        <p:pic>
          <p:nvPicPr>
            <p:cNvPr id="78" name="圖片 77">
              <a:extLst>
                <a:ext uri="{FF2B5EF4-FFF2-40B4-BE49-F238E27FC236}">
                  <a16:creationId xmlns:a16="http://schemas.microsoft.com/office/drawing/2014/main" id="{8D309BE0-649A-40B0-B8F2-E2290CD5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475" y="1469101"/>
              <a:ext cx="3572294" cy="1430447"/>
            </a:xfrm>
            <a:prstGeom prst="rect">
              <a:avLst/>
            </a:prstGeom>
          </p:spPr>
        </p:pic>
        <p:sp>
          <p:nvSpPr>
            <p:cNvPr id="79" name="矩形: 圓角 78">
              <a:extLst>
                <a:ext uri="{FF2B5EF4-FFF2-40B4-BE49-F238E27FC236}">
                  <a16:creationId xmlns:a16="http://schemas.microsoft.com/office/drawing/2014/main" id="{F62D5ACB-4313-4783-9C51-6A6B199C2F4B}"/>
                </a:ext>
              </a:extLst>
            </p:cNvPr>
            <p:cNvSpPr/>
            <p:nvPr/>
          </p:nvSpPr>
          <p:spPr>
            <a:xfrm>
              <a:off x="435540" y="1524000"/>
              <a:ext cx="3442035" cy="1305341"/>
            </a:xfrm>
            <a:prstGeom prst="roundRect">
              <a:avLst>
                <a:gd name="adj" fmla="val 9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5282967-0709-49AF-82AF-E8A35EB806CB}"/>
              </a:ext>
            </a:extLst>
          </p:cNvPr>
          <p:cNvGrpSpPr/>
          <p:nvPr/>
        </p:nvGrpSpPr>
        <p:grpSpPr>
          <a:xfrm>
            <a:off x="371475" y="1611976"/>
            <a:ext cx="3572294" cy="1430447"/>
            <a:chOff x="371475" y="1469101"/>
            <a:chExt cx="3572294" cy="143044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09710BDC-B3AE-4495-A9A1-630A65617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475" y="1469101"/>
              <a:ext cx="3572294" cy="1430447"/>
            </a:xfrm>
            <a:prstGeom prst="rect">
              <a:avLst/>
            </a:prstGeom>
          </p:spPr>
        </p:pic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B289060A-FF4C-4868-8562-D37715AA8C75}"/>
                </a:ext>
              </a:extLst>
            </p:cNvPr>
            <p:cNvSpPr/>
            <p:nvPr/>
          </p:nvSpPr>
          <p:spPr>
            <a:xfrm>
              <a:off x="435540" y="1524000"/>
              <a:ext cx="3442035" cy="1305341"/>
            </a:xfrm>
            <a:prstGeom prst="roundRect">
              <a:avLst>
                <a:gd name="adj" fmla="val 93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6" name="テキスト ボックス 138">
            <a:extLst>
              <a:ext uri="{FF2B5EF4-FFF2-40B4-BE49-F238E27FC236}">
                <a16:creationId xmlns:a16="http://schemas.microsoft.com/office/drawing/2014/main" id="{9BA011F3-28E0-4559-A93A-F875A07E2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93" y="3109818"/>
            <a:ext cx="2514410" cy="325421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779252">
              <a:defRPr/>
            </a:pP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Magazine Carrier Unit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2">
            <a:extLst>
              <a:ext uri="{FF2B5EF4-FFF2-40B4-BE49-F238E27FC236}">
                <a16:creationId xmlns:a16="http://schemas.microsoft.com/office/drawing/2014/main" id="{2DD71D15-1D41-411A-9862-1C6C143AEC50}"/>
              </a:ext>
            </a:extLst>
          </p:cNvPr>
          <p:cNvSpPr txBox="1"/>
          <p:nvPr/>
        </p:nvSpPr>
        <p:spPr>
          <a:xfrm>
            <a:off x="361464" y="1068685"/>
            <a:ext cx="7569900" cy="369330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285750" indent="-285750" defTabSz="457200">
              <a:buFont typeface="Wingdings" pitchFamily="2" charset="2"/>
              <a:buChar char="n"/>
            </a:pPr>
            <a:r>
              <a:rPr lang="zh-CN" altLang="en-US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Module design for easy maintenance</a:t>
            </a:r>
            <a:endParaRPr lang="en-US" altLang="ja-JP" sz="1800" b="1" kern="1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5" name="Picture 2" descr="\\nas_o4bu_03\MBU\4_DA_アーカイバー\★アーカイバー商品情報はここに集約\160216_稲田様より_DA3F商品カット\Rack and Data Center\jpg(2000pixel)\rear標準_UNIT差替.png">
            <a:extLst>
              <a:ext uri="{FF2B5EF4-FFF2-40B4-BE49-F238E27FC236}">
                <a16:creationId xmlns:a16="http://schemas.microsoft.com/office/drawing/2014/main" id="{9FBB2722-76E3-4B9A-BDD6-366F2258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768" y="1743062"/>
            <a:ext cx="1065859" cy="29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正方形/長方形 10">
            <a:extLst>
              <a:ext uri="{FF2B5EF4-FFF2-40B4-BE49-F238E27FC236}">
                <a16:creationId xmlns:a16="http://schemas.microsoft.com/office/drawing/2014/main" id="{419E3402-4842-45BF-A7E9-1323094C0DEF}"/>
              </a:ext>
            </a:extLst>
          </p:cNvPr>
          <p:cNvSpPr/>
          <p:nvPr/>
        </p:nvSpPr>
        <p:spPr>
          <a:xfrm>
            <a:off x="6796147" y="3426831"/>
            <a:ext cx="919218" cy="247964"/>
          </a:xfrm>
          <a:prstGeom prst="rect">
            <a:avLst/>
          </a:prstGeom>
        </p:spPr>
        <p:txBody>
          <a:bodyPr wrap="square" lIns="77925" tIns="38963" rIns="77925" bIns="38963" anchor="t">
            <a:spAutoFit/>
          </a:bodyPr>
          <a:lstStyle/>
          <a:p>
            <a:pPr algn="ctr" defTabSz="457200"/>
            <a:r>
              <a:rPr lang="zh-TW" altLang="en-US" sz="1100" b="1" kern="1200">
                <a:solidFill>
                  <a:schemeClr val="tx1"/>
                </a:solidFill>
                <a:latin typeface="微軟正黑體"/>
                <a:ea typeface="微軟正黑體"/>
                <a:cs typeface="メイリオ" panose="020B0604030504040204" pitchFamily="50" charset="-128"/>
              </a:rPr>
              <a:t>Drive Unit</a:t>
            </a:r>
          </a:p>
        </p:txBody>
      </p:sp>
      <p:pic>
        <p:nvPicPr>
          <p:cNvPr id="49" name="図 32">
            <a:extLst>
              <a:ext uri="{FF2B5EF4-FFF2-40B4-BE49-F238E27FC236}">
                <a16:creationId xmlns:a16="http://schemas.microsoft.com/office/drawing/2014/main" id="{8B524246-D05D-475B-96DE-68586FC147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842" l="2875" r="100000">
                        <a14:foregroundMark x1="79466" y1="68473" x2="79466" y2="68473"/>
                        <a14:foregroundMark x1="76797" y1="50739" x2="76797" y2="50739"/>
                        <a14:foregroundMark x1="76386" y1="33498" x2="76386" y2="33498"/>
                        <a14:foregroundMark x1="73922" y1="26355" x2="73922" y2="26355"/>
                        <a14:foregroundMark x1="72074" y1="27094" x2="72074" y2="27094"/>
                        <a14:foregroundMark x1="76797" y1="72906" x2="76797" y2="72906"/>
                        <a14:foregroundMark x1="55647" y1="36946" x2="55647" y2="36946"/>
                        <a14:foregroundMark x1="70637" y1="76847" x2="70637" y2="76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8" y="3693773"/>
            <a:ext cx="1019028" cy="690477"/>
          </a:xfrm>
          <a:prstGeom prst="rect">
            <a:avLst/>
          </a:prstGeom>
        </p:spPr>
      </p:pic>
      <p:pic>
        <p:nvPicPr>
          <p:cNvPr id="51" name="Picture 2" descr="C:\Users\ueda\AppData\Local\Temp\B2Temp\Attach\image1.JPG">
            <a:extLst>
              <a:ext uri="{FF2B5EF4-FFF2-40B4-BE49-F238E27FC236}">
                <a16:creationId xmlns:a16="http://schemas.microsoft.com/office/drawing/2014/main" id="{2FA62D1E-D7A7-4F24-8AB3-390A75AD5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22" b="96789" l="794" r="96825">
                        <a14:foregroundMark x1="8333" y1="37156" x2="8333" y2="37156"/>
                        <a14:foregroundMark x1="8730" y1="38532" x2="8730" y2="38532"/>
                        <a14:foregroundMark x1="12302" y1="54587" x2="12302" y2="54587"/>
                        <a14:foregroundMark x1="10317" y1="49541" x2="10317" y2="49541"/>
                        <a14:foregroundMark x1="9921" y1="45413" x2="9921" y2="45413"/>
                        <a14:foregroundMark x1="9524" y1="41743" x2="9524" y2="41743"/>
                        <a14:foregroundMark x1="9921" y1="44037" x2="9921" y2="44037"/>
                        <a14:foregroundMark x1="9921" y1="46330" x2="9921" y2="46330"/>
                        <a14:foregroundMark x1="9921" y1="49083" x2="9921" y2="49083"/>
                        <a14:foregroundMark x1="11111" y1="52752" x2="11111" y2="52752"/>
                        <a14:foregroundMark x1="10714" y1="51835" x2="10714" y2="51835"/>
                        <a14:foregroundMark x1="11508" y1="54587" x2="11508" y2="54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4234" y="3711412"/>
            <a:ext cx="879665" cy="5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テキスト ボックス 138">
            <a:extLst>
              <a:ext uri="{FF2B5EF4-FFF2-40B4-BE49-F238E27FC236}">
                <a16:creationId xmlns:a16="http://schemas.microsoft.com/office/drawing/2014/main" id="{4ADBA9A8-AAED-4E0A-A767-6E75001B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64" y="1452468"/>
            <a:ext cx="2522938" cy="325421"/>
          </a:xfrm>
          <a:prstGeom prst="round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779252">
              <a:buClrTx/>
              <a:defRPr/>
            </a:pP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Magazine Management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A53314FF-4F64-4D91-86F5-B63A4807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20" y="3874657"/>
            <a:ext cx="1031929" cy="5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正方形/長方形 45">
            <a:extLst>
              <a:ext uri="{FF2B5EF4-FFF2-40B4-BE49-F238E27FC236}">
                <a16:creationId xmlns:a16="http://schemas.microsoft.com/office/drawing/2014/main" id="{51BC810B-2EF1-4534-BB13-2BC1A49336D4}"/>
              </a:ext>
            </a:extLst>
          </p:cNvPr>
          <p:cNvSpPr/>
          <p:nvPr/>
        </p:nvSpPr>
        <p:spPr>
          <a:xfrm>
            <a:off x="767443" y="4424269"/>
            <a:ext cx="1535282" cy="2171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 defTabSz="457200" hangingPunct="1"/>
            <a:r>
              <a:rPr lang="en-US" altLang="ja-JP" sz="900" b="1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メイリオ" panose="020B0604030504040204" pitchFamily="50" charset="-128"/>
              </a:rPr>
              <a:t>Magazine Carrier unit</a:t>
            </a:r>
          </a:p>
        </p:txBody>
      </p:sp>
      <p:pic>
        <p:nvPicPr>
          <p:cNvPr id="58" name="Picture 2" descr="\\nas_o4bu_03\MBU\4_DA_アーカイバー\★アーカイバー商品情報はここに集約\141219_e-pressより_商品カット\l-jn141218-2-8.jpg">
            <a:extLst>
              <a:ext uri="{FF2B5EF4-FFF2-40B4-BE49-F238E27FC236}">
                <a16:creationId xmlns:a16="http://schemas.microsoft.com/office/drawing/2014/main" id="{AF317FA0-4F92-43B4-A911-093AA2D6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4078" y="3848316"/>
            <a:ext cx="888262" cy="6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组合 32">
            <a:extLst>
              <a:ext uri="{FF2B5EF4-FFF2-40B4-BE49-F238E27FC236}">
                <a16:creationId xmlns:a16="http://schemas.microsoft.com/office/drawing/2014/main" id="{8870AF41-713E-4A94-AECE-C007EDC559EB}"/>
              </a:ext>
            </a:extLst>
          </p:cNvPr>
          <p:cNvGrpSpPr/>
          <p:nvPr/>
        </p:nvGrpSpPr>
        <p:grpSpPr>
          <a:xfrm>
            <a:off x="606136" y="2172079"/>
            <a:ext cx="2310121" cy="825708"/>
            <a:chOff x="586307" y="1903615"/>
            <a:chExt cx="2506307" cy="928066"/>
          </a:xfrm>
        </p:grpSpPr>
        <p:pic>
          <p:nvPicPr>
            <p:cNvPr id="60" name="図 46">
              <a:extLst>
                <a:ext uri="{FF2B5EF4-FFF2-40B4-BE49-F238E27FC236}">
                  <a16:creationId xmlns:a16="http://schemas.microsoft.com/office/drawing/2014/main" id="{2377A2AC-C716-4F31-BC3D-CAA3D5C8A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6307" y="1903615"/>
              <a:ext cx="1644737" cy="928066"/>
            </a:xfrm>
            <a:prstGeom prst="rect">
              <a:avLst/>
            </a:prstGeom>
          </p:spPr>
        </p:pic>
        <p:sp>
          <p:nvSpPr>
            <p:cNvPr id="61" name="正方形/長方形 47">
              <a:extLst>
                <a:ext uri="{FF2B5EF4-FFF2-40B4-BE49-F238E27FC236}">
                  <a16:creationId xmlns:a16="http://schemas.microsoft.com/office/drawing/2014/main" id="{B92F04F7-172A-480E-A27C-0E91A7F8E941}"/>
                </a:ext>
              </a:extLst>
            </p:cNvPr>
            <p:cNvSpPr/>
            <p:nvPr/>
          </p:nvSpPr>
          <p:spPr>
            <a:xfrm>
              <a:off x="2331563" y="2505336"/>
              <a:ext cx="761051" cy="217186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defTabSz="457200" hangingPunct="1"/>
              <a:r>
                <a:rPr lang="en-US" altLang="ja-JP" sz="900" b="1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メイリオ" panose="020B0604030504040204" pitchFamily="50" charset="-128"/>
                </a:rPr>
                <a:t>Drawer</a:t>
              </a:r>
            </a:p>
          </p:txBody>
        </p:sp>
        <p:sp>
          <p:nvSpPr>
            <p:cNvPr id="62" name="正方形/長方形 48">
              <a:extLst>
                <a:ext uri="{FF2B5EF4-FFF2-40B4-BE49-F238E27FC236}">
                  <a16:creationId xmlns:a16="http://schemas.microsoft.com/office/drawing/2014/main" id="{8DC7F3D8-9AF7-467F-8182-9090C60D6E4B}"/>
                </a:ext>
              </a:extLst>
            </p:cNvPr>
            <p:cNvSpPr/>
            <p:nvPr/>
          </p:nvSpPr>
          <p:spPr>
            <a:xfrm>
              <a:off x="1919475" y="2023489"/>
              <a:ext cx="890679" cy="217186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defTabSz="457200" hangingPunct="1"/>
              <a:r>
                <a:rPr lang="en-US" altLang="ja-JP" sz="900" b="1" kern="1200" dirty="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メイリオ" panose="020B0604030504040204" pitchFamily="50" charset="-128"/>
                </a:rPr>
                <a:t>Magazine</a:t>
              </a:r>
            </a:p>
          </p:txBody>
        </p:sp>
        <p:cxnSp>
          <p:nvCxnSpPr>
            <p:cNvPr id="63" name="直線コネクタ 49">
              <a:extLst>
                <a:ext uri="{FF2B5EF4-FFF2-40B4-BE49-F238E27FC236}">
                  <a16:creationId xmlns:a16="http://schemas.microsoft.com/office/drawing/2014/main" id="{6B9E5D8F-3EC1-4A26-8E75-5E25602E94E0}"/>
                </a:ext>
              </a:extLst>
            </p:cNvPr>
            <p:cNvCxnSpPr/>
            <p:nvPr/>
          </p:nvCxnSpPr>
          <p:spPr>
            <a:xfrm flipV="1">
              <a:off x="1643518" y="2176158"/>
              <a:ext cx="298948" cy="232149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64" name="直線コネクタ 50">
              <a:extLst>
                <a:ext uri="{FF2B5EF4-FFF2-40B4-BE49-F238E27FC236}">
                  <a16:creationId xmlns:a16="http://schemas.microsoft.com/office/drawing/2014/main" id="{C5009357-9555-4761-96C6-3CE11F64E60E}"/>
                </a:ext>
              </a:extLst>
            </p:cNvPr>
            <p:cNvCxnSpPr/>
            <p:nvPr/>
          </p:nvCxnSpPr>
          <p:spPr>
            <a:xfrm>
              <a:off x="2097272" y="2569702"/>
              <a:ext cx="267542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65" name="直線コネクタ 57">
              <a:extLst>
                <a:ext uri="{FF2B5EF4-FFF2-40B4-BE49-F238E27FC236}">
                  <a16:creationId xmlns:a16="http://schemas.microsoft.com/office/drawing/2014/main" id="{61A27095-88EE-440D-B60D-2D24877E7CF8}"/>
                </a:ext>
              </a:extLst>
            </p:cNvPr>
            <p:cNvCxnSpPr/>
            <p:nvPr/>
          </p:nvCxnSpPr>
          <p:spPr>
            <a:xfrm flipV="1">
              <a:off x="1263626" y="2176158"/>
              <a:ext cx="678840" cy="10703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pic>
        <p:nvPicPr>
          <p:cNvPr id="67" name="図 20">
            <a:extLst>
              <a:ext uri="{FF2B5EF4-FFF2-40B4-BE49-F238E27FC236}">
                <a16:creationId xmlns:a16="http://schemas.microsoft.com/office/drawing/2014/main" id="{49FF3B7C-D29C-4A05-9101-D675CBCC2D7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898" y="2007572"/>
            <a:ext cx="585981" cy="456181"/>
          </a:xfrm>
          <a:prstGeom prst="rect">
            <a:avLst/>
          </a:prstGeom>
          <a:effectLst>
            <a:glow rad="63500">
              <a:srgbClr val="176AB7">
                <a:alpha val="40000"/>
              </a:srgbClr>
            </a:glow>
          </a:effectLst>
        </p:spPr>
      </p:pic>
      <p:sp>
        <p:nvSpPr>
          <p:cNvPr id="69" name="TextBox 35">
            <a:extLst>
              <a:ext uri="{FF2B5EF4-FFF2-40B4-BE49-F238E27FC236}">
                <a16:creationId xmlns:a16="http://schemas.microsoft.com/office/drawing/2014/main" id="{9F375FD5-9BBD-490B-B9D3-91E87CCD7D24}"/>
              </a:ext>
            </a:extLst>
          </p:cNvPr>
          <p:cNvSpPr txBox="1"/>
          <p:nvPr/>
        </p:nvSpPr>
        <p:spPr>
          <a:xfrm>
            <a:off x="470879" y="1776567"/>
            <a:ext cx="306552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zh-TW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Load 1</a:t>
            </a:r>
            <a:r>
              <a:rPr lang="en-US" altLang="zh-TW" sz="12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 Archival</a:t>
            </a:r>
            <a:r>
              <a:rPr lang="zh-TW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Discs per Magazine</a:t>
            </a:r>
            <a:endParaRPr lang="en-US" altLang="zh-TW" sz="1200" kern="1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83AF1AD5-8867-49C6-B066-23BE2ECBE6C4}"/>
              </a:ext>
            </a:extLst>
          </p:cNvPr>
          <p:cNvSpPr txBox="1"/>
          <p:nvPr/>
        </p:nvSpPr>
        <p:spPr>
          <a:xfrm>
            <a:off x="6037980" y="1850068"/>
            <a:ext cx="24453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zh-CN" sz="12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Transfer rate up to 360MB/s per writer unit, maximum 1080MB/s with 3 writer units.</a:t>
            </a:r>
            <a:endParaRPr lang="en-US" altLang="zh-CN" sz="1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DA3ED190-281A-43ED-9F52-8730A4671A17}"/>
              </a:ext>
            </a:extLst>
          </p:cNvPr>
          <p:cNvSpPr txBox="1"/>
          <p:nvPr/>
        </p:nvSpPr>
        <p:spPr>
          <a:xfrm>
            <a:off x="515931" y="3445191"/>
            <a:ext cx="320102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zh-TW" sz="12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Maintenance can be brought to the bottom module separately.</a:t>
            </a:r>
            <a:endParaRPr lang="en-US" altLang="zh-TW" sz="1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defTabSz="457200"/>
            <a:endParaRPr lang="zh-TW" altLang="en-US" sz="1200" b="1" kern="12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3" name="図 11">
            <a:extLst>
              <a:ext uri="{FF2B5EF4-FFF2-40B4-BE49-F238E27FC236}">
                <a16:creationId xmlns:a16="http://schemas.microsoft.com/office/drawing/2014/main" id="{C81718D0-61A6-48CA-9E03-D117B091036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28" y="2533114"/>
            <a:ext cx="1855986" cy="724018"/>
          </a:xfrm>
          <a:prstGeom prst="rect">
            <a:avLst/>
          </a:prstGeom>
          <a:effectLst/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81DCA56C-DED9-43EF-BD8A-4FFFC559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685" y="1517103"/>
            <a:ext cx="1580640" cy="2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4D239F2E-4921-4737-B1BE-E56817BB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Panasonic</a:t>
            </a:r>
            <a:r>
              <a:rPr lang="zh-TW" altLang="en-US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Freeze-Ray Modules</a:t>
            </a:r>
          </a:p>
        </p:txBody>
      </p:sp>
      <p:sp>
        <p:nvSpPr>
          <p:cNvPr id="83" name="テキスト ボックス 138">
            <a:extLst>
              <a:ext uri="{FF2B5EF4-FFF2-40B4-BE49-F238E27FC236}">
                <a16:creationId xmlns:a16="http://schemas.microsoft.com/office/drawing/2014/main" id="{9A295B0D-F40F-46CA-9743-5ABE86C3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224" y="1443971"/>
            <a:ext cx="1866141" cy="359473"/>
          </a:xfrm>
          <a:prstGeom prst="roundRect">
            <a:avLst/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779252"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Writer Unit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圖片 16" descr="一張含有 螢幕 的圖片&#10;&#10;描述是以高可信度產生">
            <a:extLst>
              <a:ext uri="{FF2B5EF4-FFF2-40B4-BE49-F238E27FC236}">
                <a16:creationId xmlns:a16="http://schemas.microsoft.com/office/drawing/2014/main" id="{770B0649-1F14-4330-9A2D-5898307E042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906" y="2154196"/>
            <a:ext cx="1030328" cy="173003"/>
          </a:xfrm>
          <a:prstGeom prst="rect">
            <a:avLst/>
          </a:prstGeom>
        </p:spPr>
      </p:pic>
      <p:pic>
        <p:nvPicPr>
          <p:cNvPr id="84" name="圖片 83" descr="一張含有 螢幕 的圖片&#10;&#10;描述是以高可信度產生">
            <a:extLst>
              <a:ext uri="{FF2B5EF4-FFF2-40B4-BE49-F238E27FC236}">
                <a16:creationId xmlns:a16="http://schemas.microsoft.com/office/drawing/2014/main" id="{E40D2692-5210-480F-8655-428C8C4EC1E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906" y="3944896"/>
            <a:ext cx="1030328" cy="173003"/>
          </a:xfrm>
          <a:prstGeom prst="rect">
            <a:avLst/>
          </a:prstGeom>
        </p:spPr>
      </p:pic>
      <p:pic>
        <p:nvPicPr>
          <p:cNvPr id="85" name="圖片 84" descr="一張含有 螢幕 的圖片&#10;&#10;描述是以高可信度產生">
            <a:extLst>
              <a:ext uri="{FF2B5EF4-FFF2-40B4-BE49-F238E27FC236}">
                <a16:creationId xmlns:a16="http://schemas.microsoft.com/office/drawing/2014/main" id="{585AF700-022B-4DCC-AD3D-612B8FA9B34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535" y="2844401"/>
            <a:ext cx="1030328" cy="17300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555AA6B-8AAB-4E2B-B6F4-38E60EFA7C8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481" y="4033059"/>
            <a:ext cx="423758" cy="161603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FC51807C-3CF6-4F07-8ACB-055D34DCF19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17" y="3875770"/>
            <a:ext cx="490120" cy="186911"/>
          </a:xfrm>
          <a:prstGeom prst="rect">
            <a:avLst/>
          </a:prstGeom>
        </p:spPr>
      </p:pic>
      <p:pic>
        <p:nvPicPr>
          <p:cNvPr id="87" name="圖片 86">
            <a:extLst>
              <a:ext uri="{FF2B5EF4-FFF2-40B4-BE49-F238E27FC236}">
                <a16:creationId xmlns:a16="http://schemas.microsoft.com/office/drawing/2014/main" id="{30BBE55A-AE17-4EF8-BD8B-7DA298F67BA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6426071" y="3381997"/>
            <a:ext cx="490120" cy="1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A7EA0B0B-2B64-4931-84C7-C62468AE3086}"/>
              </a:ext>
            </a:extLst>
          </p:cNvPr>
          <p:cNvGrpSpPr/>
          <p:nvPr/>
        </p:nvGrpSpPr>
        <p:grpSpPr>
          <a:xfrm rot="5400000">
            <a:off x="5075825" y="1248192"/>
            <a:ext cx="3179639" cy="3601328"/>
            <a:chOff x="4052585" y="1594893"/>
            <a:chExt cx="2743562" cy="3107418"/>
          </a:xfrm>
        </p:grpSpPr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DCAE6712-53AA-4CCD-9AA4-F746EAA60C5C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19D79775-C422-4B95-A4AD-AF7599385F61}"/>
                </a:ext>
              </a:extLst>
            </p:cNvPr>
            <p:cNvSpPr/>
            <p:nvPr/>
          </p:nvSpPr>
          <p:spPr>
            <a:xfrm>
              <a:off x="4125976" y="1652682"/>
              <a:ext cx="2594529" cy="2981990"/>
            </a:xfrm>
            <a:prstGeom prst="roundRect">
              <a:avLst>
                <a:gd name="adj" fmla="val 4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テキスト ボックス 138">
            <a:extLst>
              <a:ext uri="{FF2B5EF4-FFF2-40B4-BE49-F238E27FC236}">
                <a16:creationId xmlns:a16="http://schemas.microsoft.com/office/drawing/2014/main" id="{971BEE93-53BC-4C75-B8C6-01399EAF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281" y="1265621"/>
            <a:ext cx="1866141" cy="325421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779252">
              <a:buClrTx/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Highly reliable</a:t>
            </a:r>
            <a:endParaRPr lang="en-US" altLang="ja-JP" b="1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820F17A-4E2A-4BD9-BA76-CB5BECE7BA3A}"/>
              </a:ext>
            </a:extLst>
          </p:cNvPr>
          <p:cNvGrpSpPr/>
          <p:nvPr/>
        </p:nvGrpSpPr>
        <p:grpSpPr>
          <a:xfrm rot="5400000">
            <a:off x="780050" y="1248192"/>
            <a:ext cx="3179639" cy="3601328"/>
            <a:chOff x="4052585" y="1594893"/>
            <a:chExt cx="2743562" cy="3107418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E4F67338-6F47-49CE-AF89-AE0FF69EB031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BD6C3F38-95DE-411C-A9A4-0AFBA709E421}"/>
                </a:ext>
              </a:extLst>
            </p:cNvPr>
            <p:cNvSpPr/>
            <p:nvPr/>
          </p:nvSpPr>
          <p:spPr>
            <a:xfrm>
              <a:off x="4125976" y="1652682"/>
              <a:ext cx="2594529" cy="2981990"/>
            </a:xfrm>
            <a:prstGeom prst="roundRect">
              <a:avLst>
                <a:gd name="adj" fmla="val 4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3" name="展演劇本 [本頁非直播投影片]">
            <a:extLst>
              <a:ext uri="{FF2B5EF4-FFF2-40B4-BE49-F238E27FC236}">
                <a16:creationId xmlns:a16="http://schemas.microsoft.com/office/drawing/2014/main" id="{CFC26DF9-52D8-4757-8A61-462AB90FBE9D}"/>
              </a:ext>
            </a:extLst>
          </p:cNvPr>
          <p:cNvSpPr txBox="1">
            <a:spLocks/>
          </p:cNvSpPr>
          <p:nvPr/>
        </p:nvSpPr>
        <p:spPr>
          <a:xfrm>
            <a:off x="230242" y="0"/>
            <a:ext cx="8683516" cy="740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algn="ctr" hangingPunct="1"/>
            <a:endParaRPr lang="en-US" altLang="zh-TW" sz="240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" name="Picture 13">
            <a:extLst>
              <a:ext uri="{FF2B5EF4-FFF2-40B4-BE49-F238E27FC236}">
                <a16:creationId xmlns:a16="http://schemas.microsoft.com/office/drawing/2014/main" id="{18BEFBB5-7EA2-46DF-A046-0B33811BE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534" y="1686207"/>
            <a:ext cx="2911035" cy="16896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" name="TextBox 5">
            <a:extLst>
              <a:ext uri="{FF2B5EF4-FFF2-40B4-BE49-F238E27FC236}">
                <a16:creationId xmlns:a16="http://schemas.microsoft.com/office/drawing/2014/main" id="{D029E067-950E-4FB2-BB7C-A9059E202731}"/>
              </a:ext>
            </a:extLst>
          </p:cNvPr>
          <p:cNvSpPr txBox="1"/>
          <p:nvPr/>
        </p:nvSpPr>
        <p:spPr>
          <a:xfrm>
            <a:off x="919842" y="3454005"/>
            <a:ext cx="2074927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No data overwrite</a:t>
            </a:r>
            <a:endParaRPr lang="en-US" altLang="ja-JP" sz="1800" b="1" kern="1200" dirty="0">
              <a:solidFill>
                <a:srgbClr val="0070C0"/>
              </a:solidFill>
              <a:latin typeface="+mj-lt"/>
              <a:ea typeface="微軟正黑體"/>
              <a:cs typeface="+mn-cs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687032B0-0218-4449-9BA6-D2DC01FCB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46" r="4426" b="7634"/>
          <a:stretch/>
        </p:blipFill>
        <p:spPr bwMode="auto">
          <a:xfrm>
            <a:off x="5335523" y="1703147"/>
            <a:ext cx="2725885" cy="16579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図 10">
            <a:extLst>
              <a:ext uri="{FF2B5EF4-FFF2-40B4-BE49-F238E27FC236}">
                <a16:creationId xmlns:a16="http://schemas.microsoft.com/office/drawing/2014/main" id="{2CD41F3E-BA55-4C4B-B3EE-7D06119CF5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19"/>
          <a:stretch/>
        </p:blipFill>
        <p:spPr>
          <a:xfrm>
            <a:off x="2193273" y="2355867"/>
            <a:ext cx="1628296" cy="1014544"/>
          </a:xfrm>
          <a:prstGeom prst="rect">
            <a:avLst/>
          </a:prstGeom>
          <a:effectLst/>
        </p:spPr>
      </p:pic>
      <p:pic>
        <p:nvPicPr>
          <p:cNvPr id="81" name="Picture 11">
            <a:extLst>
              <a:ext uri="{FF2B5EF4-FFF2-40B4-BE49-F238E27FC236}">
                <a16:creationId xmlns:a16="http://schemas.microsoft.com/office/drawing/2014/main" id="{75E1BABB-C227-4FE4-9D07-E801BB9D00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86" y="3897037"/>
            <a:ext cx="225913" cy="225913"/>
          </a:xfrm>
          <a:prstGeom prst="rect">
            <a:avLst/>
          </a:prstGeom>
        </p:spPr>
      </p:pic>
      <p:sp>
        <p:nvSpPr>
          <p:cNvPr id="82" name="TextBox 14">
            <a:extLst>
              <a:ext uri="{FF2B5EF4-FFF2-40B4-BE49-F238E27FC236}">
                <a16:creationId xmlns:a16="http://schemas.microsoft.com/office/drawing/2014/main" id="{6646E6DB-9F83-4A55-BF55-00013A36E312}"/>
              </a:ext>
            </a:extLst>
          </p:cNvPr>
          <p:cNvSpPr txBox="1"/>
          <p:nvPr/>
        </p:nvSpPr>
        <p:spPr>
          <a:xfrm>
            <a:off x="1274166" y="3865828"/>
            <a:ext cx="1804020" cy="5616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No falsification</a:t>
            </a:r>
            <a:endParaRPr lang="zh-TW" altLang="en-US" sz="1600" b="1" kern="1200" dirty="0">
              <a:latin typeface="+mj-lt"/>
              <a:ea typeface="微軟正黑體"/>
            </a:endParaRPr>
          </a:p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Human error free</a:t>
            </a:r>
            <a:endParaRPr lang="en-US" altLang="ja-JP" sz="1600" b="1" kern="1200" dirty="0">
              <a:latin typeface="+mj-lt"/>
              <a:ea typeface="微軟正黑體"/>
              <a:cs typeface="+mn-cs"/>
            </a:endParaRPr>
          </a:p>
        </p:txBody>
      </p:sp>
      <p:pic>
        <p:nvPicPr>
          <p:cNvPr id="83" name="Picture 11">
            <a:extLst>
              <a:ext uri="{FF2B5EF4-FFF2-40B4-BE49-F238E27FC236}">
                <a16:creationId xmlns:a16="http://schemas.microsoft.com/office/drawing/2014/main" id="{964B7553-2A48-488F-8E3F-D34012E5B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386" y="4178770"/>
            <a:ext cx="225913" cy="225913"/>
          </a:xfrm>
          <a:prstGeom prst="rect">
            <a:avLst/>
          </a:prstGeom>
        </p:spPr>
      </p:pic>
      <p:sp>
        <p:nvSpPr>
          <p:cNvPr id="84" name="TextBox 14">
            <a:extLst>
              <a:ext uri="{FF2B5EF4-FFF2-40B4-BE49-F238E27FC236}">
                <a16:creationId xmlns:a16="http://schemas.microsoft.com/office/drawing/2014/main" id="{9188EBCD-95AF-433C-9F9F-928825617FD6}"/>
              </a:ext>
            </a:extLst>
          </p:cNvPr>
          <p:cNvSpPr txBox="1"/>
          <p:nvPr/>
        </p:nvSpPr>
        <p:spPr>
          <a:xfrm>
            <a:off x="5285839" y="3454005"/>
            <a:ext cx="2318583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No physical contact</a:t>
            </a:r>
            <a:endParaRPr lang="en-US" altLang="ja-JP" sz="1800" b="1" kern="1200" dirty="0">
              <a:solidFill>
                <a:srgbClr val="0070C0"/>
              </a:solidFill>
              <a:latin typeface="+mj-lt"/>
              <a:ea typeface="微軟正黑體"/>
              <a:cs typeface="+mn-cs"/>
            </a:endParaRPr>
          </a:p>
        </p:txBody>
      </p:sp>
      <p:sp>
        <p:nvSpPr>
          <p:cNvPr id="86" name="TextBox 14">
            <a:extLst>
              <a:ext uri="{FF2B5EF4-FFF2-40B4-BE49-F238E27FC236}">
                <a16:creationId xmlns:a16="http://schemas.microsoft.com/office/drawing/2014/main" id="{65A0B43B-3AD0-49AC-A00F-A3D16CC1E1FC}"/>
              </a:ext>
            </a:extLst>
          </p:cNvPr>
          <p:cNvSpPr txBox="1"/>
          <p:nvPr/>
        </p:nvSpPr>
        <p:spPr>
          <a:xfrm>
            <a:off x="5572099" y="3865828"/>
            <a:ext cx="2518959" cy="5616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No components damage</a:t>
            </a:r>
          </a:p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Maintenance free</a:t>
            </a:r>
            <a:endParaRPr lang="en-US" altLang="ja-JP" sz="1600" b="1" kern="1200" dirty="0">
              <a:latin typeface="+mj-lt"/>
              <a:ea typeface="微軟正黑體"/>
              <a:cs typeface="+mn-cs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5672823-4E36-4A22-9DAC-F81AD2FF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微軟正黑體"/>
                <a:ea typeface="微軟正黑體"/>
              </a:rPr>
              <a:t>Advantages of Archival Disc</a:t>
            </a:r>
          </a:p>
        </p:txBody>
      </p:sp>
      <p:sp>
        <p:nvSpPr>
          <p:cNvPr id="21" name="テキスト ボックス 138">
            <a:extLst>
              <a:ext uri="{FF2B5EF4-FFF2-40B4-BE49-F238E27FC236}">
                <a16:creationId xmlns:a16="http://schemas.microsoft.com/office/drawing/2014/main" id="{A38DEF55-A314-4FA3-A02F-6E056388E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506" y="1265621"/>
            <a:ext cx="1866141" cy="325421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779252">
              <a:buClrTx/>
              <a:defRPr/>
            </a:pP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Physical WORM</a:t>
            </a:r>
            <a:endParaRPr lang="ja-JP" altLang="en-US" b="1" dirty="0">
              <a:solidFill>
                <a:schemeClr val="bg1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C15C1822-B3DA-4F4B-9264-36A5C4BFAF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186" y="3897037"/>
            <a:ext cx="225913" cy="225913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2006F494-5EC0-40F2-92C0-2E4AEDDA388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186" y="4178770"/>
            <a:ext cx="225913" cy="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4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群組 38">
            <a:extLst>
              <a:ext uri="{FF2B5EF4-FFF2-40B4-BE49-F238E27FC236}">
                <a16:creationId xmlns:a16="http://schemas.microsoft.com/office/drawing/2014/main" id="{E6B6A27A-D219-4566-9040-610E4D4A1AA2}"/>
              </a:ext>
            </a:extLst>
          </p:cNvPr>
          <p:cNvGrpSpPr/>
          <p:nvPr/>
        </p:nvGrpSpPr>
        <p:grpSpPr>
          <a:xfrm rot="5400000">
            <a:off x="5075825" y="1248192"/>
            <a:ext cx="3179639" cy="3601328"/>
            <a:chOff x="4052585" y="1594893"/>
            <a:chExt cx="2743562" cy="3107418"/>
          </a:xfrm>
        </p:grpSpPr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0A2D5B3D-B675-492F-838B-E85E2C9129B0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173FAC94-FD5D-4511-92D9-27CA4EA4AA99}"/>
                </a:ext>
              </a:extLst>
            </p:cNvPr>
            <p:cNvSpPr/>
            <p:nvPr/>
          </p:nvSpPr>
          <p:spPr>
            <a:xfrm>
              <a:off x="4125976" y="1652682"/>
              <a:ext cx="2594529" cy="2981990"/>
            </a:xfrm>
            <a:prstGeom prst="roundRect">
              <a:avLst>
                <a:gd name="adj" fmla="val 4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テキスト ボックス 138">
            <a:extLst>
              <a:ext uri="{FF2B5EF4-FFF2-40B4-BE49-F238E27FC236}">
                <a16:creationId xmlns:a16="http://schemas.microsoft.com/office/drawing/2014/main" id="{60976E20-9B92-447C-BDDE-48EF607D8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966" y="1248595"/>
            <a:ext cx="2391552" cy="35947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457200"/>
            <a:r>
              <a:rPr lang="zh-CN" altLang="en-US" sz="1600" b="1" kern="1200">
                <a:solidFill>
                  <a:schemeClr val="bg1"/>
                </a:solidFill>
                <a:latin typeface="Microsoft YaHei"/>
                <a:ea typeface="Microsoft YaHei"/>
              </a:rPr>
              <a:t>Disaster Recovery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DCDA99D2-07ED-40BC-9F2E-1724F175F452}"/>
              </a:ext>
            </a:extLst>
          </p:cNvPr>
          <p:cNvGrpSpPr/>
          <p:nvPr/>
        </p:nvGrpSpPr>
        <p:grpSpPr>
          <a:xfrm rot="5400000">
            <a:off x="780050" y="1248192"/>
            <a:ext cx="3179639" cy="3601328"/>
            <a:chOff x="4052585" y="1594893"/>
            <a:chExt cx="2743562" cy="3107418"/>
          </a:xfrm>
        </p:grpSpPr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6175BDF0-4389-4F1D-B26D-F686A7EA75B9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0352C479-8546-4149-9BF1-2364C3F29C35}"/>
                </a:ext>
              </a:extLst>
            </p:cNvPr>
            <p:cNvSpPr/>
            <p:nvPr/>
          </p:nvSpPr>
          <p:spPr>
            <a:xfrm>
              <a:off x="4125976" y="1652682"/>
              <a:ext cx="2594529" cy="2981990"/>
            </a:xfrm>
            <a:prstGeom prst="roundRect">
              <a:avLst>
                <a:gd name="adj" fmla="val 4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8" name="テキスト ボックス 138">
            <a:extLst>
              <a:ext uri="{FF2B5EF4-FFF2-40B4-BE49-F238E27FC236}">
                <a16:creationId xmlns:a16="http://schemas.microsoft.com/office/drawing/2014/main" id="{D3FCC4AE-66A0-4097-B684-09D155C4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506" y="1248595"/>
            <a:ext cx="1866141" cy="35947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457200">
              <a:buClrTx/>
              <a:defRPr/>
            </a:pPr>
            <a:r>
              <a:rPr lang="ja-JP" altLang="en-US" sz="1600" b="1" kern="1200">
                <a:solidFill>
                  <a:schemeClr val="bg1"/>
                </a:solidFill>
                <a:latin typeface="Arial"/>
                <a:ea typeface="微软雅黑"/>
              </a:rPr>
              <a:t>Thermal Tolerant</a:t>
            </a:r>
            <a:endParaRPr lang="ja-JP" altLang="en-US" sz="1600" b="1" kern="1200">
              <a:solidFill>
                <a:schemeClr val="bg1"/>
              </a:solidFill>
              <a:ea typeface="微软雅黑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24ACCAF-896D-4E05-BFE7-21240BFC58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91" y="1702150"/>
            <a:ext cx="1698632" cy="169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グループ化 31">
            <a:extLst>
              <a:ext uri="{FF2B5EF4-FFF2-40B4-BE49-F238E27FC236}">
                <a16:creationId xmlns:a16="http://schemas.microsoft.com/office/drawing/2014/main" id="{D9A9C6CC-18F2-4C89-B185-C01560C0C9ED}"/>
              </a:ext>
            </a:extLst>
          </p:cNvPr>
          <p:cNvGrpSpPr/>
          <p:nvPr/>
        </p:nvGrpSpPr>
        <p:grpSpPr>
          <a:xfrm>
            <a:off x="2631700" y="1886539"/>
            <a:ext cx="1092575" cy="1395220"/>
            <a:chOff x="2632867" y="1800744"/>
            <a:chExt cx="1227932" cy="1568071"/>
          </a:xfrm>
        </p:grpSpPr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B0F54F9A-65F6-4B45-8254-527FFEDFA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D9006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2867" y="1800744"/>
              <a:ext cx="1227932" cy="1568071"/>
            </a:xfrm>
            <a:prstGeom prst="rect">
              <a:avLst/>
            </a:prstGeom>
          </p:spPr>
        </p:pic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3FE21F11-5E4F-4CEC-9416-B580D49C5B94}"/>
                </a:ext>
              </a:extLst>
            </p:cNvPr>
            <p:cNvSpPr txBox="1"/>
            <p:nvPr/>
          </p:nvSpPr>
          <p:spPr>
            <a:xfrm>
              <a:off x="2659777" y="2036124"/>
              <a:ext cx="493150" cy="42270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C427E60-BC39-4FF6-BFDD-8AAA7E5C5C47}"/>
                </a:ext>
              </a:extLst>
            </p:cNvPr>
            <p:cNvSpPr txBox="1"/>
            <p:nvPr/>
          </p:nvSpPr>
          <p:spPr>
            <a:xfrm>
              <a:off x="2655541" y="2696716"/>
              <a:ext cx="493150" cy="42270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</a:t>
              </a:r>
            </a:p>
          </p:txBody>
        </p:sp>
      </p:grpSp>
      <p:sp>
        <p:nvSpPr>
          <p:cNvPr id="24" name="TextBox 13">
            <a:extLst>
              <a:ext uri="{FF2B5EF4-FFF2-40B4-BE49-F238E27FC236}">
                <a16:creationId xmlns:a16="http://schemas.microsoft.com/office/drawing/2014/main" id="{0F86BE30-B5FF-4BD3-817F-A95A8A7A6224}"/>
              </a:ext>
            </a:extLst>
          </p:cNvPr>
          <p:cNvSpPr txBox="1"/>
          <p:nvPr/>
        </p:nvSpPr>
        <p:spPr>
          <a:xfrm>
            <a:off x="2593851" y="1625646"/>
            <a:ext cx="1321837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457200" hangingPunct="1"/>
            <a:r>
              <a:rPr lang="en-US" sz="2000" b="1" i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100 Years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8C3F757B-50BC-4857-95AA-A4A0A5D00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8"/>
          <a:stretch/>
        </p:blipFill>
        <p:spPr bwMode="auto">
          <a:xfrm>
            <a:off x="6721109" y="1847404"/>
            <a:ext cx="1579404" cy="116602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91CDBF3C-D932-43BD-86CD-75D86AFF9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898" y="1847404"/>
            <a:ext cx="1665211" cy="11660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TextBox 16">
            <a:extLst>
              <a:ext uri="{FF2B5EF4-FFF2-40B4-BE49-F238E27FC236}">
                <a16:creationId xmlns:a16="http://schemas.microsoft.com/office/drawing/2014/main" id="{7CBD6495-F725-4231-8CC3-92EC0AACFC2E}"/>
              </a:ext>
            </a:extLst>
          </p:cNvPr>
          <p:cNvSpPr txBox="1"/>
          <p:nvPr/>
        </p:nvSpPr>
        <p:spPr>
          <a:xfrm>
            <a:off x="5232293" y="3001869"/>
            <a:ext cx="1228863" cy="25391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 defTabSz="457200"/>
            <a:r>
              <a:rPr lang="zh-CN" altLang="en-US" sz="1200" b="1" kern="1200">
                <a:solidFill>
                  <a:srgbClr val="C00000"/>
                </a:solidFill>
                <a:latin typeface="微軟正黑體"/>
                <a:ea typeface="微軟正黑體"/>
                <a:cs typeface="+mn-cs"/>
              </a:rPr>
              <a:t>Tsunami, flood</a:t>
            </a:r>
            <a:endParaRPr lang="zh-CN" altLang="en-US" sz="1200" b="1" kern="120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77F91836-4D89-4A3D-B693-67496ADB4B06}"/>
              </a:ext>
            </a:extLst>
          </p:cNvPr>
          <p:cNvSpPr txBox="1"/>
          <p:nvPr/>
        </p:nvSpPr>
        <p:spPr>
          <a:xfrm>
            <a:off x="6633171" y="3012946"/>
            <a:ext cx="1752724" cy="25391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 defTabSz="457200"/>
            <a:r>
              <a:rPr lang="en-US" altLang="zh-CN" sz="1200" b="1" kern="1200" dirty="0">
                <a:solidFill>
                  <a:srgbClr val="C00000"/>
                </a:solidFill>
                <a:latin typeface="Microsoft JhengHei"/>
                <a:ea typeface="微軟正黑體"/>
              </a:rPr>
              <a:t>E</a:t>
            </a:r>
            <a:r>
              <a:rPr lang="zh-CN" sz="1200" b="1" kern="1200" dirty="0">
                <a:solidFill>
                  <a:srgbClr val="C00000"/>
                </a:solidFill>
                <a:latin typeface="Microsoft JhengHei"/>
                <a:ea typeface="Microsoft JhengHei"/>
              </a:rPr>
              <a:t>lectromagnetic wave</a:t>
            </a:r>
            <a:endParaRPr lang="en-US" sz="1200" b="1" dirty="0">
              <a:solidFill>
                <a:srgbClr val="C00000"/>
              </a:solidFill>
              <a:latin typeface="Microsoft JhengHei"/>
              <a:ea typeface="Microsoft JhengHei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DC7E17CC-C6D6-4506-B776-2423306001A5}"/>
              </a:ext>
            </a:extLst>
          </p:cNvPr>
          <p:cNvSpPr txBox="1"/>
          <p:nvPr/>
        </p:nvSpPr>
        <p:spPr>
          <a:xfrm>
            <a:off x="835646" y="3468361"/>
            <a:ext cx="2562240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No media degradation</a:t>
            </a:r>
            <a:endParaRPr lang="en-US" sz="1800" b="1" kern="1200" dirty="0">
              <a:solidFill>
                <a:srgbClr val="0070C0"/>
              </a:solidFill>
              <a:latin typeface="+mj-lt"/>
              <a:ea typeface="微軟正黑體"/>
              <a:cs typeface="+mn-cs"/>
            </a:endParaRPr>
          </a:p>
        </p:txBody>
      </p:sp>
      <p:pic>
        <p:nvPicPr>
          <p:cNvPr id="31" name="Picture 11">
            <a:extLst>
              <a:ext uri="{FF2B5EF4-FFF2-40B4-BE49-F238E27FC236}">
                <a16:creationId xmlns:a16="http://schemas.microsoft.com/office/drawing/2014/main" id="{92A45F84-D482-498D-AA15-8296FC0BDB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7" y="3884953"/>
            <a:ext cx="225913" cy="225913"/>
          </a:xfrm>
          <a:prstGeom prst="rect">
            <a:avLst/>
          </a:prstGeom>
        </p:spPr>
      </p:pic>
      <p:sp>
        <p:nvSpPr>
          <p:cNvPr id="32" name="TextBox 14">
            <a:extLst>
              <a:ext uri="{FF2B5EF4-FFF2-40B4-BE49-F238E27FC236}">
                <a16:creationId xmlns:a16="http://schemas.microsoft.com/office/drawing/2014/main" id="{746F0764-EAEB-4AB2-938D-DCAA49A54C38}"/>
              </a:ext>
            </a:extLst>
          </p:cNvPr>
          <p:cNvSpPr txBox="1"/>
          <p:nvPr/>
        </p:nvSpPr>
        <p:spPr>
          <a:xfrm>
            <a:off x="1094151" y="3844219"/>
            <a:ext cx="2259273" cy="5616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en-US" altLang="zh-TW" sz="1600" b="1" kern="1200" dirty="0">
                <a:latin typeface="+mj-lt"/>
                <a:ea typeface="微軟正黑體"/>
                <a:cs typeface="+mn-cs"/>
              </a:rPr>
              <a:t>100 years longevity</a:t>
            </a:r>
            <a:endParaRPr lang="zh-TW" altLang="en-US" sz="1600" b="1" kern="1200" dirty="0">
              <a:latin typeface="+mj-lt"/>
              <a:ea typeface="微軟正黑體"/>
              <a:cs typeface="+mn-cs"/>
            </a:endParaRPr>
          </a:p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Data center anywhere</a:t>
            </a:r>
            <a:endParaRPr lang="en-US" sz="1600" b="1" kern="1200" dirty="0">
              <a:latin typeface="+mj-lt"/>
              <a:ea typeface="微軟正黑體"/>
              <a:cs typeface="+mn-cs"/>
            </a:endParaRPr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311C7702-398C-45DA-BA3D-32A405FCD5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7" y="4141816"/>
            <a:ext cx="225913" cy="225913"/>
          </a:xfrm>
          <a:prstGeom prst="rect">
            <a:avLst/>
          </a:prstGeom>
        </p:spPr>
      </p:pic>
      <p:sp>
        <p:nvSpPr>
          <p:cNvPr id="34" name="TextBox 14">
            <a:extLst>
              <a:ext uri="{FF2B5EF4-FFF2-40B4-BE49-F238E27FC236}">
                <a16:creationId xmlns:a16="http://schemas.microsoft.com/office/drawing/2014/main" id="{3A849D0D-0223-452B-8EAF-5DECE95D5EC8}"/>
              </a:ext>
            </a:extLst>
          </p:cNvPr>
          <p:cNvSpPr txBox="1"/>
          <p:nvPr/>
        </p:nvSpPr>
        <p:spPr>
          <a:xfrm>
            <a:off x="5046373" y="3468361"/>
            <a:ext cx="2119811" cy="37702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CN" altLang="en-US" sz="20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No data damage</a:t>
            </a:r>
            <a:endParaRPr lang="en-US" dirty="0">
              <a:cs typeface="+mn-cs"/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4298B4E4-444A-4313-8B7E-7567EE0E4F57}"/>
              </a:ext>
            </a:extLst>
          </p:cNvPr>
          <p:cNvSpPr txBox="1"/>
          <p:nvPr/>
        </p:nvSpPr>
        <p:spPr>
          <a:xfrm>
            <a:off x="5352503" y="3863269"/>
            <a:ext cx="2087751" cy="5616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Business continuity</a:t>
            </a:r>
            <a:endParaRPr lang="en-US" altLang="zh-TW" sz="1600" b="1" kern="1200" dirty="0">
              <a:latin typeface="+mj-lt"/>
              <a:ea typeface="微軟正黑體"/>
              <a:cs typeface="+mn-cs"/>
            </a:endParaRPr>
          </a:p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Restoration free</a:t>
            </a:r>
            <a:endParaRPr lang="en-US" sz="1600" b="1" kern="1200" dirty="0">
              <a:latin typeface="+mj-lt"/>
              <a:ea typeface="微軟正黑體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2BDFA3F-D428-4B03-B4C7-501F22E1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Advantage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</a:t>
            </a:r>
            <a:r>
              <a:rPr 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of Archival D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</a:t>
            </a:r>
            <a:r>
              <a:rPr 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sc</a:t>
            </a:r>
            <a:endParaRPr lang="zh-CN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8B6BE5DE-37CF-4B68-B3CE-B6D3ADFE6E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677" y="3884953"/>
            <a:ext cx="225913" cy="225913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F755DFB6-BCC8-435B-98C5-581CE5E7F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677" y="4141816"/>
            <a:ext cx="225913" cy="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B0FE0711-4B0A-4BF3-959A-AE021988F331}"/>
              </a:ext>
            </a:extLst>
          </p:cNvPr>
          <p:cNvGrpSpPr/>
          <p:nvPr/>
        </p:nvGrpSpPr>
        <p:grpSpPr>
          <a:xfrm rot="5400000">
            <a:off x="699134" y="1205377"/>
            <a:ext cx="3341471" cy="3601328"/>
            <a:chOff x="4052585" y="1594893"/>
            <a:chExt cx="2743562" cy="3107418"/>
          </a:xfrm>
        </p:grpSpPr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1574D49D-9036-4DAF-9C65-46346F8125DB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FBB6A233-E48C-4940-878B-847A670C0C1A}"/>
                </a:ext>
              </a:extLst>
            </p:cNvPr>
            <p:cNvSpPr/>
            <p:nvPr/>
          </p:nvSpPr>
          <p:spPr>
            <a:xfrm>
              <a:off x="4125976" y="1652682"/>
              <a:ext cx="2594529" cy="2981990"/>
            </a:xfrm>
            <a:prstGeom prst="roundRect">
              <a:avLst>
                <a:gd name="adj" fmla="val 4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テキスト ボックス 138">
            <a:extLst>
              <a:ext uri="{FF2B5EF4-FFF2-40B4-BE49-F238E27FC236}">
                <a16:creationId xmlns:a16="http://schemas.microsoft.com/office/drawing/2014/main" id="{AF8B4E76-08B4-407B-9782-C680C52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506" y="1220020"/>
            <a:ext cx="1866141" cy="35947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lvl="0" algn="ctr" defTabSz="457200" hangingPunct="1">
              <a:defRPr/>
            </a:pPr>
            <a:r>
              <a:rPr lang="en-US" altLang="zh-TW" sz="1600" b="1" kern="1200" err="1">
                <a:solidFill>
                  <a:prstClr val="white"/>
                </a:solidFill>
                <a:ea typeface="微軟正黑體" panose="020B0604030504040204" pitchFamily="34" charset="-120"/>
              </a:rPr>
              <a:t>CapEx</a:t>
            </a:r>
            <a:r>
              <a:rPr lang="en-US" altLang="zh-TW" sz="1600" b="1" kern="1200">
                <a:solidFill>
                  <a:prstClr val="white"/>
                </a:solidFill>
                <a:ea typeface="微軟正黑體" panose="020B0604030504040204" pitchFamily="34" charset="-120"/>
              </a:rPr>
              <a:t>​</a:t>
            </a:r>
            <a:endParaRPr lang="ja-JP" altLang="en-US" sz="1600" b="1" kern="120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CC14B14E-713A-4481-87D2-0AAFB7A2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08" y="1843399"/>
            <a:ext cx="2869613" cy="17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正方形/長方形 2">
            <a:extLst>
              <a:ext uri="{FF2B5EF4-FFF2-40B4-BE49-F238E27FC236}">
                <a16:creationId xmlns:a16="http://schemas.microsoft.com/office/drawing/2014/main" id="{24BC05FC-4B5B-413E-9B69-E51614922363}"/>
              </a:ext>
            </a:extLst>
          </p:cNvPr>
          <p:cNvSpPr/>
          <p:nvPr/>
        </p:nvSpPr>
        <p:spPr>
          <a:xfrm>
            <a:off x="856097" y="1687629"/>
            <a:ext cx="3038824" cy="257369"/>
          </a:xfrm>
          <a:prstGeom prst="rect">
            <a:avLst/>
          </a:prstGeom>
          <a:solidFill>
            <a:srgbClr val="14A6DB">
              <a:lumMod val="20000"/>
              <a:lumOff val="80000"/>
            </a:srgbClr>
          </a:solidFill>
        </p:spPr>
        <p:txBody>
          <a:bodyPr wrap="square" tIns="36000" bIns="36000" anchor="ctr" anchorCtr="0">
            <a:spAutoFit/>
          </a:bodyPr>
          <a:lstStyle/>
          <a:p>
            <a:pPr algn="ctr" defTabSz="457200">
              <a:buClrTx/>
              <a:defRPr/>
            </a:pPr>
            <a:r>
              <a:rPr lang="zh-CN" altLang="en-US" sz="1200" b="1" kern="1200">
                <a:solidFill>
                  <a:srgbClr val="176AB7"/>
                </a:solidFill>
                <a:latin typeface="微軟正黑體"/>
                <a:ea typeface="微軟正黑體"/>
                <a:cs typeface="+mn-cs"/>
              </a:rPr>
              <a:t>Data migration</a:t>
            </a:r>
            <a:endParaRPr lang="en-US">
              <a:cs typeface="+mn-cs"/>
            </a:endParaRPr>
          </a:p>
        </p:txBody>
      </p:sp>
      <p:sp>
        <p:nvSpPr>
          <p:cNvPr id="47" name="テキスト ボックス 13">
            <a:extLst>
              <a:ext uri="{FF2B5EF4-FFF2-40B4-BE49-F238E27FC236}">
                <a16:creationId xmlns:a16="http://schemas.microsoft.com/office/drawing/2014/main" id="{B705EB56-B7EA-4FE7-AEE5-E128135E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32" y="2931148"/>
            <a:ext cx="397699" cy="37702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rIns="0" anchor="ctr" anchorCtr="0">
            <a:spAutoFit/>
          </a:bodyPr>
          <a:lstStyle>
            <a:lvl1pPr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穝灿砰"/>
                <a:ea typeface="微软雅黑" panose="020B0503020204020204" pitchFamily="34" charset="-122"/>
                <a:cs typeface="Arial" panose="020B0604020202020204" pitchFamily="34" charset="0"/>
              </a:rPr>
              <a:t>Optical Storage</a:t>
            </a:r>
          </a:p>
        </p:txBody>
      </p:sp>
      <p:sp>
        <p:nvSpPr>
          <p:cNvPr id="48" name="TextBox 14">
            <a:extLst>
              <a:ext uri="{FF2B5EF4-FFF2-40B4-BE49-F238E27FC236}">
                <a16:creationId xmlns:a16="http://schemas.microsoft.com/office/drawing/2014/main" id="{15A3191D-B911-40C9-A03A-061BD858A7D4}"/>
              </a:ext>
            </a:extLst>
          </p:cNvPr>
          <p:cNvSpPr txBox="1"/>
          <p:nvPr/>
        </p:nvSpPr>
        <p:spPr>
          <a:xfrm>
            <a:off x="734539" y="3574978"/>
            <a:ext cx="2805896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No media </a:t>
            </a:r>
            <a:r>
              <a:rPr lang="en-US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O</a:t>
            </a:r>
            <a:r>
              <a:rPr lang="zh-TW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bsolescence</a:t>
            </a:r>
            <a:endParaRPr lang="en-US" altLang="en-US" sz="1800" b="1" kern="1200" dirty="0">
              <a:solidFill>
                <a:srgbClr val="0070C0"/>
              </a:solidFill>
              <a:latin typeface="+mj-lt"/>
              <a:ea typeface="微軟正黑體"/>
              <a:cs typeface="+mn-cs"/>
            </a:endParaRPr>
          </a:p>
        </p:txBody>
      </p:sp>
      <p:pic>
        <p:nvPicPr>
          <p:cNvPr id="49" name="Picture 11">
            <a:extLst>
              <a:ext uri="{FF2B5EF4-FFF2-40B4-BE49-F238E27FC236}">
                <a16:creationId xmlns:a16="http://schemas.microsoft.com/office/drawing/2014/main" id="{9EF9129D-4B4B-4878-B888-5CC962EF7B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0" y="3979910"/>
            <a:ext cx="225913" cy="225913"/>
          </a:xfrm>
          <a:prstGeom prst="rect">
            <a:avLst/>
          </a:prstGeom>
        </p:spPr>
      </p:pic>
      <p:sp>
        <p:nvSpPr>
          <p:cNvPr id="50" name="TextBox 14">
            <a:extLst>
              <a:ext uri="{FF2B5EF4-FFF2-40B4-BE49-F238E27FC236}">
                <a16:creationId xmlns:a16="http://schemas.microsoft.com/office/drawing/2014/main" id="{F9D21E07-2B35-46FA-8B30-C76FA156A292}"/>
              </a:ext>
            </a:extLst>
          </p:cNvPr>
          <p:cNvSpPr txBox="1"/>
          <p:nvPr/>
        </p:nvSpPr>
        <p:spPr>
          <a:xfrm>
            <a:off x="1046468" y="3929651"/>
            <a:ext cx="2171107" cy="5616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Migration free</a:t>
            </a:r>
          </a:p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One-time investment</a:t>
            </a:r>
            <a:endParaRPr lang="en-US" altLang="ja-JP" sz="1600" b="1" kern="1200" dirty="0">
              <a:latin typeface="+mj-lt"/>
              <a:ea typeface="微軟正黑體"/>
              <a:cs typeface="+mn-cs"/>
            </a:endParaRPr>
          </a:p>
        </p:txBody>
      </p:sp>
      <p:pic>
        <p:nvPicPr>
          <p:cNvPr id="51" name="Picture 11">
            <a:extLst>
              <a:ext uri="{FF2B5EF4-FFF2-40B4-BE49-F238E27FC236}">
                <a16:creationId xmlns:a16="http://schemas.microsoft.com/office/drawing/2014/main" id="{59F8D721-7EA7-4B37-BF32-4C6BA20CCF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70" y="4225132"/>
            <a:ext cx="225913" cy="225913"/>
          </a:xfrm>
          <a:prstGeom prst="rect">
            <a:avLst/>
          </a:pr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D605F425-8C5B-4F50-8C2F-1372772EBFD2}"/>
              </a:ext>
            </a:extLst>
          </p:cNvPr>
          <p:cNvGrpSpPr/>
          <p:nvPr/>
        </p:nvGrpSpPr>
        <p:grpSpPr>
          <a:xfrm rot="5400000">
            <a:off x="4994910" y="1205378"/>
            <a:ext cx="3341470" cy="3601328"/>
            <a:chOff x="4052585" y="1594893"/>
            <a:chExt cx="2743562" cy="3107418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06187658-DA53-474E-84C4-AF622BA6AF11}"/>
                </a:ext>
              </a:extLst>
            </p:cNvPr>
            <p:cNvSpPr/>
            <p:nvPr/>
          </p:nvSpPr>
          <p:spPr>
            <a:xfrm>
              <a:off x="4052585" y="1594893"/>
              <a:ext cx="2743562" cy="3107418"/>
            </a:xfrm>
            <a:prstGeom prst="roundRect">
              <a:avLst>
                <a:gd name="adj" fmla="val 6252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CBC1F199-F4D2-403D-A6F9-EEBCF4912FC8}"/>
                </a:ext>
              </a:extLst>
            </p:cNvPr>
            <p:cNvSpPr/>
            <p:nvPr/>
          </p:nvSpPr>
          <p:spPr>
            <a:xfrm>
              <a:off x="4125976" y="1652682"/>
              <a:ext cx="2594529" cy="2981990"/>
            </a:xfrm>
            <a:prstGeom prst="roundRect">
              <a:avLst>
                <a:gd name="adj" fmla="val 47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テキスト ボックス 138">
            <a:extLst>
              <a:ext uri="{FF2B5EF4-FFF2-40B4-BE49-F238E27FC236}">
                <a16:creationId xmlns:a16="http://schemas.microsoft.com/office/drawing/2014/main" id="{7C41D376-9793-473F-A795-260D574F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281" y="1220020"/>
            <a:ext cx="1866141" cy="35947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457200" hangingPunct="1"/>
            <a:r>
              <a:rPr lang="en-US" altLang="zh-TW" sz="1600" b="1" kern="1200" err="1">
                <a:solidFill>
                  <a:prstClr val="white"/>
                </a:solidFill>
                <a:ea typeface="微軟正黑體" panose="020B0604030504040204" pitchFamily="34" charset="-120"/>
              </a:rPr>
              <a:t>OpEx</a:t>
            </a:r>
            <a:endParaRPr lang="en-US" altLang="zh-TW" sz="1600" b="1" kern="120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9" name="Picture 27">
            <a:extLst>
              <a:ext uri="{FF2B5EF4-FFF2-40B4-BE49-F238E27FC236}">
                <a16:creationId xmlns:a16="http://schemas.microsoft.com/office/drawing/2014/main" id="{82880326-1794-4C38-97F4-12455895AF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578" y="1650010"/>
            <a:ext cx="2280112" cy="188293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</p:pic>
      <p:sp>
        <p:nvSpPr>
          <p:cNvPr id="52" name="TextBox 14">
            <a:extLst>
              <a:ext uri="{FF2B5EF4-FFF2-40B4-BE49-F238E27FC236}">
                <a16:creationId xmlns:a16="http://schemas.microsoft.com/office/drawing/2014/main" id="{175AB3B2-FAF5-4576-A938-8FD8C6A8EECD}"/>
              </a:ext>
            </a:extLst>
          </p:cNvPr>
          <p:cNvSpPr txBox="1"/>
          <p:nvPr/>
        </p:nvSpPr>
        <p:spPr>
          <a:xfrm>
            <a:off x="5133998" y="3555928"/>
            <a:ext cx="2857192" cy="346249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CN" altLang="en-US" sz="1800" b="1" kern="1200" dirty="0">
                <a:solidFill>
                  <a:srgbClr val="0070C0"/>
                </a:solidFill>
                <a:latin typeface="+mj-lt"/>
                <a:ea typeface="微軟正黑體"/>
                <a:cs typeface="+mn-cs"/>
              </a:rPr>
              <a:t>Low power consumption</a:t>
            </a:r>
            <a:endParaRPr lang="en-US" sz="1800" b="1" kern="1200" dirty="0">
              <a:solidFill>
                <a:srgbClr val="0070C0"/>
              </a:solidFill>
              <a:latin typeface="+mj-lt"/>
              <a:ea typeface="微軟正黑體"/>
              <a:cs typeface="+mn-cs"/>
            </a:endParaRPr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EABBA291-C4F4-4D84-BA35-C57A43A3CA1D}"/>
              </a:ext>
            </a:extLst>
          </p:cNvPr>
          <p:cNvSpPr txBox="1"/>
          <p:nvPr/>
        </p:nvSpPr>
        <p:spPr>
          <a:xfrm>
            <a:off x="5445927" y="3920126"/>
            <a:ext cx="2143857" cy="56169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Reduce cooling cost</a:t>
            </a:r>
          </a:p>
          <a:p>
            <a:pPr defTabSz="126206"/>
            <a:r>
              <a:rPr lang="zh-TW" altLang="en-US" sz="1600" b="1" kern="1200" dirty="0">
                <a:latin typeface="+mj-lt"/>
                <a:ea typeface="微軟正黑體"/>
                <a:cs typeface="+mn-cs"/>
              </a:rPr>
              <a:t>Standby power free</a:t>
            </a:r>
            <a:endParaRPr lang="en-US" altLang="ja-JP" sz="1600" b="1" kern="1200" dirty="0">
              <a:latin typeface="+mj-lt"/>
              <a:ea typeface="微軟正黑體"/>
              <a:cs typeface="+mn-cs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6C9792D-0D01-42F0-9D04-BBDF2FC6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Advantages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of Archival D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i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sc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1" name="正方形/長方形 1">
            <a:extLst>
              <a:ext uri="{FF2B5EF4-FFF2-40B4-BE49-F238E27FC236}">
                <a16:creationId xmlns:a16="http://schemas.microsoft.com/office/drawing/2014/main" id="{DA2C51AF-BA36-4829-8E98-021AAF1D5A41}"/>
              </a:ext>
            </a:extLst>
          </p:cNvPr>
          <p:cNvSpPr/>
          <p:nvPr/>
        </p:nvSpPr>
        <p:spPr>
          <a:xfrm>
            <a:off x="856098" y="2911921"/>
            <a:ext cx="3038824" cy="62002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A54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07F2F080-C744-4D31-803E-DD4E79B33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836" y="3979910"/>
            <a:ext cx="225913" cy="225913"/>
          </a:xfrm>
          <a:prstGeom prst="rect">
            <a:avLst/>
          </a:prstGeom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id="{EE5CDFC2-BCAF-4231-B40A-715EBD139B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836" y="4225132"/>
            <a:ext cx="225913" cy="2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54E7-D741-4395-B8E0-2560D7CF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BlueGlacier</a:t>
            </a:r>
            <a:r>
              <a:rPr lang="en-US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en-US" altLang="zh-CN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Solution</a:t>
            </a:r>
            <a:r>
              <a:rPr lang="zh-CN" altLang="en-US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Architecture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009C02E-0B9E-41F0-9DC6-36AD32947735}"/>
              </a:ext>
            </a:extLst>
          </p:cNvPr>
          <p:cNvSpPr/>
          <p:nvPr/>
        </p:nvSpPr>
        <p:spPr>
          <a:xfrm>
            <a:off x="4503149" y="1264265"/>
            <a:ext cx="2067742" cy="1617684"/>
          </a:xfrm>
          <a:prstGeom prst="roundRect">
            <a:avLst>
              <a:gd name="adj" fmla="val 886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Microsoft JhengHei"/>
              <a:ea typeface="Microsoft JhengHei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1C14D4-1772-4857-B336-231C709C9396}"/>
              </a:ext>
            </a:extLst>
          </p:cNvPr>
          <p:cNvSpPr/>
          <p:nvPr/>
        </p:nvSpPr>
        <p:spPr>
          <a:xfrm>
            <a:off x="4560299" y="2216216"/>
            <a:ext cx="1962967" cy="2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FAACA6B-8FBA-4CC6-B0CD-69DBCF429C3C}"/>
              </a:ext>
            </a:extLst>
          </p:cNvPr>
          <p:cNvSpPr/>
          <p:nvPr/>
        </p:nvSpPr>
        <p:spPr>
          <a:xfrm>
            <a:off x="4560299" y="2523743"/>
            <a:ext cx="1962967" cy="2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E88DFDE-6D98-4D9F-A903-27682545B9A5}"/>
              </a:ext>
            </a:extLst>
          </p:cNvPr>
          <p:cNvSpPr/>
          <p:nvPr/>
        </p:nvSpPr>
        <p:spPr>
          <a:xfrm>
            <a:off x="4560299" y="1908689"/>
            <a:ext cx="1962967" cy="2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CAB54F0-0419-4910-BD2B-62C63B3331F8}"/>
              </a:ext>
            </a:extLst>
          </p:cNvPr>
          <p:cNvSpPr/>
          <p:nvPr/>
        </p:nvSpPr>
        <p:spPr>
          <a:xfrm>
            <a:off x="4560299" y="1601162"/>
            <a:ext cx="1962967" cy="28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72C640EC-38E1-4A7E-96D1-C62B8FB47894}"/>
              </a:ext>
            </a:extLst>
          </p:cNvPr>
          <p:cNvSpPr/>
          <p:nvPr/>
        </p:nvSpPr>
        <p:spPr>
          <a:xfrm>
            <a:off x="3531599" y="1264265"/>
            <a:ext cx="905692" cy="1099766"/>
          </a:xfrm>
          <a:prstGeom prst="roundRect">
            <a:avLst>
              <a:gd name="adj" fmla="val 8864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Microsoft JhengHei"/>
              <a:ea typeface="Microsoft JhengHei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64C494D-83C3-4448-A7F9-27D66C9A0B86}"/>
              </a:ext>
            </a:extLst>
          </p:cNvPr>
          <p:cNvSpPr txBox="1"/>
          <p:nvPr/>
        </p:nvSpPr>
        <p:spPr>
          <a:xfrm>
            <a:off x="3456701" y="1283315"/>
            <a:ext cx="1071155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300" b="1" dirty="0">
                <a:solidFill>
                  <a:schemeClr val="bg1"/>
                </a:solidFill>
                <a:ea typeface="微軟正黑體" panose="020B0604030504040204" pitchFamily="34" charset="-120"/>
                <a:sym typeface="Calibri"/>
              </a:rPr>
              <a:t>Ecosystem</a:t>
            </a:r>
            <a:endParaRPr lang="zh-TW" altLang="en-US" sz="1300" b="1" dirty="0">
              <a:solidFill>
                <a:schemeClr val="bg1"/>
              </a:solidFill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662C0E9-D713-4D85-97AA-672F3D11DAF2}"/>
              </a:ext>
            </a:extLst>
          </p:cNvPr>
          <p:cNvSpPr/>
          <p:nvPr/>
        </p:nvSpPr>
        <p:spPr>
          <a:xfrm>
            <a:off x="3588750" y="1592871"/>
            <a:ext cx="800102" cy="32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67BF0E1-71B7-499B-929F-BD33270B0E3F}"/>
              </a:ext>
            </a:extLst>
          </p:cNvPr>
          <p:cNvSpPr/>
          <p:nvPr/>
        </p:nvSpPr>
        <p:spPr>
          <a:xfrm>
            <a:off x="3588750" y="1945296"/>
            <a:ext cx="800102" cy="32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0DC087FE-11F6-487D-AD65-83DFD10C66C6}"/>
              </a:ext>
            </a:extLst>
          </p:cNvPr>
          <p:cNvSpPr/>
          <p:nvPr/>
        </p:nvSpPr>
        <p:spPr>
          <a:xfrm>
            <a:off x="3531599" y="3314503"/>
            <a:ext cx="2229394" cy="1220663"/>
          </a:xfrm>
          <a:prstGeom prst="roundRect">
            <a:avLst>
              <a:gd name="adj" fmla="val 8864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F1E71F8-FCF7-4FD3-BB46-870FC75F692A}"/>
              </a:ext>
            </a:extLst>
          </p:cNvPr>
          <p:cNvSpPr/>
          <p:nvPr/>
        </p:nvSpPr>
        <p:spPr>
          <a:xfrm>
            <a:off x="3635016" y="3868510"/>
            <a:ext cx="2029367" cy="32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504857-DF6E-4A6F-93FC-D92337AC83E5}"/>
              </a:ext>
            </a:extLst>
          </p:cNvPr>
          <p:cNvSpPr/>
          <p:nvPr/>
        </p:nvSpPr>
        <p:spPr>
          <a:xfrm>
            <a:off x="3644541" y="3497035"/>
            <a:ext cx="638717" cy="32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0BA79CF-3822-4EB1-AE82-09DA649AA8FB}"/>
              </a:ext>
            </a:extLst>
          </p:cNvPr>
          <p:cNvSpPr/>
          <p:nvPr/>
        </p:nvSpPr>
        <p:spPr>
          <a:xfrm>
            <a:off x="4335104" y="3497035"/>
            <a:ext cx="638717" cy="32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65986EC-19C5-4CFA-B38E-D7476B6DCF9A}"/>
              </a:ext>
            </a:extLst>
          </p:cNvPr>
          <p:cNvSpPr/>
          <p:nvPr/>
        </p:nvSpPr>
        <p:spPr>
          <a:xfrm>
            <a:off x="5025666" y="3497035"/>
            <a:ext cx="638717" cy="32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Microsoft JhengHei"/>
              <a:ea typeface="Microsoft JhengHei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79EDB04-EC35-4656-8BC0-BD46D593FACB}"/>
              </a:ext>
            </a:extLst>
          </p:cNvPr>
          <p:cNvSpPr txBox="1"/>
          <p:nvPr/>
        </p:nvSpPr>
        <p:spPr>
          <a:xfrm>
            <a:off x="570683" y="3404024"/>
            <a:ext cx="128887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dirty="0">
                <a:ea typeface="微軟正黑體" panose="020B0604030504040204" pitchFamily="34" charset="-120"/>
              </a:rPr>
              <a:t>Client</a:t>
            </a:r>
            <a:endParaRPr lang="zh-TW" altLang="en-US" dirty="0"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DBF8255-1DA3-47FD-AB56-0CE40A60C55A}"/>
              </a:ext>
            </a:extLst>
          </p:cNvPr>
          <p:cNvSpPr txBox="1"/>
          <p:nvPr/>
        </p:nvSpPr>
        <p:spPr>
          <a:xfrm>
            <a:off x="7341088" y="3354297"/>
            <a:ext cx="10537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Optical Disc Library</a:t>
            </a:r>
            <a:endParaRPr lang="zh-TW" altLang="en-US" dirty="0"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75521F0-824E-41F1-B72E-B4811FE11B5F}"/>
              </a:ext>
            </a:extLst>
          </p:cNvPr>
          <p:cNvSpPr txBox="1"/>
          <p:nvPr/>
        </p:nvSpPr>
        <p:spPr>
          <a:xfrm>
            <a:off x="3427097" y="4530881"/>
            <a:ext cx="24471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200" dirty="0">
                <a:ea typeface="微軟正黑體" panose="020B0604030504040204" pitchFamily="34" charset="-120"/>
              </a:rPr>
              <a:t>TES-1885U</a:t>
            </a:r>
            <a:r>
              <a:rPr lang="zh-TW" altLang="en-US" sz="1200" dirty="0"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ea typeface="微軟正黑體" panose="020B0604030504040204" pitchFamily="34" charset="-120"/>
              </a:rPr>
              <a:t>Enterprise</a:t>
            </a:r>
            <a:r>
              <a:rPr lang="zh-TW" altLang="en-US" sz="1200" dirty="0"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ea typeface="微軟正黑體" panose="020B0604030504040204" pitchFamily="34" charset="-120"/>
              </a:rPr>
              <a:t>NAS</a:t>
            </a:r>
            <a:endParaRPr lang="zh-TW" altLang="en-US" sz="1200" dirty="0"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6FBEED9-B9F7-4626-886A-AC0AE23944ED}"/>
              </a:ext>
            </a:extLst>
          </p:cNvPr>
          <p:cNvSpPr txBox="1"/>
          <p:nvPr/>
        </p:nvSpPr>
        <p:spPr>
          <a:xfrm>
            <a:off x="3526129" y="1612287"/>
            <a:ext cx="93181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000" b="1" dirty="0">
                <a:ea typeface="微軟正黑體" panose="020B0604030504040204" pitchFamily="34" charset="-120"/>
                <a:sym typeface="Calibri"/>
              </a:rPr>
              <a:t>3</a:t>
            </a:r>
            <a:r>
              <a:rPr lang="en-US" altLang="zh-TW" sz="1000" b="1" baseline="30000" dirty="0">
                <a:ea typeface="微軟正黑體" panose="020B0604030504040204" pitchFamily="34" charset="-120"/>
                <a:sym typeface="Calibri"/>
              </a:rPr>
              <a:t>rd</a:t>
            </a:r>
            <a:r>
              <a:rPr lang="zh-TW" altLang="en-US" sz="1000" b="1" dirty="0"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000" b="1" dirty="0">
                <a:ea typeface="微軟正黑體" panose="020B0604030504040204" pitchFamily="34" charset="-120"/>
                <a:sym typeface="Calibri"/>
              </a:rPr>
              <a:t>Party</a:t>
            </a:r>
            <a:r>
              <a:rPr lang="zh-TW" altLang="en-US" sz="1000" b="1" dirty="0"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000" b="1" dirty="0">
                <a:ea typeface="微軟正黑體" panose="020B0604030504040204" pitchFamily="34" charset="-120"/>
                <a:sym typeface="Calibri"/>
              </a:rPr>
              <a:t>App</a:t>
            </a:r>
            <a:endParaRPr lang="zh-TW" altLang="en-US" sz="1000" b="1" dirty="0"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0B28D894-1CA5-478B-9575-AF42FB6978DA}"/>
              </a:ext>
            </a:extLst>
          </p:cNvPr>
          <p:cNvSpPr txBox="1"/>
          <p:nvPr/>
        </p:nvSpPr>
        <p:spPr>
          <a:xfrm>
            <a:off x="3701201" y="2566203"/>
            <a:ext cx="107115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APIs</a:t>
            </a:r>
            <a:endParaRPr kumimoji="0" lang="zh-TW" altLang="en-US" b="1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B28626EC-EC7A-4844-B8F9-B8855C51FD9C}"/>
              </a:ext>
            </a:extLst>
          </p:cNvPr>
          <p:cNvSpPr txBox="1"/>
          <p:nvPr/>
        </p:nvSpPr>
        <p:spPr>
          <a:xfrm>
            <a:off x="4560298" y="1600042"/>
            <a:ext cx="226383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Hybrid</a:t>
            </a:r>
            <a:r>
              <a:rPr lang="zh-TW" altLang="en-US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Backup</a:t>
            </a:r>
            <a:r>
              <a:rPr lang="zh-TW" altLang="en-US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Sync</a:t>
            </a:r>
            <a:endParaRPr lang="zh-TW" altLang="en-US" dirty="0"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B46722E2-76F7-4DB4-90BE-70A20FF5575C}"/>
              </a:ext>
            </a:extLst>
          </p:cNvPr>
          <p:cNvSpPr txBox="1"/>
          <p:nvPr/>
        </p:nvSpPr>
        <p:spPr>
          <a:xfrm>
            <a:off x="4728756" y="1900176"/>
            <a:ext cx="16285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Qtier</a:t>
            </a:r>
            <a:endParaRPr kumimoji="0" lang="zh-TW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EB16205-CFFC-4D21-8070-4B40DE6A0B14}"/>
              </a:ext>
            </a:extLst>
          </p:cNvPr>
          <p:cNvSpPr txBox="1"/>
          <p:nvPr/>
        </p:nvSpPr>
        <p:spPr>
          <a:xfrm>
            <a:off x="4789988" y="2197105"/>
            <a:ext cx="16285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Qsirch</a:t>
            </a:r>
            <a:endParaRPr kumimoji="0" lang="zh-TW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3909D5D-FA9E-425B-8334-1D976934DDF6}"/>
              </a:ext>
            </a:extLst>
          </p:cNvPr>
          <p:cNvSpPr txBox="1"/>
          <p:nvPr/>
        </p:nvSpPr>
        <p:spPr>
          <a:xfrm>
            <a:off x="4789988" y="2508958"/>
            <a:ext cx="162850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Qfiling</a:t>
            </a:r>
            <a:endParaRPr kumimoji="0" lang="zh-TW" altLang="en-U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780664FF-9A12-42B5-8E31-291E1D4B19C4}"/>
              </a:ext>
            </a:extLst>
          </p:cNvPr>
          <p:cNvSpPr txBox="1"/>
          <p:nvPr/>
        </p:nvSpPr>
        <p:spPr>
          <a:xfrm>
            <a:off x="3635016" y="3491441"/>
            <a:ext cx="696685" cy="3744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File</a:t>
            </a:r>
            <a:r>
              <a:rPr kumimoji="0" lang="zh-TW" altLang="en-US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altLang="zh-TW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Station</a:t>
            </a:r>
            <a:endParaRPr kumimoji="0" lang="zh-TW" alt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F0A02A15-9122-4DF3-9B9C-1D0A6EF71952}"/>
              </a:ext>
            </a:extLst>
          </p:cNvPr>
          <p:cNvSpPr txBox="1"/>
          <p:nvPr/>
        </p:nvSpPr>
        <p:spPr>
          <a:xfrm>
            <a:off x="4292783" y="3521122"/>
            <a:ext cx="6966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Calibri"/>
              </a:rPr>
              <a:t>QHAM</a:t>
            </a:r>
            <a:endParaRPr kumimoji="0" lang="zh-TW" alt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4BBDE10-6502-43B0-ACF0-6E40FCB48772}"/>
              </a:ext>
            </a:extLst>
          </p:cNvPr>
          <p:cNvSpPr txBox="1"/>
          <p:nvPr/>
        </p:nvSpPr>
        <p:spPr>
          <a:xfrm>
            <a:off x="4997633" y="3521122"/>
            <a:ext cx="6966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DAFS</a:t>
            </a:r>
            <a:endParaRPr kumimoji="0" lang="zh-TW" alt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B04DFA9-8E83-4018-B8AF-6CF36312205A}"/>
              </a:ext>
            </a:extLst>
          </p:cNvPr>
          <p:cNvSpPr txBox="1"/>
          <p:nvPr/>
        </p:nvSpPr>
        <p:spPr>
          <a:xfrm>
            <a:off x="3531599" y="3892415"/>
            <a:ext cx="222939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2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QTS</a:t>
            </a:r>
            <a:endParaRPr kumimoji="0" lang="zh-TW" alt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Microsoft JhengHe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7BEF8C9-85FF-4A11-86BC-E0325551A659}"/>
              </a:ext>
            </a:extLst>
          </p:cNvPr>
          <p:cNvSpPr txBox="1"/>
          <p:nvPr/>
        </p:nvSpPr>
        <p:spPr>
          <a:xfrm>
            <a:off x="3427098" y="4208341"/>
            <a:ext cx="2447108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300" dirty="0" err="1">
                <a:solidFill>
                  <a:schemeClr val="tx1"/>
                </a:solidFill>
                <a:ea typeface="微軟正黑體" panose="020B0604030504040204" pitchFamily="34" charset="-120"/>
              </a:rPr>
              <a:t>BlueGlacier</a:t>
            </a:r>
            <a:r>
              <a:rPr lang="zh-TW" altLang="en-US" sz="1300" dirty="0">
                <a:solidFill>
                  <a:schemeClr val="tx1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300" dirty="0">
                <a:solidFill>
                  <a:schemeClr val="tx1"/>
                </a:solidFill>
                <a:ea typeface="微軟正黑體" panose="020B0604030504040204" pitchFamily="34" charset="-120"/>
              </a:rPr>
              <a:t>Building</a:t>
            </a:r>
            <a:r>
              <a:rPr lang="zh-TW" altLang="en-US" sz="1300" dirty="0">
                <a:solidFill>
                  <a:schemeClr val="tx1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300" dirty="0">
                <a:solidFill>
                  <a:schemeClr val="tx1"/>
                </a:solidFill>
                <a:ea typeface="微軟正黑體" panose="020B0604030504040204" pitchFamily="34" charset="-120"/>
              </a:rPr>
              <a:t>Blocks</a:t>
            </a:r>
            <a:endParaRPr lang="zh-TW" altLang="en-US" sz="1300" dirty="0">
              <a:solidFill>
                <a:schemeClr val="tx1"/>
              </a:solidFill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B70FD3A-B810-4496-A6F4-F255362B798B}"/>
              </a:ext>
            </a:extLst>
          </p:cNvPr>
          <p:cNvSpPr txBox="1"/>
          <p:nvPr/>
        </p:nvSpPr>
        <p:spPr>
          <a:xfrm>
            <a:off x="1972763" y="3354297"/>
            <a:ext cx="14020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</a:rPr>
              <a:t>SMB/NFS/FTP</a:t>
            </a:r>
          </a:p>
          <a:p>
            <a:pPr algn="ctr" hangingPunct="0">
              <a:buClrTx/>
            </a:pP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</a:rPr>
              <a:t>Web</a:t>
            </a:r>
            <a:r>
              <a:rPr lang="zh-TW" altLang="en-US" sz="1200" dirty="0">
                <a:solidFill>
                  <a:schemeClr val="tx1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</a:rPr>
              <a:t>UI</a:t>
            </a:r>
            <a:endParaRPr lang="zh-TW" altLang="en-US" sz="1200" dirty="0">
              <a:solidFill>
                <a:schemeClr val="tx1"/>
              </a:solidFill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E4DA7110-FEB3-4433-9CCD-5634CC74B344}"/>
              </a:ext>
            </a:extLst>
          </p:cNvPr>
          <p:cNvSpPr txBox="1"/>
          <p:nvPr/>
        </p:nvSpPr>
        <p:spPr>
          <a:xfrm>
            <a:off x="5780421" y="3354297"/>
            <a:ext cx="156299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Cold</a:t>
            </a:r>
            <a:r>
              <a:rPr lang="zh-TW" altLang="en-US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&amp;</a:t>
            </a:r>
            <a:r>
              <a:rPr lang="zh-TW" altLang="en-US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Archival</a:t>
            </a:r>
            <a:r>
              <a:rPr lang="zh-TW" altLang="en-US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ea typeface="微軟正黑體" panose="020B0604030504040204" pitchFamily="34" charset="-120"/>
                <a:sym typeface="Calibri"/>
              </a:rPr>
              <a:t>Data</a:t>
            </a:r>
            <a:endParaRPr lang="zh-TW" altLang="en-US" sz="1200" dirty="0">
              <a:solidFill>
                <a:schemeClr val="tx1"/>
              </a:solidFill>
              <a:ea typeface="微軟正黑體" panose="020B0604030504040204" pitchFamily="34" charset="-120"/>
              <a:sym typeface="Calibri"/>
            </a:endParaRPr>
          </a:p>
        </p:txBody>
      </p:sp>
      <p:pic>
        <p:nvPicPr>
          <p:cNvPr id="57" name="圖片 56" descr="一張含有 螢幕擷取畫面, 監視器, 電腦 的圖片&#10;&#10;描述是以高可信度產生">
            <a:extLst>
              <a:ext uri="{FF2B5EF4-FFF2-40B4-BE49-F238E27FC236}">
                <a16:creationId xmlns:a16="http://schemas.microsoft.com/office/drawing/2014/main" id="{E9EED9C9-58DF-41DB-B91D-96C381AAE9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80" y="2473387"/>
            <a:ext cx="1597236" cy="895900"/>
          </a:xfrm>
          <a:prstGeom prst="rect">
            <a:avLst/>
          </a:prstGeom>
        </p:spPr>
      </p:pic>
      <p:pic>
        <p:nvPicPr>
          <p:cNvPr id="58" name="圖片 57" descr="一張含有 文字 的圖片&#10;&#10;描述是以高可信度產生">
            <a:extLst>
              <a:ext uri="{FF2B5EF4-FFF2-40B4-BE49-F238E27FC236}">
                <a16:creationId xmlns:a16="http://schemas.microsoft.com/office/drawing/2014/main" id="{5B3A5F40-BDA8-4E0D-B1FF-198F1E27FC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431" y="2547640"/>
            <a:ext cx="1391705" cy="602777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87EDF3AA-DF3B-4F3E-92CA-31294CFD02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764" y="3152842"/>
            <a:ext cx="1597236" cy="142611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E83CAB9C-0E15-4CFE-97C3-2DBFF99437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591" y="2969366"/>
            <a:ext cx="1965410" cy="434658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1BEEAB61-556D-4634-84B3-0C58FD1AFE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764" y="3152842"/>
            <a:ext cx="1597236" cy="142611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842A00D8-17BC-4D39-96A2-DB2B53B568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353" y="1350582"/>
            <a:ext cx="733435" cy="2003715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FF8AB140-576E-450E-B342-28032CD6BC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11107" y="2575985"/>
            <a:ext cx="460230" cy="153410"/>
          </a:xfrm>
          <a:prstGeom prst="rect">
            <a:avLst/>
          </a:prstGeom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5BBEFF87-2DDE-409E-9A18-16C0CEDA5B45}"/>
              </a:ext>
            </a:extLst>
          </p:cNvPr>
          <p:cNvSpPr txBox="1"/>
          <p:nvPr/>
        </p:nvSpPr>
        <p:spPr>
          <a:xfrm>
            <a:off x="4544790" y="1266342"/>
            <a:ext cx="196296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b="1" dirty="0">
                <a:solidFill>
                  <a:schemeClr val="bg1"/>
                </a:solidFill>
                <a:ea typeface="微軟正黑體" panose="020B0604030504040204" pitchFamily="34" charset="-120"/>
                <a:sym typeface="Calibri"/>
              </a:rPr>
              <a:t>QNAP</a:t>
            </a:r>
            <a:r>
              <a:rPr lang="zh-TW" altLang="en-US" b="1" dirty="0">
                <a:solidFill>
                  <a:schemeClr val="bg1"/>
                </a:solidFill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ea typeface="微軟正黑體" panose="020B0604030504040204" pitchFamily="34" charset="-120"/>
                <a:sym typeface="Calibri"/>
              </a:rPr>
              <a:t>Applications</a:t>
            </a:r>
            <a:endParaRPr lang="zh-TW" altLang="en-US" b="1" dirty="0">
              <a:solidFill>
                <a:schemeClr val="bg1"/>
              </a:solidFill>
              <a:ea typeface="微軟正黑體" panose="020B0604030504040204" pitchFamily="34" charset="-120"/>
              <a:sym typeface="Calibri"/>
            </a:endParaRPr>
          </a:p>
        </p:txBody>
      </p:sp>
      <p:pic>
        <p:nvPicPr>
          <p:cNvPr id="65" name="圖片 64" descr="一張含有 向量圖形 的圖片&#10;&#10;描述是以非常高的可信度產生">
            <a:extLst>
              <a:ext uri="{FF2B5EF4-FFF2-40B4-BE49-F238E27FC236}">
                <a16:creationId xmlns:a16="http://schemas.microsoft.com/office/drawing/2014/main" id="{F2F91162-E685-4042-92C7-42C8D588ED3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226" y="1609036"/>
            <a:ext cx="264149" cy="264149"/>
          </a:xfrm>
          <a:prstGeom prst="rect">
            <a:avLst/>
          </a:prstGeom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id="{9A429D0F-EE58-495B-A259-328B230688F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226" y="2529177"/>
            <a:ext cx="264149" cy="264149"/>
          </a:xfrm>
          <a:prstGeom prst="rect">
            <a:avLst/>
          </a:prstGeom>
        </p:spPr>
      </p:pic>
      <p:pic>
        <p:nvPicPr>
          <p:cNvPr id="67" name="圖片 66" descr="一張含有 向量圖形 的圖片&#10;&#10;描述是以高可信度產生">
            <a:extLst>
              <a:ext uri="{FF2B5EF4-FFF2-40B4-BE49-F238E27FC236}">
                <a16:creationId xmlns:a16="http://schemas.microsoft.com/office/drawing/2014/main" id="{DA9C524D-99F9-41A0-A0E6-BE62C0CA519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54" y="1910828"/>
            <a:ext cx="273667" cy="273667"/>
          </a:xfrm>
          <a:prstGeom prst="rect">
            <a:avLst/>
          </a:prstGeom>
        </p:spPr>
      </p:pic>
      <p:pic>
        <p:nvPicPr>
          <p:cNvPr id="68" name="圖片 67" descr="一張含有 向量圖形 的圖片&#10;&#10;描述是以高可信度產生">
            <a:extLst>
              <a:ext uri="{FF2B5EF4-FFF2-40B4-BE49-F238E27FC236}">
                <a16:creationId xmlns:a16="http://schemas.microsoft.com/office/drawing/2014/main" id="{44E4303B-AE68-4F2C-B999-9FCE392B0F1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54" y="2224766"/>
            <a:ext cx="273667" cy="273667"/>
          </a:xfrm>
          <a:prstGeom prst="rect">
            <a:avLst/>
          </a:prstGeom>
        </p:spPr>
      </p:pic>
      <p:sp>
        <p:nvSpPr>
          <p:cNvPr id="69" name="文字方塊 68">
            <a:extLst>
              <a:ext uri="{FF2B5EF4-FFF2-40B4-BE49-F238E27FC236}">
                <a16:creationId xmlns:a16="http://schemas.microsoft.com/office/drawing/2014/main" id="{30C86783-F25A-4D03-8C0B-B466412ED524}"/>
              </a:ext>
            </a:extLst>
          </p:cNvPr>
          <p:cNvSpPr txBox="1"/>
          <p:nvPr/>
        </p:nvSpPr>
        <p:spPr>
          <a:xfrm>
            <a:off x="3526129" y="1976354"/>
            <a:ext cx="931817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>
              <a:buClrTx/>
            </a:pPr>
            <a:r>
              <a:rPr lang="en-US" altLang="zh-TW" sz="1000" b="1" dirty="0">
                <a:ea typeface="微軟正黑體" panose="020B0604030504040204" pitchFamily="34" charset="-120"/>
                <a:sym typeface="Calibri"/>
              </a:rPr>
              <a:t>3</a:t>
            </a:r>
            <a:r>
              <a:rPr lang="en-US" altLang="zh-TW" sz="1000" b="1" baseline="30000" dirty="0">
                <a:ea typeface="微軟正黑體" panose="020B0604030504040204" pitchFamily="34" charset="-120"/>
                <a:sym typeface="Calibri"/>
              </a:rPr>
              <a:t>rd</a:t>
            </a:r>
            <a:r>
              <a:rPr lang="zh-TW" altLang="en-US" sz="1000" b="1" dirty="0"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000" b="1" dirty="0">
                <a:ea typeface="微軟正黑體" panose="020B0604030504040204" pitchFamily="34" charset="-120"/>
                <a:sym typeface="Calibri"/>
              </a:rPr>
              <a:t>Party</a:t>
            </a:r>
            <a:r>
              <a:rPr lang="zh-TW" altLang="en-US" sz="1000" b="1" dirty="0">
                <a:ea typeface="微軟正黑體" panose="020B0604030504040204" pitchFamily="34" charset="-120"/>
                <a:sym typeface="Calibri"/>
              </a:rPr>
              <a:t> </a:t>
            </a:r>
            <a:r>
              <a:rPr lang="en-US" altLang="zh-TW" sz="1000" b="1" dirty="0">
                <a:ea typeface="微軟正黑體" panose="020B0604030504040204" pitchFamily="34" charset="-120"/>
                <a:sym typeface="Calibri"/>
              </a:rPr>
              <a:t>App</a:t>
            </a:r>
            <a:endParaRPr lang="zh-TW" altLang="en-US" sz="1000" b="1" dirty="0">
              <a:ea typeface="微軟正黑體" panose="020B0604030504040204" pitchFamily="34" charset="-12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65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649BB9BA-765B-4B47-827F-C74695BB0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59" y="1336712"/>
            <a:ext cx="7438209" cy="2988696"/>
          </a:xfrm>
          <a:prstGeom prst="rect">
            <a:avLst/>
          </a:prstGeom>
        </p:spPr>
      </p:pic>
      <p:sp>
        <p:nvSpPr>
          <p:cNvPr id="140" name="滿足所有資料儲存應用"/>
          <p:cNvSpPr txBox="1">
            <a:spLocks noGrp="1"/>
          </p:cNvSpPr>
          <p:nvPr>
            <p:ph type="title"/>
          </p:nvPr>
        </p:nvSpPr>
        <p:spPr>
          <a:xfrm>
            <a:off x="325492" y="180035"/>
            <a:ext cx="8683516" cy="740229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err="1"/>
              <a:t>BlueGlacier</a:t>
            </a:r>
            <a:r>
              <a:rPr lang="zh-TW" altLang="en-US" sz="3200"/>
              <a:t> Supports Qtier to Satisfies All Kinds of Applications</a:t>
            </a:r>
            <a:r>
              <a:rPr lang="zh-TW" altLang="en-US"/>
              <a:t> </a:t>
            </a:r>
          </a:p>
        </p:txBody>
      </p:sp>
      <p:sp>
        <p:nvSpPr>
          <p:cNvPr id="12" name="將SSD用於高I/O作業、HDD用於一般應用，光碟則用於儲存冷資料及長期歸檔。內建的 10 GbE 介面則提供高速網路傳輸，提升繁重工作負載的效率。能滿足廣泛的儲存應用。">
            <a:extLst>
              <a:ext uri="{FF2B5EF4-FFF2-40B4-BE49-F238E27FC236}">
                <a16:creationId xmlns:a16="http://schemas.microsoft.com/office/drawing/2014/main" id="{0CD42843-D54F-4A69-A53E-1DC45F0F495D}"/>
              </a:ext>
            </a:extLst>
          </p:cNvPr>
          <p:cNvSpPr txBox="1">
            <a:spLocks noGrp="1"/>
          </p:cNvSpPr>
          <p:nvPr/>
        </p:nvSpPr>
        <p:spPr>
          <a:xfrm>
            <a:off x="339634" y="1034670"/>
            <a:ext cx="8482149" cy="3804900"/>
          </a:xfrm>
          <a:prstGeom prst="rect">
            <a:avLst/>
          </a:prstGeom>
        </p:spPr>
        <p:txBody>
          <a:bodyPr lIns="45719" rIns="45719" anchor="t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1pPr>
            <a:lvl2pPr marL="774700" marR="0" indent="-3175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2pPr>
            <a:lvl3pPr marL="1200150" marR="0" indent="-28575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3pPr>
            <a:lvl4pPr marL="1698171" marR="0" indent="-326571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4pPr>
            <a:lvl5pPr marL="2209800" marR="0" indent="-381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0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Arial"/>
              </a:defRPr>
            </a:lvl5pPr>
            <a:lvl6pPr marL="2514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9718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290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8862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>
              <a:buNone/>
            </a:pPr>
            <a:endParaRPr lang="en-US" altLang="zh-TW" sz="15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字方塊 6">
            <a:extLst>
              <a:ext uri="{FF2B5EF4-FFF2-40B4-BE49-F238E27FC236}">
                <a16:creationId xmlns:a16="http://schemas.microsoft.com/office/drawing/2014/main" id="{85154272-8318-425F-BC42-ABB01A90F20E}"/>
              </a:ext>
            </a:extLst>
          </p:cNvPr>
          <p:cNvSpPr txBox="1"/>
          <p:nvPr/>
        </p:nvSpPr>
        <p:spPr>
          <a:xfrm>
            <a:off x="1228682" y="1507678"/>
            <a:ext cx="13789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>
                <a:latin typeface="+mj-lt"/>
                <a:ea typeface="微軟正黑體" panose="020B0604030504040204" pitchFamily="34" charset="-120"/>
              </a:rPr>
              <a:t>Hot</a:t>
            </a:r>
            <a:r>
              <a:rPr lang="zh-TW" altLang="en-US" sz="1800" b="1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>
                <a:latin typeface="+mj-lt"/>
                <a:ea typeface="微軟正黑體" panose="020B0604030504040204" pitchFamily="34" charset="-120"/>
              </a:rPr>
              <a:t>Data</a:t>
            </a:r>
            <a:endParaRPr kumimoji="0" lang="zh-TW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cxnSp>
        <p:nvCxnSpPr>
          <p:cNvPr id="18" name="直線接點 4">
            <a:extLst>
              <a:ext uri="{FF2B5EF4-FFF2-40B4-BE49-F238E27FC236}">
                <a16:creationId xmlns:a16="http://schemas.microsoft.com/office/drawing/2014/main" id="{D1D36AA2-4404-42D3-AB7D-8E86AB827922}"/>
              </a:ext>
            </a:extLst>
          </p:cNvPr>
          <p:cNvCxnSpPr/>
          <p:nvPr/>
        </p:nvCxnSpPr>
        <p:spPr>
          <a:xfrm>
            <a:off x="6113034" y="1821110"/>
            <a:ext cx="0" cy="4616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字方塊 12">
            <a:extLst>
              <a:ext uri="{FF2B5EF4-FFF2-40B4-BE49-F238E27FC236}">
                <a16:creationId xmlns:a16="http://schemas.microsoft.com/office/drawing/2014/main" id="{BD0FACA5-26C9-4A18-8B2C-937C14480B0E}"/>
              </a:ext>
            </a:extLst>
          </p:cNvPr>
          <p:cNvSpPr txBox="1"/>
          <p:nvPr/>
        </p:nvSpPr>
        <p:spPr>
          <a:xfrm>
            <a:off x="1192367" y="2430094"/>
            <a:ext cx="13789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SSD</a:t>
            </a:r>
            <a:r>
              <a:rPr lang="zh-TW" altLang="en-US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+</a:t>
            </a:r>
            <a:r>
              <a:rPr lang="zh-TW" altLang="en-US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HDD</a:t>
            </a:r>
            <a:endParaRPr kumimoji="0" lang="zh-TW" altLang="en-US" sz="18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0" name="文字方塊 13">
            <a:extLst>
              <a:ext uri="{FF2B5EF4-FFF2-40B4-BE49-F238E27FC236}">
                <a16:creationId xmlns:a16="http://schemas.microsoft.com/office/drawing/2014/main" id="{1BC895EC-EEF7-4508-97E6-970E5425AEA9}"/>
              </a:ext>
            </a:extLst>
          </p:cNvPr>
          <p:cNvSpPr txBox="1"/>
          <p:nvPr/>
        </p:nvSpPr>
        <p:spPr>
          <a:xfrm>
            <a:off x="5350743" y="2544543"/>
            <a:ext cx="18129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Optical disc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302DB8A0-09F3-4F26-AB16-B206CB61AEF9}"/>
              </a:ext>
            </a:extLst>
          </p:cNvPr>
          <p:cNvSpPr txBox="1"/>
          <p:nvPr/>
        </p:nvSpPr>
        <p:spPr>
          <a:xfrm>
            <a:off x="2674579" y="2430094"/>
            <a:ext cx="13789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>
                <a:solidFill>
                  <a:srgbClr val="00B0F0"/>
                </a:solidFill>
                <a:latin typeface="+mj-lt"/>
                <a:ea typeface="微軟正黑體" panose="020B0604030504040204" pitchFamily="34" charset="-120"/>
              </a:rPr>
              <a:t>HDD</a:t>
            </a:r>
            <a:endParaRPr kumimoji="0" lang="zh-TW" altLang="en-US" sz="1800" b="1" i="0" u="none" strike="noStrike" cap="none" spc="0" normalizeH="0" baseline="0">
              <a:ln>
                <a:noFill/>
              </a:ln>
              <a:solidFill>
                <a:srgbClr val="00B0F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2" name="文字方塊 6">
            <a:extLst>
              <a:ext uri="{FF2B5EF4-FFF2-40B4-BE49-F238E27FC236}">
                <a16:creationId xmlns:a16="http://schemas.microsoft.com/office/drawing/2014/main" id="{F6EF9D3D-5401-41D2-9C29-29761B23079A}"/>
              </a:ext>
            </a:extLst>
          </p:cNvPr>
          <p:cNvSpPr txBox="1"/>
          <p:nvPr/>
        </p:nvSpPr>
        <p:spPr>
          <a:xfrm>
            <a:off x="2686115" y="1507678"/>
            <a:ext cx="13789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Warm</a:t>
            </a:r>
            <a:r>
              <a:rPr lang="zh-TW" altLang="en-US" sz="18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Data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3" name="文字方塊 6">
            <a:extLst>
              <a:ext uri="{FF2B5EF4-FFF2-40B4-BE49-F238E27FC236}">
                <a16:creationId xmlns:a16="http://schemas.microsoft.com/office/drawing/2014/main" id="{FF2D9437-B1DA-4286-9CE3-362C5C5701BC}"/>
              </a:ext>
            </a:extLst>
          </p:cNvPr>
          <p:cNvSpPr txBox="1"/>
          <p:nvPr/>
        </p:nvSpPr>
        <p:spPr>
          <a:xfrm>
            <a:off x="4734060" y="1583878"/>
            <a:ext cx="137897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Cold</a:t>
            </a:r>
            <a:r>
              <a:rPr lang="zh-TW" altLang="en-US" sz="1800" b="1" dirty="0">
                <a:latin typeface="+mj-lt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latin typeface="+mj-lt"/>
                <a:ea typeface="微軟正黑體" panose="020B0604030504040204" pitchFamily="34" charset="-120"/>
              </a:rPr>
              <a:t>Data</a:t>
            </a:r>
            <a:endParaRPr kumimoji="0" lang="zh-TW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4" name="文字方塊 6">
            <a:extLst>
              <a:ext uri="{FF2B5EF4-FFF2-40B4-BE49-F238E27FC236}">
                <a16:creationId xmlns:a16="http://schemas.microsoft.com/office/drawing/2014/main" id="{9968E774-B35B-4122-AD3B-CB83B23A46C5}"/>
              </a:ext>
            </a:extLst>
          </p:cNvPr>
          <p:cNvSpPr txBox="1"/>
          <p:nvPr/>
        </p:nvSpPr>
        <p:spPr>
          <a:xfrm>
            <a:off x="6113033" y="1501778"/>
            <a:ext cx="18129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sz="1600" b="1" dirty="0">
                <a:latin typeface="+mj-lt"/>
                <a:ea typeface="微軟正黑體" panose="020B0604030504040204" pitchFamily="34" charset="-120"/>
              </a:rPr>
              <a:t>Archives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Offline</a:t>
            </a:r>
            <a:r>
              <a:rPr kumimoji="0" lang="zh-TW" alt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 </a:t>
            </a:r>
            <a:r>
              <a:rPr kumimoji="0" lang="en-US" altLang="zh-TW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Archives</a:t>
            </a:r>
            <a:endParaRPr kumimoji="0" lang="zh-TW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500ADE34-F4FB-46D6-829E-BEB285A6D0F2}"/>
              </a:ext>
            </a:extLst>
          </p:cNvPr>
          <p:cNvGrpSpPr/>
          <p:nvPr/>
        </p:nvGrpSpPr>
        <p:grpSpPr>
          <a:xfrm>
            <a:off x="739447" y="1625941"/>
            <a:ext cx="7366820" cy="2650784"/>
            <a:chOff x="371475" y="1469101"/>
            <a:chExt cx="3975369" cy="143044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55A6377-55B2-48E7-945D-F1BC72D3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75" y="1469101"/>
              <a:ext cx="3975369" cy="1430447"/>
            </a:xfrm>
            <a:prstGeom prst="rect">
              <a:avLst/>
            </a:prstGeom>
          </p:spPr>
        </p:pic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046856FA-B2F8-4631-B99F-4BE20D3BAD40}"/>
                </a:ext>
              </a:extLst>
            </p:cNvPr>
            <p:cNvSpPr/>
            <p:nvPr/>
          </p:nvSpPr>
          <p:spPr>
            <a:xfrm>
              <a:off x="419625" y="1513719"/>
              <a:ext cx="3880693" cy="1329288"/>
            </a:xfrm>
            <a:prstGeom prst="roundRect">
              <a:avLst>
                <a:gd name="adj" fmla="val 97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テキスト ボックス 138">
            <a:extLst>
              <a:ext uri="{FF2B5EF4-FFF2-40B4-BE49-F238E27FC236}">
                <a16:creationId xmlns:a16="http://schemas.microsoft.com/office/drawing/2014/main" id="{38FEAF47-99B1-416C-A53D-ED5729DD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241" y="1430030"/>
            <a:ext cx="5231826" cy="393525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wrap="square" lIns="77925" tIns="38963" rIns="77925" bIns="38963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zh-TW" sz="1800" b="1">
                <a:solidFill>
                  <a:schemeClr val="bg1"/>
                </a:solidFill>
                <a:latin typeface="Arial"/>
                <a:ea typeface="微軟正黑體"/>
              </a:rPr>
              <a:t>Build a Strong Enterprise Storage Ecosystem</a:t>
            </a:r>
            <a:endParaRPr lang="zh-TW" sz="1800">
              <a:solidFill>
                <a:schemeClr val="bg1"/>
              </a:solidFill>
              <a:latin typeface="Arial"/>
              <a:ea typeface="微軟正黑體"/>
            </a:endParaRPr>
          </a:p>
        </p:txBody>
      </p:sp>
      <p:sp>
        <p:nvSpPr>
          <p:cNvPr id="151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Comprehensive APIs for 3rd Party Integration</a:t>
            </a:r>
            <a:endParaRPr lang="zh-TW" sz="3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52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449104" y="1927404"/>
            <a:ext cx="7191375" cy="234315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File/folder read/write operations API.</a:t>
            </a:r>
            <a:endParaRPr lang="en-US" sz="18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freeze-ray system and magazine management API.</a:t>
            </a:r>
            <a:endParaRPr lang="en-US" sz="18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Data archival/retrieval job management API.</a:t>
            </a:r>
            <a:endParaRPr lang="en-US" sz="18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Data Archival File System (DAFS) management API.</a:t>
            </a:r>
            <a:endParaRPr lang="en-US" sz="18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NAS system management API.</a:t>
            </a:r>
            <a:endParaRPr lang="en-US" sz="18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B0663E05-B85E-4384-8035-F7AF6484561E}"/>
              </a:ext>
            </a:extLst>
          </p:cNvPr>
          <p:cNvSpPr/>
          <p:nvPr/>
        </p:nvSpPr>
        <p:spPr>
          <a:xfrm>
            <a:off x="1523720" y="1252460"/>
            <a:ext cx="7296751" cy="4999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1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一張含有 物件 的圖片&#10;&#10;描述是以高可信度產生">
            <a:extLst>
              <a:ext uri="{FF2B5EF4-FFF2-40B4-BE49-F238E27FC236}">
                <a16:creationId xmlns:a16="http://schemas.microsoft.com/office/drawing/2014/main" id="{CA33540D-B4A5-4C22-90E5-432FDEAE39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1" y="2073315"/>
            <a:ext cx="8944958" cy="2678946"/>
          </a:xfrm>
          <a:prstGeom prst="rect">
            <a:avLst/>
          </a:prstGeom>
        </p:spPr>
      </p:pic>
      <p:sp>
        <p:nvSpPr>
          <p:cNvPr id="173" name="Shape 153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786384">
              <a:defRPr sz="2752"/>
            </a:lvl1pPr>
          </a:lstStyle>
          <a:p>
            <a:pPr algn="ctr"/>
            <a:r>
              <a:rPr lang="en-US" altLang="zh-TW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QNAP Data Archival File System (DAFS)</a:t>
            </a:r>
            <a:endParaRPr lang="zh-TW" sz="3200" b="0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174" name="QNAP針對冷資料儲存量身打造…"/>
          <p:cNvSpPr txBox="1"/>
          <p:nvPr/>
        </p:nvSpPr>
        <p:spPr>
          <a:xfrm>
            <a:off x="5698067" y="1843376"/>
            <a:ext cx="3084597" cy="52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algn="ctr" defTabSz="457200">
              <a:lnSpc>
                <a:spcPts val="1700"/>
              </a:lnSpc>
              <a:defRPr sz="1800"/>
            </a:pPr>
            <a:r>
              <a:rPr lang="en-US" sz="1600" b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QNAP DAFS built for cold data storage</a:t>
            </a:r>
            <a:endParaRPr lang="en-US">
              <a:solidFill>
                <a:schemeClr val="accent3">
                  <a:lumMod val="50000"/>
                </a:schemeClr>
              </a:solidFill>
              <a:cs typeface="+mj-cs"/>
            </a:endParaRPr>
          </a:p>
        </p:txBody>
      </p:sp>
      <p:sp>
        <p:nvSpPr>
          <p:cNvPr id="175" name="一般的歸檔解決方案"/>
          <p:cNvSpPr txBox="1"/>
          <p:nvPr/>
        </p:nvSpPr>
        <p:spPr>
          <a:xfrm>
            <a:off x="435077" y="1934590"/>
            <a:ext cx="3937819" cy="360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800"/>
            </a:lvl1pPr>
          </a:lstStyle>
          <a:p>
            <a:pPr algn="ctr" defTabSz="457200">
              <a:lnSpc>
                <a:spcPct val="120000"/>
              </a:lnSpc>
            </a:pPr>
            <a:r>
              <a:rPr lang="en-US" sz="1600" b="1">
                <a:uFill>
                  <a:solidFill>
                    <a:srgbClr val="000000"/>
                  </a:solidFill>
                </a:uFill>
                <a:latin typeface="+mj-lt"/>
                <a:ea typeface="微軟正黑體"/>
              </a:rPr>
              <a:t>Other Solutions</a:t>
            </a:r>
            <a:endParaRPr lang="en-US" sz="1600" b="1">
              <a:uFill>
                <a:solidFill>
                  <a:srgbClr val="000000"/>
                </a:solidFill>
              </a:uFill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D528CF4-CB25-44BC-BA9C-C8FB566171DC}"/>
              </a:ext>
            </a:extLst>
          </p:cNvPr>
          <p:cNvSpPr txBox="1"/>
          <p:nvPr/>
        </p:nvSpPr>
        <p:spPr>
          <a:xfrm>
            <a:off x="3605909" y="3113830"/>
            <a:ext cx="88674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1200" b="1" dirty="0">
                <a:latin typeface="+mj-lt"/>
                <a:ea typeface="微軟正黑體"/>
              </a:rPr>
              <a:t>Manpower</a:t>
            </a:r>
            <a:endParaRPr lang="zh-TW" alt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4363F61-1CC7-4B43-94BD-77E2406D4C19}"/>
              </a:ext>
            </a:extLst>
          </p:cNvPr>
          <p:cNvSpPr txBox="1"/>
          <p:nvPr/>
        </p:nvSpPr>
        <p:spPr>
          <a:xfrm>
            <a:off x="1638854" y="3830642"/>
            <a:ext cx="4719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800" b="1">
                <a:solidFill>
                  <a:srgbClr val="FF0000"/>
                </a:solidFill>
                <a:latin typeface="+mj-lt"/>
                <a:ea typeface="微軟正黑體"/>
              </a:rPr>
              <a:t>Waste</a:t>
            </a:r>
            <a:endParaRPr lang="zh-TW" altLang="en-US" sz="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5D6AEA5-1DD1-4970-8EC8-F899843DC6EF}"/>
              </a:ext>
            </a:extLst>
          </p:cNvPr>
          <p:cNvSpPr txBox="1"/>
          <p:nvPr/>
        </p:nvSpPr>
        <p:spPr>
          <a:xfrm>
            <a:off x="8287358" y="3197834"/>
            <a:ext cx="47194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zh-TW" altLang="en-US" sz="1200" b="1">
                <a:latin typeface="+mj-lt"/>
                <a:ea typeface="微軟正黑體"/>
                <a:sym typeface="Calibri"/>
              </a:rPr>
              <a:t>File</a:t>
            </a:r>
            <a:endParaRPr lang="en-US" altLang="zh-TW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0EDDE70-569B-4715-B8D8-B545804D5F23}"/>
              </a:ext>
            </a:extLst>
          </p:cNvPr>
          <p:cNvSpPr txBox="1"/>
          <p:nvPr/>
        </p:nvSpPr>
        <p:spPr>
          <a:xfrm>
            <a:off x="8254472" y="3424482"/>
            <a:ext cx="53771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微軟正黑體" panose="020B0604030504040204" pitchFamily="34" charset="-120"/>
                <a:sym typeface="Calibri"/>
              </a:rPr>
              <a:t>DAFS</a:t>
            </a:r>
            <a:endParaRPr kumimoji="0" lang="zh-TW" altLang="en-US" sz="1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27" name="一般的歸檔解決方案">
            <a:extLst>
              <a:ext uri="{FF2B5EF4-FFF2-40B4-BE49-F238E27FC236}">
                <a16:creationId xmlns:a16="http://schemas.microsoft.com/office/drawing/2014/main" id="{7FABA1E3-1D11-468A-B9DD-0544F4D2970A}"/>
              </a:ext>
            </a:extLst>
          </p:cNvPr>
          <p:cNvSpPr txBox="1"/>
          <p:nvPr/>
        </p:nvSpPr>
        <p:spPr>
          <a:xfrm>
            <a:off x="2035351" y="1282381"/>
            <a:ext cx="6720121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800"/>
            </a:lvl1pPr>
          </a:lstStyle>
          <a:p>
            <a:pPr algn="ctr" defTabSz="457200"/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8K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Video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/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Bulk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Data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/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Engineering</a:t>
            </a:r>
            <a:r>
              <a:rPr lang="zh-TW" alt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 </a:t>
            </a:r>
            <a:r>
              <a:rPr lang="en-US" sz="2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j-lt"/>
                <a:ea typeface="微軟正黑體"/>
                <a:cs typeface="+mj-cs"/>
              </a:rPr>
              <a:t>Drawings</a:t>
            </a:r>
            <a:endParaRPr lang="en-US" altLang="zh-TW" sz="2200" b="1">
              <a:uFill>
                <a:solidFill>
                  <a:srgbClr val="000000"/>
                </a:solidFill>
              </a:uFill>
              <a:latin typeface="+mj-lt"/>
              <a:ea typeface="微軟正黑體" panose="020B0604030504040204" pitchFamily="34" charset="-120"/>
            </a:endParaRPr>
          </a:p>
        </p:txBody>
      </p:sp>
      <p:pic>
        <p:nvPicPr>
          <p:cNvPr id="28" name="Picture 5" descr="C:\Users\user\Desktop\TS-x28A_PPT\圖片.png">
            <a:extLst>
              <a:ext uri="{FF2B5EF4-FFF2-40B4-BE49-F238E27FC236}">
                <a16:creationId xmlns:a16="http://schemas.microsoft.com/office/drawing/2014/main" id="{7826BB34-25D1-48F9-93BB-5D84FC225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9520">
            <a:off x="602665" y="1230875"/>
            <a:ext cx="638659" cy="561246"/>
          </a:xfrm>
          <a:prstGeom prst="rect">
            <a:avLst/>
          </a:prstGeom>
          <a:noFill/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875BBDF-03EC-43F7-A40A-FE887848E9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57" y="1093927"/>
            <a:ext cx="816100" cy="695933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B18B32B7-A6CB-4ED0-A05F-4CBE71BAF7EE}"/>
              </a:ext>
            </a:extLst>
          </p:cNvPr>
          <p:cNvSpPr txBox="1"/>
          <p:nvPr/>
        </p:nvSpPr>
        <p:spPr>
          <a:xfrm>
            <a:off x="8073283" y="4020153"/>
            <a:ext cx="100929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buClrTx/>
            </a:pPr>
            <a:r>
              <a:rPr lang="en-US" altLang="zh-TW" sz="1200" b="1" dirty="0">
                <a:latin typeface="+mj-lt"/>
                <a:ea typeface="微軟正黑體"/>
                <a:sym typeface="Calibri"/>
              </a:rPr>
              <a:t>Tape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微軟正黑體"/>
                <a:sym typeface="Calibri"/>
              </a:rPr>
              <a:t>/</a:t>
            </a:r>
            <a:r>
              <a:rPr lang="en-US" sz="1200" b="1" dirty="0">
                <a:latin typeface="+mj-lt"/>
                <a:ea typeface="微軟正黑體"/>
                <a:sym typeface="Calibri"/>
              </a:rPr>
              <a:t> </a:t>
            </a:r>
            <a:endParaRPr lang="en-US" sz="1200" dirty="0">
              <a:latin typeface="+mj-lt"/>
              <a:ea typeface="微軟正黑體"/>
              <a:sym typeface="Calibri"/>
            </a:endParaRPr>
          </a:p>
          <a:p>
            <a:pPr algn="ctr">
              <a:buClrTx/>
            </a:pPr>
            <a:r>
              <a:rPr lang="zh-TW" altLang="en-US" sz="1200" b="1" dirty="0">
                <a:latin typeface="+mj-lt"/>
                <a:ea typeface="微軟正黑體"/>
                <a:sym typeface="Calibri"/>
              </a:rPr>
              <a:t> </a:t>
            </a:r>
            <a:r>
              <a:rPr lang="en-US" altLang="zh-TW" sz="1200" b="1" dirty="0">
                <a:latin typeface="+mj-lt"/>
                <a:ea typeface="微軟正黑體"/>
                <a:sym typeface="Calibri"/>
              </a:rPr>
              <a:t>Optical</a:t>
            </a:r>
            <a:r>
              <a:rPr lang="zh-TW" altLang="en-US" sz="1200" b="1" dirty="0">
                <a:latin typeface="+mj-lt"/>
                <a:ea typeface="微軟正黑體"/>
                <a:sym typeface="Calibri"/>
              </a:rPr>
              <a:t> </a:t>
            </a:r>
            <a:r>
              <a:rPr lang="en-US" altLang="zh-TW" sz="1200" b="1" dirty="0">
                <a:latin typeface="+mj-lt"/>
                <a:ea typeface="微軟正黑體"/>
                <a:sym typeface="Calibri"/>
              </a:rPr>
              <a:t>Mag</a:t>
            </a:r>
            <a:r>
              <a:rPr lang="zh-TW" sz="1200" b="1" dirty="0">
                <a:latin typeface="+mj-lt"/>
                <a:ea typeface="微軟正黑體"/>
                <a:sym typeface="Calibri"/>
              </a:rPr>
              <a:t>azine</a:t>
            </a:r>
            <a:endParaRPr lang="zh-TW" altLang="en-US" sz="120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微軟正黑體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4DD7DF41-8FE5-4CD3-AC4B-17ADB12CDCEE}"/>
              </a:ext>
            </a:extLst>
          </p:cNvPr>
          <p:cNvSpPr txBox="1"/>
          <p:nvPr/>
        </p:nvSpPr>
        <p:spPr>
          <a:xfrm>
            <a:off x="759833" y="3851053"/>
            <a:ext cx="492358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800" b="1">
                <a:solidFill>
                  <a:srgbClr val="FF0000"/>
                </a:solidFill>
                <a:latin typeface="+mj-lt"/>
                <a:ea typeface="微軟正黑體"/>
              </a:rPr>
              <a:t>Waste</a:t>
            </a:r>
            <a:endParaRPr lang="zh-TW" altLang="en-US" sz="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CA623D9-3E40-46A5-BBF1-F7C13F72C032}"/>
              </a:ext>
            </a:extLst>
          </p:cNvPr>
          <p:cNvSpPr txBox="1"/>
          <p:nvPr/>
        </p:nvSpPr>
        <p:spPr>
          <a:xfrm>
            <a:off x="3490736" y="3861119"/>
            <a:ext cx="100929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buClrTx/>
            </a:pPr>
            <a:r>
              <a:rPr lang="en-US" altLang="zh-TW" sz="1200" b="1" dirty="0">
                <a:latin typeface="+mj-lt"/>
                <a:ea typeface="微軟正黑體"/>
                <a:sym typeface="Calibri"/>
              </a:rPr>
              <a:t>Tape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微軟正黑體"/>
                <a:sym typeface="Calibri"/>
              </a:rPr>
              <a:t>/</a:t>
            </a:r>
            <a:r>
              <a:rPr lang="en-US" sz="1200" b="1" dirty="0">
                <a:latin typeface="+mj-lt"/>
                <a:ea typeface="微軟正黑體"/>
                <a:sym typeface="Calibri"/>
              </a:rPr>
              <a:t> </a:t>
            </a:r>
            <a:endParaRPr lang="en-US" sz="1200" dirty="0">
              <a:latin typeface="+mj-lt"/>
              <a:ea typeface="微軟正黑體"/>
              <a:sym typeface="Calibri"/>
            </a:endParaRPr>
          </a:p>
          <a:p>
            <a:pPr algn="ctr">
              <a:buClrTx/>
            </a:pPr>
            <a:r>
              <a:rPr lang="zh-TW" altLang="en-US" sz="1200" b="1" dirty="0">
                <a:latin typeface="+mj-lt"/>
                <a:ea typeface="微軟正黑體"/>
                <a:sym typeface="Calibri"/>
              </a:rPr>
              <a:t> </a:t>
            </a:r>
            <a:r>
              <a:rPr lang="en-US" altLang="zh-TW" sz="1200" b="1" dirty="0">
                <a:latin typeface="+mj-lt"/>
                <a:ea typeface="微軟正黑體"/>
                <a:sym typeface="Calibri"/>
              </a:rPr>
              <a:t>Optical</a:t>
            </a:r>
            <a:r>
              <a:rPr lang="zh-TW" altLang="en-US" sz="1200" b="1" dirty="0">
                <a:latin typeface="+mj-lt"/>
                <a:ea typeface="微軟正黑體"/>
                <a:sym typeface="Calibri"/>
              </a:rPr>
              <a:t> </a:t>
            </a:r>
            <a:r>
              <a:rPr lang="en-US" altLang="zh-TW" sz="1200" b="1" dirty="0">
                <a:latin typeface="+mj-lt"/>
                <a:ea typeface="微軟正黑體"/>
                <a:sym typeface="Calibri"/>
              </a:rPr>
              <a:t>Mag</a:t>
            </a:r>
            <a:r>
              <a:rPr lang="zh-TW" sz="1200" b="1" dirty="0">
                <a:latin typeface="+mj-lt"/>
                <a:ea typeface="微軟正黑體"/>
                <a:sym typeface="Calibri"/>
              </a:rPr>
              <a:t>azine</a:t>
            </a:r>
            <a:endParaRPr lang="zh-TW" altLang="en-US" sz="120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微軟正黑體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C2B5DDD3-0C9E-43BC-AB36-0FD291CFD221}"/>
              </a:ext>
            </a:extLst>
          </p:cNvPr>
          <p:cNvSpPr/>
          <p:nvPr/>
        </p:nvSpPr>
        <p:spPr>
          <a:xfrm>
            <a:off x="2050504" y="1362075"/>
            <a:ext cx="6273424" cy="723900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" name="Shape 26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defTabSz="786384">
              <a:defRPr sz="2752"/>
            </a:lvl1pPr>
          </a:lstStyle>
          <a:p>
            <a:r>
              <a:rPr lang="en-US" altLang="zh-CN" sz="3200" dirty="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BlueGlacier</a:t>
            </a:r>
            <a:r>
              <a:rPr lang="en-US" altLang="zh-CN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Product</a:t>
            </a:r>
            <a:r>
              <a:rPr lang="zh-TW" altLang="en-US" sz="3200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en-US" altLang="zh-CN" sz="3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Configuration</a:t>
            </a:r>
            <a:endParaRPr lang="en-US" altLang="zh-CN" sz="3200" b="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A5863-75A6-454B-8C09-292E47659F7C}"/>
              </a:ext>
            </a:extLst>
          </p:cNvPr>
          <p:cNvSpPr txBox="1"/>
          <p:nvPr/>
        </p:nvSpPr>
        <p:spPr>
          <a:xfrm>
            <a:off x="2162208" y="1346550"/>
            <a:ext cx="62734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defTabSz="416052">
              <a:buClr>
                <a:srgbClr val="262626"/>
              </a:buClr>
              <a:buSzPct val="100000"/>
              <a:defRPr sz="1547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18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"/>
              </a:rPr>
              <a:t>BlueGlacier</a:t>
            </a:r>
            <a:r>
              <a:rPr lang="zh-TW" altLang="en-US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CN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includes</a:t>
            </a:r>
            <a:r>
              <a:rPr lang="zh-TW" altLang="en-US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CN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an</a:t>
            </a:r>
            <a:r>
              <a:rPr lang="zh-TW" altLang="en-US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Arial"/>
              </a:rPr>
              <a:t>QHAM</a:t>
            </a:r>
            <a:r>
              <a:rPr lang="zh-TW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application</a:t>
            </a:r>
            <a:r>
              <a:rPr lang="zh-TW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r>
              <a:rPr lang="en-US" altLang="zh-TW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license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4E8D55E-F972-490C-A568-29853D3F32A7}"/>
              </a:ext>
            </a:extLst>
          </p:cNvPr>
          <p:cNvSpPr txBox="1"/>
          <p:nvPr/>
        </p:nvSpPr>
        <p:spPr>
          <a:xfrm>
            <a:off x="437658" y="283352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42U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D0C4571-DB65-42E6-B427-88E7EF552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-22721" y="3842545"/>
            <a:ext cx="1417742" cy="12658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F1E685B-8193-4A1F-A88B-809CBB973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22721" y="2013745"/>
            <a:ext cx="1417742" cy="12658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16EDA53-1F32-4B4C-A550-9C50C3621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964" y="1717236"/>
            <a:ext cx="6282812" cy="299951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9D4111CD-B5D9-48F6-8506-9E4FB66B6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46" y="1358079"/>
            <a:ext cx="1071102" cy="3266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8582-1BFE-4D77-B26C-456BA1D0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2" y="123478"/>
            <a:ext cx="8310109" cy="844085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dirty="0"/>
              <a:t>The US Security and Exchange Commision Clearly Regulates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12628-7DE3-4E05-8FA5-4F7A9A80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741273"/>
            <a:ext cx="4611970" cy="2441261"/>
          </a:xfrm>
        </p:spPr>
        <p:txBody>
          <a:bodyPr anchor="t"/>
          <a:lstStyle/>
          <a:p>
            <a:r>
              <a:rPr lang="zh-TW" altLang="en-US" sz="2000">
                <a:latin typeface="Arial"/>
                <a:ea typeface="微軟正黑體"/>
                <a:cs typeface="Arial"/>
              </a:rPr>
              <a:t>The US </a:t>
            </a:r>
            <a:r>
              <a:rPr lang="en-US" altLang="zh-TW" sz="2000">
                <a:latin typeface="Arial"/>
                <a:ea typeface="微軟正黑體"/>
                <a:cs typeface="Arial"/>
              </a:rPr>
              <a:t>SEC Sarbanes Oxley : Requires data protection and non-changeability</a:t>
            </a:r>
          </a:p>
          <a:p>
            <a:r>
              <a:rPr lang="en-US" altLang="zh-TW" sz="2000">
                <a:latin typeface="Arial"/>
                <a:ea typeface="微軟正黑體"/>
                <a:cs typeface="Arial"/>
              </a:rPr>
              <a:t>The US SEC rule 17a-4): Mandatory retention period of data</a:t>
            </a:r>
            <a:endParaRPr lang="zh-TW" altLang="en-US" sz="2000">
              <a:latin typeface="Arial"/>
              <a:ea typeface="微軟正黑體"/>
              <a:cs typeface="Arial"/>
            </a:endParaRPr>
          </a:p>
        </p:txBody>
      </p:sp>
      <p:pic>
        <p:nvPicPr>
          <p:cNvPr id="1026" name="Picture 2" descr="SEC Emblem">
            <a:extLst>
              <a:ext uri="{FF2B5EF4-FFF2-40B4-BE49-F238E27FC236}">
                <a16:creationId xmlns:a16="http://schemas.microsoft.com/office/drawing/2014/main" id="{2DAC8104-D67A-467C-947B-C511E00E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529" y="1999288"/>
            <a:ext cx="1583222" cy="15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9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8A195-FA0D-4224-B021-A58D2290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BlueGlacier</a:t>
            </a:r>
            <a:r>
              <a:rPr lang="en-US" altLang="zh-CN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Product</a:t>
            </a:r>
            <a:r>
              <a:rPr lang="zh-TW" altLang="en-US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 </a:t>
            </a:r>
            <a:r>
              <a:rPr lang="en-US" altLang="zh-CN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Configuration</a:t>
            </a:r>
            <a:endParaRPr lang="zh-CN" b="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4C20FC8-B42F-45E8-9ADD-D5A4A14244E1}"/>
              </a:ext>
            </a:extLst>
          </p:cNvPr>
          <p:cNvSpPr txBox="1"/>
          <p:nvPr/>
        </p:nvSpPr>
        <p:spPr>
          <a:xfrm>
            <a:off x="465311" y="277822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tx1"/>
                </a:solidFill>
              </a:rPr>
              <a:t>42U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29016E0-F123-4DEA-9353-5B38E16AE9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932" y="3787239"/>
            <a:ext cx="1417742" cy="12658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D06C1E9-94F5-409B-A073-B574959D99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4932" y="1958439"/>
            <a:ext cx="1417742" cy="126584"/>
          </a:xfrm>
          <a:prstGeom prst="rect">
            <a:avLst/>
          </a:prstGeom>
        </p:spPr>
      </p:pic>
      <p:pic>
        <p:nvPicPr>
          <p:cNvPr id="11" name="圖片 5">
            <a:extLst>
              <a:ext uri="{FF2B5EF4-FFF2-40B4-BE49-F238E27FC236}">
                <a16:creationId xmlns:a16="http://schemas.microsoft.com/office/drawing/2014/main" id="{DD5A4525-7AC1-428B-AC0E-5C396674CF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26" y="1124856"/>
            <a:ext cx="1100973" cy="3491648"/>
          </a:xfrm>
          <a:prstGeom prst="rect">
            <a:avLst/>
          </a:prstGeom>
        </p:spPr>
      </p:pic>
      <p:grpSp>
        <p:nvGrpSpPr>
          <p:cNvPr id="12" name="群組 8">
            <a:extLst>
              <a:ext uri="{FF2B5EF4-FFF2-40B4-BE49-F238E27FC236}">
                <a16:creationId xmlns:a16="http://schemas.microsoft.com/office/drawing/2014/main" id="{9A76B7FE-D9AD-4FB5-9F62-0EC2847E02DF}"/>
              </a:ext>
            </a:extLst>
          </p:cNvPr>
          <p:cNvGrpSpPr/>
          <p:nvPr/>
        </p:nvGrpSpPr>
        <p:grpSpPr>
          <a:xfrm>
            <a:off x="2241756" y="1420724"/>
            <a:ext cx="6390672" cy="2528587"/>
            <a:chOff x="2499852" y="1420724"/>
            <a:chExt cx="6132576" cy="2279708"/>
          </a:xfrm>
        </p:grpSpPr>
        <p:pic>
          <p:nvPicPr>
            <p:cNvPr id="13" name="圖片 3">
              <a:extLst>
                <a:ext uri="{FF2B5EF4-FFF2-40B4-BE49-F238E27FC236}">
                  <a16:creationId xmlns:a16="http://schemas.microsoft.com/office/drawing/2014/main" id="{008B4938-5C99-436F-9254-AF01C0D07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5239"/>
            <a:stretch/>
          </p:blipFill>
          <p:spPr>
            <a:xfrm>
              <a:off x="2499852" y="1420724"/>
              <a:ext cx="6132576" cy="666321"/>
            </a:xfrm>
            <a:prstGeom prst="rect">
              <a:avLst/>
            </a:prstGeom>
          </p:spPr>
        </p:pic>
        <p:pic>
          <p:nvPicPr>
            <p:cNvPr id="14" name="圖片 7">
              <a:extLst>
                <a:ext uri="{FF2B5EF4-FFF2-40B4-BE49-F238E27FC236}">
                  <a16:creationId xmlns:a16="http://schemas.microsoft.com/office/drawing/2014/main" id="{E799E7A2-AF68-45B0-A72F-0B0189CA3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095"/>
            <a:stretch/>
          </p:blipFill>
          <p:spPr>
            <a:xfrm>
              <a:off x="2499852" y="2079671"/>
              <a:ext cx="6132576" cy="162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51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7652FEF-CAE5-44B0-9976-2B31901FB992}"/>
              </a:ext>
            </a:extLst>
          </p:cNvPr>
          <p:cNvSpPr/>
          <p:nvPr/>
        </p:nvSpPr>
        <p:spPr>
          <a:xfrm>
            <a:off x="2543733" y="1323975"/>
            <a:ext cx="1975742" cy="3295650"/>
          </a:xfrm>
          <a:prstGeom prst="roundRect">
            <a:avLst>
              <a:gd name="adj" fmla="val 3168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0361E1B9-7879-4232-9A81-C00108F74D48}"/>
              </a:ext>
            </a:extLst>
          </p:cNvPr>
          <p:cNvSpPr/>
          <p:nvPr/>
        </p:nvSpPr>
        <p:spPr>
          <a:xfrm>
            <a:off x="4601133" y="1323975"/>
            <a:ext cx="1975742" cy="3295650"/>
          </a:xfrm>
          <a:prstGeom prst="roundRect">
            <a:avLst>
              <a:gd name="adj" fmla="val 3168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2AA8525C-16C8-480E-939A-D5D57022E52C}"/>
              </a:ext>
            </a:extLst>
          </p:cNvPr>
          <p:cNvSpPr/>
          <p:nvPr/>
        </p:nvSpPr>
        <p:spPr>
          <a:xfrm>
            <a:off x="6687108" y="1323975"/>
            <a:ext cx="1975742" cy="3295650"/>
          </a:xfrm>
          <a:prstGeom prst="roundRect">
            <a:avLst>
              <a:gd name="adj" fmla="val 3168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BACFEDFC-2A4F-4C40-AB54-1A437448A5D7}"/>
              </a:ext>
            </a:extLst>
          </p:cNvPr>
          <p:cNvSpPr/>
          <p:nvPr/>
        </p:nvSpPr>
        <p:spPr>
          <a:xfrm>
            <a:off x="476808" y="1323975"/>
            <a:ext cx="1975742" cy="3295650"/>
          </a:xfrm>
          <a:prstGeom prst="roundRect">
            <a:avLst>
              <a:gd name="adj" fmla="val 3168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瓶, 室內, 桌, 物件 的圖片&#10;&#10;描述是以高可信度產生">
            <a:extLst>
              <a:ext uri="{FF2B5EF4-FFF2-40B4-BE49-F238E27FC236}">
                <a16:creationId xmlns:a16="http://schemas.microsoft.com/office/drawing/2014/main" id="{E008462F-EE59-434B-A5FF-D0751C8781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96" y="1412487"/>
            <a:ext cx="1864512" cy="1862709"/>
          </a:xfrm>
          <a:prstGeom prst="rect">
            <a:avLst/>
          </a:prstGeom>
        </p:spPr>
      </p:pic>
      <p:pic>
        <p:nvPicPr>
          <p:cNvPr id="15" name="圖片 14" descr="一張含有 建築物, 天空 的圖片&#10;&#10;描述是以非常高的可信度產生">
            <a:extLst>
              <a:ext uri="{FF2B5EF4-FFF2-40B4-BE49-F238E27FC236}">
                <a16:creationId xmlns:a16="http://schemas.microsoft.com/office/drawing/2014/main" id="{313A5FBB-921F-40C2-8B16-D9AB167747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434" y="1412487"/>
            <a:ext cx="1864512" cy="1862709"/>
          </a:xfrm>
          <a:prstGeom prst="rect">
            <a:avLst/>
          </a:prstGeom>
        </p:spPr>
      </p:pic>
      <p:pic>
        <p:nvPicPr>
          <p:cNvPr id="17" name="圖片 16" descr="一張含有 窗戶, 個人, 水 的圖片&#10;&#10;描述是以高可信度產生">
            <a:extLst>
              <a:ext uri="{FF2B5EF4-FFF2-40B4-BE49-F238E27FC236}">
                <a16:creationId xmlns:a16="http://schemas.microsoft.com/office/drawing/2014/main" id="{D202F8C9-1937-4ED7-A93F-29C49FF675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372" y="1412487"/>
            <a:ext cx="1864512" cy="1862709"/>
          </a:xfrm>
          <a:prstGeom prst="rect">
            <a:avLst/>
          </a:prstGeom>
        </p:spPr>
      </p:pic>
      <p:pic>
        <p:nvPicPr>
          <p:cNvPr id="19" name="圖片 18" descr="一張含有 建築物, 天空, 室外, 政府大樓 的圖片&#10;&#10;描述是以非常高的可信度產生">
            <a:extLst>
              <a:ext uri="{FF2B5EF4-FFF2-40B4-BE49-F238E27FC236}">
                <a16:creationId xmlns:a16="http://schemas.microsoft.com/office/drawing/2014/main" id="{A8C12BCA-49B2-4663-B1CA-278D0765EA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13" y="1412487"/>
            <a:ext cx="1862709" cy="1862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73E52-C0B2-4AA8-A688-6E25BA09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Arial"/>
              </a:rPr>
              <a:t>QNAP WORM</a:t>
            </a:r>
            <a:br>
              <a:rPr lang="en-US" altLang="zh-TW" sz="3200" dirty="0">
                <a:latin typeface="Arial"/>
              </a:rPr>
            </a:br>
            <a:r>
              <a:rPr lang="en-US" altLang="zh-TW" sz="3200" dirty="0">
                <a:latin typeface="Arial"/>
              </a:rPr>
              <a:t>Multiple Business Advantages</a:t>
            </a:r>
            <a:endParaRPr lang="en-US" sz="3200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E6E96-C86C-4D3F-9331-D8AEE4877616}"/>
              </a:ext>
            </a:extLst>
          </p:cNvPr>
          <p:cNvSpPr txBox="1"/>
          <p:nvPr/>
        </p:nvSpPr>
        <p:spPr>
          <a:xfrm>
            <a:off x="448233" y="3355257"/>
            <a:ext cx="203498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</a:rPr>
              <a:t>Government Regulations</a:t>
            </a:r>
          </a:p>
          <a:p>
            <a:pPr algn="ctr"/>
            <a:endParaRPr lang="zh-TW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zh-TW" sz="1200" dirty="0"/>
              <a:t>Ensure that the data </a:t>
            </a:r>
            <a:r>
              <a:rPr lang="en-US" altLang="zh-TW" sz="1200" dirty="0"/>
              <a:t>storage</a:t>
            </a:r>
            <a:r>
              <a:rPr lang="zh-TW" altLang="en-US" sz="1200" dirty="0"/>
              <a:t> </a:t>
            </a:r>
            <a:r>
              <a:rPr lang="zh-TW" sz="1200" dirty="0"/>
              <a:t>meets government regulations and avoids penalties.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7842C7-688A-45E7-B977-C0EC62EA974C}"/>
              </a:ext>
            </a:extLst>
          </p:cNvPr>
          <p:cNvSpPr txBox="1"/>
          <p:nvPr/>
        </p:nvSpPr>
        <p:spPr>
          <a:xfrm>
            <a:off x="2503632" y="3362060"/>
            <a:ext cx="2014579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1200" b="1" dirty="0">
                <a:solidFill>
                  <a:schemeClr val="bg1"/>
                </a:solidFill>
              </a:rPr>
              <a:t>Corporate Governance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zh-TW" altLang="en-US" sz="1200" dirty="0"/>
              <a:t>Satisfy company's operational needs and avoid commercial litigations.</a:t>
            </a:r>
            <a:endParaRPr lang="en-US" altLang="zh-TW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A51EC-86D5-4AEC-B121-468DE866ECFB}"/>
              </a:ext>
            </a:extLst>
          </p:cNvPr>
          <p:cNvSpPr txBox="1"/>
          <p:nvPr/>
        </p:nvSpPr>
        <p:spPr>
          <a:xfrm>
            <a:off x="4572000" y="3362060"/>
            <a:ext cx="2034989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1200" b="1">
                <a:solidFill>
                  <a:schemeClr val="bg1"/>
                </a:solidFill>
              </a:rPr>
              <a:t>Malicious Attacks</a:t>
            </a:r>
            <a:endParaRPr lang="en-US" sz="1200">
              <a:solidFill>
                <a:schemeClr val="bg1"/>
              </a:solidFill>
            </a:endParaRPr>
          </a:p>
          <a:p>
            <a:pPr algn="ctr"/>
            <a:endParaRPr lang="en-US" b="1"/>
          </a:p>
          <a:p>
            <a:pPr algn="ctr"/>
            <a:r>
              <a:rPr lang="en-US" altLang="zh-TW" sz="1200"/>
              <a:t>Prevent unauthorized malicious tampering or deletion of data</a:t>
            </a:r>
            <a:r>
              <a:rPr lang="en-US" sz="1200"/>
              <a:t>, </a:t>
            </a:r>
            <a:r>
              <a:rPr lang="en-US" altLang="zh-TW" sz="1200"/>
              <a:t>loss of commercial assets</a:t>
            </a:r>
            <a:r>
              <a:rPr lang="en-US" sz="120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F8100-0AC7-47C2-B014-5F82D9363C1B}"/>
              </a:ext>
            </a:extLst>
          </p:cNvPr>
          <p:cNvSpPr txBox="1"/>
          <p:nvPr/>
        </p:nvSpPr>
        <p:spPr>
          <a:xfrm>
            <a:off x="6666236" y="3362060"/>
            <a:ext cx="203498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1200" b="1">
                <a:solidFill>
                  <a:schemeClr val="bg1"/>
                </a:solidFill>
              </a:rPr>
              <a:t>Efficient Storage</a:t>
            </a:r>
            <a:endParaRPr lang="en-US" sz="1200"/>
          </a:p>
          <a:p>
            <a:pPr algn="ctr"/>
            <a:endParaRPr lang="en-US" sz="1200" b="1"/>
          </a:p>
          <a:p>
            <a:pPr algn="ctr"/>
            <a:r>
              <a:rPr lang="en-US" altLang="zh-TW" sz="1200"/>
              <a:t>Combine multiple space saving technologies to make data archiving more efficient.</a:t>
            </a:r>
            <a:endParaRPr lang="en-US" sz="1200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C1F3DA1-770A-474A-B8FE-72AB5009E87A}"/>
              </a:ext>
            </a:extLst>
          </p:cNvPr>
          <p:cNvCxnSpPr/>
          <p:nvPr/>
        </p:nvCxnSpPr>
        <p:spPr>
          <a:xfrm>
            <a:off x="609600" y="3694639"/>
            <a:ext cx="1704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2625E056-DAF3-43E1-AAB1-B9D42580BC48}"/>
              </a:ext>
            </a:extLst>
          </p:cNvPr>
          <p:cNvCxnSpPr/>
          <p:nvPr/>
        </p:nvCxnSpPr>
        <p:spPr>
          <a:xfrm>
            <a:off x="2667000" y="3694639"/>
            <a:ext cx="1704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3C65F29F-E27D-4502-A793-F3088D566FD8}"/>
              </a:ext>
            </a:extLst>
          </p:cNvPr>
          <p:cNvCxnSpPr/>
          <p:nvPr/>
        </p:nvCxnSpPr>
        <p:spPr>
          <a:xfrm>
            <a:off x="4724400" y="3694639"/>
            <a:ext cx="1704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3ED87378-E8A0-41A1-9A9E-350DE6A35115}"/>
              </a:ext>
            </a:extLst>
          </p:cNvPr>
          <p:cNvCxnSpPr/>
          <p:nvPr/>
        </p:nvCxnSpPr>
        <p:spPr>
          <a:xfrm>
            <a:off x="6781800" y="3694639"/>
            <a:ext cx="1704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4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名片 的圖片&#10;&#10;描述是以非常高的可信度產生">
            <a:extLst>
              <a:ext uri="{FF2B5EF4-FFF2-40B4-BE49-F238E27FC236}">
                <a16:creationId xmlns:a16="http://schemas.microsoft.com/office/drawing/2014/main" id="{EAB6B634-02B3-4A65-AAF5-0E6C5EE326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726" y="0"/>
            <a:ext cx="9226533" cy="51935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9B3D0F-B20D-40C8-9A48-3EECCA43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058" y="2117743"/>
            <a:ext cx="4771813" cy="1096416"/>
          </a:xfrm>
        </p:spPr>
        <p:txBody>
          <a:bodyPr/>
          <a:lstStyle/>
          <a:p>
            <a:r>
              <a:rPr lang="en-US" altLang="zh-TW" sz="4000" dirty="0">
                <a:solidFill>
                  <a:schemeClr val="bg1"/>
                </a:solidFill>
              </a:rPr>
              <a:t>QNAP WORM</a:t>
            </a:r>
            <a:br>
              <a:rPr lang="en-US" altLang="zh-TW" sz="4000" dirty="0">
                <a:solidFill>
                  <a:schemeClr val="bg1"/>
                </a:solidFill>
              </a:rPr>
            </a:br>
            <a:r>
              <a:rPr lang="en-US" altLang="zh-TW" sz="2800" dirty="0">
                <a:solidFill>
                  <a:schemeClr val="bg1"/>
                </a:solidFill>
              </a:rPr>
              <a:t>is your Best Choice</a:t>
            </a:r>
            <a:br>
              <a:rPr lang="en-US" altLang="zh-TW" sz="2800" dirty="0">
                <a:solidFill>
                  <a:schemeClr val="bg1"/>
                </a:solidFill>
              </a:rPr>
            </a:br>
            <a:r>
              <a:rPr lang="en-US" altLang="zh-TW" sz="2800" dirty="0">
                <a:solidFill>
                  <a:schemeClr val="bg1"/>
                </a:solidFill>
              </a:rPr>
              <a:t>Thank you !</a:t>
            </a:r>
            <a:endParaRPr lang="en-US" sz="2800" b="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88B9FC-9FC1-4B49-8463-4BF390C87E94}"/>
              </a:ext>
            </a:extLst>
          </p:cNvPr>
          <p:cNvSpPr txBox="1"/>
          <p:nvPr/>
        </p:nvSpPr>
        <p:spPr>
          <a:xfrm>
            <a:off x="5092682" y="4688417"/>
            <a:ext cx="388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" dirty="0">
                <a:solidFill>
                  <a:schemeClr val="bg1"/>
                </a:solidFill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 </a:t>
            </a:r>
            <a:endParaRPr lang="zh-TW" alt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>
            <a:extLst>
              <a:ext uri="{FF2B5EF4-FFF2-40B4-BE49-F238E27FC236}">
                <a16:creationId xmlns:a16="http://schemas.microsoft.com/office/drawing/2014/main" id="{2283B970-CB77-4A08-81C9-1B6C32BEE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933" y="4151331"/>
            <a:ext cx="1027348" cy="547283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5679C632-FB50-45CA-A51E-CCB7FC8F2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065" y="2738177"/>
            <a:ext cx="1027348" cy="547283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F0D516AF-7CE5-4D4B-9357-2B6979BEF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88" y="4010312"/>
            <a:ext cx="1027348" cy="54728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3139614-4CA3-4E74-BB7C-034C06380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14" y="2738177"/>
            <a:ext cx="1027348" cy="547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06DFA-22F7-49D8-A9B1-438E6FC3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Many Applications Require Big Data Storage and Data Archiving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3B8C-9D05-4686-B108-650A4C3EB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362" y="1165404"/>
            <a:ext cx="8310109" cy="1467438"/>
          </a:xfrm>
        </p:spPr>
        <p:txBody>
          <a:bodyPr/>
          <a:lstStyle/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a need to constantly record huge amounts of real-time data in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TW" sz="2000" dirty="0">
                <a:latin typeface="Arial" panose="020B0604020202020204" pitchFamily="34" charset="0"/>
                <a:cs typeface="Arial" panose="020B0604020202020204" pitchFamily="34" charset="0"/>
              </a:rPr>
              <a:t>ome professional fields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also need to protect these records and can be properly retained for future analysis.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圖片 15" descr="一張含有 天空, 水, 船, 運輸 的圖片&#10;&#10;描述是以非常高的可信度產生">
            <a:extLst>
              <a:ext uri="{FF2B5EF4-FFF2-40B4-BE49-F238E27FC236}">
                <a16:creationId xmlns:a16="http://schemas.microsoft.com/office/drawing/2014/main" id="{7B159DFB-A2D2-4195-B954-8A1E00B1DC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594" y="2738177"/>
            <a:ext cx="2293808" cy="146743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129E766-3BAC-4DAF-9814-B2D1AD06C0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292" y="2890018"/>
            <a:ext cx="2293809" cy="146650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F810F70-7DA2-4DFE-9AB0-6AAAC7080E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663" y="3091830"/>
            <a:ext cx="2293808" cy="1467438"/>
          </a:xfrm>
          <a:prstGeom prst="rect">
            <a:avLst/>
          </a:prstGeom>
        </p:spPr>
      </p:pic>
      <p:pic>
        <p:nvPicPr>
          <p:cNvPr id="22" name="圖片 21" descr="一張含有 衛星, 運輸 的圖片&#10;&#10;描述是以非常高的可信度產生">
            <a:extLst>
              <a:ext uri="{FF2B5EF4-FFF2-40B4-BE49-F238E27FC236}">
                <a16:creationId xmlns:a16="http://schemas.microsoft.com/office/drawing/2014/main" id="{EFC3663B-1331-4178-8D5E-FB2A49742A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443" y="3091830"/>
            <a:ext cx="2293808" cy="1467438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475EC831-FD81-492C-8669-35D7AB8199A4}"/>
              </a:ext>
            </a:extLst>
          </p:cNvPr>
          <p:cNvSpPr txBox="1"/>
          <p:nvPr/>
        </p:nvSpPr>
        <p:spPr>
          <a:xfrm>
            <a:off x="5504592" y="2707217"/>
            <a:ext cx="123799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sz="1000" dirty="0"/>
              <a:t>Atmospheric science</a:t>
            </a:r>
            <a:endParaRPr lang="en-US" sz="10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C6E7BCF-6CA8-4571-8B2B-1F67B5E124CD}"/>
              </a:ext>
            </a:extLst>
          </p:cNvPr>
          <p:cNvSpPr txBox="1"/>
          <p:nvPr/>
        </p:nvSpPr>
        <p:spPr>
          <a:xfrm>
            <a:off x="2424588" y="4233409"/>
            <a:ext cx="110872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000"/>
              <a:t>Oil exploration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577DE57-4D37-42D4-8B97-BBEEF2663223}"/>
              </a:ext>
            </a:extLst>
          </p:cNvPr>
          <p:cNvSpPr txBox="1"/>
          <p:nvPr/>
        </p:nvSpPr>
        <p:spPr>
          <a:xfrm>
            <a:off x="7977829" y="4314007"/>
            <a:ext cx="103389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000" dirty="0"/>
              <a:t>Financial </a:t>
            </a:r>
            <a:endParaRPr lang="en-US" altLang="zh-TW" sz="1000" dirty="0"/>
          </a:p>
          <a:p>
            <a:r>
              <a:rPr lang="zh-TW" altLang="en-US" sz="1000" dirty="0"/>
              <a:t>transaction</a:t>
            </a:r>
            <a:endParaRPr lang="en-US" sz="10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576AFCE-9566-4702-A3CE-404CC52E54B4}"/>
              </a:ext>
            </a:extLst>
          </p:cNvPr>
          <p:cNvSpPr txBox="1"/>
          <p:nvPr/>
        </p:nvSpPr>
        <p:spPr>
          <a:xfrm>
            <a:off x="259280" y="2724151"/>
            <a:ext cx="111553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sz="1000" dirty="0"/>
              <a:t>Astronomical research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364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EC13-D0E4-4D12-BE8E-29E443F5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Various Files Need to Be Preserved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518F3-346A-49E0-B599-447959918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The data forms the memory of the enterprise.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6E858-737E-414E-8792-607D7A532C8E}"/>
              </a:ext>
            </a:extLst>
          </p:cNvPr>
          <p:cNvSpPr txBox="1"/>
          <p:nvPr/>
        </p:nvSpPr>
        <p:spPr>
          <a:xfrm>
            <a:off x="1293788" y="2884873"/>
            <a:ext cx="792205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/>
              <a:t>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0A7CA-BF9A-4CB3-BABE-C6342E7F0232}"/>
              </a:ext>
            </a:extLst>
          </p:cNvPr>
          <p:cNvSpPr txBox="1"/>
          <p:nvPr/>
        </p:nvSpPr>
        <p:spPr>
          <a:xfrm>
            <a:off x="3136967" y="2884873"/>
            <a:ext cx="69121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/>
              <a:t>Photo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75E75-81F4-4341-96CC-F6FD73B54D36}"/>
              </a:ext>
            </a:extLst>
          </p:cNvPr>
          <p:cNvSpPr txBox="1"/>
          <p:nvPr/>
        </p:nvSpPr>
        <p:spPr>
          <a:xfrm>
            <a:off x="4863263" y="2884873"/>
            <a:ext cx="920445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/>
              <a:t>Contract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41237-E096-4A6F-934E-9576B69B9703}"/>
              </a:ext>
            </a:extLst>
          </p:cNvPr>
          <p:cNvSpPr txBox="1"/>
          <p:nvPr/>
        </p:nvSpPr>
        <p:spPr>
          <a:xfrm>
            <a:off x="6764328" y="2884873"/>
            <a:ext cx="673582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/>
              <a:t>Order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9999F4-37EB-46B5-ACF1-EE41035ACDB5}"/>
              </a:ext>
            </a:extLst>
          </p:cNvPr>
          <p:cNvSpPr txBox="1"/>
          <p:nvPr/>
        </p:nvSpPr>
        <p:spPr>
          <a:xfrm>
            <a:off x="924263" y="4264448"/>
            <a:ext cx="164011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altLang="en-US" b="1"/>
              <a:t>Financial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9C327-2747-4A30-8556-3820AAF2EB6C}"/>
              </a:ext>
            </a:extLst>
          </p:cNvPr>
          <p:cNvSpPr txBox="1"/>
          <p:nvPr/>
        </p:nvSpPr>
        <p:spPr>
          <a:xfrm>
            <a:off x="3100054" y="4278055"/>
            <a:ext cx="800220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/>
              <a:t>Invoice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E333C-EDBC-43D5-9071-1F01E404A364}"/>
              </a:ext>
            </a:extLst>
          </p:cNvPr>
          <p:cNvSpPr txBox="1"/>
          <p:nvPr/>
        </p:nvSpPr>
        <p:spPr>
          <a:xfrm>
            <a:off x="4982075" y="4278055"/>
            <a:ext cx="663964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en-US" b="1"/>
              <a:t>Email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A357A9-988C-49CF-BB49-F58A702B07F8}"/>
              </a:ext>
            </a:extLst>
          </p:cNvPr>
          <p:cNvSpPr txBox="1"/>
          <p:nvPr/>
        </p:nvSpPr>
        <p:spPr>
          <a:xfrm>
            <a:off x="6296482" y="4278055"/>
            <a:ext cx="166584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TW" altLang="en-US" b="1"/>
              <a:t>Other documents</a:t>
            </a:r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F66C1D5-FF8A-407F-A2A4-96E28DBA63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96" y="3393137"/>
            <a:ext cx="869588" cy="8695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DC0DE10-A530-4F4E-A59A-947E72F1C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733" y="3393137"/>
            <a:ext cx="869588" cy="869588"/>
          </a:xfrm>
          <a:prstGeom prst="rect">
            <a:avLst/>
          </a:prstGeom>
        </p:spPr>
      </p:pic>
      <p:pic>
        <p:nvPicPr>
          <p:cNvPr id="12" name="圖片 11" descr="一張含有 物件 的圖片&#10;&#10;描述是以高可信度產生">
            <a:extLst>
              <a:ext uri="{FF2B5EF4-FFF2-40B4-BE49-F238E27FC236}">
                <a16:creationId xmlns:a16="http://schemas.microsoft.com/office/drawing/2014/main" id="{D092ABB6-835D-457B-B4F1-C86B032B3E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370" y="3393137"/>
            <a:ext cx="872907" cy="86958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65161D6-3D30-49A6-B98C-EA3497D0B3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25" y="3393137"/>
            <a:ext cx="869588" cy="86958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D2BD837-F833-456D-9168-3264D70EE7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96" y="1988244"/>
            <a:ext cx="869588" cy="86958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0D1B42F9-0B87-408D-AC98-0248B67A29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733" y="1988244"/>
            <a:ext cx="869588" cy="869588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9483FA7-CA8C-4959-B212-318446C0C57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370" y="1988244"/>
            <a:ext cx="872907" cy="86958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2D2C94BD-A43D-4D32-A181-868B686B5E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25" y="1988244"/>
            <a:ext cx="869588" cy="86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BE6C-109C-4FE5-BC9B-2C0B2478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2" y="123478"/>
            <a:ext cx="8633638" cy="844085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dirty="0"/>
              <a:t>Recently Enterprises Face The Danger of Data Encryption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3737-7972-4574-A2CA-780F6202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5248" y="1687933"/>
            <a:ext cx="4202998" cy="2177143"/>
          </a:xfrm>
        </p:spPr>
        <p:txBody>
          <a:bodyPr/>
          <a:lstStyle/>
          <a:p>
            <a:pPr marL="76200" indent="0">
              <a:lnSpc>
                <a:spcPts val="2500"/>
              </a:lnSpc>
              <a:buNone/>
            </a:pPr>
            <a:r>
              <a:rPr lang="zh-TW" altLang="en-US" sz="1800" dirty="0">
                <a:ea typeface="微軟正黑體"/>
              </a:rPr>
              <a:t>According to Forbes, the FBI paid close attention to the spread and severity of the ransomware incident in 2016, noting about 1/5 companies have not recovered key files and information even if they paid for it.</a:t>
            </a:r>
            <a:endParaRPr lang="en-US" altLang="zh-TW" sz="1800" dirty="0">
              <a:ea typeface="微軟正黑體"/>
            </a:endParaRPr>
          </a:p>
        </p:txBody>
      </p:sp>
      <p:pic>
        <p:nvPicPr>
          <p:cNvPr id="4106" name="Picture 10" descr="Image result for åç´¢è»é«">
            <a:extLst>
              <a:ext uri="{FF2B5EF4-FFF2-40B4-BE49-F238E27FC236}">
                <a16:creationId xmlns:a16="http://schemas.microsoft.com/office/drawing/2014/main" id="{02217462-6948-4E5B-A61A-FF292625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38" y="1993534"/>
            <a:ext cx="3588667" cy="18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6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70C7B47-45A0-453A-BC21-E3D73DC04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988" y="-1"/>
            <a:ext cx="9206795" cy="518244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25D7325-C982-4659-BAED-89AA589E2D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488" y="2905541"/>
            <a:ext cx="5060415" cy="1133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8BE6C-109C-4FE5-BC9B-2C0B2478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056" y="444861"/>
            <a:ext cx="5060415" cy="108012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zh-TW" altLang="en-US" sz="3000" dirty="0">
                <a:ea typeface="微軟正黑體"/>
              </a:rPr>
              <a:t>The Backup Copy May Also be Infected with The Ransomware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3737-7972-4574-A2CA-780F6202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5134" y="1670408"/>
            <a:ext cx="5381133" cy="1235133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18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Blocking the suspicious data encryption from the stored media itself is the fundamental solution.</a:t>
            </a:r>
            <a:endParaRPr lang="en-US" altLang="zh-TW" sz="18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D4CA8-7B26-47BB-900C-CE849A20032A}"/>
              </a:ext>
            </a:extLst>
          </p:cNvPr>
          <p:cNvSpPr txBox="1"/>
          <p:nvPr/>
        </p:nvSpPr>
        <p:spPr>
          <a:xfrm>
            <a:off x="5475215" y="3144551"/>
            <a:ext cx="199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Data backup</a:t>
            </a:r>
          </a:p>
        </p:txBody>
      </p:sp>
    </p:spTree>
    <p:extLst>
      <p:ext uri="{BB962C8B-B14F-4D97-AF65-F5344CB8AC3E}">
        <p14:creationId xmlns:p14="http://schemas.microsoft.com/office/powerpoint/2010/main" val="393895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電子用品, 鍵盤 的圖片&#10;&#10;描述是以非常高的可信度產生">
            <a:extLst>
              <a:ext uri="{FF2B5EF4-FFF2-40B4-BE49-F238E27FC236}">
                <a16:creationId xmlns:a16="http://schemas.microsoft.com/office/drawing/2014/main" id="{04A91A5F-2BB6-4956-986A-F97CBAF19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988" y="-1"/>
            <a:ext cx="9206795" cy="51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78F7DA-EA3C-4530-9BB8-BC3BC300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856" y="283734"/>
            <a:ext cx="5104668" cy="1080120"/>
          </a:xfrm>
        </p:spPr>
        <p:txBody>
          <a:bodyPr/>
          <a:lstStyle/>
          <a:p>
            <a:r>
              <a:rPr lang="en-US" sz="3200" dirty="0">
                <a:ea typeface="微軟正黑體"/>
              </a:rPr>
              <a:t>WORM</a:t>
            </a:r>
            <a:br>
              <a:rPr lang="en-US" sz="3200" dirty="0"/>
            </a:br>
            <a:r>
              <a:rPr lang="en-US" sz="3200" dirty="0">
                <a:ea typeface="微軟正黑體"/>
              </a:rPr>
              <a:t> (Write Once Read Many)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19164-A4ED-4CE3-A8B5-C67745ED9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7856" y="1473569"/>
            <a:ext cx="5002615" cy="3126712"/>
          </a:xfrm>
        </p:spPr>
        <p:txBody>
          <a:bodyPr/>
          <a:lstStyle/>
          <a:p>
            <a:pPr marL="76200" indent="0">
              <a:lnSpc>
                <a:spcPts val="2600"/>
              </a:lnSpc>
              <a:buNone/>
            </a:pPr>
            <a:r>
              <a:rPr lang="en-US" altLang="zh-TW" sz="20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WORM (Write Once, Read Many) is a data storage technology that allows data to be written at a single time, preventing users from unexpectedly changing or deleting data.</a:t>
            </a:r>
            <a:endParaRPr lang="en-US" sz="20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1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>
            <a:extLst>
              <a:ext uri="{FF2B5EF4-FFF2-40B4-BE49-F238E27FC236}">
                <a16:creationId xmlns:a16="http://schemas.microsoft.com/office/drawing/2014/main" id="{C0E8B582-D686-49A9-9317-C1A0B0456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3" y="3381172"/>
            <a:ext cx="7136091" cy="61475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F346F626-18F3-407E-AFA7-B98F23D240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3" y="2476297"/>
            <a:ext cx="7136091" cy="61475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8323160-3AB4-485B-BC73-375EDA4332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63" y="1561897"/>
            <a:ext cx="7136091" cy="614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62CB8-D7F4-41E0-8ACE-3E1F335F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微軟正黑體"/>
              </a:rPr>
              <a:t>The Three Definitions of WORM</a:t>
            </a:r>
            <a:endParaRPr lang="zh-TW" altLang="en-US" dirty="0">
              <a:ea typeface="微軟正黑體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527D0-CC76-4D63-B3EF-C613610CFC49}"/>
              </a:ext>
            </a:extLst>
          </p:cNvPr>
          <p:cNvSpPr/>
          <p:nvPr/>
        </p:nvSpPr>
        <p:spPr>
          <a:xfrm>
            <a:off x="3387224" y="3754102"/>
            <a:ext cx="5312208" cy="10801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4E668-3B78-42B9-B519-4270C3F7B853}"/>
              </a:ext>
            </a:extLst>
          </p:cNvPr>
          <p:cNvSpPr txBox="1"/>
          <p:nvPr/>
        </p:nvSpPr>
        <p:spPr>
          <a:xfrm>
            <a:off x="3387224" y="3516032"/>
            <a:ext cx="5312208" cy="4761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kern="1200">
                <a:latin typeface="Arial"/>
                <a:ea typeface="微軟正黑體"/>
                <a:cs typeface="Arial"/>
              </a:rPr>
              <a:t>Files can't be permanently modified, deleted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E2D0C-8D87-412D-8904-9BA970B71C32}"/>
              </a:ext>
            </a:extLst>
          </p:cNvPr>
          <p:cNvSpPr/>
          <p:nvPr/>
        </p:nvSpPr>
        <p:spPr>
          <a:xfrm>
            <a:off x="3266184" y="2521582"/>
            <a:ext cx="5312208" cy="10801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065FA-C480-4EF0-ACC6-F6B23F25AB59}"/>
              </a:ext>
            </a:extLst>
          </p:cNvPr>
          <p:cNvSpPr txBox="1"/>
          <p:nvPr/>
        </p:nvSpPr>
        <p:spPr>
          <a:xfrm>
            <a:off x="3387224" y="2575474"/>
            <a:ext cx="5312208" cy="4761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Data is</a:t>
            </a:r>
            <a:r>
              <a:rPr lang="en-US" sz="18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non-repudiation</a:t>
            </a:r>
            <a:endParaRPr lang="en-US" altLang="zh-TW" sz="1800" kern="1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FF6EA-4171-4534-9AFE-77EB3E0660F6}"/>
              </a:ext>
            </a:extLst>
          </p:cNvPr>
          <p:cNvSpPr/>
          <p:nvPr/>
        </p:nvSpPr>
        <p:spPr>
          <a:xfrm>
            <a:off x="3418584" y="1355997"/>
            <a:ext cx="5312208" cy="108012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1C05B-063B-43AF-BC68-A08C088F5893}"/>
              </a:ext>
            </a:extLst>
          </p:cNvPr>
          <p:cNvSpPr txBox="1"/>
          <p:nvPr/>
        </p:nvSpPr>
        <p:spPr>
          <a:xfrm>
            <a:off x="3387224" y="1681412"/>
            <a:ext cx="5516315" cy="415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Data access is written</a:t>
            </a:r>
            <a:r>
              <a:rPr lang="zh-TW" altLang="en-US" sz="18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</a:t>
            </a:r>
            <a:r>
              <a:rPr lang="en-US" altLang="zh-TW" sz="1800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once, read multiple times</a:t>
            </a:r>
            <a:endParaRPr lang="en-US" sz="1800" kern="1200" dirty="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F50DAF6B-7CA2-4660-B1DB-3C82CE17DCCC}"/>
              </a:ext>
            </a:extLst>
          </p:cNvPr>
          <p:cNvSpPr txBox="1"/>
          <p:nvPr/>
        </p:nvSpPr>
        <p:spPr>
          <a:xfrm>
            <a:off x="763963" y="1678788"/>
            <a:ext cx="2540321" cy="415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00" b="1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Write Once Read Many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099DE35B-BB7F-452B-89A0-E2AC83544468}"/>
              </a:ext>
            </a:extLst>
          </p:cNvPr>
          <p:cNvSpPr txBox="1"/>
          <p:nvPr/>
        </p:nvSpPr>
        <p:spPr>
          <a:xfrm>
            <a:off x="883007" y="2580355"/>
            <a:ext cx="2282857" cy="415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00" b="1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Data Compliance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A9771845-323E-4754-A534-C74982ECB691}"/>
              </a:ext>
            </a:extLst>
          </p:cNvPr>
          <p:cNvSpPr txBox="1"/>
          <p:nvPr/>
        </p:nvSpPr>
        <p:spPr>
          <a:xfrm>
            <a:off x="880216" y="3481923"/>
            <a:ext cx="2282857" cy="4156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00" b="1" kern="1200" dirty="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File Lock</a:t>
            </a:r>
          </a:p>
        </p:txBody>
      </p:sp>
    </p:spTree>
    <p:extLst>
      <p:ext uri="{BB962C8B-B14F-4D97-AF65-F5344CB8AC3E}">
        <p14:creationId xmlns:p14="http://schemas.microsoft.com/office/powerpoint/2010/main" val="133758769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1510</Words>
  <Application>Microsoft Office PowerPoint</Application>
  <PresentationFormat>如螢幕大小 (16:9)</PresentationFormat>
  <Paragraphs>262</Paragraphs>
  <Slides>32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メイリオ</vt:lpstr>
      <vt:lpstr>Microsoft YaHei</vt:lpstr>
      <vt:lpstr>Microsoft YaHei</vt:lpstr>
      <vt:lpstr>ＭＳ Ｐゴシック</vt:lpstr>
      <vt:lpstr>Microsoft JhengHei</vt:lpstr>
      <vt:lpstr>Microsoft JhengHei</vt:lpstr>
      <vt:lpstr>新細明體</vt:lpstr>
      <vt:lpstr>穝灿砰</vt:lpstr>
      <vt:lpstr>Arial</vt:lpstr>
      <vt:lpstr>Calibri</vt:lpstr>
      <vt:lpstr>Wingdings</vt:lpstr>
      <vt:lpstr>自訂設計</vt:lpstr>
      <vt:lpstr>PowerPoint 簡報</vt:lpstr>
      <vt:lpstr>Strict Regulations for Data Archiving</vt:lpstr>
      <vt:lpstr>The US Security and Exchange Commision Clearly Regulates</vt:lpstr>
      <vt:lpstr>Many Applications Require Big Data Storage and Data Archiving</vt:lpstr>
      <vt:lpstr>Various Files Need to Be Preserved</vt:lpstr>
      <vt:lpstr>Recently Enterprises Face The Danger of Data Encryption</vt:lpstr>
      <vt:lpstr>The Backup Copy May Also be Infected with The Ransomware</vt:lpstr>
      <vt:lpstr>WORM  (Write Once Read Many)</vt:lpstr>
      <vt:lpstr>The Three Definitions of WORM</vt:lpstr>
      <vt:lpstr>QNAP Provides Two WORM Solutions</vt:lpstr>
      <vt:lpstr>QES Folder-Based WORM Easy to Integrate Storage Solutions</vt:lpstr>
      <vt:lpstr>QES ZFS WORM Storage Solution</vt:lpstr>
      <vt:lpstr>Both Solutions Support Retention Period Management</vt:lpstr>
      <vt:lpstr>WORM is More Secure Than ACL Denial Permissions</vt:lpstr>
      <vt:lpstr>QES WORM Provides Advanced Security</vt:lpstr>
      <vt:lpstr>You Can Also Use WORM With Other QES Features</vt:lpstr>
      <vt:lpstr>Backup WORM with Snapsync Ensures Data Reliability</vt:lpstr>
      <vt:lpstr>Even SMB users Can Archive Data with a Peace of Mind</vt:lpstr>
      <vt:lpstr>Live Demo QES WORM Folder</vt:lpstr>
      <vt:lpstr>Best Choice For Enterprise</vt:lpstr>
      <vt:lpstr>Panasonic Freeze-Ray Modules</vt:lpstr>
      <vt:lpstr>Advantages of Archival Disc</vt:lpstr>
      <vt:lpstr>Advantages of Archival Disc</vt:lpstr>
      <vt:lpstr>Advantages of Archival Disc</vt:lpstr>
      <vt:lpstr>BlueGlacier Solution Architecture</vt:lpstr>
      <vt:lpstr>BlueGlacier Supports Qtier to Satisfies All Kinds of Applications </vt:lpstr>
      <vt:lpstr>Comprehensive APIs for 3rd Party Integration</vt:lpstr>
      <vt:lpstr>QNAP Data Archival File System (DAFS)</vt:lpstr>
      <vt:lpstr>BlueGlacier Product Configuration</vt:lpstr>
      <vt:lpstr>BlueGlacier Product Configuration</vt:lpstr>
      <vt:lpstr>QNAP WORM Multiple Business Advantages</vt:lpstr>
      <vt:lpstr>QNAP WORM is your Best Choice 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威聯通提供您 完整的儲存解決方案</dc:title>
  <dc:creator>Jasper Huang</dc:creator>
  <cp:lastModifiedBy>QNAP_Hsuan Chang</cp:lastModifiedBy>
  <cp:revision>2</cp:revision>
  <dcterms:modified xsi:type="dcterms:W3CDTF">2019-05-08T08:00:53Z</dcterms:modified>
</cp:coreProperties>
</file>