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98" r:id="rId2"/>
    <p:sldId id="257" r:id="rId3"/>
    <p:sldId id="258" r:id="rId4"/>
    <p:sldId id="273" r:id="rId5"/>
    <p:sldId id="259" r:id="rId6"/>
    <p:sldId id="261" r:id="rId7"/>
    <p:sldId id="260" r:id="rId8"/>
    <p:sldId id="262" r:id="rId9"/>
    <p:sldId id="266" r:id="rId10"/>
    <p:sldId id="267" r:id="rId11"/>
    <p:sldId id="268" r:id="rId12"/>
    <p:sldId id="291" r:id="rId13"/>
    <p:sldId id="269" r:id="rId14"/>
    <p:sldId id="263" r:id="rId15"/>
    <p:sldId id="289" r:id="rId16"/>
    <p:sldId id="282" r:id="rId17"/>
    <p:sldId id="292" r:id="rId18"/>
    <p:sldId id="283" r:id="rId19"/>
    <p:sldId id="270" r:id="rId20"/>
    <p:sldId id="276" r:id="rId21"/>
    <p:sldId id="286" r:id="rId22"/>
    <p:sldId id="278" r:id="rId23"/>
    <p:sldId id="288" r:id="rId24"/>
    <p:sldId id="279" r:id="rId25"/>
    <p:sldId id="285" r:id="rId26"/>
    <p:sldId id="277" r:id="rId27"/>
    <p:sldId id="293" r:id="rId28"/>
    <p:sldId id="271" r:id="rId29"/>
    <p:sldId id="294" r:id="rId30"/>
    <p:sldId id="295" r:id="rId31"/>
    <p:sldId id="296" r:id="rId32"/>
    <p:sldId id="297" r:id="rId33"/>
    <p:sldId id="264" r:id="rId34"/>
    <p:sldId id="275" r:id="rId35"/>
    <p:sldId id="281" r:id="rId36"/>
    <p:sldId id="274" r:id="rId37"/>
    <p:sldId id="280" r:id="rId38"/>
    <p:sldId id="265" r:id="rId39"/>
  </p:sldIdLst>
  <p:sldSz cx="12192000" cy="6858000"/>
  <p:notesSz cx="6858000" cy="1238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2DAF"/>
    <a:srgbClr val="4653A2"/>
    <a:srgbClr val="544F62"/>
    <a:srgbClr val="548AC2"/>
    <a:srgbClr val="66C4CD"/>
    <a:srgbClr val="E4636B"/>
    <a:srgbClr val="F08354"/>
    <a:srgbClr val="404040"/>
    <a:srgbClr val="F6B14B"/>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9FC3C-7EA0-5B05-8089-9042266B9840}" v="93" dt="2019-05-06T06:45:21.581"/>
    <p1510:client id="{463F7C38-ACA7-4820-8815-8F69402BB359}" v="465" dt="2019-05-07T06:09:49.612"/>
    <p1510:client id="{1E95A36F-2A10-A748-A2C0-94E5DE0B8C1E}" v="146" dt="2019-05-06T07:00:39.257"/>
    <p1510:client id="{24FBDBDF-260A-12DB-389B-5258CE77F095}" v="20" dt="2019-05-07T05:48:32.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2" y="12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B91B7-3685-4F68-805D-99BCFA77C18C}" type="datetimeFigureOut">
              <a:rPr lang="en-US"/>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3F807-A3DB-406E-8970-86A15EEE73E8}" type="slidenum">
              <a:rPr lang="en-US"/>
              <a:t>‹#›</a:t>
            </a:fld>
            <a:endParaRPr lang="en-US"/>
          </a:p>
        </p:txBody>
      </p:sp>
    </p:spTree>
    <p:extLst>
      <p:ext uri="{BB962C8B-B14F-4D97-AF65-F5344CB8AC3E}">
        <p14:creationId xmlns:p14="http://schemas.microsoft.com/office/powerpoint/2010/main" val="178184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remote wake-up helper you can have</a:t>
            </a:r>
          </a:p>
          <a:p>
            <a:r>
              <a:rPr lang="en-US"/>
              <a:t>Why do you need to use </a:t>
            </a:r>
            <a:r>
              <a:rPr lang="en-US" err="1"/>
              <a:t>QuWakeUp</a:t>
            </a:r>
            <a:r>
              <a:rPr lang="en-US"/>
              <a:t>?</a:t>
            </a:r>
          </a:p>
          <a:p>
            <a:r>
              <a:rPr lang="en-US">
                <a:cs typeface="Calibri"/>
              </a:rPr>
              <a:t>How to WOL/WOW in past?</a:t>
            </a:r>
          </a:p>
          <a:p>
            <a:r>
              <a:rPr lang="en-US" err="1">
                <a:cs typeface="Calibri"/>
              </a:rPr>
              <a:t>QuWakeUp</a:t>
            </a:r>
            <a:r>
              <a:rPr lang="en-US">
                <a:cs typeface="Calibri"/>
              </a:rPr>
              <a:t> can remote wake-up easily</a:t>
            </a:r>
          </a:p>
          <a:p>
            <a:r>
              <a:rPr lang="en-US">
                <a:cs typeface="Calibri"/>
              </a:rPr>
              <a:t>QuWakeUp user interface introduciton</a:t>
            </a:r>
          </a:p>
          <a:p>
            <a:r>
              <a:rPr lang="en-US"/>
              <a:t>Situational comparison before/after QuWakeUp</a:t>
            </a:r>
          </a:p>
        </p:txBody>
      </p:sp>
      <p:sp>
        <p:nvSpPr>
          <p:cNvPr id="4" name="Slide Number Placeholder 3"/>
          <p:cNvSpPr>
            <a:spLocks noGrp="1"/>
          </p:cNvSpPr>
          <p:nvPr>
            <p:ph type="sldNum" sz="quarter" idx="5"/>
          </p:nvPr>
        </p:nvSpPr>
        <p:spPr/>
        <p:txBody>
          <a:bodyPr/>
          <a:lstStyle/>
          <a:p>
            <a:fld id="{4363F807-A3DB-406E-8970-86A15EEE73E8}" type="slidenum">
              <a:rPr lang="en-US"/>
              <a:t>2</a:t>
            </a:fld>
            <a:endParaRPr lang="en-US"/>
          </a:p>
        </p:txBody>
      </p:sp>
    </p:spTree>
    <p:extLst>
      <p:ext uri="{BB962C8B-B14F-4D97-AF65-F5344CB8AC3E}">
        <p14:creationId xmlns:p14="http://schemas.microsoft.com/office/powerpoint/2010/main" val="2831439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if you wanted to complete WOL, you would need...</a:t>
            </a:r>
          </a:p>
          <a:p>
            <a:r>
              <a:rPr lang="en-US"/>
              <a:t>Get information through manual operation of this machine, such as MAC address, IP address.</a:t>
            </a:r>
          </a:p>
        </p:txBody>
      </p:sp>
      <p:sp>
        <p:nvSpPr>
          <p:cNvPr id="4" name="Slide Number Placeholder 3"/>
          <p:cNvSpPr>
            <a:spLocks noGrp="1"/>
          </p:cNvSpPr>
          <p:nvPr>
            <p:ph type="sldNum" sz="quarter" idx="5"/>
          </p:nvPr>
        </p:nvSpPr>
        <p:spPr/>
        <p:txBody>
          <a:bodyPr/>
          <a:lstStyle/>
          <a:p>
            <a:fld id="{4363F807-A3DB-406E-8970-86A15EEE73E8}" type="slidenum">
              <a:rPr lang="en-US"/>
              <a:t>11</a:t>
            </a:fld>
            <a:endParaRPr lang="en-US"/>
          </a:p>
        </p:txBody>
      </p:sp>
    </p:spTree>
    <p:extLst>
      <p:ext uri="{BB962C8B-B14F-4D97-AF65-F5344CB8AC3E}">
        <p14:creationId xmlns:p14="http://schemas.microsoft.com/office/powerpoint/2010/main" val="25558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Wake on WAN troubles</a:t>
            </a:r>
          </a:p>
          <a:p>
            <a:r>
              <a:rPr lang="en-US"/>
              <a:t>Wake On WAN (WOW) is required if you want to wake up devices in your LAN when you are away, such as on the street or by MRT.</a:t>
            </a:r>
            <a:endParaRPr lang="en-US">
              <a:cs typeface="Calibri"/>
            </a:endParaRPr>
          </a:p>
          <a:p>
            <a:r>
              <a:rPr lang="en-US"/>
              <a:t>The remote wake-up can be completed by sending a magic packet from the Internet to the device in the local area network address.</a:t>
            </a:r>
          </a:p>
        </p:txBody>
      </p:sp>
      <p:sp>
        <p:nvSpPr>
          <p:cNvPr id="4" name="Slide Number Placeholder 3"/>
          <p:cNvSpPr>
            <a:spLocks noGrp="1"/>
          </p:cNvSpPr>
          <p:nvPr>
            <p:ph type="sldNum" sz="quarter" idx="5"/>
          </p:nvPr>
        </p:nvSpPr>
        <p:spPr/>
        <p:txBody>
          <a:bodyPr/>
          <a:lstStyle/>
          <a:p>
            <a:fld id="{4363F807-A3DB-406E-8970-86A15EEE73E8}" type="slidenum">
              <a:rPr lang="en-US"/>
              <a:t>12</a:t>
            </a:fld>
            <a:endParaRPr lang="en-US"/>
          </a:p>
        </p:txBody>
      </p:sp>
    </p:spTree>
    <p:extLst>
      <p:ext uri="{BB962C8B-B14F-4D97-AF65-F5344CB8AC3E}">
        <p14:creationId xmlns:p14="http://schemas.microsoft.com/office/powerpoint/2010/main" val="398329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Wake on WAN troubles</a:t>
            </a:r>
          </a:p>
          <a:p>
            <a:r>
              <a:rPr lang="en-US"/>
              <a:t>The approach we used is:</a:t>
            </a:r>
            <a:endParaRPr lang="en-US">
              <a:cs typeface="Calibri"/>
            </a:endParaRPr>
          </a:p>
          <a:p>
            <a:r>
              <a:rPr lang="en-US">
                <a:cs typeface="Calibri"/>
              </a:rPr>
              <a:t>Disadvantages:</a:t>
            </a:r>
          </a:p>
          <a:p>
            <a:pPr marL="171450" indent="-171450">
              <a:buFont typeface="Arial"/>
              <a:buChar char="•"/>
            </a:pPr>
            <a:r>
              <a:rPr lang="en-US"/>
              <a:t>Complicated setting process</a:t>
            </a:r>
            <a:endParaRPr lang="en-US">
              <a:cs typeface="Calibri" panose="020F0502020204030204"/>
            </a:endParaRPr>
          </a:p>
          <a:p>
            <a:pPr marL="171450" indent="-171450">
              <a:buFont typeface="Arial"/>
              <a:buChar char="•"/>
            </a:pPr>
            <a:r>
              <a:rPr lang="en-US"/>
              <a:t>Need hardware support</a:t>
            </a:r>
            <a:endParaRPr lang="en-US">
              <a:cs typeface="Calibri"/>
            </a:endParaRPr>
          </a:p>
          <a:p>
            <a:pPr marL="171450" indent="-171450">
              <a:buFont typeface="Arial"/>
              <a:buChar char="•"/>
            </a:pPr>
            <a:r>
              <a:rPr lang="en-US"/>
              <a:t>Unstable effectiveness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13</a:t>
            </a:fld>
            <a:endParaRPr lang="en-US"/>
          </a:p>
        </p:txBody>
      </p:sp>
    </p:spTree>
    <p:extLst>
      <p:ext uri="{BB962C8B-B14F-4D97-AF65-F5344CB8AC3E}">
        <p14:creationId xmlns:p14="http://schemas.microsoft.com/office/powerpoint/2010/main" val="197105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compact box can solve your problems</a:t>
            </a:r>
          </a:p>
        </p:txBody>
      </p:sp>
      <p:sp>
        <p:nvSpPr>
          <p:cNvPr id="4" name="Slide Number Placeholder 3"/>
          <p:cNvSpPr>
            <a:spLocks noGrp="1"/>
          </p:cNvSpPr>
          <p:nvPr>
            <p:ph type="sldNum" sz="quarter" idx="5"/>
          </p:nvPr>
        </p:nvSpPr>
        <p:spPr/>
        <p:txBody>
          <a:bodyPr/>
          <a:lstStyle/>
          <a:p>
            <a:fld id="{4363F807-A3DB-406E-8970-86A15EEE73E8}" type="slidenum">
              <a:rPr lang="en-US"/>
              <a:t>14</a:t>
            </a:fld>
            <a:endParaRPr lang="en-US"/>
          </a:p>
        </p:txBody>
      </p:sp>
    </p:spTree>
    <p:extLst>
      <p:ext uri="{BB962C8B-B14F-4D97-AF65-F5344CB8AC3E}">
        <p14:creationId xmlns:p14="http://schemas.microsoft.com/office/powerpoint/2010/main" val="1577862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QuWakeUp</a:t>
            </a:r>
            <a:r>
              <a:rPr lang="en-US"/>
              <a:t> can remote wake-up easily</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15</a:t>
            </a:fld>
            <a:endParaRPr lang="en-US"/>
          </a:p>
        </p:txBody>
      </p:sp>
    </p:spTree>
    <p:extLst>
      <p:ext uri="{BB962C8B-B14F-4D97-AF65-F5344CB8AC3E}">
        <p14:creationId xmlns:p14="http://schemas.microsoft.com/office/powerpoint/2010/main" val="383491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 choice of power supply!</a:t>
            </a:r>
          </a:p>
          <a:p>
            <a:pPr marL="171450" indent="-171450">
              <a:buFont typeface="Arial"/>
              <a:buChar char="•"/>
            </a:pPr>
            <a:r>
              <a:rPr lang="en-US"/>
              <a:t>The popular USB Type C is a power source that is easy to deploy.</a:t>
            </a:r>
            <a:endParaRPr lang="en-US">
              <a:cs typeface="Calibri" panose="020F0502020204030204"/>
            </a:endParaRPr>
          </a:p>
          <a:p>
            <a:pPr marL="171450" indent="-171450">
              <a:buFont typeface="Arial"/>
              <a:buChar char="•"/>
            </a:pPr>
            <a:r>
              <a:rPr lang="en-US"/>
              <a:t>PoE power will enable the most streamlined wire configuration.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17</a:t>
            </a:fld>
            <a:endParaRPr lang="en-US"/>
          </a:p>
        </p:txBody>
      </p:sp>
    </p:spTree>
    <p:extLst>
      <p:ext uri="{BB962C8B-B14F-4D97-AF65-F5344CB8AC3E}">
        <p14:creationId xmlns:p14="http://schemas.microsoft.com/office/powerpoint/2010/main" val="219889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 deployment and multiple management</a:t>
            </a:r>
          </a:p>
          <a:p>
            <a:r>
              <a:rPr lang="en-US"/>
              <a:t>Compact size but with two LAN ports,</a:t>
            </a:r>
            <a:endParaRPr lang="ja-JP" altLang="en-US">
              <a:ea typeface="游ゴシック"/>
              <a:cs typeface="Calibri"/>
            </a:endParaRPr>
          </a:p>
          <a:p>
            <a:r>
              <a:rPr lang="en-US"/>
              <a:t>Able to manage devices for two regional networks.</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18</a:t>
            </a:fld>
            <a:endParaRPr lang="en-US"/>
          </a:p>
        </p:txBody>
      </p:sp>
    </p:spTree>
    <p:extLst>
      <p:ext uri="{BB962C8B-B14F-4D97-AF65-F5344CB8AC3E}">
        <p14:creationId xmlns:p14="http://schemas.microsoft.com/office/powerpoint/2010/main" val="186250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Five highlights</a:t>
            </a:r>
          </a:p>
          <a:p>
            <a:pPr marL="171450" indent="-171450">
              <a:buFont typeface="Arial"/>
              <a:buChar char="•"/>
            </a:pPr>
            <a:r>
              <a:rPr lang="en-US"/>
              <a:t>Easy to install and use</a:t>
            </a:r>
            <a:br>
              <a:rPr lang="en-US">
                <a:cs typeface="+mn-lt"/>
              </a:rPr>
            </a:br>
            <a:r>
              <a:rPr lang="en-US"/>
              <a:t>Eliminate traditional complicated steps, easy management with QNAP software.</a:t>
            </a:r>
          </a:p>
          <a:p>
            <a:pPr marL="171450" indent="-171450">
              <a:buFont typeface="Arial"/>
              <a:buChar char="•"/>
            </a:pPr>
            <a:r>
              <a:rPr lang="en-US"/>
              <a:t>Versatile wake-up schedule</a:t>
            </a:r>
            <a:br>
              <a:rPr lang="en-US">
                <a:cs typeface="+mn-lt"/>
              </a:rPr>
            </a:br>
            <a:r>
              <a:rPr lang="en-US"/>
              <a:t>No need to find information about devices, network cards, etc., automatically remember the IP and MAC addresses after scanning, and even flexible wake-up schedule.</a:t>
            </a:r>
            <a:endParaRPr lang="en-US">
              <a:cs typeface="Calibri"/>
            </a:endParaRPr>
          </a:p>
          <a:p>
            <a:pPr marL="171450" indent="-171450">
              <a:buFont typeface="Arial"/>
              <a:buChar char="•"/>
            </a:pPr>
            <a:r>
              <a:rPr lang="en-US"/>
              <a:t>Seamless mobile APP </a:t>
            </a:r>
            <a:br>
              <a:rPr lang="en-US">
                <a:cs typeface="+mn-lt"/>
              </a:rPr>
            </a:br>
            <a:r>
              <a:rPr lang="en-US"/>
              <a:t>Integrate the </a:t>
            </a:r>
            <a:r>
              <a:rPr lang="en-US" err="1"/>
              <a:t>Qmanger</a:t>
            </a:r>
            <a:r>
              <a:rPr lang="en-US"/>
              <a:t> and get the status of the device through the mobile device, which is more convenient!</a:t>
            </a:r>
            <a:endParaRPr lang="en-US">
              <a:cs typeface="Calibri"/>
            </a:endParaRPr>
          </a:p>
          <a:p>
            <a:pPr marL="171450" indent="-171450">
              <a:buFont typeface="Arial"/>
              <a:buChar char="•"/>
            </a:pPr>
            <a:r>
              <a:rPr lang="en-US"/>
              <a:t>Remote wake-up directly</a:t>
            </a:r>
            <a:br>
              <a:rPr lang="en-US">
                <a:cs typeface="+mn-lt"/>
              </a:rPr>
            </a:br>
            <a:r>
              <a:rPr lang="en-US"/>
              <a:t>Through the cloud service integration, devices can also be woken up from the Internet.</a:t>
            </a:r>
            <a:endParaRPr lang="en-US">
              <a:cs typeface="Calibri"/>
            </a:endParaRPr>
          </a:p>
          <a:p>
            <a:pPr marL="171450" indent="-171450">
              <a:buFont typeface="Arial"/>
              <a:buChar char="•"/>
            </a:pPr>
            <a:r>
              <a:rPr lang="en-US"/>
              <a:t>Cross-platform notification</a:t>
            </a:r>
            <a:br>
              <a:rPr lang="en-US">
                <a:cs typeface="+mn-lt"/>
              </a:rPr>
            </a:br>
            <a:r>
              <a:rPr lang="en-US"/>
              <a:t>24hr monitoring and immediately send a notice when unexpected shutdown, connection abnormality occurs!</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19</a:t>
            </a:fld>
            <a:endParaRPr lang="en-US"/>
          </a:p>
        </p:txBody>
      </p:sp>
    </p:spTree>
    <p:extLst>
      <p:ext uri="{BB962C8B-B14F-4D97-AF65-F5344CB8AC3E}">
        <p14:creationId xmlns:p14="http://schemas.microsoft.com/office/powerpoint/2010/main" val="245985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Easy three-step installation </a:t>
            </a:r>
          </a:p>
          <a:p>
            <a:r>
              <a:rPr lang="en-US"/>
              <a:t>Compact device with friendly software UI,</a:t>
            </a:r>
            <a:endParaRPr lang="en-US">
              <a:cs typeface="Calibri"/>
            </a:endParaRPr>
          </a:p>
          <a:p>
            <a:r>
              <a:rPr lang="en-US"/>
              <a:t>three steps to complete the remote wakeup setup quickly</a:t>
            </a:r>
            <a:endParaRPr lang="en-US">
              <a:cs typeface="Calibri"/>
            </a:endParaRPr>
          </a:p>
          <a:p>
            <a:r>
              <a:rPr lang="en-US">
                <a:cs typeface="Calibri"/>
              </a:rPr>
              <a:t>1. Configuration</a:t>
            </a:r>
          </a:p>
          <a:p>
            <a:r>
              <a:rPr lang="en-US"/>
              <a:t>Connect the device to the router.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20</a:t>
            </a:fld>
            <a:endParaRPr lang="en-US"/>
          </a:p>
        </p:txBody>
      </p:sp>
    </p:spTree>
    <p:extLst>
      <p:ext uri="{BB962C8B-B14F-4D97-AF65-F5344CB8AC3E}">
        <p14:creationId xmlns:p14="http://schemas.microsoft.com/office/powerpoint/2010/main" val="928748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Initial Settings</a:t>
            </a:r>
          </a:p>
          <a:p>
            <a:r>
              <a:rPr lang="en-US"/>
              <a:t>Get passwords and network settings in one minute.</a:t>
            </a:r>
            <a:endParaRPr lang="en-US">
              <a:cs typeface="Calibri"/>
            </a:endParaRPr>
          </a:p>
          <a:p>
            <a:r>
              <a:rPr lang="en-US"/>
              <a:t>3. Start to Use</a:t>
            </a:r>
            <a:endParaRPr lang="en-US" err="1"/>
          </a:p>
          <a:p>
            <a:r>
              <a:rPr lang="en-US"/>
              <a:t>Experience the features of </a:t>
            </a:r>
            <a:r>
              <a:rPr lang="en-US" err="1"/>
              <a:t>QuWakeUp</a:t>
            </a:r>
            <a:endParaRPr lang="en-US"/>
          </a:p>
        </p:txBody>
      </p:sp>
      <p:sp>
        <p:nvSpPr>
          <p:cNvPr id="4" name="Slide Number Placeholder 3"/>
          <p:cNvSpPr>
            <a:spLocks noGrp="1"/>
          </p:cNvSpPr>
          <p:nvPr>
            <p:ph type="sldNum" sz="quarter" idx="5"/>
          </p:nvPr>
        </p:nvSpPr>
        <p:spPr/>
        <p:txBody>
          <a:bodyPr/>
          <a:lstStyle/>
          <a:p>
            <a:fld id="{4363F807-A3DB-406E-8970-86A15EEE73E8}" type="slidenum">
              <a:rPr lang="en-US"/>
              <a:t>21</a:t>
            </a:fld>
            <a:endParaRPr lang="en-US"/>
          </a:p>
        </p:txBody>
      </p:sp>
    </p:spTree>
    <p:extLst>
      <p:ext uri="{BB962C8B-B14F-4D97-AF65-F5344CB8AC3E}">
        <p14:creationId xmlns:p14="http://schemas.microsoft.com/office/powerpoint/2010/main" val="30931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 you need to use </a:t>
            </a:r>
            <a:r>
              <a:rPr lang="en-US" err="1"/>
              <a:t>QuWakeUp</a:t>
            </a:r>
            <a:r>
              <a:rPr lang="en-US"/>
              <a:t>?</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3</a:t>
            </a:fld>
            <a:endParaRPr lang="en-US"/>
          </a:p>
        </p:txBody>
      </p:sp>
    </p:spTree>
    <p:extLst>
      <p:ext uri="{BB962C8B-B14F-4D97-AF65-F5344CB8AC3E}">
        <p14:creationId xmlns:p14="http://schemas.microsoft.com/office/powerpoint/2010/main" val="20929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Meet diverse wake-up demands</a:t>
            </a:r>
          </a:p>
          <a:p>
            <a:r>
              <a:rPr lang="en-US"/>
              <a:t>You can send remote wake-up commands with different wake-up modes such as immediate wake-up and scheduled one, which once, daily, weekly, monthly, and other options are </a:t>
            </a:r>
            <a:r>
              <a:rPr lang="en-US" err="1"/>
              <a:t>included</a:t>
            </a:r>
            <a:r>
              <a:rPr lang="en-US"/>
              <a:t>. </a:t>
            </a:r>
            <a:r>
              <a:rPr lang="en-US" err="1"/>
              <a:t>QuWakeUp</a:t>
            </a:r>
            <a:r>
              <a:rPr lang="en-US"/>
              <a:t> help you manage devices to go online flexibly.</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22</a:t>
            </a:fld>
            <a:endParaRPr lang="en-US"/>
          </a:p>
        </p:txBody>
      </p:sp>
    </p:spTree>
    <p:extLst>
      <p:ext uri="{BB962C8B-B14F-4D97-AF65-F5344CB8AC3E}">
        <p14:creationId xmlns:p14="http://schemas.microsoft.com/office/powerpoint/2010/main" val="1191821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Seamless mobile APP </a:t>
            </a:r>
          </a:p>
          <a:p>
            <a:r>
              <a:rPr lang="en-US"/>
              <a:t>Integrating </a:t>
            </a:r>
            <a:r>
              <a:rPr lang="en-US" err="1"/>
              <a:t>QuWakeUp</a:t>
            </a:r>
            <a:r>
              <a:rPr lang="en-US"/>
              <a:t> into a mobile app makes it easier. No matter when you are on the way to work or taking the MRT, you can use the mobile phone to keep track of the equipment in the local network.</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23</a:t>
            </a:fld>
            <a:endParaRPr lang="en-US"/>
          </a:p>
        </p:txBody>
      </p:sp>
    </p:spTree>
    <p:extLst>
      <p:ext uri="{BB962C8B-B14F-4D97-AF65-F5344CB8AC3E}">
        <p14:creationId xmlns:p14="http://schemas.microsoft.com/office/powerpoint/2010/main" val="524110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br>
              <a:rPr lang="en-US">
                <a:cs typeface="+mn-lt"/>
              </a:rPr>
            </a:br>
            <a:r>
              <a:rPr lang="en-US" err="1"/>
              <a:t>myQNAPcloud</a:t>
            </a:r>
            <a:r>
              <a:rPr lang="en-US"/>
              <a:t> provides a remote connection solution. As long as you have a QNAP ID and register the device under the account, you can use the smart URL to connect to the </a:t>
            </a:r>
            <a:r>
              <a:rPr lang="en-US" err="1"/>
              <a:t>QuWakeUp</a:t>
            </a:r>
            <a:r>
              <a:rPr lang="en-US"/>
              <a:t> from Internet.</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24</a:t>
            </a:fld>
            <a:endParaRPr lang="en-US"/>
          </a:p>
        </p:txBody>
      </p:sp>
    </p:spTree>
    <p:extLst>
      <p:ext uri="{BB962C8B-B14F-4D97-AF65-F5344CB8AC3E}">
        <p14:creationId xmlns:p14="http://schemas.microsoft.com/office/powerpoint/2010/main" val="676355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br>
              <a:rPr lang="en-US">
                <a:cs typeface="+mn-lt"/>
              </a:rPr>
            </a:br>
            <a:r>
              <a:rPr lang="en-US"/>
              <a:t>You can use the QNAP cloud connection to view the device status, wake up the device anytime, anywhere through the browser or mobile App.</a:t>
            </a:r>
          </a:p>
        </p:txBody>
      </p:sp>
      <p:sp>
        <p:nvSpPr>
          <p:cNvPr id="4" name="Slide Number Placeholder 3"/>
          <p:cNvSpPr>
            <a:spLocks noGrp="1"/>
          </p:cNvSpPr>
          <p:nvPr>
            <p:ph type="sldNum" sz="quarter" idx="5"/>
          </p:nvPr>
        </p:nvSpPr>
        <p:spPr/>
        <p:txBody>
          <a:bodyPr/>
          <a:lstStyle/>
          <a:p>
            <a:fld id="{4363F807-A3DB-406E-8970-86A15EEE73E8}" type="slidenum">
              <a:rPr lang="en-US"/>
              <a:t>25</a:t>
            </a:fld>
            <a:endParaRPr lang="en-US"/>
          </a:p>
        </p:txBody>
      </p:sp>
    </p:spTree>
    <p:extLst>
      <p:ext uri="{BB962C8B-B14F-4D97-AF65-F5344CB8AC3E}">
        <p14:creationId xmlns:p14="http://schemas.microsoft.com/office/powerpoint/2010/main" val="304083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p>
          <a:p>
            <a:r>
              <a:rPr lang="en-US"/>
              <a:t>When an abnormal situation occurs: unexpected shutdown, connection abnormality, QuWakeUp monitoring the device 24hr can send </a:t>
            </a:r>
            <a:r>
              <a:rPr lang="en-US" err="1"/>
              <a:t>notitfication</a:t>
            </a:r>
            <a:r>
              <a:rPr lang="en-US"/>
              <a:t> through e-mail or mobile devices, so that you can immediately handle it.</a:t>
            </a:r>
          </a:p>
          <a:p>
            <a:r>
              <a:rPr lang="en-US">
                <a:cs typeface="Calibri"/>
              </a:rPr>
              <a:t>Notification Event:</a:t>
            </a:r>
          </a:p>
          <a:p>
            <a:pPr marL="171450" indent="-171450">
              <a:buFont typeface="Arial"/>
              <a:buChar char="•"/>
            </a:pPr>
            <a:r>
              <a:rPr lang="en-US">
                <a:cs typeface="Calibri"/>
              </a:rPr>
              <a:t>Lose connection to designated device</a:t>
            </a:r>
          </a:p>
          <a:p>
            <a:pPr marL="171450" indent="-171450">
              <a:buFont typeface="Arial"/>
              <a:buChar char="•"/>
            </a:pPr>
            <a:r>
              <a:rPr lang="en-US">
                <a:cs typeface="Calibri"/>
              </a:rPr>
              <a:t>Scanned unknown devices</a:t>
            </a:r>
          </a:p>
          <a:p>
            <a:pPr marL="171450" indent="-171450">
              <a:buFont typeface="Arial"/>
              <a:buChar char="•"/>
            </a:pPr>
            <a:r>
              <a:rPr lang="en-US">
                <a:cs typeface="Calibri"/>
              </a:rPr>
              <a:t>Failed to wake up device</a:t>
            </a:r>
          </a:p>
        </p:txBody>
      </p:sp>
      <p:sp>
        <p:nvSpPr>
          <p:cNvPr id="4" name="Slide Number Placeholder 3"/>
          <p:cNvSpPr>
            <a:spLocks noGrp="1"/>
          </p:cNvSpPr>
          <p:nvPr>
            <p:ph type="sldNum" sz="quarter" idx="5"/>
          </p:nvPr>
        </p:nvSpPr>
        <p:spPr/>
        <p:txBody>
          <a:bodyPr/>
          <a:lstStyle/>
          <a:p>
            <a:fld id="{4363F807-A3DB-406E-8970-86A15EEE73E8}" type="slidenum">
              <a:rPr lang="en-US"/>
              <a:t>26</a:t>
            </a:fld>
            <a:endParaRPr lang="en-US"/>
          </a:p>
        </p:txBody>
      </p:sp>
    </p:spTree>
    <p:extLst>
      <p:ext uri="{BB962C8B-B14F-4D97-AF65-F5344CB8AC3E}">
        <p14:creationId xmlns:p14="http://schemas.microsoft.com/office/powerpoint/2010/main" val="3409331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p>
          <a:p>
            <a:pPr marL="171450" indent="-171450">
              <a:buFont typeface="Arial"/>
              <a:buChar char="•"/>
            </a:pPr>
            <a:r>
              <a:rPr lang="en-US">
                <a:cs typeface="Calibri"/>
              </a:rPr>
              <a:t>Email</a:t>
            </a:r>
            <a:br>
              <a:rPr lang="en-US">
                <a:cs typeface="+mn-lt"/>
              </a:rPr>
            </a:br>
            <a:r>
              <a:rPr lang="en-US">
                <a:cs typeface="Calibri"/>
              </a:rPr>
              <a:t>Set</a:t>
            </a:r>
            <a:r>
              <a:rPr lang="en-US"/>
              <a:t> the SMTP server to send mail, and check the corresponding notification event to receive notifications in email.</a:t>
            </a:r>
            <a:endParaRPr lang="en-US">
              <a:cs typeface="Calibri"/>
            </a:endParaRPr>
          </a:p>
          <a:p>
            <a:r>
              <a:rPr lang="en-US">
                <a:cs typeface="Calibri"/>
              </a:rPr>
              <a:t>Mobile Push</a:t>
            </a:r>
            <a:br>
              <a:rPr lang="en-US">
                <a:cs typeface="+mn-lt"/>
              </a:rPr>
            </a:br>
            <a:r>
              <a:rPr lang="en-US">
                <a:cs typeface="Calibri"/>
              </a:rPr>
              <a:t>The</a:t>
            </a:r>
            <a:r>
              <a:rPr lang="en-US"/>
              <a:t> device needs to be registered with myQNAPcloud ID and paired with QuWakeUp at Qmanger.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27</a:t>
            </a:fld>
            <a:endParaRPr lang="en-US"/>
          </a:p>
        </p:txBody>
      </p:sp>
    </p:spTree>
    <p:extLst>
      <p:ext uri="{BB962C8B-B14F-4D97-AF65-F5344CB8AC3E}">
        <p14:creationId xmlns:p14="http://schemas.microsoft.com/office/powerpoint/2010/main" val="2530154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remote wake-up helper you can have</a:t>
            </a:r>
            <a:br>
              <a:rPr lang="en-US">
                <a:cs typeface="+mn-lt"/>
              </a:rPr>
            </a:br>
            <a:r>
              <a:rPr lang="en-US"/>
              <a:t>With QuWakeUp remote wake-up helper, you can save the traditional tedious process, wake up the devices and view the status with a simple click. With myQNAPcloud's integration, you can connect to QuWakeUp from the Internet easily.</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28</a:t>
            </a:fld>
            <a:endParaRPr lang="en-US"/>
          </a:p>
        </p:txBody>
      </p:sp>
    </p:spTree>
    <p:extLst>
      <p:ext uri="{BB962C8B-B14F-4D97-AF65-F5344CB8AC3E}">
        <p14:creationId xmlns:p14="http://schemas.microsoft.com/office/powerpoint/2010/main" val="1013037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QuWakeUp</a:t>
            </a:r>
            <a:r>
              <a:rPr lang="en-US"/>
              <a:t> user interface introduction</a:t>
            </a:r>
            <a:endParaRPr lang="en-US" err="1"/>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29</a:t>
            </a:fld>
            <a:endParaRPr lang="en-US"/>
          </a:p>
        </p:txBody>
      </p:sp>
    </p:spTree>
    <p:extLst>
      <p:ext uri="{BB962C8B-B14F-4D97-AF65-F5344CB8AC3E}">
        <p14:creationId xmlns:p14="http://schemas.microsoft.com/office/powerpoint/2010/main" val="2427022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Interface Introduction</a:t>
            </a:r>
          </a:p>
        </p:txBody>
      </p:sp>
      <p:sp>
        <p:nvSpPr>
          <p:cNvPr id="4" name="Slide Number Placeholder 3"/>
          <p:cNvSpPr>
            <a:spLocks noGrp="1"/>
          </p:cNvSpPr>
          <p:nvPr>
            <p:ph type="sldNum" sz="quarter" idx="5"/>
          </p:nvPr>
        </p:nvSpPr>
        <p:spPr/>
        <p:txBody>
          <a:bodyPr/>
          <a:lstStyle/>
          <a:p>
            <a:fld id="{4363F807-A3DB-406E-8970-86A15EEE73E8}" type="slidenum">
              <a:rPr lang="en-US"/>
              <a:t>30</a:t>
            </a:fld>
            <a:endParaRPr lang="en-US"/>
          </a:p>
        </p:txBody>
      </p:sp>
    </p:spTree>
    <p:extLst>
      <p:ext uri="{BB962C8B-B14F-4D97-AF65-F5344CB8AC3E}">
        <p14:creationId xmlns:p14="http://schemas.microsoft.com/office/powerpoint/2010/main" val="4286758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Interface Introduction - Operation menu and device list</a:t>
            </a:r>
          </a:p>
        </p:txBody>
      </p:sp>
      <p:sp>
        <p:nvSpPr>
          <p:cNvPr id="4" name="Slide Number Placeholder 3"/>
          <p:cNvSpPr>
            <a:spLocks noGrp="1"/>
          </p:cNvSpPr>
          <p:nvPr>
            <p:ph type="sldNum" sz="quarter" idx="5"/>
          </p:nvPr>
        </p:nvSpPr>
        <p:spPr/>
        <p:txBody>
          <a:bodyPr/>
          <a:lstStyle/>
          <a:p>
            <a:fld id="{4363F807-A3DB-406E-8970-86A15EEE73E8}" type="slidenum">
              <a:rPr lang="en-US"/>
              <a:t>31</a:t>
            </a:fld>
            <a:endParaRPr lang="en-US"/>
          </a:p>
        </p:txBody>
      </p:sp>
    </p:spTree>
    <p:extLst>
      <p:ext uri="{BB962C8B-B14F-4D97-AF65-F5344CB8AC3E}">
        <p14:creationId xmlns:p14="http://schemas.microsoft.com/office/powerpoint/2010/main" val="223427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did we work remotely in the past?</a:t>
            </a:r>
            <a:br>
              <a:rPr lang="en-US">
                <a:cs typeface="+mn-lt"/>
              </a:rPr>
            </a:br>
            <a:r>
              <a:rPr lang="en-US"/>
              <a:t>Use variety of "Remote Desktop Control" software, but...</a:t>
            </a:r>
          </a:p>
          <a:p>
            <a:r>
              <a:rPr lang="en-US"/>
              <a:t>Remote wake-up devices are not easy!</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4</a:t>
            </a:fld>
            <a:endParaRPr lang="en-US"/>
          </a:p>
        </p:txBody>
      </p:sp>
    </p:spTree>
    <p:extLst>
      <p:ext uri="{BB962C8B-B14F-4D97-AF65-F5344CB8AC3E}">
        <p14:creationId xmlns:p14="http://schemas.microsoft.com/office/powerpoint/2010/main" val="2361959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Situational comparison before/after </a:t>
            </a:r>
            <a:r>
              <a:rPr lang="en-US" err="1"/>
              <a:t>QuWakeUp</a:t>
            </a:r>
          </a:p>
        </p:txBody>
      </p:sp>
      <p:sp>
        <p:nvSpPr>
          <p:cNvPr id="4" name="Slide Number Placeholder 3"/>
          <p:cNvSpPr>
            <a:spLocks noGrp="1"/>
          </p:cNvSpPr>
          <p:nvPr>
            <p:ph type="sldNum" sz="quarter" idx="5"/>
          </p:nvPr>
        </p:nvSpPr>
        <p:spPr/>
        <p:txBody>
          <a:bodyPr/>
          <a:lstStyle/>
          <a:p>
            <a:fld id="{4363F807-A3DB-406E-8970-86A15EEE73E8}" type="slidenum">
              <a:rPr lang="en-US"/>
              <a:t>33</a:t>
            </a:fld>
            <a:endParaRPr lang="en-US"/>
          </a:p>
        </p:txBody>
      </p:sp>
    </p:spTree>
    <p:extLst>
      <p:ext uri="{BB962C8B-B14F-4D97-AF65-F5344CB8AC3E}">
        <p14:creationId xmlns:p14="http://schemas.microsoft.com/office/powerpoint/2010/main" val="1089416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deal with unexpected network disconnection</a:t>
            </a:r>
            <a:br>
              <a:rPr lang="en-US">
                <a:cs typeface="+mn-lt"/>
              </a:rPr>
            </a:br>
            <a:r>
              <a:rPr lang="en-US"/>
              <a:t>The device was disconnected without knowing it, and it was always rushed to deal with the complaint.</a:t>
            </a:r>
            <a:endParaRPr lang="en-US">
              <a:cs typeface="Calibri"/>
            </a:endParaRPr>
          </a:p>
          <a:p>
            <a:r>
              <a:rPr lang="en-US"/>
              <a:t>How can I handle it more quickly and improve work efficiency?</a:t>
            </a:r>
          </a:p>
        </p:txBody>
      </p:sp>
      <p:sp>
        <p:nvSpPr>
          <p:cNvPr id="4" name="Slide Number Placeholder 3"/>
          <p:cNvSpPr>
            <a:spLocks noGrp="1"/>
          </p:cNvSpPr>
          <p:nvPr>
            <p:ph type="sldNum" sz="quarter" idx="5"/>
          </p:nvPr>
        </p:nvSpPr>
        <p:spPr/>
        <p:txBody>
          <a:bodyPr/>
          <a:lstStyle/>
          <a:p>
            <a:fld id="{4363F807-A3DB-406E-8970-86A15EEE73E8}" type="slidenum">
              <a:rPr lang="en-US"/>
              <a:t>34</a:t>
            </a:fld>
            <a:endParaRPr lang="en-US"/>
          </a:p>
        </p:txBody>
      </p:sp>
    </p:spTree>
    <p:extLst>
      <p:ext uri="{BB962C8B-B14F-4D97-AF65-F5344CB8AC3E}">
        <p14:creationId xmlns:p14="http://schemas.microsoft.com/office/powerpoint/2010/main" val="3668577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 no worries with </a:t>
            </a:r>
            <a:r>
              <a:rPr lang="en-US" err="1"/>
              <a:t>QuWakeUp</a:t>
            </a:r>
            <a:endParaRPr lang="en-US" err="1">
              <a:cs typeface="Calibri" panose="020F0502020204030204"/>
            </a:endParaRPr>
          </a:p>
          <a:p>
            <a:pPr marL="171450" indent="-171450">
              <a:buFont typeface="Arial"/>
              <a:buChar char="•"/>
            </a:pPr>
            <a:r>
              <a:rPr lang="en-US"/>
              <a:t>Automatically scan device connection status</a:t>
            </a:r>
            <a:endParaRPr lang="en-US">
              <a:cs typeface="Calibri"/>
            </a:endParaRPr>
          </a:p>
          <a:p>
            <a:pPr marL="171450" indent="-171450">
              <a:buFont typeface="Arial"/>
              <a:buChar char="•"/>
            </a:pPr>
            <a:r>
              <a:rPr lang="en-US"/>
              <a:t>Receive instant notification of disconnection via email or mobile device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35</a:t>
            </a:fld>
            <a:endParaRPr lang="en-US"/>
          </a:p>
        </p:txBody>
      </p:sp>
    </p:spTree>
    <p:extLst>
      <p:ext uri="{BB962C8B-B14F-4D97-AF65-F5344CB8AC3E}">
        <p14:creationId xmlns:p14="http://schemas.microsoft.com/office/powerpoint/2010/main" val="3920733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server room is powered off and repaired. How to restart after power-on?</a:t>
            </a:r>
          </a:p>
          <a:p>
            <a:r>
              <a:rPr lang="en-US"/>
              <a:t> If you want to restart a large number of devices after the power is restored,</a:t>
            </a:r>
            <a:endParaRPr lang="en-US">
              <a:cs typeface="Calibri"/>
            </a:endParaRPr>
          </a:p>
          <a:p>
            <a:r>
              <a:rPr lang="en-US"/>
              <a:t>The only way you can do is personally press the power button on by one.</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36</a:t>
            </a:fld>
            <a:endParaRPr lang="en-US"/>
          </a:p>
        </p:txBody>
      </p:sp>
    </p:spTree>
    <p:extLst>
      <p:ext uri="{BB962C8B-B14F-4D97-AF65-F5344CB8AC3E}">
        <p14:creationId xmlns:p14="http://schemas.microsoft.com/office/powerpoint/2010/main" val="3183792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a:t>
            </a:r>
            <a:r>
              <a:rPr lang="en-US" err="1"/>
              <a:t>QuWakeUp</a:t>
            </a:r>
            <a:r>
              <a:rPr lang="en-US"/>
              <a:t> get it done easily.</a:t>
            </a:r>
          </a:p>
          <a:p>
            <a:r>
              <a:rPr lang="en-US"/>
              <a:t>It is set during working hours in advance. </a:t>
            </a:r>
          </a:p>
          <a:p>
            <a:r>
              <a:rPr lang="en-US"/>
              <a:t>The devices have been working normally when you go to work on Monday!</a:t>
            </a:r>
          </a:p>
          <a:p>
            <a:endParaRPr lang="en-US">
              <a:cs typeface="Calibri"/>
            </a:endParaRPr>
          </a:p>
          <a:p>
            <a:r>
              <a:rPr lang="en-US"/>
              <a:t>Prior schedule is not flustered</a:t>
            </a:r>
          </a:p>
        </p:txBody>
      </p:sp>
      <p:sp>
        <p:nvSpPr>
          <p:cNvPr id="4" name="Slide Number Placeholder 3"/>
          <p:cNvSpPr>
            <a:spLocks noGrp="1"/>
          </p:cNvSpPr>
          <p:nvPr>
            <p:ph type="sldNum" sz="quarter" idx="5"/>
          </p:nvPr>
        </p:nvSpPr>
        <p:spPr/>
        <p:txBody>
          <a:bodyPr/>
          <a:lstStyle/>
          <a:p>
            <a:fld id="{4363F807-A3DB-406E-8970-86A15EEE73E8}" type="slidenum">
              <a:rPr lang="en-US"/>
              <a:t>37</a:t>
            </a:fld>
            <a:endParaRPr lang="en-US"/>
          </a:p>
        </p:txBody>
      </p:sp>
    </p:spTree>
    <p:extLst>
      <p:ext uri="{BB962C8B-B14F-4D97-AF65-F5344CB8AC3E}">
        <p14:creationId xmlns:p14="http://schemas.microsoft.com/office/powerpoint/2010/main" val="706289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a NAS home user...</a:t>
            </a:r>
          </a:p>
          <a:p>
            <a:r>
              <a:rPr lang="en-US"/>
              <a:t>When you are not at home, you need to access the data temporarily...</a:t>
            </a:r>
            <a:endParaRPr lang="en-US">
              <a:cs typeface="Calibri"/>
            </a:endParaRPr>
          </a:p>
          <a:p>
            <a:pPr marL="171450" indent="-171450">
              <a:buFont typeface="Arial"/>
              <a:buChar char="•"/>
            </a:pPr>
            <a:r>
              <a:rPr lang="en-US"/>
              <a:t>Call the family to turn on device</a:t>
            </a:r>
            <a:endParaRPr lang="en-US">
              <a:cs typeface="Calibri"/>
            </a:endParaRPr>
          </a:p>
          <a:p>
            <a:pPr marL="171450" indent="-171450">
              <a:buFont typeface="Arial"/>
              <a:buChar char="•"/>
            </a:pPr>
            <a:r>
              <a:rPr lang="en-US">
                <a:cs typeface="Calibri"/>
              </a:rPr>
              <a:t>Keep online 24/7</a:t>
            </a:r>
          </a:p>
          <a:p>
            <a:pPr marL="171450" indent="-171450">
              <a:buFont typeface="Arial"/>
              <a:buChar char="•"/>
            </a:pPr>
            <a:r>
              <a:rPr lang="en-US"/>
              <a:t>Power consumption issue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5</a:t>
            </a:fld>
            <a:endParaRPr lang="en-US"/>
          </a:p>
        </p:txBody>
      </p:sp>
    </p:spTree>
    <p:extLst>
      <p:ext uri="{BB962C8B-B14F-4D97-AF65-F5344CB8AC3E}">
        <p14:creationId xmlns:p14="http://schemas.microsoft.com/office/powerpoint/2010/main" val="298446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management of information system</a:t>
            </a:r>
          </a:p>
          <a:p>
            <a:r>
              <a:rPr lang="en-US"/>
              <a:t>Managing hundreds of devices is not easy...</a:t>
            </a:r>
            <a:endParaRPr lang="en-US">
              <a:cs typeface="Calibri"/>
            </a:endParaRPr>
          </a:p>
          <a:p>
            <a:pPr marL="171450" indent="-171450">
              <a:buFont typeface="Arial"/>
              <a:buChar char="•"/>
            </a:pPr>
            <a:r>
              <a:rPr lang="en-US"/>
              <a:t>Difficult to track device connection</a:t>
            </a:r>
            <a:endParaRPr lang="en-US">
              <a:cs typeface="Calibri" panose="020F0502020204030204"/>
            </a:endParaRPr>
          </a:p>
          <a:p>
            <a:pPr marL="171450" indent="-171450">
              <a:buFont typeface="Arial"/>
              <a:buChar char="•"/>
            </a:pPr>
            <a:r>
              <a:rPr lang="en-US"/>
              <a:t>Personally boot each device after repair</a:t>
            </a:r>
            <a:endParaRPr lang="en-US">
              <a:cs typeface="Calibri" panose="020F0502020204030204"/>
            </a:endParaRPr>
          </a:p>
          <a:p>
            <a:pPr marL="171450" indent="-171450">
              <a:buFont typeface="Arial"/>
              <a:buChar char="•"/>
            </a:pPr>
            <a:r>
              <a:rPr lang="en-US"/>
              <a:t>Notified late when device is out of situation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6</a:t>
            </a:fld>
            <a:endParaRPr lang="en-US"/>
          </a:p>
        </p:txBody>
      </p:sp>
    </p:spTree>
    <p:extLst>
      <p:ext uri="{BB962C8B-B14F-4D97-AF65-F5344CB8AC3E}">
        <p14:creationId xmlns:p14="http://schemas.microsoft.com/office/powerpoint/2010/main" val="246661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you need is</a:t>
            </a:r>
          </a:p>
          <a:p>
            <a:pPr marL="171450" indent="-171450">
              <a:buFont typeface="Arial"/>
              <a:buChar char="•"/>
            </a:pPr>
            <a:r>
              <a:rPr lang="en-US"/>
              <a:t>Can wake up a large number of devices</a:t>
            </a:r>
            <a:endParaRPr lang="en-US">
              <a:cs typeface="Calibri"/>
            </a:endParaRPr>
          </a:p>
          <a:p>
            <a:pPr marL="171450" indent="-171450">
              <a:buFont typeface="Arial"/>
              <a:buChar char="•"/>
            </a:pPr>
            <a:r>
              <a:rPr lang="en-US"/>
              <a:t>Flexible wake-up schedule</a:t>
            </a:r>
            <a:endParaRPr lang="en-US">
              <a:cs typeface="Calibri" panose="020F0502020204030204"/>
            </a:endParaRPr>
          </a:p>
          <a:p>
            <a:pPr marL="171450" indent="-171450">
              <a:buFont typeface="Arial"/>
              <a:buChar char="•"/>
            </a:pPr>
            <a:r>
              <a:rPr lang="en-US"/>
              <a:t>Wake up the device in LAN from the Internet remote</a:t>
            </a:r>
            <a:endParaRPr lang="en-US">
              <a:cs typeface="Calibri" panose="020F0502020204030204"/>
            </a:endParaRPr>
          </a:p>
          <a:p>
            <a:pPr marL="171450" indent="-171450">
              <a:buFont typeface="Arial"/>
              <a:buChar char="•"/>
            </a:pPr>
            <a:r>
              <a:rPr lang="en-US"/>
              <a:t>View the connection status of each device on a single platform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7</a:t>
            </a:fld>
            <a:endParaRPr lang="en-US"/>
          </a:p>
        </p:txBody>
      </p:sp>
    </p:spTree>
    <p:extLst>
      <p:ext uri="{BB962C8B-B14F-4D97-AF65-F5344CB8AC3E}">
        <p14:creationId xmlns:p14="http://schemas.microsoft.com/office/powerpoint/2010/main" val="18939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WOL/WOW in past?</a:t>
            </a:r>
          </a:p>
        </p:txBody>
      </p:sp>
      <p:sp>
        <p:nvSpPr>
          <p:cNvPr id="4" name="Slide Number Placeholder 3"/>
          <p:cNvSpPr>
            <a:spLocks noGrp="1"/>
          </p:cNvSpPr>
          <p:nvPr>
            <p:ph type="sldNum" sz="quarter" idx="5"/>
          </p:nvPr>
        </p:nvSpPr>
        <p:spPr/>
        <p:txBody>
          <a:bodyPr/>
          <a:lstStyle/>
          <a:p>
            <a:fld id="{4363F807-A3DB-406E-8970-86A15EEE73E8}" type="slidenum">
              <a:rPr lang="en-US"/>
              <a:t>8</a:t>
            </a:fld>
            <a:endParaRPr lang="en-US"/>
          </a:p>
        </p:txBody>
      </p:sp>
    </p:spTree>
    <p:extLst>
      <p:ext uri="{BB962C8B-B14F-4D97-AF65-F5344CB8AC3E}">
        <p14:creationId xmlns:p14="http://schemas.microsoft.com/office/powerpoint/2010/main" val="8165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computer is turned off, the network card operation capability is retained, and the network card can still accept the network packet and monitor the packet. When it receives a special packet (Magic packet), it will trigger the booting process.</a:t>
            </a:r>
          </a:p>
          <a:p>
            <a:pPr marL="171450" indent="-171450">
              <a:buFont typeface="Arial"/>
              <a:buChar char="•"/>
            </a:pPr>
            <a:r>
              <a:rPr lang="en-US"/>
              <a:t>Highly popular technology</a:t>
            </a:r>
            <a:endParaRPr lang="en-US">
              <a:cs typeface="Calibri" panose="020F0502020204030204"/>
            </a:endParaRPr>
          </a:p>
          <a:p>
            <a:pPr marL="171450" indent="-171450">
              <a:buFont typeface="Arial"/>
              <a:buChar char="•"/>
            </a:pPr>
            <a:r>
              <a:rPr lang="en-US"/>
              <a:t>Most NAS/PC/MAC support</a:t>
            </a:r>
            <a:endParaRPr lang="en-US">
              <a:cs typeface="Calibri"/>
            </a:endParaRPr>
          </a:p>
          <a:p>
            <a:pPr marL="171450" indent="-171450">
              <a:buFont typeface="Arial"/>
              <a:buChar char="•"/>
            </a:pPr>
            <a:r>
              <a:rPr lang="en-US"/>
              <a:t>Six consecutive "FF" (hexadecimal digits, converted to binary digits: 11111111): FF FF FF FF FF FF FF, followed by 16 times of MAC address information.</a:t>
            </a:r>
          </a:p>
          <a:p>
            <a:pPr marL="171450" indent="-171450">
              <a:buFont typeface="Arial"/>
              <a:buChar char="•"/>
            </a:pPr>
            <a:endParaRPr lang="en-US"/>
          </a:p>
          <a:p>
            <a:r>
              <a:rPr lang="en-US"/>
              <a:t>Reference </a:t>
            </a:r>
            <a:endParaRPr lang="en-US">
              <a:cs typeface="Calibri"/>
            </a:endParaRPr>
          </a:p>
          <a:p>
            <a:r>
              <a:rPr lang="en-US"/>
              <a:t>http://www.wameng.com.tw/index/view?gp=3&amp;sgp=3&amp;pk=-1&amp;id=2</a:t>
            </a:r>
          </a:p>
        </p:txBody>
      </p:sp>
      <p:sp>
        <p:nvSpPr>
          <p:cNvPr id="4" name="Slide Number Placeholder 3"/>
          <p:cNvSpPr>
            <a:spLocks noGrp="1"/>
          </p:cNvSpPr>
          <p:nvPr>
            <p:ph type="sldNum" sz="quarter" idx="5"/>
          </p:nvPr>
        </p:nvSpPr>
        <p:spPr/>
        <p:txBody>
          <a:bodyPr/>
          <a:lstStyle/>
          <a:p>
            <a:fld id="{4363F807-A3DB-406E-8970-86A15EEE73E8}" type="slidenum">
              <a:rPr lang="en-US"/>
              <a:t>9</a:t>
            </a:fld>
            <a:endParaRPr lang="en-US"/>
          </a:p>
        </p:txBody>
      </p:sp>
    </p:spTree>
    <p:extLst>
      <p:ext uri="{BB962C8B-B14F-4D97-AF65-F5344CB8AC3E}">
        <p14:creationId xmlns:p14="http://schemas.microsoft.com/office/powerpoint/2010/main" val="1527269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if you wanted to complete WOL, you would need...</a:t>
            </a:r>
          </a:p>
          <a:p>
            <a:r>
              <a:rPr lang="en-US"/>
              <a:t>Find the right tool to send magic packets, mostly computer utilities</a:t>
            </a:r>
            <a:endParaRPr lang="en-US" altLang="zh-CN">
              <a:ea typeface="等线"/>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10</a:t>
            </a:fld>
            <a:endParaRPr lang="en-US"/>
          </a:p>
        </p:txBody>
      </p:sp>
    </p:spTree>
    <p:extLst>
      <p:ext uri="{BB962C8B-B14F-4D97-AF65-F5344CB8AC3E}">
        <p14:creationId xmlns:p14="http://schemas.microsoft.com/office/powerpoint/2010/main" val="414558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148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35B56D4-43EA-489B-9D1D-6E52E301B821}"/>
              </a:ext>
            </a:extLst>
          </p:cNvPr>
          <p:cNvSpPr>
            <a:spLocks noGrp="1"/>
          </p:cNvSpPr>
          <p:nvPr>
            <p:ph type="title"/>
          </p:nvPr>
        </p:nvSpPr>
        <p:spPr>
          <a:xfrm>
            <a:off x="143005" y="133393"/>
            <a:ext cx="10515600" cy="1325563"/>
          </a:xfrm>
        </p:spPr>
        <p:txBody>
          <a:bodyPr>
            <a:normAutofit/>
          </a:bodyPr>
          <a:lstStyle>
            <a:lvl1pPr>
              <a:defRPr sz="4000" b="1">
                <a:solidFill>
                  <a:srgbClr val="404040"/>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05543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D35B56D4-43EA-489B-9D1D-6E52E301B821}"/>
              </a:ext>
            </a:extLst>
          </p:cNvPr>
          <p:cNvSpPr>
            <a:spLocks noGrp="1"/>
          </p:cNvSpPr>
          <p:nvPr>
            <p:ph type="title"/>
          </p:nvPr>
        </p:nvSpPr>
        <p:spPr>
          <a:xfrm>
            <a:off x="2411259" y="133393"/>
            <a:ext cx="8247345" cy="1325563"/>
          </a:xfrm>
        </p:spPr>
        <p:txBody>
          <a:bodyPr>
            <a:normAutofit/>
          </a:bodyPr>
          <a:lstStyle>
            <a:lvl1pPr>
              <a:defRPr sz="4000" b="1">
                <a:solidFill>
                  <a:srgbClr val="404040"/>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0111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44042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582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19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007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365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842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746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35B56D4-43EA-489B-9D1D-6E52E301B821}"/>
              </a:ext>
            </a:extLst>
          </p:cNvPr>
          <p:cNvSpPr>
            <a:spLocks noGrp="1"/>
          </p:cNvSpPr>
          <p:nvPr>
            <p:ph type="title"/>
          </p:nvPr>
        </p:nvSpPr>
        <p:spPr>
          <a:xfrm>
            <a:off x="143005" y="133393"/>
            <a:ext cx="10515600" cy="1325563"/>
          </a:xfrm>
        </p:spPr>
        <p:txBody>
          <a:bodyPr>
            <a:normAutofit/>
          </a:bodyPr>
          <a:lstStyle>
            <a:lvl1pPr>
              <a:defRPr sz="4000" b="1">
                <a:solidFill>
                  <a:srgbClr val="404040"/>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37677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543073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 id="2147483680" r:id="rId4"/>
    <p:sldLayoutId id="2147483682" r:id="rId5"/>
    <p:sldLayoutId id="2147483687" r:id="rId6"/>
    <p:sldLayoutId id="2147483683" r:id="rId7"/>
    <p:sldLayoutId id="2147483681"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59.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6.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16.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57.png"/><Relationship Id="rId12"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0.sv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6.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3.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hyperlink" Target="https://zh.wikipedia.org/wiki/MAC%E5%9C%B0%E5%9D%8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712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F2E68575-4907-4FF1-A980-DCC4D2A48199}"/>
              </a:ext>
            </a:extLst>
          </p:cNvPr>
          <p:cNvGrpSpPr/>
          <p:nvPr/>
        </p:nvGrpSpPr>
        <p:grpSpPr>
          <a:xfrm flipH="1">
            <a:off x="70700" y="2007581"/>
            <a:ext cx="11766595" cy="4717026"/>
            <a:chOff x="-696826" y="2566123"/>
            <a:chExt cx="10592628" cy="4246403"/>
          </a:xfrm>
        </p:grpSpPr>
        <p:pic>
          <p:nvPicPr>
            <p:cNvPr id="11" name="圖片 10">
              <a:extLst>
                <a:ext uri="{FF2B5EF4-FFF2-40B4-BE49-F238E27FC236}">
                  <a16:creationId xmlns:a16="http://schemas.microsoft.com/office/drawing/2014/main" id="{1D299B09-5C4E-4854-9AF6-58065EB6A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26" y="2704734"/>
              <a:ext cx="3586520" cy="3107700"/>
            </a:xfrm>
            <a:prstGeom prst="rect">
              <a:avLst/>
            </a:prstGeom>
          </p:spPr>
        </p:pic>
        <p:pic>
          <p:nvPicPr>
            <p:cNvPr id="12" name="圖片 11">
              <a:extLst>
                <a:ext uri="{FF2B5EF4-FFF2-40B4-BE49-F238E27FC236}">
                  <a16:creationId xmlns:a16="http://schemas.microsoft.com/office/drawing/2014/main" id="{33DF8373-4C27-41E9-A9BA-DA268C5A8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185" y="4012313"/>
              <a:ext cx="3231657" cy="2800213"/>
            </a:xfrm>
            <a:prstGeom prst="rect">
              <a:avLst/>
            </a:prstGeom>
          </p:spPr>
        </p:pic>
        <p:pic>
          <p:nvPicPr>
            <p:cNvPr id="13" name="圖片 12">
              <a:extLst>
                <a:ext uri="{FF2B5EF4-FFF2-40B4-BE49-F238E27FC236}">
                  <a16:creationId xmlns:a16="http://schemas.microsoft.com/office/drawing/2014/main" id="{1C2AB3CC-535A-41AD-8EDB-FEAFBE72F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4711" y="2566123"/>
              <a:ext cx="3746486" cy="3246310"/>
            </a:xfrm>
            <a:prstGeom prst="rect">
              <a:avLst/>
            </a:prstGeom>
          </p:spPr>
        </p:pic>
        <p:pic>
          <p:nvPicPr>
            <p:cNvPr id="14" name="圖片 13">
              <a:extLst>
                <a:ext uri="{FF2B5EF4-FFF2-40B4-BE49-F238E27FC236}">
                  <a16:creationId xmlns:a16="http://schemas.microsoft.com/office/drawing/2014/main" id="{D3BA05D0-49FF-467D-98E5-C2B392DC0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4145" y="4012313"/>
              <a:ext cx="3231657" cy="2800213"/>
            </a:xfrm>
            <a:prstGeom prst="rect">
              <a:avLst/>
            </a:prstGeom>
          </p:spPr>
        </p:pic>
      </p:grpSp>
      <p:sp>
        <p:nvSpPr>
          <p:cNvPr id="2" name="Title 1">
            <a:extLst>
              <a:ext uri="{FF2B5EF4-FFF2-40B4-BE49-F238E27FC236}">
                <a16:creationId xmlns:a16="http://schemas.microsoft.com/office/drawing/2014/main" id="{7F3D668F-FE22-43EA-AD1E-DBC897938EC9}"/>
              </a:ext>
            </a:extLst>
          </p:cNvPr>
          <p:cNvSpPr>
            <a:spLocks noGrp="1"/>
          </p:cNvSpPr>
          <p:nvPr>
            <p:ph type="title"/>
          </p:nvPr>
        </p:nvSpPr>
        <p:spPr/>
        <p:txBody>
          <a:bodyPr/>
          <a:lstStyle/>
          <a:p>
            <a:r>
              <a:rPr lang="ja-JP" altLang="en-US"/>
              <a:t>過去你想要</a:t>
            </a:r>
            <a:r>
              <a:rPr lang="zh-CN" altLang="en-US"/>
              <a:t>進行</a:t>
            </a:r>
            <a:r>
              <a:rPr lang="en-US" altLang="ja-JP"/>
              <a:t> </a:t>
            </a:r>
            <a:r>
              <a:rPr lang="ja-JP" altLang="en-US"/>
              <a:t>WOL，會需要...</a:t>
            </a:r>
            <a:endParaRPr lang="en-US"/>
          </a:p>
        </p:txBody>
      </p:sp>
      <p:sp>
        <p:nvSpPr>
          <p:cNvPr id="3" name="Content Placeholder 2">
            <a:extLst>
              <a:ext uri="{FF2B5EF4-FFF2-40B4-BE49-F238E27FC236}">
                <a16:creationId xmlns:a16="http://schemas.microsoft.com/office/drawing/2014/main" id="{76EC0A50-2D9C-4800-8CE5-279073619EEC}"/>
              </a:ext>
            </a:extLst>
          </p:cNvPr>
          <p:cNvSpPr>
            <a:spLocks noGrp="1"/>
          </p:cNvSpPr>
          <p:nvPr>
            <p:ph idx="4294967295"/>
          </p:nvPr>
        </p:nvSpPr>
        <p:spPr>
          <a:xfrm>
            <a:off x="213028" y="1402636"/>
            <a:ext cx="8930972" cy="604945"/>
          </a:xfrm>
        </p:spPr>
        <p:txBody>
          <a:bodyPr vert="horz" lIns="91440" tIns="45720" rIns="91440" bIns="45720" rtlCol="0" anchor="t">
            <a:normAutofit/>
          </a:bodyPr>
          <a:lstStyle/>
          <a:p>
            <a:pPr marL="0" indent="0">
              <a:buNone/>
            </a:pPr>
            <a:r>
              <a:rPr lang="ja-JP" altLang="en-US" sz="2400" b="1">
                <a:solidFill>
                  <a:srgbClr val="412DAF"/>
                </a:solidFill>
                <a:latin typeface="微軟正黑體" panose="020B0604030504040204" pitchFamily="34" charset="-120"/>
                <a:ea typeface="微軟正黑體" panose="020B0604030504040204" pitchFamily="34" charset="-120"/>
                <a:cs typeface="Calibri"/>
              </a:rPr>
              <a:t>尋找合適之發送魔法封包的工具，多為電腦應用程式。</a:t>
            </a:r>
            <a:endParaRPr lang="en-US" sz="2400" b="1">
              <a:solidFill>
                <a:srgbClr val="412DAF"/>
              </a:solidFill>
              <a:latin typeface="微軟正黑體" panose="020B0604030504040204" pitchFamily="34" charset="-120"/>
              <a:ea typeface="微軟正黑體" panose="020B0604030504040204" pitchFamily="34" charset="-120"/>
              <a:cs typeface="Calibri" panose="020F0502020204030204"/>
            </a:endParaRPr>
          </a:p>
        </p:txBody>
      </p:sp>
      <p:grpSp>
        <p:nvGrpSpPr>
          <p:cNvPr id="8" name="群組 7">
            <a:extLst>
              <a:ext uri="{FF2B5EF4-FFF2-40B4-BE49-F238E27FC236}">
                <a16:creationId xmlns:a16="http://schemas.microsoft.com/office/drawing/2014/main" id="{54DF27E9-1918-4933-ADF1-3A0507CC2AD7}"/>
              </a:ext>
            </a:extLst>
          </p:cNvPr>
          <p:cNvGrpSpPr/>
          <p:nvPr/>
        </p:nvGrpSpPr>
        <p:grpSpPr>
          <a:xfrm>
            <a:off x="1035988" y="2007581"/>
            <a:ext cx="10762363" cy="4538995"/>
            <a:chOff x="611015" y="1152384"/>
            <a:chExt cx="9082799" cy="3830644"/>
          </a:xfrm>
        </p:grpSpPr>
        <p:pic>
          <p:nvPicPr>
            <p:cNvPr id="4" name="Picture 4" descr="A screenshot of a cell phone&#10;&#10;Description generated with very high confidence">
              <a:extLst>
                <a:ext uri="{FF2B5EF4-FFF2-40B4-BE49-F238E27FC236}">
                  <a16:creationId xmlns:a16="http://schemas.microsoft.com/office/drawing/2014/main" id="{2AB6570E-6FD0-498F-92A8-63A39D07A49C}"/>
                </a:ext>
              </a:extLst>
            </p:cNvPr>
            <p:cNvPicPr>
              <a:picLocks noChangeAspect="1"/>
            </p:cNvPicPr>
            <p:nvPr/>
          </p:nvPicPr>
          <p:blipFill rotWithShape="1">
            <a:blip r:embed="rId4"/>
            <a:srcRect l="2779" r="7346"/>
            <a:stretch/>
          </p:blipFill>
          <p:spPr>
            <a:xfrm>
              <a:off x="2199022" y="1152384"/>
              <a:ext cx="2853572" cy="2485136"/>
            </a:xfrm>
            <a:prstGeom prst="rect">
              <a:avLst/>
            </a:prstGeom>
            <a:effectLst>
              <a:outerShdw blurRad="50800" dist="38100" algn="l" rotWithShape="0">
                <a:prstClr val="black">
                  <a:alpha val="40000"/>
                </a:prstClr>
              </a:outerShdw>
            </a:effectLst>
          </p:spPr>
        </p:pic>
        <p:pic>
          <p:nvPicPr>
            <p:cNvPr id="7" name="Picture 7" descr="A screenshot of a cell phone&#10;&#10;Description generated with very high confidence">
              <a:extLst>
                <a:ext uri="{FF2B5EF4-FFF2-40B4-BE49-F238E27FC236}">
                  <a16:creationId xmlns:a16="http://schemas.microsoft.com/office/drawing/2014/main" id="{1B44175E-6C1D-4896-A7C0-174662241A2B}"/>
                </a:ext>
              </a:extLst>
            </p:cNvPr>
            <p:cNvPicPr>
              <a:picLocks noChangeAspect="1"/>
            </p:cNvPicPr>
            <p:nvPr/>
          </p:nvPicPr>
          <p:blipFill>
            <a:blip r:embed="rId5"/>
            <a:stretch>
              <a:fillRect/>
            </a:stretch>
          </p:blipFill>
          <p:spPr>
            <a:xfrm>
              <a:off x="611015" y="2525578"/>
              <a:ext cx="1382963" cy="2457450"/>
            </a:xfrm>
            <a:prstGeom prst="rect">
              <a:avLst/>
            </a:prstGeom>
            <a:effectLst>
              <a:outerShdw blurRad="50800" dist="38100" algn="l" rotWithShape="0">
                <a:prstClr val="black">
                  <a:alpha val="40000"/>
                </a:prstClr>
              </a:outerShdw>
            </a:effectLst>
          </p:spPr>
        </p:pic>
        <p:pic>
          <p:nvPicPr>
            <p:cNvPr id="9" name="Picture 9" descr="A screenshot of a cell phone&#10;&#10;Description generated with very high confidence">
              <a:extLst>
                <a:ext uri="{FF2B5EF4-FFF2-40B4-BE49-F238E27FC236}">
                  <a16:creationId xmlns:a16="http://schemas.microsoft.com/office/drawing/2014/main" id="{27536F17-A7E7-4615-969A-4733D60170BC}"/>
                </a:ext>
              </a:extLst>
            </p:cNvPr>
            <p:cNvPicPr>
              <a:picLocks noChangeAspect="1"/>
            </p:cNvPicPr>
            <p:nvPr/>
          </p:nvPicPr>
          <p:blipFill>
            <a:blip r:embed="rId6"/>
            <a:stretch>
              <a:fillRect/>
            </a:stretch>
          </p:blipFill>
          <p:spPr>
            <a:xfrm>
              <a:off x="6680179" y="1443148"/>
              <a:ext cx="3013635" cy="1236639"/>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C7C8BF76-F904-499D-B0EC-75171ACBDAD0}"/>
                </a:ext>
              </a:extLst>
            </p:cNvPr>
            <p:cNvPicPr>
              <a:picLocks noChangeAspect="1"/>
            </p:cNvPicPr>
            <p:nvPr/>
          </p:nvPicPr>
          <p:blipFill>
            <a:blip r:embed="rId7"/>
            <a:stretch>
              <a:fillRect/>
            </a:stretch>
          </p:blipFill>
          <p:spPr>
            <a:xfrm>
              <a:off x="4878731" y="2464947"/>
              <a:ext cx="2135375" cy="2499389"/>
            </a:xfrm>
            <a:prstGeom prst="rect">
              <a:avLst/>
            </a:prstGeom>
            <a:effectLst>
              <a:outerShdw blurRad="50800" dist="38100" algn="l" rotWithShape="0">
                <a:prstClr val="black">
                  <a:alpha val="40000"/>
                </a:prstClr>
              </a:outerShdw>
            </a:effectLst>
          </p:spPr>
        </p:pic>
      </p:grpSp>
    </p:spTree>
    <p:extLst>
      <p:ext uri="{BB962C8B-B14F-4D97-AF65-F5344CB8AC3E}">
        <p14:creationId xmlns:p14="http://schemas.microsoft.com/office/powerpoint/2010/main" val="34528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999C-C5AB-454C-91BC-3F5729E9BDBC}"/>
              </a:ext>
            </a:extLst>
          </p:cNvPr>
          <p:cNvSpPr>
            <a:spLocks noGrp="1"/>
          </p:cNvSpPr>
          <p:nvPr>
            <p:ph type="title"/>
          </p:nvPr>
        </p:nvSpPr>
        <p:spPr/>
        <p:txBody>
          <a:bodyPr/>
          <a:lstStyle/>
          <a:p>
            <a:r>
              <a:rPr lang="ja-JP" altLang="en-US"/>
              <a:t>過去你想要進行</a:t>
            </a:r>
            <a:r>
              <a:rPr lang="zh-TW" altLang="en-US"/>
              <a:t> </a:t>
            </a:r>
            <a:r>
              <a:rPr lang="en-US"/>
              <a:t>WOL</a:t>
            </a:r>
            <a:r>
              <a:rPr lang="ja-JP" altLang="en-US"/>
              <a:t>，會需要</a:t>
            </a:r>
            <a:r>
              <a:rPr lang="en-US"/>
              <a:t>......</a:t>
            </a:r>
          </a:p>
        </p:txBody>
      </p:sp>
      <p:pic>
        <p:nvPicPr>
          <p:cNvPr id="4" name="Picture 4" descr="A screenshot of a cell phone&#10;&#10;Description generated with very high confidence">
            <a:extLst>
              <a:ext uri="{FF2B5EF4-FFF2-40B4-BE49-F238E27FC236}">
                <a16:creationId xmlns:a16="http://schemas.microsoft.com/office/drawing/2014/main" id="{1CA8C4DD-E9C4-44F2-98A5-06CA035D65EE}"/>
              </a:ext>
            </a:extLst>
          </p:cNvPr>
          <p:cNvPicPr>
            <a:picLocks noGrp="1" noChangeAspect="1"/>
          </p:cNvPicPr>
          <p:nvPr>
            <p:ph idx="4294967295"/>
          </p:nvPr>
        </p:nvPicPr>
        <p:blipFill>
          <a:blip r:embed="rId3"/>
          <a:stretch>
            <a:fillRect/>
          </a:stretch>
        </p:blipFill>
        <p:spPr>
          <a:xfrm>
            <a:off x="2468964" y="2196031"/>
            <a:ext cx="6155220" cy="4021856"/>
          </a:xfrm>
          <a:prstGeom prst="rect">
            <a:avLst/>
          </a:prstGeom>
        </p:spPr>
      </p:pic>
      <p:sp>
        <p:nvSpPr>
          <p:cNvPr id="7" name="Content Placeholder 2">
            <a:extLst>
              <a:ext uri="{FF2B5EF4-FFF2-40B4-BE49-F238E27FC236}">
                <a16:creationId xmlns:a16="http://schemas.microsoft.com/office/drawing/2014/main" id="{06E251BD-B4D6-4B9B-AB6D-3B538CB04698}"/>
              </a:ext>
            </a:extLst>
          </p:cNvPr>
          <p:cNvSpPr txBox="1">
            <a:spLocks/>
          </p:cNvSpPr>
          <p:nvPr/>
        </p:nvSpPr>
        <p:spPr>
          <a:xfrm>
            <a:off x="255103" y="1458956"/>
            <a:ext cx="10306879" cy="4891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sz="2400" b="1">
                <a:solidFill>
                  <a:srgbClr val="412DAF"/>
                </a:solidFill>
                <a:latin typeface="微軟正黑體" panose="020B0604030504040204" pitchFamily="34" charset="-120"/>
                <a:ea typeface="微軟正黑體" panose="020B0604030504040204" pitchFamily="34" charset="-120"/>
                <a:cs typeface="Calibri"/>
              </a:rPr>
              <a:t>透過本機手動操作取得相關資訊，包括</a:t>
            </a:r>
            <a:r>
              <a:rPr lang="zh-TW" altLang="en-US" sz="2400" b="1">
                <a:solidFill>
                  <a:srgbClr val="412DAF"/>
                </a:solidFill>
                <a:latin typeface="微軟正黑體" panose="020B0604030504040204" pitchFamily="34" charset="-120"/>
                <a:ea typeface="微軟正黑體" panose="020B0604030504040204" pitchFamily="34" charset="-120"/>
                <a:cs typeface="Calibri"/>
              </a:rPr>
              <a:t> </a:t>
            </a:r>
            <a:r>
              <a:rPr lang="en-US" altLang="ja-JP" sz="2400" b="1">
                <a:solidFill>
                  <a:srgbClr val="412DAF"/>
                </a:solidFill>
                <a:latin typeface="微軟正黑體" panose="020B0604030504040204" pitchFamily="34" charset="-120"/>
                <a:ea typeface="微軟正黑體" panose="020B0604030504040204" pitchFamily="34" charset="-120"/>
              </a:rPr>
              <a:t>MAC</a:t>
            </a:r>
            <a:r>
              <a:rPr lang="zh-TW" altLang="en-US" sz="2400" b="1">
                <a:solidFill>
                  <a:srgbClr val="412DAF"/>
                </a:solidFill>
                <a:latin typeface="微軟正黑體" panose="020B0604030504040204" pitchFamily="34" charset="-120"/>
                <a:ea typeface="微軟正黑體" panose="020B0604030504040204" pitchFamily="34" charset="-120"/>
              </a:rPr>
              <a:t> </a:t>
            </a:r>
            <a:r>
              <a:rPr lang="ja-JP" sz="2400" b="1">
                <a:solidFill>
                  <a:srgbClr val="412DAF"/>
                </a:solidFill>
                <a:latin typeface="微軟正黑體" panose="020B0604030504040204" pitchFamily="34" charset="-120"/>
                <a:ea typeface="微軟正黑體" panose="020B0604030504040204" pitchFamily="34" charset="-120"/>
              </a:rPr>
              <a:t>位址</a:t>
            </a:r>
            <a:r>
              <a:rPr lang="ja-JP" altLang="en-US" sz="2400" b="1">
                <a:solidFill>
                  <a:srgbClr val="412DAF"/>
                </a:solidFill>
                <a:latin typeface="微軟正黑體" panose="020B0604030504040204" pitchFamily="34" charset="-120"/>
                <a:ea typeface="微軟正黑體" panose="020B0604030504040204" pitchFamily="34" charset="-120"/>
              </a:rPr>
              <a:t>及</a:t>
            </a:r>
            <a:r>
              <a:rPr lang="zh-TW" altLang="en-US" sz="2400" b="1">
                <a:solidFill>
                  <a:srgbClr val="412DAF"/>
                </a:solidFill>
                <a:latin typeface="微軟正黑體" panose="020B0604030504040204" pitchFamily="34" charset="-120"/>
                <a:ea typeface="微軟正黑體" panose="020B0604030504040204" pitchFamily="34" charset="-120"/>
              </a:rPr>
              <a:t> </a:t>
            </a:r>
            <a:r>
              <a:rPr lang="en-US" altLang="ja-JP" sz="2400" b="1">
                <a:solidFill>
                  <a:srgbClr val="412DAF"/>
                </a:solidFill>
                <a:latin typeface="微軟正黑體" panose="020B0604030504040204" pitchFamily="34" charset="-120"/>
                <a:ea typeface="微軟正黑體" panose="020B0604030504040204" pitchFamily="34" charset="-120"/>
              </a:rPr>
              <a:t>IP</a:t>
            </a:r>
            <a:r>
              <a:rPr lang="zh-TW" altLang="en-US" sz="2400" b="1">
                <a:solidFill>
                  <a:srgbClr val="412DAF"/>
                </a:solidFill>
                <a:latin typeface="微軟正黑體" panose="020B0604030504040204" pitchFamily="34" charset="-120"/>
                <a:ea typeface="微軟正黑體" panose="020B0604030504040204" pitchFamily="34" charset="-120"/>
              </a:rPr>
              <a:t> </a:t>
            </a:r>
            <a:r>
              <a:rPr lang="ja-JP" sz="2400" b="1">
                <a:solidFill>
                  <a:srgbClr val="412DAF"/>
                </a:solidFill>
                <a:latin typeface="微軟正黑體" panose="020B0604030504040204" pitchFamily="34" charset="-120"/>
                <a:ea typeface="微軟正黑體" panose="020B0604030504040204" pitchFamily="34" charset="-120"/>
              </a:rPr>
              <a:t>位址。</a:t>
            </a:r>
            <a:endParaRPr lang="ja-JP" sz="2400" b="1">
              <a:solidFill>
                <a:srgbClr val="412DAF"/>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267328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EF75-B3E0-42BC-A20F-EB84DF097AFB}"/>
              </a:ext>
            </a:extLst>
          </p:cNvPr>
          <p:cNvSpPr>
            <a:spLocks noGrp="1"/>
          </p:cNvSpPr>
          <p:nvPr>
            <p:ph type="title"/>
          </p:nvPr>
        </p:nvSpPr>
        <p:spPr>
          <a:xfrm>
            <a:off x="316359" y="133393"/>
            <a:ext cx="10342246" cy="1325563"/>
          </a:xfrm>
        </p:spPr>
        <p:txBody>
          <a:bodyPr/>
          <a:lstStyle/>
          <a:p>
            <a:r>
              <a:rPr lang="zh-TW" altLang="en-US" dirty="0"/>
              <a:t>Wake on WAN 的困擾</a:t>
            </a:r>
          </a:p>
        </p:txBody>
      </p:sp>
      <p:sp>
        <p:nvSpPr>
          <p:cNvPr id="4" name="Content Placeholder 2">
            <a:extLst>
              <a:ext uri="{FF2B5EF4-FFF2-40B4-BE49-F238E27FC236}">
                <a16:creationId xmlns:a16="http://schemas.microsoft.com/office/drawing/2014/main" id="{B39EB9BE-444F-48EE-88C8-1B43225D867E}"/>
              </a:ext>
            </a:extLst>
          </p:cNvPr>
          <p:cNvSpPr>
            <a:spLocks noGrp="1"/>
          </p:cNvSpPr>
          <p:nvPr/>
        </p:nvSpPr>
        <p:spPr>
          <a:xfrm>
            <a:off x="316359" y="1602833"/>
            <a:ext cx="5747255" cy="14257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sz="2400" b="1">
                <a:solidFill>
                  <a:srgbClr val="412DAF"/>
                </a:solidFill>
                <a:latin typeface="微軟正黑體" panose="020B0604030504040204" pitchFamily="34" charset="-120"/>
                <a:ea typeface="微軟正黑體" panose="020B0604030504040204" pitchFamily="34" charset="-120"/>
                <a:cs typeface="Calibri"/>
              </a:rPr>
              <a:t>當你</a:t>
            </a:r>
            <a:r>
              <a:rPr lang="ja-JP" altLang="en-US" sz="2400" b="1">
                <a:solidFill>
                  <a:srgbClr val="412DAF"/>
                </a:solidFill>
                <a:latin typeface="微軟正黑體" panose="020B0604030504040204" pitchFamily="34" charset="-120"/>
                <a:ea typeface="微軟正黑體" panose="020B0604030504040204" pitchFamily="34" charset="-120"/>
                <a:cs typeface="Calibri"/>
              </a:rPr>
              <a:t>離開</a:t>
            </a:r>
            <a:r>
              <a:rPr lang="ja-JP" sz="2400" b="1">
                <a:solidFill>
                  <a:srgbClr val="412DAF"/>
                </a:solidFill>
                <a:latin typeface="微軟正黑體" panose="020B0604030504040204" pitchFamily="34" charset="-120"/>
                <a:ea typeface="微軟正黑體" panose="020B0604030504040204" pitchFamily="34" charset="-120"/>
                <a:cs typeface="Calibri"/>
              </a:rPr>
              <a:t>區域網路時</a:t>
            </a:r>
            <a:r>
              <a:rPr lang="ja-JP" altLang="en-US" sz="2400" b="1">
                <a:solidFill>
                  <a:srgbClr val="412DAF"/>
                </a:solidFill>
                <a:latin typeface="微軟正黑體" panose="020B0604030504040204" pitchFamily="34" charset="-120"/>
                <a:ea typeface="微軟正黑體" panose="020B0604030504040204" pitchFamily="34" charset="-120"/>
                <a:cs typeface="Calibri"/>
              </a:rPr>
              <a:t>，例如</a:t>
            </a:r>
            <a:r>
              <a:rPr lang="ja-JP" sz="2400" b="1">
                <a:solidFill>
                  <a:srgbClr val="412DAF"/>
                </a:solidFill>
                <a:latin typeface="微軟正黑體" panose="020B0604030504040204" pitchFamily="34" charset="-120"/>
                <a:ea typeface="微軟正黑體" panose="020B0604030504040204" pitchFamily="34" charset="-120"/>
                <a:cs typeface="Calibri"/>
              </a:rPr>
              <a:t>在街道上或</a:t>
            </a:r>
            <a:r>
              <a:rPr lang="ja-JP" altLang="en-US" sz="2400" b="1">
                <a:solidFill>
                  <a:srgbClr val="412DAF"/>
                </a:solidFill>
                <a:latin typeface="微軟正黑體" panose="020B0604030504040204" pitchFamily="34" charset="-120"/>
                <a:ea typeface="微軟正黑體" panose="020B0604030504040204" pitchFamily="34" charset="-120"/>
                <a:cs typeface="Calibri"/>
              </a:rPr>
              <a:t>者</a:t>
            </a:r>
            <a:r>
              <a:rPr lang="ja-JP" sz="2400" b="1">
                <a:solidFill>
                  <a:srgbClr val="412DAF"/>
                </a:solidFill>
                <a:latin typeface="微軟正黑體" panose="020B0604030504040204" pitchFamily="34" charset="-120"/>
                <a:ea typeface="微軟正黑體" panose="020B0604030504040204" pitchFamily="34" charset="-120"/>
                <a:cs typeface="Calibri"/>
              </a:rPr>
              <a:t>搭捷運</a:t>
            </a:r>
            <a:r>
              <a:rPr lang="ja-JP" altLang="en-US" sz="2400" b="1">
                <a:solidFill>
                  <a:srgbClr val="412DAF"/>
                </a:solidFill>
                <a:latin typeface="微軟正黑體" panose="020B0604030504040204" pitchFamily="34" charset="-120"/>
                <a:ea typeface="微軟正黑體" panose="020B0604030504040204" pitchFamily="34" charset="-120"/>
                <a:cs typeface="Calibri"/>
              </a:rPr>
              <a:t>時</a:t>
            </a:r>
            <a:r>
              <a:rPr lang="ja-JP" sz="2400" b="1">
                <a:solidFill>
                  <a:srgbClr val="412DAF"/>
                </a:solidFill>
                <a:latin typeface="微軟正黑體" panose="020B0604030504040204" pitchFamily="34" charset="-120"/>
                <a:ea typeface="微軟正黑體" panose="020B0604030504040204" pitchFamily="34" charset="-120"/>
                <a:cs typeface="Calibri"/>
              </a:rPr>
              <a:t>，如果想要喚醒區域</a:t>
            </a:r>
            <a:r>
              <a:rPr lang="ja-JP" altLang="en-US" sz="2400" b="1">
                <a:solidFill>
                  <a:srgbClr val="412DAF"/>
                </a:solidFill>
                <a:latin typeface="微軟正黑體" panose="020B0604030504040204" pitchFamily="34" charset="-120"/>
                <a:ea typeface="微軟正黑體" panose="020B0604030504040204" pitchFamily="34" charset="-120"/>
                <a:cs typeface="Calibri"/>
              </a:rPr>
              <a:t>網</a:t>
            </a:r>
            <a:r>
              <a:rPr lang="ja-JP" sz="2400" b="1">
                <a:solidFill>
                  <a:srgbClr val="412DAF"/>
                </a:solidFill>
                <a:latin typeface="微軟正黑體" panose="020B0604030504040204" pitchFamily="34" charset="-120"/>
                <a:ea typeface="微軟正黑體" panose="020B0604030504040204" pitchFamily="34" charset="-120"/>
                <a:cs typeface="Calibri"/>
              </a:rPr>
              <a:t>路中設備，</a:t>
            </a:r>
            <a:r>
              <a:rPr lang="ja-JP" altLang="en-US" sz="2400" b="1">
                <a:solidFill>
                  <a:srgbClr val="412DAF"/>
                </a:solidFill>
                <a:latin typeface="微軟正黑體" panose="020B0604030504040204" pitchFamily="34" charset="-120"/>
                <a:ea typeface="微軟正黑體" panose="020B0604030504040204" pitchFamily="34" charset="-120"/>
                <a:cs typeface="Calibri"/>
              </a:rPr>
              <a:t>即</a:t>
            </a:r>
            <a:r>
              <a:rPr lang="ja-JP" sz="2400" b="1">
                <a:solidFill>
                  <a:srgbClr val="412DAF"/>
                </a:solidFill>
                <a:latin typeface="微軟正黑體" panose="020B0604030504040204" pitchFamily="34" charset="-120"/>
                <a:ea typeface="微軟正黑體" panose="020B0604030504040204" pitchFamily="34" charset="-120"/>
                <a:cs typeface="Calibri"/>
              </a:rPr>
              <a:t>需要</a:t>
            </a:r>
            <a:r>
              <a:rPr lang="zh-TW" altLang="en-US" sz="2400" b="1">
                <a:solidFill>
                  <a:srgbClr val="412DAF"/>
                </a:solidFill>
                <a:latin typeface="微軟正黑體" panose="020B0604030504040204" pitchFamily="34" charset="-120"/>
                <a:ea typeface="微軟正黑體" panose="020B0604030504040204" pitchFamily="34" charset="-120"/>
                <a:cs typeface="Calibri"/>
              </a:rPr>
              <a:t> </a:t>
            </a:r>
            <a:r>
              <a:rPr lang="ja-JP" sz="2400" b="1">
                <a:solidFill>
                  <a:srgbClr val="412DAF"/>
                </a:solidFill>
                <a:latin typeface="微軟正黑體" panose="020B0604030504040204" pitchFamily="34" charset="-120"/>
                <a:ea typeface="微軟正黑體" panose="020B0604030504040204" pitchFamily="34" charset="-120"/>
                <a:cs typeface="Calibri"/>
              </a:rPr>
              <a:t>Wake On WAN </a:t>
            </a:r>
            <a:r>
              <a:rPr lang="en-US" altLang="ja-JP" sz="2400" b="1">
                <a:solidFill>
                  <a:srgbClr val="412DAF"/>
                </a:solidFill>
                <a:latin typeface="微軟正黑體" panose="020B0604030504040204" pitchFamily="34" charset="-120"/>
                <a:ea typeface="微軟正黑體" panose="020B0604030504040204" pitchFamily="34" charset="-120"/>
                <a:cs typeface="Calibri"/>
              </a:rPr>
              <a:t>(WOW)。</a:t>
            </a:r>
            <a:endParaRPr lang="ja-JP" altLang="en-US" sz="2400" b="1">
              <a:solidFill>
                <a:srgbClr val="412DAF"/>
              </a:solidFill>
              <a:latin typeface="微軟正黑體" panose="020B0604030504040204" pitchFamily="34" charset="-120"/>
              <a:ea typeface="微軟正黑體" panose="020B0604030504040204" pitchFamily="34" charset="-120"/>
              <a:cs typeface="Calibri"/>
            </a:endParaRPr>
          </a:p>
        </p:txBody>
      </p:sp>
      <p:pic>
        <p:nvPicPr>
          <p:cNvPr id="5" name="圖片 4">
            <a:extLst>
              <a:ext uri="{FF2B5EF4-FFF2-40B4-BE49-F238E27FC236}">
                <a16:creationId xmlns:a16="http://schemas.microsoft.com/office/drawing/2014/main" id="{2E6882A3-2E2B-47EF-9CD3-4E0C0B614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59" y="2902800"/>
            <a:ext cx="5685377" cy="3756660"/>
          </a:xfrm>
          <a:prstGeom prst="rect">
            <a:avLst/>
          </a:prstGeom>
        </p:spPr>
      </p:pic>
      <p:sp>
        <p:nvSpPr>
          <p:cNvPr id="10" name="矩形 9">
            <a:extLst>
              <a:ext uri="{FF2B5EF4-FFF2-40B4-BE49-F238E27FC236}">
                <a16:creationId xmlns:a16="http://schemas.microsoft.com/office/drawing/2014/main" id="{99B906B8-DA41-400B-967D-33882B4F0E3A}"/>
              </a:ext>
            </a:extLst>
          </p:cNvPr>
          <p:cNvSpPr/>
          <p:nvPr/>
        </p:nvSpPr>
        <p:spPr>
          <a:xfrm>
            <a:off x="6844667" y="1602833"/>
            <a:ext cx="4442368" cy="1200329"/>
          </a:xfrm>
          <a:prstGeom prst="rect">
            <a:avLst/>
          </a:prstGeom>
        </p:spPr>
        <p:txBody>
          <a:bodyPr wrap="square">
            <a:spAutoFit/>
          </a:bodyPr>
          <a:lstStyle/>
          <a:p>
            <a:pPr lvl="0"/>
            <a:r>
              <a:rPr lang="ja-JP" altLang="en-US" sz="2400" b="1">
                <a:solidFill>
                  <a:srgbClr val="412DAF"/>
                </a:solidFill>
                <a:latin typeface="微軟正黑體" panose="020B0604030504040204" pitchFamily="34" charset="-120"/>
                <a:ea typeface="微軟正黑體" panose="020B0604030504040204" pitchFamily="34" charset="-120"/>
                <a:cs typeface="Calibri"/>
              </a:rPr>
              <a:t>從網際網路發送魔法封包至區域網路內的設備位址，方能完成遠端喚醒。</a:t>
            </a:r>
          </a:p>
        </p:txBody>
      </p:sp>
      <p:pic>
        <p:nvPicPr>
          <p:cNvPr id="13" name="圖片 12">
            <a:extLst>
              <a:ext uri="{FF2B5EF4-FFF2-40B4-BE49-F238E27FC236}">
                <a16:creationId xmlns:a16="http://schemas.microsoft.com/office/drawing/2014/main" id="{40D4FB80-B5E9-454B-BC64-5F3F27A024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667" y="2902800"/>
            <a:ext cx="2292178" cy="3759754"/>
          </a:xfrm>
          <a:prstGeom prst="rect">
            <a:avLst/>
          </a:prstGeom>
        </p:spPr>
      </p:pic>
      <p:cxnSp>
        <p:nvCxnSpPr>
          <p:cNvPr id="15" name="直線接點 14">
            <a:extLst>
              <a:ext uri="{FF2B5EF4-FFF2-40B4-BE49-F238E27FC236}">
                <a16:creationId xmlns:a16="http://schemas.microsoft.com/office/drawing/2014/main" id="{EDD85635-B8AE-4EB3-A966-4BA63C246FA8}"/>
              </a:ext>
            </a:extLst>
          </p:cNvPr>
          <p:cNvCxnSpPr/>
          <p:nvPr/>
        </p:nvCxnSpPr>
        <p:spPr>
          <a:xfrm>
            <a:off x="6454140" y="1602833"/>
            <a:ext cx="0" cy="5056627"/>
          </a:xfrm>
          <a:prstGeom prst="line">
            <a:avLst/>
          </a:prstGeom>
          <a:ln w="12700">
            <a:solidFill>
              <a:srgbClr val="412DAF">
                <a:alpha val="50000"/>
              </a:srgbClr>
            </a:solidFill>
          </a:ln>
        </p:spPr>
        <p:style>
          <a:lnRef idx="1">
            <a:schemeClr val="accent1"/>
          </a:lnRef>
          <a:fillRef idx="0">
            <a:schemeClr val="accent1"/>
          </a:fillRef>
          <a:effectRef idx="0">
            <a:schemeClr val="accent1"/>
          </a:effectRef>
          <a:fontRef idx="minor">
            <a:schemeClr val="tx1"/>
          </a:fontRef>
        </p:style>
      </p:cxnSp>
      <p:pic>
        <p:nvPicPr>
          <p:cNvPr id="9" name="圖片 8">
            <a:extLst>
              <a:ext uri="{FF2B5EF4-FFF2-40B4-BE49-F238E27FC236}">
                <a16:creationId xmlns:a16="http://schemas.microsoft.com/office/drawing/2014/main" id="{F59A4DD7-2CC4-4C11-A5EA-E42E5C0A4E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8576" y="4032254"/>
            <a:ext cx="639005" cy="585397"/>
          </a:xfrm>
          <a:prstGeom prst="rect">
            <a:avLst/>
          </a:prstGeom>
        </p:spPr>
      </p:pic>
      <p:grpSp>
        <p:nvGrpSpPr>
          <p:cNvPr id="12" name="群組 11">
            <a:extLst>
              <a:ext uri="{FF2B5EF4-FFF2-40B4-BE49-F238E27FC236}">
                <a16:creationId xmlns:a16="http://schemas.microsoft.com/office/drawing/2014/main" id="{E5B2A159-2DFF-445B-981D-72A012C0EB61}"/>
              </a:ext>
            </a:extLst>
          </p:cNvPr>
          <p:cNvGrpSpPr/>
          <p:nvPr/>
        </p:nvGrpSpPr>
        <p:grpSpPr>
          <a:xfrm>
            <a:off x="8142514" y="3313058"/>
            <a:ext cx="1427733" cy="951821"/>
            <a:chOff x="9134670" y="3536303"/>
            <a:chExt cx="1483568" cy="989044"/>
          </a:xfrm>
          <a:solidFill>
            <a:srgbClr val="4653A2"/>
          </a:solidFill>
        </p:grpSpPr>
        <p:sp>
          <p:nvSpPr>
            <p:cNvPr id="14" name="矩形: 圓角 13">
              <a:extLst>
                <a:ext uri="{FF2B5EF4-FFF2-40B4-BE49-F238E27FC236}">
                  <a16:creationId xmlns:a16="http://schemas.microsoft.com/office/drawing/2014/main" id="{F666531E-F475-4A10-BC60-CF38B03E2FA3}"/>
                </a:ext>
              </a:extLst>
            </p:cNvPr>
            <p:cNvSpPr/>
            <p:nvPr/>
          </p:nvSpPr>
          <p:spPr>
            <a:xfrm>
              <a:off x="9171994" y="3536303"/>
              <a:ext cx="1446244" cy="914399"/>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bg1"/>
                  </a:solidFill>
                  <a:latin typeface="微軟正黑體" panose="020B0604030504040204" pitchFamily="34" charset="-120"/>
                  <a:ea typeface="微軟正黑體" panose="020B0604030504040204" pitchFamily="34" charset="-120"/>
                  <a:cs typeface="Calibri"/>
                </a:rPr>
                <a:t>Magic Packet</a:t>
              </a:r>
              <a:br>
                <a:rPr lang="en-US" altLang="ja-JP" b="1" dirty="0">
                  <a:solidFill>
                    <a:schemeClr val="bg1"/>
                  </a:solidFill>
                  <a:latin typeface="微軟正黑體" panose="020B0604030504040204" pitchFamily="34" charset="-120"/>
                  <a:ea typeface="微軟正黑體" panose="020B0604030504040204" pitchFamily="34" charset="-120"/>
                  <a:cs typeface="Calibri"/>
                </a:rPr>
              </a:br>
              <a:r>
                <a:rPr lang="ja-JP" altLang="en-US" b="1" dirty="0">
                  <a:solidFill>
                    <a:schemeClr val="bg1"/>
                  </a:solidFill>
                  <a:latin typeface="微軟正黑體" panose="020B0604030504040204" pitchFamily="34" charset="-120"/>
                  <a:ea typeface="微軟正黑體" panose="020B0604030504040204" pitchFamily="34" charset="-120"/>
                  <a:cs typeface="Calibri"/>
                </a:rPr>
                <a:t>魔法封包</a:t>
              </a:r>
              <a:endParaRPr lang="zh-TW" altLang="en-US" dirty="0"/>
            </a:p>
          </p:txBody>
        </p:sp>
        <p:sp>
          <p:nvSpPr>
            <p:cNvPr id="16" name="等腰三角形 15">
              <a:extLst>
                <a:ext uri="{FF2B5EF4-FFF2-40B4-BE49-F238E27FC236}">
                  <a16:creationId xmlns:a16="http://schemas.microsoft.com/office/drawing/2014/main" id="{40A25816-319D-47C4-953C-5A0B83170314}"/>
                </a:ext>
              </a:extLst>
            </p:cNvPr>
            <p:cNvSpPr/>
            <p:nvPr/>
          </p:nvSpPr>
          <p:spPr>
            <a:xfrm rot="13856513">
              <a:off x="9162662" y="4292082"/>
              <a:ext cx="205273" cy="2612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片 6">
            <a:extLst>
              <a:ext uri="{FF2B5EF4-FFF2-40B4-BE49-F238E27FC236}">
                <a16:creationId xmlns:a16="http://schemas.microsoft.com/office/drawing/2014/main" id="{1F6FB1FF-E0C7-4328-8259-98AB89C8E7A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388223" y="2533748"/>
            <a:ext cx="1790503" cy="1790503"/>
          </a:xfrm>
          <a:prstGeom prst="ellipse">
            <a:avLst/>
          </a:prstGeom>
          <a:ln w="38100">
            <a:solidFill>
              <a:srgbClr val="4653A2"/>
            </a:solidFill>
          </a:ln>
        </p:spPr>
      </p:pic>
    </p:spTree>
    <p:extLst>
      <p:ext uri="{BB962C8B-B14F-4D97-AF65-F5344CB8AC3E}">
        <p14:creationId xmlns:p14="http://schemas.microsoft.com/office/powerpoint/2010/main" val="2498984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D772335B-8924-4C33-9CB1-97FB7C091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1836" y="2483622"/>
            <a:ext cx="3539035" cy="3066554"/>
          </a:xfrm>
          <a:prstGeom prst="rect">
            <a:avLst/>
          </a:prstGeom>
        </p:spPr>
      </p:pic>
      <p:pic>
        <p:nvPicPr>
          <p:cNvPr id="23" name="圖片 22">
            <a:extLst>
              <a:ext uri="{FF2B5EF4-FFF2-40B4-BE49-F238E27FC236}">
                <a16:creationId xmlns:a16="http://schemas.microsoft.com/office/drawing/2014/main" id="{53144F9C-7B34-44A4-A792-2F0CBC2D9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83" y="2231801"/>
            <a:ext cx="3165963" cy="1299990"/>
          </a:xfrm>
          <a:prstGeom prst="rect">
            <a:avLst/>
          </a:prstGeom>
        </p:spPr>
      </p:pic>
      <p:sp>
        <p:nvSpPr>
          <p:cNvPr id="24" name="TextBox 14">
            <a:extLst>
              <a:ext uri="{FF2B5EF4-FFF2-40B4-BE49-F238E27FC236}">
                <a16:creationId xmlns:a16="http://schemas.microsoft.com/office/drawing/2014/main" id="{19F40197-3BFE-40EF-BB4C-67FEE7E9D30A}"/>
              </a:ext>
            </a:extLst>
          </p:cNvPr>
          <p:cNvSpPr txBox="1"/>
          <p:nvPr/>
        </p:nvSpPr>
        <p:spPr>
          <a:xfrm>
            <a:off x="9048443" y="2398410"/>
            <a:ext cx="15466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缺點</a:t>
            </a:r>
            <a:endParaRPr lang="en-US" sz="2800" b="1" dirty="0">
              <a:solidFill>
                <a:schemeClr val="bg1"/>
              </a:solidFill>
              <a:latin typeface="微軟正黑體" panose="020B0604030504040204" pitchFamily="34" charset="-120"/>
              <a:ea typeface="微軟正黑體" panose="020B0604030504040204" pitchFamily="34" charset="-120"/>
            </a:endParaRPr>
          </a:p>
        </p:txBody>
      </p:sp>
      <p:pic>
        <p:nvPicPr>
          <p:cNvPr id="19" name="圖片 18">
            <a:extLst>
              <a:ext uri="{FF2B5EF4-FFF2-40B4-BE49-F238E27FC236}">
                <a16:creationId xmlns:a16="http://schemas.microsoft.com/office/drawing/2014/main" id="{860422D6-FD66-4A4B-AF46-71688ED16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230" y="2483622"/>
            <a:ext cx="3539035" cy="3066554"/>
          </a:xfrm>
          <a:prstGeom prst="rect">
            <a:avLst/>
          </a:prstGeom>
        </p:spPr>
      </p:pic>
      <p:pic>
        <p:nvPicPr>
          <p:cNvPr id="20" name="圖片 19">
            <a:extLst>
              <a:ext uri="{FF2B5EF4-FFF2-40B4-BE49-F238E27FC236}">
                <a16:creationId xmlns:a16="http://schemas.microsoft.com/office/drawing/2014/main" id="{BA09F67A-E2F1-4E0B-8437-6F0248EBD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877" y="2231801"/>
            <a:ext cx="3165963" cy="1299990"/>
          </a:xfrm>
          <a:prstGeom prst="rect">
            <a:avLst/>
          </a:prstGeom>
        </p:spPr>
      </p:pic>
      <p:sp>
        <p:nvSpPr>
          <p:cNvPr id="21" name="TextBox 14">
            <a:extLst>
              <a:ext uri="{FF2B5EF4-FFF2-40B4-BE49-F238E27FC236}">
                <a16:creationId xmlns:a16="http://schemas.microsoft.com/office/drawing/2014/main" id="{0728CC07-0019-41C1-BA22-C51A0805AB85}"/>
              </a:ext>
            </a:extLst>
          </p:cNvPr>
          <p:cNvSpPr txBox="1"/>
          <p:nvPr/>
        </p:nvSpPr>
        <p:spPr>
          <a:xfrm>
            <a:off x="5133837" y="2159026"/>
            <a:ext cx="21717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rPr>
              <a:t>Port Forwarding</a:t>
            </a:r>
          </a:p>
        </p:txBody>
      </p:sp>
      <p:pic>
        <p:nvPicPr>
          <p:cNvPr id="8" name="圖片 7">
            <a:extLst>
              <a:ext uri="{FF2B5EF4-FFF2-40B4-BE49-F238E27FC236}">
                <a16:creationId xmlns:a16="http://schemas.microsoft.com/office/drawing/2014/main" id="{805D11CC-595A-4CA4-A1B0-73104DFE9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73" y="2483622"/>
            <a:ext cx="3539035" cy="3066554"/>
          </a:xfrm>
          <a:prstGeom prst="rect">
            <a:avLst/>
          </a:prstGeom>
        </p:spPr>
      </p:pic>
      <p:pic>
        <p:nvPicPr>
          <p:cNvPr id="12" name="圖片 11">
            <a:extLst>
              <a:ext uri="{FF2B5EF4-FFF2-40B4-BE49-F238E27FC236}">
                <a16:creationId xmlns:a16="http://schemas.microsoft.com/office/drawing/2014/main" id="{2F56E012-D7DE-495A-9840-A279D6505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20" y="2231801"/>
            <a:ext cx="3165963" cy="1299990"/>
          </a:xfrm>
          <a:prstGeom prst="rect">
            <a:avLst/>
          </a:prstGeom>
        </p:spPr>
      </p:pic>
      <p:sp>
        <p:nvSpPr>
          <p:cNvPr id="2" name="Title 1">
            <a:extLst>
              <a:ext uri="{FF2B5EF4-FFF2-40B4-BE49-F238E27FC236}">
                <a16:creationId xmlns:a16="http://schemas.microsoft.com/office/drawing/2014/main" id="{B4E2CB9F-E3F2-4A8C-B952-6402D72E6D18}"/>
              </a:ext>
            </a:extLst>
          </p:cNvPr>
          <p:cNvSpPr>
            <a:spLocks noGrp="1"/>
          </p:cNvSpPr>
          <p:nvPr>
            <p:ph type="title"/>
          </p:nvPr>
        </p:nvSpPr>
        <p:spPr>
          <a:xfrm>
            <a:off x="9120187" y="3409347"/>
            <a:ext cx="2199692" cy="400110"/>
          </a:xfrm>
          <a:solidFill>
            <a:schemeClr val="tx1"/>
          </a:solidFill>
        </p:spPr>
        <p:txBody>
          <a:bodyPr>
            <a:normAutofit/>
          </a:bodyPr>
          <a:lstStyle/>
          <a:p>
            <a:pPr algn="ctr"/>
            <a:r>
              <a:rPr lang="ja-JP" altLang="en-US" sz="2000">
                <a:solidFill>
                  <a:srgbClr val="FFFFFF"/>
                </a:solidFill>
                <a:cs typeface="Calibri Light"/>
              </a:rPr>
              <a:t>設定流程複雜</a:t>
            </a:r>
            <a:endParaRPr lang="en-US" altLang="ja-JP" sz="4000"/>
          </a:p>
        </p:txBody>
      </p:sp>
      <p:pic>
        <p:nvPicPr>
          <p:cNvPr id="7" name="Picture 7" descr="A screenshot of a computer&#10;&#10;Description generated with very high confidence">
            <a:extLst>
              <a:ext uri="{FF2B5EF4-FFF2-40B4-BE49-F238E27FC236}">
                <a16:creationId xmlns:a16="http://schemas.microsoft.com/office/drawing/2014/main" id="{6C874C45-8EC8-4DB7-8AB4-7BD99B5CD9C2}"/>
              </a:ext>
            </a:extLst>
          </p:cNvPr>
          <p:cNvPicPr>
            <a:picLocks noChangeAspect="1"/>
          </p:cNvPicPr>
          <p:nvPr/>
        </p:nvPicPr>
        <p:blipFill>
          <a:blip r:embed="rId5"/>
          <a:stretch>
            <a:fillRect/>
          </a:stretch>
        </p:blipFill>
        <p:spPr>
          <a:xfrm>
            <a:off x="5095172" y="3276990"/>
            <a:ext cx="2343150" cy="1952625"/>
          </a:xfrm>
          <a:prstGeom prst="rect">
            <a:avLst/>
          </a:prstGeom>
        </p:spPr>
      </p:pic>
      <p:pic>
        <p:nvPicPr>
          <p:cNvPr id="9" name="Picture 9">
            <a:extLst>
              <a:ext uri="{FF2B5EF4-FFF2-40B4-BE49-F238E27FC236}">
                <a16:creationId xmlns:a16="http://schemas.microsoft.com/office/drawing/2014/main" id="{21F557EE-4FCB-4465-8BEF-EE24D3D906E4}"/>
              </a:ext>
            </a:extLst>
          </p:cNvPr>
          <p:cNvPicPr>
            <a:picLocks noChangeAspect="1"/>
          </p:cNvPicPr>
          <p:nvPr/>
        </p:nvPicPr>
        <p:blipFill>
          <a:blip r:embed="rId6"/>
          <a:stretch>
            <a:fillRect/>
          </a:stretch>
        </p:blipFill>
        <p:spPr>
          <a:xfrm>
            <a:off x="567196" y="3276990"/>
            <a:ext cx="3663609" cy="1628539"/>
          </a:xfrm>
          <a:prstGeom prst="hexagon">
            <a:avLst>
              <a:gd name="adj" fmla="val 28255"/>
              <a:gd name="vf" fmla="val 115470"/>
            </a:avLst>
          </a:prstGeom>
        </p:spPr>
      </p:pic>
      <p:sp>
        <p:nvSpPr>
          <p:cNvPr id="15" name="TextBox 14">
            <a:extLst>
              <a:ext uri="{FF2B5EF4-FFF2-40B4-BE49-F238E27FC236}">
                <a16:creationId xmlns:a16="http://schemas.microsoft.com/office/drawing/2014/main" id="{DA3B56E0-32E7-404E-8E00-EC2EC83E25A8}"/>
              </a:ext>
            </a:extLst>
          </p:cNvPr>
          <p:cNvSpPr txBox="1"/>
          <p:nvPr/>
        </p:nvSpPr>
        <p:spPr>
          <a:xfrm>
            <a:off x="1249680" y="2398410"/>
            <a:ext cx="21717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rPr>
              <a:t>VPN</a:t>
            </a:r>
          </a:p>
        </p:txBody>
      </p:sp>
      <p:sp>
        <p:nvSpPr>
          <p:cNvPr id="17" name="TextBox 16">
            <a:extLst>
              <a:ext uri="{FF2B5EF4-FFF2-40B4-BE49-F238E27FC236}">
                <a16:creationId xmlns:a16="http://schemas.microsoft.com/office/drawing/2014/main" id="{1314ECFB-36DD-42EA-B012-06437D2C1DBD}"/>
              </a:ext>
            </a:extLst>
          </p:cNvPr>
          <p:cNvSpPr txBox="1"/>
          <p:nvPr/>
        </p:nvSpPr>
        <p:spPr>
          <a:xfrm>
            <a:off x="9120188" y="3935367"/>
            <a:ext cx="2199692" cy="400110"/>
          </a:xfrm>
          <a:prstGeom prst="rect">
            <a:avLst/>
          </a:prstGeom>
          <a:solidFill>
            <a:schemeClr val="tx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2000" b="1">
                <a:solidFill>
                  <a:srgbClr val="FFFFFF"/>
                </a:solidFill>
                <a:latin typeface="微軟正黑體" panose="020B0604030504040204" pitchFamily="34" charset="-120"/>
                <a:ea typeface="微軟正黑體" panose="020B0604030504040204" pitchFamily="34" charset="-120"/>
              </a:rPr>
              <a:t>需要硬體支援</a:t>
            </a:r>
            <a:r>
              <a:rPr lang="en-US" sz="2000" b="1">
                <a:solidFill>
                  <a:srgbClr val="FFFFFF"/>
                </a:solidFill>
                <a:latin typeface="微軟正黑體" panose="020B0604030504040204" pitchFamily="34" charset="-120"/>
                <a:ea typeface="微軟正黑體" panose="020B0604030504040204" pitchFamily="34" charset="-120"/>
                <a:cs typeface="Calibri Light"/>
              </a:rPr>
              <a:t>​</a:t>
            </a:r>
            <a:endParaRPr lang="en-US" sz="2000" b="1">
              <a:solidFill>
                <a:srgbClr val="FFFFFF"/>
              </a:solidFill>
              <a:latin typeface="微軟正黑體" panose="020B0604030504040204" pitchFamily="34" charset="-120"/>
              <a:ea typeface="微軟正黑體" panose="020B0604030504040204" pitchFamily="34" charset="-120"/>
              <a:cs typeface="Calibri" panose="020F0502020204030204"/>
            </a:endParaRPr>
          </a:p>
        </p:txBody>
      </p:sp>
      <p:sp>
        <p:nvSpPr>
          <p:cNvPr id="18" name="TextBox 17">
            <a:extLst>
              <a:ext uri="{FF2B5EF4-FFF2-40B4-BE49-F238E27FC236}">
                <a16:creationId xmlns:a16="http://schemas.microsoft.com/office/drawing/2014/main" id="{D257EDCA-0447-4D72-995E-4D869C87251B}"/>
              </a:ext>
            </a:extLst>
          </p:cNvPr>
          <p:cNvSpPr txBox="1"/>
          <p:nvPr/>
        </p:nvSpPr>
        <p:spPr>
          <a:xfrm>
            <a:off x="9120188" y="4462484"/>
            <a:ext cx="2199691" cy="4001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a:solidFill>
                  <a:srgbClr val="FFFFFF"/>
                </a:solidFill>
                <a:latin typeface="微軟正黑體" panose="020B0604030504040204" pitchFamily="34" charset="-120"/>
                <a:ea typeface="微軟正黑體" panose="020B0604030504040204" pitchFamily="34" charset="-120"/>
                <a:cs typeface="Calibri Light"/>
              </a:rPr>
              <a:t>不穩定的成效</a:t>
            </a:r>
            <a:endParaRPr lang="en-US" sz="2000" b="1">
              <a:solidFill>
                <a:srgbClr val="FFFFFF"/>
              </a:solidFill>
              <a:latin typeface="微軟正黑體" panose="020B0604030504040204" pitchFamily="34" charset="-120"/>
              <a:ea typeface="微軟正黑體" panose="020B0604030504040204" pitchFamily="34" charset="-120"/>
              <a:cs typeface="Calibri" panose="020F0502020204030204"/>
            </a:endParaRPr>
          </a:p>
        </p:txBody>
      </p:sp>
      <p:sp>
        <p:nvSpPr>
          <p:cNvPr id="11" name="Content Placeholder 2">
            <a:extLst>
              <a:ext uri="{FF2B5EF4-FFF2-40B4-BE49-F238E27FC236}">
                <a16:creationId xmlns:a16="http://schemas.microsoft.com/office/drawing/2014/main" id="{6D62886B-301B-4E07-B45E-19EA25C13254}"/>
              </a:ext>
            </a:extLst>
          </p:cNvPr>
          <p:cNvSpPr>
            <a:spLocks noGrp="1"/>
          </p:cNvSpPr>
          <p:nvPr/>
        </p:nvSpPr>
        <p:spPr>
          <a:xfrm>
            <a:off x="389285" y="1478769"/>
            <a:ext cx="3506975" cy="5223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ja-JP" sz="2400" b="1" dirty="0">
                <a:solidFill>
                  <a:srgbClr val="412DAF"/>
                </a:solidFill>
                <a:latin typeface="微軟正黑體" panose="020B0604030504040204" pitchFamily="34" charset="-120"/>
                <a:ea typeface="微軟正黑體" panose="020B0604030504040204" pitchFamily="34" charset="-120"/>
                <a:cs typeface="Calibri"/>
              </a:rPr>
              <a:t>過去常用的</a:t>
            </a:r>
            <a:r>
              <a:rPr lang="ja-JP" altLang="en-US" sz="2400" b="1" dirty="0">
                <a:solidFill>
                  <a:srgbClr val="412DAF"/>
                </a:solidFill>
                <a:latin typeface="微軟正黑體" panose="020B0604030504040204" pitchFamily="34" charset="-120"/>
                <a:ea typeface="微軟正黑體" panose="020B0604030504040204" pitchFamily="34" charset="-120"/>
                <a:cs typeface="Calibri"/>
              </a:rPr>
              <a:t>方式</a:t>
            </a:r>
            <a:r>
              <a:rPr lang="ja-JP" sz="2400" b="1" dirty="0">
                <a:solidFill>
                  <a:srgbClr val="412DAF"/>
                </a:solidFill>
                <a:latin typeface="微軟正黑體" panose="020B0604030504040204" pitchFamily="34" charset="-120"/>
                <a:ea typeface="微軟正黑體" panose="020B0604030504040204" pitchFamily="34" charset="-120"/>
                <a:cs typeface="Calibri"/>
              </a:rPr>
              <a:t>是：</a:t>
            </a:r>
          </a:p>
        </p:txBody>
      </p:sp>
      <p:pic>
        <p:nvPicPr>
          <p:cNvPr id="4" name="圖片 3">
            <a:extLst>
              <a:ext uri="{FF2B5EF4-FFF2-40B4-BE49-F238E27FC236}">
                <a16:creationId xmlns:a16="http://schemas.microsoft.com/office/drawing/2014/main" id="{9F2E33D9-085C-40FE-94B2-A8E68D29FCF3}"/>
              </a:ext>
            </a:extLst>
          </p:cNvPr>
          <p:cNvPicPr>
            <a:picLocks noChangeAspect="1"/>
          </p:cNvPicPr>
          <p:nvPr/>
        </p:nvPicPr>
        <p:blipFill rotWithShape="1">
          <a:blip r:embed="rId7">
            <a:extLst>
              <a:ext uri="{28A0092B-C50C-407E-A947-70E740481C1C}">
                <a14:useLocalDpi xmlns:a14="http://schemas.microsoft.com/office/drawing/2010/main" val="0"/>
              </a:ext>
            </a:extLst>
          </a:blip>
          <a:srcRect b="10051"/>
          <a:stretch/>
        </p:blipFill>
        <p:spPr>
          <a:xfrm>
            <a:off x="10385378" y="1600467"/>
            <a:ext cx="1020813" cy="1487986"/>
          </a:xfrm>
          <a:prstGeom prst="rect">
            <a:avLst/>
          </a:prstGeom>
        </p:spPr>
      </p:pic>
      <p:sp>
        <p:nvSpPr>
          <p:cNvPr id="25" name="Title 1">
            <a:extLst>
              <a:ext uri="{FF2B5EF4-FFF2-40B4-BE49-F238E27FC236}">
                <a16:creationId xmlns:a16="http://schemas.microsoft.com/office/drawing/2014/main" id="{507C335E-F9E3-49B8-86E6-E0BE796950C6}"/>
              </a:ext>
            </a:extLst>
          </p:cNvPr>
          <p:cNvSpPr txBox="1">
            <a:spLocks/>
          </p:cNvSpPr>
          <p:nvPr/>
        </p:nvSpPr>
        <p:spPr>
          <a:xfrm>
            <a:off x="316359" y="133393"/>
            <a:ext cx="103422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404040"/>
                </a:solidFill>
                <a:latin typeface="微軟正黑體" panose="020B0604030504040204" pitchFamily="34" charset="-120"/>
                <a:ea typeface="微軟正黑體" panose="020B0604030504040204" pitchFamily="34" charset="-120"/>
                <a:cs typeface="+mj-cs"/>
              </a:defRPr>
            </a:lvl1pPr>
          </a:lstStyle>
          <a:p>
            <a:r>
              <a:rPr lang="zh-TW" altLang="en-US"/>
              <a:t>Wake on WAN 的困擾</a:t>
            </a:r>
            <a:endParaRPr lang="zh-TW" altLang="en-US" dirty="0"/>
          </a:p>
        </p:txBody>
      </p:sp>
    </p:spTree>
    <p:extLst>
      <p:ext uri="{BB962C8B-B14F-4D97-AF65-F5344CB8AC3E}">
        <p14:creationId xmlns:p14="http://schemas.microsoft.com/office/powerpoint/2010/main" val="219445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5071731" y="3978207"/>
            <a:ext cx="6602110" cy="2387600"/>
          </a:xfrm>
        </p:spPr>
        <p:txBody>
          <a:bodyPr>
            <a:normAutofit/>
          </a:bodyPr>
          <a:lstStyle/>
          <a:p>
            <a:r>
              <a:rPr lang="en-US" altLang="zh-CN" sz="4800" b="1">
                <a:solidFill>
                  <a:srgbClr val="412DAF"/>
                </a:solidFill>
                <a:latin typeface="微軟正黑體" panose="020B0604030504040204" pitchFamily="34" charset="-120"/>
                <a:ea typeface="微軟正黑體" panose="020B0604030504040204" pitchFamily="34" charset="-120"/>
              </a:rPr>
              <a:t>QWU</a:t>
            </a:r>
            <a:r>
              <a:rPr lang="en-US" altLang="zh-TW" sz="4800" b="1">
                <a:solidFill>
                  <a:srgbClr val="412DAF"/>
                </a:solidFill>
                <a:latin typeface="微軟正黑體" panose="020B0604030504040204" pitchFamily="34" charset="-120"/>
                <a:ea typeface="微軟正黑體" panose="020B0604030504040204" pitchFamily="34" charset="-120"/>
              </a:rPr>
              <a:t>-100</a:t>
            </a:r>
            <a:r>
              <a:rPr lang="en-US" altLang="zh-CN" sz="4800" b="1">
                <a:solidFill>
                  <a:srgbClr val="412DAF"/>
                </a:solidFill>
                <a:latin typeface="微軟正黑體" panose="020B0604030504040204" pitchFamily="34" charset="-120"/>
                <a:ea typeface="微軟正黑體" panose="020B0604030504040204" pitchFamily="34" charset="-120"/>
              </a:rPr>
              <a:t> </a:t>
            </a:r>
            <a:br>
              <a:rPr lang="en-US" altLang="zh-CN" sz="4800" b="1">
                <a:solidFill>
                  <a:srgbClr val="412DAF"/>
                </a:solidFill>
                <a:latin typeface="微軟正黑體" panose="020B0604030504040204" pitchFamily="34" charset="-120"/>
                <a:ea typeface="微軟正黑體" panose="020B0604030504040204" pitchFamily="34" charset="-120"/>
              </a:rPr>
            </a:br>
            <a:r>
              <a:rPr lang="zh-CN" altLang="en-US" sz="4800" b="1">
                <a:solidFill>
                  <a:srgbClr val="412DAF"/>
                </a:solidFill>
                <a:latin typeface="微軟正黑體" panose="020B0604030504040204" pitchFamily="34" charset="-120"/>
                <a:ea typeface="微軟正黑體" panose="020B0604030504040204" pitchFamily="34" charset="-120"/>
              </a:rPr>
              <a:t>小巧裝置</a:t>
            </a:r>
            <a:r>
              <a:rPr lang="en-US" altLang="zh-TW" sz="4800" b="1" err="1">
                <a:solidFill>
                  <a:srgbClr val="412DAF"/>
                </a:solidFill>
                <a:latin typeface="微軟正黑體" panose="020B0604030504040204" pitchFamily="34" charset="-120"/>
                <a:ea typeface="微軟正黑體" panose="020B0604030504040204" pitchFamily="34" charset="-120"/>
              </a:rPr>
              <a:t>解決您的困擾</a:t>
            </a:r>
            <a:endParaRPr lang="en-US" altLang="zh-TW" sz="4800" b="1">
              <a:solidFill>
                <a:srgbClr val="412DA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395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596348" y="2264949"/>
            <a:ext cx="7347014" cy="2387600"/>
          </a:xfrm>
        </p:spPr>
        <p:txBody>
          <a:bodyPr anchor="b">
            <a:normAutofit/>
          </a:bodyPr>
          <a:lstStyle/>
          <a:p>
            <a:r>
              <a:rPr lang="en-US" sz="6600" b="1" err="1">
                <a:solidFill>
                  <a:srgbClr val="412DAF"/>
                </a:solidFill>
                <a:latin typeface="微軟正黑體"/>
                <a:ea typeface="微軟正黑體"/>
                <a:cs typeface="Calibri Light"/>
              </a:rPr>
              <a:t>QuWakeUp</a:t>
            </a:r>
            <a:br>
              <a:rPr lang="en-US" sz="6600" b="1">
                <a:latin typeface="微軟正黑體" panose="020B0604030504040204" pitchFamily="34" charset="-120"/>
                <a:ea typeface="微軟正黑體" panose="020B0604030504040204" pitchFamily="34" charset="-120"/>
                <a:cs typeface="Calibri Light"/>
              </a:rPr>
            </a:br>
            <a:r>
              <a:rPr lang="ja-JP" altLang="en-US" sz="6600" b="1">
                <a:solidFill>
                  <a:srgbClr val="412DAF"/>
                </a:solidFill>
                <a:latin typeface="微軟正黑體"/>
                <a:ea typeface="微軟正黑體"/>
                <a:cs typeface="Calibri Light"/>
              </a:rPr>
              <a:t>輕鬆完成遠端喚醒</a:t>
            </a:r>
            <a:endParaRPr lang="ja-JP" altLang="en-US" sz="6600" b="1">
              <a:solidFill>
                <a:srgbClr val="412DAF"/>
              </a:solidFill>
              <a:latin typeface="微軟正黑體" panose="020B0604030504040204" pitchFamily="34" charset="-120"/>
              <a:ea typeface="微軟正黑體" panose="020B0604030504040204" pitchFamily="34" charset="-120"/>
              <a:cs typeface="Calibri Light"/>
            </a:endParaRPr>
          </a:p>
        </p:txBody>
      </p:sp>
      <p:pic>
        <p:nvPicPr>
          <p:cNvPr id="6" name="圖片 5">
            <a:extLst>
              <a:ext uri="{FF2B5EF4-FFF2-40B4-BE49-F238E27FC236}">
                <a16:creationId xmlns:a16="http://schemas.microsoft.com/office/drawing/2014/main" id="{4E3DC809-56B0-44FA-9A12-64723976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8939" y="1483633"/>
            <a:ext cx="4050567" cy="3081131"/>
          </a:xfrm>
          <a:prstGeom prst="rect">
            <a:avLst/>
          </a:prstGeom>
        </p:spPr>
      </p:pic>
    </p:spTree>
    <p:extLst>
      <p:ext uri="{BB962C8B-B14F-4D97-AF65-F5344CB8AC3E}">
        <p14:creationId xmlns:p14="http://schemas.microsoft.com/office/powerpoint/2010/main" val="4179972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89CD7F56-0386-47EB-94DB-080AF0064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2534" y="1497057"/>
            <a:ext cx="5688431" cy="4928994"/>
          </a:xfrm>
          <a:prstGeom prst="rect">
            <a:avLst/>
          </a:prstGeom>
        </p:spPr>
      </p:pic>
      <p:sp>
        <p:nvSpPr>
          <p:cNvPr id="2" name="Title 1">
            <a:extLst>
              <a:ext uri="{FF2B5EF4-FFF2-40B4-BE49-F238E27FC236}">
                <a16:creationId xmlns:a16="http://schemas.microsoft.com/office/drawing/2014/main" id="{8CC6B0D3-5C9E-45EB-B839-1B9D6395B3CC}"/>
              </a:ext>
            </a:extLst>
          </p:cNvPr>
          <p:cNvSpPr>
            <a:spLocks noGrp="1"/>
          </p:cNvSpPr>
          <p:nvPr>
            <p:ph type="title"/>
          </p:nvPr>
        </p:nvSpPr>
        <p:spPr>
          <a:xfrm>
            <a:off x="143005" y="133393"/>
            <a:ext cx="10515600" cy="1325563"/>
          </a:xfrm>
        </p:spPr>
        <p:txBody>
          <a:bodyPr/>
          <a:lstStyle/>
          <a:p>
            <a:r>
              <a:rPr lang="en-US" altLang="ja-JP"/>
              <a:t>QWU-100 </a:t>
            </a:r>
            <a:r>
              <a:rPr lang="ja-JP" altLang="en-US"/>
              <a:t>產品介紹</a:t>
            </a:r>
            <a:endParaRPr lang="en-US" altLang="ja-JP"/>
          </a:p>
        </p:txBody>
      </p:sp>
      <p:sp>
        <p:nvSpPr>
          <p:cNvPr id="5" name="Content Placeholder 2">
            <a:extLst>
              <a:ext uri="{FF2B5EF4-FFF2-40B4-BE49-F238E27FC236}">
                <a16:creationId xmlns:a16="http://schemas.microsoft.com/office/drawing/2014/main" id="{8C93605A-2638-4B00-9A4F-D7AEBDED8472}"/>
              </a:ext>
            </a:extLst>
          </p:cNvPr>
          <p:cNvSpPr txBox="1">
            <a:spLocks/>
          </p:cNvSpPr>
          <p:nvPr/>
        </p:nvSpPr>
        <p:spPr>
          <a:xfrm>
            <a:off x="780248" y="1458956"/>
            <a:ext cx="4039644" cy="329563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zh-CN" altLang="en-US">
              <a:ea typeface="等线"/>
              <a:cs typeface="Calibri" panose="020F0502020204030204"/>
            </a:endParaRPr>
          </a:p>
          <a:p>
            <a:endParaRPr lang="zh-CN" altLang="en-US">
              <a:ea typeface="等线"/>
              <a:cs typeface="Calibri" panose="020F0502020204030204"/>
            </a:endParaRPr>
          </a:p>
        </p:txBody>
      </p:sp>
      <p:pic>
        <p:nvPicPr>
          <p:cNvPr id="13" name="圖片 12">
            <a:extLst>
              <a:ext uri="{FF2B5EF4-FFF2-40B4-BE49-F238E27FC236}">
                <a16:creationId xmlns:a16="http://schemas.microsoft.com/office/drawing/2014/main" id="{84D9DE8B-2199-47B1-B11D-B030ABC12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14" y="1497057"/>
            <a:ext cx="5688431" cy="4928994"/>
          </a:xfrm>
          <a:prstGeom prst="rect">
            <a:avLst/>
          </a:prstGeom>
        </p:spPr>
      </p:pic>
      <p:pic>
        <p:nvPicPr>
          <p:cNvPr id="15" name="圖片 14">
            <a:extLst>
              <a:ext uri="{FF2B5EF4-FFF2-40B4-BE49-F238E27FC236}">
                <a16:creationId xmlns:a16="http://schemas.microsoft.com/office/drawing/2014/main" id="{4876D733-286E-497C-80C9-3BBB08961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86" y="2556621"/>
            <a:ext cx="4426080" cy="1938696"/>
          </a:xfrm>
          <a:prstGeom prst="rect">
            <a:avLst/>
          </a:prstGeom>
        </p:spPr>
      </p:pic>
      <p:pic>
        <p:nvPicPr>
          <p:cNvPr id="17" name="圖片 16">
            <a:extLst>
              <a:ext uri="{FF2B5EF4-FFF2-40B4-BE49-F238E27FC236}">
                <a16:creationId xmlns:a16="http://schemas.microsoft.com/office/drawing/2014/main" id="{FD9C96C5-7CB9-4BA7-BC09-0629EEE58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668" y="2128182"/>
            <a:ext cx="4432176" cy="1938696"/>
          </a:xfrm>
          <a:prstGeom prst="rect">
            <a:avLst/>
          </a:prstGeom>
        </p:spPr>
      </p:pic>
      <p:pic>
        <p:nvPicPr>
          <p:cNvPr id="153" name="圖片 152">
            <a:extLst>
              <a:ext uri="{FF2B5EF4-FFF2-40B4-BE49-F238E27FC236}">
                <a16:creationId xmlns:a16="http://schemas.microsoft.com/office/drawing/2014/main" id="{33B4E7B6-E234-4613-AE9C-AC15932A67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255" y="1718343"/>
            <a:ext cx="2634343" cy="1081700"/>
          </a:xfrm>
          <a:prstGeom prst="rect">
            <a:avLst/>
          </a:prstGeom>
        </p:spPr>
      </p:pic>
      <p:sp>
        <p:nvSpPr>
          <p:cNvPr id="7" name="Content Placeholder 2">
            <a:extLst>
              <a:ext uri="{FF2B5EF4-FFF2-40B4-BE49-F238E27FC236}">
                <a16:creationId xmlns:a16="http://schemas.microsoft.com/office/drawing/2014/main" id="{1E52B047-0DF9-480C-8C21-0A47EB7A318B}"/>
              </a:ext>
            </a:extLst>
          </p:cNvPr>
          <p:cNvSpPr txBox="1">
            <a:spLocks/>
          </p:cNvSpPr>
          <p:nvPr/>
        </p:nvSpPr>
        <p:spPr>
          <a:xfrm>
            <a:off x="1305753" y="1913564"/>
            <a:ext cx="1715544"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00" b="1">
                <a:solidFill>
                  <a:schemeClr val="bg1"/>
                </a:solidFill>
                <a:latin typeface="微軟正黑體" panose="020B0604030504040204" pitchFamily="34" charset="-120"/>
                <a:ea typeface="微軟正黑體" panose="020B0604030504040204" pitchFamily="34" charset="-120"/>
                <a:cs typeface="Calibri" panose="020F0502020204030204"/>
              </a:rPr>
              <a:t>LED 提示燈號</a:t>
            </a:r>
          </a:p>
        </p:txBody>
      </p:sp>
      <p:sp>
        <p:nvSpPr>
          <p:cNvPr id="155" name="橢圓 154">
            <a:extLst>
              <a:ext uri="{FF2B5EF4-FFF2-40B4-BE49-F238E27FC236}">
                <a16:creationId xmlns:a16="http://schemas.microsoft.com/office/drawing/2014/main" id="{E559EB32-B5E6-4015-B802-F0667F3D7CEB}"/>
              </a:ext>
            </a:extLst>
          </p:cNvPr>
          <p:cNvSpPr/>
          <p:nvPr/>
        </p:nvSpPr>
        <p:spPr>
          <a:xfrm>
            <a:off x="2515341" y="43000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1</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74" name="文字方塊 173">
            <a:extLst>
              <a:ext uri="{FF2B5EF4-FFF2-40B4-BE49-F238E27FC236}">
                <a16:creationId xmlns:a16="http://schemas.microsoft.com/office/drawing/2014/main" id="{9E4BD934-62B6-48BD-82D5-2ECC51AA3ECA}"/>
              </a:ext>
            </a:extLst>
          </p:cNvPr>
          <p:cNvSpPr txBox="1"/>
          <p:nvPr/>
        </p:nvSpPr>
        <p:spPr>
          <a:xfrm>
            <a:off x="2305138" y="4737812"/>
            <a:ext cx="1540347" cy="369332"/>
          </a:xfrm>
          <a:prstGeom prst="rect">
            <a:avLst/>
          </a:prstGeom>
          <a:noFill/>
        </p:spPr>
        <p:txBody>
          <a:bodyPr wrap="square" rtlCol="0">
            <a:spAutoFit/>
          </a:bodyPr>
          <a:lstStyle/>
          <a:p>
            <a:pPr algn="ctr"/>
            <a:r>
              <a:rPr lang="en-US" altLang="zh-TW" b="1">
                <a:solidFill>
                  <a:srgbClr val="412DAF"/>
                </a:solidFill>
              </a:rPr>
              <a:t>Status LED</a:t>
            </a:r>
            <a:endParaRPr lang="zh-TW" altLang="en-US" b="1">
              <a:solidFill>
                <a:srgbClr val="412DAF"/>
              </a:solidFill>
            </a:endParaRPr>
          </a:p>
        </p:txBody>
      </p:sp>
      <p:sp>
        <p:nvSpPr>
          <p:cNvPr id="175" name="文字方塊 174">
            <a:extLst>
              <a:ext uri="{FF2B5EF4-FFF2-40B4-BE49-F238E27FC236}">
                <a16:creationId xmlns:a16="http://schemas.microsoft.com/office/drawing/2014/main" id="{287F08AE-B98B-4745-9C22-8EBBDDE591E8}"/>
              </a:ext>
            </a:extLst>
          </p:cNvPr>
          <p:cNvSpPr txBox="1"/>
          <p:nvPr/>
        </p:nvSpPr>
        <p:spPr>
          <a:xfrm>
            <a:off x="2305138" y="5136369"/>
            <a:ext cx="1540348" cy="369332"/>
          </a:xfrm>
          <a:prstGeom prst="rect">
            <a:avLst/>
          </a:prstGeom>
          <a:noFill/>
        </p:spPr>
        <p:txBody>
          <a:bodyPr wrap="square" rtlCol="0">
            <a:spAutoFit/>
          </a:bodyPr>
          <a:lstStyle/>
          <a:p>
            <a:pPr algn="ctr"/>
            <a:r>
              <a:rPr lang="en-US" altLang="zh-TW" b="1">
                <a:solidFill>
                  <a:srgbClr val="412DAF"/>
                </a:solidFill>
              </a:rPr>
              <a:t>LAN1 LED</a:t>
            </a:r>
            <a:endParaRPr lang="zh-TW" altLang="en-US" b="1">
              <a:solidFill>
                <a:srgbClr val="412DAF"/>
              </a:solidFill>
            </a:endParaRPr>
          </a:p>
        </p:txBody>
      </p:sp>
      <p:sp>
        <p:nvSpPr>
          <p:cNvPr id="176" name="文字方塊 175">
            <a:extLst>
              <a:ext uri="{FF2B5EF4-FFF2-40B4-BE49-F238E27FC236}">
                <a16:creationId xmlns:a16="http://schemas.microsoft.com/office/drawing/2014/main" id="{EDEA57C5-CCBF-4D66-A00F-62C8461E2E88}"/>
              </a:ext>
            </a:extLst>
          </p:cNvPr>
          <p:cNvSpPr txBox="1"/>
          <p:nvPr/>
        </p:nvSpPr>
        <p:spPr>
          <a:xfrm>
            <a:off x="2305138" y="5583188"/>
            <a:ext cx="1540348" cy="369332"/>
          </a:xfrm>
          <a:prstGeom prst="rect">
            <a:avLst/>
          </a:prstGeom>
          <a:noFill/>
        </p:spPr>
        <p:txBody>
          <a:bodyPr wrap="square" rtlCol="0">
            <a:spAutoFit/>
          </a:bodyPr>
          <a:lstStyle/>
          <a:p>
            <a:pPr algn="ctr"/>
            <a:r>
              <a:rPr lang="en-US" altLang="zh-TW" b="1">
                <a:solidFill>
                  <a:srgbClr val="412DAF"/>
                </a:solidFill>
              </a:rPr>
              <a:t>LAN2 LED</a:t>
            </a:r>
            <a:endParaRPr lang="zh-TW" altLang="en-US" b="1">
              <a:solidFill>
                <a:srgbClr val="412DAF"/>
              </a:solidFill>
            </a:endParaRPr>
          </a:p>
        </p:txBody>
      </p:sp>
      <p:sp>
        <p:nvSpPr>
          <p:cNvPr id="184" name="文字方塊 183">
            <a:extLst>
              <a:ext uri="{FF2B5EF4-FFF2-40B4-BE49-F238E27FC236}">
                <a16:creationId xmlns:a16="http://schemas.microsoft.com/office/drawing/2014/main" id="{75B27450-B973-4232-AB44-3E30E7BA803F}"/>
              </a:ext>
            </a:extLst>
          </p:cNvPr>
          <p:cNvSpPr txBox="1"/>
          <p:nvPr/>
        </p:nvSpPr>
        <p:spPr>
          <a:xfrm>
            <a:off x="7867130" y="4325100"/>
            <a:ext cx="3229510" cy="369332"/>
          </a:xfrm>
          <a:prstGeom prst="rect">
            <a:avLst/>
          </a:prstGeom>
          <a:noFill/>
        </p:spPr>
        <p:txBody>
          <a:bodyPr wrap="square" rtlCol="0">
            <a:spAutoFit/>
          </a:bodyPr>
          <a:lstStyle/>
          <a:p>
            <a:r>
              <a:rPr lang="en-US" altLang="zh-TW" b="1">
                <a:solidFill>
                  <a:srgbClr val="412DAF"/>
                </a:solidFill>
              </a:rPr>
              <a:t>USB Type-C power input</a:t>
            </a:r>
            <a:endParaRPr lang="zh-TW" altLang="en-US" b="1">
              <a:solidFill>
                <a:srgbClr val="412DAF"/>
              </a:solidFill>
            </a:endParaRPr>
          </a:p>
        </p:txBody>
      </p:sp>
      <p:sp>
        <p:nvSpPr>
          <p:cNvPr id="185" name="文字方塊 184">
            <a:extLst>
              <a:ext uri="{FF2B5EF4-FFF2-40B4-BE49-F238E27FC236}">
                <a16:creationId xmlns:a16="http://schemas.microsoft.com/office/drawing/2014/main" id="{449C348F-6AF1-445B-BE58-BC9466966F8E}"/>
              </a:ext>
            </a:extLst>
          </p:cNvPr>
          <p:cNvSpPr txBox="1"/>
          <p:nvPr/>
        </p:nvSpPr>
        <p:spPr>
          <a:xfrm>
            <a:off x="7867130" y="4676328"/>
            <a:ext cx="2939223" cy="369332"/>
          </a:xfrm>
          <a:prstGeom prst="rect">
            <a:avLst/>
          </a:prstGeom>
          <a:noFill/>
        </p:spPr>
        <p:txBody>
          <a:bodyPr wrap="square" rtlCol="0">
            <a:spAutoFit/>
          </a:bodyPr>
          <a:lstStyle/>
          <a:p>
            <a:r>
              <a:rPr lang="fr-FR" altLang="zh-TW" b="1">
                <a:solidFill>
                  <a:srgbClr val="412DAF"/>
                </a:solidFill>
              </a:rPr>
              <a:t>RJ45 PoE port (LAN 1)</a:t>
            </a:r>
            <a:endParaRPr lang="zh-TW" altLang="en-US" b="1">
              <a:solidFill>
                <a:srgbClr val="412DAF"/>
              </a:solidFill>
            </a:endParaRPr>
          </a:p>
        </p:txBody>
      </p:sp>
      <p:sp>
        <p:nvSpPr>
          <p:cNvPr id="186" name="文字方塊 185">
            <a:extLst>
              <a:ext uri="{FF2B5EF4-FFF2-40B4-BE49-F238E27FC236}">
                <a16:creationId xmlns:a16="http://schemas.microsoft.com/office/drawing/2014/main" id="{3B61F2FE-365B-460D-B8AC-BF2235ED5975}"/>
              </a:ext>
            </a:extLst>
          </p:cNvPr>
          <p:cNvSpPr txBox="1"/>
          <p:nvPr/>
        </p:nvSpPr>
        <p:spPr>
          <a:xfrm>
            <a:off x="7867130" y="5027556"/>
            <a:ext cx="2500252" cy="369332"/>
          </a:xfrm>
          <a:prstGeom prst="rect">
            <a:avLst/>
          </a:prstGeom>
          <a:noFill/>
        </p:spPr>
        <p:txBody>
          <a:bodyPr wrap="square" rtlCol="0">
            <a:spAutoFit/>
          </a:bodyPr>
          <a:lstStyle/>
          <a:p>
            <a:r>
              <a:rPr lang="fr-FR" altLang="zh-TW" b="1">
                <a:solidFill>
                  <a:srgbClr val="412DAF"/>
                </a:solidFill>
              </a:rPr>
              <a:t>RJ45 LAN port (LAN 2)</a:t>
            </a:r>
            <a:endParaRPr lang="zh-TW" altLang="en-US" b="1">
              <a:solidFill>
                <a:srgbClr val="412DAF"/>
              </a:solidFill>
            </a:endParaRPr>
          </a:p>
        </p:txBody>
      </p:sp>
      <p:sp>
        <p:nvSpPr>
          <p:cNvPr id="187" name="文字方塊 186">
            <a:extLst>
              <a:ext uri="{FF2B5EF4-FFF2-40B4-BE49-F238E27FC236}">
                <a16:creationId xmlns:a16="http://schemas.microsoft.com/office/drawing/2014/main" id="{3DBCC47B-8669-4941-9F3C-9A7562E6C520}"/>
              </a:ext>
            </a:extLst>
          </p:cNvPr>
          <p:cNvSpPr txBox="1"/>
          <p:nvPr/>
        </p:nvSpPr>
        <p:spPr>
          <a:xfrm>
            <a:off x="7867130" y="5378784"/>
            <a:ext cx="1768005" cy="369332"/>
          </a:xfrm>
          <a:prstGeom prst="rect">
            <a:avLst/>
          </a:prstGeom>
          <a:noFill/>
        </p:spPr>
        <p:txBody>
          <a:bodyPr wrap="square" rtlCol="0">
            <a:spAutoFit/>
          </a:bodyPr>
          <a:lstStyle/>
          <a:p>
            <a:r>
              <a:rPr lang="en-US" altLang="zh-TW" b="1">
                <a:solidFill>
                  <a:srgbClr val="412DAF"/>
                </a:solidFill>
              </a:rPr>
              <a:t>USB Type-A port</a:t>
            </a:r>
            <a:endParaRPr lang="zh-TW" altLang="en-US" b="1">
              <a:solidFill>
                <a:srgbClr val="412DAF"/>
              </a:solidFill>
            </a:endParaRPr>
          </a:p>
        </p:txBody>
      </p:sp>
      <p:sp>
        <p:nvSpPr>
          <p:cNvPr id="188" name="文字方塊 187">
            <a:extLst>
              <a:ext uri="{FF2B5EF4-FFF2-40B4-BE49-F238E27FC236}">
                <a16:creationId xmlns:a16="http://schemas.microsoft.com/office/drawing/2014/main" id="{45F38957-5FF3-4C9B-96C7-397A18164119}"/>
              </a:ext>
            </a:extLst>
          </p:cNvPr>
          <p:cNvSpPr txBox="1"/>
          <p:nvPr/>
        </p:nvSpPr>
        <p:spPr>
          <a:xfrm>
            <a:off x="7867130" y="5730012"/>
            <a:ext cx="1768005" cy="369332"/>
          </a:xfrm>
          <a:prstGeom prst="rect">
            <a:avLst/>
          </a:prstGeom>
          <a:noFill/>
        </p:spPr>
        <p:txBody>
          <a:bodyPr wrap="square" rtlCol="0">
            <a:spAutoFit/>
          </a:bodyPr>
          <a:lstStyle/>
          <a:p>
            <a:r>
              <a:rPr lang="en-US" altLang="zh-TW" b="1">
                <a:solidFill>
                  <a:srgbClr val="412DAF"/>
                </a:solidFill>
              </a:rPr>
              <a:t>Reset button</a:t>
            </a:r>
            <a:endParaRPr lang="zh-TW" altLang="en-US" b="1">
              <a:solidFill>
                <a:srgbClr val="412DAF"/>
              </a:solidFill>
            </a:endParaRPr>
          </a:p>
        </p:txBody>
      </p:sp>
      <p:sp>
        <p:nvSpPr>
          <p:cNvPr id="191" name="橢圓 190">
            <a:extLst>
              <a:ext uri="{FF2B5EF4-FFF2-40B4-BE49-F238E27FC236}">
                <a16:creationId xmlns:a16="http://schemas.microsoft.com/office/drawing/2014/main" id="{0F71C600-B1BB-4BB6-9948-4D6E4AF3EC0E}"/>
              </a:ext>
            </a:extLst>
          </p:cNvPr>
          <p:cNvSpPr/>
          <p:nvPr/>
        </p:nvSpPr>
        <p:spPr>
          <a:xfrm>
            <a:off x="2939690" y="43000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2</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2" name="橢圓 191">
            <a:extLst>
              <a:ext uri="{FF2B5EF4-FFF2-40B4-BE49-F238E27FC236}">
                <a16:creationId xmlns:a16="http://schemas.microsoft.com/office/drawing/2014/main" id="{61D5F7F7-98DF-4499-A363-9E753483E1D8}"/>
              </a:ext>
            </a:extLst>
          </p:cNvPr>
          <p:cNvSpPr/>
          <p:nvPr/>
        </p:nvSpPr>
        <p:spPr>
          <a:xfrm>
            <a:off x="3379298" y="43000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3</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3" name="橢圓 192">
            <a:extLst>
              <a:ext uri="{FF2B5EF4-FFF2-40B4-BE49-F238E27FC236}">
                <a16:creationId xmlns:a16="http://schemas.microsoft.com/office/drawing/2014/main" id="{9830D9BC-66C9-4FC7-96E2-ADD9492C5235}"/>
              </a:ext>
            </a:extLst>
          </p:cNvPr>
          <p:cNvSpPr/>
          <p:nvPr/>
        </p:nvSpPr>
        <p:spPr>
          <a:xfrm>
            <a:off x="7707066"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1</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4" name="橢圓 193">
            <a:extLst>
              <a:ext uri="{FF2B5EF4-FFF2-40B4-BE49-F238E27FC236}">
                <a16:creationId xmlns:a16="http://schemas.microsoft.com/office/drawing/2014/main" id="{D16D6F85-0C87-4D94-8C4F-C3AFE143C21D}"/>
              </a:ext>
            </a:extLst>
          </p:cNvPr>
          <p:cNvSpPr/>
          <p:nvPr/>
        </p:nvSpPr>
        <p:spPr>
          <a:xfrm>
            <a:off x="8255896"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2</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5" name="橢圓 194">
            <a:extLst>
              <a:ext uri="{FF2B5EF4-FFF2-40B4-BE49-F238E27FC236}">
                <a16:creationId xmlns:a16="http://schemas.microsoft.com/office/drawing/2014/main" id="{283C46C3-27F2-4290-B70F-1AD8A5C2C233}"/>
              </a:ext>
            </a:extLst>
          </p:cNvPr>
          <p:cNvSpPr/>
          <p:nvPr/>
        </p:nvSpPr>
        <p:spPr>
          <a:xfrm>
            <a:off x="9008312"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3</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6" name="橢圓 195">
            <a:extLst>
              <a:ext uri="{FF2B5EF4-FFF2-40B4-BE49-F238E27FC236}">
                <a16:creationId xmlns:a16="http://schemas.microsoft.com/office/drawing/2014/main" id="{3BEFFC86-2DDF-4C42-A4B6-604C50EBB19C}"/>
              </a:ext>
            </a:extLst>
          </p:cNvPr>
          <p:cNvSpPr/>
          <p:nvPr/>
        </p:nvSpPr>
        <p:spPr>
          <a:xfrm>
            <a:off x="9551539"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4</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7" name="橢圓 196">
            <a:extLst>
              <a:ext uri="{FF2B5EF4-FFF2-40B4-BE49-F238E27FC236}">
                <a16:creationId xmlns:a16="http://schemas.microsoft.com/office/drawing/2014/main" id="{CAFBDED7-4972-41EC-A702-E0A9BBE33652}"/>
              </a:ext>
            </a:extLst>
          </p:cNvPr>
          <p:cNvSpPr/>
          <p:nvPr/>
        </p:nvSpPr>
        <p:spPr>
          <a:xfrm>
            <a:off x="10029970"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5</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8" name="橢圓 197">
            <a:extLst>
              <a:ext uri="{FF2B5EF4-FFF2-40B4-BE49-F238E27FC236}">
                <a16:creationId xmlns:a16="http://schemas.microsoft.com/office/drawing/2014/main" id="{BB209470-A74F-446A-A9A5-58BFA3553885}"/>
              </a:ext>
            </a:extLst>
          </p:cNvPr>
          <p:cNvSpPr/>
          <p:nvPr/>
        </p:nvSpPr>
        <p:spPr>
          <a:xfrm>
            <a:off x="2232742" y="4840021"/>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1</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199" name="橢圓 198">
            <a:extLst>
              <a:ext uri="{FF2B5EF4-FFF2-40B4-BE49-F238E27FC236}">
                <a16:creationId xmlns:a16="http://schemas.microsoft.com/office/drawing/2014/main" id="{8EA0FE2A-A569-4CF2-ABC0-C6F3E61EF5CC}"/>
              </a:ext>
            </a:extLst>
          </p:cNvPr>
          <p:cNvSpPr/>
          <p:nvPr/>
        </p:nvSpPr>
        <p:spPr>
          <a:xfrm>
            <a:off x="2232742" y="525087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2</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200" name="橢圓 199">
            <a:extLst>
              <a:ext uri="{FF2B5EF4-FFF2-40B4-BE49-F238E27FC236}">
                <a16:creationId xmlns:a16="http://schemas.microsoft.com/office/drawing/2014/main" id="{10ABFC98-680F-48E1-BA80-6AA36E543473}"/>
              </a:ext>
            </a:extLst>
          </p:cNvPr>
          <p:cNvSpPr/>
          <p:nvPr/>
        </p:nvSpPr>
        <p:spPr>
          <a:xfrm>
            <a:off x="2232742" y="5661727"/>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3</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201" name="橢圓 200">
            <a:extLst>
              <a:ext uri="{FF2B5EF4-FFF2-40B4-BE49-F238E27FC236}">
                <a16:creationId xmlns:a16="http://schemas.microsoft.com/office/drawing/2014/main" id="{6AE7551A-D12F-4C22-B450-8D0EAEE6FB56}"/>
              </a:ext>
            </a:extLst>
          </p:cNvPr>
          <p:cNvSpPr/>
          <p:nvPr/>
        </p:nvSpPr>
        <p:spPr>
          <a:xfrm>
            <a:off x="7585566" y="43743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1</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202" name="橢圓 201">
            <a:extLst>
              <a:ext uri="{FF2B5EF4-FFF2-40B4-BE49-F238E27FC236}">
                <a16:creationId xmlns:a16="http://schemas.microsoft.com/office/drawing/2014/main" id="{EE2CFEF1-26D3-4C5B-931B-250904529F7C}"/>
              </a:ext>
            </a:extLst>
          </p:cNvPr>
          <p:cNvSpPr/>
          <p:nvPr/>
        </p:nvSpPr>
        <p:spPr>
          <a:xfrm>
            <a:off x="7585566" y="4731868"/>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2</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203" name="橢圓 202">
            <a:extLst>
              <a:ext uri="{FF2B5EF4-FFF2-40B4-BE49-F238E27FC236}">
                <a16:creationId xmlns:a16="http://schemas.microsoft.com/office/drawing/2014/main" id="{88A0C9AA-5C90-4B3B-A87E-F72D3EEA8194}"/>
              </a:ext>
            </a:extLst>
          </p:cNvPr>
          <p:cNvSpPr/>
          <p:nvPr/>
        </p:nvSpPr>
        <p:spPr>
          <a:xfrm>
            <a:off x="7585566" y="508939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3</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204" name="橢圓 203">
            <a:extLst>
              <a:ext uri="{FF2B5EF4-FFF2-40B4-BE49-F238E27FC236}">
                <a16:creationId xmlns:a16="http://schemas.microsoft.com/office/drawing/2014/main" id="{9EC19072-935C-48C4-B8A8-E1D85E806C5E}"/>
              </a:ext>
            </a:extLst>
          </p:cNvPr>
          <p:cNvSpPr/>
          <p:nvPr/>
        </p:nvSpPr>
        <p:spPr>
          <a:xfrm>
            <a:off x="7585566" y="5446920"/>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4</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sp>
        <p:nvSpPr>
          <p:cNvPr id="205" name="橢圓 204">
            <a:extLst>
              <a:ext uri="{FF2B5EF4-FFF2-40B4-BE49-F238E27FC236}">
                <a16:creationId xmlns:a16="http://schemas.microsoft.com/office/drawing/2014/main" id="{D80E6801-6F00-4DA5-A65F-D10D99359B68}"/>
              </a:ext>
            </a:extLst>
          </p:cNvPr>
          <p:cNvSpPr/>
          <p:nvPr/>
        </p:nvSpPr>
        <p:spPr>
          <a:xfrm>
            <a:off x="7585566" y="5804446"/>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微軟正黑體" panose="020B0604030504040204" pitchFamily="34" charset="-120"/>
                <a:ea typeface="微軟正黑體" panose="020B0604030504040204" pitchFamily="34" charset="-120"/>
              </a:rPr>
              <a:t>5</a:t>
            </a:r>
            <a:endParaRPr lang="zh-TW" altLang="en-US" sz="1600" b="1">
              <a:solidFill>
                <a:srgbClr val="412DAF"/>
              </a:solidFill>
              <a:latin typeface="微軟正黑體" panose="020B0604030504040204" pitchFamily="34" charset="-120"/>
              <a:ea typeface="微軟正黑體" panose="020B0604030504040204" pitchFamily="34" charset="-120"/>
            </a:endParaRPr>
          </a:p>
        </p:txBody>
      </p:sp>
      <p:pic>
        <p:nvPicPr>
          <p:cNvPr id="52" name="圖片 152" descr="A close up of a logo&#10;&#10;Description generated with high confidence">
            <a:extLst>
              <a:ext uri="{FF2B5EF4-FFF2-40B4-BE49-F238E27FC236}">
                <a16:creationId xmlns:a16="http://schemas.microsoft.com/office/drawing/2014/main" id="{F791012A-77D7-47B1-9E84-92A964F234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3706" y="1718343"/>
            <a:ext cx="2634343" cy="1081700"/>
          </a:xfrm>
          <a:prstGeom prst="rect">
            <a:avLst/>
          </a:prstGeom>
        </p:spPr>
      </p:pic>
      <p:sp>
        <p:nvSpPr>
          <p:cNvPr id="53" name="Content Placeholder 2">
            <a:extLst>
              <a:ext uri="{FF2B5EF4-FFF2-40B4-BE49-F238E27FC236}">
                <a16:creationId xmlns:a16="http://schemas.microsoft.com/office/drawing/2014/main" id="{3420225F-01B5-4DE3-B993-87DA9B19208E}"/>
              </a:ext>
            </a:extLst>
          </p:cNvPr>
          <p:cNvSpPr txBox="1">
            <a:spLocks/>
          </p:cNvSpPr>
          <p:nvPr/>
        </p:nvSpPr>
        <p:spPr>
          <a:xfrm>
            <a:off x="7033043" y="1954532"/>
            <a:ext cx="1715544" cy="30859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zh-CN" altLang="en-US" sz="1800" b="1">
                <a:solidFill>
                  <a:schemeClr val="bg1"/>
                </a:solidFill>
                <a:latin typeface="微軟正黑體"/>
                <a:ea typeface="微軟正黑體"/>
                <a:cs typeface="Calibri" panose="020F0502020204030204"/>
              </a:rPr>
              <a:t>I/O </a:t>
            </a:r>
          </a:p>
        </p:txBody>
      </p:sp>
    </p:spTree>
    <p:extLst>
      <p:ext uri="{BB962C8B-B14F-4D97-AF65-F5344CB8AC3E}">
        <p14:creationId xmlns:p14="http://schemas.microsoft.com/office/powerpoint/2010/main" val="367424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72382DF0-9BFB-472B-A8A2-AEF3C6AE7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14" y="1642075"/>
            <a:ext cx="5688431" cy="4928994"/>
          </a:xfrm>
          <a:prstGeom prst="rect">
            <a:avLst/>
          </a:prstGeom>
        </p:spPr>
      </p:pic>
      <p:pic>
        <p:nvPicPr>
          <p:cNvPr id="17" name="圖片 16">
            <a:extLst>
              <a:ext uri="{FF2B5EF4-FFF2-40B4-BE49-F238E27FC236}">
                <a16:creationId xmlns:a16="http://schemas.microsoft.com/office/drawing/2014/main" id="{1E7D9298-AE91-48B5-B92F-19C1D7659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65" y="1458956"/>
            <a:ext cx="4616564" cy="1895629"/>
          </a:xfrm>
          <a:prstGeom prst="rect">
            <a:avLst/>
          </a:prstGeom>
        </p:spPr>
      </p:pic>
      <p:sp>
        <p:nvSpPr>
          <p:cNvPr id="18" name="Content Placeholder 2">
            <a:extLst>
              <a:ext uri="{FF2B5EF4-FFF2-40B4-BE49-F238E27FC236}">
                <a16:creationId xmlns:a16="http://schemas.microsoft.com/office/drawing/2014/main" id="{6A6E3824-44F9-40EB-9090-0CE0759B7FCF}"/>
              </a:ext>
            </a:extLst>
          </p:cNvPr>
          <p:cNvSpPr txBox="1">
            <a:spLocks/>
          </p:cNvSpPr>
          <p:nvPr/>
        </p:nvSpPr>
        <p:spPr>
          <a:xfrm>
            <a:off x="1380445" y="1487776"/>
            <a:ext cx="2851432"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600"/>
              </a:spcAft>
              <a:buNone/>
            </a:pPr>
            <a:r>
              <a:rPr lang="zh-CN" altLang="en-US" sz="3200">
                <a:solidFill>
                  <a:schemeClr val="bg1"/>
                </a:solidFill>
                <a:latin typeface="微軟正黑體" panose="020B0604030504040204" pitchFamily="34" charset="-120"/>
                <a:ea typeface="微軟正黑體" panose="020B0604030504040204" pitchFamily="34" charset="-120"/>
                <a:cs typeface="Calibri" panose="020F0502020204030204"/>
              </a:rPr>
              <a:t>a. </a:t>
            </a:r>
            <a:r>
              <a:rPr lang="zh-CN" altLang="en-US">
                <a:solidFill>
                  <a:schemeClr val="bg1"/>
                </a:solidFill>
                <a:latin typeface="微軟正黑體" panose="020B0604030504040204" pitchFamily="34" charset="-120"/>
                <a:ea typeface="微軟正黑體" panose="020B0604030504040204" pitchFamily="34" charset="-120"/>
                <a:cs typeface="Calibri" panose="020F0502020204030204"/>
              </a:rPr>
              <a:t>USB Type C</a:t>
            </a:r>
          </a:p>
          <a:p>
            <a:pPr marL="0" lvl="0" indent="0">
              <a:lnSpc>
                <a:spcPct val="100000"/>
              </a:lnSpc>
              <a:spcBef>
                <a:spcPts val="0"/>
              </a:spcBef>
              <a:buNone/>
            </a:pPr>
            <a:r>
              <a:rPr lang="zh-CN" altLang="en-US" sz="1800">
                <a:solidFill>
                  <a:schemeClr val="bg1"/>
                </a:solidFill>
                <a:latin typeface="微軟正黑體" panose="020B0604030504040204" pitchFamily="34" charset="-120"/>
                <a:ea typeface="微軟正黑體" panose="020B0604030504040204" pitchFamily="34" charset="-120"/>
                <a:cs typeface="Calibri" panose="020F0502020204030204"/>
              </a:rPr>
              <a:t>普及化的 USB Type C 作為供電來源，方便易部署。</a:t>
            </a:r>
          </a:p>
        </p:txBody>
      </p:sp>
      <p:sp>
        <p:nvSpPr>
          <p:cNvPr id="2" name="Title 1">
            <a:extLst>
              <a:ext uri="{FF2B5EF4-FFF2-40B4-BE49-F238E27FC236}">
                <a16:creationId xmlns:a16="http://schemas.microsoft.com/office/drawing/2014/main" id="{62660CC2-CC1D-4278-A6BD-DA7593DD5FFD}"/>
              </a:ext>
            </a:extLst>
          </p:cNvPr>
          <p:cNvSpPr>
            <a:spLocks noGrp="1"/>
          </p:cNvSpPr>
          <p:nvPr>
            <p:ph type="title"/>
          </p:nvPr>
        </p:nvSpPr>
        <p:spPr>
          <a:xfrm>
            <a:off x="1158239" y="133393"/>
            <a:ext cx="9500365" cy="1325563"/>
          </a:xfrm>
        </p:spPr>
        <p:txBody>
          <a:bodyPr/>
          <a:lstStyle/>
          <a:p>
            <a:r>
              <a:rPr lang="en-US"/>
              <a:t>QWU-100</a:t>
            </a:r>
            <a:r>
              <a:rPr lang="zh-TW" altLang="en-US"/>
              <a:t> </a:t>
            </a:r>
            <a:r>
              <a:rPr lang="ja-JP" altLang="en-US"/>
              <a:t>彈性選擇供電方式</a:t>
            </a:r>
          </a:p>
        </p:txBody>
      </p:sp>
      <p:pic>
        <p:nvPicPr>
          <p:cNvPr id="19" name="圖片 18">
            <a:extLst>
              <a:ext uri="{FF2B5EF4-FFF2-40B4-BE49-F238E27FC236}">
                <a16:creationId xmlns:a16="http://schemas.microsoft.com/office/drawing/2014/main" id="{75C0221E-227A-4C77-85D8-A01C217E8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42075"/>
            <a:ext cx="5688431" cy="4928994"/>
          </a:xfrm>
          <a:prstGeom prst="rect">
            <a:avLst/>
          </a:prstGeom>
        </p:spPr>
      </p:pic>
      <p:pic>
        <p:nvPicPr>
          <p:cNvPr id="20" name="圖片 19">
            <a:extLst>
              <a:ext uri="{FF2B5EF4-FFF2-40B4-BE49-F238E27FC236}">
                <a16:creationId xmlns:a16="http://schemas.microsoft.com/office/drawing/2014/main" id="{BE779CA1-04A3-4D44-88A6-547D75BB5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651" y="1458956"/>
            <a:ext cx="4616564" cy="1895629"/>
          </a:xfrm>
          <a:prstGeom prst="rect">
            <a:avLst/>
          </a:prstGeom>
        </p:spPr>
      </p:pic>
      <p:sp>
        <p:nvSpPr>
          <p:cNvPr id="21" name="Content Placeholder 2">
            <a:extLst>
              <a:ext uri="{FF2B5EF4-FFF2-40B4-BE49-F238E27FC236}">
                <a16:creationId xmlns:a16="http://schemas.microsoft.com/office/drawing/2014/main" id="{7986C71F-CD36-405F-80B8-0D76577B3A06}"/>
              </a:ext>
            </a:extLst>
          </p:cNvPr>
          <p:cNvSpPr txBox="1">
            <a:spLocks/>
          </p:cNvSpPr>
          <p:nvPr/>
        </p:nvSpPr>
        <p:spPr>
          <a:xfrm>
            <a:off x="6941821" y="1468726"/>
            <a:ext cx="3716784" cy="13372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600"/>
              </a:spcAft>
              <a:buNone/>
            </a:pPr>
            <a:r>
              <a:rPr lang="zh-CN" altLang="en-US">
                <a:solidFill>
                  <a:schemeClr val="bg1"/>
                </a:solidFill>
                <a:latin typeface="微軟正黑體" panose="020B0604030504040204" pitchFamily="34" charset="-120"/>
                <a:ea typeface="微軟正黑體" panose="020B0604030504040204" pitchFamily="34" charset="-120"/>
                <a:cs typeface="Calibri" panose="020F0502020204030204"/>
              </a:rPr>
              <a:t>b. PoE Port</a:t>
            </a:r>
          </a:p>
          <a:p>
            <a:pPr marL="0" lvl="0" indent="0">
              <a:lnSpc>
                <a:spcPct val="100000"/>
              </a:lnSpc>
              <a:spcBef>
                <a:spcPts val="0"/>
              </a:spcBef>
              <a:buNone/>
            </a:pPr>
            <a:r>
              <a:rPr lang="zh-CN" altLang="en-US" sz="1800">
                <a:solidFill>
                  <a:schemeClr val="bg1"/>
                </a:solidFill>
                <a:latin typeface="微軟正黑體"/>
                <a:ea typeface="微軟正黑體"/>
                <a:cs typeface="Calibri" panose="020F0502020204030204"/>
              </a:rPr>
              <a:t>如果環境有PoE Switch，選擇PoE供電能夠架設最精簡的線材配置。</a:t>
            </a:r>
          </a:p>
        </p:txBody>
      </p:sp>
      <p:pic>
        <p:nvPicPr>
          <p:cNvPr id="23" name="圖片 22">
            <a:extLst>
              <a:ext uri="{FF2B5EF4-FFF2-40B4-BE49-F238E27FC236}">
                <a16:creationId xmlns:a16="http://schemas.microsoft.com/office/drawing/2014/main" id="{34EBBA4F-D84F-49C3-BBDE-595D0090D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68" y="3302395"/>
            <a:ext cx="4499238" cy="2267909"/>
          </a:xfrm>
          <a:prstGeom prst="rect">
            <a:avLst/>
          </a:prstGeom>
        </p:spPr>
      </p:pic>
      <p:pic>
        <p:nvPicPr>
          <p:cNvPr id="25" name="圖片 24">
            <a:extLst>
              <a:ext uri="{FF2B5EF4-FFF2-40B4-BE49-F238E27FC236}">
                <a16:creationId xmlns:a16="http://schemas.microsoft.com/office/drawing/2014/main" id="{D5BFBE59-8CFF-4BCC-A101-C1F0B7AF0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903" y="3220091"/>
            <a:ext cx="4822354" cy="2432515"/>
          </a:xfrm>
          <a:prstGeom prst="rect">
            <a:avLst/>
          </a:prstGeom>
        </p:spPr>
      </p:pic>
    </p:spTree>
    <p:extLst>
      <p:ext uri="{BB962C8B-B14F-4D97-AF65-F5344CB8AC3E}">
        <p14:creationId xmlns:p14="http://schemas.microsoft.com/office/powerpoint/2010/main" val="1320538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941E8F97-03CE-46D5-B19A-640C05FFFF98}"/>
              </a:ext>
            </a:extLst>
          </p:cNvPr>
          <p:cNvGrpSpPr/>
          <p:nvPr/>
        </p:nvGrpSpPr>
        <p:grpSpPr>
          <a:xfrm>
            <a:off x="828811" y="2850912"/>
            <a:ext cx="3695292" cy="3201950"/>
            <a:chOff x="208882" y="2345409"/>
            <a:chExt cx="4099386" cy="3552095"/>
          </a:xfrm>
        </p:grpSpPr>
        <p:pic>
          <p:nvPicPr>
            <p:cNvPr id="15" name="圖片 14">
              <a:extLst>
                <a:ext uri="{FF2B5EF4-FFF2-40B4-BE49-F238E27FC236}">
                  <a16:creationId xmlns:a16="http://schemas.microsoft.com/office/drawing/2014/main" id="{C6A395D2-2524-48ED-97E1-A4E77B4D9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82" y="2345409"/>
              <a:ext cx="4099386" cy="3552095"/>
            </a:xfrm>
            <a:prstGeom prst="rect">
              <a:avLst/>
            </a:prstGeom>
          </p:spPr>
        </p:pic>
        <p:pic>
          <p:nvPicPr>
            <p:cNvPr id="17" name="圖片 16">
              <a:extLst>
                <a:ext uri="{FF2B5EF4-FFF2-40B4-BE49-F238E27FC236}">
                  <a16:creationId xmlns:a16="http://schemas.microsoft.com/office/drawing/2014/main" id="{F680F796-1112-4978-8582-09AD4B125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70" y="2347300"/>
              <a:ext cx="2634343" cy="1081700"/>
            </a:xfrm>
            <a:prstGeom prst="rect">
              <a:avLst/>
            </a:prstGeom>
          </p:spPr>
        </p:pic>
      </p:grpSp>
      <p:pic>
        <p:nvPicPr>
          <p:cNvPr id="5" name="Picture 3">
            <a:extLst>
              <a:ext uri="{FF2B5EF4-FFF2-40B4-BE49-F238E27FC236}">
                <a16:creationId xmlns:a16="http://schemas.microsoft.com/office/drawing/2014/main" id="{05262867-CB6B-465E-9FA8-EC2F1776A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2769" y="1988310"/>
            <a:ext cx="6160420" cy="4045914"/>
          </a:xfrm>
          <a:prstGeom prst="rect">
            <a:avLst/>
          </a:prstGeom>
        </p:spPr>
      </p:pic>
      <p:sp>
        <p:nvSpPr>
          <p:cNvPr id="2" name="Title 1">
            <a:extLst>
              <a:ext uri="{FF2B5EF4-FFF2-40B4-BE49-F238E27FC236}">
                <a16:creationId xmlns:a16="http://schemas.microsoft.com/office/drawing/2014/main" id="{F05D7554-20EE-4801-B534-51ED06FD7634}"/>
              </a:ext>
            </a:extLst>
          </p:cNvPr>
          <p:cNvSpPr>
            <a:spLocks noGrp="1"/>
          </p:cNvSpPr>
          <p:nvPr>
            <p:ph type="title"/>
          </p:nvPr>
        </p:nvSpPr>
        <p:spPr>
          <a:xfrm>
            <a:off x="828811" y="133393"/>
            <a:ext cx="10515600" cy="1325563"/>
          </a:xfrm>
        </p:spPr>
        <p:txBody>
          <a:bodyPr/>
          <a:lstStyle/>
          <a:p>
            <a:r>
              <a:rPr lang="ja-JP" altLang="en-US"/>
              <a:t>靈活</a:t>
            </a:r>
            <a:r>
              <a:rPr lang="zh-CN" altLang="en-US"/>
              <a:t>部署，</a:t>
            </a:r>
            <a:r>
              <a:rPr lang="ja-JP" altLang="en-US"/>
              <a:t>一機多用</a:t>
            </a:r>
            <a:endParaRPr lang="en-US"/>
          </a:p>
        </p:txBody>
      </p:sp>
      <p:sp>
        <p:nvSpPr>
          <p:cNvPr id="3" name="Content Placeholder 2">
            <a:extLst>
              <a:ext uri="{FF2B5EF4-FFF2-40B4-BE49-F238E27FC236}">
                <a16:creationId xmlns:a16="http://schemas.microsoft.com/office/drawing/2014/main" id="{054AFFE3-87DA-4C9E-907B-EB39901D6074}"/>
              </a:ext>
            </a:extLst>
          </p:cNvPr>
          <p:cNvSpPr>
            <a:spLocks noGrp="1"/>
          </p:cNvSpPr>
          <p:nvPr>
            <p:ph idx="4294967295"/>
          </p:nvPr>
        </p:nvSpPr>
        <p:spPr>
          <a:xfrm>
            <a:off x="828811" y="1383092"/>
            <a:ext cx="5008109" cy="1210268"/>
          </a:xfrm>
        </p:spPr>
        <p:txBody>
          <a:bodyPr vert="horz" lIns="91440" tIns="45720" rIns="91440" bIns="45720" rtlCol="0" anchor="t">
            <a:normAutofit/>
          </a:bodyPr>
          <a:lstStyle/>
          <a:p>
            <a:pPr marL="0" indent="0">
              <a:lnSpc>
                <a:spcPct val="150000"/>
              </a:lnSpc>
              <a:spcBef>
                <a:spcPts val="1900"/>
              </a:spcBef>
              <a:buNone/>
            </a:pPr>
            <a:r>
              <a:rPr lang="zh-CN" altLang="en-US" sz="2400" b="1">
                <a:solidFill>
                  <a:srgbClr val="412DAF"/>
                </a:solidFill>
                <a:latin typeface="微軟正黑體" panose="020B0604030504040204" pitchFamily="34" charset="-120"/>
                <a:ea typeface="微軟正黑體" panose="020B0604030504040204" pitchFamily="34" charset="-120"/>
                <a:cs typeface="Calibri" panose="020F0502020204030204"/>
              </a:rPr>
              <a:t>尺寸精巧但具備有兩個區域網路埠</a:t>
            </a:r>
            <a:br>
              <a:rPr lang="zh-CN" altLang="en-US" sz="2400" b="1">
                <a:solidFill>
                  <a:srgbClr val="412DAF"/>
                </a:solidFill>
                <a:latin typeface="微軟正黑體" panose="020B0604030504040204" pitchFamily="34" charset="-120"/>
                <a:ea typeface="微軟正黑體" panose="020B0604030504040204" pitchFamily="34" charset="-120"/>
                <a:cs typeface="Calibri" panose="020F0502020204030204"/>
              </a:rPr>
            </a:br>
            <a:r>
              <a:rPr lang="zh-CN" altLang="en-US" sz="2400" b="1">
                <a:solidFill>
                  <a:srgbClr val="412DAF"/>
                </a:solidFill>
                <a:latin typeface="微軟正黑體" panose="020B0604030504040204" pitchFamily="34" charset="-120"/>
                <a:ea typeface="微軟正黑體" panose="020B0604030504040204" pitchFamily="34" charset="-120"/>
                <a:cs typeface="Calibri" panose="020F0502020204030204"/>
              </a:rPr>
              <a:t>一機可做兩個區域網路的設備管理</a:t>
            </a:r>
            <a:endParaRPr lang="en-US" sz="2400" b="1">
              <a:solidFill>
                <a:srgbClr val="412DAF"/>
              </a:solidFill>
              <a:latin typeface="微軟正黑體" panose="020B0604030504040204" pitchFamily="34" charset="-120"/>
              <a:ea typeface="微軟正黑體" panose="020B0604030504040204" pitchFamily="34" charset="-120"/>
              <a:cs typeface="Calibri" panose="020F0502020204030204"/>
            </a:endParaRPr>
          </a:p>
        </p:txBody>
      </p:sp>
      <p:sp>
        <p:nvSpPr>
          <p:cNvPr id="18" name="Content Placeholder 2">
            <a:extLst>
              <a:ext uri="{FF2B5EF4-FFF2-40B4-BE49-F238E27FC236}">
                <a16:creationId xmlns:a16="http://schemas.microsoft.com/office/drawing/2014/main" id="{9CCF2E74-5B30-43C7-A17E-EC9BB6B3AD7E}"/>
              </a:ext>
            </a:extLst>
          </p:cNvPr>
          <p:cNvSpPr txBox="1">
            <a:spLocks/>
          </p:cNvSpPr>
          <p:nvPr/>
        </p:nvSpPr>
        <p:spPr>
          <a:xfrm>
            <a:off x="1504970" y="2989767"/>
            <a:ext cx="1556690"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b="1">
                <a:solidFill>
                  <a:schemeClr val="bg1"/>
                </a:solidFill>
                <a:latin typeface="微軟正黑體" panose="020B0604030504040204" pitchFamily="34" charset="-120"/>
                <a:ea typeface="微軟正黑體" panose="020B0604030504040204" pitchFamily="34" charset="-120"/>
                <a:cs typeface="Calibri" panose="020F0502020204030204"/>
              </a:rPr>
              <a:t>QWU-100</a:t>
            </a:r>
            <a:endParaRPr lang="zh-CN" altLang="en-US" sz="2000" b="1">
              <a:solidFill>
                <a:schemeClr val="bg1"/>
              </a:solidFill>
              <a:latin typeface="微軟正黑體" panose="020B0604030504040204" pitchFamily="34" charset="-120"/>
              <a:ea typeface="微軟正黑體" panose="020B0604030504040204" pitchFamily="34" charset="-120"/>
              <a:cs typeface="Calibri" panose="020F0502020204030204"/>
            </a:endParaRPr>
          </a:p>
        </p:txBody>
      </p:sp>
      <p:pic>
        <p:nvPicPr>
          <p:cNvPr id="19" name="圖片 18">
            <a:extLst>
              <a:ext uri="{FF2B5EF4-FFF2-40B4-BE49-F238E27FC236}">
                <a16:creationId xmlns:a16="http://schemas.microsoft.com/office/drawing/2014/main" id="{99BCD9D8-1A20-48C9-878D-1D8ACB44BF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1" t="6523" r="17209" b="5211"/>
          <a:stretch/>
        </p:blipFill>
        <p:spPr>
          <a:xfrm>
            <a:off x="1892770" y="3741592"/>
            <a:ext cx="1577878" cy="1605658"/>
          </a:xfrm>
          <a:prstGeom prst="rect">
            <a:avLst/>
          </a:prstGeom>
        </p:spPr>
      </p:pic>
      <p:cxnSp>
        <p:nvCxnSpPr>
          <p:cNvPr id="9" name="直線單箭頭接點 8">
            <a:extLst>
              <a:ext uri="{FF2B5EF4-FFF2-40B4-BE49-F238E27FC236}">
                <a16:creationId xmlns:a16="http://schemas.microsoft.com/office/drawing/2014/main" id="{FCFF82B6-293E-440F-B8BA-59591B6527F7}"/>
              </a:ext>
            </a:extLst>
          </p:cNvPr>
          <p:cNvCxnSpPr/>
          <p:nvPr/>
        </p:nvCxnSpPr>
        <p:spPr>
          <a:xfrm>
            <a:off x="1717209" y="3741592"/>
            <a:ext cx="0" cy="1605658"/>
          </a:xfrm>
          <a:prstGeom prst="straightConnector1">
            <a:avLst/>
          </a:prstGeom>
          <a:ln w="19050">
            <a:solidFill>
              <a:srgbClr val="4653A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AA38D83E-3A98-46A6-B0DA-23B24002807F}"/>
              </a:ext>
            </a:extLst>
          </p:cNvPr>
          <p:cNvCxnSpPr/>
          <p:nvPr/>
        </p:nvCxnSpPr>
        <p:spPr>
          <a:xfrm>
            <a:off x="1892770" y="5488982"/>
            <a:ext cx="1577878" cy="0"/>
          </a:xfrm>
          <a:prstGeom prst="straightConnector1">
            <a:avLst/>
          </a:prstGeom>
          <a:ln w="19050">
            <a:solidFill>
              <a:srgbClr val="4653A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50EA0CDA-0D30-4C65-B6CB-D1DA152F5222}"/>
              </a:ext>
            </a:extLst>
          </p:cNvPr>
          <p:cNvSpPr txBox="1">
            <a:spLocks/>
          </p:cNvSpPr>
          <p:nvPr/>
        </p:nvSpPr>
        <p:spPr>
          <a:xfrm>
            <a:off x="1095983" y="4405546"/>
            <a:ext cx="705515"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1200" b="1">
                <a:solidFill>
                  <a:srgbClr val="4653A2"/>
                </a:solidFill>
                <a:latin typeface="微軟正黑體" panose="020B0604030504040204" pitchFamily="34" charset="-120"/>
                <a:ea typeface="微軟正黑體" panose="020B0604030504040204" pitchFamily="34" charset="-120"/>
                <a:cs typeface="Calibri" panose="020F0502020204030204"/>
              </a:rPr>
              <a:t>10cm</a:t>
            </a:r>
            <a:endParaRPr lang="zh-CN" altLang="en-US" sz="1200" b="1">
              <a:solidFill>
                <a:srgbClr val="4653A2"/>
              </a:solidFill>
              <a:latin typeface="微軟正黑體" panose="020B0604030504040204" pitchFamily="34" charset="-120"/>
              <a:ea typeface="微軟正黑體" panose="020B0604030504040204" pitchFamily="34" charset="-120"/>
              <a:cs typeface="Calibri" panose="020F0502020204030204"/>
            </a:endParaRPr>
          </a:p>
        </p:txBody>
      </p:sp>
      <p:sp>
        <p:nvSpPr>
          <p:cNvPr id="24" name="Content Placeholder 2">
            <a:extLst>
              <a:ext uri="{FF2B5EF4-FFF2-40B4-BE49-F238E27FC236}">
                <a16:creationId xmlns:a16="http://schemas.microsoft.com/office/drawing/2014/main" id="{EF997E8F-804A-4089-A8D4-1CF6ADDE6309}"/>
              </a:ext>
            </a:extLst>
          </p:cNvPr>
          <p:cNvSpPr txBox="1">
            <a:spLocks/>
          </p:cNvSpPr>
          <p:nvPr/>
        </p:nvSpPr>
        <p:spPr>
          <a:xfrm>
            <a:off x="2323699" y="5528812"/>
            <a:ext cx="705515"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1200" b="1">
                <a:solidFill>
                  <a:srgbClr val="4653A2"/>
                </a:solidFill>
                <a:latin typeface="微軟正黑體" panose="020B0604030504040204" pitchFamily="34" charset="-120"/>
                <a:ea typeface="微軟正黑體" panose="020B0604030504040204" pitchFamily="34" charset="-120"/>
                <a:cs typeface="Calibri" panose="020F0502020204030204"/>
              </a:rPr>
              <a:t>10cm</a:t>
            </a:r>
            <a:endParaRPr lang="zh-CN" altLang="en-US" sz="1200" b="1">
              <a:solidFill>
                <a:srgbClr val="4653A2"/>
              </a:solidFill>
              <a:latin typeface="微軟正黑體" panose="020B0604030504040204" pitchFamily="34" charset="-120"/>
              <a:ea typeface="微軟正黑體" panose="020B0604030504040204" pitchFamily="34" charset="-120"/>
              <a:cs typeface="Calibri" panose="020F0502020204030204"/>
            </a:endParaRPr>
          </a:p>
        </p:txBody>
      </p:sp>
    </p:spTree>
    <p:extLst>
      <p:ext uri="{BB962C8B-B14F-4D97-AF65-F5344CB8AC3E}">
        <p14:creationId xmlns:p14="http://schemas.microsoft.com/office/powerpoint/2010/main" val="348574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E58241B7-3EF0-4720-A22E-88B4D76A7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077" y="1416316"/>
            <a:ext cx="8491637" cy="873572"/>
          </a:xfrm>
          <a:prstGeom prst="rect">
            <a:avLst/>
          </a:prstGeom>
        </p:spPr>
      </p:pic>
      <p:pic>
        <p:nvPicPr>
          <p:cNvPr id="17" name="圖片 16">
            <a:extLst>
              <a:ext uri="{FF2B5EF4-FFF2-40B4-BE49-F238E27FC236}">
                <a16:creationId xmlns:a16="http://schemas.microsoft.com/office/drawing/2014/main" id="{5DDA5766-1F4B-4BF0-91C8-006420B00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1077" y="2427537"/>
            <a:ext cx="8491637" cy="873572"/>
          </a:xfrm>
          <a:prstGeom prst="rect">
            <a:avLst/>
          </a:prstGeom>
        </p:spPr>
      </p:pic>
      <p:pic>
        <p:nvPicPr>
          <p:cNvPr id="19" name="圖片 18">
            <a:extLst>
              <a:ext uri="{FF2B5EF4-FFF2-40B4-BE49-F238E27FC236}">
                <a16:creationId xmlns:a16="http://schemas.microsoft.com/office/drawing/2014/main" id="{02CA4142-4E47-4887-A88A-E121FE80A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1077" y="3415898"/>
            <a:ext cx="8491637" cy="873572"/>
          </a:xfrm>
          <a:prstGeom prst="rect">
            <a:avLst/>
          </a:prstGeom>
        </p:spPr>
      </p:pic>
      <p:pic>
        <p:nvPicPr>
          <p:cNvPr id="21" name="圖片 20">
            <a:extLst>
              <a:ext uri="{FF2B5EF4-FFF2-40B4-BE49-F238E27FC236}">
                <a16:creationId xmlns:a16="http://schemas.microsoft.com/office/drawing/2014/main" id="{332FD47C-573E-41D8-BFCD-2C609C4D3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078" y="4405012"/>
            <a:ext cx="8491639" cy="873572"/>
          </a:xfrm>
          <a:prstGeom prst="rect">
            <a:avLst/>
          </a:prstGeom>
        </p:spPr>
      </p:pic>
      <p:pic>
        <p:nvPicPr>
          <p:cNvPr id="23" name="圖片 22">
            <a:extLst>
              <a:ext uri="{FF2B5EF4-FFF2-40B4-BE49-F238E27FC236}">
                <a16:creationId xmlns:a16="http://schemas.microsoft.com/office/drawing/2014/main" id="{D003B321-862E-464A-B4E1-712EF8E55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1077" y="5401745"/>
            <a:ext cx="8491637" cy="873572"/>
          </a:xfrm>
          <a:prstGeom prst="rect">
            <a:avLst/>
          </a:prstGeom>
        </p:spPr>
      </p:pic>
      <p:sp>
        <p:nvSpPr>
          <p:cNvPr id="2" name="Title 1">
            <a:extLst>
              <a:ext uri="{FF2B5EF4-FFF2-40B4-BE49-F238E27FC236}">
                <a16:creationId xmlns:a16="http://schemas.microsoft.com/office/drawing/2014/main" id="{291EAF7D-DBC1-4A94-A18B-D84B5E910CAC}"/>
              </a:ext>
            </a:extLst>
          </p:cNvPr>
          <p:cNvSpPr>
            <a:spLocks noGrp="1"/>
          </p:cNvSpPr>
          <p:nvPr>
            <p:ph type="title"/>
          </p:nvPr>
        </p:nvSpPr>
        <p:spPr>
          <a:xfrm>
            <a:off x="502919" y="133393"/>
            <a:ext cx="10155685" cy="1325563"/>
          </a:xfrm>
        </p:spPr>
        <p:txBody>
          <a:bodyPr/>
          <a:lstStyle/>
          <a:p>
            <a:r>
              <a:rPr lang="ja-JP" altLang="en-US"/>
              <a:t>QuWakeUp</a:t>
            </a:r>
            <a:r>
              <a:rPr lang="zh-TW" altLang="en-US"/>
              <a:t> </a:t>
            </a:r>
            <a:r>
              <a:rPr lang="ja-JP" altLang="en-US"/>
              <a:t>五大特點</a:t>
            </a:r>
            <a:endParaRPr lang="en-US" altLang="ja-JP"/>
          </a:p>
        </p:txBody>
      </p:sp>
      <p:sp>
        <p:nvSpPr>
          <p:cNvPr id="3" name="Content Placeholder 2">
            <a:extLst>
              <a:ext uri="{FF2B5EF4-FFF2-40B4-BE49-F238E27FC236}">
                <a16:creationId xmlns:a16="http://schemas.microsoft.com/office/drawing/2014/main" id="{D178DBFA-32BE-4FCB-8212-E58BB081C61C}"/>
              </a:ext>
            </a:extLst>
          </p:cNvPr>
          <p:cNvSpPr>
            <a:spLocks noGrp="1"/>
          </p:cNvSpPr>
          <p:nvPr>
            <p:ph idx="4294967295"/>
          </p:nvPr>
        </p:nvSpPr>
        <p:spPr>
          <a:xfrm>
            <a:off x="2893203" y="1567685"/>
            <a:ext cx="3048000" cy="547687"/>
          </a:xfrm>
        </p:spPr>
        <p:txBody>
          <a:bodyPr vert="horz" lIns="91440" tIns="45720" rIns="91440" bIns="45720" rtlCol="0" anchor="t">
            <a:normAutofit/>
          </a:bodyPr>
          <a:lstStyle/>
          <a:p>
            <a:pPr marL="0" indent="0">
              <a:lnSpc>
                <a:spcPct val="100000"/>
              </a:lnSpc>
              <a:spcBef>
                <a:spcPts val="0"/>
              </a:spcBef>
              <a:buNone/>
            </a:pPr>
            <a:r>
              <a:rPr lang="ja-JP" altLang="en-US" b="1">
                <a:solidFill>
                  <a:schemeClr val="bg2">
                    <a:lumMod val="25000"/>
                  </a:schemeClr>
                </a:solidFill>
                <a:ea typeface="ＭＳ Ｐゴシック"/>
                <a:cs typeface="Calibri"/>
              </a:rPr>
              <a:t>設備易安裝使用</a:t>
            </a:r>
            <a:endParaRPr lang="ja-JP" altLang="en-US" b="1">
              <a:solidFill>
                <a:schemeClr val="bg2">
                  <a:lumMod val="25000"/>
                </a:schemeClr>
              </a:solidFill>
              <a:cs typeface="Calibri"/>
            </a:endParaRPr>
          </a:p>
          <a:p>
            <a:endParaRPr lang="en-US" b="1">
              <a:solidFill>
                <a:schemeClr val="bg2">
                  <a:lumMod val="25000"/>
                </a:schemeClr>
              </a:solidFill>
              <a:cs typeface="Calibri"/>
            </a:endParaRPr>
          </a:p>
        </p:txBody>
      </p:sp>
      <p:sp>
        <p:nvSpPr>
          <p:cNvPr id="4" name="TextBox 3">
            <a:extLst>
              <a:ext uri="{FF2B5EF4-FFF2-40B4-BE49-F238E27FC236}">
                <a16:creationId xmlns:a16="http://schemas.microsoft.com/office/drawing/2014/main" id="{81BC17E5-B46C-4809-B2EC-AD701FEB84D9}"/>
              </a:ext>
            </a:extLst>
          </p:cNvPr>
          <p:cNvSpPr txBox="1"/>
          <p:nvPr/>
        </p:nvSpPr>
        <p:spPr>
          <a:xfrm>
            <a:off x="6201067" y="1542776"/>
            <a:ext cx="39465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412DAF"/>
                </a:solidFill>
                <a:latin typeface="微軟正黑體" panose="020B0604030504040204" pitchFamily="34" charset="-120"/>
                <a:ea typeface="微軟正黑體" panose="020B0604030504040204" pitchFamily="34" charset="-120"/>
              </a:rPr>
              <a:t>省去傳統繁複步驟</a:t>
            </a:r>
            <a:r>
              <a:rPr lang="en-US" b="1">
                <a:solidFill>
                  <a:srgbClr val="412DAF"/>
                </a:solidFill>
                <a:latin typeface="微軟正黑體" panose="020B0604030504040204" pitchFamily="34" charset="-120"/>
                <a:ea typeface="微軟正黑體" panose="020B0604030504040204" pitchFamily="34" charset="-120"/>
                <a:cs typeface="Calibri"/>
              </a:rPr>
              <a:t>​, </a:t>
            </a:r>
            <a:r>
              <a:rPr lang="ja-JP" altLang="en-US" b="1">
                <a:solidFill>
                  <a:srgbClr val="412DAF"/>
                </a:solidFill>
                <a:latin typeface="微軟正黑體" panose="020B0604030504040204" pitchFamily="34" charset="-120"/>
                <a:ea typeface="微軟正黑體" panose="020B0604030504040204" pitchFamily="34" charset="-120"/>
              </a:rPr>
              <a:t>使用</a:t>
            </a:r>
            <a:r>
              <a:rPr lang="zh-TW" altLang="en-US" b="1">
                <a:solidFill>
                  <a:srgbClr val="412DAF"/>
                </a:solidFill>
                <a:latin typeface="微軟正黑體" panose="020B0604030504040204" pitchFamily="34" charset="-120"/>
                <a:ea typeface="微軟正黑體" panose="020B0604030504040204" pitchFamily="34" charset="-120"/>
              </a:rPr>
              <a:t> </a:t>
            </a:r>
            <a:r>
              <a:rPr lang="en-US" b="1">
                <a:solidFill>
                  <a:srgbClr val="412DAF"/>
                </a:solidFill>
                <a:latin typeface="微軟正黑體" panose="020B0604030504040204" pitchFamily="34" charset="-120"/>
                <a:ea typeface="微軟正黑體" panose="020B0604030504040204" pitchFamily="34" charset="-120"/>
              </a:rPr>
              <a:t>QNAP</a:t>
            </a:r>
            <a:r>
              <a:rPr lang="zh-TW" altLang="en-US" b="1">
                <a:solidFill>
                  <a:srgbClr val="412DAF"/>
                </a:solidFill>
                <a:latin typeface="微軟正黑體" panose="020B0604030504040204" pitchFamily="34" charset="-120"/>
                <a:ea typeface="微軟正黑體" panose="020B0604030504040204" pitchFamily="34" charset="-120"/>
              </a:rPr>
              <a:t> </a:t>
            </a:r>
            <a:r>
              <a:rPr lang="ja-JP" altLang="en-US" b="1">
                <a:solidFill>
                  <a:srgbClr val="412DAF"/>
                </a:solidFill>
                <a:latin typeface="微軟正黑體" panose="020B0604030504040204" pitchFamily="34" charset="-120"/>
                <a:ea typeface="微軟正黑體" panose="020B0604030504040204" pitchFamily="34" charset="-120"/>
              </a:rPr>
              <a:t>軟體輕鬆管理</a:t>
            </a:r>
            <a:endParaRPr lang="en-US" b="1">
              <a:solidFill>
                <a:srgbClr val="412DAF"/>
              </a:solidFill>
              <a:latin typeface="微軟正黑體" panose="020B0604030504040204" pitchFamily="34" charset="-120"/>
              <a:ea typeface="微軟正黑體" panose="020B0604030504040204" pitchFamily="34" charset="-120"/>
            </a:endParaRPr>
          </a:p>
        </p:txBody>
      </p:sp>
      <p:sp>
        <p:nvSpPr>
          <p:cNvPr id="5" name="TextBox 4">
            <a:extLst>
              <a:ext uri="{FF2B5EF4-FFF2-40B4-BE49-F238E27FC236}">
                <a16:creationId xmlns:a16="http://schemas.microsoft.com/office/drawing/2014/main" id="{83F639B4-79EE-470B-9009-ED5E39D22734}"/>
              </a:ext>
            </a:extLst>
          </p:cNvPr>
          <p:cNvSpPr txBox="1"/>
          <p:nvPr/>
        </p:nvSpPr>
        <p:spPr>
          <a:xfrm>
            <a:off x="2893203" y="2589221"/>
            <a:ext cx="2907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800" b="1">
                <a:solidFill>
                  <a:schemeClr val="bg2">
                    <a:lumMod val="25000"/>
                  </a:schemeClr>
                </a:solidFill>
                <a:latin typeface="ＭＳ Ｐゴシック"/>
                <a:ea typeface="ＭＳ Ｐゴシック"/>
                <a:cs typeface="Calibri"/>
              </a:rPr>
              <a:t>多樣化</a:t>
            </a:r>
            <a:r>
              <a:rPr lang="ja-JP" altLang="en-US" sz="2800" b="1">
                <a:solidFill>
                  <a:schemeClr val="bg2">
                    <a:lumMod val="25000"/>
                  </a:schemeClr>
                </a:solidFill>
                <a:ea typeface="ＭＳ Ｐゴシック"/>
                <a:cs typeface="Calibri"/>
              </a:rPr>
              <a:t>喚醒設定</a:t>
            </a:r>
          </a:p>
        </p:txBody>
      </p:sp>
      <p:sp>
        <p:nvSpPr>
          <p:cNvPr id="6" name="TextBox 5">
            <a:extLst>
              <a:ext uri="{FF2B5EF4-FFF2-40B4-BE49-F238E27FC236}">
                <a16:creationId xmlns:a16="http://schemas.microsoft.com/office/drawing/2014/main" id="{6765D805-65F4-4482-B6AB-E433BA709291}"/>
              </a:ext>
            </a:extLst>
          </p:cNvPr>
          <p:cNvSpPr txBox="1"/>
          <p:nvPr/>
        </p:nvSpPr>
        <p:spPr>
          <a:xfrm>
            <a:off x="6201068" y="2520331"/>
            <a:ext cx="46040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412DAF"/>
                </a:solidFill>
                <a:latin typeface="微軟正黑體" panose="020B0604030504040204" pitchFamily="34" charset="-120"/>
                <a:ea typeface="微軟正黑體" panose="020B0604030504040204" pitchFamily="34" charset="-120"/>
              </a:rPr>
              <a:t>無須尋找設備、網卡等相關資訊</a:t>
            </a:r>
            <a:r>
              <a:rPr lang="en-US" b="1">
                <a:solidFill>
                  <a:srgbClr val="412DAF"/>
                </a:solidFill>
                <a:latin typeface="微軟正黑體" panose="020B0604030504040204" pitchFamily="34" charset="-120"/>
                <a:ea typeface="微軟正黑體" panose="020B0604030504040204" pitchFamily="34" charset="-120"/>
                <a:cs typeface="Calibri"/>
              </a:rPr>
              <a:t>​,</a:t>
            </a:r>
            <a:r>
              <a:rPr lang="en-US" altLang="ja-JP" b="1">
                <a:solidFill>
                  <a:srgbClr val="412DAF"/>
                </a:solidFill>
                <a:latin typeface="微軟正黑體" panose="020B0604030504040204" pitchFamily="34" charset="-120"/>
                <a:ea typeface="微軟正黑體" panose="020B0604030504040204" pitchFamily="34" charset="-120"/>
              </a:rPr>
              <a:t> </a:t>
            </a:r>
            <a:r>
              <a:rPr lang="ja-JP" altLang="en-US" b="1">
                <a:solidFill>
                  <a:srgbClr val="412DAF"/>
                </a:solidFill>
                <a:latin typeface="微軟正黑體" panose="020B0604030504040204" pitchFamily="34" charset="-120"/>
                <a:ea typeface="微軟正黑體" panose="020B0604030504040204" pitchFamily="34" charset="-120"/>
              </a:rPr>
              <a:t>掃描後自動記憶 </a:t>
            </a:r>
            <a:r>
              <a:rPr lang="en-US" b="1">
                <a:solidFill>
                  <a:srgbClr val="412DAF"/>
                </a:solidFill>
                <a:latin typeface="微軟正黑體" panose="020B0604030504040204" pitchFamily="34" charset="-120"/>
                <a:ea typeface="微軟正黑體" panose="020B0604030504040204" pitchFamily="34" charset="-120"/>
              </a:rPr>
              <a:t>IP</a:t>
            </a:r>
            <a:r>
              <a:rPr lang="en-US" altLang="zh-CN" b="1">
                <a:solidFill>
                  <a:srgbClr val="412DAF"/>
                </a:solidFill>
                <a:latin typeface="微軟正黑體" panose="020B0604030504040204" pitchFamily="34" charset="-120"/>
                <a:ea typeface="微軟正黑體" panose="020B0604030504040204" pitchFamily="34" charset="-120"/>
              </a:rPr>
              <a:t> </a:t>
            </a:r>
            <a:r>
              <a:rPr lang="zh-CN" altLang="en-US" b="1">
                <a:solidFill>
                  <a:srgbClr val="412DAF"/>
                </a:solidFill>
                <a:latin typeface="微軟正黑體" panose="020B0604030504040204" pitchFamily="34" charset="-120"/>
                <a:ea typeface="微軟正黑體" panose="020B0604030504040204" pitchFamily="34" charset="-120"/>
              </a:rPr>
              <a:t>和</a:t>
            </a:r>
            <a:r>
              <a:rPr lang="en-US" b="1">
                <a:solidFill>
                  <a:srgbClr val="412DAF"/>
                </a:solidFill>
                <a:latin typeface="微軟正黑體" panose="020B0604030504040204" pitchFamily="34" charset="-120"/>
                <a:ea typeface="微軟正黑體" panose="020B0604030504040204" pitchFamily="34" charset="-120"/>
              </a:rPr>
              <a:t> MAC</a:t>
            </a:r>
            <a:r>
              <a:rPr lang="en-US" altLang="ja-JP" b="1">
                <a:solidFill>
                  <a:srgbClr val="412DAF"/>
                </a:solidFill>
                <a:latin typeface="微軟正黑體" panose="020B0604030504040204" pitchFamily="34" charset="-120"/>
                <a:ea typeface="微軟正黑體" panose="020B0604030504040204" pitchFamily="34" charset="-120"/>
              </a:rPr>
              <a:t> </a:t>
            </a:r>
            <a:r>
              <a:rPr lang="ja-JP" altLang="en-US" b="1">
                <a:solidFill>
                  <a:srgbClr val="412DAF"/>
                </a:solidFill>
                <a:latin typeface="微軟正黑體" panose="020B0604030504040204" pitchFamily="34" charset="-120"/>
                <a:ea typeface="微軟正黑體" panose="020B0604030504040204" pitchFamily="34" charset="-120"/>
              </a:rPr>
              <a:t>位址，更有彈性喚醒排程</a:t>
            </a:r>
            <a:endParaRPr lang="ja-JP" altLang="en-US" b="1">
              <a:solidFill>
                <a:srgbClr val="412DAF"/>
              </a:solidFill>
              <a:latin typeface="微軟正黑體" panose="020B0604030504040204" pitchFamily="34" charset="-120"/>
              <a:ea typeface="微軟正黑體" panose="020B0604030504040204" pitchFamily="34" charset="-120"/>
              <a:cs typeface="Calibri"/>
            </a:endParaRPr>
          </a:p>
        </p:txBody>
      </p:sp>
      <p:sp>
        <p:nvSpPr>
          <p:cNvPr id="7" name="TextBox 6">
            <a:extLst>
              <a:ext uri="{FF2B5EF4-FFF2-40B4-BE49-F238E27FC236}">
                <a16:creationId xmlns:a16="http://schemas.microsoft.com/office/drawing/2014/main" id="{CAF512BB-64D5-4D33-BD2D-2DF46157BBE6}"/>
              </a:ext>
            </a:extLst>
          </p:cNvPr>
          <p:cNvSpPr txBox="1"/>
          <p:nvPr/>
        </p:nvSpPr>
        <p:spPr>
          <a:xfrm>
            <a:off x="6201068" y="5511863"/>
            <a:ext cx="46040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2DAF"/>
                </a:solidFill>
                <a:latin typeface="微軟正黑體"/>
                <a:ea typeface="微軟正黑體"/>
              </a:rPr>
              <a:t>24 </a:t>
            </a:r>
            <a:r>
              <a:rPr lang="en-US" b="1" err="1">
                <a:solidFill>
                  <a:srgbClr val="412DAF"/>
                </a:solidFill>
                <a:latin typeface="微軟正黑體"/>
                <a:ea typeface="微軟正黑體"/>
              </a:rPr>
              <a:t>hr</a:t>
            </a:r>
            <a:r>
              <a:rPr lang="en-US" altLang="ja-JP" b="1">
                <a:solidFill>
                  <a:srgbClr val="412DAF"/>
                </a:solidFill>
                <a:latin typeface="微軟正黑體"/>
                <a:ea typeface="微軟正黑體"/>
              </a:rPr>
              <a:t> </a:t>
            </a:r>
            <a:r>
              <a:rPr lang="ja-JP" altLang="en-US" b="1">
                <a:solidFill>
                  <a:srgbClr val="412DAF"/>
                </a:solidFill>
                <a:latin typeface="微軟正黑體"/>
                <a:ea typeface="微軟正黑體"/>
              </a:rPr>
              <a:t>監控設備運作情形，出現意外關機、連線異常問題，立即收到通知</a:t>
            </a:r>
            <a:r>
              <a:rPr lang="en-US" b="1">
                <a:solidFill>
                  <a:srgbClr val="412DAF"/>
                </a:solidFill>
                <a:latin typeface="微軟正黑體"/>
                <a:ea typeface="微軟正黑體"/>
                <a:cs typeface="Calibri"/>
              </a:rPr>
              <a:t>！</a:t>
            </a:r>
            <a:endParaRPr lang="en-US" b="1">
              <a:solidFill>
                <a:srgbClr val="412DAF"/>
              </a:solidFill>
              <a:latin typeface="微軟正黑體"/>
              <a:ea typeface="微軟正黑體"/>
            </a:endParaRPr>
          </a:p>
        </p:txBody>
      </p:sp>
      <p:sp>
        <p:nvSpPr>
          <p:cNvPr id="8" name="TextBox 7">
            <a:extLst>
              <a:ext uri="{FF2B5EF4-FFF2-40B4-BE49-F238E27FC236}">
                <a16:creationId xmlns:a16="http://schemas.microsoft.com/office/drawing/2014/main" id="{51DC45F3-99D8-489F-945C-289E20D66FDF}"/>
              </a:ext>
            </a:extLst>
          </p:cNvPr>
          <p:cNvSpPr txBox="1"/>
          <p:nvPr/>
        </p:nvSpPr>
        <p:spPr>
          <a:xfrm>
            <a:off x="2893203" y="557341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solidFill>
                  <a:schemeClr val="bg2">
                    <a:lumMod val="25000"/>
                  </a:schemeClr>
                </a:solidFill>
                <a:ea typeface="ＭＳ Ｐゴシック"/>
                <a:cs typeface="Calibri"/>
              </a:rPr>
              <a:t>跨平台通知</a:t>
            </a:r>
          </a:p>
        </p:txBody>
      </p:sp>
      <p:sp>
        <p:nvSpPr>
          <p:cNvPr id="9" name="TextBox 8">
            <a:extLst>
              <a:ext uri="{FF2B5EF4-FFF2-40B4-BE49-F238E27FC236}">
                <a16:creationId xmlns:a16="http://schemas.microsoft.com/office/drawing/2014/main" id="{36A428E6-A338-4461-B1E0-7C3A6BB69A2D}"/>
              </a:ext>
            </a:extLst>
          </p:cNvPr>
          <p:cNvSpPr txBox="1"/>
          <p:nvPr/>
        </p:nvSpPr>
        <p:spPr>
          <a:xfrm>
            <a:off x="2893203" y="457109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solidFill>
                  <a:schemeClr val="bg2">
                    <a:lumMod val="25000"/>
                  </a:schemeClr>
                </a:solidFill>
                <a:ea typeface="ＭＳ Ｐゴシック"/>
                <a:cs typeface="Calibri"/>
              </a:rPr>
              <a:t>遠端喚醒零距離</a:t>
            </a:r>
            <a:endParaRPr lang="en-US" sz="2800" b="1">
              <a:solidFill>
                <a:schemeClr val="bg2">
                  <a:lumMod val="25000"/>
                </a:schemeClr>
              </a:solidFill>
              <a:cs typeface="Calibri"/>
            </a:endParaRPr>
          </a:p>
        </p:txBody>
      </p:sp>
      <p:sp>
        <p:nvSpPr>
          <p:cNvPr id="10" name="TextBox 9">
            <a:extLst>
              <a:ext uri="{FF2B5EF4-FFF2-40B4-BE49-F238E27FC236}">
                <a16:creationId xmlns:a16="http://schemas.microsoft.com/office/drawing/2014/main" id="{B7FB782E-407D-4AB5-AE4C-22C03144E58A}"/>
              </a:ext>
            </a:extLst>
          </p:cNvPr>
          <p:cNvSpPr txBox="1"/>
          <p:nvPr/>
        </p:nvSpPr>
        <p:spPr>
          <a:xfrm>
            <a:off x="6201066" y="4509535"/>
            <a:ext cx="44575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412DAF"/>
                </a:solidFill>
                <a:latin typeface="微軟正黑體" panose="020B0604030504040204" pitchFamily="34" charset="-120"/>
                <a:ea typeface="微軟正黑體" panose="020B0604030504040204" pitchFamily="34" charset="-120"/>
              </a:rPr>
              <a:t>透過雲端整合服務，從</a:t>
            </a:r>
            <a:r>
              <a:rPr lang="zh-CN" altLang="en-US" b="1">
                <a:solidFill>
                  <a:srgbClr val="412DAF"/>
                </a:solidFill>
                <a:latin typeface="微軟正黑體" panose="020B0604030504040204" pitchFamily="34" charset="-120"/>
                <a:ea typeface="微軟正黑體" panose="020B0604030504040204" pitchFamily="34" charset="-120"/>
              </a:rPr>
              <a:t>網際網路</a:t>
            </a:r>
            <a:r>
              <a:rPr lang="ja-JP" altLang="en-US" b="1">
                <a:solidFill>
                  <a:srgbClr val="412DAF"/>
                </a:solidFill>
                <a:latin typeface="微軟正黑體" panose="020B0604030504040204" pitchFamily="34" charset="-120"/>
                <a:ea typeface="微軟正黑體" panose="020B0604030504040204" pitchFamily="34" charset="-120"/>
              </a:rPr>
              <a:t>也能喚醒設備</a:t>
            </a:r>
            <a:endParaRPr lang="ja-JP" altLang="en-US" b="1">
              <a:solidFill>
                <a:srgbClr val="412DAF"/>
              </a:solidFill>
              <a:latin typeface="微軟正黑體" panose="020B0604030504040204" pitchFamily="34" charset="-120"/>
              <a:ea typeface="微軟正黑體" panose="020B0604030504040204" pitchFamily="34" charset="-120"/>
              <a:cs typeface="Calibri"/>
            </a:endParaRPr>
          </a:p>
        </p:txBody>
      </p:sp>
      <p:pic>
        <p:nvPicPr>
          <p:cNvPr id="14" name="Picture 14" descr="A close up of a logo&#10;&#10;Description generated with high confidence">
            <a:extLst>
              <a:ext uri="{FF2B5EF4-FFF2-40B4-BE49-F238E27FC236}">
                <a16:creationId xmlns:a16="http://schemas.microsoft.com/office/drawing/2014/main" id="{5D5CC127-6375-41B9-AE95-7477386F1706}"/>
              </a:ext>
            </a:extLst>
          </p:cNvPr>
          <p:cNvPicPr>
            <a:picLocks noChangeAspect="1"/>
          </p:cNvPicPr>
          <p:nvPr/>
        </p:nvPicPr>
        <p:blipFill>
          <a:blip r:embed="rId8"/>
          <a:stretch>
            <a:fillRect/>
          </a:stretch>
        </p:blipFill>
        <p:spPr>
          <a:xfrm>
            <a:off x="442719" y="2772883"/>
            <a:ext cx="1856131" cy="1861287"/>
          </a:xfrm>
          <a:prstGeom prst="rect">
            <a:avLst/>
          </a:prstGeom>
        </p:spPr>
      </p:pic>
      <p:sp>
        <p:nvSpPr>
          <p:cNvPr id="12" name="TextBox 11">
            <a:extLst>
              <a:ext uri="{FF2B5EF4-FFF2-40B4-BE49-F238E27FC236}">
                <a16:creationId xmlns:a16="http://schemas.microsoft.com/office/drawing/2014/main" id="{37EB0CAF-4887-457B-AF02-A4B1426E7C68}"/>
              </a:ext>
            </a:extLst>
          </p:cNvPr>
          <p:cNvSpPr txBox="1"/>
          <p:nvPr/>
        </p:nvSpPr>
        <p:spPr>
          <a:xfrm>
            <a:off x="2893203" y="3587259"/>
            <a:ext cx="32639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solidFill>
                  <a:schemeClr val="bg2">
                    <a:lumMod val="25000"/>
                  </a:schemeClr>
                </a:solidFill>
                <a:ea typeface="ＭＳ Ｐゴシック"/>
                <a:cs typeface="Calibri"/>
              </a:rPr>
              <a:t>行動APP無縫接軌</a:t>
            </a:r>
          </a:p>
        </p:txBody>
      </p:sp>
      <p:sp>
        <p:nvSpPr>
          <p:cNvPr id="13" name="TextBox 12">
            <a:extLst>
              <a:ext uri="{FF2B5EF4-FFF2-40B4-BE49-F238E27FC236}">
                <a16:creationId xmlns:a16="http://schemas.microsoft.com/office/drawing/2014/main" id="{9538D9C6-6C54-45C2-BAC3-AA459F97ED72}"/>
              </a:ext>
            </a:extLst>
          </p:cNvPr>
          <p:cNvSpPr txBox="1"/>
          <p:nvPr/>
        </p:nvSpPr>
        <p:spPr>
          <a:xfrm>
            <a:off x="6201068" y="3529519"/>
            <a:ext cx="46040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412DAF"/>
                </a:solidFill>
                <a:latin typeface="微軟正黑體" panose="020B0604030504040204" pitchFamily="34" charset="-120"/>
                <a:ea typeface="微軟正黑體" panose="020B0604030504040204" pitchFamily="34" charset="-120"/>
                <a:cs typeface="Calibri"/>
              </a:rPr>
              <a:t>整合</a:t>
            </a:r>
            <a:r>
              <a:rPr lang="zh-TW" altLang="en-US" b="1">
                <a:solidFill>
                  <a:srgbClr val="412DAF"/>
                </a:solidFill>
                <a:latin typeface="微軟正黑體" panose="020B0604030504040204" pitchFamily="34" charset="-120"/>
                <a:ea typeface="微軟正黑體" panose="020B0604030504040204" pitchFamily="34" charset="-120"/>
                <a:cs typeface="Calibri"/>
              </a:rPr>
              <a:t> </a:t>
            </a:r>
            <a:r>
              <a:rPr lang="ja-JP" altLang="en-US" b="1">
                <a:solidFill>
                  <a:srgbClr val="412DAF"/>
                </a:solidFill>
                <a:latin typeface="微軟正黑體" panose="020B0604030504040204" pitchFamily="34" charset="-120"/>
                <a:ea typeface="微軟正黑體" panose="020B0604030504040204" pitchFamily="34" charset="-120"/>
                <a:cs typeface="Calibri"/>
              </a:rPr>
              <a:t>Qman</a:t>
            </a:r>
            <a:r>
              <a:rPr lang="en-US" altLang="ja-JP" b="1">
                <a:solidFill>
                  <a:srgbClr val="412DAF"/>
                </a:solidFill>
                <a:latin typeface="微軟正黑體" panose="020B0604030504040204" pitchFamily="34" charset="-120"/>
                <a:ea typeface="微軟正黑體" panose="020B0604030504040204" pitchFamily="34" charset="-120"/>
                <a:cs typeface="Calibri"/>
              </a:rPr>
              <a:t>a</a:t>
            </a:r>
            <a:r>
              <a:rPr lang="ja-JP" altLang="en-US" b="1">
                <a:solidFill>
                  <a:srgbClr val="412DAF"/>
                </a:solidFill>
                <a:latin typeface="微軟正黑體" panose="020B0604030504040204" pitchFamily="34" charset="-120"/>
                <a:ea typeface="微軟正黑體" panose="020B0604030504040204" pitchFamily="34" charset="-120"/>
                <a:cs typeface="Calibri"/>
              </a:rPr>
              <a:t>ger A</a:t>
            </a:r>
            <a:r>
              <a:rPr lang="en-US" altLang="ja-JP" b="1">
                <a:solidFill>
                  <a:srgbClr val="412DAF"/>
                </a:solidFill>
                <a:latin typeface="微軟正黑體" panose="020B0604030504040204" pitchFamily="34" charset="-120"/>
                <a:ea typeface="微軟正黑體" panose="020B0604030504040204" pitchFamily="34" charset="-120"/>
                <a:cs typeface="Calibri"/>
              </a:rPr>
              <a:t>pp</a:t>
            </a:r>
            <a:r>
              <a:rPr lang="ja-JP" altLang="en-US" b="1">
                <a:solidFill>
                  <a:srgbClr val="412DAF"/>
                </a:solidFill>
                <a:latin typeface="微軟正黑體" panose="020B0604030504040204" pitchFamily="34" charset="-120"/>
                <a:ea typeface="微軟正黑體" panose="020B0604030504040204" pitchFamily="34" charset="-120"/>
                <a:cs typeface="Calibri"/>
              </a:rPr>
              <a:t>，透過行動裝置即能掌握設備狀態，更方便</a:t>
            </a:r>
          </a:p>
        </p:txBody>
      </p:sp>
      <p:cxnSp>
        <p:nvCxnSpPr>
          <p:cNvPr id="25" name="直線接點 24">
            <a:extLst>
              <a:ext uri="{FF2B5EF4-FFF2-40B4-BE49-F238E27FC236}">
                <a16:creationId xmlns:a16="http://schemas.microsoft.com/office/drawing/2014/main" id="{C6C79AB7-237E-48AF-A07E-67632850564B}"/>
              </a:ext>
            </a:extLst>
          </p:cNvPr>
          <p:cNvCxnSpPr/>
          <p:nvPr/>
        </p:nvCxnSpPr>
        <p:spPr>
          <a:xfrm>
            <a:off x="5938041" y="1567685"/>
            <a:ext cx="0" cy="547687"/>
          </a:xfrm>
          <a:prstGeom prst="line">
            <a:avLst/>
          </a:prstGeom>
          <a:ln w="19050">
            <a:solidFill>
              <a:srgbClr val="F6B14B"/>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2673E310-309D-40C9-9C12-4E25B0DE91F8}"/>
              </a:ext>
            </a:extLst>
          </p:cNvPr>
          <p:cNvCxnSpPr/>
          <p:nvPr/>
        </p:nvCxnSpPr>
        <p:spPr>
          <a:xfrm>
            <a:off x="5938041" y="2587614"/>
            <a:ext cx="0" cy="547687"/>
          </a:xfrm>
          <a:prstGeom prst="line">
            <a:avLst/>
          </a:prstGeom>
          <a:ln w="19050">
            <a:solidFill>
              <a:srgbClr val="F08354"/>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06C76EF5-E536-4C84-A394-34F8478607CA}"/>
              </a:ext>
            </a:extLst>
          </p:cNvPr>
          <p:cNvCxnSpPr/>
          <p:nvPr/>
        </p:nvCxnSpPr>
        <p:spPr>
          <a:xfrm>
            <a:off x="5938041" y="3579639"/>
            <a:ext cx="0" cy="547687"/>
          </a:xfrm>
          <a:prstGeom prst="line">
            <a:avLst/>
          </a:prstGeom>
          <a:ln w="19050">
            <a:solidFill>
              <a:srgbClr val="E4636B"/>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98D5E9FF-F31E-4F04-9C50-8DAB44109FD7}"/>
              </a:ext>
            </a:extLst>
          </p:cNvPr>
          <p:cNvCxnSpPr/>
          <p:nvPr/>
        </p:nvCxnSpPr>
        <p:spPr>
          <a:xfrm>
            <a:off x="5938041" y="4562459"/>
            <a:ext cx="0" cy="547687"/>
          </a:xfrm>
          <a:prstGeom prst="line">
            <a:avLst/>
          </a:prstGeom>
          <a:ln w="19050">
            <a:solidFill>
              <a:srgbClr val="66C4CD"/>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9A4C338D-17FC-48B8-8813-AED6063F8DCC}"/>
              </a:ext>
            </a:extLst>
          </p:cNvPr>
          <p:cNvCxnSpPr/>
          <p:nvPr/>
        </p:nvCxnSpPr>
        <p:spPr>
          <a:xfrm>
            <a:off x="5938041" y="5573419"/>
            <a:ext cx="0" cy="547687"/>
          </a:xfrm>
          <a:prstGeom prst="line">
            <a:avLst/>
          </a:prstGeom>
          <a:ln w="19050">
            <a:solidFill>
              <a:srgbClr val="548A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97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4419-E20C-4E87-ACCB-1D394E7F5D1A}"/>
              </a:ext>
            </a:extLst>
          </p:cNvPr>
          <p:cNvSpPr>
            <a:spLocks noGrp="1"/>
          </p:cNvSpPr>
          <p:nvPr>
            <p:ph type="title" idx="4294967295"/>
          </p:nvPr>
        </p:nvSpPr>
        <p:spPr>
          <a:xfrm>
            <a:off x="1497495" y="365125"/>
            <a:ext cx="8779565" cy="1325563"/>
          </a:xfrm>
        </p:spPr>
        <p:txBody>
          <a:bodyPr/>
          <a:lstStyle/>
          <a:p>
            <a:r>
              <a:rPr lang="ja-JP" altLang="en-US" b="1">
                <a:solidFill>
                  <a:schemeClr val="bg2">
                    <a:lumMod val="25000"/>
                  </a:schemeClr>
                </a:solidFill>
                <a:latin typeface="微軟正黑體" panose="020B0604030504040204" pitchFamily="34" charset="-120"/>
                <a:ea typeface="微軟正黑體" panose="020B0604030504040204" pitchFamily="34" charset="-120"/>
                <a:cs typeface="Calibri Light"/>
              </a:rPr>
              <a:t>你所能擁有最棒的遠端喚醒小幫手</a:t>
            </a:r>
          </a:p>
        </p:txBody>
      </p:sp>
      <p:sp>
        <p:nvSpPr>
          <p:cNvPr id="6" name="矩形 5">
            <a:extLst>
              <a:ext uri="{FF2B5EF4-FFF2-40B4-BE49-F238E27FC236}">
                <a16:creationId xmlns:a16="http://schemas.microsoft.com/office/drawing/2014/main" id="{54FA0CB8-6792-4DF2-B7A5-793F8C65D37B}"/>
              </a:ext>
            </a:extLst>
          </p:cNvPr>
          <p:cNvSpPr/>
          <p:nvPr/>
        </p:nvSpPr>
        <p:spPr>
          <a:xfrm>
            <a:off x="1497495" y="1807561"/>
            <a:ext cx="5678157" cy="925190"/>
          </a:xfrm>
          <a:prstGeom prst="rect">
            <a:avLst/>
          </a:prstGeom>
        </p:spPr>
        <p:txBody>
          <a:bodyPr wrap="none">
            <a:spAutoFit/>
          </a:bodyPr>
          <a:lstStyle/>
          <a:p>
            <a:pPr marL="228600" lvl="0" indent="-228600">
              <a:lnSpc>
                <a:spcPct val="200000"/>
              </a:lnSpc>
              <a:spcBef>
                <a:spcPts val="1000"/>
              </a:spcBef>
              <a:buFont typeface="Arial" panose="020B0604020202020204" pitchFamily="34" charset="0"/>
              <a:buChar char="•"/>
            </a:pPr>
            <a:r>
              <a:rPr lang="ja-JP" altLang="en-US" sz="3200" b="1">
                <a:solidFill>
                  <a:srgbClr val="412DAF"/>
                </a:solidFill>
                <a:latin typeface="微軟正黑體" panose="020B0604030504040204" pitchFamily="34" charset="-120"/>
                <a:ea typeface="微軟正黑體" panose="020B0604030504040204" pitchFamily="34" charset="-120"/>
                <a:cs typeface="Calibri" panose="020F0502020204030204"/>
              </a:rPr>
              <a:t>你為什麼需要 QuWakeUp？</a:t>
            </a:r>
            <a:endParaRPr lang="en-US" altLang="ja-JP" sz="3200" b="1">
              <a:solidFill>
                <a:srgbClr val="412DAF"/>
              </a:solidFill>
              <a:latin typeface="微軟正黑體" panose="020B0604030504040204" pitchFamily="34" charset="-120"/>
              <a:ea typeface="微軟正黑體" panose="020B0604030504040204" pitchFamily="34" charset="-120"/>
              <a:cs typeface="Calibri" panose="020F0502020204030204"/>
            </a:endParaRPr>
          </a:p>
        </p:txBody>
      </p:sp>
      <p:sp>
        <p:nvSpPr>
          <p:cNvPr id="7" name="矩形 6">
            <a:extLst>
              <a:ext uri="{FF2B5EF4-FFF2-40B4-BE49-F238E27FC236}">
                <a16:creationId xmlns:a16="http://schemas.microsoft.com/office/drawing/2014/main" id="{DB67DD57-9A17-49C7-97A9-FBCA09D3A2C3}"/>
              </a:ext>
            </a:extLst>
          </p:cNvPr>
          <p:cNvSpPr/>
          <p:nvPr/>
        </p:nvSpPr>
        <p:spPr>
          <a:xfrm>
            <a:off x="1497495" y="2738970"/>
            <a:ext cx="5936240" cy="925190"/>
          </a:xfrm>
          <a:prstGeom prst="rect">
            <a:avLst/>
          </a:prstGeom>
        </p:spPr>
        <p:txBody>
          <a:bodyPr wrap="none" anchor="t">
            <a:spAutoFit/>
          </a:bodyPr>
          <a:lstStyle/>
          <a:p>
            <a:pPr marL="228600" indent="-228600">
              <a:lnSpc>
                <a:spcPct val="200000"/>
              </a:lnSpc>
              <a:spcBef>
                <a:spcPts val="1000"/>
              </a:spcBef>
              <a:buFont typeface="Arial" panose="020B0604020202020204" pitchFamily="34" charset="0"/>
              <a:buChar char="•"/>
            </a:pPr>
            <a:r>
              <a:rPr lang="ja-JP" altLang="en-US" sz="3200" b="1">
                <a:solidFill>
                  <a:srgbClr val="412DAF"/>
                </a:solidFill>
                <a:latin typeface="微軟正黑體"/>
                <a:ea typeface="微軟正黑體"/>
                <a:cs typeface="Calibri" panose="020F0502020204030204"/>
              </a:rPr>
              <a:t>過去如何做到 </a:t>
            </a:r>
            <a:r>
              <a:rPr lang="en-US" altLang="ja-JP" sz="3200" b="1">
                <a:solidFill>
                  <a:srgbClr val="412DAF"/>
                </a:solidFill>
                <a:latin typeface="微軟正黑體"/>
                <a:ea typeface="微軟正黑體"/>
                <a:cs typeface="Calibri" panose="020F0502020204030204"/>
              </a:rPr>
              <a:t>WOL / WOW</a:t>
            </a:r>
            <a:r>
              <a:rPr lang="ja-JP" altLang="en-US" sz="3200" b="1">
                <a:solidFill>
                  <a:srgbClr val="412DAF"/>
                </a:solidFill>
                <a:latin typeface="微軟正黑體"/>
                <a:ea typeface="微軟正黑體"/>
                <a:cs typeface="Calibri" panose="020F0502020204030204"/>
              </a:rPr>
              <a:t>？</a:t>
            </a:r>
          </a:p>
        </p:txBody>
      </p:sp>
      <p:sp>
        <p:nvSpPr>
          <p:cNvPr id="8" name="矩形 7">
            <a:extLst>
              <a:ext uri="{FF2B5EF4-FFF2-40B4-BE49-F238E27FC236}">
                <a16:creationId xmlns:a16="http://schemas.microsoft.com/office/drawing/2014/main" id="{B626C39C-3CAF-4362-A3E9-FA6A66FBAA4A}"/>
              </a:ext>
            </a:extLst>
          </p:cNvPr>
          <p:cNvSpPr/>
          <p:nvPr/>
        </p:nvSpPr>
        <p:spPr>
          <a:xfrm>
            <a:off x="1497495" y="3670379"/>
            <a:ext cx="6088526" cy="925190"/>
          </a:xfrm>
          <a:prstGeom prst="rect">
            <a:avLst/>
          </a:prstGeom>
        </p:spPr>
        <p:txBody>
          <a:bodyPr wrap="none" anchor="t">
            <a:spAutoFit/>
          </a:bodyPr>
          <a:lstStyle/>
          <a:p>
            <a:pPr marL="228600" indent="-228600">
              <a:lnSpc>
                <a:spcPct val="200000"/>
              </a:lnSpc>
              <a:spcBef>
                <a:spcPts val="1000"/>
              </a:spcBef>
              <a:buFont typeface="Arial" panose="020B0604020202020204" pitchFamily="34" charset="0"/>
              <a:buChar char="•"/>
            </a:pPr>
            <a:r>
              <a:rPr lang="en-US" altLang="ja-JP" sz="3200" b="1" err="1">
                <a:solidFill>
                  <a:srgbClr val="412DAF"/>
                </a:solidFill>
                <a:latin typeface="微軟正黑體"/>
                <a:ea typeface="微軟正黑體"/>
                <a:cs typeface="Calibri" panose="020F0502020204030204"/>
              </a:rPr>
              <a:t>QuWakeUp</a:t>
            </a:r>
            <a:r>
              <a:rPr lang="en-US" altLang="ja-JP" sz="3200" b="1">
                <a:solidFill>
                  <a:srgbClr val="412DAF"/>
                </a:solidFill>
                <a:latin typeface="微軟正黑體"/>
                <a:ea typeface="微軟正黑體"/>
                <a:cs typeface="Calibri" panose="020F0502020204030204"/>
              </a:rPr>
              <a:t> </a:t>
            </a:r>
            <a:r>
              <a:rPr lang="en-US" altLang="ja-JP" sz="3200" b="1" err="1">
                <a:solidFill>
                  <a:srgbClr val="412DAF"/>
                </a:solidFill>
                <a:latin typeface="微軟正黑體"/>
                <a:ea typeface="微軟正黑體"/>
                <a:cs typeface="Calibri" panose="020F0502020204030204"/>
              </a:rPr>
              <a:t>輕鬆</a:t>
            </a:r>
            <a:r>
              <a:rPr lang="zh-CN" altLang="en-US" sz="3200" b="1">
                <a:solidFill>
                  <a:srgbClr val="412DAF"/>
                </a:solidFill>
                <a:latin typeface="微軟正黑體"/>
                <a:ea typeface="微軟正黑體"/>
                <a:cs typeface="Calibri" panose="020F0502020204030204"/>
              </a:rPr>
              <a:t>進行</a:t>
            </a:r>
            <a:r>
              <a:rPr lang="en-US" altLang="ja-JP" sz="3200" b="1" err="1">
                <a:solidFill>
                  <a:srgbClr val="412DAF"/>
                </a:solidFill>
                <a:latin typeface="微軟正黑體"/>
                <a:ea typeface="微軟正黑體"/>
                <a:cs typeface="Calibri" panose="020F0502020204030204"/>
              </a:rPr>
              <a:t>遠端喚醒</a:t>
            </a:r>
            <a:endParaRPr lang="ja-JP" altLang="en-US" sz="3200" b="1" err="1">
              <a:solidFill>
                <a:srgbClr val="412DAF"/>
              </a:solidFill>
              <a:latin typeface="微軟正黑體" panose="020B0604030504040204" pitchFamily="34" charset="-120"/>
              <a:ea typeface="微軟正黑體" panose="020B0604030504040204" pitchFamily="34" charset="-120"/>
              <a:cs typeface="Calibri" panose="020F0502020204030204"/>
            </a:endParaRPr>
          </a:p>
        </p:txBody>
      </p:sp>
      <p:sp>
        <p:nvSpPr>
          <p:cNvPr id="9" name="矩形 8">
            <a:extLst>
              <a:ext uri="{FF2B5EF4-FFF2-40B4-BE49-F238E27FC236}">
                <a16:creationId xmlns:a16="http://schemas.microsoft.com/office/drawing/2014/main" id="{794D708F-DC3A-4690-A565-EA77D624002F}"/>
              </a:ext>
            </a:extLst>
          </p:cNvPr>
          <p:cNvSpPr/>
          <p:nvPr/>
        </p:nvSpPr>
        <p:spPr>
          <a:xfrm>
            <a:off x="1497495" y="4605507"/>
            <a:ext cx="5242525" cy="925190"/>
          </a:xfrm>
          <a:prstGeom prst="rect">
            <a:avLst/>
          </a:prstGeom>
        </p:spPr>
        <p:txBody>
          <a:bodyPr wrap="none">
            <a:spAutoFit/>
          </a:bodyPr>
          <a:lstStyle/>
          <a:p>
            <a:pPr marL="228600" lvl="0" indent="-228600">
              <a:lnSpc>
                <a:spcPct val="200000"/>
              </a:lnSpc>
              <a:spcBef>
                <a:spcPts val="1000"/>
              </a:spcBef>
              <a:buFont typeface="Arial" panose="020B0604020202020204" pitchFamily="34" charset="0"/>
              <a:buChar char="•"/>
            </a:pPr>
            <a:r>
              <a:rPr lang="en-US" altLang="ja-JP" sz="3200" b="1" err="1">
                <a:solidFill>
                  <a:srgbClr val="412DAF"/>
                </a:solidFill>
                <a:latin typeface="微軟正黑體" panose="020B0604030504040204" pitchFamily="34" charset="-120"/>
                <a:ea typeface="微軟正黑體" panose="020B0604030504040204" pitchFamily="34" charset="-120"/>
                <a:cs typeface="Calibri" panose="020F0502020204030204"/>
              </a:rPr>
              <a:t>QuWakeUp</a:t>
            </a:r>
            <a:r>
              <a:rPr lang="en-US" altLang="ja-JP" sz="3200" b="1">
                <a:solidFill>
                  <a:srgbClr val="412DAF"/>
                </a:solidFill>
                <a:latin typeface="微軟正黑體" panose="020B0604030504040204" pitchFamily="34" charset="-120"/>
                <a:ea typeface="微軟正黑體" panose="020B0604030504040204" pitchFamily="34" charset="-120"/>
                <a:cs typeface="Calibri" panose="020F0502020204030204"/>
              </a:rPr>
              <a:t> </a:t>
            </a:r>
            <a:r>
              <a:rPr lang="ja-JP" altLang="en-US" sz="3200" b="1">
                <a:solidFill>
                  <a:srgbClr val="412DAF"/>
                </a:solidFill>
                <a:latin typeface="微軟正黑體" panose="020B0604030504040204" pitchFamily="34" charset="-120"/>
                <a:ea typeface="微軟正黑體" panose="020B0604030504040204" pitchFamily="34" charset="-120"/>
                <a:cs typeface="Calibri" panose="020F0502020204030204"/>
              </a:rPr>
              <a:t>操作介面介紹</a:t>
            </a:r>
          </a:p>
        </p:txBody>
      </p:sp>
      <p:sp>
        <p:nvSpPr>
          <p:cNvPr id="10" name="矩形 9">
            <a:extLst>
              <a:ext uri="{FF2B5EF4-FFF2-40B4-BE49-F238E27FC236}">
                <a16:creationId xmlns:a16="http://schemas.microsoft.com/office/drawing/2014/main" id="{97A774BC-6D3E-41B6-8E93-186C34EA0EF0}"/>
              </a:ext>
            </a:extLst>
          </p:cNvPr>
          <p:cNvSpPr/>
          <p:nvPr/>
        </p:nvSpPr>
        <p:spPr>
          <a:xfrm>
            <a:off x="1497495" y="5536916"/>
            <a:ext cx="6269665" cy="925190"/>
          </a:xfrm>
          <a:prstGeom prst="rect">
            <a:avLst/>
          </a:prstGeom>
        </p:spPr>
        <p:txBody>
          <a:bodyPr wrap="none">
            <a:spAutoFit/>
          </a:bodyPr>
          <a:lstStyle/>
          <a:p>
            <a:pPr marL="228600" indent="-228600">
              <a:lnSpc>
                <a:spcPct val="200000"/>
              </a:lnSpc>
              <a:spcBef>
                <a:spcPts val="1000"/>
              </a:spcBef>
              <a:buFont typeface="Arial" panose="020B0604020202020204" pitchFamily="34" charset="0"/>
              <a:buChar char="•"/>
            </a:pPr>
            <a:r>
              <a:rPr lang="ja-JP" altLang="en-US" sz="3200" b="1">
                <a:solidFill>
                  <a:srgbClr val="412DAF"/>
                </a:solidFill>
                <a:latin typeface="微軟正黑體" panose="020B0604030504040204" pitchFamily="34" charset="-120"/>
                <a:ea typeface="微軟正黑體" panose="020B0604030504040204" pitchFamily="34" charset="-120"/>
                <a:cs typeface="Calibri" panose="020F0502020204030204"/>
              </a:rPr>
              <a:t>QuWakeUp 使用前/後情境比較</a:t>
            </a:r>
            <a:endParaRPr lang="ja-JP" altLang="zh-TW" sz="3200" b="1">
              <a:solidFill>
                <a:srgbClr val="412DAF"/>
              </a:solidFill>
              <a:latin typeface="微軟正黑體" panose="020B0604030504040204" pitchFamily="34" charset="-120"/>
              <a:ea typeface="微軟正黑體" panose="020B0604030504040204" pitchFamily="34" charset="-120"/>
              <a:cs typeface="Calibri" panose="020F0502020204030204"/>
            </a:endParaRPr>
          </a:p>
        </p:txBody>
      </p:sp>
    </p:spTree>
    <p:extLst>
      <p:ext uri="{BB962C8B-B14F-4D97-AF65-F5344CB8AC3E}">
        <p14:creationId xmlns:p14="http://schemas.microsoft.com/office/powerpoint/2010/main" val="242820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546F7DC8-93E1-4F7F-883F-DD26C5411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8824"/>
            <a:ext cx="2407920" cy="985190"/>
          </a:xfrm>
          <a:prstGeom prst="rect">
            <a:avLst/>
          </a:prstGeom>
        </p:spPr>
      </p:pic>
      <p:pic>
        <p:nvPicPr>
          <p:cNvPr id="7" name="圖片 6">
            <a:extLst>
              <a:ext uri="{FF2B5EF4-FFF2-40B4-BE49-F238E27FC236}">
                <a16:creationId xmlns:a16="http://schemas.microsoft.com/office/drawing/2014/main" id="{301FCB7F-3244-4191-AF95-B4C9EF569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448430" y="1775460"/>
            <a:ext cx="5505327" cy="4770336"/>
          </a:xfrm>
          <a:prstGeom prst="rect">
            <a:avLst/>
          </a:prstGeom>
        </p:spPr>
      </p:pic>
      <p:sp>
        <p:nvSpPr>
          <p:cNvPr id="2" name="Title 1">
            <a:extLst>
              <a:ext uri="{FF2B5EF4-FFF2-40B4-BE49-F238E27FC236}">
                <a16:creationId xmlns:a16="http://schemas.microsoft.com/office/drawing/2014/main" id="{EA3714E7-32B2-457C-B595-830852B75821}"/>
              </a:ext>
            </a:extLst>
          </p:cNvPr>
          <p:cNvSpPr>
            <a:spLocks noGrp="1"/>
          </p:cNvSpPr>
          <p:nvPr>
            <p:ph type="title"/>
          </p:nvPr>
        </p:nvSpPr>
        <p:spPr>
          <a:xfrm>
            <a:off x="2411259" y="388824"/>
            <a:ext cx="8247345" cy="985190"/>
          </a:xfrm>
        </p:spPr>
        <p:txBody>
          <a:bodyPr/>
          <a:lstStyle/>
          <a:p>
            <a:r>
              <a:rPr lang="ja-JP" altLang="en-US"/>
              <a:t>簡單三步驟安裝，輕鬆使用</a:t>
            </a:r>
            <a:endParaRPr lang="en-US" altLang="ja-JP"/>
          </a:p>
        </p:txBody>
      </p:sp>
      <p:sp>
        <p:nvSpPr>
          <p:cNvPr id="13" name="TextBox 12">
            <a:extLst>
              <a:ext uri="{FF2B5EF4-FFF2-40B4-BE49-F238E27FC236}">
                <a16:creationId xmlns:a16="http://schemas.microsoft.com/office/drawing/2014/main" id="{30B5C2B7-FB40-4BE7-9687-F1E91000AC27}"/>
              </a:ext>
            </a:extLst>
          </p:cNvPr>
          <p:cNvSpPr txBox="1"/>
          <p:nvPr/>
        </p:nvSpPr>
        <p:spPr>
          <a:xfrm>
            <a:off x="575303" y="1664843"/>
            <a:ext cx="5416550" cy="2326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altLang="en-US" sz="2800">
                <a:solidFill>
                  <a:srgbClr val="4653A2"/>
                </a:solidFill>
                <a:latin typeface="Open Sans"/>
                <a:ea typeface="ＭＳ Ｐゴシック"/>
              </a:rPr>
              <a:t>使用</a:t>
            </a:r>
            <a:r>
              <a:rPr lang="ja-JP" altLang="en-US" sz="3600" b="1">
                <a:solidFill>
                  <a:srgbClr val="4653A2"/>
                </a:solidFill>
                <a:latin typeface="Open Sans"/>
                <a:ea typeface="ＭＳ Ｐゴシック"/>
              </a:rPr>
              <a:t>輕巧設備</a:t>
            </a:r>
            <a:endParaRPr lang="en-US" altLang="ja-JP" sz="3600">
              <a:solidFill>
                <a:srgbClr val="4653A2"/>
              </a:solidFill>
              <a:latin typeface="Calibri" panose="020F0502020204030204"/>
              <a:ea typeface="ＭＳ Ｐゴシック"/>
              <a:cs typeface="Calibri" panose="020F0502020204030204"/>
            </a:endParaRPr>
          </a:p>
          <a:p>
            <a:pPr>
              <a:lnSpc>
                <a:spcPct val="150000"/>
              </a:lnSpc>
            </a:pPr>
            <a:r>
              <a:rPr lang="ja-JP" altLang="en-US" sz="2800">
                <a:solidFill>
                  <a:srgbClr val="4653A2"/>
                </a:solidFill>
                <a:latin typeface="Open Sans"/>
                <a:ea typeface="ＭＳ Ｐゴシック"/>
              </a:rPr>
              <a:t>搭配</a:t>
            </a:r>
            <a:r>
              <a:rPr lang="ja-JP" altLang="en-US" sz="3600" b="1">
                <a:solidFill>
                  <a:srgbClr val="4653A2"/>
                </a:solidFill>
                <a:latin typeface="Open Sans"/>
                <a:ea typeface="ＭＳ Ｐゴシック"/>
              </a:rPr>
              <a:t>好上手軟體</a:t>
            </a:r>
            <a:endParaRPr lang="en-US" sz="3600">
              <a:solidFill>
                <a:srgbClr val="4653A2"/>
              </a:solidFill>
              <a:latin typeface="Calibri" panose="020F0502020204030204"/>
              <a:ea typeface="ＭＳ Ｐゴシック"/>
              <a:cs typeface="Calibri"/>
            </a:endParaRPr>
          </a:p>
          <a:p>
            <a:pPr>
              <a:lnSpc>
                <a:spcPct val="150000"/>
              </a:lnSpc>
            </a:pPr>
            <a:r>
              <a:rPr lang="ja-JP" altLang="en-US" sz="2800">
                <a:solidFill>
                  <a:srgbClr val="4653A2"/>
                </a:solidFill>
                <a:latin typeface="Open Sans"/>
                <a:ea typeface="ＭＳ Ｐゴシック"/>
              </a:rPr>
              <a:t>簡單三步驟完成遠端喚醒設置</a:t>
            </a:r>
            <a:endParaRPr lang="en-US" sz="3600">
              <a:solidFill>
                <a:srgbClr val="4653A2"/>
              </a:solidFill>
              <a:ea typeface="ＭＳ Ｐゴシック"/>
              <a:cs typeface="Calibri"/>
            </a:endParaRPr>
          </a:p>
        </p:txBody>
      </p:sp>
      <p:pic>
        <p:nvPicPr>
          <p:cNvPr id="6" name="Picture 6">
            <a:extLst>
              <a:ext uri="{FF2B5EF4-FFF2-40B4-BE49-F238E27FC236}">
                <a16:creationId xmlns:a16="http://schemas.microsoft.com/office/drawing/2014/main" id="{3E7FF839-06B7-4A4B-BF15-BFAC1C502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3693" y="2779132"/>
            <a:ext cx="4122057" cy="3139144"/>
          </a:xfrm>
          <a:prstGeom prst="rect">
            <a:avLst/>
          </a:prstGeom>
        </p:spPr>
      </p:pic>
      <p:pic>
        <p:nvPicPr>
          <p:cNvPr id="8" name="圖片 7">
            <a:extLst>
              <a:ext uri="{FF2B5EF4-FFF2-40B4-BE49-F238E27FC236}">
                <a16:creationId xmlns:a16="http://schemas.microsoft.com/office/drawing/2014/main" id="{2D18C436-C007-4155-83F8-2BFBB0972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0013" y="1461771"/>
            <a:ext cx="4051251" cy="1663503"/>
          </a:xfrm>
          <a:prstGeom prst="rect">
            <a:avLst/>
          </a:prstGeom>
        </p:spPr>
      </p:pic>
      <p:sp>
        <p:nvSpPr>
          <p:cNvPr id="9" name="Content Placeholder 2">
            <a:extLst>
              <a:ext uri="{FF2B5EF4-FFF2-40B4-BE49-F238E27FC236}">
                <a16:creationId xmlns:a16="http://schemas.microsoft.com/office/drawing/2014/main" id="{A19CD55B-56A2-432A-8A19-CA60BBE2BC6D}"/>
              </a:ext>
            </a:extLst>
          </p:cNvPr>
          <p:cNvSpPr txBox="1">
            <a:spLocks/>
          </p:cNvSpPr>
          <p:nvPr/>
        </p:nvSpPr>
        <p:spPr>
          <a:xfrm>
            <a:off x="6515428" y="1387022"/>
            <a:ext cx="3215312" cy="125142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altLang="zh-TW" sz="2400" b="1">
                <a:solidFill>
                  <a:schemeClr val="bg1"/>
                </a:solidFill>
                <a:latin typeface="微軟正黑體" panose="020B0604030504040204" pitchFamily="34" charset="-120"/>
                <a:ea typeface="微軟正黑體" panose="020B0604030504040204" pitchFamily="34" charset="-120"/>
                <a:cs typeface="Arial"/>
              </a:rPr>
              <a:t>1.</a:t>
            </a:r>
            <a:r>
              <a:rPr lang="en-US" altLang="ja-JP" sz="2400" b="1">
                <a:solidFill>
                  <a:schemeClr val="bg1"/>
                </a:solidFill>
                <a:latin typeface="微軟正黑體" panose="020B0604030504040204" pitchFamily="34" charset="-120"/>
                <a:ea typeface="微軟正黑體" panose="020B0604030504040204" pitchFamily="34" charset="-120"/>
                <a:cs typeface="Arial"/>
              </a:rPr>
              <a:t> </a:t>
            </a:r>
            <a:r>
              <a:rPr lang="ja-JP" altLang="en-US" sz="2400" b="1">
                <a:solidFill>
                  <a:schemeClr val="bg1"/>
                </a:solidFill>
                <a:latin typeface="微軟正黑體" panose="020B0604030504040204" pitchFamily="34" charset="-120"/>
                <a:ea typeface="微軟正黑體" panose="020B0604030504040204" pitchFamily="34" charset="-120"/>
                <a:cs typeface="Arial"/>
              </a:rPr>
              <a:t>安裝</a:t>
            </a:r>
            <a:r>
              <a:rPr lang="en-US" altLang="ja-JP" sz="2400" b="1">
                <a:solidFill>
                  <a:schemeClr val="bg1"/>
                </a:solidFill>
                <a:latin typeface="微軟正黑體" panose="020B0604030504040204" pitchFamily="34" charset="-120"/>
                <a:ea typeface="微軟正黑體" panose="020B0604030504040204" pitchFamily="34" charset="-120"/>
                <a:cs typeface="Arial"/>
              </a:rPr>
              <a:t> </a:t>
            </a:r>
          </a:p>
          <a:p>
            <a:pPr marL="0" indent="0">
              <a:spcBef>
                <a:spcPts val="0"/>
              </a:spcBef>
              <a:spcAft>
                <a:spcPts val="600"/>
              </a:spcAft>
              <a:buNone/>
            </a:pPr>
            <a:r>
              <a:rPr lang="ja-JP" altLang="en-US" sz="2000" b="1">
                <a:solidFill>
                  <a:schemeClr val="bg1"/>
                </a:solidFill>
                <a:latin typeface="微軟正黑體" panose="020B0604030504040204" pitchFamily="34" charset="-120"/>
                <a:ea typeface="微軟正黑體" panose="020B0604030504040204" pitchFamily="34" charset="-120"/>
                <a:cs typeface="Arial"/>
              </a:rPr>
              <a:t>將設備連接於路由器後方</a:t>
            </a:r>
            <a:endParaRPr lang="en-US" altLang="zh-TW" sz="2400" b="1">
              <a:solidFill>
                <a:schemeClr val="bg1"/>
              </a:solidFill>
              <a:latin typeface="微軟正黑體" panose="020B0604030504040204" pitchFamily="34" charset="-120"/>
              <a:ea typeface="微軟正黑體" panose="020B0604030504040204" pitchFamily="34" charset="-120"/>
              <a:cs typeface="Arial"/>
            </a:endParaRPr>
          </a:p>
        </p:txBody>
      </p:sp>
      <p:sp>
        <p:nvSpPr>
          <p:cNvPr id="5" name="矩形 4">
            <a:extLst>
              <a:ext uri="{FF2B5EF4-FFF2-40B4-BE49-F238E27FC236}">
                <a16:creationId xmlns:a16="http://schemas.microsoft.com/office/drawing/2014/main" id="{392D2414-800A-40D5-A8C1-44B50FCFAD81}"/>
              </a:ext>
            </a:extLst>
          </p:cNvPr>
          <p:cNvSpPr/>
          <p:nvPr/>
        </p:nvSpPr>
        <p:spPr>
          <a:xfrm>
            <a:off x="404272" y="527476"/>
            <a:ext cx="1851789" cy="707886"/>
          </a:xfrm>
          <a:prstGeom prst="rect">
            <a:avLst/>
          </a:prstGeom>
        </p:spPr>
        <p:txBody>
          <a:bodyPr wrap="none">
            <a:spAutoFit/>
          </a:bodyPr>
          <a:lstStyle/>
          <a:p>
            <a:r>
              <a:rPr lang="ja-JP" altLang="en-US" sz="4000" b="1">
                <a:solidFill>
                  <a:srgbClr val="F6B14B"/>
                </a:solidFill>
                <a:latin typeface="微軟正黑體" panose="020B0604030504040204" pitchFamily="34" charset="-120"/>
                <a:ea typeface="微軟正黑體" panose="020B0604030504040204" pitchFamily="34" charset="-120"/>
                <a:cs typeface="Calibri Light"/>
              </a:rPr>
              <a:t>特點一 </a:t>
            </a:r>
            <a:endParaRPr lang="zh-TW" altLang="en-US">
              <a:solidFill>
                <a:srgbClr val="F6B14B"/>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51850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906BB4A5-D6E8-429E-A35A-459187CC8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41" y="1901104"/>
            <a:ext cx="5505327" cy="4770336"/>
          </a:xfrm>
          <a:prstGeom prst="rect">
            <a:avLst/>
          </a:prstGeom>
        </p:spPr>
      </p:pic>
      <p:pic>
        <p:nvPicPr>
          <p:cNvPr id="16" name="圖片 15">
            <a:extLst>
              <a:ext uri="{FF2B5EF4-FFF2-40B4-BE49-F238E27FC236}">
                <a16:creationId xmlns:a16="http://schemas.microsoft.com/office/drawing/2014/main" id="{979CE77E-4486-438D-87C7-0090CE3E9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24" y="1587415"/>
            <a:ext cx="4051251" cy="1663503"/>
          </a:xfrm>
          <a:prstGeom prst="rect">
            <a:avLst/>
          </a:prstGeom>
        </p:spPr>
      </p:pic>
      <p:sp>
        <p:nvSpPr>
          <p:cNvPr id="20" name="Content Placeholder 2">
            <a:extLst>
              <a:ext uri="{FF2B5EF4-FFF2-40B4-BE49-F238E27FC236}">
                <a16:creationId xmlns:a16="http://schemas.microsoft.com/office/drawing/2014/main" id="{17CD6D6F-5EAA-4B9E-ADC7-1F3266A701F4}"/>
              </a:ext>
            </a:extLst>
          </p:cNvPr>
          <p:cNvSpPr txBox="1">
            <a:spLocks/>
          </p:cNvSpPr>
          <p:nvPr/>
        </p:nvSpPr>
        <p:spPr>
          <a:xfrm>
            <a:off x="1173480" y="1512666"/>
            <a:ext cx="3341271" cy="125142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altLang="zh-TW" sz="2400" b="1">
                <a:solidFill>
                  <a:schemeClr val="bg1"/>
                </a:solidFill>
                <a:latin typeface="微軟正黑體"/>
                <a:ea typeface="微軟正黑體"/>
                <a:cs typeface="Arial"/>
              </a:rPr>
              <a:t>2.</a:t>
            </a:r>
            <a:r>
              <a:rPr lang="en-US" altLang="ja-JP" sz="2400" b="1">
                <a:solidFill>
                  <a:schemeClr val="bg1"/>
                </a:solidFill>
                <a:latin typeface="微軟正黑體"/>
                <a:ea typeface="微軟正黑體"/>
                <a:cs typeface="Arial"/>
              </a:rPr>
              <a:t> </a:t>
            </a:r>
            <a:r>
              <a:rPr lang="en-US" altLang="ja-JP" sz="2400" b="1" err="1">
                <a:solidFill>
                  <a:schemeClr val="bg1"/>
                </a:solidFill>
                <a:latin typeface="微軟正黑體"/>
                <a:ea typeface="微軟正黑體"/>
                <a:cs typeface="Arial"/>
              </a:rPr>
              <a:t>搜尋</a:t>
            </a:r>
            <a:endParaRPr lang="en-US" altLang="ja-JP" sz="2400" b="1">
              <a:solidFill>
                <a:schemeClr val="bg1"/>
              </a:solidFill>
              <a:latin typeface="微軟正黑體" panose="020B0604030504040204" pitchFamily="34" charset="-120"/>
              <a:ea typeface="微軟正黑體" panose="020B0604030504040204" pitchFamily="34" charset="-120"/>
              <a:cs typeface="Arial"/>
            </a:endParaRPr>
          </a:p>
          <a:p>
            <a:pPr marL="0" indent="0">
              <a:spcBef>
                <a:spcPts val="0"/>
              </a:spcBef>
              <a:spcAft>
                <a:spcPts val="600"/>
              </a:spcAft>
              <a:buNone/>
            </a:pPr>
            <a:r>
              <a:rPr lang="zh-TW" altLang="en-US" sz="2000" b="1">
                <a:solidFill>
                  <a:schemeClr val="bg1"/>
                </a:solidFill>
                <a:latin typeface="微軟正黑體"/>
                <a:ea typeface="微軟正黑體"/>
                <a:cs typeface="Arial"/>
              </a:rPr>
              <a:t>使用Qfinder找到裝置位址</a:t>
            </a:r>
            <a:endParaRPr lang="en-US" altLang="zh-TW" sz="2400" b="1">
              <a:solidFill>
                <a:schemeClr val="bg1"/>
              </a:solidFill>
              <a:latin typeface="微軟正黑體"/>
              <a:ea typeface="微軟正黑體"/>
              <a:cs typeface="Arial"/>
            </a:endParaRPr>
          </a:p>
        </p:txBody>
      </p:sp>
      <p:pic>
        <p:nvPicPr>
          <p:cNvPr id="21" name="圖片 20">
            <a:extLst>
              <a:ext uri="{FF2B5EF4-FFF2-40B4-BE49-F238E27FC236}">
                <a16:creationId xmlns:a16="http://schemas.microsoft.com/office/drawing/2014/main" id="{7683B5A7-A752-4533-B879-B2D37B9FF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197" y="1901104"/>
            <a:ext cx="5505327" cy="4770336"/>
          </a:xfrm>
          <a:prstGeom prst="rect">
            <a:avLst/>
          </a:prstGeom>
        </p:spPr>
      </p:pic>
      <p:pic>
        <p:nvPicPr>
          <p:cNvPr id="22" name="圖片 21">
            <a:extLst>
              <a:ext uri="{FF2B5EF4-FFF2-40B4-BE49-F238E27FC236}">
                <a16:creationId xmlns:a16="http://schemas.microsoft.com/office/drawing/2014/main" id="{B94BE0AD-FB98-4A2A-B44A-1A9C5E6E4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780" y="1587415"/>
            <a:ext cx="4051251" cy="1663503"/>
          </a:xfrm>
          <a:prstGeom prst="rect">
            <a:avLst/>
          </a:prstGeom>
        </p:spPr>
      </p:pic>
      <p:sp>
        <p:nvSpPr>
          <p:cNvPr id="23" name="Content Placeholder 2">
            <a:extLst>
              <a:ext uri="{FF2B5EF4-FFF2-40B4-BE49-F238E27FC236}">
                <a16:creationId xmlns:a16="http://schemas.microsoft.com/office/drawing/2014/main" id="{C80D129F-0C5B-4656-B9E0-CEF281B41AD7}"/>
              </a:ext>
            </a:extLst>
          </p:cNvPr>
          <p:cNvSpPr txBox="1">
            <a:spLocks/>
          </p:cNvSpPr>
          <p:nvPr/>
        </p:nvSpPr>
        <p:spPr>
          <a:xfrm>
            <a:off x="6911236" y="1512666"/>
            <a:ext cx="3341271" cy="125142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altLang="zh-TW" sz="2400" b="1">
                <a:solidFill>
                  <a:schemeClr val="bg1"/>
                </a:solidFill>
                <a:latin typeface="微軟正黑體"/>
                <a:ea typeface="微軟正黑體"/>
                <a:cs typeface="Arial"/>
              </a:rPr>
              <a:t>3.</a:t>
            </a:r>
            <a:r>
              <a:rPr lang="en-US" altLang="ja-JP" sz="2400" b="1">
                <a:solidFill>
                  <a:schemeClr val="bg1"/>
                </a:solidFill>
                <a:latin typeface="微軟正黑體"/>
                <a:ea typeface="微軟正黑體"/>
                <a:cs typeface="Arial"/>
              </a:rPr>
              <a:t> </a:t>
            </a:r>
            <a:r>
              <a:rPr lang="zh-TW" altLang="en-US" sz="2400" b="1">
                <a:solidFill>
                  <a:schemeClr val="bg1"/>
                </a:solidFill>
                <a:latin typeface="微軟正黑體"/>
                <a:ea typeface="微軟正黑體"/>
                <a:cs typeface="Arial"/>
              </a:rPr>
              <a:t>設定</a:t>
            </a:r>
            <a:r>
              <a:rPr lang="en-US" altLang="ja-JP" sz="2400" b="1">
                <a:solidFill>
                  <a:schemeClr val="bg1"/>
                </a:solidFill>
                <a:latin typeface="微軟正黑體"/>
                <a:ea typeface="微軟正黑體"/>
                <a:cs typeface="Arial"/>
              </a:rPr>
              <a:t> </a:t>
            </a:r>
            <a:endParaRPr lang="en-US" altLang="ja-JP" sz="2400" b="1">
              <a:solidFill>
                <a:schemeClr val="bg1"/>
              </a:solidFill>
              <a:latin typeface="微軟正黑體" panose="020B0604030504040204" pitchFamily="34" charset="-120"/>
              <a:ea typeface="微軟正黑體" panose="020B0604030504040204" pitchFamily="34" charset="-120"/>
              <a:cs typeface="Arial"/>
            </a:endParaRPr>
          </a:p>
          <a:p>
            <a:pPr marL="0" indent="0">
              <a:spcBef>
                <a:spcPts val="0"/>
              </a:spcBef>
              <a:spcAft>
                <a:spcPts val="600"/>
              </a:spcAft>
              <a:buNone/>
            </a:pPr>
            <a:r>
              <a:rPr lang="zh-TW" altLang="en-US" sz="2000" b="1">
                <a:solidFill>
                  <a:schemeClr val="bg1"/>
                </a:solidFill>
                <a:latin typeface="微軟正黑體"/>
                <a:ea typeface="微軟正黑體"/>
                <a:cs typeface="Arial"/>
              </a:rPr>
              <a:t>一分鐘搞定密碼及網路設置</a:t>
            </a:r>
            <a:endParaRPr lang="en-US" altLang="zh-TW" sz="2000" b="1">
              <a:solidFill>
                <a:schemeClr val="bg1"/>
              </a:solidFill>
              <a:latin typeface="微軟正黑體"/>
              <a:ea typeface="微軟正黑體"/>
              <a:cs typeface="Arial"/>
            </a:endParaRPr>
          </a:p>
        </p:txBody>
      </p:sp>
      <p:sp>
        <p:nvSpPr>
          <p:cNvPr id="24" name="Title 1">
            <a:extLst>
              <a:ext uri="{FF2B5EF4-FFF2-40B4-BE49-F238E27FC236}">
                <a16:creationId xmlns:a16="http://schemas.microsoft.com/office/drawing/2014/main" id="{023D3AD4-9416-4FBD-B101-B2C3AA79EB91}"/>
              </a:ext>
            </a:extLst>
          </p:cNvPr>
          <p:cNvSpPr>
            <a:spLocks noGrp="1"/>
          </p:cNvSpPr>
          <p:nvPr>
            <p:ph type="title"/>
          </p:nvPr>
        </p:nvSpPr>
        <p:spPr>
          <a:xfrm>
            <a:off x="2411259" y="388824"/>
            <a:ext cx="8247345" cy="985190"/>
          </a:xfrm>
        </p:spPr>
        <p:txBody>
          <a:bodyPr/>
          <a:lstStyle/>
          <a:p>
            <a:r>
              <a:rPr lang="ja-JP" altLang="en-US"/>
              <a:t>簡單三步驟安裝，輕鬆使用</a:t>
            </a:r>
            <a:endParaRPr lang="en-US"/>
          </a:p>
        </p:txBody>
      </p:sp>
      <p:pic>
        <p:nvPicPr>
          <p:cNvPr id="4" name="Picture 4">
            <a:extLst>
              <a:ext uri="{FF2B5EF4-FFF2-40B4-BE49-F238E27FC236}">
                <a16:creationId xmlns:a16="http://schemas.microsoft.com/office/drawing/2014/main" id="{8F35FA8D-6201-4164-BCCD-58CA748AE352}"/>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1250332" y="2781668"/>
            <a:ext cx="1881488" cy="386607"/>
          </a:xfrm>
          <a:prstGeom prst="rect">
            <a:avLst/>
          </a:prstGeom>
        </p:spPr>
      </p:pic>
      <p:pic>
        <p:nvPicPr>
          <p:cNvPr id="13" name="Picture 13" descr="A screenshot of a cell phone&#10;&#10;Description generated with very high confidence">
            <a:extLst>
              <a:ext uri="{FF2B5EF4-FFF2-40B4-BE49-F238E27FC236}">
                <a16:creationId xmlns:a16="http://schemas.microsoft.com/office/drawing/2014/main" id="{63A14078-E365-40A6-A45C-DD17E2D9678A}"/>
              </a:ext>
            </a:extLst>
          </p:cNvPr>
          <p:cNvPicPr>
            <a:picLocks noChangeAspect="1"/>
          </p:cNvPicPr>
          <p:nvPr/>
        </p:nvPicPr>
        <p:blipFill>
          <a:blip r:embed="rId6"/>
          <a:stretch>
            <a:fillRect/>
          </a:stretch>
        </p:blipFill>
        <p:spPr>
          <a:xfrm>
            <a:off x="863611" y="3649652"/>
            <a:ext cx="4242987" cy="2504631"/>
          </a:xfrm>
          <a:prstGeom prst="rect">
            <a:avLst/>
          </a:prstGeom>
        </p:spPr>
      </p:pic>
      <p:grpSp>
        <p:nvGrpSpPr>
          <p:cNvPr id="6" name="群組 5">
            <a:extLst>
              <a:ext uri="{FF2B5EF4-FFF2-40B4-BE49-F238E27FC236}">
                <a16:creationId xmlns:a16="http://schemas.microsoft.com/office/drawing/2014/main" id="{0156BFEB-A4F2-4936-9589-22522690507F}"/>
              </a:ext>
            </a:extLst>
          </p:cNvPr>
          <p:cNvGrpSpPr/>
          <p:nvPr/>
        </p:nvGrpSpPr>
        <p:grpSpPr>
          <a:xfrm>
            <a:off x="6244639" y="3325667"/>
            <a:ext cx="5083750" cy="2448517"/>
            <a:chOff x="6616768" y="3396023"/>
            <a:chExt cx="4477757" cy="2156649"/>
          </a:xfrm>
        </p:grpSpPr>
        <p:pic>
          <p:nvPicPr>
            <p:cNvPr id="15" name="Picture 15" descr="A screenshot of a cell phone&#10;&#10;Description generated with very high confidence">
              <a:extLst>
                <a:ext uri="{FF2B5EF4-FFF2-40B4-BE49-F238E27FC236}">
                  <a16:creationId xmlns:a16="http://schemas.microsoft.com/office/drawing/2014/main" id="{F9AACDDC-31A9-4C97-AFF6-BA2479075645}"/>
                </a:ext>
              </a:extLst>
            </p:cNvPr>
            <p:cNvPicPr>
              <a:picLocks noChangeAspect="1"/>
            </p:cNvPicPr>
            <p:nvPr/>
          </p:nvPicPr>
          <p:blipFill>
            <a:blip r:embed="rId7"/>
            <a:stretch>
              <a:fillRect/>
            </a:stretch>
          </p:blipFill>
          <p:spPr>
            <a:xfrm>
              <a:off x="6616768" y="3396023"/>
              <a:ext cx="2213428" cy="2156649"/>
            </a:xfrm>
            <a:prstGeom prst="rect">
              <a:avLst/>
            </a:prstGeom>
          </p:spPr>
        </p:pic>
        <p:pic>
          <p:nvPicPr>
            <p:cNvPr id="19" name="Picture 19" descr="A screenshot of a cell phone&#10;&#10;Description generated with very high confidence">
              <a:extLst>
                <a:ext uri="{FF2B5EF4-FFF2-40B4-BE49-F238E27FC236}">
                  <a16:creationId xmlns:a16="http://schemas.microsoft.com/office/drawing/2014/main" id="{17385A3C-A51F-4A0D-98D7-2213B7B0F9FD}"/>
                </a:ext>
              </a:extLst>
            </p:cNvPr>
            <p:cNvPicPr>
              <a:picLocks noChangeAspect="1"/>
            </p:cNvPicPr>
            <p:nvPr/>
          </p:nvPicPr>
          <p:blipFill>
            <a:blip r:embed="rId8"/>
            <a:stretch>
              <a:fillRect/>
            </a:stretch>
          </p:blipFill>
          <p:spPr>
            <a:xfrm>
              <a:off x="8946410" y="3396023"/>
              <a:ext cx="2148115" cy="2132960"/>
            </a:xfrm>
            <a:prstGeom prst="rect">
              <a:avLst/>
            </a:prstGeom>
          </p:spPr>
        </p:pic>
      </p:grpSp>
      <p:pic>
        <p:nvPicPr>
          <p:cNvPr id="10" name="圖片 9">
            <a:extLst>
              <a:ext uri="{FF2B5EF4-FFF2-40B4-BE49-F238E27FC236}">
                <a16:creationId xmlns:a16="http://schemas.microsoft.com/office/drawing/2014/main" id="{C00FEE31-58CF-4B9A-A2C8-E3F539E27E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388824"/>
            <a:ext cx="2407920" cy="985190"/>
          </a:xfrm>
          <a:prstGeom prst="rect">
            <a:avLst/>
          </a:prstGeom>
        </p:spPr>
      </p:pic>
      <p:sp>
        <p:nvSpPr>
          <p:cNvPr id="11" name="矩形 10">
            <a:extLst>
              <a:ext uri="{FF2B5EF4-FFF2-40B4-BE49-F238E27FC236}">
                <a16:creationId xmlns:a16="http://schemas.microsoft.com/office/drawing/2014/main" id="{5DDE71FB-FB0C-40EF-8B8E-215516AC2B0C}"/>
              </a:ext>
            </a:extLst>
          </p:cNvPr>
          <p:cNvSpPr/>
          <p:nvPr/>
        </p:nvSpPr>
        <p:spPr>
          <a:xfrm>
            <a:off x="404272" y="527476"/>
            <a:ext cx="1851789" cy="707886"/>
          </a:xfrm>
          <a:prstGeom prst="rect">
            <a:avLst/>
          </a:prstGeom>
        </p:spPr>
        <p:txBody>
          <a:bodyPr wrap="none">
            <a:spAutoFit/>
          </a:bodyPr>
          <a:lstStyle/>
          <a:p>
            <a:r>
              <a:rPr lang="ja-JP" altLang="en-US" sz="4000" b="1">
                <a:solidFill>
                  <a:srgbClr val="F6B14B"/>
                </a:solidFill>
                <a:latin typeface="微軟正黑體" panose="020B0604030504040204" pitchFamily="34" charset="-120"/>
                <a:ea typeface="微軟正黑體" panose="020B0604030504040204" pitchFamily="34" charset="-120"/>
                <a:cs typeface="Calibri Light"/>
              </a:rPr>
              <a:t>特點一 </a:t>
            </a:r>
            <a:endParaRPr lang="zh-TW" altLang="en-US">
              <a:solidFill>
                <a:srgbClr val="F6B14B"/>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0D809079-CD7A-49DB-88AA-A9FCFBF140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769" y="3250917"/>
            <a:ext cx="3122444" cy="312774"/>
          </a:xfrm>
          <a:prstGeom prst="rect">
            <a:avLst/>
          </a:prstGeom>
        </p:spPr>
      </p:pic>
      <p:sp>
        <p:nvSpPr>
          <p:cNvPr id="5" name="文字方塊 4">
            <a:extLst>
              <a:ext uri="{FF2B5EF4-FFF2-40B4-BE49-F238E27FC236}">
                <a16:creationId xmlns:a16="http://schemas.microsoft.com/office/drawing/2014/main" id="{76E60B10-BD1F-4DED-92AE-9CA98A9925E2}"/>
              </a:ext>
            </a:extLst>
          </p:cNvPr>
          <p:cNvSpPr txBox="1"/>
          <p:nvPr/>
        </p:nvSpPr>
        <p:spPr>
          <a:xfrm>
            <a:off x="1594884" y="6240244"/>
            <a:ext cx="2778329" cy="307777"/>
          </a:xfrm>
          <a:prstGeom prst="rect">
            <a:avLst/>
          </a:prstGeom>
          <a:noFill/>
        </p:spPr>
        <p:txBody>
          <a:bodyPr wrap="square" rtlCol="0">
            <a:spAutoFit/>
          </a:bodyPr>
          <a:lstStyle/>
          <a:p>
            <a:r>
              <a:rPr lang="en-US" altLang="zh-TW" sz="1400"/>
              <a:t>https://www.qnap.com/qfinderpro</a:t>
            </a:r>
            <a:endParaRPr lang="zh-TW" altLang="en-US" sz="1400"/>
          </a:p>
        </p:txBody>
      </p:sp>
    </p:spTree>
    <p:extLst>
      <p:ext uri="{BB962C8B-B14F-4D97-AF65-F5344CB8AC3E}">
        <p14:creationId xmlns:p14="http://schemas.microsoft.com/office/powerpoint/2010/main" val="199702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BAF9-8C3B-4A1E-A064-44B3D869C928}"/>
              </a:ext>
            </a:extLst>
          </p:cNvPr>
          <p:cNvSpPr>
            <a:spLocks noGrp="1"/>
          </p:cNvSpPr>
          <p:nvPr>
            <p:ph type="title"/>
          </p:nvPr>
        </p:nvSpPr>
        <p:spPr>
          <a:xfrm>
            <a:off x="2411259" y="388824"/>
            <a:ext cx="8247345" cy="985190"/>
          </a:xfrm>
        </p:spPr>
        <p:txBody>
          <a:bodyPr/>
          <a:lstStyle/>
          <a:p>
            <a:r>
              <a:rPr lang="ja-JP" altLang="en-US"/>
              <a:t>滿足多樣化喚醒需求</a:t>
            </a:r>
            <a:endParaRPr lang="en-US"/>
          </a:p>
        </p:txBody>
      </p:sp>
      <p:pic>
        <p:nvPicPr>
          <p:cNvPr id="11" name="Picture 11" descr="A screenshot of a cell phone&#10;&#10;Description generated with very high confidence">
            <a:extLst>
              <a:ext uri="{FF2B5EF4-FFF2-40B4-BE49-F238E27FC236}">
                <a16:creationId xmlns:a16="http://schemas.microsoft.com/office/drawing/2014/main" id="{38BDCC1A-D0AF-4F7C-92B6-588920CD1948}"/>
              </a:ext>
            </a:extLst>
          </p:cNvPr>
          <p:cNvPicPr>
            <a:picLocks noGrp="1" noChangeAspect="1"/>
          </p:cNvPicPr>
          <p:nvPr>
            <p:ph idx="4294967295"/>
          </p:nvPr>
        </p:nvPicPr>
        <p:blipFill>
          <a:blip r:embed="rId3"/>
          <a:stretch>
            <a:fillRect/>
          </a:stretch>
        </p:blipFill>
        <p:spPr>
          <a:xfrm>
            <a:off x="613803" y="2900569"/>
            <a:ext cx="5602287" cy="3643313"/>
          </a:xfrm>
          <a:prstGeom prst="rect">
            <a:avLst/>
          </a:prstGeom>
        </p:spPr>
      </p:pic>
      <p:sp>
        <p:nvSpPr>
          <p:cNvPr id="8" name="TextBox 7">
            <a:extLst>
              <a:ext uri="{FF2B5EF4-FFF2-40B4-BE49-F238E27FC236}">
                <a16:creationId xmlns:a16="http://schemas.microsoft.com/office/drawing/2014/main" id="{B8C765B2-974F-498C-BCE1-571CAECCD4F8}"/>
              </a:ext>
            </a:extLst>
          </p:cNvPr>
          <p:cNvSpPr txBox="1"/>
          <p:nvPr/>
        </p:nvSpPr>
        <p:spPr>
          <a:xfrm>
            <a:off x="496718" y="1512666"/>
            <a:ext cx="11489541" cy="1060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pPr>
            <a:r>
              <a:rPr lang="ja-JP" altLang="en-US" sz="2400" b="1">
                <a:solidFill>
                  <a:srgbClr val="412DAF"/>
                </a:solidFill>
                <a:latin typeface="微軟正黑體"/>
                <a:ea typeface="微軟正黑體"/>
                <a:cs typeface="Calibri"/>
              </a:rPr>
              <a:t>你可以對設備發送</a:t>
            </a:r>
            <a:r>
              <a:rPr lang="ja-JP" sz="2400" b="1">
                <a:solidFill>
                  <a:srgbClr val="412DAF"/>
                </a:solidFill>
                <a:latin typeface="微軟正黑體"/>
                <a:ea typeface="微軟正黑體"/>
                <a:cs typeface="Calibri"/>
              </a:rPr>
              <a:t>遠端喚醒指令，</a:t>
            </a:r>
            <a:r>
              <a:rPr lang="ja-JP" altLang="en-US" sz="2400" b="1">
                <a:solidFill>
                  <a:srgbClr val="412DAF"/>
                </a:solidFill>
                <a:latin typeface="微軟正黑體"/>
                <a:ea typeface="微軟正黑體"/>
                <a:cs typeface="Calibri"/>
              </a:rPr>
              <a:t>分別有立即喚醒與排程喚醒等多樣</a:t>
            </a:r>
            <a:r>
              <a:rPr lang="ja-JP" sz="2400" b="1">
                <a:solidFill>
                  <a:srgbClr val="412DAF"/>
                </a:solidFill>
                <a:latin typeface="微軟正黑體"/>
                <a:ea typeface="微軟正黑體"/>
                <a:cs typeface="Calibri"/>
              </a:rPr>
              <a:t>化</a:t>
            </a:r>
            <a:r>
              <a:rPr lang="ja-JP" altLang="en-US" sz="2400" b="1">
                <a:solidFill>
                  <a:srgbClr val="412DAF"/>
                </a:solidFill>
                <a:latin typeface="微軟正黑體"/>
                <a:ea typeface="微軟正黑體"/>
                <a:cs typeface="Calibri"/>
              </a:rPr>
              <a:t>喚醒模式</a:t>
            </a:r>
            <a:r>
              <a:rPr lang="ja-JP" sz="2400" b="1">
                <a:solidFill>
                  <a:srgbClr val="412DAF"/>
                </a:solidFill>
                <a:latin typeface="微軟正黑體"/>
                <a:ea typeface="微軟正黑體"/>
                <a:cs typeface="Calibri"/>
              </a:rPr>
              <a:t>。</a:t>
            </a:r>
            <a:r>
              <a:rPr lang="ja-JP" altLang="en-US" sz="2400" b="1">
                <a:solidFill>
                  <a:srgbClr val="412DAF"/>
                </a:solidFill>
                <a:latin typeface="微軟正黑體"/>
                <a:ea typeface="微軟正黑體"/>
                <a:cs typeface="Calibri"/>
              </a:rPr>
              <a:t>排程喚醒有一次性、每天、每週、每月等選擇</a:t>
            </a:r>
            <a:r>
              <a:rPr lang="ja-JP" sz="2400" b="1">
                <a:solidFill>
                  <a:srgbClr val="412DAF"/>
                </a:solidFill>
                <a:latin typeface="微軟正黑體"/>
                <a:ea typeface="微軟正黑體"/>
                <a:cs typeface="Calibri"/>
              </a:rPr>
              <a:t>，</a:t>
            </a:r>
            <a:r>
              <a:rPr lang="ja-JP" altLang="en-US" sz="2400" b="1">
                <a:solidFill>
                  <a:srgbClr val="412DAF"/>
                </a:solidFill>
                <a:latin typeface="微軟正黑體"/>
                <a:ea typeface="微軟正黑體"/>
                <a:cs typeface="Calibri"/>
              </a:rPr>
              <a:t>幫助你</a:t>
            </a:r>
            <a:r>
              <a:rPr lang="ja-JP" sz="2400" b="1">
                <a:solidFill>
                  <a:srgbClr val="412DAF"/>
                </a:solidFill>
                <a:latin typeface="微軟正黑體"/>
                <a:ea typeface="微軟正黑體"/>
                <a:cs typeface="Calibri"/>
              </a:rPr>
              <a:t>更</a:t>
            </a:r>
            <a:r>
              <a:rPr lang="ja-JP" altLang="en-US" sz="2400" b="1">
                <a:solidFill>
                  <a:srgbClr val="412DAF"/>
                </a:solidFill>
                <a:latin typeface="微軟正黑體"/>
                <a:ea typeface="微軟正黑體"/>
                <a:cs typeface="Calibri"/>
              </a:rPr>
              <a:t>彈性管理設備上線</a:t>
            </a:r>
            <a:r>
              <a:rPr lang="ja-JP" sz="2400" b="1">
                <a:solidFill>
                  <a:srgbClr val="412DAF"/>
                </a:solidFill>
                <a:latin typeface="微軟正黑體"/>
                <a:ea typeface="微軟正黑體"/>
                <a:cs typeface="Calibri"/>
              </a:rPr>
              <a:t>的</a:t>
            </a:r>
            <a:r>
              <a:rPr lang="ja-JP" altLang="en-US" sz="2400" b="1">
                <a:solidFill>
                  <a:srgbClr val="412DAF"/>
                </a:solidFill>
                <a:latin typeface="微軟正黑體"/>
                <a:ea typeface="微軟正黑體"/>
                <a:cs typeface="Calibri"/>
              </a:rPr>
              <a:t>需求</a:t>
            </a:r>
            <a:r>
              <a:rPr lang="ja-JP" sz="2400" b="1">
                <a:solidFill>
                  <a:srgbClr val="412DAF"/>
                </a:solidFill>
                <a:latin typeface="微軟正黑體"/>
                <a:ea typeface="微軟正黑體"/>
                <a:cs typeface="Calibri"/>
              </a:rPr>
              <a:t>。</a:t>
            </a:r>
            <a:endParaRPr lang="en-US" sz="2400" b="1">
              <a:solidFill>
                <a:srgbClr val="412DAF"/>
              </a:solidFill>
              <a:latin typeface="微軟正黑體"/>
              <a:ea typeface="微軟正黑體"/>
              <a:cs typeface="Calibri"/>
            </a:endParaRPr>
          </a:p>
        </p:txBody>
      </p:sp>
      <p:sp>
        <p:nvSpPr>
          <p:cNvPr id="13" name="TextBox 12">
            <a:extLst>
              <a:ext uri="{FF2B5EF4-FFF2-40B4-BE49-F238E27FC236}">
                <a16:creationId xmlns:a16="http://schemas.microsoft.com/office/drawing/2014/main" id="{35C5BD0A-8AF4-42E2-82DC-4A5418C1C29D}"/>
              </a:ext>
            </a:extLst>
          </p:cNvPr>
          <p:cNvSpPr txBox="1"/>
          <p:nvPr/>
        </p:nvSpPr>
        <p:spPr>
          <a:xfrm>
            <a:off x="7069369" y="3760297"/>
            <a:ext cx="2336800" cy="474365"/>
          </a:xfrm>
          <a:prstGeom prst="rect">
            <a:avLst/>
          </a:prstGeom>
          <a:solidFill>
            <a:srgbClr val="4653A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solidFill>
                  <a:schemeClr val="bg1"/>
                </a:solidFill>
                <a:latin typeface="微軟正黑體" panose="020B0604030504040204" pitchFamily="34" charset="-120"/>
                <a:ea typeface="微軟正黑體" panose="020B0604030504040204" pitchFamily="34" charset="-120"/>
                <a:cs typeface="Calibri"/>
              </a:rPr>
              <a:t>立即喚醒</a:t>
            </a:r>
            <a:endParaRPr lang="en-US" sz="2400" b="1">
              <a:solidFill>
                <a:schemeClr val="bg1"/>
              </a:solidFill>
              <a:latin typeface="微軟正黑體" panose="020B0604030504040204" pitchFamily="34" charset="-120"/>
              <a:ea typeface="微軟正黑體" panose="020B0604030504040204" pitchFamily="34" charset="-120"/>
              <a:cs typeface="Calibri"/>
            </a:endParaRPr>
          </a:p>
        </p:txBody>
      </p:sp>
      <p:sp>
        <p:nvSpPr>
          <p:cNvPr id="14" name="TextBox 13">
            <a:extLst>
              <a:ext uri="{FF2B5EF4-FFF2-40B4-BE49-F238E27FC236}">
                <a16:creationId xmlns:a16="http://schemas.microsoft.com/office/drawing/2014/main" id="{8412189B-A34B-4973-9A64-8B731321A0E9}"/>
              </a:ext>
            </a:extLst>
          </p:cNvPr>
          <p:cNvSpPr txBox="1"/>
          <p:nvPr/>
        </p:nvSpPr>
        <p:spPr>
          <a:xfrm>
            <a:off x="7069369" y="5100764"/>
            <a:ext cx="2349500" cy="677108"/>
          </a:xfrm>
          <a:prstGeom prst="rect">
            <a:avLst/>
          </a:prstGeom>
          <a:solidFill>
            <a:srgbClr val="4653A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400" b="1">
                <a:solidFill>
                  <a:schemeClr val="bg1"/>
                </a:solidFill>
                <a:latin typeface="微軟正黑體" panose="020B0604030504040204" pitchFamily="34" charset="-120"/>
                <a:ea typeface="微軟正黑體" panose="020B0604030504040204" pitchFamily="34" charset="-120"/>
                <a:cs typeface="Calibri"/>
              </a:rPr>
              <a:t>每天/每週/每月 </a:t>
            </a:r>
            <a:endParaRPr lang="en-US" altLang="ja-JP">
              <a:solidFill>
                <a:schemeClr val="bg1"/>
              </a:solidFill>
              <a:latin typeface="微軟正黑體" panose="020B0604030504040204" pitchFamily="34" charset="-120"/>
              <a:ea typeface="微軟正黑體" panose="020B0604030504040204" pitchFamily="34" charset="-120"/>
            </a:endParaRPr>
          </a:p>
          <a:p>
            <a:pPr algn="ctr"/>
            <a:r>
              <a:rPr lang="ja-JP" altLang="en-US" sz="2400" b="1">
                <a:solidFill>
                  <a:schemeClr val="bg1"/>
                </a:solidFill>
                <a:latin typeface="微軟正黑體" panose="020B0604030504040204" pitchFamily="34" charset="-120"/>
                <a:ea typeface="微軟正黑體" panose="020B0604030504040204" pitchFamily="34" charset="-120"/>
                <a:cs typeface="Calibri"/>
              </a:rPr>
              <a:t>排程喚醒</a:t>
            </a:r>
          </a:p>
        </p:txBody>
      </p:sp>
      <p:pic>
        <p:nvPicPr>
          <p:cNvPr id="10" name="圖片 9">
            <a:extLst>
              <a:ext uri="{FF2B5EF4-FFF2-40B4-BE49-F238E27FC236}">
                <a16:creationId xmlns:a16="http://schemas.microsoft.com/office/drawing/2014/main" id="{92AFBA5A-1DEB-4368-9F02-4414F2B760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8824"/>
            <a:ext cx="2407919" cy="985190"/>
          </a:xfrm>
          <a:prstGeom prst="rect">
            <a:avLst/>
          </a:prstGeom>
        </p:spPr>
      </p:pic>
      <p:sp>
        <p:nvSpPr>
          <p:cNvPr id="12" name="矩形 11">
            <a:extLst>
              <a:ext uri="{FF2B5EF4-FFF2-40B4-BE49-F238E27FC236}">
                <a16:creationId xmlns:a16="http://schemas.microsoft.com/office/drawing/2014/main" id="{2C3268D2-C905-4402-8F6B-7A8F041B2728}"/>
              </a:ext>
            </a:extLst>
          </p:cNvPr>
          <p:cNvSpPr/>
          <p:nvPr/>
        </p:nvSpPr>
        <p:spPr>
          <a:xfrm>
            <a:off x="404272" y="527476"/>
            <a:ext cx="1851789" cy="707886"/>
          </a:xfrm>
          <a:prstGeom prst="rect">
            <a:avLst/>
          </a:prstGeom>
        </p:spPr>
        <p:txBody>
          <a:bodyPr wrap="none">
            <a:spAutoFit/>
          </a:bodyPr>
          <a:lstStyle/>
          <a:p>
            <a:r>
              <a:rPr lang="ja-JP" altLang="en-US" sz="4000" b="1">
                <a:solidFill>
                  <a:srgbClr val="F08354"/>
                </a:solidFill>
                <a:latin typeface="微軟正黑體" panose="020B0604030504040204" pitchFamily="34" charset="-120"/>
                <a:ea typeface="微軟正黑體" panose="020B0604030504040204" pitchFamily="34" charset="-120"/>
                <a:cs typeface="Calibri Light"/>
              </a:rPr>
              <a:t>特點</a:t>
            </a:r>
            <a:r>
              <a:rPr lang="zh-TW" altLang="en-US" sz="4000" b="1">
                <a:solidFill>
                  <a:srgbClr val="F08354"/>
                </a:solidFill>
                <a:latin typeface="微軟正黑體" panose="020B0604030504040204" pitchFamily="34" charset="-120"/>
                <a:ea typeface="微軟正黑體" panose="020B0604030504040204" pitchFamily="34" charset="-120"/>
                <a:cs typeface="Calibri Light"/>
              </a:rPr>
              <a:t>二</a:t>
            </a:r>
            <a:r>
              <a:rPr lang="ja-JP" altLang="en-US" sz="4000" b="1">
                <a:solidFill>
                  <a:srgbClr val="F08354"/>
                </a:solidFill>
                <a:latin typeface="微軟正黑體" panose="020B0604030504040204" pitchFamily="34" charset="-120"/>
                <a:ea typeface="微軟正黑體" panose="020B0604030504040204" pitchFamily="34" charset="-120"/>
                <a:cs typeface="Calibri Light"/>
              </a:rPr>
              <a:t> </a:t>
            </a:r>
            <a:endParaRPr lang="zh-TW" altLang="en-US">
              <a:solidFill>
                <a:srgbClr val="F08354"/>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8F7EA27D-A6A1-4233-B36E-D1938D2FE65C}"/>
              </a:ext>
            </a:extLst>
          </p:cNvPr>
          <p:cNvSpPr/>
          <p:nvPr/>
        </p:nvSpPr>
        <p:spPr>
          <a:xfrm flipH="1">
            <a:off x="2020719" y="4936810"/>
            <a:ext cx="623421" cy="167640"/>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5" name="接點: 肘形 14">
            <a:extLst>
              <a:ext uri="{FF2B5EF4-FFF2-40B4-BE49-F238E27FC236}">
                <a16:creationId xmlns:a16="http://schemas.microsoft.com/office/drawing/2014/main" id="{E13C866B-0379-401F-8103-95D6BB4FB4C1}"/>
              </a:ext>
            </a:extLst>
          </p:cNvPr>
          <p:cNvCxnSpPr>
            <a:cxnSpLocks/>
          </p:cNvCxnSpPr>
          <p:nvPr/>
        </p:nvCxnSpPr>
        <p:spPr>
          <a:xfrm flipV="1">
            <a:off x="2635483" y="3988067"/>
            <a:ext cx="4786397" cy="1047805"/>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0CAEE5E5-4A76-4ED6-9B44-050F6D697997}"/>
              </a:ext>
            </a:extLst>
          </p:cNvPr>
          <p:cNvSpPr/>
          <p:nvPr/>
        </p:nvSpPr>
        <p:spPr>
          <a:xfrm flipH="1">
            <a:off x="2020719" y="5133856"/>
            <a:ext cx="623421" cy="167640"/>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7" name="接點: 肘形 16">
            <a:extLst>
              <a:ext uri="{FF2B5EF4-FFF2-40B4-BE49-F238E27FC236}">
                <a16:creationId xmlns:a16="http://schemas.microsoft.com/office/drawing/2014/main" id="{453E9EDB-9CEA-45F5-9B75-027765EF1AB9}"/>
              </a:ext>
            </a:extLst>
          </p:cNvPr>
          <p:cNvCxnSpPr>
            <a:cxnSpLocks/>
          </p:cNvCxnSpPr>
          <p:nvPr/>
        </p:nvCxnSpPr>
        <p:spPr>
          <a:xfrm>
            <a:off x="2635483" y="5241420"/>
            <a:ext cx="4786397" cy="294136"/>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7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712EC8E0-6BD3-4F72-848F-AD2D53A0E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533" y="2709226"/>
            <a:ext cx="1914150" cy="3973513"/>
          </a:xfrm>
          <a:prstGeom prst="rect">
            <a:avLst/>
          </a:prstGeom>
        </p:spPr>
      </p:pic>
      <p:pic>
        <p:nvPicPr>
          <p:cNvPr id="28" name="圖片 27">
            <a:extLst>
              <a:ext uri="{FF2B5EF4-FFF2-40B4-BE49-F238E27FC236}">
                <a16:creationId xmlns:a16="http://schemas.microsoft.com/office/drawing/2014/main" id="{A8C543B9-78D3-4CE7-B6D5-7A2954007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721" y="2709226"/>
            <a:ext cx="1914150" cy="3973513"/>
          </a:xfrm>
          <a:prstGeom prst="rect">
            <a:avLst/>
          </a:prstGeom>
        </p:spPr>
      </p:pic>
      <p:pic>
        <p:nvPicPr>
          <p:cNvPr id="11" name="圖片 10">
            <a:extLst>
              <a:ext uri="{FF2B5EF4-FFF2-40B4-BE49-F238E27FC236}">
                <a16:creationId xmlns:a16="http://schemas.microsoft.com/office/drawing/2014/main" id="{5C281ECA-FF2E-4DD8-9D00-D056BC2D1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739" y="2709226"/>
            <a:ext cx="1914150" cy="3973513"/>
          </a:xfrm>
          <a:prstGeom prst="rect">
            <a:avLst/>
          </a:prstGeom>
        </p:spPr>
      </p:pic>
      <p:sp>
        <p:nvSpPr>
          <p:cNvPr id="5" name="Title 1">
            <a:extLst>
              <a:ext uri="{FF2B5EF4-FFF2-40B4-BE49-F238E27FC236}">
                <a16:creationId xmlns:a16="http://schemas.microsoft.com/office/drawing/2014/main" id="{6FEF4341-4967-4AA1-B238-EAFA7B96B5D2}"/>
              </a:ext>
            </a:extLst>
          </p:cNvPr>
          <p:cNvSpPr>
            <a:spLocks noGrp="1"/>
          </p:cNvSpPr>
          <p:nvPr>
            <p:ph type="title"/>
          </p:nvPr>
        </p:nvSpPr>
        <p:spPr>
          <a:xfrm>
            <a:off x="2411259" y="388824"/>
            <a:ext cx="8247345" cy="985190"/>
          </a:xfrm>
        </p:spPr>
        <p:txBody>
          <a:bodyPr/>
          <a:lstStyle/>
          <a:p>
            <a:r>
              <a:rPr lang="ja-JP" altLang="en-US"/>
              <a:t>行動APP無縫接軌</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FF5F572D-BFC3-4ACE-8794-A65FFC849237}"/>
              </a:ext>
            </a:extLst>
          </p:cNvPr>
          <p:cNvPicPr>
            <a:picLocks noGrp="1" noChangeAspect="1"/>
          </p:cNvPicPr>
          <p:nvPr>
            <p:ph idx="4294967295"/>
          </p:nvPr>
        </p:nvPicPr>
        <p:blipFill rotWithShape="1">
          <a:blip r:embed="rId4"/>
          <a:srcRect l="960"/>
          <a:stretch/>
        </p:blipFill>
        <p:spPr>
          <a:xfrm>
            <a:off x="3791546" y="3124296"/>
            <a:ext cx="1736290" cy="3088462"/>
          </a:xfrm>
          <a:prstGeom prst="rect">
            <a:avLst/>
          </a:prstGeom>
          <a:effectLst>
            <a:innerShdw blurRad="114300">
              <a:prstClr val="black">
                <a:alpha val="20000"/>
              </a:prstClr>
            </a:innerShdw>
          </a:effectLst>
        </p:spPr>
      </p:pic>
      <p:sp>
        <p:nvSpPr>
          <p:cNvPr id="13" name="TextBox 12">
            <a:extLst>
              <a:ext uri="{FF2B5EF4-FFF2-40B4-BE49-F238E27FC236}">
                <a16:creationId xmlns:a16="http://schemas.microsoft.com/office/drawing/2014/main" id="{4743E536-5BFD-4BF7-9971-F98F3F48B791}"/>
              </a:ext>
            </a:extLst>
          </p:cNvPr>
          <p:cNvSpPr txBox="1"/>
          <p:nvPr/>
        </p:nvSpPr>
        <p:spPr>
          <a:xfrm rot="-660000">
            <a:off x="3891621" y="4874714"/>
            <a:ext cx="1930400" cy="400110"/>
          </a:xfrm>
          <a:prstGeom prst="rect">
            <a:avLst/>
          </a:prstGeom>
          <a:solidFill>
            <a:srgbClr val="4653A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ctr">
              <a:defRPr sz="2000" b="1">
                <a:solidFill>
                  <a:srgbClr val="FFFFFF"/>
                </a:solidFill>
                <a:latin typeface="微軟正黑體" panose="020B0604030504040204" pitchFamily="34" charset="-120"/>
                <a:ea typeface="微軟正黑體" panose="020B0604030504040204" pitchFamily="34" charset="-120"/>
              </a:defRPr>
            </a:lvl1pPr>
          </a:lstStyle>
          <a:p>
            <a:r>
              <a:rPr lang="ja-JP" altLang="en-US"/>
              <a:t>一覽設備狀態</a:t>
            </a:r>
            <a:endParaRPr lang="en-US"/>
          </a:p>
        </p:txBody>
      </p:sp>
      <p:grpSp>
        <p:nvGrpSpPr>
          <p:cNvPr id="7" name="群組 6">
            <a:extLst>
              <a:ext uri="{FF2B5EF4-FFF2-40B4-BE49-F238E27FC236}">
                <a16:creationId xmlns:a16="http://schemas.microsoft.com/office/drawing/2014/main" id="{8C8F19C0-F231-431C-86E5-840CB25AB757}"/>
              </a:ext>
            </a:extLst>
          </p:cNvPr>
          <p:cNvGrpSpPr/>
          <p:nvPr/>
        </p:nvGrpSpPr>
        <p:grpSpPr>
          <a:xfrm>
            <a:off x="6982468" y="476971"/>
            <a:ext cx="4919212" cy="749437"/>
            <a:chOff x="6959608" y="446650"/>
            <a:chExt cx="5449744" cy="830263"/>
          </a:xfrm>
        </p:grpSpPr>
        <p:pic>
          <p:nvPicPr>
            <p:cNvPr id="8" name="Graphic 8">
              <a:extLst>
                <a:ext uri="{FF2B5EF4-FFF2-40B4-BE49-F238E27FC236}">
                  <a16:creationId xmlns:a16="http://schemas.microsoft.com/office/drawing/2014/main" id="{0FDBC600-1661-4E84-81FB-F2A18A314F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9608" y="601885"/>
              <a:ext cx="486228" cy="519792"/>
            </a:xfrm>
            <a:prstGeom prst="rect">
              <a:avLst/>
            </a:prstGeom>
          </p:spPr>
        </p:pic>
        <p:pic>
          <p:nvPicPr>
            <p:cNvPr id="19" name="Picture 19" descr="A close up of a logo&#10;&#10;Description generated with high confidence">
              <a:extLst>
                <a:ext uri="{FF2B5EF4-FFF2-40B4-BE49-F238E27FC236}">
                  <a16:creationId xmlns:a16="http://schemas.microsoft.com/office/drawing/2014/main" id="{7FDD801C-2BDD-4CBE-998A-CBB5E35E241B}"/>
                </a:ext>
              </a:extLst>
            </p:cNvPr>
            <p:cNvPicPr>
              <a:picLocks noChangeAspect="1"/>
            </p:cNvPicPr>
            <p:nvPr/>
          </p:nvPicPr>
          <p:blipFill>
            <a:blip r:embed="rId7"/>
            <a:stretch>
              <a:fillRect/>
            </a:stretch>
          </p:blipFill>
          <p:spPr>
            <a:xfrm>
              <a:off x="9819458" y="576938"/>
              <a:ext cx="569686" cy="569686"/>
            </a:xfrm>
            <a:prstGeom prst="rect">
              <a:avLst/>
            </a:prstGeom>
          </p:spPr>
        </p:pic>
        <p:sp>
          <p:nvSpPr>
            <p:cNvPr id="22" name="Title 1">
              <a:extLst>
                <a:ext uri="{FF2B5EF4-FFF2-40B4-BE49-F238E27FC236}">
                  <a16:creationId xmlns:a16="http://schemas.microsoft.com/office/drawing/2014/main" id="{522B925D-94DF-48EE-B964-82DFC35B7BA2}"/>
                </a:ext>
              </a:extLst>
            </p:cNvPr>
            <p:cNvSpPr txBox="1">
              <a:spLocks/>
            </p:cNvSpPr>
            <p:nvPr/>
          </p:nvSpPr>
          <p:spPr>
            <a:xfrm>
              <a:off x="7479145" y="506975"/>
              <a:ext cx="2267858" cy="709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err="1">
                  <a:latin typeface="Calibri"/>
                  <a:cs typeface="Calibri"/>
                </a:rPr>
                <a:t>Qmanager</a:t>
              </a:r>
              <a:endParaRPr lang="en-US" sz="2400" b="1">
                <a:latin typeface="Calibri"/>
                <a:cs typeface="Calibri"/>
              </a:endParaRPr>
            </a:p>
          </p:txBody>
        </p:sp>
        <p:sp>
          <p:nvSpPr>
            <p:cNvPr id="24" name="Title 1">
              <a:extLst>
                <a:ext uri="{FF2B5EF4-FFF2-40B4-BE49-F238E27FC236}">
                  <a16:creationId xmlns:a16="http://schemas.microsoft.com/office/drawing/2014/main" id="{569F4D4F-41CC-404B-8B2B-1FE07E885626}"/>
                </a:ext>
              </a:extLst>
            </p:cNvPr>
            <p:cNvSpPr txBox="1">
              <a:spLocks/>
            </p:cNvSpPr>
            <p:nvPr/>
          </p:nvSpPr>
          <p:spPr>
            <a:xfrm>
              <a:off x="10391866" y="446650"/>
              <a:ext cx="2017486" cy="830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err="1">
                  <a:latin typeface="Calibri"/>
                  <a:cs typeface="Calibri"/>
                </a:rPr>
                <a:t>QuWakeUp</a:t>
              </a:r>
              <a:endParaRPr lang="en-US" sz="2400" b="1">
                <a:latin typeface="Calibri"/>
                <a:cs typeface="Calibri"/>
              </a:endParaRPr>
            </a:p>
          </p:txBody>
        </p:sp>
        <p:sp>
          <p:nvSpPr>
            <p:cNvPr id="29" name="Multiplication Sign 28">
              <a:extLst>
                <a:ext uri="{FF2B5EF4-FFF2-40B4-BE49-F238E27FC236}">
                  <a16:creationId xmlns:a16="http://schemas.microsoft.com/office/drawing/2014/main" id="{F570FB9C-8BF4-4FE1-889A-7130F99692E4}"/>
                </a:ext>
              </a:extLst>
            </p:cNvPr>
            <p:cNvSpPr/>
            <p:nvPr/>
          </p:nvSpPr>
          <p:spPr>
            <a:xfrm>
              <a:off x="9124000" y="544281"/>
              <a:ext cx="654050" cy="635000"/>
            </a:xfrm>
            <a:prstGeom prst="mathMultiply">
              <a:avLst>
                <a:gd name="adj1" fmla="val 15120"/>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400"/>
            </a:p>
          </p:txBody>
        </p:sp>
      </p:grpSp>
      <p:sp>
        <p:nvSpPr>
          <p:cNvPr id="31" name="TextBox 30">
            <a:extLst>
              <a:ext uri="{FF2B5EF4-FFF2-40B4-BE49-F238E27FC236}">
                <a16:creationId xmlns:a16="http://schemas.microsoft.com/office/drawing/2014/main" id="{11044455-7C67-4110-B8ED-0B29D61FABBB}"/>
              </a:ext>
            </a:extLst>
          </p:cNvPr>
          <p:cNvSpPr txBox="1"/>
          <p:nvPr/>
        </p:nvSpPr>
        <p:spPr>
          <a:xfrm>
            <a:off x="404272" y="1472885"/>
            <a:ext cx="11337290" cy="1060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pPr>
            <a:r>
              <a:rPr lang="ja-JP" altLang="en-US" sz="2400" b="1">
                <a:solidFill>
                  <a:srgbClr val="412DAF"/>
                </a:solidFill>
                <a:latin typeface="微軟正黑體" panose="020B0604030504040204" pitchFamily="34" charset="-120"/>
                <a:ea typeface="微軟正黑體" panose="020B0604030504040204" pitchFamily="34" charset="-120"/>
                <a:cs typeface="Calibri"/>
              </a:rPr>
              <a:t>將</a:t>
            </a:r>
            <a:r>
              <a:rPr lang="en-US" altLang="ja-JP" sz="2400" b="1">
                <a:solidFill>
                  <a:srgbClr val="412DAF"/>
                </a:solidFill>
                <a:latin typeface="微軟正黑體" panose="020B0604030504040204" pitchFamily="34" charset="-120"/>
                <a:ea typeface="微軟正黑體" panose="020B0604030504040204" pitchFamily="34" charset="-120"/>
                <a:cs typeface="Calibri"/>
              </a:rPr>
              <a:t> </a:t>
            </a:r>
            <a:r>
              <a:rPr lang="ja-JP" altLang="en-US" sz="2400" b="1">
                <a:solidFill>
                  <a:srgbClr val="412DAF"/>
                </a:solidFill>
                <a:latin typeface="微軟正黑體" panose="020B0604030504040204" pitchFamily="34" charset="-120"/>
                <a:ea typeface="微軟正黑體" panose="020B0604030504040204" pitchFamily="34" charset="-120"/>
                <a:cs typeface="Calibri"/>
              </a:rPr>
              <a:t>QuWakeUp</a:t>
            </a:r>
            <a:r>
              <a:rPr lang="en-US" altLang="ja-JP" sz="2400" b="1">
                <a:solidFill>
                  <a:srgbClr val="412DAF"/>
                </a:solidFill>
                <a:latin typeface="微軟正黑體" panose="020B0604030504040204" pitchFamily="34" charset="-120"/>
                <a:ea typeface="微軟正黑體" panose="020B0604030504040204" pitchFamily="34" charset="-120"/>
                <a:cs typeface="Calibri"/>
              </a:rPr>
              <a:t> </a:t>
            </a:r>
            <a:r>
              <a:rPr lang="ja-JP" altLang="en-US" sz="2400" b="1">
                <a:solidFill>
                  <a:srgbClr val="412DAF"/>
                </a:solidFill>
                <a:latin typeface="微軟正黑體" panose="020B0604030504040204" pitchFamily="34" charset="-120"/>
                <a:ea typeface="微軟正黑體" panose="020B0604030504040204" pitchFamily="34" charset="-120"/>
                <a:cs typeface="Calibri"/>
              </a:rPr>
              <a:t>整合於手機應用程式，使用行動裝置管理更便利。不論你在上班途中、搭捷運時，皆能透過隨身的手機來掌握區域網路內設備情況。</a:t>
            </a:r>
            <a:endParaRPr lang="en-US" altLang="ja-JP" b="1">
              <a:solidFill>
                <a:srgbClr val="412DAF"/>
              </a:solidFill>
              <a:latin typeface="微軟正黑體" panose="020B0604030504040204" pitchFamily="34" charset="-120"/>
              <a:ea typeface="微軟正黑體" panose="020B0604030504040204" pitchFamily="34" charset="-120"/>
            </a:endParaRPr>
          </a:p>
        </p:txBody>
      </p:sp>
      <p:pic>
        <p:nvPicPr>
          <p:cNvPr id="20" name="圖片 19">
            <a:extLst>
              <a:ext uri="{FF2B5EF4-FFF2-40B4-BE49-F238E27FC236}">
                <a16:creationId xmlns:a16="http://schemas.microsoft.com/office/drawing/2014/main" id="{122DD1B7-BCFF-469A-856A-A0F62B6B78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88824"/>
            <a:ext cx="2407919" cy="985190"/>
          </a:xfrm>
          <a:prstGeom prst="rect">
            <a:avLst/>
          </a:prstGeom>
        </p:spPr>
      </p:pic>
      <p:sp>
        <p:nvSpPr>
          <p:cNvPr id="21" name="矩形 20">
            <a:extLst>
              <a:ext uri="{FF2B5EF4-FFF2-40B4-BE49-F238E27FC236}">
                <a16:creationId xmlns:a16="http://schemas.microsoft.com/office/drawing/2014/main" id="{D81AD1FB-0841-4602-B7DD-9F091F7CAA12}"/>
              </a:ext>
            </a:extLst>
          </p:cNvPr>
          <p:cNvSpPr/>
          <p:nvPr/>
        </p:nvSpPr>
        <p:spPr>
          <a:xfrm>
            <a:off x="404272" y="527476"/>
            <a:ext cx="1851789" cy="707886"/>
          </a:xfrm>
          <a:prstGeom prst="rect">
            <a:avLst/>
          </a:prstGeom>
        </p:spPr>
        <p:txBody>
          <a:bodyPr wrap="none">
            <a:spAutoFit/>
          </a:bodyPr>
          <a:lstStyle/>
          <a:p>
            <a:r>
              <a:rPr lang="ja-JP" altLang="en-US" sz="4000" b="1">
                <a:solidFill>
                  <a:srgbClr val="E4636B"/>
                </a:solidFill>
                <a:latin typeface="微軟正黑體" panose="020B0604030504040204" pitchFamily="34" charset="-120"/>
                <a:ea typeface="微軟正黑體" panose="020B0604030504040204" pitchFamily="34" charset="-120"/>
                <a:cs typeface="Calibri Light"/>
              </a:rPr>
              <a:t>特點</a:t>
            </a:r>
            <a:r>
              <a:rPr lang="zh-TW" altLang="en-US" sz="4000" b="1">
                <a:solidFill>
                  <a:srgbClr val="E4636B"/>
                </a:solidFill>
                <a:latin typeface="微軟正黑體" panose="020B0604030504040204" pitchFamily="34" charset="-120"/>
                <a:ea typeface="微軟正黑體" panose="020B0604030504040204" pitchFamily="34" charset="-120"/>
                <a:cs typeface="Calibri Light"/>
              </a:rPr>
              <a:t>三</a:t>
            </a:r>
            <a:r>
              <a:rPr lang="ja-JP" altLang="en-US" sz="4000" b="1">
                <a:solidFill>
                  <a:srgbClr val="E4636B"/>
                </a:solidFill>
                <a:latin typeface="微軟正黑體" panose="020B0604030504040204" pitchFamily="34" charset="-120"/>
                <a:ea typeface="微軟正黑體" panose="020B0604030504040204" pitchFamily="34" charset="-120"/>
                <a:cs typeface="Calibri Light"/>
              </a:rPr>
              <a:t> </a:t>
            </a:r>
            <a:endParaRPr lang="zh-TW" altLang="en-US">
              <a:solidFill>
                <a:srgbClr val="E4636B"/>
              </a:solidFill>
              <a:latin typeface="微軟正黑體" panose="020B0604030504040204" pitchFamily="34" charset="-120"/>
              <a:ea typeface="微軟正黑體" panose="020B0604030504040204" pitchFamily="34" charset="-120"/>
            </a:endParaRPr>
          </a:p>
        </p:txBody>
      </p:sp>
      <p:sp>
        <p:nvSpPr>
          <p:cNvPr id="23" name="Arrow: Left-Right 16">
            <a:extLst>
              <a:ext uri="{FF2B5EF4-FFF2-40B4-BE49-F238E27FC236}">
                <a16:creationId xmlns:a16="http://schemas.microsoft.com/office/drawing/2014/main" id="{6475FC3F-629D-4059-A9C4-5C1EA5A23EB1}"/>
              </a:ext>
            </a:extLst>
          </p:cNvPr>
          <p:cNvSpPr/>
          <p:nvPr/>
        </p:nvSpPr>
        <p:spPr>
          <a:xfrm>
            <a:off x="2435788" y="4165861"/>
            <a:ext cx="1219200" cy="776513"/>
          </a:xfrm>
          <a:prstGeom prst="rightArrow">
            <a:avLst/>
          </a:prstGeom>
          <a:solidFill>
            <a:srgbClr val="4653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0" descr="A screenshot of a cell phone&#10;&#10;Description generated with very high confidence">
            <a:extLst>
              <a:ext uri="{FF2B5EF4-FFF2-40B4-BE49-F238E27FC236}">
                <a16:creationId xmlns:a16="http://schemas.microsoft.com/office/drawing/2014/main" id="{01AB5462-5525-4D59-B4BA-220BFA6A2EA8}"/>
              </a:ext>
            </a:extLst>
          </p:cNvPr>
          <p:cNvPicPr>
            <a:picLocks noChangeAspect="1"/>
          </p:cNvPicPr>
          <p:nvPr/>
        </p:nvPicPr>
        <p:blipFill>
          <a:blip r:embed="rId9"/>
          <a:stretch>
            <a:fillRect/>
          </a:stretch>
        </p:blipFill>
        <p:spPr>
          <a:xfrm>
            <a:off x="6101374" y="3131915"/>
            <a:ext cx="1733603" cy="3068659"/>
          </a:xfrm>
          <a:prstGeom prst="rect">
            <a:avLst/>
          </a:prstGeom>
          <a:effectLst>
            <a:innerShdw blurRad="114300">
              <a:prstClr val="black">
                <a:alpha val="20000"/>
              </a:prstClr>
            </a:innerShdw>
          </a:effectLst>
        </p:spPr>
      </p:pic>
      <p:pic>
        <p:nvPicPr>
          <p:cNvPr id="34" name="Picture 6" descr="A screenshot of a cell phone&#10;&#10;Description generated with very high confidence">
            <a:extLst>
              <a:ext uri="{FF2B5EF4-FFF2-40B4-BE49-F238E27FC236}">
                <a16:creationId xmlns:a16="http://schemas.microsoft.com/office/drawing/2014/main" id="{DCBFBCEB-5C55-44AF-9AD3-5069934A2AA3}"/>
              </a:ext>
            </a:extLst>
          </p:cNvPr>
          <p:cNvPicPr>
            <a:picLocks noChangeAspect="1"/>
          </p:cNvPicPr>
          <p:nvPr/>
        </p:nvPicPr>
        <p:blipFill>
          <a:blip r:embed="rId10"/>
          <a:stretch>
            <a:fillRect/>
          </a:stretch>
        </p:blipFill>
        <p:spPr>
          <a:xfrm>
            <a:off x="8372528" y="3124295"/>
            <a:ext cx="1736600" cy="3068659"/>
          </a:xfrm>
          <a:prstGeom prst="rect">
            <a:avLst/>
          </a:prstGeom>
          <a:effectLst>
            <a:innerShdw blurRad="114300">
              <a:prstClr val="black">
                <a:alpha val="20000"/>
              </a:prstClr>
            </a:innerShdw>
          </a:effectLst>
        </p:spPr>
      </p:pic>
      <p:sp>
        <p:nvSpPr>
          <p:cNvPr id="12" name="TextBox 11">
            <a:extLst>
              <a:ext uri="{FF2B5EF4-FFF2-40B4-BE49-F238E27FC236}">
                <a16:creationId xmlns:a16="http://schemas.microsoft.com/office/drawing/2014/main" id="{5669A901-BDC8-46A5-BC63-3E899D98BD9C}"/>
              </a:ext>
            </a:extLst>
          </p:cNvPr>
          <p:cNvSpPr txBox="1"/>
          <p:nvPr/>
        </p:nvSpPr>
        <p:spPr>
          <a:xfrm rot="-660000">
            <a:off x="6130862" y="4653732"/>
            <a:ext cx="1930400" cy="400110"/>
          </a:xfrm>
          <a:prstGeom prst="rect">
            <a:avLst/>
          </a:prstGeom>
          <a:solidFill>
            <a:srgbClr val="4653A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ctr">
              <a:defRPr sz="2000" b="1">
                <a:solidFill>
                  <a:srgbClr val="FFFFFF"/>
                </a:solidFill>
                <a:latin typeface="微軟正黑體" panose="020B0604030504040204" pitchFamily="34" charset="-120"/>
                <a:ea typeface="微軟正黑體" panose="020B0604030504040204" pitchFamily="34" charset="-120"/>
              </a:defRPr>
            </a:lvl1pPr>
          </a:lstStyle>
          <a:p>
            <a:r>
              <a:rPr lang="ja-JP" altLang="en-US"/>
              <a:t>遠端喚醒</a:t>
            </a:r>
            <a:endParaRPr lang="en-US"/>
          </a:p>
        </p:txBody>
      </p:sp>
      <p:sp>
        <p:nvSpPr>
          <p:cNvPr id="14" name="TextBox 13">
            <a:extLst>
              <a:ext uri="{FF2B5EF4-FFF2-40B4-BE49-F238E27FC236}">
                <a16:creationId xmlns:a16="http://schemas.microsoft.com/office/drawing/2014/main" id="{BF684223-429D-4D69-AA15-8BC20F725A89}"/>
              </a:ext>
            </a:extLst>
          </p:cNvPr>
          <p:cNvSpPr txBox="1"/>
          <p:nvPr/>
        </p:nvSpPr>
        <p:spPr>
          <a:xfrm rot="-600000">
            <a:off x="8492649" y="4377698"/>
            <a:ext cx="1930400" cy="400110"/>
          </a:xfrm>
          <a:prstGeom prst="rect">
            <a:avLst/>
          </a:prstGeom>
          <a:solidFill>
            <a:srgbClr val="4653A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ctr">
              <a:defRPr sz="2000" b="1">
                <a:solidFill>
                  <a:srgbClr val="FFFFFF"/>
                </a:solidFill>
                <a:latin typeface="微軟正黑體" panose="020B0604030504040204" pitchFamily="34" charset="-120"/>
                <a:ea typeface="微軟正黑體" panose="020B0604030504040204" pitchFamily="34" charset="-120"/>
              </a:defRPr>
            </a:lvl1pPr>
          </a:lstStyle>
          <a:p>
            <a:r>
              <a:rPr lang="ja-JP" altLang="en-US"/>
              <a:t>群組管理</a:t>
            </a:r>
            <a:endParaRPr lang="en-US"/>
          </a:p>
        </p:txBody>
      </p:sp>
      <p:grpSp>
        <p:nvGrpSpPr>
          <p:cNvPr id="9" name="群組 8">
            <a:extLst>
              <a:ext uri="{FF2B5EF4-FFF2-40B4-BE49-F238E27FC236}">
                <a16:creationId xmlns:a16="http://schemas.microsoft.com/office/drawing/2014/main" id="{8E66E08D-62E2-42D1-BBBB-3D6FCA7AEAEF}"/>
              </a:ext>
            </a:extLst>
          </p:cNvPr>
          <p:cNvGrpSpPr/>
          <p:nvPr/>
        </p:nvGrpSpPr>
        <p:grpSpPr>
          <a:xfrm>
            <a:off x="921026" y="3161277"/>
            <a:ext cx="1486894" cy="2832951"/>
            <a:chOff x="921026" y="3161277"/>
            <a:chExt cx="1486894" cy="2832951"/>
          </a:xfrm>
        </p:grpSpPr>
        <p:pic>
          <p:nvPicPr>
            <p:cNvPr id="33" name="Picture 32" descr="A screenshot of a cell phone&#10;&#10;Description generated with very high confidence">
              <a:extLst>
                <a:ext uri="{FF2B5EF4-FFF2-40B4-BE49-F238E27FC236}">
                  <a16:creationId xmlns:a16="http://schemas.microsoft.com/office/drawing/2014/main" id="{27A1E16B-FB38-42D5-BA74-753D97B9D4EE}"/>
                </a:ext>
              </a:extLst>
            </p:cNvPr>
            <p:cNvPicPr>
              <a:picLocks noChangeAspect="1"/>
            </p:cNvPicPr>
            <p:nvPr/>
          </p:nvPicPr>
          <p:blipFill rotWithShape="1">
            <a:blip r:embed="rId11"/>
            <a:srcRect l="23834" r="22855"/>
            <a:stretch/>
          </p:blipFill>
          <p:spPr>
            <a:xfrm>
              <a:off x="921026" y="3161277"/>
              <a:ext cx="1486894" cy="2832951"/>
            </a:xfrm>
            <a:prstGeom prst="rect">
              <a:avLst/>
            </a:prstGeom>
          </p:spPr>
        </p:pic>
        <p:sp>
          <p:nvSpPr>
            <p:cNvPr id="6" name="矩形 5">
              <a:extLst>
                <a:ext uri="{FF2B5EF4-FFF2-40B4-BE49-F238E27FC236}">
                  <a16:creationId xmlns:a16="http://schemas.microsoft.com/office/drawing/2014/main" id="{03FEDB81-E333-4903-A25D-C8E69270E8EA}"/>
                </a:ext>
              </a:extLst>
            </p:cNvPr>
            <p:cNvSpPr/>
            <p:nvPr/>
          </p:nvSpPr>
          <p:spPr>
            <a:xfrm>
              <a:off x="1210586" y="3828145"/>
              <a:ext cx="1002527" cy="18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a:extLst>
                <a:ext uri="{FF2B5EF4-FFF2-40B4-BE49-F238E27FC236}">
                  <a16:creationId xmlns:a16="http://schemas.microsoft.com/office/drawing/2014/main" id="{B34024D5-134B-4AA3-A8EA-106A68F46BD3}"/>
                </a:ext>
              </a:extLst>
            </p:cNvPr>
            <p:cNvGrpSpPr/>
            <p:nvPr/>
          </p:nvGrpSpPr>
          <p:grpSpPr>
            <a:xfrm>
              <a:off x="1103637" y="3655604"/>
              <a:ext cx="1176668" cy="540000"/>
              <a:chOff x="336696" y="5274545"/>
              <a:chExt cx="2151405" cy="987329"/>
            </a:xfrm>
          </p:grpSpPr>
          <p:sp>
            <p:nvSpPr>
              <p:cNvPr id="2" name="TextBox 1">
                <a:extLst>
                  <a:ext uri="{FF2B5EF4-FFF2-40B4-BE49-F238E27FC236}">
                    <a16:creationId xmlns:a16="http://schemas.microsoft.com/office/drawing/2014/main" id="{B30C4C7E-7417-47FB-8D55-1EC4742F9446}"/>
                  </a:ext>
                </a:extLst>
              </p:cNvPr>
              <p:cNvSpPr txBox="1"/>
              <p:nvPr/>
            </p:nvSpPr>
            <p:spPr>
              <a:xfrm>
                <a:off x="1065704" y="5536970"/>
                <a:ext cx="1422397" cy="450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err="1"/>
                  <a:t>QuWakeUp</a:t>
                </a:r>
                <a:endParaRPr lang="en-US" sz="1000" dirty="0">
                  <a:cs typeface="Calibri"/>
                </a:endParaRPr>
              </a:p>
            </p:txBody>
          </p:sp>
          <p:pic>
            <p:nvPicPr>
              <p:cNvPr id="3" name="Picture 18">
                <a:extLst>
                  <a:ext uri="{FF2B5EF4-FFF2-40B4-BE49-F238E27FC236}">
                    <a16:creationId xmlns:a16="http://schemas.microsoft.com/office/drawing/2014/main" id="{46B77DC2-1151-4065-B567-50EDD72C28D8}"/>
                  </a:ext>
                </a:extLst>
              </p:cNvPr>
              <p:cNvPicPr>
                <a:picLocks noChangeAspect="1"/>
              </p:cNvPicPr>
              <p:nvPr/>
            </p:nvPicPr>
            <p:blipFill>
              <a:blip r:embed="rId12"/>
              <a:stretch>
                <a:fillRect/>
              </a:stretch>
            </p:blipFill>
            <p:spPr>
              <a:xfrm>
                <a:off x="336696" y="5274545"/>
                <a:ext cx="987329" cy="987329"/>
              </a:xfrm>
              <a:prstGeom prst="rect">
                <a:avLst/>
              </a:prstGeom>
            </p:spPr>
          </p:pic>
        </p:grpSp>
      </p:grpSp>
    </p:spTree>
    <p:extLst>
      <p:ext uri="{BB962C8B-B14F-4D97-AF65-F5344CB8AC3E}">
        <p14:creationId xmlns:p14="http://schemas.microsoft.com/office/powerpoint/2010/main" val="176993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8A659929-0B17-4C43-87E4-0C09047BF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5850" y="2672315"/>
            <a:ext cx="4673468" cy="4049534"/>
          </a:xfrm>
          <a:prstGeom prst="rect">
            <a:avLst/>
          </a:prstGeom>
        </p:spPr>
      </p:pic>
      <p:pic>
        <p:nvPicPr>
          <p:cNvPr id="20" name="圖片 19">
            <a:extLst>
              <a:ext uri="{FF2B5EF4-FFF2-40B4-BE49-F238E27FC236}">
                <a16:creationId xmlns:a16="http://schemas.microsoft.com/office/drawing/2014/main" id="{B9279E2D-60F0-4EC5-939E-27ADE10D9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863" y="2479646"/>
            <a:ext cx="2973160" cy="1220823"/>
          </a:xfrm>
          <a:prstGeom prst="rect">
            <a:avLst/>
          </a:prstGeom>
        </p:spPr>
      </p:pic>
      <p:sp>
        <p:nvSpPr>
          <p:cNvPr id="21" name="TextBox 2">
            <a:extLst>
              <a:ext uri="{FF2B5EF4-FFF2-40B4-BE49-F238E27FC236}">
                <a16:creationId xmlns:a16="http://schemas.microsoft.com/office/drawing/2014/main" id="{9C8F5597-6BA7-44B1-B436-B641D72F10DD}"/>
              </a:ext>
            </a:extLst>
          </p:cNvPr>
          <p:cNvSpPr txBox="1"/>
          <p:nvPr/>
        </p:nvSpPr>
        <p:spPr>
          <a:xfrm>
            <a:off x="7159388" y="2512490"/>
            <a:ext cx="202211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ja-JP" sz="2000" b="1">
                <a:solidFill>
                  <a:srgbClr val="FFFFFF"/>
                </a:solidFill>
                <a:latin typeface="微軟正黑體" panose="020B0604030504040204" pitchFamily="34" charset="-120"/>
                <a:ea typeface="微軟正黑體" panose="020B0604030504040204" pitchFamily="34" charset="-120"/>
              </a:rPr>
              <a:t>myQNAPcloud</a:t>
            </a:r>
            <a:r>
              <a:rPr lang="ja-JP" altLang="en-US" sz="2000" b="1">
                <a:solidFill>
                  <a:srgbClr val="FFFFFF"/>
                </a:solidFill>
                <a:latin typeface="微軟正黑體" panose="020B0604030504040204" pitchFamily="34" charset="-120"/>
                <a:ea typeface="微軟正黑體" panose="020B0604030504040204" pitchFamily="34" charset="-120"/>
              </a:rPr>
              <a:t>帳號頁面</a:t>
            </a:r>
          </a:p>
        </p:txBody>
      </p:sp>
      <p:pic>
        <p:nvPicPr>
          <p:cNvPr id="6" name="圖片 5">
            <a:extLst>
              <a:ext uri="{FF2B5EF4-FFF2-40B4-BE49-F238E27FC236}">
                <a16:creationId xmlns:a16="http://schemas.microsoft.com/office/drawing/2014/main" id="{399C131C-69AB-4E54-B936-359D8628B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68" y="2631437"/>
            <a:ext cx="4673468" cy="4049534"/>
          </a:xfrm>
          <a:prstGeom prst="rect">
            <a:avLst/>
          </a:prstGeom>
        </p:spPr>
      </p:pic>
      <p:pic>
        <p:nvPicPr>
          <p:cNvPr id="8" name="圖片 7">
            <a:extLst>
              <a:ext uri="{FF2B5EF4-FFF2-40B4-BE49-F238E27FC236}">
                <a16:creationId xmlns:a16="http://schemas.microsoft.com/office/drawing/2014/main" id="{11C6D1CB-DF7E-4C2C-8426-017E5E60C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300" y="2479646"/>
            <a:ext cx="2973160" cy="1220823"/>
          </a:xfrm>
          <a:prstGeom prst="rect">
            <a:avLst/>
          </a:prstGeom>
        </p:spPr>
      </p:pic>
      <p:sp>
        <p:nvSpPr>
          <p:cNvPr id="2" name="Title 1">
            <a:extLst>
              <a:ext uri="{FF2B5EF4-FFF2-40B4-BE49-F238E27FC236}">
                <a16:creationId xmlns:a16="http://schemas.microsoft.com/office/drawing/2014/main" id="{5970B10C-50EE-47A8-983D-F12B538D7474}"/>
              </a:ext>
            </a:extLst>
          </p:cNvPr>
          <p:cNvSpPr>
            <a:spLocks noGrp="1"/>
          </p:cNvSpPr>
          <p:nvPr>
            <p:ph type="title"/>
          </p:nvPr>
        </p:nvSpPr>
        <p:spPr>
          <a:xfrm>
            <a:off x="2411259" y="388824"/>
            <a:ext cx="8247345" cy="985190"/>
          </a:xfrm>
        </p:spPr>
        <p:txBody>
          <a:bodyPr/>
          <a:lstStyle/>
          <a:p>
            <a:r>
              <a:rPr lang="ja-JP" altLang="en-US"/>
              <a:t>遠端喚醒零距離</a:t>
            </a:r>
            <a:endParaRPr lang="en-US"/>
          </a:p>
        </p:txBody>
      </p:sp>
      <p:pic>
        <p:nvPicPr>
          <p:cNvPr id="11" name="Picture 11" descr="A screenshot of a cell phone&#10;&#10;Description generated with very high confidence">
            <a:extLst>
              <a:ext uri="{FF2B5EF4-FFF2-40B4-BE49-F238E27FC236}">
                <a16:creationId xmlns:a16="http://schemas.microsoft.com/office/drawing/2014/main" id="{C922A689-AC0F-494F-887C-C15A7123E45B}"/>
              </a:ext>
            </a:extLst>
          </p:cNvPr>
          <p:cNvPicPr>
            <a:picLocks noGrp="1" noChangeAspect="1"/>
          </p:cNvPicPr>
          <p:nvPr>
            <p:ph idx="4294967295"/>
          </p:nvPr>
        </p:nvPicPr>
        <p:blipFill>
          <a:blip r:embed="rId5"/>
          <a:stretch>
            <a:fillRect/>
          </a:stretch>
        </p:blipFill>
        <p:spPr>
          <a:xfrm>
            <a:off x="404272" y="3681820"/>
            <a:ext cx="3028950" cy="2465388"/>
          </a:xfrm>
          <a:prstGeom prst="rect">
            <a:avLst/>
          </a:prstGeom>
        </p:spPr>
      </p:pic>
      <p:sp>
        <p:nvSpPr>
          <p:cNvPr id="5" name="TextBox 4">
            <a:extLst>
              <a:ext uri="{FF2B5EF4-FFF2-40B4-BE49-F238E27FC236}">
                <a16:creationId xmlns:a16="http://schemas.microsoft.com/office/drawing/2014/main" id="{793C3801-D2CD-43C6-B7F3-0F841524B148}"/>
              </a:ext>
            </a:extLst>
          </p:cNvPr>
          <p:cNvSpPr txBox="1"/>
          <p:nvPr/>
        </p:nvSpPr>
        <p:spPr>
          <a:xfrm>
            <a:off x="556260" y="1270316"/>
            <a:ext cx="10961972" cy="1060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pPr>
            <a:r>
              <a:rPr lang="ja-JP" sz="2400" b="1">
                <a:solidFill>
                  <a:srgbClr val="412DAF"/>
                </a:solidFill>
                <a:latin typeface="微軟正黑體" panose="020B0604030504040204" pitchFamily="34" charset="-120"/>
                <a:ea typeface="微軟正黑體" panose="020B0604030504040204" pitchFamily="34" charset="-120"/>
                <a:cs typeface="Arial"/>
              </a:rPr>
              <a:t>myQNAPcloud</a:t>
            </a:r>
            <a:r>
              <a:rPr lang="en-US" altLang="ja-JP" sz="2400" b="1">
                <a:solidFill>
                  <a:srgbClr val="412DAF"/>
                </a:solidFill>
                <a:latin typeface="微軟正黑體" panose="020B0604030504040204" pitchFamily="34" charset="-120"/>
                <a:ea typeface="微軟正黑體" panose="020B0604030504040204" pitchFamily="34" charset="-120"/>
                <a:cs typeface="Arial"/>
              </a:rPr>
              <a:t> </a:t>
            </a:r>
            <a:r>
              <a:rPr lang="ja-JP" sz="2400" b="1">
                <a:solidFill>
                  <a:srgbClr val="412DAF"/>
                </a:solidFill>
                <a:latin typeface="微軟正黑體" panose="020B0604030504040204" pitchFamily="34" charset="-120"/>
                <a:ea typeface="微軟正黑體" panose="020B0604030504040204" pitchFamily="34" charset="-120"/>
                <a:cs typeface="Arial"/>
              </a:rPr>
              <a:t>為使用者提供了遠端連線解決方案，只要</a:t>
            </a:r>
            <a:r>
              <a:rPr lang="ja-JP" altLang="en-US" sz="2400" b="1">
                <a:solidFill>
                  <a:srgbClr val="412DAF"/>
                </a:solidFill>
                <a:latin typeface="微軟正黑體" panose="020B0604030504040204" pitchFamily="34" charset="-120"/>
                <a:ea typeface="微軟正黑體" panose="020B0604030504040204" pitchFamily="34" charset="-120"/>
                <a:cs typeface="Arial"/>
              </a:rPr>
              <a:t>擁有一</a:t>
            </a:r>
            <a:r>
              <a:rPr lang="ja-JP" sz="2400" b="1">
                <a:solidFill>
                  <a:srgbClr val="412DAF"/>
                </a:solidFill>
                <a:latin typeface="微軟正黑體" panose="020B0604030504040204" pitchFamily="34" charset="-120"/>
                <a:ea typeface="微軟正黑體" panose="020B0604030504040204" pitchFamily="34" charset="-120"/>
                <a:cs typeface="Arial"/>
              </a:rPr>
              <a:t>組</a:t>
            </a:r>
            <a:r>
              <a:rPr lang="en-US" altLang="ja-JP" sz="2400" b="1">
                <a:solidFill>
                  <a:srgbClr val="412DAF"/>
                </a:solidFill>
                <a:latin typeface="微軟正黑體" panose="020B0604030504040204" pitchFamily="34" charset="-120"/>
                <a:ea typeface="微軟正黑體" panose="020B0604030504040204" pitchFamily="34" charset="-120"/>
                <a:cs typeface="Arial"/>
              </a:rPr>
              <a:t> QNAP</a:t>
            </a:r>
            <a:r>
              <a:rPr lang="ja-JP" sz="2400" b="1">
                <a:solidFill>
                  <a:srgbClr val="412DAF"/>
                </a:solidFill>
                <a:latin typeface="微軟正黑體" panose="020B0604030504040204" pitchFamily="34" charset="-120"/>
                <a:ea typeface="微軟正黑體" panose="020B0604030504040204" pitchFamily="34" charset="-120"/>
                <a:cs typeface="Arial"/>
              </a:rPr>
              <a:t> ID</a:t>
            </a:r>
            <a:r>
              <a:rPr lang="en-US" altLang="ja-JP" sz="2400" b="1">
                <a:solidFill>
                  <a:srgbClr val="412DAF"/>
                </a:solidFill>
                <a:latin typeface="微軟正黑體" panose="020B0604030504040204" pitchFamily="34" charset="-120"/>
                <a:ea typeface="微軟正黑體" panose="020B0604030504040204" pitchFamily="34" charset="-120"/>
                <a:cs typeface="Arial"/>
              </a:rPr>
              <a:t> </a:t>
            </a:r>
            <a:r>
              <a:rPr lang="ja-JP" sz="2400" b="1">
                <a:solidFill>
                  <a:srgbClr val="412DAF"/>
                </a:solidFill>
                <a:latin typeface="微軟正黑體" panose="020B0604030504040204" pitchFamily="34" charset="-120"/>
                <a:ea typeface="微軟正黑體" panose="020B0604030504040204" pitchFamily="34" charset="-120"/>
                <a:cs typeface="Arial"/>
              </a:rPr>
              <a:t>並將裝置註冊於帳號下</a:t>
            </a:r>
            <a:r>
              <a:rPr lang="ja-JP" altLang="en-US" sz="2400" b="1">
                <a:solidFill>
                  <a:srgbClr val="412DAF"/>
                </a:solidFill>
                <a:latin typeface="微軟正黑體" panose="020B0604030504040204" pitchFamily="34" charset="-120"/>
                <a:ea typeface="微軟正黑體" panose="020B0604030504040204" pitchFamily="34" charset="-120"/>
                <a:cs typeface="Arial"/>
              </a:rPr>
              <a:t>，</a:t>
            </a:r>
            <a:r>
              <a:rPr lang="ja-JP" sz="2400" b="1">
                <a:solidFill>
                  <a:srgbClr val="412DAF"/>
                </a:solidFill>
                <a:latin typeface="微軟正黑體" panose="020B0604030504040204" pitchFamily="34" charset="-120"/>
                <a:ea typeface="微軟正黑體" panose="020B0604030504040204" pitchFamily="34" charset="-120"/>
                <a:cs typeface="Arial"/>
              </a:rPr>
              <a:t>即可使用</a:t>
            </a:r>
            <a:r>
              <a:rPr lang="en-US" altLang="ja-JP" sz="2400" b="1">
                <a:solidFill>
                  <a:srgbClr val="412DAF"/>
                </a:solidFill>
                <a:latin typeface="微軟正黑體" panose="020B0604030504040204" pitchFamily="34" charset="-120"/>
                <a:ea typeface="微軟正黑體" panose="020B0604030504040204" pitchFamily="34" charset="-120"/>
                <a:cs typeface="Arial"/>
              </a:rPr>
              <a:t> S</a:t>
            </a:r>
            <a:r>
              <a:rPr lang="ja-JP" sz="2400" b="1">
                <a:solidFill>
                  <a:srgbClr val="412DAF"/>
                </a:solidFill>
                <a:latin typeface="微軟正黑體" panose="020B0604030504040204" pitchFamily="34" charset="-120"/>
                <a:ea typeface="微軟正黑體" panose="020B0604030504040204" pitchFamily="34" charset="-120"/>
                <a:cs typeface="Arial"/>
              </a:rPr>
              <a:t>martURL</a:t>
            </a:r>
            <a:r>
              <a:rPr lang="en-US" altLang="ja-JP" sz="2400" b="1">
                <a:solidFill>
                  <a:srgbClr val="412DAF"/>
                </a:solidFill>
                <a:latin typeface="微軟正黑體" panose="020B0604030504040204" pitchFamily="34" charset="-120"/>
                <a:ea typeface="微軟正黑體" panose="020B0604030504040204" pitchFamily="34" charset="-120"/>
                <a:cs typeface="Arial"/>
              </a:rPr>
              <a:t> </a:t>
            </a:r>
            <a:r>
              <a:rPr lang="ja-JP" sz="2400" b="1">
                <a:solidFill>
                  <a:srgbClr val="412DAF"/>
                </a:solidFill>
                <a:latin typeface="微軟正黑體" panose="020B0604030504040204" pitchFamily="34" charset="-120"/>
                <a:ea typeface="微軟正黑體" panose="020B0604030504040204" pitchFamily="34" charset="-120"/>
                <a:cs typeface="Arial"/>
              </a:rPr>
              <a:t>遠端連線至區網內的QuWakeUp。</a:t>
            </a:r>
            <a:r>
              <a:rPr lang="en-US" altLang="ja-JP" sz="2400" b="1">
                <a:solidFill>
                  <a:srgbClr val="412DAF"/>
                </a:solidFill>
                <a:latin typeface="微軟正黑體" panose="020B0604030504040204" pitchFamily="34" charset="-120"/>
                <a:ea typeface="微軟正黑體" panose="020B0604030504040204" pitchFamily="34" charset="-120"/>
                <a:cs typeface="Arial"/>
              </a:rPr>
              <a:t>           </a:t>
            </a:r>
            <a:endParaRPr lang="en-US" sz="2400" b="1">
              <a:solidFill>
                <a:srgbClr val="412DAF"/>
              </a:solidFill>
              <a:latin typeface="微軟正黑體" panose="020B0604030504040204" pitchFamily="34" charset="-120"/>
              <a:ea typeface="微軟正黑體" panose="020B0604030504040204" pitchFamily="34" charset="-120"/>
            </a:endParaRPr>
          </a:p>
        </p:txBody>
      </p:sp>
      <p:pic>
        <p:nvPicPr>
          <p:cNvPr id="13" name="Picture 13" descr="A screenshot of a cell phone&#10;&#10;Description generated with very high confidence">
            <a:extLst>
              <a:ext uri="{FF2B5EF4-FFF2-40B4-BE49-F238E27FC236}">
                <a16:creationId xmlns:a16="http://schemas.microsoft.com/office/drawing/2014/main" id="{D5CDF8ED-801C-4EAC-B257-40F4A037D1CB}"/>
              </a:ext>
            </a:extLst>
          </p:cNvPr>
          <p:cNvPicPr>
            <a:picLocks noChangeAspect="1"/>
          </p:cNvPicPr>
          <p:nvPr/>
        </p:nvPicPr>
        <p:blipFill>
          <a:blip r:embed="rId6"/>
          <a:stretch>
            <a:fillRect/>
          </a:stretch>
        </p:blipFill>
        <p:spPr>
          <a:xfrm>
            <a:off x="3192952" y="4037009"/>
            <a:ext cx="2743200" cy="2214694"/>
          </a:xfrm>
          <a:prstGeom prst="rect">
            <a:avLst/>
          </a:prstGeom>
        </p:spPr>
      </p:pic>
      <p:pic>
        <p:nvPicPr>
          <p:cNvPr id="15" name="Picture 15" descr="A screenshot of a cell phone&#10;&#10;Description generated with very high confidence">
            <a:extLst>
              <a:ext uri="{FF2B5EF4-FFF2-40B4-BE49-F238E27FC236}">
                <a16:creationId xmlns:a16="http://schemas.microsoft.com/office/drawing/2014/main" id="{F55934C9-7221-4259-A34B-609502BBD3D5}"/>
              </a:ext>
            </a:extLst>
          </p:cNvPr>
          <p:cNvPicPr>
            <a:picLocks noChangeAspect="1"/>
          </p:cNvPicPr>
          <p:nvPr/>
        </p:nvPicPr>
        <p:blipFill>
          <a:blip r:embed="rId7"/>
          <a:stretch>
            <a:fillRect/>
          </a:stretch>
        </p:blipFill>
        <p:spPr>
          <a:xfrm>
            <a:off x="6697931" y="3477759"/>
            <a:ext cx="4267200" cy="2675246"/>
          </a:xfrm>
          <a:prstGeom prst="rect">
            <a:avLst/>
          </a:prstGeom>
        </p:spPr>
      </p:pic>
      <p:sp>
        <p:nvSpPr>
          <p:cNvPr id="17" name="Arrow: Left-Right 16">
            <a:extLst>
              <a:ext uri="{FF2B5EF4-FFF2-40B4-BE49-F238E27FC236}">
                <a16:creationId xmlns:a16="http://schemas.microsoft.com/office/drawing/2014/main" id="{22EE98A7-803C-44DE-B471-8FA728778BB3}"/>
              </a:ext>
            </a:extLst>
          </p:cNvPr>
          <p:cNvSpPr/>
          <p:nvPr/>
        </p:nvSpPr>
        <p:spPr>
          <a:xfrm>
            <a:off x="5695453" y="4538480"/>
            <a:ext cx="1219200" cy="776513"/>
          </a:xfrm>
          <a:prstGeom prst="leftRightArrow">
            <a:avLst>
              <a:gd name="adj1" fmla="val 42150"/>
              <a:gd name="adj2" fmla="val 51963"/>
            </a:avLst>
          </a:prstGeom>
          <a:solidFill>
            <a:srgbClr val="4653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6D3071-0E6F-4B83-90C8-A3DAD561DB50}"/>
              </a:ext>
            </a:extLst>
          </p:cNvPr>
          <p:cNvSpPr txBox="1"/>
          <p:nvPr/>
        </p:nvSpPr>
        <p:spPr>
          <a:xfrm>
            <a:off x="1751207" y="2512490"/>
            <a:ext cx="1754968"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2000" b="1">
                <a:solidFill>
                  <a:srgbClr val="FFFFFF"/>
                </a:solidFill>
                <a:latin typeface="微軟正黑體" panose="020B0604030504040204" pitchFamily="34" charset="-120"/>
                <a:ea typeface="微軟正黑體" panose="020B0604030504040204" pitchFamily="34" charset="-120"/>
              </a:rPr>
              <a:t>QuWakeUp註冊流程</a:t>
            </a:r>
            <a:endParaRPr lang="en-US" b="1">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7EF655A7-2413-48E0-827D-E3858534B6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88824"/>
            <a:ext cx="2407919" cy="985190"/>
          </a:xfrm>
          <a:prstGeom prst="rect">
            <a:avLst/>
          </a:prstGeom>
        </p:spPr>
      </p:pic>
      <p:sp>
        <p:nvSpPr>
          <p:cNvPr id="16" name="矩形 15">
            <a:extLst>
              <a:ext uri="{FF2B5EF4-FFF2-40B4-BE49-F238E27FC236}">
                <a16:creationId xmlns:a16="http://schemas.microsoft.com/office/drawing/2014/main" id="{66FEB3D7-F654-4F0F-848D-F1A12B8560E4}"/>
              </a:ext>
            </a:extLst>
          </p:cNvPr>
          <p:cNvSpPr/>
          <p:nvPr/>
        </p:nvSpPr>
        <p:spPr>
          <a:xfrm>
            <a:off x="404272" y="527476"/>
            <a:ext cx="1851789" cy="707886"/>
          </a:xfrm>
          <a:prstGeom prst="rect">
            <a:avLst/>
          </a:prstGeom>
        </p:spPr>
        <p:txBody>
          <a:bodyPr wrap="none">
            <a:spAutoFit/>
          </a:bodyPr>
          <a:lstStyle/>
          <a:p>
            <a:r>
              <a:rPr lang="ja-JP" altLang="en-US" sz="4000" b="1">
                <a:solidFill>
                  <a:srgbClr val="66C4CD"/>
                </a:solidFill>
                <a:latin typeface="微軟正黑體" panose="020B0604030504040204" pitchFamily="34" charset="-120"/>
                <a:ea typeface="微軟正黑體" panose="020B0604030504040204" pitchFamily="34" charset="-120"/>
                <a:cs typeface="Calibri Light"/>
              </a:rPr>
              <a:t>特點</a:t>
            </a:r>
            <a:r>
              <a:rPr lang="zh-TW" altLang="en-US" sz="4000" b="1">
                <a:solidFill>
                  <a:srgbClr val="66C4CD"/>
                </a:solidFill>
                <a:latin typeface="微軟正黑體" panose="020B0604030504040204" pitchFamily="34" charset="-120"/>
                <a:ea typeface="微軟正黑體" panose="020B0604030504040204" pitchFamily="34" charset="-120"/>
                <a:cs typeface="Calibri Light"/>
              </a:rPr>
              <a:t>四</a:t>
            </a:r>
            <a:r>
              <a:rPr lang="ja-JP" altLang="en-US" sz="4000" b="1">
                <a:solidFill>
                  <a:srgbClr val="66C4CD"/>
                </a:solidFill>
                <a:latin typeface="微軟正黑體" panose="020B0604030504040204" pitchFamily="34" charset="-120"/>
                <a:ea typeface="微軟正黑體" panose="020B0604030504040204" pitchFamily="34" charset="-120"/>
                <a:cs typeface="Calibri Light"/>
              </a:rPr>
              <a:t> </a:t>
            </a:r>
            <a:endParaRPr lang="zh-TW" altLang="en-US">
              <a:solidFill>
                <a:srgbClr val="66C4CD"/>
              </a:solidFill>
              <a:latin typeface="微軟正黑體" panose="020B0604030504040204" pitchFamily="34" charset="-120"/>
              <a:ea typeface="微軟正黑體" panose="020B0604030504040204" pitchFamily="34" charset="-120"/>
            </a:endParaRPr>
          </a:p>
        </p:txBody>
      </p:sp>
      <p:sp>
        <p:nvSpPr>
          <p:cNvPr id="18" name="TextBox 17">
            <a:extLst>
              <a:ext uri="{FF2B5EF4-FFF2-40B4-BE49-F238E27FC236}">
                <a16:creationId xmlns:a16="http://schemas.microsoft.com/office/drawing/2014/main" id="{C6B208EE-995C-4122-B0CA-7594796B3B4A}"/>
              </a:ext>
            </a:extLst>
          </p:cNvPr>
          <p:cNvSpPr txBox="1"/>
          <p:nvPr/>
        </p:nvSpPr>
        <p:spPr>
          <a:xfrm>
            <a:off x="6293467" y="575749"/>
            <a:ext cx="2332286" cy="523220"/>
          </a:xfrm>
          <a:prstGeom prst="rect">
            <a:avLst/>
          </a:prstGeom>
          <a:solidFill>
            <a:srgbClr val="412DA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800" b="1">
                <a:solidFill>
                  <a:schemeClr val="bg1"/>
                </a:solidFill>
                <a:latin typeface="微軟正黑體" panose="020B0604030504040204" pitchFamily="34" charset="-120"/>
                <a:ea typeface="微軟正黑體" panose="020B0604030504040204" pitchFamily="34" charset="-120"/>
              </a:rPr>
              <a:t>免費雲端連線</a:t>
            </a:r>
            <a:endParaRPr lang="en-US" sz="2800" b="1">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699262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31B4-456D-4793-A8C1-B491E0C4AC2D}"/>
              </a:ext>
            </a:extLst>
          </p:cNvPr>
          <p:cNvSpPr>
            <a:spLocks noGrp="1"/>
          </p:cNvSpPr>
          <p:nvPr>
            <p:ph type="title"/>
          </p:nvPr>
        </p:nvSpPr>
        <p:spPr>
          <a:xfrm>
            <a:off x="2411259" y="388824"/>
            <a:ext cx="8247345" cy="985190"/>
          </a:xfrm>
        </p:spPr>
        <p:txBody>
          <a:bodyPr/>
          <a:lstStyle/>
          <a:p>
            <a:r>
              <a:rPr lang="ja-JP" altLang="en-US"/>
              <a:t>遠端喚醒零距離</a:t>
            </a:r>
          </a:p>
        </p:txBody>
      </p:sp>
      <p:sp>
        <p:nvSpPr>
          <p:cNvPr id="3" name="Content Placeholder 2">
            <a:extLst>
              <a:ext uri="{FF2B5EF4-FFF2-40B4-BE49-F238E27FC236}">
                <a16:creationId xmlns:a16="http://schemas.microsoft.com/office/drawing/2014/main" id="{6C9A6929-5CC7-4ACF-A4E9-9C9E46875ADE}"/>
              </a:ext>
            </a:extLst>
          </p:cNvPr>
          <p:cNvSpPr>
            <a:spLocks noGrp="1"/>
          </p:cNvSpPr>
          <p:nvPr>
            <p:ph idx="4294967295"/>
          </p:nvPr>
        </p:nvSpPr>
        <p:spPr>
          <a:xfrm>
            <a:off x="495300" y="1512666"/>
            <a:ext cx="6188011" cy="1424991"/>
          </a:xfrm>
        </p:spPr>
        <p:txBody>
          <a:bodyPr vert="horz" lIns="91440" tIns="45720" rIns="91440" bIns="45720" rtlCol="0" anchor="t">
            <a:normAutofit/>
          </a:bodyPr>
          <a:lstStyle/>
          <a:p>
            <a:pPr marL="0" indent="0">
              <a:lnSpc>
                <a:spcPts val="3500"/>
              </a:lnSpc>
              <a:buNone/>
            </a:pPr>
            <a:r>
              <a:rPr lang="ja-JP" sz="2400" b="1">
                <a:solidFill>
                  <a:srgbClr val="412DAF"/>
                </a:solidFill>
                <a:latin typeface="微軟正黑體" panose="020B0604030504040204" pitchFamily="34" charset="-120"/>
                <a:ea typeface="微軟正黑體" panose="020B0604030504040204" pitchFamily="34" charset="-120"/>
                <a:cs typeface="Calibri"/>
              </a:rPr>
              <a:t>你可以透過瀏覽器或</a:t>
            </a:r>
            <a:r>
              <a:rPr lang="zh-CN" altLang="en-US" sz="2400" b="1">
                <a:solidFill>
                  <a:srgbClr val="412DAF"/>
                </a:solidFill>
                <a:latin typeface="微軟正黑體" panose="020B0604030504040204" pitchFamily="34" charset="-120"/>
                <a:ea typeface="微軟正黑體" panose="020B0604030504040204" pitchFamily="34" charset="-120"/>
                <a:cs typeface="Calibri"/>
              </a:rPr>
              <a:t>行動</a:t>
            </a:r>
            <a:r>
              <a:rPr lang="en-US" sz="2400" b="1">
                <a:solidFill>
                  <a:srgbClr val="412DAF"/>
                </a:solidFill>
                <a:latin typeface="微軟正黑體" panose="020B0604030504040204" pitchFamily="34" charset="-120"/>
                <a:ea typeface="微軟正黑體" panose="020B0604030504040204" pitchFamily="34" charset="-120"/>
                <a:cs typeface="Calibri"/>
              </a:rPr>
              <a:t> App</a:t>
            </a:r>
            <a:r>
              <a:rPr lang="ja-JP" sz="2400" b="1">
                <a:solidFill>
                  <a:srgbClr val="412DAF"/>
                </a:solidFill>
                <a:latin typeface="微軟正黑體" panose="020B0604030504040204" pitchFamily="34" charset="-120"/>
                <a:ea typeface="微軟正黑體" panose="020B0604030504040204" pitchFamily="34" charset="-120"/>
                <a:cs typeface="Calibri"/>
              </a:rPr>
              <a:t>操作，使用</a:t>
            </a:r>
            <a:r>
              <a:rPr lang="en-US" altLang="ja-JP" sz="2400" b="1">
                <a:solidFill>
                  <a:srgbClr val="412DAF"/>
                </a:solidFill>
                <a:latin typeface="微軟正黑體" panose="020B0604030504040204" pitchFamily="34" charset="-120"/>
                <a:ea typeface="微軟正黑體" panose="020B0604030504040204" pitchFamily="34" charset="-120"/>
                <a:cs typeface="Calibri"/>
              </a:rPr>
              <a:t> </a:t>
            </a:r>
            <a:r>
              <a:rPr lang="en-US" sz="2400" b="1">
                <a:solidFill>
                  <a:srgbClr val="412DAF"/>
                </a:solidFill>
                <a:latin typeface="微軟正黑體" panose="020B0604030504040204" pitchFamily="34" charset="-120"/>
                <a:ea typeface="微軟正黑體" panose="020B0604030504040204" pitchFamily="34" charset="-120"/>
                <a:cs typeface="Calibri"/>
              </a:rPr>
              <a:t>QNAP </a:t>
            </a:r>
            <a:r>
              <a:rPr lang="ja-JP" sz="2400" b="1">
                <a:solidFill>
                  <a:srgbClr val="412DAF"/>
                </a:solidFill>
                <a:latin typeface="微軟正黑體" panose="020B0604030504040204" pitchFamily="34" charset="-120"/>
                <a:ea typeface="微軟正黑體" panose="020B0604030504040204" pitchFamily="34" charset="-120"/>
                <a:cs typeface="Calibri"/>
              </a:rPr>
              <a:t>雲端連線一覽設備狀態</a:t>
            </a:r>
            <a:r>
              <a:rPr lang="zh-CN" altLang="en-US" sz="2400" b="1">
                <a:solidFill>
                  <a:srgbClr val="412DAF"/>
                </a:solidFill>
                <a:latin typeface="微軟正黑體" panose="020B0604030504040204" pitchFamily="34" charset="-120"/>
                <a:ea typeface="微軟正黑體" panose="020B0604030504040204" pitchFamily="34" charset="-120"/>
                <a:cs typeface="Calibri"/>
              </a:rPr>
              <a:t>或</a:t>
            </a:r>
            <a:r>
              <a:rPr lang="ja-JP" sz="2400" b="1">
                <a:solidFill>
                  <a:srgbClr val="412DAF"/>
                </a:solidFill>
                <a:latin typeface="微軟正黑體" panose="020B0604030504040204" pitchFamily="34" charset="-120"/>
                <a:ea typeface="微軟正黑體" panose="020B0604030504040204" pitchFamily="34" charset="-120"/>
                <a:cs typeface="Calibri"/>
              </a:rPr>
              <a:t>喚醒設備，隨時隨地掌握設備狀態</a:t>
            </a:r>
            <a:r>
              <a:rPr lang="ja-JP" altLang="en-US" sz="2400" b="1">
                <a:solidFill>
                  <a:srgbClr val="412DAF"/>
                </a:solidFill>
                <a:latin typeface="微軟正黑體" panose="020B0604030504040204" pitchFamily="34" charset="-120"/>
                <a:ea typeface="微軟正黑體" panose="020B0604030504040204" pitchFamily="34" charset="-120"/>
                <a:cs typeface="Calibri"/>
              </a:rPr>
              <a:t>。</a:t>
            </a:r>
            <a:endParaRPr lang="en-US" b="1">
              <a:solidFill>
                <a:srgbClr val="412DAF"/>
              </a:solidFill>
              <a:latin typeface="微軟正黑體" panose="020B0604030504040204" pitchFamily="34" charset="-120"/>
              <a:ea typeface="微軟正黑體" panose="020B0604030504040204" pitchFamily="34" charset="-120"/>
              <a:cs typeface="Calibri"/>
            </a:endParaRPr>
          </a:p>
        </p:txBody>
      </p:sp>
      <p:pic>
        <p:nvPicPr>
          <p:cNvPr id="4" name="Picture 3">
            <a:extLst>
              <a:ext uri="{FF2B5EF4-FFF2-40B4-BE49-F238E27FC236}">
                <a16:creationId xmlns:a16="http://schemas.microsoft.com/office/drawing/2014/main" id="{FDD40E24-805E-4BCF-A85E-D11B391EB58A}"/>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635873" y="1963871"/>
            <a:ext cx="7482840" cy="4654598"/>
          </a:xfrm>
          <a:prstGeom prst="rect">
            <a:avLst/>
          </a:prstGeom>
        </p:spPr>
      </p:pic>
      <p:sp>
        <p:nvSpPr>
          <p:cNvPr id="5" name="TextBox 2">
            <a:extLst>
              <a:ext uri="{FF2B5EF4-FFF2-40B4-BE49-F238E27FC236}">
                <a16:creationId xmlns:a16="http://schemas.microsoft.com/office/drawing/2014/main" id="{13993B6C-E803-4726-BB43-F2AC4A8E89EB}"/>
              </a:ext>
            </a:extLst>
          </p:cNvPr>
          <p:cNvSpPr txBox="1"/>
          <p:nvPr/>
        </p:nvSpPr>
        <p:spPr>
          <a:xfrm>
            <a:off x="8677262" y="3429000"/>
            <a:ext cx="3164047" cy="959109"/>
          </a:xfrm>
          <a:prstGeom prst="rect">
            <a:avLst/>
          </a:prstGeom>
          <a:solidFill>
            <a:srgbClr val="4653A2"/>
          </a:solid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ja-JP" altLang="en-US" sz="2000" b="1">
                <a:solidFill>
                  <a:srgbClr val="FFFFFF"/>
                </a:solidFill>
                <a:latin typeface="微軟正黑體" panose="020B0604030504040204" pitchFamily="34" charset="-120"/>
                <a:ea typeface="微軟正黑體" panose="020B0604030504040204" pitchFamily="34" charset="-120"/>
              </a:rPr>
              <a:t> 遠端開機？透過</a:t>
            </a:r>
            <a:r>
              <a:rPr lang="en-US" altLang="ja-JP" sz="2000" b="1">
                <a:solidFill>
                  <a:srgbClr val="FFFFFF"/>
                </a:solidFill>
                <a:latin typeface="微軟正黑體" panose="020B0604030504040204" pitchFamily="34" charset="-120"/>
                <a:ea typeface="微軟正黑體" panose="020B0604030504040204" pitchFamily="34" charset="-120"/>
              </a:rPr>
              <a:t> </a:t>
            </a:r>
            <a:br>
              <a:rPr lang="en-US" altLang="ja-JP" sz="2000" b="1">
                <a:solidFill>
                  <a:srgbClr val="FFFFFF"/>
                </a:solidFill>
                <a:latin typeface="微軟正黑體" panose="020B0604030504040204" pitchFamily="34" charset="-120"/>
                <a:ea typeface="微軟正黑體" panose="020B0604030504040204" pitchFamily="34" charset="-120"/>
              </a:rPr>
            </a:br>
            <a:r>
              <a:rPr lang="ja-JP" altLang="en-US" sz="2000" b="1">
                <a:solidFill>
                  <a:srgbClr val="FFFFFF"/>
                </a:solidFill>
                <a:latin typeface="微軟正黑體" panose="020B0604030504040204" pitchFamily="34" charset="-120"/>
                <a:ea typeface="微軟正黑體" panose="020B0604030504040204" pitchFamily="34" charset="-120"/>
              </a:rPr>
              <a:t>QNAP</a:t>
            </a:r>
            <a:r>
              <a:rPr lang="en-US" altLang="ja-JP" sz="2000" b="1">
                <a:solidFill>
                  <a:srgbClr val="FFFFFF"/>
                </a:solidFill>
                <a:latin typeface="微軟正黑體" panose="020B0604030504040204" pitchFamily="34" charset="-120"/>
                <a:ea typeface="微軟正黑體" panose="020B0604030504040204" pitchFamily="34" charset="-120"/>
              </a:rPr>
              <a:t> </a:t>
            </a:r>
            <a:r>
              <a:rPr lang="ja-JP" altLang="en-US" sz="2000" b="1">
                <a:solidFill>
                  <a:srgbClr val="FFFFFF"/>
                </a:solidFill>
                <a:latin typeface="微軟正黑體" panose="020B0604030504040204" pitchFamily="34" charset="-120"/>
                <a:ea typeface="微軟正黑體" panose="020B0604030504040204" pitchFamily="34" charset="-120"/>
              </a:rPr>
              <a:t>雲端服務沒問題</a:t>
            </a:r>
            <a:r>
              <a:rPr lang="en-US" sz="2000" b="1">
                <a:solidFill>
                  <a:srgbClr val="FFFFFF"/>
                </a:solidFill>
                <a:latin typeface="微軟正黑體" panose="020B0604030504040204" pitchFamily="34" charset="-120"/>
                <a:ea typeface="微軟正黑體" panose="020B0604030504040204" pitchFamily="34" charset="-120"/>
              </a:rPr>
              <a:t>！</a:t>
            </a:r>
            <a:endParaRPr lang="en-US" sz="2000" b="1">
              <a:solidFill>
                <a:srgbClr val="FFFFFF"/>
              </a:solidFill>
              <a:latin typeface="微軟正黑體" panose="020B0604030504040204" pitchFamily="34" charset="-120"/>
              <a:ea typeface="微軟正黑體" panose="020B0604030504040204" pitchFamily="34" charset="-120"/>
              <a:cs typeface="Calibri"/>
            </a:endParaRPr>
          </a:p>
        </p:txBody>
      </p:sp>
      <p:pic>
        <p:nvPicPr>
          <p:cNvPr id="10" name="圖片 9">
            <a:extLst>
              <a:ext uri="{FF2B5EF4-FFF2-40B4-BE49-F238E27FC236}">
                <a16:creationId xmlns:a16="http://schemas.microsoft.com/office/drawing/2014/main" id="{2F46F228-5CB0-4213-BC83-D12F130E1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8824"/>
            <a:ext cx="2407919" cy="985190"/>
          </a:xfrm>
          <a:prstGeom prst="rect">
            <a:avLst/>
          </a:prstGeom>
        </p:spPr>
      </p:pic>
      <p:sp>
        <p:nvSpPr>
          <p:cNvPr id="12" name="矩形 11">
            <a:extLst>
              <a:ext uri="{FF2B5EF4-FFF2-40B4-BE49-F238E27FC236}">
                <a16:creationId xmlns:a16="http://schemas.microsoft.com/office/drawing/2014/main" id="{B685E0C8-35F1-42E4-B0A7-BBD5C69C1C90}"/>
              </a:ext>
            </a:extLst>
          </p:cNvPr>
          <p:cNvSpPr/>
          <p:nvPr/>
        </p:nvSpPr>
        <p:spPr>
          <a:xfrm>
            <a:off x="404272" y="527476"/>
            <a:ext cx="1851789" cy="707886"/>
          </a:xfrm>
          <a:prstGeom prst="rect">
            <a:avLst/>
          </a:prstGeom>
        </p:spPr>
        <p:txBody>
          <a:bodyPr wrap="none">
            <a:spAutoFit/>
          </a:bodyPr>
          <a:lstStyle/>
          <a:p>
            <a:r>
              <a:rPr lang="ja-JP" altLang="en-US" sz="4000" b="1">
                <a:solidFill>
                  <a:srgbClr val="66C4CD"/>
                </a:solidFill>
                <a:latin typeface="微軟正黑體" panose="020B0604030504040204" pitchFamily="34" charset="-120"/>
                <a:ea typeface="微軟正黑體" panose="020B0604030504040204" pitchFamily="34" charset="-120"/>
                <a:cs typeface="Calibri Light"/>
              </a:rPr>
              <a:t>特點</a:t>
            </a:r>
            <a:r>
              <a:rPr lang="zh-TW" altLang="en-US" sz="4000" b="1">
                <a:solidFill>
                  <a:srgbClr val="66C4CD"/>
                </a:solidFill>
                <a:latin typeface="微軟正黑體" panose="020B0604030504040204" pitchFamily="34" charset="-120"/>
                <a:ea typeface="微軟正黑體" panose="020B0604030504040204" pitchFamily="34" charset="-120"/>
                <a:cs typeface="Calibri Light"/>
              </a:rPr>
              <a:t>四</a:t>
            </a:r>
            <a:r>
              <a:rPr lang="ja-JP" altLang="en-US" sz="4000" b="1">
                <a:solidFill>
                  <a:srgbClr val="66C4CD"/>
                </a:solidFill>
                <a:latin typeface="微軟正黑體" panose="020B0604030504040204" pitchFamily="34" charset="-120"/>
                <a:ea typeface="微軟正黑體" panose="020B0604030504040204" pitchFamily="34" charset="-120"/>
                <a:cs typeface="Calibri Light"/>
              </a:rPr>
              <a:t> </a:t>
            </a:r>
            <a:endParaRPr lang="zh-TW" altLang="en-US">
              <a:solidFill>
                <a:srgbClr val="66C4CD"/>
              </a:solidFill>
              <a:latin typeface="微軟正黑體" panose="020B0604030504040204" pitchFamily="34" charset="-120"/>
              <a:ea typeface="微軟正黑體" panose="020B0604030504040204" pitchFamily="34" charset="-120"/>
            </a:endParaRPr>
          </a:p>
        </p:txBody>
      </p:sp>
      <p:sp>
        <p:nvSpPr>
          <p:cNvPr id="13" name="TextBox 17">
            <a:extLst>
              <a:ext uri="{FF2B5EF4-FFF2-40B4-BE49-F238E27FC236}">
                <a16:creationId xmlns:a16="http://schemas.microsoft.com/office/drawing/2014/main" id="{08C6341B-5F2E-4F08-9D83-C3AB4F58C82C}"/>
              </a:ext>
            </a:extLst>
          </p:cNvPr>
          <p:cNvSpPr txBox="1"/>
          <p:nvPr/>
        </p:nvSpPr>
        <p:spPr>
          <a:xfrm>
            <a:off x="6293467" y="575749"/>
            <a:ext cx="2332286" cy="523220"/>
          </a:xfrm>
          <a:prstGeom prst="rect">
            <a:avLst/>
          </a:prstGeom>
          <a:solidFill>
            <a:srgbClr val="412DA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800" b="1">
                <a:solidFill>
                  <a:schemeClr val="bg1"/>
                </a:solidFill>
                <a:latin typeface="微軟正黑體" panose="020B0604030504040204" pitchFamily="34" charset="-120"/>
                <a:ea typeface="微軟正黑體" panose="020B0604030504040204" pitchFamily="34" charset="-120"/>
              </a:rPr>
              <a:t>免費雲端連線</a:t>
            </a:r>
            <a:endParaRPr lang="en-US" sz="2800" b="1">
              <a:solidFill>
                <a:schemeClr val="bg1"/>
              </a:solidFill>
              <a:latin typeface="微軟正黑體" panose="020B0604030504040204" pitchFamily="34" charset="-120"/>
              <a:ea typeface="微軟正黑體" panose="020B0604030504040204" pitchFamily="34" charset="-120"/>
              <a:cs typeface="Calibri"/>
            </a:endParaRPr>
          </a:p>
        </p:txBody>
      </p:sp>
      <p:grpSp>
        <p:nvGrpSpPr>
          <p:cNvPr id="15" name="群組 14">
            <a:extLst>
              <a:ext uri="{FF2B5EF4-FFF2-40B4-BE49-F238E27FC236}">
                <a16:creationId xmlns:a16="http://schemas.microsoft.com/office/drawing/2014/main" id="{D67F7FEB-6F49-429B-9B48-42728E20ABC2}"/>
              </a:ext>
            </a:extLst>
          </p:cNvPr>
          <p:cNvGrpSpPr/>
          <p:nvPr/>
        </p:nvGrpSpPr>
        <p:grpSpPr>
          <a:xfrm>
            <a:off x="6481053" y="4892727"/>
            <a:ext cx="1045220" cy="1978819"/>
            <a:chOff x="921026" y="3161277"/>
            <a:chExt cx="1496376" cy="2832951"/>
          </a:xfrm>
        </p:grpSpPr>
        <p:pic>
          <p:nvPicPr>
            <p:cNvPr id="16" name="Picture 32" descr="A screenshot of a cell phone&#10;&#10;Description generated with very high confidence">
              <a:extLst>
                <a:ext uri="{FF2B5EF4-FFF2-40B4-BE49-F238E27FC236}">
                  <a16:creationId xmlns:a16="http://schemas.microsoft.com/office/drawing/2014/main" id="{AEBC5E67-3C99-4291-92C7-18DFAC7A4ADC}"/>
                </a:ext>
              </a:extLst>
            </p:cNvPr>
            <p:cNvPicPr>
              <a:picLocks noChangeAspect="1"/>
            </p:cNvPicPr>
            <p:nvPr/>
          </p:nvPicPr>
          <p:blipFill rotWithShape="1">
            <a:blip r:embed="rId5"/>
            <a:srcRect l="23834" r="22855"/>
            <a:stretch/>
          </p:blipFill>
          <p:spPr>
            <a:xfrm>
              <a:off x="921026" y="3161277"/>
              <a:ext cx="1486894" cy="2832951"/>
            </a:xfrm>
            <a:prstGeom prst="rect">
              <a:avLst/>
            </a:prstGeom>
          </p:spPr>
        </p:pic>
        <p:sp>
          <p:nvSpPr>
            <p:cNvPr id="17" name="矩形 16">
              <a:extLst>
                <a:ext uri="{FF2B5EF4-FFF2-40B4-BE49-F238E27FC236}">
                  <a16:creationId xmlns:a16="http://schemas.microsoft.com/office/drawing/2014/main" id="{173AFD24-4260-4229-8CD2-9D571949E33E}"/>
                </a:ext>
              </a:extLst>
            </p:cNvPr>
            <p:cNvSpPr/>
            <p:nvPr/>
          </p:nvSpPr>
          <p:spPr>
            <a:xfrm>
              <a:off x="1210586" y="3828145"/>
              <a:ext cx="1002527" cy="18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a:extLst>
                <a:ext uri="{FF2B5EF4-FFF2-40B4-BE49-F238E27FC236}">
                  <a16:creationId xmlns:a16="http://schemas.microsoft.com/office/drawing/2014/main" id="{5C9D2A04-6949-4B41-AF45-8053EE35DAF6}"/>
                </a:ext>
              </a:extLst>
            </p:cNvPr>
            <p:cNvGrpSpPr/>
            <p:nvPr/>
          </p:nvGrpSpPr>
          <p:grpSpPr>
            <a:xfrm>
              <a:off x="1124421" y="3682108"/>
              <a:ext cx="1292981" cy="475802"/>
              <a:chOff x="374698" y="5323005"/>
              <a:chExt cx="2364072" cy="869950"/>
            </a:xfrm>
          </p:grpSpPr>
          <p:sp>
            <p:nvSpPr>
              <p:cNvPr id="20" name="TextBox 1">
                <a:extLst>
                  <a:ext uri="{FF2B5EF4-FFF2-40B4-BE49-F238E27FC236}">
                    <a16:creationId xmlns:a16="http://schemas.microsoft.com/office/drawing/2014/main" id="{AE5F1C73-879C-4EC7-9B78-EABF1C868909}"/>
                  </a:ext>
                </a:extLst>
              </p:cNvPr>
              <p:cNvSpPr txBox="1"/>
              <p:nvPr/>
            </p:nvSpPr>
            <p:spPr>
              <a:xfrm>
                <a:off x="978981" y="5451906"/>
                <a:ext cx="1759789" cy="523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err="1"/>
                  <a:t>QuWakeUp</a:t>
                </a:r>
                <a:endParaRPr lang="en-US" sz="700">
                  <a:cs typeface="Calibri"/>
                </a:endParaRPr>
              </a:p>
            </p:txBody>
          </p:sp>
          <p:pic>
            <p:nvPicPr>
              <p:cNvPr id="21" name="Picture 18">
                <a:extLst>
                  <a:ext uri="{FF2B5EF4-FFF2-40B4-BE49-F238E27FC236}">
                    <a16:creationId xmlns:a16="http://schemas.microsoft.com/office/drawing/2014/main" id="{66786130-BF04-4C0A-A1CB-355DA49F9C8A}"/>
                  </a:ext>
                </a:extLst>
              </p:cNvPr>
              <p:cNvPicPr>
                <a:picLocks noChangeAspect="1"/>
              </p:cNvPicPr>
              <p:nvPr/>
            </p:nvPicPr>
            <p:blipFill>
              <a:blip r:embed="rId6"/>
              <a:stretch>
                <a:fillRect/>
              </a:stretch>
            </p:blipFill>
            <p:spPr>
              <a:xfrm>
                <a:off x="374698" y="5323005"/>
                <a:ext cx="869950" cy="869950"/>
              </a:xfrm>
              <a:prstGeom prst="rect">
                <a:avLst/>
              </a:prstGeom>
            </p:spPr>
          </p:pic>
        </p:grpSp>
      </p:grpSp>
    </p:spTree>
    <p:extLst>
      <p:ext uri="{BB962C8B-B14F-4D97-AF65-F5344CB8AC3E}">
        <p14:creationId xmlns:p14="http://schemas.microsoft.com/office/powerpoint/2010/main" val="197254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66247-F18F-4112-9F34-B7BA25268B74}"/>
              </a:ext>
            </a:extLst>
          </p:cNvPr>
          <p:cNvSpPr txBox="1"/>
          <p:nvPr/>
        </p:nvSpPr>
        <p:spPr>
          <a:xfrm>
            <a:off x="261107" y="1512664"/>
            <a:ext cx="6281361" cy="2240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altLang="en-US" sz="2400" b="1">
                <a:solidFill>
                  <a:srgbClr val="412DAF"/>
                </a:solidFill>
                <a:latin typeface="微軟正黑體" panose="020B0604030504040204" pitchFamily="34" charset="-120"/>
                <a:ea typeface="微軟正黑體" panose="020B0604030504040204" pitchFamily="34" charset="-120"/>
                <a:cs typeface="Arial"/>
              </a:rPr>
              <a:t>當異常情況發生時</a:t>
            </a:r>
            <a:r>
              <a:rPr lang="en-US" altLang="ja-JP" sz="2400" b="1">
                <a:solidFill>
                  <a:srgbClr val="412DAF"/>
                </a:solidFill>
                <a:latin typeface="微軟正黑體" panose="020B0604030504040204" pitchFamily="34" charset="-120"/>
                <a:ea typeface="微軟正黑體" panose="020B0604030504040204" pitchFamily="34" charset="-120"/>
                <a:cs typeface="Arial"/>
              </a:rPr>
              <a:t> (</a:t>
            </a:r>
            <a:r>
              <a:rPr lang="ja-JP" sz="2400" b="1">
                <a:solidFill>
                  <a:srgbClr val="412DAF"/>
                </a:solidFill>
                <a:latin typeface="微軟正黑體" panose="020B0604030504040204" pitchFamily="34" charset="-120"/>
                <a:ea typeface="微軟正黑體" panose="020B0604030504040204" pitchFamily="34" charset="-120"/>
                <a:cs typeface="Arial"/>
              </a:rPr>
              <a:t>意外關機、連線異常</a:t>
            </a:r>
            <a:r>
              <a:rPr lang="en-US" altLang="ja-JP" sz="2400" b="1">
                <a:solidFill>
                  <a:srgbClr val="412DAF"/>
                </a:solidFill>
                <a:latin typeface="微軟正黑體" panose="020B0604030504040204" pitchFamily="34" charset="-120"/>
                <a:ea typeface="微軟正黑體" panose="020B0604030504040204" pitchFamily="34" charset="-120"/>
                <a:cs typeface="Arial"/>
              </a:rPr>
              <a:t>)</a:t>
            </a:r>
            <a:r>
              <a:rPr lang="ja-JP" sz="2400" b="1">
                <a:solidFill>
                  <a:srgbClr val="412DAF"/>
                </a:solidFill>
                <a:latin typeface="微軟正黑體" panose="020B0604030504040204" pitchFamily="34" charset="-120"/>
                <a:ea typeface="微軟正黑體" panose="020B0604030504040204" pitchFamily="34" charset="-120"/>
                <a:cs typeface="Arial"/>
              </a:rPr>
              <a:t>，</a:t>
            </a:r>
            <a:r>
              <a:rPr lang="en-US" altLang="ja-JP" sz="2400" b="1">
                <a:solidFill>
                  <a:srgbClr val="412DAF"/>
                </a:solidFill>
                <a:latin typeface="微軟正黑體" panose="020B0604030504040204" pitchFamily="34" charset="-120"/>
                <a:ea typeface="微軟正黑體" panose="020B0604030504040204" pitchFamily="34" charset="-120"/>
                <a:cs typeface="Arial"/>
              </a:rPr>
              <a:t>24hr </a:t>
            </a:r>
            <a:r>
              <a:rPr lang="ja-JP" sz="2400" b="1">
                <a:solidFill>
                  <a:srgbClr val="412DAF"/>
                </a:solidFill>
                <a:latin typeface="微軟正黑體" panose="020B0604030504040204" pitchFamily="34" charset="-120"/>
                <a:ea typeface="微軟正黑體" panose="020B0604030504040204" pitchFamily="34" charset="-120"/>
                <a:cs typeface="Arial"/>
              </a:rPr>
              <a:t>監控設備的</a:t>
            </a:r>
            <a:r>
              <a:rPr lang="en-US" altLang="ja-JP" sz="2400" b="1">
                <a:solidFill>
                  <a:srgbClr val="412DAF"/>
                </a:solidFill>
                <a:latin typeface="微軟正黑體" panose="020B0604030504040204" pitchFamily="34" charset="-120"/>
                <a:ea typeface="微軟正黑體" panose="020B0604030504040204" pitchFamily="34" charset="-120"/>
                <a:cs typeface="Arial"/>
              </a:rPr>
              <a:t> </a:t>
            </a:r>
            <a:r>
              <a:rPr lang="ja-JP" sz="2400" b="1">
                <a:solidFill>
                  <a:srgbClr val="412DAF"/>
                </a:solidFill>
                <a:latin typeface="微軟正黑體" panose="020B0604030504040204" pitchFamily="34" charset="-120"/>
                <a:ea typeface="微軟正黑體" panose="020B0604030504040204" pitchFamily="34" charset="-120"/>
                <a:cs typeface="Arial"/>
              </a:rPr>
              <a:t>QuWakeUp</a:t>
            </a:r>
            <a:r>
              <a:rPr lang="en-US" altLang="ja-JP" sz="2400" b="1">
                <a:solidFill>
                  <a:srgbClr val="412DAF"/>
                </a:solidFill>
                <a:latin typeface="微軟正黑體" panose="020B0604030504040204" pitchFamily="34" charset="-120"/>
                <a:ea typeface="微軟正黑體" panose="020B0604030504040204" pitchFamily="34" charset="-120"/>
                <a:cs typeface="Arial"/>
              </a:rPr>
              <a:t> </a:t>
            </a:r>
            <a:r>
              <a:rPr lang="ja-JP" altLang="en-US" sz="2400" b="1">
                <a:solidFill>
                  <a:srgbClr val="412DAF"/>
                </a:solidFill>
                <a:latin typeface="微軟正黑體" panose="020B0604030504040204" pitchFamily="34" charset="-120"/>
                <a:ea typeface="微軟正黑體" panose="020B0604030504040204" pitchFamily="34" charset="-120"/>
                <a:cs typeface="Arial"/>
              </a:rPr>
              <a:t>即能透過電子郵件或行動裝置推播，讓你能第一時間接收通知，即時處置意外情況。</a:t>
            </a:r>
            <a:endParaRPr lang="ja-JP" b="1">
              <a:solidFill>
                <a:srgbClr val="412DAF"/>
              </a:solidFill>
              <a:latin typeface="微軟正黑體" panose="020B0604030504040204" pitchFamily="34" charset="-120"/>
              <a:ea typeface="微軟正黑體" panose="020B0604030504040204" pitchFamily="34" charset="-120"/>
              <a:cs typeface="Calibri"/>
            </a:endParaRPr>
          </a:p>
        </p:txBody>
      </p:sp>
      <p:grpSp>
        <p:nvGrpSpPr>
          <p:cNvPr id="10" name="群組 9">
            <a:extLst>
              <a:ext uri="{FF2B5EF4-FFF2-40B4-BE49-F238E27FC236}">
                <a16:creationId xmlns:a16="http://schemas.microsoft.com/office/drawing/2014/main" id="{D1992C19-F026-41CF-A65D-58B6B1585C25}"/>
              </a:ext>
            </a:extLst>
          </p:cNvPr>
          <p:cNvGrpSpPr/>
          <p:nvPr/>
        </p:nvGrpSpPr>
        <p:grpSpPr>
          <a:xfrm rot="5400000">
            <a:off x="4843657" y="209149"/>
            <a:ext cx="6279545" cy="6638898"/>
            <a:chOff x="4503960" y="388823"/>
            <a:chExt cx="5843044" cy="6177419"/>
          </a:xfrm>
        </p:grpSpPr>
        <p:pic>
          <p:nvPicPr>
            <p:cNvPr id="9" name="圖片 8">
              <a:extLst>
                <a:ext uri="{FF2B5EF4-FFF2-40B4-BE49-F238E27FC236}">
                  <a16:creationId xmlns:a16="http://schemas.microsoft.com/office/drawing/2014/main" id="{8A03F2F7-5E9C-42E2-ADE3-0B07725C9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960" y="388823"/>
              <a:ext cx="5843044" cy="6177419"/>
            </a:xfrm>
            <a:prstGeom prst="rect">
              <a:avLst/>
            </a:prstGeom>
          </p:spPr>
        </p:pic>
        <p:sp>
          <p:nvSpPr>
            <p:cNvPr id="16" name="TextBox 15">
              <a:extLst>
                <a:ext uri="{FF2B5EF4-FFF2-40B4-BE49-F238E27FC236}">
                  <a16:creationId xmlns:a16="http://schemas.microsoft.com/office/drawing/2014/main" id="{11D6D1AA-E874-412F-9363-5AFA5BCAF9CD}"/>
                </a:ext>
              </a:extLst>
            </p:cNvPr>
            <p:cNvSpPr txBox="1"/>
            <p:nvPr/>
          </p:nvSpPr>
          <p:spPr>
            <a:xfrm rot="16200000">
              <a:off x="7827121" y="969805"/>
              <a:ext cx="170706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b="1">
                  <a:solidFill>
                    <a:schemeClr val="bg2">
                      <a:lumMod val="25000"/>
                    </a:schemeClr>
                  </a:solidFill>
                  <a:latin typeface="微軟正黑體" panose="020B0604030504040204" pitchFamily="34" charset="-120"/>
                  <a:ea typeface="微軟正黑體" panose="020B0604030504040204" pitchFamily="34" charset="-120"/>
                </a:rPr>
                <a:t>重要設備斷線</a:t>
              </a:r>
              <a:r>
                <a:rPr lang="en-US" sz="2800" b="1">
                  <a:solidFill>
                    <a:schemeClr val="bg2">
                      <a:lumMod val="25000"/>
                    </a:schemeClr>
                  </a:solidFill>
                  <a:latin typeface="微軟正黑體" panose="020B0604030504040204" pitchFamily="34" charset="-120"/>
                  <a:ea typeface="微軟正黑體" panose="020B0604030504040204" pitchFamily="34" charset="-120"/>
                </a:rPr>
                <a:t>​</a:t>
              </a:r>
              <a:endParaRPr lang="en-US" sz="2800" b="1">
                <a:solidFill>
                  <a:schemeClr val="bg2">
                    <a:lumMod val="25000"/>
                  </a:schemeClr>
                </a:solidFill>
                <a:latin typeface="微軟正黑體" panose="020B0604030504040204" pitchFamily="34" charset="-120"/>
                <a:ea typeface="微軟正黑體" panose="020B0604030504040204" pitchFamily="34" charset="-120"/>
                <a:cs typeface="Calibri" panose="020F0502020204030204"/>
              </a:endParaRPr>
            </a:p>
          </p:txBody>
        </p:sp>
        <p:sp>
          <p:nvSpPr>
            <p:cNvPr id="17" name="TextBox 16">
              <a:extLst>
                <a:ext uri="{FF2B5EF4-FFF2-40B4-BE49-F238E27FC236}">
                  <a16:creationId xmlns:a16="http://schemas.microsoft.com/office/drawing/2014/main" id="{B379A46E-E185-418F-8AED-0DD5E4AEC045}"/>
                </a:ext>
              </a:extLst>
            </p:cNvPr>
            <p:cNvSpPr txBox="1"/>
            <p:nvPr/>
          </p:nvSpPr>
          <p:spPr>
            <a:xfrm rot="16200000">
              <a:off x="8487087" y="3014780"/>
              <a:ext cx="17618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b="1">
                  <a:solidFill>
                    <a:schemeClr val="bg2">
                      <a:lumMod val="25000"/>
                    </a:schemeClr>
                  </a:solidFill>
                  <a:latin typeface="微軟正黑體" panose="020B0604030504040204" pitchFamily="34" charset="-120"/>
                  <a:ea typeface="微軟正黑體" panose="020B0604030504040204" pitchFamily="34" charset="-120"/>
                  <a:cs typeface="Arial"/>
                </a:rPr>
                <a:t>掃描到陌生設備</a:t>
              </a:r>
              <a:endParaRPr lang="en-US" sz="2800" b="1">
                <a:solidFill>
                  <a:schemeClr val="bg2">
                    <a:lumMod val="25000"/>
                  </a:schemeClr>
                </a:solidFill>
                <a:latin typeface="微軟正黑體" panose="020B0604030504040204" pitchFamily="34" charset="-120"/>
                <a:ea typeface="微軟正黑體" panose="020B0604030504040204" pitchFamily="34" charset="-120"/>
                <a:cs typeface="Calibri" panose="020F0502020204030204"/>
              </a:endParaRPr>
            </a:p>
          </p:txBody>
        </p:sp>
        <p:sp>
          <p:nvSpPr>
            <p:cNvPr id="18" name="TextBox 17">
              <a:extLst>
                <a:ext uri="{FF2B5EF4-FFF2-40B4-BE49-F238E27FC236}">
                  <a16:creationId xmlns:a16="http://schemas.microsoft.com/office/drawing/2014/main" id="{CFAAB031-9FAC-4DD5-800F-C2A8D83E4D08}"/>
                </a:ext>
              </a:extLst>
            </p:cNvPr>
            <p:cNvSpPr txBox="1"/>
            <p:nvPr/>
          </p:nvSpPr>
          <p:spPr>
            <a:xfrm rot="16200000">
              <a:off x="7665532" y="5271893"/>
              <a:ext cx="20351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b="1">
                  <a:solidFill>
                    <a:schemeClr val="bg2">
                      <a:lumMod val="25000"/>
                    </a:schemeClr>
                  </a:solidFill>
                  <a:latin typeface="微軟正黑體" panose="020B0604030504040204" pitchFamily="34" charset="-120"/>
                  <a:ea typeface="微軟正黑體" panose="020B0604030504040204" pitchFamily="34" charset="-120"/>
                  <a:cs typeface="Arial"/>
                </a:rPr>
                <a:t>喚醒失敗</a:t>
              </a:r>
              <a:endParaRPr lang="en-US" sz="2800" b="1">
                <a:solidFill>
                  <a:schemeClr val="bg2">
                    <a:lumMod val="25000"/>
                  </a:schemeClr>
                </a:solidFill>
                <a:latin typeface="微軟正黑體" panose="020B0604030504040204" pitchFamily="34" charset="-120"/>
                <a:ea typeface="微軟正黑體" panose="020B0604030504040204" pitchFamily="34" charset="-120"/>
                <a:cs typeface="Calibri" panose="020F0502020204030204"/>
              </a:endParaRPr>
            </a:p>
          </p:txBody>
        </p:sp>
        <p:sp>
          <p:nvSpPr>
            <p:cNvPr id="5" name="TextBox 4">
              <a:extLst>
                <a:ext uri="{FF2B5EF4-FFF2-40B4-BE49-F238E27FC236}">
                  <a16:creationId xmlns:a16="http://schemas.microsoft.com/office/drawing/2014/main" id="{3EE247E9-24A4-4650-8E45-673BBC627F9F}"/>
                </a:ext>
              </a:extLst>
            </p:cNvPr>
            <p:cNvSpPr txBox="1"/>
            <p:nvPr/>
          </p:nvSpPr>
          <p:spPr>
            <a:xfrm rot="16200000">
              <a:off x="5412230" y="3130245"/>
              <a:ext cx="1711553" cy="5441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200" b="1">
                  <a:solidFill>
                    <a:schemeClr val="bg2">
                      <a:lumMod val="25000"/>
                    </a:schemeClr>
                  </a:solidFill>
                  <a:latin typeface="微軟正黑體" panose="020B0604030504040204" pitchFamily="34" charset="-120"/>
                  <a:ea typeface="微軟正黑體" panose="020B0604030504040204" pitchFamily="34" charset="-120"/>
                  <a:cs typeface="Arial"/>
                </a:rPr>
                <a:t>通知事件</a:t>
              </a:r>
            </a:p>
          </p:txBody>
        </p:sp>
      </p:grpSp>
      <p:pic>
        <p:nvPicPr>
          <p:cNvPr id="14" name="圖片 13">
            <a:extLst>
              <a:ext uri="{FF2B5EF4-FFF2-40B4-BE49-F238E27FC236}">
                <a16:creationId xmlns:a16="http://schemas.microsoft.com/office/drawing/2014/main" id="{272735B9-AB5C-4075-AD29-5362C22AB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8824"/>
            <a:ext cx="2407919" cy="985189"/>
          </a:xfrm>
          <a:prstGeom prst="rect">
            <a:avLst/>
          </a:prstGeom>
        </p:spPr>
      </p:pic>
      <p:sp>
        <p:nvSpPr>
          <p:cNvPr id="15" name="矩形 14">
            <a:extLst>
              <a:ext uri="{FF2B5EF4-FFF2-40B4-BE49-F238E27FC236}">
                <a16:creationId xmlns:a16="http://schemas.microsoft.com/office/drawing/2014/main" id="{083D51B5-624E-4B3F-B766-1457F59C06CE}"/>
              </a:ext>
            </a:extLst>
          </p:cNvPr>
          <p:cNvSpPr/>
          <p:nvPr/>
        </p:nvSpPr>
        <p:spPr>
          <a:xfrm>
            <a:off x="404272" y="527476"/>
            <a:ext cx="1851789" cy="707886"/>
          </a:xfrm>
          <a:prstGeom prst="rect">
            <a:avLst/>
          </a:prstGeom>
        </p:spPr>
        <p:txBody>
          <a:bodyPr wrap="none">
            <a:spAutoFit/>
          </a:bodyPr>
          <a:lstStyle/>
          <a:p>
            <a:r>
              <a:rPr lang="ja-JP" altLang="en-US" sz="4000" b="1">
                <a:solidFill>
                  <a:srgbClr val="548AC2"/>
                </a:solidFill>
                <a:latin typeface="微軟正黑體" panose="020B0604030504040204" pitchFamily="34" charset="-120"/>
                <a:ea typeface="微軟正黑體" panose="020B0604030504040204" pitchFamily="34" charset="-120"/>
                <a:cs typeface="Calibri Light"/>
              </a:rPr>
              <a:t>特點</a:t>
            </a:r>
            <a:r>
              <a:rPr lang="zh-TW" altLang="en-US" sz="4000" b="1">
                <a:solidFill>
                  <a:srgbClr val="548AC2"/>
                </a:solidFill>
                <a:latin typeface="微軟正黑體" panose="020B0604030504040204" pitchFamily="34" charset="-120"/>
                <a:ea typeface="微軟正黑體" panose="020B0604030504040204" pitchFamily="34" charset="-120"/>
                <a:cs typeface="Calibri Light"/>
              </a:rPr>
              <a:t>五</a:t>
            </a:r>
            <a:r>
              <a:rPr lang="ja-JP" altLang="en-US" sz="4000" b="1">
                <a:solidFill>
                  <a:srgbClr val="548AC2"/>
                </a:solidFill>
                <a:latin typeface="微軟正黑體" panose="020B0604030504040204" pitchFamily="34" charset="-120"/>
                <a:ea typeface="微軟正黑體" panose="020B0604030504040204" pitchFamily="34" charset="-120"/>
                <a:cs typeface="Calibri Light"/>
              </a:rPr>
              <a:t> </a:t>
            </a:r>
            <a:endParaRPr lang="zh-TW" altLang="en-US">
              <a:solidFill>
                <a:srgbClr val="548AC2"/>
              </a:solidFill>
              <a:latin typeface="微軟正黑體" panose="020B0604030504040204" pitchFamily="34" charset="-120"/>
              <a:ea typeface="微軟正黑體" panose="020B0604030504040204" pitchFamily="34" charset="-120"/>
            </a:endParaRPr>
          </a:p>
        </p:txBody>
      </p:sp>
      <p:sp>
        <p:nvSpPr>
          <p:cNvPr id="22" name="標題 5">
            <a:extLst>
              <a:ext uri="{FF2B5EF4-FFF2-40B4-BE49-F238E27FC236}">
                <a16:creationId xmlns:a16="http://schemas.microsoft.com/office/drawing/2014/main" id="{C723C47C-FF7F-4C81-99B0-7AC5BE717D71}"/>
              </a:ext>
            </a:extLst>
          </p:cNvPr>
          <p:cNvSpPr txBox="1">
            <a:spLocks/>
          </p:cNvSpPr>
          <p:nvPr/>
        </p:nvSpPr>
        <p:spPr>
          <a:xfrm>
            <a:off x="2407920" y="388824"/>
            <a:ext cx="8180541" cy="985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404040"/>
                </a:solidFill>
                <a:latin typeface="微軟正黑體" panose="020B0604030504040204" pitchFamily="34" charset="-120"/>
                <a:ea typeface="微軟正黑體" panose="020B0604030504040204" pitchFamily="34" charset="-120"/>
                <a:cs typeface="+mj-cs"/>
              </a:defRPr>
            </a:lvl1pPr>
          </a:lstStyle>
          <a:p>
            <a:r>
              <a:rPr lang="zh-TW" altLang="en-US"/>
              <a:t>跨平台通知</a:t>
            </a:r>
          </a:p>
        </p:txBody>
      </p:sp>
      <p:pic>
        <p:nvPicPr>
          <p:cNvPr id="13" name="圖片 12">
            <a:extLst>
              <a:ext uri="{FF2B5EF4-FFF2-40B4-BE49-F238E27FC236}">
                <a16:creationId xmlns:a16="http://schemas.microsoft.com/office/drawing/2014/main" id="{C77FD68C-52A5-4E5E-B216-6BB2C1AF9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1609">
            <a:off x="7609148" y="729315"/>
            <a:ext cx="748562" cy="1186810"/>
          </a:xfrm>
          <a:prstGeom prst="rect">
            <a:avLst/>
          </a:prstGeom>
        </p:spPr>
      </p:pic>
    </p:spTree>
    <p:extLst>
      <p:ext uri="{BB962C8B-B14F-4D97-AF65-F5344CB8AC3E}">
        <p14:creationId xmlns:p14="http://schemas.microsoft.com/office/powerpoint/2010/main" val="378487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FC1AC1D3-6E08-4FF4-8727-1BE893CCA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77" y="2000123"/>
            <a:ext cx="5324742" cy="4613859"/>
          </a:xfrm>
          <a:prstGeom prst="rect">
            <a:avLst/>
          </a:prstGeom>
        </p:spPr>
      </p:pic>
      <p:pic>
        <p:nvPicPr>
          <p:cNvPr id="29" name="圖片 28">
            <a:extLst>
              <a:ext uri="{FF2B5EF4-FFF2-40B4-BE49-F238E27FC236}">
                <a16:creationId xmlns:a16="http://schemas.microsoft.com/office/drawing/2014/main" id="{D5F5ED29-42AF-4380-BB9F-FD03A06D4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596" y="1563081"/>
            <a:ext cx="4732237" cy="1943125"/>
          </a:xfrm>
          <a:prstGeom prst="rect">
            <a:avLst/>
          </a:prstGeom>
        </p:spPr>
      </p:pic>
      <p:sp>
        <p:nvSpPr>
          <p:cNvPr id="30" name="TextBox 2">
            <a:extLst>
              <a:ext uri="{FF2B5EF4-FFF2-40B4-BE49-F238E27FC236}">
                <a16:creationId xmlns:a16="http://schemas.microsoft.com/office/drawing/2014/main" id="{7F7ED597-1B70-4EC7-B79A-7899E7B8F98C}"/>
              </a:ext>
            </a:extLst>
          </p:cNvPr>
          <p:cNvSpPr txBox="1"/>
          <p:nvPr/>
        </p:nvSpPr>
        <p:spPr>
          <a:xfrm>
            <a:off x="7757160" y="1619764"/>
            <a:ext cx="23319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微軟正黑體" panose="020B0604030504040204" pitchFamily="34" charset="-120"/>
                <a:ea typeface="微軟正黑體" panose="020B0604030504040204" pitchFamily="34" charset="-120"/>
              </a:rPr>
              <a:t>行動裝置推播</a:t>
            </a:r>
          </a:p>
        </p:txBody>
      </p:sp>
      <p:sp>
        <p:nvSpPr>
          <p:cNvPr id="31" name="TextBox 1">
            <a:extLst>
              <a:ext uri="{FF2B5EF4-FFF2-40B4-BE49-F238E27FC236}">
                <a16:creationId xmlns:a16="http://schemas.microsoft.com/office/drawing/2014/main" id="{05F8BD67-7A5E-443F-A3F3-D632C887F751}"/>
              </a:ext>
            </a:extLst>
          </p:cNvPr>
          <p:cNvSpPr txBox="1"/>
          <p:nvPr/>
        </p:nvSpPr>
        <p:spPr>
          <a:xfrm>
            <a:off x="6967269" y="2069208"/>
            <a:ext cx="3893578" cy="6555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00"/>
              </a:lnSpc>
            </a:pPr>
            <a:r>
              <a:rPr lang="zh-TW" altLang="en-US" sz="1600">
                <a:solidFill>
                  <a:schemeClr val="bg1"/>
                </a:solidFill>
                <a:latin typeface="微軟正黑體" panose="020B0604030504040204" pitchFamily="34" charset="-120"/>
                <a:ea typeface="微軟正黑體" panose="020B0604030504040204" pitchFamily="34" charset="-120"/>
              </a:rPr>
              <a:t>需將設備註冊於 </a:t>
            </a:r>
            <a:r>
              <a:rPr lang="en-US" altLang="zh-TW" sz="1600" err="1">
                <a:solidFill>
                  <a:schemeClr val="bg1"/>
                </a:solidFill>
                <a:latin typeface="微軟正黑體" panose="020B0604030504040204" pitchFamily="34" charset="-120"/>
                <a:ea typeface="微軟正黑體" panose="020B0604030504040204" pitchFamily="34" charset="-120"/>
              </a:rPr>
              <a:t>myQNAPcloud</a:t>
            </a:r>
            <a:r>
              <a:rPr lang="en-US" altLang="zh-TW" sz="1600">
                <a:solidFill>
                  <a:schemeClr val="bg1"/>
                </a:solidFill>
                <a:latin typeface="微軟正黑體" panose="020B0604030504040204" pitchFamily="34" charset="-120"/>
                <a:ea typeface="微軟正黑體" panose="020B0604030504040204" pitchFamily="34" charset="-120"/>
              </a:rPr>
              <a:t> ID</a:t>
            </a:r>
            <a:r>
              <a:rPr lang="zh-TW" altLang="en-US" sz="1600">
                <a:solidFill>
                  <a:schemeClr val="bg1"/>
                </a:solidFill>
                <a:latin typeface="微軟正黑體" panose="020B0604030504040204" pitchFamily="34" charset="-120"/>
                <a:ea typeface="微軟正黑體" panose="020B0604030504040204" pitchFamily="34" charset="-120"/>
              </a:rPr>
              <a:t>，並於</a:t>
            </a:r>
            <a:r>
              <a:rPr lang="en-US" altLang="zh-TW" sz="1600">
                <a:solidFill>
                  <a:schemeClr val="bg1"/>
                </a:solidFill>
                <a:latin typeface="微軟正黑體" panose="020B0604030504040204" pitchFamily="34" charset="-120"/>
                <a:ea typeface="微軟正黑體" panose="020B0604030504040204" pitchFamily="34" charset="-120"/>
              </a:rPr>
              <a:t> </a:t>
            </a:r>
            <a:r>
              <a:rPr lang="en-US" altLang="zh-TW" sz="1600" err="1">
                <a:solidFill>
                  <a:schemeClr val="bg1"/>
                </a:solidFill>
                <a:latin typeface="微軟正黑體" panose="020B0604030504040204" pitchFamily="34" charset="-120"/>
                <a:ea typeface="微軟正黑體" panose="020B0604030504040204" pitchFamily="34" charset="-120"/>
              </a:rPr>
              <a:t>Qmanger</a:t>
            </a:r>
            <a:r>
              <a:rPr lang="en-US" altLang="zh-TW" sz="1600">
                <a:solidFill>
                  <a:schemeClr val="bg1"/>
                </a:solidFill>
                <a:latin typeface="微軟正黑體" panose="020B0604030504040204" pitchFamily="34" charset="-120"/>
                <a:ea typeface="微軟正黑體" panose="020B0604030504040204" pitchFamily="34" charset="-120"/>
              </a:rPr>
              <a:t> </a:t>
            </a:r>
            <a:r>
              <a:rPr lang="zh-TW" altLang="en-US" sz="1600">
                <a:solidFill>
                  <a:schemeClr val="bg1"/>
                </a:solidFill>
                <a:latin typeface="微軟正黑體" panose="020B0604030504040204" pitchFamily="34" charset="-120"/>
                <a:ea typeface="微軟正黑體" panose="020B0604030504040204" pitchFamily="34" charset="-120"/>
              </a:rPr>
              <a:t>完成與</a:t>
            </a:r>
            <a:r>
              <a:rPr lang="en-US" altLang="zh-TW" sz="1600">
                <a:solidFill>
                  <a:schemeClr val="bg1"/>
                </a:solidFill>
                <a:latin typeface="微軟正黑體" panose="020B0604030504040204" pitchFamily="34" charset="-120"/>
                <a:ea typeface="微軟正黑體" panose="020B0604030504040204" pitchFamily="34" charset="-120"/>
              </a:rPr>
              <a:t> </a:t>
            </a:r>
            <a:r>
              <a:rPr lang="en-US" altLang="zh-TW" sz="1600" err="1">
                <a:solidFill>
                  <a:schemeClr val="bg1"/>
                </a:solidFill>
                <a:latin typeface="微軟正黑體" panose="020B0604030504040204" pitchFamily="34" charset="-120"/>
                <a:ea typeface="微軟正黑體" panose="020B0604030504040204" pitchFamily="34" charset="-120"/>
              </a:rPr>
              <a:t>QuWakeUp</a:t>
            </a:r>
            <a:r>
              <a:rPr lang="en-US" altLang="zh-TW" sz="1600">
                <a:solidFill>
                  <a:schemeClr val="bg1"/>
                </a:solidFill>
                <a:latin typeface="微軟正黑體" panose="020B0604030504040204" pitchFamily="34" charset="-120"/>
                <a:ea typeface="微軟正黑體" panose="020B0604030504040204" pitchFamily="34" charset="-120"/>
              </a:rPr>
              <a:t> </a:t>
            </a:r>
            <a:r>
              <a:rPr lang="zh-TW" altLang="en-US" sz="1600">
                <a:solidFill>
                  <a:schemeClr val="bg1"/>
                </a:solidFill>
                <a:latin typeface="微軟正黑體" panose="020B0604030504040204" pitchFamily="34" charset="-120"/>
                <a:ea typeface="微軟正黑體" panose="020B0604030504040204" pitchFamily="34" charset="-120"/>
              </a:rPr>
              <a:t>的配對。</a:t>
            </a:r>
          </a:p>
        </p:txBody>
      </p:sp>
      <p:pic>
        <p:nvPicPr>
          <p:cNvPr id="17" name="圖片 16">
            <a:extLst>
              <a:ext uri="{FF2B5EF4-FFF2-40B4-BE49-F238E27FC236}">
                <a16:creationId xmlns:a16="http://schemas.microsoft.com/office/drawing/2014/main" id="{B84D036E-2D12-4C83-9368-BEC67CCC9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2" y="2000123"/>
            <a:ext cx="5324742" cy="4613859"/>
          </a:xfrm>
          <a:prstGeom prst="rect">
            <a:avLst/>
          </a:prstGeom>
        </p:spPr>
      </p:pic>
      <p:pic>
        <p:nvPicPr>
          <p:cNvPr id="18" name="圖片 17">
            <a:extLst>
              <a:ext uri="{FF2B5EF4-FFF2-40B4-BE49-F238E27FC236}">
                <a16:creationId xmlns:a16="http://schemas.microsoft.com/office/drawing/2014/main" id="{F8343153-7762-4AD9-A891-7EAC30B2C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81" y="1563081"/>
            <a:ext cx="4732237" cy="1943125"/>
          </a:xfrm>
          <a:prstGeom prst="rect">
            <a:avLst/>
          </a:prstGeom>
        </p:spPr>
      </p:pic>
      <p:sp>
        <p:nvSpPr>
          <p:cNvPr id="19" name="TextBox 2">
            <a:extLst>
              <a:ext uri="{FF2B5EF4-FFF2-40B4-BE49-F238E27FC236}">
                <a16:creationId xmlns:a16="http://schemas.microsoft.com/office/drawing/2014/main" id="{6516D46B-F93A-4E7E-BEC7-5F8560CCF746}"/>
              </a:ext>
            </a:extLst>
          </p:cNvPr>
          <p:cNvSpPr txBox="1"/>
          <p:nvPr/>
        </p:nvSpPr>
        <p:spPr>
          <a:xfrm>
            <a:off x="2102877" y="1619764"/>
            <a:ext cx="19995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2400" b="1">
                <a:solidFill>
                  <a:srgbClr val="FFFFFF"/>
                </a:solidFill>
                <a:latin typeface="微軟正黑體" panose="020B0604030504040204" pitchFamily="34" charset="-120"/>
                <a:ea typeface="微軟正黑體" panose="020B0604030504040204" pitchFamily="34" charset="-120"/>
              </a:rPr>
              <a:t>電子郵件</a:t>
            </a:r>
          </a:p>
        </p:txBody>
      </p:sp>
      <p:sp>
        <p:nvSpPr>
          <p:cNvPr id="6" name="標題 5">
            <a:extLst>
              <a:ext uri="{FF2B5EF4-FFF2-40B4-BE49-F238E27FC236}">
                <a16:creationId xmlns:a16="http://schemas.microsoft.com/office/drawing/2014/main" id="{05007756-D27E-483C-9CE2-6A29E7E7BE84}"/>
              </a:ext>
            </a:extLst>
          </p:cNvPr>
          <p:cNvSpPr>
            <a:spLocks noGrp="1"/>
          </p:cNvSpPr>
          <p:nvPr>
            <p:ph type="title"/>
          </p:nvPr>
        </p:nvSpPr>
        <p:spPr>
          <a:xfrm>
            <a:off x="2407920" y="388824"/>
            <a:ext cx="8180541" cy="985188"/>
          </a:xfrm>
        </p:spPr>
        <p:txBody>
          <a:bodyPr/>
          <a:lstStyle/>
          <a:p>
            <a:r>
              <a:rPr lang="zh-TW" altLang="en-US"/>
              <a:t>跨平台通知</a:t>
            </a:r>
          </a:p>
        </p:txBody>
      </p:sp>
      <p:grpSp>
        <p:nvGrpSpPr>
          <p:cNvPr id="12" name="群組 11">
            <a:extLst>
              <a:ext uri="{FF2B5EF4-FFF2-40B4-BE49-F238E27FC236}">
                <a16:creationId xmlns:a16="http://schemas.microsoft.com/office/drawing/2014/main" id="{20C83863-7539-4FC7-B043-0AFA0A463D82}"/>
              </a:ext>
            </a:extLst>
          </p:cNvPr>
          <p:cNvGrpSpPr/>
          <p:nvPr/>
        </p:nvGrpSpPr>
        <p:grpSpPr>
          <a:xfrm>
            <a:off x="1233287" y="3247295"/>
            <a:ext cx="4397040" cy="2802491"/>
            <a:chOff x="1462740" y="3765455"/>
            <a:chExt cx="5410200" cy="3448237"/>
          </a:xfrm>
        </p:grpSpPr>
        <p:pic>
          <p:nvPicPr>
            <p:cNvPr id="9" name="Picture 6" descr="A screenshot of a cell phone&#10;&#10;Description generated with very high confidence">
              <a:extLst>
                <a:ext uri="{FF2B5EF4-FFF2-40B4-BE49-F238E27FC236}">
                  <a16:creationId xmlns:a16="http://schemas.microsoft.com/office/drawing/2014/main" id="{2B98394F-7610-42AE-A5D5-A5173CF7685E}"/>
                </a:ext>
              </a:extLst>
            </p:cNvPr>
            <p:cNvPicPr>
              <a:picLocks noChangeAspect="1"/>
            </p:cNvPicPr>
            <p:nvPr/>
          </p:nvPicPr>
          <p:blipFill>
            <a:blip r:embed="rId5"/>
            <a:stretch>
              <a:fillRect/>
            </a:stretch>
          </p:blipFill>
          <p:spPr>
            <a:xfrm>
              <a:off x="1462740" y="3765455"/>
              <a:ext cx="5410200" cy="3448237"/>
            </a:xfrm>
            <a:prstGeom prst="rect">
              <a:avLst/>
            </a:prstGeom>
          </p:spPr>
        </p:pic>
        <p:sp>
          <p:nvSpPr>
            <p:cNvPr id="11" name="TextBox 10">
              <a:extLst>
                <a:ext uri="{FF2B5EF4-FFF2-40B4-BE49-F238E27FC236}">
                  <a16:creationId xmlns:a16="http://schemas.microsoft.com/office/drawing/2014/main" id="{C75F4941-9ECA-46B5-8B83-11890A3AE8F4}"/>
                </a:ext>
              </a:extLst>
            </p:cNvPr>
            <p:cNvSpPr txBox="1"/>
            <p:nvPr/>
          </p:nvSpPr>
          <p:spPr>
            <a:xfrm>
              <a:off x="3035300" y="4615812"/>
              <a:ext cx="3124200" cy="1363299"/>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solidFill>
                    <a:srgbClr val="333333"/>
                  </a:solidFill>
                  <a:latin typeface="PingFangTC-Regular"/>
                </a:rPr>
                <a:t>[my </a:t>
              </a:r>
              <a:r>
                <a:rPr lang="en-US" sz="1050" b="1" err="1">
                  <a:solidFill>
                    <a:srgbClr val="333333"/>
                  </a:solidFill>
                  <a:latin typeface="PingFangTC-Regular"/>
                </a:rPr>
                <a:t>QuWakeUp</a:t>
              </a:r>
              <a:r>
                <a:rPr lang="en-US" sz="1050" b="1">
                  <a:solidFill>
                    <a:srgbClr val="333333"/>
                  </a:solidFill>
                  <a:latin typeface="PingFangTC-Regular"/>
                </a:rPr>
                <a:t> Notification]</a:t>
              </a:r>
            </a:p>
            <a:p>
              <a:endParaRPr lang="en-US" sz="1050">
                <a:solidFill>
                  <a:srgbClr val="333333"/>
                </a:solidFill>
                <a:latin typeface="PingFangTC-Regular"/>
              </a:endParaRPr>
            </a:p>
            <a:p>
              <a:r>
                <a:rPr lang="en-US" sz="900">
                  <a:solidFill>
                    <a:srgbClr val="333333"/>
                  </a:solidFill>
                  <a:latin typeface="PingFangTC-Regular"/>
                </a:rPr>
                <a:t>Time : 2019/02/12 15:07:18</a:t>
              </a:r>
            </a:p>
            <a:p>
              <a:r>
                <a:rPr lang="en-US" sz="900">
                  <a:solidFill>
                    <a:srgbClr val="333333"/>
                  </a:solidFill>
                  <a:latin typeface="PingFangTC-Medium"/>
                </a:rPr>
                <a:t>Waking-up Failed</a:t>
              </a:r>
            </a:p>
            <a:p>
              <a:r>
                <a:rPr lang="en-US" sz="900">
                  <a:solidFill>
                    <a:srgbClr val="333333"/>
                  </a:solidFill>
                  <a:latin typeface="PingFangTC-Regular"/>
                </a:rPr>
                <a:t>PM Department/ </a:t>
              </a:r>
              <a:r>
                <a:rPr lang="en-US" sz="900" err="1">
                  <a:solidFill>
                    <a:srgbClr val="333333"/>
                  </a:solidFill>
                  <a:latin typeface="PingFangTC-Regular"/>
                </a:rPr>
                <a:t>cassie's</a:t>
              </a:r>
              <a:r>
                <a:rPr lang="en-US" sz="900">
                  <a:solidFill>
                    <a:srgbClr val="333333"/>
                  </a:solidFill>
                  <a:latin typeface="PingFangTC-Regular"/>
                </a:rPr>
                <a:t> </a:t>
              </a:r>
              <a:r>
                <a:rPr lang="en-US" sz="900" err="1">
                  <a:solidFill>
                    <a:srgbClr val="333333"/>
                  </a:solidFill>
                  <a:latin typeface="PingFangTC-Regular"/>
                </a:rPr>
                <a:t>macbook</a:t>
              </a:r>
              <a:endParaRPr lang="en-US" sz="900">
                <a:solidFill>
                  <a:srgbClr val="333333"/>
                </a:solidFill>
                <a:latin typeface="PingFangTC-Regular"/>
              </a:endParaRPr>
            </a:p>
            <a:p>
              <a:endParaRPr lang="en-US" sz="900">
                <a:solidFill>
                  <a:srgbClr val="333333"/>
                </a:solidFill>
                <a:latin typeface="PingFangTC-Regular"/>
              </a:endParaRPr>
            </a:p>
            <a:p>
              <a:r>
                <a:rPr lang="en-US" sz="900">
                  <a:solidFill>
                    <a:srgbClr val="333333"/>
                  </a:solidFill>
                  <a:latin typeface="PingFangTC-Regular"/>
                </a:rPr>
                <a:t>©2019 QNAP Systems, Inc.</a:t>
              </a:r>
            </a:p>
          </p:txBody>
        </p:sp>
      </p:grpSp>
      <p:sp>
        <p:nvSpPr>
          <p:cNvPr id="2" name="TextBox 1">
            <a:extLst>
              <a:ext uri="{FF2B5EF4-FFF2-40B4-BE49-F238E27FC236}">
                <a16:creationId xmlns:a16="http://schemas.microsoft.com/office/drawing/2014/main" id="{B043D0F3-80DB-4E76-997D-A34A7584D3F3}"/>
              </a:ext>
            </a:extLst>
          </p:cNvPr>
          <p:cNvSpPr txBox="1"/>
          <p:nvPr/>
        </p:nvSpPr>
        <p:spPr>
          <a:xfrm>
            <a:off x="1155854" y="2069208"/>
            <a:ext cx="3893578" cy="6555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ts val="2300"/>
              </a:lnSpc>
            </a:pPr>
            <a:r>
              <a:rPr lang="ja-JP" altLang="en-US" sz="1600">
                <a:solidFill>
                  <a:schemeClr val="bg1"/>
                </a:solidFill>
                <a:latin typeface="微軟正黑體" panose="020B0604030504040204" pitchFamily="34" charset="-120"/>
                <a:ea typeface="微軟正黑體" panose="020B0604030504040204" pitchFamily="34" charset="-120"/>
              </a:rPr>
              <a:t>設定寄送郵件的</a:t>
            </a:r>
            <a:r>
              <a:rPr lang="en-US" altLang="ja-JP" sz="1600">
                <a:solidFill>
                  <a:schemeClr val="bg1"/>
                </a:solidFill>
                <a:latin typeface="微軟正黑體" panose="020B0604030504040204" pitchFamily="34" charset="-120"/>
                <a:ea typeface="微軟正黑體" panose="020B0604030504040204" pitchFamily="34" charset="-120"/>
              </a:rPr>
              <a:t> </a:t>
            </a:r>
            <a:r>
              <a:rPr lang="ja-JP" altLang="en-US" sz="1600">
                <a:solidFill>
                  <a:schemeClr val="bg1"/>
                </a:solidFill>
                <a:latin typeface="微軟正黑體" panose="020B0604030504040204" pitchFamily="34" charset="-120"/>
                <a:ea typeface="微軟正黑體" panose="020B0604030504040204" pitchFamily="34" charset="-120"/>
              </a:rPr>
              <a:t>SMTP</a:t>
            </a:r>
            <a:r>
              <a:rPr lang="en-US" altLang="ja-JP" sz="1600">
                <a:solidFill>
                  <a:schemeClr val="bg1"/>
                </a:solidFill>
                <a:latin typeface="微軟正黑體" panose="020B0604030504040204" pitchFamily="34" charset="-120"/>
                <a:ea typeface="微軟正黑體" panose="020B0604030504040204" pitchFamily="34" charset="-120"/>
              </a:rPr>
              <a:t> </a:t>
            </a:r>
            <a:r>
              <a:rPr lang="ja-JP" altLang="en-US" sz="1600">
                <a:solidFill>
                  <a:schemeClr val="bg1"/>
                </a:solidFill>
                <a:latin typeface="微軟正黑體" panose="020B0604030504040204" pitchFamily="34" charset="-120"/>
                <a:ea typeface="微軟正黑體" panose="020B0604030504040204" pitchFamily="34" charset="-120"/>
              </a:rPr>
              <a:t>伺服器，並勾選對應通知事件，即可於電子郵件接收通知。</a:t>
            </a:r>
            <a:endParaRPr lang="en-US" sz="1600">
              <a:solidFill>
                <a:schemeClr val="bg1"/>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9E6BF8E3-3D57-44AF-A50C-3EF4F737A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88824"/>
            <a:ext cx="2407919" cy="985189"/>
          </a:xfrm>
          <a:prstGeom prst="rect">
            <a:avLst/>
          </a:prstGeom>
        </p:spPr>
      </p:pic>
      <p:sp>
        <p:nvSpPr>
          <p:cNvPr id="16" name="矩形 15">
            <a:extLst>
              <a:ext uri="{FF2B5EF4-FFF2-40B4-BE49-F238E27FC236}">
                <a16:creationId xmlns:a16="http://schemas.microsoft.com/office/drawing/2014/main" id="{034D9E77-4917-421F-A286-D4F4CE096AC7}"/>
              </a:ext>
            </a:extLst>
          </p:cNvPr>
          <p:cNvSpPr/>
          <p:nvPr/>
        </p:nvSpPr>
        <p:spPr>
          <a:xfrm>
            <a:off x="404272" y="527476"/>
            <a:ext cx="1851789" cy="707886"/>
          </a:xfrm>
          <a:prstGeom prst="rect">
            <a:avLst/>
          </a:prstGeom>
        </p:spPr>
        <p:txBody>
          <a:bodyPr wrap="none">
            <a:spAutoFit/>
          </a:bodyPr>
          <a:lstStyle/>
          <a:p>
            <a:r>
              <a:rPr lang="ja-JP" altLang="en-US" sz="4000" b="1">
                <a:solidFill>
                  <a:srgbClr val="548AC2"/>
                </a:solidFill>
                <a:latin typeface="微軟正黑體" panose="020B0604030504040204" pitchFamily="34" charset="-120"/>
                <a:ea typeface="微軟正黑體" panose="020B0604030504040204" pitchFamily="34" charset="-120"/>
                <a:cs typeface="Calibri Light"/>
              </a:rPr>
              <a:t>特點</a:t>
            </a:r>
            <a:r>
              <a:rPr lang="zh-TW" altLang="en-US" sz="4000" b="1">
                <a:solidFill>
                  <a:srgbClr val="548AC2"/>
                </a:solidFill>
                <a:latin typeface="微軟正黑體" panose="020B0604030504040204" pitchFamily="34" charset="-120"/>
                <a:ea typeface="微軟正黑體" panose="020B0604030504040204" pitchFamily="34" charset="-120"/>
                <a:cs typeface="Calibri Light"/>
              </a:rPr>
              <a:t>五</a:t>
            </a:r>
            <a:r>
              <a:rPr lang="ja-JP" altLang="en-US" sz="4000" b="1">
                <a:solidFill>
                  <a:srgbClr val="548AC2"/>
                </a:solidFill>
                <a:latin typeface="微軟正黑體" panose="020B0604030504040204" pitchFamily="34" charset="-120"/>
                <a:ea typeface="微軟正黑體" panose="020B0604030504040204" pitchFamily="34" charset="-120"/>
                <a:cs typeface="Calibri Light"/>
              </a:rPr>
              <a:t> </a:t>
            </a:r>
            <a:endParaRPr lang="zh-TW" altLang="en-US">
              <a:solidFill>
                <a:srgbClr val="548AC2"/>
              </a:solidFill>
              <a:latin typeface="微軟正黑體" panose="020B0604030504040204" pitchFamily="34" charset="-120"/>
              <a:ea typeface="微軟正黑體" panose="020B0604030504040204" pitchFamily="34" charset="-120"/>
            </a:endParaRPr>
          </a:p>
        </p:txBody>
      </p:sp>
      <p:pic>
        <p:nvPicPr>
          <p:cNvPr id="35" name="圖片 34">
            <a:extLst>
              <a:ext uri="{FF2B5EF4-FFF2-40B4-BE49-F238E27FC236}">
                <a16:creationId xmlns:a16="http://schemas.microsoft.com/office/drawing/2014/main" id="{82F2E107-B1A3-46D4-ACDE-AFB4DD30C301}"/>
              </a:ext>
            </a:extLst>
          </p:cNvPr>
          <p:cNvPicPr>
            <a:picLocks noChangeAspect="1"/>
          </p:cNvPicPr>
          <p:nvPr/>
        </p:nvPicPr>
        <p:blipFill rotWithShape="1">
          <a:blip r:embed="rId7">
            <a:extLst>
              <a:ext uri="{28A0092B-C50C-407E-A947-70E740481C1C}">
                <a14:useLocalDpi xmlns:a14="http://schemas.microsoft.com/office/drawing/2010/main" val="0"/>
              </a:ext>
            </a:extLst>
          </a:blip>
          <a:srcRect b="26883"/>
          <a:stretch/>
        </p:blipFill>
        <p:spPr>
          <a:xfrm>
            <a:off x="7422535" y="3019042"/>
            <a:ext cx="2726437" cy="3503678"/>
          </a:xfrm>
          <a:prstGeom prst="rect">
            <a:avLst/>
          </a:prstGeom>
        </p:spPr>
      </p:pic>
    </p:spTree>
    <p:extLst>
      <p:ext uri="{BB962C8B-B14F-4D97-AF65-F5344CB8AC3E}">
        <p14:creationId xmlns:p14="http://schemas.microsoft.com/office/powerpoint/2010/main" val="316992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FAEB5-2F12-46DE-B7FC-B9FA3E1A80DD}"/>
              </a:ext>
            </a:extLst>
          </p:cNvPr>
          <p:cNvSpPr>
            <a:spLocks noGrp="1"/>
          </p:cNvSpPr>
          <p:nvPr>
            <p:ph type="title"/>
          </p:nvPr>
        </p:nvSpPr>
        <p:spPr>
          <a:xfrm>
            <a:off x="365255" y="133393"/>
            <a:ext cx="10293350" cy="1325563"/>
          </a:xfrm>
        </p:spPr>
        <p:txBody>
          <a:bodyPr/>
          <a:lstStyle/>
          <a:p>
            <a:r>
              <a:rPr lang="ja-JP" altLang="en-US"/>
              <a:t>你所能擁有最聰明的遠端喚醒小幫手</a:t>
            </a:r>
            <a:endParaRPr lang="en-US"/>
          </a:p>
        </p:txBody>
      </p:sp>
      <p:sp>
        <p:nvSpPr>
          <p:cNvPr id="6" name="TextBox 5">
            <a:extLst>
              <a:ext uri="{FF2B5EF4-FFF2-40B4-BE49-F238E27FC236}">
                <a16:creationId xmlns:a16="http://schemas.microsoft.com/office/drawing/2014/main" id="{E0B18A45-7E19-458C-B17D-900375052A3C}"/>
              </a:ext>
            </a:extLst>
          </p:cNvPr>
          <p:cNvSpPr txBox="1"/>
          <p:nvPr/>
        </p:nvSpPr>
        <p:spPr>
          <a:xfrm>
            <a:off x="365255" y="1458956"/>
            <a:ext cx="5733509" cy="1132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sz="2400" b="1">
                <a:solidFill>
                  <a:srgbClr val="412DAF"/>
                </a:solidFill>
                <a:latin typeface="微軟正黑體"/>
                <a:ea typeface="微軟正黑體"/>
                <a:cs typeface="Calibri"/>
              </a:rPr>
              <a:t>幫你省去傳統</a:t>
            </a:r>
            <a:r>
              <a:rPr lang="ja-JP" altLang="en-US" sz="2400" b="1">
                <a:solidFill>
                  <a:srgbClr val="412DAF"/>
                </a:solidFill>
                <a:latin typeface="微軟正黑體"/>
                <a:ea typeface="微軟正黑體"/>
                <a:cs typeface="Calibri"/>
              </a:rPr>
              <a:t>喚醒</a:t>
            </a:r>
            <a:r>
              <a:rPr lang="ja-JP" sz="2400" b="1">
                <a:solidFill>
                  <a:srgbClr val="412DAF"/>
                </a:solidFill>
                <a:latin typeface="微軟正黑體"/>
                <a:ea typeface="微軟正黑體"/>
                <a:cs typeface="Calibri"/>
              </a:rPr>
              <a:t>的繁瑣程序，簡單點擊即可喚醒設備並檢視設備狀態。</a:t>
            </a:r>
            <a:endParaRPr lang="ja-JP" altLang="en-US" sz="2400" b="1">
              <a:solidFill>
                <a:srgbClr val="412DAF"/>
              </a:solidFill>
              <a:latin typeface="微軟正黑體"/>
              <a:ea typeface="微軟正黑體"/>
              <a:cs typeface="Calibri"/>
            </a:endParaRPr>
          </a:p>
        </p:txBody>
      </p:sp>
      <p:pic>
        <p:nvPicPr>
          <p:cNvPr id="7" name="Picture 3">
            <a:extLst>
              <a:ext uri="{FF2B5EF4-FFF2-40B4-BE49-F238E27FC236}">
                <a16:creationId xmlns:a16="http://schemas.microsoft.com/office/drawing/2014/main" id="{BA311437-930D-4280-90A4-899915CA4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29" y="1827301"/>
            <a:ext cx="8656705" cy="4297363"/>
          </a:xfrm>
          <a:prstGeom prst="rect">
            <a:avLst/>
          </a:prstGeom>
        </p:spPr>
      </p:pic>
      <p:sp>
        <p:nvSpPr>
          <p:cNvPr id="3" name="TextBox 2">
            <a:extLst>
              <a:ext uri="{FF2B5EF4-FFF2-40B4-BE49-F238E27FC236}">
                <a16:creationId xmlns:a16="http://schemas.microsoft.com/office/drawing/2014/main" id="{D5A8A778-058F-41A9-BA11-A37ACB444EBE}"/>
              </a:ext>
            </a:extLst>
          </p:cNvPr>
          <p:cNvSpPr txBox="1"/>
          <p:nvPr/>
        </p:nvSpPr>
        <p:spPr>
          <a:xfrm>
            <a:off x="4908274" y="5524278"/>
            <a:ext cx="51473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solidFill>
                  <a:srgbClr val="412DAF"/>
                </a:solidFill>
                <a:ea typeface="微軟正黑體"/>
              </a:rPr>
              <a:t>跟</a:t>
            </a:r>
            <a:r>
              <a:rPr lang="zh-TW" altLang="en-US" sz="2400" b="1" dirty="0">
                <a:solidFill>
                  <a:srgbClr val="412DAF"/>
                </a:solidFill>
                <a:ea typeface="微軟正黑體"/>
              </a:rPr>
              <a:t> </a:t>
            </a:r>
            <a:r>
              <a:rPr lang="en-US" altLang="ja-JP" sz="2400" b="1">
                <a:solidFill>
                  <a:srgbClr val="412DAF"/>
                </a:solidFill>
                <a:ea typeface="微軟正黑體"/>
              </a:rPr>
              <a:t>myQNAPcloud</a:t>
            </a:r>
            <a:r>
              <a:rPr lang="zh-TW" altLang="en-US" sz="2400" b="1" dirty="0">
                <a:solidFill>
                  <a:srgbClr val="412DAF"/>
                </a:solidFill>
                <a:ea typeface="微軟正黑體"/>
              </a:rPr>
              <a:t> </a:t>
            </a:r>
            <a:r>
              <a:rPr lang="ja-JP" altLang="en-US" sz="2400" b="1" dirty="0">
                <a:solidFill>
                  <a:srgbClr val="412DAF"/>
                </a:solidFill>
                <a:ea typeface="微軟正黑體"/>
              </a:rPr>
              <a:t>的雲端整合服務，讓你能從遠端網路連線至區域網路內的</a:t>
            </a:r>
            <a:r>
              <a:rPr lang="zh-TW" altLang="en-US" sz="2400" b="1" dirty="0">
                <a:solidFill>
                  <a:srgbClr val="412DAF"/>
                </a:solidFill>
                <a:ea typeface="微軟正黑體"/>
              </a:rPr>
              <a:t> </a:t>
            </a:r>
            <a:r>
              <a:rPr lang="en-US" altLang="ja-JP" sz="2400" b="1">
                <a:solidFill>
                  <a:srgbClr val="412DAF"/>
                </a:solidFill>
                <a:ea typeface="微軟正黑體"/>
              </a:rPr>
              <a:t>QuWakeUp</a:t>
            </a:r>
            <a:r>
              <a:rPr lang="ja-JP" altLang="en-US" sz="2400" b="1" dirty="0">
                <a:solidFill>
                  <a:srgbClr val="412DAF"/>
                </a:solidFill>
                <a:ea typeface="微軟正黑體"/>
              </a:rPr>
              <a:t>，實現輕鬆管理生活。</a:t>
            </a:r>
            <a:r>
              <a:rPr lang="en-US" sz="2400" dirty="0">
                <a:latin typeface="微軟正黑體"/>
                <a:ea typeface="微軟正黑體"/>
              </a:rPr>
              <a:t>​</a:t>
            </a:r>
            <a:endParaRPr lang="en-US" sz="2400" dirty="0"/>
          </a:p>
        </p:txBody>
      </p:sp>
    </p:spTree>
    <p:extLst>
      <p:ext uri="{BB962C8B-B14F-4D97-AF65-F5344CB8AC3E}">
        <p14:creationId xmlns:p14="http://schemas.microsoft.com/office/powerpoint/2010/main" val="429490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16C5-29B3-43CB-9ED4-8F9378465C9C}"/>
              </a:ext>
            </a:extLst>
          </p:cNvPr>
          <p:cNvSpPr>
            <a:spLocks noGrp="1"/>
          </p:cNvSpPr>
          <p:nvPr>
            <p:ph type="ctrTitle" idx="4294967295"/>
          </p:nvPr>
        </p:nvSpPr>
        <p:spPr>
          <a:xfrm>
            <a:off x="947529" y="1741488"/>
            <a:ext cx="5792995" cy="2387600"/>
          </a:xfrm>
        </p:spPr>
        <p:txBody>
          <a:bodyPr anchor="b">
            <a:normAutofit/>
          </a:bodyPr>
          <a:lstStyle/>
          <a:p>
            <a:r>
              <a:rPr lang="ja-JP" altLang="en-US" sz="6600" b="1" dirty="0">
                <a:solidFill>
                  <a:srgbClr val="412DAF"/>
                </a:solidFill>
                <a:latin typeface="微軟正黑體" panose="020B0604030504040204" pitchFamily="34" charset="-120"/>
                <a:ea typeface="微軟正黑體" panose="020B0604030504040204" pitchFamily="34" charset="-120"/>
                <a:cs typeface="Calibri Light"/>
              </a:rPr>
              <a:t>操作介面介紹</a:t>
            </a:r>
            <a:endParaRPr lang="en-US" sz="6600" b="1" dirty="0">
              <a:solidFill>
                <a:srgbClr val="412DAF"/>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2315C715-2DAF-4FD8-AF48-54BF7F2E2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838" y="1661975"/>
            <a:ext cx="4899788" cy="3772021"/>
          </a:xfrm>
          <a:prstGeom prst="rect">
            <a:avLst/>
          </a:prstGeom>
        </p:spPr>
      </p:pic>
    </p:spTree>
    <p:extLst>
      <p:ext uri="{BB962C8B-B14F-4D97-AF65-F5344CB8AC3E}">
        <p14:creationId xmlns:p14="http://schemas.microsoft.com/office/powerpoint/2010/main" val="21902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6B04B-9066-4776-9FBB-D98D993D3ED2}"/>
              </a:ext>
            </a:extLst>
          </p:cNvPr>
          <p:cNvSpPr>
            <a:spLocks noGrp="1"/>
          </p:cNvSpPr>
          <p:nvPr>
            <p:ph type="ctrTitle" idx="4294967295"/>
          </p:nvPr>
        </p:nvSpPr>
        <p:spPr>
          <a:xfrm>
            <a:off x="424070" y="2384219"/>
            <a:ext cx="6168887" cy="2133599"/>
          </a:xfrm>
        </p:spPr>
        <p:txBody>
          <a:bodyPr anchor="b">
            <a:normAutofit/>
          </a:bodyPr>
          <a:lstStyle/>
          <a:p>
            <a:r>
              <a:rPr lang="ja-JP" altLang="en-US" sz="6600" b="1">
                <a:solidFill>
                  <a:srgbClr val="412DAF"/>
                </a:solidFill>
                <a:latin typeface="微軟正黑體" panose="020B0604030504040204" pitchFamily="34" charset="-120"/>
                <a:ea typeface="微軟正黑體" panose="020B0604030504040204" pitchFamily="34" charset="-120"/>
                <a:cs typeface="Calibri Light"/>
              </a:rPr>
              <a:t>你為什麼需要</a:t>
            </a:r>
            <a:r>
              <a:rPr lang="zh-TW" altLang="en-US" sz="6600" b="1">
                <a:solidFill>
                  <a:srgbClr val="412DAF"/>
                </a:solidFill>
                <a:latin typeface="微軟正黑體" panose="020B0604030504040204" pitchFamily="34" charset="-120"/>
                <a:ea typeface="微軟正黑體" panose="020B0604030504040204" pitchFamily="34" charset="-120"/>
                <a:cs typeface="Calibri Light"/>
              </a:rPr>
              <a:t> </a:t>
            </a:r>
            <a:r>
              <a:rPr lang="ja-JP" altLang="en-US" sz="6600" b="1">
                <a:solidFill>
                  <a:srgbClr val="412DAF"/>
                </a:solidFill>
                <a:latin typeface="Arial" panose="020B0604020202020204" pitchFamily="34" charset="0"/>
                <a:ea typeface="ＭＳ Ｐゴシック"/>
                <a:cs typeface="Arial" panose="020B0604020202020204" pitchFamily="34" charset="0"/>
              </a:rPr>
              <a:t>QuWakeUp</a:t>
            </a:r>
            <a:r>
              <a:rPr lang="en-US" altLang="ja-JP" sz="6600" b="1">
                <a:solidFill>
                  <a:srgbClr val="412DAF"/>
                </a:solidFill>
                <a:latin typeface="微軟正黑體" panose="020B0604030504040204" pitchFamily="34" charset="-120"/>
                <a:ea typeface="微軟正黑體" panose="020B0604030504040204" pitchFamily="34" charset="-120"/>
                <a:cs typeface="Calibri Light"/>
              </a:rPr>
              <a:t>？</a:t>
            </a:r>
            <a:endParaRPr lang="ja-JP" altLang="en-US" sz="6600" b="1">
              <a:solidFill>
                <a:srgbClr val="412DAF"/>
              </a:solidFill>
              <a:latin typeface="微軟正黑體" panose="020B0604030504040204" pitchFamily="34" charset="-120"/>
              <a:ea typeface="微軟正黑體" panose="020B0604030504040204" pitchFamily="34" charset="-120"/>
              <a:cs typeface="Calibri Light"/>
            </a:endParaRPr>
          </a:p>
        </p:txBody>
      </p:sp>
      <p:pic>
        <p:nvPicPr>
          <p:cNvPr id="6" name="圖片 5">
            <a:extLst>
              <a:ext uri="{FF2B5EF4-FFF2-40B4-BE49-F238E27FC236}">
                <a16:creationId xmlns:a16="http://schemas.microsoft.com/office/drawing/2014/main" id="{13E40AC4-F399-4F53-82DB-9469BAD762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92"/>
          <a:stretch/>
        </p:blipFill>
        <p:spPr>
          <a:xfrm>
            <a:off x="6520578" y="1011514"/>
            <a:ext cx="3935388" cy="2864746"/>
          </a:xfrm>
          <a:prstGeom prst="rect">
            <a:avLst/>
          </a:prstGeom>
          <a:effectLst>
            <a:reflection stA="20000" endPos="42000" dir="5400000" sy="-100000" algn="bl" rotWithShape="0"/>
          </a:effectLst>
        </p:spPr>
      </p:pic>
    </p:spTree>
    <p:extLst>
      <p:ext uri="{BB962C8B-B14F-4D97-AF65-F5344CB8AC3E}">
        <p14:creationId xmlns:p14="http://schemas.microsoft.com/office/powerpoint/2010/main" val="390076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7A9E-F9CB-491E-A063-97F9B21F7A81}"/>
              </a:ext>
            </a:extLst>
          </p:cNvPr>
          <p:cNvSpPr>
            <a:spLocks noGrp="1"/>
          </p:cNvSpPr>
          <p:nvPr>
            <p:ph type="title"/>
          </p:nvPr>
        </p:nvSpPr>
        <p:spPr/>
        <p:txBody>
          <a:bodyPr/>
          <a:lstStyle/>
          <a:p>
            <a:r>
              <a:rPr lang="ja-JP" altLang="en-US"/>
              <a:t>操作介面介紹</a:t>
            </a:r>
          </a:p>
        </p:txBody>
      </p:sp>
      <p:pic>
        <p:nvPicPr>
          <p:cNvPr id="13" name="Picture 13" descr="A screenshot of a cell phone&#10;&#10;Description generated with very high confidence">
            <a:extLst>
              <a:ext uri="{FF2B5EF4-FFF2-40B4-BE49-F238E27FC236}">
                <a16:creationId xmlns:a16="http://schemas.microsoft.com/office/drawing/2014/main" id="{00B01B7A-B6FA-48C6-BDDB-8AD7B7217155}"/>
              </a:ext>
            </a:extLst>
          </p:cNvPr>
          <p:cNvPicPr>
            <a:picLocks noGrp="1" noChangeAspect="1"/>
          </p:cNvPicPr>
          <p:nvPr>
            <p:ph idx="4294967295"/>
          </p:nvPr>
        </p:nvPicPr>
        <p:blipFill>
          <a:blip r:embed="rId3"/>
          <a:stretch>
            <a:fillRect/>
          </a:stretch>
        </p:blipFill>
        <p:spPr>
          <a:xfrm>
            <a:off x="1691769" y="2265045"/>
            <a:ext cx="7731125" cy="4351338"/>
          </a:xfrm>
          <a:prstGeom prst="rect">
            <a:avLst/>
          </a:prstGeom>
        </p:spPr>
      </p:pic>
      <p:sp>
        <p:nvSpPr>
          <p:cNvPr id="6" name="TextBox 5">
            <a:extLst>
              <a:ext uri="{FF2B5EF4-FFF2-40B4-BE49-F238E27FC236}">
                <a16:creationId xmlns:a16="http://schemas.microsoft.com/office/drawing/2014/main" id="{67E04506-0BCE-4CB0-AD67-DEC362FB309E}"/>
              </a:ext>
            </a:extLst>
          </p:cNvPr>
          <p:cNvSpPr txBox="1"/>
          <p:nvPr/>
        </p:nvSpPr>
        <p:spPr>
          <a:xfrm>
            <a:off x="10025550" y="3243064"/>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微軟正黑體" panose="020B0604030504040204" pitchFamily="34" charset="-120"/>
                <a:ea typeface="微軟正黑體" panose="020B0604030504040204" pitchFamily="34" charset="-120"/>
                <a:cs typeface="Calibri"/>
              </a:rPr>
              <a:t>韌體更新</a:t>
            </a:r>
            <a:endParaRPr lang="en-US" altLang="ja-JP" b="1">
              <a:solidFill>
                <a:srgbClr val="412DAF"/>
              </a:solidFill>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5C0578DD-12A5-41E5-B6A6-EF8577BCD7FA}"/>
              </a:ext>
            </a:extLst>
          </p:cNvPr>
          <p:cNvSpPr txBox="1"/>
          <p:nvPr/>
        </p:nvSpPr>
        <p:spPr>
          <a:xfrm>
            <a:off x="10025550" y="2828905"/>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微軟正黑體" panose="020B0604030504040204" pitchFamily="34" charset="-120"/>
                <a:ea typeface="微軟正黑體" panose="020B0604030504040204" pitchFamily="34" charset="-120"/>
              </a:rPr>
              <a:t>定位裝置</a:t>
            </a:r>
            <a:endParaRPr lang="en-US" b="1">
              <a:solidFill>
                <a:srgbClr val="412DAF"/>
              </a:solidFill>
              <a:latin typeface="微軟正黑體" panose="020B0604030504040204" pitchFamily="34" charset="-120"/>
              <a:ea typeface="微軟正黑體" panose="020B0604030504040204" pitchFamily="34" charset="-120"/>
            </a:endParaRPr>
          </a:p>
        </p:txBody>
      </p:sp>
      <p:sp>
        <p:nvSpPr>
          <p:cNvPr id="10" name="TextBox 9">
            <a:extLst>
              <a:ext uri="{FF2B5EF4-FFF2-40B4-BE49-F238E27FC236}">
                <a16:creationId xmlns:a16="http://schemas.microsoft.com/office/drawing/2014/main" id="{6B252476-93EC-44FE-9F5C-8D5873C22FF6}"/>
              </a:ext>
            </a:extLst>
          </p:cNvPr>
          <p:cNvSpPr txBox="1"/>
          <p:nvPr/>
        </p:nvSpPr>
        <p:spPr>
          <a:xfrm>
            <a:off x="5997068" y="1633220"/>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微軟正黑體" panose="020B0604030504040204" pitchFamily="34" charset="-120"/>
                <a:ea typeface="微軟正黑體" panose="020B0604030504040204" pitchFamily="34" charset="-120"/>
              </a:rPr>
              <a:t>首頁</a:t>
            </a:r>
            <a:endParaRPr lang="ja-JP" altLang="en-US" b="1">
              <a:solidFill>
                <a:srgbClr val="412DAF"/>
              </a:solidFill>
              <a:latin typeface="微軟正黑體" panose="020B0604030504040204" pitchFamily="34" charset="-120"/>
              <a:ea typeface="微軟正黑體" panose="020B0604030504040204" pitchFamily="34" charset="-120"/>
              <a:cs typeface="Calibri"/>
            </a:endParaRPr>
          </a:p>
        </p:txBody>
      </p:sp>
      <p:sp>
        <p:nvSpPr>
          <p:cNvPr id="16" name="TextBox 15">
            <a:extLst>
              <a:ext uri="{FF2B5EF4-FFF2-40B4-BE49-F238E27FC236}">
                <a16:creationId xmlns:a16="http://schemas.microsoft.com/office/drawing/2014/main" id="{7E27A06E-DD86-4A22-A360-766AE5C58168}"/>
              </a:ext>
            </a:extLst>
          </p:cNvPr>
          <p:cNvSpPr txBox="1"/>
          <p:nvPr/>
        </p:nvSpPr>
        <p:spPr>
          <a:xfrm>
            <a:off x="10025550" y="3657223"/>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t>快速導覽</a:t>
            </a:r>
          </a:p>
        </p:txBody>
      </p:sp>
      <p:sp>
        <p:nvSpPr>
          <p:cNvPr id="17" name="TextBox 16">
            <a:extLst>
              <a:ext uri="{FF2B5EF4-FFF2-40B4-BE49-F238E27FC236}">
                <a16:creationId xmlns:a16="http://schemas.microsoft.com/office/drawing/2014/main" id="{0117432D-3C19-49C4-9C08-C82A6EDF972F}"/>
              </a:ext>
            </a:extLst>
          </p:cNvPr>
          <p:cNvSpPr txBox="1"/>
          <p:nvPr/>
        </p:nvSpPr>
        <p:spPr>
          <a:xfrm>
            <a:off x="10025550" y="4071382"/>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t>產品資訊</a:t>
            </a:r>
            <a:endParaRPr lang="en-US" altLang="ja-JP"/>
          </a:p>
        </p:txBody>
      </p:sp>
      <p:sp>
        <p:nvSpPr>
          <p:cNvPr id="18" name="TextBox 17">
            <a:extLst>
              <a:ext uri="{FF2B5EF4-FFF2-40B4-BE49-F238E27FC236}">
                <a16:creationId xmlns:a16="http://schemas.microsoft.com/office/drawing/2014/main" id="{A457621B-DBFF-43DF-81B0-C68644B33C94}"/>
              </a:ext>
            </a:extLst>
          </p:cNvPr>
          <p:cNvSpPr txBox="1"/>
          <p:nvPr/>
        </p:nvSpPr>
        <p:spPr>
          <a:xfrm>
            <a:off x="8054467" y="1633219"/>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微軟正黑體" panose="020B0604030504040204" pitchFamily="34" charset="-120"/>
                <a:ea typeface="微軟正黑體" panose="020B0604030504040204" pitchFamily="34" charset="-120"/>
              </a:rPr>
              <a:t>系統記錄及通知</a:t>
            </a:r>
            <a:endParaRPr lang="en-US" b="1">
              <a:solidFill>
                <a:srgbClr val="412DAF"/>
              </a:solidFill>
              <a:latin typeface="微軟正黑體" panose="020B0604030504040204" pitchFamily="34" charset="-120"/>
              <a:ea typeface="微軟正黑體" panose="020B0604030504040204" pitchFamily="34" charset="-120"/>
            </a:endParaRPr>
          </a:p>
        </p:txBody>
      </p:sp>
      <p:sp>
        <p:nvSpPr>
          <p:cNvPr id="19" name="TextBox 18">
            <a:extLst>
              <a:ext uri="{FF2B5EF4-FFF2-40B4-BE49-F238E27FC236}">
                <a16:creationId xmlns:a16="http://schemas.microsoft.com/office/drawing/2014/main" id="{44A1D4ED-E383-40DF-9A5E-525FDD37C49F}"/>
              </a:ext>
            </a:extLst>
          </p:cNvPr>
          <p:cNvSpPr txBox="1"/>
          <p:nvPr/>
        </p:nvSpPr>
        <p:spPr>
          <a:xfrm>
            <a:off x="6790817" y="1633218"/>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微軟正黑體" panose="020B0604030504040204" pitchFamily="34" charset="-120"/>
                <a:ea typeface="微軟正黑體" panose="020B0604030504040204" pitchFamily="34" charset="-120"/>
              </a:rPr>
              <a:t>系統狀態</a:t>
            </a:r>
            <a:endParaRPr lang="en-US" b="1">
              <a:solidFill>
                <a:srgbClr val="412DAF"/>
              </a:solidFill>
              <a:latin typeface="微軟正黑體" panose="020B0604030504040204" pitchFamily="34" charset="-120"/>
              <a:ea typeface="微軟正黑體" panose="020B0604030504040204" pitchFamily="34" charset="-120"/>
            </a:endParaRPr>
          </a:p>
        </p:txBody>
      </p:sp>
      <p:sp>
        <p:nvSpPr>
          <p:cNvPr id="22" name="TextBox 21">
            <a:extLst>
              <a:ext uri="{FF2B5EF4-FFF2-40B4-BE49-F238E27FC236}">
                <a16:creationId xmlns:a16="http://schemas.microsoft.com/office/drawing/2014/main" id="{F7DBFF28-7D37-408C-BEAA-EB998910DDE4}"/>
              </a:ext>
            </a:extLst>
          </p:cNvPr>
          <p:cNvSpPr txBox="1"/>
          <p:nvPr/>
        </p:nvSpPr>
        <p:spPr>
          <a:xfrm>
            <a:off x="10025550" y="2414746"/>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微軟正黑體" panose="020B0604030504040204" pitchFamily="34" charset="-120"/>
                <a:ea typeface="微軟正黑體" panose="020B0604030504040204" pitchFamily="34" charset="-120"/>
              </a:rPr>
              <a:t>設定</a:t>
            </a:r>
            <a:endParaRPr lang="ja-JP" altLang="en-US" b="1">
              <a:solidFill>
                <a:srgbClr val="412DAF"/>
              </a:solidFill>
              <a:latin typeface="微軟正黑體" panose="020B0604030504040204" pitchFamily="34" charset="-120"/>
              <a:ea typeface="微軟正黑體" panose="020B0604030504040204" pitchFamily="34" charset="-120"/>
              <a:cs typeface="Calibri"/>
            </a:endParaRPr>
          </a:p>
        </p:txBody>
      </p:sp>
      <p:sp>
        <p:nvSpPr>
          <p:cNvPr id="23" name="TextBox 22">
            <a:extLst>
              <a:ext uri="{FF2B5EF4-FFF2-40B4-BE49-F238E27FC236}">
                <a16:creationId xmlns:a16="http://schemas.microsoft.com/office/drawing/2014/main" id="{717427E9-EB7C-4D22-BFAA-DAC108DC4178}"/>
              </a:ext>
            </a:extLst>
          </p:cNvPr>
          <p:cNvSpPr txBox="1"/>
          <p:nvPr/>
        </p:nvSpPr>
        <p:spPr>
          <a:xfrm>
            <a:off x="10025550" y="1633218"/>
            <a:ext cx="20441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微軟正黑體" panose="020B0604030504040204" pitchFamily="34" charset="-120"/>
                <a:ea typeface="微軟正黑體" panose="020B0604030504040204" pitchFamily="34" charset="-120"/>
              </a:rPr>
              <a:t>myQNAPcloud</a:t>
            </a:r>
            <a:endParaRPr lang="en-US" b="1">
              <a:solidFill>
                <a:srgbClr val="412DAF"/>
              </a:solidFill>
              <a:latin typeface="微軟正黑體" panose="020B0604030504040204" pitchFamily="34" charset="-120"/>
              <a:ea typeface="微軟正黑體" panose="020B0604030504040204" pitchFamily="34" charset="-120"/>
            </a:endParaRPr>
          </a:p>
        </p:txBody>
      </p:sp>
      <p:sp>
        <p:nvSpPr>
          <p:cNvPr id="35" name="TextBox 34">
            <a:extLst>
              <a:ext uri="{FF2B5EF4-FFF2-40B4-BE49-F238E27FC236}">
                <a16:creationId xmlns:a16="http://schemas.microsoft.com/office/drawing/2014/main" id="{732785D5-7399-4C76-A02A-F6374BD3F47C}"/>
              </a:ext>
            </a:extLst>
          </p:cNvPr>
          <p:cNvSpPr txBox="1"/>
          <p:nvPr/>
        </p:nvSpPr>
        <p:spPr>
          <a:xfrm>
            <a:off x="263479" y="3099552"/>
            <a:ext cx="1044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操作列</a:t>
            </a:r>
          </a:p>
        </p:txBody>
      </p:sp>
      <p:sp>
        <p:nvSpPr>
          <p:cNvPr id="38" name="TextBox 37">
            <a:extLst>
              <a:ext uri="{FF2B5EF4-FFF2-40B4-BE49-F238E27FC236}">
                <a16:creationId xmlns:a16="http://schemas.microsoft.com/office/drawing/2014/main" id="{DF386CDF-4CA5-4BFF-ABA7-38976B5203E2}"/>
              </a:ext>
            </a:extLst>
          </p:cNvPr>
          <p:cNvSpPr txBox="1"/>
          <p:nvPr/>
        </p:nvSpPr>
        <p:spPr>
          <a:xfrm>
            <a:off x="143005" y="3544051"/>
            <a:ext cx="11645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設備清單</a:t>
            </a:r>
          </a:p>
        </p:txBody>
      </p:sp>
      <p:sp>
        <p:nvSpPr>
          <p:cNvPr id="40" name="矩形 39">
            <a:extLst>
              <a:ext uri="{FF2B5EF4-FFF2-40B4-BE49-F238E27FC236}">
                <a16:creationId xmlns:a16="http://schemas.microsoft.com/office/drawing/2014/main" id="{653C17FA-5A75-471B-BAEF-CC5361C55DE0}"/>
              </a:ext>
            </a:extLst>
          </p:cNvPr>
          <p:cNvSpPr/>
          <p:nvPr/>
        </p:nvSpPr>
        <p:spPr>
          <a:xfrm flipH="1">
            <a:off x="2110866" y="3131819"/>
            <a:ext cx="3093955" cy="282575"/>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41" name="接點: 肘形 40">
            <a:extLst>
              <a:ext uri="{FF2B5EF4-FFF2-40B4-BE49-F238E27FC236}">
                <a16:creationId xmlns:a16="http://schemas.microsoft.com/office/drawing/2014/main" id="{12F81900-B67E-4B2F-9F9C-54DCF8E2991A}"/>
              </a:ext>
            </a:extLst>
          </p:cNvPr>
          <p:cNvCxnSpPr>
            <a:cxnSpLocks/>
            <a:endCxn id="10" idx="1"/>
          </p:cNvCxnSpPr>
          <p:nvPr/>
        </p:nvCxnSpPr>
        <p:spPr>
          <a:xfrm flipH="1" flipV="1">
            <a:off x="5964872" y="1828619"/>
            <a:ext cx="1440456" cy="754691"/>
          </a:xfrm>
          <a:prstGeom prst="bentConnector3">
            <a:avLst>
              <a:gd name="adj1" fmla="val 116233"/>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A320E5B5-9D99-4B07-84E2-A3F5A62C5EA5}"/>
              </a:ext>
            </a:extLst>
          </p:cNvPr>
          <p:cNvSpPr/>
          <p:nvPr/>
        </p:nvSpPr>
        <p:spPr>
          <a:xfrm flipH="1">
            <a:off x="2110864" y="3501152"/>
            <a:ext cx="6940554" cy="2511028"/>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1" name="直線單箭頭接點 10">
            <a:extLst>
              <a:ext uri="{FF2B5EF4-FFF2-40B4-BE49-F238E27FC236}">
                <a16:creationId xmlns:a16="http://schemas.microsoft.com/office/drawing/2014/main" id="{0E8F7655-1CC3-4AC9-B40B-828D1090CC5B}"/>
              </a:ext>
            </a:extLst>
          </p:cNvPr>
          <p:cNvCxnSpPr>
            <a:cxnSpLocks/>
          </p:cNvCxnSpPr>
          <p:nvPr/>
        </p:nvCxnSpPr>
        <p:spPr>
          <a:xfrm flipH="1">
            <a:off x="1341249" y="3253738"/>
            <a:ext cx="718820"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3AE2CB47-49C6-4E01-BB27-3C37BC6D5E66}"/>
              </a:ext>
            </a:extLst>
          </p:cNvPr>
          <p:cNvCxnSpPr>
            <a:cxnSpLocks/>
          </p:cNvCxnSpPr>
          <p:nvPr/>
        </p:nvCxnSpPr>
        <p:spPr>
          <a:xfrm flipH="1">
            <a:off x="1341249" y="3741418"/>
            <a:ext cx="718820"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EE0F5CEE-5846-4FDF-8CB5-EBE1E5ED6943}"/>
              </a:ext>
            </a:extLst>
          </p:cNvPr>
          <p:cNvCxnSpPr>
            <a:cxnSpLocks/>
          </p:cNvCxnSpPr>
          <p:nvPr/>
        </p:nvCxnSpPr>
        <p:spPr>
          <a:xfrm>
            <a:off x="8841319" y="2604770"/>
            <a:ext cx="1105450"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9" name="接點: 肘形 48">
            <a:extLst>
              <a:ext uri="{FF2B5EF4-FFF2-40B4-BE49-F238E27FC236}">
                <a16:creationId xmlns:a16="http://schemas.microsoft.com/office/drawing/2014/main" id="{EFBD0FA0-5039-4D56-9D26-0697F61C15F5}"/>
              </a:ext>
            </a:extLst>
          </p:cNvPr>
          <p:cNvCxnSpPr>
            <a:cxnSpLocks/>
          </p:cNvCxnSpPr>
          <p:nvPr/>
        </p:nvCxnSpPr>
        <p:spPr>
          <a:xfrm rot="16200000" flipV="1">
            <a:off x="7777573" y="2109766"/>
            <a:ext cx="640580" cy="50979"/>
          </a:xfrm>
          <a:prstGeom prst="bentConnector3">
            <a:avLst>
              <a:gd name="adj1" fmla="val 4881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63" name="接點: 肘形 62">
            <a:extLst>
              <a:ext uri="{FF2B5EF4-FFF2-40B4-BE49-F238E27FC236}">
                <a16:creationId xmlns:a16="http://schemas.microsoft.com/office/drawing/2014/main" id="{E62DE8CF-780F-443E-9C66-FD26964AF40C}"/>
              </a:ext>
            </a:extLst>
          </p:cNvPr>
          <p:cNvCxnSpPr>
            <a:cxnSpLocks/>
            <a:endCxn id="19" idx="1"/>
          </p:cNvCxnSpPr>
          <p:nvPr/>
        </p:nvCxnSpPr>
        <p:spPr>
          <a:xfrm rot="10800000">
            <a:off x="6790817" y="1817884"/>
            <a:ext cx="1028790" cy="631824"/>
          </a:xfrm>
          <a:prstGeom prst="bentConnector3">
            <a:avLst>
              <a:gd name="adj1" fmla="val 110369"/>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77" name="接點: 肘形 76">
            <a:extLst>
              <a:ext uri="{FF2B5EF4-FFF2-40B4-BE49-F238E27FC236}">
                <a16:creationId xmlns:a16="http://schemas.microsoft.com/office/drawing/2014/main" id="{4E8057CF-3004-4BF7-97B5-BE4FD3121E52}"/>
              </a:ext>
            </a:extLst>
          </p:cNvPr>
          <p:cNvCxnSpPr>
            <a:cxnSpLocks/>
            <a:endCxn id="23" idx="1"/>
          </p:cNvCxnSpPr>
          <p:nvPr/>
        </p:nvCxnSpPr>
        <p:spPr>
          <a:xfrm flipV="1">
            <a:off x="8380869" y="1796420"/>
            <a:ext cx="1644681" cy="669858"/>
          </a:xfrm>
          <a:prstGeom prst="bentConnector3">
            <a:avLst>
              <a:gd name="adj1" fmla="val 99914"/>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5EC2E19F-9860-4D71-9A80-F798FA89B17E}"/>
              </a:ext>
            </a:extLst>
          </p:cNvPr>
          <p:cNvCxnSpPr>
            <a:cxnSpLocks/>
            <a:endCxn id="9" idx="1"/>
          </p:cNvCxnSpPr>
          <p:nvPr/>
        </p:nvCxnSpPr>
        <p:spPr>
          <a:xfrm>
            <a:off x="9117501" y="2834842"/>
            <a:ext cx="908049" cy="178729"/>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88" name="直線單箭頭接點 84">
            <a:extLst>
              <a:ext uri="{FF2B5EF4-FFF2-40B4-BE49-F238E27FC236}">
                <a16:creationId xmlns:a16="http://schemas.microsoft.com/office/drawing/2014/main" id="{16DE4379-B4C0-4ABC-886F-6DD28FCA2049}"/>
              </a:ext>
            </a:extLst>
          </p:cNvPr>
          <p:cNvCxnSpPr>
            <a:cxnSpLocks/>
            <a:endCxn id="6" idx="1"/>
          </p:cNvCxnSpPr>
          <p:nvPr/>
        </p:nvCxnSpPr>
        <p:spPr>
          <a:xfrm>
            <a:off x="9117501" y="3033395"/>
            <a:ext cx="908049" cy="394335"/>
          </a:xfrm>
          <a:prstGeom prst="bentConnector3">
            <a:avLst>
              <a:gd name="adj1" fmla="val 3909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91" name="直線單箭頭接點 84">
            <a:extLst>
              <a:ext uri="{FF2B5EF4-FFF2-40B4-BE49-F238E27FC236}">
                <a16:creationId xmlns:a16="http://schemas.microsoft.com/office/drawing/2014/main" id="{D48E210D-A06A-4917-BA52-1853D027A9F5}"/>
              </a:ext>
            </a:extLst>
          </p:cNvPr>
          <p:cNvCxnSpPr>
            <a:cxnSpLocks/>
            <a:endCxn id="16" idx="1"/>
          </p:cNvCxnSpPr>
          <p:nvPr/>
        </p:nvCxnSpPr>
        <p:spPr>
          <a:xfrm>
            <a:off x="9117501" y="3207177"/>
            <a:ext cx="908049" cy="634712"/>
          </a:xfrm>
          <a:prstGeom prst="bentConnector3">
            <a:avLst>
              <a:gd name="adj1" fmla="val 24826"/>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94" name="直線單箭頭接點 84">
            <a:extLst>
              <a:ext uri="{FF2B5EF4-FFF2-40B4-BE49-F238E27FC236}">
                <a16:creationId xmlns:a16="http://schemas.microsoft.com/office/drawing/2014/main" id="{FCC279AF-CE78-42F0-B08D-AC8E6046D486}"/>
              </a:ext>
            </a:extLst>
          </p:cNvPr>
          <p:cNvCxnSpPr>
            <a:cxnSpLocks/>
            <a:endCxn id="17" idx="1"/>
          </p:cNvCxnSpPr>
          <p:nvPr/>
        </p:nvCxnSpPr>
        <p:spPr>
          <a:xfrm>
            <a:off x="8606917" y="3351924"/>
            <a:ext cx="1418633" cy="904124"/>
          </a:xfrm>
          <a:prstGeom prst="bentConnector3">
            <a:avLst>
              <a:gd name="adj1" fmla="val 45166"/>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159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A screenshot of a cell phone&#10;&#10;Description generated with very high confidence">
            <a:extLst>
              <a:ext uri="{FF2B5EF4-FFF2-40B4-BE49-F238E27FC236}">
                <a16:creationId xmlns:a16="http://schemas.microsoft.com/office/drawing/2014/main" id="{403CF53D-AF63-4AFC-8630-C5097A18F0ED}"/>
              </a:ext>
            </a:extLst>
          </p:cNvPr>
          <p:cNvPicPr>
            <a:picLocks noChangeAspect="1"/>
          </p:cNvPicPr>
          <p:nvPr/>
        </p:nvPicPr>
        <p:blipFill>
          <a:blip r:embed="rId3"/>
          <a:stretch>
            <a:fillRect/>
          </a:stretch>
        </p:blipFill>
        <p:spPr>
          <a:xfrm>
            <a:off x="1533395" y="1458956"/>
            <a:ext cx="8496300" cy="4789377"/>
          </a:xfrm>
          <a:prstGeom prst="rect">
            <a:avLst/>
          </a:prstGeom>
        </p:spPr>
      </p:pic>
      <p:sp>
        <p:nvSpPr>
          <p:cNvPr id="2" name="Title 1">
            <a:extLst>
              <a:ext uri="{FF2B5EF4-FFF2-40B4-BE49-F238E27FC236}">
                <a16:creationId xmlns:a16="http://schemas.microsoft.com/office/drawing/2014/main" id="{C8B8511C-FA3F-4146-9A79-0D0B884DDD57}"/>
              </a:ext>
            </a:extLst>
          </p:cNvPr>
          <p:cNvSpPr>
            <a:spLocks noGrp="1"/>
          </p:cNvSpPr>
          <p:nvPr>
            <p:ph type="title"/>
          </p:nvPr>
        </p:nvSpPr>
        <p:spPr/>
        <p:txBody>
          <a:bodyPr/>
          <a:lstStyle/>
          <a:p>
            <a:r>
              <a:rPr lang="zh-CN" altLang="en-US"/>
              <a:t>操作介面介紹 - 操作列及設備清單 </a:t>
            </a:r>
            <a:endParaRPr lang="en-US"/>
          </a:p>
        </p:txBody>
      </p:sp>
      <p:sp>
        <p:nvSpPr>
          <p:cNvPr id="13" name="TextBox 12">
            <a:extLst>
              <a:ext uri="{FF2B5EF4-FFF2-40B4-BE49-F238E27FC236}">
                <a16:creationId xmlns:a16="http://schemas.microsoft.com/office/drawing/2014/main" id="{026D7BE6-CFD4-461F-B65D-FA47E8AA3CAC}"/>
              </a:ext>
            </a:extLst>
          </p:cNvPr>
          <p:cNvSpPr txBox="1"/>
          <p:nvPr/>
        </p:nvSpPr>
        <p:spPr>
          <a:xfrm>
            <a:off x="126867" y="2437930"/>
            <a:ext cx="1117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新增設備</a:t>
            </a:r>
          </a:p>
        </p:txBody>
      </p:sp>
      <p:sp>
        <p:nvSpPr>
          <p:cNvPr id="14" name="TextBox 13">
            <a:extLst>
              <a:ext uri="{FF2B5EF4-FFF2-40B4-BE49-F238E27FC236}">
                <a16:creationId xmlns:a16="http://schemas.microsoft.com/office/drawing/2014/main" id="{D1F177BF-B1E0-463D-85AB-35C523435C31}"/>
              </a:ext>
            </a:extLst>
          </p:cNvPr>
          <p:cNvSpPr txBox="1"/>
          <p:nvPr/>
        </p:nvSpPr>
        <p:spPr>
          <a:xfrm>
            <a:off x="-34928" y="2951206"/>
            <a:ext cx="12793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群組管理</a:t>
            </a:r>
          </a:p>
          <a:p>
            <a:pPr algn="r"/>
            <a:r>
              <a:rPr lang="ja-JP" altLang="en-US" b="1">
                <a:solidFill>
                  <a:srgbClr val="412DAF"/>
                </a:solidFill>
                <a:latin typeface="微軟正黑體" panose="020B0604030504040204" pitchFamily="34" charset="-120"/>
                <a:ea typeface="微軟正黑體" panose="020B0604030504040204" pitchFamily="34" charset="-120"/>
                <a:cs typeface="Calibri"/>
              </a:rPr>
              <a:t>新增群組</a:t>
            </a:r>
          </a:p>
        </p:txBody>
      </p:sp>
      <p:sp>
        <p:nvSpPr>
          <p:cNvPr id="16" name="TextBox 15">
            <a:extLst>
              <a:ext uri="{FF2B5EF4-FFF2-40B4-BE49-F238E27FC236}">
                <a16:creationId xmlns:a16="http://schemas.microsoft.com/office/drawing/2014/main" id="{89DBECCA-41B2-4227-BFBB-5AAD18FF053B}"/>
              </a:ext>
            </a:extLst>
          </p:cNvPr>
          <p:cNvSpPr txBox="1"/>
          <p:nvPr/>
        </p:nvSpPr>
        <p:spPr>
          <a:xfrm>
            <a:off x="126867" y="1928856"/>
            <a:ext cx="1117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喚醒</a:t>
            </a:r>
          </a:p>
        </p:txBody>
      </p:sp>
      <p:sp>
        <p:nvSpPr>
          <p:cNvPr id="17" name="TextBox 16">
            <a:extLst>
              <a:ext uri="{FF2B5EF4-FFF2-40B4-BE49-F238E27FC236}">
                <a16:creationId xmlns:a16="http://schemas.microsoft.com/office/drawing/2014/main" id="{8C46D8D3-2D2C-4906-ABC7-219CB225CB4F}"/>
              </a:ext>
            </a:extLst>
          </p:cNvPr>
          <p:cNvSpPr txBox="1"/>
          <p:nvPr/>
        </p:nvSpPr>
        <p:spPr>
          <a:xfrm>
            <a:off x="126867" y="3891006"/>
            <a:ext cx="1117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刪除</a:t>
            </a:r>
          </a:p>
        </p:txBody>
      </p:sp>
      <p:sp>
        <p:nvSpPr>
          <p:cNvPr id="22" name="TextBox 21">
            <a:extLst>
              <a:ext uri="{FF2B5EF4-FFF2-40B4-BE49-F238E27FC236}">
                <a16:creationId xmlns:a16="http://schemas.microsoft.com/office/drawing/2014/main" id="{6C24EC24-40F7-4516-B8B9-A2D04D905F4B}"/>
              </a:ext>
            </a:extLst>
          </p:cNvPr>
          <p:cNvSpPr txBox="1"/>
          <p:nvPr/>
        </p:nvSpPr>
        <p:spPr>
          <a:xfrm>
            <a:off x="126867" y="1458956"/>
            <a:ext cx="1117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更新狀態</a:t>
            </a:r>
          </a:p>
        </p:txBody>
      </p:sp>
      <p:sp>
        <p:nvSpPr>
          <p:cNvPr id="25" name="TextBox 24">
            <a:extLst>
              <a:ext uri="{FF2B5EF4-FFF2-40B4-BE49-F238E27FC236}">
                <a16:creationId xmlns:a16="http://schemas.microsoft.com/office/drawing/2014/main" id="{0A2B7DD4-7055-4E07-B206-4ACB7F31DE58}"/>
              </a:ext>
            </a:extLst>
          </p:cNvPr>
          <p:cNvSpPr txBox="1"/>
          <p:nvPr/>
        </p:nvSpPr>
        <p:spPr>
          <a:xfrm>
            <a:off x="10251943" y="2434417"/>
            <a:ext cx="14897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t>使用關鍵字</a:t>
            </a:r>
          </a:p>
          <a:p>
            <a:r>
              <a:rPr lang="ja-JP" altLang="en-US"/>
              <a:t>搜尋設備</a:t>
            </a:r>
          </a:p>
        </p:txBody>
      </p:sp>
      <p:sp>
        <p:nvSpPr>
          <p:cNvPr id="27" name="TextBox 26">
            <a:extLst>
              <a:ext uri="{FF2B5EF4-FFF2-40B4-BE49-F238E27FC236}">
                <a16:creationId xmlns:a16="http://schemas.microsoft.com/office/drawing/2014/main" id="{0B22A22C-D95F-4C6B-9B5B-AE5CDCDBF4FC}"/>
              </a:ext>
            </a:extLst>
          </p:cNvPr>
          <p:cNvSpPr txBox="1"/>
          <p:nvPr/>
        </p:nvSpPr>
        <p:spPr>
          <a:xfrm>
            <a:off x="10267055" y="4603973"/>
            <a:ext cx="1587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t>最近更新</a:t>
            </a:r>
            <a:br>
              <a:rPr lang="ja-JP" altLang="en-US"/>
            </a:br>
            <a:r>
              <a:rPr lang="ja-JP" altLang="en-US"/>
              <a:t>狀態時間</a:t>
            </a:r>
          </a:p>
        </p:txBody>
      </p:sp>
      <p:sp>
        <p:nvSpPr>
          <p:cNvPr id="29" name="矩形 28">
            <a:extLst>
              <a:ext uri="{FF2B5EF4-FFF2-40B4-BE49-F238E27FC236}">
                <a16:creationId xmlns:a16="http://schemas.microsoft.com/office/drawing/2014/main" id="{FCB748FC-3354-4CDE-9939-53C46C4C4EF1}"/>
              </a:ext>
            </a:extLst>
          </p:cNvPr>
          <p:cNvSpPr/>
          <p:nvPr/>
        </p:nvSpPr>
        <p:spPr>
          <a:xfrm flipH="1">
            <a:off x="7775443" y="2434417"/>
            <a:ext cx="1841499" cy="282575"/>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2" name="直線單箭頭接點 31">
            <a:extLst>
              <a:ext uri="{FF2B5EF4-FFF2-40B4-BE49-F238E27FC236}">
                <a16:creationId xmlns:a16="http://schemas.microsoft.com/office/drawing/2014/main" id="{9BB49607-A74C-4260-9404-99AB51A2B8EC}"/>
              </a:ext>
            </a:extLst>
          </p:cNvPr>
          <p:cNvCxnSpPr>
            <a:cxnSpLocks/>
          </p:cNvCxnSpPr>
          <p:nvPr/>
        </p:nvCxnSpPr>
        <p:spPr>
          <a:xfrm>
            <a:off x="9616942" y="2536018"/>
            <a:ext cx="628651"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0FB941FE-6BFE-422E-9A2C-7CD20C8FB726}"/>
              </a:ext>
            </a:extLst>
          </p:cNvPr>
          <p:cNvSpPr/>
          <p:nvPr/>
        </p:nvSpPr>
        <p:spPr>
          <a:xfrm flipH="1">
            <a:off x="8188195" y="3190332"/>
            <a:ext cx="438145" cy="2336535"/>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5" name="直線單箭頭接點 34">
            <a:extLst>
              <a:ext uri="{FF2B5EF4-FFF2-40B4-BE49-F238E27FC236}">
                <a16:creationId xmlns:a16="http://schemas.microsoft.com/office/drawing/2014/main" id="{A59202BE-1705-4D2E-8C4D-CE512717B75B}"/>
              </a:ext>
            </a:extLst>
          </p:cNvPr>
          <p:cNvCxnSpPr>
            <a:cxnSpLocks/>
          </p:cNvCxnSpPr>
          <p:nvPr/>
        </p:nvCxnSpPr>
        <p:spPr>
          <a:xfrm>
            <a:off x="8626340" y="4247637"/>
            <a:ext cx="1619253"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36" name="TextBox 24">
            <a:extLst>
              <a:ext uri="{FF2B5EF4-FFF2-40B4-BE49-F238E27FC236}">
                <a16:creationId xmlns:a16="http://schemas.microsoft.com/office/drawing/2014/main" id="{C061AA56-E7B6-4C0E-A398-BFE1459715DC}"/>
              </a:ext>
            </a:extLst>
          </p:cNvPr>
          <p:cNvSpPr txBox="1"/>
          <p:nvPr/>
        </p:nvSpPr>
        <p:spPr>
          <a:xfrm>
            <a:off x="10251943" y="4003724"/>
            <a:ext cx="13239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zh-TW" altLang="en-US"/>
              <a:t>連線狀態</a:t>
            </a:r>
            <a:endParaRPr lang="ja-JP" altLang="en-US"/>
          </a:p>
        </p:txBody>
      </p:sp>
      <p:sp>
        <p:nvSpPr>
          <p:cNvPr id="37" name="矩形 36">
            <a:extLst>
              <a:ext uri="{FF2B5EF4-FFF2-40B4-BE49-F238E27FC236}">
                <a16:creationId xmlns:a16="http://schemas.microsoft.com/office/drawing/2014/main" id="{5CA8ACE9-F380-4432-8F50-EE56209F6EBE}"/>
              </a:ext>
            </a:extLst>
          </p:cNvPr>
          <p:cNvSpPr/>
          <p:nvPr/>
        </p:nvSpPr>
        <p:spPr>
          <a:xfrm flipH="1">
            <a:off x="7775443" y="5669694"/>
            <a:ext cx="1841499" cy="282575"/>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9" name="接點: 肘形 38">
            <a:extLst>
              <a:ext uri="{FF2B5EF4-FFF2-40B4-BE49-F238E27FC236}">
                <a16:creationId xmlns:a16="http://schemas.microsoft.com/office/drawing/2014/main" id="{5127E753-DA71-4142-BF70-73B0FD1B6326}"/>
              </a:ext>
            </a:extLst>
          </p:cNvPr>
          <p:cNvCxnSpPr>
            <a:cxnSpLocks/>
          </p:cNvCxnSpPr>
          <p:nvPr/>
        </p:nvCxnSpPr>
        <p:spPr>
          <a:xfrm rot="10800000">
            <a:off x="1317499" y="2008492"/>
            <a:ext cx="3225796" cy="435749"/>
          </a:xfrm>
          <a:prstGeom prst="bentConnector3">
            <a:avLst>
              <a:gd name="adj1" fmla="val 314"/>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1" name="接點: 肘形 37">
            <a:extLst>
              <a:ext uri="{FF2B5EF4-FFF2-40B4-BE49-F238E27FC236}">
                <a16:creationId xmlns:a16="http://schemas.microsoft.com/office/drawing/2014/main" id="{AC4E1B65-D183-499A-81A3-0B8AAA186B95}"/>
              </a:ext>
            </a:extLst>
          </p:cNvPr>
          <p:cNvCxnSpPr>
            <a:cxnSpLocks/>
          </p:cNvCxnSpPr>
          <p:nvPr/>
        </p:nvCxnSpPr>
        <p:spPr>
          <a:xfrm rot="10800000">
            <a:off x="1338966" y="1615597"/>
            <a:ext cx="3650478" cy="849161"/>
          </a:xfrm>
          <a:prstGeom prst="bentConnector3">
            <a:avLst>
              <a:gd name="adj1" fmla="val 265"/>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2" name="直線單箭頭接點 34">
            <a:extLst>
              <a:ext uri="{FF2B5EF4-FFF2-40B4-BE49-F238E27FC236}">
                <a16:creationId xmlns:a16="http://schemas.microsoft.com/office/drawing/2014/main" id="{21B287D0-E82C-4FD8-B119-BC989FB13072}"/>
              </a:ext>
            </a:extLst>
          </p:cNvPr>
          <p:cNvCxnSpPr>
            <a:cxnSpLocks/>
          </p:cNvCxnSpPr>
          <p:nvPr/>
        </p:nvCxnSpPr>
        <p:spPr>
          <a:xfrm flipH="1">
            <a:off x="1338963" y="2594847"/>
            <a:ext cx="688838"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4" name="接點: 肘形 37">
            <a:extLst>
              <a:ext uri="{FF2B5EF4-FFF2-40B4-BE49-F238E27FC236}">
                <a16:creationId xmlns:a16="http://schemas.microsoft.com/office/drawing/2014/main" id="{A99E6950-66A2-48BF-A328-50FB7D002103}"/>
              </a:ext>
            </a:extLst>
          </p:cNvPr>
          <p:cNvCxnSpPr>
            <a:cxnSpLocks/>
          </p:cNvCxnSpPr>
          <p:nvPr/>
        </p:nvCxnSpPr>
        <p:spPr>
          <a:xfrm flipH="1">
            <a:off x="1306766" y="2645970"/>
            <a:ext cx="2015750" cy="697538"/>
          </a:xfrm>
          <a:prstGeom prst="bentConnector3">
            <a:avLst>
              <a:gd name="adj1" fmla="val -24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5" name="接點: 肘形 37">
            <a:extLst>
              <a:ext uri="{FF2B5EF4-FFF2-40B4-BE49-F238E27FC236}">
                <a16:creationId xmlns:a16="http://schemas.microsoft.com/office/drawing/2014/main" id="{F822192C-3B65-4131-8C5F-C8B108BAD5C3}"/>
              </a:ext>
            </a:extLst>
          </p:cNvPr>
          <p:cNvCxnSpPr>
            <a:cxnSpLocks/>
          </p:cNvCxnSpPr>
          <p:nvPr/>
        </p:nvCxnSpPr>
        <p:spPr>
          <a:xfrm rot="10800000" flipV="1">
            <a:off x="1328232" y="2645969"/>
            <a:ext cx="2541634" cy="1008777"/>
          </a:xfrm>
          <a:prstGeom prst="bentConnector3">
            <a:avLst>
              <a:gd name="adj1" fmla="val 206"/>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6" name="接點: 肘形 37">
            <a:extLst>
              <a:ext uri="{FF2B5EF4-FFF2-40B4-BE49-F238E27FC236}">
                <a16:creationId xmlns:a16="http://schemas.microsoft.com/office/drawing/2014/main" id="{6FC5C009-F61E-4B0B-A181-7F95B8167744}"/>
              </a:ext>
            </a:extLst>
          </p:cNvPr>
          <p:cNvCxnSpPr>
            <a:cxnSpLocks/>
          </p:cNvCxnSpPr>
          <p:nvPr/>
        </p:nvCxnSpPr>
        <p:spPr>
          <a:xfrm rot="10800000" flipV="1">
            <a:off x="1296036" y="2645969"/>
            <a:ext cx="2869954" cy="1427340"/>
          </a:xfrm>
          <a:prstGeom prst="bentConnector3">
            <a:avLst>
              <a:gd name="adj1" fmla="val 36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47" name="矩形 33">
            <a:extLst>
              <a:ext uri="{FF2B5EF4-FFF2-40B4-BE49-F238E27FC236}">
                <a16:creationId xmlns:a16="http://schemas.microsoft.com/office/drawing/2014/main" id="{9F6FE247-14E5-4DB7-B403-541A4F28B92D}"/>
              </a:ext>
            </a:extLst>
          </p:cNvPr>
          <p:cNvSpPr/>
          <p:nvPr/>
        </p:nvSpPr>
        <p:spPr>
          <a:xfrm flipH="1">
            <a:off x="2027801" y="4821655"/>
            <a:ext cx="2573891" cy="844733"/>
          </a:xfrm>
          <a:prstGeom prst="rect">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b="1">
                <a:solidFill>
                  <a:srgbClr val="412DAF"/>
                </a:solidFill>
                <a:latin typeface="微軟正黑體" panose="020B0604030504040204" pitchFamily="34" charset="-120"/>
                <a:ea typeface="微軟正黑體" panose="020B0604030504040204" pitchFamily="34" charset="-120"/>
              </a:rPr>
              <a:t>可編輯：名稱及型號</a:t>
            </a:r>
            <a:endParaRPr lang="en-US" altLang="zh-TW" b="1">
              <a:solidFill>
                <a:srgbClr val="412DAF"/>
              </a:solidFill>
              <a:latin typeface="微軟正黑體" panose="020B0604030504040204" pitchFamily="34" charset="-120"/>
              <a:ea typeface="微軟正黑體" panose="020B0604030504040204" pitchFamily="34" charset="-120"/>
            </a:endParaRPr>
          </a:p>
          <a:p>
            <a:pPr algn="ctr"/>
            <a:r>
              <a:rPr lang="ja-JP" altLang="en-US" b="1">
                <a:solidFill>
                  <a:srgbClr val="412DAF"/>
                </a:solidFill>
                <a:latin typeface="微軟正黑體" panose="020B0604030504040204" pitchFamily="34" charset="-120"/>
                <a:ea typeface="微軟正黑體" panose="020B0604030504040204" pitchFamily="34" charset="-120"/>
              </a:rPr>
              <a:t>方邊辨識裝置及管理</a:t>
            </a:r>
            <a:endParaRPr lang="zh-TW" b="1">
              <a:solidFill>
                <a:srgbClr val="412DAF"/>
              </a:solidFill>
              <a:latin typeface="微軟正黑體" panose="020B0604030504040204" pitchFamily="34" charset="-120"/>
              <a:ea typeface="微軟正黑體" panose="020B0604030504040204" pitchFamily="34" charset="-120"/>
            </a:endParaRPr>
          </a:p>
        </p:txBody>
      </p:sp>
      <p:cxnSp>
        <p:nvCxnSpPr>
          <p:cNvPr id="28" name="直線單箭頭接點 32">
            <a:extLst>
              <a:ext uri="{FF2B5EF4-FFF2-40B4-BE49-F238E27FC236}">
                <a16:creationId xmlns:a16="http://schemas.microsoft.com/office/drawing/2014/main" id="{A2055F4E-414D-4079-A154-335AFFDF0F3A}"/>
              </a:ext>
            </a:extLst>
          </p:cNvPr>
          <p:cNvCxnSpPr>
            <a:cxnSpLocks/>
          </p:cNvCxnSpPr>
          <p:nvPr/>
        </p:nvCxnSpPr>
        <p:spPr>
          <a:xfrm rot="5400000" flipH="1" flipV="1">
            <a:off x="9492920" y="4935182"/>
            <a:ext cx="855229" cy="607185"/>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30" name="TextBox 12">
            <a:extLst>
              <a:ext uri="{FF2B5EF4-FFF2-40B4-BE49-F238E27FC236}">
                <a16:creationId xmlns:a16="http://schemas.microsoft.com/office/drawing/2014/main" id="{D470A377-51A8-452E-B2F2-CFBBBA0ED8D8}"/>
              </a:ext>
            </a:extLst>
          </p:cNvPr>
          <p:cNvSpPr txBox="1"/>
          <p:nvPr/>
        </p:nvSpPr>
        <p:spPr>
          <a:xfrm>
            <a:off x="126867" y="3514264"/>
            <a:ext cx="1117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panose="020B0604030504040204" pitchFamily="34" charset="-120"/>
                <a:ea typeface="微軟正黑體" panose="020B0604030504040204" pitchFamily="34" charset="-120"/>
                <a:cs typeface="Calibri"/>
              </a:rPr>
              <a:t>移動裝置</a:t>
            </a:r>
          </a:p>
        </p:txBody>
      </p:sp>
    </p:spTree>
    <p:extLst>
      <p:ext uri="{BB962C8B-B14F-4D97-AF65-F5344CB8AC3E}">
        <p14:creationId xmlns:p14="http://schemas.microsoft.com/office/powerpoint/2010/main" val="2100686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9125-9983-4D82-BDEB-7EB5CF0B4CCF}"/>
              </a:ext>
            </a:extLst>
          </p:cNvPr>
          <p:cNvSpPr>
            <a:spLocks noGrp="1"/>
          </p:cNvSpPr>
          <p:nvPr>
            <p:ph type="ctrTitle" idx="4294967295"/>
          </p:nvPr>
        </p:nvSpPr>
        <p:spPr>
          <a:xfrm>
            <a:off x="6425514" y="4201296"/>
            <a:ext cx="4658498" cy="1767661"/>
          </a:xfrm>
        </p:spPr>
        <p:txBody>
          <a:bodyPr>
            <a:normAutofit/>
          </a:bodyPr>
          <a:lstStyle/>
          <a:p>
            <a:r>
              <a:rPr lang="en-US" sz="9600" b="1" dirty="0">
                <a:solidFill>
                  <a:srgbClr val="412DAF"/>
                </a:solidFill>
                <a:latin typeface="Arial" panose="020B0604020202020204" pitchFamily="34" charset="0"/>
                <a:cs typeface="Arial" panose="020B0604020202020204" pitchFamily="34" charset="0"/>
              </a:rPr>
              <a:t>Demo</a:t>
            </a:r>
          </a:p>
        </p:txBody>
      </p:sp>
    </p:spTree>
    <p:extLst>
      <p:ext uri="{BB962C8B-B14F-4D97-AF65-F5344CB8AC3E}">
        <p14:creationId xmlns:p14="http://schemas.microsoft.com/office/powerpoint/2010/main" val="410441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437322" y="1562583"/>
            <a:ext cx="8063947" cy="2910025"/>
          </a:xfrm>
        </p:spPr>
        <p:txBody>
          <a:bodyPr anchor="b">
            <a:normAutofit/>
          </a:bodyPr>
          <a:lstStyle/>
          <a:p>
            <a:r>
              <a:rPr lang="en-US" altLang="ja-JP" sz="6600" b="1" err="1">
                <a:solidFill>
                  <a:srgbClr val="412DAF"/>
                </a:solidFill>
                <a:latin typeface="微軟正黑體" panose="020B0604030504040204" pitchFamily="34" charset="-120"/>
                <a:ea typeface="微軟正黑體" panose="020B0604030504040204" pitchFamily="34" charset="-120"/>
                <a:cs typeface="Calibri Light"/>
              </a:rPr>
              <a:t>QuWakeUp</a:t>
            </a:r>
            <a:br>
              <a:rPr lang="en-US" altLang="ja-JP" sz="6600" b="1">
                <a:solidFill>
                  <a:srgbClr val="412DAF"/>
                </a:solidFill>
                <a:latin typeface="微軟正黑體" panose="020B0604030504040204" pitchFamily="34" charset="-120"/>
                <a:ea typeface="微軟正黑體" panose="020B0604030504040204" pitchFamily="34" charset="-120"/>
                <a:cs typeface="Calibri Light"/>
              </a:rPr>
            </a:br>
            <a:r>
              <a:rPr lang="ja-JP" altLang="en-US" sz="6600" b="1">
                <a:solidFill>
                  <a:srgbClr val="412DAF"/>
                </a:solidFill>
                <a:latin typeface="微軟正黑體" panose="020B0604030504040204" pitchFamily="34" charset="-120"/>
                <a:ea typeface="微軟正黑體" panose="020B0604030504040204" pitchFamily="34" charset="-120"/>
                <a:cs typeface="Calibri Light"/>
              </a:rPr>
              <a:t>使用</a:t>
            </a:r>
            <a:r>
              <a:rPr lang="ja-JP" sz="6600" b="1">
                <a:solidFill>
                  <a:srgbClr val="412DAF"/>
                </a:solidFill>
                <a:latin typeface="微軟正黑體" panose="020B0604030504040204" pitchFamily="34" charset="-120"/>
                <a:ea typeface="微軟正黑體" panose="020B0604030504040204" pitchFamily="34" charset="-120"/>
                <a:cs typeface="Calibri Light"/>
              </a:rPr>
              <a:t>前</a:t>
            </a:r>
            <a:r>
              <a:rPr lang="en-US" altLang="ja-JP" sz="6600" b="1">
                <a:solidFill>
                  <a:srgbClr val="412DAF"/>
                </a:solidFill>
                <a:latin typeface="微軟正黑體" panose="020B0604030504040204" pitchFamily="34" charset="-120"/>
                <a:ea typeface="微軟正黑體" panose="020B0604030504040204" pitchFamily="34" charset="-120"/>
                <a:cs typeface="Calibri Light"/>
              </a:rPr>
              <a:t>/</a:t>
            </a:r>
            <a:r>
              <a:rPr lang="ja-JP" sz="6600" b="1">
                <a:solidFill>
                  <a:srgbClr val="412DAF"/>
                </a:solidFill>
                <a:latin typeface="微軟正黑體" panose="020B0604030504040204" pitchFamily="34" charset="-120"/>
                <a:ea typeface="微軟正黑體" panose="020B0604030504040204" pitchFamily="34" charset="-120"/>
                <a:cs typeface="Calibri Light"/>
              </a:rPr>
              <a:t>後情境比較</a:t>
            </a:r>
            <a:endParaRPr lang="ja-JP" altLang="en-US" sz="6600" b="1">
              <a:solidFill>
                <a:srgbClr val="412DAF"/>
              </a:solidFill>
              <a:latin typeface="微軟正黑體" panose="020B0604030504040204" pitchFamily="34" charset="-120"/>
              <a:ea typeface="微軟正黑體" panose="020B0604030504040204" pitchFamily="34" charset="-120"/>
              <a:cs typeface="Calibri Light"/>
            </a:endParaRPr>
          </a:p>
        </p:txBody>
      </p:sp>
      <p:pic>
        <p:nvPicPr>
          <p:cNvPr id="3" name="圖片 2">
            <a:extLst>
              <a:ext uri="{FF2B5EF4-FFF2-40B4-BE49-F238E27FC236}">
                <a16:creationId xmlns:a16="http://schemas.microsoft.com/office/drawing/2014/main" id="{48027AC4-75ED-4477-81A5-1A184B7601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667" y="1149626"/>
            <a:ext cx="4643878" cy="2739887"/>
          </a:xfrm>
          <a:prstGeom prst="rect">
            <a:avLst/>
          </a:prstGeom>
          <a:effectLst>
            <a:outerShdw blurRad="50800" dist="50800" dir="4320000" sx="101000" sy="101000" algn="tl" rotWithShape="0">
              <a:prstClr val="black">
                <a:alpha val="10000"/>
              </a:prstClr>
            </a:outerShdw>
          </a:effectLst>
        </p:spPr>
      </p:pic>
    </p:spTree>
    <p:extLst>
      <p:ext uri="{BB962C8B-B14F-4D97-AF65-F5344CB8AC3E}">
        <p14:creationId xmlns:p14="http://schemas.microsoft.com/office/powerpoint/2010/main" val="157155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CC9A606A-3772-4EFC-86D2-CE6B6E96F391}"/>
              </a:ext>
            </a:extLst>
          </p:cNvPr>
          <p:cNvPicPr>
            <a:picLocks noChangeAspect="1"/>
          </p:cNvPicPr>
          <p:nvPr/>
        </p:nvPicPr>
        <p:blipFill rotWithShape="1">
          <a:blip r:embed="rId3">
            <a:extLst>
              <a:ext uri="{28A0092B-C50C-407E-A947-70E740481C1C}">
                <a14:useLocalDpi xmlns:a14="http://schemas.microsoft.com/office/drawing/2010/main" val="0"/>
              </a:ext>
            </a:extLst>
          </a:blip>
          <a:srcRect r="3290"/>
          <a:stretch/>
        </p:blipFill>
        <p:spPr>
          <a:xfrm>
            <a:off x="4686301" y="586740"/>
            <a:ext cx="7505700" cy="5380393"/>
          </a:xfrm>
          <a:prstGeom prst="rect">
            <a:avLst/>
          </a:prstGeom>
        </p:spPr>
      </p:pic>
      <p:sp>
        <p:nvSpPr>
          <p:cNvPr id="2" name="Title 1">
            <a:extLst>
              <a:ext uri="{FF2B5EF4-FFF2-40B4-BE49-F238E27FC236}">
                <a16:creationId xmlns:a16="http://schemas.microsoft.com/office/drawing/2014/main" id="{1119F7BD-B3FC-42AD-893A-19F09F50F1B3}"/>
              </a:ext>
            </a:extLst>
          </p:cNvPr>
          <p:cNvSpPr>
            <a:spLocks noGrp="1"/>
          </p:cNvSpPr>
          <p:nvPr>
            <p:ph type="title"/>
          </p:nvPr>
        </p:nvSpPr>
        <p:spPr>
          <a:xfrm>
            <a:off x="2411259" y="388824"/>
            <a:ext cx="8247345" cy="985189"/>
          </a:xfrm>
        </p:spPr>
        <p:txBody>
          <a:bodyPr/>
          <a:lstStyle/>
          <a:p>
            <a:r>
              <a:rPr lang="ja-JP" altLang="en-US"/>
              <a:t>網路意外斷線如何處理</a:t>
            </a:r>
          </a:p>
        </p:txBody>
      </p:sp>
      <p:pic>
        <p:nvPicPr>
          <p:cNvPr id="9" name="圖片 8">
            <a:extLst>
              <a:ext uri="{FF2B5EF4-FFF2-40B4-BE49-F238E27FC236}">
                <a16:creationId xmlns:a16="http://schemas.microsoft.com/office/drawing/2014/main" id="{2A7A850C-0724-451D-9DEF-E0D1EBA43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388824"/>
            <a:ext cx="2407917" cy="985189"/>
          </a:xfrm>
          <a:prstGeom prst="rect">
            <a:avLst/>
          </a:prstGeom>
        </p:spPr>
      </p:pic>
      <p:sp>
        <p:nvSpPr>
          <p:cNvPr id="10" name="矩形 9">
            <a:extLst>
              <a:ext uri="{FF2B5EF4-FFF2-40B4-BE49-F238E27FC236}">
                <a16:creationId xmlns:a16="http://schemas.microsoft.com/office/drawing/2014/main" id="{CF14CC99-9447-4A47-8D26-495B720D3A11}"/>
              </a:ext>
            </a:extLst>
          </p:cNvPr>
          <p:cNvSpPr/>
          <p:nvPr/>
        </p:nvSpPr>
        <p:spPr>
          <a:xfrm>
            <a:off x="404272" y="527476"/>
            <a:ext cx="1851789" cy="707886"/>
          </a:xfrm>
          <a:prstGeom prst="rect">
            <a:avLst/>
          </a:prstGeom>
        </p:spPr>
        <p:txBody>
          <a:bodyPr wrap="none">
            <a:spAutoFit/>
          </a:bodyPr>
          <a:lstStyle/>
          <a:p>
            <a:r>
              <a:rPr lang="zh-TW" altLang="en-US" sz="4000" b="1">
                <a:solidFill>
                  <a:srgbClr val="544F62"/>
                </a:solidFill>
                <a:latin typeface="微軟正黑體" panose="020B0604030504040204" pitchFamily="34" charset="-120"/>
                <a:ea typeface="微軟正黑體" panose="020B0604030504040204" pitchFamily="34" charset="-120"/>
                <a:cs typeface="Calibri Light"/>
              </a:rPr>
              <a:t>情境一</a:t>
            </a:r>
            <a:r>
              <a:rPr lang="ja-JP" altLang="en-US" sz="4000" b="1">
                <a:solidFill>
                  <a:srgbClr val="544F62"/>
                </a:solidFill>
                <a:latin typeface="微軟正黑體" panose="020B0604030504040204" pitchFamily="34" charset="-120"/>
                <a:ea typeface="微軟正黑體" panose="020B0604030504040204" pitchFamily="34" charset="-120"/>
                <a:cs typeface="Calibri Light"/>
              </a:rPr>
              <a:t> </a:t>
            </a:r>
            <a:endParaRPr lang="zh-TW" altLang="en-US">
              <a:solidFill>
                <a:srgbClr val="544F62"/>
              </a:solidFill>
              <a:latin typeface="微軟正黑體" panose="020B0604030504040204" pitchFamily="34" charset="-120"/>
              <a:ea typeface="微軟正黑體" panose="020B0604030504040204" pitchFamily="34" charset="-120"/>
            </a:endParaRPr>
          </a:p>
        </p:txBody>
      </p:sp>
      <p:sp>
        <p:nvSpPr>
          <p:cNvPr id="11" name="Content Placeholder 2">
            <a:extLst>
              <a:ext uri="{FF2B5EF4-FFF2-40B4-BE49-F238E27FC236}">
                <a16:creationId xmlns:a16="http://schemas.microsoft.com/office/drawing/2014/main" id="{F5C977F3-B74E-45D3-82C2-3EEC067DD8EE}"/>
              </a:ext>
            </a:extLst>
          </p:cNvPr>
          <p:cNvSpPr txBox="1">
            <a:spLocks/>
          </p:cNvSpPr>
          <p:nvPr/>
        </p:nvSpPr>
        <p:spPr>
          <a:xfrm>
            <a:off x="525780" y="1606066"/>
            <a:ext cx="10515600" cy="9851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400" b="1">
                <a:solidFill>
                  <a:srgbClr val="412DAF"/>
                </a:solidFill>
                <a:latin typeface="微軟正黑體" panose="020B0604030504040204" pitchFamily="34" charset="-120"/>
                <a:ea typeface="微軟正黑體" panose="020B0604030504040204" pitchFamily="34" charset="-120"/>
                <a:cs typeface="Calibri"/>
              </a:rPr>
              <a:t>裝置斷線不知情，總是接到抱怨電話才急忙處理</a:t>
            </a:r>
            <a:endParaRPr lang="en-US" altLang="zh-TW" sz="2400" b="1">
              <a:solidFill>
                <a:srgbClr val="412DAF"/>
              </a:solidFill>
              <a:latin typeface="微軟正黑體" panose="020B0604030504040204" pitchFamily="34" charset="-120"/>
              <a:ea typeface="微軟正黑體" panose="020B0604030504040204" pitchFamily="34" charset="-120"/>
              <a:cs typeface="Calibri"/>
            </a:endParaRPr>
          </a:p>
          <a:p>
            <a:pPr marL="0" indent="0">
              <a:buNone/>
            </a:pPr>
            <a:r>
              <a:rPr lang="zh-TW" altLang="en-US" sz="2400" b="1">
                <a:solidFill>
                  <a:srgbClr val="412DAF"/>
                </a:solidFill>
                <a:latin typeface="微軟正黑體" panose="020B0604030504040204" pitchFamily="34" charset="-120"/>
                <a:ea typeface="微軟正黑體" panose="020B0604030504040204" pitchFamily="34" charset="-120"/>
                <a:cs typeface="Calibri"/>
              </a:rPr>
              <a:t>如何能更迅速處理，提升工作效率？</a:t>
            </a:r>
          </a:p>
        </p:txBody>
      </p:sp>
      <p:pic>
        <p:nvPicPr>
          <p:cNvPr id="8" name="圖片 7">
            <a:extLst>
              <a:ext uri="{FF2B5EF4-FFF2-40B4-BE49-F238E27FC236}">
                <a16:creationId xmlns:a16="http://schemas.microsoft.com/office/drawing/2014/main" id="{4635FF4F-9475-472A-886C-B8AC6866F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2104"/>
            <a:ext cx="12192000" cy="3771392"/>
          </a:xfrm>
          <a:prstGeom prst="rect">
            <a:avLst/>
          </a:prstGeom>
        </p:spPr>
      </p:pic>
    </p:spTree>
    <p:extLst>
      <p:ext uri="{BB962C8B-B14F-4D97-AF65-F5344CB8AC3E}">
        <p14:creationId xmlns:p14="http://schemas.microsoft.com/office/powerpoint/2010/main" val="459765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1C2C139F-2B8B-42C7-8FF1-EFFE04754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930" y="2119662"/>
            <a:ext cx="5324742" cy="4613859"/>
          </a:xfrm>
          <a:prstGeom prst="rect">
            <a:avLst/>
          </a:prstGeom>
        </p:spPr>
      </p:pic>
      <p:pic>
        <p:nvPicPr>
          <p:cNvPr id="22" name="圖片 21">
            <a:extLst>
              <a:ext uri="{FF2B5EF4-FFF2-40B4-BE49-F238E27FC236}">
                <a16:creationId xmlns:a16="http://schemas.microsoft.com/office/drawing/2014/main" id="{6554B1B2-A644-4F7D-BE7B-D30B1A7AC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9501" y="2307867"/>
            <a:ext cx="3705400" cy="1521491"/>
          </a:xfrm>
          <a:prstGeom prst="rect">
            <a:avLst/>
          </a:prstGeom>
        </p:spPr>
      </p:pic>
      <p:sp>
        <p:nvSpPr>
          <p:cNvPr id="23" name="TextBox 2">
            <a:extLst>
              <a:ext uri="{FF2B5EF4-FFF2-40B4-BE49-F238E27FC236}">
                <a16:creationId xmlns:a16="http://schemas.microsoft.com/office/drawing/2014/main" id="{2D01ACD2-9AE1-4C90-85AA-F5DE9C327938}"/>
              </a:ext>
            </a:extLst>
          </p:cNvPr>
          <p:cNvSpPr txBox="1"/>
          <p:nvPr/>
        </p:nvSpPr>
        <p:spPr>
          <a:xfrm>
            <a:off x="6877205" y="2389648"/>
            <a:ext cx="243189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微軟正黑體" panose="020B0604030504040204" pitchFamily="34" charset="-120"/>
                <a:ea typeface="微軟正黑體" panose="020B0604030504040204" pitchFamily="34" charset="-120"/>
              </a:rPr>
              <a:t>將重要設備加入指定清單</a:t>
            </a:r>
            <a:endParaRPr lang="ja-JP" altLang="en-US" sz="2400" b="1">
              <a:solidFill>
                <a:srgbClr val="FFFFFF"/>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a16="http://schemas.microsoft.com/office/drawing/2014/main" id="{62CB399F-B18B-4FDD-A41F-B4EAB108F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59" y="2119662"/>
            <a:ext cx="5324742" cy="4613859"/>
          </a:xfrm>
          <a:prstGeom prst="rect">
            <a:avLst/>
          </a:prstGeom>
        </p:spPr>
      </p:pic>
      <p:pic>
        <p:nvPicPr>
          <p:cNvPr id="9" name="圖片 8">
            <a:extLst>
              <a:ext uri="{FF2B5EF4-FFF2-40B4-BE49-F238E27FC236}">
                <a16:creationId xmlns:a16="http://schemas.microsoft.com/office/drawing/2014/main" id="{2A77E1BC-1D7E-4C7C-875F-13A41C31F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5392"/>
            <a:ext cx="9906000" cy="1019074"/>
          </a:xfrm>
          <a:prstGeom prst="rect">
            <a:avLst/>
          </a:prstGeom>
        </p:spPr>
      </p:pic>
      <p:sp>
        <p:nvSpPr>
          <p:cNvPr id="2" name="Title 1">
            <a:extLst>
              <a:ext uri="{FF2B5EF4-FFF2-40B4-BE49-F238E27FC236}">
                <a16:creationId xmlns:a16="http://schemas.microsoft.com/office/drawing/2014/main" id="{EEBB6B9B-E507-409F-9F0E-FF475A5EAD0B}"/>
              </a:ext>
            </a:extLst>
          </p:cNvPr>
          <p:cNvSpPr>
            <a:spLocks noGrp="1"/>
          </p:cNvSpPr>
          <p:nvPr>
            <p:ph type="title"/>
          </p:nvPr>
        </p:nvSpPr>
        <p:spPr>
          <a:xfrm>
            <a:off x="304800" y="185393"/>
            <a:ext cx="9547859" cy="1011864"/>
          </a:xfrm>
        </p:spPr>
        <p:txBody>
          <a:bodyPr/>
          <a:lstStyle/>
          <a:p>
            <a:pPr algn="ctr"/>
            <a:r>
              <a:rPr lang="ja-JP" altLang="en-US"/>
              <a:t>但現在...有</a:t>
            </a:r>
            <a:r>
              <a:rPr lang="zh-TW" altLang="en-US"/>
              <a:t> </a:t>
            </a:r>
            <a:r>
              <a:rPr lang="ja-JP" altLang="en-US"/>
              <a:t>QuWakeUp</a:t>
            </a:r>
            <a:r>
              <a:rPr lang="zh-TW" altLang="en-US"/>
              <a:t> </a:t>
            </a:r>
            <a:r>
              <a:rPr lang="ja-JP" altLang="en-US"/>
              <a:t>不必擔心</a:t>
            </a:r>
          </a:p>
        </p:txBody>
      </p:sp>
      <p:sp>
        <p:nvSpPr>
          <p:cNvPr id="3" name="Content Placeholder 2">
            <a:extLst>
              <a:ext uri="{FF2B5EF4-FFF2-40B4-BE49-F238E27FC236}">
                <a16:creationId xmlns:a16="http://schemas.microsoft.com/office/drawing/2014/main" id="{ABF89C01-4544-4847-8C18-89E690D8B8BB}"/>
              </a:ext>
            </a:extLst>
          </p:cNvPr>
          <p:cNvSpPr>
            <a:spLocks noGrp="1"/>
          </p:cNvSpPr>
          <p:nvPr>
            <p:ph idx="4294967295"/>
          </p:nvPr>
        </p:nvSpPr>
        <p:spPr>
          <a:xfrm>
            <a:off x="1244600" y="1267769"/>
            <a:ext cx="7160260" cy="1147735"/>
          </a:xfrm>
        </p:spPr>
        <p:txBody>
          <a:bodyPr vert="horz" lIns="91440" tIns="45720" rIns="91440" bIns="45720" rtlCol="0" anchor="t">
            <a:normAutofit/>
          </a:bodyPr>
          <a:lstStyle/>
          <a:p>
            <a:r>
              <a:rPr lang="ja-JP" sz="2400" b="1">
                <a:solidFill>
                  <a:srgbClr val="412DAF"/>
                </a:solidFill>
                <a:latin typeface="微軟正黑體" panose="020B0604030504040204" pitchFamily="34" charset="-120"/>
                <a:ea typeface="微軟正黑體" panose="020B0604030504040204" pitchFamily="34" charset="-120"/>
                <a:cs typeface="Calibri"/>
              </a:rPr>
              <a:t>自動</a:t>
            </a:r>
            <a:r>
              <a:rPr lang="ja-JP" altLang="en-US" sz="2400" b="1">
                <a:solidFill>
                  <a:srgbClr val="412DAF"/>
                </a:solidFill>
                <a:latin typeface="微軟正黑體" panose="020B0604030504040204" pitchFamily="34" charset="-120"/>
                <a:ea typeface="微軟正黑體" panose="020B0604030504040204" pitchFamily="34" charset="-120"/>
                <a:cs typeface="Calibri"/>
              </a:rPr>
              <a:t>掃描重要設備連線狀態</a:t>
            </a:r>
          </a:p>
          <a:p>
            <a:r>
              <a:rPr lang="ja-JP" sz="2400" b="1">
                <a:solidFill>
                  <a:srgbClr val="412DAF"/>
                </a:solidFill>
                <a:latin typeface="微軟正黑體" panose="020B0604030504040204" pitchFamily="34" charset="-120"/>
                <a:ea typeface="微軟正黑體" panose="020B0604030504040204" pitchFamily="34" charset="-120"/>
                <a:cs typeface="Calibri"/>
              </a:rPr>
              <a:t>透過電子郵件或行動裝置接收</a:t>
            </a:r>
            <a:r>
              <a:rPr lang="ja-JP" altLang="en-US" sz="2400" b="1">
                <a:solidFill>
                  <a:srgbClr val="412DAF"/>
                </a:solidFill>
                <a:latin typeface="微軟正黑體" panose="020B0604030504040204" pitchFamily="34" charset="-120"/>
                <a:ea typeface="微軟正黑體" panose="020B0604030504040204" pitchFamily="34" charset="-120"/>
                <a:cs typeface="Calibri"/>
              </a:rPr>
              <a:t>斷線即時</a:t>
            </a:r>
            <a:r>
              <a:rPr lang="ja-JP" sz="2400" b="1">
                <a:solidFill>
                  <a:srgbClr val="412DAF"/>
                </a:solidFill>
                <a:latin typeface="微軟正黑體" panose="020B0604030504040204" pitchFamily="34" charset="-120"/>
                <a:ea typeface="微軟正黑體" panose="020B0604030504040204" pitchFamily="34" charset="-120"/>
                <a:cs typeface="Calibri"/>
              </a:rPr>
              <a:t>通知</a:t>
            </a:r>
            <a:endParaRPr lang="ja-JP" altLang="en-US" sz="2400" b="1">
              <a:solidFill>
                <a:srgbClr val="412DAF"/>
              </a:solidFill>
              <a:latin typeface="微軟正黑體" panose="020B0604030504040204" pitchFamily="34" charset="-120"/>
              <a:ea typeface="微軟正黑體" panose="020B0604030504040204" pitchFamily="34" charset="-120"/>
              <a:cs typeface="Calibri"/>
            </a:endParaRPr>
          </a:p>
        </p:txBody>
      </p:sp>
      <p:pic>
        <p:nvPicPr>
          <p:cNvPr id="10" name="Picture 10" descr="A screenshot of a social media post&#10;&#10;Description generated with very high confidence">
            <a:extLst>
              <a:ext uri="{FF2B5EF4-FFF2-40B4-BE49-F238E27FC236}">
                <a16:creationId xmlns:a16="http://schemas.microsoft.com/office/drawing/2014/main" id="{2268CE80-38EE-44BF-9A98-D58A1534F3F9}"/>
              </a:ext>
            </a:extLst>
          </p:cNvPr>
          <p:cNvPicPr>
            <a:picLocks noChangeAspect="1"/>
          </p:cNvPicPr>
          <p:nvPr/>
        </p:nvPicPr>
        <p:blipFill rotWithShape="1">
          <a:blip r:embed="rId6"/>
          <a:srcRect l="6179" r="5944" b="9905"/>
          <a:stretch/>
        </p:blipFill>
        <p:spPr>
          <a:xfrm>
            <a:off x="6096000" y="3470303"/>
            <a:ext cx="4732020" cy="2885108"/>
          </a:xfrm>
          <a:prstGeom prst="rect">
            <a:avLst/>
          </a:prstGeom>
        </p:spPr>
      </p:pic>
      <p:sp>
        <p:nvSpPr>
          <p:cNvPr id="15" name="Rectangle 14">
            <a:extLst>
              <a:ext uri="{FF2B5EF4-FFF2-40B4-BE49-F238E27FC236}">
                <a16:creationId xmlns:a16="http://schemas.microsoft.com/office/drawing/2014/main" id="{4FF3A6FC-F39A-47A4-A729-89C69B59F639}"/>
              </a:ext>
            </a:extLst>
          </p:cNvPr>
          <p:cNvSpPr/>
          <p:nvPr/>
        </p:nvSpPr>
        <p:spPr>
          <a:xfrm>
            <a:off x="8681261" y="4442957"/>
            <a:ext cx="1346200" cy="93980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16" name="Speech Bubble: Rectangle with Corners Rounded 15">
            <a:extLst>
              <a:ext uri="{FF2B5EF4-FFF2-40B4-BE49-F238E27FC236}">
                <a16:creationId xmlns:a16="http://schemas.microsoft.com/office/drawing/2014/main" id="{5B31C97C-5089-4740-AA56-6D0816687005}"/>
              </a:ext>
            </a:extLst>
          </p:cNvPr>
          <p:cNvSpPr/>
          <p:nvPr/>
        </p:nvSpPr>
        <p:spPr>
          <a:xfrm rot="540000">
            <a:off x="9089086" y="844570"/>
            <a:ext cx="2795767" cy="727002"/>
          </a:xfrm>
          <a:prstGeom prst="wedgeRoundRectCallout">
            <a:avLst>
              <a:gd name="adj1" fmla="val -37400"/>
              <a:gd name="adj2" fmla="val 96804"/>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000" b="1">
                <a:latin typeface="微軟正黑體" panose="020B0604030504040204" pitchFamily="34" charset="-120"/>
                <a:ea typeface="微軟正黑體" panose="020B0604030504040204" pitchFamily="34" charset="-120"/>
                <a:cs typeface="Calibri"/>
              </a:rPr>
              <a:t>問題發現之前及時處置</a:t>
            </a:r>
            <a:endParaRPr lang="en-US" sz="2000" b="1">
              <a:latin typeface="微軟正黑體" panose="020B0604030504040204" pitchFamily="34" charset="-120"/>
              <a:ea typeface="微軟正黑體" panose="020B0604030504040204" pitchFamily="34" charset="-120"/>
              <a:cs typeface="Calibri" panose="020F0502020204030204"/>
            </a:endParaRPr>
          </a:p>
        </p:txBody>
      </p:sp>
      <p:pic>
        <p:nvPicPr>
          <p:cNvPr id="18" name="圖片 17">
            <a:extLst>
              <a:ext uri="{FF2B5EF4-FFF2-40B4-BE49-F238E27FC236}">
                <a16:creationId xmlns:a16="http://schemas.microsoft.com/office/drawing/2014/main" id="{6E13C3AF-7016-455D-8699-31A74E2FA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30" y="2307867"/>
            <a:ext cx="3705400" cy="1521491"/>
          </a:xfrm>
          <a:prstGeom prst="rect">
            <a:avLst/>
          </a:prstGeom>
        </p:spPr>
      </p:pic>
      <p:sp>
        <p:nvSpPr>
          <p:cNvPr id="19" name="TextBox 2">
            <a:extLst>
              <a:ext uri="{FF2B5EF4-FFF2-40B4-BE49-F238E27FC236}">
                <a16:creationId xmlns:a16="http://schemas.microsoft.com/office/drawing/2014/main" id="{BC2D412C-D10C-4B02-A55F-34D4264D2A0D}"/>
              </a:ext>
            </a:extLst>
          </p:cNvPr>
          <p:cNvSpPr txBox="1"/>
          <p:nvPr/>
        </p:nvSpPr>
        <p:spPr>
          <a:xfrm>
            <a:off x="1060581" y="2402576"/>
            <a:ext cx="291149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2400" b="1">
                <a:solidFill>
                  <a:srgbClr val="FFFFFF"/>
                </a:solidFill>
                <a:latin typeface="微軟正黑體" panose="020B0604030504040204" pitchFamily="34" charset="-120"/>
                <a:ea typeface="微軟正黑體" panose="020B0604030504040204" pitchFamily="34" charset="-120"/>
              </a:rPr>
              <a:t>設定</a:t>
            </a:r>
            <a:r>
              <a:rPr lang="zh-TW" altLang="en-US" sz="2400" b="1">
                <a:solidFill>
                  <a:srgbClr val="FFFFFF"/>
                </a:solidFill>
                <a:latin typeface="微軟正黑體" panose="020B0604030504040204" pitchFamily="34" charset="-120"/>
                <a:ea typeface="微軟正黑體" panose="020B0604030504040204" pitchFamily="34" charset="-120"/>
              </a:rPr>
              <a:t> </a:t>
            </a:r>
            <a:r>
              <a:rPr lang="en-US" altLang="ja-JP" sz="2400" b="1">
                <a:solidFill>
                  <a:srgbClr val="FFFFFF"/>
                </a:solidFill>
                <a:latin typeface="微軟正黑體" panose="020B0604030504040204" pitchFamily="34" charset="-120"/>
                <a:ea typeface="微軟正黑體" panose="020B0604030504040204" pitchFamily="34" charset="-120"/>
              </a:rPr>
              <a:t>SMTP</a:t>
            </a:r>
            <a:r>
              <a:rPr lang="zh-TW" altLang="en-US" sz="2400" b="1">
                <a:solidFill>
                  <a:srgbClr val="FFFFFF"/>
                </a:solidFill>
                <a:latin typeface="微軟正黑體" panose="020B0604030504040204" pitchFamily="34" charset="-120"/>
                <a:ea typeface="微軟正黑體" panose="020B0604030504040204" pitchFamily="34" charset="-120"/>
              </a:rPr>
              <a:t> </a:t>
            </a:r>
            <a:r>
              <a:rPr lang="ja-JP" altLang="en-US" sz="2400" b="1">
                <a:solidFill>
                  <a:srgbClr val="FFFFFF"/>
                </a:solidFill>
                <a:latin typeface="微軟正黑體" panose="020B0604030504040204" pitchFamily="34" charset="-120"/>
                <a:ea typeface="微軟正黑體" panose="020B0604030504040204" pitchFamily="34" charset="-120"/>
              </a:rPr>
              <a:t>服務或</a:t>
            </a:r>
            <a:r>
              <a:rPr lang="zh-TW" altLang="en-US" sz="2400" b="1">
                <a:solidFill>
                  <a:srgbClr val="FFFFFF"/>
                </a:solidFill>
                <a:latin typeface="微軟正黑體" panose="020B0604030504040204" pitchFamily="34" charset="-120"/>
                <a:ea typeface="微軟正黑體" panose="020B0604030504040204" pitchFamily="34" charset="-120"/>
              </a:rPr>
              <a:t> </a:t>
            </a:r>
            <a:r>
              <a:rPr lang="en-US" altLang="ja-JP" sz="2400" b="1" err="1">
                <a:solidFill>
                  <a:srgbClr val="FFFFFF"/>
                </a:solidFill>
                <a:latin typeface="微軟正黑體" panose="020B0604030504040204" pitchFamily="34" charset="-120"/>
                <a:ea typeface="微軟正黑體" panose="020B0604030504040204" pitchFamily="34" charset="-120"/>
              </a:rPr>
              <a:t>Qmanager</a:t>
            </a:r>
            <a:r>
              <a:rPr lang="zh-TW" altLang="en-US" sz="2400" b="1">
                <a:solidFill>
                  <a:srgbClr val="FFFFFF"/>
                </a:solidFill>
                <a:latin typeface="微軟正黑體" panose="020B0604030504040204" pitchFamily="34" charset="-120"/>
                <a:ea typeface="微軟正黑體" panose="020B0604030504040204" pitchFamily="34" charset="-120"/>
              </a:rPr>
              <a:t> </a:t>
            </a:r>
            <a:r>
              <a:rPr lang="ja-JP" altLang="en-US" sz="2400" b="1">
                <a:solidFill>
                  <a:srgbClr val="FFFFFF"/>
                </a:solidFill>
                <a:latin typeface="微軟正黑體" panose="020B0604030504040204" pitchFamily="34" charset="-120"/>
                <a:ea typeface="微軟正黑體" panose="020B0604030504040204" pitchFamily="34" charset="-120"/>
              </a:rPr>
              <a:t>配對</a:t>
            </a:r>
          </a:p>
        </p:txBody>
      </p:sp>
      <p:pic>
        <p:nvPicPr>
          <p:cNvPr id="8" name="Picture 8" descr="A screenshot of a cell phone&#10;&#10;Description generated with high confidence">
            <a:extLst>
              <a:ext uri="{FF2B5EF4-FFF2-40B4-BE49-F238E27FC236}">
                <a16:creationId xmlns:a16="http://schemas.microsoft.com/office/drawing/2014/main" id="{30E5F369-283B-43BD-8AC8-5CA92719ADAC}"/>
              </a:ext>
            </a:extLst>
          </p:cNvPr>
          <p:cNvPicPr>
            <a:picLocks noChangeAspect="1"/>
          </p:cNvPicPr>
          <p:nvPr/>
        </p:nvPicPr>
        <p:blipFill rotWithShape="1">
          <a:blip r:embed="rId7"/>
          <a:srcRect l="6183" r="5907"/>
          <a:stretch/>
        </p:blipFill>
        <p:spPr>
          <a:xfrm>
            <a:off x="441059" y="3481361"/>
            <a:ext cx="5102171" cy="2874049"/>
          </a:xfrm>
          <a:prstGeom prst="rect">
            <a:avLst/>
          </a:prstGeom>
        </p:spPr>
      </p:pic>
      <p:sp>
        <p:nvSpPr>
          <p:cNvPr id="14" name="Rectangle 13">
            <a:extLst>
              <a:ext uri="{FF2B5EF4-FFF2-40B4-BE49-F238E27FC236}">
                <a16:creationId xmlns:a16="http://schemas.microsoft.com/office/drawing/2014/main" id="{96C30197-35D8-429B-871C-99ABCE696607}"/>
              </a:ext>
            </a:extLst>
          </p:cNvPr>
          <p:cNvSpPr/>
          <p:nvPr/>
        </p:nvSpPr>
        <p:spPr>
          <a:xfrm>
            <a:off x="4569460" y="4815840"/>
            <a:ext cx="779779" cy="16287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38032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183C-E61C-4CB2-A448-B0BA86E8F3BC}"/>
              </a:ext>
            </a:extLst>
          </p:cNvPr>
          <p:cNvSpPr>
            <a:spLocks noGrp="1"/>
          </p:cNvSpPr>
          <p:nvPr>
            <p:ph type="title"/>
          </p:nvPr>
        </p:nvSpPr>
        <p:spPr>
          <a:xfrm>
            <a:off x="2411259" y="388824"/>
            <a:ext cx="8247345" cy="985189"/>
          </a:xfrm>
        </p:spPr>
        <p:txBody>
          <a:bodyPr/>
          <a:lstStyle/>
          <a:p>
            <a:r>
              <a:rPr lang="ja-JP" altLang="en-US"/>
              <a:t>機房停電修繕，復電後如何重啟</a:t>
            </a:r>
            <a:endParaRPr lang="en-US" altLang="ja-JP"/>
          </a:p>
        </p:txBody>
      </p:sp>
      <p:sp>
        <p:nvSpPr>
          <p:cNvPr id="3" name="Content Placeholder 2">
            <a:extLst>
              <a:ext uri="{FF2B5EF4-FFF2-40B4-BE49-F238E27FC236}">
                <a16:creationId xmlns:a16="http://schemas.microsoft.com/office/drawing/2014/main" id="{D92798AD-F330-4E4B-960D-4C53B124C654}"/>
              </a:ext>
            </a:extLst>
          </p:cNvPr>
          <p:cNvSpPr>
            <a:spLocks noGrp="1"/>
          </p:cNvSpPr>
          <p:nvPr>
            <p:ph idx="4294967295"/>
          </p:nvPr>
        </p:nvSpPr>
        <p:spPr>
          <a:xfrm>
            <a:off x="525780" y="1606066"/>
            <a:ext cx="10515600" cy="985189"/>
          </a:xfrm>
        </p:spPr>
        <p:txBody>
          <a:bodyPr vert="horz" lIns="91440" tIns="45720" rIns="91440" bIns="45720" rtlCol="0" anchor="t">
            <a:normAutofit/>
          </a:bodyPr>
          <a:lstStyle/>
          <a:p>
            <a:pPr marL="0" indent="0">
              <a:buNone/>
            </a:pPr>
            <a:r>
              <a:rPr lang="ja-JP" altLang="en-US" sz="2400" b="1">
                <a:solidFill>
                  <a:srgbClr val="412DAF"/>
                </a:solidFill>
                <a:latin typeface="微軟正黑體" panose="020B0604030504040204" pitchFamily="34" charset="-120"/>
                <a:ea typeface="微軟正黑體" panose="020B0604030504040204" pitchFamily="34" charset="-120"/>
                <a:cs typeface="Calibri"/>
              </a:rPr>
              <a:t>機房停電後，復電後如欲重啟大量設備</a:t>
            </a:r>
          </a:p>
          <a:p>
            <a:pPr marL="0" indent="0">
              <a:buNone/>
            </a:pPr>
            <a:r>
              <a:rPr lang="ja-JP" altLang="en-US" sz="2400" b="1">
                <a:solidFill>
                  <a:srgbClr val="412DAF"/>
                </a:solidFill>
                <a:latin typeface="微軟正黑體" panose="020B0604030504040204" pitchFamily="34" charset="-120"/>
                <a:ea typeface="微軟正黑體" panose="020B0604030504040204" pitchFamily="34" charset="-120"/>
                <a:cs typeface="Calibri"/>
              </a:rPr>
              <a:t>只能於停電公告時間內，親自到公司一台一台按開機鍵</a:t>
            </a:r>
          </a:p>
        </p:txBody>
      </p:sp>
      <p:pic>
        <p:nvPicPr>
          <p:cNvPr id="14" name="圖片 13">
            <a:extLst>
              <a:ext uri="{FF2B5EF4-FFF2-40B4-BE49-F238E27FC236}">
                <a16:creationId xmlns:a16="http://schemas.microsoft.com/office/drawing/2014/main" id="{CEC7ABE1-3C3B-4697-A7E3-95DC5E65F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88824"/>
            <a:ext cx="2407917" cy="985189"/>
          </a:xfrm>
          <a:prstGeom prst="rect">
            <a:avLst/>
          </a:prstGeom>
        </p:spPr>
      </p:pic>
      <p:sp>
        <p:nvSpPr>
          <p:cNvPr id="16" name="矩形 15">
            <a:extLst>
              <a:ext uri="{FF2B5EF4-FFF2-40B4-BE49-F238E27FC236}">
                <a16:creationId xmlns:a16="http://schemas.microsoft.com/office/drawing/2014/main" id="{7CE53839-D9BB-45B3-9328-CE801AF14051}"/>
              </a:ext>
            </a:extLst>
          </p:cNvPr>
          <p:cNvSpPr/>
          <p:nvPr/>
        </p:nvSpPr>
        <p:spPr>
          <a:xfrm>
            <a:off x="404272" y="527476"/>
            <a:ext cx="1851789" cy="707886"/>
          </a:xfrm>
          <a:prstGeom prst="rect">
            <a:avLst/>
          </a:prstGeom>
        </p:spPr>
        <p:txBody>
          <a:bodyPr wrap="none">
            <a:spAutoFit/>
          </a:bodyPr>
          <a:lstStyle/>
          <a:p>
            <a:r>
              <a:rPr lang="zh-TW" altLang="en-US" sz="4000" b="1">
                <a:solidFill>
                  <a:srgbClr val="544F62"/>
                </a:solidFill>
                <a:latin typeface="微軟正黑體" panose="020B0604030504040204" pitchFamily="34" charset="-120"/>
                <a:ea typeface="微軟正黑體" panose="020B0604030504040204" pitchFamily="34" charset="-120"/>
                <a:cs typeface="Calibri Light"/>
              </a:rPr>
              <a:t>情境二</a:t>
            </a:r>
            <a:r>
              <a:rPr lang="ja-JP" altLang="en-US" sz="4000" b="1">
                <a:solidFill>
                  <a:srgbClr val="544F62"/>
                </a:solidFill>
                <a:latin typeface="微軟正黑體" panose="020B0604030504040204" pitchFamily="34" charset="-120"/>
                <a:ea typeface="微軟正黑體" panose="020B0604030504040204" pitchFamily="34" charset="-120"/>
                <a:cs typeface="Calibri Light"/>
              </a:rPr>
              <a:t> </a:t>
            </a:r>
            <a:endParaRPr lang="zh-TW" altLang="en-US">
              <a:solidFill>
                <a:srgbClr val="544F62"/>
              </a:solidFill>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C1598C8D-D0F7-4F6B-B339-4C4DF6BAC0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264004" y="3014765"/>
            <a:ext cx="1775791" cy="1838739"/>
          </a:xfrm>
          <a:prstGeom prst="rect">
            <a:avLst/>
          </a:prstGeom>
          <a:effectLst>
            <a:reflection blurRad="12700" stA="25000" endPos="25000" dir="5400000" sy="-100000" algn="bl" rotWithShape="0"/>
          </a:effectLst>
        </p:spPr>
      </p:pic>
      <p:pic>
        <p:nvPicPr>
          <p:cNvPr id="22" name="圖片 21">
            <a:extLst>
              <a:ext uri="{FF2B5EF4-FFF2-40B4-BE49-F238E27FC236}">
                <a16:creationId xmlns:a16="http://schemas.microsoft.com/office/drawing/2014/main" id="{7711E5F9-C3B1-4B4F-8344-88E5C8C2D7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1507020" y="3327442"/>
            <a:ext cx="1775791" cy="1838739"/>
          </a:xfrm>
          <a:prstGeom prst="rect">
            <a:avLst/>
          </a:prstGeom>
          <a:effectLst>
            <a:reflection blurRad="12700" stA="25000" endPos="25000" dir="5400000" sy="-100000" algn="bl" rotWithShape="0"/>
          </a:effectLst>
        </p:spPr>
      </p:pic>
      <p:pic>
        <p:nvPicPr>
          <p:cNvPr id="32" name="圖片 31">
            <a:extLst>
              <a:ext uri="{FF2B5EF4-FFF2-40B4-BE49-F238E27FC236}">
                <a16:creationId xmlns:a16="http://schemas.microsoft.com/office/drawing/2014/main" id="{81B0E8E0-F515-4C8F-8653-CB1DC55EFA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2750036" y="3014765"/>
            <a:ext cx="1775791" cy="1762975"/>
          </a:xfrm>
          <a:prstGeom prst="rect">
            <a:avLst/>
          </a:prstGeom>
          <a:effectLst>
            <a:reflection blurRad="12700" stA="25000" endPos="25000" dir="5400000" sy="-100000" algn="bl" rotWithShape="0"/>
          </a:effectLst>
        </p:spPr>
      </p:pic>
      <p:pic>
        <p:nvPicPr>
          <p:cNvPr id="33" name="圖片 32">
            <a:extLst>
              <a:ext uri="{FF2B5EF4-FFF2-40B4-BE49-F238E27FC236}">
                <a16:creationId xmlns:a16="http://schemas.microsoft.com/office/drawing/2014/main" id="{DE9623AD-45A0-4ED7-A685-485A3547B8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3993052" y="3327442"/>
            <a:ext cx="1775791" cy="1762975"/>
          </a:xfrm>
          <a:prstGeom prst="rect">
            <a:avLst/>
          </a:prstGeom>
          <a:effectLst>
            <a:reflection blurRad="12700" stA="25000" endPos="25000" dir="5400000" sy="-100000" algn="bl" rotWithShape="0"/>
          </a:effectLst>
        </p:spPr>
      </p:pic>
      <p:pic>
        <p:nvPicPr>
          <p:cNvPr id="34" name="圖片 33">
            <a:extLst>
              <a:ext uri="{FF2B5EF4-FFF2-40B4-BE49-F238E27FC236}">
                <a16:creationId xmlns:a16="http://schemas.microsoft.com/office/drawing/2014/main" id="{8B0D9EAB-EBE5-45B6-9FF4-EE8292A024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5236068" y="3014765"/>
            <a:ext cx="1775791" cy="1762975"/>
          </a:xfrm>
          <a:prstGeom prst="rect">
            <a:avLst/>
          </a:prstGeom>
          <a:effectLst>
            <a:reflection blurRad="12700" stA="25000" endPos="25000" dir="5400000" sy="-100000" algn="bl" rotWithShape="0"/>
          </a:effectLst>
        </p:spPr>
      </p:pic>
      <p:pic>
        <p:nvPicPr>
          <p:cNvPr id="35" name="圖片 34">
            <a:extLst>
              <a:ext uri="{FF2B5EF4-FFF2-40B4-BE49-F238E27FC236}">
                <a16:creationId xmlns:a16="http://schemas.microsoft.com/office/drawing/2014/main" id="{0DEEE949-06E0-46F1-B3F5-B5231543BC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6479084" y="3327442"/>
            <a:ext cx="1775791" cy="1762975"/>
          </a:xfrm>
          <a:prstGeom prst="rect">
            <a:avLst/>
          </a:prstGeom>
          <a:effectLst>
            <a:reflection blurRad="12700" stA="25000" endPos="25000" dir="5400000" sy="-100000" algn="bl" rotWithShape="0"/>
          </a:effectLst>
        </p:spPr>
      </p:pic>
      <p:pic>
        <p:nvPicPr>
          <p:cNvPr id="36" name="圖片 35">
            <a:extLst>
              <a:ext uri="{FF2B5EF4-FFF2-40B4-BE49-F238E27FC236}">
                <a16:creationId xmlns:a16="http://schemas.microsoft.com/office/drawing/2014/main" id="{EF87C8D7-FEBC-4039-A01A-D883944166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7722100" y="3014765"/>
            <a:ext cx="1775791" cy="1762975"/>
          </a:xfrm>
          <a:prstGeom prst="rect">
            <a:avLst/>
          </a:prstGeom>
          <a:effectLst>
            <a:reflection blurRad="12700" stA="25000" endPos="25000" dir="5400000" sy="-100000" algn="bl" rotWithShape="0"/>
          </a:effectLst>
        </p:spPr>
      </p:pic>
      <p:pic>
        <p:nvPicPr>
          <p:cNvPr id="37" name="圖片 36">
            <a:extLst>
              <a:ext uri="{FF2B5EF4-FFF2-40B4-BE49-F238E27FC236}">
                <a16:creationId xmlns:a16="http://schemas.microsoft.com/office/drawing/2014/main" id="{00F6E583-D0AD-4B91-919A-547FC0E41B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8965116" y="3327442"/>
            <a:ext cx="1775791" cy="1762975"/>
          </a:xfrm>
          <a:prstGeom prst="rect">
            <a:avLst/>
          </a:prstGeom>
          <a:effectLst>
            <a:reflection blurRad="12700" stA="25000" endPos="25000" dir="5400000" sy="-100000" algn="bl" rotWithShape="0"/>
          </a:effectLst>
        </p:spPr>
      </p:pic>
      <p:pic>
        <p:nvPicPr>
          <p:cNvPr id="38" name="圖片 37">
            <a:extLst>
              <a:ext uri="{FF2B5EF4-FFF2-40B4-BE49-F238E27FC236}">
                <a16:creationId xmlns:a16="http://schemas.microsoft.com/office/drawing/2014/main" id="{28AE816C-82FB-43FD-B1AA-BB26051753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10208132" y="3014765"/>
            <a:ext cx="1775791" cy="1762975"/>
          </a:xfrm>
          <a:prstGeom prst="rect">
            <a:avLst/>
          </a:prstGeom>
          <a:effectLst>
            <a:reflection blurRad="12700" stA="25000" endPos="25000" dir="5400000" sy="-100000" algn="bl" rotWithShape="0"/>
          </a:effectLst>
        </p:spPr>
      </p:pic>
      <p:pic>
        <p:nvPicPr>
          <p:cNvPr id="7" name="圖片 6">
            <a:extLst>
              <a:ext uri="{FF2B5EF4-FFF2-40B4-BE49-F238E27FC236}">
                <a16:creationId xmlns:a16="http://schemas.microsoft.com/office/drawing/2014/main" id="{58C5BA09-0663-4E01-9BB3-90C8C79C9F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788" y="4065234"/>
            <a:ext cx="361992" cy="637572"/>
          </a:xfrm>
          <a:prstGeom prst="rect">
            <a:avLst/>
          </a:prstGeom>
        </p:spPr>
      </p:pic>
      <p:pic>
        <p:nvPicPr>
          <p:cNvPr id="11" name="圖片 10">
            <a:extLst>
              <a:ext uri="{FF2B5EF4-FFF2-40B4-BE49-F238E27FC236}">
                <a16:creationId xmlns:a16="http://schemas.microsoft.com/office/drawing/2014/main" id="{707CB701-10EF-4908-8136-1AA79FA928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2192" y="4436175"/>
            <a:ext cx="261933" cy="637572"/>
          </a:xfrm>
          <a:prstGeom prst="rect">
            <a:avLst/>
          </a:prstGeom>
        </p:spPr>
      </p:pic>
      <p:pic>
        <p:nvPicPr>
          <p:cNvPr id="17" name="圖片 16">
            <a:extLst>
              <a:ext uri="{FF2B5EF4-FFF2-40B4-BE49-F238E27FC236}">
                <a16:creationId xmlns:a16="http://schemas.microsoft.com/office/drawing/2014/main" id="{D81335E8-0BDC-49D4-893C-44639DDE9B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5366" y="4105501"/>
            <a:ext cx="283166" cy="637572"/>
          </a:xfrm>
          <a:prstGeom prst="rect">
            <a:avLst/>
          </a:prstGeom>
        </p:spPr>
      </p:pic>
      <p:pic>
        <p:nvPicPr>
          <p:cNvPr id="27" name="圖片 26">
            <a:extLst>
              <a:ext uri="{FF2B5EF4-FFF2-40B4-BE49-F238E27FC236}">
                <a16:creationId xmlns:a16="http://schemas.microsoft.com/office/drawing/2014/main" id="{AAA04E41-4DF0-46AC-9691-74255C0A9E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6956" y="4140168"/>
            <a:ext cx="283166" cy="637572"/>
          </a:xfrm>
          <a:prstGeom prst="rect">
            <a:avLst/>
          </a:prstGeom>
        </p:spPr>
      </p:pic>
    </p:spTree>
    <p:extLst>
      <p:ext uri="{BB962C8B-B14F-4D97-AF65-F5344CB8AC3E}">
        <p14:creationId xmlns:p14="http://schemas.microsoft.com/office/powerpoint/2010/main" val="1863291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FE5F29E4-BCB8-43F7-8FE9-0E3A976D2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68" y="2119662"/>
            <a:ext cx="5324742" cy="4613859"/>
          </a:xfrm>
          <a:prstGeom prst="rect">
            <a:avLst/>
          </a:prstGeom>
        </p:spPr>
      </p:pic>
      <p:pic>
        <p:nvPicPr>
          <p:cNvPr id="24" name="圖片 23">
            <a:extLst>
              <a:ext uri="{FF2B5EF4-FFF2-40B4-BE49-F238E27FC236}">
                <a16:creationId xmlns:a16="http://schemas.microsoft.com/office/drawing/2014/main" id="{2D0F79C4-6064-4724-8D64-86F52161E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869" y="1868145"/>
            <a:ext cx="3068569" cy="1260000"/>
          </a:xfrm>
          <a:prstGeom prst="rect">
            <a:avLst/>
          </a:prstGeom>
        </p:spPr>
      </p:pic>
      <p:pic>
        <p:nvPicPr>
          <p:cNvPr id="15" name="圖片 14">
            <a:extLst>
              <a:ext uri="{FF2B5EF4-FFF2-40B4-BE49-F238E27FC236}">
                <a16:creationId xmlns:a16="http://schemas.microsoft.com/office/drawing/2014/main" id="{9978FDE8-0DB8-43CB-BC41-88D661422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454" y="2119662"/>
            <a:ext cx="5324742" cy="4613859"/>
          </a:xfrm>
          <a:prstGeom prst="rect">
            <a:avLst/>
          </a:prstGeom>
        </p:spPr>
      </p:pic>
      <p:pic>
        <p:nvPicPr>
          <p:cNvPr id="17" name="圖片 16">
            <a:extLst>
              <a:ext uri="{FF2B5EF4-FFF2-40B4-BE49-F238E27FC236}">
                <a16:creationId xmlns:a16="http://schemas.microsoft.com/office/drawing/2014/main" id="{63B9E78F-E22E-4B0A-8601-5310C84FE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0745" y="1867279"/>
            <a:ext cx="3068569" cy="1260000"/>
          </a:xfrm>
          <a:prstGeom prst="rect">
            <a:avLst/>
          </a:prstGeom>
        </p:spPr>
      </p:pic>
      <p:sp>
        <p:nvSpPr>
          <p:cNvPr id="19" name="TextBox 2">
            <a:extLst>
              <a:ext uri="{FF2B5EF4-FFF2-40B4-BE49-F238E27FC236}">
                <a16:creationId xmlns:a16="http://schemas.microsoft.com/office/drawing/2014/main" id="{B01EBA65-B409-45FF-BC59-87555F6518CC}"/>
              </a:ext>
            </a:extLst>
          </p:cNvPr>
          <p:cNvSpPr txBox="1"/>
          <p:nvPr/>
        </p:nvSpPr>
        <p:spPr>
          <a:xfrm>
            <a:off x="7010029" y="2089218"/>
            <a:ext cx="243189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微軟正黑體" panose="020B0604030504040204" pitchFamily="34" charset="-120"/>
                <a:ea typeface="微軟正黑體" panose="020B0604030504040204" pitchFamily="34" charset="-120"/>
              </a:rPr>
              <a:t>指定喚醒時間</a:t>
            </a:r>
            <a:endParaRPr lang="ja-JP" altLang="en-US" sz="2400" b="1">
              <a:solidFill>
                <a:srgbClr val="FFFFFF"/>
              </a:solidFill>
              <a:latin typeface="微軟正黑體" panose="020B0604030504040204" pitchFamily="34" charset="-120"/>
              <a:ea typeface="微軟正黑體" panose="020B0604030504040204" pitchFamily="34" charset="-120"/>
            </a:endParaRPr>
          </a:p>
        </p:txBody>
      </p:sp>
      <p:sp>
        <p:nvSpPr>
          <p:cNvPr id="23" name="TextBox 2">
            <a:extLst>
              <a:ext uri="{FF2B5EF4-FFF2-40B4-BE49-F238E27FC236}">
                <a16:creationId xmlns:a16="http://schemas.microsoft.com/office/drawing/2014/main" id="{89E3FFBF-8F55-406C-BA63-9EEF8F27F30D}"/>
              </a:ext>
            </a:extLst>
          </p:cNvPr>
          <p:cNvSpPr txBox="1"/>
          <p:nvPr/>
        </p:nvSpPr>
        <p:spPr>
          <a:xfrm>
            <a:off x="1513657" y="2089217"/>
            <a:ext cx="265099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微軟正黑體" panose="020B0604030504040204" pitchFamily="34" charset="-120"/>
                <a:ea typeface="微軟正黑體" panose="020B0604030504040204" pitchFamily="34" charset="-120"/>
              </a:rPr>
              <a:t>批次勾選大量設備</a:t>
            </a:r>
            <a:endParaRPr lang="ja-JP" altLang="en-US" sz="2400" b="1">
              <a:solidFill>
                <a:srgbClr val="FFFFFF"/>
              </a:solidFill>
              <a:latin typeface="微軟正黑體" panose="020B0604030504040204" pitchFamily="34" charset="-120"/>
              <a:ea typeface="微軟正黑體" panose="020B0604030504040204" pitchFamily="34" charset="-120"/>
            </a:endParaRPr>
          </a:p>
        </p:txBody>
      </p:sp>
      <p:pic>
        <p:nvPicPr>
          <p:cNvPr id="13" name="圖片 12">
            <a:extLst>
              <a:ext uri="{FF2B5EF4-FFF2-40B4-BE49-F238E27FC236}">
                <a16:creationId xmlns:a16="http://schemas.microsoft.com/office/drawing/2014/main" id="{1FB38745-C0B7-42FB-87CA-93804ED66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5392"/>
            <a:ext cx="9906000" cy="1019074"/>
          </a:xfrm>
          <a:prstGeom prst="rect">
            <a:avLst/>
          </a:prstGeom>
        </p:spPr>
      </p:pic>
      <p:sp>
        <p:nvSpPr>
          <p:cNvPr id="2" name="Title 1">
            <a:extLst>
              <a:ext uri="{FF2B5EF4-FFF2-40B4-BE49-F238E27FC236}">
                <a16:creationId xmlns:a16="http://schemas.microsoft.com/office/drawing/2014/main" id="{7D08F375-E2C1-4958-810A-9869A04262B6}"/>
              </a:ext>
            </a:extLst>
          </p:cNvPr>
          <p:cNvSpPr>
            <a:spLocks noGrp="1"/>
          </p:cNvSpPr>
          <p:nvPr>
            <p:ph type="title"/>
          </p:nvPr>
        </p:nvSpPr>
        <p:spPr>
          <a:xfrm>
            <a:off x="330999" y="179686"/>
            <a:ext cx="9575001" cy="1012887"/>
          </a:xfrm>
        </p:spPr>
        <p:txBody>
          <a:bodyPr/>
          <a:lstStyle/>
          <a:p>
            <a:pPr algn="ctr"/>
            <a:r>
              <a:rPr lang="ja-JP" altLang="en-US"/>
              <a:t>但現在...</a:t>
            </a:r>
            <a:r>
              <a:rPr lang="en-US" altLang="ja-JP"/>
              <a:t>QuWakeUp</a:t>
            </a:r>
            <a:r>
              <a:rPr lang="zh-TW" altLang="en-US"/>
              <a:t> </a:t>
            </a:r>
            <a:r>
              <a:rPr lang="ja-JP" altLang="en-US"/>
              <a:t>幫你輕鬆搞定</a:t>
            </a:r>
            <a:endParaRPr lang="en-US"/>
          </a:p>
        </p:txBody>
      </p:sp>
      <p:pic>
        <p:nvPicPr>
          <p:cNvPr id="8" name="Picture 8" descr="A screenshot of a cell phone&#10;&#10;Description generated with very high confidence">
            <a:extLst>
              <a:ext uri="{FF2B5EF4-FFF2-40B4-BE49-F238E27FC236}">
                <a16:creationId xmlns:a16="http://schemas.microsoft.com/office/drawing/2014/main" id="{198B5DC6-A7EA-47AF-9CC1-AA4E59FD2AB5}"/>
              </a:ext>
            </a:extLst>
          </p:cNvPr>
          <p:cNvPicPr>
            <a:picLocks noChangeAspect="1"/>
          </p:cNvPicPr>
          <p:nvPr/>
        </p:nvPicPr>
        <p:blipFill>
          <a:blip r:embed="rId6"/>
          <a:stretch>
            <a:fillRect/>
          </a:stretch>
        </p:blipFill>
        <p:spPr>
          <a:xfrm>
            <a:off x="543208" y="2932658"/>
            <a:ext cx="5155401" cy="3086884"/>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6CE5E969-38DC-4111-8DAE-44E5F53AEA01}"/>
              </a:ext>
            </a:extLst>
          </p:cNvPr>
          <p:cNvPicPr>
            <a:picLocks noChangeAspect="1"/>
          </p:cNvPicPr>
          <p:nvPr/>
        </p:nvPicPr>
        <p:blipFill>
          <a:blip r:embed="rId7"/>
          <a:stretch>
            <a:fillRect/>
          </a:stretch>
        </p:blipFill>
        <p:spPr>
          <a:xfrm>
            <a:off x="6096000" y="2945569"/>
            <a:ext cx="5129305" cy="3064565"/>
          </a:xfrm>
          <a:prstGeom prst="rect">
            <a:avLst/>
          </a:prstGeom>
        </p:spPr>
      </p:pic>
      <p:sp>
        <p:nvSpPr>
          <p:cNvPr id="14" name="TextBox 13">
            <a:extLst>
              <a:ext uri="{FF2B5EF4-FFF2-40B4-BE49-F238E27FC236}">
                <a16:creationId xmlns:a16="http://schemas.microsoft.com/office/drawing/2014/main" id="{5D1B4F19-718C-4687-8B8A-B1B27F2CE08B}"/>
              </a:ext>
            </a:extLst>
          </p:cNvPr>
          <p:cNvSpPr txBox="1"/>
          <p:nvPr/>
        </p:nvSpPr>
        <p:spPr>
          <a:xfrm>
            <a:off x="330999" y="1276221"/>
            <a:ext cx="100965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solidFill>
                  <a:srgbClr val="412DAF"/>
                </a:solidFill>
                <a:latin typeface="微軟正黑體" panose="020B0604030504040204" pitchFamily="34" charset="-120"/>
                <a:ea typeface="微軟正黑體" panose="020B0604030504040204" pitchFamily="34" charset="-120"/>
                <a:cs typeface="Calibri"/>
              </a:rPr>
              <a:t>於上班時間事先設定完成，週一上班到公司時，設備已正常運作！</a:t>
            </a:r>
            <a:endParaRPr lang="en-US" sz="2400" b="1">
              <a:solidFill>
                <a:srgbClr val="412DAF"/>
              </a:solidFill>
              <a:latin typeface="微軟正黑體" panose="020B0604030504040204" pitchFamily="34" charset="-120"/>
              <a:ea typeface="微軟正黑體" panose="020B0604030504040204" pitchFamily="34" charset="-120"/>
              <a:cs typeface="Calibri" panose="020F0502020204030204"/>
            </a:endParaRPr>
          </a:p>
        </p:txBody>
      </p:sp>
      <p:sp>
        <p:nvSpPr>
          <p:cNvPr id="18" name="Rectangle 17">
            <a:extLst>
              <a:ext uri="{FF2B5EF4-FFF2-40B4-BE49-F238E27FC236}">
                <a16:creationId xmlns:a16="http://schemas.microsoft.com/office/drawing/2014/main" id="{0A89733D-DC98-48D2-B3A3-D9CF01048B1F}"/>
              </a:ext>
            </a:extLst>
          </p:cNvPr>
          <p:cNvSpPr/>
          <p:nvPr/>
        </p:nvSpPr>
        <p:spPr>
          <a:xfrm rot="5400000">
            <a:off x="109597" y="4676266"/>
            <a:ext cx="1923404" cy="2476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21" name="Speech Bubble: Rectangle with Corners Rounded 15">
            <a:extLst>
              <a:ext uri="{FF2B5EF4-FFF2-40B4-BE49-F238E27FC236}">
                <a16:creationId xmlns:a16="http://schemas.microsoft.com/office/drawing/2014/main" id="{FDC3A196-2139-4432-926E-8DB24D830E4F}"/>
              </a:ext>
            </a:extLst>
          </p:cNvPr>
          <p:cNvSpPr/>
          <p:nvPr/>
        </p:nvSpPr>
        <p:spPr>
          <a:xfrm rot="540000">
            <a:off x="9728723" y="474403"/>
            <a:ext cx="2088269" cy="727002"/>
          </a:xfrm>
          <a:prstGeom prst="wedgeRoundRectCallout">
            <a:avLst>
              <a:gd name="adj1" fmla="val -37400"/>
              <a:gd name="adj2" fmla="val 96804"/>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a:latin typeface="微軟正黑體" panose="020B0604030504040204" pitchFamily="34" charset="-120"/>
                <a:ea typeface="微軟正黑體" panose="020B0604030504040204" pitchFamily="34" charset="-120"/>
                <a:cs typeface="Calibri"/>
              </a:rPr>
              <a:t>事先排程不慌張</a:t>
            </a:r>
          </a:p>
        </p:txBody>
      </p:sp>
    </p:spTree>
    <p:extLst>
      <p:ext uri="{BB962C8B-B14F-4D97-AF65-F5344CB8AC3E}">
        <p14:creationId xmlns:p14="http://schemas.microsoft.com/office/powerpoint/2010/main" val="4260579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6BAB78BF-2932-463D-B0A8-FF9BB6092BC2}"/>
              </a:ext>
            </a:extLst>
          </p:cNvPr>
          <p:cNvSpPr txBox="1"/>
          <p:nvPr/>
        </p:nvSpPr>
        <p:spPr>
          <a:xfrm>
            <a:off x="6029739" y="5141844"/>
            <a:ext cx="4485861" cy="769441"/>
          </a:xfrm>
          <a:prstGeom prst="rect">
            <a:avLst/>
          </a:prstGeom>
          <a:noFill/>
        </p:spPr>
        <p:txBody>
          <a:bodyPr wrap="square" rtlCol="0">
            <a:spAutoFit/>
          </a:bodyPr>
          <a:lstStyle/>
          <a:p>
            <a:r>
              <a:rPr lang="zh-TW" altLang="en-US" sz="4400" b="1">
                <a:solidFill>
                  <a:schemeClr val="bg2">
                    <a:lumMod val="25000"/>
                  </a:schemeClr>
                </a:solidFill>
                <a:latin typeface="微軟正黑體" panose="020B0604030504040204" pitchFamily="34" charset="-120"/>
                <a:ea typeface="微軟正黑體" panose="020B0604030504040204" pitchFamily="34" charset="-120"/>
              </a:rPr>
              <a:t>是您最好的選擇！</a:t>
            </a:r>
          </a:p>
        </p:txBody>
      </p:sp>
      <p:sp>
        <p:nvSpPr>
          <p:cNvPr id="5" name="副標題 16">
            <a:extLst>
              <a:ext uri="{FF2B5EF4-FFF2-40B4-BE49-F238E27FC236}">
                <a16:creationId xmlns:a16="http://schemas.microsoft.com/office/drawing/2014/main" id="{586EF7CD-4BBB-4B04-9D43-DC529B022F24}"/>
              </a:ext>
            </a:extLst>
          </p:cNvPr>
          <p:cNvSpPr txBox="1">
            <a:spLocks/>
          </p:cNvSpPr>
          <p:nvPr/>
        </p:nvSpPr>
        <p:spPr>
          <a:xfrm>
            <a:off x="4293704" y="6387548"/>
            <a:ext cx="7785653" cy="39506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TW" sz="700">
                <a:solidFill>
                  <a:schemeClr val="tx1">
                    <a:lumMod val="65000"/>
                    <a:lumOff val="35000"/>
                  </a:schemeClr>
                </a:solidFill>
                <a:latin typeface="微軟正黑體" panose="020B0604030504040204" pitchFamily="34" charset="-120"/>
                <a:ea typeface="微軟正黑體" panose="020B0604030504040204" pitchFamily="34" charset="-120"/>
              </a:rPr>
              <a:t>©2019</a:t>
            </a:r>
            <a:r>
              <a:rPr lang="zh-TW" altLang="en-US" sz="700">
                <a:solidFill>
                  <a:schemeClr val="tx1">
                    <a:lumMod val="65000"/>
                    <a:lumOff val="3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a:t>
            </a:r>
            <a:endParaRPr lang="zh-TW" sz="360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1040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1CE1ACB-45A9-4080-A6B7-3F97CFF1A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86"/>
          <a:stretch/>
        </p:blipFill>
        <p:spPr>
          <a:xfrm>
            <a:off x="0" y="161647"/>
            <a:ext cx="6651811" cy="1081445"/>
          </a:xfrm>
          <a:prstGeom prst="rect">
            <a:avLst/>
          </a:prstGeom>
        </p:spPr>
      </p:pic>
      <p:sp>
        <p:nvSpPr>
          <p:cNvPr id="2" name="Title 1">
            <a:extLst>
              <a:ext uri="{FF2B5EF4-FFF2-40B4-BE49-F238E27FC236}">
                <a16:creationId xmlns:a16="http://schemas.microsoft.com/office/drawing/2014/main" id="{13A7352A-083A-4DFD-811A-72B2DEDBBA7E}"/>
              </a:ext>
            </a:extLst>
          </p:cNvPr>
          <p:cNvSpPr>
            <a:spLocks noGrp="1"/>
          </p:cNvSpPr>
          <p:nvPr>
            <p:ph type="title"/>
          </p:nvPr>
        </p:nvSpPr>
        <p:spPr>
          <a:xfrm>
            <a:off x="347110" y="62047"/>
            <a:ext cx="8247345" cy="1325563"/>
          </a:xfrm>
        </p:spPr>
        <p:txBody>
          <a:bodyPr/>
          <a:lstStyle/>
          <a:p>
            <a:r>
              <a:rPr lang="ja-JP" altLang="en-US"/>
              <a:t>過去我們如何遠端工作</a:t>
            </a:r>
            <a:endParaRPr lang="en-US"/>
          </a:p>
        </p:txBody>
      </p:sp>
      <p:sp>
        <p:nvSpPr>
          <p:cNvPr id="3" name="Content Placeholder 2">
            <a:extLst>
              <a:ext uri="{FF2B5EF4-FFF2-40B4-BE49-F238E27FC236}">
                <a16:creationId xmlns:a16="http://schemas.microsoft.com/office/drawing/2014/main" id="{88A49044-0E01-4ACC-906D-89FBF2EE6BFD}"/>
              </a:ext>
            </a:extLst>
          </p:cNvPr>
          <p:cNvSpPr>
            <a:spLocks noGrp="1"/>
          </p:cNvSpPr>
          <p:nvPr>
            <p:ph idx="4294967295"/>
          </p:nvPr>
        </p:nvSpPr>
        <p:spPr>
          <a:xfrm>
            <a:off x="347110" y="1281729"/>
            <a:ext cx="9750425" cy="544513"/>
          </a:xfrm>
        </p:spPr>
        <p:txBody>
          <a:bodyPr vert="horz" lIns="91440" tIns="45720" rIns="91440" bIns="45720" rtlCol="0" anchor="t">
            <a:normAutofit/>
          </a:bodyPr>
          <a:lstStyle/>
          <a:p>
            <a:pPr marL="0" indent="0">
              <a:buNone/>
            </a:pPr>
            <a:r>
              <a:rPr lang="ja-JP" altLang="en-US" sz="2400" b="1">
                <a:solidFill>
                  <a:srgbClr val="412DAF"/>
                </a:solidFill>
                <a:latin typeface="微軟正黑體" panose="020B0604030504040204" pitchFamily="34" charset="-120"/>
                <a:ea typeface="微軟正黑體" panose="020B0604030504040204" pitchFamily="34" charset="-120"/>
                <a:cs typeface="Calibri"/>
              </a:rPr>
              <a:t>使用各種熟悉的「遠端桌面控制」軟體</a:t>
            </a:r>
            <a:r>
              <a:rPr lang="zh-TW" altLang="en-US" sz="2400" b="1">
                <a:solidFill>
                  <a:srgbClr val="412DAF"/>
                </a:solidFill>
                <a:latin typeface="微軟正黑體" panose="020B0604030504040204" pitchFamily="34" charset="-120"/>
                <a:ea typeface="微軟正黑體" panose="020B0604030504040204" pitchFamily="34" charset="-120"/>
                <a:cs typeface="Calibri"/>
              </a:rPr>
              <a:t>，但是</a:t>
            </a:r>
            <a:r>
              <a:rPr lang="en-US" altLang="zh-TW" sz="2400" b="1">
                <a:solidFill>
                  <a:srgbClr val="412DAF"/>
                </a:solidFill>
                <a:latin typeface="微軟正黑體" panose="020B0604030504040204" pitchFamily="34" charset="-120"/>
                <a:ea typeface="微軟正黑體" panose="020B0604030504040204" pitchFamily="34" charset="-120"/>
                <a:cs typeface="Calibri"/>
              </a:rPr>
              <a:t>…</a:t>
            </a:r>
            <a:endParaRPr lang="en-US" sz="2400" b="1">
              <a:solidFill>
                <a:srgbClr val="412DAF"/>
              </a:solidFill>
              <a:latin typeface="微軟正黑體" panose="020B0604030504040204" pitchFamily="34" charset="-120"/>
              <a:ea typeface="微軟正黑體" panose="020B0604030504040204" pitchFamily="34" charset="-120"/>
              <a:cs typeface="Calibri"/>
            </a:endParaRPr>
          </a:p>
          <a:p>
            <a:pPr marL="0" indent="0">
              <a:buNone/>
            </a:pPr>
            <a:endParaRPr lang="ja-JP" altLang="en-US" sz="2400" b="1">
              <a:solidFill>
                <a:srgbClr val="412DAF"/>
              </a:solidFill>
              <a:latin typeface="微軟正黑體" panose="020B0604030504040204" pitchFamily="34" charset="-120"/>
              <a:ea typeface="微軟正黑體" panose="020B0604030504040204" pitchFamily="34" charset="-120"/>
              <a:cs typeface="Calibri"/>
            </a:endParaRPr>
          </a:p>
        </p:txBody>
      </p:sp>
      <p:pic>
        <p:nvPicPr>
          <p:cNvPr id="10" name="Picture 10" descr="A screenshot of a cell phone&#10;&#10;Description generated with very high confidence">
            <a:extLst>
              <a:ext uri="{FF2B5EF4-FFF2-40B4-BE49-F238E27FC236}">
                <a16:creationId xmlns:a16="http://schemas.microsoft.com/office/drawing/2014/main" id="{FC1683CB-4883-4A1D-8157-41FF23599D36}"/>
              </a:ext>
            </a:extLst>
          </p:cNvPr>
          <p:cNvPicPr>
            <a:picLocks noChangeAspect="1"/>
          </p:cNvPicPr>
          <p:nvPr/>
        </p:nvPicPr>
        <p:blipFill rotWithShape="1">
          <a:blip r:embed="rId4"/>
          <a:srcRect l="4700" r="6309"/>
          <a:stretch/>
        </p:blipFill>
        <p:spPr>
          <a:xfrm>
            <a:off x="545266" y="2816537"/>
            <a:ext cx="4485861" cy="3146526"/>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1AEC7CB9-0C07-473A-9475-6B1BF85B2D70}"/>
              </a:ext>
            </a:extLst>
          </p:cNvPr>
          <p:cNvPicPr>
            <a:picLocks noChangeAspect="1"/>
          </p:cNvPicPr>
          <p:nvPr/>
        </p:nvPicPr>
        <p:blipFill>
          <a:blip r:embed="rId5"/>
          <a:stretch>
            <a:fillRect/>
          </a:stretch>
        </p:blipFill>
        <p:spPr>
          <a:xfrm>
            <a:off x="5972798" y="3140862"/>
            <a:ext cx="5872092" cy="2961349"/>
          </a:xfrm>
          <a:prstGeom prst="rect">
            <a:avLst/>
          </a:prstGeom>
        </p:spPr>
      </p:pic>
      <p:pic>
        <p:nvPicPr>
          <p:cNvPr id="14" name="Picture 14">
            <a:extLst>
              <a:ext uri="{FF2B5EF4-FFF2-40B4-BE49-F238E27FC236}">
                <a16:creationId xmlns:a16="http://schemas.microsoft.com/office/drawing/2014/main" id="{52AA65A8-6D57-44E5-9DC6-2BC250767E0C}"/>
              </a:ext>
            </a:extLst>
          </p:cNvPr>
          <p:cNvPicPr>
            <a:picLocks noChangeAspect="1"/>
          </p:cNvPicPr>
          <p:nvPr/>
        </p:nvPicPr>
        <p:blipFill>
          <a:blip r:embed="rId6"/>
          <a:stretch>
            <a:fillRect/>
          </a:stretch>
        </p:blipFill>
        <p:spPr>
          <a:xfrm>
            <a:off x="3418319" y="1990521"/>
            <a:ext cx="2131433" cy="2120775"/>
          </a:xfrm>
          <a:prstGeom prst="rect">
            <a:avLst/>
          </a:prstGeom>
        </p:spPr>
      </p:pic>
      <p:pic>
        <p:nvPicPr>
          <p:cNvPr id="16" name="Picture 16" descr="A picture containing sign&#10;&#10;Description generated with high confidence">
            <a:extLst>
              <a:ext uri="{FF2B5EF4-FFF2-40B4-BE49-F238E27FC236}">
                <a16:creationId xmlns:a16="http://schemas.microsoft.com/office/drawing/2014/main" id="{701F5AA9-3E4A-4F8B-8786-D8316DDD98CF}"/>
              </a:ext>
            </a:extLst>
          </p:cNvPr>
          <p:cNvPicPr>
            <a:picLocks noChangeAspect="1"/>
          </p:cNvPicPr>
          <p:nvPr/>
        </p:nvPicPr>
        <p:blipFill>
          <a:blip r:embed="rId7"/>
          <a:stretch>
            <a:fillRect/>
          </a:stretch>
        </p:blipFill>
        <p:spPr>
          <a:xfrm>
            <a:off x="5121037" y="1818721"/>
            <a:ext cx="3410291" cy="2584361"/>
          </a:xfrm>
          <a:prstGeom prst="rect">
            <a:avLst/>
          </a:prstGeom>
        </p:spPr>
      </p:pic>
      <p:sp>
        <p:nvSpPr>
          <p:cNvPr id="18" name="TextBox 17">
            <a:extLst>
              <a:ext uri="{FF2B5EF4-FFF2-40B4-BE49-F238E27FC236}">
                <a16:creationId xmlns:a16="http://schemas.microsoft.com/office/drawing/2014/main" id="{A03D133A-D5A1-4DB8-8D94-47C22001F791}"/>
              </a:ext>
            </a:extLst>
          </p:cNvPr>
          <p:cNvSpPr txBox="1"/>
          <p:nvPr/>
        </p:nvSpPr>
        <p:spPr>
          <a:xfrm>
            <a:off x="6994594" y="1120743"/>
            <a:ext cx="4850296" cy="523220"/>
          </a:xfrm>
          <a:prstGeom prst="rect">
            <a:avLst/>
          </a:prstGeom>
          <a:solidFill>
            <a:srgbClr val="412DA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solidFill>
                  <a:schemeClr val="bg1"/>
                </a:solidFill>
                <a:latin typeface="微軟正黑體" panose="020B0604030504040204" pitchFamily="34" charset="-120"/>
                <a:ea typeface="微軟正黑體" panose="020B0604030504040204" pitchFamily="34" charset="-120"/>
              </a:rPr>
              <a:t>遠端喚醒設備卻相當不容易！</a:t>
            </a:r>
            <a:endParaRPr lang="en-US" sz="2800" b="1">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401571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1D18FE37-C04A-492B-8A85-7F3A43DD4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6686" y="2502749"/>
            <a:ext cx="3565552" cy="3089531"/>
          </a:xfrm>
          <a:prstGeom prst="rect">
            <a:avLst/>
          </a:prstGeom>
        </p:spPr>
      </p:pic>
      <p:pic>
        <p:nvPicPr>
          <p:cNvPr id="33" name="圖片 32">
            <a:extLst>
              <a:ext uri="{FF2B5EF4-FFF2-40B4-BE49-F238E27FC236}">
                <a16:creationId xmlns:a16="http://schemas.microsoft.com/office/drawing/2014/main" id="{69B373FC-DC0C-485E-BEAA-14E97D375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933" y="2191704"/>
            <a:ext cx="3504305" cy="1438919"/>
          </a:xfrm>
          <a:prstGeom prst="rect">
            <a:avLst/>
          </a:prstGeom>
        </p:spPr>
      </p:pic>
      <p:sp>
        <p:nvSpPr>
          <p:cNvPr id="35" name="矩形 34">
            <a:extLst>
              <a:ext uri="{FF2B5EF4-FFF2-40B4-BE49-F238E27FC236}">
                <a16:creationId xmlns:a16="http://schemas.microsoft.com/office/drawing/2014/main" id="{51735EAF-49FB-457F-BBDD-085C9B54D9C6}"/>
              </a:ext>
            </a:extLst>
          </p:cNvPr>
          <p:cNvSpPr/>
          <p:nvPr/>
        </p:nvSpPr>
        <p:spPr>
          <a:xfrm>
            <a:off x="9314339" y="2447686"/>
            <a:ext cx="1415772" cy="461665"/>
          </a:xfrm>
          <a:prstGeom prst="rect">
            <a:avLst/>
          </a:prstGeom>
        </p:spPr>
        <p:txBody>
          <a:bodyPr wrap="none">
            <a:spAutoFit/>
          </a:bodyPr>
          <a:lstStyle/>
          <a:p>
            <a:pPr lvl="0" algn="ctr"/>
            <a:r>
              <a:rPr lang="ja-JP" altLang="en-US" sz="2400" b="1">
                <a:solidFill>
                  <a:schemeClr val="bg1"/>
                </a:solidFill>
                <a:latin typeface="微軟正黑體" panose="020B0604030504040204" pitchFamily="34" charset="-120"/>
                <a:ea typeface="微軟正黑體" panose="020B0604030504040204" pitchFamily="34" charset="-120"/>
                <a:cs typeface="Calibri"/>
              </a:rPr>
              <a:t>耗電問題</a:t>
            </a:r>
          </a:p>
        </p:txBody>
      </p:sp>
      <p:pic>
        <p:nvPicPr>
          <p:cNvPr id="28" name="圖片 27">
            <a:extLst>
              <a:ext uri="{FF2B5EF4-FFF2-40B4-BE49-F238E27FC236}">
                <a16:creationId xmlns:a16="http://schemas.microsoft.com/office/drawing/2014/main" id="{E2B3E9DE-9FE9-48E3-8F25-9ACBB892F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638" y="3520558"/>
            <a:ext cx="3565552" cy="3089531"/>
          </a:xfrm>
          <a:prstGeom prst="rect">
            <a:avLst/>
          </a:prstGeom>
        </p:spPr>
      </p:pic>
      <p:pic>
        <p:nvPicPr>
          <p:cNvPr id="18" name="圖片 17">
            <a:extLst>
              <a:ext uri="{FF2B5EF4-FFF2-40B4-BE49-F238E27FC236}">
                <a16:creationId xmlns:a16="http://schemas.microsoft.com/office/drawing/2014/main" id="{F9489D56-790E-4D11-98AE-8289669DE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378" y="2502749"/>
            <a:ext cx="3565552" cy="3089531"/>
          </a:xfrm>
          <a:prstGeom prst="rect">
            <a:avLst/>
          </a:prstGeom>
        </p:spPr>
      </p:pic>
      <p:pic>
        <p:nvPicPr>
          <p:cNvPr id="29" name="圖片 28">
            <a:extLst>
              <a:ext uri="{FF2B5EF4-FFF2-40B4-BE49-F238E27FC236}">
                <a16:creationId xmlns:a16="http://schemas.microsoft.com/office/drawing/2014/main" id="{1F3B6EAF-425D-49B3-AF2C-699DAB0AE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5651" y="3306446"/>
            <a:ext cx="3504305" cy="1438919"/>
          </a:xfrm>
          <a:prstGeom prst="rect">
            <a:avLst/>
          </a:prstGeom>
        </p:spPr>
      </p:pic>
      <p:sp>
        <p:nvSpPr>
          <p:cNvPr id="31" name="矩形 30">
            <a:extLst>
              <a:ext uri="{FF2B5EF4-FFF2-40B4-BE49-F238E27FC236}">
                <a16:creationId xmlns:a16="http://schemas.microsoft.com/office/drawing/2014/main" id="{7EA48C30-F6F1-4CAD-8C7C-BC8CDC873BCD}"/>
              </a:ext>
            </a:extLst>
          </p:cNvPr>
          <p:cNvSpPr/>
          <p:nvPr/>
        </p:nvSpPr>
        <p:spPr>
          <a:xfrm>
            <a:off x="5742060" y="3562428"/>
            <a:ext cx="1997663" cy="461665"/>
          </a:xfrm>
          <a:prstGeom prst="rect">
            <a:avLst/>
          </a:prstGeom>
        </p:spPr>
        <p:txBody>
          <a:bodyPr wrap="none">
            <a:spAutoFit/>
          </a:bodyPr>
          <a:lstStyle/>
          <a:p>
            <a:pPr lvl="0" algn="ctr"/>
            <a:r>
              <a:rPr lang="en-US" altLang="ja-JP" sz="2400" b="1">
                <a:solidFill>
                  <a:schemeClr val="bg1"/>
                </a:solidFill>
                <a:latin typeface="微軟正黑體" panose="020B0604030504040204" pitchFamily="34" charset="-120"/>
                <a:ea typeface="微軟正黑體" panose="020B0604030504040204" pitchFamily="34" charset="-120"/>
                <a:cs typeface="Calibri"/>
              </a:rPr>
              <a:t>24HR </a:t>
            </a:r>
            <a:r>
              <a:rPr lang="ja-JP" altLang="en-US" sz="2400" b="1">
                <a:solidFill>
                  <a:schemeClr val="bg1"/>
                </a:solidFill>
                <a:latin typeface="微軟正黑體" panose="020B0604030504040204" pitchFamily="34" charset="-120"/>
                <a:ea typeface="微軟正黑體" panose="020B0604030504040204" pitchFamily="34" charset="-120"/>
                <a:cs typeface="Calibri"/>
              </a:rPr>
              <a:t>不關機</a:t>
            </a:r>
          </a:p>
        </p:txBody>
      </p:sp>
      <p:pic>
        <p:nvPicPr>
          <p:cNvPr id="20" name="圖片 19">
            <a:extLst>
              <a:ext uri="{FF2B5EF4-FFF2-40B4-BE49-F238E27FC236}">
                <a16:creationId xmlns:a16="http://schemas.microsoft.com/office/drawing/2014/main" id="{44E82E59-8C7B-4175-80F2-DAB8F7932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862" y="2191704"/>
            <a:ext cx="3504305" cy="1438919"/>
          </a:xfrm>
          <a:prstGeom prst="rect">
            <a:avLst/>
          </a:prstGeom>
        </p:spPr>
      </p:pic>
      <p:pic>
        <p:nvPicPr>
          <p:cNvPr id="22" name="圖片 21">
            <a:extLst>
              <a:ext uri="{FF2B5EF4-FFF2-40B4-BE49-F238E27FC236}">
                <a16:creationId xmlns:a16="http://schemas.microsoft.com/office/drawing/2014/main" id="{8E713469-1323-463A-A03C-11FD85291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03" y="133393"/>
            <a:ext cx="2796266" cy="2646175"/>
          </a:xfrm>
          <a:prstGeom prst="rect">
            <a:avLst/>
          </a:prstGeom>
        </p:spPr>
      </p:pic>
      <p:sp>
        <p:nvSpPr>
          <p:cNvPr id="2" name="標題 1">
            <a:extLst>
              <a:ext uri="{FF2B5EF4-FFF2-40B4-BE49-F238E27FC236}">
                <a16:creationId xmlns:a16="http://schemas.microsoft.com/office/drawing/2014/main" id="{8227F5AD-9DB2-4F18-BB88-1A4F38333A73}"/>
              </a:ext>
            </a:extLst>
          </p:cNvPr>
          <p:cNvSpPr>
            <a:spLocks noGrp="1"/>
          </p:cNvSpPr>
          <p:nvPr>
            <p:ph type="title"/>
          </p:nvPr>
        </p:nvSpPr>
        <p:spPr/>
        <p:txBody>
          <a:bodyPr/>
          <a:lstStyle/>
          <a:p>
            <a:r>
              <a:rPr lang="ja-JP" altLang="en-US" dirty="0">
                <a:latin typeface="微軟正黑體"/>
                <a:ea typeface="微軟正黑體"/>
              </a:rPr>
              <a:t>如果你是</a:t>
            </a:r>
            <a:r>
              <a:rPr lang="zh-TW" altLang="en-US" dirty="0">
                <a:latin typeface="微軟正黑體"/>
                <a:ea typeface="微軟正黑體"/>
              </a:rPr>
              <a:t> </a:t>
            </a:r>
            <a:r>
              <a:rPr lang="ja-JP" altLang="en-US" dirty="0">
                <a:latin typeface="微軟正黑體"/>
                <a:ea typeface="微軟正黑體"/>
              </a:rPr>
              <a:t>NAS</a:t>
            </a:r>
            <a:r>
              <a:rPr lang="zh-TW" altLang="en-US" dirty="0">
                <a:latin typeface="微軟正黑體"/>
                <a:ea typeface="微軟正黑體"/>
              </a:rPr>
              <a:t> 個人</a:t>
            </a:r>
            <a:r>
              <a:rPr lang="en-US" altLang="zh-TW" dirty="0">
                <a:latin typeface="微軟正黑體"/>
                <a:ea typeface="微軟正黑體"/>
              </a:rPr>
              <a:t>/</a:t>
            </a:r>
            <a:r>
              <a:rPr lang="zh-CN" altLang="en-US" dirty="0">
                <a:latin typeface="微軟正黑體"/>
                <a:ea typeface="微軟正黑體"/>
              </a:rPr>
              <a:t>家庭用戶</a:t>
            </a:r>
            <a:endParaRPr lang="zh-TW" altLang="en-US" dirty="0"/>
          </a:p>
        </p:txBody>
      </p:sp>
      <p:sp>
        <p:nvSpPr>
          <p:cNvPr id="3" name="Content Placeholder 2">
            <a:extLst>
              <a:ext uri="{FF2B5EF4-FFF2-40B4-BE49-F238E27FC236}">
                <a16:creationId xmlns:a16="http://schemas.microsoft.com/office/drawing/2014/main" id="{85734932-6D32-4EF1-8210-7E63E59E0E4F}"/>
              </a:ext>
            </a:extLst>
          </p:cNvPr>
          <p:cNvSpPr>
            <a:spLocks noGrp="1"/>
          </p:cNvSpPr>
          <p:nvPr>
            <p:ph idx="4294967295"/>
          </p:nvPr>
        </p:nvSpPr>
        <p:spPr>
          <a:xfrm>
            <a:off x="2484783" y="1190748"/>
            <a:ext cx="8503739" cy="588585"/>
          </a:xfrm>
        </p:spPr>
        <p:txBody>
          <a:bodyPr vert="horz" lIns="91440" tIns="45720" rIns="91440" bIns="45720" rtlCol="0" anchor="t">
            <a:normAutofit/>
          </a:bodyPr>
          <a:lstStyle/>
          <a:p>
            <a:pPr marL="0" indent="0">
              <a:buNone/>
            </a:pPr>
            <a:r>
              <a:rPr lang="ja-JP" altLang="en-US" b="1" dirty="0">
                <a:solidFill>
                  <a:srgbClr val="412DAF"/>
                </a:solidFill>
                <a:latin typeface="微軟正黑體" panose="020B0604030504040204" pitchFamily="34" charset="-120"/>
                <a:ea typeface="微軟正黑體" panose="020B0604030504040204" pitchFamily="34" charset="-120"/>
                <a:cs typeface="Calibri"/>
              </a:rPr>
              <a:t>不在家時臨時要存取資料...</a:t>
            </a:r>
            <a:endParaRPr lang="en-US" b="1" dirty="0">
              <a:solidFill>
                <a:srgbClr val="412DAF"/>
              </a:solidFill>
              <a:latin typeface="微軟正黑體" panose="020B0604030504040204" pitchFamily="34" charset="-120"/>
              <a:ea typeface="微軟正黑體" panose="020B0604030504040204" pitchFamily="34" charset="-120"/>
              <a:cs typeface="Calibri" panose="020F0502020204030204"/>
            </a:endParaRPr>
          </a:p>
        </p:txBody>
      </p:sp>
      <p:pic>
        <p:nvPicPr>
          <p:cNvPr id="6" name="Picture 6">
            <a:extLst>
              <a:ext uri="{FF2B5EF4-FFF2-40B4-BE49-F238E27FC236}">
                <a16:creationId xmlns:a16="http://schemas.microsoft.com/office/drawing/2014/main" id="{193D4CEA-307D-4E77-8418-4F4292800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4875" y="3220396"/>
            <a:ext cx="1887939" cy="2021151"/>
          </a:xfrm>
          <a:prstGeom prst="rect">
            <a:avLst/>
          </a:prstGeom>
        </p:spPr>
      </p:pic>
      <p:pic>
        <p:nvPicPr>
          <p:cNvPr id="9" name="Picture 9">
            <a:extLst>
              <a:ext uri="{FF2B5EF4-FFF2-40B4-BE49-F238E27FC236}">
                <a16:creationId xmlns:a16="http://schemas.microsoft.com/office/drawing/2014/main" id="{2B08E882-8BB4-4B79-B428-9AB922F0B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6162" y="4373262"/>
            <a:ext cx="1997663" cy="1963611"/>
          </a:xfrm>
          <a:prstGeom prst="rect">
            <a:avLst/>
          </a:prstGeom>
        </p:spPr>
      </p:pic>
      <p:pic>
        <p:nvPicPr>
          <p:cNvPr id="4" name="Picture 11">
            <a:extLst>
              <a:ext uri="{FF2B5EF4-FFF2-40B4-BE49-F238E27FC236}">
                <a16:creationId xmlns:a16="http://schemas.microsoft.com/office/drawing/2014/main" id="{29F781D1-B9DA-45C1-8CC3-5F8DA4979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2480" y="3341635"/>
            <a:ext cx="1937553" cy="1725147"/>
          </a:xfrm>
          <a:prstGeom prst="rect">
            <a:avLst/>
          </a:prstGeom>
        </p:spPr>
      </p:pic>
      <p:pic>
        <p:nvPicPr>
          <p:cNvPr id="12" name="圖片 11">
            <a:extLst>
              <a:ext uri="{FF2B5EF4-FFF2-40B4-BE49-F238E27FC236}">
                <a16:creationId xmlns:a16="http://schemas.microsoft.com/office/drawing/2014/main" id="{4652C429-8A44-4B9F-AD07-69356C6E3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783" y="533532"/>
            <a:ext cx="1601724" cy="1658172"/>
          </a:xfrm>
          <a:prstGeom prst="rect">
            <a:avLst/>
          </a:prstGeom>
        </p:spPr>
      </p:pic>
      <p:sp>
        <p:nvSpPr>
          <p:cNvPr id="26" name="矩形 25">
            <a:extLst>
              <a:ext uri="{FF2B5EF4-FFF2-40B4-BE49-F238E27FC236}">
                <a16:creationId xmlns:a16="http://schemas.microsoft.com/office/drawing/2014/main" id="{3AD7E610-B9BF-4075-B3F0-65EE13FD8BFE}"/>
              </a:ext>
            </a:extLst>
          </p:cNvPr>
          <p:cNvSpPr/>
          <p:nvPr/>
        </p:nvSpPr>
        <p:spPr>
          <a:xfrm>
            <a:off x="2136715" y="2447686"/>
            <a:ext cx="2646878" cy="461665"/>
          </a:xfrm>
          <a:prstGeom prst="rect">
            <a:avLst/>
          </a:prstGeom>
        </p:spPr>
        <p:txBody>
          <a:bodyPr wrap="none">
            <a:spAutoFit/>
          </a:bodyPr>
          <a:lstStyle/>
          <a:p>
            <a:pPr lvl="0" algn="ctr"/>
            <a:r>
              <a:rPr lang="ja-JP" altLang="en-US" sz="2400" b="1">
                <a:solidFill>
                  <a:schemeClr val="bg1"/>
                </a:solidFill>
                <a:latin typeface="微軟正黑體" panose="020B0604030504040204" pitchFamily="34" charset="-120"/>
                <a:ea typeface="微軟正黑體" panose="020B0604030504040204" pitchFamily="34" charset="-120"/>
                <a:cs typeface="Calibri"/>
              </a:rPr>
              <a:t>打電話叫家人開機</a:t>
            </a:r>
            <a:endParaRPr lang="en-US" altLang="zh-TW" sz="2400" b="1">
              <a:solidFill>
                <a:schemeClr val="bg1"/>
              </a:solidFill>
              <a:latin typeface="微軟正黑體" panose="020B0604030504040204" pitchFamily="34" charset="-120"/>
              <a:ea typeface="微軟正黑體" panose="020B0604030504040204" pitchFamily="34" charset="-120"/>
              <a:cs typeface="Calibri" panose="020F0502020204030204"/>
            </a:endParaRPr>
          </a:p>
        </p:txBody>
      </p:sp>
    </p:spTree>
    <p:extLst>
      <p:ext uri="{BB962C8B-B14F-4D97-AF65-F5344CB8AC3E}">
        <p14:creationId xmlns:p14="http://schemas.microsoft.com/office/powerpoint/2010/main" val="2896161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C6F9DB22-AC1C-49F3-AA44-198D77336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6686" y="2502749"/>
            <a:ext cx="3565552" cy="3089531"/>
          </a:xfrm>
          <a:prstGeom prst="rect">
            <a:avLst/>
          </a:prstGeom>
        </p:spPr>
      </p:pic>
      <p:pic>
        <p:nvPicPr>
          <p:cNvPr id="30" name="圖片 29">
            <a:extLst>
              <a:ext uri="{FF2B5EF4-FFF2-40B4-BE49-F238E27FC236}">
                <a16:creationId xmlns:a16="http://schemas.microsoft.com/office/drawing/2014/main" id="{560FF0F5-0EF5-4730-87D5-91D222E42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638" y="3520558"/>
            <a:ext cx="3565552" cy="3089531"/>
          </a:xfrm>
          <a:prstGeom prst="rect">
            <a:avLst/>
          </a:prstGeom>
        </p:spPr>
      </p:pic>
      <p:pic>
        <p:nvPicPr>
          <p:cNvPr id="31" name="圖片 30">
            <a:extLst>
              <a:ext uri="{FF2B5EF4-FFF2-40B4-BE49-F238E27FC236}">
                <a16:creationId xmlns:a16="http://schemas.microsoft.com/office/drawing/2014/main" id="{F9489633-F28C-4535-8812-63EAAFD86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378" y="2502749"/>
            <a:ext cx="3565552" cy="3089531"/>
          </a:xfrm>
          <a:prstGeom prst="rect">
            <a:avLst/>
          </a:prstGeom>
        </p:spPr>
      </p:pic>
      <p:pic>
        <p:nvPicPr>
          <p:cNvPr id="15" name="圖片 14">
            <a:extLst>
              <a:ext uri="{FF2B5EF4-FFF2-40B4-BE49-F238E27FC236}">
                <a16:creationId xmlns:a16="http://schemas.microsoft.com/office/drawing/2014/main" id="{F6FE4A81-8C2F-49B8-BF45-CE5A32719A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933" y="2195160"/>
            <a:ext cx="3504305" cy="1438919"/>
          </a:xfrm>
          <a:prstGeom prst="rect">
            <a:avLst/>
          </a:prstGeom>
        </p:spPr>
      </p:pic>
      <p:sp>
        <p:nvSpPr>
          <p:cNvPr id="16" name="矩形 15">
            <a:extLst>
              <a:ext uri="{FF2B5EF4-FFF2-40B4-BE49-F238E27FC236}">
                <a16:creationId xmlns:a16="http://schemas.microsoft.com/office/drawing/2014/main" id="{CF377A55-88F3-4A6F-B0BE-729DB7BAEC16}"/>
              </a:ext>
            </a:extLst>
          </p:cNvPr>
          <p:cNvSpPr/>
          <p:nvPr/>
        </p:nvSpPr>
        <p:spPr>
          <a:xfrm>
            <a:off x="9130090" y="2249031"/>
            <a:ext cx="1806539" cy="830997"/>
          </a:xfrm>
          <a:prstGeom prst="rect">
            <a:avLst/>
          </a:prstGeom>
        </p:spPr>
        <p:txBody>
          <a:bodyPr wrap="square">
            <a:spAutoFit/>
          </a:bodyPr>
          <a:lstStyle/>
          <a:p>
            <a:pPr lvl="0" algn="ctr"/>
            <a:r>
              <a:rPr lang="zh-TW" altLang="en-US" sz="2400" b="1">
                <a:solidFill>
                  <a:schemeClr val="bg1"/>
                </a:solidFill>
                <a:latin typeface="微軟正黑體" panose="020B0604030504040204" pitchFamily="34" charset="-120"/>
                <a:ea typeface="微軟正黑體" panose="020B0604030504040204" pitchFamily="34" charset="-120"/>
                <a:cs typeface="Calibri"/>
              </a:rPr>
              <a:t>設備出狀況總是慢半拍</a:t>
            </a:r>
          </a:p>
        </p:txBody>
      </p:sp>
      <p:pic>
        <p:nvPicPr>
          <p:cNvPr id="20" name="圖片 19">
            <a:extLst>
              <a:ext uri="{FF2B5EF4-FFF2-40B4-BE49-F238E27FC236}">
                <a16:creationId xmlns:a16="http://schemas.microsoft.com/office/drawing/2014/main" id="{09377F7E-E17D-4E08-AB4A-78064176B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8851" y="3309902"/>
            <a:ext cx="3504305" cy="1438919"/>
          </a:xfrm>
          <a:prstGeom prst="rect">
            <a:avLst/>
          </a:prstGeom>
        </p:spPr>
      </p:pic>
      <p:sp>
        <p:nvSpPr>
          <p:cNvPr id="21" name="矩形 20">
            <a:extLst>
              <a:ext uri="{FF2B5EF4-FFF2-40B4-BE49-F238E27FC236}">
                <a16:creationId xmlns:a16="http://schemas.microsoft.com/office/drawing/2014/main" id="{C33244F9-0A8C-4FBC-AFA1-02FD2A87814B}"/>
              </a:ext>
            </a:extLst>
          </p:cNvPr>
          <p:cNvSpPr/>
          <p:nvPr/>
        </p:nvSpPr>
        <p:spPr>
          <a:xfrm>
            <a:off x="5568157" y="3350946"/>
            <a:ext cx="2332521" cy="830997"/>
          </a:xfrm>
          <a:prstGeom prst="rect">
            <a:avLst/>
          </a:prstGeom>
        </p:spPr>
        <p:txBody>
          <a:bodyPr wrap="square">
            <a:spAutoFit/>
          </a:bodyPr>
          <a:lstStyle/>
          <a:p>
            <a:pPr lvl="0" algn="ctr"/>
            <a:r>
              <a:rPr lang="zh-TW" altLang="en-US" sz="2400" b="1">
                <a:solidFill>
                  <a:schemeClr val="bg1"/>
                </a:solidFill>
                <a:latin typeface="微軟正黑體" panose="020B0604030504040204" pitchFamily="34" charset="-120"/>
                <a:ea typeface="微軟正黑體" panose="020B0604030504040204" pitchFamily="34" charset="-120"/>
                <a:cs typeface="Calibri"/>
              </a:rPr>
              <a:t>維修復電親自將每台設備開機</a:t>
            </a:r>
          </a:p>
        </p:txBody>
      </p:sp>
      <p:pic>
        <p:nvPicPr>
          <p:cNvPr id="22" name="圖片 21">
            <a:extLst>
              <a:ext uri="{FF2B5EF4-FFF2-40B4-BE49-F238E27FC236}">
                <a16:creationId xmlns:a16="http://schemas.microsoft.com/office/drawing/2014/main" id="{B7181B7F-5612-44C3-B5BD-08D39D52A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862" y="2195160"/>
            <a:ext cx="3504305" cy="1438919"/>
          </a:xfrm>
          <a:prstGeom prst="rect">
            <a:avLst/>
          </a:prstGeom>
        </p:spPr>
      </p:pic>
      <p:pic>
        <p:nvPicPr>
          <p:cNvPr id="23" name="圖片 22">
            <a:extLst>
              <a:ext uri="{FF2B5EF4-FFF2-40B4-BE49-F238E27FC236}">
                <a16:creationId xmlns:a16="http://schemas.microsoft.com/office/drawing/2014/main" id="{11DA3196-5701-44F5-AA67-8916999D4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03" y="133393"/>
            <a:ext cx="2796266" cy="2646175"/>
          </a:xfrm>
          <a:prstGeom prst="rect">
            <a:avLst/>
          </a:prstGeom>
        </p:spPr>
      </p:pic>
      <p:pic>
        <p:nvPicPr>
          <p:cNvPr id="24" name="Picture 6">
            <a:extLst>
              <a:ext uri="{FF2B5EF4-FFF2-40B4-BE49-F238E27FC236}">
                <a16:creationId xmlns:a16="http://schemas.microsoft.com/office/drawing/2014/main" id="{0F3DD5ED-A6B3-43C9-9DCF-DC91A951F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4175" y="3314844"/>
            <a:ext cx="1779759" cy="2110878"/>
          </a:xfrm>
          <a:prstGeom prst="rect">
            <a:avLst/>
          </a:prstGeom>
        </p:spPr>
      </p:pic>
      <p:pic>
        <p:nvPicPr>
          <p:cNvPr id="26" name="Picture 11">
            <a:extLst>
              <a:ext uri="{FF2B5EF4-FFF2-40B4-BE49-F238E27FC236}">
                <a16:creationId xmlns:a16="http://schemas.microsoft.com/office/drawing/2014/main" id="{F20B6BF5-AA92-4B9F-84EC-5F67BB419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3088" y="3386961"/>
            <a:ext cx="2148249" cy="1695304"/>
          </a:xfrm>
          <a:prstGeom prst="rect">
            <a:avLst/>
          </a:prstGeom>
        </p:spPr>
      </p:pic>
      <p:sp>
        <p:nvSpPr>
          <p:cNvPr id="27" name="矩形 26">
            <a:extLst>
              <a:ext uri="{FF2B5EF4-FFF2-40B4-BE49-F238E27FC236}">
                <a16:creationId xmlns:a16="http://schemas.microsoft.com/office/drawing/2014/main" id="{0F8AA8E2-C44C-4D81-9D16-99C5138400C7}"/>
              </a:ext>
            </a:extLst>
          </p:cNvPr>
          <p:cNvSpPr/>
          <p:nvPr/>
        </p:nvSpPr>
        <p:spPr>
          <a:xfrm>
            <a:off x="2388666" y="2261140"/>
            <a:ext cx="2241164" cy="830997"/>
          </a:xfrm>
          <a:prstGeom prst="rect">
            <a:avLst/>
          </a:prstGeom>
        </p:spPr>
        <p:txBody>
          <a:bodyPr wrap="square">
            <a:spAutoFit/>
          </a:bodyPr>
          <a:lstStyle/>
          <a:p>
            <a:pPr lvl="0" algn="ctr"/>
            <a:r>
              <a:rPr lang="zh-TW" altLang="en-US" sz="2400" b="1">
                <a:solidFill>
                  <a:schemeClr val="bg1"/>
                </a:solidFill>
                <a:latin typeface="微軟正黑體" panose="020B0604030504040204" pitchFamily="34" charset="-120"/>
                <a:ea typeface="微軟正黑體" panose="020B0604030504040204" pitchFamily="34" charset="-120"/>
                <a:cs typeface="Calibri"/>
              </a:rPr>
              <a:t>難以追蹤設備連線情況</a:t>
            </a:r>
          </a:p>
        </p:txBody>
      </p:sp>
      <p:sp>
        <p:nvSpPr>
          <p:cNvPr id="6" name="標題 5">
            <a:extLst>
              <a:ext uri="{FF2B5EF4-FFF2-40B4-BE49-F238E27FC236}">
                <a16:creationId xmlns:a16="http://schemas.microsoft.com/office/drawing/2014/main" id="{E242DDAE-634A-4733-B07F-2DA6CABE29FA}"/>
              </a:ext>
            </a:extLst>
          </p:cNvPr>
          <p:cNvSpPr>
            <a:spLocks noGrp="1"/>
          </p:cNvSpPr>
          <p:nvPr>
            <p:ph type="title"/>
          </p:nvPr>
        </p:nvSpPr>
        <p:spPr/>
        <p:txBody>
          <a:bodyPr/>
          <a:lstStyle/>
          <a:p>
            <a:r>
              <a:rPr lang="ja-JP" altLang="en-US" dirty="0"/>
              <a:t>如果你是</a:t>
            </a:r>
            <a:r>
              <a:rPr lang="zh-TW" altLang="en-US" dirty="0"/>
              <a:t> IT 專業人員</a:t>
            </a:r>
          </a:p>
        </p:txBody>
      </p:sp>
      <p:sp>
        <p:nvSpPr>
          <p:cNvPr id="3" name="Content Placeholder 2">
            <a:extLst>
              <a:ext uri="{FF2B5EF4-FFF2-40B4-BE49-F238E27FC236}">
                <a16:creationId xmlns:a16="http://schemas.microsoft.com/office/drawing/2014/main" id="{DF594820-DA3F-45E7-B472-19B922EFFB2E}"/>
              </a:ext>
            </a:extLst>
          </p:cNvPr>
          <p:cNvSpPr>
            <a:spLocks noGrp="1"/>
          </p:cNvSpPr>
          <p:nvPr>
            <p:ph idx="4294967295"/>
          </p:nvPr>
        </p:nvSpPr>
        <p:spPr>
          <a:xfrm>
            <a:off x="2479276" y="1202632"/>
            <a:ext cx="5698435" cy="935728"/>
          </a:xfrm>
        </p:spPr>
        <p:txBody>
          <a:bodyPr vert="horz" lIns="91440" tIns="45720" rIns="91440" bIns="45720" rtlCol="0" anchor="t">
            <a:normAutofit/>
          </a:bodyPr>
          <a:lstStyle/>
          <a:p>
            <a:pPr marL="0" indent="0">
              <a:buNone/>
            </a:pPr>
            <a:r>
              <a:rPr lang="ja-JP" altLang="en-US" b="1" dirty="0">
                <a:solidFill>
                  <a:srgbClr val="412DAF"/>
                </a:solidFill>
                <a:latin typeface="微軟正黑體" panose="020B0604030504040204" pitchFamily="34" charset="-120"/>
                <a:ea typeface="微軟正黑體" panose="020B0604030504040204" pitchFamily="34" charset="-120"/>
                <a:cs typeface="Calibri"/>
              </a:rPr>
              <a:t>管理機房內上百台設備不容易...</a:t>
            </a:r>
          </a:p>
        </p:txBody>
      </p:sp>
      <p:pic>
        <p:nvPicPr>
          <p:cNvPr id="12" name="Picture 12">
            <a:extLst>
              <a:ext uri="{FF2B5EF4-FFF2-40B4-BE49-F238E27FC236}">
                <a16:creationId xmlns:a16="http://schemas.microsoft.com/office/drawing/2014/main" id="{273F58DF-9D72-49F5-B397-FC4F599C5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7090" y="4425127"/>
            <a:ext cx="1962779" cy="1875673"/>
          </a:xfrm>
          <a:prstGeom prst="rect">
            <a:avLst/>
          </a:prstGeom>
        </p:spPr>
      </p:pic>
      <p:pic>
        <p:nvPicPr>
          <p:cNvPr id="8" name="圖片 7">
            <a:extLst>
              <a:ext uri="{FF2B5EF4-FFF2-40B4-BE49-F238E27FC236}">
                <a16:creationId xmlns:a16="http://schemas.microsoft.com/office/drawing/2014/main" id="{83854D05-099A-43D4-ADC3-A70000098E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645" y="646467"/>
            <a:ext cx="1735253" cy="1391477"/>
          </a:xfrm>
          <a:prstGeom prst="rect">
            <a:avLst/>
          </a:prstGeom>
        </p:spPr>
      </p:pic>
    </p:spTree>
    <p:extLst>
      <p:ext uri="{BB962C8B-B14F-4D97-AF65-F5344CB8AC3E}">
        <p14:creationId xmlns:p14="http://schemas.microsoft.com/office/powerpoint/2010/main" val="189828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A1E5354-EE9D-4DE7-83A6-DFB82A97E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691" y="3314138"/>
            <a:ext cx="2874518" cy="2490754"/>
          </a:xfrm>
          <a:prstGeom prst="rect">
            <a:avLst/>
          </a:prstGeom>
        </p:spPr>
      </p:pic>
      <p:pic>
        <p:nvPicPr>
          <p:cNvPr id="20" name="圖片 19">
            <a:extLst>
              <a:ext uri="{FF2B5EF4-FFF2-40B4-BE49-F238E27FC236}">
                <a16:creationId xmlns:a16="http://schemas.microsoft.com/office/drawing/2014/main" id="{9FE8C1CC-2FDD-46A3-8CB6-778C4D816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603" y="3314138"/>
            <a:ext cx="2874518" cy="2490754"/>
          </a:xfrm>
          <a:prstGeom prst="rect">
            <a:avLst/>
          </a:prstGeom>
        </p:spPr>
      </p:pic>
      <p:pic>
        <p:nvPicPr>
          <p:cNvPr id="21" name="圖片 20">
            <a:extLst>
              <a:ext uri="{FF2B5EF4-FFF2-40B4-BE49-F238E27FC236}">
                <a16:creationId xmlns:a16="http://schemas.microsoft.com/office/drawing/2014/main" id="{2193393D-9028-4F69-8CC3-E9DBAF8D7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647" y="1955790"/>
            <a:ext cx="2874518" cy="2490754"/>
          </a:xfrm>
          <a:prstGeom prst="rect">
            <a:avLst/>
          </a:prstGeom>
        </p:spPr>
      </p:pic>
      <p:pic>
        <p:nvPicPr>
          <p:cNvPr id="22" name="圖片 21">
            <a:extLst>
              <a:ext uri="{FF2B5EF4-FFF2-40B4-BE49-F238E27FC236}">
                <a16:creationId xmlns:a16="http://schemas.microsoft.com/office/drawing/2014/main" id="{1BE309DD-77C5-4413-A63A-7FA00D72C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558" y="1955790"/>
            <a:ext cx="2874518" cy="2490754"/>
          </a:xfrm>
          <a:prstGeom prst="rect">
            <a:avLst/>
          </a:prstGeom>
        </p:spPr>
      </p:pic>
      <p:pic>
        <p:nvPicPr>
          <p:cNvPr id="7" name="圖片 6">
            <a:extLst>
              <a:ext uri="{FF2B5EF4-FFF2-40B4-BE49-F238E27FC236}">
                <a16:creationId xmlns:a16="http://schemas.microsoft.com/office/drawing/2014/main" id="{4487E01A-13BF-4955-B1DF-C2F1CC6731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87"/>
          <a:stretch/>
        </p:blipFill>
        <p:spPr>
          <a:xfrm>
            <a:off x="0" y="138545"/>
            <a:ext cx="5305096" cy="1320411"/>
          </a:xfrm>
          <a:prstGeom prst="rect">
            <a:avLst/>
          </a:prstGeom>
        </p:spPr>
      </p:pic>
      <p:sp>
        <p:nvSpPr>
          <p:cNvPr id="2" name="Title 1">
            <a:extLst>
              <a:ext uri="{FF2B5EF4-FFF2-40B4-BE49-F238E27FC236}">
                <a16:creationId xmlns:a16="http://schemas.microsoft.com/office/drawing/2014/main" id="{FD27F7ED-3CC3-427E-9C0E-C1D68B2B6094}"/>
              </a:ext>
            </a:extLst>
          </p:cNvPr>
          <p:cNvSpPr>
            <a:spLocks noGrp="1"/>
          </p:cNvSpPr>
          <p:nvPr>
            <p:ph type="title"/>
          </p:nvPr>
        </p:nvSpPr>
        <p:spPr>
          <a:xfrm>
            <a:off x="668598" y="70396"/>
            <a:ext cx="8247345" cy="1325563"/>
          </a:xfrm>
        </p:spPr>
        <p:txBody>
          <a:bodyPr/>
          <a:lstStyle/>
          <a:p>
            <a:r>
              <a:rPr lang="ja-JP" altLang="en-US" dirty="0"/>
              <a:t>你需要的是......</a:t>
            </a:r>
          </a:p>
        </p:txBody>
      </p:sp>
      <p:sp>
        <p:nvSpPr>
          <p:cNvPr id="3" name="Content Placeholder 2">
            <a:extLst>
              <a:ext uri="{FF2B5EF4-FFF2-40B4-BE49-F238E27FC236}">
                <a16:creationId xmlns:a16="http://schemas.microsoft.com/office/drawing/2014/main" id="{CF56B467-5730-4786-95E8-F4E8350CDEB8}"/>
              </a:ext>
            </a:extLst>
          </p:cNvPr>
          <p:cNvSpPr>
            <a:spLocks noGrp="1"/>
          </p:cNvSpPr>
          <p:nvPr>
            <p:ph idx="4294967295"/>
          </p:nvPr>
        </p:nvSpPr>
        <p:spPr>
          <a:xfrm>
            <a:off x="0" y="1825625"/>
            <a:ext cx="6069013" cy="2254250"/>
          </a:xfrm>
        </p:spPr>
        <p:txBody>
          <a:bodyPr vert="horz" lIns="91440" tIns="45720" rIns="91440" bIns="45720" rtlCol="0" anchor="t">
            <a:normAutofit/>
          </a:bodyPr>
          <a:lstStyle/>
          <a:p>
            <a:endParaRPr lang="ja-JP" altLang="en-US">
              <a:ea typeface="ＭＳ Ｐゴシック"/>
              <a:cs typeface="Calibri"/>
            </a:endParaRPr>
          </a:p>
          <a:p>
            <a:endParaRPr lang="ja-JP" altLang="en-US">
              <a:ea typeface="ＭＳ Ｐゴシック"/>
              <a:cs typeface="Calibri"/>
            </a:endParaRPr>
          </a:p>
          <a:p>
            <a:endParaRPr lang="ja-JP" altLang="en-US">
              <a:ea typeface="ＭＳ Ｐゴシック"/>
              <a:cs typeface="Calibri"/>
            </a:endParaRPr>
          </a:p>
        </p:txBody>
      </p:sp>
      <p:sp>
        <p:nvSpPr>
          <p:cNvPr id="14" name="TextBox 13">
            <a:extLst>
              <a:ext uri="{FF2B5EF4-FFF2-40B4-BE49-F238E27FC236}">
                <a16:creationId xmlns:a16="http://schemas.microsoft.com/office/drawing/2014/main" id="{FD8B6343-1B91-4247-A3F9-E63E8B1B196B}"/>
              </a:ext>
            </a:extLst>
          </p:cNvPr>
          <p:cNvSpPr txBox="1"/>
          <p:nvPr/>
        </p:nvSpPr>
        <p:spPr>
          <a:xfrm>
            <a:off x="4038471" y="2498974"/>
            <a:ext cx="1887884" cy="1305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ja-JP" altLang="en-US" sz="2800" b="1">
                <a:solidFill>
                  <a:srgbClr val="412DAF"/>
                </a:solidFill>
                <a:latin typeface="微軟正黑體" panose="020B0604030504040204" pitchFamily="34" charset="-120"/>
                <a:ea typeface="微軟正黑體" panose="020B0604030504040204" pitchFamily="34" charset="-120"/>
                <a:cs typeface="Calibri"/>
              </a:rPr>
              <a:t>彈性排定喚醒行程</a:t>
            </a:r>
            <a:endParaRPr lang="en-US" sz="2800" b="1">
              <a:solidFill>
                <a:srgbClr val="412DAF"/>
              </a:solidFill>
              <a:latin typeface="微軟正黑體" panose="020B0604030504040204" pitchFamily="34" charset="-120"/>
              <a:ea typeface="微軟正黑體" panose="020B0604030504040204" pitchFamily="34" charset="-120"/>
            </a:endParaRPr>
          </a:p>
        </p:txBody>
      </p:sp>
      <p:sp>
        <p:nvSpPr>
          <p:cNvPr id="13" name="TextBox 12">
            <a:extLst>
              <a:ext uri="{FF2B5EF4-FFF2-40B4-BE49-F238E27FC236}">
                <a16:creationId xmlns:a16="http://schemas.microsoft.com/office/drawing/2014/main" id="{5D8E2194-BFB1-4C39-92CE-F54114EDD64A}"/>
              </a:ext>
            </a:extLst>
          </p:cNvPr>
          <p:cNvSpPr txBox="1"/>
          <p:nvPr/>
        </p:nvSpPr>
        <p:spPr>
          <a:xfrm>
            <a:off x="1539062" y="3906611"/>
            <a:ext cx="2013778" cy="1305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ja-JP" altLang="en-US" sz="2800" b="1" dirty="0">
                <a:solidFill>
                  <a:srgbClr val="412DAF"/>
                </a:solidFill>
                <a:latin typeface="微軟正黑體" panose="020B0604030504040204" pitchFamily="34" charset="-120"/>
                <a:ea typeface="微軟正黑體" panose="020B0604030504040204" pitchFamily="34" charset="-120"/>
                <a:cs typeface="Calibri"/>
              </a:rPr>
              <a:t>一次大量喚醒多項設備</a:t>
            </a:r>
            <a:endParaRPr lang="en-US" sz="2800" b="1" dirty="0">
              <a:solidFill>
                <a:srgbClr val="412DAF"/>
              </a:solidFill>
              <a:latin typeface="微軟正黑體" panose="020B0604030504040204" pitchFamily="34" charset="-120"/>
              <a:ea typeface="微軟正黑體" panose="020B0604030504040204" pitchFamily="34" charset="-120"/>
            </a:endParaRPr>
          </a:p>
        </p:txBody>
      </p:sp>
      <p:sp>
        <p:nvSpPr>
          <p:cNvPr id="15" name="TextBox 14">
            <a:extLst>
              <a:ext uri="{FF2B5EF4-FFF2-40B4-BE49-F238E27FC236}">
                <a16:creationId xmlns:a16="http://schemas.microsoft.com/office/drawing/2014/main" id="{568544EA-80F3-442E-87AE-D48BC6765FD9}"/>
              </a:ext>
            </a:extLst>
          </p:cNvPr>
          <p:cNvSpPr txBox="1"/>
          <p:nvPr/>
        </p:nvSpPr>
        <p:spPr>
          <a:xfrm>
            <a:off x="8419402" y="2524248"/>
            <a:ext cx="2712830" cy="1305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ja-JP" altLang="en-US" sz="2800" b="1">
                <a:solidFill>
                  <a:srgbClr val="412DAF"/>
                </a:solidFill>
                <a:latin typeface="微軟正黑體" panose="020B0604030504040204" pitchFamily="34" charset="-120"/>
                <a:ea typeface="微軟正黑體" panose="020B0604030504040204" pitchFamily="34" charset="-120"/>
              </a:rPr>
              <a:t>單一介面中控</a:t>
            </a:r>
            <a:br>
              <a:rPr lang="en-US" altLang="ja-JP" sz="2800" b="1">
                <a:solidFill>
                  <a:srgbClr val="412DAF"/>
                </a:solidFill>
                <a:latin typeface="微軟正黑體" panose="020B0604030504040204" pitchFamily="34" charset="-120"/>
                <a:ea typeface="微軟正黑體" panose="020B0604030504040204" pitchFamily="34" charset="-120"/>
              </a:rPr>
            </a:br>
            <a:r>
              <a:rPr lang="ja-JP" altLang="en-US" sz="2800" b="1">
                <a:solidFill>
                  <a:srgbClr val="412DAF"/>
                </a:solidFill>
                <a:latin typeface="微軟正黑體" panose="020B0604030504040204" pitchFamily="34" charset="-120"/>
                <a:ea typeface="微軟正黑體" panose="020B0604030504040204" pitchFamily="34" charset="-120"/>
              </a:rPr>
              <a:t>設備連線狀態</a:t>
            </a:r>
            <a:r>
              <a:rPr lang="en-US" sz="2800" b="1">
                <a:solidFill>
                  <a:srgbClr val="412DAF"/>
                </a:solidFill>
                <a:latin typeface="微軟正黑體" panose="020B0604030504040204" pitchFamily="34" charset="-120"/>
                <a:ea typeface="微軟正黑體" panose="020B0604030504040204" pitchFamily="34" charset="-120"/>
                <a:cs typeface="Calibri"/>
              </a:rPr>
              <a:t>​</a:t>
            </a:r>
          </a:p>
        </p:txBody>
      </p:sp>
      <p:sp>
        <p:nvSpPr>
          <p:cNvPr id="12" name="TextBox 11">
            <a:extLst>
              <a:ext uri="{FF2B5EF4-FFF2-40B4-BE49-F238E27FC236}">
                <a16:creationId xmlns:a16="http://schemas.microsoft.com/office/drawing/2014/main" id="{5312AD49-F789-48DE-B2F0-B9F209BDCE09}"/>
              </a:ext>
            </a:extLst>
          </p:cNvPr>
          <p:cNvSpPr txBox="1"/>
          <p:nvPr/>
        </p:nvSpPr>
        <p:spPr>
          <a:xfrm>
            <a:off x="5994882" y="3829926"/>
            <a:ext cx="2741959" cy="1305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ja-JP" altLang="en-US" sz="2800" b="1">
                <a:solidFill>
                  <a:srgbClr val="412DAF"/>
                </a:solidFill>
                <a:latin typeface="微軟正黑體" panose="020B0604030504040204" pitchFamily="34" charset="-120"/>
                <a:ea typeface="微軟正黑體" panose="020B0604030504040204" pitchFamily="34" charset="-120"/>
                <a:cs typeface="Calibri"/>
              </a:rPr>
              <a:t>遠端喚醒</a:t>
            </a:r>
            <a:br>
              <a:rPr lang="en-US" altLang="ja-JP" sz="2800" b="1">
                <a:solidFill>
                  <a:srgbClr val="412DAF"/>
                </a:solidFill>
                <a:latin typeface="微軟正黑體" panose="020B0604030504040204" pitchFamily="34" charset="-120"/>
                <a:ea typeface="微軟正黑體" panose="020B0604030504040204" pitchFamily="34" charset="-120"/>
                <a:cs typeface="Calibri"/>
              </a:rPr>
            </a:br>
            <a:r>
              <a:rPr lang="ja-JP" altLang="en-US" sz="2800" b="1">
                <a:solidFill>
                  <a:srgbClr val="412DAF"/>
                </a:solidFill>
                <a:latin typeface="微軟正黑體" panose="020B0604030504040204" pitchFamily="34" charset="-120"/>
                <a:ea typeface="微軟正黑體" panose="020B0604030504040204" pitchFamily="34" charset="-120"/>
                <a:cs typeface="Calibri"/>
              </a:rPr>
              <a:t>區網內設備</a:t>
            </a:r>
            <a:endParaRPr lang="en-US" sz="2800" b="1">
              <a:solidFill>
                <a:srgbClr val="412DA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0106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324678" y="2132427"/>
            <a:ext cx="6740525" cy="2387600"/>
          </a:xfrm>
        </p:spPr>
        <p:txBody>
          <a:bodyPr anchor="b">
            <a:normAutofit/>
          </a:bodyPr>
          <a:lstStyle/>
          <a:p>
            <a:r>
              <a:rPr lang="ja-JP" sz="6600" b="1">
                <a:solidFill>
                  <a:srgbClr val="412DAF"/>
                </a:solidFill>
                <a:latin typeface="微軟正黑體" panose="020B0604030504040204" pitchFamily="34" charset="-120"/>
                <a:ea typeface="微軟正黑體" panose="020B0604030504040204" pitchFamily="34" charset="-120"/>
                <a:cs typeface="Calibri Light"/>
              </a:rPr>
              <a:t>過去如何做到WOL</a:t>
            </a:r>
            <a:r>
              <a:rPr lang="ja-JP" altLang="en-US" sz="6600" b="1">
                <a:solidFill>
                  <a:srgbClr val="412DAF"/>
                </a:solidFill>
                <a:latin typeface="微軟正黑體" panose="020B0604030504040204" pitchFamily="34" charset="-120"/>
                <a:ea typeface="微軟正黑體" panose="020B0604030504040204" pitchFamily="34" charset="-120"/>
                <a:cs typeface="Calibri Light"/>
              </a:rPr>
              <a:t> 或 W</a:t>
            </a:r>
            <a:r>
              <a:rPr lang="en-US" altLang="ja-JP" sz="6600" b="1">
                <a:solidFill>
                  <a:srgbClr val="412DAF"/>
                </a:solidFill>
                <a:latin typeface="微軟正黑體" panose="020B0604030504040204" pitchFamily="34" charset="-120"/>
                <a:ea typeface="微軟正黑體" panose="020B0604030504040204" pitchFamily="34" charset="-120"/>
                <a:cs typeface="Calibri Light"/>
              </a:rPr>
              <a:t>O</a:t>
            </a:r>
            <a:r>
              <a:rPr lang="en-US" altLang="en-US" sz="6600" b="1">
                <a:solidFill>
                  <a:srgbClr val="412DAF"/>
                </a:solidFill>
                <a:latin typeface="微軟正黑體" panose="020B0604030504040204" pitchFamily="34" charset="-120"/>
                <a:ea typeface="微軟正黑體" panose="020B0604030504040204" pitchFamily="34" charset="-120"/>
                <a:cs typeface="Calibri Light"/>
              </a:rPr>
              <a:t>W</a:t>
            </a:r>
            <a:r>
              <a:rPr lang="ja-JP" sz="6600" b="1">
                <a:solidFill>
                  <a:srgbClr val="412DAF"/>
                </a:solidFill>
                <a:latin typeface="微軟正黑體" panose="020B0604030504040204" pitchFamily="34" charset="-120"/>
                <a:ea typeface="微軟正黑體" panose="020B0604030504040204" pitchFamily="34" charset="-120"/>
                <a:cs typeface="Calibri Light"/>
              </a:rPr>
              <a:t>？</a:t>
            </a:r>
            <a:endParaRPr lang="en-US" sz="6000" b="1">
              <a:solidFill>
                <a:srgbClr val="412DAF"/>
              </a:solidFill>
              <a:latin typeface="微軟正黑體" panose="020B0604030504040204" pitchFamily="34" charset="-120"/>
              <a:ea typeface="微軟正黑體" panose="020B0604030504040204" pitchFamily="34" charset="-120"/>
              <a:cs typeface="Calibri Light"/>
            </a:endParaRPr>
          </a:p>
        </p:txBody>
      </p:sp>
      <p:pic>
        <p:nvPicPr>
          <p:cNvPr id="3" name="圖片 2">
            <a:extLst>
              <a:ext uri="{FF2B5EF4-FFF2-40B4-BE49-F238E27FC236}">
                <a16:creationId xmlns:a16="http://schemas.microsoft.com/office/drawing/2014/main" id="{F351794A-6523-45C7-94A5-808BD30C8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667" y="1149626"/>
            <a:ext cx="4643878" cy="2739887"/>
          </a:xfrm>
          <a:prstGeom prst="rect">
            <a:avLst/>
          </a:prstGeom>
          <a:effectLst>
            <a:outerShdw blurRad="50800" dist="50800" dir="4320000" sx="101000" sy="101000" algn="tl" rotWithShape="0">
              <a:prstClr val="black">
                <a:alpha val="10000"/>
              </a:prstClr>
            </a:outerShdw>
          </a:effectLst>
        </p:spPr>
      </p:pic>
    </p:spTree>
    <p:extLst>
      <p:ext uri="{BB962C8B-B14F-4D97-AF65-F5344CB8AC3E}">
        <p14:creationId xmlns:p14="http://schemas.microsoft.com/office/powerpoint/2010/main" val="1171952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6768C84D-11A1-44A5-9F4C-ABEDD2B7F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563" y="3457408"/>
            <a:ext cx="3565552" cy="3089531"/>
          </a:xfrm>
          <a:prstGeom prst="rect">
            <a:avLst/>
          </a:prstGeom>
        </p:spPr>
      </p:pic>
      <p:pic>
        <p:nvPicPr>
          <p:cNvPr id="17" name="圖片 16">
            <a:extLst>
              <a:ext uri="{FF2B5EF4-FFF2-40B4-BE49-F238E27FC236}">
                <a16:creationId xmlns:a16="http://schemas.microsoft.com/office/drawing/2014/main" id="{9C5007C0-4F41-4B66-BF82-DF79E414B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29" y="3457408"/>
            <a:ext cx="3565552" cy="3089531"/>
          </a:xfrm>
          <a:prstGeom prst="rect">
            <a:avLst/>
          </a:prstGeom>
        </p:spPr>
      </p:pic>
      <p:sp>
        <p:nvSpPr>
          <p:cNvPr id="2" name="Title 1">
            <a:extLst>
              <a:ext uri="{FF2B5EF4-FFF2-40B4-BE49-F238E27FC236}">
                <a16:creationId xmlns:a16="http://schemas.microsoft.com/office/drawing/2014/main" id="{75998D8E-DF21-4E14-9688-C3CCEAD66A7F}"/>
              </a:ext>
            </a:extLst>
          </p:cNvPr>
          <p:cNvSpPr>
            <a:spLocks noGrp="1"/>
          </p:cNvSpPr>
          <p:nvPr>
            <p:ph type="title"/>
          </p:nvPr>
        </p:nvSpPr>
        <p:spPr/>
        <p:txBody>
          <a:bodyPr/>
          <a:lstStyle/>
          <a:p>
            <a:r>
              <a:rPr lang="en-US" altLang="ja-JP"/>
              <a:t>Wake</a:t>
            </a:r>
            <a:r>
              <a:rPr lang="ja-JP" altLang="en-US"/>
              <a:t> </a:t>
            </a:r>
            <a:r>
              <a:rPr lang="en-US" altLang="ja-JP"/>
              <a:t>On</a:t>
            </a:r>
            <a:r>
              <a:rPr lang="ja-JP" altLang="en-US"/>
              <a:t> </a:t>
            </a:r>
            <a:r>
              <a:rPr lang="en-US" altLang="ja-JP"/>
              <a:t>LAN</a:t>
            </a:r>
            <a:r>
              <a:rPr lang="ja-JP" altLang="en-US"/>
              <a:t> </a:t>
            </a:r>
            <a:r>
              <a:rPr lang="en-US" altLang="ja-JP"/>
              <a:t>(WOL)</a:t>
            </a:r>
            <a:r>
              <a:rPr lang="ja-JP" altLang="en-US"/>
              <a:t> 介紹</a:t>
            </a:r>
            <a:endParaRPr lang="en-US"/>
          </a:p>
        </p:txBody>
      </p:sp>
      <p:sp>
        <p:nvSpPr>
          <p:cNvPr id="3" name="Content Placeholder 2">
            <a:extLst>
              <a:ext uri="{FF2B5EF4-FFF2-40B4-BE49-F238E27FC236}">
                <a16:creationId xmlns:a16="http://schemas.microsoft.com/office/drawing/2014/main" id="{99A5C1BC-7CE1-4796-AF3F-1CD7258DE58E}"/>
              </a:ext>
            </a:extLst>
          </p:cNvPr>
          <p:cNvSpPr>
            <a:spLocks noGrp="1"/>
          </p:cNvSpPr>
          <p:nvPr>
            <p:ph idx="4294967295"/>
          </p:nvPr>
        </p:nvSpPr>
        <p:spPr>
          <a:xfrm>
            <a:off x="297902" y="1458956"/>
            <a:ext cx="10515600" cy="1200329"/>
          </a:xfrm>
        </p:spPr>
        <p:txBody>
          <a:bodyPr vert="horz" lIns="91440" tIns="45720" rIns="91440" bIns="45720" rtlCol="0" anchor="t">
            <a:normAutofit/>
          </a:bodyPr>
          <a:lstStyle/>
          <a:p>
            <a:pPr marL="0" indent="0">
              <a:lnSpc>
                <a:spcPts val="4000"/>
              </a:lnSpc>
              <a:spcBef>
                <a:spcPts val="400"/>
              </a:spcBef>
              <a:buNone/>
            </a:pPr>
            <a:r>
              <a:rPr lang="ja-JP" sz="2400" b="1">
                <a:solidFill>
                  <a:srgbClr val="412DAF"/>
                </a:solidFill>
                <a:latin typeface="微軟正黑體" panose="020B0604030504040204" pitchFamily="34" charset="-120"/>
                <a:ea typeface="微軟正黑體" panose="020B0604030504040204" pitchFamily="34" charset="-120"/>
                <a:cs typeface="Calibri"/>
              </a:rPr>
              <a:t>電腦在關機狀態時保留網卡</a:t>
            </a:r>
            <a:r>
              <a:rPr lang="ja-JP" altLang="en-US" sz="2400" b="1">
                <a:solidFill>
                  <a:srgbClr val="412DAF"/>
                </a:solidFill>
                <a:latin typeface="微軟正黑體" panose="020B0604030504040204" pitchFamily="34" charset="-120"/>
                <a:ea typeface="微軟正黑體" panose="020B0604030504040204" pitchFamily="34" charset="-120"/>
                <a:cs typeface="Calibri"/>
              </a:rPr>
              <a:t>運作，</a:t>
            </a:r>
            <a:r>
              <a:rPr lang="ja-JP" sz="2400" b="1">
                <a:solidFill>
                  <a:srgbClr val="412DAF"/>
                </a:solidFill>
                <a:latin typeface="微軟正黑體" panose="020B0604030504040204" pitchFamily="34" charset="-120"/>
                <a:ea typeface="微軟正黑體" panose="020B0604030504040204" pitchFamily="34" charset="-120"/>
                <a:cs typeface="Calibri"/>
              </a:rPr>
              <a:t>網卡</a:t>
            </a:r>
            <a:r>
              <a:rPr lang="ja-JP" altLang="en-US" sz="2400" b="1">
                <a:solidFill>
                  <a:srgbClr val="412DAF"/>
                </a:solidFill>
                <a:latin typeface="微軟正黑體" panose="020B0604030504040204" pitchFamily="34" charset="-120"/>
                <a:ea typeface="微軟正黑體" panose="020B0604030504040204" pitchFamily="34" charset="-120"/>
                <a:cs typeface="Calibri"/>
              </a:rPr>
              <a:t>仍</a:t>
            </a:r>
            <a:r>
              <a:rPr lang="ja-JP" sz="2400" b="1">
                <a:solidFill>
                  <a:srgbClr val="412DAF"/>
                </a:solidFill>
                <a:latin typeface="微軟正黑體" panose="020B0604030504040204" pitchFamily="34" charset="-120"/>
                <a:ea typeface="微軟正黑體" panose="020B0604030504040204" pitchFamily="34" charset="-120"/>
                <a:cs typeface="Calibri"/>
              </a:rPr>
              <a:t>可接受</a:t>
            </a:r>
            <a:r>
              <a:rPr lang="ja-JP" altLang="en-US" sz="2400" b="1">
                <a:solidFill>
                  <a:srgbClr val="412DAF"/>
                </a:solidFill>
                <a:latin typeface="微軟正黑體" panose="020B0604030504040204" pitchFamily="34" charset="-120"/>
                <a:ea typeface="微軟正黑體" panose="020B0604030504040204" pitchFamily="34" charset="-120"/>
                <a:cs typeface="Calibri"/>
              </a:rPr>
              <a:t>並監測</a:t>
            </a:r>
            <a:r>
              <a:rPr lang="ja-JP" sz="2400" b="1">
                <a:solidFill>
                  <a:srgbClr val="412DAF"/>
                </a:solidFill>
                <a:latin typeface="微軟正黑體" panose="020B0604030504040204" pitchFamily="34" charset="-120"/>
                <a:ea typeface="微軟正黑體" panose="020B0604030504040204" pitchFamily="34" charset="-120"/>
                <a:cs typeface="Calibri"/>
              </a:rPr>
              <a:t>網路封包，當它收到特殊的封包</a:t>
            </a:r>
            <a:r>
              <a:rPr lang="zh-TW" altLang="en-US" sz="2400" b="1">
                <a:solidFill>
                  <a:srgbClr val="412DAF"/>
                </a:solidFill>
                <a:latin typeface="微軟正黑體" panose="020B0604030504040204" pitchFamily="34" charset="-120"/>
                <a:ea typeface="微軟正黑體" panose="020B0604030504040204" pitchFamily="34" charset="-120"/>
                <a:cs typeface="Calibri"/>
              </a:rPr>
              <a:t> </a:t>
            </a:r>
            <a:r>
              <a:rPr lang="ja-JP" sz="2400" b="1">
                <a:solidFill>
                  <a:srgbClr val="412DAF"/>
                </a:solidFill>
                <a:latin typeface="微軟正黑體" panose="020B0604030504040204" pitchFamily="34" charset="-120"/>
                <a:ea typeface="微軟正黑體" panose="020B0604030504040204" pitchFamily="34" charset="-120"/>
                <a:cs typeface="Calibri"/>
              </a:rPr>
              <a:t>(Magic packet) 時</a:t>
            </a:r>
            <a:r>
              <a:rPr lang="ja-JP" altLang="en-US" sz="2400" b="1">
                <a:solidFill>
                  <a:srgbClr val="412DAF"/>
                </a:solidFill>
                <a:latin typeface="微軟正黑體" panose="020B0604030504040204" pitchFamily="34" charset="-120"/>
                <a:ea typeface="微軟正黑體" panose="020B0604030504040204" pitchFamily="34" charset="-120"/>
                <a:cs typeface="Calibri"/>
              </a:rPr>
              <a:t>，</a:t>
            </a:r>
            <a:r>
              <a:rPr lang="ja-JP" sz="2400" b="1">
                <a:solidFill>
                  <a:srgbClr val="412DAF"/>
                </a:solidFill>
                <a:latin typeface="微軟正黑體" panose="020B0604030504040204" pitchFamily="34" charset="-120"/>
                <a:ea typeface="微軟正黑體" panose="020B0604030504040204" pitchFamily="34" charset="-120"/>
                <a:cs typeface="Calibri"/>
              </a:rPr>
              <a:t>就會觸發開機程序。</a:t>
            </a:r>
            <a:endParaRPr lang="ja-JP" altLang="en-US" sz="2400" b="1">
              <a:solidFill>
                <a:srgbClr val="412DAF"/>
              </a:solidFill>
              <a:latin typeface="微軟正黑體" panose="020B0604030504040204" pitchFamily="34" charset="-120"/>
              <a:ea typeface="微軟正黑體" panose="020B0604030504040204" pitchFamily="34" charset="-120"/>
              <a:cs typeface="Calibri"/>
            </a:endParaRPr>
          </a:p>
          <a:p>
            <a:pPr marL="0" indent="0">
              <a:lnSpc>
                <a:spcPts val="4000"/>
              </a:lnSpc>
              <a:spcBef>
                <a:spcPts val="400"/>
              </a:spcBef>
              <a:buNone/>
            </a:pPr>
            <a:endParaRPr lang="ja-JP" altLang="en-US" sz="2400" b="1">
              <a:solidFill>
                <a:srgbClr val="412DAF"/>
              </a:solidFill>
              <a:latin typeface="微軟正黑體" panose="020B0604030504040204" pitchFamily="34" charset="-120"/>
              <a:ea typeface="微軟正黑體" panose="020B0604030504040204" pitchFamily="34" charset="-120"/>
              <a:cs typeface="Calibri"/>
            </a:endParaRPr>
          </a:p>
          <a:p>
            <a:pPr>
              <a:lnSpc>
                <a:spcPts val="4000"/>
              </a:lnSpc>
              <a:spcBef>
                <a:spcPts val="400"/>
              </a:spcBef>
            </a:pPr>
            <a:endParaRPr lang="ja-JP" altLang="en-US" sz="2400" b="1">
              <a:solidFill>
                <a:srgbClr val="412DAF"/>
              </a:solidFill>
              <a:latin typeface="微軟正黑體" panose="020B0604030504040204" pitchFamily="34" charset="-120"/>
              <a:ea typeface="微軟正黑體" panose="020B0604030504040204" pitchFamily="34" charset="-120"/>
              <a:cs typeface="Calibri"/>
            </a:endParaRPr>
          </a:p>
        </p:txBody>
      </p:sp>
      <p:sp>
        <p:nvSpPr>
          <p:cNvPr id="14" name="TextBox 13">
            <a:extLst>
              <a:ext uri="{FF2B5EF4-FFF2-40B4-BE49-F238E27FC236}">
                <a16:creationId xmlns:a16="http://schemas.microsoft.com/office/drawing/2014/main" id="{8DFEEF20-9FEC-4E16-963B-7B4C59D8648A}"/>
              </a:ext>
            </a:extLst>
          </p:cNvPr>
          <p:cNvSpPr txBox="1"/>
          <p:nvPr/>
        </p:nvSpPr>
        <p:spPr>
          <a:xfrm>
            <a:off x="7090976" y="4320911"/>
            <a:ext cx="288236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latin typeface="微軟正黑體" panose="020B0604030504040204" pitchFamily="34" charset="-120"/>
                <a:ea typeface="微軟正黑體" panose="020B0604030504040204" pitchFamily="34" charset="-120"/>
              </a:rPr>
              <a:t>連續</a:t>
            </a:r>
            <a:r>
              <a:rPr lang="en-US" altLang="ja-JP" b="1">
                <a:latin typeface="微軟正黑體" panose="020B0604030504040204" pitchFamily="34" charset="-120"/>
                <a:ea typeface="微軟正黑體" panose="020B0604030504040204" pitchFamily="34" charset="-120"/>
              </a:rPr>
              <a:t>6</a:t>
            </a:r>
            <a:r>
              <a:rPr lang="ja-JP" altLang="en-US" b="1">
                <a:latin typeface="微軟正黑體" panose="020B0604030504040204" pitchFamily="34" charset="-120"/>
                <a:ea typeface="微軟正黑體" panose="020B0604030504040204" pitchFamily="34" charset="-120"/>
              </a:rPr>
              <a:t>個</a:t>
            </a:r>
            <a:r>
              <a:rPr lang="en-US" altLang="zh-TW" b="1">
                <a:latin typeface="微軟正黑體" panose="020B0604030504040204" pitchFamily="34" charset="-120"/>
                <a:ea typeface="微軟正黑體" panose="020B0604030504040204" pitchFamily="34" charset="-120"/>
              </a:rPr>
              <a:t>“</a:t>
            </a:r>
            <a:r>
              <a:rPr lang="en-US" altLang="ja-JP" b="1">
                <a:latin typeface="微軟正黑體" panose="020B0604030504040204" pitchFamily="34" charset="-120"/>
                <a:ea typeface="微軟正黑體" panose="020B0604030504040204" pitchFamily="34" charset="-120"/>
              </a:rPr>
              <a:t>FF”(</a:t>
            </a:r>
            <a:r>
              <a:rPr lang="ja-JP" altLang="en-US" b="1">
                <a:latin typeface="微軟正黑體" panose="020B0604030504040204" pitchFamily="34" charset="-120"/>
                <a:ea typeface="微軟正黑體" panose="020B0604030504040204" pitchFamily="34" charset="-120"/>
              </a:rPr>
              <a:t>十六進位，換算成二進位即</a:t>
            </a:r>
            <a:r>
              <a:rPr lang="en-US" altLang="ja-JP" b="1">
                <a:latin typeface="微軟正黑體" panose="020B0604030504040204" pitchFamily="34" charset="-120"/>
                <a:ea typeface="微軟正黑體" panose="020B0604030504040204" pitchFamily="34" charset="-120"/>
              </a:rPr>
              <a:t> 11111111)</a:t>
            </a:r>
            <a:r>
              <a:rPr lang="ja-JP" altLang="en-US" b="1">
                <a:latin typeface="微軟正黑體" panose="020B0604030504040204" pitchFamily="34" charset="-120"/>
                <a:ea typeface="微軟正黑體" panose="020B0604030504040204" pitchFamily="34" charset="-120"/>
              </a:rPr>
              <a:t>即</a:t>
            </a:r>
            <a:r>
              <a:rPr lang="en-US" altLang="ja-JP" b="1">
                <a:latin typeface="微軟正黑體" panose="020B0604030504040204" pitchFamily="34" charset="-120"/>
                <a:ea typeface="微軟正黑體" panose="020B0604030504040204" pitchFamily="34" charset="-120"/>
              </a:rPr>
              <a:t> FF</a:t>
            </a:r>
            <a:r>
              <a:rPr lang="ja-JP" altLang="en-US" b="1">
                <a:latin typeface="微軟正黑體" panose="020B0604030504040204" pitchFamily="34" charset="-120"/>
                <a:ea typeface="微軟正黑體" panose="020B0604030504040204" pitchFamily="34" charset="-120"/>
              </a:rPr>
              <a:t> </a:t>
            </a:r>
            <a:r>
              <a:rPr lang="en-US" altLang="ja-JP" b="1">
                <a:latin typeface="微軟正黑體" panose="020B0604030504040204" pitchFamily="34" charset="-120"/>
                <a:ea typeface="微軟正黑體" panose="020B0604030504040204" pitchFamily="34" charset="-120"/>
              </a:rPr>
              <a:t>FF</a:t>
            </a:r>
            <a:r>
              <a:rPr lang="ja-JP" altLang="en-US" b="1">
                <a:latin typeface="微軟正黑體" panose="020B0604030504040204" pitchFamily="34" charset="-120"/>
                <a:ea typeface="微軟正黑體" panose="020B0604030504040204" pitchFamily="34" charset="-120"/>
              </a:rPr>
              <a:t> </a:t>
            </a:r>
            <a:r>
              <a:rPr lang="en-US" altLang="ja-JP" b="1">
                <a:latin typeface="微軟正黑體" panose="020B0604030504040204" pitchFamily="34" charset="-120"/>
                <a:ea typeface="微軟正黑體" panose="020B0604030504040204" pitchFamily="34" charset="-120"/>
              </a:rPr>
              <a:t>FF</a:t>
            </a:r>
            <a:r>
              <a:rPr lang="ja-JP" altLang="en-US" b="1">
                <a:latin typeface="微軟正黑體" panose="020B0604030504040204" pitchFamily="34" charset="-120"/>
                <a:ea typeface="微軟正黑體" panose="020B0604030504040204" pitchFamily="34" charset="-120"/>
              </a:rPr>
              <a:t> </a:t>
            </a:r>
            <a:r>
              <a:rPr lang="en-US" altLang="ja-JP" b="1">
                <a:latin typeface="微軟正黑體" panose="020B0604030504040204" pitchFamily="34" charset="-120"/>
                <a:ea typeface="微軟正黑體" panose="020B0604030504040204" pitchFamily="34" charset="-120"/>
              </a:rPr>
              <a:t>FF</a:t>
            </a:r>
            <a:r>
              <a:rPr lang="ja-JP" altLang="en-US" b="1">
                <a:latin typeface="微軟正黑體" panose="020B0604030504040204" pitchFamily="34" charset="-120"/>
                <a:ea typeface="微軟正黑體" panose="020B0604030504040204" pitchFamily="34" charset="-120"/>
              </a:rPr>
              <a:t> </a:t>
            </a:r>
            <a:r>
              <a:rPr lang="en-US" altLang="ja-JP" b="1">
                <a:latin typeface="微軟正黑體" panose="020B0604030504040204" pitchFamily="34" charset="-120"/>
                <a:ea typeface="微軟正黑體" panose="020B0604030504040204" pitchFamily="34" charset="-120"/>
              </a:rPr>
              <a:t>FF</a:t>
            </a:r>
            <a:r>
              <a:rPr lang="ja-JP" altLang="en-US" b="1">
                <a:latin typeface="微軟正黑體" panose="020B0604030504040204" pitchFamily="34" charset="-120"/>
                <a:ea typeface="微軟正黑體" panose="020B0604030504040204" pitchFamily="34" charset="-120"/>
              </a:rPr>
              <a:t> </a:t>
            </a:r>
            <a:r>
              <a:rPr lang="en-US" altLang="ja-JP" b="1">
                <a:latin typeface="微軟正黑體" panose="020B0604030504040204" pitchFamily="34" charset="-120"/>
                <a:ea typeface="微軟正黑體" panose="020B0604030504040204" pitchFamily="34" charset="-120"/>
              </a:rPr>
              <a:t>FF</a:t>
            </a:r>
            <a:r>
              <a:rPr lang="ja-JP" altLang="en-US" b="1">
                <a:latin typeface="微軟正黑體" panose="020B0604030504040204" pitchFamily="34" charset="-120"/>
                <a:ea typeface="微軟正黑體" panose="020B0604030504040204" pitchFamily="34" charset="-120"/>
              </a:rPr>
              <a:t>，之後是重複</a:t>
            </a:r>
            <a:r>
              <a:rPr lang="en-US" altLang="ja-JP" b="1">
                <a:latin typeface="微軟正黑體" panose="020B0604030504040204" pitchFamily="34" charset="-120"/>
                <a:ea typeface="微軟正黑體" panose="020B0604030504040204" pitchFamily="34" charset="-120"/>
              </a:rPr>
              <a:t> </a:t>
            </a:r>
            <a:r>
              <a:rPr lang="ja-JP" altLang="en-US" b="1">
                <a:latin typeface="微軟正黑體" panose="020B0604030504040204" pitchFamily="34" charset="-120"/>
                <a:ea typeface="微軟正黑體" panose="020B0604030504040204" pitchFamily="34" charset="-120"/>
              </a:rPr>
              <a:t>16</a:t>
            </a:r>
            <a:r>
              <a:rPr lang="en-US" altLang="ja-JP" b="1">
                <a:latin typeface="微軟正黑體" panose="020B0604030504040204" pitchFamily="34" charset="-120"/>
                <a:ea typeface="微軟正黑體" panose="020B0604030504040204" pitchFamily="34" charset="-120"/>
              </a:rPr>
              <a:t> </a:t>
            </a:r>
            <a:r>
              <a:rPr lang="ja-JP" altLang="en-US" b="1">
                <a:latin typeface="微軟正黑體" panose="020B0604030504040204" pitchFamily="34" charset="-120"/>
                <a:ea typeface="微軟正黑體" panose="020B0604030504040204" pitchFamily="34" charset="-120"/>
              </a:rPr>
              <a:t>次的</a:t>
            </a:r>
            <a:r>
              <a:rPr lang="en-US" altLang="ja-JP" b="1">
                <a:latin typeface="微軟正黑體" panose="020B0604030504040204" pitchFamily="34" charset="-120"/>
                <a:ea typeface="微軟正黑體" panose="020B0604030504040204" pitchFamily="34" charset="-120"/>
              </a:rPr>
              <a:t> </a:t>
            </a:r>
            <a:r>
              <a:rPr lang="en-US" altLang="ja-JP" b="1">
                <a:latin typeface="微軟正黑體" panose="020B0604030504040204" pitchFamily="34" charset="-120"/>
                <a:ea typeface="微軟正黑體" panose="020B0604030504040204" pitchFamily="34" charset="-120"/>
                <a:hlinkClick r:id="rId4"/>
              </a:rPr>
              <a:t>MAC </a:t>
            </a:r>
            <a:r>
              <a:rPr lang="ja-JP" altLang="en-US" b="1">
                <a:latin typeface="微軟正黑體" panose="020B0604030504040204" pitchFamily="34" charset="-120"/>
                <a:ea typeface="微軟正黑體" panose="020B0604030504040204" pitchFamily="34" charset="-120"/>
                <a:hlinkClick r:id="rId4"/>
              </a:rPr>
              <a:t>位址</a:t>
            </a:r>
            <a:r>
              <a:rPr lang="ja-JP" altLang="en-US" b="1">
                <a:latin typeface="微軟正黑體" panose="020B0604030504040204" pitchFamily="34" charset="-120"/>
                <a:ea typeface="微軟正黑體" panose="020B0604030504040204" pitchFamily="34" charset="-120"/>
              </a:rPr>
              <a:t>資訊。</a:t>
            </a:r>
            <a:endParaRPr lang="en-US" b="1">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CB7EE1EE-B365-4EF2-A73F-F67BDC3B5D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393" y="2894691"/>
            <a:ext cx="3504305" cy="1438919"/>
          </a:xfrm>
          <a:prstGeom prst="rect">
            <a:avLst/>
          </a:prstGeom>
        </p:spPr>
      </p:pic>
      <p:sp>
        <p:nvSpPr>
          <p:cNvPr id="13" name="Content Placeholder 2">
            <a:extLst>
              <a:ext uri="{FF2B5EF4-FFF2-40B4-BE49-F238E27FC236}">
                <a16:creationId xmlns:a16="http://schemas.microsoft.com/office/drawing/2014/main" id="{B260DB3E-A318-4F1A-ABF1-D62066E31F3A}"/>
              </a:ext>
            </a:extLst>
          </p:cNvPr>
          <p:cNvSpPr txBox="1">
            <a:spLocks/>
          </p:cNvSpPr>
          <p:nvPr/>
        </p:nvSpPr>
        <p:spPr>
          <a:xfrm>
            <a:off x="920750" y="2819943"/>
            <a:ext cx="3505200" cy="107473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ja-JP" altLang="en-US" sz="2400" b="1">
                <a:solidFill>
                  <a:schemeClr val="bg1"/>
                </a:solidFill>
                <a:latin typeface="微軟正黑體" panose="020B0604030504040204" pitchFamily="34" charset="-120"/>
                <a:ea typeface="微軟正黑體" panose="020B0604030504040204" pitchFamily="34" charset="-120"/>
                <a:cs typeface="Calibri"/>
              </a:rPr>
              <a:t>高度普及技術</a:t>
            </a:r>
          </a:p>
          <a:p>
            <a:pPr marL="0" indent="0" algn="ctr">
              <a:buNone/>
            </a:pPr>
            <a:r>
              <a:rPr lang="ja-JP" altLang="en-US" sz="1600" b="1">
                <a:solidFill>
                  <a:schemeClr val="bg1"/>
                </a:solidFill>
                <a:latin typeface="微軟正黑體" panose="020B0604030504040204" pitchFamily="34" charset="-120"/>
                <a:ea typeface="微軟正黑體" panose="020B0604030504040204" pitchFamily="34" charset="-120"/>
                <a:cs typeface="Calibri"/>
              </a:rPr>
              <a:t>大部分</a:t>
            </a:r>
            <a:r>
              <a:rPr lang="zh-TW" altLang="en-US" sz="1600" b="1">
                <a:solidFill>
                  <a:schemeClr val="bg1"/>
                </a:solidFill>
                <a:latin typeface="微軟正黑體" panose="020B0604030504040204" pitchFamily="34" charset="-120"/>
                <a:ea typeface="微軟正黑體" panose="020B0604030504040204" pitchFamily="34" charset="-120"/>
                <a:cs typeface="Calibri"/>
              </a:rPr>
              <a:t> </a:t>
            </a:r>
            <a:r>
              <a:rPr lang="ja-JP" altLang="en-US" sz="1600" b="1">
                <a:solidFill>
                  <a:schemeClr val="bg1"/>
                </a:solidFill>
                <a:latin typeface="微軟正黑體" panose="020B0604030504040204" pitchFamily="34" charset="-120"/>
                <a:ea typeface="微軟正黑體" panose="020B0604030504040204" pitchFamily="34" charset="-120"/>
                <a:cs typeface="Calibri"/>
              </a:rPr>
              <a:t>NAS/PC/M</a:t>
            </a:r>
            <a:r>
              <a:rPr lang="en-US" altLang="ja-JP" sz="1600" b="1">
                <a:solidFill>
                  <a:schemeClr val="bg1"/>
                </a:solidFill>
                <a:latin typeface="微軟正黑體" panose="020B0604030504040204" pitchFamily="34" charset="-120"/>
                <a:ea typeface="微軟正黑體" panose="020B0604030504040204" pitchFamily="34" charset="-120"/>
                <a:cs typeface="Calibri"/>
              </a:rPr>
              <a:t>ac</a:t>
            </a:r>
            <a:r>
              <a:rPr lang="zh-TW" altLang="en-US" sz="1600" b="1">
                <a:solidFill>
                  <a:schemeClr val="bg1"/>
                </a:solidFill>
                <a:latin typeface="微軟正黑體" panose="020B0604030504040204" pitchFamily="34" charset="-120"/>
                <a:ea typeface="微軟正黑體" panose="020B0604030504040204" pitchFamily="34" charset="-120"/>
                <a:cs typeface="Calibri"/>
              </a:rPr>
              <a:t> </a:t>
            </a:r>
            <a:r>
              <a:rPr lang="ja-JP" altLang="en-US" sz="1600" b="1">
                <a:solidFill>
                  <a:schemeClr val="bg1"/>
                </a:solidFill>
                <a:latin typeface="微軟正黑體" panose="020B0604030504040204" pitchFamily="34" charset="-120"/>
                <a:ea typeface="微軟正黑體" panose="020B0604030504040204" pitchFamily="34" charset="-120"/>
                <a:cs typeface="Calibri"/>
              </a:rPr>
              <a:t>皆有支援</a:t>
            </a:r>
          </a:p>
        </p:txBody>
      </p:sp>
      <p:pic>
        <p:nvPicPr>
          <p:cNvPr id="12" name="圖片 11">
            <a:extLst>
              <a:ext uri="{FF2B5EF4-FFF2-40B4-BE49-F238E27FC236}">
                <a16:creationId xmlns:a16="http://schemas.microsoft.com/office/drawing/2014/main" id="{37FF3C2C-20FD-4C20-8D01-28613A0E29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6732" y="2894691"/>
            <a:ext cx="3504305" cy="1438919"/>
          </a:xfrm>
          <a:prstGeom prst="rect">
            <a:avLst/>
          </a:prstGeom>
        </p:spPr>
      </p:pic>
      <p:sp>
        <p:nvSpPr>
          <p:cNvPr id="16" name="Content Placeholder 2">
            <a:extLst>
              <a:ext uri="{FF2B5EF4-FFF2-40B4-BE49-F238E27FC236}">
                <a16:creationId xmlns:a16="http://schemas.microsoft.com/office/drawing/2014/main" id="{A6A3D5A1-3CDB-46BB-933B-AEDCE4F3C283}"/>
              </a:ext>
            </a:extLst>
          </p:cNvPr>
          <p:cNvSpPr txBox="1">
            <a:spLocks/>
          </p:cNvSpPr>
          <p:nvPr/>
        </p:nvSpPr>
        <p:spPr>
          <a:xfrm>
            <a:off x="6798089" y="2819943"/>
            <a:ext cx="3505200" cy="107473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ja-JP" sz="2400" b="1">
                <a:solidFill>
                  <a:schemeClr val="bg1"/>
                </a:solidFill>
                <a:latin typeface="微軟正黑體" panose="020B0604030504040204" pitchFamily="34" charset="-120"/>
                <a:ea typeface="微軟正黑體" panose="020B0604030504040204" pitchFamily="34" charset="-120"/>
                <a:cs typeface="Calibri"/>
              </a:rPr>
              <a:t>Magic Packet</a:t>
            </a:r>
            <a:br>
              <a:rPr lang="en-US" altLang="ja-JP" sz="2400" b="1">
                <a:solidFill>
                  <a:schemeClr val="bg1"/>
                </a:solidFill>
                <a:latin typeface="微軟正黑體" panose="020B0604030504040204" pitchFamily="34" charset="-120"/>
                <a:ea typeface="微軟正黑體" panose="020B0604030504040204" pitchFamily="34" charset="-120"/>
                <a:cs typeface="Calibri"/>
              </a:rPr>
            </a:br>
            <a:r>
              <a:rPr lang="ja-JP" altLang="en-US" sz="2400" b="1">
                <a:solidFill>
                  <a:schemeClr val="bg1"/>
                </a:solidFill>
                <a:latin typeface="微軟正黑體" panose="020B0604030504040204" pitchFamily="34" charset="-120"/>
                <a:ea typeface="微軟正黑體" panose="020B0604030504040204" pitchFamily="34" charset="-120"/>
                <a:cs typeface="Calibri"/>
              </a:rPr>
              <a:t>魔法封包</a:t>
            </a:r>
            <a:endParaRPr lang="en-US" altLang="ja-JP" sz="2400" b="1">
              <a:solidFill>
                <a:schemeClr val="bg1"/>
              </a:solidFill>
              <a:latin typeface="微軟正黑體" panose="020B0604030504040204" pitchFamily="34" charset="-120"/>
              <a:ea typeface="微軟正黑體" panose="020B0604030504040204" pitchFamily="34" charset="-120"/>
              <a:cs typeface="Calibri"/>
            </a:endParaRPr>
          </a:p>
        </p:txBody>
      </p:sp>
      <p:grpSp>
        <p:nvGrpSpPr>
          <p:cNvPr id="6" name="群組 5">
            <a:extLst>
              <a:ext uri="{FF2B5EF4-FFF2-40B4-BE49-F238E27FC236}">
                <a16:creationId xmlns:a16="http://schemas.microsoft.com/office/drawing/2014/main" id="{A9820112-C8D8-4430-B8D3-099E8C769C2D}"/>
              </a:ext>
            </a:extLst>
          </p:cNvPr>
          <p:cNvGrpSpPr/>
          <p:nvPr/>
        </p:nvGrpSpPr>
        <p:grpSpPr>
          <a:xfrm>
            <a:off x="1133266" y="3873586"/>
            <a:ext cx="3165399" cy="2715295"/>
            <a:chOff x="105842" y="4283798"/>
            <a:chExt cx="3497896" cy="3000513"/>
          </a:xfrm>
        </p:grpSpPr>
        <p:pic>
          <p:nvPicPr>
            <p:cNvPr id="5" name="圖片 4">
              <a:extLst>
                <a:ext uri="{FF2B5EF4-FFF2-40B4-BE49-F238E27FC236}">
                  <a16:creationId xmlns:a16="http://schemas.microsoft.com/office/drawing/2014/main" id="{E48A4F55-4411-4CB6-BAAA-30BF4C23EA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42" y="4283798"/>
              <a:ext cx="3497896" cy="3000513"/>
            </a:xfrm>
            <a:prstGeom prst="rect">
              <a:avLst/>
            </a:prstGeom>
          </p:spPr>
        </p:pic>
        <p:pic>
          <p:nvPicPr>
            <p:cNvPr id="8" name="Picture 8" descr="A desktop computer monitor sitting next to a computer&#10;&#10;Description generated with high confidence">
              <a:extLst>
                <a:ext uri="{FF2B5EF4-FFF2-40B4-BE49-F238E27FC236}">
                  <a16:creationId xmlns:a16="http://schemas.microsoft.com/office/drawing/2014/main" id="{83C1FEDF-5F3D-4AF0-85CB-FE9C4921E79C}"/>
                </a:ext>
              </a:extLst>
            </p:cNvPr>
            <p:cNvPicPr>
              <a:picLocks noChangeAspect="1"/>
            </p:cNvPicPr>
            <p:nvPr/>
          </p:nvPicPr>
          <p:blipFill rotWithShape="1">
            <a:blip r:embed="rId7"/>
            <a:srcRect l="17850" t="17941" r="18375" b="25259"/>
            <a:stretch/>
          </p:blipFill>
          <p:spPr>
            <a:xfrm>
              <a:off x="531966" y="4655161"/>
              <a:ext cx="2400744" cy="1491817"/>
            </a:xfrm>
            <a:prstGeom prst="rect">
              <a:avLst/>
            </a:prstGeom>
            <a:effectLst>
              <a:innerShdw blurRad="114300">
                <a:prstClr val="black"/>
              </a:innerShdw>
            </a:effectLst>
          </p:spPr>
        </p:pic>
      </p:grpSp>
      <p:pic>
        <p:nvPicPr>
          <p:cNvPr id="19" name="圖片 18">
            <a:extLst>
              <a:ext uri="{FF2B5EF4-FFF2-40B4-BE49-F238E27FC236}">
                <a16:creationId xmlns:a16="http://schemas.microsoft.com/office/drawing/2014/main" id="{E3E0A1E3-03E2-435E-8BA4-1C57CD1D4CA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89144" y="4537264"/>
            <a:ext cx="1775791" cy="1838739"/>
          </a:xfrm>
          <a:prstGeom prst="rect">
            <a:avLst/>
          </a:prstGeom>
          <a:effectLst>
            <a:outerShdw blurRad="50800" dist="38100" dir="2700000" algn="tl" rotWithShape="0">
              <a:prstClr val="black">
                <a:alpha val="40000"/>
              </a:prstClr>
            </a:outerShdw>
          </a:effectLst>
        </p:spPr>
      </p:pic>
      <p:sp>
        <p:nvSpPr>
          <p:cNvPr id="20" name="TextBox 13">
            <a:extLst>
              <a:ext uri="{FF2B5EF4-FFF2-40B4-BE49-F238E27FC236}">
                <a16:creationId xmlns:a16="http://schemas.microsoft.com/office/drawing/2014/main" id="{BB9D5CAB-ED9F-421D-9654-E44C364F3BDF}"/>
              </a:ext>
            </a:extLst>
          </p:cNvPr>
          <p:cNvSpPr txBox="1"/>
          <p:nvPr/>
        </p:nvSpPr>
        <p:spPr>
          <a:xfrm>
            <a:off x="3683228" y="6282379"/>
            <a:ext cx="9484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b="1">
                <a:latin typeface="微軟正黑體" panose="020B0604030504040204" pitchFamily="34" charset="-120"/>
                <a:ea typeface="微軟正黑體" panose="020B0604030504040204" pitchFamily="34" charset="-120"/>
              </a:rPr>
              <a:t>TS-451</a:t>
            </a:r>
            <a:endParaRPr lang="en-US" sz="12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49869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493</TotalTime>
  <Words>1916</Words>
  <Application>Microsoft Office PowerPoint</Application>
  <PresentationFormat>寬螢幕</PresentationFormat>
  <Paragraphs>349</Paragraphs>
  <Slides>38</Slides>
  <Notes>34</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38</vt:i4>
      </vt:variant>
    </vt:vector>
  </HeadingPairs>
  <TitlesOfParts>
    <vt:vector size="50" baseType="lpstr">
      <vt:lpstr>等线</vt:lpstr>
      <vt:lpstr>ＭＳ Ｐゴシック</vt:lpstr>
      <vt:lpstr>PingFangTC-Medium</vt:lpstr>
      <vt:lpstr>PingFangTC-Regular</vt:lpstr>
      <vt:lpstr>游ゴシック</vt:lpstr>
      <vt:lpstr>微軟正黑體</vt:lpstr>
      <vt:lpstr>新細明體</vt:lpstr>
      <vt:lpstr>Arial</vt:lpstr>
      <vt:lpstr>Calibri</vt:lpstr>
      <vt:lpstr>Calibri Light</vt:lpstr>
      <vt:lpstr>Open Sans</vt:lpstr>
      <vt:lpstr>Office Theme</vt:lpstr>
      <vt:lpstr>PowerPoint 簡報</vt:lpstr>
      <vt:lpstr>你所能擁有最棒的遠端喚醒小幫手</vt:lpstr>
      <vt:lpstr>你為什麼需要 QuWakeUp？</vt:lpstr>
      <vt:lpstr>過去我們如何遠端工作</vt:lpstr>
      <vt:lpstr>如果你是 NAS 個人/家庭用戶</vt:lpstr>
      <vt:lpstr>如果你是 IT 專業人員</vt:lpstr>
      <vt:lpstr>你需要的是......</vt:lpstr>
      <vt:lpstr>過去如何做到WOL 或 WOW？</vt:lpstr>
      <vt:lpstr>Wake On LAN (WOL) 介紹</vt:lpstr>
      <vt:lpstr>過去你想要進行 WOL，會需要...</vt:lpstr>
      <vt:lpstr>過去你想要進行 WOL，會需要......</vt:lpstr>
      <vt:lpstr>Wake on WAN 的困擾</vt:lpstr>
      <vt:lpstr>設定流程複雜</vt:lpstr>
      <vt:lpstr>QWU-100  小巧裝置解決您的困擾</vt:lpstr>
      <vt:lpstr>QuWakeUp 輕鬆完成遠端喚醒</vt:lpstr>
      <vt:lpstr>QWU-100 產品介紹</vt:lpstr>
      <vt:lpstr>QWU-100 彈性選擇供電方式</vt:lpstr>
      <vt:lpstr>靈活部署，一機多用</vt:lpstr>
      <vt:lpstr>QuWakeUp 五大特點</vt:lpstr>
      <vt:lpstr>簡單三步驟安裝，輕鬆使用</vt:lpstr>
      <vt:lpstr>簡單三步驟安裝，輕鬆使用</vt:lpstr>
      <vt:lpstr>滿足多樣化喚醒需求</vt:lpstr>
      <vt:lpstr>行動APP無縫接軌</vt:lpstr>
      <vt:lpstr>遠端喚醒零距離</vt:lpstr>
      <vt:lpstr>遠端喚醒零距離</vt:lpstr>
      <vt:lpstr>PowerPoint 簡報</vt:lpstr>
      <vt:lpstr>跨平台通知</vt:lpstr>
      <vt:lpstr>你所能擁有最聰明的遠端喚醒小幫手</vt:lpstr>
      <vt:lpstr>操作介面介紹</vt:lpstr>
      <vt:lpstr>操作介面介紹</vt:lpstr>
      <vt:lpstr>操作介面介紹 - 操作列及設備清單 </vt:lpstr>
      <vt:lpstr>Demo</vt:lpstr>
      <vt:lpstr>QuWakeUp 使用前/後情境比較</vt:lpstr>
      <vt:lpstr>網路意外斷線如何處理</vt:lpstr>
      <vt:lpstr>但現在...有 QuWakeUp 不必擔心</vt:lpstr>
      <vt:lpstr>機房停電修繕，復電後如何重啟</vt:lpstr>
      <vt:lpstr>但現在...QuWakeUp 幫你輕鬆搞定</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Tsai</dc:creator>
  <cp:lastModifiedBy>亞彣 蔡</cp:lastModifiedBy>
  <cp:revision>2</cp:revision>
  <dcterms:created xsi:type="dcterms:W3CDTF">2013-07-15T20:26:40Z</dcterms:created>
  <dcterms:modified xsi:type="dcterms:W3CDTF">2019-05-07T06:09:53Z</dcterms:modified>
</cp:coreProperties>
</file>