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40"/>
  </p:notesMasterIdLst>
  <p:sldIdLst>
    <p:sldId id="256" r:id="rId2"/>
    <p:sldId id="257" r:id="rId3"/>
    <p:sldId id="258" r:id="rId4"/>
    <p:sldId id="273" r:id="rId5"/>
    <p:sldId id="259" r:id="rId6"/>
    <p:sldId id="261" r:id="rId7"/>
    <p:sldId id="260" r:id="rId8"/>
    <p:sldId id="262" r:id="rId9"/>
    <p:sldId id="266" r:id="rId10"/>
    <p:sldId id="267" r:id="rId11"/>
    <p:sldId id="268" r:id="rId12"/>
    <p:sldId id="291" r:id="rId13"/>
    <p:sldId id="269" r:id="rId14"/>
    <p:sldId id="263" r:id="rId15"/>
    <p:sldId id="289" r:id="rId16"/>
    <p:sldId id="282" r:id="rId17"/>
    <p:sldId id="292" r:id="rId18"/>
    <p:sldId id="283" r:id="rId19"/>
    <p:sldId id="270" r:id="rId20"/>
    <p:sldId id="276" r:id="rId21"/>
    <p:sldId id="286" r:id="rId22"/>
    <p:sldId id="278" r:id="rId23"/>
    <p:sldId id="288" r:id="rId24"/>
    <p:sldId id="279" r:id="rId25"/>
    <p:sldId id="285" r:id="rId26"/>
    <p:sldId id="277" r:id="rId27"/>
    <p:sldId id="293" r:id="rId28"/>
    <p:sldId id="271" r:id="rId29"/>
    <p:sldId id="294" r:id="rId30"/>
    <p:sldId id="295" r:id="rId31"/>
    <p:sldId id="296" r:id="rId32"/>
    <p:sldId id="298" r:id="rId33"/>
    <p:sldId id="264" r:id="rId34"/>
    <p:sldId id="275" r:id="rId35"/>
    <p:sldId id="281" r:id="rId36"/>
    <p:sldId id="274" r:id="rId37"/>
    <p:sldId id="280" r:id="rId38"/>
    <p:sldId id="265" r:id="rId39"/>
  </p:sldIdLst>
  <p:sldSz cx="12192000" cy="6858000"/>
  <p:notesSz cx="6858000" cy="167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F0003"/>
    <a:srgbClr val="4B5688"/>
    <a:srgbClr val="4E588A"/>
    <a:srgbClr val="4653A2"/>
    <a:srgbClr val="544F62"/>
    <a:srgbClr val="412DAF"/>
    <a:srgbClr val="404040"/>
    <a:srgbClr val="548AC2"/>
    <a:srgbClr val="66C4CD"/>
    <a:srgbClr val="E4636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F7DF62-CEC2-EE24-8B97-F3C3BB86BDE8}" v="27" dt="2019-05-07T02:27:23.214"/>
    <p1510:client id="{6C75991B-3D0B-40A8-8A0F-1C7473D320BA}" v="774" dt="2019-05-07T08:08:41.460"/>
    <p1510:client id="{49DC871C-AD42-FC64-D92A-1974B42C3F26}" v="16" dt="2019-05-07T05:50:58.463"/>
    <p1510:client id="{9EF1E59A-57C5-EFDB-23BF-5E3D50911AD7}" v="173" dt="2019-05-07T06:10:32.524"/>
    <p1510:client id="{CC1F4205-93C2-2B45-A02A-1743818E0BE2}" v="197" dt="2019-05-07T01:52:28.748"/>
    <p1510:client id="{0E75D000-662D-03DC-27F0-64D6B8C9C4E1}" v="102" dt="2019-05-07T03:56:02.35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5" d="100"/>
          <a:sy n="115" d="100"/>
        </p:scale>
        <p:origin x="634"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FB91B7-3685-4F68-805D-99BCFA77C18C}" type="datetimeFigureOut">
              <a:rPr lang="en-US"/>
              <a:t>5/7/2019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63F807-A3DB-406E-8970-86A15EEE73E8}" type="slidenum">
              <a:rPr lang="en-US"/>
              <a:t>‹#›</a:t>
            </a:fld>
            <a:endParaRPr lang="en-US"/>
          </a:p>
        </p:txBody>
      </p:sp>
    </p:spTree>
    <p:extLst>
      <p:ext uri="{BB962C8B-B14F-4D97-AF65-F5344CB8AC3E}">
        <p14:creationId xmlns:p14="http://schemas.microsoft.com/office/powerpoint/2010/main" val="17818410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hand-writing words, nickname for product:</a:t>
            </a:r>
          </a:p>
          <a:p>
            <a:r>
              <a:rPr lang="en-US" b="1" u="sng"/>
              <a:t>WOL/WOW Helper</a:t>
            </a:r>
            <a:endParaRPr lang="en-US"/>
          </a:p>
          <a:p>
            <a:endParaRPr lang="en-US" b="1" u="sng"/>
          </a:p>
          <a:p>
            <a:r>
              <a:rPr lang="en-US"/>
              <a:t>Subtitle:</a:t>
            </a:r>
            <a:endParaRPr lang="en-US" b="1">
              <a:cs typeface="Calibri" panose="020F0502020204030204"/>
            </a:endParaRPr>
          </a:p>
          <a:p>
            <a:r>
              <a:rPr lang="en-US" b="1" u="sng"/>
              <a:t>QWU-100 makes you Wake On WAN easily when you go out and wake up the remote device.</a:t>
            </a:r>
            <a:endParaRPr lang="en-US" b="1" u="sng">
              <a:cs typeface="Calibri"/>
            </a:endParaRPr>
          </a:p>
        </p:txBody>
      </p:sp>
      <p:sp>
        <p:nvSpPr>
          <p:cNvPr id="4" name="Slide Number Placeholder 3"/>
          <p:cNvSpPr>
            <a:spLocks noGrp="1"/>
          </p:cNvSpPr>
          <p:nvPr>
            <p:ph type="sldNum" sz="quarter" idx="5"/>
          </p:nvPr>
        </p:nvSpPr>
        <p:spPr/>
        <p:txBody>
          <a:bodyPr/>
          <a:lstStyle/>
          <a:p>
            <a:fld id="{4363F807-A3DB-406E-8970-86A15EEE73E8}" type="slidenum">
              <a:rPr lang="en-US"/>
              <a:t>1</a:t>
            </a:fld>
            <a:endParaRPr lang="en-US"/>
          </a:p>
        </p:txBody>
      </p:sp>
    </p:spTree>
    <p:extLst>
      <p:ext uri="{BB962C8B-B14F-4D97-AF65-F5344CB8AC3E}">
        <p14:creationId xmlns:p14="http://schemas.microsoft.com/office/powerpoint/2010/main" val="35718990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the past, if you wanted to complete WOL, you would need...</a:t>
            </a:r>
          </a:p>
          <a:p>
            <a:r>
              <a:rPr lang="en-US"/>
              <a:t>Find the right tool to send magic packets, mostly computer utilities</a:t>
            </a:r>
            <a:endParaRPr lang="en-US" altLang="zh-CN">
              <a:ea typeface="等线"/>
              <a:cs typeface="Calibri"/>
            </a:endParaRPr>
          </a:p>
        </p:txBody>
      </p:sp>
      <p:sp>
        <p:nvSpPr>
          <p:cNvPr id="4" name="Slide Number Placeholder 3"/>
          <p:cNvSpPr>
            <a:spLocks noGrp="1"/>
          </p:cNvSpPr>
          <p:nvPr>
            <p:ph type="sldNum" sz="quarter" idx="5"/>
          </p:nvPr>
        </p:nvSpPr>
        <p:spPr/>
        <p:txBody>
          <a:bodyPr/>
          <a:lstStyle/>
          <a:p>
            <a:fld id="{4363F807-A3DB-406E-8970-86A15EEE73E8}" type="slidenum">
              <a:rPr lang="en-US"/>
              <a:t>10</a:t>
            </a:fld>
            <a:endParaRPr lang="en-US"/>
          </a:p>
        </p:txBody>
      </p:sp>
    </p:spTree>
    <p:extLst>
      <p:ext uri="{BB962C8B-B14F-4D97-AF65-F5344CB8AC3E}">
        <p14:creationId xmlns:p14="http://schemas.microsoft.com/office/powerpoint/2010/main" val="41455858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the past, if you wanted to complete WOL, you would need...</a:t>
            </a:r>
          </a:p>
          <a:p>
            <a:r>
              <a:rPr lang="en-US"/>
              <a:t>Get information through manual operation of this machine, such as MAC address, IP address.</a:t>
            </a:r>
          </a:p>
        </p:txBody>
      </p:sp>
      <p:sp>
        <p:nvSpPr>
          <p:cNvPr id="4" name="Slide Number Placeholder 3"/>
          <p:cNvSpPr>
            <a:spLocks noGrp="1"/>
          </p:cNvSpPr>
          <p:nvPr>
            <p:ph type="sldNum" sz="quarter" idx="5"/>
          </p:nvPr>
        </p:nvSpPr>
        <p:spPr/>
        <p:txBody>
          <a:bodyPr/>
          <a:lstStyle/>
          <a:p>
            <a:fld id="{4363F807-A3DB-406E-8970-86A15EEE73E8}" type="slidenum">
              <a:rPr lang="en-US"/>
              <a:t>11</a:t>
            </a:fld>
            <a:endParaRPr lang="en-US"/>
          </a:p>
        </p:txBody>
      </p:sp>
    </p:spTree>
    <p:extLst>
      <p:ext uri="{BB962C8B-B14F-4D97-AF65-F5344CB8AC3E}">
        <p14:creationId xmlns:p14="http://schemas.microsoft.com/office/powerpoint/2010/main" val="2555865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Wake on WAN troubles</a:t>
            </a:r>
          </a:p>
          <a:p>
            <a:r>
              <a:rPr lang="en-US"/>
              <a:t>Wake On WAN (WOW) is required if you want to wake up devices in your LAN when you are away, such as on the street or by MRT.</a:t>
            </a:r>
            <a:endParaRPr lang="en-US">
              <a:cs typeface="Calibri"/>
            </a:endParaRPr>
          </a:p>
          <a:p>
            <a:r>
              <a:rPr lang="en-US"/>
              <a:t>The remote wake-up can be completed by sending a magic packet from the Internet to the device in the local area network address.</a:t>
            </a:r>
          </a:p>
        </p:txBody>
      </p:sp>
      <p:sp>
        <p:nvSpPr>
          <p:cNvPr id="4" name="Slide Number Placeholder 3"/>
          <p:cNvSpPr>
            <a:spLocks noGrp="1"/>
          </p:cNvSpPr>
          <p:nvPr>
            <p:ph type="sldNum" sz="quarter" idx="5"/>
          </p:nvPr>
        </p:nvSpPr>
        <p:spPr/>
        <p:txBody>
          <a:bodyPr/>
          <a:lstStyle/>
          <a:p>
            <a:fld id="{4363F807-A3DB-406E-8970-86A15EEE73E8}" type="slidenum">
              <a:rPr lang="en-US"/>
              <a:t>12</a:t>
            </a:fld>
            <a:endParaRPr lang="en-US"/>
          </a:p>
        </p:txBody>
      </p:sp>
    </p:spTree>
    <p:extLst>
      <p:ext uri="{BB962C8B-B14F-4D97-AF65-F5344CB8AC3E}">
        <p14:creationId xmlns:p14="http://schemas.microsoft.com/office/powerpoint/2010/main" val="39832982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Wake on WAN troubles</a:t>
            </a:r>
          </a:p>
          <a:p>
            <a:r>
              <a:rPr lang="en-US"/>
              <a:t>The approach we used is:</a:t>
            </a:r>
            <a:endParaRPr lang="en-US">
              <a:cs typeface="Calibri"/>
            </a:endParaRPr>
          </a:p>
          <a:p>
            <a:r>
              <a:rPr lang="en-US">
                <a:cs typeface="Calibri"/>
              </a:rPr>
              <a:t>Disadvantages:</a:t>
            </a:r>
          </a:p>
          <a:p>
            <a:pPr marL="171450" indent="-171450">
              <a:buFont typeface="Arial"/>
              <a:buChar char="•"/>
            </a:pPr>
            <a:r>
              <a:rPr lang="en-US"/>
              <a:t>Complicated setting process</a:t>
            </a:r>
            <a:endParaRPr lang="en-US">
              <a:cs typeface="Calibri" panose="020F0502020204030204"/>
            </a:endParaRPr>
          </a:p>
          <a:p>
            <a:pPr marL="171450" indent="-171450">
              <a:buFont typeface="Arial"/>
              <a:buChar char="•"/>
            </a:pPr>
            <a:r>
              <a:rPr lang="en-US"/>
              <a:t>Need hardware support</a:t>
            </a:r>
            <a:endParaRPr lang="en-US">
              <a:cs typeface="Calibri"/>
            </a:endParaRPr>
          </a:p>
          <a:p>
            <a:pPr marL="171450" indent="-171450">
              <a:buFont typeface="Arial"/>
              <a:buChar char="•"/>
            </a:pPr>
            <a:r>
              <a:rPr lang="en-US"/>
              <a:t>Unstable effectiveness</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4363F807-A3DB-406E-8970-86A15EEE73E8}" type="slidenum">
              <a:rPr lang="en-US"/>
              <a:t>13</a:t>
            </a:fld>
            <a:endParaRPr lang="en-US"/>
          </a:p>
        </p:txBody>
      </p:sp>
    </p:spTree>
    <p:extLst>
      <p:ext uri="{BB962C8B-B14F-4D97-AF65-F5344CB8AC3E}">
        <p14:creationId xmlns:p14="http://schemas.microsoft.com/office/powerpoint/2010/main" val="19710538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compact box can solve your problems</a:t>
            </a:r>
          </a:p>
        </p:txBody>
      </p:sp>
      <p:sp>
        <p:nvSpPr>
          <p:cNvPr id="4" name="Slide Number Placeholder 3"/>
          <p:cNvSpPr>
            <a:spLocks noGrp="1"/>
          </p:cNvSpPr>
          <p:nvPr>
            <p:ph type="sldNum" sz="quarter" idx="5"/>
          </p:nvPr>
        </p:nvSpPr>
        <p:spPr/>
        <p:txBody>
          <a:bodyPr/>
          <a:lstStyle/>
          <a:p>
            <a:fld id="{4363F807-A3DB-406E-8970-86A15EEE73E8}" type="slidenum">
              <a:rPr lang="en-US"/>
              <a:t>14</a:t>
            </a:fld>
            <a:endParaRPr lang="en-US"/>
          </a:p>
        </p:txBody>
      </p:sp>
    </p:spTree>
    <p:extLst>
      <p:ext uri="{BB962C8B-B14F-4D97-AF65-F5344CB8AC3E}">
        <p14:creationId xmlns:p14="http://schemas.microsoft.com/office/powerpoint/2010/main" val="15778620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QuWakeUp</a:t>
            </a:r>
            <a:r>
              <a:rPr lang="en-US"/>
              <a:t> can remote wake-up easily</a:t>
            </a:r>
          </a:p>
          <a:p>
            <a:endParaRPr lang="en-US">
              <a:cs typeface="Calibri"/>
            </a:endParaRPr>
          </a:p>
        </p:txBody>
      </p:sp>
      <p:sp>
        <p:nvSpPr>
          <p:cNvPr id="4" name="Slide Number Placeholder 3"/>
          <p:cNvSpPr>
            <a:spLocks noGrp="1"/>
          </p:cNvSpPr>
          <p:nvPr>
            <p:ph type="sldNum" sz="quarter" idx="5"/>
          </p:nvPr>
        </p:nvSpPr>
        <p:spPr/>
        <p:txBody>
          <a:bodyPr/>
          <a:lstStyle/>
          <a:p>
            <a:fld id="{4363F807-A3DB-406E-8970-86A15EEE73E8}" type="slidenum">
              <a:rPr lang="en-US"/>
              <a:t>15</a:t>
            </a:fld>
            <a:endParaRPr lang="en-US"/>
          </a:p>
        </p:txBody>
      </p:sp>
    </p:spTree>
    <p:extLst>
      <p:ext uri="{BB962C8B-B14F-4D97-AF65-F5344CB8AC3E}">
        <p14:creationId xmlns:p14="http://schemas.microsoft.com/office/powerpoint/2010/main" val="38349179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Flexible choice of power supply!</a:t>
            </a:r>
          </a:p>
          <a:p>
            <a:pPr marL="171450" indent="-171450">
              <a:buFont typeface="Arial"/>
              <a:buChar char="•"/>
            </a:pPr>
            <a:r>
              <a:rPr lang="en-US"/>
              <a:t>The popular USB Type C is a power source that is easy to deploy.</a:t>
            </a:r>
            <a:endParaRPr lang="en-US">
              <a:cs typeface="Calibri" panose="020F0502020204030204"/>
            </a:endParaRPr>
          </a:p>
          <a:p>
            <a:pPr marL="171450" indent="-171450">
              <a:buFont typeface="Arial"/>
              <a:buChar char="•"/>
            </a:pPr>
            <a:r>
              <a:rPr lang="en-US"/>
              <a:t>PoE power will enable the most streamlined wire configuration.</a:t>
            </a:r>
            <a:endParaRPr lang="en-US">
              <a:cs typeface="Calibri" panose="020F0502020204030204"/>
            </a:endParaRPr>
          </a:p>
        </p:txBody>
      </p:sp>
      <p:sp>
        <p:nvSpPr>
          <p:cNvPr id="4" name="Slide Number Placeholder 3"/>
          <p:cNvSpPr>
            <a:spLocks noGrp="1"/>
          </p:cNvSpPr>
          <p:nvPr>
            <p:ph type="sldNum" sz="quarter" idx="5"/>
          </p:nvPr>
        </p:nvSpPr>
        <p:spPr/>
        <p:txBody>
          <a:bodyPr/>
          <a:lstStyle/>
          <a:p>
            <a:fld id="{4363F807-A3DB-406E-8970-86A15EEE73E8}" type="slidenum">
              <a:rPr lang="en-US"/>
              <a:t>17</a:t>
            </a:fld>
            <a:endParaRPr lang="en-US"/>
          </a:p>
        </p:txBody>
      </p:sp>
    </p:spTree>
    <p:extLst>
      <p:ext uri="{BB962C8B-B14F-4D97-AF65-F5344CB8AC3E}">
        <p14:creationId xmlns:p14="http://schemas.microsoft.com/office/powerpoint/2010/main" val="21988950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Flexible deployment and multiple management</a:t>
            </a:r>
          </a:p>
          <a:p>
            <a:r>
              <a:rPr lang="en-US"/>
              <a:t>Compact size but with two LAN ports,</a:t>
            </a:r>
            <a:endParaRPr lang="ja-JP" altLang="en-US">
              <a:ea typeface="游ゴシック"/>
              <a:cs typeface="Calibri"/>
            </a:endParaRPr>
          </a:p>
          <a:p>
            <a:r>
              <a:rPr lang="en-US"/>
              <a:t>Able to manage devices for two regional networks.</a:t>
            </a:r>
            <a:endParaRPr lang="en-US">
              <a:cs typeface="Calibri"/>
            </a:endParaRPr>
          </a:p>
        </p:txBody>
      </p:sp>
      <p:sp>
        <p:nvSpPr>
          <p:cNvPr id="4" name="Slide Number Placeholder 3"/>
          <p:cNvSpPr>
            <a:spLocks noGrp="1"/>
          </p:cNvSpPr>
          <p:nvPr>
            <p:ph type="sldNum" sz="quarter" idx="5"/>
          </p:nvPr>
        </p:nvSpPr>
        <p:spPr/>
        <p:txBody>
          <a:bodyPr/>
          <a:lstStyle/>
          <a:p>
            <a:fld id="{4363F807-A3DB-406E-8970-86A15EEE73E8}" type="slidenum">
              <a:rPr lang="en-US"/>
              <a:t>18</a:t>
            </a:fld>
            <a:endParaRPr lang="en-US"/>
          </a:p>
        </p:txBody>
      </p:sp>
    </p:spTree>
    <p:extLst>
      <p:ext uri="{BB962C8B-B14F-4D97-AF65-F5344CB8AC3E}">
        <p14:creationId xmlns:p14="http://schemas.microsoft.com/office/powerpoint/2010/main" val="18625081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Five highlights</a:t>
            </a:r>
          </a:p>
          <a:p>
            <a:pPr marL="171450" indent="-171450">
              <a:buFont typeface="Arial"/>
              <a:buChar char="•"/>
            </a:pPr>
            <a:r>
              <a:rPr lang="en-US"/>
              <a:t>Easy to install and use</a:t>
            </a:r>
            <a:br>
              <a:rPr lang="en-US">
                <a:cs typeface="+mn-lt"/>
              </a:rPr>
            </a:br>
            <a:r>
              <a:rPr lang="en-US"/>
              <a:t>Eliminate traditional complicated steps, easy management with QNAP software.</a:t>
            </a:r>
          </a:p>
          <a:p>
            <a:pPr marL="171450" indent="-171450">
              <a:buFont typeface="Arial"/>
              <a:buChar char="•"/>
            </a:pPr>
            <a:r>
              <a:rPr lang="en-US"/>
              <a:t>Versatile wake-up schedule</a:t>
            </a:r>
            <a:br>
              <a:rPr lang="en-US">
                <a:cs typeface="+mn-lt"/>
              </a:rPr>
            </a:br>
            <a:r>
              <a:rPr lang="en-US"/>
              <a:t>No need to find information about devices, network cards, etc., automatically remember the IP and MAC addresses after scanning, and even flexible wake-up schedule.</a:t>
            </a:r>
            <a:endParaRPr lang="en-US">
              <a:cs typeface="Calibri"/>
            </a:endParaRPr>
          </a:p>
          <a:p>
            <a:pPr marL="171450" indent="-171450">
              <a:buFont typeface="Arial"/>
              <a:buChar char="•"/>
            </a:pPr>
            <a:r>
              <a:rPr lang="en-US"/>
              <a:t>Seamless mobile APP </a:t>
            </a:r>
            <a:br>
              <a:rPr lang="en-US">
                <a:cs typeface="+mn-lt"/>
              </a:rPr>
            </a:br>
            <a:r>
              <a:rPr lang="en-US"/>
              <a:t>Integrate the </a:t>
            </a:r>
            <a:r>
              <a:rPr lang="en-US" err="1"/>
              <a:t>Qmanger</a:t>
            </a:r>
            <a:r>
              <a:rPr lang="en-US"/>
              <a:t> and get the status of the device through the mobile device, which is more convenient!</a:t>
            </a:r>
            <a:endParaRPr lang="en-US">
              <a:cs typeface="Calibri"/>
            </a:endParaRPr>
          </a:p>
          <a:p>
            <a:pPr marL="171450" indent="-171450">
              <a:buFont typeface="Arial"/>
              <a:buChar char="•"/>
            </a:pPr>
            <a:r>
              <a:rPr lang="en-US"/>
              <a:t>Remote wake-up directly</a:t>
            </a:r>
            <a:br>
              <a:rPr lang="en-US">
                <a:cs typeface="+mn-lt"/>
              </a:rPr>
            </a:br>
            <a:r>
              <a:rPr lang="en-US"/>
              <a:t>Through the cloud service integration, devices can also be woken up from the Internet.</a:t>
            </a:r>
            <a:endParaRPr lang="en-US">
              <a:cs typeface="Calibri"/>
            </a:endParaRPr>
          </a:p>
          <a:p>
            <a:pPr marL="171450" indent="-171450">
              <a:buFont typeface="Arial"/>
              <a:buChar char="•"/>
            </a:pPr>
            <a:r>
              <a:rPr lang="en-US"/>
              <a:t>Cross-platform notification</a:t>
            </a:r>
            <a:br>
              <a:rPr lang="en-US">
                <a:cs typeface="+mn-lt"/>
              </a:rPr>
            </a:br>
            <a:r>
              <a:rPr lang="en-US"/>
              <a:t>24hr monitoring and immediately send a notice when unexpected shutdown, connection abnormality occurs!</a:t>
            </a:r>
          </a:p>
          <a:p>
            <a:endParaRPr lang="en-US">
              <a:cs typeface="Calibri"/>
            </a:endParaRPr>
          </a:p>
        </p:txBody>
      </p:sp>
      <p:sp>
        <p:nvSpPr>
          <p:cNvPr id="4" name="Slide Number Placeholder 3"/>
          <p:cNvSpPr>
            <a:spLocks noGrp="1"/>
          </p:cNvSpPr>
          <p:nvPr>
            <p:ph type="sldNum" sz="quarter" idx="5"/>
          </p:nvPr>
        </p:nvSpPr>
        <p:spPr/>
        <p:txBody>
          <a:bodyPr/>
          <a:lstStyle/>
          <a:p>
            <a:fld id="{4363F807-A3DB-406E-8970-86A15EEE73E8}" type="slidenum">
              <a:rPr lang="en-US"/>
              <a:t>19</a:t>
            </a:fld>
            <a:endParaRPr lang="en-US"/>
          </a:p>
        </p:txBody>
      </p:sp>
    </p:spTree>
    <p:extLst>
      <p:ext uri="{BB962C8B-B14F-4D97-AF65-F5344CB8AC3E}">
        <p14:creationId xmlns:p14="http://schemas.microsoft.com/office/powerpoint/2010/main" val="24598582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Easy three-step installation </a:t>
            </a:r>
          </a:p>
          <a:p>
            <a:r>
              <a:rPr lang="en-US"/>
              <a:t>Compact device with friendly software UI,</a:t>
            </a:r>
            <a:endParaRPr lang="en-US">
              <a:cs typeface="Calibri"/>
            </a:endParaRPr>
          </a:p>
          <a:p>
            <a:r>
              <a:rPr lang="en-US"/>
              <a:t>three steps to complete the remote wakeup setup quickly</a:t>
            </a:r>
            <a:endParaRPr lang="en-US">
              <a:cs typeface="Calibri"/>
            </a:endParaRPr>
          </a:p>
          <a:p>
            <a:r>
              <a:rPr lang="en-US">
                <a:cs typeface="Calibri"/>
              </a:rPr>
              <a:t>1. Configuration</a:t>
            </a:r>
          </a:p>
          <a:p>
            <a:r>
              <a:rPr lang="en-US"/>
              <a:t>Connect the device to the router.</a:t>
            </a:r>
            <a:endParaRPr lang="en-US">
              <a:cs typeface="Calibri" panose="020F0502020204030204"/>
            </a:endParaRPr>
          </a:p>
        </p:txBody>
      </p:sp>
      <p:sp>
        <p:nvSpPr>
          <p:cNvPr id="4" name="Slide Number Placeholder 3"/>
          <p:cNvSpPr>
            <a:spLocks noGrp="1"/>
          </p:cNvSpPr>
          <p:nvPr>
            <p:ph type="sldNum" sz="quarter" idx="5"/>
          </p:nvPr>
        </p:nvSpPr>
        <p:spPr/>
        <p:txBody>
          <a:bodyPr/>
          <a:lstStyle/>
          <a:p>
            <a:fld id="{4363F807-A3DB-406E-8970-86A15EEE73E8}" type="slidenum">
              <a:rPr lang="en-US"/>
              <a:t>20</a:t>
            </a:fld>
            <a:endParaRPr lang="en-US"/>
          </a:p>
        </p:txBody>
      </p:sp>
    </p:spTree>
    <p:extLst>
      <p:ext uri="{BB962C8B-B14F-4D97-AF65-F5344CB8AC3E}">
        <p14:creationId xmlns:p14="http://schemas.microsoft.com/office/powerpoint/2010/main" val="9287481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best remote wake-up helper you can have</a:t>
            </a:r>
          </a:p>
          <a:p>
            <a:r>
              <a:rPr lang="en-US"/>
              <a:t>Why do you need to use </a:t>
            </a:r>
            <a:r>
              <a:rPr lang="en-US" err="1"/>
              <a:t>QuWakeUp</a:t>
            </a:r>
            <a:r>
              <a:rPr lang="en-US"/>
              <a:t>?</a:t>
            </a:r>
          </a:p>
          <a:p>
            <a:r>
              <a:rPr lang="en-US">
                <a:cs typeface="Calibri"/>
              </a:rPr>
              <a:t>How to WOL/WOW in past?</a:t>
            </a:r>
          </a:p>
          <a:p>
            <a:r>
              <a:rPr lang="en-US" err="1">
                <a:cs typeface="Calibri"/>
              </a:rPr>
              <a:t>QuWakeUp</a:t>
            </a:r>
            <a:r>
              <a:rPr lang="en-US">
                <a:cs typeface="Calibri"/>
              </a:rPr>
              <a:t> can remote wake-up easily</a:t>
            </a:r>
          </a:p>
          <a:p>
            <a:r>
              <a:rPr lang="en-US" err="1">
                <a:cs typeface="Calibri"/>
              </a:rPr>
              <a:t>QuWakeUp</a:t>
            </a:r>
            <a:r>
              <a:rPr lang="en-US">
                <a:cs typeface="Calibri"/>
              </a:rPr>
              <a:t> user interface introduction</a:t>
            </a:r>
          </a:p>
          <a:p>
            <a:r>
              <a:rPr lang="en-US"/>
              <a:t>Situational comparison before/after </a:t>
            </a:r>
            <a:r>
              <a:rPr lang="en-US" err="1"/>
              <a:t>QuWakeUp</a:t>
            </a:r>
            <a:endParaRPr lang="en-US" err="1">
              <a:cs typeface="Calibri"/>
            </a:endParaRPr>
          </a:p>
        </p:txBody>
      </p:sp>
      <p:sp>
        <p:nvSpPr>
          <p:cNvPr id="4" name="Slide Number Placeholder 3"/>
          <p:cNvSpPr>
            <a:spLocks noGrp="1"/>
          </p:cNvSpPr>
          <p:nvPr>
            <p:ph type="sldNum" sz="quarter" idx="5"/>
          </p:nvPr>
        </p:nvSpPr>
        <p:spPr/>
        <p:txBody>
          <a:bodyPr/>
          <a:lstStyle/>
          <a:p>
            <a:fld id="{4363F807-A3DB-406E-8970-86A15EEE73E8}" type="slidenum">
              <a:rPr lang="en-US"/>
              <a:t>2</a:t>
            </a:fld>
            <a:endParaRPr lang="en-US"/>
          </a:p>
        </p:txBody>
      </p:sp>
    </p:spTree>
    <p:extLst>
      <p:ext uri="{BB962C8B-B14F-4D97-AF65-F5344CB8AC3E}">
        <p14:creationId xmlns:p14="http://schemas.microsoft.com/office/powerpoint/2010/main" val="28314397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2. Initial Settings</a:t>
            </a:r>
          </a:p>
          <a:p>
            <a:r>
              <a:rPr lang="en-US"/>
              <a:t>Get passwords and network settings in one minute.</a:t>
            </a:r>
            <a:endParaRPr lang="en-US">
              <a:cs typeface="Calibri"/>
            </a:endParaRPr>
          </a:p>
          <a:p>
            <a:r>
              <a:rPr lang="en-US"/>
              <a:t>3. Start to Use</a:t>
            </a:r>
            <a:endParaRPr lang="en-US" err="1"/>
          </a:p>
          <a:p>
            <a:r>
              <a:rPr lang="en-US"/>
              <a:t>Experience the features of </a:t>
            </a:r>
            <a:r>
              <a:rPr lang="en-US" err="1"/>
              <a:t>QuWakeUp</a:t>
            </a:r>
            <a:endParaRPr lang="en-US"/>
          </a:p>
        </p:txBody>
      </p:sp>
      <p:sp>
        <p:nvSpPr>
          <p:cNvPr id="4" name="Slide Number Placeholder 3"/>
          <p:cNvSpPr>
            <a:spLocks noGrp="1"/>
          </p:cNvSpPr>
          <p:nvPr>
            <p:ph type="sldNum" sz="quarter" idx="5"/>
          </p:nvPr>
        </p:nvSpPr>
        <p:spPr/>
        <p:txBody>
          <a:bodyPr/>
          <a:lstStyle/>
          <a:p>
            <a:fld id="{4363F807-A3DB-406E-8970-86A15EEE73E8}" type="slidenum">
              <a:rPr lang="en-US"/>
              <a:t>21</a:t>
            </a:fld>
            <a:endParaRPr lang="en-US"/>
          </a:p>
        </p:txBody>
      </p:sp>
    </p:spTree>
    <p:extLst>
      <p:ext uri="{BB962C8B-B14F-4D97-AF65-F5344CB8AC3E}">
        <p14:creationId xmlns:p14="http://schemas.microsoft.com/office/powerpoint/2010/main" val="30931833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Meet diverse wake-up demands</a:t>
            </a:r>
          </a:p>
          <a:p>
            <a:r>
              <a:rPr lang="en-US"/>
              <a:t>You can send remote wake-up commands with different wake-up modes such as immediate wake-up and scheduled one, which once, daily, weekly, monthly, and other options are </a:t>
            </a:r>
            <a:r>
              <a:rPr lang="en-US" err="1"/>
              <a:t>included</a:t>
            </a:r>
            <a:r>
              <a:rPr lang="en-US"/>
              <a:t>. </a:t>
            </a:r>
            <a:r>
              <a:rPr lang="en-US" err="1"/>
              <a:t>QuWakeUp</a:t>
            </a:r>
            <a:r>
              <a:rPr lang="en-US"/>
              <a:t> help you manage devices to go online flexibly.</a:t>
            </a:r>
            <a:endParaRPr lang="en-US">
              <a:cs typeface="Calibri"/>
            </a:endParaRPr>
          </a:p>
        </p:txBody>
      </p:sp>
      <p:sp>
        <p:nvSpPr>
          <p:cNvPr id="4" name="Slide Number Placeholder 3"/>
          <p:cNvSpPr>
            <a:spLocks noGrp="1"/>
          </p:cNvSpPr>
          <p:nvPr>
            <p:ph type="sldNum" sz="quarter" idx="5"/>
          </p:nvPr>
        </p:nvSpPr>
        <p:spPr/>
        <p:txBody>
          <a:bodyPr/>
          <a:lstStyle/>
          <a:p>
            <a:fld id="{4363F807-A3DB-406E-8970-86A15EEE73E8}" type="slidenum">
              <a:rPr lang="en-US"/>
              <a:t>22</a:t>
            </a:fld>
            <a:endParaRPr lang="en-US"/>
          </a:p>
        </p:txBody>
      </p:sp>
    </p:spTree>
    <p:extLst>
      <p:ext uri="{BB962C8B-B14F-4D97-AF65-F5344CB8AC3E}">
        <p14:creationId xmlns:p14="http://schemas.microsoft.com/office/powerpoint/2010/main" val="11918217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Seamless mobile APP </a:t>
            </a:r>
          </a:p>
          <a:p>
            <a:r>
              <a:rPr lang="en-US"/>
              <a:t>Integrating </a:t>
            </a:r>
            <a:r>
              <a:rPr lang="en-US" err="1"/>
              <a:t>QuWakeUp</a:t>
            </a:r>
            <a:r>
              <a:rPr lang="en-US"/>
              <a:t> into a mobile app makes it easier. No matter when you are on the way to work or taking the MRT, you can use the mobile phone to keep track of the equipment in the local network.</a:t>
            </a:r>
            <a:endParaRPr lang="en-US">
              <a:cs typeface="Calibri"/>
            </a:endParaRPr>
          </a:p>
        </p:txBody>
      </p:sp>
      <p:sp>
        <p:nvSpPr>
          <p:cNvPr id="4" name="Slide Number Placeholder 3"/>
          <p:cNvSpPr>
            <a:spLocks noGrp="1"/>
          </p:cNvSpPr>
          <p:nvPr>
            <p:ph type="sldNum" sz="quarter" idx="5"/>
          </p:nvPr>
        </p:nvSpPr>
        <p:spPr/>
        <p:txBody>
          <a:bodyPr/>
          <a:lstStyle/>
          <a:p>
            <a:fld id="{4363F807-A3DB-406E-8970-86A15EEE73E8}" type="slidenum">
              <a:rPr lang="en-US"/>
              <a:t>23</a:t>
            </a:fld>
            <a:endParaRPr lang="en-US"/>
          </a:p>
        </p:txBody>
      </p:sp>
    </p:spTree>
    <p:extLst>
      <p:ext uri="{BB962C8B-B14F-4D97-AF65-F5344CB8AC3E}">
        <p14:creationId xmlns:p14="http://schemas.microsoft.com/office/powerpoint/2010/main" val="5241104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Remote wake-up directly</a:t>
            </a:r>
            <a:br>
              <a:rPr lang="en-US">
                <a:cs typeface="+mn-lt"/>
              </a:rPr>
            </a:br>
            <a:r>
              <a:rPr lang="en-US" err="1"/>
              <a:t>myQNAPcloud</a:t>
            </a:r>
            <a:r>
              <a:rPr lang="en-US"/>
              <a:t> provides a remote connection solution. As long as you have a QNAP ID and register the device under the account, you can use the smart URL to connect to the </a:t>
            </a:r>
            <a:r>
              <a:rPr lang="en-US" err="1"/>
              <a:t>QuWakeUp</a:t>
            </a:r>
            <a:r>
              <a:rPr lang="en-US"/>
              <a:t> from Internet.</a:t>
            </a:r>
            <a:endParaRPr lang="en-US">
              <a:cs typeface="Calibri"/>
            </a:endParaRPr>
          </a:p>
        </p:txBody>
      </p:sp>
      <p:sp>
        <p:nvSpPr>
          <p:cNvPr id="4" name="Slide Number Placeholder 3"/>
          <p:cNvSpPr>
            <a:spLocks noGrp="1"/>
          </p:cNvSpPr>
          <p:nvPr>
            <p:ph type="sldNum" sz="quarter" idx="5"/>
          </p:nvPr>
        </p:nvSpPr>
        <p:spPr/>
        <p:txBody>
          <a:bodyPr/>
          <a:lstStyle/>
          <a:p>
            <a:fld id="{4363F807-A3DB-406E-8970-86A15EEE73E8}" type="slidenum">
              <a:rPr lang="en-US"/>
              <a:t>24</a:t>
            </a:fld>
            <a:endParaRPr lang="en-US"/>
          </a:p>
        </p:txBody>
      </p:sp>
    </p:spTree>
    <p:extLst>
      <p:ext uri="{BB962C8B-B14F-4D97-AF65-F5344CB8AC3E}">
        <p14:creationId xmlns:p14="http://schemas.microsoft.com/office/powerpoint/2010/main" val="6763557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Remote wake-up directly</a:t>
            </a:r>
            <a:br>
              <a:rPr lang="en-US">
                <a:cs typeface="+mn-lt"/>
              </a:rPr>
            </a:br>
            <a:r>
              <a:rPr lang="en-US"/>
              <a:t>You can use the QNAP cloud connection to view the device status, wake up the device anytime, anywhere through the browser or mobile App.</a:t>
            </a:r>
          </a:p>
        </p:txBody>
      </p:sp>
      <p:sp>
        <p:nvSpPr>
          <p:cNvPr id="4" name="Slide Number Placeholder 3"/>
          <p:cNvSpPr>
            <a:spLocks noGrp="1"/>
          </p:cNvSpPr>
          <p:nvPr>
            <p:ph type="sldNum" sz="quarter" idx="5"/>
          </p:nvPr>
        </p:nvSpPr>
        <p:spPr/>
        <p:txBody>
          <a:bodyPr/>
          <a:lstStyle/>
          <a:p>
            <a:fld id="{4363F807-A3DB-406E-8970-86A15EEE73E8}" type="slidenum">
              <a:rPr lang="en-US"/>
              <a:t>25</a:t>
            </a:fld>
            <a:endParaRPr lang="en-US"/>
          </a:p>
        </p:txBody>
      </p:sp>
    </p:spTree>
    <p:extLst>
      <p:ext uri="{BB962C8B-B14F-4D97-AF65-F5344CB8AC3E}">
        <p14:creationId xmlns:p14="http://schemas.microsoft.com/office/powerpoint/2010/main" val="30408328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Remote wake-up directly</a:t>
            </a:r>
          </a:p>
          <a:p>
            <a:r>
              <a:rPr lang="en-US"/>
              <a:t>When an abnormal situation occurs: unexpected shutdown, connection abnormality, QuWakeUp monitoring the device 24hr can send </a:t>
            </a:r>
            <a:r>
              <a:rPr lang="en-US" err="1"/>
              <a:t>notitfication</a:t>
            </a:r>
            <a:r>
              <a:rPr lang="en-US"/>
              <a:t> through e-mail or mobile devices, so that you can immediately handle it.</a:t>
            </a:r>
          </a:p>
          <a:p>
            <a:endParaRPr lang="en-US">
              <a:cs typeface="Calibri"/>
            </a:endParaRPr>
          </a:p>
          <a:p>
            <a:r>
              <a:rPr lang="en-US" b="1" u="sng">
                <a:cs typeface="Calibri"/>
              </a:rPr>
              <a:t>Notification Event:</a:t>
            </a:r>
          </a:p>
          <a:p>
            <a:pPr marL="171450" indent="-171450">
              <a:buFont typeface="Arial"/>
              <a:buChar char="•"/>
            </a:pPr>
            <a:r>
              <a:rPr lang="en-US" b="1" u="sng">
                <a:cs typeface="Calibri"/>
              </a:rPr>
              <a:t>Lose connection to designated device</a:t>
            </a:r>
          </a:p>
          <a:p>
            <a:pPr marL="171450" indent="-171450">
              <a:buFont typeface="Arial"/>
              <a:buChar char="•"/>
            </a:pPr>
            <a:r>
              <a:rPr lang="en-US" b="1" u="sng">
                <a:cs typeface="Calibri"/>
              </a:rPr>
              <a:t>Scanned unknown devices</a:t>
            </a:r>
          </a:p>
          <a:p>
            <a:pPr marL="171450" indent="-171450">
              <a:buFont typeface="Arial"/>
              <a:buChar char="•"/>
            </a:pPr>
            <a:r>
              <a:rPr lang="en-US" b="1" u="sng">
                <a:cs typeface="Calibri"/>
              </a:rPr>
              <a:t>Failed to wake up device</a:t>
            </a:r>
          </a:p>
        </p:txBody>
      </p:sp>
      <p:sp>
        <p:nvSpPr>
          <p:cNvPr id="4" name="Slide Number Placeholder 3"/>
          <p:cNvSpPr>
            <a:spLocks noGrp="1"/>
          </p:cNvSpPr>
          <p:nvPr>
            <p:ph type="sldNum" sz="quarter" idx="5"/>
          </p:nvPr>
        </p:nvSpPr>
        <p:spPr/>
        <p:txBody>
          <a:bodyPr/>
          <a:lstStyle/>
          <a:p>
            <a:fld id="{4363F807-A3DB-406E-8970-86A15EEE73E8}" type="slidenum">
              <a:rPr lang="en-US"/>
              <a:t>26</a:t>
            </a:fld>
            <a:endParaRPr lang="en-US"/>
          </a:p>
        </p:txBody>
      </p:sp>
    </p:spTree>
    <p:extLst>
      <p:ext uri="{BB962C8B-B14F-4D97-AF65-F5344CB8AC3E}">
        <p14:creationId xmlns:p14="http://schemas.microsoft.com/office/powerpoint/2010/main" val="34093319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Remote wake-up directly</a:t>
            </a:r>
          </a:p>
          <a:p>
            <a:pPr marL="171450" indent="-171450">
              <a:buFont typeface="Arial"/>
              <a:buChar char="•"/>
            </a:pPr>
            <a:r>
              <a:rPr lang="en-US">
                <a:cs typeface="Calibri"/>
              </a:rPr>
              <a:t>Email</a:t>
            </a:r>
            <a:br>
              <a:rPr lang="en-US">
                <a:cs typeface="+mn-lt"/>
              </a:rPr>
            </a:br>
            <a:r>
              <a:rPr lang="en-US">
                <a:cs typeface="Calibri"/>
              </a:rPr>
              <a:t>Set</a:t>
            </a:r>
            <a:r>
              <a:rPr lang="en-US"/>
              <a:t> the SMTP server to send mail, and check the corresponding notification event to receive notifications in email.</a:t>
            </a:r>
            <a:endParaRPr lang="en-US">
              <a:cs typeface="Calibri"/>
            </a:endParaRPr>
          </a:p>
          <a:p>
            <a:pPr marL="171450" indent="-171450">
              <a:buFont typeface="Arial"/>
              <a:buChar char="•"/>
            </a:pPr>
            <a:r>
              <a:rPr lang="en-US">
                <a:cs typeface="Calibri"/>
              </a:rPr>
              <a:t>Mobile Push</a:t>
            </a:r>
            <a:br>
              <a:rPr lang="en-US">
                <a:cs typeface="+mn-lt"/>
              </a:rPr>
            </a:br>
            <a:r>
              <a:rPr lang="en-US">
                <a:cs typeface="Calibri"/>
              </a:rPr>
              <a:t>The</a:t>
            </a:r>
            <a:r>
              <a:rPr lang="en-US"/>
              <a:t> device needs to be registered with myQNAPcloud ID and paired with QuWakeUp at Qmanger.</a:t>
            </a:r>
            <a:endParaRPr lang="en-US">
              <a:cs typeface="Calibri" panose="020F0502020204030204"/>
            </a:endParaRPr>
          </a:p>
        </p:txBody>
      </p:sp>
      <p:sp>
        <p:nvSpPr>
          <p:cNvPr id="4" name="Slide Number Placeholder 3"/>
          <p:cNvSpPr>
            <a:spLocks noGrp="1"/>
          </p:cNvSpPr>
          <p:nvPr>
            <p:ph type="sldNum" sz="quarter" idx="5"/>
          </p:nvPr>
        </p:nvSpPr>
        <p:spPr/>
        <p:txBody>
          <a:bodyPr/>
          <a:lstStyle/>
          <a:p>
            <a:fld id="{4363F807-A3DB-406E-8970-86A15EEE73E8}" type="slidenum">
              <a:rPr lang="en-US"/>
              <a:t>27</a:t>
            </a:fld>
            <a:endParaRPr lang="en-US"/>
          </a:p>
        </p:txBody>
      </p:sp>
    </p:spTree>
    <p:extLst>
      <p:ext uri="{BB962C8B-B14F-4D97-AF65-F5344CB8AC3E}">
        <p14:creationId xmlns:p14="http://schemas.microsoft.com/office/powerpoint/2010/main" val="25301542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best remote wake-up helper you can have</a:t>
            </a:r>
            <a:br>
              <a:rPr lang="en-US">
                <a:cs typeface="+mn-lt"/>
              </a:rPr>
            </a:br>
            <a:r>
              <a:rPr lang="en-US"/>
              <a:t>With QuWakeUp remote wake-up helper, you can save the traditional tedious process, wake up the devices and view the status with a simple click. With myQNAPcloud's integration, you can connect to QuWakeUp from the Internet easily.</a:t>
            </a:r>
            <a:endParaRPr lang="en-US">
              <a:cs typeface="Calibri"/>
            </a:endParaRPr>
          </a:p>
        </p:txBody>
      </p:sp>
      <p:sp>
        <p:nvSpPr>
          <p:cNvPr id="4" name="Slide Number Placeholder 3"/>
          <p:cNvSpPr>
            <a:spLocks noGrp="1"/>
          </p:cNvSpPr>
          <p:nvPr>
            <p:ph type="sldNum" sz="quarter" idx="5"/>
          </p:nvPr>
        </p:nvSpPr>
        <p:spPr/>
        <p:txBody>
          <a:bodyPr/>
          <a:lstStyle/>
          <a:p>
            <a:fld id="{4363F807-A3DB-406E-8970-86A15EEE73E8}" type="slidenum">
              <a:rPr lang="en-US"/>
              <a:t>28</a:t>
            </a:fld>
            <a:endParaRPr lang="en-US"/>
          </a:p>
        </p:txBody>
      </p:sp>
    </p:spTree>
    <p:extLst>
      <p:ext uri="{BB962C8B-B14F-4D97-AF65-F5344CB8AC3E}">
        <p14:creationId xmlns:p14="http://schemas.microsoft.com/office/powerpoint/2010/main" val="10130377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QuWakeUp</a:t>
            </a:r>
            <a:r>
              <a:rPr lang="en-US"/>
              <a:t> user interface introduction</a:t>
            </a:r>
            <a:endParaRPr lang="en-US" err="1"/>
          </a:p>
          <a:p>
            <a:endParaRPr lang="en-US"/>
          </a:p>
          <a:p>
            <a:endParaRPr lang="en-US">
              <a:cs typeface="Calibri"/>
            </a:endParaRPr>
          </a:p>
        </p:txBody>
      </p:sp>
      <p:sp>
        <p:nvSpPr>
          <p:cNvPr id="4" name="Slide Number Placeholder 3"/>
          <p:cNvSpPr>
            <a:spLocks noGrp="1"/>
          </p:cNvSpPr>
          <p:nvPr>
            <p:ph type="sldNum" sz="quarter" idx="5"/>
          </p:nvPr>
        </p:nvSpPr>
        <p:spPr/>
        <p:txBody>
          <a:bodyPr/>
          <a:lstStyle/>
          <a:p>
            <a:fld id="{4363F807-A3DB-406E-8970-86A15EEE73E8}" type="slidenum">
              <a:rPr lang="en-US"/>
              <a:t>29</a:t>
            </a:fld>
            <a:endParaRPr lang="en-US"/>
          </a:p>
        </p:txBody>
      </p:sp>
    </p:spTree>
    <p:extLst>
      <p:ext uri="{BB962C8B-B14F-4D97-AF65-F5344CB8AC3E}">
        <p14:creationId xmlns:p14="http://schemas.microsoft.com/office/powerpoint/2010/main" val="24270225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Interface Introduction</a:t>
            </a:r>
          </a:p>
        </p:txBody>
      </p:sp>
      <p:sp>
        <p:nvSpPr>
          <p:cNvPr id="4" name="Slide Number Placeholder 3"/>
          <p:cNvSpPr>
            <a:spLocks noGrp="1"/>
          </p:cNvSpPr>
          <p:nvPr>
            <p:ph type="sldNum" sz="quarter" idx="5"/>
          </p:nvPr>
        </p:nvSpPr>
        <p:spPr/>
        <p:txBody>
          <a:bodyPr/>
          <a:lstStyle/>
          <a:p>
            <a:fld id="{4363F807-A3DB-406E-8970-86A15EEE73E8}" type="slidenum">
              <a:rPr lang="en-US"/>
              <a:t>30</a:t>
            </a:fld>
            <a:endParaRPr lang="en-US"/>
          </a:p>
        </p:txBody>
      </p:sp>
    </p:spTree>
    <p:extLst>
      <p:ext uri="{BB962C8B-B14F-4D97-AF65-F5344CB8AC3E}">
        <p14:creationId xmlns:p14="http://schemas.microsoft.com/office/powerpoint/2010/main" val="42867589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Why do you need to use </a:t>
            </a:r>
            <a:r>
              <a:rPr lang="en-US" err="1"/>
              <a:t>QuWakeUp</a:t>
            </a:r>
            <a:r>
              <a:rPr lang="en-US"/>
              <a:t>?</a:t>
            </a:r>
          </a:p>
          <a:p>
            <a:endParaRPr lang="en-US">
              <a:cs typeface="Calibri"/>
            </a:endParaRPr>
          </a:p>
        </p:txBody>
      </p:sp>
      <p:sp>
        <p:nvSpPr>
          <p:cNvPr id="4" name="Slide Number Placeholder 3"/>
          <p:cNvSpPr>
            <a:spLocks noGrp="1"/>
          </p:cNvSpPr>
          <p:nvPr>
            <p:ph type="sldNum" sz="quarter" idx="5"/>
          </p:nvPr>
        </p:nvSpPr>
        <p:spPr/>
        <p:txBody>
          <a:bodyPr/>
          <a:lstStyle/>
          <a:p>
            <a:fld id="{4363F807-A3DB-406E-8970-86A15EEE73E8}" type="slidenum">
              <a:rPr lang="en-US"/>
              <a:t>3</a:t>
            </a:fld>
            <a:endParaRPr lang="en-US"/>
          </a:p>
        </p:txBody>
      </p:sp>
    </p:spTree>
    <p:extLst>
      <p:ext uri="{BB962C8B-B14F-4D97-AF65-F5344CB8AC3E}">
        <p14:creationId xmlns:p14="http://schemas.microsoft.com/office/powerpoint/2010/main" val="2092954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Interface Introduction - Operation menu and device list</a:t>
            </a:r>
          </a:p>
        </p:txBody>
      </p:sp>
      <p:sp>
        <p:nvSpPr>
          <p:cNvPr id="4" name="Slide Number Placeholder 3"/>
          <p:cNvSpPr>
            <a:spLocks noGrp="1"/>
          </p:cNvSpPr>
          <p:nvPr>
            <p:ph type="sldNum" sz="quarter" idx="5"/>
          </p:nvPr>
        </p:nvSpPr>
        <p:spPr/>
        <p:txBody>
          <a:bodyPr/>
          <a:lstStyle/>
          <a:p>
            <a:fld id="{4363F807-A3DB-406E-8970-86A15EEE73E8}" type="slidenum">
              <a:rPr lang="en-US"/>
              <a:t>31</a:t>
            </a:fld>
            <a:endParaRPr lang="en-US"/>
          </a:p>
        </p:txBody>
      </p:sp>
    </p:spTree>
    <p:extLst>
      <p:ext uri="{BB962C8B-B14F-4D97-AF65-F5344CB8AC3E}">
        <p14:creationId xmlns:p14="http://schemas.microsoft.com/office/powerpoint/2010/main" val="22342702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Situational comparison before/after </a:t>
            </a:r>
            <a:r>
              <a:rPr lang="en-US" err="1"/>
              <a:t>QuWakeUp</a:t>
            </a:r>
          </a:p>
        </p:txBody>
      </p:sp>
      <p:sp>
        <p:nvSpPr>
          <p:cNvPr id="4" name="Slide Number Placeholder 3"/>
          <p:cNvSpPr>
            <a:spLocks noGrp="1"/>
          </p:cNvSpPr>
          <p:nvPr>
            <p:ph type="sldNum" sz="quarter" idx="5"/>
          </p:nvPr>
        </p:nvSpPr>
        <p:spPr/>
        <p:txBody>
          <a:bodyPr/>
          <a:lstStyle/>
          <a:p>
            <a:fld id="{4363F807-A3DB-406E-8970-86A15EEE73E8}" type="slidenum">
              <a:rPr lang="en-US"/>
              <a:t>33</a:t>
            </a:fld>
            <a:endParaRPr lang="en-US"/>
          </a:p>
        </p:txBody>
      </p:sp>
    </p:spTree>
    <p:extLst>
      <p:ext uri="{BB962C8B-B14F-4D97-AF65-F5344CB8AC3E}">
        <p14:creationId xmlns:p14="http://schemas.microsoft.com/office/powerpoint/2010/main" val="10894169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How to deal with unexpected network disconnection</a:t>
            </a:r>
            <a:br>
              <a:rPr lang="en-US">
                <a:cs typeface="+mn-lt"/>
              </a:rPr>
            </a:br>
            <a:r>
              <a:rPr lang="en-US"/>
              <a:t>The device was disconnected with notified late, and it was always rushed to deal with the complaint.</a:t>
            </a:r>
            <a:endParaRPr lang="en-US">
              <a:cs typeface="Calibri"/>
            </a:endParaRPr>
          </a:p>
          <a:p>
            <a:r>
              <a:rPr lang="en-US"/>
              <a:t>How can I handle it more quickly and improve work efficiency?</a:t>
            </a:r>
            <a:endParaRPr lang="en-US">
              <a:cs typeface="Calibri"/>
            </a:endParaRPr>
          </a:p>
        </p:txBody>
      </p:sp>
      <p:sp>
        <p:nvSpPr>
          <p:cNvPr id="4" name="Slide Number Placeholder 3"/>
          <p:cNvSpPr>
            <a:spLocks noGrp="1"/>
          </p:cNvSpPr>
          <p:nvPr>
            <p:ph type="sldNum" sz="quarter" idx="5"/>
          </p:nvPr>
        </p:nvSpPr>
        <p:spPr/>
        <p:txBody>
          <a:bodyPr/>
          <a:lstStyle/>
          <a:p>
            <a:fld id="{4363F807-A3DB-406E-8970-86A15EEE73E8}" type="slidenum">
              <a:rPr lang="en-US"/>
              <a:t>34</a:t>
            </a:fld>
            <a:endParaRPr lang="en-US"/>
          </a:p>
        </p:txBody>
      </p:sp>
    </p:spTree>
    <p:extLst>
      <p:ext uri="{BB962C8B-B14F-4D97-AF65-F5344CB8AC3E}">
        <p14:creationId xmlns:p14="http://schemas.microsoft.com/office/powerpoint/2010/main" val="36685779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But now... no worries with </a:t>
            </a:r>
            <a:r>
              <a:rPr lang="en-US" err="1"/>
              <a:t>QuWakeUp</a:t>
            </a:r>
            <a:endParaRPr lang="en-US" err="1">
              <a:cs typeface="Calibri" panose="020F0502020204030204"/>
            </a:endParaRPr>
          </a:p>
          <a:p>
            <a:pPr marL="171450" indent="-171450">
              <a:buFont typeface="Arial"/>
              <a:buChar char="•"/>
            </a:pPr>
            <a:r>
              <a:rPr lang="en-US"/>
              <a:t>Automatically scan device connection status</a:t>
            </a:r>
            <a:endParaRPr lang="en-US">
              <a:cs typeface="Calibri"/>
            </a:endParaRPr>
          </a:p>
          <a:p>
            <a:pPr marL="171450" indent="-171450">
              <a:buFont typeface="Arial"/>
              <a:buChar char="•"/>
            </a:pPr>
            <a:r>
              <a:rPr lang="en-US"/>
              <a:t>Receive instant notification of disconnection via email or mobile device</a:t>
            </a:r>
            <a:endParaRPr lang="en-US">
              <a:cs typeface="Calibri" panose="020F0502020204030204"/>
            </a:endParaRPr>
          </a:p>
        </p:txBody>
      </p:sp>
      <p:sp>
        <p:nvSpPr>
          <p:cNvPr id="4" name="Slide Number Placeholder 3"/>
          <p:cNvSpPr>
            <a:spLocks noGrp="1"/>
          </p:cNvSpPr>
          <p:nvPr>
            <p:ph type="sldNum" sz="quarter" idx="5"/>
          </p:nvPr>
        </p:nvSpPr>
        <p:spPr/>
        <p:txBody>
          <a:bodyPr/>
          <a:lstStyle/>
          <a:p>
            <a:fld id="{4363F807-A3DB-406E-8970-86A15EEE73E8}" type="slidenum">
              <a:rPr lang="en-US"/>
              <a:t>35</a:t>
            </a:fld>
            <a:endParaRPr lang="en-US"/>
          </a:p>
        </p:txBody>
      </p:sp>
    </p:spTree>
    <p:extLst>
      <p:ext uri="{BB962C8B-B14F-4D97-AF65-F5344CB8AC3E}">
        <p14:creationId xmlns:p14="http://schemas.microsoft.com/office/powerpoint/2010/main" val="39207336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server room is powered off and repaired. How to restart after power-on?</a:t>
            </a:r>
          </a:p>
          <a:p>
            <a:r>
              <a:rPr lang="en-US"/>
              <a:t> If you want to restart a large number of devices after the power is restored,</a:t>
            </a:r>
            <a:endParaRPr lang="en-US">
              <a:cs typeface="Calibri"/>
            </a:endParaRPr>
          </a:p>
          <a:p>
            <a:r>
              <a:rPr lang="en-US"/>
              <a:t>The only way you can do is personally press the power button on by one.</a:t>
            </a:r>
            <a:endParaRPr lang="en-US">
              <a:cs typeface="Calibri"/>
            </a:endParaRPr>
          </a:p>
        </p:txBody>
      </p:sp>
      <p:sp>
        <p:nvSpPr>
          <p:cNvPr id="4" name="Slide Number Placeholder 3"/>
          <p:cNvSpPr>
            <a:spLocks noGrp="1"/>
          </p:cNvSpPr>
          <p:nvPr>
            <p:ph type="sldNum" sz="quarter" idx="5"/>
          </p:nvPr>
        </p:nvSpPr>
        <p:spPr/>
        <p:txBody>
          <a:bodyPr/>
          <a:lstStyle/>
          <a:p>
            <a:fld id="{4363F807-A3DB-406E-8970-86A15EEE73E8}" type="slidenum">
              <a:rPr lang="en-US"/>
              <a:t>36</a:t>
            </a:fld>
            <a:endParaRPr lang="en-US"/>
          </a:p>
        </p:txBody>
      </p:sp>
    </p:spTree>
    <p:extLst>
      <p:ext uri="{BB962C8B-B14F-4D97-AF65-F5344CB8AC3E}">
        <p14:creationId xmlns:p14="http://schemas.microsoft.com/office/powerpoint/2010/main" val="31837920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But now...</a:t>
            </a:r>
            <a:r>
              <a:rPr lang="en-US" err="1"/>
              <a:t>QuWakeUp</a:t>
            </a:r>
            <a:r>
              <a:rPr lang="en-US"/>
              <a:t> get it done easily.</a:t>
            </a:r>
          </a:p>
          <a:p>
            <a:r>
              <a:rPr lang="en-US"/>
              <a:t>It is set during working hours in advance. </a:t>
            </a:r>
          </a:p>
          <a:p>
            <a:r>
              <a:rPr lang="en-US"/>
              <a:t>The devices have been working normally when you go to work on Monday!</a:t>
            </a:r>
          </a:p>
          <a:p>
            <a:endParaRPr lang="en-US">
              <a:cs typeface="Calibri"/>
            </a:endParaRPr>
          </a:p>
          <a:p>
            <a:r>
              <a:rPr lang="en-US"/>
              <a:t>Prior schedule is not flustered</a:t>
            </a:r>
          </a:p>
          <a:p>
            <a:r>
              <a:rPr lang="en-US"/>
              <a:t>Be prepared for the worst.</a:t>
            </a:r>
          </a:p>
        </p:txBody>
      </p:sp>
      <p:sp>
        <p:nvSpPr>
          <p:cNvPr id="4" name="Slide Number Placeholder 3"/>
          <p:cNvSpPr>
            <a:spLocks noGrp="1"/>
          </p:cNvSpPr>
          <p:nvPr>
            <p:ph type="sldNum" sz="quarter" idx="5"/>
          </p:nvPr>
        </p:nvSpPr>
        <p:spPr/>
        <p:txBody>
          <a:bodyPr/>
          <a:lstStyle/>
          <a:p>
            <a:fld id="{4363F807-A3DB-406E-8970-86A15EEE73E8}" type="slidenum">
              <a:rPr lang="en-US"/>
              <a:t>37</a:t>
            </a:fld>
            <a:endParaRPr lang="en-US"/>
          </a:p>
        </p:txBody>
      </p:sp>
    </p:spTree>
    <p:extLst>
      <p:ext uri="{BB962C8B-B14F-4D97-AF65-F5344CB8AC3E}">
        <p14:creationId xmlns:p14="http://schemas.microsoft.com/office/powerpoint/2010/main" val="7062896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hand-writing words, nickname for product:</a:t>
            </a:r>
          </a:p>
          <a:p>
            <a:r>
              <a:rPr lang="en-US" b="1" u="sng"/>
              <a:t>WOL/WOW Helper</a:t>
            </a:r>
            <a:endParaRPr lang="en-US"/>
          </a:p>
        </p:txBody>
      </p:sp>
      <p:sp>
        <p:nvSpPr>
          <p:cNvPr id="4" name="Slide Number Placeholder 3"/>
          <p:cNvSpPr>
            <a:spLocks noGrp="1"/>
          </p:cNvSpPr>
          <p:nvPr>
            <p:ph type="sldNum" sz="quarter" idx="5"/>
          </p:nvPr>
        </p:nvSpPr>
        <p:spPr/>
        <p:txBody>
          <a:bodyPr/>
          <a:lstStyle/>
          <a:p>
            <a:fld id="{4363F807-A3DB-406E-8970-86A15EEE73E8}" type="slidenum">
              <a:rPr lang="en-US"/>
              <a:t>38</a:t>
            </a:fld>
            <a:endParaRPr lang="en-US"/>
          </a:p>
        </p:txBody>
      </p:sp>
    </p:spTree>
    <p:extLst>
      <p:ext uri="{BB962C8B-B14F-4D97-AF65-F5344CB8AC3E}">
        <p14:creationId xmlns:p14="http://schemas.microsoft.com/office/powerpoint/2010/main" val="23965960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How did we work remotely in the past?</a:t>
            </a:r>
            <a:br>
              <a:rPr lang="en-US">
                <a:cs typeface="+mn-lt"/>
              </a:rPr>
            </a:br>
            <a:r>
              <a:rPr lang="en-US"/>
              <a:t>Use variety of "Remote Desktop Control" software, but...</a:t>
            </a:r>
          </a:p>
          <a:p>
            <a:r>
              <a:rPr lang="en-US"/>
              <a:t>Remote wake-up devices are not easy!</a:t>
            </a:r>
          </a:p>
          <a:p>
            <a:endParaRPr lang="en-US">
              <a:cs typeface="Calibri"/>
            </a:endParaRPr>
          </a:p>
        </p:txBody>
      </p:sp>
      <p:sp>
        <p:nvSpPr>
          <p:cNvPr id="4" name="Slide Number Placeholder 3"/>
          <p:cNvSpPr>
            <a:spLocks noGrp="1"/>
          </p:cNvSpPr>
          <p:nvPr>
            <p:ph type="sldNum" sz="quarter" idx="5"/>
          </p:nvPr>
        </p:nvSpPr>
        <p:spPr/>
        <p:txBody>
          <a:bodyPr/>
          <a:lstStyle/>
          <a:p>
            <a:fld id="{4363F807-A3DB-406E-8970-86A15EEE73E8}" type="slidenum">
              <a:rPr lang="en-US"/>
              <a:t>4</a:t>
            </a:fld>
            <a:endParaRPr lang="en-US"/>
          </a:p>
        </p:txBody>
      </p:sp>
    </p:spTree>
    <p:extLst>
      <p:ext uri="{BB962C8B-B14F-4D97-AF65-F5344CB8AC3E}">
        <p14:creationId xmlns:p14="http://schemas.microsoft.com/office/powerpoint/2010/main" val="23619590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you are a NAS home user...</a:t>
            </a:r>
          </a:p>
          <a:p>
            <a:r>
              <a:rPr lang="en-US"/>
              <a:t>When you are not at home, you need to access the data temporarily...</a:t>
            </a:r>
            <a:endParaRPr lang="en-US">
              <a:cs typeface="Calibri"/>
            </a:endParaRPr>
          </a:p>
          <a:p>
            <a:pPr marL="171450" indent="-171450">
              <a:buFont typeface="Arial"/>
              <a:buChar char="•"/>
            </a:pPr>
            <a:r>
              <a:rPr lang="en-US"/>
              <a:t>Call the family to turn on device</a:t>
            </a:r>
            <a:endParaRPr lang="en-US">
              <a:cs typeface="Calibri"/>
            </a:endParaRPr>
          </a:p>
          <a:p>
            <a:pPr marL="171450" indent="-171450">
              <a:buFont typeface="Arial"/>
              <a:buChar char="•"/>
            </a:pPr>
            <a:r>
              <a:rPr lang="en-US">
                <a:cs typeface="Calibri"/>
              </a:rPr>
              <a:t>Keep online 24/7</a:t>
            </a:r>
          </a:p>
          <a:p>
            <a:pPr marL="171450" indent="-171450">
              <a:buFont typeface="Arial"/>
              <a:buChar char="•"/>
            </a:pPr>
            <a:r>
              <a:rPr lang="en-US"/>
              <a:t>Power consumption issue</a:t>
            </a:r>
            <a:endParaRPr lang="en-US">
              <a:cs typeface="Calibri" panose="020F0502020204030204"/>
            </a:endParaRPr>
          </a:p>
        </p:txBody>
      </p:sp>
      <p:sp>
        <p:nvSpPr>
          <p:cNvPr id="4" name="Slide Number Placeholder 3"/>
          <p:cNvSpPr>
            <a:spLocks noGrp="1"/>
          </p:cNvSpPr>
          <p:nvPr>
            <p:ph type="sldNum" sz="quarter" idx="5"/>
          </p:nvPr>
        </p:nvSpPr>
        <p:spPr/>
        <p:txBody>
          <a:bodyPr/>
          <a:lstStyle/>
          <a:p>
            <a:fld id="{4363F807-A3DB-406E-8970-86A15EEE73E8}" type="slidenum">
              <a:rPr lang="en-US"/>
              <a:t>5</a:t>
            </a:fld>
            <a:endParaRPr lang="en-US"/>
          </a:p>
        </p:txBody>
      </p:sp>
    </p:spTree>
    <p:extLst>
      <p:ext uri="{BB962C8B-B14F-4D97-AF65-F5344CB8AC3E}">
        <p14:creationId xmlns:p14="http://schemas.microsoft.com/office/powerpoint/2010/main" val="29844667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you are management of information system</a:t>
            </a:r>
          </a:p>
          <a:p>
            <a:r>
              <a:rPr lang="en-US"/>
              <a:t>Managing hundreds of devices is not easy...</a:t>
            </a:r>
            <a:endParaRPr lang="en-US">
              <a:cs typeface="Calibri"/>
            </a:endParaRPr>
          </a:p>
          <a:p>
            <a:pPr marL="171450" indent="-171450">
              <a:buFont typeface="Arial"/>
              <a:buChar char="•"/>
            </a:pPr>
            <a:r>
              <a:rPr lang="en-US"/>
              <a:t>Difficult to track device connection</a:t>
            </a:r>
            <a:endParaRPr lang="en-US">
              <a:cs typeface="Calibri" panose="020F0502020204030204"/>
            </a:endParaRPr>
          </a:p>
          <a:p>
            <a:pPr marL="171450" indent="-171450">
              <a:buFont typeface="Arial"/>
              <a:buChar char="•"/>
            </a:pPr>
            <a:r>
              <a:rPr lang="en-US"/>
              <a:t>Personally boot each device after repair</a:t>
            </a:r>
            <a:endParaRPr lang="en-US">
              <a:cs typeface="Calibri" panose="020F0502020204030204"/>
            </a:endParaRPr>
          </a:p>
          <a:p>
            <a:pPr marL="171450" indent="-171450">
              <a:buFont typeface="Arial"/>
              <a:buChar char="•"/>
            </a:pPr>
            <a:r>
              <a:rPr lang="en-US"/>
              <a:t>Notified late when device is out of situation</a:t>
            </a:r>
            <a:endParaRPr lang="en-US">
              <a:cs typeface="Calibri" panose="020F0502020204030204"/>
            </a:endParaRPr>
          </a:p>
        </p:txBody>
      </p:sp>
      <p:sp>
        <p:nvSpPr>
          <p:cNvPr id="4" name="Slide Number Placeholder 3"/>
          <p:cNvSpPr>
            <a:spLocks noGrp="1"/>
          </p:cNvSpPr>
          <p:nvPr>
            <p:ph type="sldNum" sz="quarter" idx="5"/>
          </p:nvPr>
        </p:nvSpPr>
        <p:spPr/>
        <p:txBody>
          <a:bodyPr/>
          <a:lstStyle/>
          <a:p>
            <a:fld id="{4363F807-A3DB-406E-8970-86A15EEE73E8}" type="slidenum">
              <a:rPr lang="en-US"/>
              <a:t>6</a:t>
            </a:fld>
            <a:endParaRPr lang="en-US"/>
          </a:p>
        </p:txBody>
      </p:sp>
    </p:spTree>
    <p:extLst>
      <p:ext uri="{BB962C8B-B14F-4D97-AF65-F5344CB8AC3E}">
        <p14:creationId xmlns:p14="http://schemas.microsoft.com/office/powerpoint/2010/main" val="24666158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What you need is</a:t>
            </a:r>
          </a:p>
          <a:p>
            <a:pPr marL="171450" indent="-171450">
              <a:buFont typeface="Arial"/>
              <a:buChar char="•"/>
            </a:pPr>
            <a:r>
              <a:rPr lang="en-US"/>
              <a:t>Can wake up a large number of devices</a:t>
            </a:r>
            <a:endParaRPr lang="en-US">
              <a:cs typeface="Calibri"/>
            </a:endParaRPr>
          </a:p>
          <a:p>
            <a:pPr marL="171450" indent="-171450">
              <a:buFont typeface="Arial"/>
              <a:buChar char="•"/>
            </a:pPr>
            <a:r>
              <a:rPr lang="en-US"/>
              <a:t>Flexible wake-up schedule</a:t>
            </a:r>
            <a:endParaRPr lang="en-US">
              <a:cs typeface="Calibri" panose="020F0502020204030204"/>
            </a:endParaRPr>
          </a:p>
          <a:p>
            <a:pPr marL="171450" indent="-171450">
              <a:buFont typeface="Arial"/>
              <a:buChar char="•"/>
            </a:pPr>
            <a:r>
              <a:rPr lang="en-US"/>
              <a:t>Wake up the device in LAN from the Internet remote</a:t>
            </a:r>
            <a:endParaRPr lang="en-US">
              <a:cs typeface="Calibri" panose="020F0502020204030204"/>
            </a:endParaRPr>
          </a:p>
          <a:p>
            <a:pPr marL="171450" indent="-171450">
              <a:buFont typeface="Arial"/>
              <a:buChar char="•"/>
            </a:pPr>
            <a:r>
              <a:rPr lang="en-US"/>
              <a:t>View the connection status of each device on a single platform</a:t>
            </a:r>
            <a:endParaRPr lang="en-US">
              <a:cs typeface="Calibri" panose="020F0502020204030204"/>
            </a:endParaRPr>
          </a:p>
        </p:txBody>
      </p:sp>
      <p:sp>
        <p:nvSpPr>
          <p:cNvPr id="4" name="Slide Number Placeholder 3"/>
          <p:cNvSpPr>
            <a:spLocks noGrp="1"/>
          </p:cNvSpPr>
          <p:nvPr>
            <p:ph type="sldNum" sz="quarter" idx="5"/>
          </p:nvPr>
        </p:nvSpPr>
        <p:spPr/>
        <p:txBody>
          <a:bodyPr/>
          <a:lstStyle/>
          <a:p>
            <a:fld id="{4363F807-A3DB-406E-8970-86A15EEE73E8}" type="slidenum">
              <a:rPr lang="en-US"/>
              <a:t>7</a:t>
            </a:fld>
            <a:endParaRPr lang="en-US"/>
          </a:p>
        </p:txBody>
      </p:sp>
    </p:spTree>
    <p:extLst>
      <p:ext uri="{BB962C8B-B14F-4D97-AF65-F5344CB8AC3E}">
        <p14:creationId xmlns:p14="http://schemas.microsoft.com/office/powerpoint/2010/main" val="1893935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How to WOL/WOW in past?</a:t>
            </a:r>
          </a:p>
        </p:txBody>
      </p:sp>
      <p:sp>
        <p:nvSpPr>
          <p:cNvPr id="4" name="Slide Number Placeholder 3"/>
          <p:cNvSpPr>
            <a:spLocks noGrp="1"/>
          </p:cNvSpPr>
          <p:nvPr>
            <p:ph type="sldNum" sz="quarter" idx="5"/>
          </p:nvPr>
        </p:nvSpPr>
        <p:spPr/>
        <p:txBody>
          <a:bodyPr/>
          <a:lstStyle/>
          <a:p>
            <a:fld id="{4363F807-A3DB-406E-8970-86A15EEE73E8}" type="slidenum">
              <a:rPr lang="en-US"/>
              <a:t>8</a:t>
            </a:fld>
            <a:endParaRPr lang="en-US"/>
          </a:p>
        </p:txBody>
      </p:sp>
    </p:spTree>
    <p:extLst>
      <p:ext uri="{BB962C8B-B14F-4D97-AF65-F5344CB8AC3E}">
        <p14:creationId xmlns:p14="http://schemas.microsoft.com/office/powerpoint/2010/main" val="816571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the computer is turned off, the network card operation capability is retained, and the network card can still accept the network packet and monitor the packet. When it receives a special packet (Magic packet), it will trigger the booting process.</a:t>
            </a:r>
          </a:p>
          <a:p>
            <a:pPr marL="171450" indent="-171450">
              <a:buFont typeface="Arial"/>
              <a:buChar char="•"/>
            </a:pPr>
            <a:r>
              <a:rPr lang="en-US"/>
              <a:t>Highly popular technology</a:t>
            </a:r>
            <a:endParaRPr lang="en-US">
              <a:cs typeface="Calibri" panose="020F0502020204030204"/>
            </a:endParaRPr>
          </a:p>
          <a:p>
            <a:pPr marL="171450" indent="-171450">
              <a:buFont typeface="Arial"/>
              <a:buChar char="•"/>
            </a:pPr>
            <a:r>
              <a:rPr lang="en-US"/>
              <a:t>Most NAS/PC/MAC support</a:t>
            </a:r>
            <a:endParaRPr lang="en-US">
              <a:cs typeface="Calibri"/>
            </a:endParaRPr>
          </a:p>
          <a:p>
            <a:pPr marL="171450" indent="-171450">
              <a:buFont typeface="Arial"/>
              <a:buChar char="•"/>
            </a:pPr>
            <a:r>
              <a:rPr lang="en-US"/>
              <a:t>Six consecutive "FF" (hexadecimal digits, converted to binary digits: 11111111): FF FF FF FF FF FF FF, followed by 16 times of MAC address information.</a:t>
            </a:r>
          </a:p>
          <a:p>
            <a:pPr marL="171450" indent="-171450">
              <a:buFont typeface="Arial"/>
              <a:buChar char="•"/>
            </a:pPr>
            <a:endParaRPr lang="en-US"/>
          </a:p>
          <a:p>
            <a:r>
              <a:rPr lang="en-US"/>
              <a:t>Reference </a:t>
            </a:r>
            <a:endParaRPr lang="en-US">
              <a:cs typeface="Calibri"/>
            </a:endParaRPr>
          </a:p>
          <a:p>
            <a:r>
              <a:rPr lang="en-US"/>
              <a:t>http://www.wameng.com.tw/index/view?gp=3&amp;sgp=3&amp;pk=-1&amp;id=2</a:t>
            </a:r>
          </a:p>
        </p:txBody>
      </p:sp>
      <p:sp>
        <p:nvSpPr>
          <p:cNvPr id="4" name="Slide Number Placeholder 3"/>
          <p:cNvSpPr>
            <a:spLocks noGrp="1"/>
          </p:cNvSpPr>
          <p:nvPr>
            <p:ph type="sldNum" sz="quarter" idx="5"/>
          </p:nvPr>
        </p:nvSpPr>
        <p:spPr/>
        <p:txBody>
          <a:bodyPr/>
          <a:lstStyle/>
          <a:p>
            <a:fld id="{4363F807-A3DB-406E-8970-86A15EEE73E8}" type="slidenum">
              <a:rPr lang="en-US"/>
              <a:t>9</a:t>
            </a:fld>
            <a:endParaRPr lang="en-US"/>
          </a:p>
        </p:txBody>
      </p:sp>
    </p:spTree>
    <p:extLst>
      <p:ext uri="{BB962C8B-B14F-4D97-AF65-F5344CB8AC3E}">
        <p14:creationId xmlns:p14="http://schemas.microsoft.com/office/powerpoint/2010/main" val="15272694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5/7/2019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1414837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945AA298-EEB0-43AC-BB14-4D9EE85210A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D35B56D4-43EA-489B-9D1D-6E52E301B821}"/>
              </a:ext>
            </a:extLst>
          </p:cNvPr>
          <p:cNvSpPr>
            <a:spLocks noGrp="1"/>
          </p:cNvSpPr>
          <p:nvPr>
            <p:ph type="title"/>
          </p:nvPr>
        </p:nvSpPr>
        <p:spPr>
          <a:xfrm>
            <a:off x="143005" y="133393"/>
            <a:ext cx="10515600" cy="1325563"/>
          </a:xfrm>
        </p:spPr>
        <p:txBody>
          <a:bodyPr>
            <a:normAutofit/>
          </a:bodyPr>
          <a:lstStyle>
            <a:lvl1pPr>
              <a:defRPr sz="4000" b="1">
                <a:solidFill>
                  <a:srgbClr val="404040"/>
                </a:solidFill>
                <a:latin typeface="微軟正黑體" panose="020B0604030504040204" pitchFamily="34" charset="-120"/>
                <a:ea typeface="微軟正黑體" panose="020B0604030504040204" pitchFamily="34" charset="-120"/>
              </a:defRPr>
            </a:lvl1pPr>
          </a:lstStyle>
          <a:p>
            <a:endParaRPr lang="en-US"/>
          </a:p>
        </p:txBody>
      </p:sp>
    </p:spTree>
    <p:extLst>
      <p:ext uri="{BB962C8B-B14F-4D97-AF65-F5344CB8AC3E}">
        <p14:creationId xmlns:p14="http://schemas.microsoft.com/office/powerpoint/2010/main" val="3055434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945AA298-EEB0-43AC-BB14-4D9EE85210A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4" name="Title 1">
            <a:extLst>
              <a:ext uri="{FF2B5EF4-FFF2-40B4-BE49-F238E27FC236}">
                <a16:creationId xmlns:a16="http://schemas.microsoft.com/office/drawing/2014/main" id="{D35B56D4-43EA-489B-9D1D-6E52E301B821}"/>
              </a:ext>
            </a:extLst>
          </p:cNvPr>
          <p:cNvSpPr>
            <a:spLocks noGrp="1"/>
          </p:cNvSpPr>
          <p:nvPr>
            <p:ph type="title"/>
          </p:nvPr>
        </p:nvSpPr>
        <p:spPr>
          <a:xfrm>
            <a:off x="2411259" y="133393"/>
            <a:ext cx="8247345" cy="1325563"/>
          </a:xfrm>
        </p:spPr>
        <p:txBody>
          <a:bodyPr>
            <a:normAutofit/>
          </a:bodyPr>
          <a:lstStyle>
            <a:lvl1pPr>
              <a:defRPr sz="4000" b="1">
                <a:solidFill>
                  <a:srgbClr val="404040"/>
                </a:solidFill>
                <a:latin typeface="微軟正黑體" panose="020B0604030504040204" pitchFamily="34" charset="-120"/>
                <a:ea typeface="微軟正黑體" panose="020B0604030504040204" pitchFamily="34" charset="-120"/>
              </a:defRPr>
            </a:lvl1pPr>
          </a:lstStyle>
          <a:p>
            <a:endParaRPr lang="en-US"/>
          </a:p>
        </p:txBody>
      </p:sp>
    </p:spTree>
    <p:extLst>
      <p:ext uri="{BB962C8B-B14F-4D97-AF65-F5344CB8AC3E}">
        <p14:creationId xmlns:p14="http://schemas.microsoft.com/office/powerpoint/2010/main" val="10111538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5/7/2019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44042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5/7/2019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2758200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945AA298-EEB0-43AC-BB14-4D9EE85210A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21951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945AA298-EEB0-43AC-BB14-4D9EE85210A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400770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945AA298-EEB0-43AC-BB14-4D9EE85210A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336522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945AA298-EEB0-43AC-BB14-4D9EE85210A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28429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945AA298-EEB0-43AC-BB14-4D9EE85210A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757460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945AA298-EEB0-43AC-BB14-4D9EE85210A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D35B56D4-43EA-489B-9D1D-6E52E301B821}"/>
              </a:ext>
            </a:extLst>
          </p:cNvPr>
          <p:cNvSpPr>
            <a:spLocks noGrp="1"/>
          </p:cNvSpPr>
          <p:nvPr>
            <p:ph type="title"/>
          </p:nvPr>
        </p:nvSpPr>
        <p:spPr>
          <a:xfrm>
            <a:off x="143005" y="133393"/>
            <a:ext cx="10515600" cy="1325563"/>
          </a:xfrm>
        </p:spPr>
        <p:txBody>
          <a:bodyPr>
            <a:normAutofit/>
          </a:bodyPr>
          <a:lstStyle>
            <a:lvl1pPr>
              <a:defRPr sz="4000" b="1">
                <a:solidFill>
                  <a:srgbClr val="404040"/>
                </a:solidFill>
                <a:latin typeface="微軟正黑體" panose="020B0604030504040204" pitchFamily="34" charset="-120"/>
                <a:ea typeface="微軟正黑體" panose="020B0604030504040204" pitchFamily="34" charset="-120"/>
              </a:defRPr>
            </a:lvl1pPr>
          </a:lstStyle>
          <a:p>
            <a:endParaRPr lang="en-US"/>
          </a:p>
        </p:txBody>
      </p:sp>
    </p:spTree>
    <p:extLst>
      <p:ext uri="{BB962C8B-B14F-4D97-AF65-F5344CB8AC3E}">
        <p14:creationId xmlns:p14="http://schemas.microsoft.com/office/powerpoint/2010/main" val="33767714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5/7/2019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154307390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9" r:id="rId3"/>
    <p:sldLayoutId id="2147483680" r:id="rId4"/>
    <p:sldLayoutId id="2147483682" r:id="rId5"/>
    <p:sldLayoutId id="2147483687" r:id="rId6"/>
    <p:sldLayoutId id="2147483683" r:id="rId7"/>
    <p:sldLayoutId id="2147483681" r:id="rId8"/>
    <p:sldLayoutId id="2147483684" r:id="rId9"/>
    <p:sldLayoutId id="2147483685" r:id="rId10"/>
    <p:sldLayoutId id="21474836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6.png"/><Relationship Id="rId1" Type="http://schemas.openxmlformats.org/officeDocument/2006/relationships/slideLayout" Target="../slideLayouts/slideLayout9.xml"/><Relationship Id="rId5" Type="http://schemas.openxmlformats.org/officeDocument/2006/relationships/image" Target="../media/image46.png"/><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9.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9.xml"/><Relationship Id="rId1" Type="http://schemas.openxmlformats.org/officeDocument/2006/relationships/slideLayout" Target="../slideLayouts/slideLayout11.xml"/><Relationship Id="rId6" Type="http://schemas.openxmlformats.org/officeDocument/2006/relationships/image" Target="../media/image16.png"/><Relationship Id="rId5" Type="http://schemas.openxmlformats.org/officeDocument/2006/relationships/image" Target="../media/image59.png"/><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15.png"/><Relationship Id="rId7" Type="http://schemas.openxmlformats.org/officeDocument/2006/relationships/image" Target="../media/image62.png"/><Relationship Id="rId2" Type="http://schemas.openxmlformats.org/officeDocument/2006/relationships/notesSlide" Target="../notesSlides/notesSlide20.xml"/><Relationship Id="rId1" Type="http://schemas.openxmlformats.org/officeDocument/2006/relationships/slideLayout" Target="../slideLayouts/slideLayout11.xml"/><Relationship Id="rId6" Type="http://schemas.openxmlformats.org/officeDocument/2006/relationships/image" Target="../media/image61.png"/><Relationship Id="rId5" Type="http://schemas.openxmlformats.org/officeDocument/2006/relationships/image" Target="../media/image60.png"/><Relationship Id="rId10" Type="http://schemas.openxmlformats.org/officeDocument/2006/relationships/image" Target="../media/image64.png"/><Relationship Id="rId4" Type="http://schemas.openxmlformats.org/officeDocument/2006/relationships/image" Target="../media/image16.png"/><Relationship Id="rId9" Type="http://schemas.openxmlformats.org/officeDocument/2006/relationships/image" Target="../media/image58.png"/></Relationships>
</file>

<file path=ppt/slides/_rels/slide2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1.xml"/><Relationship Id="rId1" Type="http://schemas.openxmlformats.org/officeDocument/2006/relationships/slideLayout" Target="../slideLayouts/slideLayout11.xml"/><Relationship Id="rId4" Type="http://schemas.openxmlformats.org/officeDocument/2006/relationships/image" Target="../media/image66.png"/></Relationships>
</file>

<file path=ppt/slides/_rels/slide23.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7.png"/><Relationship Id="rId7" Type="http://schemas.openxmlformats.org/officeDocument/2006/relationships/image" Target="../media/image57.png"/><Relationship Id="rId12" Type="http://schemas.openxmlformats.org/officeDocument/2006/relationships/image" Target="../media/image75.png"/><Relationship Id="rId2" Type="http://schemas.openxmlformats.org/officeDocument/2006/relationships/notesSlide" Target="../notesSlides/notesSlide22.xml"/><Relationship Id="rId1" Type="http://schemas.openxmlformats.org/officeDocument/2006/relationships/slideLayout" Target="../slideLayouts/slideLayout11.xml"/><Relationship Id="rId6" Type="http://schemas.openxmlformats.org/officeDocument/2006/relationships/image" Target="../media/image70.svg"/><Relationship Id="rId11" Type="http://schemas.openxmlformats.org/officeDocument/2006/relationships/image" Target="../media/image74.png"/><Relationship Id="rId5" Type="http://schemas.openxmlformats.org/officeDocument/2006/relationships/image" Target="../media/image69.png"/><Relationship Id="rId10" Type="http://schemas.openxmlformats.org/officeDocument/2006/relationships/image" Target="../media/image73.png"/><Relationship Id="rId4" Type="http://schemas.openxmlformats.org/officeDocument/2006/relationships/image" Target="../media/image68.png"/><Relationship Id="rId9" Type="http://schemas.openxmlformats.org/officeDocument/2006/relationships/image" Target="../media/image72.png"/></Relationships>
</file>

<file path=ppt/slides/_rels/slide24.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26.png"/><Relationship Id="rId7" Type="http://schemas.openxmlformats.org/officeDocument/2006/relationships/image" Target="../media/image78.png"/><Relationship Id="rId2" Type="http://schemas.openxmlformats.org/officeDocument/2006/relationships/notesSlide" Target="../notesSlides/notesSlide23.xml"/><Relationship Id="rId1" Type="http://schemas.openxmlformats.org/officeDocument/2006/relationships/slideLayout" Target="../slideLayouts/slideLayout11.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4.xml"/><Relationship Id="rId1" Type="http://schemas.openxmlformats.org/officeDocument/2006/relationships/slideLayout" Target="../slideLayouts/slideLayout11.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7.png"/></Relationships>
</file>

<file path=ppt/slides/_rels/slide2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5.xml"/><Relationship Id="rId1" Type="http://schemas.openxmlformats.org/officeDocument/2006/relationships/slideLayout" Target="../slideLayouts/slideLayout11.xml"/><Relationship Id="rId5" Type="http://schemas.openxmlformats.org/officeDocument/2006/relationships/image" Target="../media/image83.png"/><Relationship Id="rId4" Type="http://schemas.openxmlformats.org/officeDocument/2006/relationships/image" Target="../media/image82.png"/></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81.png"/><Relationship Id="rId2" Type="http://schemas.openxmlformats.org/officeDocument/2006/relationships/notesSlide" Target="../notesSlides/notesSlide26.xml"/><Relationship Id="rId1" Type="http://schemas.openxmlformats.org/officeDocument/2006/relationships/slideLayout" Target="../slideLayouts/slideLayout11.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16.png"/></Relationships>
</file>

<file path=ppt/slides/_rels/slide2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2.xml"/><Relationship Id="rId1" Type="http://schemas.openxmlformats.org/officeDocument/2006/relationships/slideLayout" Target="../slideLayouts/slideLayout11.xml"/><Relationship Id="rId5" Type="http://schemas.openxmlformats.org/officeDocument/2006/relationships/image" Target="../media/image92.png"/><Relationship Id="rId4" Type="http://schemas.openxmlformats.org/officeDocument/2006/relationships/image" Target="../media/image91.png"/></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95.png"/><Relationship Id="rId2" Type="http://schemas.openxmlformats.org/officeDocument/2006/relationships/notesSlide" Target="../notesSlides/notesSlide33.xml"/><Relationship Id="rId1" Type="http://schemas.openxmlformats.org/officeDocument/2006/relationships/slideLayout" Target="../slideLayouts/slideLayout11.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16.png"/></Relationships>
</file>

<file path=ppt/slides/_rels/slide36.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98.png"/><Relationship Id="rId2" Type="http://schemas.openxmlformats.org/officeDocument/2006/relationships/notesSlide" Target="../notesSlides/notesSlide34.xml"/><Relationship Id="rId1" Type="http://schemas.openxmlformats.org/officeDocument/2006/relationships/slideLayout" Target="../slideLayouts/slideLayout11.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30.png"/></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101.png"/><Relationship Id="rId2" Type="http://schemas.openxmlformats.org/officeDocument/2006/relationships/notesSlide" Target="../notesSlides/notesSlide35.xml"/><Relationship Id="rId1" Type="http://schemas.openxmlformats.org/officeDocument/2006/relationships/slideLayout" Target="../slideLayouts/slideLayout11.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16.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5.png"/><Relationship Id="rId7"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22.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857222"/>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群組 14">
            <a:extLst>
              <a:ext uri="{FF2B5EF4-FFF2-40B4-BE49-F238E27FC236}">
                <a16:creationId xmlns:a16="http://schemas.microsoft.com/office/drawing/2014/main" id="{F2E68575-4907-4FF1-A980-DCC4D2A48199}"/>
              </a:ext>
            </a:extLst>
          </p:cNvPr>
          <p:cNvGrpSpPr/>
          <p:nvPr/>
        </p:nvGrpSpPr>
        <p:grpSpPr>
          <a:xfrm flipH="1">
            <a:off x="70700" y="2007581"/>
            <a:ext cx="11766595" cy="4717026"/>
            <a:chOff x="-696826" y="2566123"/>
            <a:chExt cx="10592628" cy="4246403"/>
          </a:xfrm>
        </p:grpSpPr>
        <p:pic>
          <p:nvPicPr>
            <p:cNvPr id="11" name="圖片 10">
              <a:extLst>
                <a:ext uri="{FF2B5EF4-FFF2-40B4-BE49-F238E27FC236}">
                  <a16:creationId xmlns:a16="http://schemas.microsoft.com/office/drawing/2014/main" id="{1D299B09-5C4E-4854-9AF6-58065EB6A1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6826" y="2704734"/>
              <a:ext cx="3586520" cy="3107700"/>
            </a:xfrm>
            <a:prstGeom prst="rect">
              <a:avLst/>
            </a:prstGeom>
          </p:spPr>
        </p:pic>
        <p:pic>
          <p:nvPicPr>
            <p:cNvPr id="12" name="圖片 11">
              <a:extLst>
                <a:ext uri="{FF2B5EF4-FFF2-40B4-BE49-F238E27FC236}">
                  <a16:creationId xmlns:a16="http://schemas.microsoft.com/office/drawing/2014/main" id="{33DF8373-4C27-41E9-A9BA-DA268C5A84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0185" y="4012313"/>
              <a:ext cx="3231657" cy="2800213"/>
            </a:xfrm>
            <a:prstGeom prst="rect">
              <a:avLst/>
            </a:prstGeom>
          </p:spPr>
        </p:pic>
        <p:pic>
          <p:nvPicPr>
            <p:cNvPr id="13" name="圖片 12">
              <a:extLst>
                <a:ext uri="{FF2B5EF4-FFF2-40B4-BE49-F238E27FC236}">
                  <a16:creationId xmlns:a16="http://schemas.microsoft.com/office/drawing/2014/main" id="{1C2AB3CC-535A-41AD-8EDB-FEAFBE72F7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74711" y="2566123"/>
              <a:ext cx="3746486" cy="3246310"/>
            </a:xfrm>
            <a:prstGeom prst="rect">
              <a:avLst/>
            </a:prstGeom>
          </p:spPr>
        </p:pic>
        <p:pic>
          <p:nvPicPr>
            <p:cNvPr id="14" name="圖片 13">
              <a:extLst>
                <a:ext uri="{FF2B5EF4-FFF2-40B4-BE49-F238E27FC236}">
                  <a16:creationId xmlns:a16="http://schemas.microsoft.com/office/drawing/2014/main" id="{D3BA05D0-49FF-467D-98E5-C2B392DC07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64145" y="4012313"/>
              <a:ext cx="3231657" cy="2800213"/>
            </a:xfrm>
            <a:prstGeom prst="rect">
              <a:avLst/>
            </a:prstGeom>
          </p:spPr>
        </p:pic>
      </p:grpSp>
      <p:sp>
        <p:nvSpPr>
          <p:cNvPr id="2" name="Title 1">
            <a:extLst>
              <a:ext uri="{FF2B5EF4-FFF2-40B4-BE49-F238E27FC236}">
                <a16:creationId xmlns:a16="http://schemas.microsoft.com/office/drawing/2014/main" id="{7F3D668F-FE22-43EA-AD1E-DBC897938EC9}"/>
              </a:ext>
            </a:extLst>
          </p:cNvPr>
          <p:cNvSpPr>
            <a:spLocks noGrp="1"/>
          </p:cNvSpPr>
          <p:nvPr>
            <p:ph type="title"/>
          </p:nvPr>
        </p:nvSpPr>
        <p:spPr>
          <a:xfrm>
            <a:off x="593124" y="270976"/>
            <a:ext cx="10250860" cy="1029230"/>
          </a:xfrm>
        </p:spPr>
        <p:txBody>
          <a:bodyPr>
            <a:noAutofit/>
          </a:bodyPr>
          <a:lstStyle/>
          <a:p>
            <a:r>
              <a:rPr lang="en-US" altLang="ja-JP" sz="3800">
                <a:latin typeface="Arial" panose="020B0604020202020204" pitchFamily="34" charset="0"/>
                <a:ea typeface="微軟正黑體"/>
                <a:cs typeface="Arial" panose="020B0604020202020204" pitchFamily="34" charset="0"/>
              </a:rPr>
              <a:t>In the past, if you wanted to complete WOL, you would have needed to:</a:t>
            </a:r>
            <a:endParaRPr lang="ja-JP" sz="3800">
              <a:latin typeface="Arial" panose="020B0604020202020204" pitchFamily="34" charset="0"/>
              <a:ea typeface="微軟正黑體"/>
              <a:cs typeface="Arial" panose="020B0604020202020204" pitchFamily="34" charset="0"/>
            </a:endParaRPr>
          </a:p>
        </p:txBody>
      </p:sp>
      <p:sp>
        <p:nvSpPr>
          <p:cNvPr id="3" name="Content Placeholder 2">
            <a:extLst>
              <a:ext uri="{FF2B5EF4-FFF2-40B4-BE49-F238E27FC236}">
                <a16:creationId xmlns:a16="http://schemas.microsoft.com/office/drawing/2014/main" id="{76EC0A50-2D9C-4800-8CE5-279073619EEC}"/>
              </a:ext>
            </a:extLst>
          </p:cNvPr>
          <p:cNvSpPr>
            <a:spLocks noGrp="1"/>
          </p:cNvSpPr>
          <p:nvPr>
            <p:ph idx="4294967295"/>
          </p:nvPr>
        </p:nvSpPr>
        <p:spPr>
          <a:xfrm>
            <a:off x="593124" y="1402636"/>
            <a:ext cx="9337456" cy="604945"/>
          </a:xfrm>
        </p:spPr>
        <p:txBody>
          <a:bodyPr vert="horz" lIns="91440" tIns="45720" rIns="91440" bIns="45720" rtlCol="0" anchor="t">
            <a:normAutofit fontScale="92500"/>
          </a:bodyPr>
          <a:lstStyle/>
          <a:p>
            <a:pPr>
              <a:buNone/>
            </a:pPr>
            <a:r>
              <a:rPr lang="en-US" sz="2400" b="1">
                <a:solidFill>
                  <a:srgbClr val="412DAF"/>
                </a:solidFill>
                <a:latin typeface="Arial" panose="020B0604020202020204" pitchFamily="34" charset="0"/>
                <a:ea typeface="微軟正黑體"/>
                <a:cs typeface="Arial" panose="020B0604020202020204" pitchFamily="34" charset="0"/>
              </a:rPr>
              <a:t>Find the right tool to send magic packets, mostly computer utilities.</a:t>
            </a:r>
            <a:endParaRPr lang="ja-JP" sz="2400" b="1">
              <a:solidFill>
                <a:srgbClr val="412DAF"/>
              </a:solidFill>
              <a:latin typeface="Arial" panose="020B0604020202020204" pitchFamily="34" charset="0"/>
              <a:ea typeface="微軟正黑體"/>
              <a:cs typeface="Arial" panose="020B0604020202020204" pitchFamily="34" charset="0"/>
            </a:endParaRPr>
          </a:p>
          <a:p>
            <a:pPr marL="0" indent="0">
              <a:buNone/>
            </a:pPr>
            <a:endParaRPr lang="ja-JP" altLang="en-US" sz="2400" b="1">
              <a:solidFill>
                <a:srgbClr val="412DAF"/>
              </a:solidFill>
              <a:latin typeface="Arial" panose="020B0604020202020204" pitchFamily="34" charset="0"/>
              <a:ea typeface="微軟正黑體" panose="020B0604030504040204" pitchFamily="34" charset="-120"/>
              <a:cs typeface="Arial" panose="020B0604020202020204" pitchFamily="34" charset="0"/>
            </a:endParaRPr>
          </a:p>
        </p:txBody>
      </p:sp>
      <p:grpSp>
        <p:nvGrpSpPr>
          <p:cNvPr id="16" name="群組 15">
            <a:extLst>
              <a:ext uri="{FF2B5EF4-FFF2-40B4-BE49-F238E27FC236}">
                <a16:creationId xmlns:a16="http://schemas.microsoft.com/office/drawing/2014/main" id="{414C2913-FE47-43D6-9AEE-2427E5088C4F}"/>
              </a:ext>
            </a:extLst>
          </p:cNvPr>
          <p:cNvGrpSpPr/>
          <p:nvPr/>
        </p:nvGrpSpPr>
        <p:grpSpPr>
          <a:xfrm>
            <a:off x="1035988" y="2007581"/>
            <a:ext cx="10762363" cy="4538995"/>
            <a:chOff x="611015" y="1152384"/>
            <a:chExt cx="9082799" cy="3830644"/>
          </a:xfrm>
        </p:grpSpPr>
        <p:pic>
          <p:nvPicPr>
            <p:cNvPr id="17" name="Picture 4" descr="A screenshot of a cell phone&#10;&#10;Description generated with very high confidence">
              <a:extLst>
                <a:ext uri="{FF2B5EF4-FFF2-40B4-BE49-F238E27FC236}">
                  <a16:creationId xmlns:a16="http://schemas.microsoft.com/office/drawing/2014/main" id="{084D3FB6-1534-466D-A165-7F59D196EBB3}"/>
                </a:ext>
              </a:extLst>
            </p:cNvPr>
            <p:cNvPicPr>
              <a:picLocks noChangeAspect="1"/>
            </p:cNvPicPr>
            <p:nvPr/>
          </p:nvPicPr>
          <p:blipFill rotWithShape="1">
            <a:blip r:embed="rId4"/>
            <a:srcRect l="2779" r="7346"/>
            <a:stretch/>
          </p:blipFill>
          <p:spPr>
            <a:xfrm>
              <a:off x="2199022" y="1152384"/>
              <a:ext cx="2853572" cy="2485136"/>
            </a:xfrm>
            <a:prstGeom prst="rect">
              <a:avLst/>
            </a:prstGeom>
            <a:effectLst>
              <a:outerShdw blurRad="50800" dist="38100" algn="l" rotWithShape="0">
                <a:prstClr val="black">
                  <a:alpha val="40000"/>
                </a:prstClr>
              </a:outerShdw>
            </a:effectLst>
          </p:spPr>
        </p:pic>
        <p:pic>
          <p:nvPicPr>
            <p:cNvPr id="18" name="Picture 7" descr="A screenshot of a cell phone&#10;&#10;Description generated with very high confidence">
              <a:extLst>
                <a:ext uri="{FF2B5EF4-FFF2-40B4-BE49-F238E27FC236}">
                  <a16:creationId xmlns:a16="http://schemas.microsoft.com/office/drawing/2014/main" id="{87D0B014-272C-4509-8CBA-FF5674658AE2}"/>
                </a:ext>
              </a:extLst>
            </p:cNvPr>
            <p:cNvPicPr>
              <a:picLocks noChangeAspect="1"/>
            </p:cNvPicPr>
            <p:nvPr/>
          </p:nvPicPr>
          <p:blipFill>
            <a:blip r:embed="rId5"/>
            <a:stretch>
              <a:fillRect/>
            </a:stretch>
          </p:blipFill>
          <p:spPr>
            <a:xfrm>
              <a:off x="611015" y="2525578"/>
              <a:ext cx="1382963" cy="2457450"/>
            </a:xfrm>
            <a:prstGeom prst="rect">
              <a:avLst/>
            </a:prstGeom>
            <a:effectLst>
              <a:outerShdw blurRad="50800" dist="38100" algn="l" rotWithShape="0">
                <a:prstClr val="black">
                  <a:alpha val="40000"/>
                </a:prstClr>
              </a:outerShdw>
            </a:effectLst>
          </p:spPr>
        </p:pic>
        <p:pic>
          <p:nvPicPr>
            <p:cNvPr id="19" name="Picture 9" descr="A screenshot of a cell phone&#10;&#10;Description generated with very high confidence">
              <a:extLst>
                <a:ext uri="{FF2B5EF4-FFF2-40B4-BE49-F238E27FC236}">
                  <a16:creationId xmlns:a16="http://schemas.microsoft.com/office/drawing/2014/main" id="{6A33D65E-D88D-4B15-8436-93E27ADBF193}"/>
                </a:ext>
              </a:extLst>
            </p:cNvPr>
            <p:cNvPicPr>
              <a:picLocks noChangeAspect="1"/>
            </p:cNvPicPr>
            <p:nvPr/>
          </p:nvPicPr>
          <p:blipFill>
            <a:blip r:embed="rId6"/>
            <a:stretch>
              <a:fillRect/>
            </a:stretch>
          </p:blipFill>
          <p:spPr>
            <a:xfrm>
              <a:off x="6680179" y="1443148"/>
              <a:ext cx="3013635" cy="1236639"/>
            </a:xfrm>
            <a:prstGeom prst="rect">
              <a:avLst/>
            </a:prstGeom>
          </p:spPr>
        </p:pic>
        <p:pic>
          <p:nvPicPr>
            <p:cNvPr id="20" name="Picture 6" descr="A screenshot of a cell phone&#10;&#10;Description generated with very high confidence">
              <a:extLst>
                <a:ext uri="{FF2B5EF4-FFF2-40B4-BE49-F238E27FC236}">
                  <a16:creationId xmlns:a16="http://schemas.microsoft.com/office/drawing/2014/main" id="{D640C8A1-516B-421A-9E62-BD5B04292357}"/>
                </a:ext>
              </a:extLst>
            </p:cNvPr>
            <p:cNvPicPr>
              <a:picLocks noChangeAspect="1"/>
            </p:cNvPicPr>
            <p:nvPr/>
          </p:nvPicPr>
          <p:blipFill>
            <a:blip r:embed="rId7"/>
            <a:stretch>
              <a:fillRect/>
            </a:stretch>
          </p:blipFill>
          <p:spPr>
            <a:xfrm>
              <a:off x="4878731" y="2464947"/>
              <a:ext cx="2135375" cy="2499389"/>
            </a:xfrm>
            <a:prstGeom prst="rect">
              <a:avLst/>
            </a:prstGeom>
            <a:effectLst>
              <a:outerShdw blurRad="50800" dist="38100" algn="l" rotWithShape="0">
                <a:prstClr val="black">
                  <a:alpha val="40000"/>
                </a:prstClr>
              </a:outerShdw>
            </a:effectLst>
          </p:spPr>
        </p:pic>
      </p:grpSp>
    </p:spTree>
    <p:extLst>
      <p:ext uri="{BB962C8B-B14F-4D97-AF65-F5344CB8AC3E}">
        <p14:creationId xmlns:p14="http://schemas.microsoft.com/office/powerpoint/2010/main" val="3452867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A999C-C5AB-454C-91BC-3F5729E9BDBC}"/>
              </a:ext>
            </a:extLst>
          </p:cNvPr>
          <p:cNvSpPr>
            <a:spLocks noGrp="1"/>
          </p:cNvSpPr>
          <p:nvPr>
            <p:ph type="title"/>
          </p:nvPr>
        </p:nvSpPr>
        <p:spPr>
          <a:xfrm>
            <a:off x="255103" y="380528"/>
            <a:ext cx="11089148" cy="1325563"/>
          </a:xfrm>
        </p:spPr>
        <p:txBody>
          <a:bodyPr>
            <a:normAutofit/>
          </a:bodyPr>
          <a:lstStyle/>
          <a:p>
            <a:r>
              <a:rPr lang="en-US" sz="3800">
                <a:latin typeface="Arial" panose="020B0604020202020204" pitchFamily="34" charset="0"/>
                <a:ea typeface="微軟正黑體"/>
                <a:cs typeface="Arial" panose="020B0604020202020204" pitchFamily="34" charset="0"/>
              </a:rPr>
              <a:t>In the past, if you wanted to complete WOL, you would have needed to:</a:t>
            </a:r>
          </a:p>
          <a:p>
            <a:endParaRPr lang="en-US" sz="3800">
              <a:latin typeface="Arial" panose="020B0604020202020204" pitchFamily="34" charset="0"/>
              <a:cs typeface="Arial" panose="020B0604020202020204" pitchFamily="34" charset="0"/>
            </a:endParaRPr>
          </a:p>
        </p:txBody>
      </p:sp>
      <p:sp>
        <p:nvSpPr>
          <p:cNvPr id="7" name="Content Placeholder 2">
            <a:extLst>
              <a:ext uri="{FF2B5EF4-FFF2-40B4-BE49-F238E27FC236}">
                <a16:creationId xmlns:a16="http://schemas.microsoft.com/office/drawing/2014/main" id="{06E251BD-B4D6-4B9B-AB6D-3B538CB04698}"/>
              </a:ext>
            </a:extLst>
          </p:cNvPr>
          <p:cNvSpPr txBox="1">
            <a:spLocks/>
          </p:cNvSpPr>
          <p:nvPr/>
        </p:nvSpPr>
        <p:spPr>
          <a:xfrm>
            <a:off x="255103" y="1458956"/>
            <a:ext cx="11634233" cy="734920"/>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buNone/>
            </a:pPr>
            <a:r>
              <a:rPr lang="en-US" altLang="ja-JP" sz="2400" b="1">
                <a:solidFill>
                  <a:srgbClr val="412DAF"/>
                </a:solidFill>
                <a:latin typeface="Arial" panose="020B0604020202020204" pitchFamily="34" charset="0"/>
                <a:ea typeface="微軟正黑體"/>
                <a:cs typeface="Arial" panose="020B0604020202020204" pitchFamily="34" charset="0"/>
              </a:rPr>
              <a:t>Get information through manual operation of the machine, such as </a:t>
            </a:r>
            <a:r>
              <a:rPr lang="en-US" sz="2400" b="1">
                <a:solidFill>
                  <a:srgbClr val="412DAF"/>
                </a:solidFill>
                <a:latin typeface="Arial" panose="020B0604020202020204" pitchFamily="34" charset="0"/>
                <a:ea typeface="微軟正黑體"/>
                <a:cs typeface="Arial" panose="020B0604020202020204" pitchFamily="34" charset="0"/>
              </a:rPr>
              <a:t>MAC</a:t>
            </a:r>
            <a:r>
              <a:rPr lang="en-US" altLang="zh-TW" sz="2400" b="1">
                <a:solidFill>
                  <a:srgbClr val="412DAF"/>
                </a:solidFill>
                <a:latin typeface="Arial" panose="020B0604020202020204" pitchFamily="34" charset="0"/>
                <a:ea typeface="微軟正黑體"/>
                <a:cs typeface="Arial" panose="020B0604020202020204" pitchFamily="34" charset="0"/>
              </a:rPr>
              <a:t> </a:t>
            </a:r>
            <a:r>
              <a:rPr lang="en-US" altLang="ja-JP" sz="2400" b="1">
                <a:solidFill>
                  <a:srgbClr val="412DAF"/>
                </a:solidFill>
                <a:latin typeface="Arial" panose="020B0604020202020204" pitchFamily="34" charset="0"/>
                <a:ea typeface="微軟正黑體"/>
                <a:cs typeface="Arial" panose="020B0604020202020204" pitchFamily="34" charset="0"/>
              </a:rPr>
              <a:t>address, </a:t>
            </a:r>
            <a:r>
              <a:rPr lang="en-US" sz="2400" b="1">
                <a:solidFill>
                  <a:srgbClr val="412DAF"/>
                </a:solidFill>
                <a:latin typeface="Arial" panose="020B0604020202020204" pitchFamily="34" charset="0"/>
                <a:ea typeface="微軟正黑體"/>
                <a:cs typeface="Arial" panose="020B0604020202020204" pitchFamily="34" charset="0"/>
              </a:rPr>
              <a:t>IP</a:t>
            </a:r>
            <a:r>
              <a:rPr lang="en-US" altLang="zh-TW" sz="2400" b="1">
                <a:solidFill>
                  <a:srgbClr val="412DAF"/>
                </a:solidFill>
                <a:latin typeface="Arial" panose="020B0604020202020204" pitchFamily="34" charset="0"/>
                <a:ea typeface="微軟正黑體"/>
                <a:cs typeface="Arial" panose="020B0604020202020204" pitchFamily="34" charset="0"/>
              </a:rPr>
              <a:t> </a:t>
            </a:r>
            <a:r>
              <a:rPr lang="en-US" altLang="ja-JP" sz="2400" b="1">
                <a:solidFill>
                  <a:srgbClr val="412DAF"/>
                </a:solidFill>
                <a:latin typeface="Arial" panose="020B0604020202020204" pitchFamily="34" charset="0"/>
                <a:ea typeface="微軟正黑體"/>
                <a:cs typeface="Arial" panose="020B0604020202020204" pitchFamily="34" charset="0"/>
              </a:rPr>
              <a:t>address.</a:t>
            </a:r>
            <a:endParaRPr lang="ja-JP" altLang="en-US" sz="2400" b="1">
              <a:solidFill>
                <a:srgbClr val="412DAF"/>
              </a:solidFill>
              <a:latin typeface="Arial" panose="020B0604020202020204" pitchFamily="34" charset="0"/>
              <a:ea typeface="微軟正黑體"/>
              <a:cs typeface="Arial" panose="020B0604020202020204" pitchFamily="34" charset="0"/>
            </a:endParaRPr>
          </a:p>
          <a:p>
            <a:pPr marL="0" indent="0">
              <a:buNone/>
            </a:pPr>
            <a:endParaRPr lang="ja-JP" sz="2400" b="1">
              <a:solidFill>
                <a:srgbClr val="412DAF"/>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3" name="Picture 2">
            <a:extLst>
              <a:ext uri="{FF2B5EF4-FFF2-40B4-BE49-F238E27FC236}">
                <a16:creationId xmlns:a16="http://schemas.microsoft.com/office/drawing/2014/main" id="{4454E8AE-04EC-5E42-85FC-4C3E94A40EA4}"/>
              </a:ext>
            </a:extLst>
          </p:cNvPr>
          <p:cNvPicPr>
            <a:picLocks noChangeAspect="1"/>
          </p:cNvPicPr>
          <p:nvPr/>
        </p:nvPicPr>
        <p:blipFill>
          <a:blip r:embed="rId3"/>
          <a:stretch>
            <a:fillRect/>
          </a:stretch>
        </p:blipFill>
        <p:spPr>
          <a:xfrm>
            <a:off x="1963290" y="2452647"/>
            <a:ext cx="6977510" cy="4024825"/>
          </a:xfrm>
          <a:prstGeom prst="rect">
            <a:avLst/>
          </a:prstGeom>
        </p:spPr>
      </p:pic>
      <p:sp>
        <p:nvSpPr>
          <p:cNvPr id="5" name="Rectangle 4">
            <a:extLst>
              <a:ext uri="{FF2B5EF4-FFF2-40B4-BE49-F238E27FC236}">
                <a16:creationId xmlns:a16="http://schemas.microsoft.com/office/drawing/2014/main" id="{1E20A5F2-2DF2-564A-BFE9-FFEFF6527EA8}"/>
              </a:ext>
            </a:extLst>
          </p:cNvPr>
          <p:cNvSpPr/>
          <p:nvPr/>
        </p:nvSpPr>
        <p:spPr>
          <a:xfrm>
            <a:off x="1997156" y="4122194"/>
            <a:ext cx="1711243" cy="221566"/>
          </a:xfrm>
          <a:prstGeom prst="rect">
            <a:avLst/>
          </a:prstGeom>
          <a:noFill/>
          <a:ln w="19050">
            <a:solidFill>
              <a:srgbClr val="DF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294B5FF-CD39-C842-9241-5723355C1C7D}"/>
              </a:ext>
            </a:extLst>
          </p:cNvPr>
          <p:cNvSpPr/>
          <p:nvPr/>
        </p:nvSpPr>
        <p:spPr>
          <a:xfrm>
            <a:off x="1997156" y="4593706"/>
            <a:ext cx="3658575" cy="202898"/>
          </a:xfrm>
          <a:prstGeom prst="rect">
            <a:avLst/>
          </a:prstGeom>
          <a:noFill/>
          <a:ln w="19050">
            <a:solidFill>
              <a:srgbClr val="DF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A5A5EBE-5FA7-D94A-A378-9B1F822013E9}"/>
              </a:ext>
            </a:extLst>
          </p:cNvPr>
          <p:cNvSpPr/>
          <p:nvPr/>
        </p:nvSpPr>
        <p:spPr>
          <a:xfrm>
            <a:off x="1997157" y="5046550"/>
            <a:ext cx="3658576" cy="164561"/>
          </a:xfrm>
          <a:prstGeom prst="rect">
            <a:avLst/>
          </a:prstGeom>
          <a:noFill/>
          <a:ln w="19050">
            <a:solidFill>
              <a:srgbClr val="DF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32888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CEF75-B3E0-42BC-A20F-EB84DF097AFB}"/>
              </a:ext>
            </a:extLst>
          </p:cNvPr>
          <p:cNvSpPr>
            <a:spLocks noGrp="1"/>
          </p:cNvSpPr>
          <p:nvPr>
            <p:ph type="title"/>
          </p:nvPr>
        </p:nvSpPr>
        <p:spPr>
          <a:xfrm>
            <a:off x="316359" y="133393"/>
            <a:ext cx="10342246" cy="1325563"/>
          </a:xfrm>
        </p:spPr>
        <p:txBody>
          <a:bodyPr>
            <a:normAutofit/>
          </a:bodyPr>
          <a:lstStyle/>
          <a:p>
            <a:r>
              <a:rPr lang="en-US" altLang="zh-TW" sz="3800" dirty="0">
                <a:latin typeface="Arial"/>
                <a:ea typeface="微軟正黑體"/>
                <a:cs typeface="Arial"/>
              </a:rPr>
              <a:t>Wake On WAN Troubles</a:t>
            </a:r>
            <a:endParaRPr lang="zh-TW" sz="3800" dirty="0">
              <a:latin typeface="Arial" panose="020B0604020202020204" pitchFamily="34" charset="0"/>
              <a:ea typeface="微軟正黑體"/>
              <a:cs typeface="Arial" panose="020B0604020202020204" pitchFamily="34" charset="0"/>
            </a:endParaRPr>
          </a:p>
        </p:txBody>
      </p:sp>
      <p:pic>
        <p:nvPicPr>
          <p:cNvPr id="5" name="圖片 4">
            <a:extLst>
              <a:ext uri="{FF2B5EF4-FFF2-40B4-BE49-F238E27FC236}">
                <a16:creationId xmlns:a16="http://schemas.microsoft.com/office/drawing/2014/main" id="{2E6882A3-2E2B-47EF-9CD3-4E0C0B6143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6359" y="2902800"/>
            <a:ext cx="5685377" cy="3756660"/>
          </a:xfrm>
          <a:prstGeom prst="rect">
            <a:avLst/>
          </a:prstGeom>
        </p:spPr>
      </p:pic>
      <p:sp>
        <p:nvSpPr>
          <p:cNvPr id="10" name="矩形 9">
            <a:extLst>
              <a:ext uri="{FF2B5EF4-FFF2-40B4-BE49-F238E27FC236}">
                <a16:creationId xmlns:a16="http://schemas.microsoft.com/office/drawing/2014/main" id="{99B906B8-DA41-400B-967D-33882B4F0E3A}"/>
              </a:ext>
            </a:extLst>
          </p:cNvPr>
          <p:cNvSpPr/>
          <p:nvPr/>
        </p:nvSpPr>
        <p:spPr>
          <a:xfrm>
            <a:off x="6644196" y="1504511"/>
            <a:ext cx="5032303" cy="1631216"/>
          </a:xfrm>
          <a:prstGeom prst="rect">
            <a:avLst/>
          </a:prstGeom>
        </p:spPr>
        <p:txBody>
          <a:bodyPr wrap="square" anchor="t">
            <a:spAutoFit/>
          </a:bodyPr>
          <a:lstStyle/>
          <a:p>
            <a:r>
              <a:rPr lang="en-US" altLang="ja-JP" sz="2000" b="1">
                <a:solidFill>
                  <a:srgbClr val="412DAF"/>
                </a:solidFill>
                <a:latin typeface="Arial" panose="020B0604020202020204" pitchFamily="34" charset="0"/>
                <a:ea typeface="微軟正黑體"/>
                <a:cs typeface="Arial" panose="020B0604020202020204" pitchFamily="34" charset="0"/>
              </a:rPr>
              <a:t>The remote wake-up should be completed by sending a magic packet from the Internet to the device in the local area network address.</a:t>
            </a:r>
            <a:endParaRPr lang="ja-JP" sz="2000" b="1">
              <a:solidFill>
                <a:srgbClr val="412DAF"/>
              </a:solidFill>
              <a:latin typeface="Arial" panose="020B0604020202020204" pitchFamily="34" charset="0"/>
              <a:ea typeface="微軟正黑體"/>
              <a:cs typeface="Arial" panose="020B0604020202020204" pitchFamily="34" charset="0"/>
            </a:endParaRPr>
          </a:p>
          <a:p>
            <a:pPr lvl="0"/>
            <a:endParaRPr lang="ja-JP" sz="2000" b="1">
              <a:solidFill>
                <a:srgbClr val="412DAF"/>
              </a:solidFill>
              <a:latin typeface="Arial" panose="020B0604020202020204" pitchFamily="34" charset="0"/>
              <a:ea typeface="微軟正黑體" panose="020B0604030504040204" pitchFamily="34" charset="-120"/>
              <a:cs typeface="Arial" panose="020B0604020202020204" pitchFamily="34" charset="0"/>
            </a:endParaRPr>
          </a:p>
        </p:txBody>
      </p:sp>
      <p:cxnSp>
        <p:nvCxnSpPr>
          <p:cNvPr id="15" name="直線接點 14">
            <a:extLst>
              <a:ext uri="{FF2B5EF4-FFF2-40B4-BE49-F238E27FC236}">
                <a16:creationId xmlns:a16="http://schemas.microsoft.com/office/drawing/2014/main" id="{EDD85635-B8AE-4EB3-A966-4BA63C246FA8}"/>
              </a:ext>
            </a:extLst>
          </p:cNvPr>
          <p:cNvCxnSpPr/>
          <p:nvPr/>
        </p:nvCxnSpPr>
        <p:spPr>
          <a:xfrm>
            <a:off x="6454140" y="1602833"/>
            <a:ext cx="0" cy="5056627"/>
          </a:xfrm>
          <a:prstGeom prst="line">
            <a:avLst/>
          </a:prstGeom>
          <a:ln w="12700">
            <a:solidFill>
              <a:srgbClr val="412DAF">
                <a:alpha val="50000"/>
              </a:srgbClr>
            </a:solidFill>
          </a:ln>
        </p:spPr>
        <p:style>
          <a:lnRef idx="1">
            <a:schemeClr val="accent1"/>
          </a:lnRef>
          <a:fillRef idx="0">
            <a:schemeClr val="accent1"/>
          </a:fillRef>
          <a:effectRef idx="0">
            <a:schemeClr val="accent1"/>
          </a:effectRef>
          <a:fontRef idx="minor">
            <a:schemeClr val="tx1"/>
          </a:fontRef>
        </p:style>
      </p:cxnSp>
      <p:sp>
        <p:nvSpPr>
          <p:cNvPr id="12" name="矩形 9">
            <a:extLst>
              <a:ext uri="{FF2B5EF4-FFF2-40B4-BE49-F238E27FC236}">
                <a16:creationId xmlns:a16="http://schemas.microsoft.com/office/drawing/2014/main" id="{D7C418E8-2CEF-4950-824E-CD639228BA2D}"/>
              </a:ext>
            </a:extLst>
          </p:cNvPr>
          <p:cNvSpPr/>
          <p:nvPr/>
        </p:nvSpPr>
        <p:spPr>
          <a:xfrm>
            <a:off x="318777" y="1504511"/>
            <a:ext cx="5917206" cy="1631216"/>
          </a:xfrm>
          <a:prstGeom prst="rect">
            <a:avLst/>
          </a:prstGeom>
        </p:spPr>
        <p:txBody>
          <a:bodyPr wrap="square" anchor="t">
            <a:spAutoFit/>
          </a:bodyPr>
          <a:lstStyle/>
          <a:p>
            <a:r>
              <a:rPr lang="en-US" sz="2000" b="1">
                <a:solidFill>
                  <a:srgbClr val="412DAF"/>
                </a:solidFill>
                <a:latin typeface="Arial" panose="020B0604020202020204" pitchFamily="34" charset="0"/>
                <a:ea typeface="微軟正黑體"/>
                <a:cs typeface="Arial" panose="020B0604020202020204" pitchFamily="34" charset="0"/>
              </a:rPr>
              <a:t>Wake On WAN (WOW) is required if you want to wake up devices in your LAN when you are away, such as on the street or by MRT.</a:t>
            </a:r>
          </a:p>
          <a:p>
            <a:endParaRPr lang="en-US" altLang="ja-JP" sz="2000" b="1">
              <a:solidFill>
                <a:srgbClr val="412DAF"/>
              </a:solidFill>
              <a:latin typeface="Arial" panose="020B0604020202020204" pitchFamily="34" charset="0"/>
              <a:ea typeface="微軟正黑體"/>
              <a:cs typeface="Arial" panose="020B0604020202020204" pitchFamily="34" charset="0"/>
            </a:endParaRPr>
          </a:p>
          <a:p>
            <a:pPr lvl="0"/>
            <a:endParaRPr lang="ja-JP" sz="2000" b="1">
              <a:solidFill>
                <a:srgbClr val="412DAF"/>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14" name="圖片 13">
            <a:extLst>
              <a:ext uri="{FF2B5EF4-FFF2-40B4-BE49-F238E27FC236}">
                <a16:creationId xmlns:a16="http://schemas.microsoft.com/office/drawing/2014/main" id="{32324E93-86F2-45DC-8868-7C0EAC4445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44667" y="2902800"/>
            <a:ext cx="2292178" cy="3759754"/>
          </a:xfrm>
          <a:prstGeom prst="rect">
            <a:avLst/>
          </a:prstGeom>
        </p:spPr>
      </p:pic>
      <p:pic>
        <p:nvPicPr>
          <p:cNvPr id="16" name="圖片 15">
            <a:extLst>
              <a:ext uri="{FF2B5EF4-FFF2-40B4-BE49-F238E27FC236}">
                <a16:creationId xmlns:a16="http://schemas.microsoft.com/office/drawing/2014/main" id="{39CC3754-16FF-4F0B-B20E-5A76B91A83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78576" y="4032254"/>
            <a:ext cx="639005" cy="585397"/>
          </a:xfrm>
          <a:prstGeom prst="rect">
            <a:avLst/>
          </a:prstGeom>
        </p:spPr>
      </p:pic>
      <p:grpSp>
        <p:nvGrpSpPr>
          <p:cNvPr id="17" name="群組 16">
            <a:extLst>
              <a:ext uri="{FF2B5EF4-FFF2-40B4-BE49-F238E27FC236}">
                <a16:creationId xmlns:a16="http://schemas.microsoft.com/office/drawing/2014/main" id="{D4296018-5CA5-447F-86F2-C7F62933F873}"/>
              </a:ext>
            </a:extLst>
          </p:cNvPr>
          <p:cNvGrpSpPr/>
          <p:nvPr/>
        </p:nvGrpSpPr>
        <p:grpSpPr>
          <a:xfrm>
            <a:off x="8142514" y="3313058"/>
            <a:ext cx="1427733" cy="951821"/>
            <a:chOff x="9134670" y="3536303"/>
            <a:chExt cx="1483568" cy="989044"/>
          </a:xfrm>
          <a:solidFill>
            <a:srgbClr val="4653A2"/>
          </a:solidFill>
        </p:grpSpPr>
        <p:sp>
          <p:nvSpPr>
            <p:cNvPr id="18" name="矩形: 圓角 17">
              <a:extLst>
                <a:ext uri="{FF2B5EF4-FFF2-40B4-BE49-F238E27FC236}">
                  <a16:creationId xmlns:a16="http://schemas.microsoft.com/office/drawing/2014/main" id="{F5DF04EE-A9F1-440E-B56D-761F32C32FEF}"/>
                </a:ext>
              </a:extLst>
            </p:cNvPr>
            <p:cNvSpPr/>
            <p:nvPr/>
          </p:nvSpPr>
          <p:spPr>
            <a:xfrm>
              <a:off x="9171994" y="3536303"/>
              <a:ext cx="1446244" cy="914399"/>
            </a:xfrm>
            <a:prstGeom prst="roundRect">
              <a:avLst>
                <a:gd name="adj" fmla="val 50000"/>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b="1">
                  <a:solidFill>
                    <a:schemeClr val="bg1"/>
                  </a:solidFill>
                  <a:latin typeface="微軟正黑體" panose="020B0604030504040204" pitchFamily="34" charset="-120"/>
                  <a:ea typeface="微軟正黑體" panose="020B0604030504040204" pitchFamily="34" charset="-120"/>
                  <a:cs typeface="Calibri"/>
                </a:rPr>
                <a:t>Magic Packet</a:t>
              </a:r>
              <a:endParaRPr lang="zh-TW" altLang="en-US"/>
            </a:p>
          </p:txBody>
        </p:sp>
        <p:sp>
          <p:nvSpPr>
            <p:cNvPr id="19" name="等腰三角形 18">
              <a:extLst>
                <a:ext uri="{FF2B5EF4-FFF2-40B4-BE49-F238E27FC236}">
                  <a16:creationId xmlns:a16="http://schemas.microsoft.com/office/drawing/2014/main" id="{43721C17-CF74-48EB-B8DF-85BE733DB49E}"/>
                </a:ext>
              </a:extLst>
            </p:cNvPr>
            <p:cNvSpPr/>
            <p:nvPr/>
          </p:nvSpPr>
          <p:spPr>
            <a:xfrm rot="13856513">
              <a:off x="9162662" y="4292082"/>
              <a:ext cx="205273" cy="261257"/>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pic>
        <p:nvPicPr>
          <p:cNvPr id="20" name="圖片 19">
            <a:extLst>
              <a:ext uri="{FF2B5EF4-FFF2-40B4-BE49-F238E27FC236}">
                <a16:creationId xmlns:a16="http://schemas.microsoft.com/office/drawing/2014/main" id="{1E6110AF-B4D2-45B6-A51B-6B52674E0DB3}"/>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9388223" y="2854820"/>
            <a:ext cx="1790503" cy="1790503"/>
          </a:xfrm>
          <a:prstGeom prst="ellipse">
            <a:avLst/>
          </a:prstGeom>
          <a:ln w="38100">
            <a:solidFill>
              <a:srgbClr val="4653A2"/>
            </a:solidFill>
          </a:ln>
        </p:spPr>
      </p:pic>
    </p:spTree>
    <p:extLst>
      <p:ext uri="{BB962C8B-B14F-4D97-AF65-F5344CB8AC3E}">
        <p14:creationId xmlns:p14="http://schemas.microsoft.com/office/powerpoint/2010/main" val="24989841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圖片 21">
            <a:extLst>
              <a:ext uri="{FF2B5EF4-FFF2-40B4-BE49-F238E27FC236}">
                <a16:creationId xmlns:a16="http://schemas.microsoft.com/office/drawing/2014/main" id="{D772335B-8924-4C33-9CB1-97FB7C0916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63845" y="3191544"/>
            <a:ext cx="3539035" cy="3066554"/>
          </a:xfrm>
          <a:prstGeom prst="rect">
            <a:avLst/>
          </a:prstGeom>
        </p:spPr>
      </p:pic>
      <p:pic>
        <p:nvPicPr>
          <p:cNvPr id="23" name="圖片 22">
            <a:extLst>
              <a:ext uri="{FF2B5EF4-FFF2-40B4-BE49-F238E27FC236}">
                <a16:creationId xmlns:a16="http://schemas.microsoft.com/office/drawing/2014/main" id="{53144F9C-7B34-44A4-A792-2F0CBC2D91E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0492" y="2939723"/>
            <a:ext cx="3165963" cy="1299990"/>
          </a:xfrm>
          <a:prstGeom prst="rect">
            <a:avLst/>
          </a:prstGeom>
        </p:spPr>
      </p:pic>
      <p:sp>
        <p:nvSpPr>
          <p:cNvPr id="24" name="TextBox 14">
            <a:extLst>
              <a:ext uri="{FF2B5EF4-FFF2-40B4-BE49-F238E27FC236}">
                <a16:creationId xmlns:a16="http://schemas.microsoft.com/office/drawing/2014/main" id="{19F40197-3BFE-40EF-BB4C-67FEE7E9D30A}"/>
              </a:ext>
            </a:extLst>
          </p:cNvPr>
          <p:cNvSpPr txBox="1"/>
          <p:nvPr/>
        </p:nvSpPr>
        <p:spPr>
          <a:xfrm>
            <a:off x="8436917" y="3117124"/>
            <a:ext cx="287270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sz="2800" b="1">
                <a:solidFill>
                  <a:srgbClr val="FFFFFF"/>
                </a:solidFill>
                <a:latin typeface="Arial" panose="020B0604020202020204" pitchFamily="34" charset="0"/>
                <a:ea typeface="微軟正黑體"/>
                <a:cs typeface="Arial" panose="020B0604020202020204" pitchFamily="34" charset="0"/>
              </a:rPr>
              <a:t>Disadvantages</a:t>
            </a:r>
            <a:endParaRPr lang="en-US" altLang="zh-TW" b="1">
              <a:solidFill>
                <a:srgbClr val="FFFFFF"/>
              </a:solidFill>
              <a:latin typeface="Arial" panose="020B0604020202020204" pitchFamily="34" charset="0"/>
              <a:ea typeface="新細明體" panose="02020500000000000000" pitchFamily="18" charset="-120"/>
              <a:cs typeface="Arial" panose="020B0604020202020204" pitchFamily="34" charset="0"/>
            </a:endParaRPr>
          </a:p>
        </p:txBody>
      </p:sp>
      <p:pic>
        <p:nvPicPr>
          <p:cNvPr id="19" name="圖片 18">
            <a:extLst>
              <a:ext uri="{FF2B5EF4-FFF2-40B4-BE49-F238E27FC236}">
                <a16:creationId xmlns:a16="http://schemas.microsoft.com/office/drawing/2014/main" id="{860422D6-FD66-4A4B-AF46-71688ED162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49239" y="3191544"/>
            <a:ext cx="3539035" cy="3066554"/>
          </a:xfrm>
          <a:prstGeom prst="rect">
            <a:avLst/>
          </a:prstGeom>
        </p:spPr>
      </p:pic>
      <p:pic>
        <p:nvPicPr>
          <p:cNvPr id="20" name="圖片 19">
            <a:extLst>
              <a:ext uri="{FF2B5EF4-FFF2-40B4-BE49-F238E27FC236}">
                <a16:creationId xmlns:a16="http://schemas.microsoft.com/office/drawing/2014/main" id="{BA09F67A-E2F1-4E0B-8437-6F0248EBD08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55886" y="2939723"/>
            <a:ext cx="3165963" cy="1299990"/>
          </a:xfrm>
          <a:prstGeom prst="rect">
            <a:avLst/>
          </a:prstGeom>
        </p:spPr>
      </p:pic>
      <p:sp>
        <p:nvSpPr>
          <p:cNvPr id="21" name="TextBox 14">
            <a:extLst>
              <a:ext uri="{FF2B5EF4-FFF2-40B4-BE49-F238E27FC236}">
                <a16:creationId xmlns:a16="http://schemas.microsoft.com/office/drawing/2014/main" id="{0728CC07-0019-41C1-BA22-C51A0805AB85}"/>
              </a:ext>
            </a:extLst>
          </p:cNvPr>
          <p:cNvSpPr txBox="1"/>
          <p:nvPr/>
        </p:nvSpPr>
        <p:spPr>
          <a:xfrm>
            <a:off x="4785846" y="2866948"/>
            <a:ext cx="2171700"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solidFill>
                  <a:schemeClr val="bg1"/>
                </a:solidFill>
                <a:latin typeface="Arial" panose="020B0604020202020204" pitchFamily="34" charset="0"/>
                <a:cs typeface="Arial" panose="020B0604020202020204" pitchFamily="34" charset="0"/>
              </a:rPr>
              <a:t>Port Forwarding</a:t>
            </a:r>
          </a:p>
        </p:txBody>
      </p:sp>
      <p:pic>
        <p:nvPicPr>
          <p:cNvPr id="8" name="圖片 7">
            <a:extLst>
              <a:ext uri="{FF2B5EF4-FFF2-40B4-BE49-F238E27FC236}">
                <a16:creationId xmlns:a16="http://schemas.microsoft.com/office/drawing/2014/main" id="{805D11CC-595A-4CA4-A1B0-73104DFE93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5082" y="3191544"/>
            <a:ext cx="3539035" cy="3066554"/>
          </a:xfrm>
          <a:prstGeom prst="rect">
            <a:avLst/>
          </a:prstGeom>
        </p:spPr>
      </p:pic>
      <p:pic>
        <p:nvPicPr>
          <p:cNvPr id="12" name="圖片 11">
            <a:extLst>
              <a:ext uri="{FF2B5EF4-FFF2-40B4-BE49-F238E27FC236}">
                <a16:creationId xmlns:a16="http://schemas.microsoft.com/office/drawing/2014/main" id="{2F56E012-D7DE-495A-9840-A279D65053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1729" y="2939723"/>
            <a:ext cx="3165963" cy="1299990"/>
          </a:xfrm>
          <a:prstGeom prst="rect">
            <a:avLst/>
          </a:prstGeom>
        </p:spPr>
      </p:pic>
      <p:sp>
        <p:nvSpPr>
          <p:cNvPr id="2" name="Title 1">
            <a:extLst>
              <a:ext uri="{FF2B5EF4-FFF2-40B4-BE49-F238E27FC236}">
                <a16:creationId xmlns:a16="http://schemas.microsoft.com/office/drawing/2014/main" id="{B4E2CB9F-E3F2-4A8C-B952-6402D72E6D18}"/>
              </a:ext>
            </a:extLst>
          </p:cNvPr>
          <p:cNvSpPr>
            <a:spLocks noGrp="1"/>
          </p:cNvSpPr>
          <p:nvPr>
            <p:ph type="title"/>
          </p:nvPr>
        </p:nvSpPr>
        <p:spPr>
          <a:xfrm>
            <a:off x="8215035" y="4248366"/>
            <a:ext cx="3330401" cy="416497"/>
          </a:xfrm>
          <a:solidFill>
            <a:schemeClr val="tx1"/>
          </a:solidFill>
        </p:spPr>
        <p:txBody>
          <a:bodyPr>
            <a:normAutofit fontScale="90000"/>
          </a:bodyPr>
          <a:lstStyle/>
          <a:p>
            <a:pPr algn="ctr">
              <a:lnSpc>
                <a:spcPct val="100000"/>
              </a:lnSpc>
              <a:spcBef>
                <a:spcPts val="0"/>
              </a:spcBef>
            </a:pPr>
            <a:r>
              <a:rPr lang="en-US" altLang="ja-JP" sz="2000" b="0">
                <a:solidFill>
                  <a:srgbClr val="FFFFFF"/>
                </a:solidFill>
                <a:latin typeface="Arial" panose="020B0604020202020204" pitchFamily="34" charset="0"/>
                <a:ea typeface="微軟正黑體"/>
                <a:cs typeface="Arial" panose="020B0604020202020204" pitchFamily="34" charset="0"/>
              </a:rPr>
              <a:t>Complicated setting process</a:t>
            </a:r>
            <a:endParaRPr lang="en-US" sz="2000">
              <a:solidFill>
                <a:srgbClr val="FFFFFF"/>
              </a:solidFill>
              <a:latin typeface="Arial" panose="020B0604020202020204" pitchFamily="34" charset="0"/>
              <a:cs typeface="Arial" panose="020B0604020202020204" pitchFamily="34" charset="0"/>
            </a:endParaRPr>
          </a:p>
        </p:txBody>
      </p:sp>
      <p:pic>
        <p:nvPicPr>
          <p:cNvPr id="7" name="Picture 7" descr="A screenshot of a computer&#10;&#10;Description generated with very high confidence">
            <a:extLst>
              <a:ext uri="{FF2B5EF4-FFF2-40B4-BE49-F238E27FC236}">
                <a16:creationId xmlns:a16="http://schemas.microsoft.com/office/drawing/2014/main" id="{6C874C45-8EC8-4DB7-8AB4-7BD99B5CD9C2}"/>
              </a:ext>
            </a:extLst>
          </p:cNvPr>
          <p:cNvPicPr>
            <a:picLocks noChangeAspect="1"/>
          </p:cNvPicPr>
          <p:nvPr/>
        </p:nvPicPr>
        <p:blipFill>
          <a:blip r:embed="rId5"/>
          <a:stretch>
            <a:fillRect/>
          </a:stretch>
        </p:blipFill>
        <p:spPr>
          <a:xfrm>
            <a:off x="4747181" y="3984912"/>
            <a:ext cx="2343150" cy="1952625"/>
          </a:xfrm>
          <a:prstGeom prst="rect">
            <a:avLst/>
          </a:prstGeom>
        </p:spPr>
      </p:pic>
      <p:sp>
        <p:nvSpPr>
          <p:cNvPr id="15" name="TextBox 14">
            <a:extLst>
              <a:ext uri="{FF2B5EF4-FFF2-40B4-BE49-F238E27FC236}">
                <a16:creationId xmlns:a16="http://schemas.microsoft.com/office/drawing/2014/main" id="{DA3B56E0-32E7-404E-8E00-EC2EC83E25A8}"/>
              </a:ext>
            </a:extLst>
          </p:cNvPr>
          <p:cNvSpPr txBox="1"/>
          <p:nvPr/>
        </p:nvSpPr>
        <p:spPr>
          <a:xfrm>
            <a:off x="901689" y="3106332"/>
            <a:ext cx="21717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solidFill>
                  <a:schemeClr val="bg1"/>
                </a:solidFill>
                <a:latin typeface="Arial" panose="020B0604020202020204" pitchFamily="34" charset="0"/>
                <a:cs typeface="Arial" panose="020B0604020202020204" pitchFamily="34" charset="0"/>
              </a:rPr>
              <a:t>VPN</a:t>
            </a:r>
          </a:p>
        </p:txBody>
      </p:sp>
      <p:sp>
        <p:nvSpPr>
          <p:cNvPr id="17" name="TextBox 16">
            <a:extLst>
              <a:ext uri="{FF2B5EF4-FFF2-40B4-BE49-F238E27FC236}">
                <a16:creationId xmlns:a16="http://schemas.microsoft.com/office/drawing/2014/main" id="{1314ECFB-36DD-42EA-B012-06437D2C1DBD}"/>
              </a:ext>
            </a:extLst>
          </p:cNvPr>
          <p:cNvSpPr txBox="1"/>
          <p:nvPr/>
        </p:nvSpPr>
        <p:spPr>
          <a:xfrm>
            <a:off x="8215036" y="4782579"/>
            <a:ext cx="3330401" cy="400110"/>
          </a:xfrm>
          <a:prstGeom prst="rect">
            <a:avLst/>
          </a:prstGeom>
          <a:solidFill>
            <a:schemeClr val="tx1"/>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2000">
                <a:solidFill>
                  <a:srgbClr val="FFFFFF"/>
                </a:solidFill>
                <a:latin typeface="Arial" panose="020B0604020202020204" pitchFamily="34" charset="0"/>
                <a:ea typeface="微軟正黑體"/>
                <a:cs typeface="Arial" panose="020B0604020202020204" pitchFamily="34" charset="0"/>
              </a:rPr>
              <a:t>Need hardware support</a:t>
            </a:r>
            <a:endParaRPr lang="en-US" sz="200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D257EDCA-0447-4D72-995E-4D869C87251B}"/>
              </a:ext>
            </a:extLst>
          </p:cNvPr>
          <p:cNvSpPr txBox="1"/>
          <p:nvPr/>
        </p:nvSpPr>
        <p:spPr>
          <a:xfrm>
            <a:off x="8215036" y="5301503"/>
            <a:ext cx="3330400" cy="400110"/>
          </a:xfrm>
          <a:prstGeom prst="rect">
            <a:avLst/>
          </a:prstGeom>
          <a:solidFill>
            <a:schemeClr val="tx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sz="2000">
                <a:solidFill>
                  <a:srgbClr val="FFFFFF"/>
                </a:solidFill>
                <a:latin typeface="Arial" panose="020B0604020202020204" pitchFamily="34" charset="0"/>
                <a:ea typeface="微軟正黑體" panose="020B0604030504040204" pitchFamily="34" charset="-120"/>
                <a:cs typeface="Arial" panose="020B0604020202020204" pitchFamily="34" charset="0"/>
              </a:rPr>
              <a:t>Unstable effectiveness</a:t>
            </a:r>
            <a:endParaRPr lang="en-US" altLang="ja-JP">
              <a:solidFill>
                <a:srgbClr val="FFFFFF"/>
              </a:solidFill>
              <a:latin typeface="Arial" panose="020B0604020202020204" pitchFamily="34" charset="0"/>
              <a:cs typeface="Arial" panose="020B0604020202020204" pitchFamily="34" charset="0"/>
            </a:endParaRPr>
          </a:p>
        </p:txBody>
      </p:sp>
      <p:sp>
        <p:nvSpPr>
          <p:cNvPr id="11" name="Content Placeholder 2">
            <a:extLst>
              <a:ext uri="{FF2B5EF4-FFF2-40B4-BE49-F238E27FC236}">
                <a16:creationId xmlns:a16="http://schemas.microsoft.com/office/drawing/2014/main" id="{6D62886B-301B-4E07-B45E-19EA25C13254}"/>
              </a:ext>
            </a:extLst>
          </p:cNvPr>
          <p:cNvSpPr>
            <a:spLocks noGrp="1"/>
          </p:cNvSpPr>
          <p:nvPr/>
        </p:nvSpPr>
        <p:spPr>
          <a:xfrm>
            <a:off x="219205" y="1470576"/>
            <a:ext cx="4113297" cy="51415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altLang="ja-JP" sz="2400" b="1">
                <a:solidFill>
                  <a:srgbClr val="412DAF"/>
                </a:solidFill>
                <a:latin typeface="Arial" panose="020B0604020202020204" pitchFamily="34" charset="0"/>
                <a:ea typeface="微軟正黑體"/>
                <a:cs typeface="Arial" panose="020B0604020202020204" pitchFamily="34" charset="0"/>
              </a:rPr>
              <a:t>The</a:t>
            </a:r>
            <a:r>
              <a:rPr lang="ja-JP" altLang="en-US" sz="2400" b="1">
                <a:solidFill>
                  <a:srgbClr val="412DAF"/>
                </a:solidFill>
                <a:latin typeface="Arial" panose="020B0604020202020204" pitchFamily="34" charset="0"/>
                <a:ea typeface="微軟正黑體"/>
                <a:cs typeface="Arial" panose="020B0604020202020204" pitchFamily="34" charset="0"/>
              </a:rPr>
              <a:t> </a:t>
            </a:r>
            <a:r>
              <a:rPr lang="en-US" altLang="ja-JP" sz="2400" b="1">
                <a:solidFill>
                  <a:srgbClr val="412DAF"/>
                </a:solidFill>
                <a:latin typeface="Arial" panose="020B0604020202020204" pitchFamily="34" charset="0"/>
                <a:ea typeface="微軟正黑體"/>
                <a:cs typeface="Arial" panose="020B0604020202020204" pitchFamily="34" charset="0"/>
              </a:rPr>
              <a:t>approach</a:t>
            </a:r>
            <a:r>
              <a:rPr lang="ja-JP" altLang="en-US" sz="2400" b="1">
                <a:solidFill>
                  <a:srgbClr val="412DAF"/>
                </a:solidFill>
                <a:latin typeface="Arial" panose="020B0604020202020204" pitchFamily="34" charset="0"/>
                <a:ea typeface="微軟正黑體"/>
                <a:cs typeface="Arial" panose="020B0604020202020204" pitchFamily="34" charset="0"/>
              </a:rPr>
              <a:t> </a:t>
            </a:r>
            <a:r>
              <a:rPr lang="en-US" altLang="ja-JP" sz="2400" b="1">
                <a:solidFill>
                  <a:srgbClr val="412DAF"/>
                </a:solidFill>
                <a:latin typeface="Arial" panose="020B0604020202020204" pitchFamily="34" charset="0"/>
                <a:ea typeface="微軟正黑體"/>
                <a:cs typeface="Arial" panose="020B0604020202020204" pitchFamily="34" charset="0"/>
              </a:rPr>
              <a:t>we</a:t>
            </a:r>
            <a:r>
              <a:rPr lang="ja-JP" altLang="en-US" sz="2400" b="1">
                <a:solidFill>
                  <a:srgbClr val="412DAF"/>
                </a:solidFill>
                <a:latin typeface="Arial" panose="020B0604020202020204" pitchFamily="34" charset="0"/>
                <a:ea typeface="微軟正黑體"/>
                <a:cs typeface="Arial" panose="020B0604020202020204" pitchFamily="34" charset="0"/>
              </a:rPr>
              <a:t> </a:t>
            </a:r>
            <a:r>
              <a:rPr lang="en-US" altLang="ja-JP" sz="2400" b="1">
                <a:solidFill>
                  <a:srgbClr val="412DAF"/>
                </a:solidFill>
                <a:latin typeface="Arial" panose="020B0604020202020204" pitchFamily="34" charset="0"/>
                <a:ea typeface="微軟正黑體"/>
                <a:cs typeface="Arial" panose="020B0604020202020204" pitchFamily="34" charset="0"/>
              </a:rPr>
              <a:t>used:</a:t>
            </a:r>
          </a:p>
          <a:p>
            <a:pPr>
              <a:buNone/>
            </a:pPr>
            <a:endParaRPr lang="en-US" altLang="ja-JP" b="1">
              <a:solidFill>
                <a:srgbClr val="412DAF"/>
              </a:solidFill>
              <a:latin typeface="Arial" panose="020B0604020202020204" pitchFamily="34" charset="0"/>
              <a:cs typeface="Arial" panose="020B0604020202020204" pitchFamily="34" charset="0"/>
            </a:endParaRPr>
          </a:p>
        </p:txBody>
      </p:sp>
      <p:sp>
        <p:nvSpPr>
          <p:cNvPr id="13" name="Title 1">
            <a:extLst>
              <a:ext uri="{FF2B5EF4-FFF2-40B4-BE49-F238E27FC236}">
                <a16:creationId xmlns:a16="http://schemas.microsoft.com/office/drawing/2014/main" id="{109A9B66-6B43-4F21-A1B1-8E8BC6F660CD}"/>
              </a:ext>
            </a:extLst>
          </p:cNvPr>
          <p:cNvSpPr txBox="1">
            <a:spLocks/>
          </p:cNvSpPr>
          <p:nvPr/>
        </p:nvSpPr>
        <p:spPr>
          <a:xfrm>
            <a:off x="143005" y="13339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rgbClr val="404040"/>
                </a:solidFill>
                <a:latin typeface="微軟正黑體" panose="020B0604030504040204" pitchFamily="34" charset="-120"/>
                <a:ea typeface="微軟正黑體" panose="020B0604030504040204" pitchFamily="34" charset="-120"/>
                <a:cs typeface="+mj-cs"/>
              </a:defRPr>
            </a:lvl1pPr>
          </a:lstStyle>
          <a:p>
            <a:r>
              <a:rPr lang="en-US" altLang="zh-TW" sz="3800" dirty="0">
                <a:latin typeface="Arial"/>
                <a:ea typeface="微軟正黑體"/>
                <a:cs typeface="Arial"/>
              </a:rPr>
              <a:t>Wake On WAN Troubles</a:t>
            </a:r>
            <a:endParaRPr lang="zh-TW" sz="3800" dirty="0">
              <a:latin typeface="Arial" panose="020B0604020202020204" pitchFamily="34" charset="0"/>
              <a:ea typeface="微軟正黑體"/>
              <a:cs typeface="Arial" panose="020B0604020202020204" pitchFamily="34" charset="0"/>
            </a:endParaRPr>
          </a:p>
        </p:txBody>
      </p:sp>
      <p:pic>
        <p:nvPicPr>
          <p:cNvPr id="25" name="Picture 9">
            <a:extLst>
              <a:ext uri="{FF2B5EF4-FFF2-40B4-BE49-F238E27FC236}">
                <a16:creationId xmlns:a16="http://schemas.microsoft.com/office/drawing/2014/main" id="{837118FC-31D6-43B3-BF45-FEF082B32A12}"/>
              </a:ext>
            </a:extLst>
          </p:cNvPr>
          <p:cNvPicPr>
            <a:picLocks noChangeAspect="1"/>
          </p:cNvPicPr>
          <p:nvPr/>
        </p:nvPicPr>
        <p:blipFill>
          <a:blip r:embed="rId6"/>
          <a:stretch>
            <a:fillRect/>
          </a:stretch>
        </p:blipFill>
        <p:spPr>
          <a:xfrm>
            <a:off x="219205" y="3984912"/>
            <a:ext cx="3663609" cy="1628539"/>
          </a:xfrm>
          <a:prstGeom prst="hexagon">
            <a:avLst>
              <a:gd name="adj" fmla="val 28255"/>
              <a:gd name="vf" fmla="val 115470"/>
            </a:avLst>
          </a:prstGeom>
        </p:spPr>
      </p:pic>
      <p:pic>
        <p:nvPicPr>
          <p:cNvPr id="26" name="圖片 25">
            <a:extLst>
              <a:ext uri="{FF2B5EF4-FFF2-40B4-BE49-F238E27FC236}">
                <a16:creationId xmlns:a16="http://schemas.microsoft.com/office/drawing/2014/main" id="{2E0E52A8-A9DF-4FEA-A12F-52011EDE4D9C}"/>
              </a:ext>
            </a:extLst>
          </p:cNvPr>
          <p:cNvPicPr>
            <a:picLocks noChangeAspect="1"/>
          </p:cNvPicPr>
          <p:nvPr/>
        </p:nvPicPr>
        <p:blipFill rotWithShape="1">
          <a:blip r:embed="rId7">
            <a:extLst>
              <a:ext uri="{28A0092B-C50C-407E-A947-70E740481C1C}">
                <a14:useLocalDpi xmlns:a14="http://schemas.microsoft.com/office/drawing/2010/main" val="0"/>
              </a:ext>
            </a:extLst>
          </a:blip>
          <a:srcRect b="10051"/>
          <a:stretch/>
        </p:blipFill>
        <p:spPr>
          <a:xfrm>
            <a:off x="9243066" y="1458956"/>
            <a:ext cx="1020813" cy="1487986"/>
          </a:xfrm>
          <a:prstGeom prst="rect">
            <a:avLst/>
          </a:prstGeom>
        </p:spPr>
      </p:pic>
    </p:spTree>
    <p:extLst>
      <p:ext uri="{BB962C8B-B14F-4D97-AF65-F5344CB8AC3E}">
        <p14:creationId xmlns:p14="http://schemas.microsoft.com/office/powerpoint/2010/main" val="21944507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77DE0-71B2-4B53-938F-23C6E16CA267}"/>
              </a:ext>
            </a:extLst>
          </p:cNvPr>
          <p:cNvSpPr>
            <a:spLocks noGrp="1"/>
          </p:cNvSpPr>
          <p:nvPr>
            <p:ph type="ctrTitle" idx="4294967295"/>
          </p:nvPr>
        </p:nvSpPr>
        <p:spPr>
          <a:xfrm>
            <a:off x="5071731" y="4300152"/>
            <a:ext cx="6602110" cy="1719666"/>
          </a:xfrm>
        </p:spPr>
        <p:txBody>
          <a:bodyPr>
            <a:noAutofit/>
          </a:bodyPr>
          <a:lstStyle/>
          <a:p>
            <a:r>
              <a:rPr lang="en-US" altLang="zh-CN" sz="6000" b="1" dirty="0">
                <a:solidFill>
                  <a:srgbClr val="412DAF"/>
                </a:solidFill>
                <a:latin typeface="Arial"/>
                <a:ea typeface="微軟正黑體"/>
                <a:cs typeface="Arial"/>
              </a:rPr>
              <a:t>QWU</a:t>
            </a:r>
            <a:r>
              <a:rPr lang="en-US" altLang="zh-TW" sz="6000" b="1" dirty="0">
                <a:solidFill>
                  <a:srgbClr val="412DAF"/>
                </a:solidFill>
                <a:latin typeface="Arial"/>
                <a:ea typeface="微軟正黑體"/>
                <a:cs typeface="Arial"/>
              </a:rPr>
              <a:t>-100</a:t>
            </a:r>
            <a:r>
              <a:rPr lang="en-US" altLang="zh-CN" sz="4800" b="1" dirty="0">
                <a:solidFill>
                  <a:srgbClr val="412DAF"/>
                </a:solidFill>
                <a:latin typeface="Arial"/>
                <a:ea typeface="微軟正黑體"/>
                <a:cs typeface="Arial"/>
              </a:rPr>
              <a:t> </a:t>
            </a:r>
            <a:br>
              <a:rPr lang="en-US" altLang="zh-CN" sz="4800" b="1" dirty="0">
                <a:latin typeface="Arial" panose="020B0604020202020204" pitchFamily="34" charset="0"/>
                <a:ea typeface="微軟正黑體" panose="020B0604030504040204" pitchFamily="34" charset="-120"/>
                <a:cs typeface="Arial" panose="020B0604020202020204" pitchFamily="34" charset="0"/>
              </a:rPr>
            </a:br>
            <a:r>
              <a:rPr lang="en-US" altLang="zh-CN" sz="4800" b="1" dirty="0">
                <a:solidFill>
                  <a:srgbClr val="412DAF"/>
                </a:solidFill>
                <a:latin typeface="Arial"/>
                <a:ea typeface="微軟正黑體"/>
                <a:cs typeface="Arial"/>
              </a:rPr>
              <a:t>A Compact Box Can Solve Your P</a:t>
            </a:r>
            <a:r>
              <a:rPr lang="en-US" sz="4800" b="1" dirty="0">
                <a:solidFill>
                  <a:srgbClr val="412DAF"/>
                </a:solidFill>
                <a:latin typeface="Arial"/>
                <a:ea typeface="微軟正黑體"/>
                <a:cs typeface="Arial"/>
              </a:rPr>
              <a:t>roblems</a:t>
            </a:r>
          </a:p>
        </p:txBody>
      </p:sp>
    </p:spTree>
    <p:extLst>
      <p:ext uri="{BB962C8B-B14F-4D97-AF65-F5344CB8AC3E}">
        <p14:creationId xmlns:p14="http://schemas.microsoft.com/office/powerpoint/2010/main" val="3839558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77DE0-71B2-4B53-938F-23C6E16CA267}"/>
              </a:ext>
            </a:extLst>
          </p:cNvPr>
          <p:cNvSpPr>
            <a:spLocks noGrp="1"/>
          </p:cNvSpPr>
          <p:nvPr>
            <p:ph type="ctrTitle" idx="4294967295"/>
          </p:nvPr>
        </p:nvSpPr>
        <p:spPr>
          <a:xfrm>
            <a:off x="868197" y="2413230"/>
            <a:ext cx="6755922" cy="2387600"/>
          </a:xfrm>
        </p:spPr>
        <p:txBody>
          <a:bodyPr anchor="b">
            <a:noAutofit/>
          </a:bodyPr>
          <a:lstStyle/>
          <a:p>
            <a:pPr>
              <a:lnSpc>
                <a:spcPct val="100000"/>
              </a:lnSpc>
              <a:spcBef>
                <a:spcPts val="0"/>
              </a:spcBef>
            </a:pPr>
            <a:r>
              <a:rPr lang="en-US" sz="6000" b="1">
                <a:solidFill>
                  <a:srgbClr val="412DAF"/>
                </a:solidFill>
                <a:latin typeface="Arial"/>
                <a:ea typeface="微軟正黑體"/>
                <a:cs typeface="Arial"/>
              </a:rPr>
              <a:t>QuWakeUp Can Remote Wake-up E</a:t>
            </a:r>
            <a:r>
              <a:rPr lang="en-US" altLang="ja-JP" sz="6000" b="1">
                <a:solidFill>
                  <a:srgbClr val="412DAF"/>
                </a:solidFill>
                <a:latin typeface="Arial"/>
                <a:ea typeface="微軟正黑體"/>
                <a:cs typeface="Arial"/>
              </a:rPr>
              <a:t>asily</a:t>
            </a:r>
          </a:p>
        </p:txBody>
      </p:sp>
      <p:pic>
        <p:nvPicPr>
          <p:cNvPr id="6" name="圖片 5">
            <a:extLst>
              <a:ext uri="{FF2B5EF4-FFF2-40B4-BE49-F238E27FC236}">
                <a16:creationId xmlns:a16="http://schemas.microsoft.com/office/drawing/2014/main" id="{4E3DC809-56B0-44FA-9A12-64723976A8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48939" y="1483633"/>
            <a:ext cx="4050567" cy="3081131"/>
          </a:xfrm>
          <a:prstGeom prst="rect">
            <a:avLst/>
          </a:prstGeom>
        </p:spPr>
      </p:pic>
    </p:spTree>
    <p:extLst>
      <p:ext uri="{BB962C8B-B14F-4D97-AF65-F5344CB8AC3E}">
        <p14:creationId xmlns:p14="http://schemas.microsoft.com/office/powerpoint/2010/main" val="41799728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圖片 38">
            <a:extLst>
              <a:ext uri="{FF2B5EF4-FFF2-40B4-BE49-F238E27FC236}">
                <a16:creationId xmlns:a16="http://schemas.microsoft.com/office/drawing/2014/main" id="{89CD7F56-0386-47EB-94DB-080AF00646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2534" y="1497057"/>
            <a:ext cx="5688431" cy="4928994"/>
          </a:xfrm>
          <a:prstGeom prst="rect">
            <a:avLst/>
          </a:prstGeom>
        </p:spPr>
      </p:pic>
      <p:sp>
        <p:nvSpPr>
          <p:cNvPr id="2" name="Title 1">
            <a:extLst>
              <a:ext uri="{FF2B5EF4-FFF2-40B4-BE49-F238E27FC236}">
                <a16:creationId xmlns:a16="http://schemas.microsoft.com/office/drawing/2014/main" id="{8CC6B0D3-5C9E-45EB-B839-1B9D6395B3CC}"/>
              </a:ext>
            </a:extLst>
          </p:cNvPr>
          <p:cNvSpPr>
            <a:spLocks noGrp="1"/>
          </p:cNvSpPr>
          <p:nvPr>
            <p:ph type="title"/>
          </p:nvPr>
        </p:nvSpPr>
        <p:spPr>
          <a:xfrm>
            <a:off x="143005" y="133393"/>
            <a:ext cx="10515600" cy="1325563"/>
          </a:xfrm>
        </p:spPr>
        <p:txBody>
          <a:bodyPr>
            <a:normAutofit/>
          </a:bodyPr>
          <a:lstStyle/>
          <a:p>
            <a:r>
              <a:rPr lang="en-US" altLang="ja-JP" sz="3800">
                <a:latin typeface="Arial" panose="020B0604020202020204" pitchFamily="34" charset="0"/>
                <a:ea typeface="微軟正黑體"/>
                <a:cs typeface="Arial" panose="020B0604020202020204" pitchFamily="34" charset="0"/>
              </a:rPr>
              <a:t>QWU-100 </a:t>
            </a:r>
            <a:r>
              <a:rPr lang="ja-JP" altLang="en-US" sz="3800">
                <a:latin typeface="Arial" panose="020B0604020202020204" pitchFamily="34" charset="0"/>
                <a:ea typeface="微軟正黑體"/>
                <a:cs typeface="Arial" panose="020B0604020202020204" pitchFamily="34" charset="0"/>
              </a:rPr>
              <a:t>Introduction</a:t>
            </a:r>
            <a:endParaRPr lang="en-US" altLang="ja-JP" sz="3800">
              <a:latin typeface="Arial" panose="020B0604020202020204" pitchFamily="34" charset="0"/>
              <a:cs typeface="Arial" panose="020B0604020202020204" pitchFamily="34" charset="0"/>
            </a:endParaRPr>
          </a:p>
        </p:txBody>
      </p:sp>
      <p:sp>
        <p:nvSpPr>
          <p:cNvPr id="5" name="Content Placeholder 2">
            <a:extLst>
              <a:ext uri="{FF2B5EF4-FFF2-40B4-BE49-F238E27FC236}">
                <a16:creationId xmlns:a16="http://schemas.microsoft.com/office/drawing/2014/main" id="{8C93605A-2638-4B00-9A4F-D7AEBDED8472}"/>
              </a:ext>
            </a:extLst>
          </p:cNvPr>
          <p:cNvSpPr txBox="1">
            <a:spLocks/>
          </p:cNvSpPr>
          <p:nvPr/>
        </p:nvSpPr>
        <p:spPr>
          <a:xfrm>
            <a:off x="780248" y="1458956"/>
            <a:ext cx="4039644" cy="3295630"/>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Font typeface="Arial" panose="020B0604020202020204" pitchFamily="34" charset="0"/>
              <a:buNone/>
            </a:pPr>
            <a:endParaRPr lang="zh-CN" altLang="en-US">
              <a:latin typeface="Arial" panose="020B0604020202020204" pitchFamily="34" charset="0"/>
              <a:ea typeface="等线"/>
              <a:cs typeface="Arial" panose="020B0604020202020204" pitchFamily="34" charset="0"/>
            </a:endParaRPr>
          </a:p>
          <a:p>
            <a:endParaRPr lang="zh-CN" altLang="en-US">
              <a:latin typeface="Arial" panose="020B0604020202020204" pitchFamily="34" charset="0"/>
              <a:ea typeface="等线"/>
              <a:cs typeface="Arial" panose="020B0604020202020204" pitchFamily="34" charset="0"/>
            </a:endParaRPr>
          </a:p>
        </p:txBody>
      </p:sp>
      <p:pic>
        <p:nvPicPr>
          <p:cNvPr id="13" name="圖片 12">
            <a:extLst>
              <a:ext uri="{FF2B5EF4-FFF2-40B4-BE49-F238E27FC236}">
                <a16:creationId xmlns:a16="http://schemas.microsoft.com/office/drawing/2014/main" id="{84D9DE8B-2199-47B1-B11D-B030ABC120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814" y="1497057"/>
            <a:ext cx="5688431" cy="4928994"/>
          </a:xfrm>
          <a:prstGeom prst="rect">
            <a:avLst/>
          </a:prstGeom>
        </p:spPr>
      </p:pic>
      <p:pic>
        <p:nvPicPr>
          <p:cNvPr id="15" name="圖片 14">
            <a:extLst>
              <a:ext uri="{FF2B5EF4-FFF2-40B4-BE49-F238E27FC236}">
                <a16:creationId xmlns:a16="http://schemas.microsoft.com/office/drawing/2014/main" id="{4876D733-286E-497C-80C9-3BBB08961A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986" y="2556621"/>
            <a:ext cx="4426080" cy="1938696"/>
          </a:xfrm>
          <a:prstGeom prst="rect">
            <a:avLst/>
          </a:prstGeom>
        </p:spPr>
      </p:pic>
      <p:pic>
        <p:nvPicPr>
          <p:cNvPr id="17" name="圖片 16">
            <a:extLst>
              <a:ext uri="{FF2B5EF4-FFF2-40B4-BE49-F238E27FC236}">
                <a16:creationId xmlns:a16="http://schemas.microsoft.com/office/drawing/2014/main" id="{FD9C96C5-7CB9-4BA7-BC09-0629EEE584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13668" y="2128182"/>
            <a:ext cx="4432176" cy="1938696"/>
          </a:xfrm>
          <a:prstGeom prst="rect">
            <a:avLst/>
          </a:prstGeom>
        </p:spPr>
      </p:pic>
      <p:pic>
        <p:nvPicPr>
          <p:cNvPr id="153" name="圖片 152">
            <a:extLst>
              <a:ext uri="{FF2B5EF4-FFF2-40B4-BE49-F238E27FC236}">
                <a16:creationId xmlns:a16="http://schemas.microsoft.com/office/drawing/2014/main" id="{33B4E7B6-E234-4613-AE9C-AC15932A67E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7255" y="1718343"/>
            <a:ext cx="2634343" cy="1081700"/>
          </a:xfrm>
          <a:prstGeom prst="rect">
            <a:avLst/>
          </a:prstGeom>
        </p:spPr>
      </p:pic>
      <p:sp>
        <p:nvSpPr>
          <p:cNvPr id="7" name="Content Placeholder 2">
            <a:extLst>
              <a:ext uri="{FF2B5EF4-FFF2-40B4-BE49-F238E27FC236}">
                <a16:creationId xmlns:a16="http://schemas.microsoft.com/office/drawing/2014/main" id="{1E52B047-0DF9-480C-8C21-0A47EB7A318B}"/>
              </a:ext>
            </a:extLst>
          </p:cNvPr>
          <p:cNvSpPr txBox="1">
            <a:spLocks/>
          </p:cNvSpPr>
          <p:nvPr/>
        </p:nvSpPr>
        <p:spPr>
          <a:xfrm>
            <a:off x="1305753" y="1913564"/>
            <a:ext cx="1715544" cy="30859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zh-CN" altLang="en-US" sz="1800" b="1">
                <a:solidFill>
                  <a:schemeClr val="bg1"/>
                </a:solidFill>
                <a:latin typeface="Arial" panose="020B0604020202020204" pitchFamily="34" charset="0"/>
                <a:ea typeface="微軟正黑體"/>
                <a:cs typeface="Arial" panose="020B0604020202020204" pitchFamily="34" charset="0"/>
              </a:rPr>
              <a:t>LED Light</a:t>
            </a:r>
          </a:p>
        </p:txBody>
      </p:sp>
      <p:sp>
        <p:nvSpPr>
          <p:cNvPr id="155" name="橢圓 154">
            <a:extLst>
              <a:ext uri="{FF2B5EF4-FFF2-40B4-BE49-F238E27FC236}">
                <a16:creationId xmlns:a16="http://schemas.microsoft.com/office/drawing/2014/main" id="{E559EB32-B5E6-4015-B802-F0667F3D7CEB}"/>
              </a:ext>
            </a:extLst>
          </p:cNvPr>
          <p:cNvSpPr/>
          <p:nvPr/>
        </p:nvSpPr>
        <p:spPr>
          <a:xfrm>
            <a:off x="2515341" y="4300042"/>
            <a:ext cx="195275" cy="195275"/>
          </a:xfrm>
          <a:prstGeom prst="ellipse">
            <a:avLst/>
          </a:prstGeom>
          <a:solidFill>
            <a:schemeClr val="bg1"/>
          </a:solidFill>
          <a:ln w="12700">
            <a:solidFill>
              <a:schemeClr val="bg1"/>
            </a:solidFill>
            <a:headEnd type="none"/>
            <a:tailEnd type="oval"/>
          </a:ln>
          <a:effectLst>
            <a:glow rad="63500">
              <a:srgbClr val="0066FF">
                <a:alpha val="4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r>
              <a:rPr lang="en-US" altLang="zh-TW" sz="1600" b="1">
                <a:solidFill>
                  <a:srgbClr val="412DAF"/>
                </a:solidFill>
                <a:latin typeface="Arial" panose="020B0604020202020204" pitchFamily="34" charset="0"/>
                <a:ea typeface="微軟正黑體" panose="020B0604030504040204" pitchFamily="34" charset="-120"/>
                <a:cs typeface="Arial" panose="020B0604020202020204" pitchFamily="34" charset="0"/>
              </a:rPr>
              <a:t>1</a:t>
            </a:r>
            <a:endParaRPr lang="zh-TW" altLang="en-US" sz="1600" b="1">
              <a:solidFill>
                <a:srgbClr val="412DAF"/>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74" name="文字方塊 173">
            <a:extLst>
              <a:ext uri="{FF2B5EF4-FFF2-40B4-BE49-F238E27FC236}">
                <a16:creationId xmlns:a16="http://schemas.microsoft.com/office/drawing/2014/main" id="{9E4BD934-62B6-48BD-82D5-2ECC51AA3ECA}"/>
              </a:ext>
            </a:extLst>
          </p:cNvPr>
          <p:cNvSpPr txBox="1"/>
          <p:nvPr/>
        </p:nvSpPr>
        <p:spPr>
          <a:xfrm>
            <a:off x="2472564" y="4754199"/>
            <a:ext cx="1517595" cy="369332"/>
          </a:xfrm>
          <a:prstGeom prst="rect">
            <a:avLst/>
          </a:prstGeom>
          <a:noFill/>
        </p:spPr>
        <p:txBody>
          <a:bodyPr wrap="square" rtlCol="0">
            <a:spAutoFit/>
          </a:bodyPr>
          <a:lstStyle/>
          <a:p>
            <a:pPr algn="ctr"/>
            <a:r>
              <a:rPr lang="en-US" altLang="zh-TW" b="1" dirty="0">
                <a:solidFill>
                  <a:srgbClr val="412DAF"/>
                </a:solidFill>
                <a:latin typeface="Arial" panose="020B0604020202020204" pitchFamily="34" charset="0"/>
                <a:cs typeface="Arial" panose="020B0604020202020204" pitchFamily="34" charset="0"/>
              </a:rPr>
              <a:t>Status LED</a:t>
            </a:r>
            <a:endParaRPr lang="zh-TW" altLang="en-US" b="1" dirty="0">
              <a:solidFill>
                <a:srgbClr val="412DAF"/>
              </a:solidFill>
              <a:latin typeface="Arial" panose="020B0604020202020204" pitchFamily="34" charset="0"/>
              <a:cs typeface="Arial" panose="020B0604020202020204" pitchFamily="34" charset="0"/>
            </a:endParaRPr>
          </a:p>
        </p:txBody>
      </p:sp>
      <p:sp>
        <p:nvSpPr>
          <p:cNvPr id="175" name="文字方塊 174">
            <a:extLst>
              <a:ext uri="{FF2B5EF4-FFF2-40B4-BE49-F238E27FC236}">
                <a16:creationId xmlns:a16="http://schemas.microsoft.com/office/drawing/2014/main" id="{287F08AE-B98B-4745-9C22-8EBBDDE591E8}"/>
              </a:ext>
            </a:extLst>
          </p:cNvPr>
          <p:cNvSpPr txBox="1"/>
          <p:nvPr/>
        </p:nvSpPr>
        <p:spPr>
          <a:xfrm>
            <a:off x="2472564" y="5169503"/>
            <a:ext cx="1447870" cy="369332"/>
          </a:xfrm>
          <a:prstGeom prst="rect">
            <a:avLst/>
          </a:prstGeom>
          <a:noFill/>
        </p:spPr>
        <p:txBody>
          <a:bodyPr wrap="square" rtlCol="0">
            <a:spAutoFit/>
          </a:bodyPr>
          <a:lstStyle/>
          <a:p>
            <a:pPr algn="ctr"/>
            <a:r>
              <a:rPr lang="en-US" altLang="zh-TW" b="1">
                <a:solidFill>
                  <a:srgbClr val="412DAF"/>
                </a:solidFill>
                <a:latin typeface="Arial" panose="020B0604020202020204" pitchFamily="34" charset="0"/>
                <a:cs typeface="Arial" panose="020B0604020202020204" pitchFamily="34" charset="0"/>
              </a:rPr>
              <a:t>LAN1 LED</a:t>
            </a:r>
            <a:endParaRPr lang="zh-TW" altLang="en-US" b="1">
              <a:solidFill>
                <a:srgbClr val="412DAF"/>
              </a:solidFill>
              <a:latin typeface="Arial" panose="020B0604020202020204" pitchFamily="34" charset="0"/>
              <a:cs typeface="Arial" panose="020B0604020202020204" pitchFamily="34" charset="0"/>
            </a:endParaRPr>
          </a:p>
        </p:txBody>
      </p:sp>
      <p:sp>
        <p:nvSpPr>
          <p:cNvPr id="176" name="文字方塊 175">
            <a:extLst>
              <a:ext uri="{FF2B5EF4-FFF2-40B4-BE49-F238E27FC236}">
                <a16:creationId xmlns:a16="http://schemas.microsoft.com/office/drawing/2014/main" id="{EDEA57C5-CCBF-4D66-A00F-62C8461E2E88}"/>
              </a:ext>
            </a:extLst>
          </p:cNvPr>
          <p:cNvSpPr txBox="1"/>
          <p:nvPr/>
        </p:nvSpPr>
        <p:spPr>
          <a:xfrm>
            <a:off x="2472564" y="5616322"/>
            <a:ext cx="1447870" cy="369332"/>
          </a:xfrm>
          <a:prstGeom prst="rect">
            <a:avLst/>
          </a:prstGeom>
          <a:noFill/>
        </p:spPr>
        <p:txBody>
          <a:bodyPr wrap="square" rtlCol="0">
            <a:spAutoFit/>
          </a:bodyPr>
          <a:lstStyle/>
          <a:p>
            <a:pPr algn="ctr"/>
            <a:r>
              <a:rPr lang="en-US" altLang="zh-TW" b="1">
                <a:solidFill>
                  <a:srgbClr val="412DAF"/>
                </a:solidFill>
                <a:latin typeface="Arial" panose="020B0604020202020204" pitchFamily="34" charset="0"/>
                <a:cs typeface="Arial" panose="020B0604020202020204" pitchFamily="34" charset="0"/>
              </a:rPr>
              <a:t>LAN2 LED</a:t>
            </a:r>
            <a:endParaRPr lang="zh-TW" altLang="en-US" b="1">
              <a:solidFill>
                <a:srgbClr val="412DAF"/>
              </a:solidFill>
              <a:latin typeface="Arial" panose="020B0604020202020204" pitchFamily="34" charset="0"/>
              <a:cs typeface="Arial" panose="020B0604020202020204" pitchFamily="34" charset="0"/>
            </a:endParaRPr>
          </a:p>
        </p:txBody>
      </p:sp>
      <p:sp>
        <p:nvSpPr>
          <p:cNvPr id="184" name="文字方塊 183">
            <a:extLst>
              <a:ext uri="{FF2B5EF4-FFF2-40B4-BE49-F238E27FC236}">
                <a16:creationId xmlns:a16="http://schemas.microsoft.com/office/drawing/2014/main" id="{75B27450-B973-4232-AB44-3E30E7BA803F}"/>
              </a:ext>
            </a:extLst>
          </p:cNvPr>
          <p:cNvSpPr txBox="1"/>
          <p:nvPr/>
        </p:nvSpPr>
        <p:spPr>
          <a:xfrm>
            <a:off x="7867130" y="4325100"/>
            <a:ext cx="3229510" cy="369332"/>
          </a:xfrm>
          <a:prstGeom prst="rect">
            <a:avLst/>
          </a:prstGeom>
          <a:noFill/>
        </p:spPr>
        <p:txBody>
          <a:bodyPr wrap="square" rtlCol="0">
            <a:spAutoFit/>
          </a:bodyPr>
          <a:lstStyle/>
          <a:p>
            <a:r>
              <a:rPr lang="en-US" altLang="zh-TW" b="1" dirty="0">
                <a:solidFill>
                  <a:srgbClr val="412DAF"/>
                </a:solidFill>
                <a:latin typeface="Arial" panose="020B0604020202020204" pitchFamily="34" charset="0"/>
                <a:cs typeface="Arial" panose="020B0604020202020204" pitchFamily="34" charset="0"/>
              </a:rPr>
              <a:t>USB Type-C power input</a:t>
            </a:r>
            <a:endParaRPr lang="zh-TW" altLang="en-US" b="1" dirty="0">
              <a:solidFill>
                <a:srgbClr val="412DAF"/>
              </a:solidFill>
              <a:latin typeface="Arial" panose="020B0604020202020204" pitchFamily="34" charset="0"/>
              <a:cs typeface="Arial" panose="020B0604020202020204" pitchFamily="34" charset="0"/>
            </a:endParaRPr>
          </a:p>
        </p:txBody>
      </p:sp>
      <p:sp>
        <p:nvSpPr>
          <p:cNvPr id="185" name="文字方塊 184">
            <a:extLst>
              <a:ext uri="{FF2B5EF4-FFF2-40B4-BE49-F238E27FC236}">
                <a16:creationId xmlns:a16="http://schemas.microsoft.com/office/drawing/2014/main" id="{449C348F-6AF1-445B-BE58-BC9466966F8E}"/>
              </a:ext>
            </a:extLst>
          </p:cNvPr>
          <p:cNvSpPr txBox="1"/>
          <p:nvPr/>
        </p:nvSpPr>
        <p:spPr>
          <a:xfrm>
            <a:off x="7867130" y="4676328"/>
            <a:ext cx="2939223" cy="369332"/>
          </a:xfrm>
          <a:prstGeom prst="rect">
            <a:avLst/>
          </a:prstGeom>
          <a:noFill/>
        </p:spPr>
        <p:txBody>
          <a:bodyPr wrap="square" rtlCol="0">
            <a:spAutoFit/>
          </a:bodyPr>
          <a:lstStyle/>
          <a:p>
            <a:r>
              <a:rPr lang="fr-FR" altLang="zh-TW" b="1">
                <a:solidFill>
                  <a:srgbClr val="412DAF"/>
                </a:solidFill>
                <a:latin typeface="Arial" panose="020B0604020202020204" pitchFamily="34" charset="0"/>
                <a:cs typeface="Arial" panose="020B0604020202020204" pitchFamily="34" charset="0"/>
              </a:rPr>
              <a:t>RJ45 PoE port (LAN 1)</a:t>
            </a:r>
            <a:endParaRPr lang="zh-TW" altLang="en-US" b="1">
              <a:solidFill>
                <a:srgbClr val="412DAF"/>
              </a:solidFill>
              <a:latin typeface="Arial" panose="020B0604020202020204" pitchFamily="34" charset="0"/>
              <a:cs typeface="Arial" panose="020B0604020202020204" pitchFamily="34" charset="0"/>
            </a:endParaRPr>
          </a:p>
        </p:txBody>
      </p:sp>
      <p:sp>
        <p:nvSpPr>
          <p:cNvPr id="186" name="文字方塊 185">
            <a:extLst>
              <a:ext uri="{FF2B5EF4-FFF2-40B4-BE49-F238E27FC236}">
                <a16:creationId xmlns:a16="http://schemas.microsoft.com/office/drawing/2014/main" id="{3B61F2FE-365B-460D-B8AC-BF2235ED5975}"/>
              </a:ext>
            </a:extLst>
          </p:cNvPr>
          <p:cNvSpPr txBox="1"/>
          <p:nvPr/>
        </p:nvSpPr>
        <p:spPr>
          <a:xfrm>
            <a:off x="7867130" y="5035749"/>
            <a:ext cx="2909929" cy="369332"/>
          </a:xfrm>
          <a:prstGeom prst="rect">
            <a:avLst/>
          </a:prstGeom>
          <a:noFill/>
        </p:spPr>
        <p:txBody>
          <a:bodyPr wrap="square" rtlCol="0">
            <a:spAutoFit/>
          </a:bodyPr>
          <a:lstStyle/>
          <a:p>
            <a:r>
              <a:rPr lang="fr-FR" altLang="zh-TW" b="1">
                <a:solidFill>
                  <a:srgbClr val="412DAF"/>
                </a:solidFill>
                <a:latin typeface="Arial" panose="020B0604020202020204" pitchFamily="34" charset="0"/>
                <a:cs typeface="Arial" panose="020B0604020202020204" pitchFamily="34" charset="0"/>
              </a:rPr>
              <a:t>RJ45 LAN port (LAN 2)</a:t>
            </a:r>
            <a:endParaRPr lang="zh-TW" altLang="en-US" b="1">
              <a:solidFill>
                <a:srgbClr val="412DAF"/>
              </a:solidFill>
              <a:latin typeface="Arial" panose="020B0604020202020204" pitchFamily="34" charset="0"/>
              <a:cs typeface="Arial" panose="020B0604020202020204" pitchFamily="34" charset="0"/>
            </a:endParaRPr>
          </a:p>
        </p:txBody>
      </p:sp>
      <p:sp>
        <p:nvSpPr>
          <p:cNvPr id="187" name="文字方塊 186">
            <a:extLst>
              <a:ext uri="{FF2B5EF4-FFF2-40B4-BE49-F238E27FC236}">
                <a16:creationId xmlns:a16="http://schemas.microsoft.com/office/drawing/2014/main" id="{3DBCC47B-8669-4941-9F3C-9A7562E6C520}"/>
              </a:ext>
            </a:extLst>
          </p:cNvPr>
          <p:cNvSpPr txBox="1"/>
          <p:nvPr/>
        </p:nvSpPr>
        <p:spPr>
          <a:xfrm>
            <a:off x="7867130" y="5395171"/>
            <a:ext cx="2366134" cy="369332"/>
          </a:xfrm>
          <a:prstGeom prst="rect">
            <a:avLst/>
          </a:prstGeom>
          <a:noFill/>
        </p:spPr>
        <p:txBody>
          <a:bodyPr wrap="square" rtlCol="0">
            <a:spAutoFit/>
          </a:bodyPr>
          <a:lstStyle/>
          <a:p>
            <a:r>
              <a:rPr lang="en-US" altLang="zh-TW" b="1">
                <a:solidFill>
                  <a:srgbClr val="412DAF"/>
                </a:solidFill>
                <a:latin typeface="Arial" panose="020B0604020202020204" pitchFamily="34" charset="0"/>
                <a:cs typeface="Arial" panose="020B0604020202020204" pitchFamily="34" charset="0"/>
              </a:rPr>
              <a:t>USB Type-A port</a:t>
            </a:r>
            <a:endParaRPr lang="zh-TW" altLang="en-US" b="1">
              <a:solidFill>
                <a:srgbClr val="412DAF"/>
              </a:solidFill>
              <a:latin typeface="Arial" panose="020B0604020202020204" pitchFamily="34" charset="0"/>
              <a:cs typeface="Arial" panose="020B0604020202020204" pitchFamily="34" charset="0"/>
            </a:endParaRPr>
          </a:p>
        </p:txBody>
      </p:sp>
      <p:sp>
        <p:nvSpPr>
          <p:cNvPr id="188" name="文字方塊 187">
            <a:extLst>
              <a:ext uri="{FF2B5EF4-FFF2-40B4-BE49-F238E27FC236}">
                <a16:creationId xmlns:a16="http://schemas.microsoft.com/office/drawing/2014/main" id="{45F38957-5FF3-4C9B-96C7-397A18164119}"/>
              </a:ext>
            </a:extLst>
          </p:cNvPr>
          <p:cNvSpPr txBox="1"/>
          <p:nvPr/>
        </p:nvSpPr>
        <p:spPr>
          <a:xfrm>
            <a:off x="7867130" y="5730012"/>
            <a:ext cx="1768005" cy="369332"/>
          </a:xfrm>
          <a:prstGeom prst="rect">
            <a:avLst/>
          </a:prstGeom>
          <a:noFill/>
        </p:spPr>
        <p:txBody>
          <a:bodyPr wrap="square" rtlCol="0">
            <a:spAutoFit/>
          </a:bodyPr>
          <a:lstStyle/>
          <a:p>
            <a:r>
              <a:rPr lang="en-US" altLang="zh-TW" b="1">
                <a:solidFill>
                  <a:srgbClr val="412DAF"/>
                </a:solidFill>
                <a:latin typeface="Arial" panose="020B0604020202020204" pitchFamily="34" charset="0"/>
                <a:cs typeface="Arial" panose="020B0604020202020204" pitchFamily="34" charset="0"/>
              </a:rPr>
              <a:t>Reset button</a:t>
            </a:r>
            <a:endParaRPr lang="zh-TW" altLang="en-US" b="1">
              <a:solidFill>
                <a:srgbClr val="412DAF"/>
              </a:solidFill>
              <a:latin typeface="Arial" panose="020B0604020202020204" pitchFamily="34" charset="0"/>
              <a:cs typeface="Arial" panose="020B0604020202020204" pitchFamily="34" charset="0"/>
            </a:endParaRPr>
          </a:p>
        </p:txBody>
      </p:sp>
      <p:sp>
        <p:nvSpPr>
          <p:cNvPr id="191" name="橢圓 190">
            <a:extLst>
              <a:ext uri="{FF2B5EF4-FFF2-40B4-BE49-F238E27FC236}">
                <a16:creationId xmlns:a16="http://schemas.microsoft.com/office/drawing/2014/main" id="{0F71C600-B1BB-4BB6-9948-4D6E4AF3EC0E}"/>
              </a:ext>
            </a:extLst>
          </p:cNvPr>
          <p:cNvSpPr/>
          <p:nvPr/>
        </p:nvSpPr>
        <p:spPr>
          <a:xfrm>
            <a:off x="2939690" y="4300042"/>
            <a:ext cx="195275" cy="195275"/>
          </a:xfrm>
          <a:prstGeom prst="ellipse">
            <a:avLst/>
          </a:prstGeom>
          <a:solidFill>
            <a:schemeClr val="bg1"/>
          </a:solidFill>
          <a:ln w="12700">
            <a:solidFill>
              <a:schemeClr val="bg1"/>
            </a:solidFill>
            <a:headEnd type="none"/>
            <a:tailEnd type="oval"/>
          </a:ln>
          <a:effectLst>
            <a:glow rad="63500">
              <a:srgbClr val="0066FF">
                <a:alpha val="4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r>
              <a:rPr lang="en-US" altLang="zh-TW" sz="1600" b="1">
                <a:solidFill>
                  <a:srgbClr val="412DAF"/>
                </a:solidFill>
                <a:latin typeface="Arial" panose="020B0604020202020204" pitchFamily="34" charset="0"/>
                <a:ea typeface="微軟正黑體" panose="020B0604030504040204" pitchFamily="34" charset="-120"/>
                <a:cs typeface="Arial" panose="020B0604020202020204" pitchFamily="34" charset="0"/>
              </a:rPr>
              <a:t>2</a:t>
            </a:r>
            <a:endParaRPr lang="zh-TW" altLang="en-US" sz="1600" b="1">
              <a:solidFill>
                <a:srgbClr val="412DAF"/>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92" name="橢圓 191">
            <a:extLst>
              <a:ext uri="{FF2B5EF4-FFF2-40B4-BE49-F238E27FC236}">
                <a16:creationId xmlns:a16="http://schemas.microsoft.com/office/drawing/2014/main" id="{61D5F7F7-98DF-4499-A363-9E753483E1D8}"/>
              </a:ext>
            </a:extLst>
          </p:cNvPr>
          <p:cNvSpPr/>
          <p:nvPr/>
        </p:nvSpPr>
        <p:spPr>
          <a:xfrm>
            <a:off x="3379298" y="4300042"/>
            <a:ext cx="195275" cy="195275"/>
          </a:xfrm>
          <a:prstGeom prst="ellipse">
            <a:avLst/>
          </a:prstGeom>
          <a:solidFill>
            <a:schemeClr val="bg1"/>
          </a:solidFill>
          <a:ln w="12700">
            <a:solidFill>
              <a:schemeClr val="bg1"/>
            </a:solidFill>
            <a:headEnd type="none"/>
            <a:tailEnd type="oval"/>
          </a:ln>
          <a:effectLst>
            <a:glow rad="63500">
              <a:srgbClr val="0066FF">
                <a:alpha val="4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r>
              <a:rPr lang="en-US" altLang="zh-TW" sz="1600" b="1">
                <a:solidFill>
                  <a:srgbClr val="412DAF"/>
                </a:solidFill>
                <a:latin typeface="Arial" panose="020B0604020202020204" pitchFamily="34" charset="0"/>
                <a:ea typeface="微軟正黑體" panose="020B0604030504040204" pitchFamily="34" charset="-120"/>
                <a:cs typeface="Arial" panose="020B0604020202020204" pitchFamily="34" charset="0"/>
              </a:rPr>
              <a:t>3</a:t>
            </a:r>
            <a:endParaRPr lang="zh-TW" altLang="en-US" sz="1600" b="1">
              <a:solidFill>
                <a:srgbClr val="412DAF"/>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93" name="橢圓 192">
            <a:extLst>
              <a:ext uri="{FF2B5EF4-FFF2-40B4-BE49-F238E27FC236}">
                <a16:creationId xmlns:a16="http://schemas.microsoft.com/office/drawing/2014/main" id="{9830D9BC-66C9-4FC7-96E2-ADD9492C5235}"/>
              </a:ext>
            </a:extLst>
          </p:cNvPr>
          <p:cNvSpPr/>
          <p:nvPr/>
        </p:nvSpPr>
        <p:spPr>
          <a:xfrm>
            <a:off x="7707066" y="3899704"/>
            <a:ext cx="195275" cy="195275"/>
          </a:xfrm>
          <a:prstGeom prst="ellipse">
            <a:avLst/>
          </a:prstGeom>
          <a:solidFill>
            <a:schemeClr val="bg1"/>
          </a:solidFill>
          <a:ln w="12700">
            <a:solidFill>
              <a:schemeClr val="bg1"/>
            </a:solidFill>
            <a:headEnd type="none"/>
            <a:tailEnd type="oval"/>
          </a:ln>
          <a:effectLst>
            <a:glow rad="63500">
              <a:srgbClr val="0066FF">
                <a:alpha val="4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r>
              <a:rPr lang="en-US" altLang="zh-TW" sz="1600" b="1">
                <a:solidFill>
                  <a:srgbClr val="412DAF"/>
                </a:solidFill>
                <a:latin typeface="Arial" panose="020B0604020202020204" pitchFamily="34" charset="0"/>
                <a:ea typeface="微軟正黑體" panose="020B0604030504040204" pitchFamily="34" charset="-120"/>
                <a:cs typeface="Arial" panose="020B0604020202020204" pitchFamily="34" charset="0"/>
              </a:rPr>
              <a:t>1</a:t>
            </a:r>
            <a:endParaRPr lang="zh-TW" altLang="en-US" sz="1600" b="1">
              <a:solidFill>
                <a:srgbClr val="412DAF"/>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94" name="橢圓 193">
            <a:extLst>
              <a:ext uri="{FF2B5EF4-FFF2-40B4-BE49-F238E27FC236}">
                <a16:creationId xmlns:a16="http://schemas.microsoft.com/office/drawing/2014/main" id="{D16D6F85-0C87-4D94-8C4F-C3AFE143C21D}"/>
              </a:ext>
            </a:extLst>
          </p:cNvPr>
          <p:cNvSpPr/>
          <p:nvPr/>
        </p:nvSpPr>
        <p:spPr>
          <a:xfrm>
            <a:off x="8255896" y="3899704"/>
            <a:ext cx="195275" cy="195275"/>
          </a:xfrm>
          <a:prstGeom prst="ellipse">
            <a:avLst/>
          </a:prstGeom>
          <a:solidFill>
            <a:schemeClr val="bg1"/>
          </a:solidFill>
          <a:ln w="12700">
            <a:solidFill>
              <a:schemeClr val="bg1"/>
            </a:solidFill>
            <a:headEnd type="none"/>
            <a:tailEnd type="oval"/>
          </a:ln>
          <a:effectLst>
            <a:glow rad="63500">
              <a:srgbClr val="0066FF">
                <a:alpha val="4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r>
              <a:rPr lang="en-US" altLang="zh-TW" sz="1600" b="1">
                <a:solidFill>
                  <a:srgbClr val="412DAF"/>
                </a:solidFill>
                <a:latin typeface="Arial" panose="020B0604020202020204" pitchFamily="34" charset="0"/>
                <a:ea typeface="微軟正黑體" panose="020B0604030504040204" pitchFamily="34" charset="-120"/>
                <a:cs typeface="Arial" panose="020B0604020202020204" pitchFamily="34" charset="0"/>
              </a:rPr>
              <a:t>2</a:t>
            </a:r>
            <a:endParaRPr lang="zh-TW" altLang="en-US" sz="1600" b="1">
              <a:solidFill>
                <a:srgbClr val="412DAF"/>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95" name="橢圓 194">
            <a:extLst>
              <a:ext uri="{FF2B5EF4-FFF2-40B4-BE49-F238E27FC236}">
                <a16:creationId xmlns:a16="http://schemas.microsoft.com/office/drawing/2014/main" id="{283C46C3-27F2-4290-B70F-1AD8A5C2C233}"/>
              </a:ext>
            </a:extLst>
          </p:cNvPr>
          <p:cNvSpPr/>
          <p:nvPr/>
        </p:nvSpPr>
        <p:spPr>
          <a:xfrm>
            <a:off x="9008312" y="3899704"/>
            <a:ext cx="195275" cy="195275"/>
          </a:xfrm>
          <a:prstGeom prst="ellipse">
            <a:avLst/>
          </a:prstGeom>
          <a:solidFill>
            <a:schemeClr val="bg1"/>
          </a:solidFill>
          <a:ln w="12700">
            <a:solidFill>
              <a:schemeClr val="bg1"/>
            </a:solidFill>
            <a:headEnd type="none"/>
            <a:tailEnd type="oval"/>
          </a:ln>
          <a:effectLst>
            <a:glow rad="63500">
              <a:srgbClr val="0066FF">
                <a:alpha val="4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r>
              <a:rPr lang="en-US" altLang="zh-TW" sz="1600" b="1">
                <a:solidFill>
                  <a:srgbClr val="412DAF"/>
                </a:solidFill>
                <a:latin typeface="Arial" panose="020B0604020202020204" pitchFamily="34" charset="0"/>
                <a:ea typeface="微軟正黑體" panose="020B0604030504040204" pitchFamily="34" charset="-120"/>
                <a:cs typeface="Arial" panose="020B0604020202020204" pitchFamily="34" charset="0"/>
              </a:rPr>
              <a:t>3</a:t>
            </a:r>
            <a:endParaRPr lang="zh-TW" altLang="en-US" sz="1600" b="1">
              <a:solidFill>
                <a:srgbClr val="412DAF"/>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96" name="橢圓 195">
            <a:extLst>
              <a:ext uri="{FF2B5EF4-FFF2-40B4-BE49-F238E27FC236}">
                <a16:creationId xmlns:a16="http://schemas.microsoft.com/office/drawing/2014/main" id="{3BEFFC86-2DDF-4C42-A4B6-604C50EBB19C}"/>
              </a:ext>
            </a:extLst>
          </p:cNvPr>
          <p:cNvSpPr/>
          <p:nvPr/>
        </p:nvSpPr>
        <p:spPr>
          <a:xfrm>
            <a:off x="9551539" y="3899704"/>
            <a:ext cx="195275" cy="195275"/>
          </a:xfrm>
          <a:prstGeom prst="ellipse">
            <a:avLst/>
          </a:prstGeom>
          <a:solidFill>
            <a:schemeClr val="bg1"/>
          </a:solidFill>
          <a:ln w="12700">
            <a:solidFill>
              <a:schemeClr val="bg1"/>
            </a:solidFill>
            <a:headEnd type="none"/>
            <a:tailEnd type="oval"/>
          </a:ln>
          <a:effectLst>
            <a:glow rad="63500">
              <a:srgbClr val="0066FF">
                <a:alpha val="4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r>
              <a:rPr lang="en-US" altLang="zh-TW" sz="1600" b="1">
                <a:solidFill>
                  <a:srgbClr val="412DAF"/>
                </a:solidFill>
                <a:latin typeface="Arial" panose="020B0604020202020204" pitchFamily="34" charset="0"/>
                <a:ea typeface="微軟正黑體" panose="020B0604030504040204" pitchFamily="34" charset="-120"/>
                <a:cs typeface="Arial" panose="020B0604020202020204" pitchFamily="34" charset="0"/>
              </a:rPr>
              <a:t>4</a:t>
            </a:r>
            <a:endParaRPr lang="zh-TW" altLang="en-US" sz="1600" b="1">
              <a:solidFill>
                <a:srgbClr val="412DAF"/>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97" name="橢圓 196">
            <a:extLst>
              <a:ext uri="{FF2B5EF4-FFF2-40B4-BE49-F238E27FC236}">
                <a16:creationId xmlns:a16="http://schemas.microsoft.com/office/drawing/2014/main" id="{CAFBDED7-4972-41EC-A702-E0A9BBE33652}"/>
              </a:ext>
            </a:extLst>
          </p:cNvPr>
          <p:cNvSpPr/>
          <p:nvPr/>
        </p:nvSpPr>
        <p:spPr>
          <a:xfrm>
            <a:off x="10029970" y="3899704"/>
            <a:ext cx="195275" cy="195275"/>
          </a:xfrm>
          <a:prstGeom prst="ellipse">
            <a:avLst/>
          </a:prstGeom>
          <a:solidFill>
            <a:schemeClr val="bg1"/>
          </a:solidFill>
          <a:ln w="12700">
            <a:solidFill>
              <a:schemeClr val="bg1"/>
            </a:solidFill>
            <a:headEnd type="none"/>
            <a:tailEnd type="oval"/>
          </a:ln>
          <a:effectLst>
            <a:glow rad="63500">
              <a:srgbClr val="0066FF">
                <a:alpha val="4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r>
              <a:rPr lang="en-US" altLang="zh-TW" sz="1600" b="1">
                <a:solidFill>
                  <a:srgbClr val="412DAF"/>
                </a:solidFill>
                <a:latin typeface="Arial" panose="020B0604020202020204" pitchFamily="34" charset="0"/>
                <a:ea typeface="微軟正黑體" panose="020B0604030504040204" pitchFamily="34" charset="-120"/>
                <a:cs typeface="Arial" panose="020B0604020202020204" pitchFamily="34" charset="0"/>
              </a:rPr>
              <a:t>5</a:t>
            </a:r>
            <a:endParaRPr lang="zh-TW" altLang="en-US" sz="1600" b="1">
              <a:solidFill>
                <a:srgbClr val="412DAF"/>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98" name="橢圓 197">
            <a:extLst>
              <a:ext uri="{FF2B5EF4-FFF2-40B4-BE49-F238E27FC236}">
                <a16:creationId xmlns:a16="http://schemas.microsoft.com/office/drawing/2014/main" id="{BB209470-A74F-446A-A9A5-58BFA3553885}"/>
              </a:ext>
            </a:extLst>
          </p:cNvPr>
          <p:cNvSpPr/>
          <p:nvPr/>
        </p:nvSpPr>
        <p:spPr>
          <a:xfrm>
            <a:off x="2232742" y="4840021"/>
            <a:ext cx="195275" cy="195275"/>
          </a:xfrm>
          <a:prstGeom prst="ellipse">
            <a:avLst/>
          </a:prstGeom>
          <a:solidFill>
            <a:schemeClr val="bg1"/>
          </a:solidFill>
          <a:ln w="12700">
            <a:solidFill>
              <a:schemeClr val="bg1"/>
            </a:solidFill>
            <a:headEnd type="none"/>
            <a:tailEnd type="oval"/>
          </a:ln>
          <a:effectLst>
            <a:glow rad="63500">
              <a:srgbClr val="0066FF">
                <a:alpha val="4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r>
              <a:rPr lang="en-US" altLang="zh-TW" sz="1600" b="1">
                <a:solidFill>
                  <a:srgbClr val="412DAF"/>
                </a:solidFill>
                <a:latin typeface="Arial" panose="020B0604020202020204" pitchFamily="34" charset="0"/>
                <a:ea typeface="微軟正黑體" panose="020B0604030504040204" pitchFamily="34" charset="-120"/>
                <a:cs typeface="Arial" panose="020B0604020202020204" pitchFamily="34" charset="0"/>
              </a:rPr>
              <a:t>1</a:t>
            </a:r>
            <a:endParaRPr lang="zh-TW" altLang="en-US" sz="1600" b="1">
              <a:solidFill>
                <a:srgbClr val="412DAF"/>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99" name="橢圓 198">
            <a:extLst>
              <a:ext uri="{FF2B5EF4-FFF2-40B4-BE49-F238E27FC236}">
                <a16:creationId xmlns:a16="http://schemas.microsoft.com/office/drawing/2014/main" id="{8EA0FE2A-A569-4CF2-ABC0-C6F3E61EF5CC}"/>
              </a:ext>
            </a:extLst>
          </p:cNvPr>
          <p:cNvSpPr/>
          <p:nvPr/>
        </p:nvSpPr>
        <p:spPr>
          <a:xfrm>
            <a:off x="2232742" y="5250874"/>
            <a:ext cx="195275" cy="195275"/>
          </a:xfrm>
          <a:prstGeom prst="ellipse">
            <a:avLst/>
          </a:prstGeom>
          <a:solidFill>
            <a:schemeClr val="bg1"/>
          </a:solidFill>
          <a:ln w="12700">
            <a:solidFill>
              <a:schemeClr val="bg1"/>
            </a:solidFill>
            <a:headEnd type="none"/>
            <a:tailEnd type="oval"/>
          </a:ln>
          <a:effectLst>
            <a:glow rad="63500">
              <a:srgbClr val="0066FF">
                <a:alpha val="4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r>
              <a:rPr lang="en-US" altLang="zh-TW" sz="1600" b="1">
                <a:solidFill>
                  <a:srgbClr val="412DAF"/>
                </a:solidFill>
                <a:latin typeface="Arial" panose="020B0604020202020204" pitchFamily="34" charset="0"/>
                <a:ea typeface="微軟正黑體" panose="020B0604030504040204" pitchFamily="34" charset="-120"/>
                <a:cs typeface="Arial" panose="020B0604020202020204" pitchFamily="34" charset="0"/>
              </a:rPr>
              <a:t>2</a:t>
            </a:r>
            <a:endParaRPr lang="zh-TW" altLang="en-US" sz="1600" b="1">
              <a:solidFill>
                <a:srgbClr val="412DAF"/>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00" name="橢圓 199">
            <a:extLst>
              <a:ext uri="{FF2B5EF4-FFF2-40B4-BE49-F238E27FC236}">
                <a16:creationId xmlns:a16="http://schemas.microsoft.com/office/drawing/2014/main" id="{10ABFC98-680F-48E1-BA80-6AA36E543473}"/>
              </a:ext>
            </a:extLst>
          </p:cNvPr>
          <p:cNvSpPr/>
          <p:nvPr/>
        </p:nvSpPr>
        <p:spPr>
          <a:xfrm>
            <a:off x="2232742" y="5661727"/>
            <a:ext cx="195275" cy="195275"/>
          </a:xfrm>
          <a:prstGeom prst="ellipse">
            <a:avLst/>
          </a:prstGeom>
          <a:solidFill>
            <a:schemeClr val="bg1"/>
          </a:solidFill>
          <a:ln w="12700">
            <a:solidFill>
              <a:schemeClr val="bg1"/>
            </a:solidFill>
            <a:headEnd type="none"/>
            <a:tailEnd type="oval"/>
          </a:ln>
          <a:effectLst>
            <a:glow rad="63500">
              <a:srgbClr val="0066FF">
                <a:alpha val="4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r>
              <a:rPr lang="en-US" altLang="zh-TW" sz="1600" b="1">
                <a:solidFill>
                  <a:srgbClr val="412DAF"/>
                </a:solidFill>
                <a:latin typeface="Arial" panose="020B0604020202020204" pitchFamily="34" charset="0"/>
                <a:ea typeface="微軟正黑體" panose="020B0604030504040204" pitchFamily="34" charset="-120"/>
                <a:cs typeface="Arial" panose="020B0604020202020204" pitchFamily="34" charset="0"/>
              </a:rPr>
              <a:t>3</a:t>
            </a:r>
            <a:endParaRPr lang="zh-TW" altLang="en-US" sz="1600" b="1">
              <a:solidFill>
                <a:srgbClr val="412DAF"/>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01" name="橢圓 200">
            <a:extLst>
              <a:ext uri="{FF2B5EF4-FFF2-40B4-BE49-F238E27FC236}">
                <a16:creationId xmlns:a16="http://schemas.microsoft.com/office/drawing/2014/main" id="{6AE7551A-D12F-4C22-B450-8D0EAEE6FB56}"/>
              </a:ext>
            </a:extLst>
          </p:cNvPr>
          <p:cNvSpPr/>
          <p:nvPr/>
        </p:nvSpPr>
        <p:spPr>
          <a:xfrm>
            <a:off x="7585566" y="4374342"/>
            <a:ext cx="195275" cy="195275"/>
          </a:xfrm>
          <a:prstGeom prst="ellipse">
            <a:avLst/>
          </a:prstGeom>
          <a:solidFill>
            <a:schemeClr val="bg1"/>
          </a:solidFill>
          <a:ln w="12700">
            <a:solidFill>
              <a:schemeClr val="bg1"/>
            </a:solidFill>
            <a:headEnd type="none"/>
            <a:tailEnd type="oval"/>
          </a:ln>
          <a:effectLst>
            <a:glow rad="63500">
              <a:srgbClr val="0066FF">
                <a:alpha val="4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r>
              <a:rPr lang="en-US" altLang="zh-TW" sz="1600" b="1">
                <a:solidFill>
                  <a:srgbClr val="412DAF"/>
                </a:solidFill>
                <a:latin typeface="Arial" panose="020B0604020202020204" pitchFamily="34" charset="0"/>
                <a:ea typeface="微軟正黑體" panose="020B0604030504040204" pitchFamily="34" charset="-120"/>
                <a:cs typeface="Arial" panose="020B0604020202020204" pitchFamily="34" charset="0"/>
              </a:rPr>
              <a:t>1</a:t>
            </a:r>
            <a:endParaRPr lang="zh-TW" altLang="en-US" sz="1600" b="1">
              <a:solidFill>
                <a:srgbClr val="412DAF"/>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02" name="橢圓 201">
            <a:extLst>
              <a:ext uri="{FF2B5EF4-FFF2-40B4-BE49-F238E27FC236}">
                <a16:creationId xmlns:a16="http://schemas.microsoft.com/office/drawing/2014/main" id="{EE2CFEF1-26D3-4C5B-931B-250904529F7C}"/>
              </a:ext>
            </a:extLst>
          </p:cNvPr>
          <p:cNvSpPr/>
          <p:nvPr/>
        </p:nvSpPr>
        <p:spPr>
          <a:xfrm>
            <a:off x="7585566" y="4731868"/>
            <a:ext cx="195275" cy="195275"/>
          </a:xfrm>
          <a:prstGeom prst="ellipse">
            <a:avLst/>
          </a:prstGeom>
          <a:solidFill>
            <a:schemeClr val="bg1"/>
          </a:solidFill>
          <a:ln w="12700">
            <a:solidFill>
              <a:schemeClr val="bg1"/>
            </a:solidFill>
            <a:headEnd type="none"/>
            <a:tailEnd type="oval"/>
          </a:ln>
          <a:effectLst>
            <a:glow rad="63500">
              <a:srgbClr val="0066FF">
                <a:alpha val="4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r>
              <a:rPr lang="en-US" altLang="zh-TW" sz="1600" b="1">
                <a:solidFill>
                  <a:srgbClr val="412DAF"/>
                </a:solidFill>
                <a:latin typeface="Arial" panose="020B0604020202020204" pitchFamily="34" charset="0"/>
                <a:ea typeface="微軟正黑體" panose="020B0604030504040204" pitchFamily="34" charset="-120"/>
                <a:cs typeface="Arial" panose="020B0604020202020204" pitchFamily="34" charset="0"/>
              </a:rPr>
              <a:t>2</a:t>
            </a:r>
            <a:endParaRPr lang="zh-TW" altLang="en-US" sz="1600" b="1">
              <a:solidFill>
                <a:srgbClr val="412DAF"/>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03" name="橢圓 202">
            <a:extLst>
              <a:ext uri="{FF2B5EF4-FFF2-40B4-BE49-F238E27FC236}">
                <a16:creationId xmlns:a16="http://schemas.microsoft.com/office/drawing/2014/main" id="{88A0C9AA-5C90-4B3B-A87E-F72D3EEA8194}"/>
              </a:ext>
            </a:extLst>
          </p:cNvPr>
          <p:cNvSpPr/>
          <p:nvPr/>
        </p:nvSpPr>
        <p:spPr>
          <a:xfrm>
            <a:off x="7585566" y="5089394"/>
            <a:ext cx="195275" cy="195275"/>
          </a:xfrm>
          <a:prstGeom prst="ellipse">
            <a:avLst/>
          </a:prstGeom>
          <a:solidFill>
            <a:schemeClr val="bg1"/>
          </a:solidFill>
          <a:ln w="12700">
            <a:solidFill>
              <a:schemeClr val="bg1"/>
            </a:solidFill>
            <a:headEnd type="none"/>
            <a:tailEnd type="oval"/>
          </a:ln>
          <a:effectLst>
            <a:glow rad="63500">
              <a:srgbClr val="0066FF">
                <a:alpha val="4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r>
              <a:rPr lang="en-US" altLang="zh-TW" sz="1600" b="1">
                <a:solidFill>
                  <a:srgbClr val="412DAF"/>
                </a:solidFill>
                <a:latin typeface="Arial" panose="020B0604020202020204" pitchFamily="34" charset="0"/>
                <a:ea typeface="微軟正黑體" panose="020B0604030504040204" pitchFamily="34" charset="-120"/>
                <a:cs typeface="Arial" panose="020B0604020202020204" pitchFamily="34" charset="0"/>
              </a:rPr>
              <a:t>3</a:t>
            </a:r>
            <a:endParaRPr lang="zh-TW" altLang="en-US" sz="1600" b="1">
              <a:solidFill>
                <a:srgbClr val="412DAF"/>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04" name="橢圓 203">
            <a:extLst>
              <a:ext uri="{FF2B5EF4-FFF2-40B4-BE49-F238E27FC236}">
                <a16:creationId xmlns:a16="http://schemas.microsoft.com/office/drawing/2014/main" id="{9EC19072-935C-48C4-B8A8-E1D85E806C5E}"/>
              </a:ext>
            </a:extLst>
          </p:cNvPr>
          <p:cNvSpPr/>
          <p:nvPr/>
        </p:nvSpPr>
        <p:spPr>
          <a:xfrm>
            <a:off x="7585566" y="5446920"/>
            <a:ext cx="195275" cy="195275"/>
          </a:xfrm>
          <a:prstGeom prst="ellipse">
            <a:avLst/>
          </a:prstGeom>
          <a:solidFill>
            <a:schemeClr val="bg1"/>
          </a:solidFill>
          <a:ln w="12700">
            <a:solidFill>
              <a:schemeClr val="bg1"/>
            </a:solidFill>
            <a:headEnd type="none"/>
            <a:tailEnd type="oval"/>
          </a:ln>
          <a:effectLst>
            <a:glow rad="63500">
              <a:srgbClr val="0066FF">
                <a:alpha val="4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r>
              <a:rPr lang="en-US" altLang="zh-TW" sz="1600" b="1">
                <a:solidFill>
                  <a:srgbClr val="412DAF"/>
                </a:solidFill>
                <a:latin typeface="Arial" panose="020B0604020202020204" pitchFamily="34" charset="0"/>
                <a:ea typeface="微軟正黑體" panose="020B0604030504040204" pitchFamily="34" charset="-120"/>
                <a:cs typeface="Arial" panose="020B0604020202020204" pitchFamily="34" charset="0"/>
              </a:rPr>
              <a:t>4</a:t>
            </a:r>
            <a:endParaRPr lang="zh-TW" altLang="en-US" sz="1600" b="1">
              <a:solidFill>
                <a:srgbClr val="412DAF"/>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05" name="橢圓 204">
            <a:extLst>
              <a:ext uri="{FF2B5EF4-FFF2-40B4-BE49-F238E27FC236}">
                <a16:creationId xmlns:a16="http://schemas.microsoft.com/office/drawing/2014/main" id="{D80E6801-6F00-4DA5-A65F-D10D99359B68}"/>
              </a:ext>
            </a:extLst>
          </p:cNvPr>
          <p:cNvSpPr/>
          <p:nvPr/>
        </p:nvSpPr>
        <p:spPr>
          <a:xfrm>
            <a:off x="7585566" y="5804446"/>
            <a:ext cx="195275" cy="195275"/>
          </a:xfrm>
          <a:prstGeom prst="ellipse">
            <a:avLst/>
          </a:prstGeom>
          <a:solidFill>
            <a:schemeClr val="bg1"/>
          </a:solidFill>
          <a:ln w="12700">
            <a:solidFill>
              <a:schemeClr val="bg1"/>
            </a:solidFill>
            <a:headEnd type="none"/>
            <a:tailEnd type="oval"/>
          </a:ln>
          <a:effectLst>
            <a:glow rad="63500">
              <a:srgbClr val="0066FF">
                <a:alpha val="4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r>
              <a:rPr lang="en-US" altLang="zh-TW" sz="1600" b="1">
                <a:solidFill>
                  <a:srgbClr val="412DAF"/>
                </a:solidFill>
                <a:latin typeface="Arial" panose="020B0604020202020204" pitchFamily="34" charset="0"/>
                <a:ea typeface="微軟正黑體" panose="020B0604030504040204" pitchFamily="34" charset="-120"/>
                <a:cs typeface="Arial" panose="020B0604020202020204" pitchFamily="34" charset="0"/>
              </a:rPr>
              <a:t>5</a:t>
            </a:r>
            <a:endParaRPr lang="zh-TW" altLang="en-US" sz="1600" b="1">
              <a:solidFill>
                <a:srgbClr val="412DAF"/>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52" name="圖片 152" descr="A close up of a logo&#10;&#10;Description generated with high confidence">
            <a:extLst>
              <a:ext uri="{FF2B5EF4-FFF2-40B4-BE49-F238E27FC236}">
                <a16:creationId xmlns:a16="http://schemas.microsoft.com/office/drawing/2014/main" id="{9539BEC4-11B8-4AE1-BE07-39E937055BA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73706" y="1718343"/>
            <a:ext cx="2634343" cy="1081700"/>
          </a:xfrm>
          <a:prstGeom prst="rect">
            <a:avLst/>
          </a:prstGeom>
        </p:spPr>
      </p:pic>
      <p:sp>
        <p:nvSpPr>
          <p:cNvPr id="53" name="Content Placeholder 2">
            <a:extLst>
              <a:ext uri="{FF2B5EF4-FFF2-40B4-BE49-F238E27FC236}">
                <a16:creationId xmlns:a16="http://schemas.microsoft.com/office/drawing/2014/main" id="{0463B01A-1C40-4CD8-9826-F21378159D38}"/>
              </a:ext>
            </a:extLst>
          </p:cNvPr>
          <p:cNvSpPr txBox="1">
            <a:spLocks/>
          </p:cNvSpPr>
          <p:nvPr/>
        </p:nvSpPr>
        <p:spPr>
          <a:xfrm>
            <a:off x="7033043" y="1954532"/>
            <a:ext cx="1715544" cy="30859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zh-CN" altLang="en-US" sz="1800" b="1">
                <a:solidFill>
                  <a:schemeClr val="bg1"/>
                </a:solidFill>
                <a:latin typeface="Arial" panose="020B0604020202020204" pitchFamily="34" charset="0"/>
                <a:ea typeface="微軟正黑體"/>
                <a:cs typeface="Arial" panose="020B0604020202020204" pitchFamily="34" charset="0"/>
              </a:rPr>
              <a:t>I/O </a:t>
            </a:r>
          </a:p>
        </p:txBody>
      </p:sp>
    </p:spTree>
    <p:extLst>
      <p:ext uri="{BB962C8B-B14F-4D97-AF65-F5344CB8AC3E}">
        <p14:creationId xmlns:p14="http://schemas.microsoft.com/office/powerpoint/2010/main" val="36742481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圖片 15">
            <a:extLst>
              <a:ext uri="{FF2B5EF4-FFF2-40B4-BE49-F238E27FC236}">
                <a16:creationId xmlns:a16="http://schemas.microsoft.com/office/drawing/2014/main" id="{72382DF0-9BFB-472B-A8A2-AEF3C6AE73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014" y="1642075"/>
            <a:ext cx="5688431" cy="4928994"/>
          </a:xfrm>
          <a:prstGeom prst="rect">
            <a:avLst/>
          </a:prstGeom>
        </p:spPr>
      </p:pic>
      <p:pic>
        <p:nvPicPr>
          <p:cNvPr id="17" name="圖片 16">
            <a:extLst>
              <a:ext uri="{FF2B5EF4-FFF2-40B4-BE49-F238E27FC236}">
                <a16:creationId xmlns:a16="http://schemas.microsoft.com/office/drawing/2014/main" id="{1E7D9298-AE91-48B5-B92F-19C1D76595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665" y="1458956"/>
            <a:ext cx="4616564" cy="1895629"/>
          </a:xfrm>
          <a:prstGeom prst="rect">
            <a:avLst/>
          </a:prstGeom>
        </p:spPr>
      </p:pic>
      <p:sp>
        <p:nvSpPr>
          <p:cNvPr id="18" name="Content Placeholder 2">
            <a:extLst>
              <a:ext uri="{FF2B5EF4-FFF2-40B4-BE49-F238E27FC236}">
                <a16:creationId xmlns:a16="http://schemas.microsoft.com/office/drawing/2014/main" id="{6A6E3824-44F9-40EB-9090-0CE0759B7FCF}"/>
              </a:ext>
            </a:extLst>
          </p:cNvPr>
          <p:cNvSpPr txBox="1">
            <a:spLocks/>
          </p:cNvSpPr>
          <p:nvPr/>
        </p:nvSpPr>
        <p:spPr>
          <a:xfrm>
            <a:off x="883574" y="1919024"/>
            <a:ext cx="4213655" cy="141472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altLang="zh-CN" sz="1800" b="1">
                <a:solidFill>
                  <a:schemeClr val="bg1"/>
                </a:solidFill>
                <a:latin typeface="Arial" panose="020B0604020202020204" pitchFamily="34" charset="0"/>
                <a:ea typeface="微軟正黑體"/>
                <a:cs typeface="Arial" panose="020B0604020202020204" pitchFamily="34" charset="0"/>
              </a:rPr>
              <a:t>The popular USB Type C is a </a:t>
            </a:r>
          </a:p>
          <a:p>
            <a:pPr marL="0" indent="0">
              <a:lnSpc>
                <a:spcPct val="100000"/>
              </a:lnSpc>
              <a:spcBef>
                <a:spcPts val="0"/>
              </a:spcBef>
              <a:buNone/>
            </a:pPr>
            <a:r>
              <a:rPr lang="en-US" altLang="zh-CN" sz="1800" b="1">
                <a:solidFill>
                  <a:schemeClr val="bg1"/>
                </a:solidFill>
                <a:latin typeface="Arial" panose="020B0604020202020204" pitchFamily="34" charset="0"/>
                <a:ea typeface="微軟正黑體"/>
                <a:cs typeface="Arial" panose="020B0604020202020204" pitchFamily="34" charset="0"/>
              </a:rPr>
              <a:t>power source that is easy to deploy.</a:t>
            </a:r>
          </a:p>
          <a:p>
            <a:pPr marL="0" indent="0">
              <a:lnSpc>
                <a:spcPct val="100000"/>
              </a:lnSpc>
              <a:spcBef>
                <a:spcPts val="0"/>
              </a:spcBef>
              <a:buNone/>
            </a:pPr>
            <a:endParaRPr lang="zh-CN" altLang="en-US" sz="1600" b="1">
              <a:solidFill>
                <a:schemeClr val="bg1"/>
              </a:solidFill>
              <a:latin typeface="Arial" panose="020B0604020202020204" pitchFamily="34" charset="0"/>
              <a:ea typeface="微軟正黑體"/>
              <a:cs typeface="Arial" panose="020B0604020202020204" pitchFamily="34" charset="0"/>
            </a:endParaRPr>
          </a:p>
        </p:txBody>
      </p:sp>
      <p:sp>
        <p:nvSpPr>
          <p:cNvPr id="2" name="Title 1">
            <a:extLst>
              <a:ext uri="{FF2B5EF4-FFF2-40B4-BE49-F238E27FC236}">
                <a16:creationId xmlns:a16="http://schemas.microsoft.com/office/drawing/2014/main" id="{62660CC2-CC1D-4278-A6BD-DA7593DD5FFD}"/>
              </a:ext>
            </a:extLst>
          </p:cNvPr>
          <p:cNvSpPr>
            <a:spLocks noGrp="1"/>
          </p:cNvSpPr>
          <p:nvPr>
            <p:ph type="title"/>
          </p:nvPr>
        </p:nvSpPr>
        <p:spPr>
          <a:xfrm>
            <a:off x="224176" y="133393"/>
            <a:ext cx="11155460" cy="1333756"/>
          </a:xfrm>
        </p:spPr>
        <p:txBody>
          <a:bodyPr>
            <a:normAutofit/>
          </a:bodyPr>
          <a:lstStyle/>
          <a:p>
            <a:r>
              <a:rPr lang="en-US" sz="3800">
                <a:latin typeface="Arial"/>
                <a:ea typeface="微軟正黑體"/>
                <a:cs typeface="Arial"/>
              </a:rPr>
              <a:t>QWU-100</a:t>
            </a:r>
            <a:r>
              <a:rPr lang="zh-TW" altLang="en-US" sz="3800">
                <a:latin typeface="Arial"/>
                <a:ea typeface="微軟正黑體"/>
                <a:cs typeface="Arial"/>
              </a:rPr>
              <a:t> </a:t>
            </a:r>
            <a:r>
              <a:rPr lang="en-US" altLang="zh-TW" sz="3800">
                <a:latin typeface="Arial"/>
                <a:ea typeface="微軟正黑體"/>
                <a:cs typeface="Arial"/>
              </a:rPr>
              <a:t>Flexible Options Of Power Supply</a:t>
            </a:r>
            <a:endParaRPr lang="zh-TW" sz="3800">
              <a:latin typeface="Arial"/>
              <a:ea typeface="微軟正黑體"/>
              <a:cs typeface="Arial"/>
            </a:endParaRPr>
          </a:p>
        </p:txBody>
      </p:sp>
      <p:pic>
        <p:nvPicPr>
          <p:cNvPr id="19" name="圖片 18">
            <a:extLst>
              <a:ext uri="{FF2B5EF4-FFF2-40B4-BE49-F238E27FC236}">
                <a16:creationId xmlns:a16="http://schemas.microsoft.com/office/drawing/2014/main" id="{75C0221E-227A-4C77-85D8-A01C217E89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642075"/>
            <a:ext cx="5688431" cy="4928994"/>
          </a:xfrm>
          <a:prstGeom prst="rect">
            <a:avLst/>
          </a:prstGeom>
        </p:spPr>
      </p:pic>
      <p:pic>
        <p:nvPicPr>
          <p:cNvPr id="20" name="圖片 19">
            <a:extLst>
              <a:ext uri="{FF2B5EF4-FFF2-40B4-BE49-F238E27FC236}">
                <a16:creationId xmlns:a16="http://schemas.microsoft.com/office/drawing/2014/main" id="{BE779CA1-04A3-4D44-88A6-547D75BB50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2651" y="1458956"/>
            <a:ext cx="4616564" cy="1895629"/>
          </a:xfrm>
          <a:prstGeom prst="rect">
            <a:avLst/>
          </a:prstGeom>
        </p:spPr>
      </p:pic>
      <p:sp>
        <p:nvSpPr>
          <p:cNvPr id="21" name="Content Placeholder 2">
            <a:extLst>
              <a:ext uri="{FF2B5EF4-FFF2-40B4-BE49-F238E27FC236}">
                <a16:creationId xmlns:a16="http://schemas.microsoft.com/office/drawing/2014/main" id="{7986C71F-CD36-405F-80B8-0D76577B3A06}"/>
              </a:ext>
            </a:extLst>
          </p:cNvPr>
          <p:cNvSpPr txBox="1">
            <a:spLocks/>
          </p:cNvSpPr>
          <p:nvPr/>
        </p:nvSpPr>
        <p:spPr>
          <a:xfrm>
            <a:off x="6760903" y="1905332"/>
            <a:ext cx="3786910" cy="79425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altLang="zh-CN" sz="2000">
                <a:solidFill>
                  <a:schemeClr val="bg1"/>
                </a:solidFill>
                <a:latin typeface="Arial" panose="020B0604020202020204" pitchFamily="34" charset="0"/>
                <a:ea typeface="微軟正黑體"/>
                <a:cs typeface="Arial" panose="020B0604020202020204" pitchFamily="34" charset="0"/>
              </a:rPr>
              <a:t>PoE power will enable the most streamlined wire configuration</a:t>
            </a:r>
            <a:r>
              <a:rPr lang="en-US" altLang="zh-CN" sz="1600" b="1">
                <a:solidFill>
                  <a:schemeClr val="bg1"/>
                </a:solidFill>
                <a:latin typeface="Arial" panose="020B0604020202020204" pitchFamily="34" charset="0"/>
                <a:ea typeface="微軟正黑體"/>
                <a:cs typeface="Arial" panose="020B0604020202020204" pitchFamily="34" charset="0"/>
              </a:rPr>
              <a:t>.</a:t>
            </a:r>
            <a:endParaRPr lang="zh-CN" altLang="en-US" sz="1600" b="1">
              <a:solidFill>
                <a:schemeClr val="bg1"/>
              </a:solidFill>
              <a:latin typeface="Arial" panose="020B0604020202020204" pitchFamily="34" charset="0"/>
              <a:ea typeface="微軟正黑體"/>
              <a:cs typeface="Arial" panose="020B0604020202020204" pitchFamily="34" charset="0"/>
            </a:endParaRPr>
          </a:p>
        </p:txBody>
      </p:sp>
      <p:pic>
        <p:nvPicPr>
          <p:cNvPr id="23" name="圖片 22">
            <a:extLst>
              <a:ext uri="{FF2B5EF4-FFF2-40B4-BE49-F238E27FC236}">
                <a16:creationId xmlns:a16="http://schemas.microsoft.com/office/drawing/2014/main" id="{34EBBA4F-D84F-49C3-BBDE-595D0090D3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8268" y="3302395"/>
            <a:ext cx="4499238" cy="2267909"/>
          </a:xfrm>
          <a:prstGeom prst="rect">
            <a:avLst/>
          </a:prstGeom>
        </p:spPr>
      </p:pic>
      <p:pic>
        <p:nvPicPr>
          <p:cNvPr id="25" name="圖片 24">
            <a:extLst>
              <a:ext uri="{FF2B5EF4-FFF2-40B4-BE49-F238E27FC236}">
                <a16:creationId xmlns:a16="http://schemas.microsoft.com/office/drawing/2014/main" id="{D5BFBE59-8CFF-4BCC-A101-C1F0B7AF0D2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60903" y="3220091"/>
            <a:ext cx="4822354" cy="2432515"/>
          </a:xfrm>
          <a:prstGeom prst="rect">
            <a:avLst/>
          </a:prstGeom>
        </p:spPr>
      </p:pic>
      <p:sp>
        <p:nvSpPr>
          <p:cNvPr id="4" name="矩形 3">
            <a:extLst>
              <a:ext uri="{FF2B5EF4-FFF2-40B4-BE49-F238E27FC236}">
                <a16:creationId xmlns:a16="http://schemas.microsoft.com/office/drawing/2014/main" id="{111A40AC-56AB-487B-8D39-50C2D50EDA8D}"/>
              </a:ext>
            </a:extLst>
          </p:cNvPr>
          <p:cNvSpPr/>
          <p:nvPr/>
        </p:nvSpPr>
        <p:spPr>
          <a:xfrm>
            <a:off x="7571684" y="1486688"/>
            <a:ext cx="2117887" cy="523220"/>
          </a:xfrm>
          <a:prstGeom prst="rect">
            <a:avLst/>
          </a:prstGeom>
        </p:spPr>
        <p:txBody>
          <a:bodyPr wrap="none">
            <a:spAutoFit/>
          </a:bodyPr>
          <a:lstStyle/>
          <a:p>
            <a:pPr lvl="0"/>
            <a:r>
              <a:rPr lang="zh-CN" altLang="en-US" sz="2800" b="1">
                <a:solidFill>
                  <a:prstClr val="white"/>
                </a:solidFill>
                <a:latin typeface="Arial" panose="020B0604020202020204" pitchFamily="34" charset="0"/>
                <a:ea typeface="微軟正黑體"/>
                <a:cs typeface="Arial" panose="020B0604020202020204" pitchFamily="34" charset="0"/>
              </a:rPr>
              <a:t>b. PoE Port</a:t>
            </a:r>
          </a:p>
        </p:txBody>
      </p:sp>
      <p:sp>
        <p:nvSpPr>
          <p:cNvPr id="13" name="矩形 12">
            <a:extLst>
              <a:ext uri="{FF2B5EF4-FFF2-40B4-BE49-F238E27FC236}">
                <a16:creationId xmlns:a16="http://schemas.microsoft.com/office/drawing/2014/main" id="{C11505E0-5DF3-42D1-8781-5FAFA44597DA}"/>
              </a:ext>
            </a:extLst>
          </p:cNvPr>
          <p:cNvSpPr/>
          <p:nvPr/>
        </p:nvSpPr>
        <p:spPr>
          <a:xfrm>
            <a:off x="1555796" y="1486688"/>
            <a:ext cx="2613792" cy="523220"/>
          </a:xfrm>
          <a:prstGeom prst="rect">
            <a:avLst/>
          </a:prstGeom>
        </p:spPr>
        <p:txBody>
          <a:bodyPr wrap="none">
            <a:spAutoFit/>
          </a:bodyPr>
          <a:lstStyle/>
          <a:p>
            <a:pPr lvl="0"/>
            <a:r>
              <a:rPr lang="en-US" altLang="zh-CN" sz="2800" b="1">
                <a:solidFill>
                  <a:prstClr val="white"/>
                </a:solidFill>
                <a:latin typeface="Arial" panose="020B0604020202020204" pitchFamily="34" charset="0"/>
                <a:ea typeface="微軟正黑體"/>
                <a:cs typeface="Arial" panose="020B0604020202020204" pitchFamily="34" charset="0"/>
              </a:rPr>
              <a:t>a. USB Type C</a:t>
            </a:r>
          </a:p>
        </p:txBody>
      </p:sp>
    </p:spTree>
    <p:extLst>
      <p:ext uri="{BB962C8B-B14F-4D97-AF65-F5344CB8AC3E}">
        <p14:creationId xmlns:p14="http://schemas.microsoft.com/office/powerpoint/2010/main" val="13205383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群組 3">
            <a:extLst>
              <a:ext uri="{FF2B5EF4-FFF2-40B4-BE49-F238E27FC236}">
                <a16:creationId xmlns:a16="http://schemas.microsoft.com/office/drawing/2014/main" id="{941E8F97-03CE-46D5-B19A-640C05FFFF98}"/>
              </a:ext>
            </a:extLst>
          </p:cNvPr>
          <p:cNvGrpSpPr/>
          <p:nvPr/>
        </p:nvGrpSpPr>
        <p:grpSpPr>
          <a:xfrm>
            <a:off x="828811" y="2815257"/>
            <a:ext cx="3695292" cy="3201950"/>
            <a:chOff x="208882" y="2345409"/>
            <a:chExt cx="4099386" cy="3552095"/>
          </a:xfrm>
        </p:grpSpPr>
        <p:pic>
          <p:nvPicPr>
            <p:cNvPr id="15" name="圖片 14">
              <a:extLst>
                <a:ext uri="{FF2B5EF4-FFF2-40B4-BE49-F238E27FC236}">
                  <a16:creationId xmlns:a16="http://schemas.microsoft.com/office/drawing/2014/main" id="{C6A395D2-2524-48ED-97E1-A4E77B4D99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8882" y="2345409"/>
              <a:ext cx="4099386" cy="3552095"/>
            </a:xfrm>
            <a:prstGeom prst="rect">
              <a:avLst/>
            </a:prstGeom>
          </p:spPr>
        </p:pic>
        <p:pic>
          <p:nvPicPr>
            <p:cNvPr id="17" name="圖片 16">
              <a:extLst>
                <a:ext uri="{FF2B5EF4-FFF2-40B4-BE49-F238E27FC236}">
                  <a16:creationId xmlns:a16="http://schemas.microsoft.com/office/drawing/2014/main" id="{F680F796-1112-4978-8582-09AD4B1258D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5270" y="2347300"/>
              <a:ext cx="2634343" cy="1081700"/>
            </a:xfrm>
            <a:prstGeom prst="rect">
              <a:avLst/>
            </a:prstGeom>
          </p:spPr>
        </p:pic>
      </p:grpSp>
      <p:pic>
        <p:nvPicPr>
          <p:cNvPr id="5" name="Picture 3">
            <a:extLst>
              <a:ext uri="{FF2B5EF4-FFF2-40B4-BE49-F238E27FC236}">
                <a16:creationId xmlns:a16="http://schemas.microsoft.com/office/drawing/2014/main" id="{05262867-CB6B-465E-9FA8-EC2F1776A6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88059" y="2250504"/>
            <a:ext cx="6160420" cy="4045914"/>
          </a:xfrm>
          <a:prstGeom prst="rect">
            <a:avLst/>
          </a:prstGeom>
        </p:spPr>
      </p:pic>
      <p:sp>
        <p:nvSpPr>
          <p:cNvPr id="2" name="Title 1">
            <a:extLst>
              <a:ext uri="{FF2B5EF4-FFF2-40B4-BE49-F238E27FC236}">
                <a16:creationId xmlns:a16="http://schemas.microsoft.com/office/drawing/2014/main" id="{F05D7554-20EE-4801-B534-51ED06FD7634}"/>
              </a:ext>
            </a:extLst>
          </p:cNvPr>
          <p:cNvSpPr>
            <a:spLocks noGrp="1"/>
          </p:cNvSpPr>
          <p:nvPr>
            <p:ph type="title"/>
          </p:nvPr>
        </p:nvSpPr>
        <p:spPr>
          <a:xfrm>
            <a:off x="206101" y="141586"/>
            <a:ext cx="12064180" cy="1325563"/>
          </a:xfrm>
        </p:spPr>
        <p:txBody>
          <a:bodyPr>
            <a:normAutofit/>
          </a:bodyPr>
          <a:lstStyle/>
          <a:p>
            <a:r>
              <a:rPr lang="en-US" altLang="ja-JP" sz="3800" dirty="0">
                <a:latin typeface="Arial"/>
                <a:ea typeface="微軟正黑體"/>
                <a:cs typeface="Arial"/>
              </a:rPr>
              <a:t>Flexible Deployment And Multiple Management</a:t>
            </a:r>
            <a:endParaRPr lang="ja-JP" sz="3800" dirty="0">
              <a:latin typeface="Arial"/>
              <a:ea typeface="微軟正黑體"/>
              <a:cs typeface="Arial"/>
            </a:endParaRPr>
          </a:p>
        </p:txBody>
      </p:sp>
      <p:sp>
        <p:nvSpPr>
          <p:cNvPr id="3" name="Content Placeholder 2">
            <a:extLst>
              <a:ext uri="{FF2B5EF4-FFF2-40B4-BE49-F238E27FC236}">
                <a16:creationId xmlns:a16="http://schemas.microsoft.com/office/drawing/2014/main" id="{054AFFE3-87DA-4C9E-907B-EB39901D6074}"/>
              </a:ext>
            </a:extLst>
          </p:cNvPr>
          <p:cNvSpPr>
            <a:spLocks noGrp="1"/>
          </p:cNvSpPr>
          <p:nvPr>
            <p:ph idx="4294967295"/>
          </p:nvPr>
        </p:nvSpPr>
        <p:spPr>
          <a:xfrm>
            <a:off x="199641" y="1406718"/>
            <a:ext cx="7941398" cy="1340194"/>
          </a:xfrm>
        </p:spPr>
        <p:txBody>
          <a:bodyPr vert="horz" lIns="91440" tIns="45720" rIns="91440" bIns="45720" rtlCol="0" anchor="t">
            <a:normAutofit/>
          </a:bodyPr>
          <a:lstStyle/>
          <a:p>
            <a:pPr marL="0" indent="0">
              <a:lnSpc>
                <a:spcPct val="100000"/>
              </a:lnSpc>
              <a:spcBef>
                <a:spcPts val="0"/>
              </a:spcBef>
              <a:buNone/>
            </a:pPr>
            <a:r>
              <a:rPr lang="en-US" altLang="zh-CN" sz="2400" b="1">
                <a:solidFill>
                  <a:srgbClr val="412DAF"/>
                </a:solidFill>
                <a:latin typeface="Arial" panose="020B0604020202020204" pitchFamily="34" charset="0"/>
                <a:ea typeface="微軟正黑體"/>
                <a:cs typeface="Arial" panose="020B0604020202020204" pitchFamily="34" charset="0"/>
              </a:rPr>
              <a:t>Compact size but with two LAN ports,</a:t>
            </a:r>
            <a:endParaRPr lang="ja-JP" altLang="en-US" sz="2400" b="1">
              <a:solidFill>
                <a:srgbClr val="412DAF"/>
              </a:solidFill>
              <a:latin typeface="Arial" panose="020B0604020202020204" pitchFamily="34" charset="0"/>
              <a:ea typeface="微軟正黑體"/>
              <a:cs typeface="Arial" panose="020B0604020202020204" pitchFamily="34" charset="0"/>
            </a:endParaRPr>
          </a:p>
          <a:p>
            <a:pPr marL="0" indent="0">
              <a:lnSpc>
                <a:spcPct val="100000"/>
              </a:lnSpc>
              <a:spcBef>
                <a:spcPts val="0"/>
              </a:spcBef>
              <a:buNone/>
            </a:pPr>
            <a:r>
              <a:rPr lang="en-US" altLang="zh-CN" sz="2400" b="1">
                <a:solidFill>
                  <a:srgbClr val="412DAF"/>
                </a:solidFill>
                <a:latin typeface="Arial" panose="020B0604020202020204" pitchFamily="34" charset="0"/>
                <a:ea typeface="微軟正黑體"/>
                <a:cs typeface="Arial" panose="020B0604020202020204" pitchFamily="34" charset="0"/>
              </a:rPr>
              <a:t>Able to manage devices for two regional networks.</a:t>
            </a:r>
          </a:p>
        </p:txBody>
      </p:sp>
      <p:sp>
        <p:nvSpPr>
          <p:cNvPr id="18" name="Content Placeholder 2">
            <a:extLst>
              <a:ext uri="{FF2B5EF4-FFF2-40B4-BE49-F238E27FC236}">
                <a16:creationId xmlns:a16="http://schemas.microsoft.com/office/drawing/2014/main" id="{9CCF2E74-5B30-43C7-A17E-EC9BB6B3AD7E}"/>
              </a:ext>
            </a:extLst>
          </p:cNvPr>
          <p:cNvSpPr txBox="1">
            <a:spLocks/>
          </p:cNvSpPr>
          <p:nvPr/>
        </p:nvSpPr>
        <p:spPr>
          <a:xfrm>
            <a:off x="1504970" y="2954112"/>
            <a:ext cx="1556690" cy="30859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TW" sz="2000" b="1">
                <a:solidFill>
                  <a:schemeClr val="bg1"/>
                </a:solidFill>
                <a:latin typeface="微軟正黑體" panose="020B0604030504040204" pitchFamily="34" charset="-120"/>
                <a:ea typeface="微軟正黑體" panose="020B0604030504040204" pitchFamily="34" charset="-120"/>
                <a:cs typeface="Calibri" panose="020F0502020204030204"/>
              </a:rPr>
              <a:t>QWU-100</a:t>
            </a:r>
            <a:endParaRPr lang="zh-CN" altLang="en-US" sz="2000" b="1">
              <a:solidFill>
                <a:schemeClr val="bg1"/>
              </a:solidFill>
              <a:latin typeface="微軟正黑體" panose="020B0604030504040204" pitchFamily="34" charset="-120"/>
              <a:ea typeface="微軟正黑體" panose="020B0604030504040204" pitchFamily="34" charset="-120"/>
              <a:cs typeface="Calibri" panose="020F0502020204030204"/>
            </a:endParaRPr>
          </a:p>
        </p:txBody>
      </p:sp>
      <p:pic>
        <p:nvPicPr>
          <p:cNvPr id="19" name="圖片 18">
            <a:extLst>
              <a:ext uri="{FF2B5EF4-FFF2-40B4-BE49-F238E27FC236}">
                <a16:creationId xmlns:a16="http://schemas.microsoft.com/office/drawing/2014/main" id="{99BCD9D8-1A20-48C9-878D-1D8ACB44BF9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6811" t="6523" r="17209" b="5211"/>
          <a:stretch/>
        </p:blipFill>
        <p:spPr>
          <a:xfrm>
            <a:off x="1892770" y="3705937"/>
            <a:ext cx="1577878" cy="1605658"/>
          </a:xfrm>
          <a:prstGeom prst="rect">
            <a:avLst/>
          </a:prstGeom>
        </p:spPr>
      </p:pic>
      <p:cxnSp>
        <p:nvCxnSpPr>
          <p:cNvPr id="9" name="直線單箭頭接點 8">
            <a:extLst>
              <a:ext uri="{FF2B5EF4-FFF2-40B4-BE49-F238E27FC236}">
                <a16:creationId xmlns:a16="http://schemas.microsoft.com/office/drawing/2014/main" id="{FCFF82B6-293E-440F-B8BA-59591B6527F7}"/>
              </a:ext>
            </a:extLst>
          </p:cNvPr>
          <p:cNvCxnSpPr/>
          <p:nvPr/>
        </p:nvCxnSpPr>
        <p:spPr>
          <a:xfrm>
            <a:off x="1717209" y="3705937"/>
            <a:ext cx="0" cy="1605658"/>
          </a:xfrm>
          <a:prstGeom prst="straightConnector1">
            <a:avLst/>
          </a:prstGeom>
          <a:ln w="19050">
            <a:solidFill>
              <a:srgbClr val="4653A2"/>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直線單箭頭接點 21">
            <a:extLst>
              <a:ext uri="{FF2B5EF4-FFF2-40B4-BE49-F238E27FC236}">
                <a16:creationId xmlns:a16="http://schemas.microsoft.com/office/drawing/2014/main" id="{AA38D83E-3A98-46A6-B0DA-23B24002807F}"/>
              </a:ext>
            </a:extLst>
          </p:cNvPr>
          <p:cNvCxnSpPr/>
          <p:nvPr/>
        </p:nvCxnSpPr>
        <p:spPr>
          <a:xfrm>
            <a:off x="1892770" y="5453327"/>
            <a:ext cx="1577878" cy="0"/>
          </a:xfrm>
          <a:prstGeom prst="straightConnector1">
            <a:avLst/>
          </a:prstGeom>
          <a:ln w="19050">
            <a:solidFill>
              <a:srgbClr val="4653A2"/>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3" name="Content Placeholder 2">
            <a:extLst>
              <a:ext uri="{FF2B5EF4-FFF2-40B4-BE49-F238E27FC236}">
                <a16:creationId xmlns:a16="http://schemas.microsoft.com/office/drawing/2014/main" id="{50EA0CDA-0D30-4C65-B6CB-D1DA152F5222}"/>
              </a:ext>
            </a:extLst>
          </p:cNvPr>
          <p:cNvSpPr txBox="1">
            <a:spLocks/>
          </p:cNvSpPr>
          <p:nvPr/>
        </p:nvSpPr>
        <p:spPr>
          <a:xfrm>
            <a:off x="1095983" y="4369891"/>
            <a:ext cx="705515" cy="30859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TW" sz="1200" b="1">
                <a:solidFill>
                  <a:srgbClr val="4653A2"/>
                </a:solidFill>
                <a:latin typeface="微軟正黑體" panose="020B0604030504040204" pitchFamily="34" charset="-120"/>
                <a:ea typeface="微軟正黑體" panose="020B0604030504040204" pitchFamily="34" charset="-120"/>
                <a:cs typeface="Calibri" panose="020F0502020204030204"/>
              </a:rPr>
              <a:t>10cm</a:t>
            </a:r>
            <a:endParaRPr lang="zh-CN" altLang="en-US" sz="1200" b="1">
              <a:solidFill>
                <a:srgbClr val="4653A2"/>
              </a:solidFill>
              <a:latin typeface="微軟正黑體" panose="020B0604030504040204" pitchFamily="34" charset="-120"/>
              <a:ea typeface="微軟正黑體" panose="020B0604030504040204" pitchFamily="34" charset="-120"/>
              <a:cs typeface="Calibri" panose="020F0502020204030204"/>
            </a:endParaRPr>
          </a:p>
        </p:txBody>
      </p:sp>
      <p:sp>
        <p:nvSpPr>
          <p:cNvPr id="24" name="Content Placeholder 2">
            <a:extLst>
              <a:ext uri="{FF2B5EF4-FFF2-40B4-BE49-F238E27FC236}">
                <a16:creationId xmlns:a16="http://schemas.microsoft.com/office/drawing/2014/main" id="{EF997E8F-804A-4089-A8D4-1CF6ADDE6309}"/>
              </a:ext>
            </a:extLst>
          </p:cNvPr>
          <p:cNvSpPr txBox="1">
            <a:spLocks/>
          </p:cNvSpPr>
          <p:nvPr/>
        </p:nvSpPr>
        <p:spPr>
          <a:xfrm>
            <a:off x="2323699" y="5493157"/>
            <a:ext cx="705515" cy="30859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TW" sz="1200" b="1">
                <a:solidFill>
                  <a:srgbClr val="4653A2"/>
                </a:solidFill>
                <a:latin typeface="微軟正黑體" panose="020B0604030504040204" pitchFamily="34" charset="-120"/>
                <a:ea typeface="微軟正黑體" panose="020B0604030504040204" pitchFamily="34" charset="-120"/>
                <a:cs typeface="Calibri" panose="020F0502020204030204"/>
              </a:rPr>
              <a:t>10cm</a:t>
            </a:r>
            <a:endParaRPr lang="zh-CN" altLang="en-US" sz="1200" b="1">
              <a:solidFill>
                <a:srgbClr val="4653A2"/>
              </a:solidFill>
              <a:latin typeface="微軟正黑體" panose="020B0604030504040204" pitchFamily="34" charset="-120"/>
              <a:ea typeface="微軟正黑體" panose="020B0604030504040204" pitchFamily="34" charset="-120"/>
              <a:cs typeface="Calibri" panose="020F0502020204030204"/>
            </a:endParaRPr>
          </a:p>
        </p:txBody>
      </p:sp>
    </p:spTree>
    <p:extLst>
      <p:ext uri="{BB962C8B-B14F-4D97-AF65-F5344CB8AC3E}">
        <p14:creationId xmlns:p14="http://schemas.microsoft.com/office/powerpoint/2010/main" val="34857481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圖片 14">
            <a:extLst>
              <a:ext uri="{FF2B5EF4-FFF2-40B4-BE49-F238E27FC236}">
                <a16:creationId xmlns:a16="http://schemas.microsoft.com/office/drawing/2014/main" id="{E58241B7-3EF0-4720-A22E-88B4D76A70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31077" y="1416316"/>
            <a:ext cx="8491637" cy="873572"/>
          </a:xfrm>
          <a:prstGeom prst="rect">
            <a:avLst/>
          </a:prstGeom>
        </p:spPr>
      </p:pic>
      <p:pic>
        <p:nvPicPr>
          <p:cNvPr id="17" name="圖片 16">
            <a:extLst>
              <a:ext uri="{FF2B5EF4-FFF2-40B4-BE49-F238E27FC236}">
                <a16:creationId xmlns:a16="http://schemas.microsoft.com/office/drawing/2014/main" id="{5DDA5766-1F4B-4BF0-91C8-006420B00C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31077" y="2427537"/>
            <a:ext cx="8491637" cy="873572"/>
          </a:xfrm>
          <a:prstGeom prst="rect">
            <a:avLst/>
          </a:prstGeom>
        </p:spPr>
      </p:pic>
      <p:pic>
        <p:nvPicPr>
          <p:cNvPr id="19" name="圖片 18">
            <a:extLst>
              <a:ext uri="{FF2B5EF4-FFF2-40B4-BE49-F238E27FC236}">
                <a16:creationId xmlns:a16="http://schemas.microsoft.com/office/drawing/2014/main" id="{02CA4142-4E47-4887-A88A-E121FE80A63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31077" y="3415898"/>
            <a:ext cx="8491637" cy="873572"/>
          </a:xfrm>
          <a:prstGeom prst="rect">
            <a:avLst/>
          </a:prstGeom>
        </p:spPr>
      </p:pic>
      <p:pic>
        <p:nvPicPr>
          <p:cNvPr id="21" name="圖片 20">
            <a:extLst>
              <a:ext uri="{FF2B5EF4-FFF2-40B4-BE49-F238E27FC236}">
                <a16:creationId xmlns:a16="http://schemas.microsoft.com/office/drawing/2014/main" id="{332FD47C-573E-41D8-BFCD-2C609C4D3E0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31078" y="4405012"/>
            <a:ext cx="8491639" cy="873572"/>
          </a:xfrm>
          <a:prstGeom prst="rect">
            <a:avLst/>
          </a:prstGeom>
        </p:spPr>
      </p:pic>
      <p:pic>
        <p:nvPicPr>
          <p:cNvPr id="23" name="圖片 22">
            <a:extLst>
              <a:ext uri="{FF2B5EF4-FFF2-40B4-BE49-F238E27FC236}">
                <a16:creationId xmlns:a16="http://schemas.microsoft.com/office/drawing/2014/main" id="{D003B321-862E-464A-B4E1-712EF8E556E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31077" y="5401745"/>
            <a:ext cx="8491637" cy="873572"/>
          </a:xfrm>
          <a:prstGeom prst="rect">
            <a:avLst/>
          </a:prstGeom>
        </p:spPr>
      </p:pic>
      <p:sp>
        <p:nvSpPr>
          <p:cNvPr id="2" name="Title 1">
            <a:extLst>
              <a:ext uri="{FF2B5EF4-FFF2-40B4-BE49-F238E27FC236}">
                <a16:creationId xmlns:a16="http://schemas.microsoft.com/office/drawing/2014/main" id="{291EAF7D-DBC1-4A94-A18B-D84B5E910CAC}"/>
              </a:ext>
            </a:extLst>
          </p:cNvPr>
          <p:cNvSpPr>
            <a:spLocks noGrp="1"/>
          </p:cNvSpPr>
          <p:nvPr>
            <p:ph type="title"/>
          </p:nvPr>
        </p:nvSpPr>
        <p:spPr>
          <a:xfrm>
            <a:off x="502919" y="133393"/>
            <a:ext cx="10155685" cy="1325563"/>
          </a:xfrm>
        </p:spPr>
        <p:txBody>
          <a:bodyPr>
            <a:normAutofit/>
          </a:bodyPr>
          <a:lstStyle/>
          <a:p>
            <a:r>
              <a:rPr lang="ja-JP" altLang="en-US" sz="3800">
                <a:latin typeface="Arial"/>
                <a:ea typeface="微軟正黑體"/>
                <a:cs typeface="Arial"/>
              </a:rPr>
              <a:t>QuWakeUp</a:t>
            </a:r>
            <a:r>
              <a:rPr lang="zh-TW" altLang="en-US" sz="3800">
                <a:latin typeface="Arial"/>
                <a:ea typeface="微軟正黑體"/>
                <a:cs typeface="Arial"/>
              </a:rPr>
              <a:t> </a:t>
            </a:r>
            <a:r>
              <a:rPr lang="en-US" altLang="zh-TW" sz="3800">
                <a:latin typeface="Arial"/>
                <a:ea typeface="微軟正黑體"/>
                <a:cs typeface="Arial"/>
              </a:rPr>
              <a:t>Five</a:t>
            </a:r>
            <a:r>
              <a:rPr lang="zh-TW" altLang="en-US" sz="3800">
                <a:latin typeface="Arial"/>
                <a:ea typeface="微軟正黑體"/>
                <a:cs typeface="Arial"/>
              </a:rPr>
              <a:t> H</a:t>
            </a:r>
            <a:r>
              <a:rPr lang="en-US" altLang="zh-TW" sz="3800">
                <a:latin typeface="Arial"/>
                <a:ea typeface="微軟正黑體"/>
                <a:cs typeface="Arial"/>
              </a:rPr>
              <a:t>ighlights</a:t>
            </a:r>
            <a:endParaRPr lang="en-US" altLang="ja-JP" sz="380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D178DBFA-32BE-4FCB-8212-E58BB081C61C}"/>
              </a:ext>
            </a:extLst>
          </p:cNvPr>
          <p:cNvSpPr>
            <a:spLocks noGrp="1"/>
          </p:cNvSpPr>
          <p:nvPr>
            <p:ph idx="4294967295"/>
          </p:nvPr>
        </p:nvSpPr>
        <p:spPr>
          <a:xfrm>
            <a:off x="2893203" y="1641426"/>
            <a:ext cx="7865805" cy="629622"/>
          </a:xfrm>
        </p:spPr>
        <p:txBody>
          <a:bodyPr vert="horz" lIns="91440" tIns="45720" rIns="91440" bIns="45720" rtlCol="0" anchor="t">
            <a:noAutofit/>
          </a:bodyPr>
          <a:lstStyle/>
          <a:p>
            <a:pPr marL="0" indent="0">
              <a:lnSpc>
                <a:spcPct val="100000"/>
              </a:lnSpc>
              <a:spcBef>
                <a:spcPts val="0"/>
              </a:spcBef>
              <a:buNone/>
            </a:pPr>
            <a:r>
              <a:rPr lang="en-US" altLang="ja-JP" b="1">
                <a:solidFill>
                  <a:srgbClr val="404040"/>
                </a:solidFill>
                <a:latin typeface="Arial" panose="020B0604020202020204" pitchFamily="34" charset="0"/>
                <a:ea typeface="ＭＳ Ｐゴシック"/>
                <a:cs typeface="Arial" panose="020B0604020202020204" pitchFamily="34" charset="0"/>
              </a:rPr>
              <a:t>Simple Steps to Install and Use</a:t>
            </a:r>
          </a:p>
          <a:p>
            <a:endParaRPr lang="en-US" b="1">
              <a:solidFill>
                <a:srgbClr val="404040"/>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83F639B4-79EE-470B-9009-ED5E39D22734}"/>
              </a:ext>
            </a:extLst>
          </p:cNvPr>
          <p:cNvSpPr txBox="1"/>
          <p:nvPr/>
        </p:nvSpPr>
        <p:spPr>
          <a:xfrm>
            <a:off x="2893203" y="2589221"/>
            <a:ext cx="7479675"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ja-JP" sz="2800" b="1">
                <a:solidFill>
                  <a:srgbClr val="404040"/>
                </a:solidFill>
                <a:latin typeface="Arial" panose="020B0604020202020204" pitchFamily="34" charset="0"/>
                <a:ea typeface="ＭＳ Ｐゴシック"/>
                <a:cs typeface="Arial" panose="020B0604020202020204" pitchFamily="34" charset="0"/>
              </a:rPr>
              <a:t>Versatile Wake-up Schedule</a:t>
            </a:r>
            <a:br>
              <a:rPr lang="en-US" altLang="ja-JP" sz="2800" b="1">
                <a:solidFill>
                  <a:srgbClr val="404040"/>
                </a:solidFill>
                <a:latin typeface="Arial" panose="020B0604020202020204" pitchFamily="34" charset="0"/>
                <a:ea typeface="ＭＳ Ｐゴシック"/>
                <a:cs typeface="Arial" panose="020B0604020202020204" pitchFamily="34" charset="0"/>
              </a:rPr>
            </a:br>
            <a:endParaRPr lang="ja-JP" sz="2800" b="1">
              <a:solidFill>
                <a:srgbClr val="404040"/>
              </a:solidFill>
              <a:latin typeface="Arial" panose="020B0604020202020204" pitchFamily="34" charset="0"/>
              <a:ea typeface="ＭＳ Ｐゴシック"/>
              <a:cs typeface="Arial" panose="020B0604020202020204" pitchFamily="34" charset="0"/>
            </a:endParaRPr>
          </a:p>
        </p:txBody>
      </p:sp>
      <p:sp>
        <p:nvSpPr>
          <p:cNvPr id="8" name="TextBox 7">
            <a:extLst>
              <a:ext uri="{FF2B5EF4-FFF2-40B4-BE49-F238E27FC236}">
                <a16:creationId xmlns:a16="http://schemas.microsoft.com/office/drawing/2014/main" id="{51DC45F3-99D8-489F-945C-289E20D66FDF}"/>
              </a:ext>
            </a:extLst>
          </p:cNvPr>
          <p:cNvSpPr txBox="1"/>
          <p:nvPr/>
        </p:nvSpPr>
        <p:spPr>
          <a:xfrm>
            <a:off x="2893203" y="5573419"/>
            <a:ext cx="7864167"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ja-JP" sz="2800" b="1">
                <a:solidFill>
                  <a:srgbClr val="404040"/>
                </a:solidFill>
                <a:latin typeface="Arial"/>
                <a:ea typeface="ＭＳ Ｐゴシック"/>
                <a:cs typeface="Arial"/>
              </a:rPr>
              <a:t>Cross-Platform Notification Supported</a:t>
            </a:r>
            <a:br>
              <a:rPr lang="en-US" altLang="ja-JP" sz="2800" b="1">
                <a:latin typeface="Arial" panose="020B0604020202020204" pitchFamily="34" charset="0"/>
                <a:ea typeface="ＭＳ Ｐゴシック"/>
                <a:cs typeface="Arial" panose="020B0604020202020204" pitchFamily="34" charset="0"/>
              </a:rPr>
            </a:br>
            <a:endParaRPr lang="ja-JP" sz="2800" b="1">
              <a:solidFill>
                <a:srgbClr val="404040"/>
              </a:solidFill>
              <a:latin typeface="Arial" panose="020B0604020202020204" pitchFamily="34" charset="0"/>
              <a:ea typeface="ＭＳ Ｐゴシック"/>
              <a:cs typeface="Arial" panose="020B0604020202020204" pitchFamily="34" charset="0"/>
            </a:endParaRPr>
          </a:p>
        </p:txBody>
      </p:sp>
      <p:sp>
        <p:nvSpPr>
          <p:cNvPr id="9" name="TextBox 8">
            <a:extLst>
              <a:ext uri="{FF2B5EF4-FFF2-40B4-BE49-F238E27FC236}">
                <a16:creationId xmlns:a16="http://schemas.microsoft.com/office/drawing/2014/main" id="{36A428E6-A338-4461-B1E0-7C3A6BB69A2D}"/>
              </a:ext>
            </a:extLst>
          </p:cNvPr>
          <p:cNvSpPr txBox="1"/>
          <p:nvPr/>
        </p:nvSpPr>
        <p:spPr>
          <a:xfrm>
            <a:off x="2893203" y="4546511"/>
            <a:ext cx="799526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ja-JP" sz="2800" b="1">
                <a:solidFill>
                  <a:srgbClr val="404040"/>
                </a:solidFill>
                <a:latin typeface="Arial"/>
                <a:ea typeface="ＭＳ Ｐゴシック"/>
                <a:cs typeface="Arial"/>
              </a:rPr>
              <a:t>Remote Wake-Up Directly via </a:t>
            </a:r>
            <a:r>
              <a:rPr lang="en-US" altLang="ja-JP" sz="2800" b="1" err="1">
                <a:solidFill>
                  <a:srgbClr val="404040"/>
                </a:solidFill>
                <a:latin typeface="Arial"/>
                <a:ea typeface="ＭＳ Ｐゴシック"/>
                <a:cs typeface="Arial"/>
              </a:rPr>
              <a:t>myQNAPcloud</a:t>
            </a:r>
          </a:p>
        </p:txBody>
      </p:sp>
      <p:pic>
        <p:nvPicPr>
          <p:cNvPr id="14" name="Picture 14" descr="A close up of a logo&#10;&#10;Description generated with high confidence">
            <a:extLst>
              <a:ext uri="{FF2B5EF4-FFF2-40B4-BE49-F238E27FC236}">
                <a16:creationId xmlns:a16="http://schemas.microsoft.com/office/drawing/2014/main" id="{5D5CC127-6375-41B9-AE95-7477386F1706}"/>
              </a:ext>
            </a:extLst>
          </p:cNvPr>
          <p:cNvPicPr>
            <a:picLocks noChangeAspect="1"/>
          </p:cNvPicPr>
          <p:nvPr/>
        </p:nvPicPr>
        <p:blipFill>
          <a:blip r:embed="rId8"/>
          <a:stretch>
            <a:fillRect/>
          </a:stretch>
        </p:blipFill>
        <p:spPr>
          <a:xfrm>
            <a:off x="442719" y="2772883"/>
            <a:ext cx="1856131" cy="1861287"/>
          </a:xfrm>
          <a:prstGeom prst="rect">
            <a:avLst/>
          </a:prstGeom>
        </p:spPr>
      </p:pic>
      <p:sp>
        <p:nvSpPr>
          <p:cNvPr id="12" name="TextBox 11">
            <a:extLst>
              <a:ext uri="{FF2B5EF4-FFF2-40B4-BE49-F238E27FC236}">
                <a16:creationId xmlns:a16="http://schemas.microsoft.com/office/drawing/2014/main" id="{37EB0CAF-4887-457B-AF02-A4B1426E7C68}"/>
              </a:ext>
            </a:extLst>
          </p:cNvPr>
          <p:cNvSpPr txBox="1"/>
          <p:nvPr/>
        </p:nvSpPr>
        <p:spPr>
          <a:xfrm>
            <a:off x="2893203" y="3587259"/>
            <a:ext cx="8327511"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sz="2800" b="1">
                <a:solidFill>
                  <a:srgbClr val="404040"/>
                </a:solidFill>
                <a:latin typeface="Arial" panose="020B0604020202020204" pitchFamily="34" charset="0"/>
                <a:ea typeface="ＭＳ Ｐゴシック"/>
                <a:cs typeface="Arial" panose="020B0604020202020204" pitchFamily="34" charset="0"/>
              </a:rPr>
              <a:t>Seamless </a:t>
            </a:r>
            <a:r>
              <a:rPr lang="en-US" altLang="ja-JP" sz="2800" b="1">
                <a:solidFill>
                  <a:srgbClr val="404040"/>
                </a:solidFill>
                <a:latin typeface="Arial" panose="020B0604020202020204" pitchFamily="34" charset="0"/>
                <a:ea typeface="ＭＳ Ｐゴシック"/>
                <a:cs typeface="Arial" panose="020B0604020202020204" pitchFamily="34" charset="0"/>
              </a:rPr>
              <a:t>M</a:t>
            </a:r>
            <a:r>
              <a:rPr lang="ja-JP" sz="2800" b="1">
                <a:solidFill>
                  <a:srgbClr val="404040"/>
                </a:solidFill>
                <a:latin typeface="Arial" panose="020B0604020202020204" pitchFamily="34" charset="0"/>
                <a:ea typeface="ＭＳ Ｐゴシック"/>
                <a:cs typeface="Arial" panose="020B0604020202020204" pitchFamily="34" charset="0"/>
              </a:rPr>
              <a:t>obile APP </a:t>
            </a:r>
            <a:r>
              <a:rPr lang="en-US" altLang="ja-JP" sz="2800" b="1">
                <a:solidFill>
                  <a:srgbClr val="404040"/>
                </a:solidFill>
                <a:latin typeface="Arial" panose="020B0604020202020204" pitchFamily="34" charset="0"/>
                <a:ea typeface="ＭＳ Ｐゴシック"/>
                <a:cs typeface="Arial" panose="020B0604020202020204" pitchFamily="34" charset="0"/>
              </a:rPr>
              <a:t>-</a:t>
            </a:r>
            <a:r>
              <a:rPr lang="ja-JP" sz="2800" b="1">
                <a:solidFill>
                  <a:srgbClr val="404040"/>
                </a:solidFill>
                <a:latin typeface="Arial" panose="020B0604020202020204" pitchFamily="34" charset="0"/>
                <a:ea typeface="ＭＳ Ｐゴシック"/>
                <a:cs typeface="Arial" panose="020B0604020202020204" pitchFamily="34" charset="0"/>
              </a:rPr>
              <a:t> </a:t>
            </a:r>
            <a:r>
              <a:rPr lang="ja-JP" altLang="en-US" sz="2800" b="1">
                <a:solidFill>
                  <a:srgbClr val="404040"/>
                </a:solidFill>
                <a:latin typeface="Arial" panose="020B0604020202020204" pitchFamily="34" charset="0"/>
                <a:ea typeface="ＭＳ Ｐゴシック"/>
                <a:cs typeface="Arial" panose="020B0604020202020204" pitchFamily="34" charset="0"/>
              </a:rPr>
              <a:t>Qmanager</a:t>
            </a:r>
            <a:endParaRPr lang="en-US" sz="2800" b="1">
              <a:solidFill>
                <a:srgbClr val="404040"/>
              </a:solidFill>
              <a:latin typeface="Arial" panose="020B0604020202020204" pitchFamily="34" charset="0"/>
              <a:cs typeface="Arial" panose="020B0604020202020204" pitchFamily="34" charset="0"/>
            </a:endParaRPr>
          </a:p>
          <a:p>
            <a:endParaRPr lang="en-US" altLang="ja-JP" sz="2800" b="1">
              <a:solidFill>
                <a:srgbClr val="40404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29761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94419-E20C-4E87-ACCB-1D394E7F5D1A}"/>
              </a:ext>
            </a:extLst>
          </p:cNvPr>
          <p:cNvSpPr>
            <a:spLocks noGrp="1"/>
          </p:cNvSpPr>
          <p:nvPr>
            <p:ph type="title" idx="4294967295"/>
          </p:nvPr>
        </p:nvSpPr>
        <p:spPr>
          <a:xfrm>
            <a:off x="1603328" y="365125"/>
            <a:ext cx="9901398" cy="1325563"/>
          </a:xfrm>
        </p:spPr>
        <p:txBody>
          <a:bodyPr/>
          <a:lstStyle/>
          <a:p>
            <a:r>
              <a:rPr lang="en-US" altLang="ja-JP" b="1">
                <a:solidFill>
                  <a:schemeClr val="bg2">
                    <a:lumMod val="25000"/>
                  </a:schemeClr>
                </a:solidFill>
                <a:latin typeface="Arial" panose="020B0604020202020204" pitchFamily="34" charset="0"/>
                <a:ea typeface="微軟正黑體"/>
                <a:cs typeface="Arial" panose="020B0604020202020204" pitchFamily="34" charset="0"/>
              </a:rPr>
              <a:t>Explore </a:t>
            </a:r>
            <a:r>
              <a:rPr lang="ja-JP" b="1">
                <a:solidFill>
                  <a:schemeClr val="bg2">
                    <a:lumMod val="25000"/>
                  </a:schemeClr>
                </a:solidFill>
                <a:latin typeface="Arial" panose="020B0604020202020204" pitchFamily="34" charset="0"/>
                <a:ea typeface="微軟正黑體"/>
                <a:cs typeface="Arial" panose="020B0604020202020204" pitchFamily="34" charset="0"/>
              </a:rPr>
              <a:t>The </a:t>
            </a:r>
            <a:r>
              <a:rPr lang="en-US" altLang="ja-JP" b="1">
                <a:solidFill>
                  <a:schemeClr val="bg2">
                    <a:lumMod val="25000"/>
                  </a:schemeClr>
                </a:solidFill>
                <a:latin typeface="Arial" panose="020B0604020202020204" pitchFamily="34" charset="0"/>
                <a:ea typeface="微軟正黑體"/>
                <a:cs typeface="Arial" panose="020B0604020202020204" pitchFamily="34" charset="0"/>
              </a:rPr>
              <a:t>B</a:t>
            </a:r>
            <a:r>
              <a:rPr lang="ja-JP" b="1">
                <a:solidFill>
                  <a:schemeClr val="bg2">
                    <a:lumMod val="25000"/>
                  </a:schemeClr>
                </a:solidFill>
                <a:latin typeface="Arial" panose="020B0604020202020204" pitchFamily="34" charset="0"/>
                <a:ea typeface="微軟正黑體"/>
                <a:cs typeface="Arial" panose="020B0604020202020204" pitchFamily="34" charset="0"/>
              </a:rPr>
              <a:t>est </a:t>
            </a:r>
            <a:r>
              <a:rPr lang="en-US" altLang="ja-JP" b="1">
                <a:solidFill>
                  <a:schemeClr val="bg2">
                    <a:lumMod val="25000"/>
                  </a:schemeClr>
                </a:solidFill>
                <a:latin typeface="Arial" panose="020B0604020202020204" pitchFamily="34" charset="0"/>
                <a:ea typeface="微軟正黑體"/>
                <a:cs typeface="Arial" panose="020B0604020202020204" pitchFamily="34" charset="0"/>
              </a:rPr>
              <a:t>R</a:t>
            </a:r>
            <a:r>
              <a:rPr lang="ja-JP" b="1">
                <a:solidFill>
                  <a:schemeClr val="bg2">
                    <a:lumMod val="25000"/>
                  </a:schemeClr>
                </a:solidFill>
                <a:latin typeface="Arial" panose="020B0604020202020204" pitchFamily="34" charset="0"/>
                <a:ea typeface="微軟正黑體"/>
                <a:cs typeface="Arial" panose="020B0604020202020204" pitchFamily="34" charset="0"/>
              </a:rPr>
              <a:t>emote</a:t>
            </a:r>
            <a:r>
              <a:rPr lang="ja-JP" altLang="en-US" b="1">
                <a:solidFill>
                  <a:schemeClr val="bg2">
                    <a:lumMod val="25000"/>
                  </a:schemeClr>
                </a:solidFill>
                <a:latin typeface="Arial" panose="020B0604020202020204" pitchFamily="34" charset="0"/>
                <a:ea typeface="微軟正黑體"/>
                <a:cs typeface="Arial" panose="020B0604020202020204" pitchFamily="34" charset="0"/>
              </a:rPr>
              <a:t> </a:t>
            </a:r>
            <a:r>
              <a:rPr lang="en-US" altLang="ja-JP" b="1">
                <a:solidFill>
                  <a:schemeClr val="bg2">
                    <a:lumMod val="25000"/>
                  </a:schemeClr>
                </a:solidFill>
                <a:latin typeface="Arial" panose="020B0604020202020204" pitchFamily="34" charset="0"/>
                <a:ea typeface="微軟正黑體"/>
                <a:cs typeface="Arial" panose="020B0604020202020204" pitchFamily="34" charset="0"/>
              </a:rPr>
              <a:t>W</a:t>
            </a:r>
            <a:r>
              <a:rPr lang="ja-JP" b="1">
                <a:solidFill>
                  <a:schemeClr val="bg2">
                    <a:lumMod val="25000"/>
                  </a:schemeClr>
                </a:solidFill>
                <a:latin typeface="Arial" panose="020B0604020202020204" pitchFamily="34" charset="0"/>
                <a:ea typeface="微軟正黑體"/>
                <a:cs typeface="Arial" panose="020B0604020202020204" pitchFamily="34" charset="0"/>
              </a:rPr>
              <a:t>ake</a:t>
            </a:r>
            <a:r>
              <a:rPr lang="en-US" altLang="ja-JP" b="1">
                <a:solidFill>
                  <a:schemeClr val="bg2">
                    <a:lumMod val="25000"/>
                  </a:schemeClr>
                </a:solidFill>
                <a:latin typeface="Arial" panose="020B0604020202020204" pitchFamily="34" charset="0"/>
                <a:ea typeface="微軟正黑體"/>
                <a:cs typeface="Arial" panose="020B0604020202020204" pitchFamily="34" charset="0"/>
              </a:rPr>
              <a:t>-U</a:t>
            </a:r>
            <a:r>
              <a:rPr lang="ja-JP" b="1">
                <a:solidFill>
                  <a:schemeClr val="bg2">
                    <a:lumMod val="25000"/>
                  </a:schemeClr>
                </a:solidFill>
                <a:latin typeface="Arial" panose="020B0604020202020204" pitchFamily="34" charset="0"/>
                <a:ea typeface="微軟正黑體"/>
                <a:cs typeface="Arial" panose="020B0604020202020204" pitchFamily="34" charset="0"/>
              </a:rPr>
              <a:t>p</a:t>
            </a:r>
            <a:r>
              <a:rPr lang="ja-JP" altLang="en-US" b="1">
                <a:solidFill>
                  <a:schemeClr val="bg2">
                    <a:lumMod val="25000"/>
                  </a:schemeClr>
                </a:solidFill>
                <a:latin typeface="Arial" panose="020B0604020202020204" pitchFamily="34" charset="0"/>
                <a:ea typeface="微軟正黑體"/>
                <a:cs typeface="Arial" panose="020B0604020202020204" pitchFamily="34" charset="0"/>
              </a:rPr>
              <a:t> Assistant </a:t>
            </a:r>
            <a:r>
              <a:rPr lang="ja-JP" b="1">
                <a:solidFill>
                  <a:schemeClr val="bg2">
                    <a:lumMod val="25000"/>
                  </a:schemeClr>
                </a:solidFill>
                <a:latin typeface="Arial" panose="020B0604020202020204" pitchFamily="34" charset="0"/>
                <a:ea typeface="微軟正黑體"/>
                <a:cs typeface="Arial" panose="020B0604020202020204" pitchFamily="34" charset="0"/>
              </a:rPr>
              <a:t>T</a:t>
            </a:r>
            <a:r>
              <a:rPr lang="ja-JP" altLang="en-US" b="1">
                <a:solidFill>
                  <a:schemeClr val="bg2">
                    <a:lumMod val="25000"/>
                  </a:schemeClr>
                </a:solidFill>
                <a:latin typeface="Arial" panose="020B0604020202020204" pitchFamily="34" charset="0"/>
                <a:ea typeface="微軟正黑體"/>
                <a:cs typeface="Arial" panose="020B0604020202020204" pitchFamily="34" charset="0"/>
              </a:rPr>
              <a:t>here Is!</a:t>
            </a:r>
          </a:p>
        </p:txBody>
      </p:sp>
      <p:sp>
        <p:nvSpPr>
          <p:cNvPr id="6" name="矩形 5">
            <a:extLst>
              <a:ext uri="{FF2B5EF4-FFF2-40B4-BE49-F238E27FC236}">
                <a16:creationId xmlns:a16="http://schemas.microsoft.com/office/drawing/2014/main" id="{54FA0CB8-6792-4DF2-B7A5-793F8C65D37B}"/>
              </a:ext>
            </a:extLst>
          </p:cNvPr>
          <p:cNvSpPr/>
          <p:nvPr/>
        </p:nvSpPr>
        <p:spPr>
          <a:xfrm>
            <a:off x="1444487" y="1960888"/>
            <a:ext cx="6757669" cy="716350"/>
          </a:xfrm>
          <a:prstGeom prst="rect">
            <a:avLst/>
          </a:prstGeom>
        </p:spPr>
        <p:txBody>
          <a:bodyPr wrap="square" anchor="ctr">
            <a:spAutoFit/>
          </a:bodyPr>
          <a:lstStyle/>
          <a:p>
            <a:pPr marL="228600" indent="-228600">
              <a:lnSpc>
                <a:spcPct val="200000"/>
              </a:lnSpc>
              <a:spcBef>
                <a:spcPts val="1000"/>
              </a:spcBef>
              <a:buFont typeface="Arial" panose="020B0604020202020204" pitchFamily="34" charset="0"/>
              <a:buChar char="•"/>
            </a:pPr>
            <a:r>
              <a:rPr lang="en-US" altLang="ja-JP" sz="2400" b="1">
                <a:solidFill>
                  <a:srgbClr val="412DAF"/>
                </a:solidFill>
                <a:latin typeface="Arial"/>
                <a:ea typeface="微軟正黑體"/>
                <a:cs typeface="Arial"/>
              </a:rPr>
              <a:t>Why Do You Need To Use </a:t>
            </a:r>
            <a:r>
              <a:rPr lang="en-US" altLang="ja-JP" sz="2400" b="1" err="1">
                <a:solidFill>
                  <a:srgbClr val="412DAF"/>
                </a:solidFill>
                <a:latin typeface="Arial"/>
                <a:ea typeface="微軟正黑體"/>
                <a:cs typeface="Arial"/>
              </a:rPr>
              <a:t>QuWakeUp</a:t>
            </a:r>
            <a:r>
              <a:rPr lang="en-US" altLang="ja-JP" sz="2400" b="1">
                <a:solidFill>
                  <a:srgbClr val="412DAF"/>
                </a:solidFill>
                <a:latin typeface="Arial"/>
                <a:ea typeface="微軟正黑體"/>
                <a:cs typeface="Arial"/>
              </a:rPr>
              <a:t>?</a:t>
            </a:r>
            <a:endParaRPr lang="ja-JP" altLang="en-US" sz="2400" b="1">
              <a:solidFill>
                <a:srgbClr val="412DAF"/>
              </a:solidFill>
              <a:latin typeface="Arial"/>
              <a:ea typeface="微軟正黑體"/>
              <a:cs typeface="Arial"/>
            </a:endParaRPr>
          </a:p>
        </p:txBody>
      </p:sp>
      <p:sp>
        <p:nvSpPr>
          <p:cNvPr id="7" name="矩形 6">
            <a:extLst>
              <a:ext uri="{FF2B5EF4-FFF2-40B4-BE49-F238E27FC236}">
                <a16:creationId xmlns:a16="http://schemas.microsoft.com/office/drawing/2014/main" id="{DB67DD57-9A17-49C7-97A9-FBCA09D3A2C3}"/>
              </a:ext>
            </a:extLst>
          </p:cNvPr>
          <p:cNvSpPr/>
          <p:nvPr/>
        </p:nvSpPr>
        <p:spPr>
          <a:xfrm>
            <a:off x="1444487" y="3137777"/>
            <a:ext cx="5539658" cy="461665"/>
          </a:xfrm>
          <a:prstGeom prst="rect">
            <a:avLst/>
          </a:prstGeom>
        </p:spPr>
        <p:txBody>
          <a:bodyPr wrap="none" anchor="t">
            <a:spAutoFit/>
          </a:bodyPr>
          <a:lstStyle/>
          <a:p>
            <a:pPr>
              <a:buFont typeface="Arial" panose="020B0604020202020204" pitchFamily="34" charset="0"/>
              <a:buChar char="•"/>
            </a:pPr>
            <a:r>
              <a:rPr lang="zh-TW" altLang="en-US" sz="2400" b="1">
                <a:solidFill>
                  <a:srgbClr val="412DAF"/>
                </a:solidFill>
                <a:latin typeface="Arial" panose="020B0604020202020204" pitchFamily="34" charset="0"/>
                <a:ea typeface="微軟正黑體"/>
                <a:cs typeface="Arial" panose="020B0604020202020204" pitchFamily="34" charset="0"/>
              </a:rPr>
              <a:t> </a:t>
            </a:r>
            <a:r>
              <a:rPr lang="ja-JP" sz="2400" b="1">
                <a:solidFill>
                  <a:srgbClr val="412DAF"/>
                </a:solidFill>
                <a:latin typeface="Arial" panose="020B0604020202020204" pitchFamily="34" charset="0"/>
                <a:ea typeface="微軟正黑體"/>
                <a:cs typeface="Arial" panose="020B0604020202020204" pitchFamily="34" charset="0"/>
              </a:rPr>
              <a:t>How </a:t>
            </a:r>
            <a:r>
              <a:rPr lang="en-US" altLang="ja-JP" sz="2400" b="1">
                <a:solidFill>
                  <a:srgbClr val="412DAF"/>
                </a:solidFill>
                <a:latin typeface="Arial" panose="020B0604020202020204" pitchFamily="34" charset="0"/>
                <a:ea typeface="微軟正黑體"/>
                <a:cs typeface="Arial" panose="020B0604020202020204" pitchFamily="34" charset="0"/>
              </a:rPr>
              <a:t>Was</a:t>
            </a:r>
            <a:r>
              <a:rPr lang="ja-JP" sz="2400" b="1">
                <a:solidFill>
                  <a:srgbClr val="412DAF"/>
                </a:solidFill>
                <a:latin typeface="Arial" panose="020B0604020202020204" pitchFamily="34" charset="0"/>
                <a:ea typeface="微軟正黑體"/>
                <a:cs typeface="Arial" panose="020B0604020202020204" pitchFamily="34" charset="0"/>
              </a:rPr>
              <a:t> WOL</a:t>
            </a:r>
            <a:r>
              <a:rPr lang="en-US" altLang="ja-JP" sz="2400" b="1">
                <a:solidFill>
                  <a:srgbClr val="412DAF"/>
                </a:solidFill>
                <a:latin typeface="Arial" panose="020B0604020202020204" pitchFamily="34" charset="0"/>
                <a:ea typeface="微軟正黑體"/>
                <a:cs typeface="Arial" panose="020B0604020202020204" pitchFamily="34" charset="0"/>
              </a:rPr>
              <a:t>/WOW</a:t>
            </a:r>
            <a:r>
              <a:rPr lang="ja-JP" altLang="en-US" sz="2400" b="1">
                <a:solidFill>
                  <a:srgbClr val="412DAF"/>
                </a:solidFill>
                <a:latin typeface="Arial" panose="020B0604020202020204" pitchFamily="34" charset="0"/>
                <a:ea typeface="微軟正黑體"/>
                <a:cs typeface="Arial" panose="020B0604020202020204" pitchFamily="34" charset="0"/>
              </a:rPr>
              <a:t> Done Before</a:t>
            </a:r>
            <a:r>
              <a:rPr lang="en-US" altLang="ja-JP" sz="2400" b="1">
                <a:solidFill>
                  <a:srgbClr val="412DAF"/>
                </a:solidFill>
                <a:latin typeface="Arial" panose="020B0604020202020204" pitchFamily="34" charset="0"/>
                <a:ea typeface="微軟正黑體"/>
                <a:cs typeface="Arial" panose="020B0604020202020204" pitchFamily="34" charset="0"/>
              </a:rPr>
              <a:t>?</a:t>
            </a:r>
          </a:p>
        </p:txBody>
      </p:sp>
      <p:sp>
        <p:nvSpPr>
          <p:cNvPr id="8" name="矩形 7">
            <a:extLst>
              <a:ext uri="{FF2B5EF4-FFF2-40B4-BE49-F238E27FC236}">
                <a16:creationId xmlns:a16="http://schemas.microsoft.com/office/drawing/2014/main" id="{B626C39C-3CAF-4362-A3E9-FA6A66FBAA4A}"/>
              </a:ext>
            </a:extLst>
          </p:cNvPr>
          <p:cNvSpPr/>
          <p:nvPr/>
        </p:nvSpPr>
        <p:spPr>
          <a:xfrm>
            <a:off x="1444487" y="4059661"/>
            <a:ext cx="6254854" cy="461665"/>
          </a:xfrm>
          <a:prstGeom prst="rect">
            <a:avLst/>
          </a:prstGeom>
        </p:spPr>
        <p:txBody>
          <a:bodyPr wrap="none" anchor="t">
            <a:spAutoFit/>
          </a:bodyPr>
          <a:lstStyle/>
          <a:p>
            <a:pPr>
              <a:buFont typeface="Arial" panose="020B0604020202020204" pitchFamily="34" charset="0"/>
              <a:buChar char="•"/>
            </a:pPr>
            <a:r>
              <a:rPr lang="zh-TW" altLang="en-US" sz="2400" b="1">
                <a:solidFill>
                  <a:srgbClr val="412DAF"/>
                </a:solidFill>
                <a:latin typeface="Arial" panose="020B0604020202020204" pitchFamily="34" charset="0"/>
                <a:ea typeface="微軟正黑體"/>
                <a:cs typeface="Arial" panose="020B0604020202020204" pitchFamily="34" charset="0"/>
              </a:rPr>
              <a:t> </a:t>
            </a:r>
            <a:r>
              <a:rPr lang="en-US" sz="2400" b="1" err="1">
                <a:solidFill>
                  <a:srgbClr val="412DAF"/>
                </a:solidFill>
                <a:latin typeface="Arial" panose="020B0604020202020204" pitchFamily="34" charset="0"/>
                <a:ea typeface="微軟正黑體"/>
                <a:cs typeface="Arial" panose="020B0604020202020204" pitchFamily="34" charset="0"/>
              </a:rPr>
              <a:t>QuWakeUp</a:t>
            </a:r>
            <a:r>
              <a:rPr lang="en-US" sz="2400" b="1">
                <a:solidFill>
                  <a:srgbClr val="412DAF"/>
                </a:solidFill>
                <a:latin typeface="Arial" panose="020B0604020202020204" pitchFamily="34" charset="0"/>
                <a:ea typeface="微軟正黑體"/>
                <a:cs typeface="Arial" panose="020B0604020202020204" pitchFamily="34" charset="0"/>
              </a:rPr>
              <a:t> Can Remote Wake-Up Easily</a:t>
            </a:r>
            <a:endParaRPr lang="ja-JP" altLang="en-US" sz="2400" b="1" err="1">
              <a:solidFill>
                <a:srgbClr val="412DAF"/>
              </a:solidFill>
              <a:latin typeface="Arial" panose="020B0604020202020204" pitchFamily="34" charset="0"/>
              <a:ea typeface="微軟正黑體" panose="020B0604030504040204" pitchFamily="34" charset="-120"/>
              <a:cs typeface="Arial" panose="020B0604020202020204" pitchFamily="34" charset="0"/>
            </a:endParaRPr>
          </a:p>
        </p:txBody>
      </p:sp>
      <p:sp>
        <p:nvSpPr>
          <p:cNvPr id="9" name="矩形 8">
            <a:extLst>
              <a:ext uri="{FF2B5EF4-FFF2-40B4-BE49-F238E27FC236}">
                <a16:creationId xmlns:a16="http://schemas.microsoft.com/office/drawing/2014/main" id="{794D708F-DC3A-4690-A565-EA77D624002F}"/>
              </a:ext>
            </a:extLst>
          </p:cNvPr>
          <p:cNvSpPr/>
          <p:nvPr/>
        </p:nvSpPr>
        <p:spPr>
          <a:xfrm>
            <a:off x="1444487" y="4791124"/>
            <a:ext cx="8170236" cy="716991"/>
          </a:xfrm>
          <a:prstGeom prst="rect">
            <a:avLst/>
          </a:prstGeom>
        </p:spPr>
        <p:txBody>
          <a:bodyPr wrap="square" anchor="t">
            <a:spAutoFit/>
          </a:bodyPr>
          <a:lstStyle/>
          <a:p>
            <a:pPr marL="228600" indent="-228600">
              <a:lnSpc>
                <a:spcPct val="200000"/>
              </a:lnSpc>
              <a:spcBef>
                <a:spcPts val="1000"/>
              </a:spcBef>
              <a:buFont typeface="Arial" panose="020B0604020202020204" pitchFamily="34" charset="0"/>
              <a:buChar char="•"/>
            </a:pPr>
            <a:r>
              <a:rPr lang="en-US" sz="2400" b="1" err="1">
                <a:solidFill>
                  <a:srgbClr val="412DAF"/>
                </a:solidFill>
                <a:latin typeface="Arial" panose="020B0604020202020204" pitchFamily="34" charset="0"/>
                <a:ea typeface="微軟正黑體"/>
                <a:cs typeface="Arial" panose="020B0604020202020204" pitchFamily="34" charset="0"/>
              </a:rPr>
              <a:t>QuWakeUp</a:t>
            </a:r>
            <a:r>
              <a:rPr lang="en-US" sz="2400" b="1">
                <a:solidFill>
                  <a:srgbClr val="412DAF"/>
                </a:solidFill>
                <a:latin typeface="Arial" panose="020B0604020202020204" pitchFamily="34" charset="0"/>
                <a:ea typeface="微軟正黑體"/>
                <a:cs typeface="Arial" panose="020B0604020202020204" pitchFamily="34" charset="0"/>
              </a:rPr>
              <a:t> User Interface Introduction</a:t>
            </a:r>
            <a:endParaRPr lang="ja-JP" sz="2400" b="1">
              <a:solidFill>
                <a:srgbClr val="412DAF"/>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0" name="矩形 9">
            <a:extLst>
              <a:ext uri="{FF2B5EF4-FFF2-40B4-BE49-F238E27FC236}">
                <a16:creationId xmlns:a16="http://schemas.microsoft.com/office/drawing/2014/main" id="{97A774BC-6D3E-41B6-8E93-186C34EA0EF0}"/>
              </a:ext>
            </a:extLst>
          </p:cNvPr>
          <p:cNvSpPr/>
          <p:nvPr/>
        </p:nvSpPr>
        <p:spPr>
          <a:xfrm>
            <a:off x="1444487" y="5926198"/>
            <a:ext cx="7364388" cy="461665"/>
          </a:xfrm>
          <a:prstGeom prst="rect">
            <a:avLst/>
          </a:prstGeom>
        </p:spPr>
        <p:txBody>
          <a:bodyPr wrap="none" anchor="t">
            <a:spAutoFit/>
          </a:bodyPr>
          <a:lstStyle/>
          <a:p>
            <a:pPr>
              <a:buFont typeface="Arial" panose="020B0604020202020204" pitchFamily="34" charset="0"/>
              <a:buChar char="•"/>
            </a:pPr>
            <a:r>
              <a:rPr lang="zh-TW" altLang="en-US" sz="2400" b="1">
                <a:solidFill>
                  <a:srgbClr val="412DAF"/>
                </a:solidFill>
                <a:latin typeface="Arial" panose="020B0604020202020204" pitchFamily="34" charset="0"/>
                <a:ea typeface="微軟正黑體"/>
                <a:cs typeface="Arial" panose="020B0604020202020204" pitchFamily="34" charset="0"/>
              </a:rPr>
              <a:t> </a:t>
            </a:r>
            <a:r>
              <a:rPr lang="en-US" altLang="ja-JP" sz="2400" b="1">
                <a:solidFill>
                  <a:srgbClr val="412DAF"/>
                </a:solidFill>
                <a:latin typeface="Arial" panose="020B0604020202020204" pitchFamily="34" charset="0"/>
                <a:ea typeface="微軟正黑體"/>
                <a:cs typeface="Arial" panose="020B0604020202020204" pitchFamily="34" charset="0"/>
              </a:rPr>
              <a:t>Situational Comparison Before/After </a:t>
            </a:r>
            <a:r>
              <a:rPr lang="en-US" altLang="ja-JP" sz="2400" b="1" err="1">
                <a:solidFill>
                  <a:srgbClr val="412DAF"/>
                </a:solidFill>
                <a:latin typeface="Arial" panose="020B0604020202020204" pitchFamily="34" charset="0"/>
                <a:ea typeface="微軟正黑體"/>
                <a:cs typeface="Arial" panose="020B0604020202020204" pitchFamily="34" charset="0"/>
              </a:rPr>
              <a:t>QuWakeUp</a:t>
            </a:r>
            <a:endParaRPr lang="ja-JP" altLang="zh-TW" sz="2400" b="1" err="1">
              <a:solidFill>
                <a:srgbClr val="412DAF"/>
              </a:solidFill>
              <a:latin typeface="Arial" panose="020B0604020202020204" pitchFamily="34" charset="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24282033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圖片 11">
            <a:extLst>
              <a:ext uri="{FF2B5EF4-FFF2-40B4-BE49-F238E27FC236}">
                <a16:creationId xmlns:a16="http://schemas.microsoft.com/office/drawing/2014/main" id="{546F7DC8-93E1-4F7F-883F-DD26C54116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88824"/>
            <a:ext cx="3325597" cy="985190"/>
          </a:xfrm>
          <a:prstGeom prst="rect">
            <a:avLst/>
          </a:prstGeom>
        </p:spPr>
      </p:pic>
      <p:pic>
        <p:nvPicPr>
          <p:cNvPr id="7" name="圖片 6">
            <a:extLst>
              <a:ext uri="{FF2B5EF4-FFF2-40B4-BE49-F238E27FC236}">
                <a16:creationId xmlns:a16="http://schemas.microsoft.com/office/drawing/2014/main" id="{301FCB7F-3244-4191-AF95-B4C9EF5693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48430" y="1775460"/>
            <a:ext cx="5505328" cy="4770336"/>
          </a:xfrm>
          <a:prstGeom prst="rect">
            <a:avLst/>
          </a:prstGeom>
        </p:spPr>
      </p:pic>
      <p:sp>
        <p:nvSpPr>
          <p:cNvPr id="2" name="Title 1">
            <a:extLst>
              <a:ext uri="{FF2B5EF4-FFF2-40B4-BE49-F238E27FC236}">
                <a16:creationId xmlns:a16="http://schemas.microsoft.com/office/drawing/2014/main" id="{EA3714E7-32B2-457C-B595-830852B75821}"/>
              </a:ext>
            </a:extLst>
          </p:cNvPr>
          <p:cNvSpPr>
            <a:spLocks noGrp="1"/>
          </p:cNvSpPr>
          <p:nvPr>
            <p:ph type="title"/>
          </p:nvPr>
        </p:nvSpPr>
        <p:spPr>
          <a:xfrm>
            <a:off x="3410871" y="388824"/>
            <a:ext cx="7247733" cy="985190"/>
          </a:xfrm>
        </p:spPr>
        <p:txBody>
          <a:bodyPr>
            <a:normAutofit/>
          </a:bodyPr>
          <a:lstStyle/>
          <a:p>
            <a:r>
              <a:rPr lang="en-US" altLang="ja-JP" sz="3800">
                <a:latin typeface="Arial"/>
                <a:ea typeface="微軟正黑體"/>
                <a:cs typeface="Arial"/>
              </a:rPr>
              <a:t>3 Easy S</a:t>
            </a:r>
            <a:r>
              <a:rPr lang="ja-JP" sz="3800">
                <a:latin typeface="Arial"/>
                <a:ea typeface="微軟正黑體"/>
                <a:cs typeface="Arial"/>
              </a:rPr>
              <a:t>tep</a:t>
            </a:r>
            <a:r>
              <a:rPr lang="en-US" altLang="ja-JP" sz="3800">
                <a:latin typeface="Arial"/>
                <a:ea typeface="微軟正黑體"/>
                <a:cs typeface="Arial"/>
              </a:rPr>
              <a:t>s</a:t>
            </a:r>
            <a:r>
              <a:rPr lang="ja-JP" altLang="en-US" sz="3800">
                <a:latin typeface="Arial"/>
                <a:ea typeface="微軟正黑體"/>
                <a:cs typeface="Arial"/>
              </a:rPr>
              <a:t> </a:t>
            </a:r>
            <a:r>
              <a:rPr lang="en-US" altLang="ja-JP" sz="3800">
                <a:latin typeface="Arial"/>
                <a:ea typeface="微軟正黑體"/>
                <a:cs typeface="Arial"/>
              </a:rPr>
              <a:t>I</a:t>
            </a:r>
            <a:r>
              <a:rPr lang="ja-JP" sz="3800">
                <a:latin typeface="Arial"/>
                <a:ea typeface="微軟正黑體"/>
                <a:cs typeface="Arial"/>
              </a:rPr>
              <a:t>nstallation </a:t>
            </a:r>
            <a:endParaRPr lang="en-US" altLang="ja-JP" sz="3800">
              <a:latin typeface="Arial"/>
              <a:ea typeface="微軟正黑體"/>
              <a:cs typeface="Arial"/>
            </a:endParaRPr>
          </a:p>
        </p:txBody>
      </p:sp>
      <p:sp>
        <p:nvSpPr>
          <p:cNvPr id="13" name="TextBox 12">
            <a:extLst>
              <a:ext uri="{FF2B5EF4-FFF2-40B4-BE49-F238E27FC236}">
                <a16:creationId xmlns:a16="http://schemas.microsoft.com/office/drawing/2014/main" id="{30B5C2B7-FB40-4BE7-9687-F1E91000AC27}"/>
              </a:ext>
            </a:extLst>
          </p:cNvPr>
          <p:cNvSpPr txBox="1"/>
          <p:nvPr/>
        </p:nvSpPr>
        <p:spPr>
          <a:xfrm>
            <a:off x="404272" y="1549051"/>
            <a:ext cx="5121583"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ja-JP" sz="2800" b="1">
                <a:solidFill>
                  <a:srgbClr val="4653A2"/>
                </a:solidFill>
                <a:latin typeface="Arial" panose="020B0604020202020204" pitchFamily="34" charset="0"/>
                <a:ea typeface="ＭＳ Ｐゴシック"/>
                <a:cs typeface="Arial" panose="020B0604020202020204" pitchFamily="34" charset="0"/>
              </a:rPr>
              <a:t>Compact device </a:t>
            </a:r>
            <a:br>
              <a:rPr lang="en-US" altLang="ja-JP" sz="2800" b="1">
                <a:solidFill>
                  <a:srgbClr val="4653A2"/>
                </a:solidFill>
                <a:latin typeface="Arial" panose="020B0604020202020204" pitchFamily="34" charset="0"/>
                <a:ea typeface="ＭＳ Ｐゴシック"/>
                <a:cs typeface="Arial" panose="020B0604020202020204" pitchFamily="34" charset="0"/>
              </a:rPr>
            </a:br>
            <a:r>
              <a:rPr lang="en-US" altLang="ja-JP" sz="2800" b="1">
                <a:solidFill>
                  <a:srgbClr val="4653A2"/>
                </a:solidFill>
                <a:latin typeface="Arial" panose="020B0604020202020204" pitchFamily="34" charset="0"/>
                <a:ea typeface="ＭＳ Ｐゴシック"/>
                <a:cs typeface="Arial" panose="020B0604020202020204" pitchFamily="34" charset="0"/>
              </a:rPr>
              <a:t>with friendly software UI,</a:t>
            </a:r>
          </a:p>
          <a:p>
            <a:r>
              <a:rPr lang="en-US" altLang="ja-JP" sz="2800" b="1">
                <a:solidFill>
                  <a:srgbClr val="4653A2"/>
                </a:solidFill>
                <a:latin typeface="Arial" panose="020B0604020202020204" pitchFamily="34" charset="0"/>
                <a:ea typeface="ＭＳ Ｐゴシック"/>
                <a:cs typeface="Arial" panose="020B0604020202020204" pitchFamily="34" charset="0"/>
              </a:rPr>
              <a:t>3 steps to complete the remote wakeup setup quickly.</a:t>
            </a:r>
          </a:p>
        </p:txBody>
      </p:sp>
      <p:pic>
        <p:nvPicPr>
          <p:cNvPr id="6" name="Picture 6">
            <a:extLst>
              <a:ext uri="{FF2B5EF4-FFF2-40B4-BE49-F238E27FC236}">
                <a16:creationId xmlns:a16="http://schemas.microsoft.com/office/drawing/2014/main" id="{3E7FF839-06B7-4A4B-BF15-BFAC1C502E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13693" y="2779132"/>
            <a:ext cx="4122057" cy="3139144"/>
          </a:xfrm>
          <a:prstGeom prst="rect">
            <a:avLst/>
          </a:prstGeom>
        </p:spPr>
      </p:pic>
      <p:pic>
        <p:nvPicPr>
          <p:cNvPr id="8" name="圖片 7">
            <a:extLst>
              <a:ext uri="{FF2B5EF4-FFF2-40B4-BE49-F238E27FC236}">
                <a16:creationId xmlns:a16="http://schemas.microsoft.com/office/drawing/2014/main" id="{2D18C436-C007-4155-83F8-2BFBB097240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70013" y="1461771"/>
            <a:ext cx="4051251" cy="1663503"/>
          </a:xfrm>
          <a:prstGeom prst="rect">
            <a:avLst/>
          </a:prstGeom>
        </p:spPr>
      </p:pic>
      <p:sp>
        <p:nvSpPr>
          <p:cNvPr id="9" name="Content Placeholder 2">
            <a:extLst>
              <a:ext uri="{FF2B5EF4-FFF2-40B4-BE49-F238E27FC236}">
                <a16:creationId xmlns:a16="http://schemas.microsoft.com/office/drawing/2014/main" id="{A19CD55B-56A2-432A-8A19-CA60BBE2BC6D}"/>
              </a:ext>
            </a:extLst>
          </p:cNvPr>
          <p:cNvSpPr txBox="1">
            <a:spLocks/>
          </p:cNvSpPr>
          <p:nvPr/>
        </p:nvSpPr>
        <p:spPr>
          <a:xfrm>
            <a:off x="6113693" y="1386358"/>
            <a:ext cx="3617047" cy="1251421"/>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altLang="zh-TW" b="1">
                <a:solidFill>
                  <a:srgbClr val="FFFFFF"/>
                </a:solidFill>
                <a:latin typeface="Arial" panose="020B0604020202020204" pitchFamily="34" charset="0"/>
                <a:ea typeface="微軟正黑體"/>
                <a:cs typeface="Arial" panose="020B0604020202020204" pitchFamily="34" charset="0"/>
              </a:rPr>
              <a:t>1.</a:t>
            </a:r>
            <a:r>
              <a:rPr lang="en-US" altLang="ja-JP" b="1">
                <a:solidFill>
                  <a:srgbClr val="FFFFFF"/>
                </a:solidFill>
                <a:latin typeface="Arial" panose="020B0604020202020204" pitchFamily="34" charset="0"/>
                <a:ea typeface="微軟正黑體"/>
                <a:cs typeface="Arial" panose="020B0604020202020204" pitchFamily="34" charset="0"/>
              </a:rPr>
              <a:t> </a:t>
            </a:r>
            <a:r>
              <a:rPr lang="en-US" b="1">
                <a:solidFill>
                  <a:srgbClr val="FFFFFF"/>
                </a:solidFill>
                <a:latin typeface="Arial" panose="020B0604020202020204" pitchFamily="34" charset="0"/>
                <a:ea typeface="微軟正黑體"/>
                <a:cs typeface="Arial" panose="020B0604020202020204" pitchFamily="34" charset="0"/>
              </a:rPr>
              <a:t> Configuration</a:t>
            </a:r>
          </a:p>
          <a:p>
            <a:pPr marL="0" indent="0" algn="ctr">
              <a:lnSpc>
                <a:spcPct val="100000"/>
              </a:lnSpc>
              <a:spcBef>
                <a:spcPts val="0"/>
              </a:spcBef>
              <a:buNone/>
            </a:pPr>
            <a:r>
              <a:rPr lang="en-US" sz="1800">
                <a:solidFill>
                  <a:srgbClr val="FFFFFF"/>
                </a:solidFill>
                <a:latin typeface="Arial" panose="020B0604020202020204" pitchFamily="34" charset="0"/>
                <a:ea typeface="微軟正黑體"/>
                <a:cs typeface="Arial" panose="020B0604020202020204" pitchFamily="34" charset="0"/>
              </a:rPr>
              <a:t>Connect the device to the router.</a:t>
            </a:r>
            <a:endParaRPr lang="en-US">
              <a:latin typeface="Arial" panose="020B0604020202020204" pitchFamily="34" charset="0"/>
              <a:cs typeface="Arial" panose="020B0604020202020204" pitchFamily="34" charset="0"/>
            </a:endParaRPr>
          </a:p>
        </p:txBody>
      </p:sp>
      <p:sp>
        <p:nvSpPr>
          <p:cNvPr id="5" name="矩形 4">
            <a:extLst>
              <a:ext uri="{FF2B5EF4-FFF2-40B4-BE49-F238E27FC236}">
                <a16:creationId xmlns:a16="http://schemas.microsoft.com/office/drawing/2014/main" id="{392D2414-800A-40D5-A8C1-44B50FCFAD81}"/>
              </a:ext>
            </a:extLst>
          </p:cNvPr>
          <p:cNvSpPr/>
          <p:nvPr/>
        </p:nvSpPr>
        <p:spPr>
          <a:xfrm>
            <a:off x="404272" y="527476"/>
            <a:ext cx="184731" cy="369332"/>
          </a:xfrm>
          <a:prstGeom prst="rect">
            <a:avLst/>
          </a:prstGeom>
        </p:spPr>
        <p:txBody>
          <a:bodyPr wrap="none" anchor="t">
            <a:spAutoFit/>
          </a:bodyPr>
          <a:lstStyle/>
          <a:p>
            <a:endParaRPr lang="zh-TW" altLang="en-US">
              <a:solidFill>
                <a:srgbClr val="F6B14B"/>
              </a:solidFill>
              <a:latin typeface="微軟正黑體"/>
              <a:ea typeface="微軟正黑體"/>
            </a:endParaRPr>
          </a:p>
        </p:txBody>
      </p:sp>
      <p:sp>
        <p:nvSpPr>
          <p:cNvPr id="3" name="矩形 10">
            <a:extLst>
              <a:ext uri="{FF2B5EF4-FFF2-40B4-BE49-F238E27FC236}">
                <a16:creationId xmlns:a16="http://schemas.microsoft.com/office/drawing/2014/main" id="{F1263D46-B6EE-4BA0-BEEC-A227E9E58062}"/>
              </a:ext>
            </a:extLst>
          </p:cNvPr>
          <p:cNvSpPr/>
          <p:nvPr/>
        </p:nvSpPr>
        <p:spPr>
          <a:xfrm>
            <a:off x="404272" y="527476"/>
            <a:ext cx="3076483" cy="707886"/>
          </a:xfrm>
          <a:prstGeom prst="rect">
            <a:avLst/>
          </a:prstGeom>
        </p:spPr>
        <p:txBody>
          <a:bodyPr wrap="none" anchor="t">
            <a:spAutoFit/>
          </a:bodyPr>
          <a:lstStyle/>
          <a:p>
            <a:r>
              <a:rPr lang="ja-JP" altLang="en-US" sz="4000" b="1">
                <a:solidFill>
                  <a:srgbClr val="F6B14B"/>
                </a:solidFill>
                <a:latin typeface="Arial" panose="020B0604020202020204" pitchFamily="34" charset="0"/>
                <a:ea typeface="微軟正黑體"/>
                <a:cs typeface="Arial" panose="020B0604020202020204" pitchFamily="34" charset="0"/>
              </a:rPr>
              <a:t>Highlight 1 </a:t>
            </a:r>
            <a:endParaRPr lang="zh-TW" altLang="en-US">
              <a:solidFill>
                <a:srgbClr val="F6B14B"/>
              </a:solidFill>
              <a:latin typeface="Arial" panose="020B0604020202020204" pitchFamily="34" charset="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30518505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圖片 13">
            <a:extLst>
              <a:ext uri="{FF2B5EF4-FFF2-40B4-BE49-F238E27FC236}">
                <a16:creationId xmlns:a16="http://schemas.microsoft.com/office/drawing/2014/main" id="{906BB4A5-D6E8-429E-A35A-459187CC8E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441" y="1901104"/>
            <a:ext cx="5505328" cy="4770336"/>
          </a:xfrm>
          <a:prstGeom prst="rect">
            <a:avLst/>
          </a:prstGeom>
        </p:spPr>
      </p:pic>
      <p:pic>
        <p:nvPicPr>
          <p:cNvPr id="16" name="圖片 15">
            <a:extLst>
              <a:ext uri="{FF2B5EF4-FFF2-40B4-BE49-F238E27FC236}">
                <a16:creationId xmlns:a16="http://schemas.microsoft.com/office/drawing/2014/main" id="{979CE77E-4486-438D-87C7-0090CE3E98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4024" y="1587415"/>
            <a:ext cx="4051251" cy="1663503"/>
          </a:xfrm>
          <a:prstGeom prst="rect">
            <a:avLst/>
          </a:prstGeom>
        </p:spPr>
      </p:pic>
      <p:sp>
        <p:nvSpPr>
          <p:cNvPr id="20" name="Content Placeholder 2">
            <a:extLst>
              <a:ext uri="{FF2B5EF4-FFF2-40B4-BE49-F238E27FC236}">
                <a16:creationId xmlns:a16="http://schemas.microsoft.com/office/drawing/2014/main" id="{17CD6D6F-5EAA-4B9E-ADC7-1F3266A701F4}"/>
              </a:ext>
            </a:extLst>
          </p:cNvPr>
          <p:cNvSpPr txBox="1">
            <a:spLocks/>
          </p:cNvSpPr>
          <p:nvPr/>
        </p:nvSpPr>
        <p:spPr>
          <a:xfrm>
            <a:off x="918884" y="1512666"/>
            <a:ext cx="3521529" cy="1259614"/>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TW" b="1">
                <a:solidFill>
                  <a:schemeClr val="bg1"/>
                </a:solidFill>
                <a:latin typeface="Arial" panose="020B0604020202020204" pitchFamily="34" charset="0"/>
                <a:ea typeface="微軟正黑體"/>
                <a:cs typeface="Arial" panose="020B0604020202020204" pitchFamily="34" charset="0"/>
              </a:rPr>
              <a:t>2.</a:t>
            </a:r>
            <a:r>
              <a:rPr lang="en-US" altLang="ja-JP" b="1">
                <a:solidFill>
                  <a:schemeClr val="bg1"/>
                </a:solidFill>
                <a:latin typeface="Arial" panose="020B0604020202020204" pitchFamily="34" charset="0"/>
                <a:ea typeface="微軟正黑體"/>
                <a:cs typeface="Arial" panose="020B0604020202020204" pitchFamily="34" charset="0"/>
              </a:rPr>
              <a:t> </a:t>
            </a:r>
            <a:r>
              <a:rPr lang="zh-TW" altLang="en-US" b="1">
                <a:solidFill>
                  <a:schemeClr val="bg1"/>
                </a:solidFill>
                <a:latin typeface="Arial" panose="020B0604020202020204" pitchFamily="34" charset="0"/>
                <a:ea typeface="微軟正黑體"/>
                <a:cs typeface="Arial" panose="020B0604020202020204" pitchFamily="34" charset="0"/>
              </a:rPr>
              <a:t>Search</a:t>
            </a:r>
          </a:p>
          <a:p>
            <a:pPr marL="0" indent="0" algn="ctr">
              <a:buNone/>
            </a:pPr>
            <a:r>
              <a:rPr lang="en-US" altLang="ja-JP" sz="1800">
                <a:solidFill>
                  <a:schemeClr val="bg1"/>
                </a:solidFill>
                <a:latin typeface="Arial" panose="020B0604020202020204" pitchFamily="34" charset="0"/>
                <a:ea typeface="微軟正黑體"/>
                <a:cs typeface="Arial" panose="020B0604020202020204" pitchFamily="34" charset="0"/>
              </a:rPr>
              <a:t>Find address with </a:t>
            </a:r>
            <a:r>
              <a:rPr lang="en-US" altLang="ja-JP" sz="1800" err="1">
                <a:solidFill>
                  <a:schemeClr val="bg1"/>
                </a:solidFill>
                <a:latin typeface="Arial" panose="020B0604020202020204" pitchFamily="34" charset="0"/>
                <a:ea typeface="微軟正黑體"/>
                <a:cs typeface="Arial" panose="020B0604020202020204" pitchFamily="34" charset="0"/>
              </a:rPr>
              <a:t>Qfinder</a:t>
            </a:r>
            <a:r>
              <a:rPr lang="en-US" altLang="ja-JP" sz="1800">
                <a:solidFill>
                  <a:schemeClr val="bg1"/>
                </a:solidFill>
                <a:latin typeface="Arial" panose="020B0604020202020204" pitchFamily="34" charset="0"/>
                <a:ea typeface="微軟正黑體"/>
                <a:cs typeface="Arial" panose="020B0604020202020204" pitchFamily="34" charset="0"/>
              </a:rPr>
              <a:t> Pro.</a:t>
            </a:r>
            <a:endParaRPr lang="zh-TW" altLang="en-US" sz="1800" b="1">
              <a:solidFill>
                <a:schemeClr val="bg1"/>
              </a:solidFill>
              <a:latin typeface="Arial" panose="020B0604020202020204" pitchFamily="34" charset="0"/>
              <a:ea typeface="微軟正黑體"/>
              <a:cs typeface="Arial" panose="020B0604020202020204" pitchFamily="34" charset="0"/>
            </a:endParaRPr>
          </a:p>
        </p:txBody>
      </p:sp>
      <p:pic>
        <p:nvPicPr>
          <p:cNvPr id="21" name="圖片 20">
            <a:extLst>
              <a:ext uri="{FF2B5EF4-FFF2-40B4-BE49-F238E27FC236}">
                <a16:creationId xmlns:a16="http://schemas.microsoft.com/office/drawing/2014/main" id="{7683B5A7-A752-4533-B879-B2D37B9FF4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0197" y="1901104"/>
            <a:ext cx="5505328" cy="4770336"/>
          </a:xfrm>
          <a:prstGeom prst="rect">
            <a:avLst/>
          </a:prstGeom>
        </p:spPr>
      </p:pic>
      <p:pic>
        <p:nvPicPr>
          <p:cNvPr id="22" name="圖片 21">
            <a:extLst>
              <a:ext uri="{FF2B5EF4-FFF2-40B4-BE49-F238E27FC236}">
                <a16:creationId xmlns:a16="http://schemas.microsoft.com/office/drawing/2014/main" id="{B94BE0AD-FB98-4A2A-B44A-1A9C5E6E49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91780" y="1587415"/>
            <a:ext cx="4051251" cy="1663503"/>
          </a:xfrm>
          <a:prstGeom prst="rect">
            <a:avLst/>
          </a:prstGeom>
        </p:spPr>
      </p:pic>
      <p:sp>
        <p:nvSpPr>
          <p:cNvPr id="23" name="Content Placeholder 2">
            <a:extLst>
              <a:ext uri="{FF2B5EF4-FFF2-40B4-BE49-F238E27FC236}">
                <a16:creationId xmlns:a16="http://schemas.microsoft.com/office/drawing/2014/main" id="{C80D129F-0C5B-4656-B9E0-CEF281B41AD7}"/>
              </a:ext>
            </a:extLst>
          </p:cNvPr>
          <p:cNvSpPr txBox="1">
            <a:spLocks/>
          </p:cNvSpPr>
          <p:nvPr/>
        </p:nvSpPr>
        <p:spPr>
          <a:xfrm>
            <a:off x="6746769" y="1512666"/>
            <a:ext cx="3341271" cy="1251421"/>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TW" b="1">
                <a:solidFill>
                  <a:srgbClr val="FFFFFF"/>
                </a:solidFill>
                <a:latin typeface="Arial"/>
                <a:ea typeface="微軟正黑體"/>
                <a:cs typeface="Arial"/>
              </a:rPr>
              <a:t>3.</a:t>
            </a:r>
            <a:r>
              <a:rPr lang="en-US" altLang="ja-JP" b="1">
                <a:solidFill>
                  <a:srgbClr val="FFFFFF"/>
                </a:solidFill>
                <a:latin typeface="Arial"/>
                <a:ea typeface="微軟正黑體"/>
                <a:cs typeface="Arial"/>
              </a:rPr>
              <a:t> </a:t>
            </a:r>
            <a:r>
              <a:rPr lang="en-US" altLang="zh-TW" b="1">
                <a:solidFill>
                  <a:schemeClr val="bg1"/>
                </a:solidFill>
                <a:latin typeface="Arial"/>
                <a:ea typeface="微軟正黑體"/>
                <a:cs typeface="Arial"/>
              </a:rPr>
              <a:t>Initial</a:t>
            </a:r>
            <a:r>
              <a:rPr lang="en-US" b="1">
                <a:solidFill>
                  <a:schemeClr val="bg1"/>
                </a:solidFill>
                <a:latin typeface="Arial"/>
                <a:ea typeface="微軟正黑體"/>
                <a:cs typeface="Arial"/>
              </a:rPr>
              <a:t> </a:t>
            </a:r>
            <a:r>
              <a:rPr lang="en-US" altLang="zh-TW" b="1">
                <a:solidFill>
                  <a:schemeClr val="bg1"/>
                </a:solidFill>
                <a:latin typeface="Arial"/>
                <a:ea typeface="微軟正黑體"/>
                <a:cs typeface="Arial"/>
              </a:rPr>
              <a:t>Settings</a:t>
            </a:r>
            <a:endParaRPr lang="en-US" b="1">
              <a:solidFill>
                <a:schemeClr val="bg1"/>
              </a:solidFill>
              <a:latin typeface="Arial"/>
              <a:ea typeface="微軟正黑體"/>
              <a:cs typeface="Arial"/>
            </a:endParaRPr>
          </a:p>
          <a:p>
            <a:pPr marL="0" indent="0" algn="ctr">
              <a:buNone/>
            </a:pPr>
            <a:r>
              <a:rPr lang="en-US" sz="1800">
                <a:solidFill>
                  <a:srgbClr val="FFFFFF"/>
                </a:solidFill>
                <a:latin typeface="Arial"/>
                <a:ea typeface="微軟正黑體"/>
                <a:cs typeface="Arial"/>
              </a:rPr>
              <a:t>Set passwords and network settings in one minute.</a:t>
            </a:r>
            <a:endParaRPr lang="en-US">
              <a:latin typeface="Arial"/>
              <a:cs typeface="Arial"/>
            </a:endParaRPr>
          </a:p>
        </p:txBody>
      </p:sp>
      <p:sp>
        <p:nvSpPr>
          <p:cNvPr id="24" name="Title 1">
            <a:extLst>
              <a:ext uri="{FF2B5EF4-FFF2-40B4-BE49-F238E27FC236}">
                <a16:creationId xmlns:a16="http://schemas.microsoft.com/office/drawing/2014/main" id="{023D3AD4-9416-4FBD-B101-B2C3AA79EB91}"/>
              </a:ext>
            </a:extLst>
          </p:cNvPr>
          <p:cNvSpPr>
            <a:spLocks noGrp="1"/>
          </p:cNvSpPr>
          <p:nvPr>
            <p:ph type="title"/>
          </p:nvPr>
        </p:nvSpPr>
        <p:spPr>
          <a:xfrm>
            <a:off x="3394485" y="437985"/>
            <a:ext cx="8247345" cy="985190"/>
          </a:xfrm>
        </p:spPr>
        <p:txBody>
          <a:bodyPr>
            <a:normAutofit/>
          </a:bodyPr>
          <a:lstStyle/>
          <a:p>
            <a:r>
              <a:rPr lang="ja-JP" sz="3800">
                <a:latin typeface="Arial"/>
                <a:ea typeface="微軟正黑體"/>
                <a:cs typeface="Arial"/>
              </a:rPr>
              <a:t> </a:t>
            </a:r>
            <a:r>
              <a:rPr lang="en-US" altLang="ja-JP" sz="3800">
                <a:latin typeface="Arial"/>
                <a:ea typeface="微軟正黑體"/>
                <a:cs typeface="Arial"/>
              </a:rPr>
              <a:t>3 Easy S</a:t>
            </a:r>
            <a:r>
              <a:rPr lang="ja-JP" sz="3800">
                <a:latin typeface="Arial"/>
                <a:ea typeface="微軟正黑體"/>
                <a:cs typeface="Arial"/>
              </a:rPr>
              <a:t>tep</a:t>
            </a:r>
            <a:r>
              <a:rPr lang="en-US" altLang="ja-JP" sz="3800">
                <a:latin typeface="Arial"/>
                <a:ea typeface="微軟正黑體"/>
                <a:cs typeface="Arial"/>
              </a:rPr>
              <a:t>s</a:t>
            </a:r>
            <a:r>
              <a:rPr lang="ja-JP" sz="3800">
                <a:latin typeface="Arial"/>
                <a:ea typeface="微軟正黑體"/>
                <a:cs typeface="Arial"/>
              </a:rPr>
              <a:t> </a:t>
            </a:r>
            <a:r>
              <a:rPr lang="en-US" altLang="ja-JP" sz="3800">
                <a:latin typeface="Arial"/>
                <a:ea typeface="微軟正黑體"/>
                <a:cs typeface="Arial"/>
              </a:rPr>
              <a:t>I</a:t>
            </a:r>
            <a:r>
              <a:rPr lang="ja-JP" sz="3800">
                <a:latin typeface="Arial"/>
                <a:ea typeface="微軟正黑體"/>
                <a:cs typeface="Arial"/>
              </a:rPr>
              <a:t>nstallation </a:t>
            </a:r>
          </a:p>
        </p:txBody>
      </p:sp>
      <p:pic>
        <p:nvPicPr>
          <p:cNvPr id="4" name="Picture 4">
            <a:extLst>
              <a:ext uri="{FF2B5EF4-FFF2-40B4-BE49-F238E27FC236}">
                <a16:creationId xmlns:a16="http://schemas.microsoft.com/office/drawing/2014/main" id="{8F35FA8D-6201-4164-BCCD-58CA748AE352}"/>
              </a:ext>
            </a:extLst>
          </p:cNvPr>
          <p:cNvPicPr>
            <a:picLocks noGrp="1" noChangeAspect="1"/>
          </p:cNvPicPr>
          <p:nvPr>
            <p:ph idx="4294967295"/>
          </p:nvPr>
        </p:nvPicPr>
        <p:blipFill>
          <a:blip r:embed="rId5">
            <a:extLst>
              <a:ext uri="{28A0092B-C50C-407E-A947-70E740481C1C}">
                <a14:useLocalDpi xmlns:a14="http://schemas.microsoft.com/office/drawing/2010/main" val="0"/>
              </a:ext>
            </a:extLst>
          </a:blip>
          <a:stretch>
            <a:fillRect/>
          </a:stretch>
        </p:blipFill>
        <p:spPr>
          <a:xfrm>
            <a:off x="1250332" y="2781668"/>
            <a:ext cx="1881488" cy="386607"/>
          </a:xfrm>
          <a:prstGeom prst="rect">
            <a:avLst/>
          </a:prstGeom>
        </p:spPr>
      </p:pic>
      <p:pic>
        <p:nvPicPr>
          <p:cNvPr id="13" name="Picture 13" descr="A screenshot of a cell phone&#10;&#10;Description generated with very high confidence">
            <a:extLst>
              <a:ext uri="{FF2B5EF4-FFF2-40B4-BE49-F238E27FC236}">
                <a16:creationId xmlns:a16="http://schemas.microsoft.com/office/drawing/2014/main" id="{63A14078-E365-40A6-A45C-DD17E2D9678A}"/>
              </a:ext>
            </a:extLst>
          </p:cNvPr>
          <p:cNvPicPr>
            <a:picLocks noChangeAspect="1"/>
          </p:cNvPicPr>
          <p:nvPr/>
        </p:nvPicPr>
        <p:blipFill>
          <a:blip r:embed="rId6"/>
          <a:stretch>
            <a:fillRect/>
          </a:stretch>
        </p:blipFill>
        <p:spPr>
          <a:xfrm>
            <a:off x="863611" y="3649652"/>
            <a:ext cx="4242987" cy="2504631"/>
          </a:xfrm>
          <a:prstGeom prst="rect">
            <a:avLst/>
          </a:prstGeom>
        </p:spPr>
      </p:pic>
      <p:grpSp>
        <p:nvGrpSpPr>
          <p:cNvPr id="6" name="群組 5">
            <a:extLst>
              <a:ext uri="{FF2B5EF4-FFF2-40B4-BE49-F238E27FC236}">
                <a16:creationId xmlns:a16="http://schemas.microsoft.com/office/drawing/2014/main" id="{0156BFEB-A4F2-4936-9589-22522690507F}"/>
              </a:ext>
            </a:extLst>
          </p:cNvPr>
          <p:cNvGrpSpPr/>
          <p:nvPr/>
        </p:nvGrpSpPr>
        <p:grpSpPr>
          <a:xfrm>
            <a:off x="6244639" y="3325667"/>
            <a:ext cx="5083750" cy="2448517"/>
            <a:chOff x="6616768" y="3396023"/>
            <a:chExt cx="4477757" cy="2156649"/>
          </a:xfrm>
        </p:grpSpPr>
        <p:pic>
          <p:nvPicPr>
            <p:cNvPr id="15" name="Picture 15" descr="A screenshot of a cell phone&#10;&#10;Description generated with very high confidence">
              <a:extLst>
                <a:ext uri="{FF2B5EF4-FFF2-40B4-BE49-F238E27FC236}">
                  <a16:creationId xmlns:a16="http://schemas.microsoft.com/office/drawing/2014/main" id="{F9AACDDC-31A9-4C97-AFF6-BA2479075645}"/>
                </a:ext>
              </a:extLst>
            </p:cNvPr>
            <p:cNvPicPr>
              <a:picLocks noChangeAspect="1"/>
            </p:cNvPicPr>
            <p:nvPr/>
          </p:nvPicPr>
          <p:blipFill>
            <a:blip r:embed="rId7"/>
            <a:stretch>
              <a:fillRect/>
            </a:stretch>
          </p:blipFill>
          <p:spPr>
            <a:xfrm>
              <a:off x="6616768" y="3396023"/>
              <a:ext cx="2213428" cy="2156649"/>
            </a:xfrm>
            <a:prstGeom prst="rect">
              <a:avLst/>
            </a:prstGeom>
          </p:spPr>
        </p:pic>
        <p:pic>
          <p:nvPicPr>
            <p:cNvPr id="19" name="Picture 19" descr="A screenshot of a cell phone&#10;&#10;Description generated with very high confidence">
              <a:extLst>
                <a:ext uri="{FF2B5EF4-FFF2-40B4-BE49-F238E27FC236}">
                  <a16:creationId xmlns:a16="http://schemas.microsoft.com/office/drawing/2014/main" id="{17385A3C-A51F-4A0D-98D7-2213B7B0F9FD}"/>
                </a:ext>
              </a:extLst>
            </p:cNvPr>
            <p:cNvPicPr>
              <a:picLocks noChangeAspect="1"/>
            </p:cNvPicPr>
            <p:nvPr/>
          </p:nvPicPr>
          <p:blipFill>
            <a:blip r:embed="rId8"/>
            <a:stretch>
              <a:fillRect/>
            </a:stretch>
          </p:blipFill>
          <p:spPr>
            <a:xfrm>
              <a:off x="8946410" y="3396023"/>
              <a:ext cx="2148115" cy="2132960"/>
            </a:xfrm>
            <a:prstGeom prst="rect">
              <a:avLst/>
            </a:prstGeom>
          </p:spPr>
        </p:pic>
      </p:grpSp>
      <p:pic>
        <p:nvPicPr>
          <p:cNvPr id="10" name="圖片 9">
            <a:extLst>
              <a:ext uri="{FF2B5EF4-FFF2-40B4-BE49-F238E27FC236}">
                <a16:creationId xmlns:a16="http://schemas.microsoft.com/office/drawing/2014/main" id="{C00FEE31-58CF-4B9A-A2C8-E3F539E27E1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 y="388824"/>
            <a:ext cx="3309210" cy="985190"/>
          </a:xfrm>
          <a:prstGeom prst="rect">
            <a:avLst/>
          </a:prstGeom>
        </p:spPr>
      </p:pic>
      <p:sp>
        <p:nvSpPr>
          <p:cNvPr id="11" name="矩形 10">
            <a:extLst>
              <a:ext uri="{FF2B5EF4-FFF2-40B4-BE49-F238E27FC236}">
                <a16:creationId xmlns:a16="http://schemas.microsoft.com/office/drawing/2014/main" id="{5DDE71FB-FB0C-40EF-8B8E-215516AC2B0C}"/>
              </a:ext>
            </a:extLst>
          </p:cNvPr>
          <p:cNvSpPr/>
          <p:nvPr/>
        </p:nvSpPr>
        <p:spPr>
          <a:xfrm>
            <a:off x="404272" y="527476"/>
            <a:ext cx="2975495" cy="707886"/>
          </a:xfrm>
          <a:prstGeom prst="rect">
            <a:avLst/>
          </a:prstGeom>
        </p:spPr>
        <p:txBody>
          <a:bodyPr wrap="none" anchor="t">
            <a:spAutoFit/>
          </a:bodyPr>
          <a:lstStyle/>
          <a:p>
            <a:r>
              <a:rPr lang="ja-JP" altLang="en-US" sz="4000" b="1">
                <a:solidFill>
                  <a:srgbClr val="F6B14B"/>
                </a:solidFill>
                <a:latin typeface="Arial" panose="020B0604020202020204" pitchFamily="34" charset="0"/>
                <a:ea typeface="微軟正黑體"/>
                <a:cs typeface="Arial" panose="020B0604020202020204" pitchFamily="34" charset="0"/>
              </a:rPr>
              <a:t>Highlight 1 </a:t>
            </a:r>
            <a:endParaRPr lang="zh-TW" altLang="en-US" b="1">
              <a:solidFill>
                <a:srgbClr val="F6B14B"/>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3" name="圖片 2">
            <a:extLst>
              <a:ext uri="{FF2B5EF4-FFF2-40B4-BE49-F238E27FC236}">
                <a16:creationId xmlns:a16="http://schemas.microsoft.com/office/drawing/2014/main" id="{0D809079-CD7A-49DB-88AA-A9FCFBF1407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50769" y="3250917"/>
            <a:ext cx="3122444" cy="312774"/>
          </a:xfrm>
          <a:prstGeom prst="rect">
            <a:avLst/>
          </a:prstGeom>
        </p:spPr>
      </p:pic>
      <p:sp>
        <p:nvSpPr>
          <p:cNvPr id="5" name="文字方塊 4">
            <a:extLst>
              <a:ext uri="{FF2B5EF4-FFF2-40B4-BE49-F238E27FC236}">
                <a16:creationId xmlns:a16="http://schemas.microsoft.com/office/drawing/2014/main" id="{76E60B10-BD1F-4DED-92AE-9CA98A9925E2}"/>
              </a:ext>
            </a:extLst>
          </p:cNvPr>
          <p:cNvSpPr txBox="1"/>
          <p:nvPr/>
        </p:nvSpPr>
        <p:spPr>
          <a:xfrm>
            <a:off x="1594884" y="6240244"/>
            <a:ext cx="2778329" cy="307777"/>
          </a:xfrm>
          <a:prstGeom prst="rect">
            <a:avLst/>
          </a:prstGeom>
          <a:noFill/>
        </p:spPr>
        <p:txBody>
          <a:bodyPr wrap="square" rtlCol="0">
            <a:spAutoFit/>
          </a:bodyPr>
          <a:lstStyle/>
          <a:p>
            <a:r>
              <a:rPr lang="en-US" altLang="zh-TW" sz="1400"/>
              <a:t>https://www.qnap.com/qfinderpro</a:t>
            </a:r>
            <a:endParaRPr lang="zh-TW" altLang="en-US" sz="1400"/>
          </a:p>
        </p:txBody>
      </p:sp>
    </p:spTree>
    <p:extLst>
      <p:ext uri="{BB962C8B-B14F-4D97-AF65-F5344CB8AC3E}">
        <p14:creationId xmlns:p14="http://schemas.microsoft.com/office/powerpoint/2010/main" val="19970247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EBAF9-8C3B-4A1E-A064-44B3D869C928}"/>
              </a:ext>
            </a:extLst>
          </p:cNvPr>
          <p:cNvSpPr>
            <a:spLocks noGrp="1"/>
          </p:cNvSpPr>
          <p:nvPr>
            <p:ph type="title"/>
          </p:nvPr>
        </p:nvSpPr>
        <p:spPr>
          <a:xfrm>
            <a:off x="3447987" y="388824"/>
            <a:ext cx="8411216" cy="985190"/>
          </a:xfrm>
        </p:spPr>
        <p:txBody>
          <a:bodyPr>
            <a:normAutofit/>
          </a:bodyPr>
          <a:lstStyle/>
          <a:p>
            <a:r>
              <a:rPr lang="ja-JP" sz="3800">
                <a:latin typeface="Arial" panose="020B0604020202020204" pitchFamily="34" charset="0"/>
                <a:ea typeface="微軟正黑體"/>
                <a:cs typeface="Arial" panose="020B0604020202020204" pitchFamily="34" charset="0"/>
              </a:rPr>
              <a:t>Meet </a:t>
            </a:r>
            <a:r>
              <a:rPr lang="en-US" altLang="ja-JP" sz="3800">
                <a:latin typeface="Arial" panose="020B0604020202020204" pitchFamily="34" charset="0"/>
                <a:ea typeface="微軟正黑體"/>
                <a:cs typeface="Arial" panose="020B0604020202020204" pitchFamily="34" charset="0"/>
              </a:rPr>
              <a:t>D</a:t>
            </a:r>
            <a:r>
              <a:rPr lang="ja-JP" sz="3800">
                <a:latin typeface="Arial" panose="020B0604020202020204" pitchFamily="34" charset="0"/>
                <a:ea typeface="微軟正黑體"/>
                <a:cs typeface="Arial" panose="020B0604020202020204" pitchFamily="34" charset="0"/>
              </a:rPr>
              <a:t>iverse </a:t>
            </a:r>
            <a:r>
              <a:rPr lang="en-US" altLang="ja-JP" sz="3800">
                <a:latin typeface="Arial" panose="020B0604020202020204" pitchFamily="34" charset="0"/>
                <a:ea typeface="微軟正黑體"/>
                <a:cs typeface="Arial" panose="020B0604020202020204" pitchFamily="34" charset="0"/>
              </a:rPr>
              <a:t>W</a:t>
            </a:r>
            <a:r>
              <a:rPr lang="ja-JP" sz="3800">
                <a:latin typeface="Arial" panose="020B0604020202020204" pitchFamily="34" charset="0"/>
                <a:ea typeface="微軟正黑體"/>
                <a:cs typeface="Arial" panose="020B0604020202020204" pitchFamily="34" charset="0"/>
              </a:rPr>
              <a:t>ake-up </a:t>
            </a:r>
            <a:r>
              <a:rPr lang="en-US" altLang="ja-JP" sz="3800">
                <a:latin typeface="Arial" panose="020B0604020202020204" pitchFamily="34" charset="0"/>
                <a:ea typeface="微軟正黑體"/>
                <a:cs typeface="Arial" panose="020B0604020202020204" pitchFamily="34" charset="0"/>
              </a:rPr>
              <a:t>D</a:t>
            </a:r>
            <a:r>
              <a:rPr lang="ja-JP" sz="3800">
                <a:latin typeface="Arial" panose="020B0604020202020204" pitchFamily="34" charset="0"/>
                <a:ea typeface="微軟正黑體"/>
                <a:cs typeface="Arial" panose="020B0604020202020204" pitchFamily="34" charset="0"/>
              </a:rPr>
              <a:t>emands</a:t>
            </a:r>
            <a:endParaRPr lang="en-US" altLang="ja-JP" sz="3800">
              <a:latin typeface="Arial" panose="020B0604020202020204" pitchFamily="34" charset="0"/>
              <a:ea typeface="微軟正黑體"/>
              <a:cs typeface="Arial" panose="020B0604020202020204" pitchFamily="34" charset="0"/>
            </a:endParaRPr>
          </a:p>
        </p:txBody>
      </p:sp>
      <p:pic>
        <p:nvPicPr>
          <p:cNvPr id="11" name="Picture 11" descr="A screenshot of a cell phone&#10;&#10;Description generated with very high confidence">
            <a:extLst>
              <a:ext uri="{FF2B5EF4-FFF2-40B4-BE49-F238E27FC236}">
                <a16:creationId xmlns:a16="http://schemas.microsoft.com/office/drawing/2014/main" id="{38BDCC1A-D0AF-4F7C-92B6-588920CD1948}"/>
              </a:ext>
            </a:extLst>
          </p:cNvPr>
          <p:cNvPicPr>
            <a:picLocks noGrp="1" noChangeAspect="1"/>
          </p:cNvPicPr>
          <p:nvPr>
            <p:ph idx="4294967295"/>
          </p:nvPr>
        </p:nvPicPr>
        <p:blipFill>
          <a:blip r:embed="rId3"/>
          <a:stretch>
            <a:fillRect/>
          </a:stretch>
        </p:blipFill>
        <p:spPr>
          <a:xfrm>
            <a:off x="493713" y="2954356"/>
            <a:ext cx="5602287" cy="3643313"/>
          </a:xfrm>
          <a:prstGeom prst="rect">
            <a:avLst/>
          </a:prstGeom>
        </p:spPr>
      </p:pic>
      <p:sp>
        <p:nvSpPr>
          <p:cNvPr id="8" name="TextBox 7">
            <a:extLst>
              <a:ext uri="{FF2B5EF4-FFF2-40B4-BE49-F238E27FC236}">
                <a16:creationId xmlns:a16="http://schemas.microsoft.com/office/drawing/2014/main" id="{B8C765B2-974F-498C-BCE1-571CAECCD4F8}"/>
              </a:ext>
            </a:extLst>
          </p:cNvPr>
          <p:cNvSpPr txBox="1"/>
          <p:nvPr/>
        </p:nvSpPr>
        <p:spPr>
          <a:xfrm>
            <a:off x="332797" y="1440910"/>
            <a:ext cx="11526406"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ja-JP" sz="2200" b="1" dirty="0">
                <a:solidFill>
                  <a:srgbClr val="412DAF"/>
                </a:solidFill>
                <a:latin typeface="Arial"/>
                <a:ea typeface="微軟正黑體"/>
                <a:cs typeface="Arial"/>
              </a:rPr>
              <a:t>You can send remote wake-up commands with different wake-up modes such as immediate wake-up and scheduled one, which once, daily, weekly, monthly, and other options are included. </a:t>
            </a:r>
            <a:r>
              <a:rPr lang="en-US" altLang="ja-JP" sz="2200" b="1" dirty="0" err="1">
                <a:solidFill>
                  <a:srgbClr val="412DAF"/>
                </a:solidFill>
                <a:latin typeface="Arial"/>
                <a:ea typeface="微軟正黑體"/>
                <a:cs typeface="Arial"/>
              </a:rPr>
              <a:t>QuWakeUp</a:t>
            </a:r>
            <a:r>
              <a:rPr lang="en-US" altLang="ja-JP" sz="2200" b="1" dirty="0">
                <a:solidFill>
                  <a:srgbClr val="412DAF"/>
                </a:solidFill>
                <a:latin typeface="Arial"/>
                <a:ea typeface="微軟正黑體"/>
                <a:cs typeface="Arial"/>
              </a:rPr>
              <a:t> helps you manage devices to go online flexibly.</a:t>
            </a:r>
            <a:endParaRPr lang="ja-JP" sz="2200" b="1" dirty="0">
              <a:solidFill>
                <a:srgbClr val="412DAF"/>
              </a:solidFill>
              <a:latin typeface="Arial"/>
              <a:ea typeface="微軟正黑體"/>
              <a:cs typeface="Arial"/>
            </a:endParaRPr>
          </a:p>
        </p:txBody>
      </p:sp>
      <p:sp>
        <p:nvSpPr>
          <p:cNvPr id="13" name="TextBox 12">
            <a:extLst>
              <a:ext uri="{FF2B5EF4-FFF2-40B4-BE49-F238E27FC236}">
                <a16:creationId xmlns:a16="http://schemas.microsoft.com/office/drawing/2014/main" id="{35C5BD0A-8AF4-42E2-82DC-4A5418C1C29D}"/>
              </a:ext>
            </a:extLst>
          </p:cNvPr>
          <p:cNvSpPr txBox="1"/>
          <p:nvPr/>
        </p:nvSpPr>
        <p:spPr>
          <a:xfrm>
            <a:off x="7031214" y="3814084"/>
            <a:ext cx="3762476" cy="461665"/>
          </a:xfrm>
          <a:prstGeom prst="rect">
            <a:avLst/>
          </a:prstGeom>
          <a:solidFill>
            <a:srgbClr val="4653A2"/>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ja-JP" altLang="en-US" sz="2400" b="1">
                <a:solidFill>
                  <a:schemeClr val="bg1"/>
                </a:solidFill>
                <a:latin typeface="Arial" panose="020B0604020202020204" pitchFamily="34" charset="0"/>
                <a:ea typeface="微軟正黑體"/>
                <a:cs typeface="Arial" panose="020B0604020202020204" pitchFamily="34" charset="0"/>
              </a:rPr>
              <a:t>Wake up Now</a:t>
            </a:r>
            <a:endParaRPr lang="en-US" sz="24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4" name="TextBox 13">
            <a:extLst>
              <a:ext uri="{FF2B5EF4-FFF2-40B4-BE49-F238E27FC236}">
                <a16:creationId xmlns:a16="http://schemas.microsoft.com/office/drawing/2014/main" id="{8412189B-A34B-4973-9A64-8B731321A0E9}"/>
              </a:ext>
            </a:extLst>
          </p:cNvPr>
          <p:cNvSpPr txBox="1"/>
          <p:nvPr/>
        </p:nvSpPr>
        <p:spPr>
          <a:xfrm>
            <a:off x="7047602" y="5162745"/>
            <a:ext cx="3758789" cy="677108"/>
          </a:xfrm>
          <a:prstGeom prst="rect">
            <a:avLst/>
          </a:prstGeom>
          <a:solidFill>
            <a:srgbClr val="4653A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1400" b="1">
                <a:solidFill>
                  <a:schemeClr val="bg1"/>
                </a:solidFill>
                <a:latin typeface="Arial" panose="020B0604020202020204" pitchFamily="34" charset="0"/>
                <a:ea typeface="微軟正黑體"/>
                <a:cs typeface="Arial" panose="020B0604020202020204" pitchFamily="34" charset="0"/>
              </a:rPr>
              <a:t>Daily / Weekly / Monthly </a:t>
            </a:r>
            <a:endParaRPr lang="en-US">
              <a:solidFill>
                <a:schemeClr val="bg1"/>
              </a:solidFill>
              <a:latin typeface="Arial" panose="020B0604020202020204" pitchFamily="34" charset="0"/>
              <a:cs typeface="Arial" panose="020B0604020202020204" pitchFamily="34" charset="0"/>
            </a:endParaRPr>
          </a:p>
          <a:p>
            <a:pPr algn="ctr"/>
            <a:r>
              <a:rPr lang="ja-JP" altLang="en-US" sz="2400" b="1">
                <a:solidFill>
                  <a:schemeClr val="bg1"/>
                </a:solidFill>
                <a:latin typeface="Arial" panose="020B0604020202020204" pitchFamily="34" charset="0"/>
                <a:ea typeface="微軟正黑體"/>
                <a:cs typeface="Arial" panose="020B0604020202020204" pitchFamily="34" charset="0"/>
              </a:rPr>
              <a:t>Wake up in Schedule</a:t>
            </a:r>
            <a:endParaRPr lang="ja-JP" altLang="en-US" sz="24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10" name="圖片 9">
            <a:extLst>
              <a:ext uri="{FF2B5EF4-FFF2-40B4-BE49-F238E27FC236}">
                <a16:creationId xmlns:a16="http://schemas.microsoft.com/office/drawing/2014/main" id="{92AFBA5A-1DEB-4368-9F02-4414F2B760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388824"/>
            <a:ext cx="3325596" cy="985190"/>
          </a:xfrm>
          <a:prstGeom prst="rect">
            <a:avLst/>
          </a:prstGeom>
        </p:spPr>
      </p:pic>
      <p:sp>
        <p:nvSpPr>
          <p:cNvPr id="12" name="矩形 11">
            <a:extLst>
              <a:ext uri="{FF2B5EF4-FFF2-40B4-BE49-F238E27FC236}">
                <a16:creationId xmlns:a16="http://schemas.microsoft.com/office/drawing/2014/main" id="{2C3268D2-C905-4402-8F6B-7A8F041B2728}"/>
              </a:ext>
            </a:extLst>
          </p:cNvPr>
          <p:cNvSpPr/>
          <p:nvPr/>
        </p:nvSpPr>
        <p:spPr>
          <a:xfrm>
            <a:off x="404272" y="527476"/>
            <a:ext cx="3076483" cy="707886"/>
          </a:xfrm>
          <a:prstGeom prst="rect">
            <a:avLst/>
          </a:prstGeom>
        </p:spPr>
        <p:txBody>
          <a:bodyPr wrap="none" anchor="t">
            <a:spAutoFit/>
          </a:bodyPr>
          <a:lstStyle/>
          <a:p>
            <a:r>
              <a:rPr lang="ja-JP" altLang="en-US" sz="4000" b="1">
                <a:solidFill>
                  <a:srgbClr val="F08354"/>
                </a:solidFill>
                <a:latin typeface="Arial" panose="020B0604020202020204" pitchFamily="34" charset="0"/>
                <a:ea typeface="微軟正黑體"/>
                <a:cs typeface="Arial" panose="020B0604020202020204" pitchFamily="34" charset="0"/>
              </a:rPr>
              <a:t>Highlight 2 </a:t>
            </a:r>
            <a:endParaRPr lang="zh-TW" altLang="en-US">
              <a:solidFill>
                <a:srgbClr val="F08354"/>
              </a:solidFill>
              <a:latin typeface="Arial" panose="020B0604020202020204" pitchFamily="34" charset="0"/>
              <a:ea typeface="微軟正黑體" panose="020B0604030504040204" pitchFamily="34" charset="-120"/>
              <a:cs typeface="Arial" panose="020B0604020202020204" pitchFamily="34" charset="0"/>
            </a:endParaRPr>
          </a:p>
        </p:txBody>
      </p:sp>
      <p:sp>
        <p:nvSpPr>
          <p:cNvPr id="3" name="矩形 2">
            <a:extLst>
              <a:ext uri="{FF2B5EF4-FFF2-40B4-BE49-F238E27FC236}">
                <a16:creationId xmlns:a16="http://schemas.microsoft.com/office/drawing/2014/main" id="{8F7EA27D-A6A1-4233-B36E-D1938D2FE65C}"/>
              </a:ext>
            </a:extLst>
          </p:cNvPr>
          <p:cNvSpPr/>
          <p:nvPr/>
        </p:nvSpPr>
        <p:spPr>
          <a:xfrm flipH="1">
            <a:off x="1900629" y="4990597"/>
            <a:ext cx="623421" cy="167640"/>
          </a:xfrm>
          <a:prstGeom prst="rect">
            <a:avLst/>
          </a:prstGeom>
          <a:ln w="12700">
            <a:solidFill>
              <a:schemeClr val="bg1"/>
            </a:solidFill>
            <a:headEnd type="none"/>
            <a:tailEnd type="oval"/>
          </a:ln>
          <a:effectLst>
            <a:glow rad="63500">
              <a:srgbClr val="0066FF">
                <a:alpha val="4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cxnSp>
        <p:nvCxnSpPr>
          <p:cNvPr id="15" name="接點: 肘形 14">
            <a:extLst>
              <a:ext uri="{FF2B5EF4-FFF2-40B4-BE49-F238E27FC236}">
                <a16:creationId xmlns:a16="http://schemas.microsoft.com/office/drawing/2014/main" id="{E13C866B-0379-401F-8103-95D6BB4FB4C1}"/>
              </a:ext>
            </a:extLst>
          </p:cNvPr>
          <p:cNvCxnSpPr>
            <a:cxnSpLocks/>
          </p:cNvCxnSpPr>
          <p:nvPr/>
        </p:nvCxnSpPr>
        <p:spPr>
          <a:xfrm flipV="1">
            <a:off x="2515393" y="4041854"/>
            <a:ext cx="4786397" cy="1047805"/>
          </a:xfrm>
          <a:prstGeom prst="bentConnector3">
            <a:avLst>
              <a:gd name="adj1" fmla="val 50000"/>
            </a:avLst>
          </a:prstGeom>
          <a:ln w="12700">
            <a:solidFill>
              <a:schemeClr val="bg1"/>
            </a:solidFill>
            <a:headEnd type="none"/>
            <a:tailEnd type="oval"/>
          </a:ln>
          <a:effectLst>
            <a:glow rad="63500">
              <a:srgbClr val="0066FF">
                <a:alpha val="40000"/>
              </a:srgbClr>
            </a:glow>
          </a:effectLst>
        </p:spPr>
        <p:style>
          <a:lnRef idx="1">
            <a:schemeClr val="accent1"/>
          </a:lnRef>
          <a:fillRef idx="0">
            <a:schemeClr val="accent1"/>
          </a:fillRef>
          <a:effectRef idx="0">
            <a:schemeClr val="accent1"/>
          </a:effectRef>
          <a:fontRef idx="minor">
            <a:schemeClr val="tx1"/>
          </a:fontRef>
        </p:style>
      </p:cxnSp>
      <p:sp>
        <p:nvSpPr>
          <p:cNvPr id="16" name="矩形 15">
            <a:extLst>
              <a:ext uri="{FF2B5EF4-FFF2-40B4-BE49-F238E27FC236}">
                <a16:creationId xmlns:a16="http://schemas.microsoft.com/office/drawing/2014/main" id="{0CAEE5E5-4A76-4ED6-9B44-050F6D697997}"/>
              </a:ext>
            </a:extLst>
          </p:cNvPr>
          <p:cNvSpPr/>
          <p:nvPr/>
        </p:nvSpPr>
        <p:spPr>
          <a:xfrm flipH="1">
            <a:off x="1900629" y="5187643"/>
            <a:ext cx="623421" cy="167640"/>
          </a:xfrm>
          <a:prstGeom prst="rect">
            <a:avLst/>
          </a:prstGeom>
          <a:ln w="12700">
            <a:solidFill>
              <a:schemeClr val="bg1"/>
            </a:solidFill>
            <a:headEnd type="none"/>
            <a:tailEnd type="oval"/>
          </a:ln>
          <a:effectLst>
            <a:glow rad="63500">
              <a:srgbClr val="0066FF">
                <a:alpha val="4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cxnSp>
        <p:nvCxnSpPr>
          <p:cNvPr id="17" name="接點: 肘形 16">
            <a:extLst>
              <a:ext uri="{FF2B5EF4-FFF2-40B4-BE49-F238E27FC236}">
                <a16:creationId xmlns:a16="http://schemas.microsoft.com/office/drawing/2014/main" id="{453E9EDB-9CEA-45F5-9B75-027765EF1AB9}"/>
              </a:ext>
            </a:extLst>
          </p:cNvPr>
          <p:cNvCxnSpPr>
            <a:cxnSpLocks/>
          </p:cNvCxnSpPr>
          <p:nvPr/>
        </p:nvCxnSpPr>
        <p:spPr>
          <a:xfrm>
            <a:off x="2515393" y="5295207"/>
            <a:ext cx="4786397" cy="294136"/>
          </a:xfrm>
          <a:prstGeom prst="bentConnector3">
            <a:avLst>
              <a:gd name="adj1" fmla="val 50000"/>
            </a:avLst>
          </a:prstGeom>
          <a:ln w="12700">
            <a:solidFill>
              <a:schemeClr val="bg1"/>
            </a:solidFill>
            <a:headEnd type="none"/>
            <a:tailEnd type="oval"/>
          </a:ln>
          <a:effectLst>
            <a:glow rad="63500">
              <a:srgbClr val="0066FF">
                <a:alpha val="40000"/>
              </a:srgb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9747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圖片 25">
            <a:extLst>
              <a:ext uri="{FF2B5EF4-FFF2-40B4-BE49-F238E27FC236}">
                <a16:creationId xmlns:a16="http://schemas.microsoft.com/office/drawing/2014/main" id="{712EC8E0-6BD3-4F72-848F-AD2D53A0EF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02533" y="2709226"/>
            <a:ext cx="1914150" cy="3973513"/>
          </a:xfrm>
          <a:prstGeom prst="rect">
            <a:avLst/>
          </a:prstGeom>
        </p:spPr>
      </p:pic>
      <p:pic>
        <p:nvPicPr>
          <p:cNvPr id="28" name="圖片 27">
            <a:extLst>
              <a:ext uri="{FF2B5EF4-FFF2-40B4-BE49-F238E27FC236}">
                <a16:creationId xmlns:a16="http://schemas.microsoft.com/office/drawing/2014/main" id="{A8C543B9-78D3-4CE7-B6D5-7A29540070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84721" y="2709226"/>
            <a:ext cx="1914150" cy="3973513"/>
          </a:xfrm>
          <a:prstGeom prst="rect">
            <a:avLst/>
          </a:prstGeom>
        </p:spPr>
      </p:pic>
      <p:pic>
        <p:nvPicPr>
          <p:cNvPr id="11" name="圖片 10">
            <a:extLst>
              <a:ext uri="{FF2B5EF4-FFF2-40B4-BE49-F238E27FC236}">
                <a16:creationId xmlns:a16="http://schemas.microsoft.com/office/drawing/2014/main" id="{5C281ECA-FF2E-4DD8-9D00-D056BC2D1C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03739" y="2709226"/>
            <a:ext cx="1914150" cy="3973513"/>
          </a:xfrm>
          <a:prstGeom prst="rect">
            <a:avLst/>
          </a:prstGeom>
        </p:spPr>
      </p:pic>
      <p:sp>
        <p:nvSpPr>
          <p:cNvPr id="5" name="Title 1">
            <a:extLst>
              <a:ext uri="{FF2B5EF4-FFF2-40B4-BE49-F238E27FC236}">
                <a16:creationId xmlns:a16="http://schemas.microsoft.com/office/drawing/2014/main" id="{6FEF4341-4967-4AA1-B238-EAFA7B96B5D2}"/>
              </a:ext>
            </a:extLst>
          </p:cNvPr>
          <p:cNvSpPr>
            <a:spLocks noGrp="1"/>
          </p:cNvSpPr>
          <p:nvPr>
            <p:ph type="title"/>
          </p:nvPr>
        </p:nvSpPr>
        <p:spPr>
          <a:xfrm>
            <a:off x="3377083" y="399894"/>
            <a:ext cx="7182184" cy="985190"/>
          </a:xfrm>
        </p:spPr>
        <p:txBody>
          <a:bodyPr>
            <a:normAutofit/>
          </a:bodyPr>
          <a:lstStyle/>
          <a:p>
            <a:r>
              <a:rPr lang="ja-JP" sz="3800">
                <a:latin typeface="Arial" panose="020B0604020202020204" pitchFamily="34" charset="0"/>
                <a:ea typeface="微軟正黑體"/>
                <a:cs typeface="Arial" panose="020B0604020202020204" pitchFamily="34" charset="0"/>
              </a:rPr>
              <a:t>Seamless </a:t>
            </a:r>
            <a:r>
              <a:rPr lang="en-US" altLang="ja-JP" sz="3800">
                <a:latin typeface="Arial" panose="020B0604020202020204" pitchFamily="34" charset="0"/>
                <a:ea typeface="微軟正黑體"/>
                <a:cs typeface="Arial" panose="020B0604020202020204" pitchFamily="34" charset="0"/>
              </a:rPr>
              <a:t>M</a:t>
            </a:r>
            <a:r>
              <a:rPr lang="ja-JP" sz="3800">
                <a:latin typeface="Arial" panose="020B0604020202020204" pitchFamily="34" charset="0"/>
                <a:ea typeface="微軟正黑體"/>
                <a:cs typeface="Arial" panose="020B0604020202020204" pitchFamily="34" charset="0"/>
              </a:rPr>
              <a:t>obile APP </a:t>
            </a:r>
            <a:endParaRPr lang="en-US" altLang="ja-JP" sz="3800">
              <a:latin typeface="Arial" panose="020B0604020202020204" pitchFamily="34" charset="0"/>
              <a:ea typeface="微軟正黑體"/>
              <a:cs typeface="Arial" panose="020B0604020202020204" pitchFamily="34" charset="0"/>
            </a:endParaRPr>
          </a:p>
        </p:txBody>
      </p:sp>
      <p:pic>
        <p:nvPicPr>
          <p:cNvPr id="4" name="Picture 4" descr="A screenshot of a cell phone&#10;&#10;Description generated with very high confidence">
            <a:extLst>
              <a:ext uri="{FF2B5EF4-FFF2-40B4-BE49-F238E27FC236}">
                <a16:creationId xmlns:a16="http://schemas.microsoft.com/office/drawing/2014/main" id="{FF5F572D-BFC3-4ACE-8794-A65FFC849237}"/>
              </a:ext>
            </a:extLst>
          </p:cNvPr>
          <p:cNvPicPr>
            <a:picLocks noGrp="1" noChangeAspect="1"/>
          </p:cNvPicPr>
          <p:nvPr>
            <p:ph idx="4294967295"/>
          </p:nvPr>
        </p:nvPicPr>
        <p:blipFill rotWithShape="1">
          <a:blip r:embed="rId4"/>
          <a:srcRect l="960"/>
          <a:stretch/>
        </p:blipFill>
        <p:spPr>
          <a:xfrm>
            <a:off x="3791546" y="3124296"/>
            <a:ext cx="1736290" cy="3088462"/>
          </a:xfrm>
          <a:prstGeom prst="rect">
            <a:avLst/>
          </a:prstGeom>
          <a:effectLst>
            <a:innerShdw blurRad="114300">
              <a:prstClr val="black">
                <a:alpha val="20000"/>
              </a:prstClr>
            </a:innerShdw>
          </a:effectLst>
        </p:spPr>
      </p:pic>
      <p:sp>
        <p:nvSpPr>
          <p:cNvPr id="13" name="TextBox 12">
            <a:extLst>
              <a:ext uri="{FF2B5EF4-FFF2-40B4-BE49-F238E27FC236}">
                <a16:creationId xmlns:a16="http://schemas.microsoft.com/office/drawing/2014/main" id="{4743E536-5BFD-4BF7-9971-F98F3F48B791}"/>
              </a:ext>
            </a:extLst>
          </p:cNvPr>
          <p:cNvSpPr txBox="1"/>
          <p:nvPr/>
        </p:nvSpPr>
        <p:spPr>
          <a:xfrm rot="20940000">
            <a:off x="3826073" y="5032181"/>
            <a:ext cx="1930400" cy="707886"/>
          </a:xfrm>
          <a:prstGeom prst="rect">
            <a:avLst/>
          </a:prstGeom>
          <a:solidFill>
            <a:srgbClr val="4653A2"/>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algn="ctr">
              <a:defRPr sz="2000" b="1">
                <a:solidFill>
                  <a:srgbClr val="FFFFFF"/>
                </a:solidFill>
                <a:latin typeface="微軟正黑體" panose="020B0604030504040204" pitchFamily="34" charset="-120"/>
                <a:ea typeface="微軟正黑體" panose="020B0604030504040204" pitchFamily="34" charset="-120"/>
              </a:defRPr>
            </a:lvl1pPr>
          </a:lstStyle>
          <a:p>
            <a:r>
              <a:rPr lang="ja-JP" altLang="en-US">
                <a:latin typeface="Arial" panose="020B0604020202020204" pitchFamily="34" charset="0"/>
                <a:ea typeface="微軟正黑體"/>
                <a:cs typeface="Arial" panose="020B0604020202020204" pitchFamily="34" charset="0"/>
              </a:rPr>
              <a:t>View Device Status</a:t>
            </a:r>
            <a:endParaRPr lang="en-US">
              <a:latin typeface="Arial" panose="020B0604020202020204" pitchFamily="34" charset="0"/>
              <a:cs typeface="Arial" panose="020B0604020202020204" pitchFamily="34" charset="0"/>
            </a:endParaRPr>
          </a:p>
        </p:txBody>
      </p:sp>
      <p:grpSp>
        <p:nvGrpSpPr>
          <p:cNvPr id="7" name="群組 6">
            <a:extLst>
              <a:ext uri="{FF2B5EF4-FFF2-40B4-BE49-F238E27FC236}">
                <a16:creationId xmlns:a16="http://schemas.microsoft.com/office/drawing/2014/main" id="{8C8F19C0-F231-431C-86E5-840CB25AB757}"/>
              </a:ext>
            </a:extLst>
          </p:cNvPr>
          <p:cNvGrpSpPr/>
          <p:nvPr/>
        </p:nvGrpSpPr>
        <p:grpSpPr>
          <a:xfrm>
            <a:off x="9144147" y="95752"/>
            <a:ext cx="2618627" cy="1571333"/>
            <a:chOff x="6945353" y="505736"/>
            <a:chExt cx="2901043" cy="1740800"/>
          </a:xfrm>
        </p:grpSpPr>
        <p:pic>
          <p:nvPicPr>
            <p:cNvPr id="8" name="Graphic 8">
              <a:extLst>
                <a:ext uri="{FF2B5EF4-FFF2-40B4-BE49-F238E27FC236}">
                  <a16:creationId xmlns:a16="http://schemas.microsoft.com/office/drawing/2014/main" id="{0FDBC600-1661-4E84-81FB-F2A18A314FB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959608" y="600647"/>
              <a:ext cx="486228" cy="519792"/>
            </a:xfrm>
            <a:prstGeom prst="rect">
              <a:avLst/>
            </a:prstGeom>
          </p:spPr>
        </p:pic>
        <p:pic>
          <p:nvPicPr>
            <p:cNvPr id="19" name="Picture 19" descr="A close up of a logo&#10;&#10;Description generated with high confidence">
              <a:extLst>
                <a:ext uri="{FF2B5EF4-FFF2-40B4-BE49-F238E27FC236}">
                  <a16:creationId xmlns:a16="http://schemas.microsoft.com/office/drawing/2014/main" id="{7FDD801C-2BDD-4CBE-998A-CBB5E35E241B}"/>
                </a:ext>
              </a:extLst>
            </p:cNvPr>
            <p:cNvPicPr>
              <a:picLocks noChangeAspect="1"/>
            </p:cNvPicPr>
            <p:nvPr/>
          </p:nvPicPr>
          <p:blipFill>
            <a:blip r:embed="rId7"/>
            <a:stretch>
              <a:fillRect/>
            </a:stretch>
          </p:blipFill>
          <p:spPr>
            <a:xfrm>
              <a:off x="6945353" y="1546560"/>
              <a:ext cx="569686" cy="569686"/>
            </a:xfrm>
            <a:prstGeom prst="rect">
              <a:avLst/>
            </a:prstGeom>
          </p:spPr>
        </p:pic>
        <p:sp>
          <p:nvSpPr>
            <p:cNvPr id="22" name="Title 1">
              <a:extLst>
                <a:ext uri="{FF2B5EF4-FFF2-40B4-BE49-F238E27FC236}">
                  <a16:creationId xmlns:a16="http://schemas.microsoft.com/office/drawing/2014/main" id="{522B925D-94DF-48EE-B964-82DFC35B7BA2}"/>
                </a:ext>
              </a:extLst>
            </p:cNvPr>
            <p:cNvSpPr txBox="1">
              <a:spLocks/>
            </p:cNvSpPr>
            <p:nvPr/>
          </p:nvSpPr>
          <p:spPr>
            <a:xfrm>
              <a:off x="7578537" y="505736"/>
              <a:ext cx="2267859" cy="7096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err="1">
                  <a:latin typeface="Arial" panose="020B0604020202020204" pitchFamily="34" charset="0"/>
                  <a:cs typeface="Arial" panose="020B0604020202020204" pitchFamily="34" charset="0"/>
                </a:rPr>
                <a:t>Qmanager</a:t>
              </a:r>
              <a:endParaRPr lang="en-US" sz="2400" b="1">
                <a:latin typeface="Arial" panose="020B0604020202020204" pitchFamily="34" charset="0"/>
                <a:cs typeface="Arial" panose="020B0604020202020204" pitchFamily="34" charset="0"/>
              </a:endParaRPr>
            </a:p>
          </p:txBody>
        </p:sp>
        <p:sp>
          <p:nvSpPr>
            <p:cNvPr id="24" name="Title 1">
              <a:extLst>
                <a:ext uri="{FF2B5EF4-FFF2-40B4-BE49-F238E27FC236}">
                  <a16:creationId xmlns:a16="http://schemas.microsoft.com/office/drawing/2014/main" id="{569F4D4F-41CC-404B-8B2B-1FE07E885626}"/>
                </a:ext>
              </a:extLst>
            </p:cNvPr>
            <p:cNvSpPr txBox="1">
              <a:spLocks/>
            </p:cNvSpPr>
            <p:nvPr/>
          </p:nvSpPr>
          <p:spPr>
            <a:xfrm>
              <a:off x="7578537" y="1416273"/>
              <a:ext cx="2017486" cy="8302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err="1">
                  <a:latin typeface="Arial" panose="020B0604020202020204" pitchFamily="34" charset="0"/>
                  <a:cs typeface="Arial" panose="020B0604020202020204" pitchFamily="34" charset="0"/>
                </a:rPr>
                <a:t>QuWakeUp</a:t>
              </a:r>
              <a:endParaRPr lang="en-US" sz="2400" b="1">
                <a:latin typeface="Arial" panose="020B0604020202020204" pitchFamily="34" charset="0"/>
                <a:cs typeface="Arial" panose="020B0604020202020204" pitchFamily="34" charset="0"/>
              </a:endParaRPr>
            </a:p>
          </p:txBody>
        </p:sp>
        <p:sp>
          <p:nvSpPr>
            <p:cNvPr id="29" name="Multiplication Sign 28">
              <a:extLst>
                <a:ext uri="{FF2B5EF4-FFF2-40B4-BE49-F238E27FC236}">
                  <a16:creationId xmlns:a16="http://schemas.microsoft.com/office/drawing/2014/main" id="{F570FB9C-8BF4-4FE1-889A-7130F99692E4}"/>
                </a:ext>
              </a:extLst>
            </p:cNvPr>
            <p:cNvSpPr/>
            <p:nvPr/>
          </p:nvSpPr>
          <p:spPr>
            <a:xfrm>
              <a:off x="8162438" y="1058636"/>
              <a:ext cx="654050" cy="635000"/>
            </a:xfrm>
            <a:prstGeom prst="mathMultiply">
              <a:avLst>
                <a:gd name="adj1" fmla="val 15120"/>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sz="2400">
                <a:latin typeface="Arial" panose="020B0604020202020204" pitchFamily="34" charset="0"/>
                <a:cs typeface="Arial" panose="020B0604020202020204" pitchFamily="34" charset="0"/>
              </a:endParaRPr>
            </a:p>
          </p:txBody>
        </p:sp>
      </p:grpSp>
      <p:sp>
        <p:nvSpPr>
          <p:cNvPr id="31" name="TextBox 30">
            <a:extLst>
              <a:ext uri="{FF2B5EF4-FFF2-40B4-BE49-F238E27FC236}">
                <a16:creationId xmlns:a16="http://schemas.microsoft.com/office/drawing/2014/main" id="{11044455-7C67-4110-B8ED-0B29D61FABBB}"/>
              </a:ext>
            </a:extLst>
          </p:cNvPr>
          <p:cNvSpPr txBox="1"/>
          <p:nvPr/>
        </p:nvSpPr>
        <p:spPr>
          <a:xfrm>
            <a:off x="373390" y="1439786"/>
            <a:ext cx="8572602"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ja-JP" sz="2200" b="1" dirty="0">
                <a:solidFill>
                  <a:srgbClr val="412DAF"/>
                </a:solidFill>
                <a:latin typeface="Arial"/>
                <a:ea typeface="微軟正黑體"/>
                <a:cs typeface="Arial"/>
              </a:rPr>
              <a:t>Integrating </a:t>
            </a:r>
            <a:r>
              <a:rPr lang="en-US" altLang="ja-JP" sz="2200" b="1" dirty="0" err="1">
                <a:solidFill>
                  <a:srgbClr val="412DAF"/>
                </a:solidFill>
                <a:latin typeface="Arial"/>
                <a:ea typeface="微軟正黑體"/>
                <a:cs typeface="Arial"/>
              </a:rPr>
              <a:t>QuWakeUp</a:t>
            </a:r>
            <a:r>
              <a:rPr lang="en-US" altLang="ja-JP" sz="2200" b="1" dirty="0">
                <a:solidFill>
                  <a:srgbClr val="412DAF"/>
                </a:solidFill>
                <a:latin typeface="Arial"/>
                <a:ea typeface="微軟正黑體"/>
                <a:cs typeface="Arial"/>
              </a:rPr>
              <a:t> into a mobile app makes it easier. No matter when you are on the way to work or taking the Metro, you can use the mobile phone to keep track of the equipment in the local network.</a:t>
            </a:r>
          </a:p>
        </p:txBody>
      </p:sp>
      <p:pic>
        <p:nvPicPr>
          <p:cNvPr id="33" name="Picture 32" descr="A screenshot of a cell phone&#10;&#10;Description generated with very high confidence">
            <a:extLst>
              <a:ext uri="{FF2B5EF4-FFF2-40B4-BE49-F238E27FC236}">
                <a16:creationId xmlns:a16="http://schemas.microsoft.com/office/drawing/2014/main" id="{27A1E16B-FB38-42D5-BA74-753D97B9D4EE}"/>
              </a:ext>
            </a:extLst>
          </p:cNvPr>
          <p:cNvPicPr>
            <a:picLocks noChangeAspect="1"/>
          </p:cNvPicPr>
          <p:nvPr/>
        </p:nvPicPr>
        <p:blipFill>
          <a:blip r:embed="rId8"/>
          <a:stretch>
            <a:fillRect/>
          </a:stretch>
        </p:blipFill>
        <p:spPr>
          <a:xfrm>
            <a:off x="256266" y="3161277"/>
            <a:ext cx="2789122" cy="2832951"/>
          </a:xfrm>
          <a:prstGeom prst="rect">
            <a:avLst/>
          </a:prstGeom>
        </p:spPr>
      </p:pic>
      <p:grpSp>
        <p:nvGrpSpPr>
          <p:cNvPr id="15" name="群組 14">
            <a:extLst>
              <a:ext uri="{FF2B5EF4-FFF2-40B4-BE49-F238E27FC236}">
                <a16:creationId xmlns:a16="http://schemas.microsoft.com/office/drawing/2014/main" id="{B34024D5-134B-4AA3-A8EA-106A68F46BD3}"/>
              </a:ext>
            </a:extLst>
          </p:cNvPr>
          <p:cNvGrpSpPr/>
          <p:nvPr/>
        </p:nvGrpSpPr>
        <p:grpSpPr>
          <a:xfrm>
            <a:off x="1093179" y="3939158"/>
            <a:ext cx="1428395" cy="597789"/>
            <a:chOff x="409386" y="5323005"/>
            <a:chExt cx="2078714" cy="869950"/>
          </a:xfrm>
        </p:grpSpPr>
        <p:sp>
          <p:nvSpPr>
            <p:cNvPr id="2" name="TextBox 1">
              <a:extLst>
                <a:ext uri="{FF2B5EF4-FFF2-40B4-BE49-F238E27FC236}">
                  <a16:creationId xmlns:a16="http://schemas.microsoft.com/office/drawing/2014/main" id="{B30C4C7E-7417-47FB-8D55-1EC4742F9446}"/>
                </a:ext>
              </a:extLst>
            </p:cNvPr>
            <p:cNvSpPr txBox="1"/>
            <p:nvPr/>
          </p:nvSpPr>
          <p:spPr>
            <a:xfrm>
              <a:off x="1065703" y="5573315"/>
              <a:ext cx="1422397" cy="3359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900" err="1"/>
                <a:t>QuWakeUp</a:t>
              </a:r>
              <a:endParaRPr lang="en-US" sz="900">
                <a:cs typeface="Calibri"/>
              </a:endParaRPr>
            </a:p>
          </p:txBody>
        </p:sp>
        <p:pic>
          <p:nvPicPr>
            <p:cNvPr id="3" name="Picture 18">
              <a:extLst>
                <a:ext uri="{FF2B5EF4-FFF2-40B4-BE49-F238E27FC236}">
                  <a16:creationId xmlns:a16="http://schemas.microsoft.com/office/drawing/2014/main" id="{46B77DC2-1151-4065-B567-50EDD72C28D8}"/>
                </a:ext>
              </a:extLst>
            </p:cNvPr>
            <p:cNvPicPr>
              <a:picLocks noChangeAspect="1"/>
            </p:cNvPicPr>
            <p:nvPr/>
          </p:nvPicPr>
          <p:blipFill>
            <a:blip r:embed="rId9"/>
            <a:stretch>
              <a:fillRect/>
            </a:stretch>
          </p:blipFill>
          <p:spPr>
            <a:xfrm>
              <a:off x="409386" y="5323005"/>
              <a:ext cx="869950" cy="869950"/>
            </a:xfrm>
            <a:prstGeom prst="rect">
              <a:avLst/>
            </a:prstGeom>
          </p:spPr>
        </p:pic>
      </p:grpSp>
      <p:pic>
        <p:nvPicPr>
          <p:cNvPr id="20" name="圖片 19">
            <a:extLst>
              <a:ext uri="{FF2B5EF4-FFF2-40B4-BE49-F238E27FC236}">
                <a16:creationId xmlns:a16="http://schemas.microsoft.com/office/drawing/2014/main" id="{122DD1B7-BCFF-469A-856A-A0F62B6B788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 y="388824"/>
            <a:ext cx="3391144" cy="985190"/>
          </a:xfrm>
          <a:prstGeom prst="rect">
            <a:avLst/>
          </a:prstGeom>
        </p:spPr>
      </p:pic>
      <p:sp>
        <p:nvSpPr>
          <p:cNvPr id="21" name="矩形 20">
            <a:extLst>
              <a:ext uri="{FF2B5EF4-FFF2-40B4-BE49-F238E27FC236}">
                <a16:creationId xmlns:a16="http://schemas.microsoft.com/office/drawing/2014/main" id="{D81AD1FB-0841-4602-B7DD-9F091F7CAA12}"/>
              </a:ext>
            </a:extLst>
          </p:cNvPr>
          <p:cNvSpPr/>
          <p:nvPr/>
        </p:nvSpPr>
        <p:spPr>
          <a:xfrm>
            <a:off x="404272" y="527476"/>
            <a:ext cx="3076483" cy="707886"/>
          </a:xfrm>
          <a:prstGeom prst="rect">
            <a:avLst/>
          </a:prstGeom>
        </p:spPr>
        <p:txBody>
          <a:bodyPr wrap="none" anchor="t">
            <a:spAutoFit/>
          </a:bodyPr>
          <a:lstStyle/>
          <a:p>
            <a:r>
              <a:rPr lang="ja-JP" altLang="en-US" sz="4000" b="1">
                <a:solidFill>
                  <a:srgbClr val="E4636B"/>
                </a:solidFill>
                <a:latin typeface="Arial" panose="020B0604020202020204" pitchFamily="34" charset="0"/>
                <a:ea typeface="微軟正黑體"/>
                <a:cs typeface="Arial" panose="020B0604020202020204" pitchFamily="34" charset="0"/>
              </a:rPr>
              <a:t>Highlight 3 </a:t>
            </a:r>
            <a:endParaRPr lang="zh-TW" altLang="en-US">
              <a:solidFill>
                <a:srgbClr val="E4636B"/>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3" name="Arrow: Left-Right 16">
            <a:extLst>
              <a:ext uri="{FF2B5EF4-FFF2-40B4-BE49-F238E27FC236}">
                <a16:creationId xmlns:a16="http://schemas.microsoft.com/office/drawing/2014/main" id="{6475FC3F-629D-4059-A9C4-5C1EA5A23EB1}"/>
              </a:ext>
            </a:extLst>
          </p:cNvPr>
          <p:cNvSpPr/>
          <p:nvPr/>
        </p:nvSpPr>
        <p:spPr>
          <a:xfrm>
            <a:off x="2435788" y="4165861"/>
            <a:ext cx="1219200" cy="776513"/>
          </a:xfrm>
          <a:prstGeom prst="rightArrow">
            <a:avLst/>
          </a:prstGeom>
          <a:solidFill>
            <a:srgbClr val="4653A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10" descr="A screenshot of a cell phone&#10;&#10;Description generated with very high confidence">
            <a:extLst>
              <a:ext uri="{FF2B5EF4-FFF2-40B4-BE49-F238E27FC236}">
                <a16:creationId xmlns:a16="http://schemas.microsoft.com/office/drawing/2014/main" id="{01AB5462-5525-4D59-B4BA-220BFA6A2EA8}"/>
              </a:ext>
            </a:extLst>
          </p:cNvPr>
          <p:cNvPicPr>
            <a:picLocks noChangeAspect="1"/>
          </p:cNvPicPr>
          <p:nvPr/>
        </p:nvPicPr>
        <p:blipFill>
          <a:blip r:embed="rId11"/>
          <a:stretch>
            <a:fillRect/>
          </a:stretch>
        </p:blipFill>
        <p:spPr>
          <a:xfrm>
            <a:off x="6101374" y="3131915"/>
            <a:ext cx="1733603" cy="3068659"/>
          </a:xfrm>
          <a:prstGeom prst="rect">
            <a:avLst/>
          </a:prstGeom>
          <a:effectLst>
            <a:innerShdw blurRad="114300">
              <a:prstClr val="black">
                <a:alpha val="20000"/>
              </a:prstClr>
            </a:innerShdw>
          </a:effectLst>
        </p:spPr>
      </p:pic>
      <p:pic>
        <p:nvPicPr>
          <p:cNvPr id="34" name="Picture 6" descr="A screenshot of a cell phone&#10;&#10;Description generated with very high confidence">
            <a:extLst>
              <a:ext uri="{FF2B5EF4-FFF2-40B4-BE49-F238E27FC236}">
                <a16:creationId xmlns:a16="http://schemas.microsoft.com/office/drawing/2014/main" id="{DCBFBCEB-5C55-44AF-9AD3-5069934A2AA3}"/>
              </a:ext>
            </a:extLst>
          </p:cNvPr>
          <p:cNvPicPr>
            <a:picLocks noChangeAspect="1"/>
          </p:cNvPicPr>
          <p:nvPr/>
        </p:nvPicPr>
        <p:blipFill>
          <a:blip r:embed="rId12"/>
          <a:stretch>
            <a:fillRect/>
          </a:stretch>
        </p:blipFill>
        <p:spPr>
          <a:xfrm>
            <a:off x="8372528" y="3124295"/>
            <a:ext cx="1736600" cy="3068659"/>
          </a:xfrm>
          <a:prstGeom prst="rect">
            <a:avLst/>
          </a:prstGeom>
          <a:effectLst>
            <a:innerShdw blurRad="114300">
              <a:prstClr val="black">
                <a:alpha val="20000"/>
              </a:prstClr>
            </a:innerShdw>
          </a:effectLst>
        </p:spPr>
      </p:pic>
      <p:sp>
        <p:nvSpPr>
          <p:cNvPr id="12" name="TextBox 11">
            <a:extLst>
              <a:ext uri="{FF2B5EF4-FFF2-40B4-BE49-F238E27FC236}">
                <a16:creationId xmlns:a16="http://schemas.microsoft.com/office/drawing/2014/main" id="{5669A901-BDC8-46A5-BC63-3E899D98BD9C}"/>
              </a:ext>
            </a:extLst>
          </p:cNvPr>
          <p:cNvSpPr txBox="1"/>
          <p:nvPr/>
        </p:nvSpPr>
        <p:spPr>
          <a:xfrm rot="20940000">
            <a:off x="6122669" y="5032425"/>
            <a:ext cx="1930400" cy="707886"/>
          </a:xfrm>
          <a:prstGeom prst="rect">
            <a:avLst/>
          </a:prstGeom>
          <a:solidFill>
            <a:srgbClr val="4653A2"/>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algn="ctr">
              <a:defRPr sz="2000" b="1">
                <a:solidFill>
                  <a:srgbClr val="FFFFFF"/>
                </a:solidFill>
                <a:latin typeface="微軟正黑體" panose="020B0604030504040204" pitchFamily="34" charset="-120"/>
                <a:ea typeface="微軟正黑體" panose="020B0604030504040204" pitchFamily="34" charset="-120"/>
              </a:defRPr>
            </a:lvl1pPr>
          </a:lstStyle>
          <a:p>
            <a:r>
              <a:rPr lang="ja-JP" altLang="en-US">
                <a:latin typeface="Arial" panose="020B0604020202020204" pitchFamily="34" charset="0"/>
                <a:ea typeface="微軟正黑體"/>
                <a:cs typeface="Arial" panose="020B0604020202020204" pitchFamily="34" charset="0"/>
              </a:rPr>
              <a:t>Wakeup remote</a:t>
            </a:r>
            <a:endParaRPr lang="en-US">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BF684223-429D-4D69-AA15-8BC20F725A89}"/>
              </a:ext>
            </a:extLst>
          </p:cNvPr>
          <p:cNvSpPr txBox="1"/>
          <p:nvPr/>
        </p:nvSpPr>
        <p:spPr>
          <a:xfrm rot="21000000">
            <a:off x="8476262" y="4887488"/>
            <a:ext cx="1930400" cy="707886"/>
          </a:xfrm>
          <a:prstGeom prst="rect">
            <a:avLst/>
          </a:prstGeom>
          <a:solidFill>
            <a:srgbClr val="4653A2"/>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algn="ctr">
              <a:defRPr sz="2000" b="1">
                <a:solidFill>
                  <a:srgbClr val="FFFFFF"/>
                </a:solidFill>
                <a:latin typeface="微軟正黑體" panose="020B0604030504040204" pitchFamily="34" charset="-120"/>
                <a:ea typeface="微軟正黑體" panose="020B0604030504040204" pitchFamily="34" charset="-120"/>
              </a:defRPr>
            </a:lvl1pPr>
          </a:lstStyle>
          <a:p>
            <a:r>
              <a:rPr lang="ja-JP" altLang="en-US">
                <a:latin typeface="Arial" panose="020B0604020202020204" pitchFamily="34" charset="0"/>
                <a:ea typeface="微軟正黑體"/>
                <a:cs typeface="Arial" panose="020B0604020202020204" pitchFamily="34" charset="0"/>
              </a:rPr>
              <a:t>Management in Group</a:t>
            </a: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699386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圖片 18">
            <a:extLst>
              <a:ext uri="{FF2B5EF4-FFF2-40B4-BE49-F238E27FC236}">
                <a16:creationId xmlns:a16="http://schemas.microsoft.com/office/drawing/2014/main" id="{8A659929-0B17-4C43-87E4-0C09047BFA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55850" y="2808466"/>
            <a:ext cx="4673468" cy="4049534"/>
          </a:xfrm>
          <a:prstGeom prst="rect">
            <a:avLst/>
          </a:prstGeom>
        </p:spPr>
      </p:pic>
      <p:pic>
        <p:nvPicPr>
          <p:cNvPr id="20" name="圖片 19">
            <a:extLst>
              <a:ext uri="{FF2B5EF4-FFF2-40B4-BE49-F238E27FC236}">
                <a16:creationId xmlns:a16="http://schemas.microsoft.com/office/drawing/2014/main" id="{B9279E2D-60F0-4EC5-939E-27ADE10D95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83863" y="2615797"/>
            <a:ext cx="2973160" cy="1220823"/>
          </a:xfrm>
          <a:prstGeom prst="rect">
            <a:avLst/>
          </a:prstGeom>
        </p:spPr>
      </p:pic>
      <p:sp>
        <p:nvSpPr>
          <p:cNvPr id="21" name="TextBox 2">
            <a:extLst>
              <a:ext uri="{FF2B5EF4-FFF2-40B4-BE49-F238E27FC236}">
                <a16:creationId xmlns:a16="http://schemas.microsoft.com/office/drawing/2014/main" id="{9C8F5597-6BA7-44B1-B436-B641D72F10DD}"/>
              </a:ext>
            </a:extLst>
          </p:cNvPr>
          <p:cNvSpPr txBox="1"/>
          <p:nvPr/>
        </p:nvSpPr>
        <p:spPr>
          <a:xfrm>
            <a:off x="7159388" y="2648641"/>
            <a:ext cx="2022110" cy="70788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ja-JP" sz="2000" b="1">
                <a:solidFill>
                  <a:srgbClr val="FFFFFF"/>
                </a:solidFill>
                <a:latin typeface="Arial" panose="020B0604020202020204" pitchFamily="34" charset="0"/>
                <a:ea typeface="微軟正黑體"/>
                <a:cs typeface="Arial" panose="020B0604020202020204" pitchFamily="34" charset="0"/>
              </a:rPr>
              <a:t>MyQNAPcloud</a:t>
            </a:r>
            <a:r>
              <a:rPr lang="ja-JP" altLang="en-US" sz="2000" b="1">
                <a:solidFill>
                  <a:srgbClr val="FFFFFF"/>
                </a:solidFill>
                <a:latin typeface="Arial" panose="020B0604020202020204" pitchFamily="34" charset="0"/>
                <a:ea typeface="微軟正黑體"/>
                <a:cs typeface="Arial" panose="020B0604020202020204" pitchFamily="34" charset="0"/>
              </a:rPr>
              <a:t>Account Page</a:t>
            </a:r>
            <a:endParaRPr lang="ja-JP" altLang="en-US" sz="2000" b="1">
              <a:solidFill>
                <a:srgbClr val="FFFFFF"/>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6" name="圖片 5">
            <a:extLst>
              <a:ext uri="{FF2B5EF4-FFF2-40B4-BE49-F238E27FC236}">
                <a16:creationId xmlns:a16="http://schemas.microsoft.com/office/drawing/2014/main" id="{399C131C-69AB-4E54-B936-359D8628B1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768" y="2767588"/>
            <a:ext cx="4673468" cy="4049534"/>
          </a:xfrm>
          <a:prstGeom prst="rect">
            <a:avLst/>
          </a:prstGeom>
        </p:spPr>
      </p:pic>
      <p:pic>
        <p:nvPicPr>
          <p:cNvPr id="8" name="圖片 7">
            <a:extLst>
              <a:ext uri="{FF2B5EF4-FFF2-40B4-BE49-F238E27FC236}">
                <a16:creationId xmlns:a16="http://schemas.microsoft.com/office/drawing/2014/main" id="{11C6D1CB-DF7E-4C2C-8426-017E5E60C6C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0300" y="2615797"/>
            <a:ext cx="2973160" cy="1220823"/>
          </a:xfrm>
          <a:prstGeom prst="rect">
            <a:avLst/>
          </a:prstGeom>
        </p:spPr>
      </p:pic>
      <p:sp>
        <p:nvSpPr>
          <p:cNvPr id="2" name="Title 1">
            <a:extLst>
              <a:ext uri="{FF2B5EF4-FFF2-40B4-BE49-F238E27FC236}">
                <a16:creationId xmlns:a16="http://schemas.microsoft.com/office/drawing/2014/main" id="{5970B10C-50EE-47A8-983D-F12B538D7474}"/>
              </a:ext>
            </a:extLst>
          </p:cNvPr>
          <p:cNvSpPr>
            <a:spLocks noGrp="1"/>
          </p:cNvSpPr>
          <p:nvPr>
            <p:ph type="title"/>
          </p:nvPr>
        </p:nvSpPr>
        <p:spPr>
          <a:xfrm>
            <a:off x="3432114" y="398750"/>
            <a:ext cx="6441934" cy="985190"/>
          </a:xfrm>
        </p:spPr>
        <p:txBody>
          <a:bodyPr>
            <a:normAutofit/>
          </a:bodyPr>
          <a:lstStyle/>
          <a:p>
            <a:r>
              <a:rPr lang="ja-JP" sz="3800">
                <a:latin typeface="Arial"/>
                <a:ea typeface="微軟正黑體"/>
                <a:cs typeface="Arial"/>
              </a:rPr>
              <a:t>Remote </a:t>
            </a:r>
            <a:r>
              <a:rPr lang="en-US" altLang="ja-JP" sz="3800">
                <a:latin typeface="Arial"/>
                <a:ea typeface="微軟正黑體"/>
                <a:cs typeface="Arial"/>
              </a:rPr>
              <a:t>W</a:t>
            </a:r>
            <a:r>
              <a:rPr lang="ja-JP" sz="3800">
                <a:latin typeface="Arial"/>
                <a:ea typeface="微軟正黑體"/>
                <a:cs typeface="Arial"/>
              </a:rPr>
              <a:t>ake-</a:t>
            </a:r>
            <a:r>
              <a:rPr lang="en-US" altLang="ja-JP" sz="3800">
                <a:latin typeface="Arial"/>
                <a:ea typeface="微軟正黑體"/>
                <a:cs typeface="Arial"/>
              </a:rPr>
              <a:t>U</a:t>
            </a:r>
            <a:r>
              <a:rPr lang="ja-JP" sz="3800">
                <a:latin typeface="Arial"/>
                <a:ea typeface="微軟正黑體"/>
                <a:cs typeface="Arial"/>
              </a:rPr>
              <a:t>p </a:t>
            </a:r>
            <a:r>
              <a:rPr lang="en-US" altLang="ja-JP" sz="3800">
                <a:latin typeface="Arial"/>
                <a:ea typeface="微軟正黑體"/>
                <a:cs typeface="Arial"/>
              </a:rPr>
              <a:t>D</a:t>
            </a:r>
            <a:r>
              <a:rPr lang="ja-JP" sz="3800">
                <a:latin typeface="Arial"/>
                <a:ea typeface="微軟正黑體"/>
                <a:cs typeface="Arial"/>
              </a:rPr>
              <a:t>irectly</a:t>
            </a:r>
            <a:endParaRPr lang="en-US" sz="3800">
              <a:latin typeface="Arial"/>
              <a:ea typeface="微軟正黑體"/>
              <a:cs typeface="Arial"/>
            </a:endParaRPr>
          </a:p>
        </p:txBody>
      </p:sp>
      <p:sp>
        <p:nvSpPr>
          <p:cNvPr id="5" name="TextBox 4">
            <a:extLst>
              <a:ext uri="{FF2B5EF4-FFF2-40B4-BE49-F238E27FC236}">
                <a16:creationId xmlns:a16="http://schemas.microsoft.com/office/drawing/2014/main" id="{793C3801-D2CD-43C6-B7F3-0F841524B148}"/>
              </a:ext>
            </a:extLst>
          </p:cNvPr>
          <p:cNvSpPr txBox="1"/>
          <p:nvPr/>
        </p:nvSpPr>
        <p:spPr>
          <a:xfrm>
            <a:off x="556260" y="1437789"/>
            <a:ext cx="10961972"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err="1">
                <a:solidFill>
                  <a:srgbClr val="412DAF"/>
                </a:solidFill>
                <a:latin typeface="Arial" panose="020B0604020202020204" pitchFamily="34" charset="0"/>
                <a:ea typeface="微軟正黑體" panose="020B0604030504040204" pitchFamily="34" charset="-120"/>
                <a:cs typeface="Arial" panose="020B0604020202020204" pitchFamily="34" charset="0"/>
              </a:rPr>
              <a:t>myQNAPcloud</a:t>
            </a:r>
            <a:r>
              <a:rPr lang="en-US" sz="2400" b="1">
                <a:solidFill>
                  <a:srgbClr val="412DAF"/>
                </a:solidFill>
                <a:latin typeface="Arial" panose="020B0604020202020204" pitchFamily="34" charset="0"/>
                <a:ea typeface="微軟正黑體" panose="020B0604030504040204" pitchFamily="34" charset="-120"/>
                <a:cs typeface="Arial" panose="020B0604020202020204" pitchFamily="34" charset="0"/>
              </a:rPr>
              <a:t> provides a remote connection solution. As long as you have a QNAP ID and register the device under the account, you can use the smart URL to connect to the </a:t>
            </a:r>
            <a:r>
              <a:rPr lang="en-US" sz="2400" b="1" err="1">
                <a:solidFill>
                  <a:srgbClr val="412DAF"/>
                </a:solidFill>
                <a:latin typeface="Arial" panose="020B0604020202020204" pitchFamily="34" charset="0"/>
                <a:ea typeface="微軟正黑體" panose="020B0604030504040204" pitchFamily="34" charset="-120"/>
                <a:cs typeface="Arial" panose="020B0604020202020204" pitchFamily="34" charset="0"/>
              </a:rPr>
              <a:t>QuWakeUp</a:t>
            </a:r>
            <a:r>
              <a:rPr lang="en-US" sz="2400" b="1">
                <a:solidFill>
                  <a:srgbClr val="412DAF"/>
                </a:solidFill>
                <a:latin typeface="Arial" panose="020B0604020202020204" pitchFamily="34" charset="0"/>
                <a:ea typeface="微軟正黑體" panose="020B0604030504040204" pitchFamily="34" charset="-120"/>
                <a:cs typeface="Arial" panose="020B0604020202020204" pitchFamily="34" charset="0"/>
              </a:rPr>
              <a:t> from Internet.</a:t>
            </a:r>
            <a:endParaRPr lang="en-US" b="1">
              <a:solidFill>
                <a:srgbClr val="412DAF"/>
              </a:solidFill>
              <a:latin typeface="Arial" panose="020B0604020202020204" pitchFamily="34" charset="0"/>
              <a:cs typeface="Arial" panose="020B0604020202020204" pitchFamily="34" charset="0"/>
            </a:endParaRPr>
          </a:p>
        </p:txBody>
      </p:sp>
      <p:pic>
        <p:nvPicPr>
          <p:cNvPr id="15" name="Picture 15" descr="A screenshot of a cell phone&#10;&#10;Description generated with very high confidence">
            <a:extLst>
              <a:ext uri="{FF2B5EF4-FFF2-40B4-BE49-F238E27FC236}">
                <a16:creationId xmlns:a16="http://schemas.microsoft.com/office/drawing/2014/main" id="{F55934C9-7221-4259-A34B-609502BBD3D5}"/>
              </a:ext>
            </a:extLst>
          </p:cNvPr>
          <p:cNvPicPr>
            <a:picLocks noChangeAspect="1"/>
          </p:cNvPicPr>
          <p:nvPr/>
        </p:nvPicPr>
        <p:blipFill>
          <a:blip r:embed="rId5"/>
          <a:stretch>
            <a:fillRect/>
          </a:stretch>
        </p:blipFill>
        <p:spPr>
          <a:xfrm>
            <a:off x="6697931" y="3613910"/>
            <a:ext cx="4267200" cy="2675246"/>
          </a:xfrm>
          <a:prstGeom prst="rect">
            <a:avLst/>
          </a:prstGeom>
        </p:spPr>
      </p:pic>
      <p:sp>
        <p:nvSpPr>
          <p:cNvPr id="17" name="Arrow: Left-Right 16">
            <a:extLst>
              <a:ext uri="{FF2B5EF4-FFF2-40B4-BE49-F238E27FC236}">
                <a16:creationId xmlns:a16="http://schemas.microsoft.com/office/drawing/2014/main" id="{22EE98A7-803C-44DE-B471-8FA728778BB3}"/>
              </a:ext>
            </a:extLst>
          </p:cNvPr>
          <p:cNvSpPr/>
          <p:nvPr/>
        </p:nvSpPr>
        <p:spPr>
          <a:xfrm>
            <a:off x="5695453" y="4674631"/>
            <a:ext cx="1219200" cy="776513"/>
          </a:xfrm>
          <a:prstGeom prst="leftRightArrow">
            <a:avLst>
              <a:gd name="adj1" fmla="val 42150"/>
              <a:gd name="adj2" fmla="val 51963"/>
            </a:avLst>
          </a:prstGeom>
          <a:solidFill>
            <a:srgbClr val="4653A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A6D3071-0E6F-4B83-90C8-A3DAD561DB50}"/>
              </a:ext>
            </a:extLst>
          </p:cNvPr>
          <p:cNvSpPr txBox="1"/>
          <p:nvPr/>
        </p:nvSpPr>
        <p:spPr>
          <a:xfrm>
            <a:off x="1132774" y="2757318"/>
            <a:ext cx="3135400"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ja-JP" altLang="en-US" sz="2000" b="1" dirty="0">
                <a:solidFill>
                  <a:srgbClr val="FFFFFF"/>
                </a:solidFill>
                <a:latin typeface="Arial"/>
                <a:ea typeface="微軟正黑體"/>
                <a:cs typeface="Arial"/>
              </a:rPr>
              <a:t>Registration</a:t>
            </a:r>
            <a:endParaRPr lang="en-US" b="1" dirty="0">
              <a:latin typeface="Arial"/>
              <a:ea typeface="微軟正黑體" panose="020B0604030504040204" pitchFamily="34" charset="-120"/>
              <a:cs typeface="Arial"/>
            </a:endParaRPr>
          </a:p>
        </p:txBody>
      </p:sp>
      <p:pic>
        <p:nvPicPr>
          <p:cNvPr id="14" name="圖片 13">
            <a:extLst>
              <a:ext uri="{FF2B5EF4-FFF2-40B4-BE49-F238E27FC236}">
                <a16:creationId xmlns:a16="http://schemas.microsoft.com/office/drawing/2014/main" id="{7EF655A7-2413-48E0-827D-E3858534B68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388824"/>
            <a:ext cx="3432112" cy="985190"/>
          </a:xfrm>
          <a:prstGeom prst="rect">
            <a:avLst/>
          </a:prstGeom>
        </p:spPr>
      </p:pic>
      <p:sp>
        <p:nvSpPr>
          <p:cNvPr id="16" name="矩形 15">
            <a:extLst>
              <a:ext uri="{FF2B5EF4-FFF2-40B4-BE49-F238E27FC236}">
                <a16:creationId xmlns:a16="http://schemas.microsoft.com/office/drawing/2014/main" id="{66FEB3D7-F654-4F0F-848D-F1A12B8560E4}"/>
              </a:ext>
            </a:extLst>
          </p:cNvPr>
          <p:cNvSpPr/>
          <p:nvPr/>
        </p:nvSpPr>
        <p:spPr>
          <a:xfrm>
            <a:off x="404272" y="527476"/>
            <a:ext cx="3076483" cy="707886"/>
          </a:xfrm>
          <a:prstGeom prst="rect">
            <a:avLst/>
          </a:prstGeom>
        </p:spPr>
        <p:txBody>
          <a:bodyPr wrap="none" anchor="t">
            <a:spAutoFit/>
          </a:bodyPr>
          <a:lstStyle/>
          <a:p>
            <a:r>
              <a:rPr lang="ja-JP" altLang="en-US" sz="4000" b="1">
                <a:solidFill>
                  <a:srgbClr val="66C4CD"/>
                </a:solidFill>
                <a:latin typeface="Arial" panose="020B0604020202020204" pitchFamily="34" charset="0"/>
                <a:ea typeface="微軟正黑體"/>
                <a:cs typeface="Arial" panose="020B0604020202020204" pitchFamily="34" charset="0"/>
              </a:rPr>
              <a:t>Highlight 4 </a:t>
            </a:r>
            <a:endParaRPr lang="zh-TW" altLang="en-US" b="1">
              <a:solidFill>
                <a:srgbClr val="66C4CD"/>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8" name="TextBox 17">
            <a:extLst>
              <a:ext uri="{FF2B5EF4-FFF2-40B4-BE49-F238E27FC236}">
                <a16:creationId xmlns:a16="http://schemas.microsoft.com/office/drawing/2014/main" id="{C6B208EE-995C-4122-B0CA-7594796B3B4A}"/>
              </a:ext>
            </a:extLst>
          </p:cNvPr>
          <p:cNvSpPr txBox="1"/>
          <p:nvPr/>
        </p:nvSpPr>
        <p:spPr>
          <a:xfrm>
            <a:off x="9611118" y="465920"/>
            <a:ext cx="2176610" cy="830997"/>
          </a:xfrm>
          <a:prstGeom prst="rect">
            <a:avLst/>
          </a:prstGeom>
          <a:solidFill>
            <a:srgbClr val="412DAF"/>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zh-TW" altLang="en-US" sz="2400" b="1">
                <a:solidFill>
                  <a:schemeClr val="bg1"/>
                </a:solidFill>
                <a:latin typeface="Arial" panose="020B0604020202020204" pitchFamily="34" charset="0"/>
                <a:ea typeface="微軟正黑體"/>
                <a:cs typeface="Arial" panose="020B0604020202020204" pitchFamily="34" charset="0"/>
              </a:rPr>
              <a:t>Free Cloud Connection</a:t>
            </a:r>
            <a:endParaRPr lang="en-US" sz="1600" b="1">
              <a:solidFill>
                <a:schemeClr val="bg1"/>
              </a:solidFill>
              <a:latin typeface="Arial" panose="020B0604020202020204" pitchFamily="34" charset="0"/>
              <a:cs typeface="Arial" panose="020B0604020202020204" pitchFamily="34" charset="0"/>
            </a:endParaRPr>
          </a:p>
        </p:txBody>
      </p:sp>
      <p:pic>
        <p:nvPicPr>
          <p:cNvPr id="4" name="Picture 6" descr="A screenshot of a cell phone&#10;&#10;Description generated with very high confidence">
            <a:extLst>
              <a:ext uri="{FF2B5EF4-FFF2-40B4-BE49-F238E27FC236}">
                <a16:creationId xmlns:a16="http://schemas.microsoft.com/office/drawing/2014/main" id="{DE1FD34C-1A34-47CB-9686-6C29B239FB58}"/>
              </a:ext>
            </a:extLst>
          </p:cNvPr>
          <p:cNvPicPr>
            <a:picLocks noChangeAspect="1"/>
          </p:cNvPicPr>
          <p:nvPr/>
        </p:nvPicPr>
        <p:blipFill>
          <a:blip r:embed="rId7"/>
          <a:stretch>
            <a:fillRect/>
          </a:stretch>
        </p:blipFill>
        <p:spPr>
          <a:xfrm>
            <a:off x="656823" y="3769860"/>
            <a:ext cx="2560750" cy="2044307"/>
          </a:xfrm>
          <a:prstGeom prst="rect">
            <a:avLst/>
          </a:prstGeom>
        </p:spPr>
      </p:pic>
      <p:pic>
        <p:nvPicPr>
          <p:cNvPr id="9" name="Picture 9" descr="A screenshot of a social media post&#10;&#10;Description generated with very high confidence">
            <a:extLst>
              <a:ext uri="{FF2B5EF4-FFF2-40B4-BE49-F238E27FC236}">
                <a16:creationId xmlns:a16="http://schemas.microsoft.com/office/drawing/2014/main" id="{44EED8FD-5FD7-4B90-8E15-824097AF27CB}"/>
              </a:ext>
            </a:extLst>
          </p:cNvPr>
          <p:cNvPicPr>
            <a:picLocks noChangeAspect="1"/>
          </p:cNvPicPr>
          <p:nvPr/>
        </p:nvPicPr>
        <p:blipFill>
          <a:blip r:embed="rId8"/>
          <a:stretch>
            <a:fillRect/>
          </a:stretch>
        </p:blipFill>
        <p:spPr>
          <a:xfrm>
            <a:off x="2771105" y="4406452"/>
            <a:ext cx="2410497" cy="1940954"/>
          </a:xfrm>
          <a:prstGeom prst="rect">
            <a:avLst/>
          </a:prstGeom>
        </p:spPr>
      </p:pic>
    </p:spTree>
    <p:extLst>
      <p:ext uri="{BB962C8B-B14F-4D97-AF65-F5344CB8AC3E}">
        <p14:creationId xmlns:p14="http://schemas.microsoft.com/office/powerpoint/2010/main" val="6992620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C9A6929-5CC7-4ACF-A4E9-9C9E46875ADE}"/>
              </a:ext>
            </a:extLst>
          </p:cNvPr>
          <p:cNvSpPr>
            <a:spLocks noGrp="1"/>
          </p:cNvSpPr>
          <p:nvPr>
            <p:ph idx="4294967295"/>
          </p:nvPr>
        </p:nvSpPr>
        <p:spPr>
          <a:xfrm>
            <a:off x="404271" y="1504135"/>
            <a:ext cx="11211079" cy="1313205"/>
          </a:xfrm>
        </p:spPr>
        <p:txBody>
          <a:bodyPr vert="horz" lIns="91440" tIns="45720" rIns="91440" bIns="45720" rtlCol="0" anchor="t">
            <a:normAutofit/>
          </a:bodyPr>
          <a:lstStyle/>
          <a:p>
            <a:pPr marL="0">
              <a:buNone/>
            </a:pPr>
            <a:r>
              <a:rPr lang="en-US" altLang="ja-JP" sz="2400" b="1">
                <a:solidFill>
                  <a:srgbClr val="412DAF"/>
                </a:solidFill>
                <a:latin typeface="Arial" panose="020B0604020202020204" pitchFamily="34" charset="0"/>
                <a:ea typeface="微軟正黑體" panose="020B0604030504040204" pitchFamily="34" charset="-120"/>
                <a:cs typeface="Arial" panose="020B0604020202020204" pitchFamily="34" charset="0"/>
              </a:rPr>
              <a:t>You can use the QNAP cloud connection to view the device status, wake up the device anytime, anywhere through the browser or mobile App.</a:t>
            </a:r>
            <a:endParaRPr lang="ja-JP" sz="2400" b="1">
              <a:solidFill>
                <a:srgbClr val="412DAF"/>
              </a:solidFill>
              <a:latin typeface="Arial" panose="020B0604020202020204" pitchFamily="34" charset="0"/>
              <a:ea typeface="微軟正黑體" panose="020B0604030504040204" pitchFamily="34" charset="-120"/>
              <a:cs typeface="Arial" panose="020B0604020202020204" pitchFamily="34" charset="0"/>
            </a:endParaRPr>
          </a:p>
          <a:p>
            <a:pPr marL="0" indent="0">
              <a:buNone/>
            </a:pPr>
            <a:endParaRPr lang="ja-JP" altLang="en-US" sz="2400" b="1">
              <a:solidFill>
                <a:srgbClr val="412DAF"/>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4" name="Picture 3">
            <a:extLst>
              <a:ext uri="{FF2B5EF4-FFF2-40B4-BE49-F238E27FC236}">
                <a16:creationId xmlns:a16="http://schemas.microsoft.com/office/drawing/2014/main" id="{FDD40E24-805E-4BCF-A85E-D11B391EB58A}"/>
              </a:ext>
            </a:extLst>
          </p:cNvPr>
          <p:cNvPicPr>
            <a:picLocks noGrp="1" noChangeAspect="1"/>
          </p:cNvPicPr>
          <p:nvPr/>
        </p:nvPicPr>
        <p:blipFill>
          <a:blip r:embed="rId3">
            <a:extLst>
              <a:ext uri="{28A0092B-C50C-407E-A947-70E740481C1C}">
                <a14:useLocalDpi xmlns:a14="http://schemas.microsoft.com/office/drawing/2010/main" val="0"/>
              </a:ext>
            </a:extLst>
          </a:blip>
          <a:stretch>
            <a:fillRect/>
          </a:stretch>
        </p:blipFill>
        <p:spPr>
          <a:xfrm>
            <a:off x="991013" y="2189918"/>
            <a:ext cx="7065593" cy="4395055"/>
          </a:xfrm>
          <a:prstGeom prst="rect">
            <a:avLst/>
          </a:prstGeom>
        </p:spPr>
      </p:pic>
      <p:sp>
        <p:nvSpPr>
          <p:cNvPr id="5" name="TextBox 2">
            <a:extLst>
              <a:ext uri="{FF2B5EF4-FFF2-40B4-BE49-F238E27FC236}">
                <a16:creationId xmlns:a16="http://schemas.microsoft.com/office/drawing/2014/main" id="{13993B6C-E803-4726-BB43-F2AC4A8E89EB}"/>
              </a:ext>
            </a:extLst>
          </p:cNvPr>
          <p:cNvSpPr txBox="1"/>
          <p:nvPr/>
        </p:nvSpPr>
        <p:spPr>
          <a:xfrm>
            <a:off x="8308340" y="4565787"/>
            <a:ext cx="2782120" cy="707886"/>
          </a:xfrm>
          <a:prstGeom prst="rect">
            <a:avLst/>
          </a:prstGeom>
          <a:solidFill>
            <a:srgbClr val="4653A2"/>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ja-JP" altLang="en-US" sz="2000" b="1">
                <a:solidFill>
                  <a:srgbClr val="FFFFFF"/>
                </a:solidFill>
                <a:latin typeface="Arial" panose="020B0604020202020204" pitchFamily="34" charset="0"/>
                <a:ea typeface="微軟正黑體"/>
                <a:cs typeface="Arial" panose="020B0604020202020204" pitchFamily="34" charset="0"/>
              </a:rPr>
              <a:t>Wake up remote </a:t>
            </a:r>
            <a:br>
              <a:rPr lang="ja-JP" altLang="en-US" sz="2000" b="1">
                <a:solidFill>
                  <a:srgbClr val="FFFFFF"/>
                </a:solidFill>
                <a:latin typeface="Arial" panose="020B0604020202020204" pitchFamily="34" charset="0"/>
                <a:ea typeface="微軟正黑體"/>
                <a:cs typeface="Arial" panose="020B0604020202020204" pitchFamily="34" charset="0"/>
              </a:rPr>
            </a:br>
            <a:r>
              <a:rPr lang="ja-JP" altLang="en-US" sz="2000" b="1">
                <a:solidFill>
                  <a:srgbClr val="FFFFFF"/>
                </a:solidFill>
                <a:latin typeface="Arial" panose="020B0604020202020204" pitchFamily="34" charset="0"/>
                <a:ea typeface="微軟正黑體"/>
                <a:cs typeface="Arial" panose="020B0604020202020204" pitchFamily="34" charset="0"/>
              </a:rPr>
              <a:t>via myQNAPcloud.</a:t>
            </a:r>
          </a:p>
        </p:txBody>
      </p:sp>
      <p:pic>
        <p:nvPicPr>
          <p:cNvPr id="17" name="圖片 13" descr="A close up of a logo&#10;&#10;Description generated with high confidence">
            <a:extLst>
              <a:ext uri="{FF2B5EF4-FFF2-40B4-BE49-F238E27FC236}">
                <a16:creationId xmlns:a16="http://schemas.microsoft.com/office/drawing/2014/main" id="{2AA8AC0A-3AD6-498B-8087-217BAA84AC8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388824"/>
            <a:ext cx="3432112" cy="985190"/>
          </a:xfrm>
          <a:prstGeom prst="rect">
            <a:avLst/>
          </a:prstGeom>
        </p:spPr>
      </p:pic>
      <p:sp>
        <p:nvSpPr>
          <p:cNvPr id="21" name="矩形 15">
            <a:extLst>
              <a:ext uri="{FF2B5EF4-FFF2-40B4-BE49-F238E27FC236}">
                <a16:creationId xmlns:a16="http://schemas.microsoft.com/office/drawing/2014/main" id="{3FC22944-3BCC-4152-9501-6A6501951FA3}"/>
              </a:ext>
            </a:extLst>
          </p:cNvPr>
          <p:cNvSpPr/>
          <p:nvPr/>
        </p:nvSpPr>
        <p:spPr>
          <a:xfrm>
            <a:off x="404272" y="527476"/>
            <a:ext cx="3076483" cy="707886"/>
          </a:xfrm>
          <a:prstGeom prst="rect">
            <a:avLst/>
          </a:prstGeom>
        </p:spPr>
        <p:txBody>
          <a:bodyPr wrap="none" anchor="t">
            <a:spAutoFit/>
          </a:bodyPr>
          <a:lstStyle/>
          <a:p>
            <a:r>
              <a:rPr lang="ja-JP" altLang="en-US" sz="4000" b="1">
                <a:solidFill>
                  <a:srgbClr val="66C4CD"/>
                </a:solidFill>
                <a:latin typeface="Arial" panose="020B0604020202020204" pitchFamily="34" charset="0"/>
                <a:ea typeface="微軟正黑體"/>
                <a:cs typeface="Arial" panose="020B0604020202020204" pitchFamily="34" charset="0"/>
              </a:rPr>
              <a:t>Highlight 4 </a:t>
            </a:r>
            <a:endParaRPr lang="zh-TW" altLang="en-US" b="1">
              <a:solidFill>
                <a:srgbClr val="66C4CD"/>
              </a:solidFill>
              <a:latin typeface="Arial" panose="020B0604020202020204" pitchFamily="34" charset="0"/>
              <a:ea typeface="微軟正黑體" panose="020B0604030504040204" pitchFamily="34" charset="-120"/>
              <a:cs typeface="Arial" panose="020B0604020202020204" pitchFamily="34" charset="0"/>
            </a:endParaRPr>
          </a:p>
        </p:txBody>
      </p:sp>
      <p:grpSp>
        <p:nvGrpSpPr>
          <p:cNvPr id="12" name="群組 11">
            <a:extLst>
              <a:ext uri="{FF2B5EF4-FFF2-40B4-BE49-F238E27FC236}">
                <a16:creationId xmlns:a16="http://schemas.microsoft.com/office/drawing/2014/main" id="{0580C996-B1B4-4ECB-AB2B-99B9DFB53AB0}"/>
              </a:ext>
            </a:extLst>
          </p:cNvPr>
          <p:cNvGrpSpPr/>
          <p:nvPr/>
        </p:nvGrpSpPr>
        <p:grpSpPr>
          <a:xfrm>
            <a:off x="5691317" y="4989521"/>
            <a:ext cx="986938" cy="1868479"/>
            <a:chOff x="921026" y="3161277"/>
            <a:chExt cx="1496376" cy="2832951"/>
          </a:xfrm>
        </p:grpSpPr>
        <p:pic>
          <p:nvPicPr>
            <p:cNvPr id="13" name="Picture 32" descr="A screenshot of a cell phone&#10;&#10;Description generated with very high confidence">
              <a:extLst>
                <a:ext uri="{FF2B5EF4-FFF2-40B4-BE49-F238E27FC236}">
                  <a16:creationId xmlns:a16="http://schemas.microsoft.com/office/drawing/2014/main" id="{BC76E4E8-2249-43F7-AA35-4501ACCCF61C}"/>
                </a:ext>
              </a:extLst>
            </p:cNvPr>
            <p:cNvPicPr>
              <a:picLocks noChangeAspect="1"/>
            </p:cNvPicPr>
            <p:nvPr/>
          </p:nvPicPr>
          <p:blipFill rotWithShape="1">
            <a:blip r:embed="rId5"/>
            <a:srcRect l="23834" r="22855"/>
            <a:stretch/>
          </p:blipFill>
          <p:spPr>
            <a:xfrm>
              <a:off x="921026" y="3161277"/>
              <a:ext cx="1486894" cy="2832951"/>
            </a:xfrm>
            <a:prstGeom prst="rect">
              <a:avLst/>
            </a:prstGeom>
          </p:spPr>
        </p:pic>
        <p:sp>
          <p:nvSpPr>
            <p:cNvPr id="14" name="矩形 13">
              <a:extLst>
                <a:ext uri="{FF2B5EF4-FFF2-40B4-BE49-F238E27FC236}">
                  <a16:creationId xmlns:a16="http://schemas.microsoft.com/office/drawing/2014/main" id="{A5B4BEA6-D6D6-4D36-A67D-092035258914}"/>
                </a:ext>
              </a:extLst>
            </p:cNvPr>
            <p:cNvSpPr/>
            <p:nvPr/>
          </p:nvSpPr>
          <p:spPr>
            <a:xfrm>
              <a:off x="1210586" y="3828145"/>
              <a:ext cx="1002527" cy="1837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5" name="群組 14">
              <a:extLst>
                <a:ext uri="{FF2B5EF4-FFF2-40B4-BE49-F238E27FC236}">
                  <a16:creationId xmlns:a16="http://schemas.microsoft.com/office/drawing/2014/main" id="{1CCCFCEA-AEEC-45C2-9B7D-1C5DD3B063CD}"/>
                </a:ext>
              </a:extLst>
            </p:cNvPr>
            <p:cNvGrpSpPr/>
            <p:nvPr/>
          </p:nvGrpSpPr>
          <p:grpSpPr>
            <a:xfrm>
              <a:off x="1124421" y="3682108"/>
              <a:ext cx="1292981" cy="475802"/>
              <a:chOff x="374698" y="5323005"/>
              <a:chExt cx="2364072" cy="869950"/>
            </a:xfrm>
          </p:grpSpPr>
          <p:sp>
            <p:nvSpPr>
              <p:cNvPr id="16" name="TextBox 1">
                <a:extLst>
                  <a:ext uri="{FF2B5EF4-FFF2-40B4-BE49-F238E27FC236}">
                    <a16:creationId xmlns:a16="http://schemas.microsoft.com/office/drawing/2014/main" id="{B49D64FC-ADFA-4C0A-9E25-112B4B12A933}"/>
                  </a:ext>
                </a:extLst>
              </p:cNvPr>
              <p:cNvSpPr txBox="1"/>
              <p:nvPr/>
            </p:nvSpPr>
            <p:spPr>
              <a:xfrm>
                <a:off x="978981" y="5451906"/>
                <a:ext cx="1759789" cy="523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700" err="1"/>
                  <a:t>QuWakeUp</a:t>
                </a:r>
                <a:endParaRPr lang="en-US" sz="700">
                  <a:cs typeface="Calibri"/>
                </a:endParaRPr>
              </a:p>
            </p:txBody>
          </p:sp>
          <p:pic>
            <p:nvPicPr>
              <p:cNvPr id="19" name="Picture 18">
                <a:extLst>
                  <a:ext uri="{FF2B5EF4-FFF2-40B4-BE49-F238E27FC236}">
                    <a16:creationId xmlns:a16="http://schemas.microsoft.com/office/drawing/2014/main" id="{0033B277-11CB-4C9F-8938-7008614F50BD}"/>
                  </a:ext>
                </a:extLst>
              </p:cNvPr>
              <p:cNvPicPr>
                <a:picLocks noChangeAspect="1"/>
              </p:cNvPicPr>
              <p:nvPr/>
            </p:nvPicPr>
            <p:blipFill>
              <a:blip r:embed="rId6"/>
              <a:stretch>
                <a:fillRect/>
              </a:stretch>
            </p:blipFill>
            <p:spPr>
              <a:xfrm>
                <a:off x="374698" y="5323005"/>
                <a:ext cx="869950" cy="869950"/>
              </a:xfrm>
              <a:prstGeom prst="rect">
                <a:avLst/>
              </a:prstGeom>
            </p:spPr>
          </p:pic>
        </p:grpSp>
      </p:grpSp>
      <p:sp>
        <p:nvSpPr>
          <p:cNvPr id="20" name="Title 1">
            <a:extLst>
              <a:ext uri="{FF2B5EF4-FFF2-40B4-BE49-F238E27FC236}">
                <a16:creationId xmlns:a16="http://schemas.microsoft.com/office/drawing/2014/main" id="{0B0698C2-E901-461E-97AF-7C88D5CE4D8E}"/>
              </a:ext>
            </a:extLst>
          </p:cNvPr>
          <p:cNvSpPr>
            <a:spLocks noGrp="1"/>
          </p:cNvSpPr>
          <p:nvPr>
            <p:ph type="title"/>
          </p:nvPr>
        </p:nvSpPr>
        <p:spPr>
          <a:xfrm>
            <a:off x="3432114" y="398750"/>
            <a:ext cx="6441934" cy="985190"/>
          </a:xfrm>
        </p:spPr>
        <p:txBody>
          <a:bodyPr>
            <a:normAutofit/>
          </a:bodyPr>
          <a:lstStyle/>
          <a:p>
            <a:r>
              <a:rPr lang="ja-JP" sz="3800">
                <a:latin typeface="Arial"/>
                <a:ea typeface="微軟正黑體"/>
                <a:cs typeface="Arial"/>
              </a:rPr>
              <a:t>Remote </a:t>
            </a:r>
            <a:r>
              <a:rPr lang="en-US" altLang="ja-JP" sz="3800">
                <a:latin typeface="Arial"/>
                <a:ea typeface="微軟正黑體"/>
                <a:cs typeface="Arial"/>
              </a:rPr>
              <a:t>W</a:t>
            </a:r>
            <a:r>
              <a:rPr lang="ja-JP" sz="3800">
                <a:latin typeface="Arial"/>
                <a:ea typeface="微軟正黑體"/>
                <a:cs typeface="Arial"/>
              </a:rPr>
              <a:t>ake-</a:t>
            </a:r>
            <a:r>
              <a:rPr lang="en-US" altLang="ja-JP" sz="3800">
                <a:latin typeface="Arial"/>
                <a:ea typeface="微軟正黑體"/>
                <a:cs typeface="Arial"/>
              </a:rPr>
              <a:t>U</a:t>
            </a:r>
            <a:r>
              <a:rPr lang="ja-JP" sz="3800">
                <a:latin typeface="Arial"/>
                <a:ea typeface="微軟正黑體"/>
                <a:cs typeface="Arial"/>
              </a:rPr>
              <a:t>p </a:t>
            </a:r>
            <a:r>
              <a:rPr lang="en-US" altLang="ja-JP" sz="3800">
                <a:latin typeface="Arial"/>
                <a:ea typeface="微軟正黑體"/>
                <a:cs typeface="Arial"/>
              </a:rPr>
              <a:t>D</a:t>
            </a:r>
            <a:r>
              <a:rPr lang="ja-JP" sz="3800">
                <a:latin typeface="Arial"/>
                <a:ea typeface="微軟正黑體"/>
                <a:cs typeface="Arial"/>
              </a:rPr>
              <a:t>irectly</a:t>
            </a:r>
            <a:endParaRPr lang="en-US" sz="3800">
              <a:latin typeface="Arial"/>
              <a:ea typeface="微軟正黑體"/>
              <a:cs typeface="Arial"/>
            </a:endParaRPr>
          </a:p>
        </p:txBody>
      </p:sp>
      <p:sp>
        <p:nvSpPr>
          <p:cNvPr id="22" name="TextBox 17">
            <a:extLst>
              <a:ext uri="{FF2B5EF4-FFF2-40B4-BE49-F238E27FC236}">
                <a16:creationId xmlns:a16="http://schemas.microsoft.com/office/drawing/2014/main" id="{4499306D-69EA-4F3E-9414-6B1A5AFE33E1}"/>
              </a:ext>
            </a:extLst>
          </p:cNvPr>
          <p:cNvSpPr txBox="1"/>
          <p:nvPr/>
        </p:nvSpPr>
        <p:spPr>
          <a:xfrm>
            <a:off x="9611118" y="465920"/>
            <a:ext cx="2176610" cy="830997"/>
          </a:xfrm>
          <a:prstGeom prst="rect">
            <a:avLst/>
          </a:prstGeom>
          <a:solidFill>
            <a:srgbClr val="412DAF"/>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zh-TW" altLang="en-US" sz="2400" b="1">
                <a:solidFill>
                  <a:schemeClr val="bg1"/>
                </a:solidFill>
                <a:latin typeface="Arial" panose="020B0604020202020204" pitchFamily="34" charset="0"/>
                <a:ea typeface="微軟正黑體"/>
                <a:cs typeface="Arial" panose="020B0604020202020204" pitchFamily="34" charset="0"/>
              </a:rPr>
              <a:t>Free Cloud Connection</a:t>
            </a:r>
            <a:endParaRPr lang="en-US" sz="160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725488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8D66247-F18F-4112-9F34-B7BA25268B74}"/>
              </a:ext>
            </a:extLst>
          </p:cNvPr>
          <p:cNvSpPr txBox="1"/>
          <p:nvPr/>
        </p:nvSpPr>
        <p:spPr>
          <a:xfrm>
            <a:off x="404272" y="1422880"/>
            <a:ext cx="5702629"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ja-JP" sz="2400" b="1">
                <a:solidFill>
                  <a:srgbClr val="412DAF"/>
                </a:solidFill>
                <a:latin typeface="Arial" panose="020B0604020202020204" pitchFamily="34" charset="0"/>
                <a:ea typeface="微軟正黑體"/>
                <a:cs typeface="Arial" panose="020B0604020202020204" pitchFamily="34" charset="0"/>
              </a:rPr>
              <a:t>When an exception occurs: unexpected shutdown, connection abnormality, QuWakeUp monitoring the device 24hr can send notitfication through e-mail or mobile devices, so that you can immediately handle it.</a:t>
            </a:r>
            <a:endParaRPr lang="ja-JP" altLang="en-US" sz="2400" b="1">
              <a:solidFill>
                <a:srgbClr val="412DAF"/>
              </a:solidFill>
              <a:latin typeface="Arial" panose="020B0604020202020204" pitchFamily="34" charset="0"/>
              <a:ea typeface="微軟正黑體"/>
              <a:cs typeface="Arial" panose="020B0604020202020204" pitchFamily="34" charset="0"/>
            </a:endParaRPr>
          </a:p>
        </p:txBody>
      </p:sp>
      <p:pic>
        <p:nvPicPr>
          <p:cNvPr id="14" name="圖片 13">
            <a:extLst>
              <a:ext uri="{FF2B5EF4-FFF2-40B4-BE49-F238E27FC236}">
                <a16:creationId xmlns:a16="http://schemas.microsoft.com/office/drawing/2014/main" id="{272735B9-AB5C-4075-AD29-5362C22AB0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88824"/>
            <a:ext cx="3407531" cy="985189"/>
          </a:xfrm>
          <a:prstGeom prst="rect">
            <a:avLst/>
          </a:prstGeom>
        </p:spPr>
      </p:pic>
      <p:sp>
        <p:nvSpPr>
          <p:cNvPr id="15" name="矩形 14">
            <a:extLst>
              <a:ext uri="{FF2B5EF4-FFF2-40B4-BE49-F238E27FC236}">
                <a16:creationId xmlns:a16="http://schemas.microsoft.com/office/drawing/2014/main" id="{083D51B5-624E-4B3F-B766-1457F59C06CE}"/>
              </a:ext>
            </a:extLst>
          </p:cNvPr>
          <p:cNvSpPr/>
          <p:nvPr/>
        </p:nvSpPr>
        <p:spPr>
          <a:xfrm>
            <a:off x="404272" y="527476"/>
            <a:ext cx="3076483" cy="707886"/>
          </a:xfrm>
          <a:prstGeom prst="rect">
            <a:avLst/>
          </a:prstGeom>
        </p:spPr>
        <p:txBody>
          <a:bodyPr wrap="none" anchor="t">
            <a:spAutoFit/>
          </a:bodyPr>
          <a:lstStyle/>
          <a:p>
            <a:r>
              <a:rPr lang="ja-JP" altLang="en-US" sz="4000" b="1">
                <a:solidFill>
                  <a:srgbClr val="548AC2"/>
                </a:solidFill>
                <a:latin typeface="Arial" panose="020B0604020202020204" pitchFamily="34" charset="0"/>
                <a:ea typeface="微軟正黑體"/>
                <a:cs typeface="Arial" panose="020B0604020202020204" pitchFamily="34" charset="0"/>
              </a:rPr>
              <a:t>Highlight 5 </a:t>
            </a:r>
            <a:endParaRPr lang="zh-TW" altLang="en-US">
              <a:solidFill>
                <a:srgbClr val="548AC2"/>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9" name="圖片 8">
            <a:extLst>
              <a:ext uri="{FF2B5EF4-FFF2-40B4-BE49-F238E27FC236}">
                <a16:creationId xmlns:a16="http://schemas.microsoft.com/office/drawing/2014/main" id="{8A03F2F7-5E9C-42E2-ADE3-0B07725C90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4934986" y="1076970"/>
            <a:ext cx="5559937" cy="5878109"/>
          </a:xfrm>
          <a:prstGeom prst="rect">
            <a:avLst/>
          </a:prstGeom>
        </p:spPr>
      </p:pic>
      <p:sp>
        <p:nvSpPr>
          <p:cNvPr id="16" name="TextBox 15">
            <a:extLst>
              <a:ext uri="{FF2B5EF4-FFF2-40B4-BE49-F238E27FC236}">
                <a16:creationId xmlns:a16="http://schemas.microsoft.com/office/drawing/2014/main" id="{11D6D1AA-E874-412F-9363-5AFA5BCAF9CD}"/>
              </a:ext>
            </a:extLst>
          </p:cNvPr>
          <p:cNvSpPr txBox="1"/>
          <p:nvPr/>
        </p:nvSpPr>
        <p:spPr>
          <a:xfrm>
            <a:off x="8689902" y="4594550"/>
            <a:ext cx="2008414" cy="12618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900" b="1">
                <a:latin typeface="Arial" panose="020B0604020202020204" pitchFamily="34" charset="0"/>
                <a:cs typeface="Arial" panose="020B0604020202020204" pitchFamily="34" charset="0"/>
              </a:rPr>
              <a:t>Lose connection to designated device</a:t>
            </a:r>
            <a:r>
              <a:rPr lang="en-US" sz="1900" b="1">
                <a:solidFill>
                  <a:schemeClr val="bg2">
                    <a:lumMod val="25000"/>
                  </a:schemeClr>
                </a:solidFill>
                <a:latin typeface="Arial" panose="020B0604020202020204" pitchFamily="34" charset="0"/>
                <a:ea typeface="微軟正黑體" panose="020B0604030504040204" pitchFamily="34" charset="-120"/>
                <a:cs typeface="Arial" panose="020B0604020202020204" pitchFamily="34" charset="0"/>
              </a:rPr>
              <a:t>​</a:t>
            </a:r>
          </a:p>
        </p:txBody>
      </p:sp>
      <p:sp>
        <p:nvSpPr>
          <p:cNvPr id="17" name="TextBox 16">
            <a:extLst>
              <a:ext uri="{FF2B5EF4-FFF2-40B4-BE49-F238E27FC236}">
                <a16:creationId xmlns:a16="http://schemas.microsoft.com/office/drawing/2014/main" id="{B379A46E-E185-418F-8AED-0DD5E4AEC045}"/>
              </a:ext>
            </a:extLst>
          </p:cNvPr>
          <p:cNvSpPr txBox="1"/>
          <p:nvPr/>
        </p:nvSpPr>
        <p:spPr>
          <a:xfrm>
            <a:off x="6828302" y="5345632"/>
            <a:ext cx="1720685"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latin typeface="Arial" panose="020B0604020202020204" pitchFamily="34" charset="0"/>
                <a:cs typeface="Arial" panose="020B0604020202020204" pitchFamily="34" charset="0"/>
              </a:rPr>
              <a:t>Scanned unknown devices</a:t>
            </a:r>
            <a:endParaRPr lang="en-US" sz="2000" b="1">
              <a:solidFill>
                <a:schemeClr val="bg2">
                  <a:lumMod val="25000"/>
                </a:schemeClr>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8" name="TextBox 17">
            <a:extLst>
              <a:ext uri="{FF2B5EF4-FFF2-40B4-BE49-F238E27FC236}">
                <a16:creationId xmlns:a16="http://schemas.microsoft.com/office/drawing/2014/main" id="{CFAAB031-9FAC-4DD5-800F-C2A8D83E4D08}"/>
              </a:ext>
            </a:extLst>
          </p:cNvPr>
          <p:cNvSpPr txBox="1"/>
          <p:nvPr/>
        </p:nvSpPr>
        <p:spPr>
          <a:xfrm>
            <a:off x="5003375" y="4696269"/>
            <a:ext cx="1475999"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latin typeface="Arial" panose="020B0604020202020204" pitchFamily="34" charset="0"/>
                <a:cs typeface="Arial" panose="020B0604020202020204" pitchFamily="34" charset="0"/>
              </a:rPr>
              <a:t>Failed to wake up device</a:t>
            </a:r>
            <a:endParaRPr lang="en-US" sz="2000" b="1">
              <a:solidFill>
                <a:schemeClr val="bg2">
                  <a:lumMod val="25000"/>
                </a:schemeClr>
              </a:solidFill>
              <a:latin typeface="Arial" panose="020B0604020202020204" pitchFamily="34" charset="0"/>
              <a:ea typeface="微軟正黑體" panose="020B0604030504040204" pitchFamily="34" charset="-120"/>
              <a:cs typeface="Arial" panose="020B0604020202020204" pitchFamily="34" charset="0"/>
            </a:endParaRPr>
          </a:p>
        </p:txBody>
      </p:sp>
      <p:sp>
        <p:nvSpPr>
          <p:cNvPr id="5" name="TextBox 4">
            <a:extLst>
              <a:ext uri="{FF2B5EF4-FFF2-40B4-BE49-F238E27FC236}">
                <a16:creationId xmlns:a16="http://schemas.microsoft.com/office/drawing/2014/main" id="{3EE247E9-24A4-4650-8E45-673BBC627F9F}"/>
              </a:ext>
            </a:extLst>
          </p:cNvPr>
          <p:cNvSpPr txBox="1"/>
          <p:nvPr/>
        </p:nvSpPr>
        <p:spPr>
          <a:xfrm>
            <a:off x="6726010" y="2577528"/>
            <a:ext cx="200841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latin typeface="Arial" panose="020B0604020202020204" pitchFamily="34" charset="0"/>
                <a:cs typeface="Arial" panose="020B0604020202020204" pitchFamily="34" charset="0"/>
              </a:rPr>
              <a:t>Notification Event</a:t>
            </a:r>
            <a:endParaRPr lang="ja-JP" altLang="en-US" sz="2400" b="1">
              <a:solidFill>
                <a:schemeClr val="bg2">
                  <a:lumMod val="25000"/>
                </a:schemeClr>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13" name="圖片 12">
            <a:extLst>
              <a:ext uri="{FF2B5EF4-FFF2-40B4-BE49-F238E27FC236}">
                <a16:creationId xmlns:a16="http://schemas.microsoft.com/office/drawing/2014/main" id="{C77FD68C-52A5-4E5E-B216-6BB2C1AF90D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891609">
            <a:off x="7347691" y="1549597"/>
            <a:ext cx="729022" cy="997474"/>
          </a:xfrm>
          <a:prstGeom prst="rect">
            <a:avLst/>
          </a:prstGeom>
        </p:spPr>
      </p:pic>
      <p:sp>
        <p:nvSpPr>
          <p:cNvPr id="22" name="標題 5">
            <a:extLst>
              <a:ext uri="{FF2B5EF4-FFF2-40B4-BE49-F238E27FC236}">
                <a16:creationId xmlns:a16="http://schemas.microsoft.com/office/drawing/2014/main" id="{C723C47C-FF7F-4C81-99B0-7AC5BE717D71}"/>
              </a:ext>
            </a:extLst>
          </p:cNvPr>
          <p:cNvSpPr txBox="1">
            <a:spLocks/>
          </p:cNvSpPr>
          <p:nvPr/>
        </p:nvSpPr>
        <p:spPr>
          <a:xfrm>
            <a:off x="3473081" y="388824"/>
            <a:ext cx="7115380" cy="9851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rgbClr val="404040"/>
                </a:solidFill>
                <a:latin typeface="微軟正黑體" panose="020B0604030504040204" pitchFamily="34" charset="-120"/>
                <a:ea typeface="微軟正黑體" panose="020B0604030504040204" pitchFamily="34" charset="-120"/>
                <a:cs typeface="+mj-cs"/>
              </a:defRPr>
            </a:lvl1pPr>
          </a:lstStyle>
          <a:p>
            <a:r>
              <a:rPr lang="zh-TW" altLang="en-US" sz="3800">
                <a:latin typeface="Arial"/>
                <a:ea typeface="微軟正黑體"/>
                <a:cs typeface="Arial"/>
              </a:rPr>
              <a:t>Cross-Platform Notificiation </a:t>
            </a:r>
            <a:endParaRPr lang="en-US" altLang="zh-TW" sz="3800">
              <a:latin typeface="微軟正黑體"/>
              <a:cs typeface="Arial"/>
            </a:endParaRPr>
          </a:p>
        </p:txBody>
      </p:sp>
    </p:spTree>
    <p:extLst>
      <p:ext uri="{BB962C8B-B14F-4D97-AF65-F5344CB8AC3E}">
        <p14:creationId xmlns:p14="http://schemas.microsoft.com/office/powerpoint/2010/main" val="37848730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圖片 27">
            <a:extLst>
              <a:ext uri="{FF2B5EF4-FFF2-40B4-BE49-F238E27FC236}">
                <a16:creationId xmlns:a16="http://schemas.microsoft.com/office/drawing/2014/main" id="{FC1AC1D3-6E08-4FF4-8727-1BE893CCA2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8077" y="2000123"/>
            <a:ext cx="5324742" cy="4613859"/>
          </a:xfrm>
          <a:prstGeom prst="rect">
            <a:avLst/>
          </a:prstGeom>
        </p:spPr>
      </p:pic>
      <p:pic>
        <p:nvPicPr>
          <p:cNvPr id="29" name="圖片 28">
            <a:extLst>
              <a:ext uri="{FF2B5EF4-FFF2-40B4-BE49-F238E27FC236}">
                <a16:creationId xmlns:a16="http://schemas.microsoft.com/office/drawing/2014/main" id="{D5F5ED29-42AF-4380-BB9F-FD03A06D45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0596" y="1563081"/>
            <a:ext cx="4732237" cy="1943125"/>
          </a:xfrm>
          <a:prstGeom prst="rect">
            <a:avLst/>
          </a:prstGeom>
        </p:spPr>
      </p:pic>
      <p:sp>
        <p:nvSpPr>
          <p:cNvPr id="30" name="TextBox 2">
            <a:extLst>
              <a:ext uri="{FF2B5EF4-FFF2-40B4-BE49-F238E27FC236}">
                <a16:creationId xmlns:a16="http://schemas.microsoft.com/office/drawing/2014/main" id="{7F7ED597-1B70-4EC7-B79A-7899E7B8F98C}"/>
              </a:ext>
            </a:extLst>
          </p:cNvPr>
          <p:cNvSpPr txBox="1"/>
          <p:nvPr/>
        </p:nvSpPr>
        <p:spPr>
          <a:xfrm>
            <a:off x="7757160" y="1619764"/>
            <a:ext cx="2331963"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TW" altLang="en-US" sz="2400" b="1">
                <a:solidFill>
                  <a:srgbClr val="FFFFFF"/>
                </a:solidFill>
                <a:latin typeface="Arial" panose="020B0604020202020204" pitchFamily="34" charset="0"/>
                <a:ea typeface="微軟正黑體"/>
                <a:cs typeface="Arial" panose="020B0604020202020204" pitchFamily="34" charset="0"/>
              </a:rPr>
              <a:t>Mobile Push</a:t>
            </a:r>
            <a:endParaRPr lang="zh-TW" altLang="en-US" sz="2400" b="1">
              <a:solidFill>
                <a:srgbClr val="FFFFFF"/>
              </a:solidFill>
              <a:latin typeface="Arial" panose="020B0604020202020204" pitchFamily="34" charset="0"/>
              <a:ea typeface="微軟正黑體" panose="020B0604030504040204" pitchFamily="34" charset="-120"/>
              <a:cs typeface="Arial" panose="020B0604020202020204" pitchFamily="34" charset="0"/>
            </a:endParaRPr>
          </a:p>
        </p:txBody>
      </p:sp>
      <p:sp>
        <p:nvSpPr>
          <p:cNvPr id="31" name="TextBox 1">
            <a:extLst>
              <a:ext uri="{FF2B5EF4-FFF2-40B4-BE49-F238E27FC236}">
                <a16:creationId xmlns:a16="http://schemas.microsoft.com/office/drawing/2014/main" id="{05F8BD67-7A5E-443F-A3F3-D632C887F751}"/>
              </a:ext>
            </a:extLst>
          </p:cNvPr>
          <p:cNvSpPr txBox="1"/>
          <p:nvPr/>
        </p:nvSpPr>
        <p:spPr>
          <a:xfrm>
            <a:off x="7030771" y="1936447"/>
            <a:ext cx="3844894"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600">
                <a:solidFill>
                  <a:srgbClr val="FFFFFF"/>
                </a:solidFill>
                <a:latin typeface="Arial" panose="020B0604020202020204" pitchFamily="34" charset="0"/>
                <a:ea typeface="微軟正黑體" panose="020B0604030504040204" pitchFamily="34" charset="-120"/>
                <a:cs typeface="Arial" panose="020B0604020202020204" pitchFamily="34" charset="0"/>
              </a:rPr>
              <a:t>The device needs to be registered with </a:t>
            </a:r>
            <a:r>
              <a:rPr lang="en-US" altLang="zh-TW" sz="1600" err="1">
                <a:solidFill>
                  <a:srgbClr val="FFFFFF"/>
                </a:solidFill>
                <a:latin typeface="Arial" panose="020B0604020202020204" pitchFamily="34" charset="0"/>
                <a:ea typeface="微軟正黑體" panose="020B0604030504040204" pitchFamily="34" charset="-120"/>
                <a:cs typeface="Arial" panose="020B0604020202020204" pitchFamily="34" charset="0"/>
              </a:rPr>
              <a:t>myQNAPcloud</a:t>
            </a:r>
            <a:r>
              <a:rPr lang="en-US" altLang="zh-TW" sz="1600">
                <a:solidFill>
                  <a:srgbClr val="FFFFFF"/>
                </a:solidFill>
                <a:latin typeface="Arial" panose="020B0604020202020204" pitchFamily="34" charset="0"/>
                <a:ea typeface="微軟正黑體" panose="020B0604030504040204" pitchFamily="34" charset="-120"/>
                <a:cs typeface="Arial" panose="020B0604020202020204" pitchFamily="34" charset="0"/>
              </a:rPr>
              <a:t> ID and paired with </a:t>
            </a:r>
            <a:r>
              <a:rPr lang="en-US" altLang="zh-TW" sz="1600" err="1">
                <a:solidFill>
                  <a:srgbClr val="FFFFFF"/>
                </a:solidFill>
                <a:latin typeface="Arial" panose="020B0604020202020204" pitchFamily="34" charset="0"/>
                <a:ea typeface="微軟正黑體" panose="020B0604030504040204" pitchFamily="34" charset="-120"/>
                <a:cs typeface="Arial" panose="020B0604020202020204" pitchFamily="34" charset="0"/>
              </a:rPr>
              <a:t>QuWakeUp</a:t>
            </a:r>
            <a:r>
              <a:rPr lang="en-US" altLang="zh-TW" sz="1600">
                <a:solidFill>
                  <a:srgbClr val="FFFFFF"/>
                </a:solidFill>
                <a:latin typeface="Arial" panose="020B0604020202020204" pitchFamily="34" charset="0"/>
                <a:ea typeface="微軟正黑體" panose="020B0604030504040204" pitchFamily="34" charset="-120"/>
                <a:cs typeface="Arial" panose="020B0604020202020204" pitchFamily="34" charset="0"/>
              </a:rPr>
              <a:t> at </a:t>
            </a:r>
            <a:r>
              <a:rPr lang="en-US" altLang="zh-TW" sz="1600" err="1">
                <a:solidFill>
                  <a:srgbClr val="FFFFFF"/>
                </a:solidFill>
                <a:latin typeface="Arial" panose="020B0604020202020204" pitchFamily="34" charset="0"/>
                <a:ea typeface="微軟正黑體" panose="020B0604030504040204" pitchFamily="34" charset="-120"/>
                <a:cs typeface="Arial" panose="020B0604020202020204" pitchFamily="34" charset="0"/>
              </a:rPr>
              <a:t>Qmanger</a:t>
            </a:r>
            <a:r>
              <a:rPr lang="en-US" altLang="zh-TW" sz="1600">
                <a:solidFill>
                  <a:srgbClr val="FFFFFF"/>
                </a:solidFill>
                <a:latin typeface="Arial" panose="020B0604020202020204" pitchFamily="34" charset="0"/>
                <a:ea typeface="微軟正黑體" panose="020B0604030504040204" pitchFamily="34" charset="-120"/>
                <a:cs typeface="Arial" panose="020B0604020202020204" pitchFamily="34" charset="0"/>
              </a:rPr>
              <a:t>.</a:t>
            </a:r>
            <a:endParaRPr lang="zh-TW" sz="1600">
              <a:solidFill>
                <a:srgbClr val="FFFFFF"/>
              </a:solidFill>
              <a:latin typeface="Arial" panose="020B0604020202020204" pitchFamily="34" charset="0"/>
              <a:ea typeface="微軟正黑體" panose="020B0604030504040204" pitchFamily="34" charset="-120"/>
              <a:cs typeface="Arial" panose="020B0604020202020204" pitchFamily="34" charset="0"/>
            </a:endParaRPr>
          </a:p>
          <a:p>
            <a:endParaRPr lang="zh-TW" altLang="en-US" sz="1600">
              <a:solidFill>
                <a:srgbClr val="FFFFFF"/>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17" name="圖片 16">
            <a:extLst>
              <a:ext uri="{FF2B5EF4-FFF2-40B4-BE49-F238E27FC236}">
                <a16:creationId xmlns:a16="http://schemas.microsoft.com/office/drawing/2014/main" id="{B84D036E-2D12-4C83-9368-BEC67CCC9D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272" y="2000123"/>
            <a:ext cx="5324742" cy="4613859"/>
          </a:xfrm>
          <a:prstGeom prst="rect">
            <a:avLst/>
          </a:prstGeom>
        </p:spPr>
      </p:pic>
      <p:pic>
        <p:nvPicPr>
          <p:cNvPr id="18" name="圖片 17">
            <a:extLst>
              <a:ext uri="{FF2B5EF4-FFF2-40B4-BE49-F238E27FC236}">
                <a16:creationId xmlns:a16="http://schemas.microsoft.com/office/drawing/2014/main" id="{F8343153-7762-4AD9-A891-7EAC30B2CF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9181" y="1563081"/>
            <a:ext cx="4732237" cy="1943125"/>
          </a:xfrm>
          <a:prstGeom prst="rect">
            <a:avLst/>
          </a:prstGeom>
        </p:spPr>
      </p:pic>
      <p:sp>
        <p:nvSpPr>
          <p:cNvPr id="19" name="TextBox 2">
            <a:extLst>
              <a:ext uri="{FF2B5EF4-FFF2-40B4-BE49-F238E27FC236}">
                <a16:creationId xmlns:a16="http://schemas.microsoft.com/office/drawing/2014/main" id="{6516D46B-F93A-4E7E-BEC7-5F8560CCF746}"/>
              </a:ext>
            </a:extLst>
          </p:cNvPr>
          <p:cNvSpPr txBox="1"/>
          <p:nvPr/>
        </p:nvSpPr>
        <p:spPr>
          <a:xfrm>
            <a:off x="2102877" y="1619764"/>
            <a:ext cx="1999533"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ja-JP" altLang="en-US" sz="2400" b="1">
                <a:solidFill>
                  <a:srgbClr val="FFFFFF"/>
                </a:solidFill>
                <a:latin typeface="Arial" panose="020B0604020202020204" pitchFamily="34" charset="0"/>
                <a:ea typeface="微軟正黑體"/>
                <a:cs typeface="Arial" panose="020B0604020202020204" pitchFamily="34" charset="0"/>
              </a:rPr>
              <a:t>Email</a:t>
            </a:r>
            <a:endParaRPr lang="ja-JP" altLang="en-US" sz="2400" b="1">
              <a:solidFill>
                <a:srgbClr val="FFFFFF"/>
              </a:solidFill>
              <a:latin typeface="Arial" panose="020B0604020202020204" pitchFamily="34" charset="0"/>
              <a:ea typeface="微軟正黑體" panose="020B0604030504040204" pitchFamily="34" charset="-120"/>
              <a:cs typeface="Arial" panose="020B0604020202020204" pitchFamily="34" charset="0"/>
            </a:endParaRPr>
          </a:p>
        </p:txBody>
      </p:sp>
      <p:grpSp>
        <p:nvGrpSpPr>
          <p:cNvPr id="12" name="群組 11">
            <a:extLst>
              <a:ext uri="{FF2B5EF4-FFF2-40B4-BE49-F238E27FC236}">
                <a16:creationId xmlns:a16="http://schemas.microsoft.com/office/drawing/2014/main" id="{20C83863-7539-4FC7-B043-0AFA0A463D82}"/>
              </a:ext>
            </a:extLst>
          </p:cNvPr>
          <p:cNvGrpSpPr/>
          <p:nvPr/>
        </p:nvGrpSpPr>
        <p:grpSpPr>
          <a:xfrm>
            <a:off x="1233287" y="3247295"/>
            <a:ext cx="4397040" cy="2802491"/>
            <a:chOff x="1462740" y="3765455"/>
            <a:chExt cx="5410200" cy="3448237"/>
          </a:xfrm>
        </p:grpSpPr>
        <p:pic>
          <p:nvPicPr>
            <p:cNvPr id="9" name="Picture 6" descr="A screenshot of a cell phone&#10;&#10;Description generated with very high confidence">
              <a:extLst>
                <a:ext uri="{FF2B5EF4-FFF2-40B4-BE49-F238E27FC236}">
                  <a16:creationId xmlns:a16="http://schemas.microsoft.com/office/drawing/2014/main" id="{2B98394F-7610-42AE-A5D5-A5173CF7685E}"/>
                </a:ext>
              </a:extLst>
            </p:cNvPr>
            <p:cNvPicPr>
              <a:picLocks noChangeAspect="1"/>
            </p:cNvPicPr>
            <p:nvPr/>
          </p:nvPicPr>
          <p:blipFill>
            <a:blip r:embed="rId5"/>
            <a:stretch>
              <a:fillRect/>
            </a:stretch>
          </p:blipFill>
          <p:spPr>
            <a:xfrm>
              <a:off x="1462740" y="3765455"/>
              <a:ext cx="5410200" cy="3448237"/>
            </a:xfrm>
            <a:prstGeom prst="rect">
              <a:avLst/>
            </a:prstGeom>
          </p:spPr>
        </p:pic>
        <p:sp>
          <p:nvSpPr>
            <p:cNvPr id="11" name="TextBox 10">
              <a:extLst>
                <a:ext uri="{FF2B5EF4-FFF2-40B4-BE49-F238E27FC236}">
                  <a16:creationId xmlns:a16="http://schemas.microsoft.com/office/drawing/2014/main" id="{C75F4941-9ECA-46B5-8B83-11890A3AE8F4}"/>
                </a:ext>
              </a:extLst>
            </p:cNvPr>
            <p:cNvSpPr txBox="1"/>
            <p:nvPr/>
          </p:nvSpPr>
          <p:spPr>
            <a:xfrm>
              <a:off x="3035300" y="4615812"/>
              <a:ext cx="3124200" cy="1363299"/>
            </a:xfrm>
            <a:prstGeom prst="rect">
              <a:avLst/>
            </a:prstGeom>
            <a:solidFill>
              <a:schemeClr val="bg1"/>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b="1">
                  <a:solidFill>
                    <a:srgbClr val="333333"/>
                  </a:solidFill>
                  <a:latin typeface="PingFangTC-Regular"/>
                </a:rPr>
                <a:t>[my </a:t>
              </a:r>
              <a:r>
                <a:rPr lang="en-US" sz="1050" b="1" err="1">
                  <a:solidFill>
                    <a:srgbClr val="333333"/>
                  </a:solidFill>
                  <a:latin typeface="PingFangTC-Regular"/>
                </a:rPr>
                <a:t>QuWakeUp</a:t>
              </a:r>
              <a:r>
                <a:rPr lang="en-US" sz="1050" b="1">
                  <a:solidFill>
                    <a:srgbClr val="333333"/>
                  </a:solidFill>
                  <a:latin typeface="PingFangTC-Regular"/>
                </a:rPr>
                <a:t> Notification]</a:t>
              </a:r>
            </a:p>
            <a:p>
              <a:endParaRPr lang="en-US" sz="1050">
                <a:solidFill>
                  <a:srgbClr val="333333"/>
                </a:solidFill>
                <a:latin typeface="PingFangTC-Regular"/>
              </a:endParaRPr>
            </a:p>
            <a:p>
              <a:r>
                <a:rPr lang="en-US" sz="900">
                  <a:solidFill>
                    <a:srgbClr val="333333"/>
                  </a:solidFill>
                  <a:latin typeface="PingFangTC-Regular"/>
                </a:rPr>
                <a:t>Time : 2019/02/12 15:07:18</a:t>
              </a:r>
            </a:p>
            <a:p>
              <a:r>
                <a:rPr lang="en-US" sz="900">
                  <a:solidFill>
                    <a:srgbClr val="333333"/>
                  </a:solidFill>
                  <a:latin typeface="PingFangTC-Medium"/>
                </a:rPr>
                <a:t>Waking-up Failed</a:t>
              </a:r>
            </a:p>
            <a:p>
              <a:r>
                <a:rPr lang="en-US" sz="900">
                  <a:solidFill>
                    <a:srgbClr val="333333"/>
                  </a:solidFill>
                  <a:latin typeface="PingFangTC-Regular"/>
                </a:rPr>
                <a:t>PM Department/ </a:t>
              </a:r>
              <a:r>
                <a:rPr lang="en-US" sz="900" err="1">
                  <a:solidFill>
                    <a:srgbClr val="333333"/>
                  </a:solidFill>
                  <a:latin typeface="PingFangTC-Regular"/>
                </a:rPr>
                <a:t>cassie's</a:t>
              </a:r>
              <a:r>
                <a:rPr lang="en-US" sz="900">
                  <a:solidFill>
                    <a:srgbClr val="333333"/>
                  </a:solidFill>
                  <a:latin typeface="PingFangTC-Regular"/>
                </a:rPr>
                <a:t> </a:t>
              </a:r>
              <a:r>
                <a:rPr lang="en-US" sz="900" err="1">
                  <a:solidFill>
                    <a:srgbClr val="333333"/>
                  </a:solidFill>
                  <a:latin typeface="PingFangTC-Regular"/>
                </a:rPr>
                <a:t>macbook</a:t>
              </a:r>
              <a:endParaRPr lang="en-US" sz="900">
                <a:solidFill>
                  <a:srgbClr val="333333"/>
                </a:solidFill>
                <a:latin typeface="PingFangTC-Regular"/>
              </a:endParaRPr>
            </a:p>
            <a:p>
              <a:endParaRPr lang="en-US" sz="900">
                <a:solidFill>
                  <a:srgbClr val="333333"/>
                </a:solidFill>
                <a:latin typeface="PingFangTC-Regular"/>
              </a:endParaRPr>
            </a:p>
            <a:p>
              <a:r>
                <a:rPr lang="en-US" sz="900">
                  <a:solidFill>
                    <a:srgbClr val="333333"/>
                  </a:solidFill>
                  <a:latin typeface="PingFangTC-Regular"/>
                </a:rPr>
                <a:t>©2019 QNAP Systems, Inc.</a:t>
              </a:r>
            </a:p>
          </p:txBody>
        </p:sp>
      </p:grpSp>
      <p:sp>
        <p:nvSpPr>
          <p:cNvPr id="2" name="TextBox 1">
            <a:extLst>
              <a:ext uri="{FF2B5EF4-FFF2-40B4-BE49-F238E27FC236}">
                <a16:creationId xmlns:a16="http://schemas.microsoft.com/office/drawing/2014/main" id="{B043D0F3-80DB-4E76-997D-A34A7584D3F3}"/>
              </a:ext>
            </a:extLst>
          </p:cNvPr>
          <p:cNvSpPr txBox="1"/>
          <p:nvPr/>
        </p:nvSpPr>
        <p:spPr>
          <a:xfrm>
            <a:off x="1155854" y="1936447"/>
            <a:ext cx="3844894"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ja-JP" sz="1600">
                <a:solidFill>
                  <a:srgbClr val="FFFFFF"/>
                </a:solidFill>
                <a:latin typeface="Arial" panose="020B0604020202020204" pitchFamily="34" charset="0"/>
                <a:ea typeface="微軟正黑體" panose="020B0604030504040204" pitchFamily="34" charset="-120"/>
                <a:cs typeface="Arial" panose="020B0604020202020204" pitchFamily="34" charset="0"/>
              </a:rPr>
              <a:t>Set the SMTP server to send mail, and check the corresponding notification event to receive notifications in email.</a:t>
            </a:r>
            <a:endParaRPr lang="ja-JP" sz="1600">
              <a:solidFill>
                <a:srgbClr val="FFFFFF"/>
              </a:solidFill>
              <a:latin typeface="Arial" panose="020B0604020202020204" pitchFamily="34" charset="0"/>
              <a:ea typeface="微軟正黑體" panose="020B0604030504040204" pitchFamily="34" charset="-120"/>
              <a:cs typeface="Arial" panose="020B0604020202020204" pitchFamily="34" charset="0"/>
            </a:endParaRPr>
          </a:p>
          <a:p>
            <a:pPr algn="l"/>
            <a:endParaRPr lang="ja-JP" altLang="en-US" sz="1600">
              <a:solidFill>
                <a:srgbClr val="FFFFFF"/>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35" name="圖片 34">
            <a:extLst>
              <a:ext uri="{FF2B5EF4-FFF2-40B4-BE49-F238E27FC236}">
                <a16:creationId xmlns:a16="http://schemas.microsoft.com/office/drawing/2014/main" id="{82F2E107-B1A3-46D4-ACDE-AFB4DD30C301}"/>
              </a:ext>
            </a:extLst>
          </p:cNvPr>
          <p:cNvPicPr>
            <a:picLocks noChangeAspect="1"/>
          </p:cNvPicPr>
          <p:nvPr/>
        </p:nvPicPr>
        <p:blipFill rotWithShape="1">
          <a:blip r:embed="rId6">
            <a:extLst>
              <a:ext uri="{28A0092B-C50C-407E-A947-70E740481C1C}">
                <a14:useLocalDpi xmlns:a14="http://schemas.microsoft.com/office/drawing/2010/main" val="0"/>
              </a:ext>
            </a:extLst>
          </a:blip>
          <a:srcRect b="26883"/>
          <a:stretch/>
        </p:blipFill>
        <p:spPr>
          <a:xfrm>
            <a:off x="7422535" y="3019042"/>
            <a:ext cx="2726437" cy="3503678"/>
          </a:xfrm>
          <a:prstGeom prst="rect">
            <a:avLst/>
          </a:prstGeom>
        </p:spPr>
      </p:pic>
      <p:sp>
        <p:nvSpPr>
          <p:cNvPr id="5" name="TextBox 4">
            <a:extLst>
              <a:ext uri="{FF2B5EF4-FFF2-40B4-BE49-F238E27FC236}">
                <a16:creationId xmlns:a16="http://schemas.microsoft.com/office/drawing/2014/main" id="{2784893B-B919-48CD-9AAF-151CA3621600}"/>
              </a:ext>
            </a:extLst>
          </p:cNvPr>
          <p:cNvSpPr txBox="1"/>
          <p:nvPr/>
        </p:nvSpPr>
        <p:spPr>
          <a:xfrm>
            <a:off x="3677832" y="8217243"/>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Notification Event</a:t>
            </a:r>
            <a:endParaRPr lang="en-US"/>
          </a:p>
        </p:txBody>
      </p:sp>
      <p:pic>
        <p:nvPicPr>
          <p:cNvPr id="7" name="圖片 13" descr="A close up of a logo&#10;&#10;Description generated with high confidence">
            <a:extLst>
              <a:ext uri="{FF2B5EF4-FFF2-40B4-BE49-F238E27FC236}">
                <a16:creationId xmlns:a16="http://schemas.microsoft.com/office/drawing/2014/main" id="{78A6F541-702F-4F25-A936-A4CF9245425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388824"/>
            <a:ext cx="3407531" cy="985189"/>
          </a:xfrm>
          <a:prstGeom prst="rect">
            <a:avLst/>
          </a:prstGeom>
        </p:spPr>
      </p:pic>
      <p:sp>
        <p:nvSpPr>
          <p:cNvPr id="8" name="矩形 14">
            <a:extLst>
              <a:ext uri="{FF2B5EF4-FFF2-40B4-BE49-F238E27FC236}">
                <a16:creationId xmlns:a16="http://schemas.microsoft.com/office/drawing/2014/main" id="{C347ABF9-0A51-4312-8E8B-647649245140}"/>
              </a:ext>
            </a:extLst>
          </p:cNvPr>
          <p:cNvSpPr/>
          <p:nvPr/>
        </p:nvSpPr>
        <p:spPr>
          <a:xfrm>
            <a:off x="404272" y="527476"/>
            <a:ext cx="3076483" cy="707886"/>
          </a:xfrm>
          <a:prstGeom prst="rect">
            <a:avLst/>
          </a:prstGeom>
        </p:spPr>
        <p:txBody>
          <a:bodyPr wrap="none" anchor="t">
            <a:spAutoFit/>
          </a:bodyPr>
          <a:lstStyle/>
          <a:p>
            <a:r>
              <a:rPr lang="ja-JP" altLang="en-US" sz="4000" b="1">
                <a:solidFill>
                  <a:srgbClr val="548AC2"/>
                </a:solidFill>
                <a:latin typeface="Arial" panose="020B0604020202020204" pitchFamily="34" charset="0"/>
                <a:ea typeface="微軟正黑體"/>
                <a:cs typeface="Arial" panose="020B0604020202020204" pitchFamily="34" charset="0"/>
              </a:rPr>
              <a:t>Highlight 5 </a:t>
            </a:r>
            <a:endParaRPr lang="zh-TW" altLang="en-US">
              <a:solidFill>
                <a:srgbClr val="548AC2"/>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0" name="標題 5">
            <a:extLst>
              <a:ext uri="{FF2B5EF4-FFF2-40B4-BE49-F238E27FC236}">
                <a16:creationId xmlns:a16="http://schemas.microsoft.com/office/drawing/2014/main" id="{DA36A986-2C92-4248-B07E-AA3F5FBD4B22}"/>
              </a:ext>
            </a:extLst>
          </p:cNvPr>
          <p:cNvSpPr txBox="1">
            <a:spLocks/>
          </p:cNvSpPr>
          <p:nvPr/>
        </p:nvSpPr>
        <p:spPr>
          <a:xfrm>
            <a:off x="3627690" y="631780"/>
            <a:ext cx="7115380" cy="9851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rgbClr val="404040"/>
                </a:solidFill>
                <a:latin typeface="微軟正黑體" panose="020B0604030504040204" pitchFamily="34" charset="-120"/>
                <a:ea typeface="微軟正黑體" panose="020B0604030504040204" pitchFamily="34" charset="-120"/>
                <a:cs typeface="+mj-cs"/>
              </a:defRPr>
            </a:lvl1pPr>
          </a:lstStyle>
          <a:p>
            <a:r>
              <a:rPr lang="zh-TW" sz="3800" dirty="0">
                <a:latin typeface="Arial" panose="020B0604020202020204" pitchFamily="34" charset="0"/>
                <a:ea typeface="微軟正黑體"/>
                <a:cs typeface="Arial" panose="020B0604020202020204" pitchFamily="34" charset="0"/>
              </a:rPr>
              <a:t>Cross-Platform Notificiation </a:t>
            </a:r>
          </a:p>
          <a:p>
            <a:endParaRPr lang="zh-TW" altLang="en-US" sz="3800"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E61B783B-3F36-4907-815F-D4CAB2112C71}"/>
              </a:ext>
            </a:extLst>
          </p:cNvPr>
          <p:cNvSpPr txBox="1"/>
          <p:nvPr/>
        </p:nvSpPr>
        <p:spPr>
          <a:xfrm>
            <a:off x="7757160" y="4976626"/>
            <a:ext cx="2152960" cy="52322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t>[NAS Office A] lose connection </a:t>
            </a:r>
          </a:p>
        </p:txBody>
      </p:sp>
    </p:spTree>
    <p:extLst>
      <p:ext uri="{BB962C8B-B14F-4D97-AF65-F5344CB8AC3E}">
        <p14:creationId xmlns:p14="http://schemas.microsoft.com/office/powerpoint/2010/main" val="31699283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FAEB5-2F12-46DE-B7FC-B9FA3E1A80DD}"/>
              </a:ext>
            </a:extLst>
          </p:cNvPr>
          <p:cNvSpPr>
            <a:spLocks noGrp="1"/>
          </p:cNvSpPr>
          <p:nvPr>
            <p:ph type="title"/>
          </p:nvPr>
        </p:nvSpPr>
        <p:spPr>
          <a:xfrm>
            <a:off x="130476" y="133393"/>
            <a:ext cx="11604317" cy="1325563"/>
          </a:xfrm>
        </p:spPr>
        <p:txBody>
          <a:bodyPr>
            <a:normAutofit/>
          </a:bodyPr>
          <a:lstStyle/>
          <a:p>
            <a:r>
              <a:rPr lang="en-US" altLang="ja-JP" sz="3600">
                <a:latin typeface="Arial" panose="020B0604020202020204" pitchFamily="34" charset="0"/>
                <a:ea typeface="微軟正黑體"/>
                <a:cs typeface="Arial" panose="020B0604020202020204" pitchFamily="34" charset="0"/>
              </a:rPr>
              <a:t>The Best Remote Wake-up Assistant You Can Have</a:t>
            </a:r>
            <a:endParaRPr lang="en-US" altLang="ja-JP" sz="360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E0B18A45-7E19-458C-B17D-900375052A3C}"/>
              </a:ext>
            </a:extLst>
          </p:cNvPr>
          <p:cNvSpPr txBox="1"/>
          <p:nvPr/>
        </p:nvSpPr>
        <p:spPr>
          <a:xfrm>
            <a:off x="365255" y="1458956"/>
            <a:ext cx="4867145"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ja-JP" sz="2400" b="1">
                <a:solidFill>
                  <a:srgbClr val="412DAF"/>
                </a:solidFill>
                <a:latin typeface="Arial" panose="020B0604020202020204" pitchFamily="34" charset="0"/>
                <a:ea typeface="微軟正黑體"/>
                <a:cs typeface="Arial" panose="020B0604020202020204" pitchFamily="34" charset="0"/>
              </a:rPr>
              <a:t>Y</a:t>
            </a:r>
            <a:r>
              <a:rPr lang="ja-JP" sz="2400" b="1">
                <a:solidFill>
                  <a:srgbClr val="412DAF"/>
                </a:solidFill>
                <a:latin typeface="Arial" panose="020B0604020202020204" pitchFamily="34" charset="0"/>
                <a:ea typeface="微軟正黑體"/>
                <a:cs typeface="Arial" panose="020B0604020202020204" pitchFamily="34" charset="0"/>
              </a:rPr>
              <a:t>ou can save the traditional tedious process, wake up the devices and view the status with a simple click.</a:t>
            </a:r>
            <a:endParaRPr lang="ja-JP" altLang="en-US" sz="2400" b="1">
              <a:solidFill>
                <a:srgbClr val="412DAF"/>
              </a:solidFill>
              <a:latin typeface="Arial" panose="020B0604020202020204" pitchFamily="34" charset="0"/>
              <a:ea typeface="微軟正黑體"/>
              <a:cs typeface="Arial" panose="020B0604020202020204" pitchFamily="34" charset="0"/>
            </a:endParaRPr>
          </a:p>
        </p:txBody>
      </p:sp>
      <p:pic>
        <p:nvPicPr>
          <p:cNvPr id="7" name="Picture 3">
            <a:extLst>
              <a:ext uri="{FF2B5EF4-FFF2-40B4-BE49-F238E27FC236}">
                <a16:creationId xmlns:a16="http://schemas.microsoft.com/office/drawing/2014/main" id="{BA311437-930D-4280-90A4-899915CA4B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7800" y="1603168"/>
            <a:ext cx="8656705" cy="4297363"/>
          </a:xfrm>
          <a:prstGeom prst="rect">
            <a:avLst/>
          </a:prstGeom>
        </p:spPr>
      </p:pic>
      <p:sp>
        <p:nvSpPr>
          <p:cNvPr id="3" name="TextBox 2">
            <a:extLst>
              <a:ext uri="{FF2B5EF4-FFF2-40B4-BE49-F238E27FC236}">
                <a16:creationId xmlns:a16="http://schemas.microsoft.com/office/drawing/2014/main" id="{12E5E797-A7F6-4509-B6FD-566066265E15}"/>
              </a:ext>
            </a:extLst>
          </p:cNvPr>
          <p:cNvSpPr txBox="1"/>
          <p:nvPr/>
        </p:nvSpPr>
        <p:spPr>
          <a:xfrm>
            <a:off x="5121189" y="5399044"/>
            <a:ext cx="5182105"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ja-JP" sz="2400" b="1">
                <a:solidFill>
                  <a:srgbClr val="412DAF"/>
                </a:solidFill>
                <a:latin typeface="Arial" panose="020B0604020202020204" pitchFamily="34" charset="0"/>
                <a:ea typeface="微軟正黑體"/>
                <a:cs typeface="Arial" panose="020B0604020202020204" pitchFamily="34" charset="0"/>
              </a:rPr>
              <a:t>With</a:t>
            </a:r>
            <a:r>
              <a:rPr lang="ja-JP" sz="2400" b="1">
                <a:solidFill>
                  <a:srgbClr val="412DAF"/>
                </a:solidFill>
                <a:latin typeface="Arial" panose="020B0604020202020204" pitchFamily="34" charset="0"/>
                <a:ea typeface="微軟正黑體"/>
                <a:cs typeface="Arial" panose="020B0604020202020204" pitchFamily="34" charset="0"/>
              </a:rPr>
              <a:t> </a:t>
            </a:r>
            <a:r>
              <a:rPr lang="en-US" altLang="ja-JP" sz="2400" b="1" err="1">
                <a:solidFill>
                  <a:srgbClr val="412DAF"/>
                </a:solidFill>
                <a:latin typeface="Arial" panose="020B0604020202020204" pitchFamily="34" charset="0"/>
                <a:ea typeface="微軟正黑體"/>
                <a:cs typeface="Arial" panose="020B0604020202020204" pitchFamily="34" charset="0"/>
              </a:rPr>
              <a:t>myQNAPcloud's</a:t>
            </a:r>
            <a:r>
              <a:rPr lang="ja-JP" sz="2400" b="1">
                <a:solidFill>
                  <a:srgbClr val="412DAF"/>
                </a:solidFill>
                <a:latin typeface="Arial" panose="020B0604020202020204" pitchFamily="34" charset="0"/>
                <a:ea typeface="微軟正黑體"/>
                <a:cs typeface="Arial" panose="020B0604020202020204" pitchFamily="34" charset="0"/>
              </a:rPr>
              <a:t> </a:t>
            </a:r>
            <a:r>
              <a:rPr lang="en-US" altLang="ja-JP" sz="2400" b="1">
                <a:solidFill>
                  <a:srgbClr val="412DAF"/>
                </a:solidFill>
                <a:latin typeface="Arial" panose="020B0604020202020204" pitchFamily="34" charset="0"/>
                <a:ea typeface="微軟正黑體"/>
                <a:cs typeface="Arial" panose="020B0604020202020204" pitchFamily="34" charset="0"/>
              </a:rPr>
              <a:t>integration,</a:t>
            </a:r>
            <a:r>
              <a:rPr lang="ja-JP" sz="2400" b="1">
                <a:solidFill>
                  <a:srgbClr val="412DAF"/>
                </a:solidFill>
                <a:latin typeface="Arial" panose="020B0604020202020204" pitchFamily="34" charset="0"/>
                <a:ea typeface="微軟正黑體"/>
                <a:cs typeface="Arial" panose="020B0604020202020204" pitchFamily="34" charset="0"/>
              </a:rPr>
              <a:t> </a:t>
            </a:r>
            <a:r>
              <a:rPr lang="en-US" altLang="ja-JP" sz="2400" b="1">
                <a:solidFill>
                  <a:srgbClr val="412DAF"/>
                </a:solidFill>
                <a:latin typeface="Arial" panose="020B0604020202020204" pitchFamily="34" charset="0"/>
                <a:ea typeface="微軟正黑體"/>
                <a:cs typeface="Arial" panose="020B0604020202020204" pitchFamily="34" charset="0"/>
              </a:rPr>
              <a:t>you</a:t>
            </a:r>
            <a:r>
              <a:rPr lang="ja-JP" sz="2400" b="1">
                <a:solidFill>
                  <a:srgbClr val="412DAF"/>
                </a:solidFill>
                <a:latin typeface="Arial" panose="020B0604020202020204" pitchFamily="34" charset="0"/>
                <a:ea typeface="微軟正黑體"/>
                <a:cs typeface="Arial" panose="020B0604020202020204" pitchFamily="34" charset="0"/>
              </a:rPr>
              <a:t> </a:t>
            </a:r>
            <a:r>
              <a:rPr lang="en-US" altLang="ja-JP" sz="2400" b="1">
                <a:solidFill>
                  <a:srgbClr val="412DAF"/>
                </a:solidFill>
                <a:latin typeface="Arial" panose="020B0604020202020204" pitchFamily="34" charset="0"/>
                <a:ea typeface="微軟正黑體"/>
                <a:cs typeface="Arial" panose="020B0604020202020204" pitchFamily="34" charset="0"/>
              </a:rPr>
              <a:t>can</a:t>
            </a:r>
            <a:r>
              <a:rPr lang="ja-JP" sz="2400" b="1">
                <a:solidFill>
                  <a:srgbClr val="412DAF"/>
                </a:solidFill>
                <a:latin typeface="Arial" panose="020B0604020202020204" pitchFamily="34" charset="0"/>
                <a:ea typeface="微軟正黑體"/>
                <a:cs typeface="Arial" panose="020B0604020202020204" pitchFamily="34" charset="0"/>
              </a:rPr>
              <a:t> </a:t>
            </a:r>
            <a:r>
              <a:rPr lang="en-US" altLang="ja-JP" sz="2400" b="1">
                <a:solidFill>
                  <a:srgbClr val="412DAF"/>
                </a:solidFill>
                <a:latin typeface="Arial" panose="020B0604020202020204" pitchFamily="34" charset="0"/>
                <a:ea typeface="微軟正黑體"/>
                <a:cs typeface="Arial" panose="020B0604020202020204" pitchFamily="34" charset="0"/>
              </a:rPr>
              <a:t>connect</a:t>
            </a:r>
            <a:r>
              <a:rPr lang="ja-JP" sz="2400" b="1">
                <a:solidFill>
                  <a:srgbClr val="412DAF"/>
                </a:solidFill>
                <a:latin typeface="Arial" panose="020B0604020202020204" pitchFamily="34" charset="0"/>
                <a:ea typeface="微軟正黑體"/>
                <a:cs typeface="Arial" panose="020B0604020202020204" pitchFamily="34" charset="0"/>
              </a:rPr>
              <a:t> </a:t>
            </a:r>
            <a:r>
              <a:rPr lang="en-US" altLang="ja-JP" sz="2400" b="1">
                <a:solidFill>
                  <a:srgbClr val="412DAF"/>
                </a:solidFill>
                <a:latin typeface="Arial" panose="020B0604020202020204" pitchFamily="34" charset="0"/>
                <a:ea typeface="微軟正黑體"/>
                <a:cs typeface="Arial" panose="020B0604020202020204" pitchFamily="34" charset="0"/>
              </a:rPr>
              <a:t>to</a:t>
            </a:r>
            <a:r>
              <a:rPr lang="ja-JP" sz="2400" b="1">
                <a:solidFill>
                  <a:srgbClr val="412DAF"/>
                </a:solidFill>
                <a:latin typeface="Arial" panose="020B0604020202020204" pitchFamily="34" charset="0"/>
                <a:ea typeface="微軟正黑體"/>
                <a:cs typeface="Arial" panose="020B0604020202020204" pitchFamily="34" charset="0"/>
              </a:rPr>
              <a:t> </a:t>
            </a:r>
            <a:r>
              <a:rPr lang="en-US" altLang="ja-JP" sz="2400" b="1" err="1">
                <a:solidFill>
                  <a:srgbClr val="412DAF"/>
                </a:solidFill>
                <a:latin typeface="Arial" panose="020B0604020202020204" pitchFamily="34" charset="0"/>
                <a:ea typeface="微軟正黑體"/>
                <a:cs typeface="Arial" panose="020B0604020202020204" pitchFamily="34" charset="0"/>
              </a:rPr>
              <a:t>QuWakeUp</a:t>
            </a:r>
            <a:r>
              <a:rPr lang="ja-JP" sz="2400" b="1">
                <a:solidFill>
                  <a:srgbClr val="412DAF"/>
                </a:solidFill>
                <a:latin typeface="Arial" panose="020B0604020202020204" pitchFamily="34" charset="0"/>
                <a:ea typeface="微軟正黑體"/>
                <a:cs typeface="Arial" panose="020B0604020202020204" pitchFamily="34" charset="0"/>
              </a:rPr>
              <a:t> </a:t>
            </a:r>
            <a:r>
              <a:rPr lang="en-US" altLang="ja-JP" sz="2400" b="1">
                <a:solidFill>
                  <a:srgbClr val="412DAF"/>
                </a:solidFill>
                <a:latin typeface="Arial" panose="020B0604020202020204" pitchFamily="34" charset="0"/>
                <a:ea typeface="微軟正黑體"/>
                <a:cs typeface="Arial" panose="020B0604020202020204" pitchFamily="34" charset="0"/>
              </a:rPr>
              <a:t>from</a:t>
            </a:r>
            <a:r>
              <a:rPr lang="ja-JP" sz="2400" b="1">
                <a:solidFill>
                  <a:srgbClr val="412DAF"/>
                </a:solidFill>
                <a:latin typeface="Arial" panose="020B0604020202020204" pitchFamily="34" charset="0"/>
                <a:ea typeface="微軟正黑體"/>
                <a:cs typeface="Arial" panose="020B0604020202020204" pitchFamily="34" charset="0"/>
              </a:rPr>
              <a:t> </a:t>
            </a:r>
            <a:r>
              <a:rPr lang="en-US" altLang="ja-JP" sz="2400" b="1">
                <a:solidFill>
                  <a:srgbClr val="412DAF"/>
                </a:solidFill>
                <a:latin typeface="Arial" panose="020B0604020202020204" pitchFamily="34" charset="0"/>
                <a:ea typeface="微軟正黑體"/>
                <a:cs typeface="Arial" panose="020B0604020202020204" pitchFamily="34" charset="0"/>
              </a:rPr>
              <a:t>the</a:t>
            </a:r>
            <a:r>
              <a:rPr lang="ja-JP" sz="2400" b="1">
                <a:solidFill>
                  <a:srgbClr val="412DAF"/>
                </a:solidFill>
                <a:latin typeface="Arial" panose="020B0604020202020204" pitchFamily="34" charset="0"/>
                <a:ea typeface="微軟正黑體"/>
                <a:cs typeface="Arial" panose="020B0604020202020204" pitchFamily="34" charset="0"/>
              </a:rPr>
              <a:t> </a:t>
            </a:r>
            <a:r>
              <a:rPr lang="en-US" altLang="ja-JP" sz="2400" b="1">
                <a:solidFill>
                  <a:srgbClr val="412DAF"/>
                </a:solidFill>
                <a:latin typeface="Arial" panose="020B0604020202020204" pitchFamily="34" charset="0"/>
                <a:ea typeface="微軟正黑體"/>
                <a:cs typeface="Arial" panose="020B0604020202020204" pitchFamily="34" charset="0"/>
              </a:rPr>
              <a:t>Internet</a:t>
            </a:r>
            <a:r>
              <a:rPr lang="ja-JP" sz="2400" b="1">
                <a:solidFill>
                  <a:srgbClr val="412DAF"/>
                </a:solidFill>
                <a:latin typeface="Arial" panose="020B0604020202020204" pitchFamily="34" charset="0"/>
                <a:ea typeface="微軟正黑體"/>
                <a:cs typeface="Arial" panose="020B0604020202020204" pitchFamily="34" charset="0"/>
              </a:rPr>
              <a:t> </a:t>
            </a:r>
            <a:r>
              <a:rPr lang="en-US" altLang="ja-JP" sz="2400" b="1">
                <a:solidFill>
                  <a:srgbClr val="412DAF"/>
                </a:solidFill>
                <a:latin typeface="Arial" panose="020B0604020202020204" pitchFamily="34" charset="0"/>
                <a:ea typeface="微軟正黑體"/>
                <a:cs typeface="Arial" panose="020B0604020202020204" pitchFamily="34" charset="0"/>
              </a:rPr>
              <a:t>easily.</a:t>
            </a:r>
            <a:endParaRPr lang="ja-JP" altLang="en-US" sz="2400" b="1">
              <a:solidFill>
                <a:srgbClr val="412DAF"/>
              </a:solidFill>
              <a:latin typeface="Arial" panose="020B0604020202020204" pitchFamily="34" charset="0"/>
              <a:ea typeface="微軟正黑體"/>
              <a:cs typeface="Arial" panose="020B0604020202020204" pitchFamily="34" charset="0"/>
            </a:endParaRPr>
          </a:p>
          <a:p>
            <a:endParaRPr lang="en-US" sz="2400" b="1">
              <a:solidFill>
                <a:srgbClr val="412DAF"/>
              </a:solidFill>
              <a:latin typeface="Arial" panose="020B0604020202020204" pitchFamily="34" charset="0"/>
              <a:cs typeface="Arial" panose="020B0604020202020204" pitchFamily="34" charset="0"/>
            </a:endParaRPr>
          </a:p>
          <a:p>
            <a:endParaRPr lang="en-US" sz="2400" b="1">
              <a:solidFill>
                <a:srgbClr val="412DAF"/>
              </a:solidFill>
              <a:latin typeface="Arial" panose="020B0604020202020204" pitchFamily="34" charset="0"/>
              <a:ea typeface="微軟正黑體"/>
              <a:cs typeface="Arial" panose="020B0604020202020204" pitchFamily="34" charset="0"/>
            </a:endParaRPr>
          </a:p>
        </p:txBody>
      </p:sp>
      <p:sp>
        <p:nvSpPr>
          <p:cNvPr id="4" name="TextBox 3">
            <a:extLst>
              <a:ext uri="{FF2B5EF4-FFF2-40B4-BE49-F238E27FC236}">
                <a16:creationId xmlns:a16="http://schemas.microsoft.com/office/drawing/2014/main" id="{832CA276-B92E-44DB-A9B5-4070A5C310CD}"/>
              </a:ext>
            </a:extLst>
          </p:cNvPr>
          <p:cNvSpPr txBox="1"/>
          <p:nvPr/>
        </p:nvSpPr>
        <p:spPr>
          <a:xfrm>
            <a:off x="6604262" y="1566097"/>
            <a:ext cx="1145050"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accent2"/>
                </a:solidFill>
              </a:rPr>
              <a:t>Wake up!</a:t>
            </a:r>
          </a:p>
        </p:txBody>
      </p:sp>
    </p:spTree>
    <p:extLst>
      <p:ext uri="{BB962C8B-B14F-4D97-AF65-F5344CB8AC3E}">
        <p14:creationId xmlns:p14="http://schemas.microsoft.com/office/powerpoint/2010/main" val="4294902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916C5-29B3-43CB-9ED4-8F9378465C9C}"/>
              </a:ext>
            </a:extLst>
          </p:cNvPr>
          <p:cNvSpPr>
            <a:spLocks noGrp="1"/>
          </p:cNvSpPr>
          <p:nvPr>
            <p:ph type="ctrTitle" idx="4294967295"/>
          </p:nvPr>
        </p:nvSpPr>
        <p:spPr>
          <a:xfrm>
            <a:off x="704872" y="1751781"/>
            <a:ext cx="6183934" cy="3354438"/>
          </a:xfrm>
        </p:spPr>
        <p:txBody>
          <a:bodyPr anchor="b">
            <a:normAutofit/>
          </a:bodyPr>
          <a:lstStyle/>
          <a:p>
            <a:pPr>
              <a:lnSpc>
                <a:spcPct val="100000"/>
              </a:lnSpc>
              <a:spcBef>
                <a:spcPts val="0"/>
              </a:spcBef>
            </a:pPr>
            <a:r>
              <a:rPr lang="en-US" altLang="ja-JP" sz="6000" b="1">
                <a:solidFill>
                  <a:srgbClr val="412DAF"/>
                </a:solidFill>
                <a:latin typeface="Arial" panose="020B0604020202020204" pitchFamily="34" charset="0"/>
                <a:ea typeface="微軟正黑體"/>
                <a:cs typeface="Arial" panose="020B0604020202020204" pitchFamily="34" charset="0"/>
              </a:rPr>
              <a:t>QuWakeUp User Interface Introduction</a:t>
            </a:r>
          </a:p>
        </p:txBody>
      </p:sp>
      <p:pic>
        <p:nvPicPr>
          <p:cNvPr id="3" name="圖片 2">
            <a:extLst>
              <a:ext uri="{FF2B5EF4-FFF2-40B4-BE49-F238E27FC236}">
                <a16:creationId xmlns:a16="http://schemas.microsoft.com/office/drawing/2014/main" id="{8DBD2A70-F807-477E-AF4A-90F17F4C39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6838" y="1661975"/>
            <a:ext cx="4899788" cy="3772021"/>
          </a:xfrm>
          <a:prstGeom prst="rect">
            <a:avLst/>
          </a:prstGeom>
        </p:spPr>
      </p:pic>
    </p:spTree>
    <p:extLst>
      <p:ext uri="{BB962C8B-B14F-4D97-AF65-F5344CB8AC3E}">
        <p14:creationId xmlns:p14="http://schemas.microsoft.com/office/powerpoint/2010/main" val="2190289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6B04B-9066-4776-9FBB-D98D993D3ED2}"/>
              </a:ext>
            </a:extLst>
          </p:cNvPr>
          <p:cNvSpPr>
            <a:spLocks noGrp="1"/>
          </p:cNvSpPr>
          <p:nvPr>
            <p:ph type="ctrTitle" idx="4294967295"/>
          </p:nvPr>
        </p:nvSpPr>
        <p:spPr>
          <a:xfrm>
            <a:off x="919141" y="1600869"/>
            <a:ext cx="6355199" cy="3903405"/>
          </a:xfrm>
        </p:spPr>
        <p:txBody>
          <a:bodyPr vert="horz" lIns="91440" tIns="45720" rIns="91440" bIns="45720" rtlCol="0" anchor="ctr">
            <a:normAutofit/>
          </a:bodyPr>
          <a:lstStyle/>
          <a:p>
            <a:pPr>
              <a:lnSpc>
                <a:spcPct val="100000"/>
              </a:lnSpc>
              <a:spcBef>
                <a:spcPts val="0"/>
              </a:spcBef>
            </a:pPr>
            <a:r>
              <a:rPr lang="en-US" sz="6000" b="1">
                <a:solidFill>
                  <a:srgbClr val="412DAF"/>
                </a:solidFill>
                <a:latin typeface="Arial"/>
                <a:ea typeface="微軟正黑體"/>
                <a:cs typeface="Arial"/>
              </a:rPr>
              <a:t>Why Do You Need To Use </a:t>
            </a:r>
            <a:r>
              <a:rPr lang="en-US" sz="6000" b="1" err="1">
                <a:solidFill>
                  <a:srgbClr val="412DAF"/>
                </a:solidFill>
                <a:latin typeface="Arial"/>
                <a:ea typeface="微軟正黑體"/>
                <a:cs typeface="Arial"/>
              </a:rPr>
              <a:t>QuWakeUp</a:t>
            </a:r>
            <a:r>
              <a:rPr lang="en-US" sz="6000" b="1">
                <a:solidFill>
                  <a:srgbClr val="412DAF"/>
                </a:solidFill>
                <a:latin typeface="Arial"/>
                <a:ea typeface="微軟正黑體"/>
                <a:cs typeface="Arial"/>
              </a:rPr>
              <a:t>?</a:t>
            </a:r>
            <a:endParaRPr lang="en-US" sz="4000" b="1">
              <a:solidFill>
                <a:srgbClr val="412DAF"/>
              </a:solidFill>
              <a:latin typeface="Arial"/>
              <a:cs typeface="Arial"/>
            </a:endParaRPr>
          </a:p>
        </p:txBody>
      </p:sp>
      <p:pic>
        <p:nvPicPr>
          <p:cNvPr id="6" name="圖片 5">
            <a:extLst>
              <a:ext uri="{FF2B5EF4-FFF2-40B4-BE49-F238E27FC236}">
                <a16:creationId xmlns:a16="http://schemas.microsoft.com/office/drawing/2014/main" id="{13E40AC4-F399-4F53-82DB-9469BAD7622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6992"/>
          <a:stretch/>
        </p:blipFill>
        <p:spPr>
          <a:xfrm>
            <a:off x="6520578" y="687826"/>
            <a:ext cx="3935388" cy="2864746"/>
          </a:xfrm>
          <a:prstGeom prst="rect">
            <a:avLst/>
          </a:prstGeom>
          <a:effectLst>
            <a:reflection stA="20000" endPos="42000" dir="5400000" sy="-100000" algn="bl" rotWithShape="0"/>
          </a:effectLst>
        </p:spPr>
      </p:pic>
    </p:spTree>
    <p:extLst>
      <p:ext uri="{BB962C8B-B14F-4D97-AF65-F5344CB8AC3E}">
        <p14:creationId xmlns:p14="http://schemas.microsoft.com/office/powerpoint/2010/main" val="39007672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3" descr="A screenshot of a cell phone&#10;&#10;Description generated with very high confidence">
            <a:extLst>
              <a:ext uri="{FF2B5EF4-FFF2-40B4-BE49-F238E27FC236}">
                <a16:creationId xmlns:a16="http://schemas.microsoft.com/office/drawing/2014/main" id="{00B01B7A-B6FA-48C6-BDDB-8AD7B7217155}"/>
              </a:ext>
            </a:extLst>
          </p:cNvPr>
          <p:cNvPicPr>
            <a:picLocks noGrp="1" noChangeAspect="1"/>
          </p:cNvPicPr>
          <p:nvPr>
            <p:ph idx="4294967295"/>
          </p:nvPr>
        </p:nvPicPr>
        <p:blipFill>
          <a:blip r:embed="rId3"/>
          <a:stretch>
            <a:fillRect/>
          </a:stretch>
        </p:blipFill>
        <p:spPr>
          <a:xfrm>
            <a:off x="1691769" y="2265045"/>
            <a:ext cx="7731125" cy="4351338"/>
          </a:xfrm>
          <a:prstGeom prst="rect">
            <a:avLst/>
          </a:prstGeom>
        </p:spPr>
      </p:pic>
      <p:sp>
        <p:nvSpPr>
          <p:cNvPr id="2" name="Title 1">
            <a:extLst>
              <a:ext uri="{FF2B5EF4-FFF2-40B4-BE49-F238E27FC236}">
                <a16:creationId xmlns:a16="http://schemas.microsoft.com/office/drawing/2014/main" id="{505D7A9E-F9CB-491E-A063-97F9B21F7A81}"/>
              </a:ext>
            </a:extLst>
          </p:cNvPr>
          <p:cNvSpPr>
            <a:spLocks noGrp="1"/>
          </p:cNvSpPr>
          <p:nvPr>
            <p:ph type="title"/>
          </p:nvPr>
        </p:nvSpPr>
        <p:spPr/>
        <p:txBody>
          <a:bodyPr>
            <a:normAutofit/>
          </a:bodyPr>
          <a:lstStyle/>
          <a:p>
            <a:r>
              <a:rPr lang="ja-JP" sz="3800">
                <a:latin typeface="Arial" panose="020B0604020202020204" pitchFamily="34" charset="0"/>
                <a:cs typeface="Arial" panose="020B0604020202020204" pitchFamily="34" charset="0"/>
              </a:rPr>
              <a:t>Interface Introduction</a:t>
            </a:r>
            <a:r>
              <a:rPr lang="en-US" altLang="ja-JP" sz="3800">
                <a:latin typeface="Arial" panose="020B0604020202020204" pitchFamily="34" charset="0"/>
                <a:cs typeface="Arial" panose="020B0604020202020204" pitchFamily="34" charset="0"/>
              </a:rPr>
              <a:t> </a:t>
            </a:r>
            <a:r>
              <a:rPr lang="en-US" altLang="ja-JP" sz="3000" b="0">
                <a:latin typeface="Arial" panose="020B0604020202020204" pitchFamily="34" charset="0"/>
                <a:cs typeface="Arial" panose="020B0604020202020204" pitchFamily="34" charset="0"/>
              </a:rPr>
              <a:t>– Open with browser</a:t>
            </a:r>
          </a:p>
        </p:txBody>
      </p:sp>
      <p:sp>
        <p:nvSpPr>
          <p:cNvPr id="6" name="TextBox 5">
            <a:extLst>
              <a:ext uri="{FF2B5EF4-FFF2-40B4-BE49-F238E27FC236}">
                <a16:creationId xmlns:a16="http://schemas.microsoft.com/office/drawing/2014/main" id="{67E04506-0BCE-4CB0-AD67-DEC362FB309E}"/>
              </a:ext>
            </a:extLst>
          </p:cNvPr>
          <p:cNvSpPr txBox="1"/>
          <p:nvPr/>
        </p:nvSpPr>
        <p:spPr>
          <a:xfrm>
            <a:off x="10025550" y="3251257"/>
            <a:ext cx="225855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b="1">
                <a:solidFill>
                  <a:srgbClr val="412DAF"/>
                </a:solidFill>
                <a:latin typeface="Arial" panose="020B0604020202020204" pitchFamily="34" charset="0"/>
                <a:ea typeface="微軟正黑體"/>
                <a:cs typeface="Arial" panose="020B0604020202020204" pitchFamily="34" charset="0"/>
              </a:rPr>
              <a:t>Firmware Update</a:t>
            </a:r>
            <a:endParaRPr lang="en-US" b="1">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5C0578DD-12A5-41E5-B6A6-EF8577BCD7FA}"/>
              </a:ext>
            </a:extLst>
          </p:cNvPr>
          <p:cNvSpPr txBox="1"/>
          <p:nvPr/>
        </p:nvSpPr>
        <p:spPr>
          <a:xfrm>
            <a:off x="10025550" y="2665034"/>
            <a:ext cx="18161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altLang="en-US" b="1">
                <a:solidFill>
                  <a:srgbClr val="412DAF"/>
                </a:solidFill>
                <a:latin typeface="Arial" panose="020B0604020202020204" pitchFamily="34" charset="0"/>
                <a:ea typeface="微軟正黑體"/>
                <a:cs typeface="Arial" panose="020B0604020202020204" pitchFamily="34" charset="0"/>
              </a:rPr>
              <a:t>Location</a:t>
            </a:r>
            <a:endParaRPr lang="en-US" b="1">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6B252476-93EC-44FE-9F5C-8D5873C22FF6}"/>
              </a:ext>
            </a:extLst>
          </p:cNvPr>
          <p:cNvSpPr txBox="1"/>
          <p:nvPr/>
        </p:nvSpPr>
        <p:spPr>
          <a:xfrm>
            <a:off x="6038036" y="1485736"/>
            <a:ext cx="18161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altLang="en-US" b="1">
                <a:solidFill>
                  <a:srgbClr val="412DAF"/>
                </a:solidFill>
                <a:latin typeface="Arial" panose="020B0604020202020204" pitchFamily="34" charset="0"/>
                <a:ea typeface="微軟正黑體"/>
                <a:cs typeface="Arial" panose="020B0604020202020204" pitchFamily="34" charset="0"/>
              </a:rPr>
              <a:t>Homepage</a:t>
            </a:r>
          </a:p>
        </p:txBody>
      </p:sp>
      <p:sp>
        <p:nvSpPr>
          <p:cNvPr id="16" name="TextBox 15">
            <a:extLst>
              <a:ext uri="{FF2B5EF4-FFF2-40B4-BE49-F238E27FC236}">
                <a16:creationId xmlns:a16="http://schemas.microsoft.com/office/drawing/2014/main" id="{7E27A06E-DD86-4A22-A360-766AE5C58168}"/>
              </a:ext>
            </a:extLst>
          </p:cNvPr>
          <p:cNvSpPr txBox="1"/>
          <p:nvPr/>
        </p:nvSpPr>
        <p:spPr>
          <a:xfrm>
            <a:off x="10025550" y="3681803"/>
            <a:ext cx="218480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a:defRPr b="1">
                <a:solidFill>
                  <a:srgbClr val="412DAF"/>
                </a:solidFill>
                <a:latin typeface="微軟正黑體" panose="020B0604030504040204" pitchFamily="34" charset="-120"/>
                <a:ea typeface="微軟正黑體" panose="020B0604030504040204" pitchFamily="34" charset="-120"/>
                <a:cs typeface="Calibri"/>
              </a:defRPr>
            </a:lvl1pPr>
          </a:lstStyle>
          <a:p>
            <a:r>
              <a:rPr lang="ja-JP" altLang="en-US">
                <a:latin typeface="Arial" panose="020B0604020202020204" pitchFamily="34" charset="0"/>
                <a:ea typeface="微軟正黑體"/>
                <a:cs typeface="Arial" panose="020B0604020202020204" pitchFamily="34" charset="0"/>
              </a:rPr>
              <a:t>Quick Start</a:t>
            </a:r>
            <a:endParaRPr lang="ja-JP" altLang="en-US">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0117432D-3C19-49C4-9C08-C82A6EDF972F}"/>
              </a:ext>
            </a:extLst>
          </p:cNvPr>
          <p:cNvSpPr txBox="1"/>
          <p:nvPr/>
        </p:nvSpPr>
        <p:spPr>
          <a:xfrm>
            <a:off x="10025550" y="4071382"/>
            <a:ext cx="18161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a:defRPr b="1">
                <a:solidFill>
                  <a:srgbClr val="412DAF"/>
                </a:solidFill>
                <a:latin typeface="微軟正黑體" panose="020B0604030504040204" pitchFamily="34" charset="-120"/>
                <a:ea typeface="微軟正黑體" panose="020B0604030504040204" pitchFamily="34" charset="-120"/>
                <a:cs typeface="Calibri"/>
              </a:defRPr>
            </a:lvl1pPr>
          </a:lstStyle>
          <a:p>
            <a:r>
              <a:rPr lang="ja-JP" altLang="en-US">
                <a:latin typeface="Arial" panose="020B0604020202020204" pitchFamily="34" charset="0"/>
                <a:ea typeface="微軟正黑體"/>
                <a:cs typeface="Arial" panose="020B0604020202020204" pitchFamily="34" charset="0"/>
              </a:rPr>
              <a:t>Info</a:t>
            </a:r>
            <a:endParaRPr lang="en-US" altLang="ja-JP">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A457621B-DBFF-43DF-81B0-C68644B33C94}"/>
              </a:ext>
            </a:extLst>
          </p:cNvPr>
          <p:cNvSpPr txBox="1"/>
          <p:nvPr/>
        </p:nvSpPr>
        <p:spPr>
          <a:xfrm>
            <a:off x="8972143" y="1706961"/>
            <a:ext cx="105410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altLang="en-US" b="1">
                <a:solidFill>
                  <a:srgbClr val="412DAF"/>
                </a:solidFill>
                <a:latin typeface="Arial" panose="020B0604020202020204" pitchFamily="34" charset="0"/>
                <a:ea typeface="微軟正黑體"/>
                <a:cs typeface="Arial" panose="020B0604020202020204" pitchFamily="34" charset="0"/>
              </a:rPr>
              <a:t>Log</a:t>
            </a:r>
            <a:endParaRPr lang="en-US" b="1">
              <a:solidFill>
                <a:srgbClr val="412DAF"/>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9" name="TextBox 18">
            <a:extLst>
              <a:ext uri="{FF2B5EF4-FFF2-40B4-BE49-F238E27FC236}">
                <a16:creationId xmlns:a16="http://schemas.microsoft.com/office/drawing/2014/main" id="{44A1D4ED-E383-40DF-9A5E-525FDD37C49F}"/>
              </a:ext>
            </a:extLst>
          </p:cNvPr>
          <p:cNvSpPr txBox="1"/>
          <p:nvPr/>
        </p:nvSpPr>
        <p:spPr>
          <a:xfrm>
            <a:off x="7421720" y="1477541"/>
            <a:ext cx="1414617" cy="3775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altLang="en-US" b="1">
                <a:solidFill>
                  <a:srgbClr val="412DAF"/>
                </a:solidFill>
                <a:latin typeface="Arial" panose="020B0604020202020204" pitchFamily="34" charset="0"/>
                <a:ea typeface="微軟正黑體"/>
                <a:cs typeface="Arial" panose="020B0604020202020204" pitchFamily="34" charset="0"/>
              </a:rPr>
              <a:t>Dashboard</a:t>
            </a:r>
            <a:endParaRPr lang="en-US" b="1">
              <a:solidFill>
                <a:srgbClr val="412DAF"/>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2" name="TextBox 21">
            <a:extLst>
              <a:ext uri="{FF2B5EF4-FFF2-40B4-BE49-F238E27FC236}">
                <a16:creationId xmlns:a16="http://schemas.microsoft.com/office/drawing/2014/main" id="{F7DBFF28-7D37-408C-BEAA-EB998910DDE4}"/>
              </a:ext>
            </a:extLst>
          </p:cNvPr>
          <p:cNvSpPr txBox="1"/>
          <p:nvPr/>
        </p:nvSpPr>
        <p:spPr>
          <a:xfrm>
            <a:off x="10025550" y="2332811"/>
            <a:ext cx="18161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altLang="en-US" b="1">
                <a:solidFill>
                  <a:srgbClr val="412DAF"/>
                </a:solidFill>
                <a:latin typeface="Arial" panose="020B0604020202020204" pitchFamily="34" charset="0"/>
                <a:ea typeface="微軟正黑體"/>
                <a:cs typeface="Arial" panose="020B0604020202020204" pitchFamily="34" charset="0"/>
              </a:rPr>
              <a:t>Settings</a:t>
            </a:r>
            <a:endParaRPr lang="ja-JP" altLang="en-US" b="1">
              <a:solidFill>
                <a:srgbClr val="412DAF"/>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3" name="TextBox 22">
            <a:extLst>
              <a:ext uri="{FF2B5EF4-FFF2-40B4-BE49-F238E27FC236}">
                <a16:creationId xmlns:a16="http://schemas.microsoft.com/office/drawing/2014/main" id="{717427E9-EB7C-4D22-BFAA-DAC108DC4178}"/>
              </a:ext>
            </a:extLst>
          </p:cNvPr>
          <p:cNvSpPr txBox="1"/>
          <p:nvPr/>
        </p:nvSpPr>
        <p:spPr>
          <a:xfrm>
            <a:off x="10025550" y="1960960"/>
            <a:ext cx="204415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altLang="en-US" b="1">
                <a:solidFill>
                  <a:srgbClr val="412DAF"/>
                </a:solidFill>
                <a:latin typeface="Arial" panose="020B0604020202020204" pitchFamily="34" charset="0"/>
                <a:ea typeface="微軟正黑體" panose="020B0604030504040204" pitchFamily="34" charset="-120"/>
                <a:cs typeface="Arial" panose="020B0604020202020204" pitchFamily="34" charset="0"/>
              </a:rPr>
              <a:t>myQNAPcloud</a:t>
            </a:r>
            <a:endParaRPr lang="en-US" b="1">
              <a:solidFill>
                <a:srgbClr val="412DAF"/>
              </a:solidFill>
              <a:latin typeface="Arial" panose="020B0604020202020204" pitchFamily="34" charset="0"/>
              <a:ea typeface="微軟正黑體" panose="020B0604030504040204" pitchFamily="34" charset="-120"/>
              <a:cs typeface="Arial" panose="020B0604020202020204" pitchFamily="34" charset="0"/>
            </a:endParaRPr>
          </a:p>
        </p:txBody>
      </p:sp>
      <p:sp>
        <p:nvSpPr>
          <p:cNvPr id="35" name="TextBox 34">
            <a:extLst>
              <a:ext uri="{FF2B5EF4-FFF2-40B4-BE49-F238E27FC236}">
                <a16:creationId xmlns:a16="http://schemas.microsoft.com/office/drawing/2014/main" id="{732785D5-7399-4C76-A02A-F6374BD3F47C}"/>
              </a:ext>
            </a:extLst>
          </p:cNvPr>
          <p:cNvSpPr txBox="1"/>
          <p:nvPr/>
        </p:nvSpPr>
        <p:spPr>
          <a:xfrm>
            <a:off x="-47875" y="2935681"/>
            <a:ext cx="137185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b="1">
                <a:solidFill>
                  <a:srgbClr val="412DAF"/>
                </a:solidFill>
                <a:latin typeface="Arial" panose="020B0604020202020204" pitchFamily="34" charset="0"/>
                <a:ea typeface="微軟正黑體"/>
                <a:cs typeface="Arial" panose="020B0604020202020204" pitchFamily="34" charset="0"/>
              </a:rPr>
              <a:t>Operation</a:t>
            </a:r>
          </a:p>
          <a:p>
            <a:pPr algn="r"/>
            <a:r>
              <a:rPr lang="ja-JP" altLang="en-US" b="1">
                <a:solidFill>
                  <a:srgbClr val="412DAF"/>
                </a:solidFill>
                <a:latin typeface="Arial" panose="020B0604020202020204" pitchFamily="34" charset="0"/>
                <a:ea typeface="微軟正黑體"/>
                <a:cs typeface="Arial" panose="020B0604020202020204" pitchFamily="34" charset="0"/>
              </a:rPr>
              <a:t>Menu</a:t>
            </a:r>
          </a:p>
        </p:txBody>
      </p:sp>
      <p:sp>
        <p:nvSpPr>
          <p:cNvPr id="38" name="TextBox 37">
            <a:extLst>
              <a:ext uri="{FF2B5EF4-FFF2-40B4-BE49-F238E27FC236}">
                <a16:creationId xmlns:a16="http://schemas.microsoft.com/office/drawing/2014/main" id="{DF386CDF-4CA5-4BFF-ABA7-38976B5203E2}"/>
              </a:ext>
            </a:extLst>
          </p:cNvPr>
          <p:cNvSpPr txBox="1"/>
          <p:nvPr/>
        </p:nvSpPr>
        <p:spPr>
          <a:xfrm>
            <a:off x="-102801" y="3568632"/>
            <a:ext cx="141858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b="1">
                <a:solidFill>
                  <a:srgbClr val="412DAF"/>
                </a:solidFill>
                <a:latin typeface="Arial" panose="020B0604020202020204" pitchFamily="34" charset="0"/>
                <a:ea typeface="微軟正黑體"/>
                <a:cs typeface="Arial" panose="020B0604020202020204" pitchFamily="34" charset="0"/>
              </a:rPr>
              <a:t>Device list</a:t>
            </a:r>
          </a:p>
        </p:txBody>
      </p:sp>
      <p:sp>
        <p:nvSpPr>
          <p:cNvPr id="40" name="矩形 39">
            <a:extLst>
              <a:ext uri="{FF2B5EF4-FFF2-40B4-BE49-F238E27FC236}">
                <a16:creationId xmlns:a16="http://schemas.microsoft.com/office/drawing/2014/main" id="{653C17FA-5A75-471B-BAEF-CC5361C55DE0}"/>
              </a:ext>
            </a:extLst>
          </p:cNvPr>
          <p:cNvSpPr/>
          <p:nvPr/>
        </p:nvSpPr>
        <p:spPr>
          <a:xfrm flipH="1">
            <a:off x="2110866" y="3131819"/>
            <a:ext cx="3093955" cy="282575"/>
          </a:xfrm>
          <a:prstGeom prst="rect">
            <a:avLst/>
          </a:prstGeom>
          <a:ln w="12700">
            <a:solidFill>
              <a:schemeClr val="bg1"/>
            </a:solidFill>
            <a:headEnd type="none"/>
            <a:tailEnd type="oval"/>
          </a:ln>
          <a:effectLst>
            <a:glow rad="63500">
              <a:srgbClr val="0066FF">
                <a:alpha val="4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b="1">
              <a:latin typeface="Arial" panose="020B0604020202020204" pitchFamily="34" charset="0"/>
              <a:cs typeface="Arial" panose="020B0604020202020204" pitchFamily="34" charset="0"/>
            </a:endParaRPr>
          </a:p>
        </p:txBody>
      </p:sp>
      <p:sp>
        <p:nvSpPr>
          <p:cNvPr id="42" name="矩形 41">
            <a:extLst>
              <a:ext uri="{FF2B5EF4-FFF2-40B4-BE49-F238E27FC236}">
                <a16:creationId xmlns:a16="http://schemas.microsoft.com/office/drawing/2014/main" id="{A320E5B5-9D99-4B07-84E2-A3F5A62C5EA5}"/>
              </a:ext>
            </a:extLst>
          </p:cNvPr>
          <p:cNvSpPr/>
          <p:nvPr/>
        </p:nvSpPr>
        <p:spPr>
          <a:xfrm flipH="1">
            <a:off x="2110864" y="3501152"/>
            <a:ext cx="6940554" cy="2511028"/>
          </a:xfrm>
          <a:prstGeom prst="rect">
            <a:avLst/>
          </a:prstGeom>
          <a:ln w="12700">
            <a:solidFill>
              <a:schemeClr val="bg1"/>
            </a:solidFill>
            <a:headEnd type="none"/>
            <a:tailEnd type="oval"/>
          </a:ln>
          <a:effectLst>
            <a:glow rad="63500">
              <a:srgbClr val="0066FF">
                <a:alpha val="4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cxnSp>
        <p:nvCxnSpPr>
          <p:cNvPr id="11" name="直線單箭頭接點 10">
            <a:extLst>
              <a:ext uri="{FF2B5EF4-FFF2-40B4-BE49-F238E27FC236}">
                <a16:creationId xmlns:a16="http://schemas.microsoft.com/office/drawing/2014/main" id="{0E8F7655-1CC3-4AC9-B40B-828D1090CC5B}"/>
              </a:ext>
            </a:extLst>
          </p:cNvPr>
          <p:cNvCxnSpPr>
            <a:cxnSpLocks/>
          </p:cNvCxnSpPr>
          <p:nvPr/>
        </p:nvCxnSpPr>
        <p:spPr>
          <a:xfrm flipH="1">
            <a:off x="1341249" y="3253738"/>
            <a:ext cx="718820" cy="0"/>
          </a:xfrm>
          <a:prstGeom prst="straightConnector1">
            <a:avLst/>
          </a:prstGeom>
          <a:ln w="12700">
            <a:solidFill>
              <a:schemeClr val="bg1"/>
            </a:solidFill>
            <a:headEnd type="none"/>
            <a:tailEnd type="oval"/>
          </a:ln>
          <a:effectLst>
            <a:glow rad="63500">
              <a:srgbClr val="0066FF">
                <a:alpha val="40000"/>
              </a:srgbClr>
            </a:glow>
          </a:effectLst>
        </p:spPr>
        <p:style>
          <a:lnRef idx="1">
            <a:schemeClr val="accent1"/>
          </a:lnRef>
          <a:fillRef idx="0">
            <a:schemeClr val="accent1"/>
          </a:fillRef>
          <a:effectRef idx="0">
            <a:schemeClr val="accent1"/>
          </a:effectRef>
          <a:fontRef idx="minor">
            <a:schemeClr val="tx1"/>
          </a:fontRef>
        </p:style>
      </p:cxnSp>
      <p:cxnSp>
        <p:nvCxnSpPr>
          <p:cNvPr id="43" name="直線單箭頭接點 42">
            <a:extLst>
              <a:ext uri="{FF2B5EF4-FFF2-40B4-BE49-F238E27FC236}">
                <a16:creationId xmlns:a16="http://schemas.microsoft.com/office/drawing/2014/main" id="{3AE2CB47-49C6-4E01-BB27-3C37BC6D5E66}"/>
              </a:ext>
            </a:extLst>
          </p:cNvPr>
          <p:cNvCxnSpPr>
            <a:cxnSpLocks/>
          </p:cNvCxnSpPr>
          <p:nvPr/>
        </p:nvCxnSpPr>
        <p:spPr>
          <a:xfrm flipH="1">
            <a:off x="1341249" y="3741418"/>
            <a:ext cx="718820" cy="0"/>
          </a:xfrm>
          <a:prstGeom prst="straightConnector1">
            <a:avLst/>
          </a:prstGeom>
          <a:ln w="12700">
            <a:solidFill>
              <a:schemeClr val="bg1"/>
            </a:solidFill>
            <a:headEnd type="none"/>
            <a:tailEnd type="oval"/>
          </a:ln>
          <a:effectLst>
            <a:glow rad="63500">
              <a:srgbClr val="0066FF">
                <a:alpha val="40000"/>
              </a:srgbClr>
            </a:glow>
          </a:effectLst>
        </p:spPr>
        <p:style>
          <a:lnRef idx="1">
            <a:schemeClr val="accent1"/>
          </a:lnRef>
          <a:fillRef idx="0">
            <a:schemeClr val="accent1"/>
          </a:fillRef>
          <a:effectRef idx="0">
            <a:schemeClr val="accent1"/>
          </a:effectRef>
          <a:fontRef idx="minor">
            <a:schemeClr val="tx1"/>
          </a:fontRef>
        </p:style>
      </p:cxnSp>
      <p:cxnSp>
        <p:nvCxnSpPr>
          <p:cNvPr id="48" name="直線單箭頭接點 47">
            <a:extLst>
              <a:ext uri="{FF2B5EF4-FFF2-40B4-BE49-F238E27FC236}">
                <a16:creationId xmlns:a16="http://schemas.microsoft.com/office/drawing/2014/main" id="{EE0F5CEE-5846-4FDF-8CB5-EBE1E5ED6943}"/>
              </a:ext>
            </a:extLst>
          </p:cNvPr>
          <p:cNvCxnSpPr>
            <a:cxnSpLocks/>
          </p:cNvCxnSpPr>
          <p:nvPr/>
        </p:nvCxnSpPr>
        <p:spPr>
          <a:xfrm>
            <a:off x="8841319" y="2522835"/>
            <a:ext cx="1105450" cy="0"/>
          </a:xfrm>
          <a:prstGeom prst="straightConnector1">
            <a:avLst/>
          </a:prstGeom>
          <a:ln w="12700">
            <a:solidFill>
              <a:schemeClr val="bg1"/>
            </a:solidFill>
            <a:headEnd type="none"/>
            <a:tailEnd type="oval"/>
          </a:ln>
          <a:effectLst>
            <a:glow rad="63500">
              <a:srgbClr val="0066FF">
                <a:alpha val="40000"/>
              </a:srgbClr>
            </a:glow>
          </a:effectLst>
        </p:spPr>
        <p:style>
          <a:lnRef idx="1">
            <a:schemeClr val="accent1"/>
          </a:lnRef>
          <a:fillRef idx="0">
            <a:schemeClr val="accent1"/>
          </a:fillRef>
          <a:effectRef idx="0">
            <a:schemeClr val="accent1"/>
          </a:effectRef>
          <a:fontRef idx="minor">
            <a:schemeClr val="tx1"/>
          </a:fontRef>
        </p:style>
      </p:cxnSp>
      <p:cxnSp>
        <p:nvCxnSpPr>
          <p:cNvPr id="88" name="直線單箭頭接點 84">
            <a:extLst>
              <a:ext uri="{FF2B5EF4-FFF2-40B4-BE49-F238E27FC236}">
                <a16:creationId xmlns:a16="http://schemas.microsoft.com/office/drawing/2014/main" id="{16DE4379-B4C0-4ABC-886F-6DD28FCA2049}"/>
              </a:ext>
            </a:extLst>
          </p:cNvPr>
          <p:cNvCxnSpPr>
            <a:cxnSpLocks/>
            <a:endCxn id="6" idx="1"/>
          </p:cNvCxnSpPr>
          <p:nvPr/>
        </p:nvCxnSpPr>
        <p:spPr>
          <a:xfrm>
            <a:off x="9117501" y="3033395"/>
            <a:ext cx="932629" cy="369754"/>
          </a:xfrm>
          <a:prstGeom prst="bentConnector3">
            <a:avLst>
              <a:gd name="adj1" fmla="val 50000"/>
            </a:avLst>
          </a:prstGeom>
          <a:ln w="12700">
            <a:solidFill>
              <a:schemeClr val="bg1"/>
            </a:solidFill>
            <a:headEnd type="none"/>
            <a:tailEnd type="oval"/>
          </a:ln>
          <a:effectLst>
            <a:glow rad="63500">
              <a:srgbClr val="0066FF">
                <a:alpha val="40000"/>
              </a:srgbClr>
            </a:glow>
          </a:effectLst>
        </p:spPr>
        <p:style>
          <a:lnRef idx="1">
            <a:schemeClr val="accent1"/>
          </a:lnRef>
          <a:fillRef idx="0">
            <a:schemeClr val="accent1"/>
          </a:fillRef>
          <a:effectRef idx="0">
            <a:schemeClr val="accent1"/>
          </a:effectRef>
          <a:fontRef idx="minor">
            <a:schemeClr val="tx1"/>
          </a:fontRef>
        </p:style>
      </p:cxnSp>
      <p:cxnSp>
        <p:nvCxnSpPr>
          <p:cNvPr id="91" name="直線單箭頭接點 84">
            <a:extLst>
              <a:ext uri="{FF2B5EF4-FFF2-40B4-BE49-F238E27FC236}">
                <a16:creationId xmlns:a16="http://schemas.microsoft.com/office/drawing/2014/main" id="{D48E210D-A06A-4917-BA52-1853D027A9F5}"/>
              </a:ext>
            </a:extLst>
          </p:cNvPr>
          <p:cNvCxnSpPr>
            <a:cxnSpLocks/>
            <a:endCxn id="16" idx="1"/>
          </p:cNvCxnSpPr>
          <p:nvPr/>
        </p:nvCxnSpPr>
        <p:spPr>
          <a:xfrm>
            <a:off x="8961824" y="3207177"/>
            <a:ext cx="1063726" cy="659292"/>
          </a:xfrm>
          <a:prstGeom prst="bentConnector3">
            <a:avLst>
              <a:gd name="adj1" fmla="val 50000"/>
            </a:avLst>
          </a:prstGeom>
          <a:ln w="12700">
            <a:solidFill>
              <a:schemeClr val="bg1"/>
            </a:solidFill>
            <a:headEnd type="none"/>
            <a:tailEnd type="oval"/>
          </a:ln>
          <a:effectLst>
            <a:glow rad="63500">
              <a:srgbClr val="0066FF">
                <a:alpha val="40000"/>
              </a:srgbClr>
            </a:glow>
          </a:effectLst>
        </p:spPr>
        <p:style>
          <a:lnRef idx="1">
            <a:schemeClr val="accent1"/>
          </a:lnRef>
          <a:fillRef idx="0">
            <a:schemeClr val="accent1"/>
          </a:fillRef>
          <a:effectRef idx="0">
            <a:schemeClr val="accent1"/>
          </a:effectRef>
          <a:fontRef idx="minor">
            <a:schemeClr val="tx1"/>
          </a:fontRef>
        </p:style>
      </p:cxnSp>
      <p:cxnSp>
        <p:nvCxnSpPr>
          <p:cNvPr id="94" name="直線單箭頭接點 84">
            <a:extLst>
              <a:ext uri="{FF2B5EF4-FFF2-40B4-BE49-F238E27FC236}">
                <a16:creationId xmlns:a16="http://schemas.microsoft.com/office/drawing/2014/main" id="{FCC279AF-CE78-42F0-B08D-AC8E6046D486}"/>
              </a:ext>
            </a:extLst>
          </p:cNvPr>
          <p:cNvCxnSpPr>
            <a:cxnSpLocks/>
            <a:endCxn id="17" idx="1"/>
          </p:cNvCxnSpPr>
          <p:nvPr/>
        </p:nvCxnSpPr>
        <p:spPr>
          <a:xfrm>
            <a:off x="8606917" y="3351924"/>
            <a:ext cx="1418633" cy="904124"/>
          </a:xfrm>
          <a:prstGeom prst="bentConnector3">
            <a:avLst>
              <a:gd name="adj1" fmla="val 45166"/>
            </a:avLst>
          </a:prstGeom>
          <a:ln w="12700">
            <a:solidFill>
              <a:schemeClr val="bg1"/>
            </a:solidFill>
            <a:headEnd type="none"/>
            <a:tailEnd type="oval"/>
          </a:ln>
          <a:effectLst>
            <a:glow rad="63500">
              <a:srgbClr val="0066FF">
                <a:alpha val="40000"/>
              </a:srgbClr>
            </a:glow>
          </a:effectLst>
        </p:spPr>
        <p:style>
          <a:lnRef idx="1">
            <a:schemeClr val="accent1"/>
          </a:lnRef>
          <a:fillRef idx="0">
            <a:schemeClr val="accent1"/>
          </a:fillRef>
          <a:effectRef idx="0">
            <a:schemeClr val="accent1"/>
          </a:effectRef>
          <a:fontRef idx="minor">
            <a:schemeClr val="tx1"/>
          </a:fontRef>
        </p:style>
      </p:cxnSp>
      <p:cxnSp>
        <p:nvCxnSpPr>
          <p:cNvPr id="28" name="直線單箭頭接點 47">
            <a:extLst>
              <a:ext uri="{FF2B5EF4-FFF2-40B4-BE49-F238E27FC236}">
                <a16:creationId xmlns:a16="http://schemas.microsoft.com/office/drawing/2014/main" id="{405E9616-631D-4C00-A6C1-51D42897368B}"/>
              </a:ext>
            </a:extLst>
          </p:cNvPr>
          <p:cNvCxnSpPr>
            <a:cxnSpLocks/>
          </p:cNvCxnSpPr>
          <p:nvPr/>
        </p:nvCxnSpPr>
        <p:spPr>
          <a:xfrm flipV="1">
            <a:off x="8988803" y="2825995"/>
            <a:ext cx="966160" cy="8195"/>
          </a:xfrm>
          <a:prstGeom prst="straightConnector1">
            <a:avLst/>
          </a:prstGeom>
          <a:ln w="12700">
            <a:solidFill>
              <a:schemeClr val="bg1"/>
            </a:solidFill>
            <a:headEnd type="none"/>
            <a:tailEnd type="oval"/>
          </a:ln>
          <a:effectLst>
            <a:glow rad="63500">
              <a:srgbClr val="0066FF">
                <a:alpha val="40000"/>
              </a:srgbClr>
            </a:glow>
          </a:effectLst>
        </p:spPr>
        <p:style>
          <a:lnRef idx="1">
            <a:schemeClr val="accent1"/>
          </a:lnRef>
          <a:fillRef idx="0">
            <a:schemeClr val="accent1"/>
          </a:fillRef>
          <a:effectRef idx="0">
            <a:schemeClr val="accent1"/>
          </a:effectRef>
          <a:fontRef idx="minor">
            <a:schemeClr val="tx1"/>
          </a:fontRef>
        </p:style>
      </p:cxnSp>
      <p:cxnSp>
        <p:nvCxnSpPr>
          <p:cNvPr id="30" name="直線單箭頭接點 10">
            <a:extLst>
              <a:ext uri="{FF2B5EF4-FFF2-40B4-BE49-F238E27FC236}">
                <a16:creationId xmlns:a16="http://schemas.microsoft.com/office/drawing/2014/main" id="{6BF286E2-6A55-48D1-8024-433402B540A5}"/>
              </a:ext>
            </a:extLst>
          </p:cNvPr>
          <p:cNvCxnSpPr>
            <a:cxnSpLocks/>
          </p:cNvCxnSpPr>
          <p:nvPr/>
        </p:nvCxnSpPr>
        <p:spPr>
          <a:xfrm flipV="1">
            <a:off x="7852907" y="1844449"/>
            <a:ext cx="2213" cy="737417"/>
          </a:xfrm>
          <a:prstGeom prst="straightConnector1">
            <a:avLst/>
          </a:prstGeom>
          <a:ln w="12700">
            <a:solidFill>
              <a:schemeClr val="bg1"/>
            </a:solidFill>
            <a:headEnd type="none"/>
            <a:tailEnd type="oval"/>
          </a:ln>
          <a:effectLst>
            <a:glow rad="63500">
              <a:srgbClr val="0066FF">
                <a:alpha val="40000"/>
              </a:srgbClr>
            </a:glow>
          </a:effectLst>
        </p:spPr>
        <p:style>
          <a:lnRef idx="1">
            <a:schemeClr val="accent1"/>
          </a:lnRef>
          <a:fillRef idx="0">
            <a:schemeClr val="accent1"/>
          </a:fillRef>
          <a:effectRef idx="0">
            <a:schemeClr val="accent1"/>
          </a:effectRef>
          <a:fontRef idx="minor">
            <a:schemeClr val="tx1"/>
          </a:fontRef>
        </p:style>
      </p:cxnSp>
      <p:cxnSp>
        <p:nvCxnSpPr>
          <p:cNvPr id="3" name="接點: 肘形 37">
            <a:extLst>
              <a:ext uri="{FF2B5EF4-FFF2-40B4-BE49-F238E27FC236}">
                <a16:creationId xmlns:a16="http://schemas.microsoft.com/office/drawing/2014/main" id="{12D518AB-9F6D-4DD4-9B00-593EBC85006F}"/>
              </a:ext>
            </a:extLst>
          </p:cNvPr>
          <p:cNvCxnSpPr>
            <a:cxnSpLocks/>
          </p:cNvCxnSpPr>
          <p:nvPr/>
        </p:nvCxnSpPr>
        <p:spPr>
          <a:xfrm flipV="1">
            <a:off x="8123474" y="1959373"/>
            <a:ext cx="784368" cy="563691"/>
          </a:xfrm>
          <a:prstGeom prst="bentConnector3">
            <a:avLst>
              <a:gd name="adj1" fmla="val 361"/>
            </a:avLst>
          </a:prstGeom>
          <a:ln w="12700">
            <a:solidFill>
              <a:schemeClr val="bg1"/>
            </a:solidFill>
            <a:headEnd type="none"/>
            <a:tailEnd type="oval"/>
          </a:ln>
          <a:effectLst>
            <a:glow rad="63500">
              <a:srgbClr val="0066FF">
                <a:alpha val="40000"/>
              </a:srgbClr>
            </a:glow>
          </a:effectLst>
        </p:spPr>
        <p:style>
          <a:lnRef idx="1">
            <a:schemeClr val="accent1"/>
          </a:lnRef>
          <a:fillRef idx="0">
            <a:schemeClr val="accent1"/>
          </a:fillRef>
          <a:effectRef idx="0">
            <a:schemeClr val="accent1"/>
          </a:effectRef>
          <a:fontRef idx="minor">
            <a:schemeClr val="tx1"/>
          </a:fontRef>
        </p:style>
      </p:cxnSp>
      <p:cxnSp>
        <p:nvCxnSpPr>
          <p:cNvPr id="33" name="接點: 肘形 37">
            <a:extLst>
              <a:ext uri="{FF2B5EF4-FFF2-40B4-BE49-F238E27FC236}">
                <a16:creationId xmlns:a16="http://schemas.microsoft.com/office/drawing/2014/main" id="{D9AC5B62-22D9-4133-93A9-6884AF46DC6D}"/>
              </a:ext>
            </a:extLst>
          </p:cNvPr>
          <p:cNvCxnSpPr>
            <a:cxnSpLocks/>
          </p:cNvCxnSpPr>
          <p:nvPr/>
        </p:nvCxnSpPr>
        <p:spPr>
          <a:xfrm flipV="1">
            <a:off x="8451216" y="2164211"/>
            <a:ext cx="1489014" cy="342467"/>
          </a:xfrm>
          <a:prstGeom prst="bentConnector3">
            <a:avLst>
              <a:gd name="adj1" fmla="val 361"/>
            </a:avLst>
          </a:prstGeom>
          <a:ln w="12700">
            <a:solidFill>
              <a:schemeClr val="bg1"/>
            </a:solidFill>
            <a:headEnd type="none"/>
            <a:tailEnd type="oval"/>
          </a:ln>
          <a:effectLst>
            <a:glow rad="63500">
              <a:srgbClr val="0066FF">
                <a:alpha val="40000"/>
              </a:srgbClr>
            </a:glow>
          </a:effectLst>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71ED24F0-3116-48FC-8624-10FA7B29361F}"/>
              </a:ext>
            </a:extLst>
          </p:cNvPr>
          <p:cNvSpPr txBox="1"/>
          <p:nvPr/>
        </p:nvSpPr>
        <p:spPr>
          <a:xfrm>
            <a:off x="5823465" y="2456287"/>
            <a:ext cx="1426786" cy="276999"/>
          </a:xfrm>
          <a:prstGeom prst="rect">
            <a:avLst/>
          </a:prstGeom>
          <a:solidFill>
            <a:srgbClr val="4B5688"/>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rgbClr val="FFFFFF"/>
                </a:solidFill>
                <a:latin typeface="+mj-lt"/>
              </a:rPr>
              <a:t>Fri.  Aug 24  14:30</a:t>
            </a:r>
          </a:p>
        </p:txBody>
      </p:sp>
      <p:cxnSp>
        <p:nvCxnSpPr>
          <p:cNvPr id="77" name="接點: 肘形 76">
            <a:extLst>
              <a:ext uri="{FF2B5EF4-FFF2-40B4-BE49-F238E27FC236}">
                <a16:creationId xmlns:a16="http://schemas.microsoft.com/office/drawing/2014/main" id="{4E8057CF-3004-4BF7-97B5-BE4FD3121E52}"/>
              </a:ext>
            </a:extLst>
          </p:cNvPr>
          <p:cNvCxnSpPr>
            <a:cxnSpLocks/>
          </p:cNvCxnSpPr>
          <p:nvPr/>
        </p:nvCxnSpPr>
        <p:spPr>
          <a:xfrm flipH="1" flipV="1">
            <a:off x="7108646" y="1894741"/>
            <a:ext cx="477448" cy="604310"/>
          </a:xfrm>
          <a:prstGeom prst="bentConnector3">
            <a:avLst>
              <a:gd name="adj1" fmla="val 99914"/>
            </a:avLst>
          </a:prstGeom>
          <a:ln w="12700">
            <a:solidFill>
              <a:schemeClr val="bg1"/>
            </a:solidFill>
            <a:headEnd type="none"/>
            <a:tailEnd type="oval"/>
          </a:ln>
          <a:effectLst>
            <a:glow rad="63500">
              <a:srgbClr val="0066FF">
                <a:alpha val="40000"/>
              </a:srgbClr>
            </a:glow>
          </a:effectLst>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A6745FBF-D3BC-8B4B-90C6-3A1B3687A747}"/>
              </a:ext>
            </a:extLst>
          </p:cNvPr>
          <p:cNvSpPr txBox="1"/>
          <p:nvPr/>
        </p:nvSpPr>
        <p:spPr>
          <a:xfrm>
            <a:off x="6532705" y="6086558"/>
            <a:ext cx="1426786" cy="21614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lnSpc>
                <a:spcPts val="920"/>
              </a:lnSpc>
            </a:pPr>
            <a:r>
              <a:rPr lang="en-US" sz="1100">
                <a:solidFill>
                  <a:sysClr val="windowText" lastClr="000000"/>
                </a:solidFill>
                <a:latin typeface="+mj-lt"/>
              </a:rPr>
              <a:t>Last updated :</a:t>
            </a:r>
          </a:p>
        </p:txBody>
      </p:sp>
    </p:spTree>
    <p:extLst>
      <p:ext uri="{BB962C8B-B14F-4D97-AF65-F5344CB8AC3E}">
        <p14:creationId xmlns:p14="http://schemas.microsoft.com/office/powerpoint/2010/main" val="38441599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9" descr="A screenshot of a cell phone&#10;&#10;Description generated with very high confidence">
            <a:extLst>
              <a:ext uri="{FF2B5EF4-FFF2-40B4-BE49-F238E27FC236}">
                <a16:creationId xmlns:a16="http://schemas.microsoft.com/office/drawing/2014/main" id="{403CF53D-AF63-4AFC-8630-C5097A18F0ED}"/>
              </a:ext>
            </a:extLst>
          </p:cNvPr>
          <p:cNvPicPr>
            <a:picLocks noChangeAspect="1"/>
          </p:cNvPicPr>
          <p:nvPr/>
        </p:nvPicPr>
        <p:blipFill>
          <a:blip r:embed="rId3"/>
          <a:stretch>
            <a:fillRect/>
          </a:stretch>
        </p:blipFill>
        <p:spPr>
          <a:xfrm>
            <a:off x="1713653" y="1677899"/>
            <a:ext cx="8496300" cy="4789377"/>
          </a:xfrm>
          <a:prstGeom prst="rect">
            <a:avLst/>
          </a:prstGeom>
        </p:spPr>
      </p:pic>
      <p:sp>
        <p:nvSpPr>
          <p:cNvPr id="2" name="Title 1">
            <a:extLst>
              <a:ext uri="{FF2B5EF4-FFF2-40B4-BE49-F238E27FC236}">
                <a16:creationId xmlns:a16="http://schemas.microsoft.com/office/drawing/2014/main" id="{C8B8511C-FA3F-4146-9A79-0D0B884DDD57}"/>
              </a:ext>
            </a:extLst>
          </p:cNvPr>
          <p:cNvSpPr>
            <a:spLocks noGrp="1"/>
          </p:cNvSpPr>
          <p:nvPr>
            <p:ph type="title"/>
          </p:nvPr>
        </p:nvSpPr>
        <p:spPr>
          <a:xfrm>
            <a:off x="0" y="59568"/>
            <a:ext cx="11523405" cy="1325563"/>
          </a:xfrm>
        </p:spPr>
        <p:txBody>
          <a:bodyPr/>
          <a:lstStyle/>
          <a:p>
            <a:r>
              <a:rPr lang="en-US" sz="3800">
                <a:latin typeface="Arial" panose="020B0604020202020204" pitchFamily="34" charset="0"/>
                <a:ea typeface="微軟正黑體"/>
                <a:cs typeface="Arial" panose="020B0604020202020204" pitchFamily="34" charset="0"/>
              </a:rPr>
              <a:t> Interface Introduction </a:t>
            </a:r>
            <a:r>
              <a:rPr lang="en-US" sz="3800" b="0">
                <a:latin typeface="Arial" panose="020B0604020202020204" pitchFamily="34" charset="0"/>
                <a:ea typeface="微軟正黑體"/>
                <a:cs typeface="Arial" panose="020B0604020202020204" pitchFamily="34" charset="0"/>
              </a:rPr>
              <a:t>-</a:t>
            </a:r>
            <a:r>
              <a:rPr lang="zh-TW" altLang="en-US" sz="3800" b="0">
                <a:latin typeface="Arial" panose="020B0604020202020204" pitchFamily="34" charset="0"/>
                <a:ea typeface="微軟正黑體"/>
                <a:cs typeface="Arial" panose="020B0604020202020204" pitchFamily="34" charset="0"/>
              </a:rPr>
              <a:t> </a:t>
            </a:r>
            <a:r>
              <a:rPr lang="en-US" sz="3000" b="0">
                <a:latin typeface="Arial" panose="020B0604020202020204" pitchFamily="34" charset="0"/>
                <a:ea typeface="微軟正黑體"/>
                <a:cs typeface="Arial" panose="020B0604020202020204" pitchFamily="34" charset="0"/>
              </a:rPr>
              <a:t>Operation Menu and Device List</a:t>
            </a:r>
            <a:endParaRPr lang="en-US" sz="3000" b="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026D7BE6-CFD4-461F-B65D-FA47E8AA3CAC}"/>
              </a:ext>
            </a:extLst>
          </p:cNvPr>
          <p:cNvSpPr txBox="1"/>
          <p:nvPr/>
        </p:nvSpPr>
        <p:spPr>
          <a:xfrm>
            <a:off x="-4229" y="2656873"/>
            <a:ext cx="142895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b="1">
                <a:solidFill>
                  <a:srgbClr val="412DAF"/>
                </a:solidFill>
                <a:latin typeface="Arial" panose="020B0604020202020204" pitchFamily="34" charset="0"/>
                <a:ea typeface="微軟正黑體"/>
                <a:cs typeface="Arial" panose="020B0604020202020204" pitchFamily="34" charset="0"/>
              </a:rPr>
              <a:t>Add device</a:t>
            </a:r>
            <a:endParaRPr lang="ja-JP" altLang="en-US" b="1">
              <a:solidFill>
                <a:srgbClr val="412DAF"/>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4" name="TextBox 13">
            <a:extLst>
              <a:ext uri="{FF2B5EF4-FFF2-40B4-BE49-F238E27FC236}">
                <a16:creationId xmlns:a16="http://schemas.microsoft.com/office/drawing/2014/main" id="{D1F177BF-B1E0-463D-85AB-35C523435C31}"/>
              </a:ext>
            </a:extLst>
          </p:cNvPr>
          <p:cNvSpPr txBox="1"/>
          <p:nvPr/>
        </p:nvSpPr>
        <p:spPr>
          <a:xfrm>
            <a:off x="-263603" y="3112794"/>
            <a:ext cx="1771007"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b="1">
                <a:solidFill>
                  <a:srgbClr val="412DAF"/>
                </a:solidFill>
                <a:latin typeface="微軟正黑體"/>
                <a:ea typeface="微軟正黑體"/>
                <a:cs typeface="Calibri"/>
              </a:rPr>
              <a:t>Group:</a:t>
            </a:r>
            <a:br>
              <a:rPr lang="ja-JP" altLang="en-US" b="1">
                <a:solidFill>
                  <a:srgbClr val="412DAF"/>
                </a:solidFill>
                <a:latin typeface="微軟正黑體"/>
                <a:ea typeface="微軟正黑體"/>
                <a:cs typeface="Calibri"/>
              </a:rPr>
            </a:br>
            <a:r>
              <a:rPr lang="ja-JP" b="1">
                <a:solidFill>
                  <a:srgbClr val="412DAF"/>
                </a:solidFill>
                <a:latin typeface="微軟正黑體"/>
                <a:ea typeface="微軟正黑體"/>
                <a:cs typeface="Calibri"/>
              </a:rPr>
              <a:t>Add</a:t>
            </a:r>
            <a:r>
              <a:rPr lang="ja-JP" altLang="en-US" b="1">
                <a:solidFill>
                  <a:srgbClr val="412DAF"/>
                </a:solidFill>
                <a:latin typeface="微軟正黑體"/>
                <a:ea typeface="微軟正黑體"/>
                <a:cs typeface="Calibri"/>
              </a:rPr>
              <a:t> group</a:t>
            </a:r>
            <a:br>
              <a:rPr lang="ja-JP" b="1">
                <a:solidFill>
                  <a:srgbClr val="412DAF"/>
                </a:solidFill>
                <a:latin typeface="微軟正黑體"/>
                <a:ea typeface="微軟正黑體"/>
                <a:cs typeface="Calibri"/>
              </a:rPr>
            </a:br>
            <a:r>
              <a:rPr lang="ja-JP" b="1">
                <a:solidFill>
                  <a:srgbClr val="412DAF"/>
                </a:solidFill>
                <a:latin typeface="微軟正黑體"/>
                <a:ea typeface="微軟正黑體"/>
                <a:cs typeface="Calibri"/>
              </a:rPr>
              <a:t>Move</a:t>
            </a:r>
            <a:r>
              <a:rPr lang="ja-JP" altLang="en-US" b="1">
                <a:solidFill>
                  <a:srgbClr val="412DAF"/>
                </a:solidFill>
                <a:latin typeface="微軟正黑體"/>
                <a:ea typeface="微軟正黑體"/>
                <a:cs typeface="Calibri"/>
              </a:rPr>
              <a:t> </a:t>
            </a:r>
            <a:r>
              <a:rPr lang="en-US" altLang="ja-JP" b="1">
                <a:solidFill>
                  <a:srgbClr val="412DAF"/>
                </a:solidFill>
                <a:latin typeface="微軟正黑體"/>
                <a:ea typeface="微軟正黑體"/>
                <a:cs typeface="Calibri"/>
              </a:rPr>
              <a:t>group</a:t>
            </a:r>
            <a:endParaRPr lang="ja-JP">
              <a:latin typeface="微軟正黑體"/>
              <a:ea typeface="微軟正黑體"/>
              <a:cs typeface="Calibri"/>
            </a:endParaRPr>
          </a:p>
        </p:txBody>
      </p:sp>
      <p:sp>
        <p:nvSpPr>
          <p:cNvPr id="16" name="TextBox 15">
            <a:extLst>
              <a:ext uri="{FF2B5EF4-FFF2-40B4-BE49-F238E27FC236}">
                <a16:creationId xmlns:a16="http://schemas.microsoft.com/office/drawing/2014/main" id="{89DBECCA-41B2-4227-BFBB-5AAD18FF053B}"/>
              </a:ext>
            </a:extLst>
          </p:cNvPr>
          <p:cNvSpPr txBox="1"/>
          <p:nvPr/>
        </p:nvSpPr>
        <p:spPr>
          <a:xfrm>
            <a:off x="94093" y="2147799"/>
            <a:ext cx="133063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b="1">
                <a:solidFill>
                  <a:srgbClr val="412DAF"/>
                </a:solidFill>
                <a:latin typeface="Arial" panose="020B0604020202020204" pitchFamily="34" charset="0"/>
                <a:ea typeface="微軟正黑體"/>
                <a:cs typeface="Arial" panose="020B0604020202020204" pitchFamily="34" charset="0"/>
              </a:rPr>
              <a:t>Wake up</a:t>
            </a:r>
            <a:endParaRPr lang="ja-JP" altLang="en-US" b="1">
              <a:solidFill>
                <a:srgbClr val="412DAF"/>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7" name="TextBox 16">
            <a:extLst>
              <a:ext uri="{FF2B5EF4-FFF2-40B4-BE49-F238E27FC236}">
                <a16:creationId xmlns:a16="http://schemas.microsoft.com/office/drawing/2014/main" id="{8C46D8D3-2D2C-4906-ABC7-219CB225CB4F}"/>
              </a:ext>
            </a:extLst>
          </p:cNvPr>
          <p:cNvSpPr txBox="1"/>
          <p:nvPr/>
        </p:nvSpPr>
        <p:spPr>
          <a:xfrm>
            <a:off x="307125" y="4109949"/>
            <a:ext cx="11176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b="1">
                <a:solidFill>
                  <a:srgbClr val="412DAF"/>
                </a:solidFill>
                <a:latin typeface="Arial" panose="020B0604020202020204" pitchFamily="34" charset="0"/>
                <a:ea typeface="微軟正黑體"/>
                <a:cs typeface="Arial" panose="020B0604020202020204" pitchFamily="34" charset="0"/>
              </a:rPr>
              <a:t>Delete</a:t>
            </a:r>
            <a:endParaRPr lang="ja-JP" altLang="en-US" b="1">
              <a:solidFill>
                <a:srgbClr val="412DAF"/>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2" name="TextBox 21">
            <a:extLst>
              <a:ext uri="{FF2B5EF4-FFF2-40B4-BE49-F238E27FC236}">
                <a16:creationId xmlns:a16="http://schemas.microsoft.com/office/drawing/2014/main" id="{6C24EC24-40F7-4516-B8B9-A2D04D905F4B}"/>
              </a:ext>
            </a:extLst>
          </p:cNvPr>
          <p:cNvSpPr txBox="1"/>
          <p:nvPr/>
        </p:nvSpPr>
        <p:spPr>
          <a:xfrm>
            <a:off x="307125" y="1677899"/>
            <a:ext cx="11176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b="1">
                <a:solidFill>
                  <a:srgbClr val="412DAF"/>
                </a:solidFill>
                <a:latin typeface="Arial" panose="020B0604020202020204" pitchFamily="34" charset="0"/>
                <a:ea typeface="微軟正黑體"/>
                <a:cs typeface="Arial" panose="020B0604020202020204" pitchFamily="34" charset="0"/>
              </a:rPr>
              <a:t>Refresh</a:t>
            </a:r>
            <a:endParaRPr lang="ja-JP" altLang="en-US" b="1">
              <a:solidFill>
                <a:srgbClr val="412DAF"/>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5" name="TextBox 24">
            <a:extLst>
              <a:ext uri="{FF2B5EF4-FFF2-40B4-BE49-F238E27FC236}">
                <a16:creationId xmlns:a16="http://schemas.microsoft.com/office/drawing/2014/main" id="{0A2B7DD4-7055-4E07-B206-4ACB7F31DE58}"/>
              </a:ext>
            </a:extLst>
          </p:cNvPr>
          <p:cNvSpPr txBox="1"/>
          <p:nvPr/>
        </p:nvSpPr>
        <p:spPr>
          <a:xfrm>
            <a:off x="10424008" y="2653360"/>
            <a:ext cx="172732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a:defRPr b="1">
                <a:solidFill>
                  <a:srgbClr val="412DAF"/>
                </a:solidFill>
                <a:latin typeface="微軟正黑體" panose="020B0604030504040204" pitchFamily="34" charset="-120"/>
                <a:ea typeface="微軟正黑體" panose="020B0604030504040204" pitchFamily="34" charset="-120"/>
                <a:cs typeface="Calibri"/>
              </a:defRPr>
            </a:lvl1pPr>
          </a:lstStyle>
          <a:p>
            <a:r>
              <a:rPr lang="ja-JP" altLang="en-US">
                <a:latin typeface="Arial" panose="020B0604020202020204" pitchFamily="34" charset="0"/>
                <a:ea typeface="微軟正黑體"/>
                <a:cs typeface="Arial" panose="020B0604020202020204" pitchFamily="34" charset="0"/>
              </a:rPr>
              <a:t>Search</a:t>
            </a:r>
            <a:endParaRPr lang="en-US" altLang="ja-JP">
              <a:latin typeface="Arial" panose="020B0604020202020204" pitchFamily="34" charset="0"/>
              <a:cs typeface="Arial" panose="020B0604020202020204" pitchFamily="34" charset="0"/>
            </a:endParaRPr>
          </a:p>
          <a:p>
            <a:r>
              <a:rPr lang="ja-JP" altLang="en-US">
                <a:latin typeface="Arial" panose="020B0604020202020204" pitchFamily="34" charset="0"/>
                <a:ea typeface="微軟正黑體"/>
                <a:cs typeface="Arial" panose="020B0604020202020204" pitchFamily="34" charset="0"/>
              </a:rPr>
              <a:t>With Keyword</a:t>
            </a:r>
          </a:p>
        </p:txBody>
      </p:sp>
      <p:sp>
        <p:nvSpPr>
          <p:cNvPr id="27" name="TextBox 26">
            <a:extLst>
              <a:ext uri="{FF2B5EF4-FFF2-40B4-BE49-F238E27FC236}">
                <a16:creationId xmlns:a16="http://schemas.microsoft.com/office/drawing/2014/main" id="{0B22A22C-D95F-4C6B-9B5B-AE5CDCDBF4FC}"/>
              </a:ext>
            </a:extLst>
          </p:cNvPr>
          <p:cNvSpPr txBox="1"/>
          <p:nvPr/>
        </p:nvSpPr>
        <p:spPr>
          <a:xfrm>
            <a:off x="10439120" y="5240787"/>
            <a:ext cx="171040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a:defRPr b="1">
                <a:solidFill>
                  <a:srgbClr val="412DAF"/>
                </a:solidFill>
                <a:latin typeface="微軟正黑體" panose="020B0604030504040204" pitchFamily="34" charset="-120"/>
                <a:ea typeface="微軟正黑體" panose="020B0604030504040204" pitchFamily="34" charset="-120"/>
                <a:cs typeface="Calibri"/>
              </a:defRPr>
            </a:lvl1pPr>
          </a:lstStyle>
          <a:p>
            <a:r>
              <a:rPr lang="ja-JP" altLang="en-US">
                <a:latin typeface="Arial" panose="020B0604020202020204" pitchFamily="34" charset="0"/>
                <a:ea typeface="微軟正黑體"/>
                <a:cs typeface="Arial" panose="020B0604020202020204" pitchFamily="34" charset="0"/>
              </a:rPr>
              <a:t>Latest Update</a:t>
            </a:r>
            <a:endParaRPr lang="en-US" altLang="ja-JP">
              <a:latin typeface="Arial" panose="020B0604020202020204" pitchFamily="34" charset="0"/>
              <a:cs typeface="Arial" panose="020B0604020202020204" pitchFamily="34" charset="0"/>
            </a:endParaRPr>
          </a:p>
        </p:txBody>
      </p:sp>
      <p:sp>
        <p:nvSpPr>
          <p:cNvPr id="29" name="矩形 28">
            <a:extLst>
              <a:ext uri="{FF2B5EF4-FFF2-40B4-BE49-F238E27FC236}">
                <a16:creationId xmlns:a16="http://schemas.microsoft.com/office/drawing/2014/main" id="{FCB748FC-3354-4CDE-9939-53C46C4C4EF1}"/>
              </a:ext>
            </a:extLst>
          </p:cNvPr>
          <p:cNvSpPr/>
          <p:nvPr/>
        </p:nvSpPr>
        <p:spPr>
          <a:xfrm flipH="1">
            <a:off x="7955701" y="2653360"/>
            <a:ext cx="1841499" cy="282575"/>
          </a:xfrm>
          <a:prstGeom prst="rect">
            <a:avLst/>
          </a:prstGeom>
          <a:ln w="12700">
            <a:solidFill>
              <a:schemeClr val="bg1"/>
            </a:solidFill>
            <a:headEnd type="none"/>
            <a:tailEnd type="oval"/>
          </a:ln>
          <a:effectLst>
            <a:glow rad="63500">
              <a:srgbClr val="0066FF">
                <a:alpha val="4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cxnSp>
        <p:nvCxnSpPr>
          <p:cNvPr id="32" name="直線單箭頭接點 31">
            <a:extLst>
              <a:ext uri="{FF2B5EF4-FFF2-40B4-BE49-F238E27FC236}">
                <a16:creationId xmlns:a16="http://schemas.microsoft.com/office/drawing/2014/main" id="{9BB49607-A74C-4260-9404-99AB51A2B8EC}"/>
              </a:ext>
            </a:extLst>
          </p:cNvPr>
          <p:cNvCxnSpPr>
            <a:cxnSpLocks/>
          </p:cNvCxnSpPr>
          <p:nvPr/>
        </p:nvCxnSpPr>
        <p:spPr>
          <a:xfrm>
            <a:off x="9797200" y="2754961"/>
            <a:ext cx="628651" cy="0"/>
          </a:xfrm>
          <a:prstGeom prst="straightConnector1">
            <a:avLst/>
          </a:prstGeom>
          <a:ln w="12700">
            <a:solidFill>
              <a:schemeClr val="bg1"/>
            </a:solidFill>
            <a:headEnd type="none"/>
            <a:tailEnd type="oval"/>
          </a:ln>
          <a:effectLst>
            <a:glow rad="63500">
              <a:srgbClr val="0066FF">
                <a:alpha val="40000"/>
              </a:srgbClr>
            </a:glow>
          </a:effectLst>
        </p:spPr>
        <p:style>
          <a:lnRef idx="1">
            <a:schemeClr val="accent1"/>
          </a:lnRef>
          <a:fillRef idx="0">
            <a:schemeClr val="accent1"/>
          </a:fillRef>
          <a:effectRef idx="0">
            <a:schemeClr val="accent1"/>
          </a:effectRef>
          <a:fontRef idx="minor">
            <a:schemeClr val="tx1"/>
          </a:fontRef>
        </p:style>
      </p:cxnSp>
      <p:sp>
        <p:nvSpPr>
          <p:cNvPr id="34" name="矩形 33">
            <a:extLst>
              <a:ext uri="{FF2B5EF4-FFF2-40B4-BE49-F238E27FC236}">
                <a16:creationId xmlns:a16="http://schemas.microsoft.com/office/drawing/2014/main" id="{0FB941FE-6BFE-422E-9A2C-7CD20C8FB726}"/>
              </a:ext>
            </a:extLst>
          </p:cNvPr>
          <p:cNvSpPr/>
          <p:nvPr/>
        </p:nvSpPr>
        <p:spPr>
          <a:xfrm flipH="1">
            <a:off x="8368453" y="3409275"/>
            <a:ext cx="438145" cy="2336535"/>
          </a:xfrm>
          <a:prstGeom prst="rect">
            <a:avLst/>
          </a:prstGeom>
          <a:ln w="12700">
            <a:solidFill>
              <a:schemeClr val="bg1"/>
            </a:solidFill>
            <a:headEnd type="none"/>
            <a:tailEnd type="oval"/>
          </a:ln>
          <a:effectLst>
            <a:glow rad="63500">
              <a:srgbClr val="0066FF">
                <a:alpha val="4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cxnSp>
        <p:nvCxnSpPr>
          <p:cNvPr id="35" name="直線單箭頭接點 34">
            <a:extLst>
              <a:ext uri="{FF2B5EF4-FFF2-40B4-BE49-F238E27FC236}">
                <a16:creationId xmlns:a16="http://schemas.microsoft.com/office/drawing/2014/main" id="{A59202BE-1705-4D2E-8C4D-CE512717B75B}"/>
              </a:ext>
            </a:extLst>
          </p:cNvPr>
          <p:cNvCxnSpPr>
            <a:cxnSpLocks/>
          </p:cNvCxnSpPr>
          <p:nvPr/>
        </p:nvCxnSpPr>
        <p:spPr>
          <a:xfrm>
            <a:off x="8806598" y="4466580"/>
            <a:ext cx="1619253" cy="0"/>
          </a:xfrm>
          <a:prstGeom prst="straightConnector1">
            <a:avLst/>
          </a:prstGeom>
          <a:ln w="12700">
            <a:solidFill>
              <a:schemeClr val="bg1"/>
            </a:solidFill>
            <a:headEnd type="none"/>
            <a:tailEnd type="oval"/>
          </a:ln>
          <a:effectLst>
            <a:glow rad="63500">
              <a:srgbClr val="0066FF">
                <a:alpha val="40000"/>
              </a:srgbClr>
            </a:glow>
          </a:effectLst>
        </p:spPr>
        <p:style>
          <a:lnRef idx="1">
            <a:schemeClr val="accent1"/>
          </a:lnRef>
          <a:fillRef idx="0">
            <a:schemeClr val="accent1"/>
          </a:fillRef>
          <a:effectRef idx="0">
            <a:schemeClr val="accent1"/>
          </a:effectRef>
          <a:fontRef idx="minor">
            <a:schemeClr val="tx1"/>
          </a:fontRef>
        </p:style>
      </p:cxnSp>
      <p:sp>
        <p:nvSpPr>
          <p:cNvPr id="36" name="TextBox 24">
            <a:extLst>
              <a:ext uri="{FF2B5EF4-FFF2-40B4-BE49-F238E27FC236}">
                <a16:creationId xmlns:a16="http://schemas.microsoft.com/office/drawing/2014/main" id="{C061AA56-E7B6-4C0E-A398-BFE1459715DC}"/>
              </a:ext>
            </a:extLst>
          </p:cNvPr>
          <p:cNvSpPr txBox="1"/>
          <p:nvPr/>
        </p:nvSpPr>
        <p:spPr>
          <a:xfrm>
            <a:off x="10432201" y="4222667"/>
            <a:ext cx="150423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a:defRPr b="1">
                <a:solidFill>
                  <a:srgbClr val="412DAF"/>
                </a:solidFill>
                <a:latin typeface="微軟正黑體" panose="020B0604030504040204" pitchFamily="34" charset="-120"/>
                <a:ea typeface="微軟正黑體" panose="020B0604030504040204" pitchFamily="34" charset="-120"/>
                <a:cs typeface="Calibri"/>
              </a:defRPr>
            </a:lvl1pPr>
          </a:lstStyle>
          <a:p>
            <a:r>
              <a:rPr lang="zh-TW" altLang="en-US">
                <a:latin typeface="Arial" panose="020B0604020202020204" pitchFamily="34" charset="0"/>
                <a:ea typeface="微軟正黑體"/>
                <a:cs typeface="Arial" panose="020B0604020202020204" pitchFamily="34" charset="0"/>
              </a:rPr>
              <a:t>Connection Status</a:t>
            </a:r>
            <a:endParaRPr lang="ja-JP" altLang="en-US">
              <a:latin typeface="Arial" panose="020B0604020202020204" pitchFamily="34" charset="0"/>
              <a:cs typeface="Arial" panose="020B0604020202020204" pitchFamily="34" charset="0"/>
            </a:endParaRPr>
          </a:p>
        </p:txBody>
      </p:sp>
      <p:cxnSp>
        <p:nvCxnSpPr>
          <p:cNvPr id="39" name="接點: 肘形 38">
            <a:extLst>
              <a:ext uri="{FF2B5EF4-FFF2-40B4-BE49-F238E27FC236}">
                <a16:creationId xmlns:a16="http://schemas.microsoft.com/office/drawing/2014/main" id="{5127E753-DA71-4142-BF70-73B0FD1B6326}"/>
              </a:ext>
            </a:extLst>
          </p:cNvPr>
          <p:cNvCxnSpPr>
            <a:cxnSpLocks/>
          </p:cNvCxnSpPr>
          <p:nvPr/>
        </p:nvCxnSpPr>
        <p:spPr>
          <a:xfrm rot="10800000">
            <a:off x="1497757" y="2227435"/>
            <a:ext cx="3225796" cy="435749"/>
          </a:xfrm>
          <a:prstGeom prst="bentConnector3">
            <a:avLst>
              <a:gd name="adj1" fmla="val 314"/>
            </a:avLst>
          </a:prstGeom>
          <a:ln w="12700">
            <a:solidFill>
              <a:schemeClr val="bg1"/>
            </a:solidFill>
            <a:headEnd type="none"/>
            <a:tailEnd type="oval"/>
          </a:ln>
          <a:effectLst>
            <a:glow rad="63500">
              <a:srgbClr val="0066FF">
                <a:alpha val="40000"/>
              </a:srgbClr>
            </a:glow>
          </a:effectLst>
        </p:spPr>
        <p:style>
          <a:lnRef idx="1">
            <a:schemeClr val="accent1"/>
          </a:lnRef>
          <a:fillRef idx="0">
            <a:schemeClr val="accent1"/>
          </a:fillRef>
          <a:effectRef idx="0">
            <a:schemeClr val="accent1"/>
          </a:effectRef>
          <a:fontRef idx="minor">
            <a:schemeClr val="tx1"/>
          </a:fontRef>
        </p:style>
      </p:cxnSp>
      <p:cxnSp>
        <p:nvCxnSpPr>
          <p:cNvPr id="41" name="接點: 肘形 37">
            <a:extLst>
              <a:ext uri="{FF2B5EF4-FFF2-40B4-BE49-F238E27FC236}">
                <a16:creationId xmlns:a16="http://schemas.microsoft.com/office/drawing/2014/main" id="{AC4E1B65-D183-499A-81A3-0B8AAA186B95}"/>
              </a:ext>
            </a:extLst>
          </p:cNvPr>
          <p:cNvCxnSpPr>
            <a:cxnSpLocks/>
          </p:cNvCxnSpPr>
          <p:nvPr/>
        </p:nvCxnSpPr>
        <p:spPr>
          <a:xfrm rot="10800000">
            <a:off x="1519224" y="1834540"/>
            <a:ext cx="3650478" cy="849161"/>
          </a:xfrm>
          <a:prstGeom prst="bentConnector3">
            <a:avLst>
              <a:gd name="adj1" fmla="val 265"/>
            </a:avLst>
          </a:prstGeom>
          <a:ln w="12700">
            <a:solidFill>
              <a:schemeClr val="bg1"/>
            </a:solidFill>
            <a:headEnd type="none"/>
            <a:tailEnd type="oval"/>
          </a:ln>
          <a:effectLst>
            <a:glow rad="63500">
              <a:srgbClr val="0066FF">
                <a:alpha val="40000"/>
              </a:srgbClr>
            </a:glow>
          </a:effectLst>
        </p:spPr>
        <p:style>
          <a:lnRef idx="1">
            <a:schemeClr val="accent1"/>
          </a:lnRef>
          <a:fillRef idx="0">
            <a:schemeClr val="accent1"/>
          </a:fillRef>
          <a:effectRef idx="0">
            <a:schemeClr val="accent1"/>
          </a:effectRef>
          <a:fontRef idx="minor">
            <a:schemeClr val="tx1"/>
          </a:fontRef>
        </p:style>
      </p:cxnSp>
      <p:cxnSp>
        <p:nvCxnSpPr>
          <p:cNvPr id="42" name="直線單箭頭接點 34">
            <a:extLst>
              <a:ext uri="{FF2B5EF4-FFF2-40B4-BE49-F238E27FC236}">
                <a16:creationId xmlns:a16="http://schemas.microsoft.com/office/drawing/2014/main" id="{21B287D0-E82C-4FD8-B119-BC989FB13072}"/>
              </a:ext>
            </a:extLst>
          </p:cNvPr>
          <p:cNvCxnSpPr>
            <a:cxnSpLocks/>
          </p:cNvCxnSpPr>
          <p:nvPr/>
        </p:nvCxnSpPr>
        <p:spPr>
          <a:xfrm flipH="1">
            <a:off x="1519221" y="2813790"/>
            <a:ext cx="688838" cy="0"/>
          </a:xfrm>
          <a:prstGeom prst="straightConnector1">
            <a:avLst/>
          </a:prstGeom>
          <a:ln w="12700">
            <a:solidFill>
              <a:schemeClr val="bg1"/>
            </a:solidFill>
            <a:headEnd type="none"/>
            <a:tailEnd type="oval"/>
          </a:ln>
          <a:effectLst>
            <a:glow rad="63500">
              <a:srgbClr val="0066FF">
                <a:alpha val="40000"/>
              </a:srgbClr>
            </a:glow>
          </a:effectLst>
        </p:spPr>
        <p:style>
          <a:lnRef idx="1">
            <a:schemeClr val="accent1"/>
          </a:lnRef>
          <a:fillRef idx="0">
            <a:schemeClr val="accent1"/>
          </a:fillRef>
          <a:effectRef idx="0">
            <a:schemeClr val="accent1"/>
          </a:effectRef>
          <a:fontRef idx="minor">
            <a:schemeClr val="tx1"/>
          </a:fontRef>
        </p:style>
      </p:cxnSp>
      <p:cxnSp>
        <p:nvCxnSpPr>
          <p:cNvPr id="44" name="接點: 肘形 37">
            <a:extLst>
              <a:ext uri="{FF2B5EF4-FFF2-40B4-BE49-F238E27FC236}">
                <a16:creationId xmlns:a16="http://schemas.microsoft.com/office/drawing/2014/main" id="{A99E6950-66A2-48BF-A328-50FB7D002103}"/>
              </a:ext>
            </a:extLst>
          </p:cNvPr>
          <p:cNvCxnSpPr>
            <a:cxnSpLocks/>
          </p:cNvCxnSpPr>
          <p:nvPr/>
        </p:nvCxnSpPr>
        <p:spPr>
          <a:xfrm flipH="1">
            <a:off x="1487024" y="2864913"/>
            <a:ext cx="2015750" cy="697538"/>
          </a:xfrm>
          <a:prstGeom prst="bentConnector3">
            <a:avLst>
              <a:gd name="adj1" fmla="val -241"/>
            </a:avLst>
          </a:prstGeom>
          <a:ln w="12700">
            <a:solidFill>
              <a:schemeClr val="bg1"/>
            </a:solidFill>
            <a:headEnd type="none"/>
            <a:tailEnd type="oval"/>
          </a:ln>
          <a:effectLst>
            <a:glow rad="63500">
              <a:srgbClr val="0066FF">
                <a:alpha val="40000"/>
              </a:srgbClr>
            </a:glow>
          </a:effectLst>
        </p:spPr>
        <p:style>
          <a:lnRef idx="1">
            <a:schemeClr val="accent1"/>
          </a:lnRef>
          <a:fillRef idx="0">
            <a:schemeClr val="accent1"/>
          </a:fillRef>
          <a:effectRef idx="0">
            <a:schemeClr val="accent1"/>
          </a:effectRef>
          <a:fontRef idx="minor">
            <a:schemeClr val="tx1"/>
          </a:fontRef>
        </p:style>
      </p:cxnSp>
      <p:cxnSp>
        <p:nvCxnSpPr>
          <p:cNvPr id="45" name="接點: 肘形 37">
            <a:extLst>
              <a:ext uri="{FF2B5EF4-FFF2-40B4-BE49-F238E27FC236}">
                <a16:creationId xmlns:a16="http://schemas.microsoft.com/office/drawing/2014/main" id="{F822192C-3B65-4131-8C5F-C8B108BAD5C3}"/>
              </a:ext>
            </a:extLst>
          </p:cNvPr>
          <p:cNvCxnSpPr>
            <a:cxnSpLocks/>
          </p:cNvCxnSpPr>
          <p:nvPr/>
        </p:nvCxnSpPr>
        <p:spPr>
          <a:xfrm rot="10800000" flipV="1">
            <a:off x="1508490" y="2864912"/>
            <a:ext cx="2541634" cy="1008777"/>
          </a:xfrm>
          <a:prstGeom prst="bentConnector3">
            <a:avLst>
              <a:gd name="adj1" fmla="val 206"/>
            </a:avLst>
          </a:prstGeom>
          <a:ln w="12700">
            <a:solidFill>
              <a:schemeClr val="bg1"/>
            </a:solidFill>
            <a:headEnd type="none"/>
            <a:tailEnd type="oval"/>
          </a:ln>
          <a:effectLst>
            <a:glow rad="63500">
              <a:srgbClr val="0066FF">
                <a:alpha val="40000"/>
              </a:srgbClr>
            </a:glow>
          </a:effectLst>
        </p:spPr>
        <p:style>
          <a:lnRef idx="1">
            <a:schemeClr val="accent1"/>
          </a:lnRef>
          <a:fillRef idx="0">
            <a:schemeClr val="accent1"/>
          </a:fillRef>
          <a:effectRef idx="0">
            <a:schemeClr val="accent1"/>
          </a:effectRef>
          <a:fontRef idx="minor">
            <a:schemeClr val="tx1"/>
          </a:fontRef>
        </p:style>
      </p:cxnSp>
      <p:cxnSp>
        <p:nvCxnSpPr>
          <p:cNvPr id="46" name="接點: 肘形 37">
            <a:extLst>
              <a:ext uri="{FF2B5EF4-FFF2-40B4-BE49-F238E27FC236}">
                <a16:creationId xmlns:a16="http://schemas.microsoft.com/office/drawing/2014/main" id="{6FC5C009-F61E-4B0B-A181-7F95B8167744}"/>
              </a:ext>
            </a:extLst>
          </p:cNvPr>
          <p:cNvCxnSpPr>
            <a:cxnSpLocks/>
          </p:cNvCxnSpPr>
          <p:nvPr/>
        </p:nvCxnSpPr>
        <p:spPr>
          <a:xfrm rot="10800000" flipV="1">
            <a:off x="1476294" y="2864912"/>
            <a:ext cx="2869954" cy="1427340"/>
          </a:xfrm>
          <a:prstGeom prst="bentConnector3">
            <a:avLst>
              <a:gd name="adj1" fmla="val 361"/>
            </a:avLst>
          </a:prstGeom>
          <a:ln w="12700">
            <a:solidFill>
              <a:schemeClr val="bg1"/>
            </a:solidFill>
            <a:headEnd type="none"/>
            <a:tailEnd type="oval"/>
          </a:ln>
          <a:effectLst>
            <a:glow rad="63500">
              <a:srgbClr val="0066FF">
                <a:alpha val="40000"/>
              </a:srgbClr>
            </a:glow>
          </a:effectLst>
        </p:spPr>
        <p:style>
          <a:lnRef idx="1">
            <a:schemeClr val="accent1"/>
          </a:lnRef>
          <a:fillRef idx="0">
            <a:schemeClr val="accent1"/>
          </a:fillRef>
          <a:effectRef idx="0">
            <a:schemeClr val="accent1"/>
          </a:effectRef>
          <a:fontRef idx="minor">
            <a:schemeClr val="tx1"/>
          </a:fontRef>
        </p:style>
      </p:cxnSp>
      <p:sp>
        <p:nvSpPr>
          <p:cNvPr id="47" name="矩形 33">
            <a:extLst>
              <a:ext uri="{FF2B5EF4-FFF2-40B4-BE49-F238E27FC236}">
                <a16:creationId xmlns:a16="http://schemas.microsoft.com/office/drawing/2014/main" id="{9F6FE247-14E5-4DB7-B403-541A4F28B92D}"/>
              </a:ext>
            </a:extLst>
          </p:cNvPr>
          <p:cNvSpPr/>
          <p:nvPr/>
        </p:nvSpPr>
        <p:spPr>
          <a:xfrm flipH="1">
            <a:off x="2208059" y="5302791"/>
            <a:ext cx="2623052" cy="582540"/>
          </a:xfrm>
          <a:prstGeom prst="rect">
            <a:avLst/>
          </a:prstGeom>
          <a:solidFill>
            <a:schemeClr val="bg1"/>
          </a:solidFill>
          <a:ln w="12700">
            <a:solidFill>
              <a:schemeClr val="bg1"/>
            </a:solidFill>
            <a:headEnd type="none"/>
            <a:tailEnd type="oval"/>
          </a:ln>
          <a:effectLst>
            <a:glow rad="63500">
              <a:srgbClr val="0066FF">
                <a:alpha val="4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r>
              <a:rPr lang="ja-JP" altLang="en-US" b="1">
                <a:solidFill>
                  <a:srgbClr val="412DAF"/>
                </a:solidFill>
                <a:latin typeface="微軟正黑體"/>
                <a:ea typeface="微軟正黑體"/>
              </a:rPr>
              <a:t>Name &amp; Model are editable to manage</a:t>
            </a:r>
            <a:endParaRPr lang="en-US" altLang="zh-TW"/>
          </a:p>
        </p:txBody>
      </p:sp>
      <p:cxnSp>
        <p:nvCxnSpPr>
          <p:cNvPr id="28" name="直線單箭頭接點 32">
            <a:extLst>
              <a:ext uri="{FF2B5EF4-FFF2-40B4-BE49-F238E27FC236}">
                <a16:creationId xmlns:a16="http://schemas.microsoft.com/office/drawing/2014/main" id="{A2055F4E-414D-4079-A154-335AFFDF0F3A}"/>
              </a:ext>
            </a:extLst>
          </p:cNvPr>
          <p:cNvCxnSpPr>
            <a:cxnSpLocks/>
          </p:cNvCxnSpPr>
          <p:nvPr/>
        </p:nvCxnSpPr>
        <p:spPr>
          <a:xfrm flipV="1">
            <a:off x="9780813" y="5439780"/>
            <a:ext cx="639959" cy="429165"/>
          </a:xfrm>
          <a:prstGeom prst="bentConnector3">
            <a:avLst>
              <a:gd name="adj1" fmla="val 50000"/>
            </a:avLst>
          </a:prstGeom>
          <a:ln w="12700">
            <a:solidFill>
              <a:schemeClr val="bg1"/>
            </a:solidFill>
            <a:headEnd type="none"/>
            <a:tailEnd type="oval"/>
          </a:ln>
          <a:effectLst>
            <a:glow rad="63500">
              <a:srgbClr val="0066FF">
                <a:alpha val="40000"/>
              </a:srgbClr>
            </a:glow>
          </a:effectLst>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18AED45A-7D25-554A-B78F-E0A43629F8DE}"/>
              </a:ext>
            </a:extLst>
          </p:cNvPr>
          <p:cNvSpPr txBox="1"/>
          <p:nvPr/>
        </p:nvSpPr>
        <p:spPr>
          <a:xfrm>
            <a:off x="6387830" y="1908731"/>
            <a:ext cx="1426786" cy="276999"/>
          </a:xfrm>
          <a:prstGeom prst="rect">
            <a:avLst/>
          </a:prstGeom>
          <a:solidFill>
            <a:srgbClr val="4B5688"/>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rgbClr val="FFFFFF"/>
                </a:solidFill>
                <a:latin typeface="+mj-lt"/>
              </a:rPr>
              <a:t>Fri.  Aug 24  14:30</a:t>
            </a:r>
          </a:p>
        </p:txBody>
      </p:sp>
      <p:sp>
        <p:nvSpPr>
          <p:cNvPr id="30" name="TextBox 29">
            <a:extLst>
              <a:ext uri="{FF2B5EF4-FFF2-40B4-BE49-F238E27FC236}">
                <a16:creationId xmlns:a16="http://schemas.microsoft.com/office/drawing/2014/main" id="{BDAEA880-8C49-7A4A-9EF6-19CAE59B826E}"/>
              </a:ext>
            </a:extLst>
          </p:cNvPr>
          <p:cNvSpPr txBox="1"/>
          <p:nvPr/>
        </p:nvSpPr>
        <p:spPr>
          <a:xfrm>
            <a:off x="7242308" y="5938471"/>
            <a:ext cx="1426786" cy="21614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lnSpc>
                <a:spcPts val="920"/>
              </a:lnSpc>
            </a:pPr>
            <a:r>
              <a:rPr lang="en-US" sz="1100">
                <a:solidFill>
                  <a:sysClr val="windowText" lastClr="000000"/>
                </a:solidFill>
                <a:latin typeface="+mj-lt"/>
              </a:rPr>
              <a:t>Last updated :</a:t>
            </a:r>
          </a:p>
        </p:txBody>
      </p:sp>
      <p:sp>
        <p:nvSpPr>
          <p:cNvPr id="37" name="矩形 36">
            <a:extLst>
              <a:ext uri="{FF2B5EF4-FFF2-40B4-BE49-F238E27FC236}">
                <a16:creationId xmlns:a16="http://schemas.microsoft.com/office/drawing/2014/main" id="{5CA8ACE9-F380-4432-8F50-EE56209F6EBE}"/>
              </a:ext>
            </a:extLst>
          </p:cNvPr>
          <p:cNvSpPr/>
          <p:nvPr/>
        </p:nvSpPr>
        <p:spPr>
          <a:xfrm flipH="1">
            <a:off x="7650051" y="5855939"/>
            <a:ext cx="2130648" cy="277000"/>
          </a:xfrm>
          <a:prstGeom prst="rect">
            <a:avLst/>
          </a:prstGeom>
          <a:ln w="12700">
            <a:solidFill>
              <a:schemeClr val="bg1"/>
            </a:solidFill>
            <a:headEnd type="none"/>
            <a:tailEnd type="oval"/>
          </a:ln>
          <a:effectLst>
            <a:glow rad="63500">
              <a:srgbClr val="0066FF">
                <a:alpha val="4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Tree>
    <p:extLst>
      <p:ext uri="{BB962C8B-B14F-4D97-AF65-F5344CB8AC3E}">
        <p14:creationId xmlns:p14="http://schemas.microsoft.com/office/powerpoint/2010/main" val="21006861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89125-9983-4D82-BDEB-7EB5CF0B4CCF}"/>
              </a:ext>
            </a:extLst>
          </p:cNvPr>
          <p:cNvSpPr>
            <a:spLocks noGrp="1"/>
          </p:cNvSpPr>
          <p:nvPr>
            <p:ph type="ctrTitle" idx="4294967295"/>
          </p:nvPr>
        </p:nvSpPr>
        <p:spPr>
          <a:xfrm>
            <a:off x="6425514" y="4201296"/>
            <a:ext cx="4658498" cy="1767661"/>
          </a:xfrm>
        </p:spPr>
        <p:txBody>
          <a:bodyPr>
            <a:normAutofit/>
          </a:bodyPr>
          <a:lstStyle/>
          <a:p>
            <a:r>
              <a:rPr lang="en-US" sz="9600" b="1">
                <a:solidFill>
                  <a:srgbClr val="412DAF"/>
                </a:solidFill>
                <a:latin typeface="Arial" panose="020B0604020202020204" pitchFamily="34" charset="0"/>
                <a:cs typeface="Arial" panose="020B0604020202020204" pitchFamily="34" charset="0"/>
              </a:rPr>
              <a:t>Demo</a:t>
            </a:r>
          </a:p>
        </p:txBody>
      </p:sp>
    </p:spTree>
    <p:extLst>
      <p:ext uri="{BB962C8B-B14F-4D97-AF65-F5344CB8AC3E}">
        <p14:creationId xmlns:p14="http://schemas.microsoft.com/office/powerpoint/2010/main" val="41044182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77DE0-71B2-4B53-938F-23C6E16CA267}"/>
              </a:ext>
            </a:extLst>
          </p:cNvPr>
          <p:cNvSpPr>
            <a:spLocks noGrp="1"/>
          </p:cNvSpPr>
          <p:nvPr>
            <p:ph type="ctrTitle" idx="4294967295"/>
          </p:nvPr>
        </p:nvSpPr>
        <p:spPr>
          <a:xfrm>
            <a:off x="1281518" y="2192777"/>
            <a:ext cx="5086149" cy="2910025"/>
          </a:xfrm>
        </p:spPr>
        <p:txBody>
          <a:bodyPr anchor="b">
            <a:noAutofit/>
          </a:bodyPr>
          <a:lstStyle/>
          <a:p>
            <a:r>
              <a:rPr lang="en-US" altLang="ja-JP" sz="6000" b="1">
                <a:solidFill>
                  <a:srgbClr val="412DAF"/>
                </a:solidFill>
                <a:latin typeface="Arial"/>
                <a:ea typeface="微軟正黑體"/>
                <a:cs typeface="Arial"/>
              </a:rPr>
              <a:t>Situational Comparison Before/After QuWakeUp</a:t>
            </a:r>
            <a:endParaRPr lang="ja-JP" altLang="en-US" sz="6000" b="1">
              <a:solidFill>
                <a:srgbClr val="412DAF"/>
              </a:solidFill>
              <a:latin typeface="Arial"/>
              <a:ea typeface="微軟正黑體"/>
              <a:cs typeface="Arial"/>
            </a:endParaRPr>
          </a:p>
        </p:txBody>
      </p:sp>
      <p:pic>
        <p:nvPicPr>
          <p:cNvPr id="3" name="圖片 2">
            <a:extLst>
              <a:ext uri="{FF2B5EF4-FFF2-40B4-BE49-F238E27FC236}">
                <a16:creationId xmlns:a16="http://schemas.microsoft.com/office/drawing/2014/main" id="{AB6525D5-2017-494E-9101-22F6E01F22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67667" y="1149626"/>
            <a:ext cx="4643878" cy="2739887"/>
          </a:xfrm>
          <a:prstGeom prst="rect">
            <a:avLst/>
          </a:prstGeom>
          <a:effectLst>
            <a:outerShdw blurRad="50800" dist="50800" dir="4320000" sx="101000" sy="101000" algn="tl" rotWithShape="0">
              <a:prstClr val="black">
                <a:alpha val="10000"/>
              </a:prstClr>
            </a:outerShdw>
          </a:effectLst>
        </p:spPr>
      </p:pic>
    </p:spTree>
    <p:extLst>
      <p:ext uri="{BB962C8B-B14F-4D97-AF65-F5344CB8AC3E}">
        <p14:creationId xmlns:p14="http://schemas.microsoft.com/office/powerpoint/2010/main" val="15715573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圖片 12">
            <a:extLst>
              <a:ext uri="{FF2B5EF4-FFF2-40B4-BE49-F238E27FC236}">
                <a16:creationId xmlns:a16="http://schemas.microsoft.com/office/drawing/2014/main" id="{CC9A606A-3772-4EFC-86D2-CE6B6E96F391}"/>
              </a:ext>
            </a:extLst>
          </p:cNvPr>
          <p:cNvPicPr>
            <a:picLocks noChangeAspect="1"/>
          </p:cNvPicPr>
          <p:nvPr/>
        </p:nvPicPr>
        <p:blipFill rotWithShape="1">
          <a:blip r:embed="rId3">
            <a:extLst>
              <a:ext uri="{28A0092B-C50C-407E-A947-70E740481C1C}">
                <a14:useLocalDpi xmlns:a14="http://schemas.microsoft.com/office/drawing/2010/main" val="0"/>
              </a:ext>
            </a:extLst>
          </a:blip>
          <a:srcRect r="3290"/>
          <a:stretch/>
        </p:blipFill>
        <p:spPr>
          <a:xfrm>
            <a:off x="4686301" y="1041632"/>
            <a:ext cx="7505700" cy="5380393"/>
          </a:xfrm>
          <a:prstGeom prst="rect">
            <a:avLst/>
          </a:prstGeom>
        </p:spPr>
      </p:pic>
      <p:sp>
        <p:nvSpPr>
          <p:cNvPr id="2" name="Title 1">
            <a:extLst>
              <a:ext uri="{FF2B5EF4-FFF2-40B4-BE49-F238E27FC236}">
                <a16:creationId xmlns:a16="http://schemas.microsoft.com/office/drawing/2014/main" id="{1119F7BD-B3FC-42AD-893A-19F09F50F1B3}"/>
              </a:ext>
            </a:extLst>
          </p:cNvPr>
          <p:cNvSpPr>
            <a:spLocks noGrp="1"/>
          </p:cNvSpPr>
          <p:nvPr>
            <p:ph type="title"/>
          </p:nvPr>
        </p:nvSpPr>
        <p:spPr>
          <a:xfrm>
            <a:off x="3399337" y="282969"/>
            <a:ext cx="8080090" cy="1323097"/>
          </a:xfrm>
        </p:spPr>
        <p:txBody>
          <a:bodyPr>
            <a:normAutofit/>
          </a:bodyPr>
          <a:lstStyle/>
          <a:p>
            <a:r>
              <a:rPr lang="en-US" altLang="ja-JP" sz="3800">
                <a:latin typeface="Arial"/>
                <a:ea typeface="微軟正黑體"/>
                <a:cs typeface="Arial"/>
              </a:rPr>
              <a:t>How To Deal With Unexpected Network Disconnection</a:t>
            </a:r>
          </a:p>
        </p:txBody>
      </p:sp>
      <p:pic>
        <p:nvPicPr>
          <p:cNvPr id="9" name="圖片 8">
            <a:extLst>
              <a:ext uri="{FF2B5EF4-FFF2-40B4-BE49-F238E27FC236}">
                <a16:creationId xmlns:a16="http://schemas.microsoft.com/office/drawing/2014/main" id="{2A7A850C-0724-451D-9DEF-E0D1EBA43F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 y="388824"/>
            <a:ext cx="3399336" cy="985189"/>
          </a:xfrm>
          <a:prstGeom prst="rect">
            <a:avLst/>
          </a:prstGeom>
        </p:spPr>
      </p:pic>
      <p:sp>
        <p:nvSpPr>
          <p:cNvPr id="10" name="矩形 9">
            <a:extLst>
              <a:ext uri="{FF2B5EF4-FFF2-40B4-BE49-F238E27FC236}">
                <a16:creationId xmlns:a16="http://schemas.microsoft.com/office/drawing/2014/main" id="{CF14CC99-9447-4A47-8D26-495B720D3A11}"/>
              </a:ext>
            </a:extLst>
          </p:cNvPr>
          <p:cNvSpPr/>
          <p:nvPr/>
        </p:nvSpPr>
        <p:spPr>
          <a:xfrm>
            <a:off x="404272" y="527476"/>
            <a:ext cx="2981907" cy="707886"/>
          </a:xfrm>
          <a:prstGeom prst="rect">
            <a:avLst/>
          </a:prstGeom>
        </p:spPr>
        <p:txBody>
          <a:bodyPr wrap="none" anchor="t">
            <a:spAutoFit/>
          </a:bodyPr>
          <a:lstStyle/>
          <a:p>
            <a:r>
              <a:rPr lang="zh-TW" altLang="en-US" sz="4000" b="1">
                <a:solidFill>
                  <a:srgbClr val="544F62"/>
                </a:solidFill>
                <a:latin typeface="Arial" panose="020B0604020202020204" pitchFamily="34" charset="0"/>
                <a:ea typeface="微軟正黑體"/>
                <a:cs typeface="Arial" panose="020B0604020202020204" pitchFamily="34" charset="0"/>
              </a:rPr>
              <a:t>Situation </a:t>
            </a:r>
            <a:r>
              <a:rPr lang="en-US" altLang="zh-TW" sz="4000" b="1">
                <a:solidFill>
                  <a:srgbClr val="544F62"/>
                </a:solidFill>
                <a:latin typeface="Arial" panose="020B0604020202020204" pitchFamily="34" charset="0"/>
                <a:ea typeface="微軟正黑體"/>
                <a:cs typeface="Arial" panose="020B0604020202020204" pitchFamily="34" charset="0"/>
              </a:rPr>
              <a:t>1</a:t>
            </a:r>
            <a:r>
              <a:rPr lang="ja-JP" altLang="en-US" sz="4000" b="1">
                <a:solidFill>
                  <a:srgbClr val="544F62"/>
                </a:solidFill>
                <a:latin typeface="Arial" panose="020B0604020202020204" pitchFamily="34" charset="0"/>
                <a:ea typeface="微軟正黑體"/>
                <a:cs typeface="Arial" panose="020B0604020202020204" pitchFamily="34" charset="0"/>
              </a:rPr>
              <a:t> </a:t>
            </a:r>
            <a:endParaRPr lang="zh-TW" altLang="en-US">
              <a:solidFill>
                <a:srgbClr val="544F62"/>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1" name="Content Placeholder 2">
            <a:extLst>
              <a:ext uri="{FF2B5EF4-FFF2-40B4-BE49-F238E27FC236}">
                <a16:creationId xmlns:a16="http://schemas.microsoft.com/office/drawing/2014/main" id="{F5C977F3-B74E-45D3-82C2-3EEC067DD8EE}"/>
              </a:ext>
            </a:extLst>
          </p:cNvPr>
          <p:cNvSpPr txBox="1">
            <a:spLocks/>
          </p:cNvSpPr>
          <p:nvPr/>
        </p:nvSpPr>
        <p:spPr>
          <a:xfrm>
            <a:off x="404273" y="1719692"/>
            <a:ext cx="7706058" cy="182093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altLang="zh-TW" sz="2400" b="1" dirty="0">
                <a:solidFill>
                  <a:srgbClr val="412DAF"/>
                </a:solidFill>
                <a:latin typeface="Arial" panose="020B0604020202020204" pitchFamily="34" charset="0"/>
                <a:ea typeface="微軟正黑體" panose="020B0604030504040204" pitchFamily="34" charset="-120"/>
                <a:cs typeface="Arial" panose="020B0604020202020204" pitchFamily="34" charset="0"/>
              </a:rPr>
              <a:t>The device was disconnected with notified late, and it was always rushed to deal with the complaint.</a:t>
            </a:r>
          </a:p>
          <a:p>
            <a:pPr marL="0" indent="0">
              <a:lnSpc>
                <a:spcPct val="100000"/>
              </a:lnSpc>
              <a:spcBef>
                <a:spcPts val="0"/>
              </a:spcBef>
              <a:buNone/>
            </a:pPr>
            <a:r>
              <a:rPr lang="en-US" altLang="zh-TW" sz="2400" b="1" dirty="0">
                <a:solidFill>
                  <a:srgbClr val="412DAF"/>
                </a:solidFill>
                <a:latin typeface="Arial" panose="020B0604020202020204" pitchFamily="34" charset="0"/>
                <a:ea typeface="微軟正黑體" panose="020B0604030504040204" pitchFamily="34" charset="-120"/>
                <a:cs typeface="Arial" panose="020B0604020202020204" pitchFamily="34" charset="0"/>
              </a:rPr>
              <a:t>How can I handle it more quickly and improve work efficiency?</a:t>
            </a:r>
            <a:endParaRPr lang="zh-TW" sz="2400" b="1" dirty="0">
              <a:solidFill>
                <a:srgbClr val="412DAF"/>
              </a:solidFill>
              <a:latin typeface="Arial" panose="020B0604020202020204" pitchFamily="34" charset="0"/>
              <a:cs typeface="Arial" panose="020B0604020202020204" pitchFamily="34" charset="0"/>
            </a:endParaRPr>
          </a:p>
        </p:txBody>
      </p:sp>
      <p:pic>
        <p:nvPicPr>
          <p:cNvPr id="8" name="圖片 7">
            <a:extLst>
              <a:ext uri="{FF2B5EF4-FFF2-40B4-BE49-F238E27FC236}">
                <a16:creationId xmlns:a16="http://schemas.microsoft.com/office/drawing/2014/main" id="{4635FF4F-9475-472A-886C-B8AC6866FE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409296"/>
            <a:ext cx="12192000" cy="3771392"/>
          </a:xfrm>
          <a:prstGeom prst="rect">
            <a:avLst/>
          </a:prstGeom>
        </p:spPr>
      </p:pic>
    </p:spTree>
    <p:extLst>
      <p:ext uri="{BB962C8B-B14F-4D97-AF65-F5344CB8AC3E}">
        <p14:creationId xmlns:p14="http://schemas.microsoft.com/office/powerpoint/2010/main" val="4597650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圖片 20">
            <a:extLst>
              <a:ext uri="{FF2B5EF4-FFF2-40B4-BE49-F238E27FC236}">
                <a16:creationId xmlns:a16="http://schemas.microsoft.com/office/drawing/2014/main" id="{1C2C139F-2B8B-42C7-8FF1-EFFE04754C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6930" y="2119662"/>
            <a:ext cx="5324742" cy="4613859"/>
          </a:xfrm>
          <a:prstGeom prst="rect">
            <a:avLst/>
          </a:prstGeom>
        </p:spPr>
      </p:pic>
      <p:pic>
        <p:nvPicPr>
          <p:cNvPr id="22" name="圖片 21">
            <a:extLst>
              <a:ext uri="{FF2B5EF4-FFF2-40B4-BE49-F238E27FC236}">
                <a16:creationId xmlns:a16="http://schemas.microsoft.com/office/drawing/2014/main" id="{6554B1B2-A644-4F7D-BE7B-D30B1A7AC1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59501" y="2307867"/>
            <a:ext cx="4754174" cy="1521491"/>
          </a:xfrm>
          <a:prstGeom prst="rect">
            <a:avLst/>
          </a:prstGeom>
        </p:spPr>
      </p:pic>
      <p:sp>
        <p:nvSpPr>
          <p:cNvPr id="23" name="TextBox 2">
            <a:extLst>
              <a:ext uri="{FF2B5EF4-FFF2-40B4-BE49-F238E27FC236}">
                <a16:creationId xmlns:a16="http://schemas.microsoft.com/office/drawing/2014/main" id="{2D01ACD2-9AE1-4C90-85AA-F5DE9C327938}"/>
              </a:ext>
            </a:extLst>
          </p:cNvPr>
          <p:cNvSpPr txBox="1"/>
          <p:nvPr/>
        </p:nvSpPr>
        <p:spPr>
          <a:xfrm>
            <a:off x="6765994" y="2389648"/>
            <a:ext cx="3611764"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TW" altLang="en-US" sz="2400" b="1">
                <a:solidFill>
                  <a:srgbClr val="FFFFFF"/>
                </a:solidFill>
                <a:latin typeface="Arial" panose="020B0604020202020204" pitchFamily="34" charset="0"/>
                <a:ea typeface="微軟正黑體"/>
                <a:cs typeface="Arial" panose="020B0604020202020204" pitchFamily="34" charset="0"/>
              </a:rPr>
              <a:t>Add improtant devices into designated list</a:t>
            </a:r>
            <a:endParaRPr lang="zh-TW" altLang="en-US" sz="2400" b="1">
              <a:solidFill>
                <a:srgbClr val="FFFFFF"/>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17" name="圖片 16">
            <a:extLst>
              <a:ext uri="{FF2B5EF4-FFF2-40B4-BE49-F238E27FC236}">
                <a16:creationId xmlns:a16="http://schemas.microsoft.com/office/drawing/2014/main" id="{62CB399F-B18B-4FDD-A41F-B4EAB108FB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059" y="2119662"/>
            <a:ext cx="5324742" cy="4613859"/>
          </a:xfrm>
          <a:prstGeom prst="rect">
            <a:avLst/>
          </a:prstGeom>
        </p:spPr>
      </p:pic>
      <p:pic>
        <p:nvPicPr>
          <p:cNvPr id="9" name="圖片 8">
            <a:extLst>
              <a:ext uri="{FF2B5EF4-FFF2-40B4-BE49-F238E27FC236}">
                <a16:creationId xmlns:a16="http://schemas.microsoft.com/office/drawing/2014/main" id="{2A77E1BC-1D7E-4C7C-875F-13A41C31F0B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85392"/>
            <a:ext cx="8862647" cy="1007351"/>
          </a:xfrm>
          <a:prstGeom prst="rect">
            <a:avLst/>
          </a:prstGeom>
        </p:spPr>
      </p:pic>
      <p:sp>
        <p:nvSpPr>
          <p:cNvPr id="2" name="Title 1">
            <a:extLst>
              <a:ext uri="{FF2B5EF4-FFF2-40B4-BE49-F238E27FC236}">
                <a16:creationId xmlns:a16="http://schemas.microsoft.com/office/drawing/2014/main" id="{EEBB6B9B-E507-409F-9F0E-FF475A5EAD0B}"/>
              </a:ext>
            </a:extLst>
          </p:cNvPr>
          <p:cNvSpPr>
            <a:spLocks noGrp="1"/>
          </p:cNvSpPr>
          <p:nvPr>
            <p:ph type="title"/>
          </p:nvPr>
        </p:nvSpPr>
        <p:spPr>
          <a:xfrm>
            <a:off x="230956" y="185393"/>
            <a:ext cx="9123405" cy="1011864"/>
          </a:xfrm>
        </p:spPr>
        <p:txBody>
          <a:bodyPr>
            <a:normAutofit/>
          </a:bodyPr>
          <a:lstStyle/>
          <a:p>
            <a:pPr algn="ctr"/>
            <a:r>
              <a:rPr lang="en-US" altLang="ja-JP" sz="3800">
                <a:latin typeface="Arial"/>
                <a:ea typeface="微軟正黑體"/>
                <a:cs typeface="Arial"/>
              </a:rPr>
              <a:t>Solution: QuWakeUp</a:t>
            </a:r>
            <a:endParaRPr lang="ja-JP" sz="3800">
              <a:latin typeface="Arial"/>
              <a:ea typeface="微軟正黑體"/>
              <a:cs typeface="Arial"/>
            </a:endParaRPr>
          </a:p>
        </p:txBody>
      </p:sp>
      <p:sp>
        <p:nvSpPr>
          <p:cNvPr id="3" name="Content Placeholder 2">
            <a:extLst>
              <a:ext uri="{FF2B5EF4-FFF2-40B4-BE49-F238E27FC236}">
                <a16:creationId xmlns:a16="http://schemas.microsoft.com/office/drawing/2014/main" id="{ABF89C01-4544-4847-8C18-89E690D8B8BB}"/>
              </a:ext>
            </a:extLst>
          </p:cNvPr>
          <p:cNvSpPr>
            <a:spLocks noGrp="1"/>
          </p:cNvSpPr>
          <p:nvPr>
            <p:ph idx="4294967295"/>
          </p:nvPr>
        </p:nvSpPr>
        <p:spPr>
          <a:xfrm>
            <a:off x="361569" y="1267749"/>
            <a:ext cx="11003033" cy="1139542"/>
          </a:xfrm>
        </p:spPr>
        <p:txBody>
          <a:bodyPr vert="horz" lIns="91440" tIns="45720" rIns="91440" bIns="45720" rtlCol="0" anchor="t">
            <a:normAutofit/>
          </a:bodyPr>
          <a:lstStyle/>
          <a:p>
            <a:pPr marL="171450" indent="-171450">
              <a:lnSpc>
                <a:spcPct val="100000"/>
              </a:lnSpc>
              <a:spcBef>
                <a:spcPts val="0"/>
              </a:spcBef>
              <a:buFont typeface="Arial,Sans-Serif" panose="020B0604020202020204" pitchFamily="34" charset="0"/>
            </a:pPr>
            <a:r>
              <a:rPr lang="en-US" sz="2400" b="1">
                <a:solidFill>
                  <a:srgbClr val="412DAF"/>
                </a:solidFill>
                <a:latin typeface="Arial" panose="020B0604020202020204" pitchFamily="34" charset="0"/>
                <a:ea typeface="微軟正黑體"/>
                <a:cs typeface="Arial" panose="020B0604020202020204" pitchFamily="34" charset="0"/>
              </a:rPr>
              <a:t>Automatically scan device connection status</a:t>
            </a:r>
          </a:p>
          <a:p>
            <a:pPr marL="171450" indent="-171450">
              <a:lnSpc>
                <a:spcPct val="100000"/>
              </a:lnSpc>
              <a:spcBef>
                <a:spcPts val="0"/>
              </a:spcBef>
              <a:buFont typeface="Arial,Sans-Serif" panose="020B0604020202020204" pitchFamily="34" charset="0"/>
            </a:pPr>
            <a:r>
              <a:rPr lang="en-US" sz="2400" b="1">
                <a:solidFill>
                  <a:srgbClr val="412DAF"/>
                </a:solidFill>
                <a:latin typeface="Arial" panose="020B0604020202020204" pitchFamily="34" charset="0"/>
                <a:ea typeface="微軟正黑體"/>
                <a:cs typeface="Arial" panose="020B0604020202020204" pitchFamily="34" charset="0"/>
              </a:rPr>
              <a:t>Receive instant notification of disconnection via email or mobile device</a:t>
            </a:r>
            <a:endParaRPr lang="ja-JP" b="1">
              <a:solidFill>
                <a:srgbClr val="412DAF"/>
              </a:solidFill>
              <a:latin typeface="Arial" panose="020B0604020202020204" pitchFamily="34" charset="0"/>
              <a:cs typeface="Arial" panose="020B0604020202020204" pitchFamily="34" charset="0"/>
            </a:endParaRPr>
          </a:p>
          <a:p>
            <a:pPr marL="0" indent="0">
              <a:buNone/>
            </a:pPr>
            <a:endParaRPr lang="ja-JP" sz="2400" b="1">
              <a:solidFill>
                <a:srgbClr val="412DAF"/>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10" name="Picture 10" descr="A screenshot of a social media post&#10;&#10;Description generated with very high confidence">
            <a:extLst>
              <a:ext uri="{FF2B5EF4-FFF2-40B4-BE49-F238E27FC236}">
                <a16:creationId xmlns:a16="http://schemas.microsoft.com/office/drawing/2014/main" id="{2268CE80-38EE-44BF-9A98-D58A1534F3F9}"/>
              </a:ext>
            </a:extLst>
          </p:cNvPr>
          <p:cNvPicPr>
            <a:picLocks noChangeAspect="1"/>
          </p:cNvPicPr>
          <p:nvPr/>
        </p:nvPicPr>
        <p:blipFill rotWithShape="1">
          <a:blip r:embed="rId6"/>
          <a:srcRect l="6179" r="5944" b="9905"/>
          <a:stretch/>
        </p:blipFill>
        <p:spPr>
          <a:xfrm>
            <a:off x="6096000" y="3470303"/>
            <a:ext cx="4732020" cy="2885108"/>
          </a:xfrm>
          <a:prstGeom prst="rect">
            <a:avLst/>
          </a:prstGeom>
        </p:spPr>
      </p:pic>
      <p:sp>
        <p:nvSpPr>
          <p:cNvPr id="15" name="Rectangle 14">
            <a:extLst>
              <a:ext uri="{FF2B5EF4-FFF2-40B4-BE49-F238E27FC236}">
                <a16:creationId xmlns:a16="http://schemas.microsoft.com/office/drawing/2014/main" id="{4FF3A6FC-F39A-47A4-A729-89C69B59F639}"/>
              </a:ext>
            </a:extLst>
          </p:cNvPr>
          <p:cNvSpPr/>
          <p:nvPr/>
        </p:nvSpPr>
        <p:spPr>
          <a:xfrm>
            <a:off x="8681261" y="4442957"/>
            <a:ext cx="1346200" cy="939800"/>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D7D31"/>
              </a:solidFill>
            </a:endParaRPr>
          </a:p>
        </p:txBody>
      </p:sp>
      <p:sp>
        <p:nvSpPr>
          <p:cNvPr id="16" name="Speech Bubble: Rectangle with Corners Rounded 15">
            <a:extLst>
              <a:ext uri="{FF2B5EF4-FFF2-40B4-BE49-F238E27FC236}">
                <a16:creationId xmlns:a16="http://schemas.microsoft.com/office/drawing/2014/main" id="{5B31C97C-5089-4740-AA56-6D0816687005}"/>
              </a:ext>
            </a:extLst>
          </p:cNvPr>
          <p:cNvSpPr/>
          <p:nvPr/>
        </p:nvSpPr>
        <p:spPr>
          <a:xfrm rot="540000">
            <a:off x="9249725" y="720859"/>
            <a:ext cx="2795767" cy="727002"/>
          </a:xfrm>
          <a:prstGeom prst="wedgeRoundRectCallout">
            <a:avLst>
              <a:gd name="adj1" fmla="val -37400"/>
              <a:gd name="adj2" fmla="val 96804"/>
              <a:gd name="adj3" fmla="val 16667"/>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ja-JP" altLang="en-US" sz="2000" b="1">
                <a:latin typeface="Arial"/>
                <a:ea typeface="微軟正黑體"/>
                <a:cs typeface="Arial"/>
              </a:rPr>
              <a:t>Deal with problems immediatly</a:t>
            </a:r>
            <a:endParaRPr lang="en-US" sz="2000" b="1">
              <a:latin typeface="Arial"/>
              <a:ea typeface="微軟正黑體" panose="020B0604030504040204" pitchFamily="34" charset="-120"/>
              <a:cs typeface="Arial"/>
            </a:endParaRPr>
          </a:p>
        </p:txBody>
      </p:sp>
      <p:pic>
        <p:nvPicPr>
          <p:cNvPr id="18" name="圖片 17">
            <a:extLst>
              <a:ext uri="{FF2B5EF4-FFF2-40B4-BE49-F238E27FC236}">
                <a16:creationId xmlns:a16="http://schemas.microsoft.com/office/drawing/2014/main" id="{6E13C3AF-7016-455D-8699-31A74E2FAA5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3630" y="2307867"/>
            <a:ext cx="4434625" cy="1521491"/>
          </a:xfrm>
          <a:prstGeom prst="rect">
            <a:avLst/>
          </a:prstGeom>
        </p:spPr>
      </p:pic>
      <p:sp>
        <p:nvSpPr>
          <p:cNvPr id="19" name="TextBox 2">
            <a:extLst>
              <a:ext uri="{FF2B5EF4-FFF2-40B4-BE49-F238E27FC236}">
                <a16:creationId xmlns:a16="http://schemas.microsoft.com/office/drawing/2014/main" id="{BC2D412C-D10C-4B02-A55F-34D4264D2A0D}"/>
              </a:ext>
            </a:extLst>
          </p:cNvPr>
          <p:cNvSpPr txBox="1"/>
          <p:nvPr/>
        </p:nvSpPr>
        <p:spPr>
          <a:xfrm>
            <a:off x="1060581" y="2394383"/>
            <a:ext cx="3632530"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ja-JP" altLang="en-US" sz="2400" b="1">
                <a:solidFill>
                  <a:srgbClr val="FFFFFF"/>
                </a:solidFill>
                <a:latin typeface="Arial" panose="020B0604020202020204" pitchFamily="34" charset="0"/>
                <a:ea typeface="微軟正黑體"/>
                <a:cs typeface="Arial" panose="020B0604020202020204" pitchFamily="34" charset="0"/>
              </a:rPr>
              <a:t>Settting </a:t>
            </a:r>
            <a:r>
              <a:rPr lang="en-US" altLang="ja-JP" sz="2400" b="1">
                <a:solidFill>
                  <a:srgbClr val="FFFFFF"/>
                </a:solidFill>
                <a:latin typeface="Arial" panose="020B0604020202020204" pitchFamily="34" charset="0"/>
                <a:ea typeface="微軟正黑體"/>
                <a:cs typeface="Arial" panose="020B0604020202020204" pitchFamily="34" charset="0"/>
              </a:rPr>
              <a:t>SMTP service or</a:t>
            </a:r>
            <a:r>
              <a:rPr lang="ja-JP" altLang="en-US" sz="2400" b="1">
                <a:solidFill>
                  <a:srgbClr val="FFFFFF"/>
                </a:solidFill>
                <a:latin typeface="Arial" panose="020B0604020202020204" pitchFamily="34" charset="0"/>
                <a:ea typeface="微軟正黑體"/>
                <a:cs typeface="Arial" panose="020B0604020202020204" pitchFamily="34" charset="0"/>
              </a:rPr>
              <a:t> </a:t>
            </a:r>
            <a:r>
              <a:rPr lang="en-US" altLang="ja-JP" sz="2400" b="1">
                <a:solidFill>
                  <a:srgbClr val="FFFFFF"/>
                </a:solidFill>
                <a:latin typeface="Arial" panose="020B0604020202020204" pitchFamily="34" charset="0"/>
                <a:ea typeface="微軟正黑體"/>
                <a:cs typeface="Arial" panose="020B0604020202020204" pitchFamily="34" charset="0"/>
              </a:rPr>
              <a:t>Qmanager</a:t>
            </a:r>
            <a:r>
              <a:rPr lang="zh-TW" altLang="en-US" sz="2400" b="1">
                <a:solidFill>
                  <a:srgbClr val="FFFFFF"/>
                </a:solidFill>
                <a:latin typeface="Arial" panose="020B0604020202020204" pitchFamily="34" charset="0"/>
                <a:ea typeface="微軟正黑體"/>
                <a:cs typeface="Arial" panose="020B0604020202020204" pitchFamily="34" charset="0"/>
              </a:rPr>
              <a:t> pairing</a:t>
            </a:r>
            <a:endParaRPr lang="ja-JP" altLang="en-US" sz="2400" b="1">
              <a:solidFill>
                <a:srgbClr val="FFFFFF"/>
              </a:solidFill>
              <a:latin typeface="Arial" panose="020B0604020202020204" pitchFamily="34" charset="0"/>
              <a:ea typeface="微軟正黑體"/>
              <a:cs typeface="Arial" panose="020B0604020202020204" pitchFamily="34" charset="0"/>
            </a:endParaRPr>
          </a:p>
        </p:txBody>
      </p:sp>
      <p:pic>
        <p:nvPicPr>
          <p:cNvPr id="8" name="Picture 8" descr="A screenshot of a cell phone&#10;&#10;Description generated with high confidence">
            <a:extLst>
              <a:ext uri="{FF2B5EF4-FFF2-40B4-BE49-F238E27FC236}">
                <a16:creationId xmlns:a16="http://schemas.microsoft.com/office/drawing/2014/main" id="{30E5F369-283B-43BD-8AC8-5CA92719ADAC}"/>
              </a:ext>
            </a:extLst>
          </p:cNvPr>
          <p:cNvPicPr>
            <a:picLocks noChangeAspect="1"/>
          </p:cNvPicPr>
          <p:nvPr/>
        </p:nvPicPr>
        <p:blipFill rotWithShape="1">
          <a:blip r:embed="rId7"/>
          <a:srcRect l="6183" r="5907"/>
          <a:stretch/>
        </p:blipFill>
        <p:spPr>
          <a:xfrm>
            <a:off x="441059" y="3481361"/>
            <a:ext cx="5102171" cy="2874049"/>
          </a:xfrm>
          <a:prstGeom prst="rect">
            <a:avLst/>
          </a:prstGeom>
        </p:spPr>
      </p:pic>
      <p:sp>
        <p:nvSpPr>
          <p:cNvPr id="14" name="Rectangle 13">
            <a:extLst>
              <a:ext uri="{FF2B5EF4-FFF2-40B4-BE49-F238E27FC236}">
                <a16:creationId xmlns:a16="http://schemas.microsoft.com/office/drawing/2014/main" id="{96C30197-35D8-429B-871C-99ABCE696607}"/>
              </a:ext>
            </a:extLst>
          </p:cNvPr>
          <p:cNvSpPr/>
          <p:nvPr/>
        </p:nvSpPr>
        <p:spPr>
          <a:xfrm>
            <a:off x="4569460" y="4815840"/>
            <a:ext cx="779779" cy="162870"/>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D7D31"/>
              </a:solidFill>
            </a:endParaRPr>
          </a:p>
        </p:txBody>
      </p:sp>
    </p:spTree>
    <p:extLst>
      <p:ext uri="{BB962C8B-B14F-4D97-AF65-F5344CB8AC3E}">
        <p14:creationId xmlns:p14="http://schemas.microsoft.com/office/powerpoint/2010/main" val="1380320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E183C-E61C-4CB2-A448-B0BA86E8F3BC}"/>
              </a:ext>
            </a:extLst>
          </p:cNvPr>
          <p:cNvSpPr>
            <a:spLocks noGrp="1"/>
          </p:cNvSpPr>
          <p:nvPr>
            <p:ph type="title"/>
          </p:nvPr>
        </p:nvSpPr>
        <p:spPr>
          <a:xfrm>
            <a:off x="3394485" y="388824"/>
            <a:ext cx="8512032" cy="985189"/>
          </a:xfrm>
        </p:spPr>
        <p:txBody>
          <a:bodyPr>
            <a:noAutofit/>
          </a:bodyPr>
          <a:lstStyle/>
          <a:p>
            <a:r>
              <a:rPr lang="en-US" altLang="ja-JP" sz="3800">
                <a:latin typeface="Arial"/>
                <a:ea typeface="微軟正黑體"/>
                <a:cs typeface="Arial"/>
              </a:rPr>
              <a:t>The Server Room Is Repaired.</a:t>
            </a:r>
            <a:br>
              <a:rPr lang="en-US" altLang="ja-JP" sz="3800">
                <a:latin typeface="Arial"/>
                <a:ea typeface="微軟正黑體"/>
                <a:cs typeface="Arial"/>
              </a:rPr>
            </a:br>
            <a:r>
              <a:rPr lang="en-US" altLang="ja-JP" sz="3800">
                <a:latin typeface="Arial"/>
                <a:ea typeface="微軟正黑體"/>
                <a:cs typeface="Arial"/>
              </a:rPr>
              <a:t>How To Restart After Power-on?</a:t>
            </a:r>
            <a:endParaRPr lang="ja-JP" sz="3800">
              <a:latin typeface="Arial"/>
              <a:ea typeface="微軟正黑體"/>
              <a:cs typeface="Arial"/>
            </a:endParaRPr>
          </a:p>
        </p:txBody>
      </p:sp>
      <p:sp>
        <p:nvSpPr>
          <p:cNvPr id="3" name="Content Placeholder 2">
            <a:extLst>
              <a:ext uri="{FF2B5EF4-FFF2-40B4-BE49-F238E27FC236}">
                <a16:creationId xmlns:a16="http://schemas.microsoft.com/office/drawing/2014/main" id="{D92798AD-F330-4E4B-960D-4C53B124C654}"/>
              </a:ext>
            </a:extLst>
          </p:cNvPr>
          <p:cNvSpPr>
            <a:spLocks noGrp="1"/>
          </p:cNvSpPr>
          <p:nvPr>
            <p:ph idx="4294967295"/>
          </p:nvPr>
        </p:nvSpPr>
        <p:spPr>
          <a:xfrm>
            <a:off x="404272" y="1768162"/>
            <a:ext cx="11384074" cy="1408582"/>
          </a:xfrm>
        </p:spPr>
        <p:txBody>
          <a:bodyPr vert="horz" lIns="91440" tIns="45720" rIns="91440" bIns="45720" rtlCol="0" anchor="t">
            <a:normAutofit/>
          </a:bodyPr>
          <a:lstStyle/>
          <a:p>
            <a:pPr marL="0" indent="0">
              <a:lnSpc>
                <a:spcPct val="100000"/>
              </a:lnSpc>
              <a:spcBef>
                <a:spcPts val="0"/>
              </a:spcBef>
              <a:buNone/>
            </a:pPr>
            <a:r>
              <a:rPr lang="en-US" altLang="ja-JP" sz="2400" b="1">
                <a:solidFill>
                  <a:srgbClr val="412DAF"/>
                </a:solidFill>
                <a:latin typeface="Arial" panose="020B0604020202020204" pitchFamily="34" charset="0"/>
                <a:ea typeface="微軟正黑體"/>
                <a:cs typeface="Arial" panose="020B0604020202020204" pitchFamily="34" charset="0"/>
              </a:rPr>
              <a:t>If you want to restart a large number of devices after the power was restored,</a:t>
            </a:r>
          </a:p>
          <a:p>
            <a:pPr marL="0" indent="0">
              <a:lnSpc>
                <a:spcPct val="100000"/>
              </a:lnSpc>
              <a:spcBef>
                <a:spcPts val="0"/>
              </a:spcBef>
              <a:buNone/>
            </a:pPr>
            <a:r>
              <a:rPr lang="en-US" altLang="ja-JP" sz="2400" b="1">
                <a:solidFill>
                  <a:srgbClr val="412DAF"/>
                </a:solidFill>
                <a:latin typeface="Arial" panose="020B0604020202020204" pitchFamily="34" charset="0"/>
                <a:ea typeface="微軟正黑體"/>
                <a:cs typeface="Arial" panose="020B0604020202020204" pitchFamily="34" charset="0"/>
              </a:rPr>
              <a:t>The only way you can do is to manually press the power buttons one by one.</a:t>
            </a:r>
          </a:p>
        </p:txBody>
      </p:sp>
      <p:pic>
        <p:nvPicPr>
          <p:cNvPr id="8" name="圖片 8" descr="A close up of a logo&#10;&#10;Description generated with high confidence">
            <a:extLst>
              <a:ext uri="{FF2B5EF4-FFF2-40B4-BE49-F238E27FC236}">
                <a16:creationId xmlns:a16="http://schemas.microsoft.com/office/drawing/2014/main" id="{44E18858-0488-41FF-922D-6140087A53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388824"/>
            <a:ext cx="3399336" cy="985189"/>
          </a:xfrm>
          <a:prstGeom prst="rect">
            <a:avLst/>
          </a:prstGeom>
        </p:spPr>
      </p:pic>
      <p:sp>
        <p:nvSpPr>
          <p:cNvPr id="9" name="矩形 9">
            <a:extLst>
              <a:ext uri="{FF2B5EF4-FFF2-40B4-BE49-F238E27FC236}">
                <a16:creationId xmlns:a16="http://schemas.microsoft.com/office/drawing/2014/main" id="{6D38B104-759A-428A-83E6-D64F7CD3CF86}"/>
              </a:ext>
            </a:extLst>
          </p:cNvPr>
          <p:cNvSpPr/>
          <p:nvPr/>
        </p:nvSpPr>
        <p:spPr>
          <a:xfrm>
            <a:off x="404272" y="527476"/>
            <a:ext cx="2981907" cy="707886"/>
          </a:xfrm>
          <a:prstGeom prst="rect">
            <a:avLst/>
          </a:prstGeom>
        </p:spPr>
        <p:txBody>
          <a:bodyPr wrap="none" anchor="t">
            <a:spAutoFit/>
          </a:bodyPr>
          <a:lstStyle/>
          <a:p>
            <a:r>
              <a:rPr lang="zh-TW" altLang="en-US" sz="4000" b="1">
                <a:solidFill>
                  <a:srgbClr val="544F62"/>
                </a:solidFill>
                <a:latin typeface="Arial" panose="020B0604020202020204" pitchFamily="34" charset="0"/>
                <a:ea typeface="微軟正黑體"/>
                <a:cs typeface="Arial" panose="020B0604020202020204" pitchFamily="34" charset="0"/>
              </a:rPr>
              <a:t>Situation 2</a:t>
            </a:r>
            <a:r>
              <a:rPr lang="ja-JP" altLang="en-US" sz="4000" b="1">
                <a:solidFill>
                  <a:srgbClr val="544F62"/>
                </a:solidFill>
                <a:latin typeface="Arial" panose="020B0604020202020204" pitchFamily="34" charset="0"/>
                <a:ea typeface="微軟正黑體"/>
                <a:cs typeface="Arial" panose="020B0604020202020204" pitchFamily="34" charset="0"/>
              </a:rPr>
              <a:t> </a:t>
            </a:r>
            <a:endParaRPr lang="zh-TW" altLang="en-US">
              <a:solidFill>
                <a:srgbClr val="544F62"/>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15" name="圖片 14">
            <a:extLst>
              <a:ext uri="{FF2B5EF4-FFF2-40B4-BE49-F238E27FC236}">
                <a16:creationId xmlns:a16="http://schemas.microsoft.com/office/drawing/2014/main" id="{EACA406E-EC7B-407B-BA3C-E3B5890C004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4121"/>
          <a:stretch/>
        </p:blipFill>
        <p:spPr>
          <a:xfrm>
            <a:off x="264004" y="3014765"/>
            <a:ext cx="1775791" cy="1838739"/>
          </a:xfrm>
          <a:prstGeom prst="rect">
            <a:avLst/>
          </a:prstGeom>
          <a:effectLst>
            <a:reflection blurRad="12700" stA="25000" endPos="25000" dir="5400000" sy="-100000" algn="bl" rotWithShape="0"/>
          </a:effectLst>
        </p:spPr>
      </p:pic>
      <p:pic>
        <p:nvPicPr>
          <p:cNvPr id="16" name="圖片 15">
            <a:extLst>
              <a:ext uri="{FF2B5EF4-FFF2-40B4-BE49-F238E27FC236}">
                <a16:creationId xmlns:a16="http://schemas.microsoft.com/office/drawing/2014/main" id="{593377A8-08C3-45DE-8403-DED0B12C5E1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4121"/>
          <a:stretch/>
        </p:blipFill>
        <p:spPr>
          <a:xfrm>
            <a:off x="1507020" y="3327442"/>
            <a:ext cx="1775791" cy="1838739"/>
          </a:xfrm>
          <a:prstGeom prst="rect">
            <a:avLst/>
          </a:prstGeom>
          <a:effectLst>
            <a:reflection blurRad="12700" stA="25000" endPos="25000" dir="5400000" sy="-100000" algn="bl" rotWithShape="0"/>
          </a:effectLst>
        </p:spPr>
      </p:pic>
      <p:pic>
        <p:nvPicPr>
          <p:cNvPr id="17" name="圖片 16">
            <a:extLst>
              <a:ext uri="{FF2B5EF4-FFF2-40B4-BE49-F238E27FC236}">
                <a16:creationId xmlns:a16="http://schemas.microsoft.com/office/drawing/2014/main" id="{1AABB8A2-9326-4088-8EB3-233BC40A301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4121"/>
          <a:stretch/>
        </p:blipFill>
        <p:spPr>
          <a:xfrm>
            <a:off x="2750036" y="3014765"/>
            <a:ext cx="1775791" cy="1762975"/>
          </a:xfrm>
          <a:prstGeom prst="rect">
            <a:avLst/>
          </a:prstGeom>
          <a:effectLst>
            <a:reflection blurRad="12700" stA="25000" endPos="25000" dir="5400000" sy="-100000" algn="bl" rotWithShape="0"/>
          </a:effectLst>
        </p:spPr>
      </p:pic>
      <p:pic>
        <p:nvPicPr>
          <p:cNvPr id="18" name="圖片 17">
            <a:extLst>
              <a:ext uri="{FF2B5EF4-FFF2-40B4-BE49-F238E27FC236}">
                <a16:creationId xmlns:a16="http://schemas.microsoft.com/office/drawing/2014/main" id="{2B113B78-94BA-4C51-ABC4-B9BE1035530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4121"/>
          <a:stretch/>
        </p:blipFill>
        <p:spPr>
          <a:xfrm>
            <a:off x="3993052" y="3327442"/>
            <a:ext cx="1775791" cy="1762975"/>
          </a:xfrm>
          <a:prstGeom prst="rect">
            <a:avLst/>
          </a:prstGeom>
          <a:effectLst>
            <a:reflection blurRad="12700" stA="25000" endPos="25000" dir="5400000" sy="-100000" algn="bl" rotWithShape="0"/>
          </a:effectLst>
        </p:spPr>
      </p:pic>
      <p:pic>
        <p:nvPicPr>
          <p:cNvPr id="19" name="圖片 18">
            <a:extLst>
              <a:ext uri="{FF2B5EF4-FFF2-40B4-BE49-F238E27FC236}">
                <a16:creationId xmlns:a16="http://schemas.microsoft.com/office/drawing/2014/main" id="{8A10072F-4EE7-41E1-9E2C-74001522BB5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4121"/>
          <a:stretch/>
        </p:blipFill>
        <p:spPr>
          <a:xfrm>
            <a:off x="5236068" y="3014765"/>
            <a:ext cx="1775791" cy="1762975"/>
          </a:xfrm>
          <a:prstGeom prst="rect">
            <a:avLst/>
          </a:prstGeom>
          <a:effectLst>
            <a:reflection blurRad="12700" stA="25000" endPos="25000" dir="5400000" sy="-100000" algn="bl" rotWithShape="0"/>
          </a:effectLst>
        </p:spPr>
      </p:pic>
      <p:pic>
        <p:nvPicPr>
          <p:cNvPr id="20" name="圖片 19">
            <a:extLst>
              <a:ext uri="{FF2B5EF4-FFF2-40B4-BE49-F238E27FC236}">
                <a16:creationId xmlns:a16="http://schemas.microsoft.com/office/drawing/2014/main" id="{CDBBD4F1-D0F9-4D03-8BC5-5720A75E0A1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4121"/>
          <a:stretch/>
        </p:blipFill>
        <p:spPr>
          <a:xfrm>
            <a:off x="6479084" y="3327442"/>
            <a:ext cx="1775791" cy="1762975"/>
          </a:xfrm>
          <a:prstGeom prst="rect">
            <a:avLst/>
          </a:prstGeom>
          <a:effectLst>
            <a:reflection blurRad="12700" stA="25000" endPos="25000" dir="5400000" sy="-100000" algn="bl" rotWithShape="0"/>
          </a:effectLst>
        </p:spPr>
      </p:pic>
      <p:pic>
        <p:nvPicPr>
          <p:cNvPr id="23" name="圖片 22">
            <a:extLst>
              <a:ext uri="{FF2B5EF4-FFF2-40B4-BE49-F238E27FC236}">
                <a16:creationId xmlns:a16="http://schemas.microsoft.com/office/drawing/2014/main" id="{B8F1C812-4838-47CA-A9A8-BB11567E170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4121"/>
          <a:stretch/>
        </p:blipFill>
        <p:spPr>
          <a:xfrm>
            <a:off x="7722100" y="3014765"/>
            <a:ext cx="1775791" cy="1762975"/>
          </a:xfrm>
          <a:prstGeom prst="rect">
            <a:avLst/>
          </a:prstGeom>
          <a:effectLst>
            <a:reflection blurRad="12700" stA="25000" endPos="25000" dir="5400000" sy="-100000" algn="bl" rotWithShape="0"/>
          </a:effectLst>
        </p:spPr>
      </p:pic>
      <p:pic>
        <p:nvPicPr>
          <p:cNvPr id="24" name="圖片 23">
            <a:extLst>
              <a:ext uri="{FF2B5EF4-FFF2-40B4-BE49-F238E27FC236}">
                <a16:creationId xmlns:a16="http://schemas.microsoft.com/office/drawing/2014/main" id="{884FC7C6-5E0C-43E0-8649-460465A29E7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4121"/>
          <a:stretch/>
        </p:blipFill>
        <p:spPr>
          <a:xfrm>
            <a:off x="8965116" y="3327442"/>
            <a:ext cx="1775791" cy="1762975"/>
          </a:xfrm>
          <a:prstGeom prst="rect">
            <a:avLst/>
          </a:prstGeom>
          <a:effectLst>
            <a:reflection blurRad="12700" stA="25000" endPos="25000" dir="5400000" sy="-100000" algn="bl" rotWithShape="0"/>
          </a:effectLst>
        </p:spPr>
      </p:pic>
      <p:pic>
        <p:nvPicPr>
          <p:cNvPr id="25" name="圖片 24">
            <a:extLst>
              <a:ext uri="{FF2B5EF4-FFF2-40B4-BE49-F238E27FC236}">
                <a16:creationId xmlns:a16="http://schemas.microsoft.com/office/drawing/2014/main" id="{4D59F0DB-0982-4818-9EA9-7ABBEB339FF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4121"/>
          <a:stretch/>
        </p:blipFill>
        <p:spPr>
          <a:xfrm>
            <a:off x="10208132" y="3014765"/>
            <a:ext cx="1775791" cy="1762975"/>
          </a:xfrm>
          <a:prstGeom prst="rect">
            <a:avLst/>
          </a:prstGeom>
          <a:effectLst>
            <a:reflection blurRad="12700" stA="25000" endPos="25000" dir="5400000" sy="-100000" algn="bl" rotWithShape="0"/>
          </a:effectLst>
        </p:spPr>
      </p:pic>
      <p:pic>
        <p:nvPicPr>
          <p:cNvPr id="26" name="圖片 25">
            <a:extLst>
              <a:ext uri="{FF2B5EF4-FFF2-40B4-BE49-F238E27FC236}">
                <a16:creationId xmlns:a16="http://schemas.microsoft.com/office/drawing/2014/main" id="{7E9FA349-6D27-47B4-A182-8D198F11E59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63788" y="4065234"/>
            <a:ext cx="361992" cy="637572"/>
          </a:xfrm>
          <a:prstGeom prst="rect">
            <a:avLst/>
          </a:prstGeom>
        </p:spPr>
      </p:pic>
      <p:pic>
        <p:nvPicPr>
          <p:cNvPr id="27" name="圖片 26">
            <a:extLst>
              <a:ext uri="{FF2B5EF4-FFF2-40B4-BE49-F238E27FC236}">
                <a16:creationId xmlns:a16="http://schemas.microsoft.com/office/drawing/2014/main" id="{D87E3803-7C12-408D-8E61-7E00D937F45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92192" y="4436175"/>
            <a:ext cx="261933" cy="637572"/>
          </a:xfrm>
          <a:prstGeom prst="rect">
            <a:avLst/>
          </a:prstGeom>
        </p:spPr>
      </p:pic>
      <p:pic>
        <p:nvPicPr>
          <p:cNvPr id="28" name="圖片 27">
            <a:extLst>
              <a:ext uri="{FF2B5EF4-FFF2-40B4-BE49-F238E27FC236}">
                <a16:creationId xmlns:a16="http://schemas.microsoft.com/office/drawing/2014/main" id="{FA9C30DD-33DD-49D9-B6FD-710A29F0B34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75366" y="4105501"/>
            <a:ext cx="283166" cy="637572"/>
          </a:xfrm>
          <a:prstGeom prst="rect">
            <a:avLst/>
          </a:prstGeom>
        </p:spPr>
      </p:pic>
      <p:pic>
        <p:nvPicPr>
          <p:cNvPr id="29" name="圖片 28">
            <a:extLst>
              <a:ext uri="{FF2B5EF4-FFF2-40B4-BE49-F238E27FC236}">
                <a16:creationId xmlns:a16="http://schemas.microsoft.com/office/drawing/2014/main" id="{A2138C06-2320-4E08-8002-F65CE91E308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06956" y="4140168"/>
            <a:ext cx="283166" cy="637572"/>
          </a:xfrm>
          <a:prstGeom prst="rect">
            <a:avLst/>
          </a:prstGeom>
        </p:spPr>
      </p:pic>
    </p:spTree>
    <p:extLst>
      <p:ext uri="{BB962C8B-B14F-4D97-AF65-F5344CB8AC3E}">
        <p14:creationId xmlns:p14="http://schemas.microsoft.com/office/powerpoint/2010/main" val="18632917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圖片 19">
            <a:extLst>
              <a:ext uri="{FF2B5EF4-FFF2-40B4-BE49-F238E27FC236}">
                <a16:creationId xmlns:a16="http://schemas.microsoft.com/office/drawing/2014/main" id="{FE5F29E4-BCB8-43F7-8FE9-0E3A976D2E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268" y="2234372"/>
            <a:ext cx="5324742" cy="4613859"/>
          </a:xfrm>
          <a:prstGeom prst="rect">
            <a:avLst/>
          </a:prstGeom>
        </p:spPr>
      </p:pic>
      <p:pic>
        <p:nvPicPr>
          <p:cNvPr id="24" name="圖片 23">
            <a:extLst>
              <a:ext uri="{FF2B5EF4-FFF2-40B4-BE49-F238E27FC236}">
                <a16:creationId xmlns:a16="http://schemas.microsoft.com/office/drawing/2014/main" id="{2D0F79C4-6064-4724-8D64-86F52161ED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04869" y="1982855"/>
            <a:ext cx="3068569" cy="1260000"/>
          </a:xfrm>
          <a:prstGeom prst="rect">
            <a:avLst/>
          </a:prstGeom>
        </p:spPr>
      </p:pic>
      <p:pic>
        <p:nvPicPr>
          <p:cNvPr id="15" name="圖片 14">
            <a:extLst>
              <a:ext uri="{FF2B5EF4-FFF2-40B4-BE49-F238E27FC236}">
                <a16:creationId xmlns:a16="http://schemas.microsoft.com/office/drawing/2014/main" id="{9978FDE8-0DB8-43CB-BC41-88D661422B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1454" y="2234372"/>
            <a:ext cx="5324742" cy="4613859"/>
          </a:xfrm>
          <a:prstGeom prst="rect">
            <a:avLst/>
          </a:prstGeom>
        </p:spPr>
      </p:pic>
      <p:pic>
        <p:nvPicPr>
          <p:cNvPr id="17" name="圖片 16">
            <a:extLst>
              <a:ext uri="{FF2B5EF4-FFF2-40B4-BE49-F238E27FC236}">
                <a16:creationId xmlns:a16="http://schemas.microsoft.com/office/drawing/2014/main" id="{63B9E78F-E22E-4B0A-8601-5310C84FE2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70745" y="1981989"/>
            <a:ext cx="3068569" cy="1260000"/>
          </a:xfrm>
          <a:prstGeom prst="rect">
            <a:avLst/>
          </a:prstGeom>
        </p:spPr>
      </p:pic>
      <p:sp>
        <p:nvSpPr>
          <p:cNvPr id="19" name="TextBox 2">
            <a:extLst>
              <a:ext uri="{FF2B5EF4-FFF2-40B4-BE49-F238E27FC236}">
                <a16:creationId xmlns:a16="http://schemas.microsoft.com/office/drawing/2014/main" id="{B01EBA65-B409-45FF-BC59-87555F6518CC}"/>
              </a:ext>
            </a:extLst>
          </p:cNvPr>
          <p:cNvSpPr txBox="1"/>
          <p:nvPr/>
        </p:nvSpPr>
        <p:spPr>
          <a:xfrm>
            <a:off x="7066955" y="1985495"/>
            <a:ext cx="2431894"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TW" altLang="en-US" sz="2400" b="1">
                <a:solidFill>
                  <a:srgbClr val="FFFFFF"/>
                </a:solidFill>
                <a:latin typeface="Arial" panose="020B0604020202020204" pitchFamily="34" charset="0"/>
                <a:ea typeface="微軟正黑體"/>
                <a:cs typeface="Arial" panose="020B0604020202020204" pitchFamily="34" charset="0"/>
              </a:rPr>
              <a:t>Schedule a wake-up rule</a:t>
            </a:r>
          </a:p>
        </p:txBody>
      </p:sp>
      <p:sp>
        <p:nvSpPr>
          <p:cNvPr id="23" name="TextBox 2">
            <a:extLst>
              <a:ext uri="{FF2B5EF4-FFF2-40B4-BE49-F238E27FC236}">
                <a16:creationId xmlns:a16="http://schemas.microsoft.com/office/drawing/2014/main" id="{89E3FFBF-8F55-406C-BA63-9EEF8F27F30D}"/>
              </a:ext>
            </a:extLst>
          </p:cNvPr>
          <p:cNvSpPr txBox="1"/>
          <p:nvPr/>
        </p:nvSpPr>
        <p:spPr>
          <a:xfrm>
            <a:off x="1554196" y="1985494"/>
            <a:ext cx="2650992"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TW" altLang="en-US" sz="2400" b="1">
                <a:solidFill>
                  <a:srgbClr val="FFFFFF"/>
                </a:solidFill>
                <a:latin typeface="Arial" panose="020B0604020202020204" pitchFamily="34" charset="0"/>
                <a:ea typeface="微軟正黑體"/>
                <a:cs typeface="Arial" panose="020B0604020202020204" pitchFamily="34" charset="0"/>
              </a:rPr>
              <a:t>Check multiple devices</a:t>
            </a:r>
            <a:endParaRPr lang="en-US" altLang="ja-JP">
              <a:latin typeface="Arial" panose="020B0604020202020204" pitchFamily="34" charset="0"/>
              <a:cs typeface="Arial" panose="020B0604020202020204" pitchFamily="34" charset="0"/>
            </a:endParaRPr>
          </a:p>
        </p:txBody>
      </p:sp>
      <p:pic>
        <p:nvPicPr>
          <p:cNvPr id="13" name="圖片 12">
            <a:extLst>
              <a:ext uri="{FF2B5EF4-FFF2-40B4-BE49-F238E27FC236}">
                <a16:creationId xmlns:a16="http://schemas.microsoft.com/office/drawing/2014/main" id="{1FB38745-C0B7-42FB-87CA-93804ED661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85392"/>
            <a:ext cx="9906000" cy="1019074"/>
          </a:xfrm>
          <a:prstGeom prst="rect">
            <a:avLst/>
          </a:prstGeom>
        </p:spPr>
      </p:pic>
      <p:sp>
        <p:nvSpPr>
          <p:cNvPr id="2" name="Title 1">
            <a:extLst>
              <a:ext uri="{FF2B5EF4-FFF2-40B4-BE49-F238E27FC236}">
                <a16:creationId xmlns:a16="http://schemas.microsoft.com/office/drawing/2014/main" id="{7D08F375-E2C1-4958-810A-9869A04262B6}"/>
              </a:ext>
            </a:extLst>
          </p:cNvPr>
          <p:cNvSpPr>
            <a:spLocks noGrp="1"/>
          </p:cNvSpPr>
          <p:nvPr>
            <p:ph type="title"/>
          </p:nvPr>
        </p:nvSpPr>
        <p:spPr>
          <a:xfrm>
            <a:off x="330999" y="179686"/>
            <a:ext cx="9575001" cy="1012887"/>
          </a:xfrm>
        </p:spPr>
        <p:txBody>
          <a:bodyPr>
            <a:normAutofit/>
          </a:bodyPr>
          <a:lstStyle/>
          <a:p>
            <a:r>
              <a:rPr lang="en-US" altLang="ja-JP" sz="3800">
                <a:latin typeface="Arial"/>
                <a:ea typeface="微軟正黑體"/>
                <a:cs typeface="Arial"/>
              </a:rPr>
              <a:t>With QuWake-Up Get I</a:t>
            </a:r>
            <a:r>
              <a:rPr lang="en-US" sz="3800">
                <a:latin typeface="Arial"/>
                <a:ea typeface="微軟正黑體"/>
                <a:cs typeface="Arial"/>
              </a:rPr>
              <a:t>t Easily Done</a:t>
            </a:r>
            <a:r>
              <a:rPr lang="en-US" altLang="ja-JP" sz="3800">
                <a:latin typeface="Arial"/>
                <a:ea typeface="微軟正黑體"/>
                <a:cs typeface="Arial"/>
              </a:rPr>
              <a:t>.</a:t>
            </a:r>
          </a:p>
        </p:txBody>
      </p:sp>
      <p:pic>
        <p:nvPicPr>
          <p:cNvPr id="8" name="Picture 8" descr="A screenshot of a cell phone&#10;&#10;Description generated with very high confidence">
            <a:extLst>
              <a:ext uri="{FF2B5EF4-FFF2-40B4-BE49-F238E27FC236}">
                <a16:creationId xmlns:a16="http://schemas.microsoft.com/office/drawing/2014/main" id="{198B5DC6-A7EA-47AF-9CC1-AA4E59FD2AB5}"/>
              </a:ext>
            </a:extLst>
          </p:cNvPr>
          <p:cNvPicPr>
            <a:picLocks noChangeAspect="1"/>
          </p:cNvPicPr>
          <p:nvPr/>
        </p:nvPicPr>
        <p:blipFill>
          <a:blip r:embed="rId6"/>
          <a:stretch>
            <a:fillRect/>
          </a:stretch>
        </p:blipFill>
        <p:spPr>
          <a:xfrm>
            <a:off x="543208" y="3047368"/>
            <a:ext cx="5155401" cy="3086884"/>
          </a:xfrm>
          <a:prstGeom prst="rect">
            <a:avLst/>
          </a:prstGeom>
        </p:spPr>
      </p:pic>
      <p:pic>
        <p:nvPicPr>
          <p:cNvPr id="12" name="Picture 12" descr="A screenshot of a cell phone&#10;&#10;Description generated with very high confidence">
            <a:extLst>
              <a:ext uri="{FF2B5EF4-FFF2-40B4-BE49-F238E27FC236}">
                <a16:creationId xmlns:a16="http://schemas.microsoft.com/office/drawing/2014/main" id="{6CE5E969-38DC-4111-8DAE-44E5F53AEA01}"/>
              </a:ext>
            </a:extLst>
          </p:cNvPr>
          <p:cNvPicPr>
            <a:picLocks noChangeAspect="1"/>
          </p:cNvPicPr>
          <p:nvPr/>
        </p:nvPicPr>
        <p:blipFill>
          <a:blip r:embed="rId7"/>
          <a:stretch>
            <a:fillRect/>
          </a:stretch>
        </p:blipFill>
        <p:spPr>
          <a:xfrm>
            <a:off x="6096000" y="3060279"/>
            <a:ext cx="5129305" cy="3064565"/>
          </a:xfrm>
          <a:prstGeom prst="rect">
            <a:avLst/>
          </a:prstGeom>
        </p:spPr>
      </p:pic>
      <p:sp>
        <p:nvSpPr>
          <p:cNvPr id="14" name="TextBox 13">
            <a:extLst>
              <a:ext uri="{FF2B5EF4-FFF2-40B4-BE49-F238E27FC236}">
                <a16:creationId xmlns:a16="http://schemas.microsoft.com/office/drawing/2014/main" id="{5D1B4F19-718C-4687-8B8A-B1B27F2CE08B}"/>
              </a:ext>
            </a:extLst>
          </p:cNvPr>
          <p:cNvSpPr txBox="1"/>
          <p:nvPr/>
        </p:nvSpPr>
        <p:spPr>
          <a:xfrm>
            <a:off x="330999" y="1239150"/>
            <a:ext cx="1009650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ja-JP" sz="2000" b="1">
                <a:solidFill>
                  <a:srgbClr val="412DAF"/>
                </a:solidFill>
                <a:latin typeface="Arial" panose="020B0604020202020204" pitchFamily="34" charset="0"/>
                <a:ea typeface="微軟正黑體" panose="020B0604030504040204" pitchFamily="34" charset="-120"/>
                <a:cs typeface="Arial" panose="020B0604020202020204" pitchFamily="34" charset="0"/>
              </a:rPr>
              <a:t>It is set during working hours in advance. </a:t>
            </a:r>
          </a:p>
          <a:p>
            <a:r>
              <a:rPr lang="en-US" altLang="ja-JP" sz="2000" b="1">
                <a:solidFill>
                  <a:srgbClr val="412DAF"/>
                </a:solidFill>
                <a:latin typeface="Arial" panose="020B0604020202020204" pitchFamily="34" charset="0"/>
                <a:ea typeface="微軟正黑體" panose="020B0604030504040204" pitchFamily="34" charset="-120"/>
                <a:cs typeface="Arial" panose="020B0604020202020204" pitchFamily="34" charset="0"/>
              </a:rPr>
              <a:t>The devices have been working normally when you go to work on Monday!</a:t>
            </a:r>
          </a:p>
        </p:txBody>
      </p:sp>
      <p:sp>
        <p:nvSpPr>
          <p:cNvPr id="18" name="Rectangle 17">
            <a:extLst>
              <a:ext uri="{FF2B5EF4-FFF2-40B4-BE49-F238E27FC236}">
                <a16:creationId xmlns:a16="http://schemas.microsoft.com/office/drawing/2014/main" id="{0A89733D-DC98-48D2-B3A3-D9CF01048B1F}"/>
              </a:ext>
            </a:extLst>
          </p:cNvPr>
          <p:cNvSpPr/>
          <p:nvPr/>
        </p:nvSpPr>
        <p:spPr>
          <a:xfrm rot="5400000">
            <a:off x="109597" y="4790976"/>
            <a:ext cx="1923404" cy="247650"/>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D7D31"/>
              </a:solidFill>
            </a:endParaRPr>
          </a:p>
        </p:txBody>
      </p:sp>
      <p:sp>
        <p:nvSpPr>
          <p:cNvPr id="21" name="Speech Bubble: Rectangle with Corners Rounded 15">
            <a:extLst>
              <a:ext uri="{FF2B5EF4-FFF2-40B4-BE49-F238E27FC236}">
                <a16:creationId xmlns:a16="http://schemas.microsoft.com/office/drawing/2014/main" id="{FDC3A196-2139-4432-926E-8DB24D830E4F}"/>
              </a:ext>
            </a:extLst>
          </p:cNvPr>
          <p:cNvSpPr/>
          <p:nvPr/>
        </p:nvSpPr>
        <p:spPr>
          <a:xfrm rot="540000">
            <a:off x="9132847" y="725646"/>
            <a:ext cx="2268527" cy="751582"/>
          </a:xfrm>
          <a:prstGeom prst="wedgeRoundRectCallout">
            <a:avLst>
              <a:gd name="adj1" fmla="val -37400"/>
              <a:gd name="adj2" fmla="val 96804"/>
              <a:gd name="adj3" fmla="val 16667"/>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ltLang="zh-TW" sz="2000" b="1">
                <a:latin typeface="Arial"/>
                <a:ea typeface="微軟正黑體"/>
                <a:cs typeface="Arial"/>
              </a:rPr>
              <a:t>Scheduling is more efficient</a:t>
            </a:r>
            <a:endParaRPr lang="en-US" sz="2000" b="1" strike="sngStrike">
              <a:latin typeface="Arial"/>
              <a:ea typeface="微軟正黑體"/>
              <a:cs typeface="Arial"/>
            </a:endParaRPr>
          </a:p>
        </p:txBody>
      </p:sp>
    </p:spTree>
    <p:extLst>
      <p:ext uri="{BB962C8B-B14F-4D97-AF65-F5344CB8AC3E}">
        <p14:creationId xmlns:p14="http://schemas.microsoft.com/office/powerpoint/2010/main" val="42605794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6BAB78BF-2932-463D-B0A8-FF9BB6092BC2}"/>
              </a:ext>
            </a:extLst>
          </p:cNvPr>
          <p:cNvSpPr txBox="1"/>
          <p:nvPr/>
        </p:nvSpPr>
        <p:spPr>
          <a:xfrm>
            <a:off x="6029739" y="5141844"/>
            <a:ext cx="4944699" cy="769441"/>
          </a:xfrm>
          <a:prstGeom prst="rect">
            <a:avLst/>
          </a:prstGeom>
          <a:noFill/>
        </p:spPr>
        <p:txBody>
          <a:bodyPr wrap="square" rtlCol="0" anchor="t">
            <a:spAutoFit/>
          </a:bodyPr>
          <a:lstStyle/>
          <a:p>
            <a:r>
              <a:rPr lang="zh-TW" altLang="en-US" sz="4400" b="1" dirty="0">
                <a:solidFill>
                  <a:schemeClr val="bg2">
                    <a:lumMod val="25000"/>
                  </a:schemeClr>
                </a:solidFill>
                <a:latin typeface="Arial" panose="020B0604020202020204" pitchFamily="34" charset="0"/>
                <a:ea typeface="微軟正黑體"/>
                <a:cs typeface="Arial" panose="020B0604020202020204" pitchFamily="34" charset="0"/>
              </a:rPr>
              <a:t>Your Best Choice</a:t>
            </a:r>
            <a:endParaRPr lang="en-US" altLang="zh-TW" dirty="0">
              <a:solidFill>
                <a:schemeClr val="bg2">
                  <a:lumMod val="25000"/>
                </a:schemeClr>
              </a:solidFill>
              <a:latin typeface="Arial" panose="020B0604020202020204" pitchFamily="34" charset="0"/>
              <a:cs typeface="Arial" panose="020B0604020202020204" pitchFamily="34" charset="0"/>
            </a:endParaRPr>
          </a:p>
        </p:txBody>
      </p:sp>
      <p:sp>
        <p:nvSpPr>
          <p:cNvPr id="6" name="副標題 16">
            <a:extLst>
              <a:ext uri="{FF2B5EF4-FFF2-40B4-BE49-F238E27FC236}">
                <a16:creationId xmlns:a16="http://schemas.microsoft.com/office/drawing/2014/main" id="{139C8186-7826-4C45-A212-A604D1C78841}"/>
              </a:ext>
            </a:extLst>
          </p:cNvPr>
          <p:cNvSpPr txBox="1">
            <a:spLocks/>
          </p:cNvSpPr>
          <p:nvPr/>
        </p:nvSpPr>
        <p:spPr>
          <a:xfrm>
            <a:off x="5374831" y="6198544"/>
            <a:ext cx="6042812" cy="23932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TW" sz="700" b="1">
                <a:solidFill>
                  <a:srgbClr val="373737"/>
                </a:solidFill>
                <a:latin typeface="Arial" panose="020B0604020202020204" pitchFamily="34" charset="0"/>
                <a:cs typeface="Arial" panose="020B0604020202020204" pitchFamily="34" charset="0"/>
              </a:rPr>
              <a:t>Copyright © 2019 QNAP Systems, Inc. All rights reserved. QNAP® and other names of QNAP Products are proprietary marks or registered trademarks of QNAP Systems, Inc. Other products and company names mentioned herein are trademarks of their respective holders.</a:t>
            </a:r>
            <a:endParaRPr lang="zh-TW" altLang="en-US" sz="700" b="1">
              <a:solidFill>
                <a:srgbClr val="37373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104030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21CE1ACB-45A9-4080-A6B7-3F97CFF1A2CB}"/>
              </a:ext>
            </a:extLst>
          </p:cNvPr>
          <p:cNvPicPr>
            <a:picLocks noChangeAspect="1"/>
          </p:cNvPicPr>
          <p:nvPr/>
        </p:nvPicPr>
        <p:blipFill rotWithShape="1">
          <a:blip r:embed="rId3" cstate="print">
            <a:extLst>
              <a:ext uri="{28A0092B-C50C-407E-A947-70E740481C1C}">
                <a14:useLocalDpi xmlns:a14="http://schemas.microsoft.com/office/drawing/2010/main" val="0"/>
              </a:ext>
            </a:extLst>
          </a:blip>
          <a:stretch/>
        </p:blipFill>
        <p:spPr>
          <a:xfrm>
            <a:off x="-101601" y="82366"/>
            <a:ext cx="12012613" cy="1300983"/>
          </a:xfrm>
          <a:prstGeom prst="rect">
            <a:avLst/>
          </a:prstGeom>
        </p:spPr>
      </p:pic>
      <p:sp>
        <p:nvSpPr>
          <p:cNvPr id="2" name="Title 1">
            <a:extLst>
              <a:ext uri="{FF2B5EF4-FFF2-40B4-BE49-F238E27FC236}">
                <a16:creationId xmlns:a16="http://schemas.microsoft.com/office/drawing/2014/main" id="{13A7352A-083A-4DFD-811A-72B2DEDBBA7E}"/>
              </a:ext>
            </a:extLst>
          </p:cNvPr>
          <p:cNvSpPr>
            <a:spLocks noGrp="1"/>
          </p:cNvSpPr>
          <p:nvPr>
            <p:ph type="title"/>
          </p:nvPr>
        </p:nvSpPr>
        <p:spPr>
          <a:xfrm>
            <a:off x="146027" y="62047"/>
            <a:ext cx="11495403" cy="1300983"/>
          </a:xfrm>
        </p:spPr>
        <p:txBody>
          <a:bodyPr>
            <a:normAutofit/>
          </a:bodyPr>
          <a:lstStyle/>
          <a:p>
            <a:r>
              <a:rPr lang="ja-JP" sz="3800" dirty="0">
                <a:latin typeface="Arial"/>
                <a:ea typeface="微軟正黑體"/>
                <a:cs typeface="Arial"/>
              </a:rPr>
              <a:t>How </a:t>
            </a:r>
            <a:r>
              <a:rPr lang="en-US" altLang="ja-JP" sz="3800" dirty="0">
                <a:latin typeface="Arial"/>
                <a:ea typeface="微軟正黑體"/>
                <a:cs typeface="Arial"/>
              </a:rPr>
              <a:t>D</a:t>
            </a:r>
            <a:r>
              <a:rPr lang="ja-JP" sz="3800" dirty="0">
                <a:latin typeface="Arial"/>
                <a:ea typeface="微軟正黑體"/>
                <a:cs typeface="Arial"/>
              </a:rPr>
              <a:t>id </a:t>
            </a:r>
            <a:r>
              <a:rPr lang="en-US" altLang="ja-JP" sz="3800" dirty="0">
                <a:latin typeface="Arial"/>
                <a:ea typeface="微軟正黑體"/>
                <a:cs typeface="Arial"/>
              </a:rPr>
              <a:t>W</a:t>
            </a:r>
            <a:r>
              <a:rPr lang="ja-JP" sz="3800" dirty="0">
                <a:latin typeface="Arial"/>
                <a:ea typeface="微軟正黑體"/>
                <a:cs typeface="Arial"/>
              </a:rPr>
              <a:t>e </a:t>
            </a:r>
            <a:r>
              <a:rPr lang="en-US" altLang="ja-JP" sz="3800" dirty="0">
                <a:latin typeface="Arial"/>
                <a:ea typeface="微軟正黑體"/>
                <a:cs typeface="Arial"/>
              </a:rPr>
              <a:t>R</a:t>
            </a:r>
            <a:r>
              <a:rPr lang="ja-JP" sz="3800" dirty="0">
                <a:latin typeface="Arial"/>
                <a:ea typeface="微軟正黑體"/>
                <a:cs typeface="Arial"/>
              </a:rPr>
              <a:t>emotely</a:t>
            </a:r>
            <a:r>
              <a:rPr lang="ja-JP" altLang="en-US" sz="3800" dirty="0">
                <a:latin typeface="Arial"/>
                <a:ea typeface="微軟正黑體"/>
                <a:cs typeface="Arial"/>
              </a:rPr>
              <a:t> Wake U</a:t>
            </a:r>
            <a:r>
              <a:rPr lang="en-US" altLang="ja-JP" sz="3800" dirty="0">
                <a:latin typeface="Arial"/>
                <a:ea typeface="微軟正黑體"/>
                <a:cs typeface="Arial"/>
              </a:rPr>
              <a:t>p</a:t>
            </a:r>
            <a:r>
              <a:rPr lang="ja-JP" altLang="en-US" sz="3800" dirty="0">
                <a:latin typeface="Arial"/>
                <a:ea typeface="微軟正黑體"/>
                <a:cs typeface="Arial"/>
              </a:rPr>
              <a:t> </a:t>
            </a:r>
            <a:r>
              <a:rPr lang="en-US" altLang="ja-JP" sz="3800" dirty="0">
                <a:latin typeface="Arial"/>
                <a:ea typeface="微軟正黑體"/>
                <a:cs typeface="Arial"/>
              </a:rPr>
              <a:t>D</a:t>
            </a:r>
            <a:r>
              <a:rPr lang="ja-JP" sz="3800" dirty="0">
                <a:latin typeface="Arial"/>
                <a:ea typeface="微軟正黑體"/>
                <a:cs typeface="Arial"/>
              </a:rPr>
              <a:t>e</a:t>
            </a:r>
            <a:r>
              <a:rPr lang="en-US" altLang="ja-JP" sz="3800" dirty="0">
                <a:latin typeface="Arial"/>
                <a:ea typeface="微軟正黑體"/>
                <a:cs typeface="Arial"/>
              </a:rPr>
              <a:t>vices</a:t>
            </a:r>
            <a:r>
              <a:rPr lang="ja-JP" sz="3800" dirty="0">
                <a:latin typeface="Arial"/>
                <a:ea typeface="微軟正黑體"/>
                <a:cs typeface="Arial"/>
              </a:rPr>
              <a:t> </a:t>
            </a:r>
            <a:r>
              <a:rPr lang="en-US" altLang="ja-JP" sz="3800" dirty="0">
                <a:latin typeface="Arial"/>
                <a:ea typeface="微軟正黑體"/>
                <a:cs typeface="Arial"/>
              </a:rPr>
              <a:t>Before?</a:t>
            </a:r>
            <a:endParaRPr lang="ja-JP" altLang="en-US" sz="3800" dirty="0">
              <a:latin typeface="Arial"/>
              <a:cs typeface="Arial"/>
            </a:endParaRPr>
          </a:p>
        </p:txBody>
      </p:sp>
      <p:sp>
        <p:nvSpPr>
          <p:cNvPr id="3" name="Content Placeholder 2">
            <a:extLst>
              <a:ext uri="{FF2B5EF4-FFF2-40B4-BE49-F238E27FC236}">
                <a16:creationId xmlns:a16="http://schemas.microsoft.com/office/drawing/2014/main" id="{88A49044-0E01-4ACC-906D-89FBF2EE6BFD}"/>
              </a:ext>
            </a:extLst>
          </p:cNvPr>
          <p:cNvSpPr>
            <a:spLocks noGrp="1"/>
          </p:cNvSpPr>
          <p:nvPr>
            <p:ph idx="4294967295"/>
          </p:nvPr>
        </p:nvSpPr>
        <p:spPr>
          <a:xfrm>
            <a:off x="169317" y="1212231"/>
            <a:ext cx="9750425" cy="544513"/>
          </a:xfrm>
        </p:spPr>
        <p:txBody>
          <a:bodyPr vert="horz" lIns="91440" tIns="45720" rIns="91440" bIns="45720" rtlCol="0" anchor="t">
            <a:normAutofit/>
          </a:bodyPr>
          <a:lstStyle/>
          <a:p>
            <a:pPr marL="0" indent="0">
              <a:buNone/>
            </a:pPr>
            <a:r>
              <a:rPr lang="en-US" sz="2400">
                <a:solidFill>
                  <a:srgbClr val="404040"/>
                </a:solidFill>
                <a:latin typeface="Arial"/>
                <a:ea typeface="微軟正黑體"/>
                <a:cs typeface="Arial"/>
              </a:rPr>
              <a:t>Had To Use Different "Remote Desktop Control" Software's.</a:t>
            </a:r>
          </a:p>
        </p:txBody>
      </p:sp>
      <p:pic>
        <p:nvPicPr>
          <p:cNvPr id="10" name="Picture 10" descr="A screenshot of a cell phone&#10;&#10;Description generated with very high confidence">
            <a:extLst>
              <a:ext uri="{FF2B5EF4-FFF2-40B4-BE49-F238E27FC236}">
                <a16:creationId xmlns:a16="http://schemas.microsoft.com/office/drawing/2014/main" id="{FC1683CB-4883-4A1D-8157-41FF23599D36}"/>
              </a:ext>
            </a:extLst>
          </p:cNvPr>
          <p:cNvPicPr>
            <a:picLocks noChangeAspect="1"/>
          </p:cNvPicPr>
          <p:nvPr/>
        </p:nvPicPr>
        <p:blipFill rotWithShape="1">
          <a:blip r:embed="rId4"/>
          <a:srcRect l="4700" r="6309"/>
          <a:stretch/>
        </p:blipFill>
        <p:spPr>
          <a:xfrm>
            <a:off x="341806" y="2977548"/>
            <a:ext cx="4485861" cy="3146526"/>
          </a:xfrm>
          <a:prstGeom prst="rect">
            <a:avLst/>
          </a:prstGeom>
        </p:spPr>
      </p:pic>
      <p:pic>
        <p:nvPicPr>
          <p:cNvPr id="12" name="Picture 12" descr="A screenshot of a cell phone&#10;&#10;Description generated with very high confidence">
            <a:extLst>
              <a:ext uri="{FF2B5EF4-FFF2-40B4-BE49-F238E27FC236}">
                <a16:creationId xmlns:a16="http://schemas.microsoft.com/office/drawing/2014/main" id="{1AEC7CB9-0C07-473A-9475-6B1BF85B2D70}"/>
              </a:ext>
            </a:extLst>
          </p:cNvPr>
          <p:cNvPicPr>
            <a:picLocks noChangeAspect="1"/>
          </p:cNvPicPr>
          <p:nvPr/>
        </p:nvPicPr>
        <p:blipFill>
          <a:blip r:embed="rId5"/>
          <a:stretch>
            <a:fillRect/>
          </a:stretch>
        </p:blipFill>
        <p:spPr>
          <a:xfrm>
            <a:off x="5769338" y="3301873"/>
            <a:ext cx="5872092" cy="2961349"/>
          </a:xfrm>
          <a:prstGeom prst="rect">
            <a:avLst/>
          </a:prstGeom>
        </p:spPr>
      </p:pic>
      <p:pic>
        <p:nvPicPr>
          <p:cNvPr id="14" name="Picture 14">
            <a:extLst>
              <a:ext uri="{FF2B5EF4-FFF2-40B4-BE49-F238E27FC236}">
                <a16:creationId xmlns:a16="http://schemas.microsoft.com/office/drawing/2014/main" id="{52AA65A8-6D57-44E5-9DC6-2BC250767E0C}"/>
              </a:ext>
            </a:extLst>
          </p:cNvPr>
          <p:cNvPicPr>
            <a:picLocks noChangeAspect="1"/>
          </p:cNvPicPr>
          <p:nvPr/>
        </p:nvPicPr>
        <p:blipFill>
          <a:blip r:embed="rId6"/>
          <a:stretch>
            <a:fillRect/>
          </a:stretch>
        </p:blipFill>
        <p:spPr>
          <a:xfrm>
            <a:off x="3214859" y="2151532"/>
            <a:ext cx="2131433" cy="2120775"/>
          </a:xfrm>
          <a:prstGeom prst="rect">
            <a:avLst/>
          </a:prstGeom>
        </p:spPr>
      </p:pic>
      <p:pic>
        <p:nvPicPr>
          <p:cNvPr id="16" name="Picture 16" descr="A picture containing sign&#10;&#10;Description generated with high confidence">
            <a:extLst>
              <a:ext uri="{FF2B5EF4-FFF2-40B4-BE49-F238E27FC236}">
                <a16:creationId xmlns:a16="http://schemas.microsoft.com/office/drawing/2014/main" id="{701F5AA9-3E4A-4F8B-8786-D8316DDD98CF}"/>
              </a:ext>
            </a:extLst>
          </p:cNvPr>
          <p:cNvPicPr>
            <a:picLocks noChangeAspect="1"/>
          </p:cNvPicPr>
          <p:nvPr/>
        </p:nvPicPr>
        <p:blipFill>
          <a:blip r:embed="rId7"/>
          <a:stretch>
            <a:fillRect/>
          </a:stretch>
        </p:blipFill>
        <p:spPr>
          <a:xfrm>
            <a:off x="4942541" y="2108438"/>
            <a:ext cx="3183586" cy="2412561"/>
          </a:xfrm>
          <a:prstGeom prst="rect">
            <a:avLst/>
          </a:prstGeom>
        </p:spPr>
      </p:pic>
      <p:sp>
        <p:nvSpPr>
          <p:cNvPr id="18" name="TextBox 17">
            <a:extLst>
              <a:ext uri="{FF2B5EF4-FFF2-40B4-BE49-F238E27FC236}">
                <a16:creationId xmlns:a16="http://schemas.microsoft.com/office/drawing/2014/main" id="{A03D133A-D5A1-4DB8-8D94-47C22001F791}"/>
              </a:ext>
            </a:extLst>
          </p:cNvPr>
          <p:cNvSpPr txBox="1"/>
          <p:nvPr/>
        </p:nvSpPr>
        <p:spPr>
          <a:xfrm>
            <a:off x="5044530" y="1639267"/>
            <a:ext cx="6898683" cy="523220"/>
          </a:xfrm>
          <a:prstGeom prst="rect">
            <a:avLst/>
          </a:prstGeom>
          <a:solidFill>
            <a:srgbClr val="412DAF"/>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sz="2800">
                <a:solidFill>
                  <a:srgbClr val="FFFFFF"/>
                </a:solidFill>
                <a:latin typeface="Arial" panose="020B0604020202020204" pitchFamily="34" charset="0"/>
                <a:ea typeface="微軟正黑體"/>
                <a:cs typeface="Arial" panose="020B0604020202020204" pitchFamily="34" charset="0"/>
              </a:rPr>
              <a:t>Remote </a:t>
            </a:r>
            <a:r>
              <a:rPr lang="en-US" altLang="ja-JP" sz="2800">
                <a:solidFill>
                  <a:srgbClr val="FFFFFF"/>
                </a:solidFill>
                <a:latin typeface="Arial" panose="020B0604020202020204" pitchFamily="34" charset="0"/>
                <a:ea typeface="微軟正黑體"/>
                <a:cs typeface="Arial" panose="020B0604020202020204" pitchFamily="34" charset="0"/>
              </a:rPr>
              <a:t>W</a:t>
            </a:r>
            <a:r>
              <a:rPr lang="ja-JP" sz="2800">
                <a:solidFill>
                  <a:srgbClr val="FFFFFF"/>
                </a:solidFill>
                <a:latin typeface="Arial" panose="020B0604020202020204" pitchFamily="34" charset="0"/>
                <a:ea typeface="微軟正黑體"/>
                <a:cs typeface="Arial" panose="020B0604020202020204" pitchFamily="34" charset="0"/>
              </a:rPr>
              <a:t>ake-</a:t>
            </a:r>
            <a:r>
              <a:rPr lang="en-US" altLang="ja-JP" sz="2800">
                <a:solidFill>
                  <a:srgbClr val="FFFFFF"/>
                </a:solidFill>
                <a:latin typeface="Arial" panose="020B0604020202020204" pitchFamily="34" charset="0"/>
                <a:ea typeface="微軟正黑體"/>
                <a:cs typeface="Arial" panose="020B0604020202020204" pitchFamily="34" charset="0"/>
              </a:rPr>
              <a:t>U</a:t>
            </a:r>
            <a:r>
              <a:rPr lang="ja-JP" sz="2800">
                <a:solidFill>
                  <a:srgbClr val="FFFFFF"/>
                </a:solidFill>
                <a:latin typeface="Arial" panose="020B0604020202020204" pitchFamily="34" charset="0"/>
                <a:ea typeface="微軟正黑體"/>
                <a:cs typeface="Arial" panose="020B0604020202020204" pitchFamily="34" charset="0"/>
              </a:rPr>
              <a:t>p </a:t>
            </a:r>
            <a:r>
              <a:rPr lang="en-US" altLang="ja-JP" sz="2800">
                <a:solidFill>
                  <a:srgbClr val="FFFFFF"/>
                </a:solidFill>
                <a:latin typeface="Arial" panose="020B0604020202020204" pitchFamily="34" charset="0"/>
                <a:ea typeface="微軟正黑體"/>
                <a:cs typeface="Arial" panose="020B0604020202020204" pitchFamily="34" charset="0"/>
              </a:rPr>
              <a:t>d</a:t>
            </a:r>
            <a:r>
              <a:rPr lang="ja-JP" sz="2800">
                <a:solidFill>
                  <a:srgbClr val="FFFFFF"/>
                </a:solidFill>
                <a:latin typeface="Arial" panose="020B0604020202020204" pitchFamily="34" charset="0"/>
                <a:ea typeface="微軟正黑體"/>
                <a:cs typeface="Arial" panose="020B0604020202020204" pitchFamily="34" charset="0"/>
              </a:rPr>
              <a:t>evices are not easy!</a:t>
            </a:r>
            <a:endParaRPr lang="en-US">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157155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圖片 31">
            <a:extLst>
              <a:ext uri="{FF2B5EF4-FFF2-40B4-BE49-F238E27FC236}">
                <a16:creationId xmlns:a16="http://schemas.microsoft.com/office/drawing/2014/main" id="{1D18FE37-C04A-492B-8A85-7F3A43DD43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36686" y="2502749"/>
            <a:ext cx="3565552" cy="3089531"/>
          </a:xfrm>
          <a:prstGeom prst="rect">
            <a:avLst/>
          </a:prstGeom>
        </p:spPr>
      </p:pic>
      <p:pic>
        <p:nvPicPr>
          <p:cNvPr id="33" name="圖片 32">
            <a:extLst>
              <a:ext uri="{FF2B5EF4-FFF2-40B4-BE49-F238E27FC236}">
                <a16:creationId xmlns:a16="http://schemas.microsoft.com/office/drawing/2014/main" id="{69B373FC-DC0C-485E-BEAA-14E97D3751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97933" y="2191704"/>
            <a:ext cx="3504305" cy="1438919"/>
          </a:xfrm>
          <a:prstGeom prst="rect">
            <a:avLst/>
          </a:prstGeom>
        </p:spPr>
      </p:pic>
      <p:sp>
        <p:nvSpPr>
          <p:cNvPr id="35" name="矩形 34">
            <a:extLst>
              <a:ext uri="{FF2B5EF4-FFF2-40B4-BE49-F238E27FC236}">
                <a16:creationId xmlns:a16="http://schemas.microsoft.com/office/drawing/2014/main" id="{51735EAF-49FB-457F-BBDD-085C9B54D9C6}"/>
              </a:ext>
            </a:extLst>
          </p:cNvPr>
          <p:cNvSpPr/>
          <p:nvPr/>
        </p:nvSpPr>
        <p:spPr>
          <a:xfrm>
            <a:off x="8390619" y="2263175"/>
            <a:ext cx="3318932" cy="830997"/>
          </a:xfrm>
          <a:prstGeom prst="rect">
            <a:avLst/>
          </a:prstGeom>
        </p:spPr>
        <p:txBody>
          <a:bodyPr wrap="square" anchor="t">
            <a:spAutoFit/>
          </a:bodyPr>
          <a:lstStyle/>
          <a:p>
            <a:pPr algn="ctr"/>
            <a:r>
              <a:rPr lang="en-US" altLang="ja-JP" sz="2400" b="1">
                <a:solidFill>
                  <a:schemeClr val="bg1"/>
                </a:solidFill>
                <a:latin typeface="Arial" panose="020B0604020202020204" pitchFamily="34" charset="0"/>
                <a:ea typeface="微軟正黑體"/>
                <a:cs typeface="Arial" panose="020B0604020202020204" pitchFamily="34" charset="0"/>
              </a:rPr>
              <a:t>Power </a:t>
            </a:r>
          </a:p>
          <a:p>
            <a:pPr algn="ctr"/>
            <a:r>
              <a:rPr lang="en-US" altLang="ja-JP" sz="2400" b="1">
                <a:solidFill>
                  <a:schemeClr val="bg1"/>
                </a:solidFill>
                <a:latin typeface="Arial" panose="020B0604020202020204" pitchFamily="34" charset="0"/>
                <a:ea typeface="微軟正黑體"/>
                <a:cs typeface="Arial" panose="020B0604020202020204" pitchFamily="34" charset="0"/>
              </a:rPr>
              <a:t>Consumption</a:t>
            </a:r>
            <a:r>
              <a:rPr lang="zh-TW" altLang="en-US" sz="2400" b="1">
                <a:solidFill>
                  <a:schemeClr val="bg1"/>
                </a:solidFill>
                <a:latin typeface="Arial" panose="020B0604020202020204" pitchFamily="34" charset="0"/>
                <a:ea typeface="微軟正黑體"/>
                <a:cs typeface="Arial" panose="020B0604020202020204" pitchFamily="34" charset="0"/>
              </a:rPr>
              <a:t> </a:t>
            </a:r>
            <a:r>
              <a:rPr lang="en-US" altLang="ja-JP" sz="2400" b="1">
                <a:solidFill>
                  <a:schemeClr val="bg1"/>
                </a:solidFill>
                <a:latin typeface="Arial" panose="020B0604020202020204" pitchFamily="34" charset="0"/>
                <a:ea typeface="微軟正黑體"/>
                <a:cs typeface="Arial" panose="020B0604020202020204" pitchFamily="34" charset="0"/>
              </a:rPr>
              <a:t>issue</a:t>
            </a:r>
            <a:endParaRPr lang="en-US" sz="2400" b="1">
              <a:solidFill>
                <a:schemeClr val="bg1"/>
              </a:solidFill>
              <a:latin typeface="Arial" panose="020B0604020202020204" pitchFamily="34" charset="0"/>
              <a:ea typeface="微軟正黑體"/>
              <a:cs typeface="Arial" panose="020B0604020202020204" pitchFamily="34" charset="0"/>
            </a:endParaRPr>
          </a:p>
        </p:txBody>
      </p:sp>
      <p:pic>
        <p:nvPicPr>
          <p:cNvPr id="28" name="圖片 27">
            <a:extLst>
              <a:ext uri="{FF2B5EF4-FFF2-40B4-BE49-F238E27FC236}">
                <a16:creationId xmlns:a16="http://schemas.microsoft.com/office/drawing/2014/main" id="{E2B3E9DE-9FE9-48E3-8F25-9ACBB892F5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43638" y="3520558"/>
            <a:ext cx="3565552" cy="3089531"/>
          </a:xfrm>
          <a:prstGeom prst="rect">
            <a:avLst/>
          </a:prstGeom>
        </p:spPr>
      </p:pic>
      <p:pic>
        <p:nvPicPr>
          <p:cNvPr id="18" name="圖片 17">
            <a:extLst>
              <a:ext uri="{FF2B5EF4-FFF2-40B4-BE49-F238E27FC236}">
                <a16:creationId xmlns:a16="http://schemas.microsoft.com/office/drawing/2014/main" id="{F9489D56-790E-4D11-98AE-8289669DE2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7378" y="2502749"/>
            <a:ext cx="3565552" cy="3089531"/>
          </a:xfrm>
          <a:prstGeom prst="rect">
            <a:avLst/>
          </a:prstGeom>
        </p:spPr>
      </p:pic>
      <p:pic>
        <p:nvPicPr>
          <p:cNvPr id="29" name="圖片 28">
            <a:extLst>
              <a:ext uri="{FF2B5EF4-FFF2-40B4-BE49-F238E27FC236}">
                <a16:creationId xmlns:a16="http://schemas.microsoft.com/office/drawing/2014/main" id="{1F3B6EAF-425D-49B3-AF2C-699DAB0AEF4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55651" y="3306446"/>
            <a:ext cx="3504305" cy="1438919"/>
          </a:xfrm>
          <a:prstGeom prst="rect">
            <a:avLst/>
          </a:prstGeom>
        </p:spPr>
      </p:pic>
      <p:sp>
        <p:nvSpPr>
          <p:cNvPr id="31" name="矩形 30">
            <a:extLst>
              <a:ext uri="{FF2B5EF4-FFF2-40B4-BE49-F238E27FC236}">
                <a16:creationId xmlns:a16="http://schemas.microsoft.com/office/drawing/2014/main" id="{7EA48C30-F6F1-4CAD-8C7C-BC8CDC873BCD}"/>
              </a:ext>
            </a:extLst>
          </p:cNvPr>
          <p:cNvSpPr/>
          <p:nvPr/>
        </p:nvSpPr>
        <p:spPr>
          <a:xfrm>
            <a:off x="4899193" y="3535127"/>
            <a:ext cx="3678468" cy="461665"/>
          </a:xfrm>
          <a:prstGeom prst="rect">
            <a:avLst/>
          </a:prstGeom>
        </p:spPr>
        <p:txBody>
          <a:bodyPr wrap="square" anchor="t">
            <a:spAutoFit/>
          </a:bodyPr>
          <a:lstStyle/>
          <a:p>
            <a:pPr algn="ctr"/>
            <a:r>
              <a:rPr lang="en-US" altLang="ja-JP" sz="2400" b="1">
                <a:solidFill>
                  <a:schemeClr val="bg1"/>
                </a:solidFill>
                <a:latin typeface="Arial" panose="020B0604020202020204" pitchFamily="34" charset="0"/>
                <a:ea typeface="微軟正黑體"/>
                <a:cs typeface="Arial" panose="020B0604020202020204" pitchFamily="34" charset="0"/>
              </a:rPr>
              <a:t>Keep</a:t>
            </a:r>
            <a:r>
              <a:rPr lang="ja-JP" altLang="en-US" sz="2400" b="1">
                <a:solidFill>
                  <a:schemeClr val="bg1"/>
                </a:solidFill>
                <a:latin typeface="Arial" panose="020B0604020202020204" pitchFamily="34" charset="0"/>
                <a:ea typeface="微軟正黑體"/>
                <a:cs typeface="Arial" panose="020B0604020202020204" pitchFamily="34" charset="0"/>
              </a:rPr>
              <a:t> </a:t>
            </a:r>
            <a:r>
              <a:rPr lang="en-US" altLang="ja-JP" sz="2400" b="1">
                <a:solidFill>
                  <a:schemeClr val="bg1"/>
                </a:solidFill>
                <a:latin typeface="Arial" panose="020B0604020202020204" pitchFamily="34" charset="0"/>
                <a:ea typeface="微軟正黑體"/>
                <a:cs typeface="Arial" panose="020B0604020202020204" pitchFamily="34" charset="0"/>
              </a:rPr>
              <a:t>online</a:t>
            </a:r>
            <a:r>
              <a:rPr lang="ja-JP" altLang="en-US" sz="2400" b="1">
                <a:solidFill>
                  <a:schemeClr val="bg1"/>
                </a:solidFill>
                <a:latin typeface="Arial" panose="020B0604020202020204" pitchFamily="34" charset="0"/>
                <a:ea typeface="微軟正黑體"/>
                <a:cs typeface="Arial" panose="020B0604020202020204" pitchFamily="34" charset="0"/>
              </a:rPr>
              <a:t> </a:t>
            </a:r>
            <a:r>
              <a:rPr lang="en-US" altLang="ja-JP" sz="2400" b="1">
                <a:solidFill>
                  <a:schemeClr val="bg1"/>
                </a:solidFill>
                <a:latin typeface="Arial" panose="020B0604020202020204" pitchFamily="34" charset="0"/>
                <a:ea typeface="微軟正黑體"/>
                <a:cs typeface="Arial" panose="020B0604020202020204" pitchFamily="34" charset="0"/>
              </a:rPr>
              <a:t>24/7</a:t>
            </a:r>
            <a:endParaRPr lang="en-US" sz="2400" b="1">
              <a:solidFill>
                <a:schemeClr val="bg1"/>
              </a:solidFill>
              <a:latin typeface="Arial" panose="020B0604020202020204" pitchFamily="34" charset="0"/>
              <a:ea typeface="微軟正黑體"/>
              <a:cs typeface="Arial" panose="020B0604020202020204" pitchFamily="34" charset="0"/>
            </a:endParaRPr>
          </a:p>
        </p:txBody>
      </p:sp>
      <p:pic>
        <p:nvPicPr>
          <p:cNvPr id="20" name="圖片 19">
            <a:extLst>
              <a:ext uri="{FF2B5EF4-FFF2-40B4-BE49-F238E27FC236}">
                <a16:creationId xmlns:a16="http://schemas.microsoft.com/office/drawing/2014/main" id="{44E82E59-8C7B-4175-80F2-DAB8F793278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35862" y="2191704"/>
            <a:ext cx="3504305" cy="1438919"/>
          </a:xfrm>
          <a:prstGeom prst="rect">
            <a:avLst/>
          </a:prstGeom>
        </p:spPr>
      </p:pic>
      <p:pic>
        <p:nvPicPr>
          <p:cNvPr id="22" name="圖片 21">
            <a:extLst>
              <a:ext uri="{FF2B5EF4-FFF2-40B4-BE49-F238E27FC236}">
                <a16:creationId xmlns:a16="http://schemas.microsoft.com/office/drawing/2014/main" id="{8E713469-1323-463A-A03C-11FD8529118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703" y="133393"/>
            <a:ext cx="2796266" cy="2646175"/>
          </a:xfrm>
          <a:prstGeom prst="rect">
            <a:avLst/>
          </a:prstGeom>
        </p:spPr>
      </p:pic>
      <p:sp>
        <p:nvSpPr>
          <p:cNvPr id="2" name="標題 1">
            <a:extLst>
              <a:ext uri="{FF2B5EF4-FFF2-40B4-BE49-F238E27FC236}">
                <a16:creationId xmlns:a16="http://schemas.microsoft.com/office/drawing/2014/main" id="{8227F5AD-9DB2-4F18-BB88-1A4F38333A73}"/>
              </a:ext>
            </a:extLst>
          </p:cNvPr>
          <p:cNvSpPr>
            <a:spLocks noGrp="1"/>
          </p:cNvSpPr>
          <p:nvPr>
            <p:ph type="title"/>
          </p:nvPr>
        </p:nvSpPr>
        <p:spPr>
          <a:xfrm>
            <a:off x="1318172" y="127016"/>
            <a:ext cx="8212176" cy="1325563"/>
          </a:xfrm>
        </p:spPr>
        <p:txBody>
          <a:bodyPr/>
          <a:lstStyle/>
          <a:p>
            <a:r>
              <a:rPr lang="en-US" altLang="zh-CN">
                <a:latin typeface="Arial"/>
                <a:ea typeface="微軟正黑體"/>
                <a:cs typeface="Arial"/>
              </a:rPr>
              <a:t>         NAS Home Users: </a:t>
            </a:r>
            <a:br>
              <a:rPr lang="en-US" altLang="zh-CN">
                <a:latin typeface="Arial"/>
                <a:ea typeface="微軟正黑體"/>
                <a:cs typeface="Arial"/>
              </a:rPr>
            </a:br>
            <a:r>
              <a:rPr lang="en-US" altLang="zh-CN">
                <a:latin typeface="Arial"/>
                <a:ea typeface="微軟正黑體"/>
                <a:cs typeface="Arial"/>
              </a:rPr>
              <a:t>         Traditional WOL Methods</a:t>
            </a:r>
            <a:endParaRPr lang="zh-CN">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85734932-6D32-4EF1-8210-7E63E59E0E4F}"/>
              </a:ext>
            </a:extLst>
          </p:cNvPr>
          <p:cNvSpPr>
            <a:spLocks noGrp="1"/>
          </p:cNvSpPr>
          <p:nvPr>
            <p:ph idx="4294967295"/>
          </p:nvPr>
        </p:nvSpPr>
        <p:spPr>
          <a:xfrm>
            <a:off x="2278627" y="1494507"/>
            <a:ext cx="9784680" cy="965487"/>
          </a:xfrm>
        </p:spPr>
        <p:txBody>
          <a:bodyPr vert="horz" lIns="91440" tIns="45720" rIns="91440" bIns="45720" rtlCol="0" anchor="t">
            <a:normAutofit/>
          </a:bodyPr>
          <a:lstStyle/>
          <a:p>
            <a:pPr indent="0">
              <a:buNone/>
            </a:pPr>
            <a:r>
              <a:rPr lang="en-US" altLang="ja-JP" sz="2400">
                <a:solidFill>
                  <a:srgbClr val="412DAF"/>
                </a:solidFill>
                <a:latin typeface="Arial"/>
                <a:ea typeface="微軟正黑體"/>
                <a:cs typeface="Arial"/>
              </a:rPr>
              <a:t>When you are not at home, you need to temporarily access the data: </a:t>
            </a:r>
            <a:endParaRPr lang="en-US" altLang="ja-JP" sz="2400">
              <a:solidFill>
                <a:srgbClr val="412DAF"/>
              </a:solidFill>
              <a:latin typeface="Arial" panose="020B0604020202020204" pitchFamily="34" charset="0"/>
              <a:ea typeface="微軟正黑體"/>
              <a:cs typeface="Arial" panose="020B0604020202020204" pitchFamily="34" charset="0"/>
            </a:endParaRPr>
          </a:p>
          <a:p>
            <a:pPr marL="0" indent="0">
              <a:buNone/>
            </a:pPr>
            <a:endParaRPr lang="en-US" altLang="ja-JP" sz="2400">
              <a:solidFill>
                <a:srgbClr val="412DAF"/>
              </a:solidFill>
              <a:latin typeface="Arial" panose="020B0604020202020204" pitchFamily="34" charset="0"/>
              <a:ea typeface="微軟正黑體" panose="020B0604030504040204" pitchFamily="34" charset="-120"/>
              <a:cs typeface="Arial" panose="020B0604020202020204" pitchFamily="34" charset="0"/>
            </a:endParaRPr>
          </a:p>
          <a:p>
            <a:pPr marL="0" indent="0">
              <a:buNone/>
            </a:pPr>
            <a:endParaRPr lang="en-US" altLang="ja-JP" sz="2400">
              <a:solidFill>
                <a:srgbClr val="412DAF"/>
              </a:solidFill>
              <a:latin typeface="Arial" panose="020B0604020202020204" pitchFamily="34" charset="0"/>
              <a:ea typeface="微軟正黑體" panose="020B0604030504040204" pitchFamily="34" charset="-120"/>
              <a:cs typeface="Arial" panose="020B0604020202020204" pitchFamily="34" charset="0"/>
            </a:endParaRPr>
          </a:p>
          <a:p>
            <a:pPr marL="0" indent="0">
              <a:buNone/>
            </a:pPr>
            <a:endParaRPr lang="ja-JP" altLang="en-US" sz="2400">
              <a:solidFill>
                <a:srgbClr val="412DAF"/>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6" name="Picture 6">
            <a:extLst>
              <a:ext uri="{FF2B5EF4-FFF2-40B4-BE49-F238E27FC236}">
                <a16:creationId xmlns:a16="http://schemas.microsoft.com/office/drawing/2014/main" id="{193D4CEA-307D-4E77-8418-4F42928000D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04875" y="3220396"/>
            <a:ext cx="1887939" cy="2021151"/>
          </a:xfrm>
          <a:prstGeom prst="rect">
            <a:avLst/>
          </a:prstGeom>
        </p:spPr>
      </p:pic>
      <p:pic>
        <p:nvPicPr>
          <p:cNvPr id="9" name="Picture 9">
            <a:extLst>
              <a:ext uri="{FF2B5EF4-FFF2-40B4-BE49-F238E27FC236}">
                <a16:creationId xmlns:a16="http://schemas.microsoft.com/office/drawing/2014/main" id="{2B08E882-8BB4-4B79-B428-9AB922F0B96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36162" y="4373262"/>
            <a:ext cx="1997663" cy="1963611"/>
          </a:xfrm>
          <a:prstGeom prst="rect">
            <a:avLst/>
          </a:prstGeom>
        </p:spPr>
      </p:pic>
      <p:pic>
        <p:nvPicPr>
          <p:cNvPr id="4" name="Picture 11">
            <a:extLst>
              <a:ext uri="{FF2B5EF4-FFF2-40B4-BE49-F238E27FC236}">
                <a16:creationId xmlns:a16="http://schemas.microsoft.com/office/drawing/2014/main" id="{29F781D1-B9DA-45C1-8CC3-5F8DA4979A1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52480" y="3341635"/>
            <a:ext cx="1937553" cy="1725147"/>
          </a:xfrm>
          <a:prstGeom prst="rect">
            <a:avLst/>
          </a:prstGeom>
        </p:spPr>
      </p:pic>
      <p:pic>
        <p:nvPicPr>
          <p:cNvPr id="12" name="圖片 11">
            <a:extLst>
              <a:ext uri="{FF2B5EF4-FFF2-40B4-BE49-F238E27FC236}">
                <a16:creationId xmlns:a16="http://schemas.microsoft.com/office/drawing/2014/main" id="{4652C429-8A44-4B9F-AD07-69356C6E3E8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8783" y="533532"/>
            <a:ext cx="1601724" cy="1658172"/>
          </a:xfrm>
          <a:prstGeom prst="rect">
            <a:avLst/>
          </a:prstGeom>
        </p:spPr>
      </p:pic>
      <p:sp>
        <p:nvSpPr>
          <p:cNvPr id="26" name="矩形 25">
            <a:extLst>
              <a:ext uri="{FF2B5EF4-FFF2-40B4-BE49-F238E27FC236}">
                <a16:creationId xmlns:a16="http://schemas.microsoft.com/office/drawing/2014/main" id="{3AD7E610-B9BF-4075-B3F0-65EE13FD8BFE}"/>
              </a:ext>
            </a:extLst>
          </p:cNvPr>
          <p:cNvSpPr/>
          <p:nvPr/>
        </p:nvSpPr>
        <p:spPr>
          <a:xfrm>
            <a:off x="1945418" y="2265013"/>
            <a:ext cx="3085191" cy="830997"/>
          </a:xfrm>
          <a:prstGeom prst="rect">
            <a:avLst/>
          </a:prstGeom>
        </p:spPr>
        <p:txBody>
          <a:bodyPr wrap="square" anchor="t">
            <a:spAutoFit/>
          </a:bodyPr>
          <a:lstStyle/>
          <a:p>
            <a:pPr algn="ctr"/>
            <a:r>
              <a:rPr lang="ja-JP" sz="2400" b="1">
                <a:solidFill>
                  <a:schemeClr val="bg1"/>
                </a:solidFill>
                <a:latin typeface="Arial" panose="020B0604020202020204" pitchFamily="34" charset="0"/>
                <a:ea typeface="微軟正黑體"/>
                <a:cs typeface="Arial" panose="020B0604020202020204" pitchFamily="34" charset="0"/>
              </a:rPr>
              <a:t>Call the family to </a:t>
            </a:r>
            <a:endParaRPr lang="en-US" sz="2400" b="1">
              <a:solidFill>
                <a:schemeClr val="bg1"/>
              </a:solidFill>
              <a:latin typeface="Arial" panose="020B0604020202020204" pitchFamily="34" charset="0"/>
              <a:cs typeface="Arial" panose="020B0604020202020204" pitchFamily="34" charset="0"/>
            </a:endParaRPr>
          </a:p>
          <a:p>
            <a:pPr algn="ctr"/>
            <a:r>
              <a:rPr lang="ja-JP" sz="2400" b="1">
                <a:solidFill>
                  <a:schemeClr val="bg1"/>
                </a:solidFill>
                <a:latin typeface="Arial" panose="020B0604020202020204" pitchFamily="34" charset="0"/>
                <a:ea typeface="微軟正黑體"/>
                <a:cs typeface="Arial" panose="020B0604020202020204" pitchFamily="34" charset="0"/>
              </a:rPr>
              <a:t>turn on</a:t>
            </a:r>
            <a:r>
              <a:rPr lang="ja-JP" sz="2400" b="1">
                <a:latin typeface="Arial" panose="020B0604020202020204" pitchFamily="34" charset="0"/>
                <a:ea typeface="微軟正黑體"/>
                <a:cs typeface="Arial" panose="020B0604020202020204" pitchFamily="34" charset="0"/>
              </a:rPr>
              <a:t> </a:t>
            </a:r>
            <a:r>
              <a:rPr lang="ja-JP" sz="2400" b="1">
                <a:solidFill>
                  <a:schemeClr val="bg1"/>
                </a:solidFill>
                <a:latin typeface="Arial" panose="020B0604020202020204" pitchFamily="34" charset="0"/>
                <a:ea typeface="微軟正黑體"/>
                <a:cs typeface="Arial" panose="020B0604020202020204" pitchFamily="34" charset="0"/>
              </a:rPr>
              <a:t>device</a:t>
            </a:r>
            <a:endParaRPr lang="en-US" sz="240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961616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圖片 28">
            <a:extLst>
              <a:ext uri="{FF2B5EF4-FFF2-40B4-BE49-F238E27FC236}">
                <a16:creationId xmlns:a16="http://schemas.microsoft.com/office/drawing/2014/main" id="{C6F9DB22-AC1C-49F3-AA44-198D77336A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36686" y="2502749"/>
            <a:ext cx="3565552" cy="3089531"/>
          </a:xfrm>
          <a:prstGeom prst="rect">
            <a:avLst/>
          </a:prstGeom>
        </p:spPr>
      </p:pic>
      <p:pic>
        <p:nvPicPr>
          <p:cNvPr id="30" name="圖片 29">
            <a:extLst>
              <a:ext uri="{FF2B5EF4-FFF2-40B4-BE49-F238E27FC236}">
                <a16:creationId xmlns:a16="http://schemas.microsoft.com/office/drawing/2014/main" id="{560FF0F5-0EF5-4730-87D5-91D222E421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43638" y="3520558"/>
            <a:ext cx="3565552" cy="3089531"/>
          </a:xfrm>
          <a:prstGeom prst="rect">
            <a:avLst/>
          </a:prstGeom>
        </p:spPr>
      </p:pic>
      <p:pic>
        <p:nvPicPr>
          <p:cNvPr id="31" name="圖片 30">
            <a:extLst>
              <a:ext uri="{FF2B5EF4-FFF2-40B4-BE49-F238E27FC236}">
                <a16:creationId xmlns:a16="http://schemas.microsoft.com/office/drawing/2014/main" id="{F9489633-F28C-4535-8812-63EAAFD869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7378" y="2502749"/>
            <a:ext cx="3565552" cy="3089531"/>
          </a:xfrm>
          <a:prstGeom prst="rect">
            <a:avLst/>
          </a:prstGeom>
        </p:spPr>
      </p:pic>
      <p:pic>
        <p:nvPicPr>
          <p:cNvPr id="15" name="圖片 14">
            <a:extLst>
              <a:ext uri="{FF2B5EF4-FFF2-40B4-BE49-F238E27FC236}">
                <a16:creationId xmlns:a16="http://schemas.microsoft.com/office/drawing/2014/main" id="{F6FE4A81-8C2F-49B8-BF45-CE5A32719A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97933" y="2195160"/>
            <a:ext cx="3504305" cy="1438919"/>
          </a:xfrm>
          <a:prstGeom prst="rect">
            <a:avLst/>
          </a:prstGeom>
        </p:spPr>
      </p:pic>
      <p:sp>
        <p:nvSpPr>
          <p:cNvPr id="16" name="矩形 15">
            <a:extLst>
              <a:ext uri="{FF2B5EF4-FFF2-40B4-BE49-F238E27FC236}">
                <a16:creationId xmlns:a16="http://schemas.microsoft.com/office/drawing/2014/main" id="{CF377A55-88F3-4A6F-B0BE-729DB7BAEC16}"/>
              </a:ext>
            </a:extLst>
          </p:cNvPr>
          <p:cNvSpPr/>
          <p:nvPr/>
        </p:nvSpPr>
        <p:spPr>
          <a:xfrm>
            <a:off x="8710113" y="2147239"/>
            <a:ext cx="2658668" cy="1015663"/>
          </a:xfrm>
          <a:prstGeom prst="rect">
            <a:avLst/>
          </a:prstGeom>
        </p:spPr>
        <p:txBody>
          <a:bodyPr wrap="square" anchor="t">
            <a:spAutoFit/>
          </a:bodyPr>
          <a:lstStyle/>
          <a:p>
            <a:pPr algn="ctr"/>
            <a:r>
              <a:rPr lang="zh-TW" sz="2000" b="1">
                <a:solidFill>
                  <a:srgbClr val="FFFFFF"/>
                </a:solidFill>
                <a:latin typeface="Arial" panose="020B0604020202020204" pitchFamily="34" charset="0"/>
                <a:ea typeface="微軟正黑體" panose="020B0604030504040204" pitchFamily="34" charset="-120"/>
                <a:cs typeface="Arial" panose="020B0604020202020204" pitchFamily="34" charset="0"/>
              </a:rPr>
              <a:t>Notified late when device is out of situation</a:t>
            </a:r>
            <a:endParaRPr lang="en-US" altLang="zh-TW" sz="2000" b="1">
              <a:solidFill>
                <a:srgbClr val="FFFFFF"/>
              </a:solidFill>
              <a:latin typeface="Arial" panose="020B0604020202020204" pitchFamily="34" charset="0"/>
              <a:cs typeface="Arial" panose="020B0604020202020204" pitchFamily="34" charset="0"/>
            </a:endParaRPr>
          </a:p>
        </p:txBody>
      </p:sp>
      <p:pic>
        <p:nvPicPr>
          <p:cNvPr id="20" name="圖片 19">
            <a:extLst>
              <a:ext uri="{FF2B5EF4-FFF2-40B4-BE49-F238E27FC236}">
                <a16:creationId xmlns:a16="http://schemas.microsoft.com/office/drawing/2014/main" id="{09377F7E-E17D-4E08-AB4A-78064176BC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48851" y="3309902"/>
            <a:ext cx="3504305" cy="1438919"/>
          </a:xfrm>
          <a:prstGeom prst="rect">
            <a:avLst/>
          </a:prstGeom>
        </p:spPr>
      </p:pic>
      <p:sp>
        <p:nvSpPr>
          <p:cNvPr id="21" name="矩形 20">
            <a:extLst>
              <a:ext uri="{FF2B5EF4-FFF2-40B4-BE49-F238E27FC236}">
                <a16:creationId xmlns:a16="http://schemas.microsoft.com/office/drawing/2014/main" id="{C33244F9-0A8C-4FBC-AFA1-02FD2A87814B}"/>
              </a:ext>
            </a:extLst>
          </p:cNvPr>
          <p:cNvSpPr/>
          <p:nvPr/>
        </p:nvSpPr>
        <p:spPr>
          <a:xfrm>
            <a:off x="4982508" y="3440925"/>
            <a:ext cx="3487811" cy="707886"/>
          </a:xfrm>
          <a:prstGeom prst="rect">
            <a:avLst/>
          </a:prstGeom>
        </p:spPr>
        <p:txBody>
          <a:bodyPr wrap="square" anchor="t">
            <a:spAutoFit/>
          </a:bodyPr>
          <a:lstStyle/>
          <a:p>
            <a:pPr algn="ctr"/>
            <a:r>
              <a:rPr lang="zh-TW" sz="2000" b="1">
                <a:solidFill>
                  <a:srgbClr val="FFFFFF"/>
                </a:solidFill>
                <a:latin typeface="Arial" panose="020B0604020202020204" pitchFamily="34" charset="0"/>
                <a:ea typeface="微軟正黑體"/>
                <a:cs typeface="Arial" panose="020B0604020202020204" pitchFamily="34" charset="0"/>
              </a:rPr>
              <a:t>Personally boot each device after repair</a:t>
            </a:r>
            <a:endParaRPr lang="zh-TW" altLang="en-US" sz="2000" b="1">
              <a:solidFill>
                <a:srgbClr val="FFFFFF"/>
              </a:solidFill>
              <a:latin typeface="Arial" panose="020B0604020202020204" pitchFamily="34" charset="0"/>
              <a:ea typeface="微軟正黑體"/>
              <a:cs typeface="Arial" panose="020B0604020202020204" pitchFamily="34" charset="0"/>
            </a:endParaRPr>
          </a:p>
        </p:txBody>
      </p:sp>
      <p:pic>
        <p:nvPicPr>
          <p:cNvPr id="22" name="圖片 21">
            <a:extLst>
              <a:ext uri="{FF2B5EF4-FFF2-40B4-BE49-F238E27FC236}">
                <a16:creationId xmlns:a16="http://schemas.microsoft.com/office/drawing/2014/main" id="{B7181B7F-5612-44C3-B5BD-08D39D52A7E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35862" y="2195160"/>
            <a:ext cx="3504305" cy="1438919"/>
          </a:xfrm>
          <a:prstGeom prst="rect">
            <a:avLst/>
          </a:prstGeom>
        </p:spPr>
      </p:pic>
      <p:pic>
        <p:nvPicPr>
          <p:cNvPr id="23" name="圖片 22">
            <a:extLst>
              <a:ext uri="{FF2B5EF4-FFF2-40B4-BE49-F238E27FC236}">
                <a16:creationId xmlns:a16="http://schemas.microsoft.com/office/drawing/2014/main" id="{11DA3196-5701-44F5-AA67-8916999D40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703" y="133393"/>
            <a:ext cx="2796266" cy="2646175"/>
          </a:xfrm>
          <a:prstGeom prst="rect">
            <a:avLst/>
          </a:prstGeom>
        </p:spPr>
      </p:pic>
      <p:pic>
        <p:nvPicPr>
          <p:cNvPr id="24" name="Picture 6">
            <a:extLst>
              <a:ext uri="{FF2B5EF4-FFF2-40B4-BE49-F238E27FC236}">
                <a16:creationId xmlns:a16="http://schemas.microsoft.com/office/drawing/2014/main" id="{0F3DD5ED-A6B3-43C9-9DCF-DC91A951F7B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24175" y="3314844"/>
            <a:ext cx="1779759" cy="2110878"/>
          </a:xfrm>
          <a:prstGeom prst="rect">
            <a:avLst/>
          </a:prstGeom>
        </p:spPr>
      </p:pic>
      <p:pic>
        <p:nvPicPr>
          <p:cNvPr id="26" name="Picture 11">
            <a:extLst>
              <a:ext uri="{FF2B5EF4-FFF2-40B4-BE49-F238E27FC236}">
                <a16:creationId xmlns:a16="http://schemas.microsoft.com/office/drawing/2014/main" id="{F20B6BF5-AA92-4B9F-84EC-5F67BB4196E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63088" y="3386961"/>
            <a:ext cx="2148249" cy="1695304"/>
          </a:xfrm>
          <a:prstGeom prst="rect">
            <a:avLst/>
          </a:prstGeom>
        </p:spPr>
      </p:pic>
      <p:sp>
        <p:nvSpPr>
          <p:cNvPr id="27" name="矩形 26">
            <a:extLst>
              <a:ext uri="{FF2B5EF4-FFF2-40B4-BE49-F238E27FC236}">
                <a16:creationId xmlns:a16="http://schemas.microsoft.com/office/drawing/2014/main" id="{0F8AA8E2-C44C-4D81-9D16-99C5138400C7}"/>
              </a:ext>
            </a:extLst>
          </p:cNvPr>
          <p:cNvSpPr/>
          <p:nvPr/>
        </p:nvSpPr>
        <p:spPr>
          <a:xfrm>
            <a:off x="2067012" y="2315026"/>
            <a:ext cx="2863873" cy="707886"/>
          </a:xfrm>
          <a:prstGeom prst="rect">
            <a:avLst/>
          </a:prstGeom>
        </p:spPr>
        <p:txBody>
          <a:bodyPr wrap="square" anchor="t">
            <a:spAutoFit/>
          </a:bodyPr>
          <a:lstStyle/>
          <a:p>
            <a:pPr algn="ctr"/>
            <a:r>
              <a:rPr lang="zh-TW" sz="2000" b="1">
                <a:solidFill>
                  <a:srgbClr val="FFFFFF"/>
                </a:solidFill>
                <a:latin typeface="Arial" panose="020B0604020202020204" pitchFamily="34" charset="0"/>
                <a:ea typeface="微軟正黑體"/>
                <a:cs typeface="Arial" panose="020B0604020202020204" pitchFamily="34" charset="0"/>
              </a:rPr>
              <a:t>Difficult to track device connection</a:t>
            </a:r>
            <a:endParaRPr lang="en-US" altLang="zh-TW" sz="2000" b="1">
              <a:solidFill>
                <a:srgbClr val="FFFFFF"/>
              </a:solidFill>
              <a:latin typeface="Arial" panose="020B0604020202020204" pitchFamily="34" charset="0"/>
              <a:cs typeface="Arial" panose="020B0604020202020204" pitchFamily="34" charset="0"/>
            </a:endParaRPr>
          </a:p>
        </p:txBody>
      </p:sp>
      <p:sp>
        <p:nvSpPr>
          <p:cNvPr id="6" name="標題 5">
            <a:extLst>
              <a:ext uri="{FF2B5EF4-FFF2-40B4-BE49-F238E27FC236}">
                <a16:creationId xmlns:a16="http://schemas.microsoft.com/office/drawing/2014/main" id="{E242DDAE-634A-4733-B07F-2DA6CABE29FA}"/>
              </a:ext>
            </a:extLst>
          </p:cNvPr>
          <p:cNvSpPr>
            <a:spLocks noGrp="1"/>
          </p:cNvSpPr>
          <p:nvPr>
            <p:ph type="title"/>
          </p:nvPr>
        </p:nvSpPr>
        <p:spPr>
          <a:xfrm>
            <a:off x="2681563" y="190788"/>
            <a:ext cx="7302696" cy="1567135"/>
          </a:xfrm>
        </p:spPr>
        <p:txBody>
          <a:bodyPr>
            <a:normAutofit/>
          </a:bodyPr>
          <a:lstStyle/>
          <a:p>
            <a:r>
              <a:rPr lang="zh-TW" altLang="en-US" dirty="0">
                <a:latin typeface="Arial"/>
                <a:ea typeface="ＭＳ Ｐゴシック"/>
                <a:cs typeface="Arial"/>
              </a:rPr>
              <a:t>MIS Engineer: </a:t>
            </a:r>
            <a:br>
              <a:rPr lang="en-US" altLang="zh-TW" dirty="0">
                <a:latin typeface="Arial"/>
                <a:ea typeface="ＭＳ Ｐゴシック"/>
                <a:cs typeface="Arial"/>
              </a:rPr>
            </a:br>
            <a:r>
              <a:rPr lang="zh-TW" altLang="en-US" dirty="0">
                <a:latin typeface="Arial"/>
                <a:ea typeface="ＭＳ Ｐゴシック"/>
                <a:cs typeface="Arial"/>
              </a:rPr>
              <a:t>Traditional WOL Methods</a:t>
            </a:r>
            <a:endParaRPr lang="zh-TW" altLang="en-US" dirty="0">
              <a:latin typeface="Arial" panose="020B0604020202020204" pitchFamily="34" charset="0"/>
              <a:ea typeface="ＭＳ Ｐゴシック"/>
              <a:cs typeface="Arial" panose="020B0604020202020204" pitchFamily="34" charset="0"/>
            </a:endParaRPr>
          </a:p>
        </p:txBody>
      </p:sp>
      <p:sp>
        <p:nvSpPr>
          <p:cNvPr id="3" name="Content Placeholder 2">
            <a:extLst>
              <a:ext uri="{FF2B5EF4-FFF2-40B4-BE49-F238E27FC236}">
                <a16:creationId xmlns:a16="http://schemas.microsoft.com/office/drawing/2014/main" id="{DF594820-DA3F-45E7-B472-19B922EFFB2E}"/>
              </a:ext>
            </a:extLst>
          </p:cNvPr>
          <p:cNvSpPr>
            <a:spLocks noGrp="1"/>
          </p:cNvSpPr>
          <p:nvPr>
            <p:ph idx="4294967295"/>
          </p:nvPr>
        </p:nvSpPr>
        <p:spPr>
          <a:xfrm>
            <a:off x="2524175" y="1575319"/>
            <a:ext cx="8320370" cy="591600"/>
          </a:xfrm>
        </p:spPr>
        <p:txBody>
          <a:bodyPr vert="horz" lIns="91440" tIns="45720" rIns="91440" bIns="45720" rtlCol="0" anchor="t">
            <a:normAutofit/>
          </a:bodyPr>
          <a:lstStyle/>
          <a:p>
            <a:pPr>
              <a:buNone/>
            </a:pPr>
            <a:r>
              <a:rPr lang="ja-JP" sz="2400">
                <a:solidFill>
                  <a:srgbClr val="412DAF"/>
                </a:solidFill>
                <a:latin typeface="Arial" panose="020B0604020202020204" pitchFamily="34" charset="0"/>
                <a:ea typeface="微軟正黑體"/>
                <a:cs typeface="Arial" panose="020B0604020202020204" pitchFamily="34" charset="0"/>
              </a:rPr>
              <a:t>Managing hundreds of devices is not easy.</a:t>
            </a:r>
            <a:endParaRPr lang="en-US" sz="2400">
              <a:solidFill>
                <a:srgbClr val="412DAF"/>
              </a:solidFill>
              <a:latin typeface="Arial" panose="020B0604020202020204" pitchFamily="34" charset="0"/>
              <a:cs typeface="Arial" panose="020B0604020202020204" pitchFamily="34" charset="0"/>
            </a:endParaRPr>
          </a:p>
        </p:txBody>
      </p:sp>
      <p:pic>
        <p:nvPicPr>
          <p:cNvPr id="12" name="Picture 12">
            <a:extLst>
              <a:ext uri="{FF2B5EF4-FFF2-40B4-BE49-F238E27FC236}">
                <a16:creationId xmlns:a16="http://schemas.microsoft.com/office/drawing/2014/main" id="{273F58DF-9D72-49F5-B397-FC4F599C542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07090" y="4425127"/>
            <a:ext cx="1962779" cy="1875673"/>
          </a:xfrm>
          <a:prstGeom prst="rect">
            <a:avLst/>
          </a:prstGeom>
        </p:spPr>
      </p:pic>
      <p:pic>
        <p:nvPicPr>
          <p:cNvPr id="8" name="圖片 7">
            <a:extLst>
              <a:ext uri="{FF2B5EF4-FFF2-40B4-BE49-F238E27FC236}">
                <a16:creationId xmlns:a16="http://schemas.microsoft.com/office/drawing/2014/main" id="{83854D05-099A-43D4-ADC3-A70000098E6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5645" y="646467"/>
            <a:ext cx="1735253" cy="1391477"/>
          </a:xfrm>
          <a:prstGeom prst="rect">
            <a:avLst/>
          </a:prstGeom>
        </p:spPr>
      </p:pic>
    </p:spTree>
    <p:extLst>
      <p:ext uri="{BB962C8B-B14F-4D97-AF65-F5344CB8AC3E}">
        <p14:creationId xmlns:p14="http://schemas.microsoft.com/office/powerpoint/2010/main" val="18982818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圖片 15">
            <a:extLst>
              <a:ext uri="{FF2B5EF4-FFF2-40B4-BE49-F238E27FC236}">
                <a16:creationId xmlns:a16="http://schemas.microsoft.com/office/drawing/2014/main" id="{42D3B7D9-33C1-4870-AC86-6F2170EB2EA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488"/>
          <a:stretch/>
        </p:blipFill>
        <p:spPr>
          <a:xfrm>
            <a:off x="0" y="82366"/>
            <a:ext cx="8470321" cy="1300983"/>
          </a:xfrm>
          <a:prstGeom prst="rect">
            <a:avLst/>
          </a:prstGeom>
        </p:spPr>
      </p:pic>
      <p:pic>
        <p:nvPicPr>
          <p:cNvPr id="5" name="圖片 4">
            <a:extLst>
              <a:ext uri="{FF2B5EF4-FFF2-40B4-BE49-F238E27FC236}">
                <a16:creationId xmlns:a16="http://schemas.microsoft.com/office/drawing/2014/main" id="{1A1E5354-EE9D-4DE7-83A6-DFB82A97E45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4821" y="3314138"/>
            <a:ext cx="3038388" cy="2613657"/>
          </a:xfrm>
          <a:prstGeom prst="rect">
            <a:avLst/>
          </a:prstGeom>
        </p:spPr>
      </p:pic>
      <p:pic>
        <p:nvPicPr>
          <p:cNvPr id="20" name="圖片 19">
            <a:extLst>
              <a:ext uri="{FF2B5EF4-FFF2-40B4-BE49-F238E27FC236}">
                <a16:creationId xmlns:a16="http://schemas.microsoft.com/office/drawing/2014/main" id="{9FE8C1CC-2FDD-46A3-8CB6-778C4D81699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28603" y="3314138"/>
            <a:ext cx="2874518" cy="2490754"/>
          </a:xfrm>
          <a:prstGeom prst="rect">
            <a:avLst/>
          </a:prstGeom>
        </p:spPr>
      </p:pic>
      <p:pic>
        <p:nvPicPr>
          <p:cNvPr id="21" name="圖片 20">
            <a:extLst>
              <a:ext uri="{FF2B5EF4-FFF2-40B4-BE49-F238E27FC236}">
                <a16:creationId xmlns:a16="http://schemas.microsoft.com/office/drawing/2014/main" id="{2193393D-9028-4F69-8CC3-E9DBAF8D7D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18647" y="1955790"/>
            <a:ext cx="2874518" cy="2490754"/>
          </a:xfrm>
          <a:prstGeom prst="rect">
            <a:avLst/>
          </a:prstGeom>
        </p:spPr>
      </p:pic>
      <p:pic>
        <p:nvPicPr>
          <p:cNvPr id="22" name="圖片 21">
            <a:extLst>
              <a:ext uri="{FF2B5EF4-FFF2-40B4-BE49-F238E27FC236}">
                <a16:creationId xmlns:a16="http://schemas.microsoft.com/office/drawing/2014/main" id="{1BE309DD-77C5-4413-A63A-7FA00D72CD4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38558" y="1955790"/>
            <a:ext cx="2874518" cy="2490754"/>
          </a:xfrm>
          <a:prstGeom prst="rect">
            <a:avLst/>
          </a:prstGeom>
        </p:spPr>
      </p:pic>
      <p:sp>
        <p:nvSpPr>
          <p:cNvPr id="2" name="Title 1">
            <a:extLst>
              <a:ext uri="{FF2B5EF4-FFF2-40B4-BE49-F238E27FC236}">
                <a16:creationId xmlns:a16="http://schemas.microsoft.com/office/drawing/2014/main" id="{FD27F7ED-3CC3-427E-9C0E-C1D68B2B6094}"/>
              </a:ext>
            </a:extLst>
          </p:cNvPr>
          <p:cNvSpPr>
            <a:spLocks noGrp="1"/>
          </p:cNvSpPr>
          <p:nvPr>
            <p:ph type="title"/>
          </p:nvPr>
        </p:nvSpPr>
        <p:spPr>
          <a:xfrm>
            <a:off x="128848" y="70396"/>
            <a:ext cx="8787095" cy="1325563"/>
          </a:xfrm>
        </p:spPr>
        <p:txBody>
          <a:bodyPr>
            <a:normAutofit/>
          </a:bodyPr>
          <a:lstStyle/>
          <a:p>
            <a:r>
              <a:rPr lang="en-US" altLang="ja-JP" sz="3800" dirty="0">
                <a:latin typeface="Arial"/>
                <a:ea typeface="ＭＳ Ｐゴシック"/>
                <a:cs typeface="Arial"/>
              </a:rPr>
              <a:t>All we need is "Someone" that:</a:t>
            </a:r>
            <a:endParaRPr lang="ja-JP" altLang="en-US" sz="3800" dirty="0">
              <a:latin typeface="Arial" panose="020B0604020202020204" pitchFamily="34" charset="0"/>
              <a:ea typeface="ＭＳ Ｐゴシック"/>
              <a:cs typeface="Arial" panose="020B0604020202020204" pitchFamily="34" charset="0"/>
            </a:endParaRPr>
          </a:p>
        </p:txBody>
      </p:sp>
      <p:sp>
        <p:nvSpPr>
          <p:cNvPr id="3" name="Content Placeholder 2">
            <a:extLst>
              <a:ext uri="{FF2B5EF4-FFF2-40B4-BE49-F238E27FC236}">
                <a16:creationId xmlns:a16="http://schemas.microsoft.com/office/drawing/2014/main" id="{CF56B467-5730-4786-95E8-F4E8350CDEB8}"/>
              </a:ext>
            </a:extLst>
          </p:cNvPr>
          <p:cNvSpPr>
            <a:spLocks noGrp="1"/>
          </p:cNvSpPr>
          <p:nvPr>
            <p:ph idx="4294967295"/>
          </p:nvPr>
        </p:nvSpPr>
        <p:spPr>
          <a:xfrm>
            <a:off x="0" y="1825625"/>
            <a:ext cx="6069013" cy="2254250"/>
          </a:xfrm>
        </p:spPr>
        <p:txBody>
          <a:bodyPr vert="horz" lIns="91440" tIns="45720" rIns="91440" bIns="45720" rtlCol="0" anchor="t">
            <a:normAutofit/>
          </a:bodyPr>
          <a:lstStyle/>
          <a:p>
            <a:endParaRPr lang="ja-JP" altLang="en-US">
              <a:ea typeface="ＭＳ Ｐゴシック"/>
              <a:cs typeface="Calibri"/>
            </a:endParaRPr>
          </a:p>
          <a:p>
            <a:endParaRPr lang="ja-JP" altLang="en-US">
              <a:ea typeface="ＭＳ Ｐゴシック"/>
              <a:cs typeface="Calibri"/>
            </a:endParaRPr>
          </a:p>
          <a:p>
            <a:endParaRPr lang="ja-JP" altLang="en-US">
              <a:ea typeface="ＭＳ Ｐゴシック"/>
              <a:cs typeface="Calibri"/>
            </a:endParaRPr>
          </a:p>
        </p:txBody>
      </p:sp>
      <p:sp>
        <p:nvSpPr>
          <p:cNvPr id="14" name="TextBox 13">
            <a:extLst>
              <a:ext uri="{FF2B5EF4-FFF2-40B4-BE49-F238E27FC236}">
                <a16:creationId xmlns:a16="http://schemas.microsoft.com/office/drawing/2014/main" id="{FD8B6343-1B91-4247-A3F9-E63E8B1B196B}"/>
              </a:ext>
            </a:extLst>
          </p:cNvPr>
          <p:cNvSpPr txBox="1"/>
          <p:nvPr/>
        </p:nvSpPr>
        <p:spPr>
          <a:xfrm>
            <a:off x="4032791" y="2329067"/>
            <a:ext cx="1887884"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ja-JP" sz="2400" b="1">
                <a:solidFill>
                  <a:srgbClr val="412DAF"/>
                </a:solidFill>
                <a:latin typeface="Arial" panose="020B0604020202020204" pitchFamily="34" charset="0"/>
                <a:ea typeface="微軟正黑體"/>
                <a:cs typeface="Arial" panose="020B0604020202020204" pitchFamily="34" charset="0"/>
              </a:rPr>
              <a:t>Has a Flexible wake-up schedule</a:t>
            </a:r>
            <a:endParaRPr lang="en-US" sz="2400" b="1">
              <a:solidFill>
                <a:srgbClr val="412DAF"/>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5D8E2194-BFB1-4C39-92CE-F54114EDD64A}"/>
              </a:ext>
            </a:extLst>
          </p:cNvPr>
          <p:cNvSpPr txBox="1"/>
          <p:nvPr/>
        </p:nvSpPr>
        <p:spPr>
          <a:xfrm>
            <a:off x="1552769" y="3849075"/>
            <a:ext cx="1822491"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ja-JP" sz="2400" b="1">
                <a:solidFill>
                  <a:srgbClr val="412DAF"/>
                </a:solidFill>
                <a:latin typeface="Arial" panose="020B0604020202020204" pitchFamily="34" charset="0"/>
                <a:ea typeface="微軟正黑體"/>
                <a:cs typeface="Arial" panose="020B0604020202020204" pitchFamily="34" charset="0"/>
              </a:rPr>
              <a:t>Can wake up many devices at one time</a:t>
            </a:r>
            <a:endParaRPr lang="en-US" sz="2400" b="1">
              <a:solidFill>
                <a:srgbClr val="412DAF"/>
              </a:solidFill>
              <a:latin typeface="Arial" panose="020B0604020202020204" pitchFamily="34" charset="0"/>
              <a:cs typeface="Arial" panose="020B0604020202020204" pitchFamily="34" charset="0"/>
            </a:endParaRPr>
          </a:p>
          <a:p>
            <a:pPr algn="ctr"/>
            <a:endParaRPr lang="ja-JP" altLang="en-US" sz="2400" b="1">
              <a:solidFill>
                <a:srgbClr val="412DAF"/>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5" name="TextBox 14">
            <a:extLst>
              <a:ext uri="{FF2B5EF4-FFF2-40B4-BE49-F238E27FC236}">
                <a16:creationId xmlns:a16="http://schemas.microsoft.com/office/drawing/2014/main" id="{568544EA-80F3-442E-87AE-D48BC6765FD9}"/>
              </a:ext>
            </a:extLst>
          </p:cNvPr>
          <p:cNvSpPr txBox="1"/>
          <p:nvPr/>
        </p:nvSpPr>
        <p:spPr>
          <a:xfrm>
            <a:off x="8618125" y="2053101"/>
            <a:ext cx="2321679"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ja-JP" sz="2400" b="1">
                <a:solidFill>
                  <a:srgbClr val="412DAF"/>
                </a:solidFill>
                <a:latin typeface="Arial" panose="020B0604020202020204" pitchFamily="34" charset="0"/>
                <a:ea typeface="微軟正黑體"/>
                <a:cs typeface="Arial" panose="020B0604020202020204" pitchFamily="34" charset="0"/>
              </a:rPr>
              <a:t>Can View connection status of each device on a single platform</a:t>
            </a:r>
            <a:endParaRPr lang="en-US" sz="2400" b="1">
              <a:solidFill>
                <a:srgbClr val="412DAF"/>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5312AD49-F789-48DE-B2F0-B9F209BDCE09}"/>
              </a:ext>
            </a:extLst>
          </p:cNvPr>
          <p:cNvSpPr txBox="1"/>
          <p:nvPr/>
        </p:nvSpPr>
        <p:spPr>
          <a:xfrm>
            <a:off x="6302303" y="3714916"/>
            <a:ext cx="2147032"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ja-JP" sz="2400" b="1">
                <a:solidFill>
                  <a:srgbClr val="412DAF"/>
                </a:solidFill>
                <a:latin typeface="Arial" panose="020B0604020202020204" pitchFamily="34" charset="0"/>
                <a:ea typeface="微軟正黑體"/>
                <a:cs typeface="Arial" panose="020B0604020202020204" pitchFamily="34" charset="0"/>
              </a:rPr>
              <a:t>Can </a:t>
            </a:r>
            <a:r>
              <a:rPr lang="ja-JP" sz="2400" b="1">
                <a:solidFill>
                  <a:srgbClr val="412DAF"/>
                </a:solidFill>
                <a:latin typeface="Arial" panose="020B0604020202020204" pitchFamily="34" charset="0"/>
                <a:ea typeface="微軟正黑體"/>
                <a:cs typeface="Arial" panose="020B0604020202020204" pitchFamily="34" charset="0"/>
              </a:rPr>
              <a:t>Wake up device</a:t>
            </a:r>
            <a:r>
              <a:rPr lang="en-US" altLang="ja-JP" sz="2400" b="1">
                <a:solidFill>
                  <a:srgbClr val="412DAF"/>
                </a:solidFill>
                <a:latin typeface="Arial" panose="020B0604020202020204" pitchFamily="34" charset="0"/>
                <a:ea typeface="微軟正黑體"/>
                <a:cs typeface="Arial" panose="020B0604020202020204" pitchFamily="34" charset="0"/>
              </a:rPr>
              <a:t>s</a:t>
            </a:r>
            <a:r>
              <a:rPr lang="ja-JP" altLang="en-US" sz="2400" b="1">
                <a:solidFill>
                  <a:srgbClr val="412DAF"/>
                </a:solidFill>
                <a:latin typeface="Arial" panose="020B0604020202020204" pitchFamily="34" charset="0"/>
                <a:ea typeface="微軟正黑體"/>
                <a:cs typeface="Arial" panose="020B0604020202020204" pitchFamily="34" charset="0"/>
              </a:rPr>
              <a:t> </a:t>
            </a:r>
            <a:r>
              <a:rPr lang="ja-JP" sz="2400" b="1">
                <a:solidFill>
                  <a:srgbClr val="412DAF"/>
                </a:solidFill>
                <a:latin typeface="Arial" panose="020B0604020202020204" pitchFamily="34" charset="0"/>
                <a:ea typeface="微軟正黑體"/>
                <a:cs typeface="Arial" panose="020B0604020202020204" pitchFamily="34" charset="0"/>
              </a:rPr>
              <a:t>in LAN from the Internet remote</a:t>
            </a:r>
            <a:endParaRPr lang="en-US" sz="2400" b="1">
              <a:solidFill>
                <a:srgbClr val="412DA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010605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77DE0-71B2-4B53-938F-23C6E16CA267}"/>
              </a:ext>
            </a:extLst>
          </p:cNvPr>
          <p:cNvSpPr>
            <a:spLocks noGrp="1"/>
          </p:cNvSpPr>
          <p:nvPr>
            <p:ph type="ctrTitle" idx="4294967295"/>
          </p:nvPr>
        </p:nvSpPr>
        <p:spPr>
          <a:xfrm>
            <a:off x="1180455" y="3141448"/>
            <a:ext cx="5615761" cy="2387600"/>
          </a:xfrm>
        </p:spPr>
        <p:txBody>
          <a:bodyPr anchor="b">
            <a:noAutofit/>
          </a:bodyPr>
          <a:lstStyle/>
          <a:p>
            <a:r>
              <a:rPr lang="en-US" altLang="ja-JP" sz="6000" b="1" dirty="0">
                <a:solidFill>
                  <a:srgbClr val="412DAF"/>
                </a:solidFill>
                <a:latin typeface="Arial" panose="020B0604020202020204" pitchFamily="34" charset="0"/>
                <a:ea typeface="微軟正黑體"/>
                <a:cs typeface="Arial" panose="020B0604020202020204" pitchFamily="34" charset="0"/>
              </a:rPr>
              <a:t>How</a:t>
            </a:r>
            <a:r>
              <a:rPr lang="ja-JP" altLang="en-US" sz="6000" b="1" dirty="0">
                <a:solidFill>
                  <a:srgbClr val="412DAF"/>
                </a:solidFill>
                <a:latin typeface="Arial" panose="020B0604020202020204" pitchFamily="34" charset="0"/>
                <a:ea typeface="微軟正黑體"/>
                <a:cs typeface="Arial" panose="020B0604020202020204" pitchFamily="34" charset="0"/>
              </a:rPr>
              <a:t> W</a:t>
            </a:r>
            <a:r>
              <a:rPr lang="en-US" altLang="ja-JP" sz="6000" b="1" dirty="0">
                <a:solidFill>
                  <a:srgbClr val="412DAF"/>
                </a:solidFill>
                <a:latin typeface="Arial" panose="020B0604020202020204" pitchFamily="34" charset="0"/>
                <a:ea typeface="微軟正黑體"/>
                <a:cs typeface="Arial" panose="020B0604020202020204" pitchFamily="34" charset="0"/>
              </a:rPr>
              <a:t>as</a:t>
            </a:r>
            <a:r>
              <a:rPr lang="ja-JP" altLang="en-US" sz="6000" b="1" dirty="0">
                <a:solidFill>
                  <a:srgbClr val="412DAF"/>
                </a:solidFill>
                <a:latin typeface="Arial" panose="020B0604020202020204" pitchFamily="34" charset="0"/>
                <a:ea typeface="微軟正黑體"/>
                <a:cs typeface="Arial" panose="020B0604020202020204" pitchFamily="34" charset="0"/>
              </a:rPr>
              <a:t> </a:t>
            </a:r>
            <a:br>
              <a:rPr lang="en-US" altLang="ja-JP" sz="6000" b="1" dirty="0">
                <a:latin typeface="Arial" panose="020B0604020202020204" pitchFamily="34" charset="0"/>
                <a:ea typeface="微軟正黑體"/>
                <a:cs typeface="Arial" panose="020B0604020202020204" pitchFamily="34" charset="0"/>
              </a:rPr>
            </a:br>
            <a:r>
              <a:rPr lang="ja-JP" sz="6000" b="1" dirty="0">
                <a:solidFill>
                  <a:srgbClr val="412DAF"/>
                </a:solidFill>
                <a:latin typeface="Arial" panose="020B0604020202020204" pitchFamily="34" charset="0"/>
                <a:ea typeface="微軟正黑體"/>
                <a:cs typeface="Arial" panose="020B0604020202020204" pitchFamily="34" charset="0"/>
              </a:rPr>
              <a:t>WOL</a:t>
            </a:r>
            <a:r>
              <a:rPr lang="en-US" altLang="ja-JP" sz="6000" b="1" dirty="0">
                <a:solidFill>
                  <a:srgbClr val="412DAF"/>
                </a:solidFill>
                <a:latin typeface="Arial" panose="020B0604020202020204" pitchFamily="34" charset="0"/>
                <a:ea typeface="微軟正黑體"/>
                <a:cs typeface="Arial" panose="020B0604020202020204" pitchFamily="34" charset="0"/>
              </a:rPr>
              <a:t>/WOW</a:t>
            </a:r>
            <a:br>
              <a:rPr lang="en-US" altLang="ja-JP" sz="6000" b="1" dirty="0">
                <a:latin typeface="Arial" panose="020B0604020202020204" pitchFamily="34" charset="0"/>
                <a:ea typeface="微軟正黑體"/>
                <a:cs typeface="Arial" panose="020B0604020202020204" pitchFamily="34" charset="0"/>
              </a:rPr>
            </a:br>
            <a:r>
              <a:rPr lang="en-US" altLang="ja-JP" sz="6000" b="1" dirty="0">
                <a:solidFill>
                  <a:srgbClr val="412DAF"/>
                </a:solidFill>
                <a:latin typeface="Arial" panose="020B0604020202020204" pitchFamily="34" charset="0"/>
                <a:ea typeface="微軟正黑體"/>
                <a:cs typeface="Arial" panose="020B0604020202020204" pitchFamily="34" charset="0"/>
              </a:rPr>
              <a:t>Done</a:t>
            </a:r>
            <a:r>
              <a:rPr lang="ja-JP" altLang="en-US" sz="6000" b="1" dirty="0">
                <a:solidFill>
                  <a:srgbClr val="412DAF"/>
                </a:solidFill>
                <a:latin typeface="Arial" panose="020B0604020202020204" pitchFamily="34" charset="0"/>
                <a:ea typeface="微軟正黑體"/>
                <a:cs typeface="Arial" panose="020B0604020202020204" pitchFamily="34" charset="0"/>
              </a:rPr>
              <a:t> </a:t>
            </a:r>
            <a:r>
              <a:rPr lang="en-US" altLang="ja-JP" sz="6000" b="1" dirty="0">
                <a:solidFill>
                  <a:srgbClr val="412DAF"/>
                </a:solidFill>
                <a:latin typeface="Arial" panose="020B0604020202020204" pitchFamily="34" charset="0"/>
                <a:ea typeface="微軟正黑體"/>
                <a:cs typeface="Arial" panose="020B0604020202020204" pitchFamily="34" charset="0"/>
              </a:rPr>
              <a:t>Before</a:t>
            </a:r>
            <a:r>
              <a:rPr lang="en-US" sz="6000" b="1" dirty="0">
                <a:solidFill>
                  <a:srgbClr val="412DAF"/>
                </a:solidFill>
                <a:latin typeface="Arial" panose="020B0604020202020204" pitchFamily="34" charset="0"/>
                <a:ea typeface="微軟正黑體"/>
                <a:cs typeface="Arial" panose="020B0604020202020204" pitchFamily="34" charset="0"/>
              </a:rPr>
              <a:t>?</a:t>
            </a:r>
          </a:p>
          <a:p>
            <a:endParaRPr lang="en-US" altLang="ja-JP" sz="6000" b="1" dirty="0">
              <a:solidFill>
                <a:srgbClr val="412DAF"/>
              </a:solidFill>
              <a:latin typeface="Arial" panose="020B0604020202020204" pitchFamily="34" charset="0"/>
              <a:ea typeface="微軟正黑體"/>
              <a:cs typeface="Arial" panose="020B0604020202020204" pitchFamily="34" charset="0"/>
            </a:endParaRPr>
          </a:p>
        </p:txBody>
      </p:sp>
      <p:pic>
        <p:nvPicPr>
          <p:cNvPr id="3" name="圖片 2">
            <a:extLst>
              <a:ext uri="{FF2B5EF4-FFF2-40B4-BE49-F238E27FC236}">
                <a16:creationId xmlns:a16="http://schemas.microsoft.com/office/drawing/2014/main" id="{D2097948-E6AB-407E-9FFD-80AA81BD91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67667" y="1149626"/>
            <a:ext cx="4643878" cy="2739887"/>
          </a:xfrm>
          <a:prstGeom prst="rect">
            <a:avLst/>
          </a:prstGeom>
          <a:effectLst>
            <a:outerShdw blurRad="50800" dist="50800" dir="4320000" sx="101000" sy="101000" algn="tl" rotWithShape="0">
              <a:prstClr val="black">
                <a:alpha val="10000"/>
              </a:prstClr>
            </a:outerShdw>
          </a:effectLst>
        </p:spPr>
      </p:pic>
    </p:spTree>
    <p:extLst>
      <p:ext uri="{BB962C8B-B14F-4D97-AF65-F5344CB8AC3E}">
        <p14:creationId xmlns:p14="http://schemas.microsoft.com/office/powerpoint/2010/main" val="11719523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圖片 17">
            <a:extLst>
              <a:ext uri="{FF2B5EF4-FFF2-40B4-BE49-F238E27FC236}">
                <a16:creationId xmlns:a16="http://schemas.microsoft.com/office/drawing/2014/main" id="{6768C84D-11A1-44A5-9F4C-ABEDD2B7FF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04303" y="3278503"/>
            <a:ext cx="3565552" cy="3089531"/>
          </a:xfrm>
          <a:prstGeom prst="rect">
            <a:avLst/>
          </a:prstGeom>
        </p:spPr>
      </p:pic>
      <p:pic>
        <p:nvPicPr>
          <p:cNvPr id="17" name="圖片 16">
            <a:extLst>
              <a:ext uri="{FF2B5EF4-FFF2-40B4-BE49-F238E27FC236}">
                <a16:creationId xmlns:a16="http://schemas.microsoft.com/office/drawing/2014/main" id="{9C5007C0-4F41-4B66-BF82-DF79E414BE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7969" y="3278503"/>
            <a:ext cx="3565552" cy="3089531"/>
          </a:xfrm>
          <a:prstGeom prst="rect">
            <a:avLst/>
          </a:prstGeom>
        </p:spPr>
      </p:pic>
      <p:sp>
        <p:nvSpPr>
          <p:cNvPr id="2" name="Title 1">
            <a:extLst>
              <a:ext uri="{FF2B5EF4-FFF2-40B4-BE49-F238E27FC236}">
                <a16:creationId xmlns:a16="http://schemas.microsoft.com/office/drawing/2014/main" id="{75998D8E-DF21-4E14-9688-C3CCEAD66A7F}"/>
              </a:ext>
            </a:extLst>
          </p:cNvPr>
          <p:cNvSpPr>
            <a:spLocks noGrp="1"/>
          </p:cNvSpPr>
          <p:nvPr>
            <p:ph type="title"/>
          </p:nvPr>
        </p:nvSpPr>
        <p:spPr/>
        <p:txBody>
          <a:bodyPr>
            <a:normAutofit/>
          </a:bodyPr>
          <a:lstStyle/>
          <a:p>
            <a:r>
              <a:rPr lang="en-US" altLang="ja-JP" sz="3800">
                <a:latin typeface="Arial" panose="020B0604020202020204" pitchFamily="34" charset="0"/>
                <a:ea typeface="微軟正黑體"/>
                <a:cs typeface="Arial" panose="020B0604020202020204" pitchFamily="34" charset="0"/>
              </a:rPr>
              <a:t>Wake</a:t>
            </a:r>
            <a:r>
              <a:rPr lang="ja-JP" altLang="en-US" sz="3800">
                <a:latin typeface="Arial" panose="020B0604020202020204" pitchFamily="34" charset="0"/>
                <a:ea typeface="微軟正黑體"/>
                <a:cs typeface="Arial" panose="020B0604020202020204" pitchFamily="34" charset="0"/>
              </a:rPr>
              <a:t> </a:t>
            </a:r>
            <a:r>
              <a:rPr lang="en-US" altLang="ja-JP" sz="3800">
                <a:latin typeface="Arial" panose="020B0604020202020204" pitchFamily="34" charset="0"/>
                <a:ea typeface="微軟正黑體"/>
                <a:cs typeface="Arial" panose="020B0604020202020204" pitchFamily="34" charset="0"/>
              </a:rPr>
              <a:t>On</a:t>
            </a:r>
            <a:r>
              <a:rPr lang="ja-JP" altLang="en-US" sz="3800">
                <a:latin typeface="Arial" panose="020B0604020202020204" pitchFamily="34" charset="0"/>
                <a:ea typeface="微軟正黑體"/>
                <a:cs typeface="Arial" panose="020B0604020202020204" pitchFamily="34" charset="0"/>
              </a:rPr>
              <a:t> </a:t>
            </a:r>
            <a:r>
              <a:rPr lang="en-US" altLang="ja-JP" sz="3800">
                <a:latin typeface="Arial" panose="020B0604020202020204" pitchFamily="34" charset="0"/>
                <a:ea typeface="微軟正黑體"/>
                <a:cs typeface="Arial" panose="020B0604020202020204" pitchFamily="34" charset="0"/>
              </a:rPr>
              <a:t>LAN</a:t>
            </a:r>
            <a:r>
              <a:rPr lang="ja-JP" altLang="en-US" sz="3800">
                <a:latin typeface="Arial" panose="020B0604020202020204" pitchFamily="34" charset="0"/>
                <a:ea typeface="微軟正黑體"/>
                <a:cs typeface="Arial" panose="020B0604020202020204" pitchFamily="34" charset="0"/>
              </a:rPr>
              <a:t> </a:t>
            </a:r>
            <a:r>
              <a:rPr lang="en-US" altLang="ja-JP" sz="3800">
                <a:latin typeface="Arial" panose="020B0604020202020204" pitchFamily="34" charset="0"/>
                <a:ea typeface="微軟正黑體"/>
                <a:cs typeface="Arial" panose="020B0604020202020204" pitchFamily="34" charset="0"/>
              </a:rPr>
              <a:t>(WOL)</a:t>
            </a:r>
            <a:r>
              <a:rPr lang="ja-JP" altLang="en-US" sz="3800">
                <a:latin typeface="Arial" panose="020B0604020202020204" pitchFamily="34" charset="0"/>
                <a:ea typeface="微軟正黑體"/>
                <a:cs typeface="Arial" panose="020B0604020202020204" pitchFamily="34" charset="0"/>
              </a:rPr>
              <a:t> Introduction</a:t>
            </a:r>
            <a:endParaRPr lang="en-US" sz="3800">
              <a:latin typeface="Arial" panose="020B0604020202020204" pitchFamily="34" charset="0"/>
              <a:ea typeface="微軟正黑體"/>
              <a:cs typeface="Arial" panose="020B0604020202020204" pitchFamily="34" charset="0"/>
            </a:endParaRPr>
          </a:p>
        </p:txBody>
      </p:sp>
      <p:sp>
        <p:nvSpPr>
          <p:cNvPr id="3" name="Content Placeholder 2">
            <a:extLst>
              <a:ext uri="{FF2B5EF4-FFF2-40B4-BE49-F238E27FC236}">
                <a16:creationId xmlns:a16="http://schemas.microsoft.com/office/drawing/2014/main" id="{99A5C1BC-7CE1-4796-AF3F-1CD7258DE58E}"/>
              </a:ext>
            </a:extLst>
          </p:cNvPr>
          <p:cNvSpPr>
            <a:spLocks noGrp="1"/>
          </p:cNvSpPr>
          <p:nvPr>
            <p:ph idx="4294967295"/>
          </p:nvPr>
        </p:nvSpPr>
        <p:spPr>
          <a:xfrm>
            <a:off x="203598" y="1512784"/>
            <a:ext cx="10636680" cy="1544458"/>
          </a:xfrm>
        </p:spPr>
        <p:txBody>
          <a:bodyPr vert="horz" lIns="91440" tIns="45720" rIns="91440" bIns="45720" rtlCol="0" anchor="t">
            <a:normAutofit/>
          </a:bodyPr>
          <a:lstStyle/>
          <a:p>
            <a:pPr marL="0">
              <a:buNone/>
            </a:pPr>
            <a:r>
              <a:rPr lang="en-US" altLang="ja-JP" sz="2000" b="1" dirty="0">
                <a:solidFill>
                  <a:srgbClr val="412DAF"/>
                </a:solidFill>
                <a:latin typeface="Arial"/>
                <a:ea typeface="微軟正黑體"/>
                <a:cs typeface="Arial"/>
              </a:rPr>
              <a:t>When the computer is powered-off, the network operation capability is retained, and the network card can still accept the network packet and monitor. When it receives a special packet (Magic Packet), it will trigger the booting process.</a:t>
            </a:r>
            <a:endParaRPr lang="ja-JP" altLang="en-US" sz="2000" b="1" dirty="0">
              <a:solidFill>
                <a:srgbClr val="412DAF"/>
              </a:solidFill>
              <a:latin typeface="Arial"/>
              <a:ea typeface="微軟正黑體"/>
              <a:cs typeface="Arial"/>
            </a:endParaRPr>
          </a:p>
        </p:txBody>
      </p:sp>
      <p:sp>
        <p:nvSpPr>
          <p:cNvPr id="14" name="TextBox 13">
            <a:extLst>
              <a:ext uri="{FF2B5EF4-FFF2-40B4-BE49-F238E27FC236}">
                <a16:creationId xmlns:a16="http://schemas.microsoft.com/office/drawing/2014/main" id="{8DFEEF20-9FEC-4E16-963B-7B4C59D8648A}"/>
              </a:ext>
            </a:extLst>
          </p:cNvPr>
          <p:cNvSpPr txBox="1"/>
          <p:nvPr/>
        </p:nvSpPr>
        <p:spPr>
          <a:xfrm>
            <a:off x="7259457" y="3991883"/>
            <a:ext cx="2611313" cy="20621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ja-JP" sz="1600" b="1" dirty="0">
                <a:latin typeface="Arial" panose="020B0604020202020204" pitchFamily="34" charset="0"/>
                <a:ea typeface="微軟正黑體"/>
                <a:cs typeface="Arial" panose="020B0604020202020204" pitchFamily="34" charset="0"/>
              </a:rPr>
              <a:t>Six consecutive "</a:t>
            </a:r>
            <a:r>
              <a:rPr lang="en-US" sz="1600" b="1" dirty="0">
                <a:latin typeface="Arial" panose="020B0604020202020204" pitchFamily="34" charset="0"/>
                <a:ea typeface="微軟正黑體"/>
                <a:cs typeface="Arial" panose="020B0604020202020204" pitchFamily="34" charset="0"/>
              </a:rPr>
              <a:t>FF" (hexadecimal digits, converted to binary digits: 11111111): FF </a:t>
            </a:r>
            <a:r>
              <a:rPr lang="en-US" sz="1600" b="1" dirty="0" err="1">
                <a:latin typeface="Arial" panose="020B0604020202020204" pitchFamily="34" charset="0"/>
                <a:ea typeface="微軟正黑體"/>
                <a:cs typeface="Arial" panose="020B0604020202020204" pitchFamily="34" charset="0"/>
              </a:rPr>
              <a:t>FF</a:t>
            </a:r>
            <a:r>
              <a:rPr lang="en-US" altLang="ja-JP" sz="1600" b="1" dirty="0">
                <a:latin typeface="Arial" panose="020B0604020202020204" pitchFamily="34" charset="0"/>
                <a:ea typeface="微軟正黑體"/>
                <a:cs typeface="Arial" panose="020B0604020202020204" pitchFamily="34" charset="0"/>
              </a:rPr>
              <a:t> </a:t>
            </a:r>
            <a:r>
              <a:rPr lang="en-US" sz="1600" b="1" dirty="0" err="1">
                <a:latin typeface="Arial" panose="020B0604020202020204" pitchFamily="34" charset="0"/>
                <a:ea typeface="微軟正黑體"/>
                <a:cs typeface="Arial" panose="020B0604020202020204" pitchFamily="34" charset="0"/>
              </a:rPr>
              <a:t>FF</a:t>
            </a:r>
            <a:r>
              <a:rPr lang="en-US" altLang="ja-JP" sz="1600" b="1" dirty="0">
                <a:latin typeface="Arial" panose="020B0604020202020204" pitchFamily="34" charset="0"/>
                <a:ea typeface="微軟正黑體"/>
                <a:cs typeface="Arial" panose="020B0604020202020204" pitchFamily="34" charset="0"/>
              </a:rPr>
              <a:t> </a:t>
            </a:r>
            <a:r>
              <a:rPr lang="en-US" sz="1600" b="1" dirty="0" err="1">
                <a:latin typeface="Arial" panose="020B0604020202020204" pitchFamily="34" charset="0"/>
                <a:ea typeface="微軟正黑體"/>
                <a:cs typeface="Arial" panose="020B0604020202020204" pitchFamily="34" charset="0"/>
              </a:rPr>
              <a:t>FF</a:t>
            </a:r>
            <a:r>
              <a:rPr lang="en-US" altLang="ja-JP" sz="1600" b="1" dirty="0">
                <a:latin typeface="Arial" panose="020B0604020202020204" pitchFamily="34" charset="0"/>
                <a:ea typeface="微軟正黑體"/>
                <a:cs typeface="Arial" panose="020B0604020202020204" pitchFamily="34" charset="0"/>
              </a:rPr>
              <a:t> </a:t>
            </a:r>
            <a:r>
              <a:rPr lang="en-US" sz="1600" b="1" dirty="0" err="1">
                <a:latin typeface="Arial" panose="020B0604020202020204" pitchFamily="34" charset="0"/>
                <a:ea typeface="微軟正黑體"/>
                <a:cs typeface="Arial" panose="020B0604020202020204" pitchFamily="34" charset="0"/>
              </a:rPr>
              <a:t>FF</a:t>
            </a:r>
            <a:r>
              <a:rPr lang="en-US" altLang="ja-JP" sz="1600" b="1" dirty="0">
                <a:latin typeface="Arial" panose="020B0604020202020204" pitchFamily="34" charset="0"/>
                <a:ea typeface="微軟正黑體"/>
                <a:cs typeface="Arial" panose="020B0604020202020204" pitchFamily="34" charset="0"/>
              </a:rPr>
              <a:t> </a:t>
            </a:r>
            <a:r>
              <a:rPr lang="en-US" sz="1600" b="1" dirty="0" err="1">
                <a:latin typeface="Arial" panose="020B0604020202020204" pitchFamily="34" charset="0"/>
                <a:ea typeface="微軟正黑體"/>
                <a:cs typeface="Arial" panose="020B0604020202020204" pitchFamily="34" charset="0"/>
              </a:rPr>
              <a:t>FF</a:t>
            </a:r>
            <a:r>
              <a:rPr lang="en-US" altLang="ja-JP" sz="1600" b="1" dirty="0">
                <a:latin typeface="Arial" panose="020B0604020202020204" pitchFamily="34" charset="0"/>
                <a:ea typeface="微軟正黑體"/>
                <a:cs typeface="Arial" panose="020B0604020202020204" pitchFamily="34" charset="0"/>
              </a:rPr>
              <a:t> </a:t>
            </a:r>
            <a:r>
              <a:rPr lang="en-US" sz="1600" b="1" dirty="0" err="1">
                <a:latin typeface="Arial" panose="020B0604020202020204" pitchFamily="34" charset="0"/>
                <a:ea typeface="微軟正黑體"/>
                <a:cs typeface="Arial" panose="020B0604020202020204" pitchFamily="34" charset="0"/>
              </a:rPr>
              <a:t>FF</a:t>
            </a:r>
            <a:r>
              <a:rPr lang="en-US" altLang="ja-JP" sz="1600" b="1" dirty="0">
                <a:latin typeface="Arial" panose="020B0604020202020204" pitchFamily="34" charset="0"/>
                <a:ea typeface="微軟正黑體"/>
                <a:cs typeface="Arial" panose="020B0604020202020204" pitchFamily="34" charset="0"/>
              </a:rPr>
              <a:t>, followed by 16 times of </a:t>
            </a:r>
            <a:r>
              <a:rPr lang="en-US" sz="1600" b="1" dirty="0">
                <a:latin typeface="Arial" panose="020B0604020202020204" pitchFamily="34" charset="0"/>
                <a:ea typeface="微軟正黑體"/>
                <a:cs typeface="Arial" panose="020B0604020202020204" pitchFamily="34" charset="0"/>
              </a:rPr>
              <a:t>MAC </a:t>
            </a:r>
            <a:r>
              <a:rPr lang="en-US" altLang="ja-JP" sz="1600" b="1" dirty="0">
                <a:latin typeface="Arial" panose="020B0604020202020204" pitchFamily="34" charset="0"/>
                <a:ea typeface="微軟正黑體"/>
                <a:cs typeface="Arial" panose="020B0604020202020204" pitchFamily="34" charset="0"/>
              </a:rPr>
              <a:t>address information.</a:t>
            </a:r>
            <a:endParaRPr lang="en-US" sz="1600" b="1" dirty="0">
              <a:latin typeface="Arial" panose="020B0604020202020204" pitchFamily="34" charset="0"/>
              <a:cs typeface="Arial" panose="020B0604020202020204" pitchFamily="34" charset="0"/>
            </a:endParaRPr>
          </a:p>
          <a:p>
            <a:endParaRPr lang="ja-JP" altLang="en-US" sz="1600" b="1" dirty="0">
              <a:latin typeface="Arial" panose="020B0604020202020204" pitchFamily="34" charset="0"/>
              <a:ea typeface="微軟正黑體" panose="020B0604030504040204" pitchFamily="34" charset="-120"/>
              <a:cs typeface="Arial" panose="020B0604020202020204" pitchFamily="34" charset="0"/>
            </a:endParaRPr>
          </a:p>
        </p:txBody>
      </p:sp>
      <p:pic>
        <p:nvPicPr>
          <p:cNvPr id="9" name="圖片 8">
            <a:extLst>
              <a:ext uri="{FF2B5EF4-FFF2-40B4-BE49-F238E27FC236}">
                <a16:creationId xmlns:a16="http://schemas.microsoft.com/office/drawing/2014/main" id="{CB7EE1EE-B365-4EF2-A73F-F67BDC3B5D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3133" y="2715786"/>
            <a:ext cx="3504305" cy="1438919"/>
          </a:xfrm>
          <a:prstGeom prst="rect">
            <a:avLst/>
          </a:prstGeom>
        </p:spPr>
      </p:pic>
      <p:sp>
        <p:nvSpPr>
          <p:cNvPr id="13" name="Content Placeholder 2">
            <a:extLst>
              <a:ext uri="{FF2B5EF4-FFF2-40B4-BE49-F238E27FC236}">
                <a16:creationId xmlns:a16="http://schemas.microsoft.com/office/drawing/2014/main" id="{B260DB3E-A318-4F1A-ABF1-D62066E31F3A}"/>
              </a:ext>
            </a:extLst>
          </p:cNvPr>
          <p:cNvSpPr txBox="1">
            <a:spLocks/>
          </p:cNvSpPr>
          <p:nvPr/>
        </p:nvSpPr>
        <p:spPr>
          <a:xfrm>
            <a:off x="854490" y="2641038"/>
            <a:ext cx="3505200" cy="1074738"/>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ja-JP" sz="2400" b="1">
                <a:solidFill>
                  <a:srgbClr val="FFFFFF"/>
                </a:solidFill>
                <a:latin typeface="Arial"/>
                <a:ea typeface="微軟正黑體"/>
                <a:cs typeface="Arial"/>
              </a:rPr>
              <a:t>Highly </a:t>
            </a:r>
            <a:r>
              <a:rPr lang="en-US" altLang="ja-JP" sz="2400" b="1">
                <a:solidFill>
                  <a:srgbClr val="FFFFFF"/>
                </a:solidFill>
                <a:latin typeface="Arial"/>
                <a:ea typeface="微軟正黑體"/>
                <a:cs typeface="Arial"/>
              </a:rPr>
              <a:t>P</a:t>
            </a:r>
            <a:r>
              <a:rPr lang="ja-JP" sz="2400" b="1">
                <a:solidFill>
                  <a:srgbClr val="FFFFFF"/>
                </a:solidFill>
                <a:latin typeface="Arial"/>
                <a:ea typeface="微軟正黑體"/>
                <a:cs typeface="Arial"/>
              </a:rPr>
              <a:t>opular </a:t>
            </a:r>
            <a:r>
              <a:rPr lang="en-US" altLang="ja-JP" sz="2400" b="1">
                <a:solidFill>
                  <a:srgbClr val="FFFFFF"/>
                </a:solidFill>
                <a:latin typeface="Arial"/>
                <a:ea typeface="微軟正黑體"/>
                <a:cs typeface="Arial"/>
              </a:rPr>
              <a:t>T</a:t>
            </a:r>
            <a:r>
              <a:rPr lang="ja-JP" sz="2400" b="1">
                <a:solidFill>
                  <a:srgbClr val="FFFFFF"/>
                </a:solidFill>
                <a:latin typeface="Arial"/>
                <a:ea typeface="微軟正黑體"/>
                <a:cs typeface="Arial"/>
              </a:rPr>
              <a:t>echnology</a:t>
            </a:r>
            <a:endParaRPr lang="en-US" altLang="ja-JP" b="1">
              <a:solidFill>
                <a:srgbClr val="FFFFFF"/>
              </a:solidFill>
              <a:latin typeface="Arial"/>
              <a:ea typeface="微軟正黑體"/>
              <a:cs typeface="Arial"/>
            </a:endParaRPr>
          </a:p>
          <a:p>
            <a:pPr marL="0" indent="0" algn="ctr">
              <a:lnSpc>
                <a:spcPct val="100000"/>
              </a:lnSpc>
              <a:spcBef>
                <a:spcPts val="0"/>
              </a:spcBef>
              <a:buNone/>
            </a:pPr>
            <a:r>
              <a:rPr lang="en-US" sz="1600">
                <a:solidFill>
                  <a:srgbClr val="FFFFFF"/>
                </a:solidFill>
                <a:latin typeface="Arial" panose="020B0604020202020204" pitchFamily="34" charset="0"/>
                <a:ea typeface="微軟正黑體"/>
                <a:cs typeface="Arial" panose="020B0604020202020204" pitchFamily="34" charset="0"/>
              </a:rPr>
              <a:t>Most NAS/PC/MAC support</a:t>
            </a:r>
          </a:p>
        </p:txBody>
      </p:sp>
      <p:pic>
        <p:nvPicPr>
          <p:cNvPr id="12" name="圖片 11">
            <a:extLst>
              <a:ext uri="{FF2B5EF4-FFF2-40B4-BE49-F238E27FC236}">
                <a16:creationId xmlns:a16="http://schemas.microsoft.com/office/drawing/2014/main" id="{37FF3C2C-20FD-4C20-8D01-28613A0E29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20472" y="2715786"/>
            <a:ext cx="3504305" cy="1438919"/>
          </a:xfrm>
          <a:prstGeom prst="rect">
            <a:avLst/>
          </a:prstGeom>
        </p:spPr>
      </p:pic>
      <p:sp>
        <p:nvSpPr>
          <p:cNvPr id="16" name="Content Placeholder 2">
            <a:extLst>
              <a:ext uri="{FF2B5EF4-FFF2-40B4-BE49-F238E27FC236}">
                <a16:creationId xmlns:a16="http://schemas.microsoft.com/office/drawing/2014/main" id="{A6A3D5A1-3CDB-46BB-933B-AEDCE4F3C283}"/>
              </a:ext>
            </a:extLst>
          </p:cNvPr>
          <p:cNvSpPr txBox="1">
            <a:spLocks/>
          </p:cNvSpPr>
          <p:nvPr/>
        </p:nvSpPr>
        <p:spPr>
          <a:xfrm>
            <a:off x="6731829" y="2641038"/>
            <a:ext cx="3505200" cy="1074738"/>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altLang="ja-JP" sz="2400" b="1">
                <a:solidFill>
                  <a:schemeClr val="bg1"/>
                </a:solidFill>
                <a:latin typeface="Arial" panose="020B0604020202020204" pitchFamily="34" charset="0"/>
                <a:ea typeface="微軟正黑體"/>
                <a:cs typeface="Arial" panose="020B0604020202020204" pitchFamily="34" charset="0"/>
              </a:rPr>
              <a:t>Magic Packet</a:t>
            </a:r>
          </a:p>
        </p:txBody>
      </p:sp>
      <p:grpSp>
        <p:nvGrpSpPr>
          <p:cNvPr id="6" name="群組 5">
            <a:extLst>
              <a:ext uri="{FF2B5EF4-FFF2-40B4-BE49-F238E27FC236}">
                <a16:creationId xmlns:a16="http://schemas.microsoft.com/office/drawing/2014/main" id="{A9820112-C8D8-4430-B8D3-099E8C769C2D}"/>
              </a:ext>
            </a:extLst>
          </p:cNvPr>
          <p:cNvGrpSpPr/>
          <p:nvPr/>
        </p:nvGrpSpPr>
        <p:grpSpPr>
          <a:xfrm>
            <a:off x="1067006" y="3694681"/>
            <a:ext cx="3165399" cy="2715295"/>
            <a:chOff x="105842" y="4283798"/>
            <a:chExt cx="3497896" cy="3000513"/>
          </a:xfrm>
        </p:grpSpPr>
        <p:pic>
          <p:nvPicPr>
            <p:cNvPr id="5" name="圖片 4">
              <a:extLst>
                <a:ext uri="{FF2B5EF4-FFF2-40B4-BE49-F238E27FC236}">
                  <a16:creationId xmlns:a16="http://schemas.microsoft.com/office/drawing/2014/main" id="{E48A4F55-4411-4CB6-BAAA-30BF4C23EA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842" y="4283798"/>
              <a:ext cx="3497896" cy="3000513"/>
            </a:xfrm>
            <a:prstGeom prst="rect">
              <a:avLst/>
            </a:prstGeom>
          </p:spPr>
        </p:pic>
        <p:pic>
          <p:nvPicPr>
            <p:cNvPr id="8" name="Picture 8" descr="A desktop computer monitor sitting next to a computer&#10;&#10;Description generated with high confidence">
              <a:extLst>
                <a:ext uri="{FF2B5EF4-FFF2-40B4-BE49-F238E27FC236}">
                  <a16:creationId xmlns:a16="http://schemas.microsoft.com/office/drawing/2014/main" id="{83C1FEDF-5F3D-4AF0-85CB-FE9C4921E79C}"/>
                </a:ext>
              </a:extLst>
            </p:cNvPr>
            <p:cNvPicPr>
              <a:picLocks noChangeAspect="1"/>
            </p:cNvPicPr>
            <p:nvPr/>
          </p:nvPicPr>
          <p:blipFill rotWithShape="1">
            <a:blip r:embed="rId6"/>
            <a:srcRect l="17850" t="17941" r="18375" b="25259"/>
            <a:stretch/>
          </p:blipFill>
          <p:spPr>
            <a:xfrm>
              <a:off x="531966" y="4655161"/>
              <a:ext cx="2400744" cy="1491817"/>
            </a:xfrm>
            <a:prstGeom prst="rect">
              <a:avLst/>
            </a:prstGeom>
            <a:effectLst>
              <a:innerShdw blurRad="114300">
                <a:prstClr val="black"/>
              </a:innerShdw>
            </a:effectLst>
          </p:spPr>
        </p:pic>
      </p:grpSp>
      <p:pic>
        <p:nvPicPr>
          <p:cNvPr id="19" name="圖片 18">
            <a:extLst>
              <a:ext uri="{FF2B5EF4-FFF2-40B4-BE49-F238E27FC236}">
                <a16:creationId xmlns:a16="http://schemas.microsoft.com/office/drawing/2014/main" id="{E3E0A1E3-03E2-435E-8BA4-1C57CD1D4CA8}"/>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3122884" y="4358359"/>
            <a:ext cx="1775791" cy="1838739"/>
          </a:xfrm>
          <a:prstGeom prst="rect">
            <a:avLst/>
          </a:prstGeom>
          <a:effectLst>
            <a:outerShdw blurRad="50800" dist="38100" dir="2700000" algn="tl" rotWithShape="0">
              <a:prstClr val="black">
                <a:alpha val="40000"/>
              </a:prstClr>
            </a:outerShdw>
          </a:effectLst>
        </p:spPr>
      </p:pic>
      <p:sp>
        <p:nvSpPr>
          <p:cNvPr id="20" name="TextBox 13">
            <a:extLst>
              <a:ext uri="{FF2B5EF4-FFF2-40B4-BE49-F238E27FC236}">
                <a16:creationId xmlns:a16="http://schemas.microsoft.com/office/drawing/2014/main" id="{BB9D5CAB-ED9F-421D-9654-E44C364F3BDF}"/>
              </a:ext>
            </a:extLst>
          </p:cNvPr>
          <p:cNvSpPr txBox="1"/>
          <p:nvPr/>
        </p:nvSpPr>
        <p:spPr>
          <a:xfrm>
            <a:off x="3616968" y="6103474"/>
            <a:ext cx="94840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ja-JP" sz="1200" b="1">
                <a:latin typeface="Arial" panose="020B0604020202020204" pitchFamily="34" charset="0"/>
                <a:ea typeface="微軟正黑體" panose="020B0604030504040204" pitchFamily="34" charset="-120"/>
                <a:cs typeface="Arial" panose="020B0604020202020204" pitchFamily="34" charset="0"/>
              </a:rPr>
              <a:t>TS-451</a:t>
            </a:r>
            <a:endParaRPr lang="en-US" sz="1200" b="1">
              <a:latin typeface="Arial" panose="020B0604020202020204" pitchFamily="34" charset="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379498695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1706</Words>
  <Application>Microsoft Office PowerPoint</Application>
  <PresentationFormat>寬螢幕</PresentationFormat>
  <Paragraphs>365</Paragraphs>
  <Slides>38</Slides>
  <Notes>36</Notes>
  <HiddenSlides>0</HiddenSlides>
  <MMClips>0</MMClips>
  <ScaleCrop>false</ScaleCrop>
  <HeadingPairs>
    <vt:vector size="6" baseType="variant">
      <vt:variant>
        <vt:lpstr>使用字型</vt:lpstr>
      </vt:variant>
      <vt:variant>
        <vt:i4>11</vt:i4>
      </vt:variant>
      <vt:variant>
        <vt:lpstr>佈景主題</vt:lpstr>
      </vt:variant>
      <vt:variant>
        <vt:i4>1</vt:i4>
      </vt:variant>
      <vt:variant>
        <vt:lpstr>投影片標題</vt:lpstr>
      </vt:variant>
      <vt:variant>
        <vt:i4>38</vt:i4>
      </vt:variant>
    </vt:vector>
  </HeadingPairs>
  <TitlesOfParts>
    <vt:vector size="50" baseType="lpstr">
      <vt:lpstr>Arial,Sans-Serif</vt:lpstr>
      <vt:lpstr>等线</vt:lpstr>
      <vt:lpstr>ＭＳ Ｐゴシック</vt:lpstr>
      <vt:lpstr>PingFangTC-Medium</vt:lpstr>
      <vt:lpstr>PingFangTC-Regular</vt:lpstr>
      <vt:lpstr>游ゴシック</vt:lpstr>
      <vt:lpstr>微軟正黑體</vt:lpstr>
      <vt:lpstr>新細明體</vt:lpstr>
      <vt:lpstr>Arial</vt:lpstr>
      <vt:lpstr>Calibri</vt:lpstr>
      <vt:lpstr>Calibri Light</vt:lpstr>
      <vt:lpstr>Office Theme</vt:lpstr>
      <vt:lpstr>PowerPoint 簡報</vt:lpstr>
      <vt:lpstr>Explore The Best Remote Wake-Up Assistant There Is!</vt:lpstr>
      <vt:lpstr>Why Do You Need To Use QuWakeUp?</vt:lpstr>
      <vt:lpstr>How Did We Remotely Wake Up Devices Before?</vt:lpstr>
      <vt:lpstr>         NAS Home Users:           Traditional WOL Methods</vt:lpstr>
      <vt:lpstr>MIS Engineer:  Traditional WOL Methods</vt:lpstr>
      <vt:lpstr>All we need is "Someone" that:</vt:lpstr>
      <vt:lpstr>How Was  WOL/WOW Done Before? </vt:lpstr>
      <vt:lpstr>Wake On LAN (WOL) Introduction</vt:lpstr>
      <vt:lpstr>In the past, if you wanted to complete WOL, you would have needed to:</vt:lpstr>
      <vt:lpstr>In the past, if you wanted to complete WOL, you would have needed to: </vt:lpstr>
      <vt:lpstr>Wake On WAN Troubles</vt:lpstr>
      <vt:lpstr>Complicated setting process</vt:lpstr>
      <vt:lpstr>QWU-100  A Compact Box Can Solve Your Problems</vt:lpstr>
      <vt:lpstr>QuWakeUp Can Remote Wake-up Easily</vt:lpstr>
      <vt:lpstr>QWU-100 Introduction</vt:lpstr>
      <vt:lpstr>QWU-100 Flexible Options Of Power Supply</vt:lpstr>
      <vt:lpstr>Flexible Deployment And Multiple Management</vt:lpstr>
      <vt:lpstr>QuWakeUp Five Highlights</vt:lpstr>
      <vt:lpstr>3 Easy Steps Installation </vt:lpstr>
      <vt:lpstr> 3 Easy Steps Installation </vt:lpstr>
      <vt:lpstr>Meet Diverse Wake-up Demands</vt:lpstr>
      <vt:lpstr>Seamless Mobile APP </vt:lpstr>
      <vt:lpstr>Remote Wake-Up Directly</vt:lpstr>
      <vt:lpstr>Remote Wake-Up Directly</vt:lpstr>
      <vt:lpstr>PowerPoint 簡報</vt:lpstr>
      <vt:lpstr>PowerPoint 簡報</vt:lpstr>
      <vt:lpstr>The Best Remote Wake-up Assistant You Can Have</vt:lpstr>
      <vt:lpstr>QuWakeUp User Interface Introduction</vt:lpstr>
      <vt:lpstr>Interface Introduction – Open with browser</vt:lpstr>
      <vt:lpstr> Interface Introduction - Operation Menu and Device List</vt:lpstr>
      <vt:lpstr>Demo</vt:lpstr>
      <vt:lpstr>Situational Comparison Before/After QuWakeUp</vt:lpstr>
      <vt:lpstr>How To Deal With Unexpected Network Disconnection</vt:lpstr>
      <vt:lpstr>Solution: QuWakeUp</vt:lpstr>
      <vt:lpstr>The Server Room Is Repaired. How To Restart After Power-on?</vt:lpstr>
      <vt:lpstr>With QuWake-Up Get It Easily Done.</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Yvonne Tsai</dc:creator>
  <cp:lastModifiedBy>亞彣 蔡</cp:lastModifiedBy>
  <cp:revision>2</cp:revision>
  <dcterms:created xsi:type="dcterms:W3CDTF">2013-07-15T20:26:40Z</dcterms:created>
  <dcterms:modified xsi:type="dcterms:W3CDTF">2019-05-07T08:08:45Z</dcterms:modified>
</cp:coreProperties>
</file>