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57" r:id="rId1"/>
  </p:sldMasterIdLst>
  <p:notesMasterIdLst>
    <p:notesMasterId r:id="rId38"/>
  </p:notesMasterIdLst>
  <p:handoutMasterIdLst>
    <p:handoutMasterId r:id="rId39"/>
  </p:handoutMasterIdLst>
  <p:sldIdLst>
    <p:sldId id="256" r:id="rId2"/>
    <p:sldId id="335" r:id="rId3"/>
    <p:sldId id="257" r:id="rId4"/>
    <p:sldId id="287" r:id="rId5"/>
    <p:sldId id="288" r:id="rId6"/>
    <p:sldId id="260" r:id="rId7"/>
    <p:sldId id="334" r:id="rId8"/>
    <p:sldId id="319" r:id="rId9"/>
    <p:sldId id="321" r:id="rId10"/>
    <p:sldId id="292" r:id="rId11"/>
    <p:sldId id="333" r:id="rId12"/>
    <p:sldId id="294" r:id="rId13"/>
    <p:sldId id="295" r:id="rId14"/>
    <p:sldId id="296" r:id="rId15"/>
    <p:sldId id="297" r:id="rId16"/>
    <p:sldId id="298" r:id="rId17"/>
    <p:sldId id="299" r:id="rId18"/>
    <p:sldId id="300" r:id="rId19"/>
    <p:sldId id="301" r:id="rId20"/>
    <p:sldId id="302" r:id="rId21"/>
    <p:sldId id="332" r:id="rId22"/>
    <p:sldId id="304" r:id="rId23"/>
    <p:sldId id="331" r:id="rId24"/>
    <p:sldId id="306" r:id="rId25"/>
    <p:sldId id="323" r:id="rId26"/>
    <p:sldId id="324" r:id="rId27"/>
    <p:sldId id="307" r:id="rId28"/>
    <p:sldId id="330" r:id="rId29"/>
    <p:sldId id="311" r:id="rId30"/>
    <p:sldId id="312" r:id="rId31"/>
    <p:sldId id="329" r:id="rId32"/>
    <p:sldId id="314" r:id="rId33"/>
    <p:sldId id="328" r:id="rId34"/>
    <p:sldId id="316" r:id="rId35"/>
    <p:sldId id="317" r:id="rId36"/>
    <p:sldId id="327" r:id="rId37"/>
  </p:sldIdLst>
  <p:sldSz cx="9144000" cy="5143500" type="screen16x9"/>
  <p:notesSz cx="6858000" cy="9144000"/>
  <p:embeddedFontLst>
    <p:embeddedFont>
      <p:font typeface="微軟正黑體" panose="020B0604030504040204" pitchFamily="34" charset="-120"/>
      <p:regular r:id="rId40"/>
      <p:bold r:id="rId41"/>
    </p:embeddedFont>
    <p:embeddedFont>
      <p:font typeface="微軟正黑體" panose="020B0604030504040204" pitchFamily="34" charset="-120"/>
      <p:regular r:id="rId40"/>
      <p:bold r:id="rId41"/>
    </p:embeddedFont>
    <p:embeddedFont>
      <p:font typeface="Calibri" panose="020F0502020204030204" pitchFamily="34" charset="0"/>
      <p:regular r:id="rId42"/>
      <p:bold r:id="rId43"/>
      <p:italic r:id="rId44"/>
      <p:boldItalic r:id="rId45"/>
    </p:embeddedFont>
    <p:embeddedFont>
      <p:font typeface="Nunito" panose="02020500000000000000"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55BF"/>
    <a:srgbClr val="6140AB"/>
    <a:srgbClr val="3862E8"/>
    <a:srgbClr val="6B379B"/>
    <a:srgbClr val="E2DBEA"/>
    <a:srgbClr val="F2F1F7"/>
    <a:srgbClr val="425BDA"/>
    <a:srgbClr val="633FA9"/>
    <a:srgbClr val="7C77CD"/>
    <a:srgbClr val="727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CD6F19-95C5-08C5-38EE-BAC9A441C32F}" v="13" dt="2019-05-02T06:00:12.490"/>
    <p1510:client id="{60910F19-8A61-68E1-EFC9-C0C5D2F18BB6}" v="13" dt="2019-05-02T01:20:58.277"/>
    <p1510:client id="{7768DBAA-F0AC-2D23-79FA-700A475768F5}" v="18" dt="2019-05-02T05:46:38.349"/>
    <p1510:client id="{7D41C85A-F4DC-4589-BCE9-E5CC6F821EFD}" v="1613" dt="2019-05-02T06:26:11.346"/>
  </p1510:revLst>
</p1510:revInfo>
</file>

<file path=ppt/tableStyles.xml><?xml version="1.0" encoding="utf-8"?>
<a:tblStyleLst xmlns:a="http://schemas.openxmlformats.org/drawingml/2006/main" def="{0EF7AACA-380C-45E3-9791-2B5D4D8FD103}">
  <a:tblStyle styleId="{0EF7AACA-380C-45E3-9791-2B5D4D8FD10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96" y="92"/>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89BB8B89-8797-402A-AF62-33D58D441B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F23511D6-41E8-4BC0-B3F0-45A2D7B1CB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CDD85C-1FFC-4575-9D0C-4136F942BC43}" type="datetimeFigureOut">
              <a:rPr lang="zh-TW" altLang="en-US" smtClean="0"/>
              <a:pPr/>
              <a:t>2019/5/2</a:t>
            </a:fld>
            <a:endParaRPr lang="zh-TW" altLang="en-US"/>
          </a:p>
        </p:txBody>
      </p:sp>
      <p:sp>
        <p:nvSpPr>
          <p:cNvPr id="4" name="頁尾版面配置區 3">
            <a:extLst>
              <a:ext uri="{FF2B5EF4-FFF2-40B4-BE49-F238E27FC236}">
                <a16:creationId xmlns:a16="http://schemas.microsoft.com/office/drawing/2014/main" id="{2E19882E-0CD5-430F-B5D1-F008D9465B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8A0F6C6-2F4E-4234-831B-3B5CF1773F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A0B569-65AE-47F0-856B-7A23FE3C6C3E}" type="slidenum">
              <a:rPr lang="zh-TW" altLang="en-US" smtClean="0"/>
              <a:pPr/>
              <a:t>‹#›</a:t>
            </a:fld>
            <a:endParaRPr lang="zh-TW" altLang="en-US"/>
          </a:p>
        </p:txBody>
      </p:sp>
    </p:spTree>
    <p:extLst>
      <p:ext uri="{BB962C8B-B14F-4D97-AF65-F5344CB8AC3E}">
        <p14:creationId xmlns:p14="http://schemas.microsoft.com/office/powerpoint/2010/main" val="2267953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11f6cf5d0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11f6cf5d0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由於USB camera隨插即用的特性，USB攝影機不需要PoE交換器的網路孔供電</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582ec761a1_8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582ec761a1_8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6c635b28c_4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6c635b28c_4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6c635b28c_4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6c635b28c_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56c635b28c_4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56c635b28c_4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56c635b28c_4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56c635b28c_4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11f6cf5d0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511f6cf5d0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82ec761a1_8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582ec761a1_8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個人居家辦公</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511f6cf5d0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511f6cf5d0_0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家庭</a:t>
            </a:r>
            <a:endParaRPr/>
          </a:p>
          <a:p>
            <a:pPr marL="0" lvl="0" indent="0" algn="l" rtl="0">
              <a:spcBef>
                <a:spcPts val="0"/>
              </a:spcBef>
              <a:spcAft>
                <a:spcPts val="0"/>
              </a:spcAft>
              <a:buNone/>
            </a:pPr>
            <a:r>
              <a:rPr lang="en"/>
              <a:t>警衛</a:t>
            </a:r>
            <a:endParaRPr/>
          </a:p>
          <a:p>
            <a:pPr marL="0" lvl="0" indent="0" algn="l" rtl="0">
              <a:spcBef>
                <a:spcPts val="0"/>
              </a:spcBef>
              <a:spcAft>
                <a:spcPts val="0"/>
              </a:spcAft>
              <a:buNone/>
            </a:pPr>
            <a:r>
              <a:rPr lang="en"/>
              <a:t>門禁</a:t>
            </a:r>
            <a:endParaRPr/>
          </a:p>
          <a:p>
            <a:pPr marL="0" lvl="0" indent="0" algn="l" rtl="0">
              <a:spcBef>
                <a:spcPts val="0"/>
              </a:spcBef>
              <a:spcAft>
                <a:spcPts val="0"/>
              </a:spcAft>
              <a:buNone/>
            </a:pPr>
            <a:r>
              <a:rPr lang="en"/>
              <a:t>看護</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11f6cf5d0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511f6cf5d0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82ec761a1_8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82ec761a1_8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56a6cf93f4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6a6cf93f4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QUSBCam2 與 QVR Pro監控軟體伺服器端 和 QVR Pro Client 監控用戶端，都可以運作於同一台 NAS上，</a:t>
            </a:r>
            <a:endParaRPr/>
          </a:p>
          <a:p>
            <a:pPr marL="0" lvl="0" indent="0" algn="l" rtl="0">
              <a:spcBef>
                <a:spcPts val="0"/>
              </a:spcBef>
              <a:spcAft>
                <a:spcPts val="0"/>
              </a:spcAft>
              <a:buNone/>
            </a:pPr>
            <a:r>
              <a:rPr lang="en"/>
              <a:t>所以這張非常易懂簡單的運作架構圖，可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11f6cf5d0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511f6cf5d0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11f6cf5d0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511f6cf5d0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家庭</a:t>
            </a:r>
            <a:endParaRPr/>
          </a:p>
          <a:p>
            <a:pPr marL="0" lvl="0" indent="0" algn="l" rtl="0">
              <a:spcBef>
                <a:spcPts val="0"/>
              </a:spcBef>
              <a:spcAft>
                <a:spcPts val="0"/>
              </a:spcAft>
              <a:buNone/>
            </a:pPr>
            <a:r>
              <a:rPr lang="en"/>
              <a:t>警衛</a:t>
            </a:r>
            <a:endParaRPr/>
          </a:p>
          <a:p>
            <a:pPr marL="0" lvl="0" indent="0" algn="l" rtl="0">
              <a:spcBef>
                <a:spcPts val="0"/>
              </a:spcBef>
              <a:spcAft>
                <a:spcPts val="0"/>
              </a:spcAft>
              <a:buNone/>
            </a:pPr>
            <a:r>
              <a:rPr lang="en"/>
              <a:t>門禁</a:t>
            </a:r>
            <a:endParaRPr/>
          </a:p>
          <a:p>
            <a:pPr marL="0" lvl="0" indent="0" algn="l" rtl="0">
              <a:spcBef>
                <a:spcPts val="0"/>
              </a:spcBef>
              <a:spcAft>
                <a:spcPts val="0"/>
              </a:spcAft>
              <a:buNone/>
            </a:pPr>
            <a:r>
              <a:rPr lang="en"/>
              <a:t>看護</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11f6cf5d0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511f6cf5d0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11f6cf5d0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511f6cf5d0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511f6cf5d0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511f6cf5d0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家庭</a:t>
            </a:r>
            <a:endParaRPr/>
          </a:p>
          <a:p>
            <a:pPr marL="0" lvl="0" indent="0" algn="l" rtl="0">
              <a:spcBef>
                <a:spcPts val="0"/>
              </a:spcBef>
              <a:spcAft>
                <a:spcPts val="0"/>
              </a:spcAft>
              <a:buNone/>
            </a:pPr>
            <a:r>
              <a:rPr lang="en"/>
              <a:t>警衛</a:t>
            </a:r>
            <a:endParaRPr/>
          </a:p>
          <a:p>
            <a:pPr marL="0" lvl="0" indent="0" algn="l" rtl="0">
              <a:spcBef>
                <a:spcPts val="0"/>
              </a:spcBef>
              <a:spcAft>
                <a:spcPts val="0"/>
              </a:spcAft>
              <a:buNone/>
            </a:pPr>
            <a:r>
              <a:rPr lang="en"/>
              <a:t>門禁</a:t>
            </a:r>
            <a:endParaRPr/>
          </a:p>
          <a:p>
            <a:pPr marL="0" lvl="0" indent="0" algn="l" rtl="0">
              <a:spcBef>
                <a:spcPts val="0"/>
              </a:spcBef>
              <a:spcAft>
                <a:spcPts val="0"/>
              </a:spcAft>
              <a:buNone/>
            </a:pPr>
            <a:r>
              <a:rPr lang="en"/>
              <a:t>看護</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511f6cf5d0_0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511f6cf5d0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QUSBCam2可以透過QVR Pro將影像錄影至NAS之中，且QVR Pro的錄影排程設定可調整成您在家的時候不錄影，以保護您的居家隱私。</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511f6cf5d0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511f6cf5d0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運動場</a:t>
            </a:r>
            <a:endParaRPr/>
          </a:p>
          <a:p>
            <a:pPr marL="0" lvl="0" indent="0" algn="l" rtl="0">
              <a:spcBef>
                <a:spcPts val="0"/>
              </a:spcBef>
              <a:spcAft>
                <a:spcPts val="0"/>
              </a:spcAft>
              <a:buNone/>
            </a:pPr>
            <a:r>
              <a:rPr lang="en"/>
              <a:t>零售</a:t>
            </a:r>
            <a:endParaRPr/>
          </a:p>
          <a:p>
            <a:pPr marL="0" lvl="0" indent="0" algn="l" rtl="0">
              <a:spcBef>
                <a:spcPts val="0"/>
              </a:spcBef>
              <a:spcAft>
                <a:spcPts val="0"/>
              </a:spcAft>
              <a:buNone/>
            </a:pPr>
            <a:r>
              <a:rPr lang="en"/>
              <a:t>機場</a:t>
            </a:r>
            <a:endParaRPr/>
          </a:p>
          <a:p>
            <a:pPr marL="0" lvl="0" indent="0" algn="l" rtl="0">
              <a:spcBef>
                <a:spcPts val="0"/>
              </a:spcBef>
              <a:spcAft>
                <a:spcPts val="0"/>
              </a:spcAft>
              <a:buNone/>
            </a:pPr>
            <a:r>
              <a:rPr lang="en"/>
              <a:t>飯店</a:t>
            </a:r>
            <a:endParaRPr/>
          </a:p>
          <a:p>
            <a:pPr marL="0" lvl="0" indent="0" algn="l" rtl="0">
              <a:spcBef>
                <a:spcPts val="0"/>
              </a:spcBef>
              <a:spcAft>
                <a:spcPts val="0"/>
              </a:spcAft>
              <a:buNone/>
            </a:pPr>
            <a:r>
              <a:rPr lang="en"/>
              <a:t>工廠</a:t>
            </a:r>
            <a:endParaRPr/>
          </a:p>
          <a:p>
            <a:pPr marL="0" lvl="0" indent="0" algn="l" rtl="0">
              <a:spcBef>
                <a:spcPts val="0"/>
              </a:spcBef>
              <a:spcAft>
                <a:spcPts val="0"/>
              </a:spcAft>
              <a:buNone/>
            </a:pPr>
            <a:r>
              <a:rPr lang="en"/>
              <a:t>教育</a:t>
            </a:r>
            <a:endParaRPr/>
          </a:p>
          <a:p>
            <a:pPr marL="0" lvl="0" indent="0" algn="l" rtl="0">
              <a:spcBef>
                <a:spcPts val="0"/>
              </a:spcBef>
              <a:spcAft>
                <a:spcPts val="0"/>
              </a:spcAft>
              <a:buNone/>
            </a:pPr>
            <a:r>
              <a:rPr lang="en"/>
              <a:t>金融</a:t>
            </a:r>
            <a:endParaRPr/>
          </a:p>
          <a:p>
            <a:pPr marL="0" lvl="0" indent="0" algn="l" rtl="0">
              <a:spcBef>
                <a:spcPts val="0"/>
              </a:spcBef>
              <a:spcAft>
                <a:spcPts val="0"/>
              </a:spcAft>
              <a:buNone/>
            </a:pPr>
            <a:r>
              <a:rPr lang="en"/>
              <a:t>醫療 (獸醫)</a:t>
            </a:r>
            <a:endParaRPr/>
          </a:p>
          <a:p>
            <a:pPr marL="0" lvl="0" indent="0" algn="l" rtl="0">
              <a:spcBef>
                <a:spcPts val="0"/>
              </a:spcBef>
              <a:spcAft>
                <a:spcPts val="0"/>
              </a:spcAft>
              <a:buNone/>
            </a:pPr>
            <a:r>
              <a:rPr lang="en"/>
              <a:t>物流</a:t>
            </a:r>
            <a:endParaRPr/>
          </a:p>
          <a:p>
            <a:pPr marL="0" lvl="0" indent="0" algn="l" rtl="0">
              <a:spcBef>
                <a:spcPts val="0"/>
              </a:spcBef>
              <a:spcAft>
                <a:spcPts val="0"/>
              </a:spcAft>
              <a:buNone/>
            </a:pPr>
            <a:r>
              <a:rPr lang="en"/>
              <a:t>電商</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582ec761a1_8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582ec761a1_8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運動場</a:t>
            </a:r>
            <a:endParaRPr/>
          </a:p>
          <a:p>
            <a:pPr marL="0" lvl="0" indent="0" algn="l" rtl="0">
              <a:spcBef>
                <a:spcPts val="0"/>
              </a:spcBef>
              <a:spcAft>
                <a:spcPts val="0"/>
              </a:spcAft>
              <a:buNone/>
            </a:pPr>
            <a:r>
              <a:rPr lang="en"/>
              <a:t>零售</a:t>
            </a:r>
            <a:endParaRPr/>
          </a:p>
          <a:p>
            <a:pPr marL="0" lvl="0" indent="0" algn="l" rtl="0">
              <a:spcBef>
                <a:spcPts val="0"/>
              </a:spcBef>
              <a:spcAft>
                <a:spcPts val="0"/>
              </a:spcAft>
              <a:buNone/>
            </a:pPr>
            <a:r>
              <a:rPr lang="en"/>
              <a:t>機場</a:t>
            </a:r>
            <a:endParaRPr/>
          </a:p>
          <a:p>
            <a:pPr marL="0" lvl="0" indent="0" algn="l" rtl="0">
              <a:spcBef>
                <a:spcPts val="0"/>
              </a:spcBef>
              <a:spcAft>
                <a:spcPts val="0"/>
              </a:spcAft>
              <a:buNone/>
            </a:pPr>
            <a:r>
              <a:rPr lang="en"/>
              <a:t>飯店</a:t>
            </a:r>
            <a:endParaRPr/>
          </a:p>
          <a:p>
            <a:pPr marL="0" lvl="0" indent="0" algn="l" rtl="0">
              <a:spcBef>
                <a:spcPts val="0"/>
              </a:spcBef>
              <a:spcAft>
                <a:spcPts val="0"/>
              </a:spcAft>
              <a:buNone/>
            </a:pPr>
            <a:r>
              <a:rPr lang="en"/>
              <a:t>工廠</a:t>
            </a:r>
            <a:endParaRPr/>
          </a:p>
          <a:p>
            <a:pPr marL="0" lvl="0" indent="0" algn="l" rtl="0">
              <a:spcBef>
                <a:spcPts val="0"/>
              </a:spcBef>
              <a:spcAft>
                <a:spcPts val="0"/>
              </a:spcAft>
              <a:buNone/>
            </a:pPr>
            <a:r>
              <a:rPr lang="en"/>
              <a:t>教育</a:t>
            </a:r>
            <a:endParaRPr/>
          </a:p>
          <a:p>
            <a:pPr marL="0" lvl="0" indent="0" algn="l" rtl="0">
              <a:spcBef>
                <a:spcPts val="0"/>
              </a:spcBef>
              <a:spcAft>
                <a:spcPts val="0"/>
              </a:spcAft>
              <a:buNone/>
            </a:pPr>
            <a:r>
              <a:rPr lang="en"/>
              <a:t>金融</a:t>
            </a:r>
            <a:endParaRPr/>
          </a:p>
          <a:p>
            <a:pPr marL="0" lvl="0" indent="0" algn="l" rtl="0">
              <a:spcBef>
                <a:spcPts val="0"/>
              </a:spcBef>
              <a:spcAft>
                <a:spcPts val="0"/>
              </a:spcAft>
              <a:buNone/>
            </a:pPr>
            <a:r>
              <a:rPr lang="en"/>
              <a:t>醫療 (獸醫)</a:t>
            </a:r>
            <a:endParaRPr/>
          </a:p>
          <a:p>
            <a:pPr marL="0" lvl="0" indent="0" algn="l" rtl="0">
              <a:spcBef>
                <a:spcPts val="0"/>
              </a:spcBef>
              <a:spcAft>
                <a:spcPts val="0"/>
              </a:spcAft>
              <a:buNone/>
            </a:pPr>
            <a:r>
              <a:rPr lang="en"/>
              <a:t>物流</a:t>
            </a:r>
            <a:endParaRPr/>
          </a:p>
          <a:p>
            <a:pPr marL="0" lvl="0" indent="0" algn="l" rtl="0">
              <a:spcBef>
                <a:spcPts val="0"/>
              </a:spcBef>
              <a:spcAft>
                <a:spcPts val="0"/>
              </a:spcAft>
              <a:buNone/>
            </a:pPr>
            <a:r>
              <a:rPr lang="en"/>
              <a:t>電商</a:t>
            </a: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11f6cf5d0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511f6cf5d0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11f6cf5d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11f6cf5d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11f6cf5d0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511f6cf5d0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透過QVR Pro與QUSBCam2，您可混和兩種攝影機一起使用，於遠距的位置，使用傳統IP攝影機搭配POE交換器(Switch)，於機房內您可直接使用USB攝影機，監控機房內設備之安全。並且透過QVR Pro的即時分析動態能力，當有人員進出機房時，QVR Pro Client手機版就可收到通知，您就可以即時掌握機房內的動態。</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11f6cf5d0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511f6cf5d0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582ec761a1_8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582ec761a1_8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QUSBCam2是一個輕巧好用的影像監控小工具，再加上QVR Pro與內建的各種功能，將可享受到強大的監控軟體平台所帶來的便利</a:t>
            </a:r>
            <a:endParaRPr/>
          </a:p>
          <a:p>
            <a:pPr marL="0" lvl="0" indent="0" algn="l" rtl="0">
              <a:spcBef>
                <a:spcPts val="0"/>
              </a:spcBef>
              <a:spcAft>
                <a:spcPts val="0"/>
              </a:spcAft>
              <a:buNone/>
            </a:pPr>
            <a:r>
              <a:rPr lang="en"/>
              <a:t>不論個人、居家、企業等等，都有各自適合的NAS機種與攝影機機種，如果各位觀眾已有QNAP NAS，不妨採購一個Webcam攝影機試試看我們提到的功能。</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511f6cf5d0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511f6cf5d0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展示如何挑選購買</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11f6cf5d0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11f6cf5d0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82ec761a1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82ec761a1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82ec761a1_8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82ec761a1_8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24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11f6cf5d0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11f6cf5d0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當你使用了QUSBCam2，你就獲得了四個主要的優點</a:t>
            </a:r>
            <a:endParaRPr/>
          </a:p>
          <a:p>
            <a:pPr marL="0" lvl="0" indent="0" algn="l" rtl="0">
              <a:spcBef>
                <a:spcPts val="0"/>
              </a:spcBef>
              <a:spcAft>
                <a:spcPts val="0"/>
              </a:spcAft>
              <a:buNone/>
            </a:pPr>
            <a:r>
              <a:rPr lang="en"/>
              <a:t>1.經濟實惠</a:t>
            </a:r>
            <a:endParaRPr/>
          </a:p>
          <a:p>
            <a:pPr marL="0" lvl="0" indent="0" algn="l" rtl="0">
              <a:spcBef>
                <a:spcPts val="0"/>
              </a:spcBef>
              <a:spcAft>
                <a:spcPts val="0"/>
              </a:spcAft>
              <a:buNone/>
            </a:pPr>
            <a:r>
              <a:rPr lang="en"/>
              <a:t>2.可遠端監控</a:t>
            </a:r>
            <a:endParaRPr/>
          </a:p>
          <a:p>
            <a:pPr marL="0" lvl="0" indent="0" algn="l" rtl="0">
              <a:spcBef>
                <a:spcPts val="0"/>
              </a:spcBef>
              <a:spcAft>
                <a:spcPts val="0"/>
              </a:spcAft>
              <a:buNone/>
            </a:pPr>
            <a:r>
              <a:rPr lang="en"/>
              <a:t>3.隨插即用</a:t>
            </a:r>
            <a:endParaRPr/>
          </a:p>
          <a:p>
            <a:pPr marL="0" lvl="0" indent="0" algn="l" rtl="0">
              <a:spcBef>
                <a:spcPts val="0"/>
              </a:spcBef>
              <a:spcAft>
                <a:spcPts val="0"/>
              </a:spcAft>
              <a:buNone/>
            </a:pPr>
            <a:r>
              <a:rPr lang="en"/>
              <a:t>4.毋須額外供電</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11f6cf5d0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511f6cf5d0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在這張表格之中，可看到Webcam有幾點優勢，包括尺寸輕盈、解析度佳，價格便宜。</a:t>
            </a:r>
            <a:endParaRPr/>
          </a:p>
          <a:p>
            <a:pPr marL="0" lvl="0" indent="0" algn="l" rtl="0">
              <a:spcBef>
                <a:spcPts val="0"/>
              </a:spcBef>
              <a:spcAft>
                <a:spcPts val="0"/>
              </a:spcAft>
              <a:buNone/>
            </a:pPr>
            <a:r>
              <a:rPr lang="en"/>
              <a:t>但在劣勢的部分中，又可以依賴QUSBCam2來補足</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511f6cf5d0_0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511f6cf5d0_0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QUSBCam2的準備是很簡單的，只需要額外準備一台能運作QTS 4.3以上的 NAS</a:t>
            </a:r>
            <a:endParaRPr/>
          </a:p>
          <a:p>
            <a:pPr marL="0" lvl="0" indent="0" algn="l" rtl="0">
              <a:spcBef>
                <a:spcPts val="0"/>
              </a:spcBef>
              <a:spcAft>
                <a:spcPts val="0"/>
              </a:spcAft>
              <a:buNone/>
            </a:pPr>
            <a:endParaRPr/>
          </a:p>
          <a:p>
            <a:pPr marL="0" lvl="0" indent="0" algn="l" rtl="0">
              <a:spcBef>
                <a:spcPts val="0"/>
              </a:spcBef>
              <a:spcAft>
                <a:spcPts val="0"/>
              </a:spcAft>
              <a:buNone/>
            </a:pPr>
            <a:r>
              <a:rPr lang="en"/>
              <a:t>IP攝影機則還需要設定IP 掌握攝影機的帳號密碼</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511f6cf5d0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511f6cf5d0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透過QUSBCam2的使用者介面，可以登入QUSBcam2監看影像，也可分享網址給朋友(而且是可以設定密碼保護的)</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385D4C2F-61EC-4091-AFE0-06DC385716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3" name="Google Shape;53;p4"/>
          <p:cNvSpPr txBox="1">
            <a:spLocks noGrp="1"/>
          </p:cNvSpPr>
          <p:nvPr>
            <p:ph type="title"/>
          </p:nvPr>
        </p:nvSpPr>
        <p:spPr>
          <a:xfrm>
            <a:off x="261350" y="261225"/>
            <a:ext cx="7505700" cy="582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312150" y="906425"/>
            <a:ext cx="8203500" cy="36309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Font typeface="Arial"/>
              <a:buChar char="●"/>
              <a:defRPr>
                <a:latin typeface="Arial"/>
                <a:ea typeface="Arial"/>
                <a:cs typeface="Arial"/>
                <a:sym typeface="Arial"/>
              </a:defRPr>
            </a:lvl1pPr>
            <a:lvl2pPr marL="914400" lvl="1" indent="-298450">
              <a:spcBef>
                <a:spcPts val="1600"/>
              </a:spcBef>
              <a:spcAft>
                <a:spcPts val="0"/>
              </a:spcAft>
              <a:buSzPts val="1100"/>
              <a:buFont typeface="Arial"/>
              <a:buChar char="○"/>
              <a:defRPr>
                <a:latin typeface="Arial"/>
                <a:ea typeface="Arial"/>
                <a:cs typeface="Arial"/>
                <a:sym typeface="Arial"/>
              </a:defRPr>
            </a:lvl2pPr>
            <a:lvl3pPr marL="1371600" lvl="2" indent="-298450">
              <a:spcBef>
                <a:spcPts val="1600"/>
              </a:spcBef>
              <a:spcAft>
                <a:spcPts val="0"/>
              </a:spcAft>
              <a:buSzPts val="1100"/>
              <a:buFont typeface="Arial"/>
              <a:buChar char="■"/>
              <a:defRPr>
                <a:latin typeface="Arial"/>
                <a:ea typeface="Arial"/>
                <a:cs typeface="Arial"/>
                <a:sym typeface="Arial"/>
              </a:defRPr>
            </a:lvl3pPr>
            <a:lvl4pPr marL="1828800" lvl="3" indent="-298450">
              <a:spcBef>
                <a:spcPts val="1600"/>
              </a:spcBef>
              <a:spcAft>
                <a:spcPts val="0"/>
              </a:spcAft>
              <a:buSzPts val="1100"/>
              <a:buFont typeface="Arial"/>
              <a:buChar char="●"/>
              <a:defRPr>
                <a:latin typeface="Arial"/>
                <a:ea typeface="Arial"/>
                <a:cs typeface="Arial"/>
                <a:sym typeface="Arial"/>
              </a:defRPr>
            </a:lvl4pPr>
            <a:lvl5pPr marL="2286000" lvl="4" indent="-298450">
              <a:spcBef>
                <a:spcPts val="1600"/>
              </a:spcBef>
              <a:spcAft>
                <a:spcPts val="0"/>
              </a:spcAft>
              <a:buSzPts val="1100"/>
              <a:buFont typeface="Arial"/>
              <a:buChar char="○"/>
              <a:defRPr>
                <a:latin typeface="Arial"/>
                <a:ea typeface="Arial"/>
                <a:cs typeface="Arial"/>
                <a:sym typeface="Arial"/>
              </a:defRPr>
            </a:lvl5pPr>
            <a:lvl6pPr marL="2743200" lvl="5" indent="-298450">
              <a:spcBef>
                <a:spcPts val="1600"/>
              </a:spcBef>
              <a:spcAft>
                <a:spcPts val="0"/>
              </a:spcAft>
              <a:buSzPts val="1100"/>
              <a:buFont typeface="Arial"/>
              <a:buChar char="■"/>
              <a:defRPr>
                <a:latin typeface="Arial"/>
                <a:ea typeface="Arial"/>
                <a:cs typeface="Arial"/>
                <a:sym typeface="Arial"/>
              </a:defRPr>
            </a:lvl6pPr>
            <a:lvl7pPr marL="3200400" lvl="6" indent="-298450">
              <a:spcBef>
                <a:spcPts val="1600"/>
              </a:spcBef>
              <a:spcAft>
                <a:spcPts val="0"/>
              </a:spcAft>
              <a:buSzPts val="1100"/>
              <a:buFont typeface="Arial"/>
              <a:buChar char="●"/>
              <a:defRPr>
                <a:latin typeface="Arial"/>
                <a:ea typeface="Arial"/>
                <a:cs typeface="Arial"/>
                <a:sym typeface="Arial"/>
              </a:defRPr>
            </a:lvl7pPr>
            <a:lvl8pPr marL="3657600" lvl="7" indent="-298450">
              <a:spcBef>
                <a:spcPts val="1600"/>
              </a:spcBef>
              <a:spcAft>
                <a:spcPts val="0"/>
              </a:spcAft>
              <a:buSzPts val="1100"/>
              <a:buFont typeface="Arial"/>
              <a:buChar char="○"/>
              <a:defRPr>
                <a:latin typeface="Arial"/>
                <a:ea typeface="Arial"/>
                <a:cs typeface="Arial"/>
                <a:sym typeface="Arial"/>
              </a:defRPr>
            </a:lvl8pPr>
            <a:lvl9pPr marL="4114800" lvl="8" indent="-298450">
              <a:spcBef>
                <a:spcPts val="1600"/>
              </a:spcBef>
              <a:spcAft>
                <a:spcPts val="1600"/>
              </a:spcAft>
              <a:buSzPts val="1100"/>
              <a:buFont typeface="Arial"/>
              <a:buChar char="■"/>
              <a:defRPr>
                <a:latin typeface="Arial"/>
                <a:ea typeface="Arial"/>
                <a:cs typeface="Arial"/>
                <a:sym typeface="Arial"/>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1">
  <p:cSld name="TITLE_AND_BODY_1">
    <p:bg>
      <p:bgPr>
        <a:solidFill>
          <a:schemeClr val="dk2"/>
        </a:solidFill>
        <a:effectLst/>
      </p:bgPr>
    </p:bg>
    <p:spTree>
      <p:nvGrpSpPr>
        <p:cNvPr id="1" name="Shape 56"/>
        <p:cNvGrpSpPr/>
        <p:nvPr/>
      </p:nvGrpSpPr>
      <p:grpSpPr>
        <a:xfrm>
          <a:off x="0" y="0"/>
          <a:ext cx="0" cy="0"/>
          <a:chOff x="0" y="0"/>
          <a:chExt cx="0" cy="0"/>
        </a:xfrm>
      </p:grpSpPr>
      <p:sp>
        <p:nvSpPr>
          <p:cNvPr id="60" name="Google Shape;60;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1"/>
        <p:cNvGrpSpPr/>
        <p:nvPr/>
      </p:nvGrpSpPr>
      <p:grpSpPr>
        <a:xfrm>
          <a:off x="0" y="0"/>
          <a:ext cx="0" cy="0"/>
          <a:chOff x="0" y="0"/>
          <a:chExt cx="0" cy="0"/>
        </a:xfrm>
      </p:grpSpPr>
      <p:sp>
        <p:nvSpPr>
          <p:cNvPr id="65" name="Google Shape;65;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66" name="Google Shape;66;p6"/>
          <p:cNvSpPr txBox="1">
            <a:spLocks noGrp="1"/>
          </p:cNvSpPr>
          <p:nvPr>
            <p:ph type="title"/>
          </p:nvPr>
        </p:nvSpPr>
        <p:spPr>
          <a:xfrm>
            <a:off x="261350" y="261225"/>
            <a:ext cx="7505700" cy="582000"/>
          </a:xfrm>
          <a:prstGeom prst="rect">
            <a:avLst/>
          </a:prstGeom>
        </p:spPr>
        <p:txBody>
          <a:bodyPr spcFirstLastPara="1" wrap="square" lIns="91425" tIns="91425" rIns="91425" bIns="91425" anchor="t"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67"/>
        <p:cNvGrpSpPr/>
        <p:nvPr/>
      </p:nvGrpSpPr>
      <p:grpSpPr>
        <a:xfrm>
          <a:off x="0" y="0"/>
          <a:ext cx="0" cy="0"/>
          <a:chOff x="0" y="0"/>
          <a:chExt cx="0" cy="0"/>
        </a:xfrm>
      </p:grpSpPr>
      <p:sp>
        <p:nvSpPr>
          <p:cNvPr id="83" name="Google Shape;83;p7"/>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84" name="Google Shape;84;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85"/>
        <p:cNvGrpSpPr/>
        <p:nvPr/>
      </p:nvGrpSpPr>
      <p:grpSpPr>
        <a:xfrm>
          <a:off x="0" y="0"/>
          <a:ext cx="0" cy="0"/>
          <a:chOff x="0" y="0"/>
          <a:chExt cx="0" cy="0"/>
        </a:xfrm>
      </p:grpSpPr>
      <p:sp>
        <p:nvSpPr>
          <p:cNvPr id="89" name="Google Shape;89;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1">
  <p:cSld name="CAPTION_ONLY_1">
    <p:bg>
      <p:bgPr>
        <a:solidFill>
          <a:schemeClr val="accent1"/>
        </a:solidFill>
        <a:effectLst/>
      </p:bgPr>
    </p:bg>
    <p:spTree>
      <p:nvGrpSpPr>
        <p:cNvPr id="1" name="Shape 90"/>
        <p:cNvGrpSpPr/>
        <p:nvPr/>
      </p:nvGrpSpPr>
      <p:grpSpPr>
        <a:xfrm>
          <a:off x="0" y="0"/>
          <a:ext cx="0" cy="0"/>
          <a:chOff x="0" y="0"/>
          <a:chExt cx="0" cy="0"/>
        </a:xfrm>
      </p:grpSpPr>
      <p:sp>
        <p:nvSpPr>
          <p:cNvPr id="94" name="Google Shape;94;p9"/>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rtl="0">
              <a:lnSpc>
                <a:spcPct val="100000"/>
              </a:lnSpc>
              <a:spcBef>
                <a:spcPts val="0"/>
              </a:spcBef>
              <a:spcAft>
                <a:spcPts val="0"/>
              </a:spcAft>
              <a:buSzPts val="1300"/>
              <a:buNone/>
              <a:defRPr/>
            </a:lvl1pPr>
          </a:lstStyle>
          <a:p>
            <a:endParaRPr/>
          </a:p>
        </p:txBody>
      </p:sp>
      <p:sp>
        <p:nvSpPr>
          <p:cNvPr id="95" name="Google Shape;95;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96"/>
        <p:cNvGrpSpPr/>
        <p:nvPr/>
      </p:nvGrpSpPr>
      <p:grpSpPr>
        <a:xfrm>
          <a:off x="0" y="0"/>
          <a:ext cx="0" cy="0"/>
          <a:chOff x="0" y="0"/>
          <a:chExt cx="0" cy="0"/>
        </a:xfrm>
      </p:grpSpPr>
      <p:sp>
        <p:nvSpPr>
          <p:cNvPr id="106" name="Google Shape;106;p10"/>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07" name="Google Shape;107;p10"/>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pic>
        <p:nvPicPr>
          <p:cNvPr id="9" name="圖片 8" descr="BG_5.jpg"/>
          <p:cNvPicPr>
            <a:picLocks noChangeAspect="1"/>
          </p:cNvPicPr>
          <p:nvPr userDrawn="1"/>
        </p:nvPicPr>
        <p:blipFill>
          <a:blip r:embed="rId11" cstate="print"/>
          <a:stretch>
            <a:fillRect/>
          </a:stretch>
        </p:blipFill>
        <p:spPr>
          <a:xfrm>
            <a:off x="0" y="0"/>
            <a:ext cx="9144000" cy="5143500"/>
          </a:xfrm>
          <a:prstGeom prst="rect">
            <a:avLst/>
          </a:prstGeom>
        </p:spPr>
      </p:pic>
      <p:sp>
        <p:nvSpPr>
          <p:cNvPr id="6" name="Google Shape;6;p1"/>
          <p:cNvSpPr txBox="1">
            <a:spLocks noGrp="1"/>
          </p:cNvSpPr>
          <p:nvPr>
            <p:ph type="title"/>
          </p:nvPr>
        </p:nvSpPr>
        <p:spPr>
          <a:xfrm>
            <a:off x="52725" y="46600"/>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159300" y="6645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41.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8.pn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9.jpeg"/><Relationship Id="rId7"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80.png"/><Relationship Id="rId11" Type="http://schemas.openxmlformats.org/officeDocument/2006/relationships/image" Target="../media/image94.svg"/><Relationship Id="rId5" Type="http://schemas.openxmlformats.org/officeDocument/2006/relationships/image" Target="../media/image90.png"/><Relationship Id="rId10"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92.jpeg"/></Relationships>
</file>

<file path=ppt/slides/_rels/slide2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jpeg"/><Relationship Id="rId7"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0.jpeg"/><Relationship Id="rId7"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10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03.png"/><Relationship Id="rId7"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60.png"/><Relationship Id="rId10" Type="http://schemas.openxmlformats.org/officeDocument/2006/relationships/image" Target="../media/image85.png"/><Relationship Id="rId4" Type="http://schemas.openxmlformats.org/officeDocument/2006/relationships/image" Target="../media/image104.png"/><Relationship Id="rId9"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4.png"/><Relationship Id="rId3" Type="http://schemas.openxmlformats.org/officeDocument/2006/relationships/image" Target="../media/image108.jpeg"/><Relationship Id="rId7" Type="http://schemas.openxmlformats.org/officeDocument/2006/relationships/image" Target="../media/image111.png"/><Relationship Id="rId12"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101.png"/><Relationship Id="rId5" Type="http://schemas.openxmlformats.org/officeDocument/2006/relationships/image" Target="../media/image110.jpeg"/><Relationship Id="rId15" Type="http://schemas.openxmlformats.org/officeDocument/2006/relationships/image" Target="../media/image116.png"/><Relationship Id="rId10" Type="http://schemas.openxmlformats.org/officeDocument/2006/relationships/image" Target="../media/image80.png"/><Relationship Id="rId4" Type="http://schemas.openxmlformats.org/officeDocument/2006/relationships/image" Target="../media/image109.png"/><Relationship Id="rId9" Type="http://schemas.openxmlformats.org/officeDocument/2006/relationships/image" Target="../media/image113.png"/><Relationship Id="rId14" Type="http://schemas.openxmlformats.org/officeDocument/2006/relationships/image" Target="../media/image115.png"/></Relationships>
</file>

<file path=ppt/slides/_rels/slide3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112.png"/><Relationship Id="rId3" Type="http://schemas.openxmlformats.org/officeDocument/2006/relationships/image" Target="../media/image117.png"/><Relationship Id="rId7" Type="http://schemas.openxmlformats.org/officeDocument/2006/relationships/image" Target="../media/image120.png"/><Relationship Id="rId12"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123.png"/><Relationship Id="rId5" Type="http://schemas.openxmlformats.org/officeDocument/2006/relationships/image" Target="../media/image119.png"/><Relationship Id="rId10" Type="http://schemas.openxmlformats.org/officeDocument/2006/relationships/image" Target="../media/image122.png"/><Relationship Id="rId4" Type="http://schemas.openxmlformats.org/officeDocument/2006/relationships/image" Target="../media/image118.jpeg"/><Relationship Id="rId9" Type="http://schemas.openxmlformats.org/officeDocument/2006/relationships/image" Target="../media/image121.png"/><Relationship Id="rId14" Type="http://schemas.openxmlformats.org/officeDocument/2006/relationships/image" Target="../media/image113.png"/></Relationships>
</file>

<file path=ppt/slides/_rels/slide3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24.jpeg"/><Relationship Id="rId7"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125.png"/><Relationship Id="rId4" Type="http://schemas.openxmlformats.org/officeDocument/2006/relationships/image" Target="../media/image80.png"/><Relationship Id="rId9" Type="http://schemas.openxmlformats.org/officeDocument/2006/relationships/image" Target="../media/image60.png"/></Relationships>
</file>

<file path=ppt/slides/_rels/slide34.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svg"/><Relationship Id="rId18" Type="http://schemas.openxmlformats.org/officeDocument/2006/relationships/image" Target="../media/image141.png"/><Relationship Id="rId3" Type="http://schemas.openxmlformats.org/officeDocument/2006/relationships/image" Target="../media/image126.png"/><Relationship Id="rId21" Type="http://schemas.openxmlformats.org/officeDocument/2006/relationships/image" Target="../media/image144.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svg"/><Relationship Id="rId2" Type="http://schemas.openxmlformats.org/officeDocument/2006/relationships/notesSlide" Target="../notesSlides/notesSlide32.xml"/><Relationship Id="rId16" Type="http://schemas.openxmlformats.org/officeDocument/2006/relationships/image" Target="../media/image139.png"/><Relationship Id="rId20" Type="http://schemas.openxmlformats.org/officeDocument/2006/relationships/image" Target="../media/image143.svg"/><Relationship Id="rId1" Type="http://schemas.openxmlformats.org/officeDocument/2006/relationships/slideLayout" Target="../slideLayouts/slideLayout3.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svg"/><Relationship Id="rId10" Type="http://schemas.openxmlformats.org/officeDocument/2006/relationships/image" Target="../media/image133.png"/><Relationship Id="rId19" Type="http://schemas.openxmlformats.org/officeDocument/2006/relationships/image" Target="../media/image142.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 Id="rId22" Type="http://schemas.openxmlformats.org/officeDocument/2006/relationships/image" Target="../media/image145.svg"/></Relationships>
</file>

<file path=ppt/slides/_rels/slide3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3" name="圖片 2">
            <a:extLst>
              <a:ext uri="{FF2B5EF4-FFF2-40B4-BE49-F238E27FC236}">
                <a16:creationId xmlns:a16="http://schemas.microsoft.com/office/drawing/2014/main" id="{5E7AA27E-4E2E-4E24-9253-6D75346A90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90312" y="528917"/>
            <a:ext cx="1549440" cy="1549440"/>
          </a:xfrm>
          <a:prstGeom prst="rect">
            <a:avLst/>
          </a:prstGeom>
        </p:spPr>
      </p:pic>
      <p:cxnSp>
        <p:nvCxnSpPr>
          <p:cNvPr id="4" name="直線接點 3">
            <a:extLst>
              <a:ext uri="{FF2B5EF4-FFF2-40B4-BE49-F238E27FC236}">
                <a16:creationId xmlns:a16="http://schemas.microsoft.com/office/drawing/2014/main" id="{DDEE8A6E-A6CE-4372-B591-21C285E2A82C}"/>
              </a:ext>
            </a:extLst>
          </p:cNvPr>
          <p:cNvCxnSpPr/>
          <p:nvPr/>
        </p:nvCxnSpPr>
        <p:spPr>
          <a:xfrm>
            <a:off x="405141" y="3439451"/>
            <a:ext cx="3044214" cy="0"/>
          </a:xfrm>
          <a:prstGeom prst="line">
            <a:avLst/>
          </a:prstGeom>
          <a:ln w="19050">
            <a:solidFill>
              <a:srgbClr val="7C77CD"/>
            </a:solidFill>
          </a:ln>
        </p:spPr>
        <p:style>
          <a:lnRef idx="1">
            <a:schemeClr val="accent1"/>
          </a:lnRef>
          <a:fillRef idx="0">
            <a:schemeClr val="accent1"/>
          </a:fillRef>
          <a:effectRef idx="0">
            <a:schemeClr val="accent1"/>
          </a:effectRef>
          <a:fontRef idx="minor">
            <a:schemeClr val="tx1"/>
          </a:fontRef>
        </p:style>
      </p:cxnSp>
      <p:pic>
        <p:nvPicPr>
          <p:cNvPr id="5" name="圖片 4">
            <a:extLst>
              <a:ext uri="{FF2B5EF4-FFF2-40B4-BE49-F238E27FC236}">
                <a16:creationId xmlns:a16="http://schemas.microsoft.com/office/drawing/2014/main" id="{2A0AAB9D-80FC-467F-83D0-9E44C60DA0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406" y="2115137"/>
            <a:ext cx="3350909" cy="641924"/>
          </a:xfrm>
          <a:prstGeom prst="rect">
            <a:avLst/>
          </a:prstGeom>
        </p:spPr>
      </p:pic>
      <p:sp>
        <p:nvSpPr>
          <p:cNvPr id="6" name="矩形 5">
            <a:extLst>
              <a:ext uri="{FF2B5EF4-FFF2-40B4-BE49-F238E27FC236}">
                <a16:creationId xmlns:a16="http://schemas.microsoft.com/office/drawing/2014/main" id="{96C2392D-5DB3-4BFA-AC95-D7219E1925E1}"/>
              </a:ext>
            </a:extLst>
          </p:cNvPr>
          <p:cNvSpPr/>
          <p:nvPr/>
        </p:nvSpPr>
        <p:spPr>
          <a:xfrm>
            <a:off x="923793" y="2756591"/>
            <a:ext cx="2082621" cy="661720"/>
          </a:xfrm>
          <a:prstGeom prst="rect">
            <a:avLst/>
          </a:prstGeom>
        </p:spPr>
        <p:txBody>
          <a:bodyPr wrap="none">
            <a:spAutoFit/>
          </a:bodyPr>
          <a:lstStyle/>
          <a:p>
            <a:r>
              <a:rPr lang="zh-TW" altLang="en-US" sz="3700" b="1">
                <a:solidFill>
                  <a:srgbClr val="F2F1F7"/>
                </a:solidFill>
                <a:latin typeface="微軟正黑體" panose="020B0604030504040204" pitchFamily="34" charset="-120"/>
                <a:ea typeface="微軟正黑體" panose="020B0604030504040204" pitchFamily="34" charset="-120"/>
              </a:rPr>
              <a:t>活用教學</a:t>
            </a:r>
          </a:p>
        </p:txBody>
      </p:sp>
      <p:sp>
        <p:nvSpPr>
          <p:cNvPr id="7" name="矩形 6">
            <a:extLst>
              <a:ext uri="{FF2B5EF4-FFF2-40B4-BE49-F238E27FC236}">
                <a16:creationId xmlns:a16="http://schemas.microsoft.com/office/drawing/2014/main" id="{66889F4F-4808-489F-97A0-B4C8F33DE4A3}"/>
              </a:ext>
            </a:extLst>
          </p:cNvPr>
          <p:cNvSpPr/>
          <p:nvPr/>
        </p:nvSpPr>
        <p:spPr>
          <a:xfrm>
            <a:off x="70051" y="3534132"/>
            <a:ext cx="3748474" cy="903581"/>
          </a:xfrm>
          <a:prstGeom prst="rect">
            <a:avLst/>
          </a:prstGeom>
        </p:spPr>
        <p:txBody>
          <a:bodyPr wrap="square">
            <a:spAutoFit/>
          </a:bodyPr>
          <a:lstStyle/>
          <a:p>
            <a:pPr algn="ctr">
              <a:lnSpc>
                <a:spcPts val="3300"/>
              </a:lnSpc>
            </a:pPr>
            <a:r>
              <a:rPr lang="zh-TW" altLang="en-US" sz="2350" b="1">
                <a:solidFill>
                  <a:srgbClr val="E2DBEA"/>
                </a:solidFill>
                <a:latin typeface="微軟正黑體" panose="020B0604030504040204" pitchFamily="34" charset="-120"/>
                <a:ea typeface="微軟正黑體" panose="020B0604030504040204" pitchFamily="34" charset="-120"/>
              </a:rPr>
              <a:t>透過 QNAP NAS 打造小型 IPcam 影像監控系統</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10" name="圖片 9" descr="1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5039" y="919212"/>
            <a:ext cx="3292211" cy="4148489"/>
          </a:xfrm>
          <a:prstGeom prst="rect">
            <a:avLst/>
          </a:prstGeom>
        </p:spPr>
      </p:pic>
      <p:pic>
        <p:nvPicPr>
          <p:cNvPr id="11" name="圖片 10" descr="1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68963" y="917608"/>
            <a:ext cx="3292211" cy="4148489"/>
          </a:xfrm>
          <a:prstGeom prst="rect">
            <a:avLst/>
          </a:prstGeom>
        </p:spPr>
      </p:pic>
      <p:sp>
        <p:nvSpPr>
          <p:cNvPr id="231" name="Google Shape;231;p19"/>
          <p:cNvSpPr txBox="1">
            <a:spLocks noGrp="1"/>
          </p:cNvSpPr>
          <p:nvPr>
            <p:ph type="title"/>
          </p:nvPr>
        </p:nvSpPr>
        <p:spPr>
          <a:xfrm>
            <a:off x="343165" y="59092"/>
            <a:ext cx="7505700" cy="58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tx1"/>
                </a:solidFill>
                <a:latin typeface="微軟正黑體" pitchFamily="34" charset="-120"/>
                <a:ea typeface="微軟正黑體" pitchFamily="34" charset="-120"/>
              </a:rPr>
              <a:t>隨插即用</a:t>
            </a:r>
            <a:endParaRPr sz="3600" b="1">
              <a:solidFill>
                <a:schemeClr val="tx1"/>
              </a:solidFill>
              <a:latin typeface="微軟正黑體" pitchFamily="34" charset="-120"/>
              <a:ea typeface="微軟正黑體" pitchFamily="34" charset="-120"/>
            </a:endParaRPr>
          </a:p>
        </p:txBody>
      </p:sp>
      <p:pic>
        <p:nvPicPr>
          <p:cNvPr id="233" name="Google Shape;233;p19"/>
          <p:cNvPicPr preferRelativeResize="0"/>
          <p:nvPr/>
        </p:nvPicPr>
        <p:blipFill>
          <a:blip r:embed="rId4">
            <a:alphaModFix/>
            <a:lum/>
          </a:blip>
          <a:stretch>
            <a:fillRect/>
          </a:stretch>
        </p:blipFill>
        <p:spPr>
          <a:xfrm>
            <a:off x="4706167" y="1364789"/>
            <a:ext cx="2710141" cy="1007838"/>
          </a:xfrm>
          <a:prstGeom prst="rect">
            <a:avLst/>
          </a:prstGeom>
          <a:noFill/>
          <a:ln>
            <a:noFill/>
          </a:ln>
        </p:spPr>
      </p:pic>
      <p:sp>
        <p:nvSpPr>
          <p:cNvPr id="235" name="Google Shape;235;p19"/>
          <p:cNvSpPr txBox="1"/>
          <p:nvPr/>
        </p:nvSpPr>
        <p:spPr>
          <a:xfrm>
            <a:off x="1275222" y="2726450"/>
            <a:ext cx="2898093" cy="1978800"/>
          </a:xfrm>
          <a:prstGeom prst="rect">
            <a:avLst/>
          </a:prstGeom>
          <a:noFill/>
          <a:ln>
            <a:noFill/>
          </a:ln>
        </p:spPr>
        <p:txBody>
          <a:bodyPr spcFirstLastPara="1" wrap="square" lIns="91425" tIns="91425" rIns="91425" bIns="91425" anchor="t" anchorCtr="0">
            <a:noAutofit/>
          </a:bodyPr>
          <a:lstStyle/>
          <a:p>
            <a:pPr marL="177800" lvl="0" indent="-177800">
              <a:lnSpc>
                <a:spcPts val="2250"/>
              </a:lnSpc>
              <a:buFont typeface="Arial" pitchFamily="34" charset="0"/>
              <a:buChar char="•"/>
            </a:pPr>
            <a:r>
              <a:rPr lang="zh-TW" altLang="en-US" sz="1350" b="1">
                <a:latin typeface="微軟正黑體" pitchFamily="34" charset="-120"/>
                <a:ea typeface="微軟正黑體" pitchFamily="34" charset="-120"/>
                <a:cs typeface="Calibri"/>
                <a:sym typeface="Calibri"/>
              </a:rPr>
              <a:t>準備簡易，只需要</a:t>
            </a:r>
            <a:r>
              <a:rPr lang="en-US" altLang="zh-TW" sz="1350" b="1">
                <a:latin typeface="微軟正黑體" pitchFamily="34" charset="-120"/>
                <a:ea typeface="微軟正黑體" pitchFamily="34" charset="-120"/>
                <a:cs typeface="Calibri"/>
                <a:sym typeface="Calibri"/>
              </a:rPr>
              <a:t>Webcam</a:t>
            </a:r>
            <a:r>
              <a:rPr lang="zh-TW" altLang="en-US" sz="1350" b="1">
                <a:latin typeface="微軟正黑體" pitchFamily="34" charset="-120"/>
                <a:ea typeface="微軟正黑體" pitchFamily="34" charset="-120"/>
                <a:cs typeface="Calibri"/>
                <a:sym typeface="Calibri"/>
              </a:rPr>
              <a:t>與</a:t>
            </a:r>
            <a:r>
              <a:rPr lang="en-US" altLang="zh-TW" sz="1350" b="1">
                <a:latin typeface="微軟正黑體" pitchFamily="34" charset="-120"/>
                <a:ea typeface="微軟正黑體" pitchFamily="34" charset="-120"/>
                <a:cs typeface="Calibri"/>
                <a:sym typeface="Calibri"/>
              </a:rPr>
              <a:t>NAS (Webcam</a:t>
            </a:r>
            <a:r>
              <a:rPr lang="zh-TW" altLang="en-US" sz="1350" b="1">
                <a:latin typeface="微軟正黑體" pitchFamily="34" charset="-120"/>
                <a:ea typeface="微軟正黑體" pitchFamily="34" charset="-120"/>
                <a:cs typeface="Calibri"/>
                <a:sym typeface="Calibri"/>
              </a:rPr>
              <a:t>需要支援</a:t>
            </a:r>
            <a:r>
              <a:rPr lang="en-US" altLang="zh-TW" sz="1350" b="1">
                <a:latin typeface="微軟正黑體" pitchFamily="34" charset="-120"/>
                <a:ea typeface="微軟正黑體" pitchFamily="34" charset="-120"/>
                <a:cs typeface="Calibri"/>
                <a:sym typeface="Calibri"/>
              </a:rPr>
              <a:t>UVC)</a:t>
            </a:r>
          </a:p>
          <a:p>
            <a:pPr marL="177800" lvl="0" indent="-177800">
              <a:lnSpc>
                <a:spcPts val="2250"/>
              </a:lnSpc>
              <a:buFont typeface="Arial" pitchFamily="34" charset="0"/>
              <a:buChar char="•"/>
            </a:pPr>
            <a:r>
              <a:rPr lang="zh-TW" altLang="en-US" sz="1350" b="1">
                <a:latin typeface="微軟正黑體" pitchFamily="34" charset="-120"/>
                <a:ea typeface="微軟正黑體" pitchFamily="34" charset="-120"/>
                <a:cs typeface="Calibri"/>
                <a:sym typeface="Calibri"/>
              </a:rPr>
              <a:t>設定安裝只需三步驟</a:t>
            </a:r>
          </a:p>
          <a:p>
            <a:pPr marL="177800" indent="-177800">
              <a:lnSpc>
                <a:spcPts val="2250"/>
              </a:lnSpc>
              <a:buFont typeface="Arial" pitchFamily="34" charset="0"/>
              <a:buChar char="•"/>
            </a:pPr>
            <a:r>
              <a:rPr lang="en-US" altLang="zh-TW" sz="1350" b="1">
                <a:latin typeface="微軟正黑體"/>
                <a:ea typeface="微軟正黑體"/>
                <a:cs typeface="Calibri"/>
                <a:sym typeface="Calibri"/>
              </a:rPr>
              <a:t>Intel CPU NAS, ARM CPU NAS </a:t>
            </a:r>
            <a:r>
              <a:rPr lang="zh-TW" altLang="en-US" sz="1350" b="1">
                <a:latin typeface="微軟正黑體"/>
                <a:ea typeface="微軟正黑體"/>
                <a:cs typeface="Calibri"/>
                <a:sym typeface="Calibri"/>
              </a:rPr>
              <a:t>支援最多 </a:t>
            </a:r>
            <a:r>
              <a:rPr lang="en-US" altLang="zh-TW" sz="1350" b="1">
                <a:latin typeface="微軟正黑體"/>
                <a:ea typeface="微軟正黑體"/>
                <a:cs typeface="Calibri"/>
                <a:sym typeface="Calibri"/>
              </a:rPr>
              <a:t>4 </a:t>
            </a:r>
            <a:r>
              <a:rPr lang="zh-TW" altLang="en-US" sz="1350" b="1">
                <a:latin typeface="微軟正黑體"/>
                <a:ea typeface="微軟正黑體"/>
                <a:cs typeface="Calibri"/>
                <a:sym typeface="Calibri"/>
              </a:rPr>
              <a:t>隻 </a:t>
            </a:r>
            <a:r>
              <a:rPr lang="en-US" altLang="zh-TW" sz="1350" b="1">
                <a:latin typeface="微軟正黑體"/>
                <a:ea typeface="微軟正黑體"/>
                <a:cs typeface="Calibri"/>
                <a:sym typeface="Calibri"/>
              </a:rPr>
              <a:t>USB </a:t>
            </a:r>
            <a:r>
              <a:rPr lang="zh-TW" altLang="en-US" sz="1350" b="1">
                <a:latin typeface="微軟正黑體"/>
                <a:ea typeface="微軟正黑體"/>
                <a:cs typeface="Calibri"/>
                <a:sym typeface="Calibri"/>
              </a:rPr>
              <a:t>攝影機 </a:t>
            </a:r>
            <a:r>
              <a:rPr lang="en-US" altLang="zh-TW" sz="1100" b="1">
                <a:latin typeface="微軟正黑體"/>
                <a:ea typeface="微軟正黑體"/>
                <a:cs typeface="Calibri"/>
                <a:sym typeface="Calibri"/>
              </a:rPr>
              <a:t>(</a:t>
            </a:r>
            <a:r>
              <a:rPr lang="zh-TW" altLang="en-US" sz="1100" b="1">
                <a:latin typeface="微軟正黑體"/>
                <a:ea typeface="微軟正黑體"/>
                <a:cs typeface="Calibri"/>
                <a:sym typeface="Calibri"/>
              </a:rPr>
              <a:t>仍會受 </a:t>
            </a:r>
            <a:r>
              <a:rPr lang="en-US" altLang="zh-TW" sz="1100" b="1">
                <a:latin typeface="微軟正黑體"/>
                <a:ea typeface="微軟正黑體"/>
                <a:cs typeface="Calibri"/>
                <a:sym typeface="Calibri"/>
              </a:rPr>
              <a:t>NAS </a:t>
            </a:r>
            <a:r>
              <a:rPr lang="zh-TW" altLang="en-US" sz="1100" b="1">
                <a:latin typeface="微軟正黑體"/>
                <a:ea typeface="微軟正黑體"/>
                <a:cs typeface="Calibri"/>
                <a:sym typeface="Calibri"/>
              </a:rPr>
              <a:t>機身 </a:t>
            </a:r>
            <a:r>
              <a:rPr lang="en-US" altLang="zh-TW" sz="1100" b="1">
                <a:latin typeface="微軟正黑體"/>
                <a:ea typeface="微軟正黑體"/>
                <a:cs typeface="Calibri"/>
                <a:sym typeface="Calibri"/>
              </a:rPr>
              <a:t>USB </a:t>
            </a:r>
            <a:r>
              <a:rPr lang="zh-TW" altLang="en-US" sz="1100" b="1">
                <a:latin typeface="微軟正黑體"/>
                <a:ea typeface="微軟正黑體"/>
                <a:cs typeface="Calibri"/>
                <a:sym typeface="Calibri"/>
              </a:rPr>
              <a:t>插槽數量限制</a:t>
            </a:r>
            <a:r>
              <a:rPr lang="en-US" altLang="zh-TW" sz="1100" b="1">
                <a:latin typeface="微軟正黑體"/>
                <a:ea typeface="微軟正黑體"/>
                <a:cs typeface="Calibri"/>
                <a:sym typeface="Calibri"/>
              </a:rPr>
              <a:t>)</a:t>
            </a:r>
            <a:endParaRPr lang="en-US" altLang="zh-TW" sz="1100" b="1">
              <a:latin typeface="微軟正黑體"/>
              <a:ea typeface="微軟正黑體"/>
              <a:cs typeface="Calibri"/>
            </a:endParaRPr>
          </a:p>
          <a:p>
            <a:pPr marL="177800" lvl="0" indent="-177800">
              <a:lnSpc>
                <a:spcPts val="2250"/>
              </a:lnSpc>
              <a:buFont typeface="Arial" pitchFamily="34" charset="0"/>
              <a:buChar char="•"/>
            </a:pPr>
            <a:r>
              <a:rPr lang="en-US" altLang="zh-TW" sz="1350" b="1">
                <a:latin typeface="微軟正黑體" pitchFamily="34" charset="-120"/>
                <a:ea typeface="微軟正黑體" pitchFamily="34" charset="-120"/>
                <a:cs typeface="Calibri"/>
                <a:sym typeface="Calibri"/>
              </a:rPr>
              <a:t>AMD NAS </a:t>
            </a:r>
            <a:r>
              <a:rPr lang="zh-TW" altLang="en-US" sz="1350" b="1">
                <a:latin typeface="微軟正黑體" pitchFamily="34" charset="-120"/>
                <a:ea typeface="微軟正黑體" pitchFamily="34" charset="-120"/>
                <a:cs typeface="Calibri"/>
                <a:sym typeface="Calibri"/>
              </a:rPr>
              <a:t>支援 </a:t>
            </a:r>
            <a:r>
              <a:rPr lang="en-US" altLang="zh-TW" sz="1350" b="1">
                <a:latin typeface="微軟正黑體" pitchFamily="34" charset="-120"/>
                <a:ea typeface="微軟正黑體" pitchFamily="34" charset="-120"/>
                <a:cs typeface="Calibri"/>
                <a:sym typeface="Calibri"/>
              </a:rPr>
              <a:t>1 </a:t>
            </a:r>
            <a:r>
              <a:rPr lang="zh-TW" altLang="en-US" sz="1350" b="1">
                <a:latin typeface="微軟正黑體" pitchFamily="34" charset="-120"/>
                <a:ea typeface="微軟正黑體" pitchFamily="34" charset="-120"/>
                <a:cs typeface="Calibri"/>
                <a:sym typeface="Calibri"/>
              </a:rPr>
              <a:t>隻 </a:t>
            </a:r>
            <a:r>
              <a:rPr lang="en-US" altLang="zh-TW" sz="1350" b="1">
                <a:latin typeface="微軟正黑體" pitchFamily="34" charset="-120"/>
                <a:ea typeface="微軟正黑體" pitchFamily="34" charset="-120"/>
                <a:cs typeface="Calibri"/>
                <a:sym typeface="Calibri"/>
              </a:rPr>
              <a:t>USB </a:t>
            </a:r>
            <a:r>
              <a:rPr lang="zh-TW" altLang="en-US" sz="1350" b="1">
                <a:latin typeface="微軟正黑體" pitchFamily="34" charset="-120"/>
                <a:ea typeface="微軟正黑體" pitchFamily="34" charset="-120"/>
                <a:cs typeface="Calibri"/>
                <a:sym typeface="Calibri"/>
              </a:rPr>
              <a:t>攝影機</a:t>
            </a:r>
          </a:p>
        </p:txBody>
      </p:sp>
      <p:sp>
        <p:nvSpPr>
          <p:cNvPr id="236" name="Google Shape;236;p19"/>
          <p:cNvSpPr txBox="1"/>
          <p:nvPr/>
        </p:nvSpPr>
        <p:spPr>
          <a:xfrm>
            <a:off x="4746925" y="2911146"/>
            <a:ext cx="2690847" cy="1978800"/>
          </a:xfrm>
          <a:prstGeom prst="rect">
            <a:avLst/>
          </a:prstGeom>
          <a:noFill/>
          <a:ln>
            <a:noFill/>
          </a:ln>
        </p:spPr>
        <p:txBody>
          <a:bodyPr spcFirstLastPara="1" wrap="square" lIns="91425" tIns="91425" rIns="91425" bIns="91425" anchor="t" anchorCtr="0">
            <a:noAutofit/>
          </a:bodyPr>
          <a:lstStyle/>
          <a:p>
            <a:pPr marL="177800" lvl="0" indent="-177800" algn="l" rtl="0">
              <a:lnSpc>
                <a:spcPts val="2000"/>
              </a:lnSpc>
              <a:spcBef>
                <a:spcPts val="0"/>
              </a:spcBef>
              <a:spcAft>
                <a:spcPts val="0"/>
              </a:spcAft>
              <a:buFont typeface="Arial" pitchFamily="34" charset="0"/>
              <a:buChar char="•"/>
            </a:pPr>
            <a:r>
              <a:rPr lang="en" sz="1350" b="1">
                <a:latin typeface="微軟正黑體" pitchFamily="34" charset="-120"/>
                <a:ea typeface="微軟正黑體" pitchFamily="34" charset="-120"/>
                <a:cs typeface="Calibri"/>
                <a:sym typeface="Calibri"/>
              </a:rPr>
              <a:t>還需要準備路由器、PoE 交換器</a:t>
            </a:r>
            <a:endParaRPr sz="1350" b="1">
              <a:latin typeface="微軟正黑體" pitchFamily="34" charset="-120"/>
              <a:ea typeface="微軟正黑體" pitchFamily="34" charset="-120"/>
              <a:cs typeface="Calibri"/>
              <a:sym typeface="Calibri"/>
            </a:endParaRPr>
          </a:p>
          <a:p>
            <a:pPr marL="177800" lvl="0" indent="-177800" algn="l" rtl="0">
              <a:lnSpc>
                <a:spcPts val="2000"/>
              </a:lnSpc>
              <a:spcBef>
                <a:spcPts val="0"/>
              </a:spcBef>
              <a:spcAft>
                <a:spcPts val="0"/>
              </a:spcAft>
              <a:buFont typeface="Arial" pitchFamily="34" charset="0"/>
              <a:buChar char="•"/>
            </a:pPr>
            <a:endParaRPr sz="1350" b="1">
              <a:latin typeface="微軟正黑體" pitchFamily="34" charset="-120"/>
              <a:ea typeface="微軟正黑體" pitchFamily="34" charset="-120"/>
              <a:cs typeface="Calibri"/>
              <a:sym typeface="Calibri"/>
            </a:endParaRPr>
          </a:p>
          <a:p>
            <a:pPr marL="177800" lvl="0" indent="-177800" algn="l" rtl="0">
              <a:lnSpc>
                <a:spcPts val="2000"/>
              </a:lnSpc>
              <a:spcBef>
                <a:spcPts val="0"/>
              </a:spcBef>
              <a:spcAft>
                <a:spcPts val="0"/>
              </a:spcAft>
              <a:buFont typeface="Arial" pitchFamily="34" charset="0"/>
              <a:buChar char="•"/>
            </a:pPr>
            <a:r>
              <a:rPr lang="en" sz="1350" b="1">
                <a:latin typeface="微軟正黑體" pitchFamily="34" charset="-120"/>
                <a:ea typeface="微軟正黑體" pitchFamily="34" charset="-120"/>
                <a:cs typeface="Calibri"/>
                <a:sym typeface="Calibri"/>
              </a:rPr>
              <a:t>安裝時要有</a:t>
            </a:r>
            <a:r>
              <a:rPr lang="zh-TW" altLang="en-US" sz="1350" b="1">
                <a:latin typeface="微軟正黑體" pitchFamily="34" charset="-120"/>
                <a:ea typeface="微軟正黑體" pitchFamily="34" charset="-120"/>
                <a:cs typeface="Calibri"/>
                <a:sym typeface="Calibri"/>
              </a:rPr>
              <a:t> </a:t>
            </a:r>
            <a:r>
              <a:rPr lang="en" sz="1350" b="1">
                <a:latin typeface="微軟正黑體" pitchFamily="34" charset="-120"/>
                <a:ea typeface="微軟正黑體" pitchFamily="34" charset="-120"/>
                <a:cs typeface="Calibri"/>
                <a:sym typeface="Calibri"/>
              </a:rPr>
              <a:t>Camera Finder</a:t>
            </a:r>
            <a:r>
              <a:rPr lang="zh-TW" altLang="en-US" sz="1350" b="1">
                <a:latin typeface="微軟正黑體" pitchFamily="34" charset="-120"/>
                <a:ea typeface="微軟正黑體" pitchFamily="34" charset="-120"/>
                <a:cs typeface="Calibri"/>
                <a:sym typeface="Calibri"/>
              </a:rPr>
              <a:t> </a:t>
            </a:r>
            <a:r>
              <a:rPr lang="en" sz="1350" b="1">
                <a:latin typeface="微軟正黑體" pitchFamily="34" charset="-120"/>
                <a:ea typeface="微軟正黑體" pitchFamily="34" charset="-120"/>
                <a:cs typeface="Calibri"/>
                <a:sym typeface="Calibri"/>
              </a:rPr>
              <a:t>掃描出 IP，並設定帳號密碼後才可設定完成使用。</a:t>
            </a:r>
            <a:endParaRPr sz="1350" b="1">
              <a:latin typeface="微軟正黑體" pitchFamily="34" charset="-120"/>
              <a:ea typeface="微軟正黑體" pitchFamily="34" charset="-120"/>
              <a:cs typeface="Calibri"/>
              <a:sym typeface="Calibri"/>
            </a:endParaRPr>
          </a:p>
        </p:txBody>
      </p:sp>
      <p:pic>
        <p:nvPicPr>
          <p:cNvPr id="13" name="Google Shape;165;p15"/>
          <p:cNvPicPr preferRelativeResize="0"/>
          <p:nvPr/>
        </p:nvPicPr>
        <p:blipFill>
          <a:blip r:embed="rId5" cstate="print"/>
          <a:stretch>
            <a:fillRect/>
          </a:stretch>
        </p:blipFill>
        <p:spPr>
          <a:xfrm>
            <a:off x="2195200" y="1184962"/>
            <a:ext cx="1058138" cy="1326922"/>
          </a:xfrm>
          <a:prstGeom prst="rect">
            <a:avLst/>
          </a:prstGeom>
          <a:noFill/>
          <a:ln>
            <a:noFill/>
          </a:ln>
        </p:spPr>
      </p:pic>
      <p:pic>
        <p:nvPicPr>
          <p:cNvPr id="16" name="圖片 15" descr="1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17840" y="3355159"/>
            <a:ext cx="394113" cy="394113"/>
          </a:xfrm>
          <a:prstGeom prst="rect">
            <a:avLst/>
          </a:prstGeom>
        </p:spPr>
      </p:pic>
      <p:pic>
        <p:nvPicPr>
          <p:cNvPr id="17" name="圖片 16" descr="1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21508" y="2911146"/>
            <a:ext cx="394113" cy="394113"/>
          </a:xfrm>
          <a:prstGeom prst="rect">
            <a:avLst/>
          </a:prstGeom>
        </p:spPr>
      </p:pic>
      <p:pic>
        <p:nvPicPr>
          <p:cNvPr id="18" name="圖片 17" descr="a2.png"/>
          <p:cNvPicPr>
            <a:picLocks noChangeAspect="1"/>
          </p:cNvPicPr>
          <p:nvPr/>
        </p:nvPicPr>
        <p:blipFill>
          <a:blip r:embed="rId7" cstate="print"/>
          <a:stretch>
            <a:fillRect/>
          </a:stretch>
        </p:blipFill>
        <p:spPr>
          <a:xfrm>
            <a:off x="433076" y="694863"/>
            <a:ext cx="955722" cy="960161"/>
          </a:xfrm>
          <a:prstGeom prst="rect">
            <a:avLst/>
          </a:prstGeom>
          <a:effectLst>
            <a:outerShdw blurRad="50800" dist="38100" dir="2700000" algn="tl" rotWithShape="0">
              <a:prstClr val="black">
                <a:alpha val="40000"/>
              </a:prstClr>
            </a:outerShdw>
          </a:effectLst>
        </p:spPr>
      </p:pic>
      <p:pic>
        <p:nvPicPr>
          <p:cNvPr id="15" name="圖片 14" descr="i_3.png"/>
          <p:cNvPicPr>
            <a:picLocks noChangeAspect="1"/>
          </p:cNvPicPr>
          <p:nvPr/>
        </p:nvPicPr>
        <p:blipFill>
          <a:blip r:embed="rId8" cstate="print"/>
          <a:stretch>
            <a:fillRect/>
          </a:stretch>
        </p:blipFill>
        <p:spPr>
          <a:xfrm>
            <a:off x="571893" y="966200"/>
            <a:ext cx="606557" cy="30914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0"/>
          <p:cNvSpPr txBox="1">
            <a:spLocks noGrp="1"/>
          </p:cNvSpPr>
          <p:nvPr>
            <p:ph type="title"/>
          </p:nvPr>
        </p:nvSpPr>
        <p:spPr>
          <a:xfrm>
            <a:off x="323915" y="73529"/>
            <a:ext cx="7505700" cy="58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tx1"/>
                </a:solidFill>
                <a:latin typeface="微軟正黑體" pitchFamily="34" charset="-120"/>
                <a:ea typeface="微軟正黑體" pitchFamily="34" charset="-120"/>
              </a:rPr>
              <a:t>可遠端監控</a:t>
            </a:r>
            <a:endParaRPr sz="3600" b="1">
              <a:solidFill>
                <a:schemeClr val="tx1"/>
              </a:solidFill>
              <a:latin typeface="微軟正黑體" pitchFamily="34" charset="-120"/>
              <a:ea typeface="微軟正黑體" pitchFamily="34" charset="-120"/>
            </a:endParaRPr>
          </a:p>
        </p:txBody>
      </p:sp>
      <p:grpSp>
        <p:nvGrpSpPr>
          <p:cNvPr id="15" name="群組 14"/>
          <p:cNvGrpSpPr/>
          <p:nvPr/>
        </p:nvGrpSpPr>
        <p:grpSpPr>
          <a:xfrm>
            <a:off x="7425561" y="1645813"/>
            <a:ext cx="1072877" cy="2151144"/>
            <a:chOff x="6735192" y="837024"/>
            <a:chExt cx="1715790" cy="3440201"/>
          </a:xfrm>
        </p:grpSpPr>
        <p:pic>
          <p:nvPicPr>
            <p:cNvPr id="14" name="圖片 13" descr="mobile_phon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35192" y="837024"/>
              <a:ext cx="1715790" cy="3440201"/>
            </a:xfrm>
            <a:prstGeom prst="rect">
              <a:avLst/>
            </a:prstGeom>
            <a:effectLst>
              <a:outerShdw blurRad="50800" dist="38100" dir="2700000" algn="tl" rotWithShape="0">
                <a:prstClr val="black">
                  <a:alpha val="40000"/>
                </a:prstClr>
              </a:outerShdw>
            </a:effectLst>
          </p:spPr>
        </p:pic>
        <p:pic>
          <p:nvPicPr>
            <p:cNvPr id="247" name="Google Shape;247;p2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854473" y="1235599"/>
              <a:ext cx="1481005" cy="2633757"/>
            </a:xfrm>
            <a:prstGeom prst="rect">
              <a:avLst/>
            </a:prstGeom>
            <a:noFill/>
            <a:ln>
              <a:noFill/>
            </a:ln>
          </p:spPr>
        </p:pic>
      </p:grpSp>
      <p:pic>
        <p:nvPicPr>
          <p:cNvPr id="11" name="圖片 10" descr="a3.png"/>
          <p:cNvPicPr>
            <a:picLocks noChangeAspect="1"/>
          </p:cNvPicPr>
          <p:nvPr/>
        </p:nvPicPr>
        <p:blipFill>
          <a:blip r:embed="rId5" cstate="print"/>
          <a:stretch>
            <a:fillRect/>
          </a:stretch>
        </p:blipFill>
        <p:spPr>
          <a:xfrm>
            <a:off x="429473" y="681635"/>
            <a:ext cx="973475" cy="977914"/>
          </a:xfrm>
          <a:prstGeom prst="rect">
            <a:avLst/>
          </a:prstGeom>
        </p:spPr>
      </p:pic>
      <p:pic>
        <p:nvPicPr>
          <p:cNvPr id="13" name="圖片 12" descr="i_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1071" y="879155"/>
            <a:ext cx="352443" cy="485838"/>
          </a:xfrm>
          <a:prstGeom prst="rect">
            <a:avLst/>
          </a:prstGeom>
        </p:spPr>
      </p:pic>
      <p:grpSp>
        <p:nvGrpSpPr>
          <p:cNvPr id="20" name="群組 19"/>
          <p:cNvGrpSpPr/>
          <p:nvPr/>
        </p:nvGrpSpPr>
        <p:grpSpPr>
          <a:xfrm>
            <a:off x="-224781" y="1713659"/>
            <a:ext cx="3746185" cy="2107570"/>
            <a:chOff x="0" y="1775416"/>
            <a:chExt cx="3448215" cy="1939935"/>
          </a:xfrm>
        </p:grpSpPr>
        <p:pic>
          <p:nvPicPr>
            <p:cNvPr id="18" name="圖片 17" descr="macbook.png"/>
            <p:cNvPicPr>
              <a:picLocks noChangeAspect="1"/>
            </p:cNvPicPr>
            <p:nvPr/>
          </p:nvPicPr>
          <p:blipFill>
            <a:blip r:embed="rId7" cstate="print"/>
            <a:stretch>
              <a:fillRect/>
            </a:stretch>
          </p:blipFill>
          <p:spPr>
            <a:xfrm>
              <a:off x="0" y="1775416"/>
              <a:ext cx="3448215" cy="1939935"/>
            </a:xfrm>
            <a:prstGeom prst="rect">
              <a:avLst/>
            </a:prstGeom>
            <a:effectLst>
              <a:outerShdw blurRad="50800" dist="38100" dir="2700000" algn="tl" rotWithShape="0">
                <a:prstClr val="black">
                  <a:alpha val="40000"/>
                </a:prstClr>
              </a:outerShdw>
            </a:effectLst>
          </p:spPr>
        </p:pic>
        <p:pic>
          <p:nvPicPr>
            <p:cNvPr id="245" name="Google Shape;245;p20"/>
            <p:cNvPicPr preferRelativeResize="0"/>
            <p:nvPr/>
          </p:nvPicPr>
          <p:blipFill rotWithShape="1">
            <a:blip r:embed="rId8" cstate="print">
              <a:alphaModFix/>
            </a:blip>
            <a:srcRect/>
            <a:stretch/>
          </p:blipFill>
          <p:spPr>
            <a:xfrm>
              <a:off x="495703" y="1899500"/>
              <a:ext cx="2468878" cy="1560782"/>
            </a:xfrm>
            <a:prstGeom prst="rect">
              <a:avLst/>
            </a:prstGeom>
            <a:noFill/>
            <a:ln>
              <a:noFill/>
            </a:ln>
          </p:spPr>
        </p:pic>
      </p:grpSp>
      <p:grpSp>
        <p:nvGrpSpPr>
          <p:cNvPr id="21" name="群組 20"/>
          <p:cNvGrpSpPr/>
          <p:nvPr/>
        </p:nvGrpSpPr>
        <p:grpSpPr>
          <a:xfrm>
            <a:off x="3433659" y="1709559"/>
            <a:ext cx="3746185" cy="2107570"/>
            <a:chOff x="3487554" y="1725686"/>
            <a:chExt cx="3448215" cy="1939935"/>
          </a:xfrm>
        </p:grpSpPr>
        <p:pic>
          <p:nvPicPr>
            <p:cNvPr id="19" name="圖片 18" descr="macbook.png"/>
            <p:cNvPicPr>
              <a:picLocks noChangeAspect="1"/>
            </p:cNvPicPr>
            <p:nvPr/>
          </p:nvPicPr>
          <p:blipFill>
            <a:blip r:embed="rId7" cstate="print"/>
            <a:stretch>
              <a:fillRect/>
            </a:stretch>
          </p:blipFill>
          <p:spPr>
            <a:xfrm>
              <a:off x="3487554" y="1725686"/>
              <a:ext cx="3448215" cy="1939935"/>
            </a:xfrm>
            <a:prstGeom prst="rect">
              <a:avLst/>
            </a:prstGeom>
            <a:effectLst>
              <a:outerShdw blurRad="50800" dist="38100" dir="2700000" algn="tl" rotWithShape="0">
                <a:prstClr val="black">
                  <a:alpha val="40000"/>
                </a:prstClr>
              </a:outerShdw>
            </a:effectLst>
          </p:spPr>
        </p:pic>
        <p:pic>
          <p:nvPicPr>
            <p:cNvPr id="246" name="Google Shape;246;p20"/>
            <p:cNvPicPr preferRelativeResize="0"/>
            <p:nvPr/>
          </p:nvPicPr>
          <p:blipFill>
            <a:blip r:embed="rId9" cstate="print">
              <a:alphaModFix/>
            </a:blip>
            <a:stretch>
              <a:fillRect/>
            </a:stretch>
          </p:blipFill>
          <p:spPr>
            <a:xfrm>
              <a:off x="3982641" y="1870574"/>
              <a:ext cx="2490347" cy="1551207"/>
            </a:xfrm>
            <a:prstGeom prst="rect">
              <a:avLst/>
            </a:prstGeom>
            <a:noFill/>
            <a:ln>
              <a:noFill/>
            </a:ln>
          </p:spPr>
        </p:pic>
      </p:grpSp>
      <p:sp>
        <p:nvSpPr>
          <p:cNvPr id="23" name="矩形: 圓角 8">
            <a:extLst>
              <a:ext uri="{FF2B5EF4-FFF2-40B4-BE49-F238E27FC236}">
                <a16:creationId xmlns:a16="http://schemas.microsoft.com/office/drawing/2014/main" id="{CA31F03A-C690-4449-BEF5-A4177FEE5AA8}"/>
              </a:ext>
            </a:extLst>
          </p:cNvPr>
          <p:cNvSpPr/>
          <p:nvPr/>
        </p:nvSpPr>
        <p:spPr>
          <a:xfrm>
            <a:off x="7003976" y="3946712"/>
            <a:ext cx="2059946" cy="644538"/>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4" name="矩形: 圓角 8">
            <a:extLst>
              <a:ext uri="{FF2B5EF4-FFF2-40B4-BE49-F238E27FC236}">
                <a16:creationId xmlns:a16="http://schemas.microsoft.com/office/drawing/2014/main" id="{CA31F03A-C690-4449-BEF5-A4177FEE5AA8}"/>
              </a:ext>
            </a:extLst>
          </p:cNvPr>
          <p:cNvSpPr/>
          <p:nvPr/>
        </p:nvSpPr>
        <p:spPr>
          <a:xfrm>
            <a:off x="4272612" y="3979610"/>
            <a:ext cx="2151247" cy="611641"/>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49" name="Google Shape;249;p20"/>
          <p:cNvSpPr txBox="1"/>
          <p:nvPr/>
        </p:nvSpPr>
        <p:spPr>
          <a:xfrm>
            <a:off x="4065860" y="3957116"/>
            <a:ext cx="2570674" cy="511800"/>
          </a:xfrm>
          <a:prstGeom prst="rect">
            <a:avLst/>
          </a:prstGeom>
          <a:noFill/>
          <a:ln>
            <a:noFill/>
          </a:ln>
        </p:spPr>
        <p:txBody>
          <a:bodyPr spcFirstLastPara="1" wrap="square" lIns="91425" tIns="91425" rIns="91425" bIns="91425" anchor="t" anchorCtr="0">
            <a:noAutofit/>
          </a:bodyPr>
          <a:lstStyle/>
          <a:p>
            <a:pPr marL="0" lvl="0" indent="0" algn="ctr" rtl="0">
              <a:lnSpc>
                <a:spcPts val="2000"/>
              </a:lnSpc>
              <a:spcBef>
                <a:spcPts val="0"/>
              </a:spcBef>
              <a:spcAft>
                <a:spcPts val="0"/>
              </a:spcAft>
              <a:buNone/>
            </a:pPr>
            <a:r>
              <a:rPr lang="en" sz="1500" b="1">
                <a:solidFill>
                  <a:schemeClr val="tx1"/>
                </a:solidFill>
                <a:latin typeface="微軟正黑體" pitchFamily="34" charset="-120"/>
                <a:ea typeface="微軟正黑體" pitchFamily="34" charset="-120"/>
                <a:cs typeface="Calibri"/>
                <a:sym typeface="Calibri"/>
              </a:rPr>
              <a:t>分享網址給朋友觀看</a:t>
            </a:r>
            <a:endParaRPr sz="1500" b="1">
              <a:solidFill>
                <a:schemeClr val="tx1"/>
              </a:solidFill>
              <a:latin typeface="微軟正黑體" pitchFamily="34" charset="-120"/>
              <a:ea typeface="微軟正黑體" pitchFamily="34" charset="-120"/>
              <a:cs typeface="Calibri"/>
              <a:sym typeface="Calibri"/>
            </a:endParaRPr>
          </a:p>
          <a:p>
            <a:pPr marL="0" lvl="0" indent="0" algn="ctr" rtl="0">
              <a:lnSpc>
                <a:spcPts val="2000"/>
              </a:lnSpc>
              <a:spcBef>
                <a:spcPts val="0"/>
              </a:spcBef>
              <a:spcAft>
                <a:spcPts val="0"/>
              </a:spcAft>
              <a:buNone/>
            </a:pPr>
            <a:r>
              <a:rPr lang="en" sz="1500" b="1">
                <a:solidFill>
                  <a:schemeClr val="tx1"/>
                </a:solidFill>
                <a:latin typeface="微軟正黑體" pitchFamily="34" charset="-120"/>
                <a:ea typeface="微軟正黑體" pitchFamily="34" charset="-120"/>
                <a:cs typeface="Calibri"/>
                <a:sym typeface="Calibri"/>
              </a:rPr>
              <a:t>(透過電腦瀏覽器)</a:t>
            </a:r>
            <a:endParaRPr sz="1500" b="1">
              <a:solidFill>
                <a:schemeClr val="tx1"/>
              </a:solidFill>
              <a:latin typeface="微軟正黑體" pitchFamily="34" charset="-120"/>
              <a:ea typeface="微軟正黑體" pitchFamily="34" charset="-120"/>
              <a:cs typeface="Calibri"/>
              <a:sym typeface="Calibri"/>
            </a:endParaRPr>
          </a:p>
        </p:txBody>
      </p:sp>
      <p:sp>
        <p:nvSpPr>
          <p:cNvPr id="250" name="Google Shape;250;p20"/>
          <p:cNvSpPr txBox="1"/>
          <p:nvPr/>
        </p:nvSpPr>
        <p:spPr>
          <a:xfrm>
            <a:off x="6967096" y="3943668"/>
            <a:ext cx="2090102" cy="511800"/>
          </a:xfrm>
          <a:prstGeom prst="rect">
            <a:avLst/>
          </a:prstGeom>
          <a:noFill/>
          <a:ln>
            <a:noFill/>
          </a:ln>
        </p:spPr>
        <p:txBody>
          <a:bodyPr spcFirstLastPara="1" wrap="square" lIns="91425" tIns="91425" rIns="91425" bIns="91425" anchor="t" anchorCtr="0">
            <a:noAutofit/>
          </a:bodyPr>
          <a:lstStyle/>
          <a:p>
            <a:pPr marL="0" lvl="0" indent="0" algn="ctr" rtl="0">
              <a:lnSpc>
                <a:spcPts val="2000"/>
              </a:lnSpc>
              <a:spcBef>
                <a:spcPts val="0"/>
              </a:spcBef>
              <a:spcAft>
                <a:spcPts val="0"/>
              </a:spcAft>
              <a:buNone/>
            </a:pPr>
            <a:r>
              <a:rPr lang="en" sz="1500" b="1">
                <a:solidFill>
                  <a:schemeClr val="tx1"/>
                </a:solidFill>
                <a:latin typeface="微軟正黑體" pitchFamily="34" charset="-120"/>
                <a:ea typeface="微軟正黑體" pitchFamily="34" charset="-120"/>
                <a:cs typeface="Calibri"/>
                <a:sym typeface="Calibri"/>
              </a:rPr>
              <a:t>分享網址給朋友觀看</a:t>
            </a:r>
            <a:endParaRPr sz="1500" b="1">
              <a:solidFill>
                <a:schemeClr val="tx1"/>
              </a:solidFill>
              <a:latin typeface="微軟正黑體" pitchFamily="34" charset="-120"/>
              <a:ea typeface="微軟正黑體" pitchFamily="34" charset="-120"/>
              <a:cs typeface="Calibri"/>
              <a:sym typeface="Calibri"/>
            </a:endParaRPr>
          </a:p>
          <a:p>
            <a:pPr marL="0" lvl="0" indent="0" algn="ctr" rtl="0">
              <a:lnSpc>
                <a:spcPts val="2000"/>
              </a:lnSpc>
              <a:spcBef>
                <a:spcPts val="0"/>
              </a:spcBef>
              <a:spcAft>
                <a:spcPts val="0"/>
              </a:spcAft>
              <a:buNone/>
            </a:pPr>
            <a:r>
              <a:rPr lang="en" sz="1500" b="1">
                <a:solidFill>
                  <a:schemeClr val="tx1"/>
                </a:solidFill>
                <a:latin typeface="微軟正黑體" pitchFamily="34" charset="-120"/>
                <a:ea typeface="微軟正黑體" pitchFamily="34" charset="-120"/>
                <a:cs typeface="Calibri"/>
                <a:sym typeface="Calibri"/>
              </a:rPr>
              <a:t>(透過手機瀏覽器)</a:t>
            </a:r>
            <a:endParaRPr sz="1500" b="1">
              <a:solidFill>
                <a:schemeClr val="tx1"/>
              </a:solidFill>
              <a:latin typeface="微軟正黑體" pitchFamily="34" charset="-120"/>
              <a:ea typeface="微軟正黑體" pitchFamily="34" charset="-120"/>
              <a:cs typeface="Calibri"/>
              <a:sym typeface="Calibri"/>
            </a:endParaRPr>
          </a:p>
        </p:txBody>
      </p:sp>
      <p:sp>
        <p:nvSpPr>
          <p:cNvPr id="25" name="矩形: 圓角 8">
            <a:extLst>
              <a:ext uri="{FF2B5EF4-FFF2-40B4-BE49-F238E27FC236}">
                <a16:creationId xmlns:a16="http://schemas.microsoft.com/office/drawing/2014/main" id="{21910BCA-0856-4494-B612-D0B0F43129A4}"/>
              </a:ext>
            </a:extLst>
          </p:cNvPr>
          <p:cNvSpPr/>
          <p:nvPr/>
        </p:nvSpPr>
        <p:spPr>
          <a:xfrm>
            <a:off x="665593" y="3979609"/>
            <a:ext cx="2151247" cy="611641"/>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48" name="Google Shape;248;p20"/>
          <p:cNvSpPr txBox="1"/>
          <p:nvPr/>
        </p:nvSpPr>
        <p:spPr>
          <a:xfrm>
            <a:off x="737176" y="4076238"/>
            <a:ext cx="2132024" cy="55627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tx1"/>
                </a:solidFill>
                <a:latin typeface="微軟正黑體" pitchFamily="34" charset="-120"/>
                <a:ea typeface="微軟正黑體" pitchFamily="34" charset="-120"/>
                <a:cs typeface="Calibri"/>
                <a:sym typeface="Calibri"/>
              </a:rPr>
              <a:t>登入</a:t>
            </a:r>
            <a:r>
              <a:rPr lang="zh-TW" altLang="en-US" sz="1500" b="1">
                <a:solidFill>
                  <a:schemeClr val="tx1"/>
                </a:solidFill>
                <a:latin typeface="微軟正黑體" pitchFamily="34" charset="-120"/>
                <a:ea typeface="微軟正黑體" pitchFamily="34" charset="-120"/>
                <a:cs typeface="Calibri"/>
                <a:sym typeface="Calibri"/>
              </a:rPr>
              <a:t> </a:t>
            </a:r>
            <a:r>
              <a:rPr lang="en" sz="1500" b="1">
                <a:solidFill>
                  <a:schemeClr val="tx1"/>
                </a:solidFill>
                <a:latin typeface="微軟正黑體" pitchFamily="34" charset="-120"/>
                <a:ea typeface="微軟正黑體" pitchFamily="34" charset="-120"/>
                <a:cs typeface="Calibri"/>
                <a:sym typeface="Calibri"/>
              </a:rPr>
              <a:t>QUSBcam2 監看</a:t>
            </a:r>
            <a:endParaRPr sz="1500" b="1">
              <a:solidFill>
                <a:schemeClr val="tx1"/>
              </a:solidFill>
              <a:latin typeface="微軟正黑體" pitchFamily="34" charset="-120"/>
              <a:ea typeface="微軟正黑體" pitchFamily="34" charset="-120"/>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17" name="矩形 16"/>
          <p:cNvSpPr/>
          <p:nvPr/>
        </p:nvSpPr>
        <p:spPr>
          <a:xfrm>
            <a:off x="837384" y="1410103"/>
            <a:ext cx="2699887" cy="2406316"/>
          </a:xfrm>
          <a:prstGeom prst="rect">
            <a:avLst/>
          </a:prstGeom>
          <a:solidFill>
            <a:schemeClr val="tx1"/>
          </a:solidFill>
          <a:ln w="50800">
            <a:gradFill>
              <a:gsLst>
                <a:gs pos="0">
                  <a:srgbClr val="7030A0"/>
                </a:gs>
                <a:gs pos="50000">
                  <a:srgbClr val="3862E8"/>
                </a:gs>
              </a:gsLst>
              <a:lin ang="7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5" name="Google Shape;255;p21"/>
          <p:cNvSpPr txBox="1">
            <a:spLocks noGrp="1"/>
          </p:cNvSpPr>
          <p:nvPr>
            <p:ph type="title"/>
          </p:nvPr>
        </p:nvSpPr>
        <p:spPr>
          <a:xfrm>
            <a:off x="285413" y="63907"/>
            <a:ext cx="7505700" cy="58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tx1"/>
                </a:solidFill>
                <a:latin typeface="微軟正黑體" pitchFamily="34" charset="-120"/>
                <a:ea typeface="微軟正黑體" pitchFamily="34" charset="-120"/>
              </a:rPr>
              <a:t>毋須額外供電</a:t>
            </a:r>
            <a:endParaRPr sz="3600" b="1">
              <a:solidFill>
                <a:schemeClr val="tx1"/>
              </a:solidFill>
              <a:latin typeface="微軟正黑體" pitchFamily="34" charset="-120"/>
              <a:ea typeface="微軟正黑體" pitchFamily="34" charset="-120"/>
            </a:endParaRPr>
          </a:p>
        </p:txBody>
      </p:sp>
      <p:grpSp>
        <p:nvGrpSpPr>
          <p:cNvPr id="15" name="群組 14"/>
          <p:cNvGrpSpPr/>
          <p:nvPr/>
        </p:nvGrpSpPr>
        <p:grpSpPr>
          <a:xfrm>
            <a:off x="3630872" y="1333102"/>
            <a:ext cx="4934045" cy="2632509"/>
            <a:chOff x="4232464" y="1183907"/>
            <a:chExt cx="4934045" cy="2632509"/>
          </a:xfrm>
        </p:grpSpPr>
        <p:pic>
          <p:nvPicPr>
            <p:cNvPr id="14" name="圖片 13" desc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32464" y="1183907"/>
              <a:ext cx="4934045" cy="2632509"/>
            </a:xfrm>
            <a:prstGeom prst="rect">
              <a:avLst/>
            </a:prstGeom>
          </p:spPr>
        </p:pic>
        <p:pic>
          <p:nvPicPr>
            <p:cNvPr id="259" name="Google Shape;259;p21"/>
            <p:cNvPicPr preferRelativeResize="0"/>
            <p:nvPr/>
          </p:nvPicPr>
          <p:blipFill rotWithShape="1">
            <a:blip r:embed="rId4">
              <a:alphaModFix/>
            </a:blip>
            <a:srcRect/>
            <a:stretch/>
          </p:blipFill>
          <p:spPr>
            <a:xfrm>
              <a:off x="4389121" y="1328285"/>
              <a:ext cx="4567187" cy="2281188"/>
            </a:xfrm>
            <a:prstGeom prst="rect">
              <a:avLst/>
            </a:prstGeom>
            <a:noFill/>
            <a:ln>
              <a:noFill/>
            </a:ln>
          </p:spPr>
        </p:pic>
      </p:grpSp>
      <p:pic>
        <p:nvPicPr>
          <p:cNvPr id="260" name="Google Shape;260;p21"/>
          <p:cNvPicPr preferRelativeResize="0"/>
          <p:nvPr/>
        </p:nvPicPr>
        <p:blipFill>
          <a:blip r:embed="rId5" cstate="print">
            <a:extLst>
              <a:ext uri="{28A0092B-C50C-407E-A947-70E740481C1C}">
                <a14:useLocalDpi xmlns:a14="http://schemas.microsoft.com/office/drawing/2010/main"/>
              </a:ext>
            </a:extLst>
          </a:blip>
          <a:stretch>
            <a:fillRect/>
          </a:stretch>
        </p:blipFill>
        <p:spPr>
          <a:xfrm>
            <a:off x="1536596" y="1816725"/>
            <a:ext cx="1232306" cy="1011667"/>
          </a:xfrm>
          <a:prstGeom prst="rect">
            <a:avLst/>
          </a:prstGeom>
          <a:noFill/>
          <a:ln>
            <a:noFill/>
          </a:ln>
        </p:spPr>
      </p:pic>
      <p:pic>
        <p:nvPicPr>
          <p:cNvPr id="10" name="圖片 9" descr="a4.png"/>
          <p:cNvPicPr>
            <a:picLocks noChangeAspect="1"/>
          </p:cNvPicPr>
          <p:nvPr/>
        </p:nvPicPr>
        <p:blipFill>
          <a:blip r:embed="rId6" cstate="print"/>
          <a:stretch>
            <a:fillRect/>
          </a:stretch>
        </p:blipFill>
        <p:spPr>
          <a:xfrm>
            <a:off x="435094" y="682444"/>
            <a:ext cx="973475" cy="977914"/>
          </a:xfrm>
          <a:prstGeom prst="rect">
            <a:avLst/>
          </a:prstGeom>
        </p:spPr>
      </p:pic>
      <p:pic>
        <p:nvPicPr>
          <p:cNvPr id="11" name="圖片 10" descr="i_4.png"/>
          <p:cNvPicPr>
            <a:picLocks noChangeAspect="1"/>
          </p:cNvPicPr>
          <p:nvPr/>
        </p:nvPicPr>
        <p:blipFill>
          <a:blip r:embed="rId7" cstate="print"/>
          <a:stretch>
            <a:fillRect/>
          </a:stretch>
        </p:blipFill>
        <p:spPr>
          <a:xfrm>
            <a:off x="635831" y="874015"/>
            <a:ext cx="498475" cy="498475"/>
          </a:xfrm>
          <a:prstGeom prst="rect">
            <a:avLst/>
          </a:prstGeom>
        </p:spPr>
      </p:pic>
      <p:sp>
        <p:nvSpPr>
          <p:cNvPr id="13" name="矩形: 圓角 8">
            <a:extLst>
              <a:ext uri="{FF2B5EF4-FFF2-40B4-BE49-F238E27FC236}">
                <a16:creationId xmlns:a16="http://schemas.microsoft.com/office/drawing/2014/main" id="{CA31F03A-C690-4449-BEF5-A4177FEE5AA8}"/>
              </a:ext>
            </a:extLst>
          </p:cNvPr>
          <p:cNvSpPr/>
          <p:nvPr/>
        </p:nvSpPr>
        <p:spPr>
          <a:xfrm>
            <a:off x="1169319" y="4053007"/>
            <a:ext cx="2059946" cy="393869"/>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58" name="Google Shape;258;p21"/>
          <p:cNvSpPr txBox="1"/>
          <p:nvPr/>
        </p:nvSpPr>
        <p:spPr>
          <a:xfrm>
            <a:off x="1210748" y="4055453"/>
            <a:ext cx="2201397" cy="5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tx1"/>
                </a:solidFill>
                <a:latin typeface="微軟正黑體" pitchFamily="34" charset="-120"/>
                <a:ea typeface="微軟正黑體" pitchFamily="34" charset="-120"/>
                <a:cs typeface="Calibri"/>
                <a:sym typeface="Calibri"/>
              </a:rPr>
              <a:t>不需 PoE 交換器供電</a:t>
            </a:r>
            <a:endParaRPr sz="1500" b="1">
              <a:solidFill>
                <a:schemeClr val="tx1"/>
              </a:solidFill>
              <a:latin typeface="微軟正黑體" pitchFamily="34" charset="-120"/>
              <a:ea typeface="微軟正黑體" pitchFamily="34" charset="-120"/>
              <a:cs typeface="Calibri"/>
              <a:sym typeface="Calibri"/>
            </a:endParaRPr>
          </a:p>
        </p:txBody>
      </p:sp>
      <p:sp>
        <p:nvSpPr>
          <p:cNvPr id="18" name="矩形: 圓角 8">
            <a:extLst>
              <a:ext uri="{FF2B5EF4-FFF2-40B4-BE49-F238E27FC236}">
                <a16:creationId xmlns:a16="http://schemas.microsoft.com/office/drawing/2014/main" id="{CA31F03A-C690-4449-BEF5-A4177FEE5AA8}"/>
              </a:ext>
            </a:extLst>
          </p:cNvPr>
          <p:cNvSpPr/>
          <p:nvPr/>
        </p:nvSpPr>
        <p:spPr>
          <a:xfrm>
            <a:off x="4981056" y="4046591"/>
            <a:ext cx="2377440" cy="393869"/>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57" name="Google Shape;257;p21"/>
          <p:cNvSpPr txBox="1"/>
          <p:nvPr/>
        </p:nvSpPr>
        <p:spPr>
          <a:xfrm>
            <a:off x="5027652" y="4041014"/>
            <a:ext cx="2528161" cy="5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tx1"/>
                </a:solidFill>
                <a:latin typeface="微軟正黑體" pitchFamily="34" charset="-120"/>
                <a:ea typeface="微軟正黑體" pitchFamily="34" charset="-120"/>
                <a:cs typeface="Calibri"/>
                <a:sym typeface="Calibri"/>
              </a:rPr>
              <a:t>只需插上 NAS 的 USB 孔</a:t>
            </a:r>
            <a:endParaRPr sz="1500" b="1">
              <a:solidFill>
                <a:schemeClr val="tx1"/>
              </a:solidFill>
              <a:latin typeface="微軟正黑體" pitchFamily="34" charset="-120"/>
              <a:ea typeface="微軟正黑體" pitchFamily="34" charset="-120"/>
              <a:cs typeface="Calibri"/>
              <a:sym typeface="Calibri"/>
            </a:endParaRPr>
          </a:p>
        </p:txBody>
      </p:sp>
      <p:sp>
        <p:nvSpPr>
          <p:cNvPr id="2" name="矩形 1">
            <a:extLst>
              <a:ext uri="{FF2B5EF4-FFF2-40B4-BE49-F238E27FC236}">
                <a16:creationId xmlns:a16="http://schemas.microsoft.com/office/drawing/2014/main" id="{97E3A5CF-229D-4EDF-AB8E-13FA93CF0177}"/>
              </a:ext>
            </a:extLst>
          </p:cNvPr>
          <p:cNvSpPr/>
          <p:nvPr/>
        </p:nvSpPr>
        <p:spPr>
          <a:xfrm>
            <a:off x="1550939" y="2831126"/>
            <a:ext cx="1322798" cy="707886"/>
          </a:xfrm>
          <a:prstGeom prst="rect">
            <a:avLst/>
          </a:prstGeom>
        </p:spPr>
        <p:txBody>
          <a:bodyPr wrap="none">
            <a:spAutoFit/>
          </a:bodyPr>
          <a:lstStyle/>
          <a:p>
            <a:r>
              <a:rPr lang="en" altLang="zh-TW" sz="4000" b="1" i="1">
                <a:solidFill>
                  <a:srgbClr val="425BDA"/>
                </a:solidFill>
                <a:latin typeface="+mn-lt"/>
                <a:ea typeface="微軟正黑體" pitchFamily="34" charset="-120"/>
                <a:cs typeface="Calibri"/>
                <a:sym typeface="Calibri"/>
              </a:rPr>
              <a:t>PoE </a:t>
            </a:r>
            <a:endParaRPr lang="zh-TW" altLang="en-US" sz="4000" i="1">
              <a:solidFill>
                <a:srgbClr val="425BDA"/>
              </a:solidFill>
              <a:latin typeface="+mn-lt"/>
            </a:endParaRPr>
          </a:p>
        </p:txBody>
      </p:sp>
      <p:pic>
        <p:nvPicPr>
          <p:cNvPr id="19" name="圖片 18" descr="17.png"/>
          <p:cNvPicPr>
            <a:picLocks noChangeAspect="1"/>
          </p:cNvPicPr>
          <p:nvPr/>
        </p:nvPicPr>
        <p:blipFill>
          <a:blip r:embed="rId8" cstate="print"/>
          <a:stretch>
            <a:fillRect/>
          </a:stretch>
        </p:blipFill>
        <p:spPr>
          <a:xfrm>
            <a:off x="956810" y="1398950"/>
            <a:ext cx="2391878" cy="239187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22"/>
          <p:cNvPicPr preferRelativeResize="0"/>
          <p:nvPr/>
        </p:nvPicPr>
        <p:blipFill>
          <a:blip r:embed="rId3" cstate="print">
            <a:alphaModFix/>
          </a:blip>
          <a:stretch>
            <a:fillRect/>
          </a:stretch>
        </p:blipFill>
        <p:spPr>
          <a:xfrm>
            <a:off x="5323432" y="1168224"/>
            <a:ext cx="2873171" cy="1711075"/>
          </a:xfrm>
          <a:prstGeom prst="rect">
            <a:avLst/>
          </a:prstGeom>
          <a:noFill/>
          <a:ln>
            <a:noFill/>
          </a:ln>
        </p:spPr>
      </p:pic>
      <p:pic>
        <p:nvPicPr>
          <p:cNvPr id="268" name="Google Shape;268;p22"/>
          <p:cNvPicPr preferRelativeResize="0"/>
          <p:nvPr/>
        </p:nvPicPr>
        <p:blipFill rotWithShape="1">
          <a:blip r:embed="rId4" cstate="print">
            <a:alphaModFix/>
            <a:extLst>
              <a:ext uri="{28A0092B-C50C-407E-A947-70E740481C1C}">
                <a14:useLocalDpi xmlns:a14="http://schemas.microsoft.com/office/drawing/2010/main"/>
              </a:ext>
            </a:extLst>
          </a:blip>
          <a:srcRect t="5069"/>
          <a:stretch/>
        </p:blipFill>
        <p:spPr>
          <a:xfrm>
            <a:off x="6126590" y="1497633"/>
            <a:ext cx="1678100" cy="1008350"/>
          </a:xfrm>
          <a:prstGeom prst="rect">
            <a:avLst/>
          </a:prstGeom>
          <a:noFill/>
          <a:ln>
            <a:noFill/>
          </a:ln>
        </p:spPr>
      </p:pic>
      <p:pic>
        <p:nvPicPr>
          <p:cNvPr id="269" name="Google Shape;269;p22"/>
          <p:cNvPicPr preferRelativeResize="0"/>
          <p:nvPr/>
        </p:nvPicPr>
        <p:blipFill>
          <a:blip r:embed="rId5">
            <a:alphaModFix/>
          </a:blip>
          <a:stretch>
            <a:fillRect/>
          </a:stretch>
        </p:blipFill>
        <p:spPr>
          <a:xfrm>
            <a:off x="5429190" y="1005577"/>
            <a:ext cx="587477" cy="587477"/>
          </a:xfrm>
          <a:prstGeom prst="rect">
            <a:avLst/>
          </a:prstGeom>
          <a:noFill/>
          <a:ln>
            <a:noFill/>
          </a:ln>
          <a:effectLst>
            <a:outerShdw blurRad="50800" dist="38100" dir="2700000" algn="tl" rotWithShape="0">
              <a:prstClr val="black">
                <a:alpha val="40000"/>
              </a:prstClr>
            </a:outerShdw>
          </a:effectLst>
        </p:spPr>
      </p:pic>
      <p:pic>
        <p:nvPicPr>
          <p:cNvPr id="271" name="Google Shape;271;p22"/>
          <p:cNvPicPr preferRelativeResize="0"/>
          <p:nvPr/>
        </p:nvPicPr>
        <p:blipFill>
          <a:blip r:embed="rId3" cstate="print">
            <a:alphaModFix/>
          </a:blip>
          <a:stretch>
            <a:fillRect/>
          </a:stretch>
        </p:blipFill>
        <p:spPr>
          <a:xfrm>
            <a:off x="5376117" y="3107359"/>
            <a:ext cx="2873171" cy="1711075"/>
          </a:xfrm>
          <a:prstGeom prst="rect">
            <a:avLst/>
          </a:prstGeom>
          <a:noFill/>
          <a:ln>
            <a:noFill/>
          </a:ln>
        </p:spPr>
      </p:pic>
      <p:sp>
        <p:nvSpPr>
          <p:cNvPr id="272" name="Google Shape;272;p22"/>
          <p:cNvSpPr txBox="1"/>
          <p:nvPr/>
        </p:nvSpPr>
        <p:spPr>
          <a:xfrm>
            <a:off x="358011" y="62086"/>
            <a:ext cx="7505700" cy="6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tx1"/>
                </a:solidFill>
                <a:latin typeface="微軟正黑體" pitchFamily="34" charset="-120"/>
                <a:ea typeface="微軟正黑體" pitchFamily="34" charset="-120"/>
                <a:cs typeface="Nunito"/>
                <a:sym typeface="Nunito"/>
              </a:rPr>
              <a:t>可與多種應用程式搭配使用！</a:t>
            </a:r>
            <a:endParaRPr sz="3600" b="1">
              <a:solidFill>
                <a:schemeClr val="tx1"/>
              </a:solidFill>
              <a:latin typeface="微軟正黑體" pitchFamily="34" charset="-120"/>
              <a:ea typeface="微軟正黑體" pitchFamily="34" charset="-120"/>
              <a:cs typeface="Nunito"/>
              <a:sym typeface="Nunito"/>
            </a:endParaRPr>
          </a:p>
        </p:txBody>
      </p:sp>
      <p:pic>
        <p:nvPicPr>
          <p:cNvPr id="273" name="Google Shape;273;p22"/>
          <p:cNvPicPr preferRelativeResize="0"/>
          <p:nvPr/>
        </p:nvPicPr>
        <p:blipFill>
          <a:blip r:embed="rId6" cstate="print">
            <a:extLst>
              <a:ext uri="{28A0092B-C50C-407E-A947-70E740481C1C}">
                <a14:useLocalDpi xmlns:a14="http://schemas.microsoft.com/office/drawing/2010/main"/>
              </a:ext>
            </a:extLst>
          </a:blip>
          <a:stretch>
            <a:fillRect/>
          </a:stretch>
        </p:blipFill>
        <p:spPr>
          <a:xfrm>
            <a:off x="1656527" y="1430309"/>
            <a:ext cx="3633098" cy="3633098"/>
          </a:xfrm>
          <a:prstGeom prst="rect">
            <a:avLst/>
          </a:prstGeom>
          <a:noFill/>
          <a:ln>
            <a:noFill/>
          </a:ln>
          <a:effectLst>
            <a:outerShdw blurRad="292100" dist="139700" dir="2700000" algn="tl" rotWithShape="0">
              <a:srgbClr val="333333">
                <a:alpha val="64709"/>
              </a:srgbClr>
            </a:outerShdw>
          </a:effectLst>
        </p:spPr>
      </p:pic>
      <p:pic>
        <p:nvPicPr>
          <p:cNvPr id="275" name="Google Shape;275;p22"/>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1785538" y="1736708"/>
            <a:ext cx="700401" cy="700364"/>
          </a:xfrm>
          <a:prstGeom prst="rect">
            <a:avLst/>
          </a:prstGeom>
          <a:noFill/>
          <a:ln>
            <a:noFill/>
          </a:ln>
          <a:effectLst>
            <a:outerShdw blurRad="50800" dist="38100" dir="2700000" algn="tl" rotWithShape="0">
              <a:prstClr val="black">
                <a:alpha val="40000"/>
              </a:prstClr>
            </a:outerShdw>
          </a:effectLst>
        </p:spPr>
      </p:pic>
      <p:pic>
        <p:nvPicPr>
          <p:cNvPr id="276" name="Google Shape;276;p22"/>
          <p:cNvPicPr preferRelativeResize="0"/>
          <p:nvPr/>
        </p:nvPicPr>
        <p:blipFill>
          <a:blip r:embed="rId8" cstate="print">
            <a:alphaModFix/>
          </a:blip>
          <a:stretch>
            <a:fillRect/>
          </a:stretch>
        </p:blipFill>
        <p:spPr>
          <a:xfrm>
            <a:off x="5700950" y="3277775"/>
            <a:ext cx="2223525" cy="1344674"/>
          </a:xfrm>
          <a:prstGeom prst="rect">
            <a:avLst/>
          </a:prstGeom>
          <a:noFill/>
          <a:ln>
            <a:noFill/>
          </a:ln>
        </p:spPr>
      </p:pic>
      <p:cxnSp>
        <p:nvCxnSpPr>
          <p:cNvPr id="280" name="Google Shape;280;p22"/>
          <p:cNvCxnSpPr/>
          <p:nvPr/>
        </p:nvCxnSpPr>
        <p:spPr>
          <a:xfrm rot="10800000" flipH="1">
            <a:off x="4020144" y="3396758"/>
            <a:ext cx="1409400" cy="424800"/>
          </a:xfrm>
          <a:prstGeom prst="bentConnector3">
            <a:avLst>
              <a:gd name="adj1" fmla="val -21036"/>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81" name="Google Shape;281;p22"/>
          <p:cNvCxnSpPr>
            <a:stCxn id="275" idx="0"/>
            <a:endCxn id="269" idx="1"/>
          </p:cNvCxnSpPr>
          <p:nvPr/>
        </p:nvCxnSpPr>
        <p:spPr>
          <a:xfrm rot="5400000" flipH="1" flipV="1">
            <a:off x="3563768" y="-128713"/>
            <a:ext cx="437392" cy="3293451"/>
          </a:xfrm>
          <a:prstGeom prst="bentConnector2">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82" name="Google Shape;282;p22"/>
          <p:cNvCxnSpPr/>
          <p:nvPr/>
        </p:nvCxnSpPr>
        <p:spPr>
          <a:xfrm rot="5400000" flipH="1">
            <a:off x="2681064" y="2017913"/>
            <a:ext cx="1096500" cy="1486500"/>
          </a:xfrm>
          <a:prstGeom prst="bentConnector2">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sp>
        <p:nvSpPr>
          <p:cNvPr id="21" name="矩形: 圓角 8">
            <a:extLst>
              <a:ext uri="{FF2B5EF4-FFF2-40B4-BE49-F238E27FC236}">
                <a16:creationId xmlns:a16="http://schemas.microsoft.com/office/drawing/2014/main" id="{CA31F03A-C690-4449-BEF5-A4177FEE5AA8}"/>
              </a:ext>
            </a:extLst>
          </p:cNvPr>
          <p:cNvSpPr/>
          <p:nvPr/>
        </p:nvSpPr>
        <p:spPr>
          <a:xfrm>
            <a:off x="1537354" y="2517778"/>
            <a:ext cx="1193532" cy="509367"/>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2" name="矩形 21"/>
          <p:cNvSpPr/>
          <p:nvPr/>
        </p:nvSpPr>
        <p:spPr>
          <a:xfrm>
            <a:off x="1508473" y="2497827"/>
            <a:ext cx="1232032" cy="512063"/>
          </a:xfrm>
          <a:prstGeom prst="rect">
            <a:avLst/>
          </a:prstGeom>
        </p:spPr>
        <p:txBody>
          <a:bodyPr wrap="square">
            <a:spAutoFit/>
          </a:bodyPr>
          <a:lstStyle/>
          <a:p>
            <a:pPr lvl="0" algn="ctr">
              <a:lnSpc>
                <a:spcPts val="1700"/>
              </a:lnSpc>
            </a:pPr>
            <a:r>
              <a:rPr lang="en-US" sz="1300" b="1">
                <a:solidFill>
                  <a:schemeClr val="tx1"/>
                </a:solidFill>
                <a:latin typeface="+mj-lt"/>
                <a:ea typeface="Calibri"/>
                <a:cs typeface="Calibri"/>
                <a:sym typeface="Calibri"/>
              </a:rPr>
              <a:t>QVR Pro</a:t>
            </a:r>
          </a:p>
          <a:p>
            <a:pPr lvl="0" algn="ctr">
              <a:lnSpc>
                <a:spcPts val="1700"/>
              </a:lnSpc>
            </a:pPr>
            <a:r>
              <a:rPr lang="zh-TW" altLang="en-US" sz="1300" b="1">
                <a:solidFill>
                  <a:schemeClr val="tx1"/>
                </a:solidFill>
                <a:latin typeface="微軟正黑體" pitchFamily="34" charset="-120"/>
                <a:ea typeface="微軟正黑體" pitchFamily="34" charset="-120"/>
                <a:cs typeface="Calibri"/>
                <a:sym typeface="Calibri"/>
              </a:rPr>
              <a:t>儲存錄影檔案</a:t>
            </a:r>
          </a:p>
        </p:txBody>
      </p:sp>
      <p:sp>
        <p:nvSpPr>
          <p:cNvPr id="24" name="矩形: 圓角 8">
            <a:extLst>
              <a:ext uri="{FF2B5EF4-FFF2-40B4-BE49-F238E27FC236}">
                <a16:creationId xmlns:a16="http://schemas.microsoft.com/office/drawing/2014/main" id="{CA31F03A-C690-4449-BEF5-A4177FEE5AA8}"/>
              </a:ext>
            </a:extLst>
          </p:cNvPr>
          <p:cNvSpPr/>
          <p:nvPr/>
        </p:nvSpPr>
        <p:spPr>
          <a:xfrm>
            <a:off x="6837147" y="4465289"/>
            <a:ext cx="1368390" cy="509367"/>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5" name="矩形: 圓角 8">
            <a:extLst>
              <a:ext uri="{FF2B5EF4-FFF2-40B4-BE49-F238E27FC236}">
                <a16:creationId xmlns:a16="http://schemas.microsoft.com/office/drawing/2014/main" id="{CA31F03A-C690-4449-BEF5-A4177FEE5AA8}"/>
              </a:ext>
            </a:extLst>
          </p:cNvPr>
          <p:cNvSpPr/>
          <p:nvPr/>
        </p:nvSpPr>
        <p:spPr>
          <a:xfrm>
            <a:off x="6811478" y="2606009"/>
            <a:ext cx="1360369" cy="509367"/>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6" name="矩形 25"/>
          <p:cNvSpPr/>
          <p:nvPr/>
        </p:nvSpPr>
        <p:spPr>
          <a:xfrm>
            <a:off x="6646241" y="2608527"/>
            <a:ext cx="1665171" cy="512063"/>
          </a:xfrm>
          <a:prstGeom prst="rect">
            <a:avLst/>
          </a:prstGeom>
        </p:spPr>
        <p:txBody>
          <a:bodyPr wrap="square">
            <a:spAutoFit/>
          </a:bodyPr>
          <a:lstStyle/>
          <a:p>
            <a:pPr lvl="0" algn="ctr">
              <a:lnSpc>
                <a:spcPts val="1700"/>
              </a:lnSpc>
            </a:pPr>
            <a:r>
              <a:rPr lang="en-US" sz="1300" b="1">
                <a:solidFill>
                  <a:schemeClr val="tx1"/>
                </a:solidFill>
                <a:latin typeface="+mj-lt"/>
                <a:ea typeface="微軟正黑體" pitchFamily="34" charset="-120"/>
                <a:cs typeface="Calibri"/>
                <a:sym typeface="Calibri"/>
              </a:rPr>
              <a:t>QVR Pro Client</a:t>
            </a:r>
          </a:p>
          <a:p>
            <a:pPr lvl="0" algn="ctr">
              <a:lnSpc>
                <a:spcPts val="1700"/>
              </a:lnSpc>
            </a:pPr>
            <a:r>
              <a:rPr lang="zh-TW" altLang="en-US" sz="1300" b="1">
                <a:solidFill>
                  <a:schemeClr val="tx1"/>
                </a:solidFill>
                <a:latin typeface="微軟正黑體" pitchFamily="34" charset="-120"/>
                <a:ea typeface="微軟正黑體" pitchFamily="34" charset="-120"/>
                <a:cs typeface="Calibri"/>
                <a:sym typeface="Calibri"/>
              </a:rPr>
              <a:t>檢視錄影檔</a:t>
            </a:r>
          </a:p>
        </p:txBody>
      </p:sp>
      <p:sp>
        <p:nvSpPr>
          <p:cNvPr id="27" name="矩形 26"/>
          <p:cNvSpPr/>
          <p:nvPr/>
        </p:nvSpPr>
        <p:spPr>
          <a:xfrm>
            <a:off x="6607747" y="4461386"/>
            <a:ext cx="1795113" cy="528350"/>
          </a:xfrm>
          <a:prstGeom prst="rect">
            <a:avLst/>
          </a:prstGeom>
        </p:spPr>
        <p:txBody>
          <a:bodyPr wrap="square">
            <a:spAutoFit/>
          </a:bodyPr>
          <a:lstStyle/>
          <a:p>
            <a:pPr lvl="0" algn="ctr">
              <a:lnSpc>
                <a:spcPts val="1700"/>
              </a:lnSpc>
            </a:pPr>
            <a:r>
              <a:rPr lang="en-US" sz="1300" b="1">
                <a:solidFill>
                  <a:schemeClr val="tx1"/>
                </a:solidFill>
                <a:latin typeface="微軟正黑體" pitchFamily="34" charset="-120"/>
                <a:ea typeface="微軟正黑體" pitchFamily="34" charset="-120"/>
                <a:cs typeface="Calibri"/>
                <a:sym typeface="Calibri"/>
              </a:rPr>
              <a:t>Chrome</a:t>
            </a:r>
            <a:r>
              <a:rPr lang="zh-TW" altLang="en-US" sz="1300" b="1">
                <a:solidFill>
                  <a:schemeClr val="tx1"/>
                </a:solidFill>
                <a:latin typeface="微軟正黑體" pitchFamily="34" charset="-120"/>
                <a:ea typeface="微軟正黑體" pitchFamily="34" charset="-120"/>
                <a:cs typeface="Calibri"/>
                <a:sym typeface="Calibri"/>
              </a:rPr>
              <a:t> 查看</a:t>
            </a:r>
          </a:p>
          <a:p>
            <a:pPr lvl="0" algn="ctr">
              <a:lnSpc>
                <a:spcPts val="1700"/>
              </a:lnSpc>
            </a:pPr>
            <a:r>
              <a:rPr lang="zh-TW" altLang="en-US" sz="1300" b="1">
                <a:solidFill>
                  <a:schemeClr val="tx1"/>
                </a:solidFill>
                <a:latin typeface="微軟正黑體" pitchFamily="34" charset="-120"/>
                <a:ea typeface="微軟正黑體" pitchFamily="34" charset="-120"/>
                <a:cs typeface="Calibri"/>
                <a:sym typeface="Calibri"/>
              </a:rPr>
              <a:t>分享串流網頁</a:t>
            </a:r>
          </a:p>
        </p:txBody>
      </p:sp>
      <p:sp>
        <p:nvSpPr>
          <p:cNvPr id="29" name="矩形: 圓角 8">
            <a:extLst>
              <a:ext uri="{FF2B5EF4-FFF2-40B4-BE49-F238E27FC236}">
                <a16:creationId xmlns:a16="http://schemas.microsoft.com/office/drawing/2014/main" id="{CA31F03A-C690-4449-BEF5-A4177FEE5AA8}"/>
              </a:ext>
            </a:extLst>
          </p:cNvPr>
          <p:cNvSpPr/>
          <p:nvPr/>
        </p:nvSpPr>
        <p:spPr>
          <a:xfrm>
            <a:off x="3504114" y="1775982"/>
            <a:ext cx="1332530" cy="310793"/>
          </a:xfrm>
          <a:prstGeom prst="roundRect">
            <a:avLst>
              <a:gd name="adj" fmla="val 50000"/>
            </a:avLst>
          </a:prstGeom>
          <a:gradFill>
            <a:gsLst>
              <a:gs pos="0">
                <a:srgbClr val="EA5105"/>
              </a:gs>
              <a:gs pos="100000">
                <a:srgbClr val="F8B50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0" name="矩形 29"/>
          <p:cNvSpPr/>
          <p:nvPr/>
        </p:nvSpPr>
        <p:spPr>
          <a:xfrm>
            <a:off x="3473830" y="1777277"/>
            <a:ext cx="1282723" cy="292388"/>
          </a:xfrm>
          <a:prstGeom prst="rect">
            <a:avLst/>
          </a:prstGeom>
        </p:spPr>
        <p:txBody>
          <a:bodyPr wrap="none">
            <a:spAutoFit/>
          </a:bodyPr>
          <a:lstStyle/>
          <a:p>
            <a:pPr lvl="0" algn="ctr"/>
            <a:r>
              <a:rPr lang="zh-TW" altLang="en-US" sz="1300" b="1">
                <a:solidFill>
                  <a:schemeClr val="tx1"/>
                </a:solidFill>
                <a:latin typeface="微軟正黑體" pitchFamily="34" charset="-120"/>
                <a:ea typeface="微軟正黑體" pitchFamily="34" charset="-120"/>
                <a:cs typeface="Calibri"/>
                <a:sym typeface="Calibri"/>
              </a:rPr>
              <a:t>以 </a:t>
            </a:r>
            <a:r>
              <a:rPr lang="en-US" sz="1300" b="1">
                <a:solidFill>
                  <a:schemeClr val="tx1"/>
                </a:solidFill>
                <a:latin typeface="+mj-lt"/>
                <a:ea typeface="微軟正黑體" pitchFamily="34" charset="-120"/>
                <a:cs typeface="Calibri"/>
                <a:sym typeface="Calibri"/>
              </a:rPr>
              <a:t>O</a:t>
            </a:r>
            <a:r>
              <a:rPr lang="en-US" altLang="zh-TW" sz="1300" b="1">
                <a:solidFill>
                  <a:schemeClr val="tx1"/>
                </a:solidFill>
                <a:latin typeface="+mj-lt"/>
                <a:ea typeface="微軟正黑體" pitchFamily="34" charset="-120"/>
                <a:cs typeface="Calibri"/>
                <a:sym typeface="Calibri"/>
              </a:rPr>
              <a:t>NVIF</a:t>
            </a:r>
            <a:r>
              <a:rPr lang="en-US" sz="1300" b="1">
                <a:solidFill>
                  <a:schemeClr val="tx1"/>
                </a:solidFill>
                <a:latin typeface="+mj-lt"/>
                <a:ea typeface="微軟正黑體" pitchFamily="34" charset="-120"/>
                <a:cs typeface="Calibri"/>
                <a:sym typeface="Calibri"/>
              </a:rPr>
              <a:t> </a:t>
            </a:r>
            <a:r>
              <a:rPr lang="zh-TW" altLang="en-US" sz="1300" b="1">
                <a:solidFill>
                  <a:schemeClr val="tx1"/>
                </a:solidFill>
                <a:latin typeface="微軟正黑體" pitchFamily="34" charset="-120"/>
                <a:ea typeface="微軟正黑體" pitchFamily="34" charset="-120"/>
                <a:cs typeface="Calibri"/>
                <a:sym typeface="Calibri"/>
              </a:rPr>
              <a:t>協議</a:t>
            </a:r>
          </a:p>
        </p:txBody>
      </p:sp>
      <p:pic>
        <p:nvPicPr>
          <p:cNvPr id="277" name="Google Shape;277;p22"/>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5376123" y="3022452"/>
            <a:ext cx="588275" cy="588290"/>
          </a:xfrm>
          <a:prstGeom prst="rect">
            <a:avLst/>
          </a:prstGeom>
          <a:noFill/>
          <a:ln>
            <a:noFill/>
          </a:ln>
          <a:effectLst>
            <a:outerShdw blurRad="50800" dist="38100" dir="2700000" algn="tl" rotWithShape="0">
              <a:prstClr val="black">
                <a:alpha val="40000"/>
              </a:prstClr>
            </a:outerShdw>
          </a:effectLst>
        </p:spPr>
      </p:pic>
      <p:cxnSp>
        <p:nvCxnSpPr>
          <p:cNvPr id="28" name="Google Shape;280;p22">
            <a:extLst>
              <a:ext uri="{FF2B5EF4-FFF2-40B4-BE49-F238E27FC236}">
                <a16:creationId xmlns:a16="http://schemas.microsoft.com/office/drawing/2014/main" id="{24447EB0-52A8-4388-B4E7-2E43F3C95F42}"/>
              </a:ext>
            </a:extLst>
          </p:cNvPr>
          <p:cNvCxnSpPr>
            <a:cxnSpLocks/>
          </p:cNvCxnSpPr>
          <p:nvPr/>
        </p:nvCxnSpPr>
        <p:spPr>
          <a:xfrm flipV="1">
            <a:off x="1027944" y="3749612"/>
            <a:ext cx="2515576" cy="200500"/>
          </a:xfrm>
          <a:prstGeom prst="bentConnector3">
            <a:avLst>
              <a:gd name="adj1" fmla="val 1459"/>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19" name="圖片 18" descr="logo.png"/>
          <p:cNvPicPr>
            <a:picLocks noChangeAspect="1"/>
          </p:cNvPicPr>
          <p:nvPr/>
        </p:nvPicPr>
        <p:blipFill>
          <a:blip r:embed="rId10" cstate="print"/>
          <a:stretch>
            <a:fillRect/>
          </a:stretch>
        </p:blipFill>
        <p:spPr>
          <a:xfrm>
            <a:off x="3365321" y="3049249"/>
            <a:ext cx="1473851" cy="1473851"/>
          </a:xfrm>
          <a:prstGeom prst="rect">
            <a:avLst/>
          </a:prstGeom>
          <a:effectLst>
            <a:outerShdw blurRad="50800" dist="38100" dir="2700000" algn="tl" rotWithShape="0">
              <a:prstClr val="black">
                <a:alpha val="40000"/>
              </a:prstClr>
            </a:outerShdw>
          </a:effectLst>
        </p:spPr>
      </p:pic>
      <p:pic>
        <p:nvPicPr>
          <p:cNvPr id="23" name="Google Shape;165;p15">
            <a:extLst>
              <a:ext uri="{FF2B5EF4-FFF2-40B4-BE49-F238E27FC236}">
                <a16:creationId xmlns:a16="http://schemas.microsoft.com/office/drawing/2014/main" id="{41B3DF98-E336-4620-B307-6A08FFE80667}"/>
              </a:ext>
            </a:extLst>
          </p:cNvPr>
          <p:cNvPicPr preferRelativeResize="0"/>
          <p:nvPr/>
        </p:nvPicPr>
        <p:blipFill>
          <a:blip r:embed="rId11" cstate="print"/>
          <a:stretch>
            <a:fillRect/>
          </a:stretch>
        </p:blipFill>
        <p:spPr>
          <a:xfrm>
            <a:off x="538803" y="3229818"/>
            <a:ext cx="1058138" cy="132692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矩形 4">
            <a:extLst>
              <a:ext uri="{FF2B5EF4-FFF2-40B4-BE49-F238E27FC236}">
                <a16:creationId xmlns:a16="http://schemas.microsoft.com/office/drawing/2014/main" id="{B11F8A03-E56F-40AD-A521-717DA12F1BF6}"/>
              </a:ext>
            </a:extLst>
          </p:cNvPr>
          <p:cNvSpPr/>
          <p:nvPr/>
        </p:nvSpPr>
        <p:spPr>
          <a:xfrm>
            <a:off x="527854" y="1168913"/>
            <a:ext cx="3711273" cy="1785104"/>
          </a:xfrm>
          <a:prstGeom prst="rect">
            <a:avLst/>
          </a:prstGeom>
        </p:spPr>
        <p:txBody>
          <a:bodyPr wrap="none">
            <a:spAutoFit/>
          </a:bodyPr>
          <a:lstStyle/>
          <a:p>
            <a:pPr algn="ctr"/>
            <a:r>
              <a:rPr lang="zh-TW" altLang="en-US" sz="5500" b="1">
                <a:solidFill>
                  <a:srgbClr val="5BF9FD"/>
                </a:solidFill>
                <a:latin typeface="微軟正黑體" panose="020B0604030504040204" pitchFamily="34" charset="-120"/>
                <a:ea typeface="微軟正黑體" panose="020B0604030504040204" pitchFamily="34" charset="-120"/>
              </a:rPr>
              <a:t>安裝與設定</a:t>
            </a:r>
            <a:endParaRPr lang="en-US" altLang="zh-TW" sz="5500" b="1">
              <a:solidFill>
                <a:srgbClr val="5BF9FD"/>
              </a:solidFill>
              <a:latin typeface="微軟正黑體" panose="020B0604030504040204" pitchFamily="34" charset="-120"/>
              <a:ea typeface="微軟正黑體" panose="020B0604030504040204" pitchFamily="34" charset="-120"/>
            </a:endParaRPr>
          </a:p>
          <a:p>
            <a:pPr algn="ctr"/>
            <a:r>
              <a:rPr lang="zh-TW" altLang="en-US" sz="5500" b="1">
                <a:solidFill>
                  <a:srgbClr val="5BF9FD"/>
                </a:solidFill>
                <a:latin typeface="微軟正黑體" panose="020B0604030504040204" pitchFamily="34" charset="-120"/>
                <a:ea typeface="微軟正黑體" panose="020B0604030504040204" pitchFamily="34" charset="-120"/>
              </a:rPr>
              <a:t>教學</a:t>
            </a:r>
          </a:p>
        </p:txBody>
      </p:sp>
      <p:sp>
        <p:nvSpPr>
          <p:cNvPr id="6" name="矩形 5">
            <a:extLst>
              <a:ext uri="{FF2B5EF4-FFF2-40B4-BE49-F238E27FC236}">
                <a16:creationId xmlns:a16="http://schemas.microsoft.com/office/drawing/2014/main" id="{14D33E1E-64E9-4FB6-9E62-5B5A5B34110A}"/>
              </a:ext>
            </a:extLst>
          </p:cNvPr>
          <p:cNvSpPr/>
          <p:nvPr/>
        </p:nvSpPr>
        <p:spPr>
          <a:xfrm>
            <a:off x="1354983" y="3105870"/>
            <a:ext cx="2339103" cy="784830"/>
          </a:xfrm>
          <a:prstGeom prst="rect">
            <a:avLst/>
          </a:prstGeom>
        </p:spPr>
        <p:txBody>
          <a:bodyPr wrap="none">
            <a:spAutoFit/>
          </a:bodyPr>
          <a:lstStyle/>
          <a:p>
            <a:pPr algn="ctr"/>
            <a:r>
              <a:rPr lang="zh-TW" altLang="en-US" sz="4500" b="1">
                <a:solidFill>
                  <a:schemeClr val="tx1"/>
                </a:solidFill>
                <a:latin typeface="微軟正黑體" panose="020B0604030504040204" pitchFamily="34" charset="-120"/>
                <a:ea typeface="微軟正黑體" panose="020B0604030504040204" pitchFamily="34" charset="-120"/>
              </a:rPr>
              <a:t>超簡單 </a:t>
            </a:r>
            <a:r>
              <a:rPr lang="en-US" altLang="zh-TW" sz="4500" b="1">
                <a:solidFill>
                  <a:schemeClr val="tx1"/>
                </a:solidFill>
                <a:latin typeface="微軟正黑體" panose="020B0604030504040204" pitchFamily="34" charset="-120"/>
                <a:ea typeface="微軟正黑體" panose="020B0604030504040204" pitchFamily="34" charset="-120"/>
              </a:rPr>
              <a:t>!</a:t>
            </a:r>
          </a:p>
        </p:txBody>
      </p:sp>
      <p:sp>
        <p:nvSpPr>
          <p:cNvPr id="7" name="矩形 6">
            <a:extLst>
              <a:ext uri="{FF2B5EF4-FFF2-40B4-BE49-F238E27FC236}">
                <a16:creationId xmlns:a16="http://schemas.microsoft.com/office/drawing/2014/main" id="{AE8643FD-9601-4445-9E7E-3BCB174F716B}"/>
              </a:ext>
            </a:extLst>
          </p:cNvPr>
          <p:cNvSpPr/>
          <p:nvPr/>
        </p:nvSpPr>
        <p:spPr>
          <a:xfrm>
            <a:off x="1011940" y="3890700"/>
            <a:ext cx="3025187" cy="677108"/>
          </a:xfrm>
          <a:prstGeom prst="rect">
            <a:avLst/>
          </a:prstGeom>
        </p:spPr>
        <p:txBody>
          <a:bodyPr wrap="none">
            <a:spAutoFit/>
          </a:bodyPr>
          <a:lstStyle/>
          <a:p>
            <a:pPr algn="ctr"/>
            <a:r>
              <a:rPr lang="zh-TW" altLang="en-US" sz="3800" b="1">
                <a:solidFill>
                  <a:schemeClr val="tx1"/>
                </a:solidFill>
                <a:latin typeface="微軟正黑體" panose="020B0604030504040204" pitchFamily="34" charset="-120"/>
                <a:ea typeface="微軟正黑體" panose="020B0604030504040204" pitchFamily="34" charset="-120"/>
              </a:rPr>
              <a:t>只要 </a:t>
            </a:r>
            <a:r>
              <a:rPr lang="en-US" altLang="zh-TW" sz="3800" b="1">
                <a:solidFill>
                  <a:schemeClr val="tx1"/>
                </a:solidFill>
                <a:latin typeface="微軟正黑體" panose="020B0604030504040204" pitchFamily="34" charset="-120"/>
                <a:ea typeface="微軟正黑體" panose="020B0604030504040204" pitchFamily="34" charset="-120"/>
              </a:rPr>
              <a:t>3</a:t>
            </a:r>
            <a:r>
              <a:rPr lang="zh-TW" altLang="en-US" sz="3800" b="1">
                <a:solidFill>
                  <a:schemeClr val="tx1"/>
                </a:solidFill>
                <a:latin typeface="微軟正黑體" panose="020B0604030504040204" pitchFamily="34" charset="-120"/>
                <a:ea typeface="微軟正黑體" panose="020B0604030504040204" pitchFamily="34" charset="-120"/>
              </a:rPr>
              <a:t> 步驟 </a:t>
            </a:r>
            <a:r>
              <a:rPr lang="en-US" altLang="zh-TW" sz="3800" b="1">
                <a:solidFill>
                  <a:schemeClr val="tx1"/>
                </a:solidFill>
                <a:latin typeface="微軟正黑體" panose="020B0604030504040204" pitchFamily="34" charset="-120"/>
                <a:ea typeface="微軟正黑體" panose="020B0604030504040204" pitchFamily="34" charset="-120"/>
              </a:rPr>
              <a:t>!</a:t>
            </a:r>
          </a:p>
        </p:txBody>
      </p:sp>
      <p:cxnSp>
        <p:nvCxnSpPr>
          <p:cNvPr id="9" name="直線接點 8">
            <a:extLst>
              <a:ext uri="{FF2B5EF4-FFF2-40B4-BE49-F238E27FC236}">
                <a16:creationId xmlns:a16="http://schemas.microsoft.com/office/drawing/2014/main" id="{BEBDFE29-5397-4BDD-90AF-2520D445B71D}"/>
              </a:ext>
            </a:extLst>
          </p:cNvPr>
          <p:cNvCxnSpPr/>
          <p:nvPr/>
        </p:nvCxnSpPr>
        <p:spPr>
          <a:xfrm>
            <a:off x="804588" y="3007808"/>
            <a:ext cx="3044214" cy="0"/>
          </a:xfrm>
          <a:prstGeom prst="line">
            <a:avLst/>
          </a:prstGeom>
          <a:ln w="19050">
            <a:solidFill>
              <a:srgbClr val="7C77C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11" name="圖片 10" descr="1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3199656" y="1011542"/>
            <a:ext cx="2639375" cy="3786277"/>
          </a:xfrm>
          <a:prstGeom prst="rect">
            <a:avLst/>
          </a:prstGeom>
        </p:spPr>
      </p:pic>
      <p:pic>
        <p:nvPicPr>
          <p:cNvPr id="12" name="圖片 11" descr="1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5908370" y="1010430"/>
            <a:ext cx="2639375" cy="3786277"/>
          </a:xfrm>
          <a:prstGeom prst="rect">
            <a:avLst/>
          </a:prstGeom>
        </p:spPr>
      </p:pic>
      <p:pic>
        <p:nvPicPr>
          <p:cNvPr id="10" name="圖片 9" descr="1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497616" y="1005979"/>
            <a:ext cx="2639375" cy="3786277"/>
          </a:xfrm>
          <a:prstGeom prst="rect">
            <a:avLst/>
          </a:prstGeom>
        </p:spPr>
      </p:pic>
      <p:sp>
        <p:nvSpPr>
          <p:cNvPr id="293" name="Google Shape;293;p24"/>
          <p:cNvSpPr txBox="1">
            <a:spLocks noGrp="1"/>
          </p:cNvSpPr>
          <p:nvPr>
            <p:ph type="title"/>
          </p:nvPr>
        </p:nvSpPr>
        <p:spPr>
          <a:xfrm>
            <a:off x="361467" y="74343"/>
            <a:ext cx="7505700" cy="58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tx1"/>
                </a:solidFill>
                <a:latin typeface="微軟正黑體" pitchFamily="34" charset="-120"/>
                <a:ea typeface="微軟正黑體" pitchFamily="34" charset="-120"/>
              </a:rPr>
              <a:t>準備 </a:t>
            </a:r>
            <a:r>
              <a:rPr lang="en" sz="3600" b="1">
                <a:solidFill>
                  <a:schemeClr val="tx1"/>
                </a:solidFill>
                <a:latin typeface="+mj-lt"/>
                <a:ea typeface="微軟正黑體" pitchFamily="34" charset="-120"/>
              </a:rPr>
              <a:t>QUSBCam2</a:t>
            </a:r>
            <a:r>
              <a:rPr lang="en" sz="3600" b="1">
                <a:solidFill>
                  <a:schemeClr val="tx1"/>
                </a:solidFill>
                <a:latin typeface="微軟正黑體" pitchFamily="34" charset="-120"/>
                <a:ea typeface="微軟正黑體" pitchFamily="34" charset="-120"/>
              </a:rPr>
              <a:t> 安裝環境</a:t>
            </a:r>
            <a:endParaRPr sz="3600" b="1">
              <a:solidFill>
                <a:schemeClr val="tx1"/>
              </a:solidFill>
              <a:latin typeface="微軟正黑體" pitchFamily="34" charset="-120"/>
              <a:ea typeface="微軟正黑體" pitchFamily="34" charset="-120"/>
            </a:endParaRPr>
          </a:p>
        </p:txBody>
      </p:sp>
      <p:sp>
        <p:nvSpPr>
          <p:cNvPr id="294" name="Google Shape;294;p24"/>
          <p:cNvSpPr txBox="1">
            <a:spLocks noGrp="1"/>
          </p:cNvSpPr>
          <p:nvPr>
            <p:ph type="body" idx="1"/>
          </p:nvPr>
        </p:nvSpPr>
        <p:spPr>
          <a:xfrm>
            <a:off x="662155" y="3521850"/>
            <a:ext cx="2290500" cy="864600"/>
          </a:xfrm>
          <a:prstGeom prst="rect">
            <a:avLst/>
          </a:prstGeom>
        </p:spPr>
        <p:txBody>
          <a:bodyPr spcFirstLastPara="1" wrap="square" lIns="91425" tIns="91425" rIns="91425" bIns="91425" anchor="t" anchorCtr="0">
            <a:noAutofit/>
          </a:bodyPr>
          <a:lstStyle/>
          <a:p>
            <a:pPr marL="0" lvl="0" indent="0" algn="ctr" rtl="0">
              <a:lnSpc>
                <a:spcPts val="3000"/>
              </a:lnSpc>
              <a:spcBef>
                <a:spcPts val="0"/>
              </a:spcBef>
              <a:spcAft>
                <a:spcPts val="1600"/>
              </a:spcAft>
              <a:buNone/>
            </a:pPr>
            <a:r>
              <a:rPr lang="en" sz="2000" b="1">
                <a:solidFill>
                  <a:schemeClr val="tx1"/>
                </a:solidFill>
                <a:latin typeface="微軟正黑體"/>
                <a:ea typeface="微軟正黑體"/>
              </a:rPr>
              <a:t>支援</a:t>
            </a:r>
            <a:r>
              <a:rPr lang="zh-TW" altLang="en-US" sz="2000" b="1">
                <a:solidFill>
                  <a:schemeClr val="tx1"/>
                </a:solidFill>
                <a:latin typeface="微軟正黑體"/>
                <a:ea typeface="微軟正黑體"/>
              </a:rPr>
              <a:t> </a:t>
            </a:r>
            <a:r>
              <a:rPr lang="en" sz="2000" b="1">
                <a:solidFill>
                  <a:schemeClr val="tx1"/>
                </a:solidFill>
                <a:latin typeface="+mj-lt"/>
                <a:ea typeface="微軟正黑體"/>
              </a:rPr>
              <a:t>UVC</a:t>
            </a:r>
            <a:r>
              <a:rPr lang="en" sz="2000" b="1">
                <a:solidFill>
                  <a:schemeClr val="tx1"/>
                </a:solidFill>
                <a:latin typeface="微軟正黑體"/>
                <a:ea typeface="微軟正黑體"/>
              </a:rPr>
              <a:t> 協議的 </a:t>
            </a:r>
            <a:r>
              <a:rPr lang="en" sz="2000" b="1">
                <a:solidFill>
                  <a:schemeClr val="tx1"/>
                </a:solidFill>
                <a:latin typeface="+mj-lt"/>
                <a:ea typeface="微軟正黑體"/>
              </a:rPr>
              <a:t>USB </a:t>
            </a:r>
            <a:r>
              <a:rPr lang="zh-CN" altLang="en" sz="2000" b="1">
                <a:solidFill>
                  <a:schemeClr val="tx1"/>
                </a:solidFill>
                <a:latin typeface="+mj-lt"/>
                <a:ea typeface="微軟正黑體"/>
              </a:rPr>
              <a:t>攝影機</a:t>
            </a:r>
            <a:endParaRPr sz="2000" b="1">
              <a:solidFill>
                <a:schemeClr val="tx1"/>
              </a:solidFill>
              <a:latin typeface="+mj-lt"/>
              <a:ea typeface="微軟正黑體" pitchFamily="34" charset="-120"/>
            </a:endParaRPr>
          </a:p>
        </p:txBody>
      </p:sp>
      <p:sp>
        <p:nvSpPr>
          <p:cNvPr id="295" name="Google Shape;295;p24"/>
          <p:cNvSpPr txBox="1">
            <a:spLocks noGrp="1"/>
          </p:cNvSpPr>
          <p:nvPr>
            <p:ph type="body" idx="1"/>
          </p:nvPr>
        </p:nvSpPr>
        <p:spPr>
          <a:xfrm>
            <a:off x="3496634" y="3501230"/>
            <a:ext cx="2103225" cy="864600"/>
          </a:xfrm>
          <a:prstGeom prst="rect">
            <a:avLst/>
          </a:prstGeom>
        </p:spPr>
        <p:txBody>
          <a:bodyPr spcFirstLastPara="1" wrap="square" lIns="91425" tIns="91425" rIns="91425" bIns="91425" anchor="t" anchorCtr="0">
            <a:noAutofit/>
          </a:bodyPr>
          <a:lstStyle/>
          <a:p>
            <a:pPr marL="0" lvl="0" indent="0" algn="ctr" rtl="0">
              <a:lnSpc>
                <a:spcPts val="3000"/>
              </a:lnSpc>
              <a:spcBef>
                <a:spcPts val="0"/>
              </a:spcBef>
              <a:spcAft>
                <a:spcPts val="0"/>
              </a:spcAft>
              <a:buNone/>
            </a:pPr>
            <a:r>
              <a:rPr lang="en" sz="2000" b="1">
                <a:solidFill>
                  <a:schemeClr val="tx1"/>
                </a:solidFill>
                <a:latin typeface="+mj-lt"/>
              </a:rPr>
              <a:t>QNAP NAS</a:t>
            </a:r>
          </a:p>
          <a:p>
            <a:pPr marL="0" lvl="0" indent="0" algn="ctr" rtl="0">
              <a:lnSpc>
                <a:spcPts val="3000"/>
              </a:lnSpc>
              <a:spcBef>
                <a:spcPts val="0"/>
              </a:spcBef>
              <a:spcAft>
                <a:spcPts val="0"/>
              </a:spcAft>
              <a:buNone/>
            </a:pPr>
            <a:r>
              <a:rPr lang="en" sz="2000" b="1">
                <a:solidFill>
                  <a:schemeClr val="tx1"/>
                </a:solidFill>
                <a:latin typeface="微軟正黑體" pitchFamily="34" charset="-120"/>
                <a:ea typeface="微軟正黑體" pitchFamily="34" charset="-120"/>
              </a:rPr>
              <a:t>(建議支援機種)</a:t>
            </a:r>
            <a:endParaRPr sz="2000" b="1">
              <a:solidFill>
                <a:schemeClr val="tx1"/>
              </a:solidFill>
              <a:latin typeface="微軟正黑體" pitchFamily="34" charset="-120"/>
              <a:ea typeface="微軟正黑體" pitchFamily="34" charset="-120"/>
            </a:endParaRPr>
          </a:p>
        </p:txBody>
      </p:sp>
      <p:pic>
        <p:nvPicPr>
          <p:cNvPr id="296" name="Google Shape;296;p24"/>
          <p:cNvPicPr preferRelativeResize="0"/>
          <p:nvPr/>
        </p:nvPicPr>
        <p:blipFill>
          <a:blip r:embed="rId4" cstate="print">
            <a:alphaModFix/>
          </a:blip>
          <a:stretch>
            <a:fillRect/>
          </a:stretch>
        </p:blipFill>
        <p:spPr>
          <a:xfrm>
            <a:off x="942493" y="1227041"/>
            <a:ext cx="1776464" cy="1776464"/>
          </a:xfrm>
          <a:prstGeom prst="rect">
            <a:avLst/>
          </a:prstGeom>
          <a:noFill/>
          <a:ln>
            <a:noFill/>
          </a:ln>
        </p:spPr>
      </p:pic>
      <p:sp>
        <p:nvSpPr>
          <p:cNvPr id="299" name="Google Shape;299;p24"/>
          <p:cNvSpPr txBox="1">
            <a:spLocks noGrp="1"/>
          </p:cNvSpPr>
          <p:nvPr>
            <p:ph type="body" idx="1"/>
          </p:nvPr>
        </p:nvSpPr>
        <p:spPr>
          <a:xfrm>
            <a:off x="6092114" y="3507904"/>
            <a:ext cx="2290500" cy="864600"/>
          </a:xfrm>
          <a:prstGeom prst="rect">
            <a:avLst/>
          </a:prstGeom>
        </p:spPr>
        <p:txBody>
          <a:bodyPr spcFirstLastPara="1" wrap="square" lIns="91425" tIns="91425" rIns="91425" bIns="91425" anchor="t" anchorCtr="0">
            <a:noAutofit/>
          </a:bodyPr>
          <a:lstStyle/>
          <a:p>
            <a:pPr marL="0" lvl="0" indent="0" algn="ctr" rtl="0">
              <a:lnSpc>
                <a:spcPts val="3000"/>
              </a:lnSpc>
              <a:spcBef>
                <a:spcPts val="0"/>
              </a:spcBef>
              <a:spcAft>
                <a:spcPts val="1600"/>
              </a:spcAft>
              <a:buNone/>
            </a:pPr>
            <a:r>
              <a:rPr lang="en" sz="2000" b="1">
                <a:solidFill>
                  <a:schemeClr val="tx1"/>
                </a:solidFill>
                <a:latin typeface="微軟正黑體" pitchFamily="34" charset="-120"/>
                <a:ea typeface="微軟正黑體" pitchFamily="34" charset="-120"/>
              </a:rPr>
              <a:t>安裝</a:t>
            </a:r>
            <a:r>
              <a:rPr lang="en" sz="2000" b="1">
                <a:solidFill>
                  <a:schemeClr val="tx1"/>
                </a:solidFill>
              </a:rPr>
              <a:t> QUSBCam2</a:t>
            </a:r>
            <a:br>
              <a:rPr lang="en" sz="2000" b="1">
                <a:solidFill>
                  <a:schemeClr val="tx1"/>
                </a:solidFill>
              </a:rPr>
            </a:br>
            <a:r>
              <a:rPr lang="en" sz="2000" b="1">
                <a:solidFill>
                  <a:schemeClr val="tx1"/>
                </a:solidFill>
                <a:latin typeface="微軟正黑體" pitchFamily="34" charset="-120"/>
                <a:ea typeface="微軟正黑體" pitchFamily="34" charset="-120"/>
              </a:rPr>
              <a:t>應用程式</a:t>
            </a:r>
            <a:endParaRPr sz="2000" b="1">
              <a:solidFill>
                <a:schemeClr val="tx1"/>
              </a:solidFill>
              <a:latin typeface="微軟正黑體" pitchFamily="34" charset="-120"/>
              <a:ea typeface="微軟正黑體" pitchFamily="34" charset="-120"/>
            </a:endParaRPr>
          </a:p>
        </p:txBody>
      </p:sp>
      <p:pic>
        <p:nvPicPr>
          <p:cNvPr id="300" name="Google Shape;300;p24"/>
          <p:cNvPicPr preferRelativeResize="0"/>
          <p:nvPr/>
        </p:nvPicPr>
        <p:blipFill>
          <a:blip r:embed="rId5" cstate="print">
            <a:alphaModFix/>
          </a:blip>
          <a:stretch>
            <a:fillRect/>
          </a:stretch>
        </p:blipFill>
        <p:spPr>
          <a:xfrm>
            <a:off x="6152775" y="1247070"/>
            <a:ext cx="2196959" cy="1772472"/>
          </a:xfrm>
          <a:prstGeom prst="rect">
            <a:avLst/>
          </a:prstGeom>
          <a:noFill/>
          <a:ln>
            <a:noFill/>
          </a:ln>
          <a:effectLst>
            <a:outerShdw blurRad="50800" dist="38100" dir="2700000" algn="tl" rotWithShape="0">
              <a:prstClr val="black">
                <a:alpha val="40000"/>
              </a:prstClr>
            </a:outerShdw>
          </a:effectLst>
        </p:spPr>
      </p:pic>
      <p:sp>
        <p:nvSpPr>
          <p:cNvPr id="297" name="Google Shape;297;p24"/>
          <p:cNvSpPr txBox="1">
            <a:spLocks noGrp="1"/>
          </p:cNvSpPr>
          <p:nvPr>
            <p:ph type="body" idx="1"/>
          </p:nvPr>
        </p:nvSpPr>
        <p:spPr>
          <a:xfrm>
            <a:off x="1503377" y="2990133"/>
            <a:ext cx="1589400" cy="192600"/>
          </a:xfrm>
          <a:prstGeom prst="rect">
            <a:avLst/>
          </a:prstGeom>
        </p:spPr>
        <p:txBody>
          <a:bodyPr spcFirstLastPara="1" wrap="square" lIns="91425" tIns="91425" rIns="91425" bIns="91425" anchor="ctr" anchorCtr="0">
            <a:noAutofit/>
          </a:bodyPr>
          <a:lstStyle/>
          <a:p>
            <a:pPr marL="0" lvl="0" indent="0" algn="ctr" rtl="0">
              <a:spcBef>
                <a:spcPts val="0"/>
              </a:spcBef>
              <a:spcAft>
                <a:spcPts val="1600"/>
              </a:spcAft>
              <a:buNone/>
            </a:pPr>
            <a:r>
              <a:rPr lang="en" sz="900" b="1">
                <a:solidFill>
                  <a:schemeClr val="accent6">
                    <a:lumMod val="50000"/>
                  </a:schemeClr>
                </a:solidFill>
              </a:rPr>
              <a:t>With UVC Compatible</a:t>
            </a:r>
            <a:endParaRPr sz="900" b="1">
              <a:solidFill>
                <a:schemeClr val="accent6">
                  <a:lumMod val="50000"/>
                </a:schemeClr>
              </a:solidFill>
            </a:endParaRPr>
          </a:p>
        </p:txBody>
      </p:sp>
      <p:pic>
        <p:nvPicPr>
          <p:cNvPr id="13" name="圖片 12" descr="09.png"/>
          <p:cNvPicPr>
            <a:picLocks noChangeAspect="1"/>
          </p:cNvPicPr>
          <p:nvPr/>
        </p:nvPicPr>
        <p:blipFill>
          <a:blip r:embed="rId6" cstate="print"/>
          <a:stretch>
            <a:fillRect/>
          </a:stretch>
        </p:blipFill>
        <p:spPr>
          <a:xfrm>
            <a:off x="3786223" y="1421660"/>
            <a:ext cx="1562120" cy="153262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10" name="矩形 9"/>
          <p:cNvSpPr/>
          <p:nvPr/>
        </p:nvSpPr>
        <p:spPr>
          <a:xfrm>
            <a:off x="4964680" y="1220314"/>
            <a:ext cx="3784415" cy="2255964"/>
          </a:xfrm>
          <a:prstGeom prst="rect">
            <a:avLst/>
          </a:prstGeom>
          <a:solidFill>
            <a:schemeClr val="tx1"/>
          </a:solidFill>
          <a:ln w="50800">
            <a:gradFill>
              <a:gsLst>
                <a:gs pos="0">
                  <a:srgbClr val="7030A0"/>
                </a:gs>
                <a:gs pos="50000">
                  <a:srgbClr val="3862E8"/>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433839" y="1234775"/>
            <a:ext cx="3784415" cy="2255964"/>
          </a:xfrm>
          <a:prstGeom prst="rect">
            <a:avLst/>
          </a:prstGeom>
          <a:solidFill>
            <a:schemeClr val="tx1"/>
          </a:solidFill>
          <a:ln w="50800">
            <a:gradFill>
              <a:gsLst>
                <a:gs pos="0">
                  <a:srgbClr val="7030A0"/>
                </a:gs>
                <a:gs pos="50000">
                  <a:srgbClr val="3862E8"/>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5" name="Google Shape;305;p25"/>
          <p:cNvSpPr txBox="1">
            <a:spLocks noGrp="1"/>
          </p:cNvSpPr>
          <p:nvPr>
            <p:ph type="title"/>
          </p:nvPr>
        </p:nvSpPr>
        <p:spPr>
          <a:xfrm>
            <a:off x="391519" y="72935"/>
            <a:ext cx="7505700" cy="58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tx1"/>
                </a:solidFill>
                <a:latin typeface="微軟正黑體" pitchFamily="34" charset="-120"/>
                <a:ea typeface="微軟正黑體" pitchFamily="34" charset="-120"/>
              </a:rPr>
              <a:t>只要 3 步驟！</a:t>
            </a:r>
            <a:endParaRPr sz="3600" b="1">
              <a:solidFill>
                <a:schemeClr val="tx1"/>
              </a:solidFill>
              <a:latin typeface="微軟正黑體" pitchFamily="34" charset="-120"/>
              <a:ea typeface="微軟正黑體" pitchFamily="34" charset="-120"/>
            </a:endParaRPr>
          </a:p>
        </p:txBody>
      </p:sp>
      <p:pic>
        <p:nvPicPr>
          <p:cNvPr id="306" name="Google Shape;306;p25"/>
          <p:cNvPicPr preferRelativeResize="0"/>
          <p:nvPr/>
        </p:nvPicPr>
        <p:blipFill rotWithShape="1">
          <a:blip r:embed="rId3">
            <a:alphaModFix/>
          </a:blip>
          <a:srcRect/>
          <a:stretch/>
        </p:blipFill>
        <p:spPr>
          <a:xfrm>
            <a:off x="527281" y="1408310"/>
            <a:ext cx="3564158" cy="1895545"/>
          </a:xfrm>
          <a:prstGeom prst="rect">
            <a:avLst/>
          </a:prstGeom>
          <a:noFill/>
          <a:ln w="9525" cap="flat" cmpd="sng">
            <a:noFill/>
            <a:prstDash val="solid"/>
            <a:round/>
            <a:headEnd type="none" w="sm" len="sm"/>
            <a:tailEnd type="none" w="sm" len="sm"/>
          </a:ln>
        </p:spPr>
      </p:pic>
      <p:pic>
        <p:nvPicPr>
          <p:cNvPr id="307" name="Google Shape;307;p25"/>
          <p:cNvPicPr preferRelativeResize="0"/>
          <p:nvPr/>
        </p:nvPicPr>
        <p:blipFill rotWithShape="1">
          <a:blip r:embed="rId4">
            <a:alphaModFix/>
          </a:blip>
          <a:srcRect/>
          <a:stretch/>
        </p:blipFill>
        <p:spPr>
          <a:xfrm>
            <a:off x="5040113" y="1330151"/>
            <a:ext cx="3653008" cy="2053796"/>
          </a:xfrm>
          <a:prstGeom prst="rect">
            <a:avLst/>
          </a:prstGeom>
          <a:noFill/>
          <a:ln w="9525" cap="flat" cmpd="sng">
            <a:noFill/>
            <a:prstDash val="solid"/>
            <a:round/>
            <a:headEnd type="none" w="sm" len="sm"/>
            <a:tailEnd type="none" w="sm" len="sm"/>
          </a:ln>
        </p:spPr>
      </p:pic>
      <p:sp>
        <p:nvSpPr>
          <p:cNvPr id="8" name="箭號: 向右 21">
            <a:extLst>
              <a:ext uri="{FF2B5EF4-FFF2-40B4-BE49-F238E27FC236}">
                <a16:creationId xmlns:a16="http://schemas.microsoft.com/office/drawing/2014/main" id="{14D1B49D-961E-49CE-BCBD-CB4D1EED5C38}"/>
              </a:ext>
            </a:extLst>
          </p:cNvPr>
          <p:cNvSpPr/>
          <p:nvPr/>
        </p:nvSpPr>
        <p:spPr>
          <a:xfrm>
            <a:off x="4218253" y="1745970"/>
            <a:ext cx="597057" cy="1317606"/>
          </a:xfrm>
          <a:prstGeom prst="rightArrow">
            <a:avLst/>
          </a:prstGeom>
          <a:gradFill>
            <a:gsLst>
              <a:gs pos="0">
                <a:srgbClr val="633EA8"/>
              </a:gs>
              <a:gs pos="100000">
                <a:srgbClr val="3862E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8">
            <a:extLst>
              <a:ext uri="{FF2B5EF4-FFF2-40B4-BE49-F238E27FC236}">
                <a16:creationId xmlns:a16="http://schemas.microsoft.com/office/drawing/2014/main" id="{CA31F03A-C690-4449-BEF5-A4177FEE5AA8}"/>
              </a:ext>
            </a:extLst>
          </p:cNvPr>
          <p:cNvSpPr/>
          <p:nvPr/>
        </p:nvSpPr>
        <p:spPr>
          <a:xfrm>
            <a:off x="484096" y="4054366"/>
            <a:ext cx="3493877" cy="509367"/>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2" name="矩形 11"/>
          <p:cNvSpPr/>
          <p:nvPr/>
        </p:nvSpPr>
        <p:spPr>
          <a:xfrm>
            <a:off x="487898" y="3652638"/>
            <a:ext cx="841897" cy="369332"/>
          </a:xfrm>
          <a:prstGeom prst="rect">
            <a:avLst/>
          </a:prstGeom>
        </p:spPr>
        <p:txBody>
          <a:bodyPr wrap="none">
            <a:spAutoFit/>
          </a:bodyPr>
          <a:lstStyle/>
          <a:p>
            <a:r>
              <a:rPr lang="zh-TW" altLang="en-US" sz="1800" b="1">
                <a:solidFill>
                  <a:schemeClr val="bg2">
                    <a:lumMod val="50000"/>
                  </a:schemeClr>
                </a:solidFill>
                <a:latin typeface="微軟正黑體" pitchFamily="34" charset="-120"/>
                <a:ea typeface="微軟正黑體" pitchFamily="34" charset="-120"/>
              </a:rPr>
              <a:t>步驟 </a:t>
            </a:r>
            <a:r>
              <a:rPr lang="en-US" altLang="zh-TW" sz="1800" b="1">
                <a:solidFill>
                  <a:schemeClr val="bg2">
                    <a:lumMod val="50000"/>
                  </a:schemeClr>
                </a:solidFill>
                <a:latin typeface="+mj-lt"/>
                <a:ea typeface="微軟正黑體" pitchFamily="34" charset="-120"/>
              </a:rPr>
              <a:t>1</a:t>
            </a:r>
            <a:endParaRPr lang="zh-TW" altLang="en-US" sz="1800" b="1">
              <a:solidFill>
                <a:schemeClr val="bg2">
                  <a:lumMod val="50000"/>
                </a:schemeClr>
              </a:solidFill>
              <a:latin typeface="+mj-lt"/>
              <a:ea typeface="微軟正黑體" pitchFamily="34" charset="-120"/>
            </a:endParaRPr>
          </a:p>
        </p:txBody>
      </p:sp>
      <p:sp>
        <p:nvSpPr>
          <p:cNvPr id="13" name="矩形: 圓角 8">
            <a:extLst>
              <a:ext uri="{FF2B5EF4-FFF2-40B4-BE49-F238E27FC236}">
                <a16:creationId xmlns:a16="http://schemas.microsoft.com/office/drawing/2014/main" id="{CA31F03A-C690-4449-BEF5-A4177FEE5AA8}"/>
              </a:ext>
            </a:extLst>
          </p:cNvPr>
          <p:cNvSpPr/>
          <p:nvPr/>
        </p:nvSpPr>
        <p:spPr>
          <a:xfrm>
            <a:off x="5101706" y="4059928"/>
            <a:ext cx="3266946" cy="509367"/>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4" name="矩形 13"/>
          <p:cNvSpPr/>
          <p:nvPr/>
        </p:nvSpPr>
        <p:spPr>
          <a:xfrm>
            <a:off x="5105507" y="3658200"/>
            <a:ext cx="841897" cy="369332"/>
          </a:xfrm>
          <a:prstGeom prst="rect">
            <a:avLst/>
          </a:prstGeom>
        </p:spPr>
        <p:txBody>
          <a:bodyPr wrap="none">
            <a:spAutoFit/>
          </a:bodyPr>
          <a:lstStyle/>
          <a:p>
            <a:r>
              <a:rPr lang="zh-TW" altLang="en-US" sz="1800" b="1">
                <a:solidFill>
                  <a:schemeClr val="bg2">
                    <a:lumMod val="50000"/>
                  </a:schemeClr>
                </a:solidFill>
                <a:latin typeface="微軟正黑體" pitchFamily="34" charset="-120"/>
                <a:ea typeface="微軟正黑體" pitchFamily="34" charset="-120"/>
              </a:rPr>
              <a:t>步驟 </a:t>
            </a:r>
            <a:r>
              <a:rPr lang="en-US" altLang="zh-TW" sz="1800" b="1">
                <a:solidFill>
                  <a:schemeClr val="bg2">
                    <a:lumMod val="50000"/>
                  </a:schemeClr>
                </a:solidFill>
                <a:latin typeface="+mj-lt"/>
                <a:ea typeface="微軟正黑體" pitchFamily="34" charset="-120"/>
              </a:rPr>
              <a:t>2</a:t>
            </a:r>
            <a:endParaRPr lang="zh-TW" altLang="en-US" sz="1800" b="1">
              <a:solidFill>
                <a:schemeClr val="bg2">
                  <a:lumMod val="50000"/>
                </a:schemeClr>
              </a:solidFill>
              <a:latin typeface="+mj-lt"/>
              <a:ea typeface="微軟正黑體" pitchFamily="34" charset="-120"/>
            </a:endParaRPr>
          </a:p>
        </p:txBody>
      </p:sp>
      <p:sp>
        <p:nvSpPr>
          <p:cNvPr id="15" name="矩形 14"/>
          <p:cNvSpPr/>
          <p:nvPr/>
        </p:nvSpPr>
        <p:spPr>
          <a:xfrm>
            <a:off x="620135" y="4133197"/>
            <a:ext cx="3257623" cy="353943"/>
          </a:xfrm>
          <a:prstGeom prst="rect">
            <a:avLst/>
          </a:prstGeom>
        </p:spPr>
        <p:txBody>
          <a:bodyPr wrap="none">
            <a:spAutoFit/>
          </a:bodyPr>
          <a:lstStyle/>
          <a:p>
            <a:r>
              <a:rPr lang="zh-TW" altLang="en-US" sz="1700" b="1">
                <a:solidFill>
                  <a:schemeClr val="tx1"/>
                </a:solidFill>
                <a:latin typeface="微軟正黑體" pitchFamily="34" charset="-120"/>
                <a:ea typeface="微軟正黑體" pitchFamily="34" charset="-120"/>
              </a:rPr>
              <a:t>連接 </a:t>
            </a:r>
            <a:r>
              <a:rPr lang="en-US" altLang="zh-TW" sz="1700" b="1">
                <a:solidFill>
                  <a:schemeClr val="tx1"/>
                </a:solidFill>
                <a:latin typeface="微軟正黑體" pitchFamily="34" charset="-120"/>
                <a:ea typeface="微軟正黑體" pitchFamily="34" charset="-120"/>
              </a:rPr>
              <a:t>USB </a:t>
            </a:r>
            <a:r>
              <a:rPr lang="zh-TW" altLang="en-US" sz="1700" b="1">
                <a:solidFill>
                  <a:schemeClr val="tx1"/>
                </a:solidFill>
                <a:latin typeface="微軟正黑體" pitchFamily="34" charset="-120"/>
                <a:ea typeface="微軟正黑體" pitchFamily="34" charset="-120"/>
              </a:rPr>
              <a:t>攝影機與 </a:t>
            </a:r>
            <a:r>
              <a:rPr lang="en-US" altLang="zh-TW" sz="1700" b="1">
                <a:solidFill>
                  <a:schemeClr val="tx1"/>
                </a:solidFill>
                <a:latin typeface="微軟正黑體" pitchFamily="34" charset="-120"/>
                <a:ea typeface="微軟正黑體" pitchFamily="34" charset="-120"/>
              </a:rPr>
              <a:t>QNAP NAS</a:t>
            </a:r>
          </a:p>
        </p:txBody>
      </p:sp>
      <p:sp>
        <p:nvSpPr>
          <p:cNvPr id="16" name="矩形 15"/>
          <p:cNvSpPr/>
          <p:nvPr/>
        </p:nvSpPr>
        <p:spPr>
          <a:xfrm>
            <a:off x="5364573" y="4138760"/>
            <a:ext cx="2800767" cy="353943"/>
          </a:xfrm>
          <a:prstGeom prst="rect">
            <a:avLst/>
          </a:prstGeom>
        </p:spPr>
        <p:txBody>
          <a:bodyPr wrap="none">
            <a:spAutoFit/>
          </a:bodyPr>
          <a:lstStyle/>
          <a:p>
            <a:r>
              <a:rPr lang="zh-TW" altLang="en-US" sz="1700" b="1">
                <a:solidFill>
                  <a:schemeClr val="tx1"/>
                </a:solidFill>
                <a:latin typeface="微軟正黑體" pitchFamily="34" charset="-120"/>
                <a:ea typeface="微軟正黑體" pitchFamily="34" charset="-120"/>
              </a:rPr>
              <a:t>為攝影機建立一個監控頻道</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6"/>
          <p:cNvSpPr txBox="1"/>
          <p:nvPr/>
        </p:nvSpPr>
        <p:spPr>
          <a:xfrm>
            <a:off x="296666" y="60066"/>
            <a:ext cx="8767239" cy="9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tx1"/>
                </a:solidFill>
                <a:latin typeface="微軟正黑體" pitchFamily="34" charset="-120"/>
                <a:ea typeface="微軟正黑體" pitchFamily="34" charset="-120"/>
                <a:cs typeface="Nunito"/>
                <a:sym typeface="Nunito"/>
              </a:rPr>
              <a:t>抱歉！其實只需要 2 步驟就完成安裝囉！</a:t>
            </a:r>
            <a:endParaRPr sz="3600" b="1">
              <a:solidFill>
                <a:schemeClr val="tx1"/>
              </a:solidFill>
              <a:latin typeface="微軟正黑體" pitchFamily="34" charset="-120"/>
              <a:ea typeface="微軟正黑體" pitchFamily="34" charset="-120"/>
              <a:cs typeface="Nunito"/>
              <a:sym typeface="Nunito"/>
            </a:endParaRPr>
          </a:p>
        </p:txBody>
      </p:sp>
      <p:pic>
        <p:nvPicPr>
          <p:cNvPr id="316" name="Google Shape;316;p26"/>
          <p:cNvPicPr preferRelativeResize="0"/>
          <p:nvPr/>
        </p:nvPicPr>
        <p:blipFill>
          <a:blip r:embed="rId3" cstate="print">
            <a:alphaModFix/>
          </a:blip>
          <a:stretch>
            <a:fillRect/>
          </a:stretch>
        </p:blipFill>
        <p:spPr>
          <a:xfrm>
            <a:off x="1777987" y="1523996"/>
            <a:ext cx="6948849" cy="3510149"/>
          </a:xfrm>
          <a:prstGeom prst="rect">
            <a:avLst/>
          </a:prstGeom>
          <a:noFill/>
          <a:ln>
            <a:noFill/>
          </a:ln>
          <a:effectLst>
            <a:outerShdw blurRad="50800" dist="38100" dir="2700000" algn="tl" rotWithShape="0">
              <a:prstClr val="black">
                <a:alpha val="40000"/>
              </a:prstClr>
            </a:outerShdw>
          </a:effectLst>
        </p:spPr>
      </p:pic>
      <p:sp>
        <p:nvSpPr>
          <p:cNvPr id="320" name="Google Shape;320;p26"/>
          <p:cNvSpPr/>
          <p:nvPr/>
        </p:nvSpPr>
        <p:spPr>
          <a:xfrm>
            <a:off x="5041082" y="2210762"/>
            <a:ext cx="469500" cy="427200"/>
          </a:xfrm>
          <a:prstGeom prst="rect">
            <a:avLst/>
          </a:prstGeom>
          <a:solidFill>
            <a:srgbClr val="F3F3F3"/>
          </a:solidFill>
          <a:ln w="9525" cap="flat" cmpd="sng">
            <a:solidFill>
              <a:srgbClr val="233A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9" name="Google Shape;319;p26"/>
          <p:cNvPicPr preferRelativeResize="0"/>
          <p:nvPr/>
        </p:nvPicPr>
        <p:blipFill>
          <a:blip r:embed="rId4">
            <a:alphaModFix/>
          </a:blip>
          <a:stretch>
            <a:fillRect/>
          </a:stretch>
        </p:blipFill>
        <p:spPr>
          <a:xfrm>
            <a:off x="5062080" y="2210764"/>
            <a:ext cx="427482" cy="427270"/>
          </a:xfrm>
          <a:prstGeom prst="rect">
            <a:avLst/>
          </a:prstGeom>
          <a:noFill/>
          <a:ln>
            <a:noFill/>
          </a:ln>
        </p:spPr>
      </p:pic>
      <p:pic>
        <p:nvPicPr>
          <p:cNvPr id="321" name="Google Shape;321;p26"/>
          <p:cNvPicPr preferRelativeResize="0"/>
          <p:nvPr/>
        </p:nvPicPr>
        <p:blipFill>
          <a:blip r:embed="rId5">
            <a:alphaModFix/>
          </a:blip>
          <a:stretch>
            <a:fillRect/>
          </a:stretch>
        </p:blipFill>
        <p:spPr>
          <a:xfrm>
            <a:off x="3988544" y="2445535"/>
            <a:ext cx="300238" cy="141219"/>
          </a:xfrm>
          <a:prstGeom prst="rect">
            <a:avLst/>
          </a:prstGeom>
          <a:noFill/>
          <a:ln>
            <a:noFill/>
          </a:ln>
        </p:spPr>
      </p:pic>
      <p:pic>
        <p:nvPicPr>
          <p:cNvPr id="322" name="Google Shape;322;p26"/>
          <p:cNvPicPr preferRelativeResize="0"/>
          <p:nvPr/>
        </p:nvPicPr>
        <p:blipFill>
          <a:blip r:embed="rId5">
            <a:alphaModFix/>
          </a:blip>
          <a:stretch>
            <a:fillRect/>
          </a:stretch>
        </p:blipFill>
        <p:spPr>
          <a:xfrm>
            <a:off x="3988544" y="3807288"/>
            <a:ext cx="300238" cy="141219"/>
          </a:xfrm>
          <a:prstGeom prst="rect">
            <a:avLst/>
          </a:prstGeom>
          <a:noFill/>
          <a:ln>
            <a:noFill/>
          </a:ln>
        </p:spPr>
      </p:pic>
      <p:pic>
        <p:nvPicPr>
          <p:cNvPr id="323" name="Google Shape;323;p26"/>
          <p:cNvPicPr preferRelativeResize="0"/>
          <p:nvPr/>
        </p:nvPicPr>
        <p:blipFill>
          <a:blip r:embed="rId5">
            <a:alphaModFix/>
          </a:blip>
          <a:stretch>
            <a:fillRect/>
          </a:stretch>
        </p:blipFill>
        <p:spPr>
          <a:xfrm>
            <a:off x="6528210" y="2445535"/>
            <a:ext cx="300238" cy="141219"/>
          </a:xfrm>
          <a:prstGeom prst="rect">
            <a:avLst/>
          </a:prstGeom>
          <a:noFill/>
          <a:ln>
            <a:noFill/>
          </a:ln>
        </p:spPr>
      </p:pic>
      <p:sp>
        <p:nvSpPr>
          <p:cNvPr id="13" name="矩形 12"/>
          <p:cNvSpPr/>
          <p:nvPr/>
        </p:nvSpPr>
        <p:spPr>
          <a:xfrm>
            <a:off x="714167" y="2840813"/>
            <a:ext cx="2789921" cy="1924745"/>
          </a:xfrm>
          <a:prstGeom prst="rect">
            <a:avLst/>
          </a:prstGeom>
          <a:solidFill>
            <a:schemeClr val="tx1"/>
          </a:solidFill>
          <a:ln w="50800">
            <a:gradFill>
              <a:gsLst>
                <a:gs pos="0">
                  <a:srgbClr val="7030A0"/>
                </a:gs>
                <a:gs pos="50000">
                  <a:srgbClr val="3862E8"/>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5" name="Google Shape;325;p26"/>
          <p:cNvPicPr preferRelativeResize="0"/>
          <p:nvPr/>
        </p:nvPicPr>
        <p:blipFill>
          <a:blip r:embed="rId6" cstate="print">
            <a:alphaModFix/>
          </a:blip>
          <a:stretch>
            <a:fillRect/>
          </a:stretch>
        </p:blipFill>
        <p:spPr>
          <a:xfrm>
            <a:off x="739286" y="2885190"/>
            <a:ext cx="2672574" cy="1789351"/>
          </a:xfrm>
          <a:prstGeom prst="rect">
            <a:avLst/>
          </a:prstGeom>
          <a:noFill/>
          <a:ln>
            <a:noFill/>
          </a:ln>
        </p:spPr>
      </p:pic>
      <p:sp>
        <p:nvSpPr>
          <p:cNvPr id="14" name="矩形: 圓角 8">
            <a:extLst>
              <a:ext uri="{FF2B5EF4-FFF2-40B4-BE49-F238E27FC236}">
                <a16:creationId xmlns:a16="http://schemas.microsoft.com/office/drawing/2014/main" id="{CA31F03A-C690-4449-BEF5-A4177FEE5AA8}"/>
              </a:ext>
            </a:extLst>
          </p:cNvPr>
          <p:cNvSpPr/>
          <p:nvPr/>
        </p:nvSpPr>
        <p:spPr>
          <a:xfrm>
            <a:off x="1271682" y="944071"/>
            <a:ext cx="5015652" cy="509367"/>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5" name="矩形 14"/>
          <p:cNvSpPr/>
          <p:nvPr/>
        </p:nvSpPr>
        <p:spPr>
          <a:xfrm>
            <a:off x="401130" y="1036252"/>
            <a:ext cx="841897" cy="369332"/>
          </a:xfrm>
          <a:prstGeom prst="rect">
            <a:avLst/>
          </a:prstGeom>
        </p:spPr>
        <p:txBody>
          <a:bodyPr wrap="none">
            <a:spAutoFit/>
          </a:bodyPr>
          <a:lstStyle/>
          <a:p>
            <a:r>
              <a:rPr lang="zh-TW" altLang="en-US" sz="1800" b="1">
                <a:solidFill>
                  <a:schemeClr val="bg2">
                    <a:lumMod val="50000"/>
                  </a:schemeClr>
                </a:solidFill>
                <a:latin typeface="微軟正黑體" pitchFamily="34" charset="-120"/>
                <a:ea typeface="微軟正黑體" pitchFamily="34" charset="-120"/>
              </a:rPr>
              <a:t>步驟 </a:t>
            </a:r>
            <a:r>
              <a:rPr lang="en-US" altLang="zh-TW" sz="1800" b="1">
                <a:solidFill>
                  <a:schemeClr val="bg2">
                    <a:lumMod val="50000"/>
                  </a:schemeClr>
                </a:solidFill>
                <a:latin typeface="+mj-lt"/>
                <a:ea typeface="微軟正黑體" pitchFamily="34" charset="-120"/>
              </a:rPr>
              <a:t>3</a:t>
            </a:r>
            <a:endParaRPr lang="zh-TW" altLang="en-US" sz="1800" b="1">
              <a:solidFill>
                <a:schemeClr val="bg2">
                  <a:lumMod val="50000"/>
                </a:schemeClr>
              </a:solidFill>
              <a:latin typeface="+mj-lt"/>
              <a:ea typeface="微軟正黑體" pitchFamily="34" charset="-120"/>
            </a:endParaRPr>
          </a:p>
        </p:txBody>
      </p:sp>
      <p:sp>
        <p:nvSpPr>
          <p:cNvPr id="16" name="矩形 15"/>
          <p:cNvSpPr/>
          <p:nvPr/>
        </p:nvSpPr>
        <p:spPr>
          <a:xfrm>
            <a:off x="1407721" y="1022902"/>
            <a:ext cx="4743606" cy="353943"/>
          </a:xfrm>
          <a:prstGeom prst="rect">
            <a:avLst/>
          </a:prstGeom>
        </p:spPr>
        <p:txBody>
          <a:bodyPr wrap="none">
            <a:spAutoFit/>
          </a:bodyPr>
          <a:lstStyle/>
          <a:p>
            <a:r>
              <a:rPr lang="zh-TW" altLang="en-US" sz="1700" b="1">
                <a:solidFill>
                  <a:schemeClr val="tx1"/>
                </a:solidFill>
                <a:latin typeface="微軟正黑體" pitchFamily="34" charset="-120"/>
                <a:ea typeface="微軟正黑體" pitchFamily="34" charset="-120"/>
              </a:rPr>
              <a:t>完成！點選「</a:t>
            </a:r>
            <a:r>
              <a:rPr lang="en-US" altLang="zh-TW" sz="1700" b="1">
                <a:solidFill>
                  <a:schemeClr val="tx1"/>
                </a:solidFill>
                <a:latin typeface="微軟正黑體" pitchFamily="34" charset="-120"/>
                <a:ea typeface="微軟正黑體" pitchFamily="34" charset="-120"/>
              </a:rPr>
              <a:t>Live</a:t>
            </a:r>
            <a:r>
              <a:rPr lang="zh-TW" altLang="en-US" sz="1700" b="1">
                <a:solidFill>
                  <a:schemeClr val="tx1"/>
                </a:solidFill>
                <a:latin typeface="微軟正黑體" pitchFamily="34" charset="-120"/>
                <a:ea typeface="微軟正黑體" pitchFamily="34" charset="-120"/>
              </a:rPr>
              <a:t>」直接開始監看即時畫面吧！</a:t>
            </a:r>
            <a:endParaRPr lang="en-US" altLang="zh-TW" sz="1700" b="1">
              <a:solidFill>
                <a:schemeClr val="tx1"/>
              </a:solidFill>
              <a:latin typeface="微軟正黑體" pitchFamily="34" charset="-120"/>
              <a:ea typeface="微軟正黑體" pitchFamily="34" charset="-120"/>
            </a:endParaRPr>
          </a:p>
        </p:txBody>
      </p:sp>
      <p:sp>
        <p:nvSpPr>
          <p:cNvPr id="20" name="箭號: 向右 21">
            <a:extLst>
              <a:ext uri="{FF2B5EF4-FFF2-40B4-BE49-F238E27FC236}">
                <a16:creationId xmlns:a16="http://schemas.microsoft.com/office/drawing/2014/main" id="{14D1B49D-961E-49CE-BCBD-CB4D1EED5C38}"/>
              </a:ext>
            </a:extLst>
          </p:cNvPr>
          <p:cNvSpPr/>
          <p:nvPr/>
        </p:nvSpPr>
        <p:spPr>
          <a:xfrm rot="5400000">
            <a:off x="5164584" y="1834037"/>
            <a:ext cx="243164" cy="533957"/>
          </a:xfrm>
          <a:prstGeom prst="rightArrow">
            <a:avLst/>
          </a:prstGeom>
          <a:gradFill>
            <a:gsLst>
              <a:gs pos="0">
                <a:srgbClr val="FFC000"/>
              </a:gs>
              <a:gs pos="100000">
                <a:srgbClr val="E6AF0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圓角 8">
            <a:extLst>
              <a:ext uri="{FF2B5EF4-FFF2-40B4-BE49-F238E27FC236}">
                <a16:creationId xmlns:a16="http://schemas.microsoft.com/office/drawing/2014/main" id="{CA31F03A-C690-4449-BEF5-A4177FEE5AA8}"/>
              </a:ext>
            </a:extLst>
          </p:cNvPr>
          <p:cNvSpPr/>
          <p:nvPr/>
        </p:nvSpPr>
        <p:spPr>
          <a:xfrm>
            <a:off x="4381682" y="1609119"/>
            <a:ext cx="1718767" cy="413239"/>
          </a:xfrm>
          <a:prstGeom prst="roundRect">
            <a:avLst>
              <a:gd name="adj" fmla="val 50000"/>
            </a:avLst>
          </a:prstGeom>
          <a:gradFill>
            <a:gsLst>
              <a:gs pos="0">
                <a:srgbClr val="EA5105"/>
              </a:gs>
              <a:gs pos="100000">
                <a:srgbClr val="F8B50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9" name="矩形 18"/>
          <p:cNvSpPr/>
          <p:nvPr/>
        </p:nvSpPr>
        <p:spPr>
          <a:xfrm>
            <a:off x="4545561" y="1623603"/>
            <a:ext cx="1454244" cy="369332"/>
          </a:xfrm>
          <a:prstGeom prst="rect">
            <a:avLst/>
          </a:prstGeom>
          <a:effectLst>
            <a:outerShdw blurRad="50800" dist="38100" dir="2700000" algn="tl" rotWithShape="0">
              <a:prstClr val="black">
                <a:alpha val="40000"/>
              </a:prstClr>
            </a:outerShdw>
          </a:effectLst>
        </p:spPr>
        <p:txBody>
          <a:bodyPr wrap="none">
            <a:spAutoFit/>
          </a:bodyPr>
          <a:lstStyle/>
          <a:p>
            <a:r>
              <a:rPr lang="en-US" altLang="zh-TW" sz="1800" b="1">
                <a:solidFill>
                  <a:schemeClr val="tx1"/>
                </a:solidFill>
              </a:rPr>
              <a:t>Live Button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4" name="圖片 3" descr="BG_7.jpg"/>
          <p:cNvPicPr>
            <a:picLocks noChangeAspect="1"/>
          </p:cNvPicPr>
          <p:nvPr/>
        </p:nvPicPr>
        <p:blipFill>
          <a:blip r:embed="rId3" cstate="print"/>
          <a:stretch>
            <a:fillRect/>
          </a:stretch>
        </p:blipFill>
        <p:spPr>
          <a:xfrm>
            <a:off x="0" y="0"/>
            <a:ext cx="9136160" cy="5143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4" name="圖片 3" descr="BG_8.jp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圖片 46">
            <a:extLst>
              <a:ext uri="{FF2B5EF4-FFF2-40B4-BE49-F238E27FC236}">
                <a16:creationId xmlns:a16="http://schemas.microsoft.com/office/drawing/2014/main" id="{B4913806-B132-4B73-881D-6BD56EA1A5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40" y="0"/>
            <a:ext cx="9128320" cy="5143500"/>
          </a:xfrm>
          <a:prstGeom prst="rect">
            <a:avLst/>
          </a:prstGeom>
        </p:spPr>
      </p:pic>
      <p:sp>
        <p:nvSpPr>
          <p:cNvPr id="3" name="Google Shape;137;p13">
            <a:extLst>
              <a:ext uri="{FF2B5EF4-FFF2-40B4-BE49-F238E27FC236}">
                <a16:creationId xmlns:a16="http://schemas.microsoft.com/office/drawing/2014/main" id="{EBE86249-3349-4DA7-8FFC-17D2735FCF99}"/>
              </a:ext>
            </a:extLst>
          </p:cNvPr>
          <p:cNvSpPr txBox="1"/>
          <p:nvPr/>
        </p:nvSpPr>
        <p:spPr>
          <a:xfrm>
            <a:off x="455066" y="180596"/>
            <a:ext cx="8553449" cy="509312"/>
          </a:xfrm>
          <a:prstGeom prst="rect">
            <a:avLst/>
          </a:prstGeom>
          <a:noFill/>
          <a:ln>
            <a:noFill/>
          </a:ln>
        </p:spPr>
        <p:txBody>
          <a:bodyPr spcFirstLastPara="1" wrap="square" lIns="91425" tIns="91425" rIns="91425" bIns="91425" anchor="ctr" anchorCtr="0">
            <a:noAutofit/>
          </a:bodyPr>
          <a:lstStyle/>
          <a:p>
            <a:r>
              <a:rPr lang="zh-TW" altLang="en-US" sz="3600" b="1">
                <a:solidFill>
                  <a:schemeClr val="tx1"/>
                </a:solidFill>
                <a:latin typeface="微軟正黑體"/>
                <a:ea typeface="微軟正黑體"/>
                <a:cs typeface="Nunito"/>
              </a:rPr>
              <a:t>簡單步驟讓您更輕易玩轉QNAP NAS</a:t>
            </a:r>
            <a:endParaRPr lang="zh-TW" altLang="en-US" sz="3600" b="1">
              <a:solidFill>
                <a:schemeClr val="tx1"/>
              </a:solidFill>
              <a:latin typeface="微軟正黑體"/>
              <a:ea typeface="微軟正黑體" panose="020B0604030504040204" pitchFamily="34" charset="-120"/>
              <a:cs typeface="Nunito"/>
            </a:endParaRPr>
          </a:p>
        </p:txBody>
      </p:sp>
      <p:sp>
        <p:nvSpPr>
          <p:cNvPr id="4" name="矩形: 圓角 8">
            <a:extLst>
              <a:ext uri="{FF2B5EF4-FFF2-40B4-BE49-F238E27FC236}">
                <a16:creationId xmlns:a16="http://schemas.microsoft.com/office/drawing/2014/main" id="{C4E9B900-15C6-426B-B66B-4FDC662D981D}"/>
              </a:ext>
            </a:extLst>
          </p:cNvPr>
          <p:cNvSpPr/>
          <p:nvPr/>
        </p:nvSpPr>
        <p:spPr>
          <a:xfrm>
            <a:off x="871709" y="1357948"/>
            <a:ext cx="3492156" cy="56648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 name="Google Shape;176;p15">
            <a:extLst>
              <a:ext uri="{FF2B5EF4-FFF2-40B4-BE49-F238E27FC236}">
                <a16:creationId xmlns:a16="http://schemas.microsoft.com/office/drawing/2014/main" id="{938F4FE2-529C-4BF2-A535-5BAD2F2E72E0}"/>
              </a:ext>
            </a:extLst>
          </p:cNvPr>
          <p:cNvSpPr txBox="1"/>
          <p:nvPr/>
        </p:nvSpPr>
        <p:spPr>
          <a:xfrm>
            <a:off x="1045741" y="1359656"/>
            <a:ext cx="3492157" cy="586673"/>
          </a:xfrm>
          <a:prstGeom prst="rect">
            <a:avLst/>
          </a:prstGeom>
          <a:noFill/>
          <a:ln>
            <a:noFill/>
          </a:ln>
        </p:spPr>
        <p:txBody>
          <a:bodyPr spcFirstLastPara="1" wrap="square" lIns="91425" tIns="91425" rIns="91425" bIns="91425" anchor="t" anchorCtr="0">
            <a:noAutofit/>
          </a:bodyPr>
          <a:lstStyle/>
          <a:p>
            <a:pPr lvl="0"/>
            <a:r>
              <a:rPr lang="en-US" sz="2400" b="1">
                <a:solidFill>
                  <a:schemeClr val="tx1"/>
                </a:solidFill>
                <a:latin typeface="+mj-lt"/>
                <a:ea typeface="微軟正黑體" pitchFamily="34" charset="-120"/>
                <a:cs typeface="Calibri"/>
                <a:sym typeface="Calibri"/>
              </a:rPr>
              <a:t>QUSBCam2</a:t>
            </a:r>
            <a:r>
              <a:rPr lang="en-US" sz="2400" b="1">
                <a:solidFill>
                  <a:schemeClr val="tx1"/>
                </a:solidFill>
                <a:latin typeface="微軟正黑體" pitchFamily="34" charset="-120"/>
                <a:ea typeface="微軟正黑體" pitchFamily="34" charset="-120"/>
                <a:cs typeface="Calibri"/>
                <a:sym typeface="Calibri"/>
              </a:rPr>
              <a:t> </a:t>
            </a:r>
            <a:r>
              <a:rPr lang="zh-TW" altLang="en-US" sz="2400" b="1">
                <a:solidFill>
                  <a:schemeClr val="tx1"/>
                </a:solidFill>
                <a:latin typeface="微軟正黑體" pitchFamily="34" charset="-120"/>
                <a:ea typeface="微軟正黑體" pitchFamily="34" charset="-120"/>
                <a:cs typeface="Calibri"/>
                <a:sym typeface="Calibri"/>
              </a:rPr>
              <a:t>是什麼</a:t>
            </a:r>
            <a:endParaRPr sz="2400" b="1">
              <a:solidFill>
                <a:schemeClr val="tx1"/>
              </a:solidFill>
              <a:latin typeface="微軟正黑體" pitchFamily="34" charset="-120"/>
              <a:ea typeface="微軟正黑體" pitchFamily="34" charset="-120"/>
            </a:endParaRPr>
          </a:p>
        </p:txBody>
      </p:sp>
      <p:grpSp>
        <p:nvGrpSpPr>
          <p:cNvPr id="10" name="群組 9">
            <a:extLst>
              <a:ext uri="{FF2B5EF4-FFF2-40B4-BE49-F238E27FC236}">
                <a16:creationId xmlns:a16="http://schemas.microsoft.com/office/drawing/2014/main" id="{8AF51B19-0640-4A55-B5CE-1C7802297AB1}"/>
              </a:ext>
            </a:extLst>
          </p:cNvPr>
          <p:cNvGrpSpPr/>
          <p:nvPr/>
        </p:nvGrpSpPr>
        <p:grpSpPr>
          <a:xfrm>
            <a:off x="371901" y="1334753"/>
            <a:ext cx="624050" cy="624050"/>
            <a:chOff x="228678" y="3612186"/>
            <a:chExt cx="655970" cy="655970"/>
          </a:xfrm>
          <a:solidFill>
            <a:schemeClr val="bg2">
              <a:lumMod val="50000"/>
            </a:schemeClr>
          </a:solidFill>
        </p:grpSpPr>
        <p:sp>
          <p:nvSpPr>
            <p:cNvPr id="11" name="橢圓 10">
              <a:extLst>
                <a:ext uri="{FF2B5EF4-FFF2-40B4-BE49-F238E27FC236}">
                  <a16:creationId xmlns:a16="http://schemas.microsoft.com/office/drawing/2014/main" id="{7C6B817B-9352-45A3-9D38-67EE3BFEAD93}"/>
                </a:ext>
              </a:extLst>
            </p:cNvPr>
            <p:cNvSpPr/>
            <p:nvPr/>
          </p:nvSpPr>
          <p:spPr>
            <a:xfrm>
              <a:off x="228678" y="3612186"/>
              <a:ext cx="655970" cy="655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 name="橢圓 11">
              <a:extLst>
                <a:ext uri="{FF2B5EF4-FFF2-40B4-BE49-F238E27FC236}">
                  <a16:creationId xmlns:a16="http://schemas.microsoft.com/office/drawing/2014/main" id="{E9157222-98AE-47D6-B4EB-F20A73C28B46}"/>
                </a:ext>
              </a:extLst>
            </p:cNvPr>
            <p:cNvSpPr/>
            <p:nvPr/>
          </p:nvSpPr>
          <p:spPr>
            <a:xfrm>
              <a:off x="295017" y="3676658"/>
              <a:ext cx="518000" cy="518000"/>
            </a:xfrm>
            <a:prstGeom prst="ellipse">
              <a:avLst/>
            </a:prstGeom>
            <a:grpFill/>
            <a:ln w="50800">
              <a:gradFill>
                <a:gsLst>
                  <a:gs pos="0">
                    <a:srgbClr val="3862E8"/>
                  </a:gs>
                  <a:gs pos="100000">
                    <a:srgbClr val="7655B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15" name="矩形: 圓角 8">
            <a:extLst>
              <a:ext uri="{FF2B5EF4-FFF2-40B4-BE49-F238E27FC236}">
                <a16:creationId xmlns:a16="http://schemas.microsoft.com/office/drawing/2014/main" id="{2434B83C-6E55-45DC-8435-7BBE66F07210}"/>
              </a:ext>
            </a:extLst>
          </p:cNvPr>
          <p:cNvSpPr/>
          <p:nvPr/>
        </p:nvSpPr>
        <p:spPr>
          <a:xfrm>
            <a:off x="871709" y="2228578"/>
            <a:ext cx="3492156" cy="56648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6" name="Google Shape;176;p15">
            <a:extLst>
              <a:ext uri="{FF2B5EF4-FFF2-40B4-BE49-F238E27FC236}">
                <a16:creationId xmlns:a16="http://schemas.microsoft.com/office/drawing/2014/main" id="{FA82E6A6-4B0C-427F-95DE-298D4643A793}"/>
              </a:ext>
            </a:extLst>
          </p:cNvPr>
          <p:cNvSpPr txBox="1"/>
          <p:nvPr/>
        </p:nvSpPr>
        <p:spPr>
          <a:xfrm>
            <a:off x="1045741" y="2230286"/>
            <a:ext cx="3492157" cy="586673"/>
          </a:xfrm>
          <a:prstGeom prst="rect">
            <a:avLst/>
          </a:prstGeom>
          <a:noFill/>
          <a:ln>
            <a:noFill/>
          </a:ln>
        </p:spPr>
        <p:txBody>
          <a:bodyPr spcFirstLastPara="1" wrap="square" lIns="91425" tIns="91425" rIns="91425" bIns="91425" anchor="t" anchorCtr="0">
            <a:noAutofit/>
          </a:bodyPr>
          <a:lstStyle/>
          <a:p>
            <a:pPr lvl="0"/>
            <a:r>
              <a:rPr lang="zh-TW" altLang="en-US" sz="2400" b="1">
                <a:solidFill>
                  <a:schemeClr val="tx1"/>
                </a:solidFill>
                <a:latin typeface="微軟正黑體" panose="020B0604030504040204" pitchFamily="34" charset="-120"/>
                <a:ea typeface="微軟正黑體" panose="020B0604030504040204" pitchFamily="34" charset="-120"/>
                <a:cs typeface="Calibri"/>
                <a:sym typeface="Calibri"/>
              </a:rPr>
              <a:t>為何使用 </a:t>
            </a:r>
            <a:r>
              <a:rPr lang="en-US" sz="2400" b="1">
                <a:solidFill>
                  <a:schemeClr val="tx1"/>
                </a:solidFill>
                <a:latin typeface="+mj-lt"/>
                <a:ea typeface="微軟正黑體" pitchFamily="34" charset="-120"/>
                <a:cs typeface="Calibri"/>
                <a:sym typeface="Calibri"/>
              </a:rPr>
              <a:t>QUSBCam2</a:t>
            </a:r>
            <a:endParaRPr sz="2400" b="1">
              <a:solidFill>
                <a:schemeClr val="tx1"/>
              </a:solidFill>
              <a:latin typeface="微軟正黑體" pitchFamily="34" charset="-120"/>
              <a:ea typeface="微軟正黑體" pitchFamily="34" charset="-120"/>
            </a:endParaRPr>
          </a:p>
        </p:txBody>
      </p:sp>
      <p:grpSp>
        <p:nvGrpSpPr>
          <p:cNvPr id="18" name="群組 17">
            <a:extLst>
              <a:ext uri="{FF2B5EF4-FFF2-40B4-BE49-F238E27FC236}">
                <a16:creationId xmlns:a16="http://schemas.microsoft.com/office/drawing/2014/main" id="{5CD9D0A9-204B-4DC1-B7DD-231BFDC12639}"/>
              </a:ext>
            </a:extLst>
          </p:cNvPr>
          <p:cNvGrpSpPr/>
          <p:nvPr/>
        </p:nvGrpSpPr>
        <p:grpSpPr>
          <a:xfrm>
            <a:off x="371901" y="2205383"/>
            <a:ext cx="624050" cy="624050"/>
            <a:chOff x="228678" y="3612186"/>
            <a:chExt cx="655970" cy="655970"/>
          </a:xfrm>
          <a:solidFill>
            <a:schemeClr val="bg2">
              <a:lumMod val="50000"/>
            </a:schemeClr>
          </a:solidFill>
        </p:grpSpPr>
        <p:sp>
          <p:nvSpPr>
            <p:cNvPr id="20" name="橢圓 19">
              <a:extLst>
                <a:ext uri="{FF2B5EF4-FFF2-40B4-BE49-F238E27FC236}">
                  <a16:creationId xmlns:a16="http://schemas.microsoft.com/office/drawing/2014/main" id="{D1495E3B-5585-41E6-8497-93E7C06DAA95}"/>
                </a:ext>
              </a:extLst>
            </p:cNvPr>
            <p:cNvSpPr/>
            <p:nvPr/>
          </p:nvSpPr>
          <p:spPr>
            <a:xfrm>
              <a:off x="228678" y="3612186"/>
              <a:ext cx="655970" cy="655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1" name="橢圓 20">
              <a:extLst>
                <a:ext uri="{FF2B5EF4-FFF2-40B4-BE49-F238E27FC236}">
                  <a16:creationId xmlns:a16="http://schemas.microsoft.com/office/drawing/2014/main" id="{594E4E50-625D-4721-8865-AC6BFE41EE8A}"/>
                </a:ext>
              </a:extLst>
            </p:cNvPr>
            <p:cNvSpPr/>
            <p:nvPr/>
          </p:nvSpPr>
          <p:spPr>
            <a:xfrm>
              <a:off x="295017" y="3676658"/>
              <a:ext cx="518000" cy="518000"/>
            </a:xfrm>
            <a:prstGeom prst="ellipse">
              <a:avLst/>
            </a:prstGeom>
            <a:grpFill/>
            <a:ln w="50800">
              <a:gradFill>
                <a:gsLst>
                  <a:gs pos="0">
                    <a:srgbClr val="3862E8"/>
                  </a:gs>
                  <a:gs pos="100000">
                    <a:srgbClr val="7655B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23" name="矩形: 圓角 8">
            <a:extLst>
              <a:ext uri="{FF2B5EF4-FFF2-40B4-BE49-F238E27FC236}">
                <a16:creationId xmlns:a16="http://schemas.microsoft.com/office/drawing/2014/main" id="{99B4D83C-DB43-4D5F-A617-9CC4A58724D7}"/>
              </a:ext>
            </a:extLst>
          </p:cNvPr>
          <p:cNvSpPr/>
          <p:nvPr/>
        </p:nvSpPr>
        <p:spPr>
          <a:xfrm>
            <a:off x="886995" y="3137559"/>
            <a:ext cx="3492156" cy="56648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4" name="Google Shape;176;p15">
            <a:extLst>
              <a:ext uri="{FF2B5EF4-FFF2-40B4-BE49-F238E27FC236}">
                <a16:creationId xmlns:a16="http://schemas.microsoft.com/office/drawing/2014/main" id="{8A902258-6B29-4E30-A3F6-1D96AACA9B75}"/>
              </a:ext>
            </a:extLst>
          </p:cNvPr>
          <p:cNvSpPr txBox="1"/>
          <p:nvPr/>
        </p:nvSpPr>
        <p:spPr>
          <a:xfrm>
            <a:off x="1061027" y="3139267"/>
            <a:ext cx="3492157" cy="586673"/>
          </a:xfrm>
          <a:prstGeom prst="rect">
            <a:avLst/>
          </a:prstGeom>
          <a:noFill/>
          <a:ln>
            <a:noFill/>
          </a:ln>
        </p:spPr>
        <p:txBody>
          <a:bodyPr spcFirstLastPara="1" wrap="square" lIns="91425" tIns="91425" rIns="91425" bIns="91425" anchor="t" anchorCtr="0">
            <a:noAutofit/>
          </a:bodyPr>
          <a:lstStyle/>
          <a:p>
            <a:pPr lvl="0"/>
            <a:r>
              <a:rPr lang="zh-TW" altLang="en-US" sz="2400" b="1">
                <a:solidFill>
                  <a:schemeClr val="tx1"/>
                </a:solidFill>
                <a:latin typeface="微軟正黑體" panose="020B0604030504040204" pitchFamily="34" charset="-120"/>
                <a:ea typeface="微軟正黑體" panose="020B0604030504040204" pitchFamily="34" charset="-120"/>
                <a:cs typeface="Calibri"/>
                <a:sym typeface="Calibri"/>
              </a:rPr>
              <a:t>設定與安裝教學</a:t>
            </a:r>
          </a:p>
        </p:txBody>
      </p:sp>
      <p:grpSp>
        <p:nvGrpSpPr>
          <p:cNvPr id="26" name="群組 25">
            <a:extLst>
              <a:ext uri="{FF2B5EF4-FFF2-40B4-BE49-F238E27FC236}">
                <a16:creationId xmlns:a16="http://schemas.microsoft.com/office/drawing/2014/main" id="{85E6AA27-C786-4BC9-BDF4-5BBFB9F2AC31}"/>
              </a:ext>
            </a:extLst>
          </p:cNvPr>
          <p:cNvGrpSpPr/>
          <p:nvPr/>
        </p:nvGrpSpPr>
        <p:grpSpPr>
          <a:xfrm>
            <a:off x="387187" y="3114364"/>
            <a:ext cx="624050" cy="624050"/>
            <a:chOff x="228678" y="3612186"/>
            <a:chExt cx="655970" cy="655970"/>
          </a:xfrm>
          <a:solidFill>
            <a:schemeClr val="bg2">
              <a:lumMod val="50000"/>
            </a:schemeClr>
          </a:solidFill>
        </p:grpSpPr>
        <p:sp>
          <p:nvSpPr>
            <p:cNvPr id="28" name="橢圓 27">
              <a:extLst>
                <a:ext uri="{FF2B5EF4-FFF2-40B4-BE49-F238E27FC236}">
                  <a16:creationId xmlns:a16="http://schemas.microsoft.com/office/drawing/2014/main" id="{DC759CDD-400E-498B-902D-8519F1BD1D92}"/>
                </a:ext>
              </a:extLst>
            </p:cNvPr>
            <p:cNvSpPr/>
            <p:nvPr/>
          </p:nvSpPr>
          <p:spPr>
            <a:xfrm>
              <a:off x="228678" y="3612186"/>
              <a:ext cx="655970" cy="655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9" name="橢圓 28">
              <a:extLst>
                <a:ext uri="{FF2B5EF4-FFF2-40B4-BE49-F238E27FC236}">
                  <a16:creationId xmlns:a16="http://schemas.microsoft.com/office/drawing/2014/main" id="{93BA02E3-5A4A-48E7-A84A-45E556BB11EE}"/>
                </a:ext>
              </a:extLst>
            </p:cNvPr>
            <p:cNvSpPr/>
            <p:nvPr/>
          </p:nvSpPr>
          <p:spPr>
            <a:xfrm>
              <a:off x="295017" y="3676658"/>
              <a:ext cx="518000" cy="518000"/>
            </a:xfrm>
            <a:prstGeom prst="ellipse">
              <a:avLst/>
            </a:prstGeom>
            <a:grpFill/>
            <a:ln w="50800">
              <a:gradFill>
                <a:gsLst>
                  <a:gs pos="0">
                    <a:srgbClr val="3862E8"/>
                  </a:gs>
                  <a:gs pos="100000">
                    <a:srgbClr val="7655B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30" name="矩形 29">
            <a:extLst>
              <a:ext uri="{FF2B5EF4-FFF2-40B4-BE49-F238E27FC236}">
                <a16:creationId xmlns:a16="http://schemas.microsoft.com/office/drawing/2014/main" id="{98D05AD9-5F35-455C-93C4-84DEC68F9844}"/>
              </a:ext>
            </a:extLst>
          </p:cNvPr>
          <p:cNvSpPr/>
          <p:nvPr/>
        </p:nvSpPr>
        <p:spPr>
          <a:xfrm>
            <a:off x="492504" y="1396088"/>
            <a:ext cx="362600" cy="477054"/>
          </a:xfrm>
          <a:prstGeom prst="rect">
            <a:avLst/>
          </a:prstGeom>
        </p:spPr>
        <p:txBody>
          <a:bodyPr wrap="none">
            <a:spAutoFit/>
          </a:bodyPr>
          <a:lstStyle/>
          <a:p>
            <a:r>
              <a:rPr lang="en-US" altLang="zh-TW" sz="2500" b="1">
                <a:solidFill>
                  <a:schemeClr val="tx1"/>
                </a:solidFill>
                <a:ea typeface="微軟正黑體" pitchFamily="34" charset="-120"/>
                <a:cs typeface="Calibri"/>
                <a:sym typeface="Calibri"/>
              </a:rPr>
              <a:t>1</a:t>
            </a:r>
            <a:endParaRPr lang="zh-TW" altLang="en-US" sz="2500"/>
          </a:p>
        </p:txBody>
      </p:sp>
      <p:sp>
        <p:nvSpPr>
          <p:cNvPr id="31" name="矩形 30">
            <a:extLst>
              <a:ext uri="{FF2B5EF4-FFF2-40B4-BE49-F238E27FC236}">
                <a16:creationId xmlns:a16="http://schemas.microsoft.com/office/drawing/2014/main" id="{D74A0A91-C874-43BB-8604-3BB0A6E2F1E2}"/>
              </a:ext>
            </a:extLst>
          </p:cNvPr>
          <p:cNvSpPr/>
          <p:nvPr/>
        </p:nvSpPr>
        <p:spPr>
          <a:xfrm>
            <a:off x="506984" y="2266718"/>
            <a:ext cx="362600" cy="477054"/>
          </a:xfrm>
          <a:prstGeom prst="rect">
            <a:avLst/>
          </a:prstGeom>
        </p:spPr>
        <p:txBody>
          <a:bodyPr wrap="none">
            <a:spAutoFit/>
          </a:bodyPr>
          <a:lstStyle/>
          <a:p>
            <a:r>
              <a:rPr lang="en-US" altLang="zh-TW" sz="2500" b="1">
                <a:solidFill>
                  <a:schemeClr val="tx1"/>
                </a:solidFill>
                <a:ea typeface="微軟正黑體" pitchFamily="34" charset="-120"/>
                <a:cs typeface="Calibri"/>
                <a:sym typeface="Calibri"/>
              </a:rPr>
              <a:t>2</a:t>
            </a:r>
            <a:endParaRPr lang="zh-TW" altLang="en-US" sz="2500"/>
          </a:p>
        </p:txBody>
      </p:sp>
      <p:sp>
        <p:nvSpPr>
          <p:cNvPr id="32" name="矩形 31">
            <a:extLst>
              <a:ext uri="{FF2B5EF4-FFF2-40B4-BE49-F238E27FC236}">
                <a16:creationId xmlns:a16="http://schemas.microsoft.com/office/drawing/2014/main" id="{4BE473EF-F2C0-42E9-9412-DA5FC72E1F26}"/>
              </a:ext>
            </a:extLst>
          </p:cNvPr>
          <p:cNvSpPr/>
          <p:nvPr/>
        </p:nvSpPr>
        <p:spPr>
          <a:xfrm>
            <a:off x="522859" y="3176239"/>
            <a:ext cx="362600" cy="477054"/>
          </a:xfrm>
          <a:prstGeom prst="rect">
            <a:avLst/>
          </a:prstGeom>
        </p:spPr>
        <p:txBody>
          <a:bodyPr wrap="none">
            <a:spAutoFit/>
          </a:bodyPr>
          <a:lstStyle/>
          <a:p>
            <a:r>
              <a:rPr lang="en-US" altLang="zh-TW" sz="2500" b="1">
                <a:solidFill>
                  <a:schemeClr val="tx1"/>
                </a:solidFill>
                <a:ea typeface="微軟正黑體" pitchFamily="34" charset="-120"/>
                <a:cs typeface="Calibri"/>
                <a:sym typeface="Calibri"/>
              </a:rPr>
              <a:t>3</a:t>
            </a:r>
            <a:endParaRPr lang="zh-TW" altLang="en-US" sz="2500"/>
          </a:p>
        </p:txBody>
      </p:sp>
      <p:sp>
        <p:nvSpPr>
          <p:cNvPr id="33" name="矩形: 圓角 8">
            <a:extLst>
              <a:ext uri="{FF2B5EF4-FFF2-40B4-BE49-F238E27FC236}">
                <a16:creationId xmlns:a16="http://schemas.microsoft.com/office/drawing/2014/main" id="{BE0B21C3-AB7F-49E3-B553-453C6FCBEBF8}"/>
              </a:ext>
            </a:extLst>
          </p:cNvPr>
          <p:cNvSpPr/>
          <p:nvPr/>
        </p:nvSpPr>
        <p:spPr>
          <a:xfrm>
            <a:off x="5226385" y="1351073"/>
            <a:ext cx="3492156" cy="56648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4" name="Google Shape;176;p15">
            <a:extLst>
              <a:ext uri="{FF2B5EF4-FFF2-40B4-BE49-F238E27FC236}">
                <a16:creationId xmlns:a16="http://schemas.microsoft.com/office/drawing/2014/main" id="{F0099650-17CC-4705-AF0A-3EB61972B03A}"/>
              </a:ext>
            </a:extLst>
          </p:cNvPr>
          <p:cNvSpPr txBox="1"/>
          <p:nvPr/>
        </p:nvSpPr>
        <p:spPr>
          <a:xfrm>
            <a:off x="5441667" y="1352781"/>
            <a:ext cx="3492157" cy="586673"/>
          </a:xfrm>
          <a:prstGeom prst="rect">
            <a:avLst/>
          </a:prstGeom>
          <a:noFill/>
          <a:ln>
            <a:noFill/>
          </a:ln>
        </p:spPr>
        <p:txBody>
          <a:bodyPr spcFirstLastPara="1" wrap="square" lIns="91425" tIns="91425" rIns="91425" bIns="91425" anchor="t" anchorCtr="0">
            <a:noAutofit/>
          </a:bodyPr>
          <a:lstStyle/>
          <a:p>
            <a:pPr lvl="0"/>
            <a:r>
              <a:rPr lang="zh-TW" altLang="en-US" sz="2400" b="1">
                <a:solidFill>
                  <a:schemeClr val="tx1"/>
                </a:solidFill>
                <a:latin typeface="微軟正黑體" panose="020B0604030504040204" pitchFamily="34" charset="-120"/>
                <a:ea typeface="微軟正黑體" panose="020B0604030504040204" pitchFamily="34" charset="-120"/>
                <a:cs typeface="Calibri"/>
                <a:sym typeface="Calibri"/>
              </a:rPr>
              <a:t>熱門使用情境推薦</a:t>
            </a:r>
          </a:p>
        </p:txBody>
      </p:sp>
      <p:grpSp>
        <p:nvGrpSpPr>
          <p:cNvPr id="35" name="群組 34">
            <a:extLst>
              <a:ext uri="{FF2B5EF4-FFF2-40B4-BE49-F238E27FC236}">
                <a16:creationId xmlns:a16="http://schemas.microsoft.com/office/drawing/2014/main" id="{7D0E11D9-6EBE-4F99-A139-2A8BB683FD48}"/>
              </a:ext>
            </a:extLst>
          </p:cNvPr>
          <p:cNvGrpSpPr/>
          <p:nvPr/>
        </p:nvGrpSpPr>
        <p:grpSpPr>
          <a:xfrm>
            <a:off x="4726577" y="1327878"/>
            <a:ext cx="624050" cy="624050"/>
            <a:chOff x="228678" y="3612186"/>
            <a:chExt cx="655970" cy="655970"/>
          </a:xfrm>
          <a:solidFill>
            <a:schemeClr val="bg2">
              <a:lumMod val="50000"/>
            </a:schemeClr>
          </a:solidFill>
        </p:grpSpPr>
        <p:sp>
          <p:nvSpPr>
            <p:cNvPr id="36" name="橢圓 35">
              <a:extLst>
                <a:ext uri="{FF2B5EF4-FFF2-40B4-BE49-F238E27FC236}">
                  <a16:creationId xmlns:a16="http://schemas.microsoft.com/office/drawing/2014/main" id="{F1059841-1B49-4600-B15A-623F5A045069}"/>
                </a:ext>
              </a:extLst>
            </p:cNvPr>
            <p:cNvSpPr/>
            <p:nvPr/>
          </p:nvSpPr>
          <p:spPr>
            <a:xfrm>
              <a:off x="228678" y="3612186"/>
              <a:ext cx="655970" cy="655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7" name="橢圓 36">
              <a:extLst>
                <a:ext uri="{FF2B5EF4-FFF2-40B4-BE49-F238E27FC236}">
                  <a16:creationId xmlns:a16="http://schemas.microsoft.com/office/drawing/2014/main" id="{D840A6FB-5259-4CDB-B22F-DD5C60FB8569}"/>
                </a:ext>
              </a:extLst>
            </p:cNvPr>
            <p:cNvSpPr/>
            <p:nvPr/>
          </p:nvSpPr>
          <p:spPr>
            <a:xfrm>
              <a:off x="295017" y="3676658"/>
              <a:ext cx="518000" cy="518000"/>
            </a:xfrm>
            <a:prstGeom prst="ellipse">
              <a:avLst/>
            </a:prstGeom>
            <a:grpFill/>
            <a:ln w="50800">
              <a:gradFill>
                <a:gsLst>
                  <a:gs pos="0">
                    <a:srgbClr val="3862E8"/>
                  </a:gs>
                  <a:gs pos="100000">
                    <a:srgbClr val="7655B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38" name="矩形 37">
            <a:extLst>
              <a:ext uri="{FF2B5EF4-FFF2-40B4-BE49-F238E27FC236}">
                <a16:creationId xmlns:a16="http://schemas.microsoft.com/office/drawing/2014/main" id="{D8133312-D26F-4125-97F9-D7E7CA81BE2C}"/>
              </a:ext>
            </a:extLst>
          </p:cNvPr>
          <p:cNvSpPr/>
          <p:nvPr/>
        </p:nvSpPr>
        <p:spPr>
          <a:xfrm>
            <a:off x="4848499" y="1389753"/>
            <a:ext cx="362600" cy="477054"/>
          </a:xfrm>
          <a:prstGeom prst="rect">
            <a:avLst/>
          </a:prstGeom>
        </p:spPr>
        <p:txBody>
          <a:bodyPr wrap="none">
            <a:spAutoFit/>
          </a:bodyPr>
          <a:lstStyle/>
          <a:p>
            <a:r>
              <a:rPr lang="en-US" altLang="zh-TW" sz="2500" b="1">
                <a:solidFill>
                  <a:schemeClr val="tx1"/>
                </a:solidFill>
                <a:ea typeface="微軟正黑體" pitchFamily="34" charset="-120"/>
                <a:cs typeface="Calibri"/>
                <a:sym typeface="Calibri"/>
              </a:rPr>
              <a:t>4</a:t>
            </a:r>
            <a:endParaRPr lang="zh-TW" altLang="en-US" sz="2500"/>
          </a:p>
        </p:txBody>
      </p:sp>
      <p:sp>
        <p:nvSpPr>
          <p:cNvPr id="39" name="矩形: 圓角 8">
            <a:extLst>
              <a:ext uri="{FF2B5EF4-FFF2-40B4-BE49-F238E27FC236}">
                <a16:creationId xmlns:a16="http://schemas.microsoft.com/office/drawing/2014/main" id="{CDDDF056-0B00-4112-B1BC-B414AD3E6EC0}"/>
              </a:ext>
            </a:extLst>
          </p:cNvPr>
          <p:cNvSpPr/>
          <p:nvPr/>
        </p:nvSpPr>
        <p:spPr>
          <a:xfrm>
            <a:off x="5226385" y="2194203"/>
            <a:ext cx="3492156" cy="56648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0" name="Google Shape;176;p15">
            <a:extLst>
              <a:ext uri="{FF2B5EF4-FFF2-40B4-BE49-F238E27FC236}">
                <a16:creationId xmlns:a16="http://schemas.microsoft.com/office/drawing/2014/main" id="{48FDD2F9-E09C-4242-BF6A-625C7CE7DF8B}"/>
              </a:ext>
            </a:extLst>
          </p:cNvPr>
          <p:cNvSpPr txBox="1"/>
          <p:nvPr/>
        </p:nvSpPr>
        <p:spPr>
          <a:xfrm>
            <a:off x="5441667" y="2195911"/>
            <a:ext cx="3492157" cy="586673"/>
          </a:xfrm>
          <a:prstGeom prst="rect">
            <a:avLst/>
          </a:prstGeom>
          <a:noFill/>
          <a:ln>
            <a:noFill/>
          </a:ln>
        </p:spPr>
        <p:txBody>
          <a:bodyPr spcFirstLastPara="1" wrap="square" lIns="91425" tIns="91425" rIns="91425" bIns="91425" anchor="t" anchorCtr="0">
            <a:noAutofit/>
          </a:bodyPr>
          <a:lstStyle/>
          <a:p>
            <a:pPr lvl="0"/>
            <a:r>
              <a:rPr lang="en-US" altLang="zh-TW" sz="2400" b="1">
                <a:solidFill>
                  <a:schemeClr val="tx1"/>
                </a:solidFill>
                <a:latin typeface="+mj-lt"/>
                <a:ea typeface="微軟正黑體" panose="020B0604030504040204" pitchFamily="34" charset="-120"/>
                <a:cs typeface="Calibri"/>
                <a:sym typeface="Calibri"/>
              </a:rPr>
              <a:t>Live Demo</a:t>
            </a:r>
          </a:p>
        </p:txBody>
      </p:sp>
      <p:grpSp>
        <p:nvGrpSpPr>
          <p:cNvPr id="41" name="群組 40">
            <a:extLst>
              <a:ext uri="{FF2B5EF4-FFF2-40B4-BE49-F238E27FC236}">
                <a16:creationId xmlns:a16="http://schemas.microsoft.com/office/drawing/2014/main" id="{85C63CF5-3FEF-441C-AD9C-E47A720111ED}"/>
              </a:ext>
            </a:extLst>
          </p:cNvPr>
          <p:cNvGrpSpPr/>
          <p:nvPr/>
        </p:nvGrpSpPr>
        <p:grpSpPr>
          <a:xfrm>
            <a:off x="4726577" y="2171008"/>
            <a:ext cx="624050" cy="624050"/>
            <a:chOff x="228678" y="3612186"/>
            <a:chExt cx="655970" cy="655970"/>
          </a:xfrm>
          <a:solidFill>
            <a:schemeClr val="bg2">
              <a:lumMod val="50000"/>
            </a:schemeClr>
          </a:solidFill>
        </p:grpSpPr>
        <p:sp>
          <p:nvSpPr>
            <p:cNvPr id="42" name="橢圓 41">
              <a:extLst>
                <a:ext uri="{FF2B5EF4-FFF2-40B4-BE49-F238E27FC236}">
                  <a16:creationId xmlns:a16="http://schemas.microsoft.com/office/drawing/2014/main" id="{20A722E9-B700-4635-B1F2-597578510DDF}"/>
                </a:ext>
              </a:extLst>
            </p:cNvPr>
            <p:cNvSpPr/>
            <p:nvPr/>
          </p:nvSpPr>
          <p:spPr>
            <a:xfrm>
              <a:off x="228678" y="3612186"/>
              <a:ext cx="655970" cy="655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3" name="橢圓 42">
              <a:extLst>
                <a:ext uri="{FF2B5EF4-FFF2-40B4-BE49-F238E27FC236}">
                  <a16:creationId xmlns:a16="http://schemas.microsoft.com/office/drawing/2014/main" id="{FD2A3719-2729-4D97-A816-3928D6410FA3}"/>
                </a:ext>
              </a:extLst>
            </p:cNvPr>
            <p:cNvSpPr/>
            <p:nvPr/>
          </p:nvSpPr>
          <p:spPr>
            <a:xfrm>
              <a:off x="295017" y="3676658"/>
              <a:ext cx="518000" cy="518000"/>
            </a:xfrm>
            <a:prstGeom prst="ellipse">
              <a:avLst/>
            </a:prstGeom>
            <a:grpFill/>
            <a:ln w="50800">
              <a:gradFill>
                <a:gsLst>
                  <a:gs pos="0">
                    <a:srgbClr val="3862E8"/>
                  </a:gs>
                  <a:gs pos="100000">
                    <a:srgbClr val="7655B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44" name="矩形 43">
            <a:extLst>
              <a:ext uri="{FF2B5EF4-FFF2-40B4-BE49-F238E27FC236}">
                <a16:creationId xmlns:a16="http://schemas.microsoft.com/office/drawing/2014/main" id="{E6963A9F-BBE4-4B43-BFB8-033DFFBADD55}"/>
              </a:ext>
            </a:extLst>
          </p:cNvPr>
          <p:cNvSpPr/>
          <p:nvPr/>
        </p:nvSpPr>
        <p:spPr>
          <a:xfrm>
            <a:off x="4855374" y="2232883"/>
            <a:ext cx="362600" cy="477054"/>
          </a:xfrm>
          <a:prstGeom prst="rect">
            <a:avLst/>
          </a:prstGeom>
        </p:spPr>
        <p:txBody>
          <a:bodyPr wrap="none">
            <a:spAutoFit/>
          </a:bodyPr>
          <a:lstStyle/>
          <a:p>
            <a:r>
              <a:rPr lang="en-US" altLang="zh-TW" sz="2500" b="1">
                <a:solidFill>
                  <a:schemeClr val="tx1"/>
                </a:solidFill>
                <a:ea typeface="微軟正黑體" pitchFamily="34" charset="-120"/>
                <a:cs typeface="Calibri"/>
                <a:sym typeface="Calibri"/>
              </a:rPr>
              <a:t>5</a:t>
            </a:r>
            <a:endParaRPr lang="zh-TW" altLang="en-US" sz="2500"/>
          </a:p>
        </p:txBody>
      </p:sp>
      <p:pic>
        <p:nvPicPr>
          <p:cNvPr id="45" name="圖片 44" descr="15.png">
            <a:extLst>
              <a:ext uri="{FF2B5EF4-FFF2-40B4-BE49-F238E27FC236}">
                <a16:creationId xmlns:a16="http://schemas.microsoft.com/office/drawing/2014/main" id="{A9C438DD-3C4A-4DB5-9EDE-347FB09B45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0661" y="3051085"/>
            <a:ext cx="2965816" cy="2047257"/>
          </a:xfrm>
          <a:prstGeom prst="rect">
            <a:avLst/>
          </a:prstGeom>
        </p:spPr>
      </p:pic>
    </p:spTree>
    <p:extLst>
      <p:ext uri="{BB962C8B-B14F-4D97-AF65-F5344CB8AC3E}">
        <p14:creationId xmlns:p14="http://schemas.microsoft.com/office/powerpoint/2010/main" val="3107879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7" name="圖片 6" descr="BG_9.jpg"/>
          <p:cNvPicPr>
            <a:picLocks noChangeAspect="1"/>
          </p:cNvPicPr>
          <p:nvPr/>
        </p:nvPicPr>
        <p:blipFill>
          <a:blip r:embed="rId3" cstate="print"/>
          <a:stretch>
            <a:fillRect/>
          </a:stretch>
        </p:blipFill>
        <p:spPr>
          <a:xfrm>
            <a:off x="0" y="0"/>
            <a:ext cx="9144000" cy="5143500"/>
          </a:xfrm>
          <a:prstGeom prst="rect">
            <a:avLst/>
          </a:prstGeom>
        </p:spPr>
      </p:pic>
      <p:sp>
        <p:nvSpPr>
          <p:cNvPr id="8" name="矩形: 圓角 8">
            <a:extLst>
              <a:ext uri="{FF2B5EF4-FFF2-40B4-BE49-F238E27FC236}">
                <a16:creationId xmlns:a16="http://schemas.microsoft.com/office/drawing/2014/main" id="{CA31F03A-C690-4449-BEF5-A4177FEE5AA8}"/>
              </a:ext>
            </a:extLst>
          </p:cNvPr>
          <p:cNvSpPr/>
          <p:nvPr/>
        </p:nvSpPr>
        <p:spPr>
          <a:xfrm>
            <a:off x="1558687" y="4274625"/>
            <a:ext cx="1305792" cy="452001"/>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9" name="矩形 8"/>
          <p:cNvSpPr/>
          <p:nvPr/>
        </p:nvSpPr>
        <p:spPr>
          <a:xfrm>
            <a:off x="1808190" y="4286708"/>
            <a:ext cx="774571" cy="446276"/>
          </a:xfrm>
          <a:prstGeom prst="rect">
            <a:avLst/>
          </a:prstGeom>
        </p:spPr>
        <p:txBody>
          <a:bodyPr wrap="none">
            <a:spAutoFit/>
          </a:bodyPr>
          <a:lstStyle/>
          <a:p>
            <a:r>
              <a:rPr lang="zh-TW" altLang="en-US" sz="2300" b="1">
                <a:solidFill>
                  <a:schemeClr val="tx1"/>
                </a:solidFill>
                <a:latin typeface="微軟正黑體" pitchFamily="34" charset="-120"/>
                <a:ea typeface="微軟正黑體" pitchFamily="34" charset="-120"/>
              </a:rPr>
              <a:t>家庭</a:t>
            </a:r>
          </a:p>
        </p:txBody>
      </p:sp>
      <p:sp>
        <p:nvSpPr>
          <p:cNvPr id="10" name="矩形: 圓角 8">
            <a:extLst>
              <a:ext uri="{FF2B5EF4-FFF2-40B4-BE49-F238E27FC236}">
                <a16:creationId xmlns:a16="http://schemas.microsoft.com/office/drawing/2014/main" id="{CA31F03A-C690-4449-BEF5-A4177FEE5AA8}"/>
              </a:ext>
            </a:extLst>
          </p:cNvPr>
          <p:cNvSpPr/>
          <p:nvPr/>
        </p:nvSpPr>
        <p:spPr>
          <a:xfrm>
            <a:off x="6323133" y="4266838"/>
            <a:ext cx="1305792" cy="452001"/>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1" name="矩形 10"/>
          <p:cNvSpPr/>
          <p:nvPr/>
        </p:nvSpPr>
        <p:spPr>
          <a:xfrm>
            <a:off x="6572636" y="4278921"/>
            <a:ext cx="774571" cy="446276"/>
          </a:xfrm>
          <a:prstGeom prst="rect">
            <a:avLst/>
          </a:prstGeom>
        </p:spPr>
        <p:txBody>
          <a:bodyPr wrap="none">
            <a:spAutoFit/>
          </a:bodyPr>
          <a:lstStyle/>
          <a:p>
            <a:r>
              <a:rPr lang="zh-TW" altLang="en-US" sz="2300" b="1">
                <a:solidFill>
                  <a:schemeClr val="tx1"/>
                </a:solidFill>
                <a:latin typeface="微軟正黑體" pitchFamily="34" charset="-120"/>
                <a:ea typeface="微軟正黑體" pitchFamily="34" charset="-120"/>
              </a:rPr>
              <a:t>商用</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23" name="圖片 22" descr="BG_15.jpg"/>
          <p:cNvPicPr>
            <a:picLocks noChangeAspect="1"/>
          </p:cNvPicPr>
          <p:nvPr/>
        </p:nvPicPr>
        <p:blipFill>
          <a:blip r:embed="rId3" cstate="print"/>
          <a:stretch>
            <a:fillRect/>
          </a:stretch>
        </p:blipFill>
        <p:spPr>
          <a:xfrm>
            <a:off x="0" y="0"/>
            <a:ext cx="9144000" cy="5143500"/>
          </a:xfrm>
          <a:prstGeom prst="rect">
            <a:avLst/>
          </a:prstGeom>
        </p:spPr>
      </p:pic>
      <p:sp>
        <p:nvSpPr>
          <p:cNvPr id="352" name="Google Shape;352;p30"/>
          <p:cNvSpPr txBox="1">
            <a:spLocks noGrp="1"/>
          </p:cNvSpPr>
          <p:nvPr>
            <p:ph type="title"/>
          </p:nvPr>
        </p:nvSpPr>
        <p:spPr>
          <a:xfrm>
            <a:off x="279813" y="22187"/>
            <a:ext cx="9036162" cy="58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tx1"/>
                </a:solidFill>
                <a:latin typeface="微軟正黑體" pitchFamily="34" charset="-120"/>
                <a:ea typeface="微軟正黑體" pitchFamily="34" charset="-120"/>
              </a:rPr>
              <a:t>用戶案例回饋推薦｜智慧視訊事業處業務</a:t>
            </a:r>
            <a:endParaRPr sz="3600" b="1">
              <a:solidFill>
                <a:schemeClr val="tx1"/>
              </a:solidFill>
              <a:latin typeface="微軟正黑體" pitchFamily="34" charset="-120"/>
              <a:ea typeface="微軟正黑體" pitchFamily="34" charset="-120"/>
            </a:endParaRPr>
          </a:p>
        </p:txBody>
      </p:sp>
      <p:sp>
        <p:nvSpPr>
          <p:cNvPr id="353" name="Google Shape;353;p30"/>
          <p:cNvSpPr/>
          <p:nvPr/>
        </p:nvSpPr>
        <p:spPr>
          <a:xfrm>
            <a:off x="6447101" y="1584455"/>
            <a:ext cx="2295646" cy="691630"/>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矩形 24"/>
          <p:cNvSpPr/>
          <p:nvPr/>
        </p:nvSpPr>
        <p:spPr>
          <a:xfrm>
            <a:off x="1" y="3406885"/>
            <a:ext cx="5116917" cy="1736615"/>
          </a:xfrm>
          <a:prstGeom prst="rect">
            <a:avLst/>
          </a:prstGeom>
          <a:gradFill>
            <a:gsLst>
              <a:gs pos="0">
                <a:schemeClr val="bg2">
                  <a:lumMod val="50000"/>
                  <a:alpha val="0"/>
                </a:schemeClr>
              </a:gs>
              <a:gs pos="100000">
                <a:schemeClr val="bg2">
                  <a:lumMod val="50000"/>
                  <a:alpha val="7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0" name="Google Shape;360;p30"/>
          <p:cNvPicPr preferRelativeResize="0"/>
          <p:nvPr/>
        </p:nvPicPr>
        <p:blipFill rotWithShape="1">
          <a:blip r:embed="rId4" cstate="print">
            <a:alphaModFix/>
          </a:blip>
          <a:srcRect/>
          <a:stretch/>
        </p:blipFill>
        <p:spPr>
          <a:xfrm>
            <a:off x="573218" y="3459953"/>
            <a:ext cx="961224" cy="1230022"/>
          </a:xfrm>
          <a:prstGeom prst="rect">
            <a:avLst/>
          </a:prstGeom>
          <a:noFill/>
          <a:ln>
            <a:noFill/>
          </a:ln>
          <a:effectLst>
            <a:outerShdw blurRad="50800" dist="38100" dir="2700000" algn="tl" rotWithShape="0">
              <a:prstClr val="black">
                <a:alpha val="40000"/>
              </a:prstClr>
            </a:outerShdw>
          </a:effectLst>
        </p:spPr>
      </p:pic>
      <p:pic>
        <p:nvPicPr>
          <p:cNvPr id="367" name="Google Shape;367;p30"/>
          <p:cNvPicPr preferRelativeResize="0"/>
          <p:nvPr/>
        </p:nvPicPr>
        <p:blipFill>
          <a:blip r:embed="rId5" cstate="print">
            <a:extLst>
              <a:ext uri="{28A0092B-C50C-407E-A947-70E740481C1C}">
                <a14:useLocalDpi xmlns:a14="http://schemas.microsoft.com/office/drawing/2010/main"/>
              </a:ext>
            </a:extLst>
          </a:blip>
          <a:stretch>
            <a:fillRect/>
          </a:stretch>
        </p:blipFill>
        <p:spPr>
          <a:xfrm>
            <a:off x="2639303" y="3370878"/>
            <a:ext cx="1437583" cy="1234523"/>
          </a:xfrm>
          <a:prstGeom prst="rect">
            <a:avLst/>
          </a:prstGeom>
          <a:noFill/>
          <a:ln>
            <a:noFill/>
          </a:ln>
          <a:effectLst>
            <a:outerShdw blurRad="50800" dist="38100" dir="2700000" algn="tl" rotWithShape="0">
              <a:prstClr val="black">
                <a:alpha val="40000"/>
              </a:prstClr>
            </a:outerShdw>
          </a:effectLst>
        </p:spPr>
      </p:pic>
      <p:sp>
        <p:nvSpPr>
          <p:cNvPr id="26" name="矩形: 圓角 8">
            <a:extLst>
              <a:ext uri="{FF2B5EF4-FFF2-40B4-BE49-F238E27FC236}">
                <a16:creationId xmlns:a16="http://schemas.microsoft.com/office/drawing/2014/main" id="{CA31F03A-C690-4449-BEF5-A4177FEE5AA8}"/>
              </a:ext>
            </a:extLst>
          </p:cNvPr>
          <p:cNvSpPr/>
          <p:nvPr/>
        </p:nvSpPr>
        <p:spPr>
          <a:xfrm>
            <a:off x="293066" y="4702865"/>
            <a:ext cx="1694762" cy="346213"/>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59" name="Google Shape;359;p30"/>
          <p:cNvSpPr txBox="1"/>
          <p:nvPr/>
        </p:nvSpPr>
        <p:spPr>
          <a:xfrm>
            <a:off x="251013" y="4701208"/>
            <a:ext cx="1801800" cy="34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tx1"/>
                </a:solidFill>
                <a:latin typeface="微軟正黑體" pitchFamily="34" charset="-120"/>
                <a:ea typeface="微軟正黑體" pitchFamily="34" charset="-120"/>
                <a:cs typeface="Calibri"/>
                <a:sym typeface="Calibri"/>
              </a:rPr>
              <a:t>建議機種：</a:t>
            </a:r>
            <a:r>
              <a:rPr lang="en" sz="1100" b="1">
                <a:solidFill>
                  <a:schemeClr val="tx1"/>
                </a:solidFill>
                <a:latin typeface="+mj-lt"/>
                <a:ea typeface="微軟正黑體" pitchFamily="34" charset="-120"/>
                <a:cs typeface="Calibri"/>
                <a:sym typeface="Calibri"/>
              </a:rPr>
              <a:t>TBS-453DX</a:t>
            </a:r>
            <a:endParaRPr sz="1100" b="1">
              <a:solidFill>
                <a:schemeClr val="tx1"/>
              </a:solidFill>
              <a:latin typeface="+mj-lt"/>
              <a:ea typeface="微軟正黑體" pitchFamily="34" charset="-120"/>
              <a:cs typeface="Calibri"/>
              <a:sym typeface="Calibri"/>
            </a:endParaRPr>
          </a:p>
        </p:txBody>
      </p:sp>
      <p:pic>
        <p:nvPicPr>
          <p:cNvPr id="32" name="圖片 31" descr="058.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59680" y="1186010"/>
            <a:ext cx="1244462" cy="247404"/>
          </a:xfrm>
          <a:prstGeom prst="rect">
            <a:avLst/>
          </a:prstGeom>
        </p:spPr>
      </p:pic>
      <p:sp>
        <p:nvSpPr>
          <p:cNvPr id="351" name="Google Shape;351;p30"/>
          <p:cNvSpPr/>
          <p:nvPr/>
        </p:nvSpPr>
        <p:spPr>
          <a:xfrm>
            <a:off x="5339832" y="1185962"/>
            <a:ext cx="2037814" cy="3240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txBox="1"/>
          <p:nvPr/>
        </p:nvSpPr>
        <p:spPr>
          <a:xfrm>
            <a:off x="5365479" y="1155624"/>
            <a:ext cx="2069400" cy="27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200" b="1">
                <a:solidFill>
                  <a:schemeClr val="dk2"/>
                </a:solidFill>
                <a:latin typeface="微軟正黑體" pitchFamily="34" charset="-120"/>
                <a:ea typeface="微軟正黑體" pitchFamily="34" charset="-120"/>
              </a:rPr>
              <a:t>出差回來啦？還順利嗎？</a:t>
            </a:r>
            <a:endParaRPr sz="1200" b="1">
              <a:solidFill>
                <a:schemeClr val="dk2"/>
              </a:solidFill>
              <a:latin typeface="微軟正黑體" pitchFamily="34" charset="-120"/>
              <a:ea typeface="微軟正黑體" pitchFamily="34" charset="-120"/>
            </a:endParaRPr>
          </a:p>
        </p:txBody>
      </p:sp>
      <p:pic>
        <p:nvPicPr>
          <p:cNvPr id="33" name="圖片 32" descr="058.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82871" y="2347617"/>
            <a:ext cx="1244462" cy="247404"/>
          </a:xfrm>
          <a:prstGeom prst="rect">
            <a:avLst/>
          </a:prstGeom>
        </p:spPr>
      </p:pic>
      <p:sp>
        <p:nvSpPr>
          <p:cNvPr id="34" name="Google Shape;351;p30"/>
          <p:cNvSpPr/>
          <p:nvPr/>
        </p:nvSpPr>
        <p:spPr>
          <a:xfrm>
            <a:off x="5363023" y="2347059"/>
            <a:ext cx="1760658" cy="3240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群組 36"/>
          <p:cNvGrpSpPr/>
          <p:nvPr/>
        </p:nvGrpSpPr>
        <p:grpSpPr>
          <a:xfrm>
            <a:off x="5276246" y="4687362"/>
            <a:ext cx="1840810" cy="324000"/>
            <a:chOff x="5273951" y="2355982"/>
            <a:chExt cx="1840810" cy="324000"/>
          </a:xfrm>
        </p:grpSpPr>
        <p:pic>
          <p:nvPicPr>
            <p:cNvPr id="38" name="圖片 37" descr="058.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73951" y="2356540"/>
              <a:ext cx="1244462" cy="247404"/>
            </a:xfrm>
            <a:prstGeom prst="rect">
              <a:avLst/>
            </a:prstGeom>
          </p:spPr>
        </p:pic>
        <p:sp>
          <p:nvSpPr>
            <p:cNvPr id="39" name="Google Shape;351;p30"/>
            <p:cNvSpPr/>
            <p:nvPr/>
          </p:nvSpPr>
          <p:spPr>
            <a:xfrm>
              <a:off x="5354103" y="2355982"/>
              <a:ext cx="1760658" cy="3240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 name="Google Shape;358;p30"/>
          <p:cNvSpPr txBox="1"/>
          <p:nvPr/>
        </p:nvSpPr>
        <p:spPr>
          <a:xfrm>
            <a:off x="5380621" y="2319665"/>
            <a:ext cx="2465400" cy="27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200" b="1">
                <a:solidFill>
                  <a:schemeClr val="dk2"/>
                </a:solidFill>
                <a:latin typeface="微軟正黑體" pitchFamily="34" charset="-120"/>
                <a:ea typeface="微軟正黑體" pitchFamily="34" charset="-120"/>
              </a:rPr>
              <a:t>TBS-453DX聽說很輕盈</a:t>
            </a:r>
            <a:endParaRPr sz="1200" b="1">
              <a:solidFill>
                <a:schemeClr val="dk2"/>
              </a:solidFill>
              <a:latin typeface="微軟正黑體" pitchFamily="34" charset="-120"/>
              <a:ea typeface="微軟正黑體" pitchFamily="34" charset="-120"/>
            </a:endParaRPr>
          </a:p>
        </p:txBody>
      </p:sp>
      <p:sp>
        <p:nvSpPr>
          <p:cNvPr id="365" name="Google Shape;365;p30"/>
          <p:cNvSpPr txBox="1"/>
          <p:nvPr/>
        </p:nvSpPr>
        <p:spPr>
          <a:xfrm>
            <a:off x="5400364" y="4657386"/>
            <a:ext cx="2465400" cy="2745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en" sz="1200" b="1">
                <a:solidFill>
                  <a:schemeClr val="dk2"/>
                </a:solidFill>
                <a:latin typeface="微軟正黑體" pitchFamily="34" charset="-120"/>
                <a:ea typeface="微軟正黑體" pitchFamily="34" charset="-120"/>
              </a:rPr>
              <a:t>哇！真的好方便阿！</a:t>
            </a:r>
            <a:endParaRPr sz="1200" b="1">
              <a:solidFill>
                <a:schemeClr val="dk2"/>
              </a:solidFill>
              <a:latin typeface="微軟正黑體" pitchFamily="34" charset="-120"/>
              <a:ea typeface="微軟正黑體" pitchFamily="34" charset="-120"/>
            </a:endParaRPr>
          </a:p>
        </p:txBody>
      </p:sp>
      <p:sp>
        <p:nvSpPr>
          <p:cNvPr id="40" name="Google Shape;353;p30"/>
          <p:cNvSpPr/>
          <p:nvPr/>
        </p:nvSpPr>
        <p:spPr>
          <a:xfrm>
            <a:off x="6447101" y="2737142"/>
            <a:ext cx="2333744" cy="955106"/>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3;p30"/>
          <p:cNvSpPr/>
          <p:nvPr/>
        </p:nvSpPr>
        <p:spPr>
          <a:xfrm>
            <a:off x="7191035" y="3771293"/>
            <a:ext cx="1533046" cy="1063487"/>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 name="圖片 41" descr="058.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76142" y="1585231"/>
            <a:ext cx="562101" cy="247404"/>
          </a:xfrm>
          <a:prstGeom prst="rect">
            <a:avLst/>
          </a:prstGeom>
        </p:spPr>
      </p:pic>
      <p:sp>
        <p:nvSpPr>
          <p:cNvPr id="354" name="Google Shape;354;p30"/>
          <p:cNvSpPr txBox="1"/>
          <p:nvPr/>
        </p:nvSpPr>
        <p:spPr>
          <a:xfrm>
            <a:off x="6467706" y="1529440"/>
            <a:ext cx="2295646" cy="55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200" b="1">
                <a:solidFill>
                  <a:schemeClr val="bg2"/>
                </a:solidFill>
                <a:latin typeface="微軟正黑體" pitchFamily="34" charset="-120"/>
                <a:ea typeface="微軟正黑體" pitchFamily="34" charset="-120"/>
              </a:rPr>
              <a:t>這次出差，我帶著 TBS-453DX，配一個</a:t>
            </a:r>
            <a:r>
              <a:rPr lang="zh-TW" altLang="en-US" sz="1200" b="1">
                <a:solidFill>
                  <a:schemeClr val="bg2"/>
                </a:solidFill>
                <a:latin typeface="微軟正黑體" pitchFamily="34" charset="-120"/>
                <a:ea typeface="微軟正黑體" pitchFamily="34" charset="-120"/>
              </a:rPr>
              <a:t> </a:t>
            </a:r>
            <a:r>
              <a:rPr lang="en" sz="1200" b="1">
                <a:solidFill>
                  <a:schemeClr val="bg2"/>
                </a:solidFill>
                <a:latin typeface="微軟正黑體" pitchFamily="34" charset="-120"/>
                <a:ea typeface="微軟正黑體" pitchFamily="34" charset="-120"/>
              </a:rPr>
              <a:t>Webcam</a:t>
            </a:r>
            <a:r>
              <a:rPr lang="zh-TW" altLang="en-US" sz="1200" b="1">
                <a:solidFill>
                  <a:schemeClr val="bg2"/>
                </a:solidFill>
                <a:latin typeface="微軟正黑體" pitchFamily="34" charset="-120"/>
                <a:ea typeface="微軟正黑體" pitchFamily="34" charset="-120"/>
              </a:rPr>
              <a:t> </a:t>
            </a:r>
            <a:r>
              <a:rPr lang="en" sz="1200" b="1">
                <a:solidFill>
                  <a:schemeClr val="bg2"/>
                </a:solidFill>
                <a:latin typeface="微軟正黑體" pitchFamily="34" charset="-120"/>
                <a:ea typeface="微軟正黑體" pitchFamily="34" charset="-120"/>
              </a:rPr>
              <a:t>就可以demo QVR Pro</a:t>
            </a:r>
            <a:r>
              <a:rPr lang="zh-TW" altLang="en-US" sz="1200" b="1">
                <a:solidFill>
                  <a:schemeClr val="bg2"/>
                </a:solidFill>
                <a:latin typeface="微軟正黑體" pitchFamily="34" charset="-120"/>
                <a:ea typeface="微軟正黑體" pitchFamily="34" charset="-120"/>
              </a:rPr>
              <a:t> </a:t>
            </a:r>
            <a:r>
              <a:rPr lang="en" sz="1200" b="1">
                <a:solidFill>
                  <a:schemeClr val="bg2"/>
                </a:solidFill>
                <a:latin typeface="微軟正黑體" pitchFamily="34" charset="-120"/>
                <a:ea typeface="微軟正黑體" pitchFamily="34" charset="-120"/>
              </a:rPr>
              <a:t>了，超方便。</a:t>
            </a:r>
            <a:endParaRPr sz="1200" b="1">
              <a:solidFill>
                <a:schemeClr val="bg2"/>
              </a:solidFill>
              <a:latin typeface="微軟正黑體" pitchFamily="34" charset="-120"/>
              <a:ea typeface="微軟正黑體" pitchFamily="34" charset="-120"/>
            </a:endParaRPr>
          </a:p>
        </p:txBody>
      </p:sp>
      <p:pic>
        <p:nvPicPr>
          <p:cNvPr id="43" name="圖片 42" descr="058.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24178" y="2732948"/>
            <a:ext cx="562101" cy="247404"/>
          </a:xfrm>
          <a:prstGeom prst="rect">
            <a:avLst/>
          </a:prstGeom>
        </p:spPr>
      </p:pic>
      <p:sp>
        <p:nvSpPr>
          <p:cNvPr id="363" name="Google Shape;363;p30"/>
          <p:cNvSpPr txBox="1"/>
          <p:nvPr/>
        </p:nvSpPr>
        <p:spPr>
          <a:xfrm>
            <a:off x="6527333" y="2715032"/>
            <a:ext cx="2250927" cy="55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200" b="1">
                <a:solidFill>
                  <a:schemeClr val="bg2"/>
                </a:solidFill>
                <a:latin typeface="微軟正黑體" pitchFamily="34" charset="-120"/>
                <a:ea typeface="微軟正黑體" pitchFamily="34" charset="-120"/>
              </a:rPr>
              <a:t>沒錯，重量不到一公斤，不用辛苦扛著</a:t>
            </a:r>
            <a:r>
              <a:rPr lang="zh-TW" altLang="en-US" sz="1200" b="1">
                <a:solidFill>
                  <a:schemeClr val="bg2"/>
                </a:solidFill>
                <a:latin typeface="微軟正黑體" pitchFamily="34" charset="-120"/>
                <a:ea typeface="微軟正黑體" pitchFamily="34" charset="-120"/>
              </a:rPr>
              <a:t> </a:t>
            </a:r>
            <a:r>
              <a:rPr lang="en" sz="1200" b="1">
                <a:solidFill>
                  <a:schemeClr val="bg2"/>
                </a:solidFill>
                <a:latin typeface="微軟正黑體" pitchFamily="34" charset="-120"/>
                <a:ea typeface="微軟正黑體" pitchFamily="34" charset="-120"/>
              </a:rPr>
              <a:t>IP Cam</a:t>
            </a:r>
            <a:r>
              <a:rPr lang="zh-TW" altLang="en-US" sz="1200" b="1">
                <a:solidFill>
                  <a:schemeClr val="bg2"/>
                </a:solidFill>
                <a:latin typeface="微軟正黑體" pitchFamily="34" charset="-120"/>
                <a:ea typeface="微軟正黑體" pitchFamily="34" charset="-120"/>
              </a:rPr>
              <a:t> </a:t>
            </a:r>
            <a:r>
              <a:rPr lang="en" sz="1200" b="1">
                <a:solidFill>
                  <a:schemeClr val="bg2"/>
                </a:solidFill>
                <a:latin typeface="微軟正黑體" pitchFamily="34" charset="-120"/>
                <a:ea typeface="微軟正黑體" pitchFamily="34" charset="-120"/>
              </a:rPr>
              <a:t>跟</a:t>
            </a:r>
            <a:r>
              <a:rPr lang="zh-TW" altLang="en-US" sz="1200" b="1">
                <a:solidFill>
                  <a:schemeClr val="bg2"/>
                </a:solidFill>
                <a:latin typeface="微軟正黑體" pitchFamily="34" charset="-120"/>
                <a:ea typeface="微軟正黑體" pitchFamily="34" charset="-120"/>
              </a:rPr>
              <a:t> </a:t>
            </a:r>
            <a:r>
              <a:rPr lang="en" sz="1200" b="1">
                <a:solidFill>
                  <a:schemeClr val="bg2"/>
                </a:solidFill>
                <a:latin typeface="微軟正黑體" pitchFamily="34" charset="-120"/>
                <a:ea typeface="微軟正黑體" pitchFamily="34" charset="-120"/>
              </a:rPr>
              <a:t>PoE Switch，也不用擔心客戶沒有網路讓我連上Demo Site了。</a:t>
            </a:r>
            <a:endParaRPr sz="1200" b="1">
              <a:solidFill>
                <a:schemeClr val="bg2"/>
              </a:solidFill>
              <a:latin typeface="微軟正黑體" pitchFamily="34" charset="-120"/>
              <a:ea typeface="微軟正黑體" pitchFamily="34" charset="-120"/>
            </a:endParaRPr>
          </a:p>
        </p:txBody>
      </p:sp>
      <p:pic>
        <p:nvPicPr>
          <p:cNvPr id="44" name="圖片 43" descr="058.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67413" y="3767800"/>
            <a:ext cx="562101" cy="247404"/>
          </a:xfrm>
          <a:prstGeom prst="rect">
            <a:avLst/>
          </a:prstGeom>
        </p:spPr>
      </p:pic>
      <p:pic>
        <p:nvPicPr>
          <p:cNvPr id="362" name="Google Shape;362;p30"/>
          <p:cNvPicPr preferRelativeResize="0"/>
          <p:nvPr/>
        </p:nvPicPr>
        <p:blipFill>
          <a:blip r:embed="rId8" cstate="print">
            <a:extLst>
              <a:ext uri="{28A0092B-C50C-407E-A947-70E740481C1C}">
                <a14:useLocalDpi xmlns:a14="http://schemas.microsoft.com/office/drawing/2010/main"/>
              </a:ext>
            </a:extLst>
          </a:blip>
          <a:stretch>
            <a:fillRect/>
          </a:stretch>
        </p:blipFill>
        <p:spPr>
          <a:xfrm>
            <a:off x="7317534" y="3837488"/>
            <a:ext cx="1247490" cy="919641"/>
          </a:xfrm>
          <a:prstGeom prst="rect">
            <a:avLst/>
          </a:prstGeom>
          <a:noFill/>
          <a:ln>
            <a:noFill/>
          </a:ln>
        </p:spPr>
      </p:pic>
      <p:sp>
        <p:nvSpPr>
          <p:cNvPr id="45" name="矩形: 圓角 8">
            <a:extLst>
              <a:ext uri="{FF2B5EF4-FFF2-40B4-BE49-F238E27FC236}">
                <a16:creationId xmlns:a16="http://schemas.microsoft.com/office/drawing/2014/main" id="{CA31F03A-C690-4449-BEF5-A4177FEE5AA8}"/>
              </a:ext>
            </a:extLst>
          </p:cNvPr>
          <p:cNvSpPr/>
          <p:nvPr/>
        </p:nvSpPr>
        <p:spPr>
          <a:xfrm>
            <a:off x="2569264" y="4696240"/>
            <a:ext cx="1689653" cy="372717"/>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6" name="Google Shape;366;p30"/>
          <p:cNvSpPr txBox="1"/>
          <p:nvPr/>
        </p:nvSpPr>
        <p:spPr>
          <a:xfrm>
            <a:off x="2197333" y="4626761"/>
            <a:ext cx="2419200" cy="34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tx1"/>
                </a:solidFill>
                <a:latin typeface="微軟正黑體" pitchFamily="34" charset="-120"/>
                <a:ea typeface="微軟正黑體" pitchFamily="34" charset="-120"/>
                <a:cs typeface="Calibri"/>
                <a:sym typeface="Calibri"/>
              </a:rPr>
              <a:t>建議</a:t>
            </a:r>
            <a:r>
              <a:rPr lang="zh-TW" altLang="en-US" sz="1100" b="1">
                <a:solidFill>
                  <a:schemeClr val="tx1"/>
                </a:solidFill>
                <a:latin typeface="微軟正黑體" pitchFamily="34" charset="-120"/>
                <a:ea typeface="微軟正黑體" pitchFamily="34" charset="-120"/>
                <a:cs typeface="Calibri"/>
                <a:sym typeface="Calibri"/>
              </a:rPr>
              <a:t> </a:t>
            </a:r>
            <a:r>
              <a:rPr lang="en" sz="1100" b="1">
                <a:solidFill>
                  <a:schemeClr val="tx1"/>
                </a:solidFill>
                <a:latin typeface="+mj-lt"/>
                <a:ea typeface="微軟正黑體" pitchFamily="34" charset="-120"/>
                <a:cs typeface="Calibri"/>
                <a:sym typeface="Calibri"/>
              </a:rPr>
              <a:t>Camera</a:t>
            </a:r>
            <a:r>
              <a:rPr lang="en" sz="1100" b="1">
                <a:solidFill>
                  <a:schemeClr val="tx1"/>
                </a:solidFill>
                <a:latin typeface="微軟正黑體" pitchFamily="34" charset="-120"/>
                <a:ea typeface="微軟正黑體" pitchFamily="34" charset="-120"/>
                <a:cs typeface="Calibri"/>
                <a:sym typeface="Calibri"/>
              </a:rPr>
              <a:t>：</a:t>
            </a:r>
          </a:p>
          <a:p>
            <a:pPr lvl="0" algn="ctr"/>
            <a:r>
              <a:rPr lang="zh-TW" altLang="en-US" sz="1100" b="1">
                <a:solidFill>
                  <a:schemeClr val="tx1"/>
                </a:solidFill>
                <a:latin typeface="微軟正黑體" pitchFamily="34" charset="-120"/>
                <a:ea typeface="微軟正黑體" pitchFamily="34" charset="-120"/>
                <a:cs typeface="Calibri"/>
                <a:sym typeface="Calibri"/>
              </a:rPr>
              <a:t>羅技 </a:t>
            </a:r>
            <a:r>
              <a:rPr lang="en-US" sz="1100" b="1">
                <a:solidFill>
                  <a:schemeClr val="tx1"/>
                </a:solidFill>
                <a:latin typeface="+mj-lt"/>
                <a:ea typeface="微軟正黑體" pitchFamily="34" charset="-120"/>
                <a:cs typeface="Calibri"/>
                <a:sym typeface="Calibri"/>
              </a:rPr>
              <a:t>Webcam C930e</a:t>
            </a:r>
            <a:endParaRPr sz="1100" b="1">
              <a:solidFill>
                <a:schemeClr val="tx1"/>
              </a:solidFill>
              <a:latin typeface="+mj-lt"/>
              <a:ea typeface="微軟正黑體" pitchFamily="34" charset="-120"/>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31"/>
          <p:cNvSpPr txBox="1">
            <a:spLocks noGrp="1"/>
          </p:cNvSpPr>
          <p:nvPr>
            <p:ph type="title"/>
          </p:nvPr>
        </p:nvSpPr>
        <p:spPr>
          <a:xfrm>
            <a:off x="354792" y="81018"/>
            <a:ext cx="7505700" cy="58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tx1"/>
                </a:solidFill>
                <a:latin typeface="微軟正黑體" pitchFamily="34" charset="-120"/>
                <a:ea typeface="微軟正黑體" pitchFamily="34" charset="-120"/>
              </a:rPr>
              <a:t>單機輕巧監控系統</a:t>
            </a:r>
            <a:endParaRPr sz="3600" b="1">
              <a:solidFill>
                <a:schemeClr val="tx1"/>
              </a:solidFill>
              <a:latin typeface="微軟正黑體" pitchFamily="34" charset="-120"/>
              <a:ea typeface="微軟正黑體" pitchFamily="34" charset="-120"/>
            </a:endParaRPr>
          </a:p>
        </p:txBody>
      </p:sp>
      <p:pic>
        <p:nvPicPr>
          <p:cNvPr id="373" name="Google Shape;373;p3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11216" y="3587420"/>
            <a:ext cx="4233027" cy="1229745"/>
          </a:xfrm>
          <a:prstGeom prst="rect">
            <a:avLst/>
          </a:prstGeom>
          <a:noFill/>
          <a:ln>
            <a:noFill/>
          </a:ln>
          <a:effectLst>
            <a:outerShdw blurRad="50800" dist="38100" dir="2700000" algn="tl" rotWithShape="0">
              <a:prstClr val="black">
                <a:alpha val="40000"/>
              </a:prstClr>
            </a:outerShdw>
          </a:effectLst>
        </p:spPr>
      </p:pic>
      <p:cxnSp>
        <p:nvCxnSpPr>
          <p:cNvPr id="379" name="Google Shape;379;p31"/>
          <p:cNvCxnSpPr>
            <a:stCxn id="378" idx="3"/>
            <a:endCxn id="377" idx="1"/>
          </p:cNvCxnSpPr>
          <p:nvPr/>
        </p:nvCxnSpPr>
        <p:spPr>
          <a:xfrm flipV="1">
            <a:off x="4517355" y="2795471"/>
            <a:ext cx="1865971" cy="892266"/>
          </a:xfrm>
          <a:prstGeom prst="bentConnector3">
            <a:avLst>
              <a:gd name="adj1" fmla="val 67045"/>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80" name="Google Shape;380;p31"/>
          <p:cNvCxnSpPr/>
          <p:nvPr/>
        </p:nvCxnSpPr>
        <p:spPr>
          <a:xfrm rot="-5400000">
            <a:off x="3255047" y="953482"/>
            <a:ext cx="2231400" cy="2540400"/>
          </a:xfrm>
          <a:prstGeom prst="bentConnector2">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382" name="Google Shape;382;p31"/>
          <p:cNvCxnSpPr>
            <a:stCxn id="374" idx="2"/>
          </p:cNvCxnSpPr>
          <p:nvPr/>
        </p:nvCxnSpPr>
        <p:spPr>
          <a:xfrm rot="5400000" flipH="1" flipV="1">
            <a:off x="2838949" y="2715475"/>
            <a:ext cx="148196" cy="2496277"/>
          </a:xfrm>
          <a:prstGeom prst="bentConnector4">
            <a:avLst>
              <a:gd name="adj1" fmla="val -154255"/>
              <a:gd name="adj2" fmla="val 100392"/>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387" name="Google Shape;387;p31"/>
          <p:cNvPicPr preferRelativeResize="0"/>
          <p:nvPr/>
        </p:nvPicPr>
        <p:blipFill>
          <a:blip r:embed="rId4" cstate="print"/>
          <a:stretch>
            <a:fillRect/>
          </a:stretch>
        </p:blipFill>
        <p:spPr>
          <a:xfrm>
            <a:off x="5430437" y="431791"/>
            <a:ext cx="1083006" cy="1410602"/>
          </a:xfrm>
          <a:prstGeom prst="rect">
            <a:avLst/>
          </a:prstGeom>
          <a:noFill/>
          <a:ln>
            <a:noFill/>
          </a:ln>
        </p:spPr>
      </p:pic>
      <p:cxnSp>
        <p:nvCxnSpPr>
          <p:cNvPr id="20" name="Google Shape;282;p22"/>
          <p:cNvCxnSpPr/>
          <p:nvPr/>
        </p:nvCxnSpPr>
        <p:spPr>
          <a:xfrm rot="10800000">
            <a:off x="1710012" y="3736913"/>
            <a:ext cx="1510267" cy="200"/>
          </a:xfrm>
          <a:prstGeom prst="bentConnector3">
            <a:avLst>
              <a:gd name="adj1" fmla="val 50000"/>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21" name="圖片 20" descr="logo.png"/>
          <p:cNvPicPr>
            <a:picLocks noChangeAspect="1"/>
          </p:cNvPicPr>
          <p:nvPr/>
        </p:nvPicPr>
        <p:blipFill>
          <a:blip r:embed="rId5" cstate="print"/>
          <a:stretch>
            <a:fillRect/>
          </a:stretch>
        </p:blipFill>
        <p:spPr>
          <a:xfrm>
            <a:off x="2376289" y="2823962"/>
            <a:ext cx="1323969" cy="1323969"/>
          </a:xfrm>
          <a:prstGeom prst="rect">
            <a:avLst/>
          </a:prstGeom>
          <a:effectLst>
            <a:outerShdw blurRad="50800" dist="38100" dir="2700000" algn="tl" rotWithShape="0">
              <a:prstClr val="black">
                <a:alpha val="40000"/>
              </a:prstClr>
            </a:outerShdw>
          </a:effectLst>
        </p:spPr>
      </p:pic>
      <p:pic>
        <p:nvPicPr>
          <p:cNvPr id="374" name="Google Shape;374;p31"/>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1335624" y="3379143"/>
            <a:ext cx="658569" cy="658569"/>
          </a:xfrm>
          <a:prstGeom prst="rect">
            <a:avLst/>
          </a:prstGeom>
          <a:noFill/>
          <a:ln>
            <a:noFill/>
          </a:ln>
          <a:effectLst>
            <a:outerShdw blurRad="50800" dist="38100" dir="2700000" algn="tl" rotWithShape="0">
              <a:prstClr val="black">
                <a:alpha val="40000"/>
              </a:prstClr>
            </a:outerShdw>
          </a:effectLst>
        </p:spPr>
      </p:pic>
      <p:pic>
        <p:nvPicPr>
          <p:cNvPr id="378" name="Google Shape;378;p31"/>
          <p:cNvPicPr preferRelativeResize="0"/>
          <p:nvPr/>
        </p:nvPicPr>
        <p:blipFill rotWithShape="1">
          <a:blip r:embed="rId7" cstate="print">
            <a:alphaModFix/>
          </a:blip>
          <a:srcRect/>
          <a:stretch/>
        </p:blipFill>
        <p:spPr>
          <a:xfrm>
            <a:off x="3802505" y="3339375"/>
            <a:ext cx="714850" cy="696723"/>
          </a:xfrm>
          <a:prstGeom prst="rect">
            <a:avLst/>
          </a:prstGeom>
          <a:noFill/>
          <a:ln>
            <a:noFill/>
          </a:ln>
          <a:effectLst>
            <a:outerShdw blurRad="63500" sx="102000" sy="102000" algn="ctr" rotWithShape="0">
              <a:srgbClr val="000000">
                <a:alpha val="40000"/>
              </a:srgbClr>
            </a:outerShdw>
          </a:effectLst>
        </p:spPr>
      </p:pic>
      <p:sp>
        <p:nvSpPr>
          <p:cNvPr id="33" name="矩形: 圓角 8">
            <a:extLst>
              <a:ext uri="{FF2B5EF4-FFF2-40B4-BE49-F238E27FC236}">
                <a16:creationId xmlns:a16="http://schemas.microsoft.com/office/drawing/2014/main" id="{CA31F03A-C690-4449-BEF5-A4177FEE5AA8}"/>
              </a:ext>
            </a:extLst>
          </p:cNvPr>
          <p:cNvSpPr/>
          <p:nvPr/>
        </p:nvSpPr>
        <p:spPr>
          <a:xfrm>
            <a:off x="1053408" y="2749826"/>
            <a:ext cx="1033809" cy="531201"/>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5" name="矩形: 圓角 8">
            <a:extLst>
              <a:ext uri="{FF2B5EF4-FFF2-40B4-BE49-F238E27FC236}">
                <a16:creationId xmlns:a16="http://schemas.microsoft.com/office/drawing/2014/main" id="{CA31F03A-C690-4449-BEF5-A4177FEE5AA8}"/>
              </a:ext>
            </a:extLst>
          </p:cNvPr>
          <p:cNvSpPr/>
          <p:nvPr/>
        </p:nvSpPr>
        <p:spPr>
          <a:xfrm>
            <a:off x="4530360" y="3260224"/>
            <a:ext cx="1028928" cy="317516"/>
          </a:xfrm>
          <a:prstGeom prst="roundRect">
            <a:avLst>
              <a:gd name="adj" fmla="val 50000"/>
            </a:avLst>
          </a:prstGeom>
          <a:gradFill>
            <a:gsLst>
              <a:gs pos="0">
                <a:srgbClr val="EA5105"/>
              </a:gs>
              <a:gs pos="100000">
                <a:srgbClr val="F8B50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9" name="矩形: 圓角 8">
            <a:extLst>
              <a:ext uri="{FF2B5EF4-FFF2-40B4-BE49-F238E27FC236}">
                <a16:creationId xmlns:a16="http://schemas.microsoft.com/office/drawing/2014/main" id="{CA31F03A-C690-4449-BEF5-A4177FEE5AA8}"/>
              </a:ext>
            </a:extLst>
          </p:cNvPr>
          <p:cNvSpPr/>
          <p:nvPr/>
        </p:nvSpPr>
        <p:spPr>
          <a:xfrm>
            <a:off x="3246782" y="2352261"/>
            <a:ext cx="1636643" cy="478193"/>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0" name="矩形 39"/>
          <p:cNvSpPr/>
          <p:nvPr/>
        </p:nvSpPr>
        <p:spPr>
          <a:xfrm>
            <a:off x="3367284" y="2353259"/>
            <a:ext cx="1426993" cy="492443"/>
          </a:xfrm>
          <a:prstGeom prst="rect">
            <a:avLst/>
          </a:prstGeom>
        </p:spPr>
        <p:txBody>
          <a:bodyPr wrap="none">
            <a:spAutoFit/>
          </a:bodyPr>
          <a:lstStyle/>
          <a:p>
            <a:pPr lvl="0" algn="ctr"/>
            <a:r>
              <a:rPr lang="en-US" sz="1300" b="1">
                <a:solidFill>
                  <a:schemeClr val="tx1"/>
                </a:solidFill>
                <a:latin typeface="+mj-lt"/>
                <a:ea typeface="Calibri"/>
                <a:cs typeface="Calibri"/>
                <a:sym typeface="Calibri"/>
              </a:rPr>
              <a:t>QVR Pro Client </a:t>
            </a:r>
          </a:p>
          <a:p>
            <a:pPr lvl="0" algn="ctr"/>
            <a:r>
              <a:rPr lang="zh-TW" altLang="en-US" sz="1300" b="1">
                <a:solidFill>
                  <a:schemeClr val="tx1"/>
                </a:solidFill>
                <a:latin typeface="微軟正黑體" pitchFamily="34" charset="-120"/>
                <a:ea typeface="微軟正黑體" pitchFamily="34" charset="-120"/>
                <a:cs typeface="Calibri"/>
                <a:sym typeface="Calibri"/>
              </a:rPr>
              <a:t>觀看影像</a:t>
            </a:r>
          </a:p>
        </p:txBody>
      </p:sp>
      <p:sp>
        <p:nvSpPr>
          <p:cNvPr id="38" name="矩形 37"/>
          <p:cNvSpPr/>
          <p:nvPr/>
        </p:nvSpPr>
        <p:spPr>
          <a:xfrm>
            <a:off x="4201215" y="3271135"/>
            <a:ext cx="1665171" cy="293991"/>
          </a:xfrm>
          <a:prstGeom prst="rect">
            <a:avLst/>
          </a:prstGeom>
        </p:spPr>
        <p:txBody>
          <a:bodyPr wrap="square">
            <a:spAutoFit/>
          </a:bodyPr>
          <a:lstStyle/>
          <a:p>
            <a:pPr lvl="0" algn="ctr">
              <a:lnSpc>
                <a:spcPts val="1700"/>
              </a:lnSpc>
            </a:pPr>
            <a:r>
              <a:rPr lang="en-US" sz="1200" b="1">
                <a:solidFill>
                  <a:schemeClr val="tx1"/>
                </a:solidFill>
                <a:latin typeface="+mj-lt"/>
                <a:ea typeface="微軟正黑體" pitchFamily="34" charset="-120"/>
                <a:cs typeface="Calibri"/>
                <a:sym typeface="Calibri"/>
              </a:rPr>
              <a:t>HDMI</a:t>
            </a:r>
            <a:r>
              <a:rPr lang="zh-TW" altLang="en-US" sz="1200" b="1">
                <a:solidFill>
                  <a:schemeClr val="tx1"/>
                </a:solidFill>
                <a:latin typeface="+mj-lt"/>
                <a:ea typeface="微軟正黑體" pitchFamily="34" charset="-120"/>
                <a:cs typeface="Calibri"/>
                <a:sym typeface="Calibri"/>
              </a:rPr>
              <a:t> 輸出</a:t>
            </a:r>
          </a:p>
        </p:txBody>
      </p:sp>
      <p:sp>
        <p:nvSpPr>
          <p:cNvPr id="41" name="矩形: 圓角 8">
            <a:extLst>
              <a:ext uri="{FF2B5EF4-FFF2-40B4-BE49-F238E27FC236}">
                <a16:creationId xmlns:a16="http://schemas.microsoft.com/office/drawing/2014/main" id="{CA31F03A-C690-4449-BEF5-A4177FEE5AA8}"/>
              </a:ext>
            </a:extLst>
          </p:cNvPr>
          <p:cNvSpPr/>
          <p:nvPr/>
        </p:nvSpPr>
        <p:spPr>
          <a:xfrm>
            <a:off x="3403926" y="1259145"/>
            <a:ext cx="1028928" cy="317516"/>
          </a:xfrm>
          <a:prstGeom prst="roundRect">
            <a:avLst>
              <a:gd name="adj" fmla="val 50000"/>
            </a:avLst>
          </a:prstGeom>
          <a:gradFill>
            <a:gsLst>
              <a:gs pos="0">
                <a:srgbClr val="EA5105"/>
              </a:gs>
              <a:gs pos="100000">
                <a:srgbClr val="F8B50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2" name="矩形 41"/>
          <p:cNvSpPr/>
          <p:nvPr/>
        </p:nvSpPr>
        <p:spPr>
          <a:xfrm>
            <a:off x="3094658" y="1270057"/>
            <a:ext cx="1665171" cy="293991"/>
          </a:xfrm>
          <a:prstGeom prst="rect">
            <a:avLst/>
          </a:prstGeom>
        </p:spPr>
        <p:txBody>
          <a:bodyPr wrap="square">
            <a:spAutoFit/>
          </a:bodyPr>
          <a:lstStyle/>
          <a:p>
            <a:pPr lvl="0" algn="ctr">
              <a:lnSpc>
                <a:spcPts val="1700"/>
              </a:lnSpc>
            </a:pPr>
            <a:r>
              <a:rPr lang="en-US" sz="1200" b="1">
                <a:solidFill>
                  <a:schemeClr val="tx1"/>
                </a:solidFill>
                <a:latin typeface="+mj-lt"/>
                <a:ea typeface="微軟正黑體" pitchFamily="34" charset="-120"/>
                <a:cs typeface="Calibri"/>
                <a:sym typeface="Calibri"/>
              </a:rPr>
              <a:t>USB </a:t>
            </a:r>
            <a:r>
              <a:rPr lang="zh-TW" altLang="en-US" sz="1200" b="1">
                <a:solidFill>
                  <a:schemeClr val="tx1"/>
                </a:solidFill>
                <a:latin typeface="+mj-lt"/>
                <a:ea typeface="微軟正黑體" pitchFamily="34" charset="-120"/>
                <a:cs typeface="Calibri"/>
                <a:sym typeface="Calibri"/>
              </a:rPr>
              <a:t>輸入</a:t>
            </a:r>
          </a:p>
        </p:txBody>
      </p:sp>
      <p:sp>
        <p:nvSpPr>
          <p:cNvPr id="43" name="矩形 42"/>
          <p:cNvSpPr/>
          <p:nvPr/>
        </p:nvSpPr>
        <p:spPr>
          <a:xfrm>
            <a:off x="1128289" y="2767388"/>
            <a:ext cx="915635" cy="492443"/>
          </a:xfrm>
          <a:prstGeom prst="rect">
            <a:avLst/>
          </a:prstGeom>
        </p:spPr>
        <p:txBody>
          <a:bodyPr wrap="none">
            <a:spAutoFit/>
          </a:bodyPr>
          <a:lstStyle/>
          <a:p>
            <a:pPr algn="ctr"/>
            <a:r>
              <a:rPr lang="en-US" altLang="zh-TW" sz="1300" b="1">
                <a:solidFill>
                  <a:schemeClr val="tx1"/>
                </a:solidFill>
              </a:rPr>
              <a:t>QVR Pro </a:t>
            </a:r>
          </a:p>
          <a:p>
            <a:pPr algn="ctr"/>
            <a:r>
              <a:rPr lang="zh-TW" altLang="en-US" sz="1300" b="1">
                <a:solidFill>
                  <a:schemeClr val="tx1"/>
                </a:solidFill>
                <a:latin typeface="微軟正黑體" pitchFamily="34" charset="-120"/>
                <a:ea typeface="微軟正黑體" pitchFamily="34" charset="-120"/>
              </a:rPr>
              <a:t>錄影</a:t>
            </a:r>
          </a:p>
        </p:txBody>
      </p:sp>
      <p:pic>
        <p:nvPicPr>
          <p:cNvPr id="376" name="Google Shape;376;p31"/>
          <p:cNvPicPr preferRelativeResize="0"/>
          <p:nvPr/>
        </p:nvPicPr>
        <p:blipFill>
          <a:blip r:embed="rId8" cstate="print"/>
          <a:stretch>
            <a:fillRect/>
          </a:stretch>
        </p:blipFill>
        <p:spPr>
          <a:xfrm>
            <a:off x="6348675" y="2024409"/>
            <a:ext cx="2642925" cy="2145433"/>
          </a:xfrm>
          <a:prstGeom prst="rect">
            <a:avLst/>
          </a:prstGeom>
          <a:noFill/>
          <a:ln>
            <a:noFill/>
          </a:ln>
          <a:effectLst>
            <a:outerShdw blurRad="50800" dist="38100" dir="2700000" algn="tl" rotWithShape="0">
              <a:prstClr val="black">
                <a:alpha val="40000"/>
              </a:prstClr>
            </a:outerShdw>
          </a:effectLst>
        </p:spPr>
      </p:pic>
      <p:pic>
        <p:nvPicPr>
          <p:cNvPr id="377" name="Google Shape;377;p31"/>
          <p:cNvPicPr preferRelativeResize="0"/>
          <p:nvPr/>
        </p:nvPicPr>
        <p:blipFill rotWithShape="1">
          <a:blip r:embed="rId9" cstate="print">
            <a:alphaModFix/>
          </a:blip>
          <a:srcRect/>
          <a:stretch/>
        </p:blipFill>
        <p:spPr>
          <a:xfrm>
            <a:off x="6383326" y="2080608"/>
            <a:ext cx="2555126" cy="1429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23" name="圖片 22" descr="BG_1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1" cy="5143500"/>
          </a:xfrm>
          <a:prstGeom prst="rect">
            <a:avLst/>
          </a:prstGeom>
        </p:spPr>
      </p:pic>
      <p:sp>
        <p:nvSpPr>
          <p:cNvPr id="36" name="矩形 35">
            <a:extLst>
              <a:ext uri="{FF2B5EF4-FFF2-40B4-BE49-F238E27FC236}">
                <a16:creationId xmlns:a16="http://schemas.microsoft.com/office/drawing/2014/main" id="{2F82BC0D-DE1E-402A-B4C7-DF1755266DF9}"/>
              </a:ext>
            </a:extLst>
          </p:cNvPr>
          <p:cNvSpPr/>
          <p:nvPr/>
        </p:nvSpPr>
        <p:spPr>
          <a:xfrm>
            <a:off x="1" y="3468873"/>
            <a:ext cx="5095349" cy="1674627"/>
          </a:xfrm>
          <a:prstGeom prst="rect">
            <a:avLst/>
          </a:prstGeom>
          <a:gradFill>
            <a:gsLst>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2" name="Google Shape;352;p30"/>
          <p:cNvSpPr txBox="1">
            <a:spLocks noGrp="1"/>
          </p:cNvSpPr>
          <p:nvPr>
            <p:ph type="title"/>
          </p:nvPr>
        </p:nvSpPr>
        <p:spPr>
          <a:xfrm>
            <a:off x="279813" y="22187"/>
            <a:ext cx="9036162" cy="582000"/>
          </a:xfrm>
          <a:prstGeom prst="rect">
            <a:avLst/>
          </a:prstGeom>
        </p:spPr>
        <p:txBody>
          <a:bodyPr spcFirstLastPara="1" wrap="square" lIns="91425" tIns="91425" rIns="91425" bIns="91425" anchor="t" anchorCtr="0">
            <a:noAutofit/>
          </a:bodyPr>
          <a:lstStyle/>
          <a:p>
            <a:pPr lvl="0"/>
            <a:r>
              <a:rPr lang="en" sz="3600" b="1">
                <a:solidFill>
                  <a:schemeClr val="tx1"/>
                </a:solidFill>
                <a:latin typeface="微軟正黑體" pitchFamily="34" charset="-120"/>
                <a:ea typeface="微軟正黑體" pitchFamily="34" charset="-120"/>
              </a:rPr>
              <a:t>用戶案例回饋推薦｜遠距觀看寵物</a:t>
            </a:r>
            <a:endParaRPr sz="3600" b="1">
              <a:solidFill>
                <a:schemeClr val="tx1"/>
              </a:solidFill>
              <a:latin typeface="微軟正黑體" pitchFamily="34" charset="-120"/>
              <a:ea typeface="微軟正黑體" pitchFamily="34" charset="-120"/>
            </a:endParaRPr>
          </a:p>
        </p:txBody>
      </p:sp>
      <p:sp>
        <p:nvSpPr>
          <p:cNvPr id="353" name="Google Shape;353;p30"/>
          <p:cNvSpPr/>
          <p:nvPr/>
        </p:nvSpPr>
        <p:spPr>
          <a:xfrm>
            <a:off x="6268427" y="1633520"/>
            <a:ext cx="2465400" cy="324489"/>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0" name="Google Shape;360;p30"/>
          <p:cNvPicPr preferRelativeResize="0"/>
          <p:nvPr/>
        </p:nvPicPr>
        <p:blipFill rotWithShape="1">
          <a:blip r:embed="rId4" cstate="print">
            <a:alphaModFix/>
          </a:blip>
          <a:srcRect/>
          <a:stretch/>
        </p:blipFill>
        <p:spPr>
          <a:xfrm>
            <a:off x="529001" y="3468873"/>
            <a:ext cx="961224" cy="1230022"/>
          </a:xfrm>
          <a:prstGeom prst="rect">
            <a:avLst/>
          </a:prstGeom>
          <a:noFill/>
          <a:ln>
            <a:noFill/>
          </a:ln>
        </p:spPr>
      </p:pic>
      <p:pic>
        <p:nvPicPr>
          <p:cNvPr id="367" name="Google Shape;367;p30"/>
          <p:cNvPicPr preferRelativeResize="0"/>
          <p:nvPr/>
        </p:nvPicPr>
        <p:blipFill>
          <a:blip r:embed="rId5" cstate="print"/>
          <a:stretch>
            <a:fillRect/>
          </a:stretch>
        </p:blipFill>
        <p:spPr>
          <a:xfrm>
            <a:off x="2828845" y="3549931"/>
            <a:ext cx="830565" cy="1081800"/>
          </a:xfrm>
          <a:prstGeom prst="rect">
            <a:avLst/>
          </a:prstGeom>
          <a:noFill/>
          <a:ln>
            <a:noFill/>
          </a:ln>
        </p:spPr>
      </p:pic>
      <p:sp>
        <p:nvSpPr>
          <p:cNvPr id="26" name="矩形: 圓角 8">
            <a:extLst>
              <a:ext uri="{FF2B5EF4-FFF2-40B4-BE49-F238E27FC236}">
                <a16:creationId xmlns:a16="http://schemas.microsoft.com/office/drawing/2014/main" id="{CA31F03A-C690-4449-BEF5-A4177FEE5AA8}"/>
              </a:ext>
            </a:extLst>
          </p:cNvPr>
          <p:cNvSpPr/>
          <p:nvPr/>
        </p:nvSpPr>
        <p:spPr>
          <a:xfrm>
            <a:off x="253309" y="4702865"/>
            <a:ext cx="1694762" cy="346213"/>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59" name="Google Shape;359;p30"/>
          <p:cNvSpPr txBox="1"/>
          <p:nvPr/>
        </p:nvSpPr>
        <p:spPr>
          <a:xfrm>
            <a:off x="216226" y="4696237"/>
            <a:ext cx="1801800" cy="36277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tx1"/>
                </a:solidFill>
                <a:latin typeface="微軟正黑體" pitchFamily="34" charset="-120"/>
                <a:ea typeface="微軟正黑體" pitchFamily="34" charset="-120"/>
                <a:cs typeface="Calibri"/>
                <a:sym typeface="Calibri"/>
              </a:rPr>
              <a:t>建議機種：</a:t>
            </a:r>
            <a:r>
              <a:rPr lang="en" sz="1100" b="1">
                <a:solidFill>
                  <a:schemeClr val="tx1"/>
                </a:solidFill>
                <a:latin typeface="+mj-lt"/>
                <a:ea typeface="微軟正黑體" pitchFamily="34" charset="-120"/>
                <a:cs typeface="Calibri"/>
                <a:sym typeface="Calibri"/>
              </a:rPr>
              <a:t>TBS-453DX</a:t>
            </a:r>
            <a:endParaRPr sz="1100" b="1">
              <a:solidFill>
                <a:schemeClr val="tx1"/>
              </a:solidFill>
              <a:latin typeface="+mj-lt"/>
              <a:ea typeface="微軟正黑體" pitchFamily="34" charset="-120"/>
              <a:cs typeface="Calibri"/>
              <a:sym typeface="Calibri"/>
            </a:endParaRPr>
          </a:p>
        </p:txBody>
      </p:sp>
      <p:sp>
        <p:nvSpPr>
          <p:cNvPr id="28" name="矩形: 圓角 8">
            <a:extLst>
              <a:ext uri="{FF2B5EF4-FFF2-40B4-BE49-F238E27FC236}">
                <a16:creationId xmlns:a16="http://schemas.microsoft.com/office/drawing/2014/main" id="{CA31F03A-C690-4449-BEF5-A4177FEE5AA8}"/>
              </a:ext>
            </a:extLst>
          </p:cNvPr>
          <p:cNvSpPr/>
          <p:nvPr/>
        </p:nvSpPr>
        <p:spPr>
          <a:xfrm>
            <a:off x="2569264" y="4696240"/>
            <a:ext cx="1689653" cy="372717"/>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66" name="Google Shape;366;p30"/>
          <p:cNvSpPr txBox="1"/>
          <p:nvPr/>
        </p:nvSpPr>
        <p:spPr>
          <a:xfrm>
            <a:off x="2197333" y="4626761"/>
            <a:ext cx="2419200" cy="34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tx1"/>
                </a:solidFill>
                <a:latin typeface="微軟正黑體" pitchFamily="34" charset="-120"/>
                <a:ea typeface="微軟正黑體" pitchFamily="34" charset="-120"/>
                <a:cs typeface="Calibri"/>
                <a:sym typeface="Calibri"/>
              </a:rPr>
              <a:t>建議</a:t>
            </a:r>
            <a:r>
              <a:rPr lang="en" sz="1100" b="1">
                <a:solidFill>
                  <a:schemeClr val="tx1"/>
                </a:solidFill>
                <a:latin typeface="+mj-lt"/>
                <a:ea typeface="微軟正黑體" pitchFamily="34" charset="-120"/>
                <a:cs typeface="Calibri"/>
                <a:sym typeface="Calibri"/>
              </a:rPr>
              <a:t>Camera</a:t>
            </a:r>
            <a:r>
              <a:rPr lang="en" sz="1100" b="1">
                <a:solidFill>
                  <a:schemeClr val="tx1"/>
                </a:solidFill>
                <a:latin typeface="微軟正黑體" pitchFamily="34" charset="-120"/>
                <a:ea typeface="微軟正黑體" pitchFamily="34" charset="-120"/>
                <a:cs typeface="Calibri"/>
                <a:sym typeface="Calibri"/>
              </a:rPr>
              <a:t>：</a:t>
            </a:r>
          </a:p>
          <a:p>
            <a:pPr marL="0" lvl="0" indent="0" algn="ctr" rtl="0">
              <a:spcBef>
                <a:spcPts val="0"/>
              </a:spcBef>
              <a:spcAft>
                <a:spcPts val="0"/>
              </a:spcAft>
              <a:buNone/>
            </a:pPr>
            <a:r>
              <a:rPr lang="en" sz="1100" b="1">
                <a:solidFill>
                  <a:schemeClr val="tx1"/>
                </a:solidFill>
                <a:latin typeface="微軟正黑體" pitchFamily="34" charset="-120"/>
                <a:ea typeface="微軟正黑體" pitchFamily="34" charset="-120"/>
                <a:cs typeface="Calibri"/>
                <a:sym typeface="Calibri"/>
              </a:rPr>
              <a:t>微軟 </a:t>
            </a:r>
            <a:r>
              <a:rPr lang="en" sz="1100" b="1">
                <a:solidFill>
                  <a:schemeClr val="tx1"/>
                </a:solidFill>
                <a:latin typeface="+mj-lt"/>
                <a:ea typeface="微軟正黑體" pitchFamily="34" charset="-120"/>
                <a:cs typeface="Calibri"/>
                <a:sym typeface="Calibri"/>
              </a:rPr>
              <a:t>LifeCam Studio</a:t>
            </a:r>
            <a:endParaRPr sz="1100" b="1">
              <a:solidFill>
                <a:schemeClr val="tx1"/>
              </a:solidFill>
              <a:latin typeface="+mj-lt"/>
              <a:ea typeface="微軟正黑體" pitchFamily="34" charset="-120"/>
              <a:cs typeface="Calibri"/>
              <a:sym typeface="Calibri"/>
            </a:endParaRPr>
          </a:p>
        </p:txBody>
      </p:sp>
      <p:pic>
        <p:nvPicPr>
          <p:cNvPr id="32" name="圖片 31" descr="058.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50760" y="1235075"/>
            <a:ext cx="1244462" cy="247404"/>
          </a:xfrm>
          <a:prstGeom prst="rect">
            <a:avLst/>
          </a:prstGeom>
        </p:spPr>
      </p:pic>
      <p:sp>
        <p:nvSpPr>
          <p:cNvPr id="351" name="Google Shape;351;p30"/>
          <p:cNvSpPr/>
          <p:nvPr/>
        </p:nvSpPr>
        <p:spPr>
          <a:xfrm>
            <a:off x="5330912" y="1235027"/>
            <a:ext cx="1760658" cy="3240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txBox="1"/>
          <p:nvPr/>
        </p:nvSpPr>
        <p:spPr>
          <a:xfrm>
            <a:off x="5354103" y="1208934"/>
            <a:ext cx="2069400" cy="2745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dk2"/>
                </a:solidFill>
                <a:latin typeface="微軟正黑體" pitchFamily="34" charset="-120"/>
                <a:ea typeface="微軟正黑體" pitchFamily="34" charset="-120"/>
              </a:rPr>
              <a:t>你在看什麼？</a:t>
            </a:r>
            <a:endParaRPr lang="en-US" altLang="zh-TW" sz="1200" b="1">
              <a:solidFill>
                <a:schemeClr val="dk2"/>
              </a:solidFill>
              <a:latin typeface="微軟正黑體" pitchFamily="34" charset="-120"/>
              <a:ea typeface="微軟正黑體" pitchFamily="34" charset="-120"/>
            </a:endParaRPr>
          </a:p>
        </p:txBody>
      </p:sp>
      <p:pic>
        <p:nvPicPr>
          <p:cNvPr id="33" name="圖片 32" descr="058.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73951" y="3226214"/>
            <a:ext cx="1244462" cy="247404"/>
          </a:xfrm>
          <a:prstGeom prst="rect">
            <a:avLst/>
          </a:prstGeom>
        </p:spPr>
      </p:pic>
      <p:sp>
        <p:nvSpPr>
          <p:cNvPr id="34" name="Google Shape;351;p30"/>
          <p:cNvSpPr/>
          <p:nvPr/>
        </p:nvSpPr>
        <p:spPr>
          <a:xfrm>
            <a:off x="5354103" y="3225656"/>
            <a:ext cx="1760658" cy="3240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 name="圖片 37" descr="058.png"/>
          <p:cNvPicPr>
            <a:picLocks noChangeAspect="1"/>
          </p:cNvPicPr>
          <p:nvPr/>
        </p:nvPicPr>
        <p:blipFill>
          <a:blip r:embed="rId7" cstate="print"/>
          <a:stretch>
            <a:fillRect/>
          </a:stretch>
        </p:blipFill>
        <p:spPr>
          <a:xfrm>
            <a:off x="5267326" y="4467662"/>
            <a:ext cx="1244462" cy="338685"/>
          </a:xfrm>
          <a:prstGeom prst="rect">
            <a:avLst/>
          </a:prstGeom>
        </p:spPr>
      </p:pic>
      <p:sp>
        <p:nvSpPr>
          <p:cNvPr id="39" name="Google Shape;351;p30"/>
          <p:cNvSpPr/>
          <p:nvPr/>
        </p:nvSpPr>
        <p:spPr>
          <a:xfrm>
            <a:off x="5347478" y="4471358"/>
            <a:ext cx="1760658" cy="443541"/>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txBox="1"/>
          <p:nvPr/>
        </p:nvSpPr>
        <p:spPr>
          <a:xfrm>
            <a:off x="5341416" y="3193003"/>
            <a:ext cx="2465400" cy="2745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dk2"/>
                </a:solidFill>
                <a:latin typeface="微軟正黑體" pitchFamily="34" charset="-120"/>
                <a:ea typeface="微軟正黑體" pitchFamily="34" charset="-120"/>
              </a:rPr>
              <a:t>你買攝影機裝在家裡喔？</a:t>
            </a:r>
          </a:p>
        </p:txBody>
      </p:sp>
      <p:sp>
        <p:nvSpPr>
          <p:cNvPr id="365" name="Google Shape;365;p30"/>
          <p:cNvSpPr txBox="1"/>
          <p:nvPr/>
        </p:nvSpPr>
        <p:spPr>
          <a:xfrm>
            <a:off x="5391444" y="4598371"/>
            <a:ext cx="2465400" cy="27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000" b="1">
              <a:solidFill>
                <a:schemeClr val="dk2"/>
              </a:solidFill>
              <a:latin typeface="微軟正黑體" pitchFamily="34" charset="-120"/>
              <a:ea typeface="微軟正黑體" pitchFamily="34" charset="-120"/>
            </a:endParaRPr>
          </a:p>
        </p:txBody>
      </p:sp>
      <p:sp>
        <p:nvSpPr>
          <p:cNvPr id="40" name="Google Shape;353;p30"/>
          <p:cNvSpPr/>
          <p:nvPr/>
        </p:nvSpPr>
        <p:spPr>
          <a:xfrm>
            <a:off x="6306525" y="3714620"/>
            <a:ext cx="2465400" cy="534868"/>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3;p30"/>
          <p:cNvSpPr/>
          <p:nvPr/>
        </p:nvSpPr>
        <p:spPr>
          <a:xfrm>
            <a:off x="7176050" y="2087214"/>
            <a:ext cx="1589250" cy="1063487"/>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 name="圖片 41" descr="058.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67222" y="1634296"/>
            <a:ext cx="562101" cy="247404"/>
          </a:xfrm>
          <a:prstGeom prst="rect">
            <a:avLst/>
          </a:prstGeom>
        </p:spPr>
      </p:pic>
      <p:sp>
        <p:nvSpPr>
          <p:cNvPr id="354" name="Google Shape;354;p30"/>
          <p:cNvSpPr txBox="1"/>
          <p:nvPr/>
        </p:nvSpPr>
        <p:spPr>
          <a:xfrm>
            <a:off x="6289032" y="1600807"/>
            <a:ext cx="2465400" cy="5520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bg2"/>
                </a:solidFill>
                <a:latin typeface="微軟正黑體" pitchFamily="34" charset="-120"/>
                <a:ea typeface="微軟正黑體" pitchFamily="34" charset="-120"/>
              </a:rPr>
              <a:t>我在看我家的狗在幹嘛～</a:t>
            </a:r>
          </a:p>
        </p:txBody>
      </p:sp>
      <p:pic>
        <p:nvPicPr>
          <p:cNvPr id="43" name="圖片 42" descr="058.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15258" y="3714886"/>
            <a:ext cx="562101" cy="247404"/>
          </a:xfrm>
          <a:prstGeom prst="rect">
            <a:avLst/>
          </a:prstGeom>
        </p:spPr>
      </p:pic>
      <p:sp>
        <p:nvSpPr>
          <p:cNvPr id="363" name="Google Shape;363;p30"/>
          <p:cNvSpPr txBox="1"/>
          <p:nvPr/>
        </p:nvSpPr>
        <p:spPr>
          <a:xfrm>
            <a:off x="6322289" y="3687153"/>
            <a:ext cx="2465400" cy="5520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bg2"/>
                </a:solidFill>
                <a:latin typeface="微軟正黑體" pitchFamily="34" charset="-120"/>
                <a:ea typeface="微軟正黑體" pitchFamily="34" charset="-120"/>
              </a:rPr>
              <a:t>我用 </a:t>
            </a:r>
            <a:r>
              <a:rPr lang="en-US" altLang="zh-TW" sz="1200" b="1">
                <a:solidFill>
                  <a:schemeClr val="bg2"/>
                </a:solidFill>
                <a:latin typeface="微軟正黑體" pitchFamily="34" charset="-120"/>
                <a:ea typeface="微軟正黑體" pitchFamily="34" charset="-120"/>
              </a:rPr>
              <a:t>Webcam </a:t>
            </a:r>
            <a:r>
              <a:rPr lang="zh-TW" altLang="en-US" sz="1200" b="1">
                <a:solidFill>
                  <a:schemeClr val="bg2"/>
                </a:solidFill>
                <a:latin typeface="微軟正黑體" pitchFamily="34" charset="-120"/>
                <a:ea typeface="微軟正黑體" pitchFamily="34" charset="-120"/>
              </a:rPr>
              <a:t>搭配 </a:t>
            </a:r>
            <a:r>
              <a:rPr lang="en-US" altLang="zh-TW" sz="1200" b="1">
                <a:solidFill>
                  <a:schemeClr val="bg2"/>
                </a:solidFill>
                <a:latin typeface="微軟正黑體" pitchFamily="34" charset="-120"/>
                <a:ea typeface="微軟正黑體" pitchFamily="34" charset="-120"/>
              </a:rPr>
              <a:t>QUSBCam2</a:t>
            </a:r>
            <a:r>
              <a:rPr lang="zh-TW" altLang="en-US" sz="1200" b="1">
                <a:solidFill>
                  <a:schemeClr val="bg2"/>
                </a:solidFill>
                <a:latin typeface="微軟正黑體" pitchFamily="34" charset="-120"/>
                <a:ea typeface="微軟正黑體" pitchFamily="34" charset="-120"/>
              </a:rPr>
              <a:t> 就可以在外頭觀看家裡寵物了阿</a:t>
            </a:r>
            <a:endParaRPr sz="1200" b="1">
              <a:solidFill>
                <a:schemeClr val="bg2"/>
              </a:solidFill>
              <a:latin typeface="微軟正黑體" pitchFamily="34" charset="-120"/>
              <a:ea typeface="微軟正黑體" pitchFamily="34" charset="-120"/>
            </a:endParaRPr>
          </a:p>
        </p:txBody>
      </p:sp>
      <p:pic>
        <p:nvPicPr>
          <p:cNvPr id="44" name="圖片 43" descr="058.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08632" y="2088181"/>
            <a:ext cx="562101" cy="247404"/>
          </a:xfrm>
          <a:prstGeom prst="rect">
            <a:avLst/>
          </a:prstGeom>
        </p:spPr>
      </p:pic>
      <p:pic>
        <p:nvPicPr>
          <p:cNvPr id="362" name="Google Shape;362;p30"/>
          <p:cNvPicPr preferRelativeResize="0"/>
          <p:nvPr/>
        </p:nvPicPr>
        <p:blipFill>
          <a:blip r:embed="rId9" cstate="print"/>
          <a:stretch>
            <a:fillRect/>
          </a:stretch>
        </p:blipFill>
        <p:spPr>
          <a:xfrm>
            <a:off x="7344758" y="2134381"/>
            <a:ext cx="1208907" cy="968693"/>
          </a:xfrm>
          <a:prstGeom prst="rect">
            <a:avLst/>
          </a:prstGeom>
          <a:noFill/>
          <a:ln>
            <a:noFill/>
          </a:ln>
        </p:spPr>
      </p:pic>
      <p:pic>
        <p:nvPicPr>
          <p:cNvPr id="6" name="圖形 5">
            <a:extLst>
              <a:ext uri="{FF2B5EF4-FFF2-40B4-BE49-F238E27FC236}">
                <a16:creationId xmlns:a16="http://schemas.microsoft.com/office/drawing/2014/main" id="{E3EB82EF-7586-46E8-8D71-D1A719498D22}"/>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467281" y="4507490"/>
            <a:ext cx="365381" cy="365381"/>
          </a:xfrm>
          <a:prstGeom prst="rect">
            <a:avLst/>
          </a:prstGeom>
        </p:spPr>
      </p:pic>
      <p:pic>
        <p:nvPicPr>
          <p:cNvPr id="47" name="圖形 46">
            <a:extLst>
              <a:ext uri="{FF2B5EF4-FFF2-40B4-BE49-F238E27FC236}">
                <a16:creationId xmlns:a16="http://schemas.microsoft.com/office/drawing/2014/main" id="{E1498F81-177A-449C-9335-EA931761FD3F}"/>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908499" y="4502142"/>
            <a:ext cx="365381" cy="365381"/>
          </a:xfrm>
          <a:prstGeom prst="rect">
            <a:avLst/>
          </a:prstGeom>
        </p:spPr>
      </p:pic>
      <p:pic>
        <p:nvPicPr>
          <p:cNvPr id="48" name="圖形 47">
            <a:extLst>
              <a:ext uri="{FF2B5EF4-FFF2-40B4-BE49-F238E27FC236}">
                <a16:creationId xmlns:a16="http://schemas.microsoft.com/office/drawing/2014/main" id="{142C34C5-88B2-49F2-9C3D-FF5A542BA5E3}"/>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380844" y="4502141"/>
            <a:ext cx="365381" cy="36538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 name="圖片 3" descr="BG_10.jp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23" name="圖片 22" descr="BG_15.jpg"/>
          <p:cNvPicPr>
            <a:picLocks noChangeAspect="1"/>
          </p:cNvPicPr>
          <p:nvPr/>
        </p:nvPicPr>
        <p:blipFill>
          <a:blip r:embed="rId3" cstate="print"/>
          <a:stretch>
            <a:fillRect/>
          </a:stretch>
        </p:blipFill>
        <p:spPr>
          <a:xfrm>
            <a:off x="-665" y="0"/>
            <a:ext cx="9144665" cy="5143500"/>
          </a:xfrm>
          <a:prstGeom prst="rect">
            <a:avLst/>
          </a:prstGeom>
        </p:spPr>
      </p:pic>
      <p:sp>
        <p:nvSpPr>
          <p:cNvPr id="29" name="矩形 28">
            <a:extLst>
              <a:ext uri="{FF2B5EF4-FFF2-40B4-BE49-F238E27FC236}">
                <a16:creationId xmlns:a16="http://schemas.microsoft.com/office/drawing/2014/main" id="{6CEBFBA3-438F-41DB-BF94-990151013097}"/>
              </a:ext>
            </a:extLst>
          </p:cNvPr>
          <p:cNvSpPr/>
          <p:nvPr/>
        </p:nvSpPr>
        <p:spPr>
          <a:xfrm>
            <a:off x="1" y="3664373"/>
            <a:ext cx="5116997" cy="1479127"/>
          </a:xfrm>
          <a:prstGeom prst="rect">
            <a:avLst/>
          </a:prstGeom>
          <a:gradFill>
            <a:gsLst>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2" name="Google Shape;352;p30"/>
          <p:cNvSpPr txBox="1">
            <a:spLocks noGrp="1"/>
          </p:cNvSpPr>
          <p:nvPr>
            <p:ph type="title"/>
          </p:nvPr>
        </p:nvSpPr>
        <p:spPr>
          <a:xfrm>
            <a:off x="279813" y="22187"/>
            <a:ext cx="9036162" cy="582000"/>
          </a:xfrm>
          <a:prstGeom prst="rect">
            <a:avLst/>
          </a:prstGeom>
        </p:spPr>
        <p:txBody>
          <a:bodyPr spcFirstLastPara="1" wrap="square" lIns="91425" tIns="91425" rIns="91425" bIns="91425" anchor="t" anchorCtr="0">
            <a:noAutofit/>
          </a:bodyPr>
          <a:lstStyle/>
          <a:p>
            <a:pPr lvl="0"/>
            <a:r>
              <a:rPr lang="en" sz="3600" b="1">
                <a:solidFill>
                  <a:schemeClr val="tx1"/>
                </a:solidFill>
                <a:latin typeface="微軟正黑體" pitchFamily="34" charset="-120"/>
                <a:ea typeface="微軟正黑體" pitchFamily="34" charset="-120"/>
              </a:rPr>
              <a:t>用戶案例回饋推薦｜家庭看護</a:t>
            </a:r>
            <a:endParaRPr sz="3600" b="1">
              <a:solidFill>
                <a:schemeClr val="tx1"/>
              </a:solidFill>
              <a:latin typeface="微軟正黑體" pitchFamily="34" charset="-120"/>
              <a:ea typeface="微軟正黑體" pitchFamily="34" charset="-120"/>
            </a:endParaRPr>
          </a:p>
        </p:txBody>
      </p:sp>
      <p:sp>
        <p:nvSpPr>
          <p:cNvPr id="353" name="Google Shape;353;p30"/>
          <p:cNvSpPr/>
          <p:nvPr/>
        </p:nvSpPr>
        <p:spPr>
          <a:xfrm>
            <a:off x="6268427" y="2948034"/>
            <a:ext cx="2465400" cy="933399"/>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矩形: 圓角 8">
            <a:extLst>
              <a:ext uri="{FF2B5EF4-FFF2-40B4-BE49-F238E27FC236}">
                <a16:creationId xmlns:a16="http://schemas.microsoft.com/office/drawing/2014/main" id="{CA31F03A-C690-4449-BEF5-A4177FEE5AA8}"/>
              </a:ext>
            </a:extLst>
          </p:cNvPr>
          <p:cNvSpPr/>
          <p:nvPr/>
        </p:nvSpPr>
        <p:spPr>
          <a:xfrm>
            <a:off x="253309" y="4702865"/>
            <a:ext cx="1694762" cy="346213"/>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59" name="Google Shape;359;p30"/>
          <p:cNvSpPr txBox="1"/>
          <p:nvPr/>
        </p:nvSpPr>
        <p:spPr>
          <a:xfrm>
            <a:off x="216226" y="4696237"/>
            <a:ext cx="1801800" cy="362779"/>
          </a:xfrm>
          <a:prstGeom prst="rect">
            <a:avLst/>
          </a:prstGeom>
          <a:noFill/>
          <a:ln>
            <a:noFill/>
          </a:ln>
        </p:spPr>
        <p:txBody>
          <a:bodyPr spcFirstLastPara="1" wrap="square" lIns="91425" tIns="91425" rIns="91425" bIns="91425" anchor="t" anchorCtr="0">
            <a:noAutofit/>
          </a:bodyPr>
          <a:lstStyle/>
          <a:p>
            <a:pPr lvl="0" algn="ctr"/>
            <a:r>
              <a:rPr lang="zh-TW" altLang="en-US" sz="1100" b="1">
                <a:solidFill>
                  <a:schemeClr val="tx1"/>
                </a:solidFill>
                <a:latin typeface="微軟正黑體" pitchFamily="34" charset="-120"/>
                <a:ea typeface="微軟正黑體" pitchFamily="34" charset="-120"/>
                <a:cs typeface="Calibri"/>
                <a:sym typeface="Calibri"/>
              </a:rPr>
              <a:t>建議機種：</a:t>
            </a:r>
            <a:r>
              <a:rPr lang="en-US" sz="1100" b="1">
                <a:solidFill>
                  <a:schemeClr val="tx1"/>
                </a:solidFill>
                <a:latin typeface="+mj-lt"/>
                <a:ea typeface="微軟正黑體" pitchFamily="34" charset="-120"/>
                <a:cs typeface="Calibri"/>
                <a:sym typeface="Calibri"/>
              </a:rPr>
              <a:t>TS-253B</a:t>
            </a:r>
            <a:endParaRPr sz="1100" b="1">
              <a:solidFill>
                <a:schemeClr val="tx1"/>
              </a:solidFill>
              <a:latin typeface="+mj-lt"/>
              <a:ea typeface="微軟正黑體" pitchFamily="34" charset="-120"/>
              <a:cs typeface="Calibri"/>
              <a:sym typeface="Calibri"/>
            </a:endParaRPr>
          </a:p>
        </p:txBody>
      </p:sp>
      <p:sp>
        <p:nvSpPr>
          <p:cNvPr id="28" name="矩形: 圓角 8">
            <a:extLst>
              <a:ext uri="{FF2B5EF4-FFF2-40B4-BE49-F238E27FC236}">
                <a16:creationId xmlns:a16="http://schemas.microsoft.com/office/drawing/2014/main" id="{CA31F03A-C690-4449-BEF5-A4177FEE5AA8}"/>
              </a:ext>
            </a:extLst>
          </p:cNvPr>
          <p:cNvSpPr/>
          <p:nvPr/>
        </p:nvSpPr>
        <p:spPr>
          <a:xfrm>
            <a:off x="2763077" y="4696240"/>
            <a:ext cx="1297057" cy="372717"/>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66" name="Google Shape;366;p30"/>
          <p:cNvSpPr txBox="1"/>
          <p:nvPr/>
        </p:nvSpPr>
        <p:spPr>
          <a:xfrm>
            <a:off x="2197333" y="4626761"/>
            <a:ext cx="2419200" cy="340800"/>
          </a:xfrm>
          <a:prstGeom prst="rect">
            <a:avLst/>
          </a:prstGeom>
          <a:noFill/>
          <a:ln>
            <a:noFill/>
          </a:ln>
        </p:spPr>
        <p:txBody>
          <a:bodyPr spcFirstLastPara="1" wrap="square" lIns="91425" tIns="91425" rIns="91425" bIns="91425" anchor="t" anchorCtr="0">
            <a:noAutofit/>
          </a:bodyPr>
          <a:lstStyle/>
          <a:p>
            <a:pPr lvl="0" algn="ctr"/>
            <a:r>
              <a:rPr lang="zh-TW" altLang="en-US" sz="1100" b="1">
                <a:solidFill>
                  <a:schemeClr val="tx1"/>
                </a:solidFill>
                <a:latin typeface="微軟正黑體" pitchFamily="34" charset="-120"/>
                <a:ea typeface="微軟正黑體" pitchFamily="34" charset="-120"/>
                <a:cs typeface="Calibri"/>
                <a:sym typeface="Calibri"/>
              </a:rPr>
              <a:t>建議機種：</a:t>
            </a:r>
            <a:endParaRPr lang="en-US" altLang="zh-TW" sz="1100" b="1">
              <a:solidFill>
                <a:schemeClr val="tx1"/>
              </a:solidFill>
              <a:latin typeface="微軟正黑體" pitchFamily="34" charset="-120"/>
              <a:ea typeface="微軟正黑體" pitchFamily="34" charset="-120"/>
              <a:cs typeface="Calibri"/>
              <a:sym typeface="Calibri"/>
            </a:endParaRPr>
          </a:p>
          <a:p>
            <a:pPr lvl="0" algn="ctr"/>
            <a:r>
              <a:rPr lang="en-US" sz="1100" b="1">
                <a:solidFill>
                  <a:schemeClr val="tx1"/>
                </a:solidFill>
                <a:latin typeface="+mj-lt"/>
                <a:ea typeface="微軟正黑體" pitchFamily="34" charset="-120"/>
                <a:cs typeface="Calibri"/>
                <a:sym typeface="Calibri"/>
              </a:rPr>
              <a:t>Logitech C930e</a:t>
            </a:r>
          </a:p>
          <a:p>
            <a:pPr lvl="0" algn="ctr"/>
            <a:endParaRPr lang="en-US" sz="1100" b="1">
              <a:solidFill>
                <a:schemeClr val="tx1"/>
              </a:solidFill>
              <a:latin typeface="微軟正黑體" pitchFamily="34" charset="-120"/>
              <a:ea typeface="微軟正黑體" pitchFamily="34" charset="-120"/>
              <a:cs typeface="Calibri"/>
              <a:sym typeface="Calibri"/>
            </a:endParaRPr>
          </a:p>
        </p:txBody>
      </p:sp>
      <p:pic>
        <p:nvPicPr>
          <p:cNvPr id="32" name="圖片 31" descr="058.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95486" y="1283244"/>
            <a:ext cx="1244462" cy="247404"/>
          </a:xfrm>
          <a:prstGeom prst="rect">
            <a:avLst/>
          </a:prstGeom>
        </p:spPr>
      </p:pic>
      <p:sp>
        <p:nvSpPr>
          <p:cNvPr id="351" name="Google Shape;351;p30"/>
          <p:cNvSpPr/>
          <p:nvPr/>
        </p:nvSpPr>
        <p:spPr>
          <a:xfrm>
            <a:off x="5375637" y="1283196"/>
            <a:ext cx="2261358" cy="688704"/>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txBox="1"/>
          <p:nvPr/>
        </p:nvSpPr>
        <p:spPr>
          <a:xfrm>
            <a:off x="5406281" y="1233683"/>
            <a:ext cx="2168164" cy="566959"/>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en-US" altLang="zh-TW" sz="1200" b="1">
                <a:solidFill>
                  <a:schemeClr val="dk2"/>
                </a:solidFill>
                <a:latin typeface="微軟正黑體" pitchFamily="34" charset="-120"/>
                <a:ea typeface="微軟正黑體" pitchFamily="34" charset="-120"/>
              </a:rPr>
              <a:t>USB Camera </a:t>
            </a:r>
            <a:r>
              <a:rPr lang="zh-TW" altLang="en-US" sz="1200" b="1">
                <a:solidFill>
                  <a:schemeClr val="dk2"/>
                </a:solidFill>
                <a:latin typeface="微軟正黑體" pitchFamily="34" charset="-120"/>
                <a:ea typeface="微軟正黑體" pitchFamily="34" charset="-120"/>
              </a:rPr>
              <a:t>不須額外</a:t>
            </a:r>
            <a:r>
              <a:rPr lang="en-US" altLang="zh-TW" sz="1200" b="1">
                <a:solidFill>
                  <a:schemeClr val="dk2"/>
                </a:solidFill>
                <a:latin typeface="微軟正黑體" pitchFamily="34" charset="-120"/>
                <a:ea typeface="微軟正黑體" pitchFamily="34" charset="-120"/>
              </a:rPr>
              <a:t>PoE Switch</a:t>
            </a:r>
            <a:r>
              <a:rPr lang="zh-TW" altLang="en-US" sz="1200" b="1">
                <a:solidFill>
                  <a:schemeClr val="dk2"/>
                </a:solidFill>
                <a:latin typeface="微軟正黑體" pitchFamily="34" charset="-120"/>
                <a:ea typeface="微軟正黑體" pitchFamily="34" charset="-120"/>
              </a:rPr>
              <a:t>，可直接放在 </a:t>
            </a:r>
            <a:r>
              <a:rPr lang="en-US" altLang="zh-TW" sz="1200" b="1">
                <a:solidFill>
                  <a:schemeClr val="dk2"/>
                </a:solidFill>
                <a:latin typeface="微軟正黑體" pitchFamily="34" charset="-120"/>
                <a:ea typeface="微軟正黑體" pitchFamily="34" charset="-120"/>
              </a:rPr>
              <a:t>NAS </a:t>
            </a:r>
            <a:r>
              <a:rPr lang="zh-TW" altLang="en-US" sz="1200" b="1">
                <a:solidFill>
                  <a:schemeClr val="dk2"/>
                </a:solidFill>
                <a:latin typeface="微軟正黑體" pitchFamily="34" charset="-120"/>
                <a:ea typeface="微軟正黑體" pitchFamily="34" charset="-120"/>
              </a:rPr>
              <a:t>機器上監控居家環境喔！</a:t>
            </a:r>
            <a:endParaRPr lang="en-US" altLang="zh-TW" sz="1200" b="1">
              <a:solidFill>
                <a:schemeClr val="dk2"/>
              </a:solidFill>
              <a:latin typeface="微軟正黑體" pitchFamily="34" charset="-120"/>
              <a:ea typeface="微軟正黑體" pitchFamily="34" charset="-120"/>
            </a:endParaRPr>
          </a:p>
        </p:txBody>
      </p:sp>
      <p:pic>
        <p:nvPicPr>
          <p:cNvPr id="33" name="圖片 32" descr="058.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3951" y="4060534"/>
            <a:ext cx="1244462" cy="247404"/>
          </a:xfrm>
          <a:prstGeom prst="rect">
            <a:avLst/>
          </a:prstGeom>
        </p:spPr>
      </p:pic>
      <p:sp>
        <p:nvSpPr>
          <p:cNvPr id="34" name="Google Shape;351;p30"/>
          <p:cNvSpPr/>
          <p:nvPr/>
        </p:nvSpPr>
        <p:spPr>
          <a:xfrm>
            <a:off x="5354103" y="4059976"/>
            <a:ext cx="1760658" cy="3240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txBox="1"/>
          <p:nvPr/>
        </p:nvSpPr>
        <p:spPr>
          <a:xfrm>
            <a:off x="5381557" y="4036244"/>
            <a:ext cx="2465400" cy="2745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dk2"/>
                </a:solidFill>
                <a:latin typeface="微軟正黑體" pitchFamily="34" charset="-120"/>
                <a:ea typeface="微軟正黑體" pitchFamily="34" charset="-120"/>
              </a:rPr>
              <a:t>謝謝您的支持！</a:t>
            </a:r>
          </a:p>
        </p:txBody>
      </p:sp>
      <p:sp>
        <p:nvSpPr>
          <p:cNvPr id="40" name="Google Shape;353;p30"/>
          <p:cNvSpPr/>
          <p:nvPr/>
        </p:nvSpPr>
        <p:spPr>
          <a:xfrm>
            <a:off x="6266765" y="4570218"/>
            <a:ext cx="2465400" cy="380811"/>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 name="圖片 41" descr="058.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67222" y="2948811"/>
            <a:ext cx="562101" cy="247404"/>
          </a:xfrm>
          <a:prstGeom prst="rect">
            <a:avLst/>
          </a:prstGeom>
        </p:spPr>
      </p:pic>
      <p:sp>
        <p:nvSpPr>
          <p:cNvPr id="354" name="Google Shape;354;p30"/>
          <p:cNvSpPr txBox="1"/>
          <p:nvPr/>
        </p:nvSpPr>
        <p:spPr>
          <a:xfrm>
            <a:off x="6316175" y="2912909"/>
            <a:ext cx="2465400" cy="5520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bg2"/>
                </a:solidFill>
                <a:latin typeface="微軟正黑體" pitchFamily="34" charset="-120"/>
                <a:ea typeface="微軟正黑體" pitchFamily="34" charset="-120"/>
              </a:rPr>
              <a:t>排程功能真的很棒！我正在煩惱上班時想看一下看護有沒有好好照顧媽媽，但是兒子又在抗議假日回家不想被監視！</a:t>
            </a:r>
          </a:p>
        </p:txBody>
      </p:sp>
      <p:pic>
        <p:nvPicPr>
          <p:cNvPr id="43" name="圖片 42" descr="058.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75498" y="4570484"/>
            <a:ext cx="562101" cy="247404"/>
          </a:xfrm>
          <a:prstGeom prst="rect">
            <a:avLst/>
          </a:prstGeom>
        </p:spPr>
      </p:pic>
      <p:sp>
        <p:nvSpPr>
          <p:cNvPr id="363" name="Google Shape;363;p30"/>
          <p:cNvSpPr txBox="1"/>
          <p:nvPr/>
        </p:nvSpPr>
        <p:spPr>
          <a:xfrm>
            <a:off x="6291449" y="4569514"/>
            <a:ext cx="1741790" cy="343287"/>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bg2"/>
                </a:solidFill>
                <a:latin typeface="微軟正黑體" pitchFamily="34" charset="-120"/>
                <a:ea typeface="微軟正黑體" pitchFamily="34" charset="-120"/>
              </a:rPr>
              <a:t>很棒的功能！</a:t>
            </a:r>
          </a:p>
        </p:txBody>
      </p:sp>
      <p:pic>
        <p:nvPicPr>
          <p:cNvPr id="36" name="Google Shape;449;p35"/>
          <p:cNvPicPr preferRelativeResize="0"/>
          <p:nvPr/>
        </p:nvPicPr>
        <p:blipFill rotWithShape="1">
          <a:blip r:embed="rId6" cstate="print">
            <a:alphaModFix/>
          </a:blip>
          <a:srcRect/>
          <a:stretch/>
        </p:blipFill>
        <p:spPr>
          <a:xfrm>
            <a:off x="599120" y="3463809"/>
            <a:ext cx="940314" cy="1143150"/>
          </a:xfrm>
          <a:prstGeom prst="rect">
            <a:avLst/>
          </a:prstGeom>
          <a:noFill/>
          <a:ln>
            <a:noFill/>
          </a:ln>
          <a:effectLst>
            <a:outerShdw blurRad="50800" dist="38100" dir="2700000" algn="tl" rotWithShape="0">
              <a:prstClr val="black">
                <a:alpha val="40000"/>
              </a:prstClr>
            </a:outerShdw>
          </a:effectLst>
        </p:spPr>
      </p:pic>
      <p:pic>
        <p:nvPicPr>
          <p:cNvPr id="37" name="Google Shape;451;p35"/>
          <p:cNvPicPr preferRelativeResize="0"/>
          <p:nvPr/>
        </p:nvPicPr>
        <p:blipFill rotWithShape="1">
          <a:blip r:embed="rId7" cstate="print">
            <a:alphaModFix/>
          </a:blip>
          <a:srcRect/>
          <a:stretch/>
        </p:blipFill>
        <p:spPr>
          <a:xfrm>
            <a:off x="3004834" y="3714492"/>
            <a:ext cx="765474" cy="888775"/>
          </a:xfrm>
          <a:prstGeom prst="rect">
            <a:avLst/>
          </a:prstGeom>
          <a:noFill/>
          <a:ln>
            <a:noFill/>
          </a:ln>
          <a:effectLst>
            <a:outerShdw blurRad="50800" dist="38100" dir="2700000" algn="tl" rotWithShape="0">
              <a:prstClr val="black">
                <a:alpha val="40000"/>
              </a:prstClr>
            </a:outerShdw>
          </a:effectLst>
        </p:spPr>
      </p:pic>
      <p:pic>
        <p:nvPicPr>
          <p:cNvPr id="45" name="圖片 44" descr="058.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03768" y="2113543"/>
            <a:ext cx="1244462" cy="247404"/>
          </a:xfrm>
          <a:prstGeom prst="rect">
            <a:avLst/>
          </a:prstGeom>
        </p:spPr>
      </p:pic>
      <p:sp>
        <p:nvSpPr>
          <p:cNvPr id="46" name="Google Shape;351;p30"/>
          <p:cNvSpPr/>
          <p:nvPr/>
        </p:nvSpPr>
        <p:spPr>
          <a:xfrm>
            <a:off x="5383919" y="2112985"/>
            <a:ext cx="2292581" cy="688704"/>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6;p30"/>
          <p:cNvSpPr txBox="1"/>
          <p:nvPr/>
        </p:nvSpPr>
        <p:spPr>
          <a:xfrm>
            <a:off x="5383919" y="2053133"/>
            <a:ext cx="2261358" cy="566959"/>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dk2"/>
                </a:solidFill>
                <a:latin typeface="微軟正黑體" pitchFamily="34" charset="-120"/>
                <a:ea typeface="微軟正黑體" pitchFamily="34" charset="-120"/>
              </a:rPr>
              <a:t>搭配 </a:t>
            </a:r>
            <a:r>
              <a:rPr lang="en-US" altLang="zh-TW" sz="1200" b="1">
                <a:solidFill>
                  <a:schemeClr val="dk2"/>
                </a:solidFill>
                <a:latin typeface="微軟正黑體" pitchFamily="34" charset="-120"/>
                <a:ea typeface="微軟正黑體" pitchFamily="34" charset="-120"/>
              </a:rPr>
              <a:t>QVR Pro - </a:t>
            </a:r>
            <a:r>
              <a:rPr lang="zh-TW" altLang="en-US" sz="1200" b="1">
                <a:solidFill>
                  <a:schemeClr val="dk2"/>
                </a:solidFill>
                <a:latin typeface="微軟正黑體" pitchFamily="34" charset="-120"/>
                <a:ea typeface="微軟正黑體" pitchFamily="34" charset="-120"/>
              </a:rPr>
              <a:t>事件排程錄影，只在無人在家的時候才進行錄影，兼顧安全與隱私的平衡。</a:t>
            </a:r>
          </a:p>
          <a:p>
            <a:pPr lvl="0">
              <a:lnSpc>
                <a:spcPct val="115000"/>
              </a:lnSpc>
              <a:spcAft>
                <a:spcPts val="1600"/>
              </a:spcAft>
            </a:pPr>
            <a:endParaRPr lang="zh-TW" altLang="en-US" sz="1200" b="1">
              <a:solidFill>
                <a:schemeClr val="dk2"/>
              </a:solidFill>
              <a:latin typeface="微軟正黑體" pitchFamily="34" charset="-120"/>
              <a:ea typeface="微軟正黑體" pitchFamily="34" charset="-120"/>
            </a:endParaRPr>
          </a:p>
          <a:p>
            <a:pPr lvl="0">
              <a:lnSpc>
                <a:spcPct val="115000"/>
              </a:lnSpc>
              <a:spcAft>
                <a:spcPts val="1600"/>
              </a:spcAft>
            </a:pPr>
            <a:endParaRPr lang="zh-TW" altLang="en-US" sz="1200" b="1">
              <a:solidFill>
                <a:schemeClr val="dk2"/>
              </a:solidFill>
              <a:latin typeface="微軟正黑體" pitchFamily="34" charset="-120"/>
              <a:ea typeface="微軟正黑體" pitchFamily="34" charset="-120"/>
            </a:endParaRPr>
          </a:p>
        </p:txBody>
      </p:sp>
      <p:pic>
        <p:nvPicPr>
          <p:cNvPr id="48" name="Google Shape;438;p35"/>
          <p:cNvPicPr preferRelativeResize="0"/>
          <p:nvPr/>
        </p:nvPicPr>
        <p:blipFill>
          <a:blip r:embed="rId8" cstate="print">
            <a:alphaModFix/>
          </a:blip>
          <a:srcRect/>
          <a:stretch>
            <a:fillRect/>
          </a:stretch>
        </p:blipFill>
        <p:spPr>
          <a:xfrm>
            <a:off x="422413" y="2023295"/>
            <a:ext cx="3045566" cy="1296375"/>
          </a:xfrm>
          <a:prstGeom prst="rect">
            <a:avLst/>
          </a:prstGeom>
          <a:noFill/>
          <a:ln>
            <a:noFill/>
          </a:ln>
          <a:effectLst>
            <a:outerShdw blurRad="50800" dist="38100" dir="2700000" algn="tl" rotWithShape="0">
              <a:prstClr val="black">
                <a:alpha val="40000"/>
              </a:prstClr>
            </a:outerShdw>
          </a:effectLst>
        </p:spPr>
      </p:pic>
      <p:pic>
        <p:nvPicPr>
          <p:cNvPr id="49" name="Google Shape;439;p35"/>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191779" y="1641937"/>
            <a:ext cx="658569" cy="658569"/>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23" name="圖片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1" name="矩形 40">
            <a:extLst>
              <a:ext uri="{FF2B5EF4-FFF2-40B4-BE49-F238E27FC236}">
                <a16:creationId xmlns:a16="http://schemas.microsoft.com/office/drawing/2014/main" id="{37D0AD4F-41EF-4E33-834B-FDDB9BCE590E}"/>
              </a:ext>
            </a:extLst>
          </p:cNvPr>
          <p:cNvSpPr/>
          <p:nvPr/>
        </p:nvSpPr>
        <p:spPr>
          <a:xfrm>
            <a:off x="1" y="3142827"/>
            <a:ext cx="5095350" cy="2000673"/>
          </a:xfrm>
          <a:prstGeom prst="rect">
            <a:avLst/>
          </a:prstGeom>
          <a:gradFill>
            <a:gsLst>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2" name="Google Shape;352;p30"/>
          <p:cNvSpPr txBox="1">
            <a:spLocks noGrp="1"/>
          </p:cNvSpPr>
          <p:nvPr>
            <p:ph type="title"/>
          </p:nvPr>
        </p:nvSpPr>
        <p:spPr>
          <a:xfrm>
            <a:off x="279813" y="22187"/>
            <a:ext cx="9036162" cy="58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tx1"/>
                </a:solidFill>
                <a:latin typeface="微軟正黑體" pitchFamily="34" charset="-120"/>
                <a:ea typeface="微軟正黑體" pitchFamily="34" charset="-120"/>
              </a:rPr>
              <a:t>用戶案例回饋推薦｜</a:t>
            </a:r>
            <a:r>
              <a:rPr lang="zh-TW" altLang="en-US" sz="3600" b="1">
                <a:solidFill>
                  <a:schemeClr val="tx1"/>
                </a:solidFill>
                <a:latin typeface="微軟正黑體" pitchFamily="34" charset="-120"/>
                <a:ea typeface="微軟正黑體" pitchFamily="34" charset="-120"/>
              </a:rPr>
              <a:t>警衛</a:t>
            </a:r>
            <a:endParaRPr sz="3600" b="1">
              <a:solidFill>
                <a:schemeClr val="tx1"/>
              </a:solidFill>
              <a:latin typeface="微軟正黑體" pitchFamily="34" charset="-120"/>
              <a:ea typeface="微軟正黑體" pitchFamily="34" charset="-120"/>
            </a:endParaRPr>
          </a:p>
        </p:txBody>
      </p:sp>
      <p:sp>
        <p:nvSpPr>
          <p:cNvPr id="353" name="Google Shape;353;p30"/>
          <p:cNvSpPr/>
          <p:nvPr/>
        </p:nvSpPr>
        <p:spPr>
          <a:xfrm>
            <a:off x="6268427" y="2360367"/>
            <a:ext cx="2465400" cy="914258"/>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圖片 31" descr="058.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50760" y="1325935"/>
            <a:ext cx="1244462" cy="247404"/>
          </a:xfrm>
          <a:prstGeom prst="rect">
            <a:avLst/>
          </a:prstGeom>
        </p:spPr>
      </p:pic>
      <p:sp>
        <p:nvSpPr>
          <p:cNvPr id="351" name="Google Shape;351;p30"/>
          <p:cNvSpPr/>
          <p:nvPr/>
        </p:nvSpPr>
        <p:spPr>
          <a:xfrm>
            <a:off x="5330911" y="1330347"/>
            <a:ext cx="2390193" cy="484952"/>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txBox="1"/>
          <p:nvPr/>
        </p:nvSpPr>
        <p:spPr>
          <a:xfrm>
            <a:off x="5355759" y="1277770"/>
            <a:ext cx="2258293" cy="2745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dk2"/>
                </a:solidFill>
                <a:latin typeface="微軟正黑體" pitchFamily="34" charset="-120"/>
                <a:ea typeface="微軟正黑體" pitchFamily="34" charset="-120"/>
              </a:rPr>
              <a:t>不知道剛剛客服電話是否清楚？十分感謝您選擇 </a:t>
            </a:r>
            <a:r>
              <a:rPr lang="en-US" altLang="zh-TW" sz="1200" b="1">
                <a:solidFill>
                  <a:schemeClr val="dk2"/>
                </a:solidFill>
                <a:latin typeface="微軟正黑體" pitchFamily="34" charset="-120"/>
                <a:ea typeface="微軟正黑體" pitchFamily="34" charset="-120"/>
              </a:rPr>
              <a:t>QNAP </a:t>
            </a:r>
            <a:r>
              <a:rPr lang="zh-TW" altLang="en-US" sz="1200" b="1">
                <a:solidFill>
                  <a:schemeClr val="dk2"/>
                </a:solidFill>
                <a:latin typeface="微軟正黑體" pitchFamily="34" charset="-120"/>
                <a:ea typeface="微軟正黑體" pitchFamily="34" charset="-120"/>
              </a:rPr>
              <a:t>的產品！</a:t>
            </a:r>
          </a:p>
        </p:txBody>
      </p:sp>
      <p:pic>
        <p:nvPicPr>
          <p:cNvPr id="33" name="圖片 32" descr="058.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3951" y="3380425"/>
            <a:ext cx="1244462" cy="247404"/>
          </a:xfrm>
          <a:prstGeom prst="rect">
            <a:avLst/>
          </a:prstGeom>
        </p:spPr>
      </p:pic>
      <p:sp>
        <p:nvSpPr>
          <p:cNvPr id="34" name="Google Shape;351;p30"/>
          <p:cNvSpPr/>
          <p:nvPr/>
        </p:nvSpPr>
        <p:spPr>
          <a:xfrm>
            <a:off x="5354103" y="3379867"/>
            <a:ext cx="1760658" cy="3240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群組 36"/>
          <p:cNvGrpSpPr/>
          <p:nvPr/>
        </p:nvGrpSpPr>
        <p:grpSpPr>
          <a:xfrm>
            <a:off x="5267326" y="4437229"/>
            <a:ext cx="1840810" cy="502902"/>
            <a:chOff x="5273951" y="2355982"/>
            <a:chExt cx="1840810" cy="324000"/>
          </a:xfrm>
        </p:grpSpPr>
        <p:pic>
          <p:nvPicPr>
            <p:cNvPr id="38" name="圖片 37" descr="058.png"/>
            <p:cNvPicPr>
              <a:picLocks noChangeAspect="1"/>
            </p:cNvPicPr>
            <p:nvPr/>
          </p:nvPicPr>
          <p:blipFill>
            <a:blip r:embed="rId5" cstate="print"/>
            <a:stretch>
              <a:fillRect/>
            </a:stretch>
          </p:blipFill>
          <p:spPr>
            <a:xfrm>
              <a:off x="5273951" y="2356540"/>
              <a:ext cx="1244462" cy="247404"/>
            </a:xfrm>
            <a:prstGeom prst="rect">
              <a:avLst/>
            </a:prstGeom>
          </p:spPr>
        </p:pic>
        <p:sp>
          <p:nvSpPr>
            <p:cNvPr id="39" name="Google Shape;351;p30"/>
            <p:cNvSpPr/>
            <p:nvPr/>
          </p:nvSpPr>
          <p:spPr>
            <a:xfrm>
              <a:off x="5354103" y="2355982"/>
              <a:ext cx="1760658" cy="3240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 name="Google Shape;358;p30"/>
          <p:cNvSpPr txBox="1"/>
          <p:nvPr/>
        </p:nvSpPr>
        <p:spPr>
          <a:xfrm>
            <a:off x="5381557" y="3347214"/>
            <a:ext cx="1203117" cy="2745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dk2"/>
                </a:solidFill>
                <a:latin typeface="微軟正黑體" pitchFamily="34" charset="-120"/>
                <a:ea typeface="微軟正黑體" pitchFamily="34" charset="-120"/>
              </a:rPr>
              <a:t>對呀！</a:t>
            </a:r>
            <a:endParaRPr sz="1200" b="1">
              <a:solidFill>
                <a:schemeClr val="dk2"/>
              </a:solidFill>
              <a:latin typeface="微軟正黑體" pitchFamily="34" charset="-120"/>
              <a:ea typeface="微軟正黑體" pitchFamily="34" charset="-120"/>
            </a:endParaRPr>
          </a:p>
        </p:txBody>
      </p:sp>
      <p:sp>
        <p:nvSpPr>
          <p:cNvPr id="365" name="Google Shape;365;p30"/>
          <p:cNvSpPr txBox="1"/>
          <p:nvPr/>
        </p:nvSpPr>
        <p:spPr>
          <a:xfrm>
            <a:off x="5391444" y="4389411"/>
            <a:ext cx="1645460" cy="594551"/>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dk2"/>
                </a:solidFill>
                <a:latin typeface="微軟正黑體" pitchFamily="34" charset="-120"/>
                <a:ea typeface="微軟正黑體" pitchFamily="34" charset="-120"/>
              </a:rPr>
              <a:t>謝謝您的支持！給予我們很大的動力！</a:t>
            </a:r>
          </a:p>
          <a:p>
            <a:pPr lvl="0">
              <a:lnSpc>
                <a:spcPct val="115000"/>
              </a:lnSpc>
              <a:spcAft>
                <a:spcPts val="1600"/>
              </a:spcAft>
            </a:pPr>
            <a:endParaRPr lang="zh-TW" altLang="en-US" sz="1200" b="1">
              <a:solidFill>
                <a:schemeClr val="dk2"/>
              </a:solidFill>
              <a:latin typeface="微軟正黑體" pitchFamily="34" charset="-120"/>
              <a:ea typeface="微軟正黑體" pitchFamily="34" charset="-120"/>
            </a:endParaRPr>
          </a:p>
        </p:txBody>
      </p:sp>
      <p:sp>
        <p:nvSpPr>
          <p:cNvPr id="40" name="Google Shape;353;p30"/>
          <p:cNvSpPr/>
          <p:nvPr/>
        </p:nvSpPr>
        <p:spPr>
          <a:xfrm>
            <a:off x="6306525" y="1938721"/>
            <a:ext cx="2465400" cy="305997"/>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 name="圖片 41" descr="058.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67222" y="2361144"/>
            <a:ext cx="562101" cy="247404"/>
          </a:xfrm>
          <a:prstGeom prst="rect">
            <a:avLst/>
          </a:prstGeom>
        </p:spPr>
      </p:pic>
      <p:sp>
        <p:nvSpPr>
          <p:cNvPr id="354" name="Google Shape;354;p30"/>
          <p:cNvSpPr txBox="1"/>
          <p:nvPr/>
        </p:nvSpPr>
        <p:spPr>
          <a:xfrm>
            <a:off x="6297952" y="2314275"/>
            <a:ext cx="2465400" cy="5520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bg2"/>
                </a:solidFill>
                <a:latin typeface="微軟正黑體" pitchFamily="34" charset="-120"/>
                <a:ea typeface="微軟正黑體" pitchFamily="34" charset="-120"/>
              </a:rPr>
              <a:t>我剛剛才發現還可以透過手機、平板觀看！我以為只能用電腦！這樣用戶掛號不見我就可以證明我真的沒收到不是弄丟了！</a:t>
            </a:r>
          </a:p>
        </p:txBody>
      </p:sp>
      <p:pic>
        <p:nvPicPr>
          <p:cNvPr id="43" name="圖片 42" descr="058.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15258" y="1934527"/>
            <a:ext cx="562101" cy="247404"/>
          </a:xfrm>
          <a:prstGeom prst="rect">
            <a:avLst/>
          </a:prstGeom>
        </p:spPr>
      </p:pic>
      <p:sp>
        <p:nvSpPr>
          <p:cNvPr id="363" name="Google Shape;363;p30"/>
          <p:cNvSpPr txBox="1"/>
          <p:nvPr/>
        </p:nvSpPr>
        <p:spPr>
          <a:xfrm>
            <a:off x="6303940" y="1899288"/>
            <a:ext cx="2465400" cy="5520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bg2"/>
                </a:solidFill>
                <a:latin typeface="微軟正黑體" pitchFamily="34" charset="-120"/>
                <a:ea typeface="微軟正黑體" pitchFamily="34" charset="-120"/>
              </a:rPr>
              <a:t>很清楚！謝謝你！</a:t>
            </a:r>
            <a:endParaRPr sz="1200" b="1">
              <a:solidFill>
                <a:schemeClr val="bg2"/>
              </a:solidFill>
              <a:latin typeface="微軟正黑體" pitchFamily="34" charset="-120"/>
              <a:ea typeface="微軟正黑體" pitchFamily="34" charset="-120"/>
            </a:endParaRPr>
          </a:p>
        </p:txBody>
      </p:sp>
      <p:sp>
        <p:nvSpPr>
          <p:cNvPr id="30" name="矩形: 圓角 8">
            <a:extLst>
              <a:ext uri="{FF2B5EF4-FFF2-40B4-BE49-F238E27FC236}">
                <a16:creationId xmlns:a16="http://schemas.microsoft.com/office/drawing/2014/main" id="{CA31F03A-C690-4449-BEF5-A4177FEE5AA8}"/>
              </a:ext>
            </a:extLst>
          </p:cNvPr>
          <p:cNvSpPr/>
          <p:nvPr/>
        </p:nvSpPr>
        <p:spPr>
          <a:xfrm>
            <a:off x="253309" y="4702865"/>
            <a:ext cx="1694762" cy="346213"/>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1" name="Google Shape;359;p30"/>
          <p:cNvSpPr txBox="1"/>
          <p:nvPr/>
        </p:nvSpPr>
        <p:spPr>
          <a:xfrm>
            <a:off x="216226" y="4696237"/>
            <a:ext cx="1801800" cy="362779"/>
          </a:xfrm>
          <a:prstGeom prst="rect">
            <a:avLst/>
          </a:prstGeom>
          <a:noFill/>
          <a:ln>
            <a:noFill/>
          </a:ln>
        </p:spPr>
        <p:txBody>
          <a:bodyPr spcFirstLastPara="1" wrap="square" lIns="91425" tIns="91425" rIns="91425" bIns="91425" anchor="t" anchorCtr="0">
            <a:noAutofit/>
          </a:bodyPr>
          <a:lstStyle/>
          <a:p>
            <a:pPr lvl="0" algn="ctr"/>
            <a:r>
              <a:rPr lang="zh-TW" altLang="en-US" sz="1100" b="1">
                <a:solidFill>
                  <a:schemeClr val="tx1"/>
                </a:solidFill>
                <a:latin typeface="微軟正黑體" pitchFamily="34" charset="-120"/>
                <a:ea typeface="微軟正黑體" pitchFamily="34" charset="-120"/>
                <a:cs typeface="Calibri"/>
                <a:sym typeface="Calibri"/>
              </a:rPr>
              <a:t>建議機種：</a:t>
            </a:r>
            <a:r>
              <a:rPr lang="en-US" sz="1100" b="1">
                <a:solidFill>
                  <a:schemeClr val="tx1"/>
                </a:solidFill>
                <a:latin typeface="+mj-lt"/>
                <a:ea typeface="微軟正黑體" pitchFamily="34" charset="-120"/>
                <a:cs typeface="Calibri"/>
                <a:sym typeface="Calibri"/>
              </a:rPr>
              <a:t>TS-253B</a:t>
            </a:r>
            <a:endParaRPr sz="1100" b="1">
              <a:solidFill>
                <a:schemeClr val="tx1"/>
              </a:solidFill>
              <a:latin typeface="+mj-lt"/>
              <a:ea typeface="微軟正黑體" pitchFamily="34" charset="-120"/>
              <a:cs typeface="Calibri"/>
              <a:sym typeface="Calibri"/>
            </a:endParaRPr>
          </a:p>
        </p:txBody>
      </p:sp>
      <p:sp>
        <p:nvSpPr>
          <p:cNvPr id="35" name="矩形: 圓角 8">
            <a:extLst>
              <a:ext uri="{FF2B5EF4-FFF2-40B4-BE49-F238E27FC236}">
                <a16:creationId xmlns:a16="http://schemas.microsoft.com/office/drawing/2014/main" id="{CA31F03A-C690-4449-BEF5-A4177FEE5AA8}"/>
              </a:ext>
            </a:extLst>
          </p:cNvPr>
          <p:cNvSpPr/>
          <p:nvPr/>
        </p:nvSpPr>
        <p:spPr>
          <a:xfrm>
            <a:off x="2763077" y="4696240"/>
            <a:ext cx="1297057" cy="372717"/>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6" name="Google Shape;366;p30"/>
          <p:cNvSpPr txBox="1"/>
          <p:nvPr/>
        </p:nvSpPr>
        <p:spPr>
          <a:xfrm>
            <a:off x="2197333" y="4626761"/>
            <a:ext cx="2419200" cy="340800"/>
          </a:xfrm>
          <a:prstGeom prst="rect">
            <a:avLst/>
          </a:prstGeom>
          <a:noFill/>
          <a:ln>
            <a:noFill/>
          </a:ln>
        </p:spPr>
        <p:txBody>
          <a:bodyPr spcFirstLastPara="1" wrap="square" lIns="91425" tIns="91425" rIns="91425" bIns="91425" anchor="t" anchorCtr="0">
            <a:noAutofit/>
          </a:bodyPr>
          <a:lstStyle/>
          <a:p>
            <a:pPr lvl="0" algn="ctr"/>
            <a:r>
              <a:rPr lang="zh-TW" altLang="en-US" sz="1100" b="1">
                <a:solidFill>
                  <a:schemeClr val="tx1"/>
                </a:solidFill>
                <a:latin typeface="微軟正黑體" pitchFamily="34" charset="-120"/>
                <a:ea typeface="微軟正黑體" pitchFamily="34" charset="-120"/>
                <a:cs typeface="Calibri"/>
                <a:sym typeface="Calibri"/>
              </a:rPr>
              <a:t>建議機種：</a:t>
            </a:r>
            <a:endParaRPr lang="en-US" altLang="zh-TW" sz="1100" b="1">
              <a:solidFill>
                <a:schemeClr val="tx1"/>
              </a:solidFill>
              <a:latin typeface="微軟正黑體" pitchFamily="34" charset="-120"/>
              <a:ea typeface="微軟正黑體" pitchFamily="34" charset="-120"/>
              <a:cs typeface="Calibri"/>
              <a:sym typeface="Calibri"/>
            </a:endParaRPr>
          </a:p>
          <a:p>
            <a:pPr lvl="0" algn="ctr"/>
            <a:r>
              <a:rPr lang="en-US" sz="1100" b="1">
                <a:solidFill>
                  <a:schemeClr val="tx1"/>
                </a:solidFill>
                <a:latin typeface="+mj-lt"/>
                <a:ea typeface="微軟正黑體" pitchFamily="34" charset="-120"/>
                <a:cs typeface="Calibri"/>
                <a:sym typeface="Calibri"/>
              </a:rPr>
              <a:t>Logitech C930e</a:t>
            </a:r>
          </a:p>
          <a:p>
            <a:pPr lvl="0" algn="ctr"/>
            <a:endParaRPr lang="en-US" sz="1100" b="1">
              <a:solidFill>
                <a:schemeClr val="tx1"/>
              </a:solidFill>
              <a:latin typeface="微軟正黑體" pitchFamily="34" charset="-120"/>
              <a:ea typeface="微軟正黑體" pitchFamily="34" charset="-120"/>
              <a:cs typeface="Calibri"/>
              <a:sym typeface="Calibri"/>
            </a:endParaRPr>
          </a:p>
        </p:txBody>
      </p:sp>
      <p:pic>
        <p:nvPicPr>
          <p:cNvPr id="37" name="Google Shape;449;p35"/>
          <p:cNvPicPr preferRelativeResize="0"/>
          <p:nvPr/>
        </p:nvPicPr>
        <p:blipFill rotWithShape="1">
          <a:blip r:embed="rId7" cstate="print">
            <a:alphaModFix/>
          </a:blip>
          <a:srcRect/>
          <a:stretch/>
        </p:blipFill>
        <p:spPr>
          <a:xfrm>
            <a:off x="599120" y="3463809"/>
            <a:ext cx="940314" cy="1143150"/>
          </a:xfrm>
          <a:prstGeom prst="rect">
            <a:avLst/>
          </a:prstGeom>
          <a:noFill/>
          <a:ln>
            <a:noFill/>
          </a:ln>
          <a:effectLst>
            <a:outerShdw blurRad="50800" dist="38100" dir="2700000" algn="tl" rotWithShape="0">
              <a:prstClr val="black">
                <a:alpha val="40000"/>
              </a:prstClr>
            </a:outerShdw>
          </a:effectLst>
        </p:spPr>
      </p:pic>
      <p:pic>
        <p:nvPicPr>
          <p:cNvPr id="47" name="Google Shape;451;p35"/>
          <p:cNvPicPr preferRelativeResize="0"/>
          <p:nvPr/>
        </p:nvPicPr>
        <p:blipFill rotWithShape="1">
          <a:blip r:embed="rId8" cstate="print">
            <a:alphaModFix/>
          </a:blip>
          <a:srcRect/>
          <a:stretch/>
        </p:blipFill>
        <p:spPr>
          <a:xfrm>
            <a:off x="3004834" y="3714492"/>
            <a:ext cx="765474" cy="888775"/>
          </a:xfrm>
          <a:prstGeom prst="rect">
            <a:avLst/>
          </a:prstGeom>
          <a:noFill/>
          <a:ln>
            <a:noFill/>
          </a:ln>
          <a:effectLst>
            <a:outerShdw blurRad="50800" dist="38100" dir="2700000" algn="tl" rotWithShape="0">
              <a:prstClr val="black">
                <a:alpha val="40000"/>
              </a:prstClr>
            </a:outerShdw>
          </a:effectLst>
        </p:spPr>
      </p:pic>
      <p:sp>
        <p:nvSpPr>
          <p:cNvPr id="48" name="Google Shape;353;p30"/>
          <p:cNvSpPr/>
          <p:nvPr/>
        </p:nvSpPr>
        <p:spPr>
          <a:xfrm>
            <a:off x="6276709" y="3814162"/>
            <a:ext cx="2465400" cy="489870"/>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 name="圖片 48" descr="058.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75504" y="3814938"/>
            <a:ext cx="562101" cy="247404"/>
          </a:xfrm>
          <a:prstGeom prst="rect">
            <a:avLst/>
          </a:prstGeom>
        </p:spPr>
      </p:pic>
      <p:sp>
        <p:nvSpPr>
          <p:cNvPr id="50" name="Google Shape;354;p30"/>
          <p:cNvSpPr txBox="1"/>
          <p:nvPr/>
        </p:nvSpPr>
        <p:spPr>
          <a:xfrm>
            <a:off x="6297314" y="3768070"/>
            <a:ext cx="2465400" cy="5520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bg2"/>
                </a:solidFill>
                <a:latin typeface="微軟正黑體" pitchFamily="34" charset="-120"/>
                <a:ea typeface="微軟正黑體" pitchFamily="34" charset="-120"/>
              </a:rPr>
              <a:t>甚至還可以分享串流！很棒的功能！我要直接分享給住戶！</a:t>
            </a:r>
          </a:p>
          <a:p>
            <a:pPr lvl="0">
              <a:lnSpc>
                <a:spcPct val="115000"/>
              </a:lnSpc>
              <a:spcAft>
                <a:spcPts val="1600"/>
              </a:spcAft>
            </a:pPr>
            <a:endParaRPr lang="zh-TW" altLang="en-US" sz="1200" b="1">
              <a:solidFill>
                <a:schemeClr val="bg2"/>
              </a:solidFill>
              <a:latin typeface="微軟正黑體" pitchFamily="34" charset="-120"/>
              <a:ea typeface="微軟正黑體" pitchFamily="34" charset="-12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11" name="圖片 10" descr="BG_11.jpg"/>
          <p:cNvPicPr>
            <a:picLocks noChangeAspect="1"/>
          </p:cNvPicPr>
          <p:nvPr/>
        </p:nvPicPr>
        <p:blipFill>
          <a:blip r:embed="rId3" cstate="print"/>
          <a:stretch>
            <a:fillRect/>
          </a:stretch>
        </p:blipFill>
        <p:spPr>
          <a:xfrm>
            <a:off x="0" y="0"/>
            <a:ext cx="9136160" cy="5143500"/>
          </a:xfrm>
          <a:prstGeom prst="rect">
            <a:avLst/>
          </a:prstGeom>
        </p:spPr>
      </p:pic>
      <p:sp>
        <p:nvSpPr>
          <p:cNvPr id="12" name="矩形: 圓角 8">
            <a:extLst>
              <a:ext uri="{FF2B5EF4-FFF2-40B4-BE49-F238E27FC236}">
                <a16:creationId xmlns:a16="http://schemas.microsoft.com/office/drawing/2014/main" id="{CA31F03A-C690-4449-BEF5-A4177FEE5AA8}"/>
              </a:ext>
            </a:extLst>
          </p:cNvPr>
          <p:cNvSpPr/>
          <p:nvPr/>
        </p:nvSpPr>
        <p:spPr>
          <a:xfrm>
            <a:off x="564191" y="4247925"/>
            <a:ext cx="1007641" cy="464731"/>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3" name="矩形 12"/>
          <p:cNvSpPr/>
          <p:nvPr/>
        </p:nvSpPr>
        <p:spPr>
          <a:xfrm>
            <a:off x="686883" y="4260011"/>
            <a:ext cx="774571" cy="446276"/>
          </a:xfrm>
          <a:prstGeom prst="rect">
            <a:avLst/>
          </a:prstGeom>
        </p:spPr>
        <p:txBody>
          <a:bodyPr wrap="none">
            <a:spAutoFit/>
          </a:bodyPr>
          <a:lstStyle/>
          <a:p>
            <a:r>
              <a:rPr lang="zh-TW" altLang="en-US" sz="2300" b="1">
                <a:solidFill>
                  <a:schemeClr val="tx1"/>
                </a:solidFill>
                <a:latin typeface="微軟正黑體" pitchFamily="34" charset="-120"/>
                <a:ea typeface="微軟正黑體" pitchFamily="34" charset="-120"/>
              </a:rPr>
              <a:t>家庭</a:t>
            </a:r>
          </a:p>
        </p:txBody>
      </p:sp>
      <p:sp>
        <p:nvSpPr>
          <p:cNvPr id="14" name="矩形: 圓角 8">
            <a:extLst>
              <a:ext uri="{FF2B5EF4-FFF2-40B4-BE49-F238E27FC236}">
                <a16:creationId xmlns:a16="http://schemas.microsoft.com/office/drawing/2014/main" id="{CA31F03A-C690-4449-BEF5-A4177FEE5AA8}"/>
              </a:ext>
            </a:extLst>
          </p:cNvPr>
          <p:cNvSpPr/>
          <p:nvPr/>
        </p:nvSpPr>
        <p:spPr>
          <a:xfrm>
            <a:off x="3012603" y="4240138"/>
            <a:ext cx="1007641" cy="464731"/>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5" name="矩形 14"/>
          <p:cNvSpPr/>
          <p:nvPr/>
        </p:nvSpPr>
        <p:spPr>
          <a:xfrm>
            <a:off x="3128621" y="4252224"/>
            <a:ext cx="774571" cy="446276"/>
          </a:xfrm>
          <a:prstGeom prst="rect">
            <a:avLst/>
          </a:prstGeom>
        </p:spPr>
        <p:txBody>
          <a:bodyPr wrap="none">
            <a:spAutoFit/>
          </a:bodyPr>
          <a:lstStyle/>
          <a:p>
            <a:r>
              <a:rPr lang="zh-TW" altLang="en-US" sz="2300" b="1">
                <a:solidFill>
                  <a:schemeClr val="tx1"/>
                </a:solidFill>
                <a:latin typeface="微軟正黑體" pitchFamily="34" charset="-120"/>
                <a:ea typeface="微軟正黑體" pitchFamily="34" charset="-120"/>
              </a:rPr>
              <a:t>看護</a:t>
            </a:r>
          </a:p>
        </p:txBody>
      </p:sp>
      <p:sp>
        <p:nvSpPr>
          <p:cNvPr id="16" name="矩形: 圓角 8">
            <a:extLst>
              <a:ext uri="{FF2B5EF4-FFF2-40B4-BE49-F238E27FC236}">
                <a16:creationId xmlns:a16="http://schemas.microsoft.com/office/drawing/2014/main" id="{CA31F03A-C690-4449-BEF5-A4177FEE5AA8}"/>
              </a:ext>
            </a:extLst>
          </p:cNvPr>
          <p:cNvSpPr/>
          <p:nvPr/>
        </p:nvSpPr>
        <p:spPr>
          <a:xfrm>
            <a:off x="5153990" y="4212327"/>
            <a:ext cx="1007641" cy="464731"/>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7" name="矩形 16"/>
          <p:cNvSpPr/>
          <p:nvPr/>
        </p:nvSpPr>
        <p:spPr>
          <a:xfrm>
            <a:off x="5276682" y="4224413"/>
            <a:ext cx="774571" cy="446276"/>
          </a:xfrm>
          <a:prstGeom prst="rect">
            <a:avLst/>
          </a:prstGeom>
        </p:spPr>
        <p:txBody>
          <a:bodyPr wrap="none">
            <a:spAutoFit/>
          </a:bodyPr>
          <a:lstStyle/>
          <a:p>
            <a:r>
              <a:rPr lang="zh-TW" altLang="en-US" sz="2300" b="1">
                <a:solidFill>
                  <a:schemeClr val="tx1"/>
                </a:solidFill>
                <a:latin typeface="微軟正黑體" pitchFamily="34" charset="-120"/>
                <a:ea typeface="微軟正黑體" pitchFamily="34" charset="-120"/>
              </a:rPr>
              <a:t>警衛</a:t>
            </a:r>
          </a:p>
        </p:txBody>
      </p:sp>
      <p:sp>
        <p:nvSpPr>
          <p:cNvPr id="18" name="矩形: 圓角 8">
            <a:extLst>
              <a:ext uri="{FF2B5EF4-FFF2-40B4-BE49-F238E27FC236}">
                <a16:creationId xmlns:a16="http://schemas.microsoft.com/office/drawing/2014/main" id="{CA31F03A-C690-4449-BEF5-A4177FEE5AA8}"/>
              </a:ext>
            </a:extLst>
          </p:cNvPr>
          <p:cNvSpPr/>
          <p:nvPr/>
        </p:nvSpPr>
        <p:spPr>
          <a:xfrm>
            <a:off x="7508959" y="4211215"/>
            <a:ext cx="1007641" cy="464731"/>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9" name="矩形 18"/>
          <p:cNvSpPr/>
          <p:nvPr/>
        </p:nvSpPr>
        <p:spPr>
          <a:xfrm>
            <a:off x="7631651" y="4223301"/>
            <a:ext cx="774571" cy="446276"/>
          </a:xfrm>
          <a:prstGeom prst="rect">
            <a:avLst/>
          </a:prstGeom>
        </p:spPr>
        <p:txBody>
          <a:bodyPr wrap="none">
            <a:spAutoFit/>
          </a:bodyPr>
          <a:lstStyle/>
          <a:p>
            <a:r>
              <a:rPr lang="zh-TW" altLang="en-US" sz="2300" b="1">
                <a:solidFill>
                  <a:schemeClr val="tx1"/>
                </a:solidFill>
                <a:latin typeface="微軟正黑體" pitchFamily="34" charset="-120"/>
                <a:ea typeface="微軟正黑體" pitchFamily="34" charset="-120"/>
              </a:rPr>
              <a:t>門禁</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19" name="矩形 18"/>
          <p:cNvSpPr/>
          <p:nvPr/>
        </p:nvSpPr>
        <p:spPr>
          <a:xfrm>
            <a:off x="211862" y="3414101"/>
            <a:ext cx="3784415" cy="1318590"/>
          </a:xfrm>
          <a:prstGeom prst="rect">
            <a:avLst/>
          </a:prstGeom>
          <a:solidFill>
            <a:schemeClr val="tx1"/>
          </a:solidFill>
          <a:ln w="50800">
            <a:gradFill>
              <a:gsLst>
                <a:gs pos="0">
                  <a:srgbClr val="7030A0"/>
                </a:gs>
                <a:gs pos="50000">
                  <a:srgbClr val="3862E8"/>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80" name="Google Shape;480;p37"/>
          <p:cNvPicPr preferRelativeResize="0"/>
          <p:nvPr/>
        </p:nvPicPr>
        <p:blipFill>
          <a:blip r:embed="rId3" cstate="print">
            <a:alphaModFix/>
          </a:blip>
          <a:stretch>
            <a:fillRect/>
          </a:stretch>
        </p:blipFill>
        <p:spPr>
          <a:xfrm>
            <a:off x="237087" y="3437361"/>
            <a:ext cx="3612667" cy="1271300"/>
          </a:xfrm>
          <a:prstGeom prst="rect">
            <a:avLst/>
          </a:prstGeom>
          <a:noFill/>
          <a:ln>
            <a:noFill/>
          </a:ln>
        </p:spPr>
      </p:pic>
      <p:sp>
        <p:nvSpPr>
          <p:cNvPr id="481" name="Google Shape;481;p37"/>
          <p:cNvSpPr txBox="1">
            <a:spLocks noGrp="1"/>
          </p:cNvSpPr>
          <p:nvPr>
            <p:ph type="title"/>
          </p:nvPr>
        </p:nvSpPr>
        <p:spPr>
          <a:xfrm>
            <a:off x="347489" y="75695"/>
            <a:ext cx="7505700" cy="58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tx1"/>
                </a:solidFill>
                <a:latin typeface="微軟正黑體" pitchFamily="34" charset="-120"/>
                <a:ea typeface="微軟正黑體" pitchFamily="34" charset="-120"/>
              </a:rPr>
              <a:t>搭配 QVR Pro 排程錄影架構</a:t>
            </a:r>
            <a:endParaRPr sz="3600" b="1">
              <a:solidFill>
                <a:schemeClr val="tx1"/>
              </a:solidFill>
              <a:latin typeface="微軟正黑體" pitchFamily="34" charset="-120"/>
              <a:ea typeface="微軟正黑體" pitchFamily="34" charset="-120"/>
            </a:endParaRPr>
          </a:p>
        </p:txBody>
      </p:sp>
      <p:pic>
        <p:nvPicPr>
          <p:cNvPr id="482" name="Google Shape;482;p37"/>
          <p:cNvPicPr preferRelativeResize="0"/>
          <p:nvPr/>
        </p:nvPicPr>
        <p:blipFill rotWithShape="1">
          <a:blip r:embed="rId4">
            <a:alphaModFix/>
          </a:blip>
          <a:srcRect/>
          <a:stretch/>
        </p:blipFill>
        <p:spPr>
          <a:xfrm>
            <a:off x="2527850" y="2300458"/>
            <a:ext cx="2050695" cy="2493048"/>
          </a:xfrm>
          <a:prstGeom prst="rect">
            <a:avLst/>
          </a:prstGeom>
          <a:noFill/>
          <a:ln>
            <a:noFill/>
          </a:ln>
        </p:spPr>
      </p:pic>
      <p:pic>
        <p:nvPicPr>
          <p:cNvPr id="483" name="Google Shape;483;p37"/>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2162297" y="3174333"/>
            <a:ext cx="789731" cy="789731"/>
          </a:xfrm>
          <a:prstGeom prst="rect">
            <a:avLst/>
          </a:prstGeom>
          <a:noFill/>
          <a:ln>
            <a:noFill/>
          </a:ln>
          <a:effectLst>
            <a:outerShdw blurRad="50800" dist="38100" dir="2700000" algn="tl" rotWithShape="0">
              <a:prstClr val="black">
                <a:alpha val="40000"/>
              </a:prstClr>
            </a:outerShdw>
          </a:effectLst>
        </p:spPr>
      </p:pic>
      <p:pic>
        <p:nvPicPr>
          <p:cNvPr id="485" name="Google Shape;485;p37"/>
          <p:cNvPicPr preferRelativeResize="0"/>
          <p:nvPr/>
        </p:nvPicPr>
        <p:blipFill>
          <a:blip r:embed="rId6" cstate="print"/>
          <a:stretch>
            <a:fillRect/>
          </a:stretch>
        </p:blipFill>
        <p:spPr>
          <a:xfrm>
            <a:off x="6318855" y="2118839"/>
            <a:ext cx="2642925" cy="2145433"/>
          </a:xfrm>
          <a:prstGeom prst="rect">
            <a:avLst/>
          </a:prstGeom>
          <a:noFill/>
          <a:ln>
            <a:noFill/>
          </a:ln>
          <a:effectLst>
            <a:outerShdw blurRad="50800" dist="38100" dir="2700000" algn="tl" rotWithShape="0">
              <a:prstClr val="black">
                <a:alpha val="40000"/>
              </a:prstClr>
            </a:outerShdw>
          </a:effectLst>
        </p:spPr>
      </p:pic>
      <p:pic>
        <p:nvPicPr>
          <p:cNvPr id="486" name="Google Shape;486;p37"/>
          <p:cNvPicPr preferRelativeResize="0"/>
          <p:nvPr/>
        </p:nvPicPr>
        <p:blipFill rotWithShape="1">
          <a:blip r:embed="rId7" cstate="print">
            <a:alphaModFix/>
          </a:blip>
          <a:srcRect/>
          <a:stretch/>
        </p:blipFill>
        <p:spPr>
          <a:xfrm>
            <a:off x="6353506" y="2175038"/>
            <a:ext cx="2555126" cy="1429725"/>
          </a:xfrm>
          <a:prstGeom prst="rect">
            <a:avLst/>
          </a:prstGeom>
          <a:noFill/>
          <a:ln>
            <a:noFill/>
          </a:ln>
        </p:spPr>
      </p:pic>
      <p:pic>
        <p:nvPicPr>
          <p:cNvPr id="487" name="Google Shape;487;p37"/>
          <p:cNvPicPr preferRelativeResize="0"/>
          <p:nvPr/>
        </p:nvPicPr>
        <p:blipFill rotWithShape="1">
          <a:blip r:embed="rId8" cstate="print">
            <a:alphaModFix/>
          </a:blip>
          <a:srcRect/>
          <a:stretch/>
        </p:blipFill>
        <p:spPr>
          <a:xfrm>
            <a:off x="4418505" y="3817830"/>
            <a:ext cx="714850" cy="696723"/>
          </a:xfrm>
          <a:prstGeom prst="rect">
            <a:avLst/>
          </a:prstGeom>
          <a:noFill/>
          <a:ln>
            <a:noFill/>
          </a:ln>
          <a:effectLst>
            <a:outerShdw blurRad="50800" dist="38100" dir="2700000" algn="tl" rotWithShape="0">
              <a:prstClr val="black">
                <a:alpha val="40000"/>
              </a:prstClr>
            </a:outerShdw>
          </a:effectLst>
        </p:spPr>
      </p:pic>
      <p:cxnSp>
        <p:nvCxnSpPr>
          <p:cNvPr id="488" name="Google Shape;488;p37"/>
          <p:cNvCxnSpPr>
            <a:stCxn id="487" idx="3"/>
            <a:endCxn id="486" idx="1"/>
          </p:cNvCxnSpPr>
          <p:nvPr/>
        </p:nvCxnSpPr>
        <p:spPr>
          <a:xfrm rot="10800000" flipH="1">
            <a:off x="5133355" y="2889991"/>
            <a:ext cx="1220100" cy="1276200"/>
          </a:xfrm>
          <a:prstGeom prst="bentConnector3">
            <a:avLst>
              <a:gd name="adj1" fmla="val 50002"/>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89" name="Google Shape;489;p37"/>
          <p:cNvCxnSpPr/>
          <p:nvPr/>
        </p:nvCxnSpPr>
        <p:spPr>
          <a:xfrm flipV="1">
            <a:off x="4867577" y="1081717"/>
            <a:ext cx="2676220" cy="1740895"/>
          </a:xfrm>
          <a:prstGeom prst="bentConnector3">
            <a:avLst>
              <a:gd name="adj1" fmla="val 482"/>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490" name="Google Shape;490;p37"/>
          <p:cNvCxnSpPr>
            <a:stCxn id="483" idx="3"/>
          </p:cNvCxnSpPr>
          <p:nvPr/>
        </p:nvCxnSpPr>
        <p:spPr>
          <a:xfrm flipV="1">
            <a:off x="2952028" y="3151900"/>
            <a:ext cx="1558131" cy="417299"/>
          </a:xfrm>
          <a:prstGeom prst="bentConnector3">
            <a:avLst>
              <a:gd name="adj1" fmla="val 50000"/>
            </a:avLst>
          </a:prstGeom>
          <a:noFill/>
          <a:ln w="38100" cap="flat" cmpd="sng">
            <a:solidFill>
              <a:srgbClr val="FF9933"/>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496" name="Google Shape;496;p37"/>
          <p:cNvPicPr preferRelativeResize="0"/>
          <p:nvPr/>
        </p:nvPicPr>
        <p:blipFill rotWithShape="1">
          <a:blip r:embed="rId9" cstate="print">
            <a:alphaModFix/>
          </a:blip>
          <a:srcRect/>
          <a:stretch/>
        </p:blipFill>
        <p:spPr>
          <a:xfrm>
            <a:off x="7077505" y="492606"/>
            <a:ext cx="890362" cy="1033780"/>
          </a:xfrm>
          <a:prstGeom prst="rect">
            <a:avLst/>
          </a:prstGeom>
          <a:noFill/>
          <a:ln>
            <a:noFill/>
          </a:ln>
          <a:effectLst>
            <a:outerShdw blurRad="50800" dist="38100" dir="2700000" algn="tl" rotWithShape="0">
              <a:prstClr val="black">
                <a:alpha val="40000"/>
              </a:prstClr>
            </a:outerShdw>
          </a:effectLst>
        </p:spPr>
      </p:pic>
      <p:pic>
        <p:nvPicPr>
          <p:cNvPr id="22" name="圖片 21" descr="logo.png"/>
          <p:cNvPicPr>
            <a:picLocks noChangeAspect="1"/>
          </p:cNvPicPr>
          <p:nvPr/>
        </p:nvPicPr>
        <p:blipFill>
          <a:blip r:embed="rId10" cstate="print"/>
          <a:stretch>
            <a:fillRect/>
          </a:stretch>
        </p:blipFill>
        <p:spPr>
          <a:xfrm>
            <a:off x="4208399" y="2408183"/>
            <a:ext cx="1323969" cy="1323969"/>
          </a:xfrm>
          <a:prstGeom prst="rect">
            <a:avLst/>
          </a:prstGeom>
          <a:effectLst>
            <a:outerShdw blurRad="50800" dist="38100" dir="2700000" algn="tl" rotWithShape="0">
              <a:prstClr val="black">
                <a:alpha val="40000"/>
              </a:prstClr>
            </a:outerShdw>
          </a:effectLst>
        </p:spPr>
      </p:pic>
      <p:sp>
        <p:nvSpPr>
          <p:cNvPr id="33" name="矩形: 圓角 8">
            <a:extLst>
              <a:ext uri="{FF2B5EF4-FFF2-40B4-BE49-F238E27FC236}">
                <a16:creationId xmlns:a16="http://schemas.microsoft.com/office/drawing/2014/main" id="{CA31F03A-C690-4449-BEF5-A4177FEE5AA8}"/>
              </a:ext>
            </a:extLst>
          </p:cNvPr>
          <p:cNvSpPr/>
          <p:nvPr/>
        </p:nvSpPr>
        <p:spPr>
          <a:xfrm>
            <a:off x="5063096" y="4368256"/>
            <a:ext cx="1533171" cy="531201"/>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4" name="矩形: 圓角 8">
            <a:extLst>
              <a:ext uri="{FF2B5EF4-FFF2-40B4-BE49-F238E27FC236}">
                <a16:creationId xmlns:a16="http://schemas.microsoft.com/office/drawing/2014/main" id="{CA31F03A-C690-4449-BEF5-A4177FEE5AA8}"/>
              </a:ext>
            </a:extLst>
          </p:cNvPr>
          <p:cNvSpPr/>
          <p:nvPr/>
        </p:nvSpPr>
        <p:spPr>
          <a:xfrm>
            <a:off x="5869739" y="3765472"/>
            <a:ext cx="1028928" cy="317516"/>
          </a:xfrm>
          <a:prstGeom prst="roundRect">
            <a:avLst>
              <a:gd name="adj" fmla="val 50000"/>
            </a:avLst>
          </a:prstGeom>
          <a:gradFill>
            <a:gsLst>
              <a:gs pos="0">
                <a:srgbClr val="EA5105"/>
              </a:gs>
              <a:gs pos="100000">
                <a:srgbClr val="F8B50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5" name="矩形: 圓角 8">
            <a:extLst>
              <a:ext uri="{FF2B5EF4-FFF2-40B4-BE49-F238E27FC236}">
                <a16:creationId xmlns:a16="http://schemas.microsoft.com/office/drawing/2014/main" id="{CA31F03A-C690-4449-BEF5-A4177FEE5AA8}"/>
              </a:ext>
            </a:extLst>
          </p:cNvPr>
          <p:cNvSpPr/>
          <p:nvPr/>
        </p:nvSpPr>
        <p:spPr>
          <a:xfrm>
            <a:off x="752057" y="2771370"/>
            <a:ext cx="1139687" cy="544454"/>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6" name="矩形 35"/>
          <p:cNvSpPr/>
          <p:nvPr/>
        </p:nvSpPr>
        <p:spPr>
          <a:xfrm>
            <a:off x="895002" y="2798872"/>
            <a:ext cx="915635" cy="492443"/>
          </a:xfrm>
          <a:prstGeom prst="rect">
            <a:avLst/>
          </a:prstGeom>
        </p:spPr>
        <p:txBody>
          <a:bodyPr wrap="none">
            <a:spAutoFit/>
          </a:bodyPr>
          <a:lstStyle/>
          <a:p>
            <a:pPr lvl="0" algn="ctr"/>
            <a:r>
              <a:rPr lang="en-US" sz="1300" b="1">
                <a:solidFill>
                  <a:schemeClr val="tx1"/>
                </a:solidFill>
                <a:latin typeface="+mj-lt"/>
                <a:ea typeface="Calibri"/>
                <a:cs typeface="Calibri"/>
                <a:sym typeface="Calibri"/>
              </a:rPr>
              <a:t>QVR Pro </a:t>
            </a:r>
          </a:p>
          <a:p>
            <a:pPr lvl="0" algn="ctr"/>
            <a:r>
              <a:rPr lang="zh-TW" altLang="en-US" sz="1300" b="1">
                <a:solidFill>
                  <a:schemeClr val="tx1"/>
                </a:solidFill>
                <a:latin typeface="微軟正黑體" pitchFamily="34" charset="-120"/>
                <a:ea typeface="微軟正黑體" pitchFamily="34" charset="-120"/>
                <a:cs typeface="Calibri"/>
                <a:sym typeface="Calibri"/>
              </a:rPr>
              <a:t>排程錄影</a:t>
            </a:r>
          </a:p>
        </p:txBody>
      </p:sp>
      <p:sp>
        <p:nvSpPr>
          <p:cNvPr id="37" name="矩形 36"/>
          <p:cNvSpPr/>
          <p:nvPr/>
        </p:nvSpPr>
        <p:spPr>
          <a:xfrm>
            <a:off x="5545564" y="3776383"/>
            <a:ext cx="1665171" cy="293991"/>
          </a:xfrm>
          <a:prstGeom prst="rect">
            <a:avLst/>
          </a:prstGeom>
        </p:spPr>
        <p:txBody>
          <a:bodyPr wrap="square">
            <a:spAutoFit/>
          </a:bodyPr>
          <a:lstStyle/>
          <a:p>
            <a:pPr lvl="0" algn="ctr">
              <a:lnSpc>
                <a:spcPts val="1700"/>
              </a:lnSpc>
            </a:pPr>
            <a:r>
              <a:rPr lang="en-US" sz="1200" b="1">
                <a:solidFill>
                  <a:schemeClr val="tx1"/>
                </a:solidFill>
                <a:latin typeface="+mj-lt"/>
                <a:ea typeface="微軟正黑體" pitchFamily="34" charset="-120"/>
                <a:cs typeface="Calibri"/>
                <a:sym typeface="Calibri"/>
              </a:rPr>
              <a:t>HDMI</a:t>
            </a:r>
            <a:r>
              <a:rPr lang="zh-TW" altLang="en-US" sz="1200" b="1">
                <a:solidFill>
                  <a:schemeClr val="tx1"/>
                </a:solidFill>
                <a:latin typeface="+mj-lt"/>
                <a:ea typeface="微軟正黑體" pitchFamily="34" charset="-120"/>
                <a:cs typeface="Calibri"/>
                <a:sym typeface="Calibri"/>
              </a:rPr>
              <a:t> 輸出</a:t>
            </a:r>
          </a:p>
        </p:txBody>
      </p:sp>
      <p:sp>
        <p:nvSpPr>
          <p:cNvPr id="38" name="矩形: 圓角 8">
            <a:extLst>
              <a:ext uri="{FF2B5EF4-FFF2-40B4-BE49-F238E27FC236}">
                <a16:creationId xmlns:a16="http://schemas.microsoft.com/office/drawing/2014/main" id="{CA31F03A-C690-4449-BEF5-A4177FEE5AA8}"/>
              </a:ext>
            </a:extLst>
          </p:cNvPr>
          <p:cNvSpPr/>
          <p:nvPr/>
        </p:nvSpPr>
        <p:spPr>
          <a:xfrm>
            <a:off x="5319771" y="1201175"/>
            <a:ext cx="1028928" cy="317516"/>
          </a:xfrm>
          <a:prstGeom prst="roundRect">
            <a:avLst>
              <a:gd name="adj" fmla="val 50000"/>
            </a:avLst>
          </a:prstGeom>
          <a:gradFill>
            <a:gsLst>
              <a:gs pos="0">
                <a:srgbClr val="EA5105"/>
              </a:gs>
              <a:gs pos="100000">
                <a:srgbClr val="F8B50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9" name="矩形 38"/>
          <p:cNvSpPr/>
          <p:nvPr/>
        </p:nvSpPr>
        <p:spPr>
          <a:xfrm>
            <a:off x="5015473" y="1212087"/>
            <a:ext cx="1665171" cy="293991"/>
          </a:xfrm>
          <a:prstGeom prst="rect">
            <a:avLst/>
          </a:prstGeom>
        </p:spPr>
        <p:txBody>
          <a:bodyPr wrap="square">
            <a:spAutoFit/>
          </a:bodyPr>
          <a:lstStyle/>
          <a:p>
            <a:pPr lvl="0" algn="ctr">
              <a:lnSpc>
                <a:spcPts val="1700"/>
              </a:lnSpc>
            </a:pPr>
            <a:r>
              <a:rPr lang="en-US" sz="1200" b="1">
                <a:solidFill>
                  <a:schemeClr val="tx1"/>
                </a:solidFill>
                <a:latin typeface="+mj-lt"/>
                <a:ea typeface="微軟正黑體" pitchFamily="34" charset="-120"/>
                <a:cs typeface="Calibri"/>
                <a:sym typeface="Calibri"/>
              </a:rPr>
              <a:t>USB </a:t>
            </a:r>
            <a:r>
              <a:rPr lang="zh-TW" altLang="en-US" sz="1200" b="1">
                <a:solidFill>
                  <a:schemeClr val="tx1"/>
                </a:solidFill>
                <a:latin typeface="+mj-lt"/>
                <a:ea typeface="微軟正黑體" pitchFamily="34" charset="-120"/>
                <a:cs typeface="Calibri"/>
                <a:sym typeface="Calibri"/>
              </a:rPr>
              <a:t>輸入</a:t>
            </a:r>
          </a:p>
        </p:txBody>
      </p:sp>
      <p:sp>
        <p:nvSpPr>
          <p:cNvPr id="40" name="矩形 39"/>
          <p:cNvSpPr/>
          <p:nvPr/>
        </p:nvSpPr>
        <p:spPr>
          <a:xfrm>
            <a:off x="5104847" y="4402384"/>
            <a:ext cx="1426993" cy="492443"/>
          </a:xfrm>
          <a:prstGeom prst="rect">
            <a:avLst/>
          </a:prstGeom>
        </p:spPr>
        <p:txBody>
          <a:bodyPr wrap="none">
            <a:spAutoFit/>
          </a:bodyPr>
          <a:lstStyle/>
          <a:p>
            <a:pPr algn="ctr"/>
            <a:r>
              <a:rPr lang="en-US" altLang="zh-TW" sz="1300" b="1">
                <a:solidFill>
                  <a:schemeClr val="tx1"/>
                </a:solidFill>
              </a:rPr>
              <a:t>QVR Pro Client </a:t>
            </a:r>
          </a:p>
          <a:p>
            <a:pPr algn="ctr"/>
            <a:r>
              <a:rPr lang="zh-TW" altLang="en-US" sz="1300" b="1">
                <a:solidFill>
                  <a:schemeClr val="tx1"/>
                </a:solidFill>
                <a:latin typeface="微軟正黑體" pitchFamily="34" charset="-120"/>
                <a:ea typeface="微軟正黑體" pitchFamily="34" charset="-120"/>
              </a:rPr>
              <a:t>觀看影像</a:t>
            </a:r>
          </a:p>
        </p:txBody>
      </p:sp>
      <p:sp>
        <p:nvSpPr>
          <p:cNvPr id="41" name="矩形: 圓角 8">
            <a:extLst>
              <a:ext uri="{FF2B5EF4-FFF2-40B4-BE49-F238E27FC236}">
                <a16:creationId xmlns:a16="http://schemas.microsoft.com/office/drawing/2014/main" id="{CA31F03A-C690-4449-BEF5-A4177FEE5AA8}"/>
              </a:ext>
            </a:extLst>
          </p:cNvPr>
          <p:cNvSpPr/>
          <p:nvPr/>
        </p:nvSpPr>
        <p:spPr>
          <a:xfrm>
            <a:off x="3603675" y="1770297"/>
            <a:ext cx="1188614" cy="531201"/>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2" name="矩形 41"/>
          <p:cNvSpPr/>
          <p:nvPr/>
        </p:nvSpPr>
        <p:spPr>
          <a:xfrm>
            <a:off x="3625547" y="1797799"/>
            <a:ext cx="1165704" cy="492443"/>
          </a:xfrm>
          <a:prstGeom prst="rect">
            <a:avLst/>
          </a:prstGeom>
        </p:spPr>
        <p:txBody>
          <a:bodyPr wrap="none">
            <a:spAutoFit/>
          </a:bodyPr>
          <a:lstStyle/>
          <a:p>
            <a:pPr algn="ctr"/>
            <a:r>
              <a:rPr lang="en-US" altLang="zh-TW" sz="1300" b="1">
                <a:solidFill>
                  <a:schemeClr val="tx1"/>
                </a:solidFill>
              </a:rPr>
              <a:t>QUSBCam2 </a:t>
            </a:r>
          </a:p>
          <a:p>
            <a:pPr algn="ctr"/>
            <a:r>
              <a:rPr lang="zh-TW" altLang="en-US" sz="1300" b="1">
                <a:solidFill>
                  <a:schemeClr val="tx1"/>
                </a:solidFill>
                <a:latin typeface="微軟正黑體" pitchFamily="34" charset="-120"/>
                <a:ea typeface="微軟正黑體" pitchFamily="34" charset="-120"/>
              </a:rPr>
              <a:t>轉出影像</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4" name="圖片 3" descr="BG_12.jpg"/>
          <p:cNvPicPr>
            <a:picLocks noChangeAspect="1"/>
          </p:cNvPicPr>
          <p:nvPr/>
        </p:nvPicPr>
        <p:blipFill>
          <a:blip r:embed="rId3" cstate="print"/>
          <a:stretch>
            <a:fillRect/>
          </a:stretch>
        </p:blipFill>
        <p:spPr>
          <a:xfrm>
            <a:off x="0" y="0"/>
            <a:ext cx="913616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36159" cy="5143500"/>
          </a:xfrm>
          <a:prstGeom prst="rect">
            <a:avLst/>
          </a:prstGeom>
          <a:ln>
            <a:noFill/>
          </a:ln>
        </p:spPr>
      </p:pic>
      <p:pic>
        <p:nvPicPr>
          <p:cNvPr id="6" name="圖片 5">
            <a:extLst>
              <a:ext uri="{FF2B5EF4-FFF2-40B4-BE49-F238E27FC236}">
                <a16:creationId xmlns:a16="http://schemas.microsoft.com/office/drawing/2014/main" id="{AD8E4955-ECB9-4489-885D-4D827A1AF9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397" y="1758381"/>
            <a:ext cx="3569539" cy="683806"/>
          </a:xfrm>
          <a:prstGeom prst="rect">
            <a:avLst/>
          </a:prstGeom>
        </p:spPr>
      </p:pic>
      <p:sp>
        <p:nvSpPr>
          <p:cNvPr id="7" name="矩形 6">
            <a:extLst>
              <a:ext uri="{FF2B5EF4-FFF2-40B4-BE49-F238E27FC236}">
                <a16:creationId xmlns:a16="http://schemas.microsoft.com/office/drawing/2014/main" id="{A0BCD75D-E3D7-4877-8760-2E4545C79FAC}"/>
              </a:ext>
            </a:extLst>
          </p:cNvPr>
          <p:cNvSpPr/>
          <p:nvPr/>
        </p:nvSpPr>
        <p:spPr>
          <a:xfrm>
            <a:off x="951430" y="2571750"/>
            <a:ext cx="2852063" cy="892552"/>
          </a:xfrm>
          <a:prstGeom prst="rect">
            <a:avLst/>
          </a:prstGeom>
        </p:spPr>
        <p:txBody>
          <a:bodyPr wrap="none">
            <a:spAutoFit/>
          </a:bodyPr>
          <a:lstStyle/>
          <a:p>
            <a:r>
              <a:rPr lang="zh-TW" altLang="en-US" sz="5100" b="1">
                <a:solidFill>
                  <a:schemeClr val="tx1"/>
                </a:solidFill>
                <a:latin typeface="微軟正黑體" panose="020B0604030504040204" pitchFamily="34" charset="-120"/>
                <a:ea typeface="微軟正黑體" panose="020B0604030504040204" pitchFamily="34" charset="-120"/>
              </a:rPr>
              <a:t>是什麼？</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19" name="圖片 18" descr="BG_13.jpg"/>
          <p:cNvPicPr>
            <a:picLocks noChangeAspect="1"/>
          </p:cNvPicPr>
          <p:nvPr/>
        </p:nvPicPr>
        <p:blipFill>
          <a:blip r:embed="rId3" cstate="print"/>
          <a:stretch>
            <a:fillRect/>
          </a:stretch>
        </p:blipFill>
        <p:spPr>
          <a:xfrm>
            <a:off x="0" y="0"/>
            <a:ext cx="9144000" cy="5143500"/>
          </a:xfrm>
          <a:prstGeom prst="rect">
            <a:avLst/>
          </a:prstGeom>
        </p:spPr>
      </p:pic>
      <p:sp>
        <p:nvSpPr>
          <p:cNvPr id="20" name="矩形: 圓角 8">
            <a:extLst>
              <a:ext uri="{FF2B5EF4-FFF2-40B4-BE49-F238E27FC236}">
                <a16:creationId xmlns:a16="http://schemas.microsoft.com/office/drawing/2014/main" id="{CA31F03A-C690-4449-BEF5-A4177FEE5AA8}"/>
              </a:ext>
            </a:extLst>
          </p:cNvPr>
          <p:cNvSpPr/>
          <p:nvPr/>
        </p:nvSpPr>
        <p:spPr>
          <a:xfrm>
            <a:off x="605140" y="4487087"/>
            <a:ext cx="908764" cy="419128"/>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1" name="矩形 20"/>
          <p:cNvSpPr/>
          <p:nvPr/>
        </p:nvSpPr>
        <p:spPr>
          <a:xfrm>
            <a:off x="722418" y="4497987"/>
            <a:ext cx="723275" cy="415498"/>
          </a:xfrm>
          <a:prstGeom prst="rect">
            <a:avLst/>
          </a:prstGeom>
        </p:spPr>
        <p:txBody>
          <a:bodyPr wrap="none">
            <a:spAutoFit/>
          </a:bodyPr>
          <a:lstStyle/>
          <a:p>
            <a:r>
              <a:rPr lang="zh-TW" altLang="en-US" sz="2100" b="1">
                <a:solidFill>
                  <a:schemeClr val="tx1"/>
                </a:solidFill>
                <a:latin typeface="微軟正黑體" pitchFamily="34" charset="-120"/>
                <a:ea typeface="微軟正黑體" pitchFamily="34" charset="-120"/>
              </a:rPr>
              <a:t>教育</a:t>
            </a:r>
          </a:p>
        </p:txBody>
      </p:sp>
      <p:sp>
        <p:nvSpPr>
          <p:cNvPr id="22" name="矩形: 圓角 8">
            <a:extLst>
              <a:ext uri="{FF2B5EF4-FFF2-40B4-BE49-F238E27FC236}">
                <a16:creationId xmlns:a16="http://schemas.microsoft.com/office/drawing/2014/main" id="{CA31F03A-C690-4449-BEF5-A4177FEE5AA8}"/>
              </a:ext>
            </a:extLst>
          </p:cNvPr>
          <p:cNvSpPr/>
          <p:nvPr/>
        </p:nvSpPr>
        <p:spPr>
          <a:xfrm>
            <a:off x="2932566" y="4480064"/>
            <a:ext cx="908764" cy="419128"/>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3" name="矩形 22"/>
          <p:cNvSpPr/>
          <p:nvPr/>
        </p:nvSpPr>
        <p:spPr>
          <a:xfrm>
            <a:off x="3043825" y="4490964"/>
            <a:ext cx="723275" cy="415498"/>
          </a:xfrm>
          <a:prstGeom prst="rect">
            <a:avLst/>
          </a:prstGeom>
        </p:spPr>
        <p:txBody>
          <a:bodyPr wrap="none">
            <a:spAutoFit/>
          </a:bodyPr>
          <a:lstStyle/>
          <a:p>
            <a:r>
              <a:rPr lang="zh-TW" altLang="en-US" sz="2100" b="1">
                <a:solidFill>
                  <a:schemeClr val="tx1"/>
                </a:solidFill>
                <a:latin typeface="微軟正黑體" pitchFamily="34" charset="-120"/>
                <a:ea typeface="微軟正黑體" pitchFamily="34" charset="-120"/>
              </a:rPr>
              <a:t>醫療</a:t>
            </a:r>
          </a:p>
        </p:txBody>
      </p:sp>
      <p:sp>
        <p:nvSpPr>
          <p:cNvPr id="24" name="矩形: 圓角 8">
            <a:extLst>
              <a:ext uri="{FF2B5EF4-FFF2-40B4-BE49-F238E27FC236}">
                <a16:creationId xmlns:a16="http://schemas.microsoft.com/office/drawing/2014/main" id="{CA31F03A-C690-4449-BEF5-A4177FEE5AA8}"/>
              </a:ext>
            </a:extLst>
          </p:cNvPr>
          <p:cNvSpPr/>
          <p:nvPr/>
        </p:nvSpPr>
        <p:spPr>
          <a:xfrm>
            <a:off x="5201754" y="4454982"/>
            <a:ext cx="908764" cy="419128"/>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5" name="矩形 24"/>
          <p:cNvSpPr/>
          <p:nvPr/>
        </p:nvSpPr>
        <p:spPr>
          <a:xfrm>
            <a:off x="5319033" y="4465882"/>
            <a:ext cx="723275" cy="415498"/>
          </a:xfrm>
          <a:prstGeom prst="rect">
            <a:avLst/>
          </a:prstGeom>
        </p:spPr>
        <p:txBody>
          <a:bodyPr wrap="none">
            <a:spAutoFit/>
          </a:bodyPr>
          <a:lstStyle/>
          <a:p>
            <a:r>
              <a:rPr lang="zh-TW" altLang="en-US" sz="2100" b="1">
                <a:solidFill>
                  <a:schemeClr val="tx1"/>
                </a:solidFill>
                <a:latin typeface="微軟正黑體" pitchFamily="34" charset="-120"/>
                <a:ea typeface="微軟正黑體" pitchFamily="34" charset="-120"/>
              </a:rPr>
              <a:t>電商</a:t>
            </a:r>
          </a:p>
        </p:txBody>
      </p:sp>
      <p:sp>
        <p:nvSpPr>
          <p:cNvPr id="26" name="矩形: 圓角 8">
            <a:extLst>
              <a:ext uri="{FF2B5EF4-FFF2-40B4-BE49-F238E27FC236}">
                <a16:creationId xmlns:a16="http://schemas.microsoft.com/office/drawing/2014/main" id="{CA31F03A-C690-4449-BEF5-A4177FEE5AA8}"/>
              </a:ext>
            </a:extLst>
          </p:cNvPr>
          <p:cNvSpPr/>
          <p:nvPr/>
        </p:nvSpPr>
        <p:spPr>
          <a:xfrm>
            <a:off x="7438012" y="4453979"/>
            <a:ext cx="1071558" cy="419128"/>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7" name="矩形 26"/>
          <p:cNvSpPr/>
          <p:nvPr/>
        </p:nvSpPr>
        <p:spPr>
          <a:xfrm>
            <a:off x="7514904" y="4464879"/>
            <a:ext cx="992579" cy="415498"/>
          </a:xfrm>
          <a:prstGeom prst="rect">
            <a:avLst/>
          </a:prstGeom>
        </p:spPr>
        <p:txBody>
          <a:bodyPr wrap="none">
            <a:spAutoFit/>
          </a:bodyPr>
          <a:lstStyle/>
          <a:p>
            <a:r>
              <a:rPr lang="zh-TW" altLang="en-US" sz="2100" b="1">
                <a:solidFill>
                  <a:schemeClr val="tx1"/>
                </a:solidFill>
                <a:latin typeface="微軟正黑體" pitchFamily="34" charset="-120"/>
                <a:ea typeface="微軟正黑體" pitchFamily="34" charset="-120"/>
              </a:rPr>
              <a:t>運動場</a:t>
            </a:r>
          </a:p>
        </p:txBody>
      </p:sp>
      <p:sp>
        <p:nvSpPr>
          <p:cNvPr id="28" name="矩形: 圓角 8">
            <a:extLst>
              <a:ext uri="{FF2B5EF4-FFF2-40B4-BE49-F238E27FC236}">
                <a16:creationId xmlns:a16="http://schemas.microsoft.com/office/drawing/2014/main" id="{CA31F03A-C690-4449-BEF5-A4177FEE5AA8}"/>
              </a:ext>
            </a:extLst>
          </p:cNvPr>
          <p:cNvSpPr/>
          <p:nvPr/>
        </p:nvSpPr>
        <p:spPr>
          <a:xfrm>
            <a:off x="373770" y="1928168"/>
            <a:ext cx="1462740" cy="419128"/>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9" name="矩形 28"/>
          <p:cNvSpPr/>
          <p:nvPr/>
        </p:nvSpPr>
        <p:spPr>
          <a:xfrm>
            <a:off x="427017" y="1939068"/>
            <a:ext cx="1380506" cy="415498"/>
          </a:xfrm>
          <a:prstGeom prst="rect">
            <a:avLst/>
          </a:prstGeom>
        </p:spPr>
        <p:txBody>
          <a:bodyPr wrap="none">
            <a:spAutoFit/>
          </a:bodyPr>
          <a:lstStyle/>
          <a:p>
            <a:r>
              <a:rPr lang="zh-TW" altLang="en-US" sz="2100" b="1">
                <a:solidFill>
                  <a:schemeClr val="tx1"/>
                </a:solidFill>
                <a:latin typeface="微軟正黑體" pitchFamily="34" charset="-120"/>
                <a:ea typeface="微軟正黑體" pitchFamily="34" charset="-120"/>
              </a:rPr>
              <a:t>零售</a:t>
            </a:r>
            <a:r>
              <a:rPr lang="en-US" altLang="zh-TW" sz="2100" b="1">
                <a:solidFill>
                  <a:schemeClr val="tx1"/>
                </a:solidFill>
                <a:latin typeface="微軟正黑體" pitchFamily="34" charset="-120"/>
                <a:ea typeface="微軟正黑體" pitchFamily="34" charset="-120"/>
              </a:rPr>
              <a:t>/</a:t>
            </a:r>
            <a:r>
              <a:rPr lang="zh-TW" altLang="en-US" sz="2100" b="1">
                <a:solidFill>
                  <a:schemeClr val="tx1"/>
                </a:solidFill>
                <a:latin typeface="微軟正黑體" pitchFamily="34" charset="-120"/>
                <a:ea typeface="微軟正黑體" pitchFamily="34" charset="-120"/>
              </a:rPr>
              <a:t>櫃檯</a:t>
            </a:r>
          </a:p>
        </p:txBody>
      </p:sp>
      <p:sp>
        <p:nvSpPr>
          <p:cNvPr id="30" name="矩形: 圓角 8">
            <a:extLst>
              <a:ext uri="{FF2B5EF4-FFF2-40B4-BE49-F238E27FC236}">
                <a16:creationId xmlns:a16="http://schemas.microsoft.com/office/drawing/2014/main" id="{CA31F03A-C690-4449-BEF5-A4177FEE5AA8}"/>
              </a:ext>
            </a:extLst>
          </p:cNvPr>
          <p:cNvSpPr/>
          <p:nvPr/>
        </p:nvSpPr>
        <p:spPr>
          <a:xfrm>
            <a:off x="3090589" y="1921145"/>
            <a:ext cx="908764" cy="419128"/>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1" name="矩形 30"/>
          <p:cNvSpPr/>
          <p:nvPr/>
        </p:nvSpPr>
        <p:spPr>
          <a:xfrm>
            <a:off x="3201848" y="1932045"/>
            <a:ext cx="723275" cy="415498"/>
          </a:xfrm>
          <a:prstGeom prst="rect">
            <a:avLst/>
          </a:prstGeom>
        </p:spPr>
        <p:txBody>
          <a:bodyPr wrap="none">
            <a:spAutoFit/>
          </a:bodyPr>
          <a:lstStyle/>
          <a:p>
            <a:r>
              <a:rPr lang="zh-TW" altLang="en-US" sz="2100" b="1">
                <a:solidFill>
                  <a:schemeClr val="tx1"/>
                </a:solidFill>
                <a:latin typeface="微軟正黑體" pitchFamily="34" charset="-120"/>
                <a:ea typeface="微軟正黑體" pitchFamily="34" charset="-120"/>
              </a:rPr>
              <a:t>飯店</a:t>
            </a:r>
          </a:p>
        </p:txBody>
      </p:sp>
      <p:sp>
        <p:nvSpPr>
          <p:cNvPr id="32" name="矩形: 圓角 8">
            <a:extLst>
              <a:ext uri="{FF2B5EF4-FFF2-40B4-BE49-F238E27FC236}">
                <a16:creationId xmlns:a16="http://schemas.microsoft.com/office/drawing/2014/main" id="{CA31F03A-C690-4449-BEF5-A4177FEE5AA8}"/>
              </a:ext>
            </a:extLst>
          </p:cNvPr>
          <p:cNvSpPr/>
          <p:nvPr/>
        </p:nvSpPr>
        <p:spPr>
          <a:xfrm>
            <a:off x="5079060" y="1896063"/>
            <a:ext cx="1348370" cy="419128"/>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3" name="矩形 32"/>
          <p:cNvSpPr/>
          <p:nvPr/>
        </p:nvSpPr>
        <p:spPr>
          <a:xfrm>
            <a:off x="5079723" y="1906963"/>
            <a:ext cx="1380506" cy="415498"/>
          </a:xfrm>
          <a:prstGeom prst="rect">
            <a:avLst/>
          </a:prstGeom>
        </p:spPr>
        <p:txBody>
          <a:bodyPr wrap="none">
            <a:spAutoFit/>
          </a:bodyPr>
          <a:lstStyle/>
          <a:p>
            <a:r>
              <a:rPr lang="zh-TW" altLang="en-US" sz="2100" b="1">
                <a:solidFill>
                  <a:schemeClr val="tx1"/>
                </a:solidFill>
                <a:latin typeface="微軟正黑體" pitchFamily="34" charset="-120"/>
                <a:ea typeface="微軟正黑體" pitchFamily="34" charset="-120"/>
              </a:rPr>
              <a:t>工廠</a:t>
            </a:r>
            <a:r>
              <a:rPr lang="en-US" altLang="zh-TW" sz="2100" b="1">
                <a:solidFill>
                  <a:schemeClr val="tx1"/>
                </a:solidFill>
                <a:latin typeface="微軟正黑體" pitchFamily="34" charset="-120"/>
                <a:ea typeface="微軟正黑體" pitchFamily="34" charset="-120"/>
              </a:rPr>
              <a:t>/</a:t>
            </a:r>
            <a:r>
              <a:rPr lang="zh-TW" altLang="en-US" sz="2100" b="1">
                <a:solidFill>
                  <a:schemeClr val="tx1"/>
                </a:solidFill>
                <a:latin typeface="微軟正黑體" pitchFamily="34" charset="-120"/>
                <a:ea typeface="微軟正黑體" pitchFamily="34" charset="-120"/>
              </a:rPr>
              <a:t>物流</a:t>
            </a:r>
          </a:p>
        </p:txBody>
      </p:sp>
      <p:sp>
        <p:nvSpPr>
          <p:cNvPr id="34" name="矩形: 圓角 8">
            <a:extLst>
              <a:ext uri="{FF2B5EF4-FFF2-40B4-BE49-F238E27FC236}">
                <a16:creationId xmlns:a16="http://schemas.microsoft.com/office/drawing/2014/main" id="{CA31F03A-C690-4449-BEF5-A4177FEE5AA8}"/>
              </a:ext>
            </a:extLst>
          </p:cNvPr>
          <p:cNvSpPr/>
          <p:nvPr/>
        </p:nvSpPr>
        <p:spPr>
          <a:xfrm>
            <a:off x="7589677" y="1895060"/>
            <a:ext cx="908764" cy="419128"/>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5" name="矩形 34"/>
          <p:cNvSpPr/>
          <p:nvPr/>
        </p:nvSpPr>
        <p:spPr>
          <a:xfrm>
            <a:off x="7706956" y="1905960"/>
            <a:ext cx="723275" cy="415498"/>
          </a:xfrm>
          <a:prstGeom prst="rect">
            <a:avLst/>
          </a:prstGeom>
        </p:spPr>
        <p:txBody>
          <a:bodyPr wrap="none">
            <a:spAutoFit/>
          </a:bodyPr>
          <a:lstStyle/>
          <a:p>
            <a:r>
              <a:rPr lang="zh-TW" altLang="en-US" sz="2100" b="1">
                <a:solidFill>
                  <a:schemeClr val="tx1"/>
                </a:solidFill>
                <a:latin typeface="微軟正黑體" pitchFamily="34" charset="-120"/>
                <a:ea typeface="微軟正黑體" pitchFamily="34" charset="-120"/>
              </a:rPr>
              <a:t>機場</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23" name="圖片 22" descr="BG_15.jpg"/>
          <p:cNvPicPr>
            <a:picLocks noChangeAspect="1"/>
          </p:cNvPicPr>
          <p:nvPr/>
        </p:nvPicPr>
        <p:blipFill>
          <a:blip r:embed="rId3" cstate="print"/>
          <a:stretch>
            <a:fillRect/>
          </a:stretch>
        </p:blipFill>
        <p:spPr>
          <a:xfrm>
            <a:off x="0" y="0"/>
            <a:ext cx="9136159" cy="5143500"/>
          </a:xfrm>
          <a:prstGeom prst="rect">
            <a:avLst/>
          </a:prstGeom>
        </p:spPr>
      </p:pic>
      <p:sp>
        <p:nvSpPr>
          <p:cNvPr id="37" name="矩形 36">
            <a:extLst>
              <a:ext uri="{FF2B5EF4-FFF2-40B4-BE49-F238E27FC236}">
                <a16:creationId xmlns:a16="http://schemas.microsoft.com/office/drawing/2014/main" id="{AFAF6065-AAAB-4994-8B92-1D68122C69EB}"/>
              </a:ext>
            </a:extLst>
          </p:cNvPr>
          <p:cNvSpPr/>
          <p:nvPr/>
        </p:nvSpPr>
        <p:spPr>
          <a:xfrm>
            <a:off x="1" y="3478697"/>
            <a:ext cx="5095350" cy="1664803"/>
          </a:xfrm>
          <a:prstGeom prst="rect">
            <a:avLst/>
          </a:prstGeom>
          <a:gradFill>
            <a:gsLst>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5" name="Google Shape;529;p40"/>
          <p:cNvGrpSpPr/>
          <p:nvPr/>
        </p:nvGrpSpPr>
        <p:grpSpPr>
          <a:xfrm>
            <a:off x="639811" y="1240008"/>
            <a:ext cx="3306024" cy="2379530"/>
            <a:chOff x="2913194" y="3303901"/>
            <a:chExt cx="2582437" cy="1759487"/>
          </a:xfrm>
          <a:effectLst>
            <a:outerShdw blurRad="50800" dist="38100" dir="2700000" algn="tl" rotWithShape="0">
              <a:prstClr val="black">
                <a:alpha val="40000"/>
              </a:prstClr>
            </a:outerShdw>
          </a:effectLst>
        </p:grpSpPr>
        <p:pic>
          <p:nvPicPr>
            <p:cNvPr id="46" name="Google Shape;530;p40" descr="一張含有 螢幕擷取畫面 的圖片&#10;&#10;描述是以非常高的可信度產生"/>
            <p:cNvPicPr preferRelativeResize="0"/>
            <p:nvPr/>
          </p:nvPicPr>
          <p:blipFill rotWithShape="1">
            <a:blip r:embed="rId4" cstate="print">
              <a:alphaModFix/>
            </a:blip>
            <a:srcRect/>
            <a:stretch/>
          </p:blipFill>
          <p:spPr>
            <a:xfrm>
              <a:off x="2913194" y="3303901"/>
              <a:ext cx="2582437" cy="1759487"/>
            </a:xfrm>
            <a:prstGeom prst="rect">
              <a:avLst/>
            </a:prstGeom>
            <a:noFill/>
            <a:ln w="9525" cap="flat" cmpd="sng">
              <a:solidFill>
                <a:srgbClr val="7F7F7F"/>
              </a:solidFill>
              <a:prstDash val="solid"/>
              <a:round/>
              <a:headEnd type="none" w="sm" len="sm"/>
              <a:tailEnd type="none" w="sm" len="sm"/>
            </a:ln>
          </p:spPr>
        </p:pic>
        <p:pic>
          <p:nvPicPr>
            <p:cNvPr id="51" name="Google Shape;531;p40"/>
            <p:cNvPicPr preferRelativeResize="0"/>
            <p:nvPr/>
          </p:nvPicPr>
          <p:blipFill rotWithShape="1">
            <a:blip r:embed="rId5">
              <a:alphaModFix/>
            </a:blip>
            <a:srcRect/>
            <a:stretch/>
          </p:blipFill>
          <p:spPr>
            <a:xfrm>
              <a:off x="4211134" y="3763081"/>
              <a:ext cx="1228609" cy="903656"/>
            </a:xfrm>
            <a:prstGeom prst="rect">
              <a:avLst/>
            </a:prstGeom>
            <a:noFill/>
            <a:ln>
              <a:noFill/>
            </a:ln>
          </p:spPr>
        </p:pic>
        <p:sp>
          <p:nvSpPr>
            <p:cNvPr id="52" name="Google Shape;532;p40"/>
            <p:cNvSpPr/>
            <p:nvPr/>
          </p:nvSpPr>
          <p:spPr>
            <a:xfrm rot="-60762">
              <a:off x="4297550" y="4255849"/>
              <a:ext cx="475274" cy="243336"/>
            </a:xfrm>
            <a:prstGeom prst="rect">
              <a:avLst/>
            </a:prstGeom>
            <a:solidFill>
              <a:srgbClr val="31859B">
                <a:alpha val="5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53" name="Google Shape;533;p4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04101" y="1012276"/>
            <a:ext cx="652528" cy="652528"/>
          </a:xfrm>
          <a:prstGeom prst="rect">
            <a:avLst/>
          </a:prstGeom>
          <a:noFill/>
          <a:ln>
            <a:noFill/>
          </a:ln>
          <a:effectLst>
            <a:outerShdw blurRad="50800" dist="38100" dir="2700000" algn="tl" rotWithShape="0">
              <a:prstClr val="black">
                <a:alpha val="40000"/>
              </a:prstClr>
            </a:outerShdw>
          </a:effectLst>
        </p:spPr>
      </p:pic>
      <p:pic>
        <p:nvPicPr>
          <p:cNvPr id="54" name="Google Shape;534;p40"/>
          <p:cNvPicPr preferRelativeResize="0"/>
          <p:nvPr/>
        </p:nvPicPr>
        <p:blipFill>
          <a:blip r:embed="rId7">
            <a:alphaModFix/>
          </a:blip>
          <a:stretch>
            <a:fillRect/>
          </a:stretch>
        </p:blipFill>
        <p:spPr>
          <a:xfrm>
            <a:off x="2237648" y="1833769"/>
            <a:ext cx="1520125" cy="1276981"/>
          </a:xfrm>
          <a:prstGeom prst="rect">
            <a:avLst/>
          </a:prstGeom>
          <a:noFill/>
          <a:ln>
            <a:noFill/>
          </a:ln>
        </p:spPr>
      </p:pic>
      <p:pic>
        <p:nvPicPr>
          <p:cNvPr id="55" name="Google Shape;536;p40"/>
          <p:cNvPicPr preferRelativeResize="0"/>
          <p:nvPr/>
        </p:nvPicPr>
        <p:blipFill>
          <a:blip r:embed="rId8" cstate="print">
            <a:alphaModFix/>
          </a:blip>
          <a:stretch>
            <a:fillRect/>
          </a:stretch>
        </p:blipFill>
        <p:spPr>
          <a:xfrm>
            <a:off x="3655204" y="1649050"/>
            <a:ext cx="1161925" cy="2065651"/>
          </a:xfrm>
          <a:prstGeom prst="rect">
            <a:avLst/>
          </a:prstGeom>
          <a:noFill/>
          <a:ln>
            <a:noFill/>
          </a:ln>
          <a:effectLst>
            <a:outerShdw blurRad="50800" dist="38100" dir="2700000" algn="tl" rotWithShape="0">
              <a:prstClr val="black">
                <a:alpha val="40000"/>
              </a:prstClr>
            </a:outerShdw>
          </a:effectLst>
        </p:spPr>
      </p:pic>
      <p:pic>
        <p:nvPicPr>
          <p:cNvPr id="56" name="Google Shape;539;p40"/>
          <p:cNvPicPr preferRelativeResize="0"/>
          <p:nvPr/>
        </p:nvPicPr>
        <p:blipFill rotWithShape="1">
          <a:blip r:embed="rId9" cstate="print">
            <a:alphaModFix/>
          </a:blip>
          <a:srcRect/>
          <a:stretch/>
        </p:blipFill>
        <p:spPr>
          <a:xfrm>
            <a:off x="4389810" y="1417711"/>
            <a:ext cx="504777" cy="504777"/>
          </a:xfrm>
          <a:prstGeom prst="rect">
            <a:avLst/>
          </a:prstGeom>
          <a:noFill/>
          <a:ln>
            <a:noFill/>
          </a:ln>
          <a:effectLst>
            <a:outerShdw blurRad="50800" dist="38100" dir="2700000" algn="tl" rotWithShape="0">
              <a:prstClr val="black">
                <a:alpha val="40000"/>
              </a:prstClr>
            </a:outerShdw>
          </a:effectLst>
        </p:spPr>
      </p:pic>
      <p:sp>
        <p:nvSpPr>
          <p:cNvPr id="352" name="Google Shape;352;p30"/>
          <p:cNvSpPr txBox="1">
            <a:spLocks noGrp="1"/>
          </p:cNvSpPr>
          <p:nvPr>
            <p:ph type="title"/>
          </p:nvPr>
        </p:nvSpPr>
        <p:spPr>
          <a:xfrm>
            <a:off x="279813" y="22187"/>
            <a:ext cx="9036162" cy="582000"/>
          </a:xfrm>
          <a:prstGeom prst="rect">
            <a:avLst/>
          </a:prstGeom>
        </p:spPr>
        <p:txBody>
          <a:bodyPr spcFirstLastPara="1" wrap="square" lIns="91425" tIns="91425" rIns="91425" bIns="91425" anchor="t" anchorCtr="0">
            <a:noAutofit/>
          </a:bodyPr>
          <a:lstStyle/>
          <a:p>
            <a:pPr lvl="0"/>
            <a:r>
              <a:rPr lang="en" sz="3600" b="1">
                <a:solidFill>
                  <a:schemeClr val="tx1"/>
                </a:solidFill>
                <a:latin typeface="微軟正黑體" pitchFamily="34" charset="-120"/>
                <a:ea typeface="微軟正黑體" pitchFamily="34" charset="-120"/>
              </a:rPr>
              <a:t>用戶案例回饋推薦｜機房</a:t>
            </a:r>
            <a:endParaRPr sz="3600" b="1">
              <a:solidFill>
                <a:schemeClr val="tx1"/>
              </a:solidFill>
              <a:latin typeface="微軟正黑體" pitchFamily="34" charset="-120"/>
              <a:ea typeface="微軟正黑體" pitchFamily="34" charset="-120"/>
            </a:endParaRPr>
          </a:p>
        </p:txBody>
      </p:sp>
      <p:sp>
        <p:nvSpPr>
          <p:cNvPr id="353" name="Google Shape;353;p30"/>
          <p:cNvSpPr/>
          <p:nvPr/>
        </p:nvSpPr>
        <p:spPr>
          <a:xfrm>
            <a:off x="6268427" y="2041296"/>
            <a:ext cx="2465400" cy="513061"/>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圖片 31" descr="058.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50760" y="1383658"/>
            <a:ext cx="1244462" cy="247404"/>
          </a:xfrm>
          <a:prstGeom prst="rect">
            <a:avLst/>
          </a:prstGeom>
        </p:spPr>
      </p:pic>
      <p:sp>
        <p:nvSpPr>
          <p:cNvPr id="351" name="Google Shape;351;p30"/>
          <p:cNvSpPr/>
          <p:nvPr/>
        </p:nvSpPr>
        <p:spPr>
          <a:xfrm>
            <a:off x="5330911" y="1383610"/>
            <a:ext cx="2058831" cy="484952"/>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txBox="1"/>
          <p:nvPr/>
        </p:nvSpPr>
        <p:spPr>
          <a:xfrm>
            <a:off x="5355760" y="1331033"/>
            <a:ext cx="2069400" cy="2745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dk2"/>
                </a:solidFill>
                <a:latin typeface="微軟正黑體" pitchFamily="34" charset="-120"/>
                <a:ea typeface="微軟正黑體" pitchFamily="34" charset="-120"/>
              </a:rPr>
              <a:t>您好，想請問產品還符合您的需求嗎？</a:t>
            </a:r>
          </a:p>
        </p:txBody>
      </p:sp>
      <p:pic>
        <p:nvPicPr>
          <p:cNvPr id="33" name="圖片 32" descr="058.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73951" y="2749407"/>
            <a:ext cx="1244462" cy="247404"/>
          </a:xfrm>
          <a:prstGeom prst="rect">
            <a:avLst/>
          </a:prstGeom>
        </p:spPr>
      </p:pic>
      <p:sp>
        <p:nvSpPr>
          <p:cNvPr id="34" name="Google Shape;351;p30"/>
          <p:cNvSpPr/>
          <p:nvPr/>
        </p:nvSpPr>
        <p:spPr>
          <a:xfrm>
            <a:off x="5354102" y="2748849"/>
            <a:ext cx="2035639" cy="3240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 name="圖片 37" descr="058.png"/>
          <p:cNvPicPr>
            <a:picLocks noChangeAspect="1"/>
          </p:cNvPicPr>
          <p:nvPr/>
        </p:nvPicPr>
        <p:blipFill>
          <a:blip r:embed="rId11" cstate="print"/>
          <a:stretch>
            <a:fillRect/>
          </a:stretch>
        </p:blipFill>
        <p:spPr>
          <a:xfrm>
            <a:off x="5267326" y="3955649"/>
            <a:ext cx="1244462" cy="384012"/>
          </a:xfrm>
          <a:prstGeom prst="rect">
            <a:avLst/>
          </a:prstGeom>
        </p:spPr>
      </p:pic>
      <p:sp>
        <p:nvSpPr>
          <p:cNvPr id="39" name="Google Shape;351;p30"/>
          <p:cNvSpPr/>
          <p:nvPr/>
        </p:nvSpPr>
        <p:spPr>
          <a:xfrm>
            <a:off x="5347478" y="3954782"/>
            <a:ext cx="2077682" cy="1094295"/>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txBox="1"/>
          <p:nvPr/>
        </p:nvSpPr>
        <p:spPr>
          <a:xfrm>
            <a:off x="5381557" y="2716197"/>
            <a:ext cx="1794495" cy="2745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dk2"/>
                </a:solidFill>
                <a:latin typeface="微軟正黑體" pitchFamily="34" charset="-120"/>
                <a:ea typeface="微軟正黑體" pitchFamily="34" charset="-120"/>
              </a:rPr>
              <a:t>十分感謝您的回饋分享！</a:t>
            </a:r>
          </a:p>
        </p:txBody>
      </p:sp>
      <p:sp>
        <p:nvSpPr>
          <p:cNvPr id="365" name="Google Shape;365;p30"/>
          <p:cNvSpPr txBox="1"/>
          <p:nvPr/>
        </p:nvSpPr>
        <p:spPr>
          <a:xfrm>
            <a:off x="5391444" y="3906964"/>
            <a:ext cx="1998298" cy="594551"/>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dk2"/>
                </a:solidFill>
                <a:latin typeface="微軟正黑體" pitchFamily="34" charset="-120"/>
                <a:ea typeface="微軟正黑體" pitchFamily="34" charset="-120"/>
              </a:rPr>
              <a:t>只需要搭配</a:t>
            </a:r>
            <a:r>
              <a:rPr lang="en-US" altLang="zh-TW" sz="1200" b="1">
                <a:solidFill>
                  <a:schemeClr val="dk2"/>
                </a:solidFill>
                <a:latin typeface="微軟正黑體" pitchFamily="34" charset="-120"/>
                <a:ea typeface="微軟正黑體" pitchFamily="34" charset="-120"/>
              </a:rPr>
              <a:t>QVR Pro</a:t>
            </a:r>
            <a:r>
              <a:rPr lang="zh-TW" altLang="en-US" sz="1200" b="1">
                <a:solidFill>
                  <a:schemeClr val="dk2"/>
                </a:solidFill>
                <a:latin typeface="微軟正黑體" pitchFamily="34" charset="-120"/>
                <a:ea typeface="微軟正黑體" pitchFamily="34" charset="-120"/>
              </a:rPr>
              <a:t>的伺服器端動態偵測功能，就可以偵測到有人進出您的機房進而主動推送手機通知給你喔。</a:t>
            </a:r>
          </a:p>
          <a:p>
            <a:pPr lvl="0">
              <a:lnSpc>
                <a:spcPct val="115000"/>
              </a:lnSpc>
              <a:spcAft>
                <a:spcPts val="1600"/>
              </a:spcAft>
            </a:pPr>
            <a:endParaRPr lang="zh-TW" altLang="en-US" sz="1200" b="1">
              <a:solidFill>
                <a:schemeClr val="dk2"/>
              </a:solidFill>
              <a:latin typeface="微軟正黑體" pitchFamily="34" charset="-120"/>
              <a:ea typeface="微軟正黑體" pitchFamily="34" charset="-120"/>
            </a:endParaRPr>
          </a:p>
        </p:txBody>
      </p:sp>
      <p:pic>
        <p:nvPicPr>
          <p:cNvPr id="42" name="圖片 41" descr="058.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267222" y="2042073"/>
            <a:ext cx="562101" cy="247404"/>
          </a:xfrm>
          <a:prstGeom prst="rect">
            <a:avLst/>
          </a:prstGeom>
        </p:spPr>
      </p:pic>
      <p:sp>
        <p:nvSpPr>
          <p:cNvPr id="354" name="Google Shape;354;p30"/>
          <p:cNvSpPr txBox="1"/>
          <p:nvPr/>
        </p:nvSpPr>
        <p:spPr>
          <a:xfrm>
            <a:off x="6289032" y="2005653"/>
            <a:ext cx="2465400" cy="5520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bg2"/>
                </a:solidFill>
                <a:latin typeface="微軟正黑體" pitchFamily="34" charset="-120"/>
                <a:ea typeface="微軟正黑體" pitchFamily="34" charset="-120"/>
              </a:rPr>
              <a:t>攝影機滿輕巧的！畫質也不錯～可以清楚看到機房人員進出！</a:t>
            </a:r>
          </a:p>
        </p:txBody>
      </p:sp>
      <p:sp>
        <p:nvSpPr>
          <p:cNvPr id="30" name="矩形: 圓角 8">
            <a:extLst>
              <a:ext uri="{FF2B5EF4-FFF2-40B4-BE49-F238E27FC236}">
                <a16:creationId xmlns:a16="http://schemas.microsoft.com/office/drawing/2014/main" id="{CA31F03A-C690-4449-BEF5-A4177FEE5AA8}"/>
              </a:ext>
            </a:extLst>
          </p:cNvPr>
          <p:cNvSpPr/>
          <p:nvPr/>
        </p:nvSpPr>
        <p:spPr>
          <a:xfrm>
            <a:off x="486879" y="4702865"/>
            <a:ext cx="1694762" cy="346213"/>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1" name="Google Shape;359;p30"/>
          <p:cNvSpPr txBox="1"/>
          <p:nvPr/>
        </p:nvSpPr>
        <p:spPr>
          <a:xfrm>
            <a:off x="449796" y="4696237"/>
            <a:ext cx="1801800" cy="362779"/>
          </a:xfrm>
          <a:prstGeom prst="rect">
            <a:avLst/>
          </a:prstGeom>
          <a:noFill/>
          <a:ln>
            <a:noFill/>
          </a:ln>
        </p:spPr>
        <p:txBody>
          <a:bodyPr spcFirstLastPara="1" wrap="square" lIns="91425" tIns="91425" rIns="91425" bIns="91425" anchor="t" anchorCtr="0">
            <a:noAutofit/>
          </a:bodyPr>
          <a:lstStyle/>
          <a:p>
            <a:pPr lvl="0" algn="ctr"/>
            <a:r>
              <a:rPr lang="zh-TW" altLang="en-US" sz="1100" b="1">
                <a:solidFill>
                  <a:schemeClr val="tx1"/>
                </a:solidFill>
                <a:latin typeface="微軟正黑體" pitchFamily="34" charset="-120"/>
                <a:ea typeface="微軟正黑體" pitchFamily="34" charset="-120"/>
                <a:cs typeface="Calibri"/>
                <a:sym typeface="Calibri"/>
              </a:rPr>
              <a:t>建議機種：</a:t>
            </a:r>
            <a:r>
              <a:rPr lang="en-US" sz="1100" b="1">
                <a:solidFill>
                  <a:schemeClr val="tx1"/>
                </a:solidFill>
                <a:latin typeface="+mj-lt"/>
                <a:ea typeface="微軟正黑體" pitchFamily="34" charset="-120"/>
                <a:cs typeface="Calibri"/>
                <a:sym typeface="Calibri"/>
              </a:rPr>
              <a:t>TS-853BU</a:t>
            </a:r>
          </a:p>
        </p:txBody>
      </p:sp>
      <p:sp>
        <p:nvSpPr>
          <p:cNvPr id="35" name="矩形: 圓角 8">
            <a:extLst>
              <a:ext uri="{FF2B5EF4-FFF2-40B4-BE49-F238E27FC236}">
                <a16:creationId xmlns:a16="http://schemas.microsoft.com/office/drawing/2014/main" id="{CA31F03A-C690-4449-BEF5-A4177FEE5AA8}"/>
              </a:ext>
            </a:extLst>
          </p:cNvPr>
          <p:cNvSpPr/>
          <p:nvPr/>
        </p:nvSpPr>
        <p:spPr>
          <a:xfrm>
            <a:off x="2663687" y="4696240"/>
            <a:ext cx="1630017" cy="372717"/>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6" name="Google Shape;366;p30"/>
          <p:cNvSpPr txBox="1"/>
          <p:nvPr/>
        </p:nvSpPr>
        <p:spPr>
          <a:xfrm>
            <a:off x="2266877" y="4626761"/>
            <a:ext cx="2419200" cy="340800"/>
          </a:xfrm>
          <a:prstGeom prst="rect">
            <a:avLst/>
          </a:prstGeom>
          <a:noFill/>
          <a:ln>
            <a:noFill/>
          </a:ln>
        </p:spPr>
        <p:txBody>
          <a:bodyPr spcFirstLastPara="1" wrap="square" lIns="91425" tIns="91425" rIns="91425" bIns="91425" anchor="t" anchorCtr="0">
            <a:noAutofit/>
          </a:bodyPr>
          <a:lstStyle/>
          <a:p>
            <a:pPr lvl="0" algn="ctr"/>
            <a:r>
              <a:rPr lang="zh-TW" altLang="en-US" sz="1100" b="1">
                <a:solidFill>
                  <a:schemeClr val="tx1"/>
                </a:solidFill>
                <a:latin typeface="微軟正黑體" pitchFamily="34" charset="-120"/>
                <a:ea typeface="微軟正黑體" pitchFamily="34" charset="-120"/>
                <a:cs typeface="Calibri"/>
                <a:sym typeface="Calibri"/>
              </a:rPr>
              <a:t>建議 </a:t>
            </a:r>
            <a:r>
              <a:rPr lang="en-US" altLang="zh-TW" sz="1100" b="1">
                <a:solidFill>
                  <a:schemeClr val="tx1"/>
                </a:solidFill>
                <a:latin typeface="+mj-lt"/>
                <a:ea typeface="微軟正黑體" pitchFamily="34" charset="-120"/>
                <a:cs typeface="Calibri"/>
                <a:sym typeface="Calibri"/>
              </a:rPr>
              <a:t>Camera</a:t>
            </a:r>
            <a:r>
              <a:rPr lang="zh-TW" altLang="en-US" sz="1100" b="1">
                <a:solidFill>
                  <a:schemeClr val="tx1"/>
                </a:solidFill>
                <a:latin typeface="+mj-lt"/>
                <a:ea typeface="微軟正黑體" pitchFamily="34" charset="-120"/>
                <a:cs typeface="Calibri"/>
                <a:sym typeface="Calibri"/>
              </a:rPr>
              <a:t>：</a:t>
            </a:r>
            <a:endParaRPr lang="en-US" altLang="zh-TW" sz="1100" b="1">
              <a:solidFill>
                <a:schemeClr val="tx1"/>
              </a:solidFill>
              <a:latin typeface="+mj-lt"/>
              <a:ea typeface="微軟正黑體" pitchFamily="34" charset="-120"/>
              <a:cs typeface="Calibri"/>
              <a:sym typeface="Calibri"/>
            </a:endParaRPr>
          </a:p>
          <a:p>
            <a:pPr lvl="0" algn="ctr"/>
            <a:r>
              <a:rPr lang="en-US" altLang="zh-TW" sz="1100" b="1">
                <a:solidFill>
                  <a:schemeClr val="tx1"/>
                </a:solidFill>
                <a:latin typeface="+mj-lt"/>
                <a:ea typeface="微軟正黑體" pitchFamily="34" charset="-120"/>
                <a:cs typeface="Calibri"/>
                <a:sym typeface="Calibri"/>
              </a:rPr>
              <a:t>Logitech BRIO 4K HD</a:t>
            </a:r>
          </a:p>
        </p:txBody>
      </p:sp>
      <p:pic>
        <p:nvPicPr>
          <p:cNvPr id="47" name="Google Shape;451;p35"/>
          <p:cNvPicPr preferRelativeResize="0"/>
          <p:nvPr/>
        </p:nvPicPr>
        <p:blipFill>
          <a:blip r:embed="rId13" cstate="print">
            <a:extLst>
              <a:ext uri="{28A0092B-C50C-407E-A947-70E740481C1C}">
                <a14:useLocalDpi xmlns:a14="http://schemas.microsoft.com/office/drawing/2010/main"/>
              </a:ext>
            </a:extLst>
          </a:blip>
          <a:stretch>
            <a:fillRect/>
          </a:stretch>
        </p:blipFill>
        <p:spPr>
          <a:xfrm>
            <a:off x="3004834" y="3826557"/>
            <a:ext cx="892870" cy="775260"/>
          </a:xfrm>
          <a:prstGeom prst="rect">
            <a:avLst/>
          </a:prstGeom>
          <a:noFill/>
          <a:ln>
            <a:noFill/>
          </a:ln>
          <a:effectLst>
            <a:outerShdw blurRad="50800" dist="38100" dir="2700000" algn="tl" rotWithShape="0">
              <a:prstClr val="black">
                <a:alpha val="40000"/>
              </a:prstClr>
            </a:outerShdw>
          </a:effectLst>
        </p:spPr>
      </p:pic>
      <p:sp>
        <p:nvSpPr>
          <p:cNvPr id="48" name="Google Shape;353;p30"/>
          <p:cNvSpPr/>
          <p:nvPr/>
        </p:nvSpPr>
        <p:spPr>
          <a:xfrm>
            <a:off x="6276709" y="3257176"/>
            <a:ext cx="2465400" cy="489870"/>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 name="圖片 48" descr="058.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275504" y="3257952"/>
            <a:ext cx="562101" cy="247404"/>
          </a:xfrm>
          <a:prstGeom prst="rect">
            <a:avLst/>
          </a:prstGeom>
        </p:spPr>
      </p:pic>
      <p:sp>
        <p:nvSpPr>
          <p:cNvPr id="50" name="Google Shape;354;p30"/>
          <p:cNvSpPr txBox="1"/>
          <p:nvPr/>
        </p:nvSpPr>
        <p:spPr>
          <a:xfrm>
            <a:off x="6297314" y="3197548"/>
            <a:ext cx="2465400" cy="601217"/>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bg2"/>
                </a:solidFill>
                <a:latin typeface="微軟正黑體" pitchFamily="34" charset="-120"/>
                <a:ea typeface="微軟正黑體" pitchFamily="34" charset="-120"/>
              </a:rPr>
              <a:t>但我希望能偵測有人進出並主動通知我，</a:t>
            </a:r>
            <a:r>
              <a:rPr lang="en-US" altLang="zh-TW" sz="1200" b="1">
                <a:solidFill>
                  <a:schemeClr val="bg2"/>
                </a:solidFill>
                <a:latin typeface="微軟正黑體" pitchFamily="34" charset="-120"/>
                <a:ea typeface="微軟正黑體" pitchFamily="34" charset="-120"/>
              </a:rPr>
              <a:t>QUSBCam2</a:t>
            </a:r>
            <a:r>
              <a:rPr lang="zh-TW" altLang="en-US" sz="1200" b="1">
                <a:solidFill>
                  <a:schemeClr val="bg2"/>
                </a:solidFill>
                <a:latin typeface="微軟正黑體" pitchFamily="34" charset="-120"/>
                <a:ea typeface="微軟正黑體" pitchFamily="34" charset="-120"/>
              </a:rPr>
              <a:t> 能做到嗎？</a:t>
            </a:r>
          </a:p>
        </p:txBody>
      </p:sp>
      <p:pic>
        <p:nvPicPr>
          <p:cNvPr id="41" name="Google Shape;535;p40"/>
          <p:cNvPicPr preferRelativeResize="0"/>
          <p:nvPr/>
        </p:nvPicPr>
        <p:blipFill rotWithShape="1">
          <a:blip r:embed="rId14">
            <a:alphaModFix/>
          </a:blip>
          <a:srcRect/>
          <a:stretch/>
        </p:blipFill>
        <p:spPr>
          <a:xfrm>
            <a:off x="497311" y="3230785"/>
            <a:ext cx="853313" cy="1002017"/>
          </a:xfrm>
          <a:prstGeom prst="rect">
            <a:avLst/>
          </a:prstGeom>
          <a:noFill/>
          <a:ln>
            <a:noFill/>
          </a:ln>
        </p:spPr>
      </p:pic>
      <p:pic>
        <p:nvPicPr>
          <p:cNvPr id="44" name="Google Shape;548;p40"/>
          <p:cNvPicPr preferRelativeResize="0"/>
          <p:nvPr/>
        </p:nvPicPr>
        <p:blipFill rotWithShape="1">
          <a:blip r:embed="rId15" cstate="print">
            <a:alphaModFix/>
          </a:blip>
          <a:srcRect/>
          <a:stretch/>
        </p:blipFill>
        <p:spPr>
          <a:xfrm>
            <a:off x="303570" y="4118965"/>
            <a:ext cx="2066454" cy="504800"/>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grpSp>
        <p:nvGrpSpPr>
          <p:cNvPr id="2" name="Google Shape;555;p41"/>
          <p:cNvGrpSpPr/>
          <p:nvPr/>
        </p:nvGrpSpPr>
        <p:grpSpPr>
          <a:xfrm>
            <a:off x="3472197" y="1612965"/>
            <a:ext cx="1575029" cy="959624"/>
            <a:chOff x="2913194" y="3303901"/>
            <a:chExt cx="2582437" cy="1759487"/>
          </a:xfrm>
        </p:grpSpPr>
        <p:pic>
          <p:nvPicPr>
            <p:cNvPr id="556" name="Google Shape;556;p41" descr="一張含有 螢幕擷取畫面 的圖片&#10;&#10;描述是以非常高的可信度產生"/>
            <p:cNvPicPr preferRelativeResize="0"/>
            <p:nvPr/>
          </p:nvPicPr>
          <p:blipFill rotWithShape="1">
            <a:blip r:embed="rId3" cstate="print">
              <a:alphaModFix/>
            </a:blip>
            <a:srcRect/>
            <a:stretch/>
          </p:blipFill>
          <p:spPr>
            <a:xfrm>
              <a:off x="2913194" y="3303901"/>
              <a:ext cx="2582437" cy="1759487"/>
            </a:xfrm>
            <a:prstGeom prst="rect">
              <a:avLst/>
            </a:prstGeom>
            <a:noFill/>
            <a:ln w="9525" cap="flat" cmpd="sng">
              <a:solidFill>
                <a:srgbClr val="7F7F7F"/>
              </a:solidFill>
              <a:prstDash val="solid"/>
              <a:round/>
              <a:headEnd type="none" w="sm" len="sm"/>
              <a:tailEnd type="none" w="sm" len="sm"/>
            </a:ln>
          </p:spPr>
        </p:pic>
        <p:pic>
          <p:nvPicPr>
            <p:cNvPr id="557" name="Google Shape;557;p41"/>
            <p:cNvPicPr preferRelativeResize="0"/>
            <p:nvPr/>
          </p:nvPicPr>
          <p:blipFill rotWithShape="1">
            <a:blip r:embed="rId4" cstate="print">
              <a:alphaModFix/>
            </a:blip>
            <a:srcRect/>
            <a:stretch/>
          </p:blipFill>
          <p:spPr>
            <a:xfrm>
              <a:off x="4211134" y="3763081"/>
              <a:ext cx="1228609" cy="903656"/>
            </a:xfrm>
            <a:prstGeom prst="rect">
              <a:avLst/>
            </a:prstGeom>
            <a:noFill/>
            <a:ln>
              <a:noFill/>
            </a:ln>
          </p:spPr>
        </p:pic>
        <p:sp>
          <p:nvSpPr>
            <p:cNvPr id="558" name="Google Shape;558;p41"/>
            <p:cNvSpPr/>
            <p:nvPr/>
          </p:nvSpPr>
          <p:spPr>
            <a:xfrm rot="-60762">
              <a:off x="4297550" y="4255849"/>
              <a:ext cx="475274" cy="243336"/>
            </a:xfrm>
            <a:prstGeom prst="rect">
              <a:avLst/>
            </a:prstGeom>
            <a:solidFill>
              <a:srgbClr val="31859B">
                <a:alpha val="5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559" name="Google Shape;559;p41"/>
          <p:cNvSpPr txBox="1">
            <a:spLocks noGrp="1"/>
          </p:cNvSpPr>
          <p:nvPr>
            <p:ph type="title"/>
          </p:nvPr>
        </p:nvSpPr>
        <p:spPr>
          <a:xfrm>
            <a:off x="354115" y="62444"/>
            <a:ext cx="7505700" cy="58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tx1"/>
                </a:solidFill>
                <a:latin typeface="微軟正黑體" pitchFamily="34" charset="-120"/>
                <a:ea typeface="微軟正黑體" pitchFamily="34" charset="-120"/>
              </a:rPr>
              <a:t>機房的使用架構</a:t>
            </a:r>
            <a:endParaRPr sz="3600" b="1">
              <a:solidFill>
                <a:schemeClr val="tx1"/>
              </a:solidFill>
              <a:latin typeface="微軟正黑體" pitchFamily="34" charset="-120"/>
              <a:ea typeface="微軟正黑體" pitchFamily="34" charset="-120"/>
            </a:endParaRPr>
          </a:p>
        </p:txBody>
      </p:sp>
      <p:pic>
        <p:nvPicPr>
          <p:cNvPr id="561" name="Google Shape;561;p41"/>
          <p:cNvPicPr preferRelativeResize="0"/>
          <p:nvPr/>
        </p:nvPicPr>
        <p:blipFill rotWithShape="1">
          <a:blip r:embed="rId5" cstate="print">
            <a:alphaModFix/>
            <a:extLst>
              <a:ext uri="{28A0092B-C50C-407E-A947-70E740481C1C}">
                <a14:useLocalDpi xmlns:a14="http://schemas.microsoft.com/office/drawing/2010/main"/>
              </a:ext>
            </a:extLst>
          </a:blip>
          <a:srcRect t="33206" b="27707"/>
          <a:stretch/>
        </p:blipFill>
        <p:spPr>
          <a:xfrm>
            <a:off x="2822275" y="3475175"/>
            <a:ext cx="3502500" cy="855600"/>
          </a:xfrm>
          <a:prstGeom prst="rect">
            <a:avLst/>
          </a:prstGeom>
          <a:noFill/>
          <a:ln>
            <a:noFill/>
          </a:ln>
          <a:effectLst>
            <a:outerShdw blurRad="50800" dist="38100" dir="2700000" algn="tl" rotWithShape="0">
              <a:prstClr val="black">
                <a:alpha val="40000"/>
              </a:prstClr>
            </a:outerShdw>
          </a:effectLst>
        </p:spPr>
      </p:pic>
      <p:pic>
        <p:nvPicPr>
          <p:cNvPr id="562" name="Google Shape;562;p41"/>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149305" y="3057512"/>
            <a:ext cx="658569" cy="658569"/>
          </a:xfrm>
          <a:prstGeom prst="rect">
            <a:avLst/>
          </a:prstGeom>
          <a:noFill/>
          <a:ln>
            <a:noFill/>
          </a:ln>
        </p:spPr>
      </p:pic>
      <p:cxnSp>
        <p:nvCxnSpPr>
          <p:cNvPr id="564" name="Google Shape;564;p41"/>
          <p:cNvCxnSpPr>
            <a:stCxn id="562" idx="3"/>
          </p:cNvCxnSpPr>
          <p:nvPr/>
        </p:nvCxnSpPr>
        <p:spPr>
          <a:xfrm>
            <a:off x="3807874" y="3386796"/>
            <a:ext cx="1282500" cy="600"/>
          </a:xfrm>
          <a:prstGeom prst="bentConnector3">
            <a:avLst>
              <a:gd name="adj1" fmla="val 49997"/>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565" name="Google Shape;565;p41"/>
          <p:cNvCxnSpPr/>
          <p:nvPr/>
        </p:nvCxnSpPr>
        <p:spPr>
          <a:xfrm rot="-5400000">
            <a:off x="5056672" y="1789557"/>
            <a:ext cx="1659300" cy="877200"/>
          </a:xfrm>
          <a:prstGeom prst="bentConnector2">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566" name="Google Shape;566;p41"/>
          <p:cNvPicPr preferRelativeResize="0"/>
          <p:nvPr/>
        </p:nvPicPr>
        <p:blipFill>
          <a:blip r:embed="rId7" cstate="print">
            <a:alphaModFix/>
          </a:blip>
          <a:stretch>
            <a:fillRect/>
          </a:stretch>
        </p:blipFill>
        <p:spPr>
          <a:xfrm>
            <a:off x="627575" y="1350889"/>
            <a:ext cx="1084826" cy="403425"/>
          </a:xfrm>
          <a:prstGeom prst="rect">
            <a:avLst/>
          </a:prstGeom>
          <a:noFill/>
          <a:ln>
            <a:noFill/>
          </a:ln>
          <a:effectLst>
            <a:outerShdw blurRad="50800" dist="38100" dir="2700000" algn="tl" rotWithShape="0">
              <a:prstClr val="black">
                <a:alpha val="40000"/>
              </a:prstClr>
            </a:outerShdw>
          </a:effectLst>
        </p:spPr>
      </p:pic>
      <p:pic>
        <p:nvPicPr>
          <p:cNvPr id="568" name="Google Shape;568;p41"/>
          <p:cNvPicPr preferRelativeResize="0"/>
          <p:nvPr/>
        </p:nvPicPr>
        <p:blipFill>
          <a:blip r:embed="rId7" cstate="print">
            <a:alphaModFix/>
          </a:blip>
          <a:stretch>
            <a:fillRect/>
          </a:stretch>
        </p:blipFill>
        <p:spPr>
          <a:xfrm>
            <a:off x="1008575" y="937799"/>
            <a:ext cx="1084826" cy="403425"/>
          </a:xfrm>
          <a:prstGeom prst="rect">
            <a:avLst/>
          </a:prstGeom>
          <a:noFill/>
          <a:ln>
            <a:noFill/>
          </a:ln>
          <a:effectLst>
            <a:outerShdw blurRad="50800" dist="38100" dir="2700000" algn="tl" rotWithShape="0">
              <a:prstClr val="black">
                <a:alpha val="40000"/>
              </a:prstClr>
            </a:outerShdw>
          </a:effectLst>
        </p:spPr>
      </p:pic>
      <p:cxnSp>
        <p:nvCxnSpPr>
          <p:cNvPr id="571" name="Google Shape;571;p41"/>
          <p:cNvCxnSpPr>
            <a:endCxn id="562" idx="1"/>
          </p:cNvCxnSpPr>
          <p:nvPr/>
        </p:nvCxnSpPr>
        <p:spPr>
          <a:xfrm flipV="1">
            <a:off x="2241274" y="3386797"/>
            <a:ext cx="908031" cy="494433"/>
          </a:xfrm>
          <a:prstGeom prst="bentConnector3">
            <a:avLst>
              <a:gd name="adj1" fmla="val 54378"/>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572" name="Google Shape;572;p41"/>
          <p:cNvCxnSpPr/>
          <p:nvPr/>
        </p:nvCxnSpPr>
        <p:spPr>
          <a:xfrm rot="10800000" flipH="1" flipV="1">
            <a:off x="889314" y="2818024"/>
            <a:ext cx="705925" cy="1063205"/>
          </a:xfrm>
          <a:prstGeom prst="bentConnector4">
            <a:avLst>
              <a:gd name="adj1" fmla="val -32383"/>
              <a:gd name="adj2" fmla="val 101546"/>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573" name="Google Shape;573;p41"/>
          <p:cNvCxnSpPr/>
          <p:nvPr/>
        </p:nvCxnSpPr>
        <p:spPr>
          <a:xfrm rot="16200000" flipH="1">
            <a:off x="1309806" y="2045302"/>
            <a:ext cx="806282" cy="500062"/>
          </a:xfrm>
          <a:prstGeom prst="bentConnector3">
            <a:avLst>
              <a:gd name="adj1" fmla="val -541"/>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574" name="Google Shape;574;p41"/>
          <p:cNvCxnSpPr>
            <a:stCxn id="566" idx="3"/>
          </p:cNvCxnSpPr>
          <p:nvPr/>
        </p:nvCxnSpPr>
        <p:spPr>
          <a:xfrm>
            <a:off x="1712401" y="1552602"/>
            <a:ext cx="245608" cy="370623"/>
          </a:xfrm>
          <a:prstGeom prst="bentConnector2">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575" name="Google Shape;575;p41"/>
          <p:cNvCxnSpPr>
            <a:stCxn id="568" idx="3"/>
          </p:cNvCxnSpPr>
          <p:nvPr/>
        </p:nvCxnSpPr>
        <p:spPr>
          <a:xfrm flipH="1">
            <a:off x="1953039" y="1139512"/>
            <a:ext cx="140362" cy="763832"/>
          </a:xfrm>
          <a:prstGeom prst="bentConnector4">
            <a:avLst>
              <a:gd name="adj1" fmla="val -162865"/>
              <a:gd name="adj2" fmla="val 98988"/>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sp>
        <p:nvSpPr>
          <p:cNvPr id="576" name="Google Shape;576;p41"/>
          <p:cNvSpPr txBox="1"/>
          <p:nvPr/>
        </p:nvSpPr>
        <p:spPr>
          <a:xfrm>
            <a:off x="1694695" y="4355898"/>
            <a:ext cx="5272636" cy="668328"/>
          </a:xfrm>
          <a:prstGeom prst="rect">
            <a:avLst/>
          </a:prstGeom>
          <a:noFill/>
          <a:ln>
            <a:noFill/>
          </a:ln>
        </p:spPr>
        <p:txBody>
          <a:bodyPr spcFirstLastPara="1" wrap="square" lIns="91425" tIns="91425" rIns="91425" bIns="91425" anchor="t" anchorCtr="0">
            <a:noAutofit/>
          </a:bodyPr>
          <a:lstStyle/>
          <a:p>
            <a:pPr marL="0" lvl="0" indent="0" algn="l" rtl="0">
              <a:lnSpc>
                <a:spcPts val="2100"/>
              </a:lnSpc>
              <a:spcBef>
                <a:spcPts val="0"/>
              </a:spcBef>
              <a:spcAft>
                <a:spcPts val="0"/>
              </a:spcAft>
              <a:buNone/>
            </a:pPr>
            <a:r>
              <a:rPr lang="en" b="1">
                <a:solidFill>
                  <a:schemeClr val="bg2">
                    <a:lumMod val="50000"/>
                  </a:schemeClr>
                </a:solidFill>
                <a:latin typeface="微軟正黑體" pitchFamily="34" charset="-120"/>
                <a:ea typeface="微軟正黑體" pitchFamily="34" charset="-120"/>
                <a:cs typeface="Calibri"/>
                <a:sym typeface="Calibri"/>
              </a:rPr>
              <a:t>除了使用傳統IP Camera，於機房本地端可直接在 NAS 上安裝 Webcam錄下設備周邊的影像</a:t>
            </a:r>
            <a:r>
              <a:rPr lang="en">
                <a:solidFill>
                  <a:schemeClr val="bg2">
                    <a:lumMod val="50000"/>
                  </a:schemeClr>
                </a:solidFill>
                <a:latin typeface="微軟正黑體" pitchFamily="34" charset="-120"/>
                <a:ea typeface="微軟正黑體" pitchFamily="34" charset="-120"/>
                <a:cs typeface="Calibri"/>
                <a:sym typeface="Calibri"/>
              </a:rPr>
              <a:t>。</a:t>
            </a:r>
            <a:endParaRPr>
              <a:solidFill>
                <a:schemeClr val="bg2">
                  <a:lumMod val="50000"/>
                </a:schemeClr>
              </a:solidFill>
              <a:latin typeface="微軟正黑體" pitchFamily="34" charset="-120"/>
              <a:ea typeface="微軟正黑體" pitchFamily="34" charset="-120"/>
              <a:cs typeface="Calibri"/>
              <a:sym typeface="Calibri"/>
            </a:endParaRPr>
          </a:p>
        </p:txBody>
      </p:sp>
      <p:cxnSp>
        <p:nvCxnSpPr>
          <p:cNvPr id="579" name="Google Shape;579;p41"/>
          <p:cNvCxnSpPr>
            <a:stCxn id="562" idx="2"/>
            <a:endCxn id="577" idx="1"/>
          </p:cNvCxnSpPr>
          <p:nvPr/>
        </p:nvCxnSpPr>
        <p:spPr>
          <a:xfrm rot="-5400000">
            <a:off x="5391389" y="1549481"/>
            <a:ext cx="253800" cy="4079400"/>
          </a:xfrm>
          <a:prstGeom prst="bentConnector4">
            <a:avLst>
              <a:gd name="adj1" fmla="val -93824"/>
              <a:gd name="adj2" fmla="val 81555"/>
            </a:avLst>
          </a:prstGeom>
          <a:noFill/>
          <a:ln w="38100" cap="flat" cmpd="sng">
            <a:solidFill>
              <a:srgbClr val="FF9933"/>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569" name="Google Shape;569;p41"/>
          <p:cNvPicPr preferRelativeResize="0"/>
          <p:nvPr/>
        </p:nvPicPr>
        <p:blipFill>
          <a:blip r:embed="rId7" cstate="print">
            <a:alphaModFix/>
          </a:blip>
          <a:stretch>
            <a:fillRect/>
          </a:stretch>
        </p:blipFill>
        <p:spPr>
          <a:xfrm>
            <a:off x="422816" y="1784900"/>
            <a:ext cx="1084826" cy="403425"/>
          </a:xfrm>
          <a:prstGeom prst="rect">
            <a:avLst/>
          </a:prstGeom>
          <a:noFill/>
          <a:ln>
            <a:noFill/>
          </a:ln>
          <a:effectLst>
            <a:outerShdw blurRad="50800" dist="38100" dir="2700000" algn="tl" rotWithShape="0">
              <a:prstClr val="black">
                <a:alpha val="40000"/>
              </a:prstClr>
            </a:outerShdw>
          </a:effectLst>
        </p:spPr>
      </p:pic>
      <p:pic>
        <p:nvPicPr>
          <p:cNvPr id="37" name="圖片 36" descr="logo.png"/>
          <p:cNvPicPr>
            <a:picLocks noChangeAspect="1"/>
          </p:cNvPicPr>
          <p:nvPr/>
        </p:nvPicPr>
        <p:blipFill>
          <a:blip r:embed="rId8" cstate="print"/>
          <a:stretch>
            <a:fillRect/>
          </a:stretch>
        </p:blipFill>
        <p:spPr>
          <a:xfrm>
            <a:off x="4610936" y="2383326"/>
            <a:ext cx="1323969" cy="1323969"/>
          </a:xfrm>
          <a:prstGeom prst="rect">
            <a:avLst/>
          </a:prstGeom>
          <a:effectLst>
            <a:outerShdw blurRad="50800" dist="38100" dir="2700000" algn="tl" rotWithShape="0">
              <a:prstClr val="black">
                <a:alpha val="40000"/>
              </a:prstClr>
            </a:outerShdw>
          </a:effectLst>
        </p:spPr>
      </p:pic>
      <p:pic>
        <p:nvPicPr>
          <p:cNvPr id="567" name="Google Shape;567;p41"/>
          <p:cNvPicPr preferRelativeResize="0"/>
          <p:nvPr/>
        </p:nvPicPr>
        <p:blipFill>
          <a:blip r:embed="rId9" cstate="print">
            <a:alphaModFix/>
          </a:blip>
          <a:stretch>
            <a:fillRect/>
          </a:stretch>
        </p:blipFill>
        <p:spPr>
          <a:xfrm>
            <a:off x="1458303" y="3313095"/>
            <a:ext cx="817149" cy="817149"/>
          </a:xfrm>
          <a:prstGeom prst="rect">
            <a:avLst/>
          </a:prstGeom>
          <a:noFill/>
          <a:ln>
            <a:noFill/>
          </a:ln>
        </p:spPr>
      </p:pic>
      <p:pic>
        <p:nvPicPr>
          <p:cNvPr id="43" name="圖片 42" descr="03-1.png"/>
          <p:cNvPicPr>
            <a:picLocks noChangeAspect="1"/>
          </p:cNvPicPr>
          <p:nvPr/>
        </p:nvPicPr>
        <p:blipFill>
          <a:blip r:embed="rId10" cstate="print"/>
          <a:stretch>
            <a:fillRect/>
          </a:stretch>
        </p:blipFill>
        <p:spPr>
          <a:xfrm>
            <a:off x="5965135" y="1063486"/>
            <a:ext cx="1040876" cy="903771"/>
          </a:xfrm>
          <a:prstGeom prst="rect">
            <a:avLst/>
          </a:prstGeom>
          <a:effectLst>
            <a:outerShdw blurRad="50800" dist="38100" dir="2700000" algn="tl" rotWithShape="0">
              <a:prstClr val="black">
                <a:alpha val="40000"/>
              </a:prstClr>
            </a:outerShdw>
          </a:effectLst>
        </p:spPr>
      </p:pic>
      <p:pic>
        <p:nvPicPr>
          <p:cNvPr id="44" name="圖片 43" descr="056.png"/>
          <p:cNvPicPr>
            <a:picLocks noChangeAspect="1"/>
          </p:cNvPicPr>
          <p:nvPr/>
        </p:nvPicPr>
        <p:blipFill>
          <a:blip r:embed="rId11" cstate="print"/>
          <a:stretch>
            <a:fillRect/>
          </a:stretch>
        </p:blipFill>
        <p:spPr>
          <a:xfrm>
            <a:off x="753166" y="2574232"/>
            <a:ext cx="1850750" cy="541683"/>
          </a:xfrm>
          <a:prstGeom prst="rect">
            <a:avLst/>
          </a:prstGeom>
        </p:spPr>
      </p:pic>
      <p:sp>
        <p:nvSpPr>
          <p:cNvPr id="49" name="矩形: 圓角 8">
            <a:extLst>
              <a:ext uri="{FF2B5EF4-FFF2-40B4-BE49-F238E27FC236}">
                <a16:creationId xmlns:a16="http://schemas.microsoft.com/office/drawing/2014/main" id="{CA31F03A-C690-4449-BEF5-A4177FEE5AA8}"/>
              </a:ext>
            </a:extLst>
          </p:cNvPr>
          <p:cNvSpPr/>
          <p:nvPr/>
        </p:nvSpPr>
        <p:spPr>
          <a:xfrm>
            <a:off x="2963509" y="2666996"/>
            <a:ext cx="1643270" cy="28989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0" name="矩形 49"/>
          <p:cNvSpPr/>
          <p:nvPr/>
        </p:nvSpPr>
        <p:spPr>
          <a:xfrm>
            <a:off x="3076635" y="2684208"/>
            <a:ext cx="1942617" cy="276999"/>
          </a:xfrm>
          <a:prstGeom prst="rect">
            <a:avLst/>
          </a:prstGeom>
        </p:spPr>
        <p:txBody>
          <a:bodyPr wrap="square">
            <a:spAutoFit/>
          </a:bodyPr>
          <a:lstStyle/>
          <a:p>
            <a:pPr lvl="0"/>
            <a:r>
              <a:rPr lang="zh-TW" altLang="en-US" sz="1200" b="1">
                <a:solidFill>
                  <a:schemeClr val="tx1"/>
                </a:solidFill>
                <a:latin typeface="微軟正黑體" pitchFamily="34" charset="-120"/>
                <a:ea typeface="微軟正黑體" pitchFamily="34" charset="-120"/>
                <a:cs typeface="Calibri"/>
                <a:sym typeface="Calibri"/>
              </a:rPr>
              <a:t>即時分析動態偵測</a:t>
            </a:r>
          </a:p>
        </p:txBody>
      </p:sp>
      <p:pic>
        <p:nvPicPr>
          <p:cNvPr id="580" name="Google Shape;580;p41"/>
          <p:cNvPicPr preferRelativeResize="0"/>
          <p:nvPr/>
        </p:nvPicPr>
        <p:blipFill rotWithShape="1">
          <a:blip r:embed="rId12">
            <a:alphaModFix/>
          </a:blip>
          <a:srcRect/>
          <a:stretch/>
        </p:blipFill>
        <p:spPr>
          <a:xfrm>
            <a:off x="3089663" y="1706683"/>
            <a:ext cx="853313" cy="1002017"/>
          </a:xfrm>
          <a:prstGeom prst="rect">
            <a:avLst/>
          </a:prstGeom>
          <a:noFill/>
          <a:ln>
            <a:noFill/>
          </a:ln>
        </p:spPr>
      </p:pic>
      <p:sp>
        <p:nvSpPr>
          <p:cNvPr id="52" name="矩形: 圓角 8">
            <a:extLst>
              <a:ext uri="{FF2B5EF4-FFF2-40B4-BE49-F238E27FC236}">
                <a16:creationId xmlns:a16="http://schemas.microsoft.com/office/drawing/2014/main" id="{CA31F03A-C690-4449-BEF5-A4177FEE5AA8}"/>
              </a:ext>
            </a:extLst>
          </p:cNvPr>
          <p:cNvSpPr/>
          <p:nvPr/>
        </p:nvSpPr>
        <p:spPr>
          <a:xfrm>
            <a:off x="6440548" y="3043027"/>
            <a:ext cx="1643270" cy="28989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pic>
        <p:nvPicPr>
          <p:cNvPr id="577" name="Google Shape;577;p41"/>
          <p:cNvPicPr preferRelativeResize="0"/>
          <p:nvPr/>
        </p:nvPicPr>
        <p:blipFill>
          <a:blip r:embed="rId13" cstate="print">
            <a:alphaModFix/>
          </a:blip>
          <a:stretch>
            <a:fillRect/>
          </a:stretch>
        </p:blipFill>
        <p:spPr>
          <a:xfrm>
            <a:off x="7558131" y="2429400"/>
            <a:ext cx="1161925" cy="2065651"/>
          </a:xfrm>
          <a:prstGeom prst="rect">
            <a:avLst/>
          </a:prstGeom>
          <a:noFill/>
          <a:ln>
            <a:noFill/>
          </a:ln>
        </p:spPr>
      </p:pic>
      <p:sp>
        <p:nvSpPr>
          <p:cNvPr id="582" name="Google Shape;582;p41"/>
          <p:cNvSpPr txBox="1"/>
          <p:nvPr/>
        </p:nvSpPr>
        <p:spPr>
          <a:xfrm>
            <a:off x="6461881" y="3010138"/>
            <a:ext cx="1161900" cy="34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tx1"/>
                </a:solidFill>
                <a:latin typeface="微軟正黑體" pitchFamily="34" charset="-120"/>
                <a:ea typeface="微軟正黑體" pitchFamily="34" charset="-120"/>
                <a:cs typeface="Calibri"/>
                <a:sym typeface="Calibri"/>
              </a:rPr>
              <a:t>事件主動通知</a:t>
            </a:r>
            <a:endParaRPr sz="1200" b="1">
              <a:solidFill>
                <a:schemeClr val="tx1"/>
              </a:solidFill>
              <a:latin typeface="微軟正黑體" pitchFamily="34" charset="-120"/>
              <a:ea typeface="微軟正黑體" pitchFamily="34" charset="-120"/>
              <a:cs typeface="Calibri"/>
              <a:sym typeface="Calibri"/>
            </a:endParaRPr>
          </a:p>
        </p:txBody>
      </p:sp>
      <p:sp>
        <p:nvSpPr>
          <p:cNvPr id="53" name="矩形 52"/>
          <p:cNvSpPr/>
          <p:nvPr/>
        </p:nvSpPr>
        <p:spPr>
          <a:xfrm>
            <a:off x="7558710" y="2412563"/>
            <a:ext cx="1177786" cy="2074954"/>
          </a:xfrm>
          <a:prstGeom prst="rect">
            <a:avLst/>
          </a:prstGeom>
          <a:noFill/>
          <a:ln w="50800">
            <a:gradFill>
              <a:gsLst>
                <a:gs pos="0">
                  <a:srgbClr val="7030A0"/>
                </a:gs>
                <a:gs pos="50000">
                  <a:srgbClr val="3862E8"/>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78" name="Google Shape;578;p41"/>
          <p:cNvPicPr preferRelativeResize="0"/>
          <p:nvPr/>
        </p:nvPicPr>
        <p:blipFill rotWithShape="1">
          <a:blip r:embed="rId14" cstate="print">
            <a:alphaModFix/>
          </a:blip>
          <a:srcRect/>
          <a:stretch/>
        </p:blipFill>
        <p:spPr>
          <a:xfrm>
            <a:off x="8292737" y="2198061"/>
            <a:ext cx="504777" cy="5047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23" name="圖片 22" descr="BG_15.jpg"/>
          <p:cNvPicPr>
            <a:picLocks noChangeAspect="1"/>
          </p:cNvPicPr>
          <p:nvPr/>
        </p:nvPicPr>
        <p:blipFill>
          <a:blip r:embed="rId3" cstate="print"/>
          <a:stretch>
            <a:fillRect/>
          </a:stretch>
        </p:blipFill>
        <p:spPr>
          <a:xfrm>
            <a:off x="0" y="0"/>
            <a:ext cx="9144000" cy="5143500"/>
          </a:xfrm>
          <a:prstGeom prst="rect">
            <a:avLst/>
          </a:prstGeom>
        </p:spPr>
      </p:pic>
      <p:sp>
        <p:nvSpPr>
          <p:cNvPr id="32" name="矩形 31">
            <a:extLst>
              <a:ext uri="{FF2B5EF4-FFF2-40B4-BE49-F238E27FC236}">
                <a16:creationId xmlns:a16="http://schemas.microsoft.com/office/drawing/2014/main" id="{723B5086-C9EF-4AD8-A565-CED58340E051}"/>
              </a:ext>
            </a:extLst>
          </p:cNvPr>
          <p:cNvSpPr/>
          <p:nvPr/>
        </p:nvSpPr>
        <p:spPr>
          <a:xfrm>
            <a:off x="1" y="3347829"/>
            <a:ext cx="5095350" cy="1795672"/>
          </a:xfrm>
          <a:prstGeom prst="rect">
            <a:avLst/>
          </a:prstGeom>
          <a:gradFill>
            <a:gsLst>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2" name="Google Shape;352;p30"/>
          <p:cNvSpPr txBox="1">
            <a:spLocks noGrp="1"/>
          </p:cNvSpPr>
          <p:nvPr>
            <p:ph type="title"/>
          </p:nvPr>
        </p:nvSpPr>
        <p:spPr>
          <a:xfrm>
            <a:off x="279813" y="22187"/>
            <a:ext cx="9036162" cy="582000"/>
          </a:xfrm>
          <a:prstGeom prst="rect">
            <a:avLst/>
          </a:prstGeom>
        </p:spPr>
        <p:txBody>
          <a:bodyPr spcFirstLastPara="1" wrap="square" lIns="91425" tIns="91425" rIns="91425" bIns="91425" anchor="t" anchorCtr="0">
            <a:noAutofit/>
          </a:bodyPr>
          <a:lstStyle/>
          <a:p>
            <a:pPr lvl="0"/>
            <a:r>
              <a:rPr lang="en" sz="3600" b="1">
                <a:solidFill>
                  <a:schemeClr val="tx1"/>
                </a:solidFill>
                <a:latin typeface="微軟正黑體" pitchFamily="34" charset="-120"/>
                <a:ea typeface="微軟正黑體" pitchFamily="34" charset="-120"/>
              </a:rPr>
              <a:t>用戶案例回饋推薦</a:t>
            </a:r>
            <a:r>
              <a:rPr lang="en" sz="3600" b="1">
                <a:solidFill>
                  <a:schemeClr val="tx1"/>
                </a:solidFill>
                <a:ea typeface="微軟正黑體" pitchFamily="34" charset="-120"/>
              </a:rPr>
              <a:t>｜</a:t>
            </a:r>
            <a:r>
              <a:rPr lang="en" sz="3600" b="1">
                <a:solidFill>
                  <a:schemeClr val="tx1"/>
                </a:solidFill>
                <a:latin typeface="微軟正黑體" pitchFamily="34" charset="-120"/>
                <a:ea typeface="微軟正黑體" pitchFamily="34" charset="-120"/>
              </a:rPr>
              <a:t>工廠</a:t>
            </a:r>
            <a:endParaRPr sz="3600" b="1">
              <a:solidFill>
                <a:schemeClr val="tx1"/>
              </a:solidFill>
              <a:latin typeface="微軟正黑體" pitchFamily="34" charset="-120"/>
              <a:ea typeface="微軟正黑體" pitchFamily="34" charset="-120"/>
            </a:endParaRPr>
          </a:p>
        </p:txBody>
      </p:sp>
      <p:sp>
        <p:nvSpPr>
          <p:cNvPr id="353" name="Google Shape;353;p30"/>
          <p:cNvSpPr/>
          <p:nvPr/>
        </p:nvSpPr>
        <p:spPr>
          <a:xfrm>
            <a:off x="6268427" y="1350528"/>
            <a:ext cx="2465400" cy="349065"/>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 name="圖片 32" descr="058.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3951" y="1823154"/>
            <a:ext cx="1244462" cy="247404"/>
          </a:xfrm>
          <a:prstGeom prst="rect">
            <a:avLst/>
          </a:prstGeom>
        </p:spPr>
      </p:pic>
      <p:sp>
        <p:nvSpPr>
          <p:cNvPr id="34" name="Google Shape;351;p30"/>
          <p:cNvSpPr/>
          <p:nvPr/>
        </p:nvSpPr>
        <p:spPr>
          <a:xfrm>
            <a:off x="5354103" y="1822595"/>
            <a:ext cx="1951158" cy="698582"/>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 name="圖片 37" descr="058.png"/>
          <p:cNvPicPr>
            <a:picLocks noChangeAspect="1"/>
          </p:cNvPicPr>
          <p:nvPr/>
        </p:nvPicPr>
        <p:blipFill>
          <a:blip r:embed="rId5" cstate="print"/>
          <a:stretch>
            <a:fillRect/>
          </a:stretch>
        </p:blipFill>
        <p:spPr>
          <a:xfrm>
            <a:off x="5267326" y="4623741"/>
            <a:ext cx="1244462" cy="315279"/>
          </a:xfrm>
          <a:prstGeom prst="rect">
            <a:avLst/>
          </a:prstGeom>
        </p:spPr>
      </p:pic>
      <p:sp>
        <p:nvSpPr>
          <p:cNvPr id="39" name="Google Shape;351;p30"/>
          <p:cNvSpPr/>
          <p:nvPr/>
        </p:nvSpPr>
        <p:spPr>
          <a:xfrm>
            <a:off x="5347478" y="4627489"/>
            <a:ext cx="2017418" cy="378665"/>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txBox="1"/>
          <p:nvPr/>
        </p:nvSpPr>
        <p:spPr>
          <a:xfrm>
            <a:off x="5381557" y="1767644"/>
            <a:ext cx="1938613" cy="2745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dk2"/>
                </a:solidFill>
                <a:latin typeface="微軟正黑體" pitchFamily="34" charset="-120"/>
                <a:ea typeface="微軟正黑體" pitchFamily="34" charset="-120"/>
              </a:rPr>
              <a:t>透過 </a:t>
            </a:r>
            <a:r>
              <a:rPr lang="en-US" altLang="zh-TW" sz="1200" b="1">
                <a:solidFill>
                  <a:schemeClr val="dk2"/>
                </a:solidFill>
                <a:latin typeface="微軟正黑體" pitchFamily="34" charset="-120"/>
                <a:ea typeface="微軟正黑體" pitchFamily="34" charset="-120"/>
              </a:rPr>
              <a:t>QUSBCam2 </a:t>
            </a:r>
            <a:r>
              <a:rPr lang="zh-TW" altLang="en-US" sz="1200" b="1">
                <a:solidFill>
                  <a:schemeClr val="dk2"/>
                </a:solidFill>
                <a:latin typeface="微軟正黑體" pitchFamily="34" charset="-120"/>
                <a:ea typeface="微軟正黑體" pitchFamily="34" charset="-120"/>
              </a:rPr>
              <a:t>可即時記錄產線上的細部環節，無需顧慮</a:t>
            </a:r>
            <a:r>
              <a:rPr lang="en-US" altLang="zh-TW" sz="1200" b="1">
                <a:solidFill>
                  <a:schemeClr val="dk2"/>
                </a:solidFill>
                <a:latin typeface="微軟正黑體" pitchFamily="34" charset="-120"/>
                <a:ea typeface="微軟正黑體" pitchFamily="34" charset="-120"/>
              </a:rPr>
              <a:t>IP</a:t>
            </a:r>
            <a:r>
              <a:rPr lang="zh-TW" altLang="en-US" sz="1200" b="1">
                <a:solidFill>
                  <a:schemeClr val="dk2"/>
                </a:solidFill>
                <a:latin typeface="微軟正黑體" pitchFamily="34" charset="-120"/>
                <a:ea typeface="微軟正黑體" pitchFamily="34" charset="-120"/>
              </a:rPr>
              <a:t>的設定！</a:t>
            </a:r>
          </a:p>
        </p:txBody>
      </p:sp>
      <p:sp>
        <p:nvSpPr>
          <p:cNvPr id="365" name="Google Shape;365;p30"/>
          <p:cNvSpPr txBox="1"/>
          <p:nvPr/>
        </p:nvSpPr>
        <p:spPr>
          <a:xfrm>
            <a:off x="5412177" y="4618429"/>
            <a:ext cx="1874060" cy="594551"/>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dk2"/>
                </a:solidFill>
                <a:latin typeface="微軟正黑體" pitchFamily="34" charset="-120"/>
                <a:ea typeface="微軟正黑體" pitchFamily="34" charset="-120"/>
              </a:rPr>
              <a:t>很榮幸為您服務！</a:t>
            </a:r>
          </a:p>
          <a:p>
            <a:pPr lvl="0">
              <a:lnSpc>
                <a:spcPct val="115000"/>
              </a:lnSpc>
              <a:spcAft>
                <a:spcPts val="1600"/>
              </a:spcAft>
            </a:pPr>
            <a:endParaRPr lang="zh-TW" altLang="en-US" sz="1200" b="1">
              <a:solidFill>
                <a:schemeClr val="dk2"/>
              </a:solidFill>
              <a:latin typeface="微軟正黑體" pitchFamily="34" charset="-120"/>
              <a:ea typeface="微軟正黑體" pitchFamily="34" charset="-120"/>
            </a:endParaRPr>
          </a:p>
        </p:txBody>
      </p:sp>
      <p:pic>
        <p:nvPicPr>
          <p:cNvPr id="42" name="圖片 41" descr="058.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67222" y="1351305"/>
            <a:ext cx="562101" cy="247404"/>
          </a:xfrm>
          <a:prstGeom prst="rect">
            <a:avLst/>
          </a:prstGeom>
        </p:spPr>
      </p:pic>
      <p:sp>
        <p:nvSpPr>
          <p:cNvPr id="354" name="Google Shape;354;p30"/>
          <p:cNvSpPr txBox="1"/>
          <p:nvPr/>
        </p:nvSpPr>
        <p:spPr>
          <a:xfrm>
            <a:off x="6289032" y="1328268"/>
            <a:ext cx="2465400" cy="38644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bg2"/>
                </a:solidFill>
                <a:latin typeface="微軟正黑體" pitchFamily="34" charset="-120"/>
                <a:ea typeface="微軟正黑體" pitchFamily="34" charset="-120"/>
              </a:rPr>
              <a:t>請問要如何設定</a:t>
            </a:r>
            <a:r>
              <a:rPr lang="en-US" altLang="zh-TW" sz="1200" b="1">
                <a:solidFill>
                  <a:schemeClr val="bg2"/>
                </a:solidFill>
                <a:latin typeface="微軟正黑體" pitchFamily="34" charset="-120"/>
                <a:ea typeface="微軟正黑體" pitchFamily="34" charset="-120"/>
              </a:rPr>
              <a:t>IP</a:t>
            </a:r>
            <a:r>
              <a:rPr lang="zh-TW" altLang="en-US" sz="1200" b="1">
                <a:solidFill>
                  <a:schemeClr val="bg2"/>
                </a:solidFill>
                <a:latin typeface="微軟正黑體" pitchFamily="34" charset="-120"/>
                <a:ea typeface="微軟正黑體" pitchFamily="34" charset="-120"/>
              </a:rPr>
              <a:t>？</a:t>
            </a:r>
          </a:p>
        </p:txBody>
      </p:sp>
      <p:sp>
        <p:nvSpPr>
          <p:cNvPr id="30" name="矩形: 圓角 8">
            <a:extLst>
              <a:ext uri="{FF2B5EF4-FFF2-40B4-BE49-F238E27FC236}">
                <a16:creationId xmlns:a16="http://schemas.microsoft.com/office/drawing/2014/main" id="{CA31F03A-C690-4449-BEF5-A4177FEE5AA8}"/>
              </a:ext>
            </a:extLst>
          </p:cNvPr>
          <p:cNvSpPr/>
          <p:nvPr/>
        </p:nvSpPr>
        <p:spPr>
          <a:xfrm>
            <a:off x="486879" y="4702865"/>
            <a:ext cx="1694762" cy="346213"/>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1" name="Google Shape;359;p30"/>
          <p:cNvSpPr txBox="1"/>
          <p:nvPr/>
        </p:nvSpPr>
        <p:spPr>
          <a:xfrm>
            <a:off x="449796" y="4696237"/>
            <a:ext cx="1801800" cy="362779"/>
          </a:xfrm>
          <a:prstGeom prst="rect">
            <a:avLst/>
          </a:prstGeom>
          <a:noFill/>
          <a:ln>
            <a:noFill/>
          </a:ln>
        </p:spPr>
        <p:txBody>
          <a:bodyPr spcFirstLastPara="1" wrap="square" lIns="91425" tIns="91425" rIns="91425" bIns="91425" anchor="t" anchorCtr="0">
            <a:noAutofit/>
          </a:bodyPr>
          <a:lstStyle/>
          <a:p>
            <a:pPr lvl="0" algn="ctr"/>
            <a:r>
              <a:rPr lang="zh-TW" altLang="en-US" sz="1100" b="1">
                <a:solidFill>
                  <a:schemeClr val="tx1"/>
                </a:solidFill>
                <a:latin typeface="微軟正黑體" pitchFamily="34" charset="-120"/>
                <a:ea typeface="微軟正黑體" pitchFamily="34" charset="-120"/>
                <a:cs typeface="Calibri"/>
                <a:sym typeface="Calibri"/>
              </a:rPr>
              <a:t>建議機種：</a:t>
            </a:r>
            <a:r>
              <a:rPr lang="en-US" sz="1100" b="1">
                <a:solidFill>
                  <a:schemeClr val="tx1"/>
                </a:solidFill>
                <a:latin typeface="+mj-lt"/>
                <a:ea typeface="微軟正黑體" pitchFamily="34" charset="-120"/>
                <a:cs typeface="Calibri"/>
                <a:sym typeface="Calibri"/>
              </a:rPr>
              <a:t>TS-853BU</a:t>
            </a:r>
          </a:p>
        </p:txBody>
      </p:sp>
      <p:sp>
        <p:nvSpPr>
          <p:cNvPr id="35" name="矩形: 圓角 8">
            <a:extLst>
              <a:ext uri="{FF2B5EF4-FFF2-40B4-BE49-F238E27FC236}">
                <a16:creationId xmlns:a16="http://schemas.microsoft.com/office/drawing/2014/main" id="{CA31F03A-C690-4449-BEF5-A4177FEE5AA8}"/>
              </a:ext>
            </a:extLst>
          </p:cNvPr>
          <p:cNvSpPr/>
          <p:nvPr/>
        </p:nvSpPr>
        <p:spPr>
          <a:xfrm>
            <a:off x="2663687" y="4696240"/>
            <a:ext cx="1630017" cy="372717"/>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6" name="Google Shape;366;p30"/>
          <p:cNvSpPr txBox="1"/>
          <p:nvPr/>
        </p:nvSpPr>
        <p:spPr>
          <a:xfrm>
            <a:off x="2266877" y="4626761"/>
            <a:ext cx="2419200" cy="340800"/>
          </a:xfrm>
          <a:prstGeom prst="rect">
            <a:avLst/>
          </a:prstGeom>
          <a:noFill/>
          <a:ln>
            <a:noFill/>
          </a:ln>
        </p:spPr>
        <p:txBody>
          <a:bodyPr spcFirstLastPara="1" wrap="square" lIns="91425" tIns="91425" rIns="91425" bIns="91425" anchor="t" anchorCtr="0">
            <a:noAutofit/>
          </a:bodyPr>
          <a:lstStyle/>
          <a:p>
            <a:pPr lvl="0" algn="ctr"/>
            <a:r>
              <a:rPr lang="zh-TW" altLang="en-US" sz="1100" b="1">
                <a:solidFill>
                  <a:schemeClr val="tx1"/>
                </a:solidFill>
                <a:latin typeface="微軟正黑體" pitchFamily="34" charset="-120"/>
                <a:ea typeface="微軟正黑體" pitchFamily="34" charset="-120"/>
                <a:cs typeface="Calibri"/>
                <a:sym typeface="Calibri"/>
              </a:rPr>
              <a:t>建議 </a:t>
            </a:r>
            <a:r>
              <a:rPr lang="en-US" altLang="zh-TW" sz="1100" b="1">
                <a:solidFill>
                  <a:schemeClr val="tx1"/>
                </a:solidFill>
                <a:latin typeface="+mj-lt"/>
                <a:ea typeface="微軟正黑體" pitchFamily="34" charset="-120"/>
                <a:cs typeface="Calibri"/>
                <a:sym typeface="Calibri"/>
              </a:rPr>
              <a:t>Camera</a:t>
            </a:r>
            <a:r>
              <a:rPr lang="zh-TW" altLang="en-US" sz="1100" b="1">
                <a:solidFill>
                  <a:schemeClr val="tx1"/>
                </a:solidFill>
                <a:latin typeface="+mj-lt"/>
                <a:ea typeface="微軟正黑體" pitchFamily="34" charset="-120"/>
                <a:cs typeface="Calibri"/>
                <a:sym typeface="Calibri"/>
              </a:rPr>
              <a:t>：</a:t>
            </a:r>
            <a:endParaRPr lang="en-US" altLang="zh-TW" sz="1100" b="1">
              <a:solidFill>
                <a:schemeClr val="tx1"/>
              </a:solidFill>
              <a:latin typeface="+mj-lt"/>
              <a:ea typeface="微軟正黑體" pitchFamily="34" charset="-120"/>
              <a:cs typeface="Calibri"/>
              <a:sym typeface="Calibri"/>
            </a:endParaRPr>
          </a:p>
          <a:p>
            <a:pPr lvl="0" algn="ctr"/>
            <a:r>
              <a:rPr lang="en-US" altLang="zh-TW" sz="1100" b="1">
                <a:solidFill>
                  <a:schemeClr val="tx1"/>
                </a:solidFill>
                <a:latin typeface="+mj-lt"/>
                <a:ea typeface="微軟正黑體" pitchFamily="34" charset="-120"/>
                <a:cs typeface="Calibri"/>
                <a:sym typeface="Calibri"/>
              </a:rPr>
              <a:t>Logitech BRIO 4K HD</a:t>
            </a:r>
          </a:p>
        </p:txBody>
      </p:sp>
      <p:pic>
        <p:nvPicPr>
          <p:cNvPr id="47" name="Google Shape;451;p35"/>
          <p:cNvPicPr preferRelativeResize="0"/>
          <p:nvPr/>
        </p:nvPicPr>
        <p:blipFill>
          <a:blip r:embed="rId7" cstate="print">
            <a:extLst>
              <a:ext uri="{28A0092B-C50C-407E-A947-70E740481C1C}">
                <a14:useLocalDpi xmlns:a14="http://schemas.microsoft.com/office/drawing/2010/main"/>
              </a:ext>
            </a:extLst>
          </a:blip>
          <a:stretch>
            <a:fillRect/>
          </a:stretch>
        </p:blipFill>
        <p:spPr>
          <a:xfrm>
            <a:off x="3004834" y="3826557"/>
            <a:ext cx="892870" cy="775260"/>
          </a:xfrm>
          <a:prstGeom prst="rect">
            <a:avLst/>
          </a:prstGeom>
          <a:noFill/>
          <a:ln>
            <a:noFill/>
          </a:ln>
          <a:effectLst>
            <a:outerShdw blurRad="50800" dist="38100" dir="2700000" algn="tl" rotWithShape="0">
              <a:prstClr val="black">
                <a:alpha val="40000"/>
              </a:prstClr>
            </a:outerShdw>
          </a:effectLst>
        </p:spPr>
      </p:pic>
      <p:sp>
        <p:nvSpPr>
          <p:cNvPr id="48" name="Google Shape;353;p30"/>
          <p:cNvSpPr/>
          <p:nvPr/>
        </p:nvSpPr>
        <p:spPr>
          <a:xfrm>
            <a:off x="6276709" y="3533442"/>
            <a:ext cx="2465400" cy="375564"/>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 name="圖片 48" descr="058.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75504" y="3533708"/>
            <a:ext cx="562101" cy="247404"/>
          </a:xfrm>
          <a:prstGeom prst="rect">
            <a:avLst/>
          </a:prstGeom>
        </p:spPr>
      </p:pic>
      <p:sp>
        <p:nvSpPr>
          <p:cNvPr id="50" name="Google Shape;354;p30"/>
          <p:cNvSpPr txBox="1"/>
          <p:nvPr/>
        </p:nvSpPr>
        <p:spPr>
          <a:xfrm>
            <a:off x="6310694" y="3525069"/>
            <a:ext cx="2465400" cy="291554"/>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bg2"/>
                </a:solidFill>
                <a:latin typeface="微軟正黑體" pitchFamily="34" charset="-120"/>
                <a:ea typeface="微軟正黑體" pitchFamily="34" charset="-120"/>
              </a:rPr>
              <a:t>好的！謝謝你的快速答覆！</a:t>
            </a:r>
          </a:p>
          <a:p>
            <a:pPr lvl="0">
              <a:lnSpc>
                <a:spcPct val="115000"/>
              </a:lnSpc>
              <a:spcAft>
                <a:spcPts val="1600"/>
              </a:spcAft>
            </a:pPr>
            <a:endParaRPr lang="zh-TW" altLang="en-US" sz="1200" b="1">
              <a:solidFill>
                <a:schemeClr val="bg2"/>
              </a:solidFill>
              <a:latin typeface="微軟正黑體" pitchFamily="34" charset="-120"/>
              <a:ea typeface="微軟正黑體" pitchFamily="34" charset="-120"/>
            </a:endParaRPr>
          </a:p>
        </p:txBody>
      </p:sp>
      <p:pic>
        <p:nvPicPr>
          <p:cNvPr id="44" name="Google Shape;548;p40"/>
          <p:cNvPicPr preferRelativeResize="0"/>
          <p:nvPr/>
        </p:nvPicPr>
        <p:blipFill rotWithShape="1">
          <a:blip r:embed="rId8" cstate="print">
            <a:alphaModFix/>
          </a:blip>
          <a:srcRect/>
          <a:stretch/>
        </p:blipFill>
        <p:spPr>
          <a:xfrm>
            <a:off x="303570" y="4118965"/>
            <a:ext cx="2066454" cy="504800"/>
          </a:xfrm>
          <a:prstGeom prst="rect">
            <a:avLst/>
          </a:prstGeom>
          <a:noFill/>
          <a:ln>
            <a:noFill/>
          </a:ln>
          <a:effectLst>
            <a:outerShdw blurRad="50800" dist="38100" dir="2700000" algn="tl" rotWithShape="0">
              <a:prstClr val="black">
                <a:alpha val="40000"/>
              </a:prstClr>
            </a:outerShdw>
          </a:effectLst>
        </p:spPr>
      </p:pic>
      <p:pic>
        <p:nvPicPr>
          <p:cNvPr id="37" name="Google Shape;588;p42"/>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337703" y="1036151"/>
            <a:ext cx="654583" cy="662897"/>
          </a:xfrm>
          <a:prstGeom prst="rect">
            <a:avLst/>
          </a:prstGeom>
          <a:noFill/>
          <a:ln>
            <a:noFill/>
          </a:ln>
          <a:effectLst>
            <a:outerShdw blurRad="50800" dist="38100" dir="2700000" algn="tl" rotWithShape="0">
              <a:prstClr val="black">
                <a:alpha val="40000"/>
              </a:prstClr>
            </a:outerShdw>
          </a:effectLst>
        </p:spPr>
      </p:pic>
      <p:pic>
        <p:nvPicPr>
          <p:cNvPr id="40" name="圖片 39" descr="058.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2295" y="2647463"/>
            <a:ext cx="1244462" cy="247404"/>
          </a:xfrm>
          <a:prstGeom prst="rect">
            <a:avLst/>
          </a:prstGeom>
        </p:spPr>
      </p:pic>
      <p:sp>
        <p:nvSpPr>
          <p:cNvPr id="43" name="Google Shape;351;p30"/>
          <p:cNvSpPr/>
          <p:nvPr/>
        </p:nvSpPr>
        <p:spPr>
          <a:xfrm>
            <a:off x="5352447" y="2651364"/>
            <a:ext cx="1951158" cy="758474"/>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8;p30"/>
          <p:cNvSpPr txBox="1"/>
          <p:nvPr/>
        </p:nvSpPr>
        <p:spPr>
          <a:xfrm>
            <a:off x="5379901" y="2614253"/>
            <a:ext cx="1938613" cy="274500"/>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dk2"/>
                </a:solidFill>
                <a:latin typeface="微軟正黑體" pitchFamily="34" charset="-120"/>
                <a:ea typeface="微軟正黑體" pitchFamily="34" charset="-120"/>
              </a:rPr>
              <a:t>支援最高可達</a:t>
            </a:r>
            <a:r>
              <a:rPr lang="en-US" altLang="zh-TW" sz="1200" b="1">
                <a:solidFill>
                  <a:schemeClr val="dk2"/>
                </a:solidFill>
                <a:latin typeface="微軟正黑體" pitchFamily="34" charset="-120"/>
                <a:ea typeface="微軟正黑體" pitchFamily="34" charset="-120"/>
              </a:rPr>
              <a:t>4K</a:t>
            </a:r>
            <a:r>
              <a:rPr lang="zh-TW" altLang="en-US" sz="1200" b="1">
                <a:solidFill>
                  <a:schemeClr val="dk2"/>
                </a:solidFill>
                <a:latin typeface="微軟正黑體" pitchFamily="34" charset="-120"/>
                <a:ea typeface="微軟正黑體" pitchFamily="34" charset="-120"/>
              </a:rPr>
              <a:t>的解析度，可將影像細節毫無保留的存放下來。</a:t>
            </a:r>
          </a:p>
          <a:p>
            <a:pPr lvl="0">
              <a:lnSpc>
                <a:spcPct val="115000"/>
              </a:lnSpc>
              <a:spcAft>
                <a:spcPts val="1600"/>
              </a:spcAft>
            </a:pPr>
            <a:endParaRPr lang="zh-TW" altLang="en-US" sz="1200" b="1">
              <a:solidFill>
                <a:schemeClr val="dk2"/>
              </a:solidFill>
              <a:latin typeface="微軟正黑體" pitchFamily="34" charset="-120"/>
              <a:ea typeface="微軟正黑體" pitchFamily="34" charset="-120"/>
            </a:endParaRPr>
          </a:p>
        </p:txBody>
      </p:sp>
      <p:sp>
        <p:nvSpPr>
          <p:cNvPr id="57" name="Google Shape;353;p30"/>
          <p:cNvSpPr/>
          <p:nvPr/>
        </p:nvSpPr>
        <p:spPr>
          <a:xfrm>
            <a:off x="6289966" y="4021352"/>
            <a:ext cx="2465400" cy="502609"/>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 name="圖片 57" descr="058.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88761" y="4022129"/>
            <a:ext cx="562101" cy="247404"/>
          </a:xfrm>
          <a:prstGeom prst="rect">
            <a:avLst/>
          </a:prstGeom>
        </p:spPr>
      </p:pic>
      <p:sp>
        <p:nvSpPr>
          <p:cNvPr id="59" name="Google Shape;354;p30"/>
          <p:cNvSpPr txBox="1"/>
          <p:nvPr/>
        </p:nvSpPr>
        <p:spPr>
          <a:xfrm>
            <a:off x="6310571" y="3982269"/>
            <a:ext cx="2465400" cy="291554"/>
          </a:xfrm>
          <a:prstGeom prst="rect">
            <a:avLst/>
          </a:prstGeom>
          <a:noFill/>
          <a:ln>
            <a:noFill/>
          </a:ln>
        </p:spPr>
        <p:txBody>
          <a:bodyPr spcFirstLastPara="1" wrap="square" lIns="91425" tIns="91425" rIns="91425" bIns="91425" anchor="t" anchorCtr="0">
            <a:noAutofit/>
          </a:bodyPr>
          <a:lstStyle/>
          <a:p>
            <a:pPr lvl="0">
              <a:lnSpc>
                <a:spcPct val="115000"/>
              </a:lnSpc>
              <a:spcAft>
                <a:spcPts val="1600"/>
              </a:spcAft>
            </a:pPr>
            <a:r>
              <a:rPr lang="zh-TW" altLang="en-US" sz="1200" b="1">
                <a:solidFill>
                  <a:schemeClr val="bg2"/>
                </a:solidFill>
                <a:latin typeface="微軟正黑體" pitchFamily="34" charset="-120"/>
                <a:ea typeface="微軟正黑體" pitchFamily="34" charset="-120"/>
              </a:rPr>
              <a:t>畫面真的很清楚，沒有問題了謝謝你</a:t>
            </a:r>
          </a:p>
          <a:p>
            <a:pPr lvl="0">
              <a:lnSpc>
                <a:spcPct val="115000"/>
              </a:lnSpc>
              <a:spcAft>
                <a:spcPts val="1600"/>
              </a:spcAft>
            </a:pPr>
            <a:endParaRPr lang="zh-TW" altLang="en-US" sz="1200" b="1">
              <a:solidFill>
                <a:schemeClr val="bg2"/>
              </a:solidFill>
              <a:latin typeface="微軟正黑體" pitchFamily="34" charset="-120"/>
              <a:ea typeface="微軟正黑體" pitchFamily="34" charset="-12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graphicFrame>
        <p:nvGraphicFramePr>
          <p:cNvPr id="613" name="Google Shape;613;p43"/>
          <p:cNvGraphicFramePr/>
          <p:nvPr>
            <p:extLst>
              <p:ext uri="{D42A27DB-BD31-4B8C-83A1-F6EECF244321}">
                <p14:modId xmlns:p14="http://schemas.microsoft.com/office/powerpoint/2010/main" val="3558438527"/>
              </p:ext>
            </p:extLst>
          </p:nvPr>
        </p:nvGraphicFramePr>
        <p:xfrm>
          <a:off x="499023" y="1003852"/>
          <a:ext cx="7883300" cy="3733109"/>
        </p:xfrm>
        <a:graphic>
          <a:graphicData uri="http://schemas.openxmlformats.org/drawingml/2006/table">
            <a:tbl>
              <a:tblPr>
                <a:noFill/>
                <a:effectLst>
                  <a:outerShdw blurRad="50800" dist="38100" dir="2700000" algn="tl" rotWithShape="0">
                    <a:prstClr val="black">
                      <a:alpha val="40000"/>
                    </a:prstClr>
                  </a:outerShdw>
                </a:effectLst>
              </a:tblPr>
              <a:tblGrid>
                <a:gridCol w="1200675">
                  <a:extLst>
                    <a:ext uri="{9D8B030D-6E8A-4147-A177-3AD203B41FA5}">
                      <a16:colId xmlns:a16="http://schemas.microsoft.com/office/drawing/2014/main" val="20000"/>
                    </a:ext>
                  </a:extLst>
                </a:gridCol>
                <a:gridCol w="1940650">
                  <a:extLst>
                    <a:ext uri="{9D8B030D-6E8A-4147-A177-3AD203B41FA5}">
                      <a16:colId xmlns:a16="http://schemas.microsoft.com/office/drawing/2014/main" val="20001"/>
                    </a:ext>
                  </a:extLst>
                </a:gridCol>
                <a:gridCol w="2483725">
                  <a:extLst>
                    <a:ext uri="{9D8B030D-6E8A-4147-A177-3AD203B41FA5}">
                      <a16:colId xmlns:a16="http://schemas.microsoft.com/office/drawing/2014/main" val="20002"/>
                    </a:ext>
                  </a:extLst>
                </a:gridCol>
                <a:gridCol w="2258250">
                  <a:extLst>
                    <a:ext uri="{9D8B030D-6E8A-4147-A177-3AD203B41FA5}">
                      <a16:colId xmlns:a16="http://schemas.microsoft.com/office/drawing/2014/main" val="20003"/>
                    </a:ext>
                  </a:extLst>
                </a:gridCol>
              </a:tblGrid>
              <a:tr h="555200">
                <a:tc>
                  <a:txBody>
                    <a:bodyPr/>
                    <a:lstStyle/>
                    <a:p>
                      <a:pPr marL="0" lvl="0" indent="0" algn="ctr" rtl="0">
                        <a:spcBef>
                          <a:spcPts val="0"/>
                        </a:spcBef>
                        <a:spcAft>
                          <a:spcPts val="0"/>
                        </a:spcAft>
                        <a:buNone/>
                      </a:pPr>
                      <a:endParaRPr sz="1500" b="1">
                        <a:solidFill>
                          <a:schemeClr val="tx1"/>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53348C"/>
                    </a:solidFill>
                  </a:tcPr>
                </a:tc>
                <a:tc>
                  <a:txBody>
                    <a:bodyPr/>
                    <a:lstStyle/>
                    <a:p>
                      <a:pPr marL="0" lvl="0" indent="0" algn="ctr" rtl="0">
                        <a:spcBef>
                          <a:spcPts val="0"/>
                        </a:spcBef>
                        <a:spcAft>
                          <a:spcPts val="0"/>
                        </a:spcAft>
                        <a:buNone/>
                      </a:pPr>
                      <a:r>
                        <a:rPr lang="en" sz="1600" b="1">
                          <a:solidFill>
                            <a:schemeClr val="tx1"/>
                          </a:solidFill>
                          <a:latin typeface="微軟正黑體" pitchFamily="34" charset="-120"/>
                          <a:ea typeface="微軟正黑體" pitchFamily="34" charset="-120"/>
                        </a:rPr>
                        <a:t>個人</a:t>
                      </a:r>
                      <a:endParaRPr sz="1600" b="1">
                        <a:solidFill>
                          <a:schemeClr val="tx1"/>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53348C"/>
                    </a:solidFill>
                  </a:tcPr>
                </a:tc>
                <a:tc>
                  <a:txBody>
                    <a:bodyPr/>
                    <a:lstStyle/>
                    <a:p>
                      <a:pPr marL="0" lvl="0" indent="0" algn="ctr" rtl="0">
                        <a:spcBef>
                          <a:spcPts val="0"/>
                        </a:spcBef>
                        <a:spcAft>
                          <a:spcPts val="0"/>
                        </a:spcAft>
                        <a:buNone/>
                      </a:pPr>
                      <a:r>
                        <a:rPr lang="en" sz="1600" b="1">
                          <a:solidFill>
                            <a:schemeClr val="tx1"/>
                          </a:solidFill>
                          <a:latin typeface="微軟正黑體" pitchFamily="34" charset="-120"/>
                          <a:ea typeface="微軟正黑體" pitchFamily="34" charset="-120"/>
                        </a:rPr>
                        <a:t>居家</a:t>
                      </a:r>
                      <a:endParaRPr sz="1600" b="1">
                        <a:solidFill>
                          <a:schemeClr val="tx1"/>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53348C"/>
                    </a:solidFill>
                  </a:tcPr>
                </a:tc>
                <a:tc>
                  <a:txBody>
                    <a:bodyPr/>
                    <a:lstStyle/>
                    <a:p>
                      <a:pPr marL="0" lvl="0" indent="0" algn="ctr" rtl="0">
                        <a:spcBef>
                          <a:spcPts val="0"/>
                        </a:spcBef>
                        <a:spcAft>
                          <a:spcPts val="0"/>
                        </a:spcAft>
                        <a:buNone/>
                      </a:pPr>
                      <a:r>
                        <a:rPr lang="zh-TW" altLang="en-US" sz="1600" b="1">
                          <a:solidFill>
                            <a:schemeClr val="tx1"/>
                          </a:solidFill>
                          <a:latin typeface="微軟正黑體" pitchFamily="34" charset="-120"/>
                          <a:ea typeface="微軟正黑體" pitchFamily="34" charset="-120"/>
                        </a:rPr>
                        <a:t>  </a:t>
                      </a:r>
                      <a:r>
                        <a:rPr lang="en" sz="1600" b="1">
                          <a:solidFill>
                            <a:schemeClr val="tx1"/>
                          </a:solidFill>
                          <a:latin typeface="微軟正黑體" pitchFamily="34" charset="-120"/>
                          <a:ea typeface="微軟正黑體" pitchFamily="34" charset="-120"/>
                        </a:rPr>
                        <a:t>企業</a:t>
                      </a:r>
                      <a:endParaRPr sz="1600" b="1">
                        <a:solidFill>
                          <a:schemeClr val="tx1"/>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53348C"/>
                    </a:solidFill>
                  </a:tcPr>
                </a:tc>
                <a:extLst>
                  <a:ext uri="{0D108BD9-81ED-4DB2-BD59-A6C34878D82A}">
                    <a16:rowId xmlns:a16="http://schemas.microsoft.com/office/drawing/2014/main" val="10000"/>
                  </a:ext>
                </a:extLst>
              </a:tr>
              <a:tr h="573659">
                <a:tc>
                  <a:txBody>
                    <a:bodyPr/>
                    <a:lstStyle/>
                    <a:p>
                      <a:pPr marL="0" lvl="0" indent="0" algn="ctr" rtl="0">
                        <a:spcBef>
                          <a:spcPts val="0"/>
                        </a:spcBef>
                        <a:spcAft>
                          <a:spcPts val="0"/>
                        </a:spcAft>
                        <a:buNone/>
                      </a:pPr>
                      <a:r>
                        <a:rPr lang="en" sz="1300" b="1">
                          <a:solidFill>
                            <a:schemeClr val="tx1"/>
                          </a:solidFill>
                          <a:latin typeface="微軟正黑體" pitchFamily="34" charset="-120"/>
                          <a:ea typeface="微軟正黑體" pitchFamily="34" charset="-120"/>
                        </a:rPr>
                        <a:t>適合搭配</a:t>
                      </a:r>
                      <a:endParaRPr sz="1300" b="1">
                        <a:solidFill>
                          <a:schemeClr val="tx1"/>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A428E"/>
                    </a:solidFill>
                  </a:tcPr>
                </a:tc>
                <a:tc>
                  <a:txBody>
                    <a:bodyPr/>
                    <a:lstStyle/>
                    <a:p>
                      <a:pPr marL="0" lvl="0" indent="0" algn="l" rtl="0">
                        <a:spcBef>
                          <a:spcPts val="0"/>
                        </a:spcBef>
                        <a:spcAft>
                          <a:spcPts val="0"/>
                        </a:spcAft>
                        <a:buNone/>
                      </a:pPr>
                      <a:r>
                        <a:rPr lang="en" sz="1200" b="1">
                          <a:solidFill>
                            <a:schemeClr val="bg2"/>
                          </a:solidFill>
                          <a:latin typeface="微軟正黑體" pitchFamily="34" charset="-120"/>
                          <a:ea typeface="微軟正黑體" pitchFamily="34" charset="-120"/>
                        </a:rPr>
                        <a:t>分享即時影像網址</a:t>
                      </a:r>
                      <a:endParaRPr sz="1200" b="1">
                        <a:solidFill>
                          <a:schemeClr val="bg2"/>
                        </a:solidFill>
                        <a:latin typeface="微軟正黑體" pitchFamily="34" charset="-120"/>
                        <a:ea typeface="微軟正黑體" pitchFamily="34" charset="-120"/>
                      </a:endParaRPr>
                    </a:p>
                    <a:p>
                      <a:pPr marL="0" lvl="0" indent="0" algn="l" rtl="0">
                        <a:spcBef>
                          <a:spcPts val="0"/>
                        </a:spcBef>
                        <a:spcAft>
                          <a:spcPts val="0"/>
                        </a:spcAft>
                        <a:buNone/>
                      </a:pPr>
                      <a:r>
                        <a:rPr lang="en" sz="1200" b="1">
                          <a:solidFill>
                            <a:schemeClr val="bg2"/>
                          </a:solidFill>
                          <a:latin typeface="微軟正黑體" pitchFamily="34" charset="-120"/>
                          <a:ea typeface="微軟正黑體" pitchFamily="34" charset="-120"/>
                        </a:rPr>
                        <a:t>(且可被認證碼保護)</a:t>
                      </a: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tc>
                  <a:txBody>
                    <a:bodyPr/>
                    <a:lstStyle/>
                    <a:p>
                      <a:pPr marL="0" lvl="0" indent="0" algn="l" rtl="0">
                        <a:spcBef>
                          <a:spcPts val="0"/>
                        </a:spcBef>
                        <a:spcAft>
                          <a:spcPts val="0"/>
                        </a:spcAft>
                        <a:buNone/>
                      </a:pP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tc>
                  <a:txBody>
                    <a:bodyPr/>
                    <a:lstStyle/>
                    <a:p>
                      <a:pPr marL="0" lvl="0" indent="0" algn="l" rtl="0">
                        <a:spcBef>
                          <a:spcPts val="0"/>
                        </a:spcBef>
                        <a:spcAft>
                          <a:spcPts val="0"/>
                        </a:spcAft>
                        <a:buNone/>
                      </a:pP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extLst>
                  <a:ext uri="{0D108BD9-81ED-4DB2-BD59-A6C34878D82A}">
                    <a16:rowId xmlns:a16="http://schemas.microsoft.com/office/drawing/2014/main" val="10001"/>
                  </a:ext>
                </a:extLst>
              </a:tr>
              <a:tr h="520850">
                <a:tc>
                  <a:txBody>
                    <a:bodyPr/>
                    <a:lstStyle/>
                    <a:p>
                      <a:pPr marL="0" lvl="0" indent="0" algn="ctr" rtl="0">
                        <a:spcBef>
                          <a:spcPts val="0"/>
                        </a:spcBef>
                        <a:spcAft>
                          <a:spcPts val="0"/>
                        </a:spcAft>
                        <a:buNone/>
                      </a:pPr>
                      <a:endParaRPr sz="1300" b="1">
                        <a:solidFill>
                          <a:schemeClr val="tx1"/>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A428E"/>
                    </a:solidFill>
                  </a:tcPr>
                </a:tc>
                <a:tc>
                  <a:txBody>
                    <a:bodyPr/>
                    <a:lstStyle/>
                    <a:p>
                      <a:pPr marL="0" lvl="0" indent="0" algn="ctr" rtl="0">
                        <a:spcBef>
                          <a:spcPts val="0"/>
                        </a:spcBef>
                        <a:spcAft>
                          <a:spcPts val="0"/>
                        </a:spcAft>
                        <a:buNone/>
                      </a:pP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tc>
                  <a:txBody>
                    <a:bodyPr/>
                    <a:lstStyle/>
                    <a:p>
                      <a:pPr marL="0" lvl="0" indent="0" algn="ctr" rtl="0">
                        <a:spcBef>
                          <a:spcPts val="0"/>
                        </a:spcBef>
                        <a:spcAft>
                          <a:spcPts val="0"/>
                        </a:spcAft>
                        <a:buNone/>
                      </a:pPr>
                      <a:r>
                        <a:rPr lang="en" sz="1200" b="1">
                          <a:solidFill>
                            <a:schemeClr val="bg2"/>
                          </a:solidFill>
                          <a:latin typeface="微軟正黑體" pitchFamily="34" charset="-120"/>
                          <a:ea typeface="微軟正黑體" pitchFamily="34" charset="-120"/>
                        </a:rPr>
                        <a:t>QVR Pro 設定錄影排程</a:t>
                      </a: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tc>
                  <a:txBody>
                    <a:bodyPr/>
                    <a:lstStyle/>
                    <a:p>
                      <a:pPr marL="0" lvl="0" indent="0" algn="l" rtl="0">
                        <a:spcBef>
                          <a:spcPts val="0"/>
                        </a:spcBef>
                        <a:spcAft>
                          <a:spcPts val="0"/>
                        </a:spcAft>
                        <a:buNone/>
                      </a:pPr>
                      <a:r>
                        <a:rPr lang="en" sz="1200" b="1">
                          <a:solidFill>
                            <a:schemeClr val="bg2"/>
                          </a:solidFill>
                          <a:latin typeface="微軟正黑體" pitchFamily="34" charset="-120"/>
                          <a:ea typeface="微軟正黑體" pitchFamily="34" charset="-120"/>
                        </a:rPr>
                        <a:t>QVR Pro 設定伺服器動態偵測</a:t>
                      </a: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extLst>
                  <a:ext uri="{0D108BD9-81ED-4DB2-BD59-A6C34878D82A}">
                    <a16:rowId xmlns:a16="http://schemas.microsoft.com/office/drawing/2014/main" val="10002"/>
                  </a:ext>
                </a:extLst>
              </a:tr>
              <a:tr h="520850">
                <a:tc>
                  <a:txBody>
                    <a:bodyPr/>
                    <a:lstStyle/>
                    <a:p>
                      <a:pPr marL="0" lvl="0" indent="0" algn="ctr" rtl="0">
                        <a:spcBef>
                          <a:spcPts val="0"/>
                        </a:spcBef>
                        <a:spcAft>
                          <a:spcPts val="0"/>
                        </a:spcAft>
                        <a:buNone/>
                      </a:pPr>
                      <a:r>
                        <a:rPr lang="en" sz="1300" b="1">
                          <a:solidFill>
                            <a:schemeClr val="tx1"/>
                          </a:solidFill>
                          <a:latin typeface="微軟正黑體" pitchFamily="34" charset="-120"/>
                          <a:ea typeface="微軟正黑體" pitchFamily="34" charset="-120"/>
                        </a:rPr>
                        <a:t>適合機種</a:t>
                      </a:r>
                      <a:endParaRPr sz="1300" b="1">
                        <a:solidFill>
                          <a:schemeClr val="tx1"/>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A428E"/>
                    </a:solidFill>
                  </a:tcPr>
                </a:tc>
                <a:tc>
                  <a:txBody>
                    <a:bodyPr/>
                    <a:lstStyle/>
                    <a:p>
                      <a:pPr marL="0" lvl="0" indent="0" algn="l" rtl="0">
                        <a:spcBef>
                          <a:spcPts val="0"/>
                        </a:spcBef>
                        <a:spcAft>
                          <a:spcPts val="0"/>
                        </a:spcAft>
                        <a:buNone/>
                      </a:pPr>
                      <a:r>
                        <a:rPr lang="en" sz="1200" b="1">
                          <a:solidFill>
                            <a:schemeClr val="bg2"/>
                          </a:solidFill>
                          <a:latin typeface="微軟正黑體" pitchFamily="34" charset="-120"/>
                          <a:ea typeface="微軟正黑體" pitchFamily="34" charset="-120"/>
                        </a:rPr>
                        <a:t>   TBS-453DB</a:t>
                      </a: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tc>
                  <a:txBody>
                    <a:bodyPr/>
                    <a:lstStyle/>
                    <a:p>
                      <a:pPr marL="0" lvl="0" indent="0" algn="l" rtl="0">
                        <a:spcBef>
                          <a:spcPts val="0"/>
                        </a:spcBef>
                        <a:spcAft>
                          <a:spcPts val="0"/>
                        </a:spcAft>
                        <a:buNone/>
                      </a:pPr>
                      <a:r>
                        <a:rPr lang="en" sz="1200" b="1">
                          <a:solidFill>
                            <a:schemeClr val="bg2"/>
                          </a:solidFill>
                          <a:latin typeface="微軟正黑體" pitchFamily="34" charset="-120"/>
                          <a:ea typeface="微軟正黑體" pitchFamily="34" charset="-120"/>
                        </a:rPr>
                        <a:t>           TS-253B</a:t>
                      </a: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tc>
                  <a:txBody>
                    <a:bodyPr/>
                    <a:lstStyle/>
                    <a:p>
                      <a:pPr marL="0" lvl="0" indent="0" algn="l" rtl="0">
                        <a:spcBef>
                          <a:spcPts val="0"/>
                        </a:spcBef>
                        <a:spcAft>
                          <a:spcPts val="0"/>
                        </a:spcAft>
                        <a:buNone/>
                      </a:pPr>
                      <a:r>
                        <a:rPr lang="en" sz="1200" b="1">
                          <a:solidFill>
                            <a:schemeClr val="bg2"/>
                          </a:solidFill>
                          <a:latin typeface="微軟正黑體" pitchFamily="34" charset="-120"/>
                          <a:ea typeface="微軟正黑體" pitchFamily="34" charset="-120"/>
                        </a:rPr>
                        <a:t> TS-853BU</a:t>
                      </a: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extLst>
                  <a:ext uri="{0D108BD9-81ED-4DB2-BD59-A6C34878D82A}">
                    <a16:rowId xmlns:a16="http://schemas.microsoft.com/office/drawing/2014/main" val="10003"/>
                  </a:ext>
                </a:extLst>
              </a:tr>
              <a:tr h="520850">
                <a:tc>
                  <a:txBody>
                    <a:bodyPr/>
                    <a:lstStyle/>
                    <a:p>
                      <a:pPr marL="0" lvl="0" indent="0" algn="ctr" rtl="0">
                        <a:spcBef>
                          <a:spcPts val="0"/>
                        </a:spcBef>
                        <a:spcAft>
                          <a:spcPts val="0"/>
                        </a:spcAft>
                        <a:buNone/>
                      </a:pPr>
                      <a:r>
                        <a:rPr lang="en" sz="1300" b="1">
                          <a:solidFill>
                            <a:schemeClr val="tx1"/>
                          </a:solidFill>
                          <a:latin typeface="微軟正黑體" pitchFamily="34" charset="-120"/>
                          <a:ea typeface="微軟正黑體" pitchFamily="34" charset="-120"/>
                        </a:rPr>
                        <a:t>適合原因</a:t>
                      </a:r>
                      <a:endParaRPr sz="1300" b="1">
                        <a:solidFill>
                          <a:schemeClr val="tx1"/>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A428E"/>
                    </a:solidFill>
                  </a:tcPr>
                </a:tc>
                <a:tc>
                  <a:txBody>
                    <a:bodyPr/>
                    <a:lstStyle/>
                    <a:p>
                      <a:pPr marL="0" lvl="0" indent="0" algn="ctr" rtl="0">
                        <a:spcBef>
                          <a:spcPts val="0"/>
                        </a:spcBef>
                        <a:spcAft>
                          <a:spcPts val="0"/>
                        </a:spcAft>
                        <a:buNone/>
                      </a:pPr>
                      <a:r>
                        <a:rPr lang="en" sz="1200" b="1">
                          <a:solidFill>
                            <a:schemeClr val="bg2"/>
                          </a:solidFill>
                          <a:latin typeface="微軟正黑體" pitchFamily="34" charset="-120"/>
                          <a:ea typeface="微軟正黑體" pitchFamily="34" charset="-120"/>
                        </a:rPr>
                        <a:t>輕巧</a:t>
                      </a: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tc>
                  <a:txBody>
                    <a:bodyPr/>
                    <a:lstStyle/>
                    <a:p>
                      <a:pPr marL="0" lvl="0" indent="0" algn="l" rtl="0">
                        <a:spcBef>
                          <a:spcPts val="0"/>
                        </a:spcBef>
                        <a:spcAft>
                          <a:spcPts val="0"/>
                        </a:spcAft>
                        <a:buNone/>
                      </a:pP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tc>
                  <a:txBody>
                    <a:bodyPr/>
                    <a:lstStyle/>
                    <a:p>
                      <a:pPr marL="0" lvl="0" indent="0" algn="l" rtl="0">
                        <a:spcBef>
                          <a:spcPts val="0"/>
                        </a:spcBef>
                        <a:spcAft>
                          <a:spcPts val="0"/>
                        </a:spcAft>
                        <a:buNone/>
                      </a:pP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extLst>
                  <a:ext uri="{0D108BD9-81ED-4DB2-BD59-A6C34878D82A}">
                    <a16:rowId xmlns:a16="http://schemas.microsoft.com/office/drawing/2014/main" val="10004"/>
                  </a:ext>
                </a:extLst>
              </a:tr>
              <a:tr h="520850">
                <a:tc>
                  <a:txBody>
                    <a:bodyPr/>
                    <a:lstStyle/>
                    <a:p>
                      <a:pPr marL="0" lvl="0" indent="0" algn="ctr" rtl="0">
                        <a:spcBef>
                          <a:spcPts val="0"/>
                        </a:spcBef>
                        <a:spcAft>
                          <a:spcPts val="0"/>
                        </a:spcAft>
                        <a:buNone/>
                      </a:pPr>
                      <a:r>
                        <a:rPr lang="en" sz="1300" b="1">
                          <a:solidFill>
                            <a:schemeClr val="tx1"/>
                          </a:solidFill>
                          <a:latin typeface="微軟正黑體" pitchFamily="34" charset="-120"/>
                          <a:ea typeface="微軟正黑體" pitchFamily="34" charset="-120"/>
                        </a:rPr>
                        <a:t>適合攝影機</a:t>
                      </a:r>
                      <a:endParaRPr sz="1300" b="1">
                        <a:solidFill>
                          <a:schemeClr val="tx1"/>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A428E"/>
                    </a:solidFill>
                  </a:tcPr>
                </a:tc>
                <a:tc>
                  <a:txBody>
                    <a:bodyPr/>
                    <a:lstStyle/>
                    <a:p>
                      <a:pPr marL="0" lvl="0" indent="0" algn="l" rtl="0">
                        <a:spcBef>
                          <a:spcPts val="0"/>
                        </a:spcBef>
                        <a:spcAft>
                          <a:spcPts val="0"/>
                        </a:spcAft>
                        <a:buNone/>
                      </a:pPr>
                      <a:r>
                        <a:rPr lang="en" sz="1200" b="1">
                          <a:solidFill>
                            <a:schemeClr val="bg2"/>
                          </a:solidFill>
                          <a:latin typeface="微軟正黑體" pitchFamily="34" charset="-120"/>
                          <a:ea typeface="微軟正黑體" pitchFamily="34" charset="-120"/>
                        </a:rPr>
                        <a:t>L</a:t>
                      </a:r>
                      <a:r>
                        <a:rPr lang="en" sz="1200" b="1">
                          <a:solidFill>
                            <a:schemeClr val="bg2"/>
                          </a:solidFill>
                          <a:latin typeface="微軟正黑體" pitchFamily="34" charset="-120"/>
                          <a:ea typeface="微軟正黑體" pitchFamily="34" charset="-120"/>
                          <a:cs typeface="Calibri"/>
                          <a:sym typeface="Calibri"/>
                        </a:rPr>
                        <a:t>ogitech C930e</a:t>
                      </a: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tc>
                  <a:txBody>
                    <a:bodyPr/>
                    <a:lstStyle/>
                    <a:p>
                      <a:pPr marL="0" lvl="0" indent="0" algn="l" rtl="0">
                        <a:spcBef>
                          <a:spcPts val="0"/>
                        </a:spcBef>
                        <a:spcAft>
                          <a:spcPts val="0"/>
                        </a:spcAft>
                        <a:buNone/>
                      </a:pPr>
                      <a:r>
                        <a:rPr lang="en" sz="1200" b="1">
                          <a:solidFill>
                            <a:schemeClr val="bg2"/>
                          </a:solidFill>
                          <a:latin typeface="微軟正黑體" pitchFamily="34" charset="-120"/>
                          <a:ea typeface="微軟正黑體" pitchFamily="34" charset="-120"/>
                          <a:cs typeface="Calibri"/>
                          <a:sym typeface="Calibri"/>
                        </a:rPr>
                        <a:t>微軟 LifeCam Studio</a:t>
                      </a: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tc>
                  <a:txBody>
                    <a:bodyPr/>
                    <a:lstStyle/>
                    <a:p>
                      <a:pPr marL="0" lvl="0" indent="0" algn="l" rtl="0">
                        <a:spcBef>
                          <a:spcPts val="0"/>
                        </a:spcBef>
                        <a:spcAft>
                          <a:spcPts val="0"/>
                        </a:spcAft>
                        <a:buNone/>
                      </a:pPr>
                      <a:r>
                        <a:rPr lang="en" sz="1200" b="1">
                          <a:solidFill>
                            <a:schemeClr val="bg2"/>
                          </a:solidFill>
                          <a:latin typeface="微軟正黑體" pitchFamily="34" charset="-120"/>
                          <a:ea typeface="微軟正黑體" pitchFamily="34" charset="-120"/>
                          <a:cs typeface="Calibri"/>
                          <a:sym typeface="Calibri"/>
                        </a:rPr>
                        <a:t>Logitech BRIO 4K HD</a:t>
                      </a: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extLst>
                  <a:ext uri="{0D108BD9-81ED-4DB2-BD59-A6C34878D82A}">
                    <a16:rowId xmlns:a16="http://schemas.microsoft.com/office/drawing/2014/main" val="10005"/>
                  </a:ext>
                </a:extLst>
              </a:tr>
              <a:tr h="520850">
                <a:tc>
                  <a:txBody>
                    <a:bodyPr/>
                    <a:lstStyle/>
                    <a:p>
                      <a:pPr marL="0" lvl="0" indent="0" algn="ctr" rtl="0">
                        <a:spcBef>
                          <a:spcPts val="0"/>
                        </a:spcBef>
                        <a:spcAft>
                          <a:spcPts val="0"/>
                        </a:spcAft>
                        <a:buNone/>
                      </a:pPr>
                      <a:r>
                        <a:rPr lang="en" sz="1300" b="1">
                          <a:solidFill>
                            <a:schemeClr val="tx1"/>
                          </a:solidFill>
                          <a:latin typeface="微軟正黑體" pitchFamily="34" charset="-120"/>
                          <a:ea typeface="微軟正黑體" pitchFamily="34" charset="-120"/>
                        </a:rPr>
                        <a:t>適合原因</a:t>
                      </a:r>
                      <a:endParaRPr sz="1300" b="1">
                        <a:solidFill>
                          <a:schemeClr val="tx1"/>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A428E"/>
                    </a:solidFill>
                  </a:tcPr>
                </a:tc>
                <a:tc>
                  <a:txBody>
                    <a:bodyPr/>
                    <a:lstStyle/>
                    <a:p>
                      <a:pPr marL="0" lvl="0" indent="0" algn="ctr" rtl="0">
                        <a:spcBef>
                          <a:spcPts val="0"/>
                        </a:spcBef>
                        <a:spcAft>
                          <a:spcPts val="0"/>
                        </a:spcAft>
                        <a:buNone/>
                      </a:pPr>
                      <a:r>
                        <a:rPr lang="en" sz="1200" b="1">
                          <a:solidFill>
                            <a:schemeClr val="bg2"/>
                          </a:solidFill>
                          <a:latin typeface="微軟正黑體" pitchFamily="34" charset="-120"/>
                          <a:ea typeface="微軟正黑體" pitchFamily="34" charset="-120"/>
                        </a:rPr>
                        <a:t>輕巧</a:t>
                      </a: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tc>
                  <a:txBody>
                    <a:bodyPr/>
                    <a:lstStyle/>
                    <a:p>
                      <a:pPr marL="0" lvl="0" indent="0" algn="ctr" rtl="0">
                        <a:spcBef>
                          <a:spcPts val="0"/>
                        </a:spcBef>
                        <a:spcAft>
                          <a:spcPts val="0"/>
                        </a:spcAft>
                        <a:buNone/>
                      </a:pPr>
                      <a:r>
                        <a:rPr lang="en" sz="1200" b="1">
                          <a:solidFill>
                            <a:schemeClr val="bg2"/>
                          </a:solidFill>
                          <a:latin typeface="微軟正黑體" pitchFamily="34" charset="-120"/>
                          <a:ea typeface="微軟正黑體" pitchFamily="34" charset="-120"/>
                        </a:rPr>
                        <a:t>畫質良好</a:t>
                      </a: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tc>
                  <a:txBody>
                    <a:bodyPr/>
                    <a:lstStyle/>
                    <a:p>
                      <a:pPr marL="0" lvl="0" indent="0" algn="ctr" rtl="0">
                        <a:spcBef>
                          <a:spcPts val="0"/>
                        </a:spcBef>
                        <a:spcAft>
                          <a:spcPts val="0"/>
                        </a:spcAft>
                        <a:buNone/>
                      </a:pPr>
                      <a:r>
                        <a:rPr lang="en" sz="1200" b="1">
                          <a:solidFill>
                            <a:schemeClr val="bg2"/>
                          </a:solidFill>
                          <a:latin typeface="微軟正黑體" pitchFamily="34" charset="-120"/>
                          <a:ea typeface="微軟正黑體" pitchFamily="34" charset="-120"/>
                        </a:rPr>
                        <a:t>4K解析度</a:t>
                      </a:r>
                      <a:endParaRPr sz="1200" b="1">
                        <a:solidFill>
                          <a:schemeClr val="bg2"/>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extLst>
                  <a:ext uri="{0D108BD9-81ED-4DB2-BD59-A6C34878D82A}">
                    <a16:rowId xmlns:a16="http://schemas.microsoft.com/office/drawing/2014/main" val="10006"/>
                  </a:ext>
                </a:extLst>
              </a:tr>
            </a:tbl>
          </a:graphicData>
        </a:graphic>
      </p:graphicFrame>
      <p:sp>
        <p:nvSpPr>
          <p:cNvPr id="614" name="Google Shape;614;p43"/>
          <p:cNvSpPr txBox="1"/>
          <p:nvPr/>
        </p:nvSpPr>
        <p:spPr>
          <a:xfrm>
            <a:off x="355359" y="53780"/>
            <a:ext cx="7505700" cy="6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tx1"/>
                </a:solidFill>
                <a:latin typeface="微軟正黑體" pitchFamily="34" charset="-120"/>
                <a:ea typeface="微軟正黑體" pitchFamily="34" charset="-120"/>
                <a:cs typeface="Nunito"/>
                <a:sym typeface="Nunito"/>
              </a:rPr>
              <a:t>總結</a:t>
            </a:r>
            <a:endParaRPr sz="3600" b="1">
              <a:solidFill>
                <a:schemeClr val="tx1"/>
              </a:solidFill>
              <a:latin typeface="微軟正黑體" pitchFamily="34" charset="-120"/>
              <a:ea typeface="微軟正黑體" pitchFamily="34" charset="-120"/>
              <a:cs typeface="Nunito"/>
              <a:sym typeface="Nunito"/>
            </a:endParaRPr>
          </a:p>
        </p:txBody>
      </p:sp>
      <p:sp>
        <p:nvSpPr>
          <p:cNvPr id="615" name="Google Shape;615;p43"/>
          <p:cNvSpPr txBox="1">
            <a:spLocks noGrp="1"/>
          </p:cNvSpPr>
          <p:nvPr>
            <p:ph type="body" idx="1"/>
          </p:nvPr>
        </p:nvSpPr>
        <p:spPr>
          <a:xfrm>
            <a:off x="884820" y="4844097"/>
            <a:ext cx="1734140" cy="4137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900">
                <a:latin typeface="微軟正黑體" pitchFamily="34" charset="-120"/>
                <a:ea typeface="微軟正黑體" pitchFamily="34" charset="-120"/>
              </a:rPr>
              <a:t>圖片及商使用宣言</a:t>
            </a:r>
            <a:endParaRPr sz="900">
              <a:latin typeface="微軟正黑體" pitchFamily="34" charset="-120"/>
              <a:ea typeface="微軟正黑體" pitchFamily="34" charset="-120"/>
            </a:endParaRPr>
          </a:p>
        </p:txBody>
      </p:sp>
      <p:pic>
        <p:nvPicPr>
          <p:cNvPr id="616" name="Google Shape;616;p43"/>
          <p:cNvPicPr preferRelativeResize="0"/>
          <p:nvPr/>
        </p:nvPicPr>
        <p:blipFill rotWithShape="1">
          <a:blip r:embed="rId3" cstate="print">
            <a:alphaModFix/>
          </a:blip>
          <a:srcRect/>
          <a:stretch/>
        </p:blipFill>
        <p:spPr>
          <a:xfrm>
            <a:off x="4032433" y="1601081"/>
            <a:ext cx="478325" cy="478325"/>
          </a:xfrm>
          <a:prstGeom prst="rect">
            <a:avLst/>
          </a:prstGeom>
          <a:noFill/>
          <a:ln>
            <a:noFill/>
          </a:ln>
          <a:effectLst>
            <a:outerShdw blurRad="50800" dist="38100" dir="2700000" algn="tl" rotWithShape="0">
              <a:prstClr val="black">
                <a:alpha val="40000"/>
              </a:prstClr>
            </a:outerShdw>
          </a:effectLst>
        </p:spPr>
      </p:pic>
      <p:pic>
        <p:nvPicPr>
          <p:cNvPr id="617" name="Google Shape;617;p43"/>
          <p:cNvPicPr preferRelativeResize="0"/>
          <p:nvPr/>
        </p:nvPicPr>
        <p:blipFill rotWithShape="1">
          <a:blip r:embed="rId4" cstate="print">
            <a:alphaModFix/>
          </a:blip>
          <a:srcRect/>
          <a:stretch/>
        </p:blipFill>
        <p:spPr>
          <a:xfrm>
            <a:off x="7072889" y="2709566"/>
            <a:ext cx="1513327" cy="369681"/>
          </a:xfrm>
          <a:prstGeom prst="rect">
            <a:avLst/>
          </a:prstGeom>
          <a:noFill/>
          <a:ln>
            <a:noFill/>
          </a:ln>
          <a:effectLst>
            <a:outerShdw blurRad="50800" dist="38100" dir="2700000" algn="tl" rotWithShape="0">
              <a:prstClr val="black">
                <a:alpha val="40000"/>
              </a:prstClr>
            </a:outerShdw>
          </a:effectLst>
        </p:spPr>
      </p:pic>
      <p:pic>
        <p:nvPicPr>
          <p:cNvPr id="618" name="Google Shape;618;p4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864759" y="2485558"/>
            <a:ext cx="671370" cy="816179"/>
          </a:xfrm>
          <a:prstGeom prst="rect">
            <a:avLst/>
          </a:prstGeom>
          <a:noFill/>
          <a:ln>
            <a:noFill/>
          </a:ln>
          <a:effectLst>
            <a:outerShdw blurRad="50800" dist="38100" dir="2700000" algn="tl" rotWithShape="0">
              <a:prstClr val="black">
                <a:alpha val="40000"/>
              </a:prstClr>
            </a:outerShdw>
          </a:effectLst>
        </p:spPr>
      </p:pic>
      <p:pic>
        <p:nvPicPr>
          <p:cNvPr id="619" name="Google Shape;619;p43"/>
          <p:cNvPicPr preferRelativeResize="0"/>
          <p:nvPr/>
        </p:nvPicPr>
        <p:blipFill rotWithShape="1">
          <a:blip r:embed="rId6" cstate="print">
            <a:alphaModFix/>
          </a:blip>
          <a:srcRect/>
          <a:stretch/>
        </p:blipFill>
        <p:spPr>
          <a:xfrm>
            <a:off x="2789115" y="2422548"/>
            <a:ext cx="736316" cy="942200"/>
          </a:xfrm>
          <a:prstGeom prst="rect">
            <a:avLst/>
          </a:prstGeom>
          <a:noFill/>
          <a:ln>
            <a:noFill/>
          </a:ln>
          <a:effectLst>
            <a:outerShdw blurRad="50800" dist="38100" dir="2700000" algn="tl" rotWithShape="0">
              <a:prstClr val="black">
                <a:alpha val="40000"/>
              </a:prstClr>
            </a:outerShdw>
          </a:effectLst>
        </p:spPr>
      </p:pic>
      <p:pic>
        <p:nvPicPr>
          <p:cNvPr id="620" name="Google Shape;620;p43"/>
          <p:cNvPicPr preferRelativeResize="0"/>
          <p:nvPr/>
        </p:nvPicPr>
        <p:blipFill>
          <a:blip r:embed="rId7" cstate="print">
            <a:extLst>
              <a:ext uri="{28A0092B-C50C-407E-A947-70E740481C1C}">
                <a14:useLocalDpi xmlns:a14="http://schemas.microsoft.com/office/drawing/2010/main"/>
              </a:ext>
            </a:extLst>
          </a:blip>
          <a:stretch>
            <a:fillRect/>
          </a:stretch>
        </p:blipFill>
        <p:spPr>
          <a:xfrm>
            <a:off x="3151040" y="1672229"/>
            <a:ext cx="308144" cy="305209"/>
          </a:xfrm>
          <a:prstGeom prst="rect">
            <a:avLst/>
          </a:prstGeom>
          <a:noFill/>
          <a:ln>
            <a:noFill/>
          </a:ln>
          <a:effectLst>
            <a:outerShdw blurRad="50800" dist="38100" dir="2700000" algn="tl" rotWithShape="0">
              <a:prstClr val="black">
                <a:alpha val="40000"/>
              </a:prstClr>
            </a:outerShdw>
          </a:effectLst>
        </p:spPr>
      </p:pic>
      <p:pic>
        <p:nvPicPr>
          <p:cNvPr id="623" name="Google Shape;623;p43"/>
          <p:cNvPicPr preferRelativeResize="0"/>
          <p:nvPr/>
        </p:nvPicPr>
        <p:blipFill>
          <a:blip r:embed="rId8" cstate="print"/>
          <a:stretch>
            <a:fillRect/>
          </a:stretch>
        </p:blipFill>
        <p:spPr>
          <a:xfrm>
            <a:off x="7759412" y="3612514"/>
            <a:ext cx="826804" cy="717898"/>
          </a:xfrm>
          <a:prstGeom prst="rect">
            <a:avLst/>
          </a:prstGeom>
          <a:noFill/>
          <a:ln>
            <a:noFill/>
          </a:ln>
          <a:effectLst>
            <a:outerShdw blurRad="50800" dist="38100" dir="2700000" algn="tl" rotWithShape="0">
              <a:prstClr val="black">
                <a:alpha val="40000"/>
              </a:prstClr>
            </a:outerShdw>
          </a:effectLst>
        </p:spPr>
      </p:pic>
      <p:pic>
        <p:nvPicPr>
          <p:cNvPr id="624" name="Google Shape;624;p43"/>
          <p:cNvPicPr preferRelativeResize="0"/>
          <p:nvPr/>
        </p:nvPicPr>
        <p:blipFill>
          <a:blip r:embed="rId9" cstate="print"/>
          <a:stretch>
            <a:fillRect/>
          </a:stretch>
        </p:blipFill>
        <p:spPr>
          <a:xfrm>
            <a:off x="2973938" y="3612513"/>
            <a:ext cx="583497" cy="759997"/>
          </a:xfrm>
          <a:prstGeom prst="rect">
            <a:avLst/>
          </a:prstGeom>
          <a:noFill/>
          <a:ln>
            <a:noFill/>
          </a:ln>
          <a:effectLst>
            <a:outerShdw blurRad="50800" dist="38100" dir="2700000" algn="tl" rotWithShape="0">
              <a:prstClr val="black">
                <a:alpha val="40000"/>
              </a:prstClr>
            </a:outerShdw>
          </a:effectLst>
        </p:spPr>
      </p:pic>
      <p:pic>
        <p:nvPicPr>
          <p:cNvPr id="625" name="Google Shape;625;p43"/>
          <p:cNvPicPr preferRelativeResize="0"/>
          <p:nvPr/>
        </p:nvPicPr>
        <p:blipFill rotWithShape="1">
          <a:blip r:embed="rId10" cstate="print">
            <a:alphaModFix/>
          </a:blip>
          <a:srcRect/>
          <a:stretch/>
        </p:blipFill>
        <p:spPr>
          <a:xfrm>
            <a:off x="5308624" y="3562605"/>
            <a:ext cx="697546" cy="809905"/>
          </a:xfrm>
          <a:prstGeom prst="rect">
            <a:avLst/>
          </a:prstGeom>
          <a:noFill/>
          <a:ln>
            <a:noFill/>
          </a:ln>
          <a:effectLst>
            <a:outerShdw blurRad="50800" dist="38100" dir="2700000" algn="tl" rotWithShape="0">
              <a:prstClr val="black">
                <a:alpha val="40000"/>
              </a:prstClr>
            </a:outerShdw>
          </a:effectLst>
        </p:spPr>
      </p:pic>
      <p:pic>
        <p:nvPicPr>
          <p:cNvPr id="626" name="Google Shape;626;p43"/>
          <p:cNvPicPr preferRelativeResize="0"/>
          <p:nvPr/>
        </p:nvPicPr>
        <p:blipFill>
          <a:blip r:embed="rId11" cstate="print">
            <a:extLst>
              <a:ext uri="{28A0092B-C50C-407E-A947-70E740481C1C}">
                <a14:useLocalDpi xmlns:a14="http://schemas.microsoft.com/office/drawing/2010/main"/>
              </a:ext>
            </a:extLst>
          </a:blip>
          <a:stretch>
            <a:fillRect/>
          </a:stretch>
        </p:blipFill>
        <p:spPr>
          <a:xfrm>
            <a:off x="5125397" y="1630130"/>
            <a:ext cx="548964" cy="410440"/>
          </a:xfrm>
          <a:prstGeom prst="rect">
            <a:avLst/>
          </a:prstGeom>
          <a:noFill/>
          <a:ln>
            <a:noFill/>
          </a:ln>
          <a:effectLst>
            <a:outerShdw blurRad="50800" dist="38100" dir="2700000" algn="tl" rotWithShape="0">
              <a:prstClr val="black">
                <a:alpha val="40000"/>
              </a:prstClr>
            </a:outerShdw>
          </a:effectLst>
        </p:spPr>
      </p:pic>
      <p:pic>
        <p:nvPicPr>
          <p:cNvPr id="2" name="圖形 1">
            <a:extLst>
              <a:ext uri="{FF2B5EF4-FFF2-40B4-BE49-F238E27FC236}">
                <a16:creationId xmlns:a16="http://schemas.microsoft.com/office/drawing/2014/main" id="{CF51005B-F44D-4F1E-9FEF-028A12B039A4}"/>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978310" y="1087691"/>
            <a:ext cx="322170" cy="351795"/>
          </a:xfrm>
          <a:prstGeom prst="rect">
            <a:avLst/>
          </a:prstGeom>
        </p:spPr>
      </p:pic>
      <p:pic>
        <p:nvPicPr>
          <p:cNvPr id="5" name="圖形 4">
            <a:extLst>
              <a:ext uri="{FF2B5EF4-FFF2-40B4-BE49-F238E27FC236}">
                <a16:creationId xmlns:a16="http://schemas.microsoft.com/office/drawing/2014/main" id="{99374A10-8F50-4B0B-B957-4667A31A5F20}"/>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202996" y="1081955"/>
            <a:ext cx="360277" cy="353071"/>
          </a:xfrm>
          <a:prstGeom prst="rect">
            <a:avLst/>
          </a:prstGeom>
        </p:spPr>
      </p:pic>
      <p:pic>
        <p:nvPicPr>
          <p:cNvPr id="6" name="圖形 5">
            <a:extLst>
              <a:ext uri="{FF2B5EF4-FFF2-40B4-BE49-F238E27FC236}">
                <a16:creationId xmlns:a16="http://schemas.microsoft.com/office/drawing/2014/main" id="{1644A3CB-0D5C-462F-90F5-9E6C3B0B85E2}"/>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631175" y="1081955"/>
            <a:ext cx="359762" cy="359762"/>
          </a:xfrm>
          <a:prstGeom prst="rect">
            <a:avLst/>
          </a:prstGeom>
        </p:spPr>
      </p:pic>
      <p:pic>
        <p:nvPicPr>
          <p:cNvPr id="10" name="圖片 9">
            <a:extLst>
              <a:ext uri="{FF2B5EF4-FFF2-40B4-BE49-F238E27FC236}">
                <a16:creationId xmlns:a16="http://schemas.microsoft.com/office/drawing/2014/main" id="{7A3887A5-40A1-49A3-82F1-D79AD78CB940}"/>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640782" y="1672229"/>
            <a:ext cx="353436" cy="353436"/>
          </a:xfrm>
          <a:prstGeom prst="rect">
            <a:avLst/>
          </a:prstGeom>
        </p:spPr>
      </p:pic>
      <p:pic>
        <p:nvPicPr>
          <p:cNvPr id="27" name="Google Shape;616;p43">
            <a:extLst>
              <a:ext uri="{FF2B5EF4-FFF2-40B4-BE49-F238E27FC236}">
                <a16:creationId xmlns:a16="http://schemas.microsoft.com/office/drawing/2014/main" id="{EE24449D-01B5-4E88-8637-1AEF3D4BC586}"/>
              </a:ext>
            </a:extLst>
          </p:cNvPr>
          <p:cNvPicPr preferRelativeResize="0"/>
          <p:nvPr/>
        </p:nvPicPr>
        <p:blipFill rotWithShape="1">
          <a:blip r:embed="rId3" cstate="print">
            <a:alphaModFix/>
          </a:blip>
          <a:srcRect/>
          <a:stretch/>
        </p:blipFill>
        <p:spPr>
          <a:xfrm>
            <a:off x="6562417" y="1596188"/>
            <a:ext cx="478325" cy="478325"/>
          </a:xfrm>
          <a:prstGeom prst="rect">
            <a:avLst/>
          </a:prstGeom>
          <a:noFill/>
          <a:ln>
            <a:noFill/>
          </a:ln>
          <a:effectLst>
            <a:outerShdw blurRad="50800" dist="38100" dir="2700000" algn="tl" rotWithShape="0">
              <a:prstClr val="black">
                <a:alpha val="40000"/>
              </a:prstClr>
            </a:outerShdw>
          </a:effectLst>
        </p:spPr>
      </p:pic>
      <p:pic>
        <p:nvPicPr>
          <p:cNvPr id="29" name="圖片 28">
            <a:extLst>
              <a:ext uri="{FF2B5EF4-FFF2-40B4-BE49-F238E27FC236}">
                <a16:creationId xmlns:a16="http://schemas.microsoft.com/office/drawing/2014/main" id="{55D07594-863F-460D-8675-2117A0A19A78}"/>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190679" y="1683706"/>
            <a:ext cx="353436" cy="353436"/>
          </a:xfrm>
          <a:prstGeom prst="rect">
            <a:avLst/>
          </a:prstGeom>
        </p:spPr>
      </p:pic>
      <p:pic>
        <p:nvPicPr>
          <p:cNvPr id="15" name="圖形 14">
            <a:extLst>
              <a:ext uri="{FF2B5EF4-FFF2-40B4-BE49-F238E27FC236}">
                <a16:creationId xmlns:a16="http://schemas.microsoft.com/office/drawing/2014/main" id="{7830529C-665D-4325-9EE0-A3E6749A9C3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621896" y="1594713"/>
            <a:ext cx="478326" cy="478326"/>
          </a:xfrm>
          <a:prstGeom prst="rect">
            <a:avLst/>
          </a:prstGeom>
          <a:effectLst>
            <a:outerShdw blurRad="50800" dist="38100" dir="2700000" algn="tl" rotWithShape="0">
              <a:prstClr val="black">
                <a:alpha val="40000"/>
              </a:prstClr>
            </a:outerShdw>
          </a:effectLst>
        </p:spPr>
      </p:pic>
      <p:pic>
        <p:nvPicPr>
          <p:cNvPr id="17" name="圖形 16">
            <a:extLst>
              <a:ext uri="{FF2B5EF4-FFF2-40B4-BE49-F238E27FC236}">
                <a16:creationId xmlns:a16="http://schemas.microsoft.com/office/drawing/2014/main" id="{596D38B3-2F9A-436B-B7AD-5D362541B3F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685573" y="1655844"/>
            <a:ext cx="301066" cy="352191"/>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5" name="圖片 4">
            <a:extLst>
              <a:ext uri="{FF2B5EF4-FFF2-40B4-BE49-F238E27FC236}">
                <a16:creationId xmlns:a16="http://schemas.microsoft.com/office/drawing/2014/main" id="{190AAA6E-02A6-48C6-9B64-61D50FD370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5" name="圖片 4">
            <a:extLst>
              <a:ext uri="{FF2B5EF4-FFF2-40B4-BE49-F238E27FC236}">
                <a16:creationId xmlns:a16="http://schemas.microsoft.com/office/drawing/2014/main" id="{56170F77-BE60-4B70-98C3-3628DE2531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Google Shape;740;p56">
            <a:extLst>
              <a:ext uri="{FF2B5EF4-FFF2-40B4-BE49-F238E27FC236}">
                <a16:creationId xmlns:a16="http://schemas.microsoft.com/office/drawing/2014/main" id="{830BEF33-9294-4515-A011-86B4ED4B542F}"/>
              </a:ext>
            </a:extLst>
          </p:cNvPr>
          <p:cNvSpPr txBox="1"/>
          <p:nvPr/>
        </p:nvSpPr>
        <p:spPr>
          <a:xfrm>
            <a:off x="1605280" y="4666782"/>
            <a:ext cx="2871893" cy="402212"/>
          </a:xfrm>
          <a:prstGeom prst="rect">
            <a:avLst/>
          </a:prstGeom>
          <a:noFill/>
          <a:ln>
            <a:noFill/>
          </a:ln>
        </p:spPr>
        <p:txBody>
          <a:bodyPr spcFirstLastPara="1" wrap="square" lIns="91425" tIns="91425" rIns="91425" bIns="91425" anchor="ctr" anchorCtr="0">
            <a:noAutofit/>
          </a:bodyPr>
          <a:lstStyle/>
          <a:p>
            <a:pPr marL="63500" marR="0" lvl="0" indent="0" algn="l" rtl="0">
              <a:lnSpc>
                <a:spcPts val="850"/>
              </a:lnSpc>
              <a:spcBef>
                <a:spcPts val="500"/>
              </a:spcBef>
              <a:spcAft>
                <a:spcPts val="0"/>
              </a:spcAft>
              <a:buClr>
                <a:srgbClr val="3F3F3F"/>
              </a:buClr>
              <a:buSzPts val="600"/>
              <a:buFont typeface="Microsoft JhengHei"/>
              <a:buNone/>
            </a:pPr>
            <a:r>
              <a:rPr lang="zh-TW" sz="600">
                <a:solidFill>
                  <a:srgbClr val="909090"/>
                </a:solidFill>
                <a:latin typeface="Microsoft JhengHei"/>
                <a:ea typeface="Microsoft JhengHei"/>
                <a:cs typeface="Microsoft JhengHei"/>
                <a:sym typeface="Microsoft JhengHei"/>
              </a:rPr>
              <a:t>©201</a:t>
            </a:r>
            <a:r>
              <a:rPr lang="en-US" altLang="zh-TW" sz="600">
                <a:solidFill>
                  <a:srgbClr val="909090"/>
                </a:solidFill>
                <a:latin typeface="Microsoft JhengHei"/>
                <a:ea typeface="Microsoft JhengHei"/>
                <a:cs typeface="Microsoft JhengHei"/>
                <a:sym typeface="Microsoft JhengHei"/>
              </a:rPr>
              <a:t>9</a:t>
            </a:r>
            <a:r>
              <a:rPr lang="zh-TW" sz="600">
                <a:solidFill>
                  <a:srgbClr val="909090"/>
                </a:solidFill>
                <a:latin typeface="Microsoft JhengHei"/>
                <a:ea typeface="Microsoft JhengHei"/>
                <a:cs typeface="Microsoft JhengHei"/>
                <a:sym typeface="Microsoft JhengHei"/>
              </a:rPr>
              <a:t>著作權為威聯通科技股份有限公司所有。威聯通科技並保留所有權利。威聯通科技股份有限公司所使用或註冊之商標或標章。檔案中所提及之產品及公司名稱可能為其他公司所有之商標 。</a:t>
            </a:r>
            <a:endParaRPr sz="600">
              <a:solidFill>
                <a:srgbClr val="90909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7" name="Google Shape;137;p13"/>
          <p:cNvSpPr txBox="1"/>
          <p:nvPr/>
        </p:nvSpPr>
        <p:spPr>
          <a:xfrm>
            <a:off x="455066" y="180596"/>
            <a:ext cx="7505700" cy="5093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chemeClr val="tx1"/>
                </a:solidFill>
                <a:latin typeface="微軟正黑體" panose="020B0604030504040204" pitchFamily="34" charset="-120"/>
                <a:ea typeface="微軟正黑體" panose="020B0604030504040204" pitchFamily="34" charset="-120"/>
                <a:cs typeface="Nunito"/>
                <a:sym typeface="Nunito"/>
              </a:rPr>
              <a:t>將</a:t>
            </a:r>
            <a:r>
              <a:rPr lang="en" sz="3600" b="1">
                <a:solidFill>
                  <a:schemeClr val="tx1"/>
                </a:solidFill>
                <a:latin typeface="+mj-lt"/>
                <a:ea typeface="微軟正黑體" panose="020B0604030504040204" pitchFamily="34" charset="-120"/>
                <a:cs typeface="Nunito"/>
                <a:sym typeface="Nunito"/>
              </a:rPr>
              <a:t> Webcam </a:t>
            </a:r>
            <a:r>
              <a:rPr lang="en" sz="3600" b="1">
                <a:solidFill>
                  <a:schemeClr val="tx1"/>
                </a:solidFill>
                <a:latin typeface="微軟正黑體" panose="020B0604030504040204" pitchFamily="34" charset="-120"/>
                <a:ea typeface="微軟正黑體" panose="020B0604030504040204" pitchFamily="34" charset="-120"/>
                <a:cs typeface="Nunito"/>
                <a:sym typeface="Nunito"/>
              </a:rPr>
              <a:t>轉為 </a:t>
            </a:r>
            <a:r>
              <a:rPr lang="en" sz="3600" b="1">
                <a:solidFill>
                  <a:schemeClr val="tx1"/>
                </a:solidFill>
                <a:latin typeface="+mj-lt"/>
                <a:ea typeface="微軟正黑體" panose="020B0604030504040204" pitchFamily="34" charset="-120"/>
                <a:cs typeface="Nunito"/>
                <a:sym typeface="Nunito"/>
              </a:rPr>
              <a:t>IP Cam</a:t>
            </a:r>
            <a:endParaRPr sz="3600" b="1">
              <a:solidFill>
                <a:schemeClr val="tx1"/>
              </a:solidFill>
              <a:latin typeface="+mj-lt"/>
              <a:ea typeface="微軟正黑體" panose="020B0604030504040204" pitchFamily="34" charset="-120"/>
              <a:cs typeface="Nunito"/>
              <a:sym typeface="Nunito"/>
            </a:endParaRPr>
          </a:p>
        </p:txBody>
      </p:sp>
      <p:pic>
        <p:nvPicPr>
          <p:cNvPr id="22" name="圖片 21" desc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1668" y="1099931"/>
            <a:ext cx="5864087" cy="3045496"/>
          </a:xfrm>
          <a:prstGeom prst="rect">
            <a:avLst/>
          </a:prstGeom>
        </p:spPr>
      </p:pic>
      <p:pic>
        <p:nvPicPr>
          <p:cNvPr id="23" name="圖片 22" descr="02.png"/>
          <p:cNvPicPr>
            <a:picLocks noChangeAspect="1"/>
          </p:cNvPicPr>
          <p:nvPr/>
        </p:nvPicPr>
        <p:blipFill>
          <a:blip r:embed="rId4" cstate="print"/>
          <a:stretch>
            <a:fillRect/>
          </a:stretch>
        </p:blipFill>
        <p:spPr>
          <a:xfrm>
            <a:off x="6235839" y="2330036"/>
            <a:ext cx="728178" cy="581164"/>
          </a:xfrm>
          <a:prstGeom prst="rect">
            <a:avLst/>
          </a:prstGeom>
        </p:spPr>
      </p:pic>
      <p:pic>
        <p:nvPicPr>
          <p:cNvPr id="24" name="圖片 23" descr="03.png"/>
          <p:cNvPicPr>
            <a:picLocks noChangeAspect="1"/>
          </p:cNvPicPr>
          <p:nvPr/>
        </p:nvPicPr>
        <p:blipFill>
          <a:blip r:embed="rId5" cstate="print"/>
          <a:stretch>
            <a:fillRect/>
          </a:stretch>
        </p:blipFill>
        <p:spPr>
          <a:xfrm>
            <a:off x="6868164" y="2736573"/>
            <a:ext cx="2045196" cy="2047461"/>
          </a:xfrm>
          <a:prstGeom prst="rect">
            <a:avLst/>
          </a:prstGeom>
        </p:spPr>
      </p:pic>
      <p:pic>
        <p:nvPicPr>
          <p:cNvPr id="25" name="圖片 24" descr="03.png"/>
          <p:cNvPicPr>
            <a:picLocks noChangeAspect="1"/>
          </p:cNvPicPr>
          <p:nvPr/>
        </p:nvPicPr>
        <p:blipFill>
          <a:blip r:embed="rId5" cstate="print"/>
          <a:stretch>
            <a:fillRect/>
          </a:stretch>
        </p:blipFill>
        <p:spPr>
          <a:xfrm>
            <a:off x="6881416" y="841514"/>
            <a:ext cx="2045196" cy="2047461"/>
          </a:xfrm>
          <a:prstGeom prst="rect">
            <a:avLst/>
          </a:prstGeom>
        </p:spPr>
      </p:pic>
      <p:sp>
        <p:nvSpPr>
          <p:cNvPr id="26" name="Google Shape;138;p13"/>
          <p:cNvSpPr txBox="1">
            <a:spLocks noGrp="1"/>
          </p:cNvSpPr>
          <p:nvPr>
            <p:ph type="body" idx="1"/>
          </p:nvPr>
        </p:nvSpPr>
        <p:spPr>
          <a:xfrm>
            <a:off x="948336" y="4098304"/>
            <a:ext cx="5933080" cy="1045196"/>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800">
                <a:solidFill>
                  <a:schemeClr val="bg2">
                    <a:lumMod val="75000"/>
                  </a:schemeClr>
                </a:solidFill>
                <a:latin typeface="微軟正黑體" pitchFamily="34" charset="-120"/>
                <a:ea typeface="微軟正黑體" pitchFamily="34" charset="-120"/>
              </a:rPr>
              <a:t>QTS：以</a:t>
            </a:r>
            <a:r>
              <a:rPr lang="zh-TW" altLang="en-US" sz="800">
                <a:solidFill>
                  <a:schemeClr val="bg2">
                    <a:lumMod val="75000"/>
                  </a:schemeClr>
                </a:solidFill>
                <a:latin typeface="微軟正黑體" pitchFamily="34" charset="-120"/>
                <a:ea typeface="微軟正黑體" pitchFamily="34" charset="-120"/>
              </a:rPr>
              <a:t> </a:t>
            </a:r>
            <a:r>
              <a:rPr lang="en" sz="800">
                <a:solidFill>
                  <a:schemeClr val="bg2">
                    <a:lumMod val="75000"/>
                  </a:schemeClr>
                </a:solidFill>
                <a:latin typeface="微軟正黑體" pitchFamily="34" charset="-120"/>
                <a:ea typeface="微軟正黑體" pitchFamily="34" charset="-120"/>
              </a:rPr>
              <a:t>Linux</a:t>
            </a:r>
            <a:r>
              <a:rPr lang="zh-TW" altLang="en-US" sz="800">
                <a:solidFill>
                  <a:schemeClr val="bg2">
                    <a:lumMod val="75000"/>
                  </a:schemeClr>
                </a:solidFill>
                <a:latin typeface="微軟正黑體" pitchFamily="34" charset="-120"/>
                <a:ea typeface="微軟正黑體" pitchFamily="34" charset="-120"/>
              </a:rPr>
              <a:t> </a:t>
            </a:r>
            <a:r>
              <a:rPr lang="en" sz="800">
                <a:solidFill>
                  <a:schemeClr val="bg2">
                    <a:lumMod val="75000"/>
                  </a:schemeClr>
                </a:solidFill>
                <a:latin typeface="微軟正黑體" pitchFamily="34" charset="-120"/>
                <a:ea typeface="微軟正黑體" pitchFamily="34" charset="-120"/>
              </a:rPr>
              <a:t>系統核心技術為基礎，由內而外大幅革新，提供高品質高效能，全面滿足您對檔案儲存、管理、備份、多媒體應用及安全監控等需求。(by QNAP)</a:t>
            </a:r>
            <a:br>
              <a:rPr lang="en" sz="800">
                <a:solidFill>
                  <a:schemeClr val="bg2">
                    <a:lumMod val="75000"/>
                  </a:schemeClr>
                </a:solidFill>
                <a:latin typeface="微軟正黑體" pitchFamily="34" charset="-120"/>
                <a:ea typeface="微軟正黑體" pitchFamily="34" charset="-120"/>
              </a:rPr>
            </a:br>
            <a:r>
              <a:rPr lang="en" sz="800">
                <a:solidFill>
                  <a:schemeClr val="bg2">
                    <a:lumMod val="75000"/>
                  </a:schemeClr>
                </a:solidFill>
                <a:latin typeface="微軟正黑體" pitchFamily="34" charset="-120"/>
                <a:ea typeface="微軟正黑體" pitchFamily="34" charset="-120"/>
              </a:rPr>
              <a:t>ONVIF：ONVIF (Open Network Video Interface Forum，開放式網路影像介面論壇) 目標是促進跨品牌的網路影像設備整合更為順暢，幫助確保</a:t>
            </a:r>
            <a:r>
              <a:rPr lang="zh-TW" altLang="en-US" sz="800">
                <a:solidFill>
                  <a:schemeClr val="bg2">
                    <a:lumMod val="75000"/>
                  </a:schemeClr>
                </a:solidFill>
                <a:latin typeface="微軟正黑體" pitchFamily="34" charset="-120"/>
                <a:ea typeface="微軟正黑體" pitchFamily="34" charset="-120"/>
              </a:rPr>
              <a:t> </a:t>
            </a:r>
            <a:r>
              <a:rPr lang="en" sz="800">
                <a:solidFill>
                  <a:schemeClr val="bg2">
                    <a:lumMod val="75000"/>
                  </a:schemeClr>
                </a:solidFill>
                <a:latin typeface="微軟正黑體" pitchFamily="34" charset="-120"/>
                <a:ea typeface="微軟正黑體" pitchFamily="34" charset="-120"/>
              </a:rPr>
              <a:t>VMS</a:t>
            </a:r>
            <a:r>
              <a:rPr lang="zh-TW" altLang="en-US" sz="800">
                <a:solidFill>
                  <a:schemeClr val="bg2">
                    <a:lumMod val="75000"/>
                  </a:schemeClr>
                </a:solidFill>
                <a:latin typeface="微軟正黑體" pitchFamily="34" charset="-120"/>
                <a:ea typeface="微軟正黑體" pitchFamily="34" charset="-120"/>
              </a:rPr>
              <a:t> </a:t>
            </a:r>
            <a:r>
              <a:rPr lang="en" sz="800">
                <a:solidFill>
                  <a:schemeClr val="bg2">
                    <a:lumMod val="75000"/>
                  </a:schemeClr>
                </a:solidFill>
                <a:latin typeface="微軟正黑體" pitchFamily="34" charset="-120"/>
                <a:ea typeface="微軟正黑體" pitchFamily="34" charset="-120"/>
              </a:rPr>
              <a:t>廠商、Camera</a:t>
            </a:r>
            <a:r>
              <a:rPr lang="zh-TW" altLang="en-US" sz="800">
                <a:solidFill>
                  <a:schemeClr val="bg2">
                    <a:lumMod val="75000"/>
                  </a:schemeClr>
                </a:solidFill>
                <a:latin typeface="微軟正黑體" pitchFamily="34" charset="-120"/>
                <a:ea typeface="微軟正黑體" pitchFamily="34" charset="-120"/>
              </a:rPr>
              <a:t> </a:t>
            </a:r>
            <a:r>
              <a:rPr lang="en" sz="800">
                <a:solidFill>
                  <a:schemeClr val="bg2">
                    <a:lumMod val="75000"/>
                  </a:schemeClr>
                </a:solidFill>
                <a:latin typeface="微軟正黑體" pitchFamily="34" charset="-120"/>
                <a:ea typeface="微軟正黑體" pitchFamily="34" charset="-120"/>
              </a:rPr>
              <a:t>廠商或相關監控設備周邊廠商之產品能在相同的溝通基礎上相互整合。</a:t>
            </a:r>
            <a:br>
              <a:rPr lang="en" sz="800">
                <a:solidFill>
                  <a:schemeClr val="bg2">
                    <a:lumMod val="75000"/>
                  </a:schemeClr>
                </a:solidFill>
                <a:latin typeface="微軟正黑體" pitchFamily="34" charset="-120"/>
                <a:ea typeface="微軟正黑體" pitchFamily="34" charset="-120"/>
              </a:rPr>
            </a:br>
            <a:r>
              <a:rPr lang="en" sz="800">
                <a:solidFill>
                  <a:schemeClr val="bg2">
                    <a:lumMod val="75000"/>
                  </a:schemeClr>
                </a:solidFill>
                <a:latin typeface="微軟正黑體" pitchFamily="34" charset="-120"/>
                <a:ea typeface="微軟正黑體" pitchFamily="34" charset="-120"/>
              </a:rPr>
              <a:t>RTSP：</a:t>
            </a:r>
            <a:r>
              <a:rPr lang="en" sz="800" b="1">
                <a:solidFill>
                  <a:schemeClr val="bg2">
                    <a:lumMod val="75000"/>
                  </a:schemeClr>
                </a:solidFill>
                <a:latin typeface="微軟正黑體" pitchFamily="34" charset="-120"/>
                <a:ea typeface="微軟正黑體" pitchFamily="34" charset="-120"/>
              </a:rPr>
              <a:t>實時串流協定</a:t>
            </a:r>
            <a:r>
              <a:rPr lang="zh-TW" altLang="en-US" sz="800">
                <a:solidFill>
                  <a:schemeClr val="bg2">
                    <a:lumMod val="75000"/>
                  </a:schemeClr>
                </a:solidFill>
                <a:latin typeface="微軟正黑體" pitchFamily="34" charset="-120"/>
                <a:ea typeface="微軟正黑體" pitchFamily="34" charset="-120"/>
              </a:rPr>
              <a:t> </a:t>
            </a:r>
            <a:r>
              <a:rPr lang="en-US" altLang="zh-TW" sz="800">
                <a:solidFill>
                  <a:schemeClr val="bg2">
                    <a:lumMod val="75000"/>
                  </a:schemeClr>
                </a:solidFill>
                <a:latin typeface="微軟正黑體" pitchFamily="34" charset="-120"/>
                <a:ea typeface="微軟正黑體" pitchFamily="34" charset="-120"/>
              </a:rPr>
              <a:t>(</a:t>
            </a:r>
            <a:r>
              <a:rPr lang="en" sz="800">
                <a:solidFill>
                  <a:schemeClr val="bg2">
                    <a:lumMod val="75000"/>
                  </a:schemeClr>
                </a:solidFill>
                <a:latin typeface="微軟正黑體" pitchFamily="34" charset="-120"/>
                <a:ea typeface="微軟正黑體" pitchFamily="34" charset="-120"/>
              </a:rPr>
              <a:t>Real Time Streaming Protocol，</a:t>
            </a:r>
            <a:r>
              <a:rPr lang="en" sz="800" b="1">
                <a:solidFill>
                  <a:schemeClr val="bg2">
                    <a:lumMod val="75000"/>
                  </a:schemeClr>
                </a:solidFill>
                <a:latin typeface="微軟正黑體" pitchFamily="34" charset="-120"/>
                <a:ea typeface="微軟正黑體" pitchFamily="34" charset="-120"/>
              </a:rPr>
              <a:t>RTSP</a:t>
            </a:r>
            <a:r>
              <a:rPr lang="en-US" altLang="zh-TW" sz="800">
                <a:solidFill>
                  <a:schemeClr val="bg2">
                    <a:lumMod val="75000"/>
                  </a:schemeClr>
                </a:solidFill>
                <a:latin typeface="微軟正黑體" pitchFamily="34" charset="-120"/>
                <a:ea typeface="微軟正黑體" pitchFamily="34" charset="-120"/>
              </a:rPr>
              <a:t>)</a:t>
            </a:r>
            <a:r>
              <a:rPr lang="zh-TW" altLang="en-US" sz="800">
                <a:solidFill>
                  <a:schemeClr val="bg2">
                    <a:lumMod val="75000"/>
                  </a:schemeClr>
                </a:solidFill>
                <a:latin typeface="微軟正黑體" pitchFamily="34" charset="-120"/>
                <a:ea typeface="微軟正黑體" pitchFamily="34" charset="-120"/>
              </a:rPr>
              <a:t> </a:t>
            </a:r>
            <a:r>
              <a:rPr lang="en" sz="800">
                <a:solidFill>
                  <a:schemeClr val="bg2">
                    <a:lumMod val="75000"/>
                  </a:schemeClr>
                </a:solidFill>
                <a:latin typeface="微軟正黑體" pitchFamily="34" charset="-120"/>
                <a:ea typeface="微軟正黑體" pitchFamily="34" charset="-120"/>
              </a:rPr>
              <a:t>是一種網路應用協定，核心功能是傳輸影像與聲音串流，為NVR業界中廣泛使用的基礎技術。</a:t>
            </a:r>
            <a:endParaRPr sz="800">
              <a:solidFill>
                <a:schemeClr val="bg2">
                  <a:lumMod val="75000"/>
                </a:schemeClr>
              </a:solidFill>
              <a:latin typeface="微軟正黑體" pitchFamily="34" charset="-120"/>
              <a:ea typeface="微軟正黑體" pitchFamily="34" charset="-120"/>
            </a:endParaRPr>
          </a:p>
        </p:txBody>
      </p:sp>
      <p:pic>
        <p:nvPicPr>
          <p:cNvPr id="27" name="圖片 26" descr="04.png"/>
          <p:cNvPicPr>
            <a:picLocks noChangeAspect="1"/>
          </p:cNvPicPr>
          <p:nvPr/>
        </p:nvPicPr>
        <p:blipFill>
          <a:blip r:embed="rId6" cstate="print"/>
          <a:stretch>
            <a:fillRect/>
          </a:stretch>
        </p:blipFill>
        <p:spPr>
          <a:xfrm>
            <a:off x="894522" y="1491999"/>
            <a:ext cx="1205947" cy="1681207"/>
          </a:xfrm>
          <a:prstGeom prst="rect">
            <a:avLst/>
          </a:prstGeom>
        </p:spPr>
      </p:pic>
      <p:pic>
        <p:nvPicPr>
          <p:cNvPr id="28" name="圖片 27" descr="06.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58775" y="2153480"/>
            <a:ext cx="654878" cy="654878"/>
          </a:xfrm>
          <a:prstGeom prst="rect">
            <a:avLst/>
          </a:prstGeom>
        </p:spPr>
      </p:pic>
      <p:pic>
        <p:nvPicPr>
          <p:cNvPr id="29" name="圖片 28" descr="05.png"/>
          <p:cNvPicPr>
            <a:picLocks noChangeAspect="1"/>
          </p:cNvPicPr>
          <p:nvPr/>
        </p:nvPicPr>
        <p:blipFill>
          <a:blip r:embed="rId8" cstate="print"/>
          <a:stretch>
            <a:fillRect/>
          </a:stretch>
        </p:blipFill>
        <p:spPr>
          <a:xfrm>
            <a:off x="3637052" y="1438544"/>
            <a:ext cx="1677069" cy="1655840"/>
          </a:xfrm>
          <a:prstGeom prst="rect">
            <a:avLst/>
          </a:prstGeom>
        </p:spPr>
      </p:pic>
      <p:pic>
        <p:nvPicPr>
          <p:cNvPr id="30" name="圖片 29" descr="logo.png"/>
          <p:cNvPicPr>
            <a:picLocks noChangeAspect="1"/>
          </p:cNvPicPr>
          <p:nvPr/>
        </p:nvPicPr>
        <p:blipFill>
          <a:blip r:embed="rId9" cstate="print"/>
          <a:stretch>
            <a:fillRect/>
          </a:stretch>
        </p:blipFill>
        <p:spPr>
          <a:xfrm>
            <a:off x="3769415" y="1842052"/>
            <a:ext cx="1538081" cy="1538081"/>
          </a:xfrm>
          <a:prstGeom prst="rect">
            <a:avLst/>
          </a:prstGeom>
          <a:effectLst>
            <a:outerShdw blurRad="50800" dist="38100" dir="2700000" algn="tl" rotWithShape="0">
              <a:prstClr val="black">
                <a:alpha val="40000"/>
              </a:prstClr>
            </a:outerShdw>
          </a:effectLst>
        </p:spPr>
      </p:pic>
      <p:sp>
        <p:nvSpPr>
          <p:cNvPr id="33" name="Google Shape;143;p13"/>
          <p:cNvSpPr txBox="1"/>
          <p:nvPr/>
        </p:nvSpPr>
        <p:spPr>
          <a:xfrm>
            <a:off x="3284376" y="3625415"/>
            <a:ext cx="3475254" cy="34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b="1">
                <a:solidFill>
                  <a:schemeClr val="accent6">
                    <a:lumMod val="50000"/>
                  </a:schemeClr>
                </a:solidFill>
                <a:latin typeface="微軟正黑體" pitchFamily="34" charset="-120"/>
                <a:ea typeface="微軟正黑體" pitchFamily="34" charset="-120"/>
              </a:rPr>
              <a:t>(為 NAS 應用程式，</a:t>
            </a:r>
            <a:r>
              <a:rPr lang="zh-TW" altLang="en-US" sz="1100" b="1">
                <a:solidFill>
                  <a:schemeClr val="accent6">
                    <a:lumMod val="50000"/>
                  </a:schemeClr>
                </a:solidFill>
                <a:latin typeface="微軟正黑體" pitchFamily="34" charset="-120"/>
                <a:ea typeface="微軟正黑體" pitchFamily="34" charset="-120"/>
              </a:rPr>
              <a:t>安裝在</a:t>
            </a:r>
            <a:r>
              <a:rPr lang="en" sz="1100" b="1">
                <a:solidFill>
                  <a:schemeClr val="accent6">
                    <a:lumMod val="50000"/>
                  </a:schemeClr>
                </a:solidFill>
                <a:latin typeface="微軟正黑體" pitchFamily="34" charset="-120"/>
                <a:ea typeface="微軟正黑體" pitchFamily="34" charset="-120"/>
              </a:rPr>
              <a:t> QTS </a:t>
            </a:r>
            <a:r>
              <a:rPr lang="zh-TW" altLang="en-US" sz="1100" b="1">
                <a:solidFill>
                  <a:schemeClr val="accent6">
                    <a:lumMod val="50000"/>
                  </a:schemeClr>
                </a:solidFill>
                <a:latin typeface="微軟正黑體" pitchFamily="34" charset="-120"/>
                <a:ea typeface="微軟正黑體" pitchFamily="34" charset="-120"/>
              </a:rPr>
              <a:t>中</a:t>
            </a:r>
            <a:r>
              <a:rPr lang="en" sz="1100" b="1">
                <a:solidFill>
                  <a:schemeClr val="accent6">
                    <a:lumMod val="50000"/>
                  </a:schemeClr>
                </a:solidFill>
                <a:latin typeface="微軟正黑體" pitchFamily="34" charset="-120"/>
                <a:ea typeface="微軟正黑體" pitchFamily="34" charset="-120"/>
              </a:rPr>
              <a:t>！)</a:t>
            </a:r>
            <a:endParaRPr sz="1100" b="1">
              <a:solidFill>
                <a:schemeClr val="accent6">
                  <a:lumMod val="50000"/>
                </a:schemeClr>
              </a:solidFill>
              <a:latin typeface="微軟正黑體" pitchFamily="34" charset="-120"/>
              <a:ea typeface="微軟正黑體" pitchFamily="34" charset="-120"/>
            </a:endParaRPr>
          </a:p>
        </p:txBody>
      </p:sp>
      <p:sp>
        <p:nvSpPr>
          <p:cNvPr id="34" name="矩形: 圓角 8">
            <a:extLst>
              <a:ext uri="{FF2B5EF4-FFF2-40B4-BE49-F238E27FC236}">
                <a16:creationId xmlns:a16="http://schemas.microsoft.com/office/drawing/2014/main" id="{CA31F03A-C690-4449-BEF5-A4177FEE5AA8}"/>
              </a:ext>
            </a:extLst>
          </p:cNvPr>
          <p:cNvSpPr/>
          <p:nvPr/>
        </p:nvSpPr>
        <p:spPr>
          <a:xfrm>
            <a:off x="808383" y="3326296"/>
            <a:ext cx="1497496" cy="318053"/>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1" name="矩形 30"/>
          <p:cNvSpPr/>
          <p:nvPr/>
        </p:nvSpPr>
        <p:spPr>
          <a:xfrm>
            <a:off x="679764" y="3313043"/>
            <a:ext cx="1758635" cy="338554"/>
          </a:xfrm>
          <a:prstGeom prst="rect">
            <a:avLst/>
          </a:prstGeom>
        </p:spPr>
        <p:txBody>
          <a:bodyPr wrap="square">
            <a:spAutoFit/>
          </a:bodyPr>
          <a:lstStyle/>
          <a:p>
            <a:pPr lvl="0" algn="ctr">
              <a:spcAft>
                <a:spcPts val="1600"/>
              </a:spcAft>
            </a:pPr>
            <a:r>
              <a:rPr lang="en-US" sz="1600" b="1">
                <a:solidFill>
                  <a:schemeClr val="tx1"/>
                </a:solidFill>
              </a:rPr>
              <a:t>Webcam</a:t>
            </a:r>
          </a:p>
        </p:txBody>
      </p:sp>
      <p:sp>
        <p:nvSpPr>
          <p:cNvPr id="36" name="矩形 35"/>
          <p:cNvSpPr/>
          <p:nvPr/>
        </p:nvSpPr>
        <p:spPr>
          <a:xfrm>
            <a:off x="679763" y="3660554"/>
            <a:ext cx="1758635" cy="261610"/>
          </a:xfrm>
          <a:prstGeom prst="rect">
            <a:avLst/>
          </a:prstGeom>
        </p:spPr>
        <p:txBody>
          <a:bodyPr wrap="square">
            <a:spAutoFit/>
          </a:bodyPr>
          <a:lstStyle/>
          <a:p>
            <a:pPr lvl="0" algn="ctr">
              <a:spcAft>
                <a:spcPts val="1600"/>
              </a:spcAft>
            </a:pPr>
            <a:r>
              <a:rPr lang="en-US" sz="1100" b="1">
                <a:solidFill>
                  <a:schemeClr val="accent6">
                    <a:lumMod val="50000"/>
                  </a:schemeClr>
                </a:solidFill>
              </a:rPr>
              <a:t> (USB Camera)</a:t>
            </a:r>
          </a:p>
        </p:txBody>
      </p:sp>
      <p:sp>
        <p:nvSpPr>
          <p:cNvPr id="37" name="矩形: 圓角 8">
            <a:extLst>
              <a:ext uri="{FF2B5EF4-FFF2-40B4-BE49-F238E27FC236}">
                <a16:creationId xmlns:a16="http://schemas.microsoft.com/office/drawing/2014/main" id="{CA31F03A-C690-4449-BEF5-A4177FEE5AA8}"/>
              </a:ext>
            </a:extLst>
          </p:cNvPr>
          <p:cNvSpPr/>
          <p:nvPr/>
        </p:nvSpPr>
        <p:spPr>
          <a:xfrm>
            <a:off x="3750366" y="3326295"/>
            <a:ext cx="1497496" cy="318053"/>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2" name="Google Shape;142;p13"/>
          <p:cNvSpPr txBox="1"/>
          <p:nvPr/>
        </p:nvSpPr>
        <p:spPr>
          <a:xfrm>
            <a:off x="3849511" y="3255725"/>
            <a:ext cx="1925700" cy="27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600" b="1">
                <a:solidFill>
                  <a:schemeClr val="tx1"/>
                </a:solidFill>
              </a:rPr>
              <a:t>QUSBCam2</a:t>
            </a:r>
            <a:endParaRPr sz="1600" b="1">
              <a:solidFill>
                <a:schemeClr val="tx1"/>
              </a:solidFill>
            </a:endParaRPr>
          </a:p>
        </p:txBody>
      </p:sp>
      <p:sp>
        <p:nvSpPr>
          <p:cNvPr id="38" name="Google Shape;139;p13"/>
          <p:cNvSpPr txBox="1"/>
          <p:nvPr/>
        </p:nvSpPr>
        <p:spPr>
          <a:xfrm>
            <a:off x="7384820" y="1098332"/>
            <a:ext cx="1925700" cy="34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b="1">
                <a:solidFill>
                  <a:schemeClr val="accent6">
                    <a:lumMod val="50000"/>
                  </a:schemeClr>
                </a:solidFill>
                <a:latin typeface="微軟正黑體" pitchFamily="34" charset="-120"/>
                <a:ea typeface="微軟正黑體" pitchFamily="34" charset="-120"/>
              </a:rPr>
              <a:t>IP 攝影機</a:t>
            </a:r>
            <a:endParaRPr b="1">
              <a:solidFill>
                <a:schemeClr val="accent6">
                  <a:lumMod val="50000"/>
                </a:schemeClr>
              </a:solidFill>
              <a:latin typeface="微軟正黑體" pitchFamily="34" charset="-120"/>
              <a:ea typeface="微軟正黑體" pitchFamily="34" charset="-120"/>
            </a:endParaRPr>
          </a:p>
        </p:txBody>
      </p:sp>
      <p:sp>
        <p:nvSpPr>
          <p:cNvPr id="39" name="Google Shape;140;p13"/>
          <p:cNvSpPr txBox="1"/>
          <p:nvPr/>
        </p:nvSpPr>
        <p:spPr>
          <a:xfrm>
            <a:off x="7416254" y="3031691"/>
            <a:ext cx="1209600" cy="34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b="1">
                <a:solidFill>
                  <a:schemeClr val="accent6">
                    <a:lumMod val="50000"/>
                  </a:schemeClr>
                </a:solidFill>
                <a:latin typeface="微軟正黑體" pitchFamily="34" charset="-120"/>
                <a:ea typeface="微軟正黑體" pitchFamily="34" charset="-120"/>
              </a:rPr>
              <a:t>影音串流</a:t>
            </a:r>
            <a:endParaRPr b="1">
              <a:solidFill>
                <a:schemeClr val="accent6">
                  <a:lumMod val="50000"/>
                </a:schemeClr>
              </a:solidFill>
              <a:latin typeface="微軟正黑體" pitchFamily="34" charset="-120"/>
              <a:ea typeface="微軟正黑體" pitchFamily="34" charset="-120"/>
            </a:endParaRPr>
          </a:p>
        </p:txBody>
      </p:sp>
      <p:pic>
        <p:nvPicPr>
          <p:cNvPr id="40" name="Google Shape;144;p13"/>
          <p:cNvPicPr preferRelativeResize="0"/>
          <p:nvPr/>
        </p:nvPicPr>
        <p:blipFill rotWithShape="1">
          <a:blip r:embed="rId10" cstate="print">
            <a:alphaModFix/>
          </a:blip>
          <a:srcRect/>
          <a:stretch/>
        </p:blipFill>
        <p:spPr>
          <a:xfrm>
            <a:off x="7237443" y="1720211"/>
            <a:ext cx="1335404" cy="349800"/>
          </a:xfrm>
          <a:prstGeom prst="rect">
            <a:avLst/>
          </a:prstGeom>
          <a:noFill/>
          <a:ln>
            <a:noFill/>
          </a:ln>
        </p:spPr>
      </p:pic>
      <p:pic>
        <p:nvPicPr>
          <p:cNvPr id="41" name="圖片 40" descr="08.png"/>
          <p:cNvPicPr>
            <a:picLocks noChangeAspect="1"/>
          </p:cNvPicPr>
          <p:nvPr/>
        </p:nvPicPr>
        <p:blipFill>
          <a:blip r:embed="rId11" cstate="print"/>
          <a:stretch>
            <a:fillRect/>
          </a:stretch>
        </p:blipFill>
        <p:spPr>
          <a:xfrm>
            <a:off x="7221330" y="3438940"/>
            <a:ext cx="1147417" cy="733296"/>
          </a:xfrm>
          <a:prstGeom prst="rect">
            <a:avLst/>
          </a:prstGeom>
        </p:spPr>
      </p:pic>
      <p:sp>
        <p:nvSpPr>
          <p:cNvPr id="42" name="Google Shape;142;p13"/>
          <p:cNvSpPr txBox="1"/>
          <p:nvPr/>
        </p:nvSpPr>
        <p:spPr>
          <a:xfrm>
            <a:off x="7460729" y="4130366"/>
            <a:ext cx="888141" cy="60728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600" b="1">
                <a:solidFill>
                  <a:srgbClr val="764CA9"/>
                </a:solidFill>
              </a:rPr>
              <a:t>RTSP</a:t>
            </a:r>
            <a:endParaRPr sz="1600" b="1">
              <a:solidFill>
                <a:srgbClr val="764CA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01.jpg"/>
          <p:cNvPicPr>
            <a:picLocks noChangeAspect="1"/>
          </p:cNvPicPr>
          <p:nvPr/>
        </p:nvPicPr>
        <p:blipFill>
          <a:blip r:embed="rId2" cstate="print"/>
          <a:stretch>
            <a:fillRect/>
          </a:stretch>
        </p:blipFill>
        <p:spPr>
          <a:xfrm>
            <a:off x="0" y="0"/>
            <a:ext cx="9144000" cy="5143500"/>
          </a:xfrm>
          <a:prstGeom prst="rect">
            <a:avLst/>
          </a:prstGeom>
        </p:spPr>
      </p:pic>
      <p:sp>
        <p:nvSpPr>
          <p:cNvPr id="6" name="橢圓 5"/>
          <p:cNvSpPr/>
          <p:nvPr/>
        </p:nvSpPr>
        <p:spPr>
          <a:xfrm>
            <a:off x="4048540" y="1745134"/>
            <a:ext cx="1149422" cy="1149422"/>
          </a:xfrm>
          <a:prstGeom prst="ellipse">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CA31F03A-C690-4449-BEF5-A4177FEE5AA8}"/>
              </a:ext>
            </a:extLst>
          </p:cNvPr>
          <p:cNvSpPr/>
          <p:nvPr/>
        </p:nvSpPr>
        <p:spPr>
          <a:xfrm>
            <a:off x="7832036" y="1795671"/>
            <a:ext cx="1596886" cy="371060"/>
          </a:xfrm>
          <a:prstGeom prst="roundRect">
            <a:avLst>
              <a:gd name="adj" fmla="val 50000"/>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pic>
        <p:nvPicPr>
          <p:cNvPr id="7" name="Google Shape;144;p1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998277" y="1839478"/>
            <a:ext cx="1039705" cy="272343"/>
          </a:xfrm>
          <a:prstGeom prst="rect">
            <a:avLst/>
          </a:prstGeom>
          <a:noFill/>
          <a:ln>
            <a:noFill/>
          </a:ln>
        </p:spPr>
      </p:pic>
      <p:pic>
        <p:nvPicPr>
          <p:cNvPr id="11" name="圖片 10" descr="11.png"/>
          <p:cNvPicPr>
            <a:picLocks noChangeAspect="1"/>
          </p:cNvPicPr>
          <p:nvPr/>
        </p:nvPicPr>
        <p:blipFill>
          <a:blip r:embed="rId4" cstate="print"/>
          <a:stretch>
            <a:fillRect/>
          </a:stretch>
        </p:blipFill>
        <p:spPr>
          <a:xfrm>
            <a:off x="4471227" y="2014328"/>
            <a:ext cx="401431" cy="64590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46" name="圖片 45">
            <a:extLst>
              <a:ext uri="{FF2B5EF4-FFF2-40B4-BE49-F238E27FC236}">
                <a16:creationId xmlns:a16="http://schemas.microsoft.com/office/drawing/2014/main" id="{76551F42-393E-4AA2-AAAA-B5992CB746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3901" y="1458801"/>
            <a:ext cx="2876137" cy="1797585"/>
          </a:xfrm>
          <a:prstGeom prst="rect">
            <a:avLst/>
          </a:prstGeom>
          <a:effectLst>
            <a:outerShdw blurRad="50800" dist="38100" dir="2700000" algn="tl" rotWithShape="0">
              <a:prstClr val="black">
                <a:alpha val="40000"/>
              </a:prstClr>
            </a:outerShdw>
          </a:effectLst>
        </p:spPr>
      </p:pic>
      <p:sp>
        <p:nvSpPr>
          <p:cNvPr id="180" name="Google Shape;180;p15"/>
          <p:cNvSpPr txBox="1"/>
          <p:nvPr/>
        </p:nvSpPr>
        <p:spPr>
          <a:xfrm>
            <a:off x="364780" y="81107"/>
            <a:ext cx="9103897" cy="6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chemeClr val="tx1"/>
                </a:solidFill>
                <a:latin typeface="微軟正黑體" pitchFamily="34" charset="-120"/>
                <a:ea typeface="微軟正黑體" pitchFamily="34" charset="-120"/>
                <a:cs typeface="Nunito"/>
                <a:sym typeface="Nunito"/>
              </a:rPr>
              <a:t>融合 </a:t>
            </a:r>
            <a:r>
              <a:rPr lang="en" sz="3500" b="1">
                <a:solidFill>
                  <a:schemeClr val="tx1"/>
                </a:solidFill>
                <a:latin typeface="+mj-lt"/>
                <a:ea typeface="微軟正黑體" pitchFamily="34" charset="-120"/>
                <a:cs typeface="Nunito"/>
                <a:sym typeface="Nunito"/>
              </a:rPr>
              <a:t>USB Camera </a:t>
            </a:r>
            <a:r>
              <a:rPr lang="en" sz="3500" b="1">
                <a:solidFill>
                  <a:schemeClr val="tx1"/>
                </a:solidFill>
                <a:latin typeface="微軟正黑體" pitchFamily="34" charset="-120"/>
                <a:ea typeface="微軟正黑體" pitchFamily="34" charset="-120"/>
                <a:cs typeface="Nunito"/>
                <a:sym typeface="Nunito"/>
              </a:rPr>
              <a:t>與 </a:t>
            </a:r>
            <a:r>
              <a:rPr lang="en" sz="3500" b="1">
                <a:solidFill>
                  <a:schemeClr val="tx1"/>
                </a:solidFill>
                <a:latin typeface="+mj-lt"/>
                <a:ea typeface="微軟正黑體" pitchFamily="34" charset="-120"/>
                <a:cs typeface="Nunito"/>
                <a:sym typeface="Nunito"/>
              </a:rPr>
              <a:t>IP Camera </a:t>
            </a:r>
            <a:r>
              <a:rPr lang="en" sz="3500" b="1">
                <a:solidFill>
                  <a:schemeClr val="tx1"/>
                </a:solidFill>
                <a:latin typeface="微軟正黑體" pitchFamily="34" charset="-120"/>
                <a:ea typeface="微軟正黑體" pitchFamily="34" charset="-120"/>
                <a:cs typeface="Nunito"/>
                <a:sym typeface="Nunito"/>
              </a:rPr>
              <a:t>的優點！</a:t>
            </a:r>
            <a:endParaRPr sz="3500" b="1">
              <a:solidFill>
                <a:schemeClr val="tx1"/>
              </a:solidFill>
              <a:latin typeface="微軟正黑體" pitchFamily="34" charset="-120"/>
              <a:ea typeface="微軟正黑體" pitchFamily="34" charset="-120"/>
              <a:cs typeface="Nunito"/>
              <a:sym typeface="Nunito"/>
            </a:endParaRPr>
          </a:p>
        </p:txBody>
      </p:sp>
      <p:sp>
        <p:nvSpPr>
          <p:cNvPr id="58" name="Google Shape;163;p15"/>
          <p:cNvSpPr/>
          <p:nvPr/>
        </p:nvSpPr>
        <p:spPr>
          <a:xfrm>
            <a:off x="4043234" y="1557234"/>
            <a:ext cx="2744865" cy="2680049"/>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594479" y="1613464"/>
            <a:ext cx="2744865" cy="2680049"/>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矩形: 圓角 8">
            <a:extLst>
              <a:ext uri="{FF2B5EF4-FFF2-40B4-BE49-F238E27FC236}">
                <a16:creationId xmlns:a16="http://schemas.microsoft.com/office/drawing/2014/main" id="{CA31F03A-C690-4449-BEF5-A4177FEE5AA8}"/>
              </a:ext>
            </a:extLst>
          </p:cNvPr>
          <p:cNvSpPr/>
          <p:nvPr/>
        </p:nvSpPr>
        <p:spPr>
          <a:xfrm>
            <a:off x="273568" y="1257677"/>
            <a:ext cx="3323800" cy="44359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4" name="矩形: 圓角 8">
            <a:extLst>
              <a:ext uri="{FF2B5EF4-FFF2-40B4-BE49-F238E27FC236}">
                <a16:creationId xmlns:a16="http://schemas.microsoft.com/office/drawing/2014/main" id="{CA31F03A-C690-4449-BEF5-A4177FEE5AA8}"/>
              </a:ext>
            </a:extLst>
          </p:cNvPr>
          <p:cNvSpPr/>
          <p:nvPr/>
        </p:nvSpPr>
        <p:spPr>
          <a:xfrm>
            <a:off x="3965985" y="1263924"/>
            <a:ext cx="2955184" cy="44359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76" name="Google Shape;176;p15"/>
          <p:cNvSpPr txBox="1"/>
          <p:nvPr/>
        </p:nvSpPr>
        <p:spPr>
          <a:xfrm>
            <a:off x="289470" y="1208402"/>
            <a:ext cx="3492157" cy="58667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50" b="1">
                <a:solidFill>
                  <a:schemeClr val="tx1"/>
                </a:solidFill>
                <a:latin typeface="+mj-lt"/>
                <a:ea typeface="Calibri"/>
                <a:cs typeface="Calibri"/>
                <a:sym typeface="Calibri"/>
              </a:rPr>
              <a:t>USB</a:t>
            </a:r>
            <a:r>
              <a:rPr lang="en" sz="2350" b="1">
                <a:solidFill>
                  <a:schemeClr val="tx1"/>
                </a:solidFill>
                <a:latin typeface="Calibri"/>
                <a:ea typeface="Calibri"/>
                <a:cs typeface="Calibri"/>
                <a:sym typeface="Calibri"/>
              </a:rPr>
              <a:t> </a:t>
            </a:r>
            <a:r>
              <a:rPr lang="en" sz="2350" b="1">
                <a:solidFill>
                  <a:schemeClr val="tx1"/>
                </a:solidFill>
                <a:latin typeface="微軟正黑體" pitchFamily="34" charset="-120"/>
                <a:ea typeface="微軟正黑體" pitchFamily="34" charset="-120"/>
                <a:cs typeface="Calibri"/>
                <a:sym typeface="Calibri"/>
              </a:rPr>
              <a:t>攝影機的經濟實惠 </a:t>
            </a:r>
            <a:endParaRPr sz="2350" b="1">
              <a:solidFill>
                <a:schemeClr val="tx1"/>
              </a:solidFill>
              <a:latin typeface="微軟正黑體" pitchFamily="34" charset="-120"/>
              <a:ea typeface="微軟正黑體" pitchFamily="34" charset="-120"/>
            </a:endParaRPr>
          </a:p>
        </p:txBody>
      </p:sp>
      <p:sp>
        <p:nvSpPr>
          <p:cNvPr id="177" name="Google Shape;177;p15"/>
          <p:cNvSpPr txBox="1"/>
          <p:nvPr/>
        </p:nvSpPr>
        <p:spPr>
          <a:xfrm>
            <a:off x="3994213" y="1210716"/>
            <a:ext cx="3105634" cy="50605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50" b="1">
                <a:solidFill>
                  <a:schemeClr val="tx1"/>
                </a:solidFill>
                <a:latin typeface="+mj-lt"/>
                <a:ea typeface="Calibri"/>
                <a:cs typeface="Calibri"/>
                <a:sym typeface="Calibri"/>
              </a:rPr>
              <a:t>IP </a:t>
            </a:r>
            <a:r>
              <a:rPr lang="en" sz="2350" b="1">
                <a:solidFill>
                  <a:schemeClr val="tx1"/>
                </a:solidFill>
                <a:latin typeface="微軟正黑體" pitchFamily="34" charset="-120"/>
                <a:ea typeface="微軟正黑體" pitchFamily="34" charset="-120"/>
                <a:cs typeface="Calibri"/>
                <a:sym typeface="Calibri"/>
              </a:rPr>
              <a:t>攝影機的彈性功能</a:t>
            </a:r>
            <a:endParaRPr sz="2350">
              <a:solidFill>
                <a:schemeClr val="tx1"/>
              </a:solidFill>
              <a:latin typeface="微軟正黑體" pitchFamily="34" charset="-120"/>
              <a:ea typeface="微軟正黑體" pitchFamily="34" charset="-120"/>
            </a:endParaRPr>
          </a:p>
        </p:txBody>
      </p:sp>
      <p:sp>
        <p:nvSpPr>
          <p:cNvPr id="27" name="圓角矩形 26">
            <a:extLst>
              <a:ext uri="{FF2B5EF4-FFF2-40B4-BE49-F238E27FC236}">
                <a16:creationId xmlns:a16="http://schemas.microsoft.com/office/drawing/2014/main" id="{B0A9486A-C0E3-6C4C-8A29-3BBBDB45844E}"/>
              </a:ext>
            </a:extLst>
          </p:cNvPr>
          <p:cNvSpPr/>
          <p:nvPr/>
        </p:nvSpPr>
        <p:spPr>
          <a:xfrm>
            <a:off x="216771" y="2011148"/>
            <a:ext cx="843445" cy="358059"/>
          </a:xfrm>
          <a:prstGeom prst="roundRect">
            <a:avLst/>
          </a:prstGeom>
          <a:noFill/>
          <a:ln w="12700">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cxnSp>
        <p:nvCxnSpPr>
          <p:cNvPr id="30" name="直線接點 29">
            <a:extLst>
              <a:ext uri="{FF2B5EF4-FFF2-40B4-BE49-F238E27FC236}">
                <a16:creationId xmlns:a16="http://schemas.microsoft.com/office/drawing/2014/main" id="{32DABF7E-87D9-7E48-BD54-5849E7291202}"/>
              </a:ext>
            </a:extLst>
          </p:cNvPr>
          <p:cNvCxnSpPr>
            <a:cxnSpLocks/>
            <a:stCxn id="27" idx="3"/>
          </p:cNvCxnSpPr>
          <p:nvPr/>
        </p:nvCxnSpPr>
        <p:spPr>
          <a:xfrm>
            <a:off x="1060216" y="2190178"/>
            <a:ext cx="443589" cy="179030"/>
          </a:xfrm>
          <a:prstGeom prst="line">
            <a:avLst/>
          </a:prstGeom>
          <a:ln w="12700">
            <a:solidFill>
              <a:srgbClr val="0070C0"/>
            </a:solidFill>
            <a:prstDash val="dashDot"/>
          </a:ln>
        </p:spPr>
        <p:style>
          <a:lnRef idx="1">
            <a:schemeClr val="accent2"/>
          </a:lnRef>
          <a:fillRef idx="0">
            <a:schemeClr val="accent2"/>
          </a:fillRef>
          <a:effectRef idx="0">
            <a:schemeClr val="accent2"/>
          </a:effectRef>
          <a:fontRef idx="minor">
            <a:schemeClr val="tx1"/>
          </a:fontRef>
        </p:style>
      </p:cxnSp>
      <p:sp>
        <p:nvSpPr>
          <p:cNvPr id="37" name="圓角矩形 36">
            <a:extLst>
              <a:ext uri="{FF2B5EF4-FFF2-40B4-BE49-F238E27FC236}">
                <a16:creationId xmlns:a16="http://schemas.microsoft.com/office/drawing/2014/main" id="{B0A9486A-C0E3-6C4C-8A29-3BBBDB45844E}"/>
              </a:ext>
            </a:extLst>
          </p:cNvPr>
          <p:cNvSpPr/>
          <p:nvPr/>
        </p:nvSpPr>
        <p:spPr>
          <a:xfrm>
            <a:off x="2797090" y="3505920"/>
            <a:ext cx="805959" cy="543931"/>
          </a:xfrm>
          <a:prstGeom prst="roundRect">
            <a:avLst/>
          </a:prstGeom>
          <a:noFill/>
          <a:ln w="1270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sp>
        <p:nvSpPr>
          <p:cNvPr id="39" name="圓角矩形 38">
            <a:extLst>
              <a:ext uri="{FF2B5EF4-FFF2-40B4-BE49-F238E27FC236}">
                <a16:creationId xmlns:a16="http://schemas.microsoft.com/office/drawing/2014/main" id="{B0A9486A-C0E3-6C4C-8A29-3BBBDB45844E}"/>
              </a:ext>
            </a:extLst>
          </p:cNvPr>
          <p:cNvSpPr/>
          <p:nvPr/>
        </p:nvSpPr>
        <p:spPr>
          <a:xfrm>
            <a:off x="198028" y="2835851"/>
            <a:ext cx="843445" cy="358059"/>
          </a:xfrm>
          <a:prstGeom prst="roundRect">
            <a:avLst/>
          </a:prstGeom>
          <a:noFill/>
          <a:ln w="12700">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sp>
        <p:nvSpPr>
          <p:cNvPr id="40" name="圓角矩形 39">
            <a:extLst>
              <a:ext uri="{FF2B5EF4-FFF2-40B4-BE49-F238E27FC236}">
                <a16:creationId xmlns:a16="http://schemas.microsoft.com/office/drawing/2014/main" id="{B0A9486A-C0E3-6C4C-8A29-3BBBDB45844E}"/>
              </a:ext>
            </a:extLst>
          </p:cNvPr>
          <p:cNvSpPr/>
          <p:nvPr/>
        </p:nvSpPr>
        <p:spPr>
          <a:xfrm>
            <a:off x="185532" y="3666800"/>
            <a:ext cx="843445" cy="358059"/>
          </a:xfrm>
          <a:prstGeom prst="roundRect">
            <a:avLst/>
          </a:prstGeom>
          <a:noFill/>
          <a:ln w="12700">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cxnSp>
        <p:nvCxnSpPr>
          <p:cNvPr id="41" name="直線接點 40">
            <a:extLst>
              <a:ext uri="{FF2B5EF4-FFF2-40B4-BE49-F238E27FC236}">
                <a16:creationId xmlns:a16="http://schemas.microsoft.com/office/drawing/2014/main" id="{32DABF7E-87D9-7E48-BD54-5849E7291202}"/>
              </a:ext>
            </a:extLst>
          </p:cNvPr>
          <p:cNvCxnSpPr>
            <a:cxnSpLocks/>
            <a:stCxn id="39" idx="3"/>
          </p:cNvCxnSpPr>
          <p:nvPr/>
        </p:nvCxnSpPr>
        <p:spPr>
          <a:xfrm flipV="1">
            <a:off x="1041473" y="3000229"/>
            <a:ext cx="393608" cy="14652"/>
          </a:xfrm>
          <a:prstGeom prst="line">
            <a:avLst/>
          </a:prstGeom>
          <a:ln w="12700">
            <a:solidFill>
              <a:srgbClr val="0070C0"/>
            </a:solidFill>
            <a:prstDash val="dashDot"/>
          </a:ln>
        </p:spPr>
        <p:style>
          <a:lnRef idx="1">
            <a:schemeClr val="accent2"/>
          </a:lnRef>
          <a:fillRef idx="0">
            <a:schemeClr val="accent2"/>
          </a:fillRef>
          <a:effectRef idx="0">
            <a:schemeClr val="accent2"/>
          </a:effectRef>
          <a:fontRef idx="minor">
            <a:schemeClr val="tx1"/>
          </a:fontRef>
        </p:style>
      </p:cxnSp>
      <p:cxnSp>
        <p:nvCxnSpPr>
          <p:cNvPr id="44" name="直線接點 43">
            <a:extLst>
              <a:ext uri="{FF2B5EF4-FFF2-40B4-BE49-F238E27FC236}">
                <a16:creationId xmlns:a16="http://schemas.microsoft.com/office/drawing/2014/main" id="{32DABF7E-87D9-7E48-BD54-5849E7291202}"/>
              </a:ext>
            </a:extLst>
          </p:cNvPr>
          <p:cNvCxnSpPr>
            <a:cxnSpLocks/>
            <a:stCxn id="40" idx="3"/>
          </p:cNvCxnSpPr>
          <p:nvPr/>
        </p:nvCxnSpPr>
        <p:spPr>
          <a:xfrm flipV="1">
            <a:off x="1028977" y="3256386"/>
            <a:ext cx="524811" cy="589443"/>
          </a:xfrm>
          <a:prstGeom prst="line">
            <a:avLst/>
          </a:prstGeom>
          <a:ln w="12700">
            <a:solidFill>
              <a:srgbClr val="0070C0"/>
            </a:solidFill>
            <a:prstDash val="dashDot"/>
          </a:ln>
        </p:spPr>
        <p:style>
          <a:lnRef idx="1">
            <a:schemeClr val="accent2"/>
          </a:lnRef>
          <a:fillRef idx="0">
            <a:schemeClr val="accent2"/>
          </a:fillRef>
          <a:effectRef idx="0">
            <a:schemeClr val="accent2"/>
          </a:effectRef>
          <a:fontRef idx="minor">
            <a:schemeClr val="tx1"/>
          </a:fontRef>
        </p:style>
      </p:cxnSp>
      <p:sp>
        <p:nvSpPr>
          <p:cNvPr id="48" name="矩形 47"/>
          <p:cNvSpPr/>
          <p:nvPr/>
        </p:nvSpPr>
        <p:spPr>
          <a:xfrm>
            <a:off x="210307" y="2043701"/>
            <a:ext cx="802895" cy="275693"/>
          </a:xfrm>
          <a:prstGeom prst="rect">
            <a:avLst/>
          </a:prstGeom>
        </p:spPr>
        <p:txBody>
          <a:bodyPr wrap="none">
            <a:spAutoFit/>
          </a:bodyPr>
          <a:lstStyle/>
          <a:p>
            <a:r>
              <a:rPr lang="zh-TW" altLang="en-US" sz="1300" b="1">
                <a:solidFill>
                  <a:srgbClr val="003399"/>
                </a:solidFill>
                <a:latin typeface="微軟正黑體" pitchFamily="34" charset="-120"/>
                <a:ea typeface="微軟正黑體" pitchFamily="34" charset="-120"/>
              </a:rPr>
              <a:t>經濟實惠</a:t>
            </a:r>
          </a:p>
        </p:txBody>
      </p:sp>
      <p:sp>
        <p:nvSpPr>
          <p:cNvPr id="49" name="矩形 48"/>
          <p:cNvSpPr/>
          <p:nvPr/>
        </p:nvSpPr>
        <p:spPr>
          <a:xfrm>
            <a:off x="186450" y="2868972"/>
            <a:ext cx="802895" cy="275693"/>
          </a:xfrm>
          <a:prstGeom prst="rect">
            <a:avLst/>
          </a:prstGeom>
        </p:spPr>
        <p:txBody>
          <a:bodyPr wrap="none">
            <a:spAutoFit/>
          </a:bodyPr>
          <a:lstStyle/>
          <a:p>
            <a:r>
              <a:rPr lang="zh-TW" altLang="en-US" sz="1300" b="1">
                <a:solidFill>
                  <a:srgbClr val="003399"/>
                </a:solidFill>
                <a:latin typeface="微軟正黑體" pitchFamily="34" charset="-120"/>
                <a:ea typeface="微軟正黑體" pitchFamily="34" charset="-120"/>
              </a:rPr>
              <a:t>隨插即用</a:t>
            </a:r>
          </a:p>
        </p:txBody>
      </p:sp>
      <p:sp>
        <p:nvSpPr>
          <p:cNvPr id="50" name="矩形 49"/>
          <p:cNvSpPr/>
          <p:nvPr/>
        </p:nvSpPr>
        <p:spPr>
          <a:xfrm>
            <a:off x="264844" y="3694809"/>
            <a:ext cx="645702" cy="275693"/>
          </a:xfrm>
          <a:prstGeom prst="rect">
            <a:avLst/>
          </a:prstGeom>
        </p:spPr>
        <p:txBody>
          <a:bodyPr wrap="none">
            <a:spAutoFit/>
          </a:bodyPr>
          <a:lstStyle/>
          <a:p>
            <a:r>
              <a:rPr lang="zh-TW" altLang="en-US" sz="1300" b="1">
                <a:solidFill>
                  <a:srgbClr val="003399"/>
                </a:solidFill>
                <a:latin typeface="微軟正黑體" pitchFamily="34" charset="-120"/>
                <a:ea typeface="微軟正黑體" pitchFamily="34" charset="-120"/>
              </a:rPr>
              <a:t>高畫質</a:t>
            </a:r>
          </a:p>
        </p:txBody>
      </p:sp>
      <p:cxnSp>
        <p:nvCxnSpPr>
          <p:cNvPr id="51" name="直線接點 50">
            <a:extLst>
              <a:ext uri="{FF2B5EF4-FFF2-40B4-BE49-F238E27FC236}">
                <a16:creationId xmlns:a16="http://schemas.microsoft.com/office/drawing/2014/main" id="{32DABF7E-87D9-7E48-BD54-5849E7291202}"/>
              </a:ext>
            </a:extLst>
          </p:cNvPr>
          <p:cNvCxnSpPr>
            <a:cxnSpLocks/>
          </p:cNvCxnSpPr>
          <p:nvPr/>
        </p:nvCxnSpPr>
        <p:spPr>
          <a:xfrm rot="16200000" flipV="1">
            <a:off x="2484703" y="3056460"/>
            <a:ext cx="487323" cy="412351"/>
          </a:xfrm>
          <a:prstGeom prst="line">
            <a:avLst/>
          </a:prstGeom>
          <a:ln w="12700">
            <a:solidFill>
              <a:schemeClr val="accent2">
                <a:lumMod val="50000"/>
              </a:schemeClr>
            </a:solidFill>
            <a:prstDash val="dashDot"/>
          </a:ln>
        </p:spPr>
        <p:style>
          <a:lnRef idx="1">
            <a:schemeClr val="accent2"/>
          </a:lnRef>
          <a:fillRef idx="0">
            <a:schemeClr val="accent2"/>
          </a:fillRef>
          <a:effectRef idx="0">
            <a:schemeClr val="accent2"/>
          </a:effectRef>
          <a:fontRef idx="minor">
            <a:schemeClr val="tx1"/>
          </a:fontRef>
        </p:style>
      </p:cxnSp>
      <p:pic>
        <p:nvPicPr>
          <p:cNvPr id="165" name="Google Shape;165;p15"/>
          <p:cNvPicPr preferRelativeResize="0"/>
          <p:nvPr/>
        </p:nvPicPr>
        <p:blipFill>
          <a:blip r:embed="rId4" cstate="print">
            <a:extLst>
              <a:ext uri="{28A0092B-C50C-407E-A947-70E740481C1C}">
                <a14:useLocalDpi xmlns:a14="http://schemas.microsoft.com/office/drawing/2010/main"/>
              </a:ext>
            </a:extLst>
          </a:blip>
          <a:stretch>
            <a:fillRect/>
          </a:stretch>
        </p:blipFill>
        <p:spPr>
          <a:xfrm>
            <a:off x="1277253" y="2158436"/>
            <a:ext cx="1388634" cy="1741370"/>
          </a:xfrm>
          <a:prstGeom prst="rect">
            <a:avLst/>
          </a:prstGeom>
          <a:noFill/>
          <a:ln>
            <a:noFill/>
          </a:ln>
        </p:spPr>
      </p:pic>
      <p:sp>
        <p:nvSpPr>
          <p:cNvPr id="53" name="矩形 52"/>
          <p:cNvSpPr/>
          <p:nvPr/>
        </p:nvSpPr>
        <p:spPr>
          <a:xfrm>
            <a:off x="2787743" y="3543729"/>
            <a:ext cx="949002" cy="492443"/>
          </a:xfrm>
          <a:prstGeom prst="rect">
            <a:avLst/>
          </a:prstGeom>
        </p:spPr>
        <p:txBody>
          <a:bodyPr wrap="square">
            <a:spAutoFit/>
          </a:bodyPr>
          <a:lstStyle/>
          <a:p>
            <a:r>
              <a:rPr lang="zh-TW" altLang="en-US" sz="1300" b="1">
                <a:solidFill>
                  <a:schemeClr val="accent2">
                    <a:lumMod val="50000"/>
                  </a:schemeClr>
                </a:solidFill>
                <a:latin typeface="微軟正黑體" pitchFamily="34" charset="-120"/>
                <a:ea typeface="微軟正黑體" pitchFamily="34" charset="-120"/>
              </a:rPr>
              <a:t>不支援監控軟體</a:t>
            </a:r>
          </a:p>
        </p:txBody>
      </p:sp>
      <p:sp>
        <p:nvSpPr>
          <p:cNvPr id="59" name="圓角矩形 58">
            <a:extLst>
              <a:ext uri="{FF2B5EF4-FFF2-40B4-BE49-F238E27FC236}">
                <a16:creationId xmlns:a16="http://schemas.microsoft.com/office/drawing/2014/main" id="{B0A9486A-C0E3-6C4C-8A29-3BBBDB45844E}"/>
              </a:ext>
            </a:extLst>
          </p:cNvPr>
          <p:cNvSpPr/>
          <p:nvPr/>
        </p:nvSpPr>
        <p:spPr>
          <a:xfrm>
            <a:off x="3909189" y="2073626"/>
            <a:ext cx="843445" cy="358059"/>
          </a:xfrm>
          <a:prstGeom prst="roundRect">
            <a:avLst/>
          </a:prstGeom>
          <a:noFill/>
          <a:ln w="1270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cxnSp>
        <p:nvCxnSpPr>
          <p:cNvPr id="60" name="直線接點 59">
            <a:extLst>
              <a:ext uri="{FF2B5EF4-FFF2-40B4-BE49-F238E27FC236}">
                <a16:creationId xmlns:a16="http://schemas.microsoft.com/office/drawing/2014/main" id="{32DABF7E-87D9-7E48-BD54-5849E7291202}"/>
              </a:ext>
            </a:extLst>
          </p:cNvPr>
          <p:cNvCxnSpPr>
            <a:cxnSpLocks/>
          </p:cNvCxnSpPr>
          <p:nvPr/>
        </p:nvCxnSpPr>
        <p:spPr>
          <a:xfrm>
            <a:off x="4759666" y="2251281"/>
            <a:ext cx="436557" cy="180404"/>
          </a:xfrm>
          <a:prstGeom prst="line">
            <a:avLst/>
          </a:prstGeom>
          <a:ln w="12700">
            <a:solidFill>
              <a:schemeClr val="accent2">
                <a:lumMod val="50000"/>
              </a:schemeClr>
            </a:solidFill>
            <a:prstDash val="dashDot"/>
          </a:ln>
        </p:spPr>
        <p:style>
          <a:lnRef idx="1">
            <a:schemeClr val="accent2"/>
          </a:lnRef>
          <a:fillRef idx="0">
            <a:schemeClr val="accent2"/>
          </a:fillRef>
          <a:effectRef idx="0">
            <a:schemeClr val="accent2"/>
          </a:effectRef>
          <a:fontRef idx="minor">
            <a:schemeClr val="tx1"/>
          </a:fontRef>
        </p:style>
      </p:cxnSp>
      <p:sp>
        <p:nvSpPr>
          <p:cNvPr id="61" name="圓角矩形 60">
            <a:extLst>
              <a:ext uri="{FF2B5EF4-FFF2-40B4-BE49-F238E27FC236}">
                <a16:creationId xmlns:a16="http://schemas.microsoft.com/office/drawing/2014/main" id="{B0A9486A-C0E3-6C4C-8A29-3BBBDB45844E}"/>
              </a:ext>
            </a:extLst>
          </p:cNvPr>
          <p:cNvSpPr/>
          <p:nvPr/>
        </p:nvSpPr>
        <p:spPr>
          <a:xfrm>
            <a:off x="3890446" y="2750319"/>
            <a:ext cx="843445" cy="631023"/>
          </a:xfrm>
          <a:prstGeom prst="roundRect">
            <a:avLst/>
          </a:prstGeom>
          <a:noFill/>
          <a:ln w="1270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sp>
        <p:nvSpPr>
          <p:cNvPr id="62" name="圓角矩形 61">
            <a:extLst>
              <a:ext uri="{FF2B5EF4-FFF2-40B4-BE49-F238E27FC236}">
                <a16:creationId xmlns:a16="http://schemas.microsoft.com/office/drawing/2014/main" id="{B0A9486A-C0E3-6C4C-8A29-3BBBDB45844E}"/>
              </a:ext>
            </a:extLst>
          </p:cNvPr>
          <p:cNvSpPr/>
          <p:nvPr/>
        </p:nvSpPr>
        <p:spPr>
          <a:xfrm>
            <a:off x="3877949" y="3729278"/>
            <a:ext cx="843445" cy="664199"/>
          </a:xfrm>
          <a:prstGeom prst="roundRect">
            <a:avLst/>
          </a:prstGeom>
          <a:noFill/>
          <a:ln w="1270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cxnSp>
        <p:nvCxnSpPr>
          <p:cNvPr id="63" name="直線接點 62">
            <a:extLst>
              <a:ext uri="{FF2B5EF4-FFF2-40B4-BE49-F238E27FC236}">
                <a16:creationId xmlns:a16="http://schemas.microsoft.com/office/drawing/2014/main" id="{32DABF7E-87D9-7E48-BD54-5849E7291202}"/>
              </a:ext>
            </a:extLst>
          </p:cNvPr>
          <p:cNvCxnSpPr>
            <a:cxnSpLocks/>
            <a:stCxn id="61" idx="3"/>
          </p:cNvCxnSpPr>
          <p:nvPr/>
        </p:nvCxnSpPr>
        <p:spPr>
          <a:xfrm flipV="1">
            <a:off x="4733890" y="3062708"/>
            <a:ext cx="393608" cy="3123"/>
          </a:xfrm>
          <a:prstGeom prst="line">
            <a:avLst/>
          </a:prstGeom>
          <a:ln w="12700">
            <a:solidFill>
              <a:schemeClr val="accent2">
                <a:lumMod val="50000"/>
              </a:schemeClr>
            </a:solidFill>
            <a:prstDash val="dashDot"/>
          </a:ln>
        </p:spPr>
        <p:style>
          <a:lnRef idx="1">
            <a:schemeClr val="accent2"/>
          </a:lnRef>
          <a:fillRef idx="0">
            <a:schemeClr val="accent2"/>
          </a:fillRef>
          <a:effectRef idx="0">
            <a:schemeClr val="accent2"/>
          </a:effectRef>
          <a:fontRef idx="minor">
            <a:schemeClr val="tx1"/>
          </a:fontRef>
        </p:style>
      </p:cxnSp>
      <p:cxnSp>
        <p:nvCxnSpPr>
          <p:cNvPr id="64" name="直線接點 63">
            <a:extLst>
              <a:ext uri="{FF2B5EF4-FFF2-40B4-BE49-F238E27FC236}">
                <a16:creationId xmlns:a16="http://schemas.microsoft.com/office/drawing/2014/main" id="{32DABF7E-87D9-7E48-BD54-5849E7291202}"/>
              </a:ext>
            </a:extLst>
          </p:cNvPr>
          <p:cNvCxnSpPr>
            <a:cxnSpLocks/>
            <a:stCxn id="62" idx="3"/>
          </p:cNvCxnSpPr>
          <p:nvPr/>
        </p:nvCxnSpPr>
        <p:spPr>
          <a:xfrm flipV="1">
            <a:off x="4721394" y="3318865"/>
            <a:ext cx="524811" cy="742512"/>
          </a:xfrm>
          <a:prstGeom prst="line">
            <a:avLst/>
          </a:prstGeom>
          <a:ln w="12700">
            <a:solidFill>
              <a:schemeClr val="accent2">
                <a:lumMod val="50000"/>
              </a:schemeClr>
            </a:solidFill>
            <a:prstDash val="dashDot"/>
          </a:ln>
        </p:spPr>
        <p:style>
          <a:lnRef idx="1">
            <a:schemeClr val="accent2"/>
          </a:lnRef>
          <a:fillRef idx="0">
            <a:schemeClr val="accent2"/>
          </a:fillRef>
          <a:effectRef idx="0">
            <a:schemeClr val="accent2"/>
          </a:effectRef>
          <a:fontRef idx="minor">
            <a:schemeClr val="tx1"/>
          </a:fontRef>
        </p:style>
      </p:cxnSp>
      <p:sp>
        <p:nvSpPr>
          <p:cNvPr id="66" name="圓角矩形 65">
            <a:extLst>
              <a:ext uri="{FF2B5EF4-FFF2-40B4-BE49-F238E27FC236}">
                <a16:creationId xmlns:a16="http://schemas.microsoft.com/office/drawing/2014/main" id="{B0A9486A-C0E3-6C4C-8A29-3BBBDB45844E}"/>
              </a:ext>
            </a:extLst>
          </p:cNvPr>
          <p:cNvSpPr/>
          <p:nvPr/>
        </p:nvSpPr>
        <p:spPr>
          <a:xfrm>
            <a:off x="6064661" y="2294234"/>
            <a:ext cx="843445" cy="468582"/>
          </a:xfrm>
          <a:prstGeom prst="roundRect">
            <a:avLst/>
          </a:prstGeom>
          <a:noFill/>
          <a:ln w="12700">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sp>
        <p:nvSpPr>
          <p:cNvPr id="67" name="圓角矩形 66">
            <a:extLst>
              <a:ext uri="{FF2B5EF4-FFF2-40B4-BE49-F238E27FC236}">
                <a16:creationId xmlns:a16="http://schemas.microsoft.com/office/drawing/2014/main" id="{B0A9486A-C0E3-6C4C-8A29-3BBBDB45844E}"/>
              </a:ext>
            </a:extLst>
          </p:cNvPr>
          <p:cNvSpPr/>
          <p:nvPr/>
        </p:nvSpPr>
        <p:spPr>
          <a:xfrm>
            <a:off x="6102147" y="3210716"/>
            <a:ext cx="1010185" cy="464324"/>
          </a:xfrm>
          <a:prstGeom prst="roundRect">
            <a:avLst/>
          </a:prstGeom>
          <a:noFill/>
          <a:ln w="12700">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sp>
        <p:nvSpPr>
          <p:cNvPr id="68" name="矩形 67"/>
          <p:cNvSpPr/>
          <p:nvPr/>
        </p:nvSpPr>
        <p:spPr>
          <a:xfrm>
            <a:off x="3903292" y="2107314"/>
            <a:ext cx="802895" cy="275693"/>
          </a:xfrm>
          <a:prstGeom prst="rect">
            <a:avLst/>
          </a:prstGeom>
        </p:spPr>
        <p:txBody>
          <a:bodyPr wrap="none">
            <a:spAutoFit/>
          </a:bodyPr>
          <a:lstStyle/>
          <a:p>
            <a:r>
              <a:rPr lang="zh-TW" altLang="en-US" sz="1300" b="1">
                <a:solidFill>
                  <a:schemeClr val="accent2">
                    <a:lumMod val="50000"/>
                  </a:schemeClr>
                </a:solidFill>
                <a:latin typeface="微軟正黑體" pitchFamily="34" charset="-120"/>
                <a:ea typeface="微軟正黑體" pitchFamily="34" charset="-120"/>
              </a:rPr>
              <a:t>價格高昂</a:t>
            </a:r>
          </a:p>
        </p:txBody>
      </p:sp>
      <p:sp>
        <p:nvSpPr>
          <p:cNvPr id="69" name="矩形 68"/>
          <p:cNvSpPr/>
          <p:nvPr/>
        </p:nvSpPr>
        <p:spPr>
          <a:xfrm>
            <a:off x="3915219" y="2726408"/>
            <a:ext cx="756762" cy="652956"/>
          </a:xfrm>
          <a:prstGeom prst="rect">
            <a:avLst/>
          </a:prstGeom>
        </p:spPr>
        <p:txBody>
          <a:bodyPr wrap="square">
            <a:spAutoFit/>
          </a:bodyPr>
          <a:lstStyle/>
          <a:p>
            <a:r>
              <a:rPr lang="zh-TW" altLang="en-US" sz="1300" b="1">
                <a:solidFill>
                  <a:schemeClr val="accent2">
                    <a:lumMod val="50000"/>
                  </a:schemeClr>
                </a:solidFill>
                <a:latin typeface="微軟正黑體" pitchFamily="34" charset="-120"/>
                <a:ea typeface="微軟正黑體" pitchFamily="34" charset="-120"/>
              </a:rPr>
              <a:t>需從 </a:t>
            </a:r>
            <a:r>
              <a:rPr lang="en-US" altLang="zh-TW" sz="1300" b="1">
                <a:solidFill>
                  <a:schemeClr val="accent2">
                    <a:lumMod val="50000"/>
                  </a:schemeClr>
                </a:solidFill>
                <a:latin typeface="微軟正黑體" pitchFamily="34" charset="-120"/>
                <a:ea typeface="微軟正黑體" pitchFamily="34" charset="-120"/>
              </a:rPr>
              <a:t>Router</a:t>
            </a:r>
            <a:r>
              <a:rPr lang="zh-TW" altLang="en-US" sz="1300" b="1">
                <a:solidFill>
                  <a:schemeClr val="accent2">
                    <a:lumMod val="50000"/>
                  </a:schemeClr>
                </a:solidFill>
                <a:latin typeface="微軟正黑體" pitchFamily="34" charset="-120"/>
                <a:ea typeface="微軟正黑體" pitchFamily="34" charset="-120"/>
              </a:rPr>
              <a:t>取得 </a:t>
            </a:r>
            <a:r>
              <a:rPr lang="en-US" altLang="zh-TW" sz="1300" b="1">
                <a:solidFill>
                  <a:schemeClr val="accent2">
                    <a:lumMod val="50000"/>
                  </a:schemeClr>
                </a:solidFill>
                <a:latin typeface="微軟正黑體" pitchFamily="34" charset="-120"/>
                <a:ea typeface="微軟正黑體" pitchFamily="34" charset="-120"/>
              </a:rPr>
              <a:t>IP</a:t>
            </a:r>
            <a:endParaRPr lang="zh-TW" altLang="en-US" sz="1300" b="1">
              <a:solidFill>
                <a:schemeClr val="accent2">
                  <a:lumMod val="50000"/>
                </a:schemeClr>
              </a:solidFill>
              <a:latin typeface="微軟正黑體" pitchFamily="34" charset="-120"/>
              <a:ea typeface="微軟正黑體" pitchFamily="34" charset="-120"/>
            </a:endParaRPr>
          </a:p>
        </p:txBody>
      </p:sp>
      <p:sp>
        <p:nvSpPr>
          <p:cNvPr id="70" name="矩形 69"/>
          <p:cNvSpPr/>
          <p:nvPr/>
        </p:nvSpPr>
        <p:spPr>
          <a:xfrm>
            <a:off x="3914097" y="3731729"/>
            <a:ext cx="928279" cy="841588"/>
          </a:xfrm>
          <a:prstGeom prst="rect">
            <a:avLst/>
          </a:prstGeom>
        </p:spPr>
        <p:txBody>
          <a:bodyPr wrap="square">
            <a:spAutoFit/>
          </a:bodyPr>
          <a:lstStyle/>
          <a:p>
            <a:r>
              <a:rPr lang="zh-TW" altLang="en-US" sz="1300" b="1">
                <a:solidFill>
                  <a:schemeClr val="accent2">
                    <a:lumMod val="50000"/>
                  </a:schemeClr>
                </a:solidFill>
                <a:latin typeface="微軟正黑體" pitchFamily="34" charset="-120"/>
                <a:ea typeface="微軟正黑體" pitchFamily="34" charset="-120"/>
              </a:rPr>
              <a:t>需供電</a:t>
            </a:r>
            <a:r>
              <a:rPr lang="en-US" altLang="zh-TW" sz="1300" b="1">
                <a:solidFill>
                  <a:schemeClr val="accent2">
                    <a:lumMod val="50000"/>
                  </a:schemeClr>
                </a:solidFill>
                <a:latin typeface="微軟正黑體" pitchFamily="34" charset="-120"/>
                <a:ea typeface="微軟正黑體" pitchFamily="34" charset="-120"/>
              </a:rPr>
              <a:t>/</a:t>
            </a:r>
            <a:r>
              <a:rPr lang="zh-TW" altLang="en-US" sz="1300" b="1">
                <a:solidFill>
                  <a:schemeClr val="accent2">
                    <a:lumMod val="50000"/>
                  </a:schemeClr>
                </a:solidFill>
                <a:latin typeface="微軟正黑體" pitchFamily="34" charset="-120"/>
                <a:ea typeface="微軟正黑體" pitchFamily="34" charset="-120"/>
              </a:rPr>
              <a:t> </a:t>
            </a:r>
            <a:r>
              <a:rPr lang="en-US" altLang="zh-TW" sz="1300" b="1">
                <a:solidFill>
                  <a:schemeClr val="accent2">
                    <a:lumMod val="50000"/>
                  </a:schemeClr>
                </a:solidFill>
                <a:latin typeface="微軟正黑體" pitchFamily="34" charset="-120"/>
                <a:ea typeface="微軟正黑體" pitchFamily="34" charset="-120"/>
              </a:rPr>
              <a:t>PoE Switch</a:t>
            </a:r>
          </a:p>
          <a:p>
            <a:endParaRPr lang="en-US" altLang="zh-TW" sz="1300" b="1">
              <a:solidFill>
                <a:schemeClr val="accent2">
                  <a:lumMod val="50000"/>
                </a:schemeClr>
              </a:solidFill>
              <a:latin typeface="微軟正黑體" pitchFamily="34" charset="-120"/>
              <a:ea typeface="微軟正黑體" pitchFamily="34" charset="-120"/>
            </a:endParaRPr>
          </a:p>
        </p:txBody>
      </p:sp>
      <p:sp>
        <p:nvSpPr>
          <p:cNvPr id="74" name="矩形 73"/>
          <p:cNvSpPr/>
          <p:nvPr/>
        </p:nvSpPr>
        <p:spPr>
          <a:xfrm>
            <a:off x="6088272" y="2289067"/>
            <a:ext cx="807338" cy="464325"/>
          </a:xfrm>
          <a:prstGeom prst="rect">
            <a:avLst/>
          </a:prstGeom>
        </p:spPr>
        <p:txBody>
          <a:bodyPr wrap="square">
            <a:spAutoFit/>
          </a:bodyPr>
          <a:lstStyle/>
          <a:p>
            <a:r>
              <a:rPr lang="zh-TW" altLang="en-US" sz="1300" b="1">
                <a:solidFill>
                  <a:srgbClr val="003399"/>
                </a:solidFill>
                <a:latin typeface="微軟正黑體" pitchFamily="34" charset="-120"/>
                <a:ea typeface="微軟正黑體" pitchFamily="34" charset="-120"/>
              </a:rPr>
              <a:t>支援監控軟體</a:t>
            </a:r>
          </a:p>
        </p:txBody>
      </p:sp>
      <p:sp>
        <p:nvSpPr>
          <p:cNvPr id="75" name="矩形 74"/>
          <p:cNvSpPr/>
          <p:nvPr/>
        </p:nvSpPr>
        <p:spPr>
          <a:xfrm>
            <a:off x="6036262" y="3209383"/>
            <a:ext cx="1187072" cy="477054"/>
          </a:xfrm>
          <a:prstGeom prst="rect">
            <a:avLst/>
          </a:prstGeom>
        </p:spPr>
        <p:txBody>
          <a:bodyPr wrap="square">
            <a:spAutoFit/>
          </a:bodyPr>
          <a:lstStyle/>
          <a:p>
            <a:r>
              <a:rPr lang="en-US" altLang="zh-TW" sz="1250" b="1">
                <a:solidFill>
                  <a:srgbClr val="003399"/>
                </a:solidFill>
              </a:rPr>
              <a:t>Remote Live</a:t>
            </a:r>
          </a:p>
          <a:p>
            <a:r>
              <a:rPr lang="en-US" altLang="zh-TW" sz="1250" b="1">
                <a:solidFill>
                  <a:srgbClr val="003399"/>
                </a:solidFill>
              </a:rPr>
              <a:t>Available</a:t>
            </a:r>
          </a:p>
        </p:txBody>
      </p:sp>
      <p:cxnSp>
        <p:nvCxnSpPr>
          <p:cNvPr id="77" name="直線接點 76">
            <a:extLst>
              <a:ext uri="{FF2B5EF4-FFF2-40B4-BE49-F238E27FC236}">
                <a16:creationId xmlns:a16="http://schemas.microsoft.com/office/drawing/2014/main" id="{32DABF7E-87D9-7E48-BD54-5849E7291202}"/>
              </a:ext>
            </a:extLst>
          </p:cNvPr>
          <p:cNvCxnSpPr>
            <a:cxnSpLocks/>
            <a:endCxn id="66" idx="1"/>
          </p:cNvCxnSpPr>
          <p:nvPr/>
        </p:nvCxnSpPr>
        <p:spPr>
          <a:xfrm flipV="1">
            <a:off x="5658557" y="2528525"/>
            <a:ext cx="406104" cy="348905"/>
          </a:xfrm>
          <a:prstGeom prst="line">
            <a:avLst/>
          </a:prstGeom>
          <a:ln w="12700">
            <a:solidFill>
              <a:srgbClr val="0070C0"/>
            </a:solidFill>
            <a:prstDash val="dashDot"/>
          </a:ln>
        </p:spPr>
        <p:style>
          <a:lnRef idx="1">
            <a:schemeClr val="accent2"/>
          </a:lnRef>
          <a:fillRef idx="0">
            <a:schemeClr val="accent2"/>
          </a:fillRef>
          <a:effectRef idx="0">
            <a:schemeClr val="accent2"/>
          </a:effectRef>
          <a:fontRef idx="minor">
            <a:schemeClr val="tx1"/>
          </a:fontRef>
        </p:style>
      </p:cxnSp>
      <p:cxnSp>
        <p:nvCxnSpPr>
          <p:cNvPr id="79" name="直線接點 78">
            <a:extLst>
              <a:ext uri="{FF2B5EF4-FFF2-40B4-BE49-F238E27FC236}">
                <a16:creationId xmlns:a16="http://schemas.microsoft.com/office/drawing/2014/main" id="{32DABF7E-87D9-7E48-BD54-5849E7291202}"/>
              </a:ext>
            </a:extLst>
          </p:cNvPr>
          <p:cNvCxnSpPr>
            <a:cxnSpLocks/>
            <a:endCxn id="67" idx="1"/>
          </p:cNvCxnSpPr>
          <p:nvPr/>
        </p:nvCxnSpPr>
        <p:spPr>
          <a:xfrm>
            <a:off x="5689795" y="3183570"/>
            <a:ext cx="412352" cy="259308"/>
          </a:xfrm>
          <a:prstGeom prst="line">
            <a:avLst/>
          </a:prstGeom>
          <a:ln w="12700">
            <a:solidFill>
              <a:srgbClr val="0070C0"/>
            </a:solidFill>
            <a:prstDash val="dashDot"/>
          </a:ln>
        </p:spPr>
        <p:style>
          <a:lnRef idx="1">
            <a:schemeClr val="accent2"/>
          </a:lnRef>
          <a:fillRef idx="0">
            <a:schemeClr val="accent2"/>
          </a:fillRef>
          <a:effectRef idx="0">
            <a:schemeClr val="accent2"/>
          </a:effectRef>
          <a:fontRef idx="minor">
            <a:schemeClr val="tx1"/>
          </a:fontRef>
        </p:style>
      </p:cxnSp>
      <p:pic>
        <p:nvPicPr>
          <p:cNvPr id="82" name="圖片 81" descr="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38862" y="2687274"/>
            <a:ext cx="464638" cy="370831"/>
          </a:xfrm>
          <a:prstGeom prst="rect">
            <a:avLst/>
          </a:prstGeom>
        </p:spPr>
      </p:pic>
      <p:pic>
        <p:nvPicPr>
          <p:cNvPr id="83" name="圖片 82" descr="06.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91670" y="2637551"/>
            <a:ext cx="417866" cy="417867"/>
          </a:xfrm>
          <a:prstGeom prst="rect">
            <a:avLst/>
          </a:prstGeom>
        </p:spPr>
      </p:pic>
      <p:pic>
        <p:nvPicPr>
          <p:cNvPr id="84" name="圖片 83" descr="logo.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57472" y="2479725"/>
            <a:ext cx="1199663" cy="1199663"/>
          </a:xfrm>
          <a:prstGeom prst="rect">
            <a:avLst/>
          </a:prstGeom>
          <a:effectLst>
            <a:outerShdw blurRad="50800" dist="38100" dir="2700000" algn="tl" rotWithShape="0">
              <a:prstClr val="black">
                <a:alpha val="40000"/>
              </a:prstClr>
            </a:outerShdw>
          </a:effectLst>
        </p:spPr>
      </p:pic>
      <p:sp>
        <p:nvSpPr>
          <p:cNvPr id="85" name="矩形: 圓角 8">
            <a:extLst>
              <a:ext uri="{FF2B5EF4-FFF2-40B4-BE49-F238E27FC236}">
                <a16:creationId xmlns:a16="http://schemas.microsoft.com/office/drawing/2014/main" id="{CA31F03A-C690-4449-BEF5-A4177FEE5AA8}"/>
              </a:ext>
            </a:extLst>
          </p:cNvPr>
          <p:cNvSpPr/>
          <p:nvPr/>
        </p:nvSpPr>
        <p:spPr>
          <a:xfrm>
            <a:off x="7633471" y="3680219"/>
            <a:ext cx="1249547" cy="28556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86" name="Google Shape;142;p13"/>
          <p:cNvSpPr txBox="1"/>
          <p:nvPr/>
        </p:nvSpPr>
        <p:spPr>
          <a:xfrm>
            <a:off x="7593711" y="3596034"/>
            <a:ext cx="1501995" cy="2108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600" b="1">
                <a:solidFill>
                  <a:schemeClr val="tx1"/>
                </a:solidFill>
              </a:rPr>
              <a:t>QUSBCam2</a:t>
            </a:r>
            <a:endParaRPr sz="1600" b="1">
              <a:solidFill>
                <a:schemeClr val="tx1"/>
              </a:solidFill>
            </a:endParaRPr>
          </a:p>
        </p:txBody>
      </p:sp>
      <p:pic>
        <p:nvPicPr>
          <p:cNvPr id="166" name="Google Shape;166;p15"/>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4852915" y="2148142"/>
            <a:ext cx="1155515" cy="1811575"/>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a:ln>
            <a:noFill/>
          </a:ln>
        </p:spPr>
      </p:pic>
      <p:pic>
        <p:nvPicPr>
          <p:cNvPr id="6" name="圖片 5">
            <a:extLst>
              <a:ext uri="{FF2B5EF4-FFF2-40B4-BE49-F238E27FC236}">
                <a16:creationId xmlns:a16="http://schemas.microsoft.com/office/drawing/2014/main" id="{AD8E4955-ECB9-4489-885D-4D827A1AF9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0040" y="2816416"/>
            <a:ext cx="3194414" cy="611944"/>
          </a:xfrm>
          <a:prstGeom prst="rect">
            <a:avLst/>
          </a:prstGeom>
        </p:spPr>
      </p:pic>
      <p:sp>
        <p:nvSpPr>
          <p:cNvPr id="7" name="矩形 6">
            <a:extLst>
              <a:ext uri="{FF2B5EF4-FFF2-40B4-BE49-F238E27FC236}">
                <a16:creationId xmlns:a16="http://schemas.microsoft.com/office/drawing/2014/main" id="{A0BCD75D-E3D7-4877-8760-2E4545C79FAC}"/>
              </a:ext>
            </a:extLst>
          </p:cNvPr>
          <p:cNvSpPr/>
          <p:nvPr/>
        </p:nvSpPr>
        <p:spPr>
          <a:xfrm>
            <a:off x="769524" y="1694587"/>
            <a:ext cx="2964273" cy="877163"/>
          </a:xfrm>
          <a:prstGeom prst="rect">
            <a:avLst/>
          </a:prstGeom>
        </p:spPr>
        <p:txBody>
          <a:bodyPr wrap="none">
            <a:spAutoFit/>
          </a:bodyPr>
          <a:lstStyle/>
          <a:p>
            <a:r>
              <a:rPr lang="zh-TW" altLang="en-US" sz="5100" b="1">
                <a:solidFill>
                  <a:schemeClr val="tx1"/>
                </a:solidFill>
                <a:latin typeface="微軟正黑體" panose="020B0604030504040204" pitchFamily="34" charset="-120"/>
                <a:ea typeface="微軟正黑體" panose="020B0604030504040204" pitchFamily="34" charset="-120"/>
              </a:rPr>
              <a:t>為何使用 </a:t>
            </a:r>
          </a:p>
        </p:txBody>
      </p:sp>
      <p:sp>
        <p:nvSpPr>
          <p:cNvPr id="5" name="矩形 4">
            <a:extLst>
              <a:ext uri="{FF2B5EF4-FFF2-40B4-BE49-F238E27FC236}">
                <a16:creationId xmlns:a16="http://schemas.microsoft.com/office/drawing/2014/main" id="{C673B750-775C-4374-A175-DA37A9569628}"/>
              </a:ext>
            </a:extLst>
          </p:cNvPr>
          <p:cNvSpPr/>
          <p:nvPr/>
        </p:nvSpPr>
        <p:spPr>
          <a:xfrm>
            <a:off x="3554454" y="2672447"/>
            <a:ext cx="498855" cy="877163"/>
          </a:xfrm>
          <a:prstGeom prst="rect">
            <a:avLst/>
          </a:prstGeom>
        </p:spPr>
        <p:txBody>
          <a:bodyPr wrap="none">
            <a:spAutoFit/>
          </a:bodyPr>
          <a:lstStyle/>
          <a:p>
            <a:r>
              <a:rPr lang="en-US" altLang="zh-TW" sz="5100" b="1">
                <a:solidFill>
                  <a:schemeClr val="tx1"/>
                </a:solidFill>
                <a:latin typeface="微軟正黑體" panose="020B0604030504040204" pitchFamily="34" charset="-120"/>
                <a:ea typeface="微軟正黑體" panose="020B0604030504040204" pitchFamily="34" charset="-120"/>
              </a:rPr>
              <a:t>?</a:t>
            </a:r>
            <a:endParaRPr lang="zh-TW" altLang="en-US" sz="5100" b="1">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6557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29" name="圖片 28" descr="BG_3.jpg"/>
          <p:cNvPicPr>
            <a:picLocks noChangeAspect="1"/>
          </p:cNvPicPr>
          <p:nvPr/>
        </p:nvPicPr>
        <p:blipFill>
          <a:blip r:embed="rId3" cstate="print"/>
          <a:stretch>
            <a:fillRect/>
          </a:stretch>
        </p:blipFill>
        <p:spPr>
          <a:xfrm>
            <a:off x="3920" y="0"/>
            <a:ext cx="9128319" cy="5143500"/>
          </a:xfrm>
          <a:prstGeom prst="rect">
            <a:avLst/>
          </a:prstGeom>
        </p:spPr>
      </p:pic>
      <p:sp>
        <p:nvSpPr>
          <p:cNvPr id="202" name="Google Shape;202;p17"/>
          <p:cNvSpPr txBox="1"/>
          <p:nvPr/>
        </p:nvSpPr>
        <p:spPr>
          <a:xfrm>
            <a:off x="409833" y="72760"/>
            <a:ext cx="7505700" cy="6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tx1"/>
                </a:solidFill>
                <a:latin typeface="微軟正黑體" pitchFamily="34" charset="-120"/>
                <a:ea typeface="微軟正黑體" pitchFamily="34" charset="-120"/>
                <a:cs typeface="Nunito"/>
                <a:sym typeface="Nunito"/>
              </a:rPr>
              <a:t>四大優點</a:t>
            </a:r>
            <a:r>
              <a:rPr lang="en" sz="3000" b="1">
                <a:solidFill>
                  <a:schemeClr val="tx1"/>
                </a:solidFill>
                <a:latin typeface="Nunito"/>
                <a:ea typeface="Nunito"/>
                <a:cs typeface="Nunito"/>
                <a:sym typeface="Nunito"/>
              </a:rPr>
              <a:t>  </a:t>
            </a:r>
            <a:endParaRPr sz="3000" b="1">
              <a:solidFill>
                <a:schemeClr val="tx1"/>
              </a:solidFill>
              <a:latin typeface="Nunito"/>
              <a:ea typeface="Nunito"/>
              <a:cs typeface="Nunito"/>
              <a:sym typeface="Nunito"/>
            </a:endParaRPr>
          </a:p>
        </p:txBody>
      </p:sp>
      <p:sp>
        <p:nvSpPr>
          <p:cNvPr id="203" name="Google Shape;203;p17"/>
          <p:cNvSpPr txBox="1">
            <a:spLocks noGrp="1"/>
          </p:cNvSpPr>
          <p:nvPr>
            <p:ph type="body" idx="1"/>
          </p:nvPr>
        </p:nvSpPr>
        <p:spPr>
          <a:xfrm>
            <a:off x="0" y="5325160"/>
            <a:ext cx="757800" cy="4137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sz="900"/>
              <a:t>圖片及商標使用宣言</a:t>
            </a:r>
            <a:endParaRPr sz="900"/>
          </a:p>
        </p:txBody>
      </p:sp>
      <p:sp>
        <p:nvSpPr>
          <p:cNvPr id="30" name="矩形 29"/>
          <p:cNvSpPr/>
          <p:nvPr/>
        </p:nvSpPr>
        <p:spPr>
          <a:xfrm>
            <a:off x="973203" y="1828141"/>
            <a:ext cx="1210588" cy="400110"/>
          </a:xfrm>
          <a:prstGeom prst="rect">
            <a:avLst/>
          </a:prstGeom>
        </p:spPr>
        <p:txBody>
          <a:bodyPr wrap="none">
            <a:spAutoFit/>
          </a:bodyPr>
          <a:lstStyle/>
          <a:p>
            <a:r>
              <a:rPr lang="zh-TW" altLang="en-US" sz="2000" b="1">
                <a:solidFill>
                  <a:schemeClr val="tx1"/>
                </a:solidFill>
                <a:latin typeface="微軟正黑體" pitchFamily="34" charset="-120"/>
                <a:ea typeface="微軟正黑體" pitchFamily="34" charset="-120"/>
              </a:rPr>
              <a:t>經濟實惠</a:t>
            </a:r>
          </a:p>
        </p:txBody>
      </p:sp>
      <p:sp>
        <p:nvSpPr>
          <p:cNvPr id="31" name="矩形 30"/>
          <p:cNvSpPr/>
          <p:nvPr/>
        </p:nvSpPr>
        <p:spPr>
          <a:xfrm>
            <a:off x="1368404" y="1304680"/>
            <a:ext cx="362600" cy="477054"/>
          </a:xfrm>
          <a:prstGeom prst="rect">
            <a:avLst/>
          </a:prstGeom>
        </p:spPr>
        <p:txBody>
          <a:bodyPr wrap="none">
            <a:spAutoFit/>
          </a:bodyPr>
          <a:lstStyle/>
          <a:p>
            <a:r>
              <a:rPr lang="en-US" altLang="zh-TW" sz="2500" b="1">
                <a:solidFill>
                  <a:schemeClr val="tx1"/>
                </a:solidFill>
                <a:latin typeface="+mj-lt"/>
                <a:ea typeface="微軟正黑體" pitchFamily="34" charset="-120"/>
              </a:rPr>
              <a:t>1</a:t>
            </a:r>
            <a:endParaRPr lang="zh-TW" altLang="en-US" sz="2500">
              <a:latin typeface="+mj-lt"/>
            </a:endParaRPr>
          </a:p>
        </p:txBody>
      </p:sp>
      <p:cxnSp>
        <p:nvCxnSpPr>
          <p:cNvPr id="34" name="直線接點 33"/>
          <p:cNvCxnSpPr/>
          <p:nvPr/>
        </p:nvCxnSpPr>
        <p:spPr>
          <a:xfrm>
            <a:off x="1086679" y="1775791"/>
            <a:ext cx="987287" cy="1588"/>
          </a:xfrm>
          <a:prstGeom prst="line">
            <a:avLst/>
          </a:prstGeom>
          <a:ln w="3175">
            <a:solidFill>
              <a:srgbClr val="FFFFFF"/>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844931" y="1828141"/>
            <a:ext cx="1577840" cy="400110"/>
          </a:xfrm>
          <a:prstGeom prst="rect">
            <a:avLst/>
          </a:prstGeom>
        </p:spPr>
        <p:txBody>
          <a:bodyPr wrap="square">
            <a:spAutoFit/>
          </a:bodyPr>
          <a:lstStyle/>
          <a:p>
            <a:pPr algn="ctr"/>
            <a:r>
              <a:rPr lang="zh-TW" altLang="en-US" sz="2000" b="1">
                <a:solidFill>
                  <a:schemeClr val="tx1"/>
                </a:solidFill>
                <a:latin typeface="微軟正黑體" pitchFamily="34" charset="-120"/>
                <a:ea typeface="微軟正黑體" pitchFamily="34" charset="-120"/>
              </a:rPr>
              <a:t>可遠端監控</a:t>
            </a:r>
          </a:p>
        </p:txBody>
      </p:sp>
      <p:sp>
        <p:nvSpPr>
          <p:cNvPr id="36" name="矩形 35"/>
          <p:cNvSpPr/>
          <p:nvPr/>
        </p:nvSpPr>
        <p:spPr>
          <a:xfrm>
            <a:off x="3342979" y="1304680"/>
            <a:ext cx="362600" cy="477054"/>
          </a:xfrm>
          <a:prstGeom prst="rect">
            <a:avLst/>
          </a:prstGeom>
        </p:spPr>
        <p:txBody>
          <a:bodyPr wrap="none">
            <a:spAutoFit/>
          </a:bodyPr>
          <a:lstStyle/>
          <a:p>
            <a:r>
              <a:rPr lang="en-US" altLang="zh-TW" sz="2500" b="1">
                <a:solidFill>
                  <a:schemeClr val="tx1"/>
                </a:solidFill>
                <a:latin typeface="+mj-lt"/>
                <a:ea typeface="微軟正黑體" pitchFamily="34" charset="-120"/>
              </a:rPr>
              <a:t>2</a:t>
            </a:r>
            <a:endParaRPr lang="zh-TW" altLang="en-US" sz="2500">
              <a:latin typeface="+mj-lt"/>
            </a:endParaRPr>
          </a:p>
        </p:txBody>
      </p:sp>
      <p:cxnSp>
        <p:nvCxnSpPr>
          <p:cNvPr id="37" name="直線接點 36"/>
          <p:cNvCxnSpPr/>
          <p:nvPr/>
        </p:nvCxnSpPr>
        <p:spPr>
          <a:xfrm>
            <a:off x="3061254" y="1775791"/>
            <a:ext cx="987287" cy="1588"/>
          </a:xfrm>
          <a:prstGeom prst="line">
            <a:avLst/>
          </a:prstGeom>
          <a:ln w="3175">
            <a:solidFill>
              <a:srgbClr val="FFFFFF"/>
            </a:solidFill>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2948686" y="1828141"/>
            <a:ext cx="1210588" cy="707886"/>
          </a:xfrm>
          <a:prstGeom prst="rect">
            <a:avLst/>
          </a:prstGeom>
        </p:spPr>
        <p:txBody>
          <a:bodyPr wrap="square">
            <a:spAutoFit/>
          </a:bodyPr>
          <a:lstStyle/>
          <a:p>
            <a:r>
              <a:rPr lang="zh-TW" altLang="en-US" sz="2000" b="1">
                <a:solidFill>
                  <a:schemeClr val="tx1"/>
                </a:solidFill>
                <a:latin typeface="微軟正黑體" pitchFamily="34" charset="-120"/>
                <a:ea typeface="微軟正黑體" pitchFamily="34" charset="-120"/>
              </a:rPr>
              <a:t>隨插即用</a:t>
            </a:r>
          </a:p>
          <a:p>
            <a:endParaRPr lang="zh-TW" altLang="en-US" sz="2000" b="1">
              <a:solidFill>
                <a:schemeClr val="tx1"/>
              </a:solidFill>
              <a:latin typeface="微軟正黑體" pitchFamily="34" charset="-120"/>
              <a:ea typeface="微軟正黑體" pitchFamily="34" charset="-120"/>
            </a:endParaRPr>
          </a:p>
        </p:txBody>
      </p:sp>
      <p:sp>
        <p:nvSpPr>
          <p:cNvPr id="39" name="矩形 38"/>
          <p:cNvSpPr/>
          <p:nvPr/>
        </p:nvSpPr>
        <p:spPr>
          <a:xfrm>
            <a:off x="5397065" y="1304680"/>
            <a:ext cx="362600" cy="477054"/>
          </a:xfrm>
          <a:prstGeom prst="rect">
            <a:avLst/>
          </a:prstGeom>
        </p:spPr>
        <p:txBody>
          <a:bodyPr wrap="none">
            <a:spAutoFit/>
          </a:bodyPr>
          <a:lstStyle/>
          <a:p>
            <a:r>
              <a:rPr lang="en-US" altLang="zh-TW" sz="2500" b="1">
                <a:solidFill>
                  <a:schemeClr val="tx1"/>
                </a:solidFill>
                <a:latin typeface="+mj-lt"/>
                <a:ea typeface="微軟正黑體" pitchFamily="34" charset="-120"/>
              </a:rPr>
              <a:t>3</a:t>
            </a:r>
            <a:endParaRPr lang="zh-TW" altLang="en-US" sz="2500">
              <a:latin typeface="+mj-lt"/>
            </a:endParaRPr>
          </a:p>
        </p:txBody>
      </p:sp>
      <p:cxnSp>
        <p:nvCxnSpPr>
          <p:cNvPr id="40" name="直線接點 39"/>
          <p:cNvCxnSpPr/>
          <p:nvPr/>
        </p:nvCxnSpPr>
        <p:spPr>
          <a:xfrm>
            <a:off x="5115340" y="1775791"/>
            <a:ext cx="987287" cy="1588"/>
          </a:xfrm>
          <a:prstGeom prst="line">
            <a:avLst/>
          </a:prstGeom>
          <a:ln w="3175">
            <a:solidFill>
              <a:srgbClr val="FFFFFF"/>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6737898" y="1828141"/>
            <a:ext cx="1723549" cy="400110"/>
          </a:xfrm>
          <a:prstGeom prst="rect">
            <a:avLst/>
          </a:prstGeom>
        </p:spPr>
        <p:txBody>
          <a:bodyPr wrap="none">
            <a:spAutoFit/>
          </a:bodyPr>
          <a:lstStyle/>
          <a:p>
            <a:pPr algn="ctr"/>
            <a:r>
              <a:rPr lang="zh-TW" altLang="en-US" sz="2000" b="1">
                <a:solidFill>
                  <a:schemeClr val="tx1"/>
                </a:solidFill>
                <a:latin typeface="微軟正黑體" pitchFamily="34" charset="-120"/>
                <a:ea typeface="微軟正黑體" pitchFamily="34" charset="-120"/>
              </a:rPr>
              <a:t>毋須額外供電</a:t>
            </a:r>
          </a:p>
        </p:txBody>
      </p:sp>
      <p:sp>
        <p:nvSpPr>
          <p:cNvPr id="42" name="矩形 41"/>
          <p:cNvSpPr/>
          <p:nvPr/>
        </p:nvSpPr>
        <p:spPr>
          <a:xfrm>
            <a:off x="7404769" y="1304680"/>
            <a:ext cx="362600" cy="477054"/>
          </a:xfrm>
          <a:prstGeom prst="rect">
            <a:avLst/>
          </a:prstGeom>
        </p:spPr>
        <p:txBody>
          <a:bodyPr wrap="none">
            <a:spAutoFit/>
          </a:bodyPr>
          <a:lstStyle/>
          <a:p>
            <a:r>
              <a:rPr lang="en-US" altLang="zh-TW" sz="2500" b="1">
                <a:solidFill>
                  <a:schemeClr val="tx1"/>
                </a:solidFill>
                <a:latin typeface="+mj-lt"/>
                <a:ea typeface="微軟正黑體" pitchFamily="34" charset="-120"/>
              </a:rPr>
              <a:t>4</a:t>
            </a:r>
            <a:endParaRPr lang="zh-TW" altLang="en-US" sz="2500">
              <a:latin typeface="+mj-lt"/>
            </a:endParaRPr>
          </a:p>
        </p:txBody>
      </p:sp>
      <p:cxnSp>
        <p:nvCxnSpPr>
          <p:cNvPr id="43" name="直線接點 42"/>
          <p:cNvCxnSpPr/>
          <p:nvPr/>
        </p:nvCxnSpPr>
        <p:spPr>
          <a:xfrm>
            <a:off x="7123044" y="1775791"/>
            <a:ext cx="987287" cy="1588"/>
          </a:xfrm>
          <a:prstGeom prst="line">
            <a:avLst/>
          </a:prstGeom>
          <a:ln w="3175">
            <a:solidFill>
              <a:srgbClr val="FFFFFF"/>
            </a:solidFill>
          </a:ln>
        </p:spPr>
        <p:style>
          <a:lnRef idx="1">
            <a:schemeClr val="accent1"/>
          </a:lnRef>
          <a:fillRef idx="0">
            <a:schemeClr val="accent1"/>
          </a:fillRef>
          <a:effectRef idx="0">
            <a:schemeClr val="accent1"/>
          </a:effectRef>
          <a:fontRef idx="minor">
            <a:schemeClr val="tx1"/>
          </a:fontRef>
        </p:style>
      </p:cxnSp>
      <p:pic>
        <p:nvPicPr>
          <p:cNvPr id="44" name="圖片 43" descr="i_4.png"/>
          <p:cNvPicPr>
            <a:picLocks noChangeAspect="1"/>
          </p:cNvPicPr>
          <p:nvPr/>
        </p:nvPicPr>
        <p:blipFill>
          <a:blip r:embed="rId4" cstate="print"/>
          <a:stretch>
            <a:fillRect/>
          </a:stretch>
        </p:blipFill>
        <p:spPr>
          <a:xfrm>
            <a:off x="7354266" y="2226364"/>
            <a:ext cx="498475" cy="498475"/>
          </a:xfrm>
          <a:prstGeom prst="rect">
            <a:avLst/>
          </a:prstGeom>
        </p:spPr>
      </p:pic>
      <p:pic>
        <p:nvPicPr>
          <p:cNvPr id="45" name="圖片 44" descr="i_3.png"/>
          <p:cNvPicPr>
            <a:picLocks noChangeAspect="1"/>
          </p:cNvPicPr>
          <p:nvPr/>
        </p:nvPicPr>
        <p:blipFill>
          <a:blip r:embed="rId5" cstate="print"/>
          <a:stretch>
            <a:fillRect/>
          </a:stretch>
        </p:blipFill>
        <p:spPr>
          <a:xfrm>
            <a:off x="3233281" y="2280048"/>
            <a:ext cx="652933" cy="332785"/>
          </a:xfrm>
          <a:prstGeom prst="rect">
            <a:avLst/>
          </a:prstGeom>
        </p:spPr>
      </p:pic>
      <p:pic>
        <p:nvPicPr>
          <p:cNvPr id="46" name="圖片 45" descr="i_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22264" y="2212254"/>
            <a:ext cx="352443" cy="485838"/>
          </a:xfrm>
          <a:prstGeom prst="rect">
            <a:avLst/>
          </a:prstGeom>
        </p:spPr>
      </p:pic>
      <p:pic>
        <p:nvPicPr>
          <p:cNvPr id="47" name="圖片 46" descr="i_1.png"/>
          <p:cNvPicPr>
            <a:picLocks noChangeAspect="1"/>
          </p:cNvPicPr>
          <p:nvPr/>
        </p:nvPicPr>
        <p:blipFill>
          <a:blip r:embed="rId7" cstate="print"/>
          <a:stretch>
            <a:fillRect/>
          </a:stretch>
        </p:blipFill>
        <p:spPr>
          <a:xfrm>
            <a:off x="1295378" y="2242126"/>
            <a:ext cx="511113" cy="495667"/>
          </a:xfrm>
          <a:prstGeom prst="rect">
            <a:avLst/>
          </a:prstGeom>
        </p:spPr>
      </p:pic>
      <p:pic>
        <p:nvPicPr>
          <p:cNvPr id="48" name="圖片 47" descr="15.png"/>
          <p:cNvPicPr>
            <a:picLocks noChangeAspect="1"/>
          </p:cNvPicPr>
          <p:nvPr/>
        </p:nvPicPr>
        <p:blipFill>
          <a:blip r:embed="rId8" cstate="print"/>
          <a:stretch>
            <a:fillRect/>
          </a:stretch>
        </p:blipFill>
        <p:spPr>
          <a:xfrm>
            <a:off x="2680640" y="2693507"/>
            <a:ext cx="3479533" cy="24018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8"/>
          <p:cNvSpPr txBox="1">
            <a:spLocks noGrp="1"/>
          </p:cNvSpPr>
          <p:nvPr>
            <p:ph type="title"/>
          </p:nvPr>
        </p:nvSpPr>
        <p:spPr>
          <a:xfrm>
            <a:off x="367368" y="88947"/>
            <a:ext cx="7505700" cy="58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tx1"/>
                </a:solidFill>
                <a:latin typeface="微軟正黑體" pitchFamily="34" charset="-120"/>
                <a:ea typeface="微軟正黑體" pitchFamily="34" charset="-120"/>
              </a:rPr>
              <a:t>經濟實惠</a:t>
            </a:r>
            <a:endParaRPr sz="3600" b="1">
              <a:solidFill>
                <a:schemeClr val="tx1"/>
              </a:solidFill>
              <a:latin typeface="微軟正黑體" pitchFamily="34" charset="-120"/>
              <a:ea typeface="微軟正黑體" pitchFamily="34" charset="-120"/>
            </a:endParaRPr>
          </a:p>
        </p:txBody>
      </p:sp>
      <p:graphicFrame>
        <p:nvGraphicFramePr>
          <p:cNvPr id="220" name="Google Shape;220;p18"/>
          <p:cNvGraphicFramePr/>
          <p:nvPr>
            <p:extLst>
              <p:ext uri="{D42A27DB-BD31-4B8C-83A1-F6EECF244321}">
                <p14:modId xmlns:p14="http://schemas.microsoft.com/office/powerpoint/2010/main" val="1354874437"/>
              </p:ext>
            </p:extLst>
          </p:nvPr>
        </p:nvGraphicFramePr>
        <p:xfrm>
          <a:off x="905879" y="1429876"/>
          <a:ext cx="7994850" cy="3510320"/>
        </p:xfrm>
        <a:graphic>
          <a:graphicData uri="http://schemas.openxmlformats.org/drawingml/2006/table">
            <a:tbl>
              <a:tblPr>
                <a:tableStyleId>{3C2FFA5D-87B4-456A-9821-1D502468CF0F}</a:tableStyleId>
              </a:tblPr>
              <a:tblGrid>
                <a:gridCol w="1543325">
                  <a:extLst>
                    <a:ext uri="{9D8B030D-6E8A-4147-A177-3AD203B41FA5}">
                      <a16:colId xmlns:a16="http://schemas.microsoft.com/office/drawing/2014/main" val="20000"/>
                    </a:ext>
                  </a:extLst>
                </a:gridCol>
                <a:gridCol w="2782325">
                  <a:extLst>
                    <a:ext uri="{9D8B030D-6E8A-4147-A177-3AD203B41FA5}">
                      <a16:colId xmlns:a16="http://schemas.microsoft.com/office/drawing/2014/main" val="20001"/>
                    </a:ext>
                  </a:extLst>
                </a:gridCol>
                <a:gridCol w="3669200">
                  <a:extLst>
                    <a:ext uri="{9D8B030D-6E8A-4147-A177-3AD203B41FA5}">
                      <a16:colId xmlns:a16="http://schemas.microsoft.com/office/drawing/2014/main" val="20002"/>
                    </a:ext>
                  </a:extLst>
                </a:gridCol>
              </a:tblGrid>
              <a:tr h="381150">
                <a:tc>
                  <a:txBody>
                    <a:bodyPr/>
                    <a:lstStyle/>
                    <a:p>
                      <a:pPr marL="0" lvl="0" indent="0" algn="l" rtl="0">
                        <a:spcBef>
                          <a:spcPts val="0"/>
                        </a:spcBef>
                        <a:spcAft>
                          <a:spcPts val="0"/>
                        </a:spcAft>
                        <a:buNone/>
                      </a:pPr>
                      <a:endParaRPr sz="1200"/>
                    </a:p>
                  </a:txBody>
                  <a:tcPr marL="91425" marR="91425" marT="91425" marB="91425">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53348C"/>
                    </a:solidFill>
                  </a:tcPr>
                </a:tc>
                <a:tc>
                  <a:txBody>
                    <a:bodyPr/>
                    <a:lstStyle/>
                    <a:p>
                      <a:pPr marL="0" lvl="0" indent="0" algn="l" rtl="0">
                        <a:spcBef>
                          <a:spcPts val="0"/>
                        </a:spcBef>
                        <a:spcAft>
                          <a:spcPts val="0"/>
                        </a:spcAft>
                        <a:buNone/>
                      </a:pPr>
                      <a:r>
                        <a:rPr lang="en" sz="1400" b="1">
                          <a:latin typeface="+mj-lt"/>
                        </a:rPr>
                        <a:t>Webcam</a:t>
                      </a:r>
                      <a:endParaRPr sz="1400" b="1">
                        <a:latin typeface="+mj-lt"/>
                      </a:endParaRPr>
                    </a:p>
                  </a:txBody>
                  <a:tcPr marL="91425" marR="91425" marT="91425" marB="91425">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53348C"/>
                    </a:solidFill>
                  </a:tcPr>
                </a:tc>
                <a:tc>
                  <a:txBody>
                    <a:bodyPr/>
                    <a:lstStyle/>
                    <a:p>
                      <a:pPr marL="0" lvl="0" indent="0" algn="l" rtl="0">
                        <a:spcBef>
                          <a:spcPts val="0"/>
                        </a:spcBef>
                        <a:spcAft>
                          <a:spcPts val="0"/>
                        </a:spcAft>
                        <a:buNone/>
                      </a:pPr>
                      <a:r>
                        <a:rPr lang="en" sz="1400" b="1">
                          <a:latin typeface="+mj-lt"/>
                        </a:rPr>
                        <a:t>IP Camera</a:t>
                      </a:r>
                      <a:endParaRPr sz="1400" b="1">
                        <a:latin typeface="+mj-lt"/>
                      </a:endParaRPr>
                    </a:p>
                  </a:txBody>
                  <a:tcPr marL="91425" marR="91425" marT="91425" marB="91425">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53348C"/>
                    </a:solidFill>
                  </a:tcPr>
                </a:tc>
                <a:extLst>
                  <a:ext uri="{0D108BD9-81ED-4DB2-BD59-A6C34878D82A}">
                    <a16:rowId xmlns:a16="http://schemas.microsoft.com/office/drawing/2014/main" val="10000"/>
                  </a:ext>
                </a:extLst>
              </a:tr>
              <a:tr h="366500">
                <a:tc>
                  <a:txBody>
                    <a:bodyPr/>
                    <a:lstStyle/>
                    <a:p>
                      <a:pPr marL="0" lvl="0" indent="0" algn="l" rtl="0">
                        <a:spcBef>
                          <a:spcPts val="0"/>
                        </a:spcBef>
                        <a:spcAft>
                          <a:spcPts val="0"/>
                        </a:spcAft>
                        <a:buNone/>
                      </a:pPr>
                      <a:r>
                        <a:rPr lang="en" sz="1200" b="1">
                          <a:solidFill>
                            <a:schemeClr val="tx1"/>
                          </a:solidFill>
                          <a:latin typeface="微軟正黑體" pitchFamily="34" charset="-120"/>
                          <a:ea typeface="微軟正黑體" pitchFamily="34" charset="-120"/>
                        </a:rPr>
                        <a:t>範例型號</a:t>
                      </a:r>
                      <a:endParaRPr sz="1200" b="1">
                        <a:solidFill>
                          <a:schemeClr val="tx1"/>
                        </a:solidFill>
                        <a:latin typeface="微軟正黑體" pitchFamily="34" charset="-120"/>
                        <a:ea typeface="微軟正黑體" pitchFamily="34" charset="-120"/>
                      </a:endParaRPr>
                    </a:p>
                  </a:txBody>
                  <a:tcPr marL="91425" marR="91425" marT="91425" marB="91425">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A428E"/>
                    </a:solidFill>
                  </a:tcPr>
                </a:tc>
                <a:tc>
                  <a:txBody>
                    <a:bodyPr/>
                    <a:lstStyle/>
                    <a:p>
                      <a:pPr marL="0" lvl="0" indent="0" algn="l" rtl="0">
                        <a:spcBef>
                          <a:spcPts val="0"/>
                        </a:spcBef>
                        <a:spcAft>
                          <a:spcPts val="0"/>
                        </a:spcAft>
                        <a:buNone/>
                      </a:pPr>
                      <a:r>
                        <a:rPr lang="en" sz="1200" b="1">
                          <a:solidFill>
                            <a:schemeClr val="accent6">
                              <a:lumMod val="50000"/>
                            </a:schemeClr>
                          </a:solidFill>
                          <a:latin typeface="+mj-lt"/>
                          <a:ea typeface="微軟正黑體" pitchFamily="34" charset="-120"/>
                        </a:rPr>
                        <a:t>Logitech BRIO 4K HD</a:t>
                      </a:r>
                      <a:endParaRPr sz="1200" b="1">
                        <a:solidFill>
                          <a:schemeClr val="accent6">
                            <a:lumMod val="50000"/>
                          </a:schemeClr>
                        </a:solidFill>
                        <a:latin typeface="+mj-lt"/>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tc>
                  <a:txBody>
                    <a:bodyPr/>
                    <a:lstStyle/>
                    <a:p>
                      <a:pPr marL="0" lvl="0" indent="0" algn="l" rtl="0">
                        <a:spcBef>
                          <a:spcPts val="0"/>
                        </a:spcBef>
                        <a:spcAft>
                          <a:spcPts val="0"/>
                        </a:spcAft>
                        <a:buNone/>
                      </a:pPr>
                      <a:r>
                        <a:rPr lang="en" sz="1200" b="1">
                          <a:solidFill>
                            <a:schemeClr val="accent6">
                              <a:lumMod val="50000"/>
                            </a:schemeClr>
                          </a:solidFill>
                          <a:latin typeface="+mj-lt"/>
                          <a:ea typeface="微軟正黑體" pitchFamily="34" charset="-120"/>
                        </a:rPr>
                        <a:t>Panasonic WV-V1170</a:t>
                      </a:r>
                      <a:endParaRPr sz="1200" b="1">
                        <a:solidFill>
                          <a:schemeClr val="accent6">
                            <a:lumMod val="50000"/>
                          </a:schemeClr>
                        </a:solidFill>
                        <a:latin typeface="+mj-lt"/>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extLst>
                  <a:ext uri="{0D108BD9-81ED-4DB2-BD59-A6C34878D82A}">
                    <a16:rowId xmlns:a16="http://schemas.microsoft.com/office/drawing/2014/main" val="10001"/>
                  </a:ext>
                </a:extLst>
              </a:tr>
              <a:tr h="366500">
                <a:tc>
                  <a:txBody>
                    <a:bodyPr/>
                    <a:lstStyle/>
                    <a:p>
                      <a:pPr marL="0" lvl="0" indent="0" algn="l" rtl="0">
                        <a:spcBef>
                          <a:spcPts val="0"/>
                        </a:spcBef>
                        <a:spcAft>
                          <a:spcPts val="0"/>
                        </a:spcAft>
                        <a:buNone/>
                      </a:pPr>
                      <a:r>
                        <a:rPr lang="en" sz="1200" b="1">
                          <a:solidFill>
                            <a:schemeClr val="tx1"/>
                          </a:solidFill>
                          <a:latin typeface="微軟正黑體" pitchFamily="34" charset="-120"/>
                          <a:ea typeface="微軟正黑體" pitchFamily="34" charset="-120"/>
                        </a:rPr>
                        <a:t>尺寸</a:t>
                      </a:r>
                      <a:endParaRPr sz="1200" b="1">
                        <a:solidFill>
                          <a:schemeClr val="tx1"/>
                        </a:solidFill>
                        <a:latin typeface="微軟正黑體" pitchFamily="34" charset="-120"/>
                        <a:ea typeface="微軟正黑體" pitchFamily="34" charset="-120"/>
                      </a:endParaRPr>
                    </a:p>
                  </a:txBody>
                  <a:tcPr marL="91425" marR="91425" marT="91425" marB="91425">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A428E"/>
                    </a:solidFill>
                  </a:tcPr>
                </a:tc>
                <a:tc>
                  <a:txBody>
                    <a:bodyPr/>
                    <a:lstStyle/>
                    <a:p>
                      <a:pPr marL="0" lvl="0" indent="0" algn="l" rtl="0">
                        <a:spcBef>
                          <a:spcPts val="0"/>
                        </a:spcBef>
                        <a:spcAft>
                          <a:spcPts val="0"/>
                        </a:spcAft>
                        <a:buNone/>
                      </a:pPr>
                      <a:r>
                        <a:rPr lang="zh-TW" altLang="en-US" sz="1200" b="1">
                          <a:solidFill>
                            <a:schemeClr val="accent6">
                              <a:lumMod val="50000"/>
                            </a:schemeClr>
                          </a:solidFill>
                          <a:latin typeface="微軟正黑體" pitchFamily="34" charset="-120"/>
                          <a:ea typeface="微軟正黑體" pitchFamily="34" charset="-120"/>
                        </a:rPr>
                        <a:t>輕巧</a:t>
                      </a:r>
                      <a:endParaRPr sz="1200" b="1">
                        <a:solidFill>
                          <a:schemeClr val="accent6">
                            <a:lumMod val="50000"/>
                          </a:schemeClr>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tc>
                  <a:txBody>
                    <a:bodyPr/>
                    <a:lstStyle/>
                    <a:p>
                      <a:pPr marL="0" lvl="0" indent="0" algn="l" rtl="0">
                        <a:spcBef>
                          <a:spcPts val="0"/>
                        </a:spcBef>
                        <a:spcAft>
                          <a:spcPts val="0"/>
                        </a:spcAft>
                        <a:buNone/>
                      </a:pPr>
                      <a:r>
                        <a:rPr lang="en" sz="1200" b="1">
                          <a:solidFill>
                            <a:schemeClr val="accent6">
                              <a:lumMod val="50000"/>
                            </a:schemeClr>
                          </a:solidFill>
                          <a:latin typeface="微軟正黑體" pitchFamily="34" charset="-120"/>
                          <a:ea typeface="微軟正黑體" pitchFamily="34" charset="-120"/>
                        </a:rPr>
                        <a:t>巨大</a:t>
                      </a:r>
                      <a:endParaRPr sz="1200" b="1">
                        <a:solidFill>
                          <a:schemeClr val="accent6">
                            <a:lumMod val="50000"/>
                          </a:schemeClr>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extLst>
                  <a:ext uri="{0D108BD9-81ED-4DB2-BD59-A6C34878D82A}">
                    <a16:rowId xmlns:a16="http://schemas.microsoft.com/office/drawing/2014/main" val="10002"/>
                  </a:ext>
                </a:extLst>
              </a:tr>
              <a:tr h="366500">
                <a:tc>
                  <a:txBody>
                    <a:bodyPr/>
                    <a:lstStyle/>
                    <a:p>
                      <a:pPr marL="0" lvl="0" indent="0" algn="l" rtl="0">
                        <a:spcBef>
                          <a:spcPts val="0"/>
                        </a:spcBef>
                        <a:spcAft>
                          <a:spcPts val="0"/>
                        </a:spcAft>
                        <a:buNone/>
                      </a:pPr>
                      <a:r>
                        <a:rPr lang="en" sz="1200" b="1">
                          <a:solidFill>
                            <a:schemeClr val="tx1"/>
                          </a:solidFill>
                          <a:latin typeface="微軟正黑體" pitchFamily="34" charset="-120"/>
                          <a:ea typeface="微軟正黑體" pitchFamily="34" charset="-120"/>
                        </a:rPr>
                        <a:t>解析度</a:t>
                      </a:r>
                      <a:endParaRPr sz="1200" b="1">
                        <a:solidFill>
                          <a:schemeClr val="tx1"/>
                        </a:solidFill>
                        <a:latin typeface="微軟正黑體" pitchFamily="34" charset="-120"/>
                        <a:ea typeface="微軟正黑體" pitchFamily="34" charset="-120"/>
                      </a:endParaRPr>
                    </a:p>
                  </a:txBody>
                  <a:tcPr marL="91425" marR="91425" marT="91425" marB="91425">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A428E"/>
                    </a:solidFill>
                  </a:tcPr>
                </a:tc>
                <a:tc>
                  <a:txBody>
                    <a:bodyPr/>
                    <a:lstStyle/>
                    <a:p>
                      <a:pPr marL="0" lvl="0" indent="0" algn="l" rtl="0">
                        <a:spcBef>
                          <a:spcPts val="0"/>
                        </a:spcBef>
                        <a:spcAft>
                          <a:spcPts val="0"/>
                        </a:spcAft>
                        <a:buNone/>
                      </a:pPr>
                      <a:r>
                        <a:rPr lang="en" sz="1200" b="1">
                          <a:solidFill>
                            <a:schemeClr val="accent6">
                              <a:lumMod val="50000"/>
                            </a:schemeClr>
                          </a:solidFill>
                          <a:latin typeface="微軟正黑體" pitchFamily="34" charset="-120"/>
                          <a:ea typeface="微軟正黑體" pitchFamily="34" charset="-120"/>
                        </a:rPr>
                        <a:t>4K (4096 x 2160)</a:t>
                      </a:r>
                      <a:endParaRPr sz="1200" b="1">
                        <a:solidFill>
                          <a:schemeClr val="accent6">
                            <a:lumMod val="50000"/>
                          </a:schemeClr>
                        </a:solidFill>
                        <a:latin typeface="微軟正黑體" pitchFamily="34" charset="-120"/>
                        <a:ea typeface="微軟正黑體" pitchFamily="34" charset="-120"/>
                      </a:endParaRPr>
                    </a:p>
                    <a:p>
                      <a:pPr marL="0" lvl="0" indent="0" algn="l" rtl="0">
                        <a:spcBef>
                          <a:spcPts val="0"/>
                        </a:spcBef>
                        <a:spcAft>
                          <a:spcPts val="0"/>
                        </a:spcAft>
                        <a:buNone/>
                      </a:pPr>
                      <a:r>
                        <a:rPr lang="en" sz="1200" b="1">
                          <a:solidFill>
                            <a:schemeClr val="accent6">
                              <a:lumMod val="50000"/>
                            </a:schemeClr>
                          </a:solidFill>
                          <a:latin typeface="微軟正黑體" pitchFamily="34" charset="-120"/>
                          <a:ea typeface="微軟正黑體" pitchFamily="34" charset="-120"/>
                        </a:rPr>
                        <a:t>(30 fps)</a:t>
                      </a:r>
                      <a:endParaRPr sz="1200" b="1">
                        <a:solidFill>
                          <a:schemeClr val="accent6">
                            <a:lumMod val="50000"/>
                          </a:schemeClr>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tc>
                  <a:txBody>
                    <a:bodyPr/>
                    <a:lstStyle/>
                    <a:p>
                      <a:pPr marL="0" lvl="0" indent="0" algn="l" rtl="0">
                        <a:spcBef>
                          <a:spcPts val="0"/>
                        </a:spcBef>
                        <a:spcAft>
                          <a:spcPts val="0"/>
                        </a:spcAft>
                        <a:buNone/>
                      </a:pPr>
                      <a:r>
                        <a:rPr lang="en" sz="1200" b="1">
                          <a:solidFill>
                            <a:schemeClr val="accent6">
                              <a:lumMod val="50000"/>
                            </a:schemeClr>
                          </a:solidFill>
                          <a:latin typeface="微軟正黑體" pitchFamily="34" charset="-120"/>
                          <a:ea typeface="微軟正黑體" pitchFamily="34" charset="-120"/>
                        </a:rPr>
                        <a:t>4K (3,840 x 2,160)</a:t>
                      </a:r>
                      <a:endParaRPr sz="1200" b="1">
                        <a:solidFill>
                          <a:schemeClr val="accent6">
                            <a:lumMod val="50000"/>
                          </a:schemeClr>
                        </a:solidFill>
                        <a:latin typeface="微軟正黑體" pitchFamily="34" charset="-120"/>
                        <a:ea typeface="微軟正黑體" pitchFamily="34" charset="-120"/>
                      </a:endParaRPr>
                    </a:p>
                    <a:p>
                      <a:pPr marL="0" lvl="0" indent="0" algn="l" rtl="0">
                        <a:spcBef>
                          <a:spcPts val="0"/>
                        </a:spcBef>
                        <a:spcAft>
                          <a:spcPts val="0"/>
                        </a:spcAft>
                        <a:buNone/>
                      </a:pPr>
                      <a:r>
                        <a:rPr lang="en" sz="1200" b="1">
                          <a:solidFill>
                            <a:schemeClr val="accent6">
                              <a:lumMod val="50000"/>
                            </a:schemeClr>
                          </a:solidFill>
                          <a:latin typeface="微軟正黑體" pitchFamily="34" charset="-120"/>
                          <a:ea typeface="微軟正黑體" pitchFamily="34" charset="-120"/>
                        </a:rPr>
                        <a:t>(30 fps)</a:t>
                      </a:r>
                      <a:endParaRPr sz="1200" b="1">
                        <a:solidFill>
                          <a:schemeClr val="accent6">
                            <a:lumMod val="50000"/>
                          </a:schemeClr>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extLst>
                  <a:ext uri="{0D108BD9-81ED-4DB2-BD59-A6C34878D82A}">
                    <a16:rowId xmlns:a16="http://schemas.microsoft.com/office/drawing/2014/main" val="10003"/>
                  </a:ext>
                </a:extLst>
              </a:tr>
              <a:tr h="366500">
                <a:tc>
                  <a:txBody>
                    <a:bodyPr/>
                    <a:lstStyle/>
                    <a:p>
                      <a:pPr marL="0" lvl="0" indent="0" algn="l" rtl="0">
                        <a:spcBef>
                          <a:spcPts val="0"/>
                        </a:spcBef>
                        <a:spcAft>
                          <a:spcPts val="0"/>
                        </a:spcAft>
                        <a:buNone/>
                      </a:pPr>
                      <a:r>
                        <a:rPr lang="en" sz="1200" b="1">
                          <a:solidFill>
                            <a:schemeClr val="tx1"/>
                          </a:solidFill>
                          <a:latin typeface="微軟正黑體" pitchFamily="34" charset="-120"/>
                          <a:ea typeface="微軟正黑體" pitchFamily="34" charset="-120"/>
                        </a:rPr>
                        <a:t>動態偵測</a:t>
                      </a:r>
                      <a:endParaRPr sz="1200" b="1">
                        <a:solidFill>
                          <a:schemeClr val="tx1"/>
                        </a:solidFill>
                        <a:latin typeface="微軟正黑體" pitchFamily="34" charset="-120"/>
                        <a:ea typeface="微軟正黑體" pitchFamily="34" charset="-120"/>
                      </a:endParaRPr>
                    </a:p>
                  </a:txBody>
                  <a:tcPr marL="91425" marR="91425" marT="91425" marB="91425">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A428E"/>
                    </a:solidFill>
                  </a:tcPr>
                </a:tc>
                <a:tc>
                  <a:txBody>
                    <a:bodyPr/>
                    <a:lstStyle/>
                    <a:p>
                      <a:pPr marL="0" lvl="0" indent="0" algn="l" rtl="0">
                        <a:spcBef>
                          <a:spcPts val="0"/>
                        </a:spcBef>
                        <a:spcAft>
                          <a:spcPts val="0"/>
                        </a:spcAft>
                        <a:buNone/>
                      </a:pPr>
                      <a:r>
                        <a:rPr lang="en" sz="1200" b="1">
                          <a:solidFill>
                            <a:schemeClr val="accent6">
                              <a:lumMod val="50000"/>
                            </a:schemeClr>
                          </a:solidFill>
                          <a:latin typeface="微軟正黑體" pitchFamily="34" charset="-120"/>
                          <a:ea typeface="微軟正黑體" pitchFamily="34" charset="-120"/>
                        </a:rPr>
                        <a:t>不具備</a:t>
                      </a:r>
                      <a:endParaRPr sz="1200" b="1">
                        <a:solidFill>
                          <a:schemeClr val="accent6">
                            <a:lumMod val="50000"/>
                          </a:schemeClr>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tc>
                  <a:txBody>
                    <a:bodyPr/>
                    <a:lstStyle/>
                    <a:p>
                      <a:pPr marL="0" lvl="0" indent="0" algn="l" rtl="0">
                        <a:spcBef>
                          <a:spcPts val="0"/>
                        </a:spcBef>
                        <a:spcAft>
                          <a:spcPts val="0"/>
                        </a:spcAft>
                        <a:buNone/>
                      </a:pPr>
                      <a:r>
                        <a:rPr lang="en" sz="1200" b="1">
                          <a:solidFill>
                            <a:schemeClr val="accent6">
                              <a:lumMod val="50000"/>
                            </a:schemeClr>
                          </a:solidFill>
                          <a:latin typeface="微軟正黑體" pitchFamily="34" charset="-120"/>
                          <a:ea typeface="微軟正黑體" pitchFamily="34" charset="-120"/>
                        </a:rPr>
                        <a:t>內建</a:t>
                      </a:r>
                      <a:endParaRPr sz="1200" b="1">
                        <a:solidFill>
                          <a:schemeClr val="accent6">
                            <a:lumMod val="50000"/>
                          </a:schemeClr>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extLst>
                  <a:ext uri="{0D108BD9-81ED-4DB2-BD59-A6C34878D82A}">
                    <a16:rowId xmlns:a16="http://schemas.microsoft.com/office/drawing/2014/main" val="10004"/>
                  </a:ext>
                </a:extLst>
              </a:tr>
              <a:tr h="366500">
                <a:tc>
                  <a:txBody>
                    <a:bodyPr/>
                    <a:lstStyle/>
                    <a:p>
                      <a:pPr marL="0" lvl="0" indent="0" algn="l" rtl="0">
                        <a:spcBef>
                          <a:spcPts val="0"/>
                        </a:spcBef>
                        <a:spcAft>
                          <a:spcPts val="0"/>
                        </a:spcAft>
                        <a:buNone/>
                      </a:pPr>
                      <a:r>
                        <a:rPr lang="en" sz="1200" b="1">
                          <a:solidFill>
                            <a:schemeClr val="tx1"/>
                          </a:solidFill>
                          <a:latin typeface="微軟正黑體" pitchFamily="34" charset="-120"/>
                          <a:ea typeface="微軟正黑體" pitchFamily="34" charset="-120"/>
                        </a:rPr>
                        <a:t>遠端觀看與管理</a:t>
                      </a:r>
                      <a:endParaRPr sz="1200" b="1">
                        <a:solidFill>
                          <a:schemeClr val="tx1"/>
                        </a:solidFill>
                        <a:latin typeface="微軟正黑體" pitchFamily="34" charset="-120"/>
                        <a:ea typeface="微軟正黑體" pitchFamily="34" charset="-120"/>
                      </a:endParaRPr>
                    </a:p>
                  </a:txBody>
                  <a:tcPr marL="91425" marR="91425" marT="91425" marB="91425">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A428E"/>
                    </a:solidFill>
                  </a:tcPr>
                </a:tc>
                <a:tc>
                  <a:txBody>
                    <a:bodyPr/>
                    <a:lstStyle/>
                    <a:p>
                      <a:pPr marL="0" lvl="0" indent="0" algn="l" rtl="0">
                        <a:spcBef>
                          <a:spcPts val="0"/>
                        </a:spcBef>
                        <a:spcAft>
                          <a:spcPts val="0"/>
                        </a:spcAft>
                        <a:buNone/>
                      </a:pPr>
                      <a:r>
                        <a:rPr lang="en" sz="1200" b="1">
                          <a:solidFill>
                            <a:schemeClr val="accent6">
                              <a:lumMod val="50000"/>
                            </a:schemeClr>
                          </a:solidFill>
                          <a:latin typeface="微軟正黑體" pitchFamily="34" charset="-120"/>
                          <a:ea typeface="微軟正黑體" pitchFamily="34" charset="-120"/>
                        </a:rPr>
                        <a:t>不具備</a:t>
                      </a:r>
                      <a:endParaRPr sz="1200" b="1">
                        <a:solidFill>
                          <a:schemeClr val="accent6">
                            <a:lumMod val="50000"/>
                          </a:schemeClr>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tc>
                  <a:txBody>
                    <a:bodyPr/>
                    <a:lstStyle/>
                    <a:p>
                      <a:pPr marL="0" lvl="0" indent="0" algn="l" rtl="0">
                        <a:spcBef>
                          <a:spcPts val="0"/>
                        </a:spcBef>
                        <a:spcAft>
                          <a:spcPts val="0"/>
                        </a:spcAft>
                        <a:buNone/>
                      </a:pPr>
                      <a:r>
                        <a:rPr lang="en" sz="1200" b="1">
                          <a:solidFill>
                            <a:schemeClr val="accent6">
                              <a:lumMod val="50000"/>
                            </a:schemeClr>
                          </a:solidFill>
                          <a:latin typeface="微軟正黑體" pitchFamily="34" charset="-120"/>
                          <a:ea typeface="微軟正黑體" pitchFamily="34" charset="-120"/>
                        </a:rPr>
                        <a:t>具備</a:t>
                      </a:r>
                      <a:endParaRPr sz="1200" b="1">
                        <a:solidFill>
                          <a:schemeClr val="accent6">
                            <a:lumMod val="50000"/>
                          </a:schemeClr>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extLst>
                  <a:ext uri="{0D108BD9-81ED-4DB2-BD59-A6C34878D82A}">
                    <a16:rowId xmlns:a16="http://schemas.microsoft.com/office/drawing/2014/main" val="10005"/>
                  </a:ext>
                </a:extLst>
              </a:tr>
              <a:tr h="366500">
                <a:tc>
                  <a:txBody>
                    <a:bodyPr/>
                    <a:lstStyle/>
                    <a:p>
                      <a:pPr marL="0" lvl="0" indent="0" algn="l" rtl="0">
                        <a:spcBef>
                          <a:spcPts val="0"/>
                        </a:spcBef>
                        <a:spcAft>
                          <a:spcPts val="0"/>
                        </a:spcAft>
                        <a:buNone/>
                      </a:pPr>
                      <a:r>
                        <a:rPr lang="en" sz="1200" b="1">
                          <a:solidFill>
                            <a:schemeClr val="tx1"/>
                          </a:solidFill>
                          <a:latin typeface="微軟正黑體" pitchFamily="34" charset="-120"/>
                          <a:ea typeface="微軟正黑體" pitchFamily="34" charset="-120"/>
                        </a:rPr>
                        <a:t>功能</a:t>
                      </a:r>
                      <a:endParaRPr sz="1200" b="1">
                        <a:solidFill>
                          <a:schemeClr val="tx1"/>
                        </a:solidFill>
                        <a:latin typeface="微軟正黑體" pitchFamily="34" charset="-120"/>
                        <a:ea typeface="微軟正黑體" pitchFamily="34" charset="-120"/>
                      </a:endParaRPr>
                    </a:p>
                  </a:txBody>
                  <a:tcPr marL="91425" marR="91425" marT="91425" marB="91425">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A428E"/>
                    </a:solidFill>
                  </a:tcPr>
                </a:tc>
                <a:tc>
                  <a:txBody>
                    <a:bodyPr/>
                    <a:lstStyle/>
                    <a:p>
                      <a:pPr marL="0" lvl="0" indent="0" algn="l" rtl="0">
                        <a:spcBef>
                          <a:spcPts val="0"/>
                        </a:spcBef>
                        <a:spcAft>
                          <a:spcPts val="0"/>
                        </a:spcAft>
                        <a:buNone/>
                      </a:pPr>
                      <a:r>
                        <a:rPr lang="en" sz="1200" b="1">
                          <a:solidFill>
                            <a:schemeClr val="accent6">
                              <a:lumMod val="50000"/>
                            </a:schemeClr>
                          </a:solidFill>
                          <a:latin typeface="微軟正黑體" pitchFamily="34" charset="-120"/>
                          <a:ea typeface="微軟正黑體" pitchFamily="34" charset="-120"/>
                        </a:rPr>
                        <a:t>簡單</a:t>
                      </a:r>
                      <a:endParaRPr sz="1200" b="1">
                        <a:solidFill>
                          <a:schemeClr val="accent6">
                            <a:lumMod val="50000"/>
                          </a:schemeClr>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tc>
                  <a:txBody>
                    <a:bodyPr/>
                    <a:lstStyle/>
                    <a:p>
                      <a:pPr marL="0" lvl="0" indent="0" algn="l" rtl="0">
                        <a:spcBef>
                          <a:spcPts val="0"/>
                        </a:spcBef>
                        <a:spcAft>
                          <a:spcPts val="0"/>
                        </a:spcAft>
                        <a:buNone/>
                      </a:pPr>
                      <a:r>
                        <a:rPr lang="en" sz="1200" b="1">
                          <a:solidFill>
                            <a:schemeClr val="accent6">
                              <a:lumMod val="50000"/>
                            </a:schemeClr>
                          </a:solidFill>
                          <a:latin typeface="微軟正黑體" pitchFamily="34" charset="-120"/>
                          <a:ea typeface="微軟正黑體" pitchFamily="34" charset="-120"/>
                        </a:rPr>
                        <a:t>豐富</a:t>
                      </a:r>
                      <a:endParaRPr sz="1200" b="1">
                        <a:solidFill>
                          <a:schemeClr val="accent6">
                            <a:lumMod val="50000"/>
                          </a:schemeClr>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extLst>
                  <a:ext uri="{0D108BD9-81ED-4DB2-BD59-A6C34878D82A}">
                    <a16:rowId xmlns:a16="http://schemas.microsoft.com/office/drawing/2014/main" val="10006"/>
                  </a:ext>
                </a:extLst>
              </a:tr>
              <a:tr h="366500">
                <a:tc>
                  <a:txBody>
                    <a:bodyPr/>
                    <a:lstStyle/>
                    <a:p>
                      <a:pPr marL="0" lvl="0" indent="0" algn="l" rtl="0">
                        <a:spcBef>
                          <a:spcPts val="0"/>
                        </a:spcBef>
                        <a:spcAft>
                          <a:spcPts val="0"/>
                        </a:spcAft>
                        <a:buNone/>
                      </a:pPr>
                      <a:r>
                        <a:rPr lang="en" sz="1200" b="1">
                          <a:solidFill>
                            <a:schemeClr val="tx1"/>
                          </a:solidFill>
                          <a:latin typeface="微軟正黑體" pitchFamily="34" charset="-120"/>
                          <a:ea typeface="微軟正黑體" pitchFamily="34" charset="-120"/>
                        </a:rPr>
                        <a:t>價格</a:t>
                      </a:r>
                      <a:endParaRPr sz="1200" b="1">
                        <a:solidFill>
                          <a:schemeClr val="tx1"/>
                        </a:solidFill>
                        <a:latin typeface="微軟正黑體" pitchFamily="34" charset="-120"/>
                        <a:ea typeface="微軟正黑體" pitchFamily="34" charset="-120"/>
                      </a:endParaRPr>
                    </a:p>
                  </a:txBody>
                  <a:tcPr marL="91425" marR="91425" marT="91425" marB="91425">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A428E"/>
                    </a:solidFill>
                  </a:tcPr>
                </a:tc>
                <a:tc>
                  <a:txBody>
                    <a:bodyPr/>
                    <a:lstStyle/>
                    <a:p>
                      <a:pPr marL="0" lvl="0" indent="0" algn="l" rtl="0">
                        <a:spcBef>
                          <a:spcPts val="0"/>
                        </a:spcBef>
                        <a:spcAft>
                          <a:spcPts val="0"/>
                        </a:spcAft>
                        <a:buNone/>
                      </a:pPr>
                      <a:r>
                        <a:rPr lang="en" sz="1200" b="1">
                          <a:solidFill>
                            <a:schemeClr val="accent6">
                              <a:lumMod val="50000"/>
                            </a:schemeClr>
                          </a:solidFill>
                          <a:latin typeface="微軟正黑體" pitchFamily="34" charset="-120"/>
                          <a:ea typeface="微軟正黑體" pitchFamily="34" charset="-120"/>
                        </a:rPr>
                        <a:t>US$199</a:t>
                      </a:r>
                      <a:endParaRPr sz="1200" b="1">
                        <a:solidFill>
                          <a:schemeClr val="accent6">
                            <a:lumMod val="50000"/>
                          </a:schemeClr>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tc>
                  <a:txBody>
                    <a:bodyPr/>
                    <a:lstStyle/>
                    <a:p>
                      <a:pPr marL="0" lvl="0" indent="0" algn="l" rtl="0">
                        <a:spcBef>
                          <a:spcPts val="0"/>
                        </a:spcBef>
                        <a:spcAft>
                          <a:spcPts val="0"/>
                        </a:spcAft>
                        <a:buNone/>
                      </a:pPr>
                      <a:r>
                        <a:rPr lang="en" sz="1200" b="1">
                          <a:solidFill>
                            <a:schemeClr val="accent6">
                              <a:lumMod val="50000"/>
                            </a:schemeClr>
                          </a:solidFill>
                          <a:latin typeface="微軟正黑體" pitchFamily="34" charset="-120"/>
                          <a:ea typeface="微軟正黑體" pitchFamily="34" charset="-120"/>
                        </a:rPr>
                        <a:t>US$1,618</a:t>
                      </a:r>
                      <a:endParaRPr sz="1200" b="1">
                        <a:solidFill>
                          <a:schemeClr val="accent6">
                            <a:lumMod val="50000"/>
                          </a:schemeClr>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4D0F8"/>
                    </a:solidFill>
                  </a:tcPr>
                </a:tc>
                <a:extLst>
                  <a:ext uri="{0D108BD9-81ED-4DB2-BD59-A6C34878D82A}">
                    <a16:rowId xmlns:a16="http://schemas.microsoft.com/office/drawing/2014/main" val="10007"/>
                  </a:ext>
                </a:extLst>
              </a:tr>
              <a:tr h="366500">
                <a:tc>
                  <a:txBody>
                    <a:bodyPr/>
                    <a:lstStyle/>
                    <a:p>
                      <a:pPr marL="0" lvl="0" indent="0" algn="l" rtl="0">
                        <a:spcBef>
                          <a:spcPts val="0"/>
                        </a:spcBef>
                        <a:spcAft>
                          <a:spcPts val="0"/>
                        </a:spcAft>
                        <a:buNone/>
                      </a:pPr>
                      <a:r>
                        <a:rPr lang="en" sz="1200" b="1">
                          <a:solidFill>
                            <a:schemeClr val="tx1"/>
                          </a:solidFill>
                          <a:latin typeface="微軟正黑體" pitchFamily="34" charset="-120"/>
                          <a:ea typeface="微軟正黑體" pitchFamily="34" charset="-120"/>
                        </a:rPr>
                        <a:t>通訊介面</a:t>
                      </a:r>
                      <a:endParaRPr sz="1200" b="1">
                        <a:solidFill>
                          <a:schemeClr val="tx1"/>
                        </a:solidFill>
                        <a:latin typeface="微軟正黑體" pitchFamily="34" charset="-120"/>
                        <a:ea typeface="微軟正黑體" pitchFamily="34" charset="-120"/>
                      </a:endParaRPr>
                    </a:p>
                  </a:txBody>
                  <a:tcPr marL="91425" marR="91425" marT="91425" marB="91425">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3A428E"/>
                    </a:solidFill>
                  </a:tcPr>
                </a:tc>
                <a:tc>
                  <a:txBody>
                    <a:bodyPr/>
                    <a:lstStyle/>
                    <a:p>
                      <a:pPr marL="0" lvl="0" indent="0" algn="l" rtl="0">
                        <a:spcBef>
                          <a:spcPts val="0"/>
                        </a:spcBef>
                        <a:spcAft>
                          <a:spcPts val="0"/>
                        </a:spcAft>
                        <a:buNone/>
                      </a:pPr>
                      <a:r>
                        <a:rPr lang="en" sz="1200" b="1">
                          <a:solidFill>
                            <a:schemeClr val="accent6">
                              <a:lumMod val="50000"/>
                            </a:schemeClr>
                          </a:solidFill>
                          <a:latin typeface="微軟正黑體" pitchFamily="34" charset="-120"/>
                          <a:ea typeface="微軟正黑體" pitchFamily="34" charset="-120"/>
                        </a:rPr>
                        <a:t>USB 2.0 或 USB 3.0</a:t>
                      </a:r>
                      <a:endParaRPr sz="1200" b="1">
                        <a:solidFill>
                          <a:schemeClr val="accent6">
                            <a:lumMod val="50000"/>
                          </a:schemeClr>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tc>
                  <a:txBody>
                    <a:bodyPr/>
                    <a:lstStyle/>
                    <a:p>
                      <a:pPr marL="0" lvl="0" indent="0" algn="l" rtl="0">
                        <a:spcBef>
                          <a:spcPts val="0"/>
                        </a:spcBef>
                        <a:spcAft>
                          <a:spcPts val="0"/>
                        </a:spcAft>
                        <a:buNone/>
                      </a:pPr>
                      <a:r>
                        <a:rPr lang="en" sz="1200" b="1">
                          <a:solidFill>
                            <a:schemeClr val="accent6">
                              <a:lumMod val="50000"/>
                            </a:schemeClr>
                          </a:solidFill>
                          <a:latin typeface="微軟正黑體" pitchFamily="34" charset="-120"/>
                          <a:ea typeface="微軟正黑體" pitchFamily="34" charset="-120"/>
                        </a:rPr>
                        <a:t>Ethernet (需要另外準備供電)</a:t>
                      </a:r>
                      <a:endParaRPr sz="1200" b="1">
                        <a:solidFill>
                          <a:schemeClr val="accent6">
                            <a:lumMod val="50000"/>
                          </a:schemeClr>
                        </a:solidFill>
                        <a:latin typeface="微軟正黑體" pitchFamily="34" charset="-120"/>
                        <a:ea typeface="微軟正黑體" pitchFamily="34" charset="-120"/>
                      </a:endParaRPr>
                    </a:p>
                  </a:txBody>
                  <a:tcPr marL="91425" marR="91425" marT="91425" marB="91425"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D6DFFA"/>
                    </a:solidFill>
                  </a:tcPr>
                </a:tc>
                <a:extLst>
                  <a:ext uri="{0D108BD9-81ED-4DB2-BD59-A6C34878D82A}">
                    <a16:rowId xmlns:a16="http://schemas.microsoft.com/office/drawing/2014/main" val="10008"/>
                  </a:ext>
                </a:extLst>
              </a:tr>
            </a:tbl>
          </a:graphicData>
        </a:graphic>
      </p:graphicFrame>
      <p:pic>
        <p:nvPicPr>
          <p:cNvPr id="11" name="圖片 10" descr="03.png"/>
          <p:cNvPicPr>
            <a:picLocks noChangeAspect="1"/>
          </p:cNvPicPr>
          <p:nvPr/>
        </p:nvPicPr>
        <p:blipFill>
          <a:blip r:embed="rId3" cstate="print"/>
          <a:stretch>
            <a:fillRect/>
          </a:stretch>
        </p:blipFill>
        <p:spPr>
          <a:xfrm>
            <a:off x="3184059" y="299969"/>
            <a:ext cx="1573471" cy="1575213"/>
          </a:xfrm>
          <a:prstGeom prst="rect">
            <a:avLst/>
          </a:prstGeom>
        </p:spPr>
      </p:pic>
      <p:pic>
        <p:nvPicPr>
          <p:cNvPr id="12" name="圖片 11" descr="03.png"/>
          <p:cNvPicPr>
            <a:picLocks noChangeAspect="1"/>
          </p:cNvPicPr>
          <p:nvPr/>
        </p:nvPicPr>
        <p:blipFill>
          <a:blip r:embed="rId3" cstate="print"/>
          <a:stretch>
            <a:fillRect/>
          </a:stretch>
        </p:blipFill>
        <p:spPr>
          <a:xfrm>
            <a:off x="6603120" y="293343"/>
            <a:ext cx="1573471" cy="1575213"/>
          </a:xfrm>
          <a:prstGeom prst="rect">
            <a:avLst/>
          </a:prstGeom>
        </p:spPr>
      </p:pic>
      <p:pic>
        <p:nvPicPr>
          <p:cNvPr id="221" name="Google Shape;221;p18"/>
          <p:cNvPicPr preferRelativeResize="0"/>
          <p:nvPr/>
        </p:nvPicPr>
        <p:blipFill>
          <a:blip r:embed="rId4" cstate="print">
            <a:alphaModFix/>
          </a:blip>
          <a:stretch>
            <a:fillRect/>
          </a:stretch>
        </p:blipFill>
        <p:spPr>
          <a:xfrm>
            <a:off x="6375252" y="756438"/>
            <a:ext cx="1795983" cy="667884"/>
          </a:xfrm>
          <a:prstGeom prst="rect">
            <a:avLst/>
          </a:prstGeom>
          <a:noFill/>
          <a:ln>
            <a:noFill/>
          </a:ln>
          <a:effectLst>
            <a:outerShdw blurRad="50800" dist="38100" dir="2700000" algn="tl" rotWithShape="0">
              <a:prstClr val="black">
                <a:alpha val="40000"/>
              </a:prstClr>
            </a:outerShdw>
          </a:effectLst>
        </p:spPr>
      </p:pic>
      <p:pic>
        <p:nvPicPr>
          <p:cNvPr id="14" name="圖片 13" descr="12.png"/>
          <p:cNvPicPr>
            <a:picLocks noChangeAspect="1"/>
          </p:cNvPicPr>
          <p:nvPr/>
        </p:nvPicPr>
        <p:blipFill>
          <a:blip r:embed="rId5" cstate="print"/>
          <a:stretch>
            <a:fillRect/>
          </a:stretch>
        </p:blipFill>
        <p:spPr>
          <a:xfrm>
            <a:off x="3835675" y="2206487"/>
            <a:ext cx="690769" cy="690769"/>
          </a:xfrm>
          <a:prstGeom prst="rect">
            <a:avLst/>
          </a:prstGeom>
        </p:spPr>
      </p:pic>
      <p:pic>
        <p:nvPicPr>
          <p:cNvPr id="15" name="圖片 14" descr="12.png"/>
          <p:cNvPicPr>
            <a:picLocks noChangeAspect="1"/>
          </p:cNvPicPr>
          <p:nvPr/>
        </p:nvPicPr>
        <p:blipFill>
          <a:blip r:embed="rId5" cstate="print"/>
          <a:stretch>
            <a:fillRect/>
          </a:stretch>
        </p:blipFill>
        <p:spPr>
          <a:xfrm>
            <a:off x="3862179" y="4015407"/>
            <a:ext cx="690769" cy="690769"/>
          </a:xfrm>
          <a:prstGeom prst="rect">
            <a:avLst/>
          </a:prstGeom>
        </p:spPr>
      </p:pic>
      <p:pic>
        <p:nvPicPr>
          <p:cNvPr id="16" name="圖片 15" descr="12.png"/>
          <p:cNvPicPr>
            <a:picLocks noChangeAspect="1"/>
          </p:cNvPicPr>
          <p:nvPr/>
        </p:nvPicPr>
        <p:blipFill>
          <a:blip r:embed="rId5" cstate="print"/>
          <a:stretch>
            <a:fillRect/>
          </a:stretch>
        </p:blipFill>
        <p:spPr>
          <a:xfrm>
            <a:off x="3862179" y="2862469"/>
            <a:ext cx="690769" cy="690769"/>
          </a:xfrm>
          <a:prstGeom prst="rect">
            <a:avLst/>
          </a:prstGeom>
        </p:spPr>
      </p:pic>
      <p:pic>
        <p:nvPicPr>
          <p:cNvPr id="19" name="Google Shape;165;p15"/>
          <p:cNvPicPr preferRelativeResize="0"/>
          <p:nvPr/>
        </p:nvPicPr>
        <p:blipFill>
          <a:blip r:embed="rId6" cstate="print"/>
          <a:stretch>
            <a:fillRect/>
          </a:stretch>
        </p:blipFill>
        <p:spPr>
          <a:xfrm>
            <a:off x="3542736" y="559321"/>
            <a:ext cx="803070" cy="1007063"/>
          </a:xfrm>
          <a:prstGeom prst="rect">
            <a:avLst/>
          </a:prstGeom>
          <a:noFill/>
          <a:ln>
            <a:noFill/>
          </a:ln>
        </p:spPr>
      </p:pic>
      <p:pic>
        <p:nvPicPr>
          <p:cNvPr id="20" name="圖片 19" descr="a1.png"/>
          <p:cNvPicPr>
            <a:picLocks noChangeAspect="1"/>
          </p:cNvPicPr>
          <p:nvPr/>
        </p:nvPicPr>
        <p:blipFill>
          <a:blip r:embed="rId7" cstate="print"/>
          <a:stretch>
            <a:fillRect/>
          </a:stretch>
        </p:blipFill>
        <p:spPr>
          <a:xfrm>
            <a:off x="437081" y="708494"/>
            <a:ext cx="955722" cy="960161"/>
          </a:xfrm>
          <a:prstGeom prst="rect">
            <a:avLst/>
          </a:prstGeom>
          <a:effectLst>
            <a:outerShdw blurRad="50800" dist="38100" dir="2700000" algn="tl" rotWithShape="0">
              <a:prstClr val="black">
                <a:alpha val="40000"/>
              </a:prstClr>
            </a:outerShdw>
          </a:effectLst>
        </p:spPr>
      </p:pic>
      <p:pic>
        <p:nvPicPr>
          <p:cNvPr id="24" name="圖片 23" descr="i_1.png"/>
          <p:cNvPicPr>
            <a:picLocks noChangeAspect="1"/>
          </p:cNvPicPr>
          <p:nvPr/>
        </p:nvPicPr>
        <p:blipFill>
          <a:blip r:embed="rId8" cstate="print"/>
          <a:stretch>
            <a:fillRect/>
          </a:stretch>
        </p:blipFill>
        <p:spPr>
          <a:xfrm>
            <a:off x="636047" y="870528"/>
            <a:ext cx="511113" cy="495667"/>
          </a:xfrm>
          <a:prstGeom prst="rect">
            <a:avLst/>
          </a:prstGeom>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1227</Words>
  <Application>Microsoft Office PowerPoint</Application>
  <PresentationFormat>如螢幕大小 (16:9)</PresentationFormat>
  <Paragraphs>289</Paragraphs>
  <Slides>36</Slides>
  <Notes>34</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36</vt:i4>
      </vt:variant>
    </vt:vector>
  </HeadingPairs>
  <TitlesOfParts>
    <vt:vector size="42" baseType="lpstr">
      <vt:lpstr>Calibri</vt:lpstr>
      <vt:lpstr>Nunito</vt:lpstr>
      <vt:lpstr>微軟正黑體</vt:lpstr>
      <vt:lpstr>Arial</vt:lpstr>
      <vt:lpstr>微軟正黑體</vt:lpstr>
      <vt:lpstr>Shift</vt:lpstr>
      <vt:lpstr>PowerPoint 簡報</vt:lpstr>
      <vt:lpstr>PowerPoint 簡報</vt:lpstr>
      <vt:lpstr>PowerPoint 簡報</vt:lpstr>
      <vt:lpstr>PowerPoint 簡報</vt:lpstr>
      <vt:lpstr>PowerPoint 簡報</vt:lpstr>
      <vt:lpstr>PowerPoint 簡報</vt:lpstr>
      <vt:lpstr>PowerPoint 簡報</vt:lpstr>
      <vt:lpstr>PowerPoint 簡報</vt:lpstr>
      <vt:lpstr>經濟實惠</vt:lpstr>
      <vt:lpstr>隨插即用</vt:lpstr>
      <vt:lpstr>可遠端監控</vt:lpstr>
      <vt:lpstr>毋須額外供電</vt:lpstr>
      <vt:lpstr>PowerPoint 簡報</vt:lpstr>
      <vt:lpstr>PowerPoint 簡報</vt:lpstr>
      <vt:lpstr>準備 QUSBCam2 安裝環境</vt:lpstr>
      <vt:lpstr>只要 3 步驟！</vt:lpstr>
      <vt:lpstr>PowerPoint 簡報</vt:lpstr>
      <vt:lpstr>PowerPoint 簡報</vt:lpstr>
      <vt:lpstr>PowerPoint 簡報</vt:lpstr>
      <vt:lpstr>PowerPoint 簡報</vt:lpstr>
      <vt:lpstr>用戶案例回饋推薦｜智慧視訊事業處業務</vt:lpstr>
      <vt:lpstr>單機輕巧監控系統</vt:lpstr>
      <vt:lpstr>用戶案例回饋推薦｜遠距觀看寵物</vt:lpstr>
      <vt:lpstr>PowerPoint 簡報</vt:lpstr>
      <vt:lpstr>用戶案例回饋推薦｜家庭看護</vt:lpstr>
      <vt:lpstr>用戶案例回饋推薦｜警衛</vt:lpstr>
      <vt:lpstr>PowerPoint 簡報</vt:lpstr>
      <vt:lpstr>搭配 QVR Pro 排程錄影架構</vt:lpstr>
      <vt:lpstr>PowerPoint 簡報</vt:lpstr>
      <vt:lpstr>PowerPoint 簡報</vt:lpstr>
      <vt:lpstr>用戶案例回饋推薦｜機房</vt:lpstr>
      <vt:lpstr>機房的使用架構</vt:lpstr>
      <vt:lpstr>用戶案例回饋推薦｜工廠</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Han Tsai</dc:creator>
  <cp:lastModifiedBy>QNAP_Han Tsai</cp:lastModifiedBy>
  <cp:revision>1</cp:revision>
  <dcterms:modified xsi:type="dcterms:W3CDTF">2019-05-02T06:26:11Z</dcterms:modified>
</cp:coreProperties>
</file>