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43"/>
  </p:notesMasterIdLst>
  <p:handoutMasterIdLst>
    <p:handoutMasterId r:id="rId44"/>
  </p:handoutMasterIdLst>
  <p:sldIdLst>
    <p:sldId id="299" r:id="rId2"/>
    <p:sldId id="291" r:id="rId3"/>
    <p:sldId id="258" r:id="rId4"/>
    <p:sldId id="259" r:id="rId5"/>
    <p:sldId id="292" r:id="rId6"/>
    <p:sldId id="261" r:id="rId7"/>
    <p:sldId id="293" r:id="rId8"/>
    <p:sldId id="294" r:id="rId9"/>
    <p:sldId id="298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95" r:id="rId28"/>
    <p:sldId id="283" r:id="rId29"/>
    <p:sldId id="284" r:id="rId30"/>
    <p:sldId id="286" r:id="rId31"/>
    <p:sldId id="264" r:id="rId32"/>
    <p:sldId id="297" r:id="rId33"/>
    <p:sldId id="309" r:id="rId34"/>
    <p:sldId id="301" r:id="rId35"/>
    <p:sldId id="302" r:id="rId36"/>
    <p:sldId id="303" r:id="rId37"/>
    <p:sldId id="304" r:id="rId38"/>
    <p:sldId id="305" r:id="rId39"/>
    <p:sldId id="306" r:id="rId40"/>
    <p:sldId id="308" r:id="rId41"/>
    <p:sldId id="290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E5FE"/>
    <a:srgbClr val="11F9BD"/>
    <a:srgbClr val="FF84FE"/>
    <a:srgbClr val="F9CC11"/>
    <a:srgbClr val="FFED27"/>
    <a:srgbClr val="24DDFB"/>
    <a:srgbClr val="13F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C8E1AA-213C-475B-9778-F4DF17ED736C}" v="73" dt="2019-04-30T02:04:43.379"/>
    <p1510:client id="{351BA398-724A-D8D5-7267-5FEFF6631C50}" v="6" dt="2019-04-30T01:53:34.188"/>
    <p1510:client id="{415F824B-D017-6AB1-7D62-BABF094DDC03}" v="2" dt="2019-04-30T01:57:05.008"/>
    <p1510:client id="{4CA0F064-44BB-7E2F-C373-2266B923B627}" v="719" dt="2019-04-29T08:01:53.769"/>
    <p1510:client id="{5AEA96C5-F7D0-4AE1-ACDC-159A87FBADC5}" v="626" dt="2019-04-30T02:36:10.715"/>
    <p1510:client id="{6692286A-2094-0249-5CC1-3BF7F9B7DFE2}" v="25" dt="2019-04-30T06:37:50.378"/>
    <p1510:client id="{837918E5-C466-D25D-B0AA-8EA6353901D7}" v="108" dt="2019-04-29T08:42:52.814"/>
    <p1510:client id="{8450A53C-B76C-FDA8-64B0-F381545B16D1}" v="4" dt="2019-04-30T05:43:00.307"/>
    <p1510:client id="{B1787CFD-6781-E445-4C24-ABFE7B33D61B}" v="32" dt="2019-04-30T05:55:50.333"/>
    <p1510:client id="{FDD1E6DC-ED1E-DF9B-1C66-98F36384D0FC}" v="45" dt="2019-04-30T06:27:58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A750477-974A-4BCD-85AE-23515FA837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6FC8B0D-8F0E-47BE-891D-99EB8FF05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CE86E-CD0D-43FC-9276-C12FF295661E}" type="datetimeFigureOut">
              <a:rPr lang="zh-TW" altLang="en-US" smtClean="0"/>
              <a:t>2019/4/29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07DD148-C1CA-472D-9658-84ABDD04E3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E64D79E-8F72-41A5-8AC9-6882662C16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1100A-900C-49EC-8288-4D94AD3362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517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4章節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1.使用 2. 3.QNAP NAS and Uabuntu PC 4.一些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11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當我們需要使用 較高安全性的環境時 例如IOT設備或者監控設備 可以透過虛擬交換器的設定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建置私密的網路環境 提高網路安全性</a:t>
            </a:r>
            <a:endParaRPr/>
          </a:p>
        </p:txBody>
      </p:sp>
      <p:sp>
        <p:nvSpPr>
          <p:cNvPr id="350" name="Google Shape;35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2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1.QWA-AC2600 搭配了四支(可拆式 RP-SMA接口)天線，可以選擇自備的擴充天線，或是使用包裝內附的四支天線</a:t>
            </a:r>
            <a:endParaRPr sz="120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i="0" u="none" strike="noStrike" cap="none">
                <a:solidFill>
                  <a:srgbClr val="000000"/>
                </a:solidFill>
              </a:rPr>
              <a:t>2.PCIe 擴充卡採半高式設計，支援多數QNAP NAS 機種，並貼心附有三種檔板 1.半高式(預設) 2.全高式(機架) 3.特製半高式檔板(部分QNAP)</a:t>
            </a:r>
            <a:endParaRPr sz="12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i="0" u="none" strike="noStrike" cap="none">
                <a:solidFill>
                  <a:srgbClr val="000000"/>
                </a:solidFill>
              </a:rPr>
              <a:t>3.採用高規格散熱風扇，能自主偵測即時監控 IC溫度以調整風扇高中低轉速確保良好傳輸品質</a:t>
            </a:r>
            <a:endParaRPr sz="12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i="0" u="none" strike="noStrike" cap="none">
                <a:solidFill>
                  <a:srgbClr val="000000"/>
                </a:solidFill>
              </a:rPr>
              <a:t>4.採用PCIe Gen 2 x 1 接口 支援高達 500 MB/s 頻寬 </a:t>
            </a: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66" name="Google Shape;36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搭配高通雙晶片提供同步雙頻無線功能 同時使用 5G 2G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QWA-AC2600 = 5G 1733 + 2.4G 600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5G: 1733 Mbps (4*433Mbps)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2.4G: 600 Mbps (4*150Mbps)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sz="12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80公分高擴展性延伸式底座 </a:t>
            </a:r>
            <a:r>
              <a:rPr lang="zh-TW" sz="1200" i="0" u="none" strike="noStrike" cap="none">
                <a:solidFill>
                  <a:srgbClr val="000000"/>
                </a:solidFill>
              </a:rPr>
              <a:t>+4支雙頻全向式的天線 可針對傳輸環境靈活調整天線訊號</a:t>
            </a:r>
            <a:endParaRPr sz="12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408" name="Google Shape;40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1.天線採底座採方框設計並於底部設有壁掛孔 可靈活掛於壁掛上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2.底部彩磁吸式設計 可固定於金屬表面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3.底部附有止滑墊設計 可有效止滑並防止刮傷接觸材質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採QUALCOMM 高通 QCA9984 高規格晶片 支援 4 x 4 MU-MIMO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可讓 多用戶同時進行資料傳輸並讓無線傳輸速度不打折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支援到IEEE 802.11 ac wave 2 以及 IEEE 802.11ac IEEE 802.11n IEEE 802.11a/b/g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82dad1cda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g582dad1cda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基本應用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設定NAS無線網路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進階應用</a:t>
            </a:r>
            <a:endParaRPr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建置安全監控環境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82" name="Google Shape;482;g582dad1cda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582dad1cda_4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g582dad1cda_4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g582dad1cda_4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582dad1cda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582dad1cda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首先移除外殼螺絲 =&gt; 移除外殼 =&gt; 移除 PCIe 插槽檔板 =&gt; 安裝 QWA-AC2600 =&gt; 裝回外殼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582dad1cda_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582dad1cda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g582dad1cda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i="0" u="none" strike="noStrike" cap="none">
                <a:solidFill>
                  <a:schemeClr val="dk1"/>
                </a:solidFill>
              </a:rPr>
              <a:t>接下來我們透過簡單的三個步驟 1.</a:t>
            </a:r>
            <a:r>
              <a:rPr lang="zh-TW" sz="12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 「新增存取點」2.選擇 QWA-AC2600 網卡 3輸入 AP 存取點的設定</a:t>
            </a:r>
            <a:endParaRPr sz="12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528" name="Google Shape;528;g582dad1cda_4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82dad1cda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g582dad1cda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建立 NAS 與裝置間的無線專屬網路，</a:t>
            </a: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形成小型的私人網路，當我們需要建制隱密性較高的私人物聯網環境時，就可以不用透過其他分享器，直接完成NAS與物連網裝置直接溝通的私有網路。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582dad1cda_4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82dad1cda_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g582dad1cda_6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g582dad1cda_6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582f7aad3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g582f7aad3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9975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58bab9f0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58bab9f0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當我們在使用監控設備或是較具隱私的IOT設備時 我們必須建置較安全的私有無線網路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g58bab9f027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58bab9f027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g58bab9f027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使用QTS  網路與虛擬交換器 透過 DHCP 以及 NAT 功能 建置安全監控及IOT環境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g58bab9f027_3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582dad1cd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582dad1cd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582dad1cda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在QNAP NAS 或 Ubuntu PC上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1.分流NAS/PC 資料  2.雙IC 3.實體網卡擴充 4.建立安全私有網路</a:t>
            </a:r>
            <a:endParaRPr/>
          </a:p>
        </p:txBody>
      </p:sp>
      <p:sp>
        <p:nvSpPr>
          <p:cNvPr id="132" name="Google Shape;13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582dad1cd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582dad1cd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582dad1cda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36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582dad1cda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582dad1cda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582dad1cda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504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072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0566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5932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401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8970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29529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8bab9f02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這邊使用網路與虛擬交換器這個選項 設定六個步驟 即可完成安全監控環境的設定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58bab9f02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7205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網路繁忙時 先將運算資料存放於PC/NAS 等到網路正常時再進行傳輸 以分擔雲端運算工作量 增進效能</a:t>
            </a: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29176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以上是我們本次的介紹 謝謝各位的觀看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在傳統應用上 AP Router 連接所有網路設備 大量傳輸造成 Router 處理負載過高 影響網路速度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透過QWA-AC2600 與 PC/NAS 進行直接資料傳輸 可減緩Router的負載 達到最佳化的網路環境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即可更彈性的架設網路環境</a:t>
            </a:r>
            <a:endParaRPr/>
          </a:p>
        </p:txBody>
      </p:sp>
      <p:sp>
        <p:nvSpPr>
          <p:cNvPr id="195" name="Google Shape;19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38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使用虛擬存取點分享實體網卡，連線品質仍然受到單一網卡頻寬限制，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現在我們可以在Ubuntu PC 或 QNAP NAS上透過擴充實體網卡增加獨立且不會互相干擾實體頻寬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233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86" name="Google Shape;28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6923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 i="0" u="none" strike="noStrike" cap="none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可以支援所有PCIe 插槽NAS機種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 </a:t>
            </a:r>
            <a:r>
              <a:rPr lang="zh-TW" i="0" u="none" strike="noStrike" cap="none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1.搭配 QTS 4.3.5 或更新版的ARM 架構處理器機種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 </a:t>
            </a:r>
            <a:r>
              <a:rPr lang="zh-TW" i="0" u="none" strike="noStrike" cap="none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rPr>
              <a:t>2. x86架構處理器機種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rgbClr val="FF0000"/>
                </a:solidFill>
              </a:rPr>
              <a:t>如 TS-531X ,TS-832,TS-253Be? 非常合適 bundle 這個產品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29" name="Google Shape;3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 descr="C:\Users\user\Desktop\0417_直播PPT對稿_QW-AC2600 802.11AC wifi card + Wirele\QW-AC2600 &amp; WirelessAP Station-cht-20180409_ppt-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78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67544" y="1707654"/>
            <a:ext cx="3993703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67544" y="3075806"/>
            <a:ext cx="4032448" cy="62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6" y="-1092"/>
            <a:ext cx="9143206" cy="5145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67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6" y="-551"/>
            <a:ext cx="9143206" cy="5144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30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7" y="-551"/>
            <a:ext cx="9143204" cy="5144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241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7" y="-1092"/>
            <a:ext cx="9143204" cy="5145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800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7" y="-1092"/>
            <a:ext cx="9143204" cy="5145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08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>
  <p:cSld name="1_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60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1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4" y="-1092"/>
            <a:ext cx="9143211" cy="5145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84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4" y="-1092"/>
            <a:ext cx="9143211" cy="5145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69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4" y="-1092"/>
            <a:ext cx="9143210" cy="5145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54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4" y="-1092"/>
            <a:ext cx="9143210" cy="5145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22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5" y="-1092"/>
            <a:ext cx="9143208" cy="514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24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5" y="-1092"/>
            <a:ext cx="9143208" cy="514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93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5" y="-1092"/>
            <a:ext cx="9143208" cy="5145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3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>
  <p:cSld name="1_標題投影片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6" y="-1092"/>
            <a:ext cx="9143206" cy="5145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83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70" r:id="rId2"/>
    <p:sldLayoutId id="2147483671" r:id="rId3"/>
    <p:sldLayoutId id="2147483678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81" r:id="rId11"/>
    <p:sldLayoutId id="2147483682" r:id="rId12"/>
    <p:sldLayoutId id="2147483679" r:id="rId13"/>
    <p:sldLayoutId id="2147483680" r:id="rId14"/>
    <p:sldLayoutId id="214748366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sv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sv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80.png"/><Relationship Id="rId9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11" Type="http://schemas.openxmlformats.org/officeDocument/2006/relationships/image" Target="../media/image88.jpg"/><Relationship Id="rId5" Type="http://schemas.openxmlformats.org/officeDocument/2006/relationships/image" Target="../media/image82.png"/><Relationship Id="rId15" Type="http://schemas.openxmlformats.org/officeDocument/2006/relationships/image" Target="../media/image43.png"/><Relationship Id="rId10" Type="http://schemas.openxmlformats.org/officeDocument/2006/relationships/image" Target="../media/image87.png"/><Relationship Id="rId4" Type="http://schemas.openxmlformats.org/officeDocument/2006/relationships/image" Target="../media/image58.png"/><Relationship Id="rId9" Type="http://schemas.openxmlformats.org/officeDocument/2006/relationships/image" Target="../media/image86.png"/><Relationship Id="rId1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sv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113.png"/><Relationship Id="rId5" Type="http://schemas.openxmlformats.org/officeDocument/2006/relationships/image" Target="../media/image36.png"/><Relationship Id="rId10" Type="http://schemas.openxmlformats.org/officeDocument/2006/relationships/image" Target="../media/image112.png"/><Relationship Id="rId4" Type="http://schemas.openxmlformats.org/officeDocument/2006/relationships/image" Target="../media/image32.png"/><Relationship Id="rId9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sv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79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2"/>
          <p:cNvSpPr/>
          <p:nvPr/>
        </p:nvSpPr>
        <p:spPr>
          <a:xfrm>
            <a:off x="4979016" y="1404368"/>
            <a:ext cx="3600400" cy="3024336"/>
          </a:xfrm>
          <a:prstGeom prst="roundRect">
            <a:avLst>
              <a:gd name="adj" fmla="val 8999"/>
            </a:avLst>
          </a:prstGeom>
          <a:gradFill>
            <a:gsLst>
              <a:gs pos="0">
                <a:srgbClr val="2DE5FE"/>
              </a:gs>
              <a:gs pos="50000">
                <a:srgbClr val="11F9BD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2"/>
          <p:cNvSpPr/>
          <p:nvPr/>
        </p:nvSpPr>
        <p:spPr>
          <a:xfrm>
            <a:off x="564584" y="1404368"/>
            <a:ext cx="3600400" cy="3024336"/>
          </a:xfrm>
          <a:prstGeom prst="roundRect">
            <a:avLst>
              <a:gd name="adj" fmla="val 8999"/>
            </a:avLst>
          </a:prstGeom>
          <a:gradFill>
            <a:gsLst>
              <a:gs pos="0">
                <a:srgbClr val="2DE5FE"/>
              </a:gs>
              <a:gs pos="50000">
                <a:srgbClr val="11F9BD"/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2"/>
          <p:cNvSpPr txBox="1">
            <a:spLocks noGrp="1"/>
          </p:cNvSpPr>
          <p:nvPr>
            <p:ph type="body" idx="4294967295"/>
          </p:nvPr>
        </p:nvSpPr>
        <p:spPr>
          <a:xfrm>
            <a:off x="652072" y="1541463"/>
            <a:ext cx="3478213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SzPts val="2200"/>
            </a:pPr>
            <a:r>
              <a:rPr lang="en-US" altLang="zh-TW" sz="2400">
                <a:solidFill>
                  <a:srgbClr val="0F243E"/>
                </a:solidFill>
              </a:rPr>
              <a:t>ARM-based processor </a:t>
            </a:r>
          </a:p>
        </p:txBody>
      </p:sp>
      <p:sp>
        <p:nvSpPr>
          <p:cNvPr id="335" name="Google Shape;335;p32"/>
          <p:cNvSpPr txBox="1">
            <a:spLocks noGrp="1"/>
          </p:cNvSpPr>
          <p:nvPr>
            <p:ph type="body" idx="4294967295"/>
          </p:nvPr>
        </p:nvSpPr>
        <p:spPr>
          <a:xfrm>
            <a:off x="5136998" y="1548629"/>
            <a:ext cx="32767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lnSpc>
                <a:spcPct val="80000"/>
              </a:lnSpc>
              <a:spcBef>
                <a:spcPts val="0"/>
              </a:spcBef>
              <a:buSzPts val="2200"/>
            </a:pPr>
            <a:r>
              <a:rPr lang="en-US" altLang="zh-TW" sz="2400">
                <a:solidFill>
                  <a:srgbClr val="0F243E"/>
                </a:solidFill>
              </a:rPr>
              <a:t>x86-based</a:t>
            </a:r>
            <a:r>
              <a:rPr lang="zh-TW" altLang="en-US" sz="2400">
                <a:solidFill>
                  <a:srgbClr val="0F243E"/>
                </a:solidFill>
              </a:rPr>
              <a:t> </a:t>
            </a:r>
            <a:r>
              <a:rPr lang="en-US" altLang="zh-TW" sz="2400">
                <a:solidFill>
                  <a:srgbClr val="0F243E"/>
                </a:solidFill>
              </a:rPr>
              <a:t>processor</a:t>
            </a:r>
          </a:p>
        </p:txBody>
      </p:sp>
      <p:sp>
        <p:nvSpPr>
          <p:cNvPr id="336" name="Google Shape;336;p32"/>
          <p:cNvSpPr txBox="1">
            <a:spLocks noGrp="1"/>
          </p:cNvSpPr>
          <p:nvPr>
            <p:ph type="body" idx="4294967295"/>
          </p:nvPr>
        </p:nvSpPr>
        <p:spPr>
          <a:xfrm>
            <a:off x="5302641" y="2044700"/>
            <a:ext cx="3189287" cy="149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TS-x53B/x53Be, TS-x53BU</a:t>
            </a:r>
            <a:endParaRPr sz="3200" i="0" u="none" strike="noStrike" cap="none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TVS-x63, TS-x63U</a:t>
            </a:r>
            <a:endParaRPr sz="3200" i="0" u="none" strike="noStrike" cap="none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TVS-x73/x73e, TS-x73U</a:t>
            </a:r>
            <a:endParaRPr sz="3200" i="0" u="none" strike="noStrike" cap="none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TS-x77</a:t>
            </a:r>
            <a:endParaRPr sz="3200" i="0" u="none" strike="noStrike" cap="none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TVS-x82/x82T, TVS-1582TU</a:t>
            </a:r>
            <a:endParaRPr sz="3200" i="0" u="none" strike="noStrike" cap="none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7" name="Google Shape;337;p32"/>
          <p:cNvSpPr txBox="1"/>
          <p:nvPr/>
        </p:nvSpPr>
        <p:spPr>
          <a:xfrm>
            <a:off x="910148" y="3269591"/>
            <a:ext cx="2030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SzPts val="1200"/>
            </a:pPr>
            <a:r>
              <a:rPr lang="en-US" altLang="zh-TW" sz="1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*QTS 4.3.5 or newer required</a:t>
            </a:r>
          </a:p>
        </p:txBody>
      </p:sp>
      <p:sp>
        <p:nvSpPr>
          <p:cNvPr id="338" name="Google Shape;338;p32"/>
          <p:cNvSpPr txBox="1"/>
          <p:nvPr/>
        </p:nvSpPr>
        <p:spPr>
          <a:xfrm>
            <a:off x="6021202" y="4453757"/>
            <a:ext cx="174943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7368" y="3450409"/>
            <a:ext cx="1716905" cy="108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 descr="TS-653B_front+Control.png"/>
          <p:cNvPicPr preferRelativeResize="0"/>
          <p:nvPr/>
        </p:nvPicPr>
        <p:blipFill rotWithShape="1">
          <a:blip r:embed="rId4">
            <a:alphaModFix/>
          </a:blip>
          <a:srcRect r="19773"/>
          <a:stretch/>
        </p:blipFill>
        <p:spPr>
          <a:xfrm>
            <a:off x="4851198" y="3661147"/>
            <a:ext cx="1054941" cy="86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2" descr="TS-831X-Front_V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784" y="3643178"/>
            <a:ext cx="1407648" cy="92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2" descr="\\10.64.2.86\Marketing\MarketingMaterials\Product_photo\NAS\TS-x31XU\TS-1231XU-RP\TS-1231XU-RP_Fro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5432" y="3614950"/>
            <a:ext cx="1994734" cy="131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2"/>
          <p:cNvPicPr preferRelativeResize="0"/>
          <p:nvPr/>
        </p:nvPicPr>
        <p:blipFill rotWithShape="1">
          <a:blip r:embed="rId7">
            <a:alphaModFix/>
          </a:blip>
          <a:srcRect r="73872"/>
          <a:stretch/>
        </p:blipFill>
        <p:spPr>
          <a:xfrm>
            <a:off x="6015305" y="3552080"/>
            <a:ext cx="962062" cy="94759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2"/>
          <p:cNvSpPr txBox="1"/>
          <p:nvPr/>
        </p:nvSpPr>
        <p:spPr>
          <a:xfrm>
            <a:off x="831681" y="2045455"/>
            <a:ext cx="3189287" cy="113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TS-x31XU</a:t>
            </a: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TS-832X</a:t>
            </a: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TS-1635, TS-1635AX</a:t>
            </a: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 *TS-531P, TS-531X, TS-831X</a:t>
            </a:r>
            <a:endParaRPr sz="14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1EFFAB-5E2F-4222-B3D8-C3B5D5AE7E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729"/>
          <a:stretch/>
        </p:blipFill>
        <p:spPr>
          <a:xfrm>
            <a:off x="652072" y="1980078"/>
            <a:ext cx="3367118" cy="7273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C540240-2812-4B0C-9059-3E019CE5C7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729"/>
          <a:stretch/>
        </p:blipFill>
        <p:spPr>
          <a:xfrm>
            <a:off x="4968501" y="1976398"/>
            <a:ext cx="3367118" cy="72737"/>
          </a:xfrm>
          <a:prstGeom prst="rect">
            <a:avLst/>
          </a:prstGeom>
        </p:spPr>
      </p:pic>
      <p:sp>
        <p:nvSpPr>
          <p:cNvPr id="18" name="Google Shape;259;p30">
            <a:extLst>
              <a:ext uri="{FF2B5EF4-FFF2-40B4-BE49-F238E27FC236}">
                <a16:creationId xmlns:a16="http://schemas.microsoft.com/office/drawing/2014/main" id="{C52290A6-FE95-42B9-A3E7-A8B1F47F3433}"/>
              </a:ext>
            </a:extLst>
          </p:cNvPr>
          <p:cNvSpPr txBox="1">
            <a:spLocks/>
          </p:cNvSpPr>
          <p:nvPr/>
        </p:nvSpPr>
        <p:spPr>
          <a:xfrm>
            <a:off x="0" y="175293"/>
            <a:ext cx="91394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en-US" altLang="zh-TW" sz="3600"/>
              <a:t>Supports NAS models with PCIe slot(s)</a:t>
            </a:r>
            <a:endParaRPr lang="zh-TW" altLang="en-US"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>
            <a:spLocks noGrp="1"/>
          </p:cNvSpPr>
          <p:nvPr>
            <p:ph type="body" idx="4294967295"/>
          </p:nvPr>
        </p:nvSpPr>
        <p:spPr>
          <a:xfrm>
            <a:off x="2" y="1688379"/>
            <a:ext cx="4184618" cy="310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>
              <a:spcBef>
                <a:spcPts val="0"/>
              </a:spcBef>
              <a:buSzPts val="1800"/>
            </a:pPr>
            <a:r>
              <a:rPr lang="en-US" altLang="zh-TW" sz="1600">
                <a:latin typeface="微軟正黑體"/>
                <a:ea typeface="微軟正黑體"/>
              </a:rPr>
              <a:t>You can also assign individual NICs to the Container or use different QNAP services as required through integration with QNAP Network &amp; Virtual Switch, and enjoy a separate wireless connection interface. 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lvl="0" indent="0">
              <a:spcBef>
                <a:spcPts val="0"/>
              </a:spcBef>
              <a:buSzPts val="1800"/>
            </a:pP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lvl="0" indent="0">
              <a:spcBef>
                <a:spcPts val="0"/>
              </a:spcBef>
              <a:buSzPts val="1800"/>
            </a:pPr>
            <a:r>
              <a:rPr lang="en-US" altLang="zh-TW" sz="1200">
                <a:latin typeface="微軟正黑體"/>
                <a:ea typeface="微軟正黑體"/>
              </a:rPr>
              <a:t>For example: If you need to set up a private IOT environment, you can set it up to not pass through any other devices, so that your IoT network becomes a highly secure and reliable independent network.</a:t>
            </a:r>
          </a:p>
        </p:txBody>
      </p:sp>
      <p:pic>
        <p:nvPicPr>
          <p:cNvPr id="353" name="Google Shape;353;p33" descr="C:\Users\user\Desktop\0417_直播PPT對稿_QW-AC2600 802.11AC wifi card + Wirele\2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7071" y="1659082"/>
            <a:ext cx="4589690" cy="27971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9;p30">
            <a:extLst>
              <a:ext uri="{FF2B5EF4-FFF2-40B4-BE49-F238E27FC236}">
                <a16:creationId xmlns:a16="http://schemas.microsoft.com/office/drawing/2014/main" id="{76945864-4A5E-40B9-9E1F-78B6AF4C079C}"/>
              </a:ext>
            </a:extLst>
          </p:cNvPr>
          <p:cNvSpPr txBox="1">
            <a:spLocks/>
          </p:cNvSpPr>
          <p:nvPr/>
        </p:nvSpPr>
        <p:spPr>
          <a:xfrm>
            <a:off x="-56345" y="-1791"/>
            <a:ext cx="9372918" cy="117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en-US" altLang="zh-TW" sz="3600"/>
              <a:t>Freely set up an independent and secure wireless connection interface</a:t>
            </a:r>
            <a:endParaRPr lang="zh-TW" altLang="en-US"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4"/>
          <p:cNvSpPr txBox="1"/>
          <p:nvPr/>
        </p:nvSpPr>
        <p:spPr>
          <a:xfrm>
            <a:off x="4975818" y="1914848"/>
            <a:ext cx="2636573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2800" b="1">
                <a:solidFill>
                  <a:schemeClr val="tx1"/>
                </a:solidFill>
                <a:latin typeface="微軟正黑體"/>
                <a:ea typeface="微軟正黑體"/>
              </a:rPr>
              <a:t>Introduction</a:t>
            </a:r>
            <a:endParaRPr sz="2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3600"/>
              <a:t>QWA-AC2600 PCIe wireless NIC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9" name="Google Shape;369;p35" descr="C:\Users\user\Desktop\0306_x53Be PPT\260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4789" y="1543991"/>
            <a:ext cx="4324363" cy="262921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5"/>
          <p:cNvSpPr txBox="1"/>
          <p:nvPr/>
        </p:nvSpPr>
        <p:spPr>
          <a:xfrm>
            <a:off x="173245" y="1728643"/>
            <a:ext cx="2261682" cy="2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08333"/>
              </a:lnSpc>
            </a:pPr>
            <a:r>
              <a:rPr lang="en-US" altLang="zh-TW" b="1">
                <a:solidFill>
                  <a:schemeClr val="dk1"/>
                </a:solidFill>
              </a:rPr>
              <a:t>For extending to Quad-antenna magnetic base</a:t>
            </a:r>
            <a:endParaRPr lang="en-US" altLang="zh-TW"/>
          </a:p>
        </p:txBody>
      </p:sp>
      <p:sp>
        <p:nvSpPr>
          <p:cNvPr id="371" name="Google Shape;371;p35"/>
          <p:cNvSpPr txBox="1"/>
          <p:nvPr/>
        </p:nvSpPr>
        <p:spPr>
          <a:xfrm>
            <a:off x="383817" y="4156906"/>
            <a:ext cx="2746910" cy="60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8333"/>
              </a:lnSpc>
            </a:pPr>
            <a:r>
              <a:rPr lang="en-US" altLang="zh-TW" b="1">
                <a:solidFill>
                  <a:schemeClr val="dk1"/>
                </a:solidFill>
              </a:rPr>
              <a:t>3 size bracket for all QNAP NAS</a:t>
            </a:r>
            <a:r>
              <a:rPr lang="zh-TW" altLang="en-US" b="1">
                <a:solidFill>
                  <a:schemeClr val="dk1"/>
                </a:solidFill>
              </a:rPr>
              <a:t> </a:t>
            </a:r>
            <a:r>
              <a:rPr lang="en-US" altLang="zh-TW" b="1">
                <a:solidFill>
                  <a:schemeClr val="dk1"/>
                </a:solidFill>
              </a:rPr>
              <a:t>(include X70 model)</a:t>
            </a:r>
            <a:endParaRPr lang="en-US" altLang="zh-TW">
              <a:solidFill>
                <a:schemeClr val="dk1"/>
              </a:solidFill>
            </a:endParaRPr>
          </a:p>
        </p:txBody>
      </p:sp>
      <p:sp>
        <p:nvSpPr>
          <p:cNvPr id="372" name="Google Shape;372;p35"/>
          <p:cNvSpPr txBox="1"/>
          <p:nvPr/>
        </p:nvSpPr>
        <p:spPr>
          <a:xfrm>
            <a:off x="311366" y="3734454"/>
            <a:ext cx="2210929" cy="2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85732">
              <a:lnSpc>
                <a:spcPct val="115000"/>
              </a:lnSpc>
            </a:pPr>
            <a:r>
              <a:rPr lang="en-US" altLang="zh-TW" b="1">
                <a:solidFill>
                  <a:schemeClr val="dk1"/>
                </a:solidFill>
              </a:rPr>
              <a:t>Low profile PCIe </a:t>
            </a:r>
            <a:endParaRPr lang="en-US" altLang="zh-TW"/>
          </a:p>
        </p:txBody>
      </p:sp>
      <p:sp>
        <p:nvSpPr>
          <p:cNvPr id="373" name="Google Shape;373;p35"/>
          <p:cNvSpPr txBox="1"/>
          <p:nvPr/>
        </p:nvSpPr>
        <p:spPr>
          <a:xfrm>
            <a:off x="4944701" y="3992464"/>
            <a:ext cx="3148897" cy="2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solidFill>
                  <a:schemeClr val="dk1"/>
                </a:solidFill>
              </a:rPr>
              <a:t>Up to 500 MB/s PCIe bandwidth</a:t>
            </a:r>
            <a:endParaRPr lang="en-US" altLang="zh-TW"/>
          </a:p>
        </p:txBody>
      </p:sp>
      <p:sp>
        <p:nvSpPr>
          <p:cNvPr id="374" name="Google Shape;374;p35"/>
          <p:cNvSpPr txBox="1"/>
          <p:nvPr/>
        </p:nvSpPr>
        <p:spPr>
          <a:xfrm>
            <a:off x="4967697" y="4337599"/>
            <a:ext cx="3751877" cy="2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solidFill>
                  <a:schemeClr val="dk1"/>
                </a:solidFill>
              </a:rPr>
              <a:t>With a PCIe 2.0 x1 interface</a:t>
            </a:r>
            <a:endParaRPr lang="en-US" altLang="zh-TW"/>
          </a:p>
        </p:txBody>
      </p:sp>
      <p:sp>
        <p:nvSpPr>
          <p:cNvPr id="375" name="Google Shape;375;p35"/>
          <p:cNvSpPr txBox="1"/>
          <p:nvPr/>
        </p:nvSpPr>
        <p:spPr>
          <a:xfrm>
            <a:off x="6200970" y="2039383"/>
            <a:ext cx="2947904" cy="2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8333"/>
              </a:lnSpc>
            </a:pPr>
            <a:r>
              <a:rPr lang="en-US" altLang="zh-TW" b="1">
                <a:solidFill>
                  <a:schemeClr val="dk1"/>
                </a:solidFill>
              </a:rPr>
              <a:t>Adjust the 3-level fan speed by real time chip temperature</a:t>
            </a:r>
            <a:endParaRPr lang="en-US" altLang="zh-TW"/>
          </a:p>
        </p:txBody>
      </p:sp>
      <p:sp>
        <p:nvSpPr>
          <p:cNvPr id="376" name="Google Shape;376;p35"/>
          <p:cNvSpPr txBox="1"/>
          <p:nvPr/>
        </p:nvSpPr>
        <p:spPr>
          <a:xfrm>
            <a:off x="6162904" y="1302074"/>
            <a:ext cx="3014901" cy="26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solidFill>
                  <a:schemeClr val="dk1"/>
                </a:solidFill>
              </a:rPr>
              <a:t>Active cooling module to ensure the transmission quality</a:t>
            </a:r>
            <a:endParaRPr lang="en-US" altLang="zh-TW"/>
          </a:p>
        </p:txBody>
      </p:sp>
      <p:cxnSp>
        <p:nvCxnSpPr>
          <p:cNvPr id="377" name="Google Shape;377;p35"/>
          <p:cNvCxnSpPr>
            <a:cxnSpLocks/>
          </p:cNvCxnSpPr>
          <p:nvPr/>
        </p:nvCxnSpPr>
        <p:spPr>
          <a:xfrm>
            <a:off x="410381" y="1723589"/>
            <a:ext cx="2143930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p35"/>
          <p:cNvCxnSpPr>
            <a:cxnSpLocks/>
          </p:cNvCxnSpPr>
          <p:nvPr/>
        </p:nvCxnSpPr>
        <p:spPr>
          <a:xfrm>
            <a:off x="2554311" y="1718535"/>
            <a:ext cx="401987" cy="830423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p35"/>
          <p:cNvCxnSpPr>
            <a:cxnSpLocks/>
          </p:cNvCxnSpPr>
          <p:nvPr/>
        </p:nvCxnSpPr>
        <p:spPr>
          <a:xfrm>
            <a:off x="469557" y="4156906"/>
            <a:ext cx="2130221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p35"/>
          <p:cNvCxnSpPr>
            <a:cxnSpLocks/>
          </p:cNvCxnSpPr>
          <p:nvPr/>
        </p:nvCxnSpPr>
        <p:spPr>
          <a:xfrm rot="10800000" flipH="1">
            <a:off x="2599779" y="3625978"/>
            <a:ext cx="267991" cy="535982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1" name="Google Shape;381;p35"/>
          <p:cNvCxnSpPr>
            <a:cxnSpLocks/>
          </p:cNvCxnSpPr>
          <p:nvPr/>
        </p:nvCxnSpPr>
        <p:spPr>
          <a:xfrm>
            <a:off x="6146850" y="2020890"/>
            <a:ext cx="2887704" cy="18493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2" name="Google Shape;382;p35"/>
          <p:cNvCxnSpPr>
            <a:cxnSpLocks/>
          </p:cNvCxnSpPr>
          <p:nvPr/>
        </p:nvCxnSpPr>
        <p:spPr>
          <a:xfrm flipH="1">
            <a:off x="5078698" y="2020890"/>
            <a:ext cx="1068152" cy="595066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3" name="Google Shape;383;p35"/>
          <p:cNvCxnSpPr>
            <a:cxnSpLocks/>
          </p:cNvCxnSpPr>
          <p:nvPr/>
        </p:nvCxnSpPr>
        <p:spPr>
          <a:xfrm>
            <a:off x="4810706" y="4362954"/>
            <a:ext cx="3014900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" name="Google Shape;384;p35"/>
          <p:cNvCxnSpPr>
            <a:cxnSpLocks/>
          </p:cNvCxnSpPr>
          <p:nvPr/>
        </p:nvCxnSpPr>
        <p:spPr>
          <a:xfrm rot="10800000">
            <a:off x="4073730" y="3754919"/>
            <a:ext cx="736976" cy="608034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5" name="Google Shape;385;p35"/>
          <p:cNvSpPr txBox="1"/>
          <p:nvPr/>
        </p:nvSpPr>
        <p:spPr>
          <a:xfrm>
            <a:off x="310947" y="1322414"/>
            <a:ext cx="3762782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solidFill>
                  <a:schemeClr val="dk1"/>
                </a:solidFill>
              </a:rPr>
              <a:t>4 X Detachable RP-SMA connectors</a:t>
            </a:r>
            <a:endParaRPr lang="en-US" altLang="zh-TW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"/>
          <p:cNvSpPr/>
          <p:nvPr/>
        </p:nvSpPr>
        <p:spPr>
          <a:xfrm>
            <a:off x="124276" y="2664708"/>
            <a:ext cx="5193038" cy="360040"/>
          </a:xfrm>
          <a:prstGeom prst="parallelogram">
            <a:avLst>
              <a:gd name="adj" fmla="val 25000"/>
            </a:avLst>
          </a:prstGeom>
          <a:solidFill>
            <a:srgbClr val="2DE5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Up to 2600 Mbps total bandwidth</a:t>
            </a:r>
          </a:p>
        </p:txBody>
      </p:sp>
      <p:sp>
        <p:nvSpPr>
          <p:cNvPr id="392" name="Google Shape;392;p36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3600"/>
              <a:t>5 GHz and 2.4 GHz dual band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3" name="Google Shape;393;p36"/>
          <p:cNvSpPr txBox="1"/>
          <p:nvPr/>
        </p:nvSpPr>
        <p:spPr>
          <a:xfrm>
            <a:off x="571467" y="3250449"/>
            <a:ext cx="3672408" cy="31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dk1"/>
                </a:solidFill>
              </a:rPr>
              <a:t>802.11ac (5GHz): up to 1733 Mbps</a:t>
            </a:r>
            <a:endParaRPr lang="en-US" altLang="zh-TW" sz="1600"/>
          </a:p>
        </p:txBody>
      </p:sp>
      <p:sp>
        <p:nvSpPr>
          <p:cNvPr id="396" name="Google Shape;396;p36"/>
          <p:cNvSpPr txBox="1"/>
          <p:nvPr/>
        </p:nvSpPr>
        <p:spPr>
          <a:xfrm>
            <a:off x="571467" y="3657290"/>
            <a:ext cx="3672408" cy="31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dk1"/>
                </a:solidFill>
              </a:rPr>
              <a:t>802.11n (2.4GHz): up to 800 Mbps</a:t>
            </a:r>
            <a:endParaRPr lang="en-US" altLang="zh-TW" sz="1600"/>
          </a:p>
        </p:txBody>
      </p:sp>
      <p:pic>
        <p:nvPicPr>
          <p:cNvPr id="391" name="Google Shape;391;p36" descr="C:\Users\user\Desktop\0417_直播PPT對稿_QW-AC2600 802.11AC wifi card + Wirele\DSC_020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0278" y="2028014"/>
            <a:ext cx="4965916" cy="276332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6"/>
          <p:cNvSpPr txBox="1"/>
          <p:nvPr/>
        </p:nvSpPr>
        <p:spPr>
          <a:xfrm>
            <a:off x="5129574" y="1560339"/>
            <a:ext cx="2793725" cy="62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b="1">
                <a:solidFill>
                  <a:schemeClr val="dk1"/>
                </a:solidFill>
              </a:rPr>
              <a:t>Dual Qualcomm QCA9984 support Dual Band Dual Concurrent </a:t>
            </a:r>
            <a:endParaRPr lang="en-US" altLang="zh-TW"/>
          </a:p>
        </p:txBody>
      </p:sp>
      <p:grpSp>
        <p:nvGrpSpPr>
          <p:cNvPr id="17" name="Google Shape;444;p39">
            <a:extLst>
              <a:ext uri="{FF2B5EF4-FFF2-40B4-BE49-F238E27FC236}">
                <a16:creationId xmlns:a16="http://schemas.microsoft.com/office/drawing/2014/main" id="{E0913798-A76E-4319-9AB1-51D9954930E0}"/>
              </a:ext>
            </a:extLst>
          </p:cNvPr>
          <p:cNvGrpSpPr/>
          <p:nvPr/>
        </p:nvGrpSpPr>
        <p:grpSpPr>
          <a:xfrm>
            <a:off x="5091291" y="2715041"/>
            <a:ext cx="905501" cy="890357"/>
            <a:chOff x="2170415" y="4904765"/>
            <a:chExt cx="1192716" cy="1205820"/>
          </a:xfrm>
        </p:grpSpPr>
        <p:sp>
          <p:nvSpPr>
            <p:cNvPr id="18" name="Google Shape;445;p39">
              <a:extLst>
                <a:ext uri="{FF2B5EF4-FFF2-40B4-BE49-F238E27FC236}">
                  <a16:creationId xmlns:a16="http://schemas.microsoft.com/office/drawing/2014/main" id="{16BAE396-14B5-421F-8CB4-061A565EA1FF}"/>
                </a:ext>
              </a:extLst>
            </p:cNvPr>
            <p:cNvSpPr/>
            <p:nvPr/>
          </p:nvSpPr>
          <p:spPr>
            <a:xfrm>
              <a:off x="2170415" y="4904765"/>
              <a:ext cx="1192716" cy="1205820"/>
            </a:xfrm>
            <a:prstGeom prst="rect">
              <a:avLst/>
            </a:prstGeom>
            <a:gradFill>
              <a:gsLst>
                <a:gs pos="0">
                  <a:srgbClr val="11F9BD"/>
                </a:gs>
                <a:gs pos="100000">
                  <a:srgbClr val="2DE5FE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446;p39">
              <a:extLst>
                <a:ext uri="{FF2B5EF4-FFF2-40B4-BE49-F238E27FC236}">
                  <a16:creationId xmlns:a16="http://schemas.microsoft.com/office/drawing/2014/main" id="{DA5DDA97-47FD-4B12-AF13-BDDEDC8B5B1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4374" t="3155" r="2920" b="3236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444;p39">
            <a:extLst>
              <a:ext uri="{FF2B5EF4-FFF2-40B4-BE49-F238E27FC236}">
                <a16:creationId xmlns:a16="http://schemas.microsoft.com/office/drawing/2014/main" id="{D857A0B1-82C1-4A8F-AF90-39BDB58A0C74}"/>
              </a:ext>
            </a:extLst>
          </p:cNvPr>
          <p:cNvGrpSpPr/>
          <p:nvPr/>
        </p:nvGrpSpPr>
        <p:grpSpPr>
          <a:xfrm>
            <a:off x="6179759" y="2715041"/>
            <a:ext cx="905501" cy="890357"/>
            <a:chOff x="2170415" y="4904765"/>
            <a:chExt cx="1192716" cy="1205820"/>
          </a:xfrm>
        </p:grpSpPr>
        <p:sp>
          <p:nvSpPr>
            <p:cNvPr id="21" name="Google Shape;445;p39">
              <a:extLst>
                <a:ext uri="{FF2B5EF4-FFF2-40B4-BE49-F238E27FC236}">
                  <a16:creationId xmlns:a16="http://schemas.microsoft.com/office/drawing/2014/main" id="{334AEF6D-9456-4291-BBD9-B7CDD494C750}"/>
                </a:ext>
              </a:extLst>
            </p:cNvPr>
            <p:cNvSpPr/>
            <p:nvPr/>
          </p:nvSpPr>
          <p:spPr>
            <a:xfrm>
              <a:off x="2170415" y="4904765"/>
              <a:ext cx="1192716" cy="1205820"/>
            </a:xfrm>
            <a:prstGeom prst="rect">
              <a:avLst/>
            </a:prstGeom>
            <a:gradFill>
              <a:gsLst>
                <a:gs pos="0">
                  <a:srgbClr val="11F9BD"/>
                </a:gs>
                <a:gs pos="100000">
                  <a:srgbClr val="2DE5FE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446;p39">
              <a:extLst>
                <a:ext uri="{FF2B5EF4-FFF2-40B4-BE49-F238E27FC236}">
                  <a16:creationId xmlns:a16="http://schemas.microsoft.com/office/drawing/2014/main" id="{F6EEC24F-D03D-43F9-B061-CA9C59F2D0B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4374" t="3155" r="2920" b="3236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圖形 22">
            <a:extLst>
              <a:ext uri="{FF2B5EF4-FFF2-40B4-BE49-F238E27FC236}">
                <a16:creationId xmlns:a16="http://schemas.microsoft.com/office/drawing/2014/main" id="{FC54CF35-D627-4946-9F1C-B45D18829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6765" y="1469884"/>
            <a:ext cx="648586" cy="648586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8672490D-3A00-42FF-BE7C-628392B9E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161936" y="1374397"/>
            <a:ext cx="648586" cy="6485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3600"/>
              <a:t>High mobility Quad-antenna base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1" name="Google Shape;411;p37"/>
          <p:cNvSpPr/>
          <p:nvPr/>
        </p:nvSpPr>
        <p:spPr>
          <a:xfrm rot="1641765">
            <a:off x="6476329" y="1737481"/>
            <a:ext cx="2242308" cy="2242308"/>
          </a:xfrm>
          <a:prstGeom prst="wedgeEllipseCallout">
            <a:avLst>
              <a:gd name="adj1" fmla="val -20833"/>
              <a:gd name="adj2" fmla="val 62500"/>
            </a:avLst>
          </a:prstGeom>
          <a:gradFill>
            <a:gsLst>
              <a:gs pos="0">
                <a:srgbClr val="11F9BD"/>
              </a:gs>
              <a:gs pos="100000">
                <a:srgbClr val="2DE5FE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37" descr="C:\Users\user\Desktop\Qwifi_stand0302\0302\wifi.40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816" y="828241"/>
            <a:ext cx="5544616" cy="404063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7"/>
          <p:cNvSpPr txBox="1"/>
          <p:nvPr/>
        </p:nvSpPr>
        <p:spPr>
          <a:xfrm>
            <a:off x="306649" y="3679093"/>
            <a:ext cx="3600998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dk1"/>
                </a:solidFill>
              </a:rPr>
              <a:t>Upgrade or replace the antenna by demand</a:t>
            </a:r>
            <a:endParaRPr lang="en-US" altLang="zh-TW" sz="1600"/>
          </a:p>
        </p:txBody>
      </p:sp>
      <p:sp>
        <p:nvSpPr>
          <p:cNvPr id="414" name="Google Shape;414;p37"/>
          <p:cNvSpPr txBox="1"/>
          <p:nvPr/>
        </p:nvSpPr>
        <p:spPr>
          <a:xfrm>
            <a:off x="251520" y="2137148"/>
            <a:ext cx="3813274" cy="34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dk1"/>
                </a:solidFill>
              </a:rPr>
              <a:t>For optimized antenna placement</a:t>
            </a:r>
          </a:p>
        </p:txBody>
      </p:sp>
      <p:sp>
        <p:nvSpPr>
          <p:cNvPr id="415" name="Google Shape;415;p37"/>
          <p:cNvSpPr/>
          <p:nvPr/>
        </p:nvSpPr>
        <p:spPr>
          <a:xfrm>
            <a:off x="-252536" y="1478756"/>
            <a:ext cx="3960440" cy="516930"/>
          </a:xfrm>
          <a:prstGeom prst="parallelogram">
            <a:avLst>
              <a:gd name="adj" fmla="val 25000"/>
            </a:avLst>
          </a:prstGeom>
          <a:solidFill>
            <a:srgbClr val="2DE5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0.8 m RF high frequency coaxial cable</a:t>
            </a:r>
          </a:p>
        </p:txBody>
      </p:sp>
      <p:sp>
        <p:nvSpPr>
          <p:cNvPr id="416" name="Google Shape;416;p37"/>
          <p:cNvSpPr/>
          <p:nvPr/>
        </p:nvSpPr>
        <p:spPr>
          <a:xfrm>
            <a:off x="-324551" y="3062895"/>
            <a:ext cx="5076600" cy="516930"/>
          </a:xfrm>
          <a:prstGeom prst="parallelogram">
            <a:avLst>
              <a:gd name="adj" fmla="val 25000"/>
            </a:avLst>
          </a:prstGeom>
          <a:solidFill>
            <a:srgbClr val="2DE5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8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 detachable omni-directional high gain antennas</a:t>
            </a:r>
          </a:p>
        </p:txBody>
      </p:sp>
      <p:pic>
        <p:nvPicPr>
          <p:cNvPr id="417" name="Google Shape;417;p37" descr="C:\Users\user\Desktop\0306_x53Be PPT\16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0720" y="1816382"/>
            <a:ext cx="2088232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8" descr="0305_1.jpg"/>
          <p:cNvPicPr preferRelativeResize="0"/>
          <p:nvPr/>
        </p:nvPicPr>
        <p:blipFill rotWithShape="1">
          <a:blip r:embed="rId3">
            <a:alphaModFix/>
          </a:blip>
          <a:srcRect l="2" t="6445" r="2380" b="1663"/>
          <a:stretch/>
        </p:blipFill>
        <p:spPr>
          <a:xfrm>
            <a:off x="869701" y="1787049"/>
            <a:ext cx="3439136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8"/>
          <p:cNvSpPr/>
          <p:nvPr/>
        </p:nvSpPr>
        <p:spPr>
          <a:xfrm>
            <a:off x="1576136" y="4186070"/>
            <a:ext cx="2995864" cy="288032"/>
          </a:xfrm>
          <a:prstGeom prst="parallelogram">
            <a:avLst>
              <a:gd name="adj" fmla="val 25000"/>
            </a:avLst>
          </a:prstGeom>
          <a:solidFill>
            <a:srgbClr val="2DE5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200" b="1">
                <a:solidFill>
                  <a:schemeClr val="tx1"/>
                </a:solidFill>
              </a:rPr>
              <a:t>Attached on the wall or ceiling</a:t>
            </a:r>
          </a:p>
        </p:txBody>
      </p:sp>
      <p:pic>
        <p:nvPicPr>
          <p:cNvPr id="425" name="Google Shape;425;p38" descr="0305_1.jpg"/>
          <p:cNvPicPr preferRelativeResize="0"/>
          <p:nvPr/>
        </p:nvPicPr>
        <p:blipFill rotWithShape="1">
          <a:blip r:embed="rId4">
            <a:alphaModFix/>
          </a:blip>
          <a:srcRect l="14113" t="2665" r="18455" b="27563"/>
          <a:stretch/>
        </p:blipFill>
        <p:spPr>
          <a:xfrm>
            <a:off x="4644008" y="1787049"/>
            <a:ext cx="3526082" cy="243256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8"/>
          <p:cNvSpPr txBox="1">
            <a:spLocks noGrp="1"/>
          </p:cNvSpPr>
          <p:nvPr>
            <p:ph type="title" idx="4294967295"/>
          </p:nvPr>
        </p:nvSpPr>
        <p:spPr>
          <a:xfrm>
            <a:off x="-1" y="130175"/>
            <a:ext cx="91439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3600"/>
              <a:t>Flexible deployments</a:t>
            </a:r>
            <a:r>
              <a:rPr lang="zh-TW" altLang="en-US" sz="3600"/>
              <a:t> </a:t>
            </a:r>
            <a:r>
              <a:rPr lang="en-US" altLang="zh-TW" sz="3600"/>
              <a:t>with the </a:t>
            </a:r>
            <a:br>
              <a:rPr lang="en-US" altLang="zh-TW" sz="3600"/>
            </a:br>
            <a:r>
              <a:rPr lang="en-US" altLang="zh-TW" sz="3600"/>
              <a:t>antenna base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8" name="Google Shape;428;p38"/>
          <p:cNvSpPr/>
          <p:nvPr/>
        </p:nvSpPr>
        <p:spPr>
          <a:xfrm>
            <a:off x="207169" y="4053182"/>
            <a:ext cx="1700535" cy="432048"/>
          </a:xfrm>
          <a:prstGeom prst="parallelogram">
            <a:avLst>
              <a:gd name="adj" fmla="val 25000"/>
            </a:avLst>
          </a:prstGeom>
          <a:solidFill>
            <a:srgbClr val="11F9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tx1"/>
                </a:solidFill>
              </a:rPr>
              <a:t>Wall-mount</a:t>
            </a:r>
            <a:endParaRPr lang="en-US" altLang="zh-TW" sz="1600">
              <a:solidFill>
                <a:schemeClr val="tx1"/>
              </a:solidFill>
            </a:endParaRPr>
          </a:p>
        </p:txBody>
      </p:sp>
      <p:sp>
        <p:nvSpPr>
          <p:cNvPr id="436" name="Google Shape;436;p38"/>
          <p:cNvSpPr/>
          <p:nvPr/>
        </p:nvSpPr>
        <p:spPr>
          <a:xfrm>
            <a:off x="5444720" y="4186070"/>
            <a:ext cx="3231736" cy="288032"/>
          </a:xfrm>
          <a:prstGeom prst="parallelogram">
            <a:avLst>
              <a:gd name="adj" fmla="val 25000"/>
            </a:avLst>
          </a:prstGeom>
          <a:solidFill>
            <a:srgbClr val="2DE5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1200" b="1">
                <a:solidFill>
                  <a:schemeClr val="tx1"/>
                </a:solidFill>
              </a:rPr>
              <a:t>Attached to metal surfaces</a:t>
            </a:r>
          </a:p>
        </p:txBody>
      </p:sp>
      <p:sp>
        <p:nvSpPr>
          <p:cNvPr id="437" name="Google Shape;437;p38"/>
          <p:cNvSpPr/>
          <p:nvPr/>
        </p:nvSpPr>
        <p:spPr>
          <a:xfrm>
            <a:off x="4308837" y="4053182"/>
            <a:ext cx="1487299" cy="432048"/>
          </a:xfrm>
          <a:prstGeom prst="parallelogram">
            <a:avLst>
              <a:gd name="adj" fmla="val 25000"/>
            </a:avLst>
          </a:prstGeom>
          <a:solidFill>
            <a:srgbClr val="11F9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</a:pPr>
            <a:r>
              <a:rPr lang="en-US" altLang="zh-TW" sz="16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Magnetic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B639183-C8EC-4BCD-B5AD-E6EA282E9674}"/>
              </a:ext>
            </a:extLst>
          </p:cNvPr>
          <p:cNvGrpSpPr/>
          <p:nvPr/>
        </p:nvGrpSpPr>
        <p:grpSpPr>
          <a:xfrm>
            <a:off x="125584" y="1120313"/>
            <a:ext cx="2016224" cy="1983351"/>
            <a:chOff x="2498175" y="910639"/>
            <a:chExt cx="2016224" cy="1983351"/>
          </a:xfrm>
        </p:grpSpPr>
        <p:pic>
          <p:nvPicPr>
            <p:cNvPr id="431" name="Google Shape;431;p38" descr="C:\Users\user\Desktop\0306_x53Be PPT\15-01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16308" y="927372"/>
              <a:ext cx="1934443" cy="1934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954EF01B-0FBC-437E-AA29-AB19F3C9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98175" y="910639"/>
              <a:ext cx="2016224" cy="1983351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7855F175-15F8-4330-9EDE-636967BE9B58}"/>
              </a:ext>
            </a:extLst>
          </p:cNvPr>
          <p:cNvGrpSpPr/>
          <p:nvPr/>
        </p:nvGrpSpPr>
        <p:grpSpPr>
          <a:xfrm>
            <a:off x="6984059" y="923891"/>
            <a:ext cx="2016224" cy="1983351"/>
            <a:chOff x="4607408" y="870320"/>
            <a:chExt cx="2016224" cy="1983351"/>
          </a:xfrm>
        </p:grpSpPr>
        <p:pic>
          <p:nvPicPr>
            <p:cNvPr id="430" name="Google Shape;430;p38" descr="C:\Users\user\Desktop\0306_x53Be PPT\14-01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48298" y="884594"/>
              <a:ext cx="1934443" cy="1934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BE084D7E-3A50-4CEC-9F7C-A17378FAF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07408" y="870320"/>
              <a:ext cx="2016224" cy="19833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3780"/>
            </a:pPr>
            <a:r>
              <a:rPr lang="en-US" altLang="zh-TW" sz="3600"/>
              <a:t>2 Qualcomm QCA9984 wireless NIC</a:t>
            </a:r>
            <a:endParaRPr sz="37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44" name="Google Shape;444;p39"/>
          <p:cNvGrpSpPr/>
          <p:nvPr/>
        </p:nvGrpSpPr>
        <p:grpSpPr>
          <a:xfrm>
            <a:off x="6753650" y="1520313"/>
            <a:ext cx="1386278" cy="1363093"/>
            <a:chOff x="2170415" y="4904765"/>
            <a:chExt cx="1192716" cy="1205820"/>
          </a:xfrm>
        </p:grpSpPr>
        <p:sp>
          <p:nvSpPr>
            <p:cNvPr id="445" name="Google Shape;445;p39"/>
            <p:cNvSpPr/>
            <p:nvPr/>
          </p:nvSpPr>
          <p:spPr>
            <a:xfrm>
              <a:off x="2170415" y="4904765"/>
              <a:ext cx="1192716" cy="1205820"/>
            </a:xfrm>
            <a:prstGeom prst="rect">
              <a:avLst/>
            </a:prstGeom>
            <a:gradFill>
              <a:gsLst>
                <a:gs pos="0">
                  <a:srgbClr val="11F9BD"/>
                </a:gs>
                <a:gs pos="100000">
                  <a:srgbClr val="2DE5FE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6" name="Google Shape;446;p39"/>
            <p:cNvPicPr preferRelativeResize="0"/>
            <p:nvPr/>
          </p:nvPicPr>
          <p:blipFill rotWithShape="1">
            <a:blip r:embed="rId3">
              <a:alphaModFix/>
            </a:blip>
            <a:srcRect l="14374" t="3155" r="2920" b="3236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7" name="Google Shape;447;p39"/>
          <p:cNvSpPr txBox="1"/>
          <p:nvPr/>
        </p:nvSpPr>
        <p:spPr>
          <a:xfrm>
            <a:off x="508827" y="2139700"/>
            <a:ext cx="29088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altLang="zh-TW" sz="1600" b="1">
                <a:solidFill>
                  <a:schemeClr val="dk1"/>
                </a:solidFill>
              </a:rPr>
              <a:t>Simultaneously communicate with multiple devices</a:t>
            </a:r>
            <a:endParaRPr lang="en-US" altLang="zh-TW" sz="1600"/>
          </a:p>
          <a:p>
            <a:pPr lvl="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altLang="zh-TW" sz="1600" b="1">
                <a:solidFill>
                  <a:schemeClr val="dk1"/>
                </a:solidFill>
              </a:rPr>
              <a:t>Compliant with IEEE 802.11ac wave 2</a:t>
            </a:r>
            <a:endParaRPr lang="en-US" altLang="zh-TW" sz="1600"/>
          </a:p>
          <a:p>
            <a:pPr lvl="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altLang="zh-TW" sz="1600" b="1">
                <a:solidFill>
                  <a:schemeClr val="dk1"/>
                </a:solidFill>
              </a:rPr>
              <a:t>Compatible with IEEE 802.11ac, IEEE 802.11n and IEEE 802.11a/b/g</a:t>
            </a:r>
            <a:endParaRPr lang="en-US" altLang="zh-TW" sz="1600"/>
          </a:p>
        </p:txBody>
      </p:sp>
      <p:sp>
        <p:nvSpPr>
          <p:cNvPr id="448" name="Google Shape;448;p39"/>
          <p:cNvSpPr/>
          <p:nvPr/>
        </p:nvSpPr>
        <p:spPr>
          <a:xfrm>
            <a:off x="467543" y="1551141"/>
            <a:ext cx="3176544" cy="444545"/>
          </a:xfrm>
          <a:prstGeom prst="parallelogram">
            <a:avLst>
              <a:gd name="adj" fmla="val 25000"/>
            </a:avLst>
          </a:prstGeom>
          <a:solidFill>
            <a:srgbClr val="11F9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altLang="zh-TW" sz="2400" b="1">
                <a:solidFill>
                  <a:schemeClr val="tx1"/>
                </a:solidFill>
              </a:rPr>
              <a:t>4 x 4 MU-MIMO </a:t>
            </a:r>
          </a:p>
        </p:txBody>
      </p:sp>
      <p:pic>
        <p:nvPicPr>
          <p:cNvPr id="450" name="Google Shape;450;p39" descr="C:\Users\user\Desktop\0306_x53Be PPT\1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4272" y="1879336"/>
            <a:ext cx="2262555" cy="98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9" descr="C:\Users\user\Desktop\0306_x53Be PPT\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48328" y="3435846"/>
            <a:ext cx="1320912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D7D0B387-8DAF-4677-80E3-83D8CE8D5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7984" y="1315620"/>
            <a:ext cx="648586" cy="648586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6C2E18C8-DBD4-436F-8B6F-CCE66CA65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8232" y="2883406"/>
            <a:ext cx="648586" cy="648586"/>
          </a:xfrm>
          <a:prstGeom prst="rect">
            <a:avLst/>
          </a:prstGeom>
        </p:spPr>
      </p:pic>
      <p:grpSp>
        <p:nvGrpSpPr>
          <p:cNvPr id="20" name="Google Shape;444;p39">
            <a:extLst>
              <a:ext uri="{FF2B5EF4-FFF2-40B4-BE49-F238E27FC236}">
                <a16:creationId xmlns:a16="http://schemas.microsoft.com/office/drawing/2014/main" id="{47749E85-0B0F-48DA-B9E3-7D68867FE4D7}"/>
              </a:ext>
            </a:extLst>
          </p:cNvPr>
          <p:cNvGrpSpPr/>
          <p:nvPr/>
        </p:nvGrpSpPr>
        <p:grpSpPr>
          <a:xfrm>
            <a:off x="7653750" y="2515067"/>
            <a:ext cx="1386278" cy="1363093"/>
            <a:chOff x="2170415" y="4904765"/>
            <a:chExt cx="1192716" cy="1205820"/>
          </a:xfrm>
        </p:grpSpPr>
        <p:sp>
          <p:nvSpPr>
            <p:cNvPr id="21" name="Google Shape;445;p39">
              <a:extLst>
                <a:ext uri="{FF2B5EF4-FFF2-40B4-BE49-F238E27FC236}">
                  <a16:creationId xmlns:a16="http://schemas.microsoft.com/office/drawing/2014/main" id="{348E70A2-7EB1-44FB-B5A4-16B8A0D37B82}"/>
                </a:ext>
              </a:extLst>
            </p:cNvPr>
            <p:cNvSpPr/>
            <p:nvPr/>
          </p:nvSpPr>
          <p:spPr>
            <a:xfrm>
              <a:off x="2170415" y="4904765"/>
              <a:ext cx="1192716" cy="1205820"/>
            </a:xfrm>
            <a:prstGeom prst="rect">
              <a:avLst/>
            </a:prstGeom>
            <a:gradFill>
              <a:gsLst>
                <a:gs pos="0">
                  <a:srgbClr val="11F9BD"/>
                </a:gs>
                <a:gs pos="100000">
                  <a:srgbClr val="2DE5FE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446;p39">
              <a:extLst>
                <a:ext uri="{FF2B5EF4-FFF2-40B4-BE49-F238E27FC236}">
                  <a16:creationId xmlns:a16="http://schemas.microsoft.com/office/drawing/2014/main" id="{7C877D7E-EA4C-4AB2-9137-569A04F148A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4374" t="3155" r="2920" b="3236"/>
            <a:stretch/>
          </p:blipFill>
          <p:spPr>
            <a:xfrm>
              <a:off x="2216154" y="4952619"/>
              <a:ext cx="1101239" cy="11124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BF306CDA-DF5F-4848-BE98-07AC372D71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3102" y="2371692"/>
            <a:ext cx="2494815" cy="2460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0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3780"/>
            </a:pPr>
            <a:r>
              <a:rPr lang="en-US" altLang="zh-TW" sz="3600"/>
              <a:t>All QNAP NAS PCIe card bracket</a:t>
            </a:r>
            <a:endParaRPr sz="37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2" name="Google Shape;462;p40"/>
          <p:cNvSpPr txBox="1">
            <a:spLocks noGrp="1"/>
          </p:cNvSpPr>
          <p:nvPr>
            <p:ph type="body" idx="4294967295"/>
          </p:nvPr>
        </p:nvSpPr>
        <p:spPr>
          <a:xfrm>
            <a:off x="198196" y="1533269"/>
            <a:ext cx="6059488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800"/>
              <a:t>Low profile PCIe expansion card design</a:t>
            </a:r>
            <a:endParaRPr lang="zh-TW" altLang="en-US" sz="1800" b="0"/>
          </a:p>
        </p:txBody>
      </p:sp>
      <p:pic>
        <p:nvPicPr>
          <p:cNvPr id="463" name="Google Shape;463;p40" descr="C:\Users\user\Desktop\0417_直播PPT對稿_QW-AC2600 802.11AC wifi card + Wirele\DSC_018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343" y="1910163"/>
            <a:ext cx="3280087" cy="28780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4" name="Google Shape;464;p40" descr="C:\Users\user\Desktop\0417_直播PPT對稿_QW-AC2600 802.11AC wifi card + Wirele\Links\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8167" y="3738521"/>
            <a:ext cx="3560257" cy="92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0" descr="C:\Users\user\Desktop\0417_直播PPT對稿_QW-AC2600 802.11AC wifi card + Wirele\Links\B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9985" y="2776085"/>
            <a:ext cx="2673766" cy="73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0" descr="C:\Users\user\Desktop\0417_直播PPT對稿_QW-AC2600 802.11AC wifi card + Wirele\Links\C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0033" y="1635646"/>
            <a:ext cx="2479178" cy="85921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>
            <a:off x="4932040" y="1419622"/>
            <a:ext cx="3816424" cy="288032"/>
          </a:xfrm>
          <a:prstGeom prst="parallelogram">
            <a:avLst>
              <a:gd name="adj" fmla="val 25000"/>
            </a:avLst>
          </a:prstGeom>
          <a:solidFill>
            <a:srgbClr val="11F9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>
                <a:ea typeface="微軟正黑體" pitchFamily="34" charset="-120"/>
              </a:rPr>
              <a:t>Low profile </a:t>
            </a:r>
            <a:r>
              <a:rPr lang="en-US" altLang="zh-TW" b="1"/>
              <a:t>bracket</a:t>
            </a:r>
            <a:r>
              <a:rPr lang="en-US" altLang="zh-TW" b="1">
                <a:ea typeface="微軟正黑體" pitchFamily="34" charset="-120"/>
              </a:rPr>
              <a:t> </a:t>
            </a:r>
            <a:endParaRPr lang="zh-TW" altLang="en-US" b="1">
              <a:ea typeface="微軟正黑體" pitchFamily="34" charset="-120"/>
            </a:endParaRPr>
          </a:p>
        </p:txBody>
      </p:sp>
      <p:sp>
        <p:nvSpPr>
          <p:cNvPr id="468" name="Google Shape;468;p40"/>
          <p:cNvSpPr/>
          <p:nvPr/>
        </p:nvSpPr>
        <p:spPr>
          <a:xfrm>
            <a:off x="4932040" y="2411763"/>
            <a:ext cx="3816424" cy="376011"/>
          </a:xfrm>
          <a:prstGeom prst="parallelogram">
            <a:avLst>
              <a:gd name="adj" fmla="val 25000"/>
            </a:avLst>
          </a:prstGeom>
          <a:solidFill>
            <a:srgbClr val="11F9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200" b="1">
                <a:ea typeface="微軟正黑體" pitchFamily="34" charset="-120"/>
              </a:rPr>
              <a:t>Special half height </a:t>
            </a:r>
            <a:r>
              <a:rPr lang="en-US" altLang="zh-TW" sz="1200" b="1"/>
              <a:t>bracket</a:t>
            </a:r>
            <a:r>
              <a:rPr lang="en-US" altLang="zh-TW" sz="1200" b="1">
                <a:ea typeface="微軟正黑體" pitchFamily="34" charset="-120"/>
              </a:rPr>
              <a:t> </a:t>
            </a:r>
          </a:p>
          <a:p>
            <a:r>
              <a:rPr lang="en-US" altLang="zh-TW" sz="1200" b="1">
                <a:ea typeface="微軟正黑體" pitchFamily="34" charset="-120"/>
              </a:rPr>
              <a:t>(For some QNAP</a:t>
            </a:r>
            <a:r>
              <a:rPr lang="zh-TW" altLang="en-US" sz="1200" b="1">
                <a:ea typeface="微軟正黑體" pitchFamily="34" charset="-120"/>
              </a:rPr>
              <a:t> </a:t>
            </a:r>
            <a:r>
              <a:rPr lang="en-US" altLang="zh-TW" sz="1200" b="1">
                <a:ea typeface="微軟正黑體" pitchFamily="34" charset="-120"/>
              </a:rPr>
              <a:t>NAS</a:t>
            </a:r>
            <a:r>
              <a:rPr lang="en-US" altLang="zh-TW" sz="1200" b="1" spc="-150">
                <a:ea typeface="微軟正黑體" pitchFamily="34" charset="-120"/>
              </a:rPr>
              <a:t>)</a:t>
            </a:r>
            <a:endParaRPr lang="zh-TW" altLang="en-US" sz="1200" b="1" spc="-150">
              <a:ea typeface="微軟正黑體" pitchFamily="34" charset="-120"/>
            </a:endParaRPr>
          </a:p>
        </p:txBody>
      </p:sp>
      <p:sp>
        <p:nvSpPr>
          <p:cNvPr id="469" name="Google Shape;469;p40"/>
          <p:cNvSpPr/>
          <p:nvPr/>
        </p:nvSpPr>
        <p:spPr>
          <a:xfrm>
            <a:off x="4932040" y="3480194"/>
            <a:ext cx="3816424" cy="288032"/>
          </a:xfrm>
          <a:prstGeom prst="parallelogram">
            <a:avLst>
              <a:gd name="adj" fmla="val 25000"/>
            </a:avLst>
          </a:prstGeom>
          <a:solidFill>
            <a:srgbClr val="11F9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200" b="1">
                <a:ea typeface="微軟正黑體"/>
              </a:rPr>
              <a:t>Standard full height </a:t>
            </a:r>
            <a:r>
              <a:rPr lang="en-US" altLang="zh-TW" sz="1200" b="1"/>
              <a:t>bracket</a:t>
            </a:r>
            <a:r>
              <a:rPr lang="en-US" altLang="zh-TW" sz="1200" b="1">
                <a:ea typeface="微軟正黑體"/>
              </a:rPr>
              <a:t> </a:t>
            </a:r>
            <a:endParaRPr lang="zh-TW" altLang="en-US" sz="1200" b="1"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1"/>
          <p:cNvSpPr txBox="1">
            <a:spLocks noGrp="1"/>
          </p:cNvSpPr>
          <p:nvPr>
            <p:ph type="body" idx="4294967295"/>
          </p:nvPr>
        </p:nvSpPr>
        <p:spPr>
          <a:xfrm>
            <a:off x="747736" y="2903773"/>
            <a:ext cx="42545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latin typeface="微軟正黑體"/>
                <a:ea typeface="微軟正黑體"/>
              </a:rPr>
              <a:t>■ </a:t>
            </a:r>
            <a:r>
              <a:rPr lang="en-US" altLang="zh-TW" sz="1400">
                <a:latin typeface="微軟正黑體"/>
                <a:ea typeface="微軟正黑體"/>
              </a:rPr>
              <a:t>Build </a:t>
            </a:r>
            <a:r>
              <a:rPr lang="zh-TW" sz="1400">
                <a:latin typeface="微軟正黑體"/>
                <a:ea typeface="微軟正黑體"/>
              </a:rPr>
              <a:t>NAS</a:t>
            </a:r>
            <a:r>
              <a:rPr lang="en-US" altLang="zh-TW" sz="1400">
                <a:latin typeface="微軟正黑體"/>
                <a:ea typeface="微軟正黑體"/>
              </a:rPr>
              <a:t> </a:t>
            </a:r>
            <a:r>
              <a:rPr lang="en-US" altLang="zh-TW" sz="1400" err="1">
                <a:latin typeface="微軟正黑體"/>
                <a:ea typeface="微軟正黑體"/>
              </a:rPr>
              <a:t>WirelessAP</a:t>
            </a:r>
            <a:r>
              <a:rPr lang="zh-TW" sz="1400">
                <a:latin typeface="微軟正黑體"/>
                <a:ea typeface="微軟正黑體"/>
              </a:rPr>
              <a:t> - AP </a:t>
            </a:r>
            <a:r>
              <a:rPr lang="en-US" altLang="zh-TW" sz="1400">
                <a:latin typeface="微軟正黑體"/>
                <a:ea typeface="微軟正黑體"/>
              </a:rPr>
              <a:t>mode</a:t>
            </a:r>
            <a:endParaRPr lang="en-US" altLang="zh-TW" sz="1600">
              <a:latin typeface="微軟正黑體"/>
              <a:ea typeface="微軟正黑體"/>
            </a:endParaRPr>
          </a:p>
          <a:p>
            <a:pPr marL="179070" indent="-179070">
              <a:lnSpc>
                <a:spcPct val="115000"/>
              </a:lnSpc>
              <a:spcBef>
                <a:spcPts val="0"/>
              </a:spcBef>
            </a:pPr>
            <a:r>
              <a:rPr lang="zh-TW" sz="1600">
                <a:latin typeface="微軟正黑體"/>
                <a:ea typeface="微軟正黑體"/>
              </a:rPr>
              <a:t>■ </a:t>
            </a:r>
            <a:r>
              <a:rPr lang="en-US" altLang="zh-TW" sz="1400">
                <a:latin typeface="微軟正黑體"/>
                <a:ea typeface="微軟正黑體"/>
              </a:rPr>
              <a:t>Private network environment - 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 indent="0">
              <a:lnSpc>
                <a:spcPct val="115000"/>
              </a:lnSpc>
              <a:spcBef>
                <a:spcPts val="0"/>
              </a:spcBef>
            </a:pPr>
            <a:r>
              <a:rPr lang="en-US" altLang="zh-TW" sz="1400">
                <a:latin typeface="微軟正黑體"/>
                <a:ea typeface="微軟正黑體"/>
              </a:rPr>
              <a:t>Router </a:t>
            </a:r>
            <a:r>
              <a:rPr lang="zh-TW" altLang="en-US" sz="1400">
                <a:latin typeface="微軟正黑體"/>
                <a:ea typeface="微軟正黑體"/>
              </a:rPr>
              <a:t> </a:t>
            </a:r>
            <a:r>
              <a:rPr lang="en-US" altLang="zh-TW" sz="1400">
                <a:latin typeface="微軟正黑體"/>
                <a:ea typeface="微軟正黑體"/>
              </a:rPr>
              <a:t>mode</a:t>
            </a:r>
            <a:endParaRPr lang="zh-TW" altLang="en-US" sz="1400">
              <a:latin typeface="微軟正黑體"/>
              <a:ea typeface="微軟正黑體"/>
            </a:endParaRPr>
          </a:p>
        </p:txBody>
      </p:sp>
      <p:sp>
        <p:nvSpPr>
          <p:cNvPr id="476" name="Google Shape;476;p41"/>
          <p:cNvSpPr txBox="1">
            <a:spLocks noGrp="1"/>
          </p:cNvSpPr>
          <p:nvPr>
            <p:ph type="title" idx="4294967295"/>
          </p:nvPr>
        </p:nvSpPr>
        <p:spPr>
          <a:xfrm>
            <a:off x="747736" y="1472714"/>
            <a:ext cx="34278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chemeClr val="lt1"/>
              </a:buClr>
            </a:pPr>
            <a:r>
              <a:rPr lang="en-US" altLang="zh-TW" sz="3600"/>
              <a:t>Wireless Base Station Setup</a:t>
            </a:r>
            <a:endParaRPr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9;p23">
            <a:extLst>
              <a:ext uri="{FF2B5EF4-FFF2-40B4-BE49-F238E27FC236}">
                <a16:creationId xmlns:a16="http://schemas.microsoft.com/office/drawing/2014/main" id="{213DF5E2-CA97-48A7-B333-ADF2D62917B7}"/>
              </a:ext>
            </a:extLst>
          </p:cNvPr>
          <p:cNvSpPr txBox="1">
            <a:spLocks/>
          </p:cNvSpPr>
          <p:nvPr/>
        </p:nvSpPr>
        <p:spPr>
          <a:xfrm>
            <a:off x="156411" y="156438"/>
            <a:ext cx="887629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zh-TW" sz="3600" b="1">
                <a:ea typeface="微軟正黑體"/>
              </a:rPr>
              <a:t>Easy to build a network for</a:t>
            </a:r>
            <a:r>
              <a:rPr lang="zh-TW" altLang="en-US" sz="3600" b="1">
                <a:ea typeface="微軟正黑體"/>
              </a:rPr>
              <a:t> </a:t>
            </a:r>
            <a:r>
              <a:rPr lang="zh-TW" sz="3600" b="1">
                <a:ea typeface="微軟正黑體"/>
              </a:rPr>
              <a:t>your</a:t>
            </a:r>
            <a:r>
              <a:rPr lang="zh-TW" altLang="en-US" sz="3600" b="1">
                <a:ea typeface="微軟正黑體"/>
              </a:rPr>
              <a:t> </a:t>
            </a:r>
            <a:r>
              <a:rPr lang="zh-TW" sz="3600" b="1">
                <a:ea typeface="微軟正黑體"/>
              </a:rPr>
              <a:t>device</a:t>
            </a:r>
            <a:endParaRPr lang="zh-TW" sz="3600" b="1"/>
          </a:p>
        </p:txBody>
      </p:sp>
      <p:sp>
        <p:nvSpPr>
          <p:cNvPr id="15" name="Google Shape;110;p23">
            <a:extLst>
              <a:ext uri="{FF2B5EF4-FFF2-40B4-BE49-F238E27FC236}">
                <a16:creationId xmlns:a16="http://schemas.microsoft.com/office/drawing/2014/main" id="{E8CD41E4-369C-41A6-BA8B-B73C7C94A630}"/>
              </a:ext>
            </a:extLst>
          </p:cNvPr>
          <p:cNvSpPr/>
          <p:nvPr/>
        </p:nvSpPr>
        <p:spPr>
          <a:xfrm>
            <a:off x="2252433" y="2759337"/>
            <a:ext cx="23610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altLang="zh-TW" sz="1600" b="1">
                <a:solidFill>
                  <a:srgbClr val="FFFFFF"/>
                </a:solidFill>
                <a:ea typeface="微軟正黑體"/>
              </a:rPr>
              <a:t>QWA-AC2600</a:t>
            </a:r>
            <a:endParaRPr lang="zh-TW" altLang="en-US" sz="1600" b="1">
              <a:solidFill>
                <a:srgbClr val="FFFFFF"/>
              </a:solidFill>
              <a:ea typeface="微軟正黑體"/>
            </a:endParaRPr>
          </a:p>
          <a:p>
            <a:pPr algn="ctr">
              <a:buClr>
                <a:schemeClr val="dk1"/>
              </a:buClr>
              <a:buSzPts val="2000"/>
            </a:pPr>
            <a:r>
              <a:rPr lang="en-US" altLang="zh-TW" sz="1600" b="1">
                <a:solidFill>
                  <a:srgbClr val="FFFFFF"/>
                </a:solidFill>
                <a:ea typeface="微軟正黑體"/>
              </a:rPr>
              <a:t>Introduction</a:t>
            </a:r>
            <a:endParaRPr lang="zh-TW" altLang="en-US" sz="1600" b="1">
              <a:solidFill>
                <a:srgbClr val="FFFFFF"/>
              </a:solidFill>
              <a:ea typeface="微軟正黑體"/>
            </a:endParaRPr>
          </a:p>
        </p:txBody>
      </p:sp>
      <p:sp>
        <p:nvSpPr>
          <p:cNvPr id="16" name="Google Shape;111;p23">
            <a:extLst>
              <a:ext uri="{FF2B5EF4-FFF2-40B4-BE49-F238E27FC236}">
                <a16:creationId xmlns:a16="http://schemas.microsoft.com/office/drawing/2014/main" id="{61A5C4B2-9BF5-4154-B8AE-678F7FE0AB47}"/>
              </a:ext>
            </a:extLst>
          </p:cNvPr>
          <p:cNvSpPr/>
          <p:nvPr/>
        </p:nvSpPr>
        <p:spPr>
          <a:xfrm>
            <a:off x="456826" y="2628205"/>
            <a:ext cx="1563908" cy="99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2000"/>
            </a:pPr>
            <a:r>
              <a:rPr lang="en-US" altLang="zh-TW" sz="1600" b="1">
                <a:solidFill>
                  <a:srgbClr val="FFFFFF"/>
                </a:solidFill>
                <a:latin typeface="微軟正黑體"/>
                <a:ea typeface="微軟正黑體"/>
              </a:rPr>
              <a:t>Wireless</a:t>
            </a:r>
            <a:r>
              <a:rPr lang="zh-TW" altLang="en-US" sz="1600" b="1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600" b="1">
                <a:solidFill>
                  <a:srgbClr val="FFFFFF"/>
                </a:solidFill>
                <a:latin typeface="微軟正黑體"/>
                <a:ea typeface="微軟正黑體"/>
              </a:rPr>
              <a:t>network</a:t>
            </a:r>
            <a:r>
              <a:rPr lang="zh-TW" altLang="en-US" sz="1600" b="1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600" b="1">
                <a:solidFill>
                  <a:srgbClr val="FFFFFF"/>
                </a:solidFill>
                <a:latin typeface="微軟正黑體"/>
                <a:ea typeface="微軟正黑體"/>
              </a:rPr>
              <a:t>card</a:t>
            </a:r>
            <a:r>
              <a:rPr lang="zh-TW" altLang="en-US" sz="1600" b="1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600" b="1">
                <a:solidFill>
                  <a:srgbClr val="FFFFFF"/>
                </a:solidFill>
                <a:latin typeface="微軟正黑體"/>
                <a:ea typeface="微軟正黑體"/>
              </a:rPr>
              <a:t>advantages</a:t>
            </a:r>
            <a:endParaRPr lang="zh-TW" altLang="en-US" sz="1600" err="1">
              <a:solidFill>
                <a:srgbClr val="FFFFFF"/>
              </a:solidFill>
            </a:endParaRPr>
          </a:p>
        </p:txBody>
      </p:sp>
      <p:sp>
        <p:nvSpPr>
          <p:cNvPr id="17" name="Google Shape;112;p23">
            <a:extLst>
              <a:ext uri="{FF2B5EF4-FFF2-40B4-BE49-F238E27FC236}">
                <a16:creationId xmlns:a16="http://schemas.microsoft.com/office/drawing/2014/main" id="{14086DF9-DC74-44EF-B033-17D7755C4868}"/>
              </a:ext>
            </a:extLst>
          </p:cNvPr>
          <p:cNvSpPr/>
          <p:nvPr/>
        </p:nvSpPr>
        <p:spPr>
          <a:xfrm>
            <a:off x="4845628" y="2945294"/>
            <a:ext cx="1712928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1800" b="1">
                <a:solidFill>
                  <a:srgbClr val="FFFFFF"/>
                </a:solidFill>
              </a:rPr>
              <a:t>Wireless base station setup</a:t>
            </a:r>
            <a:endParaRPr lang="en-US" sz="1800">
              <a:solidFill>
                <a:srgbClr val="FFFFFF"/>
              </a:solidFill>
            </a:endParaRPr>
          </a:p>
          <a:p>
            <a:pPr algn="ctr">
              <a:buClr>
                <a:schemeClr val="dk1"/>
              </a:buClr>
              <a:buSzPts val="2000"/>
            </a:pPr>
            <a:endParaRPr lang="en-US" altLang="zh-TW" sz="1800" b="1">
              <a:solidFill>
                <a:srgbClr val="FFFFFF"/>
              </a:solidFill>
            </a:endParaRPr>
          </a:p>
        </p:txBody>
      </p:sp>
      <p:sp>
        <p:nvSpPr>
          <p:cNvPr id="18" name="Google Shape;113;p23">
            <a:extLst>
              <a:ext uri="{FF2B5EF4-FFF2-40B4-BE49-F238E27FC236}">
                <a16:creationId xmlns:a16="http://schemas.microsoft.com/office/drawing/2014/main" id="{0F82A730-CB4C-48E0-BA18-0283F610DB26}"/>
              </a:ext>
            </a:extLst>
          </p:cNvPr>
          <p:cNvSpPr/>
          <p:nvPr/>
        </p:nvSpPr>
        <p:spPr>
          <a:xfrm>
            <a:off x="7125544" y="2760609"/>
            <a:ext cx="164092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2000"/>
            </a:pPr>
            <a:r>
              <a:rPr lang="en-US" altLang="zh-TW" sz="1600" b="1">
                <a:solidFill>
                  <a:srgbClr val="FFFFFF"/>
                </a:solidFill>
                <a:ea typeface="微軟正黑體"/>
              </a:rPr>
              <a:t>Application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002418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2F75746C-B75D-413E-B0E0-749B746D0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321" y="1310229"/>
            <a:ext cx="8631286" cy="175787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58A4168B-FE65-4817-8CB1-5B442A66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853" y="3012106"/>
            <a:ext cx="8612488" cy="1754051"/>
          </a:xfrm>
          <a:prstGeom prst="rect">
            <a:avLst/>
          </a:prstGeom>
        </p:spPr>
      </p:pic>
      <p:sp>
        <p:nvSpPr>
          <p:cNvPr id="484" name="Google Shape;484;p42"/>
          <p:cNvSpPr/>
          <p:nvPr/>
        </p:nvSpPr>
        <p:spPr>
          <a:xfrm>
            <a:off x="192449" y="3152202"/>
            <a:ext cx="3151941" cy="1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800" b="1">
                <a:solidFill>
                  <a:schemeClr val="tx1"/>
                </a:solidFill>
              </a:rPr>
              <a:t>Advanced applications on</a:t>
            </a:r>
            <a:endParaRPr lang="en-US" altLang="zh-TW" sz="1800">
              <a:solidFill>
                <a:schemeClr val="tx1"/>
              </a:solidFill>
            </a:endParaRPr>
          </a:p>
          <a:p>
            <a:r>
              <a:rPr lang="en-US" altLang="zh-TW" sz="1800" b="1">
                <a:solidFill>
                  <a:schemeClr val="tx1"/>
                </a:solidFill>
              </a:rPr>
              <a:t>a private network </a:t>
            </a:r>
            <a:endParaRPr lang="en-US" altLang="zh-TW" sz="1800">
              <a:solidFill>
                <a:schemeClr val="tx1"/>
              </a:solidFill>
            </a:endParaRPr>
          </a:p>
          <a:p>
            <a:r>
              <a:rPr lang="en-US" altLang="zh-TW" sz="1800" b="1">
                <a:solidFill>
                  <a:schemeClr val="tx1"/>
                </a:solidFill>
              </a:rPr>
              <a:t>environment (Router)</a:t>
            </a:r>
            <a:endParaRPr lang="en-US" altLang="zh-TW" sz="1800">
              <a:solidFill>
                <a:schemeClr val="tx1"/>
              </a:solidFill>
            </a:endParaRPr>
          </a:p>
        </p:txBody>
      </p:sp>
      <p:pic>
        <p:nvPicPr>
          <p:cNvPr id="485" name="Google Shape;485;p42" descr="C:\Users\user\Desktop\0417_直播PPT對稿_QW-AC2600 802.11AC wifi card + Wirele\2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46888" y="3147751"/>
            <a:ext cx="1512168" cy="144431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2"/>
          <p:cNvSpPr/>
          <p:nvPr/>
        </p:nvSpPr>
        <p:spPr>
          <a:xfrm>
            <a:off x="539816" y="1402037"/>
            <a:ext cx="2902394" cy="1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600"/>
            </a:pPr>
            <a:r>
              <a:rPr lang="en-US" alt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General application</a:t>
            </a:r>
          </a:p>
          <a:p>
            <a:pPr lvl="0">
              <a:buSzPts val="2600"/>
            </a:pPr>
            <a:r>
              <a:rPr lang="en-US" altLang="zh-TW" sz="18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 wireless AP</a:t>
            </a:r>
            <a:endParaRPr lang="en-US" altLang="zh-TW" sz="1800" b="1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487" name="Google Shape;487;p42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3600">
                <a:latin typeface="+mj-lt"/>
                <a:ea typeface="微軟正黑體" panose="020B0604030504040204" pitchFamily="34" charset="-120"/>
              </a:rPr>
              <a:t>Setting of QWA-AC2600</a:t>
            </a:r>
            <a:endParaRPr lang="zh-TW" altLang="en-US" sz="360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88" name="Google Shape;488;p42"/>
          <p:cNvPicPr preferRelativeResize="0"/>
          <p:nvPr/>
        </p:nvPicPr>
        <p:blipFill rotWithShape="1">
          <a:blip r:embed="rId8">
            <a:alphaModFix/>
          </a:blip>
          <a:srcRect l="30951" r="32923"/>
          <a:stretch/>
        </p:blipFill>
        <p:spPr>
          <a:xfrm>
            <a:off x="7435120" y="3647920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2"/>
          <p:cNvPicPr preferRelativeResize="0"/>
          <p:nvPr/>
        </p:nvPicPr>
        <p:blipFill rotWithShape="1">
          <a:blip r:embed="rId8">
            <a:alphaModFix/>
          </a:blip>
          <a:srcRect l="30951" r="32923"/>
          <a:stretch/>
        </p:blipFill>
        <p:spPr>
          <a:xfrm>
            <a:off x="6571024" y="3647920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2"/>
          <p:cNvPicPr preferRelativeResize="0"/>
          <p:nvPr/>
        </p:nvPicPr>
        <p:blipFill rotWithShape="1">
          <a:blip r:embed="rId8">
            <a:alphaModFix/>
          </a:blip>
          <a:srcRect l="30951" r="32923"/>
          <a:stretch/>
        </p:blipFill>
        <p:spPr>
          <a:xfrm>
            <a:off x="7003072" y="3647920"/>
            <a:ext cx="511311" cy="795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42"/>
          <p:cNvGrpSpPr/>
          <p:nvPr/>
        </p:nvGrpSpPr>
        <p:grpSpPr>
          <a:xfrm>
            <a:off x="4850021" y="1713161"/>
            <a:ext cx="3600332" cy="1123112"/>
            <a:chOff x="4211960" y="1539743"/>
            <a:chExt cx="4387438" cy="1368648"/>
          </a:xfrm>
        </p:grpSpPr>
        <p:pic>
          <p:nvPicPr>
            <p:cNvPr id="494" name="Google Shape;494;p42" descr="C:\Users\user\Desktop\0306_x53Be PPT\10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211960" y="1976376"/>
              <a:ext cx="1667354" cy="757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42" descr="C:\Users\user\Desktop\0306_x53Be PPT\11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00935" y="1923678"/>
              <a:ext cx="2262555" cy="984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42" descr="C:\Users\user\Desktop\0306_x53Be PPT\9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073143" y="1539743"/>
              <a:ext cx="1526255" cy="12480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9E140AD-26E1-442B-B825-748D09B1FAB1}"/>
              </a:ext>
            </a:extLst>
          </p:cNvPr>
          <p:cNvGrpSpPr/>
          <p:nvPr/>
        </p:nvGrpSpPr>
        <p:grpSpPr>
          <a:xfrm>
            <a:off x="3182242" y="1512165"/>
            <a:ext cx="1799225" cy="1118593"/>
            <a:chOff x="3349342" y="1526570"/>
            <a:chExt cx="2070405" cy="1287188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ABED29D-42D2-40D3-9F56-E67C2504C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48279" y="1569731"/>
              <a:ext cx="1371468" cy="1200866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54019485-C136-4DA6-BCED-8B081CB20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9342" y="1526570"/>
              <a:ext cx="880581" cy="1287188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B92A9405-DFB3-413B-AE43-F933BD659A7F}"/>
              </a:ext>
            </a:extLst>
          </p:cNvPr>
          <p:cNvGrpSpPr/>
          <p:nvPr/>
        </p:nvGrpSpPr>
        <p:grpSpPr>
          <a:xfrm>
            <a:off x="3182242" y="3264557"/>
            <a:ext cx="1799225" cy="1118593"/>
            <a:chOff x="3349342" y="1526570"/>
            <a:chExt cx="2070405" cy="1287188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E100726-460E-4504-B3B5-E30EDDD29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48279" y="1569731"/>
              <a:ext cx="1371468" cy="1200866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67750713-2648-452C-9B94-F721BBF6C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49342" y="1526570"/>
              <a:ext cx="880581" cy="12871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3"/>
          <p:cNvSpPr txBox="1"/>
          <p:nvPr/>
        </p:nvSpPr>
        <p:spPr>
          <a:xfrm>
            <a:off x="767570" y="1982235"/>
            <a:ext cx="3511641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4400" b="1">
                <a:solidFill>
                  <a:schemeClr val="tx1"/>
                </a:solidFill>
                <a:latin typeface="+mj-lt"/>
                <a:ea typeface="微軟正黑體"/>
              </a:rPr>
              <a:t>General </a:t>
            </a:r>
            <a:br>
              <a:rPr lang="en-US" altLang="zh-TW" sz="4400" b="1">
                <a:latin typeface="+mj-lt"/>
                <a:ea typeface="微軟正黑體"/>
              </a:rPr>
            </a:br>
            <a:r>
              <a:rPr lang="en-US" altLang="zh-TW" sz="4400" b="1">
                <a:solidFill>
                  <a:schemeClr val="tx1"/>
                </a:solidFill>
                <a:latin typeface="+mj-lt"/>
                <a:ea typeface="微軟正黑體"/>
              </a:rPr>
              <a:t>Application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id="{67E692D6-F06B-417B-80B9-CB7BC4755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148" y="1838773"/>
            <a:ext cx="2580666" cy="1797688"/>
          </a:xfrm>
          <a:prstGeom prst="rect">
            <a:avLst/>
          </a:prstGeom>
        </p:spPr>
      </p:pic>
      <p:sp>
        <p:nvSpPr>
          <p:cNvPr id="516" name="Google Shape;516;p44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3600">
                <a:latin typeface="+mj-lt"/>
                <a:ea typeface="微軟正黑體" panose="020B0604030504040204" pitchFamily="34" charset="-120"/>
              </a:rPr>
              <a:t>Installation of QWA-AC2600</a:t>
            </a:r>
            <a:endParaRPr lang="zh-TW" altLang="en-US" sz="36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17" name="Google Shape;517;p44"/>
          <p:cNvSpPr txBox="1"/>
          <p:nvPr/>
        </p:nvSpPr>
        <p:spPr>
          <a:xfrm>
            <a:off x="611560" y="4335270"/>
            <a:ext cx="7962538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SzPts val="1200"/>
            </a:pPr>
            <a:r>
              <a:rPr lang="en-US" altLang="zh-TW" sz="1000">
                <a:solidFill>
                  <a:schemeClr val="dk1"/>
                </a:solidFill>
              </a:rPr>
              <a:t>NOTE 1</a:t>
            </a:r>
            <a:r>
              <a:rPr lang="zh-TW" altLang="en-US" sz="1000">
                <a:solidFill>
                  <a:schemeClr val="dk1"/>
                </a:solidFill>
              </a:rPr>
              <a:t>：</a:t>
            </a:r>
            <a:r>
              <a:rPr lang="en-US" altLang="zh-TW" sz="1000">
                <a:solidFill>
                  <a:schemeClr val="dk1"/>
                </a:solidFill>
              </a:rPr>
              <a:t>Some models may require its speaker to be temporary removed to install QWA-AC2600</a:t>
            </a:r>
          </a:p>
        </p:txBody>
      </p:sp>
      <p:sp>
        <p:nvSpPr>
          <p:cNvPr id="518" name="Google Shape;518;p44"/>
          <p:cNvSpPr txBox="1"/>
          <p:nvPr/>
        </p:nvSpPr>
        <p:spPr>
          <a:xfrm>
            <a:off x="319867" y="3738483"/>
            <a:ext cx="2492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dk1"/>
                </a:solidFill>
              </a:rPr>
              <a:t>Remove the cover of TS-253Be</a:t>
            </a:r>
            <a:endParaRPr lang="en-US" altLang="zh-TW" sz="1600"/>
          </a:p>
        </p:txBody>
      </p:sp>
      <p:sp>
        <p:nvSpPr>
          <p:cNvPr id="519" name="Google Shape;519;p44"/>
          <p:cNvSpPr txBox="1"/>
          <p:nvPr/>
        </p:nvSpPr>
        <p:spPr>
          <a:xfrm>
            <a:off x="3105047" y="3738483"/>
            <a:ext cx="2852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dk1"/>
                </a:solidFill>
              </a:rPr>
              <a:t>Remove the PCIe cover</a:t>
            </a:r>
            <a:endParaRPr lang="en-US" altLang="zh-TW" sz="1600"/>
          </a:p>
        </p:txBody>
      </p:sp>
      <p:sp>
        <p:nvSpPr>
          <p:cNvPr id="520" name="Google Shape;520;p44"/>
          <p:cNvSpPr txBox="1"/>
          <p:nvPr/>
        </p:nvSpPr>
        <p:spPr>
          <a:xfrm>
            <a:off x="5962675" y="3738483"/>
            <a:ext cx="2852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/>
            <a:r>
              <a:rPr lang="en-US" altLang="zh-TW" sz="1600" b="1">
                <a:solidFill>
                  <a:schemeClr val="dk1"/>
                </a:solidFill>
              </a:rPr>
              <a:t>Install QWA-AC2600</a:t>
            </a:r>
            <a:endParaRPr lang="en-US" altLang="zh-TW" sz="1600"/>
          </a:p>
        </p:txBody>
      </p:sp>
      <p:pic>
        <p:nvPicPr>
          <p:cNvPr id="523" name="Google Shape;523;p44" descr="C:\Users\user\Desktop\0306_x53Be PPT\8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889" y="1977124"/>
            <a:ext cx="2303185" cy="165933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4"/>
          <p:cNvSpPr txBox="1"/>
          <p:nvPr/>
        </p:nvSpPr>
        <p:spPr>
          <a:xfrm>
            <a:off x="611560" y="4556727"/>
            <a:ext cx="5449917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1200"/>
            </a:pPr>
            <a:r>
              <a:rPr lang="en-US" altLang="zh-TW" sz="1000">
                <a:solidFill>
                  <a:schemeClr val="dk1"/>
                </a:solidFill>
              </a:rPr>
              <a:t>NOTE 2</a:t>
            </a:r>
            <a:r>
              <a:rPr lang="zh-TW" altLang="en-US" sz="1000">
                <a:solidFill>
                  <a:schemeClr val="dk1"/>
                </a:solidFill>
              </a:rPr>
              <a:t>：</a:t>
            </a:r>
            <a:r>
              <a:rPr lang="en-US" altLang="zh-TW" sz="1000">
                <a:solidFill>
                  <a:schemeClr val="dk1"/>
                </a:solidFill>
              </a:rPr>
              <a:t>Bracket exchange of QWA-AC2600 is required to be installed on some models</a:t>
            </a:r>
          </a:p>
          <a:p>
            <a:pPr lvl="0">
              <a:buSzPts val="1200"/>
            </a:pPr>
            <a:endParaRPr lang="en-US" altLang="zh-TW" sz="1000">
              <a:solidFill>
                <a:schemeClr val="dk1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B9850C1-B2E9-418A-8A00-ED2F1F49CC1B}"/>
              </a:ext>
            </a:extLst>
          </p:cNvPr>
          <p:cNvGrpSpPr/>
          <p:nvPr/>
        </p:nvGrpSpPr>
        <p:grpSpPr>
          <a:xfrm>
            <a:off x="3230784" y="1309784"/>
            <a:ext cx="2580666" cy="2326677"/>
            <a:chOff x="2979814" y="1954924"/>
            <a:chExt cx="2580666" cy="2326677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DEAFA930-8277-4E5B-9BF6-314CB8EF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79814" y="2483913"/>
              <a:ext cx="2580666" cy="1797688"/>
            </a:xfrm>
            <a:prstGeom prst="rect">
              <a:avLst/>
            </a:prstGeom>
          </p:spPr>
        </p:pic>
        <p:pic>
          <p:nvPicPr>
            <p:cNvPr id="22" name="Google Shape;522;p44" descr="C:\Users\user\Desktop\0306_x53Be PPT\7-02.png">
              <a:extLst>
                <a:ext uri="{FF2B5EF4-FFF2-40B4-BE49-F238E27FC236}">
                  <a16:creationId xmlns:a16="http://schemas.microsoft.com/office/drawing/2014/main" id="{701FB8A5-F6EB-479C-829E-7287517A333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10470"/>
            <a:stretch/>
          </p:blipFill>
          <p:spPr>
            <a:xfrm>
              <a:off x="3059882" y="1954924"/>
              <a:ext cx="2420529" cy="23266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01EA0C89-6555-4BD8-8A94-D0FFC18B0C00}"/>
              </a:ext>
            </a:extLst>
          </p:cNvPr>
          <p:cNvGrpSpPr/>
          <p:nvPr/>
        </p:nvGrpSpPr>
        <p:grpSpPr>
          <a:xfrm>
            <a:off x="6061477" y="1381457"/>
            <a:ext cx="2580666" cy="2259207"/>
            <a:chOff x="6025445" y="2198701"/>
            <a:chExt cx="2580666" cy="2259207"/>
          </a:xfrm>
        </p:grpSpPr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6AE77B10-EB82-418E-94DA-6CE4E163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5445" y="2660220"/>
              <a:ext cx="2580666" cy="1797688"/>
            </a:xfrm>
            <a:prstGeom prst="rect">
              <a:avLst/>
            </a:prstGeom>
          </p:spPr>
        </p:pic>
        <p:pic>
          <p:nvPicPr>
            <p:cNvPr id="26" name="Google Shape;521;p44" descr="C:\Users\user\Desktop\0306_x53Be PPT\7-01.png">
              <a:extLst>
                <a:ext uri="{FF2B5EF4-FFF2-40B4-BE49-F238E27FC236}">
                  <a16:creationId xmlns:a16="http://schemas.microsoft.com/office/drawing/2014/main" id="{147B7A86-B63C-4369-99D4-C1F170D8748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47454" y="2198701"/>
              <a:ext cx="2190612" cy="2218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D4D70E0A-381F-49C6-B868-74E890B1C3CA}"/>
              </a:ext>
            </a:extLst>
          </p:cNvPr>
          <p:cNvSpPr/>
          <p:nvPr/>
        </p:nvSpPr>
        <p:spPr>
          <a:xfrm>
            <a:off x="2253159" y="1508192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b="1"/>
              <a:t>STEP 1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4E513D7-4EC6-4E5D-91F3-5DAF675DBED0}"/>
              </a:ext>
            </a:extLst>
          </p:cNvPr>
          <p:cNvSpPr/>
          <p:nvPr/>
        </p:nvSpPr>
        <p:spPr>
          <a:xfrm>
            <a:off x="5017344" y="1502095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b="1"/>
              <a:t>STEP 2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67E4A6A-90C0-4256-A8C6-D2670732E34D}"/>
              </a:ext>
            </a:extLst>
          </p:cNvPr>
          <p:cNvSpPr/>
          <p:nvPr/>
        </p:nvSpPr>
        <p:spPr>
          <a:xfrm>
            <a:off x="7895914" y="1497892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b="1"/>
              <a:t>STEP 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45"/>
          <p:cNvPicPr preferRelativeResize="0"/>
          <p:nvPr/>
        </p:nvPicPr>
        <p:blipFill rotWithShape="1">
          <a:blip r:embed="rId3">
            <a:alphaModFix/>
          </a:blip>
          <a:srcRect r="72540" b="77853"/>
          <a:stretch/>
        </p:blipFill>
        <p:spPr>
          <a:xfrm>
            <a:off x="394920" y="3436918"/>
            <a:ext cx="2510848" cy="11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5"/>
          <p:cNvPicPr preferRelativeResize="0"/>
          <p:nvPr/>
        </p:nvPicPr>
        <p:blipFill rotWithShape="1">
          <a:blip r:embed="rId4">
            <a:alphaModFix/>
          </a:blip>
          <a:srcRect l="11971" t="15286" r="50000" b="55837"/>
          <a:stretch/>
        </p:blipFill>
        <p:spPr>
          <a:xfrm>
            <a:off x="3316048" y="3466087"/>
            <a:ext cx="2510848" cy="104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5"/>
          <p:cNvPicPr preferRelativeResize="0"/>
          <p:nvPr/>
        </p:nvPicPr>
        <p:blipFill rotWithShape="1">
          <a:blip r:embed="rId5">
            <a:alphaModFix/>
          </a:blip>
          <a:srcRect l="16573" t="33587" r="47923" b="34085"/>
          <a:stretch/>
        </p:blipFill>
        <p:spPr>
          <a:xfrm>
            <a:off x="6222596" y="3390394"/>
            <a:ext cx="2505771" cy="122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3D58A020-D85F-4C33-98DF-1492BA55A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292" y="2879527"/>
            <a:ext cx="2580666" cy="1797688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645B0501-2E2B-42AC-87D6-37AA05501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8155" y="2879527"/>
            <a:ext cx="2580666" cy="1797688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A3EFA312-E301-4F88-902B-8BCA31EC9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8414" y="2879527"/>
            <a:ext cx="2580666" cy="1797688"/>
          </a:xfrm>
          <a:prstGeom prst="rect">
            <a:avLst/>
          </a:prstGeom>
        </p:spPr>
      </p:pic>
      <p:sp>
        <p:nvSpPr>
          <p:cNvPr id="533" name="Google Shape;533;p45"/>
          <p:cNvSpPr txBox="1">
            <a:spLocks noGrp="1"/>
          </p:cNvSpPr>
          <p:nvPr>
            <p:ph type="title" idx="4294967295"/>
          </p:nvPr>
        </p:nvSpPr>
        <p:spPr>
          <a:xfrm>
            <a:off x="710045" y="130175"/>
            <a:ext cx="76303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altLang="zh-TW" sz="3600">
                <a:latin typeface="+mj-lt"/>
                <a:ea typeface="微軟正黑體"/>
              </a:rPr>
              <a:t>3 Steps to convert a QNAP NAS into an AP</a:t>
            </a:r>
            <a:endParaRPr lang="en-US" sz="3600">
              <a:latin typeface="+mj-lt"/>
              <a:ea typeface="微軟正黑體"/>
            </a:endParaRPr>
          </a:p>
        </p:txBody>
      </p:sp>
      <p:sp>
        <p:nvSpPr>
          <p:cNvPr id="534" name="Google Shape;534;p45"/>
          <p:cNvSpPr txBox="1">
            <a:spLocks noGrp="1"/>
          </p:cNvSpPr>
          <p:nvPr>
            <p:ph type="body" idx="4294967295"/>
          </p:nvPr>
        </p:nvSpPr>
        <p:spPr>
          <a:xfrm>
            <a:off x="1528706" y="1570844"/>
            <a:ext cx="7350974" cy="52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800"/>
              <a:t>Download and install </a:t>
            </a:r>
            <a:r>
              <a:rPr lang="en-US" altLang="zh-TW" sz="1800" err="1"/>
              <a:t>WirelessAP</a:t>
            </a:r>
            <a:r>
              <a:rPr lang="en-US" altLang="zh-TW" sz="1800"/>
              <a:t> Station form QTS App Center</a:t>
            </a:r>
            <a:endParaRPr lang="zh-TW" altLang="en-US" sz="1800"/>
          </a:p>
        </p:txBody>
      </p:sp>
      <p:sp>
        <p:nvSpPr>
          <p:cNvPr id="536" name="Google Shape;536;p45"/>
          <p:cNvSpPr txBox="1"/>
          <p:nvPr/>
        </p:nvSpPr>
        <p:spPr>
          <a:xfrm>
            <a:off x="469594" y="3028492"/>
            <a:ext cx="2549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altLang="zh-TW" b="1"/>
              <a:t>Click “Add </a:t>
            </a:r>
            <a:r>
              <a:rPr lang="zh-TW" altLang="en-US" b="1"/>
              <a:t> </a:t>
            </a:r>
            <a:r>
              <a:rPr lang="en-US" altLang="zh-TW" b="1"/>
              <a:t>Access</a:t>
            </a:r>
            <a:r>
              <a:rPr lang="en-US" altLang="zh-TW"/>
              <a:t> </a:t>
            </a:r>
            <a:r>
              <a:rPr lang="en-US" altLang="zh-TW" b="1"/>
              <a:t>Point”</a:t>
            </a:r>
            <a:endParaRPr lang="en-US" altLang="zh-TW"/>
          </a:p>
        </p:txBody>
      </p:sp>
      <p:sp>
        <p:nvSpPr>
          <p:cNvPr id="538" name="Google Shape;538;p45"/>
          <p:cNvSpPr txBox="1"/>
          <p:nvPr/>
        </p:nvSpPr>
        <p:spPr>
          <a:xfrm>
            <a:off x="3612908" y="3044194"/>
            <a:ext cx="1917127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altLang="zh-TW" b="1"/>
              <a:t>Select QWA-AC2600</a:t>
            </a:r>
            <a:endParaRPr lang="en-US" altLang="zh-TW"/>
          </a:p>
        </p:txBody>
      </p:sp>
      <p:sp>
        <p:nvSpPr>
          <p:cNvPr id="539" name="Google Shape;539;p45"/>
          <p:cNvSpPr txBox="1"/>
          <p:nvPr/>
        </p:nvSpPr>
        <p:spPr>
          <a:xfrm>
            <a:off x="6208763" y="3014204"/>
            <a:ext cx="2549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-US" altLang="zh-TW" b="1"/>
              <a:t>Configure the Access Point</a:t>
            </a:r>
            <a:endParaRPr lang="en-US" altLang="zh-TW"/>
          </a:p>
        </p:txBody>
      </p:sp>
      <p:pic>
        <p:nvPicPr>
          <p:cNvPr id="541" name="Google Shape;541;p45" descr="C:\Users\user\Desktop\0417_直播PPT對稿_QW-AC2600 802.11AC wifi card + Wirele\WirelessAP Station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3947" y="1481839"/>
            <a:ext cx="720080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5"/>
          <p:cNvSpPr txBox="1"/>
          <p:nvPr/>
        </p:nvSpPr>
        <p:spPr>
          <a:xfrm>
            <a:off x="6956743" y="3610103"/>
            <a:ext cx="1225800" cy="20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zh-TW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QWA-AC2600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06864F2-BE05-4708-B34E-605D16302D63}"/>
              </a:ext>
            </a:extLst>
          </p:cNvPr>
          <p:cNvSpPr/>
          <p:nvPr/>
        </p:nvSpPr>
        <p:spPr>
          <a:xfrm>
            <a:off x="345909" y="2589910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b="1"/>
              <a:t>STEP 1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951E08-C0C9-4198-B586-B081ED91E0C7}"/>
              </a:ext>
            </a:extLst>
          </p:cNvPr>
          <p:cNvSpPr/>
          <p:nvPr/>
        </p:nvSpPr>
        <p:spPr>
          <a:xfrm>
            <a:off x="3200969" y="2571750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b="1"/>
              <a:t>STEP 2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2E7C51B-92D3-4C5C-A6F9-085B2F51C4F5}"/>
              </a:ext>
            </a:extLst>
          </p:cNvPr>
          <p:cNvSpPr/>
          <p:nvPr/>
        </p:nvSpPr>
        <p:spPr>
          <a:xfrm>
            <a:off x="6110083" y="2571750"/>
            <a:ext cx="803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b="1"/>
              <a:t>STEP 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1162DB36-FFA2-4137-B69F-4225D74DE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759" y="1398184"/>
            <a:ext cx="3481377" cy="3433023"/>
          </a:xfrm>
          <a:prstGeom prst="rect">
            <a:avLst/>
          </a:prstGeom>
        </p:spPr>
      </p:pic>
      <p:sp>
        <p:nvSpPr>
          <p:cNvPr id="549" name="Google Shape;549;p46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altLang="zh-TW" sz="3600">
                <a:latin typeface="+mj-lt"/>
                <a:ea typeface="微軟正黑體"/>
              </a:rPr>
              <a:t>Turn The NAS into a Wireless AP Station</a:t>
            </a:r>
            <a:endParaRPr lang="en-US" sz="3600">
              <a:latin typeface="+mj-lt"/>
              <a:ea typeface="微軟正黑體"/>
            </a:endParaRPr>
          </a:p>
        </p:txBody>
      </p:sp>
      <p:pic>
        <p:nvPicPr>
          <p:cNvPr id="550" name="Google Shape;550;p46" descr="C:\Users\user\Desktop\0306_x53Be PPT\1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107" y="3764972"/>
            <a:ext cx="1667354" cy="75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6" descr="C:\Users\user\Desktop\0306_x53Be PPT\1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3082" y="3712274"/>
            <a:ext cx="2262554" cy="98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6"/>
          <p:cNvSpPr/>
          <p:nvPr/>
        </p:nvSpPr>
        <p:spPr>
          <a:xfrm>
            <a:off x="261614" y="2627937"/>
            <a:ext cx="4752699" cy="915322"/>
          </a:xfrm>
          <a:prstGeom prst="parallelogram">
            <a:avLst>
              <a:gd name="adj" fmla="val 51608"/>
            </a:avLst>
          </a:prstGeom>
          <a:solidFill>
            <a:srgbClr val="11F9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1">
              <a:buSzPts val="1800"/>
            </a:pPr>
            <a:r>
              <a:rPr lang="en-US" altLang="zh-TW" sz="1600" b="1">
                <a:solidFill>
                  <a:schemeClr val="tx1"/>
                </a:solidFill>
              </a:rPr>
              <a:t>Now you can freely set up independent and secure wireless connection interface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1D9EFCB-5FB0-4E04-A928-86B6FDB0F234}"/>
              </a:ext>
            </a:extLst>
          </p:cNvPr>
          <p:cNvGrpSpPr/>
          <p:nvPr/>
        </p:nvGrpSpPr>
        <p:grpSpPr>
          <a:xfrm>
            <a:off x="3988763" y="2255234"/>
            <a:ext cx="1598722" cy="2336929"/>
            <a:chOff x="3189122" y="2425039"/>
            <a:chExt cx="1593499" cy="2329294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1A80528-BF6D-4058-885F-13B0C49F5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8148"/>
            <a:stretch/>
          </p:blipFill>
          <p:spPr>
            <a:xfrm>
              <a:off x="3241934" y="4499929"/>
              <a:ext cx="1526256" cy="254404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8FFDE44-94AC-4DCD-9A39-52326264E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9122" y="2425039"/>
              <a:ext cx="1593499" cy="2329294"/>
            </a:xfrm>
            <a:prstGeom prst="rect">
              <a:avLst/>
            </a:prstGeom>
          </p:spPr>
        </p:pic>
      </p:grpSp>
      <p:pic>
        <p:nvPicPr>
          <p:cNvPr id="18" name="圖形 17">
            <a:extLst>
              <a:ext uri="{FF2B5EF4-FFF2-40B4-BE49-F238E27FC236}">
                <a16:creationId xmlns:a16="http://schemas.microsoft.com/office/drawing/2014/main" id="{D666469A-DEBB-434C-9CCA-528A3C17C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3624162" y="1872128"/>
            <a:ext cx="648586" cy="648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8"/>
          <p:cNvSpPr txBox="1"/>
          <p:nvPr/>
        </p:nvSpPr>
        <p:spPr>
          <a:xfrm>
            <a:off x="677682" y="1873993"/>
            <a:ext cx="3539078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4400" b="1">
                <a:solidFill>
                  <a:schemeClr val="tx1"/>
                </a:solidFill>
                <a:latin typeface="+mj-lt"/>
                <a:ea typeface="微軟正黑體"/>
              </a:rPr>
              <a:t>Advanced </a:t>
            </a:r>
            <a:br>
              <a:rPr lang="en-US" altLang="zh-TW" sz="4400" b="1">
                <a:latin typeface="+mj-lt"/>
                <a:ea typeface="微軟正黑體"/>
              </a:rPr>
            </a:br>
            <a:r>
              <a:rPr lang="en-US" altLang="zh-TW" sz="4400" b="1">
                <a:solidFill>
                  <a:schemeClr val="tx1"/>
                </a:solidFill>
                <a:latin typeface="+mj-lt"/>
                <a:ea typeface="微軟正黑體"/>
              </a:rPr>
              <a:t>Applications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" y="1231443"/>
            <a:ext cx="5924550" cy="3289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5E516FD-06D9-429B-9251-B3EEFD5C4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360" y="2595578"/>
            <a:ext cx="2583810" cy="2547922"/>
          </a:xfrm>
          <a:prstGeom prst="rect">
            <a:avLst/>
          </a:prstGeom>
        </p:spPr>
      </p:pic>
      <p:sp>
        <p:nvSpPr>
          <p:cNvPr id="563" name="Google Shape;563;p47"/>
          <p:cNvSpPr txBox="1">
            <a:spLocks noGrp="1"/>
          </p:cNvSpPr>
          <p:nvPr>
            <p:ph type="title" idx="4294967295"/>
          </p:nvPr>
        </p:nvSpPr>
        <p:spPr>
          <a:xfrm>
            <a:off x="41275" y="235338"/>
            <a:ext cx="9061450" cy="75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af-ZA" altLang="zh-TW" sz="3600" b="1" i="0" u="none" strike="noStrike" cap="none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sym typeface="Arial"/>
              </a:rPr>
              <a:t>Use QWA-AC2600 to share </a:t>
            </a:r>
            <a:br>
              <a:rPr lang="af-ZA" altLang="zh-TW" sz="3600" b="1" i="0" u="none" strike="noStrike" cap="none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sym typeface="Arial"/>
              </a:rPr>
            </a:br>
            <a:r>
              <a:rPr lang="af-ZA" altLang="zh-TW" sz="3600" b="1" i="0" u="none" strike="noStrike" cap="none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sym typeface="Arial"/>
              </a:rPr>
              <a:t>VPN wirelessly</a:t>
            </a:r>
            <a:endParaRPr lang="af-ZA" sz="3600" b="1" i="0" u="none" strike="noStrike" cap="none">
              <a:solidFill>
                <a:schemeClr val="tx1"/>
              </a:solidFill>
              <a:latin typeface="+mj-lt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565" name="Google Shape;565;p47" descr="C:\Users\user\Desktop\0110\1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9326" y="1040436"/>
            <a:ext cx="1061625" cy="760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p47"/>
          <p:cNvCxnSpPr/>
          <p:nvPr/>
        </p:nvCxnSpPr>
        <p:spPr>
          <a:xfrm rot="10800000" flipH="1">
            <a:off x="5987332" y="2662056"/>
            <a:ext cx="596400" cy="477000"/>
          </a:xfrm>
          <a:prstGeom prst="straightConnector1">
            <a:avLst/>
          </a:prstGeom>
          <a:noFill/>
          <a:ln w="28575" cap="flat" cmpd="sng">
            <a:solidFill>
              <a:srgbClr val="EF8600"/>
            </a:solidFill>
            <a:prstDash val="dot"/>
            <a:round/>
            <a:headEnd type="none" w="sm" len="sm"/>
            <a:tailEnd type="triangle" w="med" len="med"/>
          </a:ln>
        </p:spPr>
      </p:cxnSp>
      <p:cxnSp>
        <p:nvCxnSpPr>
          <p:cNvPr id="567" name="Google Shape;567;p47"/>
          <p:cNvCxnSpPr/>
          <p:nvPr/>
        </p:nvCxnSpPr>
        <p:spPr>
          <a:xfrm>
            <a:off x="5955527" y="3242423"/>
            <a:ext cx="763200" cy="516900"/>
          </a:xfrm>
          <a:prstGeom prst="straightConnector1">
            <a:avLst/>
          </a:prstGeom>
          <a:noFill/>
          <a:ln w="28575" cap="flat" cmpd="sng">
            <a:solidFill>
              <a:srgbClr val="EF8600"/>
            </a:solidFill>
            <a:prstDash val="dot"/>
            <a:round/>
            <a:headEnd type="none" w="sm" len="sm"/>
            <a:tailEnd type="triangle" w="med" len="med"/>
          </a:ln>
        </p:spPr>
      </p:cxnSp>
      <p:pic>
        <p:nvPicPr>
          <p:cNvPr id="568" name="Google Shape;568;p47"/>
          <p:cNvPicPr preferRelativeResize="0"/>
          <p:nvPr/>
        </p:nvPicPr>
        <p:blipFill rotWithShape="1">
          <a:blip r:embed="rId6">
            <a:alphaModFix/>
          </a:blip>
          <a:srcRect l="29771" r="29142" b="12556"/>
          <a:stretch/>
        </p:blipFill>
        <p:spPr>
          <a:xfrm>
            <a:off x="8272501" y="2178048"/>
            <a:ext cx="517317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0039" y="3606571"/>
            <a:ext cx="777900" cy="34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7"/>
          <p:cNvPicPr preferRelativeResize="0"/>
          <p:nvPr/>
        </p:nvPicPr>
        <p:blipFill rotWithShape="1">
          <a:blip r:embed="rId8">
            <a:alphaModFix/>
          </a:blip>
          <a:srcRect t="3085" b="16152"/>
          <a:stretch/>
        </p:blipFill>
        <p:spPr>
          <a:xfrm>
            <a:off x="7970031" y="3953644"/>
            <a:ext cx="825026" cy="37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0089" y="3221081"/>
            <a:ext cx="864925" cy="345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" name="Google Shape;572;p47"/>
          <p:cNvGrpSpPr/>
          <p:nvPr/>
        </p:nvGrpSpPr>
        <p:grpSpPr>
          <a:xfrm>
            <a:off x="5080884" y="1891851"/>
            <a:ext cx="1033800" cy="719438"/>
            <a:chOff x="3617844" y="4244813"/>
            <a:chExt cx="1033800" cy="719438"/>
          </a:xfrm>
        </p:grpSpPr>
        <p:pic>
          <p:nvPicPr>
            <p:cNvPr id="573" name="Google Shape;573;p47" descr="wirless.png"/>
            <p:cNvPicPr preferRelativeResize="0"/>
            <p:nvPr/>
          </p:nvPicPr>
          <p:blipFill rotWithShape="1">
            <a:blip r:embed="rId10">
              <a:alphaModFix/>
            </a:blip>
            <a:srcRect l="14725" t="6914" r="34233" b="48448"/>
            <a:stretch/>
          </p:blipFill>
          <p:spPr>
            <a:xfrm rot="2700000">
              <a:off x="4106043" y="4366981"/>
              <a:ext cx="483634" cy="333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4" name="Google Shape;574;p47"/>
            <p:cNvSpPr txBox="1"/>
            <p:nvPr/>
          </p:nvSpPr>
          <p:spPr>
            <a:xfrm>
              <a:off x="3617844" y="4564051"/>
              <a:ext cx="1033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2.4G</a:t>
              </a:r>
              <a:endParaRPr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47"/>
          <p:cNvGrpSpPr/>
          <p:nvPr/>
        </p:nvGrpSpPr>
        <p:grpSpPr>
          <a:xfrm>
            <a:off x="5080884" y="2794236"/>
            <a:ext cx="1033800" cy="647876"/>
            <a:chOff x="3617844" y="4316375"/>
            <a:chExt cx="1033800" cy="647876"/>
          </a:xfrm>
        </p:grpSpPr>
        <p:pic>
          <p:nvPicPr>
            <p:cNvPr id="576" name="Google Shape;576;p47" descr="wirless.png"/>
            <p:cNvPicPr preferRelativeResize="0"/>
            <p:nvPr/>
          </p:nvPicPr>
          <p:blipFill rotWithShape="1">
            <a:blip r:embed="rId10">
              <a:alphaModFix/>
            </a:blip>
            <a:srcRect l="14725" t="6914" r="34233" b="48448"/>
            <a:stretch/>
          </p:blipFill>
          <p:spPr>
            <a:xfrm rot="2700000">
              <a:off x="3931113" y="4438543"/>
              <a:ext cx="483634" cy="333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" name="Google Shape;577;p47"/>
            <p:cNvSpPr txBox="1"/>
            <p:nvPr/>
          </p:nvSpPr>
          <p:spPr>
            <a:xfrm>
              <a:off x="3617844" y="4564051"/>
              <a:ext cx="1033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5G</a:t>
              </a:r>
              <a:endParaRPr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8" name="Google Shape;578;p47" descr="atv_pt_remote_pf_combo-screen_copy_1_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17744" y="3327344"/>
            <a:ext cx="1081376" cy="108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7" descr="cross-platform.png"/>
          <p:cNvPicPr preferRelativeResize="0"/>
          <p:nvPr/>
        </p:nvPicPr>
        <p:blipFill rotWithShape="1">
          <a:blip r:embed="rId12">
            <a:alphaModFix/>
          </a:blip>
          <a:srcRect b="20723"/>
          <a:stretch/>
        </p:blipFill>
        <p:spPr>
          <a:xfrm>
            <a:off x="6611229" y="2045573"/>
            <a:ext cx="1601831" cy="8380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0" name="Google Shape;580;p47"/>
          <p:cNvCxnSpPr/>
          <p:nvPr/>
        </p:nvCxnSpPr>
        <p:spPr>
          <a:xfrm rot="10800000" flipH="1">
            <a:off x="5987332" y="1336412"/>
            <a:ext cx="902700" cy="723600"/>
          </a:xfrm>
          <a:prstGeom prst="straightConnector1">
            <a:avLst/>
          </a:prstGeom>
          <a:noFill/>
          <a:ln w="28575" cap="flat" cmpd="sng">
            <a:solidFill>
              <a:srgbClr val="EF8600"/>
            </a:solidFill>
            <a:prstDash val="dot"/>
            <a:round/>
            <a:headEnd type="none" w="sm" len="sm"/>
            <a:tailEnd type="triangle" w="med" len="med"/>
          </a:ln>
        </p:spPr>
      </p:cxnSp>
      <p:pic>
        <p:nvPicPr>
          <p:cNvPr id="581" name="Google Shape;581;p47" descr="237176631.jpg"/>
          <p:cNvPicPr preferRelativeResize="0"/>
          <p:nvPr/>
        </p:nvPicPr>
        <p:blipFill rotWithShape="1">
          <a:blip r:embed="rId13">
            <a:alphaModFix/>
          </a:blip>
          <a:srcRect l="21221" r="21622"/>
          <a:stretch/>
        </p:blipFill>
        <p:spPr>
          <a:xfrm>
            <a:off x="8163767" y="1277373"/>
            <a:ext cx="355919" cy="62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7" descr="google-home-white-slate-smart-speaker-and-o7anil.jpg"/>
          <p:cNvPicPr preferRelativeResize="0"/>
          <p:nvPr/>
        </p:nvPicPr>
        <p:blipFill rotWithShape="1">
          <a:blip r:embed="rId14">
            <a:alphaModFix/>
          </a:blip>
          <a:srcRect l="19328" t="5577" r="19929" b="4607"/>
          <a:stretch/>
        </p:blipFill>
        <p:spPr>
          <a:xfrm>
            <a:off x="8573415" y="1286103"/>
            <a:ext cx="409651" cy="605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699017DB-9A7B-4BC5-BB27-67C2B667B602}"/>
              </a:ext>
            </a:extLst>
          </p:cNvPr>
          <p:cNvGrpSpPr/>
          <p:nvPr/>
        </p:nvGrpSpPr>
        <p:grpSpPr>
          <a:xfrm>
            <a:off x="181151" y="2089403"/>
            <a:ext cx="1895393" cy="2770588"/>
            <a:chOff x="3189122" y="2425039"/>
            <a:chExt cx="1593499" cy="2329294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2D8F913E-9C1A-4D6F-BD9E-F3A956B0A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-8148"/>
            <a:stretch/>
          </p:blipFill>
          <p:spPr>
            <a:xfrm>
              <a:off x="3241934" y="4499929"/>
              <a:ext cx="1526256" cy="254404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4C72EB0B-8188-4AC6-BAAA-A1EF52C12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89122" y="2425039"/>
              <a:ext cx="1593499" cy="23292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3600">
                <a:latin typeface="+mj-lt"/>
                <a:ea typeface="微軟正黑體"/>
              </a:rPr>
              <a:t>6 steps to set up </a:t>
            </a:r>
            <a:br>
              <a:rPr lang="en-US" altLang="zh-TW" sz="3600">
                <a:latin typeface="+mj-lt"/>
                <a:ea typeface="微軟正黑體" panose="020B0604030504040204" pitchFamily="34" charset="-120"/>
              </a:rPr>
            </a:br>
            <a:r>
              <a:rPr lang="en-US" altLang="zh-TW" sz="3600">
                <a:latin typeface="+mj-lt"/>
                <a:ea typeface="微軟正黑體"/>
              </a:rPr>
              <a:t> wireless connection interface</a:t>
            </a:r>
            <a:endParaRPr lang="en-US" sz="3600">
              <a:latin typeface="+mj-lt"/>
              <a:ea typeface="微軟正黑體"/>
            </a:endParaRPr>
          </a:p>
        </p:txBody>
      </p:sp>
      <p:pic>
        <p:nvPicPr>
          <p:cNvPr id="657" name="Google Shape;657;p51" descr="C:\Users\user\Desktop\QTS4.3.4_P116_(ZH)_51000-024177-RS_201707\Links\Network &amp; Virtual Swit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878" y="1222570"/>
            <a:ext cx="539552" cy="5395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D2EDC459-CD22-4F44-9876-FF893568F554}"/>
              </a:ext>
            </a:extLst>
          </p:cNvPr>
          <p:cNvGrpSpPr/>
          <p:nvPr/>
        </p:nvGrpSpPr>
        <p:grpSpPr>
          <a:xfrm>
            <a:off x="231528" y="2095824"/>
            <a:ext cx="2677541" cy="1229598"/>
            <a:chOff x="2056074" y="2491859"/>
            <a:chExt cx="2429595" cy="1115735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D7C9A7F1-0A5C-4ADF-8F70-359B4C13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6074" y="2491859"/>
              <a:ext cx="2302005" cy="1115735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E390611-8059-41D7-9452-A0B6E5390DC1}"/>
                </a:ext>
              </a:extLst>
            </p:cNvPr>
            <p:cNvSpPr/>
            <p:nvPr/>
          </p:nvSpPr>
          <p:spPr>
            <a:xfrm>
              <a:off x="3670312" y="2491859"/>
              <a:ext cx="815357" cy="315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dk1"/>
                </a:buClr>
                <a:buSzPts val="2400"/>
              </a:pPr>
              <a:r>
                <a:rPr lang="en-US" altLang="zh-TW" sz="1000" b="1"/>
                <a:t>STEP</a:t>
              </a:r>
              <a:r>
                <a:rPr lang="en-US" altLang="zh-TW" b="1"/>
                <a:t> 1</a:t>
              </a: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F8DFDFFA-74F4-4983-AF16-B9943BED8327}"/>
              </a:ext>
            </a:extLst>
          </p:cNvPr>
          <p:cNvGrpSpPr/>
          <p:nvPr/>
        </p:nvGrpSpPr>
        <p:grpSpPr>
          <a:xfrm>
            <a:off x="2982879" y="2095824"/>
            <a:ext cx="2677541" cy="1229598"/>
            <a:chOff x="2056074" y="2491859"/>
            <a:chExt cx="2429595" cy="1115735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B78DD5CA-CD85-42AA-BE67-49CEA049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6074" y="2491859"/>
              <a:ext cx="2302005" cy="1115735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BEFE8B65-AB93-47C4-BAB7-0BD0799BAF59}"/>
                </a:ext>
              </a:extLst>
            </p:cNvPr>
            <p:cNvSpPr/>
            <p:nvPr/>
          </p:nvSpPr>
          <p:spPr>
            <a:xfrm>
              <a:off x="3670312" y="2491859"/>
              <a:ext cx="815357" cy="279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dk1"/>
                </a:buClr>
                <a:buSzPts val="2400"/>
              </a:pPr>
              <a:r>
                <a:rPr lang="en-US" altLang="zh-TW" sz="1000" b="1"/>
                <a:t>STEP</a:t>
              </a:r>
              <a:r>
                <a:rPr lang="en-US" altLang="zh-TW" b="1"/>
                <a:t> 2</a:t>
              </a:r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12A1CABC-A271-4382-9DE6-4B7471704715}"/>
              </a:ext>
            </a:extLst>
          </p:cNvPr>
          <p:cNvGrpSpPr/>
          <p:nvPr/>
        </p:nvGrpSpPr>
        <p:grpSpPr>
          <a:xfrm>
            <a:off x="5734231" y="2095824"/>
            <a:ext cx="2677541" cy="1229598"/>
            <a:chOff x="2056074" y="2491859"/>
            <a:chExt cx="2429595" cy="1115735"/>
          </a:xfrm>
        </p:grpSpPr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2322DB89-57BE-4CD9-8A4A-66EA66774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6074" y="2491859"/>
              <a:ext cx="2302005" cy="1115735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F7AFDE0-5681-4522-9DCD-F2EEEF31CCD8}"/>
                </a:ext>
              </a:extLst>
            </p:cNvPr>
            <p:cNvSpPr/>
            <p:nvPr/>
          </p:nvSpPr>
          <p:spPr>
            <a:xfrm>
              <a:off x="3670312" y="2491859"/>
              <a:ext cx="815357" cy="279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dk1"/>
                </a:buClr>
                <a:buSzPts val="2400"/>
              </a:pPr>
              <a:r>
                <a:rPr lang="en-US" altLang="zh-TW" sz="1000" b="1"/>
                <a:t>STEP</a:t>
              </a:r>
              <a:r>
                <a:rPr lang="en-US" altLang="zh-TW" b="1"/>
                <a:t> 3</a:t>
              </a: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6CCC06C7-568E-46E6-BF77-22352588AFC1}"/>
              </a:ext>
            </a:extLst>
          </p:cNvPr>
          <p:cNvGrpSpPr/>
          <p:nvPr/>
        </p:nvGrpSpPr>
        <p:grpSpPr>
          <a:xfrm>
            <a:off x="917864" y="3683948"/>
            <a:ext cx="2677541" cy="1229598"/>
            <a:chOff x="2056074" y="2491859"/>
            <a:chExt cx="2429595" cy="1115735"/>
          </a:xfrm>
        </p:grpSpPr>
        <p:pic>
          <p:nvPicPr>
            <p:cNvPr id="65" name="圖形 64">
              <a:extLst>
                <a:ext uri="{FF2B5EF4-FFF2-40B4-BE49-F238E27FC236}">
                  <a16:creationId xmlns:a16="http://schemas.microsoft.com/office/drawing/2014/main" id="{0EE289CC-D1C9-4208-B050-7E31046B6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6074" y="2491859"/>
              <a:ext cx="2302005" cy="1115735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6E109DD3-4362-4E30-B60D-9F3C19977CD2}"/>
                </a:ext>
              </a:extLst>
            </p:cNvPr>
            <p:cNvSpPr/>
            <p:nvPr/>
          </p:nvSpPr>
          <p:spPr>
            <a:xfrm>
              <a:off x="3670312" y="2491859"/>
              <a:ext cx="815357" cy="279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dk1"/>
                </a:buClr>
                <a:buSzPts val="2400"/>
              </a:pPr>
              <a:r>
                <a:rPr lang="en-US" altLang="zh-TW" sz="1000" b="1"/>
                <a:t>STEP</a:t>
              </a:r>
              <a:r>
                <a:rPr lang="en-US" altLang="zh-TW" b="1"/>
                <a:t> 4</a:t>
              </a: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3A930D5F-5E04-482E-839B-A91580515977}"/>
              </a:ext>
            </a:extLst>
          </p:cNvPr>
          <p:cNvGrpSpPr/>
          <p:nvPr/>
        </p:nvGrpSpPr>
        <p:grpSpPr>
          <a:xfrm>
            <a:off x="3669215" y="3683948"/>
            <a:ext cx="2677541" cy="1229598"/>
            <a:chOff x="2056074" y="2491859"/>
            <a:chExt cx="2429595" cy="1115735"/>
          </a:xfrm>
        </p:grpSpPr>
        <p:pic>
          <p:nvPicPr>
            <p:cNvPr id="68" name="圖形 67">
              <a:extLst>
                <a:ext uri="{FF2B5EF4-FFF2-40B4-BE49-F238E27FC236}">
                  <a16:creationId xmlns:a16="http://schemas.microsoft.com/office/drawing/2014/main" id="{0D91431A-68C5-4C4D-9015-F6323591F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6074" y="2491859"/>
              <a:ext cx="2302005" cy="1115735"/>
            </a:xfrm>
            <a:prstGeom prst="rect">
              <a:avLst/>
            </a:prstGeom>
          </p:spPr>
        </p:pic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86471631-32F1-4A07-913D-0077CE33D0E8}"/>
                </a:ext>
              </a:extLst>
            </p:cNvPr>
            <p:cNvSpPr/>
            <p:nvPr/>
          </p:nvSpPr>
          <p:spPr>
            <a:xfrm>
              <a:off x="3670312" y="2491859"/>
              <a:ext cx="815357" cy="279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dk1"/>
                </a:buClr>
                <a:buSzPts val="2400"/>
              </a:pPr>
              <a:r>
                <a:rPr lang="en-US" altLang="zh-TW" sz="1000" b="1"/>
                <a:t>STEP</a:t>
              </a:r>
              <a:r>
                <a:rPr lang="en-US" altLang="zh-TW" b="1"/>
                <a:t> 5</a:t>
              </a: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7D5EC140-8869-40F3-A6A0-311829260DE6}"/>
              </a:ext>
            </a:extLst>
          </p:cNvPr>
          <p:cNvGrpSpPr/>
          <p:nvPr/>
        </p:nvGrpSpPr>
        <p:grpSpPr>
          <a:xfrm>
            <a:off x="6420567" y="3683948"/>
            <a:ext cx="2677541" cy="1229598"/>
            <a:chOff x="2056074" y="2491859"/>
            <a:chExt cx="2429595" cy="1115735"/>
          </a:xfrm>
        </p:grpSpPr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425E8133-48D6-44FB-A8FE-D3075558C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6074" y="2491859"/>
              <a:ext cx="2302005" cy="1115735"/>
            </a:xfrm>
            <a:prstGeom prst="rect">
              <a:avLst/>
            </a:prstGeom>
          </p:spPr>
        </p:pic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E4AE8606-6E8A-4B12-8114-91A60165B1A9}"/>
                </a:ext>
              </a:extLst>
            </p:cNvPr>
            <p:cNvSpPr/>
            <p:nvPr/>
          </p:nvSpPr>
          <p:spPr>
            <a:xfrm>
              <a:off x="3670312" y="2491859"/>
              <a:ext cx="815357" cy="279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chemeClr val="dk1"/>
                </a:buClr>
                <a:buSzPts val="2400"/>
              </a:pPr>
              <a:r>
                <a:rPr lang="en-US" altLang="zh-TW" sz="1000" b="1"/>
                <a:t>STEP</a:t>
              </a:r>
              <a:r>
                <a:rPr lang="en-US" altLang="zh-TW" b="1"/>
                <a:t> 6</a:t>
              </a: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0DB049-9737-47E7-843B-F62747AD4E7D}"/>
              </a:ext>
            </a:extLst>
          </p:cNvPr>
          <p:cNvSpPr txBox="1"/>
          <p:nvPr/>
        </p:nvSpPr>
        <p:spPr>
          <a:xfrm>
            <a:off x="163801" y="1754290"/>
            <a:ext cx="136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</a:pPr>
            <a:r>
              <a:rPr lang="en-US" altLang="zh-TW" sz="1200" b="1">
                <a:solidFill>
                  <a:schemeClr val="dk1"/>
                </a:solidFill>
              </a:rPr>
              <a:t>Click</a:t>
            </a:r>
            <a:r>
              <a:rPr lang="zh-TW" altLang="en-US" sz="1200" b="1">
                <a:solidFill>
                  <a:schemeClr val="dk1"/>
                </a:solidFill>
              </a:rPr>
              <a:t>「</a:t>
            </a:r>
            <a:r>
              <a:rPr lang="en-US" altLang="zh-TW" sz="1200" b="1">
                <a:solidFill>
                  <a:schemeClr val="dk1"/>
                </a:solidFill>
              </a:rPr>
              <a:t>Add</a:t>
            </a:r>
            <a:r>
              <a:rPr lang="zh-TW" altLang="en-US" sz="1200" b="1">
                <a:solidFill>
                  <a:schemeClr val="dk1"/>
                </a:solidFill>
              </a:rPr>
              <a:t>」</a:t>
            </a:r>
            <a:endParaRPr lang="en-US" altLang="zh-TW" sz="1200" b="1">
              <a:solidFill>
                <a:schemeClr val="dk1"/>
              </a:solidFill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2D212C7B-1B0C-40B3-A7EC-BE00846A8FB3}"/>
              </a:ext>
            </a:extLst>
          </p:cNvPr>
          <p:cNvSpPr txBox="1"/>
          <p:nvPr/>
        </p:nvSpPr>
        <p:spPr>
          <a:xfrm>
            <a:off x="2899989" y="1772970"/>
            <a:ext cx="2458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</a:pPr>
            <a:r>
              <a:rPr lang="en-US" altLang="zh-TW" sz="1200" b="1">
                <a:solidFill>
                  <a:schemeClr val="dk1"/>
                </a:solidFill>
              </a:rPr>
              <a:t>Select Advanced Mode</a:t>
            </a:r>
            <a:endParaRPr lang="en-US" altLang="zh-TW" sz="120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4EDB2CB7-DCAA-484B-A852-7D25250BBB81}"/>
              </a:ext>
            </a:extLst>
          </p:cNvPr>
          <p:cNvSpPr txBox="1"/>
          <p:nvPr/>
        </p:nvSpPr>
        <p:spPr>
          <a:xfrm>
            <a:off x="5675869" y="1780508"/>
            <a:ext cx="3768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</a:pPr>
            <a:r>
              <a:rPr lang="en-US" altLang="zh-TW" sz="1200" b="1">
                <a:solidFill>
                  <a:schemeClr val="dk1"/>
                </a:solidFill>
              </a:rPr>
              <a:t>Select the devices for the Virtual Switch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A019CB-AA54-4F0F-8E8D-DCCFF916A6D7}"/>
              </a:ext>
            </a:extLst>
          </p:cNvPr>
          <p:cNvSpPr/>
          <p:nvPr/>
        </p:nvSpPr>
        <p:spPr>
          <a:xfrm>
            <a:off x="272553" y="3376171"/>
            <a:ext cx="2813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400"/>
            </a:pPr>
            <a:r>
              <a:rPr lang="en-US" altLang="zh-TW" sz="1200" b="1">
                <a:solidFill>
                  <a:schemeClr val="dk1"/>
                </a:solidFill>
              </a:rPr>
              <a:t>Set up the Virtual Switch IP address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DB32DC2-2983-4D9A-8463-5568AAFA3952}"/>
              </a:ext>
            </a:extLst>
          </p:cNvPr>
          <p:cNvSpPr/>
          <p:nvPr/>
        </p:nvSpPr>
        <p:spPr>
          <a:xfrm>
            <a:off x="3598268" y="3376170"/>
            <a:ext cx="2563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400"/>
            </a:pPr>
            <a:r>
              <a:rPr lang="en-US" altLang="zh-TW" sz="1200" b="1">
                <a:solidFill>
                  <a:schemeClr val="dk1"/>
                </a:solidFill>
              </a:rPr>
              <a:t>Set up the Virtual Switch service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34EFBD-916C-496D-9EFF-5BC59C1DF0F8}"/>
              </a:ext>
            </a:extLst>
          </p:cNvPr>
          <p:cNvSpPr/>
          <p:nvPr/>
        </p:nvSpPr>
        <p:spPr>
          <a:xfrm>
            <a:off x="6501036" y="3390123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400"/>
            </a:pPr>
            <a:r>
              <a:rPr lang="en-US" altLang="zh-TW" sz="1200" b="1">
                <a:solidFill>
                  <a:schemeClr val="dk1"/>
                </a:solidFill>
              </a:rPr>
              <a:t>Confirm Virtual Switch settings</a:t>
            </a:r>
          </a:p>
        </p:txBody>
      </p:sp>
      <p:sp>
        <p:nvSpPr>
          <p:cNvPr id="86" name="Google Shape;649;p51">
            <a:extLst>
              <a:ext uri="{FF2B5EF4-FFF2-40B4-BE49-F238E27FC236}">
                <a16:creationId xmlns:a16="http://schemas.microsoft.com/office/drawing/2014/main" id="{8EF9B2ED-251D-4F6A-A102-615FF65334E6}"/>
              </a:ext>
            </a:extLst>
          </p:cNvPr>
          <p:cNvSpPr txBox="1"/>
          <p:nvPr/>
        </p:nvSpPr>
        <p:spPr>
          <a:xfrm>
            <a:off x="1629430" y="1363997"/>
            <a:ext cx="6531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SzPts val="1800"/>
            </a:pPr>
            <a:r>
              <a:rPr lang="en-US" altLang="zh-TW" sz="1800" b="1">
                <a:solidFill>
                  <a:schemeClr val="dk1"/>
                </a:solidFill>
              </a:rPr>
              <a:t>Open Network &amp; Virtual Switch form QTS</a:t>
            </a:r>
          </a:p>
          <a:p>
            <a:pPr lvl="0">
              <a:buSzPts val="1800"/>
            </a:pPr>
            <a:endParaRPr lang="en-US" altLang="zh-TW" sz="1800" b="1">
              <a:solidFill>
                <a:schemeClr val="dk1"/>
              </a:solidFill>
            </a:endParaRPr>
          </a:p>
        </p:txBody>
      </p:sp>
      <p:pic>
        <p:nvPicPr>
          <p:cNvPr id="36" name="Shape 2232">
            <a:extLst>
              <a:ext uri="{FF2B5EF4-FFF2-40B4-BE49-F238E27FC236}">
                <a16:creationId xmlns:a16="http://schemas.microsoft.com/office/drawing/2014/main" id="{AE644BDA-A0EB-4234-8D26-F186D6DE331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83" y="2322197"/>
            <a:ext cx="172742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2233">
            <a:extLst>
              <a:ext uri="{FF2B5EF4-FFF2-40B4-BE49-F238E27FC236}">
                <a16:creationId xmlns:a16="http://schemas.microsoft.com/office/drawing/2014/main" id="{D5EACA8C-FF5C-41C6-AF55-FC6A320CB66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4181" y="2664823"/>
            <a:ext cx="2294325" cy="58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2234">
            <a:extLst>
              <a:ext uri="{FF2B5EF4-FFF2-40B4-BE49-F238E27FC236}">
                <a16:creationId xmlns:a16="http://schemas.microsoft.com/office/drawing/2014/main" id="{8F9512A0-F7C8-41B5-BD85-5301BECE364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4096" y="2389435"/>
            <a:ext cx="1785426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2235">
            <a:extLst>
              <a:ext uri="{FF2B5EF4-FFF2-40B4-BE49-F238E27FC236}">
                <a16:creationId xmlns:a16="http://schemas.microsoft.com/office/drawing/2014/main" id="{4520C5D1-FE67-4CA5-B6A9-19DDA22F8B1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1627" y="4052508"/>
            <a:ext cx="2309403" cy="7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2236">
            <a:extLst>
              <a:ext uri="{FF2B5EF4-FFF2-40B4-BE49-F238E27FC236}">
                <a16:creationId xmlns:a16="http://schemas.microsoft.com/office/drawing/2014/main" id="{4D54E845-4453-4E14-8882-62B10DE8150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90517" y="4083573"/>
            <a:ext cx="2294325" cy="7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2237">
            <a:extLst>
              <a:ext uri="{FF2B5EF4-FFF2-40B4-BE49-F238E27FC236}">
                <a16:creationId xmlns:a16="http://schemas.microsoft.com/office/drawing/2014/main" id="{29F50F55-F7B9-4D87-8D7C-AF65ECDFC55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73751" y="4006993"/>
            <a:ext cx="1630562" cy="815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682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9" descr="C:\Users\user\Desktop\0306_x53Be PPT\48215563_xx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97" y="63063"/>
            <a:ext cx="7506427" cy="4876006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9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altLang="zh-TW" sz="3600"/>
              <a:t>Advanced Applications on Private Surveillance</a:t>
            </a:r>
            <a:endParaRPr 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1" name="Google Shape;601;p49"/>
          <p:cNvPicPr preferRelativeResize="0"/>
          <p:nvPr/>
        </p:nvPicPr>
        <p:blipFill rotWithShape="1">
          <a:blip r:embed="rId4">
            <a:alphaModFix/>
          </a:blip>
          <a:srcRect l="30951" r="32923"/>
          <a:stretch/>
        </p:blipFill>
        <p:spPr>
          <a:xfrm>
            <a:off x="5508104" y="3219822"/>
            <a:ext cx="927613" cy="144404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9"/>
          <p:cNvSpPr/>
          <p:nvPr/>
        </p:nvSpPr>
        <p:spPr>
          <a:xfrm>
            <a:off x="3923928" y="1563638"/>
            <a:ext cx="5760600" cy="1172418"/>
          </a:xfrm>
          <a:prstGeom prst="parallelogram">
            <a:avLst>
              <a:gd name="adj" fmla="val 37124"/>
            </a:avLst>
          </a:prstGeom>
          <a:gradFill>
            <a:gsLst>
              <a:gs pos="0">
                <a:srgbClr val="2DE5FE"/>
              </a:gs>
              <a:gs pos="100000">
                <a:srgbClr val="11F9BD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600" b="1">
                <a:solidFill>
                  <a:schemeClr val="tx1"/>
                </a:solidFill>
              </a:rPr>
              <a:t>Connect wireless cameras to the network provided by </a:t>
            </a:r>
            <a:r>
              <a:rPr lang="en-US" altLang="zh-TW" sz="1600" b="1" err="1">
                <a:solidFill>
                  <a:schemeClr val="tx1"/>
                </a:solidFill>
              </a:rPr>
              <a:t>WirelessAP</a:t>
            </a:r>
            <a:r>
              <a:rPr lang="en-US" altLang="zh-TW" sz="1600" b="1">
                <a:solidFill>
                  <a:schemeClr val="tx1"/>
                </a:solidFill>
              </a:rPr>
              <a:t> Station and build a secure and professional surveillance system with QVR Pro</a:t>
            </a:r>
            <a:endParaRPr lang="en-US" altLang="zh-TW" sz="1600">
              <a:solidFill>
                <a:schemeClr val="tx1"/>
              </a:solidFill>
            </a:endParaRPr>
          </a:p>
        </p:txBody>
      </p:sp>
      <p:pic>
        <p:nvPicPr>
          <p:cNvPr id="603" name="Google Shape;603;p49"/>
          <p:cNvPicPr preferRelativeResize="0"/>
          <p:nvPr/>
        </p:nvPicPr>
        <p:blipFill rotWithShape="1">
          <a:blip r:embed="rId4">
            <a:alphaModFix/>
          </a:blip>
          <a:srcRect l="30951" r="32923"/>
          <a:stretch/>
        </p:blipFill>
        <p:spPr>
          <a:xfrm>
            <a:off x="3707905" y="3363838"/>
            <a:ext cx="927613" cy="1444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9"/>
          <p:cNvPicPr preferRelativeResize="0"/>
          <p:nvPr/>
        </p:nvPicPr>
        <p:blipFill rotWithShape="1">
          <a:blip r:embed="rId4">
            <a:alphaModFix/>
          </a:blip>
          <a:srcRect l="30951" r="32923"/>
          <a:stretch/>
        </p:blipFill>
        <p:spPr>
          <a:xfrm>
            <a:off x="4608954" y="3291830"/>
            <a:ext cx="927613" cy="1444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0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3780"/>
            </a:pPr>
            <a:r>
              <a:rPr lang="en-US" altLang="zh-TW" sz="3600"/>
              <a:t>Enable DHCP &amp; NAT services</a:t>
            </a:r>
            <a:br>
              <a:rPr lang="en-US" altLang="zh-TW" sz="3600"/>
            </a:br>
            <a:r>
              <a:rPr lang="en-US" altLang="zh-TW" sz="3600"/>
              <a:t>to a secure surveillance environment</a:t>
            </a:r>
            <a:endParaRPr 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11" name="Google Shape;611;p50"/>
          <p:cNvCxnSpPr/>
          <p:nvPr/>
        </p:nvCxnSpPr>
        <p:spPr>
          <a:xfrm>
            <a:off x="4932040" y="2896570"/>
            <a:ext cx="18003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2" name="Google Shape;612;p50"/>
          <p:cNvCxnSpPr/>
          <p:nvPr/>
        </p:nvCxnSpPr>
        <p:spPr>
          <a:xfrm>
            <a:off x="5076056" y="4040339"/>
            <a:ext cx="1656300" cy="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3" name="Google Shape;613;p50"/>
          <p:cNvCxnSpPr>
            <a:cxnSpLocks/>
          </p:cNvCxnSpPr>
          <p:nvPr/>
        </p:nvCxnSpPr>
        <p:spPr>
          <a:xfrm>
            <a:off x="6732240" y="2886386"/>
            <a:ext cx="0" cy="1160796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4" name="Google Shape;614;p50"/>
          <p:cNvCxnSpPr/>
          <p:nvPr/>
        </p:nvCxnSpPr>
        <p:spPr>
          <a:xfrm>
            <a:off x="6732240" y="3431959"/>
            <a:ext cx="1872300" cy="12300"/>
          </a:xfrm>
          <a:prstGeom prst="straightConnector1">
            <a:avLst/>
          </a:prstGeom>
          <a:noFill/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15" name="Google Shape;615;p50" descr="D:\結案\20170110_PPTNetwork Management and virtual switch\Links\4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8304" y="3215935"/>
            <a:ext cx="1296144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0" descr="C:\Users\user\Desktop\0306_x53Be PPT\1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16616" y="4512079"/>
            <a:ext cx="605900" cy="606574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0"/>
          <p:cNvSpPr txBox="1"/>
          <p:nvPr/>
        </p:nvSpPr>
        <p:spPr>
          <a:xfrm>
            <a:off x="5292080" y="2588793"/>
            <a:ext cx="100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Adapter 1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50"/>
          <p:cNvSpPr txBox="1"/>
          <p:nvPr/>
        </p:nvSpPr>
        <p:spPr>
          <a:xfrm>
            <a:off x="5292080" y="3725319"/>
            <a:ext cx="151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WirelessAP 1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0"/>
          <p:cNvSpPr txBox="1"/>
          <p:nvPr/>
        </p:nvSpPr>
        <p:spPr>
          <a:xfrm>
            <a:off x="5292080" y="4081192"/>
            <a:ext cx="1800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100"/>
            </a:pPr>
            <a:r>
              <a:rPr lang="zh-TW" sz="1100" i="0" u="none" strike="noStrike" cap="none">
                <a:ea typeface="Microsoft JhengHei"/>
                <a:cs typeface="Microsoft JhengHei"/>
                <a:sym typeface="Microsoft JhengHei"/>
              </a:rPr>
              <a:t>S</a:t>
            </a:r>
            <a:r>
              <a:rPr lang="en-US" altLang="zh-TW" sz="1100">
                <a:ea typeface="Microsoft JhengHei"/>
                <a:cs typeface="Microsoft JhengHei"/>
                <a:sym typeface="Microsoft JhengHei"/>
              </a:rPr>
              <a:t>et</a:t>
            </a:r>
            <a:r>
              <a:rPr lang="zh-TW" altLang="en-US" sz="110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100">
                <a:ea typeface="Microsoft JhengHei"/>
                <a:cs typeface="Microsoft JhengHei"/>
                <a:sym typeface="Microsoft JhengHei"/>
              </a:rPr>
              <a:t>S</a:t>
            </a:r>
            <a:r>
              <a:rPr lang="zh-TW" sz="1100" i="0" u="none" strike="noStrike" cap="none">
                <a:ea typeface="Microsoft JhengHei"/>
                <a:cs typeface="Microsoft JhengHei"/>
                <a:sym typeface="Microsoft JhengHei"/>
              </a:rPr>
              <a:t>SID </a:t>
            </a:r>
            <a:r>
              <a:rPr lang="en-US" altLang="zh-TW" sz="1100">
                <a:ea typeface="Microsoft JhengHei"/>
                <a:cs typeface="Microsoft JhengHei"/>
                <a:sym typeface="Microsoft JhengHei"/>
              </a:rPr>
              <a:t>as</a:t>
            </a:r>
            <a:r>
              <a:rPr lang="zh-TW" altLang="en-US" sz="110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100" b="1" i="0" u="none" strike="noStrike" cap="none">
                <a:ea typeface="Microsoft JhengHei"/>
                <a:cs typeface="Microsoft JhengHei"/>
                <a:sym typeface="Microsoft JhengHei"/>
              </a:rPr>
              <a:t>QVR Pro</a:t>
            </a:r>
            <a:endParaRPr lang="zh-TW" altLang="en-US" b="1"/>
          </a:p>
          <a:p>
            <a:pPr>
              <a:buSzPts val="1100"/>
            </a:pPr>
            <a:r>
              <a:rPr lang="zh-TW" sz="1100" b="0" i="0" u="none" strike="noStrike" cap="none">
                <a:ea typeface="Microsoft JhengHei"/>
                <a:cs typeface="Microsoft JhengHei"/>
                <a:sym typeface="Microsoft JhengHei"/>
              </a:rPr>
              <a:t>W</a:t>
            </a:r>
            <a:r>
              <a:rPr lang="en-US" altLang="zh-TW" sz="1100">
                <a:ea typeface="Microsoft JhengHei"/>
                <a:cs typeface="Microsoft JhengHei"/>
                <a:sym typeface="Microsoft JhengHei"/>
              </a:rPr>
              <a:t>ireless</a:t>
            </a:r>
            <a:r>
              <a:rPr lang="zh-TW" altLang="en-US" sz="110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100">
                <a:ea typeface="Microsoft JhengHei"/>
                <a:cs typeface="Microsoft JhengHei"/>
                <a:sym typeface="Microsoft JhengHei"/>
              </a:rPr>
              <a:t>encryption</a:t>
            </a:r>
            <a:r>
              <a:rPr lang="zh-TW" altLang="en-US" sz="110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100">
                <a:ea typeface="Microsoft JhengHei"/>
                <a:cs typeface="Microsoft JhengHei"/>
                <a:sym typeface="Microsoft JhengHei"/>
              </a:rPr>
              <a:t>as</a:t>
            </a:r>
            <a:r>
              <a:rPr lang="zh-TW" altLang="en-US" sz="110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100" b="1">
                <a:ea typeface="Microsoft JhengHei"/>
                <a:cs typeface="Microsoft JhengHei"/>
                <a:sym typeface="Microsoft JhengHei"/>
              </a:rPr>
              <a:t>W</a:t>
            </a:r>
            <a:r>
              <a:rPr lang="zh-TW" sz="1100" b="1" i="0" u="none" strike="noStrike" cap="none">
                <a:ea typeface="Microsoft JhengHei"/>
                <a:cs typeface="Microsoft JhengHei"/>
                <a:sym typeface="Microsoft JhengHei"/>
              </a:rPr>
              <a:t>PA2</a:t>
            </a:r>
            <a:endParaRPr lang="zh-TW" altLang="en-US" b="1">
              <a:sym typeface="Microsoft JhengHei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zh-TW" altLang="en-US" sz="1100" b="0" i="0" u="none" strike="noStrike" cap="none">
              <a:solidFill>
                <a:schemeClr val="dk1"/>
              </a:solidFill>
              <a:ea typeface="Microsoft JhengHei"/>
              <a:cs typeface="Microsoft JhengHei"/>
            </a:endParaRPr>
          </a:p>
        </p:txBody>
      </p:sp>
      <p:sp>
        <p:nvSpPr>
          <p:cNvPr id="620" name="Google Shape;620;p50"/>
          <p:cNvSpPr txBox="1"/>
          <p:nvPr/>
        </p:nvSpPr>
        <p:spPr>
          <a:xfrm>
            <a:off x="7236296" y="3575975"/>
            <a:ext cx="151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Switch 1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50"/>
          <p:cNvSpPr txBox="1"/>
          <p:nvPr/>
        </p:nvSpPr>
        <p:spPr>
          <a:xfrm>
            <a:off x="7236296" y="3791999"/>
            <a:ext cx="1296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10.0.0.1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50"/>
          <p:cNvSpPr txBox="1"/>
          <p:nvPr/>
        </p:nvSpPr>
        <p:spPr>
          <a:xfrm>
            <a:off x="2987824" y="2602241"/>
            <a:ext cx="158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50"/>
          <p:cNvSpPr txBox="1"/>
          <p:nvPr/>
        </p:nvSpPr>
        <p:spPr>
          <a:xfrm>
            <a:off x="3059832" y="4008023"/>
            <a:ext cx="1296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10.0.0.2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50"/>
          <p:cNvSpPr txBox="1"/>
          <p:nvPr/>
        </p:nvSpPr>
        <p:spPr>
          <a:xfrm>
            <a:off x="2987824" y="2910018"/>
            <a:ext cx="1296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10.0.0.3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50"/>
          <p:cNvSpPr txBox="1"/>
          <p:nvPr/>
        </p:nvSpPr>
        <p:spPr>
          <a:xfrm>
            <a:off x="3059832" y="3791999"/>
            <a:ext cx="1697096" cy="29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altLang="zh-TW" b="1">
                <a:ea typeface="Microsoft JhengHei"/>
                <a:sym typeface="Microsoft JhengHei"/>
              </a:rPr>
              <a:t>Wireless</a:t>
            </a:r>
            <a:r>
              <a:rPr lang="zh-TW" altLang="en-US" b="1">
                <a:ea typeface="Microsoft JhengHei"/>
                <a:sym typeface="Microsoft JhengHei"/>
              </a:rPr>
              <a:t> </a:t>
            </a:r>
            <a:r>
              <a:rPr lang="en-US" altLang="zh-TW" b="1">
                <a:ea typeface="Microsoft JhengHei"/>
                <a:sym typeface="Microsoft JhengHei"/>
              </a:rPr>
              <a:t>camera</a:t>
            </a:r>
            <a:endParaRPr lang="zh-TW" altLang="en-US"/>
          </a:p>
        </p:txBody>
      </p:sp>
      <p:cxnSp>
        <p:nvCxnSpPr>
          <p:cNvPr id="626" name="Google Shape;626;p50"/>
          <p:cNvCxnSpPr/>
          <p:nvPr/>
        </p:nvCxnSpPr>
        <p:spPr>
          <a:xfrm>
            <a:off x="2843808" y="2886386"/>
            <a:ext cx="18003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ysDash"/>
            <a:round/>
            <a:headEnd type="none" w="sm" len="sm"/>
            <a:tailEnd type="none" w="sm" len="sm"/>
          </a:ln>
        </p:spPr>
      </p:cxnSp>
      <p:cxnSp>
        <p:nvCxnSpPr>
          <p:cNvPr id="630" name="Google Shape;630;p50"/>
          <p:cNvCxnSpPr/>
          <p:nvPr/>
        </p:nvCxnSpPr>
        <p:spPr>
          <a:xfrm>
            <a:off x="3779912" y="4100027"/>
            <a:ext cx="864000" cy="0"/>
          </a:xfrm>
          <a:prstGeom prst="straightConnector1">
            <a:avLst/>
          </a:prstGeom>
          <a:noFill/>
          <a:ln w="38100" cap="flat" cmpd="sng">
            <a:solidFill>
              <a:srgbClr val="00AEEF"/>
            </a:solidFill>
            <a:prstDash val="sysDash"/>
            <a:round/>
            <a:headEnd type="none" w="sm" len="sm"/>
            <a:tailEnd type="none" w="sm" len="sm"/>
          </a:ln>
        </p:spPr>
      </p:cxnSp>
      <p:pic>
        <p:nvPicPr>
          <p:cNvPr id="632" name="Google Shape;632;p50" descr="C:\Users\user\Desktop\0417_直播PPT對稿_QW-AC2600 802.11AC wifi card + Wirele\2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2499742"/>
            <a:ext cx="2411760" cy="230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0"/>
          <p:cNvPicPr preferRelativeResize="0"/>
          <p:nvPr/>
        </p:nvPicPr>
        <p:blipFill rotWithShape="1">
          <a:blip r:embed="rId6">
            <a:alphaModFix/>
          </a:blip>
          <a:srcRect l="30951" r="32923"/>
          <a:stretch/>
        </p:blipFill>
        <p:spPr>
          <a:xfrm>
            <a:off x="2411760" y="3387586"/>
            <a:ext cx="727335" cy="113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27;p50" descr="QNAP Wirelessap Station">
            <a:extLst>
              <a:ext uri="{FF2B5EF4-FFF2-40B4-BE49-F238E27FC236}">
                <a16:creationId xmlns:a16="http://schemas.microsoft.com/office/drawing/2014/main" id="{F05D6EBF-70D5-4FFA-A8C9-C02F83E96AF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3338" y="3647983"/>
            <a:ext cx="678742" cy="643796"/>
          </a:xfrm>
          <a:prstGeom prst="rect">
            <a:avLst/>
          </a:prstGeom>
          <a:noFill/>
          <a:ln>
            <a:noFill/>
          </a:ln>
          <a:effectLst>
            <a:outerShdw blurRad="292100" dist="101600" dir="1380000" sx="99000" sy="99000" algn="tl" rotWithShape="0">
              <a:schemeClr val="lt1">
                <a:alpha val="30980"/>
              </a:schemeClr>
            </a:outerShdw>
          </a:effectLst>
        </p:spPr>
      </p:pic>
      <p:pic>
        <p:nvPicPr>
          <p:cNvPr id="29" name="Google Shape;628;p50" descr="C:\Users\user\Desktop\0306_x53Be PPT\13.png">
            <a:extLst>
              <a:ext uri="{FF2B5EF4-FFF2-40B4-BE49-F238E27FC236}">
                <a16:creationId xmlns:a16="http://schemas.microsoft.com/office/drawing/2014/main" id="{6D4E817A-FEFC-48B3-929C-D9926BD529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9625" y="2680546"/>
            <a:ext cx="64137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629;p50">
            <a:extLst>
              <a:ext uri="{FF2B5EF4-FFF2-40B4-BE49-F238E27FC236}">
                <a16:creationId xmlns:a16="http://schemas.microsoft.com/office/drawing/2014/main" id="{DE2F3EB2-C32A-4FA3-9A3A-8BE077448B12}"/>
              </a:ext>
            </a:extLst>
          </p:cNvPr>
          <p:cNvSpPr txBox="1"/>
          <p:nvPr/>
        </p:nvSpPr>
        <p:spPr>
          <a:xfrm>
            <a:off x="4687441" y="2794365"/>
            <a:ext cx="1008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Gbe</a:t>
            </a:r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1AB7D0-F493-4732-B48B-A59DC5A1F8C0}"/>
              </a:ext>
            </a:extLst>
          </p:cNvPr>
          <p:cNvSpPr txBox="1"/>
          <p:nvPr/>
        </p:nvSpPr>
        <p:spPr>
          <a:xfrm>
            <a:off x="419218" y="1734864"/>
            <a:ext cx="8113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Create a Virtual Switch to a private network by QTS "Network and Virtual Switch" function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 idx="4294967295"/>
          </p:nvPr>
        </p:nvSpPr>
        <p:spPr>
          <a:xfrm>
            <a:off x="796261" y="2091170"/>
            <a:ext cx="3240088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Clr>
                <a:schemeClr val="lt1"/>
              </a:buClr>
            </a:pPr>
            <a:r>
              <a:rPr lang="en-US" altLang="zh-TW" sz="2800"/>
              <a:t>Wireless Network Card Advantages</a:t>
            </a:r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2"/>
          <p:cNvSpPr txBox="1">
            <a:spLocks noGrp="1"/>
          </p:cNvSpPr>
          <p:nvPr>
            <p:ph type="title" idx="4294967295"/>
          </p:nvPr>
        </p:nvSpPr>
        <p:spPr>
          <a:xfrm>
            <a:off x="654966" y="2334585"/>
            <a:ext cx="3756025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altLang="zh-TW" sz="4000">
                <a:ea typeface="微軟正黑體"/>
              </a:rPr>
              <a:t>IPC/PC</a:t>
            </a:r>
            <a:endParaRPr lang="en-US" altLang="zh-TW" sz="4000">
              <a:ea typeface="微軟正黑體" panose="020B0604030504040204" pitchFamily="34" charset="-120"/>
            </a:endParaRPr>
          </a:p>
          <a:p>
            <a:pPr algn="l">
              <a:buClr>
                <a:schemeClr val="lt1"/>
              </a:buClr>
            </a:pPr>
            <a:r>
              <a:rPr lang="en-US" altLang="zh-TW" sz="4000">
                <a:ea typeface="微軟正黑體"/>
              </a:rPr>
              <a:t>Setting Demo</a:t>
            </a:r>
            <a:endParaRPr lang="en-US" altLang="zh-TW" sz="4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lang="en-US" sz="4000"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 descr="C:\Users\user\Desktop\0417_直播PPT對稿_QW-AC2600 802.11AC wifi card + Wirele\58160981_x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" y="1184563"/>
            <a:ext cx="5613464" cy="374137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0"/>
          <p:cNvSpPr txBox="1">
            <a:spLocks noGrp="1"/>
          </p:cNvSpPr>
          <p:nvPr>
            <p:ph type="title" idx="4294967295"/>
          </p:nvPr>
        </p:nvSpPr>
        <p:spPr>
          <a:xfrm>
            <a:off x="0" y="175293"/>
            <a:ext cx="91394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altLang="zh-TW" sz="3600">
                <a:latin typeface="+mj-lt"/>
                <a:ea typeface="微軟正黑體" panose="020B0604030504040204" pitchFamily="34" charset="-120"/>
              </a:rPr>
              <a:t>Turn</a:t>
            </a:r>
            <a:r>
              <a:rPr lang="zh-TW" altLang="en-US" sz="360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600">
                <a:latin typeface="+mj-lt"/>
                <a:ea typeface="微軟正黑體" panose="020B0604030504040204" pitchFamily="34" charset="-120"/>
              </a:rPr>
              <a:t>PC or IPC</a:t>
            </a:r>
            <a:r>
              <a:rPr lang="zh-TW" altLang="en-US" sz="360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600">
                <a:latin typeface="+mj-lt"/>
                <a:ea typeface="微軟正黑體" panose="020B0604030504040204" pitchFamily="34" charset="-120"/>
              </a:rPr>
              <a:t>into</a:t>
            </a:r>
            <a:r>
              <a:rPr lang="zh-TW" altLang="en-US" sz="360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600">
                <a:latin typeface="+mj-lt"/>
                <a:ea typeface="微軟正黑體" panose="020B0604030504040204" pitchFamily="34" charset="-120"/>
              </a:rPr>
              <a:t>wireless</a:t>
            </a:r>
            <a:r>
              <a:rPr lang="zh-TW" altLang="en-US" sz="3600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600">
                <a:latin typeface="+mj-lt"/>
                <a:ea typeface="微軟正黑體" panose="020B0604030504040204" pitchFamily="34" charset="-120"/>
              </a:rPr>
              <a:t>AP</a:t>
            </a:r>
            <a:endParaRPr lang="zh-TW" altLang="en-US" sz="36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62" name="Google Shape;262;p30"/>
          <p:cNvSpPr/>
          <p:nvPr/>
        </p:nvSpPr>
        <p:spPr>
          <a:xfrm>
            <a:off x="758052" y="2511393"/>
            <a:ext cx="20700" cy="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0"/>
          <p:cNvSpPr/>
          <p:nvPr/>
        </p:nvSpPr>
        <p:spPr>
          <a:xfrm>
            <a:off x="956368" y="2530046"/>
            <a:ext cx="20700" cy="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0"/>
          <p:cNvSpPr/>
          <p:nvPr/>
        </p:nvSpPr>
        <p:spPr>
          <a:xfrm>
            <a:off x="956368" y="2549096"/>
            <a:ext cx="20700" cy="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EFEF24-34B7-49EB-B79E-DCA31AE03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88" y="2441593"/>
            <a:ext cx="2688344" cy="235393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B1EA112C-5793-47ED-8410-96191E72E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7810" y="2142818"/>
            <a:ext cx="648586" cy="648586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D55DD9DA-5D74-4524-9DA0-88697F811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596852">
            <a:off x="773996" y="2080473"/>
            <a:ext cx="648586" cy="64858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2B32D52-611F-44EE-8423-03B58D406535}"/>
              </a:ext>
            </a:extLst>
          </p:cNvPr>
          <p:cNvSpPr/>
          <p:nvPr/>
        </p:nvSpPr>
        <p:spPr>
          <a:xfrm>
            <a:off x="3411606" y="1601599"/>
            <a:ext cx="5323973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b="1">
                <a:solidFill>
                  <a:schemeClr val="dk1"/>
                </a:solidFill>
              </a:rPr>
              <a:t>Build PC or IPC</a:t>
            </a:r>
            <a:r>
              <a:rPr lang="zh-TW" altLang="en-US" sz="2000" b="1">
                <a:solidFill>
                  <a:schemeClr val="dk1"/>
                </a:solidFill>
              </a:rPr>
              <a:t> </a:t>
            </a:r>
            <a:r>
              <a:rPr lang="en-US" altLang="zh-TW" sz="2000" b="1">
                <a:solidFill>
                  <a:schemeClr val="dk1"/>
                </a:solidFill>
              </a:rPr>
              <a:t>as a wireless</a:t>
            </a:r>
            <a:r>
              <a:rPr lang="zh-TW" altLang="en-US" sz="2000" b="1">
                <a:solidFill>
                  <a:schemeClr val="dk1"/>
                </a:solidFill>
              </a:rPr>
              <a:t> </a:t>
            </a:r>
            <a:r>
              <a:rPr lang="en-US" altLang="zh-TW" sz="2000" b="1">
                <a:solidFill>
                  <a:schemeClr val="dk1"/>
                </a:solidFill>
              </a:rPr>
              <a:t>access point with QWA-AC2600</a:t>
            </a:r>
            <a:endParaRPr lang="zh-TW" altLang="en-US" sz="2000" b="1">
              <a:solidFill>
                <a:schemeClr val="dk1"/>
              </a:solidFill>
            </a:endParaRPr>
          </a:p>
        </p:txBody>
      </p:sp>
      <p:pic>
        <p:nvPicPr>
          <p:cNvPr id="44" name="Picture 5" descr="C:\Users\user\Desktop\0417_直播PPT對稿_QW-AC2600 802.11AC wifi card + Wirele\34.png">
            <a:extLst>
              <a:ext uri="{FF2B5EF4-FFF2-40B4-BE49-F238E27FC236}">
                <a16:creationId xmlns:a16="http://schemas.microsoft.com/office/drawing/2014/main" id="{96154946-77EF-46A7-A029-18D09D7FD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1080" y="3405445"/>
            <a:ext cx="1446070" cy="1390182"/>
          </a:xfrm>
          <a:prstGeom prst="rect">
            <a:avLst/>
          </a:prstGeom>
          <a:noFill/>
        </p:spPr>
      </p:pic>
      <p:pic>
        <p:nvPicPr>
          <p:cNvPr id="45" name="Picture 5" descr="C:\Users\user\Desktop\0417_直播PPT對稿_QW-AC2600 802.11AC wifi card + Wirele\34.png">
            <a:extLst>
              <a:ext uri="{FF2B5EF4-FFF2-40B4-BE49-F238E27FC236}">
                <a16:creationId xmlns:a16="http://schemas.microsoft.com/office/drawing/2014/main" id="{2E0CB704-648D-4D06-8014-609C4889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1417" y="3423566"/>
            <a:ext cx="1446070" cy="1390182"/>
          </a:xfrm>
          <a:prstGeom prst="rect">
            <a:avLst/>
          </a:prstGeom>
          <a:noFill/>
        </p:spPr>
      </p:pic>
      <p:pic>
        <p:nvPicPr>
          <p:cNvPr id="46" name="Picture 5" descr="C:\Users\user\Desktop\0417_直播PPT對稿_QW-AC2600 802.11AC wifi card + Wirele\34.png">
            <a:extLst>
              <a:ext uri="{FF2B5EF4-FFF2-40B4-BE49-F238E27FC236}">
                <a16:creationId xmlns:a16="http://schemas.microsoft.com/office/drawing/2014/main" id="{C29F1466-D5C2-435E-8C05-345BD8A7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4430" y="3418571"/>
            <a:ext cx="1618108" cy="1390182"/>
          </a:xfrm>
          <a:prstGeom prst="rect">
            <a:avLst/>
          </a:prstGeom>
          <a:noFill/>
        </p:spPr>
      </p:pic>
      <p:sp>
        <p:nvSpPr>
          <p:cNvPr id="47" name="Shape 765">
            <a:extLst>
              <a:ext uri="{FF2B5EF4-FFF2-40B4-BE49-F238E27FC236}">
                <a16:creationId xmlns:a16="http://schemas.microsoft.com/office/drawing/2014/main" id="{31CCC3DA-035E-4B6D-B53F-F34B0D060DA2}"/>
              </a:ext>
            </a:extLst>
          </p:cNvPr>
          <p:cNvSpPr/>
          <p:nvPr/>
        </p:nvSpPr>
        <p:spPr>
          <a:xfrm>
            <a:off x="5273862" y="3800095"/>
            <a:ext cx="394213" cy="378271"/>
          </a:xfrm>
          <a:prstGeom prst="mathPlus">
            <a:avLst>
              <a:gd name="adj1" fmla="val 23520"/>
            </a:avLst>
          </a:prstGeom>
          <a:solidFill>
            <a:schemeClr val="tx2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769">
            <a:extLst>
              <a:ext uri="{FF2B5EF4-FFF2-40B4-BE49-F238E27FC236}">
                <a16:creationId xmlns:a16="http://schemas.microsoft.com/office/drawing/2014/main" id="{F97E2A36-2C1D-49F6-B177-C2698DA039F3}"/>
              </a:ext>
            </a:extLst>
          </p:cNvPr>
          <p:cNvSpPr txBox="1"/>
          <p:nvPr/>
        </p:nvSpPr>
        <p:spPr>
          <a:xfrm>
            <a:off x="4062927" y="4137907"/>
            <a:ext cx="1182375" cy="21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chemeClr val="dk1"/>
              </a:buClr>
              <a:buSzPts val="1600"/>
            </a:pPr>
            <a:r>
              <a:rPr lang="en-US" altLang="zh-TW" sz="1200" b="1">
                <a:solidFill>
                  <a:schemeClr val="dk1"/>
                </a:solidFill>
              </a:rPr>
              <a:t>Install</a:t>
            </a:r>
            <a:r>
              <a:rPr lang="en-US" altLang="zh-TW" sz="1200" b="1">
                <a:solidFill>
                  <a:schemeClr val="dk1"/>
                </a:solidFill>
                <a:ea typeface="Arial"/>
                <a:cs typeface="Arial"/>
              </a:rPr>
              <a:t> Ubuntu 17.10</a:t>
            </a:r>
          </a:p>
        </p:txBody>
      </p:sp>
      <p:sp>
        <p:nvSpPr>
          <p:cNvPr id="49" name="Shape 770">
            <a:extLst>
              <a:ext uri="{FF2B5EF4-FFF2-40B4-BE49-F238E27FC236}">
                <a16:creationId xmlns:a16="http://schemas.microsoft.com/office/drawing/2014/main" id="{05483BD3-E70E-4B6F-84C3-C5A41C9669C4}"/>
              </a:ext>
            </a:extLst>
          </p:cNvPr>
          <p:cNvSpPr txBox="1"/>
          <p:nvPr/>
        </p:nvSpPr>
        <p:spPr>
          <a:xfrm>
            <a:off x="5760024" y="4190776"/>
            <a:ext cx="1125664" cy="21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chemeClr val="dk1"/>
              </a:buClr>
              <a:buSzPts val="1600"/>
            </a:pPr>
            <a:r>
              <a:rPr lang="en-US" altLang="zh-TW" sz="1200" b="1">
                <a:solidFill>
                  <a:schemeClr val="dk1"/>
                </a:solidFill>
                <a:ea typeface="Arial"/>
                <a:cs typeface="Arial"/>
              </a:rPr>
              <a:t>Install QWA-AC2600</a:t>
            </a:r>
          </a:p>
        </p:txBody>
      </p:sp>
      <p:sp>
        <p:nvSpPr>
          <p:cNvPr id="50" name="Shape 771">
            <a:extLst>
              <a:ext uri="{FF2B5EF4-FFF2-40B4-BE49-F238E27FC236}">
                <a16:creationId xmlns:a16="http://schemas.microsoft.com/office/drawing/2014/main" id="{8477CD9C-E4FA-431D-A428-F4D02A528769}"/>
              </a:ext>
            </a:extLst>
          </p:cNvPr>
          <p:cNvSpPr txBox="1"/>
          <p:nvPr/>
        </p:nvSpPr>
        <p:spPr>
          <a:xfrm>
            <a:off x="7270390" y="4130715"/>
            <a:ext cx="1564927" cy="515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93750"/>
              </a:lnSpc>
              <a:buClr>
                <a:schemeClr val="dk1"/>
              </a:buClr>
              <a:buSzPts val="1600"/>
            </a:pPr>
            <a:r>
              <a:rPr lang="en-US" altLang="zh-TW" sz="1000" b="1">
                <a:solidFill>
                  <a:schemeClr val="dk1"/>
                </a:solidFill>
                <a:ea typeface="Arial"/>
                <a:cs typeface="Arial"/>
              </a:rPr>
              <a:t>Install and setup</a:t>
            </a:r>
          </a:p>
          <a:p>
            <a:pPr lvl="0" algn="ctr">
              <a:lnSpc>
                <a:spcPct val="93750"/>
              </a:lnSpc>
              <a:buClr>
                <a:schemeClr val="dk1"/>
              </a:buClr>
              <a:buSzPts val="1600"/>
            </a:pPr>
            <a:r>
              <a:rPr lang="en-US" altLang="zh-TW" sz="1000" b="1">
                <a:solidFill>
                  <a:schemeClr val="dk1"/>
                </a:solidFill>
                <a:ea typeface="Arial"/>
                <a:cs typeface="Arial"/>
              </a:rPr>
              <a:t>AP suite</a:t>
            </a:r>
            <a:r>
              <a:rPr lang="zh-TW" altLang="en-US" sz="1000" b="1">
                <a:solidFill>
                  <a:schemeClr val="dk1"/>
                </a:solidFill>
                <a:ea typeface="Arial"/>
                <a:cs typeface="Arial"/>
              </a:rPr>
              <a:t>：</a:t>
            </a:r>
            <a:r>
              <a:rPr lang="en-US" altLang="zh-TW" sz="1000" b="1" err="1">
                <a:solidFill>
                  <a:schemeClr val="dk1"/>
                </a:solidFill>
                <a:ea typeface="Arial"/>
                <a:cs typeface="Arial"/>
              </a:rPr>
              <a:t>Hostapd</a:t>
            </a:r>
            <a:endParaRPr lang="en-US" altLang="zh-TW" sz="1000" b="1">
              <a:solidFill>
                <a:schemeClr val="dk1"/>
              </a:solidFill>
              <a:ea typeface="Arial"/>
              <a:cs typeface="Arial"/>
            </a:endParaRPr>
          </a:p>
          <a:p>
            <a:pPr lvl="0" algn="ctr">
              <a:lnSpc>
                <a:spcPct val="93750"/>
              </a:lnSpc>
              <a:buClr>
                <a:schemeClr val="dk1"/>
              </a:buClr>
              <a:buSzPts val="1600"/>
            </a:pPr>
            <a:r>
              <a:rPr lang="en-US" altLang="zh-TW" sz="1000" b="1">
                <a:solidFill>
                  <a:schemeClr val="dk1"/>
                </a:solidFill>
                <a:ea typeface="Arial"/>
                <a:cs typeface="Arial"/>
              </a:rPr>
              <a:t>Client: wpa_supplicant</a:t>
            </a:r>
          </a:p>
        </p:txBody>
      </p:sp>
      <p:pic>
        <p:nvPicPr>
          <p:cNvPr id="51" name="Picture 3" descr="C:\Users\user\Desktop\0417_直播PPT對稿_QW-AC2600 802.11AC wifi card + Wirele\Ubuntu.png">
            <a:extLst>
              <a:ext uri="{FF2B5EF4-FFF2-40B4-BE49-F238E27FC236}">
                <a16:creationId xmlns:a16="http://schemas.microsoft.com/office/drawing/2014/main" id="{FC69DD6B-10E5-4293-A624-EF517BFD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9709" y="3502266"/>
            <a:ext cx="635641" cy="635641"/>
          </a:xfrm>
          <a:prstGeom prst="rect">
            <a:avLst/>
          </a:prstGeom>
          <a:noFill/>
        </p:spPr>
      </p:pic>
      <p:pic>
        <p:nvPicPr>
          <p:cNvPr id="52" name="Picture 2" descr="C:\Users\user\Desktop\0417_直播PPT對稿_QW-AC2600 802.11AC wifi card + Wirele\31.png">
            <a:extLst>
              <a:ext uri="{FF2B5EF4-FFF2-40B4-BE49-F238E27FC236}">
                <a16:creationId xmlns:a16="http://schemas.microsoft.com/office/drawing/2014/main" id="{70DA407D-8FFA-46D0-BD13-09CFA594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007005" y="2692410"/>
            <a:ext cx="1322797" cy="512908"/>
          </a:xfrm>
          <a:prstGeom prst="rect">
            <a:avLst/>
          </a:prstGeom>
          <a:noFill/>
        </p:spPr>
      </p:pic>
      <p:pic>
        <p:nvPicPr>
          <p:cNvPr id="53" name="Picture 3" descr="C:\Users\user\Desktop\0417_直播PPT對稿_QW-AC2600 802.11AC wifi card + Wirele\32.png">
            <a:extLst>
              <a:ext uri="{FF2B5EF4-FFF2-40B4-BE49-F238E27FC236}">
                <a16:creationId xmlns:a16="http://schemas.microsoft.com/office/drawing/2014/main" id="{CF38F6CB-2832-41D5-8A60-AAAEBB52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638800" y="2692410"/>
            <a:ext cx="1322121" cy="512897"/>
          </a:xfrm>
          <a:prstGeom prst="rect">
            <a:avLst/>
          </a:prstGeom>
          <a:noFill/>
        </p:spPr>
      </p:pic>
      <p:pic>
        <p:nvPicPr>
          <p:cNvPr id="54" name="Picture 4" descr="C:\Users\user\Desktop\0417_直播PPT對稿_QW-AC2600 802.11AC wifi card + Wirele\33.png">
            <a:extLst>
              <a:ext uri="{FF2B5EF4-FFF2-40B4-BE49-F238E27FC236}">
                <a16:creationId xmlns:a16="http://schemas.microsoft.com/office/drawing/2014/main" id="{103E11DD-A4B1-4B27-B5A3-94EA776A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412799" y="2692410"/>
            <a:ext cx="1322121" cy="512897"/>
          </a:xfrm>
          <a:prstGeom prst="rect">
            <a:avLst/>
          </a:prstGeom>
          <a:noFill/>
        </p:spPr>
      </p:pic>
      <p:sp>
        <p:nvSpPr>
          <p:cNvPr id="55" name="Shape 765">
            <a:extLst>
              <a:ext uri="{FF2B5EF4-FFF2-40B4-BE49-F238E27FC236}">
                <a16:creationId xmlns:a16="http://schemas.microsoft.com/office/drawing/2014/main" id="{66FD5A38-A4FB-4F5C-A4D9-0C36B2FF7664}"/>
              </a:ext>
            </a:extLst>
          </p:cNvPr>
          <p:cNvSpPr/>
          <p:nvPr/>
        </p:nvSpPr>
        <p:spPr>
          <a:xfrm>
            <a:off x="6935185" y="3808950"/>
            <a:ext cx="394213" cy="378271"/>
          </a:xfrm>
          <a:prstGeom prst="mathPlus">
            <a:avLst>
              <a:gd name="adj1" fmla="val 23520"/>
            </a:avLst>
          </a:prstGeom>
          <a:solidFill>
            <a:schemeClr val="tx2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Picture 6" descr="C:\Users\user\Desktop\0417_直播PPT對稿_QW-AC2600 802.11AC wifi card + Wirele\35.png">
            <a:extLst>
              <a:ext uri="{FF2B5EF4-FFF2-40B4-BE49-F238E27FC236}">
                <a16:creationId xmlns:a16="http://schemas.microsoft.com/office/drawing/2014/main" id="{9BB25DA5-B9DA-483A-A018-AD6FB10B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3320" y="3324752"/>
            <a:ext cx="661061" cy="738833"/>
          </a:xfrm>
          <a:prstGeom prst="rect">
            <a:avLst/>
          </a:prstGeom>
          <a:noFill/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377E2219-E040-4291-BD88-81C9BBB2760F}"/>
              </a:ext>
            </a:extLst>
          </p:cNvPr>
          <p:cNvSpPr/>
          <p:nvPr/>
        </p:nvSpPr>
        <p:spPr>
          <a:xfrm>
            <a:off x="5886616" y="3592902"/>
            <a:ext cx="13630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/>
              <a:t> </a:t>
            </a:r>
          </a:p>
        </p:txBody>
      </p:sp>
      <p:pic>
        <p:nvPicPr>
          <p:cNvPr id="58" name="Picture 2" descr="C:\Users\user\Desktop\0417_直播PPT對稿_QW-AC2600 802.11AC wifi card + Wirele\DSC_0147.png">
            <a:extLst>
              <a:ext uri="{FF2B5EF4-FFF2-40B4-BE49-F238E27FC236}">
                <a16:creationId xmlns:a16="http://schemas.microsoft.com/office/drawing/2014/main" id="{A7732F64-5121-4DD5-8685-2B341ACC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21790" y="3343511"/>
            <a:ext cx="997370" cy="930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8;p51">
            <a:extLst>
              <a:ext uri="{FF2B5EF4-FFF2-40B4-BE49-F238E27FC236}">
                <a16:creationId xmlns:a16="http://schemas.microsoft.com/office/drawing/2014/main" id="{4E9A9BAC-4609-4968-B249-0087AC6032FC}"/>
              </a:ext>
            </a:extLst>
          </p:cNvPr>
          <p:cNvSpPr txBox="1">
            <a:spLocks/>
          </p:cNvSpPr>
          <p:nvPr/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zh-TW" altLang="en-US" sz="4000">
                <a:latin typeface="+mj-lt"/>
                <a:ea typeface="微軟正黑體"/>
              </a:rPr>
              <a:t> </a:t>
            </a:r>
            <a:r>
              <a:rPr lang="en-US" altLang="zh-TW" sz="4000">
                <a:latin typeface="+mj-lt"/>
                <a:ea typeface="微軟正黑體"/>
              </a:rPr>
              <a:t>TANK-870 without AC2600</a:t>
            </a:r>
            <a:endParaRPr lang="zh-TW" altLang="en-US" sz="4000">
              <a:latin typeface="+mj-lt"/>
              <a:ea typeface="微軟正黑體"/>
            </a:endParaRPr>
          </a:p>
        </p:txBody>
      </p:sp>
      <p:sp>
        <p:nvSpPr>
          <p:cNvPr id="8" name="Google Shape;648;p51">
            <a:extLst>
              <a:ext uri="{FF2B5EF4-FFF2-40B4-BE49-F238E27FC236}">
                <a16:creationId xmlns:a16="http://schemas.microsoft.com/office/drawing/2014/main" id="{1BB337DA-29F8-444C-B03E-2A331F140954}"/>
              </a:ext>
            </a:extLst>
          </p:cNvPr>
          <p:cNvSpPr txBox="1">
            <a:spLocks/>
          </p:cNvSpPr>
          <p:nvPr/>
        </p:nvSpPr>
        <p:spPr>
          <a:xfrm>
            <a:off x="7123523" y="1368532"/>
            <a:ext cx="1667896" cy="42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somewhere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3406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8;p51">
            <a:extLst>
              <a:ext uri="{FF2B5EF4-FFF2-40B4-BE49-F238E27FC236}">
                <a16:creationId xmlns:a16="http://schemas.microsoft.com/office/drawing/2014/main" id="{4E9A9BAC-4609-4968-B249-0087AC6032FC}"/>
              </a:ext>
            </a:extLst>
          </p:cNvPr>
          <p:cNvSpPr txBox="1">
            <a:spLocks/>
          </p:cNvSpPr>
          <p:nvPr/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en-US" altLang="zh-TW" sz="4000">
                <a:latin typeface="+mj-lt"/>
                <a:ea typeface="微軟正黑體"/>
              </a:rPr>
              <a:t>TANK-870 with AC2600</a:t>
            </a:r>
            <a:endParaRPr lang="zh-TW" altLang="en-US" sz="40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" name="Google Shape;648;p51">
            <a:extLst>
              <a:ext uri="{FF2B5EF4-FFF2-40B4-BE49-F238E27FC236}">
                <a16:creationId xmlns:a16="http://schemas.microsoft.com/office/drawing/2014/main" id="{7905C6AC-7A04-4319-9672-BA9C96935D2E}"/>
              </a:ext>
            </a:extLst>
          </p:cNvPr>
          <p:cNvSpPr txBox="1">
            <a:spLocks/>
          </p:cNvSpPr>
          <p:nvPr/>
        </p:nvSpPr>
        <p:spPr>
          <a:xfrm>
            <a:off x="6052340" y="1248029"/>
            <a:ext cx="821543" cy="42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here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2946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sz="4000">
                <a:latin typeface="+mj-lt"/>
                <a:ea typeface="微軟正黑體"/>
              </a:rPr>
              <a:t>Install AP Suite</a:t>
            </a:r>
            <a:endParaRPr lang="zh-TW" altLang="en-US">
              <a:latin typeface="+mj-lt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CEE972EE-2BA8-4506-811F-21852A8A9609}"/>
              </a:ext>
            </a:extLst>
          </p:cNvPr>
          <p:cNvSpPr txBox="1"/>
          <p:nvPr/>
        </p:nvSpPr>
        <p:spPr>
          <a:xfrm>
            <a:off x="276344" y="1448842"/>
            <a:ext cx="8601980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>
                <a:latin typeface="微軟正黑體"/>
                <a:ea typeface="微軟正黑體"/>
                <a:sym typeface="Microsoft JhengHei"/>
              </a:rPr>
              <a:t>●</a:t>
            </a:r>
            <a:r>
              <a:rPr lang="zh-TW" sz="2000" b="1">
                <a:latin typeface="微軟正黑體"/>
                <a:ea typeface="微軟正黑體"/>
                <a:sym typeface="Microsoft JhengHei"/>
              </a:rPr>
              <a:t>AP </a:t>
            </a:r>
            <a:r>
              <a:rPr lang="en-US" altLang="zh-TW" sz="2000" b="1">
                <a:latin typeface="微軟正黑體"/>
                <a:ea typeface="微軟正黑體"/>
                <a:sym typeface="Microsoft JhengHei"/>
              </a:rPr>
              <a:t>Suite</a:t>
            </a:r>
            <a:r>
              <a:rPr lang="zh-TW" sz="2000" b="1">
                <a:latin typeface="微軟正黑體"/>
                <a:ea typeface="微軟正黑體"/>
                <a:sym typeface="Microsoft JhengHei"/>
              </a:rPr>
              <a:t>：Hostapd</a:t>
            </a:r>
            <a:endParaRPr lang="zh-TW" altLang="en-US">
              <a:latin typeface="微軟正黑體"/>
              <a:ea typeface="微軟正黑體"/>
            </a:endParaRPr>
          </a:p>
          <a:p>
            <a:r>
              <a:rPr lang="zh-TW" altLang="en-US" sz="2000">
                <a:latin typeface="微軟正黑體"/>
                <a:ea typeface="微軟正黑體"/>
                <a:sym typeface="Microsoft JhengHei"/>
              </a:rPr>
              <a:t>     ○</a:t>
            </a:r>
            <a:r>
              <a:rPr lang="en-US" altLang="zh-TW" sz="2000" b="1">
                <a:latin typeface="微軟正黑體"/>
                <a:ea typeface="微軟正黑體"/>
                <a:sym typeface="Microsoft JhengHei"/>
              </a:rPr>
              <a:t>Command: </a:t>
            </a:r>
            <a:r>
              <a:rPr lang="zh-TW" sz="2000" b="1">
                <a:latin typeface="微軟正黑體"/>
                <a:ea typeface="微軟正黑體"/>
                <a:sym typeface="Microsoft JhengHei"/>
              </a:rPr>
              <a:t>sudo apt-get install hostapd</a:t>
            </a:r>
            <a:endParaRPr lang="zh-TW">
              <a:latin typeface="微軟正黑體"/>
              <a:ea typeface="微軟正黑體"/>
            </a:endParaRPr>
          </a:p>
          <a:p>
            <a:r>
              <a:rPr lang="zh-TW" altLang="en-US" sz="2000">
                <a:latin typeface="微軟正黑體"/>
                <a:ea typeface="微軟正黑體"/>
              </a:rPr>
              <a:t>●</a:t>
            </a:r>
            <a:r>
              <a:rPr lang="en-US" altLang="zh-TW" sz="2000" b="1">
                <a:latin typeface="微軟正黑體"/>
                <a:ea typeface="微軟正黑體"/>
              </a:rPr>
              <a:t>Ubuntu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default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setting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will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lock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the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network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management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function, need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to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unlock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by</a:t>
            </a:r>
            <a:r>
              <a:rPr lang="zh-TW" altLang="en-US" sz="2000" b="1">
                <a:latin typeface="微軟正黑體"/>
                <a:ea typeface="微軟正黑體"/>
              </a:rPr>
              <a:t> </a:t>
            </a:r>
            <a:r>
              <a:rPr lang="en-US" altLang="zh-TW" sz="2000" b="1">
                <a:latin typeface="微軟正黑體"/>
                <a:ea typeface="微軟正黑體"/>
              </a:rPr>
              <a:t>instruction</a:t>
            </a:r>
            <a:endParaRPr lang="zh-TW"/>
          </a:p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     ○</a:t>
            </a:r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sudo nmcli radio wifi off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>
                <a:latin typeface="微軟正黑體"/>
                <a:ea typeface="微軟正黑體"/>
                <a:cs typeface="Microsoft JhengHei"/>
                <a:sym typeface="Microsoft JhengHei"/>
              </a:rPr>
              <a:t>     </a:t>
            </a:r>
            <a:r>
              <a:rPr lang="zh-TW" altLang="en-US" sz="20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○</a:t>
            </a:r>
            <a:r>
              <a:rPr lang="zh-TW" sz="2000" b="1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sudo rfkill unblock all</a:t>
            </a:r>
            <a:endParaRPr lang="zh-TW">
              <a:solidFill>
                <a:schemeClr val="tx1"/>
              </a:solidFill>
              <a:latin typeface="微軟正黑體"/>
              <a:ea typeface="微軟正黑體"/>
            </a:endParaRPr>
          </a:p>
          <a:p>
            <a:r>
              <a:rPr lang="zh-TW" altLang="en-US" sz="2000">
                <a:latin typeface="微軟正黑體"/>
                <a:ea typeface="微軟正黑體"/>
                <a:cs typeface="Microsoft JhengHei"/>
                <a:sym typeface="Microsoft JhengHei"/>
              </a:rPr>
              <a:t>●</a:t>
            </a:r>
            <a:r>
              <a:rPr lang="en-US" altLang="zh-TW" sz="2000" b="1">
                <a:latin typeface="微軟正黑體"/>
                <a:ea typeface="微軟正黑體"/>
                <a:cs typeface="Microsoft JhengHei"/>
                <a:sym typeface="Microsoft JhengHei"/>
              </a:rPr>
              <a:t>If require changing the network interface card name (or using default name)</a:t>
            </a:r>
            <a:b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sz="2000" b="1">
                <a:latin typeface="微軟正黑體"/>
                <a:ea typeface="微軟正黑體"/>
                <a:cs typeface="Microsoft JhengHei"/>
                <a:sym typeface="Microsoft JhengHei"/>
              </a:rPr>
              <a:t> sudo ip link set wlp4s0 name wifiap0</a:t>
            </a:r>
            <a:b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sz="2000" b="1">
                <a:latin typeface="微軟正黑體"/>
                <a:ea typeface="微軟正黑體"/>
                <a:cs typeface="Microsoft JhengHei"/>
                <a:sym typeface="Microsoft JhengHei"/>
              </a:rPr>
              <a:t> sudo ip link set wlp5s0 name wifiap1</a:t>
            </a:r>
            <a:endParaRPr lang="zh-TW">
              <a:latin typeface="微軟正黑體"/>
              <a:ea typeface="微軟正黑體"/>
            </a:endParaRPr>
          </a:p>
          <a:p>
            <a:pPr marL="342900" indent="-342900">
              <a:buChar char="•"/>
            </a:pPr>
            <a:endParaRPr 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4658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sz="4000">
                <a:latin typeface="+mj-lt"/>
                <a:ea typeface="微軟正黑體"/>
              </a:rPr>
              <a:t>Set up </a:t>
            </a:r>
            <a:r>
              <a:rPr lang="en-US" sz="4000" err="1">
                <a:latin typeface="+mj-lt"/>
                <a:ea typeface="微軟正黑體"/>
              </a:rPr>
              <a:t>Hostapd</a:t>
            </a:r>
            <a:r>
              <a:rPr lang="en-US" sz="4000">
                <a:latin typeface="+mj-lt"/>
                <a:ea typeface="微軟正黑體"/>
              </a:rPr>
              <a:t> #1</a:t>
            </a:r>
            <a:endParaRPr lang="zh-TW" altLang="en-US">
              <a:latin typeface="+mj-lt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CEE972EE-2BA8-4506-811F-21852A8A9609}"/>
              </a:ext>
            </a:extLst>
          </p:cNvPr>
          <p:cNvSpPr txBox="1"/>
          <p:nvPr/>
        </p:nvSpPr>
        <p:spPr>
          <a:xfrm>
            <a:off x="276344" y="1448842"/>
            <a:ext cx="860198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2800">
                <a:latin typeface="微軟正黑體"/>
                <a:ea typeface="微軟正黑體"/>
                <a:sym typeface="Microsoft JhengHei"/>
              </a:rPr>
              <a:t>1</a:t>
            </a:r>
            <a:r>
              <a:rPr lang="en-US" altLang="zh-TW" sz="2800">
                <a:latin typeface="微軟正黑體"/>
                <a:ea typeface="微軟正黑體"/>
                <a:sym typeface="Microsoft JhengHei"/>
              </a:rPr>
              <a:t>.</a:t>
            </a:r>
            <a:r>
              <a:rPr lang="zh-TW" altLang="en-US" sz="2800" b="1">
                <a:latin typeface="微軟正黑體"/>
                <a:ea typeface="微軟正黑體"/>
                <a:sym typeface="Microsoft JhengHei"/>
              </a:rPr>
              <a:t>Create 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/</a:t>
            </a:r>
            <a:r>
              <a:rPr lang="en-US" altLang="zh-TW" sz="2800" b="1" err="1">
                <a:latin typeface="微軟正黑體"/>
                <a:ea typeface="微軟正黑體"/>
                <a:sym typeface="Microsoft JhengHei"/>
              </a:rPr>
              <a:t>etc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/h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ostapd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/</a:t>
            </a:r>
            <a:r>
              <a:rPr lang="zh-TW" sz="2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hostapd</a:t>
            </a:r>
            <a:r>
              <a:rPr lang="en-US" altLang="zh-TW" sz="2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_5G.co</a:t>
            </a:r>
            <a:r>
              <a:rPr lang="zh-TW" sz="2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n</a:t>
            </a:r>
            <a:r>
              <a:rPr lang="en-US" altLang="zh-TW" sz="2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f</a:t>
            </a:r>
            <a:r>
              <a:rPr lang="zh-TW" altLang="en-US" sz="2800" b="1">
                <a:latin typeface="微軟正黑體"/>
                <a:ea typeface="微軟正黑體"/>
                <a:cs typeface="Microsoft JhengHei"/>
                <a:sym typeface="Microsoft JhengHei"/>
              </a:rPr>
              <a:t> profile</a:t>
            </a:r>
            <a:endParaRPr lang="zh-TW" sz="2800" b="1">
              <a:latin typeface="微軟正黑體"/>
              <a:ea typeface="微軟正黑體"/>
            </a:endParaRPr>
          </a:p>
          <a:p>
            <a:r>
              <a:rPr lang="zh-TW" sz="2800">
                <a:latin typeface="微軟正黑體"/>
                <a:ea typeface="微軟正黑體"/>
                <a:cs typeface="Microsoft JhengHei"/>
                <a:sym typeface="Microsoft JhengHei"/>
              </a:rPr>
              <a:t>2.</a:t>
            </a:r>
            <a:r>
              <a:rPr lang="en-US" altLang="zh-TW" sz="2800" b="1">
                <a:latin typeface="微軟正黑體"/>
                <a:ea typeface="微軟正黑體"/>
                <a:cs typeface="Microsoft JhengHei"/>
                <a:sym typeface="Microsoft JhengHei"/>
              </a:rPr>
              <a:t>Set</a:t>
            </a:r>
            <a:r>
              <a:rPr lang="zh-TW" sz="2800" b="1">
                <a:latin typeface="微軟正黑體"/>
                <a:ea typeface="微軟正黑體"/>
                <a:cs typeface="Microsoft JhengHei"/>
                <a:sym typeface="Microsoft JhengHei"/>
              </a:rPr>
              <a:t> u</a:t>
            </a:r>
            <a:r>
              <a:rPr lang="en-US" altLang="zh-TW" sz="2800" b="1">
                <a:latin typeface="微軟正黑體"/>
                <a:ea typeface="微軟正黑體"/>
                <a:cs typeface="Microsoft JhengHei"/>
                <a:sym typeface="Microsoft JhengHei"/>
              </a:rPr>
              <a:t>p </a:t>
            </a:r>
            <a:r>
              <a:rPr lang="en-US" altLang="zh-TW" sz="2800" b="1" err="1">
                <a:latin typeface="微軟正黑體"/>
                <a:ea typeface="微軟正黑體"/>
                <a:cs typeface="Microsoft JhengHei"/>
                <a:sym typeface="Microsoft JhengHei"/>
              </a:rPr>
              <a:t>Inte</a:t>
            </a:r>
            <a:r>
              <a:rPr lang="zh-TW" sz="2800" b="1">
                <a:latin typeface="微軟正黑體"/>
                <a:ea typeface="微軟正黑體"/>
                <a:cs typeface="Microsoft JhengHei"/>
                <a:sym typeface="Microsoft JhengHei"/>
              </a:rPr>
              <a:t>r</a:t>
            </a:r>
            <a:r>
              <a:rPr lang="en-US" altLang="zh-TW" sz="2800" b="1">
                <a:latin typeface="微軟正黑體"/>
                <a:ea typeface="微軟正黑體"/>
                <a:cs typeface="Microsoft JhengHei"/>
                <a:sym typeface="Microsoft JhengHei"/>
              </a:rPr>
              <a:t>f</a:t>
            </a:r>
            <a:r>
              <a:rPr lang="zh-TW" sz="2800" b="1">
                <a:latin typeface="微軟正黑體"/>
                <a:ea typeface="微軟正黑體"/>
                <a:cs typeface="Microsoft JhengHei"/>
                <a:sym typeface="Microsoft JhengHei"/>
              </a:rPr>
              <a:t>a</a:t>
            </a:r>
            <a:r>
              <a:rPr lang="en-US" altLang="zh-TW" sz="2800" b="1" err="1">
                <a:latin typeface="微軟正黑體"/>
                <a:ea typeface="微軟正黑體"/>
                <a:cs typeface="Microsoft JhengHei"/>
                <a:sym typeface="Microsoft JhengHei"/>
              </a:rPr>
              <a:t>ce</a:t>
            </a:r>
            <a:endParaRPr lang="zh-TW" altLang="en-US" sz="2800" err="1">
              <a:latin typeface="微軟正黑體"/>
              <a:ea typeface="微軟正黑體"/>
            </a:endParaRPr>
          </a:p>
          <a:p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#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AP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net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ev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ce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name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(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wi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th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ou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t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'ap'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p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o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st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fi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x,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i.e.,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w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lan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0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u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se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s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wl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an0a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p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for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#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ma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na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ge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me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nt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f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rames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);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th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0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for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ma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wif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int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erf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a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c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e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=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wifiap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0</a:t>
            </a:r>
            <a:endParaRPr lang="zh-TW" altLang="en-US" sz="1800">
              <a:solidFill>
                <a:schemeClr val="bg2">
                  <a:lumMod val="60000"/>
                  <a:lumOff val="40000"/>
                </a:schemeClr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623449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sz="4000">
                <a:latin typeface="+mj-lt"/>
                <a:ea typeface="微軟正黑體"/>
              </a:rPr>
              <a:t>Set up </a:t>
            </a:r>
            <a:r>
              <a:rPr lang="en-US" sz="4000" err="1">
                <a:latin typeface="+mj-lt"/>
                <a:ea typeface="微軟正黑體"/>
              </a:rPr>
              <a:t>Hostapd</a:t>
            </a:r>
            <a:r>
              <a:rPr lang="en-US" sz="4000">
                <a:latin typeface="+mj-lt"/>
                <a:ea typeface="微軟正黑體"/>
              </a:rPr>
              <a:t> #2</a:t>
            </a:r>
            <a:endParaRPr lang="zh-TW" altLang="en-US">
              <a:latin typeface="+mj-lt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CEE972EE-2BA8-4506-811F-21852A8A9609}"/>
              </a:ext>
            </a:extLst>
          </p:cNvPr>
          <p:cNvSpPr txBox="1"/>
          <p:nvPr/>
        </p:nvSpPr>
        <p:spPr>
          <a:xfrm>
            <a:off x="276344" y="1448842"/>
            <a:ext cx="8601980" cy="24622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>
                <a:latin typeface="微軟正黑體"/>
                <a:ea typeface="微軟正黑體"/>
                <a:sym typeface="Microsoft JhengHei"/>
              </a:rPr>
              <a:t>3.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Set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up D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river</a:t>
            </a:r>
            <a:endParaRPr lang="zh-TW" sz="2800" b="1">
              <a:latin typeface="微軟正黑體"/>
              <a:ea typeface="微軟正黑體"/>
            </a:endParaRPr>
          </a:p>
          <a:p>
            <a:r>
              <a:rPr lang="zh-TW" sz="1800" b="1">
                <a:latin typeface="微軟正黑體"/>
                <a:ea typeface="微軟正黑體"/>
                <a:sym typeface="Microsoft JhengHei"/>
              </a:rPr>
              <a:t># Driver interface type (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h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ostap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/wire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d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/</a:t>
            </a:r>
            <a:r>
              <a:rPr lang="en-US" altLang="zh-TW" sz="1800" b="1" err="1">
                <a:latin typeface="微軟正黑體"/>
                <a:ea typeface="微軟正黑體"/>
                <a:sym typeface="Microsoft JhengHei"/>
              </a:rPr>
              <a:t>madwifi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/test/none/nl80211/</a:t>
            </a:r>
            <a:r>
              <a:rPr lang="en-US" altLang="zh-TW" sz="1800" b="1" err="1">
                <a:latin typeface="微軟正黑體"/>
                <a:ea typeface="微軟正黑體"/>
                <a:sym typeface="Microsoft JhengHei"/>
              </a:rPr>
              <a:t>bsd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);</a:t>
            </a:r>
            <a:br>
              <a:rPr 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#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default: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 hostap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).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l80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2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11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i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s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use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 wi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t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h all Li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nux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mac80211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drivers.</a:t>
            </a:r>
            <a:br>
              <a:rPr 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#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Use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driver=no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ne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if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building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hos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tapd as a stan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lone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RADIUS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serv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e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r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th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t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d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oes</a:t>
            </a:r>
            <a:br>
              <a:rPr 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#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not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co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nt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rol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a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ny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wirel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e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ss/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wi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red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driver.</a:t>
            </a:r>
            <a:br>
              <a:rPr 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dr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i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ver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=nl80211</a:t>
            </a:r>
            <a:endParaRPr lang="zh-TW" altLang="en-US" sz="1800">
              <a:solidFill>
                <a:schemeClr val="bg2">
                  <a:lumMod val="60000"/>
                  <a:lumOff val="40000"/>
                </a:schemeClr>
              </a:solidFill>
              <a:latin typeface="微軟正黑體"/>
              <a:ea typeface="微軟正黑體"/>
            </a:endParaRPr>
          </a:p>
          <a:p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4570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sz="4000">
                <a:latin typeface="+mj-lt"/>
                <a:ea typeface="微軟正黑體"/>
              </a:rPr>
              <a:t>Set up </a:t>
            </a:r>
            <a:r>
              <a:rPr lang="en-US" sz="4000" err="1">
                <a:latin typeface="+mj-lt"/>
                <a:ea typeface="微軟正黑體"/>
              </a:rPr>
              <a:t>Hostapd</a:t>
            </a:r>
            <a:r>
              <a:rPr lang="en-US" sz="4000">
                <a:latin typeface="+mj-lt"/>
                <a:ea typeface="微軟正黑體"/>
              </a:rPr>
              <a:t> #3</a:t>
            </a:r>
            <a:endParaRPr lang="zh-TW">
              <a:latin typeface="+mj-lt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CEE972EE-2BA8-4506-811F-21852A8A9609}"/>
              </a:ext>
            </a:extLst>
          </p:cNvPr>
          <p:cNvSpPr txBox="1"/>
          <p:nvPr/>
        </p:nvSpPr>
        <p:spPr>
          <a:xfrm>
            <a:off x="276344" y="1448842"/>
            <a:ext cx="8601980" cy="2893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4.</a:t>
            </a:r>
            <a:r>
              <a:rPr lang="zh-TW" altLang="en-US" sz="2800" b="1">
                <a:latin typeface="微軟正黑體"/>
                <a:ea typeface="微軟正黑體"/>
                <a:sym typeface="Microsoft JhengHei"/>
              </a:rPr>
              <a:t> Set up 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SSID for Wireless network</a:t>
            </a:r>
            <a:r>
              <a:rPr lang="zh-TW" altLang="en-US" sz="2800" b="1">
                <a:latin typeface="微軟正黑體"/>
                <a:ea typeface="微軟正黑體"/>
                <a:sym typeface="Microsoft JhengHei"/>
              </a:rPr>
              <a:t>：</a:t>
            </a:r>
            <a:endParaRPr lang="zh-TW" sz="2800">
              <a:latin typeface="微軟正黑體"/>
              <a:ea typeface="微軟正黑體"/>
            </a:endParaRPr>
          </a:p>
          <a:p>
            <a:r>
              <a:rPr lang="zh-TW" sz="1800" b="1">
                <a:latin typeface="微軟正黑體"/>
                <a:ea typeface="微軟正黑體"/>
                <a:sym typeface="Microsoft JhengHei"/>
              </a:rPr>
              <a:t>#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SSI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D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to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be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us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e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d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in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IEEE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802.11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 err="1">
                <a:latin typeface="微軟正黑體"/>
                <a:ea typeface="微軟正黑體"/>
                <a:sym typeface="Microsoft JhengHei"/>
              </a:rPr>
              <a:t>managemen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t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f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ra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m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es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s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s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id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=QNAP-AP</a:t>
            </a:r>
            <a:endParaRPr lang="zh-TW" altLang="en-US" sz="1800">
              <a:solidFill>
                <a:schemeClr val="bg2">
                  <a:lumMod val="60000"/>
                  <a:lumOff val="40000"/>
                </a:schemeClr>
              </a:solidFill>
              <a:latin typeface="微軟正黑體"/>
              <a:ea typeface="微軟正黑體"/>
            </a:endParaRPr>
          </a:p>
          <a:p>
            <a:r>
              <a:rPr lang="en-US" altLang="zh-TW" sz="2800" b="1">
                <a:latin typeface="微軟正黑體"/>
                <a:ea typeface="微軟正黑體"/>
                <a:cs typeface="Microsoft JhengHei"/>
                <a:sym typeface="Microsoft JhengHei"/>
              </a:rPr>
              <a:t>5.</a:t>
            </a:r>
            <a:r>
              <a:rPr lang="zh-TW" altLang="en-US" sz="2800" b="1">
                <a:latin typeface="微軟正黑體"/>
                <a:ea typeface="微軟正黑體"/>
                <a:cs typeface="Microsoft JhengHei"/>
                <a:sym typeface="Microsoft JhengHei"/>
              </a:rPr>
              <a:t> Set up Wirelss network operation mode</a:t>
            </a:r>
            <a:endParaRPr lang="en-US" sz="2800">
              <a:latin typeface="微軟正黑體"/>
              <a:ea typeface="微軟正黑體"/>
            </a:endParaRPr>
          </a:p>
          <a:p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#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O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p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er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at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io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n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mode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(a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=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IEEE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802.11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(5G),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b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=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IEEE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802.11b,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g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=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IEEE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802.11g(2.4G),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#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D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e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f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a</a:t>
            </a:r>
            <a:r>
              <a:rPr lang="en-US" altLang="zh-TW" sz="1800" b="1" err="1">
                <a:latin typeface="微軟正黑體"/>
                <a:ea typeface="微軟正黑體"/>
                <a:cs typeface="Microsoft JhengHei"/>
                <a:sym typeface="Microsoft JhengHei"/>
              </a:rPr>
              <a:t>ult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: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IEEE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802.11b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hw_mo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de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=a</a:t>
            </a:r>
            <a:endParaRPr lang="zh-TW" sz="1800">
              <a:solidFill>
                <a:schemeClr val="bg2">
                  <a:lumMod val="60000"/>
                  <a:lumOff val="40000"/>
                </a:schemeClr>
              </a:solidFill>
              <a:latin typeface="微軟正黑體"/>
              <a:ea typeface="微軟正黑體"/>
            </a:endParaRPr>
          </a:p>
          <a:p>
            <a:endParaRPr lang="zh-TW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3455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sz="4000">
                <a:latin typeface="+mj-lt"/>
                <a:ea typeface="微軟正黑體"/>
              </a:rPr>
              <a:t>Set up </a:t>
            </a:r>
            <a:r>
              <a:rPr lang="en-US" sz="4000" err="1">
                <a:latin typeface="+mj-lt"/>
                <a:ea typeface="微軟正黑體"/>
              </a:rPr>
              <a:t>Hostapd</a:t>
            </a:r>
            <a:r>
              <a:rPr lang="en-US" sz="4000">
                <a:latin typeface="+mj-lt"/>
                <a:ea typeface="微軟正黑體"/>
              </a:rPr>
              <a:t> #4</a:t>
            </a:r>
            <a:endParaRPr lang="zh-TW">
              <a:latin typeface="+mj-lt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CEE972EE-2BA8-4506-811F-21852A8A9609}"/>
              </a:ext>
            </a:extLst>
          </p:cNvPr>
          <p:cNvSpPr txBox="1"/>
          <p:nvPr/>
        </p:nvSpPr>
        <p:spPr>
          <a:xfrm>
            <a:off x="276344" y="1448842"/>
            <a:ext cx="8601980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6.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WPA</a:t>
            </a:r>
            <a:r>
              <a:rPr lang="zh-TW" altLang="en-US" sz="2800" b="1">
                <a:latin typeface="微軟正黑體"/>
                <a:ea typeface="微軟正黑體"/>
                <a:sym typeface="Microsoft JhengHei"/>
              </a:rPr>
              <a:t> setti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n</a:t>
            </a:r>
            <a:r>
              <a:rPr lang="en-US" altLang="en-US" sz="2800" b="1">
                <a:latin typeface="微軟正黑體"/>
                <a:ea typeface="微軟正黑體"/>
                <a:sym typeface="Microsoft JhengHei"/>
              </a:rPr>
              <a:t>g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：</a:t>
            </a:r>
            <a:endParaRPr lang="zh-TW" b="1">
              <a:latin typeface="微軟正黑體"/>
              <a:ea typeface="微軟正黑體"/>
            </a:endParaRPr>
          </a:p>
          <a:p>
            <a:r>
              <a:rPr lang="zh-TW" sz="1800" b="1">
                <a:latin typeface="微軟正黑體"/>
                <a:ea typeface="微軟正黑體"/>
                <a:sym typeface="Microsoft JhengHei"/>
              </a:rPr>
              <a:t>#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Enable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WPA.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S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e</a:t>
            </a:r>
            <a:r>
              <a:rPr lang="en-US" altLang="zh-TW" sz="1800" b="1" err="1">
                <a:latin typeface="微軟正黑體"/>
                <a:ea typeface="微軟正黑體"/>
                <a:sym typeface="Microsoft JhengHei"/>
              </a:rPr>
              <a:t>tt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in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g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th</a:t>
            </a:r>
            <a:r>
              <a:rPr lang="en-US" altLang="zh-TW" sz="1800" b="1" err="1">
                <a:latin typeface="微軟正黑體"/>
                <a:ea typeface="微軟正黑體"/>
                <a:sym typeface="Microsoft JhengHei"/>
              </a:rPr>
              <a:t>i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s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v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a</a:t>
            </a:r>
            <a:r>
              <a:rPr lang="en-US" altLang="zh-TW" sz="1800" b="1" err="1">
                <a:latin typeface="微軟正黑體"/>
                <a:ea typeface="微軟正黑體"/>
                <a:sym typeface="Microsoft JhengHei"/>
              </a:rPr>
              <a:t>ri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a</a:t>
            </a:r>
            <a:r>
              <a:rPr lang="en-US" altLang="zh-TW" sz="1800" b="1" err="1">
                <a:latin typeface="微軟正黑體"/>
                <a:ea typeface="微軟正黑體"/>
                <a:sym typeface="Microsoft JhengHei"/>
              </a:rPr>
              <a:t>ble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 con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figure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s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the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AP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to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require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WPA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 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#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b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t0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=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WPA</a:t>
            </a:r>
            <a:br>
              <a:rPr 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#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bi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t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1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=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IEEE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802.11i/RSN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(WPA2)</a:t>
            </a: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(dot11RSNAEnabl</a:t>
            </a:r>
            <a:r>
              <a:rPr 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ed</a:t>
            </a:r>
            <a:r>
              <a:rPr lang="en-US" altLang="zh-TW" sz="1800" b="1">
                <a:latin typeface="微軟正黑體"/>
                <a:ea typeface="微軟正黑體"/>
                <a:cs typeface="Microsoft JhengHei"/>
                <a:sym typeface="Microsoft JhengHei"/>
              </a:rPr>
              <a:t>)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</a:br>
            <a:r>
              <a:rPr lang="zh-TW" altLang="en-US" sz="1800" b="1"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wpa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=2</a:t>
            </a:r>
            <a:endParaRPr lang="zh-TW" sz="1800" b="1">
              <a:solidFill>
                <a:schemeClr val="bg2">
                  <a:lumMod val="60000"/>
                  <a:lumOff val="40000"/>
                </a:schemeClr>
              </a:solidFill>
              <a:latin typeface="微軟正黑體"/>
              <a:ea typeface="微軟正黑體"/>
            </a:endParaRPr>
          </a:p>
          <a:p>
            <a:endParaRPr lang="zh-TW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5183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sz="4000">
                <a:latin typeface="+mj-lt"/>
                <a:ea typeface="微軟正黑體"/>
              </a:rPr>
              <a:t>Set </a:t>
            </a:r>
            <a:r>
              <a:rPr lang="en-US" sz="4000" err="1">
                <a:latin typeface="+mj-lt"/>
                <a:ea typeface="微軟正黑體"/>
              </a:rPr>
              <a:t>upHostapd</a:t>
            </a:r>
            <a:r>
              <a:rPr lang="en-US" sz="4000">
                <a:latin typeface="+mj-lt"/>
                <a:ea typeface="微軟正黑體"/>
              </a:rPr>
              <a:t> #5</a:t>
            </a:r>
            <a:endParaRPr lang="zh-TW">
              <a:latin typeface="+mj-lt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CEE972EE-2BA8-4506-811F-21852A8A9609}"/>
              </a:ext>
            </a:extLst>
          </p:cNvPr>
          <p:cNvSpPr txBox="1"/>
          <p:nvPr/>
        </p:nvSpPr>
        <p:spPr>
          <a:xfrm>
            <a:off x="276344" y="1448842"/>
            <a:ext cx="8601980" cy="23391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7.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 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Input Password for Wireless network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：</a:t>
            </a:r>
            <a:endParaRPr lang="zh-TW" sz="2800">
              <a:latin typeface="微軟正黑體"/>
              <a:ea typeface="微軟正黑體"/>
            </a:endParaRPr>
          </a:p>
          <a:p>
            <a:r>
              <a:rPr lang="zh-TW" sz="1800" b="1">
                <a:latin typeface="微軟正黑體"/>
                <a:ea typeface="微軟正黑體"/>
                <a:sym typeface="Microsoft JhengHei"/>
              </a:rPr>
              <a:t>#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WPA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pre-shared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keys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for</a:t>
            </a: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WPA-P</a:t>
            </a:r>
            <a:r>
              <a:rPr lang="zh-TW" sz="1800" b="1">
                <a:latin typeface="微軟正黑體"/>
                <a:ea typeface="微軟正黑體"/>
                <a:sym typeface="Microsoft JhengHei"/>
              </a:rPr>
              <a:t>S</a:t>
            </a:r>
            <a:r>
              <a:rPr lang="en-US" altLang="zh-TW" sz="1800" b="1">
                <a:latin typeface="微軟正黑體"/>
                <a:ea typeface="微軟正黑體"/>
                <a:sym typeface="Microsoft JhengHei"/>
              </a:rPr>
              <a:t>K.</a:t>
            </a:r>
            <a:endParaRPr lang="zh-TW" altLang="en-US" sz="1800">
              <a:latin typeface="微軟正黑體"/>
              <a:ea typeface="微軟正黑體"/>
            </a:endParaRPr>
          </a:p>
          <a:p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wpa_passphras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e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=QNAP12345</a:t>
            </a:r>
            <a:endParaRPr lang="en-US" sz="1800">
              <a:solidFill>
                <a:schemeClr val="bg2">
                  <a:lumMod val="60000"/>
                  <a:lumOff val="40000"/>
                </a:schemeClr>
              </a:solidFill>
              <a:latin typeface="微軟正黑體"/>
              <a:ea typeface="微軟正黑體"/>
            </a:endParaRPr>
          </a:p>
          <a:p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8.</a:t>
            </a:r>
            <a:r>
              <a:rPr lang="zh-TW" altLang="en-US" sz="2800" b="1">
                <a:latin typeface="微軟正黑體"/>
                <a:ea typeface="微軟正黑體"/>
                <a:sym typeface="Microsoft JhengHei"/>
              </a:rPr>
              <a:t>  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#</a:t>
            </a:r>
            <a:r>
              <a:rPr lang="zh-TW" altLang="en-US" sz="2800" b="1">
                <a:latin typeface="微軟正黑體"/>
                <a:ea typeface="微軟正黑體"/>
                <a:sym typeface="Microsoft JhengHei"/>
              </a:rPr>
              <a:t>Star</a:t>
            </a:r>
            <a:r>
              <a:rPr lang="en-US" altLang="zh-TW" sz="2800" b="1">
                <a:latin typeface="微軟正黑體"/>
                <a:ea typeface="微軟正黑體"/>
                <a:sym typeface="Microsoft JhengHei"/>
              </a:rPr>
              <a:t>t </a:t>
            </a:r>
            <a:r>
              <a:rPr lang="en-US" altLang="en-US" sz="2800" b="1">
                <a:latin typeface="微軟正黑體"/>
                <a:ea typeface="微軟正黑體"/>
                <a:sym typeface="Microsoft JhengHei"/>
              </a:rPr>
              <a:t>up </a:t>
            </a:r>
            <a:r>
              <a:rPr lang="zh-TW" sz="2800" b="1">
                <a:latin typeface="微軟正黑體"/>
                <a:ea typeface="微軟正黑體"/>
                <a:sym typeface="Microsoft JhengHei"/>
              </a:rPr>
              <a:t>h</a:t>
            </a:r>
            <a:r>
              <a:rPr lang="en-US" altLang="zh-TW" sz="2800" b="1" err="1">
                <a:latin typeface="微軟正黑體"/>
                <a:ea typeface="微軟正黑體"/>
                <a:sym typeface="Microsoft JhengHei"/>
              </a:rPr>
              <a:t>ostapd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sudo</a:t>
            </a:r>
            <a:r>
              <a:rPr lang="zh-TW" altLang="en-US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/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usr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/sb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in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/h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o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sta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p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d</a:t>
            </a:r>
            <a:r>
              <a:rPr lang="zh-TW" altLang="en-US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-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B</a:t>
            </a:r>
            <a:r>
              <a:rPr lang="zh-TW" altLang="en-US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/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e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t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c/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h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o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s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t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a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pd/ho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s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t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a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pd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_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5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G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.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conf</a:t>
            </a:r>
            <a:br>
              <a:rPr lang="zh-TW" altLang="en-US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sudo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/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us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sym typeface="Microsoft JhengHei"/>
              </a:rPr>
              <a:t>r/sb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i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n/hos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t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apd</a:t>
            </a:r>
            <a:r>
              <a:rPr lang="zh-TW" altLang="en-US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-B</a:t>
            </a:r>
            <a:r>
              <a:rPr lang="zh-TW" altLang="en-US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/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e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tc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/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hostapd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/</a:t>
            </a:r>
            <a:r>
              <a:rPr lang="en-US" altLang="zh-TW" sz="1800" b="1" err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hostap</a:t>
            </a:r>
            <a:r>
              <a:rPr 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d</a:t>
            </a:r>
            <a:r>
              <a:rPr lang="en-US" altLang="zh-TW" sz="1800" b="1">
                <a:solidFill>
                  <a:schemeClr val="bg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_2.4G.conf</a:t>
            </a:r>
            <a:endParaRPr lang="zh-TW" sz="1800">
              <a:solidFill>
                <a:schemeClr val="bg2">
                  <a:lumMod val="60000"/>
                  <a:lumOff val="40000"/>
                </a:schemeClr>
              </a:solidFill>
              <a:latin typeface="微軟正黑體"/>
              <a:ea typeface="微軟正黑體"/>
            </a:endParaRPr>
          </a:p>
          <a:p>
            <a:endParaRPr lang="zh-TW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475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45B681DB-6283-468D-A969-18D4AACCA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0749" y="1418423"/>
            <a:ext cx="4575426" cy="325818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EE2831C-44A2-44CC-A686-C09004DC02A8}"/>
              </a:ext>
            </a:extLst>
          </p:cNvPr>
          <p:cNvSpPr txBox="1"/>
          <p:nvPr/>
        </p:nvSpPr>
        <p:spPr>
          <a:xfrm>
            <a:off x="459454" y="1635160"/>
            <a:ext cx="3959396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b="1">
                <a:solidFill>
                  <a:schemeClr val="accent6"/>
                </a:solidFill>
                <a:ea typeface="Microsoft JhengHei"/>
                <a:sym typeface="Microsoft JhengHei"/>
              </a:rPr>
              <a:t>Direct access</a:t>
            </a:r>
            <a:r>
              <a:rPr lang="zh-TW" b="1">
                <a:ea typeface="Microsoft JhengHei"/>
                <a:sym typeface="Microsoft JhengHei"/>
              </a:rPr>
              <a:t> to wireless terminal data, effectively </a:t>
            </a:r>
            <a:r>
              <a:rPr lang="zh-TW" b="1">
                <a:solidFill>
                  <a:schemeClr val="accent6"/>
                </a:solidFill>
                <a:ea typeface="Microsoft JhengHei"/>
                <a:sym typeface="Microsoft JhengHei"/>
              </a:rPr>
              <a:t>reducing the physical wireless routers loading</a:t>
            </a:r>
            <a:r>
              <a:rPr lang="zh-TW" b="1">
                <a:ea typeface="Microsoft JhengHei"/>
                <a:sym typeface="Microsoft JhengHei"/>
              </a:rPr>
              <a:t>.</a:t>
            </a:r>
            <a:endParaRPr lang="zh-TW" altLang="en-US">
              <a:ea typeface="Microsoft JhengHei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endParaRPr lang="zh-TW" altLang="en-US" b="1">
              <a:ea typeface="Microsoft JhengHei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zh-TW" b="1">
                <a:ea typeface="Microsoft JhengHei"/>
                <a:sym typeface="Microsoft JhengHei"/>
              </a:rPr>
              <a:t>QWA-AC2600 provides 5Ghz and 2.4Ghz dual-band,</a:t>
            </a:r>
            <a:r>
              <a:rPr lang="zh-TW" altLang="en-US" b="1">
                <a:ea typeface="Microsoft JhengHei"/>
                <a:sym typeface="Microsoft JhengHei"/>
              </a:rPr>
              <a:t> </a:t>
            </a:r>
            <a:r>
              <a:rPr lang="zh-TW" b="1">
                <a:ea typeface="Microsoft JhengHei"/>
                <a:sym typeface="Microsoft JhengHei"/>
              </a:rPr>
              <a:t>allow</a:t>
            </a:r>
            <a:r>
              <a:rPr lang="en-US" altLang="zh-TW" b="1">
                <a:ea typeface="Microsoft JhengHei"/>
                <a:sym typeface="Microsoft JhengHei"/>
              </a:rPr>
              <a:t>s</a:t>
            </a:r>
            <a:r>
              <a:rPr lang="zh-TW" altLang="en-US" b="1">
                <a:ea typeface="Microsoft JhengHei"/>
                <a:sym typeface="Microsoft JhengHei"/>
              </a:rPr>
              <a:t> </a:t>
            </a:r>
            <a:r>
              <a:rPr lang="zh-TW" b="1">
                <a:solidFill>
                  <a:schemeClr val="accent6"/>
                </a:solidFill>
                <a:ea typeface="Microsoft JhengHei"/>
                <a:sym typeface="Microsoft JhengHei"/>
              </a:rPr>
              <a:t>working</a:t>
            </a:r>
            <a:r>
              <a:rPr lang="zh-TW" altLang="en-US" b="1">
                <a:solidFill>
                  <a:schemeClr val="accent6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b="1" err="1">
                <a:solidFill>
                  <a:schemeClr val="accent6"/>
                </a:solidFill>
                <a:ea typeface="Microsoft JhengHei"/>
                <a:sym typeface="Microsoft JhengHei"/>
              </a:rPr>
              <a:t>toge</a:t>
            </a:r>
            <a:r>
              <a:rPr lang="zh-TW" b="1">
                <a:solidFill>
                  <a:schemeClr val="accent6"/>
                </a:solidFill>
                <a:ea typeface="Microsoft JhengHei"/>
                <a:sym typeface="Microsoft JhengHei"/>
              </a:rPr>
              <a:t>th</a:t>
            </a:r>
            <a:r>
              <a:rPr lang="en-US" altLang="zh-TW" b="1" err="1">
                <a:solidFill>
                  <a:schemeClr val="accent6"/>
                </a:solidFill>
                <a:ea typeface="Microsoft JhengHei"/>
                <a:sym typeface="Microsoft JhengHei"/>
              </a:rPr>
              <a:t>er</a:t>
            </a:r>
            <a:r>
              <a:rPr lang="zh-TW" altLang="en-US" b="1">
                <a:solidFill>
                  <a:schemeClr val="accent6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b="1">
                <a:solidFill>
                  <a:schemeClr val="accent6"/>
                </a:solidFill>
                <a:ea typeface="Microsoft JhengHei"/>
                <a:sym typeface="Microsoft JhengHei"/>
              </a:rPr>
              <a:t>at</a:t>
            </a:r>
            <a:r>
              <a:rPr lang="zh-TW" altLang="en-US" b="1">
                <a:solidFill>
                  <a:schemeClr val="accent6"/>
                </a:solidFill>
                <a:ea typeface="Microsoft JhengHei"/>
                <a:sym typeface="Microsoft JhengHei"/>
              </a:rPr>
              <a:t> </a:t>
            </a:r>
            <a:r>
              <a:rPr lang="en-US" altLang="zh-TW" b="1">
                <a:solidFill>
                  <a:schemeClr val="accent6"/>
                </a:solidFill>
                <a:ea typeface="Microsoft JhengHei"/>
                <a:sym typeface="Microsoft JhengHei"/>
              </a:rPr>
              <a:t>s</a:t>
            </a:r>
            <a:r>
              <a:rPr lang="zh-TW" b="1">
                <a:solidFill>
                  <a:schemeClr val="accent6"/>
                </a:solidFill>
                <a:ea typeface="Microsoft JhengHei"/>
                <a:sym typeface="Microsoft JhengHei"/>
              </a:rPr>
              <a:t>ome time.</a:t>
            </a:r>
            <a:endParaRPr lang="zh-TW" b="1">
              <a:solidFill>
                <a:schemeClr val="accent6"/>
              </a:solidFill>
              <a:ea typeface="Microsoft JhengHei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endParaRPr lang="zh-TW" altLang="en-US" b="1">
              <a:ea typeface="Microsoft JhengHei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accent6"/>
                </a:solidFill>
                <a:ea typeface="Microsoft JhengHei"/>
              </a:rPr>
              <a:t>Flexible</a:t>
            </a:r>
            <a:r>
              <a:rPr lang="zh-TW" altLang="en-US" b="1">
                <a:solidFill>
                  <a:schemeClr val="accent6"/>
                </a:solidFill>
                <a:ea typeface="Microsoft JhengHei"/>
              </a:rPr>
              <a:t> </a:t>
            </a:r>
            <a:r>
              <a:rPr lang="en-US" altLang="zh-TW" b="1">
                <a:solidFill>
                  <a:schemeClr val="accent6"/>
                </a:solidFill>
                <a:ea typeface="Microsoft JhengHei"/>
              </a:rPr>
              <a:t>configuration</a:t>
            </a:r>
            <a:r>
              <a:rPr lang="zh-TW" altLang="en-US" b="1">
                <a:solidFill>
                  <a:schemeClr val="accent6"/>
                </a:solidFill>
                <a:ea typeface="Microsoft JhengHei"/>
              </a:rPr>
              <a:t> </a:t>
            </a:r>
            <a:r>
              <a:rPr lang="en-US" altLang="zh-TW" b="1">
                <a:solidFill>
                  <a:schemeClr val="accent6"/>
                </a:solidFill>
                <a:ea typeface="Microsoft JhengHei"/>
              </a:rPr>
              <a:t>and</a:t>
            </a:r>
            <a:r>
              <a:rPr lang="zh-TW" altLang="en-US" b="1">
                <a:solidFill>
                  <a:schemeClr val="accent6"/>
                </a:solidFill>
                <a:ea typeface="Microsoft JhengHei"/>
              </a:rPr>
              <a:t> </a:t>
            </a:r>
            <a:r>
              <a:rPr lang="en-US" altLang="zh-TW" b="1">
                <a:solidFill>
                  <a:schemeClr val="accent6"/>
                </a:solidFill>
                <a:ea typeface="Microsoft JhengHei"/>
              </a:rPr>
              <a:t>expansion</a:t>
            </a:r>
            <a:r>
              <a:rPr lang="en-US" altLang="zh-TW" b="1">
                <a:ea typeface="Microsoft JhengHei"/>
              </a:rPr>
              <a:t>,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one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single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PC/NAS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can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be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configured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with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2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or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more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NICs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for</a:t>
            </a:r>
            <a:r>
              <a:rPr lang="zh-TW" altLang="en-US" b="1">
                <a:ea typeface="Microsoft JhengHei"/>
              </a:rPr>
              <a:t> </a:t>
            </a:r>
            <a:r>
              <a:rPr lang="en-US" altLang="zh-TW" b="1">
                <a:ea typeface="Microsoft JhengHei"/>
              </a:rPr>
              <a:t>expansion.</a:t>
            </a:r>
            <a:endParaRPr lang="zh-TW" altLang="en-US" b="1">
              <a:ea typeface="Microsoft JhengHei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endParaRPr lang="en-US" altLang="zh-TW" b="1">
              <a:ea typeface="Microsoft JhengHei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r>
              <a:rPr lang="en-US" b="1">
                <a:ea typeface="Microsoft JhengHei"/>
              </a:rPr>
              <a:t>Create </a:t>
            </a:r>
            <a:r>
              <a:rPr lang="en-US" b="1">
                <a:solidFill>
                  <a:schemeClr val="accent6"/>
                </a:solidFill>
                <a:ea typeface="Microsoft JhengHei"/>
              </a:rPr>
              <a:t>private network</a:t>
            </a:r>
            <a:r>
              <a:rPr lang="en-US" b="1">
                <a:ea typeface="Microsoft JhengHei"/>
              </a:rPr>
              <a:t> applications.</a:t>
            </a:r>
            <a:endParaRPr lang="en-US" altLang="zh-TW" b="1">
              <a:ea typeface="Microsoft JhengHei"/>
            </a:endParaRPr>
          </a:p>
          <a:p>
            <a:pPr marL="179070" indent="-179070">
              <a:buFont typeface="Arial" panose="020B0604020202020204" pitchFamily="34" charset="0"/>
              <a:buChar char="•"/>
            </a:pPr>
            <a:endParaRPr lang="zh-TW" altLang="en-US" sz="1600">
              <a:ea typeface="Microsoft JhengHei"/>
            </a:endParaRPr>
          </a:p>
        </p:txBody>
      </p:sp>
      <p:sp>
        <p:nvSpPr>
          <p:cNvPr id="4" name="Google Shape;109;p23">
            <a:extLst>
              <a:ext uri="{FF2B5EF4-FFF2-40B4-BE49-F238E27FC236}">
                <a16:creationId xmlns:a16="http://schemas.microsoft.com/office/drawing/2014/main" id="{A9B78A96-54AD-4DCF-8C39-5B9DD4C89526}"/>
              </a:ext>
            </a:extLst>
          </p:cNvPr>
          <p:cNvSpPr txBox="1">
            <a:spLocks/>
          </p:cNvSpPr>
          <p:nvPr/>
        </p:nvSpPr>
        <p:spPr>
          <a:xfrm>
            <a:off x="156411" y="156438"/>
            <a:ext cx="8876296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 err="1">
                <a:ea typeface="微軟正黑體"/>
              </a:rPr>
              <a:t>Wh</a:t>
            </a:r>
            <a:r>
              <a:rPr lang="zh-TW" sz="3600" b="1">
                <a:ea typeface="微軟正黑體"/>
              </a:rPr>
              <a:t>at</a:t>
            </a:r>
            <a:r>
              <a:rPr lang="zh-TW" altLang="en-US" sz="3600" b="1">
                <a:ea typeface="微軟正黑體"/>
              </a:rPr>
              <a:t> </a:t>
            </a:r>
            <a:r>
              <a:rPr lang="en-US" altLang="zh-TW" sz="3600" b="1">
                <a:ea typeface="微軟正黑體"/>
              </a:rPr>
              <a:t>are</a:t>
            </a:r>
            <a:r>
              <a:rPr lang="zh-TW" altLang="en-US" sz="3600" b="1">
                <a:ea typeface="微軟正黑體"/>
              </a:rPr>
              <a:t> </a:t>
            </a:r>
            <a:r>
              <a:rPr lang="en-US" altLang="zh-TW" sz="3600" b="1">
                <a:ea typeface="微軟正黑體"/>
              </a:rPr>
              <a:t>the</a:t>
            </a:r>
            <a:r>
              <a:rPr lang="zh-TW" altLang="en-US" sz="3600" b="1">
                <a:ea typeface="微軟正黑體"/>
              </a:rPr>
              <a:t> </a:t>
            </a:r>
            <a:r>
              <a:rPr lang="en-US" altLang="zh-TW" sz="3600" b="1">
                <a:ea typeface="微軟正黑體"/>
              </a:rPr>
              <a:t>advantages</a:t>
            </a:r>
            <a:r>
              <a:rPr lang="zh-TW" altLang="en-US" sz="3600" b="1">
                <a:ea typeface="微軟正黑體"/>
              </a:rPr>
              <a:t> </a:t>
            </a:r>
            <a:r>
              <a:rPr lang="zh-TW" sz="3600" b="1">
                <a:ea typeface="微軟正黑體"/>
              </a:rPr>
              <a:t>o</a:t>
            </a:r>
            <a:r>
              <a:rPr lang="en-US" altLang="zh-TW" sz="3600" b="1">
                <a:ea typeface="微軟正黑體"/>
              </a:rPr>
              <a:t>f</a:t>
            </a:r>
            <a:r>
              <a:rPr lang="zh-TW" altLang="en-US" sz="3600" b="1">
                <a:ea typeface="微軟正黑體"/>
              </a:rPr>
              <a:t> </a:t>
            </a:r>
            <a:endParaRPr lang="zh-TW" altLang="en-US" b="1">
              <a:ea typeface="微軟正黑體"/>
            </a:endParaRPr>
          </a:p>
          <a:p>
            <a:pPr algn="ctr">
              <a:buClr>
                <a:srgbClr val="FFE101"/>
              </a:buClr>
              <a:buSzPts val="4200"/>
            </a:pPr>
            <a:r>
              <a:rPr lang="en-US" altLang="zh-TW" sz="3600" b="1">
                <a:ea typeface="微軟正黑體"/>
              </a:rPr>
              <a:t>w</a:t>
            </a:r>
            <a:r>
              <a:rPr lang="zh-TW" sz="3600" b="1">
                <a:ea typeface="微軟正黑體"/>
              </a:rPr>
              <a:t>i</a:t>
            </a:r>
            <a:r>
              <a:rPr lang="en-US" altLang="zh-TW" sz="3600" b="1">
                <a:ea typeface="微軟正黑體"/>
              </a:rPr>
              <a:t>re</a:t>
            </a:r>
            <a:r>
              <a:rPr lang="zh-TW" sz="3600" b="1">
                <a:ea typeface="微軟正黑體"/>
              </a:rPr>
              <a:t>l</a:t>
            </a:r>
            <a:r>
              <a:rPr lang="en-US" altLang="zh-TW" sz="3600" b="1" err="1">
                <a:ea typeface="微軟正黑體"/>
              </a:rPr>
              <a:t>ess</a:t>
            </a:r>
            <a:r>
              <a:rPr lang="zh-TW" altLang="en-US" sz="3600" b="1">
                <a:ea typeface="微軟正黑體"/>
              </a:rPr>
              <a:t> </a:t>
            </a:r>
            <a:r>
              <a:rPr lang="zh-TW" sz="3600" b="1">
                <a:ea typeface="微軟正黑體"/>
              </a:rPr>
              <a:t>networ</a:t>
            </a:r>
            <a:r>
              <a:rPr lang="en-US" altLang="zh-TW" sz="3600" b="1">
                <a:ea typeface="微軟正黑體"/>
              </a:rPr>
              <a:t>k</a:t>
            </a:r>
            <a:r>
              <a:rPr lang="zh-TW" sz="3600" b="1">
                <a:ea typeface="微軟正黑體"/>
              </a:rPr>
              <a:t> </a:t>
            </a:r>
            <a:r>
              <a:rPr lang="en-US" altLang="zh-TW" sz="3600" b="1">
                <a:ea typeface="微軟正黑體"/>
              </a:rPr>
              <a:t>car</a:t>
            </a:r>
            <a:r>
              <a:rPr lang="zh-TW" sz="3600" b="1">
                <a:ea typeface="微軟正黑體"/>
              </a:rPr>
              <a:t>d</a:t>
            </a:r>
            <a:r>
              <a:rPr lang="en-US" altLang="zh-TW" sz="3600" b="1">
                <a:ea typeface="微軟正黑體"/>
              </a:rPr>
              <a:t>?</a:t>
            </a:r>
            <a:endParaRPr lang="zh-TW" b="1">
              <a:ea typeface="微軟正黑體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sz="4000" err="1">
                <a:latin typeface="+mj-lt"/>
                <a:ea typeface="微軟正黑體"/>
              </a:rPr>
              <a:t>Hostapd</a:t>
            </a:r>
            <a:r>
              <a:rPr lang="en-US" sz="4000">
                <a:latin typeface="+mj-lt"/>
                <a:ea typeface="微軟正黑體"/>
              </a:rPr>
              <a:t> </a:t>
            </a:r>
            <a:r>
              <a:rPr lang="zh-TW" altLang="en-US" sz="4000">
                <a:latin typeface="+mj-lt"/>
                <a:ea typeface="微軟正黑體"/>
              </a:rPr>
              <a:t>detail setting information</a:t>
            </a:r>
            <a:endParaRPr lang="zh-TW">
              <a:latin typeface="+mj-lt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CEE972EE-2BA8-4506-811F-21852A8A9609}"/>
              </a:ext>
            </a:extLst>
          </p:cNvPr>
          <p:cNvSpPr txBox="1"/>
          <p:nvPr/>
        </p:nvSpPr>
        <p:spPr>
          <a:xfrm>
            <a:off x="321462" y="1253329"/>
            <a:ext cx="3766790" cy="323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interfac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e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=wifiap0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dr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i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ver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=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n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l80211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ssid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=QNAP-AP-5G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hw_m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o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de=a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channel=0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preamble=1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au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th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_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alg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s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=3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wpa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=2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wpa_key_mgmt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=WPA-PSK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rsn_p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a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irwi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s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e=CCMP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wp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a_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passphrase=QNAP12345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wmm_e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n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abled=1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u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ap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s</a:t>
            </a:r>
            <a:r>
              <a:rPr lang="en-US" altLang="zh-TW" sz="1200" b="1" err="1">
                <a:latin typeface="Microsoft JhengHei"/>
                <a:ea typeface="Microsoft JhengHei"/>
                <a:sym typeface="Microsoft JhengHei"/>
              </a:rPr>
              <a:t>d_advert</a:t>
            </a:r>
            <a:r>
              <a:rPr 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semen</a:t>
            </a:r>
            <a:r>
              <a:rPr 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t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_</a:t>
            </a:r>
            <a:r>
              <a:rPr lang="en-US" altLang="zh-TW" sz="1200" b="1" err="1">
                <a:latin typeface="Microsoft JhengHei"/>
                <a:ea typeface="Microsoft JhengHei"/>
                <a:cs typeface="Microsoft JhengHei"/>
                <a:sym typeface="Microsoft JhengHei"/>
              </a:rPr>
              <a:t>enabl</a:t>
            </a:r>
            <a:r>
              <a:rPr 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ed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=1</a:t>
            </a:r>
            <a:br>
              <a:rPr lang="zh-TW" altLang="en-US" sz="1200" b="1">
                <a:latin typeface="Microsoft JhengHei"/>
                <a:ea typeface="Microsoft JhengHei"/>
                <a:cs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cs typeface="Microsoft JhengHei"/>
                <a:sym typeface="Microsoft JhengHei"/>
              </a:rPr>
              <a:t>disassoc_low_ack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=1</a:t>
            </a:r>
            <a:br>
              <a:rPr lang="zh-TW" altLang="en-US" sz="1200" b="1">
                <a:latin typeface="Microsoft JhengHei"/>
                <a:ea typeface="Microsoft JhengHei"/>
                <a:cs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200" b="1" err="1">
                <a:latin typeface="Microsoft JhengHei"/>
                <a:ea typeface="Microsoft JhengHei"/>
                <a:cs typeface="Microsoft JhengHei"/>
                <a:sym typeface="Microsoft JhengHei"/>
              </a:rPr>
              <a:t>country_code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=TW</a:t>
            </a:r>
            <a:br>
              <a:rPr lang="zh-TW" altLang="en-US" sz="1200" b="1">
                <a:latin typeface="Microsoft JhengHei"/>
                <a:ea typeface="Microsoft JhengHei"/>
                <a:cs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endParaRPr lang="zh-TW" sz="1200"/>
          </a:p>
          <a:p>
            <a:endParaRPr lang="zh-TW" sz="1200" b="1">
              <a:ea typeface="Microsoft JhengHe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3CA1C0-86A2-4DD4-B4FA-7B1BA2C7C800}"/>
              </a:ext>
            </a:extLst>
          </p:cNvPr>
          <p:cNvSpPr txBox="1"/>
          <p:nvPr/>
        </p:nvSpPr>
        <p:spPr>
          <a:xfrm>
            <a:off x="4916021" y="1253329"/>
            <a:ext cx="3766790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iee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e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80211d=1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ieee80211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n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=1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ht_ca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p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ab=[HT40+][SHORT-GI-20][SHORT-GI-40][LDPC][TX-STBC][RX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-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STB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C1][DSSS_CCK-40][MAX-AMSDU-7935]</a:t>
            </a:r>
            <a:br>
              <a:rPr lang="zh-TW" sz="1200" b="1">
                <a:latin typeface="Microsoft JhengHei"/>
                <a:ea typeface="Microsoft JhengHei"/>
              </a:rPr>
            </a:b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 iee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e80211ac=1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v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h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t_c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a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p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a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b=[MAX-MPDU-11454][RXLDPC][VHT160-80PLUS80][SHORT-GI-80][SHORT-GI-160][TX-STBC-2BY1][RX-STBC-1][SU-BEAMFORMER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][SU-BEAMFORMEE][MU-BEAMFORMER][BF-ANTENNA-2][BF-ANTENNA-3][SOUNDING-DIMENSION-2][SOUNDIN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G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-DIMENSION-3][MAX-A-MPDU-LE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N-EXP7][RX-ANTENNA-PATTERN][TX-ANTENNA-PATTERN]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vht_oper_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c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hwidth=1</a:t>
            </a:r>
            <a:br>
              <a:rPr lang="zh-TW" altLang="en-US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vht_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o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pe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r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_ce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n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tr_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f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req_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s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eg0_idx=0</a:t>
            </a:r>
            <a:br>
              <a:rPr lang="zh-TW" sz="1200" b="1">
                <a:latin typeface="Microsoft JhengHei"/>
                <a:ea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v</a:t>
            </a:r>
            <a:r>
              <a:rPr lang="zh-TW" sz="1200" b="1">
                <a:latin typeface="Microsoft JhengHei"/>
                <a:ea typeface="Microsoft JhengHei"/>
                <a:sym typeface="Microsoft JhengHei"/>
              </a:rPr>
              <a:t>h</a:t>
            </a:r>
            <a:r>
              <a:rPr lang="en-US" altLang="zh-TW" sz="1200" b="1">
                <a:latin typeface="Microsoft JhengHei"/>
                <a:ea typeface="Microsoft JhengHei"/>
                <a:sym typeface="Microsoft JhengHei"/>
              </a:rPr>
              <a:t>t_oper_ce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n</a:t>
            </a:r>
            <a:r>
              <a:rPr 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t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r_freq_s</a:t>
            </a:r>
            <a:r>
              <a:rPr 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e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g1_i</a:t>
            </a:r>
            <a:r>
              <a:rPr 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lang="en-US" altLang="zh-TW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x=0</a:t>
            </a:r>
            <a:br>
              <a:rPr lang="zh-TW" altLang="en-US" sz="1200" b="1">
                <a:latin typeface="Microsoft JhengHei"/>
                <a:ea typeface="Microsoft JhengHei"/>
                <a:cs typeface="Microsoft JhengHei"/>
              </a:rPr>
            </a:br>
            <a:r>
              <a:rPr lang="zh-TW" altLang="en-US" sz="1200" b="1"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endParaRPr lang="zh-TW" sz="1200"/>
          </a:p>
          <a:p>
            <a:endParaRPr lang="zh-TW" sz="1200" b="1"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00455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6"/>
          <p:cNvSpPr txBox="1">
            <a:spLocks noGrp="1"/>
          </p:cNvSpPr>
          <p:nvPr>
            <p:ph type="ctrTitle" idx="4294967295"/>
          </p:nvPr>
        </p:nvSpPr>
        <p:spPr>
          <a:xfrm>
            <a:off x="3071593" y="2157413"/>
            <a:ext cx="2965888" cy="196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</a:pPr>
            <a:r>
              <a:rPr lang="en-US" altLang="zh-TW" sz="3200"/>
              <a:t>Made for IPC and </a:t>
            </a:r>
            <a:br>
              <a:rPr lang="en-US" altLang="zh-TW" sz="3200"/>
            </a:br>
            <a:r>
              <a:rPr lang="en-US" altLang="zh-TW" sz="3200"/>
              <a:t>QNAP NAS</a:t>
            </a:r>
            <a:endParaRPr lang="en-US" sz="3200"/>
          </a:p>
        </p:txBody>
      </p:sp>
      <p:sp>
        <p:nvSpPr>
          <p:cNvPr id="737" name="Google Shape;737;p56"/>
          <p:cNvSpPr txBox="1">
            <a:spLocks noGrp="1"/>
          </p:cNvSpPr>
          <p:nvPr>
            <p:ph type="subTitle" idx="4294967295"/>
          </p:nvPr>
        </p:nvSpPr>
        <p:spPr>
          <a:xfrm>
            <a:off x="1951037" y="1436688"/>
            <a:ext cx="5207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altLang="zh-TW" sz="1800"/>
              <a:t>DBDC PCIe Wireless Adapter</a:t>
            </a:r>
            <a:endParaRPr sz="1800"/>
          </a:p>
        </p:txBody>
      </p:sp>
      <p:sp>
        <p:nvSpPr>
          <p:cNvPr id="740" name="Google Shape;740;p56"/>
          <p:cNvSpPr txBox="1"/>
          <p:nvPr/>
        </p:nvSpPr>
        <p:spPr>
          <a:xfrm>
            <a:off x="4766928" y="4588179"/>
            <a:ext cx="2391109" cy="40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700"/>
              <a:t>Copyright © 2019 QNAP Systems, Inc. All rights reserved. QNAP® and other names of QNAP Products are proprietary marks or registered trademarks of QNAP Systems, Inc. Other products and company names mentioned herein are trademarks of their respective holder</a:t>
            </a:r>
          </a:p>
          <a:p>
            <a:endParaRPr lang="en-US" altLang="zh-TW" sz="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34;p25">
            <a:extLst>
              <a:ext uri="{FF2B5EF4-FFF2-40B4-BE49-F238E27FC236}">
                <a16:creationId xmlns:a16="http://schemas.microsoft.com/office/drawing/2014/main" id="{8EC48823-FA0D-4F72-8A7E-EAD433D9DCAA}"/>
              </a:ext>
            </a:extLst>
          </p:cNvPr>
          <p:cNvSpPr txBox="1">
            <a:spLocks/>
          </p:cNvSpPr>
          <p:nvPr/>
        </p:nvSpPr>
        <p:spPr>
          <a:xfrm>
            <a:off x="419099" y="130175"/>
            <a:ext cx="83300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zh-TW" sz="3600">
                <a:ea typeface="微軟正黑體"/>
              </a:rPr>
              <a:t>Wireless edge computing </a:t>
            </a:r>
            <a:endParaRPr lang="zh-TW" sz="360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CF8217A7-CC5E-47FD-8332-E1859F45D773}"/>
              </a:ext>
            </a:extLst>
          </p:cNvPr>
          <p:cNvSpPr/>
          <p:nvPr/>
        </p:nvSpPr>
        <p:spPr>
          <a:xfrm>
            <a:off x="3762458" y="1663183"/>
            <a:ext cx="1626039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295F1C0-BE26-42F7-87E3-B38F4B3143E2}"/>
              </a:ext>
            </a:extLst>
          </p:cNvPr>
          <p:cNvSpPr/>
          <p:nvPr/>
        </p:nvSpPr>
        <p:spPr>
          <a:xfrm>
            <a:off x="3830659" y="1693585"/>
            <a:ext cx="148268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zh-TW" b="1">
                <a:ea typeface="Microsoft JhengHei"/>
                <a:sym typeface="Microsoft JhengHei"/>
              </a:rPr>
              <a:t>Data collection</a:t>
            </a:r>
            <a:endParaRPr lang="zh-TW" b="1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6F6AF71C-1678-4476-A76C-FB6317E255D0}"/>
              </a:ext>
            </a:extLst>
          </p:cNvPr>
          <p:cNvSpPr/>
          <p:nvPr/>
        </p:nvSpPr>
        <p:spPr>
          <a:xfrm>
            <a:off x="3837614" y="3272365"/>
            <a:ext cx="1626039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FCAF081-6202-49C0-B26D-6D7982DB1476}"/>
              </a:ext>
            </a:extLst>
          </p:cNvPr>
          <p:cNvSpPr/>
          <p:nvPr/>
        </p:nvSpPr>
        <p:spPr>
          <a:xfrm>
            <a:off x="3905815" y="3302767"/>
            <a:ext cx="148268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b="1">
                <a:ea typeface="Microsoft JhengHei"/>
                <a:cs typeface="Microsoft JhengHei"/>
                <a:sym typeface="Microsoft JhengHei"/>
              </a:rPr>
              <a:t>Show results</a:t>
            </a:r>
            <a:endParaRPr lang="zh-TW" b="1"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29457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>
            <a:spLocks noGrp="1"/>
          </p:cNvSpPr>
          <p:nvPr>
            <p:ph type="title" idx="4294967295"/>
          </p:nvPr>
        </p:nvSpPr>
        <p:spPr>
          <a:xfrm>
            <a:off x="0" y="182813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FFE101"/>
              </a:buClr>
              <a:buSzPts val="4200"/>
            </a:pPr>
            <a:r>
              <a:rPr lang="en-US" altLang="zh-TW" sz="3600">
                <a:ea typeface="微軟正黑體"/>
              </a:rPr>
              <a:t>Enjoy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network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optimization</a:t>
            </a:r>
            <a:r>
              <a:rPr lang="zh-TW" altLang="en-US" sz="3600">
                <a:ea typeface="微軟正黑體"/>
              </a:rPr>
              <a:t> </a:t>
            </a:r>
          </a:p>
          <a:p>
            <a:pPr>
              <a:buClr>
                <a:srgbClr val="FFE101"/>
              </a:buClr>
              <a:buSzPts val="4200"/>
            </a:pPr>
            <a:r>
              <a:rPr lang="en-US" altLang="zh-TW" sz="3600">
                <a:ea typeface="微軟正黑體"/>
              </a:rPr>
              <a:t>with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traffic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shunting</a:t>
            </a:r>
            <a:endParaRPr lang="zh-TW" altLang="en-US" sz="3600"/>
          </a:p>
        </p:txBody>
      </p:sp>
      <p:sp>
        <p:nvSpPr>
          <p:cNvPr id="184" name="Google Shape;184;p27"/>
          <p:cNvSpPr/>
          <p:nvPr/>
        </p:nvSpPr>
        <p:spPr>
          <a:xfrm>
            <a:off x="3428030" y="1342632"/>
            <a:ext cx="16469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200"/>
            </a:pPr>
            <a:r>
              <a:rPr lang="zh-TW" b="1" i="0" u="none" strike="noStrike" cap="none">
                <a:solidFill>
                  <a:schemeClr val="tx1"/>
                </a:solidFill>
                <a:ea typeface="Microsoft JhengHei"/>
                <a:cs typeface="Microsoft JhengHei"/>
                <a:sym typeface="Microsoft JhengHei"/>
              </a:rPr>
              <a:t>Router </a:t>
            </a:r>
            <a:br>
              <a:rPr lang="en-US" altLang="zh-TW" b="1" i="0" u="none" strike="noStrike" cap="none">
                <a:ea typeface="Microsoft JhengHei"/>
                <a:cs typeface="Microsoft JhengHei"/>
              </a:rPr>
            </a:br>
            <a:r>
              <a:rPr lang="zh-TW" altLang="en-US" b="1">
                <a:solidFill>
                  <a:schemeClr val="tx1"/>
                </a:solidFill>
                <a:ea typeface="Microsoft JhengHei"/>
                <a:cs typeface="Microsoft JhengHei"/>
                <a:sym typeface="Microsoft JhengHei"/>
              </a:rPr>
              <a:t>over loading</a:t>
            </a:r>
            <a:endParaRPr lang="zh-TW" altLang="en-US" b="1" i="0" u="none" strike="noStrike" cap="none">
              <a:solidFill>
                <a:schemeClr val="tx1"/>
              </a:solidFill>
              <a:ea typeface="Microsoft JhengHei"/>
              <a:cs typeface="Microsoft JhengHei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7EED65C-886A-47C3-B7D5-E7FF35232F2E}"/>
              </a:ext>
            </a:extLst>
          </p:cNvPr>
          <p:cNvSpPr txBox="1"/>
          <p:nvPr/>
        </p:nvSpPr>
        <p:spPr>
          <a:xfrm>
            <a:off x="6518975" y="3850105"/>
            <a:ext cx="254039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SzPts val="1800"/>
            </a:pPr>
            <a:r>
              <a:rPr lang="zh-TW" b="1">
                <a:ea typeface="Microsoft JhengHei"/>
                <a:sym typeface="Microsoft JhengHei"/>
              </a:rPr>
              <a:t>Separate NAS traffic to avoid</a:t>
            </a:r>
            <a:r>
              <a:rPr lang="zh-TW" altLang="en-US" b="1">
                <a:ea typeface="Microsoft JhengHei"/>
                <a:sym typeface="Microsoft JhengHei"/>
              </a:rPr>
              <a:t> </a:t>
            </a:r>
            <a:r>
              <a:rPr lang="zh-TW" b="1">
                <a:ea typeface="Microsoft JhengHei"/>
                <a:sym typeface="Microsoft JhengHei"/>
              </a:rPr>
              <a:t>busy routers slowing down</a:t>
            </a:r>
            <a:r>
              <a:rPr lang="zh-TW" altLang="en-US" b="1">
                <a:ea typeface="Microsoft JhengHei"/>
                <a:sym typeface="Microsoft JhengHei"/>
              </a:rPr>
              <a:t> </a:t>
            </a:r>
            <a:r>
              <a:rPr lang="zh-TW" b="1">
                <a:ea typeface="Microsoft JhengHei"/>
                <a:sym typeface="Microsoft JhengHei"/>
              </a:rPr>
              <a:t>the network</a:t>
            </a:r>
            <a:endParaRPr 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81;p27">
            <a:extLst>
              <a:ext uri="{FF2B5EF4-FFF2-40B4-BE49-F238E27FC236}">
                <a16:creationId xmlns:a16="http://schemas.microsoft.com/office/drawing/2014/main" id="{79716219-0154-4675-BB2A-02ECC7A8B23D}"/>
              </a:ext>
            </a:extLst>
          </p:cNvPr>
          <p:cNvSpPr txBox="1">
            <a:spLocks/>
          </p:cNvSpPr>
          <p:nvPr/>
        </p:nvSpPr>
        <p:spPr>
          <a:xfrm>
            <a:off x="0" y="197853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zh-TW" sz="3600">
                <a:ea typeface="微軟正黑體"/>
              </a:rPr>
              <a:t>Set up a flexible wireless environment</a:t>
            </a:r>
            <a:endParaRPr lang="zh-TW" sz="400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F4759BC-DE93-4548-B26A-706F7120D3AA}"/>
              </a:ext>
            </a:extLst>
          </p:cNvPr>
          <p:cNvSpPr/>
          <p:nvPr/>
        </p:nvSpPr>
        <p:spPr>
          <a:xfrm>
            <a:off x="1712331" y="2306866"/>
            <a:ext cx="1626039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ED27"/>
              </a:gs>
              <a:gs pos="100000">
                <a:srgbClr val="F9CC11"/>
              </a:gs>
            </a:gsLst>
            <a:lin ang="0" scaled="0"/>
          </a:gradFill>
          <a:ln w="15875"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67363A-A2D7-44B2-8B9C-E6C3F77ADE42}"/>
              </a:ext>
            </a:extLst>
          </p:cNvPr>
          <p:cNvSpPr/>
          <p:nvPr/>
        </p:nvSpPr>
        <p:spPr>
          <a:xfrm>
            <a:off x="1904194" y="2330314"/>
            <a:ext cx="124231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altLang="zh-TW" b="1">
                <a:solidFill>
                  <a:schemeClr val="dk1"/>
                </a:solidFill>
                <a:ea typeface="Microsoft JhengHei"/>
                <a:sym typeface="Microsoft JhengHei"/>
              </a:rPr>
              <a:t>2.4 G as</a:t>
            </a:r>
            <a:r>
              <a:rPr lang="zh-TW" altLang="en-US" b="1">
                <a:solidFill>
                  <a:schemeClr val="dk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b="1">
                <a:solidFill>
                  <a:schemeClr val="dk1"/>
                </a:solidFill>
                <a:ea typeface="Microsoft JhengHei"/>
                <a:sym typeface="Microsoft JhengHei"/>
              </a:rPr>
              <a:t>AP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F932622-7989-49AF-8E27-7D3B7E1A90FB}"/>
              </a:ext>
            </a:extLst>
          </p:cNvPr>
          <p:cNvSpPr/>
          <p:nvPr/>
        </p:nvSpPr>
        <p:spPr>
          <a:xfrm>
            <a:off x="3461394" y="2292087"/>
            <a:ext cx="1626039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CA4B529-8A63-413C-A96A-22DA88485A65}"/>
              </a:ext>
            </a:extLst>
          </p:cNvPr>
          <p:cNvSpPr/>
          <p:nvPr/>
        </p:nvSpPr>
        <p:spPr>
          <a:xfrm>
            <a:off x="3533072" y="2315535"/>
            <a:ext cx="148268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altLang="zh-TW" b="1">
                <a:solidFill>
                  <a:schemeClr val="dk1"/>
                </a:solidFill>
                <a:ea typeface="Microsoft JhengHei"/>
                <a:sym typeface="Microsoft JhengHei"/>
              </a:rPr>
              <a:t>2.4 G as</a:t>
            </a:r>
            <a:r>
              <a:rPr lang="zh-TW" altLang="en-US" b="1">
                <a:solidFill>
                  <a:schemeClr val="dk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b="1">
                <a:solidFill>
                  <a:schemeClr val="dk1"/>
                </a:solidFill>
                <a:ea typeface="Microsoft JhengHei"/>
                <a:sym typeface="Microsoft JhengHei"/>
              </a:rPr>
              <a:t>Client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3A65E7A3-9E9F-4735-A3C2-775CA1976A4B}"/>
              </a:ext>
            </a:extLst>
          </p:cNvPr>
          <p:cNvSpPr/>
          <p:nvPr/>
        </p:nvSpPr>
        <p:spPr>
          <a:xfrm>
            <a:off x="5772892" y="2270216"/>
            <a:ext cx="1132046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091F9AA-DCFA-4A49-999C-5264ABCBF240}"/>
              </a:ext>
            </a:extLst>
          </p:cNvPr>
          <p:cNvSpPr/>
          <p:nvPr/>
        </p:nvSpPr>
        <p:spPr>
          <a:xfrm>
            <a:off x="5824376" y="2293664"/>
            <a:ext cx="102907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dk1"/>
              </a:buClr>
              <a:buSzPts val="1600"/>
            </a:pPr>
            <a:r>
              <a:rPr lang="en-US" altLang="zh-TW" b="1">
                <a:solidFill>
                  <a:schemeClr val="dk1"/>
                </a:solidFill>
                <a:ea typeface="Microsoft JhengHei"/>
                <a:sym typeface="Microsoft JhengHei"/>
              </a:rPr>
              <a:t>5 G as</a:t>
            </a:r>
            <a:r>
              <a:rPr lang="zh-TW" altLang="en-US" b="1">
                <a:solidFill>
                  <a:schemeClr val="dk1"/>
                </a:solidFill>
                <a:ea typeface="Microsoft JhengHei"/>
                <a:sym typeface="Microsoft JhengHei"/>
              </a:rPr>
              <a:t> </a:t>
            </a:r>
            <a:r>
              <a:rPr lang="en-US" altLang="zh-TW" b="1">
                <a:solidFill>
                  <a:schemeClr val="dk1"/>
                </a:solidFill>
                <a:ea typeface="Microsoft JhengHei"/>
                <a:sym typeface="Microsoft JhengHei"/>
              </a:rPr>
              <a:t>AP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806DB62-39DF-46B1-83B4-7031136CA59B}"/>
              </a:ext>
            </a:extLst>
          </p:cNvPr>
          <p:cNvSpPr txBox="1"/>
          <p:nvPr/>
        </p:nvSpPr>
        <p:spPr>
          <a:xfrm>
            <a:off x="691884" y="1310199"/>
            <a:ext cx="63486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b="1">
                <a:ea typeface="微軟正黑體"/>
                <a:cs typeface="Microsoft JhengHei"/>
                <a:sym typeface="Microsoft JhengHei"/>
              </a:rPr>
              <a:t>Through QWA-AC2600 dual IC design, It allow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s</a:t>
            </a:r>
            <a:r>
              <a:rPr lang="zh-TW" b="1">
                <a:ea typeface="微軟正黑體"/>
                <a:cs typeface="Microsoft JhengHei"/>
                <a:sym typeface="Microsoft JhengHei"/>
              </a:rPr>
              <a:t> dual-band working</a:t>
            </a:r>
            <a:r>
              <a:rPr lang="zh-TW" altLang="en-US" b="1"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at</a:t>
            </a:r>
            <a:r>
              <a:rPr lang="zh-TW" altLang="en-US" b="1"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some</a:t>
            </a:r>
            <a:r>
              <a:rPr lang="zh-TW" altLang="en-US" b="1"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b="1" err="1">
                <a:ea typeface="微軟正黑體"/>
                <a:cs typeface="Microsoft JhengHei"/>
                <a:sym typeface="Microsoft JhengHei"/>
              </a:rPr>
              <a:t>ti</a:t>
            </a:r>
            <a:r>
              <a:rPr lang="zh-TW" b="1">
                <a:ea typeface="微軟正黑體"/>
                <a:cs typeface="Microsoft JhengHei"/>
                <a:sym typeface="Microsoft JhengHei"/>
              </a:rPr>
              <a:t>me, 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1</a:t>
            </a:r>
            <a:r>
              <a:rPr lang="zh-TW" b="1">
                <a:ea typeface="微軟正黑體"/>
                <a:cs typeface="Microsoft JhengHei"/>
                <a:sym typeface="Microsoft JhengHei"/>
              </a:rPr>
              <a:t> band as 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a</a:t>
            </a:r>
            <a:r>
              <a:rPr lang="zh-TW" altLang="en-US" b="1">
                <a:ea typeface="微軟正黑體"/>
                <a:cs typeface="Microsoft JhengHei"/>
                <a:sym typeface="Microsoft JhengHei"/>
              </a:rPr>
              <a:t> </a:t>
            </a:r>
            <a:r>
              <a:rPr lang="zh-TW" b="1">
                <a:ea typeface="微軟正黑體"/>
                <a:cs typeface="Microsoft JhengHei"/>
                <a:sym typeface="Microsoft JhengHei"/>
              </a:rPr>
              <a:t>clie</a:t>
            </a:r>
            <a:r>
              <a:rPr lang="en-US" altLang="zh-TW" b="1" err="1">
                <a:ea typeface="微軟正黑體"/>
                <a:cs typeface="Microsoft JhengHei"/>
                <a:sym typeface="Microsoft JhengHei"/>
              </a:rPr>
              <a:t>nt</a:t>
            </a:r>
            <a:r>
              <a:rPr lang="zh-TW" altLang="en-US" b="1"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and</a:t>
            </a:r>
            <a:r>
              <a:rPr lang="zh-TW" altLang="en-US" b="1">
                <a:ea typeface="微軟正黑體"/>
                <a:cs typeface="Microsoft JhengHei"/>
                <a:sym typeface="Microsoft JhengHei"/>
              </a:rPr>
              <a:t> 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1</a:t>
            </a:r>
            <a:r>
              <a:rPr lang="zh-TW" b="1">
                <a:ea typeface="微軟正黑體"/>
                <a:cs typeface="Microsoft JhengHei"/>
                <a:sym typeface="Microsoft JhengHei"/>
              </a:rPr>
              <a:t> ba</a:t>
            </a:r>
            <a:r>
              <a:rPr lang="en-US" altLang="zh-TW" b="1" err="1">
                <a:ea typeface="微軟正黑體"/>
                <a:cs typeface="Microsoft JhengHei"/>
                <a:sym typeface="Microsoft JhengHei"/>
              </a:rPr>
              <a:t>nd</a:t>
            </a:r>
            <a:r>
              <a:rPr lang="zh-TW" b="1">
                <a:ea typeface="微軟正黑體"/>
                <a:cs typeface="Microsoft JhengHei"/>
                <a:sym typeface="Microsoft JhengHei"/>
              </a:rPr>
              <a:t> as a</a:t>
            </a:r>
            <a:r>
              <a:rPr lang="en-US" altLang="zh-TW" b="1">
                <a:ea typeface="微軟正黑體"/>
                <a:cs typeface="Microsoft JhengHei"/>
                <a:sym typeface="Microsoft JhengHei"/>
              </a:rPr>
              <a:t>n</a:t>
            </a:r>
            <a:r>
              <a:rPr lang="zh-TW" b="1">
                <a:ea typeface="微軟正黑體"/>
                <a:cs typeface="Microsoft JhengHei"/>
                <a:sym typeface="Microsoft JhengHei"/>
              </a:rPr>
              <a:t> AP.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473794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8;p29">
            <a:extLst>
              <a:ext uri="{FF2B5EF4-FFF2-40B4-BE49-F238E27FC236}">
                <a16:creationId xmlns:a16="http://schemas.microsoft.com/office/drawing/2014/main" id="{9FBB2B45-7914-49F9-A09D-0E81D0F1BEA3}"/>
              </a:ext>
            </a:extLst>
          </p:cNvPr>
          <p:cNvSpPr txBox="1">
            <a:spLocks/>
          </p:cNvSpPr>
          <p:nvPr/>
        </p:nvSpPr>
        <p:spPr>
          <a:xfrm>
            <a:off x="4395355" y="1488693"/>
            <a:ext cx="4534103" cy="30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2000"/>
            </a:pPr>
            <a:r>
              <a:rPr lang="zh-TW" sz="1400"/>
              <a:t>Expand more physica</a:t>
            </a:r>
            <a:r>
              <a:rPr lang="en-US" altLang="zh-TW" sz="1400"/>
              <a:t>l</a:t>
            </a:r>
            <a:r>
              <a:rPr lang="zh-TW" altLang="en-US" sz="1400"/>
              <a:t> </a:t>
            </a:r>
            <a:r>
              <a:rPr lang="zh-TW" sz="1400"/>
              <a:t>bandwidth for more user</a:t>
            </a:r>
            <a:r>
              <a:rPr lang="en-US" altLang="zh-TW" sz="1400"/>
              <a:t>s</a:t>
            </a:r>
            <a:endParaRPr lang="zh-TW" sz="1400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67B28F1-5BD2-463F-A247-82247A827DE6}"/>
              </a:ext>
            </a:extLst>
          </p:cNvPr>
          <p:cNvSpPr/>
          <p:nvPr/>
        </p:nvSpPr>
        <p:spPr>
          <a:xfrm>
            <a:off x="1343890" y="1439484"/>
            <a:ext cx="2026227" cy="44924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E54DAFD-DACF-42D0-A467-F2FB6C04295C}"/>
              </a:ext>
            </a:extLst>
          </p:cNvPr>
          <p:cNvSpPr/>
          <p:nvPr/>
        </p:nvSpPr>
        <p:spPr>
          <a:xfrm>
            <a:off x="1466477" y="1503679"/>
            <a:ext cx="1765227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/>
            <a:r>
              <a:rPr lang="en-US" altLang="zh-TW" b="1">
                <a:solidFill>
                  <a:schemeClr val="tx1"/>
                </a:solidFill>
                <a:ea typeface="Microsoft JhengHei"/>
                <a:cs typeface="Microsoft JhengHei"/>
                <a:sym typeface="Microsoft JhengHei"/>
              </a:rPr>
              <a:t>PC / NAS PCIe slot</a:t>
            </a:r>
            <a:endParaRPr lang="zh-TW" altLang="en-US" b="1">
              <a:solidFill>
                <a:schemeClr val="tx1"/>
              </a:solidFill>
              <a:ea typeface="Microsoft JhengHei"/>
            </a:endParaRPr>
          </a:p>
        </p:txBody>
      </p:sp>
      <p:sp>
        <p:nvSpPr>
          <p:cNvPr id="3" name="Google Shape;181;p27">
            <a:extLst>
              <a:ext uri="{FF2B5EF4-FFF2-40B4-BE49-F238E27FC236}">
                <a16:creationId xmlns:a16="http://schemas.microsoft.com/office/drawing/2014/main" id="{A34A977B-0813-4A1E-A3C8-0D4E487A80C7}"/>
              </a:ext>
            </a:extLst>
          </p:cNvPr>
          <p:cNvSpPr txBox="1">
            <a:spLocks/>
          </p:cNvSpPr>
          <p:nvPr/>
        </p:nvSpPr>
        <p:spPr>
          <a:xfrm>
            <a:off x="0" y="182813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E101"/>
              </a:buClr>
              <a:buSzPts val="4200"/>
            </a:pPr>
            <a:r>
              <a:rPr lang="en-US" altLang="zh-TW" sz="3600">
                <a:ea typeface="微軟正黑體"/>
              </a:rPr>
              <a:t>Add</a:t>
            </a:r>
            <a:r>
              <a:rPr lang="zh-TW" altLang="en-US" sz="3600">
                <a:ea typeface="微軟正黑體"/>
              </a:rPr>
              <a:t> </a:t>
            </a:r>
            <a:r>
              <a:rPr lang="zh-TW" sz="3600">
                <a:ea typeface="微軟正黑體"/>
              </a:rPr>
              <a:t>m</a:t>
            </a:r>
            <a:r>
              <a:rPr lang="en-US" altLang="zh-TW" sz="3600" err="1">
                <a:ea typeface="微軟正黑體"/>
              </a:rPr>
              <a:t>ultiple</a:t>
            </a:r>
            <a:r>
              <a:rPr lang="zh-TW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expansion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 err="1">
                <a:ea typeface="微軟正黑體"/>
              </a:rPr>
              <a:t>wi</a:t>
            </a:r>
            <a:r>
              <a:rPr lang="zh-TW" sz="3600">
                <a:ea typeface="微軟正黑體"/>
              </a:rPr>
              <a:t>re</a:t>
            </a:r>
            <a:r>
              <a:rPr lang="en-US" altLang="zh-TW" sz="3600">
                <a:ea typeface="微軟正黑體"/>
              </a:rPr>
              <a:t>less</a:t>
            </a:r>
            <a:r>
              <a:rPr lang="zh-TW" sz="3600">
                <a:ea typeface="微軟正黑體"/>
              </a:rPr>
              <a:t> </a:t>
            </a:r>
            <a:endParaRPr lang="en-US" altLang="zh-TW" sz="3600">
              <a:ea typeface="微軟正黑體"/>
            </a:endParaRPr>
          </a:p>
          <a:p>
            <a:pPr>
              <a:buClr>
                <a:srgbClr val="FFE101"/>
              </a:buClr>
              <a:buSzPts val="4200"/>
            </a:pPr>
            <a:r>
              <a:rPr lang="en-US" altLang="zh-TW" sz="3600">
                <a:ea typeface="微軟正黑體"/>
              </a:rPr>
              <a:t>NICs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IN</a:t>
            </a:r>
            <a:r>
              <a:rPr lang="zh-TW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A</a:t>
            </a:r>
            <a:r>
              <a:rPr lang="zh-TW" altLang="en-US" sz="3600">
                <a:ea typeface="微軟正黑體"/>
              </a:rPr>
              <a:t> </a:t>
            </a:r>
            <a:r>
              <a:rPr lang="en-US" altLang="zh-TW" sz="3600">
                <a:ea typeface="微軟正黑體"/>
              </a:rPr>
              <a:t>PC/NAS</a:t>
            </a:r>
            <a:endParaRPr lang="zh-TW" sz="4000"/>
          </a:p>
        </p:txBody>
      </p:sp>
    </p:spTree>
    <p:extLst>
      <p:ext uri="{BB962C8B-B14F-4D97-AF65-F5344CB8AC3E}">
        <p14:creationId xmlns:p14="http://schemas.microsoft.com/office/powerpoint/2010/main" val="11488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 descr="C:\Users\user\Desktop\0417_直播PPT對稿_QW-AC2600 802.11AC wifi card + Wirele\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1278" y="1392502"/>
            <a:ext cx="1762928" cy="168375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 txBox="1">
            <a:spLocks noGrp="1"/>
          </p:cNvSpPr>
          <p:nvPr>
            <p:ph type="title" idx="4294967295"/>
          </p:nvPr>
        </p:nvSpPr>
        <p:spPr>
          <a:xfrm>
            <a:off x="0" y="130175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E101"/>
              </a:buClr>
              <a:buSzPts val="4200"/>
            </a:pPr>
            <a:r>
              <a:rPr lang="en-US" altLang="zh-TW" sz="4000">
                <a:latin typeface="+mj-lt"/>
                <a:ea typeface="微軟正黑體" panose="020B0604030504040204" pitchFamily="34" charset="-120"/>
              </a:rPr>
              <a:t>Turn QNAP NAS into wireless AP</a:t>
            </a:r>
            <a:endParaRPr lang="zh-TW" altLang="en-US" sz="4000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96" name="Google Shape;296;p31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7737646" y="2032800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6987422" y="2036687"/>
            <a:ext cx="511311" cy="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1"/>
          <p:cNvPicPr preferRelativeResize="0"/>
          <p:nvPr/>
        </p:nvPicPr>
        <p:blipFill rotWithShape="1">
          <a:blip r:embed="rId4">
            <a:alphaModFix/>
          </a:blip>
          <a:srcRect l="30951" r="32925"/>
          <a:stretch/>
        </p:blipFill>
        <p:spPr>
          <a:xfrm>
            <a:off x="7377606" y="2036687"/>
            <a:ext cx="511311" cy="7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/>
          <p:nvPr/>
        </p:nvSpPr>
        <p:spPr>
          <a:xfrm>
            <a:off x="7336950" y="4246057"/>
            <a:ext cx="166032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1" descr="C:\Users\user\Desktop\0417_直播PPT對稿_QW-AC2600 802.11AC wifi card + Wirele\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3077" y="3163012"/>
            <a:ext cx="1762928" cy="179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 descr="C:\Users\user\Desktop\0417_直播PPT對稿_QW-AC2600 802.11AC wifi card + Wirele\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237" y="3646786"/>
            <a:ext cx="1942417" cy="115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 descr="C:\Users\user\Desktop\0417_直播PPT對稿_QW-AC2600 802.11AC wifi card + Wirele\1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9221" y="3672622"/>
            <a:ext cx="548820" cy="108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 descr="C:\Users\user\Desktop\0417_直播PPT對稿_QW-AC2600 802.11AC wifi card + Wirele\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34941" y="3867671"/>
            <a:ext cx="316076" cy="28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 descr="C:\Users\user\Desktop\0417_直播PPT對稿_QW-AC2600 802.11AC wifi card + Wirele\7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84759" y="4069029"/>
            <a:ext cx="316076" cy="23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 descr="C:\Users\user\Desktop\0417_直播PPT對稿_QW-AC2600 802.11AC wifi card + Wirele\8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24624" y="3353886"/>
            <a:ext cx="352629" cy="30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 descr="C:\Users\user\Desktop\0417_直播PPT對稿_QW-AC2600 802.11AC wifi card + Wirele\9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09976" y="4035719"/>
            <a:ext cx="201897" cy="27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 descr="C:\Users\user\Desktop\0417_直播PPT對稿_QW-AC2600 802.11AC wifi card + Wirele\10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48401" y="3877398"/>
            <a:ext cx="380650" cy="22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 descr="C:\Users\user\Desktop\0417_直播PPT對稿_QW-AC2600 802.11AC wifi card + Wirele\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11311" y="4024552"/>
            <a:ext cx="304562" cy="241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 descr="C:\Users\user\Desktop\0417_直播PPT對稿_QW-AC2600 802.11AC wifi card + Wirele\2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426279" y="3445350"/>
            <a:ext cx="323746" cy="22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 descr="C:\Users\user\Desktop\0417_直播PPT對稿_QW-AC2600 802.11AC wifi card + Wirele\3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520663" y="4073966"/>
            <a:ext cx="292153" cy="23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 descr="C:\Users\user\Desktop\0417_直播PPT對稿_QW-AC2600 802.11AC wifi card + Wirele\4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115731" y="4384592"/>
            <a:ext cx="306978" cy="18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 descr="C:\Users\user\Desktop\0417_直播PPT對稿_QW-AC2600 802.11AC wifi card + Wirele\5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853512" y="3373342"/>
            <a:ext cx="347457" cy="32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CEB759EF-45F9-46C4-8A86-375F2CB3D9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589" y="1109446"/>
            <a:ext cx="2927203" cy="256307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34D71C64-7CD0-40C7-B532-D6258774B6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48792" y="2378674"/>
            <a:ext cx="1659346" cy="242554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8F5C346-751D-416F-B8BA-2C67BBB5D75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5520" t="28838" b="6335"/>
          <a:stretch/>
        </p:blipFill>
        <p:spPr>
          <a:xfrm>
            <a:off x="193172" y="3458777"/>
            <a:ext cx="2663372" cy="1449120"/>
          </a:xfrm>
          <a:prstGeom prst="rect">
            <a:avLst/>
          </a:prstGeom>
        </p:spPr>
      </p:pic>
      <p:pic>
        <p:nvPicPr>
          <p:cNvPr id="45" name="Google Shape;318;p31" descr="C:\Users\user\Desktop\0417_直播PPT對稿_QW-AC2600 802.11AC wifi card + Wirele\WirelessAP Station.png">
            <a:extLst>
              <a:ext uri="{FF2B5EF4-FFF2-40B4-BE49-F238E27FC236}">
                <a16:creationId xmlns:a16="http://schemas.microsoft.com/office/drawing/2014/main" id="{F54FCAF4-04AB-47F4-B126-CAF3DFC61B12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84820" y="1068775"/>
            <a:ext cx="920577" cy="92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58C85C6F-2421-42A5-8EB7-41C83FFEE4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14055" y="1623640"/>
            <a:ext cx="1101919" cy="1101919"/>
          </a:xfrm>
          <a:prstGeom prst="rect">
            <a:avLst/>
          </a:prstGeom>
        </p:spPr>
      </p:pic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7CB6B5E2-934C-49A7-96A7-4C75698A816E}"/>
              </a:ext>
            </a:extLst>
          </p:cNvPr>
          <p:cNvSpPr/>
          <p:nvPr/>
        </p:nvSpPr>
        <p:spPr>
          <a:xfrm>
            <a:off x="3048792" y="2057423"/>
            <a:ext cx="1626039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C7395FA1-9C1E-46BD-A6CD-897D8F47E7B0}"/>
              </a:ext>
            </a:extLst>
          </p:cNvPr>
          <p:cNvSpPr/>
          <p:nvPr/>
        </p:nvSpPr>
        <p:spPr>
          <a:xfrm>
            <a:off x="2919699" y="2106975"/>
            <a:ext cx="1887030" cy="25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7500"/>
              </a:lnSpc>
              <a:buClr>
                <a:schemeClr val="lt1"/>
              </a:buClr>
              <a:buSzPts val="1600"/>
            </a:pPr>
            <a:r>
              <a:rPr lang="en-US" altLang="zh-TW" sz="1200" b="1" err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WirelessAP</a:t>
            </a:r>
            <a:r>
              <a:rPr lang="en-US" altLang="zh-TW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Station</a:t>
            </a:r>
            <a:endParaRPr lang="zh-TW" altLang="en-US" sz="12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12181DCB-7A27-4A58-BB09-5D2B153E7BB5}"/>
              </a:ext>
            </a:extLst>
          </p:cNvPr>
          <p:cNvSpPr/>
          <p:nvPr/>
        </p:nvSpPr>
        <p:spPr>
          <a:xfrm>
            <a:off x="1529041" y="4388977"/>
            <a:ext cx="1211299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B93721B-66A2-4556-A603-0A9DBDF681ED}"/>
              </a:ext>
            </a:extLst>
          </p:cNvPr>
          <p:cNvSpPr/>
          <p:nvPr/>
        </p:nvSpPr>
        <p:spPr>
          <a:xfrm>
            <a:off x="1399948" y="4438529"/>
            <a:ext cx="1508364" cy="25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7500"/>
              </a:lnSpc>
              <a:buClr>
                <a:schemeClr val="lt1"/>
              </a:buClr>
              <a:buSzPts val="1600"/>
            </a:pPr>
            <a:r>
              <a:rPr lang="en-US" altLang="zh-TW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QWA-AC2600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59FE5361-65BE-4DBB-949E-7969524D16B5}"/>
              </a:ext>
            </a:extLst>
          </p:cNvPr>
          <p:cNvSpPr/>
          <p:nvPr/>
        </p:nvSpPr>
        <p:spPr>
          <a:xfrm>
            <a:off x="3093490" y="4388641"/>
            <a:ext cx="1211299" cy="3605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3F5C5"/>
              </a:gs>
              <a:gs pos="100000">
                <a:srgbClr val="24DDFB"/>
              </a:gs>
            </a:gsLst>
            <a:lin ang="0" scaled="0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86BC175-578D-4E47-95DD-E12C5DBBBFD1}"/>
              </a:ext>
            </a:extLst>
          </p:cNvPr>
          <p:cNvSpPr/>
          <p:nvPr/>
        </p:nvSpPr>
        <p:spPr>
          <a:xfrm>
            <a:off x="2964397" y="4438193"/>
            <a:ext cx="1508364" cy="25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7500"/>
              </a:lnSpc>
              <a:buClr>
                <a:schemeClr val="lt1"/>
              </a:buClr>
              <a:buSzPts val="1600"/>
            </a:pPr>
            <a:r>
              <a:rPr lang="en-US" altLang="zh-TW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TS-251B</a:t>
            </a:r>
          </a:p>
        </p:txBody>
      </p:sp>
    </p:spTree>
    <p:extLst>
      <p:ext uri="{BB962C8B-B14F-4D97-AF65-F5344CB8AC3E}">
        <p14:creationId xmlns:p14="http://schemas.microsoft.com/office/powerpoint/2010/main" val="1318996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41</Slides>
  <Notes>40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佈景主題</vt:lpstr>
      <vt:lpstr>PowerPoint Presentation</vt:lpstr>
      <vt:lpstr>PowerPoint Presentation</vt:lpstr>
      <vt:lpstr>Wireless Network Card Advantages</vt:lpstr>
      <vt:lpstr>PowerPoint Presentation</vt:lpstr>
      <vt:lpstr>PowerPoint Presentation</vt:lpstr>
      <vt:lpstr>Enjoy network optimization  with traffic shunting</vt:lpstr>
      <vt:lpstr>PowerPoint Presentation</vt:lpstr>
      <vt:lpstr>PowerPoint Presentation</vt:lpstr>
      <vt:lpstr>Turn QNAP NAS into wireless AP</vt:lpstr>
      <vt:lpstr>PowerPoint Presentation</vt:lpstr>
      <vt:lpstr>PowerPoint Presentation</vt:lpstr>
      <vt:lpstr>PowerPoint Presentation</vt:lpstr>
      <vt:lpstr>QWA-AC2600 PCIe wireless NIC</vt:lpstr>
      <vt:lpstr>5 GHz and 2.4 GHz dual band</vt:lpstr>
      <vt:lpstr>High mobility Quad-antenna base</vt:lpstr>
      <vt:lpstr>Flexible deployments with the  antenna base</vt:lpstr>
      <vt:lpstr>2 Qualcomm QCA9984 wireless NIC</vt:lpstr>
      <vt:lpstr>All QNAP NAS PCIe card bracket</vt:lpstr>
      <vt:lpstr>Wireless Base Station Setup</vt:lpstr>
      <vt:lpstr>Setting of QWA-AC2600</vt:lpstr>
      <vt:lpstr>PowerPoint Presentation</vt:lpstr>
      <vt:lpstr>Installation of QWA-AC2600</vt:lpstr>
      <vt:lpstr>3 Steps to convert a QNAP NAS into an AP</vt:lpstr>
      <vt:lpstr>Turn The NAS into a Wireless AP Station</vt:lpstr>
      <vt:lpstr>PowerPoint Presentation</vt:lpstr>
      <vt:lpstr>Use QWA-AC2600 to share  VPN wirelessly</vt:lpstr>
      <vt:lpstr>6 steps to set up   wireless connection interface</vt:lpstr>
      <vt:lpstr>Advanced Applications on Private Surveillance</vt:lpstr>
      <vt:lpstr>Enable DHCP &amp; NAT services to a secure surveillance environment</vt:lpstr>
      <vt:lpstr>IPC/PC Setting Demo </vt:lpstr>
      <vt:lpstr>Turn PC or IPC into wireless AP</vt:lpstr>
      <vt:lpstr>PowerPoint Presentation</vt:lpstr>
      <vt:lpstr>PowerPoint Presentation</vt:lpstr>
      <vt:lpstr>Install AP Suite</vt:lpstr>
      <vt:lpstr>Set up Hostapd #1</vt:lpstr>
      <vt:lpstr>Set up Hostapd #2</vt:lpstr>
      <vt:lpstr>Set up Hostapd #3</vt:lpstr>
      <vt:lpstr>Set up Hostapd #4</vt:lpstr>
      <vt:lpstr>Set upHostapd #5</vt:lpstr>
      <vt:lpstr>Hostapd detail setting information</vt:lpstr>
      <vt:lpstr>Made for IPC and  QNAP NAS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IEI x QNAP IPC Linux WiFi AP 及 TS-251B 家用 NAS WiFi AP 應用解析</dc:title>
  <cp:revision>2</cp:revision>
  <dcterms:modified xsi:type="dcterms:W3CDTF">2019-04-30T06:40:43Z</dcterms:modified>
</cp:coreProperties>
</file>