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72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73" r:id="rId12"/>
    <p:sldId id="274" r:id="rId13"/>
    <p:sldId id="275" r:id="rId14"/>
    <p:sldId id="276" r:id="rId15"/>
    <p:sldId id="293" r:id="rId16"/>
    <p:sldId id="292" r:id="rId17"/>
    <p:sldId id="264" r:id="rId18"/>
    <p:sldId id="277" r:id="rId19"/>
    <p:sldId id="278" r:id="rId20"/>
    <p:sldId id="279" r:id="rId21"/>
    <p:sldId id="280" r:id="rId22"/>
    <p:sldId id="294" r:id="rId23"/>
    <p:sldId id="269" r:id="rId24"/>
    <p:sldId id="265" r:id="rId25"/>
    <p:sldId id="266" r:id="rId26"/>
    <p:sldId id="267" r:id="rId27"/>
    <p:sldId id="268" r:id="rId28"/>
    <p:sldId id="284" r:id="rId29"/>
    <p:sldId id="270" r:id="rId30"/>
    <p:sldId id="285" r:id="rId31"/>
    <p:sldId id="286" r:id="rId32"/>
    <p:sldId id="287" r:id="rId33"/>
    <p:sldId id="289" r:id="rId34"/>
    <p:sldId id="290" r:id="rId35"/>
    <p:sldId id="291" r:id="rId36"/>
    <p:sldId id="295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3333CC"/>
    <a:srgbClr val="800080"/>
    <a:srgbClr val="0099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436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05743-F5C5-47AC-9168-83C8195DAA1A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1EAB7-D175-43DD-96F3-489C3A774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02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41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39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095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81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VPN</a:t>
            </a:r>
            <a:r>
              <a:rPr lang="zh-TW" altLang="en-US"/>
              <a:t> </a:t>
            </a:r>
            <a:r>
              <a:rPr lang="en-US" altLang="zh-TW"/>
              <a:t>passthrough?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348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776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021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486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078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243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50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581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073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98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98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91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155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49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2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883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1EAB7-D175-43DD-96F3-489C3A77416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04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39E04B-347E-4CE0-A6F3-20FBE011E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8D3E603-344A-4D0D-AB6A-B7901EC7F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F3EAD9-2478-416C-91A9-73968323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741D11-1E25-4958-8B98-F4AC034D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E542BD-C690-4069-9F21-13174B7A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AA2FBB6-F80E-422A-A23B-A5D446B63C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5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C7098-B5C2-43D3-A4F4-ACCFFDE0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AB058A-EA1C-4C25-8C04-F8D16D560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BAEAE5-B097-419B-B205-70ADBCF9F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D828838-4BD3-4198-9C68-745C72FA4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F135C4C-2FA2-4E74-916D-4984A9FBC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FD2E80D-0484-4DA6-A105-893C4EFD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9769D23-8B8D-49C2-84BB-263E0D22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3D349C5-CAF1-4AFB-9740-FE441DEE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34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B11D74-3A6B-48C2-942C-17C6A6F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9FDD9DF-EF4E-4102-9714-F152C0B4D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4E345A-E1AF-4E7F-A23C-F123449E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948A5D2-C84A-4E4C-B939-E7E76A7F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57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86653DF-FF57-4DE3-B822-84FA4CA5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6797A8-54E1-42C8-A2A5-8FAD94D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B9E5BA-222F-42B7-91FE-D32B5BD5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96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51AF67-3800-4974-8733-D00E4550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DCC26C-6F85-4D0A-9412-912B782E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5934220-224D-4FAE-87D6-2904727CD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72E3F1-BB47-439F-8657-ED14A2C3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CF2197-943D-4BC0-A015-7E6413CE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5FB15D1-2402-48D8-8E27-97D8992D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22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D0F49B-F4AD-40C9-B597-3AF6CFA5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A50CD55-F207-46C5-A1FF-863D40BF9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9D526B-5878-41D5-B8E5-C09B4B445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47DE749-01E5-4EA8-8B02-B626835D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5AD5FC-6345-4A3B-9669-548DF617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5A8FEC-B626-40B2-99E1-B6F24E48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44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2665EF-089B-44CA-9EE8-6EE2E9F1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129786-17DC-4825-9EC1-9027A008A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2D002B-55A6-418A-8E71-F001538B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B690DE-05A5-401D-BEB4-99E981CF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1D82EC-0317-4BF9-9A0F-6F7BE4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78D292A-5589-423E-8CDA-EF873A023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E504712-50DB-4081-82C8-BC05976EB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FFB8C6-9F25-4C06-A925-80E6A2DB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1B6716-F47E-4202-98EF-CFF44283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283F78-19CC-43F8-ABE6-92174AAA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35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39E04B-347E-4CE0-A6F3-20FBE011E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8D3E603-344A-4D0D-AB6A-B7901EC7F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F3EAD9-2478-416C-91A9-73968323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741D11-1E25-4958-8B98-F4AC034D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E542BD-C690-4069-9F21-13174B7A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609B06A-C88E-4239-AFD0-C9E57D2D2B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6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DCE237B-041D-4BAF-8754-E96096CA2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B39E04B-347E-4CE0-A6F3-20FBE011E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979" y="218407"/>
            <a:ext cx="6521116" cy="936625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8D3E603-344A-4D0D-AB6A-B7901EC7F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010" y="1411374"/>
            <a:ext cx="5021179" cy="82834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F3EAD9-2478-416C-91A9-73968323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741D11-1E25-4958-8B98-F4AC034D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E542BD-C690-4069-9F21-13174B7A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16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1379F259-2508-4570-AD12-79D6E2C49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B39E04B-347E-4CE0-A6F3-20FBE011E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916" y="1600200"/>
            <a:ext cx="5366084" cy="1636295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8D3E603-344A-4D0D-AB6A-B7901EC7F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916" y="3344779"/>
            <a:ext cx="4720389" cy="11249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F3EAD9-2478-416C-91A9-73968323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741D11-1E25-4958-8B98-F4AC034D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E542BD-C690-4069-9F21-13174B7A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40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23FEDEC-4E57-4FD7-9672-9B728938F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B39E04B-347E-4CE0-A6F3-20FBE011E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811" y="1650165"/>
            <a:ext cx="6737685" cy="2548856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8D3E603-344A-4D0D-AB6A-B7901EC7F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6296" y="4307305"/>
            <a:ext cx="5791200" cy="9005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F3EAD9-2478-416C-91A9-73968323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741D11-1E25-4958-8B98-F4AC034D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E542BD-C690-4069-9F21-13174B7A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59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B43DF3-82E6-4207-B8D9-DF8186FF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ECAF4A-D07B-44A0-A8DF-6C0A78284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8EA7BA-4E40-4460-A6A4-EF6911EE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92AF2C-6C93-46C4-B698-711D8F2C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6522F3-854D-41AB-BC12-C4F04C38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35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B092C69-C28A-4ED6-B2DF-49966EA5A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FB43DF3-82E6-4207-B8D9-DF8186FF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2"/>
            <a:ext cx="10515600" cy="95208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ECAF4A-D07B-44A0-A8DF-6C0A78284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4"/>
            <a:ext cx="10515600" cy="47813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8EA7BA-4E40-4460-A6A4-EF6911EE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92AF2C-6C93-46C4-B698-711D8F2C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6522F3-854D-41AB-BC12-C4F04C38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73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458D4A-F625-4770-9ED9-322B19CB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BDC459-8BC7-4B20-9D42-30E6C2C24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B8DDFB-9D9A-47D0-B5F7-D79E24E3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083CD1-B3DC-4A68-8BF5-6E984977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B19FB7-7EF8-4A5F-B949-12D1C11A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23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AC1E41-3BAD-4B93-B7AE-7CE37D62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E99E82-6D17-4CFB-82D0-DED5056EA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955CC34-99EE-4B12-8548-8CF538DE6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AEC6D94-6B40-460A-B400-A8B661DC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31E0254-CAB6-4197-AA47-208AB1E8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BC8787-7A73-4EC5-AFAF-68923058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24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B18D1FA-4561-42BC-8EA2-EB2BE19A72E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88CD2A0-1532-4ADA-8426-EB8CFB4F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53"/>
            <a:ext cx="10515600" cy="107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C5D34C-E233-47C6-9F14-0F13647D1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5664"/>
            <a:ext cx="10515600" cy="4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88F364-22F3-47C8-9C94-A8266BE4F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4F7B-1A4D-4A56-887C-A64A6F743835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1A82BA-2DA9-462C-89C2-0580A7E94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F2BE9E-6C31-4A04-81DF-16E71F356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511C-2981-4381-B030-129E3AF14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67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63" r:id="rId5"/>
    <p:sldLayoutId id="2147483650" r:id="rId6"/>
    <p:sldLayoutId id="2147483662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4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9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43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23E868ED-5205-4DB3-935E-18FE6A6F8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68" y="1606539"/>
            <a:ext cx="11454062" cy="454220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 </a:t>
            </a:r>
            <a:r>
              <a:rPr lang="en-US" altLang="zh-TW"/>
              <a:t>1.0</a:t>
            </a:r>
            <a:r>
              <a:rPr lang="zh-TW" altLang="en-US"/>
              <a:t> </a:t>
            </a:r>
            <a:r>
              <a:rPr lang="en-US" altLang="zh-TW"/>
              <a:t>– Windows / Mac</a:t>
            </a:r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6FA518-A9DC-419E-96E2-9150AACC56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09" y="3103166"/>
            <a:ext cx="4862246" cy="2903602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pic>
        <p:nvPicPr>
          <p:cNvPr id="6" name="圖片 5" descr="一張含有 螢幕擷取畫面, 監視器, 螢幕, 黑色 的圖片&#10;&#10;描述是以非常高的可信度產生">
            <a:extLst>
              <a:ext uri="{FF2B5EF4-FFF2-40B4-BE49-F238E27FC236}">
                <a16:creationId xmlns:a16="http://schemas.microsoft.com/office/drawing/2014/main" id="{A564DBB5-C007-49CB-83FC-F3089E01DD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076" y="3079102"/>
            <a:ext cx="3862440" cy="2903602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D8CE3E1E-154A-4D68-8E87-7091F28BECAA}"/>
              </a:ext>
            </a:extLst>
          </p:cNvPr>
          <p:cNvSpPr txBox="1"/>
          <p:nvPr/>
        </p:nvSpPr>
        <p:spPr>
          <a:xfrm>
            <a:off x="1925053" y="1817436"/>
            <a:ext cx="3826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</a:p>
          <a:p>
            <a:r>
              <a:rPr lang="zh-TW" altLang="en-US" sz="16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支援通訊協定：</a:t>
            </a:r>
            <a:r>
              <a:rPr lang="en-US" altLang="zh-TW" sz="16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PPTP, L2TP, OpenVPN, </a:t>
            </a:r>
            <a:r>
              <a:rPr lang="en-US" altLang="zh-TW" sz="160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QBelt</a:t>
            </a:r>
            <a:endParaRPr lang="zh-TW" altLang="en-US" sz="16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36E5082-D4A1-4BD1-8CC9-45B13DAD6469}"/>
              </a:ext>
            </a:extLst>
          </p:cNvPr>
          <p:cNvSpPr txBox="1"/>
          <p:nvPr/>
        </p:nvSpPr>
        <p:spPr>
          <a:xfrm>
            <a:off x="7736306" y="1961614"/>
            <a:ext cx="382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Mac</a:t>
            </a:r>
          </a:p>
          <a:p>
            <a:r>
              <a:rPr lang="zh-TW" altLang="en-US" sz="16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支援通訊協定： </a:t>
            </a:r>
            <a:r>
              <a:rPr lang="en-US" altLang="zh-TW" sz="16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L2TP, </a:t>
            </a:r>
            <a:r>
              <a:rPr lang="en-US" altLang="zh-TW" sz="160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QBelt</a:t>
            </a:r>
            <a:endParaRPr lang="zh-TW" altLang="en-US" sz="16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4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裝置用戶端：</a:t>
            </a:r>
            <a:r>
              <a:rPr lang="en-US" altLang="zh-TW"/>
              <a:t>Windows</a:t>
            </a:r>
            <a:endParaRPr lang="zh-TW" altLang="en-US"/>
          </a:p>
        </p:txBody>
      </p:sp>
      <p:sp>
        <p:nvSpPr>
          <p:cNvPr id="49" name="Shape 393">
            <a:extLst>
              <a:ext uri="{FF2B5EF4-FFF2-40B4-BE49-F238E27FC236}">
                <a16:creationId xmlns:a16="http://schemas.microsoft.com/office/drawing/2014/main" id="{C0039A7A-68E3-4A11-854E-98887B8B17F3}"/>
              </a:ext>
            </a:extLst>
          </p:cNvPr>
          <p:cNvSpPr txBox="1"/>
          <p:nvPr/>
        </p:nvSpPr>
        <p:spPr>
          <a:xfrm>
            <a:off x="1352669" y="1716150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增加新的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NAS</a:t>
            </a:r>
            <a:endParaRPr sz="2000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7D4FA90-FA1C-45D9-93D3-3C6E7F0AF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809" y="1696115"/>
            <a:ext cx="7412525" cy="4427961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F42A8D72-6E23-46C8-9614-0EEC69BBBE8E}"/>
              </a:ext>
            </a:extLst>
          </p:cNvPr>
          <p:cNvGrpSpPr/>
          <p:nvPr/>
        </p:nvGrpSpPr>
        <p:grpSpPr>
          <a:xfrm>
            <a:off x="155290" y="1377671"/>
            <a:ext cx="1269571" cy="1269571"/>
            <a:chOff x="155290" y="1377671"/>
            <a:chExt cx="1269571" cy="126957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AF681E1A-91FD-49A6-A086-82ADAD2D8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4DBC156-C8BF-4F65-BB5C-7EF86399C889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5B528FD-6867-4748-8011-5308C1317B76}"/>
              </a:ext>
            </a:extLst>
          </p:cNvPr>
          <p:cNvGrpSpPr/>
          <p:nvPr/>
        </p:nvGrpSpPr>
        <p:grpSpPr>
          <a:xfrm>
            <a:off x="10276137" y="713883"/>
            <a:ext cx="1383631" cy="1383631"/>
            <a:chOff x="10276137" y="701851"/>
            <a:chExt cx="1383631" cy="1383631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75BA029B-60AD-41BE-A7FE-A1FCB063B402}"/>
                </a:ext>
              </a:extLst>
            </p:cNvPr>
            <p:cNvSpPr/>
            <p:nvPr/>
          </p:nvSpPr>
          <p:spPr>
            <a:xfrm>
              <a:off x="10276137" y="701851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E5E9F562-34A3-4B49-86DE-63F75AE08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8408" y="1005664"/>
              <a:ext cx="759089" cy="776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01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F181460-F8A0-45B6-80D5-31E5ACA90E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406" y="1701175"/>
            <a:ext cx="7374015" cy="4410869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裝置用戶端：</a:t>
            </a:r>
            <a:r>
              <a:rPr lang="en-US" altLang="zh-TW"/>
              <a:t>Windows</a:t>
            </a:r>
            <a:endParaRPr lang="zh-TW" altLang="en-US"/>
          </a:p>
        </p:txBody>
      </p:sp>
      <p:sp>
        <p:nvSpPr>
          <p:cNvPr id="9" name="Shape 393">
            <a:extLst>
              <a:ext uri="{FF2B5EF4-FFF2-40B4-BE49-F238E27FC236}">
                <a16:creationId xmlns:a16="http://schemas.microsoft.com/office/drawing/2014/main" id="{B3CE387D-A770-4D5D-80F4-C70FBD731FEE}"/>
              </a:ext>
            </a:extLst>
          </p:cNvPr>
          <p:cNvSpPr txBox="1"/>
          <p:nvPr/>
        </p:nvSpPr>
        <p:spPr>
          <a:xfrm>
            <a:off x="1352669" y="1716150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增加新的 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NAS</a:t>
            </a:r>
            <a:endParaRPr sz="20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41E947F4-40C2-4826-B3AB-BD31807FF6CA}"/>
              </a:ext>
            </a:extLst>
          </p:cNvPr>
          <p:cNvGrpSpPr/>
          <p:nvPr/>
        </p:nvGrpSpPr>
        <p:grpSpPr>
          <a:xfrm>
            <a:off x="155289" y="1377671"/>
            <a:ext cx="1269571" cy="1269571"/>
            <a:chOff x="155289" y="1377671"/>
            <a:chExt cx="1269571" cy="1269571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08F5C099-3DBF-48A4-9BE3-CB6823546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1377671"/>
              <a:ext cx="1269571" cy="1269571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0632067-AB19-4EDA-9FD7-614904727A4F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hape 393">
            <a:extLst>
              <a:ext uri="{FF2B5EF4-FFF2-40B4-BE49-F238E27FC236}">
                <a16:creationId xmlns:a16="http://schemas.microsoft.com/office/drawing/2014/main" id="{8561244E-6A88-4F82-B4D4-CD1D66B72B7B}"/>
              </a:ext>
            </a:extLst>
          </p:cNvPr>
          <p:cNvSpPr txBox="1"/>
          <p:nvPr/>
        </p:nvSpPr>
        <p:spPr>
          <a:xfrm>
            <a:off x="1352669" y="2576545"/>
            <a:ext cx="2452933" cy="97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FFFF"/>
              </a:buClr>
              <a:buSzPts val="20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輸入設定檔欄位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admin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使用者自動取得金鑰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連接埠號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E39FB600-13DE-4C60-B877-DD4881C4CDC7}"/>
              </a:ext>
            </a:extLst>
          </p:cNvPr>
          <p:cNvGrpSpPr/>
          <p:nvPr/>
        </p:nvGrpSpPr>
        <p:grpSpPr>
          <a:xfrm>
            <a:off x="155290" y="2511045"/>
            <a:ext cx="1269571" cy="1269571"/>
            <a:chOff x="155290" y="1377671"/>
            <a:chExt cx="1269571" cy="1269571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FE913C61-50A6-4809-A420-EE080340E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9BA6577-7A61-419A-80D2-1326E3A04DB6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D409EB72-C567-4AA1-8102-B60D312C1249}"/>
              </a:ext>
            </a:extLst>
          </p:cNvPr>
          <p:cNvGrpSpPr/>
          <p:nvPr/>
        </p:nvGrpSpPr>
        <p:grpSpPr>
          <a:xfrm>
            <a:off x="10276137" y="713883"/>
            <a:ext cx="1383631" cy="1383631"/>
            <a:chOff x="10276137" y="701851"/>
            <a:chExt cx="1383631" cy="1383631"/>
          </a:xfrm>
        </p:grpSpPr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ED58404C-86A0-4B5D-A972-31A6A9B46C93}"/>
                </a:ext>
              </a:extLst>
            </p:cNvPr>
            <p:cNvSpPr/>
            <p:nvPr/>
          </p:nvSpPr>
          <p:spPr>
            <a:xfrm>
              <a:off x="10276137" y="701851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0AA602D0-2243-4BD5-B20E-A73C0D534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8408" y="1005664"/>
              <a:ext cx="759089" cy="776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08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A4008B1-4B90-4181-B73B-7A04BC1989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406" y="1701175"/>
            <a:ext cx="7374015" cy="4461017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5515A573-485A-4A0B-91D1-0F119389FF6C}"/>
              </a:ext>
            </a:extLst>
          </p:cNvPr>
          <p:cNvGrpSpPr/>
          <p:nvPr/>
        </p:nvGrpSpPr>
        <p:grpSpPr>
          <a:xfrm>
            <a:off x="155289" y="2511045"/>
            <a:ext cx="1269571" cy="1269571"/>
            <a:chOff x="155289" y="2511045"/>
            <a:chExt cx="1269571" cy="1269571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721C1D65-E26E-451D-90F8-FF080ED1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2511045"/>
              <a:ext cx="1269571" cy="1269571"/>
            </a:xfrm>
            <a:prstGeom prst="rect">
              <a:avLst/>
            </a:prstGeom>
          </p:spPr>
        </p:pic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0909D293-67A4-4FDB-9115-1250048B8CD8}"/>
                </a:ext>
              </a:extLst>
            </p:cNvPr>
            <p:cNvSpPr txBox="1"/>
            <p:nvPr/>
          </p:nvSpPr>
          <p:spPr>
            <a:xfrm>
              <a:off x="556296" y="2656183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裝置用戶端：</a:t>
            </a:r>
            <a:r>
              <a:rPr lang="en-US" altLang="zh-TW"/>
              <a:t>Windows</a:t>
            </a:r>
            <a:endParaRPr lang="zh-TW" altLang="en-US"/>
          </a:p>
        </p:txBody>
      </p:sp>
      <p:sp>
        <p:nvSpPr>
          <p:cNvPr id="12" name="Shape 393">
            <a:extLst>
              <a:ext uri="{FF2B5EF4-FFF2-40B4-BE49-F238E27FC236}">
                <a16:creationId xmlns:a16="http://schemas.microsoft.com/office/drawing/2014/main" id="{20432B20-B21C-4192-807F-18D0BF4F892D}"/>
              </a:ext>
            </a:extLst>
          </p:cNvPr>
          <p:cNvSpPr txBox="1"/>
          <p:nvPr/>
        </p:nvSpPr>
        <p:spPr>
          <a:xfrm>
            <a:off x="1352669" y="1716150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增加新的 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NAS</a:t>
            </a:r>
            <a:endParaRPr sz="20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ABFB959-4A7F-4F68-93B3-59B934207ED8}"/>
              </a:ext>
            </a:extLst>
          </p:cNvPr>
          <p:cNvGrpSpPr/>
          <p:nvPr/>
        </p:nvGrpSpPr>
        <p:grpSpPr>
          <a:xfrm>
            <a:off x="155289" y="1377671"/>
            <a:ext cx="1269571" cy="1269571"/>
            <a:chOff x="155289" y="1377671"/>
            <a:chExt cx="1269571" cy="126957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2D5B54C-98F4-47D5-B14F-3FAFCB45B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1377671"/>
              <a:ext cx="1269571" cy="1269571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ADAC38AC-6964-4A1B-95C6-C41ED418635B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Shape 393">
            <a:extLst>
              <a:ext uri="{FF2B5EF4-FFF2-40B4-BE49-F238E27FC236}">
                <a16:creationId xmlns:a16="http://schemas.microsoft.com/office/drawing/2014/main" id="{8E927511-3A83-4235-A60B-A03FA0594382}"/>
              </a:ext>
            </a:extLst>
          </p:cNvPr>
          <p:cNvSpPr txBox="1"/>
          <p:nvPr/>
        </p:nvSpPr>
        <p:spPr>
          <a:xfrm>
            <a:off x="1352669" y="2576545"/>
            <a:ext cx="2452933" cy="97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輸入設定檔欄位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admin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使用者自動取得金鑰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連接埠號</a:t>
            </a:r>
          </a:p>
        </p:txBody>
      </p:sp>
      <p:sp>
        <p:nvSpPr>
          <p:cNvPr id="26" name="Shape 393">
            <a:extLst>
              <a:ext uri="{FF2B5EF4-FFF2-40B4-BE49-F238E27FC236}">
                <a16:creationId xmlns:a16="http://schemas.microsoft.com/office/drawing/2014/main" id="{EC761B72-1904-485B-9A2D-BDF4278BB852}"/>
              </a:ext>
            </a:extLst>
          </p:cNvPr>
          <p:cNvSpPr txBox="1"/>
          <p:nvPr/>
        </p:nvSpPr>
        <p:spPr>
          <a:xfrm>
            <a:off x="1352669" y="3723106"/>
            <a:ext cx="2452933" cy="97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20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若非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admin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或是自動取得失敗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需手動輸入 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E5DA5433-6D5D-470C-B692-E6E27D848D6B}"/>
              </a:ext>
            </a:extLst>
          </p:cNvPr>
          <p:cNvGrpSpPr/>
          <p:nvPr/>
        </p:nvGrpSpPr>
        <p:grpSpPr>
          <a:xfrm>
            <a:off x="155290" y="3657606"/>
            <a:ext cx="1269571" cy="1269571"/>
            <a:chOff x="155290" y="1377671"/>
            <a:chExt cx="1269571" cy="1269571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13B6F5AB-C3BF-4402-879E-C7CE91E4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625E195-926C-4090-889E-BBD438791A4C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A1D47B17-9DE0-4733-AE44-5E96B10355A3}"/>
              </a:ext>
            </a:extLst>
          </p:cNvPr>
          <p:cNvGrpSpPr/>
          <p:nvPr/>
        </p:nvGrpSpPr>
        <p:grpSpPr>
          <a:xfrm>
            <a:off x="10276137" y="713883"/>
            <a:ext cx="1383631" cy="1383631"/>
            <a:chOff x="10276137" y="701851"/>
            <a:chExt cx="1383631" cy="1383631"/>
          </a:xfrm>
        </p:grpSpPr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EB3BB038-13C2-4D36-AAC4-FA34402F8C17}"/>
                </a:ext>
              </a:extLst>
            </p:cNvPr>
            <p:cNvSpPr/>
            <p:nvPr/>
          </p:nvSpPr>
          <p:spPr>
            <a:xfrm>
              <a:off x="10276137" y="701851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99A5A108-EE6D-4717-94BB-7D569DDA5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8408" y="1005664"/>
              <a:ext cx="759089" cy="776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24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CE3D4DA-D06F-4172-86A0-A65FA154E2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405" y="1711171"/>
            <a:ext cx="7374016" cy="4405595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49A0747F-FD39-43A5-8A03-A1844053B97C}"/>
              </a:ext>
            </a:extLst>
          </p:cNvPr>
          <p:cNvGrpSpPr/>
          <p:nvPr/>
        </p:nvGrpSpPr>
        <p:grpSpPr>
          <a:xfrm>
            <a:off x="155289" y="3664033"/>
            <a:ext cx="1269571" cy="1269571"/>
            <a:chOff x="155289" y="3664033"/>
            <a:chExt cx="1269571" cy="1269571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D041D76B-E0C0-4051-903D-D405BBAC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3664033"/>
              <a:ext cx="1269571" cy="1269571"/>
            </a:xfrm>
            <a:prstGeom prst="rect">
              <a:avLst/>
            </a:prstGeom>
          </p:spPr>
        </p:pic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F25CE327-8739-428D-B7CA-F4B51630AB01}"/>
                </a:ext>
              </a:extLst>
            </p:cNvPr>
            <p:cNvSpPr txBox="1"/>
            <p:nvPr/>
          </p:nvSpPr>
          <p:spPr>
            <a:xfrm>
              <a:off x="556296" y="3809171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裝置用戶端：</a:t>
            </a:r>
            <a:r>
              <a:rPr lang="en-US" altLang="zh-TW"/>
              <a:t>Windows</a:t>
            </a:r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1AA6A1A-CF2C-45E9-BA54-0403D76BDEF5}"/>
              </a:ext>
            </a:extLst>
          </p:cNvPr>
          <p:cNvGrpSpPr/>
          <p:nvPr/>
        </p:nvGrpSpPr>
        <p:grpSpPr>
          <a:xfrm>
            <a:off x="155289" y="2511045"/>
            <a:ext cx="1269571" cy="1269571"/>
            <a:chOff x="155289" y="2511045"/>
            <a:chExt cx="1269571" cy="1269571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70EFB66-8AFE-4A7C-AC29-438195E52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2511045"/>
              <a:ext cx="1269571" cy="1269571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484F28FB-ADF7-4B93-9A31-A53B9B8F2DAA}"/>
                </a:ext>
              </a:extLst>
            </p:cNvPr>
            <p:cNvSpPr txBox="1"/>
            <p:nvPr/>
          </p:nvSpPr>
          <p:spPr>
            <a:xfrm>
              <a:off x="556296" y="2656183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Shape 393">
            <a:extLst>
              <a:ext uri="{FF2B5EF4-FFF2-40B4-BE49-F238E27FC236}">
                <a16:creationId xmlns:a16="http://schemas.microsoft.com/office/drawing/2014/main" id="{D7BD75D6-54E8-499B-BE09-68AF9C929012}"/>
              </a:ext>
            </a:extLst>
          </p:cNvPr>
          <p:cNvSpPr txBox="1"/>
          <p:nvPr/>
        </p:nvSpPr>
        <p:spPr>
          <a:xfrm>
            <a:off x="1352669" y="1716150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增加新的 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NAS</a:t>
            </a:r>
            <a:endParaRPr sz="20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83A1AD2-AC25-4AEC-9388-19D92E82333B}"/>
              </a:ext>
            </a:extLst>
          </p:cNvPr>
          <p:cNvGrpSpPr/>
          <p:nvPr/>
        </p:nvGrpSpPr>
        <p:grpSpPr>
          <a:xfrm>
            <a:off x="155289" y="1377671"/>
            <a:ext cx="1269571" cy="1269571"/>
            <a:chOff x="155289" y="1377671"/>
            <a:chExt cx="1269571" cy="1269571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ABEDE99-60E1-4FFC-BFE4-E73E54195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1377671"/>
              <a:ext cx="1269571" cy="1269571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6773C32F-A0DA-43E2-BB8C-BBB10C209D9B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Shape 393">
            <a:extLst>
              <a:ext uri="{FF2B5EF4-FFF2-40B4-BE49-F238E27FC236}">
                <a16:creationId xmlns:a16="http://schemas.microsoft.com/office/drawing/2014/main" id="{BF953EEB-7D0B-43F0-992F-17D9717F61DA}"/>
              </a:ext>
            </a:extLst>
          </p:cNvPr>
          <p:cNvSpPr txBox="1"/>
          <p:nvPr/>
        </p:nvSpPr>
        <p:spPr>
          <a:xfrm>
            <a:off x="1352669" y="2576545"/>
            <a:ext cx="2452933" cy="97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輸入設定檔欄位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admin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使用者自動取得金鑰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連接埠號</a:t>
            </a:r>
          </a:p>
        </p:txBody>
      </p:sp>
      <p:sp>
        <p:nvSpPr>
          <p:cNvPr id="19" name="Shape 393">
            <a:extLst>
              <a:ext uri="{FF2B5EF4-FFF2-40B4-BE49-F238E27FC236}">
                <a16:creationId xmlns:a16="http://schemas.microsoft.com/office/drawing/2014/main" id="{14F08945-CCB6-48CE-9E99-CA26D3AF3287}"/>
              </a:ext>
            </a:extLst>
          </p:cNvPr>
          <p:cNvSpPr txBox="1"/>
          <p:nvPr/>
        </p:nvSpPr>
        <p:spPr>
          <a:xfrm>
            <a:off x="1352669" y="3723106"/>
            <a:ext cx="2452933" cy="97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若非 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admin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或是自動取得失敗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需手動輸入 </a:t>
            </a:r>
          </a:p>
        </p:txBody>
      </p:sp>
      <p:sp>
        <p:nvSpPr>
          <p:cNvPr id="23" name="Shape 393">
            <a:extLst>
              <a:ext uri="{FF2B5EF4-FFF2-40B4-BE49-F238E27FC236}">
                <a16:creationId xmlns:a16="http://schemas.microsoft.com/office/drawing/2014/main" id="{D0169D7D-FAF9-49FA-A83E-A71F00BBE58D}"/>
              </a:ext>
            </a:extLst>
          </p:cNvPr>
          <p:cNvSpPr txBox="1"/>
          <p:nvPr/>
        </p:nvSpPr>
        <p:spPr>
          <a:xfrm>
            <a:off x="1352669" y="5139877"/>
            <a:ext cx="24529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FFFF"/>
              </a:buClr>
              <a:buSzPts val="20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點選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Connect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472E4ED-6137-4F8C-91CA-5600B71FB431}"/>
              </a:ext>
            </a:extLst>
          </p:cNvPr>
          <p:cNvGrpSpPr/>
          <p:nvPr/>
        </p:nvGrpSpPr>
        <p:grpSpPr>
          <a:xfrm>
            <a:off x="155290" y="4815177"/>
            <a:ext cx="1269571" cy="1269571"/>
            <a:chOff x="155290" y="1377671"/>
            <a:chExt cx="1269571" cy="1269571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2B5CFAE1-B2F7-48A3-B1E2-04398BD3D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3F331A3-EF78-4F55-A3EB-A7A28EF4AB65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4454C946-62D0-4703-9040-42BA7AC5A14D}"/>
              </a:ext>
            </a:extLst>
          </p:cNvPr>
          <p:cNvGrpSpPr/>
          <p:nvPr/>
        </p:nvGrpSpPr>
        <p:grpSpPr>
          <a:xfrm>
            <a:off x="10276137" y="713883"/>
            <a:ext cx="1383631" cy="1383631"/>
            <a:chOff x="10276137" y="701851"/>
            <a:chExt cx="1383631" cy="1383631"/>
          </a:xfrm>
        </p:grpSpPr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5B110233-1ED4-485E-800C-D0B8ABAA6355}"/>
                </a:ext>
              </a:extLst>
            </p:cNvPr>
            <p:cNvSpPr/>
            <p:nvPr/>
          </p:nvSpPr>
          <p:spPr>
            <a:xfrm>
              <a:off x="10276137" y="701851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F437D98F-DF32-4B25-A366-136553A69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8408" y="1005664"/>
              <a:ext cx="759089" cy="776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29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>
            <a:extLst>
              <a:ext uri="{FF2B5EF4-FFF2-40B4-BE49-F238E27FC236}">
                <a16:creationId xmlns:a16="http://schemas.microsoft.com/office/drawing/2014/main" id="{C61F9B82-52B8-4902-8130-8816D8DB2008}"/>
              </a:ext>
            </a:extLst>
          </p:cNvPr>
          <p:cNvGrpSpPr/>
          <p:nvPr/>
        </p:nvGrpSpPr>
        <p:grpSpPr>
          <a:xfrm>
            <a:off x="519813" y="1377670"/>
            <a:ext cx="1269571" cy="1269571"/>
            <a:chOff x="155290" y="1377671"/>
            <a:chExt cx="1269571" cy="1269571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799DA287-1153-452A-8AFA-33B4A3E85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81B59924-91AD-451F-8904-159B8AD53197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60E2B8BA-C423-4404-BF29-8BBC80CFC158}"/>
              </a:ext>
            </a:extLst>
          </p:cNvPr>
          <p:cNvGrpSpPr/>
          <p:nvPr/>
        </p:nvGrpSpPr>
        <p:grpSpPr>
          <a:xfrm>
            <a:off x="519813" y="2509050"/>
            <a:ext cx="1269571" cy="1269571"/>
            <a:chOff x="155290" y="1377671"/>
            <a:chExt cx="1269571" cy="1269571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DFD05263-6FD3-4005-BD6C-FD635CAF1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7F7F26D7-E271-4177-B021-49C82F36270D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B01EA3F4-C579-455F-A1EF-7A771B9AE306}"/>
              </a:ext>
            </a:extLst>
          </p:cNvPr>
          <p:cNvGrpSpPr/>
          <p:nvPr/>
        </p:nvGrpSpPr>
        <p:grpSpPr>
          <a:xfrm>
            <a:off x="519813" y="3664033"/>
            <a:ext cx="1269571" cy="1269571"/>
            <a:chOff x="155290" y="1377671"/>
            <a:chExt cx="1269571" cy="1269571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0ECC0EBB-8156-413C-BA97-F5D776562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0CD843C5-2165-445E-ACC4-8066F2869FD0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裝置用戶端：</a:t>
            </a:r>
            <a:r>
              <a:rPr lang="en-US" altLang="zh-TW"/>
              <a:t>Mac</a:t>
            </a:r>
            <a:endParaRPr lang="zh-TW" altLang="en-US"/>
          </a:p>
        </p:txBody>
      </p:sp>
      <p:pic>
        <p:nvPicPr>
          <p:cNvPr id="13" name="圖片 12" descr="一張含有 螢幕擷取畫面, 監視器 的圖片&#10;&#10;描述是以非常高的可信度產生">
            <a:extLst>
              <a:ext uri="{FF2B5EF4-FFF2-40B4-BE49-F238E27FC236}">
                <a16:creationId xmlns:a16="http://schemas.microsoft.com/office/drawing/2014/main" id="{DC3E8480-3597-49BA-95E5-A327DBD12A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284" y="1581514"/>
            <a:ext cx="5749420" cy="4622403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sp>
        <p:nvSpPr>
          <p:cNvPr id="20" name="Shape 393">
            <a:extLst>
              <a:ext uri="{FF2B5EF4-FFF2-40B4-BE49-F238E27FC236}">
                <a16:creationId xmlns:a16="http://schemas.microsoft.com/office/drawing/2014/main" id="{FEE05101-75F5-413C-AFEB-BCA8A575B589}"/>
              </a:ext>
            </a:extLst>
          </p:cNvPr>
          <p:cNvSpPr txBox="1"/>
          <p:nvPr/>
        </p:nvSpPr>
        <p:spPr>
          <a:xfrm>
            <a:off x="1717192" y="1716150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TW"/>
            </a:defPPr>
            <a:lvl1pPr>
              <a:buClr>
                <a:srgbClr val="002060"/>
              </a:buClr>
              <a:buSzPts val="1800"/>
              <a:defRPr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>
                <a:sym typeface="Microsoft JhengHei"/>
              </a:rPr>
              <a:t>增加新的 </a:t>
            </a:r>
            <a:r>
              <a:rPr lang="en-US" altLang="zh-TW">
                <a:sym typeface="Microsoft JhengHei"/>
              </a:rPr>
              <a:t>NAS</a:t>
            </a:r>
            <a:endParaRPr>
              <a:sym typeface="Microsoft JhengHei"/>
            </a:endParaRPr>
          </a:p>
        </p:txBody>
      </p:sp>
      <p:sp>
        <p:nvSpPr>
          <p:cNvPr id="24" name="Shape 393">
            <a:extLst>
              <a:ext uri="{FF2B5EF4-FFF2-40B4-BE49-F238E27FC236}">
                <a16:creationId xmlns:a16="http://schemas.microsoft.com/office/drawing/2014/main" id="{645B298D-9D95-46CB-BCF9-D82E93DDC44D}"/>
              </a:ext>
            </a:extLst>
          </p:cNvPr>
          <p:cNvSpPr txBox="1"/>
          <p:nvPr/>
        </p:nvSpPr>
        <p:spPr>
          <a:xfrm>
            <a:off x="1717192" y="2711021"/>
            <a:ext cx="3399804" cy="97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輸入設定檔欄位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admin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使用者自動取得金鑰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連接埠號</a:t>
            </a:r>
          </a:p>
        </p:txBody>
      </p:sp>
      <p:sp>
        <p:nvSpPr>
          <p:cNvPr id="25" name="Shape 393">
            <a:extLst>
              <a:ext uri="{FF2B5EF4-FFF2-40B4-BE49-F238E27FC236}">
                <a16:creationId xmlns:a16="http://schemas.microsoft.com/office/drawing/2014/main" id="{7486C48A-665F-4BC7-BB89-8AC01F551061}"/>
              </a:ext>
            </a:extLst>
          </p:cNvPr>
          <p:cNvSpPr txBox="1"/>
          <p:nvPr/>
        </p:nvSpPr>
        <p:spPr>
          <a:xfrm>
            <a:off x="1717192" y="3855304"/>
            <a:ext cx="3399804" cy="97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20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若非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admin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或是自動取得失敗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需手動輸入 </a:t>
            </a:r>
          </a:p>
        </p:txBody>
      </p:sp>
      <p:sp>
        <p:nvSpPr>
          <p:cNvPr id="26" name="Shape 393">
            <a:extLst>
              <a:ext uri="{FF2B5EF4-FFF2-40B4-BE49-F238E27FC236}">
                <a16:creationId xmlns:a16="http://schemas.microsoft.com/office/drawing/2014/main" id="{2600BA4A-E1E8-4499-A7A7-AEA05B3F2E98}"/>
              </a:ext>
            </a:extLst>
          </p:cNvPr>
          <p:cNvSpPr txBox="1"/>
          <p:nvPr/>
        </p:nvSpPr>
        <p:spPr>
          <a:xfrm>
            <a:off x="1717192" y="5139877"/>
            <a:ext cx="24529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FFFF"/>
              </a:buClr>
              <a:buSzPts val="20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點選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Connect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7666742-8DA4-4791-8FD3-E5226D3F7587}"/>
              </a:ext>
            </a:extLst>
          </p:cNvPr>
          <p:cNvGrpSpPr/>
          <p:nvPr/>
        </p:nvGrpSpPr>
        <p:grpSpPr>
          <a:xfrm>
            <a:off x="519813" y="4815177"/>
            <a:ext cx="1269571" cy="1269571"/>
            <a:chOff x="155290" y="1377671"/>
            <a:chExt cx="1269571" cy="1269571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D8742589-6761-4CCD-A18B-5C2410183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9F33630-239C-47DB-A3C1-F1094316A145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EDE65041-15CB-495B-BA50-3C5C2EE1A70E}"/>
              </a:ext>
            </a:extLst>
          </p:cNvPr>
          <p:cNvGrpSpPr/>
          <p:nvPr/>
        </p:nvGrpSpPr>
        <p:grpSpPr>
          <a:xfrm>
            <a:off x="10276137" y="713883"/>
            <a:ext cx="1383631" cy="1383631"/>
            <a:chOff x="10276137" y="713883"/>
            <a:chExt cx="1383631" cy="1383631"/>
          </a:xfrm>
        </p:grpSpPr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E0188586-CF94-44A2-B524-66B719B70466}"/>
                </a:ext>
              </a:extLst>
            </p:cNvPr>
            <p:cNvSpPr/>
            <p:nvPr/>
          </p:nvSpPr>
          <p:spPr>
            <a:xfrm>
              <a:off x="10276137" y="713883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058D0E6-4276-419B-B49F-043B2DC8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7741" y="972818"/>
              <a:ext cx="740423" cy="865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006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裝置用戶端進階功能大解析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59EEF3-4C0D-42F4-9F6C-5923CF0345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926" y="1774679"/>
            <a:ext cx="6970301" cy="4205018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sp>
        <p:nvSpPr>
          <p:cNvPr id="16" name="Shape 404">
            <a:extLst>
              <a:ext uri="{FF2B5EF4-FFF2-40B4-BE49-F238E27FC236}">
                <a16:creationId xmlns:a16="http://schemas.microsoft.com/office/drawing/2014/main" id="{09A8E3B2-362B-496B-A10A-EB578A15DF9B}"/>
              </a:ext>
            </a:extLst>
          </p:cNvPr>
          <p:cNvSpPr txBox="1"/>
          <p:nvPr/>
        </p:nvSpPr>
        <p:spPr>
          <a:xfrm>
            <a:off x="891365" y="1636296"/>
            <a:ext cx="3161215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>
              <a:lnSpc>
                <a:spcPct val="150000"/>
              </a:lnSpc>
              <a:buSzPts val="1800"/>
            </a:pPr>
            <a:r>
              <a:rPr lang="en-US" altLang="zh-TW" sz="28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Utility </a:t>
            </a:r>
            <a:r>
              <a:rPr lang="zh-TW" altLang="en-US" sz="28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進階功能：</a:t>
            </a:r>
            <a:endParaRPr lang="en-US" altLang="zh-TW" sz="2800" b="1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  <a:p>
            <a:pPr marL="361950" indent="-180975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QTS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管理介面</a:t>
            </a:r>
            <a:endParaRPr lang="en-US" altLang="zh-TW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  <a:p>
            <a:pPr marL="361950" indent="-180975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網路磁碟 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(Windows)</a:t>
            </a:r>
          </a:p>
          <a:p>
            <a:pPr marL="361950" indent="-180975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磁碟掛載</a:t>
            </a:r>
            <a:endParaRPr lang="en-US" altLang="zh-TW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  <a:p>
            <a:pPr marL="361950" indent="-180975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App 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連線開啟</a:t>
            </a:r>
            <a:endParaRPr lang="en-US" altLang="zh-TW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  <a:p>
            <a:pPr marL="360363" indent="1588">
              <a:lnSpc>
                <a:spcPct val="150000"/>
              </a:lnSpc>
              <a:buSzPts val="1800"/>
            </a:pP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-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File Station</a:t>
            </a:r>
          </a:p>
          <a:p>
            <a:pPr marL="360363" indent="1588">
              <a:lnSpc>
                <a:spcPct val="150000"/>
              </a:lnSpc>
              <a:buSzPts val="1800"/>
            </a:pP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-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 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Music Station</a:t>
            </a:r>
          </a:p>
          <a:p>
            <a:pPr marL="360363" indent="1588">
              <a:lnSpc>
                <a:spcPct val="150000"/>
              </a:lnSpc>
              <a:buSzPts val="1800"/>
            </a:pP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-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 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Photo Station</a:t>
            </a:r>
          </a:p>
          <a:p>
            <a:pPr marL="4000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endParaRPr lang="en-US" altLang="zh-TW" sz="1600" b="1">
              <a:solidFill>
                <a:schemeClr val="bg1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91A6A48-3EDA-48AA-AD10-088A81E46A24}"/>
              </a:ext>
            </a:extLst>
          </p:cNvPr>
          <p:cNvSpPr/>
          <p:nvPr/>
        </p:nvSpPr>
        <p:spPr>
          <a:xfrm>
            <a:off x="891366" y="1721360"/>
            <a:ext cx="76200" cy="5965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06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>
            <a:extLst>
              <a:ext uri="{FF2B5EF4-FFF2-40B4-BE49-F238E27FC236}">
                <a16:creationId xmlns:a16="http://schemas.microsoft.com/office/drawing/2014/main" id="{0724554C-2613-43A0-A113-804EE0BDF9AA}"/>
              </a:ext>
            </a:extLst>
          </p:cNvPr>
          <p:cNvGrpSpPr/>
          <p:nvPr/>
        </p:nvGrpSpPr>
        <p:grpSpPr>
          <a:xfrm>
            <a:off x="9902065" y="1690688"/>
            <a:ext cx="1383631" cy="1383631"/>
            <a:chOff x="10276137" y="713883"/>
            <a:chExt cx="1383631" cy="1383631"/>
          </a:xfrm>
        </p:grpSpPr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00B55A7F-7BC2-44E4-8F2A-C5301872B9AB}"/>
                </a:ext>
              </a:extLst>
            </p:cNvPr>
            <p:cNvSpPr/>
            <p:nvPr/>
          </p:nvSpPr>
          <p:spPr>
            <a:xfrm>
              <a:off x="10276137" y="713883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DAAA7BF7-CC0D-4F57-AEBD-2E65759F3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7741" y="972818"/>
              <a:ext cx="740423" cy="865761"/>
            </a:xfrm>
            <a:prstGeom prst="rect">
              <a:avLst/>
            </a:prstGeom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30E73DB4-ACF9-424F-9A3C-E90727B254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993" y="1475707"/>
            <a:ext cx="2835602" cy="503337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</a:t>
            </a:r>
            <a:r>
              <a:rPr lang="zh-TW" altLang="en-US"/>
              <a:t> 裝置用戶端 </a:t>
            </a:r>
            <a:r>
              <a:rPr lang="en-US" altLang="zh-TW"/>
              <a:t>1.0</a:t>
            </a:r>
            <a:r>
              <a:rPr lang="zh-TW" altLang="en-US"/>
              <a:t> </a:t>
            </a:r>
            <a:r>
              <a:rPr lang="en-US" altLang="zh-TW"/>
              <a:t>– Android / iOS</a:t>
            </a:r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3686496-A615-465E-9AE5-03ABB9CA8E1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45399" y="2021615"/>
            <a:ext cx="2312790" cy="4113683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67D420E-3F3E-4FB7-A88D-440302F324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39" y="1475707"/>
            <a:ext cx="2831781" cy="5033376"/>
          </a:xfrm>
          <a:prstGeom prst="rect">
            <a:avLst/>
          </a:prstGeom>
        </p:spPr>
      </p:pic>
      <p:pic>
        <p:nvPicPr>
          <p:cNvPr id="7" name="圖片 6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865113E7-369C-49C3-A9BB-1844CB7EA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466" y="2021615"/>
            <a:ext cx="2403206" cy="4113683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B20D56FC-1267-46C6-B17C-263917CFA253}"/>
              </a:ext>
            </a:extLst>
          </p:cNvPr>
          <p:cNvGrpSpPr/>
          <p:nvPr/>
        </p:nvGrpSpPr>
        <p:grpSpPr>
          <a:xfrm>
            <a:off x="871583" y="1690688"/>
            <a:ext cx="1383631" cy="1383631"/>
            <a:chOff x="985660" y="1690688"/>
            <a:chExt cx="1383631" cy="1383631"/>
          </a:xfrm>
        </p:grpSpPr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64ABE018-C620-4018-B490-F40F88DA69C9}"/>
                </a:ext>
              </a:extLst>
            </p:cNvPr>
            <p:cNvSpPr/>
            <p:nvPr/>
          </p:nvSpPr>
          <p:spPr>
            <a:xfrm>
              <a:off x="985660" y="1690688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9726990-4B51-42DB-B8F5-9151315E4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953" y="1904226"/>
              <a:ext cx="807045" cy="956555"/>
            </a:xfrm>
            <a:prstGeom prst="rect">
              <a:avLst/>
            </a:prstGeom>
          </p:spPr>
        </p:pic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0F62556-DF6A-4291-9124-2B7A20D56347}"/>
              </a:ext>
            </a:extLst>
          </p:cNvPr>
          <p:cNvSpPr txBox="1"/>
          <p:nvPr/>
        </p:nvSpPr>
        <p:spPr>
          <a:xfrm>
            <a:off x="685558" y="3108625"/>
            <a:ext cx="175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Android</a:t>
            </a:r>
            <a:endParaRPr lang="zh-TW" altLang="en-US" sz="28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E6A7E38-C159-4E93-918B-E573EBBDC0B7}"/>
              </a:ext>
            </a:extLst>
          </p:cNvPr>
          <p:cNvSpPr txBox="1"/>
          <p:nvPr/>
        </p:nvSpPr>
        <p:spPr>
          <a:xfrm>
            <a:off x="9716040" y="3108625"/>
            <a:ext cx="175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iOS</a:t>
            </a:r>
            <a:endParaRPr lang="zh-TW" altLang="en-US" sz="28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65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BB13F494-E850-42E9-9D9B-54E1DA549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02" y="1428980"/>
            <a:ext cx="2831781" cy="503337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裝置用戶端：</a:t>
            </a:r>
            <a:r>
              <a:rPr lang="en-US" altLang="zh-TW"/>
              <a:t>iOS</a:t>
            </a:r>
            <a:endParaRPr lang="zh-TW" altLang="en-US"/>
          </a:p>
        </p:txBody>
      </p:sp>
      <p:pic>
        <p:nvPicPr>
          <p:cNvPr id="5" name="圖片 4" descr="一張含有 螢幕擷取畫面, 監視器 的圖片&#10;&#10;描述是以非常高的可信度產生">
            <a:extLst>
              <a:ext uri="{FF2B5EF4-FFF2-40B4-BE49-F238E27FC236}">
                <a16:creationId xmlns:a16="http://schemas.microsoft.com/office/drawing/2014/main" id="{816B1831-3F8D-43C1-B9F7-CC2E00D515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129" y="1853293"/>
            <a:ext cx="2376728" cy="4227409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sp>
        <p:nvSpPr>
          <p:cNvPr id="11" name="Shape 393">
            <a:extLst>
              <a:ext uri="{FF2B5EF4-FFF2-40B4-BE49-F238E27FC236}">
                <a16:creationId xmlns:a16="http://schemas.microsoft.com/office/drawing/2014/main" id="{21678536-558F-4AE9-A4A2-EC03856D5D2B}"/>
              </a:ext>
            </a:extLst>
          </p:cNvPr>
          <p:cNvSpPr txBox="1"/>
          <p:nvPr/>
        </p:nvSpPr>
        <p:spPr>
          <a:xfrm>
            <a:off x="2203675" y="1845405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增加新的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NAS</a:t>
            </a:r>
            <a:endParaRPr sz="2000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B146A14-67CD-41D0-823E-B878D4E36090}"/>
              </a:ext>
            </a:extLst>
          </p:cNvPr>
          <p:cNvGrpSpPr/>
          <p:nvPr/>
        </p:nvGrpSpPr>
        <p:grpSpPr>
          <a:xfrm>
            <a:off x="1006296" y="1506926"/>
            <a:ext cx="1269571" cy="1269571"/>
            <a:chOff x="155290" y="1377671"/>
            <a:chExt cx="1269571" cy="1269571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94C2B71C-3984-4DB3-B421-F2AA4200A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458F45EF-53A1-4896-B9FC-3DB352C171CD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0D8E9A0E-4AFD-4C3A-B1EC-9F5F49714476}"/>
              </a:ext>
            </a:extLst>
          </p:cNvPr>
          <p:cNvGrpSpPr/>
          <p:nvPr/>
        </p:nvGrpSpPr>
        <p:grpSpPr>
          <a:xfrm>
            <a:off x="10310068" y="4985647"/>
            <a:ext cx="1383631" cy="1383631"/>
            <a:chOff x="10276137" y="713883"/>
            <a:chExt cx="1383631" cy="1383631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2A828C7F-EAC2-4057-8CD8-B61178FC8686}"/>
                </a:ext>
              </a:extLst>
            </p:cNvPr>
            <p:cNvSpPr/>
            <p:nvPr/>
          </p:nvSpPr>
          <p:spPr>
            <a:xfrm>
              <a:off x="10276137" y="713883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F5BF84DE-AFA2-402D-A505-05B6DE7DF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7741" y="972818"/>
              <a:ext cx="740423" cy="865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26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04AA32F4-CA24-4F81-9F19-F7CDA62160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02" y="1428980"/>
            <a:ext cx="2831781" cy="5033376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10160C72-DEBA-41D5-95C6-1DD43DAD81B8}"/>
              </a:ext>
            </a:extLst>
          </p:cNvPr>
          <p:cNvGrpSpPr/>
          <p:nvPr/>
        </p:nvGrpSpPr>
        <p:grpSpPr>
          <a:xfrm>
            <a:off x="1006295" y="1500793"/>
            <a:ext cx="1269571" cy="1269571"/>
            <a:chOff x="155289" y="1377671"/>
            <a:chExt cx="1269571" cy="1269571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1A0EA1E1-9603-48DA-ACC7-EF1CB9D15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1377671"/>
              <a:ext cx="1269571" cy="1269571"/>
            </a:xfrm>
            <a:prstGeom prst="rect">
              <a:avLst/>
            </a:prstGeom>
          </p:spPr>
        </p:pic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3946C280-BB84-416E-96B6-543E11E0E34D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裝置用戶端：</a:t>
            </a:r>
            <a:r>
              <a:rPr lang="en-US" altLang="zh-TW"/>
              <a:t>iOS</a:t>
            </a:r>
            <a:endParaRPr lang="zh-TW" altLang="en-US"/>
          </a:p>
        </p:txBody>
      </p:sp>
      <p:pic>
        <p:nvPicPr>
          <p:cNvPr id="5" name="圖片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854B47FF-6D32-4BF0-88E7-125A8E02FF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917" y="1858948"/>
            <a:ext cx="2363519" cy="4203912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7938C691-4692-48BC-9A67-75B81B20E3AE}"/>
              </a:ext>
            </a:extLst>
          </p:cNvPr>
          <p:cNvGrpSpPr/>
          <p:nvPr/>
        </p:nvGrpSpPr>
        <p:grpSpPr>
          <a:xfrm>
            <a:off x="10310068" y="4985647"/>
            <a:ext cx="1383631" cy="1383631"/>
            <a:chOff x="10276137" y="713883"/>
            <a:chExt cx="1383631" cy="1383631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B49C8B45-9078-4803-9D32-9135E67E70AB}"/>
                </a:ext>
              </a:extLst>
            </p:cNvPr>
            <p:cNvSpPr/>
            <p:nvPr/>
          </p:nvSpPr>
          <p:spPr>
            <a:xfrm>
              <a:off x="10276137" y="713883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D48918D-AD85-4277-AD93-3467F266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7741" y="972818"/>
              <a:ext cx="740423" cy="865761"/>
            </a:xfrm>
            <a:prstGeom prst="rect">
              <a:avLst/>
            </a:prstGeom>
          </p:spPr>
        </p:pic>
      </p:grpSp>
      <p:sp>
        <p:nvSpPr>
          <p:cNvPr id="14" name="Shape 393">
            <a:extLst>
              <a:ext uri="{FF2B5EF4-FFF2-40B4-BE49-F238E27FC236}">
                <a16:creationId xmlns:a16="http://schemas.microsoft.com/office/drawing/2014/main" id="{A1729450-8E37-4AD2-905B-4BDF3596DC91}"/>
              </a:ext>
            </a:extLst>
          </p:cNvPr>
          <p:cNvSpPr txBox="1"/>
          <p:nvPr/>
        </p:nvSpPr>
        <p:spPr>
          <a:xfrm>
            <a:off x="2203675" y="1845405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增加新的 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NAS</a:t>
            </a:r>
            <a:endParaRPr sz="2000" b="1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sp>
        <p:nvSpPr>
          <p:cNvPr id="18" name="Shape 393">
            <a:extLst>
              <a:ext uri="{FF2B5EF4-FFF2-40B4-BE49-F238E27FC236}">
                <a16:creationId xmlns:a16="http://schemas.microsoft.com/office/drawing/2014/main" id="{860E8656-27C6-43A2-A9A1-00069E4E29F1}"/>
              </a:ext>
            </a:extLst>
          </p:cNvPr>
          <p:cNvSpPr txBox="1"/>
          <p:nvPr/>
        </p:nvSpPr>
        <p:spPr>
          <a:xfrm>
            <a:off x="2203674" y="2801132"/>
            <a:ext cx="4212337" cy="5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輸入設定檔欄位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admin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使用者自動取得金鑰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連接埠號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ED53326-9FE5-45C6-9DB0-3C9748991C5A}"/>
              </a:ext>
            </a:extLst>
          </p:cNvPr>
          <p:cNvGrpSpPr/>
          <p:nvPr/>
        </p:nvGrpSpPr>
        <p:grpSpPr>
          <a:xfrm>
            <a:off x="1006296" y="2619899"/>
            <a:ext cx="1269571" cy="1269571"/>
            <a:chOff x="155290" y="1377671"/>
            <a:chExt cx="1269571" cy="1269571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1B94A86F-C3D8-467F-B8E9-D178E5C09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07DF7870-14A0-4877-A5F7-CEA12FA97B12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18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8668BC06-054C-4907-B94C-72229B743C9A}"/>
              </a:ext>
            </a:extLst>
          </p:cNvPr>
          <p:cNvSpPr txBox="1"/>
          <p:nvPr/>
        </p:nvSpPr>
        <p:spPr>
          <a:xfrm>
            <a:off x="1608220" y="1540042"/>
            <a:ext cx="523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VPN </a:t>
            </a:r>
            <a:r>
              <a:rPr lang="zh-TW" altLang="en-US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基本介紹</a:t>
            </a:r>
            <a:endParaRPr lang="en-US" altLang="zh-TW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30074EE-648F-421C-8384-165F41AA0585}"/>
              </a:ext>
            </a:extLst>
          </p:cNvPr>
          <p:cNvSpPr txBox="1"/>
          <p:nvPr/>
        </p:nvSpPr>
        <p:spPr>
          <a:xfrm>
            <a:off x="1608220" y="2743200"/>
            <a:ext cx="523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架設專屬 </a:t>
            </a:r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VPN</a:t>
            </a:r>
            <a:r>
              <a:rPr lang="zh-TW" altLang="en-US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服務</a:t>
            </a:r>
            <a:endParaRPr lang="en-US" altLang="zh-TW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FABFC85-8600-40A7-AF84-C6949A115F88}"/>
              </a:ext>
            </a:extLst>
          </p:cNvPr>
          <p:cNvSpPr txBox="1"/>
          <p:nvPr/>
        </p:nvSpPr>
        <p:spPr>
          <a:xfrm>
            <a:off x="1608220" y="3705726"/>
            <a:ext cx="3589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常見無法連線</a:t>
            </a:r>
            <a:b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問題解析</a:t>
            </a:r>
            <a:endParaRPr lang="en-US" altLang="zh-TW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589B732-2BE0-49A9-ABE7-119D637E096F}"/>
              </a:ext>
            </a:extLst>
          </p:cNvPr>
          <p:cNvSpPr txBox="1"/>
          <p:nvPr/>
        </p:nvSpPr>
        <p:spPr>
          <a:xfrm>
            <a:off x="1608219" y="4884819"/>
            <a:ext cx="3334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VPN</a:t>
            </a:r>
            <a:r>
              <a:rPr lang="zh-TW" altLang="en-US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用戶端進階應用</a:t>
            </a:r>
            <a:endParaRPr lang="en-US" altLang="zh-TW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1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D94F248F-FC8C-4074-B691-F46006BE4D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02" y="1428980"/>
            <a:ext cx="2831781" cy="5033376"/>
          </a:xfrm>
          <a:prstGeom prst="rect">
            <a:avLst/>
          </a:prstGeom>
        </p:spPr>
      </p:pic>
      <p:grpSp>
        <p:nvGrpSpPr>
          <p:cNvPr id="37" name="群組 36">
            <a:extLst>
              <a:ext uri="{FF2B5EF4-FFF2-40B4-BE49-F238E27FC236}">
                <a16:creationId xmlns:a16="http://schemas.microsoft.com/office/drawing/2014/main" id="{37840F31-0504-4927-917B-4E18E0B97148}"/>
              </a:ext>
            </a:extLst>
          </p:cNvPr>
          <p:cNvGrpSpPr/>
          <p:nvPr/>
        </p:nvGrpSpPr>
        <p:grpSpPr>
          <a:xfrm>
            <a:off x="1006295" y="2619899"/>
            <a:ext cx="1269571" cy="1269571"/>
            <a:chOff x="155289" y="1377671"/>
            <a:chExt cx="1269571" cy="1269571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0AA05606-BCD9-4C7C-908A-336B44662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1377671"/>
              <a:ext cx="1269571" cy="1269571"/>
            </a:xfrm>
            <a:prstGeom prst="rect">
              <a:avLst/>
            </a:prstGeom>
          </p:spPr>
        </p:pic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D3EFB640-4C7E-4D5E-8D25-1A93864EB0B7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裝置用戶端：</a:t>
            </a:r>
            <a:r>
              <a:rPr lang="en-US" altLang="zh-TW"/>
              <a:t>iOS</a:t>
            </a:r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CC0CD40-C1FF-4A03-8826-7011DB96324E}"/>
              </a:ext>
            </a:extLst>
          </p:cNvPr>
          <p:cNvGrpSpPr/>
          <p:nvPr/>
        </p:nvGrpSpPr>
        <p:grpSpPr>
          <a:xfrm>
            <a:off x="10310068" y="4985647"/>
            <a:ext cx="1383631" cy="1383631"/>
            <a:chOff x="10276137" y="713883"/>
            <a:chExt cx="1383631" cy="1383631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C76A50B9-334E-45AA-BD0C-94AA963A720F}"/>
                </a:ext>
              </a:extLst>
            </p:cNvPr>
            <p:cNvSpPr/>
            <p:nvPr/>
          </p:nvSpPr>
          <p:spPr>
            <a:xfrm>
              <a:off x="10276137" y="713883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9A0ECDD1-0F81-412B-A56D-67D4891D8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7741" y="972818"/>
              <a:ext cx="740423" cy="865761"/>
            </a:xfrm>
            <a:prstGeom prst="rect">
              <a:avLst/>
            </a:prstGeom>
          </p:spPr>
        </p:pic>
      </p:grpSp>
      <p:pic>
        <p:nvPicPr>
          <p:cNvPr id="7" name="圖片 6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F98FC652-4B00-4E07-9101-FBF7DEEF10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949" y="1860826"/>
            <a:ext cx="2356436" cy="4191315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91DDB120-F695-4E08-9F15-5B2F7E3CB574}"/>
              </a:ext>
            </a:extLst>
          </p:cNvPr>
          <p:cNvGrpSpPr/>
          <p:nvPr/>
        </p:nvGrpSpPr>
        <p:grpSpPr>
          <a:xfrm>
            <a:off x="1006295" y="1500793"/>
            <a:ext cx="1269571" cy="1269571"/>
            <a:chOff x="155289" y="1377671"/>
            <a:chExt cx="1269571" cy="1269571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E21C814A-4E37-47D5-BED5-CAD372297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1377671"/>
              <a:ext cx="1269571" cy="1269571"/>
            </a:xfrm>
            <a:prstGeom prst="rect">
              <a:avLst/>
            </a:prstGeom>
          </p:spPr>
        </p:pic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7E52716C-39C7-4A33-9550-BB205D40DBA2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Shape 393">
            <a:extLst>
              <a:ext uri="{FF2B5EF4-FFF2-40B4-BE49-F238E27FC236}">
                <a16:creationId xmlns:a16="http://schemas.microsoft.com/office/drawing/2014/main" id="{34FDE7DC-D451-4BD8-AA1C-712E7ECE755C}"/>
              </a:ext>
            </a:extLst>
          </p:cNvPr>
          <p:cNvSpPr txBox="1"/>
          <p:nvPr/>
        </p:nvSpPr>
        <p:spPr>
          <a:xfrm>
            <a:off x="2203675" y="1845405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增加新的 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NAS</a:t>
            </a:r>
            <a:endParaRPr sz="2000" b="1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sp>
        <p:nvSpPr>
          <p:cNvPr id="29" name="Shape 393">
            <a:extLst>
              <a:ext uri="{FF2B5EF4-FFF2-40B4-BE49-F238E27FC236}">
                <a16:creationId xmlns:a16="http://schemas.microsoft.com/office/drawing/2014/main" id="{36D773A1-9586-43A1-8A9C-3590FB9C00EF}"/>
              </a:ext>
            </a:extLst>
          </p:cNvPr>
          <p:cNvSpPr txBox="1"/>
          <p:nvPr/>
        </p:nvSpPr>
        <p:spPr>
          <a:xfrm>
            <a:off x="2203674" y="2801132"/>
            <a:ext cx="4212337" cy="5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輸入設定檔欄位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admin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使用者自動取得金鑰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連接埠號</a:t>
            </a:r>
          </a:p>
        </p:txBody>
      </p:sp>
      <p:sp>
        <p:nvSpPr>
          <p:cNvPr id="33" name="Shape 393">
            <a:extLst>
              <a:ext uri="{FF2B5EF4-FFF2-40B4-BE49-F238E27FC236}">
                <a16:creationId xmlns:a16="http://schemas.microsoft.com/office/drawing/2014/main" id="{6119BE08-C52B-47CC-AA8E-AC67E3CB4A87}"/>
              </a:ext>
            </a:extLst>
          </p:cNvPr>
          <p:cNvSpPr txBox="1"/>
          <p:nvPr/>
        </p:nvSpPr>
        <p:spPr>
          <a:xfrm>
            <a:off x="2203674" y="3955293"/>
            <a:ext cx="4212337" cy="5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若非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admin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使用者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或是自動取得失敗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需手動輸入 </a:t>
            </a: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FACB9809-22F9-45A6-ABDF-33E67F706AF1}"/>
              </a:ext>
            </a:extLst>
          </p:cNvPr>
          <p:cNvGrpSpPr/>
          <p:nvPr/>
        </p:nvGrpSpPr>
        <p:grpSpPr>
          <a:xfrm>
            <a:off x="1006296" y="3774060"/>
            <a:ext cx="1269571" cy="1269571"/>
            <a:chOff x="155290" y="1377671"/>
            <a:chExt cx="1269571" cy="1269571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35BA69C5-04C2-4854-B21E-087D30162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E5992EE-7E25-429D-954D-2784E2F66706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375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:a16="http://schemas.microsoft.com/office/drawing/2014/main" id="{FF462150-9289-46D9-A559-EFFE615A16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02" y="1428980"/>
            <a:ext cx="2831781" cy="5033376"/>
          </a:xfrm>
          <a:prstGeom prst="rect">
            <a:avLst/>
          </a:prstGeom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id="{BEC107E1-C8CF-477B-809F-7A769E75AD42}"/>
              </a:ext>
            </a:extLst>
          </p:cNvPr>
          <p:cNvGrpSpPr/>
          <p:nvPr/>
        </p:nvGrpSpPr>
        <p:grpSpPr>
          <a:xfrm>
            <a:off x="1006295" y="3774060"/>
            <a:ext cx="1269571" cy="1269571"/>
            <a:chOff x="155289" y="1377671"/>
            <a:chExt cx="1269571" cy="1269571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C909D5DE-1CC0-4ABB-8CE5-CE7650F40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1377671"/>
              <a:ext cx="1269571" cy="1269571"/>
            </a:xfrm>
            <a:prstGeom prst="rect">
              <a:avLst/>
            </a:prstGeom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BF5EC159-4FA8-4435-915C-BD370E76CD62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裝置用戶端：</a:t>
            </a:r>
            <a:r>
              <a:rPr lang="en-US" altLang="zh-TW"/>
              <a:t>iOS</a:t>
            </a:r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CF4C474-6DDF-4751-BE2A-B9868DB64545}"/>
              </a:ext>
            </a:extLst>
          </p:cNvPr>
          <p:cNvGrpSpPr/>
          <p:nvPr/>
        </p:nvGrpSpPr>
        <p:grpSpPr>
          <a:xfrm>
            <a:off x="10310068" y="4985647"/>
            <a:ext cx="1383631" cy="1383631"/>
            <a:chOff x="10276137" y="713883"/>
            <a:chExt cx="1383631" cy="1383631"/>
          </a:xfrm>
        </p:grpSpPr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24FD78BF-8B27-404C-9B4E-EDC73781C61A}"/>
                </a:ext>
              </a:extLst>
            </p:cNvPr>
            <p:cNvSpPr/>
            <p:nvPr/>
          </p:nvSpPr>
          <p:spPr>
            <a:xfrm>
              <a:off x="10276137" y="713883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A32E2AD6-A664-4F60-BB6E-3844E79A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7741" y="972818"/>
              <a:ext cx="740423" cy="865761"/>
            </a:xfrm>
            <a:prstGeom prst="rect">
              <a:avLst/>
            </a:prstGeom>
          </p:spPr>
        </p:pic>
      </p:grpSp>
      <p:pic>
        <p:nvPicPr>
          <p:cNvPr id="5" name="圖片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80EAC1E4-F7F4-44B3-BCA9-9B722D3C27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573" y="1860922"/>
            <a:ext cx="2359246" cy="4196313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87C20A3B-31DC-4ADC-B0E5-8C05015F3A45}"/>
              </a:ext>
            </a:extLst>
          </p:cNvPr>
          <p:cNvGrpSpPr/>
          <p:nvPr/>
        </p:nvGrpSpPr>
        <p:grpSpPr>
          <a:xfrm>
            <a:off x="1006295" y="2619899"/>
            <a:ext cx="1269571" cy="1269571"/>
            <a:chOff x="155289" y="1377671"/>
            <a:chExt cx="1269571" cy="1269571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46F2A665-A604-48CF-A2BE-8C22A4579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1377671"/>
              <a:ext cx="1269571" cy="1269571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4326DE4-C23D-4CDE-AA5A-3AB300B6BCF2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0AC617F-C136-46F0-8BD2-60F014720328}"/>
              </a:ext>
            </a:extLst>
          </p:cNvPr>
          <p:cNvGrpSpPr/>
          <p:nvPr/>
        </p:nvGrpSpPr>
        <p:grpSpPr>
          <a:xfrm>
            <a:off x="1006295" y="1500793"/>
            <a:ext cx="1269571" cy="1269571"/>
            <a:chOff x="155289" y="1377671"/>
            <a:chExt cx="1269571" cy="1269571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E1D7D06F-0AA7-45D6-9F7F-D893D6141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89" y="1377671"/>
              <a:ext cx="1269571" cy="1269571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C884B297-A21B-4417-B68F-ADFA7689D7BD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Shape 393">
            <a:extLst>
              <a:ext uri="{FF2B5EF4-FFF2-40B4-BE49-F238E27FC236}">
                <a16:creationId xmlns:a16="http://schemas.microsoft.com/office/drawing/2014/main" id="{5146B3B2-9F0F-474E-AC24-D17D63D7CF9C}"/>
              </a:ext>
            </a:extLst>
          </p:cNvPr>
          <p:cNvSpPr txBox="1"/>
          <p:nvPr/>
        </p:nvSpPr>
        <p:spPr>
          <a:xfrm>
            <a:off x="2203675" y="1845405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增加新的 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NAS</a:t>
            </a:r>
            <a:endParaRPr sz="2000" b="1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sp>
        <p:nvSpPr>
          <p:cNvPr id="24" name="Shape 393">
            <a:extLst>
              <a:ext uri="{FF2B5EF4-FFF2-40B4-BE49-F238E27FC236}">
                <a16:creationId xmlns:a16="http://schemas.microsoft.com/office/drawing/2014/main" id="{FE4F7690-1A8B-42F6-B531-38A929219901}"/>
              </a:ext>
            </a:extLst>
          </p:cNvPr>
          <p:cNvSpPr txBox="1"/>
          <p:nvPr/>
        </p:nvSpPr>
        <p:spPr>
          <a:xfrm>
            <a:off x="2203674" y="2801132"/>
            <a:ext cx="4212337" cy="5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輸入設定檔欄位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admin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使用者自動取得金鑰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連接埠號</a:t>
            </a:r>
          </a:p>
        </p:txBody>
      </p:sp>
      <p:sp>
        <p:nvSpPr>
          <p:cNvPr id="25" name="Shape 393">
            <a:extLst>
              <a:ext uri="{FF2B5EF4-FFF2-40B4-BE49-F238E27FC236}">
                <a16:creationId xmlns:a16="http://schemas.microsoft.com/office/drawing/2014/main" id="{39917085-D66B-4D5A-AF78-FD61808CB821}"/>
              </a:ext>
            </a:extLst>
          </p:cNvPr>
          <p:cNvSpPr txBox="1"/>
          <p:nvPr/>
        </p:nvSpPr>
        <p:spPr>
          <a:xfrm>
            <a:off x="2203674" y="3955293"/>
            <a:ext cx="4212337" cy="5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若非 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admin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使用者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或是自動取得失敗</a:t>
            </a:r>
            <a:r>
              <a:rPr lang="en-US" altLang="zh-TW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</a:t>
            </a:r>
            <a:r>
              <a:rPr lang="zh-TW" altLang="en-US" sz="2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需手動輸入 </a:t>
            </a:r>
          </a:p>
        </p:txBody>
      </p:sp>
      <p:sp>
        <p:nvSpPr>
          <p:cNvPr id="29" name="Shape 393">
            <a:extLst>
              <a:ext uri="{FF2B5EF4-FFF2-40B4-BE49-F238E27FC236}">
                <a16:creationId xmlns:a16="http://schemas.microsoft.com/office/drawing/2014/main" id="{94AEC68D-F5B0-4F47-BB78-CCB15E56CA3A}"/>
              </a:ext>
            </a:extLst>
          </p:cNvPr>
          <p:cNvSpPr txBox="1"/>
          <p:nvPr/>
        </p:nvSpPr>
        <p:spPr>
          <a:xfrm>
            <a:off x="2203674" y="5197894"/>
            <a:ext cx="4212337" cy="5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點選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Connect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85E16614-5AC7-4E0C-BC1A-13284A696CB8}"/>
              </a:ext>
            </a:extLst>
          </p:cNvPr>
          <p:cNvGrpSpPr/>
          <p:nvPr/>
        </p:nvGrpSpPr>
        <p:grpSpPr>
          <a:xfrm>
            <a:off x="1006296" y="4886909"/>
            <a:ext cx="1269571" cy="1269571"/>
            <a:chOff x="155290" y="1377671"/>
            <a:chExt cx="1269571" cy="1269571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2E4DD0B7-8E8D-47B5-AC6D-FF95DCE8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6DF83C05-8AA3-4D68-8055-AA262DE0E4CF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54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>
            <a:extLst>
              <a:ext uri="{FF2B5EF4-FFF2-40B4-BE49-F238E27FC236}">
                <a16:creationId xmlns:a16="http://schemas.microsoft.com/office/drawing/2014/main" id="{6F55F33F-C072-445F-8C42-6D3ABB925904}"/>
              </a:ext>
            </a:extLst>
          </p:cNvPr>
          <p:cNvGrpSpPr/>
          <p:nvPr/>
        </p:nvGrpSpPr>
        <p:grpSpPr>
          <a:xfrm>
            <a:off x="1006296" y="1495296"/>
            <a:ext cx="1269571" cy="1269571"/>
            <a:chOff x="155290" y="1377671"/>
            <a:chExt cx="1269571" cy="1269571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56049A3A-1C47-4F12-BAA5-92A86161D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C0575BC-7D93-47FE-9858-C13CBC851411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3D49210A-1C83-46B8-A945-6DA319D35BB9}"/>
              </a:ext>
            </a:extLst>
          </p:cNvPr>
          <p:cNvGrpSpPr/>
          <p:nvPr/>
        </p:nvGrpSpPr>
        <p:grpSpPr>
          <a:xfrm>
            <a:off x="1006296" y="2626273"/>
            <a:ext cx="1269571" cy="1269571"/>
            <a:chOff x="155290" y="1377671"/>
            <a:chExt cx="1269571" cy="1269571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64DD1A58-D653-453E-B315-94694D020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0037BCF4-2A53-4CF2-9F7D-49FB9C8A5C82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FAC1C798-C90B-48E8-8F3E-7C4C5F4FCCC8}"/>
              </a:ext>
            </a:extLst>
          </p:cNvPr>
          <p:cNvGrpSpPr/>
          <p:nvPr/>
        </p:nvGrpSpPr>
        <p:grpSpPr>
          <a:xfrm>
            <a:off x="1006296" y="3781711"/>
            <a:ext cx="1269571" cy="1269571"/>
            <a:chOff x="155290" y="1377671"/>
            <a:chExt cx="1269571" cy="1269571"/>
          </a:xfrm>
        </p:grpSpPr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1A4D10FF-7C70-4893-966B-D4404E50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3998138C-8B38-469A-BC7C-9EBF3611AE85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CCE34DE0-BE47-41F7-A75F-B43083C585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310" y="1439613"/>
            <a:ext cx="2835602" cy="503337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</a:t>
            </a:r>
            <a:r>
              <a:rPr lang="zh-TW" altLang="en-US"/>
              <a:t>裝置用戶端：</a:t>
            </a:r>
            <a:r>
              <a:rPr lang="en-US" altLang="zh-TW"/>
              <a:t>Android</a:t>
            </a:r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6225FFB-C435-444B-BDBA-A8CF3E3050B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75356" y="1949429"/>
            <a:ext cx="2363637" cy="4216279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6A7B208F-CFCB-4C7A-ADB4-2573CA913566}"/>
              </a:ext>
            </a:extLst>
          </p:cNvPr>
          <p:cNvGrpSpPr/>
          <p:nvPr/>
        </p:nvGrpSpPr>
        <p:grpSpPr>
          <a:xfrm>
            <a:off x="10313877" y="4983583"/>
            <a:ext cx="1383631" cy="1383631"/>
            <a:chOff x="985660" y="1690688"/>
            <a:chExt cx="1383631" cy="1383631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2895664B-87B5-4E69-8962-119564A1855C}"/>
                </a:ext>
              </a:extLst>
            </p:cNvPr>
            <p:cNvSpPr/>
            <p:nvPr/>
          </p:nvSpPr>
          <p:spPr>
            <a:xfrm>
              <a:off x="985660" y="1690688"/>
              <a:ext cx="1383631" cy="1383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7BE95436-C57F-46E8-948C-F46F1A284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953" y="1904226"/>
              <a:ext cx="807045" cy="956555"/>
            </a:xfrm>
            <a:prstGeom prst="rect">
              <a:avLst/>
            </a:prstGeom>
          </p:spPr>
        </p:pic>
      </p:grpSp>
      <p:sp>
        <p:nvSpPr>
          <p:cNvPr id="27" name="Shape 393">
            <a:extLst>
              <a:ext uri="{FF2B5EF4-FFF2-40B4-BE49-F238E27FC236}">
                <a16:creationId xmlns:a16="http://schemas.microsoft.com/office/drawing/2014/main" id="{78E9BB68-5BD3-4274-90B4-C5CCBDBD74BB}"/>
              </a:ext>
            </a:extLst>
          </p:cNvPr>
          <p:cNvSpPr txBox="1"/>
          <p:nvPr/>
        </p:nvSpPr>
        <p:spPr>
          <a:xfrm>
            <a:off x="2203675" y="1845405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增加新的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NAS</a:t>
            </a:r>
            <a:endParaRPr sz="2000" b="1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sp>
        <p:nvSpPr>
          <p:cNvPr id="28" name="Shape 393">
            <a:extLst>
              <a:ext uri="{FF2B5EF4-FFF2-40B4-BE49-F238E27FC236}">
                <a16:creationId xmlns:a16="http://schemas.microsoft.com/office/drawing/2014/main" id="{778143AB-724E-4590-A815-A5A4227F01A3}"/>
              </a:ext>
            </a:extLst>
          </p:cNvPr>
          <p:cNvSpPr txBox="1"/>
          <p:nvPr/>
        </p:nvSpPr>
        <p:spPr>
          <a:xfrm>
            <a:off x="2203674" y="2801132"/>
            <a:ext cx="4212337" cy="5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輸入設定檔欄位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admin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使用者自動取得金鑰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連接埠號</a:t>
            </a:r>
          </a:p>
        </p:txBody>
      </p:sp>
      <p:sp>
        <p:nvSpPr>
          <p:cNvPr id="29" name="Shape 393">
            <a:extLst>
              <a:ext uri="{FF2B5EF4-FFF2-40B4-BE49-F238E27FC236}">
                <a16:creationId xmlns:a16="http://schemas.microsoft.com/office/drawing/2014/main" id="{88D1D25C-B5E2-4B20-B758-F84970527A3D}"/>
              </a:ext>
            </a:extLst>
          </p:cNvPr>
          <p:cNvSpPr txBox="1"/>
          <p:nvPr/>
        </p:nvSpPr>
        <p:spPr>
          <a:xfrm>
            <a:off x="2203674" y="3955293"/>
            <a:ext cx="4212337" cy="5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若非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admin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使用者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 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或是自動取得失敗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,</a:t>
            </a: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需手動輸入 </a:t>
            </a:r>
          </a:p>
        </p:txBody>
      </p:sp>
      <p:sp>
        <p:nvSpPr>
          <p:cNvPr id="30" name="Shape 393">
            <a:extLst>
              <a:ext uri="{FF2B5EF4-FFF2-40B4-BE49-F238E27FC236}">
                <a16:creationId xmlns:a16="http://schemas.microsoft.com/office/drawing/2014/main" id="{FFA2523B-50E0-455F-8DE7-96F9C974B5B4}"/>
              </a:ext>
            </a:extLst>
          </p:cNvPr>
          <p:cNvSpPr txBox="1"/>
          <p:nvPr/>
        </p:nvSpPr>
        <p:spPr>
          <a:xfrm>
            <a:off x="2203674" y="5197894"/>
            <a:ext cx="4212337" cy="5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zh-TW" altLang="en-US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點選 </a:t>
            </a: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Connect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4CF23B2-3C74-46DA-8ED9-C96448080AD2}"/>
              </a:ext>
            </a:extLst>
          </p:cNvPr>
          <p:cNvGrpSpPr/>
          <p:nvPr/>
        </p:nvGrpSpPr>
        <p:grpSpPr>
          <a:xfrm>
            <a:off x="1006296" y="4886909"/>
            <a:ext cx="1269571" cy="1269571"/>
            <a:chOff x="155290" y="1377671"/>
            <a:chExt cx="1269571" cy="1269571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C6B8C8F1-8124-4E7E-9D86-6B8680414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" y="1377671"/>
              <a:ext cx="1269571" cy="1269571"/>
            </a:xfrm>
            <a:prstGeom prst="rect">
              <a:avLst/>
            </a:prstGeom>
          </p:spPr>
        </p:pic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52E15715-37F5-4BD5-BBB9-C1FE0B4435CB}"/>
                </a:ext>
              </a:extLst>
            </p:cNvPr>
            <p:cNvSpPr txBox="1"/>
            <p:nvPr/>
          </p:nvSpPr>
          <p:spPr>
            <a:xfrm>
              <a:off x="556296" y="1522809"/>
              <a:ext cx="677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02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E2DDBB-E29B-4274-9367-32BB77A06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454" y="2201778"/>
            <a:ext cx="4900863" cy="1636295"/>
          </a:xfrm>
        </p:spPr>
        <p:txBody>
          <a:bodyPr>
            <a:normAutofit/>
          </a:bodyPr>
          <a:lstStyle/>
          <a:p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</a:rPr>
              <a:t>無法使用 </a:t>
            </a:r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</a:rPr>
              <a:t>VPN</a:t>
            </a:r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</a:rPr>
              <a:t> 的最常見問題</a:t>
            </a:r>
          </a:p>
        </p:txBody>
      </p:sp>
    </p:spTree>
    <p:extLst>
      <p:ext uri="{BB962C8B-B14F-4D97-AF65-F5344CB8AC3E}">
        <p14:creationId xmlns:p14="http://schemas.microsoft.com/office/powerpoint/2010/main" val="58184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EF0BBA99-DE3C-4ECD-B95F-A8F5F27C6874}"/>
              </a:ext>
            </a:extLst>
          </p:cNvPr>
          <p:cNvSpPr/>
          <p:nvPr/>
        </p:nvSpPr>
        <p:spPr>
          <a:xfrm>
            <a:off x="838201" y="4122265"/>
            <a:ext cx="10515600" cy="2110093"/>
          </a:xfrm>
          <a:prstGeom prst="roundRect">
            <a:avLst>
              <a:gd name="adj" fmla="val 1096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CAF21225-A6BB-44C1-BDDC-516B525CFBB8}"/>
              </a:ext>
            </a:extLst>
          </p:cNvPr>
          <p:cNvSpPr/>
          <p:nvPr/>
        </p:nvSpPr>
        <p:spPr>
          <a:xfrm>
            <a:off x="838201" y="1394169"/>
            <a:ext cx="10515600" cy="2593066"/>
          </a:xfrm>
          <a:prstGeom prst="roundRect">
            <a:avLst>
              <a:gd name="adj" fmla="val 877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常見連不上 </a:t>
            </a:r>
            <a:r>
              <a:rPr lang="en-US" altLang="zh-TW"/>
              <a:t>VPN </a:t>
            </a:r>
            <a:r>
              <a:rPr lang="zh-TW" altLang="en-US"/>
              <a:t>因素</a:t>
            </a:r>
          </a:p>
        </p:txBody>
      </p:sp>
      <p:pic>
        <p:nvPicPr>
          <p:cNvPr id="31" name="Shape 278">
            <a:extLst>
              <a:ext uri="{FF2B5EF4-FFF2-40B4-BE49-F238E27FC236}">
                <a16:creationId xmlns:a16="http://schemas.microsoft.com/office/drawing/2014/main" id="{A7B6689E-9916-4A4B-8CC9-8850F32FA631}"/>
              </a:ext>
            </a:extLst>
          </p:cNvPr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165" y="1491602"/>
            <a:ext cx="5026701" cy="238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287">
            <a:extLst>
              <a:ext uri="{FF2B5EF4-FFF2-40B4-BE49-F238E27FC236}">
                <a16:creationId xmlns:a16="http://schemas.microsoft.com/office/drawing/2014/main" id="{B28C2DD4-D066-430E-B21A-59ED2FDFE7CA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90" y="4632810"/>
            <a:ext cx="3699056" cy="108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Shape 274">
            <a:extLst>
              <a:ext uri="{FF2B5EF4-FFF2-40B4-BE49-F238E27FC236}">
                <a16:creationId xmlns:a16="http://schemas.microsoft.com/office/drawing/2014/main" id="{268D964B-EE9C-48EA-BB89-2F0E02AFF959}"/>
              </a:ext>
            </a:extLst>
          </p:cNvPr>
          <p:cNvGrpSpPr/>
          <p:nvPr/>
        </p:nvGrpSpPr>
        <p:grpSpPr>
          <a:xfrm>
            <a:off x="1476533" y="2346158"/>
            <a:ext cx="654124" cy="630060"/>
            <a:chOff x="-1752415" y="1225043"/>
            <a:chExt cx="654124" cy="630060"/>
          </a:xfrm>
        </p:grpSpPr>
        <p:sp>
          <p:nvSpPr>
            <p:cNvPr id="28" name="Shape 275">
              <a:extLst>
                <a:ext uri="{FF2B5EF4-FFF2-40B4-BE49-F238E27FC236}">
                  <a16:creationId xmlns:a16="http://schemas.microsoft.com/office/drawing/2014/main" id="{235BF965-0949-4D91-B38C-D166850F043C}"/>
                </a:ext>
              </a:extLst>
            </p:cNvPr>
            <p:cNvSpPr/>
            <p:nvPr/>
          </p:nvSpPr>
          <p:spPr>
            <a:xfrm>
              <a:off x="-1728351" y="1225043"/>
              <a:ext cx="630060" cy="6300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76">
              <a:extLst>
                <a:ext uri="{FF2B5EF4-FFF2-40B4-BE49-F238E27FC236}">
                  <a16:creationId xmlns:a16="http://schemas.microsoft.com/office/drawing/2014/main" id="{6F7A22B3-5335-410A-83A6-B5C913434584}"/>
                </a:ext>
              </a:extLst>
            </p:cNvPr>
            <p:cNvSpPr txBox="1"/>
            <p:nvPr/>
          </p:nvSpPr>
          <p:spPr>
            <a:xfrm>
              <a:off x="-1752415" y="1360073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marR="0" lvl="0" indent="-2159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4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3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Shape 274">
            <a:extLst>
              <a:ext uri="{FF2B5EF4-FFF2-40B4-BE49-F238E27FC236}">
                <a16:creationId xmlns:a16="http://schemas.microsoft.com/office/drawing/2014/main" id="{746E0050-22FA-438D-8ED6-67694C2AEFC8}"/>
              </a:ext>
            </a:extLst>
          </p:cNvPr>
          <p:cNvGrpSpPr/>
          <p:nvPr/>
        </p:nvGrpSpPr>
        <p:grpSpPr>
          <a:xfrm>
            <a:off x="1500597" y="4853099"/>
            <a:ext cx="630060" cy="630060"/>
            <a:chOff x="-1728351" y="1225043"/>
            <a:chExt cx="630060" cy="630060"/>
          </a:xfrm>
        </p:grpSpPr>
        <p:sp>
          <p:nvSpPr>
            <p:cNvPr id="38" name="Shape 275">
              <a:extLst>
                <a:ext uri="{FF2B5EF4-FFF2-40B4-BE49-F238E27FC236}">
                  <a16:creationId xmlns:a16="http://schemas.microsoft.com/office/drawing/2014/main" id="{52FBA18E-D327-422A-988B-0331D1F2D356}"/>
                </a:ext>
              </a:extLst>
            </p:cNvPr>
            <p:cNvSpPr/>
            <p:nvPr/>
          </p:nvSpPr>
          <p:spPr>
            <a:xfrm>
              <a:off x="-1728351" y="1225043"/>
              <a:ext cx="630060" cy="6300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276">
              <a:extLst>
                <a:ext uri="{FF2B5EF4-FFF2-40B4-BE49-F238E27FC236}">
                  <a16:creationId xmlns:a16="http://schemas.microsoft.com/office/drawing/2014/main" id="{AD6CC659-1E3C-486E-8D54-FDB42FB262AC}"/>
                </a:ext>
              </a:extLst>
            </p:cNvPr>
            <p:cNvSpPr txBox="1"/>
            <p:nvPr/>
          </p:nvSpPr>
          <p:spPr>
            <a:xfrm>
              <a:off x="-1692255" y="1360073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marR="0" lvl="0" indent="-2159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400"/>
                <a:buFont typeface="Arial"/>
                <a:buNone/>
              </a:pPr>
              <a:r>
                <a:rPr lang="en-US" altLang="zh-TW" sz="3200" b="1" i="0" u="none" strike="noStrike" cap="none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 sz="3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F868A1B3-B83D-4AF9-B09E-82AE0C902D35}"/>
              </a:ext>
            </a:extLst>
          </p:cNvPr>
          <p:cNvSpPr txBox="1"/>
          <p:nvPr/>
        </p:nvSpPr>
        <p:spPr>
          <a:xfrm>
            <a:off x="2294938" y="2336759"/>
            <a:ext cx="323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FFFF"/>
              </a:buClr>
              <a:buSzPts val="2000"/>
            </a:pPr>
            <a:r>
              <a:rPr lang="zh-TW" altLang="en-US" sz="2000" b="1">
                <a:latin typeface="Microsoft JhengHei"/>
                <a:ea typeface="Microsoft JhengHei"/>
                <a:cs typeface="Microsoft JhengHei"/>
                <a:sym typeface="Microsoft JhengHei"/>
              </a:rPr>
              <a:t>路由器沒設定，</a:t>
            </a:r>
            <a:endParaRPr lang="en-US" altLang="zh-TW" sz="2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buClr>
                <a:srgbClr val="FFFFFF"/>
              </a:buClr>
              <a:buSzPts val="2000"/>
            </a:pPr>
            <a:r>
              <a:rPr lang="zh-TW" altLang="en-US" sz="2000" b="1">
                <a:latin typeface="Microsoft JhengHei"/>
                <a:ea typeface="Microsoft JhengHei"/>
                <a:cs typeface="Microsoft JhengHei"/>
                <a:sym typeface="Microsoft JhengHei"/>
              </a:rPr>
              <a:t>不知該連到哪一台裝置</a:t>
            </a:r>
            <a:r>
              <a:rPr lang="en-US" altLang="zh-TW" sz="2000" b="1"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lang="zh-TW" altLang="en-US" sz="2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07131C84-67EF-4164-A79D-CC80F8EDFF75}"/>
              </a:ext>
            </a:extLst>
          </p:cNvPr>
          <p:cNvSpPr txBox="1"/>
          <p:nvPr/>
        </p:nvSpPr>
        <p:spPr>
          <a:xfrm>
            <a:off x="2294938" y="4990352"/>
            <a:ext cx="323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FF"/>
              </a:buClr>
              <a:buSzPts val="2000"/>
            </a:pPr>
            <a:r>
              <a:rPr lang="zh-TW" altLang="en-US" sz="2000" b="1">
                <a:latin typeface="Microsoft JhengHei"/>
                <a:ea typeface="Microsoft JhengHei"/>
                <a:sym typeface="Microsoft JhengHei"/>
              </a:rPr>
              <a:t>連線被防火牆擋住了</a:t>
            </a:r>
          </a:p>
        </p:txBody>
      </p:sp>
    </p:spTree>
    <p:extLst>
      <p:ext uri="{BB962C8B-B14F-4D97-AF65-F5344CB8AC3E}">
        <p14:creationId xmlns:p14="http://schemas.microsoft.com/office/powerpoint/2010/main" val="626643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>
            <a:extLst>
              <a:ext uri="{FF2B5EF4-FFF2-40B4-BE49-F238E27FC236}">
                <a16:creationId xmlns:a16="http://schemas.microsoft.com/office/drawing/2014/main" id="{57F4122F-3BEB-4377-9F3E-8448BA600C9B}"/>
              </a:ext>
            </a:extLst>
          </p:cNvPr>
          <p:cNvGrpSpPr/>
          <p:nvPr/>
        </p:nvGrpSpPr>
        <p:grpSpPr>
          <a:xfrm>
            <a:off x="6200558" y="2006352"/>
            <a:ext cx="5136335" cy="3787171"/>
            <a:chOff x="803800" y="1644229"/>
            <a:chExt cx="5136335" cy="3787171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1C267E12-4F08-4314-9F12-EEF440C99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800" y="1657098"/>
              <a:ext cx="5136335" cy="11354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211BA677-A4DE-45F6-BF98-9F07E8B3B02A}"/>
                </a:ext>
              </a:extLst>
            </p:cNvPr>
            <p:cNvSpPr/>
            <p:nvPr/>
          </p:nvSpPr>
          <p:spPr>
            <a:xfrm>
              <a:off x="803800" y="1644229"/>
              <a:ext cx="5133527" cy="3787171"/>
            </a:xfrm>
            <a:prstGeom prst="roundRect">
              <a:avLst>
                <a:gd name="adj" fmla="val 2689"/>
              </a:avLst>
            </a:prstGeom>
            <a:noFill/>
            <a:ln w="2857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02D29EF9-8CBB-4348-99DD-1817DE12F103}"/>
              </a:ext>
            </a:extLst>
          </p:cNvPr>
          <p:cNvGrpSpPr/>
          <p:nvPr/>
        </p:nvGrpSpPr>
        <p:grpSpPr>
          <a:xfrm>
            <a:off x="803800" y="2006352"/>
            <a:ext cx="5136335" cy="3787171"/>
            <a:chOff x="803800" y="1644229"/>
            <a:chExt cx="5136335" cy="3787171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5244A9B-3210-4CA2-878D-E46D6C70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800" y="1657098"/>
              <a:ext cx="5136335" cy="11354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88750FA0-6211-4B5F-8CD9-13ED1AF0B289}"/>
                </a:ext>
              </a:extLst>
            </p:cNvPr>
            <p:cNvSpPr/>
            <p:nvPr/>
          </p:nvSpPr>
          <p:spPr>
            <a:xfrm>
              <a:off x="803800" y="1644229"/>
              <a:ext cx="5133527" cy="3787171"/>
            </a:xfrm>
            <a:prstGeom prst="roundRect">
              <a:avLst>
                <a:gd name="adj" fmla="val 2689"/>
              </a:avLst>
            </a:prstGeom>
            <a:noFill/>
            <a:ln w="2857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37"/>
            <a:ext cx="10515600" cy="1082843"/>
          </a:xfrm>
        </p:spPr>
        <p:txBody>
          <a:bodyPr/>
          <a:lstStyle/>
          <a:p>
            <a:r>
              <a:rPr lang="zh-TW" altLang="en-US" dirty="0"/>
              <a:t>手動設定路由器來打通 </a:t>
            </a:r>
            <a:r>
              <a:rPr lang="en-US" altLang="zh-TW" dirty="0"/>
              <a:t>VPN</a:t>
            </a:r>
            <a:endParaRPr lang="zh-TW" altLang="en-US" dirty="0"/>
          </a:p>
        </p:txBody>
      </p:sp>
      <p:sp>
        <p:nvSpPr>
          <p:cNvPr id="20" name="Shape 309">
            <a:extLst>
              <a:ext uri="{FF2B5EF4-FFF2-40B4-BE49-F238E27FC236}">
                <a16:creationId xmlns:a16="http://schemas.microsoft.com/office/drawing/2014/main" id="{C8DB514A-E2FB-4DE5-B471-699238D0E28F}"/>
              </a:ext>
            </a:extLst>
          </p:cNvPr>
          <p:cNvSpPr/>
          <p:nvPr/>
        </p:nvSpPr>
        <p:spPr>
          <a:xfrm>
            <a:off x="1684018" y="3341283"/>
            <a:ext cx="2399400" cy="34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zh-TW" altLang="en-US" sz="16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不受路由器種類限制</a:t>
            </a:r>
          </a:p>
        </p:txBody>
      </p:sp>
      <p:sp>
        <p:nvSpPr>
          <p:cNvPr id="21" name="Shape 311">
            <a:extLst>
              <a:ext uri="{FF2B5EF4-FFF2-40B4-BE49-F238E27FC236}">
                <a16:creationId xmlns:a16="http://schemas.microsoft.com/office/drawing/2014/main" id="{B5587979-1255-4CB0-A055-EAE22370D441}"/>
              </a:ext>
            </a:extLst>
          </p:cNvPr>
          <p:cNvSpPr/>
          <p:nvPr/>
        </p:nvSpPr>
        <p:spPr>
          <a:xfrm>
            <a:off x="1684018" y="3826303"/>
            <a:ext cx="2399400" cy="31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zh-TW" altLang="en-US" sz="16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視需求選定轉換服務埠</a:t>
            </a:r>
            <a:endParaRPr lang="zh-TW" altLang="en-US" sz="1400" i="0" u="none" strike="noStrike" cap="none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" name="Shape 313">
            <a:extLst>
              <a:ext uri="{FF2B5EF4-FFF2-40B4-BE49-F238E27FC236}">
                <a16:creationId xmlns:a16="http://schemas.microsoft.com/office/drawing/2014/main" id="{D1909317-F5A3-4B3E-8DA3-D0F7F491F480}"/>
              </a:ext>
            </a:extLst>
          </p:cNvPr>
          <p:cNvSpPr/>
          <p:nvPr/>
        </p:nvSpPr>
        <p:spPr>
          <a:xfrm>
            <a:off x="1684018" y="4278923"/>
            <a:ext cx="3135900" cy="33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altLang="en-US" sz="16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安全性高</a:t>
            </a:r>
            <a:r>
              <a:rPr lang="zh-TW" alt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altLang="en-US" sz="16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沒使用的埠全部關閉</a:t>
            </a:r>
            <a:endParaRPr lang="zh-TW" altLang="en-US" sz="1400" i="0" u="none" strike="noStrike" cap="none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" name="Shape 315">
            <a:extLst>
              <a:ext uri="{FF2B5EF4-FFF2-40B4-BE49-F238E27FC236}">
                <a16:creationId xmlns:a16="http://schemas.microsoft.com/office/drawing/2014/main" id="{908CF4B9-7BAD-446F-B9C8-2FC8D32BF206}"/>
              </a:ext>
            </a:extLst>
          </p:cNvPr>
          <p:cNvSpPr/>
          <p:nvPr/>
        </p:nvSpPr>
        <p:spPr>
          <a:xfrm>
            <a:off x="838200" y="2231426"/>
            <a:ext cx="2027210" cy="677736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FFFF"/>
              </a:buClr>
              <a:buSzPts val="2000"/>
            </a:pP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Port </a:t>
            </a:r>
          </a:p>
          <a:p>
            <a:pPr lvl="0">
              <a:buClr>
                <a:srgbClr val="FFFFFF"/>
              </a:buClr>
              <a:buSzPts val="2000"/>
            </a:pP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Forwarding</a:t>
            </a:r>
            <a:endParaRPr lang="en-US" altLang="zh-TW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Microsoft JhengHei"/>
            </a:endParaRPr>
          </a:p>
        </p:txBody>
      </p:sp>
      <p:sp>
        <p:nvSpPr>
          <p:cNvPr id="36" name="Shape 319">
            <a:extLst>
              <a:ext uri="{FF2B5EF4-FFF2-40B4-BE49-F238E27FC236}">
                <a16:creationId xmlns:a16="http://schemas.microsoft.com/office/drawing/2014/main" id="{BEBD3DD4-3732-4371-B9E6-993896FF8BCA}"/>
              </a:ext>
            </a:extLst>
          </p:cNvPr>
          <p:cNvSpPr/>
          <p:nvPr/>
        </p:nvSpPr>
        <p:spPr>
          <a:xfrm>
            <a:off x="1684018" y="5208164"/>
            <a:ext cx="2478300" cy="33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zh-TW" altLang="en-US" sz="16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設定多</a:t>
            </a:r>
            <a:r>
              <a:rPr lang="zh-TW" alt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而</a:t>
            </a:r>
            <a:r>
              <a:rPr lang="zh-TW" altLang="en-US" sz="16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較繁瑣</a:t>
            </a:r>
            <a:endParaRPr lang="zh-TW" altLang="en-US" sz="1400" i="0" u="none" strike="noStrike" cap="none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" name="Shape 321">
            <a:extLst>
              <a:ext uri="{FF2B5EF4-FFF2-40B4-BE49-F238E27FC236}">
                <a16:creationId xmlns:a16="http://schemas.microsoft.com/office/drawing/2014/main" id="{C67F1EE7-BE7E-418E-AAED-7BB0F745FAFE}"/>
              </a:ext>
            </a:extLst>
          </p:cNvPr>
          <p:cNvSpPr/>
          <p:nvPr/>
        </p:nvSpPr>
        <p:spPr>
          <a:xfrm>
            <a:off x="1684018" y="4755543"/>
            <a:ext cx="2399400" cy="31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zh-TW" altLang="en-US" sz="16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開啟 </a:t>
            </a:r>
            <a:r>
              <a:rPr lang="en-US" altLang="zh-TW" sz="16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VPN passthrough</a:t>
            </a:r>
            <a:endParaRPr lang="en-US" sz="1400" i="0" u="none" strike="noStrike" cap="none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" name="Shape 309">
            <a:extLst>
              <a:ext uri="{FF2B5EF4-FFF2-40B4-BE49-F238E27FC236}">
                <a16:creationId xmlns:a16="http://schemas.microsoft.com/office/drawing/2014/main" id="{83F5286E-1240-4938-ABEA-94EF90835962}"/>
              </a:ext>
            </a:extLst>
          </p:cNvPr>
          <p:cNvSpPr/>
          <p:nvPr/>
        </p:nvSpPr>
        <p:spPr>
          <a:xfrm>
            <a:off x="2684721" y="2424634"/>
            <a:ext cx="3304060" cy="34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2000"/>
            </a:pPr>
            <a:r>
              <a:rPr lang="zh-TW" altLang="en-US" sz="2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高手出馬</a:t>
            </a:r>
            <a:r>
              <a:rPr lang="en-US" altLang="zh-TW" sz="2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 </a:t>
            </a:r>
            <a:r>
              <a:rPr lang="zh-TW" altLang="en-US" sz="2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自行掌控一切</a:t>
            </a: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A82C84B3-1116-45FD-B3A8-DD05AF601EED}"/>
              </a:ext>
            </a:extLst>
          </p:cNvPr>
          <p:cNvCxnSpPr>
            <a:cxnSpLocks/>
          </p:cNvCxnSpPr>
          <p:nvPr/>
        </p:nvCxnSpPr>
        <p:spPr>
          <a:xfrm>
            <a:off x="1131836" y="3754849"/>
            <a:ext cx="44387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hape 309">
            <a:extLst>
              <a:ext uri="{FF2B5EF4-FFF2-40B4-BE49-F238E27FC236}">
                <a16:creationId xmlns:a16="http://schemas.microsoft.com/office/drawing/2014/main" id="{C53DC8BD-783F-414D-B1B7-FC88189E0085}"/>
              </a:ext>
            </a:extLst>
          </p:cNvPr>
          <p:cNvSpPr/>
          <p:nvPr/>
        </p:nvSpPr>
        <p:spPr>
          <a:xfrm>
            <a:off x="8049740" y="2424634"/>
            <a:ext cx="3304060" cy="34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2000"/>
            </a:pPr>
            <a:r>
              <a:rPr lang="zh-TW" altLang="en-US" sz="2000" b="1">
                <a:solidFill>
                  <a:srgbClr val="0070C0"/>
                </a:solidFill>
                <a:latin typeface="Microsoft JhengHei"/>
                <a:ea typeface="Microsoft JhengHei"/>
                <a:sym typeface="Microsoft JhengHei"/>
              </a:rPr>
              <a:t>設定超簡易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E4838E4-3C5A-4A19-8724-1F05C09A0D8C}"/>
              </a:ext>
            </a:extLst>
          </p:cNvPr>
          <p:cNvSpPr txBox="1"/>
          <p:nvPr/>
        </p:nvSpPr>
        <p:spPr>
          <a:xfrm>
            <a:off x="855357" y="1446811"/>
            <a:ext cx="6613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2000" b="1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QBelt</a:t>
            </a: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常見問題</a:t>
            </a:r>
            <a:r>
              <a:rPr lang="en-US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UDP Port</a:t>
            </a:r>
            <a:endParaRPr lang="zh-TW" altLang="en-US" sz="2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2" name="Shape 315">
            <a:extLst>
              <a:ext uri="{FF2B5EF4-FFF2-40B4-BE49-F238E27FC236}">
                <a16:creationId xmlns:a16="http://schemas.microsoft.com/office/drawing/2014/main" id="{FAF839C1-4692-4C5F-9123-049FC356D1FA}"/>
              </a:ext>
            </a:extLst>
          </p:cNvPr>
          <p:cNvSpPr/>
          <p:nvPr/>
        </p:nvSpPr>
        <p:spPr>
          <a:xfrm>
            <a:off x="6303648" y="2251917"/>
            <a:ext cx="1612535" cy="677736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2000"/>
            </a:pPr>
            <a:r>
              <a:rPr lang="en-US" altLang="zh-TW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DMZ</a:t>
            </a:r>
            <a:endParaRPr lang="en-US" altLang="zh-TW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Microsoft JhengHei"/>
            </a:endParaRPr>
          </a:p>
        </p:txBody>
      </p: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D9A5C76D-1A64-41ED-A3E3-0939E633B10D}"/>
              </a:ext>
            </a:extLst>
          </p:cNvPr>
          <p:cNvCxnSpPr>
            <a:cxnSpLocks/>
          </p:cNvCxnSpPr>
          <p:nvPr/>
        </p:nvCxnSpPr>
        <p:spPr>
          <a:xfrm>
            <a:off x="1131836" y="4186030"/>
            <a:ext cx="44387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FDA7ACF4-EC50-4AD5-A2A4-2238E3E66B57}"/>
              </a:ext>
            </a:extLst>
          </p:cNvPr>
          <p:cNvCxnSpPr>
            <a:cxnSpLocks/>
          </p:cNvCxnSpPr>
          <p:nvPr/>
        </p:nvCxnSpPr>
        <p:spPr>
          <a:xfrm>
            <a:off x="1131836" y="4660693"/>
            <a:ext cx="44387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2FA75803-6949-41D7-B2E6-A17338C7DAA3}"/>
              </a:ext>
            </a:extLst>
          </p:cNvPr>
          <p:cNvCxnSpPr>
            <a:cxnSpLocks/>
          </p:cNvCxnSpPr>
          <p:nvPr/>
        </p:nvCxnSpPr>
        <p:spPr>
          <a:xfrm>
            <a:off x="1131836" y="5130777"/>
            <a:ext cx="44387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Shape 322">
            <a:extLst>
              <a:ext uri="{FF2B5EF4-FFF2-40B4-BE49-F238E27FC236}">
                <a16:creationId xmlns:a16="http://schemas.microsoft.com/office/drawing/2014/main" id="{C16C9D20-D5C4-4FF9-9580-0A0FC89C3E9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190" y="5022015"/>
            <a:ext cx="575758" cy="53108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311">
            <a:extLst>
              <a:ext uri="{FF2B5EF4-FFF2-40B4-BE49-F238E27FC236}">
                <a16:creationId xmlns:a16="http://schemas.microsoft.com/office/drawing/2014/main" id="{81292BB8-7203-41F7-8EE2-3633CC50448A}"/>
              </a:ext>
            </a:extLst>
          </p:cNvPr>
          <p:cNvSpPr/>
          <p:nvPr/>
        </p:nvSpPr>
        <p:spPr>
          <a:xfrm>
            <a:off x="7088247" y="4264672"/>
            <a:ext cx="2399400" cy="31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>
              <a:buClr>
                <a:srgbClr val="FFFFFF"/>
              </a:buClr>
              <a:buSzPts val="1100"/>
            </a:pPr>
            <a:r>
              <a:rPr lang="en-US" altLang="zh-TW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zh-TW" alt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所有通訊全部轉發</a:t>
            </a:r>
          </a:p>
        </p:txBody>
      </p:sp>
      <p:sp>
        <p:nvSpPr>
          <p:cNvPr id="57" name="Shape 313">
            <a:extLst>
              <a:ext uri="{FF2B5EF4-FFF2-40B4-BE49-F238E27FC236}">
                <a16:creationId xmlns:a16="http://schemas.microsoft.com/office/drawing/2014/main" id="{A8508ABE-EDF5-40EC-BB3D-3E87FD599A04}"/>
              </a:ext>
            </a:extLst>
          </p:cNvPr>
          <p:cNvSpPr/>
          <p:nvPr/>
        </p:nvSpPr>
        <p:spPr>
          <a:xfrm>
            <a:off x="7088247" y="4717292"/>
            <a:ext cx="3135900" cy="33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FFFF"/>
              </a:buClr>
              <a:buSzPts val="1100"/>
            </a:pPr>
            <a:r>
              <a:rPr lang="zh-TW" alt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每個埠都暴露在外，安全性堪慮</a:t>
            </a: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E9663551-6B3D-40FB-BF8A-36E290F83457}"/>
              </a:ext>
            </a:extLst>
          </p:cNvPr>
          <p:cNvCxnSpPr>
            <a:cxnSpLocks/>
          </p:cNvCxnSpPr>
          <p:nvPr/>
        </p:nvCxnSpPr>
        <p:spPr>
          <a:xfrm>
            <a:off x="6536065" y="4193218"/>
            <a:ext cx="44387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898EDA39-EBED-4008-9127-CEF30900EB06}"/>
              </a:ext>
            </a:extLst>
          </p:cNvPr>
          <p:cNvCxnSpPr>
            <a:cxnSpLocks/>
          </p:cNvCxnSpPr>
          <p:nvPr/>
        </p:nvCxnSpPr>
        <p:spPr>
          <a:xfrm>
            <a:off x="6536065" y="4624399"/>
            <a:ext cx="44387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Shape 322">
            <a:extLst>
              <a:ext uri="{FF2B5EF4-FFF2-40B4-BE49-F238E27FC236}">
                <a16:creationId xmlns:a16="http://schemas.microsoft.com/office/drawing/2014/main" id="{E9017CC7-4FD8-4DC5-BB4C-D9423A79C3EE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489" y="4536927"/>
            <a:ext cx="575758" cy="53108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311">
            <a:extLst>
              <a:ext uri="{FF2B5EF4-FFF2-40B4-BE49-F238E27FC236}">
                <a16:creationId xmlns:a16="http://schemas.microsoft.com/office/drawing/2014/main" id="{DB75EE50-79F5-44C9-BDC2-D05CA2DC6B0C}"/>
              </a:ext>
            </a:extLst>
          </p:cNvPr>
          <p:cNvSpPr/>
          <p:nvPr/>
        </p:nvSpPr>
        <p:spPr>
          <a:xfrm>
            <a:off x="7088247" y="3783363"/>
            <a:ext cx="2399400" cy="31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>
              <a:buClr>
                <a:srgbClr val="FFFFFF"/>
              </a:buClr>
              <a:buSzPts val="1100"/>
            </a:pPr>
            <a:r>
              <a:rPr lang="en-US" altLang="zh-TW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zh-TW" alt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選擇存取裝置 </a:t>
            </a:r>
            <a:r>
              <a:rPr lang="en-US" altLang="zh-TW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IP</a:t>
            </a:r>
            <a:endParaRPr lang="zh-TW" altLang="en-US"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169761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D1AD8D32-CF9B-4A10-B55D-6A06B24F271E}"/>
              </a:ext>
            </a:extLst>
          </p:cNvPr>
          <p:cNvSpPr/>
          <p:nvPr/>
        </p:nvSpPr>
        <p:spPr>
          <a:xfrm>
            <a:off x="1921689" y="2434300"/>
            <a:ext cx="8124314" cy="543882"/>
          </a:xfrm>
          <a:prstGeom prst="wedgeRoundRectCallout">
            <a:avLst>
              <a:gd name="adj1" fmla="val -34458"/>
              <a:gd name="adj2" fmla="val 104503"/>
              <a:gd name="adj3" fmla="val 16667"/>
            </a:avLst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b="1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47"/>
            <a:ext cx="10515600" cy="1138524"/>
          </a:xfrm>
        </p:spPr>
        <p:txBody>
          <a:bodyPr/>
          <a:lstStyle/>
          <a:p>
            <a:r>
              <a:rPr lang="en-US" altLang="zh-TW"/>
              <a:t>UPnP </a:t>
            </a:r>
            <a:r>
              <a:rPr lang="zh-TW" altLang="en-US"/>
              <a:t>自動設定路由器的 </a:t>
            </a:r>
            <a:r>
              <a:rPr lang="en-US" altLang="zh-TW"/>
              <a:t>VPN </a:t>
            </a:r>
            <a:r>
              <a:rPr lang="zh-TW" altLang="en-US"/>
              <a:t>埠</a:t>
            </a: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D9399E52-E045-45E6-ADDF-553CBB90D6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89"/>
          <a:stretch/>
        </p:blipFill>
        <p:spPr>
          <a:xfrm>
            <a:off x="1900949" y="3381754"/>
            <a:ext cx="2908840" cy="2629095"/>
          </a:xfrm>
          <a:prstGeom prst="rect">
            <a:avLst/>
          </a:prstGeom>
        </p:spPr>
      </p:pic>
      <p:sp>
        <p:nvSpPr>
          <p:cNvPr id="29" name="Shape 335">
            <a:extLst>
              <a:ext uri="{FF2B5EF4-FFF2-40B4-BE49-F238E27FC236}">
                <a16:creationId xmlns:a16="http://schemas.microsoft.com/office/drawing/2014/main" id="{6D3F2978-094E-4E19-B1E8-7272F2D9A05E}"/>
              </a:ext>
            </a:extLst>
          </p:cNvPr>
          <p:cNvSpPr/>
          <p:nvPr/>
        </p:nvSpPr>
        <p:spPr>
          <a:xfrm>
            <a:off x="1921689" y="3369695"/>
            <a:ext cx="2888100" cy="500100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自動設定路由器</a:t>
            </a:r>
            <a:endParaRPr sz="1400" i="0" u="none" strike="noStrike" cap="non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" name="Shape 336">
            <a:extLst>
              <a:ext uri="{FF2B5EF4-FFF2-40B4-BE49-F238E27FC236}">
                <a16:creationId xmlns:a16="http://schemas.microsoft.com/office/drawing/2014/main" id="{85166F81-083E-4F00-A1C4-2E54C2598875}"/>
              </a:ext>
            </a:extLst>
          </p:cNvPr>
          <p:cNvSpPr/>
          <p:nvPr/>
        </p:nvSpPr>
        <p:spPr>
          <a:xfrm>
            <a:off x="2319469" y="5491980"/>
            <a:ext cx="2203104" cy="324000"/>
          </a:xfrm>
          <a:prstGeom prst="roundRect">
            <a:avLst>
              <a:gd name="adj" fmla="val 16667"/>
            </a:avLst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altLang="en-US" sz="18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須為 </a:t>
            </a:r>
            <a:r>
              <a:rPr lang="en-US" altLang="zh-TW" sz="18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UPnP</a:t>
            </a:r>
            <a:r>
              <a:rPr lang="zh-TW" altLang="en-US" sz="18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 路由器</a:t>
            </a:r>
          </a:p>
        </p:txBody>
      </p:sp>
      <p:pic>
        <p:nvPicPr>
          <p:cNvPr id="31" name="Shape 337" descr="wirless.png">
            <a:extLst>
              <a:ext uri="{FF2B5EF4-FFF2-40B4-BE49-F238E27FC236}">
                <a16:creationId xmlns:a16="http://schemas.microsoft.com/office/drawing/2014/main" id="{0C05F372-DF5E-4B9C-A821-7B3D5E87B6E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089" y="4052274"/>
            <a:ext cx="1604559" cy="126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38">
            <a:extLst>
              <a:ext uri="{FF2B5EF4-FFF2-40B4-BE49-F238E27FC236}">
                <a16:creationId xmlns:a16="http://schemas.microsoft.com/office/drawing/2014/main" id="{04A17F94-87EE-4B5A-97C0-08924564A324}"/>
              </a:ext>
            </a:extLst>
          </p:cNvPr>
          <p:cNvSpPr txBox="1"/>
          <p:nvPr/>
        </p:nvSpPr>
        <p:spPr>
          <a:xfrm>
            <a:off x="5039837" y="3516707"/>
            <a:ext cx="399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Shape 339">
            <a:extLst>
              <a:ext uri="{FF2B5EF4-FFF2-40B4-BE49-F238E27FC236}">
                <a16:creationId xmlns:a16="http://schemas.microsoft.com/office/drawing/2014/main" id="{8D70CF0B-5E5E-499D-9FE2-07E25A671FB9}"/>
              </a:ext>
            </a:extLst>
          </p:cNvPr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952" y="3346553"/>
            <a:ext cx="5077051" cy="2676172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Shape 340">
            <a:extLst>
              <a:ext uri="{FF2B5EF4-FFF2-40B4-BE49-F238E27FC236}">
                <a16:creationId xmlns:a16="http://schemas.microsoft.com/office/drawing/2014/main" id="{2A87F05F-4EB8-4A47-91AF-FD8BBFFD8B21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303" y="2281353"/>
            <a:ext cx="636231" cy="63623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52" name="文字方塊 51">
            <a:extLst>
              <a:ext uri="{FF2B5EF4-FFF2-40B4-BE49-F238E27FC236}">
                <a16:creationId xmlns:a16="http://schemas.microsoft.com/office/drawing/2014/main" id="{81DB4505-2089-4221-8FB8-7D6D9CE6E8D2}"/>
              </a:ext>
            </a:extLst>
          </p:cNvPr>
          <p:cNvSpPr txBox="1"/>
          <p:nvPr/>
        </p:nvSpPr>
        <p:spPr>
          <a:xfrm>
            <a:off x="3523693" y="2475106"/>
            <a:ext cx="5574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600" b="1">
                <a:solidFill>
                  <a:schemeClr val="bg1"/>
                </a:solidFill>
                <a:ea typeface="Microsoft JhengHei"/>
                <a:cs typeface="Microsoft JhengHei"/>
                <a:sym typeface="Microsoft JhengHei"/>
              </a:rPr>
              <a:t>myQNAPcloud 幫您輕鬆搞定路由器</a:t>
            </a:r>
            <a:r>
              <a:rPr lang="zh-TW" altLang="en-US" sz="2600" b="1">
                <a:solidFill>
                  <a:schemeClr val="bg1"/>
                </a:solidFill>
                <a:ea typeface="Microsoft JhengHei"/>
                <a:cs typeface="Microsoft JhengHei"/>
                <a:sym typeface="Microsoft JhengHei"/>
              </a:rPr>
              <a:t>！</a:t>
            </a:r>
            <a:endParaRPr lang="zh-TW" altLang="en-US" sz="260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91E4518-77BD-43DD-BA4D-0AAA767D8106}"/>
              </a:ext>
            </a:extLst>
          </p:cNvPr>
          <p:cNvSpPr txBox="1"/>
          <p:nvPr/>
        </p:nvSpPr>
        <p:spPr>
          <a:xfrm>
            <a:off x="643082" y="1467214"/>
            <a:ext cx="1091450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sz="2000" b="1">
                <a:latin typeface="Arial"/>
                <a:ea typeface="微軟正黑體"/>
                <a:cs typeface="Arial"/>
              </a:rPr>
              <a:t>常見問題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: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 部分 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Router 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有預載一些 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VPN 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的相同功能時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, 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會自己將 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VPN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 P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ort 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先佔住不放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, 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因此導致設定了 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UPnP 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仍會無法正常轉送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, 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這時就建議應該使用 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Port Forwarding 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來調整細部設定。</a:t>
            </a:r>
            <a:endParaRPr lang="en-US" altLang="zh-TW" sz="2000" b="1"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459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C6707C7D-2024-43FC-9B45-DF4555B3A6B5}"/>
              </a:ext>
            </a:extLst>
          </p:cNvPr>
          <p:cNvGrpSpPr/>
          <p:nvPr/>
        </p:nvGrpSpPr>
        <p:grpSpPr>
          <a:xfrm>
            <a:off x="1903884" y="1400616"/>
            <a:ext cx="8830791" cy="938929"/>
            <a:chOff x="1903884" y="1520936"/>
            <a:chExt cx="8830791" cy="938929"/>
          </a:xfrm>
        </p:grpSpPr>
        <p:sp>
          <p:nvSpPr>
            <p:cNvPr id="11" name="箭號: 五邊形 10">
              <a:extLst>
                <a:ext uri="{FF2B5EF4-FFF2-40B4-BE49-F238E27FC236}">
                  <a16:creationId xmlns:a16="http://schemas.microsoft.com/office/drawing/2014/main" id="{9C90965E-9EAC-42BF-A1B5-2D6A98AC3CA4}"/>
                </a:ext>
              </a:extLst>
            </p:cNvPr>
            <p:cNvSpPr/>
            <p:nvPr/>
          </p:nvSpPr>
          <p:spPr>
            <a:xfrm>
              <a:off x="1903884" y="1621207"/>
              <a:ext cx="8830791" cy="738387"/>
            </a:xfrm>
            <a:prstGeom prst="homePlate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10000">
                  <a:srgbClr val="0070C0"/>
                </a:gs>
                <a:gs pos="55000">
                  <a:srgbClr val="7030A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1F72D6A-6E6C-4E68-AB40-4A5484CBB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4115" y="1520936"/>
              <a:ext cx="585822" cy="9389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8F32C11A-AE43-4FB7-BBB8-E1BE65BA8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8853" y="1520936"/>
              <a:ext cx="585822" cy="9389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905"/>
            <a:ext cx="10515600" cy="1158440"/>
          </a:xfrm>
        </p:spPr>
        <p:txBody>
          <a:bodyPr/>
          <a:lstStyle/>
          <a:p>
            <a:r>
              <a:rPr lang="en-US" altLang="zh-TW"/>
              <a:t>IP</a:t>
            </a:r>
            <a:r>
              <a:rPr lang="zh-TW" altLang="en-US"/>
              <a:t> 不固定時的好夥伴：</a:t>
            </a:r>
            <a:r>
              <a:rPr lang="en-US" altLang="zh-TW"/>
              <a:t>DDNS / UPnP</a:t>
            </a:r>
            <a:endParaRPr lang="zh-TW" altLang="en-US"/>
          </a:p>
        </p:txBody>
      </p:sp>
      <p:sp>
        <p:nvSpPr>
          <p:cNvPr id="29" name="Shape 335">
            <a:extLst>
              <a:ext uri="{FF2B5EF4-FFF2-40B4-BE49-F238E27FC236}">
                <a16:creationId xmlns:a16="http://schemas.microsoft.com/office/drawing/2014/main" id="{6D3F2978-094E-4E19-B1E8-7272F2D9A05E}"/>
              </a:ext>
            </a:extLst>
          </p:cNvPr>
          <p:cNvSpPr/>
          <p:nvPr/>
        </p:nvSpPr>
        <p:spPr>
          <a:xfrm>
            <a:off x="1411121" y="2987449"/>
            <a:ext cx="2888100" cy="500100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自動設定路由器</a:t>
            </a:r>
            <a:endParaRPr sz="140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" name="Shape 338">
            <a:extLst>
              <a:ext uri="{FF2B5EF4-FFF2-40B4-BE49-F238E27FC236}">
                <a16:creationId xmlns:a16="http://schemas.microsoft.com/office/drawing/2014/main" id="{04A17F94-87EE-4B5A-97C0-08924564A324}"/>
              </a:ext>
            </a:extLst>
          </p:cNvPr>
          <p:cNvSpPr txBox="1"/>
          <p:nvPr/>
        </p:nvSpPr>
        <p:spPr>
          <a:xfrm>
            <a:off x="4529269" y="3146493"/>
            <a:ext cx="399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Shape 347">
            <a:extLst>
              <a:ext uri="{FF2B5EF4-FFF2-40B4-BE49-F238E27FC236}">
                <a16:creationId xmlns:a16="http://schemas.microsoft.com/office/drawing/2014/main" id="{58AD05AD-6633-4CF2-800B-41D08B6A27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41826" y="4249928"/>
            <a:ext cx="1092688" cy="675768"/>
          </a:xfrm>
          <a:prstGeom prst="bentConnector3">
            <a:avLst>
              <a:gd name="adj1" fmla="val 79427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Shape 348">
            <a:extLst>
              <a:ext uri="{FF2B5EF4-FFF2-40B4-BE49-F238E27FC236}">
                <a16:creationId xmlns:a16="http://schemas.microsoft.com/office/drawing/2014/main" id="{AF928FA0-90F3-4DE2-93F5-35B8C02D3359}"/>
              </a:ext>
            </a:extLst>
          </p:cNvPr>
          <p:cNvCxnSpPr/>
          <p:nvPr/>
        </p:nvCxnSpPr>
        <p:spPr>
          <a:xfrm rot="10800000" flipH="1">
            <a:off x="8719504" y="2930759"/>
            <a:ext cx="829800" cy="618000"/>
          </a:xfrm>
          <a:prstGeom prst="bentConnector3">
            <a:avLst>
              <a:gd name="adj1" fmla="val 38676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Shape 349">
            <a:extLst>
              <a:ext uri="{FF2B5EF4-FFF2-40B4-BE49-F238E27FC236}">
                <a16:creationId xmlns:a16="http://schemas.microsoft.com/office/drawing/2014/main" id="{C424931A-1C12-482E-A8BA-B8EE6835ECDE}"/>
              </a:ext>
            </a:extLst>
          </p:cNvPr>
          <p:cNvCxnSpPr>
            <a:cxnSpLocks/>
          </p:cNvCxnSpPr>
          <p:nvPr/>
        </p:nvCxnSpPr>
        <p:spPr>
          <a:xfrm rot="10800000" flipH="1">
            <a:off x="8719504" y="3424131"/>
            <a:ext cx="829800" cy="131700"/>
          </a:xfrm>
          <a:prstGeom prst="bentConnector3">
            <a:avLst>
              <a:gd name="adj1" fmla="val 38756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Shape 354" descr="C:\Users\user\Desktop\20170928_Virtualization Station 直播\有.png">
            <a:extLst>
              <a:ext uri="{FF2B5EF4-FFF2-40B4-BE49-F238E27FC236}">
                <a16:creationId xmlns:a16="http://schemas.microsoft.com/office/drawing/2014/main" id="{B9A0FEFD-99E9-412A-9A2D-6027F2735D5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3884" y="5616283"/>
            <a:ext cx="579243" cy="5488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355">
            <a:extLst>
              <a:ext uri="{FF2B5EF4-FFF2-40B4-BE49-F238E27FC236}">
                <a16:creationId xmlns:a16="http://schemas.microsoft.com/office/drawing/2014/main" id="{6200DDEA-5051-4A2F-949C-8F36A0C3A6EA}"/>
              </a:ext>
            </a:extLst>
          </p:cNvPr>
          <p:cNvSpPr txBox="1"/>
          <p:nvPr/>
        </p:nvSpPr>
        <p:spPr>
          <a:xfrm>
            <a:off x="2521800" y="5729538"/>
            <a:ext cx="2643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xxx.myqnapcloud.com:port</a:t>
            </a:r>
            <a:endParaRPr sz="1400" i="0" u="none" strike="noStrike" cap="none"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Microsoft JhengHei"/>
            </a:endParaRPr>
          </a:p>
        </p:txBody>
      </p:sp>
      <p:pic>
        <p:nvPicPr>
          <p:cNvPr id="18" name="Shape 357" descr="C:\Users\linus\Downloads\84263555-wifi-router-wireless-internet-connection-icon-vector-illustration-Stock-Photo.jpg">
            <a:extLst>
              <a:ext uri="{FF2B5EF4-FFF2-40B4-BE49-F238E27FC236}">
                <a16:creationId xmlns:a16="http://schemas.microsoft.com/office/drawing/2014/main" id="{BB554781-66E8-43FA-B964-5C474C995B19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016" y="3557257"/>
            <a:ext cx="883816" cy="6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358" descr="NASai.png">
            <a:extLst>
              <a:ext uri="{FF2B5EF4-FFF2-40B4-BE49-F238E27FC236}">
                <a16:creationId xmlns:a16="http://schemas.microsoft.com/office/drawing/2014/main" id="{6FB5211D-C22E-41D2-B897-94A56BA113AA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825" y="4436395"/>
            <a:ext cx="960500" cy="94933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59">
            <a:extLst>
              <a:ext uri="{FF2B5EF4-FFF2-40B4-BE49-F238E27FC236}">
                <a16:creationId xmlns:a16="http://schemas.microsoft.com/office/drawing/2014/main" id="{13EEFE13-F29F-440B-9CEE-F04C0A4F3BD0}"/>
              </a:ext>
            </a:extLst>
          </p:cNvPr>
          <p:cNvSpPr/>
          <p:nvPr/>
        </p:nvSpPr>
        <p:spPr>
          <a:xfrm>
            <a:off x="7882675" y="3982028"/>
            <a:ext cx="886800" cy="25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2F2F2"/>
              </a:buClr>
              <a:buSzPts val="1100"/>
            </a:pPr>
            <a:r>
              <a:rPr lang="en-US" altLang="zh-TW" sz="1200" b="1">
                <a:solidFill>
                  <a:srgbClr val="F2F2F2"/>
                </a:solidFill>
                <a:latin typeface="Arial"/>
                <a:cs typeface="Arial"/>
                <a:sym typeface="Arial"/>
              </a:rPr>
              <a:t>LAN IP1</a:t>
            </a:r>
            <a:endParaRPr sz="1200" b="1">
              <a:solidFill>
                <a:srgbClr val="F2F2F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Shape 363">
            <a:extLst>
              <a:ext uri="{FF2B5EF4-FFF2-40B4-BE49-F238E27FC236}">
                <a16:creationId xmlns:a16="http://schemas.microsoft.com/office/drawing/2014/main" id="{33FDE4F8-14A9-4024-9218-00825838D999}"/>
              </a:ext>
            </a:extLst>
          </p:cNvPr>
          <p:cNvSpPr/>
          <p:nvPr/>
        </p:nvSpPr>
        <p:spPr>
          <a:xfrm>
            <a:off x="8988223" y="2671532"/>
            <a:ext cx="556200" cy="244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None/>
            </a:pPr>
            <a:r>
              <a:rPr lang="zh-TW" sz="1100" b="1" i="0" u="none" strike="noStrike" cap="none">
                <a:latin typeface="Arial"/>
                <a:ea typeface="Arial"/>
                <a:cs typeface="Arial"/>
                <a:sym typeface="Arial"/>
              </a:rPr>
              <a:t>port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Shape 367">
            <a:extLst>
              <a:ext uri="{FF2B5EF4-FFF2-40B4-BE49-F238E27FC236}">
                <a16:creationId xmlns:a16="http://schemas.microsoft.com/office/drawing/2014/main" id="{1918DA8D-9334-43DE-8FA0-3259474C0BF9}"/>
              </a:ext>
            </a:extLst>
          </p:cNvPr>
          <p:cNvCxnSpPr>
            <a:cxnSpLocks/>
          </p:cNvCxnSpPr>
          <p:nvPr/>
        </p:nvCxnSpPr>
        <p:spPr>
          <a:xfrm rot="10800000" flipH="1">
            <a:off x="7328632" y="3457198"/>
            <a:ext cx="829800" cy="618000"/>
          </a:xfrm>
          <a:prstGeom prst="bentConnector3">
            <a:avLst>
              <a:gd name="adj1" fmla="val 26736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Shape 371">
            <a:extLst>
              <a:ext uri="{FF2B5EF4-FFF2-40B4-BE49-F238E27FC236}">
                <a16:creationId xmlns:a16="http://schemas.microsoft.com/office/drawing/2014/main" id="{308274A8-768A-44F1-873A-00B415B5D968}"/>
              </a:ext>
            </a:extLst>
          </p:cNvPr>
          <p:cNvSpPr/>
          <p:nvPr/>
        </p:nvSpPr>
        <p:spPr>
          <a:xfrm>
            <a:off x="7880852" y="5385725"/>
            <a:ext cx="886800" cy="25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2F2F2"/>
              </a:buClr>
              <a:buSzPts val="1100"/>
            </a:pPr>
            <a:r>
              <a:rPr lang="en-US" altLang="zh-TW" sz="1200" b="1">
                <a:solidFill>
                  <a:srgbClr val="F2F2F2"/>
                </a:solidFill>
                <a:latin typeface="Arial"/>
                <a:cs typeface="Arial"/>
                <a:sym typeface="Arial"/>
              </a:rPr>
              <a:t>LAN IP2</a:t>
            </a:r>
            <a:endParaRPr sz="1200" b="1">
              <a:solidFill>
                <a:srgbClr val="F2F2F2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4" name="Shape 349">
            <a:extLst>
              <a:ext uri="{FF2B5EF4-FFF2-40B4-BE49-F238E27FC236}">
                <a16:creationId xmlns:a16="http://schemas.microsoft.com/office/drawing/2014/main" id="{6EFD4176-6992-497D-8F1D-279BB1164EEC}"/>
              </a:ext>
            </a:extLst>
          </p:cNvPr>
          <p:cNvCxnSpPr>
            <a:cxnSpLocks/>
          </p:cNvCxnSpPr>
          <p:nvPr/>
        </p:nvCxnSpPr>
        <p:spPr>
          <a:xfrm>
            <a:off x="8556175" y="3547307"/>
            <a:ext cx="962237" cy="37280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Shape 348">
            <a:extLst>
              <a:ext uri="{FF2B5EF4-FFF2-40B4-BE49-F238E27FC236}">
                <a16:creationId xmlns:a16="http://schemas.microsoft.com/office/drawing/2014/main" id="{4A550A8A-C878-4911-AC0A-F7EF4771A654}"/>
              </a:ext>
            </a:extLst>
          </p:cNvPr>
          <p:cNvCxnSpPr>
            <a:cxnSpLocks/>
          </p:cNvCxnSpPr>
          <p:nvPr/>
        </p:nvCxnSpPr>
        <p:spPr>
          <a:xfrm>
            <a:off x="8506889" y="3553517"/>
            <a:ext cx="1060807" cy="865667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Shape 368" descr="NASai.png">
            <a:extLst>
              <a:ext uri="{FF2B5EF4-FFF2-40B4-BE49-F238E27FC236}">
                <a16:creationId xmlns:a16="http://schemas.microsoft.com/office/drawing/2014/main" id="{13778FBF-01A5-4489-B14B-663E67EBBC03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825" y="3046079"/>
            <a:ext cx="960500" cy="94933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63">
            <a:extLst>
              <a:ext uri="{FF2B5EF4-FFF2-40B4-BE49-F238E27FC236}">
                <a16:creationId xmlns:a16="http://schemas.microsoft.com/office/drawing/2014/main" id="{8888DCC6-9668-4642-A9A4-5F99DFC4A3BF}"/>
              </a:ext>
            </a:extLst>
          </p:cNvPr>
          <p:cNvSpPr/>
          <p:nvPr/>
        </p:nvSpPr>
        <p:spPr>
          <a:xfrm>
            <a:off x="8988223" y="3172140"/>
            <a:ext cx="556200" cy="244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None/>
            </a:pPr>
            <a:r>
              <a:rPr lang="zh-TW" sz="1100" b="1" i="0" u="none" strike="noStrike" cap="none">
                <a:latin typeface="Arial"/>
                <a:ea typeface="Arial"/>
                <a:cs typeface="Arial"/>
                <a:sym typeface="Arial"/>
              </a:rPr>
              <a:t>port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63">
            <a:extLst>
              <a:ext uri="{FF2B5EF4-FFF2-40B4-BE49-F238E27FC236}">
                <a16:creationId xmlns:a16="http://schemas.microsoft.com/office/drawing/2014/main" id="{27A1DEF6-FC8E-41CD-AD8E-CD86879ABCEF}"/>
              </a:ext>
            </a:extLst>
          </p:cNvPr>
          <p:cNvSpPr/>
          <p:nvPr/>
        </p:nvSpPr>
        <p:spPr>
          <a:xfrm>
            <a:off x="8988223" y="3664509"/>
            <a:ext cx="556200" cy="244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None/>
            </a:pPr>
            <a:r>
              <a:rPr lang="zh-TW" sz="1100" b="1" i="0" u="none" strike="noStrike" cap="none">
                <a:latin typeface="Arial"/>
                <a:ea typeface="Arial"/>
                <a:cs typeface="Arial"/>
                <a:sym typeface="Arial"/>
              </a:rPr>
              <a:t>port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3">
            <a:extLst>
              <a:ext uri="{FF2B5EF4-FFF2-40B4-BE49-F238E27FC236}">
                <a16:creationId xmlns:a16="http://schemas.microsoft.com/office/drawing/2014/main" id="{6D943FF4-1F27-4A1C-A71A-EBEF2BADB1CB}"/>
              </a:ext>
            </a:extLst>
          </p:cNvPr>
          <p:cNvSpPr/>
          <p:nvPr/>
        </p:nvSpPr>
        <p:spPr>
          <a:xfrm>
            <a:off x="8988223" y="4166927"/>
            <a:ext cx="556200" cy="244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None/>
            </a:pPr>
            <a:r>
              <a:rPr lang="zh-TW" sz="1100" b="1" i="0" u="none" strike="noStrike" cap="none">
                <a:latin typeface="Arial"/>
                <a:ea typeface="Arial"/>
                <a:cs typeface="Arial"/>
                <a:sym typeface="Arial"/>
              </a:rPr>
              <a:t>port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69">
            <a:extLst>
              <a:ext uri="{FF2B5EF4-FFF2-40B4-BE49-F238E27FC236}">
                <a16:creationId xmlns:a16="http://schemas.microsoft.com/office/drawing/2014/main" id="{BD6A7A12-05D6-4B3A-B6DE-8B32AB14B57A}"/>
              </a:ext>
            </a:extLst>
          </p:cNvPr>
          <p:cNvSpPr/>
          <p:nvPr/>
        </p:nvSpPr>
        <p:spPr>
          <a:xfrm>
            <a:off x="9549304" y="2695932"/>
            <a:ext cx="1307100" cy="389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2F2F2"/>
              </a:buClr>
              <a:buSzPts val="1100"/>
            </a:pPr>
            <a:r>
              <a:rPr lang="en-US" altLang="zh-TW" sz="1400" b="1">
                <a:solidFill>
                  <a:srgbClr val="F2F2F2"/>
                </a:solidFill>
                <a:latin typeface="Arial"/>
                <a:cs typeface="Arial"/>
                <a:sym typeface="Arial"/>
              </a:rPr>
              <a:t>NAS Web</a:t>
            </a:r>
            <a:endParaRPr sz="1400" b="1">
              <a:solidFill>
                <a:srgbClr val="F2F2F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Shape 350">
            <a:extLst>
              <a:ext uri="{FF2B5EF4-FFF2-40B4-BE49-F238E27FC236}">
                <a16:creationId xmlns:a16="http://schemas.microsoft.com/office/drawing/2014/main" id="{440B1ECE-831D-4771-8B02-E0DC0F14004B}"/>
              </a:ext>
            </a:extLst>
          </p:cNvPr>
          <p:cNvSpPr/>
          <p:nvPr/>
        </p:nvSpPr>
        <p:spPr>
          <a:xfrm>
            <a:off x="9549304" y="3192320"/>
            <a:ext cx="1307100" cy="389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2F2F2"/>
              </a:buClr>
              <a:buSzPts val="1100"/>
            </a:pPr>
            <a:r>
              <a:rPr lang="en-US" altLang="zh-TW" sz="1400" b="1">
                <a:solidFill>
                  <a:srgbClr val="F2F2F2"/>
                </a:solidFill>
                <a:latin typeface="Arial"/>
                <a:cs typeface="Arial"/>
                <a:sym typeface="Arial"/>
              </a:rPr>
              <a:t>FTP Server</a:t>
            </a:r>
            <a:endParaRPr sz="1400" b="1">
              <a:solidFill>
                <a:srgbClr val="F2F2F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Shape 352">
            <a:extLst>
              <a:ext uri="{FF2B5EF4-FFF2-40B4-BE49-F238E27FC236}">
                <a16:creationId xmlns:a16="http://schemas.microsoft.com/office/drawing/2014/main" id="{CEC62A6C-BA97-470B-94C9-2CEFCB51C99E}"/>
              </a:ext>
            </a:extLst>
          </p:cNvPr>
          <p:cNvSpPr/>
          <p:nvPr/>
        </p:nvSpPr>
        <p:spPr>
          <a:xfrm>
            <a:off x="9549304" y="3688708"/>
            <a:ext cx="1307100" cy="389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2F2F2"/>
              </a:buClr>
              <a:buSzPts val="1100"/>
            </a:pPr>
            <a:r>
              <a:rPr lang="en-US" altLang="zh-TW" sz="1400" b="1">
                <a:solidFill>
                  <a:srgbClr val="F2F2F2"/>
                </a:solidFill>
                <a:latin typeface="Arial"/>
                <a:cs typeface="Arial"/>
                <a:sym typeface="Arial"/>
              </a:rPr>
              <a:t>VPN Server</a:t>
            </a:r>
            <a:endParaRPr sz="1400" b="1">
              <a:solidFill>
                <a:srgbClr val="F2F2F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Shape 370">
            <a:extLst>
              <a:ext uri="{FF2B5EF4-FFF2-40B4-BE49-F238E27FC236}">
                <a16:creationId xmlns:a16="http://schemas.microsoft.com/office/drawing/2014/main" id="{B898B3CF-F82D-4040-BD1B-3EC561139C97}"/>
              </a:ext>
            </a:extLst>
          </p:cNvPr>
          <p:cNvSpPr/>
          <p:nvPr/>
        </p:nvSpPr>
        <p:spPr>
          <a:xfrm>
            <a:off x="9549304" y="4185096"/>
            <a:ext cx="1307100" cy="389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2F2F2"/>
              </a:buClr>
              <a:buSzPts val="1100"/>
            </a:pPr>
            <a:r>
              <a:rPr lang="en-US" altLang="zh-TW" sz="1400" b="1">
                <a:solidFill>
                  <a:srgbClr val="F2F2F2"/>
                </a:solidFill>
                <a:latin typeface="Arial"/>
                <a:cs typeface="Arial"/>
                <a:sym typeface="Arial"/>
              </a:rPr>
              <a:t>…………….</a:t>
            </a:r>
            <a:endParaRPr sz="1400" b="1">
              <a:solidFill>
                <a:srgbClr val="F2F2F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2C113E5-39B0-4434-B462-5C1BE60F9BAA}"/>
              </a:ext>
            </a:extLst>
          </p:cNvPr>
          <p:cNvSpPr txBox="1"/>
          <p:nvPr/>
        </p:nvSpPr>
        <p:spPr>
          <a:xfrm>
            <a:off x="2433755" y="156571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QNAP NVS DDNS</a:t>
            </a:r>
          </a:p>
          <a:p>
            <a:r>
              <a:rPr lang="en-US" altLang="zh-TW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(</a:t>
            </a:r>
            <a:r>
              <a:rPr lang="zh-TW" altLang="en-US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包括</a:t>
            </a:r>
            <a:r>
              <a:rPr lang="en-US" altLang="zh-TW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 myQNAPcloud…)</a:t>
            </a:r>
            <a:endParaRPr lang="en-US" altLang="zh-TW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F66F1099-0795-42E8-9CF0-07479F0A95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07" y="2533144"/>
            <a:ext cx="5037717" cy="2934098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89006D5-77FB-4026-A9D4-0A8CAA3A55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33" y="1440924"/>
            <a:ext cx="890277" cy="879582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CAAF9B28-101C-4932-97B8-C2CCDAF5E6B0}"/>
              </a:ext>
            </a:extLst>
          </p:cNvPr>
          <p:cNvSpPr txBox="1"/>
          <p:nvPr/>
        </p:nvSpPr>
        <p:spPr>
          <a:xfrm>
            <a:off x="6259937" y="1651849"/>
            <a:ext cx="388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FFFFF"/>
              </a:buClr>
              <a:buSzPts val="2000"/>
            </a:pPr>
            <a:r>
              <a:rPr lang="zh-TW" altLang="en-US" sz="24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自動設定路由器</a:t>
            </a:r>
          </a:p>
        </p:txBody>
      </p:sp>
    </p:spTree>
    <p:extLst>
      <p:ext uri="{BB962C8B-B14F-4D97-AF65-F5344CB8AC3E}">
        <p14:creationId xmlns:p14="http://schemas.microsoft.com/office/powerpoint/2010/main" val="3394799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E2DDBB-E29B-4274-9367-32BB77A06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345" y="2128923"/>
            <a:ext cx="5366087" cy="900530"/>
          </a:xfrm>
        </p:spPr>
        <p:txBody>
          <a:bodyPr>
            <a:normAutofit/>
          </a:bodyPr>
          <a:lstStyle/>
          <a:p>
            <a:pPr algn="l"/>
            <a:r>
              <a:rPr lang="en-US" altLang="zh-TW" sz="53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TW" sz="5300"/>
              <a:t>emo</a:t>
            </a:r>
            <a:r>
              <a:rPr lang="en-US" altLang="zh-TW" sz="53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TW" altLang="en-US" sz="540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C0FB476-320B-46AC-B105-7E90287A76E5}"/>
              </a:ext>
            </a:extLst>
          </p:cNvPr>
          <p:cNvSpPr txBox="1"/>
          <p:nvPr/>
        </p:nvSpPr>
        <p:spPr>
          <a:xfrm>
            <a:off x="5847347" y="3029453"/>
            <a:ext cx="5366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開 </a:t>
            </a:r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QVPN</a:t>
            </a:r>
            <a:r>
              <a:rPr lang="zh-TW" altLang="en-US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Service</a:t>
            </a: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設定 </a:t>
            </a:r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Port Forwarding</a:t>
            </a: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裝置用戶端連線</a:t>
            </a:r>
          </a:p>
        </p:txBody>
      </p:sp>
    </p:spTree>
    <p:extLst>
      <p:ext uri="{BB962C8B-B14F-4D97-AF65-F5344CB8AC3E}">
        <p14:creationId xmlns:p14="http://schemas.microsoft.com/office/powerpoint/2010/main" val="374531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E2DDBB-E29B-4274-9367-32BB77A06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295" y="1467854"/>
            <a:ext cx="5799221" cy="3236494"/>
          </a:xfrm>
        </p:spPr>
        <p:txBody>
          <a:bodyPr>
            <a:normAutofit/>
          </a:bodyPr>
          <a:lstStyle/>
          <a:p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  <a:sym typeface="Microsoft JhengHei"/>
              </a:rPr>
              <a:t>讓 </a:t>
            </a:r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  <a:sym typeface="Microsoft JhengHei"/>
              </a:rPr>
              <a:t>NAS</a:t>
            </a:r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  <a:sym typeface="Microsoft JhengHei"/>
              </a:rPr>
              <a:t> 透過 </a:t>
            </a:r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  <a:sym typeface="Microsoft JhengHei"/>
              </a:rPr>
              <a:t>VPN Client</a:t>
            </a:r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  <a:sym typeface="Microsoft JhengHei"/>
              </a:rPr>
              <a:t> 連線到遠端 </a:t>
            </a:r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  <a:sym typeface="Microsoft JhengHei"/>
              </a:rPr>
              <a:t>NAS / VPN</a:t>
            </a:r>
            <a:b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  <a:sym typeface="Microsoft JhengHei"/>
              </a:rPr>
            </a:br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  <a:sym typeface="Microsoft JhengHei"/>
              </a:rPr>
              <a:t>伺服器</a:t>
            </a:r>
            <a:endParaRPr lang="zh-TW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2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16"/>
            <a:ext cx="10515600" cy="1094873"/>
          </a:xfrm>
        </p:spPr>
        <p:txBody>
          <a:bodyPr/>
          <a:lstStyle/>
          <a:p>
            <a:r>
              <a:rPr lang="zh-TW" altLang="en-US"/>
              <a:t>什麼是 </a:t>
            </a:r>
            <a:r>
              <a:rPr lang="en-US" altLang="zh-TW"/>
              <a:t>VPN?</a:t>
            </a:r>
            <a:r>
              <a:rPr lang="zh-TW" altLang="en-US"/>
              <a:t> </a:t>
            </a:r>
            <a:r>
              <a:rPr lang="en-US" altLang="zh-TW"/>
              <a:t>(Virtual Private Network)</a:t>
            </a:r>
            <a:endParaRPr lang="zh-TW" altLang="en-US"/>
          </a:p>
        </p:txBody>
      </p:sp>
      <p:grpSp>
        <p:nvGrpSpPr>
          <p:cNvPr id="3" name="Shape 127">
            <a:extLst>
              <a:ext uri="{FF2B5EF4-FFF2-40B4-BE49-F238E27FC236}">
                <a16:creationId xmlns:a16="http://schemas.microsoft.com/office/drawing/2014/main" id="{63A8561C-91BE-44E8-8CA5-D1BCD292EB04}"/>
              </a:ext>
            </a:extLst>
          </p:cNvPr>
          <p:cNvGrpSpPr/>
          <p:nvPr/>
        </p:nvGrpSpPr>
        <p:grpSpPr>
          <a:xfrm>
            <a:off x="2308669" y="1887493"/>
            <a:ext cx="6831306" cy="1647710"/>
            <a:chOff x="1188287" y="1307343"/>
            <a:chExt cx="6537023" cy="1576729"/>
          </a:xfrm>
        </p:grpSpPr>
        <p:pic>
          <p:nvPicPr>
            <p:cNvPr id="4" name="Shape 128">
              <a:extLst>
                <a:ext uri="{FF2B5EF4-FFF2-40B4-BE49-F238E27FC236}">
                  <a16:creationId xmlns:a16="http://schemas.microsoft.com/office/drawing/2014/main" id="{41489F4B-C4C1-4AE8-9DB9-74C50A2FC746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287" y="1307343"/>
              <a:ext cx="6537023" cy="15767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Shape 129">
              <a:extLst>
                <a:ext uri="{FF2B5EF4-FFF2-40B4-BE49-F238E27FC236}">
                  <a16:creationId xmlns:a16="http://schemas.microsoft.com/office/drawing/2014/main" id="{0A6C2F5B-CE6A-4C8E-AD65-B136EDA3401C}"/>
                </a:ext>
              </a:extLst>
            </p:cNvPr>
            <p:cNvSpPr txBox="1"/>
            <p:nvPr/>
          </p:nvSpPr>
          <p:spPr>
            <a:xfrm>
              <a:off x="4413951" y="2337174"/>
              <a:ext cx="1744825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zh-TW" sz="16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未加密的明文</a:t>
              </a:r>
              <a:endParaRPr sz="16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6" name="Shape 130">
            <a:extLst>
              <a:ext uri="{FF2B5EF4-FFF2-40B4-BE49-F238E27FC236}">
                <a16:creationId xmlns:a16="http://schemas.microsoft.com/office/drawing/2014/main" id="{2357FE5F-82FD-43A6-8511-0116EC26D3A5}"/>
              </a:ext>
            </a:extLst>
          </p:cNvPr>
          <p:cNvGrpSpPr/>
          <p:nvPr/>
        </p:nvGrpSpPr>
        <p:grpSpPr>
          <a:xfrm>
            <a:off x="2308669" y="4066500"/>
            <a:ext cx="8359331" cy="1651804"/>
            <a:chOff x="612405" y="2956837"/>
            <a:chExt cx="8127984" cy="1606089"/>
          </a:xfrm>
        </p:grpSpPr>
        <p:pic>
          <p:nvPicPr>
            <p:cNvPr id="7" name="Shape 131">
              <a:extLst>
                <a:ext uri="{FF2B5EF4-FFF2-40B4-BE49-F238E27FC236}">
                  <a16:creationId xmlns:a16="http://schemas.microsoft.com/office/drawing/2014/main" id="{07755FA5-0301-4A68-B4F3-13977DE154B4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405" y="2956837"/>
              <a:ext cx="8127984" cy="1606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132">
              <a:extLst>
                <a:ext uri="{FF2B5EF4-FFF2-40B4-BE49-F238E27FC236}">
                  <a16:creationId xmlns:a16="http://schemas.microsoft.com/office/drawing/2014/main" id="{286688F2-8626-4010-A532-602307F104D6}"/>
                </a:ext>
              </a:extLst>
            </p:cNvPr>
            <p:cNvSpPr txBox="1"/>
            <p:nvPr/>
          </p:nvSpPr>
          <p:spPr>
            <a:xfrm>
              <a:off x="2699792" y="3949121"/>
              <a:ext cx="12961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zh-TW" sz="16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加密化</a:t>
              </a:r>
              <a:endParaRPr sz="16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9" name="Shape 133">
              <a:extLst>
                <a:ext uri="{FF2B5EF4-FFF2-40B4-BE49-F238E27FC236}">
                  <a16:creationId xmlns:a16="http://schemas.microsoft.com/office/drawing/2014/main" id="{C1F088E7-DD7C-4BEC-AB92-026C5957D997}"/>
                </a:ext>
              </a:extLst>
            </p:cNvPr>
            <p:cNvSpPr txBox="1"/>
            <p:nvPr/>
          </p:nvSpPr>
          <p:spPr>
            <a:xfrm>
              <a:off x="5292080" y="3949121"/>
              <a:ext cx="12677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zh-TW" sz="16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匿名化</a:t>
              </a:r>
              <a:endParaRPr sz="16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205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A106D79-96CB-4749-80B4-8D76EA19C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687" y="4510518"/>
            <a:ext cx="3940471" cy="178979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758"/>
            <a:ext cx="10515600" cy="1145118"/>
          </a:xfrm>
        </p:spPr>
        <p:txBody>
          <a:bodyPr/>
          <a:lstStyle/>
          <a:p>
            <a:r>
              <a:rPr lang="zh-TW" altLang="en-US"/>
              <a:t>連線到 </a:t>
            </a:r>
            <a:r>
              <a:rPr lang="en-US" altLang="zh-TW"/>
              <a:t>NAS </a:t>
            </a:r>
            <a:r>
              <a:rPr lang="zh-TW" altLang="en-US"/>
              <a:t>就能到達世界的另一端 </a:t>
            </a: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B6FE3593-7F21-482F-8401-0D6B7EB705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56" y="2020013"/>
            <a:ext cx="6052956" cy="3661930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文字方塊 47">
            <a:extLst>
              <a:ext uri="{FF2B5EF4-FFF2-40B4-BE49-F238E27FC236}">
                <a16:creationId xmlns:a16="http://schemas.microsoft.com/office/drawing/2014/main" id="{97A18BF7-AC5B-4827-BE59-FB312F2D7A54}"/>
              </a:ext>
            </a:extLst>
          </p:cNvPr>
          <p:cNvSpPr txBox="1"/>
          <p:nvPr/>
        </p:nvSpPr>
        <p:spPr>
          <a:xfrm>
            <a:off x="867044" y="1498997"/>
            <a:ext cx="10105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>
                <a:latin typeface="Arial"/>
                <a:ea typeface="微軟正黑體"/>
                <a:cs typeface="Arial"/>
                <a:sym typeface="Microsoft JhengHei"/>
              </a:rPr>
              <a:t>讓您可以輕鬆連上您另一台 </a:t>
            </a:r>
            <a:r>
              <a:rPr lang="en-US" altLang="zh-TW" sz="2000" b="1">
                <a:latin typeface="Arial"/>
                <a:ea typeface="微軟正黑體"/>
                <a:cs typeface="Arial"/>
                <a:sym typeface="Microsoft JhengHei"/>
              </a:rPr>
              <a:t>NAS, </a:t>
            </a:r>
            <a:r>
              <a:rPr lang="zh-TW" altLang="en-US" sz="2000" b="1">
                <a:latin typeface="Arial"/>
                <a:ea typeface="微軟正黑體"/>
                <a:cs typeface="Arial"/>
                <a:sym typeface="Microsoft JhengHei"/>
              </a:rPr>
              <a:t>朋友分享的 </a:t>
            </a:r>
            <a:r>
              <a:rPr lang="en-US" altLang="zh-TW" sz="2000" b="1">
                <a:latin typeface="Arial"/>
                <a:ea typeface="微軟正黑體"/>
                <a:cs typeface="Arial"/>
                <a:sym typeface="Microsoft JhengHei"/>
              </a:rPr>
              <a:t>NAS, </a:t>
            </a:r>
            <a:r>
              <a:rPr lang="zh-TW" altLang="en-US" sz="2000" b="1">
                <a:latin typeface="Arial"/>
                <a:ea typeface="微軟正黑體"/>
                <a:cs typeface="Arial"/>
                <a:sym typeface="Microsoft JhengHei"/>
              </a:rPr>
              <a:t>以及網路上公開的 </a:t>
            </a:r>
            <a:r>
              <a:rPr lang="en-US" altLang="zh-TW" sz="2000" b="1">
                <a:latin typeface="Arial"/>
                <a:ea typeface="微軟正黑體"/>
                <a:cs typeface="Arial"/>
                <a:sym typeface="Microsoft JhengHei"/>
              </a:rPr>
              <a:t>VPN </a:t>
            </a:r>
            <a:r>
              <a:rPr lang="zh-TW" altLang="en-US" sz="2000" b="1">
                <a:latin typeface="Arial"/>
                <a:ea typeface="微軟正黑體"/>
                <a:cs typeface="Arial"/>
                <a:sym typeface="Microsoft JhengHei"/>
              </a:rPr>
              <a:t>伺服器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。</a:t>
            </a:r>
            <a:endParaRPr lang="zh-TW" altLang="en-US" sz="2000" b="1">
              <a:latin typeface="Arial"/>
              <a:ea typeface="微軟正黑體"/>
              <a:cs typeface="Arial"/>
              <a:sym typeface="Microsoft JhengHei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04F7C2E-6432-46AC-BD12-1DFE51C07F31}"/>
              </a:ext>
            </a:extLst>
          </p:cNvPr>
          <p:cNvSpPr/>
          <p:nvPr/>
        </p:nvSpPr>
        <p:spPr>
          <a:xfrm>
            <a:off x="918688" y="2029534"/>
            <a:ext cx="4044467" cy="527748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4137" algn="ctr"/>
            <a:r>
              <a:rPr lang="en-US" altLang="zh-TW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QBelt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(QNAP only)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980E72C-5258-4E5C-9F03-7FDD0B2FECDC}"/>
              </a:ext>
            </a:extLst>
          </p:cNvPr>
          <p:cNvSpPr/>
          <p:nvPr/>
        </p:nvSpPr>
        <p:spPr>
          <a:xfrm>
            <a:off x="918688" y="2640756"/>
            <a:ext cx="4044467" cy="527748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4137" algn="ctr"/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PPTP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F1D38A10-9AF9-4664-85F2-B6CF1732BC8A}"/>
              </a:ext>
            </a:extLst>
          </p:cNvPr>
          <p:cNvSpPr/>
          <p:nvPr/>
        </p:nvSpPr>
        <p:spPr>
          <a:xfrm>
            <a:off x="918688" y="3251978"/>
            <a:ext cx="4044467" cy="527748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4137" algn="ctr"/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L2TP / IPsec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738EBB85-0EB9-490C-B015-5C2885672B5E}"/>
              </a:ext>
            </a:extLst>
          </p:cNvPr>
          <p:cNvSpPr/>
          <p:nvPr/>
        </p:nvSpPr>
        <p:spPr>
          <a:xfrm>
            <a:off x="918688" y="3863200"/>
            <a:ext cx="4044467" cy="527748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4137" algn="ctr"/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OpenVPN</a:t>
            </a:r>
          </a:p>
        </p:txBody>
      </p:sp>
    </p:spTree>
    <p:extLst>
      <p:ext uri="{BB962C8B-B14F-4D97-AF65-F5344CB8AC3E}">
        <p14:creationId xmlns:p14="http://schemas.microsoft.com/office/powerpoint/2010/main" val="717603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0"/>
            <a:ext cx="10515600" cy="1152525"/>
          </a:xfrm>
        </p:spPr>
        <p:txBody>
          <a:bodyPr/>
          <a:lstStyle/>
          <a:p>
            <a:r>
              <a:rPr lang="zh-TW" altLang="en-US"/>
              <a:t>支援多種 </a:t>
            </a:r>
            <a:r>
              <a:rPr lang="en-US" altLang="zh-TW"/>
              <a:t>VPN Client </a:t>
            </a:r>
            <a:r>
              <a:rPr lang="zh-TW" altLang="en-US"/>
              <a:t>類型</a:t>
            </a:r>
          </a:p>
        </p:txBody>
      </p:sp>
      <p:pic>
        <p:nvPicPr>
          <p:cNvPr id="12" name="Shape 494">
            <a:extLst>
              <a:ext uri="{FF2B5EF4-FFF2-40B4-BE49-F238E27FC236}">
                <a16:creationId xmlns:a16="http://schemas.microsoft.com/office/drawing/2014/main" id="{6D0C0838-914C-4093-B8E2-4D74632AA9E8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249" y="1678285"/>
            <a:ext cx="7240775" cy="4216290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236F509D-FD54-49D1-9864-3EB01E48102D}"/>
              </a:ext>
            </a:extLst>
          </p:cNvPr>
          <p:cNvSpPr/>
          <p:nvPr/>
        </p:nvSpPr>
        <p:spPr>
          <a:xfrm>
            <a:off x="1115993" y="2041450"/>
            <a:ext cx="2498651" cy="1653363"/>
          </a:xfrm>
          <a:prstGeom prst="roundRect">
            <a:avLst>
              <a:gd name="adj" fmla="val 8617"/>
            </a:avLst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設定連線對象的參數</a:t>
            </a:r>
            <a:endParaRPr lang="en-US" altLang="zh-TW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  <a:p>
            <a:pPr marL="285750" indent="-201613">
              <a:buFont typeface="Arial" panose="020B0604020202020204" pitchFamily="34" charset="0"/>
              <a:buChar char="•"/>
            </a:pPr>
            <a:r>
              <a:rPr lang="en-US" altLang="zh-TW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QBelt</a:t>
            </a:r>
            <a:endParaRPr lang="en-US" altLang="zh-TW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  <a:p>
            <a:pPr marL="285750" indent="-201613">
              <a:buFont typeface="Arial" panose="020B0604020202020204" pitchFamily="34" charset="0"/>
              <a:buChar char="•"/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PPTP</a:t>
            </a:r>
          </a:p>
          <a:p>
            <a:pPr marL="285750" indent="-201613">
              <a:buFont typeface="Arial" panose="020B0604020202020204" pitchFamily="34" charset="0"/>
              <a:buChar char="•"/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L2TP </a:t>
            </a:r>
            <a:endParaRPr lang="zh-TW" altLang="en-US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  <a:p>
            <a:pPr marL="285750" indent="-201613">
              <a:buFont typeface="Arial" panose="020B0604020202020204" pitchFamily="34" charset="0"/>
              <a:buChar char="•"/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OpenVPN</a:t>
            </a:r>
            <a:endParaRPr lang="zh-TW" altLang="en-US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F6801C14-6829-4C69-806B-03ECBC12A4F1}"/>
              </a:ext>
            </a:extLst>
          </p:cNvPr>
          <p:cNvSpPr/>
          <p:nvPr/>
        </p:nvSpPr>
        <p:spPr>
          <a:xfrm>
            <a:off x="1115993" y="3860858"/>
            <a:ext cx="2498651" cy="1653363"/>
          </a:xfrm>
          <a:prstGeom prst="roundRect">
            <a:avLst>
              <a:gd name="adj" fmla="val 8617"/>
            </a:avLst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允許其他裝置連到此 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NAS，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再依此連線跨越到 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VPN 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另一端</a:t>
            </a:r>
          </a:p>
        </p:txBody>
      </p:sp>
    </p:spTree>
    <p:extLst>
      <p:ext uri="{BB962C8B-B14F-4D97-AF65-F5344CB8AC3E}">
        <p14:creationId xmlns:p14="http://schemas.microsoft.com/office/powerpoint/2010/main" val="3563748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48"/>
            <a:ext cx="10515600" cy="1164028"/>
          </a:xfrm>
        </p:spPr>
        <p:txBody>
          <a:bodyPr/>
          <a:lstStyle/>
          <a:p>
            <a:r>
              <a:rPr lang="zh-TW" altLang="en-US"/>
              <a:t>將 </a:t>
            </a:r>
            <a:r>
              <a:rPr lang="en-US" altLang="zh-TW"/>
              <a:t>VPN </a:t>
            </a:r>
            <a:r>
              <a:rPr lang="zh-TW" altLang="en-US"/>
              <a:t>對外連線變成預設閘道</a:t>
            </a:r>
            <a:r>
              <a:rPr lang="en-US" altLang="zh-TW"/>
              <a:t>, </a:t>
            </a:r>
            <a:r>
              <a:rPr lang="zh-TW" altLang="en-US"/>
              <a:t>並支援備援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FA5D1E9-0125-4C5F-B3BE-2FB3A81D37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708" y="1706876"/>
            <a:ext cx="7017645" cy="4248573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CDA0EC4-63A9-44D5-A9CB-7B7375CA4C9A}"/>
              </a:ext>
            </a:extLst>
          </p:cNvPr>
          <p:cNvSpPr/>
          <p:nvPr/>
        </p:nvSpPr>
        <p:spPr>
          <a:xfrm>
            <a:off x="1079899" y="2559765"/>
            <a:ext cx="2661923" cy="1164029"/>
          </a:xfrm>
          <a:prstGeom prst="roundRect">
            <a:avLst>
              <a:gd name="adj" fmla="val 8617"/>
            </a:avLst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rgbClr val="0F243E"/>
              </a:buClr>
              <a:buSzPts val="1600"/>
            </a:pPr>
            <a:r>
              <a:rPr lang="zh-TW" altLang="en-US" b="1">
                <a:ea typeface="Microsoft JhengHei"/>
                <a:cs typeface="Microsoft JhengHei"/>
                <a:sym typeface="Microsoft JhengHei"/>
              </a:rPr>
              <a:t>可將 </a:t>
            </a:r>
            <a:r>
              <a:rPr lang="en-US" altLang="zh-TW" b="1">
                <a:ea typeface="Microsoft JhengHei"/>
                <a:cs typeface="Microsoft JhengHei"/>
                <a:sym typeface="Microsoft JhengHei"/>
              </a:rPr>
              <a:t>VPN</a:t>
            </a:r>
            <a:r>
              <a:rPr lang="zh-TW" altLang="en-US" b="1">
                <a:ea typeface="Microsoft JhengHei"/>
                <a:cs typeface="Microsoft JhengHei"/>
                <a:sym typeface="Microsoft JhengHei"/>
              </a:rPr>
              <a:t> 連線設定成系統預設閘道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C3CD5C5-3A68-4A39-9135-EA767A78F746}"/>
              </a:ext>
            </a:extLst>
          </p:cNvPr>
          <p:cNvSpPr/>
          <p:nvPr/>
        </p:nvSpPr>
        <p:spPr>
          <a:xfrm>
            <a:off x="1098225" y="3935282"/>
            <a:ext cx="2643597" cy="1164029"/>
          </a:xfrm>
          <a:prstGeom prst="roundRect">
            <a:avLst>
              <a:gd name="adj" fmla="val 8617"/>
            </a:avLst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rgbClr val="0F243E"/>
              </a:buClr>
              <a:buSzPts val="1600"/>
            </a:pPr>
            <a:r>
              <a:rPr lang="zh-TW" altLang="en-US" b="1">
                <a:ea typeface="Microsoft JhengHei"/>
                <a:sym typeface="Microsoft JhengHei"/>
              </a:rPr>
              <a:t>可再設定另組 </a:t>
            </a:r>
            <a:r>
              <a:rPr lang="en-US" altLang="zh-TW" b="1">
                <a:ea typeface="Microsoft JhengHei"/>
                <a:sym typeface="Microsoft JhengHei"/>
              </a:rPr>
              <a:t>VPN</a:t>
            </a:r>
            <a:r>
              <a:rPr lang="zh-TW" altLang="en-US" b="1">
                <a:ea typeface="Microsoft JhengHei"/>
                <a:sym typeface="Microsoft JhengHei"/>
              </a:rPr>
              <a:t> 連線成為備援的系統閘道</a:t>
            </a:r>
          </a:p>
        </p:txBody>
      </p:sp>
    </p:spTree>
    <p:extLst>
      <p:ext uri="{BB962C8B-B14F-4D97-AF65-F5344CB8AC3E}">
        <p14:creationId xmlns:p14="http://schemas.microsoft.com/office/powerpoint/2010/main" val="2870315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8E3D350-7F39-4C22-B61F-26042CB18D87}"/>
              </a:ext>
            </a:extLst>
          </p:cNvPr>
          <p:cNvSpPr/>
          <p:nvPr/>
        </p:nvSpPr>
        <p:spPr>
          <a:xfrm>
            <a:off x="8193506" y="1372674"/>
            <a:ext cx="2526632" cy="4727334"/>
          </a:xfrm>
          <a:prstGeom prst="roundRect">
            <a:avLst>
              <a:gd name="adj" fmla="val 54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BC89A1F-7039-4DFB-ACD9-378BC4E68958}"/>
              </a:ext>
            </a:extLst>
          </p:cNvPr>
          <p:cNvSpPr/>
          <p:nvPr/>
        </p:nvSpPr>
        <p:spPr>
          <a:xfrm>
            <a:off x="5520350" y="1372674"/>
            <a:ext cx="2526632" cy="4727334"/>
          </a:xfrm>
          <a:prstGeom prst="roundRect">
            <a:avLst>
              <a:gd name="adj" fmla="val 545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2347"/>
            <a:ext cx="11120919" cy="1155033"/>
          </a:xfrm>
        </p:spPr>
        <p:txBody>
          <a:bodyPr/>
          <a:lstStyle/>
          <a:p>
            <a:r>
              <a:rPr lang="zh-TW" altLang="en-US"/>
              <a:t>透過 </a:t>
            </a:r>
            <a:r>
              <a:rPr lang="en-US" altLang="zh-TW"/>
              <a:t>NAS</a:t>
            </a:r>
            <a:r>
              <a:rPr lang="zh-TW" altLang="en-US"/>
              <a:t> </a:t>
            </a:r>
            <a:r>
              <a:rPr lang="en-US" altLang="zh-TW"/>
              <a:t>VPN</a:t>
            </a:r>
            <a:r>
              <a:rPr lang="zh-TW" altLang="en-US"/>
              <a:t> 連線</a:t>
            </a:r>
            <a:r>
              <a:rPr lang="en-US" altLang="zh-TW"/>
              <a:t>, </a:t>
            </a:r>
            <a:r>
              <a:rPr lang="zh-TW" altLang="en-US"/>
              <a:t>讓用戶端連線到遠端網域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6A29934-BA73-4AC0-A4E4-D484A53595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96134" y="7032378"/>
            <a:ext cx="5795795" cy="391893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09DA541-22AB-4A23-8F42-BF35355A7BA3}"/>
              </a:ext>
            </a:extLst>
          </p:cNvPr>
          <p:cNvSpPr txBox="1"/>
          <p:nvPr/>
        </p:nvSpPr>
        <p:spPr>
          <a:xfrm>
            <a:off x="1089415" y="2823564"/>
            <a:ext cx="3968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重點說明</a:t>
            </a:r>
            <a:r>
              <a:rPr lang="en-US" altLang="zh-TW" sz="20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</a:p>
          <a:p>
            <a:pPr marL="285750" indent="-201613">
              <a:buFont typeface="Arial" panose="020B0604020202020204" pitchFamily="34" charset="0"/>
              <a:buChar char="•"/>
            </a:pP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QVPN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為點對點的連線方式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Site to Site </a:t>
            </a:r>
          </a:p>
          <a:p>
            <a:pPr marL="285750" indent="-201613">
              <a:buFont typeface="Arial" panose="020B0604020202020204" pitchFamily="34" charset="0"/>
              <a:buChar char="•"/>
            </a:pP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PC A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可透過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VPN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連線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連線到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PC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EB893E-7FFE-409B-874F-427EEA796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437" y="1864259"/>
            <a:ext cx="4886908" cy="423574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EDCD198-9C50-4555-AE74-FF6739E41E4D}"/>
              </a:ext>
            </a:extLst>
          </p:cNvPr>
          <p:cNvSpPr txBox="1"/>
          <p:nvPr/>
        </p:nvSpPr>
        <p:spPr>
          <a:xfrm>
            <a:off x="5520350" y="1445729"/>
            <a:ext cx="25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zh-TW" alt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r>
              <a:rPr lang="zh-TW" alt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TW" altLang="en-US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46B3DE2-F273-4AC2-A0B7-18A7B6A0F469}"/>
              </a:ext>
            </a:extLst>
          </p:cNvPr>
          <p:cNvSpPr txBox="1"/>
          <p:nvPr/>
        </p:nvSpPr>
        <p:spPr>
          <a:xfrm>
            <a:off x="8169442" y="1445729"/>
            <a:ext cx="25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zh-TW" alt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r>
              <a:rPr lang="zh-TW" alt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TW" altLang="en-US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01833EA-E6F6-4F73-A521-D8B18FD5F89A}"/>
              </a:ext>
            </a:extLst>
          </p:cNvPr>
          <p:cNvSpPr txBox="1"/>
          <p:nvPr/>
        </p:nvSpPr>
        <p:spPr>
          <a:xfrm>
            <a:off x="5592539" y="2080122"/>
            <a:ext cx="107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zh-TW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90A15CB-5011-402B-ABA5-2A14AE8A8493}"/>
              </a:ext>
            </a:extLst>
          </p:cNvPr>
          <p:cNvSpPr txBox="1"/>
          <p:nvPr/>
        </p:nvSpPr>
        <p:spPr>
          <a:xfrm>
            <a:off x="6161100" y="3876166"/>
            <a:ext cx="1322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endParaRPr lang="zh-TW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99123F-2357-4FFE-89B0-79876FB72487}"/>
              </a:ext>
            </a:extLst>
          </p:cNvPr>
          <p:cNvSpPr txBox="1"/>
          <p:nvPr/>
        </p:nvSpPr>
        <p:spPr>
          <a:xfrm>
            <a:off x="5748949" y="4616438"/>
            <a:ext cx="89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TW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E9A5E7E-CB11-42FA-BFBC-64B294C55738}"/>
              </a:ext>
            </a:extLst>
          </p:cNvPr>
          <p:cNvSpPr txBox="1"/>
          <p:nvPr/>
        </p:nvSpPr>
        <p:spPr>
          <a:xfrm>
            <a:off x="6941144" y="4616438"/>
            <a:ext cx="89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zh-TW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TW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005A212-FCA3-4ABB-912F-A1117FE9D855}"/>
              </a:ext>
            </a:extLst>
          </p:cNvPr>
          <p:cNvSpPr txBox="1"/>
          <p:nvPr/>
        </p:nvSpPr>
        <p:spPr>
          <a:xfrm>
            <a:off x="8225590" y="2080122"/>
            <a:ext cx="107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zh-TW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CE2738E-95BA-4642-AE14-6D5F99681333}"/>
              </a:ext>
            </a:extLst>
          </p:cNvPr>
          <p:cNvSpPr txBox="1"/>
          <p:nvPr/>
        </p:nvSpPr>
        <p:spPr>
          <a:xfrm>
            <a:off x="8794151" y="3876166"/>
            <a:ext cx="1322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endParaRPr lang="zh-TW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E2B8713-4AA6-4804-9353-292D2CEC3547}"/>
              </a:ext>
            </a:extLst>
          </p:cNvPr>
          <p:cNvSpPr txBox="1"/>
          <p:nvPr/>
        </p:nvSpPr>
        <p:spPr>
          <a:xfrm>
            <a:off x="8430128" y="4616438"/>
            <a:ext cx="89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TW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279CEAD-60F4-41C8-B059-48EF82AC65BD}"/>
              </a:ext>
            </a:extLst>
          </p:cNvPr>
          <p:cNvSpPr txBox="1"/>
          <p:nvPr/>
        </p:nvSpPr>
        <p:spPr>
          <a:xfrm>
            <a:off x="9610291" y="4616438"/>
            <a:ext cx="89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zh-TW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TW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555A4CB-F6C9-45DA-8978-3489BF7200C4}"/>
              </a:ext>
            </a:extLst>
          </p:cNvPr>
          <p:cNvSpPr txBox="1"/>
          <p:nvPr/>
        </p:nvSpPr>
        <p:spPr>
          <a:xfrm>
            <a:off x="5670743" y="5630891"/>
            <a:ext cx="1072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>
                <a:latin typeface="Arial" panose="020B0604020202020204" pitchFamily="34" charset="0"/>
                <a:cs typeface="Arial" panose="020B0604020202020204" pitchFamily="34" charset="0"/>
              </a:rPr>
              <a:t>192.168.1.10</a:t>
            </a:r>
            <a:endParaRPr lang="zh-TW" alt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3C6D7C5-E2E5-44D1-BD33-2520A11634C2}"/>
              </a:ext>
            </a:extLst>
          </p:cNvPr>
          <p:cNvSpPr txBox="1"/>
          <p:nvPr/>
        </p:nvSpPr>
        <p:spPr>
          <a:xfrm>
            <a:off x="6723512" y="5630891"/>
            <a:ext cx="1072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>
                <a:latin typeface="Arial" panose="020B0604020202020204" pitchFamily="34" charset="0"/>
                <a:cs typeface="Arial" panose="020B0604020202020204" pitchFamily="34" charset="0"/>
              </a:rPr>
              <a:t>192.168.1.11</a:t>
            </a:r>
            <a:endParaRPr lang="zh-TW" alt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4173AAB-2379-4250-B31F-D965DA084C60}"/>
              </a:ext>
            </a:extLst>
          </p:cNvPr>
          <p:cNvSpPr txBox="1"/>
          <p:nvPr/>
        </p:nvSpPr>
        <p:spPr>
          <a:xfrm>
            <a:off x="8547507" y="5630891"/>
            <a:ext cx="1174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>
                <a:latin typeface="Arial" panose="020B0604020202020204" pitchFamily="34" charset="0"/>
                <a:cs typeface="Arial" panose="020B0604020202020204" pitchFamily="34" charset="0"/>
              </a:rPr>
              <a:t>192.168.90.11</a:t>
            </a:r>
            <a:endParaRPr lang="zh-TW" alt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EFB2C77-25F4-4724-AEE5-66E32CCECE8E}"/>
              </a:ext>
            </a:extLst>
          </p:cNvPr>
          <p:cNvSpPr txBox="1"/>
          <p:nvPr/>
        </p:nvSpPr>
        <p:spPr>
          <a:xfrm>
            <a:off x="9612308" y="5630891"/>
            <a:ext cx="1174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>
                <a:latin typeface="Arial" panose="020B0604020202020204" pitchFamily="34" charset="0"/>
                <a:cs typeface="Arial" panose="020B0604020202020204" pitchFamily="34" charset="0"/>
              </a:rPr>
              <a:t>192.168.90.11</a:t>
            </a:r>
            <a:endParaRPr lang="zh-TW" alt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86E7BEB-B1D6-4096-A294-5598CDA58092}"/>
              </a:ext>
            </a:extLst>
          </p:cNvPr>
          <p:cNvSpPr/>
          <p:nvPr/>
        </p:nvSpPr>
        <p:spPr>
          <a:xfrm>
            <a:off x="977302" y="2695918"/>
            <a:ext cx="76200" cy="5965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750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2347"/>
            <a:ext cx="11120919" cy="1143000"/>
          </a:xfrm>
        </p:spPr>
        <p:txBody>
          <a:bodyPr/>
          <a:lstStyle/>
          <a:p>
            <a:r>
              <a:rPr lang="zh-TW" altLang="en-US"/>
              <a:t>透過 </a:t>
            </a:r>
            <a:r>
              <a:rPr lang="en-US" altLang="zh-TW"/>
              <a:t>NAS</a:t>
            </a:r>
            <a:r>
              <a:rPr lang="zh-TW" altLang="en-US"/>
              <a:t> </a:t>
            </a:r>
            <a:r>
              <a:rPr lang="en-US" altLang="zh-TW"/>
              <a:t>VPN</a:t>
            </a:r>
            <a:r>
              <a:rPr lang="zh-TW" altLang="en-US"/>
              <a:t> 連線</a:t>
            </a:r>
            <a:r>
              <a:rPr lang="en-US" altLang="zh-TW"/>
              <a:t>, </a:t>
            </a:r>
            <a:r>
              <a:rPr lang="zh-TW" altLang="en-US"/>
              <a:t>讓用戶端連線到遠端網域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09DA541-22AB-4A23-8F42-BF35355A7BA3}"/>
              </a:ext>
            </a:extLst>
          </p:cNvPr>
          <p:cNvSpPr txBox="1"/>
          <p:nvPr/>
        </p:nvSpPr>
        <p:spPr>
          <a:xfrm>
            <a:off x="908045" y="2462485"/>
            <a:ext cx="4415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操作步驟</a:t>
            </a:r>
            <a:r>
              <a:rPr lang="en-US" altLang="zh-TW" sz="20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20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0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讓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NAS A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VPN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連線到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NAS B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上啟用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1338" indent="-180975">
              <a:buFontTx/>
              <a:buChar char="-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使用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VPN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作為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預設閘道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1338" indent="-180975">
              <a:buFontTx/>
              <a:buChar char="-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允許同網段下其他網路裝置使用此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VPN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連線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14AE2A-6232-4AC5-BA75-9B796D585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405" y="1973177"/>
            <a:ext cx="6008135" cy="3478889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C16A74B-4E22-47C7-94D6-46F605B95F70}"/>
              </a:ext>
            </a:extLst>
          </p:cNvPr>
          <p:cNvSpPr/>
          <p:nvPr/>
        </p:nvSpPr>
        <p:spPr>
          <a:xfrm>
            <a:off x="753975" y="2343086"/>
            <a:ext cx="76200" cy="5965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084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8430"/>
            <a:ext cx="11120919" cy="1146917"/>
          </a:xfrm>
        </p:spPr>
        <p:txBody>
          <a:bodyPr/>
          <a:lstStyle/>
          <a:p>
            <a:r>
              <a:rPr lang="zh-TW" altLang="en-US"/>
              <a:t>透過 </a:t>
            </a:r>
            <a:r>
              <a:rPr lang="en-US" altLang="zh-TW"/>
              <a:t>NAS</a:t>
            </a:r>
            <a:r>
              <a:rPr lang="zh-TW" altLang="en-US"/>
              <a:t> </a:t>
            </a:r>
            <a:r>
              <a:rPr lang="en-US" altLang="zh-TW"/>
              <a:t>VPN</a:t>
            </a:r>
            <a:r>
              <a:rPr lang="zh-TW" altLang="en-US"/>
              <a:t> 連線</a:t>
            </a:r>
            <a:r>
              <a:rPr lang="en-US" altLang="zh-TW"/>
              <a:t>, </a:t>
            </a:r>
            <a:r>
              <a:rPr lang="zh-TW" altLang="en-US"/>
              <a:t>讓用戶端連線到遠端網域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09DA541-22AB-4A23-8F42-BF35355A7BA3}"/>
              </a:ext>
            </a:extLst>
          </p:cNvPr>
          <p:cNvSpPr txBox="1"/>
          <p:nvPr/>
        </p:nvSpPr>
        <p:spPr>
          <a:xfrm>
            <a:off x="991007" y="3099836"/>
            <a:ext cx="5185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操作步驟</a:t>
            </a:r>
            <a:r>
              <a:rPr lang="en-US" altLang="zh-TW" sz="20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20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0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PC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的預設閘道設為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</a:p>
          <a:p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 PC A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可以連線到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192.168.90.x/24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的網段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38912F-5BB5-4344-9466-E23CA3025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79" y="1483530"/>
            <a:ext cx="4455124" cy="4712734"/>
          </a:xfrm>
          <a:prstGeom prst="roundRect">
            <a:avLst>
              <a:gd name="adj" fmla="val 1782"/>
            </a:avLst>
          </a:prstGeom>
          <a:solidFill>
            <a:srgbClr val="FFFFFF">
              <a:shade val="85000"/>
            </a:srgb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791F48-D94C-4545-93C9-9C2BB1E3AE70}"/>
              </a:ext>
            </a:extLst>
          </p:cNvPr>
          <p:cNvSpPr/>
          <p:nvPr/>
        </p:nvSpPr>
        <p:spPr>
          <a:xfrm>
            <a:off x="838199" y="2984675"/>
            <a:ext cx="76200" cy="5965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450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83;p17">
            <a:extLst>
              <a:ext uri="{FF2B5EF4-FFF2-40B4-BE49-F238E27FC236}">
                <a16:creationId xmlns:a16="http://schemas.microsoft.com/office/drawing/2014/main" id="{49F22C1C-3B4E-43BF-A531-67D844C06BA1}"/>
              </a:ext>
            </a:extLst>
          </p:cNvPr>
          <p:cNvSpPr txBox="1"/>
          <p:nvPr/>
        </p:nvSpPr>
        <p:spPr>
          <a:xfrm>
            <a:off x="400301" y="4385488"/>
            <a:ext cx="4790823" cy="58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800" b="1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©2019 </a:t>
            </a:r>
            <a:r>
              <a:rPr lang="zh-TW" altLang="en-US" sz="800" b="1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著作權為威聯通科技股份有限公司所有。威聯通科技並保留所有權利。QNAP 是威聯通科技股份有限公司所使用或註冊之商標或標章。檔案中所提及之產品及公司名稱可能為其他公司所有之商標。</a:t>
            </a:r>
            <a:endParaRPr lang="zh-TW" altLang="zh-TW" sz="8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32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57"/>
            <a:ext cx="10515600" cy="1114758"/>
          </a:xfrm>
        </p:spPr>
        <p:txBody>
          <a:bodyPr/>
          <a:lstStyle/>
          <a:p>
            <a:r>
              <a:rPr lang="zh-TW" altLang="en-US"/>
              <a:t>一般的網路環境</a:t>
            </a:r>
          </a:p>
        </p:txBody>
      </p:sp>
      <p:pic>
        <p:nvPicPr>
          <p:cNvPr id="10" name="Shape 119">
            <a:extLst>
              <a:ext uri="{FF2B5EF4-FFF2-40B4-BE49-F238E27FC236}">
                <a16:creationId xmlns:a16="http://schemas.microsoft.com/office/drawing/2014/main" id="{838E86C2-07D2-4E09-981E-EF690D4B2D22}"/>
              </a:ext>
            </a:extLst>
          </p:cNvPr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96" y="1843471"/>
            <a:ext cx="9856504" cy="404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20" descr="tunnel-02.png">
            <a:extLst>
              <a:ext uri="{FF2B5EF4-FFF2-40B4-BE49-F238E27FC236}">
                <a16:creationId xmlns:a16="http://schemas.microsoft.com/office/drawing/2014/main" id="{4D1A27FD-F90B-461E-A4B5-63C23DD93EA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63" y="3734879"/>
            <a:ext cx="3996737" cy="73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1">
            <a:extLst>
              <a:ext uri="{FF2B5EF4-FFF2-40B4-BE49-F238E27FC236}">
                <a16:creationId xmlns:a16="http://schemas.microsoft.com/office/drawing/2014/main" id="{60BC6B4F-3FF3-40F4-A916-7C429240237E}"/>
              </a:ext>
            </a:extLst>
          </p:cNvPr>
          <p:cNvSpPr txBox="1"/>
          <p:nvPr/>
        </p:nvSpPr>
        <p:spPr>
          <a:xfrm>
            <a:off x="5484895" y="3139704"/>
            <a:ext cx="1781215" cy="41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2400" b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網際網路</a:t>
            </a:r>
          </a:p>
        </p:txBody>
      </p:sp>
      <p:pic>
        <p:nvPicPr>
          <p:cNvPr id="6" name="Shape 354" descr="C:\Users\user\Desktop\20170928_Virtualization Station 直播\有.png">
            <a:extLst>
              <a:ext uri="{FF2B5EF4-FFF2-40B4-BE49-F238E27FC236}">
                <a16:creationId xmlns:a16="http://schemas.microsoft.com/office/drawing/2014/main" id="{E75C2463-78B3-4446-9BB1-7EEA7ED1C4C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0508" y="5102930"/>
            <a:ext cx="579243" cy="548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70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47"/>
            <a:ext cx="10515600" cy="1126792"/>
          </a:xfrm>
        </p:spPr>
        <p:txBody>
          <a:bodyPr/>
          <a:lstStyle/>
          <a:p>
            <a:r>
              <a:rPr lang="zh-TW" altLang="en-US"/>
              <a:t>使用 </a:t>
            </a:r>
            <a:r>
              <a:rPr lang="en-US" altLang="zh-TW"/>
              <a:t>VPN </a:t>
            </a:r>
            <a:r>
              <a:rPr lang="zh-TW" altLang="en-US"/>
              <a:t>後，如同穿越安全隧道</a:t>
            </a:r>
          </a:p>
        </p:txBody>
      </p:sp>
      <p:pic>
        <p:nvPicPr>
          <p:cNvPr id="6" name="Shape 139">
            <a:extLst>
              <a:ext uri="{FF2B5EF4-FFF2-40B4-BE49-F238E27FC236}">
                <a16:creationId xmlns:a16="http://schemas.microsoft.com/office/drawing/2014/main" id="{A7647C01-9237-45A7-8A74-DC6DE7E3D23D}"/>
              </a:ext>
            </a:extLst>
          </p:cNvPr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156" y="1834069"/>
            <a:ext cx="9829550" cy="403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40">
            <a:extLst>
              <a:ext uri="{FF2B5EF4-FFF2-40B4-BE49-F238E27FC236}">
                <a16:creationId xmlns:a16="http://schemas.microsoft.com/office/drawing/2014/main" id="{D3A4766C-4C63-4076-9D83-F80CEA18B0E6}"/>
              </a:ext>
            </a:extLst>
          </p:cNvPr>
          <p:cNvSpPr txBox="1"/>
          <p:nvPr/>
        </p:nvSpPr>
        <p:spPr>
          <a:xfrm>
            <a:off x="4725922" y="3200540"/>
            <a:ext cx="3156020" cy="40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2400" b="1" i="0" u="none" strike="noStrike" cap="non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看不透裡面的隧道</a:t>
            </a:r>
            <a:endParaRPr sz="2400" b="1" i="0" u="none" strike="noStrike" cap="non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" name="Shape 141" descr="tunnel-02.png">
            <a:extLst>
              <a:ext uri="{FF2B5EF4-FFF2-40B4-BE49-F238E27FC236}">
                <a16:creationId xmlns:a16="http://schemas.microsoft.com/office/drawing/2014/main" id="{76162FCF-9C19-4D73-AACA-CB1180972EB9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098" y="3799534"/>
            <a:ext cx="3866788" cy="71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36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1EE27E75-A4A6-4FC1-9381-B7F705C6FC4D}"/>
              </a:ext>
            </a:extLst>
          </p:cNvPr>
          <p:cNvSpPr/>
          <p:nvPr/>
        </p:nvSpPr>
        <p:spPr>
          <a:xfrm>
            <a:off x="464023" y="1285163"/>
            <a:ext cx="11273051" cy="5070923"/>
          </a:xfrm>
          <a:prstGeom prst="roundRect">
            <a:avLst>
              <a:gd name="adj" fmla="val 238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E55639D-60A0-4AD7-A662-CE47E43DA7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08" y="1463804"/>
            <a:ext cx="10651272" cy="330713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57"/>
            <a:ext cx="10515600" cy="1113080"/>
          </a:xfrm>
        </p:spPr>
        <p:txBody>
          <a:bodyPr/>
          <a:lstStyle/>
          <a:p>
            <a:r>
              <a:rPr lang="zh-TW" altLang="en-US"/>
              <a:t>需要 </a:t>
            </a:r>
            <a:r>
              <a:rPr lang="en-US" altLang="zh-TW"/>
              <a:t>VPN</a:t>
            </a:r>
            <a:r>
              <a:rPr lang="zh-TW" altLang="en-US"/>
              <a:t> 服務的對象</a:t>
            </a:r>
          </a:p>
        </p:txBody>
      </p:sp>
      <p:sp>
        <p:nvSpPr>
          <p:cNvPr id="13" name="Shape 155">
            <a:extLst>
              <a:ext uri="{FF2B5EF4-FFF2-40B4-BE49-F238E27FC236}">
                <a16:creationId xmlns:a16="http://schemas.microsoft.com/office/drawing/2014/main" id="{193EB4A5-CD45-4AF3-9402-4F0963F03DFE}"/>
              </a:ext>
            </a:extLst>
          </p:cNvPr>
          <p:cNvSpPr txBox="1"/>
          <p:nvPr/>
        </p:nvSpPr>
        <p:spPr>
          <a:xfrm>
            <a:off x="819704" y="1487867"/>
            <a:ext cx="2433427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商務人士</a:t>
            </a:r>
            <a:br>
              <a:rPr lang="zh-TW" sz="20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0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(出差或外出)</a:t>
            </a:r>
            <a:endParaRPr sz="2000" i="0" u="none" strike="noStrike" cap="non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" name="Shape 156">
            <a:extLst>
              <a:ext uri="{FF2B5EF4-FFF2-40B4-BE49-F238E27FC236}">
                <a16:creationId xmlns:a16="http://schemas.microsoft.com/office/drawing/2014/main" id="{B90D1EAA-A972-4CA6-8871-C13D321903A3}"/>
              </a:ext>
            </a:extLst>
          </p:cNvPr>
          <p:cNvSpPr txBox="1"/>
          <p:nvPr/>
        </p:nvSpPr>
        <p:spPr>
          <a:xfrm>
            <a:off x="6289553" y="1487867"/>
            <a:ext cx="234813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zh-TW" alt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敏感資料傳輸</a:t>
            </a:r>
            <a:endParaRPr sz="20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sym typeface="Microsoft JhengHei"/>
            </a:endParaRP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altLang="zh-TW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金融交易</a:t>
            </a:r>
            <a:r>
              <a:rPr lang="en-US" altLang="zh-TW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...)</a:t>
            </a:r>
            <a:endParaRPr sz="20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sym typeface="Microsoft JhengHei"/>
            </a:endParaRPr>
          </a:p>
        </p:txBody>
      </p:sp>
      <p:sp>
        <p:nvSpPr>
          <p:cNvPr id="15" name="Shape 157">
            <a:extLst>
              <a:ext uri="{FF2B5EF4-FFF2-40B4-BE49-F238E27FC236}">
                <a16:creationId xmlns:a16="http://schemas.microsoft.com/office/drawing/2014/main" id="{6264C29A-B3DD-44B4-B58C-DA2B88B722F7}"/>
              </a:ext>
            </a:extLst>
          </p:cNvPr>
          <p:cNvSpPr txBox="1"/>
          <p:nvPr/>
        </p:nvSpPr>
        <p:spPr>
          <a:xfrm>
            <a:off x="3544782" y="1487867"/>
            <a:ext cx="2442447" cy="9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lt1"/>
              </a:buClr>
              <a:buSzPts val="2200"/>
            </a:pPr>
            <a:r>
              <a:rPr lang="zh-TW" alt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跨國企業</a:t>
            </a:r>
            <a:br>
              <a:rPr lang="zh-TW" alt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</a:br>
            <a:r>
              <a:rPr lang="en-US" altLang="zh-TW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資料流通，備份</a:t>
            </a:r>
            <a:r>
              <a:rPr lang="en-US" altLang="zh-TW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)</a:t>
            </a:r>
            <a:endParaRPr sz="20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sym typeface="Microsoft JhengHei"/>
            </a:endParaRPr>
          </a:p>
        </p:txBody>
      </p:sp>
      <p:pic>
        <p:nvPicPr>
          <p:cNvPr id="16" name="Shape 158">
            <a:extLst>
              <a:ext uri="{FF2B5EF4-FFF2-40B4-BE49-F238E27FC236}">
                <a16:creationId xmlns:a16="http://schemas.microsoft.com/office/drawing/2014/main" id="{2AB55304-9135-4FEB-B8DB-A5447A614C1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291" y="2254282"/>
            <a:ext cx="1786367" cy="21158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Shape 159">
            <a:extLst>
              <a:ext uri="{FF2B5EF4-FFF2-40B4-BE49-F238E27FC236}">
                <a16:creationId xmlns:a16="http://schemas.microsoft.com/office/drawing/2014/main" id="{F2662338-A6C7-412C-9DA8-2DD4B69EC1D8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3524" y="2254282"/>
            <a:ext cx="2079742" cy="21158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Shape 160">
            <a:extLst>
              <a:ext uri="{FF2B5EF4-FFF2-40B4-BE49-F238E27FC236}">
                <a16:creationId xmlns:a16="http://schemas.microsoft.com/office/drawing/2014/main" id="{F4E946B4-1B48-41F6-9042-09C228F9D79E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655" y="2026374"/>
            <a:ext cx="2270182" cy="2206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Shape 161">
            <a:extLst>
              <a:ext uri="{FF2B5EF4-FFF2-40B4-BE49-F238E27FC236}">
                <a16:creationId xmlns:a16="http://schemas.microsoft.com/office/drawing/2014/main" id="{4B1E0072-C2D4-4F11-8544-FD73079EAC09}"/>
              </a:ext>
            </a:extLst>
          </p:cNvPr>
          <p:cNvSpPr txBox="1"/>
          <p:nvPr/>
        </p:nvSpPr>
        <p:spPr>
          <a:xfrm>
            <a:off x="9000166" y="1487867"/>
            <a:ext cx="2348129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lt1"/>
              </a:buClr>
              <a:buSzPts val="2200"/>
            </a:pPr>
            <a:r>
              <a:rPr lang="zh-TW" alt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玩家</a:t>
            </a:r>
            <a:endParaRPr sz="20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sym typeface="Microsoft JhengHei"/>
            </a:endParaRPr>
          </a:p>
          <a:p>
            <a:pPr algn="ctr">
              <a:buClr>
                <a:schemeClr val="lt1"/>
              </a:buClr>
              <a:buSzPts val="2200"/>
            </a:pPr>
            <a:r>
              <a:rPr lang="en-US" altLang="zh-TW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地區限定</a:t>
            </a:r>
            <a:r>
              <a:rPr lang="en-US" altLang="zh-TW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sym typeface="Microsoft JhengHei"/>
              </a:rPr>
              <a:t>...)</a:t>
            </a:r>
            <a:endParaRPr sz="20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sym typeface="Microsoft JhengHei"/>
            </a:endParaRPr>
          </a:p>
        </p:txBody>
      </p:sp>
      <p:pic>
        <p:nvPicPr>
          <p:cNvPr id="20" name="Shape 162">
            <a:extLst>
              <a:ext uri="{FF2B5EF4-FFF2-40B4-BE49-F238E27FC236}">
                <a16:creationId xmlns:a16="http://schemas.microsoft.com/office/drawing/2014/main" id="{2155DDF7-084C-4B87-9B79-2FFC48A21D38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69" r="29145" b="12558"/>
          <a:stretch/>
        </p:blipFill>
        <p:spPr>
          <a:xfrm>
            <a:off x="9226326" y="2471315"/>
            <a:ext cx="733562" cy="93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63">
            <a:extLst>
              <a:ext uri="{FF2B5EF4-FFF2-40B4-BE49-F238E27FC236}">
                <a16:creationId xmlns:a16="http://schemas.microsoft.com/office/drawing/2014/main" id="{B8F05DD7-F9DC-4E24-8460-204B5EFBBA7E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6326" y="3490112"/>
            <a:ext cx="790843" cy="79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64">
            <a:extLst>
              <a:ext uri="{FF2B5EF4-FFF2-40B4-BE49-F238E27FC236}">
                <a16:creationId xmlns:a16="http://schemas.microsoft.com/office/drawing/2014/main" id="{D29F3ED7-6E1D-4B7E-A3DC-10D54E53BCC4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5679" y="2939661"/>
            <a:ext cx="1080018" cy="40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65">
            <a:extLst>
              <a:ext uri="{FF2B5EF4-FFF2-40B4-BE49-F238E27FC236}">
                <a16:creationId xmlns:a16="http://schemas.microsoft.com/office/drawing/2014/main" id="{6B8D41CC-E422-42EA-8382-98A2E9CA5FC1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3312" y="3408008"/>
            <a:ext cx="1043484" cy="44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66">
            <a:extLst>
              <a:ext uri="{FF2B5EF4-FFF2-40B4-BE49-F238E27FC236}">
                <a16:creationId xmlns:a16="http://schemas.microsoft.com/office/drawing/2014/main" id="{BBE08098-5A20-4E7C-A1C1-EC431A5DB5B5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84" b="16150"/>
          <a:stretch/>
        </p:blipFill>
        <p:spPr>
          <a:xfrm>
            <a:off x="10065679" y="3859044"/>
            <a:ext cx="1061116" cy="45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67">
            <a:extLst>
              <a:ext uri="{FF2B5EF4-FFF2-40B4-BE49-F238E27FC236}">
                <a16:creationId xmlns:a16="http://schemas.microsoft.com/office/drawing/2014/main" id="{0B1A2FE7-A0F8-4352-A0E1-163FC0737A49}"/>
              </a:ext>
            </a:extLst>
          </p:cNvPr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2268" y="2467344"/>
            <a:ext cx="1073429" cy="40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8EFA8C57-7616-4B8D-A277-99B888CBF34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776" y="4535705"/>
            <a:ext cx="2442447" cy="16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40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圓角 8">
            <a:extLst>
              <a:ext uri="{FF2B5EF4-FFF2-40B4-BE49-F238E27FC236}">
                <a16:creationId xmlns:a16="http://schemas.microsoft.com/office/drawing/2014/main" id="{C8B072E2-7861-4B60-9707-B9F7080DC228}"/>
              </a:ext>
            </a:extLst>
          </p:cNvPr>
          <p:cNvSpPr/>
          <p:nvPr/>
        </p:nvSpPr>
        <p:spPr>
          <a:xfrm>
            <a:off x="464023" y="1285163"/>
            <a:ext cx="11273051" cy="5070923"/>
          </a:xfrm>
          <a:prstGeom prst="roundRect">
            <a:avLst>
              <a:gd name="adj" fmla="val 238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VPN </a:t>
            </a:r>
            <a:r>
              <a:rPr lang="zh-TW" altLang="en-US"/>
              <a:t>讓網路通訊更加安全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86EBC92A-A053-448B-9763-187E92F5DE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602" y="1864176"/>
            <a:ext cx="7135060" cy="4045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B47C6CC-7D9D-439D-BDB7-0BAF0E258674}"/>
              </a:ext>
            </a:extLst>
          </p:cNvPr>
          <p:cNvSpPr/>
          <p:nvPr/>
        </p:nvSpPr>
        <p:spPr>
          <a:xfrm>
            <a:off x="1152091" y="1748566"/>
            <a:ext cx="3913207" cy="1074486"/>
          </a:xfrm>
          <a:prstGeom prst="roundRect">
            <a:avLst>
              <a:gd name="adj" fmla="val 8617"/>
            </a:avLst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rgbClr val="FFFFFF"/>
              </a:buClr>
              <a:buSzPts val="1800"/>
            </a:pPr>
            <a:r>
              <a:rPr lang="zh-TW" altLang="en-US" b="1">
                <a:latin typeface="Microsoft JhengHei"/>
                <a:ea typeface="Microsoft JhengHei"/>
                <a:cs typeface="Microsoft JhengHei"/>
                <a:sym typeface="Microsoft JhengHei"/>
              </a:rPr>
              <a:t>為員工</a:t>
            </a:r>
            <a:r>
              <a:rPr lang="en-US" alt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b="1">
                <a:latin typeface="Microsoft JhengHei"/>
                <a:ea typeface="Microsoft JhengHei"/>
                <a:cs typeface="Microsoft JhengHei"/>
                <a:sym typeface="Microsoft JhengHei"/>
              </a:rPr>
              <a:t>學生提供遠端連線的便利性，透過現有的網際網路連線來使用公司</a:t>
            </a:r>
            <a:r>
              <a:rPr lang="en-US" alt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b="1">
                <a:latin typeface="Microsoft JhengHei"/>
                <a:ea typeface="Microsoft JhengHei"/>
                <a:cs typeface="Microsoft JhengHei"/>
                <a:sym typeface="Microsoft JhengHei"/>
              </a:rPr>
              <a:t>學校的內部私有網路</a:t>
            </a:r>
            <a:endParaRPr lang="zh-TW" altLang="en-US" sz="14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EE3F3509-B8F7-4130-9AC1-8D49DB54C98F}"/>
              </a:ext>
            </a:extLst>
          </p:cNvPr>
          <p:cNvSpPr/>
          <p:nvPr/>
        </p:nvSpPr>
        <p:spPr>
          <a:xfrm>
            <a:off x="1152091" y="2947555"/>
            <a:ext cx="3913207" cy="613075"/>
          </a:xfrm>
          <a:prstGeom prst="roundRect">
            <a:avLst>
              <a:gd name="adj" fmla="val 8617"/>
            </a:avLst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rgbClr val="FFFFFF"/>
              </a:buClr>
              <a:buSzPts val="1800"/>
            </a:pPr>
            <a:r>
              <a:rPr lang="zh-TW" altLang="en-US" b="1">
                <a:latin typeface="Microsoft JhengHei"/>
                <a:ea typeface="Microsoft JhengHei"/>
                <a:sym typeface="Microsoft JhengHei"/>
              </a:rPr>
              <a:t>安全交流，通訊變的更容易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C1F46F8-057D-45EB-8E9B-F493D0A1CC09}"/>
              </a:ext>
            </a:extLst>
          </p:cNvPr>
          <p:cNvSpPr/>
          <p:nvPr/>
        </p:nvSpPr>
        <p:spPr>
          <a:xfrm>
            <a:off x="1152091" y="3685133"/>
            <a:ext cx="3913207" cy="613075"/>
          </a:xfrm>
          <a:prstGeom prst="roundRect">
            <a:avLst>
              <a:gd name="adj" fmla="val 8617"/>
            </a:avLst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rgbClr val="FFFFFF"/>
              </a:buClr>
              <a:buSzPts val="1800"/>
            </a:pPr>
            <a:r>
              <a:rPr lang="zh-TW" altLang="en-US" b="1">
                <a:latin typeface="Microsoft JhengHei"/>
                <a:ea typeface="Microsoft JhengHei"/>
                <a:sym typeface="Microsoft JhengHei"/>
              </a:rPr>
              <a:t>保護隱私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B3D3ECA2-EF1C-4E23-A873-61711FCD704B}"/>
              </a:ext>
            </a:extLst>
          </p:cNvPr>
          <p:cNvSpPr/>
          <p:nvPr/>
        </p:nvSpPr>
        <p:spPr>
          <a:xfrm>
            <a:off x="1152091" y="4431982"/>
            <a:ext cx="3913207" cy="613075"/>
          </a:xfrm>
          <a:prstGeom prst="roundRect">
            <a:avLst>
              <a:gd name="adj" fmla="val 8617"/>
            </a:avLst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FFFF"/>
              </a:buClr>
              <a:buSzPts val="1800"/>
            </a:pPr>
            <a:r>
              <a:rPr lang="zh-TW" altLang="en-US" b="1">
                <a:latin typeface="Microsoft JhengHei"/>
                <a:ea typeface="Microsoft JhengHei"/>
                <a:sym typeface="Microsoft JhengHei"/>
              </a:rPr>
              <a:t>降低商務旅行成本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DA8A884D-80F2-49AA-8301-B9601C466D0D}"/>
              </a:ext>
            </a:extLst>
          </p:cNvPr>
          <p:cNvSpPr/>
          <p:nvPr/>
        </p:nvSpPr>
        <p:spPr>
          <a:xfrm>
            <a:off x="1152091" y="5178831"/>
            <a:ext cx="3913207" cy="613075"/>
          </a:xfrm>
          <a:prstGeom prst="roundRect">
            <a:avLst>
              <a:gd name="adj" fmla="val 8617"/>
            </a:avLst>
          </a:prstGeom>
          <a:gradFill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rgbClr val="FFFFFF"/>
              </a:buClr>
              <a:buSzPts val="1800"/>
            </a:pPr>
            <a:r>
              <a:rPr lang="zh-TW" altLang="en-US" b="1">
                <a:latin typeface="Microsoft JhengHei"/>
                <a:ea typeface="Microsoft JhengHei"/>
                <a:sym typeface="Microsoft JhengHei"/>
              </a:rPr>
              <a:t>可以使用存取受限的資料</a:t>
            </a:r>
          </a:p>
        </p:txBody>
      </p:sp>
    </p:spTree>
    <p:extLst>
      <p:ext uri="{BB962C8B-B14F-4D97-AF65-F5344CB8AC3E}">
        <p14:creationId xmlns:p14="http://schemas.microsoft.com/office/powerpoint/2010/main" val="352244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E2DDBB-E29B-4274-9367-32BB77A06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778" y="1648325"/>
            <a:ext cx="4543926" cy="2707104"/>
          </a:xfrm>
        </p:spPr>
        <p:txBody>
          <a:bodyPr>
            <a:normAutofit/>
          </a:bodyPr>
          <a:lstStyle/>
          <a:p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</a:rPr>
              <a:t>QVPN</a:t>
            </a:r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b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</a:rPr>
              <a:t>架設專屬的</a:t>
            </a:r>
            <a:b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</a:rPr>
              <a:t>VPN</a:t>
            </a:r>
            <a:r>
              <a:rPr lang="zh-TW" altLang="en-US" sz="4400">
                <a:latin typeface="Arial" panose="020B0604020202020204" pitchFamily="34" charset="0"/>
                <a:cs typeface="Arial" panose="020B0604020202020204" pitchFamily="34" charset="0"/>
              </a:rPr>
              <a:t>服務</a:t>
            </a:r>
            <a:r>
              <a:rPr lang="en-US" altLang="zh-TW" sz="4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TW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4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DAA874F-1B1D-4631-BC3E-58B1DC4D0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564" y="1865031"/>
            <a:ext cx="7992138" cy="40885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125E626-117F-4790-8385-2657AF0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QVPN Service 2</a:t>
            </a:r>
            <a:endParaRPr lang="zh-TW" alt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3440417-2467-44FC-8F47-0EAB0A727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551" y="2314210"/>
            <a:ext cx="5812224" cy="340987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F328CA1-436C-44AF-9800-278D7A3A20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" y="4697431"/>
            <a:ext cx="1259888" cy="12598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507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1109</Words>
  <Application>Microsoft Office PowerPoint</Application>
  <PresentationFormat>寬螢幕</PresentationFormat>
  <Paragraphs>225</Paragraphs>
  <Slides>36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1" baseType="lpstr">
      <vt:lpstr>Microsoft JhengHei</vt:lpstr>
      <vt:lpstr>Arial</vt:lpstr>
      <vt:lpstr>Calibri</vt:lpstr>
      <vt:lpstr>Wingdings</vt:lpstr>
      <vt:lpstr>Office 佈景主題</vt:lpstr>
      <vt:lpstr>PowerPoint 簡報</vt:lpstr>
      <vt:lpstr>PowerPoint 簡報</vt:lpstr>
      <vt:lpstr>什麼是 VPN? (Virtual Private Network)</vt:lpstr>
      <vt:lpstr>一般的網路環境</vt:lpstr>
      <vt:lpstr>使用 VPN 後，如同穿越安全隧道</vt:lpstr>
      <vt:lpstr>需要 VPN 服務的對象</vt:lpstr>
      <vt:lpstr>VPN 讓網路通訊更加安全</vt:lpstr>
      <vt:lpstr>QVPN Service 架設專屬的 VPN服務 </vt:lpstr>
      <vt:lpstr>QVPN Service 2</vt:lpstr>
      <vt:lpstr>QVPN 裝置用戶端 1.0 – Windows / Mac</vt:lpstr>
      <vt:lpstr>QVPN 裝置用戶端：Windows</vt:lpstr>
      <vt:lpstr>QVPN 裝置用戶端：Windows</vt:lpstr>
      <vt:lpstr>QVPN 裝置用戶端：Windows</vt:lpstr>
      <vt:lpstr>QVPN 裝置用戶端：Windows</vt:lpstr>
      <vt:lpstr>QVPN 裝置用戶端：Mac</vt:lpstr>
      <vt:lpstr>QVPN 裝置用戶端進階功能大解析</vt:lpstr>
      <vt:lpstr>QVPN 裝置用戶端 1.0 – Android / iOS</vt:lpstr>
      <vt:lpstr>QVPN 裝置用戶端：iOS</vt:lpstr>
      <vt:lpstr>QVPN 裝置用戶端：iOS</vt:lpstr>
      <vt:lpstr>QVPN 裝置用戶端：iOS</vt:lpstr>
      <vt:lpstr>QVPN 裝置用戶端：iOS</vt:lpstr>
      <vt:lpstr>QVPN 裝置用戶端：Android</vt:lpstr>
      <vt:lpstr>無法使用 VPN 的最常見問題</vt:lpstr>
      <vt:lpstr>常見連不上 VPN 因素</vt:lpstr>
      <vt:lpstr>手動設定路由器來打通 VPN</vt:lpstr>
      <vt:lpstr>UPnP 自動設定路由器的 VPN 埠</vt:lpstr>
      <vt:lpstr>IP 不固定時的好夥伴：DDNS / UPnP</vt:lpstr>
      <vt:lpstr>Demo:</vt:lpstr>
      <vt:lpstr>讓 NAS 透過 VPN Client 連線到遠端 NAS / VPN 伺服器</vt:lpstr>
      <vt:lpstr>連線到 NAS 就能到達世界的另一端 </vt:lpstr>
      <vt:lpstr>支援多種 VPN Client 類型</vt:lpstr>
      <vt:lpstr>將 VPN 對外連線變成預設閘道, 並支援備援</vt:lpstr>
      <vt:lpstr>透過 NAS VPN 連線, 讓用戶端連線到遠端網域</vt:lpstr>
      <vt:lpstr>透過 NAS VPN 連線, 讓用戶端連線到遠端網域</vt:lpstr>
      <vt:lpstr>透過 NAS VPN 連線, 讓用戶端連線到遠端網域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QVPN 伺服器 2.0 QVPN 裝置用戶端 1.0</dc:title>
  <dc:creator>銘勳 黃</dc:creator>
  <cp:lastModifiedBy>QNAP_Mili Wang</cp:lastModifiedBy>
  <cp:revision>2</cp:revision>
  <dcterms:created xsi:type="dcterms:W3CDTF">2019-04-11T01:11:59Z</dcterms:created>
  <dcterms:modified xsi:type="dcterms:W3CDTF">2019-04-25T08:09:16Z</dcterms:modified>
</cp:coreProperties>
</file>