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72" r:id="rId3"/>
    <p:sldId id="258" r:id="rId4"/>
    <p:sldId id="259" r:id="rId5"/>
    <p:sldId id="260" r:id="rId6"/>
    <p:sldId id="281" r:id="rId7"/>
    <p:sldId id="282" r:id="rId8"/>
    <p:sldId id="283" r:id="rId9"/>
    <p:sldId id="261" r:id="rId10"/>
    <p:sldId id="263" r:id="rId11"/>
    <p:sldId id="273" r:id="rId12"/>
    <p:sldId id="274" r:id="rId13"/>
    <p:sldId id="275" r:id="rId14"/>
    <p:sldId id="276" r:id="rId15"/>
    <p:sldId id="293" r:id="rId16"/>
    <p:sldId id="292" r:id="rId17"/>
    <p:sldId id="264" r:id="rId18"/>
    <p:sldId id="277" r:id="rId19"/>
    <p:sldId id="278" r:id="rId20"/>
    <p:sldId id="279" r:id="rId21"/>
    <p:sldId id="280" r:id="rId22"/>
    <p:sldId id="294" r:id="rId23"/>
    <p:sldId id="269" r:id="rId24"/>
    <p:sldId id="265" r:id="rId25"/>
    <p:sldId id="266" r:id="rId26"/>
    <p:sldId id="267" r:id="rId27"/>
    <p:sldId id="268" r:id="rId28"/>
    <p:sldId id="284" r:id="rId29"/>
    <p:sldId id="270" r:id="rId30"/>
    <p:sldId id="285" r:id="rId31"/>
    <p:sldId id="286" r:id="rId32"/>
    <p:sldId id="287" r:id="rId33"/>
    <p:sldId id="289" r:id="rId34"/>
    <p:sldId id="290" r:id="rId35"/>
    <p:sldId id="291" r:id="rId36"/>
    <p:sldId id="295" r:id="rId3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3333CC"/>
    <a:srgbClr val="800080"/>
    <a:srgbClr val="0099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272"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05743-F5C5-47AC-9168-83C8195DAA1A}" type="datetimeFigureOut">
              <a:rPr lang="zh-TW" altLang="en-US" smtClean="0"/>
              <a:t>2019/4/25</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1EAB7-D175-43DD-96F3-489C3A77416F}" type="slidenum">
              <a:rPr lang="zh-TW" altLang="en-US" smtClean="0"/>
              <a:t>‹#›</a:t>
            </a:fld>
            <a:endParaRPr lang="zh-TW" altLang="en-US"/>
          </a:p>
        </p:txBody>
      </p:sp>
    </p:spTree>
    <p:extLst>
      <p:ext uri="{BB962C8B-B14F-4D97-AF65-F5344CB8AC3E}">
        <p14:creationId xmlns:p14="http://schemas.microsoft.com/office/powerpoint/2010/main" val="3005027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10</a:t>
            </a:fld>
            <a:endParaRPr lang="zh-TW" altLang="en-US"/>
          </a:p>
        </p:txBody>
      </p:sp>
    </p:spTree>
    <p:extLst>
      <p:ext uri="{BB962C8B-B14F-4D97-AF65-F5344CB8AC3E}">
        <p14:creationId xmlns:p14="http://schemas.microsoft.com/office/powerpoint/2010/main" val="3392419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20</a:t>
            </a:fld>
            <a:endParaRPr lang="zh-TW" altLang="en-US"/>
          </a:p>
        </p:txBody>
      </p:sp>
    </p:spTree>
    <p:extLst>
      <p:ext uri="{BB962C8B-B14F-4D97-AF65-F5344CB8AC3E}">
        <p14:creationId xmlns:p14="http://schemas.microsoft.com/office/powerpoint/2010/main" val="1945391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21</a:t>
            </a:fld>
            <a:endParaRPr lang="zh-TW" altLang="en-US"/>
          </a:p>
        </p:txBody>
      </p:sp>
    </p:spTree>
    <p:extLst>
      <p:ext uri="{BB962C8B-B14F-4D97-AF65-F5344CB8AC3E}">
        <p14:creationId xmlns:p14="http://schemas.microsoft.com/office/powerpoint/2010/main" val="896095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22</a:t>
            </a:fld>
            <a:endParaRPr lang="zh-TW" altLang="en-US"/>
          </a:p>
        </p:txBody>
      </p:sp>
    </p:spTree>
    <p:extLst>
      <p:ext uri="{BB962C8B-B14F-4D97-AF65-F5344CB8AC3E}">
        <p14:creationId xmlns:p14="http://schemas.microsoft.com/office/powerpoint/2010/main" val="105481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VPN</a:t>
            </a:r>
            <a:r>
              <a:rPr lang="zh-TW" altLang="en-US"/>
              <a:t> </a:t>
            </a:r>
            <a:r>
              <a:rPr lang="en-US" altLang="zh-TW"/>
              <a:t>passthrough?</a:t>
            </a:r>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25</a:t>
            </a:fld>
            <a:endParaRPr lang="zh-TW" altLang="en-US"/>
          </a:p>
        </p:txBody>
      </p:sp>
    </p:spTree>
    <p:extLst>
      <p:ext uri="{BB962C8B-B14F-4D97-AF65-F5344CB8AC3E}">
        <p14:creationId xmlns:p14="http://schemas.microsoft.com/office/powerpoint/2010/main" val="3784348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26</a:t>
            </a:fld>
            <a:endParaRPr lang="zh-TW" altLang="en-US"/>
          </a:p>
        </p:txBody>
      </p:sp>
    </p:spTree>
    <p:extLst>
      <p:ext uri="{BB962C8B-B14F-4D97-AF65-F5344CB8AC3E}">
        <p14:creationId xmlns:p14="http://schemas.microsoft.com/office/powerpoint/2010/main" val="2887776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27</a:t>
            </a:fld>
            <a:endParaRPr lang="zh-TW" altLang="en-US"/>
          </a:p>
        </p:txBody>
      </p:sp>
    </p:spTree>
    <p:extLst>
      <p:ext uri="{BB962C8B-B14F-4D97-AF65-F5344CB8AC3E}">
        <p14:creationId xmlns:p14="http://schemas.microsoft.com/office/powerpoint/2010/main" val="3424021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28</a:t>
            </a:fld>
            <a:endParaRPr lang="zh-TW" altLang="en-US"/>
          </a:p>
        </p:txBody>
      </p:sp>
    </p:spTree>
    <p:extLst>
      <p:ext uri="{BB962C8B-B14F-4D97-AF65-F5344CB8AC3E}">
        <p14:creationId xmlns:p14="http://schemas.microsoft.com/office/powerpoint/2010/main" val="2220060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30</a:t>
            </a:fld>
            <a:endParaRPr lang="zh-TW" altLang="en-US"/>
          </a:p>
        </p:txBody>
      </p:sp>
    </p:spTree>
    <p:extLst>
      <p:ext uri="{BB962C8B-B14F-4D97-AF65-F5344CB8AC3E}">
        <p14:creationId xmlns:p14="http://schemas.microsoft.com/office/powerpoint/2010/main" val="1744486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31</a:t>
            </a:fld>
            <a:endParaRPr lang="zh-TW" altLang="en-US"/>
          </a:p>
        </p:txBody>
      </p:sp>
    </p:spTree>
    <p:extLst>
      <p:ext uri="{BB962C8B-B14F-4D97-AF65-F5344CB8AC3E}">
        <p14:creationId xmlns:p14="http://schemas.microsoft.com/office/powerpoint/2010/main" val="2095078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32</a:t>
            </a:fld>
            <a:endParaRPr lang="zh-TW" altLang="en-US"/>
          </a:p>
        </p:txBody>
      </p:sp>
    </p:spTree>
    <p:extLst>
      <p:ext uri="{BB962C8B-B14F-4D97-AF65-F5344CB8AC3E}">
        <p14:creationId xmlns:p14="http://schemas.microsoft.com/office/powerpoint/2010/main" val="2603243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11</a:t>
            </a:fld>
            <a:endParaRPr lang="zh-TW" altLang="en-US"/>
          </a:p>
        </p:txBody>
      </p:sp>
    </p:spTree>
    <p:extLst>
      <p:ext uri="{BB962C8B-B14F-4D97-AF65-F5344CB8AC3E}">
        <p14:creationId xmlns:p14="http://schemas.microsoft.com/office/powerpoint/2010/main" val="1333581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33</a:t>
            </a:fld>
            <a:endParaRPr lang="zh-TW" altLang="en-US"/>
          </a:p>
        </p:txBody>
      </p:sp>
    </p:spTree>
    <p:extLst>
      <p:ext uri="{BB962C8B-B14F-4D97-AF65-F5344CB8AC3E}">
        <p14:creationId xmlns:p14="http://schemas.microsoft.com/office/powerpoint/2010/main" val="2275508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34</a:t>
            </a:fld>
            <a:endParaRPr lang="zh-TW" altLang="en-US"/>
          </a:p>
        </p:txBody>
      </p:sp>
    </p:spTree>
    <p:extLst>
      <p:ext uri="{BB962C8B-B14F-4D97-AF65-F5344CB8AC3E}">
        <p14:creationId xmlns:p14="http://schemas.microsoft.com/office/powerpoint/2010/main" val="2736073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35</a:t>
            </a:fld>
            <a:endParaRPr lang="zh-TW" altLang="en-US"/>
          </a:p>
        </p:txBody>
      </p:sp>
    </p:spTree>
    <p:extLst>
      <p:ext uri="{BB962C8B-B14F-4D97-AF65-F5344CB8AC3E}">
        <p14:creationId xmlns:p14="http://schemas.microsoft.com/office/powerpoint/2010/main" val="182598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12</a:t>
            </a:fld>
            <a:endParaRPr lang="zh-TW" altLang="en-US"/>
          </a:p>
        </p:txBody>
      </p:sp>
    </p:spTree>
    <p:extLst>
      <p:ext uri="{BB962C8B-B14F-4D97-AF65-F5344CB8AC3E}">
        <p14:creationId xmlns:p14="http://schemas.microsoft.com/office/powerpoint/2010/main" val="1594981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13</a:t>
            </a:fld>
            <a:endParaRPr lang="zh-TW" altLang="en-US"/>
          </a:p>
        </p:txBody>
      </p:sp>
    </p:spTree>
    <p:extLst>
      <p:ext uri="{BB962C8B-B14F-4D97-AF65-F5344CB8AC3E}">
        <p14:creationId xmlns:p14="http://schemas.microsoft.com/office/powerpoint/2010/main" val="2587913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14</a:t>
            </a:fld>
            <a:endParaRPr lang="zh-TW" altLang="en-US"/>
          </a:p>
        </p:txBody>
      </p:sp>
    </p:spTree>
    <p:extLst>
      <p:ext uri="{BB962C8B-B14F-4D97-AF65-F5344CB8AC3E}">
        <p14:creationId xmlns:p14="http://schemas.microsoft.com/office/powerpoint/2010/main" val="3584155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15</a:t>
            </a:fld>
            <a:endParaRPr lang="zh-TW" altLang="en-US"/>
          </a:p>
        </p:txBody>
      </p:sp>
    </p:spTree>
    <p:extLst>
      <p:ext uri="{BB962C8B-B14F-4D97-AF65-F5344CB8AC3E}">
        <p14:creationId xmlns:p14="http://schemas.microsoft.com/office/powerpoint/2010/main" val="922497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16</a:t>
            </a:fld>
            <a:endParaRPr lang="zh-TW" altLang="en-US"/>
          </a:p>
        </p:txBody>
      </p:sp>
    </p:spTree>
    <p:extLst>
      <p:ext uri="{BB962C8B-B14F-4D97-AF65-F5344CB8AC3E}">
        <p14:creationId xmlns:p14="http://schemas.microsoft.com/office/powerpoint/2010/main" val="226624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18</a:t>
            </a:fld>
            <a:endParaRPr lang="zh-TW" altLang="en-US"/>
          </a:p>
        </p:txBody>
      </p:sp>
    </p:spTree>
    <p:extLst>
      <p:ext uri="{BB962C8B-B14F-4D97-AF65-F5344CB8AC3E}">
        <p14:creationId xmlns:p14="http://schemas.microsoft.com/office/powerpoint/2010/main" val="2798883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9FC1EAB7-D175-43DD-96F3-489C3A77416F}" type="slidenum">
              <a:rPr lang="zh-TW" altLang="en-US" smtClean="0"/>
              <a:t>19</a:t>
            </a:fld>
            <a:endParaRPr lang="zh-TW" altLang="en-US"/>
          </a:p>
        </p:txBody>
      </p:sp>
    </p:spTree>
    <p:extLst>
      <p:ext uri="{BB962C8B-B14F-4D97-AF65-F5344CB8AC3E}">
        <p14:creationId xmlns:p14="http://schemas.microsoft.com/office/powerpoint/2010/main" val="1892042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39E04B-347E-4CE0-A6F3-20FBE011E13E}"/>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B8D3E603-344A-4D0D-AB6A-B7901EC7F9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E1F3EAD9-2478-416C-91A9-739683237F67}"/>
              </a:ext>
            </a:extLst>
          </p:cNvPr>
          <p:cNvSpPr>
            <a:spLocks noGrp="1"/>
          </p:cNvSpPr>
          <p:nvPr>
            <p:ph type="dt" sz="half" idx="10"/>
          </p:nvPr>
        </p:nvSpPr>
        <p:spPr/>
        <p:txBody>
          <a:bodyPr/>
          <a:lstStyle/>
          <a:p>
            <a:fld id="{ED854F7B-1A4D-4A56-887C-A64A6F743835}" type="datetimeFigureOut">
              <a:rPr lang="zh-TW" altLang="en-US" smtClean="0"/>
              <a:t>2019/4/25</a:t>
            </a:fld>
            <a:endParaRPr lang="zh-TW" altLang="en-US"/>
          </a:p>
        </p:txBody>
      </p:sp>
      <p:sp>
        <p:nvSpPr>
          <p:cNvPr id="5" name="頁尾版面配置區 4">
            <a:extLst>
              <a:ext uri="{FF2B5EF4-FFF2-40B4-BE49-F238E27FC236}">
                <a16:creationId xmlns:a16="http://schemas.microsoft.com/office/drawing/2014/main" id="{C9741D11-1E25-4958-8B98-F4AC034DCDA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2E542BD-C690-4069-9F21-13174B7AC03C}"/>
              </a:ext>
            </a:extLst>
          </p:cNvPr>
          <p:cNvSpPr>
            <a:spLocks noGrp="1"/>
          </p:cNvSpPr>
          <p:nvPr>
            <p:ph type="sldNum" sz="quarter" idx="12"/>
          </p:nvPr>
        </p:nvSpPr>
        <p:spPr/>
        <p:txBody>
          <a:bodyPr/>
          <a:lstStyle/>
          <a:p>
            <a:fld id="{A9EB511C-2981-4381-B030-129E3AF14C67}" type="slidenum">
              <a:rPr lang="zh-TW" altLang="en-US" smtClean="0"/>
              <a:t>‹#›</a:t>
            </a:fld>
            <a:endParaRPr lang="zh-TW" altLang="en-US"/>
          </a:p>
        </p:txBody>
      </p:sp>
      <p:pic>
        <p:nvPicPr>
          <p:cNvPr id="8" name="圖片 7">
            <a:extLst>
              <a:ext uri="{FF2B5EF4-FFF2-40B4-BE49-F238E27FC236}">
                <a16:creationId xmlns:a16="http://schemas.microsoft.com/office/drawing/2014/main" id="{AAA2FBB6-F80E-422A-A23B-A5D446B63C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57"/>
            <a:ext cx="12192000" cy="6856285"/>
          </a:xfrm>
          <a:prstGeom prst="rect">
            <a:avLst/>
          </a:prstGeom>
        </p:spPr>
      </p:pic>
    </p:spTree>
    <p:extLst>
      <p:ext uri="{BB962C8B-B14F-4D97-AF65-F5344CB8AC3E}">
        <p14:creationId xmlns:p14="http://schemas.microsoft.com/office/powerpoint/2010/main" val="1219654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9C7098-B5C2-43D3-A4F4-ACCFFDE071EC}"/>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8DAB058A-EA1C-4C25-8C04-F8D16D560D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9DBAEAE5-B097-419B-B205-70ADBCF9F3B8}"/>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6D828838-4BD3-4198-9C68-745C72FA4E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1F135C4C-2FA2-4E74-916D-4984A9FBC42A}"/>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4FD2E80D-0484-4DA6-A105-893C4EFD5F60}"/>
              </a:ext>
            </a:extLst>
          </p:cNvPr>
          <p:cNvSpPr>
            <a:spLocks noGrp="1"/>
          </p:cNvSpPr>
          <p:nvPr>
            <p:ph type="dt" sz="half" idx="10"/>
          </p:nvPr>
        </p:nvSpPr>
        <p:spPr/>
        <p:txBody>
          <a:bodyPr/>
          <a:lstStyle/>
          <a:p>
            <a:fld id="{ED854F7B-1A4D-4A56-887C-A64A6F743835}" type="datetimeFigureOut">
              <a:rPr lang="zh-TW" altLang="en-US" smtClean="0"/>
              <a:t>2019/4/25</a:t>
            </a:fld>
            <a:endParaRPr lang="zh-TW" altLang="en-US"/>
          </a:p>
        </p:txBody>
      </p:sp>
      <p:sp>
        <p:nvSpPr>
          <p:cNvPr id="8" name="頁尾版面配置區 7">
            <a:extLst>
              <a:ext uri="{FF2B5EF4-FFF2-40B4-BE49-F238E27FC236}">
                <a16:creationId xmlns:a16="http://schemas.microsoft.com/office/drawing/2014/main" id="{F9769D23-8B8D-49C2-84BB-263E0D22BE7E}"/>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A3D349C5-CAF1-4AFB-9740-FE441DEE012E}"/>
              </a:ext>
            </a:extLst>
          </p:cNvPr>
          <p:cNvSpPr>
            <a:spLocks noGrp="1"/>
          </p:cNvSpPr>
          <p:nvPr>
            <p:ph type="sldNum" sz="quarter" idx="12"/>
          </p:nvPr>
        </p:nvSpPr>
        <p:spPr/>
        <p:txBody>
          <a:bodyPr/>
          <a:lstStyle/>
          <a:p>
            <a:fld id="{A9EB511C-2981-4381-B030-129E3AF14C67}" type="slidenum">
              <a:rPr lang="zh-TW" altLang="en-US" smtClean="0"/>
              <a:t>‹#›</a:t>
            </a:fld>
            <a:endParaRPr lang="zh-TW" altLang="en-US"/>
          </a:p>
        </p:txBody>
      </p:sp>
    </p:spTree>
    <p:extLst>
      <p:ext uri="{BB962C8B-B14F-4D97-AF65-F5344CB8AC3E}">
        <p14:creationId xmlns:p14="http://schemas.microsoft.com/office/powerpoint/2010/main" val="1850343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B11D74-3A6B-48C2-942C-17C6A6FB8B44}"/>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09FDD9DF-EF4E-4102-9714-F152C0B4D7F8}"/>
              </a:ext>
            </a:extLst>
          </p:cNvPr>
          <p:cNvSpPr>
            <a:spLocks noGrp="1"/>
          </p:cNvSpPr>
          <p:nvPr>
            <p:ph type="dt" sz="half" idx="10"/>
          </p:nvPr>
        </p:nvSpPr>
        <p:spPr/>
        <p:txBody>
          <a:bodyPr/>
          <a:lstStyle/>
          <a:p>
            <a:fld id="{ED854F7B-1A4D-4A56-887C-A64A6F743835}" type="datetimeFigureOut">
              <a:rPr lang="zh-TW" altLang="en-US" smtClean="0"/>
              <a:t>2019/4/25</a:t>
            </a:fld>
            <a:endParaRPr lang="zh-TW" altLang="en-US"/>
          </a:p>
        </p:txBody>
      </p:sp>
      <p:sp>
        <p:nvSpPr>
          <p:cNvPr id="4" name="頁尾版面配置區 3">
            <a:extLst>
              <a:ext uri="{FF2B5EF4-FFF2-40B4-BE49-F238E27FC236}">
                <a16:creationId xmlns:a16="http://schemas.microsoft.com/office/drawing/2014/main" id="{374E345A-E1AF-4E7F-A23C-F123449ED58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9948A5D2-C84A-4E4C-B939-E7E76A7FD970}"/>
              </a:ext>
            </a:extLst>
          </p:cNvPr>
          <p:cNvSpPr>
            <a:spLocks noGrp="1"/>
          </p:cNvSpPr>
          <p:nvPr>
            <p:ph type="sldNum" sz="quarter" idx="12"/>
          </p:nvPr>
        </p:nvSpPr>
        <p:spPr/>
        <p:txBody>
          <a:bodyPr/>
          <a:lstStyle/>
          <a:p>
            <a:fld id="{A9EB511C-2981-4381-B030-129E3AF14C67}" type="slidenum">
              <a:rPr lang="zh-TW" altLang="en-US" smtClean="0"/>
              <a:t>‹#›</a:t>
            </a:fld>
            <a:endParaRPr lang="zh-TW" altLang="en-US"/>
          </a:p>
        </p:txBody>
      </p:sp>
    </p:spTree>
    <p:extLst>
      <p:ext uri="{BB962C8B-B14F-4D97-AF65-F5344CB8AC3E}">
        <p14:creationId xmlns:p14="http://schemas.microsoft.com/office/powerpoint/2010/main" val="1407570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86653DF-FF57-4DE3-B822-84FA4CA51D68}"/>
              </a:ext>
            </a:extLst>
          </p:cNvPr>
          <p:cNvSpPr>
            <a:spLocks noGrp="1"/>
          </p:cNvSpPr>
          <p:nvPr>
            <p:ph type="dt" sz="half" idx="10"/>
          </p:nvPr>
        </p:nvSpPr>
        <p:spPr/>
        <p:txBody>
          <a:bodyPr/>
          <a:lstStyle/>
          <a:p>
            <a:fld id="{ED854F7B-1A4D-4A56-887C-A64A6F743835}" type="datetimeFigureOut">
              <a:rPr lang="zh-TW" altLang="en-US" smtClean="0"/>
              <a:t>2019/4/25</a:t>
            </a:fld>
            <a:endParaRPr lang="zh-TW" altLang="en-US"/>
          </a:p>
        </p:txBody>
      </p:sp>
      <p:sp>
        <p:nvSpPr>
          <p:cNvPr id="3" name="頁尾版面配置區 2">
            <a:extLst>
              <a:ext uri="{FF2B5EF4-FFF2-40B4-BE49-F238E27FC236}">
                <a16:creationId xmlns:a16="http://schemas.microsoft.com/office/drawing/2014/main" id="{A46797A8-54E1-42C8-A2A5-8FAD94D69C41}"/>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89B9E5BA-222F-42B7-91FE-D32B5BD5DDAB}"/>
              </a:ext>
            </a:extLst>
          </p:cNvPr>
          <p:cNvSpPr>
            <a:spLocks noGrp="1"/>
          </p:cNvSpPr>
          <p:nvPr>
            <p:ph type="sldNum" sz="quarter" idx="12"/>
          </p:nvPr>
        </p:nvSpPr>
        <p:spPr/>
        <p:txBody>
          <a:bodyPr/>
          <a:lstStyle/>
          <a:p>
            <a:fld id="{A9EB511C-2981-4381-B030-129E3AF14C67}" type="slidenum">
              <a:rPr lang="zh-TW" altLang="en-US" smtClean="0"/>
              <a:t>‹#›</a:t>
            </a:fld>
            <a:endParaRPr lang="zh-TW" altLang="en-US"/>
          </a:p>
        </p:txBody>
      </p:sp>
    </p:spTree>
    <p:extLst>
      <p:ext uri="{BB962C8B-B14F-4D97-AF65-F5344CB8AC3E}">
        <p14:creationId xmlns:p14="http://schemas.microsoft.com/office/powerpoint/2010/main" val="211596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51AF67-3800-4974-8733-D00E45509D2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82DCC26C-6F85-4D0A-9412-912B782EDE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5934220-224D-4FAE-87D6-2904727CD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0572E3F1-BB47-439F-8657-ED14A2C31058}"/>
              </a:ext>
            </a:extLst>
          </p:cNvPr>
          <p:cNvSpPr>
            <a:spLocks noGrp="1"/>
          </p:cNvSpPr>
          <p:nvPr>
            <p:ph type="dt" sz="half" idx="10"/>
          </p:nvPr>
        </p:nvSpPr>
        <p:spPr/>
        <p:txBody>
          <a:bodyPr/>
          <a:lstStyle/>
          <a:p>
            <a:fld id="{ED854F7B-1A4D-4A56-887C-A64A6F743835}" type="datetimeFigureOut">
              <a:rPr lang="zh-TW" altLang="en-US" smtClean="0"/>
              <a:t>2019/4/25</a:t>
            </a:fld>
            <a:endParaRPr lang="zh-TW" altLang="en-US"/>
          </a:p>
        </p:txBody>
      </p:sp>
      <p:sp>
        <p:nvSpPr>
          <p:cNvPr id="6" name="頁尾版面配置區 5">
            <a:extLst>
              <a:ext uri="{FF2B5EF4-FFF2-40B4-BE49-F238E27FC236}">
                <a16:creationId xmlns:a16="http://schemas.microsoft.com/office/drawing/2014/main" id="{B8CF2197-943D-4BC0-A015-7E6413CE339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5FB15D1-2402-48D8-8E27-97D8992DA644}"/>
              </a:ext>
            </a:extLst>
          </p:cNvPr>
          <p:cNvSpPr>
            <a:spLocks noGrp="1"/>
          </p:cNvSpPr>
          <p:nvPr>
            <p:ph type="sldNum" sz="quarter" idx="12"/>
          </p:nvPr>
        </p:nvSpPr>
        <p:spPr/>
        <p:txBody>
          <a:bodyPr/>
          <a:lstStyle/>
          <a:p>
            <a:fld id="{A9EB511C-2981-4381-B030-129E3AF14C67}" type="slidenum">
              <a:rPr lang="zh-TW" altLang="en-US" smtClean="0"/>
              <a:t>‹#›</a:t>
            </a:fld>
            <a:endParaRPr lang="zh-TW" altLang="en-US"/>
          </a:p>
        </p:txBody>
      </p:sp>
    </p:spTree>
    <p:extLst>
      <p:ext uri="{BB962C8B-B14F-4D97-AF65-F5344CB8AC3E}">
        <p14:creationId xmlns:p14="http://schemas.microsoft.com/office/powerpoint/2010/main" val="1576221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D0F49B-F4AD-40C9-B597-3AF6CFA5BC2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0A50CD55-F207-46C5-A1FF-863D40BF9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839D526B-5878-41D5-B8E5-C09B4B445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447DE749-01E5-4EA8-8B02-B626835D11C0}"/>
              </a:ext>
            </a:extLst>
          </p:cNvPr>
          <p:cNvSpPr>
            <a:spLocks noGrp="1"/>
          </p:cNvSpPr>
          <p:nvPr>
            <p:ph type="dt" sz="half" idx="10"/>
          </p:nvPr>
        </p:nvSpPr>
        <p:spPr/>
        <p:txBody>
          <a:bodyPr/>
          <a:lstStyle/>
          <a:p>
            <a:fld id="{ED854F7B-1A4D-4A56-887C-A64A6F743835}" type="datetimeFigureOut">
              <a:rPr lang="zh-TW" altLang="en-US" smtClean="0"/>
              <a:t>2019/4/25</a:t>
            </a:fld>
            <a:endParaRPr lang="zh-TW" altLang="en-US"/>
          </a:p>
        </p:txBody>
      </p:sp>
      <p:sp>
        <p:nvSpPr>
          <p:cNvPr id="6" name="頁尾版面配置區 5">
            <a:extLst>
              <a:ext uri="{FF2B5EF4-FFF2-40B4-BE49-F238E27FC236}">
                <a16:creationId xmlns:a16="http://schemas.microsoft.com/office/drawing/2014/main" id="{DF5AD5FC-6345-4A3B-9669-548DF61783D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35A8FEC-B626-40B2-99E1-B6F24E48FB54}"/>
              </a:ext>
            </a:extLst>
          </p:cNvPr>
          <p:cNvSpPr>
            <a:spLocks noGrp="1"/>
          </p:cNvSpPr>
          <p:nvPr>
            <p:ph type="sldNum" sz="quarter" idx="12"/>
          </p:nvPr>
        </p:nvSpPr>
        <p:spPr/>
        <p:txBody>
          <a:bodyPr/>
          <a:lstStyle/>
          <a:p>
            <a:fld id="{A9EB511C-2981-4381-B030-129E3AF14C67}" type="slidenum">
              <a:rPr lang="zh-TW" altLang="en-US" smtClean="0"/>
              <a:t>‹#›</a:t>
            </a:fld>
            <a:endParaRPr lang="zh-TW" altLang="en-US"/>
          </a:p>
        </p:txBody>
      </p:sp>
    </p:spTree>
    <p:extLst>
      <p:ext uri="{BB962C8B-B14F-4D97-AF65-F5344CB8AC3E}">
        <p14:creationId xmlns:p14="http://schemas.microsoft.com/office/powerpoint/2010/main" val="3450440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2665EF-089B-44CA-9EE8-6EE2E9F1DDE2}"/>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03129786-17DC-4825-9EC1-9027A008A1E8}"/>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F2D002B-55A6-418A-8E71-F001538B889C}"/>
              </a:ext>
            </a:extLst>
          </p:cNvPr>
          <p:cNvSpPr>
            <a:spLocks noGrp="1"/>
          </p:cNvSpPr>
          <p:nvPr>
            <p:ph type="dt" sz="half" idx="10"/>
          </p:nvPr>
        </p:nvSpPr>
        <p:spPr/>
        <p:txBody>
          <a:bodyPr/>
          <a:lstStyle/>
          <a:p>
            <a:fld id="{ED854F7B-1A4D-4A56-887C-A64A6F743835}" type="datetimeFigureOut">
              <a:rPr lang="zh-TW" altLang="en-US" smtClean="0"/>
              <a:t>2019/4/25</a:t>
            </a:fld>
            <a:endParaRPr lang="zh-TW" altLang="en-US"/>
          </a:p>
        </p:txBody>
      </p:sp>
      <p:sp>
        <p:nvSpPr>
          <p:cNvPr id="5" name="頁尾版面配置區 4">
            <a:extLst>
              <a:ext uri="{FF2B5EF4-FFF2-40B4-BE49-F238E27FC236}">
                <a16:creationId xmlns:a16="http://schemas.microsoft.com/office/drawing/2014/main" id="{C2B690DE-05A5-401D-BEB4-99E981CF5A5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01D82EC-0317-4BF9-9A0F-6F7BE4029DFD}"/>
              </a:ext>
            </a:extLst>
          </p:cNvPr>
          <p:cNvSpPr>
            <a:spLocks noGrp="1"/>
          </p:cNvSpPr>
          <p:nvPr>
            <p:ph type="sldNum" sz="quarter" idx="12"/>
          </p:nvPr>
        </p:nvSpPr>
        <p:spPr/>
        <p:txBody>
          <a:bodyPr/>
          <a:lstStyle/>
          <a:p>
            <a:fld id="{A9EB511C-2981-4381-B030-129E3AF14C67}" type="slidenum">
              <a:rPr lang="zh-TW" altLang="en-US" smtClean="0"/>
              <a:t>‹#›</a:t>
            </a:fld>
            <a:endParaRPr lang="zh-TW" altLang="en-US"/>
          </a:p>
        </p:txBody>
      </p:sp>
    </p:spTree>
    <p:extLst>
      <p:ext uri="{BB962C8B-B14F-4D97-AF65-F5344CB8AC3E}">
        <p14:creationId xmlns:p14="http://schemas.microsoft.com/office/powerpoint/2010/main" val="1017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878D292A-5589-423E-8CDA-EF873A0237A6}"/>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AE504712-50DB-4081-82C8-BC05976EB8C7}"/>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6FFB8C6-9F25-4C06-A925-80E6A2DB1F6B}"/>
              </a:ext>
            </a:extLst>
          </p:cNvPr>
          <p:cNvSpPr>
            <a:spLocks noGrp="1"/>
          </p:cNvSpPr>
          <p:nvPr>
            <p:ph type="dt" sz="half" idx="10"/>
          </p:nvPr>
        </p:nvSpPr>
        <p:spPr/>
        <p:txBody>
          <a:bodyPr/>
          <a:lstStyle/>
          <a:p>
            <a:fld id="{ED854F7B-1A4D-4A56-887C-A64A6F743835}" type="datetimeFigureOut">
              <a:rPr lang="zh-TW" altLang="en-US" smtClean="0"/>
              <a:t>2019/4/25</a:t>
            </a:fld>
            <a:endParaRPr lang="zh-TW" altLang="en-US"/>
          </a:p>
        </p:txBody>
      </p:sp>
      <p:sp>
        <p:nvSpPr>
          <p:cNvPr id="5" name="頁尾版面配置區 4">
            <a:extLst>
              <a:ext uri="{FF2B5EF4-FFF2-40B4-BE49-F238E27FC236}">
                <a16:creationId xmlns:a16="http://schemas.microsoft.com/office/drawing/2014/main" id="{0E1B6716-F47E-4202-98EF-CFF442833B3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E283F78-19CC-43F8-ABE6-92174AAA2BDF}"/>
              </a:ext>
            </a:extLst>
          </p:cNvPr>
          <p:cNvSpPr>
            <a:spLocks noGrp="1"/>
          </p:cNvSpPr>
          <p:nvPr>
            <p:ph type="sldNum" sz="quarter" idx="12"/>
          </p:nvPr>
        </p:nvSpPr>
        <p:spPr/>
        <p:txBody>
          <a:bodyPr/>
          <a:lstStyle/>
          <a:p>
            <a:fld id="{A9EB511C-2981-4381-B030-129E3AF14C67}" type="slidenum">
              <a:rPr lang="zh-TW" altLang="en-US" smtClean="0"/>
              <a:t>‹#›</a:t>
            </a:fld>
            <a:endParaRPr lang="zh-TW" altLang="en-US"/>
          </a:p>
        </p:txBody>
      </p:sp>
    </p:spTree>
    <p:extLst>
      <p:ext uri="{BB962C8B-B14F-4D97-AF65-F5344CB8AC3E}">
        <p14:creationId xmlns:p14="http://schemas.microsoft.com/office/powerpoint/2010/main" val="203435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39E04B-347E-4CE0-A6F3-20FBE011E13E}"/>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B8D3E603-344A-4D0D-AB6A-B7901EC7F9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E1F3EAD9-2478-416C-91A9-739683237F67}"/>
              </a:ext>
            </a:extLst>
          </p:cNvPr>
          <p:cNvSpPr>
            <a:spLocks noGrp="1"/>
          </p:cNvSpPr>
          <p:nvPr>
            <p:ph type="dt" sz="half" idx="10"/>
          </p:nvPr>
        </p:nvSpPr>
        <p:spPr/>
        <p:txBody>
          <a:bodyPr/>
          <a:lstStyle/>
          <a:p>
            <a:fld id="{ED854F7B-1A4D-4A56-887C-A64A6F743835}" type="datetimeFigureOut">
              <a:rPr lang="zh-TW" altLang="en-US" smtClean="0"/>
              <a:t>2019/4/25</a:t>
            </a:fld>
            <a:endParaRPr lang="zh-TW" altLang="en-US"/>
          </a:p>
        </p:txBody>
      </p:sp>
      <p:sp>
        <p:nvSpPr>
          <p:cNvPr id="5" name="頁尾版面配置區 4">
            <a:extLst>
              <a:ext uri="{FF2B5EF4-FFF2-40B4-BE49-F238E27FC236}">
                <a16:creationId xmlns:a16="http://schemas.microsoft.com/office/drawing/2014/main" id="{C9741D11-1E25-4958-8B98-F4AC034DCDA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2E542BD-C690-4069-9F21-13174B7AC03C}"/>
              </a:ext>
            </a:extLst>
          </p:cNvPr>
          <p:cNvSpPr>
            <a:spLocks noGrp="1"/>
          </p:cNvSpPr>
          <p:nvPr>
            <p:ph type="sldNum" sz="quarter" idx="12"/>
          </p:nvPr>
        </p:nvSpPr>
        <p:spPr/>
        <p:txBody>
          <a:bodyPr/>
          <a:lstStyle/>
          <a:p>
            <a:fld id="{A9EB511C-2981-4381-B030-129E3AF14C67}" type="slidenum">
              <a:rPr lang="zh-TW" altLang="en-US" smtClean="0"/>
              <a:t>‹#›</a:t>
            </a:fld>
            <a:endParaRPr lang="zh-TW" altLang="en-US"/>
          </a:p>
        </p:txBody>
      </p:sp>
      <p:pic>
        <p:nvPicPr>
          <p:cNvPr id="9" name="圖片 8">
            <a:extLst>
              <a:ext uri="{FF2B5EF4-FFF2-40B4-BE49-F238E27FC236}">
                <a16:creationId xmlns:a16="http://schemas.microsoft.com/office/drawing/2014/main" id="{C609B06A-C88E-4239-AFD0-C9E57D2D2B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57"/>
            <a:ext cx="12192000" cy="6856285"/>
          </a:xfrm>
          <a:prstGeom prst="rect">
            <a:avLst/>
          </a:prstGeom>
        </p:spPr>
      </p:pic>
    </p:spTree>
    <p:extLst>
      <p:ext uri="{BB962C8B-B14F-4D97-AF65-F5344CB8AC3E}">
        <p14:creationId xmlns:p14="http://schemas.microsoft.com/office/powerpoint/2010/main" val="3021669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標題投影片">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CDCE237B-041D-4BAF-8754-E96096CA22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標題 1">
            <a:extLst>
              <a:ext uri="{FF2B5EF4-FFF2-40B4-BE49-F238E27FC236}">
                <a16:creationId xmlns:a16="http://schemas.microsoft.com/office/drawing/2014/main" id="{2B39E04B-347E-4CE0-A6F3-20FBE011E13E}"/>
              </a:ext>
            </a:extLst>
          </p:cNvPr>
          <p:cNvSpPr>
            <a:spLocks noGrp="1"/>
          </p:cNvSpPr>
          <p:nvPr>
            <p:ph type="ctrTitle"/>
          </p:nvPr>
        </p:nvSpPr>
        <p:spPr>
          <a:xfrm>
            <a:off x="2658979" y="218407"/>
            <a:ext cx="6521116" cy="936625"/>
          </a:xfrm>
        </p:spPr>
        <p:txBody>
          <a:bodyPr anchor="ctr">
            <a:normAutofit/>
          </a:bodyPr>
          <a:lstStyle>
            <a:lvl1pPr algn="ctr">
              <a:defRPr sz="4000"/>
            </a:lvl1pPr>
          </a:lstStyle>
          <a:p>
            <a:r>
              <a:rPr lang="zh-TW" altLang="en-US"/>
              <a:t>按一下以編輯母片標題樣式</a:t>
            </a:r>
          </a:p>
        </p:txBody>
      </p:sp>
      <p:sp>
        <p:nvSpPr>
          <p:cNvPr id="3" name="副標題 2">
            <a:extLst>
              <a:ext uri="{FF2B5EF4-FFF2-40B4-BE49-F238E27FC236}">
                <a16:creationId xmlns:a16="http://schemas.microsoft.com/office/drawing/2014/main" id="{B8D3E603-344A-4D0D-AB6A-B7901EC7F976}"/>
              </a:ext>
            </a:extLst>
          </p:cNvPr>
          <p:cNvSpPr>
            <a:spLocks noGrp="1"/>
          </p:cNvSpPr>
          <p:nvPr>
            <p:ph type="subTitle" idx="1"/>
          </p:nvPr>
        </p:nvSpPr>
        <p:spPr>
          <a:xfrm>
            <a:off x="1528010" y="1411374"/>
            <a:ext cx="5021179" cy="828340"/>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E1F3EAD9-2478-416C-91A9-739683237F67}"/>
              </a:ext>
            </a:extLst>
          </p:cNvPr>
          <p:cNvSpPr>
            <a:spLocks noGrp="1"/>
          </p:cNvSpPr>
          <p:nvPr>
            <p:ph type="dt" sz="half" idx="10"/>
          </p:nvPr>
        </p:nvSpPr>
        <p:spPr/>
        <p:txBody>
          <a:bodyPr/>
          <a:lstStyle/>
          <a:p>
            <a:fld id="{ED854F7B-1A4D-4A56-887C-A64A6F743835}" type="datetimeFigureOut">
              <a:rPr lang="zh-TW" altLang="en-US" smtClean="0"/>
              <a:t>2019/4/25</a:t>
            </a:fld>
            <a:endParaRPr lang="zh-TW" altLang="en-US"/>
          </a:p>
        </p:txBody>
      </p:sp>
      <p:sp>
        <p:nvSpPr>
          <p:cNvPr id="5" name="頁尾版面配置區 4">
            <a:extLst>
              <a:ext uri="{FF2B5EF4-FFF2-40B4-BE49-F238E27FC236}">
                <a16:creationId xmlns:a16="http://schemas.microsoft.com/office/drawing/2014/main" id="{C9741D11-1E25-4958-8B98-F4AC034DCDA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2E542BD-C690-4069-9F21-13174B7AC03C}"/>
              </a:ext>
            </a:extLst>
          </p:cNvPr>
          <p:cNvSpPr>
            <a:spLocks noGrp="1"/>
          </p:cNvSpPr>
          <p:nvPr>
            <p:ph type="sldNum" sz="quarter" idx="12"/>
          </p:nvPr>
        </p:nvSpPr>
        <p:spPr/>
        <p:txBody>
          <a:bodyPr/>
          <a:lstStyle/>
          <a:p>
            <a:fld id="{A9EB511C-2981-4381-B030-129E3AF14C67}" type="slidenum">
              <a:rPr lang="zh-TW" altLang="en-US" smtClean="0"/>
              <a:t>‹#›</a:t>
            </a:fld>
            <a:endParaRPr lang="zh-TW" altLang="en-US"/>
          </a:p>
        </p:txBody>
      </p:sp>
    </p:spTree>
    <p:extLst>
      <p:ext uri="{BB962C8B-B14F-4D97-AF65-F5344CB8AC3E}">
        <p14:creationId xmlns:p14="http://schemas.microsoft.com/office/powerpoint/2010/main" val="165716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標題投影片">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1379F259-2508-4570-AD12-79D6E2C497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標題 1">
            <a:extLst>
              <a:ext uri="{FF2B5EF4-FFF2-40B4-BE49-F238E27FC236}">
                <a16:creationId xmlns:a16="http://schemas.microsoft.com/office/drawing/2014/main" id="{2B39E04B-347E-4CE0-A6F3-20FBE011E13E}"/>
              </a:ext>
            </a:extLst>
          </p:cNvPr>
          <p:cNvSpPr>
            <a:spLocks noGrp="1"/>
          </p:cNvSpPr>
          <p:nvPr>
            <p:ph type="ctrTitle"/>
          </p:nvPr>
        </p:nvSpPr>
        <p:spPr>
          <a:xfrm>
            <a:off x="729916" y="1600200"/>
            <a:ext cx="5366084" cy="1636295"/>
          </a:xfrm>
        </p:spPr>
        <p:txBody>
          <a:bodyPr anchor="ctr">
            <a:normAutofit/>
          </a:bodyPr>
          <a:lstStyle>
            <a:lvl1pPr algn="ctr">
              <a:defRPr sz="4000"/>
            </a:lvl1pPr>
          </a:lstStyle>
          <a:p>
            <a:r>
              <a:rPr lang="zh-TW" altLang="en-US"/>
              <a:t>按一下以編輯母片標題樣式</a:t>
            </a:r>
          </a:p>
        </p:txBody>
      </p:sp>
      <p:sp>
        <p:nvSpPr>
          <p:cNvPr id="3" name="副標題 2">
            <a:extLst>
              <a:ext uri="{FF2B5EF4-FFF2-40B4-BE49-F238E27FC236}">
                <a16:creationId xmlns:a16="http://schemas.microsoft.com/office/drawing/2014/main" id="{B8D3E603-344A-4D0D-AB6A-B7901EC7F976}"/>
              </a:ext>
            </a:extLst>
          </p:cNvPr>
          <p:cNvSpPr>
            <a:spLocks noGrp="1"/>
          </p:cNvSpPr>
          <p:nvPr>
            <p:ph type="subTitle" idx="1"/>
          </p:nvPr>
        </p:nvSpPr>
        <p:spPr>
          <a:xfrm>
            <a:off x="729916" y="3344779"/>
            <a:ext cx="4720389" cy="112495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E1F3EAD9-2478-416C-91A9-739683237F67}"/>
              </a:ext>
            </a:extLst>
          </p:cNvPr>
          <p:cNvSpPr>
            <a:spLocks noGrp="1"/>
          </p:cNvSpPr>
          <p:nvPr>
            <p:ph type="dt" sz="half" idx="10"/>
          </p:nvPr>
        </p:nvSpPr>
        <p:spPr/>
        <p:txBody>
          <a:bodyPr/>
          <a:lstStyle/>
          <a:p>
            <a:fld id="{ED854F7B-1A4D-4A56-887C-A64A6F743835}" type="datetimeFigureOut">
              <a:rPr lang="zh-TW" altLang="en-US" smtClean="0"/>
              <a:t>2019/4/25</a:t>
            </a:fld>
            <a:endParaRPr lang="zh-TW" altLang="en-US"/>
          </a:p>
        </p:txBody>
      </p:sp>
      <p:sp>
        <p:nvSpPr>
          <p:cNvPr id="5" name="頁尾版面配置區 4">
            <a:extLst>
              <a:ext uri="{FF2B5EF4-FFF2-40B4-BE49-F238E27FC236}">
                <a16:creationId xmlns:a16="http://schemas.microsoft.com/office/drawing/2014/main" id="{C9741D11-1E25-4958-8B98-F4AC034DCDA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2E542BD-C690-4069-9F21-13174B7AC03C}"/>
              </a:ext>
            </a:extLst>
          </p:cNvPr>
          <p:cNvSpPr>
            <a:spLocks noGrp="1"/>
          </p:cNvSpPr>
          <p:nvPr>
            <p:ph type="sldNum" sz="quarter" idx="12"/>
          </p:nvPr>
        </p:nvSpPr>
        <p:spPr/>
        <p:txBody>
          <a:bodyPr/>
          <a:lstStyle/>
          <a:p>
            <a:fld id="{A9EB511C-2981-4381-B030-129E3AF14C67}" type="slidenum">
              <a:rPr lang="zh-TW" altLang="en-US" smtClean="0"/>
              <a:t>‹#›</a:t>
            </a:fld>
            <a:endParaRPr lang="zh-TW" altLang="en-US"/>
          </a:p>
        </p:txBody>
      </p:sp>
    </p:spTree>
    <p:extLst>
      <p:ext uri="{BB962C8B-B14F-4D97-AF65-F5344CB8AC3E}">
        <p14:creationId xmlns:p14="http://schemas.microsoft.com/office/powerpoint/2010/main" val="295440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標題投影片">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C23FEDEC-4E57-4FD7-9672-9B728938FA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標題 1">
            <a:extLst>
              <a:ext uri="{FF2B5EF4-FFF2-40B4-BE49-F238E27FC236}">
                <a16:creationId xmlns:a16="http://schemas.microsoft.com/office/drawing/2014/main" id="{2B39E04B-347E-4CE0-A6F3-20FBE011E13E}"/>
              </a:ext>
            </a:extLst>
          </p:cNvPr>
          <p:cNvSpPr>
            <a:spLocks noGrp="1"/>
          </p:cNvSpPr>
          <p:nvPr>
            <p:ph type="ctrTitle"/>
          </p:nvPr>
        </p:nvSpPr>
        <p:spPr>
          <a:xfrm>
            <a:off x="4499811" y="1650165"/>
            <a:ext cx="6737685" cy="2548856"/>
          </a:xfrm>
        </p:spPr>
        <p:txBody>
          <a:bodyPr anchor="ctr">
            <a:normAutofit/>
          </a:bodyPr>
          <a:lstStyle>
            <a:lvl1pPr algn="ctr">
              <a:defRPr sz="4000"/>
            </a:lvl1pPr>
          </a:lstStyle>
          <a:p>
            <a:r>
              <a:rPr lang="zh-TW" altLang="en-US"/>
              <a:t>按一下以編輯母片標題樣式</a:t>
            </a:r>
          </a:p>
        </p:txBody>
      </p:sp>
      <p:sp>
        <p:nvSpPr>
          <p:cNvPr id="3" name="副標題 2">
            <a:extLst>
              <a:ext uri="{FF2B5EF4-FFF2-40B4-BE49-F238E27FC236}">
                <a16:creationId xmlns:a16="http://schemas.microsoft.com/office/drawing/2014/main" id="{B8D3E603-344A-4D0D-AB6A-B7901EC7F976}"/>
              </a:ext>
            </a:extLst>
          </p:cNvPr>
          <p:cNvSpPr>
            <a:spLocks noGrp="1"/>
          </p:cNvSpPr>
          <p:nvPr>
            <p:ph type="subTitle" idx="1"/>
          </p:nvPr>
        </p:nvSpPr>
        <p:spPr>
          <a:xfrm>
            <a:off x="5446296" y="4307305"/>
            <a:ext cx="5791200" cy="90053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E1F3EAD9-2478-416C-91A9-739683237F67}"/>
              </a:ext>
            </a:extLst>
          </p:cNvPr>
          <p:cNvSpPr>
            <a:spLocks noGrp="1"/>
          </p:cNvSpPr>
          <p:nvPr>
            <p:ph type="dt" sz="half" idx="10"/>
          </p:nvPr>
        </p:nvSpPr>
        <p:spPr/>
        <p:txBody>
          <a:bodyPr/>
          <a:lstStyle/>
          <a:p>
            <a:fld id="{ED854F7B-1A4D-4A56-887C-A64A6F743835}" type="datetimeFigureOut">
              <a:rPr lang="zh-TW" altLang="en-US" smtClean="0"/>
              <a:t>2019/4/25</a:t>
            </a:fld>
            <a:endParaRPr lang="zh-TW" altLang="en-US"/>
          </a:p>
        </p:txBody>
      </p:sp>
      <p:sp>
        <p:nvSpPr>
          <p:cNvPr id="5" name="頁尾版面配置區 4">
            <a:extLst>
              <a:ext uri="{FF2B5EF4-FFF2-40B4-BE49-F238E27FC236}">
                <a16:creationId xmlns:a16="http://schemas.microsoft.com/office/drawing/2014/main" id="{C9741D11-1E25-4958-8B98-F4AC034DCDA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2E542BD-C690-4069-9F21-13174B7AC03C}"/>
              </a:ext>
            </a:extLst>
          </p:cNvPr>
          <p:cNvSpPr>
            <a:spLocks noGrp="1"/>
          </p:cNvSpPr>
          <p:nvPr>
            <p:ph type="sldNum" sz="quarter" idx="12"/>
          </p:nvPr>
        </p:nvSpPr>
        <p:spPr/>
        <p:txBody>
          <a:bodyPr/>
          <a:lstStyle/>
          <a:p>
            <a:fld id="{A9EB511C-2981-4381-B030-129E3AF14C67}" type="slidenum">
              <a:rPr lang="zh-TW" altLang="en-US" smtClean="0"/>
              <a:t>‹#›</a:t>
            </a:fld>
            <a:endParaRPr lang="zh-TW" altLang="en-US"/>
          </a:p>
        </p:txBody>
      </p:sp>
    </p:spTree>
    <p:extLst>
      <p:ext uri="{BB962C8B-B14F-4D97-AF65-F5344CB8AC3E}">
        <p14:creationId xmlns:p14="http://schemas.microsoft.com/office/powerpoint/2010/main" val="193459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B43DF3-82E6-4207-B8D9-DF8186FF567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DECAF4A-D07B-44A0-A8DF-6C0A7828412A}"/>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F8EA7BA-4E40-4460-A6A4-EF6911EEC2DB}"/>
              </a:ext>
            </a:extLst>
          </p:cNvPr>
          <p:cNvSpPr>
            <a:spLocks noGrp="1"/>
          </p:cNvSpPr>
          <p:nvPr>
            <p:ph type="dt" sz="half" idx="10"/>
          </p:nvPr>
        </p:nvSpPr>
        <p:spPr/>
        <p:txBody>
          <a:bodyPr/>
          <a:lstStyle/>
          <a:p>
            <a:fld id="{ED854F7B-1A4D-4A56-887C-A64A6F743835}" type="datetimeFigureOut">
              <a:rPr lang="zh-TW" altLang="en-US" smtClean="0"/>
              <a:t>2019/4/25</a:t>
            </a:fld>
            <a:endParaRPr lang="zh-TW" altLang="en-US"/>
          </a:p>
        </p:txBody>
      </p:sp>
      <p:sp>
        <p:nvSpPr>
          <p:cNvPr id="5" name="頁尾版面配置區 4">
            <a:extLst>
              <a:ext uri="{FF2B5EF4-FFF2-40B4-BE49-F238E27FC236}">
                <a16:creationId xmlns:a16="http://schemas.microsoft.com/office/drawing/2014/main" id="{CC92AF2C-6C93-46C4-B698-711D8F2CEA5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86522F3-854D-41AB-BC12-C4F04C38642D}"/>
              </a:ext>
            </a:extLst>
          </p:cNvPr>
          <p:cNvSpPr>
            <a:spLocks noGrp="1"/>
          </p:cNvSpPr>
          <p:nvPr>
            <p:ph type="sldNum" sz="quarter" idx="12"/>
          </p:nvPr>
        </p:nvSpPr>
        <p:spPr/>
        <p:txBody>
          <a:bodyPr/>
          <a:lstStyle/>
          <a:p>
            <a:fld id="{A9EB511C-2981-4381-B030-129E3AF14C67}" type="slidenum">
              <a:rPr lang="zh-TW" altLang="en-US" smtClean="0"/>
              <a:t>‹#›</a:t>
            </a:fld>
            <a:endParaRPr lang="zh-TW" altLang="en-US"/>
          </a:p>
        </p:txBody>
      </p:sp>
    </p:spTree>
    <p:extLst>
      <p:ext uri="{BB962C8B-B14F-4D97-AF65-F5344CB8AC3E}">
        <p14:creationId xmlns:p14="http://schemas.microsoft.com/office/powerpoint/2010/main" val="131635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標題及內容">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7B092C69-C28A-4ED6-B2DF-49966EA5A1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標題 1">
            <a:extLst>
              <a:ext uri="{FF2B5EF4-FFF2-40B4-BE49-F238E27FC236}">
                <a16:creationId xmlns:a16="http://schemas.microsoft.com/office/drawing/2014/main" id="{2FB43DF3-82E6-4207-B8D9-DF8186FF5671}"/>
              </a:ext>
            </a:extLst>
          </p:cNvPr>
          <p:cNvSpPr>
            <a:spLocks noGrp="1"/>
          </p:cNvSpPr>
          <p:nvPr>
            <p:ph type="title"/>
          </p:nvPr>
        </p:nvSpPr>
        <p:spPr>
          <a:xfrm>
            <a:off x="838200" y="240632"/>
            <a:ext cx="10515600" cy="952084"/>
          </a:xfrm>
        </p:spPr>
        <p:txBody>
          <a:bodyPr/>
          <a:lstStyle>
            <a:lvl1pPr>
              <a:defRPr>
                <a:latin typeface="Arial" panose="020B0604020202020204" pitchFamily="34" charset="0"/>
                <a:cs typeface="Arial" panose="020B0604020202020204" pitchFamily="34" charset="0"/>
              </a:defRPr>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DECAF4A-D07B-44A0-A8DF-6C0A7828412A}"/>
              </a:ext>
            </a:extLst>
          </p:cNvPr>
          <p:cNvSpPr>
            <a:spLocks noGrp="1"/>
          </p:cNvSpPr>
          <p:nvPr>
            <p:ph idx="1"/>
          </p:nvPr>
        </p:nvSpPr>
        <p:spPr>
          <a:xfrm>
            <a:off x="838200" y="1395664"/>
            <a:ext cx="10515600" cy="4781300"/>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F8EA7BA-4E40-4460-A6A4-EF6911EEC2DB}"/>
              </a:ext>
            </a:extLst>
          </p:cNvPr>
          <p:cNvSpPr>
            <a:spLocks noGrp="1"/>
          </p:cNvSpPr>
          <p:nvPr>
            <p:ph type="dt" sz="half" idx="10"/>
          </p:nvPr>
        </p:nvSpPr>
        <p:spPr/>
        <p:txBody>
          <a:bodyPr/>
          <a:lstStyle/>
          <a:p>
            <a:fld id="{ED854F7B-1A4D-4A56-887C-A64A6F743835}" type="datetimeFigureOut">
              <a:rPr lang="zh-TW" altLang="en-US" smtClean="0"/>
              <a:t>2019/4/25</a:t>
            </a:fld>
            <a:endParaRPr lang="zh-TW" altLang="en-US"/>
          </a:p>
        </p:txBody>
      </p:sp>
      <p:sp>
        <p:nvSpPr>
          <p:cNvPr id="5" name="頁尾版面配置區 4">
            <a:extLst>
              <a:ext uri="{FF2B5EF4-FFF2-40B4-BE49-F238E27FC236}">
                <a16:creationId xmlns:a16="http://schemas.microsoft.com/office/drawing/2014/main" id="{CC92AF2C-6C93-46C4-B698-711D8F2CEA5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86522F3-854D-41AB-BC12-C4F04C38642D}"/>
              </a:ext>
            </a:extLst>
          </p:cNvPr>
          <p:cNvSpPr>
            <a:spLocks noGrp="1"/>
          </p:cNvSpPr>
          <p:nvPr>
            <p:ph type="sldNum" sz="quarter" idx="12"/>
          </p:nvPr>
        </p:nvSpPr>
        <p:spPr/>
        <p:txBody>
          <a:bodyPr/>
          <a:lstStyle/>
          <a:p>
            <a:fld id="{A9EB511C-2981-4381-B030-129E3AF14C67}" type="slidenum">
              <a:rPr lang="zh-TW" altLang="en-US" smtClean="0"/>
              <a:t>‹#›</a:t>
            </a:fld>
            <a:endParaRPr lang="zh-TW" altLang="en-US"/>
          </a:p>
        </p:txBody>
      </p:sp>
    </p:spTree>
    <p:extLst>
      <p:ext uri="{BB962C8B-B14F-4D97-AF65-F5344CB8AC3E}">
        <p14:creationId xmlns:p14="http://schemas.microsoft.com/office/powerpoint/2010/main" val="2098739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458D4A-F625-4770-9ED9-322B19CB4F00}"/>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CABDC459-8BC7-4B20-9D42-30E6C2C24A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62B8DDFB-9D9A-47D0-B5F7-D79E24E38440}"/>
              </a:ext>
            </a:extLst>
          </p:cNvPr>
          <p:cNvSpPr>
            <a:spLocks noGrp="1"/>
          </p:cNvSpPr>
          <p:nvPr>
            <p:ph type="dt" sz="half" idx="10"/>
          </p:nvPr>
        </p:nvSpPr>
        <p:spPr/>
        <p:txBody>
          <a:bodyPr/>
          <a:lstStyle/>
          <a:p>
            <a:fld id="{ED854F7B-1A4D-4A56-887C-A64A6F743835}" type="datetimeFigureOut">
              <a:rPr lang="zh-TW" altLang="en-US" smtClean="0"/>
              <a:t>2019/4/25</a:t>
            </a:fld>
            <a:endParaRPr lang="zh-TW" altLang="en-US"/>
          </a:p>
        </p:txBody>
      </p:sp>
      <p:sp>
        <p:nvSpPr>
          <p:cNvPr id="5" name="頁尾版面配置區 4">
            <a:extLst>
              <a:ext uri="{FF2B5EF4-FFF2-40B4-BE49-F238E27FC236}">
                <a16:creationId xmlns:a16="http://schemas.microsoft.com/office/drawing/2014/main" id="{DB083CD1-B3DC-4A68-8BF5-6E984977B41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0B19FB7-7EF8-4A5F-B949-12D1C11AAD7F}"/>
              </a:ext>
            </a:extLst>
          </p:cNvPr>
          <p:cNvSpPr>
            <a:spLocks noGrp="1"/>
          </p:cNvSpPr>
          <p:nvPr>
            <p:ph type="sldNum" sz="quarter" idx="12"/>
          </p:nvPr>
        </p:nvSpPr>
        <p:spPr/>
        <p:txBody>
          <a:bodyPr/>
          <a:lstStyle/>
          <a:p>
            <a:fld id="{A9EB511C-2981-4381-B030-129E3AF14C67}" type="slidenum">
              <a:rPr lang="zh-TW" altLang="en-US" smtClean="0"/>
              <a:t>‹#›</a:t>
            </a:fld>
            <a:endParaRPr lang="zh-TW" altLang="en-US"/>
          </a:p>
        </p:txBody>
      </p:sp>
    </p:spTree>
    <p:extLst>
      <p:ext uri="{BB962C8B-B14F-4D97-AF65-F5344CB8AC3E}">
        <p14:creationId xmlns:p14="http://schemas.microsoft.com/office/powerpoint/2010/main" val="2974234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AC1E41-3BAD-4B93-B7AE-7CE37D621BE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2E99E82-6D17-4CFB-82D0-DED5056EA13A}"/>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6955CC34-99EE-4B12-8548-8CF538DE67C6}"/>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8AEC6D94-6B40-460A-B400-A8B661DC6887}"/>
              </a:ext>
            </a:extLst>
          </p:cNvPr>
          <p:cNvSpPr>
            <a:spLocks noGrp="1"/>
          </p:cNvSpPr>
          <p:nvPr>
            <p:ph type="dt" sz="half" idx="10"/>
          </p:nvPr>
        </p:nvSpPr>
        <p:spPr/>
        <p:txBody>
          <a:bodyPr/>
          <a:lstStyle/>
          <a:p>
            <a:fld id="{ED854F7B-1A4D-4A56-887C-A64A6F743835}" type="datetimeFigureOut">
              <a:rPr lang="zh-TW" altLang="en-US" smtClean="0"/>
              <a:t>2019/4/25</a:t>
            </a:fld>
            <a:endParaRPr lang="zh-TW" altLang="en-US"/>
          </a:p>
        </p:txBody>
      </p:sp>
      <p:sp>
        <p:nvSpPr>
          <p:cNvPr id="6" name="頁尾版面配置區 5">
            <a:extLst>
              <a:ext uri="{FF2B5EF4-FFF2-40B4-BE49-F238E27FC236}">
                <a16:creationId xmlns:a16="http://schemas.microsoft.com/office/drawing/2014/main" id="{331E0254-CAB6-4197-AA47-208AB1E8B2A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9BC8787-7A73-4EC5-AFAF-68923058CECC}"/>
              </a:ext>
            </a:extLst>
          </p:cNvPr>
          <p:cNvSpPr>
            <a:spLocks noGrp="1"/>
          </p:cNvSpPr>
          <p:nvPr>
            <p:ph type="sldNum" sz="quarter" idx="12"/>
          </p:nvPr>
        </p:nvSpPr>
        <p:spPr/>
        <p:txBody>
          <a:bodyPr/>
          <a:lstStyle/>
          <a:p>
            <a:fld id="{A9EB511C-2981-4381-B030-129E3AF14C67}" type="slidenum">
              <a:rPr lang="zh-TW" altLang="en-US" smtClean="0"/>
              <a:t>‹#›</a:t>
            </a:fld>
            <a:endParaRPr lang="zh-TW" altLang="en-US"/>
          </a:p>
        </p:txBody>
      </p:sp>
    </p:spTree>
    <p:extLst>
      <p:ext uri="{BB962C8B-B14F-4D97-AF65-F5344CB8AC3E}">
        <p14:creationId xmlns:p14="http://schemas.microsoft.com/office/powerpoint/2010/main" val="964246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EB18D1FA-4561-42BC-8EA2-EB2BE19A72E9}"/>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標題版面配置區 1">
            <a:extLst>
              <a:ext uri="{FF2B5EF4-FFF2-40B4-BE49-F238E27FC236}">
                <a16:creationId xmlns:a16="http://schemas.microsoft.com/office/drawing/2014/main" id="{B88CD2A0-1532-4ADA-8426-EB8CFB4FFE22}"/>
              </a:ext>
            </a:extLst>
          </p:cNvPr>
          <p:cNvSpPr>
            <a:spLocks noGrp="1"/>
          </p:cNvSpPr>
          <p:nvPr>
            <p:ph type="title"/>
          </p:nvPr>
        </p:nvSpPr>
        <p:spPr>
          <a:xfrm>
            <a:off x="838200" y="184653"/>
            <a:ext cx="10515600" cy="1074486"/>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30C5D34C-E233-47C6-9F14-0F13647D1435}"/>
              </a:ext>
            </a:extLst>
          </p:cNvPr>
          <p:cNvSpPr>
            <a:spLocks noGrp="1"/>
          </p:cNvSpPr>
          <p:nvPr>
            <p:ph type="body" idx="1"/>
          </p:nvPr>
        </p:nvSpPr>
        <p:spPr>
          <a:xfrm>
            <a:off x="838200" y="1395664"/>
            <a:ext cx="10515600" cy="47813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E88F364-22F3-47C8-9C94-A8266BE4FD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54F7B-1A4D-4A56-887C-A64A6F743835}" type="datetimeFigureOut">
              <a:rPr lang="zh-TW" altLang="en-US" smtClean="0"/>
              <a:t>2019/4/25</a:t>
            </a:fld>
            <a:endParaRPr lang="zh-TW" altLang="en-US"/>
          </a:p>
        </p:txBody>
      </p:sp>
      <p:sp>
        <p:nvSpPr>
          <p:cNvPr id="5" name="頁尾版面配置區 4">
            <a:extLst>
              <a:ext uri="{FF2B5EF4-FFF2-40B4-BE49-F238E27FC236}">
                <a16:creationId xmlns:a16="http://schemas.microsoft.com/office/drawing/2014/main" id="{691A82BA-2DA9-462C-89C2-0580A7E947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69F2BE9E-6C31-4A04-81DF-16E71F356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B511C-2981-4381-B030-129E3AF14C67}" type="slidenum">
              <a:rPr lang="zh-TW" altLang="en-US" smtClean="0"/>
              <a:t>‹#›</a:t>
            </a:fld>
            <a:endParaRPr lang="zh-TW" altLang="en-US"/>
          </a:p>
        </p:txBody>
      </p:sp>
    </p:spTree>
    <p:extLst>
      <p:ext uri="{BB962C8B-B14F-4D97-AF65-F5344CB8AC3E}">
        <p14:creationId xmlns:p14="http://schemas.microsoft.com/office/powerpoint/2010/main" val="10816781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61" r:id="rId4"/>
    <p:sldLayoutId id="2147483663" r:id="rId5"/>
    <p:sldLayoutId id="2147483650" r:id="rId6"/>
    <p:sldLayoutId id="2147483662"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000" b="1" kern="1200">
          <a:solidFill>
            <a:schemeClr val="bg1"/>
          </a:solidFill>
          <a:effectLst/>
          <a:latin typeface="Arial" panose="020B0604020202020204" pitchFamily="34" charset="0"/>
          <a:ea typeface="微軟正黑體" panose="020B0604030504040204" pitchFamily="34" charset="-12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1"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4.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9.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1.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1.pn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62.png"/><Relationship Id="rId5" Type="http://schemas.openxmlformats.org/officeDocument/2006/relationships/image" Target="../media/image1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66.jpeg"/></Relationships>
</file>

<file path=ppt/slides/_rels/slide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43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a:extLst>
              <a:ext uri="{FF2B5EF4-FFF2-40B4-BE49-F238E27FC236}">
                <a16:creationId xmlns:a16="http://schemas.microsoft.com/office/drawing/2014/main" id="{23E868ED-5205-4DB3-935E-18FE6A6F8F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8968" y="1606539"/>
            <a:ext cx="11454062" cy="4542205"/>
          </a:xfrm>
          <a:prstGeom prst="rect">
            <a:avLst/>
          </a:prstGeom>
        </p:spPr>
      </p:pic>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p:txBody>
          <a:bodyPr/>
          <a:lstStyle/>
          <a:p>
            <a:r>
              <a:rPr lang="en-US" altLang="zh-TW"/>
              <a:t>QVPN</a:t>
            </a:r>
            <a:r>
              <a:rPr lang="zh-TW" altLang="en-US"/>
              <a:t> </a:t>
            </a:r>
            <a:r>
              <a:rPr lang="en-US" altLang="zh-TW"/>
              <a:t>Device Client 1.0</a:t>
            </a:r>
            <a:r>
              <a:rPr lang="zh-TW" altLang="en-US"/>
              <a:t> </a:t>
            </a:r>
            <a:r>
              <a:rPr lang="en-US" altLang="zh-TW"/>
              <a:t>– Windows/ Mac</a:t>
            </a:r>
            <a:endParaRPr lang="zh-TW" altLang="en-US"/>
          </a:p>
        </p:txBody>
      </p:sp>
      <p:pic>
        <p:nvPicPr>
          <p:cNvPr id="5" name="圖片 4">
            <a:extLst>
              <a:ext uri="{FF2B5EF4-FFF2-40B4-BE49-F238E27FC236}">
                <a16:creationId xmlns:a16="http://schemas.microsoft.com/office/drawing/2014/main" id="{A56FA518-A9DC-419E-96E2-9150AACC56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1309" y="3103166"/>
            <a:ext cx="4862246" cy="2903602"/>
          </a:xfrm>
          <a:prstGeom prst="roundRect">
            <a:avLst>
              <a:gd name="adj" fmla="val 1782"/>
            </a:avLst>
          </a:prstGeom>
          <a:solidFill>
            <a:srgbClr val="FFFFFF">
              <a:shade val="85000"/>
            </a:srgbClr>
          </a:solidFill>
          <a:ln w="19050">
            <a:solidFill>
              <a:schemeClr val="bg1"/>
            </a:solidFill>
          </a:ln>
          <a:effectLst/>
        </p:spPr>
      </p:pic>
      <p:pic>
        <p:nvPicPr>
          <p:cNvPr id="6" name="圖片 5" descr="一張含有 螢幕擷取畫面, 監視器, 螢幕, 黑色 的圖片&#10;&#10;描述是以非常高的可信度產生">
            <a:extLst>
              <a:ext uri="{FF2B5EF4-FFF2-40B4-BE49-F238E27FC236}">
                <a16:creationId xmlns:a16="http://schemas.microsoft.com/office/drawing/2014/main" id="{A564DBB5-C007-49CB-83FC-F3089E01DD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45076" y="3079102"/>
            <a:ext cx="3862440" cy="2903602"/>
          </a:xfrm>
          <a:prstGeom prst="roundRect">
            <a:avLst>
              <a:gd name="adj" fmla="val 1782"/>
            </a:avLst>
          </a:prstGeom>
          <a:solidFill>
            <a:srgbClr val="FFFFFF">
              <a:shade val="85000"/>
            </a:srgbClr>
          </a:solidFill>
          <a:ln w="19050">
            <a:solidFill>
              <a:schemeClr val="bg1"/>
            </a:solidFill>
          </a:ln>
          <a:effectLst/>
        </p:spPr>
      </p:pic>
      <p:sp>
        <p:nvSpPr>
          <p:cNvPr id="17" name="文字方塊 16">
            <a:extLst>
              <a:ext uri="{FF2B5EF4-FFF2-40B4-BE49-F238E27FC236}">
                <a16:creationId xmlns:a16="http://schemas.microsoft.com/office/drawing/2014/main" id="{D8CE3E1E-154A-4D68-8E87-7091F28BECAA}"/>
              </a:ext>
            </a:extLst>
          </p:cNvPr>
          <p:cNvSpPr txBox="1"/>
          <p:nvPr/>
        </p:nvSpPr>
        <p:spPr>
          <a:xfrm>
            <a:off x="1925053" y="1817436"/>
            <a:ext cx="3826041" cy="954107"/>
          </a:xfrm>
          <a:prstGeom prst="rect">
            <a:avLst/>
          </a:prstGeom>
          <a:noFill/>
        </p:spPr>
        <p:txBody>
          <a:bodyPr wrap="square" rtlCol="0">
            <a:spAutoFit/>
          </a:bodyPr>
          <a:lstStyle/>
          <a:p>
            <a:r>
              <a:rPr lang="en-US" altLang="zh-TW" sz="2400" b="1">
                <a:solidFill>
                  <a:srgbClr val="0070C0"/>
                </a:solidFill>
                <a:latin typeface="Arial" panose="020B0604020202020204" pitchFamily="34" charset="0"/>
                <a:cs typeface="Arial" panose="020B0604020202020204" pitchFamily="34" charset="0"/>
              </a:rPr>
              <a:t>Widows</a:t>
            </a:r>
          </a:p>
          <a:p>
            <a:r>
              <a:rPr lang="en-US" altLang="zh-TW" sz="1600">
                <a:latin typeface="Arial" panose="020B0604020202020204" pitchFamily="34" charset="0"/>
                <a:cs typeface="Arial" panose="020B0604020202020204" pitchFamily="34" charset="0"/>
              </a:rPr>
              <a:t>Support</a:t>
            </a:r>
            <a:r>
              <a:rPr lang="zh-TW" altLang="en-US" sz="1600">
                <a:latin typeface="Arial" panose="020B0604020202020204" pitchFamily="34" charset="0"/>
                <a:cs typeface="Arial" panose="020B0604020202020204" pitchFamily="34" charset="0"/>
              </a:rPr>
              <a:t> </a:t>
            </a:r>
            <a:r>
              <a:rPr lang="en-US" altLang="zh-TW" sz="1600">
                <a:latin typeface="Arial" panose="020B0604020202020204" pitchFamily="34" charset="0"/>
                <a:cs typeface="Arial" panose="020B0604020202020204" pitchFamily="34" charset="0"/>
              </a:rPr>
              <a:t>protocol:</a:t>
            </a:r>
            <a:r>
              <a:rPr lang="zh-TW" altLang="en-US" sz="1600">
                <a:latin typeface="Arial" panose="020B0604020202020204" pitchFamily="34" charset="0"/>
                <a:cs typeface="Arial" panose="020B0604020202020204" pitchFamily="34" charset="0"/>
              </a:rPr>
              <a:t> </a:t>
            </a:r>
            <a:r>
              <a:rPr lang="en-US" altLang="zh-TW" sz="1600">
                <a:latin typeface="Arial" panose="020B0604020202020204" pitchFamily="34" charset="0"/>
                <a:cs typeface="Arial" panose="020B0604020202020204" pitchFamily="34" charset="0"/>
              </a:rPr>
              <a:t>PPTP, L2TP, OpenVPN, </a:t>
            </a:r>
            <a:r>
              <a:rPr lang="en-US" altLang="zh-TW" sz="1600" err="1">
                <a:latin typeface="Arial" panose="020B0604020202020204" pitchFamily="34" charset="0"/>
                <a:cs typeface="Arial" panose="020B0604020202020204" pitchFamily="34" charset="0"/>
              </a:rPr>
              <a:t>QBelt</a:t>
            </a:r>
            <a:endParaRPr lang="zh-TW" altLang="en-US" sz="1600">
              <a:latin typeface="Arial" panose="020B0604020202020204" pitchFamily="34" charset="0"/>
              <a:cs typeface="Arial" panose="020B0604020202020204" pitchFamily="34" charset="0"/>
            </a:endParaRPr>
          </a:p>
        </p:txBody>
      </p:sp>
      <p:sp>
        <p:nvSpPr>
          <p:cNvPr id="18" name="文字方塊 17">
            <a:extLst>
              <a:ext uri="{FF2B5EF4-FFF2-40B4-BE49-F238E27FC236}">
                <a16:creationId xmlns:a16="http://schemas.microsoft.com/office/drawing/2014/main" id="{036E5082-D4A1-4BD1-8CC9-45B13DAD6469}"/>
              </a:ext>
            </a:extLst>
          </p:cNvPr>
          <p:cNvSpPr txBox="1"/>
          <p:nvPr/>
        </p:nvSpPr>
        <p:spPr>
          <a:xfrm>
            <a:off x="7736306" y="1961614"/>
            <a:ext cx="3826041" cy="707886"/>
          </a:xfrm>
          <a:prstGeom prst="rect">
            <a:avLst/>
          </a:prstGeom>
          <a:noFill/>
        </p:spPr>
        <p:txBody>
          <a:bodyPr wrap="square" rtlCol="0">
            <a:spAutoFit/>
          </a:bodyPr>
          <a:lstStyle/>
          <a:p>
            <a:r>
              <a:rPr lang="en-US" altLang="zh-TW" sz="2400" b="1">
                <a:solidFill>
                  <a:schemeClr val="tx1">
                    <a:lumMod val="65000"/>
                    <a:lumOff val="35000"/>
                  </a:schemeClr>
                </a:solidFill>
                <a:latin typeface="Arial" panose="020B0604020202020204" pitchFamily="34" charset="0"/>
                <a:ea typeface="微軟正黑體" panose="020B0604030504040204" pitchFamily="34" charset="-120"/>
                <a:cs typeface="Arial" panose="020B0604020202020204" pitchFamily="34" charset="0"/>
              </a:rPr>
              <a:t>Mac</a:t>
            </a:r>
          </a:p>
          <a:p>
            <a:r>
              <a:rPr lang="en-US" altLang="zh-TW" sz="1600">
                <a:latin typeface="Arial" panose="020B0604020202020204" pitchFamily="34" charset="0"/>
                <a:cs typeface="Arial" panose="020B0604020202020204" pitchFamily="34" charset="0"/>
              </a:rPr>
              <a:t>Support protocol:</a:t>
            </a:r>
            <a:r>
              <a:rPr lang="zh-TW" altLang="en-US" sz="1600">
                <a:latin typeface="Arial" panose="020B0604020202020204" pitchFamily="34" charset="0"/>
                <a:cs typeface="Arial" panose="020B0604020202020204" pitchFamily="34" charset="0"/>
              </a:rPr>
              <a:t> </a:t>
            </a:r>
            <a:r>
              <a:rPr lang="en-US" altLang="zh-TW" sz="1600">
                <a:latin typeface="Arial" panose="020B0604020202020204" pitchFamily="34" charset="0"/>
                <a:cs typeface="Arial" panose="020B0604020202020204" pitchFamily="34" charset="0"/>
              </a:rPr>
              <a:t>L2TP, </a:t>
            </a:r>
            <a:r>
              <a:rPr lang="en-US" altLang="zh-TW" sz="1600" err="1">
                <a:latin typeface="Arial" panose="020B0604020202020204" pitchFamily="34" charset="0"/>
                <a:cs typeface="Arial" panose="020B0604020202020204" pitchFamily="34" charset="0"/>
              </a:rPr>
              <a:t>QBelt</a:t>
            </a:r>
            <a:endParaRPr lang="zh-TW" alt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164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p:txBody>
          <a:bodyPr/>
          <a:lstStyle/>
          <a:p>
            <a:r>
              <a:rPr lang="en-US" altLang="zh-TW"/>
              <a:t>QVPN Device Client : Windows</a:t>
            </a:r>
            <a:endParaRPr lang="zh-TW" altLang="en-US"/>
          </a:p>
        </p:txBody>
      </p:sp>
      <p:sp>
        <p:nvSpPr>
          <p:cNvPr id="49" name="Shape 393">
            <a:extLst>
              <a:ext uri="{FF2B5EF4-FFF2-40B4-BE49-F238E27FC236}">
                <a16:creationId xmlns:a16="http://schemas.microsoft.com/office/drawing/2014/main" id="{C0039A7A-68E3-4A11-854E-98887B8B17F3}"/>
              </a:ext>
            </a:extLst>
          </p:cNvPr>
          <p:cNvSpPr txBox="1"/>
          <p:nvPr/>
        </p:nvSpPr>
        <p:spPr>
          <a:xfrm>
            <a:off x="1352669" y="1716150"/>
            <a:ext cx="2736304" cy="369332"/>
          </a:xfrm>
          <a:prstGeom prst="rect">
            <a:avLst/>
          </a:prstGeom>
          <a:noFill/>
          <a:ln>
            <a:noFill/>
          </a:ln>
        </p:spPr>
        <p:txBody>
          <a:bodyPr spcFirstLastPara="1" wrap="square" lIns="91425" tIns="45700" rIns="91425" bIns="45700" anchor="t" anchorCtr="0">
            <a:noAutofit/>
          </a:bodyPr>
          <a:lstStyle/>
          <a:p>
            <a:pPr lvl="0">
              <a:buClr>
                <a:srgbClr val="002060"/>
              </a:buClr>
              <a:buSzPts val="1800"/>
            </a:pPr>
            <a:r>
              <a:rPr lang="en-US" altLang="zh-TW" b="1">
                <a:solidFill>
                  <a:srgbClr val="FFC000"/>
                </a:solidFill>
                <a:latin typeface="Arial" panose="020B0604020202020204" pitchFamily="34" charset="0"/>
                <a:ea typeface="微軟正黑體" panose="020B0604030504040204" pitchFamily="34" charset="-120"/>
                <a:cs typeface="Arial" panose="020B0604020202020204" pitchFamily="34" charset="0"/>
                <a:sym typeface="Microsoft JhengHei"/>
              </a:rPr>
              <a:t>Add New NAS</a:t>
            </a:r>
          </a:p>
        </p:txBody>
      </p:sp>
      <p:pic>
        <p:nvPicPr>
          <p:cNvPr id="3" name="圖片 2">
            <a:extLst>
              <a:ext uri="{FF2B5EF4-FFF2-40B4-BE49-F238E27FC236}">
                <a16:creationId xmlns:a16="http://schemas.microsoft.com/office/drawing/2014/main" id="{97D4FA90-FA1C-45D9-93D3-3C6E7F0AF9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0852" y="1696116"/>
            <a:ext cx="6937481" cy="4144188"/>
          </a:xfrm>
          <a:prstGeom prst="roundRect">
            <a:avLst>
              <a:gd name="adj" fmla="val 1782"/>
            </a:avLst>
          </a:prstGeom>
          <a:solidFill>
            <a:srgbClr val="FFFFFF">
              <a:shade val="85000"/>
            </a:srgbClr>
          </a:solidFill>
          <a:ln w="19050">
            <a:solidFill>
              <a:schemeClr val="bg1"/>
            </a:solidFill>
          </a:ln>
          <a:effectLst/>
        </p:spPr>
      </p:pic>
      <p:grpSp>
        <p:nvGrpSpPr>
          <p:cNvPr id="12" name="群組 11">
            <a:extLst>
              <a:ext uri="{FF2B5EF4-FFF2-40B4-BE49-F238E27FC236}">
                <a16:creationId xmlns:a16="http://schemas.microsoft.com/office/drawing/2014/main" id="{F42A8D72-6E23-46C8-9614-0EEC69BBBE8E}"/>
              </a:ext>
            </a:extLst>
          </p:cNvPr>
          <p:cNvGrpSpPr/>
          <p:nvPr/>
        </p:nvGrpSpPr>
        <p:grpSpPr>
          <a:xfrm>
            <a:off x="155290" y="1377671"/>
            <a:ext cx="1269571" cy="1269571"/>
            <a:chOff x="155290" y="1377671"/>
            <a:chExt cx="1269571" cy="1269571"/>
          </a:xfrm>
        </p:grpSpPr>
        <p:pic>
          <p:nvPicPr>
            <p:cNvPr id="8" name="圖片 7">
              <a:extLst>
                <a:ext uri="{FF2B5EF4-FFF2-40B4-BE49-F238E27FC236}">
                  <a16:creationId xmlns:a16="http://schemas.microsoft.com/office/drawing/2014/main" id="{AF681E1A-91FD-49A6-A086-82ADAD2D8C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90" y="1377671"/>
              <a:ext cx="1269571" cy="1269571"/>
            </a:xfrm>
            <a:prstGeom prst="rect">
              <a:avLst/>
            </a:prstGeom>
          </p:spPr>
        </p:pic>
        <p:sp>
          <p:nvSpPr>
            <p:cNvPr id="11" name="文字方塊 10">
              <a:extLst>
                <a:ext uri="{FF2B5EF4-FFF2-40B4-BE49-F238E27FC236}">
                  <a16:creationId xmlns:a16="http://schemas.microsoft.com/office/drawing/2014/main" id="{C4DBC156-C8BF-4F65-BB5C-7EF86399C889}"/>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16" name="群組 15">
            <a:extLst>
              <a:ext uri="{FF2B5EF4-FFF2-40B4-BE49-F238E27FC236}">
                <a16:creationId xmlns:a16="http://schemas.microsoft.com/office/drawing/2014/main" id="{85B528FD-6867-4748-8011-5308C1317B76}"/>
              </a:ext>
            </a:extLst>
          </p:cNvPr>
          <p:cNvGrpSpPr/>
          <p:nvPr/>
        </p:nvGrpSpPr>
        <p:grpSpPr>
          <a:xfrm>
            <a:off x="10276137" y="713883"/>
            <a:ext cx="1383631" cy="1383631"/>
            <a:chOff x="10276137" y="701851"/>
            <a:chExt cx="1383631" cy="1383631"/>
          </a:xfrm>
        </p:grpSpPr>
        <p:sp>
          <p:nvSpPr>
            <p:cNvPr id="13" name="橢圓 12">
              <a:extLst>
                <a:ext uri="{FF2B5EF4-FFF2-40B4-BE49-F238E27FC236}">
                  <a16:creationId xmlns:a16="http://schemas.microsoft.com/office/drawing/2014/main" id="{75BA029B-60AD-41BE-A7FE-A1FCB063B402}"/>
                </a:ext>
              </a:extLst>
            </p:cNvPr>
            <p:cNvSpPr/>
            <p:nvPr/>
          </p:nvSpPr>
          <p:spPr>
            <a:xfrm>
              <a:off x="10276137" y="701851"/>
              <a:ext cx="1383631" cy="1383631"/>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圖片 14">
              <a:extLst>
                <a:ext uri="{FF2B5EF4-FFF2-40B4-BE49-F238E27FC236}">
                  <a16:creationId xmlns:a16="http://schemas.microsoft.com/office/drawing/2014/main" id="{E5E9F562-34A3-4B49-86DE-63F75AE080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88408" y="1005664"/>
              <a:ext cx="759089" cy="776005"/>
            </a:xfrm>
            <a:prstGeom prst="rect">
              <a:avLst/>
            </a:prstGeom>
          </p:spPr>
        </p:pic>
      </p:grpSp>
    </p:spTree>
    <p:extLst>
      <p:ext uri="{BB962C8B-B14F-4D97-AF65-F5344CB8AC3E}">
        <p14:creationId xmlns:p14="http://schemas.microsoft.com/office/powerpoint/2010/main" val="1454017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F181460-F8A0-45B6-80D5-31E5ACA90E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1697" y="1701176"/>
            <a:ext cx="6919723" cy="4139128"/>
          </a:xfrm>
          <a:prstGeom prst="roundRect">
            <a:avLst>
              <a:gd name="adj" fmla="val 1782"/>
            </a:avLst>
          </a:prstGeom>
          <a:solidFill>
            <a:srgbClr val="FFFFFF">
              <a:shade val="85000"/>
            </a:srgbClr>
          </a:solidFill>
          <a:ln w="19050">
            <a:solidFill>
              <a:schemeClr val="bg1"/>
            </a:solidFill>
          </a:ln>
          <a:effectLst/>
        </p:spPr>
      </p:pic>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p:txBody>
          <a:bodyPr/>
          <a:lstStyle/>
          <a:p>
            <a:r>
              <a:rPr lang="en-US" altLang="zh-TW"/>
              <a:t>QVPN Device Client : Windows</a:t>
            </a:r>
            <a:endParaRPr lang="zh-TW" altLang="en-US"/>
          </a:p>
        </p:txBody>
      </p:sp>
      <p:sp>
        <p:nvSpPr>
          <p:cNvPr id="9" name="Shape 393">
            <a:extLst>
              <a:ext uri="{FF2B5EF4-FFF2-40B4-BE49-F238E27FC236}">
                <a16:creationId xmlns:a16="http://schemas.microsoft.com/office/drawing/2014/main" id="{B3CE387D-A770-4D5D-80F4-C70FBD731FEE}"/>
              </a:ext>
            </a:extLst>
          </p:cNvPr>
          <p:cNvSpPr txBox="1"/>
          <p:nvPr/>
        </p:nvSpPr>
        <p:spPr>
          <a:xfrm>
            <a:off x="1352669" y="1716150"/>
            <a:ext cx="2736304" cy="369332"/>
          </a:xfrm>
          <a:prstGeom prst="rect">
            <a:avLst/>
          </a:prstGeom>
          <a:noFill/>
          <a:ln>
            <a:noFill/>
          </a:ln>
        </p:spPr>
        <p:txBody>
          <a:bodyPr spcFirstLastPara="1" wrap="square" lIns="91425" tIns="45700" rIns="91425" bIns="45700" anchor="t" anchorCtr="0">
            <a:noAutofit/>
          </a:bodyPr>
          <a:lstStyle/>
          <a:p>
            <a:pPr>
              <a:buClr>
                <a:srgbClr val="002060"/>
              </a:buClr>
              <a:buSzPts val="1800"/>
            </a:pPr>
            <a:r>
              <a:rPr lang="en-US" altLang="zh-TW" b="1">
                <a:solidFill>
                  <a:schemeClr val="bg1">
                    <a:lumMod val="75000"/>
                  </a:schemeClr>
                </a:solidFill>
                <a:latin typeface="Arial" panose="020B0604020202020204" pitchFamily="34" charset="0"/>
                <a:ea typeface="微軟正黑體" panose="020B0604030504040204" pitchFamily="34" charset="-120"/>
                <a:cs typeface="Arial" panose="020B0604020202020204" pitchFamily="34" charset="0"/>
                <a:sym typeface="Microsoft JhengHei"/>
              </a:rPr>
              <a:t>Add New NAS</a:t>
            </a:r>
          </a:p>
        </p:txBody>
      </p:sp>
      <p:grpSp>
        <p:nvGrpSpPr>
          <p:cNvPr id="5" name="群組 4">
            <a:extLst>
              <a:ext uri="{FF2B5EF4-FFF2-40B4-BE49-F238E27FC236}">
                <a16:creationId xmlns:a16="http://schemas.microsoft.com/office/drawing/2014/main" id="{41E947F4-40C2-4826-B3AB-BD31807FF6CA}"/>
              </a:ext>
            </a:extLst>
          </p:cNvPr>
          <p:cNvGrpSpPr/>
          <p:nvPr/>
        </p:nvGrpSpPr>
        <p:grpSpPr>
          <a:xfrm>
            <a:off x="155289" y="1377671"/>
            <a:ext cx="1269571" cy="1269571"/>
            <a:chOff x="155289" y="1377671"/>
            <a:chExt cx="1269571" cy="1269571"/>
          </a:xfrm>
        </p:grpSpPr>
        <p:pic>
          <p:nvPicPr>
            <p:cNvPr id="13" name="圖片 12">
              <a:extLst>
                <a:ext uri="{FF2B5EF4-FFF2-40B4-BE49-F238E27FC236}">
                  <a16:creationId xmlns:a16="http://schemas.microsoft.com/office/drawing/2014/main" id="{08F5C099-3DBF-48A4-9BE3-CB68235466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89" y="1377671"/>
              <a:ext cx="1269571" cy="1269571"/>
            </a:xfrm>
            <a:prstGeom prst="rect">
              <a:avLst/>
            </a:prstGeom>
          </p:spPr>
        </p:pic>
        <p:sp>
          <p:nvSpPr>
            <p:cNvPr id="12" name="文字方塊 11">
              <a:extLst>
                <a:ext uri="{FF2B5EF4-FFF2-40B4-BE49-F238E27FC236}">
                  <a16:creationId xmlns:a16="http://schemas.microsoft.com/office/drawing/2014/main" id="{50632067-AB19-4EDA-9FD7-614904727A4F}"/>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4" name="Shape 393">
            <a:extLst>
              <a:ext uri="{FF2B5EF4-FFF2-40B4-BE49-F238E27FC236}">
                <a16:creationId xmlns:a16="http://schemas.microsoft.com/office/drawing/2014/main" id="{8561244E-6A88-4F82-B4D4-CD1D66B72B7B}"/>
              </a:ext>
            </a:extLst>
          </p:cNvPr>
          <p:cNvSpPr txBox="1"/>
          <p:nvPr/>
        </p:nvSpPr>
        <p:spPr>
          <a:xfrm>
            <a:off x="1352669" y="2416125"/>
            <a:ext cx="2930573" cy="972776"/>
          </a:xfrm>
          <a:prstGeom prst="rect">
            <a:avLst/>
          </a:prstGeom>
          <a:noFill/>
          <a:ln>
            <a:noFill/>
          </a:ln>
        </p:spPr>
        <p:txBody>
          <a:bodyPr spcFirstLastPara="1" wrap="square" lIns="91425" tIns="45700" rIns="91425" bIns="45700" anchor="t" anchorCtr="0">
            <a:noAutofit/>
          </a:bodyPr>
          <a:lstStyle/>
          <a:p>
            <a:pPr>
              <a:buClr>
                <a:srgbClr val="002060"/>
              </a:buClr>
              <a:buSzPts val="1800"/>
            </a:pPr>
            <a:r>
              <a:rPr lang="en-US" altLang="zh-TW" b="1">
                <a:solidFill>
                  <a:srgbClr val="FFC000"/>
                </a:solidFill>
                <a:latin typeface="Arial" panose="020B0604020202020204" pitchFamily="34" charset="0"/>
                <a:ea typeface="微軟正黑體" panose="020B0604030504040204" pitchFamily="34" charset="-120"/>
                <a:cs typeface="Arial" panose="020B0604020202020204" pitchFamily="34" charset="0"/>
                <a:sym typeface="Microsoft JhengHei"/>
              </a:rPr>
              <a:t>Enter VPN profile field, admin user automatically obtains VPN Port and pre-shared key</a:t>
            </a:r>
          </a:p>
        </p:txBody>
      </p:sp>
      <p:grpSp>
        <p:nvGrpSpPr>
          <p:cNvPr id="15" name="群組 14">
            <a:extLst>
              <a:ext uri="{FF2B5EF4-FFF2-40B4-BE49-F238E27FC236}">
                <a16:creationId xmlns:a16="http://schemas.microsoft.com/office/drawing/2014/main" id="{E39FB600-13DE-4C60-B877-DD4881C4CDC7}"/>
              </a:ext>
            </a:extLst>
          </p:cNvPr>
          <p:cNvGrpSpPr/>
          <p:nvPr/>
        </p:nvGrpSpPr>
        <p:grpSpPr>
          <a:xfrm>
            <a:off x="155290" y="2511045"/>
            <a:ext cx="1269571" cy="1269571"/>
            <a:chOff x="155290" y="1377671"/>
            <a:chExt cx="1269571" cy="1269571"/>
          </a:xfrm>
        </p:grpSpPr>
        <p:pic>
          <p:nvPicPr>
            <p:cNvPr id="16" name="圖片 15">
              <a:extLst>
                <a:ext uri="{FF2B5EF4-FFF2-40B4-BE49-F238E27FC236}">
                  <a16:creationId xmlns:a16="http://schemas.microsoft.com/office/drawing/2014/main" id="{FE913C61-50A6-4809-A420-EE080340E4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290" y="1377671"/>
              <a:ext cx="1269571" cy="1269571"/>
            </a:xfrm>
            <a:prstGeom prst="rect">
              <a:avLst/>
            </a:prstGeom>
          </p:spPr>
        </p:pic>
        <p:sp>
          <p:nvSpPr>
            <p:cNvPr id="17" name="文字方塊 16">
              <a:extLst>
                <a:ext uri="{FF2B5EF4-FFF2-40B4-BE49-F238E27FC236}">
                  <a16:creationId xmlns:a16="http://schemas.microsoft.com/office/drawing/2014/main" id="{E9BA6577-7A61-419A-80D2-1326E3A04DB6}"/>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19" name="群組 18">
            <a:extLst>
              <a:ext uri="{FF2B5EF4-FFF2-40B4-BE49-F238E27FC236}">
                <a16:creationId xmlns:a16="http://schemas.microsoft.com/office/drawing/2014/main" id="{D409EB72-C567-4AA1-8102-B60D312C1249}"/>
              </a:ext>
            </a:extLst>
          </p:cNvPr>
          <p:cNvGrpSpPr/>
          <p:nvPr/>
        </p:nvGrpSpPr>
        <p:grpSpPr>
          <a:xfrm>
            <a:off x="10276137" y="713883"/>
            <a:ext cx="1383631" cy="1383631"/>
            <a:chOff x="10276137" y="701851"/>
            <a:chExt cx="1383631" cy="1383631"/>
          </a:xfrm>
        </p:grpSpPr>
        <p:sp>
          <p:nvSpPr>
            <p:cNvPr id="20" name="橢圓 19">
              <a:extLst>
                <a:ext uri="{FF2B5EF4-FFF2-40B4-BE49-F238E27FC236}">
                  <a16:creationId xmlns:a16="http://schemas.microsoft.com/office/drawing/2014/main" id="{ED58404C-86A0-4B5D-A972-31A6A9B46C93}"/>
                </a:ext>
              </a:extLst>
            </p:cNvPr>
            <p:cNvSpPr/>
            <p:nvPr/>
          </p:nvSpPr>
          <p:spPr>
            <a:xfrm>
              <a:off x="10276137" y="701851"/>
              <a:ext cx="1383631" cy="1383631"/>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1" name="圖片 20">
              <a:extLst>
                <a:ext uri="{FF2B5EF4-FFF2-40B4-BE49-F238E27FC236}">
                  <a16:creationId xmlns:a16="http://schemas.microsoft.com/office/drawing/2014/main" id="{0AA602D0-2243-4BD5-B20E-A73C0D534F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88408" y="1005664"/>
              <a:ext cx="759089" cy="776005"/>
            </a:xfrm>
            <a:prstGeom prst="rect">
              <a:avLst/>
            </a:prstGeom>
          </p:spPr>
        </p:pic>
      </p:grpSp>
    </p:spTree>
    <p:extLst>
      <p:ext uri="{BB962C8B-B14F-4D97-AF65-F5344CB8AC3E}">
        <p14:creationId xmlns:p14="http://schemas.microsoft.com/office/powerpoint/2010/main" val="1036082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4A4008B1-4B90-4181-B73B-7A04BC1989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9485" y="1701177"/>
            <a:ext cx="6841935" cy="4139128"/>
          </a:xfrm>
          <a:prstGeom prst="roundRect">
            <a:avLst>
              <a:gd name="adj" fmla="val 1782"/>
            </a:avLst>
          </a:prstGeom>
          <a:solidFill>
            <a:srgbClr val="FFFFFF">
              <a:shade val="85000"/>
            </a:srgbClr>
          </a:solidFill>
          <a:ln w="19050">
            <a:solidFill>
              <a:schemeClr val="bg1"/>
            </a:solidFill>
          </a:ln>
          <a:effectLst/>
        </p:spPr>
      </p:pic>
      <p:grpSp>
        <p:nvGrpSpPr>
          <p:cNvPr id="5" name="群組 4">
            <a:extLst>
              <a:ext uri="{FF2B5EF4-FFF2-40B4-BE49-F238E27FC236}">
                <a16:creationId xmlns:a16="http://schemas.microsoft.com/office/drawing/2014/main" id="{5515A573-485A-4A0B-91D1-0F119389FF6C}"/>
              </a:ext>
            </a:extLst>
          </p:cNvPr>
          <p:cNvGrpSpPr/>
          <p:nvPr/>
        </p:nvGrpSpPr>
        <p:grpSpPr>
          <a:xfrm>
            <a:off x="155289" y="2511045"/>
            <a:ext cx="1269571" cy="1269571"/>
            <a:chOff x="155289" y="2511045"/>
            <a:chExt cx="1269571" cy="1269571"/>
          </a:xfrm>
        </p:grpSpPr>
        <p:pic>
          <p:nvPicPr>
            <p:cNvPr id="35" name="圖片 34">
              <a:extLst>
                <a:ext uri="{FF2B5EF4-FFF2-40B4-BE49-F238E27FC236}">
                  <a16:creationId xmlns:a16="http://schemas.microsoft.com/office/drawing/2014/main" id="{721C1D65-E26E-451D-90F8-FF080ED177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89" y="2511045"/>
              <a:ext cx="1269571" cy="1269571"/>
            </a:xfrm>
            <a:prstGeom prst="rect">
              <a:avLst/>
            </a:prstGeom>
          </p:spPr>
        </p:pic>
        <p:sp>
          <p:nvSpPr>
            <p:cNvPr id="36" name="文字方塊 35">
              <a:extLst>
                <a:ext uri="{FF2B5EF4-FFF2-40B4-BE49-F238E27FC236}">
                  <a16:creationId xmlns:a16="http://schemas.microsoft.com/office/drawing/2014/main" id="{0909D293-67A4-4FDB-9115-1250048B8CD8}"/>
                </a:ext>
              </a:extLst>
            </p:cNvPr>
            <p:cNvSpPr txBox="1"/>
            <p:nvPr/>
          </p:nvSpPr>
          <p:spPr>
            <a:xfrm>
              <a:off x="556296" y="2656183"/>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p:txBody>
          <a:bodyPr/>
          <a:lstStyle/>
          <a:p>
            <a:r>
              <a:rPr lang="en-US" altLang="zh-TW"/>
              <a:t>QVPN Device Client : Windows</a:t>
            </a:r>
            <a:endParaRPr lang="zh-TW" altLang="en-US"/>
          </a:p>
        </p:txBody>
      </p:sp>
      <p:sp>
        <p:nvSpPr>
          <p:cNvPr id="12" name="Shape 393">
            <a:extLst>
              <a:ext uri="{FF2B5EF4-FFF2-40B4-BE49-F238E27FC236}">
                <a16:creationId xmlns:a16="http://schemas.microsoft.com/office/drawing/2014/main" id="{20432B20-B21C-4192-807F-18D0BF4F892D}"/>
              </a:ext>
            </a:extLst>
          </p:cNvPr>
          <p:cNvSpPr txBox="1"/>
          <p:nvPr/>
        </p:nvSpPr>
        <p:spPr>
          <a:xfrm>
            <a:off x="1352669" y="1700108"/>
            <a:ext cx="2736304" cy="369332"/>
          </a:xfrm>
          <a:prstGeom prst="rect">
            <a:avLst/>
          </a:prstGeom>
          <a:noFill/>
          <a:ln>
            <a:noFill/>
          </a:ln>
        </p:spPr>
        <p:txBody>
          <a:bodyPr spcFirstLastPara="1" wrap="square" lIns="91425" tIns="45700" rIns="91425" bIns="45700" anchor="t" anchorCtr="0">
            <a:noAutofit/>
          </a:bodyPr>
          <a:lstStyle/>
          <a:p>
            <a:pPr lvl="0">
              <a:buClr>
                <a:srgbClr val="002060"/>
              </a:buClr>
              <a:buSzPts val="1800"/>
            </a:pPr>
            <a:r>
              <a:rPr lang="en-US" altLang="zh-TW" b="1">
                <a:solidFill>
                  <a:schemeClr val="bg1">
                    <a:lumMod val="75000"/>
                  </a:schemeClr>
                </a:solidFill>
                <a:latin typeface="Arial" panose="020B0604020202020204" pitchFamily="34" charset="0"/>
                <a:ea typeface="微軟正黑體" panose="020B0604030504040204" pitchFamily="34" charset="-120"/>
                <a:cs typeface="Arial" panose="020B0604020202020204" pitchFamily="34" charset="0"/>
                <a:sym typeface="Microsoft JhengHei"/>
              </a:rPr>
              <a:t>Add New NAS</a:t>
            </a:r>
          </a:p>
        </p:txBody>
      </p:sp>
      <p:grpSp>
        <p:nvGrpSpPr>
          <p:cNvPr id="6" name="群組 5">
            <a:extLst>
              <a:ext uri="{FF2B5EF4-FFF2-40B4-BE49-F238E27FC236}">
                <a16:creationId xmlns:a16="http://schemas.microsoft.com/office/drawing/2014/main" id="{CABFB959-4A7F-4F68-93B3-59B934207ED8}"/>
              </a:ext>
            </a:extLst>
          </p:cNvPr>
          <p:cNvGrpSpPr/>
          <p:nvPr/>
        </p:nvGrpSpPr>
        <p:grpSpPr>
          <a:xfrm>
            <a:off x="155289" y="1377671"/>
            <a:ext cx="1269571" cy="1269571"/>
            <a:chOff x="155289" y="1377671"/>
            <a:chExt cx="1269571" cy="1269571"/>
          </a:xfrm>
        </p:grpSpPr>
        <p:pic>
          <p:nvPicPr>
            <p:cNvPr id="11" name="圖片 10">
              <a:extLst>
                <a:ext uri="{FF2B5EF4-FFF2-40B4-BE49-F238E27FC236}">
                  <a16:creationId xmlns:a16="http://schemas.microsoft.com/office/drawing/2014/main" id="{E2D5B54C-98F4-47D5-B14F-3FAFCB45BD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89" y="1377671"/>
              <a:ext cx="1269571" cy="1269571"/>
            </a:xfrm>
            <a:prstGeom prst="rect">
              <a:avLst/>
            </a:prstGeom>
          </p:spPr>
        </p:pic>
        <p:sp>
          <p:nvSpPr>
            <p:cNvPr id="13" name="文字方塊 12">
              <a:extLst>
                <a:ext uri="{FF2B5EF4-FFF2-40B4-BE49-F238E27FC236}">
                  <a16:creationId xmlns:a16="http://schemas.microsoft.com/office/drawing/2014/main" id="{ADAC38AC-6964-4A1B-95C6-C41ED418635B}"/>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22" name="Shape 393">
            <a:extLst>
              <a:ext uri="{FF2B5EF4-FFF2-40B4-BE49-F238E27FC236}">
                <a16:creationId xmlns:a16="http://schemas.microsoft.com/office/drawing/2014/main" id="{8E927511-3A83-4235-A60B-A03FA0594382}"/>
              </a:ext>
            </a:extLst>
          </p:cNvPr>
          <p:cNvSpPr txBox="1"/>
          <p:nvPr/>
        </p:nvSpPr>
        <p:spPr>
          <a:xfrm>
            <a:off x="1352669" y="2430599"/>
            <a:ext cx="3036741" cy="1203935"/>
          </a:xfrm>
          <a:prstGeom prst="rect">
            <a:avLst/>
          </a:prstGeom>
          <a:noFill/>
          <a:ln>
            <a:noFill/>
          </a:ln>
        </p:spPr>
        <p:txBody>
          <a:bodyPr spcFirstLastPara="1" wrap="square" lIns="91425" tIns="45700" rIns="91425" bIns="45700" anchor="t" anchorCtr="0">
            <a:noAutofit/>
          </a:bodyPr>
          <a:lstStyle/>
          <a:p>
            <a:pPr>
              <a:buClr>
                <a:srgbClr val="002060"/>
              </a:buClr>
              <a:buSzPts val="1800"/>
            </a:pPr>
            <a:r>
              <a:rPr lang="en-US" altLang="zh-TW" b="1">
                <a:solidFill>
                  <a:schemeClr val="bg1">
                    <a:lumMod val="75000"/>
                  </a:schemeClr>
                </a:solidFill>
                <a:latin typeface="Arial" panose="020B0604020202020204" pitchFamily="34" charset="0"/>
                <a:ea typeface="微軟正黑體" panose="020B0604030504040204" pitchFamily="34" charset="-120"/>
                <a:cs typeface="Arial" panose="020B0604020202020204" pitchFamily="34" charset="0"/>
                <a:sym typeface="Microsoft JhengHei"/>
              </a:rPr>
              <a:t>Enter VPN profile field, admin user automatically obtains VPN Port and </a:t>
            </a:r>
          </a:p>
          <a:p>
            <a:pPr>
              <a:buClr>
                <a:srgbClr val="002060"/>
              </a:buClr>
              <a:buSzPts val="1800"/>
            </a:pPr>
            <a:r>
              <a:rPr lang="en-US" altLang="zh-TW" b="1">
                <a:solidFill>
                  <a:schemeClr val="bg1">
                    <a:lumMod val="75000"/>
                  </a:schemeClr>
                </a:solidFill>
                <a:latin typeface="Arial" panose="020B0604020202020204" pitchFamily="34" charset="0"/>
                <a:ea typeface="微軟正黑體" panose="020B0604030504040204" pitchFamily="34" charset="-120"/>
                <a:cs typeface="Arial" panose="020B0604020202020204" pitchFamily="34" charset="0"/>
                <a:sym typeface="Microsoft JhengHei"/>
              </a:rPr>
              <a:t>pre-shared key</a:t>
            </a:r>
          </a:p>
        </p:txBody>
      </p:sp>
      <p:sp>
        <p:nvSpPr>
          <p:cNvPr id="26" name="Shape 393">
            <a:extLst>
              <a:ext uri="{FF2B5EF4-FFF2-40B4-BE49-F238E27FC236}">
                <a16:creationId xmlns:a16="http://schemas.microsoft.com/office/drawing/2014/main" id="{EC761B72-1904-485B-9A2D-BDF4278BB852}"/>
              </a:ext>
            </a:extLst>
          </p:cNvPr>
          <p:cNvSpPr txBox="1"/>
          <p:nvPr/>
        </p:nvSpPr>
        <p:spPr>
          <a:xfrm>
            <a:off x="1352670" y="3712374"/>
            <a:ext cx="3219330" cy="1766973"/>
          </a:xfrm>
          <a:prstGeom prst="rect">
            <a:avLst/>
          </a:prstGeom>
          <a:noFill/>
          <a:ln>
            <a:noFill/>
          </a:ln>
        </p:spPr>
        <p:txBody>
          <a:bodyPr spcFirstLastPara="1" wrap="square" lIns="91425" tIns="45700" rIns="91425" bIns="45700" anchor="t" anchorCtr="0">
            <a:noAutofit/>
          </a:bodyPr>
          <a:lstStyle/>
          <a:p>
            <a:pPr>
              <a:buClr>
                <a:srgbClr val="002060"/>
              </a:buClr>
              <a:buSzPts val="1800"/>
            </a:pPr>
            <a:r>
              <a:rPr lang="en-US" altLang="zh-TW" b="1">
                <a:solidFill>
                  <a:srgbClr val="FFC000"/>
                </a:solidFill>
                <a:latin typeface="Arial"/>
                <a:ea typeface="微軟正黑體"/>
                <a:cs typeface="Arial"/>
                <a:sym typeface="Microsoft JhengHei"/>
              </a:rPr>
              <a:t>If it is not an admin user, or if it fails to automatically get the information, you need to enter it manually</a:t>
            </a:r>
            <a:endParaRPr lang="zh-TW" altLang="en-US" b="1">
              <a:solidFill>
                <a:srgbClr val="FFC000"/>
              </a:solidFill>
              <a:latin typeface="Arial"/>
              <a:ea typeface="微軟正黑體"/>
              <a:cs typeface="Arial"/>
              <a:sym typeface="Microsoft JhengHei"/>
            </a:endParaRPr>
          </a:p>
        </p:txBody>
      </p:sp>
      <p:grpSp>
        <p:nvGrpSpPr>
          <p:cNvPr id="27" name="群組 26">
            <a:extLst>
              <a:ext uri="{FF2B5EF4-FFF2-40B4-BE49-F238E27FC236}">
                <a16:creationId xmlns:a16="http://schemas.microsoft.com/office/drawing/2014/main" id="{E5DA5433-6D5D-470C-B692-E6E27D848D6B}"/>
              </a:ext>
            </a:extLst>
          </p:cNvPr>
          <p:cNvGrpSpPr/>
          <p:nvPr/>
        </p:nvGrpSpPr>
        <p:grpSpPr>
          <a:xfrm>
            <a:off x="155290" y="3657606"/>
            <a:ext cx="1269571" cy="1269571"/>
            <a:chOff x="155290" y="1377671"/>
            <a:chExt cx="1269571" cy="1269571"/>
          </a:xfrm>
        </p:grpSpPr>
        <p:pic>
          <p:nvPicPr>
            <p:cNvPr id="28" name="圖片 27">
              <a:extLst>
                <a:ext uri="{FF2B5EF4-FFF2-40B4-BE49-F238E27FC236}">
                  <a16:creationId xmlns:a16="http://schemas.microsoft.com/office/drawing/2014/main" id="{13B6F5AB-C3BF-4402-879E-C7CE91E423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290" y="1377671"/>
              <a:ext cx="1269571" cy="1269571"/>
            </a:xfrm>
            <a:prstGeom prst="rect">
              <a:avLst/>
            </a:prstGeom>
          </p:spPr>
        </p:pic>
        <p:sp>
          <p:nvSpPr>
            <p:cNvPr id="29" name="文字方塊 28">
              <a:extLst>
                <a:ext uri="{FF2B5EF4-FFF2-40B4-BE49-F238E27FC236}">
                  <a16:creationId xmlns:a16="http://schemas.microsoft.com/office/drawing/2014/main" id="{4625E195-926C-4090-889E-BBD438791A4C}"/>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9" name="群組 38">
            <a:extLst>
              <a:ext uri="{FF2B5EF4-FFF2-40B4-BE49-F238E27FC236}">
                <a16:creationId xmlns:a16="http://schemas.microsoft.com/office/drawing/2014/main" id="{A1D47B17-9DE0-4733-AE44-5E96B10355A3}"/>
              </a:ext>
            </a:extLst>
          </p:cNvPr>
          <p:cNvGrpSpPr/>
          <p:nvPr/>
        </p:nvGrpSpPr>
        <p:grpSpPr>
          <a:xfrm>
            <a:off x="10276137" y="713883"/>
            <a:ext cx="1383631" cy="1383631"/>
            <a:chOff x="10276137" y="701851"/>
            <a:chExt cx="1383631" cy="1383631"/>
          </a:xfrm>
        </p:grpSpPr>
        <p:sp>
          <p:nvSpPr>
            <p:cNvPr id="40" name="橢圓 39">
              <a:extLst>
                <a:ext uri="{FF2B5EF4-FFF2-40B4-BE49-F238E27FC236}">
                  <a16:creationId xmlns:a16="http://schemas.microsoft.com/office/drawing/2014/main" id="{EB3BB038-13C2-4D36-AAC4-FA34402F8C17}"/>
                </a:ext>
              </a:extLst>
            </p:cNvPr>
            <p:cNvSpPr/>
            <p:nvPr/>
          </p:nvSpPr>
          <p:spPr>
            <a:xfrm>
              <a:off x="10276137" y="701851"/>
              <a:ext cx="1383631" cy="1383631"/>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1" name="圖片 40">
              <a:extLst>
                <a:ext uri="{FF2B5EF4-FFF2-40B4-BE49-F238E27FC236}">
                  <a16:creationId xmlns:a16="http://schemas.microsoft.com/office/drawing/2014/main" id="{99A5A108-EE6D-4717-94BB-7D569DDA55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88408" y="1005664"/>
              <a:ext cx="759089" cy="776005"/>
            </a:xfrm>
            <a:prstGeom prst="rect">
              <a:avLst/>
            </a:prstGeom>
          </p:spPr>
        </p:pic>
      </p:grpSp>
    </p:spTree>
    <p:extLst>
      <p:ext uri="{BB962C8B-B14F-4D97-AF65-F5344CB8AC3E}">
        <p14:creationId xmlns:p14="http://schemas.microsoft.com/office/powerpoint/2010/main" val="452240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DCE3D4DA-D06F-4172-86A0-A65FA154E2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0143" y="1711172"/>
            <a:ext cx="6911277" cy="4129132"/>
          </a:xfrm>
          <a:prstGeom prst="roundRect">
            <a:avLst>
              <a:gd name="adj" fmla="val 1782"/>
            </a:avLst>
          </a:prstGeom>
          <a:solidFill>
            <a:srgbClr val="FFFFFF">
              <a:shade val="85000"/>
            </a:srgbClr>
          </a:solidFill>
          <a:ln w="19050">
            <a:solidFill>
              <a:schemeClr val="bg1"/>
            </a:solidFill>
          </a:ln>
          <a:effectLst/>
        </p:spPr>
      </p:pic>
      <p:grpSp>
        <p:nvGrpSpPr>
          <p:cNvPr id="5" name="群組 4">
            <a:extLst>
              <a:ext uri="{FF2B5EF4-FFF2-40B4-BE49-F238E27FC236}">
                <a16:creationId xmlns:a16="http://schemas.microsoft.com/office/drawing/2014/main" id="{49A0747F-FD39-43A5-8A03-A1844053B97C}"/>
              </a:ext>
            </a:extLst>
          </p:cNvPr>
          <p:cNvGrpSpPr/>
          <p:nvPr/>
        </p:nvGrpSpPr>
        <p:grpSpPr>
          <a:xfrm>
            <a:off x="155289" y="3664033"/>
            <a:ext cx="1269571" cy="1269571"/>
            <a:chOff x="155289" y="3664033"/>
            <a:chExt cx="1269571" cy="1269571"/>
          </a:xfrm>
        </p:grpSpPr>
        <p:pic>
          <p:nvPicPr>
            <p:cNvPr id="27" name="圖片 26">
              <a:extLst>
                <a:ext uri="{FF2B5EF4-FFF2-40B4-BE49-F238E27FC236}">
                  <a16:creationId xmlns:a16="http://schemas.microsoft.com/office/drawing/2014/main" id="{D041D76B-E0C0-4051-903D-D405BBAC5F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89" y="3664033"/>
              <a:ext cx="1269571" cy="1269571"/>
            </a:xfrm>
            <a:prstGeom prst="rect">
              <a:avLst/>
            </a:prstGeom>
          </p:spPr>
        </p:pic>
        <p:sp>
          <p:nvSpPr>
            <p:cNvPr id="28" name="文字方塊 27">
              <a:extLst>
                <a:ext uri="{FF2B5EF4-FFF2-40B4-BE49-F238E27FC236}">
                  <a16:creationId xmlns:a16="http://schemas.microsoft.com/office/drawing/2014/main" id="{F25CE327-8739-428D-B7CA-F4B51630AB01}"/>
                </a:ext>
              </a:extLst>
            </p:cNvPr>
            <p:cNvSpPr txBox="1"/>
            <p:nvPr/>
          </p:nvSpPr>
          <p:spPr>
            <a:xfrm>
              <a:off x="556296" y="3809171"/>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p:txBody>
          <a:bodyPr/>
          <a:lstStyle/>
          <a:p>
            <a:r>
              <a:rPr lang="en-US" altLang="zh-TW"/>
              <a:t>QVPN Device Client : Windows</a:t>
            </a:r>
            <a:endParaRPr lang="zh-TW" altLang="en-US"/>
          </a:p>
        </p:txBody>
      </p:sp>
      <p:grpSp>
        <p:nvGrpSpPr>
          <p:cNvPr id="6" name="群組 5">
            <a:extLst>
              <a:ext uri="{FF2B5EF4-FFF2-40B4-BE49-F238E27FC236}">
                <a16:creationId xmlns:a16="http://schemas.microsoft.com/office/drawing/2014/main" id="{D1AA6A1A-CF2C-45E9-BA54-0403D76BDEF5}"/>
              </a:ext>
            </a:extLst>
          </p:cNvPr>
          <p:cNvGrpSpPr/>
          <p:nvPr/>
        </p:nvGrpSpPr>
        <p:grpSpPr>
          <a:xfrm>
            <a:off x="155289" y="2511045"/>
            <a:ext cx="1269571" cy="1269571"/>
            <a:chOff x="155289" y="2511045"/>
            <a:chExt cx="1269571" cy="1269571"/>
          </a:xfrm>
        </p:grpSpPr>
        <p:pic>
          <p:nvPicPr>
            <p:cNvPr id="13" name="圖片 12">
              <a:extLst>
                <a:ext uri="{FF2B5EF4-FFF2-40B4-BE49-F238E27FC236}">
                  <a16:creationId xmlns:a16="http://schemas.microsoft.com/office/drawing/2014/main" id="{870EFB66-8AFE-4A7C-AC29-438195E525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89" y="2511045"/>
              <a:ext cx="1269571" cy="1269571"/>
            </a:xfrm>
            <a:prstGeom prst="rect">
              <a:avLst/>
            </a:prstGeom>
          </p:spPr>
        </p:pic>
        <p:sp>
          <p:nvSpPr>
            <p:cNvPr id="14" name="文字方塊 13">
              <a:extLst>
                <a:ext uri="{FF2B5EF4-FFF2-40B4-BE49-F238E27FC236}">
                  <a16:creationId xmlns:a16="http://schemas.microsoft.com/office/drawing/2014/main" id="{484F28FB-ADF7-4B93-9A31-A53B9B8F2DAA}"/>
                </a:ext>
              </a:extLst>
            </p:cNvPr>
            <p:cNvSpPr txBox="1"/>
            <p:nvPr/>
          </p:nvSpPr>
          <p:spPr>
            <a:xfrm>
              <a:off x="556296" y="2656183"/>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6" name="Shape 393">
            <a:extLst>
              <a:ext uri="{FF2B5EF4-FFF2-40B4-BE49-F238E27FC236}">
                <a16:creationId xmlns:a16="http://schemas.microsoft.com/office/drawing/2014/main" id="{D7BD75D6-54E8-499B-BE09-68AF9C929012}"/>
              </a:ext>
            </a:extLst>
          </p:cNvPr>
          <p:cNvSpPr txBox="1"/>
          <p:nvPr/>
        </p:nvSpPr>
        <p:spPr>
          <a:xfrm>
            <a:off x="1352669" y="1716150"/>
            <a:ext cx="2736304" cy="369332"/>
          </a:xfrm>
          <a:prstGeom prst="rect">
            <a:avLst/>
          </a:prstGeom>
          <a:noFill/>
          <a:ln>
            <a:noFill/>
          </a:ln>
        </p:spPr>
        <p:txBody>
          <a:bodyPr spcFirstLastPara="1" wrap="square" lIns="91425" tIns="45700" rIns="91425" bIns="45700" anchor="t" anchorCtr="0">
            <a:noAutofit/>
          </a:bodyPr>
          <a:lstStyle/>
          <a:p>
            <a:pPr>
              <a:buClr>
                <a:srgbClr val="002060"/>
              </a:buClr>
              <a:buSzPts val="1800"/>
            </a:pPr>
            <a:r>
              <a:rPr lang="en-US" altLang="zh-TW" b="1">
                <a:solidFill>
                  <a:schemeClr val="bg1">
                    <a:lumMod val="75000"/>
                  </a:schemeClr>
                </a:solidFill>
                <a:latin typeface="Arial" panose="020B0604020202020204" pitchFamily="34" charset="0"/>
                <a:ea typeface="微軟正黑體" panose="020B0604030504040204" pitchFamily="34" charset="-120"/>
                <a:cs typeface="Arial" panose="020B0604020202020204" pitchFamily="34" charset="0"/>
                <a:sym typeface="Microsoft JhengHei"/>
              </a:rPr>
              <a:t>Add New NAS</a:t>
            </a:r>
          </a:p>
        </p:txBody>
      </p:sp>
      <p:grpSp>
        <p:nvGrpSpPr>
          <p:cNvPr id="7" name="群組 6">
            <a:extLst>
              <a:ext uri="{FF2B5EF4-FFF2-40B4-BE49-F238E27FC236}">
                <a16:creationId xmlns:a16="http://schemas.microsoft.com/office/drawing/2014/main" id="{A83A1AD2-AC25-4AEC-9388-19D92E82333B}"/>
              </a:ext>
            </a:extLst>
          </p:cNvPr>
          <p:cNvGrpSpPr/>
          <p:nvPr/>
        </p:nvGrpSpPr>
        <p:grpSpPr>
          <a:xfrm>
            <a:off x="155289" y="1377671"/>
            <a:ext cx="1269571" cy="1269571"/>
            <a:chOff x="155289" y="1377671"/>
            <a:chExt cx="1269571" cy="1269571"/>
          </a:xfrm>
        </p:grpSpPr>
        <p:pic>
          <p:nvPicPr>
            <p:cNvPr id="15" name="圖片 14">
              <a:extLst>
                <a:ext uri="{FF2B5EF4-FFF2-40B4-BE49-F238E27FC236}">
                  <a16:creationId xmlns:a16="http://schemas.microsoft.com/office/drawing/2014/main" id="{0ABEDE99-60E1-4FFC-BFE4-E73E541956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89" y="1377671"/>
              <a:ext cx="1269571" cy="1269571"/>
            </a:xfrm>
            <a:prstGeom prst="rect">
              <a:avLst/>
            </a:prstGeom>
          </p:spPr>
        </p:pic>
        <p:sp>
          <p:nvSpPr>
            <p:cNvPr id="17" name="文字方塊 16">
              <a:extLst>
                <a:ext uri="{FF2B5EF4-FFF2-40B4-BE49-F238E27FC236}">
                  <a16:creationId xmlns:a16="http://schemas.microsoft.com/office/drawing/2014/main" id="{6773C32F-A0DA-43E2-BB8C-BBB10C209D9B}"/>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8" name="Shape 393">
            <a:extLst>
              <a:ext uri="{FF2B5EF4-FFF2-40B4-BE49-F238E27FC236}">
                <a16:creationId xmlns:a16="http://schemas.microsoft.com/office/drawing/2014/main" id="{BF953EEB-7D0B-43F0-992F-17D9717F61DA}"/>
              </a:ext>
            </a:extLst>
          </p:cNvPr>
          <p:cNvSpPr txBox="1"/>
          <p:nvPr/>
        </p:nvSpPr>
        <p:spPr>
          <a:xfrm>
            <a:off x="1352669" y="2432167"/>
            <a:ext cx="3044301" cy="972776"/>
          </a:xfrm>
          <a:prstGeom prst="rect">
            <a:avLst/>
          </a:prstGeom>
          <a:noFill/>
          <a:ln>
            <a:noFill/>
          </a:ln>
        </p:spPr>
        <p:txBody>
          <a:bodyPr spcFirstLastPara="1" wrap="square" lIns="91425" tIns="45700" rIns="91425" bIns="45700" anchor="t" anchorCtr="0">
            <a:noAutofit/>
          </a:bodyPr>
          <a:lstStyle/>
          <a:p>
            <a:pPr lvl="0">
              <a:buClr>
                <a:srgbClr val="002060"/>
              </a:buClr>
              <a:buSzPts val="1800"/>
            </a:pPr>
            <a:r>
              <a:rPr lang="en-US" altLang="zh-TW" b="1">
                <a:solidFill>
                  <a:schemeClr val="bg1">
                    <a:lumMod val="75000"/>
                  </a:schemeClr>
                </a:solidFill>
                <a:latin typeface="Arial" panose="020B0604020202020204" pitchFamily="34" charset="0"/>
                <a:ea typeface="微軟正黑體" panose="020B0604030504040204" pitchFamily="34" charset="-120"/>
                <a:cs typeface="Arial" panose="020B0604020202020204" pitchFamily="34" charset="0"/>
                <a:sym typeface="Microsoft JhengHei"/>
              </a:rPr>
              <a:t>Enter VPN profile field, admin user automatically obtains VPN Port and </a:t>
            </a:r>
          </a:p>
          <a:p>
            <a:pPr lvl="0">
              <a:buClr>
                <a:srgbClr val="002060"/>
              </a:buClr>
              <a:buSzPts val="1800"/>
            </a:pPr>
            <a:r>
              <a:rPr lang="en-US" altLang="zh-TW" b="1">
                <a:solidFill>
                  <a:schemeClr val="bg1">
                    <a:lumMod val="75000"/>
                  </a:schemeClr>
                </a:solidFill>
                <a:latin typeface="Arial" panose="020B0604020202020204" pitchFamily="34" charset="0"/>
                <a:ea typeface="微軟正黑體" panose="020B0604030504040204" pitchFamily="34" charset="-120"/>
                <a:cs typeface="Arial" panose="020B0604020202020204" pitchFamily="34" charset="0"/>
                <a:sym typeface="Microsoft JhengHei"/>
              </a:rPr>
              <a:t>pre-shared key</a:t>
            </a:r>
          </a:p>
        </p:txBody>
      </p:sp>
      <p:sp>
        <p:nvSpPr>
          <p:cNvPr id="19" name="Shape 393">
            <a:extLst>
              <a:ext uri="{FF2B5EF4-FFF2-40B4-BE49-F238E27FC236}">
                <a16:creationId xmlns:a16="http://schemas.microsoft.com/office/drawing/2014/main" id="{14F08945-CCB6-48CE-9E99-CA26D3AF3287}"/>
              </a:ext>
            </a:extLst>
          </p:cNvPr>
          <p:cNvSpPr txBox="1"/>
          <p:nvPr/>
        </p:nvSpPr>
        <p:spPr>
          <a:xfrm>
            <a:off x="1352669" y="3658938"/>
            <a:ext cx="3044301" cy="972776"/>
          </a:xfrm>
          <a:prstGeom prst="rect">
            <a:avLst/>
          </a:prstGeom>
          <a:noFill/>
          <a:ln>
            <a:noFill/>
          </a:ln>
        </p:spPr>
        <p:txBody>
          <a:bodyPr spcFirstLastPara="1" wrap="square" lIns="91425" tIns="45700" rIns="91425" bIns="45700" anchor="t" anchorCtr="0">
            <a:noAutofit/>
          </a:bodyPr>
          <a:lstStyle/>
          <a:p>
            <a:pPr>
              <a:buClr>
                <a:srgbClr val="002060"/>
              </a:buClr>
              <a:buSzPts val="1800"/>
            </a:pPr>
            <a:r>
              <a:rPr lang="en-US" altLang="zh-TW" b="1">
                <a:solidFill>
                  <a:schemeClr val="bg1">
                    <a:lumMod val="75000"/>
                  </a:schemeClr>
                </a:solidFill>
                <a:latin typeface="Arial" panose="020B0604020202020204" pitchFamily="34" charset="0"/>
                <a:ea typeface="微軟正黑體" panose="020B0604030504040204" pitchFamily="34" charset="-120"/>
                <a:cs typeface="Arial" panose="020B0604020202020204" pitchFamily="34" charset="0"/>
                <a:sym typeface="Microsoft JhengHei"/>
              </a:rPr>
              <a:t>If it is not an admin user, or if it fails automatically get the information, you need to enter it manually</a:t>
            </a:r>
            <a:endParaRPr lang="zh-TW" altLang="en-US" b="1">
              <a:solidFill>
                <a:schemeClr val="bg1">
                  <a:lumMod val="75000"/>
                </a:schemeClr>
              </a:solidFill>
              <a:latin typeface="Arial" panose="020B0604020202020204" pitchFamily="34" charset="0"/>
              <a:ea typeface="微軟正黑體" panose="020B0604030504040204" pitchFamily="34" charset="-120"/>
              <a:cs typeface="Arial" panose="020B0604020202020204" pitchFamily="34" charset="0"/>
              <a:sym typeface="Microsoft JhengHei"/>
            </a:endParaRPr>
          </a:p>
        </p:txBody>
      </p:sp>
      <p:sp>
        <p:nvSpPr>
          <p:cNvPr id="23" name="Shape 393">
            <a:extLst>
              <a:ext uri="{FF2B5EF4-FFF2-40B4-BE49-F238E27FC236}">
                <a16:creationId xmlns:a16="http://schemas.microsoft.com/office/drawing/2014/main" id="{D0169D7D-FAF9-49FA-A83E-A71F00BBE58D}"/>
              </a:ext>
            </a:extLst>
          </p:cNvPr>
          <p:cNvSpPr txBox="1"/>
          <p:nvPr/>
        </p:nvSpPr>
        <p:spPr>
          <a:xfrm>
            <a:off x="1352669" y="5155919"/>
            <a:ext cx="2452933" cy="369332"/>
          </a:xfrm>
          <a:prstGeom prst="rect">
            <a:avLst/>
          </a:prstGeom>
          <a:noFill/>
          <a:ln>
            <a:noFill/>
          </a:ln>
        </p:spPr>
        <p:txBody>
          <a:bodyPr spcFirstLastPara="1" wrap="square" lIns="91425" tIns="45700" rIns="91425" bIns="45700" anchor="t" anchorCtr="0">
            <a:noAutofit/>
          </a:bodyPr>
          <a:lstStyle/>
          <a:p>
            <a:pPr>
              <a:buClr>
                <a:srgbClr val="002060"/>
              </a:buClr>
              <a:buSzPts val="1800"/>
            </a:pPr>
            <a:r>
              <a:rPr lang="en-US" altLang="zh-TW" b="1">
                <a:solidFill>
                  <a:srgbClr val="FFC000"/>
                </a:solidFill>
                <a:latin typeface="Arial" panose="020B0604020202020204" pitchFamily="34" charset="0"/>
                <a:ea typeface="微軟正黑體" panose="020B0604030504040204" pitchFamily="34" charset="-120"/>
                <a:cs typeface="Arial" panose="020B0604020202020204" pitchFamily="34" charset="0"/>
                <a:sym typeface="Microsoft JhengHei"/>
              </a:rPr>
              <a:t>Click Connect</a:t>
            </a:r>
          </a:p>
        </p:txBody>
      </p:sp>
      <p:grpSp>
        <p:nvGrpSpPr>
          <p:cNvPr id="24" name="群組 23">
            <a:extLst>
              <a:ext uri="{FF2B5EF4-FFF2-40B4-BE49-F238E27FC236}">
                <a16:creationId xmlns:a16="http://schemas.microsoft.com/office/drawing/2014/main" id="{4472E4ED-6137-4F8C-91CA-5600B71FB431}"/>
              </a:ext>
            </a:extLst>
          </p:cNvPr>
          <p:cNvGrpSpPr/>
          <p:nvPr/>
        </p:nvGrpSpPr>
        <p:grpSpPr>
          <a:xfrm>
            <a:off x="155290" y="4815177"/>
            <a:ext cx="1269571" cy="1269571"/>
            <a:chOff x="155290" y="1377671"/>
            <a:chExt cx="1269571" cy="1269571"/>
          </a:xfrm>
        </p:grpSpPr>
        <p:pic>
          <p:nvPicPr>
            <p:cNvPr id="25" name="圖片 24">
              <a:extLst>
                <a:ext uri="{FF2B5EF4-FFF2-40B4-BE49-F238E27FC236}">
                  <a16:creationId xmlns:a16="http://schemas.microsoft.com/office/drawing/2014/main" id="{2B5CFAE1-B2F7-48A3-B1E2-04398BD3DD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290" y="1377671"/>
              <a:ext cx="1269571" cy="1269571"/>
            </a:xfrm>
            <a:prstGeom prst="rect">
              <a:avLst/>
            </a:prstGeom>
          </p:spPr>
        </p:pic>
        <p:sp>
          <p:nvSpPr>
            <p:cNvPr id="26" name="文字方塊 25">
              <a:extLst>
                <a:ext uri="{FF2B5EF4-FFF2-40B4-BE49-F238E27FC236}">
                  <a16:creationId xmlns:a16="http://schemas.microsoft.com/office/drawing/2014/main" id="{D3F331A3-EF78-4F55-A3EB-A7A28EF4AB65}"/>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2" name="群組 31">
            <a:extLst>
              <a:ext uri="{FF2B5EF4-FFF2-40B4-BE49-F238E27FC236}">
                <a16:creationId xmlns:a16="http://schemas.microsoft.com/office/drawing/2014/main" id="{4454C946-62D0-4703-9040-42BA7AC5A14D}"/>
              </a:ext>
            </a:extLst>
          </p:cNvPr>
          <p:cNvGrpSpPr/>
          <p:nvPr/>
        </p:nvGrpSpPr>
        <p:grpSpPr>
          <a:xfrm>
            <a:off x="10276137" y="713883"/>
            <a:ext cx="1383631" cy="1383631"/>
            <a:chOff x="10276137" y="701851"/>
            <a:chExt cx="1383631" cy="1383631"/>
          </a:xfrm>
        </p:grpSpPr>
        <p:sp>
          <p:nvSpPr>
            <p:cNvPr id="33" name="橢圓 32">
              <a:extLst>
                <a:ext uri="{FF2B5EF4-FFF2-40B4-BE49-F238E27FC236}">
                  <a16:creationId xmlns:a16="http://schemas.microsoft.com/office/drawing/2014/main" id="{5B110233-1ED4-485E-800C-D0B8ABAA6355}"/>
                </a:ext>
              </a:extLst>
            </p:cNvPr>
            <p:cNvSpPr/>
            <p:nvPr/>
          </p:nvSpPr>
          <p:spPr>
            <a:xfrm>
              <a:off x="10276137" y="701851"/>
              <a:ext cx="1383631" cy="1383631"/>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圖片 33">
              <a:extLst>
                <a:ext uri="{FF2B5EF4-FFF2-40B4-BE49-F238E27FC236}">
                  <a16:creationId xmlns:a16="http://schemas.microsoft.com/office/drawing/2014/main" id="{F437D98F-DF32-4B25-A366-136553A6967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88408" y="1005664"/>
              <a:ext cx="759089" cy="776005"/>
            </a:xfrm>
            <a:prstGeom prst="rect">
              <a:avLst/>
            </a:prstGeom>
          </p:spPr>
        </p:pic>
      </p:grpSp>
    </p:spTree>
    <p:extLst>
      <p:ext uri="{BB962C8B-B14F-4D97-AF65-F5344CB8AC3E}">
        <p14:creationId xmlns:p14="http://schemas.microsoft.com/office/powerpoint/2010/main" val="2611297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群組 29">
            <a:extLst>
              <a:ext uri="{FF2B5EF4-FFF2-40B4-BE49-F238E27FC236}">
                <a16:creationId xmlns:a16="http://schemas.microsoft.com/office/drawing/2014/main" id="{C61F9B82-52B8-4902-8130-8816D8DB2008}"/>
              </a:ext>
            </a:extLst>
          </p:cNvPr>
          <p:cNvGrpSpPr/>
          <p:nvPr/>
        </p:nvGrpSpPr>
        <p:grpSpPr>
          <a:xfrm>
            <a:off x="519813" y="1377670"/>
            <a:ext cx="1269571" cy="1269571"/>
            <a:chOff x="155290" y="1377671"/>
            <a:chExt cx="1269571" cy="1269571"/>
          </a:xfrm>
        </p:grpSpPr>
        <p:pic>
          <p:nvPicPr>
            <p:cNvPr id="31" name="圖片 30">
              <a:extLst>
                <a:ext uri="{FF2B5EF4-FFF2-40B4-BE49-F238E27FC236}">
                  <a16:creationId xmlns:a16="http://schemas.microsoft.com/office/drawing/2014/main" id="{799DA287-1153-452A-8AFA-33B4A3E85A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290" y="1377671"/>
              <a:ext cx="1269571" cy="1269571"/>
            </a:xfrm>
            <a:prstGeom prst="rect">
              <a:avLst/>
            </a:prstGeom>
          </p:spPr>
        </p:pic>
        <p:sp>
          <p:nvSpPr>
            <p:cNvPr id="32" name="文字方塊 31">
              <a:extLst>
                <a:ext uri="{FF2B5EF4-FFF2-40B4-BE49-F238E27FC236}">
                  <a16:creationId xmlns:a16="http://schemas.microsoft.com/office/drawing/2014/main" id="{81B59924-91AD-451F-8904-159B8AD53197}"/>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3" name="群組 32">
            <a:extLst>
              <a:ext uri="{FF2B5EF4-FFF2-40B4-BE49-F238E27FC236}">
                <a16:creationId xmlns:a16="http://schemas.microsoft.com/office/drawing/2014/main" id="{60E2B8BA-C423-4404-BF29-8BBC80CFC158}"/>
              </a:ext>
            </a:extLst>
          </p:cNvPr>
          <p:cNvGrpSpPr/>
          <p:nvPr/>
        </p:nvGrpSpPr>
        <p:grpSpPr>
          <a:xfrm>
            <a:off x="519813" y="2509050"/>
            <a:ext cx="1269571" cy="1269571"/>
            <a:chOff x="155290" y="1377671"/>
            <a:chExt cx="1269571" cy="1269571"/>
          </a:xfrm>
        </p:grpSpPr>
        <p:pic>
          <p:nvPicPr>
            <p:cNvPr id="34" name="圖片 33">
              <a:extLst>
                <a:ext uri="{FF2B5EF4-FFF2-40B4-BE49-F238E27FC236}">
                  <a16:creationId xmlns:a16="http://schemas.microsoft.com/office/drawing/2014/main" id="{DFD05263-6FD3-4005-BD6C-FD635CAF15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290" y="1377671"/>
              <a:ext cx="1269571" cy="1269571"/>
            </a:xfrm>
            <a:prstGeom prst="rect">
              <a:avLst/>
            </a:prstGeom>
          </p:spPr>
        </p:pic>
        <p:sp>
          <p:nvSpPr>
            <p:cNvPr id="35" name="文字方塊 34">
              <a:extLst>
                <a:ext uri="{FF2B5EF4-FFF2-40B4-BE49-F238E27FC236}">
                  <a16:creationId xmlns:a16="http://schemas.microsoft.com/office/drawing/2014/main" id="{7F7F26D7-E271-4177-B021-49C82F36270D}"/>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6" name="群組 35">
            <a:extLst>
              <a:ext uri="{FF2B5EF4-FFF2-40B4-BE49-F238E27FC236}">
                <a16:creationId xmlns:a16="http://schemas.microsoft.com/office/drawing/2014/main" id="{B01EA3F4-C579-455F-A1EF-7A771B9AE306}"/>
              </a:ext>
            </a:extLst>
          </p:cNvPr>
          <p:cNvGrpSpPr/>
          <p:nvPr/>
        </p:nvGrpSpPr>
        <p:grpSpPr>
          <a:xfrm>
            <a:off x="519813" y="3664033"/>
            <a:ext cx="1269571" cy="1269571"/>
            <a:chOff x="155290" y="1377671"/>
            <a:chExt cx="1269571" cy="1269571"/>
          </a:xfrm>
        </p:grpSpPr>
        <p:pic>
          <p:nvPicPr>
            <p:cNvPr id="37" name="圖片 36">
              <a:extLst>
                <a:ext uri="{FF2B5EF4-FFF2-40B4-BE49-F238E27FC236}">
                  <a16:creationId xmlns:a16="http://schemas.microsoft.com/office/drawing/2014/main" id="{0ECC0EBB-8156-413C-BA97-F5D776562E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290" y="1377671"/>
              <a:ext cx="1269571" cy="1269571"/>
            </a:xfrm>
            <a:prstGeom prst="rect">
              <a:avLst/>
            </a:prstGeom>
          </p:spPr>
        </p:pic>
        <p:sp>
          <p:nvSpPr>
            <p:cNvPr id="38" name="文字方塊 37">
              <a:extLst>
                <a:ext uri="{FF2B5EF4-FFF2-40B4-BE49-F238E27FC236}">
                  <a16:creationId xmlns:a16="http://schemas.microsoft.com/office/drawing/2014/main" id="{0CD843C5-2165-445E-ACC4-8066F2869FD0}"/>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p:txBody>
          <a:bodyPr/>
          <a:lstStyle/>
          <a:p>
            <a:r>
              <a:rPr lang="en-US" altLang="zh-TW"/>
              <a:t>QVPN Device Client : Mac</a:t>
            </a:r>
            <a:endParaRPr lang="zh-TW" altLang="en-US"/>
          </a:p>
        </p:txBody>
      </p:sp>
      <p:pic>
        <p:nvPicPr>
          <p:cNvPr id="13" name="圖片 12" descr="一張含有 螢幕擷取畫面, 監視器 的圖片&#10;&#10;描述是以非常高的可信度產生">
            <a:extLst>
              <a:ext uri="{FF2B5EF4-FFF2-40B4-BE49-F238E27FC236}">
                <a16:creationId xmlns:a16="http://schemas.microsoft.com/office/drawing/2014/main" id="{DC3E8480-3597-49BA-95E5-A327DBD12A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8284" y="1581514"/>
            <a:ext cx="5749420" cy="4622403"/>
          </a:xfrm>
          <a:prstGeom prst="roundRect">
            <a:avLst>
              <a:gd name="adj" fmla="val 1782"/>
            </a:avLst>
          </a:prstGeom>
          <a:solidFill>
            <a:srgbClr val="FFFFFF">
              <a:shade val="85000"/>
            </a:srgbClr>
          </a:solidFill>
          <a:ln w="19050">
            <a:solidFill>
              <a:schemeClr val="bg1"/>
            </a:solidFill>
          </a:ln>
          <a:effectLst/>
        </p:spPr>
      </p:pic>
      <p:sp>
        <p:nvSpPr>
          <p:cNvPr id="20" name="Shape 393">
            <a:extLst>
              <a:ext uri="{FF2B5EF4-FFF2-40B4-BE49-F238E27FC236}">
                <a16:creationId xmlns:a16="http://schemas.microsoft.com/office/drawing/2014/main" id="{FEE05101-75F5-413C-AFEB-BCA8A575B589}"/>
              </a:ext>
            </a:extLst>
          </p:cNvPr>
          <p:cNvSpPr txBox="1"/>
          <p:nvPr/>
        </p:nvSpPr>
        <p:spPr>
          <a:xfrm>
            <a:off x="1717192" y="1716150"/>
            <a:ext cx="2736304" cy="369332"/>
          </a:xfrm>
          <a:prstGeom prst="rect">
            <a:avLst/>
          </a:prstGeom>
          <a:noFill/>
          <a:ln>
            <a:noFill/>
          </a:ln>
        </p:spPr>
        <p:txBody>
          <a:bodyPr spcFirstLastPara="1" wrap="square" lIns="91425" tIns="45700" rIns="91425" bIns="45700" anchor="t" anchorCtr="0">
            <a:noAutofit/>
          </a:bodyPr>
          <a:lstStyle>
            <a:defPPr>
              <a:defRPr lang="zh-TW"/>
            </a:defPPr>
            <a:lvl1pPr>
              <a:buClr>
                <a:srgbClr val="002060"/>
              </a:buClr>
              <a:buSzPts val="1800"/>
              <a:defRPr sz="2000" b="1">
                <a:solidFill>
                  <a:srgbClr val="FFC000"/>
                </a:solidFill>
                <a:latin typeface="Arial" panose="020B0604020202020204" pitchFamily="34" charset="0"/>
                <a:ea typeface="微軟正黑體" panose="020B0604030504040204" pitchFamily="34" charset="-120"/>
                <a:cs typeface="Arial" panose="020B0604020202020204" pitchFamily="34" charset="0"/>
              </a:defRPr>
            </a:lvl1pPr>
          </a:lstStyle>
          <a:p>
            <a:pPr lvl="0"/>
            <a:r>
              <a:rPr lang="en-US" altLang="zh-TW" sz="1800">
                <a:sym typeface="Microsoft JhengHei"/>
              </a:rPr>
              <a:t>Add New NAS</a:t>
            </a:r>
          </a:p>
        </p:txBody>
      </p:sp>
      <p:sp>
        <p:nvSpPr>
          <p:cNvPr id="24" name="Shape 393">
            <a:extLst>
              <a:ext uri="{FF2B5EF4-FFF2-40B4-BE49-F238E27FC236}">
                <a16:creationId xmlns:a16="http://schemas.microsoft.com/office/drawing/2014/main" id="{645B298D-9D95-46CB-BCF9-D82E93DDC44D}"/>
              </a:ext>
            </a:extLst>
          </p:cNvPr>
          <p:cNvSpPr txBox="1"/>
          <p:nvPr/>
        </p:nvSpPr>
        <p:spPr>
          <a:xfrm>
            <a:off x="1717192" y="2550601"/>
            <a:ext cx="3399804" cy="972776"/>
          </a:xfrm>
          <a:prstGeom prst="rect">
            <a:avLst/>
          </a:prstGeom>
          <a:noFill/>
          <a:ln>
            <a:noFill/>
          </a:ln>
        </p:spPr>
        <p:txBody>
          <a:bodyPr spcFirstLastPara="1" wrap="square" lIns="91425" tIns="45700" rIns="91425" bIns="45700" anchor="t" anchorCtr="0">
            <a:noAutofit/>
          </a:bodyPr>
          <a:lstStyle/>
          <a:p>
            <a:pPr>
              <a:buClr>
                <a:srgbClr val="002060"/>
              </a:buClr>
              <a:buSzPts val="1800"/>
            </a:pPr>
            <a:r>
              <a:rPr lang="en-US" altLang="zh-TW" b="1">
                <a:solidFill>
                  <a:srgbClr val="FFC000"/>
                </a:solidFill>
                <a:latin typeface="Arial" panose="020B0604020202020204" pitchFamily="34" charset="0"/>
                <a:ea typeface="微軟正黑體" panose="020B0604030504040204" pitchFamily="34" charset="-120"/>
                <a:cs typeface="Arial" panose="020B0604020202020204" pitchFamily="34" charset="0"/>
                <a:sym typeface="Microsoft JhengHei"/>
              </a:rPr>
              <a:t>Enter VPN profile field, admin user automatically obtains VPN Port and pre-shared key</a:t>
            </a:r>
          </a:p>
        </p:txBody>
      </p:sp>
      <p:sp>
        <p:nvSpPr>
          <p:cNvPr id="25" name="Shape 393">
            <a:extLst>
              <a:ext uri="{FF2B5EF4-FFF2-40B4-BE49-F238E27FC236}">
                <a16:creationId xmlns:a16="http://schemas.microsoft.com/office/drawing/2014/main" id="{7486C48A-665F-4BC7-BB89-8AC01F551061}"/>
              </a:ext>
            </a:extLst>
          </p:cNvPr>
          <p:cNvSpPr txBox="1"/>
          <p:nvPr/>
        </p:nvSpPr>
        <p:spPr>
          <a:xfrm>
            <a:off x="1717192" y="3614673"/>
            <a:ext cx="3399804" cy="1164697"/>
          </a:xfrm>
          <a:prstGeom prst="rect">
            <a:avLst/>
          </a:prstGeom>
          <a:noFill/>
          <a:ln>
            <a:noFill/>
          </a:ln>
        </p:spPr>
        <p:txBody>
          <a:bodyPr spcFirstLastPara="1" wrap="square" lIns="91425" tIns="45700" rIns="91425" bIns="45700" anchor="t" anchorCtr="0">
            <a:noAutofit/>
          </a:bodyPr>
          <a:lstStyle/>
          <a:p>
            <a:pPr lvl="0">
              <a:buClr>
                <a:srgbClr val="002060"/>
              </a:buClr>
              <a:buSzPts val="1800"/>
            </a:pPr>
            <a:r>
              <a:rPr lang="en-US" altLang="zh-TW" b="1">
                <a:solidFill>
                  <a:srgbClr val="FFC000"/>
                </a:solidFill>
                <a:latin typeface="Arial" panose="020B0604020202020204" pitchFamily="34" charset="0"/>
                <a:ea typeface="微軟正黑體" panose="020B0604030504040204" pitchFamily="34" charset="-120"/>
                <a:cs typeface="Arial" panose="020B0604020202020204" pitchFamily="34" charset="0"/>
                <a:sym typeface="Microsoft JhengHei"/>
              </a:rPr>
              <a:t>If it is not an admin user, or if it fails automatically get the information, you need to enter it manually</a:t>
            </a:r>
            <a:endParaRPr lang="zh-TW" altLang="en-US" b="1">
              <a:solidFill>
                <a:srgbClr val="FFC000"/>
              </a:solidFill>
              <a:latin typeface="Arial" panose="020B0604020202020204" pitchFamily="34" charset="0"/>
              <a:ea typeface="微軟正黑體" panose="020B0604030504040204" pitchFamily="34" charset="-120"/>
              <a:cs typeface="Arial" panose="020B0604020202020204" pitchFamily="34" charset="0"/>
              <a:sym typeface="Microsoft JhengHei"/>
            </a:endParaRPr>
          </a:p>
        </p:txBody>
      </p:sp>
      <p:sp>
        <p:nvSpPr>
          <p:cNvPr id="26" name="Shape 393">
            <a:extLst>
              <a:ext uri="{FF2B5EF4-FFF2-40B4-BE49-F238E27FC236}">
                <a16:creationId xmlns:a16="http://schemas.microsoft.com/office/drawing/2014/main" id="{2600BA4A-E1E8-4499-A7A7-AEA05B3F2E98}"/>
              </a:ext>
            </a:extLst>
          </p:cNvPr>
          <p:cNvSpPr txBox="1"/>
          <p:nvPr/>
        </p:nvSpPr>
        <p:spPr>
          <a:xfrm>
            <a:off x="1717192" y="5155919"/>
            <a:ext cx="2452933" cy="369332"/>
          </a:xfrm>
          <a:prstGeom prst="rect">
            <a:avLst/>
          </a:prstGeom>
          <a:noFill/>
          <a:ln>
            <a:noFill/>
          </a:ln>
        </p:spPr>
        <p:txBody>
          <a:bodyPr spcFirstLastPara="1" wrap="square" lIns="91425" tIns="45700" rIns="91425" bIns="45700" anchor="t" anchorCtr="0">
            <a:noAutofit/>
          </a:bodyPr>
          <a:lstStyle/>
          <a:p>
            <a:pPr>
              <a:buClr>
                <a:srgbClr val="002060"/>
              </a:buClr>
              <a:buSzPts val="1800"/>
            </a:pPr>
            <a:r>
              <a:rPr lang="en-US" altLang="zh-TW" b="1">
                <a:solidFill>
                  <a:srgbClr val="FFC000"/>
                </a:solidFill>
                <a:latin typeface="Arial" panose="020B0604020202020204" pitchFamily="34" charset="0"/>
                <a:ea typeface="微軟正黑體" panose="020B0604030504040204" pitchFamily="34" charset="-120"/>
                <a:cs typeface="Arial" panose="020B0604020202020204" pitchFamily="34" charset="0"/>
                <a:sym typeface="Microsoft JhengHei"/>
              </a:rPr>
              <a:t>Click Connect</a:t>
            </a:r>
          </a:p>
        </p:txBody>
      </p:sp>
      <p:grpSp>
        <p:nvGrpSpPr>
          <p:cNvPr id="27" name="群組 26">
            <a:extLst>
              <a:ext uri="{FF2B5EF4-FFF2-40B4-BE49-F238E27FC236}">
                <a16:creationId xmlns:a16="http://schemas.microsoft.com/office/drawing/2014/main" id="{A7666742-8DA4-4791-8FD3-E5226D3F7587}"/>
              </a:ext>
            </a:extLst>
          </p:cNvPr>
          <p:cNvGrpSpPr/>
          <p:nvPr/>
        </p:nvGrpSpPr>
        <p:grpSpPr>
          <a:xfrm>
            <a:off x="519813" y="4815177"/>
            <a:ext cx="1269571" cy="1269571"/>
            <a:chOff x="155290" y="1377671"/>
            <a:chExt cx="1269571" cy="1269571"/>
          </a:xfrm>
        </p:grpSpPr>
        <p:pic>
          <p:nvPicPr>
            <p:cNvPr id="28" name="圖片 27">
              <a:extLst>
                <a:ext uri="{FF2B5EF4-FFF2-40B4-BE49-F238E27FC236}">
                  <a16:creationId xmlns:a16="http://schemas.microsoft.com/office/drawing/2014/main" id="{D8742589-6761-4CCD-A18B-5C2410183C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290" y="1377671"/>
              <a:ext cx="1269571" cy="1269571"/>
            </a:xfrm>
            <a:prstGeom prst="rect">
              <a:avLst/>
            </a:prstGeom>
          </p:spPr>
        </p:pic>
        <p:sp>
          <p:nvSpPr>
            <p:cNvPr id="29" name="文字方塊 28">
              <a:extLst>
                <a:ext uri="{FF2B5EF4-FFF2-40B4-BE49-F238E27FC236}">
                  <a16:creationId xmlns:a16="http://schemas.microsoft.com/office/drawing/2014/main" id="{C9F33630-239C-47DB-A3C1-F1094316A145}"/>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6" name="群組 5">
            <a:extLst>
              <a:ext uri="{FF2B5EF4-FFF2-40B4-BE49-F238E27FC236}">
                <a16:creationId xmlns:a16="http://schemas.microsoft.com/office/drawing/2014/main" id="{EDE65041-15CB-495B-BA50-3C5C2EE1A70E}"/>
              </a:ext>
            </a:extLst>
          </p:cNvPr>
          <p:cNvGrpSpPr/>
          <p:nvPr/>
        </p:nvGrpSpPr>
        <p:grpSpPr>
          <a:xfrm>
            <a:off x="10276137" y="713883"/>
            <a:ext cx="1383631" cy="1383631"/>
            <a:chOff x="10276137" y="713883"/>
            <a:chExt cx="1383631" cy="1383631"/>
          </a:xfrm>
        </p:grpSpPr>
        <p:sp>
          <p:nvSpPr>
            <p:cNvPr id="40" name="橢圓 39">
              <a:extLst>
                <a:ext uri="{FF2B5EF4-FFF2-40B4-BE49-F238E27FC236}">
                  <a16:creationId xmlns:a16="http://schemas.microsoft.com/office/drawing/2014/main" id="{E0188586-CF94-44A2-B524-66B719B70466}"/>
                </a:ext>
              </a:extLst>
            </p:cNvPr>
            <p:cNvSpPr/>
            <p:nvPr/>
          </p:nvSpPr>
          <p:spPr>
            <a:xfrm>
              <a:off x="10276137" y="713883"/>
              <a:ext cx="1383631" cy="1383631"/>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a:extLst>
                <a:ext uri="{FF2B5EF4-FFF2-40B4-BE49-F238E27FC236}">
                  <a16:creationId xmlns:a16="http://schemas.microsoft.com/office/drawing/2014/main" id="{8058D0E6-4276-419B-B49F-043B2DC82A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97741" y="972818"/>
              <a:ext cx="740423" cy="865761"/>
            </a:xfrm>
            <a:prstGeom prst="rect">
              <a:avLst/>
            </a:prstGeom>
          </p:spPr>
        </p:pic>
      </p:grpSp>
    </p:spTree>
    <p:extLst>
      <p:ext uri="{BB962C8B-B14F-4D97-AF65-F5344CB8AC3E}">
        <p14:creationId xmlns:p14="http://schemas.microsoft.com/office/powerpoint/2010/main" val="1780060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p:txBody>
          <a:bodyPr/>
          <a:lstStyle/>
          <a:p>
            <a:r>
              <a:rPr lang="en-US" altLang="zh-TW"/>
              <a:t>QVPN Device Client advanced features </a:t>
            </a:r>
            <a:endParaRPr lang="zh-TW" altLang="en-US"/>
          </a:p>
        </p:txBody>
      </p:sp>
      <p:pic>
        <p:nvPicPr>
          <p:cNvPr id="3" name="圖片 2">
            <a:extLst>
              <a:ext uri="{FF2B5EF4-FFF2-40B4-BE49-F238E27FC236}">
                <a16:creationId xmlns:a16="http://schemas.microsoft.com/office/drawing/2014/main" id="{B159EEF3-4C0D-42F4-9F6C-5923CF0345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9313" y="1858902"/>
            <a:ext cx="6830692" cy="4120795"/>
          </a:xfrm>
          <a:prstGeom prst="roundRect">
            <a:avLst>
              <a:gd name="adj" fmla="val 1782"/>
            </a:avLst>
          </a:prstGeom>
          <a:solidFill>
            <a:srgbClr val="FFFFFF">
              <a:shade val="85000"/>
            </a:srgbClr>
          </a:solidFill>
          <a:ln w="19050">
            <a:solidFill>
              <a:schemeClr val="bg1"/>
            </a:solidFill>
          </a:ln>
          <a:effectLst/>
        </p:spPr>
      </p:pic>
      <p:sp>
        <p:nvSpPr>
          <p:cNvPr id="16" name="Shape 404">
            <a:extLst>
              <a:ext uri="{FF2B5EF4-FFF2-40B4-BE49-F238E27FC236}">
                <a16:creationId xmlns:a16="http://schemas.microsoft.com/office/drawing/2014/main" id="{09A8E3B2-362B-496B-A10A-EB578A15DF9B}"/>
              </a:ext>
            </a:extLst>
          </p:cNvPr>
          <p:cNvSpPr txBox="1"/>
          <p:nvPr/>
        </p:nvSpPr>
        <p:spPr>
          <a:xfrm>
            <a:off x="452438" y="1636296"/>
            <a:ext cx="4005488" cy="4343401"/>
          </a:xfrm>
          <a:prstGeom prst="rect">
            <a:avLst/>
          </a:prstGeom>
          <a:noFill/>
          <a:ln>
            <a:noFill/>
          </a:ln>
        </p:spPr>
        <p:txBody>
          <a:bodyPr spcFirstLastPara="1" wrap="square" lIns="91425" tIns="45700" rIns="91425" bIns="45700" anchor="t" anchorCtr="0">
            <a:noAutofit/>
          </a:bodyPr>
          <a:lstStyle/>
          <a:p>
            <a:pPr marL="114300">
              <a:lnSpc>
                <a:spcPct val="150000"/>
              </a:lnSpc>
              <a:buSzPts val="1800"/>
            </a:pPr>
            <a:r>
              <a:rPr lang="en-US" altLang="zh-TW" sz="2400" b="1">
                <a:solidFill>
                  <a:srgbClr val="FFC000"/>
                </a:solidFill>
                <a:latin typeface="Arial" panose="020B0604020202020204" pitchFamily="34" charset="0"/>
                <a:ea typeface="微軟正黑體" panose="020B0604030504040204" pitchFamily="34" charset="-120"/>
                <a:cs typeface="Arial" panose="020B0604020202020204" pitchFamily="34" charset="0"/>
                <a:sym typeface="Microsoft JhengHei"/>
              </a:rPr>
              <a:t>Utility advanced features :</a:t>
            </a:r>
          </a:p>
          <a:p>
            <a:pPr marL="546100" indent="-273050">
              <a:lnSpc>
                <a:spcPct val="150000"/>
              </a:lnSpc>
              <a:buSzPts val="1800"/>
              <a:buFont typeface="Arial" panose="020B0604020202020204" pitchFamily="34" charset="0"/>
              <a:buChar char="•"/>
            </a:pPr>
            <a:r>
              <a:rPr lang="en-US" altLang="zh-TW" sz="2000" b="1">
                <a:solidFill>
                  <a:schemeClr val="bg1"/>
                </a:solidFill>
                <a:latin typeface="Arial" panose="020B0604020202020204" pitchFamily="34" charset="0"/>
                <a:ea typeface="微軟正黑體" panose="020B0604030504040204" pitchFamily="34" charset="-120"/>
                <a:cs typeface="Arial" panose="020B0604020202020204" pitchFamily="34" charset="0"/>
                <a:sym typeface="Microsoft JhengHei"/>
              </a:rPr>
              <a:t>QTS</a:t>
            </a:r>
            <a:r>
              <a:rPr lang="zh-TW" altLang="en-US" sz="2000" b="1">
                <a:solidFill>
                  <a:schemeClr val="bg1"/>
                </a:solidFill>
                <a:latin typeface="Arial" panose="020B0604020202020204" pitchFamily="34" charset="0"/>
                <a:ea typeface="微軟正黑體" panose="020B0604030504040204" pitchFamily="34" charset="-120"/>
                <a:cs typeface="Arial" panose="020B0604020202020204" pitchFamily="34" charset="0"/>
                <a:sym typeface="Microsoft JhengHei"/>
              </a:rPr>
              <a:t> </a:t>
            </a:r>
            <a:r>
              <a:rPr lang="en-US" altLang="zh-TW" sz="2000" b="1">
                <a:solidFill>
                  <a:schemeClr val="bg1"/>
                </a:solidFill>
                <a:latin typeface="Arial" panose="020B0604020202020204" pitchFamily="34" charset="0"/>
                <a:ea typeface="微軟正黑體" panose="020B0604030504040204" pitchFamily="34" charset="-120"/>
                <a:cs typeface="Arial" panose="020B0604020202020204" pitchFamily="34" charset="0"/>
                <a:sym typeface="Microsoft JhengHei"/>
              </a:rPr>
              <a:t>administration</a:t>
            </a:r>
            <a:r>
              <a:rPr lang="zh-TW" altLang="en-US" sz="2000" b="1">
                <a:solidFill>
                  <a:schemeClr val="bg1"/>
                </a:solidFill>
                <a:latin typeface="Arial" panose="020B0604020202020204" pitchFamily="34" charset="0"/>
                <a:ea typeface="微軟正黑體" panose="020B0604030504040204" pitchFamily="34" charset="-120"/>
                <a:cs typeface="Arial" panose="020B0604020202020204" pitchFamily="34" charset="0"/>
                <a:sym typeface="Microsoft JhengHei"/>
              </a:rPr>
              <a:t> </a:t>
            </a:r>
            <a:r>
              <a:rPr lang="en-US" altLang="zh-TW" sz="2000" b="1">
                <a:solidFill>
                  <a:schemeClr val="bg1"/>
                </a:solidFill>
                <a:latin typeface="Arial" panose="020B0604020202020204" pitchFamily="34" charset="0"/>
                <a:ea typeface="微軟正黑體" panose="020B0604030504040204" pitchFamily="34" charset="-120"/>
                <a:cs typeface="Arial" panose="020B0604020202020204" pitchFamily="34" charset="0"/>
                <a:sym typeface="Microsoft JhengHei"/>
              </a:rPr>
              <a:t>web</a:t>
            </a:r>
          </a:p>
          <a:p>
            <a:pPr marL="546100" indent="-273050">
              <a:lnSpc>
                <a:spcPct val="150000"/>
              </a:lnSpc>
              <a:buSzPts val="1800"/>
              <a:buFont typeface="Arial" panose="020B0604020202020204" pitchFamily="34" charset="0"/>
              <a:buChar char="•"/>
            </a:pPr>
            <a:r>
              <a:rPr lang="en-US" altLang="zh-TW" sz="2000" b="1">
                <a:solidFill>
                  <a:schemeClr val="bg1"/>
                </a:solidFill>
                <a:latin typeface="Arial" panose="020B0604020202020204" pitchFamily="34" charset="0"/>
                <a:ea typeface="微軟正黑體" panose="020B0604030504040204" pitchFamily="34" charset="-120"/>
                <a:cs typeface="Arial" panose="020B0604020202020204" pitchFamily="34" charset="0"/>
                <a:sym typeface="Microsoft JhengHei"/>
              </a:rPr>
              <a:t>Network drives(windows)</a:t>
            </a:r>
          </a:p>
          <a:p>
            <a:pPr marL="546100" indent="-273050">
              <a:lnSpc>
                <a:spcPct val="150000"/>
              </a:lnSpc>
              <a:buSzPts val="1800"/>
              <a:buFont typeface="Arial" panose="020B0604020202020204" pitchFamily="34" charset="0"/>
              <a:buChar char="•"/>
            </a:pPr>
            <a:r>
              <a:rPr lang="en-US" altLang="zh-TW" sz="2000" b="1">
                <a:solidFill>
                  <a:schemeClr val="bg1"/>
                </a:solidFill>
                <a:latin typeface="Arial" panose="020B0604020202020204" pitchFamily="34" charset="0"/>
                <a:ea typeface="微軟正黑體" panose="020B0604030504040204" pitchFamily="34" charset="-120"/>
                <a:cs typeface="Arial" panose="020B0604020202020204" pitchFamily="34" charset="0"/>
                <a:sym typeface="Microsoft JhengHei"/>
              </a:rPr>
              <a:t>Map network drives</a:t>
            </a:r>
          </a:p>
          <a:p>
            <a:pPr marL="546100" indent="-273050">
              <a:lnSpc>
                <a:spcPct val="150000"/>
              </a:lnSpc>
              <a:buSzPts val="1800"/>
              <a:buFont typeface="Arial" panose="020B0604020202020204" pitchFamily="34" charset="0"/>
              <a:buChar char="•"/>
            </a:pPr>
            <a:r>
              <a:rPr lang="en-US" altLang="zh-TW" sz="2000" b="1">
                <a:solidFill>
                  <a:schemeClr val="bg1"/>
                </a:solidFill>
                <a:latin typeface="Arial" panose="020B0604020202020204" pitchFamily="34" charset="0"/>
                <a:ea typeface="微軟正黑體" panose="020B0604030504040204" pitchFamily="34" charset="-120"/>
                <a:cs typeface="Arial" panose="020B0604020202020204" pitchFamily="34" charset="0"/>
                <a:sym typeface="Microsoft JhengHei"/>
              </a:rPr>
              <a:t>Open App directly </a:t>
            </a:r>
          </a:p>
          <a:p>
            <a:pPr marL="114300" indent="431800">
              <a:lnSpc>
                <a:spcPct val="150000"/>
              </a:lnSpc>
              <a:buSzPts val="1800"/>
            </a:pPr>
            <a:r>
              <a:rPr lang="en-US" altLang="zh-TW" sz="2000" b="1">
                <a:solidFill>
                  <a:schemeClr val="bg1"/>
                </a:solidFill>
                <a:latin typeface="Arial" panose="020B0604020202020204" pitchFamily="34" charset="0"/>
                <a:ea typeface="微軟正黑體" panose="020B0604030504040204" pitchFamily="34" charset="-120"/>
                <a:cs typeface="Arial" panose="020B0604020202020204" pitchFamily="34" charset="0"/>
                <a:sym typeface="Microsoft JhengHei"/>
              </a:rPr>
              <a:t>-</a:t>
            </a:r>
            <a:r>
              <a:rPr lang="zh-TW" altLang="en-US" sz="2000" b="1">
                <a:solidFill>
                  <a:schemeClr val="bg1"/>
                </a:solidFill>
                <a:latin typeface="Arial" panose="020B0604020202020204" pitchFamily="34" charset="0"/>
                <a:ea typeface="微軟正黑體" panose="020B0604030504040204" pitchFamily="34" charset="-120"/>
                <a:cs typeface="Arial" panose="020B0604020202020204" pitchFamily="34" charset="0"/>
                <a:sym typeface="Microsoft JhengHei"/>
              </a:rPr>
              <a:t> </a:t>
            </a:r>
            <a:r>
              <a:rPr lang="en-US" altLang="zh-TW" sz="2000" b="1">
                <a:solidFill>
                  <a:schemeClr val="bg1"/>
                </a:solidFill>
                <a:latin typeface="Arial" panose="020B0604020202020204" pitchFamily="34" charset="0"/>
                <a:ea typeface="微軟正黑體" panose="020B0604030504040204" pitchFamily="34" charset="-120"/>
                <a:cs typeface="Arial" panose="020B0604020202020204" pitchFamily="34" charset="0"/>
                <a:sym typeface="Microsoft JhengHei"/>
              </a:rPr>
              <a:t> File station</a:t>
            </a:r>
          </a:p>
          <a:p>
            <a:pPr marL="114300" indent="431800">
              <a:lnSpc>
                <a:spcPct val="150000"/>
              </a:lnSpc>
              <a:buSzPts val="1800"/>
            </a:pPr>
            <a:r>
              <a:rPr lang="en-US" altLang="zh-TW" sz="2000" b="1">
                <a:solidFill>
                  <a:schemeClr val="bg1"/>
                </a:solidFill>
                <a:latin typeface="Arial" panose="020B0604020202020204" pitchFamily="34" charset="0"/>
                <a:ea typeface="微軟正黑體" panose="020B0604030504040204" pitchFamily="34" charset="-120"/>
                <a:cs typeface="Arial" panose="020B0604020202020204" pitchFamily="34" charset="0"/>
                <a:sym typeface="Microsoft JhengHei"/>
              </a:rPr>
              <a:t>-</a:t>
            </a:r>
            <a:r>
              <a:rPr lang="zh-TW" altLang="en-US" sz="2000" b="1">
                <a:solidFill>
                  <a:schemeClr val="bg1"/>
                </a:solidFill>
                <a:latin typeface="Arial" panose="020B0604020202020204" pitchFamily="34" charset="0"/>
                <a:ea typeface="微軟正黑體" panose="020B0604030504040204" pitchFamily="34" charset="-120"/>
                <a:cs typeface="Arial" panose="020B0604020202020204" pitchFamily="34" charset="0"/>
                <a:sym typeface="Microsoft JhengHei"/>
              </a:rPr>
              <a:t>  </a:t>
            </a:r>
            <a:r>
              <a:rPr lang="en-US" altLang="zh-TW" sz="2000" b="1">
                <a:solidFill>
                  <a:schemeClr val="bg1"/>
                </a:solidFill>
                <a:latin typeface="Arial" panose="020B0604020202020204" pitchFamily="34" charset="0"/>
                <a:ea typeface="微軟正黑體" panose="020B0604030504040204" pitchFamily="34" charset="-120"/>
                <a:cs typeface="Arial" panose="020B0604020202020204" pitchFamily="34" charset="0"/>
                <a:sym typeface="Microsoft JhengHei"/>
              </a:rPr>
              <a:t>Music station</a:t>
            </a:r>
          </a:p>
          <a:p>
            <a:pPr marL="114300" indent="431800">
              <a:lnSpc>
                <a:spcPct val="150000"/>
              </a:lnSpc>
              <a:buSzPts val="1800"/>
            </a:pPr>
            <a:r>
              <a:rPr lang="en-US" altLang="zh-TW" sz="2000" b="1">
                <a:solidFill>
                  <a:schemeClr val="bg1"/>
                </a:solidFill>
                <a:latin typeface="Arial" panose="020B0604020202020204" pitchFamily="34" charset="0"/>
                <a:ea typeface="微軟正黑體" panose="020B0604030504040204" pitchFamily="34" charset="-120"/>
                <a:cs typeface="Arial" panose="020B0604020202020204" pitchFamily="34" charset="0"/>
                <a:sym typeface="Microsoft JhengHei"/>
              </a:rPr>
              <a:t>-</a:t>
            </a:r>
            <a:r>
              <a:rPr lang="zh-TW" altLang="en-US" sz="2000" b="1">
                <a:solidFill>
                  <a:schemeClr val="bg1"/>
                </a:solidFill>
                <a:latin typeface="Arial" panose="020B0604020202020204" pitchFamily="34" charset="0"/>
                <a:ea typeface="微軟正黑體" panose="020B0604030504040204" pitchFamily="34" charset="-120"/>
                <a:cs typeface="Arial" panose="020B0604020202020204" pitchFamily="34" charset="0"/>
                <a:sym typeface="Microsoft JhengHei"/>
              </a:rPr>
              <a:t>  </a:t>
            </a:r>
            <a:r>
              <a:rPr lang="en-US" altLang="zh-TW" sz="2000" b="1">
                <a:solidFill>
                  <a:schemeClr val="bg1"/>
                </a:solidFill>
                <a:latin typeface="Arial" panose="020B0604020202020204" pitchFamily="34" charset="0"/>
                <a:ea typeface="微軟正黑體" panose="020B0604030504040204" pitchFamily="34" charset="-120"/>
                <a:cs typeface="Arial" panose="020B0604020202020204" pitchFamily="34" charset="0"/>
                <a:sym typeface="Microsoft JhengHei"/>
              </a:rPr>
              <a:t>Photo station</a:t>
            </a:r>
          </a:p>
        </p:txBody>
      </p:sp>
      <p:sp>
        <p:nvSpPr>
          <p:cNvPr id="4" name="矩形 3">
            <a:extLst>
              <a:ext uri="{FF2B5EF4-FFF2-40B4-BE49-F238E27FC236}">
                <a16:creationId xmlns:a16="http://schemas.microsoft.com/office/drawing/2014/main" id="{591A6A48-3EDA-48AA-AD10-088A81E46A24}"/>
              </a:ext>
            </a:extLst>
          </p:cNvPr>
          <p:cNvSpPr/>
          <p:nvPr/>
        </p:nvSpPr>
        <p:spPr>
          <a:xfrm>
            <a:off x="452439" y="1721360"/>
            <a:ext cx="76200" cy="59653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21060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群組 22">
            <a:extLst>
              <a:ext uri="{FF2B5EF4-FFF2-40B4-BE49-F238E27FC236}">
                <a16:creationId xmlns:a16="http://schemas.microsoft.com/office/drawing/2014/main" id="{0724554C-2613-43A0-A113-804EE0BDF9AA}"/>
              </a:ext>
            </a:extLst>
          </p:cNvPr>
          <p:cNvGrpSpPr/>
          <p:nvPr/>
        </p:nvGrpSpPr>
        <p:grpSpPr>
          <a:xfrm>
            <a:off x="9902065" y="1690688"/>
            <a:ext cx="1383631" cy="1383631"/>
            <a:chOff x="10276137" y="713883"/>
            <a:chExt cx="1383631" cy="1383631"/>
          </a:xfrm>
        </p:grpSpPr>
        <p:sp>
          <p:nvSpPr>
            <p:cNvPr id="24" name="橢圓 23">
              <a:extLst>
                <a:ext uri="{FF2B5EF4-FFF2-40B4-BE49-F238E27FC236}">
                  <a16:creationId xmlns:a16="http://schemas.microsoft.com/office/drawing/2014/main" id="{00B55A7F-7BC2-44E4-8F2A-C5301872B9AB}"/>
                </a:ext>
              </a:extLst>
            </p:cNvPr>
            <p:cNvSpPr/>
            <p:nvPr/>
          </p:nvSpPr>
          <p:spPr>
            <a:xfrm>
              <a:off x="10276137" y="713883"/>
              <a:ext cx="1383631" cy="1383631"/>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5" name="圖片 24">
              <a:extLst>
                <a:ext uri="{FF2B5EF4-FFF2-40B4-BE49-F238E27FC236}">
                  <a16:creationId xmlns:a16="http://schemas.microsoft.com/office/drawing/2014/main" id="{DAAA7BF7-CC0D-4F57-AEBD-2E65759F3C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97741" y="972818"/>
              <a:ext cx="740423" cy="865761"/>
            </a:xfrm>
            <a:prstGeom prst="rect">
              <a:avLst/>
            </a:prstGeom>
          </p:spPr>
        </p:pic>
      </p:grpSp>
      <p:pic>
        <p:nvPicPr>
          <p:cNvPr id="6" name="圖片 5">
            <a:extLst>
              <a:ext uri="{FF2B5EF4-FFF2-40B4-BE49-F238E27FC236}">
                <a16:creationId xmlns:a16="http://schemas.microsoft.com/office/drawing/2014/main" id="{30E73DB4-ACF9-424F-9A3C-E90727B254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83993" y="1475707"/>
            <a:ext cx="2835602" cy="5033376"/>
          </a:xfrm>
          <a:prstGeom prst="rect">
            <a:avLst/>
          </a:prstGeom>
        </p:spPr>
      </p:pic>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p:txBody>
          <a:bodyPr/>
          <a:lstStyle/>
          <a:p>
            <a:r>
              <a:rPr lang="en-US" altLang="zh-TW"/>
              <a:t>QVPN Device Client 1.0</a:t>
            </a:r>
            <a:r>
              <a:rPr lang="zh-TW" altLang="en-US"/>
              <a:t> </a:t>
            </a:r>
            <a:r>
              <a:rPr lang="en-US" altLang="zh-TW"/>
              <a:t>– Android / iOS</a:t>
            </a:r>
            <a:endParaRPr lang="zh-TW" altLang="en-US"/>
          </a:p>
        </p:txBody>
      </p:sp>
      <p:pic>
        <p:nvPicPr>
          <p:cNvPr id="9" name="圖片 8">
            <a:extLst>
              <a:ext uri="{FF2B5EF4-FFF2-40B4-BE49-F238E27FC236}">
                <a16:creationId xmlns:a16="http://schemas.microsoft.com/office/drawing/2014/main" id="{53686496-A615-465E-9AE5-03ABB9CA8E13}"/>
              </a:ext>
            </a:extLst>
          </p:cNvPr>
          <p:cNvPicPr/>
          <p:nvPr/>
        </p:nvPicPr>
        <p:blipFill>
          <a:blip r:embed="rId4"/>
          <a:stretch>
            <a:fillRect/>
          </a:stretch>
        </p:blipFill>
        <p:spPr>
          <a:xfrm>
            <a:off x="2845399" y="2021615"/>
            <a:ext cx="2312790" cy="4113683"/>
          </a:xfrm>
          <a:prstGeom prst="roundRect">
            <a:avLst>
              <a:gd name="adj" fmla="val 1782"/>
            </a:avLst>
          </a:prstGeom>
          <a:solidFill>
            <a:srgbClr val="FFFFFF">
              <a:shade val="85000"/>
            </a:srgbClr>
          </a:solidFill>
          <a:ln w="19050">
            <a:solidFill>
              <a:schemeClr val="bg1"/>
            </a:solidFill>
          </a:ln>
          <a:effectLst/>
        </p:spPr>
      </p:pic>
      <p:pic>
        <p:nvPicPr>
          <p:cNvPr id="11" name="圖片 10">
            <a:extLst>
              <a:ext uri="{FF2B5EF4-FFF2-40B4-BE49-F238E27FC236}">
                <a16:creationId xmlns:a16="http://schemas.microsoft.com/office/drawing/2014/main" id="{667D420E-3F3E-4FB7-A88D-440302F324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2739" y="1475707"/>
            <a:ext cx="2831781" cy="5033376"/>
          </a:xfrm>
          <a:prstGeom prst="rect">
            <a:avLst/>
          </a:prstGeom>
        </p:spPr>
      </p:pic>
      <p:pic>
        <p:nvPicPr>
          <p:cNvPr id="7" name="圖片 6" descr="一張含有 螢幕擷取畫面 的圖片&#10;&#10;描述是以非常高的可信度產生">
            <a:extLst>
              <a:ext uri="{FF2B5EF4-FFF2-40B4-BE49-F238E27FC236}">
                <a16:creationId xmlns:a16="http://schemas.microsoft.com/office/drawing/2014/main" id="{865113E7-369C-49C3-A9BB-1844CB7EA25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9466" y="2021615"/>
            <a:ext cx="2403206" cy="4113683"/>
          </a:xfrm>
          <a:prstGeom prst="roundRect">
            <a:avLst>
              <a:gd name="adj" fmla="val 1782"/>
            </a:avLst>
          </a:prstGeom>
          <a:solidFill>
            <a:srgbClr val="FFFFFF">
              <a:shade val="85000"/>
            </a:srgbClr>
          </a:solidFill>
          <a:ln w="19050">
            <a:solidFill>
              <a:schemeClr val="bg1"/>
            </a:solidFill>
          </a:ln>
          <a:effectLst/>
        </p:spPr>
      </p:pic>
      <p:grpSp>
        <p:nvGrpSpPr>
          <p:cNvPr id="17" name="群組 16">
            <a:extLst>
              <a:ext uri="{FF2B5EF4-FFF2-40B4-BE49-F238E27FC236}">
                <a16:creationId xmlns:a16="http://schemas.microsoft.com/office/drawing/2014/main" id="{B20D56FC-1267-46C6-B17C-263917CFA253}"/>
              </a:ext>
            </a:extLst>
          </p:cNvPr>
          <p:cNvGrpSpPr/>
          <p:nvPr/>
        </p:nvGrpSpPr>
        <p:grpSpPr>
          <a:xfrm>
            <a:off x="871583" y="1690688"/>
            <a:ext cx="1383631" cy="1383631"/>
            <a:chOff x="985660" y="1690688"/>
            <a:chExt cx="1383631" cy="1383631"/>
          </a:xfrm>
        </p:grpSpPr>
        <p:sp>
          <p:nvSpPr>
            <p:cNvPr id="14" name="橢圓 13">
              <a:extLst>
                <a:ext uri="{FF2B5EF4-FFF2-40B4-BE49-F238E27FC236}">
                  <a16:creationId xmlns:a16="http://schemas.microsoft.com/office/drawing/2014/main" id="{64ABE018-C620-4018-B490-F40F88DA69C9}"/>
                </a:ext>
              </a:extLst>
            </p:cNvPr>
            <p:cNvSpPr/>
            <p:nvPr/>
          </p:nvSpPr>
          <p:spPr>
            <a:xfrm>
              <a:off x="985660" y="1690688"/>
              <a:ext cx="1383631" cy="1383631"/>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a:extLst>
                <a:ext uri="{FF2B5EF4-FFF2-40B4-BE49-F238E27FC236}">
                  <a16:creationId xmlns:a16="http://schemas.microsoft.com/office/drawing/2014/main" id="{09726990-4B51-42DB-B8F5-9151315E419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73953" y="1904226"/>
              <a:ext cx="807045" cy="956555"/>
            </a:xfrm>
            <a:prstGeom prst="rect">
              <a:avLst/>
            </a:prstGeom>
          </p:spPr>
        </p:pic>
      </p:grpSp>
      <p:sp>
        <p:nvSpPr>
          <p:cNvPr id="18" name="文字方塊 17">
            <a:extLst>
              <a:ext uri="{FF2B5EF4-FFF2-40B4-BE49-F238E27FC236}">
                <a16:creationId xmlns:a16="http://schemas.microsoft.com/office/drawing/2014/main" id="{50F62556-DF6A-4291-9124-2B7A20D56347}"/>
              </a:ext>
            </a:extLst>
          </p:cNvPr>
          <p:cNvSpPr txBox="1"/>
          <p:nvPr/>
        </p:nvSpPr>
        <p:spPr>
          <a:xfrm>
            <a:off x="685558" y="3108625"/>
            <a:ext cx="1755680" cy="523220"/>
          </a:xfrm>
          <a:prstGeom prst="rect">
            <a:avLst/>
          </a:prstGeom>
          <a:noFill/>
        </p:spPr>
        <p:txBody>
          <a:bodyPr wrap="square" rtlCol="0">
            <a:spAutoFit/>
          </a:bodyPr>
          <a:lstStyle/>
          <a:p>
            <a:pPr algn="ctr"/>
            <a:r>
              <a:rPr lang="en-US" altLang="zh-TW" sz="2800" b="1">
                <a:solidFill>
                  <a:schemeClr val="bg1"/>
                </a:solidFill>
                <a:latin typeface="Arial" panose="020B0604020202020204" pitchFamily="34" charset="0"/>
                <a:ea typeface="微軟正黑體" panose="020B0604030504040204" pitchFamily="34" charset="-120"/>
                <a:cs typeface="Arial" panose="020B0604020202020204" pitchFamily="34" charset="0"/>
              </a:rPr>
              <a:t>Android</a:t>
            </a:r>
            <a:endParaRPr lang="zh-TW" altLang="en-US" sz="2800" b="1">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2" name="文字方塊 21">
            <a:extLst>
              <a:ext uri="{FF2B5EF4-FFF2-40B4-BE49-F238E27FC236}">
                <a16:creationId xmlns:a16="http://schemas.microsoft.com/office/drawing/2014/main" id="{3E6A7E38-C159-4E93-918B-E573EBBDC0B7}"/>
              </a:ext>
            </a:extLst>
          </p:cNvPr>
          <p:cNvSpPr txBox="1"/>
          <p:nvPr/>
        </p:nvSpPr>
        <p:spPr>
          <a:xfrm>
            <a:off x="9716040" y="3108625"/>
            <a:ext cx="1755680" cy="523220"/>
          </a:xfrm>
          <a:prstGeom prst="rect">
            <a:avLst/>
          </a:prstGeom>
          <a:noFill/>
        </p:spPr>
        <p:txBody>
          <a:bodyPr wrap="square" rtlCol="0">
            <a:spAutoFit/>
          </a:bodyPr>
          <a:lstStyle/>
          <a:p>
            <a:pPr algn="ctr"/>
            <a:r>
              <a:rPr lang="en-US" altLang="zh-TW" sz="2800" b="1">
                <a:solidFill>
                  <a:schemeClr val="bg1"/>
                </a:solidFill>
                <a:latin typeface="Arial" panose="020B0604020202020204" pitchFamily="34" charset="0"/>
                <a:ea typeface="微軟正黑體" panose="020B0604030504040204" pitchFamily="34" charset="-120"/>
                <a:cs typeface="Arial" panose="020B0604020202020204" pitchFamily="34" charset="0"/>
              </a:rPr>
              <a:t>iOS</a:t>
            </a:r>
            <a:endParaRPr lang="zh-TW" altLang="en-US" sz="2800" b="1">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901065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a:extLst>
              <a:ext uri="{FF2B5EF4-FFF2-40B4-BE49-F238E27FC236}">
                <a16:creationId xmlns:a16="http://schemas.microsoft.com/office/drawing/2014/main" id="{BB13F494-E850-42E9-9D9B-54E1DA5496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1602" y="1428980"/>
            <a:ext cx="2831781" cy="5033376"/>
          </a:xfrm>
          <a:prstGeom prst="rect">
            <a:avLst/>
          </a:prstGeom>
        </p:spPr>
      </p:pic>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p:txBody>
          <a:bodyPr/>
          <a:lstStyle/>
          <a:p>
            <a:r>
              <a:rPr lang="en-US" altLang="zh-TW"/>
              <a:t>QVPN Device Client : iOS</a:t>
            </a:r>
            <a:endParaRPr lang="zh-TW" altLang="en-US"/>
          </a:p>
        </p:txBody>
      </p:sp>
      <p:pic>
        <p:nvPicPr>
          <p:cNvPr id="5" name="圖片 4" descr="一張含有 螢幕擷取畫面, 監視器 的圖片&#10;&#10;描述是以非常高的可信度產生">
            <a:extLst>
              <a:ext uri="{FF2B5EF4-FFF2-40B4-BE49-F238E27FC236}">
                <a16:creationId xmlns:a16="http://schemas.microsoft.com/office/drawing/2014/main" id="{816B1831-3F8D-43C1-B9F7-CC2E00D515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9129" y="1853293"/>
            <a:ext cx="2376728" cy="4227409"/>
          </a:xfrm>
          <a:prstGeom prst="roundRect">
            <a:avLst>
              <a:gd name="adj" fmla="val 1782"/>
            </a:avLst>
          </a:prstGeom>
          <a:solidFill>
            <a:srgbClr val="FFFFFF">
              <a:shade val="85000"/>
            </a:srgbClr>
          </a:solidFill>
          <a:ln w="19050">
            <a:solidFill>
              <a:schemeClr val="bg1"/>
            </a:solidFill>
          </a:ln>
          <a:effectLst/>
        </p:spPr>
      </p:pic>
      <p:sp>
        <p:nvSpPr>
          <p:cNvPr id="11" name="Shape 393">
            <a:extLst>
              <a:ext uri="{FF2B5EF4-FFF2-40B4-BE49-F238E27FC236}">
                <a16:creationId xmlns:a16="http://schemas.microsoft.com/office/drawing/2014/main" id="{21678536-558F-4AE9-A4A2-EC03856D5D2B}"/>
              </a:ext>
            </a:extLst>
          </p:cNvPr>
          <p:cNvSpPr txBox="1"/>
          <p:nvPr/>
        </p:nvSpPr>
        <p:spPr>
          <a:xfrm>
            <a:off x="2203675" y="1845405"/>
            <a:ext cx="2736304" cy="369332"/>
          </a:xfrm>
          <a:prstGeom prst="rect">
            <a:avLst/>
          </a:prstGeom>
          <a:noFill/>
          <a:ln>
            <a:noFill/>
          </a:ln>
        </p:spPr>
        <p:txBody>
          <a:bodyPr spcFirstLastPara="1" wrap="square" lIns="91425" tIns="45700" rIns="91425" bIns="45700" anchor="t" anchorCtr="0">
            <a:noAutofit/>
          </a:bodyPr>
          <a:lstStyle/>
          <a:p>
            <a:pPr lvl="0">
              <a:buClr>
                <a:srgbClr val="002060"/>
              </a:buClr>
              <a:buSzPts val="1800"/>
            </a:pPr>
            <a:r>
              <a:rPr lang="en-US" altLang="zh-TW" b="1">
                <a:solidFill>
                  <a:srgbClr val="FFC000"/>
                </a:solidFill>
                <a:latin typeface="Arial" panose="020B0604020202020204" pitchFamily="34" charset="0"/>
                <a:ea typeface="微軟正黑體" panose="020B0604030504040204" pitchFamily="34" charset="-120"/>
                <a:cs typeface="Arial" panose="020B0604020202020204" pitchFamily="34" charset="0"/>
                <a:sym typeface="Microsoft JhengHei"/>
              </a:rPr>
              <a:t>Add New NAS</a:t>
            </a:r>
          </a:p>
        </p:txBody>
      </p:sp>
      <p:grpSp>
        <p:nvGrpSpPr>
          <p:cNvPr id="12" name="群組 11">
            <a:extLst>
              <a:ext uri="{FF2B5EF4-FFF2-40B4-BE49-F238E27FC236}">
                <a16:creationId xmlns:a16="http://schemas.microsoft.com/office/drawing/2014/main" id="{AB146A14-67CD-41D0-823E-B878D4E36090}"/>
              </a:ext>
            </a:extLst>
          </p:cNvPr>
          <p:cNvGrpSpPr/>
          <p:nvPr/>
        </p:nvGrpSpPr>
        <p:grpSpPr>
          <a:xfrm>
            <a:off x="1006296" y="1506926"/>
            <a:ext cx="1269571" cy="1269571"/>
            <a:chOff x="155290" y="1377671"/>
            <a:chExt cx="1269571" cy="1269571"/>
          </a:xfrm>
        </p:grpSpPr>
        <p:pic>
          <p:nvPicPr>
            <p:cNvPr id="13" name="圖片 12">
              <a:extLst>
                <a:ext uri="{FF2B5EF4-FFF2-40B4-BE49-F238E27FC236}">
                  <a16:creationId xmlns:a16="http://schemas.microsoft.com/office/drawing/2014/main" id="{94C2B71C-3984-4DB3-B421-F2AA4200AB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5290" y="1377671"/>
              <a:ext cx="1269571" cy="1269571"/>
            </a:xfrm>
            <a:prstGeom prst="rect">
              <a:avLst/>
            </a:prstGeom>
          </p:spPr>
        </p:pic>
        <p:sp>
          <p:nvSpPr>
            <p:cNvPr id="14" name="文字方塊 13">
              <a:extLst>
                <a:ext uri="{FF2B5EF4-FFF2-40B4-BE49-F238E27FC236}">
                  <a16:creationId xmlns:a16="http://schemas.microsoft.com/office/drawing/2014/main" id="{458F45EF-53A1-4896-B9FC-3DB352C171CD}"/>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16" name="群組 15">
            <a:extLst>
              <a:ext uri="{FF2B5EF4-FFF2-40B4-BE49-F238E27FC236}">
                <a16:creationId xmlns:a16="http://schemas.microsoft.com/office/drawing/2014/main" id="{0D8E9A0E-4AFD-4C3A-B1EC-9F5F49714476}"/>
              </a:ext>
            </a:extLst>
          </p:cNvPr>
          <p:cNvGrpSpPr/>
          <p:nvPr/>
        </p:nvGrpSpPr>
        <p:grpSpPr>
          <a:xfrm>
            <a:off x="10310068" y="4985647"/>
            <a:ext cx="1383631" cy="1383631"/>
            <a:chOff x="10276137" y="713883"/>
            <a:chExt cx="1383631" cy="1383631"/>
          </a:xfrm>
        </p:grpSpPr>
        <p:sp>
          <p:nvSpPr>
            <p:cNvPr id="17" name="橢圓 16">
              <a:extLst>
                <a:ext uri="{FF2B5EF4-FFF2-40B4-BE49-F238E27FC236}">
                  <a16:creationId xmlns:a16="http://schemas.microsoft.com/office/drawing/2014/main" id="{2A828C7F-EAC2-4057-8CD8-B61178FC8686}"/>
                </a:ext>
              </a:extLst>
            </p:cNvPr>
            <p:cNvSpPr/>
            <p:nvPr/>
          </p:nvSpPr>
          <p:spPr>
            <a:xfrm>
              <a:off x="10276137" y="713883"/>
              <a:ext cx="1383631" cy="1383631"/>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8" name="圖片 17">
              <a:extLst>
                <a:ext uri="{FF2B5EF4-FFF2-40B4-BE49-F238E27FC236}">
                  <a16:creationId xmlns:a16="http://schemas.microsoft.com/office/drawing/2014/main" id="{F5BF84DE-AFA2-402D-A505-05B6DE7DF5A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97741" y="972818"/>
              <a:ext cx="740423" cy="865761"/>
            </a:xfrm>
            <a:prstGeom prst="rect">
              <a:avLst/>
            </a:prstGeom>
          </p:spPr>
        </p:pic>
      </p:grpSp>
    </p:spTree>
    <p:extLst>
      <p:ext uri="{BB962C8B-B14F-4D97-AF65-F5344CB8AC3E}">
        <p14:creationId xmlns:p14="http://schemas.microsoft.com/office/powerpoint/2010/main" val="3231264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a:extLst>
              <a:ext uri="{FF2B5EF4-FFF2-40B4-BE49-F238E27FC236}">
                <a16:creationId xmlns:a16="http://schemas.microsoft.com/office/drawing/2014/main" id="{04AA32F4-CA24-4F81-9F19-F7CDA62160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1602" y="1428980"/>
            <a:ext cx="2831781" cy="5033376"/>
          </a:xfrm>
          <a:prstGeom prst="rect">
            <a:avLst/>
          </a:prstGeom>
        </p:spPr>
      </p:pic>
      <p:grpSp>
        <p:nvGrpSpPr>
          <p:cNvPr id="22" name="群組 21">
            <a:extLst>
              <a:ext uri="{FF2B5EF4-FFF2-40B4-BE49-F238E27FC236}">
                <a16:creationId xmlns:a16="http://schemas.microsoft.com/office/drawing/2014/main" id="{10160C72-DEBA-41D5-95C6-1DD43DAD81B8}"/>
              </a:ext>
            </a:extLst>
          </p:cNvPr>
          <p:cNvGrpSpPr/>
          <p:nvPr/>
        </p:nvGrpSpPr>
        <p:grpSpPr>
          <a:xfrm>
            <a:off x="1006295" y="1500793"/>
            <a:ext cx="1269571" cy="1269571"/>
            <a:chOff x="155289" y="1377671"/>
            <a:chExt cx="1269571" cy="1269571"/>
          </a:xfrm>
        </p:grpSpPr>
        <p:pic>
          <p:nvPicPr>
            <p:cNvPr id="23" name="圖片 22">
              <a:extLst>
                <a:ext uri="{FF2B5EF4-FFF2-40B4-BE49-F238E27FC236}">
                  <a16:creationId xmlns:a16="http://schemas.microsoft.com/office/drawing/2014/main" id="{1A0EA1E1-9603-48DA-ACC7-EF1CB9D15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89" y="1377671"/>
              <a:ext cx="1269571" cy="1269571"/>
            </a:xfrm>
            <a:prstGeom prst="rect">
              <a:avLst/>
            </a:prstGeom>
          </p:spPr>
        </p:pic>
        <p:sp>
          <p:nvSpPr>
            <p:cNvPr id="24" name="文字方塊 23">
              <a:extLst>
                <a:ext uri="{FF2B5EF4-FFF2-40B4-BE49-F238E27FC236}">
                  <a16:creationId xmlns:a16="http://schemas.microsoft.com/office/drawing/2014/main" id="{3946C280-BB84-416E-96B6-543E11E0E34D}"/>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p:txBody>
          <a:bodyPr/>
          <a:lstStyle/>
          <a:p>
            <a:r>
              <a:rPr lang="en-US" altLang="zh-TW"/>
              <a:t>QVPN Device Client : iOS</a:t>
            </a:r>
            <a:endParaRPr lang="zh-TW" altLang="en-US"/>
          </a:p>
        </p:txBody>
      </p:sp>
      <p:pic>
        <p:nvPicPr>
          <p:cNvPr id="5" name="圖片 4" descr="一張含有 螢幕擷取畫面 的圖片&#10;&#10;描述是以非常高的可信度產生">
            <a:extLst>
              <a:ext uri="{FF2B5EF4-FFF2-40B4-BE49-F238E27FC236}">
                <a16:creationId xmlns:a16="http://schemas.microsoft.com/office/drawing/2014/main" id="{854B47FF-6D32-4BF0-88E7-125A8E02FF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76917" y="1858948"/>
            <a:ext cx="2363519" cy="4203912"/>
          </a:xfrm>
          <a:prstGeom prst="roundRect">
            <a:avLst>
              <a:gd name="adj" fmla="val 1782"/>
            </a:avLst>
          </a:prstGeom>
          <a:solidFill>
            <a:srgbClr val="FFFFFF">
              <a:shade val="85000"/>
            </a:srgbClr>
          </a:solidFill>
          <a:ln w="19050">
            <a:solidFill>
              <a:schemeClr val="bg1"/>
            </a:solidFill>
          </a:ln>
          <a:effectLst/>
        </p:spPr>
      </p:pic>
      <p:grpSp>
        <p:nvGrpSpPr>
          <p:cNvPr id="11" name="群組 10">
            <a:extLst>
              <a:ext uri="{FF2B5EF4-FFF2-40B4-BE49-F238E27FC236}">
                <a16:creationId xmlns:a16="http://schemas.microsoft.com/office/drawing/2014/main" id="{7938C691-4692-48BC-9A67-75B81B20E3AE}"/>
              </a:ext>
            </a:extLst>
          </p:cNvPr>
          <p:cNvGrpSpPr/>
          <p:nvPr/>
        </p:nvGrpSpPr>
        <p:grpSpPr>
          <a:xfrm>
            <a:off x="10310068" y="4985647"/>
            <a:ext cx="1383631" cy="1383631"/>
            <a:chOff x="10276137" y="713883"/>
            <a:chExt cx="1383631" cy="1383631"/>
          </a:xfrm>
        </p:grpSpPr>
        <p:sp>
          <p:nvSpPr>
            <p:cNvPr id="12" name="橢圓 11">
              <a:extLst>
                <a:ext uri="{FF2B5EF4-FFF2-40B4-BE49-F238E27FC236}">
                  <a16:creationId xmlns:a16="http://schemas.microsoft.com/office/drawing/2014/main" id="{B49C8B45-9078-4803-9D32-9135E67E70AB}"/>
                </a:ext>
              </a:extLst>
            </p:cNvPr>
            <p:cNvSpPr/>
            <p:nvPr/>
          </p:nvSpPr>
          <p:spPr>
            <a:xfrm>
              <a:off x="10276137" y="713883"/>
              <a:ext cx="1383631" cy="1383631"/>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12">
              <a:extLst>
                <a:ext uri="{FF2B5EF4-FFF2-40B4-BE49-F238E27FC236}">
                  <a16:creationId xmlns:a16="http://schemas.microsoft.com/office/drawing/2014/main" id="{FD48918D-AD85-4277-AD93-3467F26667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97741" y="972818"/>
              <a:ext cx="740423" cy="865761"/>
            </a:xfrm>
            <a:prstGeom prst="rect">
              <a:avLst/>
            </a:prstGeom>
          </p:spPr>
        </p:pic>
      </p:grpSp>
      <p:sp>
        <p:nvSpPr>
          <p:cNvPr id="14" name="Shape 393">
            <a:extLst>
              <a:ext uri="{FF2B5EF4-FFF2-40B4-BE49-F238E27FC236}">
                <a16:creationId xmlns:a16="http://schemas.microsoft.com/office/drawing/2014/main" id="{A1729450-8E37-4AD2-905B-4BDF3596DC91}"/>
              </a:ext>
            </a:extLst>
          </p:cNvPr>
          <p:cNvSpPr txBox="1"/>
          <p:nvPr/>
        </p:nvSpPr>
        <p:spPr>
          <a:xfrm>
            <a:off x="2203675" y="1845405"/>
            <a:ext cx="2736304" cy="369332"/>
          </a:xfrm>
          <a:prstGeom prst="rect">
            <a:avLst/>
          </a:prstGeom>
          <a:noFill/>
          <a:ln>
            <a:noFill/>
          </a:ln>
        </p:spPr>
        <p:txBody>
          <a:bodyPr spcFirstLastPara="1" wrap="square" lIns="91425" tIns="45700" rIns="91425" bIns="45700" anchor="t" anchorCtr="0">
            <a:noAutofit/>
          </a:bodyPr>
          <a:lstStyle/>
          <a:p>
            <a:pPr>
              <a:buClr>
                <a:srgbClr val="002060"/>
              </a:buClr>
              <a:buSzPts val="1800"/>
            </a:pPr>
            <a:r>
              <a:rPr lang="en-US" altLang="zh-TW" b="1">
                <a:solidFill>
                  <a:schemeClr val="bg1">
                    <a:lumMod val="75000"/>
                  </a:schemeClr>
                </a:solidFill>
                <a:latin typeface="Arial" panose="020B0604020202020204" pitchFamily="34" charset="0"/>
                <a:ea typeface="微軟正黑體" panose="020B0604030504040204" pitchFamily="34" charset="-120"/>
                <a:cs typeface="Arial" panose="020B0604020202020204" pitchFamily="34" charset="0"/>
                <a:sym typeface="Microsoft JhengHei"/>
              </a:rPr>
              <a:t>Add New NAS</a:t>
            </a:r>
          </a:p>
        </p:txBody>
      </p:sp>
      <p:sp>
        <p:nvSpPr>
          <p:cNvPr id="18" name="Shape 393">
            <a:extLst>
              <a:ext uri="{FF2B5EF4-FFF2-40B4-BE49-F238E27FC236}">
                <a16:creationId xmlns:a16="http://schemas.microsoft.com/office/drawing/2014/main" id="{860E8656-27C6-43A2-A9A1-00069E4E29F1}"/>
              </a:ext>
            </a:extLst>
          </p:cNvPr>
          <p:cNvSpPr txBox="1"/>
          <p:nvPr/>
        </p:nvSpPr>
        <p:spPr>
          <a:xfrm>
            <a:off x="2203674" y="2672796"/>
            <a:ext cx="4212337" cy="514545"/>
          </a:xfrm>
          <a:prstGeom prst="rect">
            <a:avLst/>
          </a:prstGeom>
          <a:noFill/>
          <a:ln>
            <a:noFill/>
          </a:ln>
        </p:spPr>
        <p:txBody>
          <a:bodyPr spcFirstLastPara="1" wrap="square" lIns="91425" tIns="45700" rIns="91425" bIns="45700" anchor="t" anchorCtr="0">
            <a:noAutofit/>
          </a:bodyPr>
          <a:lstStyle/>
          <a:p>
            <a:pPr lvl="0">
              <a:buClr>
                <a:srgbClr val="002060"/>
              </a:buClr>
              <a:buSzPts val="1800"/>
            </a:pPr>
            <a:r>
              <a:rPr lang="en-US" altLang="zh-TW" b="1">
                <a:solidFill>
                  <a:srgbClr val="FFC000"/>
                </a:solidFill>
                <a:latin typeface="Arial" panose="020B0604020202020204" pitchFamily="34" charset="0"/>
                <a:ea typeface="微軟正黑體" panose="020B0604030504040204" pitchFamily="34" charset="-120"/>
                <a:cs typeface="Arial" panose="020B0604020202020204" pitchFamily="34" charset="0"/>
                <a:sym typeface="Microsoft JhengHei"/>
              </a:rPr>
              <a:t>Enter VPN profile field, admin user automatically obtains VPN Port and pre-shared key</a:t>
            </a:r>
          </a:p>
        </p:txBody>
      </p:sp>
      <p:grpSp>
        <p:nvGrpSpPr>
          <p:cNvPr id="19" name="群組 18">
            <a:extLst>
              <a:ext uri="{FF2B5EF4-FFF2-40B4-BE49-F238E27FC236}">
                <a16:creationId xmlns:a16="http://schemas.microsoft.com/office/drawing/2014/main" id="{3ED53326-9FE5-45C6-9DB0-3C9748991C5A}"/>
              </a:ext>
            </a:extLst>
          </p:cNvPr>
          <p:cNvGrpSpPr/>
          <p:nvPr/>
        </p:nvGrpSpPr>
        <p:grpSpPr>
          <a:xfrm>
            <a:off x="1006296" y="2619899"/>
            <a:ext cx="1269571" cy="1269571"/>
            <a:chOff x="155290" y="1377671"/>
            <a:chExt cx="1269571" cy="1269571"/>
          </a:xfrm>
        </p:grpSpPr>
        <p:pic>
          <p:nvPicPr>
            <p:cNvPr id="20" name="圖片 19">
              <a:extLst>
                <a:ext uri="{FF2B5EF4-FFF2-40B4-BE49-F238E27FC236}">
                  <a16:creationId xmlns:a16="http://schemas.microsoft.com/office/drawing/2014/main" id="{1B94A86F-C3D8-467F-B8E9-D178E5C09B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5290" y="1377671"/>
              <a:ext cx="1269571" cy="1269571"/>
            </a:xfrm>
            <a:prstGeom prst="rect">
              <a:avLst/>
            </a:prstGeom>
          </p:spPr>
        </p:pic>
        <p:sp>
          <p:nvSpPr>
            <p:cNvPr id="21" name="文字方塊 20">
              <a:extLst>
                <a:ext uri="{FF2B5EF4-FFF2-40B4-BE49-F238E27FC236}">
                  <a16:creationId xmlns:a16="http://schemas.microsoft.com/office/drawing/2014/main" id="{07DF7870-14A0-4877-A5F7-CEA12FA97B12}"/>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0718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8668BC06-054C-4907-B94C-72229B743C9A}"/>
              </a:ext>
            </a:extLst>
          </p:cNvPr>
          <p:cNvSpPr txBox="1"/>
          <p:nvPr/>
        </p:nvSpPr>
        <p:spPr>
          <a:xfrm>
            <a:off x="1608220" y="1555540"/>
            <a:ext cx="5237748" cy="523220"/>
          </a:xfrm>
          <a:prstGeom prst="rect">
            <a:avLst/>
          </a:prstGeom>
          <a:noFill/>
        </p:spPr>
        <p:txBody>
          <a:bodyPr wrap="square" rtlCol="0">
            <a:spAutoFit/>
          </a:bodyPr>
          <a:lstStyle/>
          <a:p>
            <a:r>
              <a:rPr lang="en-US" altLang="zh-TW" sz="2800" b="1">
                <a:solidFill>
                  <a:schemeClr val="bg1"/>
                </a:solidFill>
                <a:latin typeface="Arial" panose="020B0604020202020204" pitchFamily="34" charset="0"/>
                <a:cs typeface="Arial" panose="020B0604020202020204" pitchFamily="34" charset="0"/>
              </a:rPr>
              <a:t>VPN basic introduction</a:t>
            </a:r>
          </a:p>
        </p:txBody>
      </p:sp>
      <p:sp>
        <p:nvSpPr>
          <p:cNvPr id="8" name="文字方塊 7">
            <a:extLst>
              <a:ext uri="{FF2B5EF4-FFF2-40B4-BE49-F238E27FC236}">
                <a16:creationId xmlns:a16="http://schemas.microsoft.com/office/drawing/2014/main" id="{630074EE-648F-421C-8384-165F41AA0585}"/>
              </a:ext>
            </a:extLst>
          </p:cNvPr>
          <p:cNvSpPr txBox="1"/>
          <p:nvPr/>
        </p:nvSpPr>
        <p:spPr>
          <a:xfrm>
            <a:off x="1608220" y="2541724"/>
            <a:ext cx="5237748" cy="954107"/>
          </a:xfrm>
          <a:prstGeom prst="rect">
            <a:avLst/>
          </a:prstGeom>
          <a:noFill/>
        </p:spPr>
        <p:txBody>
          <a:bodyPr wrap="square" rtlCol="0">
            <a:spAutoFit/>
          </a:bodyPr>
          <a:lstStyle/>
          <a:p>
            <a:r>
              <a:rPr lang="en-US" altLang="zh-TW" sz="2800" b="1">
                <a:solidFill>
                  <a:schemeClr val="bg1"/>
                </a:solidFill>
                <a:latin typeface="Arial" panose="020B0604020202020204" pitchFamily="34" charset="0"/>
                <a:cs typeface="Arial" panose="020B0604020202020204" pitchFamily="34" charset="0"/>
              </a:rPr>
              <a:t>Set up a dedicated VPN service</a:t>
            </a:r>
          </a:p>
        </p:txBody>
      </p:sp>
      <p:sp>
        <p:nvSpPr>
          <p:cNvPr id="9" name="文字方塊 8">
            <a:extLst>
              <a:ext uri="{FF2B5EF4-FFF2-40B4-BE49-F238E27FC236}">
                <a16:creationId xmlns:a16="http://schemas.microsoft.com/office/drawing/2014/main" id="{4FABFC85-8600-40A7-AF84-C6949A115F88}"/>
              </a:ext>
            </a:extLst>
          </p:cNvPr>
          <p:cNvSpPr txBox="1"/>
          <p:nvPr/>
        </p:nvSpPr>
        <p:spPr>
          <a:xfrm>
            <a:off x="1608220" y="3752220"/>
            <a:ext cx="3589422" cy="954107"/>
          </a:xfrm>
          <a:prstGeom prst="rect">
            <a:avLst/>
          </a:prstGeom>
          <a:noFill/>
        </p:spPr>
        <p:txBody>
          <a:bodyPr wrap="square" rtlCol="0">
            <a:spAutoFit/>
          </a:bodyPr>
          <a:lstStyle/>
          <a:p>
            <a:r>
              <a:rPr lang="en-US" altLang="zh-TW" sz="2800" b="1">
                <a:solidFill>
                  <a:schemeClr val="bg1"/>
                </a:solidFill>
                <a:latin typeface="Arial" panose="020B0604020202020204" pitchFamily="34" charset="0"/>
                <a:cs typeface="Arial" panose="020B0604020202020204" pitchFamily="34" charset="0"/>
              </a:rPr>
              <a:t>The Most common connection issues </a:t>
            </a:r>
          </a:p>
        </p:txBody>
      </p:sp>
      <p:sp>
        <p:nvSpPr>
          <p:cNvPr id="10" name="文字方塊 9">
            <a:extLst>
              <a:ext uri="{FF2B5EF4-FFF2-40B4-BE49-F238E27FC236}">
                <a16:creationId xmlns:a16="http://schemas.microsoft.com/office/drawing/2014/main" id="{6589B732-2BE0-49A9-ABE7-119D637E096F}"/>
              </a:ext>
            </a:extLst>
          </p:cNvPr>
          <p:cNvSpPr txBox="1"/>
          <p:nvPr/>
        </p:nvSpPr>
        <p:spPr>
          <a:xfrm>
            <a:off x="1608220" y="4946811"/>
            <a:ext cx="4885570" cy="954107"/>
          </a:xfrm>
          <a:prstGeom prst="rect">
            <a:avLst/>
          </a:prstGeom>
          <a:noFill/>
        </p:spPr>
        <p:txBody>
          <a:bodyPr wrap="square" rtlCol="0">
            <a:spAutoFit/>
          </a:bodyPr>
          <a:lstStyle/>
          <a:p>
            <a:r>
              <a:rPr lang="en-US" altLang="zh-TW" sz="2800" b="1">
                <a:solidFill>
                  <a:schemeClr val="bg1"/>
                </a:solidFill>
                <a:latin typeface="Arial" panose="020B0604020202020204" pitchFamily="34" charset="0"/>
                <a:cs typeface="Arial" panose="020B0604020202020204" pitchFamily="34" charset="0"/>
              </a:rPr>
              <a:t>NAS</a:t>
            </a:r>
            <a:r>
              <a:rPr lang="zh-TW" altLang="en-US" sz="2800" b="1">
                <a:solidFill>
                  <a:schemeClr val="bg1"/>
                </a:solidFill>
                <a:latin typeface="Arial" panose="020B0604020202020204" pitchFamily="34" charset="0"/>
                <a:cs typeface="Arial" panose="020B0604020202020204" pitchFamily="34" charset="0"/>
              </a:rPr>
              <a:t> </a:t>
            </a:r>
            <a:r>
              <a:rPr lang="en-US" altLang="zh-TW" sz="2800" b="1">
                <a:solidFill>
                  <a:schemeClr val="bg1"/>
                </a:solidFill>
                <a:latin typeface="Arial" panose="020B0604020202020204" pitchFamily="34" charset="0"/>
                <a:cs typeface="Arial" panose="020B0604020202020204" pitchFamily="34" charset="0"/>
              </a:rPr>
              <a:t>VPN client advanced using scenario</a:t>
            </a:r>
          </a:p>
        </p:txBody>
      </p:sp>
    </p:spTree>
    <p:extLst>
      <p:ext uri="{BB962C8B-B14F-4D97-AF65-F5344CB8AC3E}">
        <p14:creationId xmlns:p14="http://schemas.microsoft.com/office/powerpoint/2010/main" val="2416319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圖片 19">
            <a:extLst>
              <a:ext uri="{FF2B5EF4-FFF2-40B4-BE49-F238E27FC236}">
                <a16:creationId xmlns:a16="http://schemas.microsoft.com/office/drawing/2014/main" id="{D94F248F-FC8C-4074-B691-F46006BE4D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1602" y="1428980"/>
            <a:ext cx="2831781" cy="5033376"/>
          </a:xfrm>
          <a:prstGeom prst="rect">
            <a:avLst/>
          </a:prstGeom>
        </p:spPr>
      </p:pic>
      <p:grpSp>
        <p:nvGrpSpPr>
          <p:cNvPr id="37" name="群組 36">
            <a:extLst>
              <a:ext uri="{FF2B5EF4-FFF2-40B4-BE49-F238E27FC236}">
                <a16:creationId xmlns:a16="http://schemas.microsoft.com/office/drawing/2014/main" id="{37840F31-0504-4927-917B-4E18E0B97148}"/>
              </a:ext>
            </a:extLst>
          </p:cNvPr>
          <p:cNvGrpSpPr/>
          <p:nvPr/>
        </p:nvGrpSpPr>
        <p:grpSpPr>
          <a:xfrm>
            <a:off x="1006295" y="2619899"/>
            <a:ext cx="1269571" cy="1269571"/>
            <a:chOff x="155289" y="1377671"/>
            <a:chExt cx="1269571" cy="1269571"/>
          </a:xfrm>
        </p:grpSpPr>
        <p:pic>
          <p:nvPicPr>
            <p:cNvPr id="38" name="圖片 37">
              <a:extLst>
                <a:ext uri="{FF2B5EF4-FFF2-40B4-BE49-F238E27FC236}">
                  <a16:creationId xmlns:a16="http://schemas.microsoft.com/office/drawing/2014/main" id="{0AA05606-BCD9-4C7C-908A-336B44662F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89" y="1377671"/>
              <a:ext cx="1269571" cy="1269571"/>
            </a:xfrm>
            <a:prstGeom prst="rect">
              <a:avLst/>
            </a:prstGeom>
          </p:spPr>
        </p:pic>
        <p:sp>
          <p:nvSpPr>
            <p:cNvPr id="39" name="文字方塊 38">
              <a:extLst>
                <a:ext uri="{FF2B5EF4-FFF2-40B4-BE49-F238E27FC236}">
                  <a16:creationId xmlns:a16="http://schemas.microsoft.com/office/drawing/2014/main" id="{D3EFB640-4C7E-4D5E-8D25-1A93864EB0B7}"/>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p:txBody>
          <a:bodyPr/>
          <a:lstStyle/>
          <a:p>
            <a:r>
              <a:rPr lang="en-US" altLang="zh-TW"/>
              <a:t>QVPN Device client : iOS</a:t>
            </a:r>
            <a:endParaRPr lang="zh-TW" altLang="en-US"/>
          </a:p>
        </p:txBody>
      </p:sp>
      <p:grpSp>
        <p:nvGrpSpPr>
          <p:cNvPr id="11" name="群組 10">
            <a:extLst>
              <a:ext uri="{FF2B5EF4-FFF2-40B4-BE49-F238E27FC236}">
                <a16:creationId xmlns:a16="http://schemas.microsoft.com/office/drawing/2014/main" id="{DCC0CD40-C1FF-4A03-8826-7011DB96324E}"/>
              </a:ext>
            </a:extLst>
          </p:cNvPr>
          <p:cNvGrpSpPr/>
          <p:nvPr/>
        </p:nvGrpSpPr>
        <p:grpSpPr>
          <a:xfrm>
            <a:off x="10310068" y="4985647"/>
            <a:ext cx="1383631" cy="1383631"/>
            <a:chOff x="10276137" y="713883"/>
            <a:chExt cx="1383631" cy="1383631"/>
          </a:xfrm>
        </p:grpSpPr>
        <p:sp>
          <p:nvSpPr>
            <p:cNvPr id="12" name="橢圓 11">
              <a:extLst>
                <a:ext uri="{FF2B5EF4-FFF2-40B4-BE49-F238E27FC236}">
                  <a16:creationId xmlns:a16="http://schemas.microsoft.com/office/drawing/2014/main" id="{C76A50B9-334E-45AA-BD0C-94AA963A720F}"/>
                </a:ext>
              </a:extLst>
            </p:cNvPr>
            <p:cNvSpPr/>
            <p:nvPr/>
          </p:nvSpPr>
          <p:spPr>
            <a:xfrm>
              <a:off x="10276137" y="713883"/>
              <a:ext cx="1383631" cy="1383631"/>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12">
              <a:extLst>
                <a:ext uri="{FF2B5EF4-FFF2-40B4-BE49-F238E27FC236}">
                  <a16:creationId xmlns:a16="http://schemas.microsoft.com/office/drawing/2014/main" id="{9A0ECDD1-0F81-412B-A56D-67D4891D89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97741" y="972818"/>
              <a:ext cx="740423" cy="865761"/>
            </a:xfrm>
            <a:prstGeom prst="rect">
              <a:avLst/>
            </a:prstGeom>
          </p:spPr>
        </p:pic>
      </p:grpSp>
      <p:pic>
        <p:nvPicPr>
          <p:cNvPr id="7" name="圖片 6" descr="一張含有 螢幕擷取畫面 的圖片&#10;&#10;描述是以非常高的可信度產生">
            <a:extLst>
              <a:ext uri="{FF2B5EF4-FFF2-40B4-BE49-F238E27FC236}">
                <a16:creationId xmlns:a16="http://schemas.microsoft.com/office/drawing/2014/main" id="{F98FC652-4B00-4E07-9101-FBF7DEEF10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77949" y="1860826"/>
            <a:ext cx="2356436" cy="4191315"/>
          </a:xfrm>
          <a:prstGeom prst="roundRect">
            <a:avLst>
              <a:gd name="adj" fmla="val 1782"/>
            </a:avLst>
          </a:prstGeom>
          <a:solidFill>
            <a:srgbClr val="FFFFFF">
              <a:shade val="85000"/>
            </a:srgbClr>
          </a:solidFill>
          <a:ln w="19050">
            <a:solidFill>
              <a:schemeClr val="bg1"/>
            </a:solidFill>
          </a:ln>
          <a:effectLst/>
        </p:spPr>
      </p:pic>
      <p:grpSp>
        <p:nvGrpSpPr>
          <p:cNvPr id="25" name="群組 24">
            <a:extLst>
              <a:ext uri="{FF2B5EF4-FFF2-40B4-BE49-F238E27FC236}">
                <a16:creationId xmlns:a16="http://schemas.microsoft.com/office/drawing/2014/main" id="{91DDB120-F695-4E08-9F15-5B2F7E3CB574}"/>
              </a:ext>
            </a:extLst>
          </p:cNvPr>
          <p:cNvGrpSpPr/>
          <p:nvPr/>
        </p:nvGrpSpPr>
        <p:grpSpPr>
          <a:xfrm>
            <a:off x="1006295" y="1500793"/>
            <a:ext cx="1269571" cy="1269571"/>
            <a:chOff x="155289" y="1377671"/>
            <a:chExt cx="1269571" cy="1269571"/>
          </a:xfrm>
        </p:grpSpPr>
        <p:pic>
          <p:nvPicPr>
            <p:cNvPr id="26" name="圖片 25">
              <a:extLst>
                <a:ext uri="{FF2B5EF4-FFF2-40B4-BE49-F238E27FC236}">
                  <a16:creationId xmlns:a16="http://schemas.microsoft.com/office/drawing/2014/main" id="{E21C814A-4E37-47D5-BED5-CAD3722979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89" y="1377671"/>
              <a:ext cx="1269571" cy="1269571"/>
            </a:xfrm>
            <a:prstGeom prst="rect">
              <a:avLst/>
            </a:prstGeom>
          </p:spPr>
        </p:pic>
        <p:sp>
          <p:nvSpPr>
            <p:cNvPr id="27" name="文字方塊 26">
              <a:extLst>
                <a:ext uri="{FF2B5EF4-FFF2-40B4-BE49-F238E27FC236}">
                  <a16:creationId xmlns:a16="http://schemas.microsoft.com/office/drawing/2014/main" id="{7E52716C-39C7-4A33-9550-BB205D40DBA2}"/>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28" name="Shape 393">
            <a:extLst>
              <a:ext uri="{FF2B5EF4-FFF2-40B4-BE49-F238E27FC236}">
                <a16:creationId xmlns:a16="http://schemas.microsoft.com/office/drawing/2014/main" id="{34FDE7DC-D451-4BD8-AA1C-712E7ECE755C}"/>
              </a:ext>
            </a:extLst>
          </p:cNvPr>
          <p:cNvSpPr txBox="1"/>
          <p:nvPr/>
        </p:nvSpPr>
        <p:spPr>
          <a:xfrm>
            <a:off x="2203675" y="1845405"/>
            <a:ext cx="2736304" cy="369332"/>
          </a:xfrm>
          <a:prstGeom prst="rect">
            <a:avLst/>
          </a:prstGeom>
          <a:noFill/>
          <a:ln>
            <a:noFill/>
          </a:ln>
        </p:spPr>
        <p:txBody>
          <a:bodyPr spcFirstLastPara="1" wrap="square" lIns="91425" tIns="45700" rIns="91425" bIns="45700" anchor="t" anchorCtr="0">
            <a:noAutofit/>
          </a:bodyPr>
          <a:lstStyle/>
          <a:p>
            <a:pPr>
              <a:buClr>
                <a:srgbClr val="002060"/>
              </a:buClr>
              <a:buSzPts val="1800"/>
            </a:pPr>
            <a:r>
              <a:rPr lang="en-US" altLang="zh-TW" b="1">
                <a:solidFill>
                  <a:schemeClr val="bg1">
                    <a:lumMod val="75000"/>
                  </a:schemeClr>
                </a:solidFill>
                <a:latin typeface="Arial" panose="020B0604020202020204" pitchFamily="34" charset="0"/>
                <a:ea typeface="微軟正黑體" panose="020B0604030504040204" pitchFamily="34" charset="-120"/>
                <a:cs typeface="Arial" panose="020B0604020202020204" pitchFamily="34" charset="0"/>
                <a:sym typeface="Microsoft JhengHei"/>
              </a:rPr>
              <a:t>Add New NAS</a:t>
            </a:r>
          </a:p>
        </p:txBody>
      </p:sp>
      <p:sp>
        <p:nvSpPr>
          <p:cNvPr id="29" name="Shape 393">
            <a:extLst>
              <a:ext uri="{FF2B5EF4-FFF2-40B4-BE49-F238E27FC236}">
                <a16:creationId xmlns:a16="http://schemas.microsoft.com/office/drawing/2014/main" id="{36D773A1-9586-43A1-8A9C-3590FB9C00EF}"/>
              </a:ext>
            </a:extLst>
          </p:cNvPr>
          <p:cNvSpPr txBox="1"/>
          <p:nvPr/>
        </p:nvSpPr>
        <p:spPr>
          <a:xfrm>
            <a:off x="2203674" y="2672796"/>
            <a:ext cx="4212337" cy="952084"/>
          </a:xfrm>
          <a:prstGeom prst="rect">
            <a:avLst/>
          </a:prstGeom>
          <a:noFill/>
          <a:ln>
            <a:noFill/>
          </a:ln>
        </p:spPr>
        <p:txBody>
          <a:bodyPr spcFirstLastPara="1" wrap="square" lIns="91425" tIns="45700" rIns="91425" bIns="45700" anchor="t" anchorCtr="0">
            <a:noAutofit/>
          </a:bodyPr>
          <a:lstStyle/>
          <a:p>
            <a:pPr lvl="0">
              <a:buClr>
                <a:srgbClr val="002060"/>
              </a:buClr>
              <a:buSzPts val="1800"/>
            </a:pPr>
            <a:r>
              <a:rPr lang="en-US" altLang="zh-TW" b="1">
                <a:solidFill>
                  <a:schemeClr val="bg1">
                    <a:lumMod val="75000"/>
                  </a:schemeClr>
                </a:solidFill>
                <a:latin typeface="Arial" panose="020B0604020202020204" pitchFamily="34" charset="0"/>
                <a:ea typeface="微軟正黑體" panose="020B0604030504040204" pitchFamily="34" charset="-120"/>
                <a:cs typeface="Arial" panose="020B0604020202020204" pitchFamily="34" charset="0"/>
                <a:sym typeface="Microsoft JhengHei"/>
              </a:rPr>
              <a:t>Enter VPN profile field, admin user automatically obtains VPN Port and pre-shared key</a:t>
            </a:r>
          </a:p>
        </p:txBody>
      </p:sp>
      <p:sp>
        <p:nvSpPr>
          <p:cNvPr id="33" name="Shape 393">
            <a:extLst>
              <a:ext uri="{FF2B5EF4-FFF2-40B4-BE49-F238E27FC236}">
                <a16:creationId xmlns:a16="http://schemas.microsoft.com/office/drawing/2014/main" id="{6119BE08-C52B-47CC-AA8E-AC67E3CB4A87}"/>
              </a:ext>
            </a:extLst>
          </p:cNvPr>
          <p:cNvSpPr txBox="1"/>
          <p:nvPr/>
        </p:nvSpPr>
        <p:spPr>
          <a:xfrm>
            <a:off x="2203674" y="3842999"/>
            <a:ext cx="4212337" cy="937873"/>
          </a:xfrm>
          <a:prstGeom prst="rect">
            <a:avLst/>
          </a:prstGeom>
          <a:noFill/>
          <a:ln>
            <a:noFill/>
          </a:ln>
        </p:spPr>
        <p:txBody>
          <a:bodyPr spcFirstLastPara="1" wrap="square" lIns="91425" tIns="45700" rIns="91425" bIns="45700" anchor="t" anchorCtr="0">
            <a:noAutofit/>
          </a:bodyPr>
          <a:lstStyle/>
          <a:p>
            <a:pPr>
              <a:buClr>
                <a:srgbClr val="002060"/>
              </a:buClr>
              <a:buSzPts val="1800"/>
            </a:pPr>
            <a:r>
              <a:rPr lang="en-US" altLang="zh-TW" b="1">
                <a:solidFill>
                  <a:srgbClr val="FFC000"/>
                </a:solidFill>
                <a:latin typeface="Arial" panose="020B0604020202020204" pitchFamily="34" charset="0"/>
                <a:ea typeface="微軟正黑體" panose="020B0604030504040204" pitchFamily="34" charset="-120"/>
                <a:cs typeface="Arial" panose="020B0604020202020204" pitchFamily="34" charset="0"/>
                <a:sym typeface="Microsoft JhengHei"/>
              </a:rPr>
              <a:t>If it is not an admin user, or if it fails automatically get the information, you need to enter it manually</a:t>
            </a:r>
            <a:endParaRPr lang="zh-TW" altLang="en-US" b="1">
              <a:solidFill>
                <a:srgbClr val="FFC000"/>
              </a:solidFill>
              <a:latin typeface="Arial" panose="020B0604020202020204" pitchFamily="34" charset="0"/>
              <a:ea typeface="微軟正黑體" panose="020B0604030504040204" pitchFamily="34" charset="-120"/>
              <a:cs typeface="Arial" panose="020B0604020202020204" pitchFamily="34" charset="0"/>
              <a:sym typeface="Microsoft JhengHei"/>
            </a:endParaRPr>
          </a:p>
        </p:txBody>
      </p:sp>
      <p:grpSp>
        <p:nvGrpSpPr>
          <p:cNvPr id="34" name="群組 33">
            <a:extLst>
              <a:ext uri="{FF2B5EF4-FFF2-40B4-BE49-F238E27FC236}">
                <a16:creationId xmlns:a16="http://schemas.microsoft.com/office/drawing/2014/main" id="{FACB9809-22F9-45A6-ABDF-33E67F706AF1}"/>
              </a:ext>
            </a:extLst>
          </p:cNvPr>
          <p:cNvGrpSpPr/>
          <p:nvPr/>
        </p:nvGrpSpPr>
        <p:grpSpPr>
          <a:xfrm>
            <a:off x="1006296" y="3774060"/>
            <a:ext cx="1269571" cy="1269571"/>
            <a:chOff x="155290" y="1377671"/>
            <a:chExt cx="1269571" cy="1269571"/>
          </a:xfrm>
        </p:grpSpPr>
        <p:pic>
          <p:nvPicPr>
            <p:cNvPr id="35" name="圖片 34">
              <a:extLst>
                <a:ext uri="{FF2B5EF4-FFF2-40B4-BE49-F238E27FC236}">
                  <a16:creationId xmlns:a16="http://schemas.microsoft.com/office/drawing/2014/main" id="{35BA69C5-04C2-4854-B21E-087D301623E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5290" y="1377671"/>
              <a:ext cx="1269571" cy="1269571"/>
            </a:xfrm>
            <a:prstGeom prst="rect">
              <a:avLst/>
            </a:prstGeom>
          </p:spPr>
        </p:pic>
        <p:sp>
          <p:nvSpPr>
            <p:cNvPr id="36" name="文字方塊 35">
              <a:extLst>
                <a:ext uri="{FF2B5EF4-FFF2-40B4-BE49-F238E27FC236}">
                  <a16:creationId xmlns:a16="http://schemas.microsoft.com/office/drawing/2014/main" id="{5E5992EE-7E25-429D-954D-2784E2F66706}"/>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55375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圖片 26">
            <a:extLst>
              <a:ext uri="{FF2B5EF4-FFF2-40B4-BE49-F238E27FC236}">
                <a16:creationId xmlns:a16="http://schemas.microsoft.com/office/drawing/2014/main" id="{FF462150-9289-46D9-A559-EFFE615A16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1602" y="1428980"/>
            <a:ext cx="2831781" cy="5033376"/>
          </a:xfrm>
          <a:prstGeom prst="rect">
            <a:avLst/>
          </a:prstGeom>
        </p:spPr>
      </p:pic>
      <p:grpSp>
        <p:nvGrpSpPr>
          <p:cNvPr id="33" name="群組 32">
            <a:extLst>
              <a:ext uri="{FF2B5EF4-FFF2-40B4-BE49-F238E27FC236}">
                <a16:creationId xmlns:a16="http://schemas.microsoft.com/office/drawing/2014/main" id="{BEC107E1-C8CF-477B-809F-7A769E75AD42}"/>
              </a:ext>
            </a:extLst>
          </p:cNvPr>
          <p:cNvGrpSpPr/>
          <p:nvPr/>
        </p:nvGrpSpPr>
        <p:grpSpPr>
          <a:xfrm>
            <a:off x="1006295" y="3774060"/>
            <a:ext cx="1269571" cy="1269571"/>
            <a:chOff x="155289" y="1377671"/>
            <a:chExt cx="1269571" cy="1269571"/>
          </a:xfrm>
        </p:grpSpPr>
        <p:pic>
          <p:nvPicPr>
            <p:cNvPr id="34" name="圖片 33">
              <a:extLst>
                <a:ext uri="{FF2B5EF4-FFF2-40B4-BE49-F238E27FC236}">
                  <a16:creationId xmlns:a16="http://schemas.microsoft.com/office/drawing/2014/main" id="{C909D5DE-1CC0-4ABB-8CE5-CE7650F405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89" y="1377671"/>
              <a:ext cx="1269571" cy="1269571"/>
            </a:xfrm>
            <a:prstGeom prst="rect">
              <a:avLst/>
            </a:prstGeom>
          </p:spPr>
        </p:pic>
        <p:sp>
          <p:nvSpPr>
            <p:cNvPr id="35" name="文字方塊 34">
              <a:extLst>
                <a:ext uri="{FF2B5EF4-FFF2-40B4-BE49-F238E27FC236}">
                  <a16:creationId xmlns:a16="http://schemas.microsoft.com/office/drawing/2014/main" id="{BF5EC159-4FA8-4435-915C-BD370E76CD62}"/>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p:txBody>
          <a:bodyPr/>
          <a:lstStyle/>
          <a:p>
            <a:r>
              <a:rPr lang="en-US" altLang="zh-TW"/>
              <a:t>QVPN Device Client : iOS</a:t>
            </a:r>
            <a:endParaRPr lang="zh-TW" altLang="en-US"/>
          </a:p>
        </p:txBody>
      </p:sp>
      <p:grpSp>
        <p:nvGrpSpPr>
          <p:cNvPr id="13" name="群組 12">
            <a:extLst>
              <a:ext uri="{FF2B5EF4-FFF2-40B4-BE49-F238E27FC236}">
                <a16:creationId xmlns:a16="http://schemas.microsoft.com/office/drawing/2014/main" id="{CCF4C474-6DDF-4751-BE2A-B9868DB64545}"/>
              </a:ext>
            </a:extLst>
          </p:cNvPr>
          <p:cNvGrpSpPr/>
          <p:nvPr/>
        </p:nvGrpSpPr>
        <p:grpSpPr>
          <a:xfrm>
            <a:off x="10310068" y="4985647"/>
            <a:ext cx="1383631" cy="1383631"/>
            <a:chOff x="10276137" y="713883"/>
            <a:chExt cx="1383631" cy="1383631"/>
          </a:xfrm>
        </p:grpSpPr>
        <p:sp>
          <p:nvSpPr>
            <p:cNvPr id="14" name="橢圓 13">
              <a:extLst>
                <a:ext uri="{FF2B5EF4-FFF2-40B4-BE49-F238E27FC236}">
                  <a16:creationId xmlns:a16="http://schemas.microsoft.com/office/drawing/2014/main" id="{24FD78BF-8B27-404C-9B4E-EDC73781C61A}"/>
                </a:ext>
              </a:extLst>
            </p:cNvPr>
            <p:cNvSpPr/>
            <p:nvPr/>
          </p:nvSpPr>
          <p:spPr>
            <a:xfrm>
              <a:off x="10276137" y="713883"/>
              <a:ext cx="1383631" cy="1383631"/>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圖片 14">
              <a:extLst>
                <a:ext uri="{FF2B5EF4-FFF2-40B4-BE49-F238E27FC236}">
                  <a16:creationId xmlns:a16="http://schemas.microsoft.com/office/drawing/2014/main" id="{A32E2AD6-A664-4F60-BB6E-3844E79A9F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97741" y="972818"/>
              <a:ext cx="740423" cy="865761"/>
            </a:xfrm>
            <a:prstGeom prst="rect">
              <a:avLst/>
            </a:prstGeom>
          </p:spPr>
        </p:pic>
      </p:grpSp>
      <p:pic>
        <p:nvPicPr>
          <p:cNvPr id="5" name="圖片 4" descr="一張含有 螢幕擷取畫面 的圖片&#10;&#10;描述是以非常高的可信度產生">
            <a:extLst>
              <a:ext uri="{FF2B5EF4-FFF2-40B4-BE49-F238E27FC236}">
                <a16:creationId xmlns:a16="http://schemas.microsoft.com/office/drawing/2014/main" id="{80EAC1E4-F7F4-44B3-BCA9-9B722D3C275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78573" y="1860922"/>
            <a:ext cx="2359246" cy="4196313"/>
          </a:xfrm>
          <a:prstGeom prst="roundRect">
            <a:avLst>
              <a:gd name="adj" fmla="val 1782"/>
            </a:avLst>
          </a:prstGeom>
          <a:solidFill>
            <a:srgbClr val="FFFFFF">
              <a:shade val="85000"/>
            </a:srgbClr>
          </a:solidFill>
          <a:ln w="19050">
            <a:solidFill>
              <a:schemeClr val="bg1"/>
            </a:solidFill>
          </a:ln>
          <a:effectLst/>
        </p:spPr>
      </p:pic>
      <p:grpSp>
        <p:nvGrpSpPr>
          <p:cNvPr id="17" name="群組 16">
            <a:extLst>
              <a:ext uri="{FF2B5EF4-FFF2-40B4-BE49-F238E27FC236}">
                <a16:creationId xmlns:a16="http://schemas.microsoft.com/office/drawing/2014/main" id="{87C20A3B-31DC-4ADC-B0E5-8C05015F3A45}"/>
              </a:ext>
            </a:extLst>
          </p:cNvPr>
          <p:cNvGrpSpPr/>
          <p:nvPr/>
        </p:nvGrpSpPr>
        <p:grpSpPr>
          <a:xfrm>
            <a:off x="1006295" y="2619899"/>
            <a:ext cx="1269571" cy="1269571"/>
            <a:chOff x="155289" y="1377671"/>
            <a:chExt cx="1269571" cy="1269571"/>
          </a:xfrm>
        </p:grpSpPr>
        <p:pic>
          <p:nvPicPr>
            <p:cNvPr id="18" name="圖片 17">
              <a:extLst>
                <a:ext uri="{FF2B5EF4-FFF2-40B4-BE49-F238E27FC236}">
                  <a16:creationId xmlns:a16="http://schemas.microsoft.com/office/drawing/2014/main" id="{46F2A665-A604-48CF-A2BE-8C22A45794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89" y="1377671"/>
              <a:ext cx="1269571" cy="1269571"/>
            </a:xfrm>
            <a:prstGeom prst="rect">
              <a:avLst/>
            </a:prstGeom>
          </p:spPr>
        </p:pic>
        <p:sp>
          <p:nvSpPr>
            <p:cNvPr id="19" name="文字方塊 18">
              <a:extLst>
                <a:ext uri="{FF2B5EF4-FFF2-40B4-BE49-F238E27FC236}">
                  <a16:creationId xmlns:a16="http://schemas.microsoft.com/office/drawing/2014/main" id="{94326DE4-C23D-4CDE-AA5A-3AB300B6BCF2}"/>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20" name="群組 19">
            <a:extLst>
              <a:ext uri="{FF2B5EF4-FFF2-40B4-BE49-F238E27FC236}">
                <a16:creationId xmlns:a16="http://schemas.microsoft.com/office/drawing/2014/main" id="{10AC617F-C136-46F0-8BD2-60F014720328}"/>
              </a:ext>
            </a:extLst>
          </p:cNvPr>
          <p:cNvGrpSpPr/>
          <p:nvPr/>
        </p:nvGrpSpPr>
        <p:grpSpPr>
          <a:xfrm>
            <a:off x="1006295" y="1500793"/>
            <a:ext cx="1269571" cy="1269571"/>
            <a:chOff x="155289" y="1377671"/>
            <a:chExt cx="1269571" cy="1269571"/>
          </a:xfrm>
        </p:grpSpPr>
        <p:pic>
          <p:nvPicPr>
            <p:cNvPr id="21" name="圖片 20">
              <a:extLst>
                <a:ext uri="{FF2B5EF4-FFF2-40B4-BE49-F238E27FC236}">
                  <a16:creationId xmlns:a16="http://schemas.microsoft.com/office/drawing/2014/main" id="{E1D7D06F-0AA7-45D6-9F7F-D893D61413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89" y="1377671"/>
              <a:ext cx="1269571" cy="1269571"/>
            </a:xfrm>
            <a:prstGeom prst="rect">
              <a:avLst/>
            </a:prstGeom>
          </p:spPr>
        </p:pic>
        <p:sp>
          <p:nvSpPr>
            <p:cNvPr id="22" name="文字方塊 21">
              <a:extLst>
                <a:ext uri="{FF2B5EF4-FFF2-40B4-BE49-F238E27FC236}">
                  <a16:creationId xmlns:a16="http://schemas.microsoft.com/office/drawing/2014/main" id="{C884B297-A21B-4417-B68F-ADFA7689D7BD}"/>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23" name="Shape 393">
            <a:extLst>
              <a:ext uri="{FF2B5EF4-FFF2-40B4-BE49-F238E27FC236}">
                <a16:creationId xmlns:a16="http://schemas.microsoft.com/office/drawing/2014/main" id="{5146B3B2-9F0F-474E-AC24-D17D63D7CF9C}"/>
              </a:ext>
            </a:extLst>
          </p:cNvPr>
          <p:cNvSpPr txBox="1"/>
          <p:nvPr/>
        </p:nvSpPr>
        <p:spPr>
          <a:xfrm>
            <a:off x="2203675" y="1845405"/>
            <a:ext cx="2736304" cy="369332"/>
          </a:xfrm>
          <a:prstGeom prst="rect">
            <a:avLst/>
          </a:prstGeom>
          <a:noFill/>
          <a:ln>
            <a:noFill/>
          </a:ln>
        </p:spPr>
        <p:txBody>
          <a:bodyPr spcFirstLastPara="1" wrap="square" lIns="91425" tIns="45700" rIns="91425" bIns="45700" anchor="t" anchorCtr="0">
            <a:noAutofit/>
          </a:bodyPr>
          <a:lstStyle/>
          <a:p>
            <a:pPr lvl="0">
              <a:buClr>
                <a:srgbClr val="002060"/>
              </a:buClr>
              <a:buSzPts val="1800"/>
            </a:pPr>
            <a:r>
              <a:rPr lang="en-US" altLang="zh-TW" b="1">
                <a:solidFill>
                  <a:schemeClr val="bg1">
                    <a:lumMod val="75000"/>
                  </a:schemeClr>
                </a:solidFill>
                <a:latin typeface="Arial" panose="020B0604020202020204" pitchFamily="34" charset="0"/>
                <a:ea typeface="微軟正黑體" panose="020B0604030504040204" pitchFamily="34" charset="-120"/>
                <a:cs typeface="Arial" panose="020B0604020202020204" pitchFamily="34" charset="0"/>
                <a:sym typeface="Microsoft JhengHei"/>
              </a:rPr>
              <a:t>Add New NAS</a:t>
            </a:r>
          </a:p>
        </p:txBody>
      </p:sp>
      <p:sp>
        <p:nvSpPr>
          <p:cNvPr id="24" name="Shape 393">
            <a:extLst>
              <a:ext uri="{FF2B5EF4-FFF2-40B4-BE49-F238E27FC236}">
                <a16:creationId xmlns:a16="http://schemas.microsoft.com/office/drawing/2014/main" id="{FE4F7690-1A8B-42F6-B531-38A929219901}"/>
              </a:ext>
            </a:extLst>
          </p:cNvPr>
          <p:cNvSpPr txBox="1"/>
          <p:nvPr/>
        </p:nvSpPr>
        <p:spPr>
          <a:xfrm>
            <a:off x="2203674" y="2720922"/>
            <a:ext cx="4212337" cy="907105"/>
          </a:xfrm>
          <a:prstGeom prst="rect">
            <a:avLst/>
          </a:prstGeom>
          <a:noFill/>
          <a:ln>
            <a:noFill/>
          </a:ln>
        </p:spPr>
        <p:txBody>
          <a:bodyPr spcFirstLastPara="1" wrap="square" lIns="91425" tIns="45700" rIns="91425" bIns="45700" anchor="t" anchorCtr="0">
            <a:noAutofit/>
          </a:bodyPr>
          <a:lstStyle/>
          <a:p>
            <a:pPr>
              <a:buClr>
                <a:srgbClr val="002060"/>
              </a:buClr>
              <a:buSzPts val="1800"/>
            </a:pPr>
            <a:r>
              <a:rPr lang="en-US" altLang="zh-TW" b="1">
                <a:solidFill>
                  <a:schemeClr val="bg1">
                    <a:lumMod val="75000"/>
                  </a:schemeClr>
                </a:solidFill>
                <a:latin typeface="Arial" panose="020B0604020202020204" pitchFamily="34" charset="0"/>
                <a:ea typeface="微軟正黑體" panose="020B0604030504040204" pitchFamily="34" charset="-120"/>
                <a:cs typeface="Arial" panose="020B0604020202020204" pitchFamily="34" charset="0"/>
                <a:sym typeface="Microsoft JhengHei"/>
              </a:rPr>
              <a:t>Enter VPN profile field, admin user automatically obtains VPN Port and pre-shared key</a:t>
            </a:r>
          </a:p>
        </p:txBody>
      </p:sp>
      <p:sp>
        <p:nvSpPr>
          <p:cNvPr id="25" name="Shape 393">
            <a:extLst>
              <a:ext uri="{FF2B5EF4-FFF2-40B4-BE49-F238E27FC236}">
                <a16:creationId xmlns:a16="http://schemas.microsoft.com/office/drawing/2014/main" id="{39917085-D66B-4D5A-AF78-FD61808CB821}"/>
              </a:ext>
            </a:extLst>
          </p:cNvPr>
          <p:cNvSpPr txBox="1"/>
          <p:nvPr/>
        </p:nvSpPr>
        <p:spPr>
          <a:xfrm>
            <a:off x="2203674" y="3859041"/>
            <a:ext cx="4212337" cy="931616"/>
          </a:xfrm>
          <a:prstGeom prst="rect">
            <a:avLst/>
          </a:prstGeom>
          <a:noFill/>
          <a:ln>
            <a:noFill/>
          </a:ln>
        </p:spPr>
        <p:txBody>
          <a:bodyPr spcFirstLastPara="1" wrap="square" lIns="91425" tIns="45700" rIns="91425" bIns="45700" anchor="t" anchorCtr="0">
            <a:noAutofit/>
          </a:bodyPr>
          <a:lstStyle/>
          <a:p>
            <a:pPr lvl="0">
              <a:buClr>
                <a:srgbClr val="002060"/>
              </a:buClr>
              <a:buSzPts val="1800"/>
            </a:pPr>
            <a:r>
              <a:rPr lang="en-US" altLang="zh-TW" b="1">
                <a:solidFill>
                  <a:schemeClr val="bg1">
                    <a:lumMod val="75000"/>
                  </a:schemeClr>
                </a:solidFill>
                <a:latin typeface="Arial" panose="020B0604020202020204" pitchFamily="34" charset="0"/>
                <a:ea typeface="微軟正黑體" panose="020B0604030504040204" pitchFamily="34" charset="-120"/>
                <a:cs typeface="Arial" panose="020B0604020202020204" pitchFamily="34" charset="0"/>
                <a:sym typeface="Microsoft JhengHei"/>
              </a:rPr>
              <a:t>If it is not an admin user, or if it fails automatically get the information, you need to enter it manually</a:t>
            </a:r>
            <a:endParaRPr lang="zh-TW" altLang="en-US" b="1">
              <a:solidFill>
                <a:schemeClr val="bg1">
                  <a:lumMod val="75000"/>
                </a:schemeClr>
              </a:solidFill>
              <a:latin typeface="Arial" panose="020B0604020202020204" pitchFamily="34" charset="0"/>
              <a:ea typeface="微軟正黑體" panose="020B0604030504040204" pitchFamily="34" charset="-120"/>
              <a:cs typeface="Arial" panose="020B0604020202020204" pitchFamily="34" charset="0"/>
              <a:sym typeface="Microsoft JhengHei"/>
            </a:endParaRPr>
          </a:p>
        </p:txBody>
      </p:sp>
      <p:sp>
        <p:nvSpPr>
          <p:cNvPr id="29" name="Shape 393">
            <a:extLst>
              <a:ext uri="{FF2B5EF4-FFF2-40B4-BE49-F238E27FC236}">
                <a16:creationId xmlns:a16="http://schemas.microsoft.com/office/drawing/2014/main" id="{94AEC68D-F5B0-4F47-BB78-CCB15E56CA3A}"/>
              </a:ext>
            </a:extLst>
          </p:cNvPr>
          <p:cNvSpPr txBox="1"/>
          <p:nvPr/>
        </p:nvSpPr>
        <p:spPr>
          <a:xfrm>
            <a:off x="2203674" y="5262062"/>
            <a:ext cx="4212337" cy="514545"/>
          </a:xfrm>
          <a:prstGeom prst="rect">
            <a:avLst/>
          </a:prstGeom>
          <a:noFill/>
          <a:ln>
            <a:noFill/>
          </a:ln>
        </p:spPr>
        <p:txBody>
          <a:bodyPr spcFirstLastPara="1" wrap="square" lIns="91425" tIns="45700" rIns="91425" bIns="45700" anchor="t" anchorCtr="0">
            <a:noAutofit/>
          </a:bodyPr>
          <a:lstStyle/>
          <a:p>
            <a:pPr lvl="0">
              <a:buClr>
                <a:srgbClr val="002060"/>
              </a:buClr>
              <a:buSzPts val="1800"/>
            </a:pPr>
            <a:r>
              <a:rPr lang="en-US" altLang="zh-TW" b="1">
                <a:solidFill>
                  <a:srgbClr val="FFC000"/>
                </a:solidFill>
                <a:latin typeface="Arial" panose="020B0604020202020204" pitchFamily="34" charset="0"/>
                <a:ea typeface="微軟正黑體" panose="020B0604030504040204" pitchFamily="34" charset="-120"/>
                <a:cs typeface="Arial" panose="020B0604020202020204" pitchFamily="34" charset="0"/>
                <a:sym typeface="Microsoft JhengHei"/>
              </a:rPr>
              <a:t>Click Connect</a:t>
            </a:r>
          </a:p>
        </p:txBody>
      </p:sp>
      <p:grpSp>
        <p:nvGrpSpPr>
          <p:cNvPr id="30" name="群組 29">
            <a:extLst>
              <a:ext uri="{FF2B5EF4-FFF2-40B4-BE49-F238E27FC236}">
                <a16:creationId xmlns:a16="http://schemas.microsoft.com/office/drawing/2014/main" id="{85E16614-5AC7-4E0C-BC1A-13284A696CB8}"/>
              </a:ext>
            </a:extLst>
          </p:cNvPr>
          <p:cNvGrpSpPr/>
          <p:nvPr/>
        </p:nvGrpSpPr>
        <p:grpSpPr>
          <a:xfrm>
            <a:off x="1006296" y="4886909"/>
            <a:ext cx="1269571" cy="1269571"/>
            <a:chOff x="155290" y="1377671"/>
            <a:chExt cx="1269571" cy="1269571"/>
          </a:xfrm>
        </p:grpSpPr>
        <p:pic>
          <p:nvPicPr>
            <p:cNvPr id="31" name="圖片 30">
              <a:extLst>
                <a:ext uri="{FF2B5EF4-FFF2-40B4-BE49-F238E27FC236}">
                  <a16:creationId xmlns:a16="http://schemas.microsoft.com/office/drawing/2014/main" id="{2E4DD0B7-8E8D-47B5-AC6D-FF95DCE8DA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5290" y="1377671"/>
              <a:ext cx="1269571" cy="1269571"/>
            </a:xfrm>
            <a:prstGeom prst="rect">
              <a:avLst/>
            </a:prstGeom>
          </p:spPr>
        </p:pic>
        <p:sp>
          <p:nvSpPr>
            <p:cNvPr id="32" name="文字方塊 31">
              <a:extLst>
                <a:ext uri="{FF2B5EF4-FFF2-40B4-BE49-F238E27FC236}">
                  <a16:creationId xmlns:a16="http://schemas.microsoft.com/office/drawing/2014/main" id="{6DF83C05-8AA3-4D68-8055-AA262DE0E4CF}"/>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20540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4" name="群組 33">
            <a:extLst>
              <a:ext uri="{FF2B5EF4-FFF2-40B4-BE49-F238E27FC236}">
                <a16:creationId xmlns:a16="http://schemas.microsoft.com/office/drawing/2014/main" id="{6F55F33F-C072-445F-8C42-6D3ABB925904}"/>
              </a:ext>
            </a:extLst>
          </p:cNvPr>
          <p:cNvGrpSpPr/>
          <p:nvPr/>
        </p:nvGrpSpPr>
        <p:grpSpPr>
          <a:xfrm>
            <a:off x="1006296" y="1495296"/>
            <a:ext cx="1269571" cy="1269571"/>
            <a:chOff x="155290" y="1377671"/>
            <a:chExt cx="1269571" cy="1269571"/>
          </a:xfrm>
        </p:grpSpPr>
        <p:pic>
          <p:nvPicPr>
            <p:cNvPr id="35" name="圖片 34">
              <a:extLst>
                <a:ext uri="{FF2B5EF4-FFF2-40B4-BE49-F238E27FC236}">
                  <a16:creationId xmlns:a16="http://schemas.microsoft.com/office/drawing/2014/main" id="{56049A3A-1C47-4F12-BAA5-92A86161D1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90" y="1377671"/>
              <a:ext cx="1269571" cy="1269571"/>
            </a:xfrm>
            <a:prstGeom prst="rect">
              <a:avLst/>
            </a:prstGeom>
          </p:spPr>
        </p:pic>
        <p:sp>
          <p:nvSpPr>
            <p:cNvPr id="36" name="文字方塊 35">
              <a:extLst>
                <a:ext uri="{FF2B5EF4-FFF2-40B4-BE49-F238E27FC236}">
                  <a16:creationId xmlns:a16="http://schemas.microsoft.com/office/drawing/2014/main" id="{5C0575BC-7D93-47FE-9858-C13CBC851411}"/>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37" name="群組 36">
            <a:extLst>
              <a:ext uri="{FF2B5EF4-FFF2-40B4-BE49-F238E27FC236}">
                <a16:creationId xmlns:a16="http://schemas.microsoft.com/office/drawing/2014/main" id="{3D49210A-1C83-46B8-A945-6DA319D35BB9}"/>
              </a:ext>
            </a:extLst>
          </p:cNvPr>
          <p:cNvGrpSpPr/>
          <p:nvPr/>
        </p:nvGrpSpPr>
        <p:grpSpPr>
          <a:xfrm>
            <a:off x="1006296" y="2626273"/>
            <a:ext cx="1269571" cy="1269571"/>
            <a:chOff x="155290" y="1377671"/>
            <a:chExt cx="1269571" cy="1269571"/>
          </a:xfrm>
        </p:grpSpPr>
        <p:pic>
          <p:nvPicPr>
            <p:cNvPr id="38" name="圖片 37">
              <a:extLst>
                <a:ext uri="{FF2B5EF4-FFF2-40B4-BE49-F238E27FC236}">
                  <a16:creationId xmlns:a16="http://schemas.microsoft.com/office/drawing/2014/main" id="{64DD1A58-D653-453E-B315-94694D0204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90" y="1377671"/>
              <a:ext cx="1269571" cy="1269571"/>
            </a:xfrm>
            <a:prstGeom prst="rect">
              <a:avLst/>
            </a:prstGeom>
          </p:spPr>
        </p:pic>
        <p:sp>
          <p:nvSpPr>
            <p:cNvPr id="39" name="文字方塊 38">
              <a:extLst>
                <a:ext uri="{FF2B5EF4-FFF2-40B4-BE49-F238E27FC236}">
                  <a16:creationId xmlns:a16="http://schemas.microsoft.com/office/drawing/2014/main" id="{0037BCF4-2A53-4CF2-9F7D-49FB9C8A5C82}"/>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40" name="群組 39">
            <a:extLst>
              <a:ext uri="{FF2B5EF4-FFF2-40B4-BE49-F238E27FC236}">
                <a16:creationId xmlns:a16="http://schemas.microsoft.com/office/drawing/2014/main" id="{FAC1C798-C90B-48E8-8F3E-7C4C5F4FCCC8}"/>
              </a:ext>
            </a:extLst>
          </p:cNvPr>
          <p:cNvGrpSpPr/>
          <p:nvPr/>
        </p:nvGrpSpPr>
        <p:grpSpPr>
          <a:xfrm>
            <a:off x="1006296" y="3781711"/>
            <a:ext cx="1269571" cy="1269571"/>
            <a:chOff x="155290" y="1377671"/>
            <a:chExt cx="1269571" cy="1269571"/>
          </a:xfrm>
        </p:grpSpPr>
        <p:pic>
          <p:nvPicPr>
            <p:cNvPr id="41" name="圖片 40">
              <a:extLst>
                <a:ext uri="{FF2B5EF4-FFF2-40B4-BE49-F238E27FC236}">
                  <a16:creationId xmlns:a16="http://schemas.microsoft.com/office/drawing/2014/main" id="{1A4D10FF-7C70-4893-966B-D4404E50B1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90" y="1377671"/>
              <a:ext cx="1269571" cy="1269571"/>
            </a:xfrm>
            <a:prstGeom prst="rect">
              <a:avLst/>
            </a:prstGeom>
          </p:spPr>
        </p:pic>
        <p:sp>
          <p:nvSpPr>
            <p:cNvPr id="42" name="文字方塊 41">
              <a:extLst>
                <a:ext uri="{FF2B5EF4-FFF2-40B4-BE49-F238E27FC236}">
                  <a16:creationId xmlns:a16="http://schemas.microsoft.com/office/drawing/2014/main" id="{3998138C-8B38-469A-BC7C-9EBF3611AE85}"/>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pic>
        <p:nvPicPr>
          <p:cNvPr id="17" name="圖片 16">
            <a:extLst>
              <a:ext uri="{FF2B5EF4-FFF2-40B4-BE49-F238E27FC236}">
                <a16:creationId xmlns:a16="http://schemas.microsoft.com/office/drawing/2014/main" id="{CCE34DE0-BE47-41F7-A75F-B43083C585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6310" y="1439613"/>
            <a:ext cx="2835602" cy="5033376"/>
          </a:xfrm>
          <a:prstGeom prst="rect">
            <a:avLst/>
          </a:prstGeom>
        </p:spPr>
      </p:pic>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p:txBody>
          <a:bodyPr/>
          <a:lstStyle/>
          <a:p>
            <a:r>
              <a:rPr lang="en-US" altLang="zh-TW"/>
              <a:t>QVPN Device Client : Android</a:t>
            </a:r>
            <a:endParaRPr lang="zh-TW" altLang="en-US"/>
          </a:p>
        </p:txBody>
      </p:sp>
      <p:pic>
        <p:nvPicPr>
          <p:cNvPr id="13" name="圖片 12">
            <a:extLst>
              <a:ext uri="{FF2B5EF4-FFF2-40B4-BE49-F238E27FC236}">
                <a16:creationId xmlns:a16="http://schemas.microsoft.com/office/drawing/2014/main" id="{B6225FFB-C435-444B-BDBA-A8CF3E3050B3}"/>
              </a:ext>
            </a:extLst>
          </p:cNvPr>
          <p:cNvPicPr/>
          <p:nvPr/>
        </p:nvPicPr>
        <p:blipFill>
          <a:blip r:embed="rId6"/>
          <a:stretch>
            <a:fillRect/>
          </a:stretch>
        </p:blipFill>
        <p:spPr>
          <a:xfrm>
            <a:off x="6975356" y="1949429"/>
            <a:ext cx="2363637" cy="4216279"/>
          </a:xfrm>
          <a:prstGeom prst="roundRect">
            <a:avLst>
              <a:gd name="adj" fmla="val 1782"/>
            </a:avLst>
          </a:prstGeom>
          <a:solidFill>
            <a:srgbClr val="FFFFFF">
              <a:shade val="85000"/>
            </a:srgbClr>
          </a:solidFill>
          <a:ln w="19050">
            <a:solidFill>
              <a:schemeClr val="bg1"/>
            </a:solidFill>
          </a:ln>
          <a:effectLst/>
        </p:spPr>
      </p:pic>
      <p:grpSp>
        <p:nvGrpSpPr>
          <p:cNvPr id="14" name="群組 13">
            <a:extLst>
              <a:ext uri="{FF2B5EF4-FFF2-40B4-BE49-F238E27FC236}">
                <a16:creationId xmlns:a16="http://schemas.microsoft.com/office/drawing/2014/main" id="{6A7B208F-CFCB-4C7A-ADB4-2573CA913566}"/>
              </a:ext>
            </a:extLst>
          </p:cNvPr>
          <p:cNvGrpSpPr/>
          <p:nvPr/>
        </p:nvGrpSpPr>
        <p:grpSpPr>
          <a:xfrm>
            <a:off x="10313877" y="4983583"/>
            <a:ext cx="1383631" cy="1383631"/>
            <a:chOff x="985660" y="1690688"/>
            <a:chExt cx="1383631" cy="1383631"/>
          </a:xfrm>
        </p:grpSpPr>
        <p:sp>
          <p:nvSpPr>
            <p:cNvPr id="15" name="橢圓 14">
              <a:extLst>
                <a:ext uri="{FF2B5EF4-FFF2-40B4-BE49-F238E27FC236}">
                  <a16:creationId xmlns:a16="http://schemas.microsoft.com/office/drawing/2014/main" id="{2895664B-87B5-4E69-8962-119564A1855C}"/>
                </a:ext>
              </a:extLst>
            </p:cNvPr>
            <p:cNvSpPr/>
            <p:nvPr/>
          </p:nvSpPr>
          <p:spPr>
            <a:xfrm>
              <a:off x="985660" y="1690688"/>
              <a:ext cx="1383631" cy="1383631"/>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a:extLst>
                <a:ext uri="{FF2B5EF4-FFF2-40B4-BE49-F238E27FC236}">
                  <a16:creationId xmlns:a16="http://schemas.microsoft.com/office/drawing/2014/main" id="{7BE95436-C57F-46E8-948C-F46F1A284A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73953" y="1904226"/>
              <a:ext cx="807045" cy="956555"/>
            </a:xfrm>
            <a:prstGeom prst="rect">
              <a:avLst/>
            </a:prstGeom>
          </p:spPr>
        </p:pic>
      </p:grpSp>
      <p:sp>
        <p:nvSpPr>
          <p:cNvPr id="27" name="Shape 393">
            <a:extLst>
              <a:ext uri="{FF2B5EF4-FFF2-40B4-BE49-F238E27FC236}">
                <a16:creationId xmlns:a16="http://schemas.microsoft.com/office/drawing/2014/main" id="{78E9BB68-5BD3-4274-90B4-C5CCBDBD74BB}"/>
              </a:ext>
            </a:extLst>
          </p:cNvPr>
          <p:cNvSpPr txBox="1"/>
          <p:nvPr/>
        </p:nvSpPr>
        <p:spPr>
          <a:xfrm>
            <a:off x="2203675" y="1829363"/>
            <a:ext cx="2736304" cy="369332"/>
          </a:xfrm>
          <a:prstGeom prst="rect">
            <a:avLst/>
          </a:prstGeom>
          <a:noFill/>
          <a:ln>
            <a:noFill/>
          </a:ln>
        </p:spPr>
        <p:txBody>
          <a:bodyPr spcFirstLastPara="1" wrap="square" lIns="91425" tIns="45700" rIns="91425" bIns="45700" anchor="t" anchorCtr="0">
            <a:noAutofit/>
          </a:bodyPr>
          <a:lstStyle/>
          <a:p>
            <a:pPr>
              <a:buClr>
                <a:srgbClr val="002060"/>
              </a:buClr>
              <a:buSzPts val="1800"/>
            </a:pPr>
            <a:r>
              <a:rPr lang="en-US" altLang="zh-TW" b="1">
                <a:solidFill>
                  <a:srgbClr val="FFC000"/>
                </a:solidFill>
                <a:latin typeface="Arial" panose="020B0604020202020204" pitchFamily="34" charset="0"/>
                <a:ea typeface="微軟正黑體" panose="020B0604030504040204" pitchFamily="34" charset="-120"/>
                <a:cs typeface="Arial" panose="020B0604020202020204" pitchFamily="34" charset="0"/>
                <a:sym typeface="Microsoft JhengHei"/>
              </a:rPr>
              <a:t>Add New NAS</a:t>
            </a:r>
          </a:p>
        </p:txBody>
      </p:sp>
      <p:sp>
        <p:nvSpPr>
          <p:cNvPr id="28" name="Shape 393">
            <a:extLst>
              <a:ext uri="{FF2B5EF4-FFF2-40B4-BE49-F238E27FC236}">
                <a16:creationId xmlns:a16="http://schemas.microsoft.com/office/drawing/2014/main" id="{778143AB-724E-4590-A815-A5A4227F01A3}"/>
              </a:ext>
            </a:extLst>
          </p:cNvPr>
          <p:cNvSpPr txBox="1"/>
          <p:nvPr/>
        </p:nvSpPr>
        <p:spPr>
          <a:xfrm>
            <a:off x="2203674" y="2704880"/>
            <a:ext cx="4212337" cy="863565"/>
          </a:xfrm>
          <a:prstGeom prst="rect">
            <a:avLst/>
          </a:prstGeom>
          <a:noFill/>
          <a:ln>
            <a:noFill/>
          </a:ln>
        </p:spPr>
        <p:txBody>
          <a:bodyPr spcFirstLastPara="1" wrap="square" lIns="91425" tIns="45700" rIns="91425" bIns="45700" anchor="t" anchorCtr="0">
            <a:noAutofit/>
          </a:bodyPr>
          <a:lstStyle/>
          <a:p>
            <a:pPr lvl="0">
              <a:buClr>
                <a:srgbClr val="002060"/>
              </a:buClr>
              <a:buSzPts val="1800"/>
            </a:pPr>
            <a:r>
              <a:rPr lang="en-US" altLang="zh-TW" b="1">
                <a:solidFill>
                  <a:srgbClr val="FFC000"/>
                </a:solidFill>
                <a:latin typeface="Arial" panose="020B0604020202020204" pitchFamily="34" charset="0"/>
                <a:ea typeface="微軟正黑體" panose="020B0604030504040204" pitchFamily="34" charset="-120"/>
                <a:cs typeface="Arial" panose="020B0604020202020204" pitchFamily="34" charset="0"/>
                <a:sym typeface="Microsoft JhengHei"/>
              </a:rPr>
              <a:t>Enter VPN profile field, admin user automatically obtains VPN Port and pre-shared key</a:t>
            </a:r>
          </a:p>
        </p:txBody>
      </p:sp>
      <p:sp>
        <p:nvSpPr>
          <p:cNvPr id="29" name="Shape 393">
            <a:extLst>
              <a:ext uri="{FF2B5EF4-FFF2-40B4-BE49-F238E27FC236}">
                <a16:creationId xmlns:a16="http://schemas.microsoft.com/office/drawing/2014/main" id="{88D1D25C-B5E2-4B20-B758-F84970527A3D}"/>
              </a:ext>
            </a:extLst>
          </p:cNvPr>
          <p:cNvSpPr txBox="1"/>
          <p:nvPr/>
        </p:nvSpPr>
        <p:spPr>
          <a:xfrm>
            <a:off x="2203674" y="3875083"/>
            <a:ext cx="4212337" cy="894812"/>
          </a:xfrm>
          <a:prstGeom prst="rect">
            <a:avLst/>
          </a:prstGeom>
          <a:noFill/>
          <a:ln>
            <a:noFill/>
          </a:ln>
        </p:spPr>
        <p:txBody>
          <a:bodyPr spcFirstLastPara="1" wrap="square" lIns="91425" tIns="45700" rIns="91425" bIns="45700" anchor="t" anchorCtr="0">
            <a:noAutofit/>
          </a:bodyPr>
          <a:lstStyle/>
          <a:p>
            <a:pPr>
              <a:buClr>
                <a:srgbClr val="002060"/>
              </a:buClr>
              <a:buSzPts val="1800"/>
            </a:pPr>
            <a:r>
              <a:rPr lang="en-US" altLang="zh-TW" b="1">
                <a:solidFill>
                  <a:srgbClr val="FFC000"/>
                </a:solidFill>
                <a:latin typeface="Arial" panose="020B0604020202020204" pitchFamily="34" charset="0"/>
                <a:ea typeface="微軟正黑體" panose="020B0604030504040204" pitchFamily="34" charset="-120"/>
                <a:cs typeface="Arial" panose="020B0604020202020204" pitchFamily="34" charset="0"/>
                <a:sym typeface="Microsoft JhengHei"/>
              </a:rPr>
              <a:t>If it is not an admin user, or if it fails automatically get the information, you need to enter it manually</a:t>
            </a:r>
            <a:endParaRPr lang="zh-TW" altLang="en-US" b="1">
              <a:solidFill>
                <a:srgbClr val="FFC000"/>
              </a:solidFill>
              <a:latin typeface="Arial" panose="020B0604020202020204" pitchFamily="34" charset="0"/>
              <a:ea typeface="微軟正黑體" panose="020B0604030504040204" pitchFamily="34" charset="-120"/>
              <a:cs typeface="Arial" panose="020B0604020202020204" pitchFamily="34" charset="0"/>
              <a:sym typeface="Microsoft JhengHei"/>
            </a:endParaRPr>
          </a:p>
        </p:txBody>
      </p:sp>
      <p:sp>
        <p:nvSpPr>
          <p:cNvPr id="30" name="Shape 393">
            <a:extLst>
              <a:ext uri="{FF2B5EF4-FFF2-40B4-BE49-F238E27FC236}">
                <a16:creationId xmlns:a16="http://schemas.microsoft.com/office/drawing/2014/main" id="{FFA2523B-50E0-455F-8DE7-96F9C974B5B4}"/>
              </a:ext>
            </a:extLst>
          </p:cNvPr>
          <p:cNvSpPr txBox="1"/>
          <p:nvPr/>
        </p:nvSpPr>
        <p:spPr>
          <a:xfrm>
            <a:off x="2203674" y="5246020"/>
            <a:ext cx="4212337" cy="514545"/>
          </a:xfrm>
          <a:prstGeom prst="rect">
            <a:avLst/>
          </a:prstGeom>
          <a:noFill/>
          <a:ln>
            <a:noFill/>
          </a:ln>
        </p:spPr>
        <p:txBody>
          <a:bodyPr spcFirstLastPara="1" wrap="square" lIns="91425" tIns="45700" rIns="91425" bIns="45700" anchor="t" anchorCtr="0">
            <a:noAutofit/>
          </a:bodyPr>
          <a:lstStyle/>
          <a:p>
            <a:pPr lvl="0">
              <a:buClr>
                <a:srgbClr val="002060"/>
              </a:buClr>
              <a:buSzPts val="1800"/>
            </a:pPr>
            <a:r>
              <a:rPr lang="en-US" altLang="zh-TW" b="1">
                <a:solidFill>
                  <a:srgbClr val="FFC000"/>
                </a:solidFill>
                <a:latin typeface="Arial" panose="020B0604020202020204" pitchFamily="34" charset="0"/>
                <a:ea typeface="微軟正黑體" panose="020B0604030504040204" pitchFamily="34" charset="-120"/>
                <a:cs typeface="Arial" panose="020B0604020202020204" pitchFamily="34" charset="0"/>
                <a:sym typeface="Microsoft JhengHei"/>
              </a:rPr>
              <a:t>Click Connect</a:t>
            </a:r>
          </a:p>
        </p:txBody>
      </p:sp>
      <p:grpSp>
        <p:nvGrpSpPr>
          <p:cNvPr id="31" name="群組 30">
            <a:extLst>
              <a:ext uri="{FF2B5EF4-FFF2-40B4-BE49-F238E27FC236}">
                <a16:creationId xmlns:a16="http://schemas.microsoft.com/office/drawing/2014/main" id="{74CF23B2-3C74-46DA-8ED9-C96448080AD2}"/>
              </a:ext>
            </a:extLst>
          </p:cNvPr>
          <p:cNvGrpSpPr/>
          <p:nvPr/>
        </p:nvGrpSpPr>
        <p:grpSpPr>
          <a:xfrm>
            <a:off x="1006296" y="4886909"/>
            <a:ext cx="1269571" cy="1269571"/>
            <a:chOff x="155290" y="1377671"/>
            <a:chExt cx="1269571" cy="1269571"/>
          </a:xfrm>
        </p:grpSpPr>
        <p:pic>
          <p:nvPicPr>
            <p:cNvPr id="32" name="圖片 31">
              <a:extLst>
                <a:ext uri="{FF2B5EF4-FFF2-40B4-BE49-F238E27FC236}">
                  <a16:creationId xmlns:a16="http://schemas.microsoft.com/office/drawing/2014/main" id="{C6B8C8F1-8124-4E7E-9D86-6B8680414A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90" y="1377671"/>
              <a:ext cx="1269571" cy="1269571"/>
            </a:xfrm>
            <a:prstGeom prst="rect">
              <a:avLst/>
            </a:prstGeom>
          </p:spPr>
        </p:pic>
        <p:sp>
          <p:nvSpPr>
            <p:cNvPr id="33" name="文字方塊 32">
              <a:extLst>
                <a:ext uri="{FF2B5EF4-FFF2-40B4-BE49-F238E27FC236}">
                  <a16:creationId xmlns:a16="http://schemas.microsoft.com/office/drawing/2014/main" id="{52E15715-37F5-4BD5-BBB9-C1FE0B4435CB}"/>
                </a:ext>
              </a:extLst>
            </p:cNvPr>
            <p:cNvSpPr txBox="1"/>
            <p:nvPr/>
          </p:nvSpPr>
          <p:spPr>
            <a:xfrm>
              <a:off x="556296" y="1522809"/>
              <a:ext cx="677780" cy="707886"/>
            </a:xfrm>
            <a:prstGeom prst="rect">
              <a:avLst/>
            </a:prstGeom>
            <a:noFill/>
          </p:spPr>
          <p:txBody>
            <a:bodyPr wrap="square" rtlCol="0">
              <a:spAutoFit/>
            </a:bodyPr>
            <a:lstStyle/>
            <a:p>
              <a:pPr algn="ctr"/>
              <a:r>
                <a:rPr lang="en-US" altLang="zh-TW"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zh-TW" altLang="en-US" sz="40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01022111"/>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E2DDBB-E29B-4274-9367-32BB77A068F3}"/>
              </a:ext>
            </a:extLst>
          </p:cNvPr>
          <p:cNvSpPr>
            <a:spLocks noGrp="1"/>
          </p:cNvSpPr>
          <p:nvPr>
            <p:ph type="ctrTitle"/>
          </p:nvPr>
        </p:nvSpPr>
        <p:spPr>
          <a:xfrm>
            <a:off x="673768" y="2201778"/>
            <a:ext cx="5422232" cy="1636295"/>
          </a:xfrm>
        </p:spPr>
        <p:txBody>
          <a:bodyPr>
            <a:normAutofit/>
          </a:bodyPr>
          <a:lstStyle/>
          <a:p>
            <a:r>
              <a:rPr lang="en-US" altLang="zh-TW"/>
              <a:t>The Most common connection issues </a:t>
            </a:r>
            <a:endParaRPr lang="zh-TW" altLang="en-US"/>
          </a:p>
        </p:txBody>
      </p:sp>
    </p:spTree>
    <p:extLst>
      <p:ext uri="{BB962C8B-B14F-4D97-AF65-F5344CB8AC3E}">
        <p14:creationId xmlns:p14="http://schemas.microsoft.com/office/powerpoint/2010/main" val="581848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圓角 40">
            <a:extLst>
              <a:ext uri="{FF2B5EF4-FFF2-40B4-BE49-F238E27FC236}">
                <a16:creationId xmlns:a16="http://schemas.microsoft.com/office/drawing/2014/main" id="{EF0BBA99-DE3C-4ECD-B95F-A8F5F27C6874}"/>
              </a:ext>
            </a:extLst>
          </p:cNvPr>
          <p:cNvSpPr/>
          <p:nvPr/>
        </p:nvSpPr>
        <p:spPr>
          <a:xfrm>
            <a:off x="838201" y="4122265"/>
            <a:ext cx="10515600" cy="2110093"/>
          </a:xfrm>
          <a:prstGeom prst="roundRect">
            <a:avLst>
              <a:gd name="adj" fmla="val 10965"/>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圓角 3">
            <a:extLst>
              <a:ext uri="{FF2B5EF4-FFF2-40B4-BE49-F238E27FC236}">
                <a16:creationId xmlns:a16="http://schemas.microsoft.com/office/drawing/2014/main" id="{CAF21225-A6BB-44C1-BDDC-516B525CFBB8}"/>
              </a:ext>
            </a:extLst>
          </p:cNvPr>
          <p:cNvSpPr/>
          <p:nvPr/>
        </p:nvSpPr>
        <p:spPr>
          <a:xfrm>
            <a:off x="838201" y="1394169"/>
            <a:ext cx="10515600" cy="2593066"/>
          </a:xfrm>
          <a:prstGeom prst="roundRect">
            <a:avLst>
              <a:gd name="adj" fmla="val 8779"/>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p:txBody>
          <a:bodyPr/>
          <a:lstStyle/>
          <a:p>
            <a:r>
              <a:rPr lang="en-US" altLang="zh-TW"/>
              <a:t>The most common issues</a:t>
            </a:r>
            <a:endParaRPr lang="zh-TW" altLang="en-US"/>
          </a:p>
        </p:txBody>
      </p:sp>
      <p:pic>
        <p:nvPicPr>
          <p:cNvPr id="31" name="Shape 278">
            <a:extLst>
              <a:ext uri="{FF2B5EF4-FFF2-40B4-BE49-F238E27FC236}">
                <a16:creationId xmlns:a16="http://schemas.microsoft.com/office/drawing/2014/main" id="{A7B6689E-9916-4A4B-8CC9-8850F32FA631}"/>
              </a:ext>
            </a:extLst>
          </p:cNvPr>
          <p:cNvPicPr preferRelativeResize="0"/>
          <p:nvPr/>
        </p:nvPicPr>
        <p:blipFill>
          <a:blip r:embed="rId2" cstate="screen">
            <a:extLst>
              <a:ext uri="{28A0092B-C50C-407E-A947-70E740481C1C}">
                <a14:useLocalDpi xmlns:a14="http://schemas.microsoft.com/office/drawing/2010/main"/>
              </a:ext>
            </a:extLst>
          </a:blip>
          <a:stretch>
            <a:fillRect/>
          </a:stretch>
        </p:blipFill>
        <p:spPr>
          <a:xfrm>
            <a:off x="5534165" y="1491602"/>
            <a:ext cx="5026701" cy="2384667"/>
          </a:xfrm>
          <a:prstGeom prst="rect">
            <a:avLst/>
          </a:prstGeom>
          <a:noFill/>
          <a:ln>
            <a:noFill/>
          </a:ln>
        </p:spPr>
      </p:pic>
      <p:pic>
        <p:nvPicPr>
          <p:cNvPr id="33" name="Shape 287">
            <a:extLst>
              <a:ext uri="{FF2B5EF4-FFF2-40B4-BE49-F238E27FC236}">
                <a16:creationId xmlns:a16="http://schemas.microsoft.com/office/drawing/2014/main" id="{B28C2DD4-D066-430E-B21A-59ED2FDFE7CA}"/>
              </a:ext>
            </a:extLst>
          </p:cNvPr>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5537090" y="4632810"/>
            <a:ext cx="3699056" cy="1089001"/>
          </a:xfrm>
          <a:prstGeom prst="rect">
            <a:avLst/>
          </a:prstGeom>
          <a:noFill/>
          <a:ln>
            <a:noFill/>
          </a:ln>
        </p:spPr>
      </p:pic>
      <p:grpSp>
        <p:nvGrpSpPr>
          <p:cNvPr id="27" name="Shape 274">
            <a:extLst>
              <a:ext uri="{FF2B5EF4-FFF2-40B4-BE49-F238E27FC236}">
                <a16:creationId xmlns:a16="http://schemas.microsoft.com/office/drawing/2014/main" id="{268D964B-EE9C-48EA-BB89-2F0E02AFF959}"/>
              </a:ext>
            </a:extLst>
          </p:cNvPr>
          <p:cNvGrpSpPr/>
          <p:nvPr/>
        </p:nvGrpSpPr>
        <p:grpSpPr>
          <a:xfrm>
            <a:off x="1476533" y="2346158"/>
            <a:ext cx="654124" cy="630060"/>
            <a:chOff x="-1752415" y="1225043"/>
            <a:chExt cx="654124" cy="630060"/>
          </a:xfrm>
        </p:grpSpPr>
        <p:sp>
          <p:nvSpPr>
            <p:cNvPr id="28" name="Shape 275">
              <a:extLst>
                <a:ext uri="{FF2B5EF4-FFF2-40B4-BE49-F238E27FC236}">
                  <a16:creationId xmlns:a16="http://schemas.microsoft.com/office/drawing/2014/main" id="{235BF965-0949-4D91-B38C-D166850F043C}"/>
                </a:ext>
              </a:extLst>
            </p:cNvPr>
            <p:cNvSpPr/>
            <p:nvPr/>
          </p:nvSpPr>
          <p:spPr>
            <a:xfrm>
              <a:off x="-1728351" y="1225043"/>
              <a:ext cx="630060" cy="630060"/>
            </a:xfrm>
            <a:prstGeom prst="ellipse">
              <a:avLst/>
            </a:prstGeom>
            <a:solidFill>
              <a:srgbClr val="7030A0"/>
            </a:solidFill>
            <a:ln>
              <a:no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 name="Shape 276">
              <a:extLst>
                <a:ext uri="{FF2B5EF4-FFF2-40B4-BE49-F238E27FC236}">
                  <a16:creationId xmlns:a16="http://schemas.microsoft.com/office/drawing/2014/main" id="{6F7A22B3-5335-410A-83A6-B5C913434584}"/>
                </a:ext>
              </a:extLst>
            </p:cNvPr>
            <p:cNvSpPr txBox="1"/>
            <p:nvPr/>
          </p:nvSpPr>
          <p:spPr>
            <a:xfrm>
              <a:off x="-1752415" y="1360073"/>
              <a:ext cx="360000" cy="360000"/>
            </a:xfrm>
            <a:prstGeom prst="rect">
              <a:avLst/>
            </a:prstGeom>
            <a:noFill/>
            <a:ln>
              <a:noFill/>
            </a:ln>
          </p:spPr>
          <p:txBody>
            <a:bodyPr spcFirstLastPara="1" wrap="square" lIns="91425" tIns="91425" rIns="91425" bIns="91425" anchor="ctr" anchorCtr="0">
              <a:noAutofit/>
            </a:bodyPr>
            <a:lstStyle/>
            <a:p>
              <a:pPr marL="342900" marR="0" lvl="0" indent="-215900" rtl="0">
                <a:lnSpc>
                  <a:spcPct val="100000"/>
                </a:lnSpc>
                <a:spcBef>
                  <a:spcPts val="0"/>
                </a:spcBef>
                <a:spcAft>
                  <a:spcPts val="0"/>
                </a:spcAft>
                <a:buClr>
                  <a:srgbClr val="262626"/>
                </a:buClr>
                <a:buSzPts val="2400"/>
                <a:buFont typeface="Arial"/>
                <a:buNone/>
              </a:pPr>
              <a:r>
                <a:rPr lang="zh-TW" sz="3200" b="1" i="0" u="none" strike="noStrike" cap="none">
                  <a:solidFill>
                    <a:schemeClr val="lt1"/>
                  </a:solidFill>
                  <a:effectLst>
                    <a:outerShdw blurRad="38100" dist="38100" dir="2700000" algn="tl">
                      <a:srgbClr val="000000">
                        <a:alpha val="43137"/>
                      </a:srgbClr>
                    </a:outerShdw>
                  </a:effectLst>
                  <a:latin typeface="Arial"/>
                  <a:ea typeface="Arial"/>
                  <a:cs typeface="Arial"/>
                  <a:sym typeface="Arial"/>
                </a:rPr>
                <a:t>?</a:t>
              </a:r>
              <a:endParaRPr sz="3200" b="1" i="0" u="none" strike="noStrike" cap="none">
                <a:solidFill>
                  <a:schemeClr val="lt1"/>
                </a:solidFill>
                <a:effectLst>
                  <a:outerShdw blurRad="38100" dist="38100" dir="2700000" algn="tl">
                    <a:srgbClr val="000000">
                      <a:alpha val="43137"/>
                    </a:srgbClr>
                  </a:outerShdw>
                </a:effectLst>
                <a:latin typeface="Arial"/>
                <a:ea typeface="Arial"/>
                <a:cs typeface="Arial"/>
                <a:sym typeface="Arial"/>
              </a:endParaRPr>
            </a:p>
          </p:txBody>
        </p:sp>
      </p:grpSp>
      <p:grpSp>
        <p:nvGrpSpPr>
          <p:cNvPr id="37" name="Shape 274">
            <a:extLst>
              <a:ext uri="{FF2B5EF4-FFF2-40B4-BE49-F238E27FC236}">
                <a16:creationId xmlns:a16="http://schemas.microsoft.com/office/drawing/2014/main" id="{746E0050-22FA-438D-8ED6-67694C2AEFC8}"/>
              </a:ext>
            </a:extLst>
          </p:cNvPr>
          <p:cNvGrpSpPr/>
          <p:nvPr/>
        </p:nvGrpSpPr>
        <p:grpSpPr>
          <a:xfrm>
            <a:off x="1500597" y="4853099"/>
            <a:ext cx="630060" cy="630060"/>
            <a:chOff x="-1728351" y="1225043"/>
            <a:chExt cx="630060" cy="630060"/>
          </a:xfrm>
        </p:grpSpPr>
        <p:sp>
          <p:nvSpPr>
            <p:cNvPr id="38" name="Shape 275">
              <a:extLst>
                <a:ext uri="{FF2B5EF4-FFF2-40B4-BE49-F238E27FC236}">
                  <a16:creationId xmlns:a16="http://schemas.microsoft.com/office/drawing/2014/main" id="{52FBA18E-D327-422A-988B-0331D1F2D356}"/>
                </a:ext>
              </a:extLst>
            </p:cNvPr>
            <p:cNvSpPr/>
            <p:nvPr/>
          </p:nvSpPr>
          <p:spPr>
            <a:xfrm>
              <a:off x="-1728351" y="1225043"/>
              <a:ext cx="630060" cy="630060"/>
            </a:xfrm>
            <a:prstGeom prst="ellipse">
              <a:avLst/>
            </a:prstGeom>
            <a:solidFill>
              <a:srgbClr val="7030A0"/>
            </a:solidFill>
            <a:ln>
              <a:noFill/>
            </a:ln>
            <a:effectLst>
              <a:outerShdw blurRad="50800" dist="38100" algn="l" rotWithShape="0">
                <a:prstClr val="black">
                  <a:alpha val="40000"/>
                </a:prst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Shape 276">
              <a:extLst>
                <a:ext uri="{FF2B5EF4-FFF2-40B4-BE49-F238E27FC236}">
                  <a16:creationId xmlns:a16="http://schemas.microsoft.com/office/drawing/2014/main" id="{AD6CC659-1E3C-486E-8D54-FDB42FB262AC}"/>
                </a:ext>
              </a:extLst>
            </p:cNvPr>
            <p:cNvSpPr txBox="1"/>
            <p:nvPr/>
          </p:nvSpPr>
          <p:spPr>
            <a:xfrm>
              <a:off x="-1692255" y="1360073"/>
              <a:ext cx="360000" cy="360000"/>
            </a:xfrm>
            <a:prstGeom prst="rect">
              <a:avLst/>
            </a:prstGeom>
            <a:noFill/>
            <a:ln>
              <a:noFill/>
            </a:ln>
          </p:spPr>
          <p:txBody>
            <a:bodyPr spcFirstLastPara="1" wrap="square" lIns="91425" tIns="91425" rIns="91425" bIns="91425" anchor="ctr" anchorCtr="0">
              <a:noAutofit/>
            </a:bodyPr>
            <a:lstStyle/>
            <a:p>
              <a:pPr marL="342900" marR="0" lvl="0" indent="-215900" rtl="0">
                <a:lnSpc>
                  <a:spcPct val="100000"/>
                </a:lnSpc>
                <a:spcBef>
                  <a:spcPts val="0"/>
                </a:spcBef>
                <a:spcAft>
                  <a:spcPts val="0"/>
                </a:spcAft>
                <a:buClr>
                  <a:srgbClr val="262626"/>
                </a:buClr>
                <a:buSzPts val="2400"/>
                <a:buFont typeface="Arial"/>
                <a:buNone/>
              </a:pPr>
              <a:r>
                <a:rPr lang="en-US" altLang="zh-TW" sz="3200" b="1" i="0" u="none" strike="noStrike" cap="none">
                  <a:solidFill>
                    <a:schemeClr val="lt1"/>
                  </a:solidFill>
                  <a:effectLst>
                    <a:outerShdw blurRad="38100" dist="38100" dir="2700000" algn="tl">
                      <a:srgbClr val="000000">
                        <a:alpha val="43137"/>
                      </a:srgbClr>
                    </a:outerShdw>
                  </a:effectLst>
                  <a:latin typeface="Arial"/>
                  <a:ea typeface="Arial"/>
                  <a:cs typeface="Arial"/>
                  <a:sym typeface="Arial"/>
                </a:rPr>
                <a:t>!</a:t>
              </a:r>
              <a:endParaRPr sz="3200" b="1" i="0" u="none" strike="noStrike" cap="none">
                <a:solidFill>
                  <a:schemeClr val="lt1"/>
                </a:solidFill>
                <a:effectLst>
                  <a:outerShdw blurRad="38100" dist="38100" dir="2700000" algn="tl">
                    <a:srgbClr val="000000">
                      <a:alpha val="43137"/>
                    </a:srgbClr>
                  </a:outerShdw>
                </a:effectLst>
                <a:latin typeface="Arial"/>
                <a:ea typeface="Arial"/>
                <a:cs typeface="Arial"/>
                <a:sym typeface="Arial"/>
              </a:endParaRPr>
            </a:p>
          </p:txBody>
        </p:sp>
      </p:grpSp>
      <p:sp>
        <p:nvSpPr>
          <p:cNvPr id="3" name="文字方塊 2">
            <a:extLst>
              <a:ext uri="{FF2B5EF4-FFF2-40B4-BE49-F238E27FC236}">
                <a16:creationId xmlns:a16="http://schemas.microsoft.com/office/drawing/2014/main" id="{F868A1B3-B83D-4AF9-B09E-82AE0C902D35}"/>
              </a:ext>
            </a:extLst>
          </p:cNvPr>
          <p:cNvSpPr txBox="1"/>
          <p:nvPr/>
        </p:nvSpPr>
        <p:spPr>
          <a:xfrm>
            <a:off x="2294938" y="4823367"/>
            <a:ext cx="3239227" cy="707886"/>
          </a:xfrm>
          <a:prstGeom prst="rect">
            <a:avLst/>
          </a:prstGeom>
          <a:noFill/>
        </p:spPr>
        <p:txBody>
          <a:bodyPr wrap="square" rtlCol="0">
            <a:spAutoFit/>
          </a:bodyPr>
          <a:lstStyle/>
          <a:p>
            <a:pPr lvl="0">
              <a:buClr>
                <a:srgbClr val="FFFFFF"/>
              </a:buClr>
              <a:buSzPts val="2000"/>
            </a:pPr>
            <a:r>
              <a:rPr lang="en-US" altLang="zh-TW" sz="2000" b="1" dirty="0">
                <a:latin typeface="Arial" panose="020B0604020202020204" pitchFamily="34" charset="0"/>
                <a:cs typeface="Arial" panose="020B0604020202020204" pitchFamily="34" charset="0"/>
              </a:rPr>
              <a:t>The connection is blocked by the firewall</a:t>
            </a:r>
            <a:endParaRPr lang="en-US" altLang="zh-TW" sz="2000" b="1" dirty="0">
              <a:latin typeface="Arial" panose="020B0604020202020204" pitchFamily="34" charset="0"/>
              <a:cs typeface="Arial" panose="020B0604020202020204" pitchFamily="34" charset="0"/>
              <a:sym typeface="Microsoft JhengHei"/>
            </a:endParaRPr>
          </a:p>
        </p:txBody>
      </p:sp>
      <p:sp>
        <p:nvSpPr>
          <p:cNvPr id="40" name="文字方塊 39">
            <a:extLst>
              <a:ext uri="{FF2B5EF4-FFF2-40B4-BE49-F238E27FC236}">
                <a16:creationId xmlns:a16="http://schemas.microsoft.com/office/drawing/2014/main" id="{07131C84-67EF-4164-A79D-CC80F8EDFF75}"/>
              </a:ext>
            </a:extLst>
          </p:cNvPr>
          <p:cNvSpPr txBox="1"/>
          <p:nvPr/>
        </p:nvSpPr>
        <p:spPr>
          <a:xfrm>
            <a:off x="2294938" y="2153356"/>
            <a:ext cx="3239227" cy="1015663"/>
          </a:xfrm>
          <a:prstGeom prst="rect">
            <a:avLst/>
          </a:prstGeom>
          <a:noFill/>
        </p:spPr>
        <p:txBody>
          <a:bodyPr wrap="square" rtlCol="0">
            <a:spAutoFit/>
          </a:bodyPr>
          <a:lstStyle/>
          <a:p>
            <a:pPr>
              <a:buClr>
                <a:srgbClr val="FFFFFF"/>
              </a:buClr>
              <a:buSzPts val="2000"/>
            </a:pPr>
            <a:r>
              <a:rPr lang="en-US" altLang="zh-TW" sz="2000" b="1" dirty="0">
                <a:latin typeface="Arial" panose="020B0604020202020204" pitchFamily="34" charset="0"/>
                <a:cs typeface="Arial" panose="020B0604020202020204" pitchFamily="34" charset="0"/>
              </a:rPr>
              <a:t>The router does not know which device to relay the traffic to</a:t>
            </a:r>
          </a:p>
        </p:txBody>
      </p:sp>
    </p:spTree>
    <p:extLst>
      <p:ext uri="{BB962C8B-B14F-4D97-AF65-F5344CB8AC3E}">
        <p14:creationId xmlns:p14="http://schemas.microsoft.com/office/powerpoint/2010/main" val="626643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群組 29">
            <a:extLst>
              <a:ext uri="{FF2B5EF4-FFF2-40B4-BE49-F238E27FC236}">
                <a16:creationId xmlns:a16="http://schemas.microsoft.com/office/drawing/2014/main" id="{57F4122F-3BEB-4377-9F3E-8448BA600C9B}"/>
              </a:ext>
            </a:extLst>
          </p:cNvPr>
          <p:cNvGrpSpPr/>
          <p:nvPr/>
        </p:nvGrpSpPr>
        <p:grpSpPr>
          <a:xfrm>
            <a:off x="6200558" y="2006352"/>
            <a:ext cx="5136335" cy="3787171"/>
            <a:chOff x="803800" y="1644229"/>
            <a:chExt cx="5136335" cy="3787171"/>
          </a:xfrm>
        </p:grpSpPr>
        <p:pic>
          <p:nvPicPr>
            <p:cNvPr id="31" name="圖片 30">
              <a:extLst>
                <a:ext uri="{FF2B5EF4-FFF2-40B4-BE49-F238E27FC236}">
                  <a16:creationId xmlns:a16="http://schemas.microsoft.com/office/drawing/2014/main" id="{1C267E12-4F08-4314-9F12-EEF440C999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800" y="1657098"/>
              <a:ext cx="5136335" cy="1135449"/>
            </a:xfrm>
            <a:prstGeom prst="rect">
              <a:avLst/>
            </a:prstGeom>
            <a:effectLst>
              <a:outerShdw blurRad="50800" dist="38100" dir="2700000" algn="tl" rotWithShape="0">
                <a:prstClr val="black">
                  <a:alpha val="40000"/>
                </a:prstClr>
              </a:outerShdw>
            </a:effectLst>
          </p:spPr>
        </p:pic>
        <p:sp>
          <p:nvSpPr>
            <p:cNvPr id="32" name="矩形: 圓角 31">
              <a:extLst>
                <a:ext uri="{FF2B5EF4-FFF2-40B4-BE49-F238E27FC236}">
                  <a16:creationId xmlns:a16="http://schemas.microsoft.com/office/drawing/2014/main" id="{211BA677-A4DE-45F6-BF98-9F07E8B3B02A}"/>
                </a:ext>
              </a:extLst>
            </p:cNvPr>
            <p:cNvSpPr/>
            <p:nvPr/>
          </p:nvSpPr>
          <p:spPr>
            <a:xfrm>
              <a:off x="803800" y="1644229"/>
              <a:ext cx="5133527" cy="3787171"/>
            </a:xfrm>
            <a:prstGeom prst="roundRect">
              <a:avLst>
                <a:gd name="adj" fmla="val 2689"/>
              </a:avLst>
            </a:prstGeom>
            <a:noFill/>
            <a:ln w="28575">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8" name="群組 27">
            <a:extLst>
              <a:ext uri="{FF2B5EF4-FFF2-40B4-BE49-F238E27FC236}">
                <a16:creationId xmlns:a16="http://schemas.microsoft.com/office/drawing/2014/main" id="{02D29EF9-8CBB-4348-99DD-1817DE12F103}"/>
              </a:ext>
            </a:extLst>
          </p:cNvPr>
          <p:cNvGrpSpPr/>
          <p:nvPr/>
        </p:nvGrpSpPr>
        <p:grpSpPr>
          <a:xfrm>
            <a:off x="803800" y="2006352"/>
            <a:ext cx="5136335" cy="3787171"/>
            <a:chOff x="803800" y="1644229"/>
            <a:chExt cx="5136335" cy="3787171"/>
          </a:xfrm>
        </p:grpSpPr>
        <p:pic>
          <p:nvPicPr>
            <p:cNvPr id="9" name="圖片 8">
              <a:extLst>
                <a:ext uri="{FF2B5EF4-FFF2-40B4-BE49-F238E27FC236}">
                  <a16:creationId xmlns:a16="http://schemas.microsoft.com/office/drawing/2014/main" id="{F5244A9B-3210-4CA2-878D-E46D6C70FC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800" y="1657098"/>
              <a:ext cx="5136335" cy="1135449"/>
            </a:xfrm>
            <a:prstGeom prst="rect">
              <a:avLst/>
            </a:prstGeom>
            <a:effectLst>
              <a:outerShdw blurRad="50800" dist="38100" dir="2700000" algn="tl" rotWithShape="0">
                <a:prstClr val="black">
                  <a:alpha val="40000"/>
                </a:prstClr>
              </a:outerShdw>
            </a:effectLst>
          </p:spPr>
        </p:pic>
        <p:sp>
          <p:nvSpPr>
            <p:cNvPr id="26" name="矩形: 圓角 25">
              <a:extLst>
                <a:ext uri="{FF2B5EF4-FFF2-40B4-BE49-F238E27FC236}">
                  <a16:creationId xmlns:a16="http://schemas.microsoft.com/office/drawing/2014/main" id="{88750FA0-6211-4B5F-8CD9-13ED1AF0B289}"/>
                </a:ext>
              </a:extLst>
            </p:cNvPr>
            <p:cNvSpPr/>
            <p:nvPr/>
          </p:nvSpPr>
          <p:spPr>
            <a:xfrm>
              <a:off x="803800" y="1644229"/>
              <a:ext cx="5133527" cy="3787171"/>
            </a:xfrm>
            <a:prstGeom prst="roundRect">
              <a:avLst>
                <a:gd name="adj" fmla="val 2689"/>
              </a:avLst>
            </a:prstGeom>
            <a:noFill/>
            <a:ln w="28575">
              <a:solidFill>
                <a:srgbClr val="00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a:xfrm>
            <a:off x="838200" y="204537"/>
            <a:ext cx="10515600" cy="1082843"/>
          </a:xfrm>
        </p:spPr>
        <p:txBody>
          <a:bodyPr/>
          <a:lstStyle/>
          <a:p>
            <a:r>
              <a:rPr lang="en-US" altLang="zh-TW"/>
              <a:t>Manually set up the router</a:t>
            </a:r>
            <a:endParaRPr lang="zh-TW" altLang="en-US"/>
          </a:p>
        </p:txBody>
      </p:sp>
      <p:sp>
        <p:nvSpPr>
          <p:cNvPr id="20" name="Shape 309">
            <a:extLst>
              <a:ext uri="{FF2B5EF4-FFF2-40B4-BE49-F238E27FC236}">
                <a16:creationId xmlns:a16="http://schemas.microsoft.com/office/drawing/2014/main" id="{C8DB514A-E2FB-4DE5-B471-699238D0E28F}"/>
              </a:ext>
            </a:extLst>
          </p:cNvPr>
          <p:cNvSpPr/>
          <p:nvPr/>
        </p:nvSpPr>
        <p:spPr>
          <a:xfrm>
            <a:off x="1694651" y="3277485"/>
            <a:ext cx="3135900" cy="344366"/>
          </a:xfrm>
          <a:prstGeom prst="roundRect">
            <a:avLst>
              <a:gd name="adj" fmla="val 16667"/>
            </a:avLst>
          </a:prstGeom>
          <a:noFill/>
          <a:ln>
            <a:noFill/>
          </a:ln>
        </p:spPr>
        <p:txBody>
          <a:bodyPr spcFirstLastPara="1" wrap="square" lIns="91425" tIns="45700" rIns="91425" bIns="45700" anchor="ctr" anchorCtr="0">
            <a:noAutofit/>
          </a:bodyPr>
          <a:lstStyle/>
          <a:p>
            <a:pPr marL="228600" lvl="0" indent="-228600">
              <a:buClr>
                <a:srgbClr val="FFFFFF"/>
              </a:buClr>
              <a:buSzPts val="1100"/>
            </a:pPr>
            <a:r>
              <a:rPr lang="en-US" altLang="zh-TW" sz="1600" b="1">
                <a:latin typeface="Arial" panose="020B0604020202020204" pitchFamily="34" charset="0"/>
                <a:ea typeface="Microsoft JhengHei"/>
                <a:cs typeface="Arial" panose="020B0604020202020204" pitchFamily="34" charset="0"/>
                <a:sym typeface="Microsoft JhengHei"/>
              </a:rPr>
              <a:t>Supported by most routers</a:t>
            </a:r>
            <a:endParaRPr lang="zh-TW" altLang="zh-TW" sz="1600" b="1">
              <a:latin typeface="Arial" panose="020B0604020202020204" pitchFamily="34" charset="0"/>
              <a:ea typeface="Microsoft JhengHei"/>
              <a:cs typeface="Arial" panose="020B0604020202020204" pitchFamily="34" charset="0"/>
              <a:sym typeface="Microsoft JhengHei"/>
            </a:endParaRPr>
          </a:p>
        </p:txBody>
      </p:sp>
      <p:sp>
        <p:nvSpPr>
          <p:cNvPr id="21" name="Shape 311">
            <a:extLst>
              <a:ext uri="{FF2B5EF4-FFF2-40B4-BE49-F238E27FC236}">
                <a16:creationId xmlns:a16="http://schemas.microsoft.com/office/drawing/2014/main" id="{B5587979-1255-4CB0-A055-EAE22370D441}"/>
              </a:ext>
            </a:extLst>
          </p:cNvPr>
          <p:cNvSpPr/>
          <p:nvPr/>
        </p:nvSpPr>
        <p:spPr>
          <a:xfrm>
            <a:off x="1694651" y="3762505"/>
            <a:ext cx="2823814" cy="290503"/>
          </a:xfrm>
          <a:prstGeom prst="roundRect">
            <a:avLst>
              <a:gd name="adj" fmla="val 16667"/>
            </a:avLst>
          </a:prstGeom>
          <a:noFill/>
          <a:ln>
            <a:noFill/>
          </a:ln>
        </p:spPr>
        <p:txBody>
          <a:bodyPr spcFirstLastPara="1" wrap="square" lIns="91425" tIns="45700" rIns="91425" bIns="45700" anchor="ctr" anchorCtr="0">
            <a:noAutofit/>
          </a:bodyPr>
          <a:lstStyle/>
          <a:p>
            <a:pPr marL="228600" indent="-228600">
              <a:buClr>
                <a:srgbClr val="FFFFFF"/>
              </a:buClr>
              <a:buSzPts val="1100"/>
            </a:pPr>
            <a:r>
              <a:rPr lang="en-US" altLang="zh-TW" sz="1600" b="1">
                <a:latin typeface="Arial" panose="020B0604020202020204" pitchFamily="34" charset="0"/>
                <a:ea typeface="Microsoft JhengHei"/>
                <a:cs typeface="Arial" panose="020B0604020202020204" pitchFamily="34" charset="0"/>
                <a:sym typeface="Microsoft JhengHei"/>
              </a:rPr>
              <a:t>Set the port to be forward</a:t>
            </a:r>
          </a:p>
        </p:txBody>
      </p:sp>
      <p:sp>
        <p:nvSpPr>
          <p:cNvPr id="34" name="Shape 313">
            <a:extLst>
              <a:ext uri="{FF2B5EF4-FFF2-40B4-BE49-F238E27FC236}">
                <a16:creationId xmlns:a16="http://schemas.microsoft.com/office/drawing/2014/main" id="{D1909317-F5A3-4B3E-8DA3-D0F7F491F480}"/>
              </a:ext>
            </a:extLst>
          </p:cNvPr>
          <p:cNvSpPr/>
          <p:nvPr/>
        </p:nvSpPr>
        <p:spPr>
          <a:xfrm>
            <a:off x="1694651" y="4247024"/>
            <a:ext cx="3135900" cy="336000"/>
          </a:xfrm>
          <a:prstGeom prst="roundRect">
            <a:avLst>
              <a:gd name="adj" fmla="val 16667"/>
            </a:avLst>
          </a:prstGeom>
          <a:noFill/>
          <a:ln>
            <a:noFill/>
          </a:ln>
        </p:spPr>
        <p:txBody>
          <a:bodyPr spcFirstLastPara="1" wrap="square" lIns="91425" tIns="45700" rIns="91425" bIns="45700" anchor="ctr" anchorCtr="0">
            <a:noAutofit/>
          </a:bodyPr>
          <a:lstStyle/>
          <a:p>
            <a:pPr marL="228600" lvl="0" indent="-228600">
              <a:buClr>
                <a:srgbClr val="FFFFFF"/>
              </a:buClr>
              <a:buSzPts val="1100"/>
            </a:pPr>
            <a:r>
              <a:rPr lang="en-US" altLang="zh-TW" sz="1600" b="1">
                <a:latin typeface="Arial" panose="020B0604020202020204" pitchFamily="34" charset="0"/>
                <a:ea typeface="Microsoft JhengHei"/>
                <a:cs typeface="Arial" panose="020B0604020202020204" pitchFamily="34" charset="0"/>
                <a:sym typeface="Microsoft JhengHei"/>
              </a:rPr>
              <a:t>More secure</a:t>
            </a:r>
          </a:p>
          <a:p>
            <a:pPr marL="228600" lvl="0" indent="-228600">
              <a:buClr>
                <a:srgbClr val="FFFFFF"/>
              </a:buClr>
              <a:buSzPts val="1100"/>
            </a:pPr>
            <a:r>
              <a:rPr lang="en-US" altLang="zh-TW" sz="1600" b="1">
                <a:latin typeface="Arial" panose="020B0604020202020204" pitchFamily="34" charset="0"/>
                <a:ea typeface="Microsoft JhengHei"/>
                <a:cs typeface="Arial" panose="020B0604020202020204" pitchFamily="34" charset="0"/>
                <a:sym typeface="Microsoft JhengHei"/>
              </a:rPr>
              <a:t>(only open the required port)</a:t>
            </a:r>
          </a:p>
        </p:txBody>
      </p:sp>
      <p:sp>
        <p:nvSpPr>
          <p:cNvPr id="35" name="Shape 315">
            <a:extLst>
              <a:ext uri="{FF2B5EF4-FFF2-40B4-BE49-F238E27FC236}">
                <a16:creationId xmlns:a16="http://schemas.microsoft.com/office/drawing/2014/main" id="{908CF4B9-7BAD-446F-B9C8-2FC8D32BF206}"/>
              </a:ext>
            </a:extLst>
          </p:cNvPr>
          <p:cNvSpPr/>
          <p:nvPr/>
        </p:nvSpPr>
        <p:spPr>
          <a:xfrm>
            <a:off x="838200" y="2231426"/>
            <a:ext cx="2027210" cy="677736"/>
          </a:xfrm>
          <a:prstGeom prst="roundRect">
            <a:avLst>
              <a:gd name="adj" fmla="val 16667"/>
            </a:avLst>
          </a:prstGeom>
          <a:no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FFFFFF"/>
              </a:buClr>
              <a:buSzPts val="2000"/>
              <a:buFont typeface="Arial"/>
              <a:buNone/>
            </a:pPr>
            <a:r>
              <a:rPr lang="en-US" altLang="zh-TW" sz="2400" b="1" i="0" u="none" strike="noStrike" cap="none">
                <a:solidFill>
                  <a:schemeClr val="bg1"/>
                </a:solidFill>
                <a:effectLst>
                  <a:outerShdw blurRad="38100" dist="38100" dir="2700000" algn="tl">
                    <a:srgbClr val="000000">
                      <a:alpha val="43137"/>
                    </a:srgbClr>
                  </a:outerShdw>
                </a:effectLst>
                <a:latin typeface="Arial" panose="020B0604020202020204" pitchFamily="34" charset="0"/>
                <a:ea typeface="Microsoft JhengHei"/>
                <a:cs typeface="Arial" panose="020B0604020202020204" pitchFamily="34" charset="0"/>
                <a:sym typeface="Microsoft JhengHei"/>
              </a:rPr>
              <a:t>Port </a:t>
            </a:r>
          </a:p>
          <a:p>
            <a:pPr marL="0" marR="0" lvl="0" indent="0" rtl="0">
              <a:lnSpc>
                <a:spcPct val="100000"/>
              </a:lnSpc>
              <a:spcBef>
                <a:spcPts val="0"/>
              </a:spcBef>
              <a:spcAft>
                <a:spcPts val="0"/>
              </a:spcAft>
              <a:buClr>
                <a:srgbClr val="FFFFFF"/>
              </a:buClr>
              <a:buSzPts val="2000"/>
              <a:buFont typeface="Arial"/>
              <a:buNone/>
            </a:pPr>
            <a:r>
              <a:rPr lang="en-US" altLang="zh-TW" sz="2400" b="1" i="0" u="none" strike="noStrike" cap="none">
                <a:solidFill>
                  <a:schemeClr val="bg1"/>
                </a:solidFill>
                <a:effectLst>
                  <a:outerShdw blurRad="38100" dist="38100" dir="2700000" algn="tl">
                    <a:srgbClr val="000000">
                      <a:alpha val="43137"/>
                    </a:srgbClr>
                  </a:outerShdw>
                </a:effectLst>
                <a:latin typeface="Arial" panose="020B0604020202020204" pitchFamily="34" charset="0"/>
                <a:ea typeface="Microsoft JhengHei"/>
                <a:cs typeface="Arial" panose="020B0604020202020204" pitchFamily="34" charset="0"/>
                <a:sym typeface="Microsoft JhengHei"/>
              </a:rPr>
              <a:t>Forwarding</a:t>
            </a:r>
            <a:endParaRPr lang="en-US" sz="1600" i="0" u="none" strike="noStrike" cap="none">
              <a:solidFill>
                <a:schemeClr val="bg1"/>
              </a:solidFill>
              <a:effectLst>
                <a:outerShdw blurRad="38100" dist="38100" dir="2700000" algn="tl">
                  <a:srgbClr val="000000">
                    <a:alpha val="43137"/>
                  </a:srgbClr>
                </a:outerShdw>
              </a:effectLst>
              <a:latin typeface="Arial" panose="020B0604020202020204" pitchFamily="34" charset="0"/>
              <a:ea typeface="Microsoft JhengHei"/>
              <a:cs typeface="Arial" panose="020B0604020202020204" pitchFamily="34" charset="0"/>
              <a:sym typeface="Microsoft JhengHei"/>
            </a:endParaRPr>
          </a:p>
        </p:txBody>
      </p:sp>
      <p:sp>
        <p:nvSpPr>
          <p:cNvPr id="36" name="Shape 319">
            <a:extLst>
              <a:ext uri="{FF2B5EF4-FFF2-40B4-BE49-F238E27FC236}">
                <a16:creationId xmlns:a16="http://schemas.microsoft.com/office/drawing/2014/main" id="{BEBD3DD4-3732-4371-B9E6-993896FF8BCA}"/>
              </a:ext>
            </a:extLst>
          </p:cNvPr>
          <p:cNvSpPr/>
          <p:nvPr/>
        </p:nvSpPr>
        <p:spPr>
          <a:xfrm>
            <a:off x="1694651" y="5197530"/>
            <a:ext cx="3935250" cy="392573"/>
          </a:xfrm>
          <a:prstGeom prst="roundRect">
            <a:avLst>
              <a:gd name="adj" fmla="val 16667"/>
            </a:avLst>
          </a:prstGeom>
          <a:noFill/>
          <a:ln>
            <a:noFill/>
          </a:ln>
        </p:spPr>
        <p:txBody>
          <a:bodyPr spcFirstLastPara="1" wrap="square" lIns="91425" tIns="45700" rIns="91425" bIns="45700" anchor="ctr" anchorCtr="0">
            <a:noAutofit/>
          </a:bodyPr>
          <a:lstStyle/>
          <a:p>
            <a:pPr marL="228600" lvl="0" indent="-228600">
              <a:buClr>
                <a:schemeClr val="lt1"/>
              </a:buClr>
              <a:buSzPts val="1100"/>
            </a:pPr>
            <a:r>
              <a:rPr lang="en-US" altLang="zh-TW" sz="1600" b="1">
                <a:latin typeface="Arial" panose="020B0604020202020204" pitchFamily="34" charset="0"/>
                <a:ea typeface="Microsoft JhengHei"/>
                <a:cs typeface="Arial" panose="020B0604020202020204" pitchFamily="34" charset="0"/>
                <a:sym typeface="Microsoft JhengHei"/>
              </a:rPr>
              <a:t>too many steps and complicated</a:t>
            </a:r>
          </a:p>
        </p:txBody>
      </p:sp>
      <p:sp>
        <p:nvSpPr>
          <p:cNvPr id="37" name="Shape 321">
            <a:extLst>
              <a:ext uri="{FF2B5EF4-FFF2-40B4-BE49-F238E27FC236}">
                <a16:creationId xmlns:a16="http://schemas.microsoft.com/office/drawing/2014/main" id="{C67F1EE7-BE7E-418E-AAED-7BB0F745FAFE}"/>
              </a:ext>
            </a:extLst>
          </p:cNvPr>
          <p:cNvSpPr/>
          <p:nvPr/>
        </p:nvSpPr>
        <p:spPr>
          <a:xfrm>
            <a:off x="1694651" y="4776808"/>
            <a:ext cx="3935250" cy="375117"/>
          </a:xfrm>
          <a:prstGeom prst="roundRect">
            <a:avLst>
              <a:gd name="adj" fmla="val 16667"/>
            </a:avLst>
          </a:prstGeom>
          <a:noFill/>
          <a:ln>
            <a:noFill/>
          </a:ln>
        </p:spPr>
        <p:txBody>
          <a:bodyPr spcFirstLastPara="1" wrap="square" lIns="91425" tIns="45700" rIns="91425" bIns="45700" anchor="ctr" anchorCtr="0">
            <a:noAutofit/>
          </a:bodyPr>
          <a:lstStyle/>
          <a:p>
            <a:pPr marL="228600" lvl="0" indent="-228600">
              <a:buClr>
                <a:srgbClr val="FFFFFF"/>
              </a:buClr>
              <a:buSzPts val="1100"/>
            </a:pPr>
            <a:r>
              <a:rPr lang="en-US" altLang="zh-TW" sz="1600" b="1">
                <a:latin typeface="Arial" panose="020B0604020202020204" pitchFamily="34" charset="0"/>
                <a:ea typeface="Microsoft JhengHei"/>
                <a:cs typeface="Arial" panose="020B0604020202020204" pitchFamily="34" charset="0"/>
                <a:sym typeface="Microsoft JhengHei"/>
              </a:rPr>
              <a:t>Enabled VPN passthrough</a:t>
            </a:r>
          </a:p>
        </p:txBody>
      </p:sp>
      <p:sp>
        <p:nvSpPr>
          <p:cNvPr id="41" name="Shape 309">
            <a:extLst>
              <a:ext uri="{FF2B5EF4-FFF2-40B4-BE49-F238E27FC236}">
                <a16:creationId xmlns:a16="http://schemas.microsoft.com/office/drawing/2014/main" id="{83F5286E-1240-4938-ABEA-94EF90835962}"/>
              </a:ext>
            </a:extLst>
          </p:cNvPr>
          <p:cNvSpPr/>
          <p:nvPr/>
        </p:nvSpPr>
        <p:spPr>
          <a:xfrm>
            <a:off x="2684721" y="2424634"/>
            <a:ext cx="3304060" cy="344400"/>
          </a:xfrm>
          <a:prstGeom prst="roundRect">
            <a:avLst>
              <a:gd name="adj" fmla="val 16667"/>
            </a:avLst>
          </a:prstGeom>
          <a:noFill/>
          <a:ln>
            <a:noFill/>
          </a:ln>
        </p:spPr>
        <p:txBody>
          <a:bodyPr spcFirstLastPara="1" wrap="square" lIns="91425" tIns="45700" rIns="91425" bIns="45700" anchor="ctr" anchorCtr="0">
            <a:noAutofit/>
          </a:bodyPr>
          <a:lstStyle/>
          <a:p>
            <a:pPr algn="ctr">
              <a:buClr>
                <a:srgbClr val="FFFFFF"/>
              </a:buClr>
              <a:buSzPts val="2000"/>
            </a:pPr>
            <a:r>
              <a:rPr lang="en-US" altLang="zh-TW" sz="2000" b="1">
                <a:solidFill>
                  <a:srgbClr val="0070C0"/>
                </a:solidFill>
                <a:latin typeface="Arial" panose="020B0604020202020204" pitchFamily="34" charset="0"/>
                <a:ea typeface="Microsoft JhengHei"/>
                <a:cs typeface="Arial" panose="020B0604020202020204" pitchFamily="34" charset="0"/>
              </a:rPr>
              <a:t>Control everything yourself</a:t>
            </a:r>
            <a:endParaRPr lang="en-US" altLang="zh-TW" sz="2000" b="1">
              <a:solidFill>
                <a:srgbClr val="0070C0"/>
              </a:solidFill>
              <a:latin typeface="Arial" panose="020B0604020202020204" pitchFamily="34" charset="0"/>
              <a:ea typeface="Microsoft JhengHei"/>
              <a:cs typeface="Arial" panose="020B0604020202020204" pitchFamily="34" charset="0"/>
              <a:sym typeface="Microsoft JhengHei"/>
            </a:endParaRPr>
          </a:p>
        </p:txBody>
      </p:sp>
      <p:cxnSp>
        <p:nvCxnSpPr>
          <p:cNvPr id="42" name="直線接點 41">
            <a:extLst>
              <a:ext uri="{FF2B5EF4-FFF2-40B4-BE49-F238E27FC236}">
                <a16:creationId xmlns:a16="http://schemas.microsoft.com/office/drawing/2014/main" id="{A82C84B3-1116-45FD-B3A8-DD05AF601EED}"/>
              </a:ext>
            </a:extLst>
          </p:cNvPr>
          <p:cNvCxnSpPr>
            <a:cxnSpLocks/>
          </p:cNvCxnSpPr>
          <p:nvPr/>
        </p:nvCxnSpPr>
        <p:spPr>
          <a:xfrm>
            <a:off x="1142469" y="3691051"/>
            <a:ext cx="4438786"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Shape 309">
            <a:extLst>
              <a:ext uri="{FF2B5EF4-FFF2-40B4-BE49-F238E27FC236}">
                <a16:creationId xmlns:a16="http://schemas.microsoft.com/office/drawing/2014/main" id="{C53DC8BD-783F-414D-B1B7-FC88189E0085}"/>
              </a:ext>
            </a:extLst>
          </p:cNvPr>
          <p:cNvSpPr/>
          <p:nvPr/>
        </p:nvSpPr>
        <p:spPr>
          <a:xfrm>
            <a:off x="8049740" y="2424634"/>
            <a:ext cx="3304060" cy="344400"/>
          </a:xfrm>
          <a:prstGeom prst="roundRect">
            <a:avLst>
              <a:gd name="adj" fmla="val 16667"/>
            </a:avLst>
          </a:prstGeom>
          <a:noFill/>
          <a:ln>
            <a:noFill/>
          </a:ln>
        </p:spPr>
        <p:txBody>
          <a:bodyPr spcFirstLastPara="1" wrap="square" lIns="91425" tIns="45700" rIns="91425" bIns="45700" anchor="ctr" anchorCtr="0">
            <a:noAutofit/>
          </a:bodyPr>
          <a:lstStyle/>
          <a:p>
            <a:pPr algn="ctr">
              <a:buClr>
                <a:srgbClr val="FFFFFF"/>
              </a:buClr>
              <a:buSzPts val="2000"/>
            </a:pPr>
            <a:r>
              <a:rPr lang="en-US" altLang="zh-TW" sz="2000" b="1">
                <a:solidFill>
                  <a:srgbClr val="0070C0"/>
                </a:solidFill>
                <a:latin typeface="Arial" panose="020B0604020202020204" pitchFamily="34" charset="0"/>
                <a:ea typeface="Microsoft JhengHei"/>
                <a:cs typeface="Arial" panose="020B0604020202020204" pitchFamily="34" charset="0"/>
              </a:rPr>
              <a:t>Super easy</a:t>
            </a:r>
          </a:p>
        </p:txBody>
      </p:sp>
      <p:sp>
        <p:nvSpPr>
          <p:cNvPr id="4" name="文字方塊 3">
            <a:extLst>
              <a:ext uri="{FF2B5EF4-FFF2-40B4-BE49-F238E27FC236}">
                <a16:creationId xmlns:a16="http://schemas.microsoft.com/office/drawing/2014/main" id="{2E4838E4-3C5A-4A19-8724-1F05C09A0D8C}"/>
              </a:ext>
            </a:extLst>
          </p:cNvPr>
          <p:cNvSpPr txBox="1"/>
          <p:nvPr/>
        </p:nvSpPr>
        <p:spPr>
          <a:xfrm>
            <a:off x="855357" y="1446811"/>
            <a:ext cx="8632290" cy="400110"/>
          </a:xfrm>
          <a:prstGeom prst="rect">
            <a:avLst/>
          </a:prstGeom>
          <a:noFill/>
        </p:spPr>
        <p:txBody>
          <a:bodyPr wrap="square" rtlCol="0">
            <a:spAutoFit/>
          </a:bodyPr>
          <a:lstStyle/>
          <a:p>
            <a:pPr marL="180975" indent="-180975">
              <a:buFont typeface="Arial" panose="020B0604020202020204" pitchFamily="34" charset="0"/>
              <a:buChar char="•"/>
            </a:pPr>
            <a:r>
              <a:rPr lang="en-US" altLang="zh-TW" sz="2000" b="1" err="1">
                <a:latin typeface="Arial" panose="020B0604020202020204" pitchFamily="34" charset="0"/>
                <a:ea typeface="微軟正黑體" panose="020B0604030504040204" pitchFamily="34" charset="-120"/>
                <a:cs typeface="Arial" panose="020B0604020202020204" pitchFamily="34" charset="0"/>
              </a:rPr>
              <a:t>QBelt</a:t>
            </a:r>
            <a:r>
              <a:rPr lang="en-US" altLang="zh-TW" sz="2000" b="1">
                <a:latin typeface="Arial" panose="020B0604020202020204" pitchFamily="34" charset="0"/>
                <a:ea typeface="微軟正黑體" panose="020B0604030504040204" pitchFamily="34" charset="-120"/>
                <a:cs typeface="Arial" panose="020B0604020202020204" pitchFamily="34" charset="0"/>
              </a:rPr>
              <a:t> Comment issue :</a:t>
            </a:r>
            <a:r>
              <a:rPr lang="zh-TW" altLang="en-US" sz="2000" b="1">
                <a:latin typeface="Arial" panose="020B0604020202020204" pitchFamily="34" charset="0"/>
                <a:ea typeface="微軟正黑體" panose="020B0604030504040204" pitchFamily="34" charset="-120"/>
                <a:cs typeface="Arial" panose="020B0604020202020204" pitchFamily="34" charset="0"/>
              </a:rPr>
              <a:t> </a:t>
            </a:r>
            <a:r>
              <a:rPr lang="en-US" altLang="zh-TW" sz="2000" b="1">
                <a:latin typeface="Arial" panose="020B0604020202020204" pitchFamily="34" charset="0"/>
                <a:ea typeface="微軟正黑體" panose="020B0604030504040204" pitchFamily="34" charset="-120"/>
                <a:cs typeface="Arial" panose="020B0604020202020204" pitchFamily="34" charset="0"/>
              </a:rPr>
              <a:t>UDP Port</a:t>
            </a:r>
            <a:endParaRPr lang="zh-TW" altLang="en-US" sz="2000" b="1">
              <a:latin typeface="Arial" panose="020B0604020202020204" pitchFamily="34" charset="0"/>
              <a:ea typeface="微軟正黑體" panose="020B0604030504040204" pitchFamily="34" charset="-120"/>
              <a:cs typeface="Arial" panose="020B0604020202020204" pitchFamily="34" charset="0"/>
            </a:endParaRPr>
          </a:p>
        </p:txBody>
      </p:sp>
      <p:sp>
        <p:nvSpPr>
          <p:cNvPr id="52" name="Shape 315">
            <a:extLst>
              <a:ext uri="{FF2B5EF4-FFF2-40B4-BE49-F238E27FC236}">
                <a16:creationId xmlns:a16="http://schemas.microsoft.com/office/drawing/2014/main" id="{FAF839C1-4692-4C5F-9123-049FC356D1FA}"/>
              </a:ext>
            </a:extLst>
          </p:cNvPr>
          <p:cNvSpPr/>
          <p:nvPr/>
        </p:nvSpPr>
        <p:spPr>
          <a:xfrm>
            <a:off x="6303648" y="2251917"/>
            <a:ext cx="1612535" cy="677736"/>
          </a:xfrm>
          <a:prstGeom prst="roundRect">
            <a:avLst>
              <a:gd name="adj" fmla="val 16667"/>
            </a:avLst>
          </a:prstGeom>
          <a:noFill/>
          <a:ln w="25400" cap="flat" cmpd="sng">
            <a:noFill/>
            <a:prstDash val="solid"/>
            <a:round/>
            <a:headEnd type="none" w="sm" len="sm"/>
            <a:tailEnd type="none" w="sm" len="sm"/>
          </a:ln>
        </p:spPr>
        <p:txBody>
          <a:bodyPr spcFirstLastPara="1" wrap="square" lIns="91425" tIns="45700" rIns="91425" bIns="45700" anchor="ctr" anchorCtr="0">
            <a:noAutofit/>
          </a:bodyPr>
          <a:lstStyle/>
          <a:p>
            <a:pPr lvl="0" algn="ctr">
              <a:buClr>
                <a:srgbClr val="FFFFFF"/>
              </a:buClr>
              <a:buSzPts val="2000"/>
            </a:pPr>
            <a:r>
              <a:rPr lang="en-US" altLang="zh-TW" sz="3600" b="1">
                <a:solidFill>
                  <a:srgbClr val="FFFFFF"/>
                </a:solidFill>
                <a:effectLst>
                  <a:outerShdw blurRad="38100" dist="38100" dir="2700000" algn="tl">
                    <a:srgbClr val="000000">
                      <a:alpha val="43137"/>
                    </a:srgbClr>
                  </a:outerShdw>
                </a:effectLst>
                <a:latin typeface="Arial" panose="020B0604020202020204" pitchFamily="34" charset="0"/>
                <a:ea typeface="Microsoft JhengHei"/>
                <a:cs typeface="Arial" panose="020B0604020202020204" pitchFamily="34" charset="0"/>
                <a:sym typeface="Microsoft JhengHei"/>
              </a:rPr>
              <a:t>DMZ</a:t>
            </a:r>
            <a:endParaRPr lang="en-US" altLang="zh-TW" sz="2400">
              <a:solidFill>
                <a:srgbClr val="000000"/>
              </a:solidFill>
              <a:effectLst>
                <a:outerShdw blurRad="38100" dist="38100" dir="2700000" algn="tl">
                  <a:srgbClr val="000000">
                    <a:alpha val="43137"/>
                  </a:srgbClr>
                </a:outerShdw>
              </a:effectLst>
              <a:latin typeface="Arial" panose="020B0604020202020204" pitchFamily="34" charset="0"/>
              <a:ea typeface="Microsoft JhengHei"/>
              <a:cs typeface="Arial" panose="020B0604020202020204" pitchFamily="34" charset="0"/>
              <a:sym typeface="Microsoft JhengHei"/>
            </a:endParaRPr>
          </a:p>
        </p:txBody>
      </p:sp>
      <p:cxnSp>
        <p:nvCxnSpPr>
          <p:cNvPr id="53" name="直線接點 52">
            <a:extLst>
              <a:ext uri="{FF2B5EF4-FFF2-40B4-BE49-F238E27FC236}">
                <a16:creationId xmlns:a16="http://schemas.microsoft.com/office/drawing/2014/main" id="{D9A5C76D-1A64-41ED-A3E3-0939E633B10D}"/>
              </a:ext>
            </a:extLst>
          </p:cNvPr>
          <p:cNvCxnSpPr>
            <a:cxnSpLocks/>
          </p:cNvCxnSpPr>
          <p:nvPr/>
        </p:nvCxnSpPr>
        <p:spPr>
          <a:xfrm>
            <a:off x="1142469" y="4122232"/>
            <a:ext cx="4438786"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接點 53">
            <a:extLst>
              <a:ext uri="{FF2B5EF4-FFF2-40B4-BE49-F238E27FC236}">
                <a16:creationId xmlns:a16="http://schemas.microsoft.com/office/drawing/2014/main" id="{FDA7ACF4-EC50-4AD5-A2A4-2238E3E66B57}"/>
              </a:ext>
            </a:extLst>
          </p:cNvPr>
          <p:cNvCxnSpPr>
            <a:cxnSpLocks/>
          </p:cNvCxnSpPr>
          <p:nvPr/>
        </p:nvCxnSpPr>
        <p:spPr>
          <a:xfrm>
            <a:off x="1142469" y="4745757"/>
            <a:ext cx="4438786"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接點 54">
            <a:extLst>
              <a:ext uri="{FF2B5EF4-FFF2-40B4-BE49-F238E27FC236}">
                <a16:creationId xmlns:a16="http://schemas.microsoft.com/office/drawing/2014/main" id="{2FA75803-6949-41D7-B2E6-A17338C7DAA3}"/>
              </a:ext>
            </a:extLst>
          </p:cNvPr>
          <p:cNvCxnSpPr>
            <a:cxnSpLocks/>
          </p:cNvCxnSpPr>
          <p:nvPr/>
        </p:nvCxnSpPr>
        <p:spPr>
          <a:xfrm>
            <a:off x="1142469" y="5162676"/>
            <a:ext cx="4438786"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46" name="Shape 322">
            <a:extLst>
              <a:ext uri="{FF2B5EF4-FFF2-40B4-BE49-F238E27FC236}">
                <a16:creationId xmlns:a16="http://schemas.microsoft.com/office/drawing/2014/main" id="{C16C9D20-D5C4-4FF9-9580-0A0FC89C3E92}"/>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15089" y="5053914"/>
            <a:ext cx="575758" cy="531081"/>
          </a:xfrm>
          <a:prstGeom prst="rect">
            <a:avLst/>
          </a:prstGeom>
          <a:noFill/>
          <a:ln>
            <a:noFill/>
          </a:ln>
        </p:spPr>
      </p:pic>
      <p:sp>
        <p:nvSpPr>
          <p:cNvPr id="56" name="Shape 311">
            <a:extLst>
              <a:ext uri="{FF2B5EF4-FFF2-40B4-BE49-F238E27FC236}">
                <a16:creationId xmlns:a16="http://schemas.microsoft.com/office/drawing/2014/main" id="{81292BB8-7203-41F7-8EE2-3633CC50448A}"/>
              </a:ext>
            </a:extLst>
          </p:cNvPr>
          <p:cNvSpPr/>
          <p:nvPr/>
        </p:nvSpPr>
        <p:spPr>
          <a:xfrm>
            <a:off x="7088246" y="4200874"/>
            <a:ext cx="3290995" cy="311959"/>
          </a:xfrm>
          <a:prstGeom prst="roundRect">
            <a:avLst>
              <a:gd name="adj" fmla="val 16667"/>
            </a:avLst>
          </a:prstGeom>
          <a:noFill/>
          <a:ln>
            <a:noFill/>
          </a:ln>
        </p:spPr>
        <p:txBody>
          <a:bodyPr spcFirstLastPara="1" wrap="square" lIns="91425" tIns="45700" rIns="91425" bIns="45700" anchor="ctr" anchorCtr="0">
            <a:noAutofit/>
          </a:bodyPr>
          <a:lstStyle/>
          <a:p>
            <a:pPr marL="228600" lvl="0" indent="-228600">
              <a:buClr>
                <a:schemeClr val="lt1"/>
              </a:buClr>
              <a:buSzPts val="1100"/>
            </a:pPr>
            <a:r>
              <a:rPr lang="en-US" altLang="zh-TW" sz="1600" b="1">
                <a:latin typeface="Arial" panose="020B0604020202020204" pitchFamily="34" charset="0"/>
                <a:ea typeface="Microsoft JhengHei"/>
                <a:cs typeface="Arial" panose="020B0604020202020204" pitchFamily="34" charset="0"/>
                <a:sym typeface="Microsoft JhengHei"/>
              </a:rPr>
              <a:t>2. All ports/packets forwarded</a:t>
            </a:r>
            <a:endParaRPr lang="zh-TW" altLang="en-US" sz="1600" b="1">
              <a:latin typeface="Arial" panose="020B0604020202020204" pitchFamily="34" charset="0"/>
              <a:ea typeface="Microsoft JhengHei"/>
              <a:cs typeface="Arial" panose="020B0604020202020204" pitchFamily="34" charset="0"/>
              <a:sym typeface="Microsoft JhengHei"/>
            </a:endParaRPr>
          </a:p>
        </p:txBody>
      </p:sp>
      <p:sp>
        <p:nvSpPr>
          <p:cNvPr id="57" name="Shape 313">
            <a:extLst>
              <a:ext uri="{FF2B5EF4-FFF2-40B4-BE49-F238E27FC236}">
                <a16:creationId xmlns:a16="http://schemas.microsoft.com/office/drawing/2014/main" id="{A8508ABE-EDF5-40EC-BB3D-3E87FD599A04}"/>
              </a:ext>
            </a:extLst>
          </p:cNvPr>
          <p:cNvSpPr/>
          <p:nvPr/>
        </p:nvSpPr>
        <p:spPr>
          <a:xfrm>
            <a:off x="7088246" y="4568433"/>
            <a:ext cx="3971917" cy="490862"/>
          </a:xfrm>
          <a:prstGeom prst="roundRect">
            <a:avLst>
              <a:gd name="adj" fmla="val 16667"/>
            </a:avLst>
          </a:prstGeom>
          <a:noFill/>
          <a:ln>
            <a:noFill/>
          </a:ln>
        </p:spPr>
        <p:txBody>
          <a:bodyPr spcFirstLastPara="1" wrap="square" lIns="91425" tIns="45700" rIns="91425" bIns="45700" anchor="ctr" anchorCtr="0">
            <a:noAutofit/>
          </a:bodyPr>
          <a:lstStyle/>
          <a:p>
            <a:pPr marL="228600" indent="-228600">
              <a:buClr>
                <a:schemeClr val="lt1"/>
              </a:buClr>
              <a:buSzPts val="1100"/>
            </a:pPr>
            <a:r>
              <a:rPr lang="en-US" altLang="zh-TW" sz="1600" b="1">
                <a:latin typeface="Arial" panose="020B0604020202020204" pitchFamily="34" charset="0"/>
                <a:ea typeface="Microsoft JhengHei"/>
                <a:cs typeface="Arial" panose="020B0604020202020204" pitchFamily="34" charset="0"/>
                <a:sym typeface="Microsoft JhengHei"/>
              </a:rPr>
              <a:t>Security Concern =&gt; all ports exposed </a:t>
            </a:r>
          </a:p>
        </p:txBody>
      </p:sp>
      <p:cxnSp>
        <p:nvCxnSpPr>
          <p:cNvPr id="60" name="直線接點 59">
            <a:extLst>
              <a:ext uri="{FF2B5EF4-FFF2-40B4-BE49-F238E27FC236}">
                <a16:creationId xmlns:a16="http://schemas.microsoft.com/office/drawing/2014/main" id="{E9663551-6B3D-40FB-BF8A-36E290F83457}"/>
              </a:ext>
            </a:extLst>
          </p:cNvPr>
          <p:cNvCxnSpPr>
            <a:cxnSpLocks/>
          </p:cNvCxnSpPr>
          <p:nvPr/>
        </p:nvCxnSpPr>
        <p:spPr>
          <a:xfrm>
            <a:off x="6536065" y="4129420"/>
            <a:ext cx="4438786"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直線接點 60">
            <a:extLst>
              <a:ext uri="{FF2B5EF4-FFF2-40B4-BE49-F238E27FC236}">
                <a16:creationId xmlns:a16="http://schemas.microsoft.com/office/drawing/2014/main" id="{898EDA39-EBED-4008-9127-CEF30900EB06}"/>
              </a:ext>
            </a:extLst>
          </p:cNvPr>
          <p:cNvCxnSpPr>
            <a:cxnSpLocks/>
          </p:cNvCxnSpPr>
          <p:nvPr/>
        </p:nvCxnSpPr>
        <p:spPr>
          <a:xfrm>
            <a:off x="6536065" y="4581867"/>
            <a:ext cx="4438786"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64" name="Shape 322">
            <a:extLst>
              <a:ext uri="{FF2B5EF4-FFF2-40B4-BE49-F238E27FC236}">
                <a16:creationId xmlns:a16="http://schemas.microsoft.com/office/drawing/2014/main" id="{E9017CC7-4FD8-4DC5-BB4C-D9423A79C3EE}"/>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523122" y="4494395"/>
            <a:ext cx="575758" cy="531081"/>
          </a:xfrm>
          <a:prstGeom prst="rect">
            <a:avLst/>
          </a:prstGeom>
          <a:noFill/>
          <a:ln>
            <a:noFill/>
          </a:ln>
        </p:spPr>
      </p:pic>
      <p:sp>
        <p:nvSpPr>
          <p:cNvPr id="65" name="Shape 311">
            <a:extLst>
              <a:ext uri="{FF2B5EF4-FFF2-40B4-BE49-F238E27FC236}">
                <a16:creationId xmlns:a16="http://schemas.microsoft.com/office/drawing/2014/main" id="{DB75EE50-79F5-44C9-BDC2-D05CA2DC6B0C}"/>
              </a:ext>
            </a:extLst>
          </p:cNvPr>
          <p:cNvSpPr/>
          <p:nvPr/>
        </p:nvSpPr>
        <p:spPr>
          <a:xfrm>
            <a:off x="7088246" y="3698298"/>
            <a:ext cx="2601185" cy="388399"/>
          </a:xfrm>
          <a:prstGeom prst="roundRect">
            <a:avLst>
              <a:gd name="adj" fmla="val 16667"/>
            </a:avLst>
          </a:prstGeom>
          <a:noFill/>
          <a:ln>
            <a:noFill/>
          </a:ln>
        </p:spPr>
        <p:txBody>
          <a:bodyPr spcFirstLastPara="1" wrap="square" lIns="91425" tIns="45700" rIns="91425" bIns="45700" anchor="ctr" anchorCtr="0">
            <a:noAutofit/>
          </a:bodyPr>
          <a:lstStyle/>
          <a:p>
            <a:pPr marL="228600" indent="-228600">
              <a:buClr>
                <a:schemeClr val="lt1"/>
              </a:buClr>
              <a:buSzPts val="1100"/>
            </a:pPr>
            <a:r>
              <a:rPr lang="en-US" altLang="zh-TW" sz="1600" b="1">
                <a:latin typeface="Arial" panose="020B0604020202020204" pitchFamily="34" charset="0"/>
                <a:ea typeface="Microsoft JhengHei"/>
                <a:cs typeface="Arial" panose="020B0604020202020204" pitchFamily="34" charset="0"/>
                <a:sym typeface="Microsoft JhengHei"/>
              </a:rPr>
              <a:t>1. Set the forwarding IP</a:t>
            </a:r>
            <a:endParaRPr lang="zh-TW" altLang="en-US" sz="1600" b="1">
              <a:latin typeface="Arial" panose="020B0604020202020204" pitchFamily="34" charset="0"/>
              <a:ea typeface="Microsoft JhengHei"/>
              <a:cs typeface="Arial" panose="020B0604020202020204" pitchFamily="34" charset="0"/>
              <a:sym typeface="Microsoft JhengHei"/>
            </a:endParaRPr>
          </a:p>
        </p:txBody>
      </p:sp>
    </p:spTree>
    <p:extLst>
      <p:ext uri="{BB962C8B-B14F-4D97-AF65-F5344CB8AC3E}">
        <p14:creationId xmlns:p14="http://schemas.microsoft.com/office/powerpoint/2010/main" val="1169761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語音泡泡: 圓角矩形 2">
            <a:extLst>
              <a:ext uri="{FF2B5EF4-FFF2-40B4-BE49-F238E27FC236}">
                <a16:creationId xmlns:a16="http://schemas.microsoft.com/office/drawing/2014/main" id="{D1AD8D32-CF9B-4A10-B55D-6A06B24F271E}"/>
              </a:ext>
            </a:extLst>
          </p:cNvPr>
          <p:cNvSpPr/>
          <p:nvPr/>
        </p:nvSpPr>
        <p:spPr>
          <a:xfrm>
            <a:off x="1921689" y="2594720"/>
            <a:ext cx="8417328" cy="543882"/>
          </a:xfrm>
          <a:prstGeom prst="wedgeRoundRectCallout">
            <a:avLst>
              <a:gd name="adj1" fmla="val -34458"/>
              <a:gd name="adj2" fmla="val 104503"/>
              <a:gd name="adj3" fmla="val 16667"/>
            </a:avLst>
          </a:prstGeom>
          <a:gradFill>
            <a:gsLst>
              <a:gs pos="0">
                <a:srgbClr val="0070C0"/>
              </a:gs>
              <a:gs pos="100000">
                <a:srgbClr val="7030A0"/>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b="1"/>
          </a:p>
        </p:txBody>
      </p:sp>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a:xfrm>
            <a:off x="838200" y="132347"/>
            <a:ext cx="10515600" cy="1138524"/>
          </a:xfrm>
        </p:spPr>
        <p:txBody>
          <a:bodyPr/>
          <a:lstStyle/>
          <a:p>
            <a:r>
              <a:rPr lang="en-US" altLang="zh-TW"/>
              <a:t>UPnP auto enables VPN port forwarding</a:t>
            </a:r>
            <a:endParaRPr lang="zh-TW" altLang="en-US"/>
          </a:p>
        </p:txBody>
      </p:sp>
      <p:pic>
        <p:nvPicPr>
          <p:cNvPr id="27" name="圖片 26">
            <a:extLst>
              <a:ext uri="{FF2B5EF4-FFF2-40B4-BE49-F238E27FC236}">
                <a16:creationId xmlns:a16="http://schemas.microsoft.com/office/drawing/2014/main" id="{D9399E52-E045-45E6-ADDF-553CBB90D6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989"/>
          <a:stretch/>
        </p:blipFill>
        <p:spPr>
          <a:xfrm>
            <a:off x="1900949" y="3542174"/>
            <a:ext cx="2908840" cy="2629095"/>
          </a:xfrm>
          <a:prstGeom prst="rect">
            <a:avLst/>
          </a:prstGeom>
        </p:spPr>
      </p:pic>
      <p:sp>
        <p:nvSpPr>
          <p:cNvPr id="29" name="Shape 335">
            <a:extLst>
              <a:ext uri="{FF2B5EF4-FFF2-40B4-BE49-F238E27FC236}">
                <a16:creationId xmlns:a16="http://schemas.microsoft.com/office/drawing/2014/main" id="{6D3F2978-094E-4E19-B1E8-7272F2D9A05E}"/>
              </a:ext>
            </a:extLst>
          </p:cNvPr>
          <p:cNvSpPr/>
          <p:nvPr/>
        </p:nvSpPr>
        <p:spPr>
          <a:xfrm>
            <a:off x="1921689" y="3530115"/>
            <a:ext cx="2888100" cy="500100"/>
          </a:xfrm>
          <a:prstGeom prst="roundRect">
            <a:avLst>
              <a:gd name="adj" fmla="val 16667"/>
            </a:avLst>
          </a:prstGeom>
          <a:noFill/>
          <a:ln w="25400" cap="flat" cmpd="sng">
            <a:noFill/>
            <a:prstDash val="solid"/>
            <a:round/>
            <a:headEnd type="none" w="sm" len="sm"/>
            <a:tailEnd type="none" w="sm" len="sm"/>
          </a:ln>
        </p:spPr>
        <p:txBody>
          <a:bodyPr spcFirstLastPara="1" wrap="square" lIns="91425" tIns="45700" rIns="91425" bIns="45700" anchor="ctr" anchorCtr="0">
            <a:noAutofit/>
          </a:bodyPr>
          <a:lstStyle/>
          <a:p>
            <a:pPr lvl="0" algn="ctr">
              <a:buClr>
                <a:srgbClr val="FFFFFF"/>
              </a:buClr>
              <a:buSzPts val="2000"/>
            </a:pPr>
            <a:r>
              <a:rPr lang="en-US" altLang="zh-TW" sz="2000" b="1">
                <a:solidFill>
                  <a:srgbClr val="FFFFFF"/>
                </a:solidFill>
                <a:effectLst>
                  <a:outerShdw blurRad="38100" dist="38100" dir="2700000" algn="tl">
                    <a:srgbClr val="000000">
                      <a:alpha val="43137"/>
                    </a:srgbClr>
                  </a:outerShdw>
                </a:effectLst>
                <a:latin typeface="Arial" panose="020B0604020202020204" pitchFamily="34" charset="0"/>
                <a:ea typeface="Microsoft JhengHei"/>
                <a:cs typeface="Arial" panose="020B0604020202020204" pitchFamily="34" charset="0"/>
                <a:sym typeface="Microsoft JhengHei"/>
              </a:rPr>
              <a:t>Sets automatically</a:t>
            </a:r>
            <a:endParaRPr lang="en-US" altLang="zh-TW" sz="1400">
              <a:solidFill>
                <a:srgbClr val="000000"/>
              </a:solidFill>
              <a:effectLst>
                <a:outerShdw blurRad="38100" dist="38100" dir="2700000" algn="tl">
                  <a:srgbClr val="000000">
                    <a:alpha val="43137"/>
                  </a:srgbClr>
                </a:outerShdw>
              </a:effectLst>
              <a:latin typeface="Arial" panose="020B0604020202020204" pitchFamily="34" charset="0"/>
              <a:ea typeface="Microsoft JhengHei"/>
              <a:cs typeface="Arial" panose="020B0604020202020204" pitchFamily="34" charset="0"/>
              <a:sym typeface="Microsoft JhengHei"/>
            </a:endParaRPr>
          </a:p>
        </p:txBody>
      </p:sp>
      <p:sp>
        <p:nvSpPr>
          <p:cNvPr id="30" name="Shape 336">
            <a:extLst>
              <a:ext uri="{FF2B5EF4-FFF2-40B4-BE49-F238E27FC236}">
                <a16:creationId xmlns:a16="http://schemas.microsoft.com/office/drawing/2014/main" id="{85166F81-083E-4F00-A1C4-2E54C2598875}"/>
              </a:ext>
            </a:extLst>
          </p:cNvPr>
          <p:cNvSpPr/>
          <p:nvPr/>
        </p:nvSpPr>
        <p:spPr>
          <a:xfrm>
            <a:off x="1921689" y="5604273"/>
            <a:ext cx="2888100" cy="379431"/>
          </a:xfrm>
          <a:prstGeom prst="roundRect">
            <a:avLst>
              <a:gd name="adj" fmla="val 16667"/>
            </a:avLst>
          </a:prstGeom>
          <a:noFill/>
          <a:ln w="28575" cap="flat" cmpd="sng">
            <a:noFill/>
            <a:prstDash val="solid"/>
            <a:round/>
            <a:headEnd type="none" w="sm" len="sm"/>
            <a:tailEnd type="none" w="sm" len="sm"/>
          </a:ln>
          <a:effectLst/>
        </p:spPr>
        <p:txBody>
          <a:bodyPr spcFirstLastPara="1" wrap="square" lIns="91425" tIns="45700" rIns="91425" bIns="45700" anchor="ctr" anchorCtr="0">
            <a:noAutofit/>
          </a:bodyPr>
          <a:lstStyle/>
          <a:p>
            <a:pPr lvl="0" algn="ctr">
              <a:buClr>
                <a:schemeClr val="lt1"/>
              </a:buClr>
              <a:buSzPts val="1400"/>
            </a:pPr>
            <a:r>
              <a:rPr lang="en-US" altLang="zh-TW" b="1">
                <a:latin typeface="Arial" panose="020B0604020202020204" pitchFamily="34" charset="0"/>
                <a:ea typeface="Microsoft JhengHei"/>
                <a:cs typeface="Arial" panose="020B0604020202020204" pitchFamily="34" charset="0"/>
                <a:sym typeface="Microsoft JhengHei"/>
              </a:rPr>
              <a:t>UPnP router required</a:t>
            </a:r>
          </a:p>
        </p:txBody>
      </p:sp>
      <p:pic>
        <p:nvPicPr>
          <p:cNvPr id="31" name="Shape 337" descr="wirless.png">
            <a:extLst>
              <a:ext uri="{FF2B5EF4-FFF2-40B4-BE49-F238E27FC236}">
                <a16:creationId xmlns:a16="http://schemas.microsoft.com/office/drawing/2014/main" id="{0C05F372-DF5E-4B9C-A821-7B3D5E87B6ED}"/>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553089" y="4212694"/>
            <a:ext cx="1604559" cy="1264729"/>
          </a:xfrm>
          <a:prstGeom prst="rect">
            <a:avLst/>
          </a:prstGeom>
          <a:noFill/>
          <a:ln>
            <a:noFill/>
          </a:ln>
        </p:spPr>
      </p:pic>
      <p:sp>
        <p:nvSpPr>
          <p:cNvPr id="32" name="Shape 338">
            <a:extLst>
              <a:ext uri="{FF2B5EF4-FFF2-40B4-BE49-F238E27FC236}">
                <a16:creationId xmlns:a16="http://schemas.microsoft.com/office/drawing/2014/main" id="{04A17F94-87EE-4B5A-97C0-08924564A324}"/>
              </a:ext>
            </a:extLst>
          </p:cNvPr>
          <p:cNvSpPr txBox="1"/>
          <p:nvPr/>
        </p:nvSpPr>
        <p:spPr>
          <a:xfrm>
            <a:off x="5039837" y="3677127"/>
            <a:ext cx="399600" cy="444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700"/>
              <a:buFont typeface="Arial"/>
              <a:buNone/>
            </a:pPr>
            <a:endParaRPr sz="2800" b="1" i="0" u="none" strike="noStrike" cap="none">
              <a:solidFill>
                <a:schemeClr val="lt1"/>
              </a:solidFill>
              <a:latin typeface="Arial"/>
              <a:ea typeface="Arial"/>
              <a:cs typeface="Arial"/>
              <a:sym typeface="Arial"/>
            </a:endParaRPr>
          </a:p>
        </p:txBody>
      </p:sp>
      <p:pic>
        <p:nvPicPr>
          <p:cNvPr id="51" name="Shape 340">
            <a:extLst>
              <a:ext uri="{FF2B5EF4-FFF2-40B4-BE49-F238E27FC236}">
                <a16:creationId xmlns:a16="http://schemas.microsoft.com/office/drawing/2014/main" id="{2A87F05F-4EB8-4A47-91AF-FD8BBFFD8B2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197672" y="2425731"/>
            <a:ext cx="636231" cy="636231"/>
          </a:xfrm>
          <a:prstGeom prst="rect">
            <a:avLst/>
          </a:prstGeom>
          <a:noFill/>
          <a:ln>
            <a:noFill/>
          </a:ln>
          <a:effectLst>
            <a:outerShdw blurRad="63500" sx="102000" sy="102000" algn="ctr" rotWithShape="0">
              <a:srgbClr val="000000">
                <a:alpha val="40000"/>
              </a:srgbClr>
            </a:outerShdw>
          </a:effectLst>
        </p:spPr>
      </p:pic>
      <p:sp>
        <p:nvSpPr>
          <p:cNvPr id="52" name="文字方塊 51">
            <a:extLst>
              <a:ext uri="{FF2B5EF4-FFF2-40B4-BE49-F238E27FC236}">
                <a16:creationId xmlns:a16="http://schemas.microsoft.com/office/drawing/2014/main" id="{81DB4505-2089-4221-8FB8-7D6D9CE6E8D2}"/>
              </a:ext>
            </a:extLst>
          </p:cNvPr>
          <p:cNvSpPr txBox="1"/>
          <p:nvPr/>
        </p:nvSpPr>
        <p:spPr>
          <a:xfrm>
            <a:off x="4026287" y="2635526"/>
            <a:ext cx="6292150" cy="492443"/>
          </a:xfrm>
          <a:prstGeom prst="rect">
            <a:avLst/>
          </a:prstGeom>
          <a:noFill/>
        </p:spPr>
        <p:txBody>
          <a:bodyPr wrap="square" rtlCol="0">
            <a:spAutoFit/>
          </a:bodyPr>
          <a:lstStyle/>
          <a:p>
            <a:r>
              <a:rPr lang="zh-TW" altLang="zh-TW" sz="2600" b="1">
                <a:solidFill>
                  <a:schemeClr val="bg1"/>
                </a:solidFill>
                <a:ea typeface="Microsoft JhengHei"/>
                <a:cs typeface="Microsoft JhengHei"/>
                <a:sym typeface="Microsoft JhengHei"/>
              </a:rPr>
              <a:t>myQNAPcloud </a:t>
            </a:r>
            <a:r>
              <a:rPr lang="en-US" altLang="zh-TW" sz="2600" b="1">
                <a:solidFill>
                  <a:schemeClr val="bg1"/>
                </a:solidFill>
                <a:ea typeface="Microsoft JhengHei"/>
                <a:sym typeface="Microsoft JhengHei"/>
              </a:rPr>
              <a:t>will take care of it!</a:t>
            </a:r>
            <a:endParaRPr lang="zh-TW" altLang="en-US" sz="2600" b="1">
              <a:solidFill>
                <a:schemeClr val="bg1"/>
              </a:solidFill>
              <a:ea typeface="Microsoft JhengHei"/>
            </a:endParaRPr>
          </a:p>
        </p:txBody>
      </p:sp>
      <p:sp>
        <p:nvSpPr>
          <p:cNvPr id="13" name="文字方塊 12">
            <a:extLst>
              <a:ext uri="{FF2B5EF4-FFF2-40B4-BE49-F238E27FC236}">
                <a16:creationId xmlns:a16="http://schemas.microsoft.com/office/drawing/2014/main" id="{F91E4518-77BD-43DD-BA4D-0AAA767D8106}"/>
              </a:ext>
            </a:extLst>
          </p:cNvPr>
          <p:cNvSpPr txBox="1"/>
          <p:nvPr/>
        </p:nvSpPr>
        <p:spPr>
          <a:xfrm>
            <a:off x="643082" y="1370962"/>
            <a:ext cx="10914507" cy="1015663"/>
          </a:xfrm>
          <a:prstGeom prst="rect">
            <a:avLst/>
          </a:prstGeom>
          <a:noFill/>
        </p:spPr>
        <p:txBody>
          <a:bodyPr wrap="square" rtlCol="0">
            <a:spAutoFit/>
          </a:bodyPr>
          <a:lstStyle/>
          <a:p>
            <a:pPr marL="176213" indent="-176213">
              <a:buFont typeface="Arial" panose="020B0604020202020204" pitchFamily="34" charset="0"/>
              <a:buChar char="•"/>
            </a:pPr>
            <a:r>
              <a:rPr lang="en-US" altLang="zh-TW" sz="2000" b="1">
                <a:latin typeface="Arial" panose="020B0604020202020204" pitchFamily="34" charset="0"/>
                <a:ea typeface="微軟正黑體" panose="020B0604030504040204" pitchFamily="34" charset="-120"/>
                <a:cs typeface="Arial" panose="020B0604020202020204" pitchFamily="34" charset="0"/>
              </a:rPr>
              <a:t>Common</a:t>
            </a:r>
            <a:r>
              <a:rPr lang="zh-TW" altLang="en-US" sz="2000" b="1">
                <a:latin typeface="Arial" panose="020B0604020202020204" pitchFamily="34" charset="0"/>
                <a:ea typeface="微軟正黑體" panose="020B0604030504040204" pitchFamily="34" charset="-120"/>
                <a:cs typeface="Arial" panose="020B0604020202020204" pitchFamily="34" charset="0"/>
              </a:rPr>
              <a:t> </a:t>
            </a:r>
            <a:r>
              <a:rPr lang="en-US" altLang="zh-TW" sz="2000" b="1">
                <a:latin typeface="Arial" panose="020B0604020202020204" pitchFamily="34" charset="0"/>
                <a:ea typeface="微軟正黑體" panose="020B0604030504040204" pitchFamily="34" charset="-120"/>
                <a:cs typeface="Arial" panose="020B0604020202020204" pitchFamily="34" charset="0"/>
              </a:rPr>
              <a:t>issue:</a:t>
            </a:r>
            <a:r>
              <a:rPr lang="zh-TW" altLang="en-US" sz="2000" b="1">
                <a:latin typeface="Arial" panose="020B0604020202020204" pitchFamily="34" charset="0"/>
                <a:ea typeface="微軟正黑體" panose="020B0604030504040204" pitchFamily="34" charset="-120"/>
                <a:cs typeface="Arial" panose="020B0604020202020204" pitchFamily="34" charset="0"/>
              </a:rPr>
              <a:t> </a:t>
            </a:r>
            <a:r>
              <a:rPr lang="en-US" altLang="zh-TW" sz="2000" b="1">
                <a:latin typeface="Arial" panose="020B0604020202020204" pitchFamily="34" charset="0"/>
                <a:ea typeface="微軟正黑體" panose="020B0604030504040204" pitchFamily="34" charset="-120"/>
                <a:cs typeface="Arial" panose="020B0604020202020204" pitchFamily="34" charset="0"/>
              </a:rPr>
              <a:t>Some routers preload some of the same functions of the VPN, they will hold the VPN port first, so the UPnP will not be transferred normally. It is recommended to use Port Forwarding to adjust the detailed settings.</a:t>
            </a:r>
          </a:p>
        </p:txBody>
      </p:sp>
      <p:pic>
        <p:nvPicPr>
          <p:cNvPr id="14" name="Picture 2" descr="https://lh3.googleusercontent.com/sQTEFfbOaYI74j0sFo1Hp6vNhqzdYxaGbKphZF2jc_2B95iI5KV4cRuFVj6NrbCO7nLhWvWAoFLTBSHJHVR6hMHLVPFv6Y29Sn1xi3dshjDGXgof6PRV8OsWUpvHA2T_LfzQ9IjYidr2HsXsaQ">
            <a:extLst>
              <a:ext uri="{FF2B5EF4-FFF2-40B4-BE49-F238E27FC236}">
                <a16:creationId xmlns:a16="http://schemas.microsoft.com/office/drawing/2014/main" id="{FF754554-90AD-43FA-995D-1031501B780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07673" y="3608853"/>
            <a:ext cx="5331344" cy="2495736"/>
          </a:xfrm>
          <a:prstGeom prst="roundRect">
            <a:avLst>
              <a:gd name="adj" fmla="val 1782"/>
            </a:avLst>
          </a:prstGeom>
          <a:solidFill>
            <a:srgbClr val="FFFFFF">
              <a:shade val="85000"/>
            </a:srgbClr>
          </a:solidFill>
          <a:ln w="19050">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09459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descr="https://lh5.googleusercontent.com/EFtgfjaz3waRJOBwCjcOt9S2Ifgnpy6Jb-JI7yjFfFdJoql_uks8LD-wrt6T08bbl0p0gj5MJaxnidGmJmSg5pfOLAqgcsTSAQTPMvkbqPuuADPPl_8yFkLvlCwhuJIpulH5r_sIphg">
            <a:extLst>
              <a:ext uri="{FF2B5EF4-FFF2-40B4-BE49-F238E27FC236}">
                <a16:creationId xmlns:a16="http://schemas.microsoft.com/office/drawing/2014/main" id="{E7C5372A-45A0-4985-897A-3B09BBD4C77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7565" y="2533951"/>
            <a:ext cx="5025524" cy="2933291"/>
          </a:xfrm>
          <a:prstGeom prst="roundRect">
            <a:avLst>
              <a:gd name="adj" fmla="val 1782"/>
            </a:avLst>
          </a:prstGeom>
          <a:solidFill>
            <a:srgbClr val="FFFFFF">
              <a:shade val="85000"/>
            </a:srgbClr>
          </a:solidFill>
          <a:ln w="19050">
            <a:noFill/>
          </a:ln>
          <a:effectLst>
            <a:outerShdw blurRad="50800" dist="38100" dir="2700000" algn="tl" rotWithShape="0">
              <a:prstClr val="black">
                <a:alpha val="40000"/>
              </a:prstClr>
            </a:outerShdw>
          </a:effectLst>
        </p:spPr>
      </p:pic>
      <p:grpSp>
        <p:nvGrpSpPr>
          <p:cNvPr id="27" name="群組 26">
            <a:extLst>
              <a:ext uri="{FF2B5EF4-FFF2-40B4-BE49-F238E27FC236}">
                <a16:creationId xmlns:a16="http://schemas.microsoft.com/office/drawing/2014/main" id="{C6707C7D-2024-43FC-9B45-DF4555B3A6B5}"/>
              </a:ext>
            </a:extLst>
          </p:cNvPr>
          <p:cNvGrpSpPr/>
          <p:nvPr/>
        </p:nvGrpSpPr>
        <p:grpSpPr>
          <a:xfrm>
            <a:off x="1903884" y="1400616"/>
            <a:ext cx="8830791" cy="938929"/>
            <a:chOff x="1903884" y="1520936"/>
            <a:chExt cx="8830791" cy="938929"/>
          </a:xfrm>
        </p:grpSpPr>
        <p:sp>
          <p:nvSpPr>
            <p:cNvPr id="11" name="箭號: 五邊形 10">
              <a:extLst>
                <a:ext uri="{FF2B5EF4-FFF2-40B4-BE49-F238E27FC236}">
                  <a16:creationId xmlns:a16="http://schemas.microsoft.com/office/drawing/2014/main" id="{9C90965E-9EAC-42BF-A1B5-2D6A98AC3CA4}"/>
                </a:ext>
              </a:extLst>
            </p:cNvPr>
            <p:cNvSpPr/>
            <p:nvPr/>
          </p:nvSpPr>
          <p:spPr>
            <a:xfrm>
              <a:off x="1903884" y="1621207"/>
              <a:ext cx="8830791" cy="738387"/>
            </a:xfrm>
            <a:prstGeom prst="homePlate">
              <a:avLst/>
            </a:prstGeom>
            <a:gradFill>
              <a:gsLst>
                <a:gs pos="0">
                  <a:srgbClr val="0070C0">
                    <a:alpha val="0"/>
                  </a:srgbClr>
                </a:gs>
                <a:gs pos="10000">
                  <a:srgbClr val="0070C0"/>
                </a:gs>
                <a:gs pos="55000">
                  <a:srgbClr val="7030A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a:p>
          </p:txBody>
        </p:sp>
        <p:pic>
          <p:nvPicPr>
            <p:cNvPr id="9" name="圖片 8">
              <a:extLst>
                <a:ext uri="{FF2B5EF4-FFF2-40B4-BE49-F238E27FC236}">
                  <a16:creationId xmlns:a16="http://schemas.microsoft.com/office/drawing/2014/main" id="{41F72D6A-6E6C-4E68-AB40-4A5484CBB7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4115" y="1520936"/>
              <a:ext cx="585822" cy="938929"/>
            </a:xfrm>
            <a:prstGeom prst="rect">
              <a:avLst/>
            </a:prstGeom>
            <a:effectLst>
              <a:outerShdw blurRad="50800" dist="38100" dir="2700000" algn="tl" rotWithShape="0">
                <a:prstClr val="black">
                  <a:alpha val="40000"/>
                </a:prstClr>
              </a:outerShdw>
            </a:effectLst>
          </p:spPr>
        </p:pic>
        <p:pic>
          <p:nvPicPr>
            <p:cNvPr id="46" name="圖片 45">
              <a:extLst>
                <a:ext uri="{FF2B5EF4-FFF2-40B4-BE49-F238E27FC236}">
                  <a16:creationId xmlns:a16="http://schemas.microsoft.com/office/drawing/2014/main" id="{8F32C11A-AE43-4FB7-BBB8-E1BE65BA8C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48853" y="1520936"/>
              <a:ext cx="585822" cy="938929"/>
            </a:xfrm>
            <a:prstGeom prst="rect">
              <a:avLst/>
            </a:prstGeom>
            <a:effectLst>
              <a:outerShdw blurRad="50800" dist="38100" dir="2700000" algn="tl" rotWithShape="0">
                <a:prstClr val="black">
                  <a:alpha val="40000"/>
                </a:prstClr>
              </a:outerShdw>
            </a:effectLst>
          </p:spPr>
        </p:pic>
      </p:grpSp>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a:xfrm>
            <a:off x="838199" y="115905"/>
            <a:ext cx="10856495" cy="1158440"/>
          </a:xfrm>
        </p:spPr>
        <p:txBody>
          <a:bodyPr>
            <a:normAutofit/>
          </a:bodyPr>
          <a:lstStyle/>
          <a:p>
            <a:r>
              <a:rPr lang="en-US" altLang="zh-TW" sz="3800"/>
              <a:t>The best tool when the IP address is not fixed</a:t>
            </a:r>
            <a:endParaRPr lang="zh-TW" altLang="en-US" sz="3800"/>
          </a:p>
        </p:txBody>
      </p:sp>
      <p:sp>
        <p:nvSpPr>
          <p:cNvPr id="29" name="Shape 335">
            <a:extLst>
              <a:ext uri="{FF2B5EF4-FFF2-40B4-BE49-F238E27FC236}">
                <a16:creationId xmlns:a16="http://schemas.microsoft.com/office/drawing/2014/main" id="{6D3F2978-094E-4E19-B1E8-7272F2D9A05E}"/>
              </a:ext>
            </a:extLst>
          </p:cNvPr>
          <p:cNvSpPr/>
          <p:nvPr/>
        </p:nvSpPr>
        <p:spPr>
          <a:xfrm>
            <a:off x="1411121" y="2987449"/>
            <a:ext cx="2888100" cy="500100"/>
          </a:xfrm>
          <a:prstGeom prst="roundRect">
            <a:avLst>
              <a:gd name="adj" fmla="val 16667"/>
            </a:avLst>
          </a:prstGeom>
          <a:no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zh-TW" sz="2000" b="1" i="0" u="none" strike="noStrike" cap="none">
                <a:solidFill>
                  <a:srgbClr val="FFFFFF"/>
                </a:solidFill>
                <a:latin typeface="Microsoft JhengHei"/>
                <a:ea typeface="Microsoft JhengHei"/>
                <a:cs typeface="Microsoft JhengHei"/>
                <a:sym typeface="Microsoft JhengHei"/>
              </a:rPr>
              <a:t>自動設定路由器</a:t>
            </a:r>
            <a:endParaRPr sz="1400" i="0" u="none" strike="noStrike" cap="none">
              <a:solidFill>
                <a:srgbClr val="000000"/>
              </a:solidFill>
              <a:latin typeface="Microsoft JhengHei"/>
              <a:ea typeface="Microsoft JhengHei"/>
              <a:cs typeface="Microsoft JhengHei"/>
              <a:sym typeface="Microsoft JhengHei"/>
            </a:endParaRPr>
          </a:p>
        </p:txBody>
      </p:sp>
      <p:sp>
        <p:nvSpPr>
          <p:cNvPr id="32" name="Shape 338">
            <a:extLst>
              <a:ext uri="{FF2B5EF4-FFF2-40B4-BE49-F238E27FC236}">
                <a16:creationId xmlns:a16="http://schemas.microsoft.com/office/drawing/2014/main" id="{04A17F94-87EE-4B5A-97C0-08924564A324}"/>
              </a:ext>
            </a:extLst>
          </p:cNvPr>
          <p:cNvSpPr txBox="1"/>
          <p:nvPr/>
        </p:nvSpPr>
        <p:spPr>
          <a:xfrm>
            <a:off x="4529269" y="3146493"/>
            <a:ext cx="399600" cy="444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700"/>
              <a:buFont typeface="Arial"/>
              <a:buNone/>
            </a:pPr>
            <a:endParaRPr sz="2800" b="1" i="0" u="none" strike="noStrike" cap="none">
              <a:solidFill>
                <a:schemeClr val="lt1"/>
              </a:solidFill>
              <a:latin typeface="Arial"/>
              <a:ea typeface="Arial"/>
              <a:cs typeface="Arial"/>
              <a:sym typeface="Arial"/>
            </a:endParaRPr>
          </a:p>
        </p:txBody>
      </p:sp>
      <p:cxnSp>
        <p:nvCxnSpPr>
          <p:cNvPr id="13" name="Shape 347">
            <a:extLst>
              <a:ext uri="{FF2B5EF4-FFF2-40B4-BE49-F238E27FC236}">
                <a16:creationId xmlns:a16="http://schemas.microsoft.com/office/drawing/2014/main" id="{58AD05AD-6633-4CF2-800B-41D08B6A27F6}"/>
              </a:ext>
            </a:extLst>
          </p:cNvPr>
          <p:cNvCxnSpPr>
            <a:cxnSpLocks/>
          </p:cNvCxnSpPr>
          <p:nvPr/>
        </p:nvCxnSpPr>
        <p:spPr>
          <a:xfrm rot="16200000" flipH="1">
            <a:off x="7341826" y="4249928"/>
            <a:ext cx="1092688" cy="675768"/>
          </a:xfrm>
          <a:prstGeom prst="bentConnector3">
            <a:avLst>
              <a:gd name="adj1" fmla="val 79427"/>
            </a:avLst>
          </a:prstGeom>
          <a:noFill/>
          <a:ln w="38100" cap="flat" cmpd="sng">
            <a:solidFill>
              <a:schemeClr val="tx1"/>
            </a:solidFill>
            <a:prstDash val="solid"/>
            <a:round/>
            <a:headEnd type="none" w="sm" len="sm"/>
            <a:tailEnd type="none" w="sm" len="sm"/>
          </a:ln>
        </p:spPr>
      </p:cxnSp>
      <p:cxnSp>
        <p:nvCxnSpPr>
          <p:cNvPr id="14" name="Shape 348">
            <a:extLst>
              <a:ext uri="{FF2B5EF4-FFF2-40B4-BE49-F238E27FC236}">
                <a16:creationId xmlns:a16="http://schemas.microsoft.com/office/drawing/2014/main" id="{AF928FA0-90F3-4DE2-93F5-35B8C02D3359}"/>
              </a:ext>
            </a:extLst>
          </p:cNvPr>
          <p:cNvCxnSpPr/>
          <p:nvPr/>
        </p:nvCxnSpPr>
        <p:spPr>
          <a:xfrm rot="10800000" flipH="1">
            <a:off x="8719504" y="2930759"/>
            <a:ext cx="829800" cy="618000"/>
          </a:xfrm>
          <a:prstGeom prst="bentConnector3">
            <a:avLst>
              <a:gd name="adj1" fmla="val 38676"/>
            </a:avLst>
          </a:prstGeom>
          <a:noFill/>
          <a:ln w="38100" cap="flat" cmpd="sng">
            <a:solidFill>
              <a:schemeClr val="tx1"/>
            </a:solidFill>
            <a:prstDash val="solid"/>
            <a:round/>
            <a:headEnd type="none" w="sm" len="sm"/>
            <a:tailEnd type="none" w="sm" len="sm"/>
          </a:ln>
        </p:spPr>
      </p:cxnSp>
      <p:cxnSp>
        <p:nvCxnSpPr>
          <p:cNvPr id="15" name="Shape 349">
            <a:extLst>
              <a:ext uri="{FF2B5EF4-FFF2-40B4-BE49-F238E27FC236}">
                <a16:creationId xmlns:a16="http://schemas.microsoft.com/office/drawing/2014/main" id="{C424931A-1C12-482E-A8BA-B8EE6835ECDE}"/>
              </a:ext>
            </a:extLst>
          </p:cNvPr>
          <p:cNvCxnSpPr>
            <a:cxnSpLocks/>
          </p:cNvCxnSpPr>
          <p:nvPr/>
        </p:nvCxnSpPr>
        <p:spPr>
          <a:xfrm rot="10800000" flipH="1">
            <a:off x="8719504" y="3424131"/>
            <a:ext cx="829800" cy="131700"/>
          </a:xfrm>
          <a:prstGeom prst="bentConnector3">
            <a:avLst>
              <a:gd name="adj1" fmla="val 38756"/>
            </a:avLst>
          </a:prstGeom>
          <a:noFill/>
          <a:ln w="38100" cap="flat" cmpd="sng">
            <a:solidFill>
              <a:schemeClr val="tx1"/>
            </a:solidFill>
            <a:prstDash val="solid"/>
            <a:round/>
            <a:headEnd type="none" w="sm" len="sm"/>
            <a:tailEnd type="none" w="sm" len="sm"/>
          </a:ln>
        </p:spPr>
      </p:cxnSp>
      <p:pic>
        <p:nvPicPr>
          <p:cNvPr id="16" name="Shape 354" descr="C:\Users\user\Desktop\20170928_Virtualization Station 直播\有.png">
            <a:extLst>
              <a:ext uri="{FF2B5EF4-FFF2-40B4-BE49-F238E27FC236}">
                <a16:creationId xmlns:a16="http://schemas.microsoft.com/office/drawing/2014/main" id="{B9A0FEFD-99E9-412A-9A2D-6027F2735D5D}"/>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903884" y="5616283"/>
            <a:ext cx="579243" cy="548846"/>
          </a:xfrm>
          <a:prstGeom prst="rect">
            <a:avLst/>
          </a:prstGeom>
          <a:noFill/>
          <a:ln>
            <a:noFill/>
          </a:ln>
        </p:spPr>
      </p:pic>
      <p:sp>
        <p:nvSpPr>
          <p:cNvPr id="17" name="Shape 355">
            <a:extLst>
              <a:ext uri="{FF2B5EF4-FFF2-40B4-BE49-F238E27FC236}">
                <a16:creationId xmlns:a16="http://schemas.microsoft.com/office/drawing/2014/main" id="{6200DDEA-5051-4A2F-949C-8F36A0C3A6EA}"/>
              </a:ext>
            </a:extLst>
          </p:cNvPr>
          <p:cNvSpPr txBox="1"/>
          <p:nvPr/>
        </p:nvSpPr>
        <p:spPr>
          <a:xfrm>
            <a:off x="2521800" y="5729538"/>
            <a:ext cx="2643000" cy="42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2060"/>
              </a:buClr>
              <a:buSzPts val="1400"/>
              <a:buFont typeface="Arial"/>
              <a:buNone/>
            </a:pPr>
            <a:r>
              <a:rPr lang="zh-TW" sz="1400" b="1" i="0" u="none" strike="noStrike" cap="none">
                <a:latin typeface="Arial" panose="020B0604020202020204" pitchFamily="34" charset="0"/>
                <a:ea typeface="Microsoft JhengHei"/>
                <a:cs typeface="Arial" panose="020B0604020202020204" pitchFamily="34" charset="0"/>
                <a:sym typeface="Microsoft JhengHei"/>
              </a:rPr>
              <a:t>xxx.myqnapcloud.com:port</a:t>
            </a:r>
            <a:endParaRPr sz="1400" i="0" u="none" strike="noStrike" cap="none">
              <a:latin typeface="Arial" panose="020B0604020202020204" pitchFamily="34" charset="0"/>
              <a:ea typeface="Microsoft JhengHei"/>
              <a:cs typeface="Arial" panose="020B0604020202020204" pitchFamily="34" charset="0"/>
              <a:sym typeface="Microsoft JhengHei"/>
            </a:endParaRPr>
          </a:p>
        </p:txBody>
      </p:sp>
      <p:pic>
        <p:nvPicPr>
          <p:cNvPr id="18" name="Shape 357" descr="C:\Users\linus\Downloads\84263555-wifi-router-wireless-internet-connection-icon-vector-illustration-Stock-Photo.jpg">
            <a:extLst>
              <a:ext uri="{FF2B5EF4-FFF2-40B4-BE49-F238E27FC236}">
                <a16:creationId xmlns:a16="http://schemas.microsoft.com/office/drawing/2014/main" id="{BB554781-66E8-43FA-B964-5C474C995B19}"/>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442016" y="3557257"/>
            <a:ext cx="883816" cy="688530"/>
          </a:xfrm>
          <a:prstGeom prst="rect">
            <a:avLst/>
          </a:prstGeom>
          <a:noFill/>
          <a:ln>
            <a:noFill/>
          </a:ln>
        </p:spPr>
      </p:pic>
      <p:pic>
        <p:nvPicPr>
          <p:cNvPr id="19" name="Shape 358" descr="NASai.png">
            <a:extLst>
              <a:ext uri="{FF2B5EF4-FFF2-40B4-BE49-F238E27FC236}">
                <a16:creationId xmlns:a16="http://schemas.microsoft.com/office/drawing/2014/main" id="{6FB5211D-C22E-41D2-B897-94A56BA113AA}"/>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845825" y="4436395"/>
            <a:ext cx="960500" cy="949330"/>
          </a:xfrm>
          <a:prstGeom prst="rect">
            <a:avLst/>
          </a:prstGeom>
          <a:noFill/>
          <a:ln>
            <a:noFill/>
          </a:ln>
        </p:spPr>
      </p:pic>
      <p:sp>
        <p:nvSpPr>
          <p:cNvPr id="20" name="Shape 359">
            <a:extLst>
              <a:ext uri="{FF2B5EF4-FFF2-40B4-BE49-F238E27FC236}">
                <a16:creationId xmlns:a16="http://schemas.microsoft.com/office/drawing/2014/main" id="{13EEFE13-F29F-440B-9CEE-F04C0A4F3BD0}"/>
              </a:ext>
            </a:extLst>
          </p:cNvPr>
          <p:cNvSpPr/>
          <p:nvPr/>
        </p:nvSpPr>
        <p:spPr>
          <a:xfrm>
            <a:off x="7882675" y="3982028"/>
            <a:ext cx="886800" cy="257700"/>
          </a:xfrm>
          <a:prstGeom prst="roundRect">
            <a:avLst>
              <a:gd name="adj" fmla="val 16667"/>
            </a:avLst>
          </a:prstGeom>
          <a:solidFill>
            <a:srgbClr val="7030A0"/>
          </a:solidFill>
          <a:ln w="19050" cap="flat" cmpd="sng">
            <a:no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algn="ctr">
              <a:buClr>
                <a:srgbClr val="F2F2F2"/>
              </a:buClr>
              <a:buSzPts val="1100"/>
            </a:pPr>
            <a:r>
              <a:rPr lang="en-US" altLang="zh-TW" sz="1200" b="1">
                <a:solidFill>
                  <a:srgbClr val="F2F2F2"/>
                </a:solidFill>
                <a:latin typeface="Arial"/>
                <a:cs typeface="Arial"/>
                <a:sym typeface="Arial"/>
              </a:rPr>
              <a:t>LAN IP1</a:t>
            </a:r>
            <a:endParaRPr sz="1200" b="1">
              <a:solidFill>
                <a:srgbClr val="F2F2F2"/>
              </a:solidFill>
              <a:latin typeface="Arial"/>
              <a:cs typeface="Arial"/>
              <a:sym typeface="Arial"/>
            </a:endParaRPr>
          </a:p>
        </p:txBody>
      </p:sp>
      <p:sp>
        <p:nvSpPr>
          <p:cNvPr id="21" name="Shape 363">
            <a:extLst>
              <a:ext uri="{FF2B5EF4-FFF2-40B4-BE49-F238E27FC236}">
                <a16:creationId xmlns:a16="http://schemas.microsoft.com/office/drawing/2014/main" id="{33FDE4F8-14A9-4024-9218-00825838D999}"/>
              </a:ext>
            </a:extLst>
          </p:cNvPr>
          <p:cNvSpPr/>
          <p:nvPr/>
        </p:nvSpPr>
        <p:spPr>
          <a:xfrm>
            <a:off x="8988223" y="2671532"/>
            <a:ext cx="556200" cy="2442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F2F2"/>
              </a:buClr>
              <a:buSzPts val="1100"/>
              <a:buFont typeface="Arial"/>
              <a:buNone/>
            </a:pPr>
            <a:r>
              <a:rPr lang="zh-TW" sz="1100" b="1" i="0" u="none" strike="noStrike" cap="none">
                <a:latin typeface="Arial"/>
                <a:ea typeface="Arial"/>
                <a:cs typeface="Arial"/>
                <a:sym typeface="Arial"/>
              </a:rPr>
              <a:t>port</a:t>
            </a:r>
            <a:endParaRPr sz="1400" b="0" i="0" u="none" strike="noStrike" cap="none">
              <a:latin typeface="Arial"/>
              <a:ea typeface="Arial"/>
              <a:cs typeface="Arial"/>
              <a:sym typeface="Arial"/>
            </a:endParaRPr>
          </a:p>
        </p:txBody>
      </p:sp>
      <p:cxnSp>
        <p:nvCxnSpPr>
          <p:cNvPr id="22" name="Shape 367">
            <a:extLst>
              <a:ext uri="{FF2B5EF4-FFF2-40B4-BE49-F238E27FC236}">
                <a16:creationId xmlns:a16="http://schemas.microsoft.com/office/drawing/2014/main" id="{1918DA8D-9334-43DE-8FA0-3259474C0BF9}"/>
              </a:ext>
            </a:extLst>
          </p:cNvPr>
          <p:cNvCxnSpPr>
            <a:cxnSpLocks/>
          </p:cNvCxnSpPr>
          <p:nvPr/>
        </p:nvCxnSpPr>
        <p:spPr>
          <a:xfrm rot="10800000" flipH="1">
            <a:off x="7328632" y="3457198"/>
            <a:ext cx="829800" cy="618000"/>
          </a:xfrm>
          <a:prstGeom prst="bentConnector3">
            <a:avLst>
              <a:gd name="adj1" fmla="val 26736"/>
            </a:avLst>
          </a:prstGeom>
          <a:noFill/>
          <a:ln w="38100" cap="flat" cmpd="sng">
            <a:solidFill>
              <a:schemeClr val="tx1"/>
            </a:solidFill>
            <a:prstDash val="solid"/>
            <a:round/>
            <a:headEnd type="none" w="sm" len="sm"/>
            <a:tailEnd type="none" w="sm" len="sm"/>
          </a:ln>
        </p:spPr>
      </p:cxnSp>
      <p:sp>
        <p:nvSpPr>
          <p:cNvPr id="23" name="Shape 371">
            <a:extLst>
              <a:ext uri="{FF2B5EF4-FFF2-40B4-BE49-F238E27FC236}">
                <a16:creationId xmlns:a16="http://schemas.microsoft.com/office/drawing/2014/main" id="{308274A8-768A-44F1-873A-00B415B5D968}"/>
              </a:ext>
            </a:extLst>
          </p:cNvPr>
          <p:cNvSpPr/>
          <p:nvPr/>
        </p:nvSpPr>
        <p:spPr>
          <a:xfrm>
            <a:off x="7880852" y="5385725"/>
            <a:ext cx="886800" cy="257700"/>
          </a:xfrm>
          <a:prstGeom prst="roundRect">
            <a:avLst>
              <a:gd name="adj" fmla="val 16667"/>
            </a:avLst>
          </a:prstGeom>
          <a:solidFill>
            <a:srgbClr val="7030A0"/>
          </a:solidFill>
          <a:ln w="19050" cap="flat" cmpd="sng">
            <a:no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algn="ctr">
              <a:buClr>
                <a:srgbClr val="F2F2F2"/>
              </a:buClr>
              <a:buSzPts val="1100"/>
            </a:pPr>
            <a:r>
              <a:rPr lang="en-US" altLang="zh-TW" sz="1200" b="1">
                <a:solidFill>
                  <a:srgbClr val="F2F2F2"/>
                </a:solidFill>
                <a:latin typeface="Arial"/>
                <a:cs typeface="Arial"/>
                <a:sym typeface="Arial"/>
              </a:rPr>
              <a:t>LAN IP2</a:t>
            </a:r>
            <a:endParaRPr sz="1200" b="1">
              <a:solidFill>
                <a:srgbClr val="F2F2F2"/>
              </a:solidFill>
              <a:latin typeface="Arial"/>
              <a:cs typeface="Arial"/>
              <a:sym typeface="Arial"/>
            </a:endParaRPr>
          </a:p>
        </p:txBody>
      </p:sp>
      <p:cxnSp>
        <p:nvCxnSpPr>
          <p:cNvPr id="24" name="Shape 349">
            <a:extLst>
              <a:ext uri="{FF2B5EF4-FFF2-40B4-BE49-F238E27FC236}">
                <a16:creationId xmlns:a16="http://schemas.microsoft.com/office/drawing/2014/main" id="{6EFD4176-6992-497D-8F1D-279BB1164EEC}"/>
              </a:ext>
            </a:extLst>
          </p:cNvPr>
          <p:cNvCxnSpPr>
            <a:cxnSpLocks/>
          </p:cNvCxnSpPr>
          <p:nvPr/>
        </p:nvCxnSpPr>
        <p:spPr>
          <a:xfrm>
            <a:off x="8556175" y="3547307"/>
            <a:ext cx="962237" cy="372805"/>
          </a:xfrm>
          <a:prstGeom prst="bentConnector3">
            <a:avLst>
              <a:gd name="adj1" fmla="val 50000"/>
            </a:avLst>
          </a:prstGeom>
          <a:noFill/>
          <a:ln w="38100" cap="flat" cmpd="sng">
            <a:solidFill>
              <a:schemeClr val="tx1"/>
            </a:solidFill>
            <a:prstDash val="solid"/>
            <a:round/>
            <a:headEnd type="none" w="sm" len="sm"/>
            <a:tailEnd type="none" w="sm" len="sm"/>
          </a:ln>
        </p:spPr>
      </p:cxnSp>
      <p:cxnSp>
        <p:nvCxnSpPr>
          <p:cNvPr id="25" name="Shape 348">
            <a:extLst>
              <a:ext uri="{FF2B5EF4-FFF2-40B4-BE49-F238E27FC236}">
                <a16:creationId xmlns:a16="http://schemas.microsoft.com/office/drawing/2014/main" id="{4A550A8A-C878-4911-AC0A-F7EF4771A654}"/>
              </a:ext>
            </a:extLst>
          </p:cNvPr>
          <p:cNvCxnSpPr>
            <a:cxnSpLocks/>
          </p:cNvCxnSpPr>
          <p:nvPr/>
        </p:nvCxnSpPr>
        <p:spPr>
          <a:xfrm>
            <a:off x="8506889" y="3553517"/>
            <a:ext cx="1060807" cy="865667"/>
          </a:xfrm>
          <a:prstGeom prst="bentConnector3">
            <a:avLst>
              <a:gd name="adj1" fmla="val 50000"/>
            </a:avLst>
          </a:prstGeom>
          <a:noFill/>
          <a:ln w="38100" cap="flat" cmpd="sng">
            <a:solidFill>
              <a:schemeClr val="tx1"/>
            </a:solidFill>
            <a:prstDash val="solid"/>
            <a:round/>
            <a:headEnd type="none" w="sm" len="sm"/>
            <a:tailEnd type="none" w="sm" len="sm"/>
          </a:ln>
        </p:spPr>
      </p:cxnSp>
      <p:pic>
        <p:nvPicPr>
          <p:cNvPr id="26" name="Shape 368" descr="NASai.png">
            <a:extLst>
              <a:ext uri="{FF2B5EF4-FFF2-40B4-BE49-F238E27FC236}">
                <a16:creationId xmlns:a16="http://schemas.microsoft.com/office/drawing/2014/main" id="{13778FBF-01A5-4489-B14B-663E67EBBC03}"/>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845825" y="3046079"/>
            <a:ext cx="960500" cy="949330"/>
          </a:xfrm>
          <a:prstGeom prst="rect">
            <a:avLst/>
          </a:prstGeom>
          <a:noFill/>
          <a:ln>
            <a:noFill/>
          </a:ln>
        </p:spPr>
      </p:pic>
      <p:sp>
        <p:nvSpPr>
          <p:cNvPr id="34" name="Shape 363">
            <a:extLst>
              <a:ext uri="{FF2B5EF4-FFF2-40B4-BE49-F238E27FC236}">
                <a16:creationId xmlns:a16="http://schemas.microsoft.com/office/drawing/2014/main" id="{8888DCC6-9668-4642-A9A4-5F99DFC4A3BF}"/>
              </a:ext>
            </a:extLst>
          </p:cNvPr>
          <p:cNvSpPr/>
          <p:nvPr/>
        </p:nvSpPr>
        <p:spPr>
          <a:xfrm>
            <a:off x="8988223" y="3172140"/>
            <a:ext cx="556200" cy="2442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F2F2"/>
              </a:buClr>
              <a:buSzPts val="1100"/>
              <a:buFont typeface="Arial"/>
              <a:buNone/>
            </a:pPr>
            <a:r>
              <a:rPr lang="zh-TW" sz="1100" b="1" i="0" u="none" strike="noStrike" cap="none">
                <a:latin typeface="Arial"/>
                <a:ea typeface="Arial"/>
                <a:cs typeface="Arial"/>
                <a:sym typeface="Arial"/>
              </a:rPr>
              <a:t>port</a:t>
            </a:r>
            <a:endParaRPr sz="1400" b="0" i="0" u="none" strike="noStrike" cap="none">
              <a:latin typeface="Arial"/>
              <a:ea typeface="Arial"/>
              <a:cs typeface="Arial"/>
              <a:sym typeface="Arial"/>
            </a:endParaRPr>
          </a:p>
        </p:txBody>
      </p:sp>
      <p:sp>
        <p:nvSpPr>
          <p:cNvPr id="35" name="Shape 363">
            <a:extLst>
              <a:ext uri="{FF2B5EF4-FFF2-40B4-BE49-F238E27FC236}">
                <a16:creationId xmlns:a16="http://schemas.microsoft.com/office/drawing/2014/main" id="{27A1DEF6-FC8E-41CD-AD8E-CD86879ABCEF}"/>
              </a:ext>
            </a:extLst>
          </p:cNvPr>
          <p:cNvSpPr/>
          <p:nvPr/>
        </p:nvSpPr>
        <p:spPr>
          <a:xfrm>
            <a:off x="8988223" y="3664509"/>
            <a:ext cx="556200" cy="2442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F2F2"/>
              </a:buClr>
              <a:buSzPts val="1100"/>
              <a:buFont typeface="Arial"/>
              <a:buNone/>
            </a:pPr>
            <a:r>
              <a:rPr lang="zh-TW" sz="1100" b="1" i="0" u="none" strike="noStrike" cap="none">
                <a:latin typeface="Arial"/>
                <a:ea typeface="Arial"/>
                <a:cs typeface="Arial"/>
                <a:sym typeface="Arial"/>
              </a:rPr>
              <a:t>port</a:t>
            </a:r>
            <a:endParaRPr sz="1400" b="0" i="0" u="none" strike="noStrike" cap="none">
              <a:latin typeface="Arial"/>
              <a:ea typeface="Arial"/>
              <a:cs typeface="Arial"/>
              <a:sym typeface="Arial"/>
            </a:endParaRPr>
          </a:p>
        </p:txBody>
      </p:sp>
      <p:sp>
        <p:nvSpPr>
          <p:cNvPr id="36" name="Shape 363">
            <a:extLst>
              <a:ext uri="{FF2B5EF4-FFF2-40B4-BE49-F238E27FC236}">
                <a16:creationId xmlns:a16="http://schemas.microsoft.com/office/drawing/2014/main" id="{6D943FF4-1F27-4A1C-A71A-EBEF2BADB1CB}"/>
              </a:ext>
            </a:extLst>
          </p:cNvPr>
          <p:cNvSpPr/>
          <p:nvPr/>
        </p:nvSpPr>
        <p:spPr>
          <a:xfrm>
            <a:off x="8988223" y="4166927"/>
            <a:ext cx="556200" cy="2442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2F2F2"/>
              </a:buClr>
              <a:buSzPts val="1100"/>
              <a:buFont typeface="Arial"/>
              <a:buNone/>
            </a:pPr>
            <a:r>
              <a:rPr lang="zh-TW" sz="1100" b="1" i="0" u="none" strike="noStrike" cap="none">
                <a:latin typeface="Arial"/>
                <a:ea typeface="Arial"/>
                <a:cs typeface="Arial"/>
                <a:sym typeface="Arial"/>
              </a:rPr>
              <a:t>port</a:t>
            </a:r>
            <a:endParaRPr sz="1400" b="0" i="0" u="none" strike="noStrike" cap="none">
              <a:latin typeface="Arial"/>
              <a:ea typeface="Arial"/>
              <a:cs typeface="Arial"/>
              <a:sym typeface="Arial"/>
            </a:endParaRPr>
          </a:p>
        </p:txBody>
      </p:sp>
      <p:sp>
        <p:nvSpPr>
          <p:cNvPr id="37" name="Shape 369">
            <a:extLst>
              <a:ext uri="{FF2B5EF4-FFF2-40B4-BE49-F238E27FC236}">
                <a16:creationId xmlns:a16="http://schemas.microsoft.com/office/drawing/2014/main" id="{BD6A7A12-05D6-4B3A-B6DE-8B32AB14B57A}"/>
              </a:ext>
            </a:extLst>
          </p:cNvPr>
          <p:cNvSpPr/>
          <p:nvPr/>
        </p:nvSpPr>
        <p:spPr>
          <a:xfrm>
            <a:off x="9549304" y="2695932"/>
            <a:ext cx="1307100" cy="389400"/>
          </a:xfrm>
          <a:prstGeom prst="roundRect">
            <a:avLst>
              <a:gd name="adj" fmla="val 16667"/>
            </a:avLst>
          </a:prstGeom>
          <a:solidFill>
            <a:srgbClr val="7030A0"/>
          </a:solidFill>
          <a:ln w="19050" cap="flat" cmpd="sng">
            <a:no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algn="ctr">
              <a:buClr>
                <a:srgbClr val="F2F2F2"/>
              </a:buClr>
              <a:buSzPts val="1100"/>
            </a:pPr>
            <a:r>
              <a:rPr lang="en-US" altLang="zh-TW" sz="1400" b="1">
                <a:solidFill>
                  <a:srgbClr val="F2F2F2"/>
                </a:solidFill>
                <a:latin typeface="Arial"/>
                <a:cs typeface="Arial"/>
                <a:sym typeface="Arial"/>
              </a:rPr>
              <a:t>NAS Web</a:t>
            </a:r>
            <a:endParaRPr sz="1400" b="1">
              <a:solidFill>
                <a:srgbClr val="F2F2F2"/>
              </a:solidFill>
              <a:latin typeface="Arial"/>
              <a:cs typeface="Arial"/>
              <a:sym typeface="Arial"/>
            </a:endParaRPr>
          </a:p>
        </p:txBody>
      </p:sp>
      <p:sp>
        <p:nvSpPr>
          <p:cNvPr id="38" name="Shape 350">
            <a:extLst>
              <a:ext uri="{FF2B5EF4-FFF2-40B4-BE49-F238E27FC236}">
                <a16:creationId xmlns:a16="http://schemas.microsoft.com/office/drawing/2014/main" id="{440B1ECE-831D-4771-8B02-E0DC0F14004B}"/>
              </a:ext>
            </a:extLst>
          </p:cNvPr>
          <p:cNvSpPr/>
          <p:nvPr/>
        </p:nvSpPr>
        <p:spPr>
          <a:xfrm>
            <a:off x="9549304" y="3192320"/>
            <a:ext cx="1307100" cy="389400"/>
          </a:xfrm>
          <a:prstGeom prst="roundRect">
            <a:avLst>
              <a:gd name="adj" fmla="val 16667"/>
            </a:avLst>
          </a:prstGeom>
          <a:solidFill>
            <a:srgbClr val="7030A0"/>
          </a:solidFill>
          <a:ln w="19050" cap="flat" cmpd="sng">
            <a:no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algn="ctr">
              <a:buClr>
                <a:srgbClr val="F2F2F2"/>
              </a:buClr>
              <a:buSzPts val="1100"/>
            </a:pPr>
            <a:r>
              <a:rPr lang="en-US" altLang="zh-TW" sz="1400" b="1">
                <a:solidFill>
                  <a:srgbClr val="F2F2F2"/>
                </a:solidFill>
                <a:latin typeface="Arial"/>
                <a:cs typeface="Arial"/>
                <a:sym typeface="Arial"/>
              </a:rPr>
              <a:t>FTP Server</a:t>
            </a:r>
            <a:endParaRPr sz="1400" b="1">
              <a:solidFill>
                <a:srgbClr val="F2F2F2"/>
              </a:solidFill>
              <a:latin typeface="Arial"/>
              <a:cs typeface="Arial"/>
              <a:sym typeface="Arial"/>
            </a:endParaRPr>
          </a:p>
        </p:txBody>
      </p:sp>
      <p:sp>
        <p:nvSpPr>
          <p:cNvPr id="39" name="Shape 352">
            <a:extLst>
              <a:ext uri="{FF2B5EF4-FFF2-40B4-BE49-F238E27FC236}">
                <a16:creationId xmlns:a16="http://schemas.microsoft.com/office/drawing/2014/main" id="{CEC62A6C-BA97-470B-94C9-2CEFCB51C99E}"/>
              </a:ext>
            </a:extLst>
          </p:cNvPr>
          <p:cNvSpPr/>
          <p:nvPr/>
        </p:nvSpPr>
        <p:spPr>
          <a:xfrm>
            <a:off x="9549304" y="3688708"/>
            <a:ext cx="1307100" cy="389400"/>
          </a:xfrm>
          <a:prstGeom prst="roundRect">
            <a:avLst>
              <a:gd name="adj" fmla="val 16667"/>
            </a:avLst>
          </a:prstGeom>
          <a:solidFill>
            <a:srgbClr val="7030A0"/>
          </a:solidFill>
          <a:ln w="19050" cap="flat" cmpd="sng">
            <a:no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algn="ctr">
              <a:buClr>
                <a:srgbClr val="F2F2F2"/>
              </a:buClr>
              <a:buSzPts val="1100"/>
            </a:pPr>
            <a:r>
              <a:rPr lang="en-US" altLang="zh-TW" sz="1400" b="1">
                <a:solidFill>
                  <a:srgbClr val="F2F2F2"/>
                </a:solidFill>
                <a:latin typeface="Arial"/>
                <a:cs typeface="Arial"/>
                <a:sym typeface="Arial"/>
              </a:rPr>
              <a:t>VPN Server</a:t>
            </a:r>
            <a:endParaRPr sz="1400" b="1">
              <a:solidFill>
                <a:srgbClr val="F2F2F2"/>
              </a:solidFill>
              <a:latin typeface="Arial"/>
              <a:cs typeface="Arial"/>
              <a:sym typeface="Arial"/>
            </a:endParaRPr>
          </a:p>
        </p:txBody>
      </p:sp>
      <p:sp>
        <p:nvSpPr>
          <p:cNvPr id="40" name="Shape 370">
            <a:extLst>
              <a:ext uri="{FF2B5EF4-FFF2-40B4-BE49-F238E27FC236}">
                <a16:creationId xmlns:a16="http://schemas.microsoft.com/office/drawing/2014/main" id="{B898B3CF-F82D-4040-BD1B-3EC561139C97}"/>
              </a:ext>
            </a:extLst>
          </p:cNvPr>
          <p:cNvSpPr/>
          <p:nvPr/>
        </p:nvSpPr>
        <p:spPr>
          <a:xfrm>
            <a:off x="9549304" y="4185096"/>
            <a:ext cx="1307100" cy="389400"/>
          </a:xfrm>
          <a:prstGeom prst="roundRect">
            <a:avLst>
              <a:gd name="adj" fmla="val 16667"/>
            </a:avLst>
          </a:prstGeom>
          <a:solidFill>
            <a:srgbClr val="7030A0"/>
          </a:solidFill>
          <a:ln w="19050" cap="flat" cmpd="sng">
            <a:no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algn="ctr">
              <a:buClr>
                <a:srgbClr val="F2F2F2"/>
              </a:buClr>
              <a:buSzPts val="1100"/>
            </a:pPr>
            <a:r>
              <a:rPr lang="en-US" altLang="zh-TW" sz="1400" b="1">
                <a:solidFill>
                  <a:srgbClr val="F2F2F2"/>
                </a:solidFill>
                <a:latin typeface="Arial"/>
                <a:cs typeface="Arial"/>
                <a:sym typeface="Arial"/>
              </a:rPr>
              <a:t>…………….</a:t>
            </a:r>
            <a:endParaRPr sz="1400" b="1">
              <a:solidFill>
                <a:srgbClr val="F2F2F2"/>
              </a:solidFill>
              <a:latin typeface="Arial"/>
              <a:cs typeface="Arial"/>
              <a:sym typeface="Arial"/>
            </a:endParaRPr>
          </a:p>
        </p:txBody>
      </p:sp>
      <p:sp>
        <p:nvSpPr>
          <p:cNvPr id="41" name="文字方塊 40">
            <a:extLst>
              <a:ext uri="{FF2B5EF4-FFF2-40B4-BE49-F238E27FC236}">
                <a16:creationId xmlns:a16="http://schemas.microsoft.com/office/drawing/2014/main" id="{C2C113E5-39B0-4434-B462-5C1BE60F9BAA}"/>
              </a:ext>
            </a:extLst>
          </p:cNvPr>
          <p:cNvSpPr txBox="1"/>
          <p:nvPr/>
        </p:nvSpPr>
        <p:spPr>
          <a:xfrm>
            <a:off x="2433755" y="1565719"/>
            <a:ext cx="3240360" cy="646331"/>
          </a:xfrm>
          <a:prstGeom prst="rect">
            <a:avLst/>
          </a:prstGeom>
          <a:noFill/>
        </p:spPr>
        <p:txBody>
          <a:bodyPr wrap="square" rtlCol="0" anchor="t">
            <a:spAutoFit/>
          </a:bodyPr>
          <a:lstStyle/>
          <a:p>
            <a:r>
              <a:rPr lang="en-US" altLang="zh-TW" b="1">
                <a:solidFill>
                  <a:srgbClr val="FFFFFF"/>
                </a:solidFill>
                <a:latin typeface="Arial" panose="020B0604020202020204" pitchFamily="34" charset="0"/>
                <a:ea typeface="Microsoft JhengHei"/>
                <a:cs typeface="Arial" panose="020B0604020202020204" pitchFamily="34" charset="0"/>
                <a:sym typeface="Microsoft JhengHei"/>
              </a:rPr>
              <a:t>QNAP NVS DDNS</a:t>
            </a:r>
          </a:p>
          <a:p>
            <a:r>
              <a:rPr lang="en-US" altLang="zh-TW" b="1">
                <a:solidFill>
                  <a:srgbClr val="FFFFFF"/>
                </a:solidFill>
                <a:latin typeface="Arial"/>
                <a:ea typeface="Microsoft JhengHei"/>
                <a:cs typeface="Arial"/>
                <a:sym typeface="Microsoft JhengHei"/>
              </a:rPr>
              <a:t>(Include myQNAPcloud)</a:t>
            </a:r>
            <a:endParaRPr lang="en-US" altLang="zh-TW" b="1">
              <a:solidFill>
                <a:srgbClr val="FFFFFF"/>
              </a:solidFill>
              <a:latin typeface="Arial"/>
              <a:ea typeface="Microsoft JhengHei"/>
              <a:cs typeface="Arial"/>
            </a:endParaRPr>
          </a:p>
        </p:txBody>
      </p:sp>
      <p:pic>
        <p:nvPicPr>
          <p:cNvPr id="45" name="Picture 2">
            <a:extLst>
              <a:ext uri="{FF2B5EF4-FFF2-40B4-BE49-F238E27FC236}">
                <a16:creationId xmlns:a16="http://schemas.microsoft.com/office/drawing/2014/main" id="{889006D5-77FB-4026-A9D4-0A8CAA3A553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43433" y="1440924"/>
            <a:ext cx="890277" cy="879582"/>
          </a:xfrm>
          <a:prstGeom prst="rect">
            <a:avLst/>
          </a:prstGeom>
        </p:spPr>
      </p:pic>
      <p:sp>
        <p:nvSpPr>
          <p:cNvPr id="47" name="文字方塊 46">
            <a:extLst>
              <a:ext uri="{FF2B5EF4-FFF2-40B4-BE49-F238E27FC236}">
                <a16:creationId xmlns:a16="http://schemas.microsoft.com/office/drawing/2014/main" id="{CAAF9B28-101C-4932-97B8-C2CCDAF5E6B0}"/>
              </a:ext>
            </a:extLst>
          </p:cNvPr>
          <p:cNvSpPr txBox="1"/>
          <p:nvPr/>
        </p:nvSpPr>
        <p:spPr>
          <a:xfrm>
            <a:off x="6356189" y="1667891"/>
            <a:ext cx="3888915" cy="369332"/>
          </a:xfrm>
          <a:prstGeom prst="rect">
            <a:avLst/>
          </a:prstGeom>
          <a:noFill/>
        </p:spPr>
        <p:txBody>
          <a:bodyPr wrap="square" rtlCol="0">
            <a:spAutoFit/>
          </a:bodyPr>
          <a:lstStyle/>
          <a:p>
            <a:pPr lvl="0" algn="ctr">
              <a:buClr>
                <a:srgbClr val="FFFFFF"/>
              </a:buClr>
              <a:buSzPts val="2000"/>
            </a:pPr>
            <a:r>
              <a:rPr lang="en-US" altLang="zh-TW" b="1">
                <a:solidFill>
                  <a:srgbClr val="FFFFFF"/>
                </a:solidFill>
                <a:latin typeface="Arial" panose="020B0604020202020204" pitchFamily="34" charset="0"/>
                <a:ea typeface="Microsoft JhengHei"/>
                <a:cs typeface="Arial" panose="020B0604020202020204" pitchFamily="34" charset="0"/>
                <a:sym typeface="Microsoft JhengHei"/>
              </a:rPr>
              <a:t>UPnP (Auto Router Configuration)</a:t>
            </a:r>
            <a:endParaRPr lang="zh-TW" altLang="en-US" b="1">
              <a:solidFill>
                <a:srgbClr val="FFFFFF"/>
              </a:solidFill>
              <a:latin typeface="Arial" panose="020B0604020202020204" pitchFamily="34" charset="0"/>
              <a:ea typeface="Microsoft JhengHei"/>
              <a:cs typeface="Arial" panose="020B0604020202020204" pitchFamily="34" charset="0"/>
              <a:sym typeface="Microsoft JhengHei"/>
            </a:endParaRPr>
          </a:p>
        </p:txBody>
      </p:sp>
    </p:spTree>
    <p:extLst>
      <p:ext uri="{BB962C8B-B14F-4D97-AF65-F5344CB8AC3E}">
        <p14:creationId xmlns:p14="http://schemas.microsoft.com/office/powerpoint/2010/main" val="3394799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E2DDBB-E29B-4274-9367-32BB77A068F3}"/>
              </a:ext>
            </a:extLst>
          </p:cNvPr>
          <p:cNvSpPr>
            <a:spLocks noGrp="1"/>
          </p:cNvSpPr>
          <p:nvPr>
            <p:ph type="ctrTitle"/>
          </p:nvPr>
        </p:nvSpPr>
        <p:spPr>
          <a:xfrm>
            <a:off x="5847345" y="2321427"/>
            <a:ext cx="5366087" cy="900530"/>
          </a:xfrm>
        </p:spPr>
        <p:txBody>
          <a:bodyPr>
            <a:normAutofit/>
          </a:bodyPr>
          <a:lstStyle/>
          <a:p>
            <a:pPr algn="l"/>
            <a:r>
              <a:rPr lang="en-US" altLang="zh-TW" sz="5300">
                <a:latin typeface="Arial" panose="020B0604020202020204" pitchFamily="34" charset="0"/>
                <a:cs typeface="Arial" panose="020B0604020202020204" pitchFamily="34" charset="0"/>
              </a:rPr>
              <a:t>DEMO:</a:t>
            </a:r>
            <a:endParaRPr lang="zh-TW" altLang="en-US" sz="5400"/>
          </a:p>
        </p:txBody>
      </p:sp>
      <p:sp>
        <p:nvSpPr>
          <p:cNvPr id="4" name="文字方塊 3">
            <a:extLst>
              <a:ext uri="{FF2B5EF4-FFF2-40B4-BE49-F238E27FC236}">
                <a16:creationId xmlns:a16="http://schemas.microsoft.com/office/drawing/2014/main" id="{8C0FB476-320B-46AC-B105-7E90287A76E5}"/>
              </a:ext>
            </a:extLst>
          </p:cNvPr>
          <p:cNvSpPr txBox="1"/>
          <p:nvPr/>
        </p:nvSpPr>
        <p:spPr>
          <a:xfrm>
            <a:off x="5847346" y="3205915"/>
            <a:ext cx="6087979" cy="1200329"/>
          </a:xfrm>
          <a:prstGeom prst="rect">
            <a:avLst/>
          </a:prstGeom>
          <a:noFill/>
        </p:spPr>
        <p:txBody>
          <a:bodyPr wrap="square" rtlCol="0">
            <a:spAutoFit/>
          </a:bodyPr>
          <a:lstStyle/>
          <a:p>
            <a:pPr marL="514350" indent="-514350">
              <a:buFont typeface="Wingdings" panose="05000000000000000000" pitchFamily="2" charset="2"/>
              <a:buAutoNum type="circleNumWdWhitePlain"/>
            </a:pPr>
            <a:r>
              <a:rPr lang="en-US" altLang="zh-TW" sz="2400" b="1">
                <a:solidFill>
                  <a:schemeClr val="bg1"/>
                </a:solidFill>
                <a:latin typeface="Arial" panose="020B0604020202020204" pitchFamily="34" charset="0"/>
                <a:ea typeface="微軟正黑體" panose="020B0604030504040204" pitchFamily="34" charset="-120"/>
                <a:cs typeface="Arial" panose="020B0604020202020204" pitchFamily="34" charset="0"/>
              </a:rPr>
              <a:t>Start</a:t>
            </a:r>
            <a:r>
              <a:rPr lang="zh-TW" altLang="en-US" sz="2400" b="1">
                <a:solidFill>
                  <a:schemeClr val="bg1"/>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a:solidFill>
                  <a:schemeClr val="bg1"/>
                </a:solidFill>
                <a:latin typeface="Arial" panose="020B0604020202020204" pitchFamily="34" charset="0"/>
                <a:ea typeface="微軟正黑體" panose="020B0604030504040204" pitchFamily="34" charset="-120"/>
                <a:cs typeface="Arial" panose="020B0604020202020204" pitchFamily="34" charset="0"/>
              </a:rPr>
              <a:t>QVPN</a:t>
            </a:r>
            <a:r>
              <a:rPr lang="zh-TW" altLang="en-US" sz="2400" b="1">
                <a:solidFill>
                  <a:schemeClr val="bg1"/>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a:solidFill>
                  <a:schemeClr val="bg1"/>
                </a:solidFill>
                <a:latin typeface="Arial" panose="020B0604020202020204" pitchFamily="34" charset="0"/>
                <a:ea typeface="微軟正黑體" panose="020B0604030504040204" pitchFamily="34" charset="-120"/>
                <a:cs typeface="Arial" panose="020B0604020202020204" pitchFamily="34" charset="0"/>
              </a:rPr>
              <a:t>Service</a:t>
            </a:r>
          </a:p>
          <a:p>
            <a:pPr marL="514350" indent="-514350">
              <a:buFont typeface="Wingdings" panose="05000000000000000000" pitchFamily="2" charset="2"/>
              <a:buAutoNum type="circleNumWdWhitePlain"/>
            </a:pPr>
            <a:r>
              <a:rPr lang="en-US" altLang="zh-TW" sz="2400" b="1">
                <a:solidFill>
                  <a:schemeClr val="bg1"/>
                </a:solidFill>
                <a:latin typeface="Arial" panose="020B0604020202020204" pitchFamily="34" charset="0"/>
                <a:ea typeface="微軟正黑體" panose="020B0604030504040204" pitchFamily="34" charset="-120"/>
                <a:cs typeface="Arial" panose="020B0604020202020204" pitchFamily="34" charset="0"/>
              </a:rPr>
              <a:t>Set</a:t>
            </a:r>
            <a:r>
              <a:rPr lang="zh-TW" altLang="en-US" sz="2400" b="1">
                <a:solidFill>
                  <a:schemeClr val="bg1"/>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a:solidFill>
                  <a:schemeClr val="bg1"/>
                </a:solidFill>
                <a:latin typeface="Arial" panose="020B0604020202020204" pitchFamily="34" charset="0"/>
                <a:ea typeface="微軟正黑體" panose="020B0604030504040204" pitchFamily="34" charset="-120"/>
                <a:cs typeface="Arial" panose="020B0604020202020204" pitchFamily="34" charset="0"/>
              </a:rPr>
              <a:t>up</a:t>
            </a:r>
            <a:r>
              <a:rPr lang="zh-TW" altLang="en-US" sz="2400" b="1">
                <a:solidFill>
                  <a:schemeClr val="bg1"/>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b="1">
                <a:solidFill>
                  <a:schemeClr val="bg1"/>
                </a:solidFill>
                <a:latin typeface="Arial" panose="020B0604020202020204" pitchFamily="34" charset="0"/>
                <a:ea typeface="微軟正黑體" panose="020B0604030504040204" pitchFamily="34" charset="-120"/>
                <a:cs typeface="Arial" panose="020B0604020202020204" pitchFamily="34" charset="0"/>
              </a:rPr>
              <a:t>Port forwarding</a:t>
            </a:r>
          </a:p>
          <a:p>
            <a:pPr marL="514350" indent="-514350">
              <a:buFont typeface="Wingdings" panose="05000000000000000000" pitchFamily="2" charset="2"/>
              <a:buAutoNum type="circleNumWdWhitePlain"/>
            </a:pPr>
            <a:r>
              <a:rPr lang="en-US" altLang="zh-TW" sz="2400" b="1">
                <a:solidFill>
                  <a:schemeClr val="bg1"/>
                </a:solidFill>
                <a:latin typeface="Arial" panose="020B0604020202020204" pitchFamily="34" charset="0"/>
                <a:ea typeface="微軟正黑體" panose="020B0604030504040204" pitchFamily="34" charset="-120"/>
                <a:cs typeface="Arial" panose="020B0604020202020204" pitchFamily="34" charset="0"/>
              </a:rPr>
              <a:t>QVPN Device Client connection</a:t>
            </a:r>
            <a:endParaRPr lang="zh-TW" altLang="en-US" sz="2400" b="1">
              <a:solidFill>
                <a:schemeClr val="bg1"/>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74531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E2DDBB-E29B-4274-9367-32BB77A068F3}"/>
              </a:ext>
            </a:extLst>
          </p:cNvPr>
          <p:cNvSpPr>
            <a:spLocks noGrp="1"/>
          </p:cNvSpPr>
          <p:nvPr>
            <p:ph type="ctrTitle"/>
          </p:nvPr>
        </p:nvSpPr>
        <p:spPr>
          <a:xfrm>
            <a:off x="862264" y="1451813"/>
            <a:ext cx="5073316" cy="3023935"/>
          </a:xfrm>
        </p:spPr>
        <p:txBody>
          <a:bodyPr>
            <a:normAutofit/>
          </a:bodyPr>
          <a:lstStyle/>
          <a:p>
            <a:r>
              <a:rPr lang="en-US" altLang="zh-TW">
                <a:sym typeface="Microsoft JhengHei"/>
              </a:rPr>
              <a:t>How to set up client devices to connect to NAS via VPN</a:t>
            </a:r>
            <a:endParaRPr lang="zh-TW" altLang="en-US"/>
          </a:p>
        </p:txBody>
      </p:sp>
    </p:spTree>
    <p:extLst>
      <p:ext uri="{BB962C8B-B14F-4D97-AF65-F5344CB8AC3E}">
        <p14:creationId xmlns:p14="http://schemas.microsoft.com/office/powerpoint/2010/main" val="125282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a:xfrm>
            <a:off x="838200" y="120316"/>
            <a:ext cx="10515600" cy="1094873"/>
          </a:xfrm>
        </p:spPr>
        <p:txBody>
          <a:bodyPr/>
          <a:lstStyle/>
          <a:p>
            <a:r>
              <a:rPr lang="en-US" altLang="zh-TW"/>
              <a:t>What is VPN?</a:t>
            </a:r>
            <a:r>
              <a:rPr lang="zh-TW" altLang="en-US"/>
              <a:t> </a:t>
            </a:r>
            <a:r>
              <a:rPr lang="en-US" altLang="zh-TW"/>
              <a:t>(Virtual Private Network)</a:t>
            </a:r>
            <a:endParaRPr lang="zh-TW" altLang="en-US"/>
          </a:p>
        </p:txBody>
      </p:sp>
      <p:grpSp>
        <p:nvGrpSpPr>
          <p:cNvPr id="3" name="Shape 127">
            <a:extLst>
              <a:ext uri="{FF2B5EF4-FFF2-40B4-BE49-F238E27FC236}">
                <a16:creationId xmlns:a16="http://schemas.microsoft.com/office/drawing/2014/main" id="{63A8561C-91BE-44E8-8CA5-D1BCD292EB04}"/>
              </a:ext>
            </a:extLst>
          </p:cNvPr>
          <p:cNvGrpSpPr/>
          <p:nvPr/>
        </p:nvGrpSpPr>
        <p:grpSpPr>
          <a:xfrm>
            <a:off x="2308669" y="1887493"/>
            <a:ext cx="6831306" cy="1647710"/>
            <a:chOff x="1188287" y="1307343"/>
            <a:chExt cx="6537023" cy="1576729"/>
          </a:xfrm>
        </p:grpSpPr>
        <p:pic>
          <p:nvPicPr>
            <p:cNvPr id="4" name="Shape 128">
              <a:extLst>
                <a:ext uri="{FF2B5EF4-FFF2-40B4-BE49-F238E27FC236}">
                  <a16:creationId xmlns:a16="http://schemas.microsoft.com/office/drawing/2014/main" id="{41489F4B-C4C1-4AE8-9DB9-74C50A2FC746}"/>
                </a:ext>
              </a:extLst>
            </p:cNvPr>
            <p:cNvPicPr preferRelativeResize="0"/>
            <p:nvPr/>
          </p:nvPicPr>
          <p:blipFill>
            <a:blip r:embed="rId2" cstate="screen">
              <a:extLst>
                <a:ext uri="{28A0092B-C50C-407E-A947-70E740481C1C}">
                  <a14:useLocalDpi xmlns:a14="http://schemas.microsoft.com/office/drawing/2010/main"/>
                </a:ext>
              </a:extLst>
            </a:blip>
            <a:stretch>
              <a:fillRect/>
            </a:stretch>
          </p:blipFill>
          <p:spPr>
            <a:xfrm>
              <a:off x="1188287" y="1307343"/>
              <a:ext cx="6537023" cy="1576729"/>
            </a:xfrm>
            <a:prstGeom prst="rect">
              <a:avLst/>
            </a:prstGeom>
            <a:noFill/>
            <a:ln>
              <a:noFill/>
            </a:ln>
          </p:spPr>
        </p:pic>
        <p:sp>
          <p:nvSpPr>
            <p:cNvPr id="5" name="Shape 129">
              <a:extLst>
                <a:ext uri="{FF2B5EF4-FFF2-40B4-BE49-F238E27FC236}">
                  <a16:creationId xmlns:a16="http://schemas.microsoft.com/office/drawing/2014/main" id="{0A6C2F5B-CE6A-4C8E-AD65-B136EDA3401C}"/>
                </a:ext>
              </a:extLst>
            </p:cNvPr>
            <p:cNvSpPr txBox="1"/>
            <p:nvPr/>
          </p:nvSpPr>
          <p:spPr>
            <a:xfrm>
              <a:off x="4154021" y="2366835"/>
              <a:ext cx="1744825" cy="276900"/>
            </a:xfrm>
            <a:prstGeom prst="rect">
              <a:avLst/>
            </a:prstGeom>
            <a:noFill/>
            <a:ln>
              <a:noFill/>
            </a:ln>
          </p:spPr>
          <p:txBody>
            <a:bodyPr spcFirstLastPara="1" wrap="square" lIns="91425" tIns="45700" rIns="91425" bIns="45700" anchor="t" anchorCtr="0">
              <a:noAutofit/>
            </a:bodyPr>
            <a:lstStyle/>
            <a:p>
              <a:pPr lvl="0" algn="ctr">
                <a:buSzPts val="1200"/>
              </a:pPr>
              <a:r>
                <a:rPr lang="en-US" altLang="zh-TW" sz="1600" b="1">
                  <a:latin typeface="Arial" panose="020B0604020202020204" pitchFamily="34" charset="0"/>
                  <a:cs typeface="Arial" panose="020B0604020202020204" pitchFamily="34" charset="0"/>
                </a:rPr>
                <a:t>UNENCRYPTED</a:t>
              </a:r>
              <a:endParaRPr lang="en-US" altLang="zh-TW" sz="1600" b="1">
                <a:solidFill>
                  <a:srgbClr val="000000"/>
                </a:solidFill>
                <a:latin typeface="Arial" panose="020B0604020202020204" pitchFamily="34" charset="0"/>
                <a:ea typeface="Microsoft JhengHei"/>
                <a:cs typeface="Arial" panose="020B0604020202020204" pitchFamily="34" charset="0"/>
                <a:sym typeface="Microsoft JhengHei"/>
              </a:endParaRPr>
            </a:p>
          </p:txBody>
        </p:sp>
      </p:grpSp>
      <p:grpSp>
        <p:nvGrpSpPr>
          <p:cNvPr id="6" name="Shape 130">
            <a:extLst>
              <a:ext uri="{FF2B5EF4-FFF2-40B4-BE49-F238E27FC236}">
                <a16:creationId xmlns:a16="http://schemas.microsoft.com/office/drawing/2014/main" id="{2357FE5F-82FD-43A6-8511-0116EC26D3A5}"/>
              </a:ext>
            </a:extLst>
          </p:cNvPr>
          <p:cNvGrpSpPr/>
          <p:nvPr/>
        </p:nvGrpSpPr>
        <p:grpSpPr>
          <a:xfrm>
            <a:off x="2308669" y="4066500"/>
            <a:ext cx="8359331" cy="1651804"/>
            <a:chOff x="612405" y="2956837"/>
            <a:chExt cx="8127984" cy="1606089"/>
          </a:xfrm>
        </p:grpSpPr>
        <p:pic>
          <p:nvPicPr>
            <p:cNvPr id="7" name="Shape 131">
              <a:extLst>
                <a:ext uri="{FF2B5EF4-FFF2-40B4-BE49-F238E27FC236}">
                  <a16:creationId xmlns:a16="http://schemas.microsoft.com/office/drawing/2014/main" id="{07755FA5-0301-4A68-B4F3-13977DE154B4}"/>
                </a:ext>
              </a:extLst>
            </p:cNvPr>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612405" y="2956837"/>
              <a:ext cx="8127984" cy="1606089"/>
            </a:xfrm>
            <a:prstGeom prst="rect">
              <a:avLst/>
            </a:prstGeom>
            <a:noFill/>
            <a:ln>
              <a:noFill/>
            </a:ln>
          </p:spPr>
        </p:pic>
        <p:sp>
          <p:nvSpPr>
            <p:cNvPr id="8" name="Shape 132">
              <a:extLst>
                <a:ext uri="{FF2B5EF4-FFF2-40B4-BE49-F238E27FC236}">
                  <a16:creationId xmlns:a16="http://schemas.microsoft.com/office/drawing/2014/main" id="{286688F2-8626-4010-A532-602307F104D6}"/>
                </a:ext>
              </a:extLst>
            </p:cNvPr>
            <p:cNvSpPr txBox="1"/>
            <p:nvPr/>
          </p:nvSpPr>
          <p:spPr>
            <a:xfrm>
              <a:off x="2564169" y="3924134"/>
              <a:ext cx="1439412" cy="276999"/>
            </a:xfrm>
            <a:prstGeom prst="rect">
              <a:avLst/>
            </a:prstGeom>
            <a:noFill/>
            <a:ln>
              <a:noFill/>
            </a:ln>
          </p:spPr>
          <p:txBody>
            <a:bodyPr spcFirstLastPara="1" wrap="square" lIns="91425" tIns="45700" rIns="91425" bIns="45700" anchor="t" anchorCtr="0">
              <a:noAutofit/>
            </a:bodyPr>
            <a:lstStyle/>
            <a:p>
              <a:pPr algn="ctr">
                <a:buSzPts val="1200"/>
              </a:pPr>
              <a:r>
                <a:rPr lang="en-US" altLang="zh-TW" sz="1600" b="1">
                  <a:latin typeface="Arial" panose="020B0604020202020204" pitchFamily="34" charset="0"/>
                  <a:cs typeface="Arial" panose="020B0604020202020204" pitchFamily="34" charset="0"/>
                </a:rPr>
                <a:t>ENCRYPTED</a:t>
              </a:r>
              <a:endParaRPr lang="en-US" altLang="zh-TW" sz="1600" b="1">
                <a:latin typeface="Arial" panose="020B0604020202020204" pitchFamily="34" charset="0"/>
                <a:cs typeface="Arial" panose="020B0604020202020204" pitchFamily="34" charset="0"/>
                <a:sym typeface="Microsoft JhengHei"/>
              </a:endParaRPr>
            </a:p>
          </p:txBody>
        </p:sp>
        <p:sp>
          <p:nvSpPr>
            <p:cNvPr id="9" name="Shape 133">
              <a:extLst>
                <a:ext uri="{FF2B5EF4-FFF2-40B4-BE49-F238E27FC236}">
                  <a16:creationId xmlns:a16="http://schemas.microsoft.com/office/drawing/2014/main" id="{C1F088E7-DD7C-4BEC-AB92-026C5957D997}"/>
                </a:ext>
              </a:extLst>
            </p:cNvPr>
            <p:cNvSpPr txBox="1"/>
            <p:nvPr/>
          </p:nvSpPr>
          <p:spPr>
            <a:xfrm>
              <a:off x="5123965" y="3924134"/>
              <a:ext cx="1559614" cy="307137"/>
            </a:xfrm>
            <a:prstGeom prst="rect">
              <a:avLst/>
            </a:prstGeom>
            <a:noFill/>
            <a:ln>
              <a:noFill/>
            </a:ln>
          </p:spPr>
          <p:txBody>
            <a:bodyPr spcFirstLastPara="1" wrap="square" lIns="91425" tIns="45700" rIns="91425" bIns="45700" anchor="t" anchorCtr="0">
              <a:noAutofit/>
            </a:bodyPr>
            <a:lstStyle/>
            <a:p>
              <a:pPr lvl="0" algn="ctr">
                <a:buSzPts val="1200"/>
              </a:pPr>
              <a:r>
                <a:rPr lang="en-US" altLang="zh-TW" sz="1600" b="1">
                  <a:latin typeface="Arial" panose="020B0604020202020204" pitchFamily="34" charset="0"/>
                  <a:cs typeface="Arial" panose="020B0604020202020204" pitchFamily="34" charset="0"/>
                </a:rPr>
                <a:t>ANONYMOUS</a:t>
              </a:r>
              <a:endParaRPr lang="en-US" altLang="zh-TW" sz="1600" b="1">
                <a:latin typeface="Arial" panose="020B0604020202020204" pitchFamily="34" charset="0"/>
                <a:cs typeface="Arial" panose="020B0604020202020204" pitchFamily="34" charset="0"/>
                <a:sym typeface="Microsoft JhengHei"/>
              </a:endParaRPr>
            </a:p>
          </p:txBody>
        </p:sp>
      </p:grpSp>
    </p:spTree>
    <p:extLst>
      <p:ext uri="{BB962C8B-B14F-4D97-AF65-F5344CB8AC3E}">
        <p14:creationId xmlns:p14="http://schemas.microsoft.com/office/powerpoint/2010/main" val="2643205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DA106D79-96CB-4749-80B4-8D76EA19C4BD}"/>
              </a:ext>
            </a:extLst>
          </p:cNvPr>
          <p:cNvPicPr>
            <a:picLocks noChangeAspect="1"/>
          </p:cNvPicPr>
          <p:nvPr/>
        </p:nvPicPr>
        <p:blipFill rotWithShape="1">
          <a:blip r:embed="rId3" cstate="screen">
            <a:grayscl/>
            <a:alphaModFix amt="50000"/>
            <a:extLst>
              <a:ext uri="{28A0092B-C50C-407E-A947-70E740481C1C}">
                <a14:useLocalDpi xmlns:a14="http://schemas.microsoft.com/office/drawing/2010/main"/>
              </a:ext>
            </a:extLst>
          </a:blip>
          <a:srcRect/>
          <a:stretch/>
        </p:blipFill>
        <p:spPr>
          <a:xfrm>
            <a:off x="918687" y="4510518"/>
            <a:ext cx="3940471" cy="1789794"/>
          </a:xfrm>
          <a:prstGeom prst="rect">
            <a:avLst/>
          </a:prstGeom>
        </p:spPr>
      </p:pic>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a:xfrm>
            <a:off x="838200" y="140758"/>
            <a:ext cx="10515600" cy="1145118"/>
          </a:xfrm>
        </p:spPr>
        <p:txBody>
          <a:bodyPr>
            <a:normAutofit/>
          </a:bodyPr>
          <a:lstStyle/>
          <a:p>
            <a:r>
              <a:rPr lang="en-US" altLang="zh-TW">
                <a:latin typeface="Arial"/>
                <a:ea typeface="微軟正黑體"/>
                <a:cs typeface="Arial"/>
              </a:rPr>
              <a:t>Your NAS is reachable almost anywhere</a:t>
            </a:r>
            <a:endParaRPr lang="zh-TW" altLang="en-US"/>
          </a:p>
        </p:txBody>
      </p:sp>
      <p:sp>
        <p:nvSpPr>
          <p:cNvPr id="48" name="文字方塊 47">
            <a:extLst>
              <a:ext uri="{FF2B5EF4-FFF2-40B4-BE49-F238E27FC236}">
                <a16:creationId xmlns:a16="http://schemas.microsoft.com/office/drawing/2014/main" id="{97A18BF7-AC5B-4827-BE59-FB312F2D7A54}"/>
              </a:ext>
            </a:extLst>
          </p:cNvPr>
          <p:cNvSpPr txBox="1"/>
          <p:nvPr/>
        </p:nvSpPr>
        <p:spPr>
          <a:xfrm>
            <a:off x="867044" y="1338577"/>
            <a:ext cx="10731398" cy="707886"/>
          </a:xfrm>
          <a:prstGeom prst="rect">
            <a:avLst/>
          </a:prstGeom>
          <a:noFill/>
        </p:spPr>
        <p:txBody>
          <a:bodyPr wrap="square" rtlCol="0">
            <a:spAutoFit/>
          </a:bodyPr>
          <a:lstStyle/>
          <a:p>
            <a:r>
              <a:rPr lang="en-US" altLang="zh-TW" sz="2000" b="1">
                <a:latin typeface="Arial" panose="020B0604020202020204" pitchFamily="34" charset="0"/>
                <a:ea typeface="微軟正黑體" panose="020B0604030504040204" pitchFamily="34" charset="-120"/>
                <a:cs typeface="Arial" panose="020B0604020202020204" pitchFamily="34" charset="0"/>
                <a:sym typeface="Microsoft JhengHei"/>
              </a:rPr>
              <a:t>Your NAS can connect to another VPN easily. (Yours / shared NAS from your friend / public VPN server)</a:t>
            </a:r>
          </a:p>
        </p:txBody>
      </p:sp>
      <p:sp>
        <p:nvSpPr>
          <p:cNvPr id="6" name="矩形: 圓角 5">
            <a:extLst>
              <a:ext uri="{FF2B5EF4-FFF2-40B4-BE49-F238E27FC236}">
                <a16:creationId xmlns:a16="http://schemas.microsoft.com/office/drawing/2014/main" id="{504F7C2E-6432-46AC-BD12-1DFE51C07F31}"/>
              </a:ext>
            </a:extLst>
          </p:cNvPr>
          <p:cNvSpPr/>
          <p:nvPr/>
        </p:nvSpPr>
        <p:spPr>
          <a:xfrm>
            <a:off x="918688" y="2077660"/>
            <a:ext cx="4044467" cy="527748"/>
          </a:xfrm>
          <a:prstGeom prst="roundRect">
            <a:avLst/>
          </a:prstGeom>
          <a:gradFill>
            <a:gsLst>
              <a:gs pos="0">
                <a:srgbClr val="0070C0"/>
              </a:gs>
              <a:gs pos="100000">
                <a:srgbClr val="7030A0"/>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2000" b="1" err="1">
                <a:latin typeface="Arial" panose="020B0604020202020204" pitchFamily="34" charset="0"/>
                <a:cs typeface="Arial" panose="020B0604020202020204" pitchFamily="34" charset="0"/>
                <a:sym typeface="Microsoft JhengHei"/>
              </a:rPr>
              <a:t>QBelt</a:t>
            </a:r>
            <a:r>
              <a:rPr lang="en-US" altLang="zh-TW" sz="2000" b="1">
                <a:latin typeface="Arial" panose="020B0604020202020204" pitchFamily="34" charset="0"/>
                <a:cs typeface="Arial" panose="020B0604020202020204" pitchFamily="34" charset="0"/>
                <a:sym typeface="Microsoft JhengHei"/>
              </a:rPr>
              <a:t> (QNAP only)</a:t>
            </a:r>
          </a:p>
        </p:txBody>
      </p:sp>
      <p:sp>
        <p:nvSpPr>
          <p:cNvPr id="19" name="矩形: 圓角 18">
            <a:extLst>
              <a:ext uri="{FF2B5EF4-FFF2-40B4-BE49-F238E27FC236}">
                <a16:creationId xmlns:a16="http://schemas.microsoft.com/office/drawing/2014/main" id="{4980E72C-5258-4E5C-9F03-7FDD0B2FECDC}"/>
              </a:ext>
            </a:extLst>
          </p:cNvPr>
          <p:cNvSpPr/>
          <p:nvPr/>
        </p:nvSpPr>
        <p:spPr>
          <a:xfrm>
            <a:off x="918688" y="2688882"/>
            <a:ext cx="4044467" cy="527748"/>
          </a:xfrm>
          <a:prstGeom prst="roundRect">
            <a:avLst/>
          </a:prstGeom>
          <a:gradFill>
            <a:gsLst>
              <a:gs pos="0">
                <a:srgbClr val="0070C0"/>
              </a:gs>
              <a:gs pos="100000">
                <a:srgbClr val="7030A0"/>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2000" b="1">
                <a:latin typeface="Arial" panose="020B0604020202020204" pitchFamily="34" charset="0"/>
                <a:cs typeface="Arial" panose="020B0604020202020204" pitchFamily="34" charset="0"/>
                <a:sym typeface="Microsoft JhengHei"/>
              </a:rPr>
              <a:t>PPTP</a:t>
            </a:r>
          </a:p>
        </p:txBody>
      </p:sp>
      <p:sp>
        <p:nvSpPr>
          <p:cNvPr id="20" name="矩形: 圓角 19">
            <a:extLst>
              <a:ext uri="{FF2B5EF4-FFF2-40B4-BE49-F238E27FC236}">
                <a16:creationId xmlns:a16="http://schemas.microsoft.com/office/drawing/2014/main" id="{F1D38A10-9AF9-4664-85F2-B6CF1732BC8A}"/>
              </a:ext>
            </a:extLst>
          </p:cNvPr>
          <p:cNvSpPr/>
          <p:nvPr/>
        </p:nvSpPr>
        <p:spPr>
          <a:xfrm>
            <a:off x="918688" y="3300104"/>
            <a:ext cx="4044467" cy="527748"/>
          </a:xfrm>
          <a:prstGeom prst="roundRect">
            <a:avLst/>
          </a:prstGeom>
          <a:gradFill>
            <a:gsLst>
              <a:gs pos="0">
                <a:srgbClr val="0070C0"/>
              </a:gs>
              <a:gs pos="100000">
                <a:srgbClr val="7030A0"/>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2000" b="1">
                <a:latin typeface="Arial" panose="020B0604020202020204" pitchFamily="34" charset="0"/>
                <a:cs typeface="Arial" panose="020B0604020202020204" pitchFamily="34" charset="0"/>
                <a:sym typeface="Microsoft JhengHei"/>
              </a:rPr>
              <a:t>L2TP / IPsec</a:t>
            </a:r>
          </a:p>
        </p:txBody>
      </p:sp>
      <p:sp>
        <p:nvSpPr>
          <p:cNvPr id="21" name="矩形: 圓角 20">
            <a:extLst>
              <a:ext uri="{FF2B5EF4-FFF2-40B4-BE49-F238E27FC236}">
                <a16:creationId xmlns:a16="http://schemas.microsoft.com/office/drawing/2014/main" id="{738EBB85-0EB9-490C-B015-5C2885672B5E}"/>
              </a:ext>
            </a:extLst>
          </p:cNvPr>
          <p:cNvSpPr/>
          <p:nvPr/>
        </p:nvSpPr>
        <p:spPr>
          <a:xfrm>
            <a:off x="918688" y="3911326"/>
            <a:ext cx="4044467" cy="527748"/>
          </a:xfrm>
          <a:prstGeom prst="roundRect">
            <a:avLst/>
          </a:prstGeom>
          <a:gradFill>
            <a:gsLst>
              <a:gs pos="0">
                <a:srgbClr val="0070C0"/>
              </a:gs>
              <a:gs pos="100000">
                <a:srgbClr val="7030A0"/>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TW" sz="2000" b="1">
                <a:latin typeface="Arial" panose="020B0604020202020204" pitchFamily="34" charset="0"/>
                <a:cs typeface="Arial" panose="020B0604020202020204" pitchFamily="34" charset="0"/>
                <a:sym typeface="Microsoft JhengHei"/>
              </a:rPr>
              <a:t>OpenVPN</a:t>
            </a:r>
          </a:p>
        </p:txBody>
      </p:sp>
      <p:pic>
        <p:nvPicPr>
          <p:cNvPr id="10" name="Picture 3" descr="A screenshot of a social media post&#10;&#10;Description generated with very high confidence">
            <a:extLst>
              <a:ext uri="{FF2B5EF4-FFF2-40B4-BE49-F238E27FC236}">
                <a16:creationId xmlns:a16="http://schemas.microsoft.com/office/drawing/2014/main" id="{B9E332EC-8F7F-412F-BA88-DC0D2EA2ED2E}"/>
              </a:ext>
            </a:extLst>
          </p:cNvPr>
          <p:cNvPicPr>
            <a:picLocks noChangeAspect="1"/>
          </p:cNvPicPr>
          <p:nvPr/>
        </p:nvPicPr>
        <p:blipFill>
          <a:blip r:embed="rId4"/>
          <a:stretch>
            <a:fillRect/>
          </a:stretch>
        </p:blipFill>
        <p:spPr>
          <a:xfrm>
            <a:off x="5220356" y="2099164"/>
            <a:ext cx="6052956" cy="3686086"/>
          </a:xfrm>
          <a:prstGeom prst="roundRect">
            <a:avLst>
              <a:gd name="adj" fmla="val 1782"/>
            </a:avLst>
          </a:prstGeom>
          <a:solidFill>
            <a:srgbClr val="FFFFFF">
              <a:shade val="85000"/>
            </a:srgbClr>
          </a:solidFill>
          <a:ln w="19050">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17603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a:xfrm>
            <a:off x="838200" y="133350"/>
            <a:ext cx="10515600" cy="1152525"/>
          </a:xfrm>
        </p:spPr>
        <p:txBody>
          <a:bodyPr/>
          <a:lstStyle/>
          <a:p>
            <a:r>
              <a:rPr lang="en-US" altLang="zh-TW">
                <a:sym typeface="Microsoft JhengHei"/>
              </a:rPr>
              <a:t>Supports versatile </a:t>
            </a:r>
            <a:r>
              <a:rPr lang="en-US" altLang="zh-TW">
                <a:ea typeface="微軟正黑體"/>
                <a:sym typeface="Microsoft JhengHei"/>
              </a:rPr>
              <a:t>VPN client </a:t>
            </a:r>
            <a:r>
              <a:rPr lang="en-US" altLang="zh-TW">
                <a:sym typeface="Microsoft JhengHei"/>
              </a:rPr>
              <a:t>modes</a:t>
            </a:r>
            <a:endParaRPr lang="zh-TW" altLang="en-US"/>
          </a:p>
        </p:txBody>
      </p:sp>
      <p:sp>
        <p:nvSpPr>
          <p:cNvPr id="3" name="矩形: 圓角 2">
            <a:extLst>
              <a:ext uri="{FF2B5EF4-FFF2-40B4-BE49-F238E27FC236}">
                <a16:creationId xmlns:a16="http://schemas.microsoft.com/office/drawing/2014/main" id="{236F509D-FD54-49D1-9864-3EB01E48102D}"/>
              </a:ext>
            </a:extLst>
          </p:cNvPr>
          <p:cNvSpPr/>
          <p:nvPr/>
        </p:nvSpPr>
        <p:spPr>
          <a:xfrm>
            <a:off x="987749" y="1957136"/>
            <a:ext cx="2626895" cy="1801845"/>
          </a:xfrm>
          <a:prstGeom prst="roundRect">
            <a:avLst>
              <a:gd name="adj" fmla="val 8617"/>
            </a:avLst>
          </a:prstGeom>
          <a:gradFill>
            <a:gsLst>
              <a:gs pos="0">
                <a:srgbClr val="0070C0"/>
              </a:gs>
              <a:gs pos="100000">
                <a:srgbClr val="7030A0"/>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14300">
              <a:buSzPts val="1800"/>
            </a:pPr>
            <a:r>
              <a:rPr lang="en-US" altLang="zh-TW" b="1">
                <a:latin typeface="Arial" panose="020B0604020202020204" pitchFamily="34" charset="0"/>
                <a:ea typeface="Microsoft JhengHei"/>
                <a:cs typeface="Arial" panose="020B0604020202020204" pitchFamily="34" charset="0"/>
                <a:sym typeface="Microsoft JhengHei"/>
              </a:rPr>
              <a:t>Set the necessary VPN parameters</a:t>
            </a:r>
          </a:p>
          <a:p>
            <a:pPr marL="285750" indent="-201613">
              <a:buFont typeface="Arial" panose="020B0604020202020204" pitchFamily="34" charset="0"/>
              <a:buChar char="•"/>
            </a:pPr>
            <a:r>
              <a:rPr lang="en-US" altLang="zh-TW" b="1" err="1">
                <a:latin typeface="Arial" panose="020B0604020202020204" pitchFamily="34" charset="0"/>
                <a:ea typeface="微軟正黑體" panose="020B0604030504040204" pitchFamily="34" charset="-120"/>
                <a:cs typeface="Arial" panose="020B0604020202020204" pitchFamily="34" charset="0"/>
                <a:sym typeface="Microsoft JhengHei"/>
              </a:rPr>
              <a:t>QBelt</a:t>
            </a:r>
            <a:endParaRPr lang="en-US" altLang="zh-TW" b="1">
              <a:latin typeface="Arial" panose="020B0604020202020204" pitchFamily="34" charset="0"/>
              <a:ea typeface="微軟正黑體" panose="020B0604030504040204" pitchFamily="34" charset="-120"/>
              <a:cs typeface="Arial" panose="020B0604020202020204" pitchFamily="34" charset="0"/>
              <a:sym typeface="Microsoft JhengHei"/>
            </a:endParaRPr>
          </a:p>
          <a:p>
            <a:pPr marL="285750" indent="-201613">
              <a:buFont typeface="Arial" panose="020B0604020202020204" pitchFamily="34" charset="0"/>
              <a:buChar char="•"/>
            </a:pPr>
            <a:r>
              <a:rPr lang="en-US" altLang="zh-TW" b="1">
                <a:latin typeface="Arial" panose="020B0604020202020204" pitchFamily="34" charset="0"/>
                <a:ea typeface="微軟正黑體" panose="020B0604030504040204" pitchFamily="34" charset="-120"/>
                <a:cs typeface="Arial" panose="020B0604020202020204" pitchFamily="34" charset="0"/>
                <a:sym typeface="Microsoft JhengHei"/>
              </a:rPr>
              <a:t>PPTP</a:t>
            </a:r>
          </a:p>
          <a:p>
            <a:pPr marL="285750" indent="-201613">
              <a:buFont typeface="Arial" panose="020B0604020202020204" pitchFamily="34" charset="0"/>
              <a:buChar char="•"/>
            </a:pPr>
            <a:r>
              <a:rPr lang="en-US" altLang="zh-TW" b="1">
                <a:latin typeface="Arial" panose="020B0604020202020204" pitchFamily="34" charset="0"/>
                <a:ea typeface="微軟正黑體" panose="020B0604030504040204" pitchFamily="34" charset="-120"/>
                <a:cs typeface="Arial" panose="020B0604020202020204" pitchFamily="34" charset="0"/>
                <a:sym typeface="Microsoft JhengHei"/>
              </a:rPr>
              <a:t>L2TP </a:t>
            </a:r>
            <a:endParaRPr lang="zh-TW" altLang="en-US" b="1">
              <a:latin typeface="Arial" panose="020B0604020202020204" pitchFamily="34" charset="0"/>
              <a:ea typeface="微軟正黑體" panose="020B0604030504040204" pitchFamily="34" charset="-120"/>
              <a:cs typeface="Arial" panose="020B0604020202020204" pitchFamily="34" charset="0"/>
              <a:sym typeface="Microsoft JhengHei"/>
            </a:endParaRPr>
          </a:p>
          <a:p>
            <a:pPr marL="285750" indent="-201613">
              <a:buFont typeface="Arial" panose="020B0604020202020204" pitchFamily="34" charset="0"/>
              <a:buChar char="•"/>
            </a:pPr>
            <a:r>
              <a:rPr lang="en-US" altLang="zh-TW" b="1">
                <a:latin typeface="Arial" panose="020B0604020202020204" pitchFamily="34" charset="0"/>
                <a:ea typeface="微軟正黑體" panose="020B0604030504040204" pitchFamily="34" charset="-120"/>
                <a:cs typeface="Arial" panose="020B0604020202020204" pitchFamily="34" charset="0"/>
                <a:sym typeface="Microsoft JhengHei"/>
              </a:rPr>
              <a:t>OpenVPN</a:t>
            </a:r>
            <a:endParaRPr lang="zh-TW" altLang="en-US" b="1">
              <a:latin typeface="Arial" panose="020B0604020202020204" pitchFamily="34" charset="0"/>
              <a:ea typeface="微軟正黑體" panose="020B0604030504040204" pitchFamily="34" charset="-120"/>
              <a:cs typeface="Arial" panose="020B0604020202020204" pitchFamily="34" charset="0"/>
              <a:sym typeface="Microsoft JhengHei"/>
            </a:endParaRPr>
          </a:p>
        </p:txBody>
      </p:sp>
      <p:sp>
        <p:nvSpPr>
          <p:cNvPr id="16" name="矩形: 圓角 15">
            <a:extLst>
              <a:ext uri="{FF2B5EF4-FFF2-40B4-BE49-F238E27FC236}">
                <a16:creationId xmlns:a16="http://schemas.microsoft.com/office/drawing/2014/main" id="{F6801C14-6829-4C69-806B-03ECBC12A4F1}"/>
              </a:ext>
            </a:extLst>
          </p:cNvPr>
          <p:cNvSpPr/>
          <p:nvPr/>
        </p:nvSpPr>
        <p:spPr>
          <a:xfrm>
            <a:off x="987749" y="3925026"/>
            <a:ext cx="2626894" cy="1653363"/>
          </a:xfrm>
          <a:prstGeom prst="roundRect">
            <a:avLst>
              <a:gd name="adj" fmla="val 8617"/>
            </a:avLst>
          </a:prstGeom>
          <a:gradFill>
            <a:gsLst>
              <a:gs pos="0">
                <a:srgbClr val="0070C0"/>
              </a:gs>
              <a:gs pos="100000">
                <a:srgbClr val="7030A0"/>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buClr>
                <a:srgbClr val="0F243E"/>
              </a:buClr>
              <a:buSzPts val="1600"/>
            </a:pPr>
            <a:r>
              <a:rPr lang="en-US" altLang="zh-TW" b="1">
                <a:latin typeface="Arial" panose="020B0604020202020204" pitchFamily="34" charset="0"/>
                <a:ea typeface="Microsoft JhengHei"/>
                <a:cs typeface="Arial" panose="020B0604020202020204" pitchFamily="34" charset="0"/>
                <a:sym typeface="Microsoft JhengHei"/>
              </a:rPr>
              <a:t>Allows other local networked devices to connect to the same VPN connection</a:t>
            </a:r>
          </a:p>
        </p:txBody>
      </p:sp>
      <p:pic>
        <p:nvPicPr>
          <p:cNvPr id="6" name="Picture 2" descr="A screenshot of a cell phone&#10;&#10;Description generated with very high confidence">
            <a:extLst>
              <a:ext uri="{FF2B5EF4-FFF2-40B4-BE49-F238E27FC236}">
                <a16:creationId xmlns:a16="http://schemas.microsoft.com/office/drawing/2014/main" id="{7DDAE761-D14E-45EF-91EA-1B6B18808452}"/>
              </a:ext>
            </a:extLst>
          </p:cNvPr>
          <p:cNvPicPr>
            <a:picLocks noChangeAspect="1"/>
          </p:cNvPicPr>
          <p:nvPr/>
        </p:nvPicPr>
        <p:blipFill>
          <a:blip r:embed="rId3"/>
          <a:stretch>
            <a:fillRect/>
          </a:stretch>
        </p:blipFill>
        <p:spPr>
          <a:xfrm>
            <a:off x="3922249" y="1736095"/>
            <a:ext cx="7240775" cy="4109940"/>
          </a:xfrm>
          <a:prstGeom prst="roundRect">
            <a:avLst>
              <a:gd name="adj" fmla="val 1782"/>
            </a:avLst>
          </a:prstGeom>
          <a:solidFill>
            <a:srgbClr val="FFFFFF">
              <a:shade val="85000"/>
            </a:srgbClr>
          </a:solidFill>
          <a:ln w="19050">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63748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A screenshot of a cell phone&#10;&#10;Description generated with very high confidence">
            <a:extLst>
              <a:ext uri="{FF2B5EF4-FFF2-40B4-BE49-F238E27FC236}">
                <a16:creationId xmlns:a16="http://schemas.microsoft.com/office/drawing/2014/main" id="{B5C37582-A646-489B-BD47-A7B98B2567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6176" y="1706876"/>
            <a:ext cx="7059348" cy="4248573"/>
          </a:xfrm>
          <a:prstGeom prst="roundRect">
            <a:avLst>
              <a:gd name="adj" fmla="val 1782"/>
            </a:avLst>
          </a:prstGeom>
          <a:solidFill>
            <a:srgbClr val="FFFFFF">
              <a:shade val="85000"/>
            </a:srgbClr>
          </a:solidFill>
          <a:ln w="19050">
            <a:noFill/>
          </a:ln>
          <a:effectLst>
            <a:outerShdw blurRad="50800" dist="38100" dir="2700000" algn="tl" rotWithShape="0">
              <a:prstClr val="black">
                <a:alpha val="40000"/>
              </a:prstClr>
            </a:outerShdw>
          </a:effectLst>
        </p:spPr>
      </p:pic>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a:xfrm>
            <a:off x="838200" y="121848"/>
            <a:ext cx="11353800" cy="1164028"/>
          </a:xfrm>
        </p:spPr>
        <p:txBody>
          <a:bodyPr>
            <a:normAutofit fontScale="90000"/>
          </a:bodyPr>
          <a:lstStyle/>
          <a:p>
            <a:r>
              <a:rPr lang="en-US" altLang="zh-TW">
                <a:latin typeface="Arial"/>
                <a:ea typeface="微軟正黑體"/>
                <a:cs typeface="Arial"/>
              </a:rPr>
              <a:t>Set VPN as a NAS default</a:t>
            </a:r>
            <a:br>
              <a:rPr lang="en-US" altLang="zh-TW"/>
            </a:br>
            <a:r>
              <a:rPr lang="en-US" altLang="zh-TW">
                <a:latin typeface="Arial"/>
                <a:ea typeface="微軟正黑體"/>
                <a:cs typeface="Arial"/>
              </a:rPr>
              <a:t>gateway with failover support</a:t>
            </a:r>
            <a:endParaRPr lang="zh-TW" altLang="en-US">
              <a:latin typeface="Arial"/>
              <a:ea typeface="微軟正黑體"/>
              <a:cs typeface="Arial"/>
            </a:endParaRPr>
          </a:p>
        </p:txBody>
      </p:sp>
      <p:sp>
        <p:nvSpPr>
          <p:cNvPr id="10" name="矩形: 圓角 9">
            <a:extLst>
              <a:ext uri="{FF2B5EF4-FFF2-40B4-BE49-F238E27FC236}">
                <a16:creationId xmlns:a16="http://schemas.microsoft.com/office/drawing/2014/main" id="{7CDA0EC4-63A9-44D5-A9CB-7B7375CA4C9A}"/>
              </a:ext>
            </a:extLst>
          </p:cNvPr>
          <p:cNvSpPr/>
          <p:nvPr/>
        </p:nvSpPr>
        <p:spPr>
          <a:xfrm>
            <a:off x="1079899" y="2559765"/>
            <a:ext cx="2513533" cy="1164029"/>
          </a:xfrm>
          <a:prstGeom prst="roundRect">
            <a:avLst>
              <a:gd name="adj" fmla="val 8617"/>
            </a:avLst>
          </a:prstGeom>
          <a:gradFill>
            <a:gsLst>
              <a:gs pos="0">
                <a:srgbClr val="0070C0"/>
              </a:gs>
              <a:gs pos="100000">
                <a:srgbClr val="7030A0"/>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buClr>
                <a:srgbClr val="0F243E"/>
              </a:buClr>
              <a:buSzPts val="1600"/>
            </a:pPr>
            <a:r>
              <a:rPr lang="en-US" altLang="zh-TW" b="1">
                <a:latin typeface="Arial" panose="020B0604020202020204" pitchFamily="34" charset="0"/>
                <a:ea typeface="Microsoft JhengHei"/>
                <a:cs typeface="Arial" panose="020B0604020202020204" pitchFamily="34" charset="0"/>
                <a:sym typeface="Microsoft JhengHei"/>
              </a:rPr>
              <a:t>VPN = NAS gateway</a:t>
            </a:r>
          </a:p>
        </p:txBody>
      </p:sp>
      <p:sp>
        <p:nvSpPr>
          <p:cNvPr id="11" name="矩形: 圓角 10">
            <a:extLst>
              <a:ext uri="{FF2B5EF4-FFF2-40B4-BE49-F238E27FC236}">
                <a16:creationId xmlns:a16="http://schemas.microsoft.com/office/drawing/2014/main" id="{4C3CD5C5-3A68-4A39-9135-EA767A78F746}"/>
              </a:ext>
            </a:extLst>
          </p:cNvPr>
          <p:cNvSpPr/>
          <p:nvPr/>
        </p:nvSpPr>
        <p:spPr>
          <a:xfrm>
            <a:off x="1098225" y="3935282"/>
            <a:ext cx="2513533" cy="1164029"/>
          </a:xfrm>
          <a:prstGeom prst="roundRect">
            <a:avLst>
              <a:gd name="adj" fmla="val 8617"/>
            </a:avLst>
          </a:prstGeom>
          <a:gradFill>
            <a:gsLst>
              <a:gs pos="0">
                <a:srgbClr val="0070C0"/>
              </a:gs>
              <a:gs pos="100000">
                <a:srgbClr val="7030A0"/>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buClr>
                <a:srgbClr val="0F243E"/>
              </a:buClr>
              <a:buSzPts val="1600"/>
            </a:pPr>
            <a:r>
              <a:rPr lang="en-US" altLang="zh-TW" b="1">
                <a:latin typeface="Arial" panose="020B0604020202020204" pitchFamily="34" charset="0"/>
                <a:ea typeface="Microsoft JhengHei"/>
                <a:cs typeface="Arial" panose="020B0604020202020204" pitchFamily="34" charset="0"/>
                <a:sym typeface="Microsoft JhengHei"/>
              </a:rPr>
              <a:t>Set the secondary VPN as redundant one</a:t>
            </a:r>
          </a:p>
        </p:txBody>
      </p:sp>
    </p:spTree>
    <p:extLst>
      <p:ext uri="{BB962C8B-B14F-4D97-AF65-F5344CB8AC3E}">
        <p14:creationId xmlns:p14="http://schemas.microsoft.com/office/powerpoint/2010/main" val="2870315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圓角 11">
            <a:extLst>
              <a:ext uri="{FF2B5EF4-FFF2-40B4-BE49-F238E27FC236}">
                <a16:creationId xmlns:a16="http://schemas.microsoft.com/office/drawing/2014/main" id="{48E3D350-7F39-4C22-B61F-26042CB18D87}"/>
              </a:ext>
            </a:extLst>
          </p:cNvPr>
          <p:cNvSpPr/>
          <p:nvPr/>
        </p:nvSpPr>
        <p:spPr>
          <a:xfrm>
            <a:off x="8193506" y="1372674"/>
            <a:ext cx="2526632" cy="4727334"/>
          </a:xfrm>
          <a:prstGeom prst="roundRect">
            <a:avLst>
              <a:gd name="adj" fmla="val 5456"/>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圓角 7">
            <a:extLst>
              <a:ext uri="{FF2B5EF4-FFF2-40B4-BE49-F238E27FC236}">
                <a16:creationId xmlns:a16="http://schemas.microsoft.com/office/drawing/2014/main" id="{4BC89A1F-7039-4DFB-ACD9-378BC4E68958}"/>
              </a:ext>
            </a:extLst>
          </p:cNvPr>
          <p:cNvSpPr/>
          <p:nvPr/>
        </p:nvSpPr>
        <p:spPr>
          <a:xfrm>
            <a:off x="5520350" y="1372674"/>
            <a:ext cx="2526632" cy="4727334"/>
          </a:xfrm>
          <a:prstGeom prst="roundRect">
            <a:avLst>
              <a:gd name="adj" fmla="val 5456"/>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a:xfrm>
            <a:off x="838199" y="132347"/>
            <a:ext cx="10603833" cy="1155033"/>
          </a:xfrm>
        </p:spPr>
        <p:txBody>
          <a:bodyPr>
            <a:normAutofit fontScale="90000"/>
          </a:bodyPr>
          <a:lstStyle/>
          <a:p>
            <a:r>
              <a:rPr lang="en-US" altLang="zh-TW"/>
              <a:t>Through NAS</a:t>
            </a:r>
            <a:r>
              <a:rPr lang="zh-TW" altLang="en-US"/>
              <a:t> </a:t>
            </a:r>
            <a:r>
              <a:rPr lang="en-US" altLang="zh-TW"/>
              <a:t>VPN</a:t>
            </a:r>
            <a:r>
              <a:rPr lang="zh-TW" altLang="en-US"/>
              <a:t> </a:t>
            </a:r>
            <a:r>
              <a:rPr lang="en-US" altLang="zh-TW"/>
              <a:t>connection, reach the other network segment</a:t>
            </a:r>
            <a:endParaRPr lang="zh-TW" altLang="en-US"/>
          </a:p>
        </p:txBody>
      </p:sp>
      <p:pic>
        <p:nvPicPr>
          <p:cNvPr id="10" name="圖片 9">
            <a:extLst>
              <a:ext uri="{FF2B5EF4-FFF2-40B4-BE49-F238E27FC236}">
                <a16:creationId xmlns:a16="http://schemas.microsoft.com/office/drawing/2014/main" id="{06A29934-BA73-4AC0-A4E4-D484A535953E}"/>
              </a:ext>
            </a:extLst>
          </p:cNvPr>
          <p:cNvPicPr/>
          <p:nvPr/>
        </p:nvPicPr>
        <p:blipFill>
          <a:blip r:embed="rId3"/>
          <a:stretch>
            <a:fillRect/>
          </a:stretch>
        </p:blipFill>
        <p:spPr>
          <a:xfrm>
            <a:off x="5496134" y="7032378"/>
            <a:ext cx="5795795" cy="3918932"/>
          </a:xfrm>
          <a:prstGeom prst="rect">
            <a:avLst/>
          </a:prstGeom>
        </p:spPr>
      </p:pic>
      <p:sp>
        <p:nvSpPr>
          <p:cNvPr id="4" name="文字方塊 3">
            <a:extLst>
              <a:ext uri="{FF2B5EF4-FFF2-40B4-BE49-F238E27FC236}">
                <a16:creationId xmlns:a16="http://schemas.microsoft.com/office/drawing/2014/main" id="{C09DA541-22AB-4A23-8F42-BF35355A7BA3}"/>
              </a:ext>
            </a:extLst>
          </p:cNvPr>
          <p:cNvSpPr txBox="1"/>
          <p:nvPr/>
        </p:nvSpPr>
        <p:spPr>
          <a:xfrm>
            <a:off x="1089414" y="2823564"/>
            <a:ext cx="3791395" cy="1508105"/>
          </a:xfrm>
          <a:prstGeom prst="rect">
            <a:avLst/>
          </a:prstGeom>
          <a:noFill/>
        </p:spPr>
        <p:txBody>
          <a:bodyPr wrap="square" rtlCol="0">
            <a:spAutoFit/>
          </a:bodyPr>
          <a:lstStyle/>
          <a:p>
            <a:r>
              <a:rPr lang="en-US" altLang="zh-TW" sz="2000" b="1">
                <a:solidFill>
                  <a:srgbClr val="7030A0"/>
                </a:solidFill>
                <a:latin typeface="Arial" panose="020B0604020202020204" pitchFamily="34" charset="0"/>
                <a:ea typeface="微軟正黑體" panose="020B0604030504040204" pitchFamily="34" charset="-120"/>
                <a:cs typeface="Arial" panose="020B0604020202020204" pitchFamily="34" charset="0"/>
              </a:rPr>
              <a:t>Key:</a:t>
            </a:r>
          </a:p>
          <a:p>
            <a:pPr marL="176213" indent="-176213">
              <a:buFont typeface="Arial" panose="020B0604020202020204" pitchFamily="34" charset="0"/>
              <a:buChar char="•"/>
            </a:pPr>
            <a:r>
              <a:rPr lang="en-US" altLang="zh-TW" b="1">
                <a:latin typeface="Arial" panose="020B0604020202020204" pitchFamily="34" charset="0"/>
                <a:ea typeface="微軟正黑體" panose="020B0604030504040204" pitchFamily="34" charset="-120"/>
                <a:cs typeface="Arial" panose="020B0604020202020204" pitchFamily="34" charset="0"/>
              </a:rPr>
              <a:t>QVPN is a point-to-point VPN connection, </a:t>
            </a:r>
            <a:r>
              <a:rPr lang="zh-TW" altLang="en-US" b="1">
                <a:latin typeface="Arial" panose="020B0604020202020204" pitchFamily="34" charset="0"/>
                <a:ea typeface="微軟正黑體" panose="020B0604030504040204" pitchFamily="34" charset="-120"/>
                <a:cs typeface="Arial" panose="020B0604020202020204" pitchFamily="34" charset="0"/>
              </a:rPr>
              <a:t> </a:t>
            </a:r>
            <a:r>
              <a:rPr lang="en-US" altLang="zh-TW" b="1">
                <a:latin typeface="Arial" panose="020B0604020202020204" pitchFamily="34" charset="0"/>
                <a:ea typeface="微軟正黑體" panose="020B0604030504040204" pitchFamily="34" charset="-120"/>
                <a:cs typeface="Arial" panose="020B0604020202020204" pitchFamily="34" charset="0"/>
              </a:rPr>
              <a:t>not</a:t>
            </a:r>
            <a:r>
              <a:rPr lang="zh-TW" altLang="en-US" b="1">
                <a:latin typeface="Arial" panose="020B0604020202020204" pitchFamily="34" charset="0"/>
                <a:ea typeface="微軟正黑體" panose="020B0604030504040204" pitchFamily="34" charset="-120"/>
                <a:cs typeface="Arial" panose="020B0604020202020204" pitchFamily="34" charset="0"/>
              </a:rPr>
              <a:t> </a:t>
            </a:r>
            <a:r>
              <a:rPr lang="en-US" altLang="zh-TW" b="1">
                <a:latin typeface="Arial" panose="020B0604020202020204" pitchFamily="34" charset="0"/>
                <a:ea typeface="微軟正黑體" panose="020B0604030504040204" pitchFamily="34" charset="-120"/>
                <a:cs typeface="Arial" panose="020B0604020202020204" pitchFamily="34" charset="0"/>
              </a:rPr>
              <a:t>Site to Site </a:t>
            </a:r>
          </a:p>
          <a:p>
            <a:pPr marL="176213" indent="-176213">
              <a:buFont typeface="Arial" panose="020B0604020202020204" pitchFamily="34" charset="0"/>
              <a:buChar char="•"/>
            </a:pPr>
            <a:r>
              <a:rPr lang="en-US" altLang="zh-TW" b="1">
                <a:latin typeface="Arial" panose="020B0604020202020204" pitchFamily="34" charset="0"/>
                <a:ea typeface="微軟正黑體" panose="020B0604030504040204" pitchFamily="34" charset="-120"/>
                <a:cs typeface="Arial" panose="020B0604020202020204" pitchFamily="34" charset="0"/>
              </a:rPr>
              <a:t>PC A can reach PC B by NAS</a:t>
            </a:r>
            <a:r>
              <a:rPr lang="zh-TW" altLang="en-US" b="1">
                <a:latin typeface="Arial" panose="020B0604020202020204" pitchFamily="34" charset="0"/>
                <a:ea typeface="微軟正黑體" panose="020B0604030504040204" pitchFamily="34" charset="-120"/>
                <a:cs typeface="Arial" panose="020B0604020202020204" pitchFamily="34" charset="0"/>
              </a:rPr>
              <a:t> </a:t>
            </a:r>
            <a:r>
              <a:rPr lang="en-US" altLang="zh-TW" b="1">
                <a:latin typeface="Arial" panose="020B0604020202020204" pitchFamily="34" charset="0"/>
                <a:ea typeface="微軟正黑體" panose="020B0604030504040204" pitchFamily="34" charset="-120"/>
                <a:cs typeface="Arial" panose="020B0604020202020204" pitchFamily="34" charset="0"/>
              </a:rPr>
              <a:t>A</a:t>
            </a:r>
            <a:r>
              <a:rPr lang="zh-TW" altLang="en-US" b="1">
                <a:latin typeface="Arial" panose="020B0604020202020204" pitchFamily="34" charset="0"/>
                <a:ea typeface="微軟正黑體" panose="020B0604030504040204" pitchFamily="34" charset="-120"/>
                <a:cs typeface="Arial" panose="020B0604020202020204" pitchFamily="34" charset="0"/>
              </a:rPr>
              <a:t> </a:t>
            </a:r>
            <a:r>
              <a:rPr lang="en-US" altLang="zh-TW" b="1">
                <a:latin typeface="Arial" panose="020B0604020202020204" pitchFamily="34" charset="0"/>
                <a:ea typeface="微軟正黑體" panose="020B0604030504040204" pitchFamily="34" charset="-120"/>
                <a:cs typeface="Arial" panose="020B0604020202020204" pitchFamily="34" charset="0"/>
              </a:rPr>
              <a:t>VPN</a:t>
            </a:r>
            <a:r>
              <a:rPr lang="zh-TW" altLang="en-US" b="1">
                <a:latin typeface="Arial" panose="020B0604020202020204" pitchFamily="34" charset="0"/>
                <a:ea typeface="微軟正黑體" panose="020B0604030504040204" pitchFamily="34" charset="-120"/>
                <a:cs typeface="Arial" panose="020B0604020202020204" pitchFamily="34" charset="0"/>
              </a:rPr>
              <a:t> </a:t>
            </a:r>
            <a:r>
              <a:rPr lang="en-US" altLang="zh-TW" b="1">
                <a:latin typeface="Arial" panose="020B0604020202020204" pitchFamily="34" charset="0"/>
                <a:ea typeface="微軟正黑體" panose="020B0604030504040204" pitchFamily="34" charset="-120"/>
                <a:cs typeface="Arial" panose="020B0604020202020204" pitchFamily="34" charset="0"/>
              </a:rPr>
              <a:t>connection.</a:t>
            </a:r>
          </a:p>
        </p:txBody>
      </p:sp>
      <p:pic>
        <p:nvPicPr>
          <p:cNvPr id="7" name="圖片 6">
            <a:extLst>
              <a:ext uri="{FF2B5EF4-FFF2-40B4-BE49-F238E27FC236}">
                <a16:creationId xmlns:a16="http://schemas.microsoft.com/office/drawing/2014/main" id="{32EB893E-7FFE-409B-874F-427EEA796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92437" y="1864259"/>
            <a:ext cx="4886908" cy="4235749"/>
          </a:xfrm>
          <a:prstGeom prst="rect">
            <a:avLst/>
          </a:prstGeom>
        </p:spPr>
      </p:pic>
      <p:sp>
        <p:nvSpPr>
          <p:cNvPr id="9" name="文字方塊 8">
            <a:extLst>
              <a:ext uri="{FF2B5EF4-FFF2-40B4-BE49-F238E27FC236}">
                <a16:creationId xmlns:a16="http://schemas.microsoft.com/office/drawing/2014/main" id="{FEDCD198-9C50-4555-AE74-FF6739E41E4D}"/>
              </a:ext>
            </a:extLst>
          </p:cNvPr>
          <p:cNvSpPr txBox="1"/>
          <p:nvPr/>
        </p:nvSpPr>
        <p:spPr>
          <a:xfrm>
            <a:off x="5520350" y="1445729"/>
            <a:ext cx="2526632" cy="369332"/>
          </a:xfrm>
          <a:prstGeom prst="rect">
            <a:avLst/>
          </a:prstGeom>
          <a:noFill/>
        </p:spPr>
        <p:txBody>
          <a:bodyPr wrap="square" rtlCol="0">
            <a:spAutoFit/>
          </a:bodyPr>
          <a:lstStyle/>
          <a:p>
            <a:pPr algn="ctr"/>
            <a:r>
              <a:rPr lang="en-US" altLang="zh-TW" b="1">
                <a:solidFill>
                  <a:srgbClr val="0070C0"/>
                </a:solidFill>
                <a:latin typeface="Arial" panose="020B0604020202020204" pitchFamily="34" charset="0"/>
                <a:cs typeface="Arial" panose="020B0604020202020204" pitchFamily="34" charset="0"/>
              </a:rPr>
              <a:t>Network</a:t>
            </a:r>
            <a:r>
              <a:rPr lang="zh-TW" altLang="en-US" b="1">
                <a:solidFill>
                  <a:srgbClr val="0070C0"/>
                </a:solidFill>
                <a:latin typeface="Arial" panose="020B0604020202020204" pitchFamily="34" charset="0"/>
                <a:cs typeface="Arial" panose="020B0604020202020204" pitchFamily="34" charset="0"/>
              </a:rPr>
              <a:t> </a:t>
            </a:r>
            <a:r>
              <a:rPr lang="en-US" altLang="zh-TW" b="1">
                <a:solidFill>
                  <a:srgbClr val="0070C0"/>
                </a:solidFill>
                <a:latin typeface="Arial" panose="020B0604020202020204" pitchFamily="34" charset="0"/>
                <a:cs typeface="Arial" panose="020B0604020202020204" pitchFamily="34" charset="0"/>
              </a:rPr>
              <a:t>Segment</a:t>
            </a:r>
            <a:r>
              <a:rPr lang="zh-TW" altLang="en-US" b="1">
                <a:solidFill>
                  <a:srgbClr val="0070C0"/>
                </a:solidFill>
                <a:latin typeface="Arial" panose="020B0604020202020204" pitchFamily="34" charset="0"/>
                <a:cs typeface="Arial" panose="020B0604020202020204" pitchFamily="34" charset="0"/>
              </a:rPr>
              <a:t> </a:t>
            </a:r>
            <a:r>
              <a:rPr lang="en-US" altLang="zh-TW" b="1">
                <a:solidFill>
                  <a:srgbClr val="0070C0"/>
                </a:solidFill>
                <a:latin typeface="Arial" panose="020B0604020202020204" pitchFamily="34" charset="0"/>
                <a:cs typeface="Arial" panose="020B0604020202020204" pitchFamily="34" charset="0"/>
              </a:rPr>
              <a:t>A</a:t>
            </a:r>
            <a:endParaRPr lang="zh-TW" altLang="en-US" b="1">
              <a:solidFill>
                <a:srgbClr val="0070C0"/>
              </a:solidFill>
              <a:latin typeface="Arial" panose="020B0604020202020204" pitchFamily="34" charset="0"/>
              <a:cs typeface="Arial" panose="020B0604020202020204" pitchFamily="34" charset="0"/>
            </a:endParaRPr>
          </a:p>
        </p:txBody>
      </p:sp>
      <p:sp>
        <p:nvSpPr>
          <p:cNvPr id="13" name="文字方塊 12">
            <a:extLst>
              <a:ext uri="{FF2B5EF4-FFF2-40B4-BE49-F238E27FC236}">
                <a16:creationId xmlns:a16="http://schemas.microsoft.com/office/drawing/2014/main" id="{446B3DE2-F273-4AC2-A0B7-18A7B6A0F469}"/>
              </a:ext>
            </a:extLst>
          </p:cNvPr>
          <p:cNvSpPr txBox="1"/>
          <p:nvPr/>
        </p:nvSpPr>
        <p:spPr>
          <a:xfrm>
            <a:off x="8169442" y="1445729"/>
            <a:ext cx="2526632" cy="369332"/>
          </a:xfrm>
          <a:prstGeom prst="rect">
            <a:avLst/>
          </a:prstGeom>
          <a:noFill/>
        </p:spPr>
        <p:txBody>
          <a:bodyPr wrap="square" rtlCol="0">
            <a:spAutoFit/>
          </a:bodyPr>
          <a:lstStyle/>
          <a:p>
            <a:pPr algn="ctr"/>
            <a:r>
              <a:rPr lang="en-US" altLang="zh-TW" b="1">
                <a:solidFill>
                  <a:schemeClr val="accent6">
                    <a:lumMod val="50000"/>
                  </a:schemeClr>
                </a:solidFill>
                <a:latin typeface="Arial" panose="020B0604020202020204" pitchFamily="34" charset="0"/>
                <a:cs typeface="Arial" panose="020B0604020202020204" pitchFamily="34" charset="0"/>
              </a:rPr>
              <a:t>Network</a:t>
            </a:r>
            <a:r>
              <a:rPr lang="zh-TW" altLang="en-US" b="1">
                <a:solidFill>
                  <a:schemeClr val="accent6">
                    <a:lumMod val="50000"/>
                  </a:schemeClr>
                </a:solidFill>
                <a:latin typeface="Arial" panose="020B0604020202020204" pitchFamily="34" charset="0"/>
                <a:cs typeface="Arial" panose="020B0604020202020204" pitchFamily="34" charset="0"/>
              </a:rPr>
              <a:t> </a:t>
            </a:r>
            <a:r>
              <a:rPr lang="en-US" altLang="zh-TW" b="1">
                <a:solidFill>
                  <a:schemeClr val="accent6">
                    <a:lumMod val="50000"/>
                  </a:schemeClr>
                </a:solidFill>
                <a:latin typeface="Arial" panose="020B0604020202020204" pitchFamily="34" charset="0"/>
                <a:cs typeface="Arial" panose="020B0604020202020204" pitchFamily="34" charset="0"/>
              </a:rPr>
              <a:t>Segment</a:t>
            </a:r>
            <a:r>
              <a:rPr lang="zh-TW" altLang="en-US" b="1">
                <a:solidFill>
                  <a:schemeClr val="accent6">
                    <a:lumMod val="50000"/>
                  </a:schemeClr>
                </a:solidFill>
                <a:latin typeface="Arial" panose="020B0604020202020204" pitchFamily="34" charset="0"/>
                <a:cs typeface="Arial" panose="020B0604020202020204" pitchFamily="34" charset="0"/>
              </a:rPr>
              <a:t> </a:t>
            </a:r>
            <a:r>
              <a:rPr lang="en-US" altLang="zh-TW" b="1">
                <a:solidFill>
                  <a:schemeClr val="accent6">
                    <a:lumMod val="50000"/>
                  </a:schemeClr>
                </a:solidFill>
                <a:latin typeface="Arial" panose="020B0604020202020204" pitchFamily="34" charset="0"/>
                <a:cs typeface="Arial" panose="020B0604020202020204" pitchFamily="34" charset="0"/>
              </a:rPr>
              <a:t>B</a:t>
            </a:r>
            <a:endParaRPr lang="zh-TW" altLang="en-US" b="1">
              <a:solidFill>
                <a:schemeClr val="accent6">
                  <a:lumMod val="50000"/>
                </a:schemeClr>
              </a:solidFill>
              <a:latin typeface="Arial" panose="020B0604020202020204" pitchFamily="34" charset="0"/>
              <a:cs typeface="Arial" panose="020B0604020202020204" pitchFamily="34" charset="0"/>
            </a:endParaRPr>
          </a:p>
        </p:txBody>
      </p:sp>
      <p:sp>
        <p:nvSpPr>
          <p:cNvPr id="14" name="文字方塊 13">
            <a:extLst>
              <a:ext uri="{FF2B5EF4-FFF2-40B4-BE49-F238E27FC236}">
                <a16:creationId xmlns:a16="http://schemas.microsoft.com/office/drawing/2014/main" id="{801833EA-E6F6-4F73-A521-D8B18FD5F89A}"/>
              </a:ext>
            </a:extLst>
          </p:cNvPr>
          <p:cNvSpPr txBox="1"/>
          <p:nvPr/>
        </p:nvSpPr>
        <p:spPr>
          <a:xfrm>
            <a:off x="5592539" y="2080122"/>
            <a:ext cx="1072955" cy="307777"/>
          </a:xfrm>
          <a:prstGeom prst="rect">
            <a:avLst/>
          </a:prstGeom>
          <a:noFill/>
        </p:spPr>
        <p:txBody>
          <a:bodyPr wrap="square" rtlCol="0">
            <a:spAutoFit/>
          </a:bodyPr>
          <a:lstStyle/>
          <a:p>
            <a:r>
              <a:rPr lang="en-US" altLang="zh-TW" sz="1400" b="1">
                <a:latin typeface="Arial" panose="020B0604020202020204" pitchFamily="34" charset="0"/>
                <a:cs typeface="Arial" panose="020B0604020202020204" pitchFamily="34" charset="0"/>
              </a:rPr>
              <a:t>Internet</a:t>
            </a:r>
            <a:endParaRPr lang="zh-TW" altLang="en-US" sz="1400" b="1">
              <a:latin typeface="Arial" panose="020B0604020202020204" pitchFamily="34" charset="0"/>
              <a:cs typeface="Arial" panose="020B0604020202020204" pitchFamily="34" charset="0"/>
            </a:endParaRPr>
          </a:p>
        </p:txBody>
      </p:sp>
      <p:sp>
        <p:nvSpPr>
          <p:cNvPr id="15" name="文字方塊 14">
            <a:extLst>
              <a:ext uri="{FF2B5EF4-FFF2-40B4-BE49-F238E27FC236}">
                <a16:creationId xmlns:a16="http://schemas.microsoft.com/office/drawing/2014/main" id="{E90A15CB-5011-402B-ABA5-2A14AE8A8493}"/>
              </a:ext>
            </a:extLst>
          </p:cNvPr>
          <p:cNvSpPr txBox="1"/>
          <p:nvPr/>
        </p:nvSpPr>
        <p:spPr>
          <a:xfrm>
            <a:off x="6161100" y="3876166"/>
            <a:ext cx="1322541" cy="307777"/>
          </a:xfrm>
          <a:prstGeom prst="rect">
            <a:avLst/>
          </a:prstGeom>
          <a:noFill/>
        </p:spPr>
        <p:txBody>
          <a:bodyPr wrap="square" rtlCol="0">
            <a:spAutoFit/>
          </a:bodyPr>
          <a:lstStyle/>
          <a:p>
            <a:pPr algn="ctr"/>
            <a:r>
              <a:rPr lang="en-US" altLang="zh-TW" sz="1400" b="1">
                <a:latin typeface="Arial" panose="020B0604020202020204" pitchFamily="34" charset="0"/>
                <a:cs typeface="Arial" panose="020B0604020202020204" pitchFamily="34" charset="0"/>
              </a:rPr>
              <a:t>Router</a:t>
            </a:r>
            <a:endParaRPr lang="zh-TW" altLang="en-US" sz="1400" b="1">
              <a:latin typeface="Arial" panose="020B0604020202020204" pitchFamily="34" charset="0"/>
              <a:cs typeface="Arial" panose="020B0604020202020204" pitchFamily="34" charset="0"/>
            </a:endParaRPr>
          </a:p>
        </p:txBody>
      </p:sp>
      <p:sp>
        <p:nvSpPr>
          <p:cNvPr id="16" name="文字方塊 15">
            <a:extLst>
              <a:ext uri="{FF2B5EF4-FFF2-40B4-BE49-F238E27FC236}">
                <a16:creationId xmlns:a16="http://schemas.microsoft.com/office/drawing/2014/main" id="{FC99123F-2357-4FFE-89B0-79876FB72487}"/>
              </a:ext>
            </a:extLst>
          </p:cNvPr>
          <p:cNvSpPr txBox="1"/>
          <p:nvPr/>
        </p:nvSpPr>
        <p:spPr>
          <a:xfrm>
            <a:off x="5748949" y="4616438"/>
            <a:ext cx="892481" cy="307777"/>
          </a:xfrm>
          <a:prstGeom prst="rect">
            <a:avLst/>
          </a:prstGeom>
          <a:noFill/>
        </p:spPr>
        <p:txBody>
          <a:bodyPr wrap="square" rtlCol="0">
            <a:spAutoFit/>
          </a:bodyPr>
          <a:lstStyle/>
          <a:p>
            <a:pPr algn="ctr"/>
            <a:r>
              <a:rPr lang="en-US" altLang="zh-TW" sz="1400" b="1">
                <a:latin typeface="Arial" panose="020B0604020202020204" pitchFamily="34" charset="0"/>
                <a:cs typeface="Arial" panose="020B0604020202020204" pitchFamily="34" charset="0"/>
              </a:rPr>
              <a:t>NAS</a:t>
            </a:r>
            <a:r>
              <a:rPr lang="zh-TW" altLang="en-US" sz="1400" b="1">
                <a:latin typeface="Arial" panose="020B0604020202020204" pitchFamily="34" charset="0"/>
                <a:cs typeface="Arial" panose="020B0604020202020204" pitchFamily="34" charset="0"/>
              </a:rPr>
              <a:t> </a:t>
            </a:r>
            <a:r>
              <a:rPr lang="en-US" altLang="zh-TW" sz="1400" b="1">
                <a:latin typeface="Arial" panose="020B0604020202020204" pitchFamily="34" charset="0"/>
                <a:cs typeface="Arial" panose="020B0604020202020204" pitchFamily="34" charset="0"/>
              </a:rPr>
              <a:t>A</a:t>
            </a:r>
            <a:endParaRPr lang="zh-TW" altLang="en-US" sz="1400" b="1">
              <a:latin typeface="Arial" panose="020B0604020202020204" pitchFamily="34" charset="0"/>
              <a:cs typeface="Arial" panose="020B0604020202020204" pitchFamily="34" charset="0"/>
            </a:endParaRPr>
          </a:p>
        </p:txBody>
      </p:sp>
      <p:sp>
        <p:nvSpPr>
          <p:cNvPr id="17" name="文字方塊 16">
            <a:extLst>
              <a:ext uri="{FF2B5EF4-FFF2-40B4-BE49-F238E27FC236}">
                <a16:creationId xmlns:a16="http://schemas.microsoft.com/office/drawing/2014/main" id="{AE9A5E7E-CB11-42FA-BFBC-64B294C55738}"/>
              </a:ext>
            </a:extLst>
          </p:cNvPr>
          <p:cNvSpPr txBox="1"/>
          <p:nvPr/>
        </p:nvSpPr>
        <p:spPr>
          <a:xfrm>
            <a:off x="6941144" y="4616438"/>
            <a:ext cx="892481" cy="307777"/>
          </a:xfrm>
          <a:prstGeom prst="rect">
            <a:avLst/>
          </a:prstGeom>
          <a:noFill/>
        </p:spPr>
        <p:txBody>
          <a:bodyPr wrap="square" rtlCol="0">
            <a:spAutoFit/>
          </a:bodyPr>
          <a:lstStyle/>
          <a:p>
            <a:pPr algn="ctr"/>
            <a:r>
              <a:rPr lang="en-US" altLang="zh-TW" sz="1400" b="1">
                <a:latin typeface="Arial" panose="020B0604020202020204" pitchFamily="34" charset="0"/>
                <a:cs typeface="Arial" panose="020B0604020202020204" pitchFamily="34" charset="0"/>
              </a:rPr>
              <a:t>PC</a:t>
            </a:r>
            <a:r>
              <a:rPr lang="zh-TW" altLang="en-US" sz="1400" b="1">
                <a:latin typeface="Arial" panose="020B0604020202020204" pitchFamily="34" charset="0"/>
                <a:cs typeface="Arial" panose="020B0604020202020204" pitchFamily="34" charset="0"/>
              </a:rPr>
              <a:t> </a:t>
            </a:r>
            <a:r>
              <a:rPr lang="en-US" altLang="zh-TW" sz="1400" b="1">
                <a:latin typeface="Arial" panose="020B0604020202020204" pitchFamily="34" charset="0"/>
                <a:cs typeface="Arial" panose="020B0604020202020204" pitchFamily="34" charset="0"/>
              </a:rPr>
              <a:t>A</a:t>
            </a:r>
            <a:endParaRPr lang="zh-TW" altLang="en-US" sz="1400" b="1">
              <a:latin typeface="Arial" panose="020B0604020202020204" pitchFamily="34" charset="0"/>
              <a:cs typeface="Arial" panose="020B0604020202020204" pitchFamily="34" charset="0"/>
            </a:endParaRPr>
          </a:p>
        </p:txBody>
      </p:sp>
      <p:sp>
        <p:nvSpPr>
          <p:cNvPr id="18" name="文字方塊 17">
            <a:extLst>
              <a:ext uri="{FF2B5EF4-FFF2-40B4-BE49-F238E27FC236}">
                <a16:creationId xmlns:a16="http://schemas.microsoft.com/office/drawing/2014/main" id="{C005A212-FCA3-4ABB-912F-A1117FE9D855}"/>
              </a:ext>
            </a:extLst>
          </p:cNvPr>
          <p:cNvSpPr txBox="1"/>
          <p:nvPr/>
        </p:nvSpPr>
        <p:spPr>
          <a:xfrm>
            <a:off x="8225590" y="2080122"/>
            <a:ext cx="1072955" cy="307777"/>
          </a:xfrm>
          <a:prstGeom prst="rect">
            <a:avLst/>
          </a:prstGeom>
          <a:noFill/>
        </p:spPr>
        <p:txBody>
          <a:bodyPr wrap="square" rtlCol="0">
            <a:spAutoFit/>
          </a:bodyPr>
          <a:lstStyle/>
          <a:p>
            <a:r>
              <a:rPr lang="en-US" altLang="zh-TW" sz="1400" b="1">
                <a:latin typeface="Arial" panose="020B0604020202020204" pitchFamily="34" charset="0"/>
                <a:cs typeface="Arial" panose="020B0604020202020204" pitchFamily="34" charset="0"/>
              </a:rPr>
              <a:t>Internet</a:t>
            </a:r>
            <a:endParaRPr lang="zh-TW" altLang="en-US" sz="1400" b="1">
              <a:latin typeface="Arial" panose="020B0604020202020204" pitchFamily="34" charset="0"/>
              <a:cs typeface="Arial" panose="020B0604020202020204" pitchFamily="34" charset="0"/>
            </a:endParaRPr>
          </a:p>
        </p:txBody>
      </p:sp>
      <p:sp>
        <p:nvSpPr>
          <p:cNvPr id="19" name="文字方塊 18">
            <a:extLst>
              <a:ext uri="{FF2B5EF4-FFF2-40B4-BE49-F238E27FC236}">
                <a16:creationId xmlns:a16="http://schemas.microsoft.com/office/drawing/2014/main" id="{6CE2738E-95BA-4642-AE14-6D5F99681333}"/>
              </a:ext>
            </a:extLst>
          </p:cNvPr>
          <p:cNvSpPr txBox="1"/>
          <p:nvPr/>
        </p:nvSpPr>
        <p:spPr>
          <a:xfrm>
            <a:off x="8794151" y="3876166"/>
            <a:ext cx="1322541" cy="307777"/>
          </a:xfrm>
          <a:prstGeom prst="rect">
            <a:avLst/>
          </a:prstGeom>
          <a:noFill/>
        </p:spPr>
        <p:txBody>
          <a:bodyPr wrap="square" rtlCol="0">
            <a:spAutoFit/>
          </a:bodyPr>
          <a:lstStyle/>
          <a:p>
            <a:pPr algn="ctr"/>
            <a:r>
              <a:rPr lang="en-US" altLang="zh-TW" sz="1400" b="1">
                <a:latin typeface="Arial" panose="020B0604020202020204" pitchFamily="34" charset="0"/>
                <a:cs typeface="Arial" panose="020B0604020202020204" pitchFamily="34" charset="0"/>
              </a:rPr>
              <a:t>Router</a:t>
            </a:r>
            <a:endParaRPr lang="zh-TW" altLang="en-US" sz="1400" b="1">
              <a:latin typeface="Arial" panose="020B0604020202020204" pitchFamily="34" charset="0"/>
              <a:cs typeface="Arial" panose="020B0604020202020204" pitchFamily="34" charset="0"/>
            </a:endParaRPr>
          </a:p>
        </p:txBody>
      </p:sp>
      <p:sp>
        <p:nvSpPr>
          <p:cNvPr id="20" name="文字方塊 19">
            <a:extLst>
              <a:ext uri="{FF2B5EF4-FFF2-40B4-BE49-F238E27FC236}">
                <a16:creationId xmlns:a16="http://schemas.microsoft.com/office/drawing/2014/main" id="{1E2B8713-4AA6-4804-9353-292D2CEC3547}"/>
              </a:ext>
            </a:extLst>
          </p:cNvPr>
          <p:cNvSpPr txBox="1"/>
          <p:nvPr/>
        </p:nvSpPr>
        <p:spPr>
          <a:xfrm>
            <a:off x="8430128" y="4616438"/>
            <a:ext cx="892481" cy="307777"/>
          </a:xfrm>
          <a:prstGeom prst="rect">
            <a:avLst/>
          </a:prstGeom>
          <a:noFill/>
        </p:spPr>
        <p:txBody>
          <a:bodyPr wrap="square" rtlCol="0">
            <a:spAutoFit/>
          </a:bodyPr>
          <a:lstStyle/>
          <a:p>
            <a:pPr algn="ctr"/>
            <a:r>
              <a:rPr lang="en-US" altLang="zh-TW" sz="1400" b="1">
                <a:latin typeface="Arial" panose="020B0604020202020204" pitchFamily="34" charset="0"/>
                <a:cs typeface="Arial" panose="020B0604020202020204" pitchFamily="34" charset="0"/>
              </a:rPr>
              <a:t>NAS</a:t>
            </a:r>
            <a:r>
              <a:rPr lang="zh-TW" altLang="en-US" sz="1400" b="1">
                <a:latin typeface="Arial" panose="020B0604020202020204" pitchFamily="34" charset="0"/>
                <a:cs typeface="Arial" panose="020B0604020202020204" pitchFamily="34" charset="0"/>
              </a:rPr>
              <a:t> </a:t>
            </a:r>
            <a:r>
              <a:rPr lang="en-US" altLang="zh-TW" sz="1400" b="1">
                <a:latin typeface="Arial" panose="020B0604020202020204" pitchFamily="34" charset="0"/>
                <a:cs typeface="Arial" panose="020B0604020202020204" pitchFamily="34" charset="0"/>
              </a:rPr>
              <a:t>B</a:t>
            </a:r>
            <a:endParaRPr lang="zh-TW" altLang="en-US" sz="1400" b="1">
              <a:latin typeface="Arial" panose="020B0604020202020204" pitchFamily="34" charset="0"/>
              <a:cs typeface="Arial" panose="020B0604020202020204" pitchFamily="34" charset="0"/>
            </a:endParaRPr>
          </a:p>
        </p:txBody>
      </p:sp>
      <p:sp>
        <p:nvSpPr>
          <p:cNvPr id="21" name="文字方塊 20">
            <a:extLst>
              <a:ext uri="{FF2B5EF4-FFF2-40B4-BE49-F238E27FC236}">
                <a16:creationId xmlns:a16="http://schemas.microsoft.com/office/drawing/2014/main" id="{F279CEAD-60F4-41C8-B059-48EF82AC65BD}"/>
              </a:ext>
            </a:extLst>
          </p:cNvPr>
          <p:cNvSpPr txBox="1"/>
          <p:nvPr/>
        </p:nvSpPr>
        <p:spPr>
          <a:xfrm>
            <a:off x="9610291" y="4616438"/>
            <a:ext cx="892481" cy="307777"/>
          </a:xfrm>
          <a:prstGeom prst="rect">
            <a:avLst/>
          </a:prstGeom>
          <a:noFill/>
        </p:spPr>
        <p:txBody>
          <a:bodyPr wrap="square" rtlCol="0">
            <a:spAutoFit/>
          </a:bodyPr>
          <a:lstStyle/>
          <a:p>
            <a:pPr algn="ctr"/>
            <a:r>
              <a:rPr lang="en-US" altLang="zh-TW" sz="1400" b="1">
                <a:latin typeface="Arial" panose="020B0604020202020204" pitchFamily="34" charset="0"/>
                <a:cs typeface="Arial" panose="020B0604020202020204" pitchFamily="34" charset="0"/>
              </a:rPr>
              <a:t>PC</a:t>
            </a:r>
            <a:r>
              <a:rPr lang="zh-TW" altLang="en-US" sz="1400" b="1">
                <a:latin typeface="Arial" panose="020B0604020202020204" pitchFamily="34" charset="0"/>
                <a:cs typeface="Arial" panose="020B0604020202020204" pitchFamily="34" charset="0"/>
              </a:rPr>
              <a:t> </a:t>
            </a:r>
            <a:r>
              <a:rPr lang="en-US" altLang="zh-TW" sz="1400" b="1">
                <a:latin typeface="Arial" panose="020B0604020202020204" pitchFamily="34" charset="0"/>
                <a:cs typeface="Arial" panose="020B0604020202020204" pitchFamily="34" charset="0"/>
              </a:rPr>
              <a:t>B</a:t>
            </a:r>
            <a:endParaRPr lang="zh-TW" altLang="en-US" sz="1400" b="1">
              <a:latin typeface="Arial" panose="020B0604020202020204" pitchFamily="34" charset="0"/>
              <a:cs typeface="Arial" panose="020B0604020202020204" pitchFamily="34" charset="0"/>
            </a:endParaRPr>
          </a:p>
        </p:txBody>
      </p:sp>
      <p:sp>
        <p:nvSpPr>
          <p:cNvPr id="22" name="文字方塊 21">
            <a:extLst>
              <a:ext uri="{FF2B5EF4-FFF2-40B4-BE49-F238E27FC236}">
                <a16:creationId xmlns:a16="http://schemas.microsoft.com/office/drawing/2014/main" id="{D555A4CB-F6C9-45DA-8978-3489BF7200C4}"/>
              </a:ext>
            </a:extLst>
          </p:cNvPr>
          <p:cNvSpPr txBox="1"/>
          <p:nvPr/>
        </p:nvSpPr>
        <p:spPr>
          <a:xfrm>
            <a:off x="5670743" y="5630891"/>
            <a:ext cx="1072955" cy="261610"/>
          </a:xfrm>
          <a:prstGeom prst="rect">
            <a:avLst/>
          </a:prstGeom>
          <a:noFill/>
        </p:spPr>
        <p:txBody>
          <a:bodyPr wrap="square" rtlCol="0">
            <a:spAutoFit/>
          </a:bodyPr>
          <a:lstStyle/>
          <a:p>
            <a:pPr algn="ctr"/>
            <a:r>
              <a:rPr lang="en-US" altLang="zh-TW" sz="1100" b="1">
                <a:latin typeface="Arial" panose="020B0604020202020204" pitchFamily="34" charset="0"/>
                <a:cs typeface="Arial" panose="020B0604020202020204" pitchFamily="34" charset="0"/>
              </a:rPr>
              <a:t>192.168.1.10</a:t>
            </a:r>
            <a:endParaRPr lang="zh-TW" altLang="en-US" sz="1100" b="1">
              <a:latin typeface="Arial" panose="020B0604020202020204" pitchFamily="34" charset="0"/>
              <a:cs typeface="Arial" panose="020B0604020202020204" pitchFamily="34" charset="0"/>
            </a:endParaRPr>
          </a:p>
        </p:txBody>
      </p:sp>
      <p:sp>
        <p:nvSpPr>
          <p:cNvPr id="23" name="文字方塊 22">
            <a:extLst>
              <a:ext uri="{FF2B5EF4-FFF2-40B4-BE49-F238E27FC236}">
                <a16:creationId xmlns:a16="http://schemas.microsoft.com/office/drawing/2014/main" id="{73C6D7C5-E2E5-44D1-BD33-2520A11634C2}"/>
              </a:ext>
            </a:extLst>
          </p:cNvPr>
          <p:cNvSpPr txBox="1"/>
          <p:nvPr/>
        </p:nvSpPr>
        <p:spPr>
          <a:xfrm>
            <a:off x="6723512" y="5630891"/>
            <a:ext cx="1072955" cy="261610"/>
          </a:xfrm>
          <a:prstGeom prst="rect">
            <a:avLst/>
          </a:prstGeom>
          <a:noFill/>
        </p:spPr>
        <p:txBody>
          <a:bodyPr wrap="square" rtlCol="0">
            <a:spAutoFit/>
          </a:bodyPr>
          <a:lstStyle/>
          <a:p>
            <a:pPr algn="ctr"/>
            <a:r>
              <a:rPr lang="en-US" altLang="zh-TW" sz="1100" b="1">
                <a:latin typeface="Arial" panose="020B0604020202020204" pitchFamily="34" charset="0"/>
                <a:cs typeface="Arial" panose="020B0604020202020204" pitchFamily="34" charset="0"/>
              </a:rPr>
              <a:t>192.168.1.11</a:t>
            </a:r>
            <a:endParaRPr lang="zh-TW" altLang="en-US" sz="1100" b="1">
              <a:latin typeface="Arial" panose="020B0604020202020204" pitchFamily="34" charset="0"/>
              <a:cs typeface="Arial" panose="020B0604020202020204" pitchFamily="34" charset="0"/>
            </a:endParaRPr>
          </a:p>
        </p:txBody>
      </p:sp>
      <p:sp>
        <p:nvSpPr>
          <p:cNvPr id="24" name="文字方塊 23">
            <a:extLst>
              <a:ext uri="{FF2B5EF4-FFF2-40B4-BE49-F238E27FC236}">
                <a16:creationId xmlns:a16="http://schemas.microsoft.com/office/drawing/2014/main" id="{84173AAB-2379-4250-B31F-D965DA084C60}"/>
              </a:ext>
            </a:extLst>
          </p:cNvPr>
          <p:cNvSpPr txBox="1"/>
          <p:nvPr/>
        </p:nvSpPr>
        <p:spPr>
          <a:xfrm>
            <a:off x="8547507" y="5630891"/>
            <a:ext cx="1174005" cy="261610"/>
          </a:xfrm>
          <a:prstGeom prst="rect">
            <a:avLst/>
          </a:prstGeom>
          <a:noFill/>
        </p:spPr>
        <p:txBody>
          <a:bodyPr wrap="square" rtlCol="0">
            <a:spAutoFit/>
          </a:bodyPr>
          <a:lstStyle/>
          <a:p>
            <a:pPr algn="ctr"/>
            <a:r>
              <a:rPr lang="en-US" altLang="zh-TW" sz="1100" b="1">
                <a:latin typeface="Arial" panose="020B0604020202020204" pitchFamily="34" charset="0"/>
                <a:cs typeface="Arial" panose="020B0604020202020204" pitchFamily="34" charset="0"/>
              </a:rPr>
              <a:t>192.168.90.11</a:t>
            </a:r>
            <a:endParaRPr lang="zh-TW" altLang="en-US" sz="1100" b="1">
              <a:latin typeface="Arial" panose="020B0604020202020204" pitchFamily="34" charset="0"/>
              <a:cs typeface="Arial" panose="020B0604020202020204" pitchFamily="34" charset="0"/>
            </a:endParaRPr>
          </a:p>
        </p:txBody>
      </p:sp>
      <p:sp>
        <p:nvSpPr>
          <p:cNvPr id="25" name="文字方塊 24">
            <a:extLst>
              <a:ext uri="{FF2B5EF4-FFF2-40B4-BE49-F238E27FC236}">
                <a16:creationId xmlns:a16="http://schemas.microsoft.com/office/drawing/2014/main" id="{9EFB2C77-25F4-4724-AEE5-66E32CCECE8E}"/>
              </a:ext>
            </a:extLst>
          </p:cNvPr>
          <p:cNvSpPr txBox="1"/>
          <p:nvPr/>
        </p:nvSpPr>
        <p:spPr>
          <a:xfrm>
            <a:off x="9612308" y="5630891"/>
            <a:ext cx="1174005" cy="261610"/>
          </a:xfrm>
          <a:prstGeom prst="rect">
            <a:avLst/>
          </a:prstGeom>
          <a:noFill/>
        </p:spPr>
        <p:txBody>
          <a:bodyPr wrap="square" rtlCol="0">
            <a:spAutoFit/>
          </a:bodyPr>
          <a:lstStyle/>
          <a:p>
            <a:pPr algn="ctr"/>
            <a:r>
              <a:rPr lang="en-US" altLang="zh-TW" sz="1100" b="1">
                <a:latin typeface="Arial" panose="020B0604020202020204" pitchFamily="34" charset="0"/>
                <a:cs typeface="Arial" panose="020B0604020202020204" pitchFamily="34" charset="0"/>
              </a:rPr>
              <a:t>192.168.90.11</a:t>
            </a:r>
            <a:endParaRPr lang="zh-TW" altLang="en-US" sz="1100" b="1">
              <a:latin typeface="Arial" panose="020B0604020202020204" pitchFamily="34" charset="0"/>
              <a:cs typeface="Arial" panose="020B0604020202020204" pitchFamily="34" charset="0"/>
            </a:endParaRPr>
          </a:p>
        </p:txBody>
      </p:sp>
      <p:sp>
        <p:nvSpPr>
          <p:cNvPr id="26" name="矩形 25">
            <a:extLst>
              <a:ext uri="{FF2B5EF4-FFF2-40B4-BE49-F238E27FC236}">
                <a16:creationId xmlns:a16="http://schemas.microsoft.com/office/drawing/2014/main" id="{B86E7BEB-B1D6-4096-A294-5598CDA58092}"/>
              </a:ext>
            </a:extLst>
          </p:cNvPr>
          <p:cNvSpPr/>
          <p:nvPr/>
        </p:nvSpPr>
        <p:spPr>
          <a:xfrm>
            <a:off x="977302" y="2695918"/>
            <a:ext cx="76200" cy="59653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58750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a:xfrm>
            <a:off x="838199" y="132347"/>
            <a:ext cx="11120919" cy="1143000"/>
          </a:xfrm>
        </p:spPr>
        <p:txBody>
          <a:bodyPr>
            <a:normAutofit fontScale="90000"/>
          </a:bodyPr>
          <a:lstStyle/>
          <a:p>
            <a:r>
              <a:rPr lang="en-US" altLang="zh-TW"/>
              <a:t>Through NAS</a:t>
            </a:r>
            <a:r>
              <a:rPr lang="zh-TW" altLang="en-US"/>
              <a:t> </a:t>
            </a:r>
            <a:r>
              <a:rPr lang="en-US" altLang="zh-TW"/>
              <a:t>VPN</a:t>
            </a:r>
            <a:r>
              <a:rPr lang="zh-TW" altLang="en-US"/>
              <a:t> </a:t>
            </a:r>
            <a:r>
              <a:rPr lang="en-US" altLang="zh-TW"/>
              <a:t>connection, reach the other network segment</a:t>
            </a:r>
            <a:endParaRPr lang="zh-TW" altLang="en-US"/>
          </a:p>
        </p:txBody>
      </p:sp>
      <p:sp>
        <p:nvSpPr>
          <p:cNvPr id="4" name="文字方塊 3">
            <a:extLst>
              <a:ext uri="{FF2B5EF4-FFF2-40B4-BE49-F238E27FC236}">
                <a16:creationId xmlns:a16="http://schemas.microsoft.com/office/drawing/2014/main" id="{C09DA541-22AB-4A23-8F42-BF35355A7BA3}"/>
              </a:ext>
            </a:extLst>
          </p:cNvPr>
          <p:cNvSpPr txBox="1"/>
          <p:nvPr/>
        </p:nvSpPr>
        <p:spPr>
          <a:xfrm>
            <a:off x="908045" y="2370147"/>
            <a:ext cx="4415183" cy="2339102"/>
          </a:xfrm>
          <a:prstGeom prst="rect">
            <a:avLst/>
          </a:prstGeom>
          <a:noFill/>
        </p:spPr>
        <p:txBody>
          <a:bodyPr wrap="square" rtlCol="0" anchor="t">
            <a:spAutoFit/>
          </a:bodyPr>
          <a:lstStyle/>
          <a:p>
            <a:r>
              <a:rPr lang="en-US" altLang="zh-TW" sz="2000" b="1">
                <a:solidFill>
                  <a:srgbClr val="7030A0"/>
                </a:solidFill>
                <a:latin typeface="Arial"/>
                <a:ea typeface="微軟正黑體"/>
                <a:cs typeface="Arial"/>
              </a:rPr>
              <a:t>Steps:</a:t>
            </a:r>
            <a:r>
              <a:rPr lang="zh-TW" altLang="en-US" sz="2000" b="1">
                <a:solidFill>
                  <a:srgbClr val="7030A0"/>
                </a:solidFill>
                <a:latin typeface="Arial"/>
                <a:ea typeface="微軟正黑體"/>
                <a:cs typeface="Arial"/>
              </a:rPr>
              <a:t> </a:t>
            </a:r>
            <a:endParaRPr lang="en-US" altLang="zh-TW" sz="2000" b="1">
              <a:solidFill>
                <a:srgbClr val="7030A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buFont typeface="+mj-lt"/>
              <a:buAutoNum type="arabicPeriod"/>
            </a:pPr>
            <a:r>
              <a:rPr lang="en-US" altLang="zh-TW" b="1">
                <a:latin typeface="Arial"/>
                <a:ea typeface="微軟正黑體"/>
                <a:cs typeface="Arial"/>
              </a:rPr>
              <a:t>NAS A connect to NAS B by VPN connection</a:t>
            </a:r>
          </a:p>
          <a:p>
            <a:pPr marL="342900" indent="-342900">
              <a:buFont typeface="+mj-lt"/>
              <a:buAutoNum type="arabicPeriod"/>
            </a:pPr>
            <a:r>
              <a:rPr lang="en-US" altLang="zh-TW" b="1">
                <a:latin typeface="Arial"/>
                <a:ea typeface="微軟正黑體"/>
                <a:cs typeface="Arial"/>
              </a:rPr>
              <a:t>NAS</a:t>
            </a:r>
            <a:r>
              <a:rPr lang="zh-TW" altLang="en-US" b="1">
                <a:latin typeface="Arial"/>
                <a:ea typeface="微軟正黑體"/>
                <a:cs typeface="Arial"/>
              </a:rPr>
              <a:t> </a:t>
            </a:r>
            <a:r>
              <a:rPr lang="en-US" altLang="zh-TW" b="1">
                <a:latin typeface="Arial"/>
                <a:ea typeface="微軟正黑體"/>
                <a:cs typeface="Arial"/>
              </a:rPr>
              <a:t>A</a:t>
            </a:r>
            <a:r>
              <a:rPr lang="zh-TW" altLang="en-US" b="1">
                <a:latin typeface="Arial"/>
                <a:ea typeface="微軟正黑體"/>
                <a:cs typeface="Arial"/>
              </a:rPr>
              <a:t> </a:t>
            </a:r>
            <a:r>
              <a:rPr lang="en-US" altLang="zh-TW" b="1">
                <a:latin typeface="Arial"/>
                <a:ea typeface="微軟正黑體"/>
                <a:cs typeface="Arial"/>
              </a:rPr>
              <a:t>enable</a:t>
            </a:r>
          </a:p>
          <a:p>
            <a:pPr marL="541020" indent="-188595">
              <a:buFontTx/>
              <a:buChar char="-"/>
            </a:pPr>
            <a:r>
              <a:rPr lang="en-US" altLang="zh-TW" b="1">
                <a:latin typeface="Arial" panose="020B0604020202020204" pitchFamily="34" charset="0"/>
                <a:ea typeface="微軟正黑體" panose="020B0604030504040204" pitchFamily="34" charset="-120"/>
                <a:cs typeface="Arial" panose="020B0604020202020204" pitchFamily="34" charset="0"/>
              </a:rPr>
              <a:t>Use VPN as NAS Default Gateway</a:t>
            </a:r>
          </a:p>
          <a:p>
            <a:pPr marL="541020" indent="-188595">
              <a:buFontTx/>
              <a:buChar char="-"/>
            </a:pPr>
            <a:r>
              <a:rPr lang="en-US" altLang="zh-TW" b="1">
                <a:latin typeface="Arial" panose="020B0604020202020204" pitchFamily="34" charset="0"/>
                <a:ea typeface="微軟正黑體" panose="020B0604030504040204" pitchFamily="34" charset="-120"/>
                <a:cs typeface="Arial" panose="020B0604020202020204" pitchFamily="34" charset="0"/>
              </a:rPr>
              <a:t>Allow other network devices in the same subnet to connect to the VPN through NAS</a:t>
            </a:r>
            <a:endParaRPr lang="zh-TW" altLang="en-US" b="1">
              <a:latin typeface="Arial" panose="020B0604020202020204" pitchFamily="34" charset="0"/>
              <a:ea typeface="微軟正黑體" panose="020B0604030504040204" pitchFamily="34" charset="-120"/>
              <a:cs typeface="Arial" panose="020B0604020202020204" pitchFamily="34" charset="0"/>
            </a:endParaRPr>
          </a:p>
        </p:txBody>
      </p:sp>
      <p:pic>
        <p:nvPicPr>
          <p:cNvPr id="3" name="圖片 2">
            <a:extLst>
              <a:ext uri="{FF2B5EF4-FFF2-40B4-BE49-F238E27FC236}">
                <a16:creationId xmlns:a16="http://schemas.microsoft.com/office/drawing/2014/main" id="{7214AE2A-6232-4AC5-BA75-9B796D5859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1405" y="2005261"/>
            <a:ext cx="6008135" cy="3478889"/>
          </a:xfrm>
          <a:prstGeom prst="roundRect">
            <a:avLst>
              <a:gd name="adj" fmla="val 1782"/>
            </a:avLst>
          </a:prstGeom>
          <a:solidFill>
            <a:srgbClr val="FFFFFF">
              <a:shade val="85000"/>
            </a:srgbClr>
          </a:solidFill>
          <a:ln w="19050">
            <a:noFill/>
          </a:ln>
          <a:effectLst>
            <a:outerShdw blurRad="50800" dist="38100" dir="2700000" algn="tl" rotWithShape="0">
              <a:prstClr val="black">
                <a:alpha val="40000"/>
              </a:prstClr>
            </a:outerShdw>
          </a:effectLst>
        </p:spPr>
      </p:pic>
      <p:sp>
        <p:nvSpPr>
          <p:cNvPr id="5" name="矩形 4">
            <a:extLst>
              <a:ext uri="{FF2B5EF4-FFF2-40B4-BE49-F238E27FC236}">
                <a16:creationId xmlns:a16="http://schemas.microsoft.com/office/drawing/2014/main" id="{EC16A74B-4E22-47C7-94D6-46F605B95F70}"/>
              </a:ext>
            </a:extLst>
          </p:cNvPr>
          <p:cNvSpPr/>
          <p:nvPr/>
        </p:nvSpPr>
        <p:spPr>
          <a:xfrm>
            <a:off x="802101" y="2250748"/>
            <a:ext cx="76200" cy="59653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86084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a:xfrm>
            <a:off x="838199" y="128430"/>
            <a:ext cx="11120919" cy="1146917"/>
          </a:xfrm>
        </p:spPr>
        <p:txBody>
          <a:bodyPr>
            <a:normAutofit fontScale="90000"/>
          </a:bodyPr>
          <a:lstStyle/>
          <a:p>
            <a:r>
              <a:rPr lang="en-US" altLang="zh-TW"/>
              <a:t>Through NAS</a:t>
            </a:r>
            <a:r>
              <a:rPr lang="zh-TW" altLang="en-US"/>
              <a:t> </a:t>
            </a:r>
            <a:r>
              <a:rPr lang="en-US" altLang="zh-TW"/>
              <a:t>VPN</a:t>
            </a:r>
            <a:r>
              <a:rPr lang="zh-TW" altLang="en-US"/>
              <a:t> </a:t>
            </a:r>
            <a:r>
              <a:rPr lang="en-US" altLang="zh-TW"/>
              <a:t>connection, reach the other network segment</a:t>
            </a:r>
            <a:endParaRPr lang="zh-TW" altLang="en-US"/>
          </a:p>
        </p:txBody>
      </p:sp>
      <p:sp>
        <p:nvSpPr>
          <p:cNvPr id="4" name="文字方塊 3">
            <a:extLst>
              <a:ext uri="{FF2B5EF4-FFF2-40B4-BE49-F238E27FC236}">
                <a16:creationId xmlns:a16="http://schemas.microsoft.com/office/drawing/2014/main" id="{C09DA541-22AB-4A23-8F42-BF35355A7BA3}"/>
              </a:ext>
            </a:extLst>
          </p:cNvPr>
          <p:cNvSpPr txBox="1"/>
          <p:nvPr/>
        </p:nvSpPr>
        <p:spPr>
          <a:xfrm>
            <a:off x="1253997" y="3019626"/>
            <a:ext cx="5185205" cy="1261884"/>
          </a:xfrm>
          <a:prstGeom prst="rect">
            <a:avLst/>
          </a:prstGeom>
          <a:noFill/>
        </p:spPr>
        <p:txBody>
          <a:bodyPr wrap="square" rtlCol="0" anchor="t">
            <a:spAutoFit/>
          </a:bodyPr>
          <a:lstStyle/>
          <a:p>
            <a:r>
              <a:rPr lang="en-US" altLang="zh-TW" sz="2000" b="1">
                <a:solidFill>
                  <a:srgbClr val="7030A0"/>
                </a:solidFill>
                <a:latin typeface="Arial"/>
                <a:ea typeface="微軟正黑體"/>
                <a:cs typeface="Arial"/>
              </a:rPr>
              <a:t>Steps:</a:t>
            </a:r>
            <a:r>
              <a:rPr lang="zh-TW" altLang="en-US" sz="2000" b="1">
                <a:solidFill>
                  <a:srgbClr val="7030A0"/>
                </a:solidFill>
                <a:latin typeface="Arial"/>
                <a:ea typeface="微軟正黑體"/>
                <a:cs typeface="Arial"/>
              </a:rPr>
              <a:t> </a:t>
            </a:r>
            <a:endParaRPr lang="en-US" altLang="zh-TW" sz="2000" b="1">
              <a:solidFill>
                <a:srgbClr val="7030A0"/>
              </a:solidFill>
              <a:latin typeface="Arial" panose="020B0604020202020204" pitchFamily="34" charset="0"/>
              <a:ea typeface="微軟正黑體" panose="020B0604030504040204" pitchFamily="34" charset="-120"/>
              <a:cs typeface="Arial" panose="020B0604020202020204" pitchFamily="34" charset="0"/>
            </a:endParaRPr>
          </a:p>
          <a:p>
            <a:pPr marL="273050" indent="-273050"/>
            <a:r>
              <a:rPr lang="en-US" altLang="zh-TW" sz="2000" b="1">
                <a:latin typeface="Arial"/>
                <a:ea typeface="微軟正黑體"/>
                <a:cs typeface="Arial"/>
              </a:rPr>
              <a:t>3. </a:t>
            </a:r>
            <a:r>
              <a:rPr lang="en-US" altLang="zh-TW" b="1">
                <a:latin typeface="Arial"/>
                <a:ea typeface="微軟正黑體"/>
                <a:cs typeface="Arial"/>
              </a:rPr>
              <a:t>Set PC‘s default gateway to NAS A</a:t>
            </a:r>
          </a:p>
          <a:p>
            <a:pPr marL="273050" indent="-273050"/>
            <a:r>
              <a:rPr lang="en-US" altLang="zh-TW" b="1">
                <a:latin typeface="Arial"/>
                <a:ea typeface="微軟正黑體"/>
                <a:cs typeface="Arial"/>
              </a:rPr>
              <a:t>4. PC A can connect to 192.168.90.x/24</a:t>
            </a:r>
            <a:r>
              <a:rPr lang="zh-TW" altLang="en-US" b="1">
                <a:latin typeface="Arial"/>
                <a:ea typeface="微軟正黑體"/>
                <a:cs typeface="Arial"/>
              </a:rPr>
              <a:t> </a:t>
            </a:r>
            <a:r>
              <a:rPr lang="en-US" altLang="zh-TW" b="1">
                <a:latin typeface="Arial"/>
                <a:ea typeface="微軟正黑體"/>
                <a:cs typeface="Arial"/>
              </a:rPr>
              <a:t>network segment</a:t>
            </a:r>
          </a:p>
        </p:txBody>
      </p:sp>
      <p:pic>
        <p:nvPicPr>
          <p:cNvPr id="5" name="圖片 4">
            <a:extLst>
              <a:ext uri="{FF2B5EF4-FFF2-40B4-BE49-F238E27FC236}">
                <a16:creationId xmlns:a16="http://schemas.microsoft.com/office/drawing/2014/main" id="{1838912F-5BB5-4344-9466-E23CA3025D56}"/>
              </a:ext>
            </a:extLst>
          </p:cNvPr>
          <p:cNvPicPr>
            <a:picLocks noChangeAspect="1"/>
          </p:cNvPicPr>
          <p:nvPr/>
        </p:nvPicPr>
        <p:blipFill>
          <a:blip r:embed="rId3"/>
          <a:stretch>
            <a:fillRect/>
          </a:stretch>
        </p:blipFill>
        <p:spPr>
          <a:xfrm>
            <a:off x="6482879" y="1483530"/>
            <a:ext cx="4455124" cy="4712734"/>
          </a:xfrm>
          <a:prstGeom prst="roundRect">
            <a:avLst>
              <a:gd name="adj" fmla="val 1782"/>
            </a:avLst>
          </a:prstGeom>
          <a:solidFill>
            <a:srgbClr val="FFFFFF">
              <a:shade val="85000"/>
            </a:srgbClr>
          </a:solidFill>
          <a:ln w="19050">
            <a:noFill/>
          </a:ln>
          <a:effectLst>
            <a:outerShdw blurRad="50800" dist="38100" dir="2700000" algn="tl" rotWithShape="0">
              <a:prstClr val="black">
                <a:alpha val="40000"/>
              </a:prstClr>
            </a:outerShdw>
          </a:effectLst>
        </p:spPr>
      </p:pic>
      <p:sp>
        <p:nvSpPr>
          <p:cNvPr id="6" name="矩形 5">
            <a:extLst>
              <a:ext uri="{FF2B5EF4-FFF2-40B4-BE49-F238E27FC236}">
                <a16:creationId xmlns:a16="http://schemas.microsoft.com/office/drawing/2014/main" id="{B3791F48-D94C-4545-93C9-9C2BB1E3AE70}"/>
              </a:ext>
            </a:extLst>
          </p:cNvPr>
          <p:cNvSpPr/>
          <p:nvPr/>
        </p:nvSpPr>
        <p:spPr>
          <a:xfrm>
            <a:off x="1117231" y="2904465"/>
            <a:ext cx="76200" cy="59653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50450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83;p17">
            <a:extLst>
              <a:ext uri="{FF2B5EF4-FFF2-40B4-BE49-F238E27FC236}">
                <a16:creationId xmlns:a16="http://schemas.microsoft.com/office/drawing/2014/main" id="{49F22C1C-3B4E-43BF-A531-67D844C06BA1}"/>
              </a:ext>
            </a:extLst>
          </p:cNvPr>
          <p:cNvSpPr txBox="1"/>
          <p:nvPr/>
        </p:nvSpPr>
        <p:spPr>
          <a:xfrm>
            <a:off x="400301" y="4385488"/>
            <a:ext cx="4790823" cy="583554"/>
          </a:xfrm>
          <a:prstGeom prst="rect">
            <a:avLst/>
          </a:prstGeom>
          <a:noFill/>
          <a:ln>
            <a:noFill/>
          </a:ln>
        </p:spPr>
        <p:txBody>
          <a:bodyPr spcFirstLastPara="1" wrap="square" lIns="121900" tIns="121900" rIns="121900" bIns="121900" anchor="t" anchorCtr="0">
            <a:noAutofit/>
          </a:bodyPr>
          <a:lstStyle/>
          <a:p>
            <a:pPr>
              <a:buClr>
                <a:srgbClr val="000000"/>
              </a:buClr>
              <a:buFont typeface="Arial"/>
            </a:pPr>
            <a:r>
              <a:rPr lang="en-US" altLang="zh-TW" sz="800" b="1">
                <a:solidFill>
                  <a:schemeClr val="bg1"/>
                </a:solidFill>
                <a:latin typeface="Arial"/>
                <a:ea typeface="微軟正黑體" pitchFamily="34" charset="-120"/>
                <a:cs typeface="Arial"/>
                <a:sym typeface="Arial"/>
              </a:rPr>
              <a:t>Copyright © 2019 QNAP Systems, Inc. All rights reserved. QNAP® and other names of QNAP Products are proprietary marks or registered trademarks of QNAP Systems, Inc. Other products and company names mentioned herein are trademarks of their respective holders.</a:t>
            </a:r>
            <a:endParaRPr lang="zh-TW" altLang="en-US" sz="800" b="1">
              <a:solidFill>
                <a:schemeClr val="bg1"/>
              </a:solidFill>
              <a:latin typeface="Arial"/>
              <a:ea typeface="微軟正黑體" pitchFamily="34" charset="-120"/>
              <a:cs typeface="Arial"/>
              <a:sym typeface="Arial"/>
            </a:endParaRPr>
          </a:p>
        </p:txBody>
      </p:sp>
    </p:spTree>
    <p:extLst>
      <p:ext uri="{BB962C8B-B14F-4D97-AF65-F5344CB8AC3E}">
        <p14:creationId xmlns:p14="http://schemas.microsoft.com/office/powerpoint/2010/main" val="2833322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a:xfrm>
            <a:off x="838200" y="148557"/>
            <a:ext cx="10515600" cy="1114758"/>
          </a:xfrm>
        </p:spPr>
        <p:txBody>
          <a:bodyPr/>
          <a:lstStyle/>
          <a:p>
            <a:r>
              <a:rPr lang="en-US" altLang="zh-TW">
                <a:latin typeface="Arial"/>
                <a:ea typeface="微軟正黑體"/>
                <a:cs typeface="Arial"/>
                <a:sym typeface="Microsoft JhengHei"/>
              </a:rPr>
              <a:t>The general Internet structure</a:t>
            </a:r>
            <a:endParaRPr lang="zh-TW" altLang="en-US"/>
          </a:p>
        </p:txBody>
      </p:sp>
      <p:pic>
        <p:nvPicPr>
          <p:cNvPr id="10" name="Shape 119">
            <a:extLst>
              <a:ext uri="{FF2B5EF4-FFF2-40B4-BE49-F238E27FC236}">
                <a16:creationId xmlns:a16="http://schemas.microsoft.com/office/drawing/2014/main" id="{838E86C2-07D2-4E09-981E-EF690D4B2D22}"/>
              </a:ext>
            </a:extLst>
          </p:cNvPr>
          <p:cNvPicPr preferRelativeResize="0"/>
          <p:nvPr/>
        </p:nvPicPr>
        <p:blipFill>
          <a:blip r:embed="rId2" cstate="screen">
            <a:extLst>
              <a:ext uri="{28A0092B-C50C-407E-A947-70E740481C1C}">
                <a14:useLocalDpi xmlns:a14="http://schemas.microsoft.com/office/drawing/2010/main"/>
              </a:ext>
            </a:extLst>
          </a:blip>
          <a:stretch>
            <a:fillRect/>
          </a:stretch>
        </p:blipFill>
        <p:spPr>
          <a:xfrm>
            <a:off x="1071496" y="1843471"/>
            <a:ext cx="9856504" cy="4047519"/>
          </a:xfrm>
          <a:prstGeom prst="rect">
            <a:avLst/>
          </a:prstGeom>
          <a:noFill/>
          <a:ln>
            <a:noFill/>
          </a:ln>
        </p:spPr>
      </p:pic>
      <p:pic>
        <p:nvPicPr>
          <p:cNvPr id="11" name="Shape 120" descr="tunnel-02.png">
            <a:extLst>
              <a:ext uri="{FF2B5EF4-FFF2-40B4-BE49-F238E27FC236}">
                <a16:creationId xmlns:a16="http://schemas.microsoft.com/office/drawing/2014/main" id="{4D1A27FD-F90B-461E-A4B5-63C23DD93EAA}"/>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89163" y="3734879"/>
            <a:ext cx="3996737" cy="733120"/>
          </a:xfrm>
          <a:prstGeom prst="rect">
            <a:avLst/>
          </a:prstGeom>
          <a:noFill/>
          <a:ln>
            <a:noFill/>
          </a:ln>
        </p:spPr>
      </p:pic>
      <p:sp>
        <p:nvSpPr>
          <p:cNvPr id="12" name="Shape 121">
            <a:extLst>
              <a:ext uri="{FF2B5EF4-FFF2-40B4-BE49-F238E27FC236}">
                <a16:creationId xmlns:a16="http://schemas.microsoft.com/office/drawing/2014/main" id="{60BC6B4F-3FF3-40F4-A916-7C429240237E}"/>
              </a:ext>
            </a:extLst>
          </p:cNvPr>
          <p:cNvSpPr txBox="1"/>
          <p:nvPr/>
        </p:nvSpPr>
        <p:spPr>
          <a:xfrm>
            <a:off x="5465927" y="3138905"/>
            <a:ext cx="1781215" cy="414347"/>
          </a:xfrm>
          <a:prstGeom prst="rect">
            <a:avLst/>
          </a:prstGeom>
          <a:noFill/>
          <a:ln>
            <a:noFill/>
          </a:ln>
        </p:spPr>
        <p:txBody>
          <a:bodyPr spcFirstLastPara="1" wrap="square" lIns="91425" tIns="45700" rIns="91425" bIns="45700" anchor="t" anchorCtr="0">
            <a:noAutofit/>
          </a:bodyPr>
          <a:lstStyle/>
          <a:p>
            <a:pPr lvl="0" algn="ctr">
              <a:buClr>
                <a:srgbClr val="000000"/>
              </a:buClr>
              <a:buSzPts val="1800"/>
            </a:pPr>
            <a:r>
              <a:rPr lang="en-US" altLang="zh-TW" sz="2800" b="1">
                <a:solidFill>
                  <a:srgbClr val="0070C0"/>
                </a:solidFill>
                <a:latin typeface="Arial" panose="020B0604020202020204" pitchFamily="34" charset="0"/>
                <a:ea typeface="Microsoft JhengHei"/>
                <a:cs typeface="Arial" panose="020B0604020202020204" pitchFamily="34" charset="0"/>
                <a:sym typeface="Microsoft JhengHei"/>
              </a:rPr>
              <a:t>Internet</a:t>
            </a:r>
            <a:endParaRPr lang="zh-TW" altLang="zh-TW" sz="2800" b="1">
              <a:solidFill>
                <a:srgbClr val="0070C0"/>
              </a:solidFill>
              <a:latin typeface="Arial" panose="020B0604020202020204" pitchFamily="34" charset="0"/>
              <a:ea typeface="Microsoft JhengHei"/>
              <a:cs typeface="Arial" panose="020B0604020202020204" pitchFamily="34" charset="0"/>
              <a:sym typeface="Microsoft JhengHei"/>
            </a:endParaRPr>
          </a:p>
        </p:txBody>
      </p:sp>
      <p:pic>
        <p:nvPicPr>
          <p:cNvPr id="6" name="Shape 354" descr="C:\Users\user\Desktop\20170928_Virtualization Station 直播\有.png">
            <a:extLst>
              <a:ext uri="{FF2B5EF4-FFF2-40B4-BE49-F238E27FC236}">
                <a16:creationId xmlns:a16="http://schemas.microsoft.com/office/drawing/2014/main" id="{E75C2463-78B3-4446-9BB1-7EEA7ED1C4CD}"/>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00508" y="5102930"/>
            <a:ext cx="579243" cy="548846"/>
          </a:xfrm>
          <a:prstGeom prst="rect">
            <a:avLst/>
          </a:prstGeom>
          <a:noFill/>
          <a:ln>
            <a:noFill/>
          </a:ln>
        </p:spPr>
      </p:pic>
    </p:spTree>
    <p:extLst>
      <p:ext uri="{BB962C8B-B14F-4D97-AF65-F5344CB8AC3E}">
        <p14:creationId xmlns:p14="http://schemas.microsoft.com/office/powerpoint/2010/main" val="307570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a:xfrm>
            <a:off x="838200" y="132347"/>
            <a:ext cx="10515600" cy="1126792"/>
          </a:xfrm>
        </p:spPr>
        <p:txBody>
          <a:bodyPr/>
          <a:lstStyle/>
          <a:p>
            <a:r>
              <a:rPr lang="en-US" altLang="zh-TW">
                <a:sym typeface="Microsoft JhengHei"/>
              </a:rPr>
              <a:t>When you connect through the VPN</a:t>
            </a:r>
            <a:endParaRPr lang="zh-TW" altLang="en-US"/>
          </a:p>
        </p:txBody>
      </p:sp>
      <p:pic>
        <p:nvPicPr>
          <p:cNvPr id="6" name="Shape 139">
            <a:extLst>
              <a:ext uri="{FF2B5EF4-FFF2-40B4-BE49-F238E27FC236}">
                <a16:creationId xmlns:a16="http://schemas.microsoft.com/office/drawing/2014/main" id="{A7647C01-9237-45A7-8A74-DC6DE7E3D23D}"/>
              </a:ext>
            </a:extLst>
          </p:cNvPr>
          <p:cNvPicPr preferRelativeResize="0"/>
          <p:nvPr/>
        </p:nvPicPr>
        <p:blipFill>
          <a:blip r:embed="rId2" cstate="screen">
            <a:extLst>
              <a:ext uri="{28A0092B-C50C-407E-A947-70E740481C1C}">
                <a14:useLocalDpi xmlns:a14="http://schemas.microsoft.com/office/drawing/2010/main"/>
              </a:ext>
            </a:extLst>
          </a:blip>
          <a:stretch>
            <a:fillRect/>
          </a:stretch>
        </p:blipFill>
        <p:spPr>
          <a:xfrm>
            <a:off x="1107156" y="1834069"/>
            <a:ext cx="9829550" cy="4036450"/>
          </a:xfrm>
          <a:prstGeom prst="rect">
            <a:avLst/>
          </a:prstGeom>
          <a:noFill/>
          <a:ln>
            <a:noFill/>
          </a:ln>
        </p:spPr>
      </p:pic>
      <p:sp>
        <p:nvSpPr>
          <p:cNvPr id="7" name="Shape 140">
            <a:extLst>
              <a:ext uri="{FF2B5EF4-FFF2-40B4-BE49-F238E27FC236}">
                <a16:creationId xmlns:a16="http://schemas.microsoft.com/office/drawing/2014/main" id="{D3A4766C-4C63-4076-9D83-F80CEA18B0E6}"/>
              </a:ext>
            </a:extLst>
          </p:cNvPr>
          <p:cNvSpPr txBox="1"/>
          <p:nvPr/>
        </p:nvSpPr>
        <p:spPr>
          <a:xfrm>
            <a:off x="4617436" y="3169544"/>
            <a:ext cx="3156020" cy="401882"/>
          </a:xfrm>
          <a:prstGeom prst="rect">
            <a:avLst/>
          </a:prstGeom>
          <a:noFill/>
          <a:ln>
            <a:noFill/>
          </a:ln>
        </p:spPr>
        <p:txBody>
          <a:bodyPr spcFirstLastPara="1" wrap="square" lIns="91425" tIns="45700" rIns="91425" bIns="45700" anchor="t" anchorCtr="0">
            <a:noAutofit/>
          </a:bodyPr>
          <a:lstStyle/>
          <a:p>
            <a:pPr lvl="0" algn="ctr">
              <a:buClr>
                <a:srgbClr val="000000"/>
              </a:buClr>
              <a:buSzPts val="1800"/>
            </a:pPr>
            <a:r>
              <a:rPr lang="en-US" altLang="zh-TW" sz="2400" b="1">
                <a:solidFill>
                  <a:srgbClr val="0070C0"/>
                </a:solidFill>
                <a:latin typeface="Arial" panose="020B0604020202020204" pitchFamily="34" charset="0"/>
                <a:ea typeface="Microsoft JhengHei"/>
                <a:cs typeface="Arial" panose="020B0604020202020204" pitchFamily="34" charset="0"/>
                <a:sym typeface="Microsoft JhengHei"/>
              </a:rPr>
              <a:t>Internet in Tunnel</a:t>
            </a:r>
          </a:p>
        </p:txBody>
      </p:sp>
      <p:pic>
        <p:nvPicPr>
          <p:cNvPr id="8" name="Shape 141" descr="tunnel-02.png">
            <a:extLst>
              <a:ext uri="{FF2B5EF4-FFF2-40B4-BE49-F238E27FC236}">
                <a16:creationId xmlns:a16="http://schemas.microsoft.com/office/drawing/2014/main" id="{76162FCF-9C19-4D73-AACA-CB1180972EB9}"/>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65098" y="3799534"/>
            <a:ext cx="3866788" cy="711066"/>
          </a:xfrm>
          <a:prstGeom prst="rect">
            <a:avLst/>
          </a:prstGeom>
          <a:noFill/>
          <a:ln>
            <a:noFill/>
          </a:ln>
        </p:spPr>
      </p:pic>
    </p:spTree>
    <p:extLst>
      <p:ext uri="{BB962C8B-B14F-4D97-AF65-F5344CB8AC3E}">
        <p14:creationId xmlns:p14="http://schemas.microsoft.com/office/powerpoint/2010/main" val="372836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圓角 26">
            <a:extLst>
              <a:ext uri="{FF2B5EF4-FFF2-40B4-BE49-F238E27FC236}">
                <a16:creationId xmlns:a16="http://schemas.microsoft.com/office/drawing/2014/main" id="{1EE27E75-A4A6-4FC1-9381-B7F705C6FC4D}"/>
              </a:ext>
            </a:extLst>
          </p:cNvPr>
          <p:cNvSpPr/>
          <p:nvPr/>
        </p:nvSpPr>
        <p:spPr>
          <a:xfrm>
            <a:off x="464023" y="1285163"/>
            <a:ext cx="11273051" cy="5070923"/>
          </a:xfrm>
          <a:prstGeom prst="roundRect">
            <a:avLst>
              <a:gd name="adj" fmla="val 238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 name="圖片 3">
            <a:extLst>
              <a:ext uri="{FF2B5EF4-FFF2-40B4-BE49-F238E27FC236}">
                <a16:creationId xmlns:a16="http://schemas.microsoft.com/office/drawing/2014/main" id="{0E55639D-60A0-4AD7-A662-CE47E43DA7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3608" y="1463804"/>
            <a:ext cx="10651272" cy="3307139"/>
          </a:xfrm>
          <a:prstGeom prst="rect">
            <a:avLst/>
          </a:prstGeom>
        </p:spPr>
      </p:pic>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a:xfrm>
            <a:off x="838200" y="148557"/>
            <a:ext cx="10515600" cy="1113080"/>
          </a:xfrm>
        </p:spPr>
        <p:txBody>
          <a:bodyPr/>
          <a:lstStyle/>
          <a:p>
            <a:r>
              <a:rPr lang="en-US" altLang="zh-TW"/>
              <a:t>Who needs the VPN service</a:t>
            </a:r>
            <a:endParaRPr lang="zh-TW" altLang="en-US"/>
          </a:p>
        </p:txBody>
      </p:sp>
      <p:sp>
        <p:nvSpPr>
          <p:cNvPr id="13" name="Shape 155">
            <a:extLst>
              <a:ext uri="{FF2B5EF4-FFF2-40B4-BE49-F238E27FC236}">
                <a16:creationId xmlns:a16="http://schemas.microsoft.com/office/drawing/2014/main" id="{193EB4A5-CD45-4AF3-9402-4F0963F03DFE}"/>
              </a:ext>
            </a:extLst>
          </p:cNvPr>
          <p:cNvSpPr txBox="1"/>
          <p:nvPr/>
        </p:nvSpPr>
        <p:spPr>
          <a:xfrm>
            <a:off x="819704" y="1487867"/>
            <a:ext cx="2433427" cy="790200"/>
          </a:xfrm>
          <a:prstGeom prst="rect">
            <a:avLst/>
          </a:prstGeom>
          <a:noFill/>
          <a:ln>
            <a:noFill/>
          </a:ln>
        </p:spPr>
        <p:txBody>
          <a:bodyPr spcFirstLastPara="1" wrap="square" lIns="91425" tIns="91425" rIns="91425" bIns="91425" anchor="ctr" anchorCtr="0">
            <a:noAutofit/>
          </a:bodyPr>
          <a:lstStyle/>
          <a:p>
            <a:pPr lvl="0" algn="ctr">
              <a:buClr>
                <a:schemeClr val="lt1"/>
              </a:buClr>
              <a:buSzPts val="2200"/>
            </a:pPr>
            <a:r>
              <a:rPr lang="en-US" altLang="zh-TW" sz="2000" b="1">
                <a:solidFill>
                  <a:schemeClr val="lt1"/>
                </a:solidFill>
                <a:effectLst>
                  <a:outerShdw blurRad="38100" dist="38100" dir="2700000" algn="tl">
                    <a:srgbClr val="000000">
                      <a:alpha val="43137"/>
                    </a:srgbClr>
                  </a:outerShdw>
                </a:effectLst>
                <a:latin typeface="Arial" panose="020B0604020202020204" pitchFamily="34" charset="0"/>
                <a:ea typeface="Microsoft JhengHei"/>
                <a:cs typeface="Arial" panose="020B0604020202020204" pitchFamily="34" charset="0"/>
                <a:sym typeface="Microsoft JhengHei"/>
              </a:rPr>
              <a:t>Business Users</a:t>
            </a:r>
          </a:p>
        </p:txBody>
      </p:sp>
      <p:sp>
        <p:nvSpPr>
          <p:cNvPr id="14" name="Shape 156">
            <a:extLst>
              <a:ext uri="{FF2B5EF4-FFF2-40B4-BE49-F238E27FC236}">
                <a16:creationId xmlns:a16="http://schemas.microsoft.com/office/drawing/2014/main" id="{B90D1EAA-A972-4CA6-8871-C13D321903A3}"/>
              </a:ext>
            </a:extLst>
          </p:cNvPr>
          <p:cNvSpPr txBox="1"/>
          <p:nvPr/>
        </p:nvSpPr>
        <p:spPr>
          <a:xfrm>
            <a:off x="6240240" y="1534361"/>
            <a:ext cx="2457731" cy="834428"/>
          </a:xfrm>
          <a:prstGeom prst="rect">
            <a:avLst/>
          </a:prstGeom>
          <a:noFill/>
          <a:ln>
            <a:noFill/>
          </a:ln>
        </p:spPr>
        <p:txBody>
          <a:bodyPr spcFirstLastPara="1" wrap="square" lIns="91425" tIns="91425" rIns="91425" bIns="91425" anchor="t" anchorCtr="0">
            <a:noAutofit/>
          </a:bodyPr>
          <a:lstStyle/>
          <a:p>
            <a:pPr algn="ctr">
              <a:lnSpc>
                <a:spcPts val="2000"/>
              </a:lnSpc>
              <a:buClr>
                <a:schemeClr val="lt1"/>
              </a:buClr>
              <a:buSzPts val="2200"/>
            </a:pPr>
            <a:r>
              <a:rPr lang="en-US" altLang="zh-TW" sz="2000" b="1">
                <a:solidFill>
                  <a:schemeClr val="lt1"/>
                </a:solidFill>
                <a:effectLst>
                  <a:outerShdw blurRad="38100" dist="38100" dir="2700000" algn="tl">
                    <a:srgbClr val="000000">
                      <a:alpha val="43137"/>
                    </a:srgbClr>
                  </a:outerShdw>
                </a:effectLst>
                <a:latin typeface="Arial" panose="020B0604020202020204" pitchFamily="34" charset="0"/>
                <a:ea typeface="Microsoft JhengHei"/>
                <a:cs typeface="Arial" panose="020B0604020202020204" pitchFamily="34" charset="0"/>
                <a:sym typeface="Microsoft JhengHei"/>
              </a:rPr>
              <a:t>Sensitive data</a:t>
            </a:r>
            <a:endParaRPr lang="en-US" altLang="zh-TW" sz="1600" b="1">
              <a:solidFill>
                <a:schemeClr val="lt1"/>
              </a:solidFill>
              <a:effectLst>
                <a:outerShdw blurRad="38100" dist="38100" dir="2700000" algn="tl">
                  <a:srgbClr val="000000">
                    <a:alpha val="43137"/>
                  </a:srgbClr>
                </a:outerShdw>
              </a:effectLst>
              <a:latin typeface="Arial" panose="020B0604020202020204" pitchFamily="34" charset="0"/>
              <a:ea typeface="Microsoft JhengHei"/>
              <a:cs typeface="Arial" panose="020B0604020202020204" pitchFamily="34" charset="0"/>
              <a:sym typeface="Microsoft JhengHei"/>
            </a:endParaRPr>
          </a:p>
          <a:p>
            <a:pPr algn="ctr">
              <a:lnSpc>
                <a:spcPct val="150000"/>
              </a:lnSpc>
              <a:buClr>
                <a:schemeClr val="lt1"/>
              </a:buClr>
              <a:buSzPts val="2200"/>
            </a:pPr>
            <a:r>
              <a:rPr lang="en-US" altLang="zh-TW" sz="1600" b="1">
                <a:solidFill>
                  <a:schemeClr val="lt1"/>
                </a:solidFill>
                <a:effectLst>
                  <a:outerShdw blurRad="38100" dist="38100" dir="2700000" algn="tl">
                    <a:srgbClr val="000000">
                      <a:alpha val="43137"/>
                    </a:srgbClr>
                  </a:outerShdw>
                </a:effectLst>
                <a:latin typeface="Arial" panose="020B0604020202020204" pitchFamily="34" charset="0"/>
                <a:ea typeface="Microsoft JhengHei"/>
                <a:cs typeface="Arial" panose="020B0604020202020204" pitchFamily="34" charset="0"/>
                <a:sym typeface="Microsoft JhengHei"/>
              </a:rPr>
              <a:t>(Financial transactions)</a:t>
            </a:r>
            <a:endParaRPr lang="en-US" altLang="zh-TW" sz="1400" b="1">
              <a:solidFill>
                <a:schemeClr val="lt1"/>
              </a:solidFill>
              <a:effectLst>
                <a:outerShdw blurRad="38100" dist="38100" dir="2700000" algn="tl">
                  <a:srgbClr val="000000">
                    <a:alpha val="43137"/>
                  </a:srgbClr>
                </a:outerShdw>
              </a:effectLst>
              <a:latin typeface="Arial" panose="020B0604020202020204" pitchFamily="34" charset="0"/>
              <a:ea typeface="Microsoft JhengHei"/>
              <a:cs typeface="Arial" panose="020B0604020202020204" pitchFamily="34" charset="0"/>
              <a:sym typeface="Microsoft JhengHei"/>
            </a:endParaRPr>
          </a:p>
        </p:txBody>
      </p:sp>
      <p:sp>
        <p:nvSpPr>
          <p:cNvPr id="15" name="Shape 157">
            <a:extLst>
              <a:ext uri="{FF2B5EF4-FFF2-40B4-BE49-F238E27FC236}">
                <a16:creationId xmlns:a16="http://schemas.microsoft.com/office/drawing/2014/main" id="{6264C29A-B3DD-44B4-B58C-DA2B88B722F7}"/>
              </a:ext>
            </a:extLst>
          </p:cNvPr>
          <p:cNvSpPr txBox="1"/>
          <p:nvPr/>
        </p:nvSpPr>
        <p:spPr>
          <a:xfrm>
            <a:off x="3374300" y="1472369"/>
            <a:ext cx="2744771" cy="907408"/>
          </a:xfrm>
          <a:prstGeom prst="rect">
            <a:avLst/>
          </a:prstGeom>
          <a:noFill/>
          <a:ln>
            <a:noFill/>
          </a:ln>
        </p:spPr>
        <p:txBody>
          <a:bodyPr spcFirstLastPara="1" wrap="square" lIns="91425" tIns="91425" rIns="91425" bIns="91425" anchor="t" anchorCtr="0">
            <a:noAutofit/>
          </a:bodyPr>
          <a:lstStyle/>
          <a:p>
            <a:pPr algn="ctr">
              <a:lnSpc>
                <a:spcPts val="2000"/>
              </a:lnSpc>
              <a:buClr>
                <a:schemeClr val="lt1"/>
              </a:buClr>
              <a:buSzPts val="2200"/>
            </a:pPr>
            <a:r>
              <a:rPr lang="en-US" altLang="zh-TW" sz="2000" b="1">
                <a:solidFill>
                  <a:schemeClr val="lt1"/>
                </a:solidFill>
                <a:effectLst>
                  <a:outerShdw blurRad="38100" dist="38100" dir="2700000" algn="tl">
                    <a:srgbClr val="000000">
                      <a:alpha val="43137"/>
                    </a:srgbClr>
                  </a:outerShdw>
                </a:effectLst>
                <a:latin typeface="Arial" panose="020B0604020202020204" pitchFamily="34" charset="0"/>
                <a:ea typeface="Microsoft JhengHei"/>
                <a:cs typeface="Arial" panose="020B0604020202020204" pitchFamily="34" charset="0"/>
                <a:sym typeface="Microsoft JhengHei"/>
              </a:rPr>
              <a:t>Multinational businesses</a:t>
            </a:r>
          </a:p>
          <a:p>
            <a:pPr lvl="0" algn="ctr">
              <a:lnSpc>
                <a:spcPts val="1200"/>
              </a:lnSpc>
              <a:buClr>
                <a:schemeClr val="lt1"/>
              </a:buClr>
              <a:buSzPts val="2200"/>
            </a:pPr>
            <a:r>
              <a:rPr lang="en-US" altLang="zh-TW" sz="1400" b="1">
                <a:solidFill>
                  <a:schemeClr val="lt1"/>
                </a:solidFill>
                <a:effectLst>
                  <a:outerShdw blurRad="38100" dist="38100" dir="2700000" algn="tl">
                    <a:srgbClr val="000000">
                      <a:alpha val="43137"/>
                    </a:srgbClr>
                  </a:outerShdw>
                </a:effectLst>
                <a:latin typeface="Arial" panose="020B0604020202020204" pitchFamily="34" charset="0"/>
                <a:ea typeface="Microsoft JhengHei"/>
                <a:cs typeface="Arial" panose="020B0604020202020204" pitchFamily="34" charset="0"/>
                <a:sym typeface="Microsoft JhengHei"/>
              </a:rPr>
              <a:t>(Sending and backing up files)</a:t>
            </a:r>
            <a:endParaRPr sz="1400" b="1">
              <a:solidFill>
                <a:schemeClr val="lt1"/>
              </a:solidFill>
              <a:effectLst>
                <a:outerShdw blurRad="38100" dist="38100" dir="2700000" algn="tl">
                  <a:srgbClr val="000000">
                    <a:alpha val="43137"/>
                  </a:srgbClr>
                </a:outerShdw>
              </a:effectLst>
              <a:latin typeface="Microsoft JhengHei"/>
              <a:ea typeface="Microsoft JhengHei"/>
              <a:sym typeface="Microsoft JhengHei"/>
            </a:endParaRPr>
          </a:p>
        </p:txBody>
      </p:sp>
      <p:pic>
        <p:nvPicPr>
          <p:cNvPr id="16" name="Shape 158">
            <a:extLst>
              <a:ext uri="{FF2B5EF4-FFF2-40B4-BE49-F238E27FC236}">
                <a16:creationId xmlns:a16="http://schemas.microsoft.com/office/drawing/2014/main" id="{2AB55304-9135-4FEB-B8DB-A5447A614C17}"/>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87291" y="2254282"/>
            <a:ext cx="1786367" cy="2115826"/>
          </a:xfrm>
          <a:prstGeom prst="rect">
            <a:avLst/>
          </a:prstGeom>
          <a:noFill/>
          <a:ln>
            <a:noFill/>
          </a:ln>
          <a:effectLst>
            <a:outerShdw blurRad="50800" dist="38100" dir="2700000" algn="tl" rotWithShape="0">
              <a:prstClr val="black">
                <a:alpha val="40000"/>
              </a:prstClr>
            </a:outerShdw>
          </a:effectLst>
        </p:spPr>
      </p:pic>
      <p:pic>
        <p:nvPicPr>
          <p:cNvPr id="17" name="Shape 159">
            <a:extLst>
              <a:ext uri="{FF2B5EF4-FFF2-40B4-BE49-F238E27FC236}">
                <a16:creationId xmlns:a16="http://schemas.microsoft.com/office/drawing/2014/main" id="{F2662338-A6C7-412C-9DA8-2DD4B69EC1D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713524" y="2254282"/>
            <a:ext cx="2079742" cy="2115826"/>
          </a:xfrm>
          <a:prstGeom prst="rect">
            <a:avLst/>
          </a:prstGeom>
          <a:noFill/>
          <a:ln>
            <a:noFill/>
          </a:ln>
          <a:effectLst>
            <a:outerShdw blurRad="50800" dist="38100" dir="2700000" algn="tl" rotWithShape="0">
              <a:prstClr val="black">
                <a:alpha val="40000"/>
              </a:prstClr>
            </a:outerShdw>
          </a:effectLst>
        </p:spPr>
      </p:pic>
      <p:pic>
        <p:nvPicPr>
          <p:cNvPr id="18" name="Shape 160">
            <a:extLst>
              <a:ext uri="{FF2B5EF4-FFF2-40B4-BE49-F238E27FC236}">
                <a16:creationId xmlns:a16="http://schemas.microsoft.com/office/drawing/2014/main" id="{F4E946B4-1B48-41F6-9042-09C228F9D79E}"/>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459655" y="2026374"/>
            <a:ext cx="2270182" cy="2206063"/>
          </a:xfrm>
          <a:prstGeom prst="rect">
            <a:avLst/>
          </a:prstGeom>
          <a:noFill/>
          <a:ln>
            <a:noFill/>
          </a:ln>
          <a:effectLst>
            <a:outerShdw blurRad="50800" dist="38100" dir="2700000" algn="tl" rotWithShape="0">
              <a:prstClr val="black">
                <a:alpha val="40000"/>
              </a:prstClr>
            </a:outerShdw>
          </a:effectLst>
        </p:spPr>
      </p:pic>
      <p:sp>
        <p:nvSpPr>
          <p:cNvPr id="19" name="Shape 161">
            <a:extLst>
              <a:ext uri="{FF2B5EF4-FFF2-40B4-BE49-F238E27FC236}">
                <a16:creationId xmlns:a16="http://schemas.microsoft.com/office/drawing/2014/main" id="{4B1E0072-C2D4-4F11-8544-FD73079EAC09}"/>
              </a:ext>
            </a:extLst>
          </p:cNvPr>
          <p:cNvSpPr txBox="1"/>
          <p:nvPr/>
        </p:nvSpPr>
        <p:spPr>
          <a:xfrm>
            <a:off x="8949252" y="1472369"/>
            <a:ext cx="2459140" cy="923400"/>
          </a:xfrm>
          <a:prstGeom prst="rect">
            <a:avLst/>
          </a:prstGeom>
          <a:noFill/>
          <a:ln>
            <a:noFill/>
          </a:ln>
        </p:spPr>
        <p:txBody>
          <a:bodyPr spcFirstLastPara="1" wrap="square" lIns="91425" tIns="91425" rIns="91425" bIns="91425" anchor="t" anchorCtr="0">
            <a:noAutofit/>
          </a:bodyPr>
          <a:lstStyle/>
          <a:p>
            <a:pPr algn="ctr">
              <a:lnSpc>
                <a:spcPts val="2000"/>
              </a:lnSpc>
              <a:buClr>
                <a:schemeClr val="lt1"/>
              </a:buClr>
              <a:buSzPts val="2200"/>
            </a:pPr>
            <a:r>
              <a:rPr lang="en-US" altLang="zh-TW" sz="2000" b="1">
                <a:solidFill>
                  <a:schemeClr val="lt1"/>
                </a:solidFill>
                <a:effectLst>
                  <a:outerShdw blurRad="38100" dist="38100" dir="2700000" algn="tl">
                    <a:srgbClr val="000000">
                      <a:alpha val="43137"/>
                    </a:srgbClr>
                  </a:outerShdw>
                </a:effectLst>
                <a:latin typeface="Arial" panose="020B0604020202020204" pitchFamily="34" charset="0"/>
                <a:ea typeface="Microsoft JhengHei"/>
                <a:cs typeface="Arial" panose="020B0604020202020204" pitchFamily="34" charset="0"/>
                <a:sym typeface="Microsoft JhengHei"/>
              </a:rPr>
              <a:t>Home Users/ Gamers</a:t>
            </a:r>
            <a:r>
              <a:rPr lang="en-US" altLang="zh-TW" sz="2400" b="1">
                <a:solidFill>
                  <a:schemeClr val="lt1"/>
                </a:solidFill>
                <a:effectLst>
                  <a:outerShdw blurRad="38100" dist="38100" dir="2700000" algn="tl">
                    <a:srgbClr val="000000">
                      <a:alpha val="43137"/>
                    </a:srgbClr>
                  </a:outerShdw>
                </a:effectLst>
                <a:latin typeface="Arial" panose="020B0604020202020204" pitchFamily="34" charset="0"/>
                <a:ea typeface="Microsoft JhengHei"/>
                <a:cs typeface="Arial" panose="020B0604020202020204" pitchFamily="34" charset="0"/>
                <a:sym typeface="Microsoft JhengHei"/>
              </a:rPr>
              <a:t> </a:t>
            </a:r>
          </a:p>
          <a:p>
            <a:pPr algn="ctr">
              <a:lnSpc>
                <a:spcPts val="2000"/>
              </a:lnSpc>
              <a:buClr>
                <a:schemeClr val="lt1"/>
              </a:buClr>
              <a:buSzPts val="2200"/>
            </a:pPr>
            <a:r>
              <a:rPr lang="en-US" altLang="zh-TW" sz="1600" b="1">
                <a:solidFill>
                  <a:schemeClr val="lt1"/>
                </a:solidFill>
                <a:effectLst>
                  <a:outerShdw blurRad="38100" dist="38100" dir="2700000" algn="tl">
                    <a:srgbClr val="000000">
                      <a:alpha val="43137"/>
                    </a:srgbClr>
                  </a:outerShdw>
                </a:effectLst>
                <a:latin typeface="Arial" panose="020B0604020202020204" pitchFamily="34" charset="0"/>
                <a:ea typeface="Microsoft JhengHei"/>
                <a:cs typeface="Arial" panose="020B0604020202020204" pitchFamily="34" charset="0"/>
                <a:sym typeface="Microsoft JhengHei"/>
              </a:rPr>
              <a:t>(Regional restrictions)</a:t>
            </a:r>
            <a:endParaRPr sz="1600" b="1">
              <a:solidFill>
                <a:schemeClr val="lt1"/>
              </a:solidFill>
              <a:effectLst>
                <a:outerShdw blurRad="38100" dist="38100" dir="2700000" algn="tl">
                  <a:srgbClr val="000000">
                    <a:alpha val="43137"/>
                  </a:srgbClr>
                </a:outerShdw>
              </a:effectLst>
              <a:latin typeface="Arial" panose="020B0604020202020204" pitchFamily="34" charset="0"/>
              <a:ea typeface="Microsoft JhengHei"/>
              <a:cs typeface="Arial" panose="020B0604020202020204" pitchFamily="34" charset="0"/>
              <a:sym typeface="Microsoft JhengHei"/>
            </a:endParaRPr>
          </a:p>
        </p:txBody>
      </p:sp>
      <p:pic>
        <p:nvPicPr>
          <p:cNvPr id="20" name="Shape 162">
            <a:extLst>
              <a:ext uri="{FF2B5EF4-FFF2-40B4-BE49-F238E27FC236}">
                <a16:creationId xmlns:a16="http://schemas.microsoft.com/office/drawing/2014/main" id="{2155DDF7-084C-4B87-9B79-2FFC48A21D38}"/>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l="29769" r="29145" b="12558"/>
          <a:stretch/>
        </p:blipFill>
        <p:spPr>
          <a:xfrm>
            <a:off x="9226326" y="2471315"/>
            <a:ext cx="733562" cy="936693"/>
          </a:xfrm>
          <a:prstGeom prst="rect">
            <a:avLst/>
          </a:prstGeom>
          <a:noFill/>
          <a:ln>
            <a:noFill/>
          </a:ln>
        </p:spPr>
      </p:pic>
      <p:pic>
        <p:nvPicPr>
          <p:cNvPr id="21" name="Shape 163">
            <a:extLst>
              <a:ext uri="{FF2B5EF4-FFF2-40B4-BE49-F238E27FC236}">
                <a16:creationId xmlns:a16="http://schemas.microsoft.com/office/drawing/2014/main" id="{B8F05DD7-F9DC-4E24-8460-204B5EFBBA7E}"/>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9226326" y="3490112"/>
            <a:ext cx="790843" cy="790843"/>
          </a:xfrm>
          <a:prstGeom prst="rect">
            <a:avLst/>
          </a:prstGeom>
          <a:noFill/>
          <a:ln>
            <a:noFill/>
          </a:ln>
        </p:spPr>
      </p:pic>
      <p:pic>
        <p:nvPicPr>
          <p:cNvPr id="22" name="Shape 164">
            <a:extLst>
              <a:ext uri="{FF2B5EF4-FFF2-40B4-BE49-F238E27FC236}">
                <a16:creationId xmlns:a16="http://schemas.microsoft.com/office/drawing/2014/main" id="{D29F3ED7-6E1D-4B7E-A3DC-10D54E53BCC4}"/>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065679" y="2939661"/>
            <a:ext cx="1080018" cy="406086"/>
          </a:xfrm>
          <a:prstGeom prst="rect">
            <a:avLst/>
          </a:prstGeom>
          <a:noFill/>
          <a:ln>
            <a:noFill/>
          </a:ln>
        </p:spPr>
      </p:pic>
      <p:pic>
        <p:nvPicPr>
          <p:cNvPr id="23" name="Shape 165">
            <a:extLst>
              <a:ext uri="{FF2B5EF4-FFF2-40B4-BE49-F238E27FC236}">
                <a16:creationId xmlns:a16="http://schemas.microsoft.com/office/drawing/2014/main" id="{6B8D41CC-E422-42EA-8382-98A2E9CA5FC1}"/>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0083312" y="3408008"/>
            <a:ext cx="1043484" cy="441034"/>
          </a:xfrm>
          <a:prstGeom prst="rect">
            <a:avLst/>
          </a:prstGeom>
          <a:noFill/>
          <a:ln>
            <a:noFill/>
          </a:ln>
        </p:spPr>
      </p:pic>
      <p:pic>
        <p:nvPicPr>
          <p:cNvPr id="24" name="Shape 166">
            <a:extLst>
              <a:ext uri="{FF2B5EF4-FFF2-40B4-BE49-F238E27FC236}">
                <a16:creationId xmlns:a16="http://schemas.microsoft.com/office/drawing/2014/main" id="{BBE08098-5A20-4E7C-A1C1-EC431A5DB5B5}"/>
              </a:ext>
            </a:extLst>
          </p:cNvPr>
          <p:cNvPicPr preferRelativeResize="0"/>
          <p:nvPr/>
        </p:nvPicPr>
        <p:blipFill rotWithShape="1">
          <a:blip r:embed="rId10" cstate="screen">
            <a:alphaModFix/>
            <a:extLst>
              <a:ext uri="{28A0092B-C50C-407E-A947-70E740481C1C}">
                <a14:useLocalDpi xmlns:a14="http://schemas.microsoft.com/office/drawing/2010/main"/>
              </a:ext>
            </a:extLst>
          </a:blip>
          <a:srcRect t="3084" b="16150"/>
          <a:stretch/>
        </p:blipFill>
        <p:spPr>
          <a:xfrm>
            <a:off x="10065679" y="3859044"/>
            <a:ext cx="1061116" cy="457058"/>
          </a:xfrm>
          <a:prstGeom prst="rect">
            <a:avLst/>
          </a:prstGeom>
          <a:noFill/>
          <a:ln>
            <a:noFill/>
          </a:ln>
        </p:spPr>
      </p:pic>
      <p:pic>
        <p:nvPicPr>
          <p:cNvPr id="25" name="Shape 167">
            <a:extLst>
              <a:ext uri="{FF2B5EF4-FFF2-40B4-BE49-F238E27FC236}">
                <a16:creationId xmlns:a16="http://schemas.microsoft.com/office/drawing/2014/main" id="{0B1A2FE7-A0F8-4352-A0E1-163FC0737A49}"/>
              </a:ext>
            </a:extLst>
          </p:cNvPr>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10072268" y="2467344"/>
            <a:ext cx="1073429" cy="406086"/>
          </a:xfrm>
          <a:prstGeom prst="rect">
            <a:avLst/>
          </a:prstGeom>
          <a:noFill/>
          <a:ln>
            <a:noFill/>
          </a:ln>
        </p:spPr>
      </p:pic>
      <p:pic>
        <p:nvPicPr>
          <p:cNvPr id="28" name="圖片 27">
            <a:extLst>
              <a:ext uri="{FF2B5EF4-FFF2-40B4-BE49-F238E27FC236}">
                <a16:creationId xmlns:a16="http://schemas.microsoft.com/office/drawing/2014/main" id="{8EFA8C57-7616-4B8D-A277-99B888CBF34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874776" y="4535705"/>
            <a:ext cx="2442447" cy="169956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2409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圓角 8">
            <a:extLst>
              <a:ext uri="{FF2B5EF4-FFF2-40B4-BE49-F238E27FC236}">
                <a16:creationId xmlns:a16="http://schemas.microsoft.com/office/drawing/2014/main" id="{C8B072E2-7861-4B60-9707-B9F7080DC228}"/>
              </a:ext>
            </a:extLst>
          </p:cNvPr>
          <p:cNvSpPr/>
          <p:nvPr/>
        </p:nvSpPr>
        <p:spPr>
          <a:xfrm>
            <a:off x="464023" y="1285163"/>
            <a:ext cx="11273051" cy="5070923"/>
          </a:xfrm>
          <a:prstGeom prst="roundRect">
            <a:avLst>
              <a:gd name="adj" fmla="val 238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p:txBody>
          <a:bodyPr/>
          <a:lstStyle/>
          <a:p>
            <a:r>
              <a:rPr lang="en-US" altLang="zh-TW">
                <a:latin typeface="Arial"/>
                <a:ea typeface="微軟正黑體"/>
                <a:cs typeface="Arial"/>
                <a:sym typeface="Microsoft JhengHei"/>
              </a:rPr>
              <a:t>VPN makes you feel secure</a:t>
            </a:r>
            <a:endParaRPr lang="zh-TW" altLang="en-US">
              <a:latin typeface="Arial"/>
              <a:ea typeface="微軟正黑體"/>
              <a:cs typeface="Arial"/>
            </a:endParaRPr>
          </a:p>
        </p:txBody>
      </p:sp>
      <p:pic>
        <p:nvPicPr>
          <p:cNvPr id="33" name="圖片 32">
            <a:extLst>
              <a:ext uri="{FF2B5EF4-FFF2-40B4-BE49-F238E27FC236}">
                <a16:creationId xmlns:a16="http://schemas.microsoft.com/office/drawing/2014/main" id="{86EBC92A-A053-448B-9763-187E92F5DE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73602" y="1864176"/>
            <a:ext cx="7135060" cy="4045590"/>
          </a:xfrm>
          <a:prstGeom prst="rect">
            <a:avLst/>
          </a:prstGeom>
          <a:effectLst>
            <a:outerShdw blurRad="50800" dist="38100" dir="2700000" algn="tl" rotWithShape="0">
              <a:prstClr val="black">
                <a:alpha val="40000"/>
              </a:prstClr>
            </a:outerShdw>
          </a:effectLst>
        </p:spPr>
      </p:pic>
      <p:sp>
        <p:nvSpPr>
          <p:cNvPr id="11" name="矩形: 圓角 10">
            <a:extLst>
              <a:ext uri="{FF2B5EF4-FFF2-40B4-BE49-F238E27FC236}">
                <a16:creationId xmlns:a16="http://schemas.microsoft.com/office/drawing/2014/main" id="{6B47C6CC-7D9D-439D-BDB7-0BAF0E258674}"/>
              </a:ext>
            </a:extLst>
          </p:cNvPr>
          <p:cNvSpPr/>
          <p:nvPr/>
        </p:nvSpPr>
        <p:spPr>
          <a:xfrm>
            <a:off x="1152091" y="1565329"/>
            <a:ext cx="5078228" cy="1257724"/>
          </a:xfrm>
          <a:prstGeom prst="roundRect">
            <a:avLst>
              <a:gd name="adj" fmla="val 8617"/>
            </a:avLst>
          </a:prstGeom>
          <a:gradFill>
            <a:gsLst>
              <a:gs pos="0">
                <a:srgbClr val="0070C0"/>
              </a:gs>
              <a:gs pos="100000">
                <a:srgbClr val="7030A0"/>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buClr>
                <a:srgbClr val="FFFFFF"/>
              </a:buClr>
              <a:buSzPts val="1800"/>
            </a:pPr>
            <a:r>
              <a:rPr lang="en-US" altLang="zh-TW" b="1">
                <a:latin typeface="Arial" panose="020B0604020202020204" pitchFamily="34" charset="0"/>
                <a:ea typeface="Microsoft JhengHei"/>
                <a:cs typeface="Arial" panose="020B0604020202020204" pitchFamily="34" charset="0"/>
                <a:sym typeface="Microsoft JhengHei"/>
              </a:rPr>
              <a:t>Offers the flexibility for employees to take advantage of the company's Intranet over an existing Internet connection. (It can also be the case between student and school)</a:t>
            </a:r>
          </a:p>
        </p:txBody>
      </p:sp>
      <p:sp>
        <p:nvSpPr>
          <p:cNvPr id="12" name="矩形: 圓角 11">
            <a:extLst>
              <a:ext uri="{FF2B5EF4-FFF2-40B4-BE49-F238E27FC236}">
                <a16:creationId xmlns:a16="http://schemas.microsoft.com/office/drawing/2014/main" id="{EE3F3509-B8F7-4130-9AC1-8D49DB54C98F}"/>
              </a:ext>
            </a:extLst>
          </p:cNvPr>
          <p:cNvSpPr/>
          <p:nvPr/>
        </p:nvSpPr>
        <p:spPr>
          <a:xfrm>
            <a:off x="1152091" y="2947555"/>
            <a:ext cx="3913207" cy="613075"/>
          </a:xfrm>
          <a:prstGeom prst="roundRect">
            <a:avLst>
              <a:gd name="adj" fmla="val 8617"/>
            </a:avLst>
          </a:prstGeom>
          <a:gradFill>
            <a:gsLst>
              <a:gs pos="0">
                <a:srgbClr val="0070C0"/>
              </a:gs>
              <a:gs pos="100000">
                <a:srgbClr val="7030A0"/>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buClr>
                <a:srgbClr val="FFFFFF"/>
              </a:buClr>
              <a:buSzPts val="1800"/>
            </a:pPr>
            <a:r>
              <a:rPr lang="en-US" altLang="zh-TW" b="1">
                <a:latin typeface="Arial" panose="020B0604020202020204" pitchFamily="34" charset="0"/>
                <a:ea typeface="Microsoft JhengHei"/>
                <a:cs typeface="Arial" panose="020B0604020202020204" pitchFamily="34" charset="0"/>
                <a:sym typeface="Microsoft JhengHei"/>
              </a:rPr>
              <a:t>Secure communication is easier</a:t>
            </a:r>
          </a:p>
        </p:txBody>
      </p:sp>
      <p:sp>
        <p:nvSpPr>
          <p:cNvPr id="13" name="矩形: 圓角 12">
            <a:extLst>
              <a:ext uri="{FF2B5EF4-FFF2-40B4-BE49-F238E27FC236}">
                <a16:creationId xmlns:a16="http://schemas.microsoft.com/office/drawing/2014/main" id="{3C1F46F8-057D-45EB-8E9B-F493D0A1CC09}"/>
              </a:ext>
            </a:extLst>
          </p:cNvPr>
          <p:cNvSpPr/>
          <p:nvPr/>
        </p:nvSpPr>
        <p:spPr>
          <a:xfrm>
            <a:off x="1152091" y="3685133"/>
            <a:ext cx="3913207" cy="613075"/>
          </a:xfrm>
          <a:prstGeom prst="roundRect">
            <a:avLst>
              <a:gd name="adj" fmla="val 8617"/>
            </a:avLst>
          </a:prstGeom>
          <a:gradFill>
            <a:gsLst>
              <a:gs pos="0">
                <a:srgbClr val="0070C0"/>
              </a:gs>
              <a:gs pos="100000">
                <a:srgbClr val="7030A0"/>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buClr>
                <a:srgbClr val="FFFFFF"/>
              </a:buClr>
              <a:buSzPts val="1800"/>
            </a:pPr>
            <a:r>
              <a:rPr lang="en-US" altLang="zh-TW" b="1">
                <a:latin typeface="Arial" panose="020B0604020202020204" pitchFamily="34" charset="0"/>
                <a:ea typeface="Microsoft JhengHei"/>
                <a:cs typeface="Arial" panose="020B0604020202020204" pitchFamily="34" charset="0"/>
                <a:sym typeface="Microsoft JhengHei"/>
              </a:rPr>
              <a:t>Privacy protection</a:t>
            </a:r>
          </a:p>
        </p:txBody>
      </p:sp>
      <p:sp>
        <p:nvSpPr>
          <p:cNvPr id="14" name="矩形: 圓角 13">
            <a:extLst>
              <a:ext uri="{FF2B5EF4-FFF2-40B4-BE49-F238E27FC236}">
                <a16:creationId xmlns:a16="http://schemas.microsoft.com/office/drawing/2014/main" id="{B3D3ECA2-EF1C-4E23-A873-61711FCD704B}"/>
              </a:ext>
            </a:extLst>
          </p:cNvPr>
          <p:cNvSpPr/>
          <p:nvPr/>
        </p:nvSpPr>
        <p:spPr>
          <a:xfrm>
            <a:off x="1152091" y="4431982"/>
            <a:ext cx="3913207" cy="613075"/>
          </a:xfrm>
          <a:prstGeom prst="roundRect">
            <a:avLst>
              <a:gd name="adj" fmla="val 8617"/>
            </a:avLst>
          </a:prstGeom>
          <a:gradFill>
            <a:gsLst>
              <a:gs pos="0">
                <a:srgbClr val="0070C0"/>
              </a:gs>
              <a:gs pos="100000">
                <a:srgbClr val="7030A0"/>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buClr>
                <a:srgbClr val="FFFFFF"/>
              </a:buClr>
              <a:buSzPts val="1800"/>
            </a:pPr>
            <a:r>
              <a:rPr lang="en-US" altLang="zh-TW" b="1">
                <a:latin typeface="Arial" panose="020B0604020202020204" pitchFamily="34" charset="0"/>
                <a:ea typeface="Microsoft JhengHei"/>
                <a:cs typeface="Arial" panose="020B0604020202020204" pitchFamily="34" charset="0"/>
                <a:sym typeface="Microsoft JhengHei"/>
              </a:rPr>
              <a:t>Reduces business travel costs</a:t>
            </a:r>
          </a:p>
        </p:txBody>
      </p:sp>
      <p:sp>
        <p:nvSpPr>
          <p:cNvPr id="15" name="矩形: 圓角 14">
            <a:extLst>
              <a:ext uri="{FF2B5EF4-FFF2-40B4-BE49-F238E27FC236}">
                <a16:creationId xmlns:a16="http://schemas.microsoft.com/office/drawing/2014/main" id="{DA8A884D-80F2-49AA-8301-B9601C466D0D}"/>
              </a:ext>
            </a:extLst>
          </p:cNvPr>
          <p:cNvSpPr/>
          <p:nvPr/>
        </p:nvSpPr>
        <p:spPr>
          <a:xfrm>
            <a:off x="1152091" y="5178831"/>
            <a:ext cx="3913207" cy="613075"/>
          </a:xfrm>
          <a:prstGeom prst="roundRect">
            <a:avLst>
              <a:gd name="adj" fmla="val 8617"/>
            </a:avLst>
          </a:prstGeom>
          <a:gradFill>
            <a:gsLst>
              <a:gs pos="0">
                <a:srgbClr val="0070C0"/>
              </a:gs>
              <a:gs pos="100000">
                <a:srgbClr val="7030A0"/>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buClr>
                <a:srgbClr val="FFFFFF"/>
              </a:buClr>
              <a:buSzPts val="1800"/>
            </a:pPr>
            <a:r>
              <a:rPr lang="en-US" altLang="zh-TW" b="1">
                <a:latin typeface="Arial" panose="020B0604020202020204" pitchFamily="34" charset="0"/>
                <a:ea typeface="Microsoft JhengHei"/>
                <a:cs typeface="Arial" panose="020B0604020202020204" pitchFamily="34" charset="0"/>
                <a:sym typeface="Microsoft JhengHei"/>
              </a:rPr>
              <a:t>Access to geo-blocked contents </a:t>
            </a:r>
          </a:p>
        </p:txBody>
      </p:sp>
    </p:spTree>
    <p:extLst>
      <p:ext uri="{BB962C8B-B14F-4D97-AF65-F5344CB8AC3E}">
        <p14:creationId xmlns:p14="http://schemas.microsoft.com/office/powerpoint/2010/main" val="3522445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E2DDBB-E29B-4274-9367-32BB77A068F3}"/>
              </a:ext>
            </a:extLst>
          </p:cNvPr>
          <p:cNvSpPr>
            <a:spLocks noGrp="1"/>
          </p:cNvSpPr>
          <p:nvPr>
            <p:ph type="ctrTitle"/>
          </p:nvPr>
        </p:nvSpPr>
        <p:spPr>
          <a:xfrm>
            <a:off x="480447" y="1477840"/>
            <a:ext cx="5842861" cy="3047661"/>
          </a:xfrm>
        </p:spPr>
        <p:txBody>
          <a:bodyPr>
            <a:normAutofit/>
          </a:bodyPr>
          <a:lstStyle/>
          <a:p>
            <a:r>
              <a:rPr lang="en-US" altLang="zh-TW">
                <a:latin typeface="Arial" panose="020B0604020202020204" pitchFamily="34" charset="0"/>
                <a:cs typeface="Arial" panose="020B0604020202020204" pitchFamily="34" charset="0"/>
              </a:rPr>
              <a:t>QVPN</a:t>
            </a:r>
            <a:r>
              <a:rPr lang="zh-TW" altLang="en-US">
                <a:latin typeface="Arial" panose="020B0604020202020204" pitchFamily="34" charset="0"/>
                <a:cs typeface="Arial" panose="020B0604020202020204" pitchFamily="34" charset="0"/>
              </a:rPr>
              <a:t> </a:t>
            </a:r>
            <a:r>
              <a:rPr lang="en-US" altLang="zh-TW">
                <a:latin typeface="Arial" panose="020B0604020202020204" pitchFamily="34" charset="0"/>
                <a:cs typeface="Arial" panose="020B0604020202020204" pitchFamily="34" charset="0"/>
              </a:rPr>
              <a:t>Service</a:t>
            </a:r>
            <a:br>
              <a:rPr lang="en-US" altLang="zh-TW">
                <a:latin typeface="Arial" panose="020B0604020202020204" pitchFamily="34" charset="0"/>
                <a:cs typeface="Arial" panose="020B0604020202020204" pitchFamily="34" charset="0"/>
              </a:rPr>
            </a:br>
            <a:r>
              <a:rPr lang="en-US" altLang="zh-TW"/>
              <a:t>Set up a dedicated VPN service</a:t>
            </a:r>
            <a:endParaRPr lang="zh-TW"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574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CDAA874F-1B1D-4631-BC3E-58B1DC4D0F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0564" y="1865031"/>
            <a:ext cx="7992138" cy="4088516"/>
          </a:xfrm>
          <a:prstGeom prst="rect">
            <a:avLst/>
          </a:prstGeom>
          <a:effectLst>
            <a:outerShdw blurRad="50800" dist="38100" dir="5400000" algn="t" rotWithShape="0">
              <a:prstClr val="black">
                <a:alpha val="40000"/>
              </a:prstClr>
            </a:outerShdw>
            <a:reflection blurRad="6350" stA="50000" endA="300" endPos="38500" dist="50800" dir="5400000" sy="-100000" algn="bl" rotWithShape="0"/>
          </a:effectLst>
        </p:spPr>
      </p:pic>
      <p:sp>
        <p:nvSpPr>
          <p:cNvPr id="2" name="標題 1">
            <a:extLst>
              <a:ext uri="{FF2B5EF4-FFF2-40B4-BE49-F238E27FC236}">
                <a16:creationId xmlns:a16="http://schemas.microsoft.com/office/drawing/2014/main" id="{0125E626-117F-4790-8385-2657AF0523FE}"/>
              </a:ext>
            </a:extLst>
          </p:cNvPr>
          <p:cNvSpPr>
            <a:spLocks noGrp="1"/>
          </p:cNvSpPr>
          <p:nvPr>
            <p:ph type="title"/>
          </p:nvPr>
        </p:nvSpPr>
        <p:spPr/>
        <p:txBody>
          <a:bodyPr/>
          <a:lstStyle/>
          <a:p>
            <a:r>
              <a:rPr lang="en-US" altLang="zh-TW"/>
              <a:t>QVPN Server 2.0</a:t>
            </a:r>
            <a:endParaRPr lang="zh-TW" altLang="en-US"/>
          </a:p>
        </p:txBody>
      </p:sp>
      <p:pic>
        <p:nvPicPr>
          <p:cNvPr id="9" name="Picture 1">
            <a:extLst>
              <a:ext uri="{FF2B5EF4-FFF2-40B4-BE49-F238E27FC236}">
                <a16:creationId xmlns:a16="http://schemas.microsoft.com/office/drawing/2014/main" id="{53440417-2467-44FC-8F47-0EAB0A7270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87551" y="2314210"/>
            <a:ext cx="5812224" cy="3409878"/>
          </a:xfrm>
          <a:prstGeom prst="rect">
            <a:avLst/>
          </a:prstGeom>
          <a:effectLst>
            <a:innerShdw blurRad="63500" dist="50800" dir="5400000">
              <a:prstClr val="black">
                <a:alpha val="50000"/>
              </a:prstClr>
            </a:innerShdw>
          </a:effectLst>
        </p:spPr>
      </p:pic>
      <p:pic>
        <p:nvPicPr>
          <p:cNvPr id="6" name="圖片 5">
            <a:extLst>
              <a:ext uri="{FF2B5EF4-FFF2-40B4-BE49-F238E27FC236}">
                <a16:creationId xmlns:a16="http://schemas.microsoft.com/office/drawing/2014/main" id="{5F328CA1-436C-44AF-9800-278D7A3A20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226" y="4697431"/>
            <a:ext cx="1259888" cy="1259888"/>
          </a:xfrm>
          <a:prstGeom prst="rect">
            <a:avLst/>
          </a:prstGeom>
          <a:effectLst>
            <a:outerShdw blurRad="50800" dist="38100" dir="5400000" algn="t" rotWithShape="0">
              <a:prstClr val="black">
                <a:alpha val="40000"/>
              </a:prstClr>
            </a:outerShdw>
            <a:reflection blurRad="6350" stA="50000" endA="300" endPos="55500" dist="50800" dir="5400000" sy="-100000" algn="bl" rotWithShape="0"/>
          </a:effectLst>
        </p:spPr>
      </p:pic>
    </p:spTree>
    <p:extLst>
      <p:ext uri="{BB962C8B-B14F-4D97-AF65-F5344CB8AC3E}">
        <p14:creationId xmlns:p14="http://schemas.microsoft.com/office/powerpoint/2010/main" val="172507532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TotalTime>
  <Words>1001</Words>
  <Application>Microsoft Office PowerPoint</Application>
  <PresentationFormat>寬螢幕</PresentationFormat>
  <Paragraphs>229</Paragraphs>
  <Slides>36</Slides>
  <Notes>22</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36</vt:i4>
      </vt:variant>
    </vt:vector>
  </HeadingPairs>
  <TitlesOfParts>
    <vt:vector size="41" baseType="lpstr">
      <vt:lpstr>Microsoft JhengHei</vt:lpstr>
      <vt:lpstr>Arial</vt:lpstr>
      <vt:lpstr>Calibri</vt:lpstr>
      <vt:lpstr>Wingdings</vt:lpstr>
      <vt:lpstr>Office 佈景主題</vt:lpstr>
      <vt:lpstr>PowerPoint 簡報</vt:lpstr>
      <vt:lpstr>PowerPoint 簡報</vt:lpstr>
      <vt:lpstr>What is VPN? (Virtual Private Network)</vt:lpstr>
      <vt:lpstr>The general Internet structure</vt:lpstr>
      <vt:lpstr>When you connect through the VPN</vt:lpstr>
      <vt:lpstr>Who needs the VPN service</vt:lpstr>
      <vt:lpstr>VPN makes you feel secure</vt:lpstr>
      <vt:lpstr>QVPN Service Set up a dedicated VPN service</vt:lpstr>
      <vt:lpstr>QVPN Server 2.0</vt:lpstr>
      <vt:lpstr>QVPN Device Client 1.0 – Windows/ Mac</vt:lpstr>
      <vt:lpstr>QVPN Device Client : Windows</vt:lpstr>
      <vt:lpstr>QVPN Device Client : Windows</vt:lpstr>
      <vt:lpstr>QVPN Device Client : Windows</vt:lpstr>
      <vt:lpstr>QVPN Device Client : Windows</vt:lpstr>
      <vt:lpstr>QVPN Device Client : Mac</vt:lpstr>
      <vt:lpstr>QVPN Device Client advanced features </vt:lpstr>
      <vt:lpstr>QVPN Device Client 1.0 – Android / iOS</vt:lpstr>
      <vt:lpstr>QVPN Device Client : iOS</vt:lpstr>
      <vt:lpstr>QVPN Device Client : iOS</vt:lpstr>
      <vt:lpstr>QVPN Device client : iOS</vt:lpstr>
      <vt:lpstr>QVPN Device Client : iOS</vt:lpstr>
      <vt:lpstr>QVPN Device Client : Android</vt:lpstr>
      <vt:lpstr>The Most common connection issues </vt:lpstr>
      <vt:lpstr>The most common issues</vt:lpstr>
      <vt:lpstr>Manually set up the router</vt:lpstr>
      <vt:lpstr>UPnP auto enables VPN port forwarding</vt:lpstr>
      <vt:lpstr>The best tool when the IP address is not fixed</vt:lpstr>
      <vt:lpstr>DEMO:</vt:lpstr>
      <vt:lpstr>How to set up client devices to connect to NAS via VPN</vt:lpstr>
      <vt:lpstr>Your NAS is reachable almost anywhere</vt:lpstr>
      <vt:lpstr>Supports versatile VPN client modes</vt:lpstr>
      <vt:lpstr>Set VPN as a NAS default gateway with failover support</vt:lpstr>
      <vt:lpstr>Through NAS VPN connection, reach the other network segment</vt:lpstr>
      <vt:lpstr>Through NAS VPN connection, reach the other network segment</vt:lpstr>
      <vt:lpstr>Through NAS VPN connection, reach the other network segment</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QVPN 伺服器 2.0 QVPN 裝置用戶端 1.0</dc:title>
  <dc:creator>銘勳 黃</dc:creator>
  <cp:lastModifiedBy>QNAP_Mili Wang</cp:lastModifiedBy>
  <cp:revision>2</cp:revision>
  <dcterms:created xsi:type="dcterms:W3CDTF">2019-04-11T01:11:59Z</dcterms:created>
  <dcterms:modified xsi:type="dcterms:W3CDTF">2019-04-25T09:53:28Z</dcterms:modified>
</cp:coreProperties>
</file>