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8"/>
  </p:notesMasterIdLst>
  <p:sldIdLst>
    <p:sldId id="309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113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EE"/>
    <a:srgbClr val="00AEFF"/>
    <a:srgbClr val="000000"/>
    <a:srgbClr val="FFFFFF"/>
    <a:srgbClr val="A57AD9"/>
    <a:srgbClr val="33BCEA"/>
    <a:srgbClr val="604076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DCD73-8FB1-4239-9396-9716D8B9B26A}" v="1245" dt="2019-04-23T02:11:34.968"/>
    <p1510:client id="{4CC998E3-1B0C-6544-3F47-FEF17F56200E}" v="35" dt="2019-04-23T01:59:45.233"/>
    <p1510:client id="{E41FE278-D2E1-0927-B98A-3528231B6DAE}" v="64" dt="2019-04-22T12:09:13.235"/>
    <p1510:client id="{41591F92-1461-B4AF-7ED1-9B21B7C1E562}" v="2" dt="2019-04-23T01:46:54.212"/>
    <p1510:client id="{4CA1DEC4-30E4-4FA3-8979-A99E6A20A495}" v="2" dt="2019-04-23T07:53:32.091"/>
    <p1510:client id="{D40AC09D-DB97-F85F-3F6C-19D432254631}" v="14" dt="2019-04-23T03:27:52.118"/>
    <p1510:client id="{AA6FC0AE-5D81-197C-5023-3781B2E83F8F}" v="2" dt="2019-04-22T07:29:39.249"/>
  </p1510:revLst>
</p1510:revInfo>
</file>

<file path=ppt/tableStyles.xml><?xml version="1.0" encoding="utf-8"?>
<a:tblStyleLst xmlns:a="http://schemas.openxmlformats.org/drawingml/2006/main" def="{7BA38E75-9A0E-44A2-A4FF-6550B90885D4}">
  <a:tblStyle styleId="{7BA38E75-9A0E-44A2-A4FF-6550B90885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C6131EB-85CB-4263-8489-48C3702DE4C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150" y="252"/>
      </p:cViewPr>
      <p:guideLst>
        <p:guide orient="horz" pos="1620"/>
        <p:guide pos="2880"/>
        <p:guide orient="horz" pos="11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0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63e4200a0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這個Agent有哪些功能作用呢？</a:t>
            </a:r>
            <a:endParaRPr/>
          </a:p>
        </p:txBody>
      </p:sp>
      <p:sp>
        <p:nvSpPr>
          <p:cNvPr id="224" name="Google Shape;224;g563e4200a0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7ef84245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7ef84245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63e4200a0_0_1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563e4200a0_0_1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63e4200a0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支持的平台及版本有哪些？</a:t>
            </a:r>
            <a:endParaRPr/>
          </a:p>
        </p:txBody>
      </p:sp>
      <p:sp>
        <p:nvSpPr>
          <p:cNvPr id="253" name="Google Shape;253;g563e4200a0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64adf8361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64adf8361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7ef84245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7ef84245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6596ef3b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6596ef3b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564adf836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564adf836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64adf8361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g564adf8361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64adf8361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64adf8361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64cb2908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64cb2908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64adf8361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64adf8361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64adf8361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64adf8361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64adf8361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564adf8361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63e4200a0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支持的平台及版本有哪些？</a:t>
            </a:r>
            <a:endParaRPr/>
          </a:p>
        </p:txBody>
      </p:sp>
      <p:sp>
        <p:nvSpPr>
          <p:cNvPr id="500" name="Google Shape;500;g563e4200a0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7ef84245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57ef84245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64cb2908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64cb2908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6596ef3be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這麼多問題，那該怎麼解決呢？</a:t>
            </a:r>
            <a:endParaRPr/>
          </a:p>
        </p:txBody>
      </p:sp>
      <p:sp>
        <p:nvSpPr>
          <p:cNvPr id="104" name="Google Shape;104;g56596ef3be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6596ef3be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6596ef3be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63e4200a0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</a:rPr>
              <a:t>IT人員的設備管理工作流程是？</a:t>
            </a:r>
            <a:endParaRPr sz="1200">
              <a:solidFill>
                <a:schemeClr val="dk1"/>
              </a:solidFill>
            </a:endParaRPr>
          </a:p>
          <a:p>
            <a:pPr marL="285742" lvl="0" indent="-2095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285742" lvl="0" indent="-2095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</a:rPr>
              <a:t>QRM+ 是終端設備的集中管理方案</a:t>
            </a:r>
            <a:endParaRPr sz="1200">
              <a:solidFill>
                <a:schemeClr val="dk1"/>
              </a:solidFill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協助裝置管理者搜尋與監控您網路所有重要的裝置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 sz="1200" b="1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三大好處：</a:t>
            </a:r>
            <a:endParaRPr sz="1200" b="1" u="sng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直覺、圖型化操作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</a:rPr>
              <a:t>迅速回復系統正常運作、避免工作延遲</a:t>
            </a:r>
            <a:endParaRPr sz="1200">
              <a:solidFill>
                <a:schemeClr val="dk1"/>
              </a:solidFill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</a:rPr>
              <a:t>IT 與成員工作效率極大化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2" name="Google Shape;182;g563e4200a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63e4200a0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63e4200a0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63e4200a0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IPMI的部份可以特別跟我們說明下嗎？</a:t>
            </a:r>
            <a:endParaRPr/>
          </a:p>
        </p:txBody>
      </p:sp>
      <p:sp>
        <p:nvSpPr>
          <p:cNvPr id="211" name="Google Shape;211;g563e4200a0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150851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preserve="1" userDrawn="1">
  <p:cSld name="1_標題及物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492962-46AD-4288-A09E-7D7AFDD64F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51520" y="2031749"/>
            <a:ext cx="4406205" cy="188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4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114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 userDrawn="1">
  <p:cSld name="2_標題投影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E4A1A1-9123-43B1-8625-6F968550A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85720" y="1428742"/>
            <a:ext cx="5798448" cy="183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  <a:defRPr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42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userDrawn="1">
  <p:cSld name="1_標題及物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C3F2A9-5E69-4B00-9110-C701924ED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02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preserve="1" userDrawn="1">
  <p:cSld name="1_標題及物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78E8629-AAEE-4E12-BF51-BD13D88C9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73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7">
            <a:alphaModFix amt="40000"/>
          </a:blip>
          <a:srcRect/>
          <a:stretch/>
        </p:blipFill>
        <p:spPr>
          <a:xfrm>
            <a:off x="-71469" y="830"/>
            <a:ext cx="9215998" cy="51833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51520" y="1211245"/>
            <a:ext cx="8568952" cy="338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C94240-088E-4F8E-A74E-3595EE32A6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4" r:id="rId3"/>
    <p:sldLayoutId id="2147483665" r:id="rId4"/>
    <p:sldLayoutId id="214748367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5.svg"/><Relationship Id="rId3" Type="http://schemas.openxmlformats.org/officeDocument/2006/relationships/image" Target="../media/image19.jpe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3.svg"/><Relationship Id="rId5" Type="http://schemas.openxmlformats.org/officeDocument/2006/relationships/image" Target="../media/image59.pn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17.sv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19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17.svg"/><Relationship Id="rId10" Type="http://schemas.openxmlformats.org/officeDocument/2006/relationships/image" Target="../media/image72.svg"/><Relationship Id="rId4" Type="http://schemas.openxmlformats.org/officeDocument/2006/relationships/image" Target="../media/image1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29.svg"/><Relationship Id="rId5" Type="http://schemas.openxmlformats.org/officeDocument/2006/relationships/image" Target="../media/image17.sv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7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4.png"/><Relationship Id="rId18" Type="http://schemas.openxmlformats.org/officeDocument/2006/relationships/image" Target="../media/image81.png"/><Relationship Id="rId26" Type="http://schemas.openxmlformats.org/officeDocument/2006/relationships/image" Target="../media/image87.svg"/><Relationship Id="rId3" Type="http://schemas.openxmlformats.org/officeDocument/2006/relationships/image" Target="../media/image19.jpeg"/><Relationship Id="rId21" Type="http://schemas.openxmlformats.org/officeDocument/2006/relationships/image" Target="../media/image84.svg"/><Relationship Id="rId7" Type="http://schemas.openxmlformats.org/officeDocument/2006/relationships/image" Target="../media/image39.png"/><Relationship Id="rId12" Type="http://schemas.openxmlformats.org/officeDocument/2006/relationships/image" Target="../media/image63.svg"/><Relationship Id="rId17" Type="http://schemas.openxmlformats.org/officeDocument/2006/relationships/image" Target="../media/image80.svg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62.png"/><Relationship Id="rId24" Type="http://schemas.openxmlformats.org/officeDocument/2006/relationships/image" Target="../media/image85.svg"/><Relationship Id="rId5" Type="http://schemas.openxmlformats.org/officeDocument/2006/relationships/image" Target="../media/image76.png"/><Relationship Id="rId15" Type="http://schemas.openxmlformats.org/officeDocument/2006/relationships/image" Target="../media/image68.png"/><Relationship Id="rId23" Type="http://schemas.openxmlformats.org/officeDocument/2006/relationships/image" Target="../media/image32.png"/><Relationship Id="rId10" Type="http://schemas.openxmlformats.org/officeDocument/2006/relationships/image" Target="../media/image78.png"/><Relationship Id="rId19" Type="http://schemas.openxmlformats.org/officeDocument/2006/relationships/image" Target="../media/image82.svg"/><Relationship Id="rId4" Type="http://schemas.openxmlformats.org/officeDocument/2006/relationships/image" Target="../media/image75.png"/><Relationship Id="rId9" Type="http://schemas.openxmlformats.org/officeDocument/2006/relationships/image" Target="../media/image17.svg"/><Relationship Id="rId14" Type="http://schemas.openxmlformats.org/officeDocument/2006/relationships/image" Target="../media/image65.svg"/><Relationship Id="rId2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16.png"/><Relationship Id="rId21" Type="http://schemas.openxmlformats.org/officeDocument/2006/relationships/image" Target="../media/image98.png"/><Relationship Id="rId7" Type="http://schemas.openxmlformats.org/officeDocument/2006/relationships/image" Target="../media/image84.svg"/><Relationship Id="rId12" Type="http://schemas.openxmlformats.org/officeDocument/2006/relationships/image" Target="../media/image76.png"/><Relationship Id="rId17" Type="http://schemas.openxmlformats.org/officeDocument/2006/relationships/image" Target="../media/image94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9.svg"/><Relationship Id="rId5" Type="http://schemas.openxmlformats.org/officeDocument/2006/relationships/image" Target="../media/image19.jpeg"/><Relationship Id="rId15" Type="http://schemas.openxmlformats.org/officeDocument/2006/relationships/image" Target="../media/image92.svg"/><Relationship Id="rId10" Type="http://schemas.openxmlformats.org/officeDocument/2006/relationships/image" Target="../media/image88.png"/><Relationship Id="rId19" Type="http://schemas.openxmlformats.org/officeDocument/2006/relationships/image" Target="../media/image96.png"/><Relationship Id="rId4" Type="http://schemas.openxmlformats.org/officeDocument/2006/relationships/image" Target="../media/image17.svg"/><Relationship Id="rId9" Type="http://schemas.openxmlformats.org/officeDocument/2006/relationships/image" Target="../media/image85.svg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16.png"/><Relationship Id="rId7" Type="http://schemas.openxmlformats.org/officeDocument/2006/relationships/image" Target="../media/image37.sv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103.png"/><Relationship Id="rId5" Type="http://schemas.openxmlformats.org/officeDocument/2006/relationships/image" Target="../media/image19.jpe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17.sv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1.svg"/><Relationship Id="rId18" Type="http://schemas.openxmlformats.org/officeDocument/2006/relationships/image" Target="../media/image81.png"/><Relationship Id="rId3" Type="http://schemas.openxmlformats.org/officeDocument/2006/relationships/image" Target="../media/image19.jpeg"/><Relationship Id="rId21" Type="http://schemas.openxmlformats.org/officeDocument/2006/relationships/image" Target="../media/image16.png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17" Type="http://schemas.openxmlformats.org/officeDocument/2006/relationships/image" Target="../media/image11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9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110.svg"/><Relationship Id="rId5" Type="http://schemas.openxmlformats.org/officeDocument/2006/relationships/image" Target="../media/image76.png"/><Relationship Id="rId15" Type="http://schemas.openxmlformats.org/officeDocument/2006/relationships/image" Target="../media/image112.svg"/><Relationship Id="rId10" Type="http://schemas.openxmlformats.org/officeDocument/2006/relationships/image" Target="../media/image43.png"/><Relationship Id="rId19" Type="http://schemas.openxmlformats.org/officeDocument/2006/relationships/image" Target="../media/image82.svg"/><Relationship Id="rId4" Type="http://schemas.openxmlformats.org/officeDocument/2006/relationships/image" Target="../media/image75.png"/><Relationship Id="rId9" Type="http://schemas.openxmlformats.org/officeDocument/2006/relationships/image" Target="../media/image84.svg"/><Relationship Id="rId14" Type="http://schemas.openxmlformats.org/officeDocument/2006/relationships/image" Target="../media/image47.png"/><Relationship Id="rId22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jpeg"/><Relationship Id="rId7" Type="http://schemas.openxmlformats.org/officeDocument/2006/relationships/image" Target="../media/image77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16.png"/><Relationship Id="rId5" Type="http://schemas.openxmlformats.org/officeDocument/2006/relationships/image" Target="../media/image37.svg"/><Relationship Id="rId10" Type="http://schemas.openxmlformats.org/officeDocument/2006/relationships/image" Target="../media/image9.svg"/><Relationship Id="rId4" Type="http://schemas.openxmlformats.org/officeDocument/2006/relationships/image" Target="../media/image36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eg"/><Relationship Id="rId7" Type="http://schemas.openxmlformats.org/officeDocument/2006/relationships/image" Target="../media/image12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22.jpeg"/><Relationship Id="rId4" Type="http://schemas.openxmlformats.org/officeDocument/2006/relationships/image" Target="../media/image115.jpeg"/><Relationship Id="rId9" Type="http://schemas.openxmlformats.org/officeDocument/2006/relationships/image" Target="../media/image5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9.jpe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2.svg"/><Relationship Id="rId26" Type="http://schemas.openxmlformats.org/officeDocument/2006/relationships/image" Target="../media/image50.svg"/><Relationship Id="rId3" Type="http://schemas.openxmlformats.org/officeDocument/2006/relationships/image" Target="../media/image19.jpeg"/><Relationship Id="rId21" Type="http://schemas.openxmlformats.org/officeDocument/2006/relationships/image" Target="../media/image45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48.svg"/><Relationship Id="rId5" Type="http://schemas.openxmlformats.org/officeDocument/2006/relationships/image" Target="../media/image31.png"/><Relationship Id="rId15" Type="http://schemas.openxmlformats.org/officeDocument/2006/relationships/image" Target="../media/image17.svg"/><Relationship Id="rId23" Type="http://schemas.openxmlformats.org/officeDocument/2006/relationships/image" Target="../media/image47.png"/><Relationship Id="rId10" Type="http://schemas.openxmlformats.org/officeDocument/2006/relationships/image" Target="../media/image36.png"/><Relationship Id="rId19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16.png"/><Relationship Id="rId22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svg"/><Relationship Id="rId5" Type="http://schemas.openxmlformats.org/officeDocument/2006/relationships/image" Target="../media/image16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17.svg"/><Relationship Id="rId5" Type="http://schemas.openxmlformats.org/officeDocument/2006/relationships/image" Target="../media/image54.svg"/><Relationship Id="rId10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1F24FE2-A235-4EA2-B749-095F79B3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BA872FDA-BC05-4DE0-BD06-15945983E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46F68D9-3298-4E12-9D1A-43E12BBEF2C9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grpSp>
        <p:nvGrpSpPr>
          <p:cNvPr id="213" name="Google Shape;213;p26" hidden="1"/>
          <p:cNvGrpSpPr/>
          <p:nvPr/>
        </p:nvGrpSpPr>
        <p:grpSpPr>
          <a:xfrm>
            <a:off x="5878358" y="1741484"/>
            <a:ext cx="2212790" cy="867473"/>
            <a:chOff x="5510133" y="1535001"/>
            <a:chExt cx="2212790" cy="867473"/>
          </a:xfrm>
        </p:grpSpPr>
        <p:pic>
          <p:nvPicPr>
            <p:cNvPr id="214" name="Google Shape;214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44364" y="1535001"/>
              <a:ext cx="777496" cy="245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5510133" y="1956486"/>
              <a:ext cx="2212790" cy="4459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6" name="Google Shape;216;p26" hidden="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7630" y="1741484"/>
            <a:ext cx="1513885" cy="10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 hidden="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400" y="1741483"/>
            <a:ext cx="1639515" cy="9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4000"/>
            </a:pPr>
            <a:r>
              <a:rPr lang="en-US" altLang="zh-TW"/>
              <a:t>Management of Different Equipment</a:t>
            </a:r>
            <a:endParaRPr>
              <a:sym typeface="Arial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329C5454-040B-4103-A689-3365FA989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sp>
        <p:nvSpPr>
          <p:cNvPr id="14" name="Google Shape;217;p26">
            <a:extLst>
              <a:ext uri="{FF2B5EF4-FFF2-40B4-BE49-F238E27FC236}">
                <a16:creationId xmlns:a16="http://schemas.microsoft.com/office/drawing/2014/main" id="{5409829A-02DC-452E-B07B-25F60DE78562}"/>
              </a:ext>
            </a:extLst>
          </p:cNvPr>
          <p:cNvSpPr txBox="1"/>
          <p:nvPr/>
        </p:nvSpPr>
        <p:spPr>
          <a:xfrm>
            <a:off x="597099" y="2913586"/>
            <a:ext cx="23574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Windows 7, 8, 10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Windows Server 2003, 2008, 2012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Windows Vista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Windows XP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All platforms</a:t>
            </a:r>
            <a:endParaRPr>
              <a:solidFill>
                <a:schemeClr val="bg1"/>
              </a:solidFill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8;p26">
            <a:extLst>
              <a:ext uri="{FF2B5EF4-FFF2-40B4-BE49-F238E27FC236}">
                <a16:creationId xmlns:a16="http://schemas.microsoft.com/office/drawing/2014/main" id="{AEC8F5C6-E14F-4610-A7F1-6B163E20A65B}"/>
              </a:ext>
            </a:extLst>
          </p:cNvPr>
          <p:cNvSpPr txBox="1"/>
          <p:nvPr/>
        </p:nvSpPr>
        <p:spPr>
          <a:xfrm>
            <a:off x="3762202" y="2913586"/>
            <a:ext cx="1249314" cy="107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Ubuntu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CentOS 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Debian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19;p26">
            <a:extLst>
              <a:ext uri="{FF2B5EF4-FFF2-40B4-BE49-F238E27FC236}">
                <a16:creationId xmlns:a16="http://schemas.microsoft.com/office/drawing/2014/main" id="{4C158333-9214-49E3-AE77-EC123DBE3EEF}"/>
              </a:ext>
            </a:extLst>
          </p:cNvPr>
          <p:cNvSpPr txBox="1"/>
          <p:nvPr/>
        </p:nvSpPr>
        <p:spPr>
          <a:xfrm>
            <a:off x="6051599" y="2913586"/>
            <a:ext cx="2635201" cy="107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zh-TW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Support</a:t>
            </a:r>
            <a:r>
              <a:rPr lang="zh-TW" altLang="zh-TW" b="1">
                <a:solidFill>
                  <a:schemeClr val="bg1"/>
                </a:solidFill>
              </a:rPr>
              <a:t> </a:t>
            </a: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IPMI 1.5/2.0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zh-TW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Support</a:t>
            </a:r>
            <a:r>
              <a:rPr lang="zh-TW" altLang="zh-TW" b="1">
                <a:solidFill>
                  <a:schemeClr val="bg1"/>
                </a:solidFill>
              </a:rPr>
              <a:t> </a:t>
            </a: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KVM over IP</a:t>
            </a:r>
            <a:endParaRPr sz="14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342900" indent="-342900">
              <a:buClr>
                <a:srgbClr val="002060"/>
              </a:buClr>
              <a:buSzPts val="350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</a:t>
            </a: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alt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Supermicro IPMI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3995" indent="-213995">
              <a:buClr>
                <a:srgbClr val="002060"/>
              </a:buClr>
              <a:buSzPts val="350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  </a:t>
            </a:r>
            <a:r>
              <a:rPr lang="en-US" alt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-</a:t>
            </a: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IEI IPMI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35EB00E0-6372-4986-B8D2-C492D9056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86343" y="1682759"/>
            <a:ext cx="901712" cy="1094311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90DFA8BF-7EAF-421B-82C5-A6B5A8C307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64311" y="1745014"/>
            <a:ext cx="969801" cy="969801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4BA95BEC-5679-4253-9641-5B879A4E50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08560" y="1925114"/>
            <a:ext cx="105727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2E2EF406-DF64-4E05-B799-9D976450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E41C2D2-1E7F-496D-9CE5-6F9799F16145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3E18ED3B-C845-4E16-9F0B-A7B1AEF7DD80}"/>
              </a:ext>
            </a:extLst>
          </p:cNvPr>
          <p:cNvSpPr/>
          <p:nvPr/>
        </p:nvSpPr>
        <p:spPr>
          <a:xfrm>
            <a:off x="3785928" y="1364780"/>
            <a:ext cx="5358072" cy="3329139"/>
          </a:xfrm>
          <a:prstGeom prst="roundRect">
            <a:avLst>
              <a:gd name="adj" fmla="val 0"/>
            </a:avLst>
          </a:prstGeom>
          <a:solidFill>
            <a:srgbClr val="A57AD9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Google Shape;226;p27"/>
          <p:cNvSpPr txBox="1"/>
          <p:nvPr/>
        </p:nvSpPr>
        <p:spPr>
          <a:xfrm>
            <a:off x="337950" y="1877782"/>
            <a:ext cx="3196173" cy="221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285742" lvl="0" indent="-285742">
              <a:buClr>
                <a:schemeClr val="bg1"/>
              </a:buClr>
              <a:buSzPct val="80000"/>
              <a:buFont typeface="Arial"/>
              <a:buChar char="•"/>
            </a:pP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QRM+ server monitors and controls all the devices with </a:t>
            </a:r>
            <a:r>
              <a:rPr lang="en-US" altLang="zh-TW" sz="18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QRMAgent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285742" lvl="0" indent="-285742">
              <a:buClr>
                <a:schemeClr val="bg1"/>
              </a:buClr>
              <a:buSzPct val="80000"/>
              <a:buFont typeface="Arial"/>
              <a:buChar char="•"/>
            </a:pPr>
            <a:endParaRPr lang="en-US" altLang="zh-TW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42" lvl="0" indent="-285742">
              <a:buClr>
                <a:schemeClr val="bg1"/>
              </a:buClr>
              <a:buSzPct val="80000"/>
              <a:buFont typeface="Arial"/>
              <a:buChar char="•"/>
            </a:pP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Provides convenience and security for automatic deployment or remote configuration</a:t>
            </a:r>
          </a:p>
        </p:txBody>
      </p:sp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TW">
                <a:ea typeface="微軟正黑體"/>
              </a:rPr>
              <a:t>Lightweight Agent - </a:t>
            </a:r>
            <a:r>
              <a:rPr lang="en-US" altLang="zh-TW" err="1">
                <a:ea typeface="微軟正黑體"/>
              </a:rPr>
              <a:t>QRMAgent</a:t>
            </a:r>
            <a:r>
              <a:rPr lang="en-US" altLang="zh-TW">
                <a:ea typeface="微軟正黑體"/>
              </a:rPr>
              <a:t>  </a:t>
            </a:r>
            <a:endParaRPr lang="en-US">
              <a:ea typeface="微軟正黑體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5846100" y="2103706"/>
            <a:ext cx="2959762" cy="88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2060"/>
              </a:buClr>
              <a:buSzPts val="450"/>
            </a:pPr>
            <a:r>
              <a:rPr lang="en-US" altLang="zh-TW" sz="2000" b="1">
                <a:solidFill>
                  <a:schemeClr val="bg1"/>
                </a:solidFill>
              </a:rPr>
              <a:t>Supports Windows and Linux devices</a:t>
            </a:r>
          </a:p>
          <a:p>
            <a:pPr lvl="0">
              <a:buClr>
                <a:srgbClr val="002060"/>
              </a:buClr>
              <a:buSzPts val="450"/>
            </a:pPr>
            <a:br>
              <a:rPr lang="en-US" altLang="zh-TW" sz="2000" b="1"/>
            </a:br>
            <a:endParaRPr sz="20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A7174DF4-CF0C-4D67-8374-9E4CD566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17" name="Google Shape;230;p27" descr="QRMAgent-02.png">
            <a:extLst>
              <a:ext uri="{FF2B5EF4-FFF2-40B4-BE49-F238E27FC236}">
                <a16:creationId xmlns:a16="http://schemas.microsoft.com/office/drawing/2014/main" id="{1C40C6DC-1F1B-46A9-92AD-56C8360D07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1331" y="2186423"/>
            <a:ext cx="1565903" cy="15659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31;p27" hidden="1">
            <a:extLst>
              <a:ext uri="{FF2B5EF4-FFF2-40B4-BE49-F238E27FC236}">
                <a16:creationId xmlns:a16="http://schemas.microsoft.com/office/drawing/2014/main" id="{FC7D79D9-1984-48F8-9D09-A398EC81F352}"/>
              </a:ext>
            </a:extLst>
          </p:cNvPr>
          <p:cNvSpPr/>
          <p:nvPr/>
        </p:nvSpPr>
        <p:spPr>
          <a:xfrm>
            <a:off x="5687234" y="2186423"/>
            <a:ext cx="33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5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支援 Windows 及 Linux 裝置</a:t>
            </a:r>
            <a:endParaRPr sz="18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9A2688DD-A3B3-4A24-8978-2E644F412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86057" y="2874488"/>
            <a:ext cx="798450" cy="96899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BDE52CAF-D4C0-4213-B07C-4DDFFB6CA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45730" y="2987509"/>
            <a:ext cx="742950" cy="742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28B42A3-9039-4B27-852D-1AE2F7FDA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6C31C2-40DD-4E18-B726-B16B4381DAEB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/>
              <a:t>Supported Versions of </a:t>
            </a:r>
            <a:r>
              <a:rPr lang="en-US" altLang="zh-TW" err="1"/>
              <a:t>QRMAgent</a:t>
            </a:r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12</a:t>
            </a:fld>
            <a:endParaRPr/>
          </a:p>
        </p:txBody>
      </p:sp>
      <p:sp>
        <p:nvSpPr>
          <p:cNvPr id="242" name="Google Shape;242;p28"/>
          <p:cNvSpPr txBox="1"/>
          <p:nvPr/>
        </p:nvSpPr>
        <p:spPr>
          <a:xfrm>
            <a:off x="395521" y="3513762"/>
            <a:ext cx="58236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4" name="Google Shape;244;p28"/>
          <p:cNvGraphicFramePr/>
          <p:nvPr>
            <p:extLst>
              <p:ext uri="{D42A27DB-BD31-4B8C-83A1-F6EECF244321}">
                <p14:modId xmlns:p14="http://schemas.microsoft.com/office/powerpoint/2010/main" val="2755890081"/>
              </p:ext>
            </p:extLst>
          </p:nvPr>
        </p:nvGraphicFramePr>
        <p:xfrm>
          <a:off x="0" y="1364779"/>
          <a:ext cx="9144000" cy="3329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105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FFC9EE"/>
                          </a:solidFill>
                          <a:latin typeface="+mn-lt"/>
                        </a:rPr>
                        <a:t>        HW Architecture / OS</a:t>
                      </a:r>
                      <a:endParaRPr lang="en-US">
                        <a:solidFill>
                          <a:srgbClr val="FFC9EE"/>
                        </a:solidFill>
                        <a:latin typeface="+mn-lt"/>
                      </a:endParaRPr>
                    </a:p>
                  </a:txBody>
                  <a:tcPr marL="60960" marR="60960" marT="30480" marB="30480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FFC9EE"/>
                          </a:solidFill>
                          <a:latin typeface="+mn-lt"/>
                        </a:rPr>
                        <a:t>Supported versions</a:t>
                      </a:r>
                      <a:endParaRPr lang="en-US">
                        <a:solidFill>
                          <a:srgbClr val="FFC9EE"/>
                        </a:solidFill>
                        <a:latin typeface="+mn-lt"/>
                      </a:endParaRPr>
                    </a:p>
                  </a:txBody>
                  <a:tcPr marL="60960" marR="60960" marT="30480" marB="30480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11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u="none" strike="noStrike" cap="none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zh-TW" sz="1800" u="none" strike="noStrike" cap="none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x86 - Windows</a:t>
                      </a:r>
                      <a:endParaRPr sz="1800">
                        <a:solidFill>
                          <a:srgbClr val="FFFFFF"/>
                        </a:solidFill>
                        <a:latin typeface="+mn-lt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  <a:sym typeface="Calibri"/>
                        </a:rPr>
                        <a:t>Windows XP/Vista/7/8/8.1/10, Windows Server 2003/2008/2012</a:t>
                      </a:r>
                      <a:endParaRPr>
                        <a:solidFill>
                          <a:srgbClr val="FFFFFF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11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  <a:sym typeface="Calibri"/>
                        </a:rPr>
                        <a:t>        </a:t>
                      </a:r>
                      <a:r>
                        <a:rPr lang="zh-TW" sz="1800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  <a:sym typeface="Calibri"/>
                        </a:rPr>
                        <a:t>x86-64 - Windows</a:t>
                      </a:r>
                      <a:endParaRPr sz="1800">
                        <a:solidFill>
                          <a:srgbClr val="FFFFFF"/>
                        </a:solidFill>
                        <a:latin typeface="+mn-lt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  <a:sym typeface="Calibri"/>
                        </a:rPr>
                        <a:t>Windows Vista/7/8/8.1/10, Windows Server 2003/2008/2012/2016</a:t>
                      </a:r>
                      <a:endParaRPr>
                        <a:solidFill>
                          <a:srgbClr val="FFFFFF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8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  <a:sym typeface="Calibri"/>
                        </a:rPr>
                        <a:t>        </a:t>
                      </a:r>
                      <a:r>
                        <a:rPr lang="zh-TW" sz="1800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  <a:sym typeface="Calibri"/>
                        </a:rPr>
                        <a:t>x86-64 - Linux</a:t>
                      </a:r>
                      <a:endParaRPr sz="1800">
                        <a:solidFill>
                          <a:srgbClr val="FFFFFF"/>
                        </a:solidFill>
                        <a:latin typeface="+mn-lt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+mn-lt"/>
                          <a:ea typeface="微軟正黑體" panose="020B0604030504040204" pitchFamily="34" charset="-120"/>
                          <a:sym typeface="Calibri"/>
                        </a:rPr>
                        <a:t>Ubuntu 12/14/16, Debian 8, CentOS 6/7 </a:t>
                      </a:r>
                      <a:endParaRPr>
                        <a:solidFill>
                          <a:srgbClr val="FFFFFF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圖形 9">
            <a:extLst>
              <a:ext uri="{FF2B5EF4-FFF2-40B4-BE49-F238E27FC236}">
                <a16:creationId xmlns:a16="http://schemas.microsoft.com/office/drawing/2014/main" id="{47DB9892-ABF4-409D-9BC0-BEB97238A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4E48E714-AFE4-4F4A-8080-76231459F592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8815497-1C9A-4F24-87ED-1847C61D4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8B2E721-52E8-4DCC-B97F-252EA91037EE}"/>
                </a:ext>
              </a:extLst>
            </p:cNvPr>
            <p:cNvSpPr/>
            <p:nvPr/>
          </p:nvSpPr>
          <p:spPr>
            <a:xfrm>
              <a:off x="0" y="0"/>
              <a:ext cx="4572000" cy="5143451"/>
            </a:xfrm>
            <a:prstGeom prst="rect">
              <a:avLst/>
            </a:prstGeom>
            <a:solidFill>
              <a:srgbClr val="0D0D0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9" name="Google Shape;249;p29"/>
          <p:cNvSpPr txBox="1">
            <a:spLocks noGrp="1"/>
          </p:cNvSpPr>
          <p:nvPr>
            <p:ph type="ctrTitle"/>
          </p:nvPr>
        </p:nvSpPr>
        <p:spPr>
          <a:xfrm>
            <a:off x="857250" y="2090625"/>
            <a:ext cx="2819400" cy="1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600"/>
              <a:t>How to Use QRM+ with </a:t>
            </a:r>
            <a:r>
              <a:rPr lang="en-US" altLang="zh-TW" sz="3600">
                <a:solidFill>
                  <a:srgbClr val="FFC9EE"/>
                </a:solidFill>
              </a:rPr>
              <a:t>QGD-1600P</a:t>
            </a:r>
            <a:endParaRPr lang="en-US" sz="3600" b="0">
              <a:solidFill>
                <a:srgbClr val="FFC9EE"/>
              </a:solidFill>
            </a:endParaRPr>
          </a:p>
        </p:txBody>
      </p:sp>
      <p:sp>
        <p:nvSpPr>
          <p:cNvPr id="250" name="Google Shape;250;p29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13</a:t>
            </a:fld>
            <a:endParaRPr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5C403629-65B9-4EDF-B5EE-97D6684EF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8040543-4DE7-411B-9F56-74A7CD45C4F2}"/>
              </a:ext>
            </a:extLst>
          </p:cNvPr>
          <p:cNvGrpSpPr/>
          <p:nvPr/>
        </p:nvGrpSpPr>
        <p:grpSpPr>
          <a:xfrm>
            <a:off x="5179963" y="3154032"/>
            <a:ext cx="3527584" cy="625531"/>
            <a:chOff x="5246638" y="3154032"/>
            <a:chExt cx="3527584" cy="625531"/>
          </a:xfrm>
        </p:grpSpPr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B26246D8-12DB-4C81-9E31-62919AB7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46638" y="3155024"/>
              <a:ext cx="3527584" cy="624539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1BF30474-9B96-4C54-A4F5-50E5D5B54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46638" y="3154032"/>
              <a:ext cx="3527584" cy="624539"/>
            </a:xfrm>
            <a:prstGeom prst="rect">
              <a:avLst/>
            </a:prstGeom>
          </p:spPr>
        </p:pic>
      </p:grpSp>
      <p:pic>
        <p:nvPicPr>
          <p:cNvPr id="12" name="圖形 11">
            <a:extLst>
              <a:ext uri="{FF2B5EF4-FFF2-40B4-BE49-F238E27FC236}">
                <a16:creationId xmlns:a16="http://schemas.microsoft.com/office/drawing/2014/main" id="{8CB6B2DC-D8A4-43CF-8EC3-BCFC6CD85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4568" y="1398270"/>
            <a:ext cx="1633538" cy="1619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圖片 51">
            <a:extLst>
              <a:ext uri="{FF2B5EF4-FFF2-40B4-BE49-F238E27FC236}">
                <a16:creationId xmlns:a16="http://schemas.microsoft.com/office/drawing/2014/main" id="{05D984B6-29E7-4D4F-BFC6-90B2B7D85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669755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9B5DE0B6-97CA-4396-A97A-51B65D9FAD60}"/>
              </a:ext>
            </a:extLst>
          </p:cNvPr>
          <p:cNvSpPr/>
          <p:nvPr/>
        </p:nvSpPr>
        <p:spPr>
          <a:xfrm>
            <a:off x="0" y="1669755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0657570E-532E-457A-8FC3-F9BDDEE995DD}"/>
              </a:ext>
            </a:extLst>
          </p:cNvPr>
          <p:cNvGrpSpPr/>
          <p:nvPr/>
        </p:nvGrpSpPr>
        <p:grpSpPr>
          <a:xfrm>
            <a:off x="5249553" y="3236525"/>
            <a:ext cx="1687200" cy="4238885"/>
            <a:chOff x="5249553" y="3236525"/>
            <a:chExt cx="1687200" cy="4238885"/>
          </a:xfrm>
        </p:grpSpPr>
        <p:cxnSp>
          <p:nvCxnSpPr>
            <p:cNvPr id="275" name="Google Shape;275;p30"/>
            <p:cNvCxnSpPr>
              <a:cxnSpLocks/>
            </p:cNvCxnSpPr>
            <p:nvPr/>
          </p:nvCxnSpPr>
          <p:spPr>
            <a:xfrm flipH="1">
              <a:off x="5249553" y="6543910"/>
              <a:ext cx="1687200" cy="931500"/>
            </a:xfrm>
            <a:prstGeom prst="bentConnector3">
              <a:avLst>
                <a:gd name="adj1" fmla="val 58707"/>
              </a:avLst>
            </a:prstGeom>
            <a:noFill/>
            <a:ln w="2857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30"/>
            <p:cNvCxnSpPr>
              <a:cxnSpLocks/>
            </p:cNvCxnSpPr>
            <p:nvPr/>
          </p:nvCxnSpPr>
          <p:spPr>
            <a:xfrm rot="10800000">
              <a:off x="5267700" y="3236612"/>
              <a:ext cx="1445400" cy="1167000"/>
            </a:xfrm>
            <a:prstGeom prst="bentConnector3">
              <a:avLst>
                <a:gd name="adj1" fmla="val 52420"/>
              </a:avLst>
            </a:prstGeom>
            <a:noFill/>
            <a:ln w="2857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30"/>
            <p:cNvCxnSpPr/>
            <p:nvPr/>
          </p:nvCxnSpPr>
          <p:spPr>
            <a:xfrm rot="10800000" flipH="1">
              <a:off x="5267700" y="3236525"/>
              <a:ext cx="1384500" cy="9300"/>
            </a:xfrm>
            <a:prstGeom prst="straightConnector1">
              <a:avLst/>
            </a:prstGeom>
            <a:noFill/>
            <a:ln w="2857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1" name="Google Shape;281;p30" hidden="1"/>
          <p:cNvGrpSpPr/>
          <p:nvPr/>
        </p:nvGrpSpPr>
        <p:grpSpPr>
          <a:xfrm>
            <a:off x="3204189" y="2663698"/>
            <a:ext cx="2213938" cy="1050011"/>
            <a:chOff x="3153763" y="2630080"/>
            <a:chExt cx="2213938" cy="1050011"/>
          </a:xfrm>
        </p:grpSpPr>
        <p:pic>
          <p:nvPicPr>
            <p:cNvPr id="282" name="Google Shape;282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53763" y="3237650"/>
              <a:ext cx="2213938" cy="442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6079" y="2738887"/>
              <a:ext cx="1076844" cy="71998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84" name="Google Shape;284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3090268" flipH="1">
              <a:off x="3372856" y="2733151"/>
              <a:ext cx="519229" cy="351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30" descr="\\Marketing\Marketing\MarketingMaterials\DM\NAS\Software_Section_brochure\生產力工具(單尾) _Yvonne\Links\qpulse_512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3436" y="2630080"/>
              <a:ext cx="572826" cy="572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Google Shape;296;p31">
            <a:extLst>
              <a:ext uri="{FF2B5EF4-FFF2-40B4-BE49-F238E27FC236}">
                <a16:creationId xmlns:a16="http://schemas.microsoft.com/office/drawing/2014/main" id="{DA77E62D-4926-4C34-B1A7-759DAD21EF4B}"/>
              </a:ext>
            </a:extLst>
          </p:cNvPr>
          <p:cNvSpPr txBox="1">
            <a:spLocks/>
          </p:cNvSpPr>
          <p:nvPr/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800">
                <a:latin typeface="+mj-lt"/>
                <a:ea typeface="微軟正黑體"/>
              </a:rPr>
              <a:t>QGD Solves Deployment </a:t>
            </a:r>
            <a:endParaRPr lang="en-US" altLang="zh-TW" sz="2800">
              <a:latin typeface="+mj-lt"/>
            </a:endParaRPr>
          </a:p>
          <a:p>
            <a:r>
              <a:rPr lang="en-US" altLang="zh-TW" sz="2800">
                <a:latin typeface="+mj-lt"/>
                <a:ea typeface="微軟正黑體"/>
              </a:rPr>
              <a:t>Requirement of Your Terminal-equipment</a:t>
            </a:r>
            <a:endParaRPr lang="en-US" sz="2800">
              <a:latin typeface="+mj-lt"/>
              <a:ea typeface="微軟正黑體"/>
            </a:endParaRPr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040BA2EE-E6F1-40A3-A45E-6C916B00B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32EC4C62-EDFD-4CD4-B609-8BA87C59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09" b="-313"/>
          <a:stretch/>
        </p:blipFill>
        <p:spPr>
          <a:xfrm>
            <a:off x="8138" y="1342172"/>
            <a:ext cx="9144000" cy="3801327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06D8BDB3-624E-42B7-A18B-2EA454E965CA}"/>
              </a:ext>
            </a:extLst>
          </p:cNvPr>
          <p:cNvSpPr/>
          <p:nvPr/>
        </p:nvSpPr>
        <p:spPr>
          <a:xfrm>
            <a:off x="-8138" y="1336550"/>
            <a:ext cx="9144000" cy="3788699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60" name="Google Shape;265;p30">
            <a:extLst>
              <a:ext uri="{FF2B5EF4-FFF2-40B4-BE49-F238E27FC236}">
                <a16:creationId xmlns:a16="http://schemas.microsoft.com/office/drawing/2014/main" id="{7DC0F949-2E28-454E-BDC4-867F6E240D58}"/>
              </a:ext>
            </a:extLst>
          </p:cNvPr>
          <p:cNvSpPr txBox="1"/>
          <p:nvPr/>
        </p:nvSpPr>
        <p:spPr>
          <a:xfrm>
            <a:off x="6361199" y="1342175"/>
            <a:ext cx="2523600" cy="3788700"/>
          </a:xfrm>
          <a:prstGeom prst="rect">
            <a:avLst/>
          </a:prstGeom>
          <a:solidFill>
            <a:srgbClr val="FFFF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7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266;p30">
            <a:extLst>
              <a:ext uri="{FF2B5EF4-FFF2-40B4-BE49-F238E27FC236}">
                <a16:creationId xmlns:a16="http://schemas.microsoft.com/office/drawing/2014/main" id="{912305ED-3091-4AF5-A7F5-65A2F4290246}"/>
              </a:ext>
            </a:extLst>
          </p:cNvPr>
          <p:cNvSpPr txBox="1"/>
          <p:nvPr/>
        </p:nvSpPr>
        <p:spPr>
          <a:xfrm>
            <a:off x="6361200" y="1342175"/>
            <a:ext cx="2531280" cy="614400"/>
          </a:xfrm>
          <a:prstGeom prst="rect">
            <a:avLst/>
          </a:prstGeom>
          <a:solidFill>
            <a:srgbClr val="A57AD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r>
              <a:rPr lang="en-US" altLang="zh-TW" sz="1600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Terminal/virtual equipment</a:t>
            </a:r>
          </a:p>
        </p:txBody>
      </p:sp>
      <p:pic>
        <p:nvPicPr>
          <p:cNvPr id="62" name="Google Shape;267;p30">
            <a:extLst>
              <a:ext uri="{FF2B5EF4-FFF2-40B4-BE49-F238E27FC236}">
                <a16:creationId xmlns:a16="http://schemas.microsoft.com/office/drawing/2014/main" id="{E33159F1-55AD-4CF5-B8D8-D2FE1D0D405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28102" y="2302800"/>
            <a:ext cx="988597" cy="614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63" name="Google Shape;268;p30">
            <a:extLst>
              <a:ext uri="{FF2B5EF4-FFF2-40B4-BE49-F238E27FC236}">
                <a16:creationId xmlns:a16="http://schemas.microsoft.com/office/drawing/2014/main" id="{2460412A-8004-4C1C-9661-3601BED9C226}"/>
              </a:ext>
            </a:extLst>
          </p:cNvPr>
          <p:cNvSpPr txBox="1"/>
          <p:nvPr/>
        </p:nvSpPr>
        <p:spPr>
          <a:xfrm>
            <a:off x="6808449" y="2007000"/>
            <a:ext cx="1577100" cy="245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rgbClr val="6040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Industrial</a:t>
            </a:r>
            <a:r>
              <a:rPr lang="zh-TW" sz="1200" b="1">
                <a:solidFill>
                  <a:srgbClr val="6040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sz="1200" b="1">
                <a:solidFill>
                  <a:srgbClr val="604076"/>
                </a:solidFill>
              </a:rPr>
              <a:t>Panel PC</a:t>
            </a:r>
            <a:endParaRPr sz="1200">
              <a:solidFill>
                <a:srgbClr val="604076"/>
              </a:solidFill>
            </a:endParaRPr>
          </a:p>
        </p:txBody>
      </p:sp>
      <p:pic>
        <p:nvPicPr>
          <p:cNvPr id="64" name="圖形 63">
            <a:extLst>
              <a:ext uri="{FF2B5EF4-FFF2-40B4-BE49-F238E27FC236}">
                <a16:creationId xmlns:a16="http://schemas.microsoft.com/office/drawing/2014/main" id="{9B769B3B-D516-456C-8C3B-2B275F9ADD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7958" y="3310677"/>
            <a:ext cx="389400" cy="472573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763989EC-4A26-4AC2-8C72-A58B8C82BC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0355" y="3389183"/>
            <a:ext cx="392029" cy="392029"/>
          </a:xfrm>
          <a:prstGeom prst="rect">
            <a:avLst/>
          </a:prstGeom>
        </p:spPr>
      </p:pic>
      <p:pic>
        <p:nvPicPr>
          <p:cNvPr id="66" name="Google Shape;272;p30" descr="QRMAgent-02.png">
            <a:extLst>
              <a:ext uri="{FF2B5EF4-FFF2-40B4-BE49-F238E27FC236}">
                <a16:creationId xmlns:a16="http://schemas.microsoft.com/office/drawing/2014/main" id="{8BA0663A-3B15-4958-8B01-98F3C7ED88AB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754978" y="3382031"/>
            <a:ext cx="389400" cy="38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67" name="Google Shape;273;p30">
            <a:extLst>
              <a:ext uri="{FF2B5EF4-FFF2-40B4-BE49-F238E27FC236}">
                <a16:creationId xmlns:a16="http://schemas.microsoft.com/office/drawing/2014/main" id="{6D7BD6DD-8AD1-4ECF-A1D1-5EF4DC6F9A9D}"/>
              </a:ext>
            </a:extLst>
          </p:cNvPr>
          <p:cNvSpPr txBox="1"/>
          <p:nvPr/>
        </p:nvSpPr>
        <p:spPr>
          <a:xfrm>
            <a:off x="6430219" y="3721827"/>
            <a:ext cx="1068600" cy="24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zh-TW" sz="1000" i="0" u="none" strike="noStrike" cap="none">
                <a:solidFill>
                  <a:srgbClr val="604076"/>
                </a:solidFill>
                <a:latin typeface="Arial"/>
                <a:ea typeface="Arial"/>
                <a:cs typeface="Arial"/>
                <a:sym typeface="Arial"/>
              </a:rPr>
              <a:t>QRMAgent</a:t>
            </a:r>
            <a:endParaRPr sz="1000" i="0" u="none" strike="noStrike" cap="none">
              <a:solidFill>
                <a:srgbClr val="6040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圖形 67">
            <a:extLst>
              <a:ext uri="{FF2B5EF4-FFF2-40B4-BE49-F238E27FC236}">
                <a16:creationId xmlns:a16="http://schemas.microsoft.com/office/drawing/2014/main" id="{305A312B-7980-46A0-8C5E-AAD4C79B8B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93747" y="2330534"/>
            <a:ext cx="2327793" cy="2276856"/>
          </a:xfrm>
          <a:prstGeom prst="rect">
            <a:avLst/>
          </a:prstGeom>
        </p:spPr>
      </p:pic>
      <p:sp>
        <p:nvSpPr>
          <p:cNvPr id="69" name="Google Shape;256;p30">
            <a:extLst>
              <a:ext uri="{FF2B5EF4-FFF2-40B4-BE49-F238E27FC236}">
                <a16:creationId xmlns:a16="http://schemas.microsoft.com/office/drawing/2014/main" id="{E88B2202-DDD7-4134-AF42-A6EA3B912EA5}"/>
              </a:ext>
            </a:extLst>
          </p:cNvPr>
          <p:cNvSpPr txBox="1"/>
          <p:nvPr/>
        </p:nvSpPr>
        <p:spPr>
          <a:xfrm>
            <a:off x="3320467" y="1342174"/>
            <a:ext cx="2523600" cy="378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7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圖形 69">
            <a:extLst>
              <a:ext uri="{FF2B5EF4-FFF2-40B4-BE49-F238E27FC236}">
                <a16:creationId xmlns:a16="http://schemas.microsoft.com/office/drawing/2014/main" id="{9917CEDF-92A4-43C7-87A9-84B33226BF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502797" y="3612035"/>
            <a:ext cx="2175043" cy="385078"/>
          </a:xfrm>
          <a:prstGeom prst="rect">
            <a:avLst/>
          </a:prstGeom>
        </p:spPr>
      </p:pic>
      <p:pic>
        <p:nvPicPr>
          <p:cNvPr id="71" name="Google Shape;470;p37">
            <a:extLst>
              <a:ext uri="{FF2B5EF4-FFF2-40B4-BE49-F238E27FC236}">
                <a16:creationId xmlns:a16="http://schemas.microsoft.com/office/drawing/2014/main" id="{1CBE3A01-7423-43BA-8C62-C40ED3BE7E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509732" flipH="1">
            <a:off x="3531132" y="2915782"/>
            <a:ext cx="342942" cy="22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469;p37">
            <a:extLst>
              <a:ext uri="{FF2B5EF4-FFF2-40B4-BE49-F238E27FC236}">
                <a16:creationId xmlns:a16="http://schemas.microsoft.com/office/drawing/2014/main" id="{25D56D90-A81F-46DB-9348-B2A0EA804D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4300" y="2930899"/>
            <a:ext cx="1315785" cy="9167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3" name="Google Shape;471;p37" descr="\\Marketing\Marketing\MarketingMaterials\DM\NAS\Software_Section_brochure\生產力工具(單尾) _Yvonne\Links\qpulse_512.png">
            <a:extLst>
              <a:ext uri="{FF2B5EF4-FFF2-40B4-BE49-F238E27FC236}">
                <a16:creationId xmlns:a16="http://schemas.microsoft.com/office/drawing/2014/main" id="{7BC77BCF-DD97-4935-8C9B-8F2E758C410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1868" y="3081687"/>
            <a:ext cx="575386" cy="57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55938FF8-D4EC-4682-8199-ADD8F51AD0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63716" y="3284717"/>
            <a:ext cx="864568" cy="332289"/>
          </a:xfrm>
          <a:prstGeom prst="rect">
            <a:avLst/>
          </a:prstGeom>
        </p:spPr>
      </p:pic>
      <p:sp>
        <p:nvSpPr>
          <p:cNvPr id="75" name="Google Shape;258;p30">
            <a:extLst>
              <a:ext uri="{FF2B5EF4-FFF2-40B4-BE49-F238E27FC236}">
                <a16:creationId xmlns:a16="http://schemas.microsoft.com/office/drawing/2014/main" id="{2B45C7EF-4790-45C7-81C3-07B4C3A246FC}"/>
              </a:ext>
            </a:extLst>
          </p:cNvPr>
          <p:cNvSpPr txBox="1"/>
          <p:nvPr/>
        </p:nvSpPr>
        <p:spPr>
          <a:xfrm>
            <a:off x="255599" y="1342175"/>
            <a:ext cx="2523600" cy="378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7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259;p30">
            <a:extLst>
              <a:ext uri="{FF2B5EF4-FFF2-40B4-BE49-F238E27FC236}">
                <a16:creationId xmlns:a16="http://schemas.microsoft.com/office/drawing/2014/main" id="{024F2B89-9451-4F6E-ADE7-423239B0C29F}"/>
              </a:ext>
            </a:extLst>
          </p:cNvPr>
          <p:cNvSpPr txBox="1"/>
          <p:nvPr/>
        </p:nvSpPr>
        <p:spPr>
          <a:xfrm>
            <a:off x="251519" y="1342175"/>
            <a:ext cx="2527679" cy="614400"/>
          </a:xfrm>
          <a:prstGeom prst="rect">
            <a:avLst/>
          </a:prstGeom>
          <a:solidFill>
            <a:srgbClr val="A57A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r>
              <a:rPr lang="zh-TW" sz="1600" b="1">
                <a:solidFill>
                  <a:srgbClr val="FFFFFF"/>
                </a:solidFill>
                <a:latin typeface="+mj-lt"/>
              </a:rPr>
              <a:t>QRM+ </a:t>
            </a:r>
            <a:r>
              <a:rPr lang="en-US" altLang="zh-TW" sz="1600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mobile</a:t>
            </a:r>
            <a:endParaRPr sz="1400" b="1" i="0" u="none" strike="noStrike" cap="none">
              <a:solidFill>
                <a:srgbClr val="FFFFFF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77" name="Google Shape;260;p30">
            <a:extLst>
              <a:ext uri="{FF2B5EF4-FFF2-40B4-BE49-F238E27FC236}">
                <a16:creationId xmlns:a16="http://schemas.microsoft.com/office/drawing/2014/main" id="{0079C215-F9B8-463F-ABCC-FBB212683F4D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41738" y="2477386"/>
            <a:ext cx="1830205" cy="19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257;p30">
            <a:extLst>
              <a:ext uri="{FF2B5EF4-FFF2-40B4-BE49-F238E27FC236}">
                <a16:creationId xmlns:a16="http://schemas.microsoft.com/office/drawing/2014/main" id="{4796DEAA-9F1E-4B8C-8ED8-228325D53CBC}"/>
              </a:ext>
            </a:extLst>
          </p:cNvPr>
          <p:cNvSpPr txBox="1"/>
          <p:nvPr/>
        </p:nvSpPr>
        <p:spPr>
          <a:xfrm>
            <a:off x="3320216" y="1342175"/>
            <a:ext cx="2523600" cy="614400"/>
          </a:xfrm>
          <a:prstGeom prst="rect">
            <a:avLst/>
          </a:prstGeom>
          <a:solidFill>
            <a:srgbClr val="A57A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r>
              <a:rPr lang="en-US" altLang="zh-TW" sz="1600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Centralized Management</a:t>
            </a:r>
          </a:p>
        </p:txBody>
      </p:sp>
      <p:sp>
        <p:nvSpPr>
          <p:cNvPr id="79" name="Google Shape;261;p30">
            <a:extLst>
              <a:ext uri="{FF2B5EF4-FFF2-40B4-BE49-F238E27FC236}">
                <a16:creationId xmlns:a16="http://schemas.microsoft.com/office/drawing/2014/main" id="{B2AEBC6A-5321-445C-AEDA-0B9CE4FC2156}"/>
              </a:ext>
            </a:extLst>
          </p:cNvPr>
          <p:cNvSpPr txBox="1"/>
          <p:nvPr/>
        </p:nvSpPr>
        <p:spPr>
          <a:xfrm>
            <a:off x="3312956" y="2251920"/>
            <a:ext cx="2429100" cy="64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14307" lvl="0" indent="-214307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604076"/>
                </a:solidFill>
              </a:rPr>
              <a:t> QGD-1600P</a:t>
            </a:r>
            <a:endParaRPr>
              <a:solidFill>
                <a:srgbClr val="604076"/>
              </a:solidFill>
            </a:endParaRPr>
          </a:p>
        </p:txBody>
      </p:sp>
      <p:pic>
        <p:nvPicPr>
          <p:cNvPr id="80" name="Google Shape;279;p30" descr="QRMAgent-02.png">
            <a:extLst>
              <a:ext uri="{FF2B5EF4-FFF2-40B4-BE49-F238E27FC236}">
                <a16:creationId xmlns:a16="http://schemas.microsoft.com/office/drawing/2014/main" id="{DFA10B79-EB39-49B6-A5BE-28792E928AE9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42874" y="2590313"/>
            <a:ext cx="389400" cy="38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81" name="Google Shape;280;p30">
            <a:extLst>
              <a:ext uri="{FF2B5EF4-FFF2-40B4-BE49-F238E27FC236}">
                <a16:creationId xmlns:a16="http://schemas.microsoft.com/office/drawing/2014/main" id="{6B4B4D7B-6AFF-4DEA-8E97-4278CFC314D1}"/>
              </a:ext>
            </a:extLst>
          </p:cNvPr>
          <p:cNvSpPr txBox="1"/>
          <p:nvPr/>
        </p:nvSpPr>
        <p:spPr>
          <a:xfrm>
            <a:off x="6605013" y="2961836"/>
            <a:ext cx="1068600" cy="24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zh-TW" sz="1000" i="0" u="none" strike="noStrike" cap="none">
                <a:solidFill>
                  <a:srgbClr val="604076"/>
                </a:solidFill>
                <a:latin typeface="Arial"/>
                <a:ea typeface="Arial"/>
                <a:cs typeface="Arial"/>
                <a:sym typeface="Arial"/>
              </a:rPr>
              <a:t>QRMAgent</a:t>
            </a:r>
            <a:endParaRPr sz="1000" i="0" u="none" strike="noStrike" cap="none">
              <a:solidFill>
                <a:srgbClr val="6040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288;p30" descr="QRMAgent-02.png">
            <a:extLst>
              <a:ext uri="{FF2B5EF4-FFF2-40B4-BE49-F238E27FC236}">
                <a16:creationId xmlns:a16="http://schemas.microsoft.com/office/drawing/2014/main" id="{BC708E24-4574-44FB-A2B3-EA20478B3DB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58358" y="3393850"/>
            <a:ext cx="389400" cy="38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83" name="Google Shape;289;p30">
            <a:extLst>
              <a:ext uri="{FF2B5EF4-FFF2-40B4-BE49-F238E27FC236}">
                <a16:creationId xmlns:a16="http://schemas.microsoft.com/office/drawing/2014/main" id="{F91470C7-20F2-4DB3-BE86-4483FA3B737E}"/>
              </a:ext>
            </a:extLst>
          </p:cNvPr>
          <p:cNvSpPr txBox="1"/>
          <p:nvPr/>
        </p:nvSpPr>
        <p:spPr>
          <a:xfrm>
            <a:off x="7518758" y="3738858"/>
            <a:ext cx="1068600" cy="24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zh-TW" sz="1000" i="0" u="none" strike="noStrike" cap="none">
                <a:solidFill>
                  <a:srgbClr val="604076"/>
                </a:solidFill>
                <a:latin typeface="Arial"/>
                <a:ea typeface="Arial"/>
                <a:cs typeface="Arial"/>
                <a:sym typeface="Arial"/>
              </a:rPr>
              <a:t>QRMAgent</a:t>
            </a:r>
            <a:endParaRPr sz="1000" i="0" u="none" strike="noStrike" cap="none">
              <a:solidFill>
                <a:srgbClr val="6040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291;p30">
            <a:extLst>
              <a:ext uri="{FF2B5EF4-FFF2-40B4-BE49-F238E27FC236}">
                <a16:creationId xmlns:a16="http://schemas.microsoft.com/office/drawing/2014/main" id="{4B993EDD-16E5-47EC-B129-855A30D25D7E}"/>
              </a:ext>
            </a:extLst>
          </p:cNvPr>
          <p:cNvSpPr/>
          <p:nvPr/>
        </p:nvSpPr>
        <p:spPr>
          <a:xfrm>
            <a:off x="7022533" y="4812129"/>
            <a:ext cx="548700" cy="2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</a:rPr>
              <a:t>VM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5" name="Google Shape;288;p30" descr="QRMAgent-02.png">
            <a:extLst>
              <a:ext uri="{FF2B5EF4-FFF2-40B4-BE49-F238E27FC236}">
                <a16:creationId xmlns:a16="http://schemas.microsoft.com/office/drawing/2014/main" id="{1EE99E27-45D1-4566-A0B1-EF5DD898150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132542" y="4297922"/>
            <a:ext cx="389400" cy="38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86" name="Google Shape;289;p30">
            <a:extLst>
              <a:ext uri="{FF2B5EF4-FFF2-40B4-BE49-F238E27FC236}">
                <a16:creationId xmlns:a16="http://schemas.microsoft.com/office/drawing/2014/main" id="{EA047227-5314-4C8B-9871-EB824C440E36}"/>
              </a:ext>
            </a:extLst>
          </p:cNvPr>
          <p:cNvSpPr txBox="1"/>
          <p:nvPr/>
        </p:nvSpPr>
        <p:spPr>
          <a:xfrm>
            <a:off x="7792942" y="4633931"/>
            <a:ext cx="1068600" cy="24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zh-TW" sz="1000" i="0" u="none" strike="noStrike" cap="none">
                <a:solidFill>
                  <a:srgbClr val="604076"/>
                </a:solidFill>
                <a:latin typeface="Arial"/>
                <a:ea typeface="Arial"/>
                <a:cs typeface="Arial"/>
                <a:sym typeface="Arial"/>
              </a:rPr>
              <a:t>QRMAgent</a:t>
            </a:r>
            <a:endParaRPr sz="1000" i="0" u="none" strike="noStrike" cap="none">
              <a:solidFill>
                <a:srgbClr val="6040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253C1E61-E4AC-4247-9655-E5DF601C38FD}"/>
              </a:ext>
            </a:extLst>
          </p:cNvPr>
          <p:cNvGrpSpPr/>
          <p:nvPr/>
        </p:nvGrpSpPr>
        <p:grpSpPr>
          <a:xfrm>
            <a:off x="6344923" y="4149174"/>
            <a:ext cx="1408429" cy="790561"/>
            <a:chOff x="6270232" y="3821469"/>
            <a:chExt cx="1408429" cy="790561"/>
          </a:xfrm>
        </p:grpSpPr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A4EA9EED-E8AB-4862-8009-296F257AE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438244" y="3850486"/>
              <a:ext cx="1126615" cy="633948"/>
            </a:xfrm>
            <a:prstGeom prst="rect">
              <a:avLst/>
            </a:prstGeom>
          </p:spPr>
        </p:pic>
        <p:sp>
          <p:nvSpPr>
            <p:cNvPr id="89" name="Google Shape;138;p23">
              <a:extLst>
                <a:ext uri="{FF2B5EF4-FFF2-40B4-BE49-F238E27FC236}">
                  <a16:creationId xmlns:a16="http://schemas.microsoft.com/office/drawing/2014/main" id="{5691F1C6-181A-4DB2-854E-1F111760B8D3}"/>
                </a:ext>
              </a:extLst>
            </p:cNvPr>
            <p:cNvSpPr/>
            <p:nvPr/>
          </p:nvSpPr>
          <p:spPr>
            <a:xfrm>
              <a:off x="6270232" y="3821469"/>
              <a:ext cx="1408429" cy="790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rgbClr val="604076"/>
                  </a:solidFill>
                </a:rPr>
                <a:t>Cloud</a:t>
              </a:r>
              <a:endParaRPr b="1">
                <a:solidFill>
                  <a:srgbClr val="604076"/>
                </a:solidFill>
              </a:endParaRPr>
            </a:p>
          </p:txBody>
        </p:sp>
      </p:grpSp>
      <p:pic>
        <p:nvPicPr>
          <p:cNvPr id="90" name="圖形 89">
            <a:extLst>
              <a:ext uri="{FF2B5EF4-FFF2-40B4-BE49-F238E27FC236}">
                <a16:creationId xmlns:a16="http://schemas.microsoft.com/office/drawing/2014/main" id="{2A14687D-6CFE-41C8-99A1-6FA8A330223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95492" y="4305232"/>
            <a:ext cx="348976" cy="4725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>
                <a:ea typeface="微軟正黑體"/>
              </a:rPr>
              <a:t>What is Guardian QGD-1600P?</a:t>
            </a:r>
            <a:endParaRPr lang="en-US">
              <a:ea typeface="微軟正黑體"/>
            </a:endParaRPr>
          </a:p>
        </p:txBody>
      </p:sp>
      <p:pic>
        <p:nvPicPr>
          <p:cNvPr id="47" name="圖形 46">
            <a:extLst>
              <a:ext uri="{FF2B5EF4-FFF2-40B4-BE49-F238E27FC236}">
                <a16:creationId xmlns:a16="http://schemas.microsoft.com/office/drawing/2014/main" id="{629F1BA4-5BDF-4C01-B615-70C66C4C2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702BDC14-222F-4D0D-BB45-DA529C856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77" b="4001"/>
          <a:stretch/>
        </p:blipFill>
        <p:spPr>
          <a:xfrm>
            <a:off x="0" y="1078934"/>
            <a:ext cx="9144000" cy="3858826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12F4F6E8-3D4E-4C91-A690-12C574DA0B98}"/>
              </a:ext>
            </a:extLst>
          </p:cNvPr>
          <p:cNvSpPr/>
          <p:nvPr/>
        </p:nvSpPr>
        <p:spPr>
          <a:xfrm>
            <a:off x="0" y="1094357"/>
            <a:ext cx="9144000" cy="3843403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50" name="Google Shape;299;p31">
            <a:extLst>
              <a:ext uri="{FF2B5EF4-FFF2-40B4-BE49-F238E27FC236}">
                <a16:creationId xmlns:a16="http://schemas.microsoft.com/office/drawing/2014/main" id="{A3EB17FE-4144-4533-82DF-086D8C49D677}"/>
              </a:ext>
            </a:extLst>
          </p:cNvPr>
          <p:cNvSpPr/>
          <p:nvPr/>
        </p:nvSpPr>
        <p:spPr>
          <a:xfrm>
            <a:off x="5976594" y="1094356"/>
            <a:ext cx="1852955" cy="3858826"/>
          </a:xfrm>
          <a:prstGeom prst="rect">
            <a:avLst/>
          </a:prstGeom>
          <a:solidFill>
            <a:srgbClr val="A57AD9">
              <a:alpha val="40000"/>
            </a:srgb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圖形 50">
            <a:extLst>
              <a:ext uri="{FF2B5EF4-FFF2-40B4-BE49-F238E27FC236}">
                <a16:creationId xmlns:a16="http://schemas.microsoft.com/office/drawing/2014/main" id="{83B8F052-7BC9-4BF1-BDA3-B99667AC4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0522" y="2879742"/>
            <a:ext cx="1315233" cy="505498"/>
          </a:xfrm>
          <a:prstGeom prst="rect">
            <a:avLst/>
          </a:prstGeom>
        </p:spPr>
      </p:pic>
      <p:cxnSp>
        <p:nvCxnSpPr>
          <p:cNvPr id="52" name="Google Shape;171;p23">
            <a:extLst>
              <a:ext uri="{FF2B5EF4-FFF2-40B4-BE49-F238E27FC236}">
                <a16:creationId xmlns:a16="http://schemas.microsoft.com/office/drawing/2014/main" id="{1D80065E-0102-47CF-8D65-36A89AAB7EDD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1394870" y="1755880"/>
            <a:ext cx="1029415" cy="264095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297;p31">
            <a:extLst>
              <a:ext uri="{FF2B5EF4-FFF2-40B4-BE49-F238E27FC236}">
                <a16:creationId xmlns:a16="http://schemas.microsoft.com/office/drawing/2014/main" id="{5F46D68A-E912-4B58-A28A-828031092A4B}"/>
              </a:ext>
            </a:extLst>
          </p:cNvPr>
          <p:cNvSpPr txBox="1">
            <a:spLocks/>
          </p:cNvSpPr>
          <p:nvPr/>
        </p:nvSpPr>
        <p:spPr>
          <a:xfrm>
            <a:off x="251520" y="1275606"/>
            <a:ext cx="8568900" cy="3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14400" indent="0">
              <a:spcBef>
                <a:spcPts val="480"/>
              </a:spcBef>
              <a:buFont typeface="Arial"/>
              <a:buNone/>
            </a:pP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80"/>
              </a:spcBef>
              <a:buFont typeface="Arial"/>
              <a:buNone/>
            </a:pP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Google Shape;298;p31">
            <a:extLst>
              <a:ext uri="{FF2B5EF4-FFF2-40B4-BE49-F238E27FC236}">
                <a16:creationId xmlns:a16="http://schemas.microsoft.com/office/drawing/2014/main" id="{BF732F0C-B06A-4DEB-8801-C6B0DCEF212E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15</a:t>
            </a:fld>
            <a:endParaRPr lang="en-US"/>
          </a:p>
        </p:txBody>
      </p:sp>
      <p:cxnSp>
        <p:nvCxnSpPr>
          <p:cNvPr id="55" name="Google Shape;171;p23">
            <a:extLst>
              <a:ext uri="{FF2B5EF4-FFF2-40B4-BE49-F238E27FC236}">
                <a16:creationId xmlns:a16="http://schemas.microsoft.com/office/drawing/2014/main" id="{E722D570-8963-4BB6-A8C5-51161FF6BDD6}"/>
              </a:ext>
            </a:extLst>
          </p:cNvPr>
          <p:cNvCxnSpPr>
            <a:cxnSpLocks/>
            <a:stCxn id="74" idx="3"/>
            <a:endCxn id="65" idx="1"/>
          </p:cNvCxnSpPr>
          <p:nvPr/>
        </p:nvCxnSpPr>
        <p:spPr>
          <a:xfrm>
            <a:off x="2080391" y="2575224"/>
            <a:ext cx="343242" cy="59483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171;p23">
            <a:extLst>
              <a:ext uri="{FF2B5EF4-FFF2-40B4-BE49-F238E27FC236}">
                <a16:creationId xmlns:a16="http://schemas.microsoft.com/office/drawing/2014/main" id="{CD9F6350-C4E6-48A4-8E90-1CC181004A5A}"/>
              </a:ext>
            </a:extLst>
          </p:cNvPr>
          <p:cNvCxnSpPr>
            <a:cxnSpLocks/>
            <a:endCxn id="71" idx="1"/>
          </p:cNvCxnSpPr>
          <p:nvPr/>
        </p:nvCxnSpPr>
        <p:spPr>
          <a:xfrm flipV="1">
            <a:off x="1339660" y="3095336"/>
            <a:ext cx="1088080" cy="551332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171;p23">
            <a:extLst>
              <a:ext uri="{FF2B5EF4-FFF2-40B4-BE49-F238E27FC236}">
                <a16:creationId xmlns:a16="http://schemas.microsoft.com/office/drawing/2014/main" id="{9706CE64-B9C8-4092-B873-9966F328CFA2}"/>
              </a:ext>
            </a:extLst>
          </p:cNvPr>
          <p:cNvCxnSpPr>
            <a:cxnSpLocks/>
          </p:cNvCxnSpPr>
          <p:nvPr/>
        </p:nvCxnSpPr>
        <p:spPr>
          <a:xfrm flipV="1">
            <a:off x="1626169" y="4093939"/>
            <a:ext cx="911349" cy="364576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02;p31">
            <a:extLst>
              <a:ext uri="{FF2B5EF4-FFF2-40B4-BE49-F238E27FC236}">
                <a16:creationId xmlns:a16="http://schemas.microsoft.com/office/drawing/2014/main" id="{BDCD42A3-4B44-438B-9CBE-B4858810F797}"/>
              </a:ext>
            </a:extLst>
          </p:cNvPr>
          <p:cNvSpPr/>
          <p:nvPr/>
        </p:nvSpPr>
        <p:spPr>
          <a:xfrm>
            <a:off x="6053501" y="1736419"/>
            <a:ext cx="1698640" cy="759600"/>
          </a:xfrm>
          <a:prstGeom prst="rect">
            <a:avLst/>
          </a:prstGeom>
          <a:solidFill>
            <a:srgbClr val="FFC9EE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PoE power management</a:t>
            </a:r>
          </a:p>
        </p:txBody>
      </p:sp>
      <p:sp>
        <p:nvSpPr>
          <p:cNvPr id="59" name="Google Shape;300;p31">
            <a:extLst>
              <a:ext uri="{FF2B5EF4-FFF2-40B4-BE49-F238E27FC236}">
                <a16:creationId xmlns:a16="http://schemas.microsoft.com/office/drawing/2014/main" id="{5B4261F1-A3D9-42D5-9392-66D1BDD3B31D}"/>
              </a:ext>
            </a:extLst>
          </p:cNvPr>
          <p:cNvSpPr/>
          <p:nvPr/>
        </p:nvSpPr>
        <p:spPr>
          <a:xfrm>
            <a:off x="2357097" y="1094356"/>
            <a:ext cx="3296944" cy="3843403"/>
          </a:xfrm>
          <a:prstGeom prst="rect">
            <a:avLst/>
          </a:prstGeom>
          <a:solidFill>
            <a:srgbClr val="FFC9EE">
              <a:alpha val="20000"/>
            </a:srgb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圖形 59">
            <a:extLst>
              <a:ext uri="{FF2B5EF4-FFF2-40B4-BE49-F238E27FC236}">
                <a16:creationId xmlns:a16="http://schemas.microsoft.com/office/drawing/2014/main" id="{66566256-F600-4C75-A17E-E01127B8B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9098" y="1882106"/>
            <a:ext cx="1315233" cy="505498"/>
          </a:xfrm>
          <a:prstGeom prst="rect">
            <a:avLst/>
          </a:prstGeom>
        </p:spPr>
      </p:pic>
      <p:sp>
        <p:nvSpPr>
          <p:cNvPr id="61" name="Google Shape;301;p31">
            <a:extLst>
              <a:ext uri="{FF2B5EF4-FFF2-40B4-BE49-F238E27FC236}">
                <a16:creationId xmlns:a16="http://schemas.microsoft.com/office/drawing/2014/main" id="{8C26E688-2BC3-4248-B670-A78A0EBC38A7}"/>
              </a:ext>
            </a:extLst>
          </p:cNvPr>
          <p:cNvSpPr/>
          <p:nvPr/>
        </p:nvSpPr>
        <p:spPr>
          <a:xfrm>
            <a:off x="4042791" y="1773825"/>
            <a:ext cx="1549800" cy="720000"/>
          </a:xfrm>
          <a:prstGeom prst="rect">
            <a:avLst/>
          </a:prstGeom>
          <a:solidFill>
            <a:srgbClr val="00AE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Guardian Network Switch Manager</a:t>
            </a:r>
          </a:p>
        </p:txBody>
      </p:sp>
      <p:sp>
        <p:nvSpPr>
          <p:cNvPr id="62" name="Google Shape;303;p31">
            <a:extLst>
              <a:ext uri="{FF2B5EF4-FFF2-40B4-BE49-F238E27FC236}">
                <a16:creationId xmlns:a16="http://schemas.microsoft.com/office/drawing/2014/main" id="{F9908613-D787-4E4B-85E4-B639F34D3CCF}"/>
              </a:ext>
            </a:extLst>
          </p:cNvPr>
          <p:cNvSpPr/>
          <p:nvPr/>
        </p:nvSpPr>
        <p:spPr>
          <a:xfrm>
            <a:off x="6053501" y="2593093"/>
            <a:ext cx="1698640" cy="1989000"/>
          </a:xfrm>
          <a:prstGeom prst="rect">
            <a:avLst/>
          </a:prstGeom>
          <a:solidFill>
            <a:srgbClr val="FFC9EE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Managed switch</a:t>
            </a:r>
          </a:p>
        </p:txBody>
      </p:sp>
      <p:sp>
        <p:nvSpPr>
          <p:cNvPr id="63" name="Google Shape;304;p31">
            <a:extLst>
              <a:ext uri="{FF2B5EF4-FFF2-40B4-BE49-F238E27FC236}">
                <a16:creationId xmlns:a16="http://schemas.microsoft.com/office/drawing/2014/main" id="{00831327-24CA-4565-9363-51B2A5D32B75}"/>
              </a:ext>
            </a:extLst>
          </p:cNvPr>
          <p:cNvSpPr txBox="1"/>
          <p:nvPr/>
        </p:nvSpPr>
        <p:spPr>
          <a:xfrm>
            <a:off x="5988834" y="1189853"/>
            <a:ext cx="1883027" cy="4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Network Switch System</a:t>
            </a:r>
          </a:p>
        </p:txBody>
      </p:sp>
      <p:sp>
        <p:nvSpPr>
          <p:cNvPr id="64" name="Google Shape;305;p31">
            <a:extLst>
              <a:ext uri="{FF2B5EF4-FFF2-40B4-BE49-F238E27FC236}">
                <a16:creationId xmlns:a16="http://schemas.microsoft.com/office/drawing/2014/main" id="{1BC5B706-BE67-453E-B41A-211228E612E3}"/>
              </a:ext>
            </a:extLst>
          </p:cNvPr>
          <p:cNvSpPr/>
          <p:nvPr/>
        </p:nvSpPr>
        <p:spPr>
          <a:xfrm>
            <a:off x="2424285" y="1773825"/>
            <a:ext cx="1491600" cy="4923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Cloud Agent</a:t>
            </a:r>
          </a:p>
        </p:txBody>
      </p:sp>
      <p:sp>
        <p:nvSpPr>
          <p:cNvPr id="65" name="Google Shape;306;p31">
            <a:extLst>
              <a:ext uri="{FF2B5EF4-FFF2-40B4-BE49-F238E27FC236}">
                <a16:creationId xmlns:a16="http://schemas.microsoft.com/office/drawing/2014/main" id="{2DB0242C-9A59-41C4-9213-33974B86ECB0}"/>
              </a:ext>
            </a:extLst>
          </p:cNvPr>
          <p:cNvSpPr/>
          <p:nvPr/>
        </p:nvSpPr>
        <p:spPr>
          <a:xfrm>
            <a:off x="2423633" y="2362757"/>
            <a:ext cx="1491600" cy="5439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Apps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6" name="Google Shape;307;p31">
            <a:extLst>
              <a:ext uri="{FF2B5EF4-FFF2-40B4-BE49-F238E27FC236}">
                <a16:creationId xmlns:a16="http://schemas.microsoft.com/office/drawing/2014/main" id="{8CF64652-CCE0-4EC1-BDC8-E4771F4CEA6A}"/>
              </a:ext>
            </a:extLst>
          </p:cNvPr>
          <p:cNvSpPr/>
          <p:nvPr/>
        </p:nvSpPr>
        <p:spPr>
          <a:xfrm>
            <a:off x="2432386" y="3327583"/>
            <a:ext cx="1491600" cy="4623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Storage management</a:t>
            </a:r>
          </a:p>
        </p:txBody>
      </p:sp>
      <p:sp>
        <p:nvSpPr>
          <p:cNvPr id="67" name="Google Shape;308;p31">
            <a:extLst>
              <a:ext uri="{FF2B5EF4-FFF2-40B4-BE49-F238E27FC236}">
                <a16:creationId xmlns:a16="http://schemas.microsoft.com/office/drawing/2014/main" id="{C7B4C486-5FF1-45CD-AEF0-E7AF930C2A78}"/>
              </a:ext>
            </a:extLst>
          </p:cNvPr>
          <p:cNvSpPr/>
          <p:nvPr/>
        </p:nvSpPr>
        <p:spPr>
          <a:xfrm>
            <a:off x="4042791" y="2557304"/>
            <a:ext cx="1549800" cy="7068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VM management</a:t>
            </a:r>
          </a:p>
          <a:p>
            <a:pPr lvl="0" algn="ctr"/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(KVM &amp; Docker)</a:t>
            </a:r>
          </a:p>
        </p:txBody>
      </p:sp>
      <p:sp>
        <p:nvSpPr>
          <p:cNvPr id="68" name="Google Shape;309;p31">
            <a:extLst>
              <a:ext uri="{FF2B5EF4-FFF2-40B4-BE49-F238E27FC236}">
                <a16:creationId xmlns:a16="http://schemas.microsoft.com/office/drawing/2014/main" id="{A6A7D5F3-D630-4C21-BF49-2168BA9C4BB9}"/>
              </a:ext>
            </a:extLst>
          </p:cNvPr>
          <p:cNvSpPr/>
          <p:nvPr/>
        </p:nvSpPr>
        <p:spPr>
          <a:xfrm>
            <a:off x="2432385" y="4377300"/>
            <a:ext cx="3160206" cy="461399"/>
          </a:xfrm>
          <a:prstGeom prst="rect">
            <a:avLst/>
          </a:prstGeom>
          <a:solidFill>
            <a:srgbClr val="E8066C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Basic OS</a:t>
            </a:r>
          </a:p>
        </p:txBody>
      </p:sp>
      <p:sp>
        <p:nvSpPr>
          <p:cNvPr id="69" name="Google Shape;311;p31">
            <a:extLst>
              <a:ext uri="{FF2B5EF4-FFF2-40B4-BE49-F238E27FC236}">
                <a16:creationId xmlns:a16="http://schemas.microsoft.com/office/drawing/2014/main" id="{D9C522B8-E935-4713-A5A1-6114E697B85E}"/>
              </a:ext>
            </a:extLst>
          </p:cNvPr>
          <p:cNvSpPr/>
          <p:nvPr/>
        </p:nvSpPr>
        <p:spPr>
          <a:xfrm>
            <a:off x="4042791" y="3853362"/>
            <a:ext cx="1549800" cy="4614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System management</a:t>
            </a:r>
          </a:p>
        </p:txBody>
      </p:sp>
      <p:sp>
        <p:nvSpPr>
          <p:cNvPr id="70" name="Google Shape;312;p31">
            <a:extLst>
              <a:ext uri="{FF2B5EF4-FFF2-40B4-BE49-F238E27FC236}">
                <a16:creationId xmlns:a16="http://schemas.microsoft.com/office/drawing/2014/main" id="{849C6BA5-8D23-46B9-A274-4AA78D7934D2}"/>
              </a:ext>
            </a:extLst>
          </p:cNvPr>
          <p:cNvSpPr txBox="1"/>
          <p:nvPr/>
        </p:nvSpPr>
        <p:spPr>
          <a:xfrm>
            <a:off x="3418500" y="1241350"/>
            <a:ext cx="1153500" cy="35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QTS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1" name="Google Shape;313;p31">
            <a:extLst>
              <a:ext uri="{FF2B5EF4-FFF2-40B4-BE49-F238E27FC236}">
                <a16:creationId xmlns:a16="http://schemas.microsoft.com/office/drawing/2014/main" id="{25727183-113B-4018-B3F9-A8E7B18910B8}"/>
              </a:ext>
            </a:extLst>
          </p:cNvPr>
          <p:cNvSpPr/>
          <p:nvPr/>
        </p:nvSpPr>
        <p:spPr>
          <a:xfrm>
            <a:off x="2427740" y="2936036"/>
            <a:ext cx="1491600" cy="3186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App store</a:t>
            </a:r>
            <a:endParaRPr sz="14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2" name="Google Shape;325;p31">
            <a:extLst>
              <a:ext uri="{FF2B5EF4-FFF2-40B4-BE49-F238E27FC236}">
                <a16:creationId xmlns:a16="http://schemas.microsoft.com/office/drawing/2014/main" id="{F222C55B-0363-470B-A8C9-25D8BC535231}"/>
              </a:ext>
            </a:extLst>
          </p:cNvPr>
          <p:cNvSpPr/>
          <p:nvPr/>
        </p:nvSpPr>
        <p:spPr>
          <a:xfrm>
            <a:off x="2432386" y="3853362"/>
            <a:ext cx="1491600" cy="4623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Device</a:t>
            </a:r>
            <a:r>
              <a:rPr lang="en-US" altLang="zh-TW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management</a:t>
            </a:r>
          </a:p>
        </p:txBody>
      </p:sp>
      <p:sp>
        <p:nvSpPr>
          <p:cNvPr id="73" name="Google Shape;326;p31">
            <a:extLst>
              <a:ext uri="{FF2B5EF4-FFF2-40B4-BE49-F238E27FC236}">
                <a16:creationId xmlns:a16="http://schemas.microsoft.com/office/drawing/2014/main" id="{32E1C6BA-00F6-4D0D-BA5F-59C2E821CC56}"/>
              </a:ext>
            </a:extLst>
          </p:cNvPr>
          <p:cNvSpPr/>
          <p:nvPr/>
        </p:nvSpPr>
        <p:spPr>
          <a:xfrm>
            <a:off x="4042505" y="3327583"/>
            <a:ext cx="1550100" cy="4623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User management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685988DC-6823-4833-AD85-560C78813BA5}"/>
              </a:ext>
            </a:extLst>
          </p:cNvPr>
          <p:cNvSpPr/>
          <p:nvPr/>
        </p:nvSpPr>
        <p:spPr>
          <a:xfrm>
            <a:off x="125882" y="2166123"/>
            <a:ext cx="1954509" cy="8182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Google Shape;329;p31">
            <a:extLst>
              <a:ext uri="{FF2B5EF4-FFF2-40B4-BE49-F238E27FC236}">
                <a16:creationId xmlns:a16="http://schemas.microsoft.com/office/drawing/2014/main" id="{45B2CA97-CDC8-4E84-9562-F5B9F21CFE54}"/>
              </a:ext>
            </a:extLst>
          </p:cNvPr>
          <p:cNvSpPr txBox="1"/>
          <p:nvPr/>
        </p:nvSpPr>
        <p:spPr>
          <a:xfrm>
            <a:off x="203291" y="2623728"/>
            <a:ext cx="1886634" cy="28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1200" b="1">
                <a:solidFill>
                  <a:srgbClr val="6040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Mobile Apps &amp; utilities</a:t>
            </a:r>
          </a:p>
          <a:p>
            <a:pPr lvl="0"/>
            <a:br>
              <a:rPr lang="en-US" altLang="zh-TW" sz="1200" b="1">
                <a:solidFill>
                  <a:srgbClr val="6040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</a:br>
            <a:endParaRPr lang="en-US" altLang="zh-TW" sz="1200" b="1">
              <a:solidFill>
                <a:srgbClr val="60407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3" name="圖形 82" hidden="1">
            <a:extLst>
              <a:ext uri="{FF2B5EF4-FFF2-40B4-BE49-F238E27FC236}">
                <a16:creationId xmlns:a16="http://schemas.microsoft.com/office/drawing/2014/main" id="{96416D72-A32D-4C43-9EEB-63D40C307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3291" y="3053197"/>
            <a:ext cx="1596694" cy="898462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BEB0A77D-875A-4D10-8DAF-F03F290F4668}"/>
              </a:ext>
            </a:extLst>
          </p:cNvPr>
          <p:cNvGrpSpPr/>
          <p:nvPr/>
        </p:nvGrpSpPr>
        <p:grpSpPr>
          <a:xfrm>
            <a:off x="-33162" y="3022762"/>
            <a:ext cx="2152914" cy="1118375"/>
            <a:chOff x="-33162" y="3022762"/>
            <a:chExt cx="2152914" cy="1118375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4C6E4235-B46E-48EA-B681-0D7A600CE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7854" y="3022762"/>
              <a:ext cx="1471709" cy="996964"/>
            </a:xfrm>
            <a:prstGeom prst="rect">
              <a:avLst/>
            </a:prstGeom>
          </p:spPr>
        </p:pic>
        <p:sp>
          <p:nvSpPr>
            <p:cNvPr id="84" name="Google Shape;323;p31">
              <a:extLst>
                <a:ext uri="{FF2B5EF4-FFF2-40B4-BE49-F238E27FC236}">
                  <a16:creationId xmlns:a16="http://schemas.microsoft.com/office/drawing/2014/main" id="{EBB0EE84-6093-46E9-B6B5-2168BF51AF80}"/>
                </a:ext>
              </a:extLst>
            </p:cNvPr>
            <p:cNvSpPr/>
            <p:nvPr/>
          </p:nvSpPr>
          <p:spPr>
            <a:xfrm>
              <a:off x="-33162" y="3149265"/>
              <a:ext cx="2152914" cy="991872"/>
            </a:xfrm>
            <a:prstGeom prst="cloud">
              <a:avLst/>
            </a:prstGeom>
            <a:noFill/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QNA</a:t>
              </a:r>
              <a:r>
                <a:rPr lang="en-US" altLang="zh-TW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P</a:t>
              </a:r>
              <a:r>
                <a:rPr lang="zh-TW" altLang="en-US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 </a:t>
              </a:r>
              <a:endParaRPr lang="en-US" altLang="zh-TW" sz="1600" b="1">
                <a:solidFill>
                  <a:srgbClr val="6040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App Store</a:t>
              </a:r>
              <a:endParaRPr sz="1600" b="1">
                <a:solidFill>
                  <a:srgbClr val="6040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F7C5455F-0FEA-409F-8357-D4448EF8B8CE}"/>
              </a:ext>
            </a:extLst>
          </p:cNvPr>
          <p:cNvGrpSpPr/>
          <p:nvPr/>
        </p:nvGrpSpPr>
        <p:grpSpPr>
          <a:xfrm>
            <a:off x="290791" y="1130407"/>
            <a:ext cx="1685897" cy="898462"/>
            <a:chOff x="116851" y="1023682"/>
            <a:chExt cx="1685897" cy="898462"/>
          </a:xfrm>
        </p:grpSpPr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782F9852-DB10-4DC4-AE90-37CCF8E39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851" y="1023682"/>
              <a:ext cx="1596694" cy="898462"/>
            </a:xfrm>
            <a:prstGeom prst="rect">
              <a:avLst/>
            </a:prstGeom>
          </p:spPr>
        </p:pic>
        <p:sp>
          <p:nvSpPr>
            <p:cNvPr id="87" name="Google Shape;337;p31">
              <a:extLst>
                <a:ext uri="{FF2B5EF4-FFF2-40B4-BE49-F238E27FC236}">
                  <a16:creationId xmlns:a16="http://schemas.microsoft.com/office/drawing/2014/main" id="{02D148FB-E7D4-407B-A317-A6C0C86C5521}"/>
                </a:ext>
              </a:extLst>
            </p:cNvPr>
            <p:cNvSpPr/>
            <p:nvPr/>
          </p:nvSpPr>
          <p:spPr>
            <a:xfrm>
              <a:off x="116930" y="1291410"/>
              <a:ext cx="1685818" cy="578232"/>
            </a:xfrm>
            <a:prstGeom prst="cloud">
              <a:avLst/>
            </a:prstGeom>
            <a:noFill/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TW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Cloud manager</a:t>
              </a:r>
            </a:p>
          </p:txBody>
        </p:sp>
      </p:grp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68B76FDB-E7EB-4E8F-A962-36AB006907F8}"/>
              </a:ext>
            </a:extLst>
          </p:cNvPr>
          <p:cNvSpPr/>
          <p:nvPr/>
        </p:nvSpPr>
        <p:spPr>
          <a:xfrm>
            <a:off x="118216" y="4070243"/>
            <a:ext cx="1954509" cy="6862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Google Shape;327;p31">
            <a:extLst>
              <a:ext uri="{FF2B5EF4-FFF2-40B4-BE49-F238E27FC236}">
                <a16:creationId xmlns:a16="http://schemas.microsoft.com/office/drawing/2014/main" id="{6B4A8ECB-6C2E-4239-88FD-76EBEA3300C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845" y="4102201"/>
            <a:ext cx="984373" cy="61523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0" name="Google Shape;338;p31">
            <a:extLst>
              <a:ext uri="{FF2B5EF4-FFF2-40B4-BE49-F238E27FC236}">
                <a16:creationId xmlns:a16="http://schemas.microsoft.com/office/drawing/2014/main" id="{0C9C5466-A0DB-4E1B-949B-17C8C08677E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75923" y="4164448"/>
            <a:ext cx="788105" cy="4925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群組 90" hidden="1">
            <a:extLst>
              <a:ext uri="{FF2B5EF4-FFF2-40B4-BE49-F238E27FC236}">
                <a16:creationId xmlns:a16="http://schemas.microsoft.com/office/drawing/2014/main" id="{7B0525BE-A396-44EA-9498-463B26A3156B}"/>
              </a:ext>
            </a:extLst>
          </p:cNvPr>
          <p:cNvGrpSpPr/>
          <p:nvPr/>
        </p:nvGrpSpPr>
        <p:grpSpPr>
          <a:xfrm>
            <a:off x="8163910" y="1755880"/>
            <a:ext cx="549271" cy="3063568"/>
            <a:chOff x="8402630" y="1659991"/>
            <a:chExt cx="532475" cy="2969888"/>
          </a:xfrm>
        </p:grpSpPr>
        <p:pic>
          <p:nvPicPr>
            <p:cNvPr id="92" name="圖形 91">
              <a:extLst>
                <a:ext uri="{FF2B5EF4-FFF2-40B4-BE49-F238E27FC236}">
                  <a16:creationId xmlns:a16="http://schemas.microsoft.com/office/drawing/2014/main" id="{23C80274-42BA-4736-BC6D-0C290A36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800000">
              <a:off x="8402630" y="1659991"/>
              <a:ext cx="523875" cy="447675"/>
            </a:xfrm>
            <a:prstGeom prst="rect">
              <a:avLst/>
            </a:prstGeom>
          </p:spPr>
        </p:pic>
        <p:pic>
          <p:nvPicPr>
            <p:cNvPr id="93" name="圖形 92">
              <a:extLst>
                <a:ext uri="{FF2B5EF4-FFF2-40B4-BE49-F238E27FC236}">
                  <a16:creationId xmlns:a16="http://schemas.microsoft.com/office/drawing/2014/main" id="{680B6D7B-6074-44A6-8EA9-2D050230B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800000">
              <a:off x="8402630" y="2162365"/>
              <a:ext cx="523875" cy="447675"/>
            </a:xfrm>
            <a:prstGeom prst="rect">
              <a:avLst/>
            </a:prstGeom>
          </p:spPr>
        </p:pic>
        <p:pic>
          <p:nvPicPr>
            <p:cNvPr id="94" name="圖形 93">
              <a:extLst>
                <a:ext uri="{FF2B5EF4-FFF2-40B4-BE49-F238E27FC236}">
                  <a16:creationId xmlns:a16="http://schemas.microsoft.com/office/drawing/2014/main" id="{EA72F9BD-F282-43A9-AEB5-3C8042C9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800000">
              <a:off x="8411230" y="2673109"/>
              <a:ext cx="523875" cy="447675"/>
            </a:xfrm>
            <a:prstGeom prst="rect">
              <a:avLst/>
            </a:prstGeom>
          </p:spPr>
        </p:pic>
        <p:pic>
          <p:nvPicPr>
            <p:cNvPr id="95" name="圖形 94">
              <a:extLst>
                <a:ext uri="{FF2B5EF4-FFF2-40B4-BE49-F238E27FC236}">
                  <a16:creationId xmlns:a16="http://schemas.microsoft.com/office/drawing/2014/main" id="{AB80DA1A-D4F8-4E0D-A9B1-A3A0A55C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800000">
              <a:off x="8411230" y="3175483"/>
              <a:ext cx="523875" cy="447675"/>
            </a:xfrm>
            <a:prstGeom prst="rect">
              <a:avLst/>
            </a:prstGeom>
          </p:spPr>
        </p:pic>
        <p:pic>
          <p:nvPicPr>
            <p:cNvPr id="96" name="圖形 95">
              <a:extLst>
                <a:ext uri="{FF2B5EF4-FFF2-40B4-BE49-F238E27FC236}">
                  <a16:creationId xmlns:a16="http://schemas.microsoft.com/office/drawing/2014/main" id="{61BACAAD-4524-4938-82AF-DF3C9F9B1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800000">
              <a:off x="8411230" y="3679830"/>
              <a:ext cx="523875" cy="447675"/>
            </a:xfrm>
            <a:prstGeom prst="rect">
              <a:avLst/>
            </a:prstGeom>
          </p:spPr>
        </p:pic>
        <p:pic>
          <p:nvPicPr>
            <p:cNvPr id="97" name="圖形 96">
              <a:extLst>
                <a:ext uri="{FF2B5EF4-FFF2-40B4-BE49-F238E27FC236}">
                  <a16:creationId xmlns:a16="http://schemas.microsoft.com/office/drawing/2014/main" id="{C6E47F8D-1803-4102-B1B2-D0E19F059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800000">
              <a:off x="8411230" y="4182204"/>
              <a:ext cx="523875" cy="447675"/>
            </a:xfrm>
            <a:prstGeom prst="rect">
              <a:avLst/>
            </a:prstGeom>
          </p:spPr>
        </p:pic>
      </p:grpSp>
      <p:pic>
        <p:nvPicPr>
          <p:cNvPr id="15" name="圖形 14">
            <a:extLst>
              <a:ext uri="{FF2B5EF4-FFF2-40B4-BE49-F238E27FC236}">
                <a16:creationId xmlns:a16="http://schemas.microsoft.com/office/drawing/2014/main" id="{2FC9FD54-7943-4D4E-BD34-9C81DD77CC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52349" y="1350878"/>
            <a:ext cx="621636" cy="3456300"/>
          </a:xfrm>
          <a:prstGeom prst="rect">
            <a:avLst/>
          </a:prstGeom>
        </p:spPr>
      </p:pic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D3667466-C5A7-41C7-9A97-FE0B23599EC6}"/>
              </a:ext>
            </a:extLst>
          </p:cNvPr>
          <p:cNvGrpSpPr/>
          <p:nvPr/>
        </p:nvGrpSpPr>
        <p:grpSpPr>
          <a:xfrm>
            <a:off x="307498" y="2288932"/>
            <a:ext cx="1684606" cy="311485"/>
            <a:chOff x="307498" y="2288932"/>
            <a:chExt cx="1684606" cy="311485"/>
          </a:xfrm>
        </p:grpSpPr>
        <p:pic>
          <p:nvPicPr>
            <p:cNvPr id="113" name="Google Shape;333;p31">
              <a:extLst>
                <a:ext uri="{FF2B5EF4-FFF2-40B4-BE49-F238E27FC236}">
                  <a16:creationId xmlns:a16="http://schemas.microsoft.com/office/drawing/2014/main" id="{BB5EDE53-C6B9-4D03-9C39-EF3D2CEA73D7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990476" y="2288932"/>
              <a:ext cx="311483" cy="311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78AEC117-3E06-494B-9802-073257E74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07498" y="2288933"/>
              <a:ext cx="311484" cy="311484"/>
            </a:xfrm>
            <a:prstGeom prst="rect">
              <a:avLst/>
            </a:prstGeom>
          </p:spPr>
        </p:pic>
        <p:pic>
          <p:nvPicPr>
            <p:cNvPr id="115" name="圖片 114">
              <a:extLst>
                <a:ext uri="{FF2B5EF4-FFF2-40B4-BE49-F238E27FC236}">
                  <a16:creationId xmlns:a16="http://schemas.microsoft.com/office/drawing/2014/main" id="{0FE873F1-89DC-423E-A36A-7C5859E01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35991" y="2288933"/>
              <a:ext cx="311484" cy="311484"/>
            </a:xfrm>
            <a:prstGeom prst="rect">
              <a:avLst/>
            </a:prstGeom>
          </p:spPr>
        </p:pic>
        <p:pic>
          <p:nvPicPr>
            <p:cNvPr id="116" name="圖片 115">
              <a:extLst>
                <a:ext uri="{FF2B5EF4-FFF2-40B4-BE49-F238E27FC236}">
                  <a16:creationId xmlns:a16="http://schemas.microsoft.com/office/drawing/2014/main" id="{A55DDEA5-0CA5-411B-849B-2E40FD1CB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53014" y="2288934"/>
              <a:ext cx="303430" cy="303430"/>
            </a:xfrm>
            <a:prstGeom prst="rect">
              <a:avLst/>
            </a:prstGeom>
          </p:spPr>
        </p:pic>
        <p:pic>
          <p:nvPicPr>
            <p:cNvPr id="117" name="圖片 116">
              <a:extLst>
                <a:ext uri="{FF2B5EF4-FFF2-40B4-BE49-F238E27FC236}">
                  <a16:creationId xmlns:a16="http://schemas.microsoft.com/office/drawing/2014/main" id="{0ABAA09B-0956-47D0-B5E9-968E29C9B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81506" y="2289039"/>
              <a:ext cx="310598" cy="3105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>
            <a:spLocks noGrp="1"/>
          </p:cNvSpPr>
          <p:nvPr>
            <p:ph type="body" idx="4294967295"/>
          </p:nvPr>
        </p:nvSpPr>
        <p:spPr>
          <a:xfrm>
            <a:off x="251520" y="970806"/>
            <a:ext cx="8568900" cy="34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 b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圖形 71">
            <a:extLst>
              <a:ext uri="{FF2B5EF4-FFF2-40B4-BE49-F238E27FC236}">
                <a16:creationId xmlns:a16="http://schemas.microsoft.com/office/drawing/2014/main" id="{D13B4023-D5C6-4788-8BE1-C73EDE266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22040E8B-2779-487E-B6AD-F6686CAE2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00"/>
          <a:stretch/>
        </p:blipFill>
        <p:spPr>
          <a:xfrm>
            <a:off x="0" y="1203478"/>
            <a:ext cx="9144000" cy="3816544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5E2B20FB-1E01-471C-9697-5EAB652F3A5B}"/>
              </a:ext>
            </a:extLst>
          </p:cNvPr>
          <p:cNvSpPr/>
          <p:nvPr/>
        </p:nvSpPr>
        <p:spPr>
          <a:xfrm>
            <a:off x="0" y="1185322"/>
            <a:ext cx="9144000" cy="3950161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Google Shape;344;p32">
            <a:extLst>
              <a:ext uri="{FF2B5EF4-FFF2-40B4-BE49-F238E27FC236}">
                <a16:creationId xmlns:a16="http://schemas.microsoft.com/office/drawing/2014/main" id="{BF85C4B4-0DF0-4178-98EC-6B03282BB17D}"/>
              </a:ext>
            </a:extLst>
          </p:cNvPr>
          <p:cNvSpPr txBox="1">
            <a:spLocks/>
          </p:cNvSpPr>
          <p:nvPr/>
        </p:nvSpPr>
        <p:spPr>
          <a:xfrm>
            <a:off x="251520" y="1264950"/>
            <a:ext cx="8568900" cy="3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>
              <a:spcBef>
                <a:spcPts val="0"/>
              </a:spcBef>
              <a:buFont typeface="Arial"/>
              <a:buNone/>
            </a:pPr>
            <a:endParaRPr lang="zh-TW" altLang="en-US" sz="200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indent="0">
              <a:spcBef>
                <a:spcPts val="480"/>
              </a:spcBef>
              <a:buFont typeface="Arial"/>
              <a:buNone/>
            </a:pP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Google Shape;345;p32">
            <a:extLst>
              <a:ext uri="{FF2B5EF4-FFF2-40B4-BE49-F238E27FC236}">
                <a16:creationId xmlns:a16="http://schemas.microsoft.com/office/drawing/2014/main" id="{AA55F687-5346-4D21-9F3F-C095D350B22D}"/>
              </a:ext>
            </a:extLst>
          </p:cNvPr>
          <p:cNvSpPr txBox="1">
            <a:spLocks/>
          </p:cNvSpPr>
          <p:nvPr/>
        </p:nvSpPr>
        <p:spPr>
          <a:xfrm>
            <a:off x="8556784" y="491144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TW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192AAD61-A5A8-48EB-8A0A-598EA3E20A66}"/>
              </a:ext>
            </a:extLst>
          </p:cNvPr>
          <p:cNvSpPr/>
          <p:nvPr/>
        </p:nvSpPr>
        <p:spPr>
          <a:xfrm>
            <a:off x="681142" y="1435034"/>
            <a:ext cx="4207521" cy="2555711"/>
          </a:xfrm>
          <a:prstGeom prst="roundRect">
            <a:avLst>
              <a:gd name="adj" fmla="val 57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418D48EA-415F-4549-A8EB-68F7A84223AB}"/>
              </a:ext>
            </a:extLst>
          </p:cNvPr>
          <p:cNvSpPr/>
          <p:nvPr/>
        </p:nvSpPr>
        <p:spPr>
          <a:xfrm>
            <a:off x="5513520" y="4532681"/>
            <a:ext cx="2910291" cy="449786"/>
          </a:xfrm>
          <a:prstGeom prst="roundRect">
            <a:avLst>
              <a:gd name="adj" fmla="val 12489"/>
            </a:avLst>
          </a:prstGeom>
          <a:solidFill>
            <a:srgbClr val="A57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592CFC5C-18CB-49E8-89FE-E904FA52E0D9}"/>
              </a:ext>
            </a:extLst>
          </p:cNvPr>
          <p:cNvSpPr/>
          <p:nvPr/>
        </p:nvSpPr>
        <p:spPr>
          <a:xfrm>
            <a:off x="756268" y="2603054"/>
            <a:ext cx="4049087" cy="778952"/>
          </a:xfrm>
          <a:prstGeom prst="roundRect">
            <a:avLst/>
          </a:prstGeom>
          <a:solidFill>
            <a:srgbClr val="FFC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圖形 79">
            <a:extLst>
              <a:ext uri="{FF2B5EF4-FFF2-40B4-BE49-F238E27FC236}">
                <a16:creationId xmlns:a16="http://schemas.microsoft.com/office/drawing/2014/main" id="{8C24D960-6F74-40B6-8B6D-DA5474D14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640" y="4093838"/>
            <a:ext cx="5249121" cy="929328"/>
          </a:xfrm>
          <a:prstGeom prst="rect">
            <a:avLst/>
          </a:prstGeom>
        </p:spPr>
      </p:pic>
      <p:pic>
        <p:nvPicPr>
          <p:cNvPr id="81" name="Google Shape;354;p32">
            <a:extLst>
              <a:ext uri="{FF2B5EF4-FFF2-40B4-BE49-F238E27FC236}">
                <a16:creationId xmlns:a16="http://schemas.microsoft.com/office/drawing/2014/main" id="{FE464486-8E89-4387-A30C-A4DA47A119C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9951" y="1795294"/>
            <a:ext cx="125730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355;p32">
            <a:extLst>
              <a:ext uri="{FF2B5EF4-FFF2-40B4-BE49-F238E27FC236}">
                <a16:creationId xmlns:a16="http://schemas.microsoft.com/office/drawing/2014/main" id="{2B14A6A7-6F2E-43DD-BEC1-2928C88B89D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43551" y="1792097"/>
            <a:ext cx="12573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356;p32">
            <a:extLst>
              <a:ext uri="{FF2B5EF4-FFF2-40B4-BE49-F238E27FC236}">
                <a16:creationId xmlns:a16="http://schemas.microsoft.com/office/drawing/2014/main" id="{7234DD0A-3B83-4AC5-ACFF-E1177852C48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96385" y="1858772"/>
            <a:ext cx="125730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357;p32">
            <a:extLst>
              <a:ext uri="{FF2B5EF4-FFF2-40B4-BE49-F238E27FC236}">
                <a16:creationId xmlns:a16="http://schemas.microsoft.com/office/drawing/2014/main" id="{88B28988-3BF1-4FEE-A276-E394ADEAE8C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3832" y="2852572"/>
            <a:ext cx="1838325" cy="4381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85" name="Google Shape;358;p32">
            <a:extLst>
              <a:ext uri="{FF2B5EF4-FFF2-40B4-BE49-F238E27FC236}">
                <a16:creationId xmlns:a16="http://schemas.microsoft.com/office/drawing/2014/main" id="{7CD9B8F0-B8F8-4831-BCBC-0F5819B5B86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07582" y="2852572"/>
            <a:ext cx="1838325" cy="4381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86" name="Google Shape;359;p32">
            <a:extLst>
              <a:ext uri="{FF2B5EF4-FFF2-40B4-BE49-F238E27FC236}">
                <a16:creationId xmlns:a16="http://schemas.microsoft.com/office/drawing/2014/main" id="{9E01B21B-EF09-4D45-AD1A-FC95E58FDEB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57877" y="2667140"/>
            <a:ext cx="7810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360;p32">
            <a:extLst>
              <a:ext uri="{FF2B5EF4-FFF2-40B4-BE49-F238E27FC236}">
                <a16:creationId xmlns:a16="http://schemas.microsoft.com/office/drawing/2014/main" id="{2739128B-6B8B-4B7B-B3D6-DD50EDDFB05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31961" y="2734595"/>
            <a:ext cx="3429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1A1E457A-98F2-4D04-AB69-DBB7E6BDB433}"/>
              </a:ext>
            </a:extLst>
          </p:cNvPr>
          <p:cNvSpPr/>
          <p:nvPr/>
        </p:nvSpPr>
        <p:spPr>
          <a:xfrm>
            <a:off x="5292455" y="1640460"/>
            <a:ext cx="1401741" cy="397074"/>
          </a:xfrm>
          <a:prstGeom prst="roundRect">
            <a:avLst>
              <a:gd name="adj" fmla="val 1850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B4891B57-0382-4858-80F6-2D80E14E8000}"/>
              </a:ext>
            </a:extLst>
          </p:cNvPr>
          <p:cNvSpPr/>
          <p:nvPr/>
        </p:nvSpPr>
        <p:spPr>
          <a:xfrm>
            <a:off x="5300750" y="1298462"/>
            <a:ext cx="3123062" cy="287520"/>
          </a:xfrm>
          <a:prstGeom prst="roundRect">
            <a:avLst>
              <a:gd name="adj" fmla="val 23381"/>
            </a:avLst>
          </a:prstGeom>
          <a:solidFill>
            <a:srgbClr val="A57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0B1E1FF9-DEE4-46A8-98D8-EA5D94723F42}"/>
              </a:ext>
            </a:extLst>
          </p:cNvPr>
          <p:cNvSpPr/>
          <p:nvPr/>
        </p:nvSpPr>
        <p:spPr>
          <a:xfrm>
            <a:off x="5292455" y="2069256"/>
            <a:ext cx="1401741" cy="410775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5E2D473E-FC75-497A-A1F0-295B782AAB04}"/>
              </a:ext>
            </a:extLst>
          </p:cNvPr>
          <p:cNvSpPr/>
          <p:nvPr/>
        </p:nvSpPr>
        <p:spPr>
          <a:xfrm>
            <a:off x="6731758" y="1640674"/>
            <a:ext cx="1692053" cy="397074"/>
          </a:xfrm>
          <a:prstGeom prst="roundRect">
            <a:avLst>
              <a:gd name="adj" fmla="val 1690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2AC97663-43BE-47DC-ADEE-0A72E774C6E2}"/>
              </a:ext>
            </a:extLst>
          </p:cNvPr>
          <p:cNvSpPr/>
          <p:nvPr/>
        </p:nvSpPr>
        <p:spPr>
          <a:xfrm>
            <a:off x="6731758" y="2069470"/>
            <a:ext cx="1692053" cy="410775"/>
          </a:xfrm>
          <a:prstGeom prst="roundRect">
            <a:avLst>
              <a:gd name="adj" fmla="val 1653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Google Shape;385;p32">
            <a:extLst>
              <a:ext uri="{FF2B5EF4-FFF2-40B4-BE49-F238E27FC236}">
                <a16:creationId xmlns:a16="http://schemas.microsoft.com/office/drawing/2014/main" id="{379DAD0A-C3D1-43CD-A2DA-D91DAC15DDF4}"/>
              </a:ext>
            </a:extLst>
          </p:cNvPr>
          <p:cNvSpPr/>
          <p:nvPr/>
        </p:nvSpPr>
        <p:spPr>
          <a:xfrm>
            <a:off x="2272138" y="1458216"/>
            <a:ext cx="110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1600" b="1"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QTS</a:t>
            </a:r>
            <a:endParaRPr lang="af-ZA" sz="1600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Google Shape;386;p32">
            <a:extLst>
              <a:ext uri="{FF2B5EF4-FFF2-40B4-BE49-F238E27FC236}">
                <a16:creationId xmlns:a16="http://schemas.microsoft.com/office/drawing/2014/main" id="{E57BC4AB-B0EE-484E-AEC0-BEADFC07E260}"/>
              </a:ext>
            </a:extLst>
          </p:cNvPr>
          <p:cNvSpPr/>
          <p:nvPr/>
        </p:nvSpPr>
        <p:spPr>
          <a:xfrm>
            <a:off x="877392" y="2194924"/>
            <a:ext cx="110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1000"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x 2.5" SSD</a:t>
            </a:r>
            <a:endParaRPr lang="af-ZA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Google Shape;387;p32">
            <a:extLst>
              <a:ext uri="{FF2B5EF4-FFF2-40B4-BE49-F238E27FC236}">
                <a16:creationId xmlns:a16="http://schemas.microsoft.com/office/drawing/2014/main" id="{0F6B0C16-6699-4C3D-80AD-CFD06057B698}"/>
              </a:ext>
            </a:extLst>
          </p:cNvPr>
          <p:cNvSpPr/>
          <p:nvPr/>
        </p:nvSpPr>
        <p:spPr>
          <a:xfrm>
            <a:off x="2053835" y="2195816"/>
            <a:ext cx="1369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1000"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Intel J4105</a:t>
            </a:r>
            <a:endParaRPr lang="af-ZA" sz="1000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6" name="Google Shape;388;p32">
            <a:extLst>
              <a:ext uri="{FF2B5EF4-FFF2-40B4-BE49-F238E27FC236}">
                <a16:creationId xmlns:a16="http://schemas.microsoft.com/office/drawing/2014/main" id="{37AE5CF1-B0E3-4999-9559-3128C66A33FE}"/>
              </a:ext>
            </a:extLst>
          </p:cNvPr>
          <p:cNvSpPr/>
          <p:nvPr/>
        </p:nvSpPr>
        <p:spPr>
          <a:xfrm>
            <a:off x="3496385" y="2201262"/>
            <a:ext cx="1203300" cy="23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1000"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4GB/8GB RAM</a:t>
            </a:r>
            <a:endParaRPr lang="af-ZA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af-ZA" sz="1000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7" name="Google Shape;389;p32">
            <a:extLst>
              <a:ext uri="{FF2B5EF4-FFF2-40B4-BE49-F238E27FC236}">
                <a16:creationId xmlns:a16="http://schemas.microsoft.com/office/drawing/2014/main" id="{0BED4201-06A6-4C81-9A61-E65F46D6C2C0}"/>
              </a:ext>
            </a:extLst>
          </p:cNvPr>
          <p:cNvSpPr/>
          <p:nvPr/>
        </p:nvSpPr>
        <p:spPr>
          <a:xfrm>
            <a:off x="1219013" y="3024767"/>
            <a:ext cx="110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1000"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x PCIe 2.0 x2</a:t>
            </a:r>
            <a:endParaRPr lang="af-ZA" sz="1000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Google Shape;390;p32">
            <a:extLst>
              <a:ext uri="{FF2B5EF4-FFF2-40B4-BE49-F238E27FC236}">
                <a16:creationId xmlns:a16="http://schemas.microsoft.com/office/drawing/2014/main" id="{EEFBDA7C-274A-470C-BE68-8291514E25E7}"/>
              </a:ext>
            </a:extLst>
          </p:cNvPr>
          <p:cNvSpPr/>
          <p:nvPr/>
        </p:nvSpPr>
        <p:spPr>
          <a:xfrm>
            <a:off x="2170577" y="2625760"/>
            <a:ext cx="1313934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1100" b="1"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PCIe Interface</a:t>
            </a:r>
            <a:endParaRPr lang="af-ZA" sz="1100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Google Shape;391;p32">
            <a:extLst>
              <a:ext uri="{FF2B5EF4-FFF2-40B4-BE49-F238E27FC236}">
                <a16:creationId xmlns:a16="http://schemas.microsoft.com/office/drawing/2014/main" id="{F54BE7BA-8AD3-4620-840D-ED33928855B9}"/>
              </a:ext>
            </a:extLst>
          </p:cNvPr>
          <p:cNvSpPr/>
          <p:nvPr/>
        </p:nvSpPr>
        <p:spPr>
          <a:xfrm>
            <a:off x="3161560" y="3046957"/>
            <a:ext cx="110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1000"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x LAN GbE</a:t>
            </a:r>
            <a:endParaRPr lang="af-ZA" sz="1000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0" name="Google Shape;395;p32">
            <a:extLst>
              <a:ext uri="{FF2B5EF4-FFF2-40B4-BE49-F238E27FC236}">
                <a16:creationId xmlns:a16="http://schemas.microsoft.com/office/drawing/2014/main" id="{6E0134B1-998D-430A-A509-E1FB2E6EE558}"/>
              </a:ext>
            </a:extLst>
          </p:cNvPr>
          <p:cNvSpPr/>
          <p:nvPr/>
        </p:nvSpPr>
        <p:spPr>
          <a:xfrm>
            <a:off x="5421224" y="1301841"/>
            <a:ext cx="2884576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System power button (rear)​</a:t>
            </a:r>
          </a:p>
          <a:p>
            <a:pPr lvl="0" algn="ctr"/>
            <a:b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1" name="Google Shape;396;p32">
            <a:extLst>
              <a:ext uri="{FF2B5EF4-FFF2-40B4-BE49-F238E27FC236}">
                <a16:creationId xmlns:a16="http://schemas.microsoft.com/office/drawing/2014/main" id="{288D3482-7F72-45E2-A7C4-A4918CBA4D21}"/>
              </a:ext>
            </a:extLst>
          </p:cNvPr>
          <p:cNvSpPr/>
          <p:nvPr/>
        </p:nvSpPr>
        <p:spPr>
          <a:xfrm>
            <a:off x="5382295" y="1641139"/>
            <a:ext cx="128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l-PL" altLang="zh-TW" sz="9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System Power ​</a:t>
            </a:r>
          </a:p>
          <a:p>
            <a:pPr lvl="0" algn="ctr"/>
            <a:r>
              <a:rPr lang="pl-PL" altLang="zh-TW" sz="9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Max: 50W/40W​</a:t>
            </a:r>
          </a:p>
          <a:p>
            <a:pPr lvl="0" algn="ctr"/>
            <a:endParaRPr lang="pl-PL" altLang="zh-TW" sz="9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2" name="Google Shape;397;p32">
            <a:extLst>
              <a:ext uri="{FF2B5EF4-FFF2-40B4-BE49-F238E27FC236}">
                <a16:creationId xmlns:a16="http://schemas.microsoft.com/office/drawing/2014/main" id="{1B018B07-A1DD-4A86-8646-FA24DB1A7D02}"/>
              </a:ext>
            </a:extLst>
          </p:cNvPr>
          <p:cNvSpPr/>
          <p:nvPr/>
        </p:nvSpPr>
        <p:spPr>
          <a:xfrm>
            <a:off x="5377279" y="2075205"/>
            <a:ext cx="124240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9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System power controller​</a:t>
            </a:r>
          </a:p>
        </p:txBody>
      </p:sp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581140AC-73D0-46AF-82F7-23425D23D763}"/>
              </a:ext>
            </a:extLst>
          </p:cNvPr>
          <p:cNvSpPr/>
          <p:nvPr/>
        </p:nvSpPr>
        <p:spPr>
          <a:xfrm>
            <a:off x="5285546" y="2584880"/>
            <a:ext cx="946756" cy="436141"/>
          </a:xfrm>
          <a:prstGeom prst="roundRect">
            <a:avLst>
              <a:gd name="adj" fmla="val 23381"/>
            </a:avLst>
          </a:prstGeom>
          <a:solidFill>
            <a:srgbClr val="A57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Google Shape;398;p32">
            <a:extLst>
              <a:ext uri="{FF2B5EF4-FFF2-40B4-BE49-F238E27FC236}">
                <a16:creationId xmlns:a16="http://schemas.microsoft.com/office/drawing/2014/main" id="{F5C89A01-DD3B-4823-BC08-E4BF415020D5}"/>
              </a:ext>
            </a:extLst>
          </p:cNvPr>
          <p:cNvSpPr/>
          <p:nvPr/>
        </p:nvSpPr>
        <p:spPr>
          <a:xfrm>
            <a:off x="5238909" y="2631384"/>
            <a:ext cx="110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Host power controller</a:t>
            </a:r>
            <a:endParaRPr lang="af-ZA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Google Shape;399;p32">
            <a:extLst>
              <a:ext uri="{FF2B5EF4-FFF2-40B4-BE49-F238E27FC236}">
                <a16:creationId xmlns:a16="http://schemas.microsoft.com/office/drawing/2014/main" id="{81F74646-23E4-4C36-B481-8A07D6275D20}"/>
              </a:ext>
            </a:extLst>
          </p:cNvPr>
          <p:cNvSpPr/>
          <p:nvPr/>
        </p:nvSpPr>
        <p:spPr>
          <a:xfrm>
            <a:off x="6915415" y="1647705"/>
            <a:ext cx="137133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9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 Supply Total: ​</a:t>
            </a:r>
          </a:p>
          <a:p>
            <a:pPr lvl="0" algn="ctr"/>
            <a:r>
              <a:rPr lang="en-US" altLang="zh-TW" sz="9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460W/280W​</a:t>
            </a:r>
          </a:p>
        </p:txBody>
      </p:sp>
      <p:sp>
        <p:nvSpPr>
          <p:cNvPr id="106" name="Google Shape;400;p32">
            <a:extLst>
              <a:ext uri="{FF2B5EF4-FFF2-40B4-BE49-F238E27FC236}">
                <a16:creationId xmlns:a16="http://schemas.microsoft.com/office/drawing/2014/main" id="{01351F0E-A730-4EA4-B05F-D3D3D50B1CEC}"/>
              </a:ext>
            </a:extLst>
          </p:cNvPr>
          <p:cNvSpPr/>
          <p:nvPr/>
        </p:nvSpPr>
        <p:spPr>
          <a:xfrm>
            <a:off x="6804501" y="2091841"/>
            <a:ext cx="1482248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l-PL" altLang="zh-TW" sz="9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 Power Max: ​</a:t>
            </a:r>
          </a:p>
          <a:p>
            <a:pPr lvl="0" algn="ctr"/>
            <a:r>
              <a:rPr lang="pl-PL" altLang="zh-TW" sz="9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410W/240W​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9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Google Shape;402;p32">
            <a:extLst>
              <a:ext uri="{FF2B5EF4-FFF2-40B4-BE49-F238E27FC236}">
                <a16:creationId xmlns:a16="http://schemas.microsoft.com/office/drawing/2014/main" id="{8A4F9D99-806D-4ACD-AE73-22344E785F55}"/>
              </a:ext>
            </a:extLst>
          </p:cNvPr>
          <p:cNvSpPr/>
          <p:nvPr/>
        </p:nvSpPr>
        <p:spPr>
          <a:xfrm>
            <a:off x="6111550" y="4619800"/>
            <a:ext cx="171423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Host power button​</a:t>
            </a:r>
          </a:p>
          <a:p>
            <a:pPr lvl="0" algn="ctr"/>
            <a:b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altLang="zh-TW" sz="1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5A44C1F5-4044-4A5C-94CF-8A9D9C1B6BE7}"/>
              </a:ext>
            </a:extLst>
          </p:cNvPr>
          <p:cNvGrpSpPr/>
          <p:nvPr/>
        </p:nvGrpSpPr>
        <p:grpSpPr>
          <a:xfrm>
            <a:off x="2375493" y="3482761"/>
            <a:ext cx="1036380" cy="504540"/>
            <a:chOff x="2456257" y="3321168"/>
            <a:chExt cx="1036380" cy="504540"/>
          </a:xfrm>
        </p:grpSpPr>
        <p:pic>
          <p:nvPicPr>
            <p:cNvPr id="109" name="Google Shape;361;p32">
              <a:extLst>
                <a:ext uri="{FF2B5EF4-FFF2-40B4-BE49-F238E27FC236}">
                  <a16:creationId xmlns:a16="http://schemas.microsoft.com/office/drawing/2014/main" id="{CCBF82BE-C22B-420E-B068-E64252A47C43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456257" y="3354112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392;p32">
              <a:extLst>
                <a:ext uri="{FF2B5EF4-FFF2-40B4-BE49-F238E27FC236}">
                  <a16:creationId xmlns:a16="http://schemas.microsoft.com/office/drawing/2014/main" id="{05FAFA6C-02BB-44AE-BE76-2DF756EB1A2C}"/>
                </a:ext>
              </a:extLst>
            </p:cNvPr>
            <p:cNvSpPr/>
            <p:nvPr/>
          </p:nvSpPr>
          <p:spPr>
            <a:xfrm>
              <a:off x="2775037" y="3321168"/>
              <a:ext cx="717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>
                  <a:solidFill>
                    <a:srgbClr val="0D045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USB 3.0 </a:t>
              </a:r>
              <a:endParaRPr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Google Shape;405;p32">
              <a:extLst>
                <a:ext uri="{FF2B5EF4-FFF2-40B4-BE49-F238E27FC236}">
                  <a16:creationId xmlns:a16="http://schemas.microsoft.com/office/drawing/2014/main" id="{A5AA21B2-C584-4E2E-9967-2AEFB3F36281}"/>
                </a:ext>
              </a:extLst>
            </p:cNvPr>
            <p:cNvSpPr/>
            <p:nvPr/>
          </p:nvSpPr>
          <p:spPr>
            <a:xfrm>
              <a:off x="2778525" y="3425508"/>
              <a:ext cx="66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0D045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x 1</a:t>
              </a:r>
              <a:endParaRPr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C34D3496-6EC8-4137-A10B-18D5547074E0}"/>
              </a:ext>
            </a:extLst>
          </p:cNvPr>
          <p:cNvGrpSpPr/>
          <p:nvPr/>
        </p:nvGrpSpPr>
        <p:grpSpPr>
          <a:xfrm>
            <a:off x="3703987" y="3475639"/>
            <a:ext cx="988037" cy="487862"/>
            <a:chOff x="3781523" y="3314046"/>
            <a:chExt cx="988037" cy="487862"/>
          </a:xfrm>
        </p:grpSpPr>
        <p:pic>
          <p:nvPicPr>
            <p:cNvPr id="113" name="Google Shape;362;p32">
              <a:extLst>
                <a:ext uri="{FF2B5EF4-FFF2-40B4-BE49-F238E27FC236}">
                  <a16:creationId xmlns:a16="http://schemas.microsoft.com/office/drawing/2014/main" id="{953D1B16-8715-49F8-8D79-2DD735F8BF48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81523" y="3356255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393;p32">
              <a:extLst>
                <a:ext uri="{FF2B5EF4-FFF2-40B4-BE49-F238E27FC236}">
                  <a16:creationId xmlns:a16="http://schemas.microsoft.com/office/drawing/2014/main" id="{C6086A91-D4EE-4AF7-8DAA-FBCDA37171EA}"/>
                </a:ext>
              </a:extLst>
            </p:cNvPr>
            <p:cNvSpPr/>
            <p:nvPr/>
          </p:nvSpPr>
          <p:spPr>
            <a:xfrm>
              <a:off x="4077160" y="3314046"/>
              <a:ext cx="692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>
                  <a:solidFill>
                    <a:srgbClr val="0D045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USB 2.0 </a:t>
              </a:r>
              <a:endParaRPr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Google Shape;406;p32">
              <a:extLst>
                <a:ext uri="{FF2B5EF4-FFF2-40B4-BE49-F238E27FC236}">
                  <a16:creationId xmlns:a16="http://schemas.microsoft.com/office/drawing/2014/main" id="{AD496187-2870-4C9A-81FC-BA017452B157}"/>
                </a:ext>
              </a:extLst>
            </p:cNvPr>
            <p:cNvSpPr/>
            <p:nvPr/>
          </p:nvSpPr>
          <p:spPr>
            <a:xfrm>
              <a:off x="4080839" y="3401708"/>
              <a:ext cx="66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0D045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x 2</a:t>
              </a:r>
              <a:endParaRPr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9FC99532-34FC-41EF-94F6-5E05141E3FD6}"/>
              </a:ext>
            </a:extLst>
          </p:cNvPr>
          <p:cNvGrpSpPr/>
          <p:nvPr/>
        </p:nvGrpSpPr>
        <p:grpSpPr>
          <a:xfrm>
            <a:off x="1035465" y="3468538"/>
            <a:ext cx="1047914" cy="483489"/>
            <a:chOff x="96428" y="3223251"/>
            <a:chExt cx="1047914" cy="483489"/>
          </a:xfrm>
        </p:grpSpPr>
        <p:pic>
          <p:nvPicPr>
            <p:cNvPr id="117" name="Google Shape;363;p32">
              <a:extLst>
                <a:ext uri="{FF2B5EF4-FFF2-40B4-BE49-F238E27FC236}">
                  <a16:creationId xmlns:a16="http://schemas.microsoft.com/office/drawing/2014/main" id="{EE9901A7-FB02-4D88-88FF-435A1E978AF4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6428" y="3272561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394;p32">
              <a:extLst>
                <a:ext uri="{FF2B5EF4-FFF2-40B4-BE49-F238E27FC236}">
                  <a16:creationId xmlns:a16="http://schemas.microsoft.com/office/drawing/2014/main" id="{C0339BB2-DDE5-404B-8714-200A2EF0EB37}"/>
                </a:ext>
              </a:extLst>
            </p:cNvPr>
            <p:cNvSpPr/>
            <p:nvPr/>
          </p:nvSpPr>
          <p:spPr>
            <a:xfrm>
              <a:off x="395776" y="3223251"/>
              <a:ext cx="748566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>
                  <a:solidFill>
                    <a:srgbClr val="0D045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HDMI 2.0</a:t>
              </a:r>
              <a:endParaRPr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Google Shape;407;p32">
              <a:extLst>
                <a:ext uri="{FF2B5EF4-FFF2-40B4-BE49-F238E27FC236}">
                  <a16:creationId xmlns:a16="http://schemas.microsoft.com/office/drawing/2014/main" id="{FC4B1990-1DEF-4534-B1F4-14A293D2AB90}"/>
                </a:ext>
              </a:extLst>
            </p:cNvPr>
            <p:cNvSpPr/>
            <p:nvPr/>
          </p:nvSpPr>
          <p:spPr>
            <a:xfrm>
              <a:off x="403232" y="3306540"/>
              <a:ext cx="66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0D045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x 1</a:t>
              </a:r>
              <a:endParaRPr>
                <a:solidFill>
                  <a:srgbClr val="0D04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0" name="矩形: 圓角 119">
            <a:extLst>
              <a:ext uri="{FF2B5EF4-FFF2-40B4-BE49-F238E27FC236}">
                <a16:creationId xmlns:a16="http://schemas.microsoft.com/office/drawing/2014/main" id="{B9A4FB95-C60D-490F-9E8E-71FAC1B72728}"/>
              </a:ext>
            </a:extLst>
          </p:cNvPr>
          <p:cNvSpPr/>
          <p:nvPr/>
        </p:nvSpPr>
        <p:spPr>
          <a:xfrm>
            <a:off x="5317181" y="3203913"/>
            <a:ext cx="3106631" cy="1186260"/>
          </a:xfrm>
          <a:prstGeom prst="roundRect">
            <a:avLst>
              <a:gd name="adj" fmla="val 8102"/>
            </a:avLst>
          </a:prstGeom>
          <a:solidFill>
            <a:srgbClr val="FFC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B491F3D8-9208-4148-89BB-C2DF091E16CF}"/>
              </a:ext>
            </a:extLst>
          </p:cNvPr>
          <p:cNvSpPr/>
          <p:nvPr/>
        </p:nvSpPr>
        <p:spPr>
          <a:xfrm>
            <a:off x="5466131" y="3476961"/>
            <a:ext cx="766171" cy="356362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Google Shape;374;p32">
            <a:extLst>
              <a:ext uri="{FF2B5EF4-FFF2-40B4-BE49-F238E27FC236}">
                <a16:creationId xmlns:a16="http://schemas.microsoft.com/office/drawing/2014/main" id="{0826F864-05BF-4723-B6C5-DBE36070D87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19680" y="3810697"/>
            <a:ext cx="133350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矩形: 圓角 121">
            <a:extLst>
              <a:ext uri="{FF2B5EF4-FFF2-40B4-BE49-F238E27FC236}">
                <a16:creationId xmlns:a16="http://schemas.microsoft.com/office/drawing/2014/main" id="{0C99516F-385F-4230-B843-AE02EF1F3E33}"/>
              </a:ext>
            </a:extLst>
          </p:cNvPr>
          <p:cNvSpPr/>
          <p:nvPr/>
        </p:nvSpPr>
        <p:spPr>
          <a:xfrm>
            <a:off x="6291719" y="3476961"/>
            <a:ext cx="766171" cy="356362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Google Shape;372;p32">
            <a:extLst>
              <a:ext uri="{FF2B5EF4-FFF2-40B4-BE49-F238E27FC236}">
                <a16:creationId xmlns:a16="http://schemas.microsoft.com/office/drawing/2014/main" id="{EC594793-A437-4719-9D6E-84FD54A964B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777944" y="3806070"/>
            <a:ext cx="133350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矩形: 圓角 122">
            <a:extLst>
              <a:ext uri="{FF2B5EF4-FFF2-40B4-BE49-F238E27FC236}">
                <a16:creationId xmlns:a16="http://schemas.microsoft.com/office/drawing/2014/main" id="{700D69DA-AB02-4048-829A-2149107A54EF}"/>
              </a:ext>
            </a:extLst>
          </p:cNvPr>
          <p:cNvSpPr/>
          <p:nvPr/>
        </p:nvSpPr>
        <p:spPr>
          <a:xfrm>
            <a:off x="7327416" y="3470413"/>
            <a:ext cx="981075" cy="356362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矩形: 圓角 123">
            <a:extLst>
              <a:ext uri="{FF2B5EF4-FFF2-40B4-BE49-F238E27FC236}">
                <a16:creationId xmlns:a16="http://schemas.microsoft.com/office/drawing/2014/main" id="{243C5926-4FF0-4962-8EA5-64879AB81DD6}"/>
              </a:ext>
            </a:extLst>
          </p:cNvPr>
          <p:cNvSpPr/>
          <p:nvPr/>
        </p:nvSpPr>
        <p:spPr>
          <a:xfrm>
            <a:off x="5484327" y="3973895"/>
            <a:ext cx="2824164" cy="356362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Google Shape;408;p32">
            <a:extLst>
              <a:ext uri="{FF2B5EF4-FFF2-40B4-BE49-F238E27FC236}">
                <a16:creationId xmlns:a16="http://schemas.microsoft.com/office/drawing/2014/main" id="{0B3AA6AA-9275-4EE0-BE8C-B7EB9059E90C}"/>
              </a:ext>
            </a:extLst>
          </p:cNvPr>
          <p:cNvSpPr/>
          <p:nvPr/>
        </p:nvSpPr>
        <p:spPr>
          <a:xfrm>
            <a:off x="5257764" y="3505349"/>
            <a:ext cx="1101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x GbE</a:t>
            </a:r>
            <a:endParaRPr lang="af-ZA" sz="9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7" name="Google Shape;373;p32">
            <a:extLst>
              <a:ext uri="{FF2B5EF4-FFF2-40B4-BE49-F238E27FC236}">
                <a16:creationId xmlns:a16="http://schemas.microsoft.com/office/drawing/2014/main" id="{3F8881E1-3091-4CCA-ADFE-A7993A8B3745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091603" y="3591750"/>
            <a:ext cx="228600" cy="1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401;p32">
            <a:extLst>
              <a:ext uri="{FF2B5EF4-FFF2-40B4-BE49-F238E27FC236}">
                <a16:creationId xmlns:a16="http://schemas.microsoft.com/office/drawing/2014/main" id="{B6E98E8C-9B90-4A33-BB34-13F5B30617F7}"/>
              </a:ext>
            </a:extLst>
          </p:cNvPr>
          <p:cNvSpPr/>
          <p:nvPr/>
        </p:nvSpPr>
        <p:spPr>
          <a:xfrm>
            <a:off x="6307844" y="4014093"/>
            <a:ext cx="110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1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16-port GbE</a:t>
            </a:r>
            <a:endParaRPr lang="af-ZA" sz="1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0" name="Google Shape;403;p32">
            <a:extLst>
              <a:ext uri="{FF2B5EF4-FFF2-40B4-BE49-F238E27FC236}">
                <a16:creationId xmlns:a16="http://schemas.microsoft.com/office/drawing/2014/main" id="{A7FCDAD9-ED3C-479C-8430-40C5A3DD0134}"/>
              </a:ext>
            </a:extLst>
          </p:cNvPr>
          <p:cNvSpPr/>
          <p:nvPr/>
        </p:nvSpPr>
        <p:spPr>
          <a:xfrm>
            <a:off x="6327672" y="3213060"/>
            <a:ext cx="110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</a:p>
        </p:txBody>
      </p:sp>
      <p:sp>
        <p:nvSpPr>
          <p:cNvPr id="131" name="Google Shape;404;p32">
            <a:extLst>
              <a:ext uri="{FF2B5EF4-FFF2-40B4-BE49-F238E27FC236}">
                <a16:creationId xmlns:a16="http://schemas.microsoft.com/office/drawing/2014/main" id="{F7EE55EA-75B7-4306-A174-60976018706F}"/>
              </a:ext>
            </a:extLst>
          </p:cNvPr>
          <p:cNvSpPr/>
          <p:nvPr/>
        </p:nvSpPr>
        <p:spPr>
          <a:xfrm>
            <a:off x="6280518" y="3459200"/>
            <a:ext cx="78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Microchip VSC7425</a:t>
            </a:r>
            <a:endParaRPr lang="af-ZA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Google Shape;410;p32">
            <a:extLst>
              <a:ext uri="{FF2B5EF4-FFF2-40B4-BE49-F238E27FC236}">
                <a16:creationId xmlns:a16="http://schemas.microsoft.com/office/drawing/2014/main" id="{F0ABD848-9F46-4B98-9791-02BFDB9ACC70}"/>
              </a:ext>
            </a:extLst>
          </p:cNvPr>
          <p:cNvSpPr/>
          <p:nvPr/>
        </p:nvSpPr>
        <p:spPr>
          <a:xfrm>
            <a:off x="7258981" y="3452512"/>
            <a:ext cx="110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PoE </a:t>
            </a:r>
            <a:endParaRPr lang="af-ZA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altLang="zh-TW" sz="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橢圓 132">
            <a:extLst>
              <a:ext uri="{FF2B5EF4-FFF2-40B4-BE49-F238E27FC236}">
                <a16:creationId xmlns:a16="http://schemas.microsoft.com/office/drawing/2014/main" id="{A9757788-7E36-413C-A961-7A364514349A}"/>
              </a:ext>
            </a:extLst>
          </p:cNvPr>
          <p:cNvSpPr/>
          <p:nvPr/>
        </p:nvSpPr>
        <p:spPr>
          <a:xfrm>
            <a:off x="4984751" y="4690808"/>
            <a:ext cx="339710" cy="339710"/>
          </a:xfrm>
          <a:prstGeom prst="ellipse">
            <a:avLst/>
          </a:prstGeom>
          <a:noFill/>
          <a:ln>
            <a:solidFill>
              <a:srgbClr val="E80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4" name="直線接點 133">
            <a:extLst>
              <a:ext uri="{FF2B5EF4-FFF2-40B4-BE49-F238E27FC236}">
                <a16:creationId xmlns:a16="http://schemas.microsoft.com/office/drawing/2014/main" id="{1FCF4F6A-A901-4C3E-BB2A-0926095DDC06}"/>
              </a:ext>
            </a:extLst>
          </p:cNvPr>
          <p:cNvCxnSpPr>
            <a:cxnSpLocks/>
            <a:stCxn id="133" idx="6"/>
          </p:cNvCxnSpPr>
          <p:nvPr/>
        </p:nvCxnSpPr>
        <p:spPr>
          <a:xfrm>
            <a:off x="5324461" y="4860663"/>
            <a:ext cx="189059" cy="5437"/>
          </a:xfrm>
          <a:prstGeom prst="line">
            <a:avLst/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199CAA2E-A9F2-472C-8BC1-07001F795981}"/>
              </a:ext>
            </a:extLst>
          </p:cNvPr>
          <p:cNvSpPr/>
          <p:nvPr/>
        </p:nvSpPr>
        <p:spPr>
          <a:xfrm>
            <a:off x="1930400" y="4580078"/>
            <a:ext cx="136851" cy="402389"/>
          </a:xfrm>
          <a:prstGeom prst="roundRect">
            <a:avLst/>
          </a:prstGeom>
          <a:noFill/>
          <a:ln>
            <a:solidFill>
              <a:srgbClr val="E80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1B2272B9-D61D-4FF5-A13B-C9C6D0CF8DB5}"/>
              </a:ext>
            </a:extLst>
          </p:cNvPr>
          <p:cNvSpPr/>
          <p:nvPr/>
        </p:nvSpPr>
        <p:spPr>
          <a:xfrm>
            <a:off x="2072106" y="4580078"/>
            <a:ext cx="136851" cy="402389"/>
          </a:xfrm>
          <a:prstGeom prst="roundRect">
            <a:avLst/>
          </a:prstGeom>
          <a:noFill/>
          <a:ln>
            <a:solidFill>
              <a:srgbClr val="E80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C134F528-9541-4395-8FCA-B83F422BB13F}"/>
              </a:ext>
            </a:extLst>
          </p:cNvPr>
          <p:cNvSpPr/>
          <p:nvPr/>
        </p:nvSpPr>
        <p:spPr>
          <a:xfrm>
            <a:off x="2227108" y="4658663"/>
            <a:ext cx="233517" cy="252782"/>
          </a:xfrm>
          <a:prstGeom prst="roundRect">
            <a:avLst/>
          </a:prstGeom>
          <a:noFill/>
          <a:ln>
            <a:solidFill>
              <a:srgbClr val="E80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8" name="接點: 肘形 137">
            <a:extLst>
              <a:ext uri="{FF2B5EF4-FFF2-40B4-BE49-F238E27FC236}">
                <a16:creationId xmlns:a16="http://schemas.microsoft.com/office/drawing/2014/main" id="{F27C8A8C-9E1A-4C98-9BFD-49111693164D}"/>
              </a:ext>
            </a:extLst>
          </p:cNvPr>
          <p:cNvCxnSpPr>
            <a:cxnSpLocks/>
            <a:stCxn id="135" idx="0"/>
          </p:cNvCxnSpPr>
          <p:nvPr/>
        </p:nvCxnSpPr>
        <p:spPr>
          <a:xfrm rot="16200000" flipV="1">
            <a:off x="1243206" y="3824457"/>
            <a:ext cx="719330" cy="791911"/>
          </a:xfrm>
          <a:prstGeom prst="bentConnector3">
            <a:avLst/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E1D897B1-E9AA-449E-A7AF-1080024E8A19}"/>
              </a:ext>
            </a:extLst>
          </p:cNvPr>
          <p:cNvCxnSpPr>
            <a:stCxn id="136" idx="0"/>
          </p:cNvCxnSpPr>
          <p:nvPr/>
        </p:nvCxnSpPr>
        <p:spPr>
          <a:xfrm rot="5400000" flipH="1" flipV="1">
            <a:off x="1985880" y="4013258"/>
            <a:ext cx="721473" cy="412168"/>
          </a:xfrm>
          <a:prstGeom prst="bentConnector3">
            <a:avLst/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接點: 肘形 139">
            <a:extLst>
              <a:ext uri="{FF2B5EF4-FFF2-40B4-BE49-F238E27FC236}">
                <a16:creationId xmlns:a16="http://schemas.microsoft.com/office/drawing/2014/main" id="{C2BA603C-B231-4201-910A-A078541039B2}"/>
              </a:ext>
            </a:extLst>
          </p:cNvPr>
          <p:cNvCxnSpPr>
            <a:cxnSpLocks/>
            <a:stCxn id="137" idx="0"/>
          </p:cNvCxnSpPr>
          <p:nvPr/>
        </p:nvCxnSpPr>
        <p:spPr>
          <a:xfrm rot="5400000" flipH="1" flipV="1">
            <a:off x="2710695" y="3493921"/>
            <a:ext cx="797915" cy="1531570"/>
          </a:xfrm>
          <a:prstGeom prst="bentConnector3">
            <a:avLst>
              <a:gd name="adj1" fmla="val 37267"/>
            </a:avLst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接點: 肘形 140">
            <a:extLst>
              <a:ext uri="{FF2B5EF4-FFF2-40B4-BE49-F238E27FC236}">
                <a16:creationId xmlns:a16="http://schemas.microsoft.com/office/drawing/2014/main" id="{6629A61E-0756-468F-BA7C-8A7BD30125E1}"/>
              </a:ext>
            </a:extLst>
          </p:cNvPr>
          <p:cNvCxnSpPr>
            <a:cxnSpLocks/>
            <a:stCxn id="85" idx="3"/>
            <a:endCxn id="120" idx="1"/>
          </p:cNvCxnSpPr>
          <p:nvPr/>
        </p:nvCxnSpPr>
        <p:spPr>
          <a:xfrm>
            <a:off x="4645907" y="3071647"/>
            <a:ext cx="671274" cy="725396"/>
          </a:xfrm>
          <a:prstGeom prst="bentConnector3">
            <a:avLst>
              <a:gd name="adj1" fmla="val 59460"/>
            </a:avLst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接點: 肘形 141">
            <a:extLst>
              <a:ext uri="{FF2B5EF4-FFF2-40B4-BE49-F238E27FC236}">
                <a16:creationId xmlns:a16="http://schemas.microsoft.com/office/drawing/2014/main" id="{F8AE5433-312F-4FD3-B4D7-A03ECDF9C8C1}"/>
              </a:ext>
            </a:extLst>
          </p:cNvPr>
          <p:cNvCxnSpPr>
            <a:stCxn id="89" idx="1"/>
            <a:endCxn id="90" idx="1"/>
          </p:cNvCxnSpPr>
          <p:nvPr/>
        </p:nvCxnSpPr>
        <p:spPr>
          <a:xfrm rot="10800000" flipV="1">
            <a:off x="5292456" y="1442222"/>
            <a:ext cx="8295" cy="832422"/>
          </a:xfrm>
          <a:prstGeom prst="bentConnector3">
            <a:avLst>
              <a:gd name="adj1" fmla="val 2855877"/>
            </a:avLst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接點: 肘形 142">
            <a:extLst>
              <a:ext uri="{FF2B5EF4-FFF2-40B4-BE49-F238E27FC236}">
                <a16:creationId xmlns:a16="http://schemas.microsoft.com/office/drawing/2014/main" id="{FF03080C-A12A-4A0B-8004-CF66719EF23A}"/>
              </a:ext>
            </a:extLst>
          </p:cNvPr>
          <p:cNvCxnSpPr>
            <a:cxnSpLocks/>
            <a:stCxn id="78" idx="3"/>
            <a:endCxn id="103" idx="3"/>
          </p:cNvCxnSpPr>
          <p:nvPr/>
        </p:nvCxnSpPr>
        <p:spPr>
          <a:xfrm flipH="1" flipV="1">
            <a:off x="6232302" y="2802951"/>
            <a:ext cx="2191509" cy="1954623"/>
          </a:xfrm>
          <a:prstGeom prst="bentConnector3">
            <a:avLst>
              <a:gd name="adj1" fmla="val -10431"/>
            </a:avLst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E4CCAE8F-D3E9-4EEE-8B70-0804EFEFCEFB}"/>
              </a:ext>
            </a:extLst>
          </p:cNvPr>
          <p:cNvCxnSpPr/>
          <p:nvPr/>
        </p:nvCxnSpPr>
        <p:spPr>
          <a:xfrm>
            <a:off x="6492240" y="2480031"/>
            <a:ext cx="0" cy="723882"/>
          </a:xfrm>
          <a:prstGeom prst="straightConnector1">
            <a:avLst/>
          </a:prstGeom>
          <a:ln w="28575">
            <a:solidFill>
              <a:srgbClr val="E806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3CE11042-EC63-4DFE-A773-85BC2D87748B}"/>
              </a:ext>
            </a:extLst>
          </p:cNvPr>
          <p:cNvCxnSpPr>
            <a:cxnSpLocks/>
          </p:cNvCxnSpPr>
          <p:nvPr/>
        </p:nvCxnSpPr>
        <p:spPr>
          <a:xfrm>
            <a:off x="7553424" y="2480031"/>
            <a:ext cx="0" cy="958830"/>
          </a:xfrm>
          <a:prstGeom prst="straightConnector1">
            <a:avLst/>
          </a:prstGeom>
          <a:ln w="28575">
            <a:solidFill>
              <a:srgbClr val="E806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72A1EF3A-5459-448F-939E-C938057437DA}"/>
              </a:ext>
            </a:extLst>
          </p:cNvPr>
          <p:cNvCxnSpPr>
            <a:stCxn id="103" idx="1"/>
          </p:cNvCxnSpPr>
          <p:nvPr/>
        </p:nvCxnSpPr>
        <p:spPr>
          <a:xfrm flipH="1" flipV="1">
            <a:off x="4888663" y="2802950"/>
            <a:ext cx="396883" cy="1"/>
          </a:xfrm>
          <a:prstGeom prst="straightConnector1">
            <a:avLst/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>
            <a:extLst>
              <a:ext uri="{FF2B5EF4-FFF2-40B4-BE49-F238E27FC236}">
                <a16:creationId xmlns:a16="http://schemas.microsoft.com/office/drawing/2014/main" id="{E0E66349-15C3-45D7-9545-D8A05036D767}"/>
              </a:ext>
            </a:extLst>
          </p:cNvPr>
          <p:cNvCxnSpPr>
            <a:cxnSpLocks/>
          </p:cNvCxnSpPr>
          <p:nvPr/>
        </p:nvCxnSpPr>
        <p:spPr>
          <a:xfrm flipH="1">
            <a:off x="5765859" y="2485542"/>
            <a:ext cx="428" cy="174032"/>
          </a:xfrm>
          <a:prstGeom prst="straightConnector1">
            <a:avLst/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單箭頭接點 147">
            <a:extLst>
              <a:ext uri="{FF2B5EF4-FFF2-40B4-BE49-F238E27FC236}">
                <a16:creationId xmlns:a16="http://schemas.microsoft.com/office/drawing/2014/main" id="{0AF8B506-EA6C-4A03-96B4-D4FBD09B665E}"/>
              </a:ext>
            </a:extLst>
          </p:cNvPr>
          <p:cNvCxnSpPr>
            <a:cxnSpLocks/>
          </p:cNvCxnSpPr>
          <p:nvPr/>
        </p:nvCxnSpPr>
        <p:spPr>
          <a:xfrm flipV="1">
            <a:off x="5766287" y="3046957"/>
            <a:ext cx="0" cy="157365"/>
          </a:xfrm>
          <a:prstGeom prst="straightConnector1">
            <a:avLst/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Google Shape;343;p32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Guardian QGD-1600P-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Hardware Diagram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74D4374D-8525-4E81-B9BF-013FE347C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83782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BAFEFDB-9E12-4BB3-8015-D47BA6C60797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16" name="Google Shape;416;p3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>
                <a:ea typeface="微軟正黑體"/>
              </a:rPr>
              <a:t>Advantages of Using </a:t>
            </a:r>
            <a:br>
              <a:rPr lang="en-US" altLang="zh-TW"/>
            </a:br>
            <a:r>
              <a:rPr lang="en-US" altLang="zh-TW">
                <a:ea typeface="微軟正黑體"/>
              </a:rPr>
              <a:t>QRM+ &amp; QGD-1600P</a:t>
            </a:r>
            <a:endParaRPr lang="en-US">
              <a:ea typeface="微軟正黑體"/>
            </a:endParaRPr>
          </a:p>
        </p:txBody>
      </p:sp>
      <p:sp>
        <p:nvSpPr>
          <p:cNvPr id="417" name="Google Shape;417;p33"/>
          <p:cNvSpPr txBox="1"/>
          <p:nvPr/>
        </p:nvSpPr>
        <p:spPr>
          <a:xfrm>
            <a:off x="233529" y="1816013"/>
            <a:ext cx="3514125" cy="264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buClr>
                <a:schemeClr val="bg1"/>
              </a:buClr>
              <a:buSzPct val="80000"/>
              <a:buFont typeface="Calibri"/>
              <a:buChar char="●"/>
            </a:pPr>
            <a:r>
              <a:rPr lang="en-US" altLang="zh-TW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rPr>
              <a:t>Unrestricted device location</a:t>
            </a:r>
          </a:p>
          <a:p>
            <a:pPr marL="457200" lvl="0" indent="-342900">
              <a:buClr>
                <a:schemeClr val="bg1"/>
              </a:buClr>
              <a:buSzPct val="80000"/>
              <a:buFont typeface="Calibri"/>
              <a:buChar char="●"/>
            </a:pPr>
            <a:r>
              <a:rPr lang="en-US" altLang="zh-TW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rPr>
              <a:t>Strengthen management of network equipment (IP camera) and powered device (Panel PC)</a:t>
            </a:r>
          </a:p>
          <a:p>
            <a:pPr marL="457200" lvl="0" indent="-342900">
              <a:buClr>
                <a:schemeClr val="bg1"/>
              </a:buClr>
              <a:buSzPct val="80000"/>
              <a:buFont typeface="Calibri"/>
              <a:buChar char="●"/>
            </a:pPr>
            <a:r>
              <a:rPr lang="en-US" altLang="zh-TW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rPr>
              <a:t>Reduce the risk of power supply</a:t>
            </a:r>
          </a:p>
          <a:p>
            <a:pPr marL="457200" lvl="0" indent="-342900">
              <a:buClr>
                <a:schemeClr val="bg1"/>
              </a:buClr>
              <a:buSzPct val="80000"/>
              <a:buFont typeface="Calibri"/>
              <a:buChar char="●"/>
            </a:pPr>
            <a:r>
              <a:rPr lang="en-US" altLang="zh-TW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rPr>
              <a:t>Reduce cost of operational maintenance</a:t>
            </a:r>
          </a:p>
          <a:p>
            <a:pPr marL="457200" lvl="0" indent="-342900">
              <a:buClr>
                <a:schemeClr val="bg1"/>
              </a:buClr>
              <a:buSzPct val="80000"/>
              <a:buFont typeface="Calibri"/>
              <a:buChar char="●"/>
            </a:pPr>
            <a:r>
              <a:rPr lang="en-US" altLang="zh-TW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rPr>
              <a:t>Suitable for a variety of places (factories, hospitals, machine rooms) and other network management complex areas</a:t>
            </a: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altLang="zh-TW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rPr>
            </a:br>
            <a:endParaRPr lang="en-US" dirty="0">
              <a:solidFill>
                <a:schemeClr val="bg1"/>
              </a:solidFill>
              <a:latin typeface="+mn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5D8F3333-2451-42F1-B2E2-ADD789C27FD6}"/>
              </a:ext>
            </a:extLst>
          </p:cNvPr>
          <p:cNvGrpSpPr/>
          <p:nvPr/>
        </p:nvGrpSpPr>
        <p:grpSpPr>
          <a:xfrm>
            <a:off x="2855803" y="2926690"/>
            <a:ext cx="1517749" cy="865343"/>
            <a:chOff x="2855803" y="2926690"/>
            <a:chExt cx="1517749" cy="865343"/>
          </a:xfrm>
        </p:grpSpPr>
        <p:pic>
          <p:nvPicPr>
            <p:cNvPr id="419" name="Google Shape;419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78766" y="3512788"/>
              <a:ext cx="1494786" cy="2792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76318" y="3148916"/>
              <a:ext cx="792561" cy="495349"/>
            </a:xfrm>
            <a:prstGeom prst="rect">
              <a:avLst/>
            </a:prstGeom>
            <a:noFill/>
            <a:ln>
              <a:noFill/>
            </a:ln>
            <a:effectLst>
              <a:reflection stA="52000" endA="300" endPos="35000" fadeDir="5400012" sy="-100000" algn="bl" rotWithShape="0"/>
            </a:effectLst>
          </p:spPr>
        </p:pic>
        <p:pic>
          <p:nvPicPr>
            <p:cNvPr id="429" name="Google Shape;429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2976460" flipH="1">
              <a:off x="2770667" y="3011826"/>
              <a:ext cx="540547" cy="370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63881D4-0CAD-4B1C-9EAE-DA7CBE5E57CF}"/>
              </a:ext>
            </a:extLst>
          </p:cNvPr>
          <p:cNvGrpSpPr/>
          <p:nvPr/>
        </p:nvGrpSpPr>
        <p:grpSpPr>
          <a:xfrm>
            <a:off x="3808613" y="1276444"/>
            <a:ext cx="4803207" cy="3189400"/>
            <a:chOff x="3808613" y="1423766"/>
            <a:chExt cx="4803207" cy="3189400"/>
          </a:xfrm>
        </p:grpSpPr>
        <p:pic>
          <p:nvPicPr>
            <p:cNvPr id="32" name="Google Shape;435;p33">
              <a:extLst>
                <a:ext uri="{FF2B5EF4-FFF2-40B4-BE49-F238E27FC236}">
                  <a16:creationId xmlns:a16="http://schemas.microsoft.com/office/drawing/2014/main" id="{0B16DBBD-9780-4BEE-8B20-5C4463E023F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61805" y="1423766"/>
              <a:ext cx="1880116" cy="1271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C7AD3BE0-6BBC-4696-A1CE-BCF868979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5811276" y="2939575"/>
              <a:ext cx="1470658" cy="453071"/>
            </a:xfrm>
            <a:prstGeom prst="rect">
              <a:avLst/>
            </a:prstGeom>
          </p:spPr>
        </p:pic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6118A72D-E813-4BEE-9C86-5BB4443016AD}"/>
                </a:ext>
              </a:extLst>
            </p:cNvPr>
            <p:cNvGrpSpPr/>
            <p:nvPr/>
          </p:nvGrpSpPr>
          <p:grpSpPr>
            <a:xfrm>
              <a:off x="5562600" y="3675454"/>
              <a:ext cx="3039029" cy="588738"/>
              <a:chOff x="5562600" y="3757275"/>
              <a:chExt cx="3039029" cy="588738"/>
            </a:xfrm>
          </p:grpSpPr>
          <p:sp>
            <p:nvSpPr>
              <p:cNvPr id="44" name="矩形: 圓角 43">
                <a:extLst>
                  <a:ext uri="{FF2B5EF4-FFF2-40B4-BE49-F238E27FC236}">
                    <a16:creationId xmlns:a16="http://schemas.microsoft.com/office/drawing/2014/main" id="{34648662-6810-4060-87D2-F1BCBB9B819E}"/>
                  </a:ext>
                </a:extLst>
              </p:cNvPr>
              <p:cNvSpPr/>
              <p:nvPr/>
            </p:nvSpPr>
            <p:spPr>
              <a:xfrm>
                <a:off x="5562600" y="3757275"/>
                <a:ext cx="3039029" cy="588738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5" name="圖形 44">
                <a:extLst>
                  <a:ext uri="{FF2B5EF4-FFF2-40B4-BE49-F238E27FC236}">
                    <a16:creationId xmlns:a16="http://schemas.microsoft.com/office/drawing/2014/main" id="{EB7F9A3B-A263-4367-BDD6-C415ECF68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133546" y="3895665"/>
                <a:ext cx="428219" cy="342575"/>
              </a:xfrm>
              <a:prstGeom prst="rect">
                <a:avLst/>
              </a:prstGeom>
            </p:spPr>
          </p:pic>
          <p:pic>
            <p:nvPicPr>
              <p:cNvPr id="46" name="圖形 45">
                <a:extLst>
                  <a:ext uri="{FF2B5EF4-FFF2-40B4-BE49-F238E27FC236}">
                    <a16:creationId xmlns:a16="http://schemas.microsoft.com/office/drawing/2014/main" id="{BDAFFE0E-8A22-46B8-A616-455C302E5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726216" y="3799172"/>
                <a:ext cx="515603" cy="405901"/>
              </a:xfrm>
              <a:prstGeom prst="rect">
                <a:avLst/>
              </a:prstGeom>
            </p:spPr>
          </p:pic>
          <p:pic>
            <p:nvPicPr>
              <p:cNvPr id="47" name="圖形 46">
                <a:extLst>
                  <a:ext uri="{FF2B5EF4-FFF2-40B4-BE49-F238E27FC236}">
                    <a16:creationId xmlns:a16="http://schemas.microsoft.com/office/drawing/2014/main" id="{81264EDC-4CC4-4365-AA06-C14E3853A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510277" y="3835921"/>
                <a:ext cx="458819" cy="437963"/>
              </a:xfrm>
              <a:prstGeom prst="rect">
                <a:avLst/>
              </a:prstGeom>
            </p:spPr>
          </p:pic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8F4035F7-47D7-4F0D-9906-98E95268F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859816" y="3860254"/>
                <a:ext cx="463645" cy="367053"/>
              </a:xfrm>
              <a:prstGeom prst="rect">
                <a:avLst/>
              </a:prstGeom>
            </p:spPr>
          </p:pic>
        </p:grpSp>
        <p:sp>
          <p:nvSpPr>
            <p:cNvPr id="35" name="Google Shape;434;p33">
              <a:extLst>
                <a:ext uri="{FF2B5EF4-FFF2-40B4-BE49-F238E27FC236}">
                  <a16:creationId xmlns:a16="http://schemas.microsoft.com/office/drawing/2014/main" id="{34F71AD1-1DA4-4EF7-A7FB-8BD311F0B792}"/>
                </a:ext>
              </a:extLst>
            </p:cNvPr>
            <p:cNvSpPr/>
            <p:nvPr/>
          </p:nvSpPr>
          <p:spPr>
            <a:xfrm>
              <a:off x="7133546" y="4207266"/>
              <a:ext cx="1478274" cy="405900"/>
            </a:xfrm>
            <a:prstGeom prst="roundRect">
              <a:avLst>
                <a:gd name="adj" fmla="val 16667"/>
              </a:avLst>
            </a:prstGeom>
            <a:solidFill>
              <a:srgbClr val="A57AD9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TW" sz="1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IEEE 802.3bt</a:t>
              </a:r>
            </a:p>
            <a:p>
              <a:pPr lvl="0" algn="ctr"/>
              <a:r>
                <a:rPr lang="en-US" altLang="zh-TW" sz="1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- Power level up to 90W</a:t>
              </a:r>
            </a:p>
          </p:txBody>
        </p:sp>
        <p:sp>
          <p:nvSpPr>
            <p:cNvPr id="36" name="Google Shape;430;p33">
              <a:extLst>
                <a:ext uri="{FF2B5EF4-FFF2-40B4-BE49-F238E27FC236}">
                  <a16:creationId xmlns:a16="http://schemas.microsoft.com/office/drawing/2014/main" id="{EAD75D58-5D0E-4FB8-BE98-4E2D93FF72A8}"/>
                </a:ext>
              </a:extLst>
            </p:cNvPr>
            <p:cNvSpPr/>
            <p:nvPr/>
          </p:nvSpPr>
          <p:spPr>
            <a:xfrm>
              <a:off x="5238749" y="4316987"/>
              <a:ext cx="2055341" cy="288000"/>
            </a:xfrm>
            <a:prstGeom prst="rect">
              <a:avLst/>
            </a:prstGeom>
            <a:noFill/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Powered devices</a:t>
              </a:r>
            </a:p>
          </p:txBody>
        </p:sp>
        <p:sp>
          <p:nvSpPr>
            <p:cNvPr id="37" name="Google Shape;431;p33">
              <a:extLst>
                <a:ext uri="{FF2B5EF4-FFF2-40B4-BE49-F238E27FC236}">
                  <a16:creationId xmlns:a16="http://schemas.microsoft.com/office/drawing/2014/main" id="{1ECA45EA-AC8C-433C-948E-7C27C73EC830}"/>
                </a:ext>
              </a:extLst>
            </p:cNvPr>
            <p:cNvSpPr/>
            <p:nvPr/>
          </p:nvSpPr>
          <p:spPr>
            <a:xfrm>
              <a:off x="3808613" y="2430782"/>
              <a:ext cx="1992980" cy="1456012"/>
            </a:xfrm>
            <a:prstGeom prst="rightArrowCallout">
              <a:avLst>
                <a:gd name="adj1" fmla="val 31086"/>
                <a:gd name="adj2" fmla="val 29745"/>
                <a:gd name="adj3" fmla="val 16892"/>
                <a:gd name="adj4" fmla="val 80012"/>
              </a:avLst>
            </a:prstGeom>
            <a:solidFill>
              <a:srgbClr val="A57AD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32;p33">
              <a:extLst>
                <a:ext uri="{FF2B5EF4-FFF2-40B4-BE49-F238E27FC236}">
                  <a16:creationId xmlns:a16="http://schemas.microsoft.com/office/drawing/2014/main" id="{D5ECE34E-CDE6-4066-BCDD-D68DF5A4DE33}"/>
                </a:ext>
              </a:extLst>
            </p:cNvPr>
            <p:cNvSpPr txBox="1"/>
            <p:nvPr/>
          </p:nvSpPr>
          <p:spPr>
            <a:xfrm>
              <a:off x="3941113" y="2526656"/>
              <a:ext cx="1401652" cy="1265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FFFFFF"/>
                </a:buClr>
                <a:buSzPts val="1000"/>
              </a:pPr>
              <a:r>
                <a:rPr lang="en-US" altLang="zh-TW" sz="11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altLang="zh-TW" sz="110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Integrates NAS, managed switch, and Power over Ethernet (PoE)​</a:t>
              </a:r>
            </a:p>
            <a:p>
              <a:pPr lvl="0">
                <a:buClr>
                  <a:srgbClr val="FFFFFF"/>
                </a:buClr>
                <a:buSzPts val="1000"/>
              </a:pP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>
                <a:buClr>
                  <a:srgbClr val="FFFFFF"/>
                </a:buClr>
                <a:buSzPts val="1000"/>
              </a:pPr>
              <a:r>
                <a:rPr lang="en-US" altLang="zh-TW" sz="11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altLang="zh-TW" sz="110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Support various QNAP applications</a:t>
              </a:r>
            </a:p>
          </p:txBody>
        </p:sp>
        <p:sp>
          <p:nvSpPr>
            <p:cNvPr id="39" name="Google Shape;434;p33">
              <a:extLst>
                <a:ext uri="{FF2B5EF4-FFF2-40B4-BE49-F238E27FC236}">
                  <a16:creationId xmlns:a16="http://schemas.microsoft.com/office/drawing/2014/main" id="{57771A8F-528E-46BF-BCA8-6B8036D05040}"/>
                </a:ext>
              </a:extLst>
            </p:cNvPr>
            <p:cNvSpPr/>
            <p:nvPr/>
          </p:nvSpPr>
          <p:spPr>
            <a:xfrm>
              <a:off x="7404470" y="2355200"/>
              <a:ext cx="1197159" cy="405900"/>
            </a:xfrm>
            <a:prstGeom prst="roundRect">
              <a:avLst>
                <a:gd name="adj" fmla="val 16667"/>
              </a:avLst>
            </a:prstGeom>
            <a:solidFill>
              <a:srgbClr val="A57AD9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TW" sz="1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Through  QRM+ </a:t>
              </a:r>
            </a:p>
            <a:p>
              <a:pPr lvl="0" algn="ctr"/>
              <a:r>
                <a:rPr lang="en-US" altLang="zh-TW" sz="1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to monitor</a:t>
              </a:r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E796E506-A696-4135-8BDE-478BA048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61292" y="3141931"/>
              <a:ext cx="2440767" cy="432123"/>
            </a:xfrm>
            <a:prstGeom prst="rect">
              <a:avLst/>
            </a:prstGeom>
          </p:spPr>
        </p:pic>
        <p:pic>
          <p:nvPicPr>
            <p:cNvPr id="41" name="Google Shape;469;p37">
              <a:extLst>
                <a:ext uri="{FF2B5EF4-FFF2-40B4-BE49-F238E27FC236}">
                  <a16:creationId xmlns:a16="http://schemas.microsoft.com/office/drawing/2014/main" id="{66B13BEB-1305-4944-9C87-58DB02E39B9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51151" y="2482151"/>
              <a:ext cx="1299068" cy="90510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2" name="Google Shape;470;p37">
              <a:extLst>
                <a:ext uri="{FF2B5EF4-FFF2-40B4-BE49-F238E27FC236}">
                  <a16:creationId xmlns:a16="http://schemas.microsoft.com/office/drawing/2014/main" id="{89E33CB8-A6E8-41B5-8BD8-4591D89A0ED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047103" flipH="1">
              <a:off x="5777708" y="2678131"/>
              <a:ext cx="652734" cy="424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C7FAC46E-4361-4C75-B423-B927AC262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0863" y="2121743"/>
              <a:ext cx="676715" cy="682811"/>
            </a:xfrm>
            <a:prstGeom prst="rect">
              <a:avLst/>
            </a:prstGeom>
          </p:spPr>
        </p:pic>
      </p:grpSp>
      <p:pic>
        <p:nvPicPr>
          <p:cNvPr id="49" name="圖形 48">
            <a:extLst>
              <a:ext uri="{FF2B5EF4-FFF2-40B4-BE49-F238E27FC236}">
                <a16:creationId xmlns:a16="http://schemas.microsoft.com/office/drawing/2014/main" id="{E39269AE-3744-4FC1-A877-612CEB7AEE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4ECF65A-DA62-4ECF-A3ED-0DE0B0068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12B4B1A-EC20-4C11-A028-BBD0CD93F2A9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/>
              <a:t>QRM+ Mobile</a:t>
            </a:r>
            <a:endParaRPr sz="3200"/>
          </a:p>
        </p:txBody>
      </p:sp>
      <p:sp>
        <p:nvSpPr>
          <p:cNvPr id="442" name="Google Shape;442;p34"/>
          <p:cNvSpPr txBox="1">
            <a:spLocks noGrp="1"/>
          </p:cNvSpPr>
          <p:nvPr>
            <p:ph type="body" idx="4294967295"/>
          </p:nvPr>
        </p:nvSpPr>
        <p:spPr>
          <a:xfrm>
            <a:off x="501665" y="1875213"/>
            <a:ext cx="2657171" cy="25348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480"/>
              </a:spcBef>
              <a:buNone/>
            </a:pPr>
            <a:r>
              <a:rPr lang="en-US" altLang="zh-TW" sz="18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QRM+ Mobile is a </a:t>
            </a:r>
            <a:r>
              <a:rPr lang="en-US" altLang="zh-TW" sz="1800" b="1">
                <a:solidFill>
                  <a:srgbClr val="FFC9EE"/>
                </a:solidFill>
                <a:latin typeface="+mn-lt"/>
                <a:ea typeface="微軟正黑體" panose="020B0604030504040204" pitchFamily="34" charset="-120"/>
              </a:rPr>
              <a:t>centralized remote management application </a:t>
            </a:r>
            <a:r>
              <a:rPr lang="en-US" altLang="zh-TW" sz="18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that allows you to manage and monitor networked devices using your mobile device.</a:t>
            </a:r>
          </a:p>
          <a:p>
            <a:pPr marL="0" lvl="0" indent="0">
              <a:spcBef>
                <a:spcPts val="480"/>
              </a:spcBef>
              <a:buNone/>
            </a:pPr>
            <a:br>
              <a:rPr lang="en-US" altLang="zh-TW" sz="18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</a:br>
            <a:br>
              <a:rPr lang="en-US" altLang="zh-TW" sz="18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</a:br>
            <a:endParaRPr lang="en-US" altLang="zh-TW" sz="18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marL="0" lvl="0" indent="0">
              <a:spcBef>
                <a:spcPts val="480"/>
              </a:spcBef>
              <a:buNone/>
            </a:pPr>
            <a:br>
              <a:rPr lang="en-US" altLang="zh-TW" sz="18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</a:br>
            <a:endParaRPr sz="18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443" name="Google Shape;443;p34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18</a:t>
            </a:fld>
            <a:endParaRPr/>
          </a:p>
        </p:txBody>
      </p:sp>
      <p:pic>
        <p:nvPicPr>
          <p:cNvPr id="444" name="Google Shape;444;p34"/>
          <p:cNvPicPr preferRelativeResize="0"/>
          <p:nvPr/>
        </p:nvPicPr>
        <p:blipFill rotWithShape="1">
          <a:blip r:embed="rId4">
            <a:alphaModFix/>
          </a:blip>
          <a:srcRect b="6023"/>
          <a:stretch/>
        </p:blipFill>
        <p:spPr>
          <a:xfrm>
            <a:off x="3349687" y="1465208"/>
            <a:ext cx="1614747" cy="315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4"/>
          <p:cNvPicPr preferRelativeResize="0"/>
          <p:nvPr/>
        </p:nvPicPr>
        <p:blipFill rotWithShape="1">
          <a:blip r:embed="rId5">
            <a:alphaModFix/>
          </a:blip>
          <a:srcRect b="6261"/>
          <a:stretch/>
        </p:blipFill>
        <p:spPr>
          <a:xfrm>
            <a:off x="5189875" y="1469300"/>
            <a:ext cx="1614747" cy="31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4"/>
          <p:cNvPicPr preferRelativeResize="0"/>
          <p:nvPr/>
        </p:nvPicPr>
        <p:blipFill rotWithShape="1">
          <a:blip r:embed="rId6">
            <a:alphaModFix/>
          </a:blip>
          <a:srcRect b="6138"/>
          <a:stretch/>
        </p:blipFill>
        <p:spPr>
          <a:xfrm>
            <a:off x="7030061" y="1470660"/>
            <a:ext cx="1641499" cy="320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11B1576-4210-459B-90AF-776129D4B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B886FF76-4560-40B7-969E-BDDB86F9E410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AF7A721-19F6-40CA-8143-3CC448037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B68FF97-02BA-4B34-B7B4-8D2311881B88}"/>
                </a:ext>
              </a:extLst>
            </p:cNvPr>
            <p:cNvSpPr/>
            <p:nvPr/>
          </p:nvSpPr>
          <p:spPr>
            <a:xfrm>
              <a:off x="0" y="0"/>
              <a:ext cx="4572000" cy="5143451"/>
            </a:xfrm>
            <a:prstGeom prst="rect">
              <a:avLst/>
            </a:prstGeom>
            <a:solidFill>
              <a:srgbClr val="0D0D0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7" name="Google Shape;457;p36"/>
          <p:cNvSpPr txBox="1">
            <a:spLocks noGrp="1"/>
          </p:cNvSpPr>
          <p:nvPr>
            <p:ph type="ctrTitle"/>
          </p:nvPr>
        </p:nvSpPr>
        <p:spPr>
          <a:xfrm>
            <a:off x="828662" y="1556365"/>
            <a:ext cx="2914676" cy="270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600">
                <a:ea typeface="微軟正黑體"/>
              </a:rPr>
              <a:t>QRM+ Application Instruction</a:t>
            </a:r>
            <a:br>
              <a:rPr lang="en-US" altLang="zh-TW" sz="3600"/>
            </a:br>
            <a:r>
              <a:rPr lang="en-US" altLang="zh-TW" sz="2000">
                <a:latin typeface="Arial Nova Light"/>
                <a:ea typeface="微軟正黑體"/>
              </a:rPr>
              <a:t>Using QGD-1600P as a server and manage </a:t>
            </a:r>
            <a:br>
              <a:rPr lang="en-US" altLang="zh-TW" sz="2000">
                <a:latin typeface="Arial Nova Light" panose="020B0304020202020204" pitchFamily="34" charset="0"/>
              </a:rPr>
            </a:br>
            <a:r>
              <a:rPr lang="en-US" altLang="zh-TW" sz="2000">
                <a:latin typeface="Arial Nova Light"/>
                <a:ea typeface="微軟正黑體"/>
              </a:rPr>
              <a:t>end-devices</a:t>
            </a:r>
            <a:br>
              <a:rPr lang="en-US" altLang="zh-TW" sz="3600"/>
            </a:br>
            <a:endParaRPr sz="3200" b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58" name="Google Shape;458;p36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19</a:t>
            </a:fld>
            <a:endParaRPr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D73B192-92DB-422F-8F61-D1F358A5A7EF}"/>
              </a:ext>
            </a:extLst>
          </p:cNvPr>
          <p:cNvSpPr txBox="1"/>
          <p:nvPr/>
        </p:nvSpPr>
        <p:spPr>
          <a:xfrm>
            <a:off x="5741199" y="2213493"/>
            <a:ext cx="263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600" b="1">
                <a:solidFill>
                  <a:srgbClr val="FFFFFF"/>
                </a:solidFill>
              </a:rPr>
              <a:t>Live Demo</a:t>
            </a:r>
            <a:endParaRPr lang="zh-TW" altLang="en-US" sz="3600">
              <a:solidFill>
                <a:srgbClr val="FFFFFF"/>
              </a:solidFill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8BEDE165-BD6C-4FCA-9F31-6C7464E1C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65807436-7258-40EC-A416-BC1208206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7330" y="1484874"/>
            <a:ext cx="3299460" cy="2673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69764AB3-FCB8-4AF8-9BF5-34D1ACE0DC9F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7F14571-1EDE-4225-ABCD-1A9417DC7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AC009A6-FF49-4A1B-9B67-03C5AE0B40FA}"/>
                </a:ext>
              </a:extLst>
            </p:cNvPr>
            <p:cNvSpPr/>
            <p:nvPr/>
          </p:nvSpPr>
          <p:spPr>
            <a:xfrm>
              <a:off x="0" y="0"/>
              <a:ext cx="4572000" cy="5143451"/>
            </a:xfrm>
            <a:prstGeom prst="rect">
              <a:avLst/>
            </a:prstGeom>
            <a:solidFill>
              <a:srgbClr val="0D0D0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6" name="Google Shape;86;p18"/>
          <p:cNvSpPr txBox="1">
            <a:spLocks noGrp="1"/>
          </p:cNvSpPr>
          <p:nvPr>
            <p:ph type="ctrTitle"/>
          </p:nvPr>
        </p:nvSpPr>
        <p:spPr>
          <a:xfrm>
            <a:off x="975178" y="1295689"/>
            <a:ext cx="3121334" cy="357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sz="2400">
                <a:ea typeface="微軟正黑體"/>
              </a:rPr>
              <a:t>QRM+</a:t>
            </a:r>
            <a:r>
              <a:rPr lang="zh-TW" altLang="en-US" sz="2400">
                <a:ea typeface="微軟正黑體"/>
              </a:rPr>
              <a:t> </a:t>
            </a:r>
            <a:r>
              <a:rPr lang="en-US" altLang="zh-TW" sz="2400">
                <a:ea typeface="微軟正黑體"/>
              </a:rPr>
              <a:t>Introduction</a:t>
            </a:r>
            <a:br>
              <a:rPr lang="en-US" altLang="zh-TW" sz="2400" b="0"/>
            </a:br>
            <a:r>
              <a:rPr lang="en-US" altLang="zh-TW" sz="2400" b="0">
                <a:ea typeface="微軟正黑體"/>
              </a:rPr>
              <a:t> </a:t>
            </a:r>
            <a:br>
              <a:rPr lang="zh-TW" sz="2400"/>
            </a:br>
            <a:r>
              <a:rPr lang="en-US" altLang="zh-TW" sz="2400">
                <a:ea typeface="微軟正黑體"/>
              </a:rPr>
              <a:t>How to Use QRM+ with QGD-1600P</a:t>
            </a:r>
            <a:br>
              <a:rPr lang="en-US" altLang="zh-TW" sz="2400" b="0"/>
            </a:br>
            <a:r>
              <a:rPr lang="en-US" altLang="zh-TW" sz="2400" b="0">
                <a:ea typeface="微軟正黑體"/>
              </a:rPr>
              <a:t> </a:t>
            </a:r>
            <a:br>
              <a:rPr lang="en-US" altLang="zh-TW" sz="2400"/>
            </a:br>
            <a:r>
              <a:rPr lang="en-US" altLang="zh-TW" sz="2400">
                <a:ea typeface="微軟正黑體"/>
              </a:rPr>
              <a:t>QRM+ Application Instructions:</a:t>
            </a:r>
            <a:br>
              <a:rPr lang="en-US" altLang="zh-TW" sz="2400" b="0"/>
            </a:br>
            <a:r>
              <a:rPr lang="en-US" altLang="zh-TW" sz="1800" b="0">
                <a:latin typeface="Arial Nova Light"/>
                <a:ea typeface="微軟正黑體"/>
              </a:rPr>
              <a:t>Using QGD-1600 as a server and manage end-devices</a:t>
            </a:r>
            <a:endParaRPr lang="zh-TW" altLang="en-US" sz="1800">
              <a:latin typeface="Arial Nova Light"/>
              <a:ea typeface="微軟正黑體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2</a:t>
            </a:fld>
            <a:endParaRPr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47FE600-67F4-4ECB-9C8F-20D5DD3DD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727" y="1364780"/>
            <a:ext cx="94448" cy="33528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C9329C9B-E625-45A4-A260-0A4C2474B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749" y="2118247"/>
            <a:ext cx="174728" cy="34001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543183E3-4CF7-4F6D-A4FE-0C3026000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6235" y="3200473"/>
            <a:ext cx="184172" cy="344733"/>
          </a:xfrm>
          <a:prstGeom prst="rect">
            <a:avLst/>
          </a:prstGeom>
        </p:spPr>
      </p:pic>
      <p:pic>
        <p:nvPicPr>
          <p:cNvPr id="7" name="圖形 6" hidden="1">
            <a:extLst>
              <a:ext uri="{FF2B5EF4-FFF2-40B4-BE49-F238E27FC236}">
                <a16:creationId xmlns:a16="http://schemas.microsoft.com/office/drawing/2014/main" id="{53214DD5-1EF3-441F-8645-D6E5FFAE80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455" y="4121615"/>
            <a:ext cx="179451" cy="33529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0016D045-AF6A-4802-A329-5CDBCDF805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0381CA2-A8D8-4B3C-8F47-A055304F2733}"/>
              </a:ext>
            </a:extLst>
          </p:cNvPr>
          <p:cNvSpPr txBox="1"/>
          <p:nvPr/>
        </p:nvSpPr>
        <p:spPr>
          <a:xfrm>
            <a:off x="5071690" y="1295689"/>
            <a:ext cx="3485094" cy="3046988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lumMod val="95000"/>
                <a:lumOff val="5000"/>
                <a:alpha val="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>
                <a:solidFill>
                  <a:srgbClr val="FFFFFF"/>
                </a:solidFill>
                <a:effectLst>
                  <a:outerShdw blurRad="2286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微軟正黑體"/>
                <a:cs typeface="Segoe UI"/>
              </a:rPr>
              <a:t>One-key Installation,</a:t>
            </a:r>
            <a:endParaRPr lang="zh-TW" altLang="en-US" sz="3200">
              <a:effectLst>
                <a:outerShdw blurRad="228600" algn="ctr" rotWithShape="0">
                  <a:prstClr val="black">
                    <a:alpha val="50000"/>
                  </a:prstClr>
                </a:outerShdw>
              </a:effectLst>
              <a:latin typeface="+mj-lt"/>
            </a:endParaRPr>
          </a:p>
          <a:p>
            <a:r>
              <a:rPr lang="en-US" altLang="zh-TW" sz="3200" b="1">
                <a:solidFill>
                  <a:srgbClr val="FFFFFF"/>
                </a:solidFill>
                <a:effectLst>
                  <a:outerShdw blurRad="2286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微軟正黑體"/>
                <a:cs typeface="Segoe UI"/>
              </a:rPr>
              <a:t>Complete Y</a:t>
            </a:r>
            <a:r>
              <a:rPr lang="en-US" sz="3200" b="1">
                <a:solidFill>
                  <a:srgbClr val="FFFFFF"/>
                </a:solidFill>
                <a:effectLst>
                  <a:outerShdw blurRad="2286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微軟正黑體"/>
                <a:cs typeface="Segoe UI"/>
              </a:rPr>
              <a:t>our </a:t>
            </a:r>
          </a:p>
          <a:p>
            <a:r>
              <a:rPr lang="en-US" altLang="zh-TW" sz="3200" b="1">
                <a:solidFill>
                  <a:srgbClr val="FFFFFF"/>
                </a:solidFill>
                <a:effectLst>
                  <a:outerShdw blurRad="2286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微軟正黑體"/>
                <a:cs typeface="Segoe UI"/>
              </a:rPr>
              <a:t>Management </a:t>
            </a:r>
          </a:p>
          <a:p>
            <a:r>
              <a:rPr lang="en-US" altLang="zh-TW" sz="3200" b="1">
                <a:solidFill>
                  <a:srgbClr val="FFFFFF"/>
                </a:solidFill>
                <a:effectLst>
                  <a:outerShdw blurRad="2286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微軟正黑體"/>
                <a:cs typeface="Segoe UI"/>
              </a:rPr>
              <a:t>Requirement of </a:t>
            </a:r>
          </a:p>
          <a:p>
            <a:r>
              <a:rPr lang="en-US" altLang="zh-TW" sz="3200" b="1">
                <a:solidFill>
                  <a:srgbClr val="FFFFFF"/>
                </a:solidFill>
                <a:effectLst>
                  <a:outerShdw blurRad="2286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cs typeface="Segoe UI"/>
              </a:rPr>
              <a:t>E</a:t>
            </a:r>
            <a:r>
              <a:rPr lang="en-US" sz="3200" b="1">
                <a:solidFill>
                  <a:srgbClr val="FFFFFF"/>
                </a:solidFill>
                <a:effectLst>
                  <a:outerShdw blurRad="2286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cs typeface="Segoe UI"/>
              </a:rPr>
              <a:t>nd-devices </a:t>
            </a:r>
            <a:r>
              <a:rPr lang="en-US" altLang="zh-TW" sz="3200">
                <a:effectLst>
                  <a:outerShdw blurRad="2286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cs typeface="Segoe UI"/>
              </a:rPr>
              <a:t>​</a:t>
            </a:r>
            <a:endParaRPr lang="en-US" sz="3200">
              <a:effectLst>
                <a:outerShdw blurRad="228600" algn="ctr" rotWithShape="0">
                  <a:prstClr val="black">
                    <a:alpha val="50000"/>
                  </a:prst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8EF3FDA0-9BE9-4F3E-A50D-6319ADBC7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5185"/>
          <a:stretch/>
        </p:blipFill>
        <p:spPr>
          <a:xfrm>
            <a:off x="0" y="1364780"/>
            <a:ext cx="9144000" cy="351202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0D3578B-F82C-4FE4-AFBB-BF19FF5A4A20}"/>
              </a:ext>
            </a:extLst>
          </p:cNvPr>
          <p:cNvSpPr/>
          <p:nvPr/>
        </p:nvSpPr>
        <p:spPr>
          <a:xfrm>
            <a:off x="0" y="1364780"/>
            <a:ext cx="9144000" cy="351202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63" name="Google Shape;463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en-US" altLang="zh-TW">
                <a:ea typeface="微軟正黑體"/>
              </a:rPr>
              <a:t>Install QRM+ in QGD-1600P</a:t>
            </a:r>
            <a:endParaRPr/>
          </a:p>
        </p:txBody>
      </p:sp>
      <p:sp>
        <p:nvSpPr>
          <p:cNvPr id="464" name="Google Shape;464;p37"/>
          <p:cNvSpPr txBox="1">
            <a:spLocks noGrp="1"/>
          </p:cNvSpPr>
          <p:nvPr>
            <p:ph type="body" idx="4294967295"/>
          </p:nvPr>
        </p:nvSpPr>
        <p:spPr>
          <a:xfrm>
            <a:off x="754380" y="2996148"/>
            <a:ext cx="3020984" cy="14918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  <a:buNone/>
            </a:pP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Install QRM+ in QGD-1600P with QNAP QTS 4.4.1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65" name="Google Shape;465;p37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20</a:t>
            </a:fld>
            <a:endParaRPr/>
          </a:p>
        </p:txBody>
      </p:sp>
      <p:sp>
        <p:nvSpPr>
          <p:cNvPr id="466" name="Google Shape;466;p37"/>
          <p:cNvSpPr/>
          <p:nvPr/>
        </p:nvSpPr>
        <p:spPr>
          <a:xfrm>
            <a:off x="4358125" y="2702876"/>
            <a:ext cx="4153800" cy="19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b="0" i="0" u="none" strike="noStrike" cap="none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QNAP QTS </a:t>
            </a:r>
            <a:r>
              <a:rPr lang="en-US" alt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System</a:t>
            </a:r>
            <a:endParaRPr>
              <a:solidFill>
                <a:schemeClr val="bg1"/>
              </a:solidFill>
              <a:latin typeface="+mn-lt"/>
            </a:endParaRPr>
          </a:p>
          <a:p>
            <a:pPr marL="171450" indent="-196850"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Intel® Celeron® J4105 </a:t>
            </a:r>
            <a:r>
              <a:rPr lang="en-US" alt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Processor</a:t>
            </a:r>
            <a:endParaRPr>
              <a:solidFill>
                <a:schemeClr val="bg1"/>
              </a:solidFill>
              <a:latin typeface="+mn-lt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4GB RAM</a:t>
            </a:r>
            <a:endParaRPr>
              <a:solidFill>
                <a:schemeClr val="bg1"/>
              </a:solidFill>
              <a:latin typeface="+mn-lt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USB 3.0 x 1</a:t>
            </a:r>
            <a:endParaRPr>
              <a:solidFill>
                <a:schemeClr val="bg1"/>
              </a:solidFill>
              <a:latin typeface="+mn-lt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USB 2.0 x 2</a:t>
            </a:r>
            <a:endParaRPr>
              <a:solidFill>
                <a:schemeClr val="bg1"/>
              </a:solidFill>
              <a:latin typeface="+mn-lt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Two SATA 2.5-inch drive bays</a:t>
            </a:r>
            <a:endParaRPr>
              <a:solidFill>
                <a:schemeClr val="bg1"/>
              </a:solidFill>
              <a:latin typeface="+mn-lt"/>
            </a:endParaRPr>
          </a:p>
          <a:p>
            <a:pPr marL="171450" indent="-196850" fontAlgn="base">
              <a:buClr>
                <a:schemeClr val="bg1"/>
              </a:buClr>
              <a:buSzPct val="80000"/>
              <a:buFont typeface="Arial"/>
              <a:buChar char="•"/>
            </a:pPr>
            <a:r>
              <a:rPr lang="en-US" altLang="zh-TW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PCIe</a:t>
            </a:r>
            <a:r>
              <a:rPr lang="en-US" alt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slot x 2 : Supports QM2 expansion and wireless cards​</a:t>
            </a:r>
          </a:p>
          <a:p>
            <a:pPr marL="171450" indent="-196850" fontAlgn="base">
              <a:buClr>
                <a:schemeClr val="bg1"/>
              </a:buClr>
              <a:buSzPct val="800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HDMI x1: View live recordings via HDMI-out​</a:t>
            </a: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32E517AA-0DA3-46B9-BA9E-4B965A99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5373" y="2100495"/>
            <a:ext cx="3272551" cy="579387"/>
          </a:xfrm>
          <a:prstGeom prst="rect">
            <a:avLst/>
          </a:prstGeom>
        </p:spPr>
      </p:pic>
      <p:pic>
        <p:nvPicPr>
          <p:cNvPr id="469" name="Google Shape;469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0656" y="1479318"/>
            <a:ext cx="1299068" cy="9051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70" name="Google Shape;470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8509732" flipH="1">
            <a:off x="5082209" y="1240505"/>
            <a:ext cx="652734" cy="42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7" descr="\\Marketing\Marketing\MarketingMaterials\DM\NAS\Software_Section_brochure\生產力工具(單尾) _Yvonne\Links\qpulse_51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0923" y="1500154"/>
            <a:ext cx="680250" cy="6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829E05E-B487-43AA-8B20-E2FACDF6F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42381" y="1840279"/>
            <a:ext cx="280161" cy="994568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A8E9E401-39F7-4D26-AC01-3C1A73F373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F631A0B-515F-4A10-8FC7-083192A6F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5223E8A-0027-4E4F-A22D-C96AA077369A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76" name="Google Shape;476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/>
              <a:t>Add Devices to QRM+</a:t>
            </a:r>
            <a:endParaRPr/>
          </a:p>
        </p:txBody>
      </p:sp>
      <p:sp>
        <p:nvSpPr>
          <p:cNvPr id="477" name="Google Shape;477;p38"/>
          <p:cNvSpPr txBox="1">
            <a:spLocks noGrp="1"/>
          </p:cNvSpPr>
          <p:nvPr>
            <p:ph type="body" idx="4294967295"/>
          </p:nvPr>
        </p:nvSpPr>
        <p:spPr>
          <a:xfrm>
            <a:off x="746759" y="3029350"/>
            <a:ext cx="2696095" cy="13258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altLang="zh-TW" sz="1800">
                <a:solidFill>
                  <a:schemeClr val="bg1"/>
                </a:solidFill>
              </a:rPr>
              <a:t>To scan a specific IP range and add devices to QRM+</a:t>
            </a:r>
          </a:p>
          <a:p>
            <a:pPr marL="0" indent="0">
              <a:lnSpc>
                <a:spcPct val="114999"/>
              </a:lnSpc>
              <a:spcBef>
                <a:spcPts val="500"/>
              </a:spcBef>
              <a:buNone/>
            </a:pPr>
            <a:br>
              <a:rPr lang="en-US" altLang="zh-TW" sz="1800">
                <a:solidFill>
                  <a:schemeClr val="bg1"/>
                </a:solidFill>
              </a:rPr>
            </a:br>
            <a:endParaRPr>
              <a:solidFill>
                <a:schemeClr val="bg1"/>
              </a:solidFill>
            </a:endParaRPr>
          </a:p>
        </p:txBody>
      </p:sp>
      <p:sp>
        <p:nvSpPr>
          <p:cNvPr id="478" name="Google Shape;478;p38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pic>
        <p:nvPicPr>
          <p:cNvPr id="479" name="Google Shape;479;p38" descr="P1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8125" y="1536274"/>
            <a:ext cx="5443550" cy="30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2B1275F1-668B-4903-9904-18711C7F6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002" y="1910505"/>
            <a:ext cx="520917" cy="1013678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E83D215-EB38-44A0-8D3F-BDD889410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7DCF860-BACF-4A34-89B5-84AC6A37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3A91963-96AE-48BE-8BA0-8201F5E46B4B}"/>
              </a:ext>
            </a:extLst>
          </p:cNvPr>
          <p:cNvSpPr/>
          <p:nvPr/>
        </p:nvSpPr>
        <p:spPr>
          <a:xfrm>
            <a:off x="0" y="1369434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84" name="Google Shape;484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/>
              <a:t>Device Data Collection</a:t>
            </a:r>
            <a:endParaRPr/>
          </a:p>
        </p:txBody>
      </p:sp>
      <p:sp>
        <p:nvSpPr>
          <p:cNvPr id="485" name="Google Shape;485;p39"/>
          <p:cNvSpPr txBox="1">
            <a:spLocks noGrp="1"/>
          </p:cNvSpPr>
          <p:nvPr>
            <p:ph type="body" idx="4294967295"/>
          </p:nvPr>
        </p:nvSpPr>
        <p:spPr>
          <a:xfrm>
            <a:off x="571500" y="2679883"/>
            <a:ext cx="2743200" cy="178734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00"/>
              </a:spcBef>
              <a:buNone/>
            </a:pPr>
            <a:r>
              <a:rPr lang="en-US" altLang="zh-TW" sz="1600">
                <a:solidFill>
                  <a:schemeClr val="bg1"/>
                </a:solidFill>
              </a:rPr>
              <a:t>Manager install </a:t>
            </a:r>
            <a:r>
              <a:rPr lang="en-US" altLang="zh-TW" sz="1600" err="1">
                <a:solidFill>
                  <a:schemeClr val="bg1"/>
                </a:solidFill>
              </a:rPr>
              <a:t>QRMAgent</a:t>
            </a:r>
            <a:r>
              <a:rPr lang="en-US" altLang="zh-TW" sz="1600">
                <a:solidFill>
                  <a:schemeClr val="bg1"/>
                </a:solidFill>
              </a:rPr>
              <a:t> to your device first, agent can filter data before sending back.</a:t>
            </a:r>
          </a:p>
          <a:p>
            <a:pPr marL="0" lvl="0" indent="0">
              <a:spcBef>
                <a:spcPts val="500"/>
              </a:spcBef>
              <a:buNone/>
            </a:pPr>
            <a:r>
              <a:rPr lang="en-US" altLang="zh-TW" sz="1600">
                <a:solidFill>
                  <a:schemeClr val="bg1"/>
                </a:solidFill>
              </a:rPr>
              <a:t>Using Dashboard to overview the device status. </a:t>
            </a:r>
          </a:p>
          <a:p>
            <a:pPr marL="0" lvl="0" indent="0">
              <a:lnSpc>
                <a:spcPct val="115000"/>
              </a:lnSpc>
              <a:spcBef>
                <a:spcPts val="500"/>
              </a:spcBef>
              <a:buNone/>
            </a:pPr>
            <a:br>
              <a:rPr lang="en-US" altLang="zh-TW" sz="1600">
                <a:solidFill>
                  <a:schemeClr val="bg1"/>
                </a:solidFill>
              </a:rPr>
            </a:br>
            <a:endParaRPr sz="2400">
              <a:solidFill>
                <a:schemeClr val="bg1"/>
              </a:solidFill>
            </a:endParaRPr>
          </a:p>
        </p:txBody>
      </p:sp>
      <p:sp>
        <p:nvSpPr>
          <p:cNvPr id="486" name="Google Shape;486;p39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pic>
        <p:nvPicPr>
          <p:cNvPr id="487" name="Google Shape;487;p39" descr="floyd4.png"/>
          <p:cNvPicPr preferRelativeResize="0"/>
          <p:nvPr/>
        </p:nvPicPr>
        <p:blipFill rotWithShape="1">
          <a:blip r:embed="rId4">
            <a:alphaModFix/>
          </a:blip>
          <a:srcRect l="-1" r="976"/>
          <a:stretch/>
        </p:blipFill>
        <p:spPr>
          <a:xfrm>
            <a:off x="3508126" y="1536274"/>
            <a:ext cx="5443550" cy="281369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D3BCEDC6-52CD-40A3-A1B9-85B82C51C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7925" y="1634089"/>
            <a:ext cx="549072" cy="1027752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F24959D-5B33-42CC-8052-0445D2E1D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E16F0A8-1FDC-4DCF-986D-5EC57A50F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ADF6BC-CF18-4DA0-885F-1078272730EC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92" name="Google Shape;492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>
                <a:ea typeface="微軟正黑體"/>
              </a:rPr>
              <a:t>QRM+ Mobile, Speed Up   </a:t>
            </a:r>
            <a:br>
              <a:rPr lang="en-US" altLang="zh-TW"/>
            </a:br>
            <a:r>
              <a:rPr lang="en-US" altLang="zh-TW">
                <a:ea typeface="微軟正黑體"/>
              </a:rPr>
              <a:t>Management Devices</a:t>
            </a:r>
            <a:endParaRPr>
              <a:ea typeface="微軟正黑體"/>
            </a:endParaRPr>
          </a:p>
        </p:txBody>
      </p:sp>
      <p:sp>
        <p:nvSpPr>
          <p:cNvPr id="493" name="Google Shape;493;p40"/>
          <p:cNvSpPr txBox="1">
            <a:spLocks noGrp="1"/>
          </p:cNvSpPr>
          <p:nvPr>
            <p:ph type="body" idx="4294967295"/>
          </p:nvPr>
        </p:nvSpPr>
        <p:spPr>
          <a:xfrm>
            <a:off x="822960" y="2961823"/>
            <a:ext cx="2552700" cy="12367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00"/>
              </a:spcBef>
              <a:buNone/>
            </a:pPr>
            <a:r>
              <a:rPr lang="en-US" altLang="zh-TW" sz="1800">
                <a:solidFill>
                  <a:schemeClr val="bg1"/>
                </a:solidFill>
              </a:rPr>
              <a:t>Manager install QRM+ mobile and add NAS to monitor your devices immediately.</a:t>
            </a:r>
          </a:p>
          <a:p>
            <a:pPr marL="0" lvl="0" indent="0">
              <a:lnSpc>
                <a:spcPct val="115000"/>
              </a:lnSpc>
              <a:spcBef>
                <a:spcPts val="500"/>
              </a:spcBef>
              <a:buNone/>
            </a:pPr>
            <a:br>
              <a:rPr lang="en-US" altLang="zh-TW" sz="1800">
                <a:solidFill>
                  <a:schemeClr val="bg1"/>
                </a:solidFill>
              </a:rPr>
            </a:br>
            <a:endParaRPr sz="1800">
              <a:solidFill>
                <a:schemeClr val="bg1"/>
              </a:solidFill>
            </a:endParaRPr>
          </a:p>
        </p:txBody>
      </p:sp>
      <p:sp>
        <p:nvSpPr>
          <p:cNvPr id="494" name="Google Shape;494;p40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pic>
        <p:nvPicPr>
          <p:cNvPr id="497" name="Google Shape;497;p40"/>
          <p:cNvPicPr preferRelativeResize="0"/>
          <p:nvPr/>
        </p:nvPicPr>
        <p:blipFill rotWithShape="1">
          <a:blip r:embed="rId4">
            <a:alphaModFix/>
          </a:blip>
          <a:srcRect b="6023"/>
          <a:stretch/>
        </p:blipFill>
        <p:spPr>
          <a:xfrm>
            <a:off x="6096392" y="1560355"/>
            <a:ext cx="1531105" cy="299244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0"/>
          <p:cNvSpPr/>
          <p:nvPr/>
        </p:nvSpPr>
        <p:spPr>
          <a:xfrm>
            <a:off x="5601608" y="2698725"/>
            <a:ext cx="639564" cy="4944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57A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40"/>
          <p:cNvPicPr preferRelativeResize="0"/>
          <p:nvPr/>
        </p:nvPicPr>
        <p:blipFill rotWithShape="1">
          <a:blip r:embed="rId5">
            <a:alphaModFix/>
          </a:blip>
          <a:srcRect b="5820"/>
          <a:stretch/>
        </p:blipFill>
        <p:spPr>
          <a:xfrm>
            <a:off x="4046221" y="1514229"/>
            <a:ext cx="1569758" cy="307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7CEB521-8C57-4700-828E-46A2555A4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4962" y="1981065"/>
            <a:ext cx="534997" cy="9996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3E814C2-343D-4C4B-BD0F-B6198EBAF4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B54BC7-4D07-4132-9C73-1C3D614BB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/>
          </a:solidFill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3092E8B-2AF1-4130-9787-4C92CB571A4C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502" name="Google Shape;502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>
                <a:ea typeface="微軟正黑體"/>
              </a:rPr>
              <a:t>QRM+ Requirements</a:t>
            </a:r>
            <a:endParaRPr/>
          </a:p>
        </p:txBody>
      </p:sp>
      <p:sp>
        <p:nvSpPr>
          <p:cNvPr id="503" name="Google Shape;503;p41"/>
          <p:cNvSpPr txBox="1"/>
          <p:nvPr/>
        </p:nvSpPr>
        <p:spPr>
          <a:xfrm>
            <a:off x="1292139" y="2130486"/>
            <a:ext cx="3120533" cy="246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lvl="0">
              <a:buSzPts val="1800"/>
            </a:pPr>
            <a:r>
              <a:rPr lang="en-US" altLang="zh-TW" sz="2400" b="1">
                <a:solidFill>
                  <a:srgbClr val="FFC9E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X86-based NAS</a:t>
            </a:r>
            <a:br>
              <a:rPr lang="en-US" altLang="zh-TW" sz="2400" b="1">
                <a:solidFill>
                  <a:srgbClr val="FFC9E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(Intel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AMD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processor</a:t>
            </a:r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buSzPts val="18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requires a minimum of 4 GB RAM and QTS 4.3.x </a:t>
            </a:r>
          </a:p>
          <a:p>
            <a:pPr lvl="0">
              <a:buSzPts val="18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(or later).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FC39AAB-77FF-4F04-8D59-E2D0D1340466}"/>
              </a:ext>
            </a:extLst>
          </p:cNvPr>
          <p:cNvSpPr/>
          <p:nvPr/>
        </p:nvSpPr>
        <p:spPr>
          <a:xfrm>
            <a:off x="5419359" y="2130486"/>
            <a:ext cx="3193780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002060"/>
              </a:buClr>
              <a:buSzPts val="1800"/>
            </a:pPr>
            <a:r>
              <a:rPr lang="en-US" altLang="zh-TW" sz="2400" b="1">
                <a:solidFill>
                  <a:srgbClr val="FFC9EE"/>
                </a:solidFill>
                <a:ea typeface="微軟正黑體"/>
              </a:rPr>
              <a:t>ARM-based NAS</a:t>
            </a:r>
            <a:b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800" b="1">
                <a:solidFill>
                  <a:schemeClr val="bg1"/>
                </a:solidFill>
                <a:ea typeface="微軟正黑體"/>
              </a:rPr>
              <a:t>(64-bit)</a:t>
            </a:r>
            <a:r>
              <a:rPr lang="zh-TW" altLang="en-US" sz="1800" b="1">
                <a:solidFill>
                  <a:schemeClr val="bg1"/>
                </a:solidFill>
                <a:ea typeface="微軟正黑體"/>
              </a:rPr>
              <a:t> </a:t>
            </a:r>
            <a:endParaRPr lang="en-US" altLang="zh-TW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buClr>
                <a:srgbClr val="002060"/>
              </a:buClr>
              <a:buSzPts val="18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requires a minimum of 4 GB and QTS 4.3.4 (or later). 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1AD975F-4130-433E-B776-F3BDE626F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2701" y="2112028"/>
            <a:ext cx="255402" cy="906673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81E1002-56E1-4389-A0E6-191FA86F3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0441" y="2112028"/>
            <a:ext cx="472491" cy="919444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B077812C-F939-4008-B680-41F741DA8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B6A99273-3DF6-4F29-BFB6-4D9B36C60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37" b="6223"/>
          <a:stretch/>
        </p:blipFill>
        <p:spPr>
          <a:xfrm>
            <a:off x="0" y="1699260"/>
            <a:ext cx="9144000" cy="3124200"/>
          </a:xfrm>
          <a:prstGeom prst="rect">
            <a:avLst/>
          </a:prstGeom>
          <a:solidFill>
            <a:srgbClr val="0D0D0D"/>
          </a:solidFill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462CE3E-011E-4A40-85E7-14C01F937B6B}"/>
              </a:ext>
            </a:extLst>
          </p:cNvPr>
          <p:cNvSpPr/>
          <p:nvPr/>
        </p:nvSpPr>
        <p:spPr>
          <a:xfrm>
            <a:off x="0" y="1699260"/>
            <a:ext cx="9144000" cy="31242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508" name="Google Shape;508;p42"/>
          <p:cNvSpPr txBox="1">
            <a:spLocks noGrp="1"/>
          </p:cNvSpPr>
          <p:nvPr>
            <p:ph type="title"/>
          </p:nvPr>
        </p:nvSpPr>
        <p:spPr>
          <a:xfrm>
            <a:off x="251520" y="377425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2800">
                <a:latin typeface="+mj-lt"/>
              </a:rPr>
              <a:t>QRM+ Centralized Management Solution</a:t>
            </a:r>
            <a:br>
              <a:rPr lang="en-US" altLang="zh-TW" sz="2500">
                <a:latin typeface="+mj-lt"/>
              </a:rPr>
            </a:br>
            <a:r>
              <a:rPr lang="en-US" altLang="zh-TW" sz="2500">
                <a:latin typeface="Arial Nova Light" panose="020B0304020202020204" pitchFamily="34" charset="0"/>
              </a:rPr>
              <a:t>Solve Your Machine Room Devices by Single Clicking</a:t>
            </a:r>
            <a:r>
              <a:rPr lang="en-US" altLang="zh-TW" sz="2800">
                <a:latin typeface="Arial Nova Light" panose="020B0304020202020204" pitchFamily="34" charset="0"/>
              </a:rPr>
              <a:t> </a:t>
            </a:r>
            <a:endParaRPr lang="en-US" sz="2800" b="0">
              <a:latin typeface="Arial Nova Light" panose="020B0304020202020204" pitchFamily="34" charset="0"/>
            </a:endParaRPr>
          </a:p>
        </p:txBody>
      </p:sp>
      <p:sp>
        <p:nvSpPr>
          <p:cNvPr id="509" name="Google Shape;509;p42"/>
          <p:cNvSpPr txBox="1">
            <a:spLocks noGrp="1"/>
          </p:cNvSpPr>
          <p:nvPr>
            <p:ph type="body" idx="4294967295"/>
          </p:nvPr>
        </p:nvSpPr>
        <p:spPr>
          <a:xfrm>
            <a:off x="251520" y="1863535"/>
            <a:ext cx="8568900" cy="106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480"/>
              </a:spcBef>
              <a:buNone/>
            </a:pPr>
            <a:r>
              <a:rPr lang="en-US" altLang="zh-TW" sz="2400" b="1">
                <a:solidFill>
                  <a:srgbClr val="FFC9EE"/>
                </a:solidFill>
                <a:latin typeface="+mn-lt"/>
                <a:ea typeface="微軟正黑體" panose="020B0604030504040204" pitchFamily="34" charset="-120"/>
              </a:rPr>
              <a:t>Install QRM+ to Start </a:t>
            </a:r>
          </a:p>
          <a:p>
            <a:pPr marL="0" lvl="0" indent="0" algn="ctr">
              <a:spcBef>
                <a:spcPts val="480"/>
              </a:spcBef>
              <a:buNone/>
            </a:pPr>
            <a:r>
              <a:rPr lang="en-US" altLang="zh-TW" sz="2400" b="1">
                <a:solidFill>
                  <a:srgbClr val="FFC9EE"/>
                </a:solidFill>
                <a:latin typeface="+mn-lt"/>
                <a:ea typeface="微軟正黑體" panose="020B0604030504040204" pitchFamily="34" charset="-120"/>
              </a:rPr>
              <a:t>Your Remote Management</a:t>
            </a:r>
            <a:r>
              <a:rPr lang="en-US" altLang="zh-TW" sz="1600">
                <a:solidFill>
                  <a:srgbClr val="FFC9EE"/>
                </a:solidFill>
                <a:latin typeface="+mn-lt"/>
              </a:rPr>
              <a:t> </a:t>
            </a:r>
            <a:endParaRPr lang="en-US" altLang="zh-TW" sz="1600" b="1">
              <a:solidFill>
                <a:srgbClr val="FDC30C"/>
              </a:solidFill>
              <a:latin typeface="+mn-lt"/>
            </a:endParaRPr>
          </a:p>
        </p:txBody>
      </p:sp>
      <p:sp>
        <p:nvSpPr>
          <p:cNvPr id="510" name="Google Shape;510;p42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25</a:t>
            </a:fld>
            <a:endParaRPr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ACE6C04-E3D4-4E61-A622-3AB12CE41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534" y="3077794"/>
            <a:ext cx="1171575" cy="117157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E83ADEF-127A-4606-A300-03EC0042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484" y="3077794"/>
            <a:ext cx="1171575" cy="117157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517E53C-1B66-4085-9DEB-EF665964C783}"/>
              </a:ext>
            </a:extLst>
          </p:cNvPr>
          <p:cNvSpPr txBox="1"/>
          <p:nvPr/>
        </p:nvSpPr>
        <p:spPr>
          <a:xfrm>
            <a:off x="2464071" y="4305984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>
                <a:solidFill>
                  <a:srgbClr val="FFFFFF"/>
                </a:solidFill>
              </a:rPr>
              <a:t>QRM+</a:t>
            </a:r>
            <a:endParaRPr lang="zh-TW" altLang="en-US" sz="1800">
              <a:solidFill>
                <a:srgbClr val="FFFFFF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D0803AA-761A-4212-B0CD-7C81DDD7F9FB}"/>
              </a:ext>
            </a:extLst>
          </p:cNvPr>
          <p:cNvSpPr txBox="1"/>
          <p:nvPr/>
        </p:nvSpPr>
        <p:spPr>
          <a:xfrm>
            <a:off x="4696761" y="4318052"/>
            <a:ext cx="20650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800">
                <a:solidFill>
                  <a:srgbClr val="FFFFFF"/>
                </a:solidFill>
              </a:rPr>
              <a:t>QRM+ mobile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3A13EF9E-6055-4C17-B325-598985FC8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A0B46D3-FBEE-4273-9634-6F459DE93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C6BCD4E-F8E1-40DF-B1D9-33F26822F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6C0824F-35E4-4354-9BF5-87A8036E3AEA}"/>
              </a:ext>
            </a:extLst>
          </p:cNvPr>
          <p:cNvSpPr txBox="1"/>
          <p:nvPr/>
        </p:nvSpPr>
        <p:spPr>
          <a:xfrm>
            <a:off x="723900" y="628650"/>
            <a:ext cx="357953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7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zh-TW" altLang="en-US" sz="27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7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How to Monitor Various Computer Facilities and Cloud Virtual Machine Status Immediately when You are Not Beside the Machine Room</a:t>
            </a:r>
            <a:r>
              <a:rPr lang="zh-TW" altLang="en-US" sz="27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？ </a:t>
            </a:r>
            <a:r>
              <a:rPr lang="en-US" altLang="zh-TW" sz="27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”</a:t>
            </a:r>
          </a:p>
          <a:p>
            <a:pPr algn="r"/>
            <a:endParaRPr lang="en-US" altLang="zh-TW" sz="280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altLang="zh-TW" sz="2800">
                <a:solidFill>
                  <a:schemeClr val="bg1"/>
                </a:solidFill>
                <a:latin typeface="Arial Nova Light" panose="020B0304020202020204" pitchFamily="34" charset="0"/>
              </a:rPr>
              <a:t>— IT Manager</a:t>
            </a:r>
            <a:endParaRPr lang="zh-TW" altLang="en-US" sz="28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476423CE-D4E3-4BB9-A632-E95D4EF59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6B2344-318E-4C25-A681-A4051300D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94" b="5593"/>
          <a:stretch/>
        </p:blipFill>
        <p:spPr>
          <a:xfrm>
            <a:off x="0" y="1228955"/>
            <a:ext cx="9144000" cy="3626887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AFB154A-33C9-4FDB-9B59-59F2CFAED93C}"/>
              </a:ext>
            </a:extLst>
          </p:cNvPr>
          <p:cNvSpPr/>
          <p:nvPr/>
        </p:nvSpPr>
        <p:spPr>
          <a:xfrm>
            <a:off x="0" y="1228954"/>
            <a:ext cx="9144000" cy="3626888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>
                <a:ea typeface="微軟正黑體"/>
              </a:rPr>
              <a:t>Market Comparison Analysis</a:t>
            </a:r>
            <a:endParaRPr lang="en-US" sz="32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EA463CCD-14CC-4CC7-AB91-1E153DDF8365}"/>
              </a:ext>
            </a:extLst>
          </p:cNvPr>
          <p:cNvSpPr/>
          <p:nvPr/>
        </p:nvSpPr>
        <p:spPr>
          <a:xfrm>
            <a:off x="2286000" y="1228955"/>
            <a:ext cx="2286000" cy="3639625"/>
          </a:xfrm>
          <a:prstGeom prst="roundRect">
            <a:avLst>
              <a:gd name="adj" fmla="val 7687"/>
            </a:avLst>
          </a:prstGeom>
          <a:solidFill>
            <a:srgbClr val="A57AD9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1" name="Google Shape;101;p20"/>
          <p:cNvGraphicFramePr/>
          <p:nvPr>
            <p:extLst>
              <p:ext uri="{D42A27DB-BD31-4B8C-83A1-F6EECF244321}">
                <p14:modId xmlns:p14="http://schemas.microsoft.com/office/powerpoint/2010/main" val="2865247986"/>
              </p:ext>
            </p:extLst>
          </p:nvPr>
        </p:nvGraphicFramePr>
        <p:xfrm>
          <a:off x="0" y="1228955"/>
          <a:ext cx="9144000" cy="36396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238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 </a:t>
                      </a:r>
                      <a:endParaRPr sz="2000" b="1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Data Center SNMP-based CMS</a:t>
                      </a:r>
                      <a:endParaRPr sz="1600" b="1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Cloud CMS</a:t>
                      </a:r>
                      <a:endParaRPr sz="1600" b="1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527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Product</a:t>
                      </a:r>
                      <a:endParaRPr lang="en-US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0" marR="76200" marT="76200" marB="76200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QRM+</a:t>
                      </a:r>
                      <a:endParaRPr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Teamviewer/Spiceworks/SolarWinds/</a:t>
                      </a:r>
                      <a:endParaRPr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Spiceworks/WhatsUp Gold</a:t>
                      </a:r>
                      <a:endParaRPr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527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Support end OS</a:t>
                      </a:r>
                      <a:endParaRPr lang="en-US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Windows/Linux/IPMI</a:t>
                      </a:r>
                      <a:endParaRPr b="1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Windows/Mac OS X/Linux /Unix</a:t>
                      </a:r>
                      <a:endParaRPr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Windows/Linux</a:t>
                      </a:r>
                      <a:endParaRPr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03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Price</a:t>
                      </a:r>
                      <a:endParaRPr lang="en-US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0" marR="76200" marT="76200" marB="76200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Free</a:t>
                      </a:r>
                      <a:endParaRPr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Free/By year</a:t>
                      </a: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Free/By device number</a:t>
                      </a:r>
                      <a:endParaRPr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02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Operation</a:t>
                      </a:r>
                      <a:endParaRPr lang="en-US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>
                          <a:solidFill>
                            <a:srgbClr val="FFC9EE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One key-press,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>
                          <a:solidFill>
                            <a:srgbClr val="FFC9EE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Friendly user interface, Easy to use</a:t>
                      </a:r>
                      <a:endParaRPr b="1">
                        <a:solidFill>
                          <a:srgbClr val="FFC9EE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none">
                          <a:solidFill>
                            <a:srgbClr val="FFC9EE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Commercial advertising, </a:t>
                      </a:r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Complicated user interface</a:t>
                      </a:r>
                      <a:endParaRPr lang="en-US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Easy to setup</a:t>
                      </a:r>
                      <a:endParaRPr lang="en-US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13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Control Center</a:t>
                      </a:r>
                      <a:endParaRPr lang="en-US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0" marR="76200" marT="76200" marB="76200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Private</a:t>
                      </a:r>
                    </a:p>
                  </a:txBody>
                  <a:tcPr marL="76200" marR="76200" marT="76200" marB="76200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Private</a:t>
                      </a:r>
                    </a:p>
                  </a:txBody>
                  <a:tcPr marL="76200" marR="76200" marT="76200" marB="76200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none">
                          <a:solidFill>
                            <a:srgbClr val="FFC9EE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Public</a:t>
                      </a:r>
                    </a:p>
                  </a:txBody>
                  <a:tcPr marL="76200" marR="76200" marT="76200" marB="76200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圖形 8">
            <a:extLst>
              <a:ext uri="{FF2B5EF4-FFF2-40B4-BE49-F238E27FC236}">
                <a16:creationId xmlns:a16="http://schemas.microsoft.com/office/drawing/2014/main" id="{CE127F8E-4BB0-42B0-8C4D-A9D92216F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5904" y="1426746"/>
            <a:ext cx="1374236" cy="235426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FBE83173-D0E2-4E8F-904B-C18172A55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C9E9A93-714C-4622-B1C4-D7616B169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51" b="5592"/>
          <a:stretch/>
        </p:blipFill>
        <p:spPr>
          <a:xfrm>
            <a:off x="0" y="1576444"/>
            <a:ext cx="9144000" cy="3279398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D2DA8ABD-5140-44B7-A1B2-038505B8971A}"/>
              </a:ext>
            </a:extLst>
          </p:cNvPr>
          <p:cNvSpPr/>
          <p:nvPr/>
        </p:nvSpPr>
        <p:spPr>
          <a:xfrm>
            <a:off x="0" y="1576444"/>
            <a:ext cx="9144000" cy="3279398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106" name="Google Shape;106;p21"/>
          <p:cNvSpPr txBox="1"/>
          <p:nvPr/>
        </p:nvSpPr>
        <p:spPr>
          <a:xfrm>
            <a:off x="311700" y="287657"/>
            <a:ext cx="8520600" cy="118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algn="ctr"/>
            <a:r>
              <a:rPr lang="en-US" altLang="zh-TW" sz="3200" b="1">
                <a:solidFill>
                  <a:schemeClr val="bg1"/>
                </a:solidFill>
              </a:rPr>
              <a:t>QRM+ Solve Your Requirement </a:t>
            </a:r>
          </a:p>
          <a:p>
            <a:pPr algn="ctr"/>
            <a:r>
              <a:rPr lang="en-US" altLang="zh-TW" sz="3200" b="1">
                <a:solidFill>
                  <a:schemeClr val="bg1"/>
                </a:solidFill>
              </a:rPr>
              <a:t>of Managing Devices</a:t>
            </a:r>
            <a:endParaRPr lang="zh-TW" altLang="en-US" sz="3200" b="1">
              <a:solidFill>
                <a:schemeClr val="bg1"/>
              </a:solidFill>
            </a:endParaRPr>
          </a:p>
          <a:p>
            <a:br>
              <a:rPr lang="en-US" altLang="zh-TW" sz="3200"/>
            </a:br>
            <a:endParaRPr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Google Shape;107;p21"/>
          <p:cNvSpPr txBox="1"/>
          <p:nvPr/>
        </p:nvSpPr>
        <p:spPr>
          <a:xfrm>
            <a:off x="311712" y="3092711"/>
            <a:ext cx="2424561" cy="1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2060"/>
              </a:buClr>
              <a:buSzPts val="1600"/>
            </a:pPr>
            <a:r>
              <a:rPr lang="en-US" altLang="zh-TW" sz="1800" b="1">
                <a:solidFill>
                  <a:schemeClr val="bg1"/>
                </a:solidFill>
                <a:latin typeface="微軟正黑體"/>
                <a:ea typeface="微軟正黑體"/>
              </a:rPr>
              <a:t>Remotely manage devices</a:t>
            </a:r>
          </a:p>
          <a:p>
            <a:pPr marL="45720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CPU usage</a:t>
            </a:r>
          </a:p>
          <a:p>
            <a:pPr marL="45720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Memory usage</a:t>
            </a:r>
          </a:p>
          <a:p>
            <a:pPr marL="45720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Hardware usage</a:t>
            </a:r>
          </a:p>
          <a:p>
            <a:pPr marL="45720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Network usage</a:t>
            </a:r>
          </a:p>
          <a:p>
            <a:pPr marL="45720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Power state control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2535838" y="3092711"/>
            <a:ext cx="2036162" cy="1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2060"/>
              </a:buClr>
              <a:buSzPts val="1600"/>
            </a:pP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Data collection &amp; analysis</a:t>
            </a:r>
          </a:p>
          <a:p>
            <a:pPr marL="457200" lvl="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Collect problems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4666513" y="3094061"/>
            <a:ext cx="2330032" cy="1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2060"/>
              </a:buClr>
              <a:buSzPts val="1600"/>
            </a:pP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Root cause analysis</a:t>
            </a:r>
          </a:p>
          <a:p>
            <a:pPr marL="45720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Problem analysis</a:t>
            </a:r>
          </a:p>
          <a:p>
            <a:pPr marL="457200" lvl="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Crash recovery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982700" y="3102861"/>
            <a:ext cx="1914000" cy="1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2060"/>
              </a:buClr>
              <a:buSzPts val="1600"/>
            </a:pP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On-site maintenance</a:t>
            </a:r>
          </a:p>
          <a:p>
            <a:pPr marL="457200" lvl="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Preventive maintenance</a:t>
            </a:r>
          </a:p>
          <a:p>
            <a:pPr marL="457200" indent="-330200"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Equipment improvement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79002FBC-EA40-4768-9403-FD1B06045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BA8D2E49-85C7-42B4-9820-F5AD93BC2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941" y="1834674"/>
            <a:ext cx="1152000" cy="115200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4C1B3AB-E80C-4CA9-A3C0-5FF98CDCF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19497" y="1834674"/>
            <a:ext cx="1152001" cy="1152001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D855F38F-4381-43CE-B437-90A1E1FBE4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90945" y="1834674"/>
            <a:ext cx="1152001" cy="1152001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8AA2A55-96D0-4881-B1A5-7E83DE4879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50721" y="1834674"/>
            <a:ext cx="1152001" cy="1152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E2D7D142-5617-4A93-A5A5-ECE2667282C8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7B761314-56B0-4D8C-A8DA-AB92B8502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79146CF-D5BC-493A-A7FC-929B7A42B572}"/>
                </a:ext>
              </a:extLst>
            </p:cNvPr>
            <p:cNvSpPr/>
            <p:nvPr/>
          </p:nvSpPr>
          <p:spPr>
            <a:xfrm>
              <a:off x="0" y="0"/>
              <a:ext cx="4572000" cy="5143451"/>
            </a:xfrm>
            <a:prstGeom prst="rect">
              <a:avLst/>
            </a:prstGeom>
            <a:solidFill>
              <a:srgbClr val="0D0D0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285725" y="2090625"/>
            <a:ext cx="4114825" cy="1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sz="4000"/>
              <a:t>QRM+ </a:t>
            </a:r>
            <a:br>
              <a:rPr lang="en-US" altLang="zh-TW" sz="4000"/>
            </a:br>
            <a:r>
              <a:rPr lang="en-US" altLang="zh-TW" sz="4000"/>
              <a:t> Introduction</a:t>
            </a:r>
            <a:br>
              <a:rPr lang="en-US" altLang="zh-TW" sz="4000"/>
            </a:br>
            <a:br>
              <a:rPr lang="en-US" altLang="zh-TW" sz="4000"/>
            </a:br>
            <a:endParaRPr sz="4000"/>
          </a:p>
        </p:txBody>
      </p:sp>
      <p:sp>
        <p:nvSpPr>
          <p:cNvPr id="121" name="Google Shape;121;p22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6</a:t>
            </a:fld>
            <a:endParaRPr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0E8EFB90-187C-4B62-A57E-02CCBF06D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0267891-16CE-48F6-86B0-8BC56E834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7842" y="1455419"/>
            <a:ext cx="2529075" cy="2506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片 56">
            <a:extLst>
              <a:ext uri="{FF2B5EF4-FFF2-40B4-BE49-F238E27FC236}">
                <a16:creationId xmlns:a16="http://schemas.microsoft.com/office/drawing/2014/main" id="{115583CF-DCC5-4A4E-BE47-48571CF88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1" b="4000"/>
          <a:stretch/>
        </p:blipFill>
        <p:spPr>
          <a:xfrm>
            <a:off x="0" y="1464364"/>
            <a:ext cx="9144000" cy="3473395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9" name="矩形 78">
            <a:extLst>
              <a:ext uri="{FF2B5EF4-FFF2-40B4-BE49-F238E27FC236}">
                <a16:creationId xmlns:a16="http://schemas.microsoft.com/office/drawing/2014/main" id="{EC3AFC21-BB02-436C-9291-EF3F439B35E3}"/>
              </a:ext>
            </a:extLst>
          </p:cNvPr>
          <p:cNvSpPr/>
          <p:nvPr/>
        </p:nvSpPr>
        <p:spPr>
          <a:xfrm>
            <a:off x="0" y="1464362"/>
            <a:ext cx="9144000" cy="3473395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cxnSp>
        <p:nvCxnSpPr>
          <p:cNvPr id="61" name="Google Shape;170;p23">
            <a:extLst>
              <a:ext uri="{FF2B5EF4-FFF2-40B4-BE49-F238E27FC236}">
                <a16:creationId xmlns:a16="http://schemas.microsoft.com/office/drawing/2014/main" id="{35B83744-D8AF-4B01-894D-96F3302831F9}"/>
              </a:ext>
            </a:extLst>
          </p:cNvPr>
          <p:cNvCxnSpPr>
            <a:cxnSpLocks/>
          </p:cNvCxnSpPr>
          <p:nvPr/>
        </p:nvCxnSpPr>
        <p:spPr>
          <a:xfrm flipV="1">
            <a:off x="1585764" y="2974177"/>
            <a:ext cx="2544124" cy="1312770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171;p23">
            <a:extLst>
              <a:ext uri="{FF2B5EF4-FFF2-40B4-BE49-F238E27FC236}">
                <a16:creationId xmlns:a16="http://schemas.microsoft.com/office/drawing/2014/main" id="{6C4F5FA6-D54F-45B7-AE72-A31920602133}"/>
              </a:ext>
            </a:extLst>
          </p:cNvPr>
          <p:cNvCxnSpPr>
            <a:cxnSpLocks/>
          </p:cNvCxnSpPr>
          <p:nvPr/>
        </p:nvCxnSpPr>
        <p:spPr>
          <a:xfrm>
            <a:off x="1058500" y="2345336"/>
            <a:ext cx="3076727" cy="482864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23"/>
          <p:cNvCxnSpPr>
            <a:cxnSpLocks/>
          </p:cNvCxnSpPr>
          <p:nvPr/>
        </p:nvCxnSpPr>
        <p:spPr>
          <a:xfrm flipV="1">
            <a:off x="4715153" y="2207500"/>
            <a:ext cx="2267622" cy="674525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251520" y="28899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>
                <a:ea typeface="微軟正黑體"/>
              </a:rPr>
              <a:t>Using QRM+ Operator Can </a:t>
            </a:r>
            <a:br>
              <a:rPr lang="en-US" altLang="zh-TW"/>
            </a:br>
            <a:r>
              <a:rPr lang="en-US" altLang="zh-TW">
                <a:ea typeface="微軟正黑體"/>
              </a:rPr>
              <a:t>Control Multiple Clouds &amp; Devices 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7</a:t>
            </a:fld>
            <a:endParaRPr/>
          </a:p>
        </p:txBody>
      </p:sp>
      <p:pic>
        <p:nvPicPr>
          <p:cNvPr id="134" name="Google Shape;134;p23" hidden="1"/>
          <p:cNvPicPr preferRelativeResize="0"/>
          <p:nvPr/>
        </p:nvPicPr>
        <p:blipFill rotWithShape="1">
          <a:blip r:embed="rId4">
            <a:alphaModFix/>
          </a:blip>
          <a:srcRect l="67811" r="11418"/>
          <a:stretch/>
        </p:blipFill>
        <p:spPr>
          <a:xfrm>
            <a:off x="604734" y="3148850"/>
            <a:ext cx="477188" cy="11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/>
          <p:nvPr/>
        </p:nvSpPr>
        <p:spPr>
          <a:xfrm>
            <a:off x="730188" y="4321775"/>
            <a:ext cx="12726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>
                <a:solidFill>
                  <a:srgbClr val="FFFFFF"/>
                </a:solidFill>
              </a:rPr>
              <a:t>IT Manager</a:t>
            </a:r>
          </a:p>
        </p:txBody>
      </p:sp>
      <p:pic>
        <p:nvPicPr>
          <p:cNvPr id="137" name="Google Shape;137;p23" hidden="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2252" y="1547461"/>
            <a:ext cx="1766650" cy="9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9FE4FEC-52E9-43A8-BDC7-27890FB56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0862" y="1543799"/>
            <a:ext cx="1581514" cy="889920"/>
          </a:xfrm>
          <a:prstGeom prst="rect">
            <a:avLst/>
          </a:prstGeom>
        </p:spPr>
      </p:pic>
      <p:sp>
        <p:nvSpPr>
          <p:cNvPr id="138" name="Google Shape;138;p23"/>
          <p:cNvSpPr/>
          <p:nvPr/>
        </p:nvSpPr>
        <p:spPr>
          <a:xfrm>
            <a:off x="6568440" y="1656709"/>
            <a:ext cx="1408429" cy="7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zh-TW" b="1">
                <a:solidFill>
                  <a:srgbClr val="604076"/>
                </a:solidFill>
              </a:rPr>
              <a:t>Azure, </a:t>
            </a:r>
            <a:endParaRPr lang="en-US" altLang="zh-TW" b="1">
              <a:solidFill>
                <a:srgbClr val="604076"/>
              </a:solidFill>
            </a:endParaRPr>
          </a:p>
          <a:p>
            <a:pPr lvl="0" algn="ctr"/>
            <a:r>
              <a:rPr lang="zh-TW" b="1">
                <a:solidFill>
                  <a:srgbClr val="604076"/>
                </a:solidFill>
              </a:rPr>
              <a:t>AWS, ...</a:t>
            </a:r>
            <a:endParaRPr b="1">
              <a:solidFill>
                <a:srgbClr val="604076"/>
              </a:solidFill>
            </a:endParaRPr>
          </a:p>
        </p:txBody>
      </p:sp>
      <p:cxnSp>
        <p:nvCxnSpPr>
          <p:cNvPr id="140" name="Google Shape;140;p23"/>
          <p:cNvCxnSpPr>
            <a:cxnSpLocks/>
          </p:cNvCxnSpPr>
          <p:nvPr/>
        </p:nvCxnSpPr>
        <p:spPr>
          <a:xfrm>
            <a:off x="4709814" y="2974176"/>
            <a:ext cx="2393364" cy="0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23"/>
          <p:cNvCxnSpPr>
            <a:cxnSpLocks/>
          </p:cNvCxnSpPr>
          <p:nvPr/>
        </p:nvCxnSpPr>
        <p:spPr>
          <a:xfrm>
            <a:off x="4662264" y="3072753"/>
            <a:ext cx="2462186" cy="706910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23"/>
          <p:cNvCxnSpPr>
            <a:cxnSpLocks/>
          </p:cNvCxnSpPr>
          <p:nvPr/>
        </p:nvCxnSpPr>
        <p:spPr>
          <a:xfrm>
            <a:off x="4709814" y="3138894"/>
            <a:ext cx="2445099" cy="1384769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Google Shape;167;p23"/>
          <p:cNvSpPr/>
          <p:nvPr/>
        </p:nvSpPr>
        <p:spPr>
          <a:xfrm>
            <a:off x="8072644" y="2828200"/>
            <a:ext cx="9930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>
                <a:solidFill>
                  <a:schemeClr val="bg1"/>
                </a:solidFill>
              </a:rPr>
              <a:t>Machine room 1 </a:t>
            </a:r>
          </a:p>
        </p:txBody>
      </p:sp>
      <p:sp>
        <p:nvSpPr>
          <p:cNvPr id="168" name="Google Shape;168;p23"/>
          <p:cNvSpPr/>
          <p:nvPr/>
        </p:nvSpPr>
        <p:spPr>
          <a:xfrm>
            <a:off x="8072644" y="3637413"/>
            <a:ext cx="9930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>
                <a:solidFill>
                  <a:schemeClr val="bg1"/>
                </a:solidFill>
              </a:rPr>
              <a:t>Machine room 2</a:t>
            </a:r>
          </a:p>
        </p:txBody>
      </p:sp>
      <p:sp>
        <p:nvSpPr>
          <p:cNvPr id="169" name="Google Shape;169;p23"/>
          <p:cNvSpPr/>
          <p:nvPr/>
        </p:nvSpPr>
        <p:spPr>
          <a:xfrm>
            <a:off x="8072644" y="4415375"/>
            <a:ext cx="9930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>
                <a:solidFill>
                  <a:schemeClr val="bg1"/>
                </a:solidFill>
              </a:rPr>
              <a:t>Machine room 3</a:t>
            </a:r>
          </a:p>
        </p:txBody>
      </p:sp>
      <p:sp>
        <p:nvSpPr>
          <p:cNvPr id="173" name="Google Shape;173;p23"/>
          <p:cNvSpPr txBox="1"/>
          <p:nvPr/>
        </p:nvSpPr>
        <p:spPr>
          <a:xfrm>
            <a:off x="6098309" y="2718318"/>
            <a:ext cx="707388" cy="216569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lvl="0">
              <a:buClr>
                <a:srgbClr val="002060"/>
              </a:buClr>
              <a:buSzPts val="1400"/>
            </a:pPr>
            <a:r>
              <a:rPr lang="en-US" altLang="zh-TW" sz="1000" b="1">
                <a:solidFill>
                  <a:schemeClr val="bg1"/>
                </a:solidFill>
              </a:rPr>
              <a:t>Ethernet</a:t>
            </a:r>
          </a:p>
          <a:p>
            <a:pPr lvl="0">
              <a:buClr>
                <a:srgbClr val="002060"/>
              </a:buClr>
              <a:buSzPts val="1400"/>
            </a:pPr>
            <a:br>
              <a:rPr lang="en-US" altLang="zh-TW" sz="1000" b="1">
                <a:solidFill>
                  <a:schemeClr val="bg1"/>
                </a:solidFill>
              </a:rPr>
            </a:b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 rot="978245">
            <a:off x="6096392" y="3359541"/>
            <a:ext cx="763006" cy="21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lvl="0">
              <a:buClr>
                <a:srgbClr val="002060"/>
              </a:buClr>
              <a:buSzPts val="1400"/>
            </a:pPr>
            <a:r>
              <a:rPr lang="en-US" altLang="zh-TW" sz="1000" b="1">
                <a:solidFill>
                  <a:schemeClr val="bg1"/>
                </a:solidFill>
              </a:rPr>
              <a:t>Ethernet</a:t>
            </a:r>
          </a:p>
          <a:p>
            <a:pPr lvl="0">
              <a:buClr>
                <a:srgbClr val="002060"/>
              </a:buClr>
              <a:buSzPts val="1400"/>
            </a:pPr>
            <a:br>
              <a:rPr lang="en-US" altLang="zh-TW" sz="1000" b="1">
                <a:solidFill>
                  <a:schemeClr val="bg1"/>
                </a:solidFill>
              </a:rPr>
            </a:br>
            <a:endParaRPr lang="en-US" altLang="zh-TW" sz="1000" b="1">
              <a:solidFill>
                <a:schemeClr val="bg1"/>
              </a:solidFill>
            </a:endParaRPr>
          </a:p>
        </p:txBody>
      </p:sp>
      <p:sp>
        <p:nvSpPr>
          <p:cNvPr id="177" name="Google Shape;177;p23"/>
          <p:cNvSpPr/>
          <p:nvPr/>
        </p:nvSpPr>
        <p:spPr>
          <a:xfrm rot="1681264">
            <a:off x="6159175" y="3942155"/>
            <a:ext cx="714735" cy="15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rgbClr val="002060"/>
              </a:buClr>
              <a:buSzPts val="1400"/>
              <a:buFont typeface="Arial"/>
              <a:buNone/>
            </a:pPr>
            <a:r>
              <a:rPr lang="zh-TW" altLang="zh-TW" sz="1000" b="1">
                <a:solidFill>
                  <a:schemeClr val="bg1"/>
                </a:solidFill>
              </a:rPr>
              <a:t>Internet</a:t>
            </a:r>
            <a:endParaRPr lang="en-US" altLang="zh-TW" sz="1000" b="1">
              <a:solidFill>
                <a:schemeClr val="bg1"/>
              </a:solidFill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8069226" y="2129805"/>
            <a:ext cx="548700" cy="2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</a:rPr>
              <a:t>VM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8069226" y="1827709"/>
            <a:ext cx="548700" cy="2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</a:rPr>
              <a:t>VM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E029E5-75EA-403A-A9AE-80F055BD8E28}"/>
              </a:ext>
            </a:extLst>
          </p:cNvPr>
          <p:cNvSpPr/>
          <p:nvPr/>
        </p:nvSpPr>
        <p:spPr>
          <a:xfrm>
            <a:off x="752034" y="2869416"/>
            <a:ext cx="1284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QRM+ Mobile</a:t>
            </a: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4087" y="2048307"/>
            <a:ext cx="2633588" cy="13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D030FF8-18F6-4DF6-B67F-5CB7E9176F19}"/>
              </a:ext>
            </a:extLst>
          </p:cNvPr>
          <p:cNvSpPr/>
          <p:nvPr/>
        </p:nvSpPr>
        <p:spPr>
          <a:xfrm>
            <a:off x="3040750" y="2072095"/>
            <a:ext cx="2536556" cy="125337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33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0" name="Google Shape;130;p23" hidden="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72026" y="3480343"/>
            <a:ext cx="2814575" cy="5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84FC9719-F038-4765-8C56-4F3A4298A4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01853" y="3435370"/>
            <a:ext cx="3254765" cy="576238"/>
          </a:xfrm>
          <a:prstGeom prst="rect">
            <a:avLst/>
          </a:prstGeom>
        </p:spPr>
      </p:pic>
      <p:pic>
        <p:nvPicPr>
          <p:cNvPr id="131" name="Google Shape;131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57186" y="3208466"/>
            <a:ext cx="393600" cy="38571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3532162" y="4133235"/>
            <a:ext cx="1839937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"/>
              <a:buFont typeface="Arial"/>
              <a:buNone/>
            </a:pPr>
            <a:r>
              <a:rPr lang="zh-TW" sz="2000" b="1">
                <a:solidFill>
                  <a:schemeClr val="bg1"/>
                </a:solidFill>
              </a:rPr>
              <a:t>QGD</a:t>
            </a:r>
            <a:r>
              <a:rPr lang="en-US" altLang="zh-TW" sz="2000" b="1">
                <a:solidFill>
                  <a:schemeClr val="bg1"/>
                </a:solidFill>
              </a:rPr>
              <a:t>-</a:t>
            </a:r>
            <a:r>
              <a:rPr lang="zh-TW" sz="2000" b="1">
                <a:solidFill>
                  <a:schemeClr val="bg1"/>
                </a:solidFill>
              </a:rPr>
              <a:t>1600</a:t>
            </a:r>
            <a:r>
              <a:rPr lang="en-US" altLang="zh-TW" sz="2000" b="1">
                <a:solidFill>
                  <a:schemeClr val="bg1"/>
                </a:solidFill>
              </a:rPr>
              <a:t>P</a:t>
            </a:r>
            <a:endParaRPr sz="20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pic>
        <p:nvPicPr>
          <p:cNvPr id="133" name="Google Shape;133;p23" descr="\\Marketing\Marketing\MarketingMaterials\DM\NAS\Software_Section_brochure\生產力工具(單尾) _Yvonne\Links\qpulse_512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70473" y="3208466"/>
            <a:ext cx="3936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DFF75D55-66EA-4C33-984F-F0B69649C3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sp>
        <p:nvSpPr>
          <p:cNvPr id="60" name="Google Shape;173;p23">
            <a:extLst>
              <a:ext uri="{FF2B5EF4-FFF2-40B4-BE49-F238E27FC236}">
                <a16:creationId xmlns:a16="http://schemas.microsoft.com/office/drawing/2014/main" id="{D58E69E4-A1A2-4E67-8F1D-71F5D6C24FF1}"/>
              </a:ext>
            </a:extLst>
          </p:cNvPr>
          <p:cNvSpPr txBox="1"/>
          <p:nvPr/>
        </p:nvSpPr>
        <p:spPr>
          <a:xfrm rot="20628080">
            <a:off x="6023795" y="2180421"/>
            <a:ext cx="572148" cy="225294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None/>
            </a:pPr>
            <a:r>
              <a:rPr lang="en-US" altLang="zh-TW" sz="1000" b="1">
                <a:solidFill>
                  <a:schemeClr val="bg1"/>
                </a:solidFill>
              </a:rPr>
              <a:t>VPC</a:t>
            </a:r>
            <a:endParaRPr lang="en-US"/>
          </a:p>
          <a:p>
            <a:pPr marL="214292" marR="0" lvl="0" indent="-2142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172;p23">
            <a:extLst>
              <a:ext uri="{FF2B5EF4-FFF2-40B4-BE49-F238E27FC236}">
                <a16:creationId xmlns:a16="http://schemas.microsoft.com/office/drawing/2014/main" id="{D0ED43AB-8FA4-49FF-B5DE-EFDE2C0C8A67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23013" y="1784611"/>
            <a:ext cx="993000" cy="107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圖形 80">
            <a:extLst>
              <a:ext uri="{FF2B5EF4-FFF2-40B4-BE49-F238E27FC236}">
                <a16:creationId xmlns:a16="http://schemas.microsoft.com/office/drawing/2014/main" id="{389BF629-BDCF-4BCD-A220-B06C462C80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5722" y="3401262"/>
            <a:ext cx="887967" cy="923250"/>
          </a:xfrm>
          <a:prstGeom prst="rect">
            <a:avLst/>
          </a:prstGeom>
        </p:spPr>
      </p:pic>
      <p:grpSp>
        <p:nvGrpSpPr>
          <p:cNvPr id="82" name="群組 81">
            <a:extLst>
              <a:ext uri="{FF2B5EF4-FFF2-40B4-BE49-F238E27FC236}">
                <a16:creationId xmlns:a16="http://schemas.microsoft.com/office/drawing/2014/main" id="{06917CFE-7850-4DDA-9141-2978CF98F949}"/>
              </a:ext>
            </a:extLst>
          </p:cNvPr>
          <p:cNvGrpSpPr/>
          <p:nvPr/>
        </p:nvGrpSpPr>
        <p:grpSpPr>
          <a:xfrm>
            <a:off x="6918793" y="2481049"/>
            <a:ext cx="1128245" cy="830098"/>
            <a:chOff x="6967488" y="2571750"/>
            <a:chExt cx="1128245" cy="830098"/>
          </a:xfrm>
        </p:grpSpPr>
        <p:sp>
          <p:nvSpPr>
            <p:cNvPr id="83" name="矩形: 圓角 82">
              <a:extLst>
                <a:ext uri="{FF2B5EF4-FFF2-40B4-BE49-F238E27FC236}">
                  <a16:creationId xmlns:a16="http://schemas.microsoft.com/office/drawing/2014/main" id="{0E189EE8-A715-477F-9C5F-84BE71A3745F}"/>
                </a:ext>
              </a:extLst>
            </p:cNvPr>
            <p:cNvSpPr/>
            <p:nvPr/>
          </p:nvSpPr>
          <p:spPr>
            <a:xfrm>
              <a:off x="6982826" y="2571750"/>
              <a:ext cx="1052550" cy="83009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6B165EF6-3287-4EDD-8569-15D0047E986E}"/>
                </a:ext>
              </a:extLst>
            </p:cNvPr>
            <p:cNvGrpSpPr/>
            <p:nvPr/>
          </p:nvGrpSpPr>
          <p:grpSpPr>
            <a:xfrm>
              <a:off x="7235212" y="2865254"/>
              <a:ext cx="547776" cy="460211"/>
              <a:chOff x="3653098" y="4625957"/>
              <a:chExt cx="918902" cy="772011"/>
            </a:xfrm>
          </p:grpSpPr>
          <p:pic>
            <p:nvPicPr>
              <p:cNvPr id="86" name="圖形 85">
                <a:extLst>
                  <a:ext uri="{FF2B5EF4-FFF2-40B4-BE49-F238E27FC236}">
                    <a16:creationId xmlns:a16="http://schemas.microsoft.com/office/drawing/2014/main" id="{B6557877-6125-4932-93DC-4368C9172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683585" y="5103162"/>
                <a:ext cx="368508" cy="294806"/>
              </a:xfrm>
              <a:prstGeom prst="rect">
                <a:avLst/>
              </a:prstGeom>
            </p:spPr>
          </p:pic>
          <p:pic>
            <p:nvPicPr>
              <p:cNvPr id="87" name="圖形 86">
                <a:extLst>
                  <a:ext uri="{FF2B5EF4-FFF2-40B4-BE49-F238E27FC236}">
                    <a16:creationId xmlns:a16="http://schemas.microsoft.com/office/drawing/2014/main" id="{A57D7B99-05F7-4CA2-B9C4-ACE791770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4128292" y="5038210"/>
                <a:ext cx="443708" cy="349302"/>
              </a:xfrm>
              <a:prstGeom prst="rect">
                <a:avLst/>
              </a:prstGeom>
            </p:spPr>
          </p:pic>
          <p:pic>
            <p:nvPicPr>
              <p:cNvPr id="88" name="圖形 87">
                <a:extLst>
                  <a:ext uri="{FF2B5EF4-FFF2-40B4-BE49-F238E27FC236}">
                    <a16:creationId xmlns:a16="http://schemas.microsoft.com/office/drawing/2014/main" id="{E2266D71-E9D0-4BA5-8A86-23A448490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147461" y="4625957"/>
                <a:ext cx="394841" cy="376894"/>
              </a:xfrm>
              <a:prstGeom prst="rect">
                <a:avLst/>
              </a:prstGeom>
            </p:spPr>
          </p:pic>
          <p:pic>
            <p:nvPicPr>
              <p:cNvPr id="89" name="圖形 88">
                <a:extLst>
                  <a:ext uri="{FF2B5EF4-FFF2-40B4-BE49-F238E27FC236}">
                    <a16:creationId xmlns:a16="http://schemas.microsoft.com/office/drawing/2014/main" id="{227802FC-C302-49E7-B857-016FCA729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653098" y="4656274"/>
                <a:ext cx="398995" cy="315871"/>
              </a:xfrm>
              <a:prstGeom prst="rect">
                <a:avLst/>
              </a:prstGeom>
            </p:spPr>
          </p:pic>
        </p:grpSp>
        <p:sp>
          <p:nvSpPr>
            <p:cNvPr id="85" name="文字方塊 84">
              <a:extLst>
                <a:ext uri="{FF2B5EF4-FFF2-40B4-BE49-F238E27FC236}">
                  <a16:creationId xmlns:a16="http://schemas.microsoft.com/office/drawing/2014/main" id="{D34C4CBF-BAF4-4CB2-9314-A3D669A5BEE0}"/>
                </a:ext>
              </a:extLst>
            </p:cNvPr>
            <p:cNvSpPr txBox="1"/>
            <p:nvPr/>
          </p:nvSpPr>
          <p:spPr>
            <a:xfrm>
              <a:off x="6967488" y="2622260"/>
              <a:ext cx="112824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Powered Devices</a:t>
              </a:r>
            </a:p>
            <a:p>
              <a:pPr algn="ctr"/>
              <a:endParaRPr lang="zh-TW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797DC21A-BF14-4DB7-9007-4DBEBE977896}"/>
              </a:ext>
            </a:extLst>
          </p:cNvPr>
          <p:cNvGrpSpPr/>
          <p:nvPr/>
        </p:nvGrpSpPr>
        <p:grpSpPr>
          <a:xfrm>
            <a:off x="6835327" y="3375150"/>
            <a:ext cx="1227049" cy="830098"/>
            <a:chOff x="6884022" y="2571750"/>
            <a:chExt cx="1227049" cy="830098"/>
          </a:xfrm>
        </p:grpSpPr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FB6479D9-E254-4064-BE75-18E9E66CF3EA}"/>
                </a:ext>
              </a:extLst>
            </p:cNvPr>
            <p:cNvSpPr/>
            <p:nvPr/>
          </p:nvSpPr>
          <p:spPr>
            <a:xfrm>
              <a:off x="6982826" y="2571750"/>
              <a:ext cx="1052550" cy="83009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B0E19EF1-D28C-4E7C-A3E8-91906C0BA9CE}"/>
                </a:ext>
              </a:extLst>
            </p:cNvPr>
            <p:cNvGrpSpPr/>
            <p:nvPr/>
          </p:nvGrpSpPr>
          <p:grpSpPr>
            <a:xfrm>
              <a:off x="7235212" y="2865254"/>
              <a:ext cx="547776" cy="460211"/>
              <a:chOff x="3653098" y="4625957"/>
              <a:chExt cx="918902" cy="772011"/>
            </a:xfrm>
          </p:grpSpPr>
          <p:pic>
            <p:nvPicPr>
              <p:cNvPr id="94" name="圖形 93">
                <a:extLst>
                  <a:ext uri="{FF2B5EF4-FFF2-40B4-BE49-F238E27FC236}">
                    <a16:creationId xmlns:a16="http://schemas.microsoft.com/office/drawing/2014/main" id="{115137CB-84D5-4008-B65E-A607E7943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683585" y="5103162"/>
                <a:ext cx="368508" cy="294806"/>
              </a:xfrm>
              <a:prstGeom prst="rect">
                <a:avLst/>
              </a:prstGeom>
            </p:spPr>
          </p:pic>
          <p:pic>
            <p:nvPicPr>
              <p:cNvPr id="95" name="圖形 94">
                <a:extLst>
                  <a:ext uri="{FF2B5EF4-FFF2-40B4-BE49-F238E27FC236}">
                    <a16:creationId xmlns:a16="http://schemas.microsoft.com/office/drawing/2014/main" id="{46A05DDD-4A00-4A72-907A-EBF1797D6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4128292" y="5038210"/>
                <a:ext cx="443708" cy="349302"/>
              </a:xfrm>
              <a:prstGeom prst="rect">
                <a:avLst/>
              </a:prstGeom>
            </p:spPr>
          </p:pic>
          <p:pic>
            <p:nvPicPr>
              <p:cNvPr id="96" name="圖形 95">
                <a:extLst>
                  <a:ext uri="{FF2B5EF4-FFF2-40B4-BE49-F238E27FC236}">
                    <a16:creationId xmlns:a16="http://schemas.microsoft.com/office/drawing/2014/main" id="{DDBAF7EA-6716-4C1C-A0D0-ED304988C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147461" y="4625957"/>
                <a:ext cx="394841" cy="376894"/>
              </a:xfrm>
              <a:prstGeom prst="rect">
                <a:avLst/>
              </a:prstGeom>
            </p:spPr>
          </p:pic>
          <p:pic>
            <p:nvPicPr>
              <p:cNvPr id="97" name="圖形 96">
                <a:extLst>
                  <a:ext uri="{FF2B5EF4-FFF2-40B4-BE49-F238E27FC236}">
                    <a16:creationId xmlns:a16="http://schemas.microsoft.com/office/drawing/2014/main" id="{9A25B115-6095-441D-84E1-1DE8C0CEC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653098" y="4656274"/>
                <a:ext cx="398995" cy="315871"/>
              </a:xfrm>
              <a:prstGeom prst="rect">
                <a:avLst/>
              </a:prstGeom>
            </p:spPr>
          </p:pic>
        </p:grpSp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B66708DC-F57B-4713-80C3-CEBFEC59229C}"/>
                </a:ext>
              </a:extLst>
            </p:cNvPr>
            <p:cNvSpPr txBox="1"/>
            <p:nvPr/>
          </p:nvSpPr>
          <p:spPr>
            <a:xfrm>
              <a:off x="6884022" y="2589445"/>
              <a:ext cx="12270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Powered Devices</a:t>
              </a:r>
            </a:p>
          </p:txBody>
        </p:sp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13502DBD-101C-4C6F-BA62-F01E667384DB}"/>
              </a:ext>
            </a:extLst>
          </p:cNvPr>
          <p:cNvGrpSpPr/>
          <p:nvPr/>
        </p:nvGrpSpPr>
        <p:grpSpPr>
          <a:xfrm>
            <a:off x="6934131" y="4269252"/>
            <a:ext cx="1052550" cy="830098"/>
            <a:chOff x="6982826" y="2571750"/>
            <a:chExt cx="1052550" cy="830098"/>
          </a:xfrm>
        </p:grpSpPr>
        <p:sp>
          <p:nvSpPr>
            <p:cNvPr id="99" name="矩形: 圓角 98">
              <a:extLst>
                <a:ext uri="{FF2B5EF4-FFF2-40B4-BE49-F238E27FC236}">
                  <a16:creationId xmlns:a16="http://schemas.microsoft.com/office/drawing/2014/main" id="{2B9B8FD1-2965-4237-99CE-8EA910B368FD}"/>
                </a:ext>
              </a:extLst>
            </p:cNvPr>
            <p:cNvSpPr/>
            <p:nvPr/>
          </p:nvSpPr>
          <p:spPr>
            <a:xfrm>
              <a:off x="6982826" y="2571750"/>
              <a:ext cx="1052550" cy="83009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0" name="群組 99">
              <a:extLst>
                <a:ext uri="{FF2B5EF4-FFF2-40B4-BE49-F238E27FC236}">
                  <a16:creationId xmlns:a16="http://schemas.microsoft.com/office/drawing/2014/main" id="{270F9616-46F2-4EC1-92C8-DEBE2BEBB891}"/>
                </a:ext>
              </a:extLst>
            </p:cNvPr>
            <p:cNvGrpSpPr/>
            <p:nvPr/>
          </p:nvGrpSpPr>
          <p:grpSpPr>
            <a:xfrm>
              <a:off x="7235212" y="2865254"/>
              <a:ext cx="547776" cy="460211"/>
              <a:chOff x="3653098" y="4625957"/>
              <a:chExt cx="918902" cy="772011"/>
            </a:xfrm>
          </p:grpSpPr>
          <p:pic>
            <p:nvPicPr>
              <p:cNvPr id="102" name="圖形 101">
                <a:extLst>
                  <a:ext uri="{FF2B5EF4-FFF2-40B4-BE49-F238E27FC236}">
                    <a16:creationId xmlns:a16="http://schemas.microsoft.com/office/drawing/2014/main" id="{AC4F4E7F-A88F-4FB4-A5B1-FE8C2992A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683585" y="5103162"/>
                <a:ext cx="368508" cy="294806"/>
              </a:xfrm>
              <a:prstGeom prst="rect">
                <a:avLst/>
              </a:prstGeom>
            </p:spPr>
          </p:pic>
          <p:pic>
            <p:nvPicPr>
              <p:cNvPr id="103" name="圖形 102">
                <a:extLst>
                  <a:ext uri="{FF2B5EF4-FFF2-40B4-BE49-F238E27FC236}">
                    <a16:creationId xmlns:a16="http://schemas.microsoft.com/office/drawing/2014/main" id="{735254AD-BD04-4091-91F0-7B87B05CC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4128292" y="5038210"/>
                <a:ext cx="443708" cy="349302"/>
              </a:xfrm>
              <a:prstGeom prst="rect">
                <a:avLst/>
              </a:prstGeom>
            </p:spPr>
          </p:pic>
          <p:pic>
            <p:nvPicPr>
              <p:cNvPr id="104" name="圖形 103">
                <a:extLst>
                  <a:ext uri="{FF2B5EF4-FFF2-40B4-BE49-F238E27FC236}">
                    <a16:creationId xmlns:a16="http://schemas.microsoft.com/office/drawing/2014/main" id="{73129B46-8005-4E89-BAFF-787E0B0F4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147461" y="4625957"/>
                <a:ext cx="394841" cy="376894"/>
              </a:xfrm>
              <a:prstGeom prst="rect">
                <a:avLst/>
              </a:prstGeom>
            </p:spPr>
          </p:pic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58DE6EDC-DF65-4512-85DA-3D7549CBF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653098" y="4656274"/>
                <a:ext cx="398995" cy="315871"/>
              </a:xfrm>
              <a:prstGeom prst="rect">
                <a:avLst/>
              </a:prstGeom>
            </p:spPr>
          </p:pic>
        </p:grp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112394E1-F88F-4CC0-814F-C048F969C874}"/>
              </a:ext>
            </a:extLst>
          </p:cNvPr>
          <p:cNvSpPr txBox="1"/>
          <p:nvPr/>
        </p:nvSpPr>
        <p:spPr>
          <a:xfrm>
            <a:off x="6852144" y="4326109"/>
            <a:ext cx="1227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solidFill>
                  <a:srgbClr val="6040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Powered Devices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49470B18-380B-48E0-920C-3264D0C6A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37" b="-1666"/>
          <a:stretch/>
        </p:blipFill>
        <p:spPr>
          <a:xfrm>
            <a:off x="0" y="1308281"/>
            <a:ext cx="9144000" cy="3920943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CE2FB24-A2E5-423C-AA8D-97AF23A7D8E2}"/>
              </a:ext>
            </a:extLst>
          </p:cNvPr>
          <p:cNvSpPr/>
          <p:nvPr/>
        </p:nvSpPr>
        <p:spPr>
          <a:xfrm>
            <a:off x="0" y="1308283"/>
            <a:ext cx="9144000" cy="3801864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>
                <a:ea typeface="微軟正黑體"/>
              </a:rPr>
              <a:t>What is Centralized </a:t>
            </a:r>
            <a:br>
              <a:rPr lang="en-US" altLang="zh-TW">
                <a:ea typeface="微軟正黑體"/>
              </a:rPr>
            </a:br>
            <a:r>
              <a:rPr lang="en-US" altLang="zh-TW">
                <a:ea typeface="微軟正黑體"/>
              </a:rPr>
              <a:t>Management (QRM+)?</a:t>
            </a:r>
            <a:endParaRPr lang="en-US">
              <a:ea typeface="微軟正黑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A0757D6-DD34-46D3-8D34-4753EAEB8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172" y="1139159"/>
            <a:ext cx="5874151" cy="346032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BA59AA7-2926-47F9-AF3E-91C668E08183}"/>
              </a:ext>
            </a:extLst>
          </p:cNvPr>
          <p:cNvSpPr txBox="1"/>
          <p:nvPr/>
        </p:nvSpPr>
        <p:spPr>
          <a:xfrm>
            <a:off x="4087729" y="4606591"/>
            <a:ext cx="93846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Analysis</a:t>
            </a:r>
            <a:endParaRPr lang="zh-TW" sz="1200">
              <a:solidFill>
                <a:schemeClr val="bg1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E11A779-874C-46AD-A1C6-13AEA55E1702}"/>
              </a:ext>
            </a:extLst>
          </p:cNvPr>
          <p:cNvSpPr txBox="1"/>
          <p:nvPr/>
        </p:nvSpPr>
        <p:spPr>
          <a:xfrm>
            <a:off x="1115384" y="1984646"/>
            <a:ext cx="15195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>
                <a:solidFill>
                  <a:schemeClr val="bg1"/>
                </a:solidFill>
              </a:rPr>
              <a:t>System Administrator</a:t>
            </a:r>
            <a:endParaRPr lang="zh-TW" sz="1200">
              <a:solidFill>
                <a:schemeClr val="bg1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98F1FCA-8EE9-4B40-A2F1-5145C7AB0AD2}"/>
              </a:ext>
            </a:extLst>
          </p:cNvPr>
          <p:cNvSpPr txBox="1"/>
          <p:nvPr/>
        </p:nvSpPr>
        <p:spPr>
          <a:xfrm>
            <a:off x="1335557" y="3151603"/>
            <a:ext cx="9975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>
                <a:solidFill>
                  <a:schemeClr val="bg1"/>
                </a:solidFill>
              </a:rPr>
              <a:t>Operator</a:t>
            </a:r>
            <a:endParaRPr lang="zh-TW" sz="1200">
              <a:solidFill>
                <a:schemeClr val="bg1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B10CC15-F09D-45F9-A5C3-32769AF73797}"/>
              </a:ext>
            </a:extLst>
          </p:cNvPr>
          <p:cNvSpPr txBox="1"/>
          <p:nvPr/>
        </p:nvSpPr>
        <p:spPr>
          <a:xfrm>
            <a:off x="2719136" y="4606591"/>
            <a:ext cx="13670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Trobleshooting</a:t>
            </a:r>
            <a:endParaRPr lang="zh-TW" sz="1200">
              <a:solidFill>
                <a:schemeClr val="bg1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A4EC156-70B8-44C8-833E-644688DC2A44}"/>
              </a:ext>
            </a:extLst>
          </p:cNvPr>
          <p:cNvSpPr txBox="1"/>
          <p:nvPr/>
        </p:nvSpPr>
        <p:spPr>
          <a:xfrm>
            <a:off x="1840163" y="4598653"/>
            <a:ext cx="967706" cy="284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Tracking</a:t>
            </a:r>
            <a:endParaRPr lang="zh-TW" sz="120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9DB9D61-E0DE-43AF-80A6-C80906E76A1A}"/>
              </a:ext>
            </a:extLst>
          </p:cNvPr>
          <p:cNvSpPr txBox="1"/>
          <p:nvPr/>
        </p:nvSpPr>
        <p:spPr>
          <a:xfrm>
            <a:off x="3343275" y="2486025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/>
              <a:t>按一下以新增文字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69B6B37-6BF4-453B-AF07-AC686D6E2102}"/>
              </a:ext>
            </a:extLst>
          </p:cNvPr>
          <p:cNvSpPr txBox="1"/>
          <p:nvPr/>
        </p:nvSpPr>
        <p:spPr>
          <a:xfrm>
            <a:off x="4990097" y="4606590"/>
            <a:ext cx="15250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Issue prevention</a:t>
            </a:r>
            <a:endParaRPr lang="zh-TW" sz="1200">
              <a:solidFill>
                <a:schemeClr val="bg1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895F261-F251-4ECB-95FA-4666DD598878}"/>
              </a:ext>
            </a:extLst>
          </p:cNvPr>
          <p:cNvSpPr txBox="1"/>
          <p:nvPr/>
        </p:nvSpPr>
        <p:spPr>
          <a:xfrm>
            <a:off x="6411326" y="1974682"/>
            <a:ext cx="9409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Agentless Monitoring</a:t>
            </a:r>
            <a:endParaRPr lang="zh-TW" sz="1200"/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2E8ADE8C-3D58-4755-9CF8-9E0C5D2A8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C8B397FA-A87C-4821-8670-E8D3A592BC79}"/>
              </a:ext>
            </a:extLst>
          </p:cNvPr>
          <p:cNvSpPr txBox="1"/>
          <p:nvPr/>
        </p:nvSpPr>
        <p:spPr>
          <a:xfrm>
            <a:off x="6411328" y="3222257"/>
            <a:ext cx="11096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Agent-based Monitoring</a:t>
            </a:r>
            <a:endParaRPr lang="zh-TW" sz="120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CED39DB-AB1B-4F5C-879A-9D35CE4A13C5}"/>
              </a:ext>
            </a:extLst>
          </p:cNvPr>
          <p:cNvSpPr txBox="1"/>
          <p:nvPr/>
        </p:nvSpPr>
        <p:spPr>
          <a:xfrm>
            <a:off x="6448927" y="4463815"/>
            <a:ext cx="10720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>
                <a:solidFill>
                  <a:schemeClr val="bg1"/>
                </a:solidFill>
              </a:rPr>
              <a:t>Agent-based Monitoring</a:t>
            </a:r>
            <a:endParaRPr lang="zh-TW" sz="1200"/>
          </a:p>
          <a:p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73F5A0E-65DF-490B-A436-22F3FE3E2F49}"/>
              </a:ext>
            </a:extLst>
          </p:cNvPr>
          <p:cNvSpPr txBox="1"/>
          <p:nvPr/>
        </p:nvSpPr>
        <p:spPr>
          <a:xfrm>
            <a:off x="7363328" y="1308282"/>
            <a:ext cx="121564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rgbClr val="FFC9EE"/>
                </a:solidFill>
              </a:rPr>
              <a:t>Servers with </a:t>
            </a:r>
            <a:endParaRPr lang="en-US" altLang="zh-TW">
              <a:solidFill>
                <a:srgbClr val="FFC9EE"/>
              </a:solidFill>
            </a:endParaRPr>
          </a:p>
          <a:p>
            <a:r>
              <a:rPr lang="zh-TW" altLang="en-US">
                <a:solidFill>
                  <a:srgbClr val="FFC9EE"/>
                </a:solidFill>
              </a:rPr>
              <a:t>IPMI</a:t>
            </a:r>
            <a:endParaRPr lang="zh-TW">
              <a:solidFill>
                <a:srgbClr val="FFC9EE"/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EAE278A-9534-4BB8-9082-4F866C6DF146}"/>
              </a:ext>
            </a:extLst>
          </p:cNvPr>
          <p:cNvSpPr txBox="1"/>
          <p:nvPr/>
        </p:nvSpPr>
        <p:spPr>
          <a:xfrm>
            <a:off x="7388893" y="2554361"/>
            <a:ext cx="17806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rgbClr val="FFC9EE"/>
                </a:solidFill>
              </a:rPr>
              <a:t>Windows </a:t>
            </a:r>
            <a:endParaRPr lang="en-US" altLang="zh-TW">
              <a:solidFill>
                <a:srgbClr val="FFC9EE"/>
              </a:solidFill>
            </a:endParaRPr>
          </a:p>
          <a:p>
            <a:r>
              <a:rPr lang="zh-TW" altLang="en-US">
                <a:solidFill>
                  <a:srgbClr val="FFC9EE"/>
                </a:solidFill>
              </a:rPr>
              <a:t>Server</a:t>
            </a:r>
            <a:endParaRPr lang="zh-TW">
              <a:solidFill>
                <a:srgbClr val="FFC9EE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340286B-4AF4-47F4-BFAC-9E8D9C25F6DE}"/>
              </a:ext>
            </a:extLst>
          </p:cNvPr>
          <p:cNvSpPr txBox="1"/>
          <p:nvPr/>
        </p:nvSpPr>
        <p:spPr>
          <a:xfrm>
            <a:off x="7388892" y="3765039"/>
            <a:ext cx="17806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rgbClr val="FFC9EE"/>
                </a:solidFill>
              </a:rPr>
              <a:t>Linux </a:t>
            </a:r>
            <a:endParaRPr lang="en-US" altLang="zh-TW">
              <a:solidFill>
                <a:srgbClr val="FFC9EE"/>
              </a:solidFill>
            </a:endParaRPr>
          </a:p>
          <a:p>
            <a:r>
              <a:rPr lang="zh-TW" altLang="en-US">
                <a:solidFill>
                  <a:srgbClr val="FFC9EE"/>
                </a:solidFill>
              </a:rPr>
              <a:t>Server</a:t>
            </a:r>
            <a:endParaRPr lang="zh-TW">
              <a:solidFill>
                <a:srgbClr val="FFC9EE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5E4FE4CF-650E-4270-B240-73169CB37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3C3DFE4-C7FE-4C55-A463-332D2E460B14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D1316CC-418E-46DA-838C-66A6C905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微軟正黑體"/>
              </a:rPr>
              <a:t>QRM+ Simplifies Your Devices </a:t>
            </a:r>
            <a:br>
              <a:rPr lang="en-US" altLang="zh-TW"/>
            </a:br>
            <a:r>
              <a:rPr lang="en-US" altLang="zh-TW">
                <a:ea typeface="微軟正黑體"/>
              </a:rPr>
              <a:t>Management Workflow</a:t>
            </a:r>
            <a:endParaRPr lang="zh-TW" altLang="en-US">
              <a:ea typeface="微軟正黑體"/>
            </a:endParaRPr>
          </a:p>
        </p:txBody>
      </p:sp>
      <p:sp>
        <p:nvSpPr>
          <p:cNvPr id="191" name="Google Shape;191;p25"/>
          <p:cNvSpPr txBox="1">
            <a:spLocks noGrp="1"/>
          </p:cNvSpPr>
          <p:nvPr>
            <p:ph type="sldNum" idx="4294967295"/>
          </p:nvPr>
        </p:nvSpPr>
        <p:spPr>
          <a:xfrm>
            <a:off x="8594725" y="50546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9</a:t>
            </a:fld>
            <a:endParaRPr/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CD16CC5B-F42D-4338-B2BF-3CD5510D15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7951" y="3282285"/>
            <a:ext cx="7096125" cy="533400"/>
          </a:xfrm>
          <a:prstGeom prst="rect">
            <a:avLst/>
          </a:prstGeom>
        </p:spPr>
      </p:pic>
      <p:pic>
        <p:nvPicPr>
          <p:cNvPr id="26" name="Google Shape;206;p25">
            <a:extLst>
              <a:ext uri="{FF2B5EF4-FFF2-40B4-BE49-F238E27FC236}">
                <a16:creationId xmlns:a16="http://schemas.microsoft.com/office/drawing/2014/main" id="{63F4C5D0-1ABC-442A-8D92-429EBB3B6F8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6132" y="1480134"/>
            <a:ext cx="2335699" cy="169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08;p25" descr="qpulse_512.png">
            <a:extLst>
              <a:ext uri="{FF2B5EF4-FFF2-40B4-BE49-F238E27FC236}">
                <a16:creationId xmlns:a16="http://schemas.microsoft.com/office/drawing/2014/main" id="{BE6FE648-D73B-4F97-934A-13D0000283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1266" y="2203391"/>
            <a:ext cx="884984" cy="88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5CEEA3A6-EF2B-4577-A105-46B812C880A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5102" y="2180084"/>
            <a:ext cx="1838325" cy="533400"/>
          </a:xfrm>
          <a:prstGeom prst="rect">
            <a:avLst/>
          </a:prstGeom>
        </p:spPr>
      </p:pic>
      <p:sp>
        <p:nvSpPr>
          <p:cNvPr id="194" name="Google Shape;194;p25"/>
          <p:cNvSpPr/>
          <p:nvPr/>
        </p:nvSpPr>
        <p:spPr>
          <a:xfrm>
            <a:off x="6900809" y="3122867"/>
            <a:ext cx="1434115" cy="8370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algn="ctr">
              <a:buClr>
                <a:srgbClr val="FFFFFF"/>
              </a:buClr>
              <a:buSzPts val="400"/>
            </a:pPr>
            <a:r>
              <a:rPr lang="en-US" altLang="zh-TW" b="1">
                <a:solidFill>
                  <a:srgbClr val="FFFFFF"/>
                </a:solidFill>
              </a:rPr>
              <a:t>Issue Prevention </a:t>
            </a:r>
          </a:p>
        </p:txBody>
      </p:sp>
      <p:sp>
        <p:nvSpPr>
          <p:cNvPr id="195" name="Google Shape;195;p25"/>
          <p:cNvSpPr/>
          <p:nvPr/>
        </p:nvSpPr>
        <p:spPr>
          <a:xfrm>
            <a:off x="5058181" y="3122867"/>
            <a:ext cx="1434115" cy="8370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algn="ctr">
              <a:buClr>
                <a:srgbClr val="FFFFFF"/>
              </a:buClr>
              <a:buSzPts val="400"/>
            </a:pPr>
            <a:r>
              <a:rPr lang="en-US" altLang="zh-TW" b="1">
                <a:solidFill>
                  <a:srgbClr val="FFFFFF"/>
                </a:solidFill>
              </a:rPr>
              <a:t>Analysis</a:t>
            </a:r>
          </a:p>
        </p:txBody>
      </p:sp>
      <p:sp>
        <p:nvSpPr>
          <p:cNvPr id="196" name="Google Shape;196;p25"/>
          <p:cNvSpPr/>
          <p:nvPr/>
        </p:nvSpPr>
        <p:spPr>
          <a:xfrm>
            <a:off x="3215554" y="3122867"/>
            <a:ext cx="1776560" cy="8370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algn="ctr">
              <a:buClr>
                <a:srgbClr val="FFFFFF"/>
              </a:buClr>
              <a:buSzPts val="400"/>
            </a:pPr>
            <a:r>
              <a:rPr lang="en-US" altLang="zh-TW" b="1">
                <a:solidFill>
                  <a:srgbClr val="FFFFFF"/>
                </a:solidFill>
              </a:rPr>
              <a:t>Troubleshooting </a:t>
            </a:r>
          </a:p>
        </p:txBody>
      </p:sp>
      <p:sp>
        <p:nvSpPr>
          <p:cNvPr id="197" name="Google Shape;197;p25"/>
          <p:cNvSpPr/>
          <p:nvPr/>
        </p:nvSpPr>
        <p:spPr>
          <a:xfrm>
            <a:off x="1372927" y="3122867"/>
            <a:ext cx="1846200" cy="8370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400"/>
            </a:pPr>
            <a:r>
              <a:rPr lang="en-US" altLang="zh-TW" b="1">
                <a:solidFill>
                  <a:srgbClr val="FFFFFF"/>
                </a:solidFill>
              </a:rPr>
              <a:t>Continuous Monitoring</a:t>
            </a:r>
          </a:p>
        </p:txBody>
      </p:sp>
      <p:sp>
        <p:nvSpPr>
          <p:cNvPr id="198" name="Google Shape;198;p25"/>
          <p:cNvSpPr txBox="1"/>
          <p:nvPr/>
        </p:nvSpPr>
        <p:spPr>
          <a:xfrm>
            <a:off x="6062570" y="1792479"/>
            <a:ext cx="2128930" cy="118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lvl="0">
              <a:buClr>
                <a:srgbClr val="002060"/>
              </a:buClr>
              <a:buSzPts val="500"/>
            </a:pPr>
            <a:r>
              <a:rPr lang="en-US" altLang="zh-TW" sz="2000" b="1">
                <a:solidFill>
                  <a:srgbClr val="FFC9EE"/>
                </a:solidFill>
              </a:rPr>
              <a:t>Comprehensive QRM+ Device Monitoring</a:t>
            </a:r>
          </a:p>
          <a:p>
            <a:pPr lvl="0">
              <a:buClr>
                <a:srgbClr val="002060"/>
              </a:buClr>
              <a:buSzPts val="500"/>
            </a:pPr>
            <a:br>
              <a:rPr lang="en-US" altLang="zh-TW" sz="2000" b="1">
                <a:solidFill>
                  <a:srgbClr val="FFC9EE"/>
                </a:solidFill>
              </a:rPr>
            </a:br>
            <a:endParaRPr sz="2000" b="1" i="0" u="none" strike="noStrike" cap="none">
              <a:solidFill>
                <a:srgbClr val="FFC9EE"/>
              </a:solidFill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838719" y="4308383"/>
            <a:ext cx="1225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1293858" y="3873465"/>
            <a:ext cx="1846200" cy="95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214292" indent="-214292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 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Data collection</a:t>
            </a:r>
          </a:p>
          <a:p>
            <a:pPr marL="214292" lvl="0" indent="-214292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 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Dashboard</a:t>
            </a:r>
          </a:p>
          <a:p>
            <a:pPr marL="214292" lvl="0" indent="-214292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 Network topology</a:t>
            </a:r>
          </a:p>
          <a:p>
            <a:pPr marL="214292" lvl="0" indent="-214292">
              <a:buClr>
                <a:srgbClr val="002060"/>
              </a:buClr>
              <a:buSzPts val="1400"/>
            </a:pPr>
            <a:br>
              <a:rPr lang="en-US" altLang="zh-TW">
                <a:solidFill>
                  <a:srgbClr val="FFFFFF"/>
                </a:solidFill>
              </a:rPr>
            </a:br>
            <a:endParaRPr lang="en-US" altLang="zh-TW">
              <a:solidFill>
                <a:srgbClr val="FFFFFF"/>
              </a:solidFill>
            </a:endParaRPr>
          </a:p>
          <a:p>
            <a:pPr marL="214292" lvl="0" indent="-214292">
              <a:buClr>
                <a:srgbClr val="002060"/>
              </a:buClr>
              <a:buSzPts val="1400"/>
            </a:pPr>
            <a:br>
              <a:rPr lang="en-US" altLang="zh-TW">
                <a:solidFill>
                  <a:srgbClr val="FFFFFF"/>
                </a:solidFill>
              </a:rPr>
            </a:br>
            <a:endParaRPr sz="140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5775186" y="4728412"/>
            <a:ext cx="1289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6603611" y="3873465"/>
            <a:ext cx="19465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285750" indent="-285750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 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Alert and notification</a:t>
            </a:r>
          </a:p>
          <a:p>
            <a:pPr marL="285750" indent="-285750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 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Log Management</a:t>
            </a:r>
          </a:p>
          <a:p>
            <a:pPr marL="285750" lvl="0" indent="-285750">
              <a:buClr>
                <a:srgbClr val="002060"/>
              </a:buClr>
              <a:buSzPts val="1400"/>
            </a:pPr>
            <a:br>
              <a:rPr lang="en-US" altLang="zh-TW"/>
            </a:br>
            <a:br>
              <a:rPr lang="en-US" altLang="zh-TW"/>
            </a:br>
            <a:endParaRPr lang="en-US" altLang="zh-TW">
              <a:solidFill>
                <a:srgbClr val="FFFFFF"/>
              </a:solidFill>
            </a:endParaRPr>
          </a:p>
          <a:p>
            <a:pPr marL="285750" lvl="0" indent="-285750">
              <a:buClr>
                <a:srgbClr val="002060"/>
              </a:buClr>
              <a:buSzPts val="1400"/>
            </a:pPr>
            <a:br>
              <a:rPr lang="en-US" altLang="zh-TW"/>
            </a:br>
            <a:endParaRPr sz="140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3143427" y="3873465"/>
            <a:ext cx="149428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214292" indent="-214292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 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Support IPMI</a:t>
            </a:r>
          </a:p>
          <a:p>
            <a:pPr marL="214292" indent="-214292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 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Web-based </a:t>
            </a:r>
          </a:p>
          <a:p>
            <a:pPr marL="214292" indent="-214292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  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remote access</a:t>
            </a:r>
          </a:p>
          <a:p>
            <a:pPr marL="214292" indent="-214292">
              <a:buClr>
                <a:srgbClr val="002060"/>
              </a:buClr>
              <a:buSzPts val="1400"/>
            </a:pPr>
            <a:br>
              <a:rPr lang="en-US" altLang="zh-TW">
                <a:solidFill>
                  <a:srgbClr val="FFFFFF"/>
                </a:solidFill>
              </a:rPr>
            </a:br>
            <a:br>
              <a:rPr lang="en-US" altLang="zh-TW"/>
            </a:br>
            <a:endParaRPr lang="en-US" altLang="zh-TW"/>
          </a:p>
          <a:p>
            <a:br>
              <a:rPr lang="en-US" altLang="zh-TW"/>
            </a:br>
            <a:endParaRPr sz="140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4792961" y="3873465"/>
            <a:ext cx="1846199" cy="955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285750" lvl="0" indent="-285750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 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Historic data</a:t>
            </a:r>
          </a:p>
          <a:p>
            <a:pPr marL="285750" lvl="0" indent="-285750">
              <a:buClr>
                <a:srgbClr val="002060"/>
              </a:buClr>
              <a:buSzPts val="1400"/>
            </a:pPr>
            <a:r>
              <a:rPr lang="en-US" altLang="zh-TW">
                <a:solidFill>
                  <a:srgbClr val="FFFFFF"/>
                </a:solidFill>
              </a:rPr>
              <a:t>• 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Remote recording and</a:t>
            </a:r>
            <a:r>
              <a:rPr lang="zh-TW" altLang="en-US">
                <a:solidFill>
                  <a:srgbClr val="FFFFFF"/>
                </a:solidFill>
              </a:rPr>
              <a:t> </a:t>
            </a:r>
            <a:r>
              <a:rPr lang="en-US" altLang="zh-TW">
                <a:solidFill>
                  <a:srgbClr val="FFFFFF"/>
                </a:solidFill>
              </a:rPr>
              <a:t>playback</a:t>
            </a:r>
            <a:br>
              <a:rPr lang="en-US" altLang="zh-TW">
                <a:solidFill>
                  <a:srgbClr val="FFFFFF"/>
                </a:solidFill>
              </a:rPr>
            </a:br>
            <a:br>
              <a:rPr lang="en-US" altLang="zh-TW">
                <a:solidFill>
                  <a:srgbClr val="FFFFFF"/>
                </a:solidFill>
              </a:rPr>
            </a:br>
            <a:endParaRPr lang="en-US" altLang="zh-TW">
              <a:solidFill>
                <a:srgbClr val="FFFFFF"/>
              </a:solidFill>
            </a:endParaRPr>
          </a:p>
          <a:p>
            <a:pPr marL="285750" lvl="0" indent="-285750">
              <a:buClr>
                <a:srgbClr val="002060"/>
              </a:buClr>
              <a:buSzPts val="1400"/>
            </a:pPr>
            <a:br>
              <a:rPr lang="en-US" altLang="zh-TW">
                <a:solidFill>
                  <a:srgbClr val="FFFFFF"/>
                </a:solidFill>
              </a:rPr>
            </a:br>
            <a:endParaRPr sz="140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5" hidden="1"/>
          <p:cNvSpPr txBox="1"/>
          <p:nvPr/>
        </p:nvSpPr>
        <p:spPr>
          <a:xfrm>
            <a:off x="193045" y="259310"/>
            <a:ext cx="86835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3600" b="1">
              <a:solidFill>
                <a:srgbClr val="073763"/>
              </a:solidFill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1432079" y="2124807"/>
            <a:ext cx="1846200" cy="588677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400"/>
            </a:pPr>
            <a:r>
              <a:rPr lang="en-US" altLang="zh-TW" sz="1600" b="1">
                <a:solidFill>
                  <a:srgbClr val="FFFFFF"/>
                </a:solidFill>
              </a:rPr>
              <a:t>Add devices</a:t>
            </a: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35D0262C-4D32-452E-8971-B9B817C575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Microsoft Office PowerPoint</Application>
  <PresentationFormat>如螢幕大小 (16:9)</PresentationFormat>
  <Paragraphs>292</Paragraphs>
  <Slides>26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Noto Sans Symbols</vt:lpstr>
      <vt:lpstr>微軟正黑體</vt:lpstr>
      <vt:lpstr>微軟正黑體 Light</vt:lpstr>
      <vt:lpstr>Arial</vt:lpstr>
      <vt:lpstr>Arial Nova Light</vt:lpstr>
      <vt:lpstr>Calibri</vt:lpstr>
      <vt:lpstr>自訂設計</vt:lpstr>
      <vt:lpstr>PowerPoint 簡報</vt:lpstr>
      <vt:lpstr>QRM+ Introduction   How to Use QRM+ with QGD-1600P   QRM+ Application Instructions: Using QGD-1600 as a server and manage end-devices </vt:lpstr>
      <vt:lpstr>PowerPoint 簡報</vt:lpstr>
      <vt:lpstr>Market Comparison Analysis</vt:lpstr>
      <vt:lpstr>PowerPoint 簡報</vt:lpstr>
      <vt:lpstr>QRM+   Introduction  </vt:lpstr>
      <vt:lpstr>Using QRM+ Operator Can  Control Multiple Clouds &amp; Devices </vt:lpstr>
      <vt:lpstr>What is Centralized  Management (QRM+)?</vt:lpstr>
      <vt:lpstr>QRM+ Simplifies Your Devices  Management Workflow</vt:lpstr>
      <vt:lpstr>Management of Different Equipment</vt:lpstr>
      <vt:lpstr>Lightweight Agent - QRMAgent  </vt:lpstr>
      <vt:lpstr>Supported Versions of QRMAgent</vt:lpstr>
      <vt:lpstr>How to Use QRM+ with QGD-1600P</vt:lpstr>
      <vt:lpstr>PowerPoint 簡報</vt:lpstr>
      <vt:lpstr>What is Guardian QGD-1600P?</vt:lpstr>
      <vt:lpstr>Guardian QGD-1600P- Hardware Diagram</vt:lpstr>
      <vt:lpstr>Advantages of Using  QRM+ &amp; QGD-1600P</vt:lpstr>
      <vt:lpstr>QRM+ Mobile</vt:lpstr>
      <vt:lpstr>QRM+ Application Instruction Using QGD-1600P as a server and manage  end-devices </vt:lpstr>
      <vt:lpstr>Install QRM+ in QGD-1600P</vt:lpstr>
      <vt:lpstr>Add Devices to QRM+</vt:lpstr>
      <vt:lpstr>Device Data Collection</vt:lpstr>
      <vt:lpstr>QRM+ Mobile, Speed Up    Management Devices</vt:lpstr>
      <vt:lpstr>QRM+ Requirements</vt:lpstr>
      <vt:lpstr>QRM+ Centralized Management Solution Solve Your Machine Room Devices by Single Clicking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QRM+ 終端設備集中管理方案 透過手機遠端管理多雲終端裝置， 事半功倍！</dc:title>
  <dc:creator>Winnie Cheng</dc:creator>
  <cp:lastModifiedBy>QNAP_Lucas Lin</cp:lastModifiedBy>
  <cp:revision>1</cp:revision>
  <dcterms:modified xsi:type="dcterms:W3CDTF">2019-04-23T07:53:32Z</dcterms:modified>
</cp:coreProperties>
</file>