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8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13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EE"/>
    <a:srgbClr val="00AEFF"/>
    <a:srgbClr val="000000"/>
    <a:srgbClr val="E8066C"/>
    <a:srgbClr val="FFFFFF"/>
    <a:srgbClr val="A57AD9"/>
    <a:srgbClr val="0D045F"/>
    <a:srgbClr val="604076"/>
    <a:srgbClr val="33BCEA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A38E75-9A0E-44A2-A4FF-6550B90885D4}">
  <a:tblStyle styleId="{7BA38E75-9A0E-44A2-A4FF-6550B90885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6131EB-85CB-4263-8489-48C3702DE4C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56" y="234"/>
      </p:cViewPr>
      <p:guideLst>
        <p:guide orient="horz" pos="1620"/>
        <p:guide pos="2880"/>
        <p:guide orient="horz" pos="11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QNAP Remote Manager Plus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63e4200a0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IPMI的部份可以特別跟我們說明下嗎？</a:t>
            </a:r>
            <a:endParaRPr/>
          </a:p>
        </p:txBody>
      </p:sp>
      <p:sp>
        <p:nvSpPr>
          <p:cNvPr id="211" name="Google Shape;211;g563e4200a0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63e4200a0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這個Agent有哪些功能作用呢？</a:t>
            </a:r>
            <a:endParaRPr/>
          </a:p>
        </p:txBody>
      </p:sp>
      <p:sp>
        <p:nvSpPr>
          <p:cNvPr id="224" name="Google Shape;224;g563e4200a0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7ef84245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7ef84245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63e4200a0_0_1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563e4200a0_0_1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3e4200a0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支持的平台及版本有哪些？</a:t>
            </a:r>
            <a:endParaRPr/>
          </a:p>
        </p:txBody>
      </p:sp>
      <p:sp>
        <p:nvSpPr>
          <p:cNvPr id="253" name="Google Shape;253;g563e4200a0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64adf8361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64adf8361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7ef84245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7ef84245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6596ef3b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6596ef3b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64adf836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64adf836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64adf8361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g564adf8361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64adf8361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64adf8361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64adf8361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64adf8361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64adf8361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64adf8361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64adf8361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64adf8361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63e4200a0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支持的平台及版本有哪些？</a:t>
            </a:r>
            <a:endParaRPr/>
          </a:p>
        </p:txBody>
      </p:sp>
      <p:sp>
        <p:nvSpPr>
          <p:cNvPr id="500" name="Google Shape;500;g563e4200a0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7ef84245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7ef84245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64cb2908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64cb2908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64cb2908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64cb2908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6596ef3be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這麼多問題，那該怎麼解決呢？</a:t>
            </a:r>
            <a:endParaRPr/>
          </a:p>
        </p:txBody>
      </p:sp>
      <p:sp>
        <p:nvSpPr>
          <p:cNvPr id="104" name="Google Shape;104;g56596ef3be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6596ef3be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6596ef3be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3e4200a0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IT人員的設備管理工作流程是？</a:t>
            </a:r>
            <a:endParaRPr sz="1200">
              <a:solidFill>
                <a:schemeClr val="dk1"/>
              </a:solidFill>
            </a:endParaRPr>
          </a:p>
          <a:p>
            <a:pPr marL="285742" lvl="0" indent="-2095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285742" lvl="0" indent="-2095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QRM+ 是終端設備的集中管理方案</a:t>
            </a:r>
            <a:endParaRPr sz="1200">
              <a:solidFill>
                <a:schemeClr val="dk1"/>
              </a:solidFill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協助裝置管理者搜尋與監控您網路所有重要的裝置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 sz="1200" b="1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三大好處：</a:t>
            </a:r>
            <a:endParaRPr sz="1200" b="1" u="sng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直覺、圖型化操作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迅速回復系統正常運作、避免工作延遲</a:t>
            </a:r>
            <a:endParaRPr sz="1200">
              <a:solidFill>
                <a:schemeClr val="dk1"/>
              </a:solidFill>
            </a:endParaRPr>
          </a:p>
          <a:p>
            <a:pPr marL="285742" lvl="0" indent="-28574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</a:rPr>
              <a:t>IT 與成員工作效率極大化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" name="Google Shape;182;g563e4200a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63e4200a0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63e4200a0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150851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preserve="1" userDrawn="1">
  <p:cSld name="1_標題及物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492962-46AD-4288-A09E-7D7AFDD64F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51520" y="2031749"/>
            <a:ext cx="4406205" cy="188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114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 userDrawn="1">
  <p:cSld name="2_標題投影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E4A1A1-9123-43B1-8625-6F968550A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85720" y="1428742"/>
            <a:ext cx="5798448" cy="183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42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userDrawn="1">
  <p:cSld name="1_標題及物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C3F2A9-5E69-4B00-9110-C701924ED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02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preserve="1" userDrawn="1">
  <p:cSld name="1_標題及物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78E8629-AAEE-4E12-BF51-BD13D88C9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73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7">
            <a:alphaModFix amt="40000"/>
          </a:blip>
          <a:srcRect/>
          <a:stretch/>
        </p:blipFill>
        <p:spPr>
          <a:xfrm>
            <a:off x="-71469" y="830"/>
            <a:ext cx="9215998" cy="51833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51520" y="1211245"/>
            <a:ext cx="8568952" cy="338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C94240-088E-4F8E-A74E-3595EE32A6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4" r:id="rId3"/>
    <p:sldLayoutId id="2147483665" r:id="rId4"/>
    <p:sldLayoutId id="21474836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9.jp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7.svg"/><Relationship Id="rId10" Type="http://schemas.openxmlformats.org/officeDocument/2006/relationships/image" Target="../media/image63.png"/><Relationship Id="rId4" Type="http://schemas.openxmlformats.org/officeDocument/2006/relationships/image" Target="../media/image16.png"/><Relationship Id="rId9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9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17.svg"/><Relationship Id="rId4" Type="http://schemas.openxmlformats.org/officeDocument/2006/relationships/image" Target="../media/image65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jp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29.svg"/><Relationship Id="rId5" Type="http://schemas.openxmlformats.org/officeDocument/2006/relationships/image" Target="../media/image17.sv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6.svg"/><Relationship Id="rId18" Type="http://schemas.openxmlformats.org/officeDocument/2006/relationships/image" Target="../media/image80.svg"/><Relationship Id="rId26" Type="http://schemas.openxmlformats.org/officeDocument/2006/relationships/image" Target="../media/image37.png"/><Relationship Id="rId3" Type="http://schemas.openxmlformats.org/officeDocument/2006/relationships/image" Target="../media/image19.jpg"/><Relationship Id="rId21" Type="http://schemas.openxmlformats.org/officeDocument/2006/relationships/image" Target="../media/image32.png"/><Relationship Id="rId7" Type="http://schemas.openxmlformats.org/officeDocument/2006/relationships/image" Target="../media/image61.pn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5" Type="http://schemas.openxmlformats.org/officeDocument/2006/relationships/image" Target="../media/image1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20" Type="http://schemas.openxmlformats.org/officeDocument/2006/relationships/image" Target="../media/image81.png"/><Relationship Id="rId29" Type="http://schemas.openxmlformats.org/officeDocument/2006/relationships/image" Target="../media/image8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svg"/><Relationship Id="rId11" Type="http://schemas.openxmlformats.org/officeDocument/2006/relationships/image" Target="../media/image74.svg"/><Relationship Id="rId24" Type="http://schemas.openxmlformats.org/officeDocument/2006/relationships/image" Target="../media/image16.png"/><Relationship Id="rId5" Type="http://schemas.openxmlformats.org/officeDocument/2006/relationships/image" Target="../media/image59.png"/><Relationship Id="rId15" Type="http://schemas.openxmlformats.org/officeDocument/2006/relationships/image" Target="../media/image78.png"/><Relationship Id="rId23" Type="http://schemas.openxmlformats.org/officeDocument/2006/relationships/image" Target="../media/image83.png"/><Relationship Id="rId28" Type="http://schemas.openxmlformats.org/officeDocument/2006/relationships/image" Target="../media/image84.png"/><Relationship Id="rId10" Type="http://schemas.openxmlformats.org/officeDocument/2006/relationships/image" Target="../media/image73.png"/><Relationship Id="rId19" Type="http://schemas.openxmlformats.org/officeDocument/2006/relationships/image" Target="../media/image34.png"/><Relationship Id="rId4" Type="http://schemas.openxmlformats.org/officeDocument/2006/relationships/image" Target="../media/image72.png"/><Relationship Id="rId9" Type="http://schemas.openxmlformats.org/officeDocument/2006/relationships/image" Target="../media/image65.png"/><Relationship Id="rId14" Type="http://schemas.openxmlformats.org/officeDocument/2006/relationships/image" Target="../media/image77.png"/><Relationship Id="rId22" Type="http://schemas.openxmlformats.org/officeDocument/2006/relationships/image" Target="../media/image82.svg"/><Relationship Id="rId27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19.jpg"/><Relationship Id="rId21" Type="http://schemas.openxmlformats.org/officeDocument/2006/relationships/image" Target="../media/image96.svg"/><Relationship Id="rId7" Type="http://schemas.openxmlformats.org/officeDocument/2006/relationships/image" Target="../media/image32.png"/><Relationship Id="rId12" Type="http://schemas.openxmlformats.org/officeDocument/2006/relationships/image" Target="../media/image17.sv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16.png"/><Relationship Id="rId5" Type="http://schemas.openxmlformats.org/officeDocument/2006/relationships/image" Target="../media/image80.sv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78.png"/><Relationship Id="rId14" Type="http://schemas.openxmlformats.org/officeDocument/2006/relationships/image" Target="../media/image8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" Type="http://schemas.openxmlformats.org/officeDocument/2006/relationships/image" Target="../media/image19.jpg"/><Relationship Id="rId21" Type="http://schemas.openxmlformats.org/officeDocument/2006/relationships/image" Target="../media/image112.png"/><Relationship Id="rId7" Type="http://schemas.openxmlformats.org/officeDocument/2006/relationships/image" Target="../media/image37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29" Type="http://schemas.openxmlformats.org/officeDocument/2006/relationships/image" Target="../media/image1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5" Type="http://schemas.openxmlformats.org/officeDocument/2006/relationships/image" Target="../media/image98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6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20.svg"/><Relationship Id="rId18" Type="http://schemas.openxmlformats.org/officeDocument/2006/relationships/image" Target="../media/image75.png"/><Relationship Id="rId3" Type="http://schemas.openxmlformats.org/officeDocument/2006/relationships/image" Target="../media/image19.jpg"/><Relationship Id="rId21" Type="http://schemas.openxmlformats.org/officeDocument/2006/relationships/image" Target="../media/image16.png"/><Relationship Id="rId7" Type="http://schemas.openxmlformats.org/officeDocument/2006/relationships/image" Target="../media/image56.png"/><Relationship Id="rId12" Type="http://schemas.openxmlformats.org/officeDocument/2006/relationships/image" Target="../media/image45.png"/><Relationship Id="rId17" Type="http://schemas.openxmlformats.org/officeDocument/2006/relationships/image" Target="../media/image122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9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119.svg"/><Relationship Id="rId5" Type="http://schemas.openxmlformats.org/officeDocument/2006/relationships/image" Target="../media/image78.png"/><Relationship Id="rId15" Type="http://schemas.openxmlformats.org/officeDocument/2006/relationships/image" Target="../media/image121.svg"/><Relationship Id="rId10" Type="http://schemas.openxmlformats.org/officeDocument/2006/relationships/image" Target="../media/image43.png"/><Relationship Id="rId19" Type="http://schemas.openxmlformats.org/officeDocument/2006/relationships/image" Target="../media/image123.svg"/><Relationship Id="rId4" Type="http://schemas.openxmlformats.org/officeDocument/2006/relationships/image" Target="../media/image81.png"/><Relationship Id="rId9" Type="http://schemas.openxmlformats.org/officeDocument/2006/relationships/image" Target="../media/image80.svg"/><Relationship Id="rId14" Type="http://schemas.openxmlformats.org/officeDocument/2006/relationships/image" Target="../media/image47.png"/><Relationship Id="rId22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9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jp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19.jpg"/><Relationship Id="rId7" Type="http://schemas.openxmlformats.org/officeDocument/2006/relationships/image" Target="../media/image77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10.png"/><Relationship Id="rId5" Type="http://schemas.openxmlformats.org/officeDocument/2006/relationships/image" Target="../media/image38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7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9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9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svg"/><Relationship Id="rId5" Type="http://schemas.openxmlformats.org/officeDocument/2006/relationships/image" Target="../media/image12.png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25.jpg"/><Relationship Id="rId4" Type="http://schemas.openxmlformats.org/officeDocument/2006/relationships/image" Target="../media/image134.jpg"/><Relationship Id="rId9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9.jp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7.sv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2.svg"/><Relationship Id="rId26" Type="http://schemas.openxmlformats.org/officeDocument/2006/relationships/image" Target="../media/image50.svg"/><Relationship Id="rId3" Type="http://schemas.openxmlformats.org/officeDocument/2006/relationships/image" Target="../media/image19.jpg"/><Relationship Id="rId21" Type="http://schemas.openxmlformats.org/officeDocument/2006/relationships/image" Target="../media/image45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8.svg"/><Relationship Id="rId5" Type="http://schemas.openxmlformats.org/officeDocument/2006/relationships/image" Target="../media/image31.png"/><Relationship Id="rId15" Type="http://schemas.openxmlformats.org/officeDocument/2006/relationships/image" Target="../media/image16.png"/><Relationship Id="rId23" Type="http://schemas.openxmlformats.org/officeDocument/2006/relationships/image" Target="../media/image47.png"/><Relationship Id="rId10" Type="http://schemas.openxmlformats.org/officeDocument/2006/relationships/image" Target="../media/image36.png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svg"/><Relationship Id="rId3" Type="http://schemas.openxmlformats.org/officeDocument/2006/relationships/image" Target="../media/image19.jpg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17.svg"/><Relationship Id="rId5" Type="http://schemas.openxmlformats.org/officeDocument/2006/relationships/image" Target="../media/image53.svg"/><Relationship Id="rId10" Type="http://schemas.openxmlformats.org/officeDocument/2006/relationships/image" Target="../media/image16.png"/><Relationship Id="rId4" Type="http://schemas.openxmlformats.org/officeDocument/2006/relationships/image" Target="../media/image52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2902FF-484C-4569-AE8E-DC723DE1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BA872FDA-BC05-4DE0-BD06-15945983E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46F68D9-3298-4E12-9D1A-43E12BBEF2C9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597099" y="2913586"/>
            <a:ext cx="2357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7, 8, 10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Server 2003, 2008, 2012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Vista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Windows XP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All platforms</a:t>
            </a:r>
            <a:endParaRPr>
              <a:solidFill>
                <a:schemeClr val="bg1"/>
              </a:solidFill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3762202" y="2913586"/>
            <a:ext cx="1249314" cy="107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Ubuntu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sym typeface="Arial"/>
              </a:rPr>
              <a:t>CentOS </a:t>
            </a:r>
            <a:endParaRPr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Debian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6051599" y="2913586"/>
            <a:ext cx="2292301" cy="107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支援 IPMI 1.5/2.0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支援 KVM over IP</a:t>
            </a:r>
            <a:endParaRPr sz="14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342900" indent="-342900">
              <a:buClr>
                <a:srgbClr val="002060"/>
              </a:buClr>
              <a:buSzPts val="35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alt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-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Supermicro IPMI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3995" indent="-213995">
              <a:buClr>
                <a:srgbClr val="002060"/>
              </a:buClr>
              <a:buSzPts val="35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  </a:t>
            </a:r>
            <a:r>
              <a:rPr lang="en-US" alt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-</a:t>
            </a:r>
            <a:r>
              <a:rPr lang="zh-TW" sz="1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IEI IPMI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>
                <a:sym typeface="Arial"/>
              </a:rPr>
              <a:t>支援</a:t>
            </a:r>
            <a:r>
              <a:rPr lang="zh-TW"/>
              <a:t>多種</a:t>
            </a:r>
            <a:r>
              <a:rPr lang="zh-TW">
                <a:sym typeface="Arial"/>
              </a:rPr>
              <a:t>異質性裝置</a:t>
            </a:r>
            <a:endParaRPr>
              <a:sym typeface="Arial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C671A2C7-0FCD-4938-A4D1-F48E51D97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7784A130-E030-4820-A912-A56D0A5EE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6343" y="1682759"/>
            <a:ext cx="901712" cy="109431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73FB1103-24B2-4A83-814F-C5DA661C5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4311" y="1745014"/>
            <a:ext cx="969801" cy="969801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76860562-F91D-4697-A3E2-EBA2B3912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08560" y="1925114"/>
            <a:ext cx="105727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2E2EF406-DF64-4E05-B799-9D976450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E41C2D2-1E7F-496D-9CE5-6F9799F16145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843513B-F1FE-426A-8951-0C92D1EC12AC}"/>
              </a:ext>
            </a:extLst>
          </p:cNvPr>
          <p:cNvSpPr/>
          <p:nvPr/>
        </p:nvSpPr>
        <p:spPr>
          <a:xfrm>
            <a:off x="3785928" y="1364780"/>
            <a:ext cx="5358072" cy="3329139"/>
          </a:xfrm>
          <a:prstGeom prst="roundRect">
            <a:avLst>
              <a:gd name="adj" fmla="val 0"/>
            </a:avLst>
          </a:prstGeom>
          <a:solidFill>
            <a:srgbClr val="A57AD9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Google Shape;226;p27"/>
          <p:cNvSpPr txBox="1"/>
          <p:nvPr/>
        </p:nvSpPr>
        <p:spPr>
          <a:xfrm>
            <a:off x="337950" y="2017266"/>
            <a:ext cx="3196173" cy="221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285742" marR="0" lvl="0" indent="-285742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設備管理好幫手，可讓多樣型式設備皆能與 QRM+ 系統互動的軟體元件</a:t>
            </a:r>
            <a:endParaRPr lang="en-US" altLang="zh-TW" sz="18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42" marR="0" lvl="0" indent="-285742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快速</a:t>
            </a:r>
            <a:r>
              <a:rPr lang="zh-TW" altLang="en-US" sz="18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部署</a:t>
            </a:r>
            <a:r>
              <a:rPr lang="zh-TW" sz="18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，兼顧方便性與安全性</a:t>
            </a:r>
            <a:endParaRPr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/>
              <a:t>輕量級代理</a:t>
            </a:r>
            <a:r>
              <a:rPr lang="zh-TW" altLang="en-US"/>
              <a:t>程式 </a:t>
            </a:r>
            <a:r>
              <a:rPr lang="zh-TW"/>
              <a:t>- QRMAgent  </a:t>
            </a:r>
            <a:endParaRPr/>
          </a:p>
        </p:txBody>
      </p:sp>
      <p:pic>
        <p:nvPicPr>
          <p:cNvPr id="230" name="Google Shape;230;p27" descr="QRMAgent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1331" y="2186423"/>
            <a:ext cx="1565903" cy="156590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/>
          <p:nvPr/>
        </p:nvSpPr>
        <p:spPr>
          <a:xfrm>
            <a:off x="5687234" y="2186423"/>
            <a:ext cx="33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5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支援 Windows 及 Linux 裝置</a:t>
            </a:r>
            <a:endParaRPr sz="18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DF00456-99B5-4EA8-89E2-9DF1EB6EF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6057" y="2744095"/>
            <a:ext cx="798450" cy="968993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7E62E8B-1D71-49A9-A61F-1C11AED8A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5730" y="2857116"/>
            <a:ext cx="742950" cy="74295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25D0C194-0ADF-42B8-875E-3311565CE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28B42A3-9039-4B27-852D-1AE2F7FDA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6C31C2-40DD-4E18-B726-B16B4381DAEB}"/>
              </a:ext>
            </a:extLst>
          </p:cNvPr>
          <p:cNvSpPr/>
          <p:nvPr/>
        </p:nvSpPr>
        <p:spPr>
          <a:xfrm>
            <a:off x="0" y="1364779"/>
            <a:ext cx="9144000" cy="3329139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QRMAgent 目前支援的平台</a:t>
            </a:r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  <p:sp>
        <p:nvSpPr>
          <p:cNvPr id="242" name="Google Shape;242;p28"/>
          <p:cNvSpPr txBox="1"/>
          <p:nvPr/>
        </p:nvSpPr>
        <p:spPr>
          <a:xfrm>
            <a:off x="395521" y="3513762"/>
            <a:ext cx="58236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4" name="Google Shape;244;p28"/>
          <p:cNvGraphicFramePr/>
          <p:nvPr>
            <p:extLst>
              <p:ext uri="{D42A27DB-BD31-4B8C-83A1-F6EECF244321}">
                <p14:modId xmlns:p14="http://schemas.microsoft.com/office/powerpoint/2010/main" val="2649281438"/>
              </p:ext>
            </p:extLst>
          </p:nvPr>
        </p:nvGraphicFramePr>
        <p:xfrm>
          <a:off x="0" y="1364776"/>
          <a:ext cx="9144000" cy="32262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5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u="none" strike="noStrike" cap="none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        </a:t>
                      </a:r>
                      <a:r>
                        <a:rPr lang="zh-TW" sz="1800" b="1" u="none" strike="noStrike" cap="none">
                          <a:solidFill>
                            <a:srgbClr val="FFC9EE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硬體架構 /作業系統</a:t>
                      </a:r>
                      <a:endParaRPr sz="1800" b="1" u="none" strike="noStrike" cap="none">
                        <a:solidFill>
                          <a:srgbClr val="FFC9E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u="none" strike="noStrike" cap="none">
                          <a:solidFill>
                            <a:srgbClr val="FFC9EE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支援版本</a:t>
                      </a:r>
                      <a:endParaRPr sz="1800" b="1" u="none" strike="noStrike" cap="none">
                        <a:solidFill>
                          <a:srgbClr val="FFC9E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8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u="none" strike="noStrike" cap="none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zh-TW" sz="1800" u="none" strike="noStrike" cap="none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x86 - Windows</a:t>
                      </a:r>
                      <a:endParaRPr sz="180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Calibri"/>
                        </a:rPr>
                        <a:t>Windows XP/Vista/7/8/8.1/10, Windows Server 2003/2008/2012</a:t>
                      </a:r>
                      <a:endParaRPr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8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Calibri"/>
                        </a:rPr>
                        <a:t>        </a:t>
                      </a:r>
                      <a:r>
                        <a:rPr lang="zh-TW" sz="180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Calibri"/>
                        </a:rPr>
                        <a:t>x86-64 - Windows</a:t>
                      </a:r>
                      <a:endParaRPr sz="180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Calibri"/>
                        </a:rPr>
                        <a:t>Windows Vista/7/8/8.1/10, Windows Server 2003/2008/2012/2016</a:t>
                      </a:r>
                      <a:endParaRPr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3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Calibri"/>
                        </a:rPr>
                        <a:t>        </a:t>
                      </a:r>
                      <a:r>
                        <a:rPr lang="zh-TW" sz="180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Calibri"/>
                        </a:rPr>
                        <a:t>x86-64 - Linux</a:t>
                      </a:r>
                      <a:endParaRPr sz="180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Calibri"/>
                        </a:rPr>
                        <a:t>Ubuntu 12/14/16, Debian 8, CentOS 6/7 </a:t>
                      </a:r>
                      <a:endParaRPr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圖形 11">
            <a:extLst>
              <a:ext uri="{FF2B5EF4-FFF2-40B4-BE49-F238E27FC236}">
                <a16:creationId xmlns:a16="http://schemas.microsoft.com/office/drawing/2014/main" id="{FDF27897-997E-47CD-A800-AAFA8E0F3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4E48E714-AFE4-4F4A-8080-76231459F592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8815497-1C9A-4F24-87ED-1847C61D4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8B2E721-52E8-4DCC-B97F-252EA91037EE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9" name="Google Shape;249;p29"/>
          <p:cNvSpPr txBox="1">
            <a:spLocks noGrp="1"/>
          </p:cNvSpPr>
          <p:nvPr>
            <p:ph type="ctrTitle"/>
          </p:nvPr>
        </p:nvSpPr>
        <p:spPr>
          <a:xfrm>
            <a:off x="647700" y="1786890"/>
            <a:ext cx="3924300" cy="212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/>
              <a:t>如何使用 </a:t>
            </a:r>
            <a:br>
              <a:rPr lang="en-US" altLang="zh-TW" sz="4000"/>
            </a:br>
            <a:r>
              <a:rPr lang="zh-TW" sz="4000">
                <a:latin typeface="+mn-lt"/>
              </a:rPr>
              <a:t>QRM+ </a:t>
            </a:r>
            <a:r>
              <a:rPr lang="zh-TW" sz="4000"/>
              <a:t>搭配 </a:t>
            </a:r>
            <a:r>
              <a:rPr lang="zh-TW" sz="4000">
                <a:solidFill>
                  <a:srgbClr val="FFC9EE"/>
                </a:solidFill>
                <a:latin typeface="+mj-lt"/>
              </a:rPr>
              <a:t>QGD-1600P  </a:t>
            </a:r>
            <a:endParaRPr sz="4000" b="0">
              <a:solidFill>
                <a:srgbClr val="FFC9EE"/>
              </a:solidFill>
              <a:latin typeface="+mj-lt"/>
            </a:endParaRPr>
          </a:p>
        </p:txBody>
      </p:sp>
      <p:sp>
        <p:nvSpPr>
          <p:cNvPr id="250" name="Google Shape;250;p29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5C403629-65B9-4EDF-B5EE-97D6684EF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0794A4D-393E-4E31-B748-531AD4252016}"/>
              </a:ext>
            </a:extLst>
          </p:cNvPr>
          <p:cNvGrpSpPr/>
          <p:nvPr/>
        </p:nvGrpSpPr>
        <p:grpSpPr>
          <a:xfrm>
            <a:off x="5219700" y="3154032"/>
            <a:ext cx="3527584" cy="625531"/>
            <a:chOff x="5246638" y="3154032"/>
            <a:chExt cx="3527584" cy="625531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B2309443-E391-4D16-B259-0F8900B4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46638" y="3155024"/>
              <a:ext cx="3527584" cy="624539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0F6E2191-C576-4523-BA1F-BA395A917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46638" y="3154032"/>
              <a:ext cx="3527584" cy="624539"/>
            </a:xfrm>
            <a:prstGeom prst="rect">
              <a:avLst/>
            </a:prstGeom>
          </p:spPr>
        </p:pic>
      </p:grpSp>
      <p:pic>
        <p:nvPicPr>
          <p:cNvPr id="3" name="圖形 2">
            <a:extLst>
              <a:ext uri="{FF2B5EF4-FFF2-40B4-BE49-F238E27FC236}">
                <a16:creationId xmlns:a16="http://schemas.microsoft.com/office/drawing/2014/main" id="{387B6D36-11F5-4FCC-8035-621646689D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4305" y="1398270"/>
            <a:ext cx="1633538" cy="1619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圖片 51">
            <a:extLst>
              <a:ext uri="{FF2B5EF4-FFF2-40B4-BE49-F238E27FC236}">
                <a16:creationId xmlns:a16="http://schemas.microsoft.com/office/drawing/2014/main" id="{05D984B6-29E7-4D4F-BFC6-90B2B7D85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93" b="5348"/>
          <a:stretch/>
        </p:blipFill>
        <p:spPr>
          <a:xfrm>
            <a:off x="8138" y="1063613"/>
            <a:ext cx="9144000" cy="378870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9B5DE0B6-97CA-4396-A97A-51B65D9FAD60}"/>
              </a:ext>
            </a:extLst>
          </p:cNvPr>
          <p:cNvSpPr/>
          <p:nvPr/>
        </p:nvSpPr>
        <p:spPr>
          <a:xfrm>
            <a:off x="-8138" y="1037199"/>
            <a:ext cx="9144000" cy="3788699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265" name="Google Shape;265;p30"/>
          <p:cNvSpPr txBox="1"/>
          <p:nvPr/>
        </p:nvSpPr>
        <p:spPr>
          <a:xfrm>
            <a:off x="6361199" y="1037200"/>
            <a:ext cx="2523600" cy="3788700"/>
          </a:xfrm>
          <a:prstGeom prst="rect">
            <a:avLst/>
          </a:prstGeom>
          <a:solidFill>
            <a:srgbClr val="FFFF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7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0"/>
          <p:cNvSpPr txBox="1"/>
          <p:nvPr/>
        </p:nvSpPr>
        <p:spPr>
          <a:xfrm>
            <a:off x="6361200" y="1037200"/>
            <a:ext cx="2531280" cy="614400"/>
          </a:xfrm>
          <a:prstGeom prst="rect">
            <a:avLst/>
          </a:prstGeom>
          <a:solidFill>
            <a:srgbClr val="A57AD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終端/虛擬設備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67" name="Google Shape;2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102" y="1997825"/>
            <a:ext cx="988597" cy="614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68" name="Google Shape;268;p30"/>
          <p:cNvSpPr txBox="1"/>
          <p:nvPr/>
        </p:nvSpPr>
        <p:spPr>
          <a:xfrm>
            <a:off x="6808449" y="1702025"/>
            <a:ext cx="1577100" cy="245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6040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工業用 </a:t>
            </a:r>
            <a:r>
              <a:rPr lang="zh-TW" sz="1200" b="1">
                <a:solidFill>
                  <a:srgbClr val="604076"/>
                </a:solidFill>
              </a:rPr>
              <a:t>Panel PC</a:t>
            </a:r>
            <a:endParaRPr sz="1200">
              <a:solidFill>
                <a:srgbClr val="604076"/>
              </a:solidFill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13B5F50-F423-4CCC-BAEC-2507D034B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7958" y="3005702"/>
            <a:ext cx="389400" cy="472573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953F695E-D6B4-47E7-A101-A33BD4651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0355" y="3084208"/>
            <a:ext cx="392029" cy="392029"/>
          </a:xfrm>
          <a:prstGeom prst="rect">
            <a:avLst/>
          </a:prstGeom>
        </p:spPr>
      </p:pic>
      <p:pic>
        <p:nvPicPr>
          <p:cNvPr id="272" name="Google Shape;272;p30" descr="QRMAgent-0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54978" y="3077056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73" name="Google Shape;273;p30"/>
          <p:cNvSpPr txBox="1"/>
          <p:nvPr/>
        </p:nvSpPr>
        <p:spPr>
          <a:xfrm>
            <a:off x="6430219" y="3445427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7ADB800B-09BA-4AD1-B88F-90CB44B8A2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93747" y="2025559"/>
            <a:ext cx="2327793" cy="2276856"/>
          </a:xfrm>
          <a:prstGeom prst="rect">
            <a:avLst/>
          </a:prstGeom>
        </p:spPr>
      </p:pic>
      <p:sp>
        <p:nvSpPr>
          <p:cNvPr id="256" name="Google Shape;256;p30"/>
          <p:cNvSpPr txBox="1"/>
          <p:nvPr/>
        </p:nvSpPr>
        <p:spPr>
          <a:xfrm>
            <a:off x="3320467" y="1037199"/>
            <a:ext cx="2523600" cy="378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7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446DB9BC-C80B-4718-B073-E4C950F7D2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03364" y="3307060"/>
            <a:ext cx="2175043" cy="385078"/>
          </a:xfrm>
          <a:prstGeom prst="rect">
            <a:avLst/>
          </a:prstGeom>
        </p:spPr>
      </p:pic>
      <p:pic>
        <p:nvPicPr>
          <p:cNvPr id="44" name="Google Shape;470;p37">
            <a:extLst>
              <a:ext uri="{FF2B5EF4-FFF2-40B4-BE49-F238E27FC236}">
                <a16:creationId xmlns:a16="http://schemas.microsoft.com/office/drawing/2014/main" id="{02692452-F77D-428C-ABB3-9BB036C9950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8509732" flipH="1">
            <a:off x="3531699" y="2610807"/>
            <a:ext cx="342942" cy="22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69;p37">
            <a:extLst>
              <a:ext uri="{FF2B5EF4-FFF2-40B4-BE49-F238E27FC236}">
                <a16:creationId xmlns:a16="http://schemas.microsoft.com/office/drawing/2014/main" id="{FAE46F63-EE8E-474D-A837-C35A73C4DAF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34867" y="2625924"/>
            <a:ext cx="1315785" cy="9167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5" name="Google Shape;471;p37" descr="\\Marketing\Marketing\MarketingMaterials\DM\NAS\Software_Section_brochure\生產力工具(單尾) _Yvonne\Links\qpulse_512.png">
            <a:extLst>
              <a:ext uri="{FF2B5EF4-FFF2-40B4-BE49-F238E27FC236}">
                <a16:creationId xmlns:a16="http://schemas.microsoft.com/office/drawing/2014/main" id="{54708991-D6E3-4FB5-A3F6-00A443393A5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972435" y="2776712"/>
            <a:ext cx="575386" cy="57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CC093BE3-B43B-4B06-9BB0-AC3DA9245B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63716" y="2979742"/>
            <a:ext cx="864568" cy="332289"/>
          </a:xfrm>
          <a:prstGeom prst="rect">
            <a:avLst/>
          </a:prstGeom>
        </p:spPr>
      </p:pic>
      <p:sp>
        <p:nvSpPr>
          <p:cNvPr id="258" name="Google Shape;258;p30"/>
          <p:cNvSpPr txBox="1"/>
          <p:nvPr/>
        </p:nvSpPr>
        <p:spPr>
          <a:xfrm>
            <a:off x="255599" y="1037200"/>
            <a:ext cx="2523600" cy="378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0487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0"/>
          <p:cNvSpPr txBox="1"/>
          <p:nvPr/>
        </p:nvSpPr>
        <p:spPr>
          <a:xfrm>
            <a:off x="251519" y="1037200"/>
            <a:ext cx="2527679" cy="614400"/>
          </a:xfrm>
          <a:prstGeom prst="rect">
            <a:avLst/>
          </a:prstGeom>
          <a:solidFill>
            <a:srgbClr val="A57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</a:rPr>
              <a:t>QRM+ </a:t>
            </a:r>
            <a:r>
              <a:rPr lang="zh-TW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60" name="Google Shape;260;p3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39485" y="2172411"/>
            <a:ext cx="1830205" cy="19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/>
          <p:nvPr/>
        </p:nvSpPr>
        <p:spPr>
          <a:xfrm>
            <a:off x="3320216" y="1037200"/>
            <a:ext cx="2523600" cy="614400"/>
          </a:xfrm>
          <a:prstGeom prst="rect">
            <a:avLst/>
          </a:prstGeom>
          <a:solidFill>
            <a:srgbClr val="A57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集中管理中心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3312956" y="1946945"/>
            <a:ext cx="2429100" cy="64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14307" lvl="0" indent="-214307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604076"/>
                </a:solidFill>
              </a:rPr>
              <a:t> QGD-1600P</a:t>
            </a:r>
            <a:endParaRPr>
              <a:solidFill>
                <a:srgbClr val="604076"/>
              </a:solidFill>
            </a:endParaRP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0657570E-532E-457A-8FC3-F9BDDEE995DD}"/>
              </a:ext>
            </a:extLst>
          </p:cNvPr>
          <p:cNvGrpSpPr/>
          <p:nvPr/>
        </p:nvGrpSpPr>
        <p:grpSpPr>
          <a:xfrm>
            <a:off x="5267700" y="2305025"/>
            <a:ext cx="1860402" cy="2098587"/>
            <a:chOff x="5267700" y="2305025"/>
            <a:chExt cx="1860402" cy="2098587"/>
          </a:xfrm>
        </p:grpSpPr>
        <p:cxnSp>
          <p:nvCxnSpPr>
            <p:cNvPr id="275" name="Google Shape;275;p30"/>
            <p:cNvCxnSpPr>
              <a:cxnSpLocks/>
              <a:stCxn id="267" idx="1"/>
            </p:cNvCxnSpPr>
            <p:nvPr/>
          </p:nvCxnSpPr>
          <p:spPr>
            <a:xfrm flipH="1">
              <a:off x="5440902" y="2305025"/>
              <a:ext cx="1687200" cy="931500"/>
            </a:xfrm>
            <a:prstGeom prst="bentConnector3">
              <a:avLst>
                <a:gd name="adj1" fmla="val 58707"/>
              </a:avLst>
            </a:prstGeom>
            <a:noFill/>
            <a:ln w="2857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30"/>
            <p:cNvCxnSpPr>
              <a:cxnSpLocks/>
            </p:cNvCxnSpPr>
            <p:nvPr/>
          </p:nvCxnSpPr>
          <p:spPr>
            <a:xfrm rot="10800000">
              <a:off x="5267700" y="3236612"/>
              <a:ext cx="1445400" cy="1167000"/>
            </a:xfrm>
            <a:prstGeom prst="bentConnector3">
              <a:avLst>
                <a:gd name="adj1" fmla="val 52420"/>
              </a:avLst>
            </a:prstGeom>
            <a:noFill/>
            <a:ln w="2857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30"/>
            <p:cNvCxnSpPr/>
            <p:nvPr/>
          </p:nvCxnSpPr>
          <p:spPr>
            <a:xfrm rot="10800000" flipH="1">
              <a:off x="5267700" y="3236525"/>
              <a:ext cx="1384500" cy="9300"/>
            </a:xfrm>
            <a:prstGeom prst="straightConnector1">
              <a:avLst/>
            </a:prstGeom>
            <a:noFill/>
            <a:ln w="2857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79" name="Google Shape;279;p30" descr="QRMAgent-0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2874" y="2285338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Google Shape;280;p30"/>
          <p:cNvSpPr txBox="1"/>
          <p:nvPr/>
        </p:nvSpPr>
        <p:spPr>
          <a:xfrm>
            <a:off x="6605013" y="2685436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30" hidden="1"/>
          <p:cNvGrpSpPr/>
          <p:nvPr/>
        </p:nvGrpSpPr>
        <p:grpSpPr>
          <a:xfrm>
            <a:off x="3204189" y="2663698"/>
            <a:ext cx="2213938" cy="1050011"/>
            <a:chOff x="3153763" y="2630080"/>
            <a:chExt cx="2213938" cy="1050011"/>
          </a:xfrm>
        </p:grpSpPr>
        <p:pic>
          <p:nvPicPr>
            <p:cNvPr id="282" name="Google Shape;282;p30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153763" y="3237650"/>
              <a:ext cx="2213938" cy="442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3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636079" y="2738887"/>
              <a:ext cx="1076844" cy="71998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84" name="Google Shape;284;p3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3090268" flipH="1">
              <a:off x="3372856" y="2733151"/>
              <a:ext cx="519229" cy="351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30" descr="\\Marketing\Marketing\MarketingMaterials\DM\NAS\Software_Section_brochure\生產力工具(單尾) _Yvonne\Links\qpulse_512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513436" y="2630080"/>
              <a:ext cx="572826" cy="5728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8" name="Google Shape;288;p30" descr="QRMAgent-0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8358" y="3088875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89" name="Google Shape;289;p30"/>
          <p:cNvSpPr txBox="1"/>
          <p:nvPr/>
        </p:nvSpPr>
        <p:spPr>
          <a:xfrm>
            <a:off x="7518758" y="3462458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0"/>
          <p:cNvSpPr/>
          <p:nvPr/>
        </p:nvSpPr>
        <p:spPr>
          <a:xfrm>
            <a:off x="7022533" y="4507154"/>
            <a:ext cx="548700" cy="2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</a:rPr>
              <a:t>VM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9" name="Google Shape;288;p30" descr="QRMAgent-02.png">
            <a:extLst>
              <a:ext uri="{FF2B5EF4-FFF2-40B4-BE49-F238E27FC236}">
                <a16:creationId xmlns:a16="http://schemas.microsoft.com/office/drawing/2014/main" id="{72D469DE-4259-4188-9FB7-EA304D6A32A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32542" y="3992947"/>
            <a:ext cx="389400" cy="389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Google Shape;289;p30">
            <a:extLst>
              <a:ext uri="{FF2B5EF4-FFF2-40B4-BE49-F238E27FC236}">
                <a16:creationId xmlns:a16="http://schemas.microsoft.com/office/drawing/2014/main" id="{E270FB9D-FCE3-4127-B1A1-12B9B818CC22}"/>
              </a:ext>
            </a:extLst>
          </p:cNvPr>
          <p:cNvSpPr txBox="1"/>
          <p:nvPr/>
        </p:nvSpPr>
        <p:spPr>
          <a:xfrm>
            <a:off x="7792942" y="4328956"/>
            <a:ext cx="1068600" cy="24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zh-TW" sz="1000" i="0" u="none" strike="noStrike" cap="none">
                <a:solidFill>
                  <a:srgbClr val="604076"/>
                </a:solidFill>
                <a:latin typeface="Arial"/>
                <a:ea typeface="Arial"/>
                <a:cs typeface="Arial"/>
                <a:sym typeface="Arial"/>
              </a:rPr>
              <a:t>QRMAgent</a:t>
            </a:r>
            <a:endParaRPr sz="1000" i="0" u="none" strike="noStrike" cap="none">
              <a:solidFill>
                <a:srgbClr val="6040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96;p31">
            <a:extLst>
              <a:ext uri="{FF2B5EF4-FFF2-40B4-BE49-F238E27FC236}">
                <a16:creationId xmlns:a16="http://schemas.microsoft.com/office/drawing/2014/main" id="{DA77E62D-4926-4C34-B1A7-759DAD21EF4B}"/>
              </a:ext>
            </a:extLst>
          </p:cNvPr>
          <p:cNvSpPr txBox="1">
            <a:spLocks/>
          </p:cNvSpPr>
          <p:nvPr/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/>
              <a:t>使用 </a:t>
            </a:r>
            <a:r>
              <a:rPr lang="en-US" altLang="zh-TW"/>
              <a:t>QGD </a:t>
            </a:r>
            <a:r>
              <a:rPr lang="zh-TW" altLang="en-US"/>
              <a:t>解決您的終端設備部署需求</a:t>
            </a:r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704CB85-9024-4BDF-9FD7-32DB73C97657}"/>
              </a:ext>
            </a:extLst>
          </p:cNvPr>
          <p:cNvGrpSpPr/>
          <p:nvPr/>
        </p:nvGrpSpPr>
        <p:grpSpPr>
          <a:xfrm>
            <a:off x="6344923" y="3844199"/>
            <a:ext cx="1408429" cy="790561"/>
            <a:chOff x="6270232" y="3821469"/>
            <a:chExt cx="1408429" cy="790561"/>
          </a:xfrm>
        </p:grpSpPr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0D5D7027-D3CC-4615-AE54-0C05C79A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438244" y="3850486"/>
              <a:ext cx="1126615" cy="633948"/>
            </a:xfrm>
            <a:prstGeom prst="rect">
              <a:avLst/>
            </a:prstGeom>
          </p:spPr>
        </p:pic>
        <p:sp>
          <p:nvSpPr>
            <p:cNvPr id="55" name="Google Shape;138;p23">
              <a:extLst>
                <a:ext uri="{FF2B5EF4-FFF2-40B4-BE49-F238E27FC236}">
                  <a16:creationId xmlns:a16="http://schemas.microsoft.com/office/drawing/2014/main" id="{B1FB3443-D67D-4AD4-B4DD-D304280CC6DD}"/>
                </a:ext>
              </a:extLst>
            </p:cNvPr>
            <p:cNvSpPr/>
            <p:nvPr/>
          </p:nvSpPr>
          <p:spPr>
            <a:xfrm>
              <a:off x="6270232" y="3821469"/>
              <a:ext cx="1408429" cy="790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rgbClr val="604076"/>
                  </a:solidFill>
                </a:rPr>
                <a:t>Cloud</a:t>
              </a:r>
              <a:endParaRPr b="1">
                <a:solidFill>
                  <a:srgbClr val="604076"/>
                </a:solidFill>
              </a:endParaRPr>
            </a:p>
          </p:txBody>
        </p:sp>
      </p:grpSp>
      <p:pic>
        <p:nvPicPr>
          <p:cNvPr id="5" name="Picture 7" descr="A close up of a sign&#10;&#10;Description generated with very high confidence" hidden="1">
            <a:extLst>
              <a:ext uri="{FF2B5EF4-FFF2-40B4-BE49-F238E27FC236}">
                <a16:creationId xmlns:a16="http://schemas.microsoft.com/office/drawing/2014/main" id="{49353578-A676-487F-840A-0E81C0ACDE8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74706" y="3896675"/>
            <a:ext cx="527584" cy="510134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D0DFE97C-0892-426E-8376-7F7A4A500B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48" name="圖形 47" hidden="1">
            <a:extLst>
              <a:ext uri="{FF2B5EF4-FFF2-40B4-BE49-F238E27FC236}">
                <a16:creationId xmlns:a16="http://schemas.microsoft.com/office/drawing/2014/main" id="{AA408E56-ED51-4B22-B24F-53479B668D3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270754" y="3759822"/>
            <a:ext cx="2201929" cy="389839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8BCD08F-47B2-4786-8047-1B7426F330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95492" y="4000257"/>
            <a:ext cx="348976" cy="4725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704C8FA1-6079-4574-A902-18D652E8A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77" b="4001"/>
          <a:stretch/>
        </p:blipFill>
        <p:spPr>
          <a:xfrm>
            <a:off x="0" y="1078934"/>
            <a:ext cx="9144000" cy="3858826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1F1F6074-FB87-430E-A430-258F4B1DA62C}"/>
              </a:ext>
            </a:extLst>
          </p:cNvPr>
          <p:cNvSpPr/>
          <p:nvPr/>
        </p:nvSpPr>
        <p:spPr>
          <a:xfrm>
            <a:off x="0" y="1094357"/>
            <a:ext cx="9144000" cy="384340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299" name="Google Shape;299;p31"/>
          <p:cNvSpPr/>
          <p:nvPr/>
        </p:nvSpPr>
        <p:spPr>
          <a:xfrm>
            <a:off x="6155405" y="1094356"/>
            <a:ext cx="1472216" cy="3858826"/>
          </a:xfrm>
          <a:prstGeom prst="rect">
            <a:avLst/>
          </a:prstGeom>
          <a:solidFill>
            <a:srgbClr val="A57AD9">
              <a:alpha val="40000"/>
            </a:srgb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圖形 67">
            <a:extLst>
              <a:ext uri="{FF2B5EF4-FFF2-40B4-BE49-F238E27FC236}">
                <a16:creationId xmlns:a16="http://schemas.microsoft.com/office/drawing/2014/main" id="{FD65194A-661A-4D2E-834C-4CB805C6C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0522" y="2879742"/>
            <a:ext cx="1315233" cy="505498"/>
          </a:xfrm>
          <a:prstGeom prst="rect">
            <a:avLst/>
          </a:prstGeom>
        </p:spPr>
      </p:pic>
      <p:cxnSp>
        <p:nvCxnSpPr>
          <p:cNvPr id="73" name="Google Shape;171;p23">
            <a:extLst>
              <a:ext uri="{FF2B5EF4-FFF2-40B4-BE49-F238E27FC236}">
                <a16:creationId xmlns:a16="http://schemas.microsoft.com/office/drawing/2014/main" id="{F53D0B37-137E-4DED-9F60-1BF0CC088CE0}"/>
              </a:ext>
            </a:extLst>
          </p:cNvPr>
          <p:cNvCxnSpPr>
            <a:cxnSpLocks/>
            <a:endCxn id="305" idx="1"/>
          </p:cNvCxnSpPr>
          <p:nvPr/>
        </p:nvCxnSpPr>
        <p:spPr>
          <a:xfrm>
            <a:off x="1394870" y="1755880"/>
            <a:ext cx="1029415" cy="264095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31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什麼是 QGD-1600P ?</a:t>
            </a:r>
            <a:endParaRPr/>
          </a:p>
        </p:txBody>
      </p:sp>
      <p:sp>
        <p:nvSpPr>
          <p:cNvPr id="297" name="Google Shape;297;p31"/>
          <p:cNvSpPr txBox="1">
            <a:spLocks noGrp="1"/>
          </p:cNvSpPr>
          <p:nvPr>
            <p:ph type="body" idx="4294967295"/>
          </p:nvPr>
        </p:nvSpPr>
        <p:spPr>
          <a:xfrm>
            <a:off x="251520" y="1275606"/>
            <a:ext cx="8568900" cy="3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800" b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800" b="0"/>
          </a:p>
        </p:txBody>
      </p:sp>
      <p:sp>
        <p:nvSpPr>
          <p:cNvPr id="298" name="Google Shape;298;p31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  <p:cxnSp>
        <p:nvCxnSpPr>
          <p:cNvPr id="77" name="Google Shape;171;p23">
            <a:extLst>
              <a:ext uri="{FF2B5EF4-FFF2-40B4-BE49-F238E27FC236}">
                <a16:creationId xmlns:a16="http://schemas.microsoft.com/office/drawing/2014/main" id="{A990D75D-D855-4B21-93D6-6951E8C05397}"/>
              </a:ext>
            </a:extLst>
          </p:cNvPr>
          <p:cNvCxnSpPr>
            <a:cxnSpLocks/>
            <a:stCxn id="2" idx="3"/>
            <a:endCxn id="306" idx="1"/>
          </p:cNvCxnSpPr>
          <p:nvPr/>
        </p:nvCxnSpPr>
        <p:spPr>
          <a:xfrm>
            <a:off x="2080391" y="2575224"/>
            <a:ext cx="343242" cy="59483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171;p23">
            <a:extLst>
              <a:ext uri="{FF2B5EF4-FFF2-40B4-BE49-F238E27FC236}">
                <a16:creationId xmlns:a16="http://schemas.microsoft.com/office/drawing/2014/main" id="{E2EE9CB7-3377-47CD-AC74-280E58172CEF}"/>
              </a:ext>
            </a:extLst>
          </p:cNvPr>
          <p:cNvCxnSpPr>
            <a:cxnSpLocks/>
            <a:endCxn id="313" idx="1"/>
          </p:cNvCxnSpPr>
          <p:nvPr/>
        </p:nvCxnSpPr>
        <p:spPr>
          <a:xfrm flipV="1">
            <a:off x="1339660" y="3095336"/>
            <a:ext cx="1088080" cy="551332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171;p23">
            <a:extLst>
              <a:ext uri="{FF2B5EF4-FFF2-40B4-BE49-F238E27FC236}">
                <a16:creationId xmlns:a16="http://schemas.microsoft.com/office/drawing/2014/main" id="{AFD5C709-756F-43CD-951A-B4FCF04929CB}"/>
              </a:ext>
            </a:extLst>
          </p:cNvPr>
          <p:cNvCxnSpPr>
            <a:cxnSpLocks/>
          </p:cNvCxnSpPr>
          <p:nvPr/>
        </p:nvCxnSpPr>
        <p:spPr>
          <a:xfrm flipV="1">
            <a:off x="1626169" y="4093939"/>
            <a:ext cx="911349" cy="364576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31"/>
          <p:cNvSpPr/>
          <p:nvPr/>
        </p:nvSpPr>
        <p:spPr>
          <a:xfrm>
            <a:off x="6213640" y="1736419"/>
            <a:ext cx="1368300" cy="759600"/>
          </a:xfrm>
          <a:prstGeom prst="rect">
            <a:avLst/>
          </a:prstGeom>
          <a:solidFill>
            <a:srgbClr val="FFC9EE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PoE </a:t>
            </a:r>
            <a:r>
              <a:rPr lang="zh-TW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網路管理</a:t>
            </a:r>
            <a:endParaRPr sz="14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00" name="Google Shape;300;p31"/>
          <p:cNvSpPr/>
          <p:nvPr/>
        </p:nvSpPr>
        <p:spPr>
          <a:xfrm>
            <a:off x="2357097" y="1094356"/>
            <a:ext cx="3296944" cy="3843403"/>
          </a:xfrm>
          <a:prstGeom prst="rect">
            <a:avLst/>
          </a:prstGeom>
          <a:solidFill>
            <a:srgbClr val="FFC9EE">
              <a:alpha val="20000"/>
            </a:srgb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666132DB-58FA-44DA-BC45-AB8076354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9098" y="1882106"/>
            <a:ext cx="1315233" cy="505498"/>
          </a:xfrm>
          <a:prstGeom prst="rect">
            <a:avLst/>
          </a:prstGeom>
        </p:spPr>
      </p:pic>
      <p:sp>
        <p:nvSpPr>
          <p:cNvPr id="301" name="Google Shape;301;p31"/>
          <p:cNvSpPr/>
          <p:nvPr/>
        </p:nvSpPr>
        <p:spPr>
          <a:xfrm>
            <a:off x="4042791" y="1773825"/>
            <a:ext cx="1549800" cy="720000"/>
          </a:xfrm>
          <a:prstGeom prst="rect">
            <a:avLst/>
          </a:prstGeom>
          <a:solidFill>
            <a:srgbClr val="00AE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chemeClr val="lt1"/>
                </a:solidFill>
                <a:latin typeface="微軟正黑體"/>
                <a:ea typeface="微軟正黑體"/>
                <a:cs typeface="Calibri"/>
                <a:sym typeface="Calibri"/>
              </a:rPr>
              <a:t>網路交換管理</a:t>
            </a:r>
            <a:endParaRPr lang="zh-TW" b="1">
              <a:solidFill>
                <a:schemeClr val="lt1"/>
              </a:solidFill>
              <a:latin typeface="微軟正黑體"/>
              <a:ea typeface="微軟正黑體"/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6213640" y="2593093"/>
            <a:ext cx="1368300" cy="1989000"/>
          </a:xfrm>
          <a:prstGeom prst="rect">
            <a:avLst/>
          </a:prstGeom>
          <a:solidFill>
            <a:srgbClr val="FFC9EE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網管型</a:t>
            </a:r>
            <a:endParaRPr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交換器</a:t>
            </a:r>
            <a:endParaRPr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5988834" y="1189853"/>
            <a:ext cx="1883027" cy="44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網路交換器</a:t>
            </a:r>
            <a:endParaRPr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05" name="Google Shape;305;p31"/>
          <p:cNvSpPr/>
          <p:nvPr/>
        </p:nvSpPr>
        <p:spPr>
          <a:xfrm>
            <a:off x="2424285" y="1773825"/>
            <a:ext cx="1491600" cy="49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雲端代理程式</a:t>
            </a:r>
            <a:endParaRPr lang="zh-TW" altLang="en-US" sz="14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06" name="Google Shape;306;p31"/>
          <p:cNvSpPr/>
          <p:nvPr/>
        </p:nvSpPr>
        <p:spPr>
          <a:xfrm>
            <a:off x="2423633" y="2362757"/>
            <a:ext cx="1491600" cy="5439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Apps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1"/>
          <p:cNvSpPr/>
          <p:nvPr/>
        </p:nvSpPr>
        <p:spPr>
          <a:xfrm>
            <a:off x="2432386" y="3327583"/>
            <a:ext cx="1491600" cy="46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儲存管理</a:t>
            </a:r>
            <a:endParaRPr lang="zh-TW" altLang="en-US" sz="14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08" name="Google Shape;308;p31"/>
          <p:cNvSpPr/>
          <p:nvPr/>
        </p:nvSpPr>
        <p:spPr>
          <a:xfrm>
            <a:off x="4042791" y="2557304"/>
            <a:ext cx="1549800" cy="7068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虛擬機管理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(</a:t>
            </a:r>
            <a:r>
              <a:rPr lang="af-ZA" altLang="zh-TW" sz="14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KVM &amp; Docker)</a:t>
            </a:r>
            <a:endParaRPr lang="af-ZA" sz="14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09" name="Google Shape;309;p31"/>
          <p:cNvSpPr/>
          <p:nvPr/>
        </p:nvSpPr>
        <p:spPr>
          <a:xfrm>
            <a:off x="2432385" y="4377300"/>
            <a:ext cx="3160206" cy="461399"/>
          </a:xfrm>
          <a:prstGeom prst="rect">
            <a:avLst/>
          </a:prstGeom>
          <a:solidFill>
            <a:srgbClr val="E8066C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基本作業系統</a:t>
            </a:r>
          </a:p>
        </p:txBody>
      </p:sp>
      <p:sp>
        <p:nvSpPr>
          <p:cNvPr id="311" name="Google Shape;311;p31"/>
          <p:cNvSpPr/>
          <p:nvPr/>
        </p:nvSpPr>
        <p:spPr>
          <a:xfrm>
            <a:off x="4042791" y="3853362"/>
            <a:ext cx="1549800" cy="4614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系統管理</a:t>
            </a:r>
            <a:endParaRPr lang="zh-TW" altLang="en-US" sz="14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3418500" y="1241350"/>
            <a:ext cx="1153500" cy="35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QTS</a:t>
            </a:r>
            <a:endParaRPr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13" name="Google Shape;313;p31"/>
          <p:cNvSpPr/>
          <p:nvPr/>
        </p:nvSpPr>
        <p:spPr>
          <a:xfrm>
            <a:off x="2427740" y="2936036"/>
            <a:ext cx="1491600" cy="3186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 store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5" name="Google Shape;315;p31" hidden="1"/>
          <p:cNvGrpSpPr/>
          <p:nvPr/>
        </p:nvGrpSpPr>
        <p:grpSpPr>
          <a:xfrm>
            <a:off x="8104602" y="1516724"/>
            <a:ext cx="845209" cy="3214031"/>
            <a:chOff x="7932181" y="1450695"/>
            <a:chExt cx="845209" cy="3214031"/>
          </a:xfrm>
        </p:grpSpPr>
        <p:pic>
          <p:nvPicPr>
            <p:cNvPr id="316" name="Google Shape;316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3276" y="1450695"/>
              <a:ext cx="837952" cy="83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2181" y="1923678"/>
              <a:ext cx="837952" cy="83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2181" y="2396661"/>
              <a:ext cx="837952" cy="83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2181" y="2869644"/>
              <a:ext cx="837952" cy="83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9438" y="3342627"/>
              <a:ext cx="837952" cy="8379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9438" y="3826774"/>
              <a:ext cx="837952" cy="8379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Google Shape;325;p31"/>
          <p:cNvSpPr/>
          <p:nvPr/>
        </p:nvSpPr>
        <p:spPr>
          <a:xfrm>
            <a:off x="2432386" y="3853362"/>
            <a:ext cx="1491600" cy="46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設備管理</a:t>
            </a:r>
            <a:endParaRPr lang="zh-TW" altLang="en-US" sz="14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326" name="Google Shape;326;p31"/>
          <p:cNvSpPr/>
          <p:nvPr/>
        </p:nvSpPr>
        <p:spPr>
          <a:xfrm>
            <a:off x="4042505" y="3327583"/>
            <a:ext cx="1550100" cy="462300"/>
          </a:xfrm>
          <a:prstGeom prst="rect">
            <a:avLst/>
          </a:prstGeom>
          <a:solidFill>
            <a:srgbClr val="A57AD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使用者管理</a:t>
            </a:r>
            <a:endParaRPr lang="zh-TW" altLang="en-US" sz="14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521AD900-E4F2-4D6F-86FA-B4B3D79F43A6}"/>
              </a:ext>
            </a:extLst>
          </p:cNvPr>
          <p:cNvSpPr/>
          <p:nvPr/>
        </p:nvSpPr>
        <p:spPr>
          <a:xfrm>
            <a:off x="122129" y="2166123"/>
            <a:ext cx="1958262" cy="8182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9" name="Google Shape;329;p31"/>
          <p:cNvSpPr txBox="1"/>
          <p:nvPr/>
        </p:nvSpPr>
        <p:spPr>
          <a:xfrm>
            <a:off x="389525" y="2674529"/>
            <a:ext cx="170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6040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行動 Apps &amp; 工具</a:t>
            </a:r>
            <a:endParaRPr sz="1200" b="1">
              <a:solidFill>
                <a:srgbClr val="60407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grpSp>
        <p:nvGrpSpPr>
          <p:cNvPr id="15" name="群組 14" hidden="1">
            <a:extLst>
              <a:ext uri="{FF2B5EF4-FFF2-40B4-BE49-F238E27FC236}">
                <a16:creationId xmlns:a16="http://schemas.microsoft.com/office/drawing/2014/main" id="{43EBCD97-B27B-4204-81AE-985970EEDB21}"/>
              </a:ext>
            </a:extLst>
          </p:cNvPr>
          <p:cNvGrpSpPr/>
          <p:nvPr/>
        </p:nvGrpSpPr>
        <p:grpSpPr>
          <a:xfrm>
            <a:off x="1690785" y="1470975"/>
            <a:ext cx="741601" cy="2801463"/>
            <a:chOff x="1690785" y="1470975"/>
            <a:chExt cx="741601" cy="2801463"/>
          </a:xfrm>
        </p:grpSpPr>
        <p:cxnSp>
          <p:nvCxnSpPr>
            <p:cNvPr id="314" name="Google Shape;314;p31"/>
            <p:cNvCxnSpPr>
              <a:endCxn id="305" idx="1"/>
            </p:cNvCxnSpPr>
            <p:nvPr/>
          </p:nvCxnSpPr>
          <p:spPr>
            <a:xfrm>
              <a:off x="1690785" y="1470975"/>
              <a:ext cx="733500" cy="5490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324" name="Google Shape;324;p31"/>
            <p:cNvCxnSpPr>
              <a:cxnSpLocks/>
              <a:endCxn id="313" idx="1"/>
            </p:cNvCxnSpPr>
            <p:nvPr/>
          </p:nvCxnSpPr>
          <p:spPr>
            <a:xfrm flipV="1">
              <a:off x="2140105" y="3095336"/>
              <a:ext cx="287635" cy="473294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328" name="Google Shape;328;p31"/>
            <p:cNvCxnSpPr>
              <a:stCxn id="325" idx="1"/>
            </p:cNvCxnSpPr>
            <p:nvPr/>
          </p:nvCxnSpPr>
          <p:spPr>
            <a:xfrm rot="10800000" flipV="1">
              <a:off x="1690786" y="4084511"/>
              <a:ext cx="741600" cy="187927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336" name="Google Shape;336;p31"/>
            <p:cNvCxnSpPr>
              <a:cxnSpLocks/>
              <a:endCxn id="306" idx="1"/>
            </p:cNvCxnSpPr>
            <p:nvPr/>
          </p:nvCxnSpPr>
          <p:spPr>
            <a:xfrm>
              <a:off x="1986030" y="2398225"/>
              <a:ext cx="437603" cy="236482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4264EB5-D05E-4EE6-A98D-790AA5568578}"/>
              </a:ext>
            </a:extLst>
          </p:cNvPr>
          <p:cNvGrpSpPr/>
          <p:nvPr/>
        </p:nvGrpSpPr>
        <p:grpSpPr>
          <a:xfrm>
            <a:off x="290791" y="1130407"/>
            <a:ext cx="1596694" cy="898462"/>
            <a:chOff x="116851" y="1023682"/>
            <a:chExt cx="1596694" cy="898462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86C295D1-D63B-4FC0-ACFC-E51690D47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6851" y="1023682"/>
              <a:ext cx="1596694" cy="898462"/>
            </a:xfrm>
            <a:prstGeom prst="rect">
              <a:avLst/>
            </a:prstGeom>
          </p:spPr>
        </p:pic>
        <p:sp>
          <p:nvSpPr>
            <p:cNvPr id="337" name="Google Shape;337;p31"/>
            <p:cNvSpPr/>
            <p:nvPr/>
          </p:nvSpPr>
          <p:spPr>
            <a:xfrm>
              <a:off x="194298" y="1291410"/>
              <a:ext cx="1441800" cy="578232"/>
            </a:xfrm>
            <a:prstGeom prst="cloud">
              <a:avLst/>
            </a:prstGeom>
            <a:noFill/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60407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雲端</a:t>
              </a:r>
              <a:br>
                <a:rPr lang="en-US" altLang="zh-TW" sz="1600" b="1">
                  <a:solidFill>
                    <a:srgbClr val="60407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</a:br>
              <a:r>
                <a:rPr lang="zh-TW" sz="1600" b="1">
                  <a:solidFill>
                    <a:srgbClr val="60407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管理者</a:t>
              </a:r>
              <a:endParaRPr sz="1600" b="1">
                <a:solidFill>
                  <a:srgbClr val="6040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</p:grp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4527B0FC-8A03-4ECD-B0FD-547A5D6CD504}"/>
              </a:ext>
            </a:extLst>
          </p:cNvPr>
          <p:cNvSpPr/>
          <p:nvPr/>
        </p:nvSpPr>
        <p:spPr>
          <a:xfrm>
            <a:off x="114463" y="4070243"/>
            <a:ext cx="1958262" cy="6862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7" name="Google Shape;327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0845" y="4102201"/>
            <a:ext cx="984373" cy="61523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8" name="Google Shape;338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75923" y="4164448"/>
            <a:ext cx="788105" cy="49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25F2677C-11E5-4A53-BB7D-1B7174AA38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grpSp>
        <p:nvGrpSpPr>
          <p:cNvPr id="70" name="群組 69">
            <a:extLst>
              <a:ext uri="{FF2B5EF4-FFF2-40B4-BE49-F238E27FC236}">
                <a16:creationId xmlns:a16="http://schemas.microsoft.com/office/drawing/2014/main" id="{77136EB5-40EA-4735-B9F4-B3EEDA0A1A18}"/>
              </a:ext>
            </a:extLst>
          </p:cNvPr>
          <p:cNvGrpSpPr/>
          <p:nvPr/>
        </p:nvGrpSpPr>
        <p:grpSpPr>
          <a:xfrm>
            <a:off x="-33162" y="3022762"/>
            <a:ext cx="2152914" cy="1118375"/>
            <a:chOff x="-33162" y="3022762"/>
            <a:chExt cx="2152914" cy="1118375"/>
          </a:xfrm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F8C16763-1D96-4E74-9E23-D9C4E26CE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7854" y="3022762"/>
              <a:ext cx="1471709" cy="996964"/>
            </a:xfrm>
            <a:prstGeom prst="rect">
              <a:avLst/>
            </a:prstGeom>
          </p:spPr>
        </p:pic>
        <p:sp>
          <p:nvSpPr>
            <p:cNvPr id="72" name="Google Shape;323;p31">
              <a:extLst>
                <a:ext uri="{FF2B5EF4-FFF2-40B4-BE49-F238E27FC236}">
                  <a16:creationId xmlns:a16="http://schemas.microsoft.com/office/drawing/2014/main" id="{D2F77B9C-7F13-4D55-812F-59BE3E28AF7E}"/>
                </a:ext>
              </a:extLst>
            </p:cNvPr>
            <p:cNvSpPr/>
            <p:nvPr/>
          </p:nvSpPr>
          <p:spPr>
            <a:xfrm>
              <a:off x="-33162" y="3149265"/>
              <a:ext cx="2152914" cy="991872"/>
            </a:xfrm>
            <a:prstGeom prst="cloud">
              <a:avLst/>
            </a:prstGeom>
            <a:noFill/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QNA</a:t>
              </a:r>
              <a:r>
                <a:rPr lang="en-US" altLang="zh-TW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P</a:t>
              </a:r>
              <a:r>
                <a:rPr lang="zh-TW" altLang="en-US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 </a:t>
              </a:r>
              <a:endParaRPr lang="en-US" altLang="zh-TW" sz="1600" b="1">
                <a:solidFill>
                  <a:srgbClr val="6040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>
                  <a:solidFill>
                    <a:srgbClr val="60407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App Store</a:t>
              </a:r>
              <a:endParaRPr sz="1600" b="1">
                <a:solidFill>
                  <a:srgbClr val="6040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86130DE7-7175-4008-86A3-DF3F4AAA542C}"/>
              </a:ext>
            </a:extLst>
          </p:cNvPr>
          <p:cNvGrpSpPr/>
          <p:nvPr/>
        </p:nvGrpSpPr>
        <p:grpSpPr>
          <a:xfrm>
            <a:off x="307498" y="2288932"/>
            <a:ext cx="1684606" cy="311485"/>
            <a:chOff x="307498" y="2288932"/>
            <a:chExt cx="1684606" cy="311485"/>
          </a:xfrm>
        </p:grpSpPr>
        <p:pic>
          <p:nvPicPr>
            <p:cNvPr id="74" name="Google Shape;333;p31">
              <a:extLst>
                <a:ext uri="{FF2B5EF4-FFF2-40B4-BE49-F238E27FC236}">
                  <a16:creationId xmlns:a16="http://schemas.microsoft.com/office/drawing/2014/main" id="{05973D29-BD39-4563-B167-D9DC6A342C3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90476" y="2288932"/>
              <a:ext cx="311483" cy="311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281FFD02-705D-4304-A777-955917EC4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7498" y="2288933"/>
              <a:ext cx="311484" cy="311484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B19EEAAF-E75C-466A-AF98-597A96111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35991" y="2288933"/>
              <a:ext cx="311484" cy="311484"/>
            </a:xfrm>
            <a:prstGeom prst="rect">
              <a:avLst/>
            </a:prstGeom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8971B9E6-B218-4448-9CEC-359E8266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3014" y="2288934"/>
              <a:ext cx="303430" cy="30343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0A3A286-5413-4ACD-9053-A6E084756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81506" y="2289039"/>
              <a:ext cx="310598" cy="310598"/>
            </a:xfrm>
            <a:prstGeom prst="rect">
              <a:avLst/>
            </a:prstGeom>
          </p:spPr>
        </p:pic>
      </p:grpSp>
      <p:pic>
        <p:nvPicPr>
          <p:cNvPr id="81" name="圖形 80">
            <a:extLst>
              <a:ext uri="{FF2B5EF4-FFF2-40B4-BE49-F238E27FC236}">
                <a16:creationId xmlns:a16="http://schemas.microsoft.com/office/drawing/2014/main" id="{CE9E42A3-00B6-4D02-8321-0602537720A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52349" y="1350878"/>
            <a:ext cx="621636" cy="34563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圖片 69">
            <a:extLst>
              <a:ext uri="{FF2B5EF4-FFF2-40B4-BE49-F238E27FC236}">
                <a16:creationId xmlns:a16="http://schemas.microsoft.com/office/drawing/2014/main" id="{71303A28-0AA1-43A9-B976-19B4AC98A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53" b="2400"/>
          <a:stretch/>
        </p:blipFill>
        <p:spPr>
          <a:xfrm>
            <a:off x="0" y="1026167"/>
            <a:ext cx="9144000" cy="3993855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E9DA1486-ED8D-4B0D-892E-FA0B3F9DEBD5}"/>
              </a:ext>
            </a:extLst>
          </p:cNvPr>
          <p:cNvSpPr/>
          <p:nvPr/>
        </p:nvSpPr>
        <p:spPr>
          <a:xfrm>
            <a:off x="0" y="1024496"/>
            <a:ext cx="9144000" cy="3993854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343" name="Google Shape;343;p32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>
                <a:latin typeface="微軟正黑體"/>
                <a:ea typeface="微軟正黑體"/>
              </a:rPr>
              <a:t>QGD- 1600P </a:t>
            </a:r>
            <a:r>
              <a:rPr lang="zh-TW" altLang="en-US">
                <a:latin typeface="微軟正黑體"/>
                <a:ea typeface="微軟正黑體"/>
              </a:rPr>
              <a:t>硬體規格</a:t>
            </a:r>
          </a:p>
        </p:txBody>
      </p:sp>
      <p:sp>
        <p:nvSpPr>
          <p:cNvPr id="344" name="Google Shape;344;p32"/>
          <p:cNvSpPr txBox="1">
            <a:spLocks noGrp="1"/>
          </p:cNvSpPr>
          <p:nvPr>
            <p:ph type="body" idx="4294967295"/>
          </p:nvPr>
        </p:nvSpPr>
        <p:spPr>
          <a:xfrm>
            <a:off x="251520" y="970806"/>
            <a:ext cx="8568900" cy="3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345" name="Google Shape;345;p32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  <p:pic>
        <p:nvPicPr>
          <p:cNvPr id="347" name="Google Shape;347;p32" hidden="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749" y="1266475"/>
            <a:ext cx="4229100" cy="2466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6DD278BA-3B5D-4AA7-986C-7A5B2DF049A0}"/>
              </a:ext>
            </a:extLst>
          </p:cNvPr>
          <p:cNvSpPr/>
          <p:nvPr/>
        </p:nvSpPr>
        <p:spPr>
          <a:xfrm>
            <a:off x="681142" y="1273441"/>
            <a:ext cx="4207521" cy="2555711"/>
          </a:xfrm>
          <a:prstGeom prst="roundRect">
            <a:avLst>
              <a:gd name="adj" fmla="val 57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9" name="Google Shape;349;p32" hidden="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0009" y="2644348"/>
            <a:ext cx="9525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8C4D8C59-037C-4893-9CD3-DA3D5CEACCA1}"/>
              </a:ext>
            </a:extLst>
          </p:cNvPr>
          <p:cNvSpPr/>
          <p:nvPr/>
        </p:nvSpPr>
        <p:spPr>
          <a:xfrm>
            <a:off x="6551521" y="4371088"/>
            <a:ext cx="1879503" cy="449786"/>
          </a:xfrm>
          <a:prstGeom prst="roundRect">
            <a:avLst>
              <a:gd name="adj" fmla="val 12489"/>
            </a:avLst>
          </a:prstGeom>
          <a:solidFill>
            <a:srgbClr val="A57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1" name="Google Shape;351;p32" hidden="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4465" y="3256771"/>
            <a:ext cx="6029325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119F0BBB-1688-40A8-A91A-D8C74BA6BD95}"/>
              </a:ext>
            </a:extLst>
          </p:cNvPr>
          <p:cNvSpPr/>
          <p:nvPr/>
        </p:nvSpPr>
        <p:spPr>
          <a:xfrm>
            <a:off x="756268" y="2441461"/>
            <a:ext cx="4049087" cy="778952"/>
          </a:xfrm>
          <a:prstGeom prst="roundRect">
            <a:avLst/>
          </a:prstGeom>
          <a:solidFill>
            <a:srgbClr val="FFC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645222AC-3286-4C7F-985A-40C253EBA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640" y="3932245"/>
            <a:ext cx="5249121" cy="929328"/>
          </a:xfrm>
          <a:prstGeom prst="rect">
            <a:avLst/>
          </a:prstGeom>
        </p:spPr>
      </p:pic>
      <p:pic>
        <p:nvPicPr>
          <p:cNvPr id="352" name="Google Shape;352;p32" hidden="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77832" y="2876440"/>
            <a:ext cx="3009900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2" hidden="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4861" y="2468623"/>
            <a:ext cx="3952875" cy="723900"/>
          </a:xfrm>
          <a:prstGeom prst="rect">
            <a:avLst/>
          </a:prstGeom>
          <a:solidFill>
            <a:srgbClr val="FFC9EE"/>
          </a:solidFill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9951" y="1633701"/>
            <a:ext cx="125730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43551" y="1630504"/>
            <a:ext cx="12573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96385" y="1697179"/>
            <a:ext cx="125730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83832" y="2690979"/>
            <a:ext cx="1838325" cy="4381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07582" y="2690979"/>
            <a:ext cx="1838325" cy="4381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59" name="Google Shape;359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57877" y="2505547"/>
            <a:ext cx="781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31961" y="2573002"/>
            <a:ext cx="3429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 hidden="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36235" y="2852415"/>
            <a:ext cx="800100" cy="600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 hidden="1">
            <a:extLst>
              <a:ext uri="{FF2B5EF4-FFF2-40B4-BE49-F238E27FC236}">
                <a16:creationId xmlns:a16="http://schemas.microsoft.com/office/drawing/2014/main" id="{37521046-7B70-4A65-A13D-C11CBFE1B641}"/>
              </a:ext>
            </a:extLst>
          </p:cNvPr>
          <p:cNvGrpSpPr/>
          <p:nvPr/>
        </p:nvGrpSpPr>
        <p:grpSpPr>
          <a:xfrm>
            <a:off x="5600798" y="1220480"/>
            <a:ext cx="2770675" cy="1075266"/>
            <a:chOff x="5600798" y="1220480"/>
            <a:chExt cx="2770675" cy="1075266"/>
          </a:xfrm>
        </p:grpSpPr>
        <p:pic>
          <p:nvPicPr>
            <p:cNvPr id="377" name="Google Shape;377;p3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600799" y="1576823"/>
              <a:ext cx="1343025" cy="34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3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028448" y="1577462"/>
              <a:ext cx="1343025" cy="34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3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600799" y="1220480"/>
              <a:ext cx="1952625" cy="29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600798" y="1952846"/>
              <a:ext cx="1343025" cy="34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028447" y="1944387"/>
              <a:ext cx="1343025" cy="342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9698F4B4-63B7-4E7C-B185-B9F163972F43}"/>
              </a:ext>
            </a:extLst>
          </p:cNvPr>
          <p:cNvSpPr/>
          <p:nvPr/>
        </p:nvSpPr>
        <p:spPr>
          <a:xfrm>
            <a:off x="5292455" y="1478867"/>
            <a:ext cx="1401741" cy="397074"/>
          </a:xfrm>
          <a:prstGeom prst="roundRect">
            <a:avLst>
              <a:gd name="adj" fmla="val 1850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5439BBC6-94BF-43FC-A538-AF634615E5BA}"/>
              </a:ext>
            </a:extLst>
          </p:cNvPr>
          <p:cNvSpPr/>
          <p:nvPr/>
        </p:nvSpPr>
        <p:spPr>
          <a:xfrm>
            <a:off x="5300750" y="1136869"/>
            <a:ext cx="3123062" cy="287520"/>
          </a:xfrm>
          <a:prstGeom prst="roundRect">
            <a:avLst>
              <a:gd name="adj" fmla="val 23381"/>
            </a:avLst>
          </a:prstGeom>
          <a:solidFill>
            <a:srgbClr val="A57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B0D31271-8BEF-43F5-A1C3-515AAD044793}"/>
              </a:ext>
            </a:extLst>
          </p:cNvPr>
          <p:cNvSpPr/>
          <p:nvPr/>
        </p:nvSpPr>
        <p:spPr>
          <a:xfrm>
            <a:off x="5292455" y="1907663"/>
            <a:ext cx="1401741" cy="410775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166D4685-D272-4AA6-8FCD-2309818384B8}"/>
              </a:ext>
            </a:extLst>
          </p:cNvPr>
          <p:cNvSpPr/>
          <p:nvPr/>
        </p:nvSpPr>
        <p:spPr>
          <a:xfrm>
            <a:off x="6731758" y="1479081"/>
            <a:ext cx="1692053" cy="397074"/>
          </a:xfrm>
          <a:prstGeom prst="roundRect">
            <a:avLst>
              <a:gd name="adj" fmla="val 1690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81956A3A-58E4-40C6-AB13-F591C7B5F418}"/>
              </a:ext>
            </a:extLst>
          </p:cNvPr>
          <p:cNvSpPr/>
          <p:nvPr/>
        </p:nvSpPr>
        <p:spPr>
          <a:xfrm>
            <a:off x="6731758" y="1907877"/>
            <a:ext cx="1692053" cy="410775"/>
          </a:xfrm>
          <a:prstGeom prst="roundRect">
            <a:avLst>
              <a:gd name="adj" fmla="val 1653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5" name="Google Shape;385;p32"/>
          <p:cNvSpPr/>
          <p:nvPr/>
        </p:nvSpPr>
        <p:spPr>
          <a:xfrm>
            <a:off x="2272138" y="1296623"/>
            <a:ext cx="110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>
                <a:solidFill>
                  <a:srgbClr val="0D045F"/>
                </a:solidFill>
                <a:sym typeface="Arial"/>
              </a:rPr>
              <a:t>QTS</a:t>
            </a:r>
            <a:endParaRPr sz="1600">
              <a:solidFill>
                <a:srgbClr val="0D045F"/>
              </a:solidFill>
            </a:endParaRPr>
          </a:p>
        </p:txBody>
      </p:sp>
      <p:sp>
        <p:nvSpPr>
          <p:cNvPr id="386" name="Google Shape;386;p32"/>
          <p:cNvSpPr/>
          <p:nvPr/>
        </p:nvSpPr>
        <p:spPr>
          <a:xfrm>
            <a:off x="877392" y="2033331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0D045F"/>
                </a:solidFill>
                <a:sym typeface="Arial"/>
              </a:rPr>
              <a:t>2 x 2.5" SSD</a:t>
            </a:r>
            <a:endParaRPr>
              <a:solidFill>
                <a:srgbClr val="0D045F"/>
              </a:solidFill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2053835" y="2034223"/>
            <a:ext cx="1369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0D045F"/>
                </a:solidFill>
                <a:latin typeface="Arial"/>
                <a:ea typeface="Arial"/>
                <a:cs typeface="Arial"/>
                <a:sym typeface="Arial"/>
              </a:rPr>
              <a:t>Intel J4105</a:t>
            </a:r>
            <a:endParaRPr sz="1000">
              <a:solidFill>
                <a:srgbClr val="0D0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2"/>
          <p:cNvSpPr/>
          <p:nvPr/>
        </p:nvSpPr>
        <p:spPr>
          <a:xfrm>
            <a:off x="3496385" y="2039669"/>
            <a:ext cx="1203300" cy="23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0D045F"/>
                </a:solidFill>
                <a:sym typeface="Arial"/>
              </a:rPr>
              <a:t> 4GB/8GB RAM</a:t>
            </a:r>
            <a:endParaRPr>
              <a:solidFill>
                <a:srgbClr val="0D045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D0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2"/>
          <p:cNvSpPr/>
          <p:nvPr/>
        </p:nvSpPr>
        <p:spPr>
          <a:xfrm>
            <a:off x="1219013" y="2863174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0D045F"/>
                </a:solidFill>
                <a:latin typeface="Arial"/>
                <a:ea typeface="Arial"/>
                <a:cs typeface="Arial"/>
                <a:sym typeface="Arial"/>
              </a:rPr>
              <a:t>2 x PCIe 2.0 x2</a:t>
            </a:r>
            <a:endParaRPr sz="1000">
              <a:solidFill>
                <a:srgbClr val="0D0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2"/>
          <p:cNvSpPr/>
          <p:nvPr/>
        </p:nvSpPr>
        <p:spPr>
          <a:xfrm>
            <a:off x="2170577" y="2464167"/>
            <a:ext cx="1313934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1">
                <a:solidFill>
                  <a:srgbClr val="0D045F"/>
                </a:solidFill>
                <a:sym typeface="Arial"/>
              </a:rPr>
              <a:t>PCIe Interface</a:t>
            </a:r>
            <a:endParaRPr sz="1100">
              <a:solidFill>
                <a:srgbClr val="0D045F"/>
              </a:solidFill>
            </a:endParaRPr>
          </a:p>
        </p:txBody>
      </p:sp>
      <p:sp>
        <p:nvSpPr>
          <p:cNvPr id="391" name="Google Shape;391;p32"/>
          <p:cNvSpPr/>
          <p:nvPr/>
        </p:nvSpPr>
        <p:spPr>
          <a:xfrm>
            <a:off x="3161560" y="2885364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0D045F"/>
                </a:solidFill>
                <a:latin typeface="Arial"/>
                <a:ea typeface="Arial"/>
                <a:cs typeface="Arial"/>
                <a:sym typeface="Arial"/>
              </a:rPr>
              <a:t>2 x LAN GbE</a:t>
            </a:r>
            <a:endParaRPr sz="1000">
              <a:solidFill>
                <a:srgbClr val="0D0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2"/>
          <p:cNvSpPr/>
          <p:nvPr/>
        </p:nvSpPr>
        <p:spPr>
          <a:xfrm>
            <a:off x="5945931" y="1159298"/>
            <a:ext cx="1832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供電系統</a:t>
            </a:r>
            <a:endParaRPr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6" name="Google Shape;396;p32"/>
          <p:cNvSpPr/>
          <p:nvPr/>
        </p:nvSpPr>
        <p:spPr>
          <a:xfrm>
            <a:off x="5382295" y="1479546"/>
            <a:ext cx="128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系統供電</a:t>
            </a:r>
            <a:endParaRPr sz="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: 50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/40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</a:t>
            </a:r>
            <a:endParaRPr sz="9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97" name="Google Shape;397;p32"/>
          <p:cNvSpPr/>
          <p:nvPr/>
        </p:nvSpPr>
        <p:spPr>
          <a:xfrm>
            <a:off x="5377279" y="1913612"/>
            <a:ext cx="124240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系統電源控制器</a:t>
            </a:r>
            <a:endParaRPr sz="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B95520A1-E305-43AF-A3A4-E8AF35C87D09}"/>
              </a:ext>
            </a:extLst>
          </p:cNvPr>
          <p:cNvSpPr/>
          <p:nvPr/>
        </p:nvSpPr>
        <p:spPr>
          <a:xfrm>
            <a:off x="5285546" y="2423287"/>
            <a:ext cx="946756" cy="436141"/>
          </a:xfrm>
          <a:prstGeom prst="roundRect">
            <a:avLst>
              <a:gd name="adj" fmla="val 23381"/>
            </a:avLst>
          </a:prstGeom>
          <a:solidFill>
            <a:srgbClr val="A57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8" name="Google Shape;398;p32"/>
          <p:cNvSpPr/>
          <p:nvPr/>
        </p:nvSpPr>
        <p:spPr>
          <a:xfrm>
            <a:off x="5238909" y="2469791"/>
            <a:ext cx="11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Host power</a:t>
            </a:r>
            <a:r>
              <a:rPr lang="zh-TW" sz="900">
                <a:solidFill>
                  <a:schemeClr val="bg1"/>
                </a:solidFill>
                <a:sym typeface="Arial"/>
              </a:rPr>
              <a:t> controller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99" name="Google Shape;399;p32"/>
          <p:cNvSpPr/>
          <p:nvPr/>
        </p:nvSpPr>
        <p:spPr>
          <a:xfrm>
            <a:off x="7047704" y="1486112"/>
            <a:ext cx="106770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總電源供給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: </a:t>
            </a:r>
            <a:endParaRPr sz="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460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/280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</a:t>
            </a:r>
            <a:endParaRPr sz="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0" name="Google Shape;400;p32"/>
          <p:cNvSpPr/>
          <p:nvPr/>
        </p:nvSpPr>
        <p:spPr>
          <a:xfrm>
            <a:off x="7035198" y="1930248"/>
            <a:ext cx="11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PoE 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電源最大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: </a:t>
            </a:r>
            <a:endParaRPr sz="9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410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/240</a:t>
            </a:r>
            <a:r>
              <a:rPr lang="zh-TW" sz="9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</a:t>
            </a:r>
            <a:endParaRPr sz="9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02" name="Google Shape;402;p32"/>
          <p:cNvSpPr/>
          <p:nvPr/>
        </p:nvSpPr>
        <p:spPr>
          <a:xfrm>
            <a:off x="6870496" y="4458207"/>
            <a:ext cx="1333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主機電源按鈕</a:t>
            </a:r>
            <a:endParaRPr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3DA329A-E80F-4700-9F6D-977F30668946}"/>
              </a:ext>
            </a:extLst>
          </p:cNvPr>
          <p:cNvGrpSpPr/>
          <p:nvPr/>
        </p:nvGrpSpPr>
        <p:grpSpPr>
          <a:xfrm>
            <a:off x="2375493" y="3321168"/>
            <a:ext cx="1036380" cy="504540"/>
            <a:chOff x="2456257" y="3321168"/>
            <a:chExt cx="1036380" cy="504540"/>
          </a:xfrm>
        </p:grpSpPr>
        <p:pic>
          <p:nvPicPr>
            <p:cNvPr id="361" name="Google Shape;361;p3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456257" y="3354112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32"/>
            <p:cNvSpPr/>
            <p:nvPr/>
          </p:nvSpPr>
          <p:spPr>
            <a:xfrm>
              <a:off x="2775037" y="3321168"/>
              <a:ext cx="717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>
                  <a:solidFill>
                    <a:srgbClr val="0D045F"/>
                  </a:solidFill>
                  <a:sym typeface="Arial"/>
                </a:rPr>
                <a:t>USB 3.0 </a:t>
              </a:r>
              <a:endParaRPr>
                <a:solidFill>
                  <a:srgbClr val="0D045F"/>
                </a:solidFill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2778525" y="3425508"/>
              <a:ext cx="66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0D045F"/>
                  </a:solidFill>
                  <a:sym typeface="Arial"/>
                </a:rPr>
                <a:t>x 1</a:t>
              </a:r>
              <a:endParaRPr>
                <a:solidFill>
                  <a:srgbClr val="0D045F"/>
                </a:solidFill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4843A16-AB36-4F9C-9E56-9A4F72F485EA}"/>
              </a:ext>
            </a:extLst>
          </p:cNvPr>
          <p:cNvGrpSpPr/>
          <p:nvPr/>
        </p:nvGrpSpPr>
        <p:grpSpPr>
          <a:xfrm>
            <a:off x="3703987" y="3314046"/>
            <a:ext cx="988037" cy="487862"/>
            <a:chOff x="3781523" y="3314046"/>
            <a:chExt cx="988037" cy="487862"/>
          </a:xfrm>
        </p:grpSpPr>
        <p:pic>
          <p:nvPicPr>
            <p:cNvPr id="362" name="Google Shape;362;p3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781523" y="3356255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Google Shape;393;p32"/>
            <p:cNvSpPr/>
            <p:nvPr/>
          </p:nvSpPr>
          <p:spPr>
            <a:xfrm>
              <a:off x="4077160" y="3314046"/>
              <a:ext cx="692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>
                  <a:solidFill>
                    <a:srgbClr val="0D045F"/>
                  </a:solidFill>
                  <a:sym typeface="Arial"/>
                </a:rPr>
                <a:t>USB 2.0 </a:t>
              </a:r>
              <a:endParaRPr>
                <a:solidFill>
                  <a:srgbClr val="0D045F"/>
                </a:solidFill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4080839" y="3401708"/>
              <a:ext cx="66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0D045F"/>
                  </a:solidFill>
                  <a:sym typeface="Arial"/>
                </a:rPr>
                <a:t>x 2</a:t>
              </a:r>
              <a:endParaRPr>
                <a:solidFill>
                  <a:srgbClr val="0D045F"/>
                </a:solidFill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268073A-03C6-4C6F-9399-26C688CD1E7F}"/>
              </a:ext>
            </a:extLst>
          </p:cNvPr>
          <p:cNvGrpSpPr/>
          <p:nvPr/>
        </p:nvGrpSpPr>
        <p:grpSpPr>
          <a:xfrm>
            <a:off x="1035465" y="3306945"/>
            <a:ext cx="1047914" cy="483489"/>
            <a:chOff x="96428" y="3223251"/>
            <a:chExt cx="1047914" cy="483489"/>
          </a:xfrm>
        </p:grpSpPr>
        <p:pic>
          <p:nvPicPr>
            <p:cNvPr id="363" name="Google Shape;363;p3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6428" y="3272561"/>
              <a:ext cx="342900" cy="34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32"/>
            <p:cNvSpPr/>
            <p:nvPr/>
          </p:nvSpPr>
          <p:spPr>
            <a:xfrm>
              <a:off x="395776" y="3223251"/>
              <a:ext cx="748566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>
                  <a:solidFill>
                    <a:srgbClr val="0D045F"/>
                  </a:solidFill>
                  <a:sym typeface="Arial"/>
                </a:rPr>
                <a:t>HDMI 2.0</a:t>
              </a:r>
              <a:endParaRPr>
                <a:solidFill>
                  <a:srgbClr val="0D045F"/>
                </a:solidFill>
              </a:endParaRPr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403232" y="3306540"/>
              <a:ext cx="668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rgbClr val="0D045F"/>
                  </a:solidFill>
                  <a:sym typeface="Arial"/>
                </a:rPr>
                <a:t>x 1</a:t>
              </a:r>
              <a:endParaRPr>
                <a:solidFill>
                  <a:srgbClr val="0D045F"/>
                </a:solidFill>
              </a:endParaRPr>
            </a:p>
          </p:txBody>
        </p:sp>
      </p:grp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5685471E-FED6-4A7B-86CB-639E4EE685F4}"/>
              </a:ext>
            </a:extLst>
          </p:cNvPr>
          <p:cNvSpPr/>
          <p:nvPr/>
        </p:nvSpPr>
        <p:spPr>
          <a:xfrm>
            <a:off x="5317181" y="3042320"/>
            <a:ext cx="3106631" cy="1186260"/>
          </a:xfrm>
          <a:prstGeom prst="roundRect">
            <a:avLst>
              <a:gd name="adj" fmla="val 8102"/>
            </a:avLst>
          </a:prstGeom>
          <a:solidFill>
            <a:srgbClr val="FFC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373243DF-B2B2-445F-A27E-DACC00666323}"/>
              </a:ext>
            </a:extLst>
          </p:cNvPr>
          <p:cNvSpPr/>
          <p:nvPr/>
        </p:nvSpPr>
        <p:spPr>
          <a:xfrm>
            <a:off x="5466131" y="3277268"/>
            <a:ext cx="766171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3C6DF9EB-D569-48A6-9533-71924A5F1953}"/>
              </a:ext>
            </a:extLst>
          </p:cNvPr>
          <p:cNvSpPr/>
          <p:nvPr/>
        </p:nvSpPr>
        <p:spPr>
          <a:xfrm>
            <a:off x="6291719" y="3277268"/>
            <a:ext cx="766171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28B0A86B-F031-4ABE-98D2-55B7588703C1}"/>
              </a:ext>
            </a:extLst>
          </p:cNvPr>
          <p:cNvSpPr/>
          <p:nvPr/>
        </p:nvSpPr>
        <p:spPr>
          <a:xfrm>
            <a:off x="7327416" y="3270720"/>
            <a:ext cx="981075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A0A1DD83-8EFD-441B-A594-CD59B1A27901}"/>
              </a:ext>
            </a:extLst>
          </p:cNvPr>
          <p:cNvSpPr/>
          <p:nvPr/>
        </p:nvSpPr>
        <p:spPr>
          <a:xfrm>
            <a:off x="5484327" y="3812302"/>
            <a:ext cx="2824164" cy="356362"/>
          </a:xfrm>
          <a:prstGeom prst="roundRect">
            <a:avLst>
              <a:gd name="adj" fmla="val 1962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8" name="Google Shape;408;p32"/>
          <p:cNvSpPr/>
          <p:nvPr/>
        </p:nvSpPr>
        <p:spPr>
          <a:xfrm>
            <a:off x="5257764" y="3343756"/>
            <a:ext cx="1101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 x GbE</a:t>
            </a:r>
            <a:endParaRPr sz="9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3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777944" y="3644477"/>
            <a:ext cx="1333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091603" y="3392057"/>
            <a:ext cx="228600" cy="1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619680" y="3649104"/>
            <a:ext cx="133350" cy="1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2"/>
          <p:cNvSpPr/>
          <p:nvPr/>
        </p:nvSpPr>
        <p:spPr>
          <a:xfrm>
            <a:off x="6307844" y="3852500"/>
            <a:ext cx="110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16-port GbE</a:t>
            </a:r>
            <a:endParaRPr sz="10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2"/>
          <p:cNvSpPr/>
          <p:nvPr/>
        </p:nvSpPr>
        <p:spPr>
          <a:xfrm>
            <a:off x="6327672" y="3051467"/>
            <a:ext cx="11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</a:t>
            </a:r>
            <a:endParaRPr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4" name="Google Shape;404;p32"/>
          <p:cNvSpPr/>
          <p:nvPr/>
        </p:nvSpPr>
        <p:spPr>
          <a:xfrm>
            <a:off x="6280518" y="3259507"/>
            <a:ext cx="78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Microchip VSC7425</a:t>
            </a:r>
            <a:endParaRPr b="1"/>
          </a:p>
        </p:txBody>
      </p:sp>
      <p:grpSp>
        <p:nvGrpSpPr>
          <p:cNvPr id="25" name="群組 24" hidden="1">
            <a:extLst>
              <a:ext uri="{FF2B5EF4-FFF2-40B4-BE49-F238E27FC236}">
                <a16:creationId xmlns:a16="http://schemas.microsoft.com/office/drawing/2014/main" id="{A00FA9DE-2C43-4A7F-AD2F-72180606C30F}"/>
              </a:ext>
            </a:extLst>
          </p:cNvPr>
          <p:cNvGrpSpPr/>
          <p:nvPr/>
        </p:nvGrpSpPr>
        <p:grpSpPr>
          <a:xfrm>
            <a:off x="5511594" y="3286277"/>
            <a:ext cx="2733015" cy="721780"/>
            <a:chOff x="5511594" y="3286277"/>
            <a:chExt cx="2733015" cy="721780"/>
          </a:xfrm>
        </p:grpSpPr>
        <p:pic>
          <p:nvPicPr>
            <p:cNvPr id="369" name="Google Shape;369;p3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511594" y="3286277"/>
              <a:ext cx="628650" cy="345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6182536" y="3292266"/>
              <a:ext cx="981075" cy="345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533139" y="3741357"/>
              <a:ext cx="2695575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2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7434984" y="3294031"/>
              <a:ext cx="809625" cy="345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0" name="Google Shape;410;p32"/>
          <p:cNvSpPr/>
          <p:nvPr/>
        </p:nvSpPr>
        <p:spPr>
          <a:xfrm>
            <a:off x="7258981" y="3252819"/>
            <a:ext cx="110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PoE </a:t>
            </a:r>
            <a:endParaRPr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>
                <a:solidFill>
                  <a:srgbClr val="002060"/>
                </a:solidFill>
              </a:rPr>
              <a:t>控制器</a:t>
            </a:r>
            <a:endParaRPr b="1"/>
          </a:p>
        </p:txBody>
      </p:sp>
      <p:pic>
        <p:nvPicPr>
          <p:cNvPr id="72" name="圖形 71">
            <a:extLst>
              <a:ext uri="{FF2B5EF4-FFF2-40B4-BE49-F238E27FC236}">
                <a16:creationId xmlns:a16="http://schemas.microsoft.com/office/drawing/2014/main" id="{533F4BA1-FA58-440D-A804-DEDB8058A9B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02EDAD91-A1B4-4914-9A77-B115744498F1}"/>
              </a:ext>
            </a:extLst>
          </p:cNvPr>
          <p:cNvSpPr/>
          <p:nvPr/>
        </p:nvSpPr>
        <p:spPr>
          <a:xfrm>
            <a:off x="4984751" y="4529215"/>
            <a:ext cx="339710" cy="339710"/>
          </a:xfrm>
          <a:prstGeom prst="ellipse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33B434D3-0056-4E66-ABF1-991C9A1F3E3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5324461" y="4699070"/>
            <a:ext cx="1227060" cy="0"/>
          </a:xfrm>
          <a:prstGeom prst="line">
            <a:avLst/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A2ED302-B9FE-44C3-8975-8D8A7A05446D}"/>
              </a:ext>
            </a:extLst>
          </p:cNvPr>
          <p:cNvSpPr/>
          <p:nvPr/>
        </p:nvSpPr>
        <p:spPr>
          <a:xfrm>
            <a:off x="1930400" y="4418485"/>
            <a:ext cx="136851" cy="402389"/>
          </a:xfrm>
          <a:prstGeom prst="roundRect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93DC0803-B956-4D98-9492-9D22A148B16A}"/>
              </a:ext>
            </a:extLst>
          </p:cNvPr>
          <p:cNvSpPr/>
          <p:nvPr/>
        </p:nvSpPr>
        <p:spPr>
          <a:xfrm>
            <a:off x="2072106" y="4418485"/>
            <a:ext cx="136851" cy="402389"/>
          </a:xfrm>
          <a:prstGeom prst="roundRect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16378C5C-EE88-4BD1-B821-AAEA65296B6E}"/>
              </a:ext>
            </a:extLst>
          </p:cNvPr>
          <p:cNvSpPr/>
          <p:nvPr/>
        </p:nvSpPr>
        <p:spPr>
          <a:xfrm>
            <a:off x="2227108" y="4497070"/>
            <a:ext cx="233517" cy="252782"/>
          </a:xfrm>
          <a:prstGeom prst="roundRect">
            <a:avLst/>
          </a:prstGeom>
          <a:noFill/>
          <a:ln>
            <a:solidFill>
              <a:srgbClr val="E80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96631E6B-3F58-4557-B518-ADE18AA7A88E}"/>
              </a:ext>
            </a:extLst>
          </p:cNvPr>
          <p:cNvCxnSpPr>
            <a:stCxn id="17" idx="0"/>
            <a:endCxn id="363" idx="2"/>
          </p:cNvCxnSpPr>
          <p:nvPr/>
        </p:nvCxnSpPr>
        <p:spPr>
          <a:xfrm rot="16200000" flipV="1">
            <a:off x="1243206" y="3662864"/>
            <a:ext cx="719330" cy="791911"/>
          </a:xfrm>
          <a:prstGeom prst="bentConnector3">
            <a:avLst/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00A61C08-9478-4E05-A802-3DC35A7A597C}"/>
              </a:ext>
            </a:extLst>
          </p:cNvPr>
          <p:cNvCxnSpPr>
            <a:stCxn id="98" idx="0"/>
          </p:cNvCxnSpPr>
          <p:nvPr/>
        </p:nvCxnSpPr>
        <p:spPr>
          <a:xfrm rot="5400000" flipH="1" flipV="1">
            <a:off x="1985880" y="3851665"/>
            <a:ext cx="721473" cy="412168"/>
          </a:xfrm>
          <a:prstGeom prst="bentConnector3">
            <a:avLst/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665E499A-18AB-46AB-843A-C2B1F6C1EB80}"/>
              </a:ext>
            </a:extLst>
          </p:cNvPr>
          <p:cNvCxnSpPr>
            <a:stCxn id="99" idx="0"/>
            <a:endCxn id="362" idx="2"/>
          </p:cNvCxnSpPr>
          <p:nvPr/>
        </p:nvCxnSpPr>
        <p:spPr>
          <a:xfrm rot="5400000" flipH="1" flipV="1">
            <a:off x="2710695" y="3332328"/>
            <a:ext cx="797915" cy="1531570"/>
          </a:xfrm>
          <a:prstGeom prst="bentConnector3">
            <a:avLst>
              <a:gd name="adj1" fmla="val 37267"/>
            </a:avLst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A6EE915D-3658-47B0-96FC-DA8E6D155A41}"/>
              </a:ext>
            </a:extLst>
          </p:cNvPr>
          <p:cNvCxnSpPr>
            <a:cxnSpLocks/>
            <a:stCxn id="358" idx="3"/>
            <a:endCxn id="76" idx="1"/>
          </p:cNvCxnSpPr>
          <p:nvPr/>
        </p:nvCxnSpPr>
        <p:spPr>
          <a:xfrm>
            <a:off x="4645907" y="2910054"/>
            <a:ext cx="671274" cy="725396"/>
          </a:xfrm>
          <a:prstGeom prst="bentConnector3">
            <a:avLst>
              <a:gd name="adj1" fmla="val 59460"/>
            </a:avLst>
          </a:prstGeom>
          <a:ln w="38100">
            <a:solidFill>
              <a:srgbClr val="E80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接點: 肘形 68">
            <a:extLst>
              <a:ext uri="{FF2B5EF4-FFF2-40B4-BE49-F238E27FC236}">
                <a16:creationId xmlns:a16="http://schemas.microsoft.com/office/drawing/2014/main" id="{DC375A11-4F75-43E8-8960-2A8D5C610D19}"/>
              </a:ext>
            </a:extLst>
          </p:cNvPr>
          <p:cNvCxnSpPr>
            <a:stCxn id="90" idx="1"/>
            <a:endCxn id="93" idx="1"/>
          </p:cNvCxnSpPr>
          <p:nvPr/>
        </p:nvCxnSpPr>
        <p:spPr>
          <a:xfrm rot="10800000" flipV="1">
            <a:off x="5292456" y="1280629"/>
            <a:ext cx="8295" cy="832422"/>
          </a:xfrm>
          <a:prstGeom prst="bentConnector3">
            <a:avLst>
              <a:gd name="adj1" fmla="val 2855877"/>
            </a:avLst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9A31DDD9-7A48-4C21-911D-52C9C58CC950}"/>
              </a:ext>
            </a:extLst>
          </p:cNvPr>
          <p:cNvCxnSpPr>
            <a:cxnSpLocks/>
            <a:endCxn id="122" idx="3"/>
          </p:cNvCxnSpPr>
          <p:nvPr/>
        </p:nvCxnSpPr>
        <p:spPr>
          <a:xfrm rot="10800000">
            <a:off x="6232303" y="2641358"/>
            <a:ext cx="2210167" cy="1928256"/>
          </a:xfrm>
          <a:prstGeom prst="bentConnector3">
            <a:avLst>
              <a:gd name="adj1" fmla="val -12650"/>
            </a:avLst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F8FBBCE-3835-42C0-8A77-7A1E4631DB47}"/>
              </a:ext>
            </a:extLst>
          </p:cNvPr>
          <p:cNvCxnSpPr/>
          <p:nvPr/>
        </p:nvCxnSpPr>
        <p:spPr>
          <a:xfrm>
            <a:off x="6492240" y="2318438"/>
            <a:ext cx="0" cy="723882"/>
          </a:xfrm>
          <a:prstGeom prst="straightConnector1">
            <a:avLst/>
          </a:prstGeom>
          <a:ln w="28575">
            <a:solidFill>
              <a:srgbClr val="E806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47CC4CEA-852B-41F7-B5AD-B2A04D1095C3}"/>
              </a:ext>
            </a:extLst>
          </p:cNvPr>
          <p:cNvCxnSpPr>
            <a:cxnSpLocks/>
          </p:cNvCxnSpPr>
          <p:nvPr/>
        </p:nvCxnSpPr>
        <p:spPr>
          <a:xfrm>
            <a:off x="7553424" y="2318438"/>
            <a:ext cx="0" cy="958830"/>
          </a:xfrm>
          <a:prstGeom prst="straightConnector1">
            <a:avLst/>
          </a:prstGeom>
          <a:ln w="28575">
            <a:solidFill>
              <a:srgbClr val="E806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直線單箭頭接點 324">
            <a:extLst>
              <a:ext uri="{FF2B5EF4-FFF2-40B4-BE49-F238E27FC236}">
                <a16:creationId xmlns:a16="http://schemas.microsoft.com/office/drawing/2014/main" id="{E40C54B6-3609-4B95-8C25-E18D0F50BC80}"/>
              </a:ext>
            </a:extLst>
          </p:cNvPr>
          <p:cNvCxnSpPr>
            <a:stCxn id="122" idx="1"/>
          </p:cNvCxnSpPr>
          <p:nvPr/>
        </p:nvCxnSpPr>
        <p:spPr>
          <a:xfrm flipH="1" flipV="1">
            <a:off x="4888663" y="2641357"/>
            <a:ext cx="396883" cy="1"/>
          </a:xfrm>
          <a:prstGeom prst="straightConnector1">
            <a:avLst/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F28B484B-7492-431E-981A-3E91CEF3ABBF}"/>
              </a:ext>
            </a:extLst>
          </p:cNvPr>
          <p:cNvCxnSpPr>
            <a:cxnSpLocks/>
          </p:cNvCxnSpPr>
          <p:nvPr/>
        </p:nvCxnSpPr>
        <p:spPr>
          <a:xfrm flipH="1">
            <a:off x="5765859" y="2323949"/>
            <a:ext cx="428" cy="174032"/>
          </a:xfrm>
          <a:prstGeom prst="straightConnector1">
            <a:avLst/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498C4833-FE63-4B19-8FD5-D2C62FCE3831}"/>
              </a:ext>
            </a:extLst>
          </p:cNvPr>
          <p:cNvCxnSpPr>
            <a:cxnSpLocks/>
          </p:cNvCxnSpPr>
          <p:nvPr/>
        </p:nvCxnSpPr>
        <p:spPr>
          <a:xfrm flipV="1">
            <a:off x="5766287" y="2885364"/>
            <a:ext cx="0" cy="157365"/>
          </a:xfrm>
          <a:prstGeom prst="straightConnector1">
            <a:avLst/>
          </a:prstGeom>
          <a:ln w="28575">
            <a:solidFill>
              <a:srgbClr val="FFC9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74D4374D-8525-4E81-B9BF-013FE347C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83782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BAFEFDB-9E12-4BB3-8015-D47BA6C60797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16" name="Google Shape;416;p3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QRM+ 與 QGD-1600P 帶來的優勢</a:t>
            </a:r>
            <a:endParaRPr/>
          </a:p>
        </p:txBody>
      </p:sp>
      <p:sp>
        <p:nvSpPr>
          <p:cNvPr id="417" name="Google Shape;417;p33"/>
          <p:cNvSpPr txBox="1"/>
          <p:nvPr/>
        </p:nvSpPr>
        <p:spPr>
          <a:xfrm>
            <a:off x="118487" y="2150401"/>
            <a:ext cx="3538731" cy="217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Calibri"/>
              <a:buChar char="●"/>
            </a:pP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裝置設備位置不受限制</a:t>
            </a: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Calibri"/>
              <a:buChar char="●"/>
            </a:pP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加強網路設備 (網路攝影機)、供電裝置 (Panel PC) 的管理</a:t>
            </a: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Calibri"/>
              <a:buChar char="●"/>
            </a:pP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減少供電風險</a:t>
            </a: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Calibri"/>
              <a:buChar char="●"/>
            </a:pP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降低營運上的維護成本</a:t>
            </a: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Calibri"/>
              <a:buChar char="●"/>
            </a:pP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適用於多種場合 (工廠、醫院、公司機房)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</a:t>
            </a: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等網管複雜區域</a:t>
            </a: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</a:b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5D8F3333-2451-42F1-B2E2-ADD789C27FD6}"/>
              </a:ext>
            </a:extLst>
          </p:cNvPr>
          <p:cNvGrpSpPr/>
          <p:nvPr/>
        </p:nvGrpSpPr>
        <p:grpSpPr>
          <a:xfrm>
            <a:off x="2855803" y="2926690"/>
            <a:ext cx="1517749" cy="865343"/>
            <a:chOff x="2855803" y="2926690"/>
            <a:chExt cx="1517749" cy="865343"/>
          </a:xfrm>
        </p:grpSpPr>
        <p:pic>
          <p:nvPicPr>
            <p:cNvPr id="419" name="Google Shape;419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8766" y="3512788"/>
              <a:ext cx="1494786" cy="2792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76318" y="3148916"/>
              <a:ext cx="792561" cy="495349"/>
            </a:xfrm>
            <a:prstGeom prst="rect">
              <a:avLst/>
            </a:prstGeom>
            <a:noFill/>
            <a:ln>
              <a:noFill/>
            </a:ln>
            <a:effectLst>
              <a:reflection stA="52000" endA="300" endPos="35000" fadeDir="5400012" sy="-100000" algn="bl" rotWithShape="0"/>
            </a:effectLst>
          </p:spPr>
        </p:pic>
        <p:pic>
          <p:nvPicPr>
            <p:cNvPr id="429" name="Google Shape;429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2976460" flipH="1">
              <a:off x="2770667" y="3011826"/>
              <a:ext cx="540547" cy="370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36ABE7C-7D8B-4C3B-8F81-10635653FD3C}"/>
              </a:ext>
            </a:extLst>
          </p:cNvPr>
          <p:cNvGrpSpPr/>
          <p:nvPr/>
        </p:nvGrpSpPr>
        <p:grpSpPr>
          <a:xfrm>
            <a:off x="3808613" y="1423766"/>
            <a:ext cx="4803207" cy="3189400"/>
            <a:chOff x="3808613" y="1423766"/>
            <a:chExt cx="4803207" cy="3189400"/>
          </a:xfrm>
        </p:grpSpPr>
        <p:pic>
          <p:nvPicPr>
            <p:cNvPr id="435" name="Google Shape;435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61805" y="1423766"/>
              <a:ext cx="1880116" cy="1271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9B39FEBA-869C-4209-BB2C-6FB634D1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5811276" y="2939575"/>
              <a:ext cx="1470658" cy="453071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1E1713D9-541C-4376-973E-E912B6531472}"/>
                </a:ext>
              </a:extLst>
            </p:cNvPr>
            <p:cNvGrpSpPr/>
            <p:nvPr/>
          </p:nvGrpSpPr>
          <p:grpSpPr>
            <a:xfrm>
              <a:off x="5562600" y="3675454"/>
              <a:ext cx="3039029" cy="588738"/>
              <a:chOff x="5562600" y="3757275"/>
              <a:chExt cx="3039029" cy="588738"/>
            </a:xfrm>
          </p:grpSpPr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DFC65C4F-E0EB-4E5A-9E93-74D51C26587E}"/>
                  </a:ext>
                </a:extLst>
              </p:cNvPr>
              <p:cNvSpPr/>
              <p:nvPr/>
            </p:nvSpPr>
            <p:spPr>
              <a:xfrm>
                <a:off x="5562600" y="3757275"/>
                <a:ext cx="3039029" cy="588738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7" name="圖形 6">
                <a:extLst>
                  <a:ext uri="{FF2B5EF4-FFF2-40B4-BE49-F238E27FC236}">
                    <a16:creationId xmlns:a16="http://schemas.microsoft.com/office/drawing/2014/main" id="{FC8A0CFE-314C-49B4-8CC4-0AF1F55E0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133546" y="3895665"/>
                <a:ext cx="428219" cy="342575"/>
              </a:xfrm>
              <a:prstGeom prst="rect">
                <a:avLst/>
              </a:prstGeom>
            </p:spPr>
          </p:pic>
          <p:pic>
            <p:nvPicPr>
              <p:cNvPr id="8" name="圖形 7">
                <a:extLst>
                  <a:ext uri="{FF2B5EF4-FFF2-40B4-BE49-F238E27FC236}">
                    <a16:creationId xmlns:a16="http://schemas.microsoft.com/office/drawing/2014/main" id="{2122876C-7D39-4EE7-A302-BB579EC43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726216" y="3799172"/>
                <a:ext cx="515603" cy="405901"/>
              </a:xfrm>
              <a:prstGeom prst="rect">
                <a:avLst/>
              </a:prstGeom>
            </p:spPr>
          </p:pic>
          <p:pic>
            <p:nvPicPr>
              <p:cNvPr id="9" name="圖形 8">
                <a:extLst>
                  <a:ext uri="{FF2B5EF4-FFF2-40B4-BE49-F238E27FC236}">
                    <a16:creationId xmlns:a16="http://schemas.microsoft.com/office/drawing/2014/main" id="{B0B9BB2A-23F0-4710-B796-23049E4DF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510277" y="3835921"/>
                <a:ext cx="458819" cy="437963"/>
              </a:xfrm>
              <a:prstGeom prst="rect">
                <a:avLst/>
              </a:prstGeom>
            </p:spPr>
          </p:pic>
          <p:pic>
            <p:nvPicPr>
              <p:cNvPr id="10" name="圖形 9">
                <a:extLst>
                  <a:ext uri="{FF2B5EF4-FFF2-40B4-BE49-F238E27FC236}">
                    <a16:creationId xmlns:a16="http://schemas.microsoft.com/office/drawing/2014/main" id="{D5364761-F869-42AA-9263-6FAEC994D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859816" y="3860254"/>
                <a:ext cx="463645" cy="367053"/>
              </a:xfrm>
              <a:prstGeom prst="rect">
                <a:avLst/>
              </a:prstGeom>
            </p:spPr>
          </p:pic>
        </p:grpSp>
        <p:sp>
          <p:nvSpPr>
            <p:cNvPr id="39" name="Google Shape;434;p33">
              <a:extLst>
                <a:ext uri="{FF2B5EF4-FFF2-40B4-BE49-F238E27FC236}">
                  <a16:creationId xmlns:a16="http://schemas.microsoft.com/office/drawing/2014/main" id="{8391EC5B-BDDA-4BC8-89D7-5008C4956D50}"/>
                </a:ext>
              </a:extLst>
            </p:cNvPr>
            <p:cNvSpPr/>
            <p:nvPr/>
          </p:nvSpPr>
          <p:spPr>
            <a:xfrm>
              <a:off x="7341920" y="4207266"/>
              <a:ext cx="1269900" cy="405900"/>
            </a:xfrm>
            <a:prstGeom prst="roundRect">
              <a:avLst>
                <a:gd name="adj" fmla="val 16667"/>
              </a:avLst>
            </a:prstGeom>
            <a:solidFill>
              <a:srgbClr val="A57AD9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TW" sz="1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IEEE </a:t>
              </a:r>
              <a:r>
                <a:rPr lang="en-US" altLang="zh-TW" sz="10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802.3bt</a:t>
              </a:r>
              <a:r>
                <a:rPr lang="en-US" altLang="zh-TW" sz="1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zh-TW" altLang="en-US" sz="1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標準</a:t>
              </a:r>
              <a:endParaRPr lang="zh-TW" altLang="en-US" sz="1000" dirty="0"/>
            </a:p>
            <a:p>
              <a:pPr lvl="0" algn="ctr"/>
              <a:r>
                <a:rPr lang="en-US" altLang="zh-TW" sz="1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lang="zh-TW" altLang="en-US" sz="1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最高可提供 </a:t>
              </a:r>
              <a:r>
                <a:rPr lang="en-US" altLang="zh-TW" sz="1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90 </a:t>
              </a:r>
              <a:r>
                <a:rPr lang="zh-TW" altLang="en-US" sz="1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瓦</a:t>
              </a:r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5486784" y="4316987"/>
              <a:ext cx="1622978" cy="288000"/>
            </a:xfrm>
            <a:prstGeom prst="rect">
              <a:avLst/>
            </a:prstGeom>
            <a:noFill/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供電裝置</a:t>
              </a:r>
              <a:endParaRPr sz="1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3808613" y="2430782"/>
              <a:ext cx="1992980" cy="1307492"/>
            </a:xfrm>
            <a:prstGeom prst="rightArrowCallout">
              <a:avLst>
                <a:gd name="adj1" fmla="val 31086"/>
                <a:gd name="adj2" fmla="val 29745"/>
                <a:gd name="adj3" fmla="val 16892"/>
                <a:gd name="adj4" fmla="val 80012"/>
              </a:avLst>
            </a:prstGeom>
            <a:solidFill>
              <a:srgbClr val="A57AD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33"/>
            <p:cNvSpPr txBox="1"/>
            <p:nvPr/>
          </p:nvSpPr>
          <p:spPr>
            <a:xfrm>
              <a:off x="3941113" y="2526656"/>
              <a:ext cx="1458142" cy="1006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FFFFFF"/>
                </a:buClr>
                <a:buSzPts val="1000"/>
              </a:pPr>
              <a:r>
                <a:rPr lang="en-US" altLang="zh-TW" sz="1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 </a:t>
              </a:r>
              <a:r>
                <a:rPr 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整合 NAS、網管型交</a:t>
              </a:r>
              <a:r>
                <a:rPr lang="en-US" alt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 </a:t>
              </a:r>
            </a:p>
            <a:p>
              <a:pPr lvl="0">
                <a:buClr>
                  <a:srgbClr val="FFFFFF"/>
                </a:buClr>
                <a:buSzPts val="1000"/>
              </a:pPr>
              <a:r>
                <a:rPr lang="en-US" alt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  </a:t>
              </a:r>
              <a:r>
                <a:rPr 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換器和乙太網路供電 </a:t>
              </a:r>
              <a:endParaRPr lang="en-US" altLang="zh-TW" sz="1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  <a:p>
              <a:pPr lvl="0">
                <a:buClr>
                  <a:srgbClr val="FFFFFF"/>
                </a:buClr>
                <a:buSzPts val="1000"/>
              </a:pPr>
              <a:r>
                <a:rPr lang="en-US" alt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  </a:t>
              </a:r>
              <a:r>
                <a:rPr 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(PoE) 功能</a:t>
              </a:r>
              <a:endParaRPr lang="en-US" altLang="zh-TW" sz="1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  <a:p>
              <a:pPr lvl="0">
                <a:buClr>
                  <a:srgbClr val="FFFFFF"/>
                </a:buClr>
                <a:buSzPts val="1000"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>
                <a:buClr>
                  <a:srgbClr val="FFFFFF"/>
                </a:buClr>
                <a:buSzPts val="1000"/>
              </a:pPr>
              <a:r>
                <a:rPr lang="en-US" altLang="zh-TW" sz="1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• </a:t>
              </a:r>
              <a:r>
                <a:rPr 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支援多種不同 QNAP </a:t>
              </a:r>
              <a:endParaRPr lang="en-US" altLang="zh-TW" sz="1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  <a:p>
              <a:pPr lvl="0">
                <a:buClr>
                  <a:srgbClr val="FFFFFF"/>
                </a:buClr>
                <a:buSzPts val="1000"/>
              </a:pPr>
              <a:r>
                <a:rPr lang="en-US" alt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  </a:t>
              </a:r>
              <a:r>
                <a:rPr 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應用</a:t>
              </a:r>
              <a:endParaRPr sz="1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404470" y="2355200"/>
              <a:ext cx="1197159" cy="405900"/>
            </a:xfrm>
            <a:prstGeom prst="roundRect">
              <a:avLst>
                <a:gd name="adj" fmla="val 16667"/>
              </a:avLst>
            </a:prstGeom>
            <a:solidFill>
              <a:srgbClr val="A57AD9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透過 </a:t>
              </a:r>
              <a:r>
                <a:rPr lang="zh-TW" sz="10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QRM</a:t>
              </a:r>
              <a:r>
                <a:rPr lang="zh-TW" sz="1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+ 監看</a:t>
              </a:r>
              <a:endParaRPr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59B46F0B-5C80-4EEB-9053-C9100F58A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61292" y="3141931"/>
              <a:ext cx="2440767" cy="432123"/>
            </a:xfrm>
            <a:prstGeom prst="rect">
              <a:avLst/>
            </a:prstGeom>
          </p:spPr>
        </p:pic>
        <p:pic>
          <p:nvPicPr>
            <p:cNvPr id="26" name="Google Shape;469;p37">
              <a:extLst>
                <a:ext uri="{FF2B5EF4-FFF2-40B4-BE49-F238E27FC236}">
                  <a16:creationId xmlns:a16="http://schemas.microsoft.com/office/drawing/2014/main" id="{2203E975-4864-49C9-9BCF-E7224CAD836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51151" y="2482151"/>
              <a:ext cx="1299068" cy="90510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7" name="Google Shape;470;p37">
              <a:extLst>
                <a:ext uri="{FF2B5EF4-FFF2-40B4-BE49-F238E27FC236}">
                  <a16:creationId xmlns:a16="http://schemas.microsoft.com/office/drawing/2014/main" id="{5526E569-54B4-4FA0-89BC-092394744AE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047103" flipH="1">
              <a:off x="5777708" y="2678131"/>
              <a:ext cx="652734" cy="424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80D0792-4269-4AAF-971F-F4450F615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35691" y="2121743"/>
              <a:ext cx="676715" cy="682811"/>
            </a:xfrm>
            <a:prstGeom prst="rect">
              <a:avLst/>
            </a:prstGeom>
          </p:spPr>
        </p:pic>
      </p:grpSp>
      <p:pic>
        <p:nvPicPr>
          <p:cNvPr id="38" name="圖形 37">
            <a:extLst>
              <a:ext uri="{FF2B5EF4-FFF2-40B4-BE49-F238E27FC236}">
                <a16:creationId xmlns:a16="http://schemas.microsoft.com/office/drawing/2014/main" id="{7440386F-FFBF-4506-8A80-0A1B5F9F76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4ECF65A-DA62-4ECF-A3ED-0DE0B0068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12B4B1A-EC20-4C11-A028-BBD0CD93F2A9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 sz="3200"/>
              <a:t>搭配 QRM+ </a:t>
            </a:r>
            <a:r>
              <a:rPr lang="zh-TW" altLang="en-US" sz="3200"/>
              <a:t>行動 </a:t>
            </a:r>
            <a:r>
              <a:rPr lang="en-US" altLang="zh-TW" sz="3200"/>
              <a:t>App </a:t>
            </a:r>
            <a:r>
              <a:rPr lang="zh-TW" sz="3200"/>
              <a:t>事半功倍</a:t>
            </a:r>
            <a:endParaRPr sz="3200"/>
          </a:p>
        </p:txBody>
      </p:sp>
      <p:sp>
        <p:nvSpPr>
          <p:cNvPr id="442" name="Google Shape;442;p34"/>
          <p:cNvSpPr txBox="1">
            <a:spLocks noGrp="1"/>
          </p:cNvSpPr>
          <p:nvPr>
            <p:ph type="body" idx="4294967295"/>
          </p:nvPr>
        </p:nvSpPr>
        <p:spPr>
          <a:xfrm>
            <a:off x="827247" y="2263140"/>
            <a:ext cx="2202180" cy="187452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QRM+ 行動版式是一款</a:t>
            </a:r>
            <a:r>
              <a:rPr lang="zh-TW" sz="1800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集中式遠端管理應用程式</a:t>
            </a:r>
            <a:r>
              <a:rPr 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，可讓您使用行動裝置管理和監看連網裝置。</a:t>
            </a: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3" name="Google Shape;443;p34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  <p:pic>
        <p:nvPicPr>
          <p:cNvPr id="444" name="Google Shape;444;p34"/>
          <p:cNvPicPr preferRelativeResize="0"/>
          <p:nvPr/>
        </p:nvPicPr>
        <p:blipFill rotWithShape="1">
          <a:blip r:embed="rId4">
            <a:alphaModFix/>
          </a:blip>
          <a:srcRect b="6023"/>
          <a:stretch/>
        </p:blipFill>
        <p:spPr>
          <a:xfrm>
            <a:off x="3349687" y="1465208"/>
            <a:ext cx="1614747" cy="315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4"/>
          <p:cNvPicPr preferRelativeResize="0"/>
          <p:nvPr/>
        </p:nvPicPr>
        <p:blipFill rotWithShape="1">
          <a:blip r:embed="rId5">
            <a:alphaModFix/>
          </a:blip>
          <a:srcRect b="6261"/>
          <a:stretch/>
        </p:blipFill>
        <p:spPr>
          <a:xfrm>
            <a:off x="5189875" y="1469300"/>
            <a:ext cx="1614747" cy="31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4"/>
          <p:cNvPicPr preferRelativeResize="0"/>
          <p:nvPr/>
        </p:nvPicPr>
        <p:blipFill rotWithShape="1">
          <a:blip r:embed="rId6">
            <a:alphaModFix/>
          </a:blip>
          <a:srcRect b="6138"/>
          <a:stretch/>
        </p:blipFill>
        <p:spPr>
          <a:xfrm>
            <a:off x="7030061" y="1470660"/>
            <a:ext cx="1641499" cy="320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28F88DC-6C65-473C-8466-C77E50FC3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B886FF76-4560-40B7-969E-BDDB86F9E410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AF7A721-19F6-40CA-8143-3CC448037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B68FF97-02BA-4B34-B7B4-8D2311881B88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7" name="Google Shape;457;p36"/>
          <p:cNvSpPr txBox="1">
            <a:spLocks noGrp="1"/>
          </p:cNvSpPr>
          <p:nvPr>
            <p:ph type="ctrTitle"/>
          </p:nvPr>
        </p:nvSpPr>
        <p:spPr>
          <a:xfrm>
            <a:off x="590550" y="1871550"/>
            <a:ext cx="3648075" cy="197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3600">
                <a:latin typeface="+mj-lt"/>
                <a:ea typeface="微軟正黑體"/>
              </a:rPr>
              <a:t>QRM+ </a:t>
            </a:r>
            <a:r>
              <a:rPr lang="zh-TW" sz="3600">
                <a:latin typeface="微軟正黑體"/>
                <a:ea typeface="微軟正黑體"/>
              </a:rPr>
              <a:t>應用教學</a:t>
            </a:r>
            <a:r>
              <a:rPr lang="en-US" altLang="zh-TW" sz="3600">
                <a:latin typeface="微軟正黑體"/>
                <a:ea typeface="微軟正黑體"/>
              </a:rPr>
              <a:t> </a:t>
            </a:r>
            <a:r>
              <a:rPr lang="zh-TW" sz="3200" b="0">
                <a:latin typeface="微軟正黑體 Light"/>
                <a:ea typeface="微軟正黑體 Light"/>
              </a:rPr>
              <a:t>透過 </a:t>
            </a:r>
            <a:r>
              <a:rPr lang="zh-TW" sz="3200" b="0">
                <a:latin typeface="Arial Nova Light"/>
                <a:ea typeface="微軟正黑體 Light"/>
              </a:rPr>
              <a:t>QGD-1600</a:t>
            </a:r>
            <a:r>
              <a:rPr lang="en-US" altLang="zh-TW" sz="3200" b="0">
                <a:latin typeface="Arial Nova Light"/>
                <a:ea typeface="微軟正黑體 Light"/>
              </a:rPr>
              <a:t>P</a:t>
            </a:r>
            <a:r>
              <a:rPr lang="zh-TW" altLang="en-US" sz="3200" b="0">
                <a:latin typeface="Arial Nova Light"/>
                <a:ea typeface="微軟正黑體 Light"/>
              </a:rPr>
              <a:t> </a:t>
            </a:r>
            <a:br>
              <a:rPr lang="en-US" altLang="zh-TW" sz="3200" b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sz="3200" b="0">
                <a:latin typeface="微軟正黑體 Light"/>
                <a:ea typeface="微軟正黑體 Light"/>
              </a:rPr>
              <a:t>做為伺服器</a:t>
            </a:r>
            <a:r>
              <a:rPr lang="zh-TW" altLang="en-US" sz="3200" b="0">
                <a:latin typeface="微軟正黑體 Light"/>
                <a:ea typeface="微軟正黑體 Light"/>
              </a:rPr>
              <a:t>，</a:t>
            </a:r>
            <a:r>
              <a:rPr lang="zh-TW" sz="3200" b="0">
                <a:latin typeface="微軟正黑體 Light"/>
                <a:ea typeface="微軟正黑體 Light"/>
              </a:rPr>
              <a:t>同時</a:t>
            </a:r>
            <a:br>
              <a:rPr lang="en-US" altLang="zh-TW" sz="3200" b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3200" b="0">
                <a:latin typeface="微軟正黑體 Light"/>
                <a:ea typeface="微軟正黑體 Light"/>
              </a:rPr>
              <a:t>管理終端設備</a:t>
            </a:r>
          </a:p>
        </p:txBody>
      </p:sp>
      <p:sp>
        <p:nvSpPr>
          <p:cNvPr id="458" name="Google Shape;458;p36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5642A00-2550-4AD8-BEAF-34D9FBA68F15}"/>
              </a:ext>
            </a:extLst>
          </p:cNvPr>
          <p:cNvSpPr txBox="1"/>
          <p:nvPr/>
        </p:nvSpPr>
        <p:spPr>
          <a:xfrm>
            <a:off x="5741199" y="2213493"/>
            <a:ext cx="263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600" b="1">
                <a:solidFill>
                  <a:srgbClr val="FFFFFF"/>
                </a:solidFill>
              </a:rPr>
              <a:t>Live Demo</a:t>
            </a:r>
            <a:endParaRPr lang="zh-TW" altLang="en-US" sz="3600">
              <a:solidFill>
                <a:srgbClr val="FFFFFF"/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107CD982-1383-422D-92B5-14564DA01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6C93D1E-BEDE-4ECB-968D-101FD19C3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7330" y="1484874"/>
            <a:ext cx="3299460" cy="2673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69764AB3-FCB8-4AF8-9BF5-34D1ACE0DC9F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7F14571-1EDE-4225-ABCD-1A9417DC7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AC009A6-FF49-4A1B-9B67-03C5AE0B40FA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6" name="Google Shape;86;p18"/>
          <p:cNvSpPr txBox="1">
            <a:spLocks noGrp="1"/>
          </p:cNvSpPr>
          <p:nvPr>
            <p:ph type="ctrTitle"/>
          </p:nvPr>
        </p:nvSpPr>
        <p:spPr>
          <a:xfrm>
            <a:off x="975178" y="1295689"/>
            <a:ext cx="2842442" cy="357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2400">
                <a:latin typeface="+mj-lt"/>
                <a:ea typeface="微軟正黑體"/>
              </a:rPr>
              <a:t>QRM+ </a:t>
            </a:r>
            <a:r>
              <a:rPr lang="zh-TW" sz="2400">
                <a:latin typeface="微軟正黑體"/>
                <a:ea typeface="微軟正黑體"/>
              </a:rPr>
              <a:t>基本介紹</a:t>
            </a:r>
            <a:br>
              <a:rPr lang="zh-TW" sz="2400"/>
            </a:br>
            <a:br>
              <a:rPr lang="en-US" altLang="zh-TW" sz="2400"/>
            </a:br>
            <a:r>
              <a:rPr lang="zh-TW" sz="2400">
                <a:latin typeface="微軟正黑體"/>
                <a:ea typeface="微軟正黑體"/>
              </a:rPr>
              <a:t>如何使用 </a:t>
            </a:r>
            <a:r>
              <a:rPr lang="zh-TW" sz="2400">
                <a:latin typeface="+mn-lt"/>
                <a:ea typeface="微軟正黑體"/>
              </a:rPr>
              <a:t>QRM+</a:t>
            </a:r>
            <a:r>
              <a:rPr lang="zh-TW" sz="2400">
                <a:latin typeface="微軟正黑體"/>
                <a:ea typeface="微軟正黑體"/>
              </a:rPr>
              <a:t> </a:t>
            </a:r>
            <a:br>
              <a:rPr lang="en-US" altLang="zh-TW" sz="2400"/>
            </a:br>
            <a:r>
              <a:rPr lang="zh-TW" sz="2400">
                <a:latin typeface="微軟正黑體"/>
                <a:ea typeface="微軟正黑體"/>
              </a:rPr>
              <a:t>搭配 </a:t>
            </a:r>
            <a:r>
              <a:rPr lang="zh-TW" sz="2400">
                <a:latin typeface="Arial Nova Light" panose="020B0304020202020204" pitchFamily="34" charset="0"/>
                <a:ea typeface="微軟正黑體"/>
              </a:rPr>
              <a:t>QGD-1600P</a:t>
            </a:r>
            <a:br>
              <a:rPr lang="en-US" altLang="zh-TW" sz="2400">
                <a:latin typeface="Arial Nova Light" panose="020B0304020202020204" pitchFamily="34" charset="0"/>
              </a:rPr>
            </a:br>
            <a:br>
              <a:rPr lang="en-US" altLang="zh-TW" sz="2400">
                <a:latin typeface="Arial Nova Light" panose="020B0304020202020204" pitchFamily="34" charset="0"/>
              </a:rPr>
            </a:br>
            <a:r>
              <a:rPr lang="zh-TW" sz="2400">
                <a:latin typeface="+mn-lt"/>
                <a:ea typeface="微軟正黑體"/>
              </a:rPr>
              <a:t>QRM+</a:t>
            </a:r>
            <a:r>
              <a:rPr lang="zh-TW" sz="2400">
                <a:latin typeface="微軟正黑體"/>
                <a:ea typeface="微軟正黑體"/>
              </a:rPr>
              <a:t> 應用教學:</a:t>
            </a:r>
            <a:br>
              <a:rPr lang="zh-TW" sz="2400"/>
            </a:br>
            <a:r>
              <a:rPr lang="zh-TW" altLang="en-US" sz="1800" b="0">
                <a:latin typeface="微軟正黑體 Light"/>
                <a:ea typeface="微軟正黑體 Light"/>
              </a:rPr>
              <a:t>透過 </a:t>
            </a:r>
            <a:r>
              <a:rPr lang="en-US" altLang="zh-TW" sz="1800" b="0">
                <a:latin typeface="Arial Nova Light" panose="020B0304020202020204" pitchFamily="34" charset="0"/>
                <a:ea typeface="微軟正黑體 Light"/>
              </a:rPr>
              <a:t>QGD-1600P</a:t>
            </a:r>
            <a:r>
              <a:rPr lang="zh-TW" altLang="en-US" sz="1800" b="0">
                <a:latin typeface="微軟正黑體 Light"/>
                <a:ea typeface="微軟正黑體 Light"/>
              </a:rPr>
              <a:t> 做為伺服器，同時管理終端設備</a:t>
            </a:r>
            <a:endParaRPr lang="zh-TW" altLang="en-US" sz="1800">
              <a:latin typeface="微軟正黑體 Light"/>
              <a:ea typeface="微軟正黑體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4DBC55B-3BB3-4C57-BB89-F8E8F42A41B8}"/>
              </a:ext>
            </a:extLst>
          </p:cNvPr>
          <p:cNvSpPr txBox="1"/>
          <p:nvPr/>
        </p:nvSpPr>
        <p:spPr>
          <a:xfrm>
            <a:off x="4569613" y="1924537"/>
            <a:ext cx="479301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/>
                <a:ea typeface="微軟正黑體"/>
              </a:rPr>
              <a:t>一鍵操作，</a:t>
            </a:r>
          </a:p>
          <a:p>
            <a:r>
              <a:rPr lang="zh-TW" altLang="en-US" sz="3600" b="1">
                <a:solidFill>
                  <a:schemeClr val="bg1"/>
                </a:solidFill>
                <a:latin typeface="微軟正黑體"/>
                <a:ea typeface="微軟正黑體"/>
              </a:rPr>
              <a:t>完成您設備控管需求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47FE600-67F4-4ECB-9C8F-20D5DD3DD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727" y="1364780"/>
            <a:ext cx="94448" cy="33528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C9329C9B-E625-45A4-A260-0A4C2474B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749" y="2118247"/>
            <a:ext cx="174728" cy="34001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543183E3-4CF7-4F6D-A4FE-0C3026000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6235" y="3200473"/>
            <a:ext cx="184172" cy="344733"/>
          </a:xfrm>
          <a:prstGeom prst="rect">
            <a:avLst/>
          </a:prstGeom>
        </p:spPr>
      </p:pic>
      <p:pic>
        <p:nvPicPr>
          <p:cNvPr id="7" name="圖形 6" hidden="1">
            <a:extLst>
              <a:ext uri="{FF2B5EF4-FFF2-40B4-BE49-F238E27FC236}">
                <a16:creationId xmlns:a16="http://schemas.microsoft.com/office/drawing/2014/main" id="{53214DD5-1EF3-441F-8645-D6E5FFAE80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455" y="4121615"/>
            <a:ext cx="179451" cy="33529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0016D045-AF6A-4802-A329-5CDBCDF805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8EF3FDA0-9BE9-4F3E-A50D-6319ADBC7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0D3578B-F82C-4FE4-AFBB-BF19FF5A4A20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63" name="Google Shape;463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zh-TW">
                <a:latin typeface="+mj-lt"/>
                <a:ea typeface="微軟正黑體"/>
              </a:rPr>
              <a:t>QGD-1600</a:t>
            </a:r>
            <a:r>
              <a:rPr lang="en-US" altLang="zh-TW">
                <a:latin typeface="+mj-lt"/>
                <a:ea typeface="微軟正黑體"/>
              </a:rPr>
              <a:t>P</a:t>
            </a:r>
            <a:r>
              <a:rPr lang="zh-TW" altLang="en-US">
                <a:latin typeface="+mj-lt"/>
                <a:ea typeface="微軟正黑體"/>
              </a:rPr>
              <a:t> </a:t>
            </a:r>
            <a:r>
              <a:rPr lang="zh-TW" altLang="en-US">
                <a:latin typeface="微軟正黑體"/>
                <a:ea typeface="微軟正黑體"/>
              </a:rPr>
              <a:t>安裝 </a:t>
            </a:r>
            <a:r>
              <a:rPr lang="en-US" altLang="zh-TW">
                <a:latin typeface="+mj-lt"/>
                <a:ea typeface="微軟正黑體"/>
              </a:rPr>
              <a:t>QRM+</a:t>
            </a:r>
            <a:endParaRPr lang="en-US">
              <a:latin typeface="+mj-lt"/>
              <a:ea typeface="微軟正黑體"/>
            </a:endParaRPr>
          </a:p>
        </p:txBody>
      </p:sp>
      <p:sp>
        <p:nvSpPr>
          <p:cNvPr id="464" name="Google Shape;464;p37"/>
          <p:cNvSpPr txBox="1">
            <a:spLocks noGrp="1"/>
          </p:cNvSpPr>
          <p:nvPr>
            <p:ph type="body" idx="4294967295"/>
          </p:nvPr>
        </p:nvSpPr>
        <p:spPr>
          <a:xfrm>
            <a:off x="754380" y="2996148"/>
            <a:ext cx="2971670" cy="14918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0">
                <a:solidFill>
                  <a:schemeClr val="bg1"/>
                </a:solidFill>
                <a:latin typeface="微軟正黑體"/>
                <a:ea typeface="微軟正黑體"/>
              </a:rPr>
              <a:t>在 QGD-1600</a:t>
            </a:r>
            <a:r>
              <a:rPr lang="en-US" altLang="zh-TW" sz="1800" b="0">
                <a:solidFill>
                  <a:schemeClr val="bg1"/>
                </a:solidFill>
                <a:latin typeface="微軟正黑體"/>
                <a:ea typeface="微軟正黑體"/>
              </a:rPr>
              <a:t>P</a:t>
            </a:r>
            <a:r>
              <a:rPr lang="zh-TW" sz="1800" b="0">
                <a:solidFill>
                  <a:schemeClr val="bg1"/>
                </a:solidFill>
                <a:latin typeface="微軟正黑體"/>
                <a:ea typeface="微軟正黑體"/>
              </a:rPr>
              <a:t> 安裝 QRM+，並且同時搭配 QNAP QTS 4.4.1 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作業系統。</a:t>
            </a:r>
            <a:endParaRPr sz="1800" b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5" name="Google Shape;465;p37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  <p:sp>
        <p:nvSpPr>
          <p:cNvPr id="466" name="Google Shape;466;p37"/>
          <p:cNvSpPr/>
          <p:nvPr/>
        </p:nvSpPr>
        <p:spPr>
          <a:xfrm>
            <a:off x="4358125" y="2702877"/>
            <a:ext cx="4153800" cy="16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QNAP</a:t>
            </a:r>
            <a:r>
              <a:rPr lang="zh-TW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QTS 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系統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Intel® Celeron® J4105 處理器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4GB RAM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USB 3.0 x 1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USB 2.0 x 2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Two SATA 2.5-inch drive bays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PCIe slot x 2 : 支援無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線網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卡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/>
              <a:buChar char="•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HDMI x1: 通過連接的顯示器查看即時錄製影像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BE21A03D-8C2E-4787-B358-8E31045AC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5373" y="2100495"/>
            <a:ext cx="3272551" cy="579387"/>
          </a:xfrm>
          <a:prstGeom prst="rect">
            <a:avLst/>
          </a:prstGeom>
        </p:spPr>
      </p:pic>
      <p:pic>
        <p:nvPicPr>
          <p:cNvPr id="469" name="Google Shape;469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0656" y="1479318"/>
            <a:ext cx="1299068" cy="9051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0" name="Google Shape;47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8509732" flipH="1">
            <a:off x="5082209" y="1240505"/>
            <a:ext cx="652734" cy="42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7" descr="\\Marketing\Marketing\MarketingMaterials\DM\NAS\Software_Section_brochure\生產力工具(單尾) _Yvonne\Links\qpulse_51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0923" y="1500154"/>
            <a:ext cx="680250" cy="6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829E05E-B487-43AA-8B20-E2FACDF6F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2381" y="1840279"/>
            <a:ext cx="280161" cy="994568"/>
          </a:xfrm>
          <a:prstGeom prst="rect">
            <a:avLst/>
          </a:prstGeom>
        </p:spPr>
      </p:pic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4DEFC4C6-F757-4131-A794-08DB002CCA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0330" y="568385"/>
            <a:ext cx="520917" cy="1013678"/>
          </a:xfrm>
          <a:prstGeom prst="rect">
            <a:avLst/>
          </a:prstGeom>
        </p:spPr>
      </p:pic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E9BDD375-AE63-42B5-9293-BF6E14483D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3024" y="561354"/>
            <a:ext cx="549072" cy="1027752"/>
          </a:xfrm>
          <a:prstGeom prst="rect">
            <a:avLst/>
          </a:prstGeom>
        </p:spPr>
      </p:pic>
      <p:pic>
        <p:nvPicPr>
          <p:cNvPr id="14" name="圖形 13" hidden="1">
            <a:extLst>
              <a:ext uri="{FF2B5EF4-FFF2-40B4-BE49-F238E27FC236}">
                <a16:creationId xmlns:a16="http://schemas.microsoft.com/office/drawing/2014/main" id="{E6C44CD9-1861-4ADD-8FAE-43CF9FAEFC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92827" y="570795"/>
            <a:ext cx="534997" cy="999600"/>
          </a:xfrm>
          <a:prstGeom prst="rect">
            <a:avLst/>
          </a:prstGeom>
        </p:spPr>
      </p:pic>
      <p:pic>
        <p:nvPicPr>
          <p:cNvPr id="18" name="圖形 17" hidden="1">
            <a:extLst>
              <a:ext uri="{FF2B5EF4-FFF2-40B4-BE49-F238E27FC236}">
                <a16:creationId xmlns:a16="http://schemas.microsoft.com/office/drawing/2014/main" id="{A998550A-375D-4B65-B89C-DD653CD48B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0366" y="582468"/>
            <a:ext cx="281577" cy="99959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5C784AA0-EB99-48FF-BBAF-48DDDDBDC8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F631A0B-515F-4A10-8FC7-083192A6F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5223E8A-0027-4E4F-A22D-C96AA077369A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76" name="Google Shape;476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把裝置加入 </a:t>
            </a:r>
            <a:r>
              <a:rPr lang="zh-TW">
                <a:latin typeface="+mj-lt"/>
              </a:rPr>
              <a:t>QRM+</a:t>
            </a:r>
            <a:r>
              <a:rPr lang="zh-TW"/>
              <a:t> 管理</a:t>
            </a:r>
            <a:endParaRPr/>
          </a:p>
        </p:txBody>
      </p:sp>
      <p:sp>
        <p:nvSpPr>
          <p:cNvPr id="477" name="Google Shape;477;p38"/>
          <p:cNvSpPr txBox="1">
            <a:spLocks noGrp="1"/>
          </p:cNvSpPr>
          <p:nvPr>
            <p:ph type="body" idx="4294967295"/>
          </p:nvPr>
        </p:nvSpPr>
        <p:spPr>
          <a:xfrm>
            <a:off x="746760" y="3029350"/>
            <a:ext cx="2476500" cy="13258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4999"/>
              </a:lnSpc>
              <a:spcBef>
                <a:spcPts val="500"/>
              </a:spcBef>
              <a:buNone/>
            </a:pPr>
            <a:r>
              <a:rPr lang="zh-TW" altLang="en-US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在特定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位址範圍進行掃描，</a:t>
            </a:r>
            <a:r>
              <a:rPr lang="zh-TW" alt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新增您的設備裝置到 QRM+</a:t>
            </a: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38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  <p:pic>
        <p:nvPicPr>
          <p:cNvPr id="479" name="Google Shape;479;p38" descr="P1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8125" y="1536274"/>
            <a:ext cx="5443550" cy="30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2B1275F1-668B-4903-9904-18711C7F6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2002" y="1910505"/>
            <a:ext cx="520917" cy="1013678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88DAF854-54D8-4C71-8C03-B9ADE68A1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7DCF860-BACF-4A34-89B5-84AC6A37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3A91963-96AE-48BE-8BA0-8201F5E46B4B}"/>
              </a:ext>
            </a:extLst>
          </p:cNvPr>
          <p:cNvSpPr/>
          <p:nvPr/>
        </p:nvSpPr>
        <p:spPr>
          <a:xfrm>
            <a:off x="0" y="1369434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84" name="Google Shape;484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遠端設備資料收集</a:t>
            </a:r>
            <a:endParaRPr/>
          </a:p>
        </p:txBody>
      </p:sp>
      <p:sp>
        <p:nvSpPr>
          <p:cNvPr id="485" name="Google Shape;485;p39"/>
          <p:cNvSpPr txBox="1">
            <a:spLocks noGrp="1"/>
          </p:cNvSpPr>
          <p:nvPr>
            <p:ph type="body" idx="4294967295"/>
          </p:nvPr>
        </p:nvSpPr>
        <p:spPr>
          <a:xfrm>
            <a:off x="632459" y="2679883"/>
            <a:ext cx="2736383" cy="20163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管理者安裝代理程式 (QRMAgent) 至遠端裝置，代理程式可將資料過濾後再回傳，透過儀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r>
              <a:rPr 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板加速您掌握裝置狀況。</a:t>
            </a:r>
            <a:endParaRPr sz="1800" b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6" name="Google Shape;486;p39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  <p:pic>
        <p:nvPicPr>
          <p:cNvPr id="487" name="Google Shape;487;p39" descr="floyd4.png"/>
          <p:cNvPicPr preferRelativeResize="0"/>
          <p:nvPr/>
        </p:nvPicPr>
        <p:blipFill rotWithShape="1">
          <a:blip r:embed="rId4">
            <a:alphaModFix/>
          </a:blip>
          <a:srcRect l="-1" r="976"/>
          <a:stretch/>
        </p:blipFill>
        <p:spPr>
          <a:xfrm>
            <a:off x="3508126" y="1536274"/>
            <a:ext cx="5443550" cy="281369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D3BCEDC6-52CD-40A3-A1B9-85B82C51C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7925" y="1634089"/>
            <a:ext cx="549072" cy="102775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4115C2BA-4C43-41A2-8889-360018823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E16F0A8-1FDC-4DCF-986D-5EC57A50F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7ADF6BC-CF18-4DA0-885F-1078272730EC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492" name="Google Shape;492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透過手機裝置快速管理設備</a:t>
            </a:r>
            <a:endParaRPr/>
          </a:p>
        </p:txBody>
      </p:sp>
      <p:sp>
        <p:nvSpPr>
          <p:cNvPr id="493" name="Google Shape;493;p40"/>
          <p:cNvSpPr txBox="1">
            <a:spLocks noGrp="1"/>
          </p:cNvSpPr>
          <p:nvPr>
            <p:ph type="body" idx="4294967295"/>
          </p:nvPr>
        </p:nvSpPr>
        <p:spPr>
          <a:xfrm>
            <a:off x="822960" y="2961823"/>
            <a:ext cx="2552700" cy="12367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管理者安裝 QRM+ </a:t>
            </a: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</a:t>
            </a:r>
            <a:r>
              <a:rPr lang="zh-TW" sz="18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，在手機端即時進行設備管理。</a:t>
            </a:r>
            <a:endParaRPr sz="1800" b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4" name="Google Shape;494;p40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  <p:pic>
        <p:nvPicPr>
          <p:cNvPr id="495" name="Google Shape;495;p40"/>
          <p:cNvPicPr preferRelativeResize="0"/>
          <p:nvPr/>
        </p:nvPicPr>
        <p:blipFill rotWithShape="1">
          <a:blip r:embed="rId4">
            <a:alphaModFix/>
          </a:blip>
          <a:srcRect b="5820"/>
          <a:stretch/>
        </p:blipFill>
        <p:spPr>
          <a:xfrm>
            <a:off x="4046221" y="1514229"/>
            <a:ext cx="1569758" cy="307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0"/>
          <p:cNvPicPr preferRelativeResize="0"/>
          <p:nvPr/>
        </p:nvPicPr>
        <p:blipFill rotWithShape="1">
          <a:blip r:embed="rId5">
            <a:alphaModFix/>
          </a:blip>
          <a:srcRect b="6023"/>
          <a:stretch/>
        </p:blipFill>
        <p:spPr>
          <a:xfrm>
            <a:off x="6096392" y="1560355"/>
            <a:ext cx="1531105" cy="299244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0"/>
          <p:cNvSpPr/>
          <p:nvPr/>
        </p:nvSpPr>
        <p:spPr>
          <a:xfrm>
            <a:off x="5601608" y="2698725"/>
            <a:ext cx="639564" cy="4944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7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A7CEB521-8C57-4700-828E-46A2555A4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4962" y="1981065"/>
            <a:ext cx="534997" cy="9996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270B1F5A-15BE-43F5-9BFC-7692B3A10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B54BC7-4D07-4132-9C73-1C3D614BB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5" b="8741"/>
          <a:stretch/>
        </p:blipFill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/>
          </a:solidFill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3092E8B-2AF1-4130-9787-4C92CB571A4C}"/>
              </a:ext>
            </a:extLst>
          </p:cNvPr>
          <p:cNvSpPr/>
          <p:nvPr/>
        </p:nvSpPr>
        <p:spPr>
          <a:xfrm>
            <a:off x="0" y="1364780"/>
            <a:ext cx="9144000" cy="332914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502" name="Google Shape;502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>
                <a:latin typeface="+mj-lt"/>
              </a:rPr>
              <a:t>QRM+</a:t>
            </a:r>
            <a:r>
              <a:rPr lang="zh-TW"/>
              <a:t> 系統需求</a:t>
            </a:r>
            <a:endParaRPr/>
          </a:p>
        </p:txBody>
      </p:sp>
      <p:sp>
        <p:nvSpPr>
          <p:cNvPr id="503" name="Google Shape;503;p41"/>
          <p:cNvSpPr txBox="1"/>
          <p:nvPr/>
        </p:nvSpPr>
        <p:spPr>
          <a:xfrm>
            <a:off x="1292140" y="2130486"/>
            <a:ext cx="2967440" cy="19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zh-TW" sz="2400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x86 架構 NAS </a:t>
            </a:r>
            <a:endParaRPr lang="en-US" altLang="zh-TW" sz="2400" b="1">
              <a:solidFill>
                <a:srgbClr val="FFC9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(Intel 及 AMD 處理器)</a:t>
            </a:r>
            <a:endParaRPr lang="en-US" altLang="zh-TW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需至少 4 GB 記憶體，安裝 QTS 4.3.x 或以上版本。</a:t>
            </a:r>
            <a:endParaRPr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FC39AAB-77FF-4F04-8D59-E2D0D1340466}"/>
              </a:ext>
            </a:extLst>
          </p:cNvPr>
          <p:cNvSpPr/>
          <p:nvPr/>
        </p:nvSpPr>
        <p:spPr>
          <a:xfrm>
            <a:off x="5419359" y="2130486"/>
            <a:ext cx="3193780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Clr>
                <a:srgbClr val="002060"/>
              </a:buClr>
              <a:buSzPts val="1800"/>
            </a:pPr>
            <a:r>
              <a:rPr lang="en-US" altLang="zh-TW" sz="2400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ARM </a:t>
            </a:r>
            <a:r>
              <a:rPr lang="zh-TW" altLang="en-US" sz="2400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 </a:t>
            </a:r>
            <a:r>
              <a:rPr lang="en-US" altLang="zh-TW" sz="2400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</a:p>
          <a:p>
            <a:pPr>
              <a:buClr>
                <a:srgbClr val="002060"/>
              </a:buClr>
              <a:buSzPts val="1800"/>
            </a:pPr>
            <a:r>
              <a:rPr lang="en-US" altLang="zh-TW" sz="1800" b="1">
                <a:solidFill>
                  <a:schemeClr val="bg1"/>
                </a:solidFill>
                <a:latin typeface="微軟正黑體"/>
                <a:ea typeface="微軟正黑體"/>
              </a:rPr>
              <a:t>(64-bit)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endParaRPr lang="en-US" altLang="zh-TW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002060"/>
              </a:buClr>
              <a:buSzPts val="1800"/>
            </a:pP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需至少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GB 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記憶體，安裝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4.3.4 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或以上版本。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1AD975F-4130-433E-B776-F3BDE626F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701" y="2112028"/>
            <a:ext cx="255402" cy="906673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81E1002-56E1-4389-A0E6-191FA86F3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441" y="2112028"/>
            <a:ext cx="472491" cy="919444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86034E0-6280-4468-BEE9-A3740A638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EFA3241-16F1-40E8-8B73-05B6D04DD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37" b="6223"/>
          <a:stretch/>
        </p:blipFill>
        <p:spPr>
          <a:xfrm>
            <a:off x="0" y="1699260"/>
            <a:ext cx="9144000" cy="3124200"/>
          </a:xfrm>
          <a:prstGeom prst="rect">
            <a:avLst/>
          </a:prstGeom>
          <a:solidFill>
            <a:srgbClr val="0D0D0D"/>
          </a:solidFill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E59A389-D2C6-4F55-BC09-E8A39C663060}"/>
              </a:ext>
            </a:extLst>
          </p:cNvPr>
          <p:cNvSpPr/>
          <p:nvPr/>
        </p:nvSpPr>
        <p:spPr>
          <a:xfrm>
            <a:off x="0" y="1699260"/>
            <a:ext cx="9144000" cy="31242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508" name="Google Shape;508;p42"/>
          <p:cNvSpPr txBox="1">
            <a:spLocks noGrp="1"/>
          </p:cNvSpPr>
          <p:nvPr>
            <p:ph type="title"/>
          </p:nvPr>
        </p:nvSpPr>
        <p:spPr>
          <a:xfrm>
            <a:off x="251520" y="377425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+mj-lt"/>
              </a:rPr>
              <a:t>QRM+</a:t>
            </a:r>
            <a:r>
              <a:rPr lang="zh-TW"/>
              <a:t> 集中管理系統</a:t>
            </a:r>
            <a:br>
              <a:rPr lang="en-US" altLang="zh-TW"/>
            </a:br>
            <a:r>
              <a:rPr lang="zh-TW" sz="3200" b="0"/>
              <a:t>一次搞定您的所有機房設備</a:t>
            </a:r>
            <a:endParaRPr sz="3200" b="0"/>
          </a:p>
        </p:txBody>
      </p:sp>
      <p:sp>
        <p:nvSpPr>
          <p:cNvPr id="509" name="Google Shape;509;p42"/>
          <p:cNvSpPr txBox="1">
            <a:spLocks noGrp="1"/>
          </p:cNvSpPr>
          <p:nvPr>
            <p:ph type="body" idx="4294967295"/>
          </p:nvPr>
        </p:nvSpPr>
        <p:spPr>
          <a:xfrm>
            <a:off x="251520" y="1798121"/>
            <a:ext cx="8568900" cy="108204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立即安裝試用 </a:t>
            </a:r>
            <a:r>
              <a:rPr lang="zh-TW" b="1">
                <a:solidFill>
                  <a:srgbClr val="FFC9EE"/>
                </a:solidFill>
                <a:latin typeface="+mj-lt"/>
                <a:ea typeface="微軟正黑體" panose="020B0604030504040204" pitchFamily="34" charset="-120"/>
              </a:rPr>
              <a:t>QRM+</a:t>
            </a:r>
            <a:r>
              <a:rPr lang="zh-TW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1">
              <a:solidFill>
                <a:srgbClr val="FFC9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C9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啟用您的遠端系統效能監控</a:t>
            </a:r>
            <a:endParaRPr b="1">
              <a:solidFill>
                <a:srgbClr val="FFC9E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0" name="Google Shape;510;p42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25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375862-179A-43BD-BFD9-B157A7840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534" y="3077794"/>
            <a:ext cx="1171575" cy="117157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51923E6-7CF7-4049-A17A-00483EA75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484" y="3077794"/>
            <a:ext cx="1171575" cy="117157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E0631F-81F6-4E6A-816E-F5B74339C78A}"/>
              </a:ext>
            </a:extLst>
          </p:cNvPr>
          <p:cNvSpPr txBox="1"/>
          <p:nvPr/>
        </p:nvSpPr>
        <p:spPr>
          <a:xfrm>
            <a:off x="2464071" y="4305984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solidFill>
                  <a:srgbClr val="FFFFFF"/>
                </a:solidFill>
              </a:rPr>
              <a:t>QRM+</a:t>
            </a:r>
            <a:endParaRPr lang="zh-TW" altLang="en-US" sz="1800">
              <a:solidFill>
                <a:srgbClr val="FFFFFF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8D85C63-14DA-4F04-B1EA-A8245BF95481}"/>
              </a:ext>
            </a:extLst>
          </p:cNvPr>
          <p:cNvSpPr txBox="1"/>
          <p:nvPr/>
        </p:nvSpPr>
        <p:spPr>
          <a:xfrm>
            <a:off x="4696761" y="4318052"/>
            <a:ext cx="20650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800">
                <a:solidFill>
                  <a:srgbClr val="FFFFFF"/>
                </a:solidFill>
              </a:rPr>
              <a:t>QRM+ mobile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5279511A-C94F-4C23-85C2-43D9D74A4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EF99F2-506A-4501-9782-16D11AD21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C6BCD4E-F8E1-40DF-B1D9-33F26822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6C0824F-35E4-4354-9BF5-87A8036E3AEA}"/>
              </a:ext>
            </a:extLst>
          </p:cNvPr>
          <p:cNvSpPr txBox="1"/>
          <p:nvPr/>
        </p:nvSpPr>
        <p:spPr>
          <a:xfrm>
            <a:off x="742950" y="1009650"/>
            <a:ext cx="35429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「如何能夠不在機房旁邊，就能即時監管大量機房設備與雲端虛擬機狀態？」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sz="2800">
              <a:solidFill>
                <a:schemeClr val="bg1"/>
              </a:solidFill>
            </a:endParaRPr>
          </a:p>
          <a:p>
            <a:pPr algn="r"/>
            <a:r>
              <a:rPr lang="en-US" altLang="zh-TW" sz="2800">
                <a:solidFill>
                  <a:schemeClr val="bg1"/>
                </a:solidFill>
              </a:rPr>
              <a:t>— IT </a:t>
            </a:r>
            <a:r>
              <a:rPr lang="zh-TW" altLang="en-US" sz="2800">
                <a:solidFill>
                  <a:schemeClr val="bg1"/>
                </a:solidFill>
              </a:rPr>
              <a:t>管理者的心聲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476423CE-D4E3-4BB9-A632-E95D4EF59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6B2344-318E-4C25-A681-A4051300D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60" b="8741"/>
          <a:stretch/>
        </p:blipFill>
        <p:spPr>
          <a:xfrm>
            <a:off x="0" y="990600"/>
            <a:ext cx="9144000" cy="3703320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AFB154A-33C9-4FDB-9B59-59F2CFAED93C}"/>
              </a:ext>
            </a:extLst>
          </p:cNvPr>
          <p:cNvSpPr/>
          <p:nvPr/>
        </p:nvSpPr>
        <p:spPr>
          <a:xfrm>
            <a:off x="0" y="990600"/>
            <a:ext cx="9144000" cy="370332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"/>
              <a:buFont typeface="Arial"/>
              <a:buNone/>
            </a:pPr>
            <a:r>
              <a:rPr lang="zh-TW"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市場方案分析</a:t>
            </a:r>
            <a:endParaRPr sz="3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A463CCD-14CC-4CC7-AB91-1E153DDF8365}"/>
              </a:ext>
            </a:extLst>
          </p:cNvPr>
          <p:cNvSpPr/>
          <p:nvPr/>
        </p:nvSpPr>
        <p:spPr>
          <a:xfrm>
            <a:off x="2286000" y="990601"/>
            <a:ext cx="2286000" cy="3703320"/>
          </a:xfrm>
          <a:prstGeom prst="roundRect">
            <a:avLst>
              <a:gd name="adj" fmla="val 7687"/>
            </a:avLst>
          </a:prstGeom>
          <a:solidFill>
            <a:srgbClr val="A57AD9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1" name="Google Shape;101;p20"/>
          <p:cNvGraphicFramePr/>
          <p:nvPr>
            <p:extLst>
              <p:ext uri="{D42A27DB-BD31-4B8C-83A1-F6EECF244321}">
                <p14:modId xmlns:p14="http://schemas.microsoft.com/office/powerpoint/2010/main" val="2322077740"/>
              </p:ext>
            </p:extLst>
          </p:nvPr>
        </p:nvGraphicFramePr>
        <p:xfrm>
          <a:off x="0" y="990599"/>
          <a:ext cx="9144000" cy="37033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43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Data Center SNMP-based CMS</a:t>
                      </a: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Cloud CMS</a:t>
                      </a:r>
                      <a:endParaRPr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產品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QRM+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Team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iewer/Spiceworks/SolarWinds/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Spiceworks/WhatsUp Gold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支援的終端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作業系統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Windows/Linux/IPMI</a:t>
                      </a:r>
                      <a:endParaRPr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Windows/Mac OS X/Linux /Unix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Windows/Linux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7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</a:t>
                      </a:r>
                      <a:r>
                        <a:rPr lang="zh-TW" altLang="en-US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格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免費/按年計費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免費/按裝置數目計價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操作方式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solidFill>
                            <a:srgbClr val="FFC9EE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一鍵安裝、介面操作容易、快速上手</a:t>
                      </a:r>
                      <a:endParaRPr b="1">
                        <a:solidFill>
                          <a:srgbClr val="FFC9E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</a:t>
                      </a: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</a:t>
                      </a:r>
                      <a:r>
                        <a:rPr lang="zh-TW" b="1">
                          <a:solidFill>
                            <a:srgbClr val="FFC9EE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商業廣告</a:t>
                      </a: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endParaRPr lang="en-US" altLang="zh-TW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操作介面較複雜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設定簡單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7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控制中心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私有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私有</a:t>
                      </a:r>
                      <a:endParaRPr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>
                          <a:solidFill>
                            <a:srgbClr val="FFC9EE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公有</a:t>
                      </a:r>
                      <a:endParaRPr b="1">
                        <a:solidFill>
                          <a:srgbClr val="FFC9E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圖形 8">
            <a:extLst>
              <a:ext uri="{FF2B5EF4-FFF2-40B4-BE49-F238E27FC236}">
                <a16:creationId xmlns:a16="http://schemas.microsoft.com/office/drawing/2014/main" id="{CE127F8E-4BB0-42B0-8C4D-A9D92216F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5904" y="1283871"/>
            <a:ext cx="1374236" cy="235426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FBE83173-D0E2-4E8F-904B-C18172A55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C9E9A93-714C-4622-B1C4-D7616B169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51" b="5592"/>
          <a:stretch/>
        </p:blipFill>
        <p:spPr>
          <a:xfrm>
            <a:off x="0" y="1576444"/>
            <a:ext cx="9144000" cy="3279398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D2DA8ABD-5140-44B7-A1B2-038505B8971A}"/>
              </a:ext>
            </a:extLst>
          </p:cNvPr>
          <p:cNvSpPr/>
          <p:nvPr/>
        </p:nvSpPr>
        <p:spPr>
          <a:xfrm>
            <a:off x="0" y="1576444"/>
            <a:ext cx="9144000" cy="3279398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311700" y="358666"/>
            <a:ext cx="8520600" cy="118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QRM+ 解決您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在設備管理上的需求</a:t>
            </a:r>
            <a:endParaRPr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Google Shape;107;p21"/>
          <p:cNvSpPr txBox="1"/>
          <p:nvPr/>
        </p:nvSpPr>
        <p:spPr>
          <a:xfrm>
            <a:off x="311712" y="3092711"/>
            <a:ext cx="2224125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遠端管理設備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 使用率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記憶體使用率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硬體使用率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網路使用率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電源狀態控制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2535838" y="3092711"/>
            <a:ext cx="2036162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資料收集分析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收集問題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4666513" y="3094061"/>
            <a:ext cx="2067662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故障狀況分析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問題分析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故障修復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982700" y="3102861"/>
            <a:ext cx="1914000" cy="1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維護需求</a:t>
            </a:r>
            <a:endParaRPr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預防保養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Char char="●"/>
            </a:pPr>
            <a:r>
              <a:rPr 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設備改善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79002FBC-EA40-4768-9403-FD1B06045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0B6A1D7A-67F0-433C-B81E-FC524E646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941" y="1834674"/>
            <a:ext cx="1152000" cy="11520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C48CBA7A-B8C1-4486-A5F1-BA0505AEA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19497" y="1834674"/>
            <a:ext cx="1152001" cy="115200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AC9FAD24-239B-4D5A-8D66-20C401074E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0945" y="1834674"/>
            <a:ext cx="1152001" cy="115200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82119E1-9FBD-4908-B453-8964CB34D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50721" y="1834674"/>
            <a:ext cx="1152001" cy="1152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2D7D142-5617-4A93-A5A5-ECE2667282C8}"/>
              </a:ext>
            </a:extLst>
          </p:cNvPr>
          <p:cNvGrpSpPr/>
          <p:nvPr/>
        </p:nvGrpSpPr>
        <p:grpSpPr>
          <a:xfrm>
            <a:off x="0" y="0"/>
            <a:ext cx="4572000" cy="5143500"/>
            <a:chOff x="0" y="0"/>
            <a:chExt cx="4572000" cy="51435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7B761314-56B0-4D8C-A8DA-AB92B850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0" y="0"/>
              <a:ext cx="4572000" cy="51435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79146CF-D5BC-493A-A7FC-929B7A42B572}"/>
                </a:ext>
              </a:extLst>
            </p:cNvPr>
            <p:cNvSpPr/>
            <p:nvPr/>
          </p:nvSpPr>
          <p:spPr>
            <a:xfrm>
              <a:off x="0" y="0"/>
              <a:ext cx="4572000" cy="5143451"/>
            </a:xfrm>
            <a:prstGeom prst="rect">
              <a:avLst/>
            </a:prstGeom>
            <a:solidFill>
              <a:srgbClr val="0D0D0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981075" y="2090625"/>
            <a:ext cx="2828925" cy="1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>
                <a:latin typeface="+mj-lt"/>
              </a:rPr>
              <a:t>QRM+</a:t>
            </a:r>
            <a:r>
              <a:rPr lang="zh-TW" sz="4000"/>
              <a:t> </a:t>
            </a:r>
            <a:br>
              <a:rPr lang="en-US" altLang="zh-TW" sz="4000"/>
            </a:br>
            <a:r>
              <a:rPr lang="zh-TW" sz="4000"/>
              <a:t>基本介紹</a:t>
            </a:r>
            <a:endParaRPr sz="4000"/>
          </a:p>
        </p:txBody>
      </p:sp>
      <p:sp>
        <p:nvSpPr>
          <p:cNvPr id="121" name="Google Shape;121;p22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0E8EFB90-187C-4B62-A57E-02CCBF06D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8A52B266-ED71-43D4-9AFA-B0ADF3DEB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7842" y="1455419"/>
            <a:ext cx="2529075" cy="2506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片 56">
            <a:extLst>
              <a:ext uri="{FF2B5EF4-FFF2-40B4-BE49-F238E27FC236}">
                <a16:creationId xmlns:a16="http://schemas.microsoft.com/office/drawing/2014/main" id="{115583CF-DCC5-4A4E-BE47-48571CF88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1" b="4000"/>
          <a:stretch/>
        </p:blipFill>
        <p:spPr>
          <a:xfrm>
            <a:off x="0" y="1464364"/>
            <a:ext cx="9144000" cy="3473395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EC3AFC21-BB02-436C-9291-EF3F439B35E3}"/>
              </a:ext>
            </a:extLst>
          </p:cNvPr>
          <p:cNvSpPr/>
          <p:nvPr/>
        </p:nvSpPr>
        <p:spPr>
          <a:xfrm>
            <a:off x="0" y="1464362"/>
            <a:ext cx="9144000" cy="3473395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cxnSp>
        <p:nvCxnSpPr>
          <p:cNvPr id="139" name="Google Shape;139;p23"/>
          <p:cNvCxnSpPr>
            <a:cxnSpLocks/>
          </p:cNvCxnSpPr>
          <p:nvPr/>
        </p:nvCxnSpPr>
        <p:spPr>
          <a:xfrm flipV="1">
            <a:off x="4715153" y="2207500"/>
            <a:ext cx="2267622" cy="674525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251520" y="384365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透過 QRM+ 系統管理者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可以同時掌控多雲多台設備 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  <p:pic>
        <p:nvPicPr>
          <p:cNvPr id="134" name="Google Shape;134;p23" hidden="1"/>
          <p:cNvPicPr preferRelativeResize="0"/>
          <p:nvPr/>
        </p:nvPicPr>
        <p:blipFill rotWithShape="1">
          <a:blip r:embed="rId4">
            <a:alphaModFix/>
          </a:blip>
          <a:srcRect l="67811" r="11418"/>
          <a:stretch/>
        </p:blipFill>
        <p:spPr>
          <a:xfrm>
            <a:off x="604734" y="3148850"/>
            <a:ext cx="477188" cy="11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/>
          <p:nvPr/>
        </p:nvSpPr>
        <p:spPr>
          <a:xfrm>
            <a:off x="791797" y="4378028"/>
            <a:ext cx="12726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FFFF"/>
                </a:solidFill>
              </a:rPr>
              <a:t>IT </a:t>
            </a:r>
            <a:r>
              <a:rPr lang="zh-TW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管理者</a:t>
            </a:r>
            <a:endParaRPr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7" name="Google Shape;137;p23" hidden="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2252" y="1547461"/>
            <a:ext cx="1766650" cy="9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9FE4FEC-52E9-43A8-BDC7-27890FB56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0862" y="1530506"/>
            <a:ext cx="1581514" cy="889920"/>
          </a:xfrm>
          <a:prstGeom prst="rect">
            <a:avLst/>
          </a:prstGeom>
        </p:spPr>
      </p:pic>
      <p:sp>
        <p:nvSpPr>
          <p:cNvPr id="138" name="Google Shape;138;p23"/>
          <p:cNvSpPr/>
          <p:nvPr/>
        </p:nvSpPr>
        <p:spPr>
          <a:xfrm>
            <a:off x="6568440" y="1633891"/>
            <a:ext cx="1408429" cy="79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zh-TW" b="1">
                <a:solidFill>
                  <a:srgbClr val="604076"/>
                </a:solidFill>
              </a:rPr>
              <a:t>Azure, </a:t>
            </a:r>
            <a:endParaRPr lang="en-US" altLang="zh-TW" b="1">
              <a:solidFill>
                <a:srgbClr val="604076"/>
              </a:solidFill>
            </a:endParaRPr>
          </a:p>
          <a:p>
            <a:pPr lvl="0" algn="ctr"/>
            <a:r>
              <a:rPr lang="zh-TW" b="1">
                <a:solidFill>
                  <a:srgbClr val="604076"/>
                </a:solidFill>
              </a:rPr>
              <a:t>AWS...</a:t>
            </a:r>
            <a:endParaRPr b="1">
              <a:solidFill>
                <a:srgbClr val="604076"/>
              </a:solidFill>
            </a:endParaRPr>
          </a:p>
        </p:txBody>
      </p:sp>
      <p:cxnSp>
        <p:nvCxnSpPr>
          <p:cNvPr id="140" name="Google Shape;140;p23"/>
          <p:cNvCxnSpPr>
            <a:cxnSpLocks/>
          </p:cNvCxnSpPr>
          <p:nvPr/>
        </p:nvCxnSpPr>
        <p:spPr>
          <a:xfrm>
            <a:off x="4709814" y="2974176"/>
            <a:ext cx="2393364" cy="0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23"/>
          <p:cNvCxnSpPr>
            <a:cxnSpLocks/>
          </p:cNvCxnSpPr>
          <p:nvPr/>
        </p:nvCxnSpPr>
        <p:spPr>
          <a:xfrm>
            <a:off x="4662264" y="3072753"/>
            <a:ext cx="2462186" cy="706910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23"/>
          <p:cNvCxnSpPr>
            <a:cxnSpLocks/>
          </p:cNvCxnSpPr>
          <p:nvPr/>
        </p:nvCxnSpPr>
        <p:spPr>
          <a:xfrm>
            <a:off x="4709814" y="3138894"/>
            <a:ext cx="2445099" cy="1384769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Google Shape;167;p23"/>
          <p:cNvSpPr/>
          <p:nvPr/>
        </p:nvSpPr>
        <p:spPr>
          <a:xfrm>
            <a:off x="8025841" y="2828200"/>
            <a:ext cx="9930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機房</a:t>
            </a:r>
            <a:r>
              <a:rPr lang="zh-TW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8025841" y="3637413"/>
            <a:ext cx="9930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機房</a:t>
            </a:r>
            <a:r>
              <a:rPr lang="zh-TW" dirty="0">
                <a:solidFill>
                  <a:schemeClr val="bg1"/>
                </a:solidFill>
              </a:rPr>
              <a:t> 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9" name="Google Shape;169;p23"/>
          <p:cNvSpPr/>
          <p:nvPr/>
        </p:nvSpPr>
        <p:spPr>
          <a:xfrm>
            <a:off x="8025841" y="4415375"/>
            <a:ext cx="9930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機房</a:t>
            </a:r>
            <a:r>
              <a:rPr lang="zh-TW" dirty="0">
                <a:solidFill>
                  <a:schemeClr val="bg1"/>
                </a:solidFill>
              </a:rPr>
              <a:t> 3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70" name="Google Shape;170;p23"/>
          <p:cNvCxnSpPr>
            <a:cxnSpLocks/>
          </p:cNvCxnSpPr>
          <p:nvPr/>
        </p:nvCxnSpPr>
        <p:spPr>
          <a:xfrm flipV="1">
            <a:off x="1585764" y="2974177"/>
            <a:ext cx="2544124" cy="1312770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23"/>
          <p:cNvCxnSpPr>
            <a:cxnSpLocks/>
          </p:cNvCxnSpPr>
          <p:nvPr/>
        </p:nvCxnSpPr>
        <p:spPr>
          <a:xfrm>
            <a:off x="1058500" y="2345336"/>
            <a:ext cx="3076727" cy="482864"/>
          </a:xfrm>
          <a:prstGeom prst="straightConnector1">
            <a:avLst/>
          </a:prstGeom>
          <a:noFill/>
          <a:ln w="38100" cap="flat" cmpd="sng">
            <a:solidFill>
              <a:srgbClr val="FFC9EE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2" name="Google Shape;17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3013" y="1784611"/>
            <a:ext cx="993000" cy="107277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6098309" y="2718318"/>
            <a:ext cx="707388" cy="216569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zh-TW" sz="1000" b="1">
                <a:solidFill>
                  <a:schemeClr val="bg1"/>
                </a:solidFill>
              </a:rPr>
              <a:t>乙太網路</a:t>
            </a:r>
            <a:endParaRPr sz="1000" b="1" i="0" u="none" strike="noStrike" cap="none">
              <a:solidFill>
                <a:schemeClr val="bg1"/>
              </a:solidFill>
              <a:sym typeface="Arial"/>
            </a:endParaRPr>
          </a:p>
          <a:p>
            <a:pPr marL="214292" marR="0" lvl="0" indent="-2142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 rot="978245">
            <a:off x="6096392" y="3359541"/>
            <a:ext cx="763006" cy="21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zh-TW" sz="1000" b="1">
                <a:solidFill>
                  <a:schemeClr val="bg1"/>
                </a:solidFill>
              </a:rPr>
              <a:t>乙太網路</a:t>
            </a:r>
            <a:endParaRPr sz="1000" b="1" i="0" u="none" strike="noStrike" cap="none">
              <a:solidFill>
                <a:schemeClr val="bg1"/>
              </a:solidFill>
              <a:sym typeface="Arial"/>
            </a:endParaRPr>
          </a:p>
          <a:p>
            <a:pPr marL="214292" marR="0" lvl="0" indent="-2142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3"/>
          <p:cNvSpPr/>
          <p:nvPr/>
        </p:nvSpPr>
        <p:spPr>
          <a:xfrm rot="1681264">
            <a:off x="5907065" y="3848587"/>
            <a:ext cx="990211" cy="14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</a:rPr>
              <a:t>Internet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8041708" y="2011699"/>
            <a:ext cx="548700" cy="2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</a:rPr>
              <a:t>VM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8041708" y="1709603"/>
            <a:ext cx="548700" cy="2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FFFF"/>
                </a:solidFill>
              </a:rPr>
              <a:t>VM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E029E5-75EA-403A-A9AE-80F055BD8E28}"/>
              </a:ext>
            </a:extLst>
          </p:cNvPr>
          <p:cNvSpPr/>
          <p:nvPr/>
        </p:nvSpPr>
        <p:spPr>
          <a:xfrm>
            <a:off x="743074" y="2879724"/>
            <a:ext cx="1475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QRM+ </a:t>
            </a:r>
            <a:r>
              <a:rPr lang="en-US" altLang="zh-TW" err="1">
                <a:solidFill>
                  <a:schemeClr val="bg1"/>
                </a:solidFill>
              </a:rPr>
              <a:t>行動設備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4087" y="2048307"/>
            <a:ext cx="2633588" cy="13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D030FF8-18F6-4DF6-B67F-5CB7E9176F19}"/>
              </a:ext>
            </a:extLst>
          </p:cNvPr>
          <p:cNvSpPr/>
          <p:nvPr/>
        </p:nvSpPr>
        <p:spPr>
          <a:xfrm>
            <a:off x="3040750" y="2072095"/>
            <a:ext cx="2536556" cy="1253370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33B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0" name="Google Shape;130;p23" hidden="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2026" y="3480343"/>
            <a:ext cx="2814575" cy="5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圖形 97">
            <a:extLst>
              <a:ext uri="{FF2B5EF4-FFF2-40B4-BE49-F238E27FC236}">
                <a16:creationId xmlns:a16="http://schemas.microsoft.com/office/drawing/2014/main" id="{58175DC5-6AA6-4CE9-AB9F-40EA61D9F8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1853" y="3435370"/>
            <a:ext cx="3254765" cy="576238"/>
          </a:xfrm>
          <a:prstGeom prst="rect">
            <a:avLst/>
          </a:prstGeom>
        </p:spPr>
      </p:pic>
      <p:pic>
        <p:nvPicPr>
          <p:cNvPr id="131" name="Google Shape;131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57186" y="3208466"/>
            <a:ext cx="393600" cy="38571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3532162" y="4133235"/>
            <a:ext cx="1839937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"/>
              <a:buFont typeface="Arial"/>
              <a:buNone/>
            </a:pPr>
            <a:r>
              <a:rPr lang="zh-TW" sz="2000" b="1">
                <a:solidFill>
                  <a:schemeClr val="bg1"/>
                </a:solidFill>
              </a:rPr>
              <a:t>QGD</a:t>
            </a:r>
            <a:r>
              <a:rPr lang="en-US" altLang="zh-TW" sz="2000" b="1">
                <a:solidFill>
                  <a:schemeClr val="bg1"/>
                </a:solidFill>
              </a:rPr>
              <a:t>-</a:t>
            </a:r>
            <a:r>
              <a:rPr lang="zh-TW" sz="2000" b="1">
                <a:solidFill>
                  <a:schemeClr val="bg1"/>
                </a:solidFill>
              </a:rPr>
              <a:t>1600</a:t>
            </a:r>
            <a:r>
              <a:rPr lang="en-US" altLang="zh-TW" sz="2000" b="1">
                <a:solidFill>
                  <a:schemeClr val="bg1"/>
                </a:solidFill>
              </a:rPr>
              <a:t>P</a:t>
            </a:r>
            <a:endParaRPr sz="20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pic>
        <p:nvPicPr>
          <p:cNvPr id="133" name="Google Shape;133;p23" descr="\\Marketing\Marketing\MarketingMaterials\DM\NAS\Software_Section_brochure\生產力工具(單尾) _Yvonne\Links\qpulse_512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70473" y="3208466"/>
            <a:ext cx="3936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DFF75D55-66EA-4C33-984F-F0B69649C3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ABB394B-69B7-46F4-9BCA-64AB1CB370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5722" y="3401262"/>
            <a:ext cx="887967" cy="923250"/>
          </a:xfrm>
          <a:prstGeom prst="rect">
            <a:avLst/>
          </a:prstGeom>
        </p:spPr>
      </p:pic>
      <p:sp>
        <p:nvSpPr>
          <p:cNvPr id="60" name="Google Shape;173;p23">
            <a:extLst>
              <a:ext uri="{FF2B5EF4-FFF2-40B4-BE49-F238E27FC236}">
                <a16:creationId xmlns:a16="http://schemas.microsoft.com/office/drawing/2014/main" id="{B09BB26D-FCFF-41EB-8B82-93F40F3993DA}"/>
              </a:ext>
            </a:extLst>
          </p:cNvPr>
          <p:cNvSpPr txBox="1"/>
          <p:nvPr/>
        </p:nvSpPr>
        <p:spPr>
          <a:xfrm rot="20628080">
            <a:off x="6023795" y="2180421"/>
            <a:ext cx="572148" cy="225294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</a:pPr>
            <a:r>
              <a:rPr lang="en-US" altLang="zh-TW" sz="1000" b="1">
                <a:solidFill>
                  <a:schemeClr val="bg1"/>
                </a:solidFill>
              </a:rPr>
              <a:t>VPC</a:t>
            </a:r>
            <a:endParaRPr lang="en-US"/>
          </a:p>
          <a:p>
            <a:pPr marL="214292" marR="0" lvl="0" indent="-2142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F7CF59A-8BE9-4A54-A882-4CFF002DEB3C}"/>
              </a:ext>
            </a:extLst>
          </p:cNvPr>
          <p:cNvGrpSpPr/>
          <p:nvPr/>
        </p:nvGrpSpPr>
        <p:grpSpPr>
          <a:xfrm>
            <a:off x="6934131" y="2481049"/>
            <a:ext cx="1052550" cy="830098"/>
            <a:chOff x="6982826" y="2571750"/>
            <a:chExt cx="1052550" cy="830098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33F4B280-ADA4-4B43-B703-FC412E83D4F7}"/>
                </a:ext>
              </a:extLst>
            </p:cNvPr>
            <p:cNvSpPr/>
            <p:nvPr/>
          </p:nvSpPr>
          <p:spPr>
            <a:xfrm>
              <a:off x="6982826" y="2571750"/>
              <a:ext cx="1052550" cy="83009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E5164EF5-0EC1-4C51-A996-1F5828721FD2}"/>
                </a:ext>
              </a:extLst>
            </p:cNvPr>
            <p:cNvGrpSpPr/>
            <p:nvPr/>
          </p:nvGrpSpPr>
          <p:grpSpPr>
            <a:xfrm>
              <a:off x="7235213" y="2865254"/>
              <a:ext cx="547776" cy="460211"/>
              <a:chOff x="3653098" y="4625957"/>
              <a:chExt cx="918902" cy="772011"/>
            </a:xfrm>
          </p:grpSpPr>
          <p:pic>
            <p:nvPicPr>
              <p:cNvPr id="61" name="圖形 60">
                <a:extLst>
                  <a:ext uri="{FF2B5EF4-FFF2-40B4-BE49-F238E27FC236}">
                    <a16:creationId xmlns:a16="http://schemas.microsoft.com/office/drawing/2014/main" id="{9A9939D2-64C0-4BCA-BE43-E23C46DCE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683585" y="5103162"/>
                <a:ext cx="368508" cy="294806"/>
              </a:xfrm>
              <a:prstGeom prst="rect">
                <a:avLst/>
              </a:prstGeom>
            </p:spPr>
          </p:pic>
          <p:pic>
            <p:nvPicPr>
              <p:cNvPr id="62" name="圖形 61">
                <a:extLst>
                  <a:ext uri="{FF2B5EF4-FFF2-40B4-BE49-F238E27FC236}">
                    <a16:creationId xmlns:a16="http://schemas.microsoft.com/office/drawing/2014/main" id="{0899D206-871F-4A2D-B358-98D216C62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128292" y="5038210"/>
                <a:ext cx="443708" cy="349302"/>
              </a:xfrm>
              <a:prstGeom prst="rect">
                <a:avLst/>
              </a:prstGeom>
            </p:spPr>
          </p:pic>
          <p:pic>
            <p:nvPicPr>
              <p:cNvPr id="80" name="圖形 79">
                <a:extLst>
                  <a:ext uri="{FF2B5EF4-FFF2-40B4-BE49-F238E27FC236}">
                    <a16:creationId xmlns:a16="http://schemas.microsoft.com/office/drawing/2014/main" id="{C35D7FF3-DCA2-4997-98E5-EECDC4008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147461" y="4625957"/>
                <a:ext cx="394841" cy="376894"/>
              </a:xfrm>
              <a:prstGeom prst="rect">
                <a:avLst/>
              </a:prstGeom>
            </p:spPr>
          </p:pic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0E7DD2B1-AD4B-4CA6-A1CA-37DA98755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653098" y="4656274"/>
                <a:ext cx="398995" cy="315871"/>
              </a:xfrm>
              <a:prstGeom prst="rect">
                <a:avLst/>
              </a:prstGeom>
            </p:spPr>
          </p:pic>
        </p:grp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35E4C2C9-9661-4E4F-9A49-D81FF6D431EC}"/>
                </a:ext>
              </a:extLst>
            </p:cNvPr>
            <p:cNvSpPr txBox="1"/>
            <p:nvPr/>
          </p:nvSpPr>
          <p:spPr>
            <a:xfrm>
              <a:off x="7048195" y="2589445"/>
              <a:ext cx="9086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100" b="1">
                  <a:solidFill>
                    <a:srgbClr val="60407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供電裝置</a:t>
              </a:r>
            </a:p>
            <a:p>
              <a:pPr algn="ctr"/>
              <a:endParaRPr lang="zh-TW" altLang="en-US" sz="1100"/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524FD87E-B647-4D36-8B1C-3076720C964D}"/>
              </a:ext>
            </a:extLst>
          </p:cNvPr>
          <p:cNvGrpSpPr/>
          <p:nvPr/>
        </p:nvGrpSpPr>
        <p:grpSpPr>
          <a:xfrm>
            <a:off x="6934131" y="3375150"/>
            <a:ext cx="1052550" cy="830098"/>
            <a:chOff x="6982826" y="2571750"/>
            <a:chExt cx="1052550" cy="830098"/>
          </a:xfrm>
        </p:grpSpPr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B8A695E3-1EAE-4C53-AC8A-9504C460EA65}"/>
                </a:ext>
              </a:extLst>
            </p:cNvPr>
            <p:cNvSpPr/>
            <p:nvPr/>
          </p:nvSpPr>
          <p:spPr>
            <a:xfrm>
              <a:off x="6982826" y="2571750"/>
              <a:ext cx="1052550" cy="83009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ADF58BB8-F272-4315-B87C-82635075A291}"/>
                </a:ext>
              </a:extLst>
            </p:cNvPr>
            <p:cNvGrpSpPr/>
            <p:nvPr/>
          </p:nvGrpSpPr>
          <p:grpSpPr>
            <a:xfrm>
              <a:off x="7235213" y="2865254"/>
              <a:ext cx="547776" cy="460211"/>
              <a:chOff x="3653098" y="4625957"/>
              <a:chExt cx="918902" cy="772011"/>
            </a:xfrm>
          </p:grpSpPr>
          <p:pic>
            <p:nvPicPr>
              <p:cNvPr id="86" name="圖形 85">
                <a:extLst>
                  <a:ext uri="{FF2B5EF4-FFF2-40B4-BE49-F238E27FC236}">
                    <a16:creationId xmlns:a16="http://schemas.microsoft.com/office/drawing/2014/main" id="{E35C92CA-86F9-4939-8D18-FB1A4BF53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683585" y="5103162"/>
                <a:ext cx="368508" cy="294806"/>
              </a:xfrm>
              <a:prstGeom prst="rect">
                <a:avLst/>
              </a:prstGeom>
            </p:spPr>
          </p:pic>
          <p:pic>
            <p:nvPicPr>
              <p:cNvPr id="87" name="圖形 86">
                <a:extLst>
                  <a:ext uri="{FF2B5EF4-FFF2-40B4-BE49-F238E27FC236}">
                    <a16:creationId xmlns:a16="http://schemas.microsoft.com/office/drawing/2014/main" id="{0AD7B745-0CB6-47A7-9815-875B5E100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128292" y="5038210"/>
                <a:ext cx="443708" cy="349302"/>
              </a:xfrm>
              <a:prstGeom prst="rect">
                <a:avLst/>
              </a:prstGeom>
            </p:spPr>
          </p:pic>
          <p:pic>
            <p:nvPicPr>
              <p:cNvPr id="88" name="圖形 87">
                <a:extLst>
                  <a:ext uri="{FF2B5EF4-FFF2-40B4-BE49-F238E27FC236}">
                    <a16:creationId xmlns:a16="http://schemas.microsoft.com/office/drawing/2014/main" id="{6280E311-21FB-4002-ADDC-8EBA020D1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147461" y="4625957"/>
                <a:ext cx="394841" cy="376894"/>
              </a:xfrm>
              <a:prstGeom prst="rect">
                <a:avLst/>
              </a:prstGeom>
            </p:spPr>
          </p:pic>
          <p:pic>
            <p:nvPicPr>
              <p:cNvPr id="89" name="圖形 88">
                <a:extLst>
                  <a:ext uri="{FF2B5EF4-FFF2-40B4-BE49-F238E27FC236}">
                    <a16:creationId xmlns:a16="http://schemas.microsoft.com/office/drawing/2014/main" id="{1184DC57-CF07-4AD9-9896-B3667D3C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653098" y="4656274"/>
                <a:ext cx="398995" cy="315871"/>
              </a:xfrm>
              <a:prstGeom prst="rect">
                <a:avLst/>
              </a:prstGeom>
            </p:spPr>
          </p:pic>
        </p:grpSp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716B2E6A-715C-4815-8326-CD98BF34A570}"/>
                </a:ext>
              </a:extLst>
            </p:cNvPr>
            <p:cNvSpPr txBox="1"/>
            <p:nvPr/>
          </p:nvSpPr>
          <p:spPr>
            <a:xfrm>
              <a:off x="7048195" y="2589445"/>
              <a:ext cx="9086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100" b="1">
                  <a:solidFill>
                    <a:srgbClr val="60407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供電裝置</a:t>
              </a:r>
            </a:p>
            <a:p>
              <a:pPr algn="ctr"/>
              <a:endParaRPr lang="zh-TW" altLang="en-US" sz="1100"/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02E1CC6E-B109-4E33-AD8E-FE3CF4241F9B}"/>
              </a:ext>
            </a:extLst>
          </p:cNvPr>
          <p:cNvGrpSpPr/>
          <p:nvPr/>
        </p:nvGrpSpPr>
        <p:grpSpPr>
          <a:xfrm>
            <a:off x="6934131" y="4269252"/>
            <a:ext cx="1052550" cy="830098"/>
            <a:chOff x="6982826" y="2571750"/>
            <a:chExt cx="1052550" cy="830098"/>
          </a:xfrm>
        </p:grpSpPr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8437FDA4-F47D-407F-9EDB-0C99BF0DA111}"/>
                </a:ext>
              </a:extLst>
            </p:cNvPr>
            <p:cNvSpPr/>
            <p:nvPr/>
          </p:nvSpPr>
          <p:spPr>
            <a:xfrm>
              <a:off x="6982826" y="2571750"/>
              <a:ext cx="1052550" cy="83009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D8DF5FAF-4762-4FC0-BB5A-50A5C2F644BA}"/>
                </a:ext>
              </a:extLst>
            </p:cNvPr>
            <p:cNvGrpSpPr/>
            <p:nvPr/>
          </p:nvGrpSpPr>
          <p:grpSpPr>
            <a:xfrm>
              <a:off x="7235213" y="2865254"/>
              <a:ext cx="547776" cy="460211"/>
              <a:chOff x="3653098" y="4625957"/>
              <a:chExt cx="918902" cy="772011"/>
            </a:xfrm>
          </p:grpSpPr>
          <p:pic>
            <p:nvPicPr>
              <p:cNvPr id="94" name="圖形 93">
                <a:extLst>
                  <a:ext uri="{FF2B5EF4-FFF2-40B4-BE49-F238E27FC236}">
                    <a16:creationId xmlns:a16="http://schemas.microsoft.com/office/drawing/2014/main" id="{775104D9-F656-45E1-80AA-A1FDF5E4D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683585" y="5103162"/>
                <a:ext cx="368508" cy="294806"/>
              </a:xfrm>
              <a:prstGeom prst="rect">
                <a:avLst/>
              </a:prstGeom>
            </p:spPr>
          </p:pic>
          <p:pic>
            <p:nvPicPr>
              <p:cNvPr id="95" name="圖形 94">
                <a:extLst>
                  <a:ext uri="{FF2B5EF4-FFF2-40B4-BE49-F238E27FC236}">
                    <a16:creationId xmlns:a16="http://schemas.microsoft.com/office/drawing/2014/main" id="{0A9DDE0B-1DC0-4CF3-82C4-659D91B12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128292" y="5038210"/>
                <a:ext cx="443708" cy="349302"/>
              </a:xfrm>
              <a:prstGeom prst="rect">
                <a:avLst/>
              </a:prstGeom>
            </p:spPr>
          </p:pic>
          <p:pic>
            <p:nvPicPr>
              <p:cNvPr id="96" name="圖形 95">
                <a:extLst>
                  <a:ext uri="{FF2B5EF4-FFF2-40B4-BE49-F238E27FC236}">
                    <a16:creationId xmlns:a16="http://schemas.microsoft.com/office/drawing/2014/main" id="{893A94BC-2A00-4B5B-8AEE-709D10DED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147461" y="4625957"/>
                <a:ext cx="394841" cy="376894"/>
              </a:xfrm>
              <a:prstGeom prst="rect">
                <a:avLst/>
              </a:prstGeom>
            </p:spPr>
          </p:pic>
          <p:pic>
            <p:nvPicPr>
              <p:cNvPr id="97" name="圖形 96">
                <a:extLst>
                  <a:ext uri="{FF2B5EF4-FFF2-40B4-BE49-F238E27FC236}">
                    <a16:creationId xmlns:a16="http://schemas.microsoft.com/office/drawing/2014/main" id="{98A13EE6-9E1F-486C-AE6D-F0ACD07F0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653098" y="4656274"/>
                <a:ext cx="398995" cy="315871"/>
              </a:xfrm>
              <a:prstGeom prst="rect">
                <a:avLst/>
              </a:prstGeom>
            </p:spPr>
          </p:pic>
        </p:grp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12F75D86-6584-49ED-9796-46843CA3CEAF}"/>
                </a:ext>
              </a:extLst>
            </p:cNvPr>
            <p:cNvSpPr txBox="1"/>
            <p:nvPr/>
          </p:nvSpPr>
          <p:spPr>
            <a:xfrm>
              <a:off x="7048195" y="2589445"/>
              <a:ext cx="9086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100" b="1">
                  <a:solidFill>
                    <a:srgbClr val="60407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供電裝置</a:t>
              </a:r>
            </a:p>
            <a:p>
              <a:pPr algn="ctr"/>
              <a:endParaRPr lang="zh-TW" altLang="en-US" sz="11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DF80E49-4E79-47E8-A744-55019A111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3" b="5593"/>
          <a:stretch/>
        </p:blipFill>
        <p:spPr>
          <a:xfrm>
            <a:off x="0" y="1142999"/>
            <a:ext cx="9144000" cy="3712843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049135F-D69B-43C6-B7F1-A2966F59C8BB}"/>
              </a:ext>
            </a:extLst>
          </p:cNvPr>
          <p:cNvSpPr/>
          <p:nvPr/>
        </p:nvSpPr>
        <p:spPr>
          <a:xfrm>
            <a:off x="0" y="1142999"/>
            <a:ext cx="9144000" cy="3712843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zh-TW" sz="3000"/>
              <a:t>什麼是終端設備的集中管理 (QRM+)</a:t>
            </a:r>
            <a:endParaRPr sz="3000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4237EF8D-346E-4F6F-BAC6-C02C1303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3ABE0DE-2137-4B35-BC18-6CD1A7432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172" y="1139159"/>
            <a:ext cx="5874151" cy="3460326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89113BA3-4E4A-4F5F-953D-448B1136FD4F}"/>
              </a:ext>
            </a:extLst>
          </p:cNvPr>
          <p:cNvGrpSpPr/>
          <p:nvPr/>
        </p:nvGrpSpPr>
        <p:grpSpPr>
          <a:xfrm>
            <a:off x="1231165" y="1449138"/>
            <a:ext cx="7424179" cy="3389126"/>
            <a:chOff x="1231165" y="1419114"/>
            <a:chExt cx="7424179" cy="3389126"/>
          </a:xfrm>
        </p:grpSpPr>
        <p:pic>
          <p:nvPicPr>
            <p:cNvPr id="186" name="Google Shape;186;p24" descr="\\Marketing\Marketing\MarketingMaterials\DM\NAS\Software_Section_brochure\生產力工具(單尾) _Yvonne\Links\qpulse_512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76789" y="2509011"/>
              <a:ext cx="600375" cy="60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418F2E6B-FEA1-4A95-9DD8-7EC554C146E6}"/>
                </a:ext>
              </a:extLst>
            </p:cNvPr>
            <p:cNvSpPr txBox="1"/>
            <p:nvPr/>
          </p:nvSpPr>
          <p:spPr>
            <a:xfrm>
              <a:off x="1231165" y="2047163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系統管理者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136959D-894E-4B29-9DCC-8E47D4CD38A3}"/>
                </a:ext>
              </a:extLst>
            </p:cNvPr>
            <p:cNvSpPr txBox="1"/>
            <p:nvPr/>
          </p:nvSpPr>
          <p:spPr>
            <a:xfrm>
              <a:off x="1231165" y="3112865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操作者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087AA8FD-D775-4F5C-B6BE-06D095E885E7}"/>
                </a:ext>
              </a:extLst>
            </p:cNvPr>
            <p:cNvSpPr txBox="1"/>
            <p:nvPr/>
          </p:nvSpPr>
          <p:spPr>
            <a:xfrm>
              <a:off x="1623152" y="4517220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持續監控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83B3339-BCC6-4C57-A8CB-AD979A083183}"/>
                </a:ext>
              </a:extLst>
            </p:cNvPr>
            <p:cNvSpPr txBox="1"/>
            <p:nvPr/>
          </p:nvSpPr>
          <p:spPr>
            <a:xfrm>
              <a:off x="2725467" y="4531241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狀況排除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AE313F2-4F93-457D-AC5D-EA750662C585}"/>
                </a:ext>
              </a:extLst>
            </p:cNvPr>
            <p:cNvSpPr txBox="1"/>
            <p:nvPr/>
          </p:nvSpPr>
          <p:spPr>
            <a:xfrm>
              <a:off x="3764569" y="4531241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原因分析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B222D747-A690-42B3-8499-C3A59545E8AE}"/>
                </a:ext>
              </a:extLst>
            </p:cNvPr>
            <p:cNvSpPr txBox="1"/>
            <p:nvPr/>
          </p:nvSpPr>
          <p:spPr>
            <a:xfrm>
              <a:off x="4928484" y="4531241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防範未然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430FA1DA-43DB-43EE-98CB-A8D49215EFFE}"/>
                </a:ext>
              </a:extLst>
            </p:cNvPr>
            <p:cNvSpPr txBox="1"/>
            <p:nvPr/>
          </p:nvSpPr>
          <p:spPr>
            <a:xfrm>
              <a:off x="6187747" y="4414920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代理式監控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A9BC1A7B-4A9B-4B9E-A6F9-85AC28DBF450}"/>
                </a:ext>
              </a:extLst>
            </p:cNvPr>
            <p:cNvSpPr txBox="1"/>
            <p:nvPr/>
          </p:nvSpPr>
          <p:spPr>
            <a:xfrm>
              <a:off x="6187747" y="3242258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代理式監控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B1AA086-63F1-498C-B745-293E8CA229EA}"/>
                </a:ext>
              </a:extLst>
            </p:cNvPr>
            <p:cNvSpPr txBox="1"/>
            <p:nvPr/>
          </p:nvSpPr>
          <p:spPr>
            <a:xfrm>
              <a:off x="6187747" y="1942042"/>
              <a:ext cx="1303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無代理式監控</a:t>
              </a:r>
              <a:r>
                <a:rPr lang="en-US" altLang="zh-TW" sz="12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  <a:endParaRPr lang="zh-TW" altLang="en-US" sz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16422DC-1A29-4972-A623-93D9FBA791B1}"/>
                </a:ext>
              </a:extLst>
            </p:cNvPr>
            <p:cNvSpPr txBox="1"/>
            <p:nvPr/>
          </p:nvSpPr>
          <p:spPr>
            <a:xfrm>
              <a:off x="7352324" y="1419114"/>
              <a:ext cx="1058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00">
                  <a:solidFill>
                    <a:srgbClr val="FFC9E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具備 </a:t>
              </a:r>
              <a:r>
                <a:rPr lang="en-US" altLang="zh-TW" sz="1000">
                  <a:solidFill>
                    <a:srgbClr val="FFC9E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IPMI </a:t>
              </a:r>
              <a:r>
                <a:rPr lang="zh-TW" altLang="en-US" sz="1000">
                  <a:solidFill>
                    <a:srgbClr val="FFC9E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介面之伺服器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58914BC1-4B88-4576-ADC9-66B91EE07F59}"/>
                </a:ext>
              </a:extLst>
            </p:cNvPr>
            <p:cNvSpPr txBox="1"/>
            <p:nvPr/>
          </p:nvSpPr>
          <p:spPr>
            <a:xfrm>
              <a:off x="7352324" y="2689324"/>
              <a:ext cx="1303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rgbClr val="FFC9E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Windows </a:t>
              </a:r>
            </a:p>
            <a:p>
              <a:r>
                <a:rPr lang="zh-TW" altLang="en-US" sz="1000">
                  <a:solidFill>
                    <a:srgbClr val="FFC9E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193E6829-958C-4C2F-B2CB-04AF6B99E47D}"/>
                </a:ext>
              </a:extLst>
            </p:cNvPr>
            <p:cNvSpPr txBox="1"/>
            <p:nvPr/>
          </p:nvSpPr>
          <p:spPr>
            <a:xfrm>
              <a:off x="7352324" y="3826718"/>
              <a:ext cx="1303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rgbClr val="FFC9E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Linux </a:t>
              </a:r>
            </a:p>
            <a:p>
              <a:r>
                <a:rPr lang="zh-TW" altLang="en-US" sz="1000">
                  <a:solidFill>
                    <a:srgbClr val="FFC9E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5E4FE4CF-650E-4270-B240-73169CB37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5" b="4586"/>
          <a:stretch/>
        </p:blipFill>
        <p:spPr>
          <a:xfrm>
            <a:off x="0" y="1310297"/>
            <a:ext cx="9144000" cy="3597367"/>
          </a:xfrm>
          <a:prstGeom prst="rect">
            <a:avLst/>
          </a:prstGeom>
          <a:effectLst>
            <a:innerShdw blurRad="457200">
              <a:prstClr val="black">
                <a:alpha val="30000"/>
              </a:prstClr>
            </a:inn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3C3DFE4-C7FE-4C55-A463-332D2E460B14}"/>
              </a:ext>
            </a:extLst>
          </p:cNvPr>
          <p:cNvSpPr/>
          <p:nvPr/>
        </p:nvSpPr>
        <p:spPr>
          <a:xfrm>
            <a:off x="0" y="1323432"/>
            <a:ext cx="9144000" cy="3584231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9EE"/>
              </a:solidFill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986C5C0-0946-4580-B611-4398CD9233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7951" y="3282285"/>
            <a:ext cx="7096125" cy="5334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D1316CC-418E-46DA-838C-66A6C905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QRM+ </a:t>
            </a:r>
            <a:r>
              <a:rPr lang="zh-TW" altLang="en-US"/>
              <a:t>簡化您的設備管理工作流程</a:t>
            </a:r>
          </a:p>
        </p:txBody>
      </p:sp>
      <p:sp>
        <p:nvSpPr>
          <p:cNvPr id="191" name="Google Shape;191;p25"/>
          <p:cNvSpPr txBox="1">
            <a:spLocks noGrp="1"/>
          </p:cNvSpPr>
          <p:nvPr>
            <p:ph type="sldNum" idx="4294967295"/>
          </p:nvPr>
        </p:nvSpPr>
        <p:spPr>
          <a:xfrm>
            <a:off x="8594725" y="50546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  <p:pic>
        <p:nvPicPr>
          <p:cNvPr id="192" name="Google Shape;192;p25" descr="括弧-2-02.png" hidden="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160" y="2556379"/>
            <a:ext cx="8630967" cy="107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 hidden="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42" y="3088121"/>
            <a:ext cx="1573266" cy="107253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/>
          <p:nvPr/>
        </p:nvSpPr>
        <p:spPr>
          <a:xfrm>
            <a:off x="6825833" y="3130485"/>
            <a:ext cx="1489330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altLang="en-US" sz="16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防範未然</a:t>
            </a:r>
          </a:p>
        </p:txBody>
      </p:sp>
      <p:sp>
        <p:nvSpPr>
          <p:cNvPr id="195" name="Google Shape;195;p25"/>
          <p:cNvSpPr/>
          <p:nvPr/>
        </p:nvSpPr>
        <p:spPr>
          <a:xfrm>
            <a:off x="5084853" y="3130485"/>
            <a:ext cx="1489330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altLang="en-US" sz="16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原因分析</a:t>
            </a:r>
          </a:p>
        </p:txBody>
      </p:sp>
      <p:sp>
        <p:nvSpPr>
          <p:cNvPr id="196" name="Google Shape;196;p25"/>
          <p:cNvSpPr/>
          <p:nvPr/>
        </p:nvSpPr>
        <p:spPr>
          <a:xfrm>
            <a:off x="3259927" y="3130485"/>
            <a:ext cx="1489330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altLang="en-US" sz="16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狀況排除</a:t>
            </a:r>
          </a:p>
        </p:txBody>
      </p:sp>
      <p:sp>
        <p:nvSpPr>
          <p:cNvPr id="197" name="Google Shape;197;p25"/>
          <p:cNvSpPr/>
          <p:nvPr/>
        </p:nvSpPr>
        <p:spPr>
          <a:xfrm>
            <a:off x="1474600" y="3130485"/>
            <a:ext cx="1489330" cy="8370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altLang="en-US" sz="16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持續監控</a:t>
            </a:r>
          </a:p>
        </p:txBody>
      </p:sp>
      <p:sp>
        <p:nvSpPr>
          <p:cNvPr id="198" name="Google Shape;198;p25"/>
          <p:cNvSpPr txBox="1"/>
          <p:nvPr/>
        </p:nvSpPr>
        <p:spPr>
          <a:xfrm>
            <a:off x="6015163" y="2061097"/>
            <a:ext cx="1914300" cy="75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"/>
              <a:buFont typeface="Arial"/>
              <a:buNone/>
            </a:pPr>
            <a:r>
              <a:rPr lang="zh-TW" sz="2000" b="1" i="0" u="none" strike="noStrike" cap="none">
                <a:solidFill>
                  <a:srgbClr val="FFC9EE"/>
                </a:solidFill>
                <a:latin typeface="Arial"/>
                <a:ea typeface="Arial"/>
                <a:cs typeface="Arial"/>
                <a:sym typeface="Arial"/>
              </a:rPr>
              <a:t>整合型</a:t>
            </a:r>
            <a:endParaRPr sz="2000" b="1" i="0" u="none" strike="noStrike" cap="none">
              <a:solidFill>
                <a:srgbClr val="FFC9E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"/>
              <a:buFont typeface="Arial"/>
              <a:buNone/>
            </a:pPr>
            <a:r>
              <a:rPr lang="zh-TW" sz="2000" b="1" i="0" u="none" strike="noStrike" cap="none">
                <a:solidFill>
                  <a:srgbClr val="FFC9EE"/>
                </a:solidFill>
                <a:latin typeface="Arial"/>
                <a:ea typeface="Arial"/>
                <a:cs typeface="Arial"/>
                <a:sym typeface="Arial"/>
              </a:rPr>
              <a:t>裝置監控介面</a:t>
            </a:r>
            <a:endParaRPr sz="2000" b="1" i="0" u="none" strike="noStrike" cap="none">
              <a:solidFill>
                <a:srgbClr val="FFC9E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704591" y="4232572"/>
            <a:ext cx="1225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1180483" y="4000088"/>
            <a:ext cx="1956600" cy="743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14292" lvl="0" indent="-214292">
              <a:buClr>
                <a:srgbClr val="002060"/>
              </a:buClr>
              <a:buSzPts val="1400"/>
            </a:pPr>
            <a: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遠端設備資料收集</a:t>
            </a:r>
            <a:endParaRPr sz="14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14292" lvl="0" indent="-214292">
              <a:buClr>
                <a:srgbClr val="002060"/>
              </a:buClr>
              <a:buSzPts val="1400"/>
            </a:pPr>
            <a: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儀表板</a:t>
            </a:r>
            <a:endParaRPr sz="14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14292" lvl="0" indent="-214292">
              <a:buClr>
                <a:srgbClr val="002060"/>
              </a:buClr>
              <a:buSzPts val="1400"/>
            </a:pPr>
            <a: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網路</a:t>
            </a:r>
            <a:r>
              <a:rPr lang="zh-TW" altLang="en-US"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拓樸</a:t>
            </a:r>
            <a:r>
              <a:rPr lang="zh-TW"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圖</a:t>
            </a:r>
            <a:endParaRPr sz="14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14292" marR="0" lvl="0" indent="-2142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14292" marR="0" lvl="0" indent="-2142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6818763" y="4030890"/>
            <a:ext cx="14964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警報與通知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日誌管理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3088368" y="4023416"/>
            <a:ext cx="20229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支援 IPMI 管理功能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整合型遠端桌面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5089817" y="4023416"/>
            <a:ext cx="15504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歷史趨勢分析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285750" lvl="0" indent="-285750">
              <a:buClr>
                <a:srgbClr val="002060"/>
              </a:buClr>
              <a:buSzPts val="1400"/>
            </a:pPr>
            <a:r>
              <a:rPr lang="en-US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 </a:t>
            </a:r>
            <a:r>
              <a:rPr lang="zh-TW"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遠端錄影回放</a:t>
            </a:r>
            <a:endParaRPr sz="1400" b="1" i="0" u="none" strike="noStrike" cap="none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5" name="Google Shape;205;p25" hidden="1"/>
          <p:cNvSpPr txBox="1"/>
          <p:nvPr/>
        </p:nvSpPr>
        <p:spPr>
          <a:xfrm>
            <a:off x="193045" y="259310"/>
            <a:ext cx="86835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3600" b="1">
              <a:solidFill>
                <a:srgbClr val="073763"/>
              </a:solidFill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86132" y="1480134"/>
            <a:ext cx="2335699" cy="169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 descr="qpulse_51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1266" y="2203391"/>
            <a:ext cx="884984" cy="88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31D5B48-75FC-467A-AF5F-69CA095C0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76870" y="287657"/>
            <a:ext cx="828992" cy="14201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C9D811C-2D49-44DC-9D16-B0A87B650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5102" y="2180084"/>
            <a:ext cx="1838325" cy="533400"/>
          </a:xfrm>
          <a:prstGeom prst="rect">
            <a:avLst/>
          </a:prstGeom>
        </p:spPr>
      </p:pic>
      <p:sp>
        <p:nvSpPr>
          <p:cNvPr id="207" name="Google Shape;207;p25"/>
          <p:cNvSpPr/>
          <p:nvPr/>
        </p:nvSpPr>
        <p:spPr>
          <a:xfrm>
            <a:off x="1352632" y="2219218"/>
            <a:ext cx="1846200" cy="455131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ffectLst/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altLang="en-US" sz="16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新增裝置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1266</Words>
  <Application>Microsoft Office PowerPoint</Application>
  <PresentationFormat>如螢幕大小 (16:9)</PresentationFormat>
  <Paragraphs>272</Paragraphs>
  <Slides>26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Noto Sans Symbols</vt:lpstr>
      <vt:lpstr>微軟正黑體</vt:lpstr>
      <vt:lpstr>微軟正黑體 Light</vt:lpstr>
      <vt:lpstr>Arial</vt:lpstr>
      <vt:lpstr>Arial Nova Light</vt:lpstr>
      <vt:lpstr>Calibri</vt:lpstr>
      <vt:lpstr>自訂設計</vt:lpstr>
      <vt:lpstr>PowerPoint 簡報</vt:lpstr>
      <vt:lpstr>QRM+ 基本介紹  如何使用 QRM+  搭配 QGD-1600P  QRM+ 應用教學: 透過 QGD-1600P 做為伺服器，同時管理終端設備 </vt:lpstr>
      <vt:lpstr>PowerPoint 簡報</vt:lpstr>
      <vt:lpstr>市場方案分析</vt:lpstr>
      <vt:lpstr>PowerPoint 簡報</vt:lpstr>
      <vt:lpstr>QRM+  基本介紹</vt:lpstr>
      <vt:lpstr>透過 QRM+ 系統管理者 可以同時掌控多雲多台設備 </vt:lpstr>
      <vt:lpstr>什麼是終端設備的集中管理 (QRM+)</vt:lpstr>
      <vt:lpstr>QRM+ 簡化您的設備管理工作流程</vt:lpstr>
      <vt:lpstr>支援多種異質性裝置</vt:lpstr>
      <vt:lpstr>輕量級代理程式 - QRMAgent  </vt:lpstr>
      <vt:lpstr>QRMAgent 目前支援的平台</vt:lpstr>
      <vt:lpstr>如何使用  QRM+ 搭配 QGD-1600P  </vt:lpstr>
      <vt:lpstr>PowerPoint 簡報</vt:lpstr>
      <vt:lpstr>什麼是 QGD-1600P ?</vt:lpstr>
      <vt:lpstr>QGD- 1600P 硬體規格</vt:lpstr>
      <vt:lpstr>QRM+ 與 QGD-1600P 帶來的優勢</vt:lpstr>
      <vt:lpstr>搭配 QRM+ 行動 App 事半功倍</vt:lpstr>
      <vt:lpstr>QRM+ 應用教學 透過 QGD-1600P  做為伺服器，同時 管理終端設備</vt:lpstr>
      <vt:lpstr>QGD-1600P 安裝 QRM+</vt:lpstr>
      <vt:lpstr>把裝置加入 QRM+ 管理</vt:lpstr>
      <vt:lpstr>遠端設備資料收集</vt:lpstr>
      <vt:lpstr>透過手機裝置快速管理設備</vt:lpstr>
      <vt:lpstr>QRM+ 系統需求</vt:lpstr>
      <vt:lpstr>QRM+ 集中管理系統 一次搞定您的所有機房設備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QRM+ 終端設備集中管理方案 透過手機遠端管理多雲終端裝置， 事半功倍！</dc:title>
  <dc:creator>Lucas Lin</dc:creator>
  <cp:lastModifiedBy>QNAP_Lucas Lin</cp:lastModifiedBy>
  <cp:revision>3</cp:revision>
  <dcterms:modified xsi:type="dcterms:W3CDTF">2019-04-23T07:37:21Z</dcterms:modified>
</cp:coreProperties>
</file>