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3"/>
  </p:notesMasterIdLst>
  <p:sldIdLst>
    <p:sldId id="256" r:id="rId2"/>
    <p:sldId id="257" r:id="rId3"/>
    <p:sldId id="258" r:id="rId4"/>
    <p:sldId id="259" r:id="rId5"/>
    <p:sldId id="295" r:id="rId6"/>
    <p:sldId id="313" r:id="rId7"/>
    <p:sldId id="305" r:id="rId8"/>
    <p:sldId id="314" r:id="rId9"/>
    <p:sldId id="301" r:id="rId10"/>
    <p:sldId id="260" r:id="rId11"/>
    <p:sldId id="292" r:id="rId12"/>
    <p:sldId id="304" r:id="rId13"/>
    <p:sldId id="296" r:id="rId14"/>
    <p:sldId id="302" r:id="rId15"/>
    <p:sldId id="320" r:id="rId16"/>
    <p:sldId id="303" r:id="rId17"/>
    <p:sldId id="316" r:id="rId18"/>
    <p:sldId id="315" r:id="rId19"/>
    <p:sldId id="317" r:id="rId20"/>
    <p:sldId id="319" r:id="rId21"/>
    <p:sldId id="263" r:id="rId22"/>
    <p:sldId id="299" r:id="rId23"/>
    <p:sldId id="298" r:id="rId24"/>
    <p:sldId id="300" r:id="rId25"/>
    <p:sldId id="312" r:id="rId26"/>
    <p:sldId id="309" r:id="rId27"/>
    <p:sldId id="282" r:id="rId28"/>
    <p:sldId id="307" r:id="rId29"/>
    <p:sldId id="306" r:id="rId30"/>
    <p:sldId id="283" r:id="rId31"/>
    <p:sldId id="261"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微軟正黑體" panose="020B0604030504040204" pitchFamily="34" charset="-12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CEEA"/>
    <a:srgbClr val="E7D1E5"/>
    <a:srgbClr val="00339A"/>
    <a:srgbClr val="0037A4"/>
    <a:srgbClr val="33CC33"/>
    <a:srgbClr val="FF66FF"/>
    <a:srgbClr val="FF33CC"/>
    <a:srgbClr val="CC66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FDE9AA-098B-4B04-ABDC-5AD58C8BF9F3}" v="514" dt="2019-04-18T08:40:32.819"/>
    <p1510:client id="{B7198664-EA20-4332-B6AF-0342D96CD171}" v="83" dt="2019-04-18T03:23:20.053"/>
    <p1510:client id="{DD862E8F-89B7-7952-F3CE-2DBB67A6D105}" v="16" dt="2019-04-17T09:45:44.460"/>
    <p1510:client id="{6BA31C43-C56F-7D43-0C4F-F8FA4A7E5A33}" v="3" dt="2019-04-18T08:34:52.571"/>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27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530b72aa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5530b72aa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530b72aa6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530b72aa6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530b72aa6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530b72aa6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407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530b72aa6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530b72aa6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zh-CN" altLang="af-ZA"/>
          </a:p>
        </p:txBody>
      </p:sp>
    </p:spTree>
    <p:extLst>
      <p:ext uri="{BB962C8B-B14F-4D97-AF65-F5344CB8AC3E}">
        <p14:creationId xmlns:p14="http://schemas.microsoft.com/office/powerpoint/2010/main" val="2815308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530b72aa6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530b72aa6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6410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530b72aa6_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530b72aa6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8060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530b72aa6_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530b72aa6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3297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966874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309522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999834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530b72aa6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5530b72aa6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5530b72aa6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5530b72aa6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530b72aa6_1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5530b72aa6_1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464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530b72aa6_1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5530b72aa6_1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077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530b72aa6_1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5530b72aa6_1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4947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530b72aa6_1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5530b72aa6_1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5344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530b72aa6_1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530b72aa6_1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530b72aa6_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530b72aa6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530b72aa6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530b72aa6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5530b72aa6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5530b72aa6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530b72aa6_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530b72aa6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1974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https://discovery.hgdata.com/segment</a:t>
            </a:r>
            <a:endParaRPr lang="zh-TW" altLang="en-US"/>
          </a:p>
        </p:txBody>
      </p:sp>
    </p:spTree>
    <p:extLst>
      <p:ext uri="{BB962C8B-B14F-4D97-AF65-F5344CB8AC3E}">
        <p14:creationId xmlns:p14="http://schemas.microsoft.com/office/powerpoint/2010/main" val="1604033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882033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53493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530b72aa6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530b72aa6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30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標題投影片" userDrawn="1">
  <p:cSld name="1_標題投影片">
    <p:spTree>
      <p:nvGrpSpPr>
        <p:cNvPr id="1" name="Shape 10"/>
        <p:cNvGrpSpPr/>
        <p:nvPr/>
      </p:nvGrpSpPr>
      <p:grpSpPr>
        <a:xfrm>
          <a:off x="0" y="0"/>
          <a:ext cx="0" cy="0"/>
          <a:chOff x="0" y="0"/>
          <a:chExt cx="0" cy="0"/>
        </a:xfrm>
      </p:grpSpPr>
      <p:sp>
        <p:nvSpPr>
          <p:cNvPr id="11" name="Google Shape;11;p2"/>
          <p:cNvSpPr txBox="1">
            <a:spLocks noGrp="1"/>
          </p:cNvSpPr>
          <p:nvPr>
            <p:ph type="subTitle" idx="1"/>
          </p:nvPr>
        </p:nvSpPr>
        <p:spPr>
          <a:xfrm>
            <a:off x="1500166" y="2571750"/>
            <a:ext cx="6400800" cy="428628"/>
          </a:xfrm>
          <a:prstGeom prst="rect">
            <a:avLst/>
          </a:prstGeom>
          <a:noFill/>
          <a:ln>
            <a:noFill/>
          </a:ln>
        </p:spPr>
        <p:txBody>
          <a:bodyPr spcFirstLastPara="1" wrap="square" lIns="91425" tIns="45700" rIns="91425" bIns="45700" anchor="t" anchorCtr="0"/>
          <a:lstStyle>
            <a:lvl1pPr lvl="0" algn="r">
              <a:spcBef>
                <a:spcPts val="400"/>
              </a:spcBef>
              <a:spcAft>
                <a:spcPts val="0"/>
              </a:spcAft>
              <a:buClr>
                <a:schemeClr val="lt1"/>
              </a:buClr>
              <a:buSzPts val="2000"/>
              <a:buNone/>
              <a:defRPr sz="2000">
                <a:solidFill>
                  <a:schemeClr val="lt1"/>
                </a:solidFill>
              </a:defRPr>
            </a:lvl1pPr>
            <a:lvl2pPr lvl="1" algn="ctr">
              <a:spcBef>
                <a:spcPts val="480"/>
              </a:spcBef>
              <a:spcAft>
                <a:spcPts val="0"/>
              </a:spcAft>
              <a:buClr>
                <a:srgbClr val="888888"/>
              </a:buClr>
              <a:buSzPts val="2400"/>
              <a:buNone/>
              <a:defRPr>
                <a:solidFill>
                  <a:srgbClr val="888888"/>
                </a:solidFill>
              </a:defRPr>
            </a:lvl2pPr>
            <a:lvl3pPr lvl="2" algn="ctr">
              <a:spcBef>
                <a:spcPts val="400"/>
              </a:spcBef>
              <a:spcAft>
                <a:spcPts val="0"/>
              </a:spcAft>
              <a:buClr>
                <a:srgbClr val="888888"/>
              </a:buClr>
              <a:buSzPts val="2000"/>
              <a:buNone/>
              <a:defRPr>
                <a:solidFill>
                  <a:srgbClr val="888888"/>
                </a:solidFill>
              </a:defRPr>
            </a:lvl3pPr>
            <a:lvl4pPr lvl="3" algn="ctr">
              <a:spcBef>
                <a:spcPts val="360"/>
              </a:spcBef>
              <a:spcAft>
                <a:spcPts val="0"/>
              </a:spcAft>
              <a:buClr>
                <a:srgbClr val="888888"/>
              </a:buClr>
              <a:buSzPts val="1800"/>
              <a:buNone/>
              <a:defRPr>
                <a:solidFill>
                  <a:srgbClr val="888888"/>
                </a:solidFill>
              </a:defRPr>
            </a:lvl4pPr>
            <a:lvl5pPr lvl="4" algn="ctr">
              <a:spcBef>
                <a:spcPts val="320"/>
              </a:spcBef>
              <a:spcAft>
                <a:spcPts val="0"/>
              </a:spcAft>
              <a:buClr>
                <a:srgbClr val="888888"/>
              </a:buClr>
              <a:buSzPts val="16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12" name="Google Shape;12;p2"/>
          <p:cNvPicPr preferRelativeResize="0"/>
          <p:nvPr userDrawn="1"/>
        </p:nvPicPr>
        <p:blipFill>
          <a:blip r:embed="rId2"/>
          <a:stretch>
            <a:fillRect/>
          </a:stretch>
        </p:blipFill>
        <p:spPr>
          <a:xfrm>
            <a:off x="-67515" y="541"/>
            <a:ext cx="9244091" cy="520359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區段標題">
  <p:cSld name="1_區段標題">
    <p:spTree>
      <p:nvGrpSpPr>
        <p:cNvPr id="1" name="Shape 2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5"/>
        <p:cNvGrpSpPr/>
        <p:nvPr/>
      </p:nvGrpSpPr>
      <p:grpSpPr>
        <a:xfrm>
          <a:off x="0" y="0"/>
          <a:ext cx="0" cy="0"/>
          <a:chOff x="0" y="0"/>
          <a:chExt cx="0" cy="0"/>
        </a:xfrm>
      </p:grpSpPr>
      <p:pic>
        <p:nvPicPr>
          <p:cNvPr id="3" name="圖片 2">
            <a:extLst>
              <a:ext uri="{FF2B5EF4-FFF2-40B4-BE49-F238E27FC236}">
                <a16:creationId xmlns:a16="http://schemas.microsoft.com/office/drawing/2014/main" id="{31247782-52B2-45CC-880B-32FBAE884CF2}"/>
              </a:ext>
            </a:extLst>
          </p:cNvPr>
          <p:cNvPicPr>
            <a:picLocks noChangeAspect="1"/>
          </p:cNvPicPr>
          <p:nvPr userDrawn="1"/>
        </p:nvPicPr>
        <p:blipFill>
          <a:blip r:embed="rId2"/>
          <a:stretch>
            <a:fillRect/>
          </a:stretch>
        </p:blipFill>
        <p:spPr>
          <a:xfrm>
            <a:off x="3336" y="0"/>
            <a:ext cx="9137328" cy="5143499"/>
          </a:xfrm>
          <a:prstGeom prst="rect">
            <a:avLst/>
          </a:prstGeom>
        </p:spPr>
      </p:pic>
      <p:sp>
        <p:nvSpPr>
          <p:cNvPr id="17" name="Google Shape;17;p3"/>
          <p:cNvSpPr txBox="1">
            <a:spLocks noGrp="1"/>
          </p:cNvSpPr>
          <p:nvPr>
            <p:ph type="ctrTitle"/>
          </p:nvPr>
        </p:nvSpPr>
        <p:spPr>
          <a:xfrm>
            <a:off x="481476" y="2755051"/>
            <a:ext cx="6012382" cy="870180"/>
          </a:xfrm>
          <a:prstGeom prst="rect">
            <a:avLst/>
          </a:prstGeom>
          <a:noFill/>
          <a:ln>
            <a:noFill/>
          </a:ln>
          <a:effectLst/>
        </p:spPr>
        <p:txBody>
          <a:bodyPr spcFirstLastPara="1" wrap="square" lIns="91425" tIns="45700" rIns="91425" bIns="45700" anchor="t" anchorCtr="0"/>
          <a:lstStyle>
            <a:lvl1pPr lvl="0" algn="l">
              <a:spcBef>
                <a:spcPts val="0"/>
              </a:spcBef>
              <a:spcAft>
                <a:spcPts val="0"/>
              </a:spcAft>
              <a:buClr>
                <a:schemeClr val="lt1"/>
              </a:buClr>
              <a:buSzPts val="5400"/>
              <a:buFont typeface="Arial"/>
              <a:buNone/>
              <a:defRPr sz="4000" b="1">
                <a:solidFill>
                  <a:srgbClr val="0037A4"/>
                </a:solidFill>
                <a:effectLst/>
                <a:latin typeface="微軟正黑體" panose="020B0604030504040204" pitchFamily="34" charset="-120"/>
                <a:ea typeface="微軟正黑體" panose="020B0604030504040204" pitchFamily="34" charset="-12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
          <p:cNvSpPr txBox="1">
            <a:spLocks noGrp="1"/>
          </p:cNvSpPr>
          <p:nvPr>
            <p:ph type="subTitle" idx="1"/>
          </p:nvPr>
        </p:nvSpPr>
        <p:spPr>
          <a:xfrm>
            <a:off x="481476" y="2116030"/>
            <a:ext cx="6012382" cy="428628"/>
          </a:xfrm>
          <a:prstGeom prst="rect">
            <a:avLst/>
          </a:prstGeom>
          <a:noFill/>
          <a:ln>
            <a:noFill/>
          </a:ln>
        </p:spPr>
        <p:txBody>
          <a:bodyPr spcFirstLastPara="1" wrap="square" lIns="91425" tIns="45700" rIns="91425" bIns="45700" anchor="t" anchorCtr="0"/>
          <a:lstStyle>
            <a:lvl1pPr lvl="0" algn="l">
              <a:spcBef>
                <a:spcPts val="560"/>
              </a:spcBef>
              <a:spcAft>
                <a:spcPts val="0"/>
              </a:spcAft>
              <a:buClr>
                <a:schemeClr val="lt1"/>
              </a:buClr>
              <a:buSzPts val="2800"/>
              <a:buNone/>
              <a:defRPr sz="2000">
                <a:solidFill>
                  <a:schemeClr val="tx1">
                    <a:lumMod val="65000"/>
                    <a:lumOff val="35000"/>
                  </a:schemeClr>
                </a:solidFill>
              </a:defRPr>
            </a:lvl1pPr>
            <a:lvl2pPr lvl="1" algn="ctr">
              <a:spcBef>
                <a:spcPts val="480"/>
              </a:spcBef>
              <a:spcAft>
                <a:spcPts val="0"/>
              </a:spcAft>
              <a:buClr>
                <a:srgbClr val="888888"/>
              </a:buClr>
              <a:buSzPts val="2400"/>
              <a:buNone/>
              <a:defRPr>
                <a:solidFill>
                  <a:srgbClr val="888888"/>
                </a:solidFill>
              </a:defRPr>
            </a:lvl2pPr>
            <a:lvl3pPr lvl="2" algn="ctr">
              <a:spcBef>
                <a:spcPts val="400"/>
              </a:spcBef>
              <a:spcAft>
                <a:spcPts val="0"/>
              </a:spcAft>
              <a:buClr>
                <a:srgbClr val="888888"/>
              </a:buClr>
              <a:buSzPts val="2000"/>
              <a:buNone/>
              <a:defRPr>
                <a:solidFill>
                  <a:srgbClr val="888888"/>
                </a:solidFill>
              </a:defRPr>
            </a:lvl3pPr>
            <a:lvl4pPr lvl="3" algn="ctr">
              <a:spcBef>
                <a:spcPts val="360"/>
              </a:spcBef>
              <a:spcAft>
                <a:spcPts val="0"/>
              </a:spcAft>
              <a:buClr>
                <a:srgbClr val="888888"/>
              </a:buClr>
              <a:buSzPts val="1800"/>
              <a:buNone/>
              <a:defRPr>
                <a:solidFill>
                  <a:srgbClr val="888888"/>
                </a:solidFill>
              </a:defRPr>
            </a:lvl4pPr>
            <a:lvl5pPr lvl="4" algn="ctr">
              <a:spcBef>
                <a:spcPts val="320"/>
              </a:spcBef>
              <a:spcAft>
                <a:spcPts val="0"/>
              </a:spcAft>
              <a:buClr>
                <a:srgbClr val="888888"/>
              </a:buClr>
              <a:buSzPts val="16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51520" y="123478"/>
            <a:ext cx="8568900" cy="108000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002060"/>
              </a:buClr>
              <a:buSzPts val="3600"/>
              <a:buFont typeface="Arial"/>
              <a:buNone/>
              <a:defRPr sz="3600">
                <a:solidFill>
                  <a:srgbClr val="0037A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51520" y="1275606"/>
            <a:ext cx="8568952" cy="3456384"/>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rgbClr val="262626"/>
              </a:buClr>
              <a:buSzPts val="2400"/>
              <a:buChar char="●"/>
              <a:defRPr sz="2400" b="1"/>
            </a:lvl1pPr>
            <a:lvl2pPr marL="914400" lvl="1" indent="-355600" algn="l">
              <a:spcBef>
                <a:spcPts val="400"/>
              </a:spcBef>
              <a:spcAft>
                <a:spcPts val="0"/>
              </a:spcAft>
              <a:buClr>
                <a:srgbClr val="262626"/>
              </a:buClr>
              <a:buSzPts val="2000"/>
              <a:buChar char="○"/>
              <a:defRPr sz="2000"/>
            </a:lvl2pPr>
            <a:lvl3pPr marL="1371600" lvl="2" indent="-342900" algn="l">
              <a:spcBef>
                <a:spcPts val="360"/>
              </a:spcBef>
              <a:spcAft>
                <a:spcPts val="0"/>
              </a:spcAft>
              <a:buClr>
                <a:srgbClr val="262626"/>
              </a:buClr>
              <a:buSzPts val="1800"/>
              <a:buChar char="■"/>
              <a:defRPr sz="1800"/>
            </a:lvl3pPr>
            <a:lvl4pPr marL="1828800" lvl="3" indent="-330200" algn="l">
              <a:spcBef>
                <a:spcPts val="320"/>
              </a:spcBef>
              <a:spcAft>
                <a:spcPts val="0"/>
              </a:spcAft>
              <a:buClr>
                <a:srgbClr val="262626"/>
              </a:buClr>
              <a:buSzPts val="1600"/>
              <a:buChar char="●"/>
              <a:defRPr sz="1600"/>
            </a:lvl4pPr>
            <a:lvl5pPr marL="2286000" lvl="4" indent="-317500" algn="l">
              <a:spcBef>
                <a:spcPts val="280"/>
              </a:spcBef>
              <a:spcAft>
                <a:spcPts val="0"/>
              </a:spcAft>
              <a:buClr>
                <a:srgbClr val="262626"/>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標題及物件" type="obj" preserve="1">
  <p:cSld name="1_標題及物件">
    <p:spTree>
      <p:nvGrpSpPr>
        <p:cNvPr id="1" name="Shape 21"/>
        <p:cNvGrpSpPr/>
        <p:nvPr/>
      </p:nvGrpSpPr>
      <p:grpSpPr>
        <a:xfrm>
          <a:off x="0" y="0"/>
          <a:ext cx="0" cy="0"/>
          <a:chOff x="0" y="0"/>
          <a:chExt cx="0" cy="0"/>
        </a:xfrm>
      </p:grpSpPr>
      <p:pic>
        <p:nvPicPr>
          <p:cNvPr id="3" name="圖片 2">
            <a:extLst>
              <a:ext uri="{FF2B5EF4-FFF2-40B4-BE49-F238E27FC236}">
                <a16:creationId xmlns:a16="http://schemas.microsoft.com/office/drawing/2014/main" id="{F93E3892-5725-4DDB-AFA4-6F58490A50B2}"/>
              </a:ext>
            </a:extLst>
          </p:cNvPr>
          <p:cNvPicPr>
            <a:picLocks noChangeAspect="1"/>
          </p:cNvPicPr>
          <p:nvPr userDrawn="1"/>
        </p:nvPicPr>
        <p:blipFill>
          <a:blip r:embed="rId2"/>
          <a:stretch>
            <a:fillRect/>
          </a:stretch>
        </p:blipFill>
        <p:spPr>
          <a:xfrm>
            <a:off x="3337" y="0"/>
            <a:ext cx="9137326" cy="5143499"/>
          </a:xfrm>
          <a:prstGeom prst="rect">
            <a:avLst/>
          </a:prstGeom>
        </p:spPr>
      </p:pic>
      <p:sp>
        <p:nvSpPr>
          <p:cNvPr id="22" name="Google Shape;22;p4"/>
          <p:cNvSpPr txBox="1">
            <a:spLocks noGrp="1"/>
          </p:cNvSpPr>
          <p:nvPr>
            <p:ph type="title"/>
          </p:nvPr>
        </p:nvSpPr>
        <p:spPr>
          <a:xfrm>
            <a:off x="420784" y="899080"/>
            <a:ext cx="8399635" cy="740618"/>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002060"/>
              </a:buClr>
              <a:buSzPts val="3600"/>
              <a:buFont typeface="Arial"/>
              <a:buNone/>
              <a:defRPr sz="3600">
                <a:solidFill>
                  <a:srgbClr val="00339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20786" y="1639698"/>
            <a:ext cx="8399686" cy="1653711"/>
          </a:xfrm>
          <a:prstGeom prst="rect">
            <a:avLst/>
          </a:prstGeom>
          <a:noFill/>
          <a:ln>
            <a:noFill/>
          </a:ln>
        </p:spPr>
        <p:txBody>
          <a:bodyPr spcFirstLastPara="1" wrap="square" lIns="91425" tIns="45700" rIns="91425" bIns="45700" anchor="t" anchorCtr="0"/>
          <a:lstStyle>
            <a:lvl1pPr marL="360000" lvl="0" indent="-360000" algn="l">
              <a:spcBef>
                <a:spcPts val="0"/>
              </a:spcBef>
              <a:spcAft>
                <a:spcPts val="0"/>
              </a:spcAft>
              <a:buClr>
                <a:srgbClr val="262626"/>
              </a:buClr>
              <a:buSzPts val="2400"/>
              <a:buChar char="●"/>
              <a:defRPr sz="2400" b="1">
                <a:solidFill>
                  <a:schemeClr val="tx1">
                    <a:lumMod val="75000"/>
                    <a:lumOff val="25000"/>
                  </a:schemeClr>
                </a:solidFill>
              </a:defRPr>
            </a:lvl1pPr>
            <a:lvl2pPr marL="914400" lvl="1" indent="-355600" algn="l">
              <a:spcBef>
                <a:spcPts val="400"/>
              </a:spcBef>
              <a:spcAft>
                <a:spcPts val="0"/>
              </a:spcAft>
              <a:buClr>
                <a:srgbClr val="262626"/>
              </a:buClr>
              <a:buSzPts val="2000"/>
              <a:buChar char="○"/>
              <a:defRPr sz="2000"/>
            </a:lvl2pPr>
            <a:lvl3pPr marL="1371600" lvl="2" indent="-342900" algn="l">
              <a:spcBef>
                <a:spcPts val="360"/>
              </a:spcBef>
              <a:spcAft>
                <a:spcPts val="0"/>
              </a:spcAft>
              <a:buClr>
                <a:srgbClr val="262626"/>
              </a:buClr>
              <a:buSzPts val="1800"/>
              <a:buChar char="■"/>
              <a:defRPr sz="1800"/>
            </a:lvl3pPr>
            <a:lvl4pPr marL="1828800" lvl="3" indent="-330200" algn="l">
              <a:spcBef>
                <a:spcPts val="320"/>
              </a:spcBef>
              <a:spcAft>
                <a:spcPts val="0"/>
              </a:spcAft>
              <a:buClr>
                <a:srgbClr val="262626"/>
              </a:buClr>
              <a:buSzPts val="1600"/>
              <a:buChar char="●"/>
              <a:defRPr sz="1600"/>
            </a:lvl4pPr>
            <a:lvl5pPr marL="2286000" lvl="4" indent="-317500" algn="l">
              <a:spcBef>
                <a:spcPts val="280"/>
              </a:spcBef>
              <a:spcAft>
                <a:spcPts val="0"/>
              </a:spcAft>
              <a:buClr>
                <a:srgbClr val="262626"/>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4063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標題及物件" type="obj" preserve="1">
  <p:cSld name="1_標題及物件">
    <p:spTree>
      <p:nvGrpSpPr>
        <p:cNvPr id="1" name="Shape 21"/>
        <p:cNvGrpSpPr/>
        <p:nvPr/>
      </p:nvGrpSpPr>
      <p:grpSpPr>
        <a:xfrm>
          <a:off x="0" y="0"/>
          <a:ext cx="0" cy="0"/>
          <a:chOff x="0" y="0"/>
          <a:chExt cx="0" cy="0"/>
        </a:xfrm>
      </p:grpSpPr>
      <p:pic>
        <p:nvPicPr>
          <p:cNvPr id="3" name="圖片 2">
            <a:extLst>
              <a:ext uri="{FF2B5EF4-FFF2-40B4-BE49-F238E27FC236}">
                <a16:creationId xmlns:a16="http://schemas.microsoft.com/office/drawing/2014/main" id="{F93E3892-5725-4DDB-AFA4-6F58490A50B2}"/>
              </a:ext>
            </a:extLst>
          </p:cNvPr>
          <p:cNvPicPr>
            <a:picLocks noChangeAspect="1"/>
          </p:cNvPicPr>
          <p:nvPr userDrawn="1"/>
        </p:nvPicPr>
        <p:blipFill>
          <a:blip r:embed="rId2"/>
          <a:stretch>
            <a:fillRect/>
          </a:stretch>
        </p:blipFill>
        <p:spPr>
          <a:xfrm>
            <a:off x="3336" y="0"/>
            <a:ext cx="9137328" cy="5143499"/>
          </a:xfrm>
          <a:prstGeom prst="rect">
            <a:avLst/>
          </a:prstGeom>
        </p:spPr>
      </p:pic>
      <p:sp>
        <p:nvSpPr>
          <p:cNvPr id="22" name="Google Shape;22;p4"/>
          <p:cNvSpPr txBox="1">
            <a:spLocks noGrp="1"/>
          </p:cNvSpPr>
          <p:nvPr>
            <p:ph type="title"/>
          </p:nvPr>
        </p:nvSpPr>
        <p:spPr>
          <a:xfrm>
            <a:off x="251520" y="123478"/>
            <a:ext cx="8568900" cy="740618"/>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002060"/>
              </a:buClr>
              <a:buSzPts val="3600"/>
              <a:buFont typeface="Arial"/>
              <a:buNone/>
              <a:defRPr sz="3600">
                <a:solidFill>
                  <a:srgbClr val="0037A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51520" y="1016661"/>
            <a:ext cx="8568952" cy="3456384"/>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rgbClr val="262626"/>
              </a:buClr>
              <a:buSzPts val="2400"/>
              <a:buChar char="●"/>
              <a:defRPr sz="1800" b="1">
                <a:solidFill>
                  <a:schemeClr val="tx1">
                    <a:lumMod val="85000"/>
                    <a:lumOff val="15000"/>
                  </a:schemeClr>
                </a:solidFill>
              </a:defRPr>
            </a:lvl1pPr>
            <a:lvl2pPr marL="914400" lvl="1" indent="-355600" algn="l">
              <a:spcBef>
                <a:spcPts val="400"/>
              </a:spcBef>
              <a:spcAft>
                <a:spcPts val="0"/>
              </a:spcAft>
              <a:buClr>
                <a:srgbClr val="262626"/>
              </a:buClr>
              <a:buSzPts val="2000"/>
              <a:buChar char="○"/>
              <a:defRPr sz="2000"/>
            </a:lvl2pPr>
            <a:lvl3pPr marL="1371600" lvl="2" indent="-342900" algn="l">
              <a:spcBef>
                <a:spcPts val="360"/>
              </a:spcBef>
              <a:spcAft>
                <a:spcPts val="0"/>
              </a:spcAft>
              <a:buClr>
                <a:srgbClr val="262626"/>
              </a:buClr>
              <a:buSzPts val="1800"/>
              <a:buChar char="■"/>
              <a:defRPr sz="1800"/>
            </a:lvl3pPr>
            <a:lvl4pPr marL="1828800" lvl="3" indent="-330200" algn="l">
              <a:spcBef>
                <a:spcPts val="320"/>
              </a:spcBef>
              <a:spcAft>
                <a:spcPts val="0"/>
              </a:spcAft>
              <a:buClr>
                <a:srgbClr val="262626"/>
              </a:buClr>
              <a:buSzPts val="1600"/>
              <a:buChar char="●"/>
              <a:defRPr sz="1600"/>
            </a:lvl4pPr>
            <a:lvl5pPr marL="2286000" lvl="4" indent="-317500" algn="l">
              <a:spcBef>
                <a:spcPts val="280"/>
              </a:spcBef>
              <a:spcAft>
                <a:spcPts val="0"/>
              </a:spcAft>
              <a:buClr>
                <a:srgbClr val="262626"/>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03065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標題及物件" type="obj" preserve="1">
  <p:cSld name="1_標題及物件">
    <p:spTree>
      <p:nvGrpSpPr>
        <p:cNvPr id="1" name="Shape 21"/>
        <p:cNvGrpSpPr/>
        <p:nvPr/>
      </p:nvGrpSpPr>
      <p:grpSpPr>
        <a:xfrm>
          <a:off x="0" y="0"/>
          <a:ext cx="0" cy="0"/>
          <a:chOff x="0" y="0"/>
          <a:chExt cx="0" cy="0"/>
        </a:xfrm>
      </p:grpSpPr>
      <p:pic>
        <p:nvPicPr>
          <p:cNvPr id="3" name="圖片 2">
            <a:extLst>
              <a:ext uri="{FF2B5EF4-FFF2-40B4-BE49-F238E27FC236}">
                <a16:creationId xmlns:a16="http://schemas.microsoft.com/office/drawing/2014/main" id="{F93E3892-5725-4DDB-AFA4-6F58490A50B2}"/>
              </a:ext>
            </a:extLst>
          </p:cNvPr>
          <p:cNvPicPr>
            <a:picLocks noChangeAspect="1"/>
          </p:cNvPicPr>
          <p:nvPr userDrawn="1"/>
        </p:nvPicPr>
        <p:blipFill>
          <a:blip r:embed="rId2"/>
          <a:stretch>
            <a:fillRect/>
          </a:stretch>
        </p:blipFill>
        <p:spPr>
          <a:xfrm>
            <a:off x="3337" y="0"/>
            <a:ext cx="9137326" cy="5143499"/>
          </a:xfrm>
          <a:prstGeom prst="rect">
            <a:avLst/>
          </a:prstGeom>
        </p:spPr>
      </p:pic>
      <p:sp>
        <p:nvSpPr>
          <p:cNvPr id="22" name="Google Shape;22;p4"/>
          <p:cNvSpPr txBox="1">
            <a:spLocks noGrp="1"/>
          </p:cNvSpPr>
          <p:nvPr>
            <p:ph type="title"/>
          </p:nvPr>
        </p:nvSpPr>
        <p:spPr>
          <a:xfrm>
            <a:off x="251520" y="196307"/>
            <a:ext cx="8568900" cy="740618"/>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002060"/>
              </a:buClr>
              <a:buSzPts val="3600"/>
              <a:buFont typeface="Arial"/>
              <a:buNone/>
              <a:defRPr sz="3600">
                <a:solidFill>
                  <a:srgbClr val="0037A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51520" y="1364619"/>
            <a:ext cx="8568952" cy="3456384"/>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rgbClr val="262626"/>
              </a:buClr>
              <a:buSzPts val="2400"/>
              <a:buChar char="●"/>
              <a:defRPr sz="1800" b="0">
                <a:solidFill>
                  <a:schemeClr val="tx1">
                    <a:lumMod val="85000"/>
                    <a:lumOff val="15000"/>
                  </a:schemeClr>
                </a:solidFill>
              </a:defRPr>
            </a:lvl1pPr>
            <a:lvl2pPr marL="914400" lvl="1" indent="-355600" algn="l">
              <a:spcBef>
                <a:spcPts val="400"/>
              </a:spcBef>
              <a:spcAft>
                <a:spcPts val="0"/>
              </a:spcAft>
              <a:buClr>
                <a:srgbClr val="262626"/>
              </a:buClr>
              <a:buSzPts val="2000"/>
              <a:buChar char="○"/>
              <a:defRPr sz="2000"/>
            </a:lvl2pPr>
            <a:lvl3pPr marL="1371600" lvl="2" indent="-342900" algn="l">
              <a:spcBef>
                <a:spcPts val="360"/>
              </a:spcBef>
              <a:spcAft>
                <a:spcPts val="0"/>
              </a:spcAft>
              <a:buClr>
                <a:srgbClr val="262626"/>
              </a:buClr>
              <a:buSzPts val="1800"/>
              <a:buChar char="■"/>
              <a:defRPr sz="1800"/>
            </a:lvl3pPr>
            <a:lvl4pPr marL="1828800" lvl="3" indent="-330200" algn="l">
              <a:spcBef>
                <a:spcPts val="320"/>
              </a:spcBef>
              <a:spcAft>
                <a:spcPts val="0"/>
              </a:spcAft>
              <a:buClr>
                <a:srgbClr val="262626"/>
              </a:buClr>
              <a:buSzPts val="1600"/>
              <a:buChar char="●"/>
              <a:defRPr sz="1600"/>
            </a:lvl4pPr>
            <a:lvl5pPr marL="2286000" lvl="4" indent="-317500" algn="l">
              <a:spcBef>
                <a:spcPts val="280"/>
              </a:spcBef>
              <a:spcAft>
                <a:spcPts val="0"/>
              </a:spcAft>
              <a:buClr>
                <a:srgbClr val="262626"/>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23882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標題及物件" type="obj" preserve="1">
  <p:cSld name="1_標題及物件">
    <p:spTree>
      <p:nvGrpSpPr>
        <p:cNvPr id="1" name="Shape 21"/>
        <p:cNvGrpSpPr/>
        <p:nvPr/>
      </p:nvGrpSpPr>
      <p:grpSpPr>
        <a:xfrm>
          <a:off x="0" y="0"/>
          <a:ext cx="0" cy="0"/>
          <a:chOff x="0" y="0"/>
          <a:chExt cx="0" cy="0"/>
        </a:xfrm>
      </p:grpSpPr>
      <p:pic>
        <p:nvPicPr>
          <p:cNvPr id="3" name="圖片 2">
            <a:extLst>
              <a:ext uri="{FF2B5EF4-FFF2-40B4-BE49-F238E27FC236}">
                <a16:creationId xmlns:a16="http://schemas.microsoft.com/office/drawing/2014/main" id="{F93E3892-5725-4DDB-AFA4-6F58490A50B2}"/>
              </a:ext>
            </a:extLst>
          </p:cNvPr>
          <p:cNvPicPr>
            <a:picLocks noChangeAspect="1"/>
          </p:cNvPicPr>
          <p:nvPr userDrawn="1"/>
        </p:nvPicPr>
        <p:blipFill>
          <a:blip r:embed="rId2"/>
          <a:stretch>
            <a:fillRect/>
          </a:stretch>
        </p:blipFill>
        <p:spPr>
          <a:xfrm>
            <a:off x="3337" y="0"/>
            <a:ext cx="9137326" cy="5143499"/>
          </a:xfrm>
          <a:prstGeom prst="rect">
            <a:avLst/>
          </a:prstGeom>
        </p:spPr>
      </p:pic>
      <p:sp>
        <p:nvSpPr>
          <p:cNvPr id="22" name="Google Shape;22;p4"/>
          <p:cNvSpPr txBox="1">
            <a:spLocks noGrp="1"/>
          </p:cNvSpPr>
          <p:nvPr>
            <p:ph type="title"/>
          </p:nvPr>
        </p:nvSpPr>
        <p:spPr>
          <a:xfrm>
            <a:off x="2225308" y="139662"/>
            <a:ext cx="6902608" cy="740618"/>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002060"/>
              </a:buClr>
              <a:buSzPts val="3600"/>
              <a:buFont typeface="Arial"/>
              <a:buNone/>
              <a:defRPr sz="3600">
                <a:solidFill>
                  <a:srgbClr val="0037A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51520" y="1356527"/>
            <a:ext cx="8568952" cy="893059"/>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rgbClr val="262626"/>
              </a:buClr>
              <a:buSzPts val="2400"/>
              <a:buChar char="●"/>
              <a:defRPr sz="1800" b="0">
                <a:solidFill>
                  <a:schemeClr val="tx1">
                    <a:lumMod val="85000"/>
                    <a:lumOff val="15000"/>
                  </a:schemeClr>
                </a:solidFill>
              </a:defRPr>
            </a:lvl1pPr>
            <a:lvl2pPr marL="914400" lvl="1" indent="-355600" algn="l">
              <a:spcBef>
                <a:spcPts val="400"/>
              </a:spcBef>
              <a:spcAft>
                <a:spcPts val="0"/>
              </a:spcAft>
              <a:buClr>
                <a:srgbClr val="262626"/>
              </a:buClr>
              <a:buSzPts val="2000"/>
              <a:buChar char="○"/>
              <a:defRPr sz="2000"/>
            </a:lvl2pPr>
            <a:lvl3pPr marL="1371600" lvl="2" indent="-342900" algn="l">
              <a:spcBef>
                <a:spcPts val="360"/>
              </a:spcBef>
              <a:spcAft>
                <a:spcPts val="0"/>
              </a:spcAft>
              <a:buClr>
                <a:srgbClr val="262626"/>
              </a:buClr>
              <a:buSzPts val="1800"/>
              <a:buChar char="■"/>
              <a:defRPr sz="1800"/>
            </a:lvl3pPr>
            <a:lvl4pPr marL="1828800" lvl="3" indent="-330200" algn="l">
              <a:spcBef>
                <a:spcPts val="320"/>
              </a:spcBef>
              <a:spcAft>
                <a:spcPts val="0"/>
              </a:spcAft>
              <a:buClr>
                <a:srgbClr val="262626"/>
              </a:buClr>
              <a:buSzPts val="1600"/>
              <a:buChar char="●"/>
              <a:defRPr sz="1600"/>
            </a:lvl4pPr>
            <a:lvl5pPr marL="2286000" lvl="4" indent="-317500" algn="l">
              <a:spcBef>
                <a:spcPts val="280"/>
              </a:spcBef>
              <a:spcAft>
                <a:spcPts val="0"/>
              </a:spcAft>
              <a:buClr>
                <a:srgbClr val="262626"/>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94750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標題及物件" type="obj" preserve="1">
  <p:cSld name="1_標題及物件">
    <p:spTree>
      <p:nvGrpSpPr>
        <p:cNvPr id="1" name="Shape 21"/>
        <p:cNvGrpSpPr/>
        <p:nvPr/>
      </p:nvGrpSpPr>
      <p:grpSpPr>
        <a:xfrm>
          <a:off x="0" y="0"/>
          <a:ext cx="0" cy="0"/>
          <a:chOff x="0" y="0"/>
          <a:chExt cx="0" cy="0"/>
        </a:xfrm>
      </p:grpSpPr>
      <p:pic>
        <p:nvPicPr>
          <p:cNvPr id="3" name="圖片 2">
            <a:extLst>
              <a:ext uri="{FF2B5EF4-FFF2-40B4-BE49-F238E27FC236}">
                <a16:creationId xmlns:a16="http://schemas.microsoft.com/office/drawing/2014/main" id="{F93E3892-5725-4DDB-AFA4-6F58490A50B2}"/>
              </a:ext>
            </a:extLst>
          </p:cNvPr>
          <p:cNvPicPr>
            <a:picLocks noChangeAspect="1"/>
          </p:cNvPicPr>
          <p:nvPr userDrawn="1"/>
        </p:nvPicPr>
        <p:blipFill>
          <a:blip r:embed="rId2"/>
          <a:stretch>
            <a:fillRect/>
          </a:stretch>
        </p:blipFill>
        <p:spPr>
          <a:xfrm>
            <a:off x="3337" y="0"/>
            <a:ext cx="9137326" cy="5143499"/>
          </a:xfrm>
          <a:prstGeom prst="rect">
            <a:avLst/>
          </a:prstGeom>
        </p:spPr>
      </p:pic>
      <p:sp>
        <p:nvSpPr>
          <p:cNvPr id="22" name="Google Shape;22;p4"/>
          <p:cNvSpPr txBox="1">
            <a:spLocks noGrp="1"/>
          </p:cNvSpPr>
          <p:nvPr>
            <p:ph type="title"/>
          </p:nvPr>
        </p:nvSpPr>
        <p:spPr>
          <a:xfrm>
            <a:off x="323680" y="293411"/>
            <a:ext cx="8496739" cy="740618"/>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002060"/>
              </a:buClr>
              <a:buSzPts val="3600"/>
              <a:buFont typeface="Arial"/>
              <a:buNone/>
              <a:defRPr sz="3600">
                <a:solidFill>
                  <a:srgbClr val="0037A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51520" y="1275606"/>
            <a:ext cx="8568952" cy="3456384"/>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rgbClr val="262626"/>
              </a:buClr>
              <a:buSzPts val="2400"/>
              <a:buChar char="●"/>
              <a:defRPr sz="2400" b="1">
                <a:solidFill>
                  <a:schemeClr val="tx1">
                    <a:lumMod val="85000"/>
                    <a:lumOff val="15000"/>
                  </a:schemeClr>
                </a:solidFill>
              </a:defRPr>
            </a:lvl1pPr>
            <a:lvl2pPr marL="914400" lvl="1" indent="-355600" algn="l">
              <a:spcBef>
                <a:spcPts val="400"/>
              </a:spcBef>
              <a:spcAft>
                <a:spcPts val="0"/>
              </a:spcAft>
              <a:buClr>
                <a:srgbClr val="262626"/>
              </a:buClr>
              <a:buSzPts val="2000"/>
              <a:buChar char="○"/>
              <a:defRPr sz="2000"/>
            </a:lvl2pPr>
            <a:lvl3pPr marL="1371600" lvl="2" indent="-342900" algn="l">
              <a:spcBef>
                <a:spcPts val="360"/>
              </a:spcBef>
              <a:spcAft>
                <a:spcPts val="0"/>
              </a:spcAft>
              <a:buClr>
                <a:srgbClr val="262626"/>
              </a:buClr>
              <a:buSzPts val="1800"/>
              <a:buChar char="■"/>
              <a:defRPr sz="1800"/>
            </a:lvl3pPr>
            <a:lvl4pPr marL="1828800" lvl="3" indent="-330200" algn="l">
              <a:spcBef>
                <a:spcPts val="320"/>
              </a:spcBef>
              <a:spcAft>
                <a:spcPts val="0"/>
              </a:spcAft>
              <a:buClr>
                <a:srgbClr val="262626"/>
              </a:buClr>
              <a:buSzPts val="1600"/>
              <a:buChar char="●"/>
              <a:defRPr sz="1600"/>
            </a:lvl4pPr>
            <a:lvl5pPr marL="2286000" lvl="4" indent="-317500" algn="l">
              <a:spcBef>
                <a:spcPts val="280"/>
              </a:spcBef>
              <a:spcAft>
                <a:spcPts val="0"/>
              </a:spcAft>
              <a:buClr>
                <a:srgbClr val="262626"/>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12654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空白" type="blank">
  <p:cSld name="BLANK">
    <p:spTree>
      <p:nvGrpSpPr>
        <p:cNvPr id="1" name="Shape 25"/>
        <p:cNvGrpSpPr/>
        <p:nvPr/>
      </p:nvGrpSpPr>
      <p:grpSpPr>
        <a:xfrm>
          <a:off x="0" y="0"/>
          <a:ext cx="0" cy="0"/>
          <a:chOff x="0" y="0"/>
          <a:chExt cx="0" cy="0"/>
        </a:xfrm>
      </p:grpSpPr>
      <p:pic>
        <p:nvPicPr>
          <p:cNvPr id="3" name="圖片 2">
            <a:extLst>
              <a:ext uri="{FF2B5EF4-FFF2-40B4-BE49-F238E27FC236}">
                <a16:creationId xmlns:a16="http://schemas.microsoft.com/office/drawing/2014/main" id="{47743CB3-9440-420A-8307-E92169D51C93}"/>
              </a:ext>
            </a:extLst>
          </p:cNvPr>
          <p:cNvPicPr>
            <a:picLocks noChangeAspect="1"/>
          </p:cNvPicPr>
          <p:nvPr userDrawn="1"/>
        </p:nvPicPr>
        <p:blipFill>
          <a:blip r:embed="rId2"/>
          <a:stretch>
            <a:fillRect/>
          </a:stretch>
        </p:blipFill>
        <p:spPr>
          <a:xfrm>
            <a:off x="3337" y="0"/>
            <a:ext cx="9137326" cy="514349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7" name="Google Shape;7;p1"/>
          <p:cNvSpPr txBox="1">
            <a:spLocks noGrp="1"/>
          </p:cNvSpPr>
          <p:nvPr>
            <p:ph type="title"/>
          </p:nvPr>
        </p:nvSpPr>
        <p:spPr>
          <a:xfrm>
            <a:off x="251520" y="0"/>
            <a:ext cx="8568952" cy="89012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002060"/>
              </a:buClr>
              <a:buSzPts val="3000"/>
              <a:buFont typeface="Arial"/>
              <a:buNone/>
              <a:defRPr sz="3000" b="1" i="0" u="none" strike="noStrike" cap="none">
                <a:solidFill>
                  <a:srgbClr val="00206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251520" y="1211245"/>
            <a:ext cx="8568952" cy="3383378"/>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262626"/>
              </a:buClr>
              <a:buSzPts val="2800"/>
              <a:buFont typeface="Arial"/>
              <a:buChar char="●"/>
              <a:defRPr sz="2800" b="0" i="0" u="none" strike="noStrike" cap="none">
                <a:solidFill>
                  <a:srgbClr val="262626"/>
                </a:solidFill>
                <a:latin typeface="Arial"/>
                <a:ea typeface="Arial"/>
                <a:cs typeface="Arial"/>
                <a:sym typeface="Arial"/>
              </a:defRPr>
            </a:lvl1pPr>
            <a:lvl2pPr marL="914400" marR="0" lvl="1" indent="-381000" algn="l" rtl="0">
              <a:spcBef>
                <a:spcPts val="480"/>
              </a:spcBef>
              <a:spcAft>
                <a:spcPts val="0"/>
              </a:spcAft>
              <a:buClr>
                <a:srgbClr val="262626"/>
              </a:buClr>
              <a:buSzPts val="2400"/>
              <a:buFont typeface="Arial"/>
              <a:buChar char="○"/>
              <a:defRPr sz="2400" b="0" i="0" u="none" strike="noStrike" cap="none">
                <a:solidFill>
                  <a:srgbClr val="262626"/>
                </a:solidFill>
                <a:latin typeface="Arial"/>
                <a:ea typeface="Arial"/>
                <a:cs typeface="Arial"/>
                <a:sym typeface="Arial"/>
              </a:defRPr>
            </a:lvl2pPr>
            <a:lvl3pPr marL="1371600" marR="0" lvl="2" indent="-355600" algn="l" rtl="0">
              <a:spcBef>
                <a:spcPts val="400"/>
              </a:spcBef>
              <a:spcAft>
                <a:spcPts val="0"/>
              </a:spcAft>
              <a:buClr>
                <a:srgbClr val="262626"/>
              </a:buClr>
              <a:buSzPts val="2000"/>
              <a:buFont typeface="Arial"/>
              <a:buChar char="■"/>
              <a:defRPr sz="2000" b="0" i="0" u="none" strike="noStrike" cap="none">
                <a:solidFill>
                  <a:srgbClr val="262626"/>
                </a:solidFill>
                <a:latin typeface="Arial"/>
                <a:ea typeface="Arial"/>
                <a:cs typeface="Arial"/>
                <a:sym typeface="Arial"/>
              </a:defRPr>
            </a:lvl3pPr>
            <a:lvl4pPr marL="1828800" marR="0" lvl="3" indent="-342900" algn="l" rtl="0">
              <a:spcBef>
                <a:spcPts val="36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4pPr>
            <a:lvl5pPr marL="2286000" marR="0" lvl="4" indent="-330200" algn="l" rtl="0">
              <a:spcBef>
                <a:spcPts val="320"/>
              </a:spcBef>
              <a:spcAft>
                <a:spcPts val="0"/>
              </a:spcAft>
              <a:buClr>
                <a:srgbClr val="262626"/>
              </a:buClr>
              <a:buSzPts val="1600"/>
              <a:buFont typeface="Arial"/>
              <a:buChar char="○"/>
              <a:defRPr sz="1600" b="0" i="0" u="none" strike="noStrike" cap="none">
                <a:solidFill>
                  <a:srgbClr val="262626"/>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61" r:id="rId4"/>
    <p:sldLayoutId id="2147483663" r:id="rId5"/>
    <p:sldLayoutId id="2147483665" r:id="rId6"/>
    <p:sldLayoutId id="2147483664" r:id="rId7"/>
    <p:sldLayoutId id="2147483662" r:id="rId8"/>
    <p:sldLayoutId id="2147483651" r:id="rId9"/>
    <p:sldLayoutId id="214748365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37A4"/>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17.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17.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qnap.com/en/how-to/tutorial/article/how-to-join-jumpclouds-ldap-as-a-service-with-a-qnap-qts-nas"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67.png"/><Relationship Id="rId3" Type="http://schemas.openxmlformats.org/officeDocument/2006/relationships/image" Target="../media/image52.png"/><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 Type="http://schemas.openxmlformats.org/officeDocument/2006/relationships/notesSlide" Target="../notesSlides/notesSlide25.xml"/><Relationship Id="rId16"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64.svg"/><Relationship Id="rId10" Type="http://schemas.openxmlformats.org/officeDocument/2006/relationships/image" Target="../media/image59.png"/><Relationship Id="rId19" Type="http://schemas.openxmlformats.org/officeDocument/2006/relationships/image" Target="../media/image68.sv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18"/>
          <p:cNvSpPr txBox="1">
            <a:spLocks noGrp="1"/>
          </p:cNvSpPr>
          <p:nvPr>
            <p:ph type="title"/>
          </p:nvPr>
        </p:nvSpPr>
        <p:spPr>
          <a:xfrm>
            <a:off x="206442" y="158336"/>
            <a:ext cx="8731115" cy="740618"/>
          </a:xfrm>
          <a:prstGeom prst="rect">
            <a:avLst/>
          </a:prstGeom>
        </p:spPr>
        <p:txBody>
          <a:bodyPr spcFirstLastPara="1" wrap="square" lIns="91425" tIns="45700" rIns="91425" bIns="45700" anchor="ctr" anchorCtr="0">
            <a:noAutofit/>
          </a:bodyPr>
          <a:lstStyle/>
          <a:p>
            <a:r>
              <a:rPr lang="en-US" altLang="zh-TW">
                <a:ea typeface="微軟正黑體"/>
              </a:rPr>
              <a:t>JumpCloud offers Cloud LDAP Service</a:t>
            </a:r>
            <a:endParaRPr lang="zh-TW" altLang="en-US">
              <a:ea typeface="微軟正黑體"/>
            </a:endParaRPr>
          </a:p>
        </p:txBody>
      </p:sp>
      <p:sp>
        <p:nvSpPr>
          <p:cNvPr id="2" name="文字版面配置區 1">
            <a:extLst>
              <a:ext uri="{FF2B5EF4-FFF2-40B4-BE49-F238E27FC236}">
                <a16:creationId xmlns:a16="http://schemas.microsoft.com/office/drawing/2014/main" id="{049C096B-C392-4887-B457-7A2F616AC35B}"/>
              </a:ext>
            </a:extLst>
          </p:cNvPr>
          <p:cNvSpPr>
            <a:spLocks noGrp="1"/>
          </p:cNvSpPr>
          <p:nvPr>
            <p:ph type="body" idx="1"/>
          </p:nvPr>
        </p:nvSpPr>
        <p:spPr>
          <a:xfrm>
            <a:off x="4276212" y="1239099"/>
            <a:ext cx="4199468" cy="2847737"/>
          </a:xfrm>
        </p:spPr>
        <p:txBody>
          <a:bodyPr/>
          <a:lstStyle/>
          <a:p>
            <a:pPr marL="0" indent="0">
              <a:buNone/>
            </a:pPr>
            <a:r>
              <a:rPr lang="en-US" altLang="zh-TW" b="0" err="1"/>
              <a:t>Jumpcloud’s</a:t>
            </a:r>
            <a:r>
              <a:rPr lang="en-US" altLang="zh-TW" b="0"/>
              <a:t> cloud service centralizes all local LDAP service in a cloud. From </a:t>
            </a:r>
            <a:r>
              <a:rPr lang="en-US" altLang="zh-TW" b="0" err="1"/>
              <a:t>Jumpcloud’s</a:t>
            </a:r>
            <a:r>
              <a:rPr lang="en-US" altLang="zh-TW" b="0"/>
              <a:t> website, one standard LDAP service can be setup. No need to have various local services by different local IT staff.</a:t>
            </a:r>
          </a:p>
        </p:txBody>
      </p:sp>
      <p:pic>
        <p:nvPicPr>
          <p:cNvPr id="4" name="圖片 3">
            <a:extLst>
              <a:ext uri="{FF2B5EF4-FFF2-40B4-BE49-F238E27FC236}">
                <a16:creationId xmlns:a16="http://schemas.microsoft.com/office/drawing/2014/main" id="{64F814D4-C3F4-4527-9228-1FF674FDCE91}"/>
              </a:ext>
            </a:extLst>
          </p:cNvPr>
          <p:cNvPicPr>
            <a:picLocks noChangeAspect="1"/>
          </p:cNvPicPr>
          <p:nvPr/>
        </p:nvPicPr>
        <p:blipFill>
          <a:blip r:embed="rId3"/>
          <a:stretch>
            <a:fillRect/>
          </a:stretch>
        </p:blipFill>
        <p:spPr>
          <a:xfrm>
            <a:off x="326808" y="1407458"/>
            <a:ext cx="3786900" cy="3164540"/>
          </a:xfrm>
          <a:prstGeom prst="rect">
            <a:avLst/>
          </a:prstGeom>
        </p:spPr>
      </p:pic>
      <p:sp>
        <p:nvSpPr>
          <p:cNvPr id="3" name="文字方塊 2">
            <a:extLst>
              <a:ext uri="{FF2B5EF4-FFF2-40B4-BE49-F238E27FC236}">
                <a16:creationId xmlns:a16="http://schemas.microsoft.com/office/drawing/2014/main" id="{EF2BAAC0-C995-44DD-9A3E-EBD1DEB06332}"/>
              </a:ext>
            </a:extLst>
          </p:cNvPr>
          <p:cNvSpPr txBox="1"/>
          <p:nvPr/>
        </p:nvSpPr>
        <p:spPr>
          <a:xfrm>
            <a:off x="3048437" y="3356994"/>
            <a:ext cx="1652356" cy="276999"/>
          </a:xfrm>
          <a:prstGeom prst="rect">
            <a:avLst/>
          </a:prstGeom>
          <a:noFill/>
        </p:spPr>
        <p:txBody>
          <a:bodyPr wrap="square" rtlCol="0">
            <a:spAutoFit/>
          </a:bodyPr>
          <a:lstStyle/>
          <a:p>
            <a:r>
              <a:rPr lang="en-US" altLang="zh-TW" sz="1200"/>
              <a:t>SMB asks request</a:t>
            </a:r>
            <a:endParaRPr lang="zh-TW" altLang="en-US" sz="1200"/>
          </a:p>
        </p:txBody>
      </p:sp>
      <p:sp>
        <p:nvSpPr>
          <p:cNvPr id="7" name="文字方塊 6">
            <a:extLst>
              <a:ext uri="{FF2B5EF4-FFF2-40B4-BE49-F238E27FC236}">
                <a16:creationId xmlns:a16="http://schemas.microsoft.com/office/drawing/2014/main" id="{C2BF99F4-7691-4BD7-9BE4-1B16BA9DC99C}"/>
              </a:ext>
            </a:extLst>
          </p:cNvPr>
          <p:cNvSpPr txBox="1"/>
          <p:nvPr/>
        </p:nvSpPr>
        <p:spPr>
          <a:xfrm>
            <a:off x="3048436" y="3579380"/>
            <a:ext cx="3206060" cy="276999"/>
          </a:xfrm>
          <a:prstGeom prst="rect">
            <a:avLst/>
          </a:prstGeom>
          <a:noFill/>
        </p:spPr>
        <p:txBody>
          <a:bodyPr wrap="square" rtlCol="0">
            <a:spAutoFit/>
          </a:bodyPr>
          <a:lstStyle/>
          <a:p>
            <a:r>
              <a:rPr lang="en-US" altLang="zh-TW" sz="1200"/>
              <a:t>LDAP authenticates SMB data request</a:t>
            </a:r>
            <a:endParaRPr lang="zh-TW" altLang="en-US" sz="1200"/>
          </a:p>
        </p:txBody>
      </p:sp>
      <p:sp>
        <p:nvSpPr>
          <p:cNvPr id="8" name="文字方塊 7">
            <a:extLst>
              <a:ext uri="{FF2B5EF4-FFF2-40B4-BE49-F238E27FC236}">
                <a16:creationId xmlns:a16="http://schemas.microsoft.com/office/drawing/2014/main" id="{522C9288-C1CD-496D-849E-D770CB5FDFF8}"/>
              </a:ext>
            </a:extLst>
          </p:cNvPr>
          <p:cNvSpPr txBox="1"/>
          <p:nvPr/>
        </p:nvSpPr>
        <p:spPr>
          <a:xfrm>
            <a:off x="3055869" y="3809837"/>
            <a:ext cx="3198627" cy="276999"/>
          </a:xfrm>
          <a:prstGeom prst="rect">
            <a:avLst/>
          </a:prstGeom>
          <a:noFill/>
        </p:spPr>
        <p:txBody>
          <a:bodyPr wrap="square" rtlCol="0">
            <a:spAutoFit/>
          </a:bodyPr>
          <a:lstStyle/>
          <a:p>
            <a:r>
              <a:rPr lang="en-US" altLang="zh-TW" sz="1200"/>
              <a:t>LDAP responses SMB with authentication</a:t>
            </a:r>
            <a:endParaRPr lang="zh-TW" altLang="en-US" sz="1200"/>
          </a:p>
        </p:txBody>
      </p:sp>
      <p:sp>
        <p:nvSpPr>
          <p:cNvPr id="9" name="文字方塊 8">
            <a:extLst>
              <a:ext uri="{FF2B5EF4-FFF2-40B4-BE49-F238E27FC236}">
                <a16:creationId xmlns:a16="http://schemas.microsoft.com/office/drawing/2014/main" id="{8977F633-E8E4-47E9-8BBA-05E07C4B4869}"/>
              </a:ext>
            </a:extLst>
          </p:cNvPr>
          <p:cNvSpPr txBox="1"/>
          <p:nvPr/>
        </p:nvSpPr>
        <p:spPr>
          <a:xfrm>
            <a:off x="3048435" y="4032223"/>
            <a:ext cx="1981859" cy="276999"/>
          </a:xfrm>
          <a:prstGeom prst="rect">
            <a:avLst/>
          </a:prstGeom>
          <a:noFill/>
        </p:spPr>
        <p:txBody>
          <a:bodyPr wrap="square" rtlCol="0">
            <a:spAutoFit/>
          </a:bodyPr>
          <a:lstStyle/>
          <a:p>
            <a:r>
              <a:rPr lang="en-US" altLang="zh-TW" sz="1200"/>
              <a:t>SMB receives responses</a:t>
            </a:r>
            <a:endParaRPr lang="zh-TW" altLang="en-US" sz="1200"/>
          </a:p>
        </p:txBody>
      </p:sp>
      <p:sp>
        <p:nvSpPr>
          <p:cNvPr id="10" name="文字方塊 9">
            <a:extLst>
              <a:ext uri="{FF2B5EF4-FFF2-40B4-BE49-F238E27FC236}">
                <a16:creationId xmlns:a16="http://schemas.microsoft.com/office/drawing/2014/main" id="{A5B34A40-8CC3-44A7-9A09-2DB5CF4D1BFC}"/>
              </a:ext>
            </a:extLst>
          </p:cNvPr>
          <p:cNvSpPr txBox="1"/>
          <p:nvPr/>
        </p:nvSpPr>
        <p:spPr>
          <a:xfrm>
            <a:off x="1317852" y="3766664"/>
            <a:ext cx="1115758" cy="553998"/>
          </a:xfrm>
          <a:prstGeom prst="rect">
            <a:avLst/>
          </a:prstGeom>
          <a:noFill/>
        </p:spPr>
        <p:txBody>
          <a:bodyPr wrap="square" rtlCol="0">
            <a:spAutoFit/>
          </a:bodyPr>
          <a:lstStyle/>
          <a:p>
            <a:pPr algn="ctr"/>
            <a:r>
              <a:rPr lang="en-US" altLang="zh-TW" sz="1000"/>
              <a:t>JumpCloud</a:t>
            </a:r>
          </a:p>
          <a:p>
            <a:pPr algn="ctr"/>
            <a:r>
              <a:rPr lang="en-US" altLang="zh-TW" sz="1000"/>
              <a:t>Cloud-based</a:t>
            </a:r>
          </a:p>
          <a:p>
            <a:pPr algn="ctr"/>
            <a:r>
              <a:rPr lang="en-US" altLang="zh-TW" sz="1000"/>
              <a:t>LDAP</a:t>
            </a:r>
            <a:endParaRPr lang="zh-TW" altLang="en-US" sz="1000"/>
          </a:p>
        </p:txBody>
      </p:sp>
      <p:sp>
        <p:nvSpPr>
          <p:cNvPr id="11" name="文字方塊 10">
            <a:extLst>
              <a:ext uri="{FF2B5EF4-FFF2-40B4-BE49-F238E27FC236}">
                <a16:creationId xmlns:a16="http://schemas.microsoft.com/office/drawing/2014/main" id="{C4777766-6E37-44A9-9F04-CEB7558153CD}"/>
              </a:ext>
            </a:extLst>
          </p:cNvPr>
          <p:cNvSpPr txBox="1"/>
          <p:nvPr/>
        </p:nvSpPr>
        <p:spPr>
          <a:xfrm>
            <a:off x="1040483" y="3056983"/>
            <a:ext cx="1115758" cy="246221"/>
          </a:xfrm>
          <a:prstGeom prst="rect">
            <a:avLst/>
          </a:prstGeom>
          <a:noFill/>
        </p:spPr>
        <p:txBody>
          <a:bodyPr wrap="square" rtlCol="0">
            <a:spAutoFit/>
          </a:bodyPr>
          <a:lstStyle/>
          <a:p>
            <a:pPr algn="ctr"/>
            <a:r>
              <a:rPr lang="en-US" altLang="zh-TW" sz="1000"/>
              <a:t>INTERNET</a:t>
            </a:r>
            <a:endParaRPr lang="zh-TW" altLang="en-US" sz="1000"/>
          </a:p>
        </p:txBody>
      </p:sp>
      <p:sp>
        <p:nvSpPr>
          <p:cNvPr id="12" name="文字方塊 11">
            <a:extLst>
              <a:ext uri="{FF2B5EF4-FFF2-40B4-BE49-F238E27FC236}">
                <a16:creationId xmlns:a16="http://schemas.microsoft.com/office/drawing/2014/main" id="{807D0D11-54A7-4BFC-9880-C9F1F55BB4EF}"/>
              </a:ext>
            </a:extLst>
          </p:cNvPr>
          <p:cNvSpPr txBox="1"/>
          <p:nvPr/>
        </p:nvSpPr>
        <p:spPr>
          <a:xfrm>
            <a:off x="668320" y="1422943"/>
            <a:ext cx="1487564" cy="246221"/>
          </a:xfrm>
          <a:prstGeom prst="rect">
            <a:avLst/>
          </a:prstGeom>
          <a:noFill/>
        </p:spPr>
        <p:txBody>
          <a:bodyPr wrap="square" rtlCol="0">
            <a:spAutoFit/>
          </a:bodyPr>
          <a:lstStyle/>
          <a:p>
            <a:pPr algn="ctr"/>
            <a:r>
              <a:rPr lang="en-US" altLang="zh-TW" sz="1000"/>
              <a:t>Customer Network</a:t>
            </a:r>
            <a:endParaRPr lang="zh-TW" altLang="en-US" sz="1000"/>
          </a:p>
        </p:txBody>
      </p:sp>
      <p:sp>
        <p:nvSpPr>
          <p:cNvPr id="13" name="文字方塊 12">
            <a:extLst>
              <a:ext uri="{FF2B5EF4-FFF2-40B4-BE49-F238E27FC236}">
                <a16:creationId xmlns:a16="http://schemas.microsoft.com/office/drawing/2014/main" id="{04EC2476-7C87-4F50-9F96-1EC332A4E583}"/>
              </a:ext>
            </a:extLst>
          </p:cNvPr>
          <p:cNvSpPr txBox="1"/>
          <p:nvPr/>
        </p:nvSpPr>
        <p:spPr>
          <a:xfrm rot="16200000">
            <a:off x="-27167" y="3037665"/>
            <a:ext cx="1115758" cy="400110"/>
          </a:xfrm>
          <a:prstGeom prst="rect">
            <a:avLst/>
          </a:prstGeom>
          <a:noFill/>
        </p:spPr>
        <p:txBody>
          <a:bodyPr wrap="square" rtlCol="0">
            <a:spAutoFit/>
          </a:bodyPr>
          <a:lstStyle/>
          <a:p>
            <a:pPr algn="ctr"/>
            <a:r>
              <a:rPr lang="en-US" altLang="zh-TW" sz="1000"/>
              <a:t>LDAPS/Start TLS</a:t>
            </a:r>
            <a:endParaRPr lang="zh-TW" altLang="en-US" sz="1000"/>
          </a:p>
        </p:txBody>
      </p:sp>
      <p:sp>
        <p:nvSpPr>
          <p:cNvPr id="14" name="文字方塊 13">
            <a:extLst>
              <a:ext uri="{FF2B5EF4-FFF2-40B4-BE49-F238E27FC236}">
                <a16:creationId xmlns:a16="http://schemas.microsoft.com/office/drawing/2014/main" id="{42F9FAE9-1AAA-4179-A35C-93734657F979}"/>
              </a:ext>
            </a:extLst>
          </p:cNvPr>
          <p:cNvSpPr txBox="1"/>
          <p:nvPr/>
        </p:nvSpPr>
        <p:spPr>
          <a:xfrm>
            <a:off x="713145" y="1764234"/>
            <a:ext cx="1487564" cy="246221"/>
          </a:xfrm>
          <a:prstGeom prst="rect">
            <a:avLst/>
          </a:prstGeom>
          <a:noFill/>
        </p:spPr>
        <p:txBody>
          <a:bodyPr wrap="square" rtlCol="0">
            <a:spAutoFit/>
          </a:bodyPr>
          <a:lstStyle/>
          <a:p>
            <a:pPr algn="ctr"/>
            <a:r>
              <a:rPr lang="en-US" altLang="zh-TW" sz="1000"/>
              <a:t>NAS/Samba server</a:t>
            </a:r>
            <a:endParaRPr lang="zh-TW" altLang="en-US" sz="1000"/>
          </a:p>
        </p:txBody>
      </p:sp>
      <p:sp>
        <p:nvSpPr>
          <p:cNvPr id="15" name="文字方塊 14">
            <a:extLst>
              <a:ext uri="{FF2B5EF4-FFF2-40B4-BE49-F238E27FC236}">
                <a16:creationId xmlns:a16="http://schemas.microsoft.com/office/drawing/2014/main" id="{A1DB7B2D-E703-4C5C-8F0E-12AAEC23941E}"/>
              </a:ext>
            </a:extLst>
          </p:cNvPr>
          <p:cNvSpPr txBox="1"/>
          <p:nvPr/>
        </p:nvSpPr>
        <p:spPr>
          <a:xfrm>
            <a:off x="2515051" y="1764234"/>
            <a:ext cx="1487564" cy="246221"/>
          </a:xfrm>
          <a:prstGeom prst="rect">
            <a:avLst/>
          </a:prstGeom>
          <a:noFill/>
        </p:spPr>
        <p:txBody>
          <a:bodyPr wrap="square" rtlCol="0">
            <a:spAutoFit/>
          </a:bodyPr>
          <a:lstStyle/>
          <a:p>
            <a:pPr algn="ctr"/>
            <a:r>
              <a:rPr lang="en-US" altLang="zh-TW" sz="1000"/>
              <a:t>Win/Mac/Linux client</a:t>
            </a:r>
            <a:endParaRPr lang="zh-TW" altLang="en-US" sz="1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18"/>
          <p:cNvSpPr txBox="1">
            <a:spLocks noGrp="1"/>
          </p:cNvSpPr>
          <p:nvPr>
            <p:ph type="title"/>
          </p:nvPr>
        </p:nvSpPr>
        <p:spPr>
          <a:xfrm>
            <a:off x="545284" y="293411"/>
            <a:ext cx="8275135" cy="740618"/>
          </a:xfrm>
          <a:prstGeom prst="rect">
            <a:avLst/>
          </a:prstGeom>
        </p:spPr>
        <p:txBody>
          <a:bodyPr spcFirstLastPara="1" wrap="square" lIns="91425" tIns="45700" rIns="91425" bIns="45700" anchor="ctr" anchorCtr="0">
            <a:noAutofit/>
          </a:bodyPr>
          <a:lstStyle/>
          <a:p>
            <a:r>
              <a:rPr lang="en-US" altLang="zh-TW" err="1"/>
              <a:t>JumpCloud's</a:t>
            </a:r>
            <a:r>
              <a:rPr lang="en-US" altLang="zh-TW"/>
              <a:t> Directory-as-a-Service</a:t>
            </a:r>
            <a:endParaRPr sz="2000"/>
          </a:p>
        </p:txBody>
      </p:sp>
      <p:sp>
        <p:nvSpPr>
          <p:cNvPr id="2" name="文字版面配置區 1">
            <a:extLst>
              <a:ext uri="{FF2B5EF4-FFF2-40B4-BE49-F238E27FC236}">
                <a16:creationId xmlns:a16="http://schemas.microsoft.com/office/drawing/2014/main" id="{A6B31E9D-FEC3-47B1-A7AF-39D1E6671B44}"/>
              </a:ext>
            </a:extLst>
          </p:cNvPr>
          <p:cNvSpPr>
            <a:spLocks noGrp="1"/>
          </p:cNvSpPr>
          <p:nvPr>
            <p:ph type="body" idx="1"/>
          </p:nvPr>
        </p:nvSpPr>
        <p:spPr>
          <a:xfrm>
            <a:off x="4301065" y="1396637"/>
            <a:ext cx="3793066" cy="2696661"/>
          </a:xfrm>
        </p:spPr>
        <p:txBody>
          <a:bodyPr/>
          <a:lstStyle/>
          <a:p>
            <a:pPr marL="76200" indent="0">
              <a:buNone/>
            </a:pPr>
            <a:r>
              <a:rPr lang="en-US" altLang="zh-TW" sz="1800" b="0" err="1"/>
              <a:t>JumpCloud's</a:t>
            </a:r>
            <a:r>
              <a:rPr lang="en-US" altLang="zh-TW" sz="1800" b="0"/>
              <a:t> Directory-as-a-Service allows users to use one set of account and password to single sign on various cloud and local services, or local office equipment, like NAS, printers, or WIFI services.</a:t>
            </a:r>
          </a:p>
        </p:txBody>
      </p:sp>
      <p:sp>
        <p:nvSpPr>
          <p:cNvPr id="5" name="矩形 4">
            <a:extLst>
              <a:ext uri="{FF2B5EF4-FFF2-40B4-BE49-F238E27FC236}">
                <a16:creationId xmlns:a16="http://schemas.microsoft.com/office/drawing/2014/main" id="{871B9310-3680-4A06-A83D-7BF8C78C2BC8}"/>
              </a:ext>
            </a:extLst>
          </p:cNvPr>
          <p:cNvSpPr/>
          <p:nvPr/>
        </p:nvSpPr>
        <p:spPr>
          <a:xfrm>
            <a:off x="4457225" y="2417862"/>
            <a:ext cx="319318" cy="307777"/>
          </a:xfrm>
          <a:prstGeom prst="rect">
            <a:avLst/>
          </a:prstGeom>
        </p:spPr>
        <p:txBody>
          <a:bodyPr wrap="none">
            <a:spAutoFit/>
          </a:bodyPr>
          <a:lstStyle/>
          <a:p>
            <a:r>
              <a:rPr lang="zh-TW" altLang="en-US">
                <a:latin typeface="Times New Roman" panose="02020603050405020304" pitchFamily="18" charset="0"/>
              </a:rPr>
              <a:t>   </a:t>
            </a:r>
            <a:endParaRPr lang="zh-TW" altLang="en-US"/>
          </a:p>
        </p:txBody>
      </p:sp>
      <p:grpSp>
        <p:nvGrpSpPr>
          <p:cNvPr id="7" name="群組 6">
            <a:extLst>
              <a:ext uri="{FF2B5EF4-FFF2-40B4-BE49-F238E27FC236}">
                <a16:creationId xmlns:a16="http://schemas.microsoft.com/office/drawing/2014/main" id="{7A5C67E7-DA26-4A9A-BBEE-A9309CDE9ECE}"/>
              </a:ext>
            </a:extLst>
          </p:cNvPr>
          <p:cNvGrpSpPr/>
          <p:nvPr/>
        </p:nvGrpSpPr>
        <p:grpSpPr>
          <a:xfrm>
            <a:off x="716563" y="1396637"/>
            <a:ext cx="3313569" cy="3162328"/>
            <a:chOff x="716563" y="1396637"/>
            <a:chExt cx="3313569" cy="3162328"/>
          </a:xfrm>
        </p:grpSpPr>
        <p:pic>
          <p:nvPicPr>
            <p:cNvPr id="8" name="圖片 7">
              <a:extLst>
                <a:ext uri="{FF2B5EF4-FFF2-40B4-BE49-F238E27FC236}">
                  <a16:creationId xmlns:a16="http://schemas.microsoft.com/office/drawing/2014/main" id="{7A5306B6-3A1D-4AC8-B4F3-8AC98C0FD0F6}"/>
                </a:ext>
              </a:extLst>
            </p:cNvPr>
            <p:cNvPicPr>
              <a:picLocks noChangeAspect="1"/>
            </p:cNvPicPr>
            <p:nvPr/>
          </p:nvPicPr>
          <p:blipFill>
            <a:blip r:embed="rId3"/>
            <a:stretch>
              <a:fillRect/>
            </a:stretch>
          </p:blipFill>
          <p:spPr>
            <a:xfrm>
              <a:off x="716563" y="1396637"/>
              <a:ext cx="3313569" cy="3162328"/>
            </a:xfrm>
            <a:prstGeom prst="rect">
              <a:avLst/>
            </a:prstGeom>
            <a:effectLst>
              <a:softEdge rad="63500"/>
            </a:effectLst>
          </p:spPr>
        </p:pic>
        <p:pic>
          <p:nvPicPr>
            <p:cNvPr id="9" name="圖片 8">
              <a:extLst>
                <a:ext uri="{FF2B5EF4-FFF2-40B4-BE49-F238E27FC236}">
                  <a16:creationId xmlns:a16="http://schemas.microsoft.com/office/drawing/2014/main" id="{8D19A15B-7DD1-48CD-B496-2C2C540A0ACE}"/>
                </a:ext>
              </a:extLst>
            </p:cNvPr>
            <p:cNvPicPr>
              <a:picLocks noChangeAspect="1"/>
            </p:cNvPicPr>
            <p:nvPr/>
          </p:nvPicPr>
          <p:blipFill>
            <a:blip r:embed="rId4"/>
            <a:stretch>
              <a:fillRect/>
            </a:stretch>
          </p:blipFill>
          <p:spPr>
            <a:xfrm>
              <a:off x="3405428" y="3228071"/>
              <a:ext cx="403782" cy="403782"/>
            </a:xfrm>
            <a:prstGeom prst="rect">
              <a:avLst/>
            </a:prstGeom>
          </p:spPr>
        </p:pic>
      </p:grpSp>
    </p:spTree>
    <p:extLst>
      <p:ext uri="{BB962C8B-B14F-4D97-AF65-F5344CB8AC3E}">
        <p14:creationId xmlns:p14="http://schemas.microsoft.com/office/powerpoint/2010/main" val="2233643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 name="圖片 1">
            <a:extLst>
              <a:ext uri="{FF2B5EF4-FFF2-40B4-BE49-F238E27FC236}">
                <a16:creationId xmlns:a16="http://schemas.microsoft.com/office/drawing/2014/main" id="{4933CCF9-2031-4074-A43A-78AB7DE5F02D}"/>
              </a:ext>
            </a:extLst>
          </p:cNvPr>
          <p:cNvPicPr>
            <a:picLocks noChangeAspect="1"/>
          </p:cNvPicPr>
          <p:nvPr/>
        </p:nvPicPr>
        <p:blipFill>
          <a:blip r:embed="rId3"/>
          <a:stretch>
            <a:fillRect/>
          </a:stretch>
        </p:blipFill>
        <p:spPr>
          <a:xfrm>
            <a:off x="744071" y="1776860"/>
            <a:ext cx="6638242" cy="2367909"/>
          </a:xfrm>
          <a:prstGeom prst="rect">
            <a:avLst/>
          </a:prstGeom>
        </p:spPr>
      </p:pic>
      <p:pic>
        <p:nvPicPr>
          <p:cNvPr id="6" name="圖片 5" descr="一張含有 物件 的圖片&#10;&#10;描述是以非常高的可信度產生">
            <a:extLst>
              <a:ext uri="{FF2B5EF4-FFF2-40B4-BE49-F238E27FC236}">
                <a16:creationId xmlns:a16="http://schemas.microsoft.com/office/drawing/2014/main" id="{F6848C56-F2EC-4302-8C81-A9EEE0A56CD7}"/>
              </a:ext>
            </a:extLst>
          </p:cNvPr>
          <p:cNvPicPr>
            <a:picLocks noChangeAspect="1"/>
          </p:cNvPicPr>
          <p:nvPr/>
        </p:nvPicPr>
        <p:blipFill>
          <a:blip r:embed="rId4"/>
          <a:stretch>
            <a:fillRect/>
          </a:stretch>
        </p:blipFill>
        <p:spPr>
          <a:xfrm>
            <a:off x="2474259" y="2994211"/>
            <a:ext cx="3792070" cy="1753666"/>
          </a:xfrm>
          <a:prstGeom prst="rect">
            <a:avLst/>
          </a:prstGeom>
        </p:spPr>
      </p:pic>
      <p:sp>
        <p:nvSpPr>
          <p:cNvPr id="116" name="Google Shape;116;p18"/>
          <p:cNvSpPr txBox="1">
            <a:spLocks noGrp="1"/>
          </p:cNvSpPr>
          <p:nvPr>
            <p:ph type="title"/>
          </p:nvPr>
        </p:nvSpPr>
        <p:spPr>
          <a:xfrm>
            <a:off x="0" y="395623"/>
            <a:ext cx="9144000" cy="740618"/>
          </a:xfrm>
          <a:prstGeom prst="rect">
            <a:avLst/>
          </a:prstGeom>
        </p:spPr>
        <p:txBody>
          <a:bodyPr spcFirstLastPara="1" wrap="square" lIns="91425" tIns="45700" rIns="91425" bIns="45700" anchor="ctr" anchorCtr="0">
            <a:noAutofit/>
          </a:bodyPr>
          <a:lstStyle/>
          <a:p>
            <a:r>
              <a:rPr lang="en-US" altLang="zh-TW" sz="3100">
                <a:ea typeface="微軟正黑體"/>
              </a:rPr>
              <a:t>Centralized LDAP Management from The Cloud </a:t>
            </a:r>
            <a:br>
              <a:rPr lang="en-US" altLang="zh-TW">
                <a:ea typeface="微軟正黑體"/>
              </a:rPr>
            </a:br>
            <a:endParaRPr lang="zh-TW" altLang="en-US">
              <a:ea typeface="微軟正黑體"/>
            </a:endParaRPr>
          </a:p>
        </p:txBody>
      </p:sp>
      <p:sp>
        <p:nvSpPr>
          <p:cNvPr id="4" name="文字版面配置區 3">
            <a:extLst>
              <a:ext uri="{FF2B5EF4-FFF2-40B4-BE49-F238E27FC236}">
                <a16:creationId xmlns:a16="http://schemas.microsoft.com/office/drawing/2014/main" id="{570E6FE8-9D6F-4724-B1C8-2F64AC7CDFFC}"/>
              </a:ext>
            </a:extLst>
          </p:cNvPr>
          <p:cNvSpPr>
            <a:spLocks noGrp="1"/>
          </p:cNvSpPr>
          <p:nvPr>
            <p:ph type="body" idx="1"/>
          </p:nvPr>
        </p:nvSpPr>
        <p:spPr>
          <a:xfrm>
            <a:off x="251520" y="1016661"/>
            <a:ext cx="9021572" cy="1021864"/>
          </a:xfrm>
        </p:spPr>
        <p:txBody>
          <a:bodyPr/>
          <a:lstStyle/>
          <a:p>
            <a:pPr marL="76200" indent="0">
              <a:buNone/>
            </a:pPr>
            <a:r>
              <a:rPr lang="en-US" altLang="zh-TW" sz="1700" b="0" err="1"/>
              <a:t>Jumpcloud’s</a:t>
            </a:r>
            <a:r>
              <a:rPr lang="en-US" altLang="zh-TW" sz="1700" b="0"/>
              <a:t> centralized LDAP management also allows access control for devices, with various access protocols, like Apple/AFP, Windows/SMB, or Linux/NFS.</a:t>
            </a:r>
          </a:p>
        </p:txBody>
      </p:sp>
      <p:pic>
        <p:nvPicPr>
          <p:cNvPr id="9" name="Picture 7">
            <a:extLst>
              <a:ext uri="{FF2B5EF4-FFF2-40B4-BE49-F238E27FC236}">
                <a16:creationId xmlns:a16="http://schemas.microsoft.com/office/drawing/2014/main" id="{899AFD22-F702-4E23-AFD5-47391946A983}"/>
              </a:ext>
            </a:extLst>
          </p:cNvPr>
          <p:cNvPicPr>
            <a:picLocks noChangeAspect="1" noChangeArrowheads="1"/>
          </p:cNvPicPr>
          <p:nvPr/>
        </p:nvPicPr>
        <p:blipFill>
          <a:blip r:embed="rId5"/>
          <a:srcRect/>
          <a:stretch>
            <a:fillRect/>
          </a:stretch>
        </p:blipFill>
        <p:spPr bwMode="auto">
          <a:xfrm>
            <a:off x="4998708" y="3207402"/>
            <a:ext cx="430224" cy="413083"/>
          </a:xfrm>
          <a:prstGeom prst="rect">
            <a:avLst/>
          </a:prstGeom>
          <a:noFill/>
          <a:ln w="9525">
            <a:noFill/>
            <a:miter lim="800000"/>
            <a:headEnd/>
            <a:tailEnd/>
          </a:ln>
          <a:effectLst/>
        </p:spPr>
      </p:pic>
      <p:sp>
        <p:nvSpPr>
          <p:cNvPr id="11" name="矩形: 圓角 10">
            <a:extLst>
              <a:ext uri="{FF2B5EF4-FFF2-40B4-BE49-F238E27FC236}">
                <a16:creationId xmlns:a16="http://schemas.microsoft.com/office/drawing/2014/main" id="{87BCCBC5-EF87-4C71-9CF0-2C5A66D34D59}"/>
              </a:ext>
            </a:extLst>
          </p:cNvPr>
          <p:cNvSpPr/>
          <p:nvPr/>
        </p:nvSpPr>
        <p:spPr>
          <a:xfrm>
            <a:off x="3204544" y="3120303"/>
            <a:ext cx="425790" cy="502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 name="群組 11">
            <a:extLst>
              <a:ext uri="{FF2B5EF4-FFF2-40B4-BE49-F238E27FC236}">
                <a16:creationId xmlns:a16="http://schemas.microsoft.com/office/drawing/2014/main" id="{92CAF7C6-E4E9-40FB-97EA-3E1242D5CE60}"/>
              </a:ext>
            </a:extLst>
          </p:cNvPr>
          <p:cNvGrpSpPr/>
          <p:nvPr/>
        </p:nvGrpSpPr>
        <p:grpSpPr>
          <a:xfrm>
            <a:off x="3153242" y="3207402"/>
            <a:ext cx="528395" cy="459020"/>
            <a:chOff x="3225386" y="3063102"/>
            <a:chExt cx="528395" cy="459020"/>
          </a:xfrm>
        </p:grpSpPr>
        <p:pic>
          <p:nvPicPr>
            <p:cNvPr id="13" name="Picture 6">
              <a:extLst>
                <a:ext uri="{FF2B5EF4-FFF2-40B4-BE49-F238E27FC236}">
                  <a16:creationId xmlns:a16="http://schemas.microsoft.com/office/drawing/2014/main" id="{C369C5B9-8CDB-4623-96E6-426CDB44A29A}"/>
                </a:ext>
              </a:extLst>
            </p:cNvPr>
            <p:cNvPicPr>
              <a:picLocks noChangeAspect="1" noChangeArrowheads="1"/>
            </p:cNvPicPr>
            <p:nvPr/>
          </p:nvPicPr>
          <p:blipFill>
            <a:blip r:embed="rId6"/>
            <a:srcRect/>
            <a:stretch>
              <a:fillRect/>
            </a:stretch>
          </p:blipFill>
          <p:spPr bwMode="auto">
            <a:xfrm>
              <a:off x="3399016" y="3063102"/>
              <a:ext cx="193230" cy="203225"/>
            </a:xfrm>
            <a:prstGeom prst="rect">
              <a:avLst/>
            </a:prstGeom>
            <a:noFill/>
            <a:ln w="9525">
              <a:noFill/>
              <a:miter lim="800000"/>
              <a:headEnd/>
              <a:tailEnd/>
            </a:ln>
            <a:effectLst/>
          </p:spPr>
        </p:pic>
        <p:sp>
          <p:nvSpPr>
            <p:cNvPr id="14" name="文字方塊 13">
              <a:extLst>
                <a:ext uri="{FF2B5EF4-FFF2-40B4-BE49-F238E27FC236}">
                  <a16:creationId xmlns:a16="http://schemas.microsoft.com/office/drawing/2014/main" id="{85BBC3A9-A732-407C-9FDE-3122EC785123}"/>
                </a:ext>
              </a:extLst>
            </p:cNvPr>
            <p:cNvSpPr txBox="1"/>
            <p:nvPr/>
          </p:nvSpPr>
          <p:spPr>
            <a:xfrm>
              <a:off x="3225386" y="3245123"/>
              <a:ext cx="528395" cy="276999"/>
            </a:xfrm>
            <a:prstGeom prst="rect">
              <a:avLst/>
            </a:prstGeom>
            <a:noFill/>
          </p:spPr>
          <p:txBody>
            <a:bodyPr wrap="square" rtlCol="0">
              <a:spAutoFit/>
            </a:bodyPr>
            <a:lstStyle/>
            <a:p>
              <a:pPr algn="ctr"/>
              <a:r>
                <a:rPr lang="en-US" altLang="zh-TW" sz="1200"/>
                <a:t>AFP</a:t>
              </a:r>
              <a:endParaRPr lang="zh-TW" altLang="en-US" sz="1200"/>
            </a:p>
          </p:txBody>
        </p:sp>
      </p:grpSp>
      <p:sp>
        <p:nvSpPr>
          <p:cNvPr id="15" name="矩形: 圓角 14">
            <a:extLst>
              <a:ext uri="{FF2B5EF4-FFF2-40B4-BE49-F238E27FC236}">
                <a16:creationId xmlns:a16="http://schemas.microsoft.com/office/drawing/2014/main" id="{52D82E20-661E-4A98-887A-55A8388D0EDB}"/>
              </a:ext>
            </a:extLst>
          </p:cNvPr>
          <p:cNvSpPr/>
          <p:nvPr/>
        </p:nvSpPr>
        <p:spPr>
          <a:xfrm>
            <a:off x="3923211" y="3389423"/>
            <a:ext cx="604439" cy="3259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altLang="zh-TW">
                <a:solidFill>
                  <a:schemeClr val="tx1"/>
                </a:solidFill>
              </a:rPr>
              <a:t>SMB</a:t>
            </a:r>
            <a:endParaRPr lang="zh-TW" altLang="en-US">
              <a:solidFill>
                <a:schemeClr val="tx1"/>
              </a:solidFill>
            </a:endParaRPr>
          </a:p>
        </p:txBody>
      </p:sp>
    </p:spTree>
    <p:extLst>
      <p:ext uri="{BB962C8B-B14F-4D97-AF65-F5344CB8AC3E}">
        <p14:creationId xmlns:p14="http://schemas.microsoft.com/office/powerpoint/2010/main" val="2666970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18"/>
          <p:cNvSpPr txBox="1">
            <a:spLocks noGrp="1"/>
          </p:cNvSpPr>
          <p:nvPr>
            <p:ph type="title"/>
          </p:nvPr>
        </p:nvSpPr>
        <p:spPr>
          <a:xfrm>
            <a:off x="251520" y="306999"/>
            <a:ext cx="8568900" cy="740618"/>
          </a:xfrm>
          <a:prstGeom prst="rect">
            <a:avLst/>
          </a:prstGeom>
        </p:spPr>
        <p:txBody>
          <a:bodyPr spcFirstLastPara="1" wrap="square" lIns="91425" tIns="45700" rIns="91425" bIns="45700" anchor="ctr" anchorCtr="0">
            <a:noAutofit/>
          </a:bodyPr>
          <a:lstStyle/>
          <a:p>
            <a:pPr>
              <a:lnSpc>
                <a:spcPts val="3300"/>
              </a:lnSpc>
            </a:pPr>
            <a:r>
              <a:rPr lang="en-US" altLang="zh-TW" sz="3100" err="1">
                <a:ea typeface="微軟正黑體"/>
              </a:rPr>
              <a:t>Jumpcloud’s</a:t>
            </a:r>
            <a:r>
              <a:rPr lang="en-US" altLang="zh-TW" sz="3100">
                <a:ea typeface="微軟正黑體"/>
              </a:rPr>
              <a:t> </a:t>
            </a:r>
            <a:r>
              <a:rPr lang="en-US" altLang="zh-TW" sz="3100" err="1">
                <a:ea typeface="微軟正黑體"/>
              </a:rPr>
              <a:t>DaaS</a:t>
            </a:r>
            <a:r>
              <a:rPr lang="en-US" altLang="zh-TW" sz="3100">
                <a:ea typeface="微軟正黑體"/>
              </a:rPr>
              <a:t> Supports More Than 100 Cloud Services</a:t>
            </a:r>
          </a:p>
        </p:txBody>
      </p:sp>
      <p:sp>
        <p:nvSpPr>
          <p:cNvPr id="5" name="文字版面配置區 4">
            <a:extLst>
              <a:ext uri="{FF2B5EF4-FFF2-40B4-BE49-F238E27FC236}">
                <a16:creationId xmlns:a16="http://schemas.microsoft.com/office/drawing/2014/main" id="{88AE48B0-2F82-4FDD-8BD7-26AA264D7595}"/>
              </a:ext>
            </a:extLst>
          </p:cNvPr>
          <p:cNvSpPr>
            <a:spLocks noGrp="1"/>
          </p:cNvSpPr>
          <p:nvPr>
            <p:ph type="body" idx="1"/>
          </p:nvPr>
        </p:nvSpPr>
        <p:spPr>
          <a:xfrm>
            <a:off x="315766" y="1213288"/>
            <a:ext cx="8568900" cy="1013446"/>
          </a:xfrm>
        </p:spPr>
        <p:txBody>
          <a:bodyPr/>
          <a:lstStyle/>
          <a:p>
            <a:pPr marL="0" indent="0">
              <a:buNone/>
            </a:pPr>
            <a:r>
              <a:rPr lang="en-US" altLang="zh-TW" sz="1700" err="1"/>
              <a:t>Jumpcloud’s</a:t>
            </a:r>
            <a:r>
              <a:rPr lang="en-US" altLang="zh-TW" sz="1700"/>
              <a:t> </a:t>
            </a:r>
            <a:r>
              <a:rPr lang="en-US" altLang="zh-TW" sz="1700" err="1"/>
              <a:t>DaaS</a:t>
            </a:r>
            <a:r>
              <a:rPr lang="en-US" altLang="zh-TW" sz="1700"/>
              <a:t> service supports more than 100 cloud services, including Office 365, Amazon AWS, and Google’s G suites. The </a:t>
            </a:r>
            <a:r>
              <a:rPr lang="en-US" altLang="zh-TW" sz="1700" err="1"/>
              <a:t>Jumpcloud</a:t>
            </a:r>
            <a:r>
              <a:rPr lang="en-US" altLang="zh-TW" sz="1700"/>
              <a:t> accounts also allow access to local cloud, or even local </a:t>
            </a:r>
            <a:r>
              <a:rPr lang="en-US" altLang="zh-TW" sz="1700" err="1"/>
              <a:t>WiFi</a:t>
            </a:r>
            <a:r>
              <a:rPr lang="en-US" altLang="zh-TW" sz="1700"/>
              <a:t> services.</a:t>
            </a:r>
          </a:p>
        </p:txBody>
      </p:sp>
      <p:pic>
        <p:nvPicPr>
          <p:cNvPr id="2" name="圖片 1">
            <a:extLst>
              <a:ext uri="{FF2B5EF4-FFF2-40B4-BE49-F238E27FC236}">
                <a16:creationId xmlns:a16="http://schemas.microsoft.com/office/drawing/2014/main" id="{58FD2E27-5944-4E85-A507-BCFE945E36D0}"/>
              </a:ext>
            </a:extLst>
          </p:cNvPr>
          <p:cNvPicPr>
            <a:picLocks noChangeAspect="1"/>
          </p:cNvPicPr>
          <p:nvPr/>
        </p:nvPicPr>
        <p:blipFill>
          <a:blip r:embed="rId3"/>
          <a:stretch>
            <a:fillRect/>
          </a:stretch>
        </p:blipFill>
        <p:spPr>
          <a:xfrm>
            <a:off x="402010" y="2442771"/>
            <a:ext cx="4517122" cy="2057315"/>
          </a:xfrm>
          <a:prstGeom prst="rect">
            <a:avLst/>
          </a:prstGeom>
        </p:spPr>
      </p:pic>
      <p:pic>
        <p:nvPicPr>
          <p:cNvPr id="7" name="圖片 6">
            <a:extLst>
              <a:ext uri="{FF2B5EF4-FFF2-40B4-BE49-F238E27FC236}">
                <a16:creationId xmlns:a16="http://schemas.microsoft.com/office/drawing/2014/main" id="{7A97E9B6-B126-4D74-BF6D-E6316BDC925A}"/>
              </a:ext>
            </a:extLst>
          </p:cNvPr>
          <p:cNvPicPr>
            <a:picLocks noChangeAspect="1"/>
          </p:cNvPicPr>
          <p:nvPr/>
        </p:nvPicPr>
        <p:blipFill>
          <a:blip r:embed="rId4"/>
          <a:stretch>
            <a:fillRect/>
          </a:stretch>
        </p:blipFill>
        <p:spPr>
          <a:xfrm>
            <a:off x="4837815" y="2502144"/>
            <a:ext cx="4140200" cy="1997942"/>
          </a:xfrm>
          <a:prstGeom prst="rect">
            <a:avLst/>
          </a:prstGeom>
        </p:spPr>
      </p:pic>
    </p:spTree>
    <p:extLst>
      <p:ext uri="{BB962C8B-B14F-4D97-AF65-F5344CB8AC3E}">
        <p14:creationId xmlns:p14="http://schemas.microsoft.com/office/powerpoint/2010/main" val="1115290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1" name="圖片 10">
            <a:extLst>
              <a:ext uri="{FF2B5EF4-FFF2-40B4-BE49-F238E27FC236}">
                <a16:creationId xmlns:a16="http://schemas.microsoft.com/office/drawing/2014/main" id="{6A19FC85-4621-4A74-B412-762DEB29B032}"/>
              </a:ext>
            </a:extLst>
          </p:cNvPr>
          <p:cNvPicPr>
            <a:picLocks noChangeAspect="1"/>
          </p:cNvPicPr>
          <p:nvPr/>
        </p:nvPicPr>
        <p:blipFill>
          <a:blip r:embed="rId3"/>
          <a:stretch>
            <a:fillRect/>
          </a:stretch>
        </p:blipFill>
        <p:spPr>
          <a:xfrm>
            <a:off x="1226373" y="1926933"/>
            <a:ext cx="6231920" cy="2847091"/>
          </a:xfrm>
          <a:prstGeom prst="rect">
            <a:avLst/>
          </a:prstGeom>
        </p:spPr>
      </p:pic>
      <p:sp>
        <p:nvSpPr>
          <p:cNvPr id="136" name="Google Shape;136;p19"/>
          <p:cNvSpPr txBox="1">
            <a:spLocks noGrp="1"/>
          </p:cNvSpPr>
          <p:nvPr>
            <p:ph type="title"/>
          </p:nvPr>
        </p:nvSpPr>
        <p:spPr>
          <a:xfrm>
            <a:off x="251520" y="299477"/>
            <a:ext cx="8568900" cy="740618"/>
          </a:xfrm>
          <a:prstGeom prst="rect">
            <a:avLst/>
          </a:prstGeom>
        </p:spPr>
        <p:txBody>
          <a:bodyPr spcFirstLastPara="1" wrap="square" lIns="91425" tIns="45700" rIns="91425" bIns="45700" anchor="ctr" anchorCtr="0">
            <a:noAutofit/>
          </a:bodyPr>
          <a:lstStyle/>
          <a:p>
            <a:pPr>
              <a:lnSpc>
                <a:spcPts val="3300"/>
              </a:lnSpc>
            </a:pPr>
            <a:r>
              <a:rPr lang="en-US" altLang="zh-TW" sz="3100">
                <a:ea typeface="微軟正黑體"/>
              </a:rPr>
              <a:t>QNAP NAS Supports </a:t>
            </a:r>
            <a:r>
              <a:rPr lang="en-US" altLang="zh-TW" sz="3100" err="1">
                <a:ea typeface="微軟正黑體"/>
              </a:rPr>
              <a:t>JumpCloud’s</a:t>
            </a:r>
            <a:r>
              <a:rPr lang="en-US" altLang="zh-TW" sz="3100">
                <a:ea typeface="微軟正黑體"/>
              </a:rPr>
              <a:t> Single Sign On to Cloud and Local Services</a:t>
            </a:r>
          </a:p>
        </p:txBody>
      </p:sp>
      <p:sp>
        <p:nvSpPr>
          <p:cNvPr id="7" name="文字版面配置區 6">
            <a:extLst>
              <a:ext uri="{FF2B5EF4-FFF2-40B4-BE49-F238E27FC236}">
                <a16:creationId xmlns:a16="http://schemas.microsoft.com/office/drawing/2014/main" id="{967DC5A1-1197-472B-B844-42051D73DDE7}"/>
              </a:ext>
            </a:extLst>
          </p:cNvPr>
          <p:cNvSpPr>
            <a:spLocks noGrp="1"/>
          </p:cNvSpPr>
          <p:nvPr>
            <p:ph type="body" idx="1"/>
          </p:nvPr>
        </p:nvSpPr>
        <p:spPr>
          <a:xfrm>
            <a:off x="251519" y="1097454"/>
            <a:ext cx="8734095" cy="1073550"/>
          </a:xfrm>
        </p:spPr>
        <p:txBody>
          <a:bodyPr/>
          <a:lstStyle/>
          <a:p>
            <a:pPr marL="76200" indent="0">
              <a:buNone/>
            </a:pPr>
            <a:r>
              <a:rPr lang="en-US" altLang="zh-TW" sz="1500"/>
              <a:t>All the small and medium businesses can use </a:t>
            </a:r>
            <a:r>
              <a:rPr lang="en-US" altLang="zh-TW" sz="1500" err="1"/>
              <a:t>JumpCloud’s</a:t>
            </a:r>
            <a:r>
              <a:rPr lang="en-US" altLang="zh-TW" sz="1500"/>
              <a:t>  LDAP services to access various cloud services and different local NAS. QNAP </a:t>
            </a:r>
            <a:r>
              <a:rPr lang="en-US" altLang="zh-TW" sz="1500" err="1"/>
              <a:t>NASes</a:t>
            </a:r>
            <a:r>
              <a:rPr lang="en-US" altLang="zh-TW" sz="1500"/>
              <a:t> also allow all staff over the world to use one set of password to access different NASs and shared folders! </a:t>
            </a:r>
          </a:p>
        </p:txBody>
      </p:sp>
      <p:sp>
        <p:nvSpPr>
          <p:cNvPr id="3" name="文字方塊 2">
            <a:extLst>
              <a:ext uri="{FF2B5EF4-FFF2-40B4-BE49-F238E27FC236}">
                <a16:creationId xmlns:a16="http://schemas.microsoft.com/office/drawing/2014/main" id="{E7463558-3FA7-4E1A-9B0B-43D943C6BF49}"/>
              </a:ext>
            </a:extLst>
          </p:cNvPr>
          <p:cNvSpPr txBox="1"/>
          <p:nvPr/>
        </p:nvSpPr>
        <p:spPr>
          <a:xfrm>
            <a:off x="3475266" y="4468108"/>
            <a:ext cx="986577" cy="461665"/>
          </a:xfrm>
          <a:prstGeom prst="rect">
            <a:avLst/>
          </a:prstGeom>
          <a:noFill/>
        </p:spPr>
        <p:txBody>
          <a:bodyPr wrap="square" rtlCol="0">
            <a:spAutoFit/>
          </a:bodyPr>
          <a:lstStyle/>
          <a:p>
            <a:pPr algn="ctr"/>
            <a:r>
              <a:rPr lang="en-US" altLang="zh-TW" sz="1200">
                <a:solidFill>
                  <a:schemeClr val="bg1"/>
                </a:solidFill>
              </a:rPr>
              <a:t>Shanghai</a:t>
            </a:r>
          </a:p>
          <a:p>
            <a:pPr algn="ctr"/>
            <a:endParaRPr lang="zh-TW" altLang="en-US" sz="1200">
              <a:solidFill>
                <a:schemeClr val="bg1"/>
              </a:solidFill>
            </a:endParaRPr>
          </a:p>
        </p:txBody>
      </p:sp>
      <p:sp>
        <p:nvSpPr>
          <p:cNvPr id="22" name="文字方塊 21">
            <a:extLst>
              <a:ext uri="{FF2B5EF4-FFF2-40B4-BE49-F238E27FC236}">
                <a16:creationId xmlns:a16="http://schemas.microsoft.com/office/drawing/2014/main" id="{D4FFCF94-8436-4D2A-888B-B88F300776DF}"/>
              </a:ext>
            </a:extLst>
          </p:cNvPr>
          <p:cNvSpPr txBox="1"/>
          <p:nvPr/>
        </p:nvSpPr>
        <p:spPr>
          <a:xfrm>
            <a:off x="3566127" y="2434172"/>
            <a:ext cx="769202" cy="307777"/>
          </a:xfrm>
          <a:prstGeom prst="rect">
            <a:avLst/>
          </a:prstGeom>
          <a:noFill/>
        </p:spPr>
        <p:txBody>
          <a:bodyPr wrap="square" rtlCol="0">
            <a:spAutoFit/>
          </a:bodyPr>
          <a:lstStyle/>
          <a:p>
            <a:pPr algn="ctr"/>
            <a:r>
              <a:rPr lang="en-US" altLang="zh-TW">
                <a:solidFill>
                  <a:schemeClr val="bg1"/>
                </a:solidFill>
              </a:rPr>
              <a:t>Taipei</a:t>
            </a:r>
            <a:endParaRPr lang="zh-TW" altLang="en-US">
              <a:solidFill>
                <a:schemeClr val="bg1"/>
              </a:solidFill>
            </a:endParaRPr>
          </a:p>
        </p:txBody>
      </p:sp>
      <p:sp>
        <p:nvSpPr>
          <p:cNvPr id="23" name="文字方塊 22">
            <a:extLst>
              <a:ext uri="{FF2B5EF4-FFF2-40B4-BE49-F238E27FC236}">
                <a16:creationId xmlns:a16="http://schemas.microsoft.com/office/drawing/2014/main" id="{48F9DE10-1BA6-4711-AFEF-863A5330B352}"/>
              </a:ext>
            </a:extLst>
          </p:cNvPr>
          <p:cNvSpPr txBox="1"/>
          <p:nvPr/>
        </p:nvSpPr>
        <p:spPr>
          <a:xfrm>
            <a:off x="1246921" y="3388447"/>
            <a:ext cx="716637" cy="307777"/>
          </a:xfrm>
          <a:prstGeom prst="rect">
            <a:avLst/>
          </a:prstGeom>
          <a:noFill/>
        </p:spPr>
        <p:txBody>
          <a:bodyPr wrap="square" rtlCol="0">
            <a:spAutoFit/>
          </a:bodyPr>
          <a:lstStyle/>
          <a:p>
            <a:pPr algn="ctr"/>
            <a:r>
              <a:rPr lang="en-US" altLang="zh-TW">
                <a:solidFill>
                  <a:schemeClr val="bg1"/>
                </a:solidFill>
              </a:rPr>
              <a:t>LA</a:t>
            </a:r>
            <a:endParaRPr lang="zh-TW" altLang="en-US">
              <a:solidFill>
                <a:schemeClr val="bg1"/>
              </a:solidFill>
            </a:endParaRPr>
          </a:p>
        </p:txBody>
      </p:sp>
      <p:sp>
        <p:nvSpPr>
          <p:cNvPr id="28" name="文字方塊 27">
            <a:extLst>
              <a:ext uri="{FF2B5EF4-FFF2-40B4-BE49-F238E27FC236}">
                <a16:creationId xmlns:a16="http://schemas.microsoft.com/office/drawing/2014/main" id="{6E24FC6D-361E-465E-830C-C00157AEA89B}"/>
              </a:ext>
            </a:extLst>
          </p:cNvPr>
          <p:cNvSpPr txBox="1"/>
          <p:nvPr/>
        </p:nvSpPr>
        <p:spPr>
          <a:xfrm>
            <a:off x="3442992" y="3336223"/>
            <a:ext cx="1098186" cy="338554"/>
          </a:xfrm>
          <a:prstGeom prst="rect">
            <a:avLst/>
          </a:prstGeom>
          <a:noFill/>
        </p:spPr>
        <p:txBody>
          <a:bodyPr wrap="square" rtlCol="0">
            <a:spAutoFit/>
          </a:bodyPr>
          <a:lstStyle/>
          <a:p>
            <a:pPr algn="ctr"/>
            <a:r>
              <a:rPr lang="en-US" altLang="zh-TW" sz="1600">
                <a:solidFill>
                  <a:schemeClr val="bg1"/>
                </a:solidFill>
              </a:rPr>
              <a:t>Internet</a:t>
            </a:r>
            <a:endParaRPr lang="zh-TW" altLang="en-US" sz="1600">
              <a:solidFill>
                <a:schemeClr val="bg1"/>
              </a:solidFill>
            </a:endParaRPr>
          </a:p>
        </p:txBody>
      </p:sp>
      <p:pic>
        <p:nvPicPr>
          <p:cNvPr id="45" name="圖片 44">
            <a:extLst>
              <a:ext uri="{FF2B5EF4-FFF2-40B4-BE49-F238E27FC236}">
                <a16:creationId xmlns:a16="http://schemas.microsoft.com/office/drawing/2014/main" id="{355E45EA-4E7A-41DC-BC62-E41E3CC52FF9}"/>
              </a:ext>
            </a:extLst>
          </p:cNvPr>
          <p:cNvPicPr>
            <a:picLocks noChangeAspect="1"/>
          </p:cNvPicPr>
          <p:nvPr/>
        </p:nvPicPr>
        <p:blipFill>
          <a:blip r:embed="rId4"/>
          <a:stretch>
            <a:fillRect/>
          </a:stretch>
        </p:blipFill>
        <p:spPr>
          <a:xfrm>
            <a:off x="5979063" y="4266470"/>
            <a:ext cx="621755" cy="425606"/>
          </a:xfrm>
          <a:prstGeom prst="rect">
            <a:avLst/>
          </a:prstGeom>
        </p:spPr>
      </p:pic>
      <p:pic>
        <p:nvPicPr>
          <p:cNvPr id="46" name="圖片 45">
            <a:extLst>
              <a:ext uri="{FF2B5EF4-FFF2-40B4-BE49-F238E27FC236}">
                <a16:creationId xmlns:a16="http://schemas.microsoft.com/office/drawing/2014/main" id="{552B1E2E-33E8-4314-8ED7-28DF01B6A47B}"/>
              </a:ext>
            </a:extLst>
          </p:cNvPr>
          <p:cNvPicPr>
            <a:picLocks noChangeAspect="1"/>
          </p:cNvPicPr>
          <p:nvPr/>
        </p:nvPicPr>
        <p:blipFill>
          <a:blip r:embed="rId5"/>
          <a:stretch>
            <a:fillRect/>
          </a:stretch>
        </p:blipFill>
        <p:spPr>
          <a:xfrm>
            <a:off x="5287044" y="4311920"/>
            <a:ext cx="664091" cy="337154"/>
          </a:xfrm>
          <a:prstGeom prst="rect">
            <a:avLst/>
          </a:prstGeom>
        </p:spPr>
      </p:pic>
      <p:pic>
        <p:nvPicPr>
          <p:cNvPr id="47" name="圖片 46">
            <a:extLst>
              <a:ext uri="{FF2B5EF4-FFF2-40B4-BE49-F238E27FC236}">
                <a16:creationId xmlns:a16="http://schemas.microsoft.com/office/drawing/2014/main" id="{668E591A-5940-484B-8D2A-FC779CF7B8C4}"/>
              </a:ext>
            </a:extLst>
          </p:cNvPr>
          <p:cNvPicPr>
            <a:picLocks noChangeAspect="1"/>
          </p:cNvPicPr>
          <p:nvPr/>
        </p:nvPicPr>
        <p:blipFill>
          <a:blip r:embed="rId6"/>
          <a:stretch>
            <a:fillRect/>
          </a:stretch>
        </p:blipFill>
        <p:spPr>
          <a:xfrm>
            <a:off x="6875310" y="4357870"/>
            <a:ext cx="647083" cy="416154"/>
          </a:xfrm>
          <a:prstGeom prst="rect">
            <a:avLst/>
          </a:prstGeom>
        </p:spPr>
      </p:pic>
    </p:spTree>
    <p:extLst>
      <p:ext uri="{BB962C8B-B14F-4D97-AF65-F5344CB8AC3E}">
        <p14:creationId xmlns:p14="http://schemas.microsoft.com/office/powerpoint/2010/main" val="167875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0653-294C-4C4A-A59D-610807CF8ACF}"/>
              </a:ext>
            </a:extLst>
          </p:cNvPr>
          <p:cNvSpPr>
            <a:spLocks noGrp="1"/>
          </p:cNvSpPr>
          <p:nvPr>
            <p:ph type="title"/>
          </p:nvPr>
        </p:nvSpPr>
        <p:spPr>
          <a:xfrm>
            <a:off x="270590" y="99891"/>
            <a:ext cx="8263810" cy="740618"/>
          </a:xfrm>
        </p:spPr>
        <p:txBody>
          <a:bodyPr/>
          <a:lstStyle/>
          <a:p>
            <a:pPr>
              <a:lnSpc>
                <a:spcPts val="3300"/>
              </a:lnSpc>
            </a:pPr>
            <a:r>
              <a:rPr lang="en-US" altLang="ja-JP" sz="3100">
                <a:ea typeface="微軟正黑體"/>
              </a:rPr>
              <a:t>Use Domain Security in The QTS to Join </a:t>
            </a:r>
            <a:r>
              <a:rPr lang="en-US" altLang="ja-JP" sz="3100" err="1">
                <a:ea typeface="微軟正黑體"/>
              </a:rPr>
              <a:t>JumpCloud</a:t>
            </a:r>
            <a:endParaRPr lang="en-US" altLang="ja-JP" sz="3100">
              <a:ea typeface="微軟正黑體"/>
            </a:endParaRPr>
          </a:p>
        </p:txBody>
      </p:sp>
      <p:sp>
        <p:nvSpPr>
          <p:cNvPr id="3" name="Text Placeholder 2">
            <a:extLst>
              <a:ext uri="{FF2B5EF4-FFF2-40B4-BE49-F238E27FC236}">
                <a16:creationId xmlns:a16="http://schemas.microsoft.com/office/drawing/2014/main" id="{EC6E60EC-3B88-459E-9F9E-14E089C67F5D}"/>
              </a:ext>
            </a:extLst>
          </p:cNvPr>
          <p:cNvSpPr>
            <a:spLocks noGrp="1"/>
          </p:cNvSpPr>
          <p:nvPr>
            <p:ph type="body" idx="1"/>
          </p:nvPr>
        </p:nvSpPr>
        <p:spPr>
          <a:xfrm>
            <a:off x="169136" y="965700"/>
            <a:ext cx="8568952" cy="871571"/>
          </a:xfrm>
        </p:spPr>
        <p:txBody>
          <a:bodyPr/>
          <a:lstStyle/>
          <a:p>
            <a:pPr marL="76200" indent="0">
              <a:buNone/>
            </a:pPr>
            <a:r>
              <a:rPr lang="en-US" altLang="ja-JP" sz="1700" b="0"/>
              <a:t>Only need to key in some parameters from the </a:t>
            </a:r>
            <a:r>
              <a:rPr lang="en-US" altLang="ja-JP" sz="1700" b="0" err="1"/>
              <a:t>JumpCloud</a:t>
            </a:r>
            <a:r>
              <a:rPr lang="en-US" altLang="ja-JP" sz="1700" b="0"/>
              <a:t> to the Domain Security in the QTS, in order for the NAS to join </a:t>
            </a:r>
            <a:r>
              <a:rPr lang="en-US" altLang="ja-JP" sz="1700" b="0" err="1"/>
              <a:t>JumpCloud’s</a:t>
            </a:r>
            <a:r>
              <a:rPr lang="en-US" altLang="ja-JP" sz="1700" b="0"/>
              <a:t> cloud service.</a:t>
            </a:r>
          </a:p>
        </p:txBody>
      </p:sp>
      <p:pic>
        <p:nvPicPr>
          <p:cNvPr id="6" name="Picture 3" descr="A screenshot of a cell phone&#10;&#10;Description generated with very high confidence">
            <a:extLst>
              <a:ext uri="{FF2B5EF4-FFF2-40B4-BE49-F238E27FC236}">
                <a16:creationId xmlns:a16="http://schemas.microsoft.com/office/drawing/2014/main" id="{1392956B-3504-4CC0-9105-B73D2496FCC4}"/>
              </a:ext>
            </a:extLst>
          </p:cNvPr>
          <p:cNvPicPr>
            <a:picLocks noChangeAspect="1"/>
          </p:cNvPicPr>
          <p:nvPr/>
        </p:nvPicPr>
        <p:blipFill>
          <a:blip r:embed="rId2"/>
          <a:stretch>
            <a:fillRect/>
          </a:stretch>
        </p:blipFill>
        <p:spPr>
          <a:xfrm>
            <a:off x="1679087" y="1692548"/>
            <a:ext cx="5065661" cy="3065422"/>
          </a:xfrm>
          <a:prstGeom prst="rect">
            <a:avLst/>
          </a:prstGeom>
        </p:spPr>
      </p:pic>
    </p:spTree>
    <p:extLst>
      <p:ext uri="{BB962C8B-B14F-4D97-AF65-F5344CB8AC3E}">
        <p14:creationId xmlns:p14="http://schemas.microsoft.com/office/powerpoint/2010/main" val="3846245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0" name="圖片 9" descr="一張含有 室內 的圖片&#10;&#10;描述是以高可信度產生">
            <a:extLst>
              <a:ext uri="{FF2B5EF4-FFF2-40B4-BE49-F238E27FC236}">
                <a16:creationId xmlns:a16="http://schemas.microsoft.com/office/drawing/2014/main" id="{5180794E-EC05-4E8C-B0D6-9FFD3B6DFA12}"/>
              </a:ext>
            </a:extLst>
          </p:cNvPr>
          <p:cNvPicPr>
            <a:picLocks noChangeAspect="1"/>
          </p:cNvPicPr>
          <p:nvPr/>
        </p:nvPicPr>
        <p:blipFill>
          <a:blip r:embed="rId3"/>
          <a:stretch>
            <a:fillRect/>
          </a:stretch>
        </p:blipFill>
        <p:spPr>
          <a:xfrm>
            <a:off x="1053033" y="1703356"/>
            <a:ext cx="7037933" cy="2959547"/>
          </a:xfrm>
          <a:prstGeom prst="rect">
            <a:avLst/>
          </a:prstGeom>
        </p:spPr>
      </p:pic>
      <p:sp>
        <p:nvSpPr>
          <p:cNvPr id="136" name="Google Shape;136;p19"/>
          <p:cNvSpPr txBox="1">
            <a:spLocks noGrp="1"/>
          </p:cNvSpPr>
          <p:nvPr>
            <p:ph type="title"/>
          </p:nvPr>
        </p:nvSpPr>
        <p:spPr>
          <a:xfrm>
            <a:off x="251520" y="287265"/>
            <a:ext cx="8213211" cy="740618"/>
          </a:xfrm>
          <a:prstGeom prst="rect">
            <a:avLst/>
          </a:prstGeom>
        </p:spPr>
        <p:txBody>
          <a:bodyPr spcFirstLastPara="1" wrap="square" lIns="91425" tIns="45700" rIns="91425" bIns="45700" anchor="ctr" anchorCtr="0">
            <a:noAutofit/>
          </a:bodyPr>
          <a:lstStyle/>
          <a:p>
            <a:pPr>
              <a:lnSpc>
                <a:spcPts val="3300"/>
              </a:lnSpc>
            </a:pPr>
            <a:r>
              <a:rPr lang="en-US" altLang="zh-TW" sz="3100" err="1">
                <a:ea typeface="微軟正黑體"/>
              </a:rPr>
              <a:t>JumpCloud</a:t>
            </a:r>
            <a:r>
              <a:rPr lang="en-US" altLang="zh-TW" sz="3100">
                <a:ea typeface="微軟正黑體"/>
              </a:rPr>
              <a:t> Centralizes All the Access to QNAP NAS</a:t>
            </a:r>
          </a:p>
        </p:txBody>
      </p:sp>
      <p:sp>
        <p:nvSpPr>
          <p:cNvPr id="6" name="文字版面配置區 5">
            <a:extLst>
              <a:ext uri="{FF2B5EF4-FFF2-40B4-BE49-F238E27FC236}">
                <a16:creationId xmlns:a16="http://schemas.microsoft.com/office/drawing/2014/main" id="{62806698-74BA-4336-9940-CA81E38F2C5A}"/>
              </a:ext>
            </a:extLst>
          </p:cNvPr>
          <p:cNvSpPr>
            <a:spLocks noGrp="1"/>
          </p:cNvSpPr>
          <p:nvPr>
            <p:ph type="body" idx="1"/>
          </p:nvPr>
        </p:nvSpPr>
        <p:spPr>
          <a:xfrm>
            <a:off x="217652" y="1158290"/>
            <a:ext cx="8568952" cy="514782"/>
          </a:xfrm>
        </p:spPr>
        <p:txBody>
          <a:bodyPr/>
          <a:lstStyle/>
          <a:p>
            <a:pPr marL="76200" indent="0">
              <a:buNone/>
            </a:pPr>
            <a:r>
              <a:rPr lang="en-US" altLang="zh-TW" err="1"/>
              <a:t>Jumpcloud’s</a:t>
            </a:r>
            <a:r>
              <a:rPr lang="en-US" altLang="zh-TW"/>
              <a:t> LDAP Services can manage global users in one cloud space.</a:t>
            </a:r>
          </a:p>
        </p:txBody>
      </p:sp>
      <p:sp>
        <p:nvSpPr>
          <p:cNvPr id="43" name="文字方塊 42">
            <a:extLst>
              <a:ext uri="{FF2B5EF4-FFF2-40B4-BE49-F238E27FC236}">
                <a16:creationId xmlns:a16="http://schemas.microsoft.com/office/drawing/2014/main" id="{BF241534-4288-4906-9B7D-709A60B02147}"/>
              </a:ext>
            </a:extLst>
          </p:cNvPr>
          <p:cNvSpPr txBox="1"/>
          <p:nvPr/>
        </p:nvSpPr>
        <p:spPr>
          <a:xfrm>
            <a:off x="2086310" y="2296581"/>
            <a:ext cx="982596" cy="276999"/>
          </a:xfrm>
          <a:prstGeom prst="rect">
            <a:avLst/>
          </a:prstGeom>
          <a:noFill/>
        </p:spPr>
        <p:txBody>
          <a:bodyPr wrap="square" rtlCol="0">
            <a:spAutoFit/>
          </a:bodyPr>
          <a:lstStyle/>
          <a:p>
            <a:pPr algn="ctr"/>
            <a:r>
              <a:rPr lang="en-US" altLang="zh-TW" sz="1200"/>
              <a:t>Shanghai</a:t>
            </a:r>
          </a:p>
        </p:txBody>
      </p:sp>
      <p:sp>
        <p:nvSpPr>
          <p:cNvPr id="66" name="文字方塊 65">
            <a:extLst>
              <a:ext uri="{FF2B5EF4-FFF2-40B4-BE49-F238E27FC236}">
                <a16:creationId xmlns:a16="http://schemas.microsoft.com/office/drawing/2014/main" id="{CBFA898A-5B3D-4BB2-8060-C8B9ED618DDA}"/>
              </a:ext>
            </a:extLst>
          </p:cNvPr>
          <p:cNvSpPr txBox="1"/>
          <p:nvPr/>
        </p:nvSpPr>
        <p:spPr>
          <a:xfrm>
            <a:off x="2269624" y="4490986"/>
            <a:ext cx="716637" cy="276999"/>
          </a:xfrm>
          <a:prstGeom prst="rect">
            <a:avLst/>
          </a:prstGeom>
          <a:noFill/>
        </p:spPr>
        <p:txBody>
          <a:bodyPr wrap="square" rtlCol="0">
            <a:spAutoFit/>
          </a:bodyPr>
          <a:lstStyle/>
          <a:p>
            <a:pPr algn="ctr"/>
            <a:r>
              <a:rPr lang="en-US" altLang="zh-TW" sz="1200">
                <a:solidFill>
                  <a:schemeClr val="tx1"/>
                </a:solidFill>
              </a:rPr>
              <a:t>LA</a:t>
            </a:r>
            <a:endParaRPr lang="zh-TW" altLang="en-US" sz="1200">
              <a:solidFill>
                <a:schemeClr val="tx1"/>
              </a:solidFill>
            </a:endParaRPr>
          </a:p>
        </p:txBody>
      </p:sp>
      <p:sp>
        <p:nvSpPr>
          <p:cNvPr id="68" name="文字方塊 67">
            <a:extLst>
              <a:ext uri="{FF2B5EF4-FFF2-40B4-BE49-F238E27FC236}">
                <a16:creationId xmlns:a16="http://schemas.microsoft.com/office/drawing/2014/main" id="{025281CD-CC79-4170-A409-91AEBF1EFF60}"/>
              </a:ext>
            </a:extLst>
          </p:cNvPr>
          <p:cNvSpPr txBox="1"/>
          <p:nvPr/>
        </p:nvSpPr>
        <p:spPr>
          <a:xfrm>
            <a:off x="1830918" y="3584354"/>
            <a:ext cx="761440" cy="276999"/>
          </a:xfrm>
          <a:prstGeom prst="rect">
            <a:avLst/>
          </a:prstGeom>
          <a:noFill/>
        </p:spPr>
        <p:txBody>
          <a:bodyPr wrap="square" rtlCol="0">
            <a:spAutoFit/>
          </a:bodyPr>
          <a:lstStyle/>
          <a:p>
            <a:pPr algn="ctr"/>
            <a:r>
              <a:rPr lang="en-US" altLang="zh-TW" sz="1200"/>
              <a:t>Taipei</a:t>
            </a:r>
            <a:endParaRPr lang="zh-TW" altLang="en-US" sz="1200"/>
          </a:p>
        </p:txBody>
      </p:sp>
      <p:sp>
        <p:nvSpPr>
          <p:cNvPr id="5" name="TextBox 4">
            <a:extLst>
              <a:ext uri="{FF2B5EF4-FFF2-40B4-BE49-F238E27FC236}">
                <a16:creationId xmlns:a16="http://schemas.microsoft.com/office/drawing/2014/main" id="{55792347-6B70-41CD-A2CC-FA901644D767}"/>
              </a:ext>
            </a:extLst>
          </p:cNvPr>
          <p:cNvSpPr txBox="1"/>
          <p:nvPr/>
        </p:nvSpPr>
        <p:spPr>
          <a:xfrm>
            <a:off x="7565093" y="2487648"/>
            <a:ext cx="7499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a:solidFill>
                  <a:schemeClr val="bg1"/>
                </a:solidFill>
              </a:rPr>
              <a:t>Alan</a:t>
            </a:r>
            <a:endParaRPr lang="en-US" sz="1100">
              <a:solidFill>
                <a:schemeClr val="bg1"/>
              </a:solidFill>
            </a:endParaRPr>
          </a:p>
        </p:txBody>
      </p:sp>
      <p:sp>
        <p:nvSpPr>
          <p:cNvPr id="32" name="TextBox 31">
            <a:extLst>
              <a:ext uri="{FF2B5EF4-FFF2-40B4-BE49-F238E27FC236}">
                <a16:creationId xmlns:a16="http://schemas.microsoft.com/office/drawing/2014/main" id="{9258C1CF-E924-4657-B373-997816C01279}"/>
              </a:ext>
            </a:extLst>
          </p:cNvPr>
          <p:cNvSpPr txBox="1"/>
          <p:nvPr/>
        </p:nvSpPr>
        <p:spPr>
          <a:xfrm>
            <a:off x="7573224" y="3004213"/>
            <a:ext cx="7499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a:solidFill>
                  <a:schemeClr val="bg1"/>
                </a:solidFill>
              </a:rPr>
              <a:t>Bob</a:t>
            </a:r>
            <a:endParaRPr lang="en-US" sz="1100">
              <a:solidFill>
                <a:schemeClr val="bg1"/>
              </a:solidFill>
            </a:endParaRPr>
          </a:p>
        </p:txBody>
      </p:sp>
      <p:sp>
        <p:nvSpPr>
          <p:cNvPr id="34" name="TextBox 33">
            <a:extLst>
              <a:ext uri="{FF2B5EF4-FFF2-40B4-BE49-F238E27FC236}">
                <a16:creationId xmlns:a16="http://schemas.microsoft.com/office/drawing/2014/main" id="{B99BCA54-BF55-4927-97AE-59846A6CBE6D}"/>
              </a:ext>
            </a:extLst>
          </p:cNvPr>
          <p:cNvSpPr txBox="1"/>
          <p:nvPr/>
        </p:nvSpPr>
        <p:spPr>
          <a:xfrm>
            <a:off x="7492826" y="3544717"/>
            <a:ext cx="82225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a:solidFill>
                  <a:schemeClr val="bg1"/>
                </a:solidFill>
              </a:rPr>
              <a:t>Charley</a:t>
            </a:r>
            <a:endParaRPr lang="en-US" sz="1100">
              <a:solidFill>
                <a:schemeClr val="bg1"/>
              </a:solidFill>
            </a:endParaRPr>
          </a:p>
        </p:txBody>
      </p:sp>
      <p:sp>
        <p:nvSpPr>
          <p:cNvPr id="36" name="TextBox 35">
            <a:extLst>
              <a:ext uri="{FF2B5EF4-FFF2-40B4-BE49-F238E27FC236}">
                <a16:creationId xmlns:a16="http://schemas.microsoft.com/office/drawing/2014/main" id="{41B77FD3-ABC6-4AB4-A2B0-65B410FD2C7D}"/>
              </a:ext>
            </a:extLst>
          </p:cNvPr>
          <p:cNvSpPr txBox="1"/>
          <p:nvPr/>
        </p:nvSpPr>
        <p:spPr>
          <a:xfrm>
            <a:off x="1965858" y="2043258"/>
            <a:ext cx="64938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a:solidFill>
                  <a:schemeClr val="bg1"/>
                </a:solidFill>
              </a:rPr>
              <a:t>Alan</a:t>
            </a:r>
            <a:endParaRPr lang="en-US" sz="1100">
              <a:solidFill>
                <a:schemeClr val="bg1"/>
              </a:solidFill>
            </a:endParaRPr>
          </a:p>
        </p:txBody>
      </p:sp>
      <p:sp>
        <p:nvSpPr>
          <p:cNvPr id="38" name="TextBox 37">
            <a:extLst>
              <a:ext uri="{FF2B5EF4-FFF2-40B4-BE49-F238E27FC236}">
                <a16:creationId xmlns:a16="http://schemas.microsoft.com/office/drawing/2014/main" id="{AC1A6543-09C6-4636-82D0-13F7B88B0317}"/>
              </a:ext>
            </a:extLst>
          </p:cNvPr>
          <p:cNvSpPr txBox="1"/>
          <p:nvPr/>
        </p:nvSpPr>
        <p:spPr>
          <a:xfrm>
            <a:off x="1105465" y="3347672"/>
            <a:ext cx="704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a:solidFill>
                  <a:schemeClr val="bg1"/>
                </a:solidFill>
              </a:rPr>
              <a:t>Bob</a:t>
            </a:r>
            <a:endParaRPr lang="en-US" sz="1100">
              <a:solidFill>
                <a:schemeClr val="bg1"/>
              </a:solidFill>
            </a:endParaRPr>
          </a:p>
        </p:txBody>
      </p:sp>
      <p:sp>
        <p:nvSpPr>
          <p:cNvPr id="40" name="TextBox 39">
            <a:extLst>
              <a:ext uri="{FF2B5EF4-FFF2-40B4-BE49-F238E27FC236}">
                <a16:creationId xmlns:a16="http://schemas.microsoft.com/office/drawing/2014/main" id="{4A512C61-0EBB-408E-9E25-65143B1A88CC}"/>
              </a:ext>
            </a:extLst>
          </p:cNvPr>
          <p:cNvSpPr txBox="1"/>
          <p:nvPr/>
        </p:nvSpPr>
        <p:spPr>
          <a:xfrm>
            <a:off x="1657471" y="4309475"/>
            <a:ext cx="865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a:solidFill>
                  <a:schemeClr val="bg1"/>
                </a:solidFill>
              </a:rPr>
              <a:t>Charley</a:t>
            </a:r>
            <a:endParaRPr lang="en-US" sz="1100">
              <a:solidFill>
                <a:schemeClr val="bg1"/>
              </a:solidFill>
            </a:endParaRPr>
          </a:p>
        </p:txBody>
      </p:sp>
      <p:sp>
        <p:nvSpPr>
          <p:cNvPr id="44" name="文字方塊 55">
            <a:extLst>
              <a:ext uri="{FF2B5EF4-FFF2-40B4-BE49-F238E27FC236}">
                <a16:creationId xmlns:a16="http://schemas.microsoft.com/office/drawing/2014/main" id="{52102018-C8F8-4EB5-BC56-EC1ED4B7D1A6}"/>
              </a:ext>
            </a:extLst>
          </p:cNvPr>
          <p:cNvSpPr txBox="1"/>
          <p:nvPr/>
        </p:nvSpPr>
        <p:spPr>
          <a:xfrm>
            <a:off x="3230171" y="2296581"/>
            <a:ext cx="982596" cy="276999"/>
          </a:xfrm>
          <a:prstGeom prst="rect">
            <a:avLst/>
          </a:prstGeom>
          <a:noFill/>
        </p:spPr>
        <p:txBody>
          <a:bodyPr wrap="square" rtlCol="0" anchor="t">
            <a:spAutoFit/>
          </a:bodyPr>
          <a:lstStyle/>
          <a:p>
            <a:pPr algn="ctr"/>
            <a:r>
              <a:rPr lang="en-US" altLang="zh-TW" sz="1200"/>
              <a:t>\Public</a:t>
            </a:r>
          </a:p>
        </p:txBody>
      </p:sp>
      <p:sp>
        <p:nvSpPr>
          <p:cNvPr id="48" name="文字方塊 55">
            <a:extLst>
              <a:ext uri="{FF2B5EF4-FFF2-40B4-BE49-F238E27FC236}">
                <a16:creationId xmlns:a16="http://schemas.microsoft.com/office/drawing/2014/main" id="{6B3B3930-7AF8-4BED-8CC1-592A6B059EAD}"/>
              </a:ext>
            </a:extLst>
          </p:cNvPr>
          <p:cNvSpPr txBox="1"/>
          <p:nvPr/>
        </p:nvSpPr>
        <p:spPr>
          <a:xfrm>
            <a:off x="3226906" y="3362826"/>
            <a:ext cx="982596" cy="276999"/>
          </a:xfrm>
          <a:prstGeom prst="rect">
            <a:avLst/>
          </a:prstGeom>
          <a:noFill/>
        </p:spPr>
        <p:txBody>
          <a:bodyPr wrap="square" rtlCol="0" anchor="t">
            <a:spAutoFit/>
          </a:bodyPr>
          <a:lstStyle/>
          <a:p>
            <a:pPr algn="ctr"/>
            <a:r>
              <a:rPr lang="en-US" altLang="zh-TW" sz="1200"/>
              <a:t>\Photo</a:t>
            </a:r>
          </a:p>
        </p:txBody>
      </p:sp>
      <p:sp>
        <p:nvSpPr>
          <p:cNvPr id="49" name="文字方塊 55">
            <a:extLst>
              <a:ext uri="{FF2B5EF4-FFF2-40B4-BE49-F238E27FC236}">
                <a16:creationId xmlns:a16="http://schemas.microsoft.com/office/drawing/2014/main" id="{E825CADB-55A2-4B42-B07E-7E3C246BB417}"/>
              </a:ext>
            </a:extLst>
          </p:cNvPr>
          <p:cNvSpPr txBox="1"/>
          <p:nvPr/>
        </p:nvSpPr>
        <p:spPr>
          <a:xfrm>
            <a:off x="3232632" y="4355126"/>
            <a:ext cx="982596" cy="276999"/>
          </a:xfrm>
          <a:prstGeom prst="rect">
            <a:avLst/>
          </a:prstGeom>
          <a:noFill/>
        </p:spPr>
        <p:txBody>
          <a:bodyPr wrap="square" rtlCol="0" anchor="t">
            <a:spAutoFit/>
          </a:bodyPr>
          <a:lstStyle/>
          <a:p>
            <a:pPr algn="ctr"/>
            <a:r>
              <a:rPr lang="en-US" altLang="zh-TW" sz="1200"/>
              <a:t>\Web</a:t>
            </a:r>
          </a:p>
        </p:txBody>
      </p:sp>
      <p:sp>
        <p:nvSpPr>
          <p:cNvPr id="55" name="文字方塊 54">
            <a:extLst>
              <a:ext uri="{FF2B5EF4-FFF2-40B4-BE49-F238E27FC236}">
                <a16:creationId xmlns:a16="http://schemas.microsoft.com/office/drawing/2014/main" id="{F9313337-5060-4710-83ED-B076E11A4BA8}"/>
              </a:ext>
            </a:extLst>
          </p:cNvPr>
          <p:cNvSpPr txBox="1"/>
          <p:nvPr/>
        </p:nvSpPr>
        <p:spPr>
          <a:xfrm>
            <a:off x="4791391" y="2987641"/>
            <a:ext cx="713584" cy="276999"/>
          </a:xfrm>
          <a:prstGeom prst="rect">
            <a:avLst/>
          </a:prstGeom>
          <a:noFill/>
        </p:spPr>
        <p:txBody>
          <a:bodyPr wrap="square" rtlCol="0" anchor="t">
            <a:spAutoFit/>
          </a:bodyPr>
          <a:lstStyle/>
          <a:p>
            <a:pPr algn="ctr"/>
            <a:r>
              <a:rPr lang="en-US" altLang="zh-TW" sz="1200">
                <a:solidFill>
                  <a:schemeClr val="bg1"/>
                </a:solidFill>
              </a:rPr>
              <a:t>Internet</a:t>
            </a:r>
            <a:endParaRPr lang="zh-TW" altLang="en-US" sz="1200">
              <a:solidFill>
                <a:schemeClr val="bg1"/>
              </a:solidFill>
            </a:endParaRPr>
          </a:p>
        </p:txBody>
      </p:sp>
    </p:spTree>
    <p:extLst>
      <p:ext uri="{BB962C8B-B14F-4D97-AF65-F5344CB8AC3E}">
        <p14:creationId xmlns:p14="http://schemas.microsoft.com/office/powerpoint/2010/main" val="636598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圖片 50">
            <a:extLst>
              <a:ext uri="{FF2B5EF4-FFF2-40B4-BE49-F238E27FC236}">
                <a16:creationId xmlns:a16="http://schemas.microsoft.com/office/drawing/2014/main" id="{9E413EE3-EB75-4965-9498-2F54130D0040}"/>
              </a:ext>
            </a:extLst>
          </p:cNvPr>
          <p:cNvPicPr>
            <a:picLocks noChangeAspect="1"/>
          </p:cNvPicPr>
          <p:nvPr/>
        </p:nvPicPr>
        <p:blipFill>
          <a:blip r:embed="rId3"/>
          <a:stretch>
            <a:fillRect/>
          </a:stretch>
        </p:blipFill>
        <p:spPr>
          <a:xfrm>
            <a:off x="733803" y="2091243"/>
            <a:ext cx="7917312" cy="2536836"/>
          </a:xfrm>
          <a:prstGeom prst="rect">
            <a:avLst/>
          </a:prstGeom>
        </p:spPr>
      </p:pic>
      <p:sp>
        <p:nvSpPr>
          <p:cNvPr id="2" name="Title 1">
            <a:extLst>
              <a:ext uri="{FF2B5EF4-FFF2-40B4-BE49-F238E27FC236}">
                <a16:creationId xmlns:a16="http://schemas.microsoft.com/office/drawing/2014/main" id="{EDB0EEBD-0A82-4B52-A805-5D76A2A6CF5A}"/>
              </a:ext>
            </a:extLst>
          </p:cNvPr>
          <p:cNvSpPr>
            <a:spLocks noGrp="1"/>
          </p:cNvSpPr>
          <p:nvPr>
            <p:ph type="title"/>
          </p:nvPr>
        </p:nvSpPr>
        <p:spPr>
          <a:xfrm>
            <a:off x="339454" y="546986"/>
            <a:ext cx="8311661" cy="740618"/>
          </a:xfrm>
        </p:spPr>
        <p:txBody>
          <a:bodyPr/>
          <a:lstStyle/>
          <a:p>
            <a:r>
              <a:rPr lang="en-US" altLang="ja-JP" sz="3100">
                <a:ea typeface="微軟正黑體"/>
              </a:rPr>
              <a:t>QNAP NAS: The Bridging Center For A Mixing Cloud Environment </a:t>
            </a:r>
            <a:br>
              <a:rPr lang="en-US" altLang="ja-JP"/>
            </a:br>
            <a:endParaRPr lang="ja-JP" altLang="en-US"/>
          </a:p>
        </p:txBody>
      </p:sp>
      <p:sp>
        <p:nvSpPr>
          <p:cNvPr id="16" name="文字版面配置區 15">
            <a:extLst>
              <a:ext uri="{FF2B5EF4-FFF2-40B4-BE49-F238E27FC236}">
                <a16:creationId xmlns:a16="http://schemas.microsoft.com/office/drawing/2014/main" id="{16D0CD8D-50E8-4B52-81F1-9553DB39791D}"/>
              </a:ext>
            </a:extLst>
          </p:cNvPr>
          <p:cNvSpPr>
            <a:spLocks noGrp="1"/>
          </p:cNvSpPr>
          <p:nvPr>
            <p:ph type="body" idx="1"/>
          </p:nvPr>
        </p:nvSpPr>
        <p:spPr>
          <a:xfrm>
            <a:off x="251520" y="1120552"/>
            <a:ext cx="8311661" cy="842527"/>
          </a:xfrm>
        </p:spPr>
        <p:txBody>
          <a:bodyPr/>
          <a:lstStyle/>
          <a:p>
            <a:pPr marL="76200" indent="0">
              <a:buNone/>
            </a:pPr>
            <a:r>
              <a:rPr lang="en-US" altLang="zh-TW" sz="1600"/>
              <a:t>With </a:t>
            </a:r>
            <a:r>
              <a:rPr lang="en-US" altLang="zh-TW" sz="1600" err="1"/>
              <a:t>Jumpcloud’s</a:t>
            </a:r>
            <a:r>
              <a:rPr lang="en-US" altLang="zh-TW" sz="1600"/>
              <a:t> </a:t>
            </a:r>
            <a:r>
              <a:rPr lang="en-US" altLang="zh-TW" sz="1600" err="1"/>
              <a:t>DaaS</a:t>
            </a:r>
            <a:r>
              <a:rPr lang="en-US" altLang="zh-TW" sz="1600"/>
              <a:t> service to fill in the missing link, the QNAP </a:t>
            </a:r>
            <a:r>
              <a:rPr lang="en-US" altLang="zh-TW" sz="1600" err="1"/>
              <a:t>NASes</a:t>
            </a:r>
            <a:r>
              <a:rPr lang="en-US" altLang="zh-TW" sz="1600"/>
              <a:t> in each local office can collect all the data streams from both local, or cloud services and become the bridging center between local and cloud services. </a:t>
            </a:r>
          </a:p>
          <a:p>
            <a:endParaRPr lang="zh-TW" altLang="en-US" sz="1600"/>
          </a:p>
        </p:txBody>
      </p:sp>
      <p:sp>
        <p:nvSpPr>
          <p:cNvPr id="5" name="文字方塊 4">
            <a:extLst>
              <a:ext uri="{FF2B5EF4-FFF2-40B4-BE49-F238E27FC236}">
                <a16:creationId xmlns:a16="http://schemas.microsoft.com/office/drawing/2014/main" id="{8183B79F-EFE7-4F9F-B34B-C358CCF8C496}"/>
              </a:ext>
            </a:extLst>
          </p:cNvPr>
          <p:cNvSpPr txBox="1"/>
          <p:nvPr/>
        </p:nvSpPr>
        <p:spPr>
          <a:xfrm>
            <a:off x="1234637" y="2522429"/>
            <a:ext cx="948773" cy="261610"/>
          </a:xfrm>
          <a:prstGeom prst="rect">
            <a:avLst/>
          </a:prstGeom>
          <a:noFill/>
        </p:spPr>
        <p:txBody>
          <a:bodyPr wrap="square" rtlCol="0">
            <a:spAutoFit/>
          </a:bodyPr>
          <a:lstStyle/>
          <a:p>
            <a:pPr algn="ctr"/>
            <a:r>
              <a:rPr lang="en-US" altLang="zh-TW" sz="1100"/>
              <a:t>Shanghai</a:t>
            </a:r>
          </a:p>
        </p:txBody>
      </p:sp>
      <p:sp>
        <p:nvSpPr>
          <p:cNvPr id="10" name="文字方塊 9">
            <a:extLst>
              <a:ext uri="{FF2B5EF4-FFF2-40B4-BE49-F238E27FC236}">
                <a16:creationId xmlns:a16="http://schemas.microsoft.com/office/drawing/2014/main" id="{1B7880AE-D1E4-431F-805A-D4139791C149}"/>
              </a:ext>
            </a:extLst>
          </p:cNvPr>
          <p:cNvSpPr txBox="1"/>
          <p:nvPr/>
        </p:nvSpPr>
        <p:spPr>
          <a:xfrm>
            <a:off x="1283863" y="4550374"/>
            <a:ext cx="716637" cy="261610"/>
          </a:xfrm>
          <a:prstGeom prst="rect">
            <a:avLst/>
          </a:prstGeom>
          <a:noFill/>
        </p:spPr>
        <p:txBody>
          <a:bodyPr wrap="square" rtlCol="0">
            <a:spAutoFit/>
          </a:bodyPr>
          <a:lstStyle/>
          <a:p>
            <a:pPr algn="ctr"/>
            <a:r>
              <a:rPr lang="en-US" altLang="zh-TW" sz="1100"/>
              <a:t>LA</a:t>
            </a:r>
            <a:endParaRPr lang="zh-TW" altLang="en-US" sz="1100"/>
          </a:p>
        </p:txBody>
      </p:sp>
      <p:sp>
        <p:nvSpPr>
          <p:cNvPr id="15" name="文字方塊 14">
            <a:extLst>
              <a:ext uri="{FF2B5EF4-FFF2-40B4-BE49-F238E27FC236}">
                <a16:creationId xmlns:a16="http://schemas.microsoft.com/office/drawing/2014/main" id="{C9EA2978-45C6-4053-ABD0-E65D0814CBC7}"/>
              </a:ext>
            </a:extLst>
          </p:cNvPr>
          <p:cNvSpPr txBox="1"/>
          <p:nvPr/>
        </p:nvSpPr>
        <p:spPr>
          <a:xfrm>
            <a:off x="844041" y="3706102"/>
            <a:ext cx="749990" cy="261610"/>
          </a:xfrm>
          <a:prstGeom prst="rect">
            <a:avLst/>
          </a:prstGeom>
          <a:noFill/>
        </p:spPr>
        <p:txBody>
          <a:bodyPr wrap="square" rtlCol="0">
            <a:spAutoFit/>
          </a:bodyPr>
          <a:lstStyle/>
          <a:p>
            <a:pPr algn="ctr"/>
            <a:r>
              <a:rPr lang="en-US" altLang="zh-TW" sz="1100"/>
              <a:t>Taipei</a:t>
            </a:r>
            <a:endParaRPr lang="zh-TW" altLang="en-US" sz="1100"/>
          </a:p>
        </p:txBody>
      </p:sp>
      <p:sp>
        <p:nvSpPr>
          <p:cNvPr id="18" name="文字方塊 17">
            <a:extLst>
              <a:ext uri="{FF2B5EF4-FFF2-40B4-BE49-F238E27FC236}">
                <a16:creationId xmlns:a16="http://schemas.microsoft.com/office/drawing/2014/main" id="{39639FEE-3308-4920-8E63-7889F1501F5D}"/>
              </a:ext>
            </a:extLst>
          </p:cNvPr>
          <p:cNvSpPr txBox="1"/>
          <p:nvPr/>
        </p:nvSpPr>
        <p:spPr>
          <a:xfrm>
            <a:off x="7143682" y="3671807"/>
            <a:ext cx="1357993" cy="430887"/>
          </a:xfrm>
          <a:prstGeom prst="rect">
            <a:avLst/>
          </a:prstGeom>
          <a:noFill/>
        </p:spPr>
        <p:txBody>
          <a:bodyPr wrap="square" rtlCol="0" anchor="t">
            <a:spAutoFit/>
          </a:bodyPr>
          <a:lstStyle/>
          <a:p>
            <a:pPr algn="ctr"/>
            <a:r>
              <a:rPr lang="en-US" altLang="zh-TW" sz="1100"/>
              <a:t>All Kinds of Cloud Services</a:t>
            </a:r>
            <a:endParaRPr lang="zh-TW" altLang="en-US" sz="1100"/>
          </a:p>
        </p:txBody>
      </p:sp>
      <p:sp>
        <p:nvSpPr>
          <p:cNvPr id="19" name="文字方塊 18">
            <a:extLst>
              <a:ext uri="{FF2B5EF4-FFF2-40B4-BE49-F238E27FC236}">
                <a16:creationId xmlns:a16="http://schemas.microsoft.com/office/drawing/2014/main" id="{12DE94A3-5C19-4934-8EAB-C6E0019A4FE5}"/>
              </a:ext>
            </a:extLst>
          </p:cNvPr>
          <p:cNvSpPr txBox="1"/>
          <p:nvPr/>
        </p:nvSpPr>
        <p:spPr>
          <a:xfrm>
            <a:off x="2872231" y="3567757"/>
            <a:ext cx="1357993" cy="276999"/>
          </a:xfrm>
          <a:prstGeom prst="rect">
            <a:avLst/>
          </a:prstGeom>
          <a:noFill/>
        </p:spPr>
        <p:txBody>
          <a:bodyPr wrap="square" rtlCol="0">
            <a:spAutoFit/>
          </a:bodyPr>
          <a:lstStyle/>
          <a:p>
            <a:pPr algn="ctr"/>
            <a:r>
              <a:rPr lang="en-US" altLang="zh-TW" sz="1200">
                <a:solidFill>
                  <a:schemeClr val="bg1"/>
                </a:solidFill>
              </a:rPr>
              <a:t>QNAP</a:t>
            </a:r>
            <a:r>
              <a:rPr lang="zh-TW" altLang="en-US" sz="1200">
                <a:solidFill>
                  <a:schemeClr val="bg1"/>
                </a:solidFill>
              </a:rPr>
              <a:t> </a:t>
            </a:r>
            <a:r>
              <a:rPr lang="en-US" altLang="zh-TW" sz="1200">
                <a:solidFill>
                  <a:schemeClr val="bg1"/>
                </a:solidFill>
              </a:rPr>
              <a:t>NAS</a:t>
            </a:r>
            <a:endParaRPr lang="zh-TW" altLang="en-US" sz="1200">
              <a:solidFill>
                <a:schemeClr val="bg1"/>
              </a:solidFill>
            </a:endParaRPr>
          </a:p>
        </p:txBody>
      </p:sp>
      <p:pic>
        <p:nvPicPr>
          <p:cNvPr id="26" name="圖片 25">
            <a:extLst>
              <a:ext uri="{FF2B5EF4-FFF2-40B4-BE49-F238E27FC236}">
                <a16:creationId xmlns:a16="http://schemas.microsoft.com/office/drawing/2014/main" id="{BCAF0ED7-D7EE-4CE4-AC1E-6F6EEDF7E642}"/>
              </a:ext>
            </a:extLst>
          </p:cNvPr>
          <p:cNvPicPr>
            <a:picLocks noChangeAspect="1"/>
          </p:cNvPicPr>
          <p:nvPr/>
        </p:nvPicPr>
        <p:blipFill>
          <a:blip r:embed="rId4"/>
          <a:stretch>
            <a:fillRect/>
          </a:stretch>
        </p:blipFill>
        <p:spPr>
          <a:xfrm>
            <a:off x="7941426" y="3194431"/>
            <a:ext cx="621755" cy="425606"/>
          </a:xfrm>
          <a:prstGeom prst="rect">
            <a:avLst/>
          </a:prstGeom>
        </p:spPr>
      </p:pic>
      <p:pic>
        <p:nvPicPr>
          <p:cNvPr id="27" name="圖片 26">
            <a:extLst>
              <a:ext uri="{FF2B5EF4-FFF2-40B4-BE49-F238E27FC236}">
                <a16:creationId xmlns:a16="http://schemas.microsoft.com/office/drawing/2014/main" id="{0B1E80F9-4B18-4C58-B9A6-9D9C47992A00}"/>
              </a:ext>
            </a:extLst>
          </p:cNvPr>
          <p:cNvPicPr>
            <a:picLocks noChangeAspect="1"/>
          </p:cNvPicPr>
          <p:nvPr/>
        </p:nvPicPr>
        <p:blipFill>
          <a:blip r:embed="rId5"/>
          <a:stretch>
            <a:fillRect/>
          </a:stretch>
        </p:blipFill>
        <p:spPr>
          <a:xfrm>
            <a:off x="7239133" y="3239881"/>
            <a:ext cx="664091" cy="337154"/>
          </a:xfrm>
          <a:prstGeom prst="rect">
            <a:avLst/>
          </a:prstGeom>
        </p:spPr>
      </p:pic>
      <p:pic>
        <p:nvPicPr>
          <p:cNvPr id="28" name="圖片 27">
            <a:extLst>
              <a:ext uri="{FF2B5EF4-FFF2-40B4-BE49-F238E27FC236}">
                <a16:creationId xmlns:a16="http://schemas.microsoft.com/office/drawing/2014/main" id="{1E946DD6-DFA4-495D-A770-6B6BF55FCB3F}"/>
              </a:ext>
            </a:extLst>
          </p:cNvPr>
          <p:cNvPicPr>
            <a:picLocks noChangeAspect="1"/>
          </p:cNvPicPr>
          <p:nvPr/>
        </p:nvPicPr>
        <p:blipFill>
          <a:blip r:embed="rId6"/>
          <a:stretch>
            <a:fillRect/>
          </a:stretch>
        </p:blipFill>
        <p:spPr>
          <a:xfrm>
            <a:off x="8081139" y="2796915"/>
            <a:ext cx="647083" cy="416154"/>
          </a:xfrm>
          <a:prstGeom prst="rect">
            <a:avLst/>
          </a:prstGeom>
        </p:spPr>
      </p:pic>
      <p:sp>
        <p:nvSpPr>
          <p:cNvPr id="38" name="文字方塊 18">
            <a:extLst>
              <a:ext uri="{FF2B5EF4-FFF2-40B4-BE49-F238E27FC236}">
                <a16:creationId xmlns:a16="http://schemas.microsoft.com/office/drawing/2014/main" id="{250FCD31-282F-4147-AE85-449456C21891}"/>
              </a:ext>
            </a:extLst>
          </p:cNvPr>
          <p:cNvSpPr txBox="1"/>
          <p:nvPr/>
        </p:nvSpPr>
        <p:spPr>
          <a:xfrm>
            <a:off x="3529698" y="2171061"/>
            <a:ext cx="1224959" cy="430887"/>
          </a:xfrm>
          <a:prstGeom prst="rect">
            <a:avLst/>
          </a:prstGeom>
          <a:noFill/>
        </p:spPr>
        <p:txBody>
          <a:bodyPr wrap="square" rtlCol="0" anchor="t">
            <a:spAutoFit/>
          </a:bodyPr>
          <a:lstStyle/>
          <a:p>
            <a:pPr algn="ctr"/>
            <a:r>
              <a:rPr lang="en-US" altLang="zh-TW" sz="1100"/>
              <a:t>Hybrid Backup Sync</a:t>
            </a:r>
          </a:p>
        </p:txBody>
      </p:sp>
      <p:sp>
        <p:nvSpPr>
          <p:cNvPr id="29" name="TextBox 28">
            <a:extLst>
              <a:ext uri="{FF2B5EF4-FFF2-40B4-BE49-F238E27FC236}">
                <a16:creationId xmlns:a16="http://schemas.microsoft.com/office/drawing/2014/main" id="{46F21D15-E679-4D45-81AB-538D511F2669}"/>
              </a:ext>
            </a:extLst>
          </p:cNvPr>
          <p:cNvSpPr txBox="1"/>
          <p:nvPr/>
        </p:nvSpPr>
        <p:spPr>
          <a:xfrm>
            <a:off x="4796602" y="4031201"/>
            <a:ext cx="7499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a:solidFill>
                  <a:schemeClr val="bg1"/>
                </a:solidFill>
              </a:rPr>
              <a:t>Alan</a:t>
            </a:r>
            <a:endParaRPr lang="en-US" sz="1100">
              <a:solidFill>
                <a:schemeClr val="bg1"/>
              </a:solidFill>
            </a:endParaRPr>
          </a:p>
        </p:txBody>
      </p:sp>
      <p:sp>
        <p:nvSpPr>
          <p:cNvPr id="31" name="TextBox 30">
            <a:extLst>
              <a:ext uri="{FF2B5EF4-FFF2-40B4-BE49-F238E27FC236}">
                <a16:creationId xmlns:a16="http://schemas.microsoft.com/office/drawing/2014/main" id="{466FA675-C7E2-4A2E-AE3E-9ACA22D5AE37}"/>
              </a:ext>
            </a:extLst>
          </p:cNvPr>
          <p:cNvSpPr txBox="1"/>
          <p:nvPr/>
        </p:nvSpPr>
        <p:spPr>
          <a:xfrm>
            <a:off x="5463729" y="4031201"/>
            <a:ext cx="69201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a:solidFill>
                  <a:schemeClr val="bg1"/>
                </a:solidFill>
              </a:rPr>
              <a:t>Bob</a:t>
            </a:r>
            <a:endParaRPr lang="en-US" sz="1100">
              <a:solidFill>
                <a:schemeClr val="bg1"/>
              </a:solidFill>
            </a:endParaRPr>
          </a:p>
        </p:txBody>
      </p:sp>
      <p:sp>
        <p:nvSpPr>
          <p:cNvPr id="39" name="TextBox 38">
            <a:extLst>
              <a:ext uri="{FF2B5EF4-FFF2-40B4-BE49-F238E27FC236}">
                <a16:creationId xmlns:a16="http://schemas.microsoft.com/office/drawing/2014/main" id="{A9235CAE-4920-490C-BB1D-AD91171F5102}"/>
              </a:ext>
            </a:extLst>
          </p:cNvPr>
          <p:cNvSpPr txBox="1"/>
          <p:nvPr/>
        </p:nvSpPr>
        <p:spPr>
          <a:xfrm>
            <a:off x="6044792" y="4031201"/>
            <a:ext cx="105644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a:solidFill>
                  <a:schemeClr val="bg1"/>
                </a:solidFill>
              </a:rPr>
              <a:t>Charley</a:t>
            </a:r>
            <a:endParaRPr lang="en-US" sz="1100">
              <a:solidFill>
                <a:schemeClr val="bg1"/>
              </a:solidFill>
            </a:endParaRPr>
          </a:p>
        </p:txBody>
      </p:sp>
      <p:sp>
        <p:nvSpPr>
          <p:cNvPr id="59" name="TextBox 58">
            <a:extLst>
              <a:ext uri="{FF2B5EF4-FFF2-40B4-BE49-F238E27FC236}">
                <a16:creationId xmlns:a16="http://schemas.microsoft.com/office/drawing/2014/main" id="{0B246A45-32D0-400D-9D90-B0926C7BD69A}"/>
              </a:ext>
            </a:extLst>
          </p:cNvPr>
          <p:cNvSpPr txBox="1"/>
          <p:nvPr/>
        </p:nvSpPr>
        <p:spPr>
          <a:xfrm>
            <a:off x="742191" y="4373475"/>
            <a:ext cx="94877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a:solidFill>
                  <a:schemeClr val="bg1"/>
                </a:solidFill>
              </a:rPr>
              <a:t>C</a:t>
            </a:r>
            <a:r>
              <a:rPr lang="zh-TW" sz="1100">
                <a:solidFill>
                  <a:schemeClr val="bg1"/>
                </a:solidFill>
              </a:rPr>
              <a:t>harley</a:t>
            </a:r>
          </a:p>
        </p:txBody>
      </p:sp>
      <p:sp>
        <p:nvSpPr>
          <p:cNvPr id="61" name="TextBox 60">
            <a:extLst>
              <a:ext uri="{FF2B5EF4-FFF2-40B4-BE49-F238E27FC236}">
                <a16:creationId xmlns:a16="http://schemas.microsoft.com/office/drawing/2014/main" id="{B574C66A-D0E5-4713-883B-E59B5C3E92B7}"/>
              </a:ext>
            </a:extLst>
          </p:cNvPr>
          <p:cNvSpPr txBox="1"/>
          <p:nvPr/>
        </p:nvSpPr>
        <p:spPr>
          <a:xfrm>
            <a:off x="4883463" y="2241006"/>
            <a:ext cx="69201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a:solidFill>
                  <a:schemeClr val="bg1"/>
                </a:solidFill>
              </a:rPr>
              <a:t>Bob</a:t>
            </a:r>
            <a:endParaRPr lang="en-US" sz="1100">
              <a:solidFill>
                <a:schemeClr val="bg1"/>
              </a:solidFill>
            </a:endParaRPr>
          </a:p>
        </p:txBody>
      </p:sp>
      <p:sp>
        <p:nvSpPr>
          <p:cNvPr id="57" name="文字方塊 56">
            <a:extLst>
              <a:ext uri="{FF2B5EF4-FFF2-40B4-BE49-F238E27FC236}">
                <a16:creationId xmlns:a16="http://schemas.microsoft.com/office/drawing/2014/main" id="{87059FF1-6E07-4E6B-AC9B-C7BAC8701061}"/>
              </a:ext>
            </a:extLst>
          </p:cNvPr>
          <p:cNvSpPr txBox="1"/>
          <p:nvPr/>
        </p:nvSpPr>
        <p:spPr>
          <a:xfrm>
            <a:off x="5101088" y="2476721"/>
            <a:ext cx="948773" cy="261610"/>
          </a:xfrm>
          <a:prstGeom prst="rect">
            <a:avLst/>
          </a:prstGeom>
          <a:noFill/>
        </p:spPr>
        <p:txBody>
          <a:bodyPr wrap="square" rtlCol="0">
            <a:spAutoFit/>
          </a:bodyPr>
          <a:lstStyle/>
          <a:p>
            <a:pPr algn="ctr"/>
            <a:r>
              <a:rPr lang="en-US" altLang="zh-TW" sz="1100"/>
              <a:t>Shanghai</a:t>
            </a:r>
          </a:p>
        </p:txBody>
      </p:sp>
    </p:spTree>
    <p:extLst>
      <p:ext uri="{BB962C8B-B14F-4D97-AF65-F5344CB8AC3E}">
        <p14:creationId xmlns:p14="http://schemas.microsoft.com/office/powerpoint/2010/main" val="3933550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8B74C122-3F50-4BF6-ADFF-7C002841D0E4}"/>
              </a:ext>
            </a:extLst>
          </p:cNvPr>
          <p:cNvPicPr>
            <a:picLocks noChangeAspect="1"/>
          </p:cNvPicPr>
          <p:nvPr/>
        </p:nvPicPr>
        <p:blipFill>
          <a:blip r:embed="rId3"/>
          <a:stretch>
            <a:fillRect/>
          </a:stretch>
        </p:blipFill>
        <p:spPr>
          <a:xfrm>
            <a:off x="569240" y="2047589"/>
            <a:ext cx="8106714" cy="2560435"/>
          </a:xfrm>
          <a:prstGeom prst="rect">
            <a:avLst/>
          </a:prstGeom>
        </p:spPr>
      </p:pic>
      <p:sp>
        <p:nvSpPr>
          <p:cNvPr id="2" name="Title 1">
            <a:extLst>
              <a:ext uri="{FF2B5EF4-FFF2-40B4-BE49-F238E27FC236}">
                <a16:creationId xmlns:a16="http://schemas.microsoft.com/office/drawing/2014/main" id="{0BE873A5-0A98-4BB5-A68A-0DE3CCDE829D}"/>
              </a:ext>
            </a:extLst>
          </p:cNvPr>
          <p:cNvSpPr>
            <a:spLocks noGrp="1"/>
          </p:cNvSpPr>
          <p:nvPr>
            <p:ph type="title"/>
          </p:nvPr>
        </p:nvSpPr>
        <p:spPr>
          <a:xfrm>
            <a:off x="145330" y="578834"/>
            <a:ext cx="8806419" cy="740618"/>
          </a:xfrm>
        </p:spPr>
        <p:txBody>
          <a:bodyPr/>
          <a:lstStyle/>
          <a:p>
            <a:r>
              <a:rPr lang="en-US" altLang="ja-JP" sz="3100">
                <a:ea typeface="微軟正黑體"/>
              </a:rPr>
              <a:t>NAS’s Apps and </a:t>
            </a:r>
            <a:r>
              <a:rPr lang="en-US" altLang="ja-JP" sz="3100" err="1">
                <a:ea typeface="微軟正黑體"/>
              </a:rPr>
              <a:t>Jumpcloud’s</a:t>
            </a:r>
            <a:r>
              <a:rPr lang="en-US" altLang="ja-JP" sz="3100">
                <a:ea typeface="微軟正黑體"/>
              </a:rPr>
              <a:t> </a:t>
            </a:r>
            <a:r>
              <a:rPr lang="en-US" altLang="ja-JP" sz="3100" err="1">
                <a:ea typeface="微軟正黑體"/>
              </a:rPr>
              <a:t>DaaS</a:t>
            </a:r>
            <a:r>
              <a:rPr lang="en-US" altLang="ja-JP" sz="3100">
                <a:ea typeface="微軟正黑體"/>
              </a:rPr>
              <a:t> Service</a:t>
            </a:r>
            <a:br>
              <a:rPr lang="en-US" altLang="ja-JP"/>
            </a:br>
            <a:endParaRPr lang="ja-JP" altLang="en-US"/>
          </a:p>
        </p:txBody>
      </p:sp>
      <p:sp>
        <p:nvSpPr>
          <p:cNvPr id="10" name="文字版面配置區 9">
            <a:extLst>
              <a:ext uri="{FF2B5EF4-FFF2-40B4-BE49-F238E27FC236}">
                <a16:creationId xmlns:a16="http://schemas.microsoft.com/office/drawing/2014/main" id="{5D419CA3-0D6A-42D8-96C3-930AC4E7D451}"/>
              </a:ext>
            </a:extLst>
          </p:cNvPr>
          <p:cNvSpPr>
            <a:spLocks noGrp="1"/>
          </p:cNvSpPr>
          <p:nvPr>
            <p:ph type="body" idx="1"/>
          </p:nvPr>
        </p:nvSpPr>
        <p:spPr>
          <a:xfrm>
            <a:off x="43030" y="1177273"/>
            <a:ext cx="8892480" cy="839494"/>
          </a:xfrm>
        </p:spPr>
        <p:txBody>
          <a:bodyPr/>
          <a:lstStyle/>
          <a:p>
            <a:pPr marL="76200" indent="0">
              <a:buNone/>
            </a:pPr>
            <a:r>
              <a:rPr lang="en-US" altLang="zh-TW" sz="1700"/>
              <a:t>Each BYOD, Bring Your Own Device, can, as well, utilize </a:t>
            </a:r>
            <a:r>
              <a:rPr lang="en-US" altLang="zh-TW" sz="1700" err="1"/>
              <a:t>Jumpcloud’s</a:t>
            </a:r>
            <a:r>
              <a:rPr lang="en-US" altLang="zh-TW" sz="1700"/>
              <a:t> </a:t>
            </a:r>
            <a:r>
              <a:rPr lang="en-US" altLang="zh-TW" sz="1700" err="1"/>
              <a:t>DaaS</a:t>
            </a:r>
            <a:r>
              <a:rPr lang="en-US" altLang="zh-TW" sz="1700"/>
              <a:t> Service and QNAP’s handy apps, like File Station and </a:t>
            </a:r>
            <a:r>
              <a:rPr lang="en-US" altLang="zh-TW" sz="1700" err="1"/>
              <a:t>Qfile</a:t>
            </a:r>
            <a:r>
              <a:rPr lang="en-US" altLang="zh-TW" sz="1700"/>
              <a:t> and many others to access QNAP </a:t>
            </a:r>
            <a:r>
              <a:rPr lang="en-US" altLang="zh-TW" sz="1700" err="1"/>
              <a:t>NASes</a:t>
            </a:r>
            <a:r>
              <a:rPr lang="en-US" altLang="zh-TW" sz="1700"/>
              <a:t>.</a:t>
            </a:r>
          </a:p>
        </p:txBody>
      </p:sp>
      <p:sp>
        <p:nvSpPr>
          <p:cNvPr id="15" name="文字方塊 14">
            <a:extLst>
              <a:ext uri="{FF2B5EF4-FFF2-40B4-BE49-F238E27FC236}">
                <a16:creationId xmlns:a16="http://schemas.microsoft.com/office/drawing/2014/main" id="{FA9D5730-10E8-4AE0-B4D1-79BBEB8C10D4}"/>
              </a:ext>
            </a:extLst>
          </p:cNvPr>
          <p:cNvSpPr txBox="1"/>
          <p:nvPr/>
        </p:nvSpPr>
        <p:spPr>
          <a:xfrm>
            <a:off x="2993841" y="3947335"/>
            <a:ext cx="1357993" cy="307777"/>
          </a:xfrm>
          <a:prstGeom prst="rect">
            <a:avLst/>
          </a:prstGeom>
          <a:noFill/>
        </p:spPr>
        <p:txBody>
          <a:bodyPr wrap="square" rtlCol="0">
            <a:spAutoFit/>
          </a:bodyPr>
          <a:lstStyle/>
          <a:p>
            <a:pPr algn="ctr"/>
            <a:r>
              <a:rPr lang="en-US" altLang="zh-TW"/>
              <a:t>QNAP</a:t>
            </a:r>
            <a:r>
              <a:rPr lang="zh-TW" altLang="en-US"/>
              <a:t> </a:t>
            </a:r>
            <a:r>
              <a:rPr lang="en-US" altLang="zh-TW"/>
              <a:t>NAS</a:t>
            </a:r>
            <a:endParaRPr lang="zh-TW" altLang="en-US"/>
          </a:p>
        </p:txBody>
      </p:sp>
      <p:sp>
        <p:nvSpPr>
          <p:cNvPr id="16" name="文字方塊 15">
            <a:extLst>
              <a:ext uri="{FF2B5EF4-FFF2-40B4-BE49-F238E27FC236}">
                <a16:creationId xmlns:a16="http://schemas.microsoft.com/office/drawing/2014/main" id="{01399D4E-46DC-47BA-BAD6-40DFA16530D9}"/>
              </a:ext>
            </a:extLst>
          </p:cNvPr>
          <p:cNvSpPr txBox="1"/>
          <p:nvPr/>
        </p:nvSpPr>
        <p:spPr>
          <a:xfrm>
            <a:off x="414448" y="2016767"/>
            <a:ext cx="1357993" cy="307777"/>
          </a:xfrm>
          <a:prstGeom prst="rect">
            <a:avLst/>
          </a:prstGeom>
          <a:noFill/>
        </p:spPr>
        <p:txBody>
          <a:bodyPr wrap="square" rtlCol="0">
            <a:spAutoFit/>
          </a:bodyPr>
          <a:lstStyle/>
          <a:p>
            <a:pPr algn="ctr"/>
            <a:r>
              <a:rPr lang="en-US" altLang="zh-TW">
                <a:solidFill>
                  <a:schemeClr val="bg1"/>
                </a:solidFill>
              </a:rPr>
              <a:t>File Station</a:t>
            </a:r>
            <a:endParaRPr lang="zh-TW" altLang="en-US">
              <a:solidFill>
                <a:schemeClr val="bg1"/>
              </a:solidFill>
            </a:endParaRPr>
          </a:p>
        </p:txBody>
      </p:sp>
      <p:sp>
        <p:nvSpPr>
          <p:cNvPr id="17" name="文字方塊 16">
            <a:extLst>
              <a:ext uri="{FF2B5EF4-FFF2-40B4-BE49-F238E27FC236}">
                <a16:creationId xmlns:a16="http://schemas.microsoft.com/office/drawing/2014/main" id="{5306DF42-BD5E-4A25-B597-34E89A558E84}"/>
              </a:ext>
            </a:extLst>
          </p:cNvPr>
          <p:cNvSpPr txBox="1"/>
          <p:nvPr/>
        </p:nvSpPr>
        <p:spPr>
          <a:xfrm>
            <a:off x="2107610" y="2479505"/>
            <a:ext cx="1357993" cy="307777"/>
          </a:xfrm>
          <a:prstGeom prst="rect">
            <a:avLst/>
          </a:prstGeom>
          <a:noFill/>
        </p:spPr>
        <p:txBody>
          <a:bodyPr wrap="square" rtlCol="0">
            <a:spAutoFit/>
          </a:bodyPr>
          <a:lstStyle/>
          <a:p>
            <a:pPr algn="ctr"/>
            <a:r>
              <a:rPr lang="en-US" altLang="zh-TW" err="1">
                <a:solidFill>
                  <a:schemeClr val="bg1"/>
                </a:solidFill>
              </a:rPr>
              <a:t>Qfile</a:t>
            </a:r>
            <a:endParaRPr lang="zh-TW" altLang="en-US">
              <a:solidFill>
                <a:schemeClr val="bg1"/>
              </a:solidFill>
            </a:endParaRPr>
          </a:p>
        </p:txBody>
      </p:sp>
    </p:spTree>
    <p:extLst>
      <p:ext uri="{BB962C8B-B14F-4D97-AF65-F5344CB8AC3E}">
        <p14:creationId xmlns:p14="http://schemas.microsoft.com/office/powerpoint/2010/main" val="3404022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3B40A-4440-425D-9872-0E85FB578DBB}"/>
              </a:ext>
            </a:extLst>
          </p:cNvPr>
          <p:cNvSpPr>
            <a:spLocks noGrp="1"/>
          </p:cNvSpPr>
          <p:nvPr>
            <p:ph type="title"/>
          </p:nvPr>
        </p:nvSpPr>
        <p:spPr>
          <a:xfrm>
            <a:off x="567267" y="293411"/>
            <a:ext cx="8253152" cy="740618"/>
          </a:xfrm>
        </p:spPr>
        <p:txBody>
          <a:bodyPr/>
          <a:lstStyle/>
          <a:p>
            <a:r>
              <a:rPr lang="en-US" err="1"/>
              <a:t>JumpCloud</a:t>
            </a:r>
            <a:r>
              <a:rPr lang="en-US"/>
              <a:t> Pricing</a:t>
            </a:r>
          </a:p>
        </p:txBody>
      </p:sp>
      <p:pic>
        <p:nvPicPr>
          <p:cNvPr id="5" name="Picture 5">
            <a:extLst>
              <a:ext uri="{FF2B5EF4-FFF2-40B4-BE49-F238E27FC236}">
                <a16:creationId xmlns:a16="http://schemas.microsoft.com/office/drawing/2014/main" id="{BD72BFE6-EBA2-45BE-B7C0-AC945D857251}"/>
              </a:ext>
            </a:extLst>
          </p:cNvPr>
          <p:cNvPicPr>
            <a:picLocks noChangeAspect="1"/>
          </p:cNvPicPr>
          <p:nvPr/>
        </p:nvPicPr>
        <p:blipFill>
          <a:blip r:embed="rId3"/>
          <a:stretch>
            <a:fillRect/>
          </a:stretch>
        </p:blipFill>
        <p:spPr>
          <a:xfrm>
            <a:off x="475901" y="1401630"/>
            <a:ext cx="6606386" cy="3188927"/>
          </a:xfrm>
          <a:prstGeom prst="rect">
            <a:avLst/>
          </a:prstGeom>
        </p:spPr>
      </p:pic>
    </p:spTree>
    <p:extLst>
      <p:ext uri="{BB962C8B-B14F-4D97-AF65-F5344CB8AC3E}">
        <p14:creationId xmlns:p14="http://schemas.microsoft.com/office/powerpoint/2010/main" val="3779364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20784" y="563520"/>
            <a:ext cx="8399635" cy="740618"/>
          </a:xfrm>
        </p:spPr>
        <p:txBody>
          <a:bodyPr/>
          <a:lstStyle/>
          <a:p>
            <a:pPr lvl="0"/>
            <a:r>
              <a:rPr lang="en-US" altLang="zh-TW"/>
              <a:t>Summary:</a:t>
            </a:r>
            <a:endParaRPr lang="zh-TW" altLang="en-US">
              <a:latin typeface="微軟正黑體" panose="020B0604030504040204" pitchFamily="34" charset="-120"/>
              <a:ea typeface="微軟正黑體" panose="020B0604030504040204" pitchFamily="34" charset="-120"/>
            </a:endParaRPr>
          </a:p>
        </p:txBody>
      </p:sp>
      <p:sp>
        <p:nvSpPr>
          <p:cNvPr id="3" name="文字版面配置區 2">
            <a:extLst>
              <a:ext uri="{FF2B5EF4-FFF2-40B4-BE49-F238E27FC236}">
                <a16:creationId xmlns:a16="http://schemas.microsoft.com/office/drawing/2014/main" id="{ACA45255-AF11-4F94-ABF5-70CBE988224C}"/>
              </a:ext>
            </a:extLst>
          </p:cNvPr>
          <p:cNvSpPr>
            <a:spLocks noGrp="1"/>
          </p:cNvSpPr>
          <p:nvPr>
            <p:ph type="body" idx="1"/>
          </p:nvPr>
        </p:nvSpPr>
        <p:spPr>
          <a:xfrm>
            <a:off x="420786" y="1304138"/>
            <a:ext cx="8399686" cy="1653711"/>
          </a:xfrm>
        </p:spPr>
        <p:txBody>
          <a:bodyPr/>
          <a:lstStyle/>
          <a:p>
            <a:pPr marL="0" indent="0">
              <a:spcBef>
                <a:spcPts val="600"/>
              </a:spcBef>
              <a:buNone/>
            </a:pPr>
            <a:r>
              <a:rPr lang="en-US" altLang="zh-TW" sz="1800" b="0"/>
              <a:t>1. An Introduction of LDAP</a:t>
            </a:r>
          </a:p>
          <a:p>
            <a:pPr marL="0" indent="0">
              <a:spcBef>
                <a:spcPts val="600"/>
              </a:spcBef>
              <a:buNone/>
            </a:pPr>
            <a:r>
              <a:rPr lang="en-US" altLang="zh-TW" sz="1800" b="0"/>
              <a:t>2. </a:t>
            </a:r>
            <a:r>
              <a:rPr lang="en-US" altLang="zh-TW" sz="1800" b="0" err="1"/>
              <a:t>JumpCloud’s</a:t>
            </a:r>
            <a:r>
              <a:rPr lang="en-US" altLang="zh-TW" sz="1800" b="0"/>
              <a:t> Directory-as-a-Service </a:t>
            </a:r>
          </a:p>
          <a:p>
            <a:pPr marL="0" indent="0">
              <a:spcBef>
                <a:spcPts val="600"/>
              </a:spcBef>
              <a:buNone/>
            </a:pPr>
            <a:r>
              <a:rPr lang="en-US" altLang="zh-TW" sz="1800" b="0"/>
              <a:t>3. The Demo of integrating </a:t>
            </a:r>
            <a:r>
              <a:rPr lang="en-US" altLang="zh-TW" sz="1800" b="0" err="1"/>
              <a:t>JumpCloud’s</a:t>
            </a:r>
            <a:r>
              <a:rPr lang="en-US" altLang="zh-TW" sz="1800" b="0"/>
              <a:t> service into QNAP NAS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AC87-6E89-4D34-9AD2-FC4FB5DE727C}"/>
              </a:ext>
            </a:extLst>
          </p:cNvPr>
          <p:cNvSpPr>
            <a:spLocks noGrp="1"/>
          </p:cNvSpPr>
          <p:nvPr>
            <p:ph type="title"/>
          </p:nvPr>
        </p:nvSpPr>
        <p:spPr>
          <a:xfrm>
            <a:off x="251519" y="368613"/>
            <a:ext cx="8806419" cy="740618"/>
          </a:xfrm>
        </p:spPr>
        <p:txBody>
          <a:bodyPr/>
          <a:lstStyle/>
          <a:p>
            <a:r>
              <a:rPr lang="en-US" altLang="ja-JP" sz="3100">
                <a:ea typeface="微軟正黑體"/>
              </a:rPr>
              <a:t>Comparison of </a:t>
            </a:r>
            <a:r>
              <a:rPr lang="en-US" altLang="ja-JP" sz="3100" err="1">
                <a:ea typeface="微軟正黑體"/>
              </a:rPr>
              <a:t>Jumpcloud’s</a:t>
            </a:r>
            <a:r>
              <a:rPr lang="en-US" altLang="ja-JP" sz="3100">
                <a:ea typeface="微軟正黑體"/>
              </a:rPr>
              <a:t> Different Price Package</a:t>
            </a:r>
            <a:br>
              <a:rPr lang="en-US" altLang="ja-JP"/>
            </a:br>
            <a:endParaRPr lang="en-US"/>
          </a:p>
        </p:txBody>
      </p:sp>
      <p:pic>
        <p:nvPicPr>
          <p:cNvPr id="5" name="圖片 4">
            <a:extLst>
              <a:ext uri="{FF2B5EF4-FFF2-40B4-BE49-F238E27FC236}">
                <a16:creationId xmlns:a16="http://schemas.microsoft.com/office/drawing/2014/main" id="{37B8C2CB-0C66-42B1-A1AB-21B0ACB992D9}"/>
              </a:ext>
            </a:extLst>
          </p:cNvPr>
          <p:cNvPicPr>
            <a:picLocks noChangeAspect="1"/>
          </p:cNvPicPr>
          <p:nvPr/>
        </p:nvPicPr>
        <p:blipFill>
          <a:blip r:embed="rId2"/>
          <a:stretch>
            <a:fillRect/>
          </a:stretch>
        </p:blipFill>
        <p:spPr>
          <a:xfrm>
            <a:off x="251520" y="1358537"/>
            <a:ext cx="2007560" cy="3142516"/>
          </a:xfrm>
          <a:prstGeom prst="rect">
            <a:avLst/>
          </a:prstGeom>
        </p:spPr>
      </p:pic>
      <p:pic>
        <p:nvPicPr>
          <p:cNvPr id="7" name="圖片 6">
            <a:extLst>
              <a:ext uri="{FF2B5EF4-FFF2-40B4-BE49-F238E27FC236}">
                <a16:creationId xmlns:a16="http://schemas.microsoft.com/office/drawing/2014/main" id="{7007D06F-202D-41CA-9799-4E7E8181C637}"/>
              </a:ext>
            </a:extLst>
          </p:cNvPr>
          <p:cNvPicPr>
            <a:picLocks noChangeAspect="1"/>
          </p:cNvPicPr>
          <p:nvPr/>
        </p:nvPicPr>
        <p:blipFill rotWithShape="1">
          <a:blip r:embed="rId3"/>
          <a:srcRect b="921"/>
          <a:stretch/>
        </p:blipFill>
        <p:spPr>
          <a:xfrm>
            <a:off x="2259080" y="1358537"/>
            <a:ext cx="1323681" cy="3142516"/>
          </a:xfrm>
          <a:prstGeom prst="rect">
            <a:avLst/>
          </a:prstGeom>
        </p:spPr>
      </p:pic>
      <p:pic>
        <p:nvPicPr>
          <p:cNvPr id="15" name="圖片 14">
            <a:extLst>
              <a:ext uri="{FF2B5EF4-FFF2-40B4-BE49-F238E27FC236}">
                <a16:creationId xmlns:a16="http://schemas.microsoft.com/office/drawing/2014/main" id="{03192F40-2040-4106-B3A4-9920CDDDB088}"/>
              </a:ext>
            </a:extLst>
          </p:cNvPr>
          <p:cNvPicPr>
            <a:picLocks noChangeAspect="1"/>
          </p:cNvPicPr>
          <p:nvPr/>
        </p:nvPicPr>
        <p:blipFill rotWithShape="1">
          <a:blip r:embed="rId4"/>
          <a:srcRect l="1068" b="2503"/>
          <a:stretch/>
        </p:blipFill>
        <p:spPr>
          <a:xfrm>
            <a:off x="3853333" y="1358537"/>
            <a:ext cx="3473976" cy="3142516"/>
          </a:xfrm>
          <a:prstGeom prst="rect">
            <a:avLst/>
          </a:prstGeom>
        </p:spPr>
      </p:pic>
    </p:spTree>
    <p:extLst>
      <p:ext uri="{BB962C8B-B14F-4D97-AF65-F5344CB8AC3E}">
        <p14:creationId xmlns:p14="http://schemas.microsoft.com/office/powerpoint/2010/main" val="2057796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1"/>
          <p:cNvSpPr txBox="1">
            <a:spLocks noGrp="1"/>
          </p:cNvSpPr>
          <p:nvPr>
            <p:ph type="ctrTitle"/>
          </p:nvPr>
        </p:nvSpPr>
        <p:spPr>
          <a:xfrm>
            <a:off x="414867" y="1980126"/>
            <a:ext cx="4428067" cy="1903213"/>
          </a:xfrm>
        </p:spPr>
        <p:txBody>
          <a:bodyPr/>
          <a:lstStyle/>
          <a:p>
            <a:r>
              <a:rPr lang="en-US" altLang="zh-TW" sz="2800">
                <a:latin typeface="微軟正黑體"/>
                <a:ea typeface="微軟正黑體"/>
              </a:rPr>
              <a:t>A Demonstration of Using </a:t>
            </a:r>
            <a:r>
              <a:rPr lang="en-US" altLang="zh-TW" sz="2800" err="1">
                <a:latin typeface="微軟正黑體"/>
                <a:ea typeface="微軟正黑體"/>
              </a:rPr>
              <a:t>JumpCloud's</a:t>
            </a:r>
            <a:r>
              <a:rPr lang="en-US" altLang="zh-TW" sz="2800">
                <a:latin typeface="微軟正黑體"/>
                <a:ea typeface="微軟正黑體"/>
              </a:rPr>
              <a:t> accounts On QNAP NAS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1" name="Google Shape;411;p40"/>
          <p:cNvSpPr txBox="1">
            <a:spLocks noGrp="1"/>
          </p:cNvSpPr>
          <p:nvPr>
            <p:ph type="title"/>
          </p:nvPr>
        </p:nvSpPr>
        <p:spPr>
          <a:xfrm>
            <a:off x="2167156" y="422038"/>
            <a:ext cx="7202755" cy="740618"/>
          </a:xfrm>
          <a:prstGeom prst="rect">
            <a:avLst/>
          </a:prstGeom>
        </p:spPr>
        <p:txBody>
          <a:bodyPr spcFirstLastPara="1" wrap="square" lIns="91425" tIns="45700" rIns="91425" bIns="45700" anchor="ctr" anchorCtr="0">
            <a:noAutofit/>
          </a:bodyPr>
          <a:lstStyle/>
          <a:p>
            <a:r>
              <a:rPr lang="en-US" altLang="zh-TW" sz="3200" dirty="0"/>
              <a:t>Apply For An Administrator Account with </a:t>
            </a:r>
            <a:r>
              <a:rPr lang="en-US" altLang="zh-TW" sz="3200" dirty="0" err="1"/>
              <a:t>JumpCloud</a:t>
            </a:r>
            <a:br>
              <a:rPr lang="en-US" altLang="zh-TW" sz="3200" dirty="0"/>
            </a:br>
            <a:endParaRPr lang="zh-TW" altLang="en-US" sz="3200"/>
          </a:p>
        </p:txBody>
      </p:sp>
      <p:sp>
        <p:nvSpPr>
          <p:cNvPr id="2" name="文字版面配置區 1">
            <a:extLst>
              <a:ext uri="{FF2B5EF4-FFF2-40B4-BE49-F238E27FC236}">
                <a16:creationId xmlns:a16="http://schemas.microsoft.com/office/drawing/2014/main" id="{9439993F-1338-4E78-A82F-2A482D392CC0}"/>
              </a:ext>
            </a:extLst>
          </p:cNvPr>
          <p:cNvSpPr>
            <a:spLocks noGrp="1"/>
          </p:cNvSpPr>
          <p:nvPr>
            <p:ph type="body" idx="1"/>
          </p:nvPr>
        </p:nvSpPr>
        <p:spPr>
          <a:xfrm>
            <a:off x="397591" y="1415526"/>
            <a:ext cx="8568952" cy="893059"/>
          </a:xfrm>
        </p:spPr>
        <p:txBody>
          <a:bodyPr/>
          <a:lstStyle/>
          <a:p>
            <a:pPr marL="76200" indent="0">
              <a:buNone/>
            </a:pPr>
            <a:r>
              <a:rPr lang="en-US" altLang="zh-TW" sz="1700">
                <a:latin typeface="Arial" panose="020B0604020202020204" pitchFamily="34" charset="0"/>
                <a:cs typeface="Arial" panose="020B0604020202020204" pitchFamily="34" charset="0"/>
              </a:rPr>
              <a:t>Need to apply an Administrator account with </a:t>
            </a:r>
            <a:r>
              <a:rPr lang="en-US" altLang="zh-TW" sz="1700" err="1">
                <a:latin typeface="Arial" panose="020B0604020202020204" pitchFamily="34" charset="0"/>
                <a:cs typeface="Arial" panose="020B0604020202020204" pitchFamily="34" charset="0"/>
              </a:rPr>
              <a:t>JumpCloud</a:t>
            </a:r>
            <a:r>
              <a:rPr lang="en-US" altLang="zh-TW" sz="1700">
                <a:latin typeface="Arial" panose="020B0604020202020204" pitchFamily="34" charset="0"/>
                <a:cs typeface="Arial" panose="020B0604020202020204" pitchFamily="34" charset="0"/>
              </a:rPr>
              <a:t> and log in with this account.</a:t>
            </a:r>
          </a:p>
        </p:txBody>
      </p:sp>
      <p:pic>
        <p:nvPicPr>
          <p:cNvPr id="3" name="圖片 2">
            <a:extLst>
              <a:ext uri="{FF2B5EF4-FFF2-40B4-BE49-F238E27FC236}">
                <a16:creationId xmlns:a16="http://schemas.microsoft.com/office/drawing/2014/main" id="{79B62E48-4DE0-479F-BC0D-CBE0A28B3BD3}"/>
              </a:ext>
            </a:extLst>
          </p:cNvPr>
          <p:cNvPicPr>
            <a:picLocks noChangeAspect="1"/>
          </p:cNvPicPr>
          <p:nvPr/>
        </p:nvPicPr>
        <p:blipFill>
          <a:blip r:embed="rId3"/>
          <a:stretch>
            <a:fillRect/>
          </a:stretch>
        </p:blipFill>
        <p:spPr>
          <a:xfrm>
            <a:off x="503190" y="2108753"/>
            <a:ext cx="4495284" cy="2283841"/>
          </a:xfrm>
          <a:prstGeom prst="rect">
            <a:avLst/>
          </a:prstGeom>
        </p:spPr>
      </p:pic>
      <p:pic>
        <p:nvPicPr>
          <p:cNvPr id="4" name="圖片 3">
            <a:extLst>
              <a:ext uri="{FF2B5EF4-FFF2-40B4-BE49-F238E27FC236}">
                <a16:creationId xmlns:a16="http://schemas.microsoft.com/office/drawing/2014/main" id="{161972DF-49BD-4B22-AF1E-21DFF925B972}"/>
              </a:ext>
            </a:extLst>
          </p:cNvPr>
          <p:cNvPicPr>
            <a:picLocks noChangeAspect="1"/>
          </p:cNvPicPr>
          <p:nvPr/>
        </p:nvPicPr>
        <p:blipFill>
          <a:blip r:embed="rId4"/>
          <a:stretch>
            <a:fillRect/>
          </a:stretch>
        </p:blipFill>
        <p:spPr>
          <a:xfrm>
            <a:off x="5200370" y="2108753"/>
            <a:ext cx="3348012" cy="2300589"/>
          </a:xfrm>
          <a:prstGeom prst="rect">
            <a:avLst/>
          </a:prstGeom>
        </p:spPr>
      </p:pic>
      <p:sp>
        <p:nvSpPr>
          <p:cNvPr id="5" name="文字方塊 4">
            <a:extLst>
              <a:ext uri="{FF2B5EF4-FFF2-40B4-BE49-F238E27FC236}">
                <a16:creationId xmlns:a16="http://schemas.microsoft.com/office/drawing/2014/main" id="{C1ADF2C2-F90F-4C0E-9CBD-382235AB78EE}"/>
              </a:ext>
            </a:extLst>
          </p:cNvPr>
          <p:cNvSpPr txBox="1"/>
          <p:nvPr/>
        </p:nvSpPr>
        <p:spPr>
          <a:xfrm>
            <a:off x="143087" y="202195"/>
            <a:ext cx="1820411" cy="615553"/>
          </a:xfrm>
          <a:prstGeom prst="rect">
            <a:avLst/>
          </a:prstGeom>
          <a:noFill/>
        </p:spPr>
        <p:txBody>
          <a:bodyPr wrap="square" rtlCol="0">
            <a:spAutoFit/>
          </a:bodyPr>
          <a:lstStyle/>
          <a:p>
            <a:r>
              <a:rPr lang="en-US" altLang="zh-TW" sz="3400" b="1">
                <a:solidFill>
                  <a:schemeClr val="bg1"/>
                </a:solidFill>
              </a:rPr>
              <a:t>Setp1</a:t>
            </a:r>
            <a:endParaRPr lang="zh-TW" altLang="en-US" sz="3400" b="1">
              <a:solidFill>
                <a:schemeClr val="bg1"/>
              </a:solidFill>
            </a:endParaRPr>
          </a:p>
        </p:txBody>
      </p:sp>
    </p:spTree>
    <p:extLst>
      <p:ext uri="{BB962C8B-B14F-4D97-AF65-F5344CB8AC3E}">
        <p14:creationId xmlns:p14="http://schemas.microsoft.com/office/powerpoint/2010/main" val="3296997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2" name="圖片 1">
            <a:extLst>
              <a:ext uri="{FF2B5EF4-FFF2-40B4-BE49-F238E27FC236}">
                <a16:creationId xmlns:a16="http://schemas.microsoft.com/office/drawing/2014/main" id="{224A3E2A-FE05-40E4-A0AE-593E8459E6A3}"/>
              </a:ext>
            </a:extLst>
          </p:cNvPr>
          <p:cNvPicPr>
            <a:picLocks noChangeAspect="1"/>
          </p:cNvPicPr>
          <p:nvPr/>
        </p:nvPicPr>
        <p:blipFill>
          <a:blip r:embed="rId3"/>
          <a:stretch>
            <a:fillRect/>
          </a:stretch>
        </p:blipFill>
        <p:spPr>
          <a:xfrm>
            <a:off x="1343065" y="1969734"/>
            <a:ext cx="6148347" cy="2738171"/>
          </a:xfrm>
          <a:prstGeom prst="rect">
            <a:avLst/>
          </a:prstGeom>
        </p:spPr>
      </p:pic>
      <p:sp>
        <p:nvSpPr>
          <p:cNvPr id="411" name="Google Shape;411;p40"/>
          <p:cNvSpPr txBox="1">
            <a:spLocks noGrp="1"/>
          </p:cNvSpPr>
          <p:nvPr>
            <p:ph type="title"/>
          </p:nvPr>
        </p:nvSpPr>
        <p:spPr>
          <a:xfrm>
            <a:off x="2232430" y="149175"/>
            <a:ext cx="7008389" cy="740618"/>
          </a:xfrm>
          <a:prstGeom prst="rect">
            <a:avLst/>
          </a:prstGeom>
        </p:spPr>
        <p:txBody>
          <a:bodyPr spcFirstLastPara="1" wrap="square" lIns="91425" tIns="45700" rIns="91425" bIns="45700" anchor="ctr" anchorCtr="0">
            <a:noAutofit/>
          </a:bodyPr>
          <a:lstStyle/>
          <a:p>
            <a:r>
              <a:rPr lang="en-US" sz="3100"/>
              <a:t>Identical Name of The Workgroup in QTS and JumpCloud</a:t>
            </a:r>
            <a:endParaRPr lang="en-US" altLang="zh-TW" sz="3100"/>
          </a:p>
        </p:txBody>
      </p:sp>
      <p:sp>
        <p:nvSpPr>
          <p:cNvPr id="3" name="文字版面配置區 2">
            <a:extLst>
              <a:ext uri="{FF2B5EF4-FFF2-40B4-BE49-F238E27FC236}">
                <a16:creationId xmlns:a16="http://schemas.microsoft.com/office/drawing/2014/main" id="{8B36DF44-B390-46E1-9C2E-37F2AFE89AEE}"/>
              </a:ext>
            </a:extLst>
          </p:cNvPr>
          <p:cNvSpPr>
            <a:spLocks noGrp="1"/>
          </p:cNvSpPr>
          <p:nvPr>
            <p:ph type="body" idx="1"/>
          </p:nvPr>
        </p:nvSpPr>
        <p:spPr>
          <a:xfrm>
            <a:off x="654340" y="1184405"/>
            <a:ext cx="8047373" cy="893059"/>
          </a:xfrm>
        </p:spPr>
        <p:txBody>
          <a:bodyPr/>
          <a:lstStyle/>
          <a:p>
            <a:pPr marL="76200" indent="0">
              <a:buNone/>
            </a:pPr>
            <a:r>
              <a:rPr lang="en-US" altLang="zh-TW" sz="1700"/>
              <a:t>The most encountered problem is that the Admin must use identical name of the workgroup in QTS and </a:t>
            </a:r>
            <a:r>
              <a:rPr lang="en-US" altLang="zh-TW" sz="1700" err="1"/>
              <a:t>JumpCloud</a:t>
            </a:r>
            <a:r>
              <a:rPr lang="en-US" altLang="zh-TW" sz="1700"/>
              <a:t> Instance.</a:t>
            </a:r>
          </a:p>
          <a:p>
            <a:pPr marL="76200" indent="0">
              <a:buNone/>
            </a:pPr>
            <a:endParaRPr lang="zh-TW" altLang="en-US" sz="1700"/>
          </a:p>
        </p:txBody>
      </p:sp>
      <p:sp>
        <p:nvSpPr>
          <p:cNvPr id="7" name="文字方塊 6">
            <a:extLst>
              <a:ext uri="{FF2B5EF4-FFF2-40B4-BE49-F238E27FC236}">
                <a16:creationId xmlns:a16="http://schemas.microsoft.com/office/drawing/2014/main" id="{5921ED84-7A51-45CB-B2AD-A31E47421837}"/>
              </a:ext>
            </a:extLst>
          </p:cNvPr>
          <p:cNvSpPr txBox="1"/>
          <p:nvPr/>
        </p:nvSpPr>
        <p:spPr>
          <a:xfrm>
            <a:off x="143087" y="202195"/>
            <a:ext cx="1820411" cy="615553"/>
          </a:xfrm>
          <a:prstGeom prst="rect">
            <a:avLst/>
          </a:prstGeom>
          <a:noFill/>
        </p:spPr>
        <p:txBody>
          <a:bodyPr wrap="square" rtlCol="0">
            <a:spAutoFit/>
          </a:bodyPr>
          <a:lstStyle/>
          <a:p>
            <a:r>
              <a:rPr lang="en-US" altLang="zh-TW" sz="3400" b="1">
                <a:solidFill>
                  <a:schemeClr val="bg1"/>
                </a:solidFill>
              </a:rPr>
              <a:t>Step2</a:t>
            </a:r>
            <a:endParaRPr lang="zh-TW" altLang="en-US" sz="3400" b="1">
              <a:solidFill>
                <a:schemeClr val="bg1"/>
              </a:solidFill>
            </a:endParaRPr>
          </a:p>
        </p:txBody>
      </p:sp>
    </p:spTree>
    <p:extLst>
      <p:ext uri="{BB962C8B-B14F-4D97-AF65-F5344CB8AC3E}">
        <p14:creationId xmlns:p14="http://schemas.microsoft.com/office/powerpoint/2010/main" val="1670845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1" name="Google Shape;411;p40"/>
          <p:cNvSpPr txBox="1">
            <a:spLocks noGrp="1"/>
          </p:cNvSpPr>
          <p:nvPr>
            <p:ph type="title"/>
          </p:nvPr>
        </p:nvSpPr>
        <p:spPr>
          <a:xfrm>
            <a:off x="2225308" y="139662"/>
            <a:ext cx="6230203" cy="740618"/>
          </a:xfrm>
        </p:spPr>
        <p:txBody>
          <a:bodyPr/>
          <a:lstStyle/>
          <a:p>
            <a:r>
              <a:rPr lang="en-US" altLang="zh-TW" sz="3200"/>
              <a:t>Connecting QTS to JumpCloud </a:t>
            </a:r>
          </a:p>
        </p:txBody>
      </p:sp>
      <p:sp>
        <p:nvSpPr>
          <p:cNvPr id="7" name="文字版面配置區 6">
            <a:extLst>
              <a:ext uri="{FF2B5EF4-FFF2-40B4-BE49-F238E27FC236}">
                <a16:creationId xmlns:a16="http://schemas.microsoft.com/office/drawing/2014/main" id="{CA2448F4-A2D7-4238-9BC5-42A9BC330510}"/>
              </a:ext>
            </a:extLst>
          </p:cNvPr>
          <p:cNvSpPr>
            <a:spLocks noGrp="1"/>
          </p:cNvSpPr>
          <p:nvPr>
            <p:ph type="body" idx="1"/>
          </p:nvPr>
        </p:nvSpPr>
        <p:spPr>
          <a:xfrm>
            <a:off x="535728" y="1260503"/>
            <a:ext cx="8284743" cy="893059"/>
          </a:xfrm>
        </p:spPr>
        <p:txBody>
          <a:bodyPr/>
          <a:lstStyle/>
          <a:p>
            <a:pPr marL="76200" indent="0">
              <a:buNone/>
            </a:pPr>
            <a:r>
              <a:rPr lang="en-US" altLang="zh-TW" sz="1700"/>
              <a:t>In the Domain Security of QTS, some strings must be obtained from the </a:t>
            </a:r>
            <a:r>
              <a:rPr lang="en-US" altLang="zh-TW" sz="1700" err="1"/>
              <a:t>JumpCloud</a:t>
            </a:r>
            <a:r>
              <a:rPr lang="en-US" altLang="zh-TW" sz="1700"/>
              <a:t> instance, in order to join </a:t>
            </a:r>
            <a:r>
              <a:rPr lang="en-US" altLang="zh-TW" sz="1700" err="1"/>
              <a:t>JumpCloud</a:t>
            </a:r>
            <a:r>
              <a:rPr lang="en-US" altLang="zh-TW" sz="1700"/>
              <a:t> LDAP.</a:t>
            </a:r>
          </a:p>
        </p:txBody>
      </p:sp>
      <p:pic>
        <p:nvPicPr>
          <p:cNvPr id="3" name="圖片 2">
            <a:extLst>
              <a:ext uri="{FF2B5EF4-FFF2-40B4-BE49-F238E27FC236}">
                <a16:creationId xmlns:a16="http://schemas.microsoft.com/office/drawing/2014/main" id="{0AEE5155-8732-404F-9CE5-8CAAEAD5464B}"/>
              </a:ext>
            </a:extLst>
          </p:cNvPr>
          <p:cNvPicPr>
            <a:picLocks noChangeAspect="1"/>
          </p:cNvPicPr>
          <p:nvPr/>
        </p:nvPicPr>
        <p:blipFill>
          <a:blip r:embed="rId3"/>
          <a:stretch>
            <a:fillRect/>
          </a:stretch>
        </p:blipFill>
        <p:spPr>
          <a:xfrm>
            <a:off x="4291159" y="2153562"/>
            <a:ext cx="4529313" cy="2145230"/>
          </a:xfrm>
          <a:prstGeom prst="rect">
            <a:avLst/>
          </a:prstGeom>
        </p:spPr>
      </p:pic>
      <p:pic>
        <p:nvPicPr>
          <p:cNvPr id="2" name="Picture 3" descr="A screenshot of a cell phone&#10;&#10;Description generated with very high confidence">
            <a:extLst>
              <a:ext uri="{FF2B5EF4-FFF2-40B4-BE49-F238E27FC236}">
                <a16:creationId xmlns:a16="http://schemas.microsoft.com/office/drawing/2014/main" id="{F47EAB1A-DAE6-49D1-A4D4-D322755BFFE3}"/>
              </a:ext>
            </a:extLst>
          </p:cNvPr>
          <p:cNvPicPr>
            <a:picLocks noChangeAspect="1"/>
          </p:cNvPicPr>
          <p:nvPr/>
        </p:nvPicPr>
        <p:blipFill>
          <a:blip r:embed="rId4"/>
          <a:stretch>
            <a:fillRect/>
          </a:stretch>
        </p:blipFill>
        <p:spPr>
          <a:xfrm>
            <a:off x="535729" y="2173798"/>
            <a:ext cx="3540154" cy="2137903"/>
          </a:xfrm>
          <a:prstGeom prst="rect">
            <a:avLst/>
          </a:prstGeom>
        </p:spPr>
      </p:pic>
      <p:sp>
        <p:nvSpPr>
          <p:cNvPr id="8" name="文字方塊 7">
            <a:extLst>
              <a:ext uri="{FF2B5EF4-FFF2-40B4-BE49-F238E27FC236}">
                <a16:creationId xmlns:a16="http://schemas.microsoft.com/office/drawing/2014/main" id="{66029995-92BC-44E7-A91F-1EBCE22EED10}"/>
              </a:ext>
            </a:extLst>
          </p:cNvPr>
          <p:cNvSpPr txBox="1"/>
          <p:nvPr/>
        </p:nvSpPr>
        <p:spPr>
          <a:xfrm>
            <a:off x="143087" y="202195"/>
            <a:ext cx="1820411" cy="615553"/>
          </a:xfrm>
          <a:prstGeom prst="rect">
            <a:avLst/>
          </a:prstGeom>
          <a:noFill/>
        </p:spPr>
        <p:txBody>
          <a:bodyPr wrap="square" rtlCol="0">
            <a:spAutoFit/>
          </a:bodyPr>
          <a:lstStyle/>
          <a:p>
            <a:r>
              <a:rPr lang="en-US" altLang="zh-TW" sz="3400" b="1">
                <a:solidFill>
                  <a:schemeClr val="bg1"/>
                </a:solidFill>
              </a:rPr>
              <a:t>Step3</a:t>
            </a:r>
            <a:endParaRPr lang="zh-TW" altLang="en-US" sz="3400" b="1">
              <a:solidFill>
                <a:schemeClr val="bg1"/>
              </a:solidFill>
            </a:endParaRPr>
          </a:p>
        </p:txBody>
      </p:sp>
    </p:spTree>
    <p:extLst>
      <p:ext uri="{BB962C8B-B14F-4D97-AF65-F5344CB8AC3E}">
        <p14:creationId xmlns:p14="http://schemas.microsoft.com/office/powerpoint/2010/main" val="763129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E0D4D11-1DC2-4C3C-9DA1-AB5876B9BFCE}"/>
              </a:ext>
            </a:extLst>
          </p:cNvPr>
          <p:cNvPicPr>
            <a:picLocks noChangeAspect="1"/>
          </p:cNvPicPr>
          <p:nvPr/>
        </p:nvPicPr>
        <p:blipFill>
          <a:blip r:embed="rId2"/>
          <a:stretch>
            <a:fillRect/>
          </a:stretch>
        </p:blipFill>
        <p:spPr>
          <a:xfrm>
            <a:off x="2133599" y="1931611"/>
            <a:ext cx="5080000" cy="1450716"/>
          </a:xfrm>
          <a:prstGeom prst="rect">
            <a:avLst/>
          </a:prstGeom>
        </p:spPr>
      </p:pic>
      <p:pic>
        <p:nvPicPr>
          <p:cNvPr id="3" name="圖片 2">
            <a:extLst>
              <a:ext uri="{FF2B5EF4-FFF2-40B4-BE49-F238E27FC236}">
                <a16:creationId xmlns:a16="http://schemas.microsoft.com/office/drawing/2014/main" id="{75D59F20-37EF-4477-9E62-0A1F72C479FB}"/>
              </a:ext>
            </a:extLst>
          </p:cNvPr>
          <p:cNvPicPr>
            <a:picLocks noChangeAspect="1"/>
          </p:cNvPicPr>
          <p:nvPr/>
        </p:nvPicPr>
        <p:blipFill>
          <a:blip r:embed="rId3"/>
          <a:stretch>
            <a:fillRect/>
          </a:stretch>
        </p:blipFill>
        <p:spPr>
          <a:xfrm>
            <a:off x="2133599" y="3469554"/>
            <a:ext cx="5080000" cy="1466513"/>
          </a:xfrm>
          <a:prstGeom prst="rect">
            <a:avLst/>
          </a:prstGeom>
        </p:spPr>
      </p:pic>
      <p:sp>
        <p:nvSpPr>
          <p:cNvPr id="10" name="標題 9">
            <a:extLst>
              <a:ext uri="{FF2B5EF4-FFF2-40B4-BE49-F238E27FC236}">
                <a16:creationId xmlns:a16="http://schemas.microsoft.com/office/drawing/2014/main" id="{44AB01A9-C661-4BD1-ACDD-EAB4AE34842C}"/>
              </a:ext>
            </a:extLst>
          </p:cNvPr>
          <p:cNvSpPr>
            <a:spLocks noGrp="1"/>
          </p:cNvSpPr>
          <p:nvPr>
            <p:ph type="title"/>
          </p:nvPr>
        </p:nvSpPr>
        <p:spPr/>
        <p:txBody>
          <a:bodyPr/>
          <a:lstStyle/>
          <a:p>
            <a:r>
              <a:rPr lang="en-US" altLang="zh-TW" sz="3200"/>
              <a:t>Importing Domain Users and Groups Into QTS</a:t>
            </a:r>
            <a:endParaRPr lang="zh-TW" altLang="en-US" sz="3200"/>
          </a:p>
        </p:txBody>
      </p:sp>
      <p:sp>
        <p:nvSpPr>
          <p:cNvPr id="13" name="文字版面配置區 12">
            <a:extLst>
              <a:ext uri="{FF2B5EF4-FFF2-40B4-BE49-F238E27FC236}">
                <a16:creationId xmlns:a16="http://schemas.microsoft.com/office/drawing/2014/main" id="{F87CB651-3427-41C0-B12D-62B432EBFBFA}"/>
              </a:ext>
            </a:extLst>
          </p:cNvPr>
          <p:cNvSpPr>
            <a:spLocks noGrp="1"/>
          </p:cNvSpPr>
          <p:nvPr>
            <p:ph type="body" idx="1"/>
          </p:nvPr>
        </p:nvSpPr>
        <p:spPr>
          <a:xfrm>
            <a:off x="889233" y="1130617"/>
            <a:ext cx="7822806" cy="893059"/>
          </a:xfrm>
        </p:spPr>
        <p:txBody>
          <a:bodyPr/>
          <a:lstStyle/>
          <a:p>
            <a:pPr marL="76200" indent="0">
              <a:buNone/>
            </a:pPr>
            <a:r>
              <a:rPr lang="en-US" altLang="zh-TW" sz="1700">
                <a:solidFill>
                  <a:srgbClr val="000000"/>
                </a:solidFill>
              </a:rPr>
              <a:t>After connecting to </a:t>
            </a:r>
            <a:r>
              <a:rPr lang="en-US" altLang="zh-TW" sz="1700" err="1">
                <a:solidFill>
                  <a:srgbClr val="000000"/>
                </a:solidFill>
              </a:rPr>
              <a:t>JumpCloud</a:t>
            </a:r>
            <a:r>
              <a:rPr lang="en-US" altLang="zh-TW" sz="1700">
                <a:solidFill>
                  <a:srgbClr val="000000"/>
                </a:solidFill>
              </a:rPr>
              <a:t> domain, check domain users and domain groups in QTS to see </a:t>
            </a:r>
            <a:r>
              <a:rPr lang="en-US" altLang="zh-TW" sz="1700" err="1">
                <a:solidFill>
                  <a:srgbClr val="000000"/>
                </a:solidFill>
              </a:rPr>
              <a:t>JumpCloud</a:t>
            </a:r>
            <a:r>
              <a:rPr lang="en-US" altLang="zh-TW" sz="1700">
                <a:solidFill>
                  <a:srgbClr val="000000"/>
                </a:solidFill>
              </a:rPr>
              <a:t> users and groups imported to QTS.</a:t>
            </a:r>
          </a:p>
        </p:txBody>
      </p:sp>
      <p:sp>
        <p:nvSpPr>
          <p:cNvPr id="9" name="文字方塊 8">
            <a:extLst>
              <a:ext uri="{FF2B5EF4-FFF2-40B4-BE49-F238E27FC236}">
                <a16:creationId xmlns:a16="http://schemas.microsoft.com/office/drawing/2014/main" id="{4D2BAF33-1E3C-477D-B000-6B0E550716CE}"/>
              </a:ext>
            </a:extLst>
          </p:cNvPr>
          <p:cNvSpPr txBox="1"/>
          <p:nvPr/>
        </p:nvSpPr>
        <p:spPr>
          <a:xfrm>
            <a:off x="143087" y="202195"/>
            <a:ext cx="1820411" cy="615553"/>
          </a:xfrm>
          <a:prstGeom prst="rect">
            <a:avLst/>
          </a:prstGeom>
          <a:noFill/>
        </p:spPr>
        <p:txBody>
          <a:bodyPr wrap="square" rtlCol="0">
            <a:spAutoFit/>
          </a:bodyPr>
          <a:lstStyle/>
          <a:p>
            <a:r>
              <a:rPr lang="en-US" altLang="zh-TW" sz="3400" b="1">
                <a:solidFill>
                  <a:schemeClr val="bg1"/>
                </a:solidFill>
              </a:rPr>
              <a:t>Step4</a:t>
            </a:r>
            <a:endParaRPr lang="zh-TW" altLang="en-US" sz="3400" b="1">
              <a:solidFill>
                <a:schemeClr val="bg1"/>
              </a:solidFill>
            </a:endParaRPr>
          </a:p>
        </p:txBody>
      </p:sp>
    </p:spTree>
    <p:extLst>
      <p:ext uri="{BB962C8B-B14F-4D97-AF65-F5344CB8AC3E}">
        <p14:creationId xmlns:p14="http://schemas.microsoft.com/office/powerpoint/2010/main" val="852013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2F71E64-A85D-4E78-9266-C5AFD847B6D4}"/>
              </a:ext>
            </a:extLst>
          </p:cNvPr>
          <p:cNvPicPr>
            <a:picLocks noChangeAspect="1"/>
          </p:cNvPicPr>
          <p:nvPr/>
        </p:nvPicPr>
        <p:blipFill>
          <a:blip r:embed="rId2"/>
          <a:stretch>
            <a:fillRect/>
          </a:stretch>
        </p:blipFill>
        <p:spPr>
          <a:xfrm>
            <a:off x="344804" y="2016915"/>
            <a:ext cx="4209220" cy="2144667"/>
          </a:xfrm>
          <a:prstGeom prst="rect">
            <a:avLst/>
          </a:prstGeom>
        </p:spPr>
      </p:pic>
      <p:pic>
        <p:nvPicPr>
          <p:cNvPr id="10" name="圖片 9">
            <a:extLst>
              <a:ext uri="{FF2B5EF4-FFF2-40B4-BE49-F238E27FC236}">
                <a16:creationId xmlns:a16="http://schemas.microsoft.com/office/drawing/2014/main" id="{8D18447F-A766-4788-BF0D-FAB7AC1797AE}"/>
              </a:ext>
            </a:extLst>
          </p:cNvPr>
          <p:cNvPicPr>
            <a:picLocks noChangeAspect="1"/>
          </p:cNvPicPr>
          <p:nvPr/>
        </p:nvPicPr>
        <p:blipFill>
          <a:blip r:embed="rId3"/>
          <a:stretch>
            <a:fillRect/>
          </a:stretch>
        </p:blipFill>
        <p:spPr>
          <a:xfrm>
            <a:off x="4647307" y="2016915"/>
            <a:ext cx="4173165" cy="2144667"/>
          </a:xfrm>
          <a:prstGeom prst="rect">
            <a:avLst/>
          </a:prstGeom>
        </p:spPr>
      </p:pic>
      <p:sp>
        <p:nvSpPr>
          <p:cNvPr id="7" name="標題 6">
            <a:extLst>
              <a:ext uri="{FF2B5EF4-FFF2-40B4-BE49-F238E27FC236}">
                <a16:creationId xmlns:a16="http://schemas.microsoft.com/office/drawing/2014/main" id="{7D54E8A5-EC5E-4CE8-AA75-E92490DCD885}"/>
              </a:ext>
            </a:extLst>
          </p:cNvPr>
          <p:cNvSpPr>
            <a:spLocks noGrp="1"/>
          </p:cNvSpPr>
          <p:nvPr>
            <p:ph type="title"/>
          </p:nvPr>
        </p:nvSpPr>
        <p:spPr/>
        <p:txBody>
          <a:bodyPr/>
          <a:lstStyle/>
          <a:p>
            <a:r>
              <a:rPr lang="en-US" altLang="zh-CN" sz="3200"/>
              <a:t>Set The Shared Folder Permission and Application Privilege</a:t>
            </a:r>
            <a:endParaRPr lang="zh-TW" altLang="en-US" sz="3200"/>
          </a:p>
        </p:txBody>
      </p:sp>
      <p:sp>
        <p:nvSpPr>
          <p:cNvPr id="11" name="文字版面配置區 10">
            <a:extLst>
              <a:ext uri="{FF2B5EF4-FFF2-40B4-BE49-F238E27FC236}">
                <a16:creationId xmlns:a16="http://schemas.microsoft.com/office/drawing/2014/main" id="{80FE0ADE-87E3-427B-956A-88850EB799BB}"/>
              </a:ext>
            </a:extLst>
          </p:cNvPr>
          <p:cNvSpPr>
            <a:spLocks noGrp="1"/>
          </p:cNvSpPr>
          <p:nvPr>
            <p:ph type="body" idx="1"/>
          </p:nvPr>
        </p:nvSpPr>
        <p:spPr>
          <a:xfrm>
            <a:off x="303972" y="1186388"/>
            <a:ext cx="8686670" cy="893059"/>
          </a:xfrm>
        </p:spPr>
        <p:txBody>
          <a:bodyPr/>
          <a:lstStyle/>
          <a:p>
            <a:pPr marL="76200" indent="0">
              <a:buNone/>
            </a:pPr>
            <a:r>
              <a:rPr lang="en-US" altLang="zh-TW" sz="1700">
                <a:solidFill>
                  <a:srgbClr val="000000"/>
                </a:solidFill>
                <a:latin typeface="Arial" panose="020B0604020202020204" pitchFamily="34" charset="0"/>
                <a:cs typeface="Arial" panose="020B0604020202020204" pitchFamily="34" charset="0"/>
              </a:rPr>
              <a:t>In the domain users and domain groups of QTS, configure the Shared Folder Permission and Application Privilege for each </a:t>
            </a:r>
            <a:r>
              <a:rPr lang="en-US" altLang="zh-TW" sz="1700" err="1">
                <a:solidFill>
                  <a:srgbClr val="000000"/>
                </a:solidFill>
                <a:latin typeface="Arial" panose="020B0604020202020204" pitchFamily="34" charset="0"/>
                <a:cs typeface="Arial" panose="020B0604020202020204" pitchFamily="34" charset="0"/>
              </a:rPr>
              <a:t>JumpCloud</a:t>
            </a:r>
            <a:r>
              <a:rPr lang="en-US" altLang="zh-TW" sz="1700">
                <a:solidFill>
                  <a:srgbClr val="000000"/>
                </a:solidFill>
                <a:latin typeface="Arial" panose="020B0604020202020204" pitchFamily="34" charset="0"/>
                <a:cs typeface="Arial" panose="020B0604020202020204" pitchFamily="34" charset="0"/>
              </a:rPr>
              <a:t> users, or groups.</a:t>
            </a:r>
          </a:p>
          <a:p>
            <a:pPr marL="76200" indent="0">
              <a:buNone/>
            </a:pPr>
            <a:endParaRPr lang="zh-TW" altLang="en-US" sz="1700"/>
          </a:p>
        </p:txBody>
      </p:sp>
      <p:sp>
        <p:nvSpPr>
          <p:cNvPr id="9" name="文字方塊 8">
            <a:extLst>
              <a:ext uri="{FF2B5EF4-FFF2-40B4-BE49-F238E27FC236}">
                <a16:creationId xmlns:a16="http://schemas.microsoft.com/office/drawing/2014/main" id="{9A46188E-11B6-44F6-A32F-321FFE6015FC}"/>
              </a:ext>
            </a:extLst>
          </p:cNvPr>
          <p:cNvSpPr txBox="1"/>
          <p:nvPr/>
        </p:nvSpPr>
        <p:spPr>
          <a:xfrm>
            <a:off x="143087" y="202195"/>
            <a:ext cx="1820411" cy="615553"/>
          </a:xfrm>
          <a:prstGeom prst="rect">
            <a:avLst/>
          </a:prstGeom>
          <a:noFill/>
        </p:spPr>
        <p:txBody>
          <a:bodyPr wrap="square" rtlCol="0">
            <a:spAutoFit/>
          </a:bodyPr>
          <a:lstStyle/>
          <a:p>
            <a:r>
              <a:rPr lang="en-US" altLang="zh-TW" sz="3400" b="1">
                <a:solidFill>
                  <a:schemeClr val="bg1"/>
                </a:solidFill>
              </a:rPr>
              <a:t>Step5</a:t>
            </a:r>
            <a:endParaRPr lang="zh-TW" altLang="en-US" sz="3400" b="1">
              <a:solidFill>
                <a:schemeClr val="bg1"/>
              </a:solidFill>
            </a:endParaRPr>
          </a:p>
        </p:txBody>
      </p:sp>
    </p:spTree>
    <p:extLst>
      <p:ext uri="{BB962C8B-B14F-4D97-AF65-F5344CB8AC3E}">
        <p14:creationId xmlns:p14="http://schemas.microsoft.com/office/powerpoint/2010/main" val="1696967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1" name="Google Shape;411;p40"/>
          <p:cNvSpPr txBox="1">
            <a:spLocks noGrp="1"/>
          </p:cNvSpPr>
          <p:nvPr>
            <p:ph type="title"/>
          </p:nvPr>
        </p:nvSpPr>
        <p:spPr>
          <a:xfrm>
            <a:off x="420784" y="471242"/>
            <a:ext cx="8399635" cy="740618"/>
          </a:xfrm>
          <a:prstGeom prst="rect">
            <a:avLst/>
          </a:prstGeom>
        </p:spPr>
        <p:txBody>
          <a:bodyPr spcFirstLastPara="1" wrap="square" lIns="91425" tIns="45700" rIns="91425" bIns="45700" anchor="ctr" anchorCtr="0">
            <a:noAutofit/>
          </a:bodyPr>
          <a:lstStyle/>
          <a:p>
            <a:pPr algn="ctr"/>
            <a:r>
              <a:rPr lang="en-US" altLang="zh-TW"/>
              <a:t>A Tutorial for QNAP NAS to Join JumpCloud's LDAP-as-a-Service </a:t>
            </a:r>
          </a:p>
        </p:txBody>
      </p:sp>
      <p:sp>
        <p:nvSpPr>
          <p:cNvPr id="410" name="Google Shape;410;p40"/>
          <p:cNvSpPr txBox="1">
            <a:spLocks noGrp="1"/>
          </p:cNvSpPr>
          <p:nvPr>
            <p:ph type="body" idx="1"/>
          </p:nvPr>
        </p:nvSpPr>
        <p:spPr>
          <a:xfrm>
            <a:off x="420787" y="1639698"/>
            <a:ext cx="8010150" cy="1653711"/>
          </a:xfrm>
          <a:prstGeom prst="rect">
            <a:avLst/>
          </a:prstGeom>
        </p:spPr>
        <p:txBody>
          <a:bodyPr spcFirstLastPara="1" wrap="square" lIns="91425" tIns="45700" rIns="91425" bIns="45700" anchor="t" anchorCtr="0">
            <a:noAutofit/>
          </a:bodyPr>
          <a:lstStyle/>
          <a:p>
            <a:pPr marL="36000" lvl="0" indent="-36000">
              <a:buNone/>
            </a:pPr>
            <a:r>
              <a:rPr lang="en-US" altLang="zh-TW" sz="1800" b="0"/>
              <a:t>How to join </a:t>
            </a:r>
            <a:r>
              <a:rPr lang="en-US" altLang="zh-TW" sz="1800" b="0" err="1"/>
              <a:t>JumpCloud's</a:t>
            </a:r>
            <a:r>
              <a:rPr lang="en-US" altLang="zh-TW" sz="1800" b="0"/>
              <a:t> LDAP-as-a-Service with a QNAP QTS NAS </a:t>
            </a:r>
            <a:r>
              <a:rPr lang="zh-TW" sz="1800"/>
              <a:t>:</a:t>
            </a:r>
            <a:endParaRPr lang="en-US" altLang="zh-TW" sz="1800"/>
          </a:p>
          <a:p>
            <a:pPr marL="36000" indent="-36000">
              <a:buNone/>
            </a:pPr>
            <a:r>
              <a:rPr lang="en-US" altLang="zh-TW" sz="1800" b="0">
                <a:hlinkClick r:id="rId3"/>
              </a:rPr>
              <a:t>https://www.qnap.com/en/how-to/tutorial/article/how-to-join-jumpclouds-ldap-as-a-service-with-a-qnap-qts-nas</a:t>
            </a:r>
            <a:r>
              <a:rPr lang="en-US" altLang="zh-TW" sz="1800" b="0"/>
              <a:t> </a:t>
            </a:r>
          </a:p>
        </p:txBody>
      </p:sp>
      <p:sp>
        <p:nvSpPr>
          <p:cNvPr id="414" name="Google Shape;414;p40"/>
          <p:cNvSpPr txBox="1">
            <a:spLocks noGrp="1"/>
          </p:cNvSpPr>
          <p:nvPr>
            <p:ph type="sldNum" idx="4294967295"/>
          </p:nvPr>
        </p:nvSpPr>
        <p:spPr>
          <a:xfrm>
            <a:off x="8594725" y="4749800"/>
            <a:ext cx="549275" cy="393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ltLang="zh-TW"/>
              <a:t>27</a:t>
            </a:fld>
            <a:endParaRPr/>
          </a:p>
        </p:txBody>
      </p:sp>
    </p:spTree>
    <p:extLst>
      <p:ext uri="{BB962C8B-B14F-4D97-AF65-F5344CB8AC3E}">
        <p14:creationId xmlns:p14="http://schemas.microsoft.com/office/powerpoint/2010/main" val="327952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19;p41">
            <a:extLst>
              <a:ext uri="{FF2B5EF4-FFF2-40B4-BE49-F238E27FC236}">
                <a16:creationId xmlns:a16="http://schemas.microsoft.com/office/drawing/2014/main" id="{FC666314-94D1-49DD-981D-3590A9085C80}"/>
              </a:ext>
            </a:extLst>
          </p:cNvPr>
          <p:cNvSpPr txBox="1"/>
          <p:nvPr/>
        </p:nvSpPr>
        <p:spPr>
          <a:xfrm>
            <a:off x="3131059" y="1759562"/>
            <a:ext cx="3402000" cy="879300"/>
          </a:xfrm>
          <a:prstGeom prst="rect">
            <a:avLst/>
          </a:prstGeom>
          <a:noFill/>
          <a:ln>
            <a:noFill/>
          </a:ln>
        </p:spPr>
        <p:txBody>
          <a:bodyPr spcFirstLastPara="1" wrap="square" lIns="91425" tIns="91425" rIns="91425" bIns="91425" anchor="t" anchorCtr="0">
            <a:noAutofit/>
          </a:bodyPr>
          <a:lstStyle/>
          <a:p>
            <a:pPr algn="ctr"/>
            <a:r>
              <a:rPr lang="en-US" altLang="zh-TW" sz="6000">
                <a:solidFill>
                  <a:schemeClr val="bg1"/>
                </a:solidFill>
              </a:rPr>
              <a:t>Live</a:t>
            </a:r>
            <a:r>
              <a:rPr lang="en-US" altLang="zh-TW" sz="3600">
                <a:solidFill>
                  <a:schemeClr val="bg1"/>
                </a:solidFill>
              </a:rPr>
              <a:t> </a:t>
            </a:r>
            <a:r>
              <a:rPr lang="en-US" altLang="zh-TW" sz="2800">
                <a:solidFill>
                  <a:schemeClr val="bg1"/>
                </a:solidFill>
              </a:rPr>
              <a:t>Demonstration</a:t>
            </a:r>
            <a:endParaRPr lang="zh-TW" altLang="en-US" sz="2800">
              <a:solidFill>
                <a:schemeClr val="bg1"/>
              </a:solidFill>
            </a:endParaRPr>
          </a:p>
        </p:txBody>
      </p:sp>
    </p:spTree>
    <p:extLst>
      <p:ext uri="{BB962C8B-B14F-4D97-AF65-F5344CB8AC3E}">
        <p14:creationId xmlns:p14="http://schemas.microsoft.com/office/powerpoint/2010/main" val="2757759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F2C6A886-B676-4247-A645-C13933F13646}"/>
              </a:ext>
            </a:extLst>
          </p:cNvPr>
          <p:cNvSpPr>
            <a:spLocks noGrp="1"/>
          </p:cNvSpPr>
          <p:nvPr>
            <p:ph type="title"/>
          </p:nvPr>
        </p:nvSpPr>
        <p:spPr>
          <a:xfrm>
            <a:off x="536694" y="160388"/>
            <a:ext cx="8399635" cy="740618"/>
          </a:xfrm>
        </p:spPr>
        <p:txBody>
          <a:bodyPr/>
          <a:lstStyle/>
          <a:p>
            <a:r>
              <a:rPr lang="en-US" altLang="zh-TW" dirty="0"/>
              <a:t>Summary</a:t>
            </a:r>
            <a:endParaRPr lang="zh-TW" altLang="en-US" dirty="0"/>
          </a:p>
        </p:txBody>
      </p:sp>
      <p:sp>
        <p:nvSpPr>
          <p:cNvPr id="4" name="文字版面配置區 3">
            <a:extLst>
              <a:ext uri="{FF2B5EF4-FFF2-40B4-BE49-F238E27FC236}">
                <a16:creationId xmlns:a16="http://schemas.microsoft.com/office/drawing/2014/main" id="{8289D85B-D813-4D9F-A7FC-78ABB2C9A1C8}"/>
              </a:ext>
            </a:extLst>
          </p:cNvPr>
          <p:cNvSpPr>
            <a:spLocks noGrp="1"/>
          </p:cNvSpPr>
          <p:nvPr>
            <p:ph type="body" idx="1"/>
          </p:nvPr>
        </p:nvSpPr>
        <p:spPr>
          <a:xfrm>
            <a:off x="536693" y="996297"/>
            <a:ext cx="7514983" cy="2847635"/>
          </a:xfrm>
        </p:spPr>
        <p:txBody>
          <a:bodyPr/>
          <a:lstStyle/>
          <a:p>
            <a:pPr marL="0" indent="0">
              <a:buSzPct val="100000"/>
              <a:buNone/>
            </a:pPr>
            <a:r>
              <a:rPr lang="en-US" altLang="zh-TW" sz="2000" b="0" dirty="0"/>
              <a:t>The enterprise today demands a hybrid cloud environment</a:t>
            </a:r>
            <a:endParaRPr lang="en-US" sz="2000" dirty="0"/>
          </a:p>
          <a:p>
            <a:pPr>
              <a:buSzPct val="100000"/>
              <a:buFont typeface="Arial" panose="020B0604020202020204" pitchFamily="34" charset="0"/>
              <a:buChar char="→"/>
            </a:pPr>
            <a:r>
              <a:rPr lang="en-US" altLang="zh-TW" sz="1600" b="0" dirty="0"/>
              <a:t>Various Cloud Services</a:t>
            </a:r>
          </a:p>
          <a:p>
            <a:pPr>
              <a:buSzPct val="100000"/>
              <a:buFont typeface="Arial" panose="020B0604020202020204" pitchFamily="34" charset="0"/>
              <a:buChar char="→"/>
            </a:pPr>
            <a:r>
              <a:rPr lang="en-US" altLang="zh-TW" sz="1600" b="0" dirty="0"/>
              <a:t>Data storage is both at local and cloud</a:t>
            </a:r>
          </a:p>
          <a:p>
            <a:pPr marL="0" indent="0">
              <a:buSzPct val="100000"/>
              <a:buNone/>
            </a:pPr>
            <a:r>
              <a:rPr lang="en-US" altLang="zh-TW" sz="2000" b="0" dirty="0"/>
              <a:t>QNAP NAS supports </a:t>
            </a:r>
            <a:r>
              <a:rPr lang="en-US" altLang="zh-TW" sz="2000" b="0" dirty="0" err="1"/>
              <a:t>JumpCloud’s</a:t>
            </a:r>
            <a:r>
              <a:rPr lang="en-US" altLang="zh-TW" sz="2000" b="0" dirty="0"/>
              <a:t>  Directory-as-a-Service®</a:t>
            </a:r>
          </a:p>
          <a:p>
            <a:pPr>
              <a:buSzPct val="100000"/>
              <a:buFont typeface="Arial" panose="020B0604020202020204" pitchFamily="34" charset="0"/>
              <a:buChar char="→"/>
            </a:pPr>
            <a:r>
              <a:rPr lang="en-US" altLang="zh-TW" sz="1600" b="0" dirty="0"/>
              <a:t>IT can centralize all the management of accounts and passwords</a:t>
            </a:r>
          </a:p>
          <a:p>
            <a:pPr>
              <a:buSzPct val="100000"/>
              <a:buFont typeface="Arial" panose="020B0604020202020204" pitchFamily="34" charset="0"/>
              <a:buChar char="→"/>
            </a:pPr>
            <a:r>
              <a:rPr lang="en-US" altLang="zh-TW" sz="1600" b="0" dirty="0"/>
              <a:t>Users can use single set of account and password to access all cloud services and QNAP NAS.</a:t>
            </a:r>
          </a:p>
        </p:txBody>
      </p:sp>
    </p:spTree>
    <p:extLst>
      <p:ext uri="{BB962C8B-B14F-4D97-AF65-F5344CB8AC3E}">
        <p14:creationId xmlns:p14="http://schemas.microsoft.com/office/powerpoint/2010/main" val="4139894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ctrTitle"/>
          </p:nvPr>
        </p:nvSpPr>
        <p:spPr>
          <a:xfrm>
            <a:off x="380807" y="2136660"/>
            <a:ext cx="4451251" cy="1302826"/>
          </a:xfrm>
        </p:spPr>
        <p:txBody>
          <a:bodyPr/>
          <a:lstStyle/>
          <a:p>
            <a:r>
              <a:rPr lang="en-US" altLang="zh-TW"/>
              <a:t>LDAP Introduction</a:t>
            </a:r>
            <a:endParaRPr lang="zh-TW"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1"/>
          <p:cNvSpPr txBox="1"/>
          <p:nvPr/>
        </p:nvSpPr>
        <p:spPr>
          <a:xfrm>
            <a:off x="3060047" y="1709227"/>
            <a:ext cx="3402000" cy="1939983"/>
          </a:xfrm>
          <a:prstGeom prst="rect">
            <a:avLst/>
          </a:prstGeom>
          <a:noFill/>
          <a:ln>
            <a:noFill/>
          </a:ln>
        </p:spPr>
        <p:txBody>
          <a:bodyPr spcFirstLastPara="1" wrap="square" lIns="91425" tIns="91425" rIns="91425" bIns="91425" anchor="t" anchorCtr="0">
            <a:noAutofit/>
          </a:bodyPr>
          <a:lstStyle/>
          <a:p>
            <a:pPr lvl="0" algn="ctr"/>
            <a:r>
              <a:rPr lang="zh-TW" altLang="zh-TW" sz="3600">
                <a:solidFill>
                  <a:schemeClr val="bg1"/>
                </a:solidFill>
              </a:rPr>
              <a:t>QNAP</a:t>
            </a:r>
            <a:r>
              <a:rPr lang="en-US" altLang="zh-TW" sz="3600">
                <a:solidFill>
                  <a:schemeClr val="bg1"/>
                </a:solidFill>
              </a:rPr>
              <a:t> NAS</a:t>
            </a:r>
          </a:p>
          <a:p>
            <a:pPr lvl="0" algn="ctr"/>
            <a:br>
              <a:rPr lang="en-US" altLang="zh-TW" sz="3600">
                <a:solidFill>
                  <a:schemeClr val="bg1"/>
                </a:solidFill>
              </a:rPr>
            </a:br>
            <a:r>
              <a:rPr lang="en-US" altLang="zh-TW" sz="3600">
                <a:solidFill>
                  <a:schemeClr val="bg1"/>
                </a:solidFill>
              </a:rPr>
              <a:t>JumpCloud</a:t>
            </a:r>
            <a:endParaRPr lang="zh-TW" altLang="en-US" sz="3600" b="1">
              <a:solidFill>
                <a:schemeClr val="bg1"/>
              </a:solidFill>
            </a:endParaRPr>
          </a:p>
        </p:txBody>
      </p:sp>
      <p:sp>
        <p:nvSpPr>
          <p:cNvPr id="2" name="文字方塊 1">
            <a:extLst>
              <a:ext uri="{FF2B5EF4-FFF2-40B4-BE49-F238E27FC236}">
                <a16:creationId xmlns:a16="http://schemas.microsoft.com/office/drawing/2014/main" id="{3275A0B3-4392-4A7E-8863-0CC248138A07}"/>
              </a:ext>
            </a:extLst>
          </p:cNvPr>
          <p:cNvSpPr txBox="1"/>
          <p:nvPr/>
        </p:nvSpPr>
        <p:spPr>
          <a:xfrm>
            <a:off x="578841" y="4573520"/>
            <a:ext cx="7927595" cy="276999"/>
          </a:xfrm>
          <a:prstGeom prst="rect">
            <a:avLst/>
          </a:prstGeom>
          <a:noFill/>
        </p:spPr>
        <p:txBody>
          <a:bodyPr wrap="square" rtlCol="0">
            <a:spAutoFit/>
          </a:bodyPr>
          <a:lstStyle/>
          <a:p>
            <a:r>
              <a:rPr lang="en-US" altLang="zh-TW" sz="600"/>
              <a:t>Copyright © 2019 QNAP Systems, Inc. All rights reserved. QNAP® and other names of QNAP Products are proprietary marks or registered trademarks of QNAP Systems, Inc. Other products and company names mentioned herein are trademarks of their respective holders. </a:t>
            </a:r>
            <a:endParaRPr lang="zh-TW" altLang="en-US" sz="600">
              <a:solidFill>
                <a:schemeClr val="tx1">
                  <a:lumMod val="75000"/>
                  <a:lumOff val="25000"/>
                </a:schemeClr>
              </a:solidFill>
            </a:endParaRPr>
          </a:p>
        </p:txBody>
      </p:sp>
      <p:pic>
        <p:nvPicPr>
          <p:cNvPr id="4" name="圖片 3">
            <a:extLst>
              <a:ext uri="{FF2B5EF4-FFF2-40B4-BE49-F238E27FC236}">
                <a16:creationId xmlns:a16="http://schemas.microsoft.com/office/drawing/2014/main" id="{B557438F-4C2D-4EC3-BDAB-5A42E4AFF2E0}"/>
              </a:ext>
            </a:extLst>
          </p:cNvPr>
          <p:cNvPicPr>
            <a:picLocks noChangeAspect="1"/>
          </p:cNvPicPr>
          <p:nvPr/>
        </p:nvPicPr>
        <p:blipFill>
          <a:blip r:embed="rId3"/>
          <a:stretch>
            <a:fillRect/>
          </a:stretch>
        </p:blipFill>
        <p:spPr>
          <a:xfrm>
            <a:off x="4464541" y="2353644"/>
            <a:ext cx="593012" cy="593304"/>
          </a:xfrm>
          <a:prstGeom prst="rect">
            <a:avLst/>
          </a:prstGeom>
        </p:spPr>
      </p:pic>
      <p:pic>
        <p:nvPicPr>
          <p:cNvPr id="6" name="圖片 5">
            <a:extLst>
              <a:ext uri="{FF2B5EF4-FFF2-40B4-BE49-F238E27FC236}">
                <a16:creationId xmlns:a16="http://schemas.microsoft.com/office/drawing/2014/main" id="{24A957F2-BAC9-4B76-B092-C89335442FA8}"/>
              </a:ext>
            </a:extLst>
          </p:cNvPr>
          <p:cNvPicPr>
            <a:picLocks noChangeAspect="1"/>
          </p:cNvPicPr>
          <p:nvPr/>
        </p:nvPicPr>
        <p:blipFill>
          <a:blip r:embed="rId4"/>
          <a:stretch>
            <a:fillRect/>
          </a:stretch>
        </p:blipFill>
        <p:spPr>
          <a:xfrm>
            <a:off x="1848109" y="1057027"/>
            <a:ext cx="1885692" cy="714874"/>
          </a:xfrm>
          <a:prstGeom prst="rect">
            <a:avLst/>
          </a:prstGeom>
        </p:spPr>
      </p:pic>
      <p:sp>
        <p:nvSpPr>
          <p:cNvPr id="7" name="Google Shape;419;p41">
            <a:extLst>
              <a:ext uri="{FF2B5EF4-FFF2-40B4-BE49-F238E27FC236}">
                <a16:creationId xmlns:a16="http://schemas.microsoft.com/office/drawing/2014/main" id="{024B7A2B-D5F0-4487-8A14-B86A69000C8B}"/>
              </a:ext>
            </a:extLst>
          </p:cNvPr>
          <p:cNvSpPr txBox="1"/>
          <p:nvPr/>
        </p:nvSpPr>
        <p:spPr>
          <a:xfrm>
            <a:off x="1790198" y="1102392"/>
            <a:ext cx="1984735" cy="511136"/>
          </a:xfrm>
          <a:prstGeom prst="rect">
            <a:avLst/>
          </a:prstGeom>
          <a:noFill/>
          <a:ln>
            <a:noFill/>
          </a:ln>
        </p:spPr>
        <p:txBody>
          <a:bodyPr spcFirstLastPara="1" wrap="square" lIns="91425" tIns="91425" rIns="91425" bIns="91425" anchor="t" anchorCtr="0">
            <a:noAutofit/>
          </a:bodyPr>
          <a:lstStyle/>
          <a:p>
            <a:pPr algn="ctr"/>
            <a:r>
              <a:rPr lang="zh-TW" altLang="en-US" sz="1600" b="1">
                <a:solidFill>
                  <a:schemeClr val="bg1"/>
                </a:solidFill>
              </a:rPr>
              <a:t>Your Best Choice!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251520" y="123478"/>
            <a:ext cx="8568900" cy="1080000"/>
          </a:xfrm>
          <a:prstGeom prst="rect">
            <a:avLst/>
          </a:prstGeom>
        </p:spPr>
        <p:txBody>
          <a:bodyPr spcFirstLastPara="1" wrap="square" lIns="91425" tIns="45700" rIns="91425" bIns="45700" anchor="ctr" anchorCtr="0">
            <a:noAutofit/>
          </a:bodyPr>
          <a:lstStyle/>
          <a:p>
            <a:r>
              <a:rPr lang="en-US" altLang="zh-TW" err="1">
                <a:ea typeface="微軟正黑體"/>
              </a:rPr>
              <a:t>使用</a:t>
            </a:r>
            <a:r>
              <a:rPr lang="en-US" altLang="zh-TW">
                <a:ea typeface="微軟正黑體"/>
              </a:rPr>
              <a:t> JumpCloud </a:t>
            </a:r>
            <a:r>
              <a:rPr lang="en-US" altLang="zh-TW" err="1">
                <a:ea typeface="微軟正黑體"/>
              </a:rPr>
              <a:t>管理</a:t>
            </a:r>
            <a:r>
              <a:rPr lang="zh-TW" altLang="en-US">
                <a:ea typeface="微軟正黑體"/>
              </a:rPr>
              <a:t>雲端目錄服務權限</a:t>
            </a:r>
            <a:endParaRPr lang="en-US" altLang="zh-TW">
              <a:ea typeface="微軟正黑體"/>
            </a:endParaRPr>
          </a:p>
        </p:txBody>
      </p:sp>
      <p:sp>
        <p:nvSpPr>
          <p:cNvPr id="147" name="Google Shape;147;p19"/>
          <p:cNvSpPr txBox="1">
            <a:spLocks noGrp="1"/>
          </p:cNvSpPr>
          <p:nvPr>
            <p:ph type="sldNum" idx="4294967295"/>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ltLang="zh-TW"/>
              <a:t>31</a:t>
            </a:fld>
            <a:endParaRPr/>
          </a:p>
        </p:txBody>
      </p:sp>
      <p:sp>
        <p:nvSpPr>
          <p:cNvPr id="14" name="文字方塊 13">
            <a:extLst>
              <a:ext uri="{FF2B5EF4-FFF2-40B4-BE49-F238E27FC236}">
                <a16:creationId xmlns:a16="http://schemas.microsoft.com/office/drawing/2014/main" id="{4DF1EB43-8F92-4C8B-8235-22FABD6AF9EE}"/>
              </a:ext>
            </a:extLst>
          </p:cNvPr>
          <p:cNvSpPr txBox="1"/>
          <p:nvPr/>
        </p:nvSpPr>
        <p:spPr>
          <a:xfrm>
            <a:off x="323580" y="974423"/>
            <a:ext cx="8064141" cy="646331"/>
          </a:xfrm>
          <a:prstGeom prst="rect">
            <a:avLst/>
          </a:prstGeom>
          <a:noFill/>
        </p:spPr>
        <p:txBody>
          <a:bodyPr wrap="square" rtlCol="0" anchor="t">
            <a:spAutoFit/>
          </a:bodyPr>
          <a:lstStyle/>
          <a:p>
            <a:pPr marL="285750" indent="-285750">
              <a:buChar char="•"/>
            </a:pPr>
            <a:r>
              <a:rPr lang="zh-TW" altLang="en-US" sz="1800">
                <a:latin typeface="Arial" panose="020B0604020202020204" pitchFamily="34" charset="0"/>
                <a:cs typeface="Arial" panose="020B0604020202020204" pitchFamily="34" charset="0"/>
              </a:rPr>
              <a:t>各地的辦公室，不論人數多少，都可以有</a:t>
            </a:r>
            <a:r>
              <a:rPr lang="en-US" altLang="zh-TW" sz="1800">
                <a:latin typeface="Arial" panose="020B0604020202020204" pitchFamily="34" charset="0"/>
                <a:cs typeface="Arial" panose="020B0604020202020204" pitchFamily="34" charset="0"/>
              </a:rPr>
              <a:t>JumpCloud </a:t>
            </a:r>
            <a:r>
              <a:rPr lang="zh-TW" altLang="en-US" sz="1800">
                <a:latin typeface="Arial" panose="020B0604020202020204" pitchFamily="34" charset="0"/>
                <a:cs typeface="Arial" panose="020B0604020202020204" pitchFamily="34" charset="0"/>
              </a:rPr>
              <a:t>的</a:t>
            </a:r>
            <a:r>
              <a:rPr lang="zh-TW" altLang="en-US" sz="1800">
                <a:latin typeface="Arial" panose="020B0604020202020204" pitchFamily="34" charset="0"/>
                <a:ea typeface="微軟正黑體" panose="020B0604030504040204" pitchFamily="34" charset="-120"/>
                <a:cs typeface="Arial" panose="020B0604020202020204" pitchFamily="34" charset="0"/>
              </a:rPr>
              <a:t>雲端目錄</a:t>
            </a:r>
            <a:r>
              <a:rPr lang="zh-TW" altLang="en-US" sz="1800">
                <a:latin typeface="Arial" panose="020B0604020202020204" pitchFamily="34" charset="0"/>
                <a:cs typeface="Arial" panose="020B0604020202020204" pitchFamily="34" charset="0"/>
              </a:rPr>
              <a:t>服務，並且可中央化管理全球各辦公室的</a:t>
            </a:r>
            <a:r>
              <a:rPr lang="en-US" altLang="zh-TW" sz="1800">
                <a:latin typeface="Arial" panose="020B0604020202020204" pitchFamily="34" charset="0"/>
                <a:cs typeface="Arial" panose="020B0604020202020204" pitchFamily="34" charset="0"/>
              </a:rPr>
              <a:t>“</a:t>
            </a:r>
            <a:r>
              <a:rPr lang="zh-TW" altLang="en-US" sz="1800">
                <a:latin typeface="Arial" panose="020B0604020202020204" pitchFamily="34" charset="0"/>
                <a:cs typeface="Arial" panose="020B0604020202020204" pitchFamily="34" charset="0"/>
              </a:rPr>
              <a:t>在地</a:t>
            </a:r>
            <a:r>
              <a:rPr lang="en-US" altLang="zh-TW" sz="1800">
                <a:latin typeface="Arial" panose="020B0604020202020204" pitchFamily="34" charset="0"/>
                <a:cs typeface="Arial" panose="020B0604020202020204" pitchFamily="34" charset="0"/>
              </a:rPr>
              <a:t>”</a:t>
            </a:r>
            <a:r>
              <a:rPr lang="zh-TW" altLang="en-US" sz="1800">
                <a:latin typeface="Arial" panose="020B0604020202020204" pitchFamily="34" charset="0"/>
                <a:cs typeface="Arial" panose="020B0604020202020204" pitchFamily="34" charset="0"/>
              </a:rPr>
              <a:t>及</a:t>
            </a:r>
            <a:r>
              <a:rPr lang="en-US" altLang="zh-TW" sz="1800">
                <a:latin typeface="Arial" panose="020B0604020202020204" pitchFamily="34" charset="0"/>
                <a:cs typeface="Arial" panose="020B0604020202020204" pitchFamily="34" charset="0"/>
              </a:rPr>
              <a:t>“</a:t>
            </a:r>
            <a:r>
              <a:rPr lang="zh-TW" altLang="en-US" sz="1800">
                <a:latin typeface="Arial" panose="020B0604020202020204" pitchFamily="34" charset="0"/>
                <a:cs typeface="Arial" panose="020B0604020202020204" pitchFamily="34" charset="0"/>
              </a:rPr>
              <a:t>雲端</a:t>
            </a:r>
            <a:r>
              <a:rPr lang="en-US" altLang="zh-TW" sz="1800">
                <a:latin typeface="Arial" panose="020B0604020202020204" pitchFamily="34" charset="0"/>
                <a:cs typeface="Arial" panose="020B0604020202020204" pitchFamily="34" charset="0"/>
              </a:rPr>
              <a:t>”</a:t>
            </a:r>
            <a:r>
              <a:rPr lang="zh-TW" altLang="en-US" sz="1800">
                <a:latin typeface="Arial" panose="020B0604020202020204" pitchFamily="34" charset="0"/>
                <a:cs typeface="Arial" panose="020B0604020202020204" pitchFamily="34" charset="0"/>
              </a:rPr>
              <a:t>服務權限。</a:t>
            </a:r>
            <a:endParaRPr lang="en-US" altLang="zh-TW" sz="1800">
              <a:latin typeface="Arial" panose="020B0604020202020204" pitchFamily="34" charset="0"/>
              <a:cs typeface="Arial" panose="020B0604020202020204" pitchFamily="34" charset="0"/>
            </a:endParaRPr>
          </a:p>
        </p:txBody>
      </p:sp>
      <p:sp>
        <p:nvSpPr>
          <p:cNvPr id="3" name="文字方塊 2">
            <a:extLst>
              <a:ext uri="{FF2B5EF4-FFF2-40B4-BE49-F238E27FC236}">
                <a16:creationId xmlns:a16="http://schemas.microsoft.com/office/drawing/2014/main" id="{E7463558-3FA7-4E1A-9B0B-43D943C6BF49}"/>
              </a:ext>
            </a:extLst>
          </p:cNvPr>
          <p:cNvSpPr txBox="1"/>
          <p:nvPr/>
        </p:nvSpPr>
        <p:spPr>
          <a:xfrm>
            <a:off x="1477000" y="2540407"/>
            <a:ext cx="664091" cy="307777"/>
          </a:xfrm>
          <a:prstGeom prst="rect">
            <a:avLst/>
          </a:prstGeom>
          <a:noFill/>
        </p:spPr>
        <p:txBody>
          <a:bodyPr wrap="square" rtlCol="0">
            <a:spAutoFit/>
          </a:bodyPr>
          <a:lstStyle/>
          <a:p>
            <a:pPr algn="ctr"/>
            <a:r>
              <a:rPr lang="zh-TW" altLang="en-US"/>
              <a:t>上海</a:t>
            </a:r>
          </a:p>
        </p:txBody>
      </p:sp>
      <p:grpSp>
        <p:nvGrpSpPr>
          <p:cNvPr id="11" name="群組 10">
            <a:extLst>
              <a:ext uri="{FF2B5EF4-FFF2-40B4-BE49-F238E27FC236}">
                <a16:creationId xmlns:a16="http://schemas.microsoft.com/office/drawing/2014/main" id="{6AACB0A5-295A-49AE-8176-5D3CF7020AE9}"/>
              </a:ext>
            </a:extLst>
          </p:cNvPr>
          <p:cNvGrpSpPr/>
          <p:nvPr/>
        </p:nvGrpSpPr>
        <p:grpSpPr>
          <a:xfrm>
            <a:off x="5200366" y="2908542"/>
            <a:ext cx="1357994" cy="812786"/>
            <a:chOff x="3505207" y="3097680"/>
            <a:chExt cx="1440488" cy="812786"/>
          </a:xfrm>
        </p:grpSpPr>
        <p:sp>
          <p:nvSpPr>
            <p:cNvPr id="2" name="圓柱形 1">
              <a:extLst>
                <a:ext uri="{FF2B5EF4-FFF2-40B4-BE49-F238E27FC236}">
                  <a16:creationId xmlns:a16="http://schemas.microsoft.com/office/drawing/2014/main" id="{E06A0D41-C6BE-4ABD-BB2D-7FD931D030B1}"/>
                </a:ext>
              </a:extLst>
            </p:cNvPr>
            <p:cNvSpPr/>
            <p:nvPr/>
          </p:nvSpPr>
          <p:spPr>
            <a:xfrm>
              <a:off x="3505207" y="3097680"/>
              <a:ext cx="1440488" cy="81278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A19B354A-9667-4050-8AC1-E691AC96216C}"/>
                </a:ext>
              </a:extLst>
            </p:cNvPr>
            <p:cNvPicPr>
              <a:picLocks noChangeAspect="1"/>
            </p:cNvPicPr>
            <p:nvPr/>
          </p:nvPicPr>
          <p:blipFill>
            <a:blip r:embed="rId3"/>
            <a:stretch>
              <a:fillRect/>
            </a:stretch>
          </p:blipFill>
          <p:spPr>
            <a:xfrm>
              <a:off x="3597481" y="3365740"/>
              <a:ext cx="1281533" cy="417091"/>
            </a:xfrm>
            <a:prstGeom prst="rect">
              <a:avLst/>
            </a:prstGeom>
          </p:spPr>
        </p:pic>
      </p:grpSp>
      <p:cxnSp>
        <p:nvCxnSpPr>
          <p:cNvPr id="44" name="直線單箭頭接點 43">
            <a:extLst>
              <a:ext uri="{FF2B5EF4-FFF2-40B4-BE49-F238E27FC236}">
                <a16:creationId xmlns:a16="http://schemas.microsoft.com/office/drawing/2014/main" id="{F3E1253C-4190-49CD-9A66-DA7526F2B002}"/>
              </a:ext>
            </a:extLst>
          </p:cNvPr>
          <p:cNvCxnSpPr>
            <a:cxnSpLocks/>
          </p:cNvCxnSpPr>
          <p:nvPr/>
        </p:nvCxnSpPr>
        <p:spPr>
          <a:xfrm>
            <a:off x="6648226" y="3423335"/>
            <a:ext cx="55939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48F9DE10-1BA6-4711-AFEF-863A5330B352}"/>
              </a:ext>
            </a:extLst>
          </p:cNvPr>
          <p:cNvSpPr txBox="1"/>
          <p:nvPr/>
        </p:nvSpPr>
        <p:spPr>
          <a:xfrm>
            <a:off x="1465264" y="4639494"/>
            <a:ext cx="716637" cy="307777"/>
          </a:xfrm>
          <a:prstGeom prst="rect">
            <a:avLst/>
          </a:prstGeom>
          <a:noFill/>
        </p:spPr>
        <p:txBody>
          <a:bodyPr wrap="square" rtlCol="0">
            <a:spAutoFit/>
          </a:bodyPr>
          <a:lstStyle/>
          <a:p>
            <a:pPr algn="ctr"/>
            <a:r>
              <a:rPr lang="zh-TW" altLang="en-US">
                <a:solidFill>
                  <a:schemeClr val="tx1"/>
                </a:solidFill>
              </a:rPr>
              <a:t>洛杉磯</a:t>
            </a:r>
          </a:p>
        </p:txBody>
      </p:sp>
      <p:cxnSp>
        <p:nvCxnSpPr>
          <p:cNvPr id="28" name="直線單箭頭接點 27">
            <a:extLst>
              <a:ext uri="{FF2B5EF4-FFF2-40B4-BE49-F238E27FC236}">
                <a16:creationId xmlns:a16="http://schemas.microsoft.com/office/drawing/2014/main" id="{F5F225DB-776D-4874-8C4C-BF1FE60903CF}"/>
              </a:ext>
            </a:extLst>
          </p:cNvPr>
          <p:cNvCxnSpPr>
            <a:cxnSpLocks/>
          </p:cNvCxnSpPr>
          <p:nvPr/>
        </p:nvCxnSpPr>
        <p:spPr>
          <a:xfrm flipV="1">
            <a:off x="1216228" y="3421254"/>
            <a:ext cx="1376365"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圖形 9" descr="智慧型手機">
            <a:extLst>
              <a:ext uri="{FF2B5EF4-FFF2-40B4-BE49-F238E27FC236}">
                <a16:creationId xmlns:a16="http://schemas.microsoft.com/office/drawing/2014/main" id="{440E0AE1-9807-4CD5-B71C-127E9D9F05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0110" y="1735640"/>
            <a:ext cx="914400" cy="804403"/>
          </a:xfrm>
          <a:prstGeom prst="rect">
            <a:avLst/>
          </a:prstGeom>
        </p:spPr>
      </p:pic>
      <p:pic>
        <p:nvPicPr>
          <p:cNvPr id="12" name="圖形 11" descr="平板電腦">
            <a:extLst>
              <a:ext uri="{FF2B5EF4-FFF2-40B4-BE49-F238E27FC236}">
                <a16:creationId xmlns:a16="http://schemas.microsoft.com/office/drawing/2014/main" id="{173DC8D9-03FB-48E2-9F52-A4EC8144D3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46507" y="3929592"/>
            <a:ext cx="914400" cy="914400"/>
          </a:xfrm>
          <a:prstGeom prst="rect">
            <a:avLst/>
          </a:prstGeom>
        </p:spPr>
      </p:pic>
      <p:pic>
        <p:nvPicPr>
          <p:cNvPr id="16" name="圖形 15" descr="電腦">
            <a:extLst>
              <a:ext uri="{FF2B5EF4-FFF2-40B4-BE49-F238E27FC236}">
                <a16:creationId xmlns:a16="http://schemas.microsoft.com/office/drawing/2014/main" id="{04D37711-8FD5-443A-8942-A073931CF6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6254" y="2907694"/>
            <a:ext cx="914400" cy="914400"/>
          </a:xfrm>
          <a:prstGeom prst="rect">
            <a:avLst/>
          </a:prstGeom>
        </p:spPr>
      </p:pic>
      <p:sp>
        <p:nvSpPr>
          <p:cNvPr id="38" name="文字方塊 37">
            <a:extLst>
              <a:ext uri="{FF2B5EF4-FFF2-40B4-BE49-F238E27FC236}">
                <a16:creationId xmlns:a16="http://schemas.microsoft.com/office/drawing/2014/main" id="{6438DA6B-E464-4815-B39E-A5421A723962}"/>
              </a:ext>
            </a:extLst>
          </p:cNvPr>
          <p:cNvSpPr txBox="1"/>
          <p:nvPr/>
        </p:nvSpPr>
        <p:spPr>
          <a:xfrm>
            <a:off x="308501" y="3615097"/>
            <a:ext cx="664091" cy="307777"/>
          </a:xfrm>
          <a:prstGeom prst="rect">
            <a:avLst/>
          </a:prstGeom>
          <a:noFill/>
        </p:spPr>
        <p:txBody>
          <a:bodyPr wrap="square" rtlCol="0">
            <a:spAutoFit/>
          </a:bodyPr>
          <a:lstStyle/>
          <a:p>
            <a:pPr algn="ctr"/>
            <a:r>
              <a:rPr lang="zh-TW" altLang="en-US"/>
              <a:t>台北</a:t>
            </a:r>
          </a:p>
        </p:txBody>
      </p:sp>
      <p:sp>
        <p:nvSpPr>
          <p:cNvPr id="47" name="文字方塊 46">
            <a:extLst>
              <a:ext uri="{FF2B5EF4-FFF2-40B4-BE49-F238E27FC236}">
                <a16:creationId xmlns:a16="http://schemas.microsoft.com/office/drawing/2014/main" id="{E371B7C1-BBF6-48E8-AF3E-38FC4209A1A7}"/>
              </a:ext>
            </a:extLst>
          </p:cNvPr>
          <p:cNvSpPr txBox="1"/>
          <p:nvPr/>
        </p:nvSpPr>
        <p:spPr>
          <a:xfrm>
            <a:off x="6454756" y="2713709"/>
            <a:ext cx="1116870" cy="307777"/>
          </a:xfrm>
          <a:prstGeom prst="rect">
            <a:avLst/>
          </a:prstGeom>
          <a:noFill/>
        </p:spPr>
        <p:txBody>
          <a:bodyPr wrap="square" rtlCol="0">
            <a:spAutoFit/>
          </a:bodyPr>
          <a:lstStyle/>
          <a:p>
            <a:pPr algn="ctr"/>
            <a:r>
              <a:rPr lang="zh-TW" altLang="en-US"/>
              <a:t>辦公室設備</a:t>
            </a:r>
          </a:p>
        </p:txBody>
      </p:sp>
      <p:pic>
        <p:nvPicPr>
          <p:cNvPr id="40" name="圖形 39" descr="印表機">
            <a:extLst>
              <a:ext uri="{FF2B5EF4-FFF2-40B4-BE49-F238E27FC236}">
                <a16:creationId xmlns:a16="http://schemas.microsoft.com/office/drawing/2014/main" id="{AE8296E1-1317-4B78-A98D-58656A6615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91043" y="1761415"/>
            <a:ext cx="914400" cy="914400"/>
          </a:xfrm>
          <a:prstGeom prst="rect">
            <a:avLst/>
          </a:prstGeom>
        </p:spPr>
      </p:pic>
      <p:sp>
        <p:nvSpPr>
          <p:cNvPr id="54" name="文字方塊 53">
            <a:extLst>
              <a:ext uri="{FF2B5EF4-FFF2-40B4-BE49-F238E27FC236}">
                <a16:creationId xmlns:a16="http://schemas.microsoft.com/office/drawing/2014/main" id="{6B9CC4C2-B3DE-43CB-A7CB-303792180E3E}"/>
              </a:ext>
            </a:extLst>
          </p:cNvPr>
          <p:cNvSpPr txBox="1"/>
          <p:nvPr/>
        </p:nvSpPr>
        <p:spPr>
          <a:xfrm>
            <a:off x="7047290" y="3653108"/>
            <a:ext cx="1357993" cy="307777"/>
          </a:xfrm>
          <a:prstGeom prst="rect">
            <a:avLst/>
          </a:prstGeom>
          <a:noFill/>
        </p:spPr>
        <p:txBody>
          <a:bodyPr wrap="square" rtlCol="0">
            <a:spAutoFit/>
          </a:bodyPr>
          <a:lstStyle/>
          <a:p>
            <a:pPr algn="ctr"/>
            <a:r>
              <a:rPr lang="zh-TW" altLang="en-US"/>
              <a:t>各類雲端服務</a:t>
            </a:r>
          </a:p>
        </p:txBody>
      </p:sp>
      <p:sp>
        <p:nvSpPr>
          <p:cNvPr id="55" name="文字方塊 54">
            <a:extLst>
              <a:ext uri="{FF2B5EF4-FFF2-40B4-BE49-F238E27FC236}">
                <a16:creationId xmlns:a16="http://schemas.microsoft.com/office/drawing/2014/main" id="{B8722D54-D0F7-465F-8A6C-B6C585F9A02F}"/>
              </a:ext>
            </a:extLst>
          </p:cNvPr>
          <p:cNvSpPr txBox="1"/>
          <p:nvPr/>
        </p:nvSpPr>
        <p:spPr>
          <a:xfrm>
            <a:off x="2534621" y="3599959"/>
            <a:ext cx="1357993" cy="307777"/>
          </a:xfrm>
          <a:prstGeom prst="rect">
            <a:avLst/>
          </a:prstGeom>
          <a:noFill/>
        </p:spPr>
        <p:txBody>
          <a:bodyPr wrap="square" rtlCol="0">
            <a:spAutoFit/>
          </a:bodyPr>
          <a:lstStyle/>
          <a:p>
            <a:pPr algn="ctr"/>
            <a:r>
              <a:rPr lang="en-US" altLang="zh-TW"/>
              <a:t>QNAP</a:t>
            </a:r>
            <a:r>
              <a:rPr lang="zh-TW" altLang="en-US"/>
              <a:t> </a:t>
            </a:r>
            <a:r>
              <a:rPr lang="en-US" altLang="zh-TW"/>
              <a:t>NAS</a:t>
            </a:r>
            <a:endParaRPr lang="zh-TW" altLang="en-US"/>
          </a:p>
        </p:txBody>
      </p:sp>
      <p:pic>
        <p:nvPicPr>
          <p:cNvPr id="53" name="圖形 52" descr="伺服器">
            <a:extLst>
              <a:ext uri="{FF2B5EF4-FFF2-40B4-BE49-F238E27FC236}">
                <a16:creationId xmlns:a16="http://schemas.microsoft.com/office/drawing/2014/main" id="{BD7774DA-4FF1-40B6-A9F1-AD233246720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83645" y="2576446"/>
            <a:ext cx="1092754" cy="1092754"/>
          </a:xfrm>
          <a:prstGeom prst="rect">
            <a:avLst/>
          </a:prstGeom>
        </p:spPr>
      </p:pic>
      <p:pic>
        <p:nvPicPr>
          <p:cNvPr id="57" name="圖形 56" descr="雲">
            <a:extLst>
              <a:ext uri="{FF2B5EF4-FFF2-40B4-BE49-F238E27FC236}">
                <a16:creationId xmlns:a16="http://schemas.microsoft.com/office/drawing/2014/main" id="{AAC7746C-92FF-4453-9DDF-90DC655BFCC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27023" y="2897305"/>
            <a:ext cx="914400" cy="914400"/>
          </a:xfrm>
          <a:prstGeom prst="rect">
            <a:avLst/>
          </a:prstGeom>
        </p:spPr>
      </p:pic>
      <p:cxnSp>
        <p:nvCxnSpPr>
          <p:cNvPr id="61" name="接點: 肘形 60">
            <a:extLst>
              <a:ext uri="{FF2B5EF4-FFF2-40B4-BE49-F238E27FC236}">
                <a16:creationId xmlns:a16="http://schemas.microsoft.com/office/drawing/2014/main" id="{12BCBFCA-57C0-4D7E-AC09-1F19F20B3586}"/>
              </a:ext>
            </a:extLst>
          </p:cNvPr>
          <p:cNvCxnSpPr>
            <a:cxnSpLocks/>
          </p:cNvCxnSpPr>
          <p:nvPr/>
        </p:nvCxnSpPr>
        <p:spPr>
          <a:xfrm>
            <a:off x="2093102" y="2076866"/>
            <a:ext cx="1024661" cy="490188"/>
          </a:xfrm>
          <a:prstGeom prst="bentConnector3">
            <a:avLst>
              <a:gd name="adj1" fmla="val 99344"/>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9" name="接點: 肘形 128">
            <a:extLst>
              <a:ext uri="{FF2B5EF4-FFF2-40B4-BE49-F238E27FC236}">
                <a16:creationId xmlns:a16="http://schemas.microsoft.com/office/drawing/2014/main" id="{AE17BC53-1F81-4DD6-888B-675A3629F534}"/>
              </a:ext>
            </a:extLst>
          </p:cNvPr>
          <p:cNvCxnSpPr>
            <a:cxnSpLocks/>
          </p:cNvCxnSpPr>
          <p:nvPr/>
        </p:nvCxnSpPr>
        <p:spPr>
          <a:xfrm flipV="1">
            <a:off x="2297333" y="3905280"/>
            <a:ext cx="816871" cy="510348"/>
          </a:xfrm>
          <a:prstGeom prst="bentConnector3">
            <a:avLst>
              <a:gd name="adj1" fmla="val 100044"/>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8" name="接點: 肘形 137">
            <a:extLst>
              <a:ext uri="{FF2B5EF4-FFF2-40B4-BE49-F238E27FC236}">
                <a16:creationId xmlns:a16="http://schemas.microsoft.com/office/drawing/2014/main" id="{D37C792C-83B4-4725-A8DC-E2655D00BADD}"/>
              </a:ext>
            </a:extLst>
          </p:cNvPr>
          <p:cNvCxnSpPr>
            <a:cxnSpLocks/>
            <a:stCxn id="40" idx="1"/>
          </p:cNvCxnSpPr>
          <p:nvPr/>
        </p:nvCxnSpPr>
        <p:spPr>
          <a:xfrm rot="10800000" flipV="1">
            <a:off x="5811441" y="2218615"/>
            <a:ext cx="579603" cy="532714"/>
          </a:xfrm>
          <a:prstGeom prst="bentConnector3">
            <a:avLst>
              <a:gd name="adj1" fmla="val 10011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3AE35CEB-2D97-47C4-8EDC-B53510823987}"/>
              </a:ext>
            </a:extLst>
          </p:cNvPr>
          <p:cNvCxnSpPr>
            <a:cxnSpLocks/>
          </p:cNvCxnSpPr>
          <p:nvPr/>
        </p:nvCxnSpPr>
        <p:spPr>
          <a:xfrm>
            <a:off x="3776399" y="3399896"/>
            <a:ext cx="126893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2" name="圖形 61" descr="網際網路">
            <a:extLst>
              <a:ext uri="{FF2B5EF4-FFF2-40B4-BE49-F238E27FC236}">
                <a16:creationId xmlns:a16="http://schemas.microsoft.com/office/drawing/2014/main" id="{A7D1CFA8-6D02-47FB-AB84-915EA6E2F94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66382" y="3922874"/>
            <a:ext cx="914400" cy="914400"/>
          </a:xfrm>
          <a:prstGeom prst="rect">
            <a:avLst/>
          </a:prstGeom>
        </p:spPr>
      </p:pic>
      <p:pic>
        <p:nvPicPr>
          <p:cNvPr id="128" name="圖形 127" descr="筆記型電腦">
            <a:extLst>
              <a:ext uri="{FF2B5EF4-FFF2-40B4-BE49-F238E27FC236}">
                <a16:creationId xmlns:a16="http://schemas.microsoft.com/office/drawing/2014/main" id="{36BB9765-6B4D-4620-B32D-B1D1312516A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853992" y="1686248"/>
            <a:ext cx="914400" cy="914400"/>
          </a:xfrm>
          <a:prstGeom prst="rect">
            <a:avLst/>
          </a:prstGeom>
        </p:spPr>
      </p:pic>
      <p:cxnSp>
        <p:nvCxnSpPr>
          <p:cNvPr id="78" name="接點: 肘形 77">
            <a:extLst>
              <a:ext uri="{FF2B5EF4-FFF2-40B4-BE49-F238E27FC236}">
                <a16:creationId xmlns:a16="http://schemas.microsoft.com/office/drawing/2014/main" id="{F5403AAA-0927-41E6-8561-59D0CD8E6604}"/>
              </a:ext>
            </a:extLst>
          </p:cNvPr>
          <p:cNvCxnSpPr>
            <a:cxnSpLocks/>
          </p:cNvCxnSpPr>
          <p:nvPr/>
        </p:nvCxnSpPr>
        <p:spPr>
          <a:xfrm rot="10800000" flipV="1">
            <a:off x="3230023" y="2072488"/>
            <a:ext cx="546377" cy="493200"/>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2" name="接點: 肘形 91">
            <a:extLst>
              <a:ext uri="{FF2B5EF4-FFF2-40B4-BE49-F238E27FC236}">
                <a16:creationId xmlns:a16="http://schemas.microsoft.com/office/drawing/2014/main" id="{3E309B54-AF90-4F72-A521-C144C845A562}"/>
              </a:ext>
            </a:extLst>
          </p:cNvPr>
          <p:cNvCxnSpPr>
            <a:cxnSpLocks/>
            <a:stCxn id="55" idx="2"/>
          </p:cNvCxnSpPr>
          <p:nvPr/>
        </p:nvCxnSpPr>
        <p:spPr>
          <a:xfrm rot="16200000" flipH="1">
            <a:off x="3355672" y="3765682"/>
            <a:ext cx="507892" cy="792000"/>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文字方塊 100">
            <a:extLst>
              <a:ext uri="{FF2B5EF4-FFF2-40B4-BE49-F238E27FC236}">
                <a16:creationId xmlns:a16="http://schemas.microsoft.com/office/drawing/2014/main" id="{125E15C9-8917-4D1F-B8BB-C513F74A31E9}"/>
              </a:ext>
            </a:extLst>
          </p:cNvPr>
          <p:cNvSpPr txBox="1"/>
          <p:nvPr/>
        </p:nvSpPr>
        <p:spPr>
          <a:xfrm>
            <a:off x="3965878" y="2454961"/>
            <a:ext cx="664091" cy="307777"/>
          </a:xfrm>
          <a:prstGeom prst="rect">
            <a:avLst/>
          </a:prstGeom>
          <a:noFill/>
        </p:spPr>
        <p:txBody>
          <a:bodyPr wrap="square" rtlCol="0">
            <a:spAutoFit/>
          </a:bodyPr>
          <a:lstStyle/>
          <a:p>
            <a:pPr algn="ctr"/>
            <a:r>
              <a:rPr lang="zh-TW" altLang="en-US"/>
              <a:t>越南</a:t>
            </a:r>
          </a:p>
        </p:txBody>
      </p:sp>
      <p:sp>
        <p:nvSpPr>
          <p:cNvPr id="102" name="文字方塊 101">
            <a:extLst>
              <a:ext uri="{FF2B5EF4-FFF2-40B4-BE49-F238E27FC236}">
                <a16:creationId xmlns:a16="http://schemas.microsoft.com/office/drawing/2014/main" id="{343957F0-BFE0-447A-A8BE-57DE116C7744}"/>
              </a:ext>
            </a:extLst>
          </p:cNvPr>
          <p:cNvSpPr txBox="1"/>
          <p:nvPr/>
        </p:nvSpPr>
        <p:spPr>
          <a:xfrm>
            <a:off x="4125986" y="4639494"/>
            <a:ext cx="664091" cy="307777"/>
          </a:xfrm>
          <a:prstGeom prst="rect">
            <a:avLst/>
          </a:prstGeom>
          <a:noFill/>
        </p:spPr>
        <p:txBody>
          <a:bodyPr wrap="square" rtlCol="0">
            <a:spAutoFit/>
          </a:bodyPr>
          <a:lstStyle/>
          <a:p>
            <a:pPr algn="ctr"/>
            <a:r>
              <a:rPr lang="zh-TW" altLang="en-US"/>
              <a:t>柏林</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17"/>
          <p:cNvSpPr txBox="1">
            <a:spLocks noGrp="1"/>
          </p:cNvSpPr>
          <p:nvPr>
            <p:ph type="title"/>
          </p:nvPr>
        </p:nvSpPr>
        <p:spPr>
          <a:prstGeom prst="rect">
            <a:avLst/>
          </a:prstGeom>
        </p:spPr>
        <p:txBody>
          <a:bodyPr spcFirstLastPara="1" wrap="square" lIns="91425" tIns="45700" rIns="91425" bIns="45700" anchor="ctr" anchorCtr="0">
            <a:noAutofit/>
          </a:bodyPr>
          <a:lstStyle/>
          <a:p>
            <a:r>
              <a:rPr lang="en-US" altLang="zh-TW">
                <a:ea typeface="微軟正黑體"/>
              </a:rPr>
              <a:t>What Does LDAP Do?</a:t>
            </a:r>
            <a:endParaRPr>
              <a:ea typeface="微軟正黑體"/>
            </a:endParaRPr>
          </a:p>
        </p:txBody>
      </p:sp>
      <p:sp>
        <p:nvSpPr>
          <p:cNvPr id="2" name="文字版面配置區 1">
            <a:extLst>
              <a:ext uri="{FF2B5EF4-FFF2-40B4-BE49-F238E27FC236}">
                <a16:creationId xmlns:a16="http://schemas.microsoft.com/office/drawing/2014/main" id="{195280E3-E121-44CD-B1DB-29D14610E177}"/>
              </a:ext>
            </a:extLst>
          </p:cNvPr>
          <p:cNvSpPr>
            <a:spLocks noGrp="1"/>
          </p:cNvSpPr>
          <p:nvPr>
            <p:ph type="body" idx="1"/>
          </p:nvPr>
        </p:nvSpPr>
        <p:spPr>
          <a:xfrm>
            <a:off x="251520" y="1178526"/>
            <a:ext cx="8447939" cy="1239833"/>
          </a:xfrm>
        </p:spPr>
        <p:txBody>
          <a:bodyPr/>
          <a:lstStyle/>
          <a:p>
            <a:pPr marL="76200" indent="0">
              <a:buNone/>
            </a:pPr>
            <a:r>
              <a:rPr lang="en-US" altLang="zh-TW" sz="1700" b="0"/>
              <a:t>LDAP, Lightweight Directory Access Protocol-- a service to manage user’s and group‘s usernames and passwords. Users and the groups in the domain can use the same usernames and passwords to access office equipment, or local web services.</a:t>
            </a:r>
          </a:p>
          <a:p>
            <a:pPr marL="76200" indent="0">
              <a:buNone/>
            </a:pPr>
            <a:endParaRPr lang="en-US" altLang="zh-TW" sz="1800" b="0"/>
          </a:p>
        </p:txBody>
      </p:sp>
      <p:pic>
        <p:nvPicPr>
          <p:cNvPr id="4" name="圖片 3">
            <a:extLst>
              <a:ext uri="{FF2B5EF4-FFF2-40B4-BE49-F238E27FC236}">
                <a16:creationId xmlns:a16="http://schemas.microsoft.com/office/drawing/2014/main" id="{11E1C01E-4715-4272-BDEB-E8267CB6E673}"/>
              </a:ext>
            </a:extLst>
          </p:cNvPr>
          <p:cNvPicPr>
            <a:picLocks noChangeAspect="1"/>
          </p:cNvPicPr>
          <p:nvPr/>
        </p:nvPicPr>
        <p:blipFill>
          <a:blip r:embed="rId3"/>
          <a:stretch>
            <a:fillRect/>
          </a:stretch>
        </p:blipFill>
        <p:spPr>
          <a:xfrm>
            <a:off x="1067284" y="2811505"/>
            <a:ext cx="5655733" cy="1828254"/>
          </a:xfrm>
          <a:prstGeom prst="rect">
            <a:avLst/>
          </a:prstGeom>
        </p:spPr>
      </p:pic>
      <p:sp>
        <p:nvSpPr>
          <p:cNvPr id="5" name="矩形: 圓角 4">
            <a:extLst>
              <a:ext uri="{FF2B5EF4-FFF2-40B4-BE49-F238E27FC236}">
                <a16:creationId xmlns:a16="http://schemas.microsoft.com/office/drawing/2014/main" id="{6E4B6E33-F09D-42C2-AA96-06A6E41459FE}"/>
              </a:ext>
            </a:extLst>
          </p:cNvPr>
          <p:cNvSpPr/>
          <p:nvPr/>
        </p:nvSpPr>
        <p:spPr>
          <a:xfrm>
            <a:off x="1718974" y="2424471"/>
            <a:ext cx="1288869" cy="223808"/>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a:latin typeface="微軟正黑體" panose="020B0604030504040204" pitchFamily="34" charset="-120"/>
                <a:ea typeface="微軟正黑體" panose="020B0604030504040204" pitchFamily="34" charset="-120"/>
              </a:rPr>
              <a:t>User Access</a:t>
            </a:r>
            <a:endParaRPr lang="zh-TW" altLang="en-US" sz="1200">
              <a:latin typeface="微軟正黑體" panose="020B0604030504040204" pitchFamily="34" charset="-120"/>
              <a:ea typeface="微軟正黑體" panose="020B0604030504040204" pitchFamily="34" charset="-120"/>
            </a:endParaRPr>
          </a:p>
        </p:txBody>
      </p:sp>
      <p:sp>
        <p:nvSpPr>
          <p:cNvPr id="9" name="矩形: 圓角 8">
            <a:extLst>
              <a:ext uri="{FF2B5EF4-FFF2-40B4-BE49-F238E27FC236}">
                <a16:creationId xmlns:a16="http://schemas.microsoft.com/office/drawing/2014/main" id="{B980690D-B71C-45A3-86C7-BDEDA264918D}"/>
              </a:ext>
            </a:extLst>
          </p:cNvPr>
          <p:cNvSpPr/>
          <p:nvPr/>
        </p:nvSpPr>
        <p:spPr>
          <a:xfrm>
            <a:off x="3724081" y="2424471"/>
            <a:ext cx="1924967" cy="223808"/>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a:latin typeface="微軟正黑體" panose="020B0604030504040204" pitchFamily="34" charset="-120"/>
                <a:ea typeface="微軟正黑體" panose="020B0604030504040204" pitchFamily="34" charset="-120"/>
              </a:rPr>
              <a:t>LDAP Authentication </a:t>
            </a:r>
            <a:endParaRPr lang="zh-TW" altLang="en-US" sz="1200">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86210A5E-1E52-4C0C-B200-2FAC45651602}"/>
              </a:ext>
            </a:extLst>
          </p:cNvPr>
          <p:cNvSpPr txBox="1"/>
          <p:nvPr/>
        </p:nvSpPr>
        <p:spPr>
          <a:xfrm>
            <a:off x="1718974" y="2706342"/>
            <a:ext cx="1486805" cy="276999"/>
          </a:xfrm>
          <a:prstGeom prst="rect">
            <a:avLst/>
          </a:prstGeom>
          <a:noFill/>
        </p:spPr>
        <p:txBody>
          <a:bodyPr wrap="square" rtlCol="0">
            <a:spAutoFit/>
          </a:bodyPr>
          <a:lstStyle/>
          <a:p>
            <a:r>
              <a:rPr lang="en-US" altLang="zh-TW" sz="1200"/>
              <a:t>1.Ask for access</a:t>
            </a:r>
            <a:endParaRPr lang="zh-TW" altLang="en-US" sz="1200"/>
          </a:p>
        </p:txBody>
      </p:sp>
      <p:sp>
        <p:nvSpPr>
          <p:cNvPr id="10" name="文字方塊 9">
            <a:extLst>
              <a:ext uri="{FF2B5EF4-FFF2-40B4-BE49-F238E27FC236}">
                <a16:creationId xmlns:a16="http://schemas.microsoft.com/office/drawing/2014/main" id="{93ABAAC9-6C38-4877-9F23-C86CB3F37DC9}"/>
              </a:ext>
            </a:extLst>
          </p:cNvPr>
          <p:cNvSpPr txBox="1"/>
          <p:nvPr/>
        </p:nvSpPr>
        <p:spPr>
          <a:xfrm>
            <a:off x="3906306" y="2706342"/>
            <a:ext cx="1924967" cy="276999"/>
          </a:xfrm>
          <a:prstGeom prst="rect">
            <a:avLst/>
          </a:prstGeom>
          <a:noFill/>
        </p:spPr>
        <p:txBody>
          <a:bodyPr wrap="square" rtlCol="0">
            <a:spAutoFit/>
          </a:bodyPr>
          <a:lstStyle/>
          <a:p>
            <a:r>
              <a:rPr lang="en-US" altLang="zh-TW" sz="1200"/>
              <a:t>2.Password verification</a:t>
            </a:r>
            <a:endParaRPr lang="zh-TW" altLang="en-US" sz="1200"/>
          </a:p>
        </p:txBody>
      </p:sp>
      <p:sp>
        <p:nvSpPr>
          <p:cNvPr id="11" name="文字方塊 10">
            <a:extLst>
              <a:ext uri="{FF2B5EF4-FFF2-40B4-BE49-F238E27FC236}">
                <a16:creationId xmlns:a16="http://schemas.microsoft.com/office/drawing/2014/main" id="{CBD5DF2C-558D-410C-868D-2A80DECCAE69}"/>
              </a:ext>
            </a:extLst>
          </p:cNvPr>
          <p:cNvSpPr txBox="1"/>
          <p:nvPr/>
        </p:nvSpPr>
        <p:spPr>
          <a:xfrm>
            <a:off x="3906305" y="3098250"/>
            <a:ext cx="1642914" cy="276999"/>
          </a:xfrm>
          <a:prstGeom prst="rect">
            <a:avLst/>
          </a:prstGeom>
          <a:noFill/>
        </p:spPr>
        <p:txBody>
          <a:bodyPr wrap="square" rtlCol="0">
            <a:spAutoFit/>
          </a:bodyPr>
          <a:lstStyle/>
          <a:p>
            <a:r>
              <a:rPr lang="en-US" altLang="zh-TW" sz="1200"/>
              <a:t>3.Password is correct</a:t>
            </a:r>
            <a:endParaRPr lang="zh-TW" altLang="en-US" sz="1200"/>
          </a:p>
        </p:txBody>
      </p:sp>
      <p:sp>
        <p:nvSpPr>
          <p:cNvPr id="12" name="文字方塊 11">
            <a:extLst>
              <a:ext uri="{FF2B5EF4-FFF2-40B4-BE49-F238E27FC236}">
                <a16:creationId xmlns:a16="http://schemas.microsoft.com/office/drawing/2014/main" id="{4EE0DEE7-F0F1-4849-B6DE-B5CA4CA7441A}"/>
              </a:ext>
            </a:extLst>
          </p:cNvPr>
          <p:cNvSpPr txBox="1"/>
          <p:nvPr/>
        </p:nvSpPr>
        <p:spPr>
          <a:xfrm>
            <a:off x="1714859" y="3098250"/>
            <a:ext cx="1486805" cy="276999"/>
          </a:xfrm>
          <a:prstGeom prst="rect">
            <a:avLst/>
          </a:prstGeom>
          <a:noFill/>
        </p:spPr>
        <p:txBody>
          <a:bodyPr wrap="square" rtlCol="0">
            <a:spAutoFit/>
          </a:bodyPr>
          <a:lstStyle/>
          <a:p>
            <a:r>
              <a:rPr lang="en-US" altLang="zh-TW" sz="1200"/>
              <a:t>4.Access granted</a:t>
            </a:r>
            <a:endParaRPr lang="zh-TW" altLang="en-US"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prstGeom prst="rect">
            <a:avLst/>
          </a:prstGeom>
        </p:spPr>
        <p:txBody>
          <a:bodyPr spcFirstLastPara="1" wrap="square" lIns="91425" tIns="45700" rIns="91425" bIns="45700" anchor="ctr" anchorCtr="0">
            <a:noAutofit/>
          </a:bodyPr>
          <a:lstStyle/>
          <a:p>
            <a:r>
              <a:rPr lang="en-US" altLang="zh-TW" sz="3200">
                <a:ea typeface="微軟正黑體"/>
              </a:rPr>
              <a:t>User Scenarios: Each Office Needs a LDAP Domain</a:t>
            </a:r>
          </a:p>
        </p:txBody>
      </p:sp>
      <p:sp>
        <p:nvSpPr>
          <p:cNvPr id="7" name="文字版面配置區 6">
            <a:extLst>
              <a:ext uri="{FF2B5EF4-FFF2-40B4-BE49-F238E27FC236}">
                <a16:creationId xmlns:a16="http://schemas.microsoft.com/office/drawing/2014/main" id="{D658B729-386D-4B4B-84DE-30E37BC36BB1}"/>
              </a:ext>
            </a:extLst>
          </p:cNvPr>
          <p:cNvSpPr>
            <a:spLocks noGrp="1"/>
          </p:cNvSpPr>
          <p:nvPr>
            <p:ph type="body" idx="1"/>
          </p:nvPr>
        </p:nvSpPr>
        <p:spPr>
          <a:xfrm>
            <a:off x="251520" y="1016661"/>
            <a:ext cx="8568952" cy="1483258"/>
          </a:xfrm>
        </p:spPr>
        <p:txBody>
          <a:bodyPr/>
          <a:lstStyle/>
          <a:p>
            <a:pPr marL="285750" indent="-285750">
              <a:buChar char="•"/>
            </a:pPr>
            <a:r>
              <a:rPr lang="en-US" altLang="zh-TW" sz="1700" b="0"/>
              <a:t>In a business environment, each local office needs to have a local LDAP server to form a domain to allow domain users to access local equipment and services.</a:t>
            </a:r>
          </a:p>
          <a:p>
            <a:pPr marL="285750" indent="-285750">
              <a:buChar char="•"/>
            </a:pPr>
            <a:r>
              <a:rPr lang="en-US" altLang="zh-TW" sz="1700" b="0"/>
              <a:t>All users in each office need to join the LDAP domain, so that they can use the local equipment and services.</a:t>
            </a:r>
          </a:p>
        </p:txBody>
      </p:sp>
      <p:pic>
        <p:nvPicPr>
          <p:cNvPr id="9" name="圖片 8" descr="一張含有 室內, 桌, 書桌, 電腦 的圖片&#10;&#10;描述是以非常高的可信度產生">
            <a:extLst>
              <a:ext uri="{FF2B5EF4-FFF2-40B4-BE49-F238E27FC236}">
                <a16:creationId xmlns:a16="http://schemas.microsoft.com/office/drawing/2014/main" id="{C001AC75-EAC2-4841-B24E-F7089E79CC16}"/>
              </a:ext>
            </a:extLst>
          </p:cNvPr>
          <p:cNvPicPr>
            <a:picLocks noChangeAspect="1"/>
          </p:cNvPicPr>
          <p:nvPr/>
        </p:nvPicPr>
        <p:blipFill>
          <a:blip r:embed="rId3"/>
          <a:stretch>
            <a:fillRect/>
          </a:stretch>
        </p:blipFill>
        <p:spPr>
          <a:xfrm>
            <a:off x="1273586" y="2130464"/>
            <a:ext cx="5237677" cy="2658427"/>
          </a:xfrm>
          <a:prstGeom prst="rect">
            <a:avLst/>
          </a:prstGeom>
        </p:spPr>
      </p:pic>
      <p:sp>
        <p:nvSpPr>
          <p:cNvPr id="35" name="文字方塊 34">
            <a:extLst>
              <a:ext uri="{FF2B5EF4-FFF2-40B4-BE49-F238E27FC236}">
                <a16:creationId xmlns:a16="http://schemas.microsoft.com/office/drawing/2014/main" id="{50655D57-0944-4134-A56C-619EE3008263}"/>
              </a:ext>
            </a:extLst>
          </p:cNvPr>
          <p:cNvSpPr txBox="1"/>
          <p:nvPr/>
        </p:nvSpPr>
        <p:spPr>
          <a:xfrm>
            <a:off x="2667898" y="4080247"/>
            <a:ext cx="991097" cy="261610"/>
          </a:xfrm>
          <a:prstGeom prst="rect">
            <a:avLst/>
          </a:prstGeom>
          <a:noFill/>
        </p:spPr>
        <p:txBody>
          <a:bodyPr wrap="square" rtlCol="0">
            <a:spAutoFit/>
          </a:bodyPr>
          <a:lstStyle/>
          <a:p>
            <a:pPr algn="ctr"/>
            <a:r>
              <a:rPr lang="en-US" altLang="zh-TW" sz="1100">
                <a:solidFill>
                  <a:schemeClr val="bg1"/>
                </a:solidFill>
              </a:rPr>
              <a:t>Shanghai</a:t>
            </a:r>
            <a:endParaRPr lang="zh-TW" altLang="en-US" sz="1100">
              <a:solidFill>
                <a:schemeClr val="bg1"/>
              </a:solidFill>
            </a:endParaRPr>
          </a:p>
        </p:txBody>
      </p:sp>
      <p:sp>
        <p:nvSpPr>
          <p:cNvPr id="39" name="文字方塊 38">
            <a:extLst>
              <a:ext uri="{FF2B5EF4-FFF2-40B4-BE49-F238E27FC236}">
                <a16:creationId xmlns:a16="http://schemas.microsoft.com/office/drawing/2014/main" id="{91FBEAF8-50EB-4BFF-B5BC-3ECA6EA1FA7C}"/>
              </a:ext>
            </a:extLst>
          </p:cNvPr>
          <p:cNvSpPr txBox="1"/>
          <p:nvPr/>
        </p:nvSpPr>
        <p:spPr>
          <a:xfrm>
            <a:off x="3605205" y="3608560"/>
            <a:ext cx="689492" cy="261610"/>
          </a:xfrm>
          <a:prstGeom prst="rect">
            <a:avLst/>
          </a:prstGeom>
          <a:noFill/>
        </p:spPr>
        <p:txBody>
          <a:bodyPr wrap="square" rtlCol="0">
            <a:spAutoFit/>
          </a:bodyPr>
          <a:lstStyle/>
          <a:p>
            <a:pPr algn="ctr"/>
            <a:r>
              <a:rPr lang="en-US" altLang="zh-TW" sz="1100">
                <a:solidFill>
                  <a:schemeClr val="bg1"/>
                </a:solidFill>
              </a:rPr>
              <a:t>Taipei</a:t>
            </a:r>
            <a:endParaRPr lang="zh-TW" altLang="en-US" sz="1100">
              <a:solidFill>
                <a:schemeClr val="bg1"/>
              </a:solidFill>
            </a:endParaRPr>
          </a:p>
        </p:txBody>
      </p:sp>
      <p:sp>
        <p:nvSpPr>
          <p:cNvPr id="41" name="文字方塊 40">
            <a:extLst>
              <a:ext uri="{FF2B5EF4-FFF2-40B4-BE49-F238E27FC236}">
                <a16:creationId xmlns:a16="http://schemas.microsoft.com/office/drawing/2014/main" id="{A1ED0136-6E50-4B7A-A3AC-75B627F966F3}"/>
              </a:ext>
            </a:extLst>
          </p:cNvPr>
          <p:cNvSpPr txBox="1"/>
          <p:nvPr/>
        </p:nvSpPr>
        <p:spPr>
          <a:xfrm>
            <a:off x="4343749" y="4107783"/>
            <a:ext cx="881986" cy="261610"/>
          </a:xfrm>
          <a:prstGeom prst="rect">
            <a:avLst/>
          </a:prstGeom>
          <a:noFill/>
        </p:spPr>
        <p:txBody>
          <a:bodyPr wrap="square" rtlCol="0">
            <a:spAutoFit/>
          </a:bodyPr>
          <a:lstStyle/>
          <a:p>
            <a:pPr algn="ctr"/>
            <a:r>
              <a:rPr lang="en-US" altLang="zh-TW" sz="1100">
                <a:solidFill>
                  <a:schemeClr val="bg1"/>
                </a:solidFill>
              </a:rPr>
              <a:t>LA</a:t>
            </a:r>
            <a:endParaRPr lang="zh-TW" altLang="en-US" sz="1100">
              <a:solidFill>
                <a:schemeClr val="bg1"/>
              </a:solidFill>
            </a:endParaRPr>
          </a:p>
        </p:txBody>
      </p:sp>
    </p:spTree>
    <p:extLst>
      <p:ext uri="{BB962C8B-B14F-4D97-AF65-F5344CB8AC3E}">
        <p14:creationId xmlns:p14="http://schemas.microsoft.com/office/powerpoint/2010/main" val="3289286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6A7F3-434C-4442-8F84-D1AEA50E760C}"/>
              </a:ext>
            </a:extLst>
          </p:cNvPr>
          <p:cNvSpPr>
            <a:spLocks noGrp="1"/>
          </p:cNvSpPr>
          <p:nvPr>
            <p:ph type="title"/>
          </p:nvPr>
        </p:nvSpPr>
        <p:spPr/>
        <p:txBody>
          <a:bodyPr/>
          <a:lstStyle/>
          <a:p>
            <a:r>
              <a:rPr lang="en-US" altLang="zh-TW" dirty="0"/>
              <a:t>The Business LDAP Market Share</a:t>
            </a:r>
          </a:p>
        </p:txBody>
      </p:sp>
      <p:sp>
        <p:nvSpPr>
          <p:cNvPr id="5" name="文字版面配置區 4">
            <a:extLst>
              <a:ext uri="{FF2B5EF4-FFF2-40B4-BE49-F238E27FC236}">
                <a16:creationId xmlns:a16="http://schemas.microsoft.com/office/drawing/2014/main" id="{8C656EB0-52C8-4BA0-8CD7-896F1DC8E678}"/>
              </a:ext>
            </a:extLst>
          </p:cNvPr>
          <p:cNvSpPr>
            <a:spLocks noGrp="1"/>
          </p:cNvSpPr>
          <p:nvPr>
            <p:ph type="body" idx="1"/>
          </p:nvPr>
        </p:nvSpPr>
        <p:spPr>
          <a:xfrm>
            <a:off x="412387" y="1275606"/>
            <a:ext cx="8568952" cy="3456384"/>
          </a:xfrm>
        </p:spPr>
        <p:txBody>
          <a:bodyPr/>
          <a:lstStyle/>
          <a:p>
            <a:pPr marL="76200" indent="0">
              <a:buNone/>
            </a:pPr>
            <a:r>
              <a:rPr lang="en-US" altLang="zh-TW" sz="1800" b="0"/>
              <a:t>Major Applications: </a:t>
            </a:r>
          </a:p>
          <a:p>
            <a:pPr marL="76200" indent="0">
              <a:buNone/>
            </a:pPr>
            <a:r>
              <a:rPr lang="en-US" altLang="zh-TW" sz="1800" b="0"/>
              <a:t>IoT/Small Business/</a:t>
            </a:r>
          </a:p>
          <a:p>
            <a:pPr marL="76200" indent="0">
              <a:buNone/>
            </a:pPr>
            <a:r>
              <a:rPr lang="en-US" altLang="zh-TW" sz="1800" b="0"/>
              <a:t>Education/Service/</a:t>
            </a:r>
          </a:p>
          <a:p>
            <a:pPr marL="76200" indent="0">
              <a:buNone/>
            </a:pPr>
            <a:r>
              <a:rPr lang="en-US" altLang="zh-TW" sz="1800" b="0"/>
              <a:t>none Windows Environment </a:t>
            </a:r>
          </a:p>
          <a:p>
            <a:endParaRPr lang="en-US" altLang="zh-TW" sz="1800" b="0"/>
          </a:p>
          <a:p>
            <a:endParaRPr lang="en-US" altLang="zh-TW" sz="1800" b="0"/>
          </a:p>
          <a:p>
            <a:endParaRPr lang="en-US" altLang="zh-TW" sz="1800" b="0"/>
          </a:p>
          <a:p>
            <a:endParaRPr lang="en-US" altLang="zh-TW" sz="1800" b="0"/>
          </a:p>
          <a:p>
            <a:pPr marL="76200" indent="0">
              <a:buNone/>
            </a:pPr>
            <a:endParaRPr lang="en-US" altLang="zh-TW" sz="1800" b="0"/>
          </a:p>
          <a:p>
            <a:pPr marL="76200" indent="0">
              <a:buNone/>
            </a:pPr>
            <a:r>
              <a:rPr lang="en-US" altLang="zh-TW" sz="1400" b="0"/>
              <a:t>Source: https://discovery.hgdata.com/product/openldap</a:t>
            </a:r>
          </a:p>
          <a:p>
            <a:endParaRPr lang="zh-TW" altLang="en-US" sz="1800" b="0"/>
          </a:p>
        </p:txBody>
      </p:sp>
      <p:pic>
        <p:nvPicPr>
          <p:cNvPr id="11" name="圖片 10">
            <a:extLst>
              <a:ext uri="{FF2B5EF4-FFF2-40B4-BE49-F238E27FC236}">
                <a16:creationId xmlns:a16="http://schemas.microsoft.com/office/drawing/2014/main" id="{0317A39A-E8FE-422A-AF95-F0D5F1E77549}"/>
              </a:ext>
            </a:extLst>
          </p:cNvPr>
          <p:cNvPicPr>
            <a:picLocks noChangeAspect="1"/>
          </p:cNvPicPr>
          <p:nvPr/>
        </p:nvPicPr>
        <p:blipFill>
          <a:blip r:embed="rId3"/>
          <a:stretch>
            <a:fillRect/>
          </a:stretch>
        </p:blipFill>
        <p:spPr>
          <a:xfrm>
            <a:off x="3706192" y="1542871"/>
            <a:ext cx="2339005" cy="2375825"/>
          </a:xfrm>
          <a:prstGeom prst="rect">
            <a:avLst/>
          </a:prstGeom>
        </p:spPr>
      </p:pic>
      <p:sp>
        <p:nvSpPr>
          <p:cNvPr id="12" name="文字方塊 11">
            <a:extLst>
              <a:ext uri="{FF2B5EF4-FFF2-40B4-BE49-F238E27FC236}">
                <a16:creationId xmlns:a16="http://schemas.microsoft.com/office/drawing/2014/main" id="{43CF7117-AC4A-4F8B-989C-8FB9173EF6E7}"/>
              </a:ext>
            </a:extLst>
          </p:cNvPr>
          <p:cNvSpPr txBox="1"/>
          <p:nvPr/>
        </p:nvSpPr>
        <p:spPr>
          <a:xfrm>
            <a:off x="6443130" y="1751348"/>
            <a:ext cx="1761067" cy="307777"/>
          </a:xfrm>
          <a:prstGeom prst="rect">
            <a:avLst/>
          </a:prstGeom>
          <a:noFill/>
        </p:spPr>
        <p:txBody>
          <a:bodyPr wrap="square" rtlCol="0" anchor="t">
            <a:spAutoFit/>
          </a:bodyPr>
          <a:lstStyle/>
          <a:p>
            <a:r>
              <a:rPr lang="en-US" altLang="zh-TW" err="1"/>
              <a:t>OpenLDAP</a:t>
            </a:r>
            <a:r>
              <a:rPr lang="en-US" altLang="zh-TW"/>
              <a:t>,  23%</a:t>
            </a:r>
            <a:endParaRPr lang="zh-TW" altLang="en-US"/>
          </a:p>
        </p:txBody>
      </p:sp>
      <p:sp>
        <p:nvSpPr>
          <p:cNvPr id="13" name="文字方塊 12">
            <a:extLst>
              <a:ext uri="{FF2B5EF4-FFF2-40B4-BE49-F238E27FC236}">
                <a16:creationId xmlns:a16="http://schemas.microsoft.com/office/drawing/2014/main" id="{1F63351B-477A-4392-B1AA-DF3AE5C08DF6}"/>
              </a:ext>
            </a:extLst>
          </p:cNvPr>
          <p:cNvSpPr txBox="1"/>
          <p:nvPr/>
        </p:nvSpPr>
        <p:spPr>
          <a:xfrm>
            <a:off x="6443130" y="2578428"/>
            <a:ext cx="1761067" cy="307777"/>
          </a:xfrm>
          <a:prstGeom prst="rect">
            <a:avLst/>
          </a:prstGeom>
          <a:noFill/>
        </p:spPr>
        <p:txBody>
          <a:bodyPr wrap="square" rtlCol="0" anchor="t">
            <a:spAutoFit/>
          </a:bodyPr>
          <a:lstStyle/>
          <a:p>
            <a:r>
              <a:rPr lang="en-US" altLang="zh-TW">
                <a:solidFill>
                  <a:schemeClr val="tx1"/>
                </a:solidFill>
              </a:rPr>
              <a:t>Microsoft AD,  77%</a:t>
            </a:r>
            <a:endParaRPr lang="zh-TW" altLang="en-US">
              <a:solidFill>
                <a:schemeClr val="tx1"/>
              </a:solidFill>
            </a:endParaRPr>
          </a:p>
        </p:txBody>
      </p:sp>
      <p:cxnSp>
        <p:nvCxnSpPr>
          <p:cNvPr id="17" name="直線接點 16">
            <a:extLst>
              <a:ext uri="{FF2B5EF4-FFF2-40B4-BE49-F238E27FC236}">
                <a16:creationId xmlns:a16="http://schemas.microsoft.com/office/drawing/2014/main" id="{9E41C7C8-ABE9-48D9-AA2B-7D3EE31FAA8B}"/>
              </a:ext>
            </a:extLst>
          </p:cNvPr>
          <p:cNvCxnSpPr/>
          <p:nvPr/>
        </p:nvCxnSpPr>
        <p:spPr>
          <a:xfrm flipV="1">
            <a:off x="5401731" y="2886205"/>
            <a:ext cx="1041399" cy="482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8E8D5283-F92C-4222-A5B5-8A4F4E7716F5}"/>
              </a:ext>
            </a:extLst>
          </p:cNvPr>
          <p:cNvCxnSpPr/>
          <p:nvPr/>
        </p:nvCxnSpPr>
        <p:spPr>
          <a:xfrm>
            <a:off x="6443130" y="2886205"/>
            <a:ext cx="17610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94DEB172-62FA-4781-9DBD-B475E31A8A05}"/>
              </a:ext>
            </a:extLst>
          </p:cNvPr>
          <p:cNvCxnSpPr>
            <a:cxnSpLocks/>
          </p:cNvCxnSpPr>
          <p:nvPr/>
        </p:nvCxnSpPr>
        <p:spPr>
          <a:xfrm flipV="1">
            <a:off x="5401731" y="2081872"/>
            <a:ext cx="1041399" cy="259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B6307378-01B3-4C46-8C0D-8A0EA2CC3586}"/>
              </a:ext>
            </a:extLst>
          </p:cNvPr>
          <p:cNvCxnSpPr>
            <a:cxnSpLocks/>
          </p:cNvCxnSpPr>
          <p:nvPr/>
        </p:nvCxnSpPr>
        <p:spPr>
          <a:xfrm>
            <a:off x="6443130" y="2081871"/>
            <a:ext cx="17610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42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a16="http://schemas.microsoft.com/office/drawing/2014/main" id="{0909CD42-61FC-4822-B258-BBB841FBE0FA}"/>
              </a:ext>
            </a:extLst>
          </p:cNvPr>
          <p:cNvPicPr>
            <a:picLocks noChangeAspect="1"/>
          </p:cNvPicPr>
          <p:nvPr/>
        </p:nvPicPr>
        <p:blipFill>
          <a:blip r:embed="rId3"/>
          <a:stretch>
            <a:fillRect/>
          </a:stretch>
        </p:blipFill>
        <p:spPr>
          <a:xfrm>
            <a:off x="773328" y="2087256"/>
            <a:ext cx="5435309" cy="2813693"/>
          </a:xfrm>
          <a:prstGeom prst="rect">
            <a:avLst/>
          </a:prstGeom>
        </p:spPr>
      </p:pic>
      <p:sp>
        <p:nvSpPr>
          <p:cNvPr id="2" name="Title 1">
            <a:extLst>
              <a:ext uri="{FF2B5EF4-FFF2-40B4-BE49-F238E27FC236}">
                <a16:creationId xmlns:a16="http://schemas.microsoft.com/office/drawing/2014/main" id="{25DC1EFC-B22A-41FF-9BC0-7ECACB608B43}"/>
              </a:ext>
            </a:extLst>
          </p:cNvPr>
          <p:cNvSpPr>
            <a:spLocks noGrp="1"/>
          </p:cNvSpPr>
          <p:nvPr>
            <p:ph type="title"/>
          </p:nvPr>
        </p:nvSpPr>
        <p:spPr>
          <a:xfrm>
            <a:off x="2192866" y="169819"/>
            <a:ext cx="6951133" cy="740618"/>
          </a:xfrm>
        </p:spPr>
        <p:txBody>
          <a:bodyPr/>
          <a:lstStyle/>
          <a:p>
            <a:r>
              <a:rPr lang="en-US" altLang="zh-TW" sz="2000">
                <a:ea typeface="微軟正黑體"/>
              </a:rPr>
              <a:t>Using Both Public and Private Cloud Services, How Can One Account and its Password Have Access to all? </a:t>
            </a:r>
            <a:endParaRPr lang="en-US" sz="2000">
              <a:ea typeface="微軟正黑體"/>
            </a:endParaRPr>
          </a:p>
        </p:txBody>
      </p:sp>
      <p:sp>
        <p:nvSpPr>
          <p:cNvPr id="3" name="Text Placeholder 2">
            <a:extLst>
              <a:ext uri="{FF2B5EF4-FFF2-40B4-BE49-F238E27FC236}">
                <a16:creationId xmlns:a16="http://schemas.microsoft.com/office/drawing/2014/main" id="{1B697D62-81AB-444B-BF42-C3CAC672A3E1}"/>
              </a:ext>
            </a:extLst>
          </p:cNvPr>
          <p:cNvSpPr>
            <a:spLocks noGrp="1"/>
          </p:cNvSpPr>
          <p:nvPr>
            <p:ph type="body" idx="1"/>
          </p:nvPr>
        </p:nvSpPr>
        <p:spPr>
          <a:xfrm>
            <a:off x="287524" y="1224129"/>
            <a:ext cx="8568952" cy="893059"/>
          </a:xfrm>
        </p:spPr>
        <p:txBody>
          <a:bodyPr/>
          <a:lstStyle/>
          <a:p>
            <a:pPr marL="76200" indent="0">
              <a:buNone/>
            </a:pPr>
            <a:r>
              <a:rPr lang="en-US" altLang="zh-TW" sz="1500"/>
              <a:t>As companies start using mixed cloud services, some public and some private cloud, and data are also stored locally, or over the cloud. IT staff needs to manage all kinds of cloud and local account and passwords. Each user also hopes to use one account and password to access all services…</a:t>
            </a:r>
          </a:p>
        </p:txBody>
      </p:sp>
      <p:sp>
        <p:nvSpPr>
          <p:cNvPr id="8" name="文字方塊 7">
            <a:extLst>
              <a:ext uri="{FF2B5EF4-FFF2-40B4-BE49-F238E27FC236}">
                <a16:creationId xmlns:a16="http://schemas.microsoft.com/office/drawing/2014/main" id="{94B11B6B-5D46-4BEB-AB31-0D8F41CE043C}"/>
              </a:ext>
            </a:extLst>
          </p:cNvPr>
          <p:cNvSpPr txBox="1"/>
          <p:nvPr/>
        </p:nvSpPr>
        <p:spPr>
          <a:xfrm>
            <a:off x="1231913" y="3778955"/>
            <a:ext cx="716637" cy="276999"/>
          </a:xfrm>
          <a:prstGeom prst="rect">
            <a:avLst/>
          </a:prstGeom>
          <a:noFill/>
        </p:spPr>
        <p:txBody>
          <a:bodyPr wrap="square" rtlCol="0">
            <a:spAutoFit/>
          </a:bodyPr>
          <a:lstStyle/>
          <a:p>
            <a:pPr algn="ctr"/>
            <a:r>
              <a:rPr lang="en-US" altLang="zh-TW" sz="1200">
                <a:solidFill>
                  <a:schemeClr val="tx1"/>
                </a:solidFill>
              </a:rPr>
              <a:t>LA</a:t>
            </a:r>
            <a:endParaRPr lang="zh-TW" altLang="en-US" sz="1200">
              <a:solidFill>
                <a:schemeClr val="tx1"/>
              </a:solidFill>
            </a:endParaRPr>
          </a:p>
        </p:txBody>
      </p:sp>
      <p:sp>
        <p:nvSpPr>
          <p:cNvPr id="13" name="文字方塊 12">
            <a:extLst>
              <a:ext uri="{FF2B5EF4-FFF2-40B4-BE49-F238E27FC236}">
                <a16:creationId xmlns:a16="http://schemas.microsoft.com/office/drawing/2014/main" id="{A97C37B0-E7AC-4F36-BFEA-55E8192530E8}"/>
              </a:ext>
            </a:extLst>
          </p:cNvPr>
          <p:cNvSpPr txBox="1"/>
          <p:nvPr/>
        </p:nvSpPr>
        <p:spPr>
          <a:xfrm>
            <a:off x="1142023" y="4786332"/>
            <a:ext cx="916277" cy="276999"/>
          </a:xfrm>
          <a:prstGeom prst="rect">
            <a:avLst/>
          </a:prstGeom>
          <a:noFill/>
        </p:spPr>
        <p:txBody>
          <a:bodyPr wrap="square" rtlCol="0">
            <a:spAutoFit/>
          </a:bodyPr>
          <a:lstStyle/>
          <a:p>
            <a:pPr algn="ctr"/>
            <a:r>
              <a:rPr lang="en-US" altLang="zh-TW" sz="1200"/>
              <a:t>Taipei</a:t>
            </a:r>
            <a:endParaRPr lang="zh-TW" altLang="en-US" sz="1200"/>
          </a:p>
        </p:txBody>
      </p:sp>
      <p:sp>
        <p:nvSpPr>
          <p:cNvPr id="14" name="文字方塊 13">
            <a:extLst>
              <a:ext uri="{FF2B5EF4-FFF2-40B4-BE49-F238E27FC236}">
                <a16:creationId xmlns:a16="http://schemas.microsoft.com/office/drawing/2014/main" id="{63D84AA8-8B83-4712-B5DA-88B65B35973E}"/>
              </a:ext>
            </a:extLst>
          </p:cNvPr>
          <p:cNvSpPr txBox="1"/>
          <p:nvPr/>
        </p:nvSpPr>
        <p:spPr>
          <a:xfrm>
            <a:off x="5410050" y="4356297"/>
            <a:ext cx="1116870" cy="461665"/>
          </a:xfrm>
          <a:prstGeom prst="rect">
            <a:avLst/>
          </a:prstGeom>
          <a:noFill/>
        </p:spPr>
        <p:txBody>
          <a:bodyPr wrap="square" rtlCol="0">
            <a:spAutoFit/>
          </a:bodyPr>
          <a:lstStyle/>
          <a:p>
            <a:pPr algn="ctr"/>
            <a:r>
              <a:rPr lang="en-US" altLang="zh-TW" sz="1200"/>
              <a:t>Office Equipment</a:t>
            </a:r>
            <a:endParaRPr lang="zh-TW" altLang="en-US" sz="1200"/>
          </a:p>
        </p:txBody>
      </p:sp>
      <p:sp>
        <p:nvSpPr>
          <p:cNvPr id="16" name="文字方塊 15">
            <a:extLst>
              <a:ext uri="{FF2B5EF4-FFF2-40B4-BE49-F238E27FC236}">
                <a16:creationId xmlns:a16="http://schemas.microsoft.com/office/drawing/2014/main" id="{02E6B20B-AABB-4D21-A525-1D7E38E049B1}"/>
              </a:ext>
            </a:extLst>
          </p:cNvPr>
          <p:cNvSpPr txBox="1"/>
          <p:nvPr/>
        </p:nvSpPr>
        <p:spPr>
          <a:xfrm>
            <a:off x="4078447" y="3746581"/>
            <a:ext cx="2408745" cy="276999"/>
          </a:xfrm>
          <a:prstGeom prst="rect">
            <a:avLst/>
          </a:prstGeom>
          <a:noFill/>
        </p:spPr>
        <p:txBody>
          <a:bodyPr wrap="square" rtlCol="0">
            <a:spAutoFit/>
          </a:bodyPr>
          <a:lstStyle/>
          <a:p>
            <a:pPr algn="ctr"/>
            <a:r>
              <a:rPr lang="en-US" altLang="zh-TW" sz="1200"/>
              <a:t>All Sorts of Cloud Service</a:t>
            </a:r>
            <a:endParaRPr lang="zh-TW" altLang="en-US" sz="1200"/>
          </a:p>
        </p:txBody>
      </p:sp>
      <p:sp>
        <p:nvSpPr>
          <p:cNvPr id="17" name="文字方塊 16">
            <a:extLst>
              <a:ext uri="{FF2B5EF4-FFF2-40B4-BE49-F238E27FC236}">
                <a16:creationId xmlns:a16="http://schemas.microsoft.com/office/drawing/2014/main" id="{E1BAC790-0447-4CE1-96AB-C3A7C12E8F4C}"/>
              </a:ext>
            </a:extLst>
          </p:cNvPr>
          <p:cNvSpPr txBox="1"/>
          <p:nvPr/>
        </p:nvSpPr>
        <p:spPr>
          <a:xfrm>
            <a:off x="4453922" y="2584448"/>
            <a:ext cx="1357993" cy="276999"/>
          </a:xfrm>
          <a:prstGeom prst="rect">
            <a:avLst/>
          </a:prstGeom>
          <a:noFill/>
        </p:spPr>
        <p:txBody>
          <a:bodyPr wrap="square" rtlCol="0">
            <a:spAutoFit/>
          </a:bodyPr>
          <a:lstStyle/>
          <a:p>
            <a:pPr algn="ctr"/>
            <a:r>
              <a:rPr lang="en-US" altLang="zh-TW" sz="1200"/>
              <a:t>QNAP</a:t>
            </a:r>
            <a:r>
              <a:rPr lang="zh-TW" altLang="en-US" sz="1200"/>
              <a:t> </a:t>
            </a:r>
            <a:r>
              <a:rPr lang="en-US" altLang="zh-TW" sz="1200"/>
              <a:t>NAS</a:t>
            </a:r>
            <a:endParaRPr lang="zh-TW" altLang="en-US" sz="1200"/>
          </a:p>
        </p:txBody>
      </p:sp>
      <p:sp>
        <p:nvSpPr>
          <p:cNvPr id="24" name="文字方塊 23">
            <a:extLst>
              <a:ext uri="{FF2B5EF4-FFF2-40B4-BE49-F238E27FC236}">
                <a16:creationId xmlns:a16="http://schemas.microsoft.com/office/drawing/2014/main" id="{33C8CE45-33B3-41B7-BA2E-E942ECE32003}"/>
              </a:ext>
            </a:extLst>
          </p:cNvPr>
          <p:cNvSpPr txBox="1"/>
          <p:nvPr/>
        </p:nvSpPr>
        <p:spPr>
          <a:xfrm>
            <a:off x="966303" y="2449985"/>
            <a:ext cx="1101309" cy="276999"/>
          </a:xfrm>
          <a:prstGeom prst="rect">
            <a:avLst/>
          </a:prstGeom>
          <a:noFill/>
        </p:spPr>
        <p:txBody>
          <a:bodyPr wrap="square" rtlCol="0">
            <a:spAutoFit/>
          </a:bodyPr>
          <a:lstStyle/>
          <a:p>
            <a:pPr algn="ctr"/>
            <a:r>
              <a:rPr lang="en-US" altLang="zh-TW" sz="1200"/>
              <a:t>Shanghai</a:t>
            </a:r>
          </a:p>
        </p:txBody>
      </p:sp>
      <p:pic>
        <p:nvPicPr>
          <p:cNvPr id="31" name="圖片 30">
            <a:extLst>
              <a:ext uri="{FF2B5EF4-FFF2-40B4-BE49-F238E27FC236}">
                <a16:creationId xmlns:a16="http://schemas.microsoft.com/office/drawing/2014/main" id="{873A58CA-A2A4-41C4-8D7A-89F0411B4CBE}"/>
              </a:ext>
            </a:extLst>
          </p:cNvPr>
          <p:cNvPicPr>
            <a:picLocks noChangeAspect="1"/>
          </p:cNvPicPr>
          <p:nvPr/>
        </p:nvPicPr>
        <p:blipFill>
          <a:blip r:embed="rId4"/>
          <a:stretch>
            <a:fillRect/>
          </a:stretch>
        </p:blipFill>
        <p:spPr>
          <a:xfrm>
            <a:off x="6386282" y="3395829"/>
            <a:ext cx="561563" cy="405006"/>
          </a:xfrm>
          <a:prstGeom prst="rect">
            <a:avLst/>
          </a:prstGeom>
        </p:spPr>
      </p:pic>
      <p:pic>
        <p:nvPicPr>
          <p:cNvPr id="32" name="圖片 31">
            <a:extLst>
              <a:ext uri="{FF2B5EF4-FFF2-40B4-BE49-F238E27FC236}">
                <a16:creationId xmlns:a16="http://schemas.microsoft.com/office/drawing/2014/main" id="{342AA8CF-D88B-4065-978F-F5253FD385A6}"/>
              </a:ext>
            </a:extLst>
          </p:cNvPr>
          <p:cNvPicPr>
            <a:picLocks noChangeAspect="1"/>
          </p:cNvPicPr>
          <p:nvPr/>
        </p:nvPicPr>
        <p:blipFill>
          <a:blip r:embed="rId5"/>
          <a:stretch>
            <a:fillRect/>
          </a:stretch>
        </p:blipFill>
        <p:spPr>
          <a:xfrm>
            <a:off x="6046463" y="2866874"/>
            <a:ext cx="800440" cy="513490"/>
          </a:xfrm>
          <a:prstGeom prst="rect">
            <a:avLst/>
          </a:prstGeom>
        </p:spPr>
      </p:pic>
      <p:pic>
        <p:nvPicPr>
          <p:cNvPr id="33" name="圖片 32">
            <a:extLst>
              <a:ext uri="{FF2B5EF4-FFF2-40B4-BE49-F238E27FC236}">
                <a16:creationId xmlns:a16="http://schemas.microsoft.com/office/drawing/2014/main" id="{3514C799-21D8-4628-ACC1-786FFABEB67F}"/>
              </a:ext>
            </a:extLst>
          </p:cNvPr>
          <p:cNvPicPr>
            <a:picLocks noChangeAspect="1"/>
          </p:cNvPicPr>
          <p:nvPr/>
        </p:nvPicPr>
        <p:blipFill>
          <a:blip r:embed="rId6"/>
          <a:stretch>
            <a:fillRect/>
          </a:stretch>
        </p:blipFill>
        <p:spPr>
          <a:xfrm>
            <a:off x="4633426" y="3325525"/>
            <a:ext cx="664091" cy="337154"/>
          </a:xfrm>
          <a:prstGeom prst="rect">
            <a:avLst/>
          </a:prstGeom>
        </p:spPr>
      </p:pic>
      <p:pic>
        <p:nvPicPr>
          <p:cNvPr id="34" name="圖片 33">
            <a:extLst>
              <a:ext uri="{FF2B5EF4-FFF2-40B4-BE49-F238E27FC236}">
                <a16:creationId xmlns:a16="http://schemas.microsoft.com/office/drawing/2014/main" id="{F30E40A6-89B5-4B5E-B19B-8EB492A6CDC3}"/>
              </a:ext>
            </a:extLst>
          </p:cNvPr>
          <p:cNvPicPr>
            <a:picLocks noChangeAspect="1"/>
          </p:cNvPicPr>
          <p:nvPr/>
        </p:nvPicPr>
        <p:blipFill>
          <a:blip r:embed="rId7"/>
          <a:stretch>
            <a:fillRect/>
          </a:stretch>
        </p:blipFill>
        <p:spPr>
          <a:xfrm>
            <a:off x="5261026" y="3291313"/>
            <a:ext cx="550889" cy="377097"/>
          </a:xfrm>
          <a:prstGeom prst="rect">
            <a:avLst/>
          </a:prstGeom>
        </p:spPr>
      </p:pic>
      <p:pic>
        <p:nvPicPr>
          <p:cNvPr id="35" name="圖片 34">
            <a:extLst>
              <a:ext uri="{FF2B5EF4-FFF2-40B4-BE49-F238E27FC236}">
                <a16:creationId xmlns:a16="http://schemas.microsoft.com/office/drawing/2014/main" id="{3B233FBA-D1E9-49BA-B2B7-26DD76D29E0E}"/>
              </a:ext>
            </a:extLst>
          </p:cNvPr>
          <p:cNvPicPr>
            <a:picLocks noChangeAspect="1"/>
          </p:cNvPicPr>
          <p:nvPr/>
        </p:nvPicPr>
        <p:blipFill>
          <a:blip r:embed="rId8"/>
          <a:stretch>
            <a:fillRect/>
          </a:stretch>
        </p:blipFill>
        <p:spPr>
          <a:xfrm>
            <a:off x="6846903" y="2856850"/>
            <a:ext cx="929215" cy="585909"/>
          </a:xfrm>
          <a:prstGeom prst="rect">
            <a:avLst/>
          </a:prstGeom>
        </p:spPr>
      </p:pic>
      <p:sp>
        <p:nvSpPr>
          <p:cNvPr id="18" name="文字方塊 17">
            <a:extLst>
              <a:ext uri="{FF2B5EF4-FFF2-40B4-BE49-F238E27FC236}">
                <a16:creationId xmlns:a16="http://schemas.microsoft.com/office/drawing/2014/main" id="{B53021F9-46E6-4C1F-9994-16230D61A51C}"/>
              </a:ext>
            </a:extLst>
          </p:cNvPr>
          <p:cNvSpPr txBox="1"/>
          <p:nvPr/>
        </p:nvSpPr>
        <p:spPr>
          <a:xfrm>
            <a:off x="74606" y="266086"/>
            <a:ext cx="1627193" cy="415498"/>
          </a:xfrm>
          <a:prstGeom prst="rect">
            <a:avLst/>
          </a:prstGeom>
          <a:noFill/>
        </p:spPr>
        <p:txBody>
          <a:bodyPr wrap="square" rtlCol="0">
            <a:spAutoFit/>
          </a:bodyPr>
          <a:lstStyle/>
          <a:p>
            <a:r>
              <a:rPr lang="en-US" altLang="zh-TW" sz="2100" b="1">
                <a:solidFill>
                  <a:schemeClr val="bg1"/>
                </a:solidFill>
              </a:rPr>
              <a:t>Challenges</a:t>
            </a:r>
            <a:endParaRPr lang="zh-TW" altLang="en-US" sz="2100" b="1">
              <a:solidFill>
                <a:schemeClr val="bg1"/>
              </a:solidFill>
            </a:endParaRPr>
          </a:p>
        </p:txBody>
      </p:sp>
      <p:pic>
        <p:nvPicPr>
          <p:cNvPr id="5" name="圖片 4">
            <a:extLst>
              <a:ext uri="{FF2B5EF4-FFF2-40B4-BE49-F238E27FC236}">
                <a16:creationId xmlns:a16="http://schemas.microsoft.com/office/drawing/2014/main" id="{662610E2-C7B4-4AC7-B862-49C4233B5D2C}"/>
              </a:ext>
            </a:extLst>
          </p:cNvPr>
          <p:cNvPicPr>
            <a:picLocks noChangeAspect="1"/>
          </p:cNvPicPr>
          <p:nvPr/>
        </p:nvPicPr>
        <p:blipFill>
          <a:blip r:embed="rId9"/>
          <a:stretch>
            <a:fillRect/>
          </a:stretch>
        </p:blipFill>
        <p:spPr>
          <a:xfrm>
            <a:off x="2829494" y="3057636"/>
            <a:ext cx="661488" cy="661488"/>
          </a:xfrm>
          <a:prstGeom prst="rect">
            <a:avLst/>
          </a:prstGeom>
        </p:spPr>
      </p:pic>
    </p:spTree>
    <p:extLst>
      <p:ext uri="{BB962C8B-B14F-4D97-AF65-F5344CB8AC3E}">
        <p14:creationId xmlns:p14="http://schemas.microsoft.com/office/powerpoint/2010/main" val="1129482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11877-117E-47A2-A63A-F33104835B23}"/>
              </a:ext>
            </a:extLst>
          </p:cNvPr>
          <p:cNvSpPr>
            <a:spLocks noGrp="1"/>
          </p:cNvSpPr>
          <p:nvPr>
            <p:ph type="title"/>
          </p:nvPr>
        </p:nvSpPr>
        <p:spPr>
          <a:xfrm>
            <a:off x="200210" y="602436"/>
            <a:ext cx="6527800" cy="590776"/>
          </a:xfrm>
        </p:spPr>
        <p:txBody>
          <a:bodyPr/>
          <a:lstStyle/>
          <a:p>
            <a:r>
              <a:rPr lang="en-US" altLang="zh-CN" sz="3000"/>
              <a:t>A Comparison of All Current Directories Services</a:t>
            </a:r>
            <a:br>
              <a:rPr lang="en-US" altLang="zh-CN" sz="3200"/>
            </a:br>
            <a:endParaRPr lang="en-US" sz="3200"/>
          </a:p>
        </p:txBody>
      </p:sp>
      <p:graphicFrame>
        <p:nvGraphicFramePr>
          <p:cNvPr id="5" name="Table 5">
            <a:extLst>
              <a:ext uri="{FF2B5EF4-FFF2-40B4-BE49-F238E27FC236}">
                <a16:creationId xmlns:a16="http://schemas.microsoft.com/office/drawing/2014/main" id="{6780E022-F023-44DD-9DBD-70D22647A7A0}"/>
              </a:ext>
            </a:extLst>
          </p:cNvPr>
          <p:cNvGraphicFramePr>
            <a:graphicFrameLocks noGrp="1"/>
          </p:cNvGraphicFramePr>
          <p:nvPr>
            <p:extLst>
              <p:ext uri="{D42A27DB-BD31-4B8C-83A1-F6EECF244321}">
                <p14:modId xmlns:p14="http://schemas.microsoft.com/office/powerpoint/2010/main" val="306430845"/>
              </p:ext>
            </p:extLst>
          </p:nvPr>
        </p:nvGraphicFramePr>
        <p:xfrm>
          <a:off x="183276" y="1434842"/>
          <a:ext cx="8777447" cy="3261360"/>
        </p:xfrm>
        <a:graphic>
          <a:graphicData uri="http://schemas.openxmlformats.org/drawingml/2006/table">
            <a:tbl>
              <a:tblPr firstRow="1" bandRow="1">
                <a:tableStyleId>{5C22544A-7EE6-4342-B048-85BDC9FD1C3A}</a:tableStyleId>
              </a:tblPr>
              <a:tblGrid>
                <a:gridCol w="1117018">
                  <a:extLst>
                    <a:ext uri="{9D8B030D-6E8A-4147-A177-3AD203B41FA5}">
                      <a16:colId xmlns:a16="http://schemas.microsoft.com/office/drawing/2014/main" val="4084106998"/>
                    </a:ext>
                  </a:extLst>
                </a:gridCol>
                <a:gridCol w="1451295">
                  <a:extLst>
                    <a:ext uri="{9D8B030D-6E8A-4147-A177-3AD203B41FA5}">
                      <a16:colId xmlns:a16="http://schemas.microsoft.com/office/drawing/2014/main" val="3266890997"/>
                    </a:ext>
                  </a:extLst>
                </a:gridCol>
                <a:gridCol w="1501629">
                  <a:extLst>
                    <a:ext uri="{9D8B030D-6E8A-4147-A177-3AD203B41FA5}">
                      <a16:colId xmlns:a16="http://schemas.microsoft.com/office/drawing/2014/main" val="1797081910"/>
                    </a:ext>
                  </a:extLst>
                </a:gridCol>
                <a:gridCol w="1459685">
                  <a:extLst>
                    <a:ext uri="{9D8B030D-6E8A-4147-A177-3AD203B41FA5}">
                      <a16:colId xmlns:a16="http://schemas.microsoft.com/office/drawing/2014/main" val="2679666790"/>
                    </a:ext>
                  </a:extLst>
                </a:gridCol>
                <a:gridCol w="1669409">
                  <a:extLst>
                    <a:ext uri="{9D8B030D-6E8A-4147-A177-3AD203B41FA5}">
                      <a16:colId xmlns:a16="http://schemas.microsoft.com/office/drawing/2014/main" val="2061165582"/>
                    </a:ext>
                  </a:extLst>
                </a:gridCol>
                <a:gridCol w="1578411">
                  <a:extLst>
                    <a:ext uri="{9D8B030D-6E8A-4147-A177-3AD203B41FA5}">
                      <a16:colId xmlns:a16="http://schemas.microsoft.com/office/drawing/2014/main" val="1702248748"/>
                    </a:ext>
                  </a:extLst>
                </a:gridCol>
              </a:tblGrid>
              <a:tr h="396450">
                <a:tc>
                  <a:txBody>
                    <a:bodyPr/>
                    <a:lstStyle/>
                    <a:p>
                      <a:endParaRPr lang="en-US" sz="1100">
                        <a:latin typeface="微軟正黑體" panose="020B0604030504040204" pitchFamily="34" charset="-120"/>
                        <a:ea typeface="微軟正黑體" panose="020B0604030504040204" pitchFamily="34" charset="-120"/>
                      </a:endParaRP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a:r>
                        <a:rPr lang="en-US" sz="1100">
                          <a:latin typeface="微軟正黑體"/>
                          <a:ea typeface="微軟正黑體"/>
                        </a:rPr>
                        <a:t>LDAP Server</a:t>
                      </a: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a:r>
                        <a:rPr lang="en-US" sz="1100">
                          <a:latin typeface="微軟正黑體"/>
                          <a:ea typeface="微軟正黑體"/>
                        </a:rPr>
                        <a:t>Windows AD Server</a:t>
                      </a: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lvl="0" algn="ctr">
                        <a:buNone/>
                      </a:pPr>
                      <a:r>
                        <a:rPr lang="en-US" sz="1100">
                          <a:latin typeface="微軟正黑體"/>
                          <a:ea typeface="微軟正黑體"/>
                        </a:rPr>
                        <a:t>RADIUS Server</a:t>
                      </a: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lvl="0" algn="ctr">
                        <a:buNone/>
                      </a:pPr>
                      <a:r>
                        <a:rPr lang="en-US" sz="1100">
                          <a:latin typeface="微軟正黑體"/>
                          <a:ea typeface="微軟正黑體"/>
                        </a:rPr>
                        <a:t>JumpCloud </a:t>
                      </a:r>
                      <a:endParaRPr lang="en-US" sz="1100">
                        <a:latin typeface="微軟正黑體" panose="020B0604030504040204" pitchFamily="34" charset="-120"/>
                        <a:ea typeface="微軟正黑體" panose="020B0604030504040204" pitchFamily="34" charset="-120"/>
                      </a:endParaRPr>
                    </a:p>
                    <a:p>
                      <a:pPr lvl="0" algn="ctr">
                        <a:buNone/>
                      </a:pPr>
                      <a:r>
                        <a:rPr lang="en-US" sz="1100">
                          <a:latin typeface="微軟正黑體"/>
                          <a:ea typeface="微軟正黑體"/>
                        </a:rPr>
                        <a:t>(LDAP as a Service)</a:t>
                      </a: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a:r>
                        <a:rPr lang="en-US" sz="1100">
                          <a:latin typeface="微軟正黑體"/>
                          <a:ea typeface="微軟正黑體"/>
                        </a:rPr>
                        <a:t>Azure AD DS</a:t>
                      </a:r>
                    </a:p>
                    <a:p>
                      <a:pPr lvl="0" algn="ctr">
                        <a:buNone/>
                      </a:pPr>
                      <a:r>
                        <a:rPr lang="en-US" sz="1100">
                          <a:latin typeface="微軟正黑體"/>
                          <a:ea typeface="微軟正黑體"/>
                        </a:rPr>
                        <a:t>(AD as a Service)</a:t>
                      </a:r>
                    </a:p>
                  </a:txBody>
                  <a:tcPr anchor="ctr">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224931790"/>
                  </a:ext>
                </a:extLst>
              </a:tr>
              <a:tr h="450903">
                <a:tc>
                  <a:txBody>
                    <a:bodyPr/>
                    <a:lstStyle/>
                    <a:p>
                      <a:pPr algn="ctr"/>
                      <a:r>
                        <a:rPr lang="en-US" sz="1200"/>
                        <a:t>Strengths</a:t>
                      </a:r>
                    </a:p>
                  </a:txBody>
                  <a:tcPr anchor="ctr">
                    <a:solidFill>
                      <a:srgbClr val="D3CEEA"/>
                    </a:solidFill>
                  </a:tcPr>
                </a:tc>
                <a:tc>
                  <a:txBody>
                    <a:bodyPr/>
                    <a:lstStyle/>
                    <a:p>
                      <a:pPr algn="l"/>
                      <a:r>
                        <a:rPr lang="en-US" altLang="zh-TW" sz="1200" b="0" i="0" u="none" strike="noStrike" cap="none">
                          <a:solidFill>
                            <a:schemeClr val="dk1"/>
                          </a:solidFill>
                          <a:effectLst/>
                          <a:latin typeface="+mn-lt"/>
                          <a:ea typeface="+mn-ea"/>
                          <a:cs typeface="+mn-cs"/>
                          <a:sym typeface="Arial"/>
                        </a:rPr>
                        <a:t>Open</a:t>
                      </a:r>
                      <a:r>
                        <a:rPr lang="en-US" altLang="zh-TW" sz="1200" b="0" i="0" u="none" strike="noStrike" cap="none" baseline="0">
                          <a:solidFill>
                            <a:schemeClr val="dk1"/>
                          </a:solidFill>
                          <a:effectLst/>
                          <a:latin typeface="+mn-lt"/>
                          <a:ea typeface="+mn-ea"/>
                          <a:cs typeface="+mn-cs"/>
                          <a:sym typeface="Arial"/>
                        </a:rPr>
                        <a:t> source. </a:t>
                      </a:r>
                      <a:r>
                        <a:rPr lang="en-US" altLang="zh-TW" sz="1200" b="0" i="0" u="none" strike="noStrike" cap="none">
                          <a:solidFill>
                            <a:schemeClr val="dk1"/>
                          </a:solidFill>
                          <a:effectLst/>
                          <a:latin typeface="+mn-lt"/>
                          <a:ea typeface="+mn-ea"/>
                          <a:cs typeface="+mn-cs"/>
                          <a:sym typeface="Arial"/>
                        </a:rPr>
                        <a:t>Linux /</a:t>
                      </a:r>
                      <a:r>
                        <a:rPr lang="en-US" altLang="zh-TW" sz="1200" b="0" i="0" u="none" strike="noStrike" cap="none">
                          <a:solidFill>
                            <a:schemeClr val="dk1"/>
                          </a:solidFill>
                          <a:effectLst/>
                          <a:latin typeface="+mn-lt"/>
                          <a:ea typeface="+mn-ea"/>
                          <a:cs typeface="+mn-cs"/>
                        </a:rPr>
                        <a:t>Unix compatible.</a:t>
                      </a:r>
                      <a:endParaRPr lang="en-US" sz="1200"/>
                    </a:p>
                  </a:txBody>
                  <a:tcPr>
                    <a:solidFill>
                      <a:srgbClr val="D3CEEA"/>
                    </a:solidFill>
                  </a:tcPr>
                </a:tc>
                <a:tc>
                  <a:txBody>
                    <a:bodyPr/>
                    <a:lstStyle/>
                    <a:p>
                      <a:pPr algn="l"/>
                      <a:r>
                        <a:rPr lang="en-US" sz="1200"/>
                        <a:t>Windows</a:t>
                      </a:r>
                      <a:r>
                        <a:rPr lang="en-US" sz="1200" baseline="0"/>
                        <a:t> compatible for big enterprise. </a:t>
                      </a:r>
                      <a:endParaRPr lang="en-US" sz="1200"/>
                    </a:p>
                  </a:txBody>
                  <a:tcPr>
                    <a:solidFill>
                      <a:srgbClr val="D3CEEA"/>
                    </a:solidFill>
                  </a:tcPr>
                </a:tc>
                <a:tc>
                  <a:txBody>
                    <a:bodyPr/>
                    <a:lstStyle/>
                    <a:p>
                      <a:pPr lvl="0" algn="l">
                        <a:buNone/>
                      </a:pPr>
                      <a:r>
                        <a:rPr lang="en-US" altLang="zh-TW" sz="1200"/>
                        <a:t>For network</a:t>
                      </a:r>
                      <a:r>
                        <a:rPr lang="en-US" altLang="zh-TW" sz="1200" baseline="0"/>
                        <a:t> devices.</a:t>
                      </a:r>
                      <a:endParaRPr lang="en-US" sz="1200"/>
                    </a:p>
                  </a:txBody>
                  <a:tcPr>
                    <a:solidFill>
                      <a:srgbClr val="D3CEEA"/>
                    </a:solidFill>
                  </a:tcPr>
                </a:tc>
                <a:tc>
                  <a:txBody>
                    <a:bodyPr/>
                    <a:lstStyle/>
                    <a:p>
                      <a:pPr lvl="0" algn="l">
                        <a:buNone/>
                      </a:pPr>
                      <a:r>
                        <a:rPr lang="en-US" altLang="zh-TW" sz="1200"/>
                        <a:t>Intergrading AD, LDAP</a:t>
                      </a:r>
                      <a:r>
                        <a:rPr lang="en-US" altLang="zh-TW" sz="1200" baseline="0"/>
                        <a:t> and RADIUS to the cloud.</a:t>
                      </a:r>
                      <a:endParaRPr lang="en-US" sz="1200"/>
                    </a:p>
                  </a:txBody>
                  <a:tcPr>
                    <a:solidFill>
                      <a:srgbClr val="D3CEEA"/>
                    </a:solidFill>
                  </a:tcPr>
                </a:tc>
                <a:tc>
                  <a:txBody>
                    <a:bodyPr/>
                    <a:lstStyle/>
                    <a:p>
                      <a:pPr marL="0" marR="0" lvl="0" indent="0" algn="l" rtl="0" eaLnBrk="1" fontAlgn="auto" latinLnBrk="0" hangingPunct="1">
                        <a:lnSpc>
                          <a:spcPct val="100000"/>
                        </a:lnSpc>
                        <a:spcBef>
                          <a:spcPts val="0"/>
                        </a:spcBef>
                        <a:spcAft>
                          <a:spcPts val="0"/>
                        </a:spcAft>
                        <a:buFont typeface="Arial"/>
                        <a:buNone/>
                      </a:pPr>
                      <a:r>
                        <a:rPr lang="en-US" altLang="zh-TW" sz="1200"/>
                        <a:t>A</a:t>
                      </a:r>
                      <a:r>
                        <a:rPr lang="en-US" altLang="zh-TW" sz="1200" baseline="0"/>
                        <a:t> cloud service, but  mainly for Azure services.</a:t>
                      </a:r>
                      <a:endParaRPr lang="en-US" sz="1200"/>
                    </a:p>
                  </a:txBody>
                  <a:tcPr>
                    <a:solidFill>
                      <a:srgbClr val="D3CEEA"/>
                    </a:solidFill>
                  </a:tcPr>
                </a:tc>
                <a:extLst>
                  <a:ext uri="{0D108BD9-81ED-4DB2-BD59-A6C34878D82A}">
                    <a16:rowId xmlns:a16="http://schemas.microsoft.com/office/drawing/2014/main" val="869353461"/>
                  </a:ext>
                </a:extLst>
              </a:tr>
              <a:tr h="808700">
                <a:tc>
                  <a:txBody>
                    <a:bodyPr/>
                    <a:lstStyle/>
                    <a:p>
                      <a:pPr algn="ctr"/>
                      <a:r>
                        <a:rPr lang="en-US" sz="1200"/>
                        <a:t>Weakness</a:t>
                      </a:r>
                    </a:p>
                  </a:txBody>
                  <a:tcPr anchor="ctr"/>
                </a:tc>
                <a:tc>
                  <a:txBody>
                    <a:bodyPr/>
                    <a:lstStyle/>
                    <a:p>
                      <a:pPr algn="l"/>
                      <a:r>
                        <a:rPr lang="en-US" altLang="zh-TW" sz="1200"/>
                        <a:t>Installed Locally. Need</a:t>
                      </a:r>
                      <a:r>
                        <a:rPr lang="en-US" altLang="zh-TW" sz="1200" baseline="0"/>
                        <a:t> to know Linux. </a:t>
                      </a:r>
                      <a:r>
                        <a:rPr lang="en-US" altLang="zh-TW" sz="1200"/>
                        <a:t> Compatibility with Windows.</a:t>
                      </a:r>
                      <a:endParaRPr lang="en-US" sz="1200"/>
                    </a:p>
                  </a:txBody>
                  <a:tcPr/>
                </a:tc>
                <a:tc>
                  <a:txBody>
                    <a:bodyPr/>
                    <a:lstStyle/>
                    <a:p>
                      <a:pPr algn="l"/>
                      <a:r>
                        <a:rPr lang="en-US" altLang="zh-TW" sz="1200"/>
                        <a:t>Local install.</a:t>
                      </a:r>
                    </a:p>
                    <a:p>
                      <a:pPr algn="l"/>
                      <a:r>
                        <a:rPr lang="en-US" sz="1200"/>
                        <a:t>Expense.</a:t>
                      </a:r>
                      <a:r>
                        <a:rPr lang="en-US" sz="1200" baseline="0"/>
                        <a:t> </a:t>
                      </a:r>
                      <a:r>
                        <a:rPr lang="en-US" altLang="zh-TW" sz="1200"/>
                        <a:t>Compatibility with </a:t>
                      </a:r>
                      <a:r>
                        <a:rPr lang="en-US" altLang="zh-TW" sz="1200" b="0" i="0" u="none" strike="noStrike" cap="none">
                          <a:solidFill>
                            <a:schemeClr val="dk1"/>
                          </a:solidFill>
                          <a:effectLst/>
                          <a:latin typeface="+mn-lt"/>
                          <a:ea typeface="+mn-ea"/>
                          <a:cs typeface="+mn-cs"/>
                          <a:sym typeface="Arial"/>
                        </a:rPr>
                        <a:t>Linux /</a:t>
                      </a:r>
                      <a:r>
                        <a:rPr lang="en-US" altLang="zh-TW" sz="1200" b="0" i="0" u="none" strike="noStrike" cap="none">
                          <a:solidFill>
                            <a:schemeClr val="dk1"/>
                          </a:solidFill>
                          <a:effectLst/>
                          <a:latin typeface="+mn-lt"/>
                          <a:ea typeface="+mn-ea"/>
                          <a:cs typeface="+mn-cs"/>
                        </a:rPr>
                        <a:t>Unix .</a:t>
                      </a:r>
                      <a:endParaRPr lang="en-US" sz="1200"/>
                    </a:p>
                  </a:txBody>
                  <a:tcPr/>
                </a:tc>
                <a:tc>
                  <a:txBody>
                    <a:bodyPr/>
                    <a:lstStyle/>
                    <a:p>
                      <a:pPr algn="l"/>
                      <a:r>
                        <a:rPr lang="en-US" altLang="zh-TW" sz="1200"/>
                        <a:t>Installed Locally. Lack of none</a:t>
                      </a:r>
                      <a:r>
                        <a:rPr lang="en-US" altLang="zh-TW" sz="1200" baseline="0"/>
                        <a:t> network device support.</a:t>
                      </a:r>
                      <a:endParaRPr lang="en-US" altLang="zh-TW" sz="1200"/>
                    </a:p>
                  </a:txBody>
                  <a:tcPr/>
                </a:tc>
                <a:tc>
                  <a:txBody>
                    <a:bodyPr/>
                    <a:lstStyle/>
                    <a:p>
                      <a:pPr lvl="0" algn="l">
                        <a:buNone/>
                      </a:pPr>
                      <a:r>
                        <a:rPr lang="en-US" altLang="zh-TW" sz="1200" baseline="0"/>
                        <a:t>When web service is down, de</a:t>
                      </a:r>
                      <a:r>
                        <a:rPr lang="en-US" altLang="zh-TW" sz="1200"/>
                        <a:t>pending</a:t>
                      </a:r>
                      <a:r>
                        <a:rPr lang="en-US" altLang="zh-TW" sz="1200" baseline="0"/>
                        <a:t> on local cache.</a:t>
                      </a:r>
                      <a:endParaRPr lang="en-US" sz="1200"/>
                    </a:p>
                  </a:txBody>
                  <a:tcPr/>
                </a:tc>
                <a:tc>
                  <a:txBody>
                    <a:bodyPr/>
                    <a:lstStyle/>
                    <a:p>
                      <a:pPr algn="l"/>
                      <a:r>
                        <a:rPr lang="en-US" altLang="zh-TW" sz="1200"/>
                        <a:t>Complicate setup. Cannot replace</a:t>
                      </a:r>
                      <a:r>
                        <a:rPr lang="en-US" altLang="zh-TW" sz="1200" baseline="0"/>
                        <a:t> local AD. </a:t>
                      </a:r>
                      <a:r>
                        <a:rPr lang="en-US" altLang="zh-TW" sz="1200"/>
                        <a:t> </a:t>
                      </a:r>
                      <a:endParaRPr lang="en-US" sz="1200"/>
                    </a:p>
                  </a:txBody>
                  <a:tcPr/>
                </a:tc>
                <a:extLst>
                  <a:ext uri="{0D108BD9-81ED-4DB2-BD59-A6C34878D82A}">
                    <a16:rowId xmlns:a16="http://schemas.microsoft.com/office/drawing/2014/main" val="3776328401"/>
                  </a:ext>
                </a:extLst>
              </a:tr>
              <a:tr h="231398">
                <a:tc>
                  <a:txBody>
                    <a:bodyPr/>
                    <a:lstStyle/>
                    <a:p>
                      <a:pPr algn="ctr"/>
                      <a:r>
                        <a:rPr lang="en-US" sz="1200"/>
                        <a:t>Platform</a:t>
                      </a:r>
                    </a:p>
                  </a:txBody>
                  <a:tcPr anchor="ctr">
                    <a:solidFill>
                      <a:srgbClr val="D3CEEA"/>
                    </a:solidFill>
                  </a:tcPr>
                </a:tc>
                <a:tc>
                  <a:txBody>
                    <a:bodyPr/>
                    <a:lstStyle/>
                    <a:p>
                      <a:pPr algn="l"/>
                      <a:r>
                        <a:rPr lang="en-US" sz="1200"/>
                        <a:t>Linux</a:t>
                      </a:r>
                    </a:p>
                  </a:txBody>
                  <a:tcPr>
                    <a:solidFill>
                      <a:srgbClr val="D3CEEA"/>
                    </a:solidFill>
                  </a:tcPr>
                </a:tc>
                <a:tc>
                  <a:txBody>
                    <a:bodyPr/>
                    <a:lstStyle/>
                    <a:p>
                      <a:pPr algn="l"/>
                      <a:r>
                        <a:rPr lang="en-US" sz="1200"/>
                        <a:t>Windows Server</a:t>
                      </a:r>
                    </a:p>
                  </a:txBody>
                  <a:tcPr>
                    <a:solidFill>
                      <a:srgbClr val="D3CEEA"/>
                    </a:solidFill>
                  </a:tcPr>
                </a:tc>
                <a:tc>
                  <a:txBody>
                    <a:bodyPr/>
                    <a:lstStyle/>
                    <a:p>
                      <a:pPr lvl="0" algn="l">
                        <a:buNone/>
                      </a:pPr>
                      <a:r>
                        <a:rPr lang="en-US" sz="1200"/>
                        <a:t>AAA</a:t>
                      </a:r>
                    </a:p>
                  </a:txBody>
                  <a:tcPr>
                    <a:solidFill>
                      <a:srgbClr val="D3CEEA"/>
                    </a:solidFill>
                  </a:tcPr>
                </a:tc>
                <a:tc>
                  <a:txBody>
                    <a:bodyPr/>
                    <a:lstStyle/>
                    <a:p>
                      <a:pPr lvl="0" algn="l">
                        <a:buNone/>
                      </a:pPr>
                      <a:r>
                        <a:rPr lang="en-US" sz="1200"/>
                        <a:t>Cloud-</a:t>
                      </a:r>
                      <a:r>
                        <a:rPr lang="en-US" sz="1200" err="1"/>
                        <a:t>JumpCloud</a:t>
                      </a:r>
                      <a:endParaRPr lang="en-US" sz="1200"/>
                    </a:p>
                  </a:txBody>
                  <a:tcPr>
                    <a:solidFill>
                      <a:srgbClr val="D3CEEA"/>
                    </a:solidFill>
                  </a:tcPr>
                </a:tc>
                <a:tc>
                  <a:txBody>
                    <a:bodyPr/>
                    <a:lstStyle/>
                    <a:p>
                      <a:pPr algn="l"/>
                      <a:r>
                        <a:rPr lang="en-US" sz="1200"/>
                        <a:t>Cloud-Azure</a:t>
                      </a:r>
                    </a:p>
                  </a:txBody>
                  <a:tcPr>
                    <a:solidFill>
                      <a:srgbClr val="D3CEEA"/>
                    </a:solidFill>
                  </a:tcPr>
                </a:tc>
                <a:extLst>
                  <a:ext uri="{0D108BD9-81ED-4DB2-BD59-A6C34878D82A}">
                    <a16:rowId xmlns:a16="http://schemas.microsoft.com/office/drawing/2014/main" val="2535240417"/>
                  </a:ext>
                </a:extLst>
              </a:tr>
              <a:tr h="456612">
                <a:tc>
                  <a:txBody>
                    <a:bodyPr/>
                    <a:lstStyle/>
                    <a:p>
                      <a:pPr lvl="0" algn="ctr">
                        <a:lnSpc>
                          <a:spcPct val="100000"/>
                        </a:lnSpc>
                        <a:spcBef>
                          <a:spcPts val="0"/>
                        </a:spcBef>
                        <a:spcAft>
                          <a:spcPts val="0"/>
                        </a:spcAft>
                        <a:buNone/>
                      </a:pPr>
                      <a:r>
                        <a:rPr lang="en-US" sz="1200" b="0" i="0" u="none" strike="noStrike" noProof="0">
                          <a:latin typeface="Arial"/>
                        </a:rPr>
                        <a:t>CAPE</a:t>
                      </a:r>
                      <a:r>
                        <a:rPr lang="en-US" altLang="zh-TW" sz="1200" b="0" i="0" u="none" strike="noStrike" noProof="0">
                          <a:latin typeface="Arial"/>
                        </a:rPr>
                        <a:t>X</a:t>
                      </a:r>
                      <a:r>
                        <a:rPr lang="zh-TW" altLang="en-US" sz="1200" b="0" i="0" u="none" strike="noStrike" noProof="0">
                          <a:latin typeface="Arial"/>
                        </a:rPr>
                        <a:t> </a:t>
                      </a:r>
                      <a:r>
                        <a:rPr lang="en-US" altLang="zh-TW" sz="1200" b="0" i="0" u="none" strike="noStrike" noProof="0">
                          <a:latin typeface="Arial"/>
                        </a:rPr>
                        <a:t>&amp;</a:t>
                      </a:r>
                      <a:r>
                        <a:rPr lang="zh-TW" altLang="en-US" sz="1200" b="0" i="0" u="none" strike="noStrike" noProof="0">
                          <a:latin typeface="Arial"/>
                        </a:rPr>
                        <a:t> </a:t>
                      </a:r>
                      <a:r>
                        <a:rPr lang="en-US" altLang="zh-TW" sz="1200" b="0" i="0" u="none" strike="noStrike" noProof="0">
                          <a:latin typeface="Arial"/>
                        </a:rPr>
                        <a:t>OPEX</a:t>
                      </a:r>
                      <a:endParaRPr lang="en-US" sz="1200" b="0" i="0" u="none" strike="noStrike" noProof="0">
                        <a:latin typeface="Arial"/>
                      </a:endParaRPr>
                    </a:p>
                  </a:txBody>
                  <a:tcPr anchor="ctr"/>
                </a:tc>
                <a:tc>
                  <a:txBody>
                    <a:bodyPr/>
                    <a:lstStyle/>
                    <a:p>
                      <a:pPr lvl="0" algn="l">
                        <a:buNone/>
                      </a:pPr>
                      <a:r>
                        <a:rPr lang="en-US" altLang="zh-TW" sz="1200"/>
                        <a:t>HW/SW/Staff/NW/Server</a:t>
                      </a:r>
                      <a:r>
                        <a:rPr lang="en-US" altLang="zh-TW" sz="1200" baseline="0"/>
                        <a:t> Rooms</a:t>
                      </a:r>
                      <a:endParaRPr lang="en-US" altLang="zh-TW" sz="1200"/>
                    </a:p>
                  </a:txBody>
                  <a:tcPr/>
                </a:tc>
                <a:tc>
                  <a:txBody>
                    <a:bodyPr/>
                    <a:lstStyle/>
                    <a:p>
                      <a:pPr lvl="0" algn="l">
                        <a:buNone/>
                      </a:pPr>
                      <a:r>
                        <a:rPr lang="en-US" altLang="zh-TW" sz="1200"/>
                        <a:t>HW/SW/Staff/NW/Server</a:t>
                      </a:r>
                      <a:r>
                        <a:rPr lang="en-US" altLang="zh-TW" sz="1200" baseline="0"/>
                        <a:t> Rooms</a:t>
                      </a:r>
                      <a:endParaRPr lang="en-US" altLang="zh-TW" sz="1200"/>
                    </a:p>
                  </a:txBody>
                  <a:tcPr/>
                </a:tc>
                <a:tc>
                  <a:txBody>
                    <a:bodyPr/>
                    <a:lstStyle/>
                    <a:p>
                      <a:pPr lvl="0" algn="l">
                        <a:buNone/>
                      </a:pPr>
                      <a:r>
                        <a:rPr lang="en-US" altLang="zh-TW" sz="1200"/>
                        <a:t>HW/SW/Staff/NW/Server</a:t>
                      </a:r>
                      <a:r>
                        <a:rPr lang="en-US" altLang="zh-TW" sz="1200" baseline="0"/>
                        <a:t> Rooms</a:t>
                      </a:r>
                      <a:endParaRPr lang="en-US" altLang="zh-TW" sz="1200"/>
                    </a:p>
                  </a:txBody>
                  <a:tcPr/>
                </a:tc>
                <a:tc>
                  <a:txBody>
                    <a:bodyPr/>
                    <a:lstStyle/>
                    <a:p>
                      <a:pPr lvl="0" algn="l">
                        <a:buNone/>
                      </a:pPr>
                      <a:r>
                        <a:rPr lang="en-US" altLang="zh-TW" sz="1200"/>
                        <a:t>Cloud service/ Flexible</a:t>
                      </a:r>
                      <a:r>
                        <a:rPr lang="en-US" altLang="zh-TW" sz="1200" baseline="0"/>
                        <a:t> staff/NW</a:t>
                      </a:r>
                      <a:endParaRPr lang="en-US" altLang="zh-TW" sz="1200"/>
                    </a:p>
                  </a:txBody>
                  <a:tcPr/>
                </a:tc>
                <a:tc>
                  <a:txBody>
                    <a:bodyPr/>
                    <a:lstStyle/>
                    <a:p>
                      <a:pPr lvl="0" algn="l">
                        <a:buNone/>
                      </a:pPr>
                      <a:r>
                        <a:rPr lang="en-US" altLang="zh-TW" sz="1200"/>
                        <a:t>Cloud service/ Flexible</a:t>
                      </a:r>
                      <a:r>
                        <a:rPr lang="en-US" altLang="zh-TW" sz="1200" baseline="0"/>
                        <a:t> staff/NW</a:t>
                      </a:r>
                      <a:endParaRPr lang="en-US" altLang="zh-TW" sz="1200"/>
                    </a:p>
                  </a:txBody>
                  <a:tcPr/>
                </a:tc>
                <a:extLst>
                  <a:ext uri="{0D108BD9-81ED-4DB2-BD59-A6C34878D82A}">
                    <a16:rowId xmlns:a16="http://schemas.microsoft.com/office/drawing/2014/main" val="2691431642"/>
                  </a:ext>
                </a:extLst>
              </a:tr>
              <a:tr h="451083">
                <a:tc>
                  <a:txBody>
                    <a:bodyPr/>
                    <a:lstStyle/>
                    <a:p>
                      <a:pPr lvl="0" algn="ctr">
                        <a:lnSpc>
                          <a:spcPct val="100000"/>
                        </a:lnSpc>
                        <a:spcBef>
                          <a:spcPts val="0"/>
                        </a:spcBef>
                        <a:spcAft>
                          <a:spcPts val="0"/>
                        </a:spcAft>
                        <a:buNone/>
                      </a:pPr>
                      <a:r>
                        <a:rPr lang="en-US" sz="1200" b="0" i="0" u="none" strike="noStrike" noProof="0">
                          <a:latin typeface="Arial"/>
                        </a:rPr>
                        <a:t>Remark</a:t>
                      </a:r>
                    </a:p>
                  </a:txBody>
                  <a:tcPr anchor="ctr"/>
                </a:tc>
                <a:tc>
                  <a:txBody>
                    <a:bodyPr/>
                    <a:lstStyle/>
                    <a:p>
                      <a:pPr lvl="0" algn="l">
                        <a:buNone/>
                      </a:pPr>
                      <a:r>
                        <a:rPr lang="en-US" altLang="zh-TW" sz="1200"/>
                        <a:t>QTS built</a:t>
                      </a:r>
                      <a:r>
                        <a:rPr lang="en-US" altLang="zh-TW" sz="1200" baseline="0"/>
                        <a:t> in LDAP Server</a:t>
                      </a:r>
                      <a:endParaRPr lang="en-US" altLang="zh-TW" sz="1200"/>
                    </a:p>
                  </a:txBody>
                  <a:tcPr/>
                </a:tc>
                <a:tc>
                  <a:txBody>
                    <a:bodyPr/>
                    <a:lstStyle/>
                    <a:p>
                      <a:pPr lvl="0" algn="l">
                        <a:lnSpc>
                          <a:spcPct val="100000"/>
                        </a:lnSpc>
                        <a:spcBef>
                          <a:spcPts val="0"/>
                        </a:spcBef>
                        <a:spcAft>
                          <a:spcPts val="0"/>
                        </a:spcAft>
                        <a:buNone/>
                      </a:pPr>
                      <a:r>
                        <a:rPr lang="en-US" sz="1200" b="0" i="0" u="none" strike="noStrike" noProof="0">
                          <a:latin typeface="Arial"/>
                        </a:rPr>
                        <a:t>QTS built in </a:t>
                      </a:r>
                      <a:r>
                        <a:rPr lang="en-US" sz="1200"/>
                        <a:t>Domain Controller</a:t>
                      </a:r>
                    </a:p>
                  </a:txBody>
                  <a:tcPr/>
                </a:tc>
                <a:tc>
                  <a:txBody>
                    <a:bodyPr/>
                    <a:lstStyle/>
                    <a:p>
                      <a:pPr lvl="0" algn="l">
                        <a:lnSpc>
                          <a:spcPct val="100000"/>
                        </a:lnSpc>
                        <a:spcBef>
                          <a:spcPts val="0"/>
                        </a:spcBef>
                        <a:spcAft>
                          <a:spcPts val="0"/>
                        </a:spcAft>
                        <a:buNone/>
                      </a:pPr>
                      <a:r>
                        <a:rPr lang="en-US" sz="1200" b="0" i="0" u="none" strike="noStrike" noProof="0">
                          <a:latin typeface="+mn-lt"/>
                        </a:rPr>
                        <a:t>QTS built in RADIUS </a:t>
                      </a:r>
                      <a:r>
                        <a:rPr lang="en-US" sz="1200" b="0" i="0" u="none" strike="noStrike" noProof="0">
                          <a:latin typeface="Arial"/>
                        </a:rPr>
                        <a:t>Server</a:t>
                      </a:r>
                      <a:endParaRPr lang="en-US"/>
                    </a:p>
                  </a:txBody>
                  <a:tcPr/>
                </a:tc>
                <a:tc>
                  <a:txBody>
                    <a:bodyPr/>
                    <a:lstStyle/>
                    <a:p>
                      <a:pPr lvl="0" algn="l">
                        <a:buNone/>
                      </a:pPr>
                      <a:r>
                        <a:rPr lang="en-US" altLang="zh-TW" sz="1200"/>
                        <a:t>&lt;10 ppl free, more $3~$9/account/ month</a:t>
                      </a:r>
                    </a:p>
                  </a:txBody>
                  <a:tcPr/>
                </a:tc>
                <a:tc>
                  <a:txBody>
                    <a:bodyPr/>
                    <a:lstStyle/>
                    <a:p>
                      <a:pPr lvl="0" algn="l">
                        <a:buNone/>
                      </a:pPr>
                      <a:r>
                        <a:rPr lang="en-US" sz="1200"/>
                        <a:t>Suggest to keep local AD.</a:t>
                      </a:r>
                    </a:p>
                  </a:txBody>
                  <a:tcPr/>
                </a:tc>
                <a:extLst>
                  <a:ext uri="{0D108BD9-81ED-4DB2-BD59-A6C34878D82A}">
                    <a16:rowId xmlns:a16="http://schemas.microsoft.com/office/drawing/2014/main" val="2040645327"/>
                  </a:ext>
                </a:extLst>
              </a:tr>
            </a:tbl>
          </a:graphicData>
        </a:graphic>
      </p:graphicFrame>
      <p:pic>
        <p:nvPicPr>
          <p:cNvPr id="4" name="圖片 3">
            <a:extLst>
              <a:ext uri="{FF2B5EF4-FFF2-40B4-BE49-F238E27FC236}">
                <a16:creationId xmlns:a16="http://schemas.microsoft.com/office/drawing/2014/main" id="{F37B2C22-F166-4E87-9AA3-0FADF4109091}"/>
              </a:ext>
            </a:extLst>
          </p:cNvPr>
          <p:cNvPicPr>
            <a:picLocks noChangeAspect="1"/>
          </p:cNvPicPr>
          <p:nvPr/>
        </p:nvPicPr>
        <p:blipFill rotWithShape="1">
          <a:blip r:embed="rId4"/>
          <a:srcRect t="35818" b="11108"/>
          <a:stretch/>
        </p:blipFill>
        <p:spPr>
          <a:xfrm>
            <a:off x="6087544" y="272305"/>
            <a:ext cx="3056456" cy="983247"/>
          </a:xfrm>
          <a:prstGeom prst="rect">
            <a:avLst/>
          </a:prstGeom>
        </p:spPr>
      </p:pic>
    </p:spTree>
    <p:extLst>
      <p:ext uri="{BB962C8B-B14F-4D97-AF65-F5344CB8AC3E}">
        <p14:creationId xmlns:p14="http://schemas.microsoft.com/office/powerpoint/2010/main" val="1626215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ctrTitle"/>
          </p:nvPr>
        </p:nvSpPr>
        <p:spPr>
          <a:xfrm>
            <a:off x="380808" y="2195707"/>
            <a:ext cx="4602252" cy="1317960"/>
          </a:xfrm>
        </p:spPr>
        <p:txBody>
          <a:bodyPr/>
          <a:lstStyle/>
          <a:p>
            <a:r>
              <a:rPr lang="en-US" err="1"/>
              <a:t>JumpCloud's</a:t>
            </a:r>
            <a:r>
              <a:rPr lang="en-US"/>
              <a:t> </a:t>
            </a:r>
            <a:r>
              <a:rPr lang="en-US" sz="2800"/>
              <a:t>Directory-as-a-Service</a:t>
            </a:r>
            <a:r>
              <a:rPr lang="en-US" sz="2200"/>
              <a:t>®</a:t>
            </a:r>
            <a:endParaRPr lang="zh-TW" altLang="en-US" sz="2200"/>
          </a:p>
        </p:txBody>
      </p:sp>
    </p:spTree>
    <p:extLst>
      <p:ext uri="{BB962C8B-B14F-4D97-AF65-F5344CB8AC3E}">
        <p14:creationId xmlns:p14="http://schemas.microsoft.com/office/powerpoint/2010/main" val="2578604264"/>
      </p:ext>
    </p:extLst>
  </p:cSld>
  <p:clrMapOvr>
    <a:masterClrMapping/>
  </p:clrMapOvr>
</p:sld>
</file>

<file path=ppt/theme/theme1.xml><?xml version="1.0" encoding="utf-8"?>
<a:theme xmlns:a="http://schemas.openxmlformats.org/drawingml/2006/main" name="自訂設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1223</Words>
  <Application>Microsoft Office PowerPoint</Application>
  <PresentationFormat>如螢幕大小 (16:9)</PresentationFormat>
  <Paragraphs>192</Paragraphs>
  <Slides>31</Slides>
  <Notes>25</Notes>
  <HiddenSlides>1</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31</vt:i4>
      </vt:variant>
    </vt:vector>
  </HeadingPairs>
  <TitlesOfParts>
    <vt:vector size="37" baseType="lpstr">
      <vt:lpstr>Arial</vt:lpstr>
      <vt:lpstr>微軟正黑體</vt:lpstr>
      <vt:lpstr>新細明體</vt:lpstr>
      <vt:lpstr>Times New Roman</vt:lpstr>
      <vt:lpstr>Calibri</vt:lpstr>
      <vt:lpstr>自訂設計</vt:lpstr>
      <vt:lpstr>PowerPoint 簡報</vt:lpstr>
      <vt:lpstr>Summary:</vt:lpstr>
      <vt:lpstr>LDAP Introduction</vt:lpstr>
      <vt:lpstr>What Does LDAP Do?</vt:lpstr>
      <vt:lpstr>User Scenarios: Each Office Needs a LDAP Domain</vt:lpstr>
      <vt:lpstr>The Business LDAP Market Share</vt:lpstr>
      <vt:lpstr>Using Both Public and Private Cloud Services, How Can One Account and its Password Have Access to all? </vt:lpstr>
      <vt:lpstr>A Comparison of All Current Directories Services </vt:lpstr>
      <vt:lpstr>JumpCloud's Directory-as-a-Service®</vt:lpstr>
      <vt:lpstr>JumpCloud offers Cloud LDAP Service</vt:lpstr>
      <vt:lpstr>JumpCloud's Directory-as-a-Service</vt:lpstr>
      <vt:lpstr>Centralized LDAP Management from The Cloud  </vt:lpstr>
      <vt:lpstr>Jumpcloud’s DaaS Supports More Than 100 Cloud Services</vt:lpstr>
      <vt:lpstr>QNAP NAS Supports JumpCloud’s Single Sign On to Cloud and Local Services</vt:lpstr>
      <vt:lpstr>Use Domain Security in The QTS to Join JumpCloud</vt:lpstr>
      <vt:lpstr>JumpCloud Centralizes All the Access to QNAP NAS</vt:lpstr>
      <vt:lpstr>QNAP NAS: The Bridging Center For A Mixing Cloud Environment  </vt:lpstr>
      <vt:lpstr>NAS’s Apps and Jumpcloud’s DaaS Service </vt:lpstr>
      <vt:lpstr>JumpCloud Pricing</vt:lpstr>
      <vt:lpstr>Comparison of Jumpcloud’s Different Price Package </vt:lpstr>
      <vt:lpstr>A Demonstration of Using JumpCloud's accounts On QNAP NAS</vt:lpstr>
      <vt:lpstr>Apply For An Administrator Account with JumpCloud </vt:lpstr>
      <vt:lpstr>Identical Name of The Workgroup in QTS and JumpCloud</vt:lpstr>
      <vt:lpstr>Connecting QTS to JumpCloud </vt:lpstr>
      <vt:lpstr>Importing Domain Users and Groups Into QTS</vt:lpstr>
      <vt:lpstr>Set The Shared Folder Permission and Application Privilege</vt:lpstr>
      <vt:lpstr>A Tutorial for QNAP NAS to Join JumpCloud's LDAP-as-a-Service </vt:lpstr>
      <vt:lpstr>PowerPoint 簡報</vt:lpstr>
      <vt:lpstr>Summary</vt:lpstr>
      <vt:lpstr>PowerPoint 簡報</vt:lpstr>
      <vt:lpstr>使用 JumpCloud 管理雲端目錄服務權限</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QuAI 軟體應用教學:  使用 QTS 與 Tensorflow 在 TS-2888X 執行 AI 模型訓練</dc:title>
  <dc:creator>HsuanChang</dc:creator>
  <cp:lastModifiedBy>QNAP_Hsuan Chang</cp:lastModifiedBy>
  <cp:revision>6</cp:revision>
  <dcterms:modified xsi:type="dcterms:W3CDTF">2019-04-18T08:40:32Z</dcterms:modified>
</cp:coreProperties>
</file>