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3"/>
  </p:notesMasterIdLst>
  <p:sldIdLst>
    <p:sldId id="256" r:id="rId2"/>
    <p:sldId id="257" r:id="rId3"/>
    <p:sldId id="258" r:id="rId4"/>
    <p:sldId id="259" r:id="rId5"/>
    <p:sldId id="295" r:id="rId6"/>
    <p:sldId id="313" r:id="rId7"/>
    <p:sldId id="305" r:id="rId8"/>
    <p:sldId id="314" r:id="rId9"/>
    <p:sldId id="301" r:id="rId10"/>
    <p:sldId id="260" r:id="rId11"/>
    <p:sldId id="292" r:id="rId12"/>
    <p:sldId id="304" r:id="rId13"/>
    <p:sldId id="296" r:id="rId14"/>
    <p:sldId id="302" r:id="rId15"/>
    <p:sldId id="320" r:id="rId16"/>
    <p:sldId id="303" r:id="rId17"/>
    <p:sldId id="316" r:id="rId18"/>
    <p:sldId id="315" r:id="rId19"/>
    <p:sldId id="317" r:id="rId20"/>
    <p:sldId id="319" r:id="rId21"/>
    <p:sldId id="263" r:id="rId22"/>
    <p:sldId id="299" r:id="rId23"/>
    <p:sldId id="298" r:id="rId24"/>
    <p:sldId id="300" r:id="rId25"/>
    <p:sldId id="312" r:id="rId26"/>
    <p:sldId id="309" r:id="rId27"/>
    <p:sldId id="282" r:id="rId28"/>
    <p:sldId id="307" r:id="rId29"/>
    <p:sldId id="306" r:id="rId30"/>
    <p:sldId id="283" r:id="rId31"/>
    <p:sldId id="261" r:id="rId32"/>
  </p:sldIdLst>
  <p:sldSz cx="9144000" cy="5143500" type="screen16x9"/>
  <p:notesSz cx="6858000" cy="9144000"/>
  <p:embeddedFontLst>
    <p:embeddedFont>
      <p:font typeface="Calibri" panose="020F0502020204030204" pitchFamily="34" charset="0"/>
      <p:regular r:id="rId34"/>
      <p:bold r:id="rId35"/>
      <p:italic r:id="rId36"/>
      <p:boldItalic r:id="rId37"/>
    </p:embeddedFont>
    <p:embeddedFont>
      <p:font typeface="微軟正黑體" panose="020B0604030504040204" pitchFamily="34" charset="-120"/>
      <p:regular r:id="rId38"/>
      <p:bold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3854"/>
    <a:srgbClr val="254061"/>
    <a:srgbClr val="2D4E77"/>
    <a:srgbClr val="345A88"/>
    <a:srgbClr val="D3CEEA"/>
    <a:srgbClr val="E7D1E5"/>
    <a:srgbClr val="00339A"/>
    <a:srgbClr val="0037A4"/>
    <a:srgbClr val="33CC33"/>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BBBD0F-6C81-0118-40CF-D7966796F226}" v="14" dt="2019-04-18T01:51:13.868"/>
    <p1510:client id="{1D5AF315-4DEF-FF62-14D6-30B4B48D8E6A}" v="94" dt="2019-04-18T01:55:05.567"/>
    <p1510:client id="{4EF3F955-4F1A-4218-BBD2-013C26F8517E}" v="57" dt="2019-04-18T02:09:52.720"/>
    <p1510:client id="{C5AB107F-C7E9-49BC-8379-8F785204B4F1}" v="18" dt="2019-04-18T06:24:21.469"/>
    <p1510:client id="{54696DA5-35ED-7283-CDDD-737831F1536F}" v="2" dt="2019-04-18T06:03:22.893"/>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3" d="100"/>
          <a:sy n="113" d="100"/>
        </p:scale>
        <p:origin x="27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530b72aa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g5530b72aa6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5530b72aa6_4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5530b72aa6_4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5530b72aa6_4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5530b72aa6_4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4407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5530b72aa6_4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5530b72aa6_4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af-ZA"/>
              <a:t>SAMBA</a:t>
            </a:r>
            <a:r>
              <a:rPr lang="zh-CN" altLang="af-ZA"/>
              <a:t>改成</a:t>
            </a:r>
            <a:r>
              <a:rPr lang="af-ZA"/>
              <a:t>SMB: SAMBA</a:t>
            </a:r>
            <a:r>
              <a:rPr lang="zh-CN" altLang="af-ZA"/>
              <a:t>是讓Unix系統，也能用Windows SMB的軟體，而這張圖的情境，是一台Windows PC要用SMB，來讀取NAS...</a:t>
            </a:r>
          </a:p>
        </p:txBody>
      </p:sp>
    </p:spTree>
    <p:extLst>
      <p:ext uri="{BB962C8B-B14F-4D97-AF65-F5344CB8AC3E}">
        <p14:creationId xmlns:p14="http://schemas.microsoft.com/office/powerpoint/2010/main" val="2815308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5530b72aa6_4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5530b72aa6_4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6410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5530b72aa6_4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5530b72aa6_4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8060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5530b72aa6_4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5530b72aa6_4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3297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966874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309522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5530b72aa6_1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5530b72aa6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5530b72aa6_1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5530b72aa6_1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6464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5530b72aa6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5530b72aa6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5530b72aa6_1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5530b72aa6_1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6077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5530b72aa6_1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5530b72aa6_1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4947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5530b72aa6_1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5530b72aa6_1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5344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5530b72aa6_1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5530b72aa6_1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5530b72aa6_4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5530b72aa6_4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5530b72aa6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5530b72aa6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5530b72aa6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5530b72aa6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5530b72aa6_4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5530b72aa6_4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1974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https://discovery.hgdata.com/segment</a:t>
            </a:r>
            <a:endParaRPr lang="zh-TW" altLang="en-US"/>
          </a:p>
        </p:txBody>
      </p:sp>
    </p:spTree>
    <p:extLst>
      <p:ext uri="{BB962C8B-B14F-4D97-AF65-F5344CB8AC3E}">
        <p14:creationId xmlns:p14="http://schemas.microsoft.com/office/powerpoint/2010/main" val="1604033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882033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53493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5530b72aa6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5530b72aa6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7304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標題投影片" userDrawn="1">
  <p:cSld name="1_標題投影片">
    <p:spTree>
      <p:nvGrpSpPr>
        <p:cNvPr id="1" name="Shape 10"/>
        <p:cNvGrpSpPr/>
        <p:nvPr/>
      </p:nvGrpSpPr>
      <p:grpSpPr>
        <a:xfrm>
          <a:off x="0" y="0"/>
          <a:ext cx="0" cy="0"/>
          <a:chOff x="0" y="0"/>
          <a:chExt cx="0" cy="0"/>
        </a:xfrm>
      </p:grpSpPr>
      <p:sp>
        <p:nvSpPr>
          <p:cNvPr id="11" name="Google Shape;11;p2"/>
          <p:cNvSpPr txBox="1">
            <a:spLocks noGrp="1"/>
          </p:cNvSpPr>
          <p:nvPr>
            <p:ph type="subTitle" idx="1"/>
          </p:nvPr>
        </p:nvSpPr>
        <p:spPr>
          <a:xfrm>
            <a:off x="1500166" y="2571750"/>
            <a:ext cx="6400800" cy="428628"/>
          </a:xfrm>
          <a:prstGeom prst="rect">
            <a:avLst/>
          </a:prstGeom>
          <a:noFill/>
          <a:ln>
            <a:noFill/>
          </a:ln>
        </p:spPr>
        <p:txBody>
          <a:bodyPr spcFirstLastPara="1" wrap="square" lIns="91425" tIns="45700" rIns="91425" bIns="45700" anchor="t" anchorCtr="0"/>
          <a:lstStyle>
            <a:lvl1pPr lvl="0" algn="r">
              <a:spcBef>
                <a:spcPts val="400"/>
              </a:spcBef>
              <a:spcAft>
                <a:spcPts val="0"/>
              </a:spcAft>
              <a:buClr>
                <a:schemeClr val="lt1"/>
              </a:buClr>
              <a:buSzPts val="2000"/>
              <a:buNone/>
              <a:defRPr sz="2000">
                <a:solidFill>
                  <a:schemeClr val="lt1"/>
                </a:solidFill>
              </a:defRPr>
            </a:lvl1pPr>
            <a:lvl2pPr lvl="1" algn="ctr">
              <a:spcBef>
                <a:spcPts val="480"/>
              </a:spcBef>
              <a:spcAft>
                <a:spcPts val="0"/>
              </a:spcAft>
              <a:buClr>
                <a:srgbClr val="888888"/>
              </a:buClr>
              <a:buSzPts val="2400"/>
              <a:buNone/>
              <a:defRPr>
                <a:solidFill>
                  <a:srgbClr val="888888"/>
                </a:solidFill>
              </a:defRPr>
            </a:lvl2pPr>
            <a:lvl3pPr lvl="2" algn="ctr">
              <a:spcBef>
                <a:spcPts val="400"/>
              </a:spcBef>
              <a:spcAft>
                <a:spcPts val="0"/>
              </a:spcAft>
              <a:buClr>
                <a:srgbClr val="888888"/>
              </a:buClr>
              <a:buSzPts val="2000"/>
              <a:buNone/>
              <a:defRPr>
                <a:solidFill>
                  <a:srgbClr val="888888"/>
                </a:solidFill>
              </a:defRPr>
            </a:lvl3pPr>
            <a:lvl4pPr lvl="3" algn="ctr">
              <a:spcBef>
                <a:spcPts val="360"/>
              </a:spcBef>
              <a:spcAft>
                <a:spcPts val="0"/>
              </a:spcAft>
              <a:buClr>
                <a:srgbClr val="888888"/>
              </a:buClr>
              <a:buSzPts val="1800"/>
              <a:buNone/>
              <a:defRPr>
                <a:solidFill>
                  <a:srgbClr val="888888"/>
                </a:solidFill>
              </a:defRPr>
            </a:lvl4pPr>
            <a:lvl5pPr lvl="4" algn="ctr">
              <a:spcBef>
                <a:spcPts val="320"/>
              </a:spcBef>
              <a:spcAft>
                <a:spcPts val="0"/>
              </a:spcAft>
              <a:buClr>
                <a:srgbClr val="888888"/>
              </a:buClr>
              <a:buSzPts val="16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pic>
        <p:nvPicPr>
          <p:cNvPr id="12" name="Google Shape;12;p2"/>
          <p:cNvPicPr preferRelativeResize="0"/>
          <p:nvPr userDrawn="1"/>
        </p:nvPicPr>
        <p:blipFill>
          <a:blip r:embed="rId2"/>
          <a:stretch>
            <a:fillRect/>
          </a:stretch>
        </p:blipFill>
        <p:spPr>
          <a:xfrm>
            <a:off x="-67515" y="541"/>
            <a:ext cx="9244091" cy="520359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區段標題">
  <p:cSld name="1_區段標題">
    <p:spTree>
      <p:nvGrpSpPr>
        <p:cNvPr id="1" name="Shape 2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15"/>
        <p:cNvGrpSpPr/>
        <p:nvPr/>
      </p:nvGrpSpPr>
      <p:grpSpPr>
        <a:xfrm>
          <a:off x="0" y="0"/>
          <a:ext cx="0" cy="0"/>
          <a:chOff x="0" y="0"/>
          <a:chExt cx="0" cy="0"/>
        </a:xfrm>
      </p:grpSpPr>
      <p:pic>
        <p:nvPicPr>
          <p:cNvPr id="3" name="圖片 2">
            <a:extLst>
              <a:ext uri="{FF2B5EF4-FFF2-40B4-BE49-F238E27FC236}">
                <a16:creationId xmlns:a16="http://schemas.microsoft.com/office/drawing/2014/main" id="{31247782-52B2-45CC-880B-32FBAE884CF2}"/>
              </a:ext>
            </a:extLst>
          </p:cNvPr>
          <p:cNvPicPr>
            <a:picLocks noChangeAspect="1"/>
          </p:cNvPicPr>
          <p:nvPr userDrawn="1"/>
        </p:nvPicPr>
        <p:blipFill>
          <a:blip r:embed="rId2"/>
          <a:stretch>
            <a:fillRect/>
          </a:stretch>
        </p:blipFill>
        <p:spPr>
          <a:xfrm>
            <a:off x="3336" y="0"/>
            <a:ext cx="9137328" cy="5143499"/>
          </a:xfrm>
          <a:prstGeom prst="rect">
            <a:avLst/>
          </a:prstGeom>
        </p:spPr>
      </p:pic>
      <p:sp>
        <p:nvSpPr>
          <p:cNvPr id="17" name="Google Shape;17;p3"/>
          <p:cNvSpPr txBox="1">
            <a:spLocks noGrp="1"/>
          </p:cNvSpPr>
          <p:nvPr>
            <p:ph type="ctrTitle"/>
          </p:nvPr>
        </p:nvSpPr>
        <p:spPr>
          <a:xfrm>
            <a:off x="481476" y="2755051"/>
            <a:ext cx="6012382" cy="870180"/>
          </a:xfrm>
          <a:prstGeom prst="rect">
            <a:avLst/>
          </a:prstGeom>
          <a:noFill/>
          <a:ln>
            <a:noFill/>
          </a:ln>
          <a:effectLst/>
        </p:spPr>
        <p:txBody>
          <a:bodyPr spcFirstLastPara="1" wrap="square" lIns="91425" tIns="45700" rIns="91425" bIns="45700" anchor="t" anchorCtr="0"/>
          <a:lstStyle>
            <a:lvl1pPr lvl="0" algn="l">
              <a:spcBef>
                <a:spcPts val="0"/>
              </a:spcBef>
              <a:spcAft>
                <a:spcPts val="0"/>
              </a:spcAft>
              <a:buClr>
                <a:schemeClr val="lt1"/>
              </a:buClr>
              <a:buSzPts val="5400"/>
              <a:buFont typeface="Arial"/>
              <a:buNone/>
              <a:defRPr sz="4000" b="1">
                <a:solidFill>
                  <a:srgbClr val="0037A4"/>
                </a:solidFill>
                <a:effectLst/>
                <a:latin typeface="微軟正黑體" panose="020B0604030504040204" pitchFamily="34" charset="-120"/>
                <a:ea typeface="微軟正黑體" panose="020B0604030504040204" pitchFamily="34" charset="-12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
          <p:cNvSpPr txBox="1">
            <a:spLocks noGrp="1"/>
          </p:cNvSpPr>
          <p:nvPr>
            <p:ph type="subTitle" idx="1"/>
          </p:nvPr>
        </p:nvSpPr>
        <p:spPr>
          <a:xfrm>
            <a:off x="481476" y="2116030"/>
            <a:ext cx="6012382" cy="428628"/>
          </a:xfrm>
          <a:prstGeom prst="rect">
            <a:avLst/>
          </a:prstGeom>
          <a:noFill/>
          <a:ln>
            <a:noFill/>
          </a:ln>
        </p:spPr>
        <p:txBody>
          <a:bodyPr spcFirstLastPara="1" wrap="square" lIns="91425" tIns="45700" rIns="91425" bIns="45700" anchor="t" anchorCtr="0"/>
          <a:lstStyle>
            <a:lvl1pPr lvl="0" algn="l">
              <a:spcBef>
                <a:spcPts val="560"/>
              </a:spcBef>
              <a:spcAft>
                <a:spcPts val="0"/>
              </a:spcAft>
              <a:buClr>
                <a:schemeClr val="lt1"/>
              </a:buClr>
              <a:buSzPts val="2800"/>
              <a:buNone/>
              <a:defRPr sz="2000">
                <a:solidFill>
                  <a:schemeClr val="tx1">
                    <a:lumMod val="65000"/>
                    <a:lumOff val="35000"/>
                  </a:schemeClr>
                </a:solidFill>
              </a:defRPr>
            </a:lvl1pPr>
            <a:lvl2pPr lvl="1" algn="ctr">
              <a:spcBef>
                <a:spcPts val="480"/>
              </a:spcBef>
              <a:spcAft>
                <a:spcPts val="0"/>
              </a:spcAft>
              <a:buClr>
                <a:srgbClr val="888888"/>
              </a:buClr>
              <a:buSzPts val="2400"/>
              <a:buNone/>
              <a:defRPr>
                <a:solidFill>
                  <a:srgbClr val="888888"/>
                </a:solidFill>
              </a:defRPr>
            </a:lvl2pPr>
            <a:lvl3pPr lvl="2" algn="ctr">
              <a:spcBef>
                <a:spcPts val="400"/>
              </a:spcBef>
              <a:spcAft>
                <a:spcPts val="0"/>
              </a:spcAft>
              <a:buClr>
                <a:srgbClr val="888888"/>
              </a:buClr>
              <a:buSzPts val="2000"/>
              <a:buNone/>
              <a:defRPr>
                <a:solidFill>
                  <a:srgbClr val="888888"/>
                </a:solidFill>
              </a:defRPr>
            </a:lvl3pPr>
            <a:lvl4pPr lvl="3" algn="ctr">
              <a:spcBef>
                <a:spcPts val="360"/>
              </a:spcBef>
              <a:spcAft>
                <a:spcPts val="0"/>
              </a:spcAft>
              <a:buClr>
                <a:srgbClr val="888888"/>
              </a:buClr>
              <a:buSzPts val="1800"/>
              <a:buNone/>
              <a:defRPr>
                <a:solidFill>
                  <a:srgbClr val="888888"/>
                </a:solidFill>
              </a:defRPr>
            </a:lvl4pPr>
            <a:lvl5pPr lvl="4" algn="ctr">
              <a:spcBef>
                <a:spcPts val="320"/>
              </a:spcBef>
              <a:spcAft>
                <a:spcPts val="0"/>
              </a:spcAft>
              <a:buClr>
                <a:srgbClr val="888888"/>
              </a:buClr>
              <a:buSzPts val="16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251520" y="123478"/>
            <a:ext cx="8568900" cy="1080000"/>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002060"/>
              </a:buClr>
              <a:buSzPts val="3600"/>
              <a:buFont typeface="Arial"/>
              <a:buNone/>
              <a:defRPr sz="3600">
                <a:solidFill>
                  <a:srgbClr val="0037A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251520" y="1275606"/>
            <a:ext cx="8568952" cy="3456384"/>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rgbClr val="262626"/>
              </a:buClr>
              <a:buSzPts val="2400"/>
              <a:buChar char="●"/>
              <a:defRPr sz="2400" b="1"/>
            </a:lvl1pPr>
            <a:lvl2pPr marL="914400" lvl="1" indent="-355600" algn="l">
              <a:spcBef>
                <a:spcPts val="400"/>
              </a:spcBef>
              <a:spcAft>
                <a:spcPts val="0"/>
              </a:spcAft>
              <a:buClr>
                <a:srgbClr val="262626"/>
              </a:buClr>
              <a:buSzPts val="2000"/>
              <a:buChar char="○"/>
              <a:defRPr sz="2000"/>
            </a:lvl2pPr>
            <a:lvl3pPr marL="1371600" lvl="2" indent="-342900" algn="l">
              <a:spcBef>
                <a:spcPts val="360"/>
              </a:spcBef>
              <a:spcAft>
                <a:spcPts val="0"/>
              </a:spcAft>
              <a:buClr>
                <a:srgbClr val="262626"/>
              </a:buClr>
              <a:buSzPts val="1800"/>
              <a:buChar char="■"/>
              <a:defRPr sz="1800"/>
            </a:lvl3pPr>
            <a:lvl4pPr marL="1828800" lvl="3" indent="-330200" algn="l">
              <a:spcBef>
                <a:spcPts val="320"/>
              </a:spcBef>
              <a:spcAft>
                <a:spcPts val="0"/>
              </a:spcAft>
              <a:buClr>
                <a:srgbClr val="262626"/>
              </a:buClr>
              <a:buSzPts val="1600"/>
              <a:buChar char="●"/>
              <a:defRPr sz="1600"/>
            </a:lvl4pPr>
            <a:lvl5pPr marL="2286000" lvl="4" indent="-317500" algn="l">
              <a:spcBef>
                <a:spcPts val="280"/>
              </a:spcBef>
              <a:spcAft>
                <a:spcPts val="0"/>
              </a:spcAft>
              <a:buClr>
                <a:srgbClr val="262626"/>
              </a:buClr>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標題及物件" type="obj" preserve="1">
  <p:cSld name="1_標題及物件">
    <p:spTree>
      <p:nvGrpSpPr>
        <p:cNvPr id="1" name="Shape 21"/>
        <p:cNvGrpSpPr/>
        <p:nvPr/>
      </p:nvGrpSpPr>
      <p:grpSpPr>
        <a:xfrm>
          <a:off x="0" y="0"/>
          <a:ext cx="0" cy="0"/>
          <a:chOff x="0" y="0"/>
          <a:chExt cx="0" cy="0"/>
        </a:xfrm>
      </p:grpSpPr>
      <p:pic>
        <p:nvPicPr>
          <p:cNvPr id="3" name="圖片 2">
            <a:extLst>
              <a:ext uri="{FF2B5EF4-FFF2-40B4-BE49-F238E27FC236}">
                <a16:creationId xmlns:a16="http://schemas.microsoft.com/office/drawing/2014/main" id="{F93E3892-5725-4DDB-AFA4-6F58490A50B2}"/>
              </a:ext>
            </a:extLst>
          </p:cNvPr>
          <p:cNvPicPr>
            <a:picLocks noChangeAspect="1"/>
          </p:cNvPicPr>
          <p:nvPr userDrawn="1"/>
        </p:nvPicPr>
        <p:blipFill>
          <a:blip r:embed="rId2"/>
          <a:stretch>
            <a:fillRect/>
          </a:stretch>
        </p:blipFill>
        <p:spPr>
          <a:xfrm>
            <a:off x="3337" y="0"/>
            <a:ext cx="9137326" cy="5143499"/>
          </a:xfrm>
          <a:prstGeom prst="rect">
            <a:avLst/>
          </a:prstGeom>
        </p:spPr>
      </p:pic>
      <p:sp>
        <p:nvSpPr>
          <p:cNvPr id="22" name="Google Shape;22;p4"/>
          <p:cNvSpPr txBox="1">
            <a:spLocks noGrp="1"/>
          </p:cNvSpPr>
          <p:nvPr>
            <p:ph type="title"/>
          </p:nvPr>
        </p:nvSpPr>
        <p:spPr>
          <a:xfrm>
            <a:off x="420784" y="899080"/>
            <a:ext cx="8399635" cy="740618"/>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002060"/>
              </a:buClr>
              <a:buSzPts val="3600"/>
              <a:buFont typeface="Arial"/>
              <a:buNone/>
              <a:defRPr sz="3600">
                <a:solidFill>
                  <a:srgbClr val="00339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20786" y="1639698"/>
            <a:ext cx="8399686" cy="1653711"/>
          </a:xfrm>
          <a:prstGeom prst="rect">
            <a:avLst/>
          </a:prstGeom>
          <a:noFill/>
          <a:ln>
            <a:noFill/>
          </a:ln>
        </p:spPr>
        <p:txBody>
          <a:bodyPr spcFirstLastPara="1" wrap="square" lIns="91425" tIns="45700" rIns="91425" bIns="45700" anchor="t" anchorCtr="0"/>
          <a:lstStyle>
            <a:lvl1pPr marL="360000" lvl="0" indent="-360000" algn="l">
              <a:spcBef>
                <a:spcPts val="0"/>
              </a:spcBef>
              <a:spcAft>
                <a:spcPts val="0"/>
              </a:spcAft>
              <a:buClr>
                <a:srgbClr val="262626"/>
              </a:buClr>
              <a:buSzPts val="2400"/>
              <a:buChar char="●"/>
              <a:defRPr sz="2400" b="1">
                <a:solidFill>
                  <a:schemeClr val="tx1">
                    <a:lumMod val="75000"/>
                    <a:lumOff val="25000"/>
                  </a:schemeClr>
                </a:solidFill>
              </a:defRPr>
            </a:lvl1pPr>
            <a:lvl2pPr marL="914400" lvl="1" indent="-355600" algn="l">
              <a:spcBef>
                <a:spcPts val="400"/>
              </a:spcBef>
              <a:spcAft>
                <a:spcPts val="0"/>
              </a:spcAft>
              <a:buClr>
                <a:srgbClr val="262626"/>
              </a:buClr>
              <a:buSzPts val="2000"/>
              <a:buChar char="○"/>
              <a:defRPr sz="2000"/>
            </a:lvl2pPr>
            <a:lvl3pPr marL="1371600" lvl="2" indent="-342900" algn="l">
              <a:spcBef>
                <a:spcPts val="360"/>
              </a:spcBef>
              <a:spcAft>
                <a:spcPts val="0"/>
              </a:spcAft>
              <a:buClr>
                <a:srgbClr val="262626"/>
              </a:buClr>
              <a:buSzPts val="1800"/>
              <a:buChar char="■"/>
              <a:defRPr sz="1800"/>
            </a:lvl3pPr>
            <a:lvl4pPr marL="1828800" lvl="3" indent="-330200" algn="l">
              <a:spcBef>
                <a:spcPts val="320"/>
              </a:spcBef>
              <a:spcAft>
                <a:spcPts val="0"/>
              </a:spcAft>
              <a:buClr>
                <a:srgbClr val="262626"/>
              </a:buClr>
              <a:buSzPts val="1600"/>
              <a:buChar char="●"/>
              <a:defRPr sz="1600"/>
            </a:lvl4pPr>
            <a:lvl5pPr marL="2286000" lvl="4" indent="-317500" algn="l">
              <a:spcBef>
                <a:spcPts val="280"/>
              </a:spcBef>
              <a:spcAft>
                <a:spcPts val="0"/>
              </a:spcAft>
              <a:buClr>
                <a:srgbClr val="262626"/>
              </a:buClr>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4063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標題及物件" type="obj" preserve="1">
  <p:cSld name="1_標題及物件">
    <p:spTree>
      <p:nvGrpSpPr>
        <p:cNvPr id="1" name="Shape 21"/>
        <p:cNvGrpSpPr/>
        <p:nvPr/>
      </p:nvGrpSpPr>
      <p:grpSpPr>
        <a:xfrm>
          <a:off x="0" y="0"/>
          <a:ext cx="0" cy="0"/>
          <a:chOff x="0" y="0"/>
          <a:chExt cx="0" cy="0"/>
        </a:xfrm>
      </p:grpSpPr>
      <p:pic>
        <p:nvPicPr>
          <p:cNvPr id="3" name="圖片 2">
            <a:extLst>
              <a:ext uri="{FF2B5EF4-FFF2-40B4-BE49-F238E27FC236}">
                <a16:creationId xmlns:a16="http://schemas.microsoft.com/office/drawing/2014/main" id="{F93E3892-5725-4DDB-AFA4-6F58490A50B2}"/>
              </a:ext>
            </a:extLst>
          </p:cNvPr>
          <p:cNvPicPr>
            <a:picLocks noChangeAspect="1"/>
          </p:cNvPicPr>
          <p:nvPr userDrawn="1"/>
        </p:nvPicPr>
        <p:blipFill>
          <a:blip r:embed="rId2"/>
          <a:stretch>
            <a:fillRect/>
          </a:stretch>
        </p:blipFill>
        <p:spPr>
          <a:xfrm>
            <a:off x="3336" y="0"/>
            <a:ext cx="9137328" cy="5143499"/>
          </a:xfrm>
          <a:prstGeom prst="rect">
            <a:avLst/>
          </a:prstGeom>
        </p:spPr>
      </p:pic>
      <p:sp>
        <p:nvSpPr>
          <p:cNvPr id="22" name="Google Shape;22;p4"/>
          <p:cNvSpPr txBox="1">
            <a:spLocks noGrp="1"/>
          </p:cNvSpPr>
          <p:nvPr>
            <p:ph type="title"/>
          </p:nvPr>
        </p:nvSpPr>
        <p:spPr>
          <a:xfrm>
            <a:off x="251520" y="123478"/>
            <a:ext cx="8568900" cy="740618"/>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002060"/>
              </a:buClr>
              <a:buSzPts val="3600"/>
              <a:buFont typeface="Arial"/>
              <a:buNone/>
              <a:defRPr sz="3600">
                <a:solidFill>
                  <a:srgbClr val="0037A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251520" y="1016661"/>
            <a:ext cx="8568952" cy="3456384"/>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rgbClr val="262626"/>
              </a:buClr>
              <a:buSzPts val="2400"/>
              <a:buChar char="●"/>
              <a:defRPr sz="1800" b="1">
                <a:solidFill>
                  <a:schemeClr val="tx1">
                    <a:lumMod val="85000"/>
                    <a:lumOff val="15000"/>
                  </a:schemeClr>
                </a:solidFill>
              </a:defRPr>
            </a:lvl1pPr>
            <a:lvl2pPr marL="914400" lvl="1" indent="-355600" algn="l">
              <a:spcBef>
                <a:spcPts val="400"/>
              </a:spcBef>
              <a:spcAft>
                <a:spcPts val="0"/>
              </a:spcAft>
              <a:buClr>
                <a:srgbClr val="262626"/>
              </a:buClr>
              <a:buSzPts val="2000"/>
              <a:buChar char="○"/>
              <a:defRPr sz="2000"/>
            </a:lvl2pPr>
            <a:lvl3pPr marL="1371600" lvl="2" indent="-342900" algn="l">
              <a:spcBef>
                <a:spcPts val="360"/>
              </a:spcBef>
              <a:spcAft>
                <a:spcPts val="0"/>
              </a:spcAft>
              <a:buClr>
                <a:srgbClr val="262626"/>
              </a:buClr>
              <a:buSzPts val="1800"/>
              <a:buChar char="■"/>
              <a:defRPr sz="1800"/>
            </a:lvl3pPr>
            <a:lvl4pPr marL="1828800" lvl="3" indent="-330200" algn="l">
              <a:spcBef>
                <a:spcPts val="320"/>
              </a:spcBef>
              <a:spcAft>
                <a:spcPts val="0"/>
              </a:spcAft>
              <a:buClr>
                <a:srgbClr val="262626"/>
              </a:buClr>
              <a:buSzPts val="1600"/>
              <a:buChar char="●"/>
              <a:defRPr sz="1600"/>
            </a:lvl4pPr>
            <a:lvl5pPr marL="2286000" lvl="4" indent="-317500" algn="l">
              <a:spcBef>
                <a:spcPts val="280"/>
              </a:spcBef>
              <a:spcAft>
                <a:spcPts val="0"/>
              </a:spcAft>
              <a:buClr>
                <a:srgbClr val="262626"/>
              </a:buClr>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03065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標題及物件" type="obj" preserve="1">
  <p:cSld name="1_標題及物件">
    <p:spTree>
      <p:nvGrpSpPr>
        <p:cNvPr id="1" name="Shape 21"/>
        <p:cNvGrpSpPr/>
        <p:nvPr/>
      </p:nvGrpSpPr>
      <p:grpSpPr>
        <a:xfrm>
          <a:off x="0" y="0"/>
          <a:ext cx="0" cy="0"/>
          <a:chOff x="0" y="0"/>
          <a:chExt cx="0" cy="0"/>
        </a:xfrm>
      </p:grpSpPr>
      <p:pic>
        <p:nvPicPr>
          <p:cNvPr id="3" name="圖片 2">
            <a:extLst>
              <a:ext uri="{FF2B5EF4-FFF2-40B4-BE49-F238E27FC236}">
                <a16:creationId xmlns:a16="http://schemas.microsoft.com/office/drawing/2014/main" id="{F93E3892-5725-4DDB-AFA4-6F58490A50B2}"/>
              </a:ext>
            </a:extLst>
          </p:cNvPr>
          <p:cNvPicPr>
            <a:picLocks noChangeAspect="1"/>
          </p:cNvPicPr>
          <p:nvPr userDrawn="1"/>
        </p:nvPicPr>
        <p:blipFill>
          <a:blip r:embed="rId2"/>
          <a:stretch>
            <a:fillRect/>
          </a:stretch>
        </p:blipFill>
        <p:spPr>
          <a:xfrm>
            <a:off x="3337" y="0"/>
            <a:ext cx="9137326" cy="5143499"/>
          </a:xfrm>
          <a:prstGeom prst="rect">
            <a:avLst/>
          </a:prstGeom>
        </p:spPr>
      </p:pic>
      <p:sp>
        <p:nvSpPr>
          <p:cNvPr id="22" name="Google Shape;22;p4"/>
          <p:cNvSpPr txBox="1">
            <a:spLocks noGrp="1"/>
          </p:cNvSpPr>
          <p:nvPr>
            <p:ph type="title"/>
          </p:nvPr>
        </p:nvSpPr>
        <p:spPr>
          <a:xfrm>
            <a:off x="251520" y="196307"/>
            <a:ext cx="8568900" cy="740618"/>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002060"/>
              </a:buClr>
              <a:buSzPts val="3600"/>
              <a:buFont typeface="Arial"/>
              <a:buNone/>
              <a:defRPr sz="3600">
                <a:solidFill>
                  <a:srgbClr val="0037A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251520" y="1364619"/>
            <a:ext cx="8568952" cy="3456384"/>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rgbClr val="262626"/>
              </a:buClr>
              <a:buSzPts val="2400"/>
              <a:buChar char="●"/>
              <a:defRPr sz="1800" b="0">
                <a:solidFill>
                  <a:schemeClr val="tx1">
                    <a:lumMod val="85000"/>
                    <a:lumOff val="15000"/>
                  </a:schemeClr>
                </a:solidFill>
              </a:defRPr>
            </a:lvl1pPr>
            <a:lvl2pPr marL="914400" lvl="1" indent="-355600" algn="l">
              <a:spcBef>
                <a:spcPts val="400"/>
              </a:spcBef>
              <a:spcAft>
                <a:spcPts val="0"/>
              </a:spcAft>
              <a:buClr>
                <a:srgbClr val="262626"/>
              </a:buClr>
              <a:buSzPts val="2000"/>
              <a:buChar char="○"/>
              <a:defRPr sz="2000"/>
            </a:lvl2pPr>
            <a:lvl3pPr marL="1371600" lvl="2" indent="-342900" algn="l">
              <a:spcBef>
                <a:spcPts val="360"/>
              </a:spcBef>
              <a:spcAft>
                <a:spcPts val="0"/>
              </a:spcAft>
              <a:buClr>
                <a:srgbClr val="262626"/>
              </a:buClr>
              <a:buSzPts val="1800"/>
              <a:buChar char="■"/>
              <a:defRPr sz="1800"/>
            </a:lvl3pPr>
            <a:lvl4pPr marL="1828800" lvl="3" indent="-330200" algn="l">
              <a:spcBef>
                <a:spcPts val="320"/>
              </a:spcBef>
              <a:spcAft>
                <a:spcPts val="0"/>
              </a:spcAft>
              <a:buClr>
                <a:srgbClr val="262626"/>
              </a:buClr>
              <a:buSzPts val="1600"/>
              <a:buChar char="●"/>
              <a:defRPr sz="1600"/>
            </a:lvl4pPr>
            <a:lvl5pPr marL="2286000" lvl="4" indent="-317500" algn="l">
              <a:spcBef>
                <a:spcPts val="280"/>
              </a:spcBef>
              <a:spcAft>
                <a:spcPts val="0"/>
              </a:spcAft>
              <a:buClr>
                <a:srgbClr val="262626"/>
              </a:buClr>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23882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標題及物件" type="obj" preserve="1">
  <p:cSld name="1_標題及物件">
    <p:spTree>
      <p:nvGrpSpPr>
        <p:cNvPr id="1" name="Shape 21"/>
        <p:cNvGrpSpPr/>
        <p:nvPr/>
      </p:nvGrpSpPr>
      <p:grpSpPr>
        <a:xfrm>
          <a:off x="0" y="0"/>
          <a:ext cx="0" cy="0"/>
          <a:chOff x="0" y="0"/>
          <a:chExt cx="0" cy="0"/>
        </a:xfrm>
      </p:grpSpPr>
      <p:pic>
        <p:nvPicPr>
          <p:cNvPr id="3" name="圖片 2">
            <a:extLst>
              <a:ext uri="{FF2B5EF4-FFF2-40B4-BE49-F238E27FC236}">
                <a16:creationId xmlns:a16="http://schemas.microsoft.com/office/drawing/2014/main" id="{F93E3892-5725-4DDB-AFA4-6F58490A50B2}"/>
              </a:ext>
            </a:extLst>
          </p:cNvPr>
          <p:cNvPicPr>
            <a:picLocks noChangeAspect="1"/>
          </p:cNvPicPr>
          <p:nvPr userDrawn="1"/>
        </p:nvPicPr>
        <p:blipFill>
          <a:blip r:embed="rId2"/>
          <a:stretch>
            <a:fillRect/>
          </a:stretch>
        </p:blipFill>
        <p:spPr>
          <a:xfrm>
            <a:off x="3337" y="0"/>
            <a:ext cx="9137326" cy="5143499"/>
          </a:xfrm>
          <a:prstGeom prst="rect">
            <a:avLst/>
          </a:prstGeom>
        </p:spPr>
      </p:pic>
      <p:sp>
        <p:nvSpPr>
          <p:cNvPr id="22" name="Google Shape;22;p4"/>
          <p:cNvSpPr txBox="1">
            <a:spLocks noGrp="1"/>
          </p:cNvSpPr>
          <p:nvPr>
            <p:ph type="title"/>
          </p:nvPr>
        </p:nvSpPr>
        <p:spPr>
          <a:xfrm>
            <a:off x="2225308" y="139662"/>
            <a:ext cx="6902608" cy="740618"/>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002060"/>
              </a:buClr>
              <a:buSzPts val="3600"/>
              <a:buFont typeface="Arial"/>
              <a:buNone/>
              <a:defRPr sz="3600">
                <a:solidFill>
                  <a:srgbClr val="0037A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251520" y="1356527"/>
            <a:ext cx="8568952" cy="893059"/>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rgbClr val="262626"/>
              </a:buClr>
              <a:buSzPts val="2400"/>
              <a:buChar char="●"/>
              <a:defRPr sz="1800" b="0">
                <a:solidFill>
                  <a:schemeClr val="tx1">
                    <a:lumMod val="85000"/>
                    <a:lumOff val="15000"/>
                  </a:schemeClr>
                </a:solidFill>
              </a:defRPr>
            </a:lvl1pPr>
            <a:lvl2pPr marL="914400" lvl="1" indent="-355600" algn="l">
              <a:spcBef>
                <a:spcPts val="400"/>
              </a:spcBef>
              <a:spcAft>
                <a:spcPts val="0"/>
              </a:spcAft>
              <a:buClr>
                <a:srgbClr val="262626"/>
              </a:buClr>
              <a:buSzPts val="2000"/>
              <a:buChar char="○"/>
              <a:defRPr sz="2000"/>
            </a:lvl2pPr>
            <a:lvl3pPr marL="1371600" lvl="2" indent="-342900" algn="l">
              <a:spcBef>
                <a:spcPts val="360"/>
              </a:spcBef>
              <a:spcAft>
                <a:spcPts val="0"/>
              </a:spcAft>
              <a:buClr>
                <a:srgbClr val="262626"/>
              </a:buClr>
              <a:buSzPts val="1800"/>
              <a:buChar char="■"/>
              <a:defRPr sz="1800"/>
            </a:lvl3pPr>
            <a:lvl4pPr marL="1828800" lvl="3" indent="-330200" algn="l">
              <a:spcBef>
                <a:spcPts val="320"/>
              </a:spcBef>
              <a:spcAft>
                <a:spcPts val="0"/>
              </a:spcAft>
              <a:buClr>
                <a:srgbClr val="262626"/>
              </a:buClr>
              <a:buSzPts val="1600"/>
              <a:buChar char="●"/>
              <a:defRPr sz="1600"/>
            </a:lvl4pPr>
            <a:lvl5pPr marL="2286000" lvl="4" indent="-317500" algn="l">
              <a:spcBef>
                <a:spcPts val="280"/>
              </a:spcBef>
              <a:spcAft>
                <a:spcPts val="0"/>
              </a:spcAft>
              <a:buClr>
                <a:srgbClr val="262626"/>
              </a:buClr>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94750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標題及物件" type="obj" preserve="1">
  <p:cSld name="1_標題及物件">
    <p:spTree>
      <p:nvGrpSpPr>
        <p:cNvPr id="1" name="Shape 21"/>
        <p:cNvGrpSpPr/>
        <p:nvPr/>
      </p:nvGrpSpPr>
      <p:grpSpPr>
        <a:xfrm>
          <a:off x="0" y="0"/>
          <a:ext cx="0" cy="0"/>
          <a:chOff x="0" y="0"/>
          <a:chExt cx="0" cy="0"/>
        </a:xfrm>
      </p:grpSpPr>
      <p:pic>
        <p:nvPicPr>
          <p:cNvPr id="3" name="圖片 2">
            <a:extLst>
              <a:ext uri="{FF2B5EF4-FFF2-40B4-BE49-F238E27FC236}">
                <a16:creationId xmlns:a16="http://schemas.microsoft.com/office/drawing/2014/main" id="{F93E3892-5725-4DDB-AFA4-6F58490A50B2}"/>
              </a:ext>
            </a:extLst>
          </p:cNvPr>
          <p:cNvPicPr>
            <a:picLocks noChangeAspect="1"/>
          </p:cNvPicPr>
          <p:nvPr userDrawn="1"/>
        </p:nvPicPr>
        <p:blipFill>
          <a:blip r:embed="rId2"/>
          <a:stretch>
            <a:fillRect/>
          </a:stretch>
        </p:blipFill>
        <p:spPr>
          <a:xfrm>
            <a:off x="3337" y="0"/>
            <a:ext cx="9137326" cy="5143499"/>
          </a:xfrm>
          <a:prstGeom prst="rect">
            <a:avLst/>
          </a:prstGeom>
        </p:spPr>
      </p:pic>
      <p:sp>
        <p:nvSpPr>
          <p:cNvPr id="22" name="Google Shape;22;p4"/>
          <p:cNvSpPr txBox="1">
            <a:spLocks noGrp="1"/>
          </p:cNvSpPr>
          <p:nvPr>
            <p:ph type="title"/>
          </p:nvPr>
        </p:nvSpPr>
        <p:spPr>
          <a:xfrm>
            <a:off x="323680" y="293411"/>
            <a:ext cx="8496739" cy="740618"/>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002060"/>
              </a:buClr>
              <a:buSzPts val="3600"/>
              <a:buFont typeface="Arial"/>
              <a:buNone/>
              <a:defRPr sz="3600">
                <a:solidFill>
                  <a:srgbClr val="0037A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251520" y="1275606"/>
            <a:ext cx="8568952" cy="3456384"/>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rgbClr val="262626"/>
              </a:buClr>
              <a:buSzPts val="2400"/>
              <a:buChar char="●"/>
              <a:defRPr sz="2400" b="1">
                <a:solidFill>
                  <a:schemeClr val="tx1">
                    <a:lumMod val="85000"/>
                    <a:lumOff val="15000"/>
                  </a:schemeClr>
                </a:solidFill>
              </a:defRPr>
            </a:lvl1pPr>
            <a:lvl2pPr marL="914400" lvl="1" indent="-355600" algn="l">
              <a:spcBef>
                <a:spcPts val="400"/>
              </a:spcBef>
              <a:spcAft>
                <a:spcPts val="0"/>
              </a:spcAft>
              <a:buClr>
                <a:srgbClr val="262626"/>
              </a:buClr>
              <a:buSzPts val="2000"/>
              <a:buChar char="○"/>
              <a:defRPr sz="2000"/>
            </a:lvl2pPr>
            <a:lvl3pPr marL="1371600" lvl="2" indent="-342900" algn="l">
              <a:spcBef>
                <a:spcPts val="360"/>
              </a:spcBef>
              <a:spcAft>
                <a:spcPts val="0"/>
              </a:spcAft>
              <a:buClr>
                <a:srgbClr val="262626"/>
              </a:buClr>
              <a:buSzPts val="1800"/>
              <a:buChar char="■"/>
              <a:defRPr sz="1800"/>
            </a:lvl3pPr>
            <a:lvl4pPr marL="1828800" lvl="3" indent="-330200" algn="l">
              <a:spcBef>
                <a:spcPts val="320"/>
              </a:spcBef>
              <a:spcAft>
                <a:spcPts val="0"/>
              </a:spcAft>
              <a:buClr>
                <a:srgbClr val="262626"/>
              </a:buClr>
              <a:buSzPts val="1600"/>
              <a:buChar char="●"/>
              <a:defRPr sz="1600"/>
            </a:lvl4pPr>
            <a:lvl5pPr marL="2286000" lvl="4" indent="-317500" algn="l">
              <a:spcBef>
                <a:spcPts val="280"/>
              </a:spcBef>
              <a:spcAft>
                <a:spcPts val="0"/>
              </a:spcAft>
              <a:buClr>
                <a:srgbClr val="262626"/>
              </a:buClr>
              <a:buSzPts val="1400"/>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12654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空白" type="blank">
  <p:cSld name="BLANK">
    <p:spTree>
      <p:nvGrpSpPr>
        <p:cNvPr id="1" name="Shape 25"/>
        <p:cNvGrpSpPr/>
        <p:nvPr/>
      </p:nvGrpSpPr>
      <p:grpSpPr>
        <a:xfrm>
          <a:off x="0" y="0"/>
          <a:ext cx="0" cy="0"/>
          <a:chOff x="0" y="0"/>
          <a:chExt cx="0" cy="0"/>
        </a:xfrm>
      </p:grpSpPr>
      <p:pic>
        <p:nvPicPr>
          <p:cNvPr id="3" name="圖片 2">
            <a:extLst>
              <a:ext uri="{FF2B5EF4-FFF2-40B4-BE49-F238E27FC236}">
                <a16:creationId xmlns:a16="http://schemas.microsoft.com/office/drawing/2014/main" id="{47743CB3-9440-420A-8307-E92169D51C93}"/>
              </a:ext>
            </a:extLst>
          </p:cNvPr>
          <p:cNvPicPr>
            <a:picLocks noChangeAspect="1"/>
          </p:cNvPicPr>
          <p:nvPr userDrawn="1"/>
        </p:nvPicPr>
        <p:blipFill>
          <a:blip r:embed="rId2"/>
          <a:stretch>
            <a:fillRect/>
          </a:stretch>
        </p:blipFill>
        <p:spPr>
          <a:xfrm>
            <a:off x="3337" y="0"/>
            <a:ext cx="9137326" cy="514349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7" name="Google Shape;7;p1"/>
          <p:cNvSpPr txBox="1">
            <a:spLocks noGrp="1"/>
          </p:cNvSpPr>
          <p:nvPr>
            <p:ph type="title"/>
          </p:nvPr>
        </p:nvSpPr>
        <p:spPr>
          <a:xfrm>
            <a:off x="251520" y="0"/>
            <a:ext cx="8568952" cy="89012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002060"/>
              </a:buClr>
              <a:buSzPts val="3000"/>
              <a:buFont typeface="Arial"/>
              <a:buNone/>
              <a:defRPr sz="3000" b="1" i="0" u="none" strike="noStrike" cap="none">
                <a:solidFill>
                  <a:srgbClr val="00206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1"/>
          <p:cNvSpPr txBox="1">
            <a:spLocks noGrp="1"/>
          </p:cNvSpPr>
          <p:nvPr>
            <p:ph type="body" idx="1"/>
          </p:nvPr>
        </p:nvSpPr>
        <p:spPr>
          <a:xfrm>
            <a:off x="251520" y="1211245"/>
            <a:ext cx="8568952" cy="3383378"/>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rgbClr val="262626"/>
              </a:buClr>
              <a:buSzPts val="2800"/>
              <a:buFont typeface="Arial"/>
              <a:buChar char="●"/>
              <a:defRPr sz="2800" b="0" i="0" u="none" strike="noStrike" cap="none">
                <a:solidFill>
                  <a:srgbClr val="262626"/>
                </a:solidFill>
                <a:latin typeface="Arial"/>
                <a:ea typeface="Arial"/>
                <a:cs typeface="Arial"/>
                <a:sym typeface="Arial"/>
              </a:defRPr>
            </a:lvl1pPr>
            <a:lvl2pPr marL="914400" marR="0" lvl="1" indent="-381000" algn="l" rtl="0">
              <a:spcBef>
                <a:spcPts val="480"/>
              </a:spcBef>
              <a:spcAft>
                <a:spcPts val="0"/>
              </a:spcAft>
              <a:buClr>
                <a:srgbClr val="262626"/>
              </a:buClr>
              <a:buSzPts val="2400"/>
              <a:buFont typeface="Arial"/>
              <a:buChar char="○"/>
              <a:defRPr sz="2400" b="0" i="0" u="none" strike="noStrike" cap="none">
                <a:solidFill>
                  <a:srgbClr val="262626"/>
                </a:solidFill>
                <a:latin typeface="Arial"/>
                <a:ea typeface="Arial"/>
                <a:cs typeface="Arial"/>
                <a:sym typeface="Arial"/>
              </a:defRPr>
            </a:lvl2pPr>
            <a:lvl3pPr marL="1371600" marR="0" lvl="2" indent="-355600" algn="l" rtl="0">
              <a:spcBef>
                <a:spcPts val="400"/>
              </a:spcBef>
              <a:spcAft>
                <a:spcPts val="0"/>
              </a:spcAft>
              <a:buClr>
                <a:srgbClr val="262626"/>
              </a:buClr>
              <a:buSzPts val="2000"/>
              <a:buFont typeface="Arial"/>
              <a:buChar char="■"/>
              <a:defRPr sz="2000" b="0" i="0" u="none" strike="noStrike" cap="none">
                <a:solidFill>
                  <a:srgbClr val="262626"/>
                </a:solidFill>
                <a:latin typeface="Arial"/>
                <a:ea typeface="Arial"/>
                <a:cs typeface="Arial"/>
                <a:sym typeface="Arial"/>
              </a:defRPr>
            </a:lvl3pPr>
            <a:lvl4pPr marL="1828800" marR="0" lvl="3" indent="-342900" algn="l" rtl="0">
              <a:spcBef>
                <a:spcPts val="360"/>
              </a:spcBef>
              <a:spcAft>
                <a:spcPts val="0"/>
              </a:spcAft>
              <a:buClr>
                <a:srgbClr val="262626"/>
              </a:buClr>
              <a:buSzPts val="1800"/>
              <a:buFont typeface="Arial"/>
              <a:buChar char="●"/>
              <a:defRPr sz="1800" b="0" i="0" u="none" strike="noStrike" cap="none">
                <a:solidFill>
                  <a:srgbClr val="262626"/>
                </a:solidFill>
                <a:latin typeface="Arial"/>
                <a:ea typeface="Arial"/>
                <a:cs typeface="Arial"/>
                <a:sym typeface="Arial"/>
              </a:defRPr>
            </a:lvl4pPr>
            <a:lvl5pPr marL="2286000" marR="0" lvl="4" indent="-330200" algn="l" rtl="0">
              <a:spcBef>
                <a:spcPts val="320"/>
              </a:spcBef>
              <a:spcAft>
                <a:spcPts val="0"/>
              </a:spcAft>
              <a:buClr>
                <a:srgbClr val="262626"/>
              </a:buClr>
              <a:buSzPts val="1600"/>
              <a:buFont typeface="Arial"/>
              <a:buChar char="○"/>
              <a:defRPr sz="1600" b="0" i="0" u="none" strike="noStrike" cap="none">
                <a:solidFill>
                  <a:srgbClr val="262626"/>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61" r:id="rId4"/>
    <p:sldLayoutId id="2147483663" r:id="rId5"/>
    <p:sldLayoutId id="2147483665" r:id="rId6"/>
    <p:sldLayoutId id="2147483664" r:id="rId7"/>
    <p:sldLayoutId id="2147483662" r:id="rId8"/>
    <p:sldLayoutId id="2147483651" r:id="rId9"/>
    <p:sldLayoutId id="214748365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0" i="0" u="none" strike="noStrike" cap="none">
          <a:solidFill>
            <a:srgbClr val="0037A4"/>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17.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17.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qnap.com/zh-tw/how-to/tutorial/article/%E4%BD%BF%E7%94%A8-qnap-qts-nas-%E9%80%A3%E7%B5%90-jumpcloud-%E7%9A%84ldap-%E5%8D%B3%E6%9C%8D%E5%8B%99ldap-as-a-service"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18" Type="http://schemas.openxmlformats.org/officeDocument/2006/relationships/image" Target="../media/image68.png"/><Relationship Id="rId3" Type="http://schemas.openxmlformats.org/officeDocument/2006/relationships/image" Target="../media/image53.pn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67.svg"/><Relationship Id="rId2" Type="http://schemas.openxmlformats.org/officeDocument/2006/relationships/notesSlide" Target="../notesSlides/notesSlide24.xml"/><Relationship Id="rId16"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5" Type="http://schemas.openxmlformats.org/officeDocument/2006/relationships/image" Target="../media/image65.svg"/><Relationship Id="rId10" Type="http://schemas.openxmlformats.org/officeDocument/2006/relationships/image" Target="../media/image60.png"/><Relationship Id="rId19" Type="http://schemas.openxmlformats.org/officeDocument/2006/relationships/image" Target="../media/image69.svg"/><Relationship Id="rId4" Type="http://schemas.openxmlformats.org/officeDocument/2006/relationships/image" Target="../media/image54.png"/><Relationship Id="rId9" Type="http://schemas.openxmlformats.org/officeDocument/2006/relationships/image" Target="../media/image59.svg"/><Relationship Id="rId1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Google Shape;116;p18"/>
          <p:cNvSpPr txBox="1">
            <a:spLocks noGrp="1"/>
          </p:cNvSpPr>
          <p:nvPr>
            <p:ph type="title"/>
          </p:nvPr>
        </p:nvSpPr>
        <p:spPr>
          <a:prstGeom prst="rect">
            <a:avLst/>
          </a:prstGeom>
        </p:spPr>
        <p:txBody>
          <a:bodyPr spcFirstLastPara="1" wrap="square" lIns="91425" tIns="45700" rIns="91425" bIns="45700" anchor="ctr" anchorCtr="0">
            <a:noAutofit/>
          </a:bodyPr>
          <a:lstStyle/>
          <a:p>
            <a:r>
              <a:rPr lang="en-US" altLang="zh-TW">
                <a:ea typeface="微軟正黑體"/>
              </a:rPr>
              <a:t>JumpCloud </a:t>
            </a:r>
            <a:r>
              <a:rPr lang="en-US" altLang="zh-TW" err="1">
                <a:ea typeface="微軟正黑體"/>
              </a:rPr>
              <a:t>提供</a:t>
            </a:r>
            <a:r>
              <a:rPr lang="zh-TW" altLang="en-US">
                <a:ea typeface="微軟正黑體"/>
              </a:rPr>
              <a:t>雲端 </a:t>
            </a:r>
            <a:r>
              <a:rPr lang="en-US" altLang="zh-TW">
                <a:ea typeface="微軟正黑體"/>
              </a:rPr>
              <a:t>LDAP </a:t>
            </a:r>
            <a:r>
              <a:rPr lang="zh-TW" altLang="en-US">
                <a:ea typeface="微軟正黑體"/>
              </a:rPr>
              <a:t>服務</a:t>
            </a:r>
          </a:p>
        </p:txBody>
      </p:sp>
      <p:sp>
        <p:nvSpPr>
          <p:cNvPr id="2" name="文字版面配置區 1">
            <a:extLst>
              <a:ext uri="{FF2B5EF4-FFF2-40B4-BE49-F238E27FC236}">
                <a16:creationId xmlns:a16="http://schemas.microsoft.com/office/drawing/2014/main" id="{049C096B-C392-4887-B457-7A2F616AC35B}"/>
              </a:ext>
            </a:extLst>
          </p:cNvPr>
          <p:cNvSpPr>
            <a:spLocks noGrp="1"/>
          </p:cNvSpPr>
          <p:nvPr>
            <p:ph type="body" idx="1"/>
          </p:nvPr>
        </p:nvSpPr>
        <p:spPr>
          <a:xfrm>
            <a:off x="4284133" y="1498625"/>
            <a:ext cx="4199468" cy="2847737"/>
          </a:xfrm>
        </p:spPr>
        <p:txBody>
          <a:bodyPr/>
          <a:lstStyle/>
          <a:p>
            <a:pPr marL="0" indent="0">
              <a:buNone/>
            </a:pPr>
            <a:r>
              <a:rPr lang="en-US" altLang="zh-TW" b="0" err="1"/>
              <a:t>JumpCloud</a:t>
            </a:r>
            <a:r>
              <a:rPr lang="en-US" altLang="zh-TW" b="0"/>
              <a:t> </a:t>
            </a:r>
            <a:r>
              <a:rPr lang="zh-TW" altLang="en-US" b="0"/>
              <a:t>的 </a:t>
            </a:r>
            <a:r>
              <a:rPr lang="en-US" altLang="zh-TW" b="0"/>
              <a:t>LDAP </a:t>
            </a:r>
            <a:r>
              <a:rPr lang="zh-TW" altLang="en-US" b="0"/>
              <a:t>服務，將原先 </a:t>
            </a:r>
            <a:r>
              <a:rPr lang="en-US" altLang="zh-TW" b="0"/>
              <a:t>LDAP </a:t>
            </a:r>
            <a:r>
              <a:rPr lang="zh-TW" altLang="en-US" b="0"/>
              <a:t>伺服器提供的服務集中在雲端，從 </a:t>
            </a:r>
            <a:r>
              <a:rPr lang="en-US" altLang="zh-TW" b="0" err="1"/>
              <a:t>JumpCloud</a:t>
            </a:r>
            <a:r>
              <a:rPr lang="en-US" altLang="zh-TW" b="0"/>
              <a:t> </a:t>
            </a:r>
            <a:r>
              <a:rPr lang="zh-TW" altLang="en-US" b="0"/>
              <a:t>的網站，就可以提供中央化的全球同仁登入機制，不用在世界各地，訓練協調各地 </a:t>
            </a:r>
            <a:r>
              <a:rPr lang="en-US" altLang="zh-TW" b="0"/>
              <a:t>IT </a:t>
            </a:r>
            <a:r>
              <a:rPr lang="zh-TW" altLang="en-US" b="0"/>
              <a:t>同仁，分別建置一致的 </a:t>
            </a:r>
            <a:r>
              <a:rPr lang="en-US" altLang="zh-TW" b="0"/>
              <a:t>LDAP </a:t>
            </a:r>
            <a:r>
              <a:rPr lang="zh-TW" altLang="en-US" b="0"/>
              <a:t>伺服器。</a:t>
            </a:r>
            <a:endParaRPr lang="en-US" altLang="zh-TW" b="0"/>
          </a:p>
        </p:txBody>
      </p:sp>
      <p:pic>
        <p:nvPicPr>
          <p:cNvPr id="4" name="圖片 3">
            <a:extLst>
              <a:ext uri="{FF2B5EF4-FFF2-40B4-BE49-F238E27FC236}">
                <a16:creationId xmlns:a16="http://schemas.microsoft.com/office/drawing/2014/main" id="{64F814D4-C3F4-4527-9228-1FF674FDCE91}"/>
              </a:ext>
            </a:extLst>
          </p:cNvPr>
          <p:cNvPicPr>
            <a:picLocks noChangeAspect="1"/>
          </p:cNvPicPr>
          <p:nvPr/>
        </p:nvPicPr>
        <p:blipFill>
          <a:blip r:embed="rId3"/>
          <a:stretch>
            <a:fillRect/>
          </a:stretch>
        </p:blipFill>
        <p:spPr>
          <a:xfrm>
            <a:off x="326808" y="1407458"/>
            <a:ext cx="3786900" cy="3164540"/>
          </a:xfrm>
          <a:prstGeom prst="rect">
            <a:avLst/>
          </a:prstGeom>
        </p:spPr>
      </p:pic>
      <p:sp>
        <p:nvSpPr>
          <p:cNvPr id="3" name="文字方塊 2">
            <a:extLst>
              <a:ext uri="{FF2B5EF4-FFF2-40B4-BE49-F238E27FC236}">
                <a16:creationId xmlns:a16="http://schemas.microsoft.com/office/drawing/2014/main" id="{EF2BAAC0-C995-44DD-9A3E-EBD1DEB06332}"/>
              </a:ext>
            </a:extLst>
          </p:cNvPr>
          <p:cNvSpPr txBox="1"/>
          <p:nvPr/>
        </p:nvSpPr>
        <p:spPr>
          <a:xfrm>
            <a:off x="3048437" y="3356994"/>
            <a:ext cx="1172943" cy="276999"/>
          </a:xfrm>
          <a:prstGeom prst="rect">
            <a:avLst/>
          </a:prstGeom>
          <a:noFill/>
        </p:spPr>
        <p:txBody>
          <a:bodyPr wrap="square" rtlCol="0">
            <a:spAutoFit/>
          </a:bodyPr>
          <a:lstStyle/>
          <a:p>
            <a:r>
              <a:rPr lang="zh-TW" altLang="en-US" sz="1200"/>
              <a:t>提出讀寫需求</a:t>
            </a:r>
          </a:p>
        </p:txBody>
      </p:sp>
      <p:sp>
        <p:nvSpPr>
          <p:cNvPr id="7" name="文字方塊 6">
            <a:extLst>
              <a:ext uri="{FF2B5EF4-FFF2-40B4-BE49-F238E27FC236}">
                <a16:creationId xmlns:a16="http://schemas.microsoft.com/office/drawing/2014/main" id="{C2BF99F4-7691-4BD7-9BE4-1B16BA9DC99C}"/>
              </a:ext>
            </a:extLst>
          </p:cNvPr>
          <p:cNvSpPr txBox="1"/>
          <p:nvPr/>
        </p:nvSpPr>
        <p:spPr>
          <a:xfrm>
            <a:off x="3048436" y="3579380"/>
            <a:ext cx="1748679" cy="276999"/>
          </a:xfrm>
          <a:prstGeom prst="rect">
            <a:avLst/>
          </a:prstGeom>
          <a:noFill/>
        </p:spPr>
        <p:txBody>
          <a:bodyPr wrap="square" rtlCol="0">
            <a:spAutoFit/>
          </a:bodyPr>
          <a:lstStyle/>
          <a:p>
            <a:r>
              <a:rPr lang="zh-TW" altLang="en-US" sz="1200"/>
              <a:t>與 </a:t>
            </a:r>
            <a:r>
              <a:rPr lang="en-US" altLang="zh-TW" sz="1200"/>
              <a:t>LDAP</a:t>
            </a:r>
            <a:r>
              <a:rPr lang="zh-TW" altLang="en-US" sz="1200"/>
              <a:t> 確認讀寫認證</a:t>
            </a:r>
          </a:p>
        </p:txBody>
      </p:sp>
      <p:sp>
        <p:nvSpPr>
          <p:cNvPr id="8" name="文字方塊 7">
            <a:extLst>
              <a:ext uri="{FF2B5EF4-FFF2-40B4-BE49-F238E27FC236}">
                <a16:creationId xmlns:a16="http://schemas.microsoft.com/office/drawing/2014/main" id="{522C9288-C1CD-496D-849E-D770CB5FDFF8}"/>
              </a:ext>
            </a:extLst>
          </p:cNvPr>
          <p:cNvSpPr txBox="1"/>
          <p:nvPr/>
        </p:nvSpPr>
        <p:spPr>
          <a:xfrm>
            <a:off x="3055869" y="3809837"/>
            <a:ext cx="1748679" cy="276999"/>
          </a:xfrm>
          <a:prstGeom prst="rect">
            <a:avLst/>
          </a:prstGeom>
          <a:noFill/>
        </p:spPr>
        <p:txBody>
          <a:bodyPr wrap="square" rtlCol="0">
            <a:spAutoFit/>
          </a:bodyPr>
          <a:lstStyle/>
          <a:p>
            <a:r>
              <a:rPr lang="en-US" altLang="zh-TW" sz="1200"/>
              <a:t>LDAP</a:t>
            </a:r>
            <a:r>
              <a:rPr lang="zh-TW" altLang="en-US" sz="1200"/>
              <a:t> 回覆讀寫認證</a:t>
            </a:r>
          </a:p>
        </p:txBody>
      </p:sp>
      <p:sp>
        <p:nvSpPr>
          <p:cNvPr id="9" name="文字方塊 8">
            <a:extLst>
              <a:ext uri="{FF2B5EF4-FFF2-40B4-BE49-F238E27FC236}">
                <a16:creationId xmlns:a16="http://schemas.microsoft.com/office/drawing/2014/main" id="{8977F633-E8E4-47E9-8BBA-05E07C4B4869}"/>
              </a:ext>
            </a:extLst>
          </p:cNvPr>
          <p:cNvSpPr txBox="1"/>
          <p:nvPr/>
        </p:nvSpPr>
        <p:spPr>
          <a:xfrm>
            <a:off x="3048435" y="4032223"/>
            <a:ext cx="1748679" cy="276999"/>
          </a:xfrm>
          <a:prstGeom prst="rect">
            <a:avLst/>
          </a:prstGeom>
          <a:noFill/>
        </p:spPr>
        <p:txBody>
          <a:bodyPr wrap="square" rtlCol="0">
            <a:spAutoFit/>
          </a:bodyPr>
          <a:lstStyle/>
          <a:p>
            <a:r>
              <a:rPr lang="zh-TW" altLang="en-US" sz="1200"/>
              <a:t>回覆讀寫需求認證</a:t>
            </a:r>
          </a:p>
        </p:txBody>
      </p:sp>
      <p:sp>
        <p:nvSpPr>
          <p:cNvPr id="10" name="文字方塊 9">
            <a:extLst>
              <a:ext uri="{FF2B5EF4-FFF2-40B4-BE49-F238E27FC236}">
                <a16:creationId xmlns:a16="http://schemas.microsoft.com/office/drawing/2014/main" id="{A5B34A40-8CC3-44A7-9A09-2DB5CF4D1BFC}"/>
              </a:ext>
            </a:extLst>
          </p:cNvPr>
          <p:cNvSpPr txBox="1"/>
          <p:nvPr/>
        </p:nvSpPr>
        <p:spPr>
          <a:xfrm>
            <a:off x="1317852" y="3766664"/>
            <a:ext cx="1115758" cy="553998"/>
          </a:xfrm>
          <a:prstGeom prst="rect">
            <a:avLst/>
          </a:prstGeom>
          <a:noFill/>
        </p:spPr>
        <p:txBody>
          <a:bodyPr wrap="square" rtlCol="0">
            <a:spAutoFit/>
          </a:bodyPr>
          <a:lstStyle/>
          <a:p>
            <a:pPr algn="ctr"/>
            <a:r>
              <a:rPr lang="en-US" altLang="zh-TW" sz="1000" err="1"/>
              <a:t>JumpCloud</a:t>
            </a:r>
            <a:endParaRPr lang="en-US" altLang="zh-TW" sz="1000"/>
          </a:p>
          <a:p>
            <a:pPr algn="ctr"/>
            <a:r>
              <a:rPr lang="en-US" altLang="zh-TW" sz="1000"/>
              <a:t>Cloud-based</a:t>
            </a:r>
          </a:p>
          <a:p>
            <a:pPr algn="ctr"/>
            <a:r>
              <a:rPr lang="en-US" altLang="zh-TW" sz="1000"/>
              <a:t>LDAP</a:t>
            </a:r>
            <a:endParaRPr lang="zh-TW" altLang="en-US" sz="1000"/>
          </a:p>
        </p:txBody>
      </p:sp>
      <p:sp>
        <p:nvSpPr>
          <p:cNvPr id="11" name="文字方塊 10">
            <a:extLst>
              <a:ext uri="{FF2B5EF4-FFF2-40B4-BE49-F238E27FC236}">
                <a16:creationId xmlns:a16="http://schemas.microsoft.com/office/drawing/2014/main" id="{C4777766-6E37-44A9-9F04-CEB7558153CD}"/>
              </a:ext>
            </a:extLst>
          </p:cNvPr>
          <p:cNvSpPr txBox="1"/>
          <p:nvPr/>
        </p:nvSpPr>
        <p:spPr>
          <a:xfrm>
            <a:off x="1040483" y="3056983"/>
            <a:ext cx="1115758" cy="246221"/>
          </a:xfrm>
          <a:prstGeom prst="rect">
            <a:avLst/>
          </a:prstGeom>
          <a:noFill/>
        </p:spPr>
        <p:txBody>
          <a:bodyPr wrap="square" rtlCol="0">
            <a:spAutoFit/>
          </a:bodyPr>
          <a:lstStyle/>
          <a:p>
            <a:pPr algn="ctr"/>
            <a:r>
              <a:rPr lang="en-US" altLang="zh-TW" sz="1000"/>
              <a:t>INTERNET</a:t>
            </a:r>
            <a:endParaRPr lang="zh-TW" altLang="en-US" sz="1000"/>
          </a:p>
        </p:txBody>
      </p:sp>
      <p:sp>
        <p:nvSpPr>
          <p:cNvPr id="12" name="文字方塊 11">
            <a:extLst>
              <a:ext uri="{FF2B5EF4-FFF2-40B4-BE49-F238E27FC236}">
                <a16:creationId xmlns:a16="http://schemas.microsoft.com/office/drawing/2014/main" id="{807D0D11-54A7-4BFC-9880-C9F1F55BB4EF}"/>
              </a:ext>
            </a:extLst>
          </p:cNvPr>
          <p:cNvSpPr txBox="1"/>
          <p:nvPr/>
        </p:nvSpPr>
        <p:spPr>
          <a:xfrm>
            <a:off x="668320" y="1422943"/>
            <a:ext cx="1487564" cy="246221"/>
          </a:xfrm>
          <a:prstGeom prst="rect">
            <a:avLst/>
          </a:prstGeom>
          <a:noFill/>
        </p:spPr>
        <p:txBody>
          <a:bodyPr wrap="square" rtlCol="0">
            <a:spAutoFit/>
          </a:bodyPr>
          <a:lstStyle/>
          <a:p>
            <a:pPr algn="ctr"/>
            <a:r>
              <a:rPr lang="en-US" altLang="zh-TW" sz="1000"/>
              <a:t>Customer Network</a:t>
            </a:r>
            <a:endParaRPr lang="zh-TW" altLang="en-US" sz="1000"/>
          </a:p>
        </p:txBody>
      </p:sp>
      <p:sp>
        <p:nvSpPr>
          <p:cNvPr id="13" name="文字方塊 12">
            <a:extLst>
              <a:ext uri="{FF2B5EF4-FFF2-40B4-BE49-F238E27FC236}">
                <a16:creationId xmlns:a16="http://schemas.microsoft.com/office/drawing/2014/main" id="{04EC2476-7C87-4F50-9F96-1EC332A4E583}"/>
              </a:ext>
            </a:extLst>
          </p:cNvPr>
          <p:cNvSpPr txBox="1"/>
          <p:nvPr/>
        </p:nvSpPr>
        <p:spPr>
          <a:xfrm rot="16200000">
            <a:off x="-27167" y="3037665"/>
            <a:ext cx="1115758" cy="400110"/>
          </a:xfrm>
          <a:prstGeom prst="rect">
            <a:avLst/>
          </a:prstGeom>
          <a:noFill/>
        </p:spPr>
        <p:txBody>
          <a:bodyPr wrap="square" rtlCol="0">
            <a:spAutoFit/>
          </a:bodyPr>
          <a:lstStyle/>
          <a:p>
            <a:pPr algn="ctr"/>
            <a:r>
              <a:rPr lang="en-US" altLang="zh-TW" sz="1000"/>
              <a:t>LDAPS/Start TLS</a:t>
            </a:r>
            <a:endParaRPr lang="zh-TW" altLang="en-US" sz="1000"/>
          </a:p>
        </p:txBody>
      </p:sp>
      <p:sp>
        <p:nvSpPr>
          <p:cNvPr id="14" name="文字方塊 13">
            <a:extLst>
              <a:ext uri="{FF2B5EF4-FFF2-40B4-BE49-F238E27FC236}">
                <a16:creationId xmlns:a16="http://schemas.microsoft.com/office/drawing/2014/main" id="{42F9FAE9-1AAA-4179-A35C-93734657F979}"/>
              </a:ext>
            </a:extLst>
          </p:cNvPr>
          <p:cNvSpPr txBox="1"/>
          <p:nvPr/>
        </p:nvSpPr>
        <p:spPr>
          <a:xfrm>
            <a:off x="713145" y="1764234"/>
            <a:ext cx="1487564" cy="246221"/>
          </a:xfrm>
          <a:prstGeom prst="rect">
            <a:avLst/>
          </a:prstGeom>
          <a:noFill/>
        </p:spPr>
        <p:txBody>
          <a:bodyPr wrap="square" rtlCol="0">
            <a:spAutoFit/>
          </a:bodyPr>
          <a:lstStyle/>
          <a:p>
            <a:pPr algn="ctr"/>
            <a:r>
              <a:rPr lang="en-US" altLang="zh-TW" sz="1000"/>
              <a:t>NAS/Samba server</a:t>
            </a:r>
            <a:endParaRPr lang="zh-TW" altLang="en-US" sz="1000"/>
          </a:p>
        </p:txBody>
      </p:sp>
      <p:sp>
        <p:nvSpPr>
          <p:cNvPr id="15" name="文字方塊 14">
            <a:extLst>
              <a:ext uri="{FF2B5EF4-FFF2-40B4-BE49-F238E27FC236}">
                <a16:creationId xmlns:a16="http://schemas.microsoft.com/office/drawing/2014/main" id="{A1DB7B2D-E703-4C5C-8F0E-12AAEC23941E}"/>
              </a:ext>
            </a:extLst>
          </p:cNvPr>
          <p:cNvSpPr txBox="1"/>
          <p:nvPr/>
        </p:nvSpPr>
        <p:spPr>
          <a:xfrm>
            <a:off x="2515051" y="1764234"/>
            <a:ext cx="1487564" cy="246221"/>
          </a:xfrm>
          <a:prstGeom prst="rect">
            <a:avLst/>
          </a:prstGeom>
          <a:noFill/>
        </p:spPr>
        <p:txBody>
          <a:bodyPr wrap="square" rtlCol="0">
            <a:spAutoFit/>
          </a:bodyPr>
          <a:lstStyle/>
          <a:p>
            <a:pPr algn="ctr"/>
            <a:r>
              <a:rPr lang="en-US" altLang="zh-TW" sz="1000"/>
              <a:t>Win/Mac/Linux client</a:t>
            </a:r>
            <a:endParaRPr lang="zh-TW" altLang="en-US" sz="1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Google Shape;116;p18"/>
          <p:cNvSpPr txBox="1">
            <a:spLocks noGrp="1"/>
          </p:cNvSpPr>
          <p:nvPr>
            <p:ph type="title"/>
          </p:nvPr>
        </p:nvSpPr>
        <p:spPr>
          <a:prstGeom prst="rect">
            <a:avLst/>
          </a:prstGeom>
        </p:spPr>
        <p:txBody>
          <a:bodyPr spcFirstLastPara="1" wrap="square" lIns="91425" tIns="45700" rIns="91425" bIns="45700" anchor="ctr" anchorCtr="0">
            <a:noAutofit/>
          </a:bodyPr>
          <a:lstStyle/>
          <a:p>
            <a:pPr lvl="0"/>
            <a:r>
              <a:rPr lang="en-US" altLang="zh-TW" err="1">
                <a:latin typeface="Arial" panose="020B0604020202020204" pitchFamily="34" charset="0"/>
                <a:ea typeface="微軟正黑體" panose="020B0604030504040204" pitchFamily="34" charset="-120"/>
                <a:cs typeface="Arial" panose="020B0604020202020204" pitchFamily="34" charset="0"/>
              </a:rPr>
              <a:t>JumpCloud</a:t>
            </a:r>
            <a:r>
              <a:rPr lang="en-US" altLang="zh-TW">
                <a:latin typeface="Arial" panose="020B0604020202020204" pitchFamily="34" charset="0"/>
                <a:ea typeface="微軟正黑體" panose="020B0604030504040204" pitchFamily="34" charset="-120"/>
                <a:cs typeface="Arial" panose="020B0604020202020204" pitchFamily="34" charset="0"/>
              </a:rPr>
              <a:t> </a:t>
            </a:r>
            <a:r>
              <a:rPr lang="zh-TW" altLang="en-US">
                <a:latin typeface="Arial" panose="020B0604020202020204" pitchFamily="34" charset="0"/>
                <a:ea typeface="微軟正黑體" panose="020B0604030504040204" pitchFamily="34" charset="-120"/>
                <a:cs typeface="Arial" panose="020B0604020202020204" pitchFamily="34" charset="0"/>
              </a:rPr>
              <a:t>的雲端目錄即服務 </a:t>
            </a:r>
            <a:br>
              <a:rPr lang="en-US" altLang="zh-TW">
                <a:latin typeface="Arial" panose="020B0604020202020204" pitchFamily="34" charset="0"/>
                <a:ea typeface="微軟正黑體" panose="020B0604030504040204" pitchFamily="34" charset="-120"/>
                <a:cs typeface="Arial" panose="020B0604020202020204" pitchFamily="34" charset="0"/>
              </a:rPr>
            </a:br>
            <a:r>
              <a:rPr lang="en-US" altLang="zh-TW" sz="2000">
                <a:latin typeface="Arial" panose="020B0604020202020204" pitchFamily="34" charset="0"/>
                <a:ea typeface="微軟正黑體" panose="020B0604030504040204" pitchFamily="34" charset="-120"/>
                <a:cs typeface="Arial" panose="020B0604020202020204" pitchFamily="34" charset="0"/>
              </a:rPr>
              <a:t>(Directory-as-a-Service</a:t>
            </a:r>
            <a:r>
              <a:rPr lang="en-US" altLang="zh-TW" sz="2000" baseline="30000">
                <a:latin typeface="Arial" panose="020B0604020202020204" pitchFamily="34" charset="0"/>
                <a:ea typeface="微軟正黑體" panose="020B0604030504040204" pitchFamily="34" charset="-120"/>
                <a:cs typeface="Arial" panose="020B0604020202020204" pitchFamily="34" charset="0"/>
              </a:rPr>
              <a:t>®</a:t>
            </a:r>
            <a:r>
              <a:rPr lang="en-US" altLang="zh-TW" sz="2000">
                <a:latin typeface="Arial" panose="020B0604020202020204" pitchFamily="34" charset="0"/>
                <a:ea typeface="微軟正黑體" panose="020B0604030504040204" pitchFamily="34" charset="-120"/>
                <a:cs typeface="Arial" panose="020B0604020202020204" pitchFamily="34" charset="0"/>
              </a:rPr>
              <a:t>)</a:t>
            </a:r>
            <a:endParaRPr sz="2000"/>
          </a:p>
        </p:txBody>
      </p:sp>
      <p:sp>
        <p:nvSpPr>
          <p:cNvPr id="2" name="文字版面配置區 1">
            <a:extLst>
              <a:ext uri="{FF2B5EF4-FFF2-40B4-BE49-F238E27FC236}">
                <a16:creationId xmlns:a16="http://schemas.microsoft.com/office/drawing/2014/main" id="{A6B31E9D-FEC3-47B1-A7AF-39D1E6671B44}"/>
              </a:ext>
            </a:extLst>
          </p:cNvPr>
          <p:cNvSpPr>
            <a:spLocks noGrp="1"/>
          </p:cNvSpPr>
          <p:nvPr>
            <p:ph type="body" idx="1"/>
          </p:nvPr>
        </p:nvSpPr>
        <p:spPr>
          <a:xfrm>
            <a:off x="4131734" y="1769170"/>
            <a:ext cx="3793066" cy="2696661"/>
          </a:xfrm>
        </p:spPr>
        <p:txBody>
          <a:bodyPr/>
          <a:lstStyle/>
          <a:p>
            <a:pPr marL="76200" indent="0">
              <a:buNone/>
            </a:pPr>
            <a:r>
              <a:rPr lang="en-US" altLang="zh-TW" sz="1800" b="0" err="1"/>
              <a:t>JumpCloud</a:t>
            </a:r>
            <a:r>
              <a:rPr lang="en-US" altLang="zh-TW" sz="1800" b="0"/>
              <a:t> </a:t>
            </a:r>
            <a:r>
              <a:rPr lang="zh-TW" altLang="en-US" sz="1800" b="0"/>
              <a:t>的「雲端目錄即服務」，除了可以讓使用者可用 </a:t>
            </a:r>
            <a:r>
              <a:rPr lang="en-US" altLang="zh-TW" sz="1800" b="0" err="1"/>
              <a:t>JumpCloud</a:t>
            </a:r>
            <a:r>
              <a:rPr lang="zh-TW" altLang="en-US" sz="1800" b="0"/>
              <a:t>的一組帳號及密碼，來登入全球同網域內的</a:t>
            </a:r>
            <a:r>
              <a:rPr lang="en-US" altLang="zh-TW" sz="1800" b="0" err="1"/>
              <a:t>設備</a:t>
            </a:r>
            <a:r>
              <a:rPr lang="zh-TW" altLang="en-US" sz="1800" b="0"/>
              <a:t> ，也可以用來登入各種辦公室設備，如印表機等。</a:t>
            </a:r>
            <a:endParaRPr lang="en-US" altLang="zh-TW" sz="1800" b="0"/>
          </a:p>
        </p:txBody>
      </p:sp>
      <p:grpSp>
        <p:nvGrpSpPr>
          <p:cNvPr id="6" name="群組 5">
            <a:extLst>
              <a:ext uri="{FF2B5EF4-FFF2-40B4-BE49-F238E27FC236}">
                <a16:creationId xmlns:a16="http://schemas.microsoft.com/office/drawing/2014/main" id="{787200B5-48E4-4ECA-85C9-9F9941872F71}"/>
              </a:ext>
            </a:extLst>
          </p:cNvPr>
          <p:cNvGrpSpPr/>
          <p:nvPr/>
        </p:nvGrpSpPr>
        <p:grpSpPr>
          <a:xfrm>
            <a:off x="716563" y="1396637"/>
            <a:ext cx="3313569" cy="3162328"/>
            <a:chOff x="716563" y="1396637"/>
            <a:chExt cx="3313569" cy="3162328"/>
          </a:xfrm>
        </p:grpSpPr>
        <p:pic>
          <p:nvPicPr>
            <p:cNvPr id="7" name="圖片 6">
              <a:extLst>
                <a:ext uri="{FF2B5EF4-FFF2-40B4-BE49-F238E27FC236}">
                  <a16:creationId xmlns:a16="http://schemas.microsoft.com/office/drawing/2014/main" id="{44926ECE-79B0-4767-94E8-41ECA00D29E8}"/>
                </a:ext>
              </a:extLst>
            </p:cNvPr>
            <p:cNvPicPr>
              <a:picLocks noChangeAspect="1"/>
            </p:cNvPicPr>
            <p:nvPr/>
          </p:nvPicPr>
          <p:blipFill>
            <a:blip r:embed="rId3"/>
            <a:stretch>
              <a:fillRect/>
            </a:stretch>
          </p:blipFill>
          <p:spPr>
            <a:xfrm>
              <a:off x="716563" y="1396637"/>
              <a:ext cx="3313569" cy="3162328"/>
            </a:xfrm>
            <a:prstGeom prst="rect">
              <a:avLst/>
            </a:prstGeom>
            <a:effectLst>
              <a:softEdge rad="63500"/>
            </a:effectLst>
          </p:spPr>
        </p:pic>
        <p:pic>
          <p:nvPicPr>
            <p:cNvPr id="5" name="圖片 4">
              <a:extLst>
                <a:ext uri="{FF2B5EF4-FFF2-40B4-BE49-F238E27FC236}">
                  <a16:creationId xmlns:a16="http://schemas.microsoft.com/office/drawing/2014/main" id="{ED7F0D7E-1DB0-4322-B693-E42D228F51CD}"/>
                </a:ext>
              </a:extLst>
            </p:cNvPr>
            <p:cNvPicPr>
              <a:picLocks noChangeAspect="1"/>
            </p:cNvPicPr>
            <p:nvPr/>
          </p:nvPicPr>
          <p:blipFill>
            <a:blip r:embed="rId4"/>
            <a:stretch>
              <a:fillRect/>
            </a:stretch>
          </p:blipFill>
          <p:spPr>
            <a:xfrm>
              <a:off x="3405428" y="3228071"/>
              <a:ext cx="403782" cy="403782"/>
            </a:xfrm>
            <a:prstGeom prst="rect">
              <a:avLst/>
            </a:prstGeom>
          </p:spPr>
        </p:pic>
      </p:grpSp>
    </p:spTree>
    <p:extLst>
      <p:ext uri="{BB962C8B-B14F-4D97-AF65-F5344CB8AC3E}">
        <p14:creationId xmlns:p14="http://schemas.microsoft.com/office/powerpoint/2010/main" val="2233643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2" name="圖片 1">
            <a:extLst>
              <a:ext uri="{FF2B5EF4-FFF2-40B4-BE49-F238E27FC236}">
                <a16:creationId xmlns:a16="http://schemas.microsoft.com/office/drawing/2014/main" id="{4933CCF9-2031-4074-A43A-78AB7DE5F02D}"/>
              </a:ext>
            </a:extLst>
          </p:cNvPr>
          <p:cNvPicPr>
            <a:picLocks noChangeAspect="1"/>
          </p:cNvPicPr>
          <p:nvPr/>
        </p:nvPicPr>
        <p:blipFill>
          <a:blip r:embed="rId3"/>
          <a:stretch>
            <a:fillRect/>
          </a:stretch>
        </p:blipFill>
        <p:spPr>
          <a:xfrm>
            <a:off x="744071" y="1776860"/>
            <a:ext cx="6638242" cy="2367909"/>
          </a:xfrm>
          <a:prstGeom prst="rect">
            <a:avLst/>
          </a:prstGeom>
        </p:spPr>
      </p:pic>
      <p:pic>
        <p:nvPicPr>
          <p:cNvPr id="6" name="圖片 5" descr="一張含有 物件 的圖片&#10;&#10;描述是以非常高的可信度產生">
            <a:extLst>
              <a:ext uri="{FF2B5EF4-FFF2-40B4-BE49-F238E27FC236}">
                <a16:creationId xmlns:a16="http://schemas.microsoft.com/office/drawing/2014/main" id="{F6848C56-F2EC-4302-8C81-A9EEE0A56CD7}"/>
              </a:ext>
            </a:extLst>
          </p:cNvPr>
          <p:cNvPicPr>
            <a:picLocks noChangeAspect="1"/>
          </p:cNvPicPr>
          <p:nvPr/>
        </p:nvPicPr>
        <p:blipFill>
          <a:blip r:embed="rId4"/>
          <a:stretch>
            <a:fillRect/>
          </a:stretch>
        </p:blipFill>
        <p:spPr>
          <a:xfrm>
            <a:off x="2474259" y="2994211"/>
            <a:ext cx="3792070" cy="1753666"/>
          </a:xfrm>
          <a:prstGeom prst="rect">
            <a:avLst/>
          </a:prstGeom>
        </p:spPr>
      </p:pic>
      <p:sp>
        <p:nvSpPr>
          <p:cNvPr id="116" name="Google Shape;116;p18"/>
          <p:cNvSpPr txBox="1">
            <a:spLocks noGrp="1"/>
          </p:cNvSpPr>
          <p:nvPr>
            <p:ph type="title"/>
          </p:nvPr>
        </p:nvSpPr>
        <p:spPr>
          <a:prstGeom prst="rect">
            <a:avLst/>
          </a:prstGeom>
        </p:spPr>
        <p:txBody>
          <a:bodyPr spcFirstLastPara="1" wrap="square" lIns="91425" tIns="45700" rIns="91425" bIns="45700" anchor="ctr" anchorCtr="0">
            <a:noAutofit/>
          </a:bodyPr>
          <a:lstStyle/>
          <a:p>
            <a:r>
              <a:rPr lang="en-US" altLang="zh-TW">
                <a:ea typeface="微軟正黑體"/>
              </a:rPr>
              <a:t>從雲端中央管控 LDAP 目錄</a:t>
            </a:r>
            <a:r>
              <a:rPr lang="zh-TW" altLang="en-US">
                <a:ea typeface="微軟正黑體"/>
              </a:rPr>
              <a:t>服務</a:t>
            </a:r>
          </a:p>
        </p:txBody>
      </p:sp>
      <p:sp>
        <p:nvSpPr>
          <p:cNvPr id="4" name="文字版面配置區 3">
            <a:extLst>
              <a:ext uri="{FF2B5EF4-FFF2-40B4-BE49-F238E27FC236}">
                <a16:creationId xmlns:a16="http://schemas.microsoft.com/office/drawing/2014/main" id="{570E6FE8-9D6F-4724-B1C8-2F64AC7CDFFC}"/>
              </a:ext>
            </a:extLst>
          </p:cNvPr>
          <p:cNvSpPr>
            <a:spLocks noGrp="1"/>
          </p:cNvSpPr>
          <p:nvPr>
            <p:ph type="body" idx="1"/>
          </p:nvPr>
        </p:nvSpPr>
        <p:spPr>
          <a:xfrm>
            <a:off x="251520" y="1016661"/>
            <a:ext cx="8447864" cy="1021864"/>
          </a:xfrm>
        </p:spPr>
        <p:txBody>
          <a:bodyPr/>
          <a:lstStyle/>
          <a:p>
            <a:pPr marL="76200" indent="0">
              <a:buNone/>
            </a:pPr>
            <a:r>
              <a:rPr lang="en-US" altLang="zh-TW" b="0" err="1"/>
              <a:t>JumpCloud</a:t>
            </a:r>
            <a:r>
              <a:rPr lang="en-US" altLang="zh-TW" b="0"/>
              <a:t> </a:t>
            </a:r>
            <a:r>
              <a:rPr lang="zh-TW" altLang="en-US" b="0"/>
              <a:t>的中央化管理，可建立使用者群組，並綁定要授權的 </a:t>
            </a:r>
            <a:r>
              <a:rPr lang="en-US" altLang="zh-TW" b="0"/>
              <a:t>Windows</a:t>
            </a:r>
            <a:r>
              <a:rPr lang="zh-TW" altLang="en-US" b="0"/>
              <a:t>、</a:t>
            </a:r>
            <a:r>
              <a:rPr lang="en-US" altLang="zh-TW" b="0"/>
              <a:t>Mac</a:t>
            </a:r>
            <a:r>
              <a:rPr lang="zh-TW" altLang="en-US" b="0"/>
              <a:t>或 </a:t>
            </a:r>
            <a:r>
              <a:rPr lang="en-US" altLang="zh-TW" b="0"/>
              <a:t>Linux</a:t>
            </a:r>
            <a:r>
              <a:rPr lang="zh-TW" altLang="en-US" b="0"/>
              <a:t> 系統裝置。各使用者也可各自登入，管理自己的帳密，同步到各平台上</a:t>
            </a:r>
            <a:r>
              <a:rPr lang="zh-TW" altLang="zh-TW"/>
              <a:t>。</a:t>
            </a:r>
            <a:endParaRPr lang="zh-TW" altLang="zh-TW" b="0"/>
          </a:p>
          <a:p>
            <a:endParaRPr lang="zh-TW" altLang="en-US" b="0"/>
          </a:p>
        </p:txBody>
      </p:sp>
      <p:pic>
        <p:nvPicPr>
          <p:cNvPr id="9" name="Picture 7">
            <a:extLst>
              <a:ext uri="{FF2B5EF4-FFF2-40B4-BE49-F238E27FC236}">
                <a16:creationId xmlns:a16="http://schemas.microsoft.com/office/drawing/2014/main" id="{899AFD22-F702-4E23-AFD5-47391946A983}"/>
              </a:ext>
            </a:extLst>
          </p:cNvPr>
          <p:cNvPicPr>
            <a:picLocks noChangeAspect="1" noChangeArrowheads="1"/>
          </p:cNvPicPr>
          <p:nvPr/>
        </p:nvPicPr>
        <p:blipFill>
          <a:blip r:embed="rId5"/>
          <a:srcRect/>
          <a:stretch>
            <a:fillRect/>
          </a:stretch>
        </p:blipFill>
        <p:spPr bwMode="auto">
          <a:xfrm>
            <a:off x="4998708" y="3207402"/>
            <a:ext cx="430224" cy="413083"/>
          </a:xfrm>
          <a:prstGeom prst="rect">
            <a:avLst/>
          </a:prstGeom>
          <a:noFill/>
          <a:ln w="9525">
            <a:noFill/>
            <a:miter lim="800000"/>
            <a:headEnd/>
            <a:tailEnd/>
          </a:ln>
          <a:effectLst/>
        </p:spPr>
      </p:pic>
      <p:sp>
        <p:nvSpPr>
          <p:cNvPr id="11" name="矩形: 圓角 10">
            <a:extLst>
              <a:ext uri="{FF2B5EF4-FFF2-40B4-BE49-F238E27FC236}">
                <a16:creationId xmlns:a16="http://schemas.microsoft.com/office/drawing/2014/main" id="{87BCCBC5-EF87-4C71-9CF0-2C5A66D34D59}"/>
              </a:ext>
            </a:extLst>
          </p:cNvPr>
          <p:cNvSpPr/>
          <p:nvPr/>
        </p:nvSpPr>
        <p:spPr>
          <a:xfrm>
            <a:off x="3204544" y="3120303"/>
            <a:ext cx="425790" cy="502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2" name="群組 11">
            <a:extLst>
              <a:ext uri="{FF2B5EF4-FFF2-40B4-BE49-F238E27FC236}">
                <a16:creationId xmlns:a16="http://schemas.microsoft.com/office/drawing/2014/main" id="{92CAF7C6-E4E9-40FB-97EA-3E1242D5CE60}"/>
              </a:ext>
            </a:extLst>
          </p:cNvPr>
          <p:cNvGrpSpPr/>
          <p:nvPr/>
        </p:nvGrpSpPr>
        <p:grpSpPr>
          <a:xfrm>
            <a:off x="3153242" y="3207402"/>
            <a:ext cx="528395" cy="459020"/>
            <a:chOff x="3225386" y="3063102"/>
            <a:chExt cx="528395" cy="459020"/>
          </a:xfrm>
        </p:grpSpPr>
        <p:pic>
          <p:nvPicPr>
            <p:cNvPr id="13" name="Picture 6">
              <a:extLst>
                <a:ext uri="{FF2B5EF4-FFF2-40B4-BE49-F238E27FC236}">
                  <a16:creationId xmlns:a16="http://schemas.microsoft.com/office/drawing/2014/main" id="{C369C5B9-8CDB-4623-96E6-426CDB44A29A}"/>
                </a:ext>
              </a:extLst>
            </p:cNvPr>
            <p:cNvPicPr>
              <a:picLocks noChangeAspect="1" noChangeArrowheads="1"/>
            </p:cNvPicPr>
            <p:nvPr/>
          </p:nvPicPr>
          <p:blipFill>
            <a:blip r:embed="rId6"/>
            <a:srcRect/>
            <a:stretch>
              <a:fillRect/>
            </a:stretch>
          </p:blipFill>
          <p:spPr bwMode="auto">
            <a:xfrm>
              <a:off x="3399016" y="3063102"/>
              <a:ext cx="193230" cy="203225"/>
            </a:xfrm>
            <a:prstGeom prst="rect">
              <a:avLst/>
            </a:prstGeom>
            <a:noFill/>
            <a:ln w="9525">
              <a:noFill/>
              <a:miter lim="800000"/>
              <a:headEnd/>
              <a:tailEnd/>
            </a:ln>
            <a:effectLst/>
          </p:spPr>
        </p:pic>
        <p:sp>
          <p:nvSpPr>
            <p:cNvPr id="14" name="文字方塊 13">
              <a:extLst>
                <a:ext uri="{FF2B5EF4-FFF2-40B4-BE49-F238E27FC236}">
                  <a16:creationId xmlns:a16="http://schemas.microsoft.com/office/drawing/2014/main" id="{85BBC3A9-A732-407C-9FDE-3122EC785123}"/>
                </a:ext>
              </a:extLst>
            </p:cNvPr>
            <p:cNvSpPr txBox="1"/>
            <p:nvPr/>
          </p:nvSpPr>
          <p:spPr>
            <a:xfrm>
              <a:off x="3225386" y="3245123"/>
              <a:ext cx="528395" cy="276999"/>
            </a:xfrm>
            <a:prstGeom prst="rect">
              <a:avLst/>
            </a:prstGeom>
            <a:noFill/>
          </p:spPr>
          <p:txBody>
            <a:bodyPr wrap="square" rtlCol="0">
              <a:spAutoFit/>
            </a:bodyPr>
            <a:lstStyle/>
            <a:p>
              <a:pPr algn="ctr"/>
              <a:r>
                <a:rPr lang="en-US" altLang="zh-TW" sz="1200"/>
                <a:t>AFP</a:t>
              </a:r>
              <a:endParaRPr lang="zh-TW" altLang="en-US" sz="1200"/>
            </a:p>
          </p:txBody>
        </p:sp>
      </p:grpSp>
      <p:sp>
        <p:nvSpPr>
          <p:cNvPr id="15" name="矩形: 圓角 14">
            <a:extLst>
              <a:ext uri="{FF2B5EF4-FFF2-40B4-BE49-F238E27FC236}">
                <a16:creationId xmlns:a16="http://schemas.microsoft.com/office/drawing/2014/main" id="{52D82E20-661E-4A98-887A-55A8388D0EDB}"/>
              </a:ext>
            </a:extLst>
          </p:cNvPr>
          <p:cNvSpPr/>
          <p:nvPr/>
        </p:nvSpPr>
        <p:spPr>
          <a:xfrm>
            <a:off x="3923211" y="3389423"/>
            <a:ext cx="604439" cy="3259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f-ZA" altLang="zh-TW">
                <a:solidFill>
                  <a:schemeClr val="tx1"/>
                </a:solidFill>
              </a:rPr>
              <a:t>SMB</a:t>
            </a:r>
            <a:endParaRPr lang="zh-TW" altLang="en-US">
              <a:solidFill>
                <a:schemeClr val="tx1"/>
              </a:solidFill>
            </a:endParaRPr>
          </a:p>
        </p:txBody>
      </p:sp>
    </p:spTree>
    <p:extLst>
      <p:ext uri="{BB962C8B-B14F-4D97-AF65-F5344CB8AC3E}">
        <p14:creationId xmlns:p14="http://schemas.microsoft.com/office/powerpoint/2010/main" val="2666970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Google Shape;116;p18"/>
          <p:cNvSpPr txBox="1">
            <a:spLocks noGrp="1"/>
          </p:cNvSpPr>
          <p:nvPr>
            <p:ph type="title"/>
          </p:nvPr>
        </p:nvSpPr>
        <p:spPr>
          <a:xfrm>
            <a:off x="251520" y="306999"/>
            <a:ext cx="8568900" cy="740618"/>
          </a:xfrm>
          <a:prstGeom prst="rect">
            <a:avLst/>
          </a:prstGeom>
        </p:spPr>
        <p:txBody>
          <a:bodyPr spcFirstLastPara="1" wrap="square" lIns="91425" tIns="45700" rIns="91425" bIns="45700" anchor="ctr" anchorCtr="0">
            <a:noAutofit/>
          </a:bodyPr>
          <a:lstStyle/>
          <a:p>
            <a:pPr>
              <a:lnSpc>
                <a:spcPts val="3300"/>
              </a:lnSpc>
            </a:pPr>
            <a:r>
              <a:rPr lang="en-US" altLang="zh-TW" sz="3100" err="1">
                <a:ea typeface="微軟正黑體"/>
              </a:rPr>
              <a:t>JumpCloud</a:t>
            </a:r>
            <a:r>
              <a:rPr lang="en-US" altLang="zh-TW" sz="3100">
                <a:ea typeface="微軟正黑體"/>
              </a:rPr>
              <a:t> </a:t>
            </a:r>
            <a:r>
              <a:rPr lang="zh-TW" altLang="en-US" sz="3100">
                <a:ea typeface="微軟正黑體"/>
              </a:rPr>
              <a:t>雲端目錄即服務支援 100 種以上雲端應用及</a:t>
            </a:r>
            <a:r>
              <a:rPr lang="zh-TW" sz="3100">
                <a:latin typeface="微軟正黑體"/>
                <a:ea typeface="微軟正黑體"/>
              </a:rPr>
              <a:t>自攜電子設備</a:t>
            </a:r>
            <a:endParaRPr lang="en-US" altLang="zh-TW" sz="3100">
              <a:ea typeface="微軟正黑體"/>
            </a:endParaRPr>
          </a:p>
        </p:txBody>
      </p:sp>
      <p:sp>
        <p:nvSpPr>
          <p:cNvPr id="5" name="文字版面配置區 4">
            <a:extLst>
              <a:ext uri="{FF2B5EF4-FFF2-40B4-BE49-F238E27FC236}">
                <a16:creationId xmlns:a16="http://schemas.microsoft.com/office/drawing/2014/main" id="{88AE48B0-2F82-4FDD-8BD7-26AA264D7595}"/>
              </a:ext>
            </a:extLst>
          </p:cNvPr>
          <p:cNvSpPr>
            <a:spLocks noGrp="1"/>
          </p:cNvSpPr>
          <p:nvPr>
            <p:ph type="body" idx="1"/>
          </p:nvPr>
        </p:nvSpPr>
        <p:spPr>
          <a:xfrm>
            <a:off x="341167" y="1196354"/>
            <a:ext cx="8220127" cy="1375396"/>
          </a:xfrm>
        </p:spPr>
        <p:txBody>
          <a:bodyPr/>
          <a:lstStyle/>
          <a:p>
            <a:pPr marL="0" indent="0">
              <a:buNone/>
            </a:pPr>
            <a:r>
              <a:rPr lang="en-US" altLang="zh-TW" err="1"/>
              <a:t>JumpCloud</a:t>
            </a:r>
            <a:r>
              <a:rPr lang="en-US" altLang="zh-TW"/>
              <a:t> </a:t>
            </a:r>
            <a:r>
              <a:rPr lang="zh-TW" altLang="en-US"/>
              <a:t>的帳密可以用來登入 </a:t>
            </a:r>
            <a:r>
              <a:rPr lang="en-US" altLang="zh-TW"/>
              <a:t>Office 365</a:t>
            </a:r>
            <a:r>
              <a:rPr lang="zh-TW" altLang="en-US"/>
              <a:t>、</a:t>
            </a:r>
            <a:r>
              <a:rPr lang="en-US" altLang="zh-TW"/>
              <a:t>AWS</a:t>
            </a:r>
            <a:r>
              <a:rPr lang="zh-TW" altLang="en-US"/>
              <a:t> 或 </a:t>
            </a:r>
            <a:r>
              <a:rPr lang="en-US" altLang="zh-TW"/>
              <a:t>G Suite</a:t>
            </a:r>
            <a:r>
              <a:rPr lang="zh-TW" altLang="en-US"/>
              <a:t> 等百種以上雲端服務，</a:t>
            </a:r>
            <a:r>
              <a:rPr lang="zh-TW" altLang="zh-TW"/>
              <a:t>也可以用來授權使用辦公室</a:t>
            </a:r>
            <a:r>
              <a:rPr lang="zh-TW" altLang="en-US"/>
              <a:t> </a:t>
            </a:r>
            <a:r>
              <a:rPr lang="en-US" altLang="zh-TW"/>
              <a:t>Wi-Fi</a:t>
            </a:r>
            <a:r>
              <a:rPr lang="zh-TW" altLang="zh-TW"/>
              <a:t>，或登入公司的各種</a:t>
            </a:r>
            <a:r>
              <a:rPr lang="zh-TW" altLang="en-US"/>
              <a:t>本地</a:t>
            </a:r>
            <a:r>
              <a:rPr lang="zh-TW" altLang="zh-TW"/>
              <a:t>雲系統。</a:t>
            </a:r>
            <a:endParaRPr lang="en-US" altLang="zh-TW">
              <a:latin typeface="Arial" panose="020B0604020202020204" pitchFamily="34" charset="0"/>
              <a:cs typeface="Arial" panose="020B0604020202020204" pitchFamily="34" charset="0"/>
            </a:endParaRPr>
          </a:p>
        </p:txBody>
      </p:sp>
      <p:pic>
        <p:nvPicPr>
          <p:cNvPr id="2" name="圖片 1">
            <a:extLst>
              <a:ext uri="{FF2B5EF4-FFF2-40B4-BE49-F238E27FC236}">
                <a16:creationId xmlns:a16="http://schemas.microsoft.com/office/drawing/2014/main" id="{58FD2E27-5944-4E85-A507-BCFE945E36D0}"/>
              </a:ext>
            </a:extLst>
          </p:cNvPr>
          <p:cNvPicPr>
            <a:picLocks noChangeAspect="1"/>
          </p:cNvPicPr>
          <p:nvPr/>
        </p:nvPicPr>
        <p:blipFill>
          <a:blip r:embed="rId3"/>
          <a:stretch>
            <a:fillRect/>
          </a:stretch>
        </p:blipFill>
        <p:spPr>
          <a:xfrm>
            <a:off x="435878" y="2315771"/>
            <a:ext cx="4517122" cy="2057315"/>
          </a:xfrm>
          <a:prstGeom prst="rect">
            <a:avLst/>
          </a:prstGeom>
        </p:spPr>
      </p:pic>
      <p:pic>
        <p:nvPicPr>
          <p:cNvPr id="7" name="圖片 6">
            <a:extLst>
              <a:ext uri="{FF2B5EF4-FFF2-40B4-BE49-F238E27FC236}">
                <a16:creationId xmlns:a16="http://schemas.microsoft.com/office/drawing/2014/main" id="{7A97E9B6-B126-4D74-BF6D-E6316BDC925A}"/>
              </a:ext>
            </a:extLst>
          </p:cNvPr>
          <p:cNvPicPr>
            <a:picLocks noChangeAspect="1"/>
          </p:cNvPicPr>
          <p:nvPr/>
        </p:nvPicPr>
        <p:blipFill>
          <a:blip r:embed="rId4"/>
          <a:stretch>
            <a:fillRect/>
          </a:stretch>
        </p:blipFill>
        <p:spPr>
          <a:xfrm>
            <a:off x="4871683" y="2375144"/>
            <a:ext cx="4140200" cy="1997942"/>
          </a:xfrm>
          <a:prstGeom prst="rect">
            <a:avLst/>
          </a:prstGeom>
        </p:spPr>
      </p:pic>
    </p:spTree>
    <p:extLst>
      <p:ext uri="{BB962C8B-B14F-4D97-AF65-F5344CB8AC3E}">
        <p14:creationId xmlns:p14="http://schemas.microsoft.com/office/powerpoint/2010/main" val="1115290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1" name="圖片 10">
            <a:extLst>
              <a:ext uri="{FF2B5EF4-FFF2-40B4-BE49-F238E27FC236}">
                <a16:creationId xmlns:a16="http://schemas.microsoft.com/office/drawing/2014/main" id="{6A19FC85-4621-4A74-B412-762DEB29B032}"/>
              </a:ext>
            </a:extLst>
          </p:cNvPr>
          <p:cNvPicPr>
            <a:picLocks noChangeAspect="1"/>
          </p:cNvPicPr>
          <p:nvPr/>
        </p:nvPicPr>
        <p:blipFill>
          <a:blip r:embed="rId3"/>
          <a:stretch>
            <a:fillRect/>
          </a:stretch>
        </p:blipFill>
        <p:spPr>
          <a:xfrm>
            <a:off x="1226373" y="1901532"/>
            <a:ext cx="6231920" cy="2847091"/>
          </a:xfrm>
          <a:prstGeom prst="rect">
            <a:avLst/>
          </a:prstGeom>
        </p:spPr>
      </p:pic>
      <p:sp>
        <p:nvSpPr>
          <p:cNvPr id="136" name="Google Shape;136;p19"/>
          <p:cNvSpPr txBox="1">
            <a:spLocks noGrp="1"/>
          </p:cNvSpPr>
          <p:nvPr>
            <p:ph type="title"/>
          </p:nvPr>
        </p:nvSpPr>
        <p:spPr>
          <a:xfrm>
            <a:off x="251520" y="299477"/>
            <a:ext cx="8568900" cy="740618"/>
          </a:xfrm>
          <a:prstGeom prst="rect">
            <a:avLst/>
          </a:prstGeom>
        </p:spPr>
        <p:txBody>
          <a:bodyPr spcFirstLastPara="1" wrap="square" lIns="91425" tIns="45700" rIns="91425" bIns="45700" anchor="ctr" anchorCtr="0">
            <a:noAutofit/>
          </a:bodyPr>
          <a:lstStyle/>
          <a:p>
            <a:pPr>
              <a:lnSpc>
                <a:spcPts val="3300"/>
              </a:lnSpc>
            </a:pPr>
            <a:r>
              <a:rPr lang="en-US" altLang="zh-TW" sz="3100">
                <a:ea typeface="微軟正黑體"/>
              </a:rPr>
              <a:t>QNAP NAS </a:t>
            </a:r>
            <a:r>
              <a:rPr lang="en-US" altLang="zh-TW" sz="3100" err="1">
                <a:ea typeface="微軟正黑體"/>
              </a:rPr>
              <a:t>支援</a:t>
            </a:r>
            <a:r>
              <a:rPr lang="en-US" altLang="zh-TW" sz="3100">
                <a:ea typeface="微軟正黑體"/>
              </a:rPr>
              <a:t> </a:t>
            </a:r>
            <a:r>
              <a:rPr lang="en-US" altLang="zh-TW" sz="3100" err="1">
                <a:ea typeface="微軟正黑體"/>
              </a:rPr>
              <a:t>JumpCloud</a:t>
            </a:r>
            <a:r>
              <a:rPr lang="en-US" altLang="zh-TW" sz="3100">
                <a:ea typeface="微軟正黑體"/>
              </a:rPr>
              <a:t> </a:t>
            </a:r>
            <a:br>
              <a:rPr lang="en-US" altLang="zh-TW" sz="3100">
                <a:ea typeface="微軟正黑體"/>
              </a:rPr>
            </a:br>
            <a:r>
              <a:rPr lang="en-US" altLang="zh-TW" sz="3100" err="1">
                <a:ea typeface="微軟正黑體"/>
              </a:rPr>
              <a:t>用一個帳號暢行所有雲端與本地服務</a:t>
            </a:r>
            <a:endParaRPr lang="zh-TW" altLang="en-US" sz="3100">
              <a:ea typeface="微軟正黑體"/>
            </a:endParaRPr>
          </a:p>
        </p:txBody>
      </p:sp>
      <p:sp>
        <p:nvSpPr>
          <p:cNvPr id="7" name="文字版面配置區 6">
            <a:extLst>
              <a:ext uri="{FF2B5EF4-FFF2-40B4-BE49-F238E27FC236}">
                <a16:creationId xmlns:a16="http://schemas.microsoft.com/office/drawing/2014/main" id="{967DC5A1-1197-472B-B844-42051D73DDE7}"/>
              </a:ext>
            </a:extLst>
          </p:cNvPr>
          <p:cNvSpPr>
            <a:spLocks noGrp="1"/>
          </p:cNvSpPr>
          <p:nvPr>
            <p:ph type="body" idx="1"/>
          </p:nvPr>
        </p:nvSpPr>
        <p:spPr>
          <a:xfrm>
            <a:off x="251520" y="1138025"/>
            <a:ext cx="8568952" cy="1073550"/>
          </a:xfrm>
        </p:spPr>
        <p:txBody>
          <a:bodyPr/>
          <a:lstStyle/>
          <a:p>
            <a:pPr marL="76200" indent="0">
              <a:buNone/>
            </a:pPr>
            <a:r>
              <a:rPr lang="zh-TW" altLang="en-US"/>
              <a:t>各地的中小型分公司都可以使用 JumpCloud 的 </a:t>
            </a:r>
            <a:r>
              <a:rPr lang="en-US" altLang="zh-TW"/>
              <a:t>LDAP </a:t>
            </a:r>
            <a:r>
              <a:rPr lang="zh-TW" altLang="en-US"/>
              <a:t>服務，來登入雲端和本地的所有服務，而 QNAP 也選擇支援 JumpCloud，用相同帳號即可存取所有 </a:t>
            </a:r>
            <a:r>
              <a:rPr lang="en-US" altLang="zh-TW"/>
              <a:t>NAS </a:t>
            </a:r>
            <a:r>
              <a:rPr lang="zh-TW" altLang="en-US"/>
              <a:t>上的共用資料夾。</a:t>
            </a:r>
            <a:r>
              <a:rPr lang="en-US" altLang="zh-TW"/>
              <a:t> </a:t>
            </a:r>
          </a:p>
        </p:txBody>
      </p:sp>
      <p:sp>
        <p:nvSpPr>
          <p:cNvPr id="3" name="文字方塊 2">
            <a:extLst>
              <a:ext uri="{FF2B5EF4-FFF2-40B4-BE49-F238E27FC236}">
                <a16:creationId xmlns:a16="http://schemas.microsoft.com/office/drawing/2014/main" id="{E7463558-3FA7-4E1A-9B0B-43D943C6BF49}"/>
              </a:ext>
            </a:extLst>
          </p:cNvPr>
          <p:cNvSpPr txBox="1"/>
          <p:nvPr/>
        </p:nvSpPr>
        <p:spPr>
          <a:xfrm>
            <a:off x="3641433" y="4442707"/>
            <a:ext cx="664091" cy="307777"/>
          </a:xfrm>
          <a:prstGeom prst="rect">
            <a:avLst/>
          </a:prstGeom>
          <a:noFill/>
        </p:spPr>
        <p:txBody>
          <a:bodyPr wrap="square" rtlCol="0">
            <a:spAutoFit/>
          </a:bodyPr>
          <a:lstStyle/>
          <a:p>
            <a:pPr algn="ctr"/>
            <a:r>
              <a:rPr lang="zh-TW" altLang="en-US">
                <a:solidFill>
                  <a:schemeClr val="bg1"/>
                </a:solidFill>
              </a:rPr>
              <a:t>上海</a:t>
            </a:r>
          </a:p>
        </p:txBody>
      </p:sp>
      <p:sp>
        <p:nvSpPr>
          <p:cNvPr id="22" name="文字方塊 21">
            <a:extLst>
              <a:ext uri="{FF2B5EF4-FFF2-40B4-BE49-F238E27FC236}">
                <a16:creationId xmlns:a16="http://schemas.microsoft.com/office/drawing/2014/main" id="{D4FFCF94-8436-4D2A-888B-B88F300776DF}"/>
              </a:ext>
            </a:extLst>
          </p:cNvPr>
          <p:cNvSpPr txBox="1"/>
          <p:nvPr/>
        </p:nvSpPr>
        <p:spPr>
          <a:xfrm>
            <a:off x="3641433" y="2408771"/>
            <a:ext cx="664091" cy="307777"/>
          </a:xfrm>
          <a:prstGeom prst="rect">
            <a:avLst/>
          </a:prstGeom>
          <a:noFill/>
        </p:spPr>
        <p:txBody>
          <a:bodyPr wrap="square" rtlCol="0">
            <a:spAutoFit/>
          </a:bodyPr>
          <a:lstStyle/>
          <a:p>
            <a:pPr algn="ctr"/>
            <a:r>
              <a:rPr lang="zh-TW" altLang="en-US">
                <a:solidFill>
                  <a:schemeClr val="bg1"/>
                </a:solidFill>
              </a:rPr>
              <a:t>台北</a:t>
            </a:r>
          </a:p>
        </p:txBody>
      </p:sp>
      <p:sp>
        <p:nvSpPr>
          <p:cNvPr id="23" name="文字方塊 22">
            <a:extLst>
              <a:ext uri="{FF2B5EF4-FFF2-40B4-BE49-F238E27FC236}">
                <a16:creationId xmlns:a16="http://schemas.microsoft.com/office/drawing/2014/main" id="{48F9DE10-1BA6-4711-AFEF-863A5330B352}"/>
              </a:ext>
            </a:extLst>
          </p:cNvPr>
          <p:cNvSpPr txBox="1"/>
          <p:nvPr/>
        </p:nvSpPr>
        <p:spPr>
          <a:xfrm>
            <a:off x="1246921" y="3363046"/>
            <a:ext cx="716637" cy="307777"/>
          </a:xfrm>
          <a:prstGeom prst="rect">
            <a:avLst/>
          </a:prstGeom>
          <a:noFill/>
        </p:spPr>
        <p:txBody>
          <a:bodyPr wrap="square" rtlCol="0">
            <a:spAutoFit/>
          </a:bodyPr>
          <a:lstStyle/>
          <a:p>
            <a:pPr algn="ctr"/>
            <a:r>
              <a:rPr lang="zh-TW" altLang="en-US">
                <a:solidFill>
                  <a:schemeClr val="bg1"/>
                </a:solidFill>
              </a:rPr>
              <a:t>洛杉磯</a:t>
            </a:r>
          </a:p>
        </p:txBody>
      </p:sp>
      <p:sp>
        <p:nvSpPr>
          <p:cNvPr id="28" name="文字方塊 27">
            <a:extLst>
              <a:ext uri="{FF2B5EF4-FFF2-40B4-BE49-F238E27FC236}">
                <a16:creationId xmlns:a16="http://schemas.microsoft.com/office/drawing/2014/main" id="{6E24FC6D-361E-465E-830C-C00157AEA89B}"/>
              </a:ext>
            </a:extLst>
          </p:cNvPr>
          <p:cNvSpPr txBox="1"/>
          <p:nvPr/>
        </p:nvSpPr>
        <p:spPr>
          <a:xfrm>
            <a:off x="3442992" y="3310822"/>
            <a:ext cx="1098186" cy="338554"/>
          </a:xfrm>
          <a:prstGeom prst="rect">
            <a:avLst/>
          </a:prstGeom>
          <a:noFill/>
        </p:spPr>
        <p:txBody>
          <a:bodyPr wrap="square" rtlCol="0">
            <a:spAutoFit/>
          </a:bodyPr>
          <a:lstStyle/>
          <a:p>
            <a:pPr algn="ctr"/>
            <a:r>
              <a:rPr lang="en-US" altLang="zh-TW" sz="1600">
                <a:solidFill>
                  <a:schemeClr val="bg1"/>
                </a:solidFill>
              </a:rPr>
              <a:t>Internet</a:t>
            </a:r>
            <a:endParaRPr lang="zh-TW" altLang="en-US" sz="1600">
              <a:solidFill>
                <a:schemeClr val="bg1"/>
              </a:solidFill>
            </a:endParaRPr>
          </a:p>
        </p:txBody>
      </p:sp>
      <p:pic>
        <p:nvPicPr>
          <p:cNvPr id="45" name="圖片 44">
            <a:extLst>
              <a:ext uri="{FF2B5EF4-FFF2-40B4-BE49-F238E27FC236}">
                <a16:creationId xmlns:a16="http://schemas.microsoft.com/office/drawing/2014/main" id="{355E45EA-4E7A-41DC-BC62-E41E3CC52FF9}"/>
              </a:ext>
            </a:extLst>
          </p:cNvPr>
          <p:cNvPicPr>
            <a:picLocks noChangeAspect="1"/>
          </p:cNvPicPr>
          <p:nvPr/>
        </p:nvPicPr>
        <p:blipFill>
          <a:blip r:embed="rId4"/>
          <a:stretch>
            <a:fillRect/>
          </a:stretch>
        </p:blipFill>
        <p:spPr>
          <a:xfrm>
            <a:off x="5979063" y="4241069"/>
            <a:ext cx="621755" cy="425606"/>
          </a:xfrm>
          <a:prstGeom prst="rect">
            <a:avLst/>
          </a:prstGeom>
        </p:spPr>
      </p:pic>
      <p:pic>
        <p:nvPicPr>
          <p:cNvPr id="46" name="圖片 45">
            <a:extLst>
              <a:ext uri="{FF2B5EF4-FFF2-40B4-BE49-F238E27FC236}">
                <a16:creationId xmlns:a16="http://schemas.microsoft.com/office/drawing/2014/main" id="{552B1E2E-33E8-4314-8ED7-28DF01B6A47B}"/>
              </a:ext>
            </a:extLst>
          </p:cNvPr>
          <p:cNvPicPr>
            <a:picLocks noChangeAspect="1"/>
          </p:cNvPicPr>
          <p:nvPr/>
        </p:nvPicPr>
        <p:blipFill>
          <a:blip r:embed="rId5"/>
          <a:stretch>
            <a:fillRect/>
          </a:stretch>
        </p:blipFill>
        <p:spPr>
          <a:xfrm>
            <a:off x="5287044" y="4286519"/>
            <a:ext cx="664091" cy="337154"/>
          </a:xfrm>
          <a:prstGeom prst="rect">
            <a:avLst/>
          </a:prstGeom>
        </p:spPr>
      </p:pic>
      <p:pic>
        <p:nvPicPr>
          <p:cNvPr id="47" name="圖片 46">
            <a:extLst>
              <a:ext uri="{FF2B5EF4-FFF2-40B4-BE49-F238E27FC236}">
                <a16:creationId xmlns:a16="http://schemas.microsoft.com/office/drawing/2014/main" id="{668E591A-5940-484B-8D2A-FC779CF7B8C4}"/>
              </a:ext>
            </a:extLst>
          </p:cNvPr>
          <p:cNvPicPr>
            <a:picLocks noChangeAspect="1"/>
          </p:cNvPicPr>
          <p:nvPr/>
        </p:nvPicPr>
        <p:blipFill>
          <a:blip r:embed="rId6"/>
          <a:stretch>
            <a:fillRect/>
          </a:stretch>
        </p:blipFill>
        <p:spPr>
          <a:xfrm>
            <a:off x="6875310" y="4332469"/>
            <a:ext cx="647083" cy="416154"/>
          </a:xfrm>
          <a:prstGeom prst="rect">
            <a:avLst/>
          </a:prstGeom>
        </p:spPr>
      </p:pic>
    </p:spTree>
    <p:extLst>
      <p:ext uri="{BB962C8B-B14F-4D97-AF65-F5344CB8AC3E}">
        <p14:creationId xmlns:p14="http://schemas.microsoft.com/office/powerpoint/2010/main" val="167875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90653-294C-4C4A-A59D-610807CF8ACF}"/>
              </a:ext>
            </a:extLst>
          </p:cNvPr>
          <p:cNvSpPr>
            <a:spLocks noGrp="1"/>
          </p:cNvSpPr>
          <p:nvPr>
            <p:ph type="title"/>
          </p:nvPr>
        </p:nvSpPr>
        <p:spPr/>
        <p:txBody>
          <a:bodyPr/>
          <a:lstStyle/>
          <a:p>
            <a:r>
              <a:rPr lang="ja-JP" altLang="en-US"/>
              <a:t>透過 QTS 網域安全設定加入JumpCloud</a:t>
            </a:r>
            <a:endParaRPr lang="zh-CN" altLang="en-US"/>
          </a:p>
        </p:txBody>
      </p:sp>
      <p:sp>
        <p:nvSpPr>
          <p:cNvPr id="3" name="Text Placeholder 2">
            <a:extLst>
              <a:ext uri="{FF2B5EF4-FFF2-40B4-BE49-F238E27FC236}">
                <a16:creationId xmlns:a16="http://schemas.microsoft.com/office/drawing/2014/main" id="{EC6E60EC-3B88-459E-9F9E-14E089C67F5D}"/>
              </a:ext>
            </a:extLst>
          </p:cNvPr>
          <p:cNvSpPr>
            <a:spLocks noGrp="1"/>
          </p:cNvSpPr>
          <p:nvPr>
            <p:ph type="body" idx="1"/>
          </p:nvPr>
        </p:nvSpPr>
        <p:spPr>
          <a:xfrm>
            <a:off x="251520" y="1016661"/>
            <a:ext cx="8568952" cy="1239978"/>
          </a:xfrm>
        </p:spPr>
        <p:txBody>
          <a:bodyPr/>
          <a:lstStyle/>
          <a:p>
            <a:pPr marL="76200" indent="0">
              <a:buNone/>
            </a:pPr>
            <a:r>
              <a:rPr lang="ja-JP" altLang="en-US" b="0"/>
              <a:t>只需要輸入 JumpCloud LDAP 必要參數即可加入 Cloud LDAP</a:t>
            </a:r>
            <a:endParaRPr lang="en-US" b="0"/>
          </a:p>
        </p:txBody>
      </p:sp>
      <p:pic>
        <p:nvPicPr>
          <p:cNvPr id="7" name="圖片 6">
            <a:extLst>
              <a:ext uri="{FF2B5EF4-FFF2-40B4-BE49-F238E27FC236}">
                <a16:creationId xmlns:a16="http://schemas.microsoft.com/office/drawing/2014/main" id="{91BD2133-9937-4018-98E7-8836C4E5BAE5}"/>
              </a:ext>
            </a:extLst>
          </p:cNvPr>
          <p:cNvPicPr>
            <a:picLocks noChangeAspect="1"/>
          </p:cNvPicPr>
          <p:nvPr/>
        </p:nvPicPr>
        <p:blipFill>
          <a:blip r:embed="rId2"/>
          <a:stretch>
            <a:fillRect/>
          </a:stretch>
        </p:blipFill>
        <p:spPr>
          <a:xfrm>
            <a:off x="1973399" y="1495312"/>
            <a:ext cx="4330582" cy="3345587"/>
          </a:xfrm>
          <a:prstGeom prst="rect">
            <a:avLst/>
          </a:prstGeom>
        </p:spPr>
      </p:pic>
    </p:spTree>
    <p:extLst>
      <p:ext uri="{BB962C8B-B14F-4D97-AF65-F5344CB8AC3E}">
        <p14:creationId xmlns:p14="http://schemas.microsoft.com/office/powerpoint/2010/main" val="3846245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0" name="圖片 9" descr="一張含有 室內 的圖片&#10;&#10;描述是以高可信度產生">
            <a:extLst>
              <a:ext uri="{FF2B5EF4-FFF2-40B4-BE49-F238E27FC236}">
                <a16:creationId xmlns:a16="http://schemas.microsoft.com/office/drawing/2014/main" id="{5180794E-EC05-4E8C-B0D6-9FFD3B6DFA12}"/>
              </a:ext>
            </a:extLst>
          </p:cNvPr>
          <p:cNvPicPr>
            <a:picLocks noChangeAspect="1"/>
          </p:cNvPicPr>
          <p:nvPr/>
        </p:nvPicPr>
        <p:blipFill>
          <a:blip r:embed="rId3"/>
          <a:stretch>
            <a:fillRect/>
          </a:stretch>
        </p:blipFill>
        <p:spPr>
          <a:xfrm>
            <a:off x="1053033" y="1703356"/>
            <a:ext cx="7037933" cy="2959547"/>
          </a:xfrm>
          <a:prstGeom prst="rect">
            <a:avLst/>
          </a:prstGeom>
        </p:spPr>
      </p:pic>
      <p:sp>
        <p:nvSpPr>
          <p:cNvPr id="136" name="Google Shape;136;p19"/>
          <p:cNvSpPr txBox="1">
            <a:spLocks noGrp="1"/>
          </p:cNvSpPr>
          <p:nvPr>
            <p:ph type="title"/>
          </p:nvPr>
        </p:nvSpPr>
        <p:spPr>
          <a:xfrm>
            <a:off x="251520" y="287265"/>
            <a:ext cx="8213211" cy="740618"/>
          </a:xfrm>
          <a:prstGeom prst="rect">
            <a:avLst/>
          </a:prstGeom>
        </p:spPr>
        <p:txBody>
          <a:bodyPr spcFirstLastPara="1" wrap="square" lIns="91425" tIns="45700" rIns="91425" bIns="45700" anchor="ctr" anchorCtr="0">
            <a:noAutofit/>
          </a:bodyPr>
          <a:lstStyle/>
          <a:p>
            <a:pPr>
              <a:lnSpc>
                <a:spcPts val="3300"/>
              </a:lnSpc>
            </a:pPr>
            <a:r>
              <a:rPr lang="en-US" altLang="zh-TW" sz="3100">
                <a:ea typeface="微軟正黑體"/>
              </a:rPr>
              <a:t>以 </a:t>
            </a:r>
            <a:r>
              <a:rPr lang="en-US" altLang="zh-TW" sz="3100" err="1">
                <a:ea typeface="微軟正黑體"/>
              </a:rPr>
              <a:t>JumpCloud</a:t>
            </a:r>
            <a:r>
              <a:rPr lang="en-US" altLang="zh-TW" sz="3100">
                <a:ea typeface="微軟正黑體"/>
              </a:rPr>
              <a:t> </a:t>
            </a:r>
            <a:r>
              <a:rPr lang="en-US" altLang="zh-TW" sz="3100" err="1">
                <a:ea typeface="微軟正黑體"/>
              </a:rPr>
              <a:t>統一管理所有</a:t>
            </a:r>
            <a:r>
              <a:rPr lang="en-US" altLang="zh-TW" sz="3100">
                <a:ea typeface="微軟正黑體"/>
              </a:rPr>
              <a:t> QNAP NAS </a:t>
            </a:r>
            <a:r>
              <a:rPr lang="zh-TW" altLang="en-US" sz="3100">
                <a:ea typeface="微軟正黑體"/>
              </a:rPr>
              <a:t>的登入權限</a:t>
            </a:r>
          </a:p>
        </p:txBody>
      </p:sp>
      <p:sp>
        <p:nvSpPr>
          <p:cNvPr id="6" name="文字版面配置區 5">
            <a:extLst>
              <a:ext uri="{FF2B5EF4-FFF2-40B4-BE49-F238E27FC236}">
                <a16:creationId xmlns:a16="http://schemas.microsoft.com/office/drawing/2014/main" id="{62806698-74BA-4336-9940-CA81E38F2C5A}"/>
              </a:ext>
            </a:extLst>
          </p:cNvPr>
          <p:cNvSpPr>
            <a:spLocks noGrp="1"/>
          </p:cNvSpPr>
          <p:nvPr>
            <p:ph type="body" idx="1"/>
          </p:nvPr>
        </p:nvSpPr>
        <p:spPr>
          <a:xfrm>
            <a:off x="251520" y="1242958"/>
            <a:ext cx="8568952" cy="514782"/>
          </a:xfrm>
        </p:spPr>
        <p:txBody>
          <a:bodyPr/>
          <a:lstStyle/>
          <a:p>
            <a:pPr marL="76200" indent="0">
              <a:buNone/>
            </a:pPr>
            <a:r>
              <a:rPr lang="en-US" altLang="zh-TW" err="1"/>
              <a:t>JumpCloud</a:t>
            </a:r>
            <a:r>
              <a:rPr lang="en-US" altLang="zh-TW"/>
              <a:t> </a:t>
            </a:r>
            <a:r>
              <a:rPr lang="zh-TW" altLang="en-US"/>
              <a:t>可以統一管理所有 </a:t>
            </a:r>
            <a:r>
              <a:rPr lang="en-US" altLang="zh-TW"/>
              <a:t>QNAP NAS </a:t>
            </a:r>
            <a:r>
              <a:rPr lang="zh-TW" altLang="en-US"/>
              <a:t>的登入帳號服務</a:t>
            </a:r>
            <a:endParaRPr lang="en-US" altLang="zh-TW"/>
          </a:p>
        </p:txBody>
      </p:sp>
      <p:sp>
        <p:nvSpPr>
          <p:cNvPr id="43" name="文字方塊 42">
            <a:extLst>
              <a:ext uri="{FF2B5EF4-FFF2-40B4-BE49-F238E27FC236}">
                <a16:creationId xmlns:a16="http://schemas.microsoft.com/office/drawing/2014/main" id="{BF241534-4288-4906-9B7D-709A60B02147}"/>
              </a:ext>
            </a:extLst>
          </p:cNvPr>
          <p:cNvSpPr txBox="1"/>
          <p:nvPr/>
        </p:nvSpPr>
        <p:spPr>
          <a:xfrm>
            <a:off x="2343699" y="2294334"/>
            <a:ext cx="664091" cy="307777"/>
          </a:xfrm>
          <a:prstGeom prst="rect">
            <a:avLst/>
          </a:prstGeom>
          <a:noFill/>
        </p:spPr>
        <p:txBody>
          <a:bodyPr wrap="square" rtlCol="0">
            <a:spAutoFit/>
          </a:bodyPr>
          <a:lstStyle/>
          <a:p>
            <a:pPr algn="ctr"/>
            <a:r>
              <a:rPr lang="zh-TW" altLang="en-US"/>
              <a:t>上海</a:t>
            </a:r>
          </a:p>
        </p:txBody>
      </p:sp>
      <p:sp>
        <p:nvSpPr>
          <p:cNvPr id="66" name="文字方塊 65">
            <a:extLst>
              <a:ext uri="{FF2B5EF4-FFF2-40B4-BE49-F238E27FC236}">
                <a16:creationId xmlns:a16="http://schemas.microsoft.com/office/drawing/2014/main" id="{CBFA898A-5B3D-4BB2-8060-C8B9ED618DDA}"/>
              </a:ext>
            </a:extLst>
          </p:cNvPr>
          <p:cNvSpPr txBox="1"/>
          <p:nvPr/>
        </p:nvSpPr>
        <p:spPr>
          <a:xfrm>
            <a:off x="2219290" y="4541320"/>
            <a:ext cx="716637" cy="307777"/>
          </a:xfrm>
          <a:prstGeom prst="rect">
            <a:avLst/>
          </a:prstGeom>
          <a:noFill/>
        </p:spPr>
        <p:txBody>
          <a:bodyPr wrap="square" rtlCol="0">
            <a:spAutoFit/>
          </a:bodyPr>
          <a:lstStyle/>
          <a:p>
            <a:pPr algn="ctr"/>
            <a:r>
              <a:rPr lang="zh-TW" altLang="en-US">
                <a:solidFill>
                  <a:schemeClr val="tx1"/>
                </a:solidFill>
              </a:rPr>
              <a:t>洛杉磯</a:t>
            </a:r>
          </a:p>
        </p:txBody>
      </p:sp>
      <p:sp>
        <p:nvSpPr>
          <p:cNvPr id="68" name="文字方塊 67">
            <a:extLst>
              <a:ext uri="{FF2B5EF4-FFF2-40B4-BE49-F238E27FC236}">
                <a16:creationId xmlns:a16="http://schemas.microsoft.com/office/drawing/2014/main" id="{025281CD-CC79-4170-A409-91AEBF1EFF60}"/>
              </a:ext>
            </a:extLst>
          </p:cNvPr>
          <p:cNvSpPr txBox="1"/>
          <p:nvPr/>
        </p:nvSpPr>
        <p:spPr>
          <a:xfrm>
            <a:off x="1830918" y="3584354"/>
            <a:ext cx="664091" cy="307777"/>
          </a:xfrm>
          <a:prstGeom prst="rect">
            <a:avLst/>
          </a:prstGeom>
          <a:noFill/>
        </p:spPr>
        <p:txBody>
          <a:bodyPr wrap="square" rtlCol="0">
            <a:spAutoFit/>
          </a:bodyPr>
          <a:lstStyle/>
          <a:p>
            <a:pPr algn="ctr"/>
            <a:r>
              <a:rPr lang="zh-TW" altLang="en-US"/>
              <a:t>台北</a:t>
            </a:r>
          </a:p>
        </p:txBody>
      </p:sp>
      <p:sp>
        <p:nvSpPr>
          <p:cNvPr id="5" name="TextBox 4">
            <a:extLst>
              <a:ext uri="{FF2B5EF4-FFF2-40B4-BE49-F238E27FC236}">
                <a16:creationId xmlns:a16="http://schemas.microsoft.com/office/drawing/2014/main" id="{55792347-6B70-41CD-A2CC-FA901644D767}"/>
              </a:ext>
            </a:extLst>
          </p:cNvPr>
          <p:cNvSpPr txBox="1"/>
          <p:nvPr/>
        </p:nvSpPr>
        <p:spPr>
          <a:xfrm>
            <a:off x="7548315" y="2462481"/>
            <a:ext cx="74999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a:t>alan</a:t>
            </a:r>
            <a:endParaRPr lang="en-US"/>
          </a:p>
        </p:txBody>
      </p:sp>
      <p:sp>
        <p:nvSpPr>
          <p:cNvPr id="32" name="TextBox 31">
            <a:extLst>
              <a:ext uri="{FF2B5EF4-FFF2-40B4-BE49-F238E27FC236}">
                <a16:creationId xmlns:a16="http://schemas.microsoft.com/office/drawing/2014/main" id="{9258C1CF-E924-4657-B373-997816C01279}"/>
              </a:ext>
            </a:extLst>
          </p:cNvPr>
          <p:cNvSpPr txBox="1"/>
          <p:nvPr/>
        </p:nvSpPr>
        <p:spPr>
          <a:xfrm>
            <a:off x="7556446" y="2979046"/>
            <a:ext cx="7499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a:t>bob</a:t>
            </a:r>
            <a:endParaRPr lang="en-US"/>
          </a:p>
        </p:txBody>
      </p:sp>
      <p:sp>
        <p:nvSpPr>
          <p:cNvPr id="34" name="TextBox 33">
            <a:extLst>
              <a:ext uri="{FF2B5EF4-FFF2-40B4-BE49-F238E27FC236}">
                <a16:creationId xmlns:a16="http://schemas.microsoft.com/office/drawing/2014/main" id="{B99BCA54-BF55-4927-97AE-59846A6CBE6D}"/>
              </a:ext>
            </a:extLst>
          </p:cNvPr>
          <p:cNvSpPr txBox="1"/>
          <p:nvPr/>
        </p:nvSpPr>
        <p:spPr>
          <a:xfrm>
            <a:off x="7476048" y="3494149"/>
            <a:ext cx="8222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a:t>charley</a:t>
            </a:r>
            <a:endParaRPr lang="en-US"/>
          </a:p>
        </p:txBody>
      </p:sp>
      <p:sp>
        <p:nvSpPr>
          <p:cNvPr id="36" name="TextBox 35">
            <a:extLst>
              <a:ext uri="{FF2B5EF4-FFF2-40B4-BE49-F238E27FC236}">
                <a16:creationId xmlns:a16="http://schemas.microsoft.com/office/drawing/2014/main" id="{41B77FD3-ABC6-4AB4-A2B0-65B410FD2C7D}"/>
              </a:ext>
            </a:extLst>
          </p:cNvPr>
          <p:cNvSpPr txBox="1"/>
          <p:nvPr/>
        </p:nvSpPr>
        <p:spPr>
          <a:xfrm>
            <a:off x="1949080" y="2018091"/>
            <a:ext cx="6493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a:t>alan</a:t>
            </a:r>
            <a:endParaRPr lang="en-US"/>
          </a:p>
        </p:txBody>
      </p:sp>
      <p:sp>
        <p:nvSpPr>
          <p:cNvPr id="38" name="TextBox 37">
            <a:extLst>
              <a:ext uri="{FF2B5EF4-FFF2-40B4-BE49-F238E27FC236}">
                <a16:creationId xmlns:a16="http://schemas.microsoft.com/office/drawing/2014/main" id="{AC1A6543-09C6-4636-82D0-13F7B88B0317}"/>
              </a:ext>
            </a:extLst>
          </p:cNvPr>
          <p:cNvSpPr txBox="1"/>
          <p:nvPr/>
        </p:nvSpPr>
        <p:spPr>
          <a:xfrm>
            <a:off x="1088687" y="3322505"/>
            <a:ext cx="7048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a:t>bob</a:t>
            </a:r>
            <a:endParaRPr lang="en-US"/>
          </a:p>
        </p:txBody>
      </p:sp>
      <p:sp>
        <p:nvSpPr>
          <p:cNvPr id="40" name="TextBox 39">
            <a:extLst>
              <a:ext uri="{FF2B5EF4-FFF2-40B4-BE49-F238E27FC236}">
                <a16:creationId xmlns:a16="http://schemas.microsoft.com/office/drawing/2014/main" id="{4A512C61-0EBB-408E-9E25-65143B1A88CC}"/>
              </a:ext>
            </a:extLst>
          </p:cNvPr>
          <p:cNvSpPr txBox="1"/>
          <p:nvPr/>
        </p:nvSpPr>
        <p:spPr>
          <a:xfrm>
            <a:off x="1640693" y="4284308"/>
            <a:ext cx="76144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a:t>charley</a:t>
            </a:r>
            <a:endParaRPr lang="en-US"/>
          </a:p>
        </p:txBody>
      </p:sp>
      <p:sp>
        <p:nvSpPr>
          <p:cNvPr id="44" name="文字方塊 55">
            <a:extLst>
              <a:ext uri="{FF2B5EF4-FFF2-40B4-BE49-F238E27FC236}">
                <a16:creationId xmlns:a16="http://schemas.microsoft.com/office/drawing/2014/main" id="{52102018-C8F8-4EB5-BC56-EC1ED4B7D1A6}"/>
              </a:ext>
            </a:extLst>
          </p:cNvPr>
          <p:cNvSpPr txBox="1"/>
          <p:nvPr/>
        </p:nvSpPr>
        <p:spPr>
          <a:xfrm>
            <a:off x="3230171" y="2296581"/>
            <a:ext cx="982596" cy="307777"/>
          </a:xfrm>
          <a:prstGeom prst="rect">
            <a:avLst/>
          </a:prstGeom>
          <a:noFill/>
        </p:spPr>
        <p:txBody>
          <a:bodyPr wrap="square" rtlCol="0" anchor="t">
            <a:spAutoFit/>
          </a:bodyPr>
          <a:lstStyle/>
          <a:p>
            <a:pPr algn="ctr"/>
            <a:r>
              <a:rPr lang="en-US" altLang="zh-TW"/>
              <a:t>\Public</a:t>
            </a:r>
          </a:p>
        </p:txBody>
      </p:sp>
      <p:sp>
        <p:nvSpPr>
          <p:cNvPr id="48" name="文字方塊 55">
            <a:extLst>
              <a:ext uri="{FF2B5EF4-FFF2-40B4-BE49-F238E27FC236}">
                <a16:creationId xmlns:a16="http://schemas.microsoft.com/office/drawing/2014/main" id="{6B3B3930-7AF8-4BED-8CC1-592A6B059EAD}"/>
              </a:ext>
            </a:extLst>
          </p:cNvPr>
          <p:cNvSpPr txBox="1"/>
          <p:nvPr/>
        </p:nvSpPr>
        <p:spPr>
          <a:xfrm>
            <a:off x="3226906" y="3362826"/>
            <a:ext cx="982596" cy="307777"/>
          </a:xfrm>
          <a:prstGeom prst="rect">
            <a:avLst/>
          </a:prstGeom>
          <a:noFill/>
        </p:spPr>
        <p:txBody>
          <a:bodyPr wrap="square" rtlCol="0" anchor="t">
            <a:spAutoFit/>
          </a:bodyPr>
          <a:lstStyle/>
          <a:p>
            <a:pPr algn="ctr"/>
            <a:r>
              <a:rPr lang="en-US" altLang="zh-TW"/>
              <a:t>\Photo</a:t>
            </a:r>
          </a:p>
        </p:txBody>
      </p:sp>
      <p:sp>
        <p:nvSpPr>
          <p:cNvPr id="49" name="文字方塊 55">
            <a:extLst>
              <a:ext uri="{FF2B5EF4-FFF2-40B4-BE49-F238E27FC236}">
                <a16:creationId xmlns:a16="http://schemas.microsoft.com/office/drawing/2014/main" id="{E825CADB-55A2-4B42-B07E-7E3C246BB417}"/>
              </a:ext>
            </a:extLst>
          </p:cNvPr>
          <p:cNvSpPr txBox="1"/>
          <p:nvPr/>
        </p:nvSpPr>
        <p:spPr>
          <a:xfrm>
            <a:off x="3232632" y="4355126"/>
            <a:ext cx="982596" cy="307777"/>
          </a:xfrm>
          <a:prstGeom prst="rect">
            <a:avLst/>
          </a:prstGeom>
          <a:noFill/>
        </p:spPr>
        <p:txBody>
          <a:bodyPr wrap="square" rtlCol="0" anchor="t">
            <a:spAutoFit/>
          </a:bodyPr>
          <a:lstStyle/>
          <a:p>
            <a:pPr algn="ctr"/>
            <a:r>
              <a:rPr lang="en-US" altLang="zh-TW"/>
              <a:t>\Web</a:t>
            </a:r>
          </a:p>
        </p:txBody>
      </p:sp>
      <p:sp>
        <p:nvSpPr>
          <p:cNvPr id="55" name="文字方塊 54">
            <a:extLst>
              <a:ext uri="{FF2B5EF4-FFF2-40B4-BE49-F238E27FC236}">
                <a16:creationId xmlns:a16="http://schemas.microsoft.com/office/drawing/2014/main" id="{F9313337-5060-4710-83ED-B076E11A4BA8}"/>
              </a:ext>
            </a:extLst>
          </p:cNvPr>
          <p:cNvSpPr txBox="1"/>
          <p:nvPr/>
        </p:nvSpPr>
        <p:spPr>
          <a:xfrm>
            <a:off x="4816558" y="2987641"/>
            <a:ext cx="713584" cy="276999"/>
          </a:xfrm>
          <a:prstGeom prst="rect">
            <a:avLst/>
          </a:prstGeom>
          <a:noFill/>
        </p:spPr>
        <p:txBody>
          <a:bodyPr wrap="square" rtlCol="0">
            <a:spAutoFit/>
          </a:bodyPr>
          <a:lstStyle/>
          <a:p>
            <a:pPr algn="ctr"/>
            <a:r>
              <a:rPr lang="en-US" altLang="zh-TW" sz="1200">
                <a:solidFill>
                  <a:schemeClr val="bg1"/>
                </a:solidFill>
              </a:rPr>
              <a:t>Internet</a:t>
            </a:r>
            <a:endParaRPr lang="zh-TW" altLang="en-US" sz="1200">
              <a:solidFill>
                <a:schemeClr val="bg1"/>
              </a:solidFill>
            </a:endParaRPr>
          </a:p>
        </p:txBody>
      </p:sp>
    </p:spTree>
    <p:extLst>
      <p:ext uri="{BB962C8B-B14F-4D97-AF65-F5344CB8AC3E}">
        <p14:creationId xmlns:p14="http://schemas.microsoft.com/office/powerpoint/2010/main" val="636598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圖片 50">
            <a:extLst>
              <a:ext uri="{FF2B5EF4-FFF2-40B4-BE49-F238E27FC236}">
                <a16:creationId xmlns:a16="http://schemas.microsoft.com/office/drawing/2014/main" id="{9E413EE3-EB75-4965-9498-2F54130D0040}"/>
              </a:ext>
            </a:extLst>
          </p:cNvPr>
          <p:cNvPicPr>
            <a:picLocks noChangeAspect="1"/>
          </p:cNvPicPr>
          <p:nvPr/>
        </p:nvPicPr>
        <p:blipFill>
          <a:blip r:embed="rId3"/>
          <a:stretch>
            <a:fillRect/>
          </a:stretch>
        </p:blipFill>
        <p:spPr>
          <a:xfrm>
            <a:off x="733803" y="2091243"/>
            <a:ext cx="7917312" cy="2536836"/>
          </a:xfrm>
          <a:prstGeom prst="rect">
            <a:avLst/>
          </a:prstGeom>
        </p:spPr>
      </p:pic>
      <p:sp>
        <p:nvSpPr>
          <p:cNvPr id="2" name="Title 1">
            <a:extLst>
              <a:ext uri="{FF2B5EF4-FFF2-40B4-BE49-F238E27FC236}">
                <a16:creationId xmlns:a16="http://schemas.microsoft.com/office/drawing/2014/main" id="{EDB0EEBD-0A82-4B52-A805-5D76A2A6CF5A}"/>
              </a:ext>
            </a:extLst>
          </p:cNvPr>
          <p:cNvSpPr>
            <a:spLocks noGrp="1"/>
          </p:cNvSpPr>
          <p:nvPr>
            <p:ph type="title"/>
          </p:nvPr>
        </p:nvSpPr>
        <p:spPr>
          <a:xfrm>
            <a:off x="251520" y="275131"/>
            <a:ext cx="8568900" cy="740618"/>
          </a:xfrm>
        </p:spPr>
        <p:txBody>
          <a:bodyPr/>
          <a:lstStyle/>
          <a:p>
            <a:r>
              <a:rPr lang="ja-JP" altLang="en-US"/>
              <a:t>以 NAS 作為混合雲的橋接中心</a:t>
            </a:r>
          </a:p>
        </p:txBody>
      </p:sp>
      <p:sp>
        <p:nvSpPr>
          <p:cNvPr id="16" name="文字版面配置區 15">
            <a:extLst>
              <a:ext uri="{FF2B5EF4-FFF2-40B4-BE49-F238E27FC236}">
                <a16:creationId xmlns:a16="http://schemas.microsoft.com/office/drawing/2014/main" id="{16D0CD8D-50E8-4B52-81F1-9553DB39791D}"/>
              </a:ext>
            </a:extLst>
          </p:cNvPr>
          <p:cNvSpPr>
            <a:spLocks noGrp="1"/>
          </p:cNvSpPr>
          <p:nvPr>
            <p:ph type="body" idx="1"/>
          </p:nvPr>
        </p:nvSpPr>
        <p:spPr>
          <a:xfrm>
            <a:off x="251520" y="1239284"/>
            <a:ext cx="8311661" cy="842527"/>
          </a:xfrm>
        </p:spPr>
        <p:txBody>
          <a:bodyPr/>
          <a:lstStyle/>
          <a:p>
            <a:pPr marL="76200" indent="0">
              <a:buNone/>
            </a:pPr>
            <a:r>
              <a:rPr lang="zh-TW" altLang="en-US"/>
              <a:t>各地的辦公室的 </a:t>
            </a:r>
            <a:r>
              <a:rPr lang="en-US" altLang="zh-TW"/>
              <a:t>QNAP</a:t>
            </a:r>
            <a:r>
              <a:rPr lang="zh-TW" altLang="en-US"/>
              <a:t> </a:t>
            </a:r>
            <a:r>
              <a:rPr lang="en-US" altLang="zh-TW"/>
              <a:t>NAS</a:t>
            </a:r>
            <a:r>
              <a:rPr lang="zh-TW" altLang="en-US"/>
              <a:t>，都可以成為混合雲的橋接中心，可使各辦公室的「本地」及「雲端」服務透過資料串連起來。</a:t>
            </a:r>
            <a:endParaRPr lang="en-US" altLang="zh-TW"/>
          </a:p>
          <a:p>
            <a:endParaRPr lang="zh-TW" altLang="en-US"/>
          </a:p>
        </p:txBody>
      </p:sp>
      <p:sp>
        <p:nvSpPr>
          <p:cNvPr id="5" name="文字方塊 4">
            <a:extLst>
              <a:ext uri="{FF2B5EF4-FFF2-40B4-BE49-F238E27FC236}">
                <a16:creationId xmlns:a16="http://schemas.microsoft.com/office/drawing/2014/main" id="{8183B79F-EFE7-4F9F-B34B-C358CCF8C496}"/>
              </a:ext>
            </a:extLst>
          </p:cNvPr>
          <p:cNvSpPr txBox="1"/>
          <p:nvPr/>
        </p:nvSpPr>
        <p:spPr>
          <a:xfrm>
            <a:off x="1380796" y="2522429"/>
            <a:ext cx="664091" cy="307777"/>
          </a:xfrm>
          <a:prstGeom prst="rect">
            <a:avLst/>
          </a:prstGeom>
          <a:noFill/>
        </p:spPr>
        <p:txBody>
          <a:bodyPr wrap="square" rtlCol="0">
            <a:spAutoFit/>
          </a:bodyPr>
          <a:lstStyle/>
          <a:p>
            <a:pPr algn="ctr"/>
            <a:r>
              <a:rPr lang="zh-TW" altLang="en-US"/>
              <a:t>上海</a:t>
            </a:r>
          </a:p>
        </p:txBody>
      </p:sp>
      <p:sp>
        <p:nvSpPr>
          <p:cNvPr id="10" name="文字方塊 9">
            <a:extLst>
              <a:ext uri="{FF2B5EF4-FFF2-40B4-BE49-F238E27FC236}">
                <a16:creationId xmlns:a16="http://schemas.microsoft.com/office/drawing/2014/main" id="{1B7880AE-D1E4-431F-805A-D4139791C149}"/>
              </a:ext>
            </a:extLst>
          </p:cNvPr>
          <p:cNvSpPr txBox="1"/>
          <p:nvPr/>
        </p:nvSpPr>
        <p:spPr>
          <a:xfrm>
            <a:off x="1393697" y="4550374"/>
            <a:ext cx="716637" cy="307777"/>
          </a:xfrm>
          <a:prstGeom prst="rect">
            <a:avLst/>
          </a:prstGeom>
          <a:noFill/>
        </p:spPr>
        <p:txBody>
          <a:bodyPr wrap="square" rtlCol="0">
            <a:spAutoFit/>
          </a:bodyPr>
          <a:lstStyle/>
          <a:p>
            <a:pPr algn="ctr"/>
            <a:r>
              <a:rPr lang="zh-TW" altLang="en-US">
                <a:solidFill>
                  <a:schemeClr val="tx1"/>
                </a:solidFill>
              </a:rPr>
              <a:t>洛杉磯</a:t>
            </a:r>
          </a:p>
        </p:txBody>
      </p:sp>
      <p:sp>
        <p:nvSpPr>
          <p:cNvPr id="15" name="文字方塊 14">
            <a:extLst>
              <a:ext uri="{FF2B5EF4-FFF2-40B4-BE49-F238E27FC236}">
                <a16:creationId xmlns:a16="http://schemas.microsoft.com/office/drawing/2014/main" id="{C9EA2978-45C6-4053-ABD0-E65D0814CBC7}"/>
              </a:ext>
            </a:extLst>
          </p:cNvPr>
          <p:cNvSpPr txBox="1"/>
          <p:nvPr/>
        </p:nvSpPr>
        <p:spPr>
          <a:xfrm>
            <a:off x="894375" y="3689324"/>
            <a:ext cx="664091" cy="307777"/>
          </a:xfrm>
          <a:prstGeom prst="rect">
            <a:avLst/>
          </a:prstGeom>
          <a:noFill/>
        </p:spPr>
        <p:txBody>
          <a:bodyPr wrap="square" rtlCol="0">
            <a:spAutoFit/>
          </a:bodyPr>
          <a:lstStyle/>
          <a:p>
            <a:pPr algn="ctr"/>
            <a:r>
              <a:rPr lang="zh-TW" altLang="en-US"/>
              <a:t>台北</a:t>
            </a:r>
          </a:p>
        </p:txBody>
      </p:sp>
      <p:sp>
        <p:nvSpPr>
          <p:cNvPr id="18" name="文字方塊 17">
            <a:extLst>
              <a:ext uri="{FF2B5EF4-FFF2-40B4-BE49-F238E27FC236}">
                <a16:creationId xmlns:a16="http://schemas.microsoft.com/office/drawing/2014/main" id="{39639FEE-3308-4920-8E63-7889F1501F5D}"/>
              </a:ext>
            </a:extLst>
          </p:cNvPr>
          <p:cNvSpPr txBox="1"/>
          <p:nvPr/>
        </p:nvSpPr>
        <p:spPr>
          <a:xfrm>
            <a:off x="7143682" y="3671807"/>
            <a:ext cx="1357993" cy="307777"/>
          </a:xfrm>
          <a:prstGeom prst="rect">
            <a:avLst/>
          </a:prstGeom>
          <a:noFill/>
        </p:spPr>
        <p:txBody>
          <a:bodyPr wrap="square" rtlCol="0">
            <a:spAutoFit/>
          </a:bodyPr>
          <a:lstStyle/>
          <a:p>
            <a:pPr algn="ctr"/>
            <a:r>
              <a:rPr lang="zh-TW" altLang="en-US"/>
              <a:t>各類雲端服務</a:t>
            </a:r>
          </a:p>
        </p:txBody>
      </p:sp>
      <p:sp>
        <p:nvSpPr>
          <p:cNvPr id="19" name="文字方塊 18">
            <a:extLst>
              <a:ext uri="{FF2B5EF4-FFF2-40B4-BE49-F238E27FC236}">
                <a16:creationId xmlns:a16="http://schemas.microsoft.com/office/drawing/2014/main" id="{12DE94A3-5C19-4934-8EAB-C6E0019A4FE5}"/>
              </a:ext>
            </a:extLst>
          </p:cNvPr>
          <p:cNvSpPr txBox="1"/>
          <p:nvPr/>
        </p:nvSpPr>
        <p:spPr>
          <a:xfrm>
            <a:off x="2872231" y="3567757"/>
            <a:ext cx="1357993" cy="276999"/>
          </a:xfrm>
          <a:prstGeom prst="rect">
            <a:avLst/>
          </a:prstGeom>
          <a:noFill/>
        </p:spPr>
        <p:txBody>
          <a:bodyPr wrap="square" rtlCol="0">
            <a:spAutoFit/>
          </a:bodyPr>
          <a:lstStyle/>
          <a:p>
            <a:pPr algn="ctr"/>
            <a:r>
              <a:rPr lang="en-US" altLang="zh-TW" sz="1200">
                <a:solidFill>
                  <a:schemeClr val="bg1"/>
                </a:solidFill>
              </a:rPr>
              <a:t>QNAP</a:t>
            </a:r>
            <a:r>
              <a:rPr lang="zh-TW" altLang="en-US" sz="1200">
                <a:solidFill>
                  <a:schemeClr val="bg1"/>
                </a:solidFill>
              </a:rPr>
              <a:t> </a:t>
            </a:r>
            <a:r>
              <a:rPr lang="en-US" altLang="zh-TW" sz="1200">
                <a:solidFill>
                  <a:schemeClr val="bg1"/>
                </a:solidFill>
              </a:rPr>
              <a:t>NAS</a:t>
            </a:r>
            <a:endParaRPr lang="zh-TW" altLang="en-US" sz="1200">
              <a:solidFill>
                <a:schemeClr val="bg1"/>
              </a:solidFill>
            </a:endParaRPr>
          </a:p>
        </p:txBody>
      </p:sp>
      <p:pic>
        <p:nvPicPr>
          <p:cNvPr id="26" name="圖片 25">
            <a:extLst>
              <a:ext uri="{FF2B5EF4-FFF2-40B4-BE49-F238E27FC236}">
                <a16:creationId xmlns:a16="http://schemas.microsoft.com/office/drawing/2014/main" id="{BCAF0ED7-D7EE-4CE4-AC1E-6F6EEDF7E642}"/>
              </a:ext>
            </a:extLst>
          </p:cNvPr>
          <p:cNvPicPr>
            <a:picLocks noChangeAspect="1"/>
          </p:cNvPicPr>
          <p:nvPr/>
        </p:nvPicPr>
        <p:blipFill>
          <a:blip r:embed="rId4"/>
          <a:stretch>
            <a:fillRect/>
          </a:stretch>
        </p:blipFill>
        <p:spPr>
          <a:xfrm>
            <a:off x="7941426" y="3194431"/>
            <a:ext cx="621755" cy="425606"/>
          </a:xfrm>
          <a:prstGeom prst="rect">
            <a:avLst/>
          </a:prstGeom>
        </p:spPr>
      </p:pic>
      <p:pic>
        <p:nvPicPr>
          <p:cNvPr id="27" name="圖片 26">
            <a:extLst>
              <a:ext uri="{FF2B5EF4-FFF2-40B4-BE49-F238E27FC236}">
                <a16:creationId xmlns:a16="http://schemas.microsoft.com/office/drawing/2014/main" id="{0B1E80F9-4B18-4C58-B9A6-9D9C47992A00}"/>
              </a:ext>
            </a:extLst>
          </p:cNvPr>
          <p:cNvPicPr>
            <a:picLocks noChangeAspect="1"/>
          </p:cNvPicPr>
          <p:nvPr/>
        </p:nvPicPr>
        <p:blipFill>
          <a:blip r:embed="rId5"/>
          <a:stretch>
            <a:fillRect/>
          </a:stretch>
        </p:blipFill>
        <p:spPr>
          <a:xfrm>
            <a:off x="7239133" y="3239881"/>
            <a:ext cx="664091" cy="337154"/>
          </a:xfrm>
          <a:prstGeom prst="rect">
            <a:avLst/>
          </a:prstGeom>
        </p:spPr>
      </p:pic>
      <p:pic>
        <p:nvPicPr>
          <p:cNvPr id="28" name="圖片 27">
            <a:extLst>
              <a:ext uri="{FF2B5EF4-FFF2-40B4-BE49-F238E27FC236}">
                <a16:creationId xmlns:a16="http://schemas.microsoft.com/office/drawing/2014/main" id="{1E946DD6-DFA4-495D-A770-6B6BF55FCB3F}"/>
              </a:ext>
            </a:extLst>
          </p:cNvPr>
          <p:cNvPicPr>
            <a:picLocks noChangeAspect="1"/>
          </p:cNvPicPr>
          <p:nvPr/>
        </p:nvPicPr>
        <p:blipFill>
          <a:blip r:embed="rId6"/>
          <a:stretch>
            <a:fillRect/>
          </a:stretch>
        </p:blipFill>
        <p:spPr>
          <a:xfrm>
            <a:off x="8081139" y="2796915"/>
            <a:ext cx="647083" cy="416154"/>
          </a:xfrm>
          <a:prstGeom prst="rect">
            <a:avLst/>
          </a:prstGeom>
        </p:spPr>
      </p:pic>
      <p:sp>
        <p:nvSpPr>
          <p:cNvPr id="38" name="文字方塊 18">
            <a:extLst>
              <a:ext uri="{FF2B5EF4-FFF2-40B4-BE49-F238E27FC236}">
                <a16:creationId xmlns:a16="http://schemas.microsoft.com/office/drawing/2014/main" id="{250FCD31-282F-4147-AE85-449456C21891}"/>
              </a:ext>
            </a:extLst>
          </p:cNvPr>
          <p:cNvSpPr txBox="1"/>
          <p:nvPr/>
        </p:nvSpPr>
        <p:spPr>
          <a:xfrm>
            <a:off x="3585629" y="2127342"/>
            <a:ext cx="1224959" cy="461665"/>
          </a:xfrm>
          <a:prstGeom prst="rect">
            <a:avLst/>
          </a:prstGeom>
          <a:noFill/>
        </p:spPr>
        <p:txBody>
          <a:bodyPr wrap="square" rtlCol="0" anchor="t">
            <a:spAutoFit/>
          </a:bodyPr>
          <a:lstStyle/>
          <a:p>
            <a:pPr algn="ctr"/>
            <a:r>
              <a:rPr lang="en-US" altLang="zh-TW" sz="1200"/>
              <a:t>Hybrid Backup Sync</a:t>
            </a:r>
          </a:p>
        </p:txBody>
      </p:sp>
      <p:sp>
        <p:nvSpPr>
          <p:cNvPr id="29" name="TextBox 28">
            <a:extLst>
              <a:ext uri="{FF2B5EF4-FFF2-40B4-BE49-F238E27FC236}">
                <a16:creationId xmlns:a16="http://schemas.microsoft.com/office/drawing/2014/main" id="{46F21D15-E679-4D45-81AB-538D511F2669}"/>
              </a:ext>
            </a:extLst>
          </p:cNvPr>
          <p:cNvSpPr txBox="1"/>
          <p:nvPr/>
        </p:nvSpPr>
        <p:spPr>
          <a:xfrm>
            <a:off x="4788213" y="3981501"/>
            <a:ext cx="74999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a:t>alan</a:t>
            </a:r>
            <a:endParaRPr lang="en-US"/>
          </a:p>
        </p:txBody>
      </p:sp>
      <p:sp>
        <p:nvSpPr>
          <p:cNvPr id="31" name="TextBox 30">
            <a:extLst>
              <a:ext uri="{FF2B5EF4-FFF2-40B4-BE49-F238E27FC236}">
                <a16:creationId xmlns:a16="http://schemas.microsoft.com/office/drawing/2014/main" id="{466FA675-C7E2-4A2E-AE3E-9ACA22D5AE37}"/>
              </a:ext>
            </a:extLst>
          </p:cNvPr>
          <p:cNvSpPr txBox="1"/>
          <p:nvPr/>
        </p:nvSpPr>
        <p:spPr>
          <a:xfrm>
            <a:off x="5455340" y="3997012"/>
            <a:ext cx="69201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a:t>bob</a:t>
            </a:r>
            <a:endParaRPr lang="en-US"/>
          </a:p>
        </p:txBody>
      </p:sp>
      <p:sp>
        <p:nvSpPr>
          <p:cNvPr id="39" name="TextBox 38">
            <a:extLst>
              <a:ext uri="{FF2B5EF4-FFF2-40B4-BE49-F238E27FC236}">
                <a16:creationId xmlns:a16="http://schemas.microsoft.com/office/drawing/2014/main" id="{A9235CAE-4920-490C-BB1D-AD91171F5102}"/>
              </a:ext>
            </a:extLst>
          </p:cNvPr>
          <p:cNvSpPr txBox="1"/>
          <p:nvPr/>
        </p:nvSpPr>
        <p:spPr>
          <a:xfrm>
            <a:off x="6011236" y="3987580"/>
            <a:ext cx="10564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a:t>charley</a:t>
            </a:r>
            <a:endParaRPr lang="en-US"/>
          </a:p>
        </p:txBody>
      </p:sp>
      <p:sp>
        <p:nvSpPr>
          <p:cNvPr id="59" name="TextBox 58">
            <a:extLst>
              <a:ext uri="{FF2B5EF4-FFF2-40B4-BE49-F238E27FC236}">
                <a16:creationId xmlns:a16="http://schemas.microsoft.com/office/drawing/2014/main" id="{0B246A45-32D0-400D-9D90-B0926C7BD69A}"/>
              </a:ext>
            </a:extLst>
          </p:cNvPr>
          <p:cNvSpPr txBox="1"/>
          <p:nvPr/>
        </p:nvSpPr>
        <p:spPr>
          <a:xfrm>
            <a:off x="733802" y="4339919"/>
            <a:ext cx="94877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t>charley</a:t>
            </a:r>
          </a:p>
          <a:p>
            <a:endParaRPr lang="zh-TW" altLang="en-US"/>
          </a:p>
        </p:txBody>
      </p:sp>
      <p:sp>
        <p:nvSpPr>
          <p:cNvPr id="61" name="TextBox 60">
            <a:extLst>
              <a:ext uri="{FF2B5EF4-FFF2-40B4-BE49-F238E27FC236}">
                <a16:creationId xmlns:a16="http://schemas.microsoft.com/office/drawing/2014/main" id="{B574C66A-D0E5-4713-883B-E59B5C3E92B7}"/>
              </a:ext>
            </a:extLst>
          </p:cNvPr>
          <p:cNvSpPr txBox="1"/>
          <p:nvPr/>
        </p:nvSpPr>
        <p:spPr>
          <a:xfrm>
            <a:off x="4883463" y="2224228"/>
            <a:ext cx="69201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a:t>bob</a:t>
            </a:r>
            <a:endParaRPr lang="en-US"/>
          </a:p>
        </p:txBody>
      </p:sp>
      <p:sp>
        <p:nvSpPr>
          <p:cNvPr id="57" name="文字方塊 56">
            <a:extLst>
              <a:ext uri="{FF2B5EF4-FFF2-40B4-BE49-F238E27FC236}">
                <a16:creationId xmlns:a16="http://schemas.microsoft.com/office/drawing/2014/main" id="{87059FF1-6E07-4E6B-AC9B-C7BAC8701061}"/>
              </a:ext>
            </a:extLst>
          </p:cNvPr>
          <p:cNvSpPr txBox="1"/>
          <p:nvPr/>
        </p:nvSpPr>
        <p:spPr>
          <a:xfrm>
            <a:off x="5286971" y="2477517"/>
            <a:ext cx="664091" cy="307777"/>
          </a:xfrm>
          <a:prstGeom prst="rect">
            <a:avLst/>
          </a:prstGeom>
          <a:noFill/>
        </p:spPr>
        <p:txBody>
          <a:bodyPr wrap="square" rtlCol="0">
            <a:spAutoFit/>
          </a:bodyPr>
          <a:lstStyle/>
          <a:p>
            <a:pPr algn="ctr"/>
            <a:r>
              <a:rPr lang="zh-TW" altLang="en-US"/>
              <a:t>上海</a:t>
            </a:r>
          </a:p>
        </p:txBody>
      </p:sp>
    </p:spTree>
    <p:extLst>
      <p:ext uri="{BB962C8B-B14F-4D97-AF65-F5344CB8AC3E}">
        <p14:creationId xmlns:p14="http://schemas.microsoft.com/office/powerpoint/2010/main" val="3933550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8B74C122-3F50-4BF6-ADFF-7C002841D0E4}"/>
              </a:ext>
            </a:extLst>
          </p:cNvPr>
          <p:cNvPicPr>
            <a:picLocks noChangeAspect="1"/>
          </p:cNvPicPr>
          <p:nvPr/>
        </p:nvPicPr>
        <p:blipFill>
          <a:blip r:embed="rId3"/>
          <a:stretch>
            <a:fillRect/>
          </a:stretch>
        </p:blipFill>
        <p:spPr>
          <a:xfrm>
            <a:off x="569240" y="2047589"/>
            <a:ext cx="8106714" cy="2560435"/>
          </a:xfrm>
          <a:prstGeom prst="rect">
            <a:avLst/>
          </a:prstGeom>
        </p:spPr>
      </p:pic>
      <p:sp>
        <p:nvSpPr>
          <p:cNvPr id="2" name="Title 1">
            <a:extLst>
              <a:ext uri="{FF2B5EF4-FFF2-40B4-BE49-F238E27FC236}">
                <a16:creationId xmlns:a16="http://schemas.microsoft.com/office/drawing/2014/main" id="{0BE873A5-0A98-4BB5-A68A-0DE3CCDE829D}"/>
              </a:ext>
            </a:extLst>
          </p:cNvPr>
          <p:cNvSpPr>
            <a:spLocks noGrp="1"/>
          </p:cNvSpPr>
          <p:nvPr>
            <p:ph type="title"/>
          </p:nvPr>
        </p:nvSpPr>
        <p:spPr>
          <a:xfrm>
            <a:off x="251520" y="302056"/>
            <a:ext cx="8568900" cy="740618"/>
          </a:xfrm>
        </p:spPr>
        <p:txBody>
          <a:bodyPr/>
          <a:lstStyle/>
          <a:p>
            <a:r>
              <a:rPr lang="en-US"/>
              <a:t>NAS </a:t>
            </a:r>
            <a:r>
              <a:rPr lang="ja-JP" altLang="en-US"/>
              <a:t>應用軟體與 JumpCloud 認證</a:t>
            </a:r>
          </a:p>
        </p:txBody>
      </p:sp>
      <p:sp>
        <p:nvSpPr>
          <p:cNvPr id="10" name="文字版面配置區 9">
            <a:extLst>
              <a:ext uri="{FF2B5EF4-FFF2-40B4-BE49-F238E27FC236}">
                <a16:creationId xmlns:a16="http://schemas.microsoft.com/office/drawing/2014/main" id="{5D419CA3-0D6A-42D8-96C3-930AC4E7D451}"/>
              </a:ext>
            </a:extLst>
          </p:cNvPr>
          <p:cNvSpPr>
            <a:spLocks noGrp="1"/>
          </p:cNvSpPr>
          <p:nvPr>
            <p:ph type="body" idx="1"/>
          </p:nvPr>
        </p:nvSpPr>
        <p:spPr>
          <a:xfrm>
            <a:off x="251520" y="1216713"/>
            <a:ext cx="8568952" cy="1456120"/>
          </a:xfrm>
        </p:spPr>
        <p:txBody>
          <a:bodyPr/>
          <a:lstStyle/>
          <a:p>
            <a:pPr marL="76200" indent="0">
              <a:buNone/>
            </a:pPr>
            <a:r>
              <a:rPr lang="zh-TW" altLang="en-US">
                <a:latin typeface="Arial" panose="020B0604020202020204" pitchFamily="34" charset="0"/>
                <a:cs typeface="Arial" panose="020B0604020202020204" pitchFamily="34" charset="0"/>
              </a:rPr>
              <a:t>各地的自攜電子設備 </a:t>
            </a:r>
            <a:r>
              <a:rPr lang="en-US" altLang="zh-TW">
                <a:latin typeface="Arial" panose="020B0604020202020204" pitchFamily="34" charset="0"/>
                <a:cs typeface="Arial" panose="020B0604020202020204" pitchFamily="34" charset="0"/>
              </a:rPr>
              <a:t>(BYOD, Bring Your Own Device)</a:t>
            </a:r>
            <a:r>
              <a:rPr lang="zh-TW" altLang="en-US">
                <a:latin typeface="Arial" panose="020B0604020202020204" pitchFamily="34" charset="0"/>
                <a:cs typeface="Arial" panose="020B0604020202020204" pitchFamily="34" charset="0"/>
              </a:rPr>
              <a:t>，也可透過 </a:t>
            </a:r>
            <a:r>
              <a:rPr lang="en-US" altLang="zh-TW" err="1">
                <a:latin typeface="Arial" panose="020B0604020202020204" pitchFamily="34" charset="0"/>
                <a:cs typeface="Arial" panose="020B0604020202020204" pitchFamily="34" charset="0"/>
              </a:rPr>
              <a:t>JumpCloud</a:t>
            </a:r>
            <a:r>
              <a:rPr lang="en-US" altLang="zh-TW">
                <a:latin typeface="Arial" panose="020B0604020202020204" pitchFamily="34" charset="0"/>
                <a:cs typeface="Arial" panose="020B0604020202020204" pitchFamily="34" charset="0"/>
              </a:rPr>
              <a:t> </a:t>
            </a:r>
            <a:r>
              <a:rPr lang="zh-TW" altLang="en-US">
                <a:latin typeface="Arial" panose="020B0604020202020204" pitchFamily="34" charset="0"/>
                <a:cs typeface="Arial" panose="020B0604020202020204" pitchFamily="34" charset="0"/>
              </a:rPr>
              <a:t>的</a:t>
            </a:r>
            <a:r>
              <a:rPr lang="en-US" altLang="zh-TW">
                <a:latin typeface="Arial" panose="020B0604020202020204" pitchFamily="34" charset="0"/>
                <a:cs typeface="Arial" panose="020B0604020202020204" pitchFamily="34" charset="0"/>
              </a:rPr>
              <a:t>LDAP </a:t>
            </a:r>
            <a:r>
              <a:rPr lang="zh-TW" altLang="en-US">
                <a:latin typeface="Arial" panose="020B0604020202020204" pitchFamily="34" charset="0"/>
                <a:cs typeface="Arial" panose="020B0604020202020204" pitchFamily="34" charset="0"/>
              </a:rPr>
              <a:t>雲端認證服務，來使用 </a:t>
            </a:r>
            <a:r>
              <a:rPr lang="en-US" altLang="zh-TW">
                <a:latin typeface="Arial" panose="020B0604020202020204" pitchFamily="34" charset="0"/>
                <a:cs typeface="Arial" panose="020B0604020202020204" pitchFamily="34" charset="0"/>
              </a:rPr>
              <a:t>QNAP </a:t>
            </a:r>
            <a:r>
              <a:rPr lang="zh-TW" altLang="en-US">
                <a:latin typeface="Arial" panose="020B0604020202020204" pitchFamily="34" charset="0"/>
                <a:cs typeface="Arial" panose="020B0604020202020204" pitchFamily="34" charset="0"/>
              </a:rPr>
              <a:t>應用軟體，如 </a:t>
            </a:r>
            <a:r>
              <a:rPr lang="en-US" altLang="zh-TW">
                <a:latin typeface="Arial" panose="020B0604020202020204" pitchFamily="34" charset="0"/>
                <a:cs typeface="Arial" panose="020B0604020202020204" pitchFamily="34" charset="0"/>
              </a:rPr>
              <a:t>File Station, </a:t>
            </a:r>
            <a:r>
              <a:rPr lang="en-US" altLang="zh-TW" err="1">
                <a:latin typeface="Arial" panose="020B0604020202020204" pitchFamily="34" charset="0"/>
                <a:cs typeface="Arial" panose="020B0604020202020204" pitchFamily="34" charset="0"/>
              </a:rPr>
              <a:t>Qfile</a:t>
            </a:r>
            <a:r>
              <a:rPr lang="en-US" altLang="zh-TW">
                <a:latin typeface="Arial" panose="020B0604020202020204" pitchFamily="34" charset="0"/>
                <a:cs typeface="Arial" panose="020B0604020202020204" pitchFamily="34" charset="0"/>
              </a:rPr>
              <a:t> </a:t>
            </a:r>
            <a:r>
              <a:rPr lang="zh-TW" altLang="en-US">
                <a:latin typeface="Arial" panose="020B0604020202020204" pitchFamily="34" charset="0"/>
                <a:cs typeface="Arial" panose="020B0604020202020204" pitchFamily="34" charset="0"/>
              </a:rPr>
              <a:t>等。</a:t>
            </a:r>
            <a:endParaRPr lang="en-US" altLang="zh-TW">
              <a:latin typeface="Arial" panose="020B0604020202020204" pitchFamily="34" charset="0"/>
              <a:cs typeface="Arial" panose="020B0604020202020204" pitchFamily="34" charset="0"/>
            </a:endParaRPr>
          </a:p>
          <a:p>
            <a:endParaRPr lang="zh-TW" altLang="en-US"/>
          </a:p>
        </p:txBody>
      </p:sp>
      <p:sp>
        <p:nvSpPr>
          <p:cNvPr id="15" name="文字方塊 14">
            <a:extLst>
              <a:ext uri="{FF2B5EF4-FFF2-40B4-BE49-F238E27FC236}">
                <a16:creationId xmlns:a16="http://schemas.microsoft.com/office/drawing/2014/main" id="{FA9D5730-10E8-4AE0-B4D1-79BBEB8C10D4}"/>
              </a:ext>
            </a:extLst>
          </p:cNvPr>
          <p:cNvSpPr txBox="1"/>
          <p:nvPr/>
        </p:nvSpPr>
        <p:spPr>
          <a:xfrm>
            <a:off x="2951896" y="3947335"/>
            <a:ext cx="1357993" cy="307777"/>
          </a:xfrm>
          <a:prstGeom prst="rect">
            <a:avLst/>
          </a:prstGeom>
          <a:noFill/>
        </p:spPr>
        <p:txBody>
          <a:bodyPr wrap="square" rtlCol="0">
            <a:spAutoFit/>
          </a:bodyPr>
          <a:lstStyle/>
          <a:p>
            <a:pPr algn="ctr"/>
            <a:r>
              <a:rPr lang="en-US" altLang="zh-TW"/>
              <a:t>QNAP</a:t>
            </a:r>
            <a:r>
              <a:rPr lang="zh-TW" altLang="en-US"/>
              <a:t> </a:t>
            </a:r>
            <a:r>
              <a:rPr lang="en-US" altLang="zh-TW"/>
              <a:t>NAS</a:t>
            </a:r>
            <a:endParaRPr lang="zh-TW" altLang="en-US"/>
          </a:p>
        </p:txBody>
      </p:sp>
      <p:sp>
        <p:nvSpPr>
          <p:cNvPr id="16" name="文字方塊 15">
            <a:extLst>
              <a:ext uri="{FF2B5EF4-FFF2-40B4-BE49-F238E27FC236}">
                <a16:creationId xmlns:a16="http://schemas.microsoft.com/office/drawing/2014/main" id="{01399D4E-46DC-47BA-BAD6-40DFA16530D9}"/>
              </a:ext>
            </a:extLst>
          </p:cNvPr>
          <p:cNvSpPr txBox="1"/>
          <p:nvPr/>
        </p:nvSpPr>
        <p:spPr>
          <a:xfrm>
            <a:off x="414448" y="2016767"/>
            <a:ext cx="1357993" cy="307777"/>
          </a:xfrm>
          <a:prstGeom prst="rect">
            <a:avLst/>
          </a:prstGeom>
          <a:noFill/>
        </p:spPr>
        <p:txBody>
          <a:bodyPr wrap="square" rtlCol="0">
            <a:spAutoFit/>
          </a:bodyPr>
          <a:lstStyle/>
          <a:p>
            <a:pPr algn="ctr"/>
            <a:r>
              <a:rPr lang="en-US" altLang="zh-TW">
                <a:solidFill>
                  <a:schemeClr val="bg1"/>
                </a:solidFill>
              </a:rPr>
              <a:t>File Station</a:t>
            </a:r>
            <a:endParaRPr lang="zh-TW" altLang="en-US">
              <a:solidFill>
                <a:schemeClr val="bg1"/>
              </a:solidFill>
            </a:endParaRPr>
          </a:p>
        </p:txBody>
      </p:sp>
      <p:sp>
        <p:nvSpPr>
          <p:cNvPr id="17" name="文字方塊 16">
            <a:extLst>
              <a:ext uri="{FF2B5EF4-FFF2-40B4-BE49-F238E27FC236}">
                <a16:creationId xmlns:a16="http://schemas.microsoft.com/office/drawing/2014/main" id="{5306DF42-BD5E-4A25-B597-34E89A558E84}"/>
              </a:ext>
            </a:extLst>
          </p:cNvPr>
          <p:cNvSpPr txBox="1"/>
          <p:nvPr/>
        </p:nvSpPr>
        <p:spPr>
          <a:xfrm>
            <a:off x="2107610" y="2479505"/>
            <a:ext cx="1357993" cy="307777"/>
          </a:xfrm>
          <a:prstGeom prst="rect">
            <a:avLst/>
          </a:prstGeom>
          <a:noFill/>
        </p:spPr>
        <p:txBody>
          <a:bodyPr wrap="square" rtlCol="0">
            <a:spAutoFit/>
          </a:bodyPr>
          <a:lstStyle/>
          <a:p>
            <a:pPr algn="ctr"/>
            <a:r>
              <a:rPr lang="en-US" altLang="zh-TW" err="1">
                <a:solidFill>
                  <a:schemeClr val="bg1"/>
                </a:solidFill>
              </a:rPr>
              <a:t>Qfile</a:t>
            </a:r>
            <a:endParaRPr lang="zh-TW" altLang="en-US">
              <a:solidFill>
                <a:schemeClr val="bg1"/>
              </a:solidFill>
            </a:endParaRPr>
          </a:p>
        </p:txBody>
      </p:sp>
    </p:spTree>
    <p:extLst>
      <p:ext uri="{BB962C8B-B14F-4D97-AF65-F5344CB8AC3E}">
        <p14:creationId xmlns:p14="http://schemas.microsoft.com/office/powerpoint/2010/main" val="3404022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3B40A-4440-425D-9872-0E85FB578DBB}"/>
              </a:ext>
            </a:extLst>
          </p:cNvPr>
          <p:cNvSpPr>
            <a:spLocks noGrp="1"/>
          </p:cNvSpPr>
          <p:nvPr>
            <p:ph type="title"/>
          </p:nvPr>
        </p:nvSpPr>
        <p:spPr/>
        <p:txBody>
          <a:bodyPr/>
          <a:lstStyle/>
          <a:p>
            <a:r>
              <a:rPr lang="en-US" err="1"/>
              <a:t>JumpCloud</a:t>
            </a:r>
            <a:r>
              <a:rPr lang="en-US"/>
              <a:t> </a:t>
            </a:r>
            <a:r>
              <a:rPr lang="zh-TW" altLang="en-US"/>
              <a:t>定價</a:t>
            </a:r>
            <a:endParaRPr lang="en-US"/>
          </a:p>
        </p:txBody>
      </p:sp>
      <p:pic>
        <p:nvPicPr>
          <p:cNvPr id="5" name="Picture 5">
            <a:extLst>
              <a:ext uri="{FF2B5EF4-FFF2-40B4-BE49-F238E27FC236}">
                <a16:creationId xmlns:a16="http://schemas.microsoft.com/office/drawing/2014/main" id="{BD72BFE6-EBA2-45BE-B7C0-AC945D857251}"/>
              </a:ext>
            </a:extLst>
          </p:cNvPr>
          <p:cNvPicPr>
            <a:picLocks noChangeAspect="1"/>
          </p:cNvPicPr>
          <p:nvPr/>
        </p:nvPicPr>
        <p:blipFill>
          <a:blip r:embed="rId2"/>
          <a:stretch>
            <a:fillRect/>
          </a:stretch>
        </p:blipFill>
        <p:spPr>
          <a:xfrm>
            <a:off x="475901" y="1401630"/>
            <a:ext cx="6606386" cy="3188927"/>
          </a:xfrm>
          <a:prstGeom prst="rect">
            <a:avLst/>
          </a:prstGeom>
        </p:spPr>
      </p:pic>
    </p:spTree>
    <p:extLst>
      <p:ext uri="{BB962C8B-B14F-4D97-AF65-F5344CB8AC3E}">
        <p14:creationId xmlns:p14="http://schemas.microsoft.com/office/powerpoint/2010/main" val="3779364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420784" y="563520"/>
            <a:ext cx="8399635" cy="740618"/>
          </a:xfrm>
        </p:spPr>
        <p:txBody>
          <a:bodyPr/>
          <a:lstStyle/>
          <a:p>
            <a:pPr lvl="0"/>
            <a:r>
              <a:rPr lang="zh-TW" dirty="0">
                <a:latin typeface="微軟正黑體"/>
                <a:ea typeface="微軟正黑體"/>
              </a:rPr>
              <a:t>輕輕鬆鬆帶您上手JumpCloud：</a:t>
            </a:r>
            <a:endParaRPr lang="zh-TW" altLang="en-US" dirty="0">
              <a:latin typeface="微軟正黑體"/>
              <a:ea typeface="微軟正黑體"/>
            </a:endParaRPr>
          </a:p>
        </p:txBody>
      </p:sp>
      <p:sp>
        <p:nvSpPr>
          <p:cNvPr id="3" name="文字版面配置區 2">
            <a:extLst>
              <a:ext uri="{FF2B5EF4-FFF2-40B4-BE49-F238E27FC236}">
                <a16:creationId xmlns:a16="http://schemas.microsoft.com/office/drawing/2014/main" id="{ACA45255-AF11-4F94-ABF5-70CBE988224C}"/>
              </a:ext>
            </a:extLst>
          </p:cNvPr>
          <p:cNvSpPr>
            <a:spLocks noGrp="1"/>
          </p:cNvSpPr>
          <p:nvPr>
            <p:ph type="body" idx="1"/>
          </p:nvPr>
        </p:nvSpPr>
        <p:spPr>
          <a:xfrm>
            <a:off x="420786" y="1304138"/>
            <a:ext cx="8399686" cy="1653711"/>
          </a:xfrm>
        </p:spPr>
        <p:txBody>
          <a:bodyPr/>
          <a:lstStyle/>
          <a:p>
            <a:pPr marL="0" indent="0">
              <a:spcBef>
                <a:spcPts val="600"/>
              </a:spcBef>
              <a:buNone/>
            </a:pPr>
            <a:r>
              <a:rPr lang="en-US" altLang="zh-TW" b="0">
                <a:latin typeface="+mn-lt"/>
                <a:ea typeface="微軟正黑體" panose="020B0604030504040204" pitchFamily="34" charset="-120"/>
              </a:rPr>
              <a:t>1. LDAP/</a:t>
            </a:r>
            <a:r>
              <a:rPr lang="zh-TW" altLang="en-US" b="0">
                <a:latin typeface="+mn-lt"/>
                <a:ea typeface="微軟正黑體" panose="020B0604030504040204" pitchFamily="34" charset="-120"/>
              </a:rPr>
              <a:t>輕量級目錄存取協定 </a:t>
            </a:r>
            <a:r>
              <a:rPr lang="en-US" altLang="zh-TW" b="0">
                <a:latin typeface="+mn-lt"/>
                <a:ea typeface="微軟正黑體" panose="020B0604030504040204" pitchFamily="34" charset="-120"/>
              </a:rPr>
              <a:t>-</a:t>
            </a:r>
            <a:r>
              <a:rPr lang="zh-TW" altLang="en-US" b="0">
                <a:latin typeface="+mn-lt"/>
                <a:ea typeface="微軟正黑體" panose="020B0604030504040204" pitchFamily="34" charset="-120"/>
              </a:rPr>
              <a:t> 介紹</a:t>
            </a:r>
            <a:br>
              <a:rPr lang="zh-TW" altLang="en-US" b="0">
                <a:latin typeface="+mn-lt"/>
                <a:ea typeface="微軟正黑體" panose="020B0604030504040204" pitchFamily="34" charset="-120"/>
              </a:rPr>
            </a:br>
            <a:r>
              <a:rPr lang="en-US" altLang="zh-TW" b="0">
                <a:latin typeface="+mn-lt"/>
                <a:ea typeface="微軟正黑體" panose="020B0604030504040204" pitchFamily="34" charset="-120"/>
              </a:rPr>
              <a:t>2. </a:t>
            </a:r>
            <a:r>
              <a:rPr lang="en-US" altLang="zh-TW" b="0" err="1">
                <a:latin typeface="+mn-lt"/>
                <a:ea typeface="微軟正黑體" panose="020B0604030504040204" pitchFamily="34" charset="-120"/>
              </a:rPr>
              <a:t>JumpCloud</a:t>
            </a:r>
            <a:r>
              <a:rPr lang="zh-TW" altLang="en-US" b="0">
                <a:latin typeface="+mn-lt"/>
                <a:ea typeface="微軟正黑體" panose="020B0604030504040204" pitchFamily="34" charset="-120"/>
              </a:rPr>
              <a:t> 的雲端目錄即服務</a:t>
            </a:r>
            <a:br>
              <a:rPr lang="zh-TW" altLang="en-US" b="0">
                <a:latin typeface="+mn-lt"/>
                <a:ea typeface="微軟正黑體" panose="020B0604030504040204" pitchFamily="34" charset="-120"/>
              </a:rPr>
            </a:br>
            <a:r>
              <a:rPr lang="en-US" altLang="zh-TW" b="0">
                <a:latin typeface="+mn-lt"/>
                <a:ea typeface="微軟正黑體" panose="020B0604030504040204" pitchFamily="34" charset="-120"/>
              </a:rPr>
              <a:t>3. </a:t>
            </a:r>
            <a:r>
              <a:rPr lang="zh-TW" altLang="en-US" b="0">
                <a:latin typeface="+mn-lt"/>
                <a:ea typeface="微軟正黑體" panose="020B0604030504040204" pitchFamily="34" charset="-120"/>
              </a:rPr>
              <a:t>整合 </a:t>
            </a:r>
            <a:r>
              <a:rPr lang="en-US" altLang="zh-TW" b="0" err="1">
                <a:latin typeface="+mn-lt"/>
                <a:ea typeface="微軟正黑體" panose="020B0604030504040204" pitchFamily="34" charset="-120"/>
              </a:rPr>
              <a:t>JumpCloud</a:t>
            </a:r>
            <a:r>
              <a:rPr lang="zh-TW" altLang="en-US" b="0">
                <a:latin typeface="+mn-lt"/>
                <a:ea typeface="微軟正黑體" panose="020B0604030504040204" pitchFamily="34" charset="-120"/>
              </a:rPr>
              <a:t> 帳號登入 </a:t>
            </a:r>
            <a:r>
              <a:rPr lang="en-US" altLang="zh-TW" b="0">
                <a:latin typeface="+mn-lt"/>
                <a:ea typeface="微軟正黑體" panose="020B0604030504040204" pitchFamily="34" charset="-120"/>
              </a:rPr>
              <a:t>QNAP NAS </a:t>
            </a:r>
            <a:r>
              <a:rPr lang="zh-TW" altLang="en-US" b="0">
                <a:latin typeface="+mn-lt"/>
                <a:ea typeface="微軟正黑體" panose="020B0604030504040204" pitchFamily="34" charset="-120"/>
              </a:rPr>
              <a:t>的示範教學</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5AC87-6E89-4D34-9AD2-FC4FB5DE727C}"/>
              </a:ext>
            </a:extLst>
          </p:cNvPr>
          <p:cNvSpPr>
            <a:spLocks noGrp="1"/>
          </p:cNvSpPr>
          <p:nvPr>
            <p:ph type="title"/>
          </p:nvPr>
        </p:nvSpPr>
        <p:spPr/>
        <p:txBody>
          <a:bodyPr/>
          <a:lstStyle/>
          <a:p>
            <a:r>
              <a:rPr lang="en-US" err="1"/>
              <a:t>JumpCloud</a:t>
            </a:r>
            <a:r>
              <a:rPr lang="zh-TW" altLang="en-US"/>
              <a:t> </a:t>
            </a:r>
            <a:r>
              <a:rPr lang="ja-JP" altLang="en-US"/>
              <a:t>不同價位的功能比較</a:t>
            </a:r>
            <a:endParaRPr lang="en-US"/>
          </a:p>
        </p:txBody>
      </p:sp>
      <p:pic>
        <p:nvPicPr>
          <p:cNvPr id="5" name="圖片 4">
            <a:extLst>
              <a:ext uri="{FF2B5EF4-FFF2-40B4-BE49-F238E27FC236}">
                <a16:creationId xmlns:a16="http://schemas.microsoft.com/office/drawing/2014/main" id="{37B8C2CB-0C66-42B1-A1AB-21B0ACB992D9}"/>
              </a:ext>
            </a:extLst>
          </p:cNvPr>
          <p:cNvPicPr>
            <a:picLocks noChangeAspect="1"/>
          </p:cNvPicPr>
          <p:nvPr/>
        </p:nvPicPr>
        <p:blipFill>
          <a:blip r:embed="rId2"/>
          <a:stretch>
            <a:fillRect/>
          </a:stretch>
        </p:blipFill>
        <p:spPr>
          <a:xfrm>
            <a:off x="251520" y="1358537"/>
            <a:ext cx="2007560" cy="3142516"/>
          </a:xfrm>
          <a:prstGeom prst="rect">
            <a:avLst/>
          </a:prstGeom>
        </p:spPr>
      </p:pic>
      <p:pic>
        <p:nvPicPr>
          <p:cNvPr id="7" name="圖片 6">
            <a:extLst>
              <a:ext uri="{FF2B5EF4-FFF2-40B4-BE49-F238E27FC236}">
                <a16:creationId xmlns:a16="http://schemas.microsoft.com/office/drawing/2014/main" id="{7007D06F-202D-41CA-9799-4E7E8181C637}"/>
              </a:ext>
            </a:extLst>
          </p:cNvPr>
          <p:cNvPicPr>
            <a:picLocks noChangeAspect="1"/>
          </p:cNvPicPr>
          <p:nvPr/>
        </p:nvPicPr>
        <p:blipFill rotWithShape="1">
          <a:blip r:embed="rId3"/>
          <a:srcRect b="921"/>
          <a:stretch/>
        </p:blipFill>
        <p:spPr>
          <a:xfrm>
            <a:off x="2259080" y="1358537"/>
            <a:ext cx="1323681" cy="3142516"/>
          </a:xfrm>
          <a:prstGeom prst="rect">
            <a:avLst/>
          </a:prstGeom>
        </p:spPr>
      </p:pic>
      <p:pic>
        <p:nvPicPr>
          <p:cNvPr id="15" name="圖片 14">
            <a:extLst>
              <a:ext uri="{FF2B5EF4-FFF2-40B4-BE49-F238E27FC236}">
                <a16:creationId xmlns:a16="http://schemas.microsoft.com/office/drawing/2014/main" id="{03192F40-2040-4106-B3A4-9920CDDDB088}"/>
              </a:ext>
            </a:extLst>
          </p:cNvPr>
          <p:cNvPicPr>
            <a:picLocks noChangeAspect="1"/>
          </p:cNvPicPr>
          <p:nvPr/>
        </p:nvPicPr>
        <p:blipFill rotWithShape="1">
          <a:blip r:embed="rId4"/>
          <a:srcRect l="1068" b="2503"/>
          <a:stretch/>
        </p:blipFill>
        <p:spPr>
          <a:xfrm>
            <a:off x="3853333" y="1358537"/>
            <a:ext cx="3473976" cy="3142516"/>
          </a:xfrm>
          <a:prstGeom prst="rect">
            <a:avLst/>
          </a:prstGeom>
        </p:spPr>
      </p:pic>
    </p:spTree>
    <p:extLst>
      <p:ext uri="{BB962C8B-B14F-4D97-AF65-F5344CB8AC3E}">
        <p14:creationId xmlns:p14="http://schemas.microsoft.com/office/powerpoint/2010/main" val="2057796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1"/>
          <p:cNvSpPr txBox="1">
            <a:spLocks noGrp="1"/>
          </p:cNvSpPr>
          <p:nvPr>
            <p:ph type="ctrTitle"/>
          </p:nvPr>
        </p:nvSpPr>
        <p:spPr>
          <a:xfrm>
            <a:off x="292407" y="1976536"/>
            <a:ext cx="4531263" cy="1903213"/>
          </a:xfrm>
        </p:spPr>
        <p:txBody>
          <a:bodyPr/>
          <a:lstStyle/>
          <a:p>
            <a:r>
              <a:rPr lang="zh-TW" sz="3500"/>
              <a:t>整合</a:t>
            </a:r>
            <a:r>
              <a:rPr lang="zh-TW" sz="3500" spc="-150"/>
              <a:t> </a:t>
            </a:r>
            <a:r>
              <a:rPr lang="en-US" sz="3500" spc="-150" err="1"/>
              <a:t>JumpCloud</a:t>
            </a:r>
            <a:r>
              <a:rPr lang="en-US" altLang="zh-TW" sz="3500" spc="-150"/>
              <a:t> </a:t>
            </a:r>
            <a:r>
              <a:rPr lang="zh-TW" altLang="en-US" sz="3500"/>
              <a:t>帳號</a:t>
            </a:r>
            <a:br>
              <a:rPr lang="zh-TW" altLang="en-US" sz="3500"/>
            </a:br>
            <a:r>
              <a:rPr lang="zh-TW" altLang="en-US" sz="3500"/>
              <a:t>登入</a:t>
            </a:r>
            <a:r>
              <a:rPr lang="en-US" altLang="zh-TW" sz="3500"/>
              <a:t> </a:t>
            </a:r>
            <a:r>
              <a:rPr lang="en-US" sz="3500"/>
              <a:t>QNAP </a:t>
            </a:r>
            <a:r>
              <a:rPr lang="en-US" altLang="zh-TW" sz="3500"/>
              <a:t>NAS </a:t>
            </a:r>
            <a:r>
              <a:rPr lang="zh-TW" altLang="en-US" sz="3500"/>
              <a:t>的示範教學</a:t>
            </a:r>
            <a:endParaRPr lang="zh-TW" sz="35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1" name="Google Shape;411;p40"/>
          <p:cNvSpPr txBox="1">
            <a:spLocks noGrp="1"/>
          </p:cNvSpPr>
          <p:nvPr>
            <p:ph type="title"/>
          </p:nvPr>
        </p:nvSpPr>
        <p:spPr>
          <a:xfrm>
            <a:off x="2199430" y="139662"/>
            <a:ext cx="6902608" cy="740618"/>
          </a:xfrm>
          <a:prstGeom prst="rect">
            <a:avLst/>
          </a:prstGeom>
        </p:spPr>
        <p:txBody>
          <a:bodyPr spcFirstLastPara="1" wrap="square" lIns="91425" tIns="45700" rIns="91425" bIns="45700" anchor="ctr" anchorCtr="0">
            <a:noAutofit/>
          </a:bodyPr>
          <a:lstStyle/>
          <a:p>
            <a:r>
              <a:rPr lang="zh-TW" altLang="en-US"/>
              <a:t>申請 </a:t>
            </a:r>
            <a:r>
              <a:rPr lang="en-US" altLang="zh-TW" b="0" err="1"/>
              <a:t>JumpCloud</a:t>
            </a:r>
            <a:r>
              <a:rPr lang="en-US" altLang="zh-TW"/>
              <a:t> </a:t>
            </a:r>
            <a:r>
              <a:rPr lang="en-US" altLang="zh-TW" err="1"/>
              <a:t>管理員帳</a:t>
            </a:r>
            <a:r>
              <a:rPr lang="zh-TW" altLang="en-US"/>
              <a:t>戶</a:t>
            </a:r>
          </a:p>
        </p:txBody>
      </p:sp>
      <p:sp>
        <p:nvSpPr>
          <p:cNvPr id="2" name="文字版面配置區 1">
            <a:extLst>
              <a:ext uri="{FF2B5EF4-FFF2-40B4-BE49-F238E27FC236}">
                <a16:creationId xmlns:a16="http://schemas.microsoft.com/office/drawing/2014/main" id="{9439993F-1338-4E78-A82F-2A482D392CC0}"/>
              </a:ext>
            </a:extLst>
          </p:cNvPr>
          <p:cNvSpPr>
            <a:spLocks noGrp="1"/>
          </p:cNvSpPr>
          <p:nvPr>
            <p:ph type="body" idx="1"/>
          </p:nvPr>
        </p:nvSpPr>
        <p:spPr/>
        <p:txBody>
          <a:bodyPr/>
          <a:lstStyle/>
          <a:p>
            <a:pPr marL="76200" indent="0">
              <a:buNone/>
            </a:pPr>
            <a:r>
              <a:rPr lang="zh-TW" altLang="en-US" b="0">
                <a:latin typeface="Arial" panose="020B0604020202020204" pitchFamily="34" charset="0"/>
                <a:cs typeface="Arial" panose="020B0604020202020204" pitchFamily="34" charset="0"/>
              </a:rPr>
              <a:t>先向 </a:t>
            </a:r>
            <a:r>
              <a:rPr lang="en-US" altLang="zh-TW" b="0" err="1">
                <a:latin typeface="Arial" panose="020B0604020202020204" pitchFamily="34" charset="0"/>
                <a:cs typeface="Arial" panose="020B0604020202020204" pitchFamily="34" charset="0"/>
              </a:rPr>
              <a:t>JumpCloud</a:t>
            </a:r>
            <a:r>
              <a:rPr lang="zh-TW" altLang="en-US" b="0">
                <a:latin typeface="Arial" panose="020B0604020202020204" pitchFamily="34" charset="0"/>
                <a:cs typeface="Arial" panose="020B0604020202020204" pitchFamily="34" charset="0"/>
              </a:rPr>
              <a:t> 申請 </a:t>
            </a:r>
            <a:r>
              <a:rPr lang="en-US" altLang="zh-TW" b="0">
                <a:latin typeface="Arial" panose="020B0604020202020204" pitchFamily="34" charset="0"/>
                <a:cs typeface="Arial" panose="020B0604020202020204" pitchFamily="34" charset="0"/>
              </a:rPr>
              <a:t>Administrator </a:t>
            </a:r>
            <a:r>
              <a:rPr lang="zh-TW" altLang="en-US" b="0">
                <a:latin typeface="Arial" panose="020B0604020202020204" pitchFamily="34" charset="0"/>
                <a:cs typeface="Arial" panose="020B0604020202020204" pitchFamily="34" charset="0"/>
              </a:rPr>
              <a:t>帳戶，並以 </a:t>
            </a:r>
            <a:r>
              <a:rPr lang="en-US" altLang="zh-TW" b="0">
                <a:latin typeface="Arial" panose="020B0604020202020204" pitchFamily="34" charset="0"/>
                <a:cs typeface="Arial" panose="020B0604020202020204" pitchFamily="34" charset="0"/>
              </a:rPr>
              <a:t>Administrator</a:t>
            </a:r>
            <a:r>
              <a:rPr lang="zh-TW" altLang="en-US" b="0">
                <a:latin typeface="Arial" panose="020B0604020202020204" pitchFamily="34" charset="0"/>
                <a:cs typeface="Arial" panose="020B0604020202020204" pitchFamily="34" charset="0"/>
              </a:rPr>
              <a:t> 的權限登入。</a:t>
            </a:r>
            <a:endParaRPr lang="en-US" altLang="zh-TW" b="0">
              <a:latin typeface="Arial" panose="020B0604020202020204" pitchFamily="34" charset="0"/>
              <a:cs typeface="Arial" panose="020B0604020202020204" pitchFamily="34" charset="0"/>
            </a:endParaRPr>
          </a:p>
        </p:txBody>
      </p:sp>
      <p:pic>
        <p:nvPicPr>
          <p:cNvPr id="3" name="圖片 2">
            <a:extLst>
              <a:ext uri="{FF2B5EF4-FFF2-40B4-BE49-F238E27FC236}">
                <a16:creationId xmlns:a16="http://schemas.microsoft.com/office/drawing/2014/main" id="{79B62E48-4DE0-479F-BC0D-CBE0A28B3BD3}"/>
              </a:ext>
            </a:extLst>
          </p:cNvPr>
          <p:cNvPicPr>
            <a:picLocks noChangeAspect="1"/>
          </p:cNvPicPr>
          <p:nvPr/>
        </p:nvPicPr>
        <p:blipFill>
          <a:blip r:embed="rId3"/>
          <a:stretch>
            <a:fillRect/>
          </a:stretch>
        </p:blipFill>
        <p:spPr>
          <a:xfrm>
            <a:off x="503190" y="1939420"/>
            <a:ext cx="4495284" cy="2283841"/>
          </a:xfrm>
          <a:prstGeom prst="rect">
            <a:avLst/>
          </a:prstGeom>
        </p:spPr>
      </p:pic>
      <p:pic>
        <p:nvPicPr>
          <p:cNvPr id="4" name="圖片 3">
            <a:extLst>
              <a:ext uri="{FF2B5EF4-FFF2-40B4-BE49-F238E27FC236}">
                <a16:creationId xmlns:a16="http://schemas.microsoft.com/office/drawing/2014/main" id="{161972DF-49BD-4B22-AF1E-21DFF925B972}"/>
              </a:ext>
            </a:extLst>
          </p:cNvPr>
          <p:cNvPicPr>
            <a:picLocks noChangeAspect="1"/>
          </p:cNvPicPr>
          <p:nvPr/>
        </p:nvPicPr>
        <p:blipFill>
          <a:blip r:embed="rId4"/>
          <a:stretch>
            <a:fillRect/>
          </a:stretch>
        </p:blipFill>
        <p:spPr>
          <a:xfrm>
            <a:off x="5200370" y="1939420"/>
            <a:ext cx="3348012" cy="2300589"/>
          </a:xfrm>
          <a:prstGeom prst="rect">
            <a:avLst/>
          </a:prstGeom>
        </p:spPr>
      </p:pic>
      <p:sp>
        <p:nvSpPr>
          <p:cNvPr id="5" name="文字方塊 4">
            <a:extLst>
              <a:ext uri="{FF2B5EF4-FFF2-40B4-BE49-F238E27FC236}">
                <a16:creationId xmlns:a16="http://schemas.microsoft.com/office/drawing/2014/main" id="{C1ADF2C2-F90F-4C0E-9CBD-382235AB78EE}"/>
              </a:ext>
            </a:extLst>
          </p:cNvPr>
          <p:cNvSpPr txBox="1"/>
          <p:nvPr/>
        </p:nvSpPr>
        <p:spPr>
          <a:xfrm>
            <a:off x="143087" y="202195"/>
            <a:ext cx="1820411" cy="615553"/>
          </a:xfrm>
          <a:prstGeom prst="rect">
            <a:avLst/>
          </a:prstGeom>
          <a:noFill/>
        </p:spPr>
        <p:txBody>
          <a:bodyPr wrap="square" rtlCol="0">
            <a:spAutoFit/>
          </a:bodyPr>
          <a:lstStyle/>
          <a:p>
            <a:r>
              <a:rPr lang="zh-TW" altLang="en-US" sz="3400" b="1">
                <a:solidFill>
                  <a:schemeClr val="bg1"/>
                </a:solidFill>
              </a:rPr>
              <a:t>步驟一</a:t>
            </a:r>
          </a:p>
        </p:txBody>
      </p:sp>
    </p:spTree>
    <p:extLst>
      <p:ext uri="{BB962C8B-B14F-4D97-AF65-F5344CB8AC3E}">
        <p14:creationId xmlns:p14="http://schemas.microsoft.com/office/powerpoint/2010/main" val="3296997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2" name="圖片 1">
            <a:extLst>
              <a:ext uri="{FF2B5EF4-FFF2-40B4-BE49-F238E27FC236}">
                <a16:creationId xmlns:a16="http://schemas.microsoft.com/office/drawing/2014/main" id="{224A3E2A-FE05-40E4-A0AE-593E8459E6A3}"/>
              </a:ext>
            </a:extLst>
          </p:cNvPr>
          <p:cNvPicPr>
            <a:picLocks noChangeAspect="1"/>
          </p:cNvPicPr>
          <p:nvPr/>
        </p:nvPicPr>
        <p:blipFill>
          <a:blip r:embed="rId3"/>
          <a:stretch>
            <a:fillRect/>
          </a:stretch>
        </p:blipFill>
        <p:spPr>
          <a:xfrm>
            <a:off x="1343065" y="1885845"/>
            <a:ext cx="6148347" cy="2738171"/>
          </a:xfrm>
          <a:prstGeom prst="rect">
            <a:avLst/>
          </a:prstGeom>
        </p:spPr>
      </p:pic>
      <p:sp>
        <p:nvSpPr>
          <p:cNvPr id="411" name="Google Shape;411;p40"/>
          <p:cNvSpPr txBox="1">
            <a:spLocks noGrp="1"/>
          </p:cNvSpPr>
          <p:nvPr>
            <p:ph type="title"/>
          </p:nvPr>
        </p:nvSpPr>
        <p:spPr>
          <a:xfrm>
            <a:off x="1941974" y="139662"/>
            <a:ext cx="7482981" cy="740618"/>
          </a:xfrm>
          <a:prstGeom prst="rect">
            <a:avLst/>
          </a:prstGeom>
        </p:spPr>
        <p:txBody>
          <a:bodyPr spcFirstLastPara="1" wrap="square" lIns="91425" tIns="45700" rIns="91425" bIns="45700" anchor="ctr" anchorCtr="0">
            <a:noAutofit/>
          </a:bodyPr>
          <a:lstStyle/>
          <a:p>
            <a:r>
              <a:rPr lang="en-US" sz="3200" err="1"/>
              <a:t>JumpCloud</a:t>
            </a:r>
            <a:r>
              <a:rPr lang="en-US" sz="3200"/>
              <a:t> </a:t>
            </a:r>
            <a:r>
              <a:rPr lang="zh-TW" altLang="en-US" sz="3200"/>
              <a:t>與 </a:t>
            </a:r>
            <a:r>
              <a:rPr lang="zh-TW" altLang="en-US" sz="3200" spc="-150"/>
              <a:t>QTS </a:t>
            </a:r>
            <a:r>
              <a:rPr lang="en-US" altLang="zh-TW" sz="3200" spc="-150"/>
              <a:t>Workgroup</a:t>
            </a:r>
            <a:r>
              <a:rPr lang="zh-TW" altLang="en-US" sz="3200" spc="-150"/>
              <a:t> </a:t>
            </a:r>
            <a:r>
              <a:rPr lang="en-US" altLang="zh-TW" sz="3200" err="1"/>
              <a:t>須一致</a:t>
            </a:r>
            <a:endParaRPr lang="en-US" altLang="zh-TW" sz="3200"/>
          </a:p>
        </p:txBody>
      </p:sp>
      <p:sp>
        <p:nvSpPr>
          <p:cNvPr id="3" name="文字版面配置區 2">
            <a:extLst>
              <a:ext uri="{FF2B5EF4-FFF2-40B4-BE49-F238E27FC236}">
                <a16:creationId xmlns:a16="http://schemas.microsoft.com/office/drawing/2014/main" id="{8B36DF44-B390-46E1-9C2E-37F2AFE89AEE}"/>
              </a:ext>
            </a:extLst>
          </p:cNvPr>
          <p:cNvSpPr>
            <a:spLocks noGrp="1"/>
          </p:cNvSpPr>
          <p:nvPr>
            <p:ph type="body" idx="1"/>
          </p:nvPr>
        </p:nvSpPr>
        <p:spPr/>
        <p:txBody>
          <a:bodyPr/>
          <a:lstStyle/>
          <a:p>
            <a:pPr marL="76200" indent="0">
              <a:buNone/>
            </a:pPr>
            <a:r>
              <a:rPr lang="en-US" altLang="zh-TW" err="1">
                <a:latin typeface="Arial" panose="020B0604020202020204" pitchFamily="34" charset="0"/>
                <a:cs typeface="Arial" panose="020B0604020202020204" pitchFamily="34" charset="0"/>
              </a:rPr>
              <a:t>JumpCloud</a:t>
            </a:r>
            <a:r>
              <a:rPr lang="zh-TW" altLang="en-US">
                <a:latin typeface="Arial" panose="020B0604020202020204" pitchFamily="34" charset="0"/>
                <a:cs typeface="Arial" panose="020B0604020202020204" pitchFamily="34" charset="0"/>
              </a:rPr>
              <a:t> 上的 </a:t>
            </a:r>
            <a:r>
              <a:rPr lang="en-US" altLang="zh-TW">
                <a:latin typeface="Arial" panose="020B0604020202020204" pitchFamily="34" charset="0"/>
                <a:cs typeface="Arial" panose="020B0604020202020204" pitchFamily="34" charset="0"/>
              </a:rPr>
              <a:t>Workgroup</a:t>
            </a:r>
            <a:r>
              <a:rPr lang="zh-TW" altLang="en-US">
                <a:latin typeface="Arial" panose="020B0604020202020204" pitchFamily="34" charset="0"/>
                <a:cs typeface="Arial" panose="020B0604020202020204" pitchFamily="34" charset="0"/>
              </a:rPr>
              <a:t>，必需與 </a:t>
            </a:r>
            <a:r>
              <a:rPr lang="en-US" altLang="zh-TW">
                <a:latin typeface="Arial" panose="020B0604020202020204" pitchFamily="34" charset="0"/>
                <a:cs typeface="Arial" panose="020B0604020202020204" pitchFamily="34" charset="0"/>
              </a:rPr>
              <a:t>QTS </a:t>
            </a:r>
            <a:r>
              <a:rPr lang="zh-TW" altLang="en-US">
                <a:latin typeface="Arial" panose="020B0604020202020204" pitchFamily="34" charset="0"/>
                <a:cs typeface="Arial" panose="020B0604020202020204" pitchFamily="34" charset="0"/>
              </a:rPr>
              <a:t>上的「微軟網路」</a:t>
            </a:r>
            <a:r>
              <a:rPr lang="en-US" altLang="zh-TW">
                <a:latin typeface="Arial" panose="020B0604020202020204" pitchFamily="34" charset="0"/>
                <a:cs typeface="Arial" panose="020B0604020202020204" pitchFamily="34" charset="0"/>
              </a:rPr>
              <a:t>Workgroup </a:t>
            </a:r>
            <a:r>
              <a:rPr lang="zh-TW" altLang="en-US">
                <a:latin typeface="Arial" panose="020B0604020202020204" pitchFamily="34" charset="0"/>
                <a:cs typeface="Arial" panose="020B0604020202020204" pitchFamily="34" charset="0"/>
              </a:rPr>
              <a:t>一致。</a:t>
            </a:r>
            <a:endParaRPr lang="en-US" altLang="zh-TW">
              <a:latin typeface="Arial" panose="020B0604020202020204" pitchFamily="34" charset="0"/>
              <a:cs typeface="Arial" panose="020B0604020202020204" pitchFamily="34" charset="0"/>
            </a:endParaRPr>
          </a:p>
          <a:p>
            <a:pPr marL="76200" indent="0">
              <a:buNone/>
            </a:pPr>
            <a:endParaRPr lang="zh-TW" altLang="en-US"/>
          </a:p>
        </p:txBody>
      </p:sp>
      <p:sp>
        <p:nvSpPr>
          <p:cNvPr id="7" name="文字方塊 6">
            <a:extLst>
              <a:ext uri="{FF2B5EF4-FFF2-40B4-BE49-F238E27FC236}">
                <a16:creationId xmlns:a16="http://schemas.microsoft.com/office/drawing/2014/main" id="{5921ED84-7A51-45CB-B2AD-A31E47421837}"/>
              </a:ext>
            </a:extLst>
          </p:cNvPr>
          <p:cNvSpPr txBox="1"/>
          <p:nvPr/>
        </p:nvSpPr>
        <p:spPr>
          <a:xfrm>
            <a:off x="143087" y="202195"/>
            <a:ext cx="1820411" cy="615553"/>
          </a:xfrm>
          <a:prstGeom prst="rect">
            <a:avLst/>
          </a:prstGeom>
          <a:noFill/>
        </p:spPr>
        <p:txBody>
          <a:bodyPr wrap="square" rtlCol="0">
            <a:spAutoFit/>
          </a:bodyPr>
          <a:lstStyle/>
          <a:p>
            <a:r>
              <a:rPr lang="zh-TW" altLang="en-US" sz="3400" b="1">
                <a:solidFill>
                  <a:schemeClr val="bg1"/>
                </a:solidFill>
              </a:rPr>
              <a:t>步驟二</a:t>
            </a:r>
          </a:p>
        </p:txBody>
      </p:sp>
    </p:spTree>
    <p:extLst>
      <p:ext uri="{BB962C8B-B14F-4D97-AF65-F5344CB8AC3E}">
        <p14:creationId xmlns:p14="http://schemas.microsoft.com/office/powerpoint/2010/main" val="1670845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1" name="Google Shape;411;p40"/>
          <p:cNvSpPr txBox="1">
            <a:spLocks noGrp="1"/>
          </p:cNvSpPr>
          <p:nvPr>
            <p:ph type="title"/>
          </p:nvPr>
        </p:nvSpPr>
        <p:spPr/>
        <p:txBody>
          <a:bodyPr/>
          <a:lstStyle/>
          <a:p>
            <a:r>
              <a:rPr lang="zh-TW"/>
              <a:t>從 </a:t>
            </a:r>
            <a:r>
              <a:rPr lang="en-US" altLang="zh-TW"/>
              <a:t>QTS</a:t>
            </a:r>
            <a:r>
              <a:rPr lang="zh-TW"/>
              <a:t> 連接 </a:t>
            </a:r>
            <a:r>
              <a:rPr lang="en-US" altLang="zh-TW" err="1"/>
              <a:t>JumpCloud</a:t>
            </a:r>
            <a:r>
              <a:rPr lang="zh-TW"/>
              <a:t> </a:t>
            </a:r>
            <a:r>
              <a:rPr lang="en-US" altLang="zh-TW"/>
              <a:t>LDAP</a:t>
            </a:r>
          </a:p>
        </p:txBody>
      </p:sp>
      <p:sp>
        <p:nvSpPr>
          <p:cNvPr id="7" name="文字版面配置區 6">
            <a:extLst>
              <a:ext uri="{FF2B5EF4-FFF2-40B4-BE49-F238E27FC236}">
                <a16:creationId xmlns:a16="http://schemas.microsoft.com/office/drawing/2014/main" id="{CA2448F4-A2D7-4238-9BC5-42A9BC330510}"/>
              </a:ext>
            </a:extLst>
          </p:cNvPr>
          <p:cNvSpPr>
            <a:spLocks noGrp="1"/>
          </p:cNvSpPr>
          <p:nvPr>
            <p:ph type="body" idx="1"/>
          </p:nvPr>
        </p:nvSpPr>
        <p:spPr/>
        <p:txBody>
          <a:bodyPr/>
          <a:lstStyle/>
          <a:p>
            <a:pPr marL="76200" indent="0">
              <a:buNone/>
            </a:pPr>
            <a:r>
              <a:rPr lang="zh-TW" altLang="en-US"/>
              <a:t>用</a:t>
            </a:r>
            <a:r>
              <a:rPr lang="en-US" altLang="zh-TW"/>
              <a:t>QTS</a:t>
            </a:r>
            <a:r>
              <a:rPr lang="zh-TW" altLang="en-US"/>
              <a:t>的「網域安全認證」，加入 </a:t>
            </a:r>
            <a:r>
              <a:rPr lang="en-US" altLang="zh-TW" err="1"/>
              <a:t>JumpCloud</a:t>
            </a:r>
            <a:r>
              <a:rPr lang="zh-TW" altLang="en-US"/>
              <a:t> 上的 </a:t>
            </a:r>
            <a:r>
              <a:rPr lang="en-US" altLang="zh-TW"/>
              <a:t>LDAP</a:t>
            </a:r>
            <a:r>
              <a:rPr lang="zh-TW" altLang="en-US"/>
              <a:t> 時，須從 </a:t>
            </a:r>
            <a:r>
              <a:rPr lang="en-US" altLang="zh-TW" err="1"/>
              <a:t>JumpCloud</a:t>
            </a:r>
            <a:r>
              <a:rPr lang="zh-TW" altLang="en-US"/>
              <a:t> 網站取得連線資訊。</a:t>
            </a:r>
            <a:endParaRPr lang="en-US" altLang="zh-TW"/>
          </a:p>
          <a:p>
            <a:endParaRPr lang="zh-TW" altLang="en-US"/>
          </a:p>
        </p:txBody>
      </p:sp>
      <p:pic>
        <p:nvPicPr>
          <p:cNvPr id="3" name="圖片 2">
            <a:extLst>
              <a:ext uri="{FF2B5EF4-FFF2-40B4-BE49-F238E27FC236}">
                <a16:creationId xmlns:a16="http://schemas.microsoft.com/office/drawing/2014/main" id="{0AEE5155-8732-404F-9CE5-8CAAEAD5464B}"/>
              </a:ext>
            </a:extLst>
          </p:cNvPr>
          <p:cNvPicPr>
            <a:picLocks noChangeAspect="1"/>
          </p:cNvPicPr>
          <p:nvPr/>
        </p:nvPicPr>
        <p:blipFill>
          <a:blip r:embed="rId3"/>
          <a:stretch>
            <a:fillRect/>
          </a:stretch>
        </p:blipFill>
        <p:spPr>
          <a:xfrm>
            <a:off x="4291159" y="2153562"/>
            <a:ext cx="4529313" cy="2145230"/>
          </a:xfrm>
          <a:prstGeom prst="rect">
            <a:avLst/>
          </a:prstGeom>
        </p:spPr>
      </p:pic>
      <p:pic>
        <p:nvPicPr>
          <p:cNvPr id="2" name="Picture 3" descr="A screenshot of a cell phone&#10;&#10;Description generated with very high confidence">
            <a:extLst>
              <a:ext uri="{FF2B5EF4-FFF2-40B4-BE49-F238E27FC236}">
                <a16:creationId xmlns:a16="http://schemas.microsoft.com/office/drawing/2014/main" id="{F47EAB1A-DAE6-49D1-A4D4-D322755BFFE3}"/>
              </a:ext>
            </a:extLst>
          </p:cNvPr>
          <p:cNvPicPr>
            <a:picLocks noChangeAspect="1"/>
          </p:cNvPicPr>
          <p:nvPr/>
        </p:nvPicPr>
        <p:blipFill>
          <a:blip r:embed="rId4"/>
          <a:stretch>
            <a:fillRect/>
          </a:stretch>
        </p:blipFill>
        <p:spPr>
          <a:xfrm>
            <a:off x="535729" y="2173798"/>
            <a:ext cx="3540154" cy="2137903"/>
          </a:xfrm>
          <a:prstGeom prst="rect">
            <a:avLst/>
          </a:prstGeom>
        </p:spPr>
      </p:pic>
      <p:sp>
        <p:nvSpPr>
          <p:cNvPr id="8" name="文字方塊 7">
            <a:extLst>
              <a:ext uri="{FF2B5EF4-FFF2-40B4-BE49-F238E27FC236}">
                <a16:creationId xmlns:a16="http://schemas.microsoft.com/office/drawing/2014/main" id="{66029995-92BC-44E7-A91F-1EBCE22EED10}"/>
              </a:ext>
            </a:extLst>
          </p:cNvPr>
          <p:cNvSpPr txBox="1"/>
          <p:nvPr/>
        </p:nvSpPr>
        <p:spPr>
          <a:xfrm>
            <a:off x="143087" y="202195"/>
            <a:ext cx="1820411" cy="615553"/>
          </a:xfrm>
          <a:prstGeom prst="rect">
            <a:avLst/>
          </a:prstGeom>
          <a:noFill/>
        </p:spPr>
        <p:txBody>
          <a:bodyPr wrap="square" rtlCol="0">
            <a:spAutoFit/>
          </a:bodyPr>
          <a:lstStyle/>
          <a:p>
            <a:r>
              <a:rPr lang="zh-TW" altLang="en-US" sz="3400" b="1">
                <a:solidFill>
                  <a:schemeClr val="bg1"/>
                </a:solidFill>
              </a:rPr>
              <a:t>步驟三</a:t>
            </a:r>
          </a:p>
        </p:txBody>
      </p:sp>
    </p:spTree>
    <p:extLst>
      <p:ext uri="{BB962C8B-B14F-4D97-AF65-F5344CB8AC3E}">
        <p14:creationId xmlns:p14="http://schemas.microsoft.com/office/powerpoint/2010/main" val="763129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9E0D4D11-1DC2-4C3C-9DA1-AB5876B9BFCE}"/>
              </a:ext>
            </a:extLst>
          </p:cNvPr>
          <p:cNvPicPr>
            <a:picLocks noChangeAspect="1"/>
          </p:cNvPicPr>
          <p:nvPr/>
        </p:nvPicPr>
        <p:blipFill>
          <a:blip r:embed="rId2"/>
          <a:stretch>
            <a:fillRect/>
          </a:stretch>
        </p:blipFill>
        <p:spPr>
          <a:xfrm>
            <a:off x="2133599" y="1931611"/>
            <a:ext cx="5080000" cy="1450716"/>
          </a:xfrm>
          <a:prstGeom prst="rect">
            <a:avLst/>
          </a:prstGeom>
        </p:spPr>
      </p:pic>
      <p:pic>
        <p:nvPicPr>
          <p:cNvPr id="3" name="圖片 2">
            <a:extLst>
              <a:ext uri="{FF2B5EF4-FFF2-40B4-BE49-F238E27FC236}">
                <a16:creationId xmlns:a16="http://schemas.microsoft.com/office/drawing/2014/main" id="{75D59F20-37EF-4477-9E62-0A1F72C479FB}"/>
              </a:ext>
            </a:extLst>
          </p:cNvPr>
          <p:cNvPicPr>
            <a:picLocks noChangeAspect="1"/>
          </p:cNvPicPr>
          <p:nvPr/>
        </p:nvPicPr>
        <p:blipFill>
          <a:blip r:embed="rId3"/>
          <a:stretch>
            <a:fillRect/>
          </a:stretch>
        </p:blipFill>
        <p:spPr>
          <a:xfrm>
            <a:off x="2133599" y="3469554"/>
            <a:ext cx="5080000" cy="1466513"/>
          </a:xfrm>
          <a:prstGeom prst="rect">
            <a:avLst/>
          </a:prstGeom>
        </p:spPr>
      </p:pic>
      <p:sp>
        <p:nvSpPr>
          <p:cNvPr id="10" name="標題 9">
            <a:extLst>
              <a:ext uri="{FF2B5EF4-FFF2-40B4-BE49-F238E27FC236}">
                <a16:creationId xmlns:a16="http://schemas.microsoft.com/office/drawing/2014/main" id="{44AB01A9-C661-4BD1-ACDD-EAB4AE34842C}"/>
              </a:ext>
            </a:extLst>
          </p:cNvPr>
          <p:cNvSpPr>
            <a:spLocks noGrp="1"/>
          </p:cNvSpPr>
          <p:nvPr>
            <p:ph type="title"/>
          </p:nvPr>
        </p:nvSpPr>
        <p:spPr/>
        <p:txBody>
          <a:bodyPr/>
          <a:lstStyle/>
          <a:p>
            <a:r>
              <a:rPr lang="en-US" altLang="zh-TW"/>
              <a:t>QTS</a:t>
            </a:r>
            <a:r>
              <a:rPr lang="zh-TW" altLang="en-US"/>
              <a:t> 網域使用者及群組匯入</a:t>
            </a:r>
          </a:p>
        </p:txBody>
      </p:sp>
      <p:sp>
        <p:nvSpPr>
          <p:cNvPr id="13" name="文字版面配置區 12">
            <a:extLst>
              <a:ext uri="{FF2B5EF4-FFF2-40B4-BE49-F238E27FC236}">
                <a16:creationId xmlns:a16="http://schemas.microsoft.com/office/drawing/2014/main" id="{F87CB651-3427-41C0-B12D-62B432EBFBFA}"/>
              </a:ext>
            </a:extLst>
          </p:cNvPr>
          <p:cNvSpPr>
            <a:spLocks noGrp="1"/>
          </p:cNvSpPr>
          <p:nvPr>
            <p:ph type="body" idx="1"/>
          </p:nvPr>
        </p:nvSpPr>
        <p:spPr>
          <a:xfrm>
            <a:off x="207977" y="1281857"/>
            <a:ext cx="8568952" cy="893059"/>
          </a:xfrm>
        </p:spPr>
        <p:txBody>
          <a:bodyPr/>
          <a:lstStyle/>
          <a:p>
            <a:pPr marL="76200" indent="0">
              <a:buNone/>
            </a:pPr>
            <a:r>
              <a:rPr lang="en-US" altLang="zh-TW" err="1">
                <a:solidFill>
                  <a:srgbClr val="000000"/>
                </a:solidFill>
              </a:rPr>
              <a:t>JumpCloud</a:t>
            </a:r>
            <a:r>
              <a:rPr lang="zh-TW" altLang="en-US">
                <a:solidFill>
                  <a:srgbClr val="000000"/>
                </a:solidFill>
              </a:rPr>
              <a:t> 網域使用者匯入 </a:t>
            </a:r>
            <a:r>
              <a:rPr lang="en-US" altLang="zh-TW">
                <a:solidFill>
                  <a:srgbClr val="000000"/>
                </a:solidFill>
              </a:rPr>
              <a:t>QTS</a:t>
            </a:r>
            <a:r>
              <a:rPr lang="zh-TW" altLang="en-US">
                <a:solidFill>
                  <a:srgbClr val="000000"/>
                </a:solidFill>
              </a:rPr>
              <a:t> 後，可在 </a:t>
            </a:r>
            <a:r>
              <a:rPr lang="en-US" altLang="zh-TW">
                <a:solidFill>
                  <a:srgbClr val="000000"/>
                </a:solidFill>
              </a:rPr>
              <a:t>QTS</a:t>
            </a:r>
            <a:r>
              <a:rPr lang="zh-TW" altLang="en-US">
                <a:solidFill>
                  <a:srgbClr val="000000"/>
                </a:solidFill>
              </a:rPr>
              <a:t> 網域使用者及網域群組裡，看到這些使用者及群組。</a:t>
            </a:r>
            <a:endParaRPr lang="en-US" altLang="zh-TW">
              <a:solidFill>
                <a:srgbClr val="000000"/>
              </a:solidFill>
            </a:endParaRPr>
          </a:p>
        </p:txBody>
      </p:sp>
      <p:sp>
        <p:nvSpPr>
          <p:cNvPr id="9" name="文字方塊 8">
            <a:extLst>
              <a:ext uri="{FF2B5EF4-FFF2-40B4-BE49-F238E27FC236}">
                <a16:creationId xmlns:a16="http://schemas.microsoft.com/office/drawing/2014/main" id="{4D2BAF33-1E3C-477D-B000-6B0E550716CE}"/>
              </a:ext>
            </a:extLst>
          </p:cNvPr>
          <p:cNvSpPr txBox="1"/>
          <p:nvPr/>
        </p:nvSpPr>
        <p:spPr>
          <a:xfrm>
            <a:off x="143087" y="202195"/>
            <a:ext cx="1820411" cy="615553"/>
          </a:xfrm>
          <a:prstGeom prst="rect">
            <a:avLst/>
          </a:prstGeom>
          <a:noFill/>
        </p:spPr>
        <p:txBody>
          <a:bodyPr wrap="square" rtlCol="0">
            <a:spAutoFit/>
          </a:bodyPr>
          <a:lstStyle/>
          <a:p>
            <a:r>
              <a:rPr lang="zh-TW" altLang="en-US" sz="3400" b="1">
                <a:solidFill>
                  <a:schemeClr val="bg1"/>
                </a:solidFill>
              </a:rPr>
              <a:t>步驟四</a:t>
            </a:r>
          </a:p>
        </p:txBody>
      </p:sp>
    </p:spTree>
    <p:extLst>
      <p:ext uri="{BB962C8B-B14F-4D97-AF65-F5344CB8AC3E}">
        <p14:creationId xmlns:p14="http://schemas.microsoft.com/office/powerpoint/2010/main" val="852013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62F71E64-A85D-4E78-9266-C5AFD847B6D4}"/>
              </a:ext>
            </a:extLst>
          </p:cNvPr>
          <p:cNvPicPr>
            <a:picLocks noChangeAspect="1"/>
          </p:cNvPicPr>
          <p:nvPr/>
        </p:nvPicPr>
        <p:blipFill>
          <a:blip r:embed="rId2"/>
          <a:stretch>
            <a:fillRect/>
          </a:stretch>
        </p:blipFill>
        <p:spPr>
          <a:xfrm>
            <a:off x="344804" y="2016915"/>
            <a:ext cx="4209220" cy="2144667"/>
          </a:xfrm>
          <a:prstGeom prst="rect">
            <a:avLst/>
          </a:prstGeom>
        </p:spPr>
      </p:pic>
      <p:pic>
        <p:nvPicPr>
          <p:cNvPr id="10" name="圖片 9">
            <a:extLst>
              <a:ext uri="{FF2B5EF4-FFF2-40B4-BE49-F238E27FC236}">
                <a16:creationId xmlns:a16="http://schemas.microsoft.com/office/drawing/2014/main" id="{8D18447F-A766-4788-BF0D-FAB7AC1797AE}"/>
              </a:ext>
            </a:extLst>
          </p:cNvPr>
          <p:cNvPicPr>
            <a:picLocks noChangeAspect="1"/>
          </p:cNvPicPr>
          <p:nvPr/>
        </p:nvPicPr>
        <p:blipFill>
          <a:blip r:embed="rId3"/>
          <a:stretch>
            <a:fillRect/>
          </a:stretch>
        </p:blipFill>
        <p:spPr>
          <a:xfrm>
            <a:off x="4647307" y="2016915"/>
            <a:ext cx="4173165" cy="2144667"/>
          </a:xfrm>
          <a:prstGeom prst="rect">
            <a:avLst/>
          </a:prstGeom>
        </p:spPr>
      </p:pic>
      <p:sp>
        <p:nvSpPr>
          <p:cNvPr id="7" name="標題 6">
            <a:extLst>
              <a:ext uri="{FF2B5EF4-FFF2-40B4-BE49-F238E27FC236}">
                <a16:creationId xmlns:a16="http://schemas.microsoft.com/office/drawing/2014/main" id="{7D54E8A5-EC5E-4CE8-AA75-E92490DCD885}"/>
              </a:ext>
            </a:extLst>
          </p:cNvPr>
          <p:cNvSpPr>
            <a:spLocks noGrp="1"/>
          </p:cNvSpPr>
          <p:nvPr>
            <p:ph type="title"/>
          </p:nvPr>
        </p:nvSpPr>
        <p:spPr/>
        <p:txBody>
          <a:bodyPr/>
          <a:lstStyle/>
          <a:p>
            <a:r>
              <a:rPr lang="zh-CN" altLang="en-US"/>
              <a:t>設定</a:t>
            </a:r>
            <a:r>
              <a:rPr lang="zh-TW" altLang="en-US"/>
              <a:t>使用者在 </a:t>
            </a:r>
            <a:r>
              <a:rPr lang="en-US" altLang="zh-CN"/>
              <a:t>QTS</a:t>
            </a:r>
            <a:r>
              <a:rPr lang="zh-TW" altLang="en-US"/>
              <a:t> 的</a:t>
            </a:r>
            <a:r>
              <a:rPr lang="zh-CN" altLang="en-US"/>
              <a:t>權限</a:t>
            </a:r>
            <a:endParaRPr lang="zh-TW" altLang="en-US"/>
          </a:p>
        </p:txBody>
      </p:sp>
      <p:sp>
        <p:nvSpPr>
          <p:cNvPr id="11" name="文字版面配置區 10">
            <a:extLst>
              <a:ext uri="{FF2B5EF4-FFF2-40B4-BE49-F238E27FC236}">
                <a16:creationId xmlns:a16="http://schemas.microsoft.com/office/drawing/2014/main" id="{80FE0ADE-87E3-427B-956A-88850EB799BB}"/>
              </a:ext>
            </a:extLst>
          </p:cNvPr>
          <p:cNvSpPr>
            <a:spLocks noGrp="1"/>
          </p:cNvSpPr>
          <p:nvPr>
            <p:ph type="body" idx="1"/>
          </p:nvPr>
        </p:nvSpPr>
        <p:spPr>
          <a:xfrm>
            <a:off x="151780" y="1356527"/>
            <a:ext cx="8876396" cy="893059"/>
          </a:xfrm>
        </p:spPr>
        <p:txBody>
          <a:bodyPr/>
          <a:lstStyle/>
          <a:p>
            <a:pPr marL="76200" indent="0">
              <a:buNone/>
            </a:pPr>
            <a:r>
              <a:rPr lang="zh-TW" altLang="en-US">
                <a:solidFill>
                  <a:srgbClr val="000000"/>
                </a:solidFill>
                <a:latin typeface="Arial" panose="020B0604020202020204" pitchFamily="34" charset="0"/>
                <a:cs typeface="Arial" panose="020B0604020202020204" pitchFamily="34" charset="0"/>
              </a:rPr>
              <a:t>可在 </a:t>
            </a:r>
            <a:r>
              <a:rPr lang="en-US" altLang="zh-TW">
                <a:solidFill>
                  <a:srgbClr val="000000"/>
                </a:solidFill>
                <a:latin typeface="Arial" panose="020B0604020202020204" pitchFamily="34" charset="0"/>
                <a:cs typeface="Arial" panose="020B0604020202020204" pitchFamily="34" charset="0"/>
              </a:rPr>
              <a:t>QTS</a:t>
            </a:r>
            <a:r>
              <a:rPr lang="zh-TW" altLang="en-US">
                <a:solidFill>
                  <a:srgbClr val="000000"/>
                </a:solidFill>
                <a:latin typeface="Arial" panose="020B0604020202020204" pitchFamily="34" charset="0"/>
                <a:cs typeface="Arial" panose="020B0604020202020204" pitchFamily="34" charset="0"/>
              </a:rPr>
              <a:t> 網域使用者及網域群組裡，設定這些使用者可讀取的資料夾及應用程式權限。</a:t>
            </a:r>
            <a:endParaRPr lang="en-US" altLang="zh-TW"/>
          </a:p>
          <a:p>
            <a:pPr marL="76200" indent="0">
              <a:buNone/>
            </a:pPr>
            <a:endParaRPr lang="zh-TW" altLang="en-US"/>
          </a:p>
        </p:txBody>
      </p:sp>
      <p:sp>
        <p:nvSpPr>
          <p:cNvPr id="9" name="文字方塊 8">
            <a:extLst>
              <a:ext uri="{FF2B5EF4-FFF2-40B4-BE49-F238E27FC236}">
                <a16:creationId xmlns:a16="http://schemas.microsoft.com/office/drawing/2014/main" id="{9A46188E-11B6-44F6-A32F-321FFE6015FC}"/>
              </a:ext>
            </a:extLst>
          </p:cNvPr>
          <p:cNvSpPr txBox="1"/>
          <p:nvPr/>
        </p:nvSpPr>
        <p:spPr>
          <a:xfrm>
            <a:off x="143087" y="202195"/>
            <a:ext cx="1820411" cy="615553"/>
          </a:xfrm>
          <a:prstGeom prst="rect">
            <a:avLst/>
          </a:prstGeom>
          <a:noFill/>
        </p:spPr>
        <p:txBody>
          <a:bodyPr wrap="square" rtlCol="0">
            <a:spAutoFit/>
          </a:bodyPr>
          <a:lstStyle/>
          <a:p>
            <a:r>
              <a:rPr lang="zh-TW" altLang="en-US" sz="3400" b="1">
                <a:solidFill>
                  <a:schemeClr val="bg1"/>
                </a:solidFill>
              </a:rPr>
              <a:t>步驟五</a:t>
            </a:r>
          </a:p>
        </p:txBody>
      </p:sp>
    </p:spTree>
    <p:extLst>
      <p:ext uri="{BB962C8B-B14F-4D97-AF65-F5344CB8AC3E}">
        <p14:creationId xmlns:p14="http://schemas.microsoft.com/office/powerpoint/2010/main" val="16969670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1" name="Google Shape;411;p40"/>
          <p:cNvSpPr txBox="1">
            <a:spLocks noGrp="1"/>
          </p:cNvSpPr>
          <p:nvPr>
            <p:ph type="title"/>
          </p:nvPr>
        </p:nvSpPr>
        <p:spPr>
          <a:xfrm>
            <a:off x="420784" y="471242"/>
            <a:ext cx="8399635" cy="740618"/>
          </a:xfrm>
          <a:prstGeom prst="rect">
            <a:avLst/>
          </a:prstGeom>
        </p:spPr>
        <p:txBody>
          <a:bodyPr spcFirstLastPara="1" wrap="square" lIns="91425" tIns="45700" rIns="91425" bIns="45700" anchor="ctr" anchorCtr="0">
            <a:noAutofit/>
          </a:bodyPr>
          <a:lstStyle/>
          <a:p>
            <a:pPr algn="ctr"/>
            <a:r>
              <a:rPr lang="zh-TW"/>
              <a:t>QNAP</a:t>
            </a:r>
            <a:r>
              <a:rPr lang="en-US" altLang="zh-TW"/>
              <a:t> NAS </a:t>
            </a:r>
            <a:r>
              <a:rPr lang="zh-TW" altLang="en-US"/>
              <a:t>加入</a:t>
            </a:r>
            <a:br>
              <a:rPr lang="en-US" altLang="zh-TW"/>
            </a:br>
            <a:r>
              <a:rPr lang="en-US" altLang="zh-TW" err="1"/>
              <a:t>JumpCloud</a:t>
            </a:r>
            <a:r>
              <a:rPr lang="en-US" altLang="zh-TW"/>
              <a:t> </a:t>
            </a:r>
            <a:r>
              <a:rPr lang="zh-TW" altLang="en-US"/>
              <a:t>雲端服務教學文</a:t>
            </a:r>
          </a:p>
        </p:txBody>
      </p:sp>
      <p:sp>
        <p:nvSpPr>
          <p:cNvPr id="410" name="Google Shape;410;p40"/>
          <p:cNvSpPr txBox="1">
            <a:spLocks noGrp="1"/>
          </p:cNvSpPr>
          <p:nvPr>
            <p:ph type="body" idx="1"/>
          </p:nvPr>
        </p:nvSpPr>
        <p:spPr>
          <a:xfrm>
            <a:off x="420786" y="1639698"/>
            <a:ext cx="8399633" cy="1653711"/>
          </a:xfrm>
          <a:prstGeom prst="rect">
            <a:avLst/>
          </a:prstGeom>
        </p:spPr>
        <p:txBody>
          <a:bodyPr spcFirstLastPara="1" wrap="square" lIns="91425" tIns="45700" rIns="91425" bIns="45700" anchor="t" anchorCtr="0">
            <a:noAutofit/>
          </a:bodyPr>
          <a:lstStyle/>
          <a:p>
            <a:pPr marL="0" lvl="0" indent="0">
              <a:buNone/>
            </a:pPr>
            <a:r>
              <a:rPr lang="zh-TW" altLang="en-US" sz="1800"/>
              <a:t>使用 </a:t>
            </a:r>
            <a:r>
              <a:rPr lang="en-US" sz="1800"/>
              <a:t>QNAP QTS NAS </a:t>
            </a:r>
            <a:r>
              <a:rPr lang="zh-TW" altLang="en-US" sz="1800"/>
              <a:t>連結 </a:t>
            </a:r>
            <a:r>
              <a:rPr lang="en-US" sz="1800" err="1"/>
              <a:t>JumpCloud</a:t>
            </a:r>
            <a:r>
              <a:rPr lang="en-US" sz="1800"/>
              <a:t> </a:t>
            </a:r>
            <a:r>
              <a:rPr lang="zh-TW" altLang="en-US" sz="1800"/>
              <a:t>的「</a:t>
            </a:r>
            <a:r>
              <a:rPr lang="en-US" sz="1800"/>
              <a:t>LDAP </a:t>
            </a:r>
            <a:r>
              <a:rPr lang="zh-TW" altLang="en-US" sz="1800"/>
              <a:t>即服務」</a:t>
            </a:r>
            <a:r>
              <a:rPr lang="en-US" altLang="zh-TW" sz="1800"/>
              <a:t>(</a:t>
            </a:r>
            <a:r>
              <a:rPr lang="en-US" sz="1800"/>
              <a:t>LDAP-as-a-Service)</a:t>
            </a:r>
            <a:r>
              <a:rPr lang="en-US" altLang="zh-TW" sz="1800"/>
              <a:t> </a:t>
            </a:r>
            <a:r>
              <a:rPr lang="zh-TW" altLang="en-US" sz="1800"/>
              <a:t>：</a:t>
            </a:r>
            <a:endParaRPr lang="en-US" altLang="zh-TW" sz="1800"/>
          </a:p>
          <a:p>
            <a:pPr marL="0" lvl="0" indent="0">
              <a:buNone/>
            </a:pPr>
            <a:r>
              <a:rPr lang="en-US" altLang="zh-TW" sz="1600" b="0">
                <a:hlinkClick r:id="rId3"/>
              </a:rPr>
              <a:t>https://www.qnap.com/zh-tw/how-to/tutorial/article/%E4%BD%BF%E7%94%A8-qnap-qts-nas-%E9%80%A3%E7%B5%90-jumpcloud-%E7%9A%84ldap-%E5%8D%B3%E6%9C%8D%E5%8B%99ldap-as-a-service</a:t>
            </a:r>
            <a:r>
              <a:rPr lang="en-US" altLang="zh-TW" sz="1600" b="0"/>
              <a:t> </a:t>
            </a:r>
          </a:p>
        </p:txBody>
      </p:sp>
      <p:sp>
        <p:nvSpPr>
          <p:cNvPr id="414" name="Google Shape;414;p40"/>
          <p:cNvSpPr txBox="1">
            <a:spLocks noGrp="1"/>
          </p:cNvSpPr>
          <p:nvPr>
            <p:ph type="sldNum" idx="4294967295"/>
          </p:nvPr>
        </p:nvSpPr>
        <p:spPr>
          <a:xfrm>
            <a:off x="8594725" y="4749800"/>
            <a:ext cx="549275" cy="393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ltLang="zh-TW"/>
              <a:t>27</a:t>
            </a:fld>
            <a:endParaRPr/>
          </a:p>
        </p:txBody>
      </p:sp>
    </p:spTree>
    <p:extLst>
      <p:ext uri="{BB962C8B-B14F-4D97-AF65-F5344CB8AC3E}">
        <p14:creationId xmlns:p14="http://schemas.microsoft.com/office/powerpoint/2010/main" val="327952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419;p41">
            <a:extLst>
              <a:ext uri="{FF2B5EF4-FFF2-40B4-BE49-F238E27FC236}">
                <a16:creationId xmlns:a16="http://schemas.microsoft.com/office/drawing/2014/main" id="{FC666314-94D1-49DD-981D-3590A9085C80}"/>
              </a:ext>
            </a:extLst>
          </p:cNvPr>
          <p:cNvSpPr txBox="1"/>
          <p:nvPr/>
        </p:nvSpPr>
        <p:spPr>
          <a:xfrm>
            <a:off x="3131059" y="1759562"/>
            <a:ext cx="3402000" cy="879300"/>
          </a:xfrm>
          <a:prstGeom prst="rect">
            <a:avLst/>
          </a:prstGeom>
          <a:noFill/>
          <a:ln>
            <a:noFill/>
          </a:ln>
        </p:spPr>
        <p:txBody>
          <a:bodyPr spcFirstLastPara="1" wrap="square" lIns="91425" tIns="91425" rIns="91425" bIns="91425" anchor="t" anchorCtr="0">
            <a:noAutofit/>
          </a:bodyPr>
          <a:lstStyle/>
          <a:p>
            <a:pPr algn="ctr"/>
            <a:r>
              <a:rPr lang="en-US" altLang="zh-TW" sz="6000">
                <a:solidFill>
                  <a:schemeClr val="bg1"/>
                </a:solidFill>
              </a:rPr>
              <a:t>Live</a:t>
            </a:r>
            <a:r>
              <a:rPr lang="en-US" altLang="zh-TW" sz="3600">
                <a:solidFill>
                  <a:schemeClr val="bg1"/>
                </a:solidFill>
              </a:rPr>
              <a:t> </a:t>
            </a:r>
            <a:r>
              <a:rPr lang="en-US" altLang="zh-TW" sz="2800">
                <a:solidFill>
                  <a:schemeClr val="bg1"/>
                </a:solidFill>
              </a:rPr>
              <a:t>Demonstration</a:t>
            </a:r>
            <a:endParaRPr lang="zh-TW" altLang="en-US" sz="2800">
              <a:solidFill>
                <a:schemeClr val="bg1"/>
              </a:solidFill>
            </a:endParaRPr>
          </a:p>
        </p:txBody>
      </p:sp>
    </p:spTree>
    <p:extLst>
      <p:ext uri="{BB962C8B-B14F-4D97-AF65-F5344CB8AC3E}">
        <p14:creationId xmlns:p14="http://schemas.microsoft.com/office/powerpoint/2010/main" val="2757759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F2C6A886-B676-4247-A645-C13933F13646}"/>
              </a:ext>
            </a:extLst>
          </p:cNvPr>
          <p:cNvSpPr>
            <a:spLocks noGrp="1"/>
          </p:cNvSpPr>
          <p:nvPr>
            <p:ph type="title"/>
          </p:nvPr>
        </p:nvSpPr>
        <p:spPr>
          <a:xfrm>
            <a:off x="598584" y="289480"/>
            <a:ext cx="8399635" cy="740618"/>
          </a:xfrm>
        </p:spPr>
        <p:txBody>
          <a:bodyPr/>
          <a:lstStyle/>
          <a:p>
            <a:r>
              <a:rPr lang="zh-TW" altLang="en-US"/>
              <a:t>總結</a:t>
            </a:r>
          </a:p>
        </p:txBody>
      </p:sp>
      <p:sp>
        <p:nvSpPr>
          <p:cNvPr id="4" name="文字版面配置區 3">
            <a:extLst>
              <a:ext uri="{FF2B5EF4-FFF2-40B4-BE49-F238E27FC236}">
                <a16:creationId xmlns:a16="http://schemas.microsoft.com/office/drawing/2014/main" id="{8289D85B-D813-4D9F-A7FC-78ABB2C9A1C8}"/>
              </a:ext>
            </a:extLst>
          </p:cNvPr>
          <p:cNvSpPr>
            <a:spLocks noGrp="1"/>
          </p:cNvSpPr>
          <p:nvPr>
            <p:ph type="body" idx="1"/>
          </p:nvPr>
        </p:nvSpPr>
        <p:spPr>
          <a:xfrm>
            <a:off x="598587" y="1030098"/>
            <a:ext cx="6357018" cy="2847635"/>
          </a:xfrm>
        </p:spPr>
        <p:txBody>
          <a:bodyPr/>
          <a:lstStyle/>
          <a:p>
            <a:pPr marL="0" indent="0">
              <a:buSzPct val="100000"/>
              <a:buNone/>
            </a:pPr>
            <a:r>
              <a:rPr lang="zh-TW" altLang="en-US" sz="2200" b="0"/>
              <a:t>當企業面對與日俱增的混合雲建置需求</a:t>
            </a:r>
            <a:endParaRPr lang="en-US" altLang="zh-TW" sz="2200" b="0"/>
          </a:p>
          <a:p>
            <a:pPr marL="359410" indent="-359410">
              <a:buSzPct val="100000"/>
              <a:buFont typeface="Arial" panose="020B0604020202020204" pitchFamily="34" charset="0"/>
              <a:buChar char="→"/>
            </a:pPr>
            <a:r>
              <a:rPr lang="zh-TW" altLang="en-US" sz="1800" b="0"/>
              <a:t>各式各樣的雲端化服務</a:t>
            </a:r>
            <a:endParaRPr lang="en-US" altLang="zh-TW" sz="1800" b="0"/>
          </a:p>
          <a:p>
            <a:pPr marL="359410" indent="-359410">
              <a:buSzPct val="100000"/>
              <a:buFont typeface="Arial" panose="020B0604020202020204" pitchFamily="34" charset="0"/>
              <a:buChar char="→"/>
            </a:pPr>
            <a:r>
              <a:rPr lang="zh-TW" altLang="en-US" sz="1800" b="0"/>
              <a:t>資料儲存採用雲端及本地的混合雲架構</a:t>
            </a:r>
            <a:endParaRPr lang="en-US" altLang="zh-TW" sz="1800" b="0"/>
          </a:p>
          <a:p>
            <a:pPr marL="0" indent="0">
              <a:buSzPct val="100000"/>
              <a:buNone/>
            </a:pPr>
            <a:r>
              <a:rPr lang="zh-TW" altLang="en-US" sz="1100" b="0"/>
              <a:t>    </a:t>
            </a:r>
          </a:p>
          <a:p>
            <a:pPr marL="0" indent="0">
              <a:buSzPct val="100000"/>
              <a:buNone/>
            </a:pPr>
            <a:r>
              <a:rPr lang="en-US" altLang="zh-TW" sz="2200" b="0"/>
              <a:t>QNAP NAS</a:t>
            </a:r>
            <a:r>
              <a:rPr lang="zh-TW" altLang="en-US" sz="2200" b="0"/>
              <a:t> </a:t>
            </a:r>
            <a:r>
              <a:rPr lang="en-US" altLang="zh-TW" sz="2200" b="0" err="1"/>
              <a:t>完整</a:t>
            </a:r>
            <a:r>
              <a:rPr lang="zh-TW" altLang="en-US" sz="2200" b="0"/>
              <a:t>支援 </a:t>
            </a:r>
            <a:r>
              <a:rPr lang="en-US" altLang="zh-TW" sz="2200" b="0" err="1"/>
              <a:t>JumpCloud</a:t>
            </a:r>
            <a:r>
              <a:rPr lang="zh-TW" altLang="en-US" sz="2200" b="0"/>
              <a:t> 的雲端目錄服務</a:t>
            </a:r>
            <a:endParaRPr lang="en-US" altLang="zh-TW" sz="2200" b="0"/>
          </a:p>
          <a:p>
            <a:pPr marL="359410" indent="-359410">
              <a:buSzPct val="100000"/>
              <a:buFont typeface="Arial" panose="020B0604020202020204" pitchFamily="34" charset="0"/>
              <a:buChar char="→"/>
            </a:pPr>
            <a:r>
              <a:rPr lang="zh-TW" altLang="en-US" sz="1800" b="0"/>
              <a:t>讓 IT 可集中管理各種帳密權限</a:t>
            </a:r>
            <a:endParaRPr lang="en-US" altLang="zh-TW" sz="1800" b="0"/>
          </a:p>
          <a:p>
            <a:pPr marL="359410" indent="-359410">
              <a:buSzPct val="100000"/>
              <a:buFont typeface="Arial" panose="020B0604020202020204" pitchFamily="34" charset="0"/>
              <a:buChar char="→"/>
            </a:pPr>
            <a:r>
              <a:rPr lang="zh-TW" altLang="en-US" sz="1800" b="0"/>
              <a:t>使用者可以用同一組帳號和密碼，使用雲端</a:t>
            </a:r>
            <a:r>
              <a:rPr lang="zh-TW" altLang="zh-TW" sz="1800" b="0"/>
              <a:t>服務及</a:t>
            </a:r>
            <a:r>
              <a:rPr lang="zh-TW" altLang="en-US" sz="1800" b="0"/>
              <a:t>存取本地端 </a:t>
            </a:r>
            <a:r>
              <a:rPr lang="en-US" altLang="zh-TW" sz="1800" b="0"/>
              <a:t>QNAP</a:t>
            </a:r>
            <a:r>
              <a:rPr lang="zh-TW" altLang="zh-TW" sz="1800" b="0"/>
              <a:t> </a:t>
            </a:r>
            <a:r>
              <a:rPr lang="zh-TW" altLang="en-US" sz="1800" b="0"/>
              <a:t>NAS 中儲存的資訊</a:t>
            </a:r>
            <a:endParaRPr lang="en-US" altLang="zh-TW" sz="1800" b="0"/>
          </a:p>
        </p:txBody>
      </p:sp>
    </p:spTree>
    <p:extLst>
      <p:ext uri="{BB962C8B-B14F-4D97-AF65-F5344CB8AC3E}">
        <p14:creationId xmlns:p14="http://schemas.microsoft.com/office/powerpoint/2010/main" val="4139894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ctrTitle"/>
          </p:nvPr>
        </p:nvSpPr>
        <p:spPr>
          <a:xfrm>
            <a:off x="380807" y="2136660"/>
            <a:ext cx="4451251" cy="1302826"/>
          </a:xfrm>
        </p:spPr>
        <p:txBody>
          <a:bodyPr/>
          <a:lstStyle/>
          <a:p>
            <a:r>
              <a:rPr lang="en-US" altLang="zh-TW"/>
              <a:t>LDAP/</a:t>
            </a:r>
            <a:r>
              <a:rPr lang="zh-TW" altLang="zh-TW"/>
              <a:t>輕量級目錄存取協定</a:t>
            </a:r>
            <a:r>
              <a:rPr lang="zh-TW" altLang="en-US"/>
              <a:t> </a:t>
            </a:r>
            <a:r>
              <a:rPr lang="en-US" altLang="zh-TW"/>
              <a:t>-</a:t>
            </a:r>
            <a:r>
              <a:rPr lang="zh-TW" altLang="en-US"/>
              <a:t> 介紹</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1"/>
          <p:cNvSpPr txBox="1"/>
          <p:nvPr/>
        </p:nvSpPr>
        <p:spPr>
          <a:xfrm>
            <a:off x="3060047" y="1709227"/>
            <a:ext cx="3402000" cy="1939983"/>
          </a:xfrm>
          <a:prstGeom prst="rect">
            <a:avLst/>
          </a:prstGeom>
          <a:noFill/>
          <a:ln>
            <a:noFill/>
          </a:ln>
        </p:spPr>
        <p:txBody>
          <a:bodyPr spcFirstLastPara="1" wrap="square" lIns="91425" tIns="91425" rIns="91425" bIns="91425" anchor="t" anchorCtr="0">
            <a:noAutofit/>
          </a:bodyPr>
          <a:lstStyle/>
          <a:p>
            <a:pPr lvl="0" algn="ctr"/>
            <a:r>
              <a:rPr lang="zh-TW" altLang="zh-TW" sz="3600">
                <a:solidFill>
                  <a:schemeClr val="bg1"/>
                </a:solidFill>
              </a:rPr>
              <a:t>QNAP</a:t>
            </a:r>
            <a:r>
              <a:rPr lang="en-US" altLang="zh-TW" sz="3600">
                <a:solidFill>
                  <a:schemeClr val="bg1"/>
                </a:solidFill>
              </a:rPr>
              <a:t> NAS</a:t>
            </a:r>
          </a:p>
          <a:p>
            <a:pPr lvl="0" algn="ctr"/>
            <a:br>
              <a:rPr lang="en-US" altLang="zh-TW" sz="3600">
                <a:solidFill>
                  <a:schemeClr val="bg1"/>
                </a:solidFill>
              </a:rPr>
            </a:br>
            <a:r>
              <a:rPr lang="en-US" altLang="zh-TW" sz="3600" err="1">
                <a:solidFill>
                  <a:schemeClr val="bg1"/>
                </a:solidFill>
              </a:rPr>
              <a:t>JumpCloud</a:t>
            </a:r>
            <a:endParaRPr lang="zh-TW" altLang="en-US" sz="3600" b="1">
              <a:solidFill>
                <a:schemeClr val="bg1"/>
              </a:solidFill>
            </a:endParaRPr>
          </a:p>
        </p:txBody>
      </p:sp>
      <p:sp>
        <p:nvSpPr>
          <p:cNvPr id="2" name="文字方塊 1">
            <a:extLst>
              <a:ext uri="{FF2B5EF4-FFF2-40B4-BE49-F238E27FC236}">
                <a16:creationId xmlns:a16="http://schemas.microsoft.com/office/drawing/2014/main" id="{3275A0B3-4392-4A7E-8863-0CC248138A07}"/>
              </a:ext>
            </a:extLst>
          </p:cNvPr>
          <p:cNvSpPr txBox="1"/>
          <p:nvPr/>
        </p:nvSpPr>
        <p:spPr>
          <a:xfrm>
            <a:off x="578842" y="4674188"/>
            <a:ext cx="7530840" cy="184666"/>
          </a:xfrm>
          <a:prstGeom prst="rect">
            <a:avLst/>
          </a:prstGeom>
          <a:noFill/>
        </p:spPr>
        <p:txBody>
          <a:bodyPr wrap="square" rtlCol="0">
            <a:spAutoFit/>
          </a:bodyPr>
          <a:lstStyle/>
          <a:p>
            <a:r>
              <a:rPr lang="en-US" altLang="zh-TW" sz="600">
                <a:solidFill>
                  <a:schemeClr val="tx1">
                    <a:lumMod val="75000"/>
                    <a:lumOff val="25000"/>
                  </a:schemeClr>
                </a:solidFill>
              </a:rPr>
              <a:t>©2019</a:t>
            </a:r>
            <a:r>
              <a:rPr lang="zh-TW" altLang="en-US" sz="600">
                <a:solidFill>
                  <a:schemeClr val="tx1">
                    <a:lumMod val="75000"/>
                    <a:lumOff val="25000"/>
                  </a:schemeClr>
                </a:solidFill>
              </a:rPr>
              <a:t>著作權為威聯通科技股份有限公司所有。威聯通科技並保留所有權利。威聯通科技股份有限公司所使用或註冊之商標或標章。檔案中所提及之產品及公司名稱可能為其他公司所有之商標。</a:t>
            </a:r>
          </a:p>
        </p:txBody>
      </p:sp>
      <p:pic>
        <p:nvPicPr>
          <p:cNvPr id="4" name="圖片 3">
            <a:extLst>
              <a:ext uri="{FF2B5EF4-FFF2-40B4-BE49-F238E27FC236}">
                <a16:creationId xmlns:a16="http://schemas.microsoft.com/office/drawing/2014/main" id="{B557438F-4C2D-4EC3-BDAB-5A42E4AFF2E0}"/>
              </a:ext>
            </a:extLst>
          </p:cNvPr>
          <p:cNvPicPr>
            <a:picLocks noChangeAspect="1"/>
          </p:cNvPicPr>
          <p:nvPr/>
        </p:nvPicPr>
        <p:blipFill>
          <a:blip r:embed="rId3"/>
          <a:stretch>
            <a:fillRect/>
          </a:stretch>
        </p:blipFill>
        <p:spPr>
          <a:xfrm>
            <a:off x="4464541" y="2353644"/>
            <a:ext cx="593012" cy="593304"/>
          </a:xfrm>
          <a:prstGeom prst="rect">
            <a:avLst/>
          </a:prstGeom>
        </p:spPr>
      </p:pic>
      <p:pic>
        <p:nvPicPr>
          <p:cNvPr id="6" name="圖片 5">
            <a:extLst>
              <a:ext uri="{FF2B5EF4-FFF2-40B4-BE49-F238E27FC236}">
                <a16:creationId xmlns:a16="http://schemas.microsoft.com/office/drawing/2014/main" id="{24A957F2-BAC9-4B76-B092-C89335442FA8}"/>
              </a:ext>
            </a:extLst>
          </p:cNvPr>
          <p:cNvPicPr>
            <a:picLocks noChangeAspect="1"/>
          </p:cNvPicPr>
          <p:nvPr/>
        </p:nvPicPr>
        <p:blipFill>
          <a:blip r:embed="rId4"/>
          <a:stretch>
            <a:fillRect/>
          </a:stretch>
        </p:blipFill>
        <p:spPr>
          <a:xfrm>
            <a:off x="1848109" y="1057027"/>
            <a:ext cx="1885692" cy="714874"/>
          </a:xfrm>
          <a:prstGeom prst="rect">
            <a:avLst/>
          </a:prstGeom>
        </p:spPr>
      </p:pic>
      <p:sp>
        <p:nvSpPr>
          <p:cNvPr id="7" name="Google Shape;419;p41">
            <a:extLst>
              <a:ext uri="{FF2B5EF4-FFF2-40B4-BE49-F238E27FC236}">
                <a16:creationId xmlns:a16="http://schemas.microsoft.com/office/drawing/2014/main" id="{024B7A2B-D5F0-4487-8A14-B86A69000C8B}"/>
              </a:ext>
            </a:extLst>
          </p:cNvPr>
          <p:cNvSpPr txBox="1"/>
          <p:nvPr/>
        </p:nvSpPr>
        <p:spPr>
          <a:xfrm>
            <a:off x="1754972" y="1089905"/>
            <a:ext cx="2017084" cy="478787"/>
          </a:xfrm>
          <a:prstGeom prst="rect">
            <a:avLst/>
          </a:prstGeom>
          <a:noFill/>
          <a:ln>
            <a:noFill/>
          </a:ln>
        </p:spPr>
        <p:txBody>
          <a:bodyPr spcFirstLastPara="1" wrap="square" lIns="91425" tIns="91425" rIns="91425" bIns="91425" anchor="t" anchorCtr="0">
            <a:noAutofit/>
          </a:bodyPr>
          <a:lstStyle/>
          <a:p>
            <a:pPr lvl="0" algn="ctr"/>
            <a:r>
              <a:rPr lang="zh-TW" altLang="en-US" sz="1900" b="1">
                <a:solidFill>
                  <a:schemeClr val="bg1"/>
                </a:solidFill>
              </a:rPr>
              <a:t>是您最好的選擇</a:t>
            </a:r>
            <a:endParaRPr sz="1900" b="1">
              <a:solidFill>
                <a:schemeClr val="bg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135"/>
        <p:cNvGrpSpPr/>
        <p:nvPr/>
      </p:nvGrpSpPr>
      <p:grpSpPr>
        <a:xfrm>
          <a:off x="0" y="0"/>
          <a:ext cx="0" cy="0"/>
          <a:chOff x="0" y="0"/>
          <a:chExt cx="0" cy="0"/>
        </a:xfrm>
      </p:grpSpPr>
      <p:sp>
        <p:nvSpPr>
          <p:cNvPr id="136" name="Google Shape;136;p19"/>
          <p:cNvSpPr txBox="1">
            <a:spLocks noGrp="1"/>
          </p:cNvSpPr>
          <p:nvPr>
            <p:ph type="title"/>
          </p:nvPr>
        </p:nvSpPr>
        <p:spPr>
          <a:xfrm>
            <a:off x="251520" y="123478"/>
            <a:ext cx="8568900" cy="1080000"/>
          </a:xfrm>
          <a:prstGeom prst="rect">
            <a:avLst/>
          </a:prstGeom>
        </p:spPr>
        <p:txBody>
          <a:bodyPr spcFirstLastPara="1" wrap="square" lIns="91425" tIns="45700" rIns="91425" bIns="45700" anchor="ctr" anchorCtr="0">
            <a:noAutofit/>
          </a:bodyPr>
          <a:lstStyle/>
          <a:p>
            <a:r>
              <a:rPr lang="en-US" altLang="zh-TW" err="1">
                <a:ea typeface="微軟正黑體"/>
              </a:rPr>
              <a:t>使用</a:t>
            </a:r>
            <a:r>
              <a:rPr lang="en-US" altLang="zh-TW">
                <a:ea typeface="微軟正黑體"/>
              </a:rPr>
              <a:t> JumpCloud </a:t>
            </a:r>
            <a:r>
              <a:rPr lang="en-US" altLang="zh-TW" err="1">
                <a:ea typeface="微軟正黑體"/>
              </a:rPr>
              <a:t>管理</a:t>
            </a:r>
            <a:r>
              <a:rPr lang="zh-TW" altLang="en-US">
                <a:ea typeface="微軟正黑體"/>
              </a:rPr>
              <a:t>雲端目錄服務權限</a:t>
            </a:r>
            <a:endParaRPr lang="en-US" altLang="zh-TW">
              <a:ea typeface="微軟正黑體"/>
            </a:endParaRPr>
          </a:p>
        </p:txBody>
      </p:sp>
      <p:sp>
        <p:nvSpPr>
          <p:cNvPr id="147" name="Google Shape;147;p19"/>
          <p:cNvSpPr txBox="1">
            <a:spLocks noGrp="1"/>
          </p:cNvSpPr>
          <p:nvPr>
            <p:ph type="sldNum" idx="4294967295"/>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ltLang="zh-TW"/>
              <a:t>31</a:t>
            </a:fld>
            <a:endParaRPr/>
          </a:p>
        </p:txBody>
      </p:sp>
      <p:sp>
        <p:nvSpPr>
          <p:cNvPr id="14" name="文字方塊 13">
            <a:extLst>
              <a:ext uri="{FF2B5EF4-FFF2-40B4-BE49-F238E27FC236}">
                <a16:creationId xmlns:a16="http://schemas.microsoft.com/office/drawing/2014/main" id="{4DF1EB43-8F92-4C8B-8235-22FABD6AF9EE}"/>
              </a:ext>
            </a:extLst>
          </p:cNvPr>
          <p:cNvSpPr txBox="1"/>
          <p:nvPr/>
        </p:nvSpPr>
        <p:spPr>
          <a:xfrm>
            <a:off x="323580" y="974423"/>
            <a:ext cx="8064141" cy="646331"/>
          </a:xfrm>
          <a:prstGeom prst="rect">
            <a:avLst/>
          </a:prstGeom>
          <a:noFill/>
        </p:spPr>
        <p:txBody>
          <a:bodyPr wrap="square" rtlCol="0" anchor="t">
            <a:spAutoFit/>
          </a:bodyPr>
          <a:lstStyle/>
          <a:p>
            <a:pPr marL="285750" indent="-285750">
              <a:buChar char="•"/>
            </a:pPr>
            <a:r>
              <a:rPr lang="zh-TW" altLang="en-US" sz="1800">
                <a:latin typeface="Arial" panose="020B0604020202020204" pitchFamily="34" charset="0"/>
                <a:cs typeface="Arial" panose="020B0604020202020204" pitchFamily="34" charset="0"/>
              </a:rPr>
              <a:t>各地的辦公室，不論人數多少，都可以有</a:t>
            </a:r>
            <a:r>
              <a:rPr lang="en-US" altLang="zh-TW" sz="1800" err="1">
                <a:latin typeface="Arial" panose="020B0604020202020204" pitchFamily="34" charset="0"/>
                <a:cs typeface="Arial" panose="020B0604020202020204" pitchFamily="34" charset="0"/>
              </a:rPr>
              <a:t>JumpCloud</a:t>
            </a:r>
            <a:r>
              <a:rPr lang="en-US" altLang="zh-TW" sz="1800">
                <a:latin typeface="Arial" panose="020B0604020202020204" pitchFamily="34" charset="0"/>
                <a:cs typeface="Arial" panose="020B0604020202020204" pitchFamily="34" charset="0"/>
              </a:rPr>
              <a:t> </a:t>
            </a:r>
            <a:r>
              <a:rPr lang="zh-TW" altLang="en-US" sz="1800">
                <a:latin typeface="Arial" panose="020B0604020202020204" pitchFamily="34" charset="0"/>
                <a:cs typeface="Arial" panose="020B0604020202020204" pitchFamily="34" charset="0"/>
              </a:rPr>
              <a:t>的</a:t>
            </a:r>
            <a:r>
              <a:rPr lang="zh-TW" altLang="en-US" sz="1800">
                <a:latin typeface="Arial" panose="020B0604020202020204" pitchFamily="34" charset="0"/>
                <a:ea typeface="微軟正黑體" panose="020B0604030504040204" pitchFamily="34" charset="-120"/>
                <a:cs typeface="Arial" panose="020B0604020202020204" pitchFamily="34" charset="0"/>
              </a:rPr>
              <a:t>雲端目錄</a:t>
            </a:r>
            <a:r>
              <a:rPr lang="zh-TW" altLang="en-US" sz="1800">
                <a:latin typeface="Arial" panose="020B0604020202020204" pitchFamily="34" charset="0"/>
                <a:cs typeface="Arial" panose="020B0604020202020204" pitchFamily="34" charset="0"/>
              </a:rPr>
              <a:t>服務，並且可中央化管理全球各辦公室的</a:t>
            </a:r>
            <a:r>
              <a:rPr lang="en-US" altLang="zh-TW" sz="1800">
                <a:latin typeface="Arial" panose="020B0604020202020204" pitchFamily="34" charset="0"/>
                <a:cs typeface="Arial" panose="020B0604020202020204" pitchFamily="34" charset="0"/>
              </a:rPr>
              <a:t>“</a:t>
            </a:r>
            <a:r>
              <a:rPr lang="zh-TW" altLang="en-US" sz="1800">
                <a:latin typeface="Arial" panose="020B0604020202020204" pitchFamily="34" charset="0"/>
                <a:cs typeface="Arial" panose="020B0604020202020204" pitchFamily="34" charset="0"/>
              </a:rPr>
              <a:t>本地</a:t>
            </a:r>
            <a:r>
              <a:rPr lang="en-US" altLang="zh-TW" sz="1800">
                <a:latin typeface="Arial" panose="020B0604020202020204" pitchFamily="34" charset="0"/>
                <a:cs typeface="Arial" panose="020B0604020202020204" pitchFamily="34" charset="0"/>
              </a:rPr>
              <a:t>”</a:t>
            </a:r>
            <a:r>
              <a:rPr lang="zh-TW" altLang="en-US" sz="1800">
                <a:latin typeface="Arial" panose="020B0604020202020204" pitchFamily="34" charset="0"/>
                <a:cs typeface="Arial" panose="020B0604020202020204" pitchFamily="34" charset="0"/>
              </a:rPr>
              <a:t>及</a:t>
            </a:r>
            <a:r>
              <a:rPr lang="en-US" altLang="zh-TW" sz="1800">
                <a:latin typeface="Arial" panose="020B0604020202020204" pitchFamily="34" charset="0"/>
                <a:cs typeface="Arial" panose="020B0604020202020204" pitchFamily="34" charset="0"/>
              </a:rPr>
              <a:t>“</a:t>
            </a:r>
            <a:r>
              <a:rPr lang="zh-TW" altLang="en-US" sz="1800">
                <a:latin typeface="Arial" panose="020B0604020202020204" pitchFamily="34" charset="0"/>
                <a:cs typeface="Arial" panose="020B0604020202020204" pitchFamily="34" charset="0"/>
              </a:rPr>
              <a:t>雲端</a:t>
            </a:r>
            <a:r>
              <a:rPr lang="en-US" altLang="zh-TW" sz="1800">
                <a:latin typeface="Arial" panose="020B0604020202020204" pitchFamily="34" charset="0"/>
                <a:cs typeface="Arial" panose="020B0604020202020204" pitchFamily="34" charset="0"/>
              </a:rPr>
              <a:t>”</a:t>
            </a:r>
            <a:r>
              <a:rPr lang="zh-TW" altLang="en-US" sz="1800">
                <a:latin typeface="Arial" panose="020B0604020202020204" pitchFamily="34" charset="0"/>
                <a:cs typeface="Arial" panose="020B0604020202020204" pitchFamily="34" charset="0"/>
              </a:rPr>
              <a:t>服務權限。</a:t>
            </a:r>
            <a:endParaRPr lang="en-US" altLang="zh-TW" sz="1800">
              <a:latin typeface="Arial" panose="020B0604020202020204" pitchFamily="34" charset="0"/>
              <a:cs typeface="Arial" panose="020B0604020202020204" pitchFamily="34" charset="0"/>
            </a:endParaRPr>
          </a:p>
        </p:txBody>
      </p:sp>
      <p:sp>
        <p:nvSpPr>
          <p:cNvPr id="3" name="文字方塊 2">
            <a:extLst>
              <a:ext uri="{FF2B5EF4-FFF2-40B4-BE49-F238E27FC236}">
                <a16:creationId xmlns:a16="http://schemas.microsoft.com/office/drawing/2014/main" id="{E7463558-3FA7-4E1A-9B0B-43D943C6BF49}"/>
              </a:ext>
            </a:extLst>
          </p:cNvPr>
          <p:cNvSpPr txBox="1"/>
          <p:nvPr/>
        </p:nvSpPr>
        <p:spPr>
          <a:xfrm>
            <a:off x="1477000" y="2540407"/>
            <a:ext cx="664091" cy="307777"/>
          </a:xfrm>
          <a:prstGeom prst="rect">
            <a:avLst/>
          </a:prstGeom>
          <a:noFill/>
        </p:spPr>
        <p:txBody>
          <a:bodyPr wrap="square" rtlCol="0">
            <a:spAutoFit/>
          </a:bodyPr>
          <a:lstStyle/>
          <a:p>
            <a:pPr algn="ctr"/>
            <a:r>
              <a:rPr lang="zh-TW" altLang="en-US"/>
              <a:t>上海</a:t>
            </a:r>
          </a:p>
        </p:txBody>
      </p:sp>
      <p:grpSp>
        <p:nvGrpSpPr>
          <p:cNvPr id="11" name="群組 10">
            <a:extLst>
              <a:ext uri="{FF2B5EF4-FFF2-40B4-BE49-F238E27FC236}">
                <a16:creationId xmlns:a16="http://schemas.microsoft.com/office/drawing/2014/main" id="{6AACB0A5-295A-49AE-8176-5D3CF7020AE9}"/>
              </a:ext>
            </a:extLst>
          </p:cNvPr>
          <p:cNvGrpSpPr/>
          <p:nvPr/>
        </p:nvGrpSpPr>
        <p:grpSpPr>
          <a:xfrm>
            <a:off x="5200366" y="2908542"/>
            <a:ext cx="1357994" cy="812786"/>
            <a:chOff x="3505207" y="3097680"/>
            <a:chExt cx="1440488" cy="812786"/>
          </a:xfrm>
        </p:grpSpPr>
        <p:sp>
          <p:nvSpPr>
            <p:cNvPr id="2" name="圓柱形 1">
              <a:extLst>
                <a:ext uri="{FF2B5EF4-FFF2-40B4-BE49-F238E27FC236}">
                  <a16:creationId xmlns:a16="http://schemas.microsoft.com/office/drawing/2014/main" id="{E06A0D41-C6BE-4ABD-BB2D-7FD931D030B1}"/>
                </a:ext>
              </a:extLst>
            </p:cNvPr>
            <p:cNvSpPr/>
            <p:nvPr/>
          </p:nvSpPr>
          <p:spPr>
            <a:xfrm>
              <a:off x="3505207" y="3097680"/>
              <a:ext cx="1440488" cy="81278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a:extLst>
                <a:ext uri="{FF2B5EF4-FFF2-40B4-BE49-F238E27FC236}">
                  <a16:creationId xmlns:a16="http://schemas.microsoft.com/office/drawing/2014/main" id="{A19B354A-9667-4050-8AC1-E691AC96216C}"/>
                </a:ext>
              </a:extLst>
            </p:cNvPr>
            <p:cNvPicPr>
              <a:picLocks noChangeAspect="1"/>
            </p:cNvPicPr>
            <p:nvPr/>
          </p:nvPicPr>
          <p:blipFill>
            <a:blip r:embed="rId3"/>
            <a:stretch>
              <a:fillRect/>
            </a:stretch>
          </p:blipFill>
          <p:spPr>
            <a:xfrm>
              <a:off x="3597481" y="3365740"/>
              <a:ext cx="1281533" cy="417091"/>
            </a:xfrm>
            <a:prstGeom prst="rect">
              <a:avLst/>
            </a:prstGeom>
          </p:spPr>
        </p:pic>
      </p:grpSp>
      <p:cxnSp>
        <p:nvCxnSpPr>
          <p:cNvPr id="44" name="直線單箭頭接點 43">
            <a:extLst>
              <a:ext uri="{FF2B5EF4-FFF2-40B4-BE49-F238E27FC236}">
                <a16:creationId xmlns:a16="http://schemas.microsoft.com/office/drawing/2014/main" id="{F3E1253C-4190-49CD-9A66-DA7526F2B002}"/>
              </a:ext>
            </a:extLst>
          </p:cNvPr>
          <p:cNvCxnSpPr>
            <a:cxnSpLocks/>
          </p:cNvCxnSpPr>
          <p:nvPr/>
        </p:nvCxnSpPr>
        <p:spPr>
          <a:xfrm>
            <a:off x="6648226" y="3423335"/>
            <a:ext cx="55939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文字方塊 22">
            <a:extLst>
              <a:ext uri="{FF2B5EF4-FFF2-40B4-BE49-F238E27FC236}">
                <a16:creationId xmlns:a16="http://schemas.microsoft.com/office/drawing/2014/main" id="{48F9DE10-1BA6-4711-AFEF-863A5330B352}"/>
              </a:ext>
            </a:extLst>
          </p:cNvPr>
          <p:cNvSpPr txBox="1"/>
          <p:nvPr/>
        </p:nvSpPr>
        <p:spPr>
          <a:xfrm>
            <a:off x="1465264" y="4639494"/>
            <a:ext cx="716637" cy="307777"/>
          </a:xfrm>
          <a:prstGeom prst="rect">
            <a:avLst/>
          </a:prstGeom>
          <a:noFill/>
        </p:spPr>
        <p:txBody>
          <a:bodyPr wrap="square" rtlCol="0">
            <a:spAutoFit/>
          </a:bodyPr>
          <a:lstStyle/>
          <a:p>
            <a:pPr algn="ctr"/>
            <a:r>
              <a:rPr lang="zh-TW" altLang="en-US">
                <a:solidFill>
                  <a:schemeClr val="tx1"/>
                </a:solidFill>
              </a:rPr>
              <a:t>洛杉磯</a:t>
            </a:r>
          </a:p>
        </p:txBody>
      </p:sp>
      <p:cxnSp>
        <p:nvCxnSpPr>
          <p:cNvPr id="28" name="直線單箭頭接點 27">
            <a:extLst>
              <a:ext uri="{FF2B5EF4-FFF2-40B4-BE49-F238E27FC236}">
                <a16:creationId xmlns:a16="http://schemas.microsoft.com/office/drawing/2014/main" id="{F5F225DB-776D-4874-8C4C-BF1FE60903CF}"/>
              </a:ext>
            </a:extLst>
          </p:cNvPr>
          <p:cNvCxnSpPr>
            <a:cxnSpLocks/>
          </p:cNvCxnSpPr>
          <p:nvPr/>
        </p:nvCxnSpPr>
        <p:spPr>
          <a:xfrm flipV="1">
            <a:off x="1216228" y="3421254"/>
            <a:ext cx="1376365"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 name="圖形 9" descr="智慧型手機">
            <a:extLst>
              <a:ext uri="{FF2B5EF4-FFF2-40B4-BE49-F238E27FC236}">
                <a16:creationId xmlns:a16="http://schemas.microsoft.com/office/drawing/2014/main" id="{440E0AE1-9807-4CD5-B71C-127E9D9F05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40110" y="1735640"/>
            <a:ext cx="914400" cy="804403"/>
          </a:xfrm>
          <a:prstGeom prst="rect">
            <a:avLst/>
          </a:prstGeom>
        </p:spPr>
      </p:pic>
      <p:pic>
        <p:nvPicPr>
          <p:cNvPr id="12" name="圖形 11" descr="平板電腦">
            <a:extLst>
              <a:ext uri="{FF2B5EF4-FFF2-40B4-BE49-F238E27FC236}">
                <a16:creationId xmlns:a16="http://schemas.microsoft.com/office/drawing/2014/main" id="{173DC8D9-03FB-48E2-9F52-A4EC8144D3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46507" y="3929592"/>
            <a:ext cx="914400" cy="914400"/>
          </a:xfrm>
          <a:prstGeom prst="rect">
            <a:avLst/>
          </a:prstGeom>
        </p:spPr>
      </p:pic>
      <p:pic>
        <p:nvPicPr>
          <p:cNvPr id="16" name="圖形 15" descr="電腦">
            <a:extLst>
              <a:ext uri="{FF2B5EF4-FFF2-40B4-BE49-F238E27FC236}">
                <a16:creationId xmlns:a16="http://schemas.microsoft.com/office/drawing/2014/main" id="{04D37711-8FD5-443A-8942-A073931CF60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6254" y="2907694"/>
            <a:ext cx="914400" cy="914400"/>
          </a:xfrm>
          <a:prstGeom prst="rect">
            <a:avLst/>
          </a:prstGeom>
        </p:spPr>
      </p:pic>
      <p:sp>
        <p:nvSpPr>
          <p:cNvPr id="38" name="文字方塊 37">
            <a:extLst>
              <a:ext uri="{FF2B5EF4-FFF2-40B4-BE49-F238E27FC236}">
                <a16:creationId xmlns:a16="http://schemas.microsoft.com/office/drawing/2014/main" id="{6438DA6B-E464-4815-B39E-A5421A723962}"/>
              </a:ext>
            </a:extLst>
          </p:cNvPr>
          <p:cNvSpPr txBox="1"/>
          <p:nvPr/>
        </p:nvSpPr>
        <p:spPr>
          <a:xfrm>
            <a:off x="308501" y="3615097"/>
            <a:ext cx="664091" cy="307777"/>
          </a:xfrm>
          <a:prstGeom prst="rect">
            <a:avLst/>
          </a:prstGeom>
          <a:noFill/>
        </p:spPr>
        <p:txBody>
          <a:bodyPr wrap="square" rtlCol="0">
            <a:spAutoFit/>
          </a:bodyPr>
          <a:lstStyle/>
          <a:p>
            <a:pPr algn="ctr"/>
            <a:r>
              <a:rPr lang="zh-TW" altLang="en-US"/>
              <a:t>台北</a:t>
            </a:r>
          </a:p>
        </p:txBody>
      </p:sp>
      <p:sp>
        <p:nvSpPr>
          <p:cNvPr id="47" name="文字方塊 46">
            <a:extLst>
              <a:ext uri="{FF2B5EF4-FFF2-40B4-BE49-F238E27FC236}">
                <a16:creationId xmlns:a16="http://schemas.microsoft.com/office/drawing/2014/main" id="{E371B7C1-BBF6-48E8-AF3E-38FC4209A1A7}"/>
              </a:ext>
            </a:extLst>
          </p:cNvPr>
          <p:cNvSpPr txBox="1"/>
          <p:nvPr/>
        </p:nvSpPr>
        <p:spPr>
          <a:xfrm>
            <a:off x="6454756" y="2713709"/>
            <a:ext cx="1116870" cy="307777"/>
          </a:xfrm>
          <a:prstGeom prst="rect">
            <a:avLst/>
          </a:prstGeom>
          <a:noFill/>
        </p:spPr>
        <p:txBody>
          <a:bodyPr wrap="square" rtlCol="0">
            <a:spAutoFit/>
          </a:bodyPr>
          <a:lstStyle/>
          <a:p>
            <a:pPr algn="ctr"/>
            <a:r>
              <a:rPr lang="zh-TW" altLang="en-US"/>
              <a:t>辦公室設備</a:t>
            </a:r>
          </a:p>
        </p:txBody>
      </p:sp>
      <p:pic>
        <p:nvPicPr>
          <p:cNvPr id="40" name="圖形 39" descr="印表機">
            <a:extLst>
              <a:ext uri="{FF2B5EF4-FFF2-40B4-BE49-F238E27FC236}">
                <a16:creationId xmlns:a16="http://schemas.microsoft.com/office/drawing/2014/main" id="{AE8296E1-1317-4B78-A98D-58656A66156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91043" y="1761415"/>
            <a:ext cx="914400" cy="914400"/>
          </a:xfrm>
          <a:prstGeom prst="rect">
            <a:avLst/>
          </a:prstGeom>
        </p:spPr>
      </p:pic>
      <p:sp>
        <p:nvSpPr>
          <p:cNvPr id="54" name="文字方塊 53">
            <a:extLst>
              <a:ext uri="{FF2B5EF4-FFF2-40B4-BE49-F238E27FC236}">
                <a16:creationId xmlns:a16="http://schemas.microsoft.com/office/drawing/2014/main" id="{6B9CC4C2-B3DE-43CB-A7CB-303792180E3E}"/>
              </a:ext>
            </a:extLst>
          </p:cNvPr>
          <p:cNvSpPr txBox="1"/>
          <p:nvPr/>
        </p:nvSpPr>
        <p:spPr>
          <a:xfrm>
            <a:off x="7047290" y="3653108"/>
            <a:ext cx="1357993" cy="307777"/>
          </a:xfrm>
          <a:prstGeom prst="rect">
            <a:avLst/>
          </a:prstGeom>
          <a:noFill/>
        </p:spPr>
        <p:txBody>
          <a:bodyPr wrap="square" rtlCol="0">
            <a:spAutoFit/>
          </a:bodyPr>
          <a:lstStyle/>
          <a:p>
            <a:pPr algn="ctr"/>
            <a:r>
              <a:rPr lang="zh-TW" altLang="en-US"/>
              <a:t>各類雲端服務</a:t>
            </a:r>
          </a:p>
        </p:txBody>
      </p:sp>
      <p:sp>
        <p:nvSpPr>
          <p:cNvPr id="55" name="文字方塊 54">
            <a:extLst>
              <a:ext uri="{FF2B5EF4-FFF2-40B4-BE49-F238E27FC236}">
                <a16:creationId xmlns:a16="http://schemas.microsoft.com/office/drawing/2014/main" id="{B8722D54-D0F7-465F-8A6C-B6C585F9A02F}"/>
              </a:ext>
            </a:extLst>
          </p:cNvPr>
          <p:cNvSpPr txBox="1"/>
          <p:nvPr/>
        </p:nvSpPr>
        <p:spPr>
          <a:xfrm>
            <a:off x="2534621" y="3599959"/>
            <a:ext cx="1357993" cy="307777"/>
          </a:xfrm>
          <a:prstGeom prst="rect">
            <a:avLst/>
          </a:prstGeom>
          <a:noFill/>
        </p:spPr>
        <p:txBody>
          <a:bodyPr wrap="square" rtlCol="0">
            <a:spAutoFit/>
          </a:bodyPr>
          <a:lstStyle/>
          <a:p>
            <a:pPr algn="ctr"/>
            <a:r>
              <a:rPr lang="en-US" altLang="zh-TW"/>
              <a:t>QNAP</a:t>
            </a:r>
            <a:r>
              <a:rPr lang="zh-TW" altLang="en-US"/>
              <a:t> </a:t>
            </a:r>
            <a:r>
              <a:rPr lang="en-US" altLang="zh-TW"/>
              <a:t>NAS</a:t>
            </a:r>
            <a:endParaRPr lang="zh-TW" altLang="en-US"/>
          </a:p>
        </p:txBody>
      </p:sp>
      <p:pic>
        <p:nvPicPr>
          <p:cNvPr id="53" name="圖形 52" descr="伺服器">
            <a:extLst>
              <a:ext uri="{FF2B5EF4-FFF2-40B4-BE49-F238E27FC236}">
                <a16:creationId xmlns:a16="http://schemas.microsoft.com/office/drawing/2014/main" id="{BD7774DA-4FF1-40B6-A9F1-AD233246720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683645" y="2576446"/>
            <a:ext cx="1092754" cy="1092754"/>
          </a:xfrm>
          <a:prstGeom prst="rect">
            <a:avLst/>
          </a:prstGeom>
        </p:spPr>
      </p:pic>
      <p:pic>
        <p:nvPicPr>
          <p:cNvPr id="57" name="圖形 56" descr="雲">
            <a:extLst>
              <a:ext uri="{FF2B5EF4-FFF2-40B4-BE49-F238E27FC236}">
                <a16:creationId xmlns:a16="http://schemas.microsoft.com/office/drawing/2014/main" id="{AAC7746C-92FF-4453-9DDF-90DC655BFCC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227023" y="2897305"/>
            <a:ext cx="914400" cy="914400"/>
          </a:xfrm>
          <a:prstGeom prst="rect">
            <a:avLst/>
          </a:prstGeom>
        </p:spPr>
      </p:pic>
      <p:cxnSp>
        <p:nvCxnSpPr>
          <p:cNvPr id="61" name="接點: 肘形 60">
            <a:extLst>
              <a:ext uri="{FF2B5EF4-FFF2-40B4-BE49-F238E27FC236}">
                <a16:creationId xmlns:a16="http://schemas.microsoft.com/office/drawing/2014/main" id="{12BCBFCA-57C0-4D7E-AC09-1F19F20B3586}"/>
              </a:ext>
            </a:extLst>
          </p:cNvPr>
          <p:cNvCxnSpPr>
            <a:cxnSpLocks/>
          </p:cNvCxnSpPr>
          <p:nvPr/>
        </p:nvCxnSpPr>
        <p:spPr>
          <a:xfrm>
            <a:off x="2093102" y="2076866"/>
            <a:ext cx="1024661" cy="490188"/>
          </a:xfrm>
          <a:prstGeom prst="bentConnector3">
            <a:avLst>
              <a:gd name="adj1" fmla="val 99344"/>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9" name="接點: 肘形 128">
            <a:extLst>
              <a:ext uri="{FF2B5EF4-FFF2-40B4-BE49-F238E27FC236}">
                <a16:creationId xmlns:a16="http://schemas.microsoft.com/office/drawing/2014/main" id="{AE17BC53-1F81-4DD6-888B-675A3629F534}"/>
              </a:ext>
            </a:extLst>
          </p:cNvPr>
          <p:cNvCxnSpPr>
            <a:cxnSpLocks/>
          </p:cNvCxnSpPr>
          <p:nvPr/>
        </p:nvCxnSpPr>
        <p:spPr>
          <a:xfrm flipV="1">
            <a:off x="2297333" y="3905280"/>
            <a:ext cx="816871" cy="510348"/>
          </a:xfrm>
          <a:prstGeom prst="bentConnector3">
            <a:avLst>
              <a:gd name="adj1" fmla="val 100044"/>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8" name="接點: 肘形 137">
            <a:extLst>
              <a:ext uri="{FF2B5EF4-FFF2-40B4-BE49-F238E27FC236}">
                <a16:creationId xmlns:a16="http://schemas.microsoft.com/office/drawing/2014/main" id="{D37C792C-83B4-4725-A8DC-E2655D00BADD}"/>
              </a:ext>
            </a:extLst>
          </p:cNvPr>
          <p:cNvCxnSpPr>
            <a:cxnSpLocks/>
            <a:stCxn id="40" idx="1"/>
          </p:cNvCxnSpPr>
          <p:nvPr/>
        </p:nvCxnSpPr>
        <p:spPr>
          <a:xfrm rot="10800000" flipV="1">
            <a:off x="5811441" y="2218615"/>
            <a:ext cx="579603" cy="532714"/>
          </a:xfrm>
          <a:prstGeom prst="bentConnector3">
            <a:avLst>
              <a:gd name="adj1" fmla="val 10011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a:extLst>
              <a:ext uri="{FF2B5EF4-FFF2-40B4-BE49-F238E27FC236}">
                <a16:creationId xmlns:a16="http://schemas.microsoft.com/office/drawing/2014/main" id="{3AE35CEB-2D97-47C4-8EDC-B53510823987}"/>
              </a:ext>
            </a:extLst>
          </p:cNvPr>
          <p:cNvCxnSpPr>
            <a:cxnSpLocks/>
          </p:cNvCxnSpPr>
          <p:nvPr/>
        </p:nvCxnSpPr>
        <p:spPr>
          <a:xfrm>
            <a:off x="3776399" y="3399896"/>
            <a:ext cx="126893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2" name="圖形 61" descr="網際網路">
            <a:extLst>
              <a:ext uri="{FF2B5EF4-FFF2-40B4-BE49-F238E27FC236}">
                <a16:creationId xmlns:a16="http://schemas.microsoft.com/office/drawing/2014/main" id="{A7D1CFA8-6D02-47FB-AB84-915EA6E2F94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366382" y="3922874"/>
            <a:ext cx="914400" cy="914400"/>
          </a:xfrm>
          <a:prstGeom prst="rect">
            <a:avLst/>
          </a:prstGeom>
        </p:spPr>
      </p:pic>
      <p:pic>
        <p:nvPicPr>
          <p:cNvPr id="128" name="圖形 127" descr="筆記型電腦">
            <a:extLst>
              <a:ext uri="{FF2B5EF4-FFF2-40B4-BE49-F238E27FC236}">
                <a16:creationId xmlns:a16="http://schemas.microsoft.com/office/drawing/2014/main" id="{36BB9765-6B4D-4620-B32D-B1D1312516A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853992" y="1686248"/>
            <a:ext cx="914400" cy="914400"/>
          </a:xfrm>
          <a:prstGeom prst="rect">
            <a:avLst/>
          </a:prstGeom>
        </p:spPr>
      </p:pic>
      <p:cxnSp>
        <p:nvCxnSpPr>
          <p:cNvPr id="78" name="接點: 肘形 77">
            <a:extLst>
              <a:ext uri="{FF2B5EF4-FFF2-40B4-BE49-F238E27FC236}">
                <a16:creationId xmlns:a16="http://schemas.microsoft.com/office/drawing/2014/main" id="{F5403AAA-0927-41E6-8561-59D0CD8E6604}"/>
              </a:ext>
            </a:extLst>
          </p:cNvPr>
          <p:cNvCxnSpPr>
            <a:cxnSpLocks/>
          </p:cNvCxnSpPr>
          <p:nvPr/>
        </p:nvCxnSpPr>
        <p:spPr>
          <a:xfrm rot="10800000" flipV="1">
            <a:off x="3230023" y="2072488"/>
            <a:ext cx="546377" cy="493200"/>
          </a:xfrm>
          <a:prstGeom prst="bentConnector2">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2" name="接點: 肘形 91">
            <a:extLst>
              <a:ext uri="{FF2B5EF4-FFF2-40B4-BE49-F238E27FC236}">
                <a16:creationId xmlns:a16="http://schemas.microsoft.com/office/drawing/2014/main" id="{3E309B54-AF90-4F72-A521-C144C845A562}"/>
              </a:ext>
            </a:extLst>
          </p:cNvPr>
          <p:cNvCxnSpPr>
            <a:cxnSpLocks/>
            <a:stCxn id="55" idx="2"/>
          </p:cNvCxnSpPr>
          <p:nvPr/>
        </p:nvCxnSpPr>
        <p:spPr>
          <a:xfrm rot="16200000" flipH="1">
            <a:off x="3355672" y="3765682"/>
            <a:ext cx="507892" cy="792000"/>
          </a:xfrm>
          <a:prstGeom prst="bentConnector2">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文字方塊 100">
            <a:extLst>
              <a:ext uri="{FF2B5EF4-FFF2-40B4-BE49-F238E27FC236}">
                <a16:creationId xmlns:a16="http://schemas.microsoft.com/office/drawing/2014/main" id="{125E15C9-8917-4D1F-B8BB-C513F74A31E9}"/>
              </a:ext>
            </a:extLst>
          </p:cNvPr>
          <p:cNvSpPr txBox="1"/>
          <p:nvPr/>
        </p:nvSpPr>
        <p:spPr>
          <a:xfrm>
            <a:off x="3965878" y="2454961"/>
            <a:ext cx="664091" cy="307777"/>
          </a:xfrm>
          <a:prstGeom prst="rect">
            <a:avLst/>
          </a:prstGeom>
          <a:noFill/>
        </p:spPr>
        <p:txBody>
          <a:bodyPr wrap="square" rtlCol="0">
            <a:spAutoFit/>
          </a:bodyPr>
          <a:lstStyle/>
          <a:p>
            <a:pPr algn="ctr"/>
            <a:r>
              <a:rPr lang="zh-TW" altLang="en-US"/>
              <a:t>越南</a:t>
            </a:r>
          </a:p>
        </p:txBody>
      </p:sp>
      <p:sp>
        <p:nvSpPr>
          <p:cNvPr id="102" name="文字方塊 101">
            <a:extLst>
              <a:ext uri="{FF2B5EF4-FFF2-40B4-BE49-F238E27FC236}">
                <a16:creationId xmlns:a16="http://schemas.microsoft.com/office/drawing/2014/main" id="{343957F0-BFE0-447A-A8BE-57DE116C7744}"/>
              </a:ext>
            </a:extLst>
          </p:cNvPr>
          <p:cNvSpPr txBox="1"/>
          <p:nvPr/>
        </p:nvSpPr>
        <p:spPr>
          <a:xfrm>
            <a:off x="4125986" y="4639494"/>
            <a:ext cx="664091" cy="307777"/>
          </a:xfrm>
          <a:prstGeom prst="rect">
            <a:avLst/>
          </a:prstGeom>
          <a:noFill/>
        </p:spPr>
        <p:txBody>
          <a:bodyPr wrap="square" rtlCol="0">
            <a:spAutoFit/>
          </a:bodyPr>
          <a:lstStyle/>
          <a:p>
            <a:pPr algn="ctr"/>
            <a:r>
              <a:rPr lang="zh-TW" altLang="en-US"/>
              <a:t>柏林</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8" name="Google Shape;88;p17"/>
          <p:cNvSpPr txBox="1">
            <a:spLocks noGrp="1"/>
          </p:cNvSpPr>
          <p:nvPr>
            <p:ph type="title"/>
          </p:nvPr>
        </p:nvSpPr>
        <p:spPr>
          <a:prstGeom prst="rect">
            <a:avLst/>
          </a:prstGeom>
        </p:spPr>
        <p:txBody>
          <a:bodyPr spcFirstLastPara="1" wrap="square" lIns="91425" tIns="45700" rIns="91425" bIns="45700" anchor="ctr" anchorCtr="0">
            <a:noAutofit/>
          </a:bodyPr>
          <a:lstStyle/>
          <a:p>
            <a:pPr lvl="0"/>
            <a:r>
              <a:rPr lang="zh-TW" altLang="en-US">
                <a:latin typeface="Arial" panose="020B0604020202020204" pitchFamily="34" charset="0"/>
                <a:ea typeface="微軟正黑體" panose="020B0604030504040204" pitchFamily="34" charset="-120"/>
                <a:cs typeface="Arial" panose="020B0604020202020204" pitchFamily="34" charset="0"/>
              </a:rPr>
              <a:t>什麼是</a:t>
            </a:r>
            <a:r>
              <a:rPr lang="en-US" altLang="zh-TW">
                <a:latin typeface="Arial" panose="020B0604020202020204" pitchFamily="34" charset="0"/>
                <a:ea typeface="微軟正黑體" panose="020B0604030504040204" pitchFamily="34" charset="-120"/>
                <a:cs typeface="Arial" panose="020B0604020202020204" pitchFamily="34" charset="0"/>
              </a:rPr>
              <a:t>LDAP?</a:t>
            </a:r>
            <a:endParaRPr/>
          </a:p>
        </p:txBody>
      </p:sp>
      <p:sp>
        <p:nvSpPr>
          <p:cNvPr id="2" name="文字版面配置區 1">
            <a:extLst>
              <a:ext uri="{FF2B5EF4-FFF2-40B4-BE49-F238E27FC236}">
                <a16:creationId xmlns:a16="http://schemas.microsoft.com/office/drawing/2014/main" id="{195280E3-E121-44CD-B1DB-29D14610E177}"/>
              </a:ext>
            </a:extLst>
          </p:cNvPr>
          <p:cNvSpPr>
            <a:spLocks noGrp="1"/>
          </p:cNvSpPr>
          <p:nvPr>
            <p:ph type="body" idx="1"/>
          </p:nvPr>
        </p:nvSpPr>
        <p:spPr>
          <a:xfrm>
            <a:off x="372532" y="1016661"/>
            <a:ext cx="8447939" cy="3456384"/>
          </a:xfrm>
        </p:spPr>
        <p:txBody>
          <a:bodyPr/>
          <a:lstStyle/>
          <a:p>
            <a:pPr marL="76200" indent="0">
              <a:buNone/>
            </a:pPr>
            <a:r>
              <a:rPr lang="en-US" altLang="zh-TW" sz="1800" b="0"/>
              <a:t>LDAP (Lightweight Directory Access Protocol)</a:t>
            </a:r>
            <a:r>
              <a:rPr lang="en-US" altLang="zh-TW" b="0"/>
              <a:t> </a:t>
            </a:r>
            <a:r>
              <a:rPr lang="zh-TW" altLang="en-US" sz="1800" b="0"/>
              <a:t>輕量級目錄存取協定是一種可以儲存所有使用者和群組的集中式目錄服務。管理者可以維護</a:t>
            </a:r>
            <a:r>
              <a:rPr lang="zh-TW" altLang="en-US" b="0"/>
              <a:t> </a:t>
            </a:r>
            <a:r>
              <a:rPr lang="en-US" altLang="zh-TW" sz="1800" b="0"/>
              <a:t>LDAP</a:t>
            </a:r>
            <a:r>
              <a:rPr lang="en-US" altLang="zh-TW" b="0"/>
              <a:t> </a:t>
            </a:r>
            <a:r>
              <a:rPr lang="zh-TW" altLang="en-US" sz="1800" b="0"/>
              <a:t>目錄內的使用者或</a:t>
            </a:r>
            <a:r>
              <a:rPr lang="zh-TW" altLang="en-US" b="0"/>
              <a:t> </a:t>
            </a:r>
            <a:r>
              <a:rPr lang="en-US" altLang="zh-TW" b="0"/>
              <a:t>IoT</a:t>
            </a:r>
            <a:r>
              <a:rPr lang="zh-TW" altLang="en-US" sz="1800" b="0"/>
              <a:t>，並設定是否允許使用者以相同名稱存取多台伺服器</a:t>
            </a:r>
            <a:r>
              <a:rPr lang="zh-TW" altLang="en-US" b="0"/>
              <a:t>或</a:t>
            </a:r>
            <a:r>
              <a:rPr lang="zh-TW" altLang="en-US" sz="1800" b="0"/>
              <a:t>使用辦公室內設備</a:t>
            </a:r>
            <a:r>
              <a:rPr lang="zh-TW" altLang="en-US" b="0"/>
              <a:t> (</a:t>
            </a:r>
            <a:r>
              <a:rPr lang="zh-TW" altLang="en-US" sz="1800" b="0"/>
              <a:t>如印表機或</a:t>
            </a:r>
            <a:r>
              <a:rPr lang="zh-TW" altLang="en-US" b="0"/>
              <a:t> </a:t>
            </a:r>
            <a:r>
              <a:rPr lang="en-US" altLang="zh-TW" b="0"/>
              <a:t>Wi-Fi </a:t>
            </a:r>
            <a:r>
              <a:rPr lang="zh-TW" altLang="en-US" sz="1800" b="0"/>
              <a:t>等</a:t>
            </a:r>
            <a:r>
              <a:rPr lang="zh-TW" altLang="en-US" b="0"/>
              <a:t>)</a:t>
            </a:r>
            <a:r>
              <a:rPr lang="zh-TW" altLang="en-US" sz="1800" b="0"/>
              <a:t>。</a:t>
            </a:r>
            <a:endParaRPr lang="en-US" altLang="zh-TW" sz="1800" b="0"/>
          </a:p>
        </p:txBody>
      </p:sp>
      <p:pic>
        <p:nvPicPr>
          <p:cNvPr id="4" name="圖片 3">
            <a:extLst>
              <a:ext uri="{FF2B5EF4-FFF2-40B4-BE49-F238E27FC236}">
                <a16:creationId xmlns:a16="http://schemas.microsoft.com/office/drawing/2014/main" id="{11E1C01E-4715-4272-BDEB-E8267CB6E673}"/>
              </a:ext>
            </a:extLst>
          </p:cNvPr>
          <p:cNvPicPr>
            <a:picLocks noChangeAspect="1"/>
          </p:cNvPicPr>
          <p:nvPr/>
        </p:nvPicPr>
        <p:blipFill>
          <a:blip r:embed="rId3"/>
          <a:stretch>
            <a:fillRect/>
          </a:stretch>
        </p:blipFill>
        <p:spPr>
          <a:xfrm>
            <a:off x="1067284" y="2887006"/>
            <a:ext cx="5655733" cy="1828254"/>
          </a:xfrm>
          <a:prstGeom prst="rect">
            <a:avLst/>
          </a:prstGeom>
        </p:spPr>
      </p:pic>
      <p:sp>
        <p:nvSpPr>
          <p:cNvPr id="5" name="矩形: 圓角 4">
            <a:extLst>
              <a:ext uri="{FF2B5EF4-FFF2-40B4-BE49-F238E27FC236}">
                <a16:creationId xmlns:a16="http://schemas.microsoft.com/office/drawing/2014/main" id="{6E4B6E33-F09D-42C2-AA96-06A6E41459FE}"/>
              </a:ext>
            </a:extLst>
          </p:cNvPr>
          <p:cNvSpPr/>
          <p:nvPr/>
        </p:nvSpPr>
        <p:spPr>
          <a:xfrm>
            <a:off x="1718974" y="2501721"/>
            <a:ext cx="1288869" cy="223808"/>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a:latin typeface="微軟正黑體" panose="020B0604030504040204" pitchFamily="34" charset="-120"/>
                <a:ea typeface="微軟正黑體" panose="020B0604030504040204" pitchFamily="34" charset="-120"/>
              </a:rPr>
              <a:t>使用者讀寫需求</a:t>
            </a:r>
          </a:p>
        </p:txBody>
      </p:sp>
      <p:sp>
        <p:nvSpPr>
          <p:cNvPr id="9" name="矩形: 圓角 8">
            <a:extLst>
              <a:ext uri="{FF2B5EF4-FFF2-40B4-BE49-F238E27FC236}">
                <a16:creationId xmlns:a16="http://schemas.microsoft.com/office/drawing/2014/main" id="{B980690D-B71C-45A3-86C7-BDEDA264918D}"/>
              </a:ext>
            </a:extLst>
          </p:cNvPr>
          <p:cNvSpPr/>
          <p:nvPr/>
        </p:nvSpPr>
        <p:spPr>
          <a:xfrm>
            <a:off x="3980981" y="2501721"/>
            <a:ext cx="1406807" cy="223808"/>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a:latin typeface="微軟正黑體" panose="020B0604030504040204" pitchFamily="34" charset="-120"/>
                <a:ea typeface="微軟正黑體" panose="020B0604030504040204" pitchFamily="34" charset="-120"/>
              </a:rPr>
              <a:t>LDAP </a:t>
            </a:r>
            <a:r>
              <a:rPr lang="zh-TW" altLang="en-US" sz="1200">
                <a:latin typeface="微軟正黑體" panose="020B0604030504040204" pitchFamily="34" charset="-120"/>
                <a:ea typeface="微軟正黑體" panose="020B0604030504040204" pitchFamily="34" charset="-120"/>
              </a:rPr>
              <a:t>認證</a:t>
            </a:r>
          </a:p>
        </p:txBody>
      </p:sp>
      <p:sp>
        <p:nvSpPr>
          <p:cNvPr id="3" name="文字方塊 2">
            <a:extLst>
              <a:ext uri="{FF2B5EF4-FFF2-40B4-BE49-F238E27FC236}">
                <a16:creationId xmlns:a16="http://schemas.microsoft.com/office/drawing/2014/main" id="{86210A5E-1E52-4C0C-B200-2FAC45651602}"/>
              </a:ext>
            </a:extLst>
          </p:cNvPr>
          <p:cNvSpPr txBox="1"/>
          <p:nvPr/>
        </p:nvSpPr>
        <p:spPr>
          <a:xfrm>
            <a:off x="1718974" y="2781843"/>
            <a:ext cx="1486805" cy="276999"/>
          </a:xfrm>
          <a:prstGeom prst="rect">
            <a:avLst/>
          </a:prstGeom>
          <a:noFill/>
        </p:spPr>
        <p:txBody>
          <a:bodyPr wrap="square" rtlCol="0" anchor="t">
            <a:spAutoFit/>
          </a:bodyPr>
          <a:lstStyle/>
          <a:p>
            <a:r>
              <a:rPr lang="en-US" altLang="zh-TW" sz="1200"/>
              <a:t>1. </a:t>
            </a:r>
            <a:r>
              <a:rPr lang="zh-TW" altLang="en-US" sz="1200"/>
              <a:t>提出讀寫需求</a:t>
            </a:r>
          </a:p>
        </p:txBody>
      </p:sp>
      <p:sp>
        <p:nvSpPr>
          <p:cNvPr id="10" name="文字方塊 9">
            <a:extLst>
              <a:ext uri="{FF2B5EF4-FFF2-40B4-BE49-F238E27FC236}">
                <a16:creationId xmlns:a16="http://schemas.microsoft.com/office/drawing/2014/main" id="{93ABAAC9-6C38-4877-9F23-C86CB3F37DC9}"/>
              </a:ext>
            </a:extLst>
          </p:cNvPr>
          <p:cNvSpPr txBox="1"/>
          <p:nvPr/>
        </p:nvSpPr>
        <p:spPr>
          <a:xfrm>
            <a:off x="4006135" y="2781843"/>
            <a:ext cx="1486805" cy="276999"/>
          </a:xfrm>
          <a:prstGeom prst="rect">
            <a:avLst/>
          </a:prstGeom>
          <a:noFill/>
        </p:spPr>
        <p:txBody>
          <a:bodyPr wrap="square" rtlCol="0" anchor="t">
            <a:spAutoFit/>
          </a:bodyPr>
          <a:lstStyle/>
          <a:p>
            <a:r>
              <a:rPr lang="en-US" altLang="zh-TW" sz="1200"/>
              <a:t>2. </a:t>
            </a:r>
            <a:r>
              <a:rPr lang="zh-TW" altLang="en-US" sz="1200"/>
              <a:t>使用者密碼驗證</a:t>
            </a:r>
          </a:p>
        </p:txBody>
      </p:sp>
      <p:sp>
        <p:nvSpPr>
          <p:cNvPr id="11" name="文字方塊 10">
            <a:extLst>
              <a:ext uri="{FF2B5EF4-FFF2-40B4-BE49-F238E27FC236}">
                <a16:creationId xmlns:a16="http://schemas.microsoft.com/office/drawing/2014/main" id="{CBD5DF2C-558D-410C-868D-2A80DECCAE69}"/>
              </a:ext>
            </a:extLst>
          </p:cNvPr>
          <p:cNvSpPr txBox="1"/>
          <p:nvPr/>
        </p:nvSpPr>
        <p:spPr>
          <a:xfrm>
            <a:off x="4006134" y="3173751"/>
            <a:ext cx="1486805" cy="276999"/>
          </a:xfrm>
          <a:prstGeom prst="rect">
            <a:avLst/>
          </a:prstGeom>
          <a:noFill/>
        </p:spPr>
        <p:txBody>
          <a:bodyPr wrap="square" rtlCol="0" anchor="t">
            <a:spAutoFit/>
          </a:bodyPr>
          <a:lstStyle/>
          <a:p>
            <a:r>
              <a:rPr lang="en-US" altLang="zh-TW" sz="1200"/>
              <a:t>3. </a:t>
            </a:r>
            <a:r>
              <a:rPr lang="zh-TW" altLang="en-US" sz="1200"/>
              <a:t>使用者密碼正確</a:t>
            </a:r>
          </a:p>
        </p:txBody>
      </p:sp>
      <p:sp>
        <p:nvSpPr>
          <p:cNvPr id="12" name="文字方塊 11">
            <a:extLst>
              <a:ext uri="{FF2B5EF4-FFF2-40B4-BE49-F238E27FC236}">
                <a16:creationId xmlns:a16="http://schemas.microsoft.com/office/drawing/2014/main" id="{4EE0DEE7-F0F1-4849-B6DE-B5CA4CA7441A}"/>
              </a:ext>
            </a:extLst>
          </p:cNvPr>
          <p:cNvSpPr txBox="1"/>
          <p:nvPr/>
        </p:nvSpPr>
        <p:spPr>
          <a:xfrm>
            <a:off x="1714859" y="3173751"/>
            <a:ext cx="1486805" cy="276999"/>
          </a:xfrm>
          <a:prstGeom prst="rect">
            <a:avLst/>
          </a:prstGeom>
          <a:noFill/>
        </p:spPr>
        <p:txBody>
          <a:bodyPr wrap="square" rtlCol="0" anchor="t">
            <a:spAutoFit/>
          </a:bodyPr>
          <a:lstStyle/>
          <a:p>
            <a:r>
              <a:rPr lang="en-US" altLang="zh-TW" sz="1200"/>
              <a:t>4. </a:t>
            </a:r>
            <a:r>
              <a:rPr lang="zh-TW" altLang="en-US" sz="1200"/>
              <a:t>同意使用者需求</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9"/>
          <p:cNvSpPr txBox="1">
            <a:spLocks noGrp="1"/>
          </p:cNvSpPr>
          <p:nvPr>
            <p:ph type="title"/>
          </p:nvPr>
        </p:nvSpPr>
        <p:spPr>
          <a:prstGeom prst="rect">
            <a:avLst/>
          </a:prstGeom>
        </p:spPr>
        <p:txBody>
          <a:bodyPr spcFirstLastPara="1" wrap="square" lIns="91425" tIns="45700" rIns="91425" bIns="45700" anchor="ctr" anchorCtr="0">
            <a:noAutofit/>
          </a:bodyPr>
          <a:lstStyle/>
          <a:p>
            <a:r>
              <a:rPr lang="en-US" altLang="zh-TW" sz="3400">
                <a:ea typeface="微軟正黑體"/>
              </a:rPr>
              <a:t>LDAP </a:t>
            </a:r>
            <a:r>
              <a:rPr lang="zh-TW" altLang="en-US" sz="3400">
                <a:ea typeface="微軟正黑體"/>
              </a:rPr>
              <a:t>應用情境：各分支設備統一帳號登入</a:t>
            </a:r>
          </a:p>
        </p:txBody>
      </p:sp>
      <p:sp>
        <p:nvSpPr>
          <p:cNvPr id="7" name="文字版面配置區 6">
            <a:extLst>
              <a:ext uri="{FF2B5EF4-FFF2-40B4-BE49-F238E27FC236}">
                <a16:creationId xmlns:a16="http://schemas.microsoft.com/office/drawing/2014/main" id="{D658B729-386D-4B4B-84DE-30E37BC36BB1}"/>
              </a:ext>
            </a:extLst>
          </p:cNvPr>
          <p:cNvSpPr>
            <a:spLocks noGrp="1"/>
          </p:cNvSpPr>
          <p:nvPr>
            <p:ph type="body" idx="1"/>
          </p:nvPr>
        </p:nvSpPr>
        <p:spPr/>
        <p:txBody>
          <a:bodyPr/>
          <a:lstStyle/>
          <a:p>
            <a:pPr marL="285750" indent="-285750">
              <a:buChar char="•"/>
            </a:pPr>
            <a:r>
              <a:rPr lang="zh-TW" altLang="en-US" b="0"/>
              <a:t>使用 LDAP 的中小企業，在各分公司機房都有一台運作中的 </a:t>
            </a:r>
            <a:r>
              <a:rPr lang="en-US" altLang="zh-TW" b="0"/>
              <a:t>LDAP </a:t>
            </a:r>
            <a:r>
              <a:rPr lang="zh-TW" altLang="en-US" b="0"/>
              <a:t>伺服器並連接其他設備如 QNAP NAS。</a:t>
            </a:r>
            <a:endParaRPr lang="zh-TW" altLang="zh-TW" b="0"/>
          </a:p>
          <a:p>
            <a:pPr marL="285750" indent="-285750">
              <a:buChar char="•"/>
            </a:pPr>
            <a:r>
              <a:rPr lang="zh-TW" altLang="en-US" b="0"/>
              <a:t>使用者將網域內的設備加入 LDAP 連線與目錄服務後，即可以單一帳號登入不同裝置/服務。</a:t>
            </a:r>
            <a:endParaRPr lang="zh-TW" altLang="zh-TW" b="0"/>
          </a:p>
        </p:txBody>
      </p:sp>
      <p:pic>
        <p:nvPicPr>
          <p:cNvPr id="9" name="圖片 8" descr="一張含有 室內, 桌, 書桌, 電腦 的圖片&#10;&#10;描述是以非常高的可信度產生">
            <a:extLst>
              <a:ext uri="{FF2B5EF4-FFF2-40B4-BE49-F238E27FC236}">
                <a16:creationId xmlns:a16="http://schemas.microsoft.com/office/drawing/2014/main" id="{C001AC75-EAC2-4841-B24E-F7089E79CC16}"/>
              </a:ext>
            </a:extLst>
          </p:cNvPr>
          <p:cNvPicPr>
            <a:picLocks noChangeAspect="1"/>
          </p:cNvPicPr>
          <p:nvPr/>
        </p:nvPicPr>
        <p:blipFill>
          <a:blip r:embed="rId3"/>
          <a:stretch>
            <a:fillRect/>
          </a:stretch>
        </p:blipFill>
        <p:spPr>
          <a:xfrm>
            <a:off x="1273586" y="2088519"/>
            <a:ext cx="5237677" cy="2658427"/>
          </a:xfrm>
          <a:prstGeom prst="rect">
            <a:avLst/>
          </a:prstGeom>
        </p:spPr>
      </p:pic>
      <p:sp>
        <p:nvSpPr>
          <p:cNvPr id="35" name="文字方塊 34">
            <a:extLst>
              <a:ext uri="{FF2B5EF4-FFF2-40B4-BE49-F238E27FC236}">
                <a16:creationId xmlns:a16="http://schemas.microsoft.com/office/drawing/2014/main" id="{50655D57-0944-4134-A56C-619EE3008263}"/>
              </a:ext>
            </a:extLst>
          </p:cNvPr>
          <p:cNvSpPr txBox="1"/>
          <p:nvPr/>
        </p:nvSpPr>
        <p:spPr>
          <a:xfrm>
            <a:off x="2826485" y="4032282"/>
            <a:ext cx="664091" cy="307777"/>
          </a:xfrm>
          <a:prstGeom prst="rect">
            <a:avLst/>
          </a:prstGeom>
          <a:noFill/>
        </p:spPr>
        <p:txBody>
          <a:bodyPr wrap="square" rtlCol="0">
            <a:spAutoFit/>
          </a:bodyPr>
          <a:lstStyle/>
          <a:p>
            <a:pPr algn="ctr"/>
            <a:r>
              <a:rPr lang="zh-TW" altLang="en-US">
                <a:solidFill>
                  <a:schemeClr val="bg1"/>
                </a:solidFill>
              </a:rPr>
              <a:t>上海</a:t>
            </a:r>
          </a:p>
        </p:txBody>
      </p:sp>
      <p:sp>
        <p:nvSpPr>
          <p:cNvPr id="39" name="文字方塊 38">
            <a:extLst>
              <a:ext uri="{FF2B5EF4-FFF2-40B4-BE49-F238E27FC236}">
                <a16:creationId xmlns:a16="http://schemas.microsoft.com/office/drawing/2014/main" id="{91FBEAF8-50EB-4BFF-B5BC-3ECA6EA1FA7C}"/>
              </a:ext>
            </a:extLst>
          </p:cNvPr>
          <p:cNvSpPr txBox="1"/>
          <p:nvPr/>
        </p:nvSpPr>
        <p:spPr>
          <a:xfrm>
            <a:off x="3637479" y="3566615"/>
            <a:ext cx="664091" cy="307777"/>
          </a:xfrm>
          <a:prstGeom prst="rect">
            <a:avLst/>
          </a:prstGeom>
          <a:noFill/>
        </p:spPr>
        <p:txBody>
          <a:bodyPr wrap="square" rtlCol="0">
            <a:spAutoFit/>
          </a:bodyPr>
          <a:lstStyle/>
          <a:p>
            <a:pPr algn="ctr"/>
            <a:r>
              <a:rPr lang="zh-TW" altLang="en-US">
                <a:solidFill>
                  <a:schemeClr val="bg1"/>
                </a:solidFill>
              </a:rPr>
              <a:t>台北</a:t>
            </a:r>
          </a:p>
        </p:txBody>
      </p:sp>
      <p:sp>
        <p:nvSpPr>
          <p:cNvPr id="41" name="文字方塊 40">
            <a:extLst>
              <a:ext uri="{FF2B5EF4-FFF2-40B4-BE49-F238E27FC236}">
                <a16:creationId xmlns:a16="http://schemas.microsoft.com/office/drawing/2014/main" id="{A1ED0136-6E50-4B7A-A3AC-75B627F966F3}"/>
              </a:ext>
            </a:extLst>
          </p:cNvPr>
          <p:cNvSpPr txBox="1"/>
          <p:nvPr/>
        </p:nvSpPr>
        <p:spPr>
          <a:xfrm>
            <a:off x="4326971" y="4032282"/>
            <a:ext cx="881986" cy="307777"/>
          </a:xfrm>
          <a:prstGeom prst="rect">
            <a:avLst/>
          </a:prstGeom>
          <a:noFill/>
        </p:spPr>
        <p:txBody>
          <a:bodyPr wrap="square" rtlCol="0">
            <a:spAutoFit/>
          </a:bodyPr>
          <a:lstStyle/>
          <a:p>
            <a:pPr algn="ctr"/>
            <a:r>
              <a:rPr lang="zh-TW" altLang="en-US">
                <a:solidFill>
                  <a:schemeClr val="bg1"/>
                </a:solidFill>
              </a:rPr>
              <a:t>洛杉磯</a:t>
            </a:r>
          </a:p>
        </p:txBody>
      </p:sp>
    </p:spTree>
    <p:extLst>
      <p:ext uri="{BB962C8B-B14F-4D97-AF65-F5344CB8AC3E}">
        <p14:creationId xmlns:p14="http://schemas.microsoft.com/office/powerpoint/2010/main" val="3289286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6A7F3-434C-4442-8F84-D1AEA50E760C}"/>
              </a:ext>
            </a:extLst>
          </p:cNvPr>
          <p:cNvSpPr>
            <a:spLocks noGrp="1"/>
          </p:cNvSpPr>
          <p:nvPr>
            <p:ph type="title"/>
          </p:nvPr>
        </p:nvSpPr>
        <p:spPr/>
        <p:txBody>
          <a:bodyPr/>
          <a:lstStyle/>
          <a:p>
            <a:r>
              <a:rPr lang="en-US"/>
              <a:t>LDAP</a:t>
            </a:r>
            <a:r>
              <a:rPr lang="en-US" altLang="zh-TW"/>
              <a:t> </a:t>
            </a:r>
            <a:r>
              <a:rPr lang="zh-TW" altLang="en-US"/>
              <a:t>企業</a:t>
            </a:r>
            <a:r>
              <a:rPr lang="ja-JP" altLang="en-US"/>
              <a:t>應用的市佔率</a:t>
            </a:r>
          </a:p>
        </p:txBody>
      </p:sp>
      <p:sp>
        <p:nvSpPr>
          <p:cNvPr id="5" name="文字版面配置區 4">
            <a:extLst>
              <a:ext uri="{FF2B5EF4-FFF2-40B4-BE49-F238E27FC236}">
                <a16:creationId xmlns:a16="http://schemas.microsoft.com/office/drawing/2014/main" id="{8C656EB0-52C8-4BA0-8CD7-896F1DC8E678}"/>
              </a:ext>
            </a:extLst>
          </p:cNvPr>
          <p:cNvSpPr>
            <a:spLocks noGrp="1"/>
          </p:cNvSpPr>
          <p:nvPr>
            <p:ph type="body" idx="1"/>
          </p:nvPr>
        </p:nvSpPr>
        <p:spPr>
          <a:xfrm>
            <a:off x="412387" y="1275606"/>
            <a:ext cx="8568952" cy="3456384"/>
          </a:xfrm>
        </p:spPr>
        <p:txBody>
          <a:bodyPr/>
          <a:lstStyle/>
          <a:p>
            <a:pPr marL="76200" indent="0">
              <a:buNone/>
            </a:pPr>
            <a:r>
              <a:rPr lang="zh-TW" altLang="en-US" sz="1800" b="0"/>
              <a:t>主要的應用場景</a:t>
            </a:r>
            <a:r>
              <a:rPr lang="en-US" altLang="zh-TW" sz="1800" b="0"/>
              <a:t>:</a:t>
            </a:r>
          </a:p>
          <a:p>
            <a:pPr marL="76200" indent="0">
              <a:buNone/>
            </a:pPr>
            <a:r>
              <a:rPr lang="en-US" altLang="zh-TW" sz="1800" b="0"/>
              <a:t>IoT/</a:t>
            </a:r>
            <a:r>
              <a:rPr lang="zh-TW" altLang="en-US" sz="1800" b="0"/>
              <a:t>商用/</a:t>
            </a:r>
            <a:endParaRPr lang="en-US" altLang="zh-TW" sz="1800" b="0"/>
          </a:p>
          <a:p>
            <a:pPr marL="76200" indent="0">
              <a:buNone/>
            </a:pPr>
            <a:r>
              <a:rPr lang="zh-TW" altLang="en-US" sz="1800" b="0"/>
              <a:t>教育界</a:t>
            </a:r>
            <a:r>
              <a:rPr lang="en-US" altLang="zh-TW" sz="1800" b="0"/>
              <a:t>/</a:t>
            </a:r>
            <a:r>
              <a:rPr lang="zh-TW" altLang="en-US" sz="1800" b="0"/>
              <a:t>服務業</a:t>
            </a:r>
            <a:r>
              <a:rPr lang="en-US" altLang="zh-TW" sz="1800" b="0"/>
              <a:t>/</a:t>
            </a:r>
          </a:p>
          <a:p>
            <a:pPr marL="76200" indent="0">
              <a:buNone/>
            </a:pPr>
            <a:r>
              <a:rPr lang="zh-TW" altLang="en-US" sz="1800" b="0"/>
              <a:t>等非 </a:t>
            </a:r>
            <a:r>
              <a:rPr lang="en-US" altLang="zh-TW" sz="1800" b="0"/>
              <a:t>Windows </a:t>
            </a:r>
            <a:r>
              <a:rPr lang="zh-TW" altLang="en-US" sz="1800" b="0"/>
              <a:t>的環境</a:t>
            </a:r>
            <a:r>
              <a:rPr lang="en-US" altLang="zh-TW" sz="1800" b="0"/>
              <a:t>…</a:t>
            </a:r>
          </a:p>
          <a:p>
            <a:endParaRPr lang="en-US" altLang="zh-TW" sz="1800" b="0"/>
          </a:p>
          <a:p>
            <a:endParaRPr lang="en-US" altLang="zh-TW" sz="1800" b="0"/>
          </a:p>
          <a:p>
            <a:endParaRPr lang="en-US" altLang="zh-TW" sz="1800" b="0"/>
          </a:p>
          <a:p>
            <a:endParaRPr lang="en-US" altLang="zh-TW" sz="1800" b="0"/>
          </a:p>
          <a:p>
            <a:pPr marL="76200" indent="0">
              <a:buNone/>
            </a:pPr>
            <a:endParaRPr lang="en-US" altLang="zh-TW" sz="1800" b="0"/>
          </a:p>
          <a:p>
            <a:pPr marL="76200" indent="0">
              <a:buNone/>
            </a:pPr>
            <a:r>
              <a:rPr lang="en-US" altLang="zh-TW" sz="1400" b="0"/>
              <a:t>Source: https://discovery.hgdata.com/product/openldap</a:t>
            </a:r>
          </a:p>
          <a:p>
            <a:endParaRPr lang="zh-TW" altLang="en-US" sz="1800" b="0"/>
          </a:p>
        </p:txBody>
      </p:sp>
      <p:pic>
        <p:nvPicPr>
          <p:cNvPr id="11" name="圖片 10">
            <a:extLst>
              <a:ext uri="{FF2B5EF4-FFF2-40B4-BE49-F238E27FC236}">
                <a16:creationId xmlns:a16="http://schemas.microsoft.com/office/drawing/2014/main" id="{0317A39A-E8FE-422A-AF95-F0D5F1E77549}"/>
              </a:ext>
            </a:extLst>
          </p:cNvPr>
          <p:cNvPicPr>
            <a:picLocks noChangeAspect="1"/>
          </p:cNvPicPr>
          <p:nvPr/>
        </p:nvPicPr>
        <p:blipFill>
          <a:blip r:embed="rId3"/>
          <a:stretch>
            <a:fillRect/>
          </a:stretch>
        </p:blipFill>
        <p:spPr>
          <a:xfrm>
            <a:off x="3706192" y="1542871"/>
            <a:ext cx="2339005" cy="2375825"/>
          </a:xfrm>
          <a:prstGeom prst="rect">
            <a:avLst/>
          </a:prstGeom>
        </p:spPr>
      </p:pic>
      <p:sp>
        <p:nvSpPr>
          <p:cNvPr id="12" name="文字方塊 11">
            <a:extLst>
              <a:ext uri="{FF2B5EF4-FFF2-40B4-BE49-F238E27FC236}">
                <a16:creationId xmlns:a16="http://schemas.microsoft.com/office/drawing/2014/main" id="{43CF7117-AC4A-4F8B-989C-8FB9173EF6E7}"/>
              </a:ext>
            </a:extLst>
          </p:cNvPr>
          <p:cNvSpPr txBox="1"/>
          <p:nvPr/>
        </p:nvSpPr>
        <p:spPr>
          <a:xfrm>
            <a:off x="6443130" y="1751348"/>
            <a:ext cx="1761067" cy="307777"/>
          </a:xfrm>
          <a:prstGeom prst="rect">
            <a:avLst/>
          </a:prstGeom>
          <a:noFill/>
        </p:spPr>
        <p:txBody>
          <a:bodyPr wrap="square" rtlCol="0">
            <a:spAutoFit/>
          </a:bodyPr>
          <a:lstStyle/>
          <a:p>
            <a:r>
              <a:rPr lang="en-US" altLang="zh-TW" err="1"/>
              <a:t>OpenLDAP</a:t>
            </a:r>
            <a:r>
              <a:rPr lang="en-US" altLang="zh-TW"/>
              <a:t>,  23%</a:t>
            </a:r>
            <a:endParaRPr lang="zh-TW" altLang="en-US"/>
          </a:p>
        </p:txBody>
      </p:sp>
      <p:sp>
        <p:nvSpPr>
          <p:cNvPr id="13" name="文字方塊 12">
            <a:extLst>
              <a:ext uri="{FF2B5EF4-FFF2-40B4-BE49-F238E27FC236}">
                <a16:creationId xmlns:a16="http://schemas.microsoft.com/office/drawing/2014/main" id="{1F63351B-477A-4392-B1AA-DF3AE5C08DF6}"/>
              </a:ext>
            </a:extLst>
          </p:cNvPr>
          <p:cNvSpPr txBox="1"/>
          <p:nvPr/>
        </p:nvSpPr>
        <p:spPr>
          <a:xfrm>
            <a:off x="6443130" y="2578428"/>
            <a:ext cx="1761067" cy="307777"/>
          </a:xfrm>
          <a:prstGeom prst="rect">
            <a:avLst/>
          </a:prstGeom>
          <a:noFill/>
        </p:spPr>
        <p:txBody>
          <a:bodyPr wrap="square" rtlCol="0">
            <a:spAutoFit/>
          </a:bodyPr>
          <a:lstStyle/>
          <a:p>
            <a:r>
              <a:rPr lang="en-US" altLang="zh-TW">
                <a:solidFill>
                  <a:schemeClr val="tx1"/>
                </a:solidFill>
              </a:rPr>
              <a:t>Microsoft AD,  77%</a:t>
            </a:r>
            <a:endParaRPr lang="zh-TW" altLang="en-US">
              <a:solidFill>
                <a:schemeClr val="tx1"/>
              </a:solidFill>
            </a:endParaRPr>
          </a:p>
        </p:txBody>
      </p:sp>
      <p:cxnSp>
        <p:nvCxnSpPr>
          <p:cNvPr id="17" name="直線接點 16">
            <a:extLst>
              <a:ext uri="{FF2B5EF4-FFF2-40B4-BE49-F238E27FC236}">
                <a16:creationId xmlns:a16="http://schemas.microsoft.com/office/drawing/2014/main" id="{9E41C7C8-ABE9-48D9-AA2B-7D3EE31FAA8B}"/>
              </a:ext>
            </a:extLst>
          </p:cNvPr>
          <p:cNvCxnSpPr/>
          <p:nvPr/>
        </p:nvCxnSpPr>
        <p:spPr>
          <a:xfrm flipV="1">
            <a:off x="5401731" y="2886205"/>
            <a:ext cx="1041399" cy="4823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8E8D5283-F92C-4222-A5B5-8A4F4E7716F5}"/>
              </a:ext>
            </a:extLst>
          </p:cNvPr>
          <p:cNvCxnSpPr/>
          <p:nvPr/>
        </p:nvCxnSpPr>
        <p:spPr>
          <a:xfrm>
            <a:off x="6443130" y="2886205"/>
            <a:ext cx="17610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94DEB172-62FA-4781-9DBD-B475E31A8A05}"/>
              </a:ext>
            </a:extLst>
          </p:cNvPr>
          <p:cNvCxnSpPr>
            <a:cxnSpLocks/>
          </p:cNvCxnSpPr>
          <p:nvPr/>
        </p:nvCxnSpPr>
        <p:spPr>
          <a:xfrm flipV="1">
            <a:off x="5401731" y="2081872"/>
            <a:ext cx="1041399" cy="2596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B6307378-01B3-4C46-8C0D-8A0EA2CC3586}"/>
              </a:ext>
            </a:extLst>
          </p:cNvPr>
          <p:cNvCxnSpPr>
            <a:cxnSpLocks/>
          </p:cNvCxnSpPr>
          <p:nvPr/>
        </p:nvCxnSpPr>
        <p:spPr>
          <a:xfrm>
            <a:off x="6443130" y="2081871"/>
            <a:ext cx="17610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6429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a:extLst>
              <a:ext uri="{FF2B5EF4-FFF2-40B4-BE49-F238E27FC236}">
                <a16:creationId xmlns:a16="http://schemas.microsoft.com/office/drawing/2014/main" id="{0909CD42-61FC-4822-B258-BBB841FBE0FA}"/>
              </a:ext>
            </a:extLst>
          </p:cNvPr>
          <p:cNvPicPr>
            <a:picLocks noChangeAspect="1"/>
          </p:cNvPicPr>
          <p:nvPr/>
        </p:nvPicPr>
        <p:blipFill>
          <a:blip r:embed="rId3"/>
          <a:stretch>
            <a:fillRect/>
          </a:stretch>
        </p:blipFill>
        <p:spPr>
          <a:xfrm>
            <a:off x="1192878" y="1990634"/>
            <a:ext cx="5435309" cy="2813693"/>
          </a:xfrm>
          <a:prstGeom prst="rect">
            <a:avLst/>
          </a:prstGeom>
        </p:spPr>
      </p:pic>
      <p:sp>
        <p:nvSpPr>
          <p:cNvPr id="2" name="Title 1">
            <a:extLst>
              <a:ext uri="{FF2B5EF4-FFF2-40B4-BE49-F238E27FC236}">
                <a16:creationId xmlns:a16="http://schemas.microsoft.com/office/drawing/2014/main" id="{25DC1EFC-B22A-41FF-9BC0-7ECACB608B43}"/>
              </a:ext>
            </a:extLst>
          </p:cNvPr>
          <p:cNvSpPr>
            <a:spLocks noGrp="1"/>
          </p:cNvSpPr>
          <p:nvPr>
            <p:ph type="title"/>
          </p:nvPr>
        </p:nvSpPr>
        <p:spPr>
          <a:xfrm>
            <a:off x="2405749" y="169819"/>
            <a:ext cx="6595164" cy="740618"/>
          </a:xfrm>
        </p:spPr>
        <p:txBody>
          <a:bodyPr/>
          <a:lstStyle/>
          <a:p>
            <a:r>
              <a:rPr lang="zh-TW" altLang="en-US" sz="3100">
                <a:ea typeface="微軟正黑體"/>
              </a:rPr>
              <a:t>企業轉型採用雲端服務，</a:t>
            </a:r>
            <a:br>
              <a:rPr lang="en-US" altLang="zh-TW" sz="3100">
                <a:ea typeface="微軟正黑體"/>
              </a:rPr>
            </a:br>
            <a:r>
              <a:rPr lang="zh-TW" altLang="en-US" sz="3100">
                <a:ea typeface="微軟正黑體"/>
              </a:rPr>
              <a:t>公有雲</a:t>
            </a:r>
            <a:r>
              <a:rPr lang="en-US" altLang="zh-TW" sz="3100">
                <a:ea typeface="微軟正黑體"/>
              </a:rPr>
              <a:t>/</a:t>
            </a:r>
            <a:r>
              <a:rPr lang="zh-TW" altLang="en-US" sz="3100">
                <a:ea typeface="微軟正黑體"/>
              </a:rPr>
              <a:t>私有雲單一認證怎麼做？</a:t>
            </a:r>
            <a:endParaRPr lang="en-US" sz="3100">
              <a:ea typeface="微軟正黑體"/>
            </a:endParaRPr>
          </a:p>
        </p:txBody>
      </p:sp>
      <p:sp>
        <p:nvSpPr>
          <p:cNvPr id="3" name="Text Placeholder 2">
            <a:extLst>
              <a:ext uri="{FF2B5EF4-FFF2-40B4-BE49-F238E27FC236}">
                <a16:creationId xmlns:a16="http://schemas.microsoft.com/office/drawing/2014/main" id="{1B697D62-81AB-444B-BF42-C3CAC672A3E1}"/>
              </a:ext>
            </a:extLst>
          </p:cNvPr>
          <p:cNvSpPr>
            <a:spLocks noGrp="1"/>
          </p:cNvSpPr>
          <p:nvPr>
            <p:ph type="body" idx="1"/>
          </p:nvPr>
        </p:nvSpPr>
        <p:spPr>
          <a:xfrm>
            <a:off x="251520" y="1298076"/>
            <a:ext cx="8568952" cy="893059"/>
          </a:xfrm>
        </p:spPr>
        <p:txBody>
          <a:bodyPr/>
          <a:lstStyle/>
          <a:p>
            <a:pPr marL="76200" indent="0">
              <a:buNone/>
            </a:pPr>
            <a:r>
              <a:rPr lang="zh-TW" altLang="en-US" sz="1600" b="0">
                <a:solidFill>
                  <a:srgbClr val="000000"/>
                </a:solidFill>
              </a:rPr>
              <a:t>各中小企業尋求各種雲端化的服務，但資料的儲存又是雲端與本地端的混合雲架構。IT 有各種帳密權限要管理。雲端服務可以透過 LDAP 登入，但本地服務卻需要輸入不同的帳號和密碼？</a:t>
            </a:r>
            <a:endParaRPr lang="en-US" sz="1600" b="0">
              <a:solidFill>
                <a:srgbClr val="000000"/>
              </a:solidFill>
            </a:endParaRPr>
          </a:p>
        </p:txBody>
      </p:sp>
      <p:sp>
        <p:nvSpPr>
          <p:cNvPr id="8" name="文字方塊 7">
            <a:extLst>
              <a:ext uri="{FF2B5EF4-FFF2-40B4-BE49-F238E27FC236}">
                <a16:creationId xmlns:a16="http://schemas.microsoft.com/office/drawing/2014/main" id="{94B11B6B-5D46-4BEB-AB31-0D8F41CE043C}"/>
              </a:ext>
            </a:extLst>
          </p:cNvPr>
          <p:cNvSpPr txBox="1"/>
          <p:nvPr/>
        </p:nvSpPr>
        <p:spPr>
          <a:xfrm>
            <a:off x="1651463" y="3707734"/>
            <a:ext cx="716637" cy="307777"/>
          </a:xfrm>
          <a:prstGeom prst="rect">
            <a:avLst/>
          </a:prstGeom>
          <a:noFill/>
        </p:spPr>
        <p:txBody>
          <a:bodyPr wrap="square" rtlCol="0">
            <a:spAutoFit/>
          </a:bodyPr>
          <a:lstStyle/>
          <a:p>
            <a:pPr algn="ctr"/>
            <a:r>
              <a:rPr lang="zh-TW" altLang="en-US">
                <a:solidFill>
                  <a:schemeClr val="tx1"/>
                </a:solidFill>
              </a:rPr>
              <a:t>洛杉磯</a:t>
            </a:r>
          </a:p>
        </p:txBody>
      </p:sp>
      <p:sp>
        <p:nvSpPr>
          <p:cNvPr id="13" name="文字方塊 12">
            <a:extLst>
              <a:ext uri="{FF2B5EF4-FFF2-40B4-BE49-F238E27FC236}">
                <a16:creationId xmlns:a16="http://schemas.microsoft.com/office/drawing/2014/main" id="{A97C37B0-E7AC-4F36-BFEA-55E8192530E8}"/>
              </a:ext>
            </a:extLst>
          </p:cNvPr>
          <p:cNvSpPr txBox="1"/>
          <p:nvPr/>
        </p:nvSpPr>
        <p:spPr>
          <a:xfrm>
            <a:off x="1687075" y="4665904"/>
            <a:ext cx="664091" cy="307777"/>
          </a:xfrm>
          <a:prstGeom prst="rect">
            <a:avLst/>
          </a:prstGeom>
          <a:noFill/>
        </p:spPr>
        <p:txBody>
          <a:bodyPr wrap="square" rtlCol="0">
            <a:spAutoFit/>
          </a:bodyPr>
          <a:lstStyle/>
          <a:p>
            <a:pPr algn="ctr"/>
            <a:r>
              <a:rPr lang="zh-TW" altLang="en-US"/>
              <a:t>台北</a:t>
            </a:r>
          </a:p>
        </p:txBody>
      </p:sp>
      <p:sp>
        <p:nvSpPr>
          <p:cNvPr id="14" name="文字方塊 13">
            <a:extLst>
              <a:ext uri="{FF2B5EF4-FFF2-40B4-BE49-F238E27FC236}">
                <a16:creationId xmlns:a16="http://schemas.microsoft.com/office/drawing/2014/main" id="{63D84AA8-8B83-4712-B5DA-88B65B35973E}"/>
              </a:ext>
            </a:extLst>
          </p:cNvPr>
          <p:cNvSpPr txBox="1"/>
          <p:nvPr/>
        </p:nvSpPr>
        <p:spPr>
          <a:xfrm>
            <a:off x="5854290" y="4512015"/>
            <a:ext cx="1116870" cy="307777"/>
          </a:xfrm>
          <a:prstGeom prst="rect">
            <a:avLst/>
          </a:prstGeom>
          <a:noFill/>
        </p:spPr>
        <p:txBody>
          <a:bodyPr wrap="square" rtlCol="0">
            <a:spAutoFit/>
          </a:bodyPr>
          <a:lstStyle/>
          <a:p>
            <a:pPr algn="ctr"/>
            <a:r>
              <a:rPr lang="zh-TW" altLang="en-US"/>
              <a:t>辦公室設備</a:t>
            </a:r>
          </a:p>
        </p:txBody>
      </p:sp>
      <p:sp>
        <p:nvSpPr>
          <p:cNvPr id="16" name="文字方塊 15">
            <a:extLst>
              <a:ext uri="{FF2B5EF4-FFF2-40B4-BE49-F238E27FC236}">
                <a16:creationId xmlns:a16="http://schemas.microsoft.com/office/drawing/2014/main" id="{02E6B20B-AABB-4D21-A525-1D7E38E049B1}"/>
              </a:ext>
            </a:extLst>
          </p:cNvPr>
          <p:cNvSpPr txBox="1"/>
          <p:nvPr/>
        </p:nvSpPr>
        <p:spPr>
          <a:xfrm>
            <a:off x="5001580" y="3681277"/>
            <a:ext cx="1357993" cy="307777"/>
          </a:xfrm>
          <a:prstGeom prst="rect">
            <a:avLst/>
          </a:prstGeom>
          <a:noFill/>
        </p:spPr>
        <p:txBody>
          <a:bodyPr wrap="square" rtlCol="0">
            <a:spAutoFit/>
          </a:bodyPr>
          <a:lstStyle/>
          <a:p>
            <a:pPr algn="ctr"/>
            <a:r>
              <a:rPr lang="zh-TW" altLang="en-US"/>
              <a:t>各類雲端服務</a:t>
            </a:r>
          </a:p>
        </p:txBody>
      </p:sp>
      <p:sp>
        <p:nvSpPr>
          <p:cNvPr id="17" name="文字方塊 16">
            <a:extLst>
              <a:ext uri="{FF2B5EF4-FFF2-40B4-BE49-F238E27FC236}">
                <a16:creationId xmlns:a16="http://schemas.microsoft.com/office/drawing/2014/main" id="{E1BAC790-0447-4CE1-96AB-C3A7C12E8F4C}"/>
              </a:ext>
            </a:extLst>
          </p:cNvPr>
          <p:cNvSpPr txBox="1"/>
          <p:nvPr/>
        </p:nvSpPr>
        <p:spPr>
          <a:xfrm>
            <a:off x="4873472" y="2487826"/>
            <a:ext cx="1357993" cy="307777"/>
          </a:xfrm>
          <a:prstGeom prst="rect">
            <a:avLst/>
          </a:prstGeom>
          <a:noFill/>
        </p:spPr>
        <p:txBody>
          <a:bodyPr wrap="square" rtlCol="0">
            <a:spAutoFit/>
          </a:bodyPr>
          <a:lstStyle/>
          <a:p>
            <a:pPr algn="ctr"/>
            <a:r>
              <a:rPr lang="en-US" altLang="zh-TW"/>
              <a:t>QNAP</a:t>
            </a:r>
            <a:r>
              <a:rPr lang="zh-TW" altLang="en-US"/>
              <a:t> </a:t>
            </a:r>
            <a:r>
              <a:rPr lang="en-US" altLang="zh-TW"/>
              <a:t>NAS</a:t>
            </a:r>
            <a:endParaRPr lang="zh-TW" altLang="en-US"/>
          </a:p>
        </p:txBody>
      </p:sp>
      <p:sp>
        <p:nvSpPr>
          <p:cNvPr id="24" name="文字方塊 23">
            <a:extLst>
              <a:ext uri="{FF2B5EF4-FFF2-40B4-BE49-F238E27FC236}">
                <a16:creationId xmlns:a16="http://schemas.microsoft.com/office/drawing/2014/main" id="{33C8CE45-33B3-41B7-BA2E-E942ECE32003}"/>
              </a:ext>
            </a:extLst>
          </p:cNvPr>
          <p:cNvSpPr txBox="1"/>
          <p:nvPr/>
        </p:nvSpPr>
        <p:spPr>
          <a:xfrm>
            <a:off x="1618595" y="2391636"/>
            <a:ext cx="664091" cy="307777"/>
          </a:xfrm>
          <a:prstGeom prst="rect">
            <a:avLst/>
          </a:prstGeom>
          <a:noFill/>
        </p:spPr>
        <p:txBody>
          <a:bodyPr wrap="square" rtlCol="0">
            <a:spAutoFit/>
          </a:bodyPr>
          <a:lstStyle/>
          <a:p>
            <a:pPr algn="ctr"/>
            <a:r>
              <a:rPr lang="zh-TW" altLang="en-US"/>
              <a:t>上海</a:t>
            </a:r>
          </a:p>
        </p:txBody>
      </p:sp>
      <p:pic>
        <p:nvPicPr>
          <p:cNvPr id="31" name="圖片 30">
            <a:extLst>
              <a:ext uri="{FF2B5EF4-FFF2-40B4-BE49-F238E27FC236}">
                <a16:creationId xmlns:a16="http://schemas.microsoft.com/office/drawing/2014/main" id="{873A58CA-A2A4-41C4-8D7A-89F0411B4CBE}"/>
              </a:ext>
            </a:extLst>
          </p:cNvPr>
          <p:cNvPicPr>
            <a:picLocks noChangeAspect="1"/>
          </p:cNvPicPr>
          <p:nvPr/>
        </p:nvPicPr>
        <p:blipFill>
          <a:blip r:embed="rId4"/>
          <a:stretch>
            <a:fillRect/>
          </a:stretch>
        </p:blipFill>
        <p:spPr>
          <a:xfrm>
            <a:off x="6724757" y="3307223"/>
            <a:ext cx="561563" cy="405006"/>
          </a:xfrm>
          <a:prstGeom prst="rect">
            <a:avLst/>
          </a:prstGeom>
        </p:spPr>
      </p:pic>
      <p:pic>
        <p:nvPicPr>
          <p:cNvPr id="32" name="圖片 31">
            <a:extLst>
              <a:ext uri="{FF2B5EF4-FFF2-40B4-BE49-F238E27FC236}">
                <a16:creationId xmlns:a16="http://schemas.microsoft.com/office/drawing/2014/main" id="{342AA8CF-D88B-4065-978F-F5253FD385A6}"/>
              </a:ext>
            </a:extLst>
          </p:cNvPr>
          <p:cNvPicPr>
            <a:picLocks noChangeAspect="1"/>
          </p:cNvPicPr>
          <p:nvPr/>
        </p:nvPicPr>
        <p:blipFill>
          <a:blip r:embed="rId5"/>
          <a:stretch>
            <a:fillRect/>
          </a:stretch>
        </p:blipFill>
        <p:spPr>
          <a:xfrm>
            <a:off x="6384938" y="2778268"/>
            <a:ext cx="800440" cy="513490"/>
          </a:xfrm>
          <a:prstGeom prst="rect">
            <a:avLst/>
          </a:prstGeom>
        </p:spPr>
      </p:pic>
      <p:pic>
        <p:nvPicPr>
          <p:cNvPr id="33" name="圖片 32">
            <a:extLst>
              <a:ext uri="{FF2B5EF4-FFF2-40B4-BE49-F238E27FC236}">
                <a16:creationId xmlns:a16="http://schemas.microsoft.com/office/drawing/2014/main" id="{3514C799-21D8-4628-ACC1-786FFABEB67F}"/>
              </a:ext>
            </a:extLst>
          </p:cNvPr>
          <p:cNvPicPr>
            <a:picLocks noChangeAspect="1"/>
          </p:cNvPicPr>
          <p:nvPr/>
        </p:nvPicPr>
        <p:blipFill>
          <a:blip r:embed="rId6"/>
          <a:stretch>
            <a:fillRect/>
          </a:stretch>
        </p:blipFill>
        <p:spPr>
          <a:xfrm>
            <a:off x="5016485" y="3270311"/>
            <a:ext cx="664091" cy="337154"/>
          </a:xfrm>
          <a:prstGeom prst="rect">
            <a:avLst/>
          </a:prstGeom>
        </p:spPr>
      </p:pic>
      <p:pic>
        <p:nvPicPr>
          <p:cNvPr id="34" name="圖片 33">
            <a:extLst>
              <a:ext uri="{FF2B5EF4-FFF2-40B4-BE49-F238E27FC236}">
                <a16:creationId xmlns:a16="http://schemas.microsoft.com/office/drawing/2014/main" id="{F30E40A6-89B5-4B5E-B19B-8EB492A6CDC3}"/>
              </a:ext>
            </a:extLst>
          </p:cNvPr>
          <p:cNvPicPr>
            <a:picLocks noChangeAspect="1"/>
          </p:cNvPicPr>
          <p:nvPr/>
        </p:nvPicPr>
        <p:blipFill>
          <a:blip r:embed="rId7"/>
          <a:stretch>
            <a:fillRect/>
          </a:stretch>
        </p:blipFill>
        <p:spPr>
          <a:xfrm>
            <a:off x="5689043" y="3210064"/>
            <a:ext cx="550889" cy="377097"/>
          </a:xfrm>
          <a:prstGeom prst="rect">
            <a:avLst/>
          </a:prstGeom>
        </p:spPr>
      </p:pic>
      <p:pic>
        <p:nvPicPr>
          <p:cNvPr id="35" name="圖片 34">
            <a:extLst>
              <a:ext uri="{FF2B5EF4-FFF2-40B4-BE49-F238E27FC236}">
                <a16:creationId xmlns:a16="http://schemas.microsoft.com/office/drawing/2014/main" id="{3B233FBA-D1E9-49BA-B2B7-26DD76D29E0E}"/>
              </a:ext>
            </a:extLst>
          </p:cNvPr>
          <p:cNvPicPr>
            <a:picLocks noChangeAspect="1"/>
          </p:cNvPicPr>
          <p:nvPr/>
        </p:nvPicPr>
        <p:blipFill>
          <a:blip r:embed="rId8"/>
          <a:stretch>
            <a:fillRect/>
          </a:stretch>
        </p:blipFill>
        <p:spPr>
          <a:xfrm>
            <a:off x="7185378" y="2768680"/>
            <a:ext cx="929215" cy="585909"/>
          </a:xfrm>
          <a:prstGeom prst="rect">
            <a:avLst/>
          </a:prstGeom>
        </p:spPr>
      </p:pic>
      <p:sp>
        <p:nvSpPr>
          <p:cNvPr id="18" name="文字方塊 17">
            <a:extLst>
              <a:ext uri="{FF2B5EF4-FFF2-40B4-BE49-F238E27FC236}">
                <a16:creationId xmlns:a16="http://schemas.microsoft.com/office/drawing/2014/main" id="{B53021F9-46E6-4C1F-9994-16230D61A51C}"/>
              </a:ext>
            </a:extLst>
          </p:cNvPr>
          <p:cNvSpPr txBox="1"/>
          <p:nvPr/>
        </p:nvSpPr>
        <p:spPr>
          <a:xfrm>
            <a:off x="367205" y="202195"/>
            <a:ext cx="1336089" cy="615553"/>
          </a:xfrm>
          <a:prstGeom prst="rect">
            <a:avLst/>
          </a:prstGeom>
          <a:noFill/>
        </p:spPr>
        <p:txBody>
          <a:bodyPr wrap="square" rtlCol="0">
            <a:spAutoFit/>
          </a:bodyPr>
          <a:lstStyle/>
          <a:p>
            <a:r>
              <a:rPr lang="zh-TW" altLang="en-US" sz="3400" b="1">
                <a:solidFill>
                  <a:schemeClr val="bg1"/>
                </a:solidFill>
              </a:rPr>
              <a:t>挑戰</a:t>
            </a:r>
          </a:p>
        </p:txBody>
      </p:sp>
      <p:pic>
        <p:nvPicPr>
          <p:cNvPr id="5" name="圖片 4">
            <a:extLst>
              <a:ext uri="{FF2B5EF4-FFF2-40B4-BE49-F238E27FC236}">
                <a16:creationId xmlns:a16="http://schemas.microsoft.com/office/drawing/2014/main" id="{662610E2-C7B4-4AC7-B862-49C4233B5D2C}"/>
              </a:ext>
            </a:extLst>
          </p:cNvPr>
          <p:cNvPicPr>
            <a:picLocks noChangeAspect="1"/>
          </p:cNvPicPr>
          <p:nvPr/>
        </p:nvPicPr>
        <p:blipFill>
          <a:blip r:embed="rId9"/>
          <a:stretch>
            <a:fillRect/>
          </a:stretch>
        </p:blipFill>
        <p:spPr>
          <a:xfrm>
            <a:off x="3282912" y="2976479"/>
            <a:ext cx="661488" cy="661488"/>
          </a:xfrm>
          <a:prstGeom prst="rect">
            <a:avLst/>
          </a:prstGeom>
        </p:spPr>
      </p:pic>
    </p:spTree>
    <p:extLst>
      <p:ext uri="{BB962C8B-B14F-4D97-AF65-F5344CB8AC3E}">
        <p14:creationId xmlns:p14="http://schemas.microsoft.com/office/powerpoint/2010/main" val="1129482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11877-117E-47A2-A63A-F33104835B23}"/>
              </a:ext>
            </a:extLst>
          </p:cNvPr>
          <p:cNvSpPr>
            <a:spLocks noGrp="1"/>
          </p:cNvSpPr>
          <p:nvPr>
            <p:ph type="title"/>
          </p:nvPr>
        </p:nvSpPr>
        <p:spPr>
          <a:xfrm>
            <a:off x="251520" y="305563"/>
            <a:ext cx="8568900" cy="740618"/>
          </a:xfrm>
        </p:spPr>
        <p:txBody>
          <a:bodyPr/>
          <a:lstStyle/>
          <a:p>
            <a:r>
              <a:rPr lang="zh-CN" altLang="en-US"/>
              <a:t>各種認證服務比較</a:t>
            </a:r>
            <a:endParaRPr lang="en-US"/>
          </a:p>
        </p:txBody>
      </p:sp>
      <p:graphicFrame>
        <p:nvGraphicFramePr>
          <p:cNvPr id="5" name="Table 5">
            <a:extLst>
              <a:ext uri="{FF2B5EF4-FFF2-40B4-BE49-F238E27FC236}">
                <a16:creationId xmlns:a16="http://schemas.microsoft.com/office/drawing/2014/main" id="{6780E022-F023-44DD-9DBD-70D22647A7A0}"/>
              </a:ext>
            </a:extLst>
          </p:cNvPr>
          <p:cNvGraphicFramePr>
            <a:graphicFrameLocks noGrp="1"/>
          </p:cNvGraphicFramePr>
          <p:nvPr>
            <p:extLst>
              <p:ext uri="{D42A27DB-BD31-4B8C-83A1-F6EECF244321}">
                <p14:modId xmlns:p14="http://schemas.microsoft.com/office/powerpoint/2010/main" val="1067461048"/>
              </p:ext>
            </p:extLst>
          </p:nvPr>
        </p:nvGraphicFramePr>
        <p:xfrm>
          <a:off x="147246" y="1457750"/>
          <a:ext cx="8777447" cy="3098686"/>
        </p:xfrm>
        <a:graphic>
          <a:graphicData uri="http://schemas.openxmlformats.org/drawingml/2006/table">
            <a:tbl>
              <a:tblPr firstRow="1" bandRow="1">
                <a:tableStyleId>{5C22544A-7EE6-4342-B048-85BDC9FD1C3A}</a:tableStyleId>
              </a:tblPr>
              <a:tblGrid>
                <a:gridCol w="1309021">
                  <a:extLst>
                    <a:ext uri="{9D8B030D-6E8A-4147-A177-3AD203B41FA5}">
                      <a16:colId xmlns:a16="http://schemas.microsoft.com/office/drawing/2014/main" val="4084106998"/>
                    </a:ext>
                  </a:extLst>
                </a:gridCol>
                <a:gridCol w="1464733">
                  <a:extLst>
                    <a:ext uri="{9D8B030D-6E8A-4147-A177-3AD203B41FA5}">
                      <a16:colId xmlns:a16="http://schemas.microsoft.com/office/drawing/2014/main" val="3266890997"/>
                    </a:ext>
                  </a:extLst>
                </a:gridCol>
                <a:gridCol w="1498600">
                  <a:extLst>
                    <a:ext uri="{9D8B030D-6E8A-4147-A177-3AD203B41FA5}">
                      <a16:colId xmlns:a16="http://schemas.microsoft.com/office/drawing/2014/main" val="1797081910"/>
                    </a:ext>
                  </a:extLst>
                </a:gridCol>
                <a:gridCol w="1405467">
                  <a:extLst>
                    <a:ext uri="{9D8B030D-6E8A-4147-A177-3AD203B41FA5}">
                      <a16:colId xmlns:a16="http://schemas.microsoft.com/office/drawing/2014/main" val="2679666790"/>
                    </a:ext>
                  </a:extLst>
                </a:gridCol>
                <a:gridCol w="1532466">
                  <a:extLst>
                    <a:ext uri="{9D8B030D-6E8A-4147-A177-3AD203B41FA5}">
                      <a16:colId xmlns:a16="http://schemas.microsoft.com/office/drawing/2014/main" val="2061165582"/>
                    </a:ext>
                  </a:extLst>
                </a:gridCol>
                <a:gridCol w="1567160">
                  <a:extLst>
                    <a:ext uri="{9D8B030D-6E8A-4147-A177-3AD203B41FA5}">
                      <a16:colId xmlns:a16="http://schemas.microsoft.com/office/drawing/2014/main" val="1702248748"/>
                    </a:ext>
                  </a:extLst>
                </a:gridCol>
              </a:tblGrid>
              <a:tr h="396450">
                <a:tc>
                  <a:txBody>
                    <a:bodyPr/>
                    <a:lstStyle/>
                    <a:p>
                      <a:endParaRPr lang="en-US" sz="1100">
                        <a:latin typeface="微軟正黑體" panose="020B0604030504040204" pitchFamily="34" charset="-120"/>
                        <a:ea typeface="微軟正黑體" panose="020B0604030504040204" pitchFamily="34" charset="-120"/>
                      </a:endParaRPr>
                    </a:p>
                  </a:txBody>
                  <a:tcPr anchor="ct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algn="ctr"/>
                      <a:r>
                        <a:rPr lang="en-US" sz="1100">
                          <a:latin typeface="微軟正黑體"/>
                          <a:ea typeface="微軟正黑體"/>
                        </a:rPr>
                        <a:t>LDAP Server</a:t>
                      </a:r>
                    </a:p>
                  </a:txBody>
                  <a:tcPr anchor="ct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algn="ctr"/>
                      <a:r>
                        <a:rPr lang="en-US" sz="1100">
                          <a:latin typeface="微軟正黑體"/>
                          <a:ea typeface="微軟正黑體"/>
                        </a:rPr>
                        <a:t>Windows AD Server</a:t>
                      </a:r>
                    </a:p>
                  </a:txBody>
                  <a:tcPr anchor="ct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lvl="0" algn="ctr">
                        <a:buNone/>
                      </a:pPr>
                      <a:r>
                        <a:rPr lang="en-US" sz="1100">
                          <a:latin typeface="微軟正黑體"/>
                          <a:ea typeface="微軟正黑體"/>
                        </a:rPr>
                        <a:t>RADIUS Server</a:t>
                      </a:r>
                    </a:p>
                  </a:txBody>
                  <a:tcPr anchor="ct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lvl="0" algn="ctr">
                        <a:buNone/>
                      </a:pPr>
                      <a:r>
                        <a:rPr lang="en-US" sz="1100" err="1">
                          <a:latin typeface="微軟正黑體"/>
                          <a:ea typeface="微軟正黑體"/>
                        </a:rPr>
                        <a:t>JumpCloud</a:t>
                      </a:r>
                      <a:r>
                        <a:rPr lang="en-US" sz="1100">
                          <a:latin typeface="微軟正黑體"/>
                          <a:ea typeface="微軟正黑體"/>
                        </a:rPr>
                        <a:t> </a:t>
                      </a:r>
                      <a:endParaRPr lang="en-US" sz="1100">
                        <a:latin typeface="微軟正黑體" panose="020B0604030504040204" pitchFamily="34" charset="-120"/>
                        <a:ea typeface="微軟正黑體" panose="020B0604030504040204" pitchFamily="34" charset="-120"/>
                      </a:endParaRPr>
                    </a:p>
                    <a:p>
                      <a:pPr lvl="0" algn="ctr">
                        <a:buNone/>
                      </a:pPr>
                      <a:r>
                        <a:rPr lang="en-US" sz="1100">
                          <a:latin typeface="微軟正黑體"/>
                          <a:ea typeface="微軟正黑體"/>
                        </a:rPr>
                        <a:t>(LDAP as a Service)</a:t>
                      </a:r>
                    </a:p>
                  </a:txBody>
                  <a:tcPr anchor="ct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algn="ctr"/>
                      <a:r>
                        <a:rPr lang="en-US" sz="1100">
                          <a:latin typeface="微軟正黑體"/>
                          <a:ea typeface="微軟正黑體"/>
                        </a:rPr>
                        <a:t>Azure AD DS</a:t>
                      </a:r>
                    </a:p>
                    <a:p>
                      <a:pPr lvl="0" algn="ctr">
                        <a:buNone/>
                      </a:pPr>
                      <a:r>
                        <a:rPr lang="en-US" sz="1100">
                          <a:latin typeface="微軟正黑體"/>
                          <a:ea typeface="微軟正黑體"/>
                        </a:rPr>
                        <a:t>(AD as a Service)</a:t>
                      </a:r>
                    </a:p>
                  </a:txBody>
                  <a:tcPr anchor="ctr">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2224931790"/>
                  </a:ext>
                </a:extLst>
              </a:tr>
              <a:tr h="450903">
                <a:tc>
                  <a:txBody>
                    <a:bodyPr/>
                    <a:lstStyle/>
                    <a:p>
                      <a:r>
                        <a:rPr lang="zh-TW" altLang="en-US" sz="1100" b="0" i="0" u="none" strike="noStrike" noProof="0">
                          <a:latin typeface="微軟正黑體"/>
                        </a:rPr>
                        <a:t>優點</a:t>
                      </a:r>
                      <a:endParaRPr lang="en-US" sz="1100">
                        <a:latin typeface="微軟正黑體" panose="020B0604030504040204" pitchFamily="34" charset="-120"/>
                        <a:ea typeface="微軟正黑體" panose="020B0604030504040204" pitchFamily="34" charset="-120"/>
                      </a:endParaRPr>
                    </a:p>
                  </a:txBody>
                  <a:tcPr anchor="ctr">
                    <a:solidFill>
                      <a:srgbClr val="D3CEEA"/>
                    </a:solidFill>
                  </a:tcPr>
                </a:tc>
                <a:tc>
                  <a:txBody>
                    <a:bodyPr/>
                    <a:lstStyle/>
                    <a:p>
                      <a:pPr algn="l"/>
                      <a:r>
                        <a:rPr lang="zh-TW" altLang="en-US" sz="1100" b="0" i="0" u="none" strike="noStrike" cap="none">
                          <a:solidFill>
                            <a:schemeClr val="dk1"/>
                          </a:solidFill>
                          <a:effectLst/>
                          <a:latin typeface="微軟正黑體"/>
                          <a:ea typeface="微軟正黑體"/>
                          <a:cs typeface="+mn-cs"/>
                          <a:sym typeface="Arial"/>
                        </a:rPr>
                        <a:t>開源</a:t>
                      </a:r>
                      <a:r>
                        <a:rPr lang="en-US" altLang="zh-TW" sz="1100" b="0" i="0" u="none" strike="noStrike" cap="none">
                          <a:solidFill>
                            <a:schemeClr val="dk1"/>
                          </a:solidFill>
                          <a:effectLst/>
                          <a:latin typeface="微軟正黑體"/>
                          <a:ea typeface="微軟正黑體"/>
                          <a:cs typeface="+mn-cs"/>
                          <a:sym typeface="Arial"/>
                        </a:rPr>
                        <a:t>, </a:t>
                      </a:r>
                      <a:r>
                        <a:rPr lang="zh-TW" altLang="en-US" sz="1100" b="0" i="0" u="none" strike="noStrike" cap="none">
                          <a:solidFill>
                            <a:schemeClr val="dk1"/>
                          </a:solidFill>
                          <a:effectLst/>
                          <a:latin typeface="微軟正黑體"/>
                          <a:ea typeface="微軟正黑體"/>
                          <a:cs typeface="+mn-cs"/>
                          <a:sym typeface="Arial"/>
                        </a:rPr>
                        <a:t>對 </a:t>
                      </a:r>
                      <a:r>
                        <a:rPr lang="en-US" altLang="zh-TW" sz="1100" b="0" i="0" u="none" strike="noStrike" cap="none">
                          <a:solidFill>
                            <a:schemeClr val="dk1"/>
                          </a:solidFill>
                          <a:effectLst/>
                          <a:latin typeface="微軟正黑體"/>
                          <a:ea typeface="微軟正黑體"/>
                          <a:cs typeface="+mn-cs"/>
                          <a:sym typeface="Arial"/>
                        </a:rPr>
                        <a:t>Linux </a:t>
                      </a:r>
                      <a:r>
                        <a:rPr lang="en-US" altLang="zh-TW" sz="1100" b="0" i="0" u="none" strike="noStrike" cap="none" err="1">
                          <a:solidFill>
                            <a:schemeClr val="dk1"/>
                          </a:solidFill>
                          <a:effectLst/>
                          <a:latin typeface="微軟正黑體"/>
                          <a:ea typeface="微軟正黑體"/>
                          <a:cs typeface="+mn-cs"/>
                        </a:rPr>
                        <a:t>和Unix</a:t>
                      </a:r>
                      <a:r>
                        <a:rPr lang="zh-TW" altLang="en-US" sz="1100" b="0" i="0" u="none" strike="noStrike" cap="none">
                          <a:solidFill>
                            <a:schemeClr val="dk1"/>
                          </a:solidFill>
                          <a:effectLst/>
                          <a:latin typeface="微軟正黑體"/>
                          <a:ea typeface="微軟正黑體"/>
                          <a:cs typeface="+mn-cs"/>
                        </a:rPr>
                        <a:t> </a:t>
                      </a:r>
                      <a:r>
                        <a:rPr lang="zh-TW" altLang="en-US" sz="1100" b="0" i="0" u="none" strike="noStrike" cap="none">
                          <a:solidFill>
                            <a:schemeClr val="dk1"/>
                          </a:solidFill>
                          <a:effectLst/>
                          <a:latin typeface="微軟正黑體"/>
                          <a:ea typeface="微軟正黑體"/>
                          <a:cs typeface="+mn-cs"/>
                          <a:sym typeface="Arial"/>
                        </a:rPr>
                        <a:t>系統相容</a:t>
                      </a:r>
                      <a:endParaRPr lang="en-US" sz="1100">
                        <a:latin typeface="微軟正黑體"/>
                        <a:ea typeface="微軟正黑體"/>
                      </a:endParaRPr>
                    </a:p>
                  </a:txBody>
                  <a:tcPr anchor="ctr">
                    <a:solidFill>
                      <a:srgbClr val="D3CEEA"/>
                    </a:solidFill>
                  </a:tcPr>
                </a:tc>
                <a:tc>
                  <a:txBody>
                    <a:bodyPr/>
                    <a:lstStyle/>
                    <a:p>
                      <a:pPr algn="l"/>
                      <a:r>
                        <a:rPr lang="zh-TW" altLang="en-US" sz="1100">
                          <a:latin typeface="微軟正黑體" panose="020B0604030504040204" pitchFamily="34" charset="-120"/>
                          <a:ea typeface="微軟正黑體" panose="020B0604030504040204" pitchFamily="34" charset="-120"/>
                        </a:rPr>
                        <a:t>全 </a:t>
                      </a:r>
                      <a:r>
                        <a:rPr lang="en-US" sz="1100">
                          <a:latin typeface="微軟正黑體" panose="020B0604030504040204" pitchFamily="34" charset="-120"/>
                          <a:ea typeface="微軟正黑體" panose="020B0604030504040204" pitchFamily="34" charset="-120"/>
                        </a:rPr>
                        <a:t>Windows </a:t>
                      </a:r>
                      <a:r>
                        <a:rPr lang="zh-TW" altLang="en-US" sz="1100">
                          <a:latin typeface="微軟正黑體" panose="020B0604030504040204" pitchFamily="34" charset="-120"/>
                          <a:ea typeface="微軟正黑體" panose="020B0604030504040204" pitchFamily="34" charset="-120"/>
                        </a:rPr>
                        <a:t>環境，企業級功能</a:t>
                      </a:r>
                      <a:endParaRPr lang="en-US" sz="1100">
                        <a:latin typeface="微軟正黑體" panose="020B0604030504040204" pitchFamily="34" charset="-120"/>
                        <a:ea typeface="微軟正黑體" panose="020B0604030504040204" pitchFamily="34" charset="-120"/>
                      </a:endParaRPr>
                    </a:p>
                  </a:txBody>
                  <a:tcPr anchor="ctr">
                    <a:solidFill>
                      <a:srgbClr val="D3CEEA"/>
                    </a:solidFill>
                  </a:tcPr>
                </a:tc>
                <a:tc>
                  <a:txBody>
                    <a:bodyPr/>
                    <a:lstStyle/>
                    <a:p>
                      <a:pPr lvl="0" algn="l">
                        <a:buNone/>
                      </a:pPr>
                      <a:r>
                        <a:rPr lang="zh-TW" altLang="en-US" sz="1100">
                          <a:latin typeface="微軟正黑體" panose="020B0604030504040204" pitchFamily="34" charset="-120"/>
                          <a:ea typeface="微軟正黑體" panose="020B0604030504040204" pitchFamily="34" charset="-120"/>
                        </a:rPr>
                        <a:t>主要支援管理網路裝置</a:t>
                      </a:r>
                      <a:endParaRPr lang="en-US" sz="1100">
                        <a:latin typeface="微軟正黑體" panose="020B0604030504040204" pitchFamily="34" charset="-120"/>
                        <a:ea typeface="微軟正黑體" panose="020B0604030504040204" pitchFamily="34" charset="-120"/>
                      </a:endParaRPr>
                    </a:p>
                  </a:txBody>
                  <a:tcPr anchor="ctr">
                    <a:solidFill>
                      <a:srgbClr val="D3CEEA"/>
                    </a:solidFill>
                  </a:tcPr>
                </a:tc>
                <a:tc>
                  <a:txBody>
                    <a:bodyPr/>
                    <a:lstStyle/>
                    <a:p>
                      <a:pPr lvl="0" algn="l">
                        <a:buNone/>
                      </a:pPr>
                      <a:r>
                        <a:rPr lang="zh-TW" altLang="en-US" sz="1100">
                          <a:latin typeface="微軟正黑體" panose="020B0604030504040204" pitchFamily="34" charset="-120"/>
                          <a:ea typeface="微軟正黑體" panose="020B0604030504040204" pitchFamily="34" charset="-120"/>
                        </a:rPr>
                        <a:t>整合 </a:t>
                      </a:r>
                      <a:r>
                        <a:rPr lang="en-US" sz="1100">
                          <a:latin typeface="微軟正黑體" panose="020B0604030504040204" pitchFamily="34" charset="-120"/>
                          <a:ea typeface="微軟正黑體" panose="020B0604030504040204" pitchFamily="34" charset="-120"/>
                        </a:rPr>
                        <a:t>LDAP, AD, &amp; R</a:t>
                      </a:r>
                      <a:r>
                        <a:rPr lang="en-US" altLang="zh-TW" sz="1100">
                          <a:latin typeface="微軟正黑體" panose="020B0604030504040204" pitchFamily="34" charset="-120"/>
                          <a:ea typeface="微軟正黑體" panose="020B0604030504040204" pitchFamily="34" charset="-120"/>
                        </a:rPr>
                        <a:t>ADIUS</a:t>
                      </a:r>
                      <a:r>
                        <a:rPr lang="en-US" sz="1100">
                          <a:latin typeface="微軟正黑體" panose="020B0604030504040204" pitchFamily="34" charset="-120"/>
                          <a:ea typeface="微軟正黑體" panose="020B0604030504040204" pitchFamily="34" charset="-120"/>
                        </a:rPr>
                        <a:t> </a:t>
                      </a:r>
                      <a:r>
                        <a:rPr lang="zh-TW" altLang="en-US" sz="1100">
                          <a:latin typeface="微軟正黑體" panose="020B0604030504040204" pitchFamily="34" charset="-120"/>
                          <a:ea typeface="微軟正黑體" panose="020B0604030504040204" pitchFamily="34" charset="-120"/>
                        </a:rPr>
                        <a:t>成為雲端服務</a:t>
                      </a:r>
                      <a:endParaRPr lang="en-US" sz="1100">
                        <a:latin typeface="微軟正黑體" panose="020B0604030504040204" pitchFamily="34" charset="-120"/>
                        <a:ea typeface="微軟正黑體" panose="020B0604030504040204" pitchFamily="34" charset="-120"/>
                      </a:endParaRPr>
                    </a:p>
                  </a:txBody>
                  <a:tcPr anchor="ctr">
                    <a:solidFill>
                      <a:srgbClr val="D3CEEA"/>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1100">
                          <a:latin typeface="微軟正黑體"/>
                          <a:ea typeface="微軟正黑體"/>
                        </a:rPr>
                        <a:t>雲端服務，主要支援</a:t>
                      </a:r>
                      <a:r>
                        <a:rPr lang="en-US" altLang="zh-TW" sz="1100">
                          <a:latin typeface="微軟正黑體"/>
                          <a:ea typeface="微軟正黑體"/>
                        </a:rPr>
                        <a:t>Azure</a:t>
                      </a:r>
                      <a:r>
                        <a:rPr lang="zh-TW" altLang="en-US" sz="1100">
                          <a:latin typeface="微軟正黑體"/>
                          <a:ea typeface="微軟正黑體"/>
                        </a:rPr>
                        <a:t>相關的雲端服務</a:t>
                      </a:r>
                      <a:endParaRPr lang="en-US" altLang="zh-TW" sz="1100">
                        <a:latin typeface="微軟正黑體"/>
                        <a:ea typeface="微軟正黑體"/>
                      </a:endParaRPr>
                    </a:p>
                  </a:txBody>
                  <a:tcPr anchor="ctr">
                    <a:solidFill>
                      <a:srgbClr val="D3CEEA"/>
                    </a:solidFill>
                  </a:tcPr>
                </a:tc>
                <a:extLst>
                  <a:ext uri="{0D108BD9-81ED-4DB2-BD59-A6C34878D82A}">
                    <a16:rowId xmlns:a16="http://schemas.microsoft.com/office/drawing/2014/main" val="869353461"/>
                  </a:ext>
                </a:extLst>
              </a:tr>
              <a:tr h="808700">
                <a:tc>
                  <a:txBody>
                    <a:bodyPr/>
                    <a:lstStyle/>
                    <a:p>
                      <a:r>
                        <a:rPr lang="zh-TW" altLang="en-US" sz="1100" b="0" i="0" u="none" strike="noStrike" noProof="0">
                          <a:latin typeface="微軟正黑體"/>
                        </a:rPr>
                        <a:t>弱點</a:t>
                      </a:r>
                      <a:endParaRPr lang="en-US" sz="1100">
                        <a:latin typeface="微軟正黑體" panose="020B0604030504040204" pitchFamily="34" charset="-120"/>
                        <a:ea typeface="微軟正黑體" panose="020B0604030504040204" pitchFamily="34" charset="-120"/>
                      </a:endParaRPr>
                    </a:p>
                  </a:txBody>
                  <a:tcPr anchor="ctr"/>
                </a:tc>
                <a:tc>
                  <a:txBody>
                    <a:bodyPr/>
                    <a:lstStyle/>
                    <a:p>
                      <a:pPr algn="l"/>
                      <a:r>
                        <a:rPr lang="zh-TW" altLang="en-US" sz="1100">
                          <a:latin typeface="微軟正黑體" panose="020B0604030504040204" pitchFamily="34" charset="-120"/>
                          <a:ea typeface="微軟正黑體" panose="020B0604030504040204" pitchFamily="34" charset="-120"/>
                        </a:rPr>
                        <a:t>本地端安裝且須考慮可用性, 需熟悉</a:t>
                      </a:r>
                      <a:r>
                        <a:rPr lang="en-US" sz="1100">
                          <a:latin typeface="微軟正黑體" panose="020B0604030504040204" pitchFamily="34" charset="-120"/>
                          <a:ea typeface="微軟正黑體" panose="020B0604030504040204" pitchFamily="34" charset="-120"/>
                        </a:rPr>
                        <a:t>Linux, </a:t>
                      </a:r>
                      <a:r>
                        <a:rPr lang="zh-TW" altLang="en-US" sz="1100">
                          <a:latin typeface="微軟正黑體" panose="020B0604030504040204" pitchFamily="34" charset="-120"/>
                          <a:ea typeface="微軟正黑體" panose="020B0604030504040204" pitchFamily="34" charset="-120"/>
                        </a:rPr>
                        <a:t>與注意</a:t>
                      </a:r>
                      <a:r>
                        <a:rPr lang="en-US" sz="1100">
                          <a:latin typeface="微軟正黑體" panose="020B0604030504040204" pitchFamily="34" charset="-120"/>
                          <a:ea typeface="微軟正黑體" panose="020B0604030504040204" pitchFamily="34" charset="-120"/>
                        </a:rPr>
                        <a:t>Windows</a:t>
                      </a:r>
                      <a:r>
                        <a:rPr lang="zh-TW" altLang="en-US" sz="1100">
                          <a:latin typeface="微軟正黑體" panose="020B0604030504040204" pitchFamily="34" charset="-120"/>
                          <a:ea typeface="微軟正黑體" panose="020B0604030504040204" pitchFamily="34" charset="-120"/>
                        </a:rPr>
                        <a:t> 相容性</a:t>
                      </a:r>
                      <a:endParaRPr lang="en-US" sz="1100">
                        <a:latin typeface="微軟正黑體" panose="020B0604030504040204" pitchFamily="34" charset="-120"/>
                        <a:ea typeface="微軟正黑體" panose="020B0604030504040204" pitchFamily="34" charset="-120"/>
                      </a:endParaRPr>
                    </a:p>
                  </a:txBody>
                  <a:tcPr anchor="ctr"/>
                </a:tc>
                <a:tc>
                  <a:txBody>
                    <a:bodyPr/>
                    <a:lstStyle/>
                    <a:p>
                      <a:pPr algn="l"/>
                      <a:r>
                        <a:rPr lang="zh-TW" altLang="en-US" sz="1100">
                          <a:latin typeface="微軟正黑體" panose="020B0604030504040204" pitchFamily="34" charset="-120"/>
                          <a:ea typeface="微軟正黑體" panose="020B0604030504040204" pitchFamily="34" charset="-120"/>
                        </a:rPr>
                        <a:t>本</a:t>
                      </a:r>
                      <a:r>
                        <a:rPr lang="zh-TW" altLang="en-US" sz="1100" b="0" i="0" u="none" strike="noStrike" cap="none">
                          <a:solidFill>
                            <a:schemeClr val="dk1"/>
                          </a:solidFill>
                          <a:effectLst/>
                          <a:latin typeface="微軟正黑體" panose="020B0604030504040204" pitchFamily="34" charset="-120"/>
                          <a:ea typeface="微軟正黑體" panose="020B0604030504040204" pitchFamily="34" charset="-120"/>
                          <a:cs typeface="+mn-cs"/>
                          <a:sym typeface="Arial"/>
                        </a:rPr>
                        <a:t>地端</a:t>
                      </a:r>
                      <a:r>
                        <a:rPr lang="zh-TW" altLang="en-US" sz="1100" b="0" i="0" u="none" strike="noStrike" cap="none">
                          <a:solidFill>
                            <a:schemeClr val="dk1"/>
                          </a:solidFill>
                          <a:effectLst/>
                          <a:latin typeface="微軟正黑體" panose="020B0604030504040204" pitchFamily="34" charset="-120"/>
                          <a:ea typeface="微軟正黑體" panose="020B0604030504040204" pitchFamily="34" charset="-120"/>
                          <a:cs typeface="+mn-cs"/>
                        </a:rPr>
                        <a:t>安裝</a:t>
                      </a:r>
                      <a:r>
                        <a:rPr lang="zh-TW" altLang="en-US" sz="1100" b="0" i="0" u="none" strike="noStrike" cap="none" noProof="0">
                          <a:effectLst/>
                          <a:latin typeface="微軟正黑體" panose="020B0604030504040204" pitchFamily="34" charset="-120"/>
                          <a:ea typeface="微軟正黑體" panose="020B0604030504040204" pitchFamily="34" charset="-120"/>
                        </a:rPr>
                        <a:t>且須考慮可用性</a:t>
                      </a:r>
                      <a:r>
                        <a:rPr lang="en-US" sz="1100" b="0" i="0" u="none" strike="noStrike" cap="none">
                          <a:solidFill>
                            <a:schemeClr val="dk1"/>
                          </a:solidFill>
                          <a:effectLst/>
                          <a:latin typeface="微軟正黑體" panose="020B0604030504040204" pitchFamily="34" charset="-120"/>
                          <a:ea typeface="微軟正黑體" panose="020B0604030504040204" pitchFamily="34" charset="-120"/>
                          <a:cs typeface="+mn-cs"/>
                          <a:sym typeface="Arial"/>
                        </a:rPr>
                        <a:t>,</a:t>
                      </a:r>
                      <a:r>
                        <a:rPr lang="zh-TW" altLang="en-US" sz="1100" b="0" i="0" u="none" strike="noStrike" cap="none">
                          <a:solidFill>
                            <a:schemeClr val="dk1"/>
                          </a:solidFill>
                          <a:effectLst/>
                          <a:latin typeface="微軟正黑體" panose="020B0604030504040204" pitchFamily="34" charset="-120"/>
                          <a:ea typeface="微軟正黑體" panose="020B0604030504040204" pitchFamily="34" charset="-120"/>
                          <a:cs typeface="+mn-cs"/>
                          <a:sym typeface="Arial"/>
                        </a:rPr>
                        <a:t> </a:t>
                      </a:r>
                      <a:r>
                        <a:rPr lang="zh-TW" altLang="en-US" sz="1100" b="0" i="0" u="none" strike="noStrike" cap="none">
                          <a:solidFill>
                            <a:schemeClr val="dk1"/>
                          </a:solidFill>
                          <a:effectLst/>
                          <a:latin typeface="微軟正黑體" panose="020B0604030504040204" pitchFamily="34" charset="-120"/>
                          <a:ea typeface="微軟正黑體" panose="020B0604030504040204" pitchFamily="34" charset="-120"/>
                          <a:cs typeface="+mn-cs"/>
                        </a:rPr>
                        <a:t>較高的</a:t>
                      </a:r>
                      <a:r>
                        <a:rPr lang="zh-TW" altLang="en-US" sz="1100" b="0" i="0" u="none" strike="noStrike" cap="none">
                          <a:solidFill>
                            <a:schemeClr val="dk1"/>
                          </a:solidFill>
                          <a:effectLst/>
                          <a:latin typeface="微軟正黑體" panose="020B0604030504040204" pitchFamily="34" charset="-120"/>
                          <a:ea typeface="微軟正黑體" panose="020B0604030504040204" pitchFamily="34" charset="-120"/>
                          <a:cs typeface="+mn-cs"/>
                          <a:sym typeface="Arial"/>
                        </a:rPr>
                        <a:t>費用</a:t>
                      </a:r>
                      <a:r>
                        <a:rPr lang="en-US" altLang="zh-TW" sz="1100" b="0" i="0" u="none" strike="noStrike" cap="none">
                          <a:solidFill>
                            <a:schemeClr val="dk1"/>
                          </a:solidFill>
                          <a:effectLst/>
                          <a:latin typeface="微軟正黑體" panose="020B0604030504040204" pitchFamily="34" charset="-120"/>
                          <a:ea typeface="微軟正黑體" panose="020B0604030504040204" pitchFamily="34" charset="-120"/>
                          <a:cs typeface="+mn-cs"/>
                          <a:sym typeface="Arial"/>
                        </a:rPr>
                        <a:t>,</a:t>
                      </a:r>
                      <a:r>
                        <a:rPr lang="en-US" altLang="zh-TW" sz="1100" b="0" i="0" u="none" strike="noStrike" cap="none">
                          <a:solidFill>
                            <a:schemeClr val="dk1"/>
                          </a:solidFill>
                          <a:effectLst/>
                          <a:latin typeface="微軟正黑體" panose="020B0604030504040204" pitchFamily="34" charset="-120"/>
                          <a:ea typeface="微軟正黑體" panose="020B0604030504040204" pitchFamily="34" charset="-120"/>
                          <a:cs typeface="+mn-cs"/>
                        </a:rPr>
                        <a:t> </a:t>
                      </a:r>
                      <a:r>
                        <a:rPr lang="ja-JP" altLang="en-US" sz="1100" b="0" i="0" u="none" strike="noStrike" cap="none">
                          <a:solidFill>
                            <a:schemeClr val="dk1"/>
                          </a:solidFill>
                          <a:effectLst/>
                          <a:latin typeface="微軟正黑體" panose="020B0604030504040204" pitchFamily="34" charset="-120"/>
                          <a:ea typeface="微軟正黑體" panose="020B0604030504040204" pitchFamily="34" charset="-120"/>
                          <a:cs typeface="+mn-cs"/>
                        </a:rPr>
                        <a:t>需注意</a:t>
                      </a:r>
                      <a:r>
                        <a:rPr lang="en-US" altLang="ja-JP" sz="1100" b="0" i="0" u="none" strike="noStrike" cap="none">
                          <a:solidFill>
                            <a:schemeClr val="dk1"/>
                          </a:solidFill>
                          <a:effectLst/>
                          <a:latin typeface="微軟正黑體" panose="020B0604030504040204" pitchFamily="34" charset="-120"/>
                          <a:ea typeface="微軟正黑體" panose="020B0604030504040204" pitchFamily="34" charset="-120"/>
                          <a:cs typeface="+mn-cs"/>
                        </a:rPr>
                        <a:t> </a:t>
                      </a:r>
                      <a:r>
                        <a:rPr lang="en-US" sz="1100" b="0" i="0" u="none" strike="noStrike" cap="none">
                          <a:solidFill>
                            <a:schemeClr val="dk1"/>
                          </a:solidFill>
                          <a:effectLst/>
                          <a:latin typeface="微軟正黑體" panose="020B0604030504040204" pitchFamily="34" charset="-120"/>
                          <a:ea typeface="微軟正黑體" panose="020B0604030504040204" pitchFamily="34" charset="-120"/>
                          <a:cs typeface="+mn-cs"/>
                          <a:sym typeface="Arial"/>
                        </a:rPr>
                        <a:t>Mac/</a:t>
                      </a:r>
                      <a:r>
                        <a:rPr lang="en-US" sz="1100" b="0" i="0" u="none" strike="noStrike" cap="none">
                          <a:solidFill>
                            <a:schemeClr val="dk1"/>
                          </a:solidFill>
                          <a:effectLst/>
                          <a:latin typeface="微軟正黑體" panose="020B0604030504040204" pitchFamily="34" charset="-120"/>
                          <a:ea typeface="微軟正黑體" panose="020B0604030504040204" pitchFamily="34" charset="-120"/>
                          <a:cs typeface="+mn-cs"/>
                        </a:rPr>
                        <a:t> </a:t>
                      </a:r>
                      <a:r>
                        <a:rPr lang="en-US" sz="1100" b="0" i="0" u="none" strike="noStrike" cap="none">
                          <a:solidFill>
                            <a:schemeClr val="dk1"/>
                          </a:solidFill>
                          <a:effectLst/>
                          <a:latin typeface="微軟正黑體" panose="020B0604030504040204" pitchFamily="34" charset="-120"/>
                          <a:ea typeface="微軟正黑體" panose="020B0604030504040204" pitchFamily="34" charset="-120"/>
                          <a:cs typeface="+mn-cs"/>
                          <a:sym typeface="Arial"/>
                        </a:rPr>
                        <a:t>Linux</a:t>
                      </a:r>
                      <a:r>
                        <a:rPr lang="zh-TW" altLang="en-US" sz="1100" b="0" i="0" u="none" strike="noStrike" cap="none">
                          <a:solidFill>
                            <a:schemeClr val="dk1"/>
                          </a:solidFill>
                          <a:effectLst/>
                          <a:latin typeface="微軟正黑體" panose="020B0604030504040204" pitchFamily="34" charset="-120"/>
                          <a:ea typeface="微軟正黑體" panose="020B0604030504040204" pitchFamily="34" charset="-120"/>
                          <a:cs typeface="+mn-cs"/>
                          <a:sym typeface="Arial"/>
                        </a:rPr>
                        <a:t> </a:t>
                      </a:r>
                      <a:r>
                        <a:rPr lang="zh-TW" altLang="en-US" sz="1100">
                          <a:latin typeface="微軟正黑體" panose="020B0604030504040204" pitchFamily="34" charset="-120"/>
                          <a:ea typeface="微軟正黑體" panose="020B0604030504040204" pitchFamily="34" charset="-120"/>
                        </a:rPr>
                        <a:t>相容性</a:t>
                      </a:r>
                      <a:endParaRPr lang="en-US" sz="1100">
                        <a:latin typeface="微軟正黑體" panose="020B0604030504040204" pitchFamily="34" charset="-120"/>
                        <a:ea typeface="微軟正黑體" panose="020B0604030504040204" pitchFamily="34" charset="-120"/>
                      </a:endParaRP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1100" b="0" i="0" u="none" strike="noStrike" cap="none">
                          <a:solidFill>
                            <a:schemeClr val="dk1"/>
                          </a:solidFill>
                          <a:effectLst/>
                          <a:latin typeface="微軟正黑體" panose="020B0604030504040204" pitchFamily="34" charset="-120"/>
                          <a:ea typeface="微軟正黑體" panose="020B0604030504040204" pitchFamily="34" charset="-120"/>
                          <a:cs typeface="+mn-cs"/>
                          <a:sym typeface="Arial"/>
                        </a:rPr>
                        <a:t>本地端</a:t>
                      </a:r>
                      <a:r>
                        <a:rPr lang="zh-TW" altLang="en-US" sz="1100" b="0" i="0" u="none" strike="noStrike" cap="none">
                          <a:solidFill>
                            <a:schemeClr val="dk1"/>
                          </a:solidFill>
                          <a:effectLst/>
                          <a:latin typeface="微軟正黑體" panose="020B0604030504040204" pitchFamily="34" charset="-120"/>
                          <a:ea typeface="微軟正黑體" panose="020B0604030504040204" pitchFamily="34" charset="-120"/>
                          <a:cs typeface="+mn-cs"/>
                        </a:rPr>
                        <a:t>安裝</a:t>
                      </a:r>
                      <a:r>
                        <a:rPr lang="zh-TW" altLang="en-US" sz="1100" b="0" i="0" u="none" strike="noStrike" cap="none" noProof="0">
                          <a:effectLst/>
                          <a:latin typeface="微軟正黑體" panose="020B0604030504040204" pitchFamily="34" charset="-120"/>
                          <a:ea typeface="微軟正黑體" panose="020B0604030504040204" pitchFamily="34" charset="-120"/>
                        </a:rPr>
                        <a:t>且須考慮可用性</a:t>
                      </a:r>
                      <a:r>
                        <a:rPr lang="en-US" altLang="zh-TW" sz="1100" b="0" i="0" u="none" strike="noStrike" cap="none">
                          <a:solidFill>
                            <a:schemeClr val="dk1"/>
                          </a:solidFill>
                          <a:effectLst/>
                          <a:latin typeface="微軟正黑體" panose="020B0604030504040204" pitchFamily="34" charset="-120"/>
                          <a:ea typeface="微軟正黑體" panose="020B0604030504040204" pitchFamily="34" charset="-120"/>
                          <a:cs typeface="+mn-cs"/>
                          <a:sym typeface="Arial"/>
                        </a:rPr>
                        <a:t>,</a:t>
                      </a:r>
                      <a:r>
                        <a:rPr lang="zh-TW" altLang="en-US" sz="1100" b="0" i="0" u="none" strike="noStrike" cap="none">
                          <a:solidFill>
                            <a:schemeClr val="dk1"/>
                          </a:solidFill>
                          <a:effectLst/>
                          <a:latin typeface="微軟正黑體" panose="020B0604030504040204" pitchFamily="34" charset="-120"/>
                          <a:ea typeface="微軟正黑體" panose="020B0604030504040204" pitchFamily="34" charset="-120"/>
                          <a:cs typeface="+mn-cs"/>
                          <a:sym typeface="Arial"/>
                        </a:rPr>
                        <a:t> 僅</a:t>
                      </a:r>
                      <a:r>
                        <a:rPr lang="zh-TW" altLang="en-US" sz="1100">
                          <a:latin typeface="微軟正黑體" panose="020B0604030504040204" pitchFamily="34" charset="-120"/>
                          <a:ea typeface="微軟正黑體" panose="020B0604030504040204" pitchFamily="34" charset="-120"/>
                        </a:rPr>
                        <a:t>支援少數</a:t>
                      </a:r>
                      <a:r>
                        <a:rPr lang="en-US" altLang="zh-TW" sz="1100" b="0" i="0" u="none" strike="noStrike" cap="none">
                          <a:solidFill>
                            <a:schemeClr val="dk1"/>
                          </a:solidFill>
                          <a:effectLst/>
                          <a:latin typeface="微軟正黑體" panose="020B0604030504040204" pitchFamily="34" charset="-120"/>
                          <a:ea typeface="微軟正黑體" panose="020B0604030504040204" pitchFamily="34" charset="-120"/>
                          <a:cs typeface="+mn-cs"/>
                        </a:rPr>
                        <a:t>非</a:t>
                      </a:r>
                      <a:r>
                        <a:rPr lang="zh-TW" altLang="en-US" sz="1100">
                          <a:latin typeface="微軟正黑體" panose="020B0604030504040204" pitchFamily="34" charset="-120"/>
                          <a:ea typeface="微軟正黑體" panose="020B0604030504040204" pitchFamily="34" charset="-120"/>
                        </a:rPr>
                        <a:t>網路裝置</a:t>
                      </a:r>
                      <a:endParaRPr lang="en-US" sz="1100">
                        <a:latin typeface="微軟正黑體" panose="020B0604030504040204" pitchFamily="34" charset="-120"/>
                        <a:ea typeface="微軟正黑體" panose="020B0604030504040204" pitchFamily="34" charset="-120"/>
                      </a:endParaRPr>
                    </a:p>
                  </a:txBody>
                  <a:tcPr anchor="ctr"/>
                </a:tc>
                <a:tc>
                  <a:txBody>
                    <a:bodyPr/>
                    <a:lstStyle/>
                    <a:p>
                      <a:pPr lvl="0" algn="l">
                        <a:buNone/>
                      </a:pPr>
                      <a:r>
                        <a:rPr lang="zh-TW" altLang="en-US" sz="1100">
                          <a:latin typeface="微軟正黑體" panose="020B0604030504040204" pitchFamily="34" charset="-120"/>
                          <a:ea typeface="微軟正黑體" panose="020B0604030504040204" pitchFamily="34" charset="-120"/>
                        </a:rPr>
                        <a:t>網路中斷時需靠本地端快取</a:t>
                      </a:r>
                      <a:endParaRPr lang="en-US" sz="1100">
                        <a:latin typeface="微軟正黑體" panose="020B0604030504040204" pitchFamily="34" charset="-120"/>
                        <a:ea typeface="微軟正黑體" panose="020B0604030504040204" pitchFamily="34" charset="-120"/>
                      </a:endParaRPr>
                    </a:p>
                  </a:txBody>
                  <a:tcPr anchor="ctr"/>
                </a:tc>
                <a:tc>
                  <a:txBody>
                    <a:bodyPr/>
                    <a:lstStyle/>
                    <a:p>
                      <a:pPr algn="l"/>
                      <a:r>
                        <a:rPr lang="zh-TW" altLang="en-US" sz="1100">
                          <a:latin typeface="微軟正黑體" panose="020B0604030504040204" pitchFamily="34" charset="-120"/>
                          <a:ea typeface="微軟正黑體" panose="020B0604030504040204" pitchFamily="34" charset="-120"/>
                        </a:rPr>
                        <a:t>設置複雜，且還不能完全取代本地端的 </a:t>
                      </a:r>
                      <a:r>
                        <a:rPr lang="en-US" altLang="zh-TW" sz="1100">
                          <a:latin typeface="微軟正黑體" panose="020B0604030504040204" pitchFamily="34" charset="-120"/>
                          <a:ea typeface="微軟正黑體" panose="020B0604030504040204" pitchFamily="34" charset="-120"/>
                        </a:rPr>
                        <a:t>AD</a:t>
                      </a:r>
                      <a:endParaRPr lang="en-US" sz="110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3776328401"/>
                  </a:ext>
                </a:extLst>
              </a:tr>
              <a:tr h="324407">
                <a:tc>
                  <a:txBody>
                    <a:bodyPr/>
                    <a:lstStyle/>
                    <a:p>
                      <a:r>
                        <a:rPr lang="zh-CN" altLang="en-US" sz="1100">
                          <a:latin typeface="微軟正黑體"/>
                          <a:ea typeface="微軟正黑體"/>
                        </a:rPr>
                        <a:t>平台</a:t>
                      </a:r>
                      <a:endParaRPr lang="en-US" sz="1100">
                        <a:latin typeface="微軟正黑體" panose="020B0604030504040204" pitchFamily="34" charset="-120"/>
                        <a:ea typeface="微軟正黑體" panose="020B0604030504040204" pitchFamily="34" charset="-120"/>
                      </a:endParaRPr>
                    </a:p>
                  </a:txBody>
                  <a:tcPr anchor="ctr">
                    <a:solidFill>
                      <a:srgbClr val="D3CEEA"/>
                    </a:solidFill>
                  </a:tcPr>
                </a:tc>
                <a:tc>
                  <a:txBody>
                    <a:bodyPr/>
                    <a:lstStyle/>
                    <a:p>
                      <a:pPr algn="l"/>
                      <a:r>
                        <a:rPr lang="en-US" sz="1100">
                          <a:latin typeface="微軟正黑體"/>
                          <a:ea typeface="微軟正黑體"/>
                        </a:rPr>
                        <a:t>Linux</a:t>
                      </a:r>
                    </a:p>
                  </a:txBody>
                  <a:tcPr anchor="ctr">
                    <a:solidFill>
                      <a:srgbClr val="D3CEEA"/>
                    </a:solidFill>
                  </a:tcPr>
                </a:tc>
                <a:tc>
                  <a:txBody>
                    <a:bodyPr/>
                    <a:lstStyle/>
                    <a:p>
                      <a:pPr algn="l"/>
                      <a:r>
                        <a:rPr lang="en-US" sz="1100">
                          <a:latin typeface="微軟正黑體"/>
                          <a:ea typeface="微軟正黑體"/>
                        </a:rPr>
                        <a:t>Windows Server</a:t>
                      </a:r>
                    </a:p>
                  </a:txBody>
                  <a:tcPr anchor="ctr">
                    <a:solidFill>
                      <a:srgbClr val="D3CEEA"/>
                    </a:solidFill>
                  </a:tcPr>
                </a:tc>
                <a:tc>
                  <a:txBody>
                    <a:bodyPr/>
                    <a:lstStyle/>
                    <a:p>
                      <a:pPr lvl="0" algn="l">
                        <a:buNone/>
                      </a:pPr>
                      <a:r>
                        <a:rPr lang="en-US" sz="1100">
                          <a:latin typeface="微軟正黑體"/>
                          <a:ea typeface="微軟正黑體"/>
                        </a:rPr>
                        <a:t>AAA</a:t>
                      </a:r>
                    </a:p>
                  </a:txBody>
                  <a:tcPr anchor="ctr">
                    <a:solidFill>
                      <a:srgbClr val="D3CEEA"/>
                    </a:solidFill>
                  </a:tcPr>
                </a:tc>
                <a:tc>
                  <a:txBody>
                    <a:bodyPr/>
                    <a:lstStyle/>
                    <a:p>
                      <a:pPr lvl="0" algn="l">
                        <a:buNone/>
                      </a:pPr>
                      <a:r>
                        <a:rPr lang="en-US" sz="1100">
                          <a:latin typeface="微軟正黑體" panose="020B0604030504040204" pitchFamily="34" charset="-120"/>
                          <a:ea typeface="微軟正黑體" panose="020B0604030504040204" pitchFamily="34" charset="-120"/>
                        </a:rPr>
                        <a:t>Cloud</a:t>
                      </a:r>
                      <a:r>
                        <a:rPr lang="zh-TW" altLang="en-US" sz="1100">
                          <a:latin typeface="微軟正黑體" panose="020B0604030504040204" pitchFamily="34" charset="-120"/>
                          <a:ea typeface="微軟正黑體" panose="020B0604030504040204" pitchFamily="34" charset="-120"/>
                        </a:rPr>
                        <a:t> </a:t>
                      </a:r>
                      <a:r>
                        <a:rPr lang="en-US" sz="1100">
                          <a:latin typeface="微軟正黑體" panose="020B0604030504040204" pitchFamily="34" charset="-120"/>
                          <a:ea typeface="微軟正黑體" panose="020B0604030504040204" pitchFamily="34" charset="-120"/>
                        </a:rPr>
                        <a:t>-</a:t>
                      </a:r>
                      <a:r>
                        <a:rPr lang="zh-TW" altLang="en-US" sz="1100">
                          <a:latin typeface="微軟正黑體" panose="020B0604030504040204" pitchFamily="34" charset="-120"/>
                          <a:ea typeface="微軟正黑體" panose="020B0604030504040204" pitchFamily="34" charset="-120"/>
                        </a:rPr>
                        <a:t> </a:t>
                      </a:r>
                      <a:r>
                        <a:rPr lang="en-US" sz="1100" err="1">
                          <a:latin typeface="微軟正黑體" panose="020B0604030504040204" pitchFamily="34" charset="-120"/>
                          <a:ea typeface="微軟正黑體" panose="020B0604030504040204" pitchFamily="34" charset="-120"/>
                        </a:rPr>
                        <a:t>JumpCloud</a:t>
                      </a:r>
                      <a:endParaRPr lang="en-US" sz="1100">
                        <a:latin typeface="微軟正黑體" panose="020B0604030504040204" pitchFamily="34" charset="-120"/>
                        <a:ea typeface="微軟正黑體" panose="020B0604030504040204" pitchFamily="34" charset="-120"/>
                      </a:endParaRPr>
                    </a:p>
                  </a:txBody>
                  <a:tcPr anchor="ctr">
                    <a:solidFill>
                      <a:srgbClr val="D3CEEA"/>
                    </a:solidFill>
                  </a:tcPr>
                </a:tc>
                <a:tc>
                  <a:txBody>
                    <a:bodyPr/>
                    <a:lstStyle/>
                    <a:p>
                      <a:pPr algn="l"/>
                      <a:r>
                        <a:rPr lang="en-US" sz="1100">
                          <a:latin typeface="微軟正黑體" panose="020B0604030504040204" pitchFamily="34" charset="-120"/>
                          <a:ea typeface="微軟正黑體" panose="020B0604030504040204" pitchFamily="34" charset="-120"/>
                        </a:rPr>
                        <a:t>Cloud</a:t>
                      </a:r>
                      <a:r>
                        <a:rPr lang="zh-TW" altLang="en-US" sz="1100">
                          <a:latin typeface="微軟正黑體" panose="020B0604030504040204" pitchFamily="34" charset="-120"/>
                          <a:ea typeface="微軟正黑體" panose="020B0604030504040204" pitchFamily="34" charset="-120"/>
                        </a:rPr>
                        <a:t> </a:t>
                      </a:r>
                      <a:r>
                        <a:rPr lang="en-US" sz="1100">
                          <a:latin typeface="微軟正黑體" panose="020B0604030504040204" pitchFamily="34" charset="-120"/>
                          <a:ea typeface="微軟正黑體" panose="020B0604030504040204" pitchFamily="34" charset="-120"/>
                        </a:rPr>
                        <a:t>-</a:t>
                      </a:r>
                      <a:r>
                        <a:rPr lang="zh-TW" altLang="en-US" sz="1100">
                          <a:latin typeface="微軟正黑體" panose="020B0604030504040204" pitchFamily="34" charset="-120"/>
                          <a:ea typeface="微軟正黑體" panose="020B0604030504040204" pitchFamily="34" charset="-120"/>
                        </a:rPr>
                        <a:t> </a:t>
                      </a:r>
                      <a:r>
                        <a:rPr lang="en-US" sz="1100">
                          <a:latin typeface="微軟正黑體" panose="020B0604030504040204" pitchFamily="34" charset="-120"/>
                          <a:ea typeface="微軟正黑體" panose="020B0604030504040204" pitchFamily="34" charset="-120"/>
                        </a:rPr>
                        <a:t>Azure</a:t>
                      </a:r>
                    </a:p>
                  </a:txBody>
                  <a:tcPr anchor="ctr">
                    <a:solidFill>
                      <a:srgbClr val="D3CEEA"/>
                    </a:solidFill>
                  </a:tcPr>
                </a:tc>
                <a:extLst>
                  <a:ext uri="{0D108BD9-81ED-4DB2-BD59-A6C34878D82A}">
                    <a16:rowId xmlns:a16="http://schemas.microsoft.com/office/drawing/2014/main" val="2535240417"/>
                  </a:ext>
                </a:extLst>
              </a:tr>
              <a:tr h="493416">
                <a:tc>
                  <a:txBody>
                    <a:bodyPr/>
                    <a:lstStyle/>
                    <a:p>
                      <a:pPr lvl="0" algn="l">
                        <a:lnSpc>
                          <a:spcPct val="100000"/>
                        </a:lnSpc>
                        <a:spcBef>
                          <a:spcPts val="0"/>
                        </a:spcBef>
                        <a:spcAft>
                          <a:spcPts val="0"/>
                        </a:spcAft>
                        <a:buNone/>
                      </a:pPr>
                      <a:r>
                        <a:rPr lang="en-US" sz="1100" b="0" i="0" u="none" strike="noStrike" noProof="0">
                          <a:latin typeface="微軟正黑體"/>
                          <a:ea typeface="微軟正黑體"/>
                        </a:rPr>
                        <a:t>CAPE</a:t>
                      </a:r>
                      <a:r>
                        <a:rPr lang="en-US" altLang="zh-TW" sz="1100" b="0" i="0" u="none" strike="noStrike" noProof="0">
                          <a:latin typeface="微軟正黑體"/>
                          <a:ea typeface="微軟正黑體"/>
                        </a:rPr>
                        <a:t>X</a:t>
                      </a:r>
                      <a:r>
                        <a:rPr lang="zh-TW" altLang="en-US" sz="1100" b="0" i="0" u="none" strike="noStrike" noProof="0">
                          <a:latin typeface="微軟正黑體"/>
                          <a:ea typeface="微軟正黑體"/>
                        </a:rPr>
                        <a:t> </a:t>
                      </a:r>
                      <a:r>
                        <a:rPr lang="en-US" altLang="zh-TW" sz="1100" b="0" i="0" u="none" strike="noStrike" noProof="0">
                          <a:latin typeface="微軟正黑體"/>
                          <a:ea typeface="微軟正黑體"/>
                        </a:rPr>
                        <a:t>&amp;</a:t>
                      </a:r>
                      <a:r>
                        <a:rPr lang="zh-TW" altLang="en-US" sz="1100" b="0" i="0" u="none" strike="noStrike" noProof="0">
                          <a:latin typeface="微軟正黑體"/>
                          <a:ea typeface="微軟正黑體"/>
                        </a:rPr>
                        <a:t> </a:t>
                      </a:r>
                      <a:r>
                        <a:rPr lang="en-US" altLang="zh-TW" sz="1100" b="0" i="0" u="none" strike="noStrike" noProof="0">
                          <a:latin typeface="微軟正黑體"/>
                          <a:ea typeface="微軟正黑體"/>
                        </a:rPr>
                        <a:t>OPEX</a:t>
                      </a:r>
                      <a:endParaRPr lang="en-US" sz="1100" b="0" i="0" u="none" strike="noStrike" noProof="0">
                        <a:latin typeface="微軟正黑體"/>
                        <a:ea typeface="微軟正黑體"/>
                      </a:endParaRPr>
                    </a:p>
                  </a:txBody>
                  <a:tcPr anchor="ctr"/>
                </a:tc>
                <a:tc>
                  <a:txBody>
                    <a:bodyPr/>
                    <a:lstStyle/>
                    <a:p>
                      <a:pPr lvl="0" algn="l">
                        <a:buNone/>
                      </a:pPr>
                      <a:r>
                        <a:rPr lang="zh-TW" altLang="en-US" sz="1100">
                          <a:latin typeface="微軟正黑體" panose="020B0604030504040204" pitchFamily="34" charset="-120"/>
                          <a:ea typeface="微軟正黑體" panose="020B0604030504040204" pitchFamily="34" charset="-120"/>
                        </a:rPr>
                        <a:t>軟體、硬體、人員、網路、機房的建置</a:t>
                      </a:r>
                      <a:endParaRPr lang="en-US" altLang="zh-TW" sz="1100">
                        <a:latin typeface="微軟正黑體" panose="020B0604030504040204" pitchFamily="34" charset="-120"/>
                        <a:ea typeface="微軟正黑體" panose="020B0604030504040204" pitchFamily="34" charset="-120"/>
                      </a:endParaRPr>
                    </a:p>
                  </a:txBody>
                  <a:tcPr anchor="ctr"/>
                </a:tc>
                <a:tc>
                  <a:txBody>
                    <a:bodyPr/>
                    <a:lstStyle/>
                    <a:p>
                      <a:pPr lvl="0" algn="l">
                        <a:buNone/>
                      </a:pPr>
                      <a:r>
                        <a:rPr lang="zh-TW" altLang="en-US" sz="1100">
                          <a:latin typeface="微軟正黑體" panose="020B0604030504040204" pitchFamily="34" charset="-120"/>
                          <a:ea typeface="微軟正黑體" panose="020B0604030504040204" pitchFamily="34" charset="-120"/>
                        </a:rPr>
                        <a:t>軟體、硬體、人員、網路、機房的建置</a:t>
                      </a:r>
                      <a:endParaRPr lang="en-US" altLang="zh-TW" sz="1100">
                        <a:latin typeface="微軟正黑體" panose="020B0604030504040204" pitchFamily="34" charset="-120"/>
                        <a:ea typeface="微軟正黑體" panose="020B0604030504040204" pitchFamily="34" charset="-120"/>
                      </a:endParaRPr>
                    </a:p>
                  </a:txBody>
                  <a:tcPr anchor="ctr"/>
                </a:tc>
                <a:tc>
                  <a:txBody>
                    <a:bodyPr/>
                    <a:lstStyle/>
                    <a:p>
                      <a:pPr lvl="0" algn="l">
                        <a:buNone/>
                      </a:pPr>
                      <a:r>
                        <a:rPr lang="zh-TW" altLang="en-US" sz="1100">
                          <a:latin typeface="微軟正黑體" panose="020B0604030504040204" pitchFamily="34" charset="-120"/>
                          <a:ea typeface="微軟正黑體" panose="020B0604030504040204" pitchFamily="34" charset="-120"/>
                        </a:rPr>
                        <a:t>軟體、硬體、人員、網路、機房的建置</a:t>
                      </a:r>
                      <a:endParaRPr lang="en-US" altLang="zh-TW" sz="1100">
                        <a:latin typeface="微軟正黑體" panose="020B0604030504040204" pitchFamily="34" charset="-120"/>
                        <a:ea typeface="微軟正黑體" panose="020B0604030504040204" pitchFamily="34" charset="-120"/>
                      </a:endParaRPr>
                    </a:p>
                  </a:txBody>
                  <a:tcPr anchor="ctr"/>
                </a:tc>
                <a:tc>
                  <a:txBody>
                    <a:bodyPr/>
                    <a:lstStyle/>
                    <a:p>
                      <a:pPr lvl="0" algn="l">
                        <a:buNone/>
                      </a:pPr>
                      <a:r>
                        <a:rPr lang="zh-TW" altLang="en-US" sz="1100">
                          <a:latin typeface="微軟正黑體" panose="020B0604030504040204" pitchFamily="34" charset="-120"/>
                          <a:ea typeface="微軟正黑體" panose="020B0604030504040204" pitchFamily="34" charset="-120"/>
                        </a:rPr>
                        <a:t>雲服務費用、彈性人員配置、網路</a:t>
                      </a:r>
                      <a:endParaRPr lang="en-US" altLang="zh-TW" sz="1100">
                        <a:latin typeface="微軟正黑體" panose="020B0604030504040204" pitchFamily="34" charset="-120"/>
                        <a:ea typeface="微軟正黑體" panose="020B0604030504040204" pitchFamily="34" charset="-120"/>
                      </a:endParaRPr>
                    </a:p>
                  </a:txBody>
                  <a:tcPr anchor="ctr"/>
                </a:tc>
                <a:tc>
                  <a:txBody>
                    <a:bodyPr/>
                    <a:lstStyle/>
                    <a:p>
                      <a:pPr lvl="0" algn="l">
                        <a:buNone/>
                      </a:pPr>
                      <a:r>
                        <a:rPr lang="zh-TW" altLang="en-US" sz="1100">
                          <a:latin typeface="微軟正黑體" panose="020B0604030504040204" pitchFamily="34" charset="-120"/>
                          <a:ea typeface="微軟正黑體" panose="020B0604030504040204" pitchFamily="34" charset="-120"/>
                        </a:rPr>
                        <a:t>雲服務費用、彈性人員配置、網路</a:t>
                      </a:r>
                      <a:endParaRPr lang="en-US" altLang="zh-TW" sz="110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2691431642"/>
                  </a:ext>
                </a:extLst>
              </a:tr>
              <a:tr h="451083">
                <a:tc>
                  <a:txBody>
                    <a:bodyPr/>
                    <a:lstStyle/>
                    <a:p>
                      <a:pPr lvl="0" algn="l">
                        <a:lnSpc>
                          <a:spcPct val="100000"/>
                        </a:lnSpc>
                        <a:spcBef>
                          <a:spcPts val="0"/>
                        </a:spcBef>
                        <a:spcAft>
                          <a:spcPts val="0"/>
                        </a:spcAft>
                        <a:buNone/>
                      </a:pPr>
                      <a:r>
                        <a:rPr lang="zh-TW" altLang="en-US" sz="1100" b="0" i="0" u="none" strike="noStrike" noProof="0">
                          <a:latin typeface="微軟正黑體"/>
                          <a:ea typeface="微軟正黑體"/>
                        </a:rPr>
                        <a:t>備註</a:t>
                      </a:r>
                      <a:endParaRPr lang="en-US" sz="1100" b="0" i="0" u="none" strike="noStrike" noProof="0">
                        <a:latin typeface="微軟正黑體" panose="020B0604030504040204" pitchFamily="34" charset="-120"/>
                        <a:ea typeface="微軟正黑體" panose="020B0604030504040204" pitchFamily="34" charset="-120"/>
                      </a:endParaRPr>
                    </a:p>
                  </a:txBody>
                  <a:tcPr anchor="ctr"/>
                </a:tc>
                <a:tc>
                  <a:txBody>
                    <a:bodyPr/>
                    <a:lstStyle/>
                    <a:p>
                      <a:pPr lvl="0" algn="l">
                        <a:buNone/>
                      </a:pPr>
                      <a:r>
                        <a:rPr lang="en-US" altLang="zh-TW" sz="1100">
                          <a:latin typeface="微軟正黑體" panose="020B0604030504040204" pitchFamily="34" charset="-120"/>
                          <a:ea typeface="微軟正黑體" panose="020B0604030504040204" pitchFamily="34" charset="-120"/>
                        </a:rPr>
                        <a:t>QTS</a:t>
                      </a:r>
                      <a:r>
                        <a:rPr lang="zh-TW" altLang="en-US" sz="1100">
                          <a:latin typeface="微軟正黑體" panose="020B0604030504040204" pitchFamily="34" charset="-120"/>
                          <a:ea typeface="微軟正黑體" panose="020B0604030504040204" pitchFamily="34" charset="-120"/>
                        </a:rPr>
                        <a:t> </a:t>
                      </a:r>
                      <a:r>
                        <a:rPr lang="en-US" altLang="zh-TW" sz="1100" err="1">
                          <a:latin typeface="微軟正黑體" panose="020B0604030504040204" pitchFamily="34" charset="-120"/>
                          <a:ea typeface="微軟正黑體" panose="020B0604030504040204" pitchFamily="34" charset="-120"/>
                        </a:rPr>
                        <a:t>有提供</a:t>
                      </a:r>
                      <a:r>
                        <a:rPr lang="zh-TW" altLang="en-US" sz="1100">
                          <a:latin typeface="微軟正黑體" panose="020B0604030504040204" pitchFamily="34" charset="-120"/>
                          <a:ea typeface="微軟正黑體" panose="020B0604030504040204" pitchFamily="34" charset="-120"/>
                        </a:rPr>
                        <a:t> </a:t>
                      </a:r>
                      <a:r>
                        <a:rPr lang="en-US" altLang="zh-TW" sz="1100">
                          <a:latin typeface="微軟正黑體" panose="020B0604030504040204" pitchFamily="34" charset="-120"/>
                          <a:ea typeface="微軟正黑體" panose="020B0604030504040204" pitchFamily="34" charset="-120"/>
                        </a:rPr>
                        <a:t>LDAP Server</a:t>
                      </a:r>
                    </a:p>
                  </a:txBody>
                  <a:tcPr anchor="ctr"/>
                </a:tc>
                <a:tc>
                  <a:txBody>
                    <a:bodyPr/>
                    <a:lstStyle/>
                    <a:p>
                      <a:pPr lvl="0" algn="l">
                        <a:lnSpc>
                          <a:spcPct val="100000"/>
                        </a:lnSpc>
                        <a:spcBef>
                          <a:spcPts val="0"/>
                        </a:spcBef>
                        <a:spcAft>
                          <a:spcPts val="0"/>
                        </a:spcAft>
                        <a:buNone/>
                      </a:pPr>
                      <a:r>
                        <a:rPr lang="en-US" sz="1100" b="0" i="0" u="none" strike="noStrike" noProof="0">
                          <a:latin typeface="微軟正黑體" panose="020B0604030504040204" pitchFamily="34" charset="-120"/>
                          <a:ea typeface="微軟正黑體" panose="020B0604030504040204" pitchFamily="34" charset="-120"/>
                        </a:rPr>
                        <a:t>QTS</a:t>
                      </a:r>
                      <a:r>
                        <a:rPr lang="zh-TW" altLang="en-US" sz="1100" b="0" i="0" u="none" strike="noStrike" noProof="0">
                          <a:latin typeface="微軟正黑體" panose="020B0604030504040204" pitchFamily="34" charset="-120"/>
                          <a:ea typeface="微軟正黑體" panose="020B0604030504040204" pitchFamily="34" charset="-120"/>
                        </a:rPr>
                        <a:t> </a:t>
                      </a:r>
                      <a:r>
                        <a:rPr lang="ja-JP" altLang="en-US" sz="1100" b="0" i="0" u="none" strike="noStrike" noProof="0">
                          <a:latin typeface="微軟正黑體" panose="020B0604030504040204" pitchFamily="34" charset="-120"/>
                          <a:ea typeface="微軟正黑體" panose="020B0604030504040204" pitchFamily="34" charset="-120"/>
                        </a:rPr>
                        <a:t>有提供</a:t>
                      </a:r>
                      <a:endParaRPr lang="en-US" sz="1100" b="0" i="0" u="none" strike="noStrike" noProof="0">
                        <a:latin typeface="微軟正黑體" panose="020B0604030504040204" pitchFamily="34" charset="-120"/>
                        <a:ea typeface="微軟正黑體" panose="020B0604030504040204" pitchFamily="34" charset="-120"/>
                      </a:endParaRPr>
                    </a:p>
                    <a:p>
                      <a:pPr lvl="0" algn="l">
                        <a:buNone/>
                      </a:pPr>
                      <a:r>
                        <a:rPr lang="en-US" sz="1100">
                          <a:latin typeface="微軟正黑體" panose="020B0604030504040204" pitchFamily="34" charset="-120"/>
                          <a:ea typeface="微軟正黑體" panose="020B0604030504040204" pitchFamily="34" charset="-120"/>
                        </a:rPr>
                        <a:t>Domain Controller</a:t>
                      </a:r>
                    </a:p>
                  </a:txBody>
                  <a:tcPr anchor="ctr"/>
                </a:tc>
                <a:tc>
                  <a:txBody>
                    <a:bodyPr/>
                    <a:lstStyle/>
                    <a:p>
                      <a:pPr lvl="0" algn="l">
                        <a:lnSpc>
                          <a:spcPct val="100000"/>
                        </a:lnSpc>
                        <a:spcBef>
                          <a:spcPts val="0"/>
                        </a:spcBef>
                        <a:spcAft>
                          <a:spcPts val="0"/>
                        </a:spcAft>
                        <a:buNone/>
                      </a:pPr>
                      <a:r>
                        <a:rPr lang="en-US" sz="1100" b="0" i="0" u="none" strike="noStrike" noProof="0">
                          <a:latin typeface="微軟正黑體" panose="020B0604030504040204" pitchFamily="34" charset="-120"/>
                          <a:ea typeface="微軟正黑體" panose="020B0604030504040204" pitchFamily="34" charset="-120"/>
                        </a:rPr>
                        <a:t>QTS</a:t>
                      </a:r>
                      <a:r>
                        <a:rPr lang="zh-TW" altLang="en-US" sz="1100" b="0" i="0" u="none" strike="noStrike" noProof="0">
                          <a:latin typeface="微軟正黑體" panose="020B0604030504040204" pitchFamily="34" charset="-120"/>
                          <a:ea typeface="微軟正黑體" panose="020B0604030504040204" pitchFamily="34" charset="-120"/>
                        </a:rPr>
                        <a:t> </a:t>
                      </a:r>
                      <a:r>
                        <a:rPr lang="en-US" sz="1100" b="0" i="0" u="none" strike="noStrike" noProof="0" err="1">
                          <a:latin typeface="微軟正黑體" panose="020B0604030504040204" pitchFamily="34" charset="-120"/>
                          <a:ea typeface="微軟正黑體" panose="020B0604030504040204" pitchFamily="34" charset="-120"/>
                        </a:rPr>
                        <a:t>有提供RADIUS</a:t>
                      </a:r>
                      <a:r>
                        <a:rPr lang="en-US" sz="1100" b="0" i="0" u="none" strike="noStrike" noProof="0">
                          <a:latin typeface="微軟正黑體" panose="020B0604030504040204" pitchFamily="34" charset="-120"/>
                          <a:ea typeface="微軟正黑體" panose="020B0604030504040204" pitchFamily="34" charset="-120"/>
                        </a:rPr>
                        <a:t> Server</a:t>
                      </a:r>
                      <a:endParaRPr lang="en-US" sz="1100">
                        <a:latin typeface="微軟正黑體" panose="020B0604030504040204" pitchFamily="34" charset="-120"/>
                        <a:ea typeface="微軟正黑體" panose="020B0604030504040204" pitchFamily="34" charset="-120"/>
                      </a:endParaRPr>
                    </a:p>
                  </a:txBody>
                  <a:tcPr anchor="ctr"/>
                </a:tc>
                <a:tc>
                  <a:txBody>
                    <a:bodyPr/>
                    <a:lstStyle/>
                    <a:p>
                      <a:pPr lvl="0" algn="l">
                        <a:buNone/>
                      </a:pPr>
                      <a:r>
                        <a:rPr lang="en-US" altLang="zh-TW" sz="1100">
                          <a:latin typeface="微軟正黑體" panose="020B0604030504040204" pitchFamily="34" charset="-120"/>
                          <a:ea typeface="微軟正黑體" panose="020B0604030504040204" pitchFamily="34" charset="-120"/>
                        </a:rPr>
                        <a:t>10</a:t>
                      </a:r>
                      <a:r>
                        <a:rPr lang="zh-TW" altLang="en-US" sz="1100">
                          <a:latin typeface="微軟正黑體" panose="020B0604030504040204" pitchFamily="34" charset="-120"/>
                          <a:ea typeface="微軟正黑體" panose="020B0604030504040204" pitchFamily="34" charset="-120"/>
                        </a:rPr>
                        <a:t> </a:t>
                      </a:r>
                      <a:r>
                        <a:rPr lang="en-US" altLang="zh-TW" sz="1100">
                          <a:latin typeface="微軟正黑體" panose="020B0604030504040204" pitchFamily="34" charset="-120"/>
                          <a:ea typeface="微軟正黑體" panose="020B0604030504040204" pitchFamily="34" charset="-120"/>
                        </a:rPr>
                        <a:t>人</a:t>
                      </a:r>
                      <a:r>
                        <a:rPr lang="zh-TW" altLang="en-US" sz="1100">
                          <a:latin typeface="微軟正黑體" panose="020B0604030504040204" pitchFamily="34" charset="-120"/>
                          <a:ea typeface="微軟正黑體" panose="020B0604030504040204" pitchFamily="34" charset="-120"/>
                        </a:rPr>
                        <a:t>以下免費</a:t>
                      </a:r>
                      <a:r>
                        <a:rPr lang="en-US" altLang="zh-TW" sz="1100">
                          <a:latin typeface="微軟正黑體" panose="020B0604030504040204" pitchFamily="34" charset="-120"/>
                          <a:ea typeface="微軟正黑體" panose="020B0604030504040204" pitchFamily="34" charset="-120"/>
                        </a:rPr>
                        <a:t>, </a:t>
                      </a:r>
                      <a:r>
                        <a:rPr lang="zh-TW" altLang="en-US" sz="1100">
                          <a:latin typeface="微軟正黑體" panose="020B0604030504040204" pitchFamily="34" charset="-120"/>
                          <a:ea typeface="微軟正黑體" panose="020B0604030504040204" pitchFamily="34" charset="-120"/>
                        </a:rPr>
                        <a:t>其他每人每月 </a:t>
                      </a:r>
                      <a:r>
                        <a:rPr lang="en-US" altLang="zh-TW" sz="1100">
                          <a:latin typeface="微軟正黑體" panose="020B0604030504040204" pitchFamily="34" charset="-120"/>
                          <a:ea typeface="微軟正黑體" panose="020B0604030504040204" pitchFamily="34" charset="-120"/>
                        </a:rPr>
                        <a:t>$3~$9</a:t>
                      </a:r>
                    </a:p>
                  </a:txBody>
                  <a:tcPr anchor="ctr"/>
                </a:tc>
                <a:tc>
                  <a:txBody>
                    <a:bodyPr/>
                    <a:lstStyle/>
                    <a:p>
                      <a:pPr lvl="0" algn="l">
                        <a:buNone/>
                      </a:pPr>
                      <a:r>
                        <a:rPr lang="zh-TW" altLang="en-US" sz="1100">
                          <a:latin typeface="微軟正黑體" panose="020B0604030504040204" pitchFamily="34" charset="-120"/>
                          <a:ea typeface="微軟正黑體" panose="020B0604030504040204" pitchFamily="34" charset="-120"/>
                        </a:rPr>
                        <a:t>如有本地服務，仍建議用本地 </a:t>
                      </a:r>
                      <a:r>
                        <a:rPr lang="en-US" altLang="zh-TW" sz="1100">
                          <a:latin typeface="微軟正黑體" panose="020B0604030504040204" pitchFamily="34" charset="-120"/>
                          <a:ea typeface="微軟正黑體" panose="020B0604030504040204" pitchFamily="34" charset="-120"/>
                        </a:rPr>
                        <a:t>AD</a:t>
                      </a:r>
                      <a:endParaRPr lang="en-US" sz="110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2040645327"/>
                  </a:ext>
                </a:extLst>
              </a:tr>
            </a:tbl>
          </a:graphicData>
        </a:graphic>
      </p:graphicFrame>
      <p:pic>
        <p:nvPicPr>
          <p:cNvPr id="4" name="圖片 3">
            <a:extLst>
              <a:ext uri="{FF2B5EF4-FFF2-40B4-BE49-F238E27FC236}">
                <a16:creationId xmlns:a16="http://schemas.microsoft.com/office/drawing/2014/main" id="{F37B2C22-F166-4E87-9AA3-0FADF4109091}"/>
              </a:ext>
            </a:extLst>
          </p:cNvPr>
          <p:cNvPicPr>
            <a:picLocks noChangeAspect="1"/>
          </p:cNvPicPr>
          <p:nvPr/>
        </p:nvPicPr>
        <p:blipFill rotWithShape="1">
          <a:blip r:embed="rId4"/>
          <a:srcRect t="35818" b="11108"/>
          <a:stretch/>
        </p:blipFill>
        <p:spPr>
          <a:xfrm>
            <a:off x="5836024" y="134654"/>
            <a:ext cx="3056456" cy="983247"/>
          </a:xfrm>
          <a:prstGeom prst="rect">
            <a:avLst/>
          </a:prstGeom>
        </p:spPr>
      </p:pic>
    </p:spTree>
    <p:extLst>
      <p:ext uri="{BB962C8B-B14F-4D97-AF65-F5344CB8AC3E}">
        <p14:creationId xmlns:p14="http://schemas.microsoft.com/office/powerpoint/2010/main" val="1626215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ctrTitle"/>
          </p:nvPr>
        </p:nvSpPr>
        <p:spPr>
          <a:xfrm>
            <a:off x="380808" y="1899373"/>
            <a:ext cx="4602252" cy="2261565"/>
          </a:xfrm>
        </p:spPr>
        <p:txBody>
          <a:bodyPr/>
          <a:lstStyle/>
          <a:p>
            <a:r>
              <a:rPr lang="en-US" err="1"/>
              <a:t>JumpCloud</a:t>
            </a:r>
            <a:r>
              <a:rPr lang="en-US" altLang="zh-TW"/>
              <a:t> </a:t>
            </a:r>
            <a:r>
              <a:rPr lang="zh-TW"/>
              <a:t>雲端目錄即服務</a:t>
            </a:r>
            <a:br>
              <a:rPr lang="zh-TW" altLang="en-US"/>
            </a:br>
            <a:r>
              <a:rPr lang="en-US" altLang="zh-TW" sz="2800"/>
              <a:t>(Directory-as-a-Service</a:t>
            </a:r>
            <a:r>
              <a:rPr lang="en-US" altLang="zh-TW" sz="2800" baseline="30000"/>
              <a:t>®</a:t>
            </a:r>
            <a:r>
              <a:rPr lang="en-US" altLang="zh-TW" sz="2800"/>
              <a:t>)</a:t>
            </a:r>
            <a:endParaRPr lang="zh-TW" altLang="en-US" sz="2800"/>
          </a:p>
        </p:txBody>
      </p:sp>
    </p:spTree>
    <p:extLst>
      <p:ext uri="{BB962C8B-B14F-4D97-AF65-F5344CB8AC3E}">
        <p14:creationId xmlns:p14="http://schemas.microsoft.com/office/powerpoint/2010/main" val="2578604264"/>
      </p:ext>
    </p:extLst>
  </p:cSld>
  <p:clrMapOvr>
    <a:masterClrMapping/>
  </p:clrMapOvr>
</p:sld>
</file>

<file path=ppt/theme/theme1.xml><?xml version="1.0" encoding="utf-8"?>
<a:theme xmlns:a="http://schemas.openxmlformats.org/drawingml/2006/main" name="自訂設計">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1297</Words>
  <Application>Microsoft Office PowerPoint</Application>
  <PresentationFormat>如螢幕大小 (16:9)</PresentationFormat>
  <Paragraphs>191</Paragraphs>
  <Slides>31</Slides>
  <Notes>24</Notes>
  <HiddenSlides>1</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31</vt:i4>
      </vt:variant>
    </vt:vector>
  </HeadingPairs>
  <TitlesOfParts>
    <vt:vector size="36" baseType="lpstr">
      <vt:lpstr>Arial</vt:lpstr>
      <vt:lpstr>微軟正黑體</vt:lpstr>
      <vt:lpstr>新細明體</vt:lpstr>
      <vt:lpstr>Calibri</vt:lpstr>
      <vt:lpstr>自訂設計</vt:lpstr>
      <vt:lpstr>PowerPoint 簡報</vt:lpstr>
      <vt:lpstr>輕輕鬆鬆帶您上手JumpCloud：</vt:lpstr>
      <vt:lpstr>LDAP/輕量級目錄存取協定 - 介紹</vt:lpstr>
      <vt:lpstr>什麼是LDAP?</vt:lpstr>
      <vt:lpstr>LDAP 應用情境：各分支設備統一帳號登入</vt:lpstr>
      <vt:lpstr>LDAP 企業應用的市佔率</vt:lpstr>
      <vt:lpstr>企業轉型採用雲端服務， 公有雲/私有雲單一認證怎麼做？</vt:lpstr>
      <vt:lpstr>各種認證服務比較</vt:lpstr>
      <vt:lpstr>JumpCloud 雲端目錄即服務 (Directory-as-a-Service®)</vt:lpstr>
      <vt:lpstr>JumpCloud 提供雲端 LDAP 服務</vt:lpstr>
      <vt:lpstr>JumpCloud 的雲端目錄即服務  (Directory-as-a-Service®)</vt:lpstr>
      <vt:lpstr>從雲端中央管控 LDAP 目錄服務</vt:lpstr>
      <vt:lpstr>JumpCloud 雲端目錄即服務支援 100 種以上雲端應用及自攜電子設備</vt:lpstr>
      <vt:lpstr>QNAP NAS 支援 JumpCloud  用一個帳號暢行所有雲端與本地服務</vt:lpstr>
      <vt:lpstr>透過 QTS 網域安全設定加入JumpCloud</vt:lpstr>
      <vt:lpstr>以 JumpCloud 統一管理所有 QNAP NAS 的登入權限</vt:lpstr>
      <vt:lpstr>以 NAS 作為混合雲的橋接中心</vt:lpstr>
      <vt:lpstr>NAS 應用軟體與 JumpCloud 認證</vt:lpstr>
      <vt:lpstr>JumpCloud 定價</vt:lpstr>
      <vt:lpstr>JumpCloud 不同價位的功能比較</vt:lpstr>
      <vt:lpstr>整合 JumpCloud 帳號 登入 QNAP NAS 的示範教學</vt:lpstr>
      <vt:lpstr>申請 JumpCloud 管理員帳戶</vt:lpstr>
      <vt:lpstr>JumpCloud 與 QTS Workgroup 須一致</vt:lpstr>
      <vt:lpstr>從 QTS 連接 JumpCloud LDAP</vt:lpstr>
      <vt:lpstr>QTS 網域使用者及群組匯入</vt:lpstr>
      <vt:lpstr>設定使用者在 QTS 的權限</vt:lpstr>
      <vt:lpstr>QNAP NAS 加入 JumpCloud 雲端服務教學文</vt:lpstr>
      <vt:lpstr>PowerPoint 簡報</vt:lpstr>
      <vt:lpstr>總結</vt:lpstr>
      <vt:lpstr>PowerPoint 簡報</vt:lpstr>
      <vt:lpstr>使用 JumpCloud 管理雲端目錄服務權限</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QuAI 軟體應用教學:  使用 QTS 與 Tensorflow 在 TS-2888X 執行 AI 模型訓練</dc:title>
  <dc:creator>HsuanChang</dc:creator>
  <cp:lastModifiedBy>QNAP_Hsuan Chang</cp:lastModifiedBy>
  <cp:revision>2</cp:revision>
  <dcterms:modified xsi:type="dcterms:W3CDTF">2019-04-18T06:24:21Z</dcterms:modified>
</cp:coreProperties>
</file>