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5" r:id="rId3"/>
    <p:sldId id="264" r:id="rId4"/>
    <p:sldId id="287" r:id="rId5"/>
    <p:sldId id="288" r:id="rId6"/>
    <p:sldId id="265" r:id="rId7"/>
    <p:sldId id="275" r:id="rId8"/>
    <p:sldId id="307" r:id="rId9"/>
    <p:sldId id="270" r:id="rId10"/>
    <p:sldId id="296" r:id="rId11"/>
    <p:sldId id="306" r:id="rId12"/>
    <p:sldId id="293" r:id="rId13"/>
    <p:sldId id="309" r:id="rId14"/>
    <p:sldId id="274" r:id="rId15"/>
    <p:sldId id="312" r:id="rId16"/>
    <p:sldId id="308" r:id="rId17"/>
    <p:sldId id="286" r:id="rId18"/>
    <p:sldId id="271" r:id="rId19"/>
    <p:sldId id="268" r:id="rId20"/>
    <p:sldId id="276" r:id="rId21"/>
    <p:sldId id="283" r:id="rId22"/>
    <p:sldId id="300" r:id="rId23"/>
    <p:sldId id="301" r:id="rId24"/>
    <p:sldId id="297" r:id="rId25"/>
    <p:sldId id="304" r:id="rId26"/>
    <p:sldId id="299" r:id="rId27"/>
    <p:sldId id="311" r:id="rId28"/>
    <p:sldId id="285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9DB"/>
    <a:srgbClr val="F55B4D"/>
    <a:srgbClr val="65C7D4"/>
    <a:srgbClr val="40373A"/>
    <a:srgbClr val="FE6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461D2-CCDD-47A9-9ED2-E520452B17CD}" v="1159" vWet="1165" dt="2019-04-16T05:25:26.416"/>
    <p1510:client id="{35F6A8BE-2B76-81FC-1D01-918AACDDBEB6}" v="38" dt="2019-04-16T03:27:46.821"/>
    <p1510:client id="{E66AB297-9966-4FF7-DB4E-2942E7E6890B}" v="257" dt="2019-04-15T09:53:30.696"/>
    <p1510:client id="{728E4CBA-469E-F3EF-E410-F85B57A5E4D3}" v="6" dt="2019-04-15T10:13:56.213"/>
    <p1510:client id="{F4331353-1F2B-E620-AEF1-03BAB8BE3483}" v="2" dt="2019-04-15T12:14:40.778"/>
    <p1510:client id="{B0861C47-2881-2144-8DFA-147A582F47BC}" v="15" dt="2019-04-15T12:36:36.185"/>
    <p1510:client id="{EA420D15-85BF-C838-5261-39F2495333CB}" v="1" dt="2019-04-15T12:47:17.250"/>
    <p1510:client id="{93472DAA-B3F5-6CD5-C5D7-2CA961CC00F4}" v="8" dt="2019-04-16T03:58:23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C7B25DF-7589-41C2-B39E-8B96B10DD3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2884ECD-A277-475F-87CE-780AABE682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65EEA-B99B-442E-BD30-2005E5B780F2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53A2290-8F6E-486F-8D9A-3957506FCA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9FE4FB7-32D0-4D76-B40C-015AED4794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03D1D-0008-4C17-8AB4-F673A5532E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44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CE84D-DAD3-443C-82D8-868A2749AAA5}" type="datetimeFigureOut">
              <a:rPr lang="en-US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9D1E9-F9DC-4342-BA6B-2550674CEF1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3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digital.com.tw/product/ubiquiti-network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nterwave.com.tw/images/ubiquiti/UniFi-AP-datasheet_tw.pdf" TargetMode="External"/><Relationship Id="rId4" Type="http://schemas.openxmlformats.org/officeDocument/2006/relationships/hyperlink" Target="https://www.ithome.com.tw/review/99715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14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How to Configure Network Conveniently with QNAP 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8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Ubiquiti Networks, Inc.(UBNT.US)</a:t>
            </a:r>
            <a:r>
              <a:rPr lang="zh-TW" altLang="en-US">
                <a:ea typeface="新細明體"/>
              </a:rPr>
              <a:t>成立於</a:t>
            </a:r>
            <a:r>
              <a:rPr lang="en-US" altLang="zh-TW">
                <a:ea typeface="新細明體"/>
              </a:rPr>
              <a:t>2003</a:t>
            </a:r>
            <a:r>
              <a:rPr lang="zh-TW" altLang="en-US">
                <a:ea typeface="新細明體"/>
              </a:rPr>
              <a:t>年，總部設在加州的</a:t>
            </a:r>
            <a:r>
              <a:rPr lang="en-US" altLang="zh-TW">
                <a:ea typeface="新細明體"/>
              </a:rPr>
              <a:t>San Jose</a:t>
            </a:r>
            <a:r>
              <a:rPr lang="zh-TW" altLang="en-US">
                <a:ea typeface="新細明體"/>
              </a:rPr>
              <a:t>，前稱為</a:t>
            </a:r>
            <a:r>
              <a:rPr lang="en-US" altLang="zh-TW">
                <a:ea typeface="新細明體"/>
              </a:rPr>
              <a:t>Pera Networks</a:t>
            </a:r>
            <a:r>
              <a:rPr lang="zh-TW" altLang="en-US">
                <a:ea typeface="新細明體"/>
              </a:rPr>
              <a:t>，於</a:t>
            </a:r>
            <a:r>
              <a:rPr lang="en-US" altLang="zh-TW">
                <a:ea typeface="新細明體"/>
              </a:rPr>
              <a:t>2005</a:t>
            </a:r>
            <a:r>
              <a:rPr lang="zh-TW" altLang="en-US">
                <a:ea typeface="新細明體"/>
              </a:rPr>
              <a:t>年更為現名，為一家在全球提供網路產品和解決方案服務企業，包括</a:t>
            </a:r>
            <a:r>
              <a:rPr lang="en-US" altLang="zh-TW" err="1">
                <a:ea typeface="新細明體"/>
              </a:rPr>
              <a:t>AirMax</a:t>
            </a:r>
            <a:r>
              <a:rPr lang="zh-TW" altLang="en-US">
                <a:ea typeface="新細明體"/>
              </a:rPr>
              <a:t>系統、無線電通信設備和天線等。</a:t>
            </a:r>
            <a:r>
              <a:rPr lang="en-US" altLang="zh-TW">
                <a:ea typeface="新細明體"/>
              </a:rPr>
              <a:t>Ubiquiti Networks</a:t>
            </a:r>
            <a:r>
              <a:rPr lang="zh-TW" altLang="en-US">
                <a:ea typeface="新細明體"/>
              </a:rPr>
              <a:t>服務產品平台：主要提供固定無線寬頻、無線回傳系統以及路由給電信商網路基礎設施用，以及提供無線局域網</a:t>
            </a:r>
            <a:r>
              <a:rPr lang="en-US" altLang="zh-TW">
                <a:ea typeface="新細明體"/>
              </a:rPr>
              <a:t>(LAN)</a:t>
            </a:r>
            <a:r>
              <a:rPr lang="zh-TW" altLang="en-US">
                <a:ea typeface="新細明體"/>
              </a:rPr>
              <a:t>基礎設施、視訊監控產品、</a:t>
            </a:r>
            <a:r>
              <a:rPr lang="en-US" altLang="zh-TW">
                <a:ea typeface="新細明體"/>
              </a:rPr>
              <a:t>VOIP</a:t>
            </a:r>
            <a:r>
              <a:rPr lang="zh-TW" altLang="en-US">
                <a:ea typeface="新細明體"/>
              </a:rPr>
              <a:t>電話、開關和機器對機器的通信元件。產品和解決方案方面，包括高性能無線電、天線、軟體、通信協議和管理工具，目的在提供運營商和企業級無線寬頻接入和其他主要在未經許可的</a:t>
            </a:r>
            <a:r>
              <a:rPr lang="en-US" altLang="zh-TW">
                <a:ea typeface="新細明體"/>
              </a:rPr>
              <a:t>RF</a:t>
            </a:r>
            <a:r>
              <a:rPr lang="zh-TW" altLang="en-US">
                <a:ea typeface="新細明體"/>
              </a:rPr>
              <a:t>頻譜的服務。技術平台方面，如</a:t>
            </a:r>
            <a:r>
              <a:rPr lang="en-US" altLang="zh-TW">
                <a:ea typeface="新細明體"/>
              </a:rPr>
              <a:t>AIRMAX</a:t>
            </a:r>
            <a:r>
              <a:rPr lang="zh-TW" altLang="en-US">
                <a:ea typeface="新細明體"/>
              </a:rPr>
              <a:t>平台，包括專有協議、內含讓信號噪聲降到最低的技術。</a:t>
            </a:r>
            <a:r>
              <a:rPr lang="en-US" altLang="zh-TW" err="1">
                <a:ea typeface="新細明體"/>
              </a:rPr>
              <a:t>EdgeMAX</a:t>
            </a:r>
            <a:r>
              <a:rPr lang="zh-TW" altLang="en-US">
                <a:ea typeface="新細明體"/>
              </a:rPr>
              <a:t>方面，則為一個破壞性的軟體和系統路由平台；</a:t>
            </a:r>
            <a:r>
              <a:rPr lang="en-US" altLang="zh-TW">
                <a:ea typeface="新細明體"/>
              </a:rPr>
              <a:t>AirFiber</a:t>
            </a:r>
            <a:r>
              <a:rPr lang="zh-TW" altLang="en-US">
                <a:ea typeface="新細明體"/>
              </a:rPr>
              <a:t>：點對點無線電系統。此外，還提供</a:t>
            </a:r>
            <a:r>
              <a:rPr lang="en-US" altLang="zh-TW" err="1">
                <a:ea typeface="新細明體"/>
              </a:rPr>
              <a:t>UniFi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企業</a:t>
            </a:r>
            <a:r>
              <a:rPr lang="en-US" altLang="zh-TW">
                <a:ea typeface="新細明體"/>
              </a:rPr>
              <a:t>Wi-Fi</a:t>
            </a:r>
            <a:r>
              <a:rPr lang="zh-TW" altLang="en-US">
                <a:ea typeface="新細明體"/>
              </a:rPr>
              <a:t>系統，包括具有基於軟體的管理控制器的</a:t>
            </a:r>
            <a:r>
              <a:rPr lang="en-US" altLang="zh-TW">
                <a:ea typeface="新細明體"/>
              </a:rPr>
              <a:t>Wi-Fi</a:t>
            </a:r>
            <a:r>
              <a:rPr lang="zh-TW" altLang="en-US">
                <a:ea typeface="新細明體"/>
              </a:rPr>
              <a:t>認證硬體；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視訊</a:t>
            </a:r>
            <a:r>
              <a:rPr lang="en-US" altLang="zh-TW">
                <a:ea typeface="新細明體"/>
              </a:rPr>
              <a:t>H.264</a:t>
            </a:r>
            <a:r>
              <a:rPr lang="zh-TW" altLang="en-US">
                <a:ea typeface="新細明體"/>
              </a:rPr>
              <a:t>百萬像素</a:t>
            </a:r>
            <a:r>
              <a:rPr lang="en-US" altLang="zh-TW">
                <a:ea typeface="新細明體"/>
              </a:rPr>
              <a:t>IP</a:t>
            </a:r>
            <a:r>
              <a:rPr lang="zh-TW" altLang="en-US">
                <a:ea typeface="新細明體"/>
              </a:rPr>
              <a:t>攝像機</a:t>
            </a:r>
            <a:r>
              <a:rPr lang="en-US" altLang="zh-TW">
                <a:ea typeface="新細明體"/>
              </a:rPr>
              <a:t>/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視訊管理軟體控制器則用來管理多個視訊</a:t>
            </a:r>
            <a:r>
              <a:rPr lang="en-US" altLang="zh-TW" err="1">
                <a:ea typeface="新細明體"/>
              </a:rPr>
              <a:t>UniFi</a:t>
            </a:r>
            <a:r>
              <a:rPr lang="en-US" altLang="zh-TW">
                <a:ea typeface="新細明體"/>
              </a:rPr>
              <a:t> H.264 IP</a:t>
            </a:r>
            <a:r>
              <a:rPr lang="zh-TW" altLang="en-US">
                <a:ea typeface="新細明體"/>
              </a:rPr>
              <a:t>攝像機和數位錄影設備。</a:t>
            </a:r>
            <a:r>
              <a:rPr lang="en-US" altLang="zh-TW" err="1">
                <a:ea typeface="新細明體"/>
              </a:rPr>
              <a:t>UniFi</a:t>
            </a:r>
            <a:r>
              <a:rPr lang="en-US" altLang="zh-TW">
                <a:ea typeface="新細明體"/>
              </a:rPr>
              <a:t> VOIP</a:t>
            </a:r>
            <a:r>
              <a:rPr lang="zh-TW" altLang="en-US">
                <a:ea typeface="新細明體"/>
              </a:rPr>
              <a:t>電話方面，目的在融入企業的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系統，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切換提供性能、交換、</a:t>
            </a:r>
            <a:r>
              <a:rPr lang="en-US" altLang="zh-TW">
                <a:ea typeface="新細明體"/>
              </a:rPr>
              <a:t>PoE +</a:t>
            </a:r>
            <a:r>
              <a:rPr lang="zh-TW" altLang="en-US">
                <a:ea typeface="新細明體"/>
              </a:rPr>
              <a:t>支援給企業網路、</a:t>
            </a:r>
            <a:r>
              <a:rPr lang="en-US" altLang="zh-TW">
                <a:ea typeface="新細明體"/>
              </a:rPr>
              <a:t>MFI</a:t>
            </a:r>
            <a:r>
              <a:rPr lang="zh-TW" altLang="en-US">
                <a:ea typeface="新細明體"/>
              </a:rPr>
              <a:t>，包括硬體感應器、電力設施、管理軟體允許透過</a:t>
            </a:r>
            <a:r>
              <a:rPr lang="en-US" altLang="zh-TW">
                <a:ea typeface="新細明體"/>
              </a:rPr>
              <a:t>Wi-Fi</a:t>
            </a:r>
            <a:r>
              <a:rPr lang="zh-TW" altLang="en-US">
                <a:ea typeface="新細明體"/>
              </a:rPr>
              <a:t>讓設施被監控和遙控；嵌入式無線電波產品、安裝支架、電纜和乙太網的供電適配器。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http://www.e-digital.com.tw/product/ubiquiti-networks</a:t>
            </a:r>
            <a:endParaRPr lang="zh-TW" altLang="en-US"/>
          </a:p>
          <a:p>
            <a:r>
              <a:rPr lang="zh-TW" altLang="en-US" b="1"/>
              <a:t>強大的硬體</a:t>
            </a:r>
            <a:endParaRPr lang="en-US"/>
          </a:p>
          <a:p>
            <a:r>
              <a:rPr lang="en-US" err="1"/>
              <a:t>UniFi</a:t>
            </a:r>
            <a:r>
              <a:rPr lang="en-US"/>
              <a:t> AP</a:t>
            </a:r>
            <a:r>
              <a:rPr lang="zh-TW" altLang="en-US">
                <a:ea typeface="新細明體"/>
              </a:rPr>
              <a:t>採用了最新的無線</a:t>
            </a:r>
            <a:r>
              <a:rPr lang="en-US"/>
              <a:t>802.11a/b/g/n/ac MIMO</a:t>
            </a:r>
            <a:r>
              <a:rPr lang="zh-TW" altLang="en-US">
                <a:ea typeface="新細明體"/>
              </a:rPr>
              <a:t>技術</a:t>
            </a:r>
            <a:r>
              <a:rPr lang="en-US"/>
              <a:t> -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能夠達到</a:t>
            </a:r>
            <a:r>
              <a:rPr lang="en-US"/>
              <a:t>1300Mbps</a:t>
            </a:r>
            <a:r>
              <a:rPr lang="zh-TW" altLang="en-US">
                <a:ea typeface="新細明體"/>
              </a:rPr>
              <a:t>的速度範圍可達至</a:t>
            </a:r>
            <a:r>
              <a:rPr lang="en-US"/>
              <a:t>400ft。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 altLang="zh-TW"/>
          </a:p>
          <a:p>
            <a:r>
              <a:rPr lang="zh-TW" altLang="en-US" b="1"/>
              <a:t>無限擴展</a:t>
            </a:r>
            <a:endParaRPr lang="en-US" altLang="zh-TW"/>
          </a:p>
          <a:p>
            <a:r>
              <a:rPr lang="zh-TW" altLang="en-US">
                <a:ea typeface="新細明體"/>
              </a:rPr>
              <a:t>無限的擴展能力。創建您的無線網路，並延展到數千個無線</a:t>
            </a:r>
            <a:r>
              <a:rPr lang="en-US"/>
              <a:t>AP。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https://www.ithome.com.tw/review/99715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hlinkClick r:id="rId5"/>
              </a:rPr>
              <a:t>https://www.interwave.com.tw/images/ubiquiti/UniFi-AP-datasheet_tw.pdf</a:t>
            </a:r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https://hkitblog.com/</a:t>
            </a:r>
            <a:r>
              <a:rPr lang="ja-JP" altLang="en-US">
                <a:ea typeface="游ゴシック"/>
              </a:rPr>
              <a:t>第四篇</a:t>
            </a:r>
            <a:r>
              <a:rPr lang="en-US"/>
              <a:t>-</a:t>
            </a:r>
            <a:r>
              <a:rPr lang="ja-JP" altLang="en-US">
                <a:ea typeface="游ゴシック"/>
              </a:rPr>
              <a:t>毋需購買</a:t>
            </a:r>
            <a:r>
              <a:rPr lang="en-US"/>
              <a:t>-ap-</a:t>
            </a:r>
            <a:r>
              <a:rPr lang="ja-JP" altLang="en-US">
                <a:ea typeface="游ゴシック"/>
              </a:rPr>
              <a:t>授權：軟件中央無線控制器節省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14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 err="1"/>
              <a:t>UniFi</a:t>
            </a:r>
            <a:r>
              <a:rPr lang="en-US"/>
              <a:t> fast roaming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Guest network with customized portal.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Scheduled access policy for each SSID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https://blog.yowko.com/container/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5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0"/>
            <a:ext cx="1218962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0"/>
            <a:ext cx="12189625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0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6CF1474-6F6C-49E6-B328-696A80C751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9E7222-1143-43D0-AB55-22971BDEB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7E0AD5-147A-4E39-81F3-21C37E10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54770"/>
            <a:ext cx="10515600" cy="1325563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18378CD-0B17-4C44-B6C1-4A7C9C22D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9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79B6E4E-B8A5-4416-94A9-04E28B95B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1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2ECF848-42CD-40EA-AD8A-82C073504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E7696A-CF06-41FB-BD26-96D7F7AD9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360" y="0"/>
            <a:ext cx="11073507" cy="1325563"/>
          </a:xfrm>
        </p:spPr>
        <p:txBody>
          <a:bodyPr/>
          <a:lstStyle/>
          <a:p>
            <a:pPr algn="ctr"/>
            <a:r>
              <a:rPr lang="zh-TW" altLang="en-US" b="1">
                <a:latin typeface="微軟正黑體"/>
                <a:ea typeface="微軟正黑體"/>
                <a:cs typeface="Calibri Light"/>
              </a:rPr>
              <a:t>為何不建議用 PC 安裝 UniFi Controller ?</a:t>
            </a:r>
          </a:p>
        </p:txBody>
      </p:sp>
      <p:pic>
        <p:nvPicPr>
          <p:cNvPr id="8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6FC7AE-191A-4144-A982-96CED7928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06" y="2065094"/>
            <a:ext cx="4118239" cy="25677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AEC94A-14D3-40ED-A0B7-08F3B06C8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6"/>
          <a:stretch/>
        </p:blipFill>
        <p:spPr>
          <a:xfrm>
            <a:off x="9934336" y="2962365"/>
            <a:ext cx="2257664" cy="3907909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11FD75E6-A6E0-403B-B593-0330BF0B6C18}"/>
              </a:ext>
            </a:extLst>
          </p:cNvPr>
          <p:cNvSpPr txBox="1"/>
          <p:nvPr/>
        </p:nvSpPr>
        <p:spPr>
          <a:xfrm>
            <a:off x="1260555" y="2065094"/>
            <a:ext cx="45985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800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PC不會總是待機</a:t>
            </a:r>
            <a:endParaRPr lang="en-US" sz="2800">
              <a:solidFill>
                <a:srgbClr val="FFFFFF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53083AF-27C1-4378-9E5F-60F06F70EF7B}"/>
              </a:ext>
            </a:extLst>
          </p:cNvPr>
          <p:cNvSpPr txBox="1"/>
          <p:nvPr/>
        </p:nvSpPr>
        <p:spPr>
          <a:xfrm>
            <a:off x="1324610" y="4882368"/>
            <a:ext cx="45985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無法讓同仁有使用權限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88C9107-1F77-45F7-9770-F5965F221C5E}"/>
              </a:ext>
            </a:extLst>
          </p:cNvPr>
          <p:cNvSpPr txBox="1"/>
          <p:nvPr/>
        </p:nvSpPr>
        <p:spPr>
          <a:xfrm>
            <a:off x="1571998" y="3473731"/>
            <a:ext cx="47916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800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盡量減少區網內設備數量</a:t>
            </a:r>
          </a:p>
        </p:txBody>
      </p:sp>
    </p:spTree>
    <p:extLst>
      <p:ext uri="{BB962C8B-B14F-4D97-AF65-F5344CB8AC3E}">
        <p14:creationId xmlns:p14="http://schemas.microsoft.com/office/powerpoint/2010/main" val="312490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56D3047-C8A4-4642-AD68-8E7D374D020B}"/>
              </a:ext>
            </a:extLst>
          </p:cNvPr>
          <p:cNvSpPr txBox="1">
            <a:spLocks/>
          </p:cNvSpPr>
          <p:nvPr/>
        </p:nvSpPr>
        <p:spPr>
          <a:xfrm>
            <a:off x="660736" y="17403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latin typeface="微軟正黑體"/>
                <a:ea typeface="微軟正黑體"/>
                <a:cs typeface="Calibri Light"/>
              </a:rPr>
              <a:t>使用 </a:t>
            </a:r>
            <a:r>
              <a:rPr lang="en-US" altLang="ja-JP" b="1">
                <a:latin typeface="微軟正黑體"/>
                <a:ea typeface="微軟正黑體"/>
                <a:cs typeface="Calibri Light"/>
              </a:rPr>
              <a:t>QNAP NAS</a:t>
            </a:r>
            <a:b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</a:br>
            <a:r>
              <a:rPr lang="ja-JP" altLang="en-US" b="1">
                <a:latin typeface="微軟正黑體"/>
                <a:ea typeface="微軟正黑體"/>
                <a:cs typeface="Calibri Light"/>
              </a:rPr>
              <a:t>架設 </a:t>
            </a:r>
            <a:r>
              <a:rPr lang="en-US" altLang="ja-JP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en-US" altLang="ja-JP" b="1">
                <a:latin typeface="微軟正黑體"/>
                <a:ea typeface="微軟正黑體"/>
                <a:cs typeface="Calibri Light"/>
              </a:rPr>
              <a:t> Controller </a:t>
            </a:r>
            <a:r>
              <a:rPr lang="ja-JP" altLang="en-US" b="1">
                <a:latin typeface="微軟正黑體"/>
                <a:ea typeface="微軟正黑體"/>
                <a:cs typeface="Calibri Light"/>
              </a:rPr>
              <a:t>四大優勢</a:t>
            </a:r>
            <a:endParaRPr lang="ja-JP" b="1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C191CD5-4FA7-4066-AAC1-1BDDC5E0078B}"/>
              </a:ext>
            </a:extLst>
          </p:cNvPr>
          <p:cNvSpPr/>
          <p:nvPr/>
        </p:nvSpPr>
        <p:spPr>
          <a:xfrm>
            <a:off x="4728991" y="2002387"/>
            <a:ext cx="2954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多種硬體規格供選擇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E34535-FCE2-48FE-895F-F23AFF60ACA1}"/>
              </a:ext>
            </a:extLst>
          </p:cNvPr>
          <p:cNvSpPr/>
          <p:nvPr/>
        </p:nvSpPr>
        <p:spPr>
          <a:xfrm>
            <a:off x="4943268" y="3628268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四大優勢</a:t>
            </a:r>
            <a:endParaRPr lang="zh-TW" altLang="en-US" sz="440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BB01810-9B38-4C58-A850-14127B51C1EF}"/>
              </a:ext>
            </a:extLst>
          </p:cNvPr>
          <p:cNvSpPr/>
          <p:nvPr/>
        </p:nvSpPr>
        <p:spPr>
          <a:xfrm>
            <a:off x="5152184" y="2761860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solidFill>
                  <a:srgbClr val="FE66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多種架設方案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BD2962-C48C-45E6-A67E-F572C890AFDD}"/>
              </a:ext>
            </a:extLst>
          </p:cNvPr>
          <p:cNvSpPr/>
          <p:nvPr/>
        </p:nvSpPr>
        <p:spPr>
          <a:xfrm>
            <a:off x="5190656" y="470894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支援雲端連線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4AAF1C0-8547-43B0-B5B3-3EA73AF2AFA6}"/>
              </a:ext>
            </a:extLst>
          </p:cNvPr>
          <p:cNvSpPr/>
          <p:nvPr/>
        </p:nvSpPr>
        <p:spPr>
          <a:xfrm>
            <a:off x="4513388" y="5561926"/>
            <a:ext cx="338586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24/7 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不關機的穩定系統</a:t>
            </a:r>
          </a:p>
        </p:txBody>
      </p:sp>
    </p:spTree>
    <p:extLst>
      <p:ext uri="{BB962C8B-B14F-4D97-AF65-F5344CB8AC3E}">
        <p14:creationId xmlns:p14="http://schemas.microsoft.com/office/powerpoint/2010/main" val="370674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D84144-86E5-475F-BBB3-8A383F98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70"/>
            <a:ext cx="10515600" cy="1325563"/>
          </a:xfrm>
        </p:spPr>
        <p:txBody>
          <a:bodyPr/>
          <a:lstStyle/>
          <a:p>
            <a:pPr algn="ctr"/>
            <a:r>
              <a:rPr lang="zh-TW" b="1"/>
              <a:t>多種硬體規格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7875AC9-1242-4F8F-A416-14A1CC80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716310"/>
            <a:ext cx="12192000" cy="317296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7B7525-1946-4C0D-B26D-7BE881A2CCE6}"/>
              </a:ext>
            </a:extLst>
          </p:cNvPr>
          <p:cNvSpPr txBox="1"/>
          <p:nvPr/>
        </p:nvSpPr>
        <p:spPr>
          <a:xfrm>
            <a:off x="614148" y="4981954"/>
            <a:ext cx="10809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從支援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1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顆硬碟到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30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顆硬碟、從桌上型到機架式，無論是企業、團體或個人使用者，都可以從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多元化且完善的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產品中找到符合需求的解決方案。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9339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C8EEC31-41B5-4BC8-B850-5E09E7F0D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463"/>
            <a:ext cx="10394950" cy="1325562"/>
          </a:xfrm>
        </p:spPr>
        <p:txBody>
          <a:bodyPr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24/7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不關機的穩定系統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DC63FFD-39A6-480E-BDB8-7AE89E3D2DE5}"/>
              </a:ext>
            </a:extLst>
          </p:cNvPr>
          <p:cNvSpPr txBox="1"/>
          <p:nvPr/>
        </p:nvSpPr>
        <p:spPr>
          <a:xfrm>
            <a:off x="2862264" y="1750135"/>
            <a:ext cx="6348412" cy="11445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CN" altLang="en-US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穩定的 QTS 作業系統</a:t>
            </a:r>
          </a:p>
          <a:p>
            <a:pPr algn="ctr">
              <a:lnSpc>
                <a:spcPts val="2800"/>
              </a:lnSpc>
            </a:pPr>
            <a:r>
              <a:rPr lang="zh-CN" altLang="en-US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鮮少關機的 QNAP NAS 能作為 Controller 的平台</a:t>
            </a:r>
          </a:p>
          <a:p>
            <a:pPr algn="ctr">
              <a:lnSpc>
                <a:spcPts val="2800"/>
              </a:lnSpc>
            </a:pPr>
            <a:r>
              <a:rPr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隨時連線 隨時管理 掌握網域內狀況</a:t>
            </a:r>
            <a:endParaRPr lang="zh-CN" altLang="zh-TW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448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D05DC310-DA4F-4191-B501-97A405643E18}"/>
              </a:ext>
            </a:extLst>
          </p:cNvPr>
          <p:cNvSpPr/>
          <p:nvPr/>
        </p:nvSpPr>
        <p:spPr>
          <a:xfrm>
            <a:off x="1106167" y="3795449"/>
            <a:ext cx="5901170" cy="2757325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83DF1-DB07-44F3-A203-259F7D91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8255"/>
            <a:ext cx="10394938" cy="1325563"/>
          </a:xfrm>
        </p:spPr>
        <p:txBody>
          <a:bodyPr/>
          <a:lstStyle/>
          <a:p>
            <a:pPr algn="ctr"/>
            <a:r>
              <a:rPr lang="zh-CN" b="1">
                <a:cs typeface="Calibri Light"/>
              </a:rPr>
              <a:t>完全免費的雲端</a:t>
            </a:r>
            <a:r>
              <a:rPr lang="zh-CN" altLang="en-US" b="1">
                <a:cs typeface="Calibri Light"/>
              </a:rPr>
              <a:t>服務</a:t>
            </a:r>
            <a:endParaRPr lang="zh-CN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8381E-3452-444B-8FFB-1F2C92402D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zh-CN" altLang="en-US">
              <a:ea typeface="宋体"/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2463E91-F638-4129-BF20-D9EFBE4A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45" y="3163883"/>
            <a:ext cx="7171763" cy="330974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5B55B8-283A-43B7-8367-D7B851EE1BB1}"/>
              </a:ext>
            </a:extLst>
          </p:cNvPr>
          <p:cNvSpPr txBox="1">
            <a:spLocks/>
          </p:cNvSpPr>
          <p:nvPr/>
        </p:nvSpPr>
        <p:spPr>
          <a:xfrm>
            <a:off x="2263408" y="1825625"/>
            <a:ext cx="7547629" cy="1068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200">
                <a:latin typeface="微軟正黑體"/>
                <a:ea typeface="微軟正黑體"/>
                <a:cs typeface="Calibri"/>
              </a:rPr>
              <a:t>利用 myQNAPcloud 雲端服務進行遠端連線</a:t>
            </a:r>
            <a:endParaRPr lang="zh-TW" altLang="en-US" sz="2200">
              <a:latin typeface="微軟正黑體"/>
              <a:ea typeface="微軟正黑體"/>
            </a:endParaRPr>
          </a:p>
          <a:p>
            <a:pPr marL="0" indent="0" algn="ctr">
              <a:buNone/>
            </a:pPr>
            <a:r>
              <a:rPr lang="zh-CN" altLang="en-US" sz="2200">
                <a:latin typeface="微軟正黑體"/>
                <a:ea typeface="微軟正黑體"/>
                <a:cs typeface="Calibri"/>
              </a:rPr>
              <a:t>不須購買 UniFi Controller 本身的遠端連線服務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952521F4-5A69-4269-8E73-9E6DF0477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598" y="2211220"/>
            <a:ext cx="3084235" cy="472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6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CEE5-98AA-40CF-8015-DBE4CC8DFF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47800" y="879121"/>
            <a:ext cx="9491133" cy="2387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如何在 </a:t>
            </a:r>
            <a:r>
              <a:rPr lang="en-US" sz="5500" b="1">
                <a:latin typeface="微軟正黑體"/>
                <a:ea typeface="微軟正黑體"/>
                <a:cs typeface="Calibri Light"/>
              </a:rPr>
              <a:t>QNAP NAS 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安裝</a:t>
            </a:r>
            <a:r>
              <a:rPr lang="en-US" sz="5500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en-US" sz="5500" b="1">
                <a:latin typeface="微軟正黑體"/>
                <a:ea typeface="微軟正黑體"/>
                <a:cs typeface="Calibri Light"/>
              </a:rPr>
              <a:t> Controller</a:t>
            </a:r>
            <a:endParaRPr lang="zh-CN" sz="5500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2743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F468A5-4715-4E21-A90A-71A57A48D3E6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latin typeface="微軟正黑體"/>
                <a:ea typeface="微軟正黑體"/>
                <a:cs typeface="Calibri Light"/>
              </a:rPr>
              <a:t>多種方法安裝 </a:t>
            </a:r>
            <a:r>
              <a:rPr lang="en-US" altLang="zh-TW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b="1">
                <a:latin typeface="微軟正黑體"/>
                <a:ea typeface="微軟正黑體"/>
                <a:cs typeface="Calibri Light"/>
              </a:rPr>
              <a:t>Controller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 </a:t>
            </a:r>
            <a:endParaRPr lang="zh-TW" altLang="en-US" b="1"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BA640BE-9B7C-430F-AE55-5F8DE8AF0F70}"/>
              </a:ext>
            </a:extLst>
          </p:cNvPr>
          <p:cNvSpPr/>
          <p:nvPr/>
        </p:nvSpPr>
        <p:spPr>
          <a:xfrm>
            <a:off x="3520422" y="2205870"/>
            <a:ext cx="515115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800">
                <a:latin typeface="微軟正黑體"/>
                <a:ea typeface="微軟正黑體"/>
                <a:cs typeface="Calibri"/>
              </a:rPr>
              <a:t>利用 QNAP Container Station 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B277AAA-A666-4DCB-9C18-9174C0B8BE8C}"/>
              </a:ext>
            </a:extLst>
          </p:cNvPr>
          <p:cNvSpPr/>
          <p:nvPr/>
        </p:nvSpPr>
        <p:spPr>
          <a:xfrm>
            <a:off x="3225470" y="3700002"/>
            <a:ext cx="574105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利用 QNAP </a:t>
            </a:r>
            <a:r>
              <a:rPr lang="en-US" altLang="zh-TW" sz="2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Virtualization Station </a:t>
            </a:r>
            <a:endParaRPr lang="zh-TW" altLang="en-US" sz="2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2C6045-8E89-4FC7-BC96-ED0A544BBAE9}"/>
              </a:ext>
            </a:extLst>
          </p:cNvPr>
          <p:cNvSpPr/>
          <p:nvPr/>
        </p:nvSpPr>
        <p:spPr>
          <a:xfrm>
            <a:off x="3310621" y="5133635"/>
            <a:ext cx="5570756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800">
                <a:latin typeface="微軟正黑體"/>
                <a:ea typeface="微軟正黑體"/>
                <a:cs typeface="Calibri"/>
              </a:rPr>
              <a:t>直接下載、安裝第三方提供的套件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D52FD005-D3AF-4DC4-A4C2-53545112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199" y="2261984"/>
            <a:ext cx="438305" cy="38175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6691C25-0D2B-4C29-9FBD-F872EE6E6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8414" y="3745832"/>
            <a:ext cx="581713" cy="383079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151498F-7720-44EE-AE85-0394E3056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5842" y="5169129"/>
            <a:ext cx="578070" cy="3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79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E53FDA9-C81A-45E3-9EBE-BEC7AF6181C8}"/>
              </a:ext>
            </a:extLst>
          </p:cNvPr>
          <p:cNvSpPr/>
          <p:nvPr/>
        </p:nvSpPr>
        <p:spPr>
          <a:xfrm rot="10800000">
            <a:off x="7052060" y="1950511"/>
            <a:ext cx="2087341" cy="2118360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C5F8331-E5ED-4957-AE45-E7D296D78A48}"/>
              </a:ext>
            </a:extLst>
          </p:cNvPr>
          <p:cNvSpPr/>
          <p:nvPr/>
        </p:nvSpPr>
        <p:spPr>
          <a:xfrm rot="10800000">
            <a:off x="2099134" y="1975704"/>
            <a:ext cx="2087341" cy="2118360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B6E389A-3131-49ED-B60C-3AAC2BD0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67466"/>
            <a:ext cx="10515600" cy="1325563"/>
          </a:xfrm>
        </p:spPr>
        <p:txBody>
          <a:bodyPr/>
          <a:lstStyle/>
          <a:p>
            <a:pPr algn="ctr"/>
            <a:r>
              <a:rPr lang="zh-TW" altLang="en-US" b="1">
                <a:latin typeface="微軟正黑體"/>
                <a:ea typeface="新細明體"/>
                <a:cs typeface="Calibri Light"/>
              </a:rPr>
              <a:t>Container vs. Virtual Machine</a:t>
            </a:r>
            <a:endParaRPr lang="zh-TW" altLang="en-US" b="1">
              <a:latin typeface="微軟正黑體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A58B929F-7078-43D4-9B02-55B168C43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48070"/>
              </p:ext>
            </p:extLst>
          </p:nvPr>
        </p:nvGraphicFramePr>
        <p:xfrm>
          <a:off x="1062869" y="3895007"/>
          <a:ext cx="992631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3159">
                  <a:extLst>
                    <a:ext uri="{9D8B030D-6E8A-4147-A177-3AD203B41FA5}">
                      <a16:colId xmlns:a16="http://schemas.microsoft.com/office/drawing/2014/main" val="1848455192"/>
                    </a:ext>
                  </a:extLst>
                </a:gridCol>
                <a:gridCol w="4963159">
                  <a:extLst>
                    <a:ext uri="{9D8B030D-6E8A-4147-A177-3AD203B41FA5}">
                      <a16:colId xmlns:a16="http://schemas.microsoft.com/office/drawing/2014/main" val="96828026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Container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40373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Virtual Machine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4037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823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容器並沒有額外運行作業系統 (Guest OS)</a:t>
                      </a:r>
                      <a:endParaRPr lang="zh-TW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需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搭配運行</a:t>
                      </a:r>
                      <a:r>
                        <a:rPr lang="zh-TW" altLang="en-US" sz="1800" b="1" i="0" u="none" strike="noStrike" noProof="0">
                          <a:latin typeface="微軟正黑體"/>
                          <a:ea typeface="微軟正黑體"/>
                        </a:rPr>
                        <a:t>作業系統 </a:t>
                      </a:r>
                      <a:r>
                        <a:rPr lang="en-US" altLang="zh-TW" sz="1800" b="1" i="0" u="none" strike="noStrike" noProof="0">
                          <a:latin typeface="微軟正黑體"/>
                          <a:ea typeface="微軟正黑體"/>
                        </a:rPr>
                        <a:t>(Guest</a:t>
                      </a:r>
                      <a:r>
                        <a:rPr lang="zh-TW" altLang="en-US" sz="1800" b="1" i="0" u="none" strike="noStrike" noProof="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800" b="1" i="0" u="none" strike="noStrike" noProof="0">
                          <a:latin typeface="微軟正黑體"/>
                          <a:ea typeface="微軟正黑體"/>
                        </a:rPr>
                        <a:t>OS)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，</a:t>
                      </a:r>
                      <a:b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</a:b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佔用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較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多資源</a:t>
                      </a:r>
                      <a:endParaRPr lang="zh-TW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73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映像檔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較小 </a:t>
                      </a:r>
                      <a:r>
                        <a:rPr lang="en-US" altLang="en-US" sz="1800" b="0" i="0" u="none" strike="noStrike" noProof="0"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數百 MB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F55B4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映像檔較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大 </a:t>
                      </a:r>
                      <a:r>
                        <a:rPr lang="en-US" altLang="en-US" sz="1800" b="0" i="0" u="none" strike="noStrike" noProof="0"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數 GB 至數十 GB 都有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)</a:t>
                      </a:r>
                      <a:endParaRPr lang="en-US" altLang="zh-TW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F55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3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容器的移轉性強</a:t>
                      </a:r>
                      <a:endParaRPr lang="zh-TW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虛擬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機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的移轉性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弱</a:t>
                      </a:r>
                      <a:endParaRPr lang="en-US" altLang="zh-TW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46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啟動速度以</a:t>
                      </a:r>
                      <a:r>
                        <a:rPr lang="zh-TW" altLang="en-US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</a:t>
                      </a:r>
                      <a:r>
                        <a:rPr lang="zh-TW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5B4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啟動速度</a:t>
                      </a:r>
                      <a:r>
                        <a:rPr lang="zh-TW" altLang="en-US" sz="1800" b="0" i="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以分鐘計</a:t>
                      </a:r>
                      <a:endParaRPr lang="zh-TW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5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4979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136CF5FE-0B4F-420C-8EFE-AD32ACA6D47F}"/>
              </a:ext>
            </a:extLst>
          </p:cNvPr>
          <p:cNvSpPr/>
          <p:nvPr/>
        </p:nvSpPr>
        <p:spPr>
          <a:xfrm>
            <a:off x="5803453" y="3895006"/>
            <a:ext cx="45719" cy="2118359"/>
          </a:xfrm>
          <a:prstGeom prst="rect">
            <a:avLst/>
          </a:prstGeom>
          <a:solidFill>
            <a:srgbClr val="D8D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A16B8520-D898-4B56-8D31-12C624D1F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0000"/>
          <a:stretch/>
        </p:blipFill>
        <p:spPr>
          <a:xfrm>
            <a:off x="1062869" y="6013365"/>
            <a:ext cx="9887937" cy="358384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68879D1-26E5-4A5E-911E-618A0C10D098}"/>
              </a:ext>
            </a:extLst>
          </p:cNvPr>
          <p:cNvGrpSpPr/>
          <p:nvPr/>
        </p:nvGrpSpPr>
        <p:grpSpPr>
          <a:xfrm>
            <a:off x="1568397" y="1867253"/>
            <a:ext cx="3994577" cy="2027754"/>
            <a:chOff x="1568397" y="1867253"/>
            <a:chExt cx="3994577" cy="2027754"/>
          </a:xfrm>
        </p:grpSpPr>
        <p:pic>
          <p:nvPicPr>
            <p:cNvPr id="3" name="圖片 4">
              <a:extLst>
                <a:ext uri="{FF2B5EF4-FFF2-40B4-BE49-F238E27FC236}">
                  <a16:creationId xmlns:a16="http://schemas.microsoft.com/office/drawing/2014/main" id="{2BAF5236-5A92-4001-BB18-2D0AFC5DF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8164" y="1867253"/>
              <a:ext cx="2193026" cy="2027754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A5BE1F86-5D41-410A-8954-7D952349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0000"/>
            <a:stretch/>
          </p:blipFill>
          <p:spPr>
            <a:xfrm rot="10800000">
              <a:off x="1568397" y="3695950"/>
              <a:ext cx="3994577" cy="199056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D259356-E468-49FF-B581-05E186690015}"/>
              </a:ext>
            </a:extLst>
          </p:cNvPr>
          <p:cNvGrpSpPr/>
          <p:nvPr/>
        </p:nvGrpSpPr>
        <p:grpSpPr>
          <a:xfrm>
            <a:off x="6508384" y="1950511"/>
            <a:ext cx="3994577" cy="1958280"/>
            <a:chOff x="6508384" y="1950511"/>
            <a:chExt cx="3994577" cy="1958280"/>
          </a:xfrm>
        </p:grpSpPr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CBE40A4B-E8F0-433B-B4B6-FEC0D255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6775" y="1950511"/>
              <a:ext cx="2193026" cy="1958280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9958F841-4591-43AC-A6C8-134BB5116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0000"/>
            <a:stretch/>
          </p:blipFill>
          <p:spPr>
            <a:xfrm rot="10800000">
              <a:off x="6508384" y="3695950"/>
              <a:ext cx="3994577" cy="199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505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ED13-E40D-4672-B2B4-957EB18EC19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66293" y="804656"/>
            <a:ext cx="7689381" cy="2387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利用 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QNAP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</a:t>
            </a:r>
            <a:br>
              <a:rPr lang="zh-TW" altLang="en-US" sz="5500" b="1">
                <a:latin typeface="微軟正黑體"/>
                <a:ea typeface="微軟正黑體"/>
                <a:cs typeface="Calibri Light"/>
              </a:rPr>
            </a:b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Container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Station </a:t>
            </a:r>
            <a:r>
              <a:rPr lang="en-US" altLang="zh-TW" sz="5500" b="1" err="1">
                <a:latin typeface="微軟正黑體"/>
                <a:ea typeface="微軟正黑體"/>
                <a:cs typeface="Calibri Light"/>
              </a:rPr>
              <a:t>架設</a:t>
            </a:r>
            <a:endParaRPr lang="zh-TW" altLang="en-US" sz="5500" b="1" err="1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58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0316B22-57D2-44DD-A715-4676274A614F}"/>
              </a:ext>
            </a:extLst>
          </p:cNvPr>
          <p:cNvSpPr/>
          <p:nvPr/>
        </p:nvSpPr>
        <p:spPr>
          <a:xfrm rot="10800000">
            <a:off x="668613" y="2810424"/>
            <a:ext cx="2087341" cy="4244121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2F27BB8-68BC-4CEF-B1C5-61F0BE9DA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" b="14328"/>
          <a:stretch/>
        </p:blipFill>
        <p:spPr>
          <a:xfrm>
            <a:off x="1256951" y="2491007"/>
            <a:ext cx="9817915" cy="43669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9BA629-9EB1-4148-82D4-A8D50ECFFE66}"/>
              </a:ext>
            </a:extLst>
          </p:cNvPr>
          <p:cNvSpPr/>
          <p:nvPr/>
        </p:nvSpPr>
        <p:spPr>
          <a:xfrm>
            <a:off x="3131768" y="3831398"/>
            <a:ext cx="3510700" cy="411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3C5A52E2-2A9B-4BDD-BC51-C63167A5E4DC}"/>
              </a:ext>
            </a:extLst>
          </p:cNvPr>
          <p:cNvSpPr/>
          <p:nvPr/>
        </p:nvSpPr>
        <p:spPr>
          <a:xfrm>
            <a:off x="10030408" y="4908357"/>
            <a:ext cx="706540" cy="411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4138A2-86A1-4C18-9AC0-AA017372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18115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latin typeface="微軟正黑體"/>
                <a:ea typeface="微軟正黑體"/>
                <a:cs typeface="Calibri Light"/>
              </a:rPr>
              <a:t>利用Container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b="1" err="1">
                <a:latin typeface="微軟正黑體"/>
                <a:ea typeface="微軟正黑體"/>
                <a:cs typeface="Calibri Light"/>
              </a:rPr>
              <a:t>Station架設</a:t>
            </a:r>
            <a:endParaRPr lang="en-US" err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F9072D5-EC5D-4ECA-8FFB-BC3BB25FF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60" y="1165444"/>
            <a:ext cx="7399090" cy="15490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E4AAA04-205B-4EE7-B45C-9C013A0AA48F}"/>
              </a:ext>
            </a:extLst>
          </p:cNvPr>
          <p:cNvSpPr/>
          <p:nvPr/>
        </p:nvSpPr>
        <p:spPr>
          <a:xfrm>
            <a:off x="3875063" y="1722956"/>
            <a:ext cx="6032717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開啟Container Station 搜尋"U</a:t>
            </a:r>
            <a:r>
              <a:rPr lang="en-US" altLang="zh-TW" sz="2200" b="1" err="1">
                <a:solidFill>
                  <a:schemeClr val="bg1"/>
                </a:solidFill>
                <a:latin typeface="微軟正黑體"/>
                <a:ea typeface="微軟正黑體"/>
              </a:rPr>
              <a:t>niFi</a:t>
            </a:r>
            <a:r>
              <a:rPr lang="en-US" altLang="zh-TW" sz="2200" b="1">
                <a:solidFill>
                  <a:schemeClr val="bg1"/>
                </a:solidFill>
                <a:latin typeface="微軟正黑體"/>
                <a:ea typeface="微軟正黑體"/>
              </a:rPr>
              <a:t>" </a:t>
            </a:r>
            <a:r>
              <a:rPr lang="zh-TW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建立容器</a:t>
            </a:r>
          </a:p>
        </p:txBody>
      </p:sp>
    </p:spTree>
    <p:extLst>
      <p:ext uri="{BB962C8B-B14F-4D97-AF65-F5344CB8AC3E}">
        <p14:creationId xmlns:p14="http://schemas.microsoft.com/office/powerpoint/2010/main" val="3208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8746C305-A380-4C97-8257-DDD06FDF41F6}"/>
              </a:ext>
            </a:extLst>
          </p:cNvPr>
          <p:cNvSpPr txBox="1">
            <a:spLocks/>
          </p:cNvSpPr>
          <p:nvPr/>
        </p:nvSpPr>
        <p:spPr>
          <a:xfrm>
            <a:off x="0" y="482730"/>
            <a:ext cx="11562286" cy="86798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latin typeface="微軟正黑體"/>
                <a:ea typeface="微軟正黑體"/>
              </a:rPr>
              <a:t>如何更便利的使用 </a:t>
            </a:r>
            <a:r>
              <a:rPr lang="en-US" altLang="zh-TW" b="1">
                <a:latin typeface="微軟正黑體"/>
                <a:ea typeface="微軟正黑體"/>
              </a:rPr>
              <a:t>QNAP NAS</a:t>
            </a:r>
            <a:b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latin typeface="微軟正黑體"/>
                <a:ea typeface="微軟正黑體"/>
              </a:rPr>
              <a:t>架設網路系統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4B8F74C-0BBF-46B7-87D9-9F95DD22AA0C}"/>
              </a:ext>
            </a:extLst>
          </p:cNvPr>
          <p:cNvSpPr txBox="1"/>
          <p:nvPr/>
        </p:nvSpPr>
        <p:spPr>
          <a:xfrm>
            <a:off x="2798088" y="2460714"/>
            <a:ext cx="4647077" cy="470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Ubiquiti Networks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產品介紹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FE27D48-835E-4F74-B49A-1024B96D3C51}"/>
              </a:ext>
            </a:extLst>
          </p:cNvPr>
          <p:cNvSpPr txBox="1"/>
          <p:nvPr/>
        </p:nvSpPr>
        <p:spPr>
          <a:xfrm>
            <a:off x="3214288" y="3267730"/>
            <a:ext cx="4647077" cy="8811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在 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QNAP NAS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使用</a:t>
            </a:r>
            <a:b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err="1">
                <a:solidFill>
                  <a:schemeClr val="bg1"/>
                </a:solidFill>
                <a:latin typeface="微軟正黑體"/>
                <a:ea typeface="微軟正黑體"/>
              </a:rPr>
              <a:t>UniFi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 Controller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的特色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7AADAA0-33CB-4AE6-849C-29042033DB71}"/>
              </a:ext>
            </a:extLst>
          </p:cNvPr>
          <p:cNvSpPr txBox="1"/>
          <p:nvPr/>
        </p:nvSpPr>
        <p:spPr>
          <a:xfrm>
            <a:off x="3595675" y="4363331"/>
            <a:ext cx="3557069" cy="8811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如何在 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QNAP NAS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安裝</a:t>
            </a:r>
            <a:r>
              <a:rPr lang="en-US" altLang="zh-TW" sz="2400" b="1" err="1">
                <a:solidFill>
                  <a:schemeClr val="bg1"/>
                </a:solidFill>
                <a:latin typeface="微軟正黑體"/>
                <a:ea typeface="微軟正黑體"/>
              </a:rPr>
              <a:t>UniFi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 Controller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7F8960E-6C7D-4DC6-9488-99474FDFED71}"/>
              </a:ext>
            </a:extLst>
          </p:cNvPr>
          <p:cNvSpPr txBox="1"/>
          <p:nvPr/>
        </p:nvSpPr>
        <p:spPr>
          <a:xfrm>
            <a:off x="3962363" y="5565187"/>
            <a:ext cx="3004716" cy="47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教學展示（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Demo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14890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0F19A28-C93F-4884-8B5E-94CB3DDA81EA}"/>
              </a:ext>
            </a:extLst>
          </p:cNvPr>
          <p:cNvSpPr/>
          <p:nvPr/>
        </p:nvSpPr>
        <p:spPr>
          <a:xfrm rot="10800000">
            <a:off x="-235569" y="1712223"/>
            <a:ext cx="7790574" cy="229286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785418-94A0-4BFD-8402-8C4278B2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9" y="2514623"/>
            <a:ext cx="7790575" cy="375822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3866847-706B-407B-9DCD-F744EE3F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969" y="1445076"/>
            <a:ext cx="6532227" cy="1353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DA777-A358-4A7E-9924-6E8F9D2D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18115"/>
            <a:ext cx="10515600" cy="1325563"/>
          </a:xfrm>
        </p:spPr>
        <p:txBody>
          <a:bodyPr/>
          <a:lstStyle/>
          <a:p>
            <a:pPr algn="ctr"/>
            <a:r>
              <a:rPr lang="zh-CN" altLang="en-US" b="1">
                <a:latin typeface="微軟正黑體"/>
                <a:ea typeface="微軟正黑體"/>
                <a:cs typeface="Calibri Light"/>
              </a:rPr>
              <a:t>利用Container Station架設</a:t>
            </a:r>
            <a:endParaRPr lang="en-US" altLang="zh-CN" b="1">
              <a:cs typeface="Calibri Ligh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1A05363-E7E0-4288-AF88-AD6538F02CEB}"/>
              </a:ext>
            </a:extLst>
          </p:cNvPr>
          <p:cNvSpPr/>
          <p:nvPr/>
        </p:nvSpPr>
        <p:spPr>
          <a:xfrm>
            <a:off x="3876412" y="1906955"/>
            <a:ext cx="4082851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ja-JP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設定網路為"Bridge"模式</a:t>
            </a:r>
          </a:p>
        </p:txBody>
      </p:sp>
      <p:pic>
        <p:nvPicPr>
          <p:cNvPr id="10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51FB12-879C-4976-AC9E-1C7BCE2CB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0" t="13018" r="16286" b="1775"/>
          <a:stretch/>
        </p:blipFill>
        <p:spPr>
          <a:xfrm>
            <a:off x="6945251" y="3676693"/>
            <a:ext cx="4941925" cy="30149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A1CE58-48CF-4D6C-99A2-0550D70BBFD1}"/>
              </a:ext>
            </a:extLst>
          </p:cNvPr>
          <p:cNvSpPr/>
          <p:nvPr/>
        </p:nvSpPr>
        <p:spPr>
          <a:xfrm>
            <a:off x="8498048" y="4516773"/>
            <a:ext cx="3131888" cy="510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FBF93-9CC7-4FFD-BBAD-E95CBFA29B49}"/>
              </a:ext>
            </a:extLst>
          </p:cNvPr>
          <p:cNvSpPr/>
          <p:nvPr/>
        </p:nvSpPr>
        <p:spPr>
          <a:xfrm>
            <a:off x="1423332" y="5076038"/>
            <a:ext cx="1048622" cy="370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33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B4C8CD9-8087-4643-8727-7ECA51FD13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506663"/>
            <a:ext cx="9109075" cy="4351337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865D576-3C7C-46AC-BFD4-5F22BC3474D8}"/>
              </a:ext>
            </a:extLst>
          </p:cNvPr>
          <p:cNvSpPr/>
          <p:nvPr/>
        </p:nvSpPr>
        <p:spPr>
          <a:xfrm rot="10800000">
            <a:off x="6516962" y="3143249"/>
            <a:ext cx="2498450" cy="390176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1A907CF-D490-4296-A565-D1C3A975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53" y="3493951"/>
            <a:ext cx="4866640" cy="3364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37D493-246A-444C-BBEF-089879786974}"/>
              </a:ext>
            </a:extLst>
          </p:cNvPr>
          <p:cNvSpPr/>
          <p:nvPr/>
        </p:nvSpPr>
        <p:spPr>
          <a:xfrm>
            <a:off x="4482824" y="5093513"/>
            <a:ext cx="355782" cy="405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39164C-B707-4B4F-8904-9BF59173B490}"/>
              </a:ext>
            </a:extLst>
          </p:cNvPr>
          <p:cNvSpPr txBox="1">
            <a:spLocks/>
          </p:cNvSpPr>
          <p:nvPr/>
        </p:nvSpPr>
        <p:spPr>
          <a:xfrm>
            <a:off x="881130" y="118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CN" b="1">
                <a:latin typeface="微軟正黑體"/>
                <a:ea typeface="微軟正黑體"/>
                <a:cs typeface="Calibri Light"/>
              </a:rPr>
              <a:t>利用Container Station架設</a:t>
            </a:r>
            <a:endParaRPr lang="en-US" altLang="zh-CN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7BA201B-4F27-431E-9D4E-59393AD0E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12" y="1112796"/>
            <a:ext cx="8187919" cy="169762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556B0C4-0E65-48C9-A4B1-07DFD5A464F1}"/>
              </a:ext>
            </a:extLst>
          </p:cNvPr>
          <p:cNvSpPr/>
          <p:nvPr/>
        </p:nvSpPr>
        <p:spPr>
          <a:xfrm>
            <a:off x="4273064" y="1746166"/>
            <a:ext cx="4366132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it-IT" altLang="ja-JP" sz="2200" b="1" err="1">
                <a:latin typeface="微軟正黑體"/>
                <a:ea typeface="微軟正黑體"/>
              </a:rPr>
              <a:t>UniFi</a:t>
            </a:r>
            <a:r>
              <a:rPr lang="it-IT" altLang="ja-JP" sz="2200" b="1">
                <a:latin typeface="微軟正黑體"/>
                <a:ea typeface="微軟正黑體"/>
              </a:rPr>
              <a:t> Controller </a:t>
            </a:r>
            <a:r>
              <a:rPr lang="ja-JP" altLang="it-IT" sz="2200" b="1">
                <a:latin typeface="微軟正黑體"/>
                <a:ea typeface="微軟正黑體"/>
              </a:rPr>
              <a:t>容器已完成建立</a:t>
            </a:r>
          </a:p>
        </p:txBody>
      </p:sp>
    </p:spTree>
    <p:extLst>
      <p:ext uri="{BB962C8B-B14F-4D97-AF65-F5344CB8AC3E}">
        <p14:creationId xmlns:p14="http://schemas.microsoft.com/office/powerpoint/2010/main" val="1215613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C18C-2B3E-4516-91D9-44DB1E2B6B7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33550" y="979488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利用 QNAP</a:t>
            </a:r>
            <a:br>
              <a:rPr lang="zh-TW" altLang="en-US" sz="5500" b="1">
                <a:latin typeface="微軟正黑體"/>
                <a:ea typeface="微軟正黑體"/>
                <a:cs typeface="Calibri Light"/>
              </a:rPr>
            </a:b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Virtualization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Station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架設</a:t>
            </a:r>
            <a:endParaRPr lang="en-US" sz="5500" b="1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58775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96F0C6F-935B-4491-830C-49113CBDC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"/>
          <a:stretch/>
        </p:blipFill>
        <p:spPr>
          <a:xfrm>
            <a:off x="-1" y="3582164"/>
            <a:ext cx="5836510" cy="3275835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CD3E276-CA0E-4FC0-941F-B75397BF3E1F}"/>
              </a:ext>
            </a:extLst>
          </p:cNvPr>
          <p:cNvSpPr/>
          <p:nvPr/>
        </p:nvSpPr>
        <p:spPr>
          <a:xfrm rot="10800000">
            <a:off x="5006685" y="2810424"/>
            <a:ext cx="2087341" cy="4244121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701D4C3-23C7-4F99-8970-0B56A16E544D}"/>
              </a:ext>
            </a:extLst>
          </p:cNvPr>
          <p:cNvGrpSpPr/>
          <p:nvPr/>
        </p:nvGrpSpPr>
        <p:grpSpPr>
          <a:xfrm>
            <a:off x="3543300" y="1597712"/>
            <a:ext cx="4605338" cy="828880"/>
            <a:chOff x="3543300" y="1597712"/>
            <a:chExt cx="4605338" cy="828880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B4B3E9B0-EE3C-4195-A2B6-189B2AD53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43300" y="1597712"/>
              <a:ext cx="4605338" cy="669309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5E54605F-A438-4071-B8B2-D64290699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50000"/>
            <a:stretch/>
          </p:blipFill>
          <p:spPr>
            <a:xfrm>
              <a:off x="3848680" y="2227536"/>
              <a:ext cx="3994577" cy="19905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985109-EDAB-470D-807C-D5693AA3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54770"/>
            <a:ext cx="10625666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b="1">
                <a:latin typeface="Microsoft JhengHei"/>
                <a:ea typeface="Microsoft JhengHei"/>
                <a:cs typeface="Calibri Light"/>
              </a:rPr>
              <a:t>參考 Virtualization Station 教學建立 VM</a:t>
            </a:r>
            <a:endParaRPr lang="en-US" b="1">
              <a:latin typeface="Microsoft JhengHei"/>
              <a:ea typeface="Microsoft JhengHei"/>
              <a:cs typeface="Calibri Ligh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15A300-1EAC-44D7-9FC8-0E86D8C2E541}"/>
              </a:ext>
            </a:extLst>
          </p:cNvPr>
          <p:cNvSpPr txBox="1">
            <a:spLocks/>
          </p:cNvSpPr>
          <p:nvPr/>
        </p:nvSpPr>
        <p:spPr>
          <a:xfrm>
            <a:off x="2955038" y="2292451"/>
            <a:ext cx="6051091" cy="56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cs typeface="Calibri Light"/>
              </a:rPr>
              <a:t>https://www.qnap.com/go/solution/virtualization-station/</a:t>
            </a:r>
            <a:endParaRPr lang="en-US"/>
          </a:p>
        </p:txBody>
      </p:sp>
      <p:pic>
        <p:nvPicPr>
          <p:cNvPr id="23" name="Picture 2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EA7A33-860B-4E66-AF08-4DB3C10F66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88"/>
          <a:stretch/>
        </p:blipFill>
        <p:spPr>
          <a:xfrm>
            <a:off x="5585372" y="2988472"/>
            <a:ext cx="6606628" cy="38695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D97B8D8-E5AC-455C-8135-8F4DF9A14D27}"/>
              </a:ext>
            </a:extLst>
          </p:cNvPr>
          <p:cNvSpPr/>
          <p:nvPr/>
        </p:nvSpPr>
        <p:spPr>
          <a:xfrm>
            <a:off x="4502285" y="4162148"/>
            <a:ext cx="603505" cy="237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03C2C3C8-A717-4C05-90A6-BD09E4F657C1}"/>
              </a:ext>
            </a:extLst>
          </p:cNvPr>
          <p:cNvSpPr txBox="1"/>
          <p:nvPr/>
        </p:nvSpPr>
        <p:spPr>
          <a:xfrm>
            <a:off x="3705157" y="1757283"/>
            <a:ext cx="4124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QNAP Virtualization Station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7327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ED31E-363C-41D8-8ADB-AF11D30D393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71763" y="889000"/>
            <a:ext cx="7239000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直接下載、</a:t>
            </a:r>
            <a:br>
              <a:rPr lang="en-US" altLang="zh-TW" sz="5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</a:b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安裝第三方提供的套件</a:t>
            </a:r>
            <a:endParaRPr lang="en-US" altLang="zh-CN" sz="5500" b="1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808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99BDD03-66B6-433C-BD2A-9C2212C6ED34}"/>
              </a:ext>
            </a:extLst>
          </p:cNvPr>
          <p:cNvSpPr/>
          <p:nvPr/>
        </p:nvSpPr>
        <p:spPr>
          <a:xfrm rot="10800000">
            <a:off x="-162544" y="1226975"/>
            <a:ext cx="6292747" cy="148277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7845C5-BB2F-4CFB-8A7D-A42F4D66E4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242"/>
          <a:stretch/>
        </p:blipFill>
        <p:spPr>
          <a:xfrm>
            <a:off x="-5250" y="2014498"/>
            <a:ext cx="6803170" cy="4843503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BF73958-11BD-4178-AF48-6D0D9C1EF460}"/>
              </a:ext>
            </a:extLst>
          </p:cNvPr>
          <p:cNvSpPr/>
          <p:nvPr/>
        </p:nvSpPr>
        <p:spPr>
          <a:xfrm rot="10800000">
            <a:off x="5445618" y="1798825"/>
            <a:ext cx="5871100" cy="3009910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34FBD-53A7-4974-B484-91C31E18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826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於 QNAP Club 下載第三方提供之 App</a:t>
            </a:r>
            <a:endParaRPr lang="en-US" b="1">
              <a:latin typeface="微軟正黑體"/>
            </a:endParaRPr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3F9453B-02CD-4B57-AC7C-E5550FE5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25" y="1535629"/>
            <a:ext cx="5546692" cy="2845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956E18-ABA0-46EF-8376-247A1D4C2977}"/>
              </a:ext>
            </a:extLst>
          </p:cNvPr>
          <p:cNvSpPr/>
          <p:nvPr/>
        </p:nvSpPr>
        <p:spPr>
          <a:xfrm>
            <a:off x="1585534" y="4743451"/>
            <a:ext cx="1133854" cy="223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ACE7F4-1686-43E1-80C4-003F25D86CEC}"/>
              </a:ext>
            </a:extLst>
          </p:cNvPr>
          <p:cNvSpPr/>
          <p:nvPr/>
        </p:nvSpPr>
        <p:spPr>
          <a:xfrm>
            <a:off x="5200650" y="5941919"/>
            <a:ext cx="895350" cy="628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B63C34E-F9AA-45A1-ACF8-365188E6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18" y="4329865"/>
            <a:ext cx="5560743" cy="115292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1FB49C-DFBC-477B-BDED-E99CB0F661F3}"/>
              </a:ext>
            </a:extLst>
          </p:cNvPr>
          <p:cNvSpPr/>
          <p:nvPr/>
        </p:nvSpPr>
        <p:spPr>
          <a:xfrm>
            <a:off x="3519315" y="4693294"/>
            <a:ext cx="322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需先安裝相依性軟體：QJDK8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E5CE083-B31C-4037-9C2E-4FBCE3BF1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26" y="5322371"/>
            <a:ext cx="5729110" cy="118783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7186D27-13E1-4AD1-A915-E82E8F4329F2}"/>
              </a:ext>
            </a:extLst>
          </p:cNvPr>
          <p:cNvSpPr/>
          <p:nvPr/>
        </p:nvSpPr>
        <p:spPr>
          <a:xfrm>
            <a:off x="6863293" y="5707204"/>
            <a:ext cx="2730235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選擇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NAS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合適的A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pp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版本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CF5BD22-BB06-4772-8F0A-82CD233CCB4E}"/>
              </a:ext>
            </a:extLst>
          </p:cNvPr>
          <p:cNvSpPr/>
          <p:nvPr/>
        </p:nvSpPr>
        <p:spPr>
          <a:xfrm>
            <a:off x="6014572" y="1557222"/>
            <a:ext cx="566927" cy="1793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86623FA-380D-483E-948E-1A9A4647B94C}"/>
              </a:ext>
            </a:extLst>
          </p:cNvPr>
          <p:cNvSpPr/>
          <p:nvPr/>
        </p:nvSpPr>
        <p:spPr>
          <a:xfrm rot="10800000">
            <a:off x="-1" y="2839808"/>
            <a:ext cx="7180967" cy="3573636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9761FB-2745-47AF-9CFD-28A6757939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38300"/>
            <a:ext cx="6688138" cy="3540125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E2810C3-88A3-414A-9831-993E98F546CC}"/>
              </a:ext>
            </a:extLst>
          </p:cNvPr>
          <p:cNvSpPr/>
          <p:nvPr/>
        </p:nvSpPr>
        <p:spPr>
          <a:xfrm rot="10800000">
            <a:off x="4593129" y="1771649"/>
            <a:ext cx="7560769" cy="3840645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ABB9A-0BE2-4598-A243-561E6248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0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手動安裝於 QNAP NAS</a:t>
            </a:r>
            <a:endParaRPr lang="en-US" b="1">
              <a:latin typeface="微軟正黑體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98BB3-0936-45A8-82AD-8ECDCC4F9168}"/>
              </a:ext>
            </a:extLst>
          </p:cNvPr>
          <p:cNvSpPr/>
          <p:nvPr/>
        </p:nvSpPr>
        <p:spPr>
          <a:xfrm>
            <a:off x="5921419" y="1873237"/>
            <a:ext cx="274729" cy="2269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9339731-8280-43D1-B34D-E70377C7D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70" y="2290269"/>
            <a:ext cx="6946830" cy="45677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05FA147-5145-48BD-80A6-DE5F485A4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09" y="5332019"/>
            <a:ext cx="6397392" cy="132639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B45C12-2A89-444D-91A9-6F5F3741BF86}"/>
              </a:ext>
            </a:extLst>
          </p:cNvPr>
          <p:cNvSpPr/>
          <p:nvPr/>
        </p:nvSpPr>
        <p:spPr>
          <a:xfrm>
            <a:off x="4019323" y="5810713"/>
            <a:ext cx="355225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ja-JP" altLang="en-US">
                <a:latin typeface="微軟正黑體"/>
                <a:ea typeface="微軟正黑體"/>
                <a:cs typeface="Calibri"/>
              </a:rPr>
              <a:t>於 App Center上傳安裝檔並安裝</a:t>
            </a:r>
          </a:p>
        </p:txBody>
      </p:sp>
    </p:spTree>
    <p:extLst>
      <p:ext uri="{BB962C8B-B14F-4D97-AF65-F5344CB8AC3E}">
        <p14:creationId xmlns:p14="http://schemas.microsoft.com/office/powerpoint/2010/main" val="423969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05C388D5-89DF-48BB-9155-CDCC1F89E008}"/>
              </a:ext>
            </a:extLst>
          </p:cNvPr>
          <p:cNvSpPr/>
          <p:nvPr/>
        </p:nvSpPr>
        <p:spPr>
          <a:xfrm rot="10800000">
            <a:off x="253331" y="1896023"/>
            <a:ext cx="6914829" cy="4244121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556C905-8E48-4758-87B5-E96961DEA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"/>
          <a:stretch/>
        </p:blipFill>
        <p:spPr>
          <a:xfrm>
            <a:off x="1031929" y="2062076"/>
            <a:ext cx="7179291" cy="4022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CF78C-65F0-46CA-AE96-F2E048383F82}"/>
              </a:ext>
            </a:extLst>
          </p:cNvPr>
          <p:cNvSpPr/>
          <p:nvPr/>
        </p:nvSpPr>
        <p:spPr>
          <a:xfrm>
            <a:off x="2712319" y="4404646"/>
            <a:ext cx="854187" cy="676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A514203-6E4C-4DC6-A0C4-82D62BA01E30}"/>
              </a:ext>
            </a:extLst>
          </p:cNvPr>
          <p:cNvSpPr/>
          <p:nvPr/>
        </p:nvSpPr>
        <p:spPr>
          <a:xfrm rot="10800000">
            <a:off x="6516962" y="3143249"/>
            <a:ext cx="2498450" cy="390176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CCA9ED0-664D-4C61-86C7-90FE5FF8A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53" y="3493951"/>
            <a:ext cx="4866640" cy="336404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F31FC59-9FBD-4CB8-91DE-E0184D40184D}"/>
              </a:ext>
            </a:extLst>
          </p:cNvPr>
          <p:cNvSpPr txBox="1">
            <a:spLocks/>
          </p:cNvSpPr>
          <p:nvPr/>
        </p:nvSpPr>
        <p:spPr>
          <a:xfrm>
            <a:off x="88113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ja-JP" b="1">
                <a:cs typeface="Calibri Light"/>
              </a:rPr>
              <a:t>於</a:t>
            </a:r>
            <a:r>
              <a:rPr lang="ja-JP" altLang="en-US" b="1">
                <a:cs typeface="Calibri Light"/>
              </a:rPr>
              <a:t> </a:t>
            </a:r>
            <a:r>
              <a:rPr lang="ja-JP" b="1">
                <a:cs typeface="Calibri Light"/>
              </a:rPr>
              <a:t>QNAP NAS</a:t>
            </a:r>
            <a:r>
              <a:rPr lang="ja-JP" altLang="en-US" b="1">
                <a:cs typeface="Calibri Light"/>
              </a:rPr>
              <a:t>完成安裝</a:t>
            </a:r>
            <a:endParaRPr lang="en-US" b="1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1D6B39B-1EEC-43B6-9112-324F96D5BA73}"/>
              </a:ext>
            </a:extLst>
          </p:cNvPr>
          <p:cNvSpPr/>
          <p:nvPr/>
        </p:nvSpPr>
        <p:spPr>
          <a:xfrm>
            <a:off x="2723094" y="5266974"/>
            <a:ext cx="3951678" cy="5336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100000">
                <a:schemeClr val="accent2"/>
              </a:gs>
            </a:gsLst>
            <a:lin ang="0" scaled="0"/>
          </a:gradFill>
          <a:ln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C000"/>
                </a:gs>
              </a:gsLst>
              <a:lin ang="0" scaled="0"/>
            </a:gradFill>
          </a:ln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B7E6AFB7-7EA4-41F8-BACB-30112FAA3AC8}"/>
              </a:ext>
            </a:extLst>
          </p:cNvPr>
          <p:cNvSpPr/>
          <p:nvPr/>
        </p:nvSpPr>
        <p:spPr>
          <a:xfrm>
            <a:off x="3322560" y="5375839"/>
            <a:ext cx="2921056" cy="369332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r>
              <a:rPr lang="ja-JP" altLang="en-US">
                <a:latin typeface="微軟正黑體"/>
                <a:ea typeface="微軟正黑體"/>
                <a:cs typeface="Calibri"/>
              </a:rPr>
              <a:t>App入口即出現於QTS桌面</a:t>
            </a:r>
          </a:p>
        </p:txBody>
      </p:sp>
    </p:spTree>
    <p:extLst>
      <p:ext uri="{BB962C8B-B14F-4D97-AF65-F5344CB8AC3E}">
        <p14:creationId xmlns:p14="http://schemas.microsoft.com/office/powerpoint/2010/main" val="3749796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99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85D59B8-102B-4EAA-8F1A-D39EFBF4742F}"/>
              </a:ext>
            </a:extLst>
          </p:cNvPr>
          <p:cNvSpPr txBox="1"/>
          <p:nvPr/>
        </p:nvSpPr>
        <p:spPr>
          <a:xfrm>
            <a:off x="4148135" y="4810128"/>
            <a:ext cx="39433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E12108-B68D-412B-8CF4-BBDD70783AF5}"/>
              </a:ext>
            </a:extLst>
          </p:cNvPr>
          <p:cNvSpPr txBox="1"/>
          <p:nvPr/>
        </p:nvSpPr>
        <p:spPr>
          <a:xfrm>
            <a:off x="2552700" y="6115050"/>
            <a:ext cx="749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。​​</a:t>
            </a:r>
          </a:p>
        </p:txBody>
      </p:sp>
    </p:spTree>
    <p:extLst>
      <p:ext uri="{BB962C8B-B14F-4D97-AF65-F5344CB8AC3E}">
        <p14:creationId xmlns:p14="http://schemas.microsoft.com/office/powerpoint/2010/main" val="16786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F342-DDC9-42E4-B561-65AC536D056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396266"/>
            <a:ext cx="9144000" cy="1457756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altLang="zh-TW" sz="6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Ubiquiti</a:t>
            </a:r>
            <a:r>
              <a:rPr lang="zh-TW" altLang="en-US" sz="6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zh-TW" sz="6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Networks</a:t>
            </a:r>
            <a:endParaRPr lang="en-US" sz="6400" b="1"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200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9BC0F-C02A-42CD-BBC8-16FEF882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35" y="-151078"/>
            <a:ext cx="11562286" cy="1738313"/>
          </a:xfrm>
        </p:spPr>
        <p:txBody>
          <a:bodyPr>
            <a:normAutofit/>
          </a:bodyPr>
          <a:lstStyle/>
          <a:p>
            <a:pPr algn="ctr">
              <a:lnSpc>
                <a:spcPts val="5000"/>
              </a:lnSpc>
            </a:pPr>
            <a:r>
              <a:rPr lang="zh-TW" b="1"/>
              <a:t>Ubiquiti Networks</a:t>
            </a:r>
            <a:r>
              <a:rPr lang="zh-TW" altLang="en-US" b="1"/>
              <a:t> </a:t>
            </a:r>
            <a:br>
              <a:rPr lang="en-US" altLang="zh-TW" b="1"/>
            </a:br>
            <a:r>
              <a:rPr lang="zh-TW" altLang="en-US" b="1" spc="600">
                <a:cs typeface="Calibri Light"/>
              </a:rPr>
              <a:t>優</a:t>
            </a:r>
            <a:r>
              <a:rPr lang="zh-TW" b="1" spc="600"/>
              <a:t>比快科技有限公司</a:t>
            </a:r>
            <a:endParaRPr lang="zh-TW" altLang="en-US" b="1" spc="600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92EA4739-3E6E-4469-A144-174A20923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74" y="3546201"/>
            <a:ext cx="3444226" cy="28988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0CE8EE5-B226-4E35-9DDA-011379F90FC7}"/>
              </a:ext>
            </a:extLst>
          </p:cNvPr>
          <p:cNvSpPr txBox="1"/>
          <p:nvPr/>
        </p:nvSpPr>
        <p:spPr>
          <a:xfrm>
            <a:off x="538547" y="1750545"/>
            <a:ext cx="7259103" cy="2340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latin typeface="微軟正黑體"/>
                <a:ea typeface="微軟正黑體"/>
              </a:rPr>
              <a:t>Ubiquiti Networks, Inc. (UBNT.US) </a:t>
            </a:r>
            <a:r>
              <a:rPr lang="zh-TW" altLang="zh-TW" sz="2200">
                <a:latin typeface="微軟正黑體"/>
                <a:ea typeface="微軟正黑體"/>
              </a:rPr>
              <a:t>成立於</a:t>
            </a:r>
            <a:r>
              <a:rPr lang="zh-TW" altLang="en-US" sz="2200">
                <a:latin typeface="微軟正黑體"/>
                <a:ea typeface="微軟正黑體"/>
              </a:rPr>
              <a:t> </a:t>
            </a:r>
            <a:r>
              <a:rPr lang="en-US" altLang="zh-TW" sz="2200">
                <a:latin typeface="微軟正黑體"/>
                <a:ea typeface="微軟正黑體"/>
              </a:rPr>
              <a:t>2003</a:t>
            </a:r>
            <a:r>
              <a:rPr lang="zh-TW" altLang="zh-TW" sz="2200">
                <a:latin typeface="微軟正黑體"/>
                <a:ea typeface="微軟正黑體"/>
              </a:rPr>
              <a:t>年</a:t>
            </a:r>
          </a:p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200">
                <a:latin typeface="微軟正黑體"/>
                <a:ea typeface="微軟正黑體"/>
              </a:rPr>
              <a:t>總部設在美國紐約</a:t>
            </a:r>
          </a:p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zh-TW" sz="2200">
                <a:latin typeface="微軟正黑體"/>
                <a:ea typeface="微軟正黑體"/>
              </a:rPr>
              <a:t>提供網路產品和解決方案服務，</a:t>
            </a:r>
            <a:b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200">
                <a:latin typeface="微軟正黑體"/>
                <a:ea typeface="微軟正黑體"/>
              </a:rPr>
              <a:t>包括</a:t>
            </a:r>
            <a:r>
              <a:rPr lang="zh-TW" altLang="en-US" sz="2200">
                <a:latin typeface="微軟正黑體"/>
                <a:ea typeface="微軟正黑體"/>
              </a:rPr>
              <a:t> </a:t>
            </a:r>
            <a:r>
              <a:rPr lang="en-US" altLang="zh-TW" sz="2200" err="1">
                <a:latin typeface="微軟正黑體"/>
                <a:ea typeface="微軟正黑體"/>
              </a:rPr>
              <a:t>AirMax</a:t>
            </a:r>
            <a:r>
              <a:rPr lang="en-US" altLang="zh-TW" sz="2200">
                <a:latin typeface="微軟正黑體"/>
                <a:ea typeface="微軟正黑體"/>
              </a:rPr>
              <a:t> </a:t>
            </a:r>
            <a:r>
              <a:rPr lang="zh-TW" altLang="zh-TW" sz="2200">
                <a:latin typeface="微軟正黑體"/>
                <a:ea typeface="微軟正黑體"/>
              </a:rPr>
              <a:t>系統、路由器、交換器和天線等</a:t>
            </a:r>
            <a:endParaRPr lang="zh-TW" altLang="en-US" sz="2200">
              <a:latin typeface="微軟正黑體"/>
              <a:ea typeface="微軟正黑體"/>
            </a:endParaRPr>
          </a:p>
          <a:p>
            <a:pPr>
              <a:lnSpc>
                <a:spcPts val="3600"/>
              </a:lnSpc>
            </a:pPr>
            <a:endParaRPr lang="en-US" altLang="zh-TW">
              <a:latin typeface="新細明體"/>
              <a:ea typeface="新細明體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6CA240A-8EDE-4EA4-8D65-2D758B620AC5}"/>
              </a:ext>
            </a:extLst>
          </p:cNvPr>
          <p:cNvGrpSpPr/>
          <p:nvPr/>
        </p:nvGrpSpPr>
        <p:grpSpPr>
          <a:xfrm>
            <a:off x="7070444" y="1861944"/>
            <a:ext cx="5121556" cy="4740727"/>
            <a:chOff x="7070444" y="1861944"/>
            <a:chExt cx="5121556" cy="4740727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48638C5D-71C2-4AA6-BB85-0D7987A2CCA8}"/>
                </a:ext>
              </a:extLst>
            </p:cNvPr>
            <p:cNvSpPr/>
            <p:nvPr/>
          </p:nvSpPr>
          <p:spPr>
            <a:xfrm>
              <a:off x="7070444" y="2097708"/>
              <a:ext cx="3180704" cy="4504963"/>
            </a:xfrm>
            <a:prstGeom prst="roundRect">
              <a:avLst>
                <a:gd name="adj" fmla="val 7798"/>
              </a:avLst>
            </a:prstGeom>
            <a:gradFill>
              <a:gsLst>
                <a:gs pos="82000">
                  <a:schemeClr val="bg1">
                    <a:lumMod val="50000"/>
                    <a:alpha val="10000"/>
                  </a:schemeClr>
                </a:gs>
                <a:gs pos="32000">
                  <a:schemeClr val="bg1">
                    <a:lumMod val="50000"/>
                    <a:alpha val="52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6D0B2073-D30A-479F-9FDF-73DA19A5AC2B}"/>
                </a:ext>
              </a:extLst>
            </p:cNvPr>
            <p:cNvGrpSpPr/>
            <p:nvPr/>
          </p:nvGrpSpPr>
          <p:grpSpPr>
            <a:xfrm>
              <a:off x="7567638" y="1861944"/>
              <a:ext cx="4624362" cy="4583147"/>
              <a:chOff x="7413863" y="1787678"/>
              <a:chExt cx="4624362" cy="4583147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BE5D0D3-341F-4D51-8C37-7864DE8B6773}"/>
                  </a:ext>
                </a:extLst>
              </p:cNvPr>
              <p:cNvSpPr/>
              <p:nvPr/>
            </p:nvSpPr>
            <p:spPr>
              <a:xfrm>
                <a:off x="7413863" y="1787678"/>
                <a:ext cx="4624362" cy="4583147"/>
              </a:xfrm>
              <a:prstGeom prst="rect">
                <a:avLst/>
              </a:prstGeom>
              <a:gradFill>
                <a:gsLst>
                  <a:gs pos="9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" name="Picture 5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86DCC057-A1F4-40C1-8129-6785EA97B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8" t="1182" r="952" b="1919"/>
              <a:stretch/>
            </p:blipFill>
            <p:spPr>
              <a:xfrm>
                <a:off x="7433583" y="1992922"/>
                <a:ext cx="4584921" cy="3412725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8701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F1F77A7C-5D1A-403F-AFDE-6E0858BAF1A1}"/>
              </a:ext>
            </a:extLst>
          </p:cNvPr>
          <p:cNvSpPr txBox="1">
            <a:spLocks/>
          </p:cNvSpPr>
          <p:nvPr/>
        </p:nvSpPr>
        <p:spPr>
          <a:xfrm>
            <a:off x="236723" y="41901"/>
            <a:ext cx="11682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b="1">
                <a:latin typeface="微軟正黑體"/>
                <a:ea typeface="微軟正黑體"/>
              </a:rPr>
              <a:t>Ubiquiti </a:t>
            </a:r>
            <a:r>
              <a:rPr lang="zh-TW" altLang="en-US" b="1">
                <a:latin typeface="微軟正黑體"/>
                <a:ea typeface="微軟正黑體"/>
              </a:rPr>
              <a:t>產品的崛起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845BE7-1A96-4003-8A81-972FBF9F4624}"/>
              </a:ext>
            </a:extLst>
          </p:cNvPr>
          <p:cNvSpPr txBox="1"/>
          <p:nvPr/>
        </p:nvSpPr>
        <p:spPr>
          <a:xfrm>
            <a:off x="1745348" y="1595499"/>
            <a:ext cx="9914864" cy="17018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獨特創新的「零中斷漫遊」技術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全功能中央管理能力涵蓋各式 U</a:t>
            </a:r>
            <a:r>
              <a:rPr lang="en-US" altLang="zh-TW" sz="2400" err="1">
                <a:latin typeface="微軟正黑體"/>
                <a:ea typeface="微軟正黑體"/>
              </a:rPr>
              <a:t>niFi</a:t>
            </a:r>
            <a:r>
              <a:rPr lang="en-US" altLang="zh-TW" sz="2400">
                <a:latin typeface="微軟正黑體"/>
                <a:ea typeface="微軟正黑體"/>
              </a:rPr>
              <a:t> </a:t>
            </a:r>
            <a:r>
              <a:rPr lang="zh-TW" altLang="en-US" sz="2400">
                <a:latin typeface="微軟正黑體"/>
                <a:ea typeface="微軟正黑體"/>
              </a:rPr>
              <a:t>系列網通產品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免費的管理軟體 </a:t>
            </a:r>
            <a:r>
              <a:rPr lang="en-US" altLang="zh-TW" sz="2400" err="1">
                <a:latin typeface="微軟正黑體"/>
                <a:ea typeface="微軟正黑體"/>
              </a:rPr>
              <a:t>UniFi</a:t>
            </a:r>
            <a:r>
              <a:rPr lang="en-US" altLang="zh-TW" sz="2400">
                <a:latin typeface="微軟正黑體"/>
                <a:ea typeface="微軟正黑體"/>
              </a:rPr>
              <a:t> Controller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有競爭力的建置成本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F1804B4-F605-48A3-8066-158E694BB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01" b="6128"/>
          <a:stretch/>
        </p:blipFill>
        <p:spPr>
          <a:xfrm>
            <a:off x="935288" y="3525410"/>
            <a:ext cx="10984403" cy="33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7EBAC5B-B330-4B77-BC6D-A14566822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6" y="2215629"/>
            <a:ext cx="8852371" cy="111111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798C7A2-981E-4650-81C3-E4947ECDF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546" y="2078496"/>
            <a:ext cx="6214727" cy="90320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E8C8521-EA13-4133-BE0E-935ED400F4AE}"/>
              </a:ext>
            </a:extLst>
          </p:cNvPr>
          <p:cNvSpPr/>
          <p:nvPr/>
        </p:nvSpPr>
        <p:spPr>
          <a:xfrm>
            <a:off x="1944460" y="2294131"/>
            <a:ext cx="37648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Network Management </a:t>
            </a:r>
            <a:endParaRPr lang="en-US" altLang="zh-TW" sz="25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10E31-E65A-4487-BA53-0142F155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13516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Microsoft JhengHei"/>
                <a:ea typeface="Microsoft JhengHei"/>
                <a:cs typeface="Calibri Light"/>
              </a:rPr>
              <a:t>應用性高的控制中心 </a:t>
            </a:r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UniFi Controller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DA2F98-FE52-4351-8BD5-7EB71212602F}"/>
              </a:ext>
            </a:extLst>
          </p:cNvPr>
          <p:cNvSpPr txBox="1"/>
          <p:nvPr/>
        </p:nvSpPr>
        <p:spPr>
          <a:xfrm>
            <a:off x="753896" y="3611294"/>
            <a:ext cx="7013570" cy="970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 直覺且強大的部署介面</a:t>
            </a:r>
          </a:p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 能夠操作部署同時監控網域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565E67A-ACCF-451A-A39B-3AFAB823D0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8"/>
          <a:stretch/>
        </p:blipFill>
        <p:spPr>
          <a:xfrm>
            <a:off x="5665944" y="1439079"/>
            <a:ext cx="6526056" cy="54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2EAF-72D5-4C09-BE05-DBAC906D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36" y="64852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高功能性的多元設定</a:t>
            </a:r>
            <a:endParaRPr lang="ja-JP" b="1">
              <a:latin typeface="微軟正黑體"/>
              <a:ea typeface="ＭＳ Ｐゴシック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56BC2-3A07-48C2-A2F2-B104E72C21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50473" y="4005569"/>
            <a:ext cx="4402368" cy="18502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支援以下功能</a:t>
            </a:r>
            <a:endParaRPr lang="en-US" sz="2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360045" lvl="1" indent="-271145"/>
            <a:r>
              <a:rPr lang="en-US" altLang="ja-JP" sz="2200" err="1">
                <a:latin typeface="微軟正黑體"/>
                <a:ea typeface="微軟正黑體"/>
                <a:cs typeface="Calibri"/>
              </a:rPr>
              <a:t>UniFi</a:t>
            </a:r>
            <a:r>
              <a:rPr lang="en-US" altLang="ja-JP" sz="22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ja-JP" sz="2200" err="1">
                <a:latin typeface="微軟正黑體"/>
                <a:ea typeface="微軟正黑體"/>
                <a:cs typeface="Calibri"/>
              </a:rPr>
              <a:t>快速漫遊</a:t>
            </a:r>
          </a:p>
          <a:p>
            <a:pPr marL="360045" lvl="1" indent="-271145"/>
            <a:r>
              <a:rPr lang="en-US" altLang="ja-JP" sz="2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設定訪客模式</a:t>
            </a:r>
            <a:endParaRPr lang="en-US" altLang="ja-JP" sz="2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360045" lvl="1" indent="-271145"/>
            <a:r>
              <a:rPr lang="en-US" altLang="ja-JP" sz="2200" err="1">
                <a:latin typeface="微軟正黑體"/>
                <a:ea typeface="微軟正黑體"/>
                <a:cs typeface="Calibri"/>
              </a:rPr>
              <a:t>為每一個</a:t>
            </a:r>
            <a:r>
              <a:rPr lang="en-US" altLang="ja-JP" sz="2200">
                <a:latin typeface="微軟正黑體"/>
                <a:ea typeface="微軟正黑體"/>
                <a:cs typeface="Calibri"/>
              </a:rPr>
              <a:t> SSID </a:t>
            </a:r>
            <a:r>
              <a:rPr lang="en-US" altLang="ja-JP" sz="2200" err="1">
                <a:latin typeface="微軟正黑體"/>
                <a:ea typeface="微軟正黑體"/>
                <a:cs typeface="Calibri"/>
              </a:rPr>
              <a:t>設定排程使用</a:t>
            </a:r>
          </a:p>
          <a:p>
            <a:pPr lvl="1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9A27CC1-BAFB-4721-B1A2-1BCF4C7C0564}"/>
              </a:ext>
            </a:extLst>
          </p:cNvPr>
          <p:cNvSpPr txBox="1">
            <a:spLocks/>
          </p:cNvSpPr>
          <p:nvPr/>
        </p:nvSpPr>
        <p:spPr>
          <a:xfrm>
            <a:off x="5431260" y="2308858"/>
            <a:ext cx="6760739" cy="153918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0">
              <a:buNone/>
            </a:pPr>
            <a:r>
              <a:rPr lang="zh-CN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跨區域的網通產品管理系統</a:t>
            </a:r>
            <a:endParaRPr lang="en-US" altLang="zh-CN" sz="28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717550"/>
            <a:r>
              <a:rPr lang="zh-CN" altLang="en-US" sz="2800" b="1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所有 UniFi 產品集中管理於單一平台</a:t>
            </a:r>
            <a:endParaRPr lang="en-US" sz="2800">
              <a:solidFill>
                <a:srgbClr val="FFFFFF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CE2CFD0-46F7-4039-B7A2-EEF62CD4B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09" y="1796635"/>
            <a:ext cx="6333182" cy="42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D17B1-1426-408A-BB4F-6D011C29AB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7576" y="18255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UniFi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 </a:t>
            </a:r>
            <a:r>
              <a:rPr lang="en-US" altLang="ja-JP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支援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快速漫遊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0606-56FE-440D-BE9A-AE6B7D216F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3040" y="1669841"/>
            <a:ext cx="5590703" cy="2439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zh-TW" altLang="en-US" sz="2200">
                <a:latin typeface="微軟正黑體"/>
                <a:ea typeface="微軟正黑體"/>
                <a:cs typeface="Calibri"/>
              </a:rPr>
              <a:t>快速漫遊是一種無線協議修訂版本，可使接入點快速驗證漫遊客戶端。使其在無線網路間無感切換，同時增強設備的便攜性。</a:t>
            </a:r>
            <a:endParaRPr lang="en-US" sz="22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96429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CEE5-98AA-40CF-8015-DBE4CC8DFF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47800" y="879121"/>
            <a:ext cx="9491133" cy="23876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500" b="1">
                <a:latin typeface="微軟正黑體"/>
                <a:ea typeface="微軟正黑體"/>
                <a:cs typeface="Calibri Light"/>
              </a:rPr>
              <a:t>在</a:t>
            </a:r>
            <a:r>
              <a:rPr lang="en-US" sz="5500" b="1">
                <a:latin typeface="微軟正黑體"/>
                <a:ea typeface="微軟正黑體"/>
                <a:cs typeface="Calibri Light"/>
              </a:rPr>
              <a:t>QNAP </a:t>
            </a:r>
            <a:r>
              <a:rPr lang="en-US" altLang="zh-CN" sz="5500" b="1">
                <a:latin typeface="微軟正黑體"/>
                <a:ea typeface="微軟正黑體"/>
                <a:cs typeface="Calibri Light"/>
              </a:rPr>
              <a:t>NAS</a:t>
            </a:r>
            <a:br>
              <a:rPr lang="en-US" altLang="zh-CN" sz="5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</a:br>
            <a:r>
              <a:rPr lang="zh-CN" altLang="en-US" sz="5500" b="1">
                <a:latin typeface="微軟正黑體"/>
                <a:ea typeface="微軟正黑體"/>
                <a:cs typeface="Calibri Light"/>
              </a:rPr>
              <a:t>使用 </a:t>
            </a:r>
            <a:r>
              <a:rPr lang="en-US" altLang="zh-CN" sz="5500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en-US" altLang="zh-CN" sz="5500" b="1">
                <a:latin typeface="微軟正黑體"/>
                <a:ea typeface="微軟正黑體"/>
                <a:cs typeface="Calibri Light"/>
              </a:rPr>
              <a:t> Controller </a:t>
            </a:r>
            <a:r>
              <a:rPr lang="zh-CN" altLang="en-US" sz="5500" b="1">
                <a:latin typeface="微軟正黑體"/>
                <a:ea typeface="微軟正黑體"/>
                <a:cs typeface="Calibri Light"/>
              </a:rPr>
              <a:t>的特色</a:t>
            </a:r>
            <a:endParaRPr lang="zh-CN" sz="5500" b="1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129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寬螢幕</PresentationFormat>
  <Slides>29</Slides>
  <Notes>8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theme</vt:lpstr>
      <vt:lpstr>PowerPoint 簡報</vt:lpstr>
      <vt:lpstr>PowerPoint 簡報</vt:lpstr>
      <vt:lpstr>Ubiquiti Networks</vt:lpstr>
      <vt:lpstr>Ubiquiti Networks  優比快科技有限公司</vt:lpstr>
      <vt:lpstr>PowerPoint 簡報</vt:lpstr>
      <vt:lpstr>應用性高的控制中心 UniFi Controller</vt:lpstr>
      <vt:lpstr>高功能性的多元設定</vt:lpstr>
      <vt:lpstr>UniFi 支援快速漫遊</vt:lpstr>
      <vt:lpstr>在QNAP NAS 使用 UniFi Controller 的特色</vt:lpstr>
      <vt:lpstr>為何不建議用 PC 安裝 UniFi Controller ?</vt:lpstr>
      <vt:lpstr>PowerPoint 簡報</vt:lpstr>
      <vt:lpstr>多種硬體規格</vt:lpstr>
      <vt:lpstr>24/7 不關機的穩定系統 </vt:lpstr>
      <vt:lpstr>完全免費的雲端服務</vt:lpstr>
      <vt:lpstr>如何在 QNAP NAS 安裝UniFi Controller</vt:lpstr>
      <vt:lpstr>PowerPoint 簡報</vt:lpstr>
      <vt:lpstr>Container vs. Virtual Machine</vt:lpstr>
      <vt:lpstr>利用 QNAP  Container Station 架設</vt:lpstr>
      <vt:lpstr>利用Container Station架設</vt:lpstr>
      <vt:lpstr>利用Container Station架設</vt:lpstr>
      <vt:lpstr>PowerPoint 簡報</vt:lpstr>
      <vt:lpstr>利用 QNAP Virtualization Station 架設</vt:lpstr>
      <vt:lpstr>參考 Virtualization Station 教學建立 VM</vt:lpstr>
      <vt:lpstr>直接下載、 安裝第三方提供的套件</vt:lpstr>
      <vt:lpstr>於 QNAP Club 下載第三方提供之 App</vt:lpstr>
      <vt:lpstr>手動安裝於 QNAP NAS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2013-07-15T20:26:40Z</dcterms:created>
  <dcterms:modified xsi:type="dcterms:W3CDTF">2019-04-16T05:30:00Z</dcterms:modified>
</cp:coreProperties>
</file>