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9"/>
  </p:notesMasterIdLst>
  <p:handoutMasterIdLst>
    <p:handoutMasterId r:id="rId50"/>
  </p:handoutMasterIdLst>
  <p:sldIdLst>
    <p:sldId id="256" r:id="rId2"/>
    <p:sldId id="396" r:id="rId3"/>
    <p:sldId id="404" r:id="rId4"/>
    <p:sldId id="386" r:id="rId5"/>
    <p:sldId id="391" r:id="rId6"/>
    <p:sldId id="408" r:id="rId7"/>
    <p:sldId id="344" r:id="rId8"/>
    <p:sldId id="379" r:id="rId9"/>
    <p:sldId id="341" r:id="rId10"/>
    <p:sldId id="392" r:id="rId11"/>
    <p:sldId id="349" r:id="rId12"/>
    <p:sldId id="403" r:id="rId13"/>
    <p:sldId id="409" r:id="rId14"/>
    <p:sldId id="361" r:id="rId15"/>
    <p:sldId id="411" r:id="rId16"/>
    <p:sldId id="363" r:id="rId17"/>
    <p:sldId id="410" r:id="rId18"/>
    <p:sldId id="360" r:id="rId19"/>
    <p:sldId id="362" r:id="rId20"/>
    <p:sldId id="378" r:id="rId21"/>
    <p:sldId id="359" r:id="rId22"/>
    <p:sldId id="368" r:id="rId23"/>
    <p:sldId id="394" r:id="rId24"/>
    <p:sldId id="374" r:id="rId25"/>
    <p:sldId id="383" r:id="rId26"/>
    <p:sldId id="401" r:id="rId27"/>
    <p:sldId id="365" r:id="rId28"/>
    <p:sldId id="366" r:id="rId29"/>
    <p:sldId id="367" r:id="rId30"/>
    <p:sldId id="369" r:id="rId31"/>
    <p:sldId id="385" r:id="rId32"/>
    <p:sldId id="370" r:id="rId33"/>
    <p:sldId id="371" r:id="rId34"/>
    <p:sldId id="375" r:id="rId35"/>
    <p:sldId id="406" r:id="rId36"/>
    <p:sldId id="354" r:id="rId37"/>
    <p:sldId id="377" r:id="rId38"/>
    <p:sldId id="384" r:id="rId39"/>
    <p:sldId id="346" r:id="rId40"/>
    <p:sldId id="347" r:id="rId41"/>
    <p:sldId id="348" r:id="rId42"/>
    <p:sldId id="353" r:id="rId43"/>
    <p:sldId id="407" r:id="rId44"/>
    <p:sldId id="296" r:id="rId45"/>
    <p:sldId id="345" r:id="rId46"/>
    <p:sldId id="395" r:id="rId47"/>
    <p:sldId id="289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1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b5243655-26ed-4f1d-966f-d9e885211a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815D"/>
    <a:srgbClr val="D6E3D2"/>
    <a:srgbClr val="97A5C8"/>
    <a:srgbClr val="24B8EC"/>
    <a:srgbClr val="505B71"/>
    <a:srgbClr val="291060"/>
    <a:srgbClr val="B7CFEC"/>
    <a:srgbClr val="595757"/>
    <a:srgbClr val="0A0D0F"/>
    <a:srgbClr val="3C0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735090-B99B-A98F-A4B5-58FAB81B9F25}" v="24" dt="2019-04-11T11:54:47.010"/>
    <p1510:client id="{6B2F64A2-2165-F248-8B75-78FEAB0F472E}" v="537" dt="2019-04-11T08:26:35.511"/>
    <p1510:client id="{95C117B1-A7C7-4FBC-AE84-44F58037249F}" v="58" dt="2019-04-11T01:59:58.893"/>
    <p1510:client id="{43A76557-6EDE-8ECA-A552-3E4A210A8B45}" v="35" dt="2019-04-11T04:54:00.178"/>
    <p1510:client id="{A4718376-45C6-4148-90F3-8610C90AD8A2}" v="1226" dt="2019-04-12T01:55:20.650"/>
    <p1510:client id="{C9873F8B-6517-FA7C-378F-F7C659D91935}" v="32" dt="2019-04-11T05:51:24.524"/>
    <p1510:client id="{24F2FB72-A7F0-19A9-0484-87E3DA451C8A}" v="109" dt="2019-04-11T03:25:33.163"/>
    <p1510:client id="{5068FECB-8265-8A0F-A9E9-82ECA8B86239}" v="34" dt="2019-04-11T05:30:54.112"/>
    <p1510:client id="{2A5791AA-7667-3A50-7AFA-530FB20B0D7F}" v="35" dt="2019-04-11T06:55:33.50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82" y="106"/>
      </p:cViewPr>
      <p:guideLst>
        <p:guide orient="horz" pos="1620"/>
        <p:guide pos="2880"/>
        <p:guide pos="31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2019/4/12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zh-TW" alt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/>
              <a:t>測試於 </a:t>
            </a:r>
            <a:r>
              <a:rPr lang="en-US" b="1"/>
              <a:t>QNAP</a:t>
            </a:r>
            <a:r>
              <a:rPr lang="en-US" altLang="ja-JP" b="1"/>
              <a:t> </a:t>
            </a:r>
            <a:r>
              <a:rPr lang="ja-JP" altLang="en-US" b="1"/>
              <a:t>實驗室。數據會因實際環境而有所不同。</a:t>
            </a:r>
            <a:br>
              <a:rPr lang="ja-JP" altLang="en-US" b="1"/>
            </a:br>
            <a:r>
              <a:rPr lang="ja-JP" altLang="en-US" b="1"/>
              <a:t>測試環境</a:t>
            </a:r>
            <a:r>
              <a:rPr lang="en-US" b="1"/>
              <a:t>: TR-004U: 4 x 1TB HDD (Seagate ST1000NM0033), RAID 5, NTFS/HFS+</a:t>
            </a:r>
            <a:endParaRPr lang="en-US" altLang="ja-JP"/>
          </a:p>
          <a:p>
            <a:pPr marL="0" indent="0">
              <a:buNone/>
            </a:pPr>
            <a:r>
              <a:rPr lang="ja-JP" altLang="en-US" b="1"/>
              <a:t>客戶端電腦</a:t>
            </a:r>
            <a:r>
              <a:rPr lang="en-US" b="1"/>
              <a:t>: 1. Intel Core i7-6700 3.4 GHz, 64 GB RAM, USB 3.0, Windows 10 home (1809), Blackmagic Desk Speed Test </a:t>
            </a:r>
            <a:endParaRPr lang="en-US"/>
          </a:p>
          <a:p>
            <a:pPr marL="0" indent="0">
              <a:buNone/>
            </a:pPr>
            <a:r>
              <a:rPr lang="en-US" b="1"/>
              <a:t>                </a:t>
            </a:r>
            <a:r>
              <a:rPr lang="en-US" altLang="zh-TW" b="1"/>
              <a:t> </a:t>
            </a:r>
            <a:r>
              <a:rPr lang="zh-TW" altLang="en-US" b="1"/>
              <a:t>   </a:t>
            </a:r>
            <a:r>
              <a:rPr lang="en-US" b="1"/>
              <a:t>  2. MacBook Pro, Core i7 2.9 GHz, 16GB, macOS 10.14.3, AJA System test</a:t>
            </a:r>
            <a:endParaRPr lang="en-US"/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94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375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1278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510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3451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13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694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2590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2002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551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lang="en-US" sz="1100" b="0" i="0" u="none" strike="noStrike" cap="none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71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405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6432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1754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398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347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756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058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987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41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57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838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" y="577"/>
            <a:ext cx="9151984" cy="514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9143992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3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9143991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4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9143992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8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9143992" cy="51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2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 preserve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" y="577"/>
            <a:ext cx="9151984" cy="5147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8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8D0209-7B27-498E-95FE-5830663D51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399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64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3996" cy="5143497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9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3994" cy="5143497"/>
          </a:xfrm>
          <a:prstGeom prst="rect">
            <a:avLst/>
          </a:prstGeom>
        </p:spPr>
      </p:pic>
      <p:sp>
        <p:nvSpPr>
          <p:cNvPr id="4" name="Shape 11">
            <a:extLst>
              <a:ext uri="{FF2B5EF4-FFF2-40B4-BE49-F238E27FC236}">
                <a16:creationId xmlns:a16="http://schemas.microsoft.com/office/drawing/2014/main" id="{DA371A5F-E5F8-426A-BB6B-09646E0DD72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33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3994" cy="5143496"/>
          </a:xfrm>
          <a:prstGeom prst="rect">
            <a:avLst/>
          </a:prstGeom>
        </p:spPr>
      </p:pic>
      <p:sp>
        <p:nvSpPr>
          <p:cNvPr id="4" name="Shape 11">
            <a:extLst>
              <a:ext uri="{FF2B5EF4-FFF2-40B4-BE49-F238E27FC236}">
                <a16:creationId xmlns:a16="http://schemas.microsoft.com/office/drawing/2014/main" id="{3FE8EC00-3D0F-4371-89C2-C5B69D295E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75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55159A6-D313-47EC-A987-D6A0DACCB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3FFCE560-0062-46DF-AC81-9D1AF68205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3999" cy="88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3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3994" cy="514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5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" name="Shape 9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4" y="0"/>
            <a:ext cx="9143992" cy="514349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2" r:id="rId2"/>
    <p:sldLayoutId id="2147483682" r:id="rId3"/>
    <p:sldLayoutId id="2147483677" r:id="rId4"/>
    <p:sldLayoutId id="2147483685" r:id="rId5"/>
    <p:sldLayoutId id="2147483688" r:id="rId6"/>
    <p:sldLayoutId id="2147483689" r:id="rId7"/>
    <p:sldLayoutId id="2147483678" r:id="rId8"/>
    <p:sldLayoutId id="2147483686" r:id="rId9"/>
    <p:sldLayoutId id="2147483696" r:id="rId10"/>
    <p:sldLayoutId id="2147483695" r:id="rId11"/>
    <p:sldLayoutId id="2147483690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28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6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29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29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89.png"/><Relationship Id="rId7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9.png"/><Relationship Id="rId7" Type="http://schemas.openxmlformats.org/officeDocument/2006/relationships/image" Target="../media/image95.png"/><Relationship Id="rId12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28.emf"/><Relationship Id="rId5" Type="http://schemas.openxmlformats.org/officeDocument/2006/relationships/image" Target="../media/image93.png"/><Relationship Id="rId10" Type="http://schemas.openxmlformats.org/officeDocument/2006/relationships/image" Target="../media/image81.png"/><Relationship Id="rId4" Type="http://schemas.openxmlformats.org/officeDocument/2006/relationships/image" Target="../media/image90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5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29.png"/><Relationship Id="rId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2.png"/><Relationship Id="rId7" Type="http://schemas.openxmlformats.org/officeDocument/2006/relationships/image" Target="../media/image125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9.png"/><Relationship Id="rId9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28.emf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22.png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1D36CD4-D141-43B2-96AF-2D04EB81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233" y="2400969"/>
            <a:ext cx="3966282" cy="2118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zh-TW" altLang="en-US"/>
              <a:t>QNAP </a:t>
            </a:r>
            <a:r>
              <a:rPr lang="en-US" altLang="zh-TW"/>
              <a:t>goes</a:t>
            </a:r>
            <a:r>
              <a:rPr lang="zh-TW" altLang="en-US"/>
              <a:t> </a:t>
            </a:r>
            <a:r>
              <a:rPr lang="en-US" altLang="zh-TW"/>
              <a:t>b</a:t>
            </a:r>
            <a:r>
              <a:rPr lang="zh-TW" altLang="en-US"/>
              <a:t>eyond NAS for </a:t>
            </a:r>
            <a:r>
              <a:rPr lang="en-US" altLang="zh-TW"/>
              <a:t>y</a:t>
            </a:r>
            <a:r>
              <a:rPr lang="zh-TW" altLang="en-US"/>
              <a:t>our </a:t>
            </a:r>
            <a:r>
              <a:rPr lang="en-US" altLang="zh-TW"/>
              <a:t>n</a:t>
            </a:r>
            <a:r>
              <a:rPr lang="zh-TW" altLang="en-US"/>
              <a:t>eeds</a:t>
            </a:r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49895AC-B606-47D7-A5BC-805F998AC96A}"/>
              </a:ext>
            </a:extLst>
          </p:cNvPr>
          <p:cNvSpPr/>
          <p:nvPr/>
        </p:nvSpPr>
        <p:spPr>
          <a:xfrm>
            <a:off x="1437223" y="2404686"/>
            <a:ext cx="3506144" cy="21174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8A04178-51EE-4802-BAB1-D185E4ACD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68" t="11687" r="58767" b="8606"/>
          <a:stretch/>
        </p:blipFill>
        <p:spPr>
          <a:xfrm>
            <a:off x="0" y="1240970"/>
            <a:ext cx="1293266" cy="289361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6A663CC-19F8-42D0-B091-FBCBAF396139}"/>
              </a:ext>
            </a:extLst>
          </p:cNvPr>
          <p:cNvSpPr/>
          <p:nvPr/>
        </p:nvSpPr>
        <p:spPr>
          <a:xfrm>
            <a:off x="730181" y="2950788"/>
            <a:ext cx="522509" cy="85941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7B8B3ED-28F6-4F77-AB01-85C2E211735B}"/>
              </a:ext>
            </a:extLst>
          </p:cNvPr>
          <p:cNvSpPr/>
          <p:nvPr/>
        </p:nvSpPr>
        <p:spPr>
          <a:xfrm>
            <a:off x="5082392" y="2404261"/>
            <a:ext cx="3969522" cy="21174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97598FCE-0A68-C64B-9E1B-7CCC19FE0592}"/>
              </a:ext>
            </a:extLst>
          </p:cNvPr>
          <p:cNvSpPr txBox="1">
            <a:spLocks/>
          </p:cNvSpPr>
          <p:nvPr/>
        </p:nvSpPr>
        <p:spPr>
          <a:xfrm>
            <a:off x="1182980" y="1003311"/>
            <a:ext cx="7798824" cy="3817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Traditional RAID devices can only switch between modes via a hardware switch</a:t>
            </a:r>
            <a:endParaRPr lang="en-US" altLang="zh-TW" sz="1600" b="1">
              <a:solidFill>
                <a:schemeClr val="bg2">
                  <a:lumMod val="90000"/>
                  <a:lumOff val="1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66AB637-EFBF-A54C-8CB5-352D0297717A}"/>
              </a:ext>
            </a:extLst>
          </p:cNvPr>
          <p:cNvSpPr/>
          <p:nvPr/>
        </p:nvSpPr>
        <p:spPr>
          <a:xfrm>
            <a:off x="4971580" y="1414079"/>
            <a:ext cx="4010224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Integrated with QTS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Storage &amp;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Snapshot, in NAS storage mode</a:t>
            </a:r>
            <a:b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</a:b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TR-004U supports storage pool creation, snapshot, </a:t>
            </a:r>
            <a:r>
              <a:rPr lang="en-US" altLang="zh-TW" b="1" err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Qsirch</a:t>
            </a: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 pitchFamily="34" charset="-120"/>
              </a:rPr>
              <a:t> and more!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791B8A6-E328-AF48-8B16-FBFB11AAE6BD}"/>
              </a:ext>
            </a:extLst>
          </p:cNvPr>
          <p:cNvSpPr/>
          <p:nvPr/>
        </p:nvSpPr>
        <p:spPr>
          <a:xfrm>
            <a:off x="1437223" y="1414079"/>
            <a:ext cx="3594682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QNAP unique External RAID Manager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allows software-managed</a:t>
            </a:r>
            <a:br>
              <a:rPr lang="zh-TW" altLang="en-US" b="1">
                <a:ea typeface="微軟正黑體" pitchFamily="34" charset="-120"/>
              </a:rPr>
            </a:b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Single/JBOD/RAID 0/1/5/10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modes and disk health</a:t>
            </a:r>
          </a:p>
        </p:txBody>
      </p:sp>
      <p:pic>
        <p:nvPicPr>
          <p:cNvPr id="3" name="圖片 3" descr="一張含有 螢幕擷取畫面, 監視器, 螢幕, 牆 的圖片&#10;&#10;描述是以非常高的可信度產生">
            <a:extLst>
              <a:ext uri="{FF2B5EF4-FFF2-40B4-BE49-F238E27FC236}">
                <a16:creationId xmlns:a16="http://schemas.microsoft.com/office/drawing/2014/main" id="{D4CCD761-DA3E-470E-B93E-677396AC0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562" y="2437453"/>
            <a:ext cx="3500050" cy="208349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3DE4553-D378-4AB0-AACD-9A86E495A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330" y="3277803"/>
            <a:ext cx="974690" cy="1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F5245CD-831C-421B-8A40-45A98A13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50" y="954913"/>
            <a:ext cx="4553150" cy="35228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TR-00</a:t>
            </a:r>
            <a:r>
              <a:rPr lang="en-US" altLang="zh-TW"/>
              <a:t>4U Windows / Mac </a:t>
            </a:r>
            <a:r>
              <a:rPr lang="en-US" altLang="zh-CN"/>
              <a:t>performance</a:t>
            </a:r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344FD-E7FB-464A-B053-990EFC9D251A}"/>
              </a:ext>
            </a:extLst>
          </p:cNvPr>
          <p:cNvSpPr/>
          <p:nvPr/>
        </p:nvSpPr>
        <p:spPr>
          <a:xfrm>
            <a:off x="1618040" y="4094032"/>
            <a:ext cx="5785845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800"/>
              <a:t>Tested in QNAP Labs. Figures may vary by environment.</a:t>
            </a:r>
          </a:p>
          <a:p>
            <a:r>
              <a:rPr lang="en-US" sz="800"/>
              <a:t>Test environment:</a:t>
            </a:r>
            <a:br>
              <a:rPr lang="en-US" sz="800"/>
            </a:br>
            <a:r>
              <a:rPr lang="en-US" sz="800"/>
              <a:t>TR-004U: Volume type: RAID 5; 4 x 1TB Seagate ST1000NM0033 HDD  </a:t>
            </a:r>
          </a:p>
          <a:p>
            <a:r>
              <a:rPr lang="en-US" sz="800"/>
              <a:t>Client PC: 1. Intel Core i7-6700 3.4 GHz, 64 GB RAM, USB 3.0, Windows 10 home (1809), Blackmagic Desk Speed Test </a:t>
            </a:r>
          </a:p>
          <a:p>
            <a:r>
              <a:rPr lang="en-US" sz="800"/>
              <a:t>                  2. MacBook Pro, Core i7 2.9 GHz, 16GB, macOS 10.14.3, AJA System test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9F23CAC-6C17-49D5-B3A3-1B52B3E4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343" y="1272175"/>
            <a:ext cx="4103180" cy="29077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4B62EF-CFF5-4F1A-98C7-581287DA9C3F}"/>
              </a:ext>
            </a:extLst>
          </p:cNvPr>
          <p:cNvSpPr/>
          <p:nvPr/>
        </p:nvSpPr>
        <p:spPr>
          <a:xfrm>
            <a:off x="3157112" y="1161435"/>
            <a:ext cx="747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Windows</a:t>
            </a:r>
            <a:endParaRPr lang="en-US" sz="10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5AD4F5EA-3D03-4D25-9585-8999C3149ABA}"/>
              </a:ext>
            </a:extLst>
          </p:cNvPr>
          <p:cNvSpPr/>
          <p:nvPr/>
        </p:nvSpPr>
        <p:spPr>
          <a:xfrm>
            <a:off x="7662542" y="1161435"/>
            <a:ext cx="433132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j-lt"/>
                <a:ea typeface="Microsoft JhengHei"/>
              </a:rPr>
              <a:t>Mac</a:t>
            </a:r>
            <a:endParaRPr lang="en-US" sz="10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D22644E-7BD6-4216-854F-E0572BD9F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62"/>
          <a:stretch/>
        </p:blipFill>
        <p:spPr>
          <a:xfrm>
            <a:off x="836560" y="1525633"/>
            <a:ext cx="3199731" cy="192964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DDA2C00-7DA7-4228-9DBF-C80F13434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457"/>
          <a:stretch/>
        </p:blipFill>
        <p:spPr>
          <a:xfrm>
            <a:off x="5175275" y="1542961"/>
            <a:ext cx="2983672" cy="163434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89DBF84-46F5-4A13-80D5-A89395B400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60884" y="1112976"/>
            <a:ext cx="540000" cy="54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F04CBD0-3358-4731-AB3D-AFAFDFD14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08774" y="114822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5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09CBEC0-1AE0-4D58-976A-CC6F7876D49A}"/>
              </a:ext>
            </a:extLst>
          </p:cNvPr>
          <p:cNvSpPr/>
          <p:nvPr/>
        </p:nvSpPr>
        <p:spPr>
          <a:xfrm>
            <a:off x="0" y="1497203"/>
            <a:ext cx="5109587" cy="1763487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79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301">
            <a:extLst>
              <a:ext uri="{FF2B5EF4-FFF2-40B4-BE49-F238E27FC236}">
                <a16:creationId xmlns:a16="http://schemas.microsoft.com/office/drawing/2014/main" id="{E17B4AC0-4BCC-4F28-83C3-C7AF9ED6EA88}"/>
              </a:ext>
            </a:extLst>
          </p:cNvPr>
          <p:cNvSpPr txBox="1">
            <a:spLocks/>
          </p:cNvSpPr>
          <p:nvPr/>
        </p:nvSpPr>
        <p:spPr>
          <a:xfrm>
            <a:off x="480291" y="1845363"/>
            <a:ext cx="4867229" cy="106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altLang="zh-TW" sz="4800">
                <a:solidFill>
                  <a:srgbClr val="002060"/>
                </a:solidFill>
                <a:latin typeface="+mj-lt"/>
                <a:ea typeface="Microsoft JhengHei"/>
              </a:rPr>
              <a:t>TR-00</a:t>
            </a:r>
            <a:r>
              <a:rPr lang="en-US" sz="4800">
                <a:solidFill>
                  <a:srgbClr val="002060"/>
                </a:solidFill>
                <a:latin typeface="+mj-lt"/>
                <a:ea typeface="Microsoft JhengHei"/>
              </a:rPr>
              <a:t>4</a:t>
            </a:r>
            <a:r>
              <a:rPr lang="en-US" altLang="zh-TW" sz="4800">
                <a:solidFill>
                  <a:srgbClr val="002060"/>
                </a:solidFill>
                <a:latin typeface="+mj-lt"/>
                <a:ea typeface="Microsoft JhengHei"/>
              </a:rPr>
              <a:t>U Hardware </a:t>
            </a:r>
            <a:endParaRPr lang="en-US" sz="48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481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6282-0524-6F44-8007-DC8B0ED78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Deployable short-depth chassis TR-004U</a:t>
            </a:r>
            <a:endParaRPr lang="en-US"/>
          </a:p>
        </p:txBody>
      </p:sp>
      <p:pic>
        <p:nvPicPr>
          <p:cNvPr id="10" name="Shape 149">
            <a:extLst>
              <a:ext uri="{FF2B5EF4-FFF2-40B4-BE49-F238E27FC236}">
                <a16:creationId xmlns:a16="http://schemas.microsoft.com/office/drawing/2014/main" id="{08D43E3F-47DE-400C-8092-EB6B6B5CB416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865560"/>
            <a:ext cx="4857752" cy="4058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016F682-A7DD-4137-B7B1-06DD0B03D7B9}"/>
              </a:ext>
            </a:extLst>
          </p:cNvPr>
          <p:cNvGrpSpPr/>
          <p:nvPr/>
        </p:nvGrpSpPr>
        <p:grpSpPr>
          <a:xfrm>
            <a:off x="1785918" y="3008700"/>
            <a:ext cx="2150546" cy="1392505"/>
            <a:chOff x="1693390" y="1216708"/>
            <a:chExt cx="2150546" cy="1392505"/>
          </a:xfrm>
        </p:grpSpPr>
        <p:sp>
          <p:nvSpPr>
            <p:cNvPr id="12" name="圓角矩形 37">
              <a:extLst>
                <a:ext uri="{FF2B5EF4-FFF2-40B4-BE49-F238E27FC236}">
                  <a16:creationId xmlns:a16="http://schemas.microsoft.com/office/drawing/2014/main" id="{D6993046-C19E-4C85-842D-3E0ED3FEC860}"/>
                </a:ext>
              </a:extLst>
            </p:cNvPr>
            <p:cNvSpPr/>
            <p:nvPr/>
          </p:nvSpPr>
          <p:spPr>
            <a:xfrm>
              <a:off x="1693390" y="1216708"/>
              <a:ext cx="2138010" cy="1357322"/>
            </a:xfrm>
            <a:prstGeom prst="roundRect">
              <a:avLst>
                <a:gd name="adj" fmla="val 10972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3EB0387-59C9-473D-BF20-5DD75ED28253}"/>
                </a:ext>
              </a:extLst>
            </p:cNvPr>
            <p:cNvSpPr/>
            <p:nvPr/>
          </p:nvSpPr>
          <p:spPr>
            <a:xfrm>
              <a:off x="1861418" y="1224218"/>
              <a:ext cx="198251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Compatible with standard ANSI/EIA-RS-310-D </a:t>
              </a:r>
              <a:endParaRPr lang="en-US" altLang="zh-TW">
                <a:solidFill>
                  <a:schemeClr val="bg2">
                    <a:lumMod val="90000"/>
                    <a:lumOff val="10000"/>
                  </a:schemeClr>
                </a:solidFill>
              </a:endParaRPr>
            </a:p>
            <a:p>
              <a:r>
                <a:rPr lang="en-US" altLang="zh-TW" b="1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19-inch rack</a:t>
              </a:r>
              <a:endParaRPr lang="en-US" altLang="zh-TW">
                <a:solidFill>
                  <a:schemeClr val="bg2">
                    <a:lumMod val="90000"/>
                    <a:lumOff val="10000"/>
                  </a:schemeClr>
                </a:solidFill>
              </a:endParaRPr>
            </a:p>
            <a:p>
              <a:r>
                <a:rPr lang="en-US" altLang="zh-TW" b="1">
                  <a:solidFill>
                    <a:schemeClr val="bg2">
                      <a:lumMod val="90000"/>
                      <a:lumOff val="10000"/>
                    </a:schemeClr>
                  </a:solidFill>
                </a:rPr>
                <a:t>With optional </a:t>
              </a:r>
              <a:endParaRPr lang="en-US" altLang="zh-TW">
                <a:solidFill>
                  <a:schemeClr val="bg2">
                    <a:lumMod val="90000"/>
                    <a:lumOff val="10000"/>
                  </a:schemeClr>
                </a:solidFill>
              </a:endParaRPr>
            </a:p>
            <a:p>
              <a:r>
                <a:rPr lang="en-US" altLang="zh-TW" b="1">
                  <a:solidFill>
                    <a:srgbClr val="0070C0"/>
                  </a:solidFill>
                </a:rPr>
                <a:t>RAIL-B02 Rail Kits</a:t>
              </a:r>
              <a:endParaRPr lang="zh-TW" altLang="en-US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360D0FAC-79DB-4BC8-A44F-B59638BF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774" y="1230905"/>
            <a:ext cx="5886588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6282-0524-6F44-8007-DC8B0ED78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TR-004U front view</a:t>
            </a:r>
            <a:endParaRPr lang="en-US"/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511EAF07-FF63-F94C-9D10-9442E1E0871B}"/>
              </a:ext>
            </a:extLst>
          </p:cNvPr>
          <p:cNvSpPr txBox="1">
            <a:spLocks/>
          </p:cNvSpPr>
          <p:nvPr/>
        </p:nvSpPr>
        <p:spPr>
          <a:xfrm>
            <a:off x="7583554" y="1385446"/>
            <a:ext cx="1560446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Status LED</a:t>
            </a:r>
            <a:endParaRPr lang="zh-TW" altLang="en-US" sz="16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C4AD9A2A-2959-BE47-BAD0-CEE8C9B159F9}"/>
              </a:ext>
            </a:extLst>
          </p:cNvPr>
          <p:cNvSpPr txBox="1">
            <a:spLocks/>
          </p:cNvSpPr>
          <p:nvPr/>
        </p:nvSpPr>
        <p:spPr>
          <a:xfrm>
            <a:off x="5864665" y="1385446"/>
            <a:ext cx="1669774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USB </a:t>
            </a: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link LED</a:t>
            </a:r>
            <a:endParaRPr lang="zh-TW" altLang="en-US" sz="16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CF0F5E70-227D-6F4D-9E3A-0A8AC90BDABA}"/>
              </a:ext>
            </a:extLst>
          </p:cNvPr>
          <p:cNvSpPr txBox="1">
            <a:spLocks/>
          </p:cNvSpPr>
          <p:nvPr/>
        </p:nvSpPr>
        <p:spPr>
          <a:xfrm>
            <a:off x="4084505" y="1385446"/>
            <a:ext cx="1892317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HDD</a:t>
            </a: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 1~4</a:t>
            </a:r>
            <a:r>
              <a:rPr lang="zh-TW" altLang="en-US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LEDs</a:t>
            </a:r>
            <a:endParaRPr lang="zh-TW" altLang="en-US" sz="16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" name="內容版面配置區 1">
            <a:extLst>
              <a:ext uri="{FF2B5EF4-FFF2-40B4-BE49-F238E27FC236}">
                <a16:creationId xmlns:a16="http://schemas.microsoft.com/office/drawing/2014/main" id="{AEEAA176-BAF2-42E7-969D-A3CDD2EAB7F3}"/>
              </a:ext>
            </a:extLst>
          </p:cNvPr>
          <p:cNvSpPr txBox="1">
            <a:spLocks/>
          </p:cNvSpPr>
          <p:nvPr/>
        </p:nvSpPr>
        <p:spPr>
          <a:xfrm>
            <a:off x="221030" y="1385446"/>
            <a:ext cx="3609333" cy="902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4</a:t>
            </a: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 x 3.5”/  2.5”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SATA 3Gb/s HDD/SSD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with lockable tray design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2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(</a:t>
            </a:r>
            <a:r>
              <a:rPr lang="en-US" altLang="zh-CN" sz="12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Compatible with SATA 6Gb/s HDD/SSD)</a:t>
            </a:r>
            <a:endParaRPr lang="zh-TW" altLang="en-US" sz="12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DFCDD6-3CB5-4973-88D1-50093F269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" y="2539873"/>
            <a:ext cx="9001244" cy="132842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570AE88-F959-4C75-B5DC-E63BE2291778}"/>
              </a:ext>
            </a:extLst>
          </p:cNvPr>
          <p:cNvSpPr/>
          <p:nvPr/>
        </p:nvSpPr>
        <p:spPr>
          <a:xfrm>
            <a:off x="757531" y="3187322"/>
            <a:ext cx="7713016" cy="5235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3BB593E-94E9-4EF6-8739-C96A6CD19398}"/>
              </a:ext>
            </a:extLst>
          </p:cNvPr>
          <p:cNvSpPr/>
          <p:nvPr/>
        </p:nvSpPr>
        <p:spPr>
          <a:xfrm>
            <a:off x="5853783" y="2943035"/>
            <a:ext cx="857543" cy="24428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8DCD2FE3-29FA-42FB-924D-CD08890A68E6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V="1">
            <a:off x="5761546" y="1681756"/>
            <a:ext cx="1400700" cy="1194462"/>
          </a:xfrm>
          <a:prstGeom prst="bentConnector4">
            <a:avLst>
              <a:gd name="adj1" fmla="val 43104"/>
              <a:gd name="adj2" fmla="val 99789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EC05D6AE-F62B-8B4C-ADD3-54ECB3C087EF}"/>
              </a:ext>
            </a:extLst>
          </p:cNvPr>
          <p:cNvCxnSpPr>
            <a:cxnSpLocks/>
          </p:cNvCxnSpPr>
          <p:nvPr/>
        </p:nvCxnSpPr>
        <p:spPr>
          <a:xfrm rot="16200000" flipV="1">
            <a:off x="-356247" y="2073543"/>
            <a:ext cx="1641942" cy="585615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6F3D2321-B03C-4A35-9400-469CC6E47385}"/>
              </a:ext>
            </a:extLst>
          </p:cNvPr>
          <p:cNvCxnSpPr>
            <a:cxnSpLocks/>
            <a:endCxn id="7" idx="1"/>
          </p:cNvCxnSpPr>
          <p:nvPr/>
        </p:nvCxnSpPr>
        <p:spPr>
          <a:xfrm rot="10800000">
            <a:off x="4084505" y="1578637"/>
            <a:ext cx="1764452" cy="1366916"/>
          </a:xfrm>
          <a:prstGeom prst="bentConnector3">
            <a:avLst>
              <a:gd name="adj1" fmla="val 100427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E9F4558D-0B7F-4974-B5E4-DF52B8101A39}"/>
              </a:ext>
            </a:extLst>
          </p:cNvPr>
          <p:cNvCxnSpPr>
            <a:cxnSpLocks/>
            <a:endCxn id="6" idx="3"/>
          </p:cNvCxnSpPr>
          <p:nvPr/>
        </p:nvCxnSpPr>
        <p:spPr>
          <a:xfrm rot="5400000" flipH="1" flipV="1">
            <a:off x="6689301" y="2134202"/>
            <a:ext cx="1400703" cy="289574"/>
          </a:xfrm>
          <a:prstGeom prst="bentConnector4">
            <a:avLst>
              <a:gd name="adj1" fmla="val 43104"/>
              <a:gd name="adj2" fmla="val 97398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E89620B8-A4A2-4F0B-8C21-866CC988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559671" y="4060366"/>
            <a:ext cx="2213551" cy="467415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F0A2CA0A-98F1-4A8E-BA6B-4D38DAF788CD}"/>
              </a:ext>
            </a:extLst>
          </p:cNvPr>
          <p:cNvGrpSpPr/>
          <p:nvPr/>
        </p:nvGrpSpPr>
        <p:grpSpPr>
          <a:xfrm>
            <a:off x="2677333" y="3815836"/>
            <a:ext cx="862377" cy="818040"/>
            <a:chOff x="6043043" y="3223623"/>
            <a:chExt cx="784812" cy="744463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480354F-CF13-4C65-9C6B-509E48236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545" t="69780" r="6267" b="7630"/>
            <a:stretch/>
          </p:blipFill>
          <p:spPr>
            <a:xfrm>
              <a:off x="6144567" y="3223623"/>
              <a:ext cx="683288" cy="744463"/>
            </a:xfrm>
            <a:prstGeom prst="rect">
              <a:avLst/>
            </a:prstGeom>
            <a:effectLst>
              <a:outerShdw blurRad="50800" dist="508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D643029E-0DC5-4BB1-BA86-2664D39E5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561" t="85403" r="11351" b="7632"/>
            <a:stretch/>
          </p:blipFill>
          <p:spPr>
            <a:xfrm>
              <a:off x="6043043" y="3737104"/>
              <a:ext cx="522688" cy="229525"/>
            </a:xfrm>
            <a:prstGeom prst="rect">
              <a:avLst/>
            </a:prstGeom>
          </p:spPr>
        </p:pic>
      </p:grpSp>
      <p:sp>
        <p:nvSpPr>
          <p:cNvPr id="21" name="內容版面配置區 1">
            <a:extLst>
              <a:ext uri="{FF2B5EF4-FFF2-40B4-BE49-F238E27FC236}">
                <a16:creationId xmlns:a16="http://schemas.microsoft.com/office/drawing/2014/main" id="{CA420BA5-7BBB-4F61-9076-807237F354CE}"/>
              </a:ext>
            </a:extLst>
          </p:cNvPr>
          <p:cNvSpPr txBox="1">
            <a:spLocks/>
          </p:cNvSpPr>
          <p:nvPr/>
        </p:nvSpPr>
        <p:spPr>
          <a:xfrm>
            <a:off x="3899868" y="4084680"/>
            <a:ext cx="1610897" cy="640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2 x tray keys</a:t>
            </a:r>
            <a:endParaRPr lang="zh-TW" altLang="en-US" sz="1800" b="1" i="0" u="none" strike="noStrike" kern="0" cap="none" spc="0" baseline="0" noProof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576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18C2-E7C9-9D4D-8E05-0A8238DBC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HDD/SSD installation</a:t>
            </a:r>
            <a:endParaRPr 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0B17228-C48E-4ABB-B9DB-8BB143FB1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977" y="1417232"/>
            <a:ext cx="2328794" cy="226129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BBE71AA-4CB0-4229-AE3B-ED5A0F08E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494" y="1417232"/>
            <a:ext cx="4713034" cy="226129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0C602317-536E-4ADE-A96C-DAA2FEC9E74F}"/>
              </a:ext>
            </a:extLst>
          </p:cNvPr>
          <p:cNvSpPr txBox="1"/>
          <p:nvPr/>
        </p:nvSpPr>
        <p:spPr>
          <a:xfrm>
            <a:off x="286158" y="1679510"/>
            <a:ext cx="64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</a:rPr>
              <a:t>01</a:t>
            </a:r>
            <a:endParaRPr lang="zh-TW" altLang="en-US" sz="3200" b="1">
              <a:solidFill>
                <a:schemeClr val="bg1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84D2ED0-C72A-44E0-9490-C54F3AED6C6F}"/>
              </a:ext>
            </a:extLst>
          </p:cNvPr>
          <p:cNvSpPr txBox="1"/>
          <p:nvPr/>
        </p:nvSpPr>
        <p:spPr>
          <a:xfrm>
            <a:off x="6815139" y="1480427"/>
            <a:ext cx="64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</a:rPr>
              <a:t>03</a:t>
            </a:r>
            <a:endParaRPr lang="zh-TW" altLang="en-US" sz="3200" b="1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9C8D529-126E-4CA0-AB4B-5AC348E73442}"/>
              </a:ext>
            </a:extLst>
          </p:cNvPr>
          <p:cNvSpPr/>
          <p:nvPr/>
        </p:nvSpPr>
        <p:spPr>
          <a:xfrm>
            <a:off x="5059564" y="1642904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2.5-inch HDD / SSD</a:t>
            </a:r>
            <a:endParaRPr lang="zh-TW" altLang="en-US" sz="800" b="1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10816A8-6694-4341-91F1-78F62F8215F8}"/>
              </a:ext>
            </a:extLst>
          </p:cNvPr>
          <p:cNvSpPr/>
          <p:nvPr/>
        </p:nvSpPr>
        <p:spPr>
          <a:xfrm>
            <a:off x="3361151" y="1642904"/>
            <a:ext cx="1230429" cy="129911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" b="1"/>
              <a:t>3.5-inch HDD</a:t>
            </a:r>
            <a:endParaRPr lang="zh-TW" altLang="en-US" sz="800" b="1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88C7418-7FDA-4F72-8F2A-B5DEEB3AB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7" y="1417232"/>
            <a:ext cx="2601211" cy="2261292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6F03030D-19AD-46B4-B9EC-F0E72469E154}"/>
              </a:ext>
            </a:extLst>
          </p:cNvPr>
          <p:cNvSpPr txBox="1"/>
          <p:nvPr/>
        </p:nvSpPr>
        <p:spPr>
          <a:xfrm>
            <a:off x="2391151" y="1480427"/>
            <a:ext cx="64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</a:rPr>
              <a:t>02</a:t>
            </a:r>
            <a:endParaRPr lang="zh-TW" altLang="en-US" sz="3200" b="1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034F86B-5B2F-448B-A13D-C42AA41E656F}"/>
              </a:ext>
            </a:extLst>
          </p:cNvPr>
          <p:cNvSpPr txBox="1"/>
          <p:nvPr/>
        </p:nvSpPr>
        <p:spPr>
          <a:xfrm>
            <a:off x="84854" y="1480427"/>
            <a:ext cx="64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</a:rPr>
              <a:t>01</a:t>
            </a:r>
            <a:endParaRPr lang="zh-TW" altLang="en-US" sz="3200" b="1">
              <a:solidFill>
                <a:schemeClr val="bg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BD4B985-2495-4B1B-AA7E-17F8F149A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655" y="1837856"/>
            <a:ext cx="1634395" cy="168189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A435B1B-0CA5-496A-B1C8-2109BF603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176" y="1875577"/>
            <a:ext cx="1635290" cy="157603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39155AF-3F8C-4BFD-A9DF-C866DAA7B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358" y="2224990"/>
            <a:ext cx="2160787" cy="111435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413E027-6EAE-498E-B774-482DF70DFC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53" y="2065202"/>
            <a:ext cx="2159515" cy="13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21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3AB44836-F19D-4EB7-98E4-293FC25A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1363"/>
            <a:ext cx="8436618" cy="1531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46282-0524-6F44-8007-DC8B0ED78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TR-004U rear view</a:t>
            </a:r>
            <a:endParaRPr lang="en-US"/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5B3DE097-5B72-414C-A6D3-EC9538DCB0C4}"/>
              </a:ext>
            </a:extLst>
          </p:cNvPr>
          <p:cNvSpPr txBox="1">
            <a:spLocks/>
          </p:cNvSpPr>
          <p:nvPr/>
        </p:nvSpPr>
        <p:spPr>
          <a:xfrm>
            <a:off x="369325" y="1115001"/>
            <a:ext cx="2295487" cy="7710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2 x 4</a:t>
            </a:r>
            <a:r>
              <a:rPr lang="en-US" altLang="zh-TW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CM </a:t>
            </a: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smart fan</a:t>
            </a:r>
          </a:p>
          <a:p>
            <a:pPr lvl="0">
              <a:defRPr/>
            </a:pPr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5-speed automatic fan control based on drive and system temperatures</a:t>
            </a:r>
            <a:endParaRPr lang="zh-TW" alt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8E023458-FF2B-944E-B884-567693CE4A53}"/>
              </a:ext>
            </a:extLst>
          </p:cNvPr>
          <p:cNvSpPr txBox="1">
            <a:spLocks/>
          </p:cNvSpPr>
          <p:nvPr/>
        </p:nvSpPr>
        <p:spPr>
          <a:xfrm>
            <a:off x="5691027" y="3625794"/>
            <a:ext cx="2562111" cy="393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Kensington </a:t>
            </a:r>
            <a:endParaRPr lang="en-US" altLang="zh-CN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s</a:t>
            </a:r>
            <a:r>
              <a:rPr lang="en-US" altLang="zh-CN" sz="1600" b="1" i="0" u="none" strike="noStrike" kern="0" cap="none" spc="0" baseline="0" noProof="0" err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ecurity</a:t>
            </a: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 slot</a:t>
            </a:r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EBECFD82-95F5-554C-A288-76ACBE4825DC}"/>
              </a:ext>
            </a:extLst>
          </p:cNvPr>
          <p:cNvSpPr txBox="1">
            <a:spLocks/>
          </p:cNvSpPr>
          <p:nvPr/>
        </p:nvSpPr>
        <p:spPr>
          <a:xfrm>
            <a:off x="2560765" y="3625794"/>
            <a:ext cx="1903050" cy="54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USB cable clip</a:t>
            </a:r>
          </a:p>
          <a:p>
            <a:pPr lvl="0">
              <a:defRPr/>
            </a:pPr>
            <a:r>
              <a:rPr lang="en-US" altLang="zh-CN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Self-installation with included clip</a:t>
            </a:r>
          </a:p>
        </p:txBody>
      </p:sp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EEDCA277-2901-4A45-B7E8-890A11575247}"/>
              </a:ext>
            </a:extLst>
          </p:cNvPr>
          <p:cNvSpPr txBox="1">
            <a:spLocks/>
          </p:cNvSpPr>
          <p:nvPr/>
        </p:nvSpPr>
        <p:spPr>
          <a:xfrm>
            <a:off x="5069857" y="1115001"/>
            <a:ext cx="1960190" cy="548735"/>
          </a:xfrm>
          <a:prstGeom prst="rect">
            <a:avLst/>
          </a:prstGeom>
          <a:ln>
            <a:noFill/>
            <a:headEnd type="oval" w="med" len="med"/>
            <a:tailEnd type="oval" w="med" len="med"/>
          </a:ln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SET/Confirm button</a:t>
            </a:r>
          </a:p>
          <a:p>
            <a:pPr lvl="0">
              <a:defRPr/>
            </a:pPr>
            <a:r>
              <a:rPr lang="en-US" altLang="zh-CN" sz="11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Press ‘n hold for 3 seconds until a beep and wait for about 15 seconds to switch between modes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en-US" altLang="zh-CN" sz="9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EFAAD8CB-C671-F841-997B-2A2F327C302E}"/>
              </a:ext>
            </a:extLst>
          </p:cNvPr>
          <p:cNvSpPr txBox="1">
            <a:spLocks/>
          </p:cNvSpPr>
          <p:nvPr/>
        </p:nvSpPr>
        <p:spPr>
          <a:xfrm>
            <a:off x="2591381" y="1115001"/>
            <a:ext cx="2955630" cy="695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Disk mode DIP switch</a:t>
            </a:r>
          </a:p>
          <a:p>
            <a:pPr lvl="0">
              <a:defRPr/>
            </a:pPr>
            <a:r>
              <a:rPr lang="en-US" altLang="zh-CN" sz="11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Individual, JBOD, RAID 0/1/5/10,</a:t>
            </a:r>
          </a:p>
          <a:p>
            <a:pPr lvl="0">
              <a:defRPr/>
            </a:pPr>
            <a:r>
              <a:rPr lang="en-US" altLang="zh-CN" sz="11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Software Control (default)</a:t>
            </a:r>
            <a:endParaRPr lang="en-US" altLang="zh-CN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2F716F77-751C-1A4C-B7B9-508B884081A8}"/>
              </a:ext>
            </a:extLst>
          </p:cNvPr>
          <p:cNvSpPr txBox="1">
            <a:spLocks/>
          </p:cNvSpPr>
          <p:nvPr/>
        </p:nvSpPr>
        <p:spPr>
          <a:xfrm>
            <a:off x="444518" y="3625794"/>
            <a:ext cx="2528497" cy="9361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USB 3.0</a:t>
            </a:r>
            <a:endParaRPr lang="zh-TW" altLang="en-US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(3.1 Gen1)Type-C</a:t>
            </a:r>
            <a:endParaRPr lang="en-US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 lvl="0">
              <a:defRPr/>
            </a:pPr>
            <a:r>
              <a:rPr lang="en-US" altLang="zh-CN" sz="11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For USB-C or USB-A host</a:t>
            </a: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7F1DC0D2-7C82-B847-8116-29C9DEC06C8E}"/>
              </a:ext>
            </a:extLst>
          </p:cNvPr>
          <p:cNvSpPr txBox="1">
            <a:spLocks/>
          </p:cNvSpPr>
          <p:nvPr/>
        </p:nvSpPr>
        <p:spPr>
          <a:xfrm>
            <a:off x="4656445" y="3625794"/>
            <a:ext cx="1351113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Power switch</a:t>
            </a:r>
            <a:endParaRPr lang="en-US" altLang="zh-CN" sz="11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7AA44BA0-7988-A743-8F4F-D9EA47EF5C17}"/>
              </a:ext>
            </a:extLst>
          </p:cNvPr>
          <p:cNvSpPr txBox="1">
            <a:spLocks/>
          </p:cNvSpPr>
          <p:nvPr/>
        </p:nvSpPr>
        <p:spPr>
          <a:xfrm>
            <a:off x="7226499" y="1115001"/>
            <a:ext cx="1798108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AC 100~240V </a:t>
            </a:r>
            <a:endParaRPr lang="en-US" altLang="zh-CN" sz="16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Power input</a:t>
            </a:r>
            <a:endParaRPr lang="en-US" altLang="zh-CN" sz="1100" b="1" i="0" u="none" strike="noStrike" kern="0" cap="none" spc="0" baseline="0" noProof="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052E2EF5-F172-40B2-ABFC-151CABD5F1C4}"/>
              </a:ext>
            </a:extLst>
          </p:cNvPr>
          <p:cNvCxnSpPr>
            <a:cxnSpLocks/>
          </p:cNvCxnSpPr>
          <p:nvPr/>
        </p:nvCxnSpPr>
        <p:spPr>
          <a:xfrm>
            <a:off x="339026" y="1280959"/>
            <a:ext cx="1917665" cy="1790813"/>
          </a:xfrm>
          <a:prstGeom prst="bentConnector3">
            <a:avLst>
              <a:gd name="adj1" fmla="val -7798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FACA90B-2155-4C4E-AB65-5E123678D17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59304" y="3147796"/>
            <a:ext cx="763770" cy="51566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接點: 肘形 12">
            <a:extLst>
              <a:ext uri="{FF2B5EF4-FFF2-40B4-BE49-F238E27FC236}">
                <a16:creationId xmlns:a16="http://schemas.microsoft.com/office/drawing/2014/main" id="{F4B8CAB4-08D1-4352-B01C-12DE684BBA3A}"/>
              </a:ext>
            </a:extLst>
          </p:cNvPr>
          <p:cNvCxnSpPr>
            <a:cxnSpLocks/>
          </p:cNvCxnSpPr>
          <p:nvPr/>
        </p:nvCxnSpPr>
        <p:spPr>
          <a:xfrm>
            <a:off x="5667462" y="3177554"/>
            <a:ext cx="0" cy="624453"/>
          </a:xfrm>
          <a:prstGeom prst="straightConnector1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接點: 肘形 12">
            <a:extLst>
              <a:ext uri="{FF2B5EF4-FFF2-40B4-BE49-F238E27FC236}">
                <a16:creationId xmlns:a16="http://schemas.microsoft.com/office/drawing/2014/main" id="{077ADE49-E0BA-4A10-B274-EC5D8483EA91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>
            <a:off x="4069199" y="3248500"/>
            <a:ext cx="587246" cy="56956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0D258672-91F0-4F48-9EBC-D8CBD38B46D6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76362" y="1770678"/>
            <a:ext cx="1798893" cy="768854"/>
          </a:xfrm>
          <a:prstGeom prst="bentConnector3">
            <a:avLst>
              <a:gd name="adj1" fmla="val 48973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93E9488E-B51A-49FB-B974-CD92647CC325}"/>
              </a:ext>
            </a:extLst>
          </p:cNvPr>
          <p:cNvCxnSpPr>
            <a:cxnSpLocks/>
          </p:cNvCxnSpPr>
          <p:nvPr/>
        </p:nvCxnSpPr>
        <p:spPr>
          <a:xfrm flipV="1">
            <a:off x="339026" y="3248500"/>
            <a:ext cx="2474079" cy="493102"/>
          </a:xfrm>
          <a:prstGeom prst="bentConnector3">
            <a:avLst>
              <a:gd name="adj1" fmla="val -6372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接點: 肘形 60">
            <a:extLst>
              <a:ext uri="{FF2B5EF4-FFF2-40B4-BE49-F238E27FC236}">
                <a16:creationId xmlns:a16="http://schemas.microsoft.com/office/drawing/2014/main" id="{09BB7C7B-DC9C-4883-B536-A1F2CA3C874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19696" y="1482066"/>
            <a:ext cx="1751268" cy="1349054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0" name="接點: 肘形 12">
            <a:extLst>
              <a:ext uri="{FF2B5EF4-FFF2-40B4-BE49-F238E27FC236}">
                <a16:creationId xmlns:a16="http://schemas.microsoft.com/office/drawing/2014/main" id="{65C6B83F-14A9-4977-B51B-660CBA655F83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V="1">
            <a:off x="6595483" y="1938285"/>
            <a:ext cx="1574866" cy="312833"/>
          </a:xfrm>
          <a:prstGeom prst="bentConnector4">
            <a:avLst>
              <a:gd name="adj1" fmla="val 496"/>
              <a:gd name="adj2" fmla="val 173074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733633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9">
            <a:extLst>
              <a:ext uri="{FF2B5EF4-FFF2-40B4-BE49-F238E27FC236}">
                <a16:creationId xmlns:a16="http://schemas.microsoft.com/office/drawing/2014/main" id="{AEA72168-62B1-454B-B3E0-03A4AD76E780}"/>
              </a:ext>
            </a:extLst>
          </p:cNvPr>
          <p:cNvSpPr/>
          <p:nvPr/>
        </p:nvSpPr>
        <p:spPr>
          <a:xfrm>
            <a:off x="5016838" y="2567180"/>
            <a:ext cx="2886518" cy="928355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6282-0524-6F44-8007-DC8B0ED78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89450"/>
          </a:xfrm>
        </p:spPr>
        <p:txBody>
          <a:bodyPr/>
          <a:lstStyle/>
          <a:p>
            <a:r>
              <a:rPr lang="en-US" altLang="zh-TW" sz="3000">
                <a:ea typeface="微軟正黑體"/>
              </a:rPr>
              <a:t>Low power consumption and lesser noise sound</a:t>
            </a:r>
            <a:endParaRPr lang="en-US" sz="3000">
              <a:ea typeface="微軟正黑體"/>
            </a:endParaRPr>
          </a:p>
        </p:txBody>
      </p:sp>
      <p:sp>
        <p:nvSpPr>
          <p:cNvPr id="7" name="Shape 187">
            <a:extLst>
              <a:ext uri="{FF2B5EF4-FFF2-40B4-BE49-F238E27FC236}">
                <a16:creationId xmlns:a16="http://schemas.microsoft.com/office/drawing/2014/main" id="{7A4C65D6-D8C8-2743-80BD-90FA9165677F}"/>
              </a:ext>
            </a:extLst>
          </p:cNvPr>
          <p:cNvSpPr txBox="1"/>
          <p:nvPr/>
        </p:nvSpPr>
        <p:spPr>
          <a:xfrm>
            <a:off x="378516" y="990425"/>
            <a:ext cx="2793010" cy="5811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Built-in 100W open frame power supply. </a:t>
            </a:r>
            <a:r>
              <a:rPr lang="en-US" altLang="zh-TW" sz="1200" err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Fanless</a:t>
            </a:r>
            <a:r>
              <a:rPr lang="en-US" altLang="zh-TW" sz="120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and silent</a:t>
            </a:r>
            <a:endParaRPr lang="zh-TW" altLang="en-US" sz="1200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Shape 353">
            <a:extLst>
              <a:ext uri="{FF2B5EF4-FFF2-40B4-BE49-F238E27FC236}">
                <a16:creationId xmlns:a16="http://schemas.microsoft.com/office/drawing/2014/main" id="{63503545-E1A4-0B46-A432-18EAC0ADD3F0}"/>
              </a:ext>
            </a:extLst>
          </p:cNvPr>
          <p:cNvSpPr txBox="1"/>
          <p:nvPr/>
        </p:nvSpPr>
        <p:spPr>
          <a:xfrm>
            <a:off x="3259650" y="990425"/>
            <a:ext cx="936104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2 x 4cm smart fan</a:t>
            </a:r>
            <a:endParaRPr lang="zh-TW" sz="1200" b="0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grpSp>
        <p:nvGrpSpPr>
          <p:cNvPr id="12" name="群組 25">
            <a:extLst>
              <a:ext uri="{FF2B5EF4-FFF2-40B4-BE49-F238E27FC236}">
                <a16:creationId xmlns:a16="http://schemas.microsoft.com/office/drawing/2014/main" id="{8CA98AD5-0F7A-7848-B17B-B9CA687B085F}"/>
              </a:ext>
            </a:extLst>
          </p:cNvPr>
          <p:cNvGrpSpPr/>
          <p:nvPr/>
        </p:nvGrpSpPr>
        <p:grpSpPr>
          <a:xfrm>
            <a:off x="201820" y="1581017"/>
            <a:ext cx="4655131" cy="2874084"/>
            <a:chOff x="1050251" y="1538618"/>
            <a:chExt cx="4044494" cy="2494662"/>
          </a:xfrm>
        </p:grpSpPr>
        <p:pic>
          <p:nvPicPr>
            <p:cNvPr id="15" name="Shape 186">
              <a:extLst>
                <a:ext uri="{FF2B5EF4-FFF2-40B4-BE49-F238E27FC236}">
                  <a16:creationId xmlns:a16="http://schemas.microsoft.com/office/drawing/2014/main" id="{4C55ECED-930E-C94B-BD74-CD91B1A780AD}"/>
                </a:ext>
              </a:extLst>
            </p:cNvPr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050251" y="1538618"/>
              <a:ext cx="4044494" cy="2494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189">
              <a:extLst>
                <a:ext uri="{FF2B5EF4-FFF2-40B4-BE49-F238E27FC236}">
                  <a16:creationId xmlns:a16="http://schemas.microsoft.com/office/drawing/2014/main" id="{8C6C6AA2-7C0D-9840-B47C-A307E8E543FF}"/>
                </a:ext>
              </a:extLst>
            </p:cNvPr>
            <p:cNvSpPr/>
            <p:nvPr/>
          </p:nvSpPr>
          <p:spPr>
            <a:xfrm>
              <a:off x="1593091" y="1800366"/>
              <a:ext cx="1239330" cy="771922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7" name="Shape 189">
              <a:extLst>
                <a:ext uri="{FF2B5EF4-FFF2-40B4-BE49-F238E27FC236}">
                  <a16:creationId xmlns:a16="http://schemas.microsoft.com/office/drawing/2014/main" id="{6CEB74FF-74B4-8240-A418-F658CE33309D}"/>
                </a:ext>
              </a:extLst>
            </p:cNvPr>
            <p:cNvSpPr/>
            <p:nvPr/>
          </p:nvSpPr>
          <p:spPr>
            <a:xfrm>
              <a:off x="1720106" y="1553915"/>
              <a:ext cx="2435350" cy="206781"/>
            </a:xfrm>
            <a:prstGeom prst="rect">
              <a:avLst/>
            </a:prstGeom>
            <a:solidFill>
              <a:srgbClr val="0070C0">
                <a:alpha val="30000"/>
              </a:srgbClr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cxnSp>
        <p:nvCxnSpPr>
          <p:cNvPr id="13" name="Shape 181">
            <a:extLst>
              <a:ext uri="{FF2B5EF4-FFF2-40B4-BE49-F238E27FC236}">
                <a16:creationId xmlns:a16="http://schemas.microsoft.com/office/drawing/2014/main" id="{B955B6BF-C142-6943-B654-DD8491D77DA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3024" y="1319139"/>
            <a:ext cx="835677" cy="491509"/>
          </a:xfrm>
          <a:prstGeom prst="bentConnector2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hape 181">
            <a:extLst>
              <a:ext uri="{FF2B5EF4-FFF2-40B4-BE49-F238E27FC236}">
                <a16:creationId xmlns:a16="http://schemas.microsoft.com/office/drawing/2014/main" id="{994AEEA1-2980-B144-A77A-97A2CFB0E63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90880" y="1157672"/>
            <a:ext cx="80646" cy="448681"/>
          </a:xfrm>
          <a:prstGeom prst="bentConnector2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矩形 55">
            <a:extLst>
              <a:ext uri="{FF2B5EF4-FFF2-40B4-BE49-F238E27FC236}">
                <a16:creationId xmlns:a16="http://schemas.microsoft.com/office/drawing/2014/main" id="{5A373F67-1D54-2E48-A680-3544989DD303}"/>
              </a:ext>
            </a:extLst>
          </p:cNvPr>
          <p:cNvSpPr/>
          <p:nvPr/>
        </p:nvSpPr>
        <p:spPr>
          <a:xfrm>
            <a:off x="4925714" y="3693021"/>
            <a:ext cx="65191" cy="65191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5" name="矩形 56">
            <a:extLst>
              <a:ext uri="{FF2B5EF4-FFF2-40B4-BE49-F238E27FC236}">
                <a16:creationId xmlns:a16="http://schemas.microsoft.com/office/drawing/2014/main" id="{76B39069-692B-3E46-A90C-5654EA0B9A2B}"/>
              </a:ext>
            </a:extLst>
          </p:cNvPr>
          <p:cNvSpPr/>
          <p:nvPr/>
        </p:nvSpPr>
        <p:spPr>
          <a:xfrm>
            <a:off x="4925714" y="3841348"/>
            <a:ext cx="65191" cy="65191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圓角矩形 44">
            <a:extLst>
              <a:ext uri="{FF2B5EF4-FFF2-40B4-BE49-F238E27FC236}">
                <a16:creationId xmlns:a16="http://schemas.microsoft.com/office/drawing/2014/main" id="{94626282-7EFC-7141-B27D-6B54E5D0F9D2}"/>
              </a:ext>
            </a:extLst>
          </p:cNvPr>
          <p:cNvSpPr/>
          <p:nvPr/>
        </p:nvSpPr>
        <p:spPr>
          <a:xfrm>
            <a:off x="4967896" y="1501324"/>
            <a:ext cx="3760005" cy="1065726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  <a:ea typeface="微軟正黑體" pitchFamily="34" charset="-120"/>
            </a:endParaRPr>
          </a:p>
        </p:txBody>
      </p:sp>
      <p:sp>
        <p:nvSpPr>
          <p:cNvPr id="10" name="矩形 34">
            <a:extLst>
              <a:ext uri="{FF2B5EF4-FFF2-40B4-BE49-F238E27FC236}">
                <a16:creationId xmlns:a16="http://schemas.microsoft.com/office/drawing/2014/main" id="{79FF98CE-1E29-A841-96AE-45942E75CFC1}"/>
              </a:ext>
            </a:extLst>
          </p:cNvPr>
          <p:cNvSpPr/>
          <p:nvPr/>
        </p:nvSpPr>
        <p:spPr>
          <a:xfrm>
            <a:off x="5251933" y="2804403"/>
            <a:ext cx="6511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>
                <a:solidFill>
                  <a:srgbClr val="15815D"/>
                </a:solidFill>
                <a:latin typeface="+mj-lt"/>
                <a:ea typeface="微軟正黑體" pitchFamily="34" charset="-120"/>
              </a:rPr>
              <a:t>Noise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200" b="1">
                <a:solidFill>
                  <a:srgbClr val="15815D"/>
                </a:solidFill>
                <a:latin typeface="+mj-lt"/>
                <a:ea typeface="微軟正黑體" pitchFamily="34" charset="-120"/>
              </a:rPr>
              <a:t>Level</a:t>
            </a:r>
          </a:p>
        </p:txBody>
      </p:sp>
      <p:sp>
        <p:nvSpPr>
          <p:cNvPr id="19" name="Shape 232">
            <a:extLst>
              <a:ext uri="{FF2B5EF4-FFF2-40B4-BE49-F238E27FC236}">
                <a16:creationId xmlns:a16="http://schemas.microsoft.com/office/drawing/2014/main" id="{CFB7FE15-1DE4-7644-840A-565ECA88BB48}"/>
              </a:ext>
            </a:extLst>
          </p:cNvPr>
          <p:cNvSpPr/>
          <p:nvPr/>
        </p:nvSpPr>
        <p:spPr>
          <a:xfrm>
            <a:off x="7463595" y="1564895"/>
            <a:ext cx="1209129" cy="821244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0" name="矩形 28">
            <a:extLst>
              <a:ext uri="{FF2B5EF4-FFF2-40B4-BE49-F238E27FC236}">
                <a16:creationId xmlns:a16="http://schemas.microsoft.com/office/drawing/2014/main" id="{7254789D-130C-A94E-95E6-99CF22C3A13F}"/>
              </a:ext>
            </a:extLst>
          </p:cNvPr>
          <p:cNvSpPr/>
          <p:nvPr/>
        </p:nvSpPr>
        <p:spPr>
          <a:xfrm>
            <a:off x="7520512" y="1541726"/>
            <a:ext cx="1075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 sleep</a:t>
            </a:r>
            <a:endParaRPr lang="zh-TW" altLang="en-US" sz="120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" name="矩形 29">
            <a:extLst>
              <a:ext uri="{FF2B5EF4-FFF2-40B4-BE49-F238E27FC236}">
                <a16:creationId xmlns:a16="http://schemas.microsoft.com/office/drawing/2014/main" id="{0548DAE2-78B5-8144-9C69-A0EE6B2AF9E2}"/>
              </a:ext>
            </a:extLst>
          </p:cNvPr>
          <p:cNvSpPr/>
          <p:nvPr/>
        </p:nvSpPr>
        <p:spPr>
          <a:xfrm>
            <a:off x="7621342" y="1789756"/>
            <a:ext cx="873474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303F97"/>
                </a:solidFill>
                <a:latin typeface="+mj-lt"/>
                <a:ea typeface="微軟正黑體" pitchFamily="34" charset="-120"/>
              </a:rPr>
              <a:t>4.79 W</a:t>
            </a:r>
            <a:endParaRPr lang="zh-TW" altLang="en-US" sz="1600">
              <a:solidFill>
                <a:srgbClr val="303F97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2" name="矩形 27">
            <a:extLst>
              <a:ext uri="{FF2B5EF4-FFF2-40B4-BE49-F238E27FC236}">
                <a16:creationId xmlns:a16="http://schemas.microsoft.com/office/drawing/2014/main" id="{09E431C0-F4DB-DF46-81A7-3FDCDCC38E1C}"/>
              </a:ext>
            </a:extLst>
          </p:cNvPr>
          <p:cNvSpPr/>
          <p:nvPr/>
        </p:nvSpPr>
        <p:spPr>
          <a:xfrm>
            <a:off x="7415845" y="2086947"/>
            <a:ext cx="1284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22.43 W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*</a:t>
            </a:r>
            <a:endParaRPr lang="zh-TW" altLang="en-US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45AE5DB7-5911-1840-8A74-4F4B015CB64F}"/>
              </a:ext>
            </a:extLst>
          </p:cNvPr>
          <p:cNvSpPr/>
          <p:nvPr/>
        </p:nvSpPr>
        <p:spPr>
          <a:xfrm>
            <a:off x="6117091" y="1564894"/>
            <a:ext cx="1284468" cy="797115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lang="en-US" sz="1800">
              <a:solidFill>
                <a:schemeClr val="lt1"/>
              </a:solidFill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24" name="矩形 32">
            <a:extLst>
              <a:ext uri="{FF2B5EF4-FFF2-40B4-BE49-F238E27FC236}">
                <a16:creationId xmlns:a16="http://schemas.microsoft.com/office/drawing/2014/main" id="{A72A8F10-77BB-714B-985A-B5C6EAE0EAB8}"/>
              </a:ext>
            </a:extLst>
          </p:cNvPr>
          <p:cNvSpPr/>
          <p:nvPr/>
        </p:nvSpPr>
        <p:spPr>
          <a:xfrm>
            <a:off x="6211634" y="1532179"/>
            <a:ext cx="1075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Operating</a:t>
            </a:r>
            <a:endParaRPr lang="zh-TW" altLang="en-US" sz="120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矩形 33">
            <a:extLst>
              <a:ext uri="{FF2B5EF4-FFF2-40B4-BE49-F238E27FC236}">
                <a16:creationId xmlns:a16="http://schemas.microsoft.com/office/drawing/2014/main" id="{825450BA-6C60-4749-A397-51CBDFDCAD76}"/>
              </a:ext>
            </a:extLst>
          </p:cNvPr>
          <p:cNvSpPr/>
          <p:nvPr/>
        </p:nvSpPr>
        <p:spPr>
          <a:xfrm>
            <a:off x="6273808" y="1797104"/>
            <a:ext cx="969877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303F97"/>
                </a:solidFill>
                <a:latin typeface="+mj-lt"/>
                <a:ea typeface="微軟正黑體" pitchFamily="34" charset="-120"/>
              </a:rPr>
              <a:t>18.90 W</a:t>
            </a:r>
            <a:endParaRPr lang="zh-TW" altLang="en-US" sz="1600">
              <a:solidFill>
                <a:srgbClr val="303F97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6" name="矩形 30">
            <a:extLst>
              <a:ext uri="{FF2B5EF4-FFF2-40B4-BE49-F238E27FC236}">
                <a16:creationId xmlns:a16="http://schemas.microsoft.com/office/drawing/2014/main" id="{813907FB-604A-E14F-AD99-446253CED5E8}"/>
              </a:ext>
            </a:extLst>
          </p:cNvPr>
          <p:cNvSpPr/>
          <p:nvPr/>
        </p:nvSpPr>
        <p:spPr>
          <a:xfrm>
            <a:off x="6218963" y="2086947"/>
            <a:ext cx="1138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36.99 W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*</a:t>
            </a:r>
          </a:p>
        </p:txBody>
      </p:sp>
      <p:grpSp>
        <p:nvGrpSpPr>
          <p:cNvPr id="27" name="群組 47">
            <a:extLst>
              <a:ext uri="{FF2B5EF4-FFF2-40B4-BE49-F238E27FC236}">
                <a16:creationId xmlns:a16="http://schemas.microsoft.com/office/drawing/2014/main" id="{852E9FD3-EEA9-274E-A9ED-027D8F4A0063}"/>
              </a:ext>
            </a:extLst>
          </p:cNvPr>
          <p:cNvGrpSpPr/>
          <p:nvPr/>
        </p:nvGrpSpPr>
        <p:grpSpPr>
          <a:xfrm>
            <a:off x="6102336" y="2632121"/>
            <a:ext cx="1491363" cy="674570"/>
            <a:chOff x="5500694" y="2643188"/>
            <a:chExt cx="1586168" cy="717387"/>
          </a:xfrm>
        </p:grpSpPr>
        <p:sp>
          <p:nvSpPr>
            <p:cNvPr id="28" name="Shape 232">
              <a:extLst>
                <a:ext uri="{FF2B5EF4-FFF2-40B4-BE49-F238E27FC236}">
                  <a16:creationId xmlns:a16="http://schemas.microsoft.com/office/drawing/2014/main" id="{16D433B4-1EEB-5F40-B3B9-8CDC8B538254}"/>
                </a:ext>
              </a:extLst>
            </p:cNvPr>
            <p:cNvSpPr/>
            <p:nvPr/>
          </p:nvSpPr>
          <p:spPr>
            <a:xfrm>
              <a:off x="5500694" y="2643188"/>
              <a:ext cx="1564796" cy="717387"/>
            </a:xfrm>
            <a:prstGeom prst="roundRect">
              <a:avLst>
                <a:gd name="adj" fmla="val 13182"/>
              </a:avLst>
            </a:prstGeom>
            <a:solidFill>
              <a:srgbClr val="15815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29" name="矩形 38">
              <a:extLst>
                <a:ext uri="{FF2B5EF4-FFF2-40B4-BE49-F238E27FC236}">
                  <a16:creationId xmlns:a16="http://schemas.microsoft.com/office/drawing/2014/main" id="{38B75825-3D7A-7344-A39B-E93ABFE30BFF}"/>
                </a:ext>
              </a:extLst>
            </p:cNvPr>
            <p:cNvSpPr/>
            <p:nvPr/>
          </p:nvSpPr>
          <p:spPr>
            <a:xfrm>
              <a:off x="5645288" y="2714444"/>
              <a:ext cx="1275609" cy="36004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微軟正黑體" pitchFamily="34" charset="-120"/>
                </a:rPr>
                <a:t>23.1 dB(A)</a:t>
              </a:r>
              <a:endParaRPr lang="zh-TW" altLang="en-US" sz="160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0" name="矩形 39">
              <a:extLst>
                <a:ext uri="{FF2B5EF4-FFF2-40B4-BE49-F238E27FC236}">
                  <a16:creationId xmlns:a16="http://schemas.microsoft.com/office/drawing/2014/main" id="{8BC0C471-1B17-B947-9942-69D625506560}"/>
                </a:ext>
              </a:extLst>
            </p:cNvPr>
            <p:cNvSpPr/>
            <p:nvPr/>
          </p:nvSpPr>
          <p:spPr>
            <a:xfrm>
              <a:off x="5522067" y="3031428"/>
              <a:ext cx="1564795" cy="327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37.7</a:t>
              </a:r>
              <a:r>
                <a:rPr lang="zh-TW" altLang="en-US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dB (A)</a:t>
              </a:r>
              <a:r>
                <a:rPr lang="zh-TW" altLang="en-US" b="1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*</a:t>
              </a:r>
            </a:p>
          </p:txBody>
        </p:sp>
      </p:grpSp>
      <p:sp>
        <p:nvSpPr>
          <p:cNvPr id="31" name="矩形 41">
            <a:extLst>
              <a:ext uri="{FF2B5EF4-FFF2-40B4-BE49-F238E27FC236}">
                <a16:creationId xmlns:a16="http://schemas.microsoft.com/office/drawing/2014/main" id="{E465FC2E-D132-944E-87B3-3735D311DD81}"/>
              </a:ext>
            </a:extLst>
          </p:cNvPr>
          <p:cNvSpPr/>
          <p:nvPr/>
        </p:nvSpPr>
        <p:spPr>
          <a:xfrm>
            <a:off x="4925714" y="1760776"/>
            <a:ext cx="11944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altLang="zh-TW" sz="1200" b="1">
                <a:solidFill>
                  <a:srgbClr val="303F97"/>
                </a:solidFill>
                <a:latin typeface="+mj-lt"/>
                <a:ea typeface="微軟正黑體" pitchFamily="34" charset="-120"/>
              </a:rPr>
              <a:t>Power consumption</a:t>
            </a:r>
            <a:endParaRPr lang="zh-TW" altLang="en-US" sz="1200" b="1">
              <a:solidFill>
                <a:srgbClr val="303F97"/>
              </a:solidFill>
              <a:latin typeface="+mj-lt"/>
            </a:endParaRPr>
          </a:p>
        </p:txBody>
      </p:sp>
      <p:sp>
        <p:nvSpPr>
          <p:cNvPr id="32" name="矩形 50">
            <a:extLst>
              <a:ext uri="{FF2B5EF4-FFF2-40B4-BE49-F238E27FC236}">
                <a16:creationId xmlns:a16="http://schemas.microsoft.com/office/drawing/2014/main" id="{EFEEAA67-4116-8D4F-8CBD-3DB40C17B84C}"/>
              </a:ext>
            </a:extLst>
          </p:cNvPr>
          <p:cNvSpPr/>
          <p:nvPr/>
        </p:nvSpPr>
        <p:spPr>
          <a:xfrm>
            <a:off x="4915436" y="1452021"/>
            <a:ext cx="202804" cy="202804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3" name="矩形 52">
            <a:extLst>
              <a:ext uri="{FF2B5EF4-FFF2-40B4-BE49-F238E27FC236}">
                <a16:creationId xmlns:a16="http://schemas.microsoft.com/office/drawing/2014/main" id="{21A725F3-263D-2C40-A92B-8D9A718FB3AD}"/>
              </a:ext>
            </a:extLst>
          </p:cNvPr>
          <p:cNvSpPr/>
          <p:nvPr/>
        </p:nvSpPr>
        <p:spPr>
          <a:xfrm>
            <a:off x="4915436" y="2473778"/>
            <a:ext cx="202804" cy="2028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7" name="矩形 40">
            <a:extLst>
              <a:ext uri="{FF2B5EF4-FFF2-40B4-BE49-F238E27FC236}">
                <a16:creationId xmlns:a16="http://schemas.microsoft.com/office/drawing/2014/main" id="{84E01677-68E7-1D43-90B8-E898F1319D80}"/>
              </a:ext>
            </a:extLst>
          </p:cNvPr>
          <p:cNvSpPr/>
          <p:nvPr/>
        </p:nvSpPr>
        <p:spPr>
          <a:xfrm>
            <a:off x="7534715" y="2366056"/>
            <a:ext cx="1207472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(1U NAS reference)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8" name="矩形 45">
            <a:extLst>
              <a:ext uri="{FF2B5EF4-FFF2-40B4-BE49-F238E27FC236}">
                <a16:creationId xmlns:a16="http://schemas.microsoft.com/office/drawing/2014/main" id="{DED1F889-D4A7-B743-83D1-81A6C5621403}"/>
              </a:ext>
            </a:extLst>
          </p:cNvPr>
          <p:cNvSpPr/>
          <p:nvPr/>
        </p:nvSpPr>
        <p:spPr>
          <a:xfrm>
            <a:off x="6759316" y="3282178"/>
            <a:ext cx="1207472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*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 pitchFamily="34" charset="-120"/>
              </a:rPr>
              <a:t>(1U NAS reference)</a:t>
            </a:r>
            <a:endParaRPr lang="zh-TW" altLang="en-US" sz="80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Shape 348">
            <a:extLst>
              <a:ext uri="{FF2B5EF4-FFF2-40B4-BE49-F238E27FC236}">
                <a16:creationId xmlns:a16="http://schemas.microsoft.com/office/drawing/2014/main" id="{660F6F6A-3C61-F64C-9E62-EC7690484BBF}"/>
              </a:ext>
            </a:extLst>
          </p:cNvPr>
          <p:cNvSpPr txBox="1"/>
          <p:nvPr/>
        </p:nvSpPr>
        <p:spPr>
          <a:xfrm>
            <a:off x="4954940" y="3604428"/>
            <a:ext cx="3994996" cy="10224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</a:t>
            </a:r>
            <a:r>
              <a:rPr 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consumption test environment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：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x 1TB HDDs</a:t>
            </a:r>
            <a:endParaRPr lang="zh-TW" sz="1000" b="0" i="0" u="none" strike="noStrike" cap="none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Noise level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t</a:t>
            </a:r>
            <a:r>
              <a:rPr lang="en-US" altLang="zh-TW" sz="10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est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environment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: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</a:t>
            </a:r>
            <a:r>
              <a:rPr 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x 2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TB</a:t>
            </a:r>
            <a:r>
              <a:rPr 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HDDs. Refer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ISO 7779;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Maximum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a</a:t>
            </a:r>
            <a:r>
              <a:rPr lang="en-US" altLang="zh-TW" sz="1000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ded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; Bystander Position;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Average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data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meter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front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operating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NAS.</a:t>
            </a:r>
            <a:b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(1U</a:t>
            </a:r>
            <a:r>
              <a: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reference data is based on </a:t>
            </a:r>
            <a:r>
              <a:rPr lang="zh-TW"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TS-431XU)</a:t>
            </a:r>
            <a:endParaRPr lang="zh-TW" sz="100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1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487D-5AA0-C34E-9E10-EF57BAF24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3200">
                <a:ea typeface="微軟正黑體"/>
              </a:rPr>
              <a:t>Save energy &amp; reduce noise </a:t>
            </a:r>
            <a:r>
              <a:rPr lang="en-US" altLang="zh-CN">
                <a:ea typeface="微軟正黑體"/>
              </a:rPr>
              <a:t>with</a:t>
            </a:r>
            <a:r>
              <a:rPr lang="en-US" altLang="zh-CN" sz="3200">
                <a:ea typeface="微軟正黑體"/>
              </a:rPr>
              <a:t> sleep mode</a:t>
            </a:r>
            <a:endParaRPr lang="en-US" sz="3200">
              <a:ea typeface="微軟正黑體"/>
            </a:endParaRPr>
          </a:p>
        </p:txBody>
      </p:sp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625060B0-553F-9641-AE9F-B93D3BF298D5}"/>
              </a:ext>
            </a:extLst>
          </p:cNvPr>
          <p:cNvSpPr txBox="1">
            <a:spLocks/>
          </p:cNvSpPr>
          <p:nvPr/>
        </p:nvSpPr>
        <p:spPr>
          <a:xfrm>
            <a:off x="958442" y="1010846"/>
            <a:ext cx="7498419" cy="4550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lvl="0">
              <a:defRPr/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TR-004 can enter the sleep mode with just</a:t>
            </a:r>
            <a:r>
              <a:rPr lang="zh-TW" altLang="en-US" sz="18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4.79 watts when these occur:</a:t>
            </a:r>
            <a:endParaRPr lang="zh-TW" altLang="en-US" sz="1800" b="1" i="0" u="none" strike="noStrike" kern="0" cap="none" spc="0" baseline="0" noProof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AB1C573-7E84-4A54-8F57-71C6E54B9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30" y="1684769"/>
            <a:ext cx="853564" cy="8076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466044F-2D32-4C69-8EAC-99B3835A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533" y="1655608"/>
            <a:ext cx="807603" cy="80760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6951F51-CB76-4FE9-8909-92A12906F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33" y="2598756"/>
            <a:ext cx="807603" cy="80760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4371843-385B-41B5-B051-B57E27ED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533" y="3531448"/>
            <a:ext cx="807603" cy="80760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D5B8E60-CC66-4D79-8FB3-D199456BBBAC}"/>
              </a:ext>
            </a:extLst>
          </p:cNvPr>
          <p:cNvSpPr/>
          <p:nvPr/>
        </p:nvSpPr>
        <p:spPr>
          <a:xfrm>
            <a:off x="4477933" y="1905520"/>
            <a:ext cx="4594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or</a:t>
            </a:r>
          </a:p>
        </p:txBody>
      </p:sp>
      <p:pic>
        <p:nvPicPr>
          <p:cNvPr id="18" name="圖片 13">
            <a:extLst>
              <a:ext uri="{FF2B5EF4-FFF2-40B4-BE49-F238E27FC236}">
                <a16:creationId xmlns:a16="http://schemas.microsoft.com/office/drawing/2014/main" id="{347E1629-4DFB-604B-AE2C-AEA1F3A7F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94" y="4467036"/>
            <a:ext cx="178554" cy="15667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F913A0A-0796-4106-805A-52BC52E8D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294" y="1919432"/>
            <a:ext cx="3131726" cy="2362733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E1029C24-0567-4682-B272-7DEC212C80E3}"/>
              </a:ext>
            </a:extLst>
          </p:cNvPr>
          <p:cNvGrpSpPr/>
          <p:nvPr/>
        </p:nvGrpSpPr>
        <p:grpSpPr>
          <a:xfrm>
            <a:off x="186203" y="1451981"/>
            <a:ext cx="525114" cy="523063"/>
            <a:chOff x="3997127" y="2841623"/>
            <a:chExt cx="578259" cy="576000"/>
          </a:xfrm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7631ECCA-7330-4D98-AE40-F9FC59FCA89C}"/>
                </a:ext>
              </a:extLst>
            </p:cNvPr>
            <p:cNvSpPr/>
            <p:nvPr/>
          </p:nvSpPr>
          <p:spPr>
            <a:xfrm>
              <a:off x="4016256" y="2859623"/>
              <a:ext cx="540000" cy="540000"/>
            </a:xfrm>
            <a:prstGeom prst="ellipse">
              <a:avLst/>
            </a:prstGeom>
            <a:solidFill>
              <a:srgbClr val="505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lt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C48E4E2-4F1C-4C6A-8C38-255531966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7127" y="2841623"/>
              <a:ext cx="578259" cy="576000"/>
            </a:xfrm>
            <a:prstGeom prst="rect">
              <a:avLst/>
            </a:prstGeom>
          </p:spPr>
        </p:pic>
      </p:grpSp>
      <p:sp>
        <p:nvSpPr>
          <p:cNvPr id="25" name="矩形 6">
            <a:extLst>
              <a:ext uri="{FF2B5EF4-FFF2-40B4-BE49-F238E27FC236}">
                <a16:creationId xmlns:a16="http://schemas.microsoft.com/office/drawing/2014/main" id="{96656DC2-ECBD-B54E-A794-AE34DE147BE6}"/>
              </a:ext>
            </a:extLst>
          </p:cNvPr>
          <p:cNvSpPr/>
          <p:nvPr/>
        </p:nvSpPr>
        <p:spPr>
          <a:xfrm>
            <a:off x="1412716" y="1652921"/>
            <a:ext cx="1082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TR-004U</a:t>
            </a: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081D0953-CF62-A64C-A54D-B87F6133FF14}"/>
              </a:ext>
            </a:extLst>
          </p:cNvPr>
          <p:cNvSpPr/>
          <p:nvPr/>
        </p:nvSpPr>
        <p:spPr>
          <a:xfrm>
            <a:off x="5781452" y="1905520"/>
            <a:ext cx="2464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USB cable removal</a:t>
            </a:r>
          </a:p>
        </p:txBody>
      </p:sp>
      <p:sp>
        <p:nvSpPr>
          <p:cNvPr id="22" name="矩形 15">
            <a:extLst>
              <a:ext uri="{FF2B5EF4-FFF2-40B4-BE49-F238E27FC236}">
                <a16:creationId xmlns:a16="http://schemas.microsoft.com/office/drawing/2014/main" id="{6E73D891-8FF1-C74B-8562-8F715CFD254F}"/>
              </a:ext>
            </a:extLst>
          </p:cNvPr>
          <p:cNvSpPr/>
          <p:nvPr/>
        </p:nvSpPr>
        <p:spPr>
          <a:xfrm>
            <a:off x="5781452" y="2751220"/>
            <a:ext cx="2547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The host enters sleep/hibernation*</a:t>
            </a:r>
          </a:p>
        </p:txBody>
      </p:sp>
      <p:sp>
        <p:nvSpPr>
          <p:cNvPr id="23" name="矩形 16">
            <a:extLst>
              <a:ext uri="{FF2B5EF4-FFF2-40B4-BE49-F238E27FC236}">
                <a16:creationId xmlns:a16="http://schemas.microsoft.com/office/drawing/2014/main" id="{381A45C8-2147-FA49-BDF0-A59A3CE9A5FA}"/>
              </a:ext>
            </a:extLst>
          </p:cNvPr>
          <p:cNvSpPr/>
          <p:nvPr/>
        </p:nvSpPr>
        <p:spPr>
          <a:xfrm>
            <a:off x="5781452" y="3766758"/>
            <a:ext cx="3022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The host is shut down</a:t>
            </a:r>
          </a:p>
        </p:txBody>
      </p:sp>
      <p:sp>
        <p:nvSpPr>
          <p:cNvPr id="24" name="矩形 15">
            <a:extLst>
              <a:ext uri="{FF2B5EF4-FFF2-40B4-BE49-F238E27FC236}">
                <a16:creationId xmlns:a16="http://schemas.microsoft.com/office/drawing/2014/main" id="{D17BD683-D402-7D41-B21D-6CD0648623AB}"/>
              </a:ext>
            </a:extLst>
          </p:cNvPr>
          <p:cNvSpPr/>
          <p:nvPr/>
        </p:nvSpPr>
        <p:spPr>
          <a:xfrm>
            <a:off x="6123642" y="3335995"/>
            <a:ext cx="18628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lang="en-US" altLang="zh-CN" sz="1050" b="1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</a:rPr>
              <a:t>*depends on host support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DAE8FA-3E6C-3447-8EC7-179E0DF75D17}"/>
              </a:ext>
            </a:extLst>
          </p:cNvPr>
          <p:cNvSpPr txBox="1"/>
          <p:nvPr/>
        </p:nvSpPr>
        <p:spPr>
          <a:xfrm>
            <a:off x="493995" y="4433261"/>
            <a:ext cx="31976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+mj-lt"/>
              </a:rPr>
              <a:t>Note: Sleep mode also pauses the RAID rebuild process.</a:t>
            </a:r>
            <a:endParaRPr lang="en-US" sz="7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586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D193417-7122-4666-9D3A-6E5CCE42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38" y="1512334"/>
            <a:ext cx="2601211" cy="226129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29112EE-00A6-4753-855C-7F1378F01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3175" y="1787448"/>
            <a:ext cx="1991067" cy="21930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30F6E6A-60AC-4482-90E8-70360A9CF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153" y="1523656"/>
            <a:ext cx="2304028" cy="22372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318B6EA-EF6D-461C-9A6C-0B97EBDEB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1" y="1532785"/>
            <a:ext cx="4664405" cy="223796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8C0089A-4B69-4A1E-BDE3-90F7D21D5C55}"/>
              </a:ext>
            </a:extLst>
          </p:cNvPr>
          <p:cNvSpPr txBox="1"/>
          <p:nvPr/>
        </p:nvSpPr>
        <p:spPr>
          <a:xfrm>
            <a:off x="4556055" y="1586444"/>
            <a:ext cx="59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02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E9333E34-6D6A-49D0-9D64-03DBC587E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99" y="1660567"/>
            <a:ext cx="4140348" cy="218913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5E1023E-A118-46B3-95D2-3F62D22A0D9A}"/>
              </a:ext>
            </a:extLst>
          </p:cNvPr>
          <p:cNvSpPr txBox="1"/>
          <p:nvPr/>
        </p:nvSpPr>
        <p:spPr>
          <a:xfrm>
            <a:off x="6857713" y="1586444"/>
            <a:ext cx="59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03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318C2-E7C9-9D4D-8E05-0A8238DBC0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Installing the </a:t>
            </a:r>
            <a:r>
              <a:rPr lang="en-US"/>
              <a:t>USB </a:t>
            </a:r>
            <a:r>
              <a:rPr lang="en-US" altLang="zh-CN"/>
              <a:t>cable clip</a:t>
            </a:r>
            <a:endParaRPr 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9CCBDEF-8097-4C50-AE8D-6FBDC9155CDF}"/>
              </a:ext>
            </a:extLst>
          </p:cNvPr>
          <p:cNvSpPr txBox="1"/>
          <p:nvPr/>
        </p:nvSpPr>
        <p:spPr>
          <a:xfrm>
            <a:off x="192270" y="1586444"/>
            <a:ext cx="59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</a:rPr>
              <a:t>01</a:t>
            </a:r>
            <a:endParaRPr lang="zh-TW" altLang="en-US" sz="2800" b="1">
              <a:solidFill>
                <a:schemeClr val="bg1"/>
              </a:solidFill>
            </a:endParaRPr>
          </a:p>
        </p:txBody>
      </p:sp>
      <p:pic>
        <p:nvPicPr>
          <p:cNvPr id="23" name="圖片 13">
            <a:extLst>
              <a:ext uri="{FF2B5EF4-FFF2-40B4-BE49-F238E27FC236}">
                <a16:creationId xmlns:a16="http://schemas.microsoft.com/office/drawing/2014/main" id="{DA424F3C-9479-2547-A3D1-E1A91E0BE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751" y="4343663"/>
            <a:ext cx="178554" cy="1566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9497F91-A7AC-4489-A481-DB3F691B6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663" y="1788382"/>
            <a:ext cx="1991067" cy="21911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9CB534-6FBC-E349-BBF7-9F906F1D1480}"/>
              </a:ext>
            </a:extLst>
          </p:cNvPr>
          <p:cNvSpPr/>
          <p:nvPr/>
        </p:nvSpPr>
        <p:spPr>
          <a:xfrm>
            <a:off x="1541414" y="4291198"/>
            <a:ext cx="60292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Note: The clip is not intended to be removed after attaching it to the RAID enclosure.</a:t>
            </a:r>
          </a:p>
        </p:txBody>
      </p:sp>
    </p:spTree>
    <p:extLst>
      <p:ext uri="{BB962C8B-B14F-4D97-AF65-F5344CB8AC3E}">
        <p14:creationId xmlns:p14="http://schemas.microsoft.com/office/powerpoint/2010/main" val="334430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4104-2562-E34C-B175-8A689B53D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575" y="0"/>
            <a:ext cx="9172575" cy="862553"/>
          </a:xfrm>
        </p:spPr>
        <p:txBody>
          <a:bodyPr/>
          <a:lstStyle/>
          <a:p>
            <a:r>
              <a:rPr lang="en-US" altLang="zh-TW" sz="2200">
                <a:latin typeface="微軟正黑體"/>
                <a:ea typeface="微軟正黑體"/>
              </a:rPr>
              <a:t>Easily expand server and NAS capacity for a maximized investment</a:t>
            </a:r>
            <a:endParaRPr lang="zh-TW" altLang="en-US" sz="2200"/>
          </a:p>
        </p:txBody>
      </p:sp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994BD473-2C22-014F-B44F-0A531220656D}"/>
              </a:ext>
            </a:extLst>
          </p:cNvPr>
          <p:cNvSpPr txBox="1">
            <a:spLocks/>
          </p:cNvSpPr>
          <p:nvPr/>
        </p:nvSpPr>
        <p:spPr>
          <a:xfrm>
            <a:off x="4240407" y="1302146"/>
            <a:ext cx="4722308" cy="895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/>
                <a:ea typeface="微軟正黑體"/>
              </a:rPr>
              <a:t>Quickly expand or backup server data in rackmount environment: TR-004U overview</a:t>
            </a:r>
            <a:endParaRPr lang="en-US" altLang="zh-TW" sz="2000" b="1">
              <a:solidFill>
                <a:schemeClr val="bg2">
                  <a:lumMod val="90000"/>
                  <a:lumOff val="1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1AF99167-C5C3-2F4F-A2E3-A8D9E2A48FF2}"/>
              </a:ext>
            </a:extLst>
          </p:cNvPr>
          <p:cNvSpPr txBox="1">
            <a:spLocks/>
          </p:cNvSpPr>
          <p:nvPr/>
        </p:nvSpPr>
        <p:spPr>
          <a:xfrm>
            <a:off x="4240406" y="2350866"/>
            <a:ext cx="4722308" cy="855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QNAP External RAID Manager</a:t>
            </a:r>
            <a:r>
              <a:rPr lang="zh-TW" altLang="en-US" sz="20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alt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/>
                <a:ea typeface="微軟正黑體"/>
              </a:rPr>
              <a:t>for</a:t>
            </a:r>
            <a:r>
              <a:rPr lang="zh-TW" altLang="en-US" sz="20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alt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Windows &amp; macOS </a:t>
            </a:r>
            <a:r>
              <a:rPr lang="en-US" altLang="zh-CN" sz="2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easily creates and manages </a:t>
            </a:r>
            <a:r>
              <a:rPr lang="en-US" altLang="zh-CN" sz="2000">
                <a:solidFill>
                  <a:schemeClr val="bg2">
                    <a:lumMod val="90000"/>
                    <a:lumOff val="10000"/>
                  </a:schemeClr>
                </a:solidFill>
                <a:latin typeface="微軟正黑體"/>
                <a:ea typeface="微軟正黑體"/>
              </a:rPr>
              <a:t>RAID</a:t>
            </a: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B25DF3CC-D8F2-0C42-B6F1-42325607448D}"/>
              </a:ext>
            </a:extLst>
          </p:cNvPr>
          <p:cNvSpPr txBox="1">
            <a:spLocks/>
          </p:cNvSpPr>
          <p:nvPr/>
        </p:nvSpPr>
        <p:spPr>
          <a:xfrm>
            <a:off x="4240406" y="3508483"/>
            <a:ext cx="4762692" cy="498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Add capacity to NAS or data migration</a:t>
            </a:r>
            <a:endParaRPr lang="en-US" altLang="zh-TW" sz="2000" b="1">
              <a:solidFill>
                <a:schemeClr val="bg2">
                  <a:lumMod val="90000"/>
                  <a:lumOff val="1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5BADF9B-4BA5-42F6-92AB-4EEFFF5E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34" y="1460052"/>
            <a:ext cx="3534324" cy="266909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C73F9B4-84F5-4D68-82AD-492A466A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89" y="2066154"/>
            <a:ext cx="2088493" cy="1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7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D98D-2F48-6F41-BCA8-1F779BE7C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</p:spPr>
        <p:txBody>
          <a:bodyPr/>
          <a:lstStyle/>
          <a:p>
            <a:r>
              <a:rPr lang="en-US"/>
              <a:t>USB Type-C </a:t>
            </a:r>
            <a:r>
              <a:rPr lang="en-US" altLang="zh-CN"/>
              <a:t>supporting more host types</a:t>
            </a:r>
            <a:endParaRPr 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7D63035C-8F9C-4C0A-B832-662FC7800695}"/>
              </a:ext>
            </a:extLst>
          </p:cNvPr>
          <p:cNvGrpSpPr/>
          <p:nvPr/>
        </p:nvGrpSpPr>
        <p:grpSpPr>
          <a:xfrm>
            <a:off x="5165621" y="1437695"/>
            <a:ext cx="1861895" cy="2880964"/>
            <a:chOff x="5028595" y="1502002"/>
            <a:chExt cx="2264066" cy="2694702"/>
          </a:xfrm>
        </p:grpSpPr>
        <p:cxnSp>
          <p:nvCxnSpPr>
            <p:cNvPr id="5" name="直線接點 14">
              <a:extLst>
                <a:ext uri="{FF2B5EF4-FFF2-40B4-BE49-F238E27FC236}">
                  <a16:creationId xmlns:a16="http://schemas.microsoft.com/office/drawing/2014/main" id="{7E081332-EAF1-4A4B-8562-EFC46816F378}"/>
                </a:ext>
              </a:extLst>
            </p:cNvPr>
            <p:cNvCxnSpPr>
              <a:cxnSpLocks/>
            </p:cNvCxnSpPr>
            <p:nvPr/>
          </p:nvCxnSpPr>
          <p:spPr>
            <a:xfrm>
              <a:off x="5044154" y="2834830"/>
              <a:ext cx="2097361" cy="14523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8ED15000-477D-4583-A585-C875E12BAD68}"/>
                </a:ext>
              </a:extLst>
            </p:cNvPr>
            <p:cNvCxnSpPr>
              <a:cxnSpLocks/>
            </p:cNvCxnSpPr>
            <p:nvPr/>
          </p:nvCxnSpPr>
          <p:spPr>
            <a:xfrm>
              <a:off x="5028595" y="4196704"/>
              <a:ext cx="1974991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A49F0C5F-879E-4ED6-BC1D-20AB5DAB26C0}"/>
                </a:ext>
              </a:extLst>
            </p:cNvPr>
            <p:cNvCxnSpPr>
              <a:cxnSpLocks/>
            </p:cNvCxnSpPr>
            <p:nvPr/>
          </p:nvCxnSpPr>
          <p:spPr>
            <a:xfrm>
              <a:off x="5063214" y="1502002"/>
              <a:ext cx="2229447" cy="0"/>
            </a:xfrm>
            <a:prstGeom prst="line">
              <a:avLst/>
            </a:prstGeom>
            <a:ln w="254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A1CCCCCF-71D4-40FC-9F56-65795CAB59A4}"/>
                </a:ext>
              </a:extLst>
            </p:cNvPr>
            <p:cNvCxnSpPr>
              <a:cxnSpLocks/>
            </p:cNvCxnSpPr>
            <p:nvPr/>
          </p:nvCxnSpPr>
          <p:spPr>
            <a:xfrm>
              <a:off x="5035393" y="1502002"/>
              <a:ext cx="0" cy="2694702"/>
            </a:xfrm>
            <a:prstGeom prst="line">
              <a:avLst/>
            </a:prstGeom>
            <a:ln w="25400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949871F5-4F2A-48B5-AF19-80D2ED48FAF7}"/>
              </a:ext>
            </a:extLst>
          </p:cNvPr>
          <p:cNvSpPr txBox="1"/>
          <p:nvPr/>
        </p:nvSpPr>
        <p:spPr>
          <a:xfrm>
            <a:off x="5172401" y="1148440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TS-431XeU 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4519244-CE29-49D9-93E1-EEDD61D06B68}"/>
              </a:ext>
            </a:extLst>
          </p:cNvPr>
          <p:cNvSpPr txBox="1"/>
          <p:nvPr/>
        </p:nvSpPr>
        <p:spPr>
          <a:xfrm>
            <a:off x="5172401" y="2601178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cs typeface="Sakkal Majalla" panose="020B0604020202020204" pitchFamily="2" charset="-78"/>
              </a:rPr>
              <a:t>Windows PC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F62457EC-1F86-4E79-A905-392187DF49BF}"/>
              </a:ext>
            </a:extLst>
          </p:cNvPr>
          <p:cNvSpPr txBox="1"/>
          <p:nvPr/>
        </p:nvSpPr>
        <p:spPr>
          <a:xfrm>
            <a:off x="5172401" y="4041659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Mac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B</a:t>
            </a:r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ook Pro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9C4CE5B-52A7-4F64-8D89-8BE80CCF9B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823" y="3795780"/>
            <a:ext cx="1614936" cy="965374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2D674E03-CD3E-44DD-8934-4CFA2317E332}"/>
              </a:ext>
            </a:extLst>
          </p:cNvPr>
          <p:cNvGrpSpPr/>
          <p:nvPr/>
        </p:nvGrpSpPr>
        <p:grpSpPr>
          <a:xfrm>
            <a:off x="2527555" y="1825613"/>
            <a:ext cx="2400683" cy="441482"/>
            <a:chOff x="2753705" y="1886636"/>
            <a:chExt cx="2518685" cy="46318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B276A71-51A6-4589-B6CF-BA6F10950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3705" y="1937835"/>
              <a:ext cx="1065125" cy="36174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94985B8-5D6A-4EEA-82E5-FC4BD5C43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38327" y="1886636"/>
              <a:ext cx="1334063" cy="463182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34273C05-95EA-45F4-8B8A-EE3D9D78B472}"/>
              </a:ext>
            </a:extLst>
          </p:cNvPr>
          <p:cNvGrpSpPr/>
          <p:nvPr/>
        </p:nvGrpSpPr>
        <p:grpSpPr>
          <a:xfrm>
            <a:off x="2524536" y="3300495"/>
            <a:ext cx="2267829" cy="367151"/>
            <a:chOff x="2766640" y="3257504"/>
            <a:chExt cx="2121209" cy="343414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3BB1084E-73D5-4E62-A997-1F31A856B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6640" y="3257504"/>
              <a:ext cx="949587" cy="322501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049348AB-6538-4B21-A502-8DC208025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938262" y="3278417"/>
              <a:ext cx="949587" cy="322501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1159D-D93C-A64D-9451-82501DCB9C83}"/>
              </a:ext>
            </a:extLst>
          </p:cNvPr>
          <p:cNvSpPr/>
          <p:nvPr/>
        </p:nvSpPr>
        <p:spPr>
          <a:xfrm>
            <a:off x="1181268" y="3000049"/>
            <a:ext cx="7328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  <a:cs typeface="Sakkal Majalla" panose="020B0604020202020204" pitchFamily="2" charset="-78"/>
              </a:rPr>
              <a:t>TR-004U</a:t>
            </a:r>
            <a:endParaRPr lang="en-US" sz="105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  <a:cs typeface="Sakkal Majalla" panose="020B0604020202020204" pitchFamily="2" charset="-78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2DCA6FD2-99A5-46B1-B969-9DE087773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04" y="2589429"/>
            <a:ext cx="3077217" cy="45414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8D9A3BD-3B40-4174-B823-9C4836B4C1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721" b="37918"/>
          <a:stretch/>
        </p:blipFill>
        <p:spPr>
          <a:xfrm>
            <a:off x="6013860" y="1143401"/>
            <a:ext cx="2667910" cy="38960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82526F4-03B7-49C2-B355-1F9B98E71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790" y="1568009"/>
            <a:ext cx="1200090" cy="2156542"/>
          </a:xfrm>
          <a:prstGeom prst="rect">
            <a:avLst/>
          </a:prstGeom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B07C0D49-F504-4A4F-9EE2-9E6D8B33E844}"/>
              </a:ext>
            </a:extLst>
          </p:cNvPr>
          <p:cNvSpPr txBox="1"/>
          <p:nvPr/>
        </p:nvSpPr>
        <p:spPr>
          <a:xfrm>
            <a:off x="2859231" y="1400936"/>
            <a:ext cx="193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1-meter (3-foot) USB 3.0 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C to 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A cable included</a:t>
            </a:r>
            <a:endParaRPr lang="en-US"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F3025FAE-4866-A545-8FE8-6CB37D54C336}"/>
              </a:ext>
            </a:extLst>
          </p:cNvPr>
          <p:cNvSpPr txBox="1"/>
          <p:nvPr/>
        </p:nvSpPr>
        <p:spPr>
          <a:xfrm>
            <a:off x="2925710" y="3729964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Optional USB-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C to USB-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C</a:t>
            </a:r>
          </a:p>
          <a:p>
            <a:r>
              <a:rPr 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akkal Majalla" panose="020B0604020202020204" pitchFamily="2" charset="-78"/>
              </a:rPr>
              <a:t>cable for USB-C host</a:t>
            </a:r>
          </a:p>
        </p:txBody>
      </p:sp>
    </p:spTree>
    <p:extLst>
      <p:ext uri="{BB962C8B-B14F-4D97-AF65-F5344CB8AC3E}">
        <p14:creationId xmlns:p14="http://schemas.microsoft.com/office/powerpoint/2010/main" val="1248732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CDCFBB99-0C22-4ED4-8CDD-EB9DDF274348}"/>
              </a:ext>
            </a:extLst>
          </p:cNvPr>
          <p:cNvGrpSpPr/>
          <p:nvPr/>
        </p:nvGrpSpPr>
        <p:grpSpPr>
          <a:xfrm>
            <a:off x="2632881" y="1739502"/>
            <a:ext cx="3300861" cy="564778"/>
            <a:chOff x="2268858" y="1743469"/>
            <a:chExt cx="3300861" cy="564778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C2B5B50-3498-4A7A-AEB5-4860EB572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8858" y="1743469"/>
              <a:ext cx="927820" cy="56477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8B68015-7F6D-49B4-8BD4-28F3F415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59872" y="1743469"/>
              <a:ext cx="927820" cy="564778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20B5B23-DD87-4309-BFAE-790E5822F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0886" y="1743469"/>
              <a:ext cx="927820" cy="56477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76BCCD8-F602-4C86-A10F-4AC9C62D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1899" y="1743469"/>
              <a:ext cx="927820" cy="56477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B453137-5269-8C4E-8688-5ABDB9297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</p:spPr>
        <p:txBody>
          <a:bodyPr/>
          <a:lstStyle/>
          <a:p>
            <a:r>
              <a:rPr lang="en-US" altLang="zh-CN"/>
              <a:t>Backward compatible with USB 2.0 port</a:t>
            </a:r>
            <a:endParaRPr 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CBB5B0F-4562-4026-B198-E714FA978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168" y="1944477"/>
            <a:ext cx="346612" cy="31249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75D3A30-A02D-4A95-B154-0549868AD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043" y="1954117"/>
            <a:ext cx="391499" cy="30285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CFFEE51-9570-401C-B265-72A09C146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77247">
            <a:off x="2897569" y="1897183"/>
            <a:ext cx="334036" cy="39919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B5D943C-5219-48C5-960C-9135579EC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716" y="1944477"/>
            <a:ext cx="395161" cy="31249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F33E902-D76F-4BCE-908E-59F2CB3CFD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968" y="2867902"/>
            <a:ext cx="1065125" cy="3617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8D1A021-71E5-4192-A39F-2FC55CD26C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139" y="2816703"/>
            <a:ext cx="1334063" cy="463182"/>
          </a:xfrm>
          <a:prstGeom prst="rect">
            <a:avLst/>
          </a:prstGeom>
        </p:spPr>
      </p:pic>
      <p:sp>
        <p:nvSpPr>
          <p:cNvPr id="21" name="內容版面配置區 1">
            <a:extLst>
              <a:ext uri="{FF2B5EF4-FFF2-40B4-BE49-F238E27FC236}">
                <a16:creationId xmlns:a16="http://schemas.microsoft.com/office/drawing/2014/main" id="{1F16CD81-F950-9A42-B5F9-8B01CD34ABA1}"/>
              </a:ext>
            </a:extLst>
          </p:cNvPr>
          <p:cNvSpPr txBox="1">
            <a:spLocks/>
          </p:cNvSpPr>
          <p:nvPr/>
        </p:nvSpPr>
        <p:spPr>
          <a:xfrm>
            <a:off x="1180150" y="1023601"/>
            <a:ext cx="6997337" cy="497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defRPr/>
            </a:pP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TR-004U can be used via a USB 2.0 port on NAS or computers!</a:t>
            </a:r>
            <a:endParaRPr lang="en-US" altLang="zh-TW" sz="18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EBFFE2-32FE-2147-AFEE-C1CD0AB1409E}"/>
              </a:ext>
            </a:extLst>
          </p:cNvPr>
          <p:cNvSpPr/>
          <p:nvPr/>
        </p:nvSpPr>
        <p:spPr>
          <a:xfrm>
            <a:off x="7317705" y="1734210"/>
            <a:ext cx="7809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TS-463XU</a:t>
            </a:r>
            <a:endParaRPr 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14F3F1-7A53-45F2-BE3C-C15C2F6386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8106" b="35617"/>
          <a:stretch/>
        </p:blipFill>
        <p:spPr>
          <a:xfrm>
            <a:off x="5999529" y="1900142"/>
            <a:ext cx="2500994" cy="410808"/>
          </a:xfrm>
          <a:prstGeom prst="rect">
            <a:avLst/>
          </a:prstGeom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19712E53-68CC-4362-801A-1903F9DDB8FD}"/>
              </a:ext>
            </a:extLst>
          </p:cNvPr>
          <p:cNvSpPr/>
          <p:nvPr/>
        </p:nvSpPr>
        <p:spPr>
          <a:xfrm>
            <a:off x="1367162" y="2867902"/>
            <a:ext cx="73289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TR-004U</a:t>
            </a:r>
            <a:endParaRPr lang="en-US" sz="105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F2A9ED15-586E-4AF7-8AB6-F7D05AAEFC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89" y="2483480"/>
            <a:ext cx="2604790" cy="38442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0D2C7E9-EA0B-414E-A87F-D1A96055D5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4666" y="2495280"/>
            <a:ext cx="1027084" cy="1845653"/>
          </a:xfrm>
          <a:prstGeom prst="rect">
            <a:avLst/>
          </a:prstGeom>
        </p:spPr>
      </p:pic>
      <p:sp>
        <p:nvSpPr>
          <p:cNvPr id="29" name="TextBox 30">
            <a:extLst>
              <a:ext uri="{FF2B5EF4-FFF2-40B4-BE49-F238E27FC236}">
                <a16:creationId xmlns:a16="http://schemas.microsoft.com/office/drawing/2014/main" id="{73F92898-2ED7-490E-8766-FA1598E5A3A2}"/>
              </a:ext>
            </a:extLst>
          </p:cNvPr>
          <p:cNvSpPr txBox="1"/>
          <p:nvPr/>
        </p:nvSpPr>
        <p:spPr>
          <a:xfrm>
            <a:off x="7471750" y="2652140"/>
            <a:ext cx="960519" cy="246221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Windows PC</a:t>
            </a:r>
          </a:p>
        </p:txBody>
      </p:sp>
    </p:spTree>
    <p:extLst>
      <p:ext uri="{BB962C8B-B14F-4D97-AF65-F5344CB8AC3E}">
        <p14:creationId xmlns:p14="http://schemas.microsoft.com/office/powerpoint/2010/main" val="1943579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821A-9D26-1A46-A436-3145FA5E8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89"/>
            <a:ext cx="9144000" cy="892118"/>
          </a:xfrm>
        </p:spPr>
        <p:txBody>
          <a:bodyPr/>
          <a:lstStyle/>
          <a:p>
            <a:r>
              <a:rPr lang="en-US" altLang="zh-CN"/>
              <a:t>Switching between modes (with DIP switch)</a:t>
            </a:r>
            <a:endParaRPr 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8BC16CB-21C1-48D3-8A84-96306259E674}"/>
              </a:ext>
            </a:extLst>
          </p:cNvPr>
          <p:cNvSpPr txBox="1"/>
          <p:nvPr/>
        </p:nvSpPr>
        <p:spPr>
          <a:xfrm>
            <a:off x="1613814" y="1298526"/>
            <a:ext cx="116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Individual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BB64542-8205-4665-B69E-C3AD58EAB805}"/>
              </a:ext>
            </a:extLst>
          </p:cNvPr>
          <p:cNvSpPr txBox="1"/>
          <p:nvPr/>
        </p:nvSpPr>
        <p:spPr>
          <a:xfrm>
            <a:off x="4194114" y="1298526"/>
            <a:ext cx="116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JBOD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BAD9163-94BC-4CDA-BFD3-191286502ACB}"/>
              </a:ext>
            </a:extLst>
          </p:cNvPr>
          <p:cNvSpPr txBox="1"/>
          <p:nvPr/>
        </p:nvSpPr>
        <p:spPr>
          <a:xfrm>
            <a:off x="7471884" y="1298526"/>
            <a:ext cx="116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795D605-875F-41C3-9E87-7412EA05BF55}"/>
              </a:ext>
            </a:extLst>
          </p:cNvPr>
          <p:cNvSpPr txBox="1"/>
          <p:nvPr/>
        </p:nvSpPr>
        <p:spPr>
          <a:xfrm>
            <a:off x="1599987" y="2828156"/>
            <a:ext cx="1312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1/10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0B666F7-1B76-4FAE-8816-D051F071DAFD}"/>
              </a:ext>
            </a:extLst>
          </p:cNvPr>
          <p:cNvSpPr txBox="1"/>
          <p:nvPr/>
        </p:nvSpPr>
        <p:spPr>
          <a:xfrm>
            <a:off x="7477333" y="2685423"/>
            <a:ext cx="1701094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</a:rPr>
              <a:t>Software Control</a:t>
            </a:r>
            <a:endParaRPr 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(</a:t>
            </a:r>
            <a:r>
              <a:rPr lang="zh-CN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Factory default</a:t>
            </a:r>
            <a:r>
              <a:rPr lang="en-US" altLang="zh-CN" b="1">
                <a:solidFill>
                  <a:schemeClr val="bg1"/>
                </a:solidFill>
                <a:latin typeface="Microsoft JhengHei"/>
                <a:ea typeface="Microsoft JhengHei"/>
              </a:rPr>
              <a:t>)</a:t>
            </a:r>
            <a:endParaRPr lang="zh-TW" altLang="en-US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0DD014-D822-40F0-9056-792C7E1D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7867" y="920601"/>
            <a:ext cx="892118" cy="10552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2D2017A-BF9B-43CD-A912-777CE7A5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74976" y="920601"/>
            <a:ext cx="892118" cy="105524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07E278E-A0B6-44EC-A3C1-D596EC374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98201" y="923150"/>
            <a:ext cx="897215" cy="1055247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8F0DA5E-4212-4342-8532-AB39191B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70798" y="2463719"/>
            <a:ext cx="892118" cy="105524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AA54A6B-E359-4E54-99B9-EB63332E1E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98201" y="2463719"/>
            <a:ext cx="892118" cy="1055248"/>
          </a:xfrm>
          <a:prstGeom prst="rect">
            <a:avLst/>
          </a:prstGeom>
        </p:spPr>
      </p:pic>
      <p:sp>
        <p:nvSpPr>
          <p:cNvPr id="23" name="文字方塊 21">
            <a:extLst>
              <a:ext uri="{FF2B5EF4-FFF2-40B4-BE49-F238E27FC236}">
                <a16:creationId xmlns:a16="http://schemas.microsoft.com/office/drawing/2014/main" id="{0196CFD0-E956-AD44-9BDF-9E64FECA8A72}"/>
              </a:ext>
            </a:extLst>
          </p:cNvPr>
          <p:cNvSpPr txBox="1"/>
          <p:nvPr/>
        </p:nvSpPr>
        <p:spPr>
          <a:xfrm>
            <a:off x="4344687" y="2817838"/>
            <a:ext cx="91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5</a:t>
            </a:r>
            <a:endParaRPr lang="zh-TW" altLang="en-US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4219084-3577-47BD-B6D3-157144CDD5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207"/>
          <a:stretch/>
        </p:blipFill>
        <p:spPr>
          <a:xfrm rot="5400000">
            <a:off x="3243953" y="2440179"/>
            <a:ext cx="899599" cy="110981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12E5D1E-0F92-E941-9713-6F958771DDDB}"/>
              </a:ext>
            </a:extLst>
          </p:cNvPr>
          <p:cNvSpPr txBox="1"/>
          <p:nvPr/>
        </p:nvSpPr>
        <p:spPr>
          <a:xfrm>
            <a:off x="163346" y="1888858"/>
            <a:ext cx="275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Any number of drives</a:t>
            </a: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TW" sz="1200">
                <a:solidFill>
                  <a:schemeClr val="bg1"/>
                </a:solidFill>
              </a:rPr>
              <a:t>Each drive capacity separated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9FE685D9-EDE1-4D4F-A854-8A3CF50ACC9A}"/>
              </a:ext>
            </a:extLst>
          </p:cNvPr>
          <p:cNvSpPr txBox="1"/>
          <p:nvPr/>
        </p:nvSpPr>
        <p:spPr>
          <a:xfrm>
            <a:off x="2815478" y="1878399"/>
            <a:ext cx="316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TW" sz="1200">
                <a:solidFill>
                  <a:schemeClr val="bg1"/>
                </a:solidFill>
              </a:rPr>
              <a:t>Minimum two drives</a:t>
            </a:r>
            <a:endParaRPr lang="en-US" altLang="zh-CN" sz="120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Combined capacity but no fault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CN" sz="1200">
                <a:solidFill>
                  <a:schemeClr val="bg1"/>
                </a:solidFill>
              </a:rPr>
              <a:t>tolerance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B6209377-E67F-7341-9D1A-99BA084BF58F}"/>
              </a:ext>
            </a:extLst>
          </p:cNvPr>
          <p:cNvSpPr txBox="1"/>
          <p:nvPr/>
        </p:nvSpPr>
        <p:spPr>
          <a:xfrm>
            <a:off x="5956211" y="1865993"/>
            <a:ext cx="294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TW" sz="1200">
                <a:solidFill>
                  <a:schemeClr val="bg1"/>
                </a:solidFill>
              </a:rPr>
              <a:t>Minimum two drives</a:t>
            </a:r>
            <a:endParaRPr lang="en-US" altLang="zh-CN" sz="120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Combined capacity, best performance    </a:t>
            </a:r>
            <a:br>
              <a:rPr lang="en-US" altLang="zh-CN" sz="1200">
                <a:solidFill>
                  <a:schemeClr val="bg1"/>
                </a:solidFill>
              </a:rPr>
            </a:br>
            <a:r>
              <a:rPr lang="en-US" altLang="zh-CN" sz="1200">
                <a:solidFill>
                  <a:schemeClr val="bg1"/>
                </a:solidFill>
              </a:rPr>
              <a:t>   but no fault tolerance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90D0BBCC-8DF5-EB4F-923D-F83F6BDB6848}"/>
              </a:ext>
            </a:extLst>
          </p:cNvPr>
          <p:cNvSpPr txBox="1"/>
          <p:nvPr/>
        </p:nvSpPr>
        <p:spPr>
          <a:xfrm>
            <a:off x="227116" y="3424807"/>
            <a:ext cx="26003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</a:t>
            </a:r>
            <a:r>
              <a:rPr lang="en-US" altLang="zh-TW" sz="1200">
                <a:solidFill>
                  <a:schemeClr val="bg1"/>
                </a:solidFill>
              </a:rPr>
              <a:t>  Minimum two drives</a:t>
            </a:r>
            <a:endParaRPr lang="en-US" altLang="zh-CN" sz="120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 </a:t>
            </a:r>
            <a:r>
              <a:rPr lang="en-US" altLang="zh-CN" sz="1200">
                <a:solidFill>
                  <a:schemeClr val="bg1"/>
                </a:solidFill>
              </a:rPr>
              <a:t>RAID 1: (2 drives)</a:t>
            </a: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    </a:t>
            </a:r>
            <a:r>
              <a:rPr lang="en-US" altLang="zh-TW" sz="1200">
                <a:solidFill>
                  <a:schemeClr val="bg1"/>
                </a:solidFill>
              </a:rPr>
              <a:t>Losing 1-drive capacity </a:t>
            </a:r>
            <a:br>
              <a:rPr lang="en-US" altLang="zh-TW" sz="1200">
                <a:solidFill>
                  <a:schemeClr val="bg1"/>
                </a:solidFill>
              </a:rPr>
            </a:br>
            <a:r>
              <a:rPr lang="zh-TW" altLang="en-US" sz="1200">
                <a:solidFill>
                  <a:schemeClr val="bg1"/>
                </a:solidFill>
              </a:rPr>
              <a:t>    </a:t>
            </a:r>
            <a:r>
              <a:rPr lang="en-US" altLang="zh-TW" sz="1200">
                <a:solidFill>
                  <a:schemeClr val="bg1"/>
                </a:solidFill>
              </a:rPr>
              <a:t>for redundancy</a:t>
            </a:r>
            <a:endParaRPr lang="en-US" altLang="zh-CN" sz="120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altLang="zh-CN" sz="1200">
                <a:solidFill>
                  <a:schemeClr val="bg1"/>
                </a:solidFill>
              </a:rPr>
              <a:t>    RAID 10: (4 drives)</a:t>
            </a: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    </a:t>
            </a:r>
            <a:r>
              <a:rPr lang="en-US" altLang="zh-CN" sz="1200">
                <a:solidFill>
                  <a:schemeClr val="bg1"/>
                </a:solidFill>
              </a:rPr>
              <a:t>Losing 2-drive capacity </a:t>
            </a:r>
            <a:br>
              <a:rPr lang="en-US" altLang="zh-CN" sz="1200">
                <a:solidFill>
                  <a:schemeClr val="bg1"/>
                </a:solidFill>
              </a:rPr>
            </a:br>
            <a:r>
              <a:rPr lang="zh-TW" altLang="en-US" sz="1200">
                <a:solidFill>
                  <a:schemeClr val="bg1"/>
                </a:solidFill>
              </a:rPr>
              <a:t>   </a:t>
            </a:r>
            <a:r>
              <a:rPr lang="en-US" altLang="zh-CN" sz="1200">
                <a:solidFill>
                  <a:schemeClr val="bg1"/>
                </a:solidFill>
              </a:rPr>
              <a:t>(1 for each group) for redundancy</a:t>
            </a: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5879DF7E-89C1-6246-98A5-C9D371E9A497}"/>
              </a:ext>
            </a:extLst>
          </p:cNvPr>
          <p:cNvSpPr txBox="1"/>
          <p:nvPr/>
        </p:nvSpPr>
        <p:spPr>
          <a:xfrm>
            <a:off x="2821574" y="3424807"/>
            <a:ext cx="304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TW" sz="1200">
                <a:solidFill>
                  <a:schemeClr val="bg1"/>
                </a:solidFill>
              </a:rPr>
              <a:t>Minimum </a:t>
            </a:r>
            <a:r>
              <a:rPr lang="en-US" altLang="zh-CN" sz="1200">
                <a:solidFill>
                  <a:schemeClr val="bg1"/>
                </a:solidFill>
              </a:rPr>
              <a:t>3</a:t>
            </a:r>
            <a:r>
              <a:rPr lang="zh-TW" altLang="en-US" sz="1200">
                <a:solidFill>
                  <a:schemeClr val="bg1"/>
                </a:solidFill>
              </a:rPr>
              <a:t> </a:t>
            </a:r>
            <a:r>
              <a:rPr lang="en-US" altLang="zh-TW" sz="1200">
                <a:solidFill>
                  <a:schemeClr val="bg1"/>
                </a:solidFill>
              </a:rPr>
              <a:t>drives</a:t>
            </a:r>
            <a:endParaRPr lang="en-US" altLang="zh-CN" sz="120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Losing 1-drive capacity for redundancy, </a:t>
            </a:r>
            <a:br>
              <a:rPr lang="en-US" altLang="zh-CN" sz="1200">
                <a:solidFill>
                  <a:schemeClr val="bg1"/>
                </a:solidFill>
              </a:rPr>
            </a:br>
            <a:r>
              <a:rPr lang="en-US" altLang="zh-CN" sz="1200">
                <a:solidFill>
                  <a:schemeClr val="bg1"/>
                </a:solidFill>
              </a:rPr>
              <a:t>   enhanced performance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72B01C67-ADBA-7749-9A4E-99F1F4BD5C65}"/>
              </a:ext>
            </a:extLst>
          </p:cNvPr>
          <p:cNvSpPr txBox="1"/>
          <p:nvPr/>
        </p:nvSpPr>
        <p:spPr>
          <a:xfrm>
            <a:off x="5956211" y="3424807"/>
            <a:ext cx="285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Any number of drives</a:t>
            </a:r>
          </a:p>
          <a:p>
            <a:pPr>
              <a:buClr>
                <a:schemeClr val="bg1"/>
              </a:buClr>
            </a:pPr>
            <a:r>
              <a:rPr lang="zh-TW" altLang="en-US" sz="1200">
                <a:solidFill>
                  <a:schemeClr val="bg1"/>
                </a:solidFill>
              </a:rPr>
              <a:t>● </a:t>
            </a:r>
            <a:r>
              <a:rPr lang="en-US" altLang="zh-CN" sz="1200">
                <a:solidFill>
                  <a:schemeClr val="bg1"/>
                </a:solidFill>
              </a:rPr>
              <a:t>Allows QTS </a:t>
            </a:r>
            <a:r>
              <a:rPr lang="en-US" altLang="zh-TW" sz="1200">
                <a:solidFill>
                  <a:schemeClr val="bg1"/>
                </a:solidFill>
              </a:rPr>
              <a:t>&amp;</a:t>
            </a:r>
            <a:r>
              <a:rPr lang="en-US" altLang="zh-CN" sz="1200">
                <a:solidFill>
                  <a:schemeClr val="bg1"/>
                </a:solidFill>
              </a:rPr>
              <a:t> Windows/macOS    </a:t>
            </a:r>
            <a:br>
              <a:rPr lang="en-US" altLang="zh-CN" sz="1200">
                <a:solidFill>
                  <a:schemeClr val="bg1"/>
                </a:solidFill>
              </a:rPr>
            </a:br>
            <a:r>
              <a:rPr lang="en-US" altLang="zh-CN" sz="1200">
                <a:solidFill>
                  <a:schemeClr val="bg1"/>
                </a:solidFill>
              </a:rPr>
              <a:t>   utility to control the configuration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392C9C-009F-E448-ADF9-35CB85F6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9" y="2335500"/>
            <a:ext cx="159180" cy="13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58A76F-01E8-0A4C-AB54-C629F985A1C8}"/>
              </a:ext>
            </a:extLst>
          </p:cNvPr>
          <p:cNvSpPr txBox="1"/>
          <p:nvPr/>
        </p:nvSpPr>
        <p:spPr>
          <a:xfrm>
            <a:off x="308090" y="2287187"/>
            <a:ext cx="2751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sz="800">
                <a:solidFill>
                  <a:schemeClr val="bg1"/>
                </a:solidFill>
              </a:rPr>
              <a:t>Unplugging any drive resulting in USB reconnection.</a:t>
            </a:r>
          </a:p>
        </p:txBody>
      </p:sp>
    </p:spTree>
    <p:extLst>
      <p:ext uri="{BB962C8B-B14F-4D97-AF65-F5344CB8AC3E}">
        <p14:creationId xmlns:p14="http://schemas.microsoft.com/office/powerpoint/2010/main" val="152605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564E-0EE7-644D-966E-EF5DDB230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914053"/>
          </a:xfrm>
        </p:spPr>
        <p:txBody>
          <a:bodyPr/>
          <a:lstStyle/>
          <a:p>
            <a:r>
              <a:rPr lang="en-US"/>
              <a:t>Switching disk modes from factory default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5DA22D-BB12-40EF-8D0D-666D6E8A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58" y="1204022"/>
            <a:ext cx="499297" cy="49929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65B738-F8F6-4DD6-A250-4B38A799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9" y="1204022"/>
            <a:ext cx="499297" cy="4992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3E0FE74-007C-4FFE-80AD-FB6E6586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95" y="1204022"/>
            <a:ext cx="499297" cy="49929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EAAD22E-2D50-4DE6-9147-2752E4B90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539" y="2287185"/>
            <a:ext cx="1587288" cy="2225563"/>
          </a:xfrm>
          <a:prstGeom prst="rect">
            <a:avLst/>
          </a:prstGeom>
        </p:spPr>
      </p:pic>
      <p:pic>
        <p:nvPicPr>
          <p:cNvPr id="28" name="圖片 15">
            <a:extLst>
              <a:ext uri="{FF2B5EF4-FFF2-40B4-BE49-F238E27FC236}">
                <a16:creationId xmlns:a16="http://schemas.microsoft.com/office/drawing/2014/main" id="{DDE47E54-C2CF-1448-B33C-12DBD523A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638080" y="2493939"/>
            <a:ext cx="897216" cy="1055248"/>
          </a:xfrm>
          <a:prstGeom prst="rect">
            <a:avLst/>
          </a:prstGeom>
        </p:spPr>
      </p:pic>
      <p:sp>
        <p:nvSpPr>
          <p:cNvPr id="29" name="文字方塊 23">
            <a:extLst>
              <a:ext uri="{FF2B5EF4-FFF2-40B4-BE49-F238E27FC236}">
                <a16:creationId xmlns:a16="http://schemas.microsoft.com/office/drawing/2014/main" id="{EE292D35-FC0B-A74A-8869-0AAE381A4DCA}"/>
              </a:ext>
            </a:extLst>
          </p:cNvPr>
          <p:cNvSpPr txBox="1"/>
          <p:nvPr/>
        </p:nvSpPr>
        <p:spPr>
          <a:xfrm>
            <a:off x="2607972" y="3813107"/>
            <a:ext cx="3444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Individual | JBOD</a:t>
            </a:r>
            <a:r>
              <a:rPr lang="zh-TW" altLang="en-US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|</a:t>
            </a:r>
            <a:r>
              <a:rPr lang="zh-TW" altLang="en-US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RAID 0/1/5/10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300FCA-0BDA-4951-BBA1-DF1C3603C17A}"/>
              </a:ext>
            </a:extLst>
          </p:cNvPr>
          <p:cNvSpPr txBox="1"/>
          <p:nvPr/>
        </p:nvSpPr>
        <p:spPr>
          <a:xfrm>
            <a:off x="311725" y="3549187"/>
            <a:ext cx="1974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Software Ctrl</a:t>
            </a:r>
          </a:p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(</a:t>
            </a:r>
            <a:r>
              <a:rPr lang="en-US" altLang="zh-CN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Factory default)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57EB790-B998-47A0-A9C6-9CED85171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54060" y="2493939"/>
            <a:ext cx="892118" cy="1055248"/>
          </a:xfrm>
          <a:prstGeom prst="rect">
            <a:avLst/>
          </a:prstGeom>
        </p:spPr>
      </p:pic>
      <p:sp>
        <p:nvSpPr>
          <p:cNvPr id="16" name="文字方塊 23">
            <a:extLst>
              <a:ext uri="{FF2B5EF4-FFF2-40B4-BE49-F238E27FC236}">
                <a16:creationId xmlns:a16="http://schemas.microsoft.com/office/drawing/2014/main" id="{8941730C-22F1-47BD-A488-1D8F1EEB7C6D}"/>
              </a:ext>
            </a:extLst>
          </p:cNvPr>
          <p:cNvSpPr txBox="1"/>
          <p:nvPr/>
        </p:nvSpPr>
        <p:spPr>
          <a:xfrm>
            <a:off x="3638080" y="3549187"/>
            <a:ext cx="897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MODE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8" name="圖片 13">
            <a:extLst>
              <a:ext uri="{FF2B5EF4-FFF2-40B4-BE49-F238E27FC236}">
                <a16:creationId xmlns:a16="http://schemas.microsoft.com/office/drawing/2014/main" id="{F4A1A455-4D9C-9742-AFCB-6131AC2A5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369" y="1726870"/>
            <a:ext cx="178554" cy="156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23E683B-8435-DB46-BF46-EA8E2EECF0AB}"/>
              </a:ext>
            </a:extLst>
          </p:cNvPr>
          <p:cNvSpPr txBox="1"/>
          <p:nvPr/>
        </p:nvSpPr>
        <p:spPr>
          <a:xfrm>
            <a:off x="730127" y="1403705"/>
            <a:ext cx="137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The factory default mode is Software Control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C0D81-941D-994B-97D9-7C80C7DCA982}"/>
              </a:ext>
            </a:extLst>
          </p:cNvPr>
          <p:cNvSpPr txBox="1"/>
          <p:nvPr/>
        </p:nvSpPr>
        <p:spPr>
          <a:xfrm>
            <a:off x="2840123" y="1327476"/>
            <a:ext cx="267433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Change mode with the DIP switch</a:t>
            </a:r>
          </a:p>
          <a:p>
            <a:endParaRPr lang="en-US" altLang="zh-CN" sz="1200">
              <a:solidFill>
                <a:schemeClr val="bg1"/>
              </a:solidFill>
              <a:latin typeface="+mj-lt"/>
            </a:endParaRPr>
          </a:p>
          <a:p>
            <a:r>
              <a:rPr lang="en-US" altLang="zh-CN" sz="1100" i="1">
                <a:solidFill>
                  <a:schemeClr val="bg1"/>
                </a:solidFill>
                <a:latin typeface="+mj-lt"/>
              </a:rPr>
              <a:t>     To change the disk mode with QTS/the utility, the switch needs to remain in the Software Control mode. </a:t>
            </a:r>
            <a:endParaRPr lang="en-US" sz="1100" i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5F55B-FE93-A342-B637-47F44082D4FE}"/>
              </a:ext>
            </a:extLst>
          </p:cNvPr>
          <p:cNvSpPr txBox="1"/>
          <p:nvPr/>
        </p:nvSpPr>
        <p:spPr>
          <a:xfrm>
            <a:off x="5947006" y="1284720"/>
            <a:ext cx="283963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Press and hold the “SET” button for 3 seconds until a beep and wait for about 15 seconds to switch the mode*</a:t>
            </a:r>
            <a:r>
              <a:rPr lang="en-US" altLang="zh-TW" sz="1200">
                <a:solidFill>
                  <a:schemeClr val="bg1"/>
                </a:solidFill>
                <a:latin typeface="+mj-lt"/>
              </a:rPr>
              <a:t> </a:t>
            </a:r>
          </a:p>
          <a:p>
            <a:r>
              <a:rPr lang="en-US" altLang="zh-CN" sz="1050">
                <a:solidFill>
                  <a:schemeClr val="bg1"/>
                </a:solidFill>
                <a:latin typeface="+mj-lt"/>
              </a:rPr>
              <a:t>*All data on drive(s) will be erased</a:t>
            </a:r>
            <a:endParaRPr lang="en-US" sz="105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392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2564E-0EE7-644D-966E-EF5DDB230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</p:spPr>
        <p:txBody>
          <a:bodyPr/>
          <a:lstStyle/>
          <a:p>
            <a:r>
              <a:rPr lang="en-US" altLang="zh-CN"/>
              <a:t>Switching between modes (with DIP switch)</a:t>
            </a:r>
            <a:endParaRPr 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C5DA22D-BB12-40EF-8D0D-666D6E8A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103416"/>
            <a:ext cx="358620" cy="3586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65B738-F8F6-4DD6-A250-4B38A799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01" y="1103416"/>
            <a:ext cx="358620" cy="35862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3E0FE74-007C-4FFE-80AD-FB6E65867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627" y="1103416"/>
            <a:ext cx="358620" cy="35862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30B4FEF-8123-43D3-9284-25B290A0F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261" y="1103416"/>
            <a:ext cx="358620" cy="35862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BE6BD1F-B05C-45B9-8D3B-816511296B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036" y="1103416"/>
            <a:ext cx="358620" cy="35862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036F7A7-15F5-4648-8654-30052E559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771" y="2463215"/>
            <a:ext cx="982160" cy="137710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EAAD22E-2D50-4DE6-9147-2752E4B90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3042" y="2446139"/>
            <a:ext cx="982160" cy="13771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96350C-9D26-D14F-86C0-2B630001A4BE}"/>
              </a:ext>
            </a:extLst>
          </p:cNvPr>
          <p:cNvSpPr/>
          <p:nvPr/>
        </p:nvSpPr>
        <p:spPr>
          <a:xfrm>
            <a:off x="1034708" y="4410778"/>
            <a:ext cx="62550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i="1">
                <a:solidFill>
                  <a:schemeClr val="bg1"/>
                </a:solidFill>
                <a:latin typeface="+mj-lt"/>
              </a:rPr>
              <a:t>To change the disk mode with QTS/the utility, the switch needs to remain in the Software Control mode.</a:t>
            </a:r>
            <a:endParaRPr lang="en-US" sz="1000" i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25" name="圖片 15">
            <a:extLst>
              <a:ext uri="{FF2B5EF4-FFF2-40B4-BE49-F238E27FC236}">
                <a16:creationId xmlns:a16="http://schemas.microsoft.com/office/drawing/2014/main" id="{74448C96-864F-4AF8-B9A1-4F00203E63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96184" y="2045241"/>
            <a:ext cx="1094018" cy="1286714"/>
          </a:xfrm>
          <a:prstGeom prst="rect">
            <a:avLst/>
          </a:prstGeom>
        </p:spPr>
      </p:pic>
      <p:sp>
        <p:nvSpPr>
          <p:cNvPr id="27" name="文字方塊 23">
            <a:extLst>
              <a:ext uri="{FF2B5EF4-FFF2-40B4-BE49-F238E27FC236}">
                <a16:creationId xmlns:a16="http://schemas.microsoft.com/office/drawing/2014/main" id="{9FCC6C9B-D564-4C12-8264-2C14E79EB506}"/>
              </a:ext>
            </a:extLst>
          </p:cNvPr>
          <p:cNvSpPr txBox="1"/>
          <p:nvPr/>
        </p:nvSpPr>
        <p:spPr>
          <a:xfrm>
            <a:off x="696184" y="3330689"/>
            <a:ext cx="1094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MODE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F74A7F9-95D1-4D7B-98D6-B4319F24E86F}"/>
              </a:ext>
            </a:extLst>
          </p:cNvPr>
          <p:cNvSpPr txBox="1"/>
          <p:nvPr/>
        </p:nvSpPr>
        <p:spPr>
          <a:xfrm>
            <a:off x="2407920" y="3330689"/>
            <a:ext cx="116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Individual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F1B94A8-9F2B-4FE8-9FF7-EF54FA54F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424921" y="2045241"/>
            <a:ext cx="1086732" cy="1285448"/>
          </a:xfrm>
          <a:prstGeom prst="rect">
            <a:avLst/>
          </a:prstGeom>
        </p:spPr>
      </p:pic>
      <p:pic>
        <p:nvPicPr>
          <p:cNvPr id="30" name="圖片 15">
            <a:extLst>
              <a:ext uri="{FF2B5EF4-FFF2-40B4-BE49-F238E27FC236}">
                <a16:creationId xmlns:a16="http://schemas.microsoft.com/office/drawing/2014/main" id="{8F2B97A0-BAA1-47CC-BCD4-CCF1B44B4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905092" y="2045241"/>
            <a:ext cx="1094018" cy="1286714"/>
          </a:xfrm>
          <a:prstGeom prst="rect">
            <a:avLst/>
          </a:prstGeom>
        </p:spPr>
      </p:pic>
      <p:sp>
        <p:nvSpPr>
          <p:cNvPr id="31" name="文字方塊 23">
            <a:extLst>
              <a:ext uri="{FF2B5EF4-FFF2-40B4-BE49-F238E27FC236}">
                <a16:creationId xmlns:a16="http://schemas.microsoft.com/office/drawing/2014/main" id="{5097AC51-D1C4-4EF9-A93C-CFDBCD0CE861}"/>
              </a:ext>
            </a:extLst>
          </p:cNvPr>
          <p:cNvSpPr txBox="1"/>
          <p:nvPr/>
        </p:nvSpPr>
        <p:spPr>
          <a:xfrm>
            <a:off x="5905092" y="3330689"/>
            <a:ext cx="1094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MODE</a:t>
            </a:r>
            <a:endParaRPr lang="zh-TW" altLang="en-US" sz="16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32" name="圖片 13">
            <a:extLst>
              <a:ext uri="{FF2B5EF4-FFF2-40B4-BE49-F238E27FC236}">
                <a16:creationId xmlns:a16="http://schemas.microsoft.com/office/drawing/2014/main" id="{E41DEAEE-6421-4C48-BE90-ACAB8A2E02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506" y="4455548"/>
            <a:ext cx="178554" cy="156679"/>
          </a:xfrm>
          <a:prstGeom prst="rect">
            <a:avLst/>
          </a:prstGeom>
        </p:spPr>
      </p:pic>
      <p:pic>
        <p:nvPicPr>
          <p:cNvPr id="33" name="圖片 25">
            <a:extLst>
              <a:ext uri="{FF2B5EF4-FFF2-40B4-BE49-F238E27FC236}">
                <a16:creationId xmlns:a16="http://schemas.microsoft.com/office/drawing/2014/main" id="{F0B25C97-B8A5-E44E-AE7C-D424455458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5134" y="3716884"/>
            <a:ext cx="5566278" cy="5687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F152EA-9E33-904C-9032-4442B07774B9}"/>
              </a:ext>
            </a:extLst>
          </p:cNvPr>
          <p:cNvSpPr txBox="1"/>
          <p:nvPr/>
        </p:nvSpPr>
        <p:spPr>
          <a:xfrm>
            <a:off x="549013" y="1167359"/>
            <a:ext cx="1432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In any mode other than the “Individual” mode (Factory default is Software Control)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1824EE-3752-B842-B8D2-A686601C7B2E}"/>
              </a:ext>
            </a:extLst>
          </p:cNvPr>
          <p:cNvSpPr txBox="1"/>
          <p:nvPr/>
        </p:nvSpPr>
        <p:spPr>
          <a:xfrm>
            <a:off x="2236651" y="1167359"/>
            <a:ext cx="137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Change the dip switch mode to the “Individual” mode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D2EE4C-90C9-3941-93C2-39A28F08BCAE}"/>
              </a:ext>
            </a:extLst>
          </p:cNvPr>
          <p:cNvSpPr txBox="1"/>
          <p:nvPr/>
        </p:nvSpPr>
        <p:spPr>
          <a:xfrm>
            <a:off x="3800774" y="1167359"/>
            <a:ext cx="1799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Press ‘n hold the “SET” button for 3 seconds until a beep to switch the mode to individual (reset)*</a:t>
            </a:r>
            <a:r>
              <a:rPr lang="en-US" altLang="zh-TW" sz="120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altLang="zh-CN" sz="1000">
                <a:solidFill>
                  <a:schemeClr val="bg1"/>
                </a:solidFill>
                <a:latin typeface="+mj-lt"/>
              </a:rPr>
              <a:t>*All data on drive(s) will be erased</a:t>
            </a:r>
            <a:endParaRPr lang="en-US" sz="1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EFEF58-100C-7B45-A2C1-D9CDF8F1D230}"/>
              </a:ext>
            </a:extLst>
          </p:cNvPr>
          <p:cNvSpPr txBox="1"/>
          <p:nvPr/>
        </p:nvSpPr>
        <p:spPr>
          <a:xfrm>
            <a:off x="5805997" y="1167359"/>
            <a:ext cx="1376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Change the dip switch mode to any other mode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ABC2F34-E0BC-D747-AA7D-6FF0FBBFCE6C}"/>
              </a:ext>
            </a:extLst>
          </p:cNvPr>
          <p:cNvSpPr txBox="1"/>
          <p:nvPr/>
        </p:nvSpPr>
        <p:spPr>
          <a:xfrm>
            <a:off x="7405736" y="1167359"/>
            <a:ext cx="147662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solidFill>
                  <a:schemeClr val="bg1"/>
                </a:solidFill>
                <a:latin typeface="+mj-lt"/>
              </a:rPr>
              <a:t>Press and hold the “SET” button for 3 seconds until a beep to switch the mode*</a:t>
            </a:r>
            <a:r>
              <a:rPr lang="en-US" altLang="zh-TW" sz="1200">
                <a:solidFill>
                  <a:schemeClr val="bg1"/>
                </a:solidFill>
                <a:latin typeface="+mj-lt"/>
              </a:rPr>
              <a:t> </a:t>
            </a:r>
          </a:p>
          <a:p>
            <a:r>
              <a:rPr lang="en-US" altLang="zh-CN" sz="1000">
                <a:solidFill>
                  <a:schemeClr val="bg1"/>
                </a:solidFill>
                <a:latin typeface="+mj-lt"/>
              </a:rPr>
              <a:t>*All data on drive(s) will be erased</a:t>
            </a:r>
            <a:endParaRPr lang="en-US" sz="1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630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460A04D-8B39-4790-9D69-BC67A8B3E27D}"/>
              </a:ext>
            </a:extLst>
          </p:cNvPr>
          <p:cNvSpPr/>
          <p:nvPr/>
        </p:nvSpPr>
        <p:spPr>
          <a:xfrm>
            <a:off x="0" y="944544"/>
            <a:ext cx="5742633" cy="1763487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90000">
                <a:schemeClr val="bg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301">
            <a:extLst>
              <a:ext uri="{FF2B5EF4-FFF2-40B4-BE49-F238E27FC236}">
                <a16:creationId xmlns:a16="http://schemas.microsoft.com/office/drawing/2014/main" id="{90D3CCDA-26AA-4129-B9F8-3F95A66F045D}"/>
              </a:ext>
            </a:extLst>
          </p:cNvPr>
          <p:cNvSpPr txBox="1">
            <a:spLocks/>
          </p:cNvSpPr>
          <p:nvPr/>
        </p:nvSpPr>
        <p:spPr>
          <a:xfrm>
            <a:off x="239776" y="1292704"/>
            <a:ext cx="5237388" cy="106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zh-TW" altLang="en-US" sz="4000">
                <a:solidFill>
                  <a:srgbClr val="002060"/>
                </a:solidFill>
                <a:latin typeface="+mj-lt"/>
                <a:ea typeface="Microsoft JhengHei"/>
              </a:rPr>
              <a:t>Using TR-004U </a:t>
            </a:r>
            <a:r>
              <a:rPr lang="en-US" altLang="zh-TW" sz="4000">
                <a:solidFill>
                  <a:srgbClr val="002060"/>
                </a:solidFill>
                <a:latin typeface="+mj-lt"/>
                <a:ea typeface="Microsoft JhengHei"/>
              </a:rPr>
              <a:t>o</a:t>
            </a:r>
            <a:r>
              <a:rPr lang="zh-TW" altLang="en-US" sz="4000">
                <a:solidFill>
                  <a:srgbClr val="002060"/>
                </a:solidFill>
                <a:latin typeface="+mj-lt"/>
                <a:ea typeface="Microsoft JhengHei"/>
              </a:rPr>
              <a:t>n a </a:t>
            </a:r>
            <a:r>
              <a:rPr lang="en-US" altLang="zh-TW" sz="4000">
                <a:solidFill>
                  <a:srgbClr val="002060"/>
                </a:solidFill>
                <a:latin typeface="+mj-lt"/>
                <a:ea typeface="Microsoft JhengHei"/>
              </a:rPr>
              <a:t>p</a:t>
            </a:r>
            <a:r>
              <a:rPr lang="zh-TW" altLang="en-US" sz="4000">
                <a:solidFill>
                  <a:srgbClr val="002060"/>
                </a:solidFill>
                <a:latin typeface="+mj-lt"/>
                <a:ea typeface="Microsoft JhengHei"/>
              </a:rPr>
              <a:t>ersonal </a:t>
            </a:r>
            <a:r>
              <a:rPr lang="en-US" altLang="zh-TW" sz="4000">
                <a:solidFill>
                  <a:srgbClr val="002060"/>
                </a:solidFill>
                <a:latin typeface="+mj-lt"/>
                <a:ea typeface="Microsoft JhengHei"/>
              </a:rPr>
              <a:t>c</a:t>
            </a:r>
            <a:r>
              <a:rPr lang="zh-TW" altLang="en-US" sz="4000">
                <a:solidFill>
                  <a:srgbClr val="002060"/>
                </a:solidFill>
                <a:latin typeface="+mj-lt"/>
                <a:ea typeface="Microsoft JhengHei"/>
              </a:rPr>
              <a:t>omputer</a:t>
            </a:r>
            <a:r>
              <a:rPr lang="en-US" altLang="zh-TW" sz="4000">
                <a:solidFill>
                  <a:srgbClr val="002060"/>
                </a:solidFill>
                <a:latin typeface="+mj-lt"/>
                <a:ea typeface="Microsoft JhengHei"/>
              </a:rPr>
              <a:t>  </a:t>
            </a:r>
            <a:endParaRPr lang="en-US" sz="40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71A76-3DB4-4E7A-91FE-AC69F89D5602}"/>
              </a:ext>
            </a:extLst>
          </p:cNvPr>
          <p:cNvSpPr txBox="1">
            <a:spLocks/>
          </p:cNvSpPr>
          <p:nvPr/>
        </p:nvSpPr>
        <p:spPr>
          <a:xfrm>
            <a:off x="239776" y="2785651"/>
            <a:ext cx="3991528" cy="541080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With Windows/macOS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utility QNAP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External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RAID</a:t>
            </a: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Manager</a:t>
            </a:r>
            <a:endParaRPr lang="zh-TW" b="1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8980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33549B0-C26F-4A28-A9E3-B1A317CB8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79" y="1737194"/>
            <a:ext cx="2547699" cy="81994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E614025-29C1-4BBC-80FE-4E21628DC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44" y="1257146"/>
            <a:ext cx="3404218" cy="33736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514256" y="1014796"/>
            <a:ext cx="7706512" cy="55392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Dual-port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USB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3.1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Gen2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PCIe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adapter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for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dual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USB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device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s up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to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10Gbps,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 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al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lowing you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to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transfer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lar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ge data more quickly.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 </a:t>
            </a:r>
            <a:endParaRPr lang="zh-TW" altLang="en-US" sz="2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Add dual USB 3.1 Gen2</a:t>
            </a:r>
            <a:r>
              <a:rPr lang="zh-CN" altLang="en-US"/>
              <a:t> </a:t>
            </a:r>
            <a:r>
              <a:rPr lang="en-US" altLang="zh-CN"/>
              <a:t>ports</a:t>
            </a:r>
            <a:r>
              <a:rPr lang="zh-CN" altLang="en-US"/>
              <a:t> </a:t>
            </a:r>
            <a:r>
              <a:rPr lang="en-US" altLang="zh-CN"/>
              <a:t>to PC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NAS</a:t>
            </a:r>
            <a:endParaRPr lang="zh-TW" altLang="en-US"/>
          </a:p>
        </p:txBody>
      </p:sp>
      <p:pic>
        <p:nvPicPr>
          <p:cNvPr id="6" name="Shape 160">
            <a:extLst>
              <a:ext uri="{FF2B5EF4-FFF2-40B4-BE49-F238E27FC236}">
                <a16:creationId xmlns:a16="http://schemas.microsoft.com/office/drawing/2014/main" id="{BFDCFF55-BCBC-294D-BBF0-34D191C1C5E6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598113" y="3328291"/>
            <a:ext cx="2153219" cy="3869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線接點 56">
            <a:extLst>
              <a:ext uri="{FF2B5EF4-FFF2-40B4-BE49-F238E27FC236}">
                <a16:creationId xmlns:a16="http://schemas.microsoft.com/office/drawing/2014/main" id="{7F873159-684C-B54B-857D-E797BD6A85C8}"/>
              </a:ext>
            </a:extLst>
          </p:cNvPr>
          <p:cNvCxnSpPr>
            <a:cxnSpLocks/>
          </p:cNvCxnSpPr>
          <p:nvPr/>
        </p:nvCxnSpPr>
        <p:spPr>
          <a:xfrm>
            <a:off x="5306749" y="3078565"/>
            <a:ext cx="1113751" cy="0"/>
          </a:xfrm>
          <a:prstGeom prst="line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B39F2B8-8EA3-DB4F-BFC5-CF01B8890660}"/>
              </a:ext>
            </a:extLst>
          </p:cNvPr>
          <p:cNvSpPr/>
          <p:nvPr/>
        </p:nvSpPr>
        <p:spPr>
          <a:xfrm>
            <a:off x="6516158" y="2924676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PCIe Gen2 x2</a:t>
            </a:r>
            <a:endParaRPr 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780E0A-2BDB-5A47-A002-CAB3CE4C52BA}"/>
              </a:ext>
            </a:extLst>
          </p:cNvPr>
          <p:cNvSpPr/>
          <p:nvPr/>
        </p:nvSpPr>
        <p:spPr>
          <a:xfrm>
            <a:off x="418903" y="2385173"/>
            <a:ext cx="2313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2 x USB 3.1 Gen2 Type-A</a:t>
            </a:r>
            <a:endParaRPr 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cxnSp>
        <p:nvCxnSpPr>
          <p:cNvPr id="18" name="直線接點 56">
            <a:extLst>
              <a:ext uri="{FF2B5EF4-FFF2-40B4-BE49-F238E27FC236}">
                <a16:creationId xmlns:a16="http://schemas.microsoft.com/office/drawing/2014/main" id="{D2319483-BCA0-4540-8FED-AAB2FBF817E8}"/>
              </a:ext>
            </a:extLst>
          </p:cNvPr>
          <p:cNvCxnSpPr>
            <a:cxnSpLocks/>
          </p:cNvCxnSpPr>
          <p:nvPr/>
        </p:nvCxnSpPr>
        <p:spPr>
          <a:xfrm>
            <a:off x="2891459" y="3658632"/>
            <a:ext cx="950072" cy="0"/>
          </a:xfrm>
          <a:prstGeom prst="line">
            <a:avLst/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D748570-06BA-4F44-9A1A-CE97BA3CF82F}"/>
              </a:ext>
            </a:extLst>
          </p:cNvPr>
          <p:cNvSpPr/>
          <p:nvPr/>
        </p:nvSpPr>
        <p:spPr>
          <a:xfrm>
            <a:off x="627643" y="3492889"/>
            <a:ext cx="2271461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Includes brackets for all NA</a:t>
            </a:r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S</a:t>
            </a:r>
            <a:r>
              <a:rPr lang="zh-CN" altLang="en-US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mod</a:t>
            </a:r>
            <a:r>
              <a:rPr 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els</a:t>
            </a:r>
            <a:r>
              <a:rPr lang="zh-CN" altLang="en-US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</a:t>
            </a:r>
            <a:r>
              <a:rPr lang="en-US" alt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and</a:t>
            </a:r>
            <a:r>
              <a:rPr lang="zh-CN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 PC</a:t>
            </a:r>
            <a:r>
              <a:rPr lang="zh-CN" altLang="en-US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 </a:t>
            </a:r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endParaRPr lang="zh-CN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330680-BE84-D04B-9CB3-879247DAD298}"/>
              </a:ext>
            </a:extLst>
          </p:cNvPr>
          <p:cNvSpPr/>
          <p:nvPr/>
        </p:nvSpPr>
        <p:spPr>
          <a:xfrm>
            <a:off x="7745250" y="3545569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TR-004U</a:t>
            </a:r>
            <a:endParaRPr 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6A5FF-96FC-D844-ADD7-F86CE7ED3B23}"/>
              </a:ext>
            </a:extLst>
          </p:cNvPr>
          <p:cNvSpPr/>
          <p:nvPr/>
        </p:nvSpPr>
        <p:spPr>
          <a:xfrm>
            <a:off x="6743995" y="1817025"/>
            <a:ext cx="1919115" cy="92333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+mj-lt"/>
                <a:ea typeface="Microsoft JhengHei"/>
              </a:rPr>
              <a:t>Ordering P/N: </a:t>
            </a:r>
          </a:p>
          <a:p>
            <a:r>
              <a:rPr lang="en-US" sz="1800" b="1" i="1">
                <a:solidFill>
                  <a:schemeClr val="bg1"/>
                </a:solidFill>
                <a:latin typeface="+mj-lt"/>
                <a:ea typeface="Microsoft JhengHei"/>
              </a:rPr>
              <a:t>USB-U31A2P01</a:t>
            </a:r>
          </a:p>
          <a:p>
            <a:endParaRPr lang="en-US" altLang="zh-CN" sz="1800" b="1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7E0CFF5D-C41F-42E7-A473-A5171F9A632A}"/>
              </a:ext>
            </a:extLst>
          </p:cNvPr>
          <p:cNvCxnSpPr>
            <a:cxnSpLocks/>
          </p:cNvCxnSpPr>
          <p:nvPr/>
        </p:nvCxnSpPr>
        <p:spPr>
          <a:xfrm>
            <a:off x="2828015" y="2578977"/>
            <a:ext cx="829585" cy="773705"/>
          </a:xfrm>
          <a:prstGeom prst="bentConnector3">
            <a:avLst>
              <a:gd name="adj1" fmla="val 57558"/>
            </a:avLst>
          </a:prstGeom>
          <a:noFill/>
          <a:ln w="12700">
            <a:solidFill>
              <a:schemeClr val="bg1"/>
            </a:solidFill>
            <a:headEnd type="oval" w="med" len="med"/>
            <a:tailEnd type="oval" w="med" len="med"/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橢圓 27">
            <a:extLst>
              <a:ext uri="{FF2B5EF4-FFF2-40B4-BE49-F238E27FC236}">
                <a16:creationId xmlns:a16="http://schemas.microsoft.com/office/drawing/2014/main" id="{AE08F200-A0BE-4137-B5D2-5A9192C574A6}"/>
              </a:ext>
            </a:extLst>
          </p:cNvPr>
          <p:cNvSpPr/>
          <p:nvPr/>
        </p:nvSpPr>
        <p:spPr>
          <a:xfrm>
            <a:off x="3283933" y="2548890"/>
            <a:ext cx="72000" cy="72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>
                <a:lumMod val="20000"/>
                <a:lumOff val="80000"/>
              </a:schemeClr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B59856-D64D-9540-9CAC-66917D783615}"/>
              </a:ext>
            </a:extLst>
          </p:cNvPr>
          <p:cNvSpPr/>
          <p:nvPr/>
        </p:nvSpPr>
        <p:spPr>
          <a:xfrm>
            <a:off x="7758250" y="3778528"/>
            <a:ext cx="1178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Windows Server</a:t>
            </a:r>
          </a:p>
        </p:txBody>
      </p:sp>
    </p:spTree>
    <p:extLst>
      <p:ext uri="{BB962C8B-B14F-4D97-AF65-F5344CB8AC3E}">
        <p14:creationId xmlns:p14="http://schemas.microsoft.com/office/powerpoint/2010/main" val="133792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B2839C-011A-4EEA-982E-5DCB10E27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210" y="1057521"/>
            <a:ext cx="2273797" cy="4085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C1AC1-2C5B-254B-BF51-587DD22F6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altLang="zh-CN" sz="2800">
                <a:ea typeface="微軟正黑體"/>
              </a:rPr>
              <a:t>Configure your TR-004U on Windows</a:t>
            </a:r>
            <a:r>
              <a:rPr lang="en-US" altLang="zh-TW" sz="2800">
                <a:ea typeface="微軟正黑體"/>
              </a:rPr>
              <a:t>/macOS</a:t>
            </a:r>
            <a:r>
              <a:rPr lang="en-US" altLang="zh-CN" sz="2800">
                <a:ea typeface="微軟正黑體"/>
              </a:rPr>
              <a:t> </a:t>
            </a:r>
            <a:r>
              <a:rPr lang="en-US" sz="2800">
                <a:ea typeface="微軟正黑體"/>
              </a:rPr>
              <a:t>-</a:t>
            </a:r>
            <a:br>
              <a:rPr lang="en-US" sz="2800"/>
            </a:br>
            <a:r>
              <a:rPr lang="en-US" sz="2800">
                <a:ea typeface="微軟正黑體"/>
              </a:rPr>
              <a:t> QNAP</a:t>
            </a:r>
            <a:r>
              <a:rPr lang="en-US" altLang="zh-CN" sz="2800">
                <a:ea typeface="微軟正黑體"/>
              </a:rPr>
              <a:t> </a:t>
            </a:r>
            <a:r>
              <a:rPr lang="en-US" sz="2800">
                <a:ea typeface="微軟正黑體"/>
              </a:rPr>
              <a:t>External</a:t>
            </a:r>
            <a:r>
              <a:rPr lang="en-US" altLang="zh-CN" sz="2800">
                <a:ea typeface="微軟正黑體"/>
              </a:rPr>
              <a:t> </a:t>
            </a:r>
            <a:r>
              <a:rPr lang="en-US" sz="2800">
                <a:ea typeface="微軟正黑體"/>
              </a:rPr>
              <a:t>RAID</a:t>
            </a:r>
            <a:r>
              <a:rPr lang="en-US" altLang="zh-CN" sz="2800">
                <a:ea typeface="微軟正黑體"/>
              </a:rPr>
              <a:t> </a:t>
            </a:r>
            <a:r>
              <a:rPr lang="en-US" sz="2800">
                <a:ea typeface="微軟正黑體"/>
              </a:rPr>
              <a:t>Manager</a:t>
            </a:r>
            <a:endParaRPr lang="en-US" altLang="zh-CN" sz="2800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B7CECB5D-CC39-43AE-97AC-2AAC248E6D66}"/>
              </a:ext>
            </a:extLst>
          </p:cNvPr>
          <p:cNvSpPr txBox="1">
            <a:spLocks/>
          </p:cNvSpPr>
          <p:nvPr/>
        </p:nvSpPr>
        <p:spPr>
          <a:xfrm>
            <a:off x="4556536" y="2096146"/>
            <a:ext cx="4286026" cy="18555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With TR-00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4U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, you can create a disk array by the hardware DIP switch or the QNAP External RAID Manager utility on your PC/Mac.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Monitor TR-00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4U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, RAID and disk status with this utility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3ADAD8E6-B1A1-47A3-A324-39C11B018EA0}"/>
              </a:ext>
            </a:extLst>
          </p:cNvPr>
          <p:cNvSpPr txBox="1">
            <a:spLocks/>
          </p:cNvSpPr>
          <p:nvPr/>
        </p:nvSpPr>
        <p:spPr>
          <a:xfrm>
            <a:off x="4566389" y="1057521"/>
            <a:ext cx="4462095" cy="9421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9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Supported platforms and OS version</a:t>
            </a:r>
            <a:r>
              <a:rPr lang="zh-TW" sz="19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Windows:</a:t>
            </a:r>
            <a:r>
              <a:rPr 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Windows 7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(or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later),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 panose="02020500000000000000" pitchFamily="18" charset="-120"/>
              <a:cs typeface="Arial"/>
            </a:endParaRPr>
          </a:p>
          <a:p>
            <a:pPr>
              <a:defRPr/>
            </a:pP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                  Windows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Ser</a:t>
            </a:r>
            <a:r>
              <a:rPr 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ver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2012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R2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(</a:t>
            </a:r>
            <a:r>
              <a:rPr 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or later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)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 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Mac:</a:t>
            </a:r>
            <a:r>
              <a:rPr 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macOS 1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0.13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(or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later)</a:t>
            </a:r>
            <a:r>
              <a:rPr lang="zh-TW" alt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en-US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AC39D-F60D-2440-8C18-289D9412F5A9}"/>
              </a:ext>
            </a:extLst>
          </p:cNvPr>
          <p:cNvSpPr/>
          <p:nvPr/>
        </p:nvSpPr>
        <p:spPr>
          <a:xfrm>
            <a:off x="782349" y="1361525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TR-004U</a:t>
            </a:r>
            <a:endParaRPr 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066DB9A-3602-42ED-9AD0-A0C240B49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2" t="5662" r="4703" b="7038"/>
          <a:stretch/>
        </p:blipFill>
        <p:spPr>
          <a:xfrm>
            <a:off x="3863096" y="2193988"/>
            <a:ext cx="617351" cy="626565"/>
          </a:xfrm>
          <a:prstGeom prst="roundRect">
            <a:avLst>
              <a:gd name="adj" fmla="val 26532"/>
            </a:avLst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8DBC9D23-F1C0-43AE-B770-818BBD828F5C}"/>
              </a:ext>
            </a:extLst>
          </p:cNvPr>
          <p:cNvSpPr/>
          <p:nvPr/>
        </p:nvSpPr>
        <p:spPr>
          <a:xfrm>
            <a:off x="634873" y="2037798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TS-431XeU</a:t>
            </a:r>
            <a:endParaRPr 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BA2B9995-FB20-934A-A27E-1DC3BB1E11FC}"/>
              </a:ext>
            </a:extLst>
          </p:cNvPr>
          <p:cNvSpPr/>
          <p:nvPr/>
        </p:nvSpPr>
        <p:spPr>
          <a:xfrm>
            <a:off x="689801" y="3555707"/>
            <a:ext cx="74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Mac/</a:t>
            </a:r>
          </a:p>
          <a:p>
            <a:pPr algn="r"/>
            <a:r>
              <a:rPr lang="en-US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Windows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E63D872-B061-4C30-8282-80BA22DE0E1B}"/>
              </a:ext>
            </a:extLst>
          </p:cNvPr>
          <p:cNvGrpSpPr/>
          <p:nvPr/>
        </p:nvGrpSpPr>
        <p:grpSpPr>
          <a:xfrm>
            <a:off x="190342" y="3951706"/>
            <a:ext cx="1895037" cy="1133532"/>
            <a:chOff x="190342" y="3951706"/>
            <a:chExt cx="1895037" cy="113353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9A70C52-83A0-4312-8CB0-5A46C037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342" y="3951706"/>
              <a:ext cx="1895037" cy="1133532"/>
            </a:xfrm>
            <a:prstGeom prst="rect">
              <a:avLst/>
            </a:prstGeom>
          </p:spPr>
        </p:pic>
        <p:pic>
          <p:nvPicPr>
            <p:cNvPr id="14" name="圖片 3" descr="一張含有 螢幕擷取畫面, 監視器, 螢幕, 牆 的圖片&#10;&#10;描述是以非常高的可信度產生">
              <a:extLst>
                <a:ext uri="{FF2B5EF4-FFF2-40B4-BE49-F238E27FC236}">
                  <a16:creationId xmlns:a16="http://schemas.microsoft.com/office/drawing/2014/main" id="{C2275F71-326F-4F4B-8E03-909A8D308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612" y="3987379"/>
              <a:ext cx="1462976" cy="928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366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428D-0268-4441-B298-837A6C209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733" y="0"/>
            <a:ext cx="8046720" cy="862553"/>
          </a:xfrm>
        </p:spPr>
        <p:txBody>
          <a:bodyPr/>
          <a:lstStyle/>
          <a:p>
            <a:r>
              <a:rPr lang="en-US" altLang="zh-CN"/>
              <a:t>Monitor disk health</a:t>
            </a:r>
            <a:endParaRPr lang="zh-TW" altLang="en-US"/>
          </a:p>
        </p:txBody>
      </p:sp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25D756C9-73DD-48C0-946B-68982541AC60}"/>
              </a:ext>
            </a:extLst>
          </p:cNvPr>
          <p:cNvSpPr txBox="1">
            <a:spLocks/>
          </p:cNvSpPr>
          <p:nvPr/>
        </p:nvSpPr>
        <p:spPr>
          <a:xfrm>
            <a:off x="405972" y="1357806"/>
            <a:ext cx="3669405" cy="7120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sz="1400" b="1">
                <a:latin typeface="+mj-lt"/>
                <a:ea typeface="微軟正黑體"/>
              </a:rPr>
              <a:t>The disk color on the TR device shows disk's status. Click on any of them to check the disk information </a:t>
            </a:r>
            <a:r>
              <a:rPr lang="zh-TW" altLang="en-US" sz="1400" b="1">
                <a:latin typeface="+mj-lt"/>
                <a:ea typeface="微軟正黑體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</a:endParaRPr>
          </a:p>
          <a:p>
            <a:pPr marL="179070" indent="-17907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342900" indent="-34290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34181CD0-2C3E-4C8E-9326-216C89E1364D}"/>
              </a:ext>
            </a:extLst>
          </p:cNvPr>
          <p:cNvSpPr txBox="1">
            <a:spLocks/>
          </p:cNvSpPr>
          <p:nvPr/>
        </p:nvSpPr>
        <p:spPr>
          <a:xfrm>
            <a:off x="4158021" y="1357806"/>
            <a:ext cx="4756962" cy="4927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sz="1400" b="1">
                <a:latin typeface="+mj-lt"/>
                <a:ea typeface="微軟正黑體"/>
              </a:rPr>
              <a:t>Show all disks in "Disk Information". Click status to get the details of disk's S.M.A.R.T</a:t>
            </a:r>
            <a:r>
              <a:rPr lang="zh-TW" altLang="en-US" sz="1400" b="1">
                <a:latin typeface="+mj-lt"/>
                <a:ea typeface="微軟正黑體"/>
              </a:rPr>
              <a:t> </a:t>
            </a:r>
            <a:r>
              <a:rPr lang="en-US" altLang="zh-TW" sz="1400" b="1">
                <a:latin typeface="+mj-lt"/>
                <a:ea typeface="微軟正黑體"/>
              </a:rPr>
              <a:t>information.</a:t>
            </a:r>
            <a:r>
              <a:rPr lang="zh-TW" altLang="en-US" sz="1400" b="1">
                <a:latin typeface="+mj-lt"/>
                <a:ea typeface="微軟正黑體"/>
              </a:rPr>
              <a:t> </a:t>
            </a:r>
            <a:endParaRPr lang="zh-TW" sz="1400" b="1">
              <a:latin typeface="+mj-lt"/>
              <a:ea typeface="微軟正黑體"/>
            </a:endParaRPr>
          </a:p>
          <a:p>
            <a:pPr marL="179070" indent="-17907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9" descr="一張含有 螢幕擷取畫面, 監視器, 螢幕, 牆 的圖片&#10;&#10;描述是以非常高的可信度產生">
            <a:extLst>
              <a:ext uri="{FF2B5EF4-FFF2-40B4-BE49-F238E27FC236}">
                <a16:creationId xmlns:a16="http://schemas.microsoft.com/office/drawing/2014/main" id="{A31D0D2F-4F92-486D-8305-20AC2790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081" y="1846780"/>
            <a:ext cx="4218287" cy="2763112"/>
          </a:xfrm>
          <a:prstGeom prst="rect">
            <a:avLst/>
          </a:prstGeom>
        </p:spPr>
      </p:pic>
      <p:pic>
        <p:nvPicPr>
          <p:cNvPr id="15" name="圖片 15" descr="一張含有 監視器, 黑色, 螢幕擷取畫面, 螢幕 的圖片&#10;&#10;描述是以非常高的可信度產生">
            <a:extLst>
              <a:ext uri="{FF2B5EF4-FFF2-40B4-BE49-F238E27FC236}">
                <a16:creationId xmlns:a16="http://schemas.microsoft.com/office/drawing/2014/main" id="{7C0B18DA-4900-4572-8BB9-CF7F0A6E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25" y="2891770"/>
            <a:ext cx="3646787" cy="1900820"/>
          </a:xfrm>
          <a:prstGeom prst="rect">
            <a:avLst/>
          </a:prstGeom>
        </p:spPr>
      </p:pic>
      <p:sp>
        <p:nvSpPr>
          <p:cNvPr id="31" name="矩形 21">
            <a:extLst>
              <a:ext uri="{FF2B5EF4-FFF2-40B4-BE49-F238E27FC236}">
                <a16:creationId xmlns:a16="http://schemas.microsoft.com/office/drawing/2014/main" id="{0731394F-1BAC-4081-8A53-6212E13BFB3A}"/>
              </a:ext>
            </a:extLst>
          </p:cNvPr>
          <p:cNvSpPr/>
          <p:nvPr/>
        </p:nvSpPr>
        <p:spPr>
          <a:xfrm>
            <a:off x="8020574" y="3068454"/>
            <a:ext cx="484894" cy="16974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0" name="矩形 21">
            <a:extLst>
              <a:ext uri="{FF2B5EF4-FFF2-40B4-BE49-F238E27FC236}">
                <a16:creationId xmlns:a16="http://schemas.microsoft.com/office/drawing/2014/main" id="{85D45D14-08D2-479E-B31C-7BED2D8807F2}"/>
              </a:ext>
            </a:extLst>
          </p:cNvPr>
          <p:cNvSpPr/>
          <p:nvPr/>
        </p:nvSpPr>
        <p:spPr>
          <a:xfrm>
            <a:off x="4250725" y="2891092"/>
            <a:ext cx="3656345" cy="190149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5" name="圖片 6" descr="一張含有 螢幕擷取畫面, 手機, 行動電話, 監視器 的圖片&#10;&#10;描述是以非常高的可信度產生">
            <a:extLst>
              <a:ext uri="{FF2B5EF4-FFF2-40B4-BE49-F238E27FC236}">
                <a16:creationId xmlns:a16="http://schemas.microsoft.com/office/drawing/2014/main" id="{DBCA9388-8C24-4A0D-8143-10D83E80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10" y="2065007"/>
            <a:ext cx="2155456" cy="2737041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F33DD756-B8EF-4B3D-B028-07B72F156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523" y="996178"/>
            <a:ext cx="1831240" cy="395908"/>
          </a:xfrm>
          <a:prstGeom prst="rect">
            <a:avLst/>
          </a:prstGeom>
        </p:spPr>
      </p:pic>
      <p:sp>
        <p:nvSpPr>
          <p:cNvPr id="13" name="文字方塊 6">
            <a:extLst>
              <a:ext uri="{FF2B5EF4-FFF2-40B4-BE49-F238E27FC236}">
                <a16:creationId xmlns:a16="http://schemas.microsoft.com/office/drawing/2014/main" id="{2D91AED3-1EF1-4DE6-A9AF-F96FB5A077A9}"/>
              </a:ext>
            </a:extLst>
          </p:cNvPr>
          <p:cNvSpPr txBox="1"/>
          <p:nvPr/>
        </p:nvSpPr>
        <p:spPr>
          <a:xfrm>
            <a:off x="480623" y="1030785"/>
            <a:ext cx="183368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ea typeface="微軟正黑體"/>
              </a:rPr>
              <a:t>Quick overview</a:t>
            </a:r>
            <a:endParaRPr lang="zh-TW" sz="1600" b="1">
              <a:latin typeface="新細明體"/>
              <a:ea typeface="新細明體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80CC784C-DCFC-462C-A96B-34805772F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7143" y="1013761"/>
            <a:ext cx="2183869" cy="378324"/>
          </a:xfrm>
          <a:prstGeom prst="rect">
            <a:avLst/>
          </a:prstGeom>
        </p:spPr>
      </p:pic>
      <p:sp>
        <p:nvSpPr>
          <p:cNvPr id="16" name="文字方塊 6">
            <a:extLst>
              <a:ext uri="{FF2B5EF4-FFF2-40B4-BE49-F238E27FC236}">
                <a16:creationId xmlns:a16="http://schemas.microsoft.com/office/drawing/2014/main" id="{9825738D-38DF-4E15-ABA2-E0690987F448}"/>
              </a:ext>
            </a:extLst>
          </p:cNvPr>
          <p:cNvSpPr txBox="1"/>
          <p:nvPr/>
        </p:nvSpPr>
        <p:spPr>
          <a:xfrm>
            <a:off x="4278901" y="1030785"/>
            <a:ext cx="2146184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b="1">
                <a:latin typeface="Arial"/>
                <a:ea typeface="新細明體"/>
                <a:cs typeface="Arial"/>
              </a:rPr>
              <a:t>Check information</a:t>
            </a:r>
          </a:p>
        </p:txBody>
      </p:sp>
    </p:spTree>
    <p:extLst>
      <p:ext uri="{BB962C8B-B14F-4D97-AF65-F5344CB8AC3E}">
        <p14:creationId xmlns:p14="http://schemas.microsoft.com/office/powerpoint/2010/main" val="2526878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DEF57F0C-29B2-4FE3-B70F-7164A458B2CF}"/>
              </a:ext>
            </a:extLst>
          </p:cNvPr>
          <p:cNvSpPr txBox="1">
            <a:spLocks/>
          </p:cNvSpPr>
          <p:nvPr/>
        </p:nvSpPr>
        <p:spPr>
          <a:xfrm>
            <a:off x="167747" y="979869"/>
            <a:ext cx="8856175" cy="51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Char char="•"/>
              <a:defRPr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Various RAID types for users to create, multiple RAID are also available in QNAP External RAID Manager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Char char="•"/>
              <a:defRPr/>
            </a:pP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Intuitive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settings: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create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RAID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group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in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just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two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steps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 marL="179070" indent="-17907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4FCC0CD-4FA5-4154-9A17-98F3EA73FD3C}"/>
              </a:ext>
            </a:extLst>
          </p:cNvPr>
          <p:cNvSpPr/>
          <p:nvPr/>
        </p:nvSpPr>
        <p:spPr>
          <a:xfrm>
            <a:off x="4836196" y="2631781"/>
            <a:ext cx="4103107" cy="1797073"/>
          </a:xfrm>
          <a:prstGeom prst="roundRect">
            <a:avLst>
              <a:gd name="adj" fmla="val 4524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696AD6BD-95D1-485B-8BE6-A157BF5D4661}"/>
              </a:ext>
            </a:extLst>
          </p:cNvPr>
          <p:cNvSpPr/>
          <p:nvPr/>
        </p:nvSpPr>
        <p:spPr>
          <a:xfrm>
            <a:off x="4836196" y="1816295"/>
            <a:ext cx="4103107" cy="716222"/>
          </a:xfrm>
          <a:prstGeom prst="roundRect">
            <a:avLst>
              <a:gd name="adj" fmla="val 9874"/>
            </a:avLst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3D2F26F-649A-4793-B3D0-13DA362BD3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Creating RAID group in two</a:t>
            </a:r>
            <a:r>
              <a:rPr lang="zh-CN" altLang="en-US"/>
              <a:t> </a:t>
            </a:r>
            <a:r>
              <a:rPr lang="en-US" altLang="zh-CN"/>
              <a:t>steps</a:t>
            </a:r>
            <a:endParaRPr lang="zh-TW" altLang="en-US"/>
          </a:p>
        </p:txBody>
      </p:sp>
      <p:sp>
        <p:nvSpPr>
          <p:cNvPr id="7" name="內容版面配置區 1">
            <a:extLst>
              <a:ext uri="{FF2B5EF4-FFF2-40B4-BE49-F238E27FC236}">
                <a16:creationId xmlns:a16="http://schemas.microsoft.com/office/drawing/2014/main" id="{224ACE04-A275-4D91-9055-8B16B09BD14B}"/>
              </a:ext>
            </a:extLst>
          </p:cNvPr>
          <p:cNvSpPr txBox="1">
            <a:spLocks/>
          </p:cNvSpPr>
          <p:nvPr/>
        </p:nvSpPr>
        <p:spPr>
          <a:xfrm>
            <a:off x="5715210" y="1856741"/>
            <a:ext cx="3266946" cy="5158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In "RAID Configuration" page,</a:t>
            </a:r>
            <a:endParaRPr lang="zh-TW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r>
              <a:rPr 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click "+RA</a:t>
            </a:r>
            <a:r>
              <a:rPr lang="en-US" alt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ID</a:t>
            </a:r>
            <a:r>
              <a:rPr lang="zh-TW" alt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Group"</a:t>
            </a:r>
            <a:r>
              <a:rPr lang="zh-TW" altLang="en-US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to start</a:t>
            </a:r>
            <a:endParaRPr lang="zh-TW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600" b="1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800" b="1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800" b="1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0B5D31C-9C2D-4C85-A282-C2EC91623044}"/>
              </a:ext>
            </a:extLst>
          </p:cNvPr>
          <p:cNvSpPr txBox="1">
            <a:spLocks/>
          </p:cNvSpPr>
          <p:nvPr/>
        </p:nvSpPr>
        <p:spPr>
          <a:xfrm>
            <a:off x="5728331" y="2636858"/>
            <a:ext cx="3295591" cy="537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600" b="1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微軟正黑體"/>
              </a:rPr>
              <a:t>Choose RAID type, disks you want to use, and resync priority</a:t>
            </a:r>
            <a:endParaRPr lang="zh-TW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600" b="1">
              <a:solidFill>
                <a:schemeClr val="accent3">
                  <a:lumMod val="40000"/>
                  <a:lumOff val="6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59C28B03-F9C1-47D7-882E-C3D35F1B660C}"/>
              </a:ext>
            </a:extLst>
          </p:cNvPr>
          <p:cNvSpPr txBox="1">
            <a:spLocks/>
          </p:cNvSpPr>
          <p:nvPr/>
        </p:nvSpPr>
        <p:spPr>
          <a:xfrm>
            <a:off x="4781226" y="3176565"/>
            <a:ext cx="4192671" cy="1128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Char char="•"/>
              <a:defRPr/>
            </a:pPr>
            <a:r>
              <a:rPr lang="zh-TW" sz="1500" b="1">
                <a:solidFill>
                  <a:schemeClr val="bg1"/>
                </a:solidFill>
                <a:latin typeface="+mj-lt"/>
                <a:ea typeface="微軟正黑體"/>
              </a:rPr>
              <a:t>RAID types:</a:t>
            </a:r>
            <a:r>
              <a:rPr lang="zh-TW" sz="1500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chemeClr val="bg1"/>
              </a:solidFill>
              <a:latin typeface="+mj-lt"/>
              <a:ea typeface="微軟正黑體"/>
            </a:endParaRPr>
          </a:p>
          <a:p>
            <a:pPr>
              <a:buClr>
                <a:schemeClr val="bg1"/>
              </a:buClr>
              <a:defRPr/>
            </a:pPr>
            <a:r>
              <a:rPr lang="zh-TW" altLang="en-US" sz="1500">
                <a:solidFill>
                  <a:schemeClr val="bg1"/>
                </a:solidFill>
                <a:latin typeface="+mj-lt"/>
                <a:ea typeface="微軟正黑體"/>
              </a:rPr>
              <a:t>      JBOD, RAID 0</a:t>
            </a:r>
            <a:r>
              <a:rPr lang="en-US" altLang="zh-TW" sz="1500">
                <a:solidFill>
                  <a:schemeClr val="bg1"/>
                </a:solidFill>
                <a:latin typeface="+mj-lt"/>
                <a:ea typeface="微軟正黑體"/>
              </a:rPr>
              <a:t>,</a:t>
            </a:r>
            <a:r>
              <a:rPr lang="zh-TW" altLang="en-US" sz="1500">
                <a:solidFill>
                  <a:schemeClr val="bg1"/>
                </a:solidFill>
                <a:latin typeface="+mj-lt"/>
                <a:ea typeface="微軟正黑體"/>
              </a:rPr>
              <a:t> RAID 1</a:t>
            </a:r>
            <a:r>
              <a:rPr lang="en-US" altLang="zh-TW" sz="1500">
                <a:solidFill>
                  <a:schemeClr val="bg1"/>
                </a:solidFill>
                <a:latin typeface="+mj-lt"/>
                <a:ea typeface="微軟正黑體"/>
              </a:rPr>
              <a:t>, RAID 5, RAID 10</a:t>
            </a:r>
            <a:r>
              <a:rPr lang="zh-TW" altLang="en-US" sz="1500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chemeClr val="bg1"/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1"/>
              </a:buClr>
              <a:buChar char="•"/>
              <a:defRPr/>
            </a:pPr>
            <a:r>
              <a:rPr lang="zh-TW" sz="1500" b="1">
                <a:solidFill>
                  <a:schemeClr val="bg1"/>
                </a:solidFill>
                <a:latin typeface="+mj-lt"/>
                <a:ea typeface="微軟正黑體"/>
              </a:rPr>
              <a:t>Disks</a:t>
            </a:r>
            <a:endParaRPr lang="zh-TW" b="1">
              <a:solidFill>
                <a:schemeClr val="bg1"/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1"/>
              </a:buClr>
              <a:buChar char="•"/>
              <a:defRPr/>
            </a:pPr>
            <a:r>
              <a:rPr lang="zh-TW" sz="1500" b="1">
                <a:solidFill>
                  <a:schemeClr val="bg1"/>
                </a:solidFill>
                <a:latin typeface="+mj-lt"/>
                <a:ea typeface="微軟正黑體"/>
              </a:rPr>
              <a:t>Resync priority: </a:t>
            </a:r>
            <a:r>
              <a:rPr lang="zh-TW" altLang="en-US" sz="1500">
                <a:solidFill>
                  <a:schemeClr val="bg1"/>
                </a:solidFill>
                <a:latin typeface="+mj-lt"/>
                <a:ea typeface="微軟正黑體"/>
              </a:rPr>
              <a:t> </a:t>
            </a:r>
            <a:endParaRPr lang="zh-TW" sz="15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179070" indent="-179070">
              <a:buChar char="•"/>
              <a:defRPr/>
            </a:pPr>
            <a:r>
              <a:rPr lang="zh-TW" sz="1500">
                <a:solidFill>
                  <a:schemeClr val="bg1"/>
                </a:solidFill>
                <a:latin typeface="+mj-lt"/>
                <a:ea typeface="微軟正黑體"/>
              </a:rPr>
              <a:t>  Service First, Default, Resync First</a:t>
            </a:r>
            <a:endParaRPr lang="zh-TW">
              <a:solidFill>
                <a:schemeClr val="bg1"/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8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C51A5B9-721C-4A59-9459-4F110262D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118" y="2605443"/>
            <a:ext cx="727092" cy="63811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D8ACCB35-F62A-4D48-8BC4-D0BC46F05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18" y="1799601"/>
            <a:ext cx="727092" cy="638112"/>
          </a:xfrm>
          <a:prstGeom prst="rect">
            <a:avLst/>
          </a:prstGeom>
        </p:spPr>
      </p:pic>
      <p:pic>
        <p:nvPicPr>
          <p:cNvPr id="5" name="圖片 5" descr="一張含有 監視器, 螢幕擷取畫面, 黑色, 螢幕 的圖片&#10;&#10;描述是以非常高的可信度產生">
            <a:extLst>
              <a:ext uri="{FF2B5EF4-FFF2-40B4-BE49-F238E27FC236}">
                <a16:creationId xmlns:a16="http://schemas.microsoft.com/office/drawing/2014/main" id="{CD013391-6AB5-4F57-A8F8-DC5F16245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49" y="1706297"/>
            <a:ext cx="4573543" cy="296658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D1F9EF6-CEEE-411A-9657-5B224AB5BA6F}"/>
              </a:ext>
            </a:extLst>
          </p:cNvPr>
          <p:cNvSpPr/>
          <p:nvPr/>
        </p:nvSpPr>
        <p:spPr>
          <a:xfrm>
            <a:off x="3863603" y="2627175"/>
            <a:ext cx="778399" cy="3016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8" name="矩形 21">
            <a:extLst>
              <a:ext uri="{FF2B5EF4-FFF2-40B4-BE49-F238E27FC236}">
                <a16:creationId xmlns:a16="http://schemas.microsoft.com/office/drawing/2014/main" id="{4C9D996E-426D-4F6B-A738-90A637010DEF}"/>
              </a:ext>
            </a:extLst>
          </p:cNvPr>
          <p:cNvSpPr/>
          <p:nvPr/>
        </p:nvSpPr>
        <p:spPr>
          <a:xfrm>
            <a:off x="994848" y="2537810"/>
            <a:ext cx="2822119" cy="105279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35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E22B6C1-38B9-44E4-8068-3DA75FB13373}"/>
              </a:ext>
            </a:extLst>
          </p:cNvPr>
          <p:cNvSpPr/>
          <p:nvPr/>
        </p:nvSpPr>
        <p:spPr>
          <a:xfrm>
            <a:off x="0" y="1326381"/>
            <a:ext cx="4838281" cy="1763487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90000">
                <a:schemeClr val="bg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301">
            <a:extLst>
              <a:ext uri="{FF2B5EF4-FFF2-40B4-BE49-F238E27FC236}">
                <a16:creationId xmlns:a16="http://schemas.microsoft.com/office/drawing/2014/main" id="{E17B4AC0-4BCC-4F28-83C3-C7AF9ED6EA88}"/>
              </a:ext>
            </a:extLst>
          </p:cNvPr>
          <p:cNvSpPr txBox="1">
            <a:spLocks/>
          </p:cNvSpPr>
          <p:nvPr/>
        </p:nvSpPr>
        <p:spPr>
          <a:xfrm>
            <a:off x="595722" y="1674541"/>
            <a:ext cx="4081182" cy="106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altLang="zh-TW" sz="5400">
                <a:solidFill>
                  <a:srgbClr val="002060"/>
                </a:solidFill>
                <a:latin typeface="+mj-lt"/>
                <a:ea typeface="Microsoft JhengHei"/>
              </a:rPr>
              <a:t>TR-004U</a:t>
            </a:r>
            <a:endParaRPr lang="en-US" sz="5400">
              <a:solidFill>
                <a:srgbClr val="002060"/>
              </a:solidFill>
              <a:latin typeface="+mj-lt"/>
              <a:ea typeface="Microsoft JhengHei"/>
            </a:endParaRPr>
          </a:p>
          <a:p>
            <a:pPr algn="l">
              <a:buSzPts val="4400"/>
            </a:pPr>
            <a:r>
              <a:rPr lang="en-US" altLang="zh-TW" sz="5400">
                <a:solidFill>
                  <a:srgbClr val="002060"/>
                </a:solidFill>
                <a:latin typeface="+mj-lt"/>
                <a:ea typeface="Microsoft JhengHei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91071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6B4B05-DADE-4710-9C06-17E75918D8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Format RAID</a:t>
            </a:r>
            <a:r>
              <a:rPr lang="zh-CN" altLang="en-US"/>
              <a:t> </a:t>
            </a:r>
            <a:r>
              <a:rPr lang="en-US" altLang="zh-CN"/>
              <a:t>group</a:t>
            </a:r>
            <a:endParaRPr lang="zh-TW" altLang="en-US"/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963C2F8D-75BA-45D7-860D-B50F330D1938}"/>
              </a:ext>
            </a:extLst>
          </p:cNvPr>
          <p:cNvSpPr txBox="1"/>
          <p:nvPr/>
        </p:nvSpPr>
        <p:spPr>
          <a:xfrm>
            <a:off x="5332707" y="1362052"/>
            <a:ext cx="3693561" cy="89255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3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Choosing exFAT file system allows your files </a:t>
            </a:r>
            <a:r>
              <a:rPr lang="en-US" altLang="zh-TW" sz="13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to</a:t>
            </a:r>
            <a:r>
              <a:rPr lang="zh-TW" altLang="en-US" sz="13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zh-TW" sz="13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be exchanged between Windows, Mac &amp; NAS without problem! </a:t>
            </a:r>
            <a:r>
              <a:rPr lang="zh-TW" altLang="en-US" sz="13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3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endParaRPr lang="zh-TW" altLang="en-US" sz="13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0292E9C6-8221-45F4-9AF8-97DC686C6135}"/>
              </a:ext>
            </a:extLst>
          </p:cNvPr>
          <p:cNvSpPr txBox="1">
            <a:spLocks/>
          </p:cNvSpPr>
          <p:nvPr/>
        </p:nvSpPr>
        <p:spPr>
          <a:xfrm>
            <a:off x="84669" y="1016098"/>
            <a:ext cx="8733672" cy="3429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Once the </a:t>
            </a:r>
            <a:r>
              <a:rPr 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RAID </a:t>
            </a:r>
            <a:r>
              <a:rPr lang="zh-TW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is set up, format the </a:t>
            </a:r>
            <a:r>
              <a:rPr 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RAID </a:t>
            </a:r>
            <a:r>
              <a:rPr lang="zh-TW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to begin storing files to the disk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  <a:cs typeface="Arial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  <a:cs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D0E98EE-1478-4444-8A47-5013260F2718}"/>
              </a:ext>
            </a:extLst>
          </p:cNvPr>
          <p:cNvSpPr txBox="1"/>
          <p:nvPr/>
        </p:nvSpPr>
        <p:spPr>
          <a:xfrm>
            <a:off x="-11500" y="4509470"/>
            <a:ext cx="552295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Note: to use TR-00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4U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in exFAT format wit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h</a:t>
            </a:r>
            <a:r>
              <a:rPr lang="zh-TW" altLang="en-US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QN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P</a:t>
            </a:r>
            <a:r>
              <a:rPr lang="zh-TW" altLang="en-US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N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AS, optio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nal</a:t>
            </a:r>
            <a:r>
              <a:rPr lang="zh-TW" altLang="en-US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ex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F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AT</a:t>
            </a:r>
            <a:r>
              <a:rPr lang="zh-TW" altLang="en-US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licen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se is r</a:t>
            </a:r>
            <a:r>
              <a:rPr lang="en-US" alt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equire</a:t>
            </a:r>
            <a:r>
              <a:rPr lang="zh-TW" sz="10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d.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endParaRPr lang="zh-TW" altLang="en-US" sz="10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" name="圖片 5" descr="一張含有 螢幕擷取畫面, 監視器, 黑色, 螢幕 的圖片&#10;&#10;描述是以非常高的可信度產生">
            <a:extLst>
              <a:ext uri="{FF2B5EF4-FFF2-40B4-BE49-F238E27FC236}">
                <a16:creationId xmlns:a16="http://schemas.microsoft.com/office/drawing/2014/main" id="{EFF09E4D-9D23-49A2-AC88-A6FB4ABA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2" y="1364569"/>
            <a:ext cx="4310962" cy="303992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83739BE-8D85-45B1-9F96-CA7B19BAD331}"/>
              </a:ext>
            </a:extLst>
          </p:cNvPr>
          <p:cNvSpPr/>
          <p:nvPr/>
        </p:nvSpPr>
        <p:spPr>
          <a:xfrm>
            <a:off x="206469" y="3365355"/>
            <a:ext cx="2797002" cy="98334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38C8C2-F83B-4FFA-947D-06A5E4A0F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546" y="2059629"/>
            <a:ext cx="3413234" cy="267961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61A882-FF7D-46F7-B63C-D16529051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2644037" y="3336393"/>
            <a:ext cx="2797002" cy="1085783"/>
          </a:xfrm>
          <a:prstGeom prst="rect">
            <a:avLst/>
          </a:prstGeom>
        </p:spPr>
      </p:pic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96E5AA4C-588C-4727-9020-53692BBB74B6}"/>
              </a:ext>
            </a:extLst>
          </p:cNvPr>
          <p:cNvSpPr txBox="1">
            <a:spLocks/>
          </p:cNvSpPr>
          <p:nvPr/>
        </p:nvSpPr>
        <p:spPr>
          <a:xfrm>
            <a:off x="2822048" y="3371343"/>
            <a:ext cx="2303018" cy="1085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Direct to operating system</a:t>
            </a:r>
            <a:br>
              <a:rPr lang="zh-TW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</a:br>
            <a:r>
              <a:rPr lang="zh-TW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interface for formatting</a:t>
            </a:r>
            <a:r>
              <a:rPr lang="zh-TW" altLang="en-US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2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>
              <a:defRPr/>
            </a:pPr>
            <a:r>
              <a:rPr lang="zh-TW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Windows: Disk Management</a:t>
            </a:r>
            <a:endParaRPr lang="zh-TW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r>
              <a:rPr lang="zh-TW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Mac: Disk Utility</a:t>
            </a:r>
            <a:endParaRPr lang="zh-TW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2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7834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03156-02B4-BD46-8E45-AB357076B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How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choose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TR-004U</a:t>
            </a:r>
            <a:r>
              <a:rPr lang="zh-TW" altLang="en-US"/>
              <a:t> </a:t>
            </a:r>
            <a:r>
              <a:rPr lang="en-US" altLang="zh-TW"/>
              <a:t>file</a:t>
            </a:r>
            <a:r>
              <a:rPr lang="zh-TW" altLang="en-US"/>
              <a:t> </a:t>
            </a:r>
            <a:r>
              <a:rPr lang="en-US" altLang="zh-TW"/>
              <a:t>system?</a:t>
            </a:r>
            <a:endParaRPr lang="zh-TW" alt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A38E51-C955-1C4E-98CC-B44D766AD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600741"/>
              </p:ext>
            </p:extLst>
          </p:nvPr>
        </p:nvGraphicFramePr>
        <p:xfrm>
          <a:off x="955785" y="1455222"/>
          <a:ext cx="7493944" cy="28946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80946">
                  <a:extLst>
                    <a:ext uri="{9D8B030D-6E8A-4147-A177-3AD203B41FA5}">
                      <a16:colId xmlns:a16="http://schemas.microsoft.com/office/drawing/2014/main" val="1392173035"/>
                    </a:ext>
                  </a:extLst>
                </a:gridCol>
                <a:gridCol w="1523457">
                  <a:extLst>
                    <a:ext uri="{9D8B030D-6E8A-4147-A177-3AD203B41FA5}">
                      <a16:colId xmlns:a16="http://schemas.microsoft.com/office/drawing/2014/main" val="3156272406"/>
                    </a:ext>
                  </a:extLst>
                </a:gridCol>
                <a:gridCol w="1634974">
                  <a:extLst>
                    <a:ext uri="{9D8B030D-6E8A-4147-A177-3AD203B41FA5}">
                      <a16:colId xmlns:a16="http://schemas.microsoft.com/office/drawing/2014/main" val="3036272135"/>
                    </a:ext>
                  </a:extLst>
                </a:gridCol>
                <a:gridCol w="1478016">
                  <a:extLst>
                    <a:ext uri="{9D8B030D-6E8A-4147-A177-3AD203B41FA5}">
                      <a16:colId xmlns:a16="http://schemas.microsoft.com/office/drawing/2014/main" val="2001647177"/>
                    </a:ext>
                  </a:extLst>
                </a:gridCol>
                <a:gridCol w="1576551">
                  <a:extLst>
                    <a:ext uri="{9D8B030D-6E8A-4147-A177-3AD203B41FA5}">
                      <a16:colId xmlns:a16="http://schemas.microsoft.com/office/drawing/2014/main" val="2362802965"/>
                    </a:ext>
                  </a:extLst>
                </a:gridCol>
              </a:tblGrid>
              <a:tr h="39604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400" b="1" i="0" u="none" strike="noStrike" noProof="0">
                          <a:latin typeface="+mj-lt"/>
                          <a:ea typeface="微軟正黑體"/>
                        </a:rPr>
                        <a:t>File System </a:t>
                      </a:r>
                      <a:endParaRPr lang="zh-TW" alt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  <a:ea typeface="微軟正黑體"/>
                        </a:rPr>
                        <a:t>QNAP QTS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  <a:ea typeface="微軟正黑體"/>
                        </a:rPr>
                        <a:t>Windows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  <a:ea typeface="微軟正黑體"/>
                        </a:rPr>
                        <a:t>macOS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j-lt"/>
                          <a:ea typeface="微軟正黑體"/>
                        </a:rPr>
                        <a:t>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074983"/>
                  </a:ext>
                </a:extLst>
              </a:tr>
              <a:tr h="385198">
                <a:tc>
                  <a:txBody>
                    <a:bodyPr/>
                    <a:lstStyle/>
                    <a:p>
                      <a:pPr algn="ctr"/>
                      <a:r>
                        <a:rPr lang="en-US" sz="1200" b="1" err="1">
                          <a:latin typeface="+mj-lt"/>
                          <a:ea typeface="微軟正黑體"/>
                        </a:rPr>
                        <a:t>exFAT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 </a:t>
                      </a:r>
                      <a:r>
                        <a:rPr lang="en-US" sz="1200" b="1" i="0" u="none" strike="noStrike" noProof="0">
                          <a:latin typeface="+mj-lt"/>
                        </a:rPr>
                        <a:t>(License needed) 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 </a:t>
                      </a:r>
                      <a:r>
                        <a:rPr lang="en-US" sz="1200">
                          <a:latin typeface="+mj-lt"/>
                          <a:ea typeface="微軟正黑體"/>
                        </a:rPr>
                        <a:t>(</a:t>
                      </a:r>
                      <a:r>
                        <a:rPr lang="en-US" altLang="zh-CN" sz="1200" b="1" i="0" u="none" strike="noStrike" noProof="0">
                          <a:latin typeface="+mj-lt"/>
                        </a:rPr>
                        <a:t>Manually install needed</a:t>
                      </a:r>
                      <a:r>
                        <a:rPr lang="en-US" altLang="zh-CN" sz="1200">
                          <a:latin typeface="+mj-lt"/>
                          <a:ea typeface="微軟正黑體"/>
                        </a:rPr>
                        <a:t>)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2275934"/>
                  </a:ext>
                </a:extLst>
              </a:tr>
              <a:tr h="39604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+mj-lt"/>
                          <a:ea typeface="微軟正黑體"/>
                        </a:rPr>
                        <a:t>NTFS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+mj-lt"/>
                          <a:ea typeface="微軟正黑體"/>
                        </a:rPr>
                        <a:t>V (</a:t>
                      </a:r>
                      <a:r>
                        <a:rPr lang="en-US" altLang="zh-CN" sz="1200" b="1" i="0" u="none" strike="noStrike" noProof="0">
                          <a:latin typeface="+mj-lt"/>
                        </a:rPr>
                        <a:t>Read-only</a:t>
                      </a:r>
                      <a:r>
                        <a:rPr lang="en-US" altLang="zh-CN" sz="1200">
                          <a:latin typeface="+mj-lt"/>
                          <a:ea typeface="微軟正黑體"/>
                        </a:rPr>
                        <a:t>)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9805927"/>
                  </a:ext>
                </a:extLst>
              </a:tr>
              <a:tr h="39604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+mj-lt"/>
                          <a:ea typeface="微軟正黑體"/>
                        </a:rPr>
                        <a:t>APFS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1471809"/>
                  </a:ext>
                </a:extLst>
              </a:tr>
              <a:tr h="39604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+mj-lt"/>
                          <a:ea typeface="微軟正黑體"/>
                        </a:rPr>
                        <a:t>HFS+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5229370"/>
                  </a:ext>
                </a:extLst>
              </a:tr>
              <a:tr h="39604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+mj-lt"/>
                          <a:ea typeface="微軟正黑體"/>
                        </a:rPr>
                        <a:t>EXT4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j-lt"/>
                          <a:ea typeface="微軟正黑體"/>
                        </a:rPr>
                        <a:t>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752631"/>
                  </a:ext>
                </a:extLst>
              </a:tr>
              <a:tr h="396046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+mj-lt"/>
                          <a:ea typeface="微軟正黑體"/>
                        </a:rPr>
                        <a:t>FAT32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>
                          <a:latin typeface="+mj-lt"/>
                          <a:ea typeface="微軟正黑體"/>
                        </a:rPr>
                        <a:t>V (</a:t>
                      </a:r>
                      <a:r>
                        <a:rPr lang="en-US" sz="1200" b="1" i="0" u="none" strike="noStrike" noProof="0">
                          <a:latin typeface="+mj-lt"/>
                        </a:rPr>
                        <a:t>4GB file limitation</a:t>
                      </a:r>
                      <a:r>
                        <a:rPr lang="en-US" altLang="zh-CN" sz="1200">
                          <a:latin typeface="+mj-lt"/>
                          <a:ea typeface="微軟正黑體"/>
                        </a:rPr>
                        <a:t>)</a:t>
                      </a:r>
                      <a:endParaRPr lang="en-US" sz="1200">
                        <a:latin typeface="+mj-lt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V (</a:t>
                      </a:r>
                      <a:r>
                        <a:rPr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4GB file limitation</a:t>
                      </a: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)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V (</a:t>
                      </a:r>
                      <a:r>
                        <a:rPr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4GB file limitation</a:t>
                      </a: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)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V (</a:t>
                      </a:r>
                      <a:r>
                        <a:rPr lang="en-US" altLang="zh-CN" sz="1200" b="1" i="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</a:rPr>
                        <a:t>4GB file limitation</a:t>
                      </a:r>
                      <a:r>
                        <a:rPr kumimoji="0" lang="en-US" altLang="zh-CN" sz="12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j-lt"/>
                          <a:ea typeface="微軟正黑體"/>
                          <a:sym typeface="Arial"/>
                        </a:rPr>
                        <a:t>)</a:t>
                      </a:r>
                      <a:endPara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微軟正黑體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265319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BECC11A-BEE5-5C40-BC5C-21582D2F5C58}"/>
              </a:ext>
            </a:extLst>
          </p:cNvPr>
          <p:cNvSpPr/>
          <p:nvPr/>
        </p:nvSpPr>
        <p:spPr>
          <a:xfrm>
            <a:off x="1619063" y="987902"/>
            <a:ext cx="6232796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sz="2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File system support status on different platforms:</a:t>
            </a:r>
            <a:endParaRPr lang="zh-CN" altLang="en-US" sz="2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79FFC6-3015-BB48-8D7A-C49A6C21C137}"/>
              </a:ext>
            </a:extLst>
          </p:cNvPr>
          <p:cNvSpPr/>
          <p:nvPr/>
        </p:nvSpPr>
        <p:spPr>
          <a:xfrm>
            <a:off x="1193013" y="4400659"/>
            <a:ext cx="6987810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sz="1200" b="1">
                <a:latin typeface="+mj-lt"/>
                <a:ea typeface="Microsoft JhengHei"/>
              </a:rPr>
              <a:t>*It is possible for an OS to install third party software to recognize unsupported file systems </a:t>
            </a:r>
            <a:endParaRPr lang="zh-TW">
              <a:latin typeface="+mj-lt"/>
            </a:endParaRPr>
          </a:p>
          <a:p>
            <a:endParaRPr lang="zh-CN" altLang="en-US" sz="120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0164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5" descr="一張含有 螢幕擷取畫面, 監視器, 螢幕 的圖片&#10;&#10;描述是以非常高的可信度產生">
            <a:extLst>
              <a:ext uri="{FF2B5EF4-FFF2-40B4-BE49-F238E27FC236}">
                <a16:creationId xmlns:a16="http://schemas.microsoft.com/office/drawing/2014/main" id="{1D0321D7-4F0B-4D85-B0F7-3D4E0F4D0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14" y="1597897"/>
            <a:ext cx="4720281" cy="3059259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</p:spPr>
      </p:pic>
      <p:pic>
        <p:nvPicPr>
          <p:cNvPr id="12" name="圖片 12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A506699E-DEA2-4C61-842F-A7916516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235" y="3651056"/>
            <a:ext cx="2511512" cy="10487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4844AF-C2C7-4D90-BEA8-3E9CCE2CF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2553"/>
          </a:xfrm>
        </p:spPr>
        <p:txBody>
          <a:bodyPr/>
          <a:lstStyle/>
          <a:p>
            <a:r>
              <a:rPr lang="en-US" altLang="zh-CN"/>
              <a:t>Instant</a:t>
            </a:r>
            <a:r>
              <a:rPr lang="zh-CN" altLang="en-US"/>
              <a:t> </a:t>
            </a:r>
            <a:r>
              <a:rPr lang="en-US" altLang="zh-CN"/>
              <a:t>notification</a:t>
            </a:r>
            <a:r>
              <a:rPr lang="zh-CN" altLang="en-US"/>
              <a:t> </a:t>
            </a:r>
            <a:r>
              <a:rPr lang="en-US" altLang="zh-CN"/>
              <a:t>when</a:t>
            </a:r>
            <a:r>
              <a:rPr lang="zh-CN" altLang="en-US"/>
              <a:t> </a:t>
            </a:r>
            <a:r>
              <a:rPr lang="en-US" altLang="zh-CN"/>
              <a:t>RAID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abnormal</a:t>
            </a:r>
            <a:endParaRPr lang="zh-TW" altLang="en-US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5CEDBA3B-6023-4D7D-A842-669B4E92D4B1}"/>
              </a:ext>
            </a:extLst>
          </p:cNvPr>
          <p:cNvSpPr txBox="1">
            <a:spLocks/>
          </p:cNvSpPr>
          <p:nvPr/>
        </p:nvSpPr>
        <p:spPr>
          <a:xfrm>
            <a:off x="167307" y="951210"/>
            <a:ext cx="8941523" cy="348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When RAID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is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degraded or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has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failed, users will be notified by the UI, with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desktop notification and with device beep.   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  <a:cs typeface="Arial"/>
            </a:endParaRPr>
          </a:p>
        </p:txBody>
      </p:sp>
      <p:pic>
        <p:nvPicPr>
          <p:cNvPr id="8" name="圖片 7" descr="一張含有 標誌 的圖片&#10;&#10;描述是以非常高的可信度產生">
            <a:extLst>
              <a:ext uri="{FF2B5EF4-FFF2-40B4-BE49-F238E27FC236}">
                <a16:creationId xmlns:a16="http://schemas.microsoft.com/office/drawing/2014/main" id="{C4710EB7-D2D4-47F5-9411-FD51127E2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90" t="-816" r="816" b="44274"/>
          <a:stretch/>
        </p:blipFill>
        <p:spPr>
          <a:xfrm rot="19936126">
            <a:off x="8315954" y="1448448"/>
            <a:ext cx="610561" cy="6164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7E0368-6F4C-D945-A697-26171486F2C2}"/>
              </a:ext>
            </a:extLst>
          </p:cNvPr>
          <p:cNvSpPr/>
          <p:nvPr/>
        </p:nvSpPr>
        <p:spPr>
          <a:xfrm>
            <a:off x="6760306" y="2464904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 panose="020B0604030504040204" pitchFamily="34" charset="-120"/>
              </a:rPr>
              <a:t>TR-004U</a:t>
            </a:r>
            <a:endParaRPr lang="en-US" sz="10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90128B-4436-4D5B-8CC2-44A7CCC7B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842" y="1961318"/>
            <a:ext cx="4071032" cy="60081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FFD8AF7-3D61-47C9-A79F-A7BCEE70A476}"/>
              </a:ext>
            </a:extLst>
          </p:cNvPr>
          <p:cNvSpPr/>
          <p:nvPr/>
        </p:nvSpPr>
        <p:spPr>
          <a:xfrm>
            <a:off x="4052235" y="3641709"/>
            <a:ext cx="2520007" cy="105812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15593357-4CCF-48EB-850F-96A61FDDB7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746765" y="2641620"/>
            <a:ext cx="1122451" cy="10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79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C8FE04-EABE-45EF-8209-E09B0A3B0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771" y="-46734"/>
            <a:ext cx="9220343" cy="1045726"/>
          </a:xfrm>
        </p:spPr>
        <p:txBody>
          <a:bodyPr/>
          <a:lstStyle/>
          <a:p>
            <a:r>
              <a:rPr lang="en-US" altLang="zh-CN" sz="2800"/>
              <a:t>RAID protection mechanism with system events logs</a:t>
            </a:r>
            <a:endParaRPr lang="zh-TW" altLang="en-US" sz="2800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06088BD3-81B5-4BEF-AEB2-A2A14B9BBC3B}"/>
              </a:ext>
            </a:extLst>
          </p:cNvPr>
          <p:cNvSpPr txBox="1">
            <a:spLocks/>
          </p:cNvSpPr>
          <p:nvPr/>
        </p:nvSpPr>
        <p:spPr>
          <a:xfrm>
            <a:off x="184513" y="950160"/>
            <a:ext cx="9183277" cy="863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Char char="•"/>
              <a:defRPr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Same as NAS, when RAID is degraded, insert new disk to start rebuilding and rebuild progress is shown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Char char="•"/>
              <a:defRPr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Logs are independent from t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he</a:t>
            </a: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operating syste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m,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quick</a:t>
            </a: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ly know a</a:t>
            </a:r>
            <a:r>
              <a:rPr lang="en-US" altLang="zh-TW" sz="1400" b="1" err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nd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 err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expor</a:t>
            </a: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 events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 marL="179070" indent="-17907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179070" indent="-179070"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729EC32-EDCD-43B7-AE43-CC79304A992C}"/>
              </a:ext>
            </a:extLst>
          </p:cNvPr>
          <p:cNvSpPr txBox="1">
            <a:spLocks/>
          </p:cNvSpPr>
          <p:nvPr/>
        </p:nvSpPr>
        <p:spPr>
          <a:xfrm>
            <a:off x="184513" y="4526734"/>
            <a:ext cx="8877325" cy="4003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endParaRPr lang="zh-TW" altLang="en-US" sz="1100" b="1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lang="zh-TW" altLang="en-US" sz="1100" b="1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5" descr="一張含有 螢幕擷取畫面, 監視器, 螢幕, 黑色 的圖片&#10;&#10;描述是以非常高的可信度產生">
            <a:extLst>
              <a:ext uri="{FF2B5EF4-FFF2-40B4-BE49-F238E27FC236}">
                <a16:creationId xmlns:a16="http://schemas.microsoft.com/office/drawing/2014/main" id="{D0F54E27-414C-4381-8053-081A377B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1" y="1736785"/>
            <a:ext cx="4457699" cy="2836098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95E2D9F-CA00-4277-8328-29D6B810E386}"/>
              </a:ext>
            </a:extLst>
          </p:cNvPr>
          <p:cNvSpPr/>
          <p:nvPr/>
        </p:nvSpPr>
        <p:spPr>
          <a:xfrm>
            <a:off x="3568370" y="3047027"/>
            <a:ext cx="772873" cy="21776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10" name="圖片 10" descr="一張含有 螢幕擷取畫面, 監視器, 黑色, 螢幕 的圖片&#10;&#10;描述是以非常高的可信度產生">
            <a:extLst>
              <a:ext uri="{FF2B5EF4-FFF2-40B4-BE49-F238E27FC236}">
                <a16:creationId xmlns:a16="http://schemas.microsoft.com/office/drawing/2014/main" id="{B01711E9-9613-4B2F-96B6-91E3C588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57" y="1735977"/>
            <a:ext cx="4326409" cy="2791377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6454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7" descr="一張含有 螢幕擷取畫面, 監視器, 螢幕, 黑色 的圖片&#10;&#10;描述是以非常高的可信度產生">
            <a:extLst>
              <a:ext uri="{FF2B5EF4-FFF2-40B4-BE49-F238E27FC236}">
                <a16:creationId xmlns:a16="http://schemas.microsoft.com/office/drawing/2014/main" id="{269C1999-BE90-458D-B197-3F79A977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2" y="1341214"/>
            <a:ext cx="5747436" cy="2723653"/>
          </a:xfrm>
          <a:prstGeom prst="rect">
            <a:avLst/>
          </a:prstGeom>
        </p:spPr>
      </p:pic>
      <p:pic>
        <p:nvPicPr>
          <p:cNvPr id="10" name="圖片 11" descr="一張含有 螢幕擷取畫面, 監視器, 黑色, 螢幕 的圖片&#10;&#10;描述是以非常高的可信度產生">
            <a:extLst>
              <a:ext uri="{FF2B5EF4-FFF2-40B4-BE49-F238E27FC236}">
                <a16:creationId xmlns:a16="http://schemas.microsoft.com/office/drawing/2014/main" id="{A9847200-CB55-4BE6-A802-2EF0FFB1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4" y="2183426"/>
            <a:ext cx="3870753" cy="25235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80323CA-DB16-406B-9BC1-9387AC6CB0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2800"/>
              <a:t>Notification for new version of firmware and utility </a:t>
            </a:r>
            <a:endParaRPr lang="zh-TW" altLang="en-US" sz="2800"/>
          </a:p>
        </p:txBody>
      </p:sp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EC51BE11-DAD0-4287-81EC-C55A0B656756}"/>
              </a:ext>
            </a:extLst>
          </p:cNvPr>
          <p:cNvSpPr txBox="1">
            <a:spLocks/>
          </p:cNvSpPr>
          <p:nvPr/>
        </p:nvSpPr>
        <p:spPr>
          <a:xfrm>
            <a:off x="5986320" y="1340955"/>
            <a:ext cx="3157680" cy="4495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When there is a new version, pop-up notifications will inform users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cs typeface="Arial"/>
            </a:endParaRPr>
          </a:p>
          <a:p>
            <a:pPr>
              <a:defRPr/>
            </a:pP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3341E0A0-1717-434A-974F-5E2F633AE457}"/>
              </a:ext>
            </a:extLst>
          </p:cNvPr>
          <p:cNvSpPr txBox="1">
            <a:spLocks/>
          </p:cNvSpPr>
          <p:nvPr/>
        </p:nvSpPr>
        <p:spPr>
          <a:xfrm>
            <a:off x="118934" y="987746"/>
            <a:ext cx="6283433" cy="314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Check utility and firmware versions</a:t>
            </a:r>
            <a:r>
              <a:rPr lang="zh-TW" altLang="en-US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  <a:cs typeface="Arial"/>
            </a:endParaRPr>
          </a:p>
          <a:p>
            <a:pPr>
              <a:defRPr/>
            </a:pPr>
            <a:endParaRPr lang="zh-TW" altLang="en-US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23" name="矩形 15">
            <a:extLst>
              <a:ext uri="{FF2B5EF4-FFF2-40B4-BE49-F238E27FC236}">
                <a16:creationId xmlns:a16="http://schemas.microsoft.com/office/drawing/2014/main" id="{CDE5AC1A-145B-4DB4-BC5E-00AE9CC84530}"/>
              </a:ext>
            </a:extLst>
          </p:cNvPr>
          <p:cNvSpPr/>
          <p:nvPr/>
        </p:nvSpPr>
        <p:spPr>
          <a:xfrm>
            <a:off x="4123425" y="1860622"/>
            <a:ext cx="1755167" cy="15568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233B6E7-48BF-4C02-87C0-3D5A0DEF0E3E}"/>
              </a:ext>
            </a:extLst>
          </p:cNvPr>
          <p:cNvSpPr/>
          <p:nvPr/>
        </p:nvSpPr>
        <p:spPr>
          <a:xfrm>
            <a:off x="1070727" y="3213265"/>
            <a:ext cx="928733" cy="2689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24B8EC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9" name="圖片 11" descr="一張含有 瓶 的圖片&#10;&#10;描述是以非常高的可信度產生">
            <a:extLst>
              <a:ext uri="{FF2B5EF4-FFF2-40B4-BE49-F238E27FC236}">
                <a16:creationId xmlns:a16="http://schemas.microsoft.com/office/drawing/2014/main" id="{306F0A76-01B7-4BD7-9E84-96CD5D75D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" r="6480"/>
          <a:stretch/>
        </p:blipFill>
        <p:spPr>
          <a:xfrm>
            <a:off x="6105729" y="1878832"/>
            <a:ext cx="2781288" cy="1026729"/>
          </a:xfrm>
          <a:prstGeom prst="rect">
            <a:avLst/>
          </a:prstGeom>
        </p:spPr>
      </p:pic>
      <p:pic>
        <p:nvPicPr>
          <p:cNvPr id="13" name="圖片 13" descr="一張含有 瓶 的圖片&#10;&#10;描述是以高可信度產生">
            <a:extLst>
              <a:ext uri="{FF2B5EF4-FFF2-40B4-BE49-F238E27FC236}">
                <a16:creationId xmlns:a16="http://schemas.microsoft.com/office/drawing/2014/main" id="{0DD7ECBC-16B5-47E9-B737-1B2530697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2" r="6264"/>
          <a:stretch/>
        </p:blipFill>
        <p:spPr>
          <a:xfrm>
            <a:off x="6105728" y="2914730"/>
            <a:ext cx="2781288" cy="12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94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0323CA-DB16-406B-9BC1-9387AC6CB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627" y="100907"/>
            <a:ext cx="6935796" cy="862553"/>
          </a:xfrm>
        </p:spPr>
        <p:txBody>
          <a:bodyPr/>
          <a:lstStyle/>
          <a:p>
            <a:pPr algn="l"/>
            <a:r>
              <a:rPr lang="en-US" altLang="zh-CN" sz="2800"/>
              <a:t>Flexibly</a:t>
            </a:r>
            <a:r>
              <a:rPr lang="zh-CN" altLang="en-US" sz="2800"/>
              <a:t> </a:t>
            </a:r>
            <a:r>
              <a:rPr lang="en-US" altLang="zh-CN" sz="2800"/>
              <a:t>expand</a:t>
            </a:r>
            <a:r>
              <a:rPr lang="zh-CN" altLang="en-US" sz="2800"/>
              <a:t> </a:t>
            </a:r>
            <a:r>
              <a:rPr lang="en-US" altLang="zh-CN" sz="2800"/>
              <a:t>server</a:t>
            </a:r>
            <a:r>
              <a:rPr lang="zh-CN" altLang="en-US" sz="2800"/>
              <a:t> </a:t>
            </a:r>
            <a:r>
              <a:rPr lang="en-US" altLang="zh-CN" sz="2800"/>
              <a:t>storage</a:t>
            </a:r>
            <a:r>
              <a:rPr lang="zh-CN" altLang="en-US" sz="2800"/>
              <a:t> </a:t>
            </a:r>
            <a:r>
              <a:rPr lang="en-US" altLang="zh-CN" sz="2800"/>
              <a:t>capacity</a:t>
            </a:r>
            <a:endParaRPr lang="zh-TW" altLang="en-US" sz="2800"/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F42834BD-0863-4256-AA3E-404085089241}"/>
              </a:ext>
            </a:extLst>
          </p:cNvPr>
          <p:cNvSpPr txBox="1">
            <a:spLocks/>
          </p:cNvSpPr>
          <p:nvPr/>
        </p:nvSpPr>
        <p:spPr>
          <a:xfrm>
            <a:off x="238470" y="1003471"/>
            <a:ext cx="8303716" cy="2818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TR-004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U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c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an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b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us</a:t>
            </a:r>
            <a:r>
              <a:rPr lang="en-US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ed as a small server's expansion and backup space</a:t>
            </a:r>
            <a:endParaRPr lang="zh-TW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When connected to the computer, it can expand the available space by using external RAID with QNAP 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External RAID</a:t>
            </a:r>
            <a:r>
              <a:rPr 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Manager, or using the backup application in server to backup files to TR-004U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9" name="圓角矩形 28">
            <a:extLst>
              <a:ext uri="{FF2B5EF4-FFF2-40B4-BE49-F238E27FC236}">
                <a16:creationId xmlns:a16="http://schemas.microsoft.com/office/drawing/2014/main" id="{E4E0B334-3097-4109-8D63-4423D5DF9446}"/>
              </a:ext>
            </a:extLst>
          </p:cNvPr>
          <p:cNvSpPr/>
          <p:nvPr/>
        </p:nvSpPr>
        <p:spPr>
          <a:xfrm>
            <a:off x="290826" y="2258228"/>
            <a:ext cx="4123267" cy="181405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EAAD0">
                    <a:alpha val="64000"/>
                  </a:srgbClr>
                </a:gs>
                <a:gs pos="67000">
                  <a:srgbClr val="2EAAD0"/>
                </a:gs>
                <a:gs pos="100000">
                  <a:srgbClr val="0070C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10" name="圓角矩形 28">
            <a:extLst>
              <a:ext uri="{FF2B5EF4-FFF2-40B4-BE49-F238E27FC236}">
                <a16:creationId xmlns:a16="http://schemas.microsoft.com/office/drawing/2014/main" id="{227D5C33-E5BB-4041-8FDB-C8004C396A89}"/>
              </a:ext>
            </a:extLst>
          </p:cNvPr>
          <p:cNvSpPr/>
          <p:nvPr/>
        </p:nvSpPr>
        <p:spPr>
          <a:xfrm>
            <a:off x="4588506" y="2272880"/>
            <a:ext cx="4365054" cy="17993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4E8F00"/>
                </a:gs>
                <a:gs pos="67000">
                  <a:srgbClr val="4E8F00"/>
                </a:gs>
                <a:gs pos="100000">
                  <a:srgbClr val="3C6E10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kumimoji="1" lang="zh-TW" altLang="en-US">
              <a:latin typeface="+mj-lt"/>
            </a:endParaRPr>
          </a:p>
        </p:txBody>
      </p:sp>
      <p:sp>
        <p:nvSpPr>
          <p:cNvPr id="11" name="Shape 465">
            <a:extLst>
              <a:ext uri="{FF2B5EF4-FFF2-40B4-BE49-F238E27FC236}">
                <a16:creationId xmlns:a16="http://schemas.microsoft.com/office/drawing/2014/main" id="{96D1C213-A990-4B61-8BF0-E99D09D5E41B}"/>
              </a:ext>
            </a:extLst>
          </p:cNvPr>
          <p:cNvSpPr txBox="1"/>
          <p:nvPr/>
        </p:nvSpPr>
        <p:spPr>
          <a:xfrm>
            <a:off x="731837" y="2195229"/>
            <a:ext cx="3237910" cy="34029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As a storage expansion to save files</a:t>
            </a:r>
            <a:endParaRPr lang="zh-TW" altLang="en-US" sz="1400" b="1" i="0" u="none" strike="noStrike" cap="none">
              <a:solidFill>
                <a:schemeClr val="bg1"/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2" name="Shape 466">
            <a:extLst>
              <a:ext uri="{FF2B5EF4-FFF2-40B4-BE49-F238E27FC236}">
                <a16:creationId xmlns:a16="http://schemas.microsoft.com/office/drawing/2014/main" id="{AF722715-15D2-435D-B6B0-3852A4CD7826}"/>
              </a:ext>
            </a:extLst>
          </p:cNvPr>
          <p:cNvSpPr txBox="1"/>
          <p:nvPr/>
        </p:nvSpPr>
        <p:spPr>
          <a:xfrm>
            <a:off x="5029200" y="2195137"/>
            <a:ext cx="3443387" cy="3766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b="1">
                <a:solidFill>
                  <a:schemeClr val="bg1"/>
                </a:solidFill>
                <a:latin typeface="+mj-lt"/>
                <a:ea typeface="Microsoft JhengHei"/>
              </a:rPr>
              <a:t>As a backup location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for server’s data</a:t>
            </a:r>
            <a:endParaRPr lang="zh-TW" b="1">
              <a:solidFill>
                <a:schemeClr val="bg1"/>
              </a:solidFill>
              <a:latin typeface="+mj-lt"/>
              <a:ea typeface="Microsoft JhengHei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447BA8E-D866-4C77-A450-3C67F057F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279487"/>
            <a:ext cx="2152338" cy="5482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352EEE8-A9B0-46F8-A9D6-B8304EEF74CC}"/>
              </a:ext>
            </a:extLst>
          </p:cNvPr>
          <p:cNvSpPr/>
          <p:nvPr/>
        </p:nvSpPr>
        <p:spPr>
          <a:xfrm>
            <a:off x="363495" y="303980"/>
            <a:ext cx="174118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+mj-lt"/>
                <a:ea typeface="微軟正黑體"/>
              </a:rPr>
              <a:t>Scenario</a:t>
            </a:r>
            <a:r>
              <a:rPr lang="zh-TW" altLang="en-US" sz="2400" b="1">
                <a:solidFill>
                  <a:schemeClr val="bg1"/>
                </a:solidFill>
                <a:latin typeface="+mj-lt"/>
                <a:ea typeface="微軟正黑體"/>
              </a:rPr>
              <a:t> 1</a:t>
            </a:r>
            <a:endParaRPr lang="zh-TW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圖片 3" descr="一張含有 汽車, 貨車 的圖片&#10;&#10;描述是以高可信度產生">
            <a:extLst>
              <a:ext uri="{FF2B5EF4-FFF2-40B4-BE49-F238E27FC236}">
                <a16:creationId xmlns:a16="http://schemas.microsoft.com/office/drawing/2014/main" id="{0D1BC686-DD01-4E8A-8497-548E408D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181" y="3613614"/>
            <a:ext cx="3777024" cy="1183256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EB10A86-750B-4FBA-8055-7C144047C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5" y="2721625"/>
            <a:ext cx="4079068" cy="602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1FED6D7-5C2D-43B8-A350-62C918EB8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679" y="2718821"/>
            <a:ext cx="4117074" cy="607609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0C7E2383-5A09-4728-9EEE-D1C12CB01BC2}"/>
              </a:ext>
            </a:extLst>
          </p:cNvPr>
          <p:cNvGrpSpPr/>
          <p:nvPr/>
        </p:nvGrpSpPr>
        <p:grpSpPr>
          <a:xfrm>
            <a:off x="2604207" y="3402014"/>
            <a:ext cx="2033423" cy="1328374"/>
            <a:chOff x="744481" y="2979357"/>
            <a:chExt cx="2536601" cy="1670289"/>
          </a:xfrm>
        </p:grpSpPr>
        <p:pic>
          <p:nvPicPr>
            <p:cNvPr id="31" name="圖片 7" descr="一張含有 電子用品, 顯示, 監視器,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9C47509A-F8E8-4A95-ABBE-07855F3E0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481" y="2979357"/>
              <a:ext cx="2536601" cy="1670289"/>
            </a:xfrm>
            <a:prstGeom prst="rect">
              <a:avLst/>
            </a:prstGeom>
          </p:spPr>
        </p:pic>
        <p:pic>
          <p:nvPicPr>
            <p:cNvPr id="32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5AE5721D-A380-45B0-8B92-9166D33D9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100" y="3029666"/>
              <a:ext cx="2418529" cy="1314870"/>
            </a:xfrm>
            <a:prstGeom prst="rect">
              <a:avLst/>
            </a:prstGeom>
          </p:spPr>
        </p:pic>
        <p:pic>
          <p:nvPicPr>
            <p:cNvPr id="33" name="圖片 6" descr="一張含有 監視器, 黑色, 牆, 螢幕 的圖片&#10;&#10;描述是以高可信度產生">
              <a:extLst>
                <a:ext uri="{FF2B5EF4-FFF2-40B4-BE49-F238E27FC236}">
                  <a16:creationId xmlns:a16="http://schemas.microsoft.com/office/drawing/2014/main" id="{004B1E11-7344-4C75-8F0F-B3A43BB1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9448" y="3308396"/>
              <a:ext cx="1408359" cy="89276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F4CBA2C-7D7F-4D5A-9569-B17CBD952516}"/>
              </a:ext>
            </a:extLst>
          </p:cNvPr>
          <p:cNvGrpSpPr/>
          <p:nvPr/>
        </p:nvGrpSpPr>
        <p:grpSpPr>
          <a:xfrm>
            <a:off x="1337973" y="3581147"/>
            <a:ext cx="1125620" cy="1117989"/>
            <a:chOff x="1181953" y="3663697"/>
            <a:chExt cx="1042507" cy="1035439"/>
          </a:xfrm>
        </p:grpSpPr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7A1842D5-E051-4CF3-AC33-41990B65FB75}"/>
                </a:ext>
              </a:extLst>
            </p:cNvPr>
            <p:cNvGrpSpPr/>
            <p:nvPr/>
          </p:nvGrpSpPr>
          <p:grpSpPr>
            <a:xfrm>
              <a:off x="1181953" y="3664056"/>
              <a:ext cx="1014949" cy="1014949"/>
              <a:chOff x="1015817" y="3841209"/>
              <a:chExt cx="1014949" cy="1014949"/>
            </a:xfrm>
          </p:grpSpPr>
          <p:sp>
            <p:nvSpPr>
              <p:cNvPr id="37" name="Shape 279">
                <a:extLst>
                  <a:ext uri="{FF2B5EF4-FFF2-40B4-BE49-F238E27FC236}">
                    <a16:creationId xmlns:a16="http://schemas.microsoft.com/office/drawing/2014/main" id="{B25A051C-4EFE-4BA8-B76C-B345DB5DDA06}"/>
                  </a:ext>
                </a:extLst>
              </p:cNvPr>
              <p:cNvSpPr/>
              <p:nvPr/>
            </p:nvSpPr>
            <p:spPr>
              <a:xfrm rot="8138665" flipH="1" flipV="1">
                <a:off x="1015817" y="3841209"/>
                <a:ext cx="1014949" cy="1014949"/>
              </a:xfrm>
              <a:prstGeom prst="teardrop">
                <a:avLst>
                  <a:gd name="adj" fmla="val 100000"/>
                </a:avLst>
              </a:prstGeom>
              <a:solidFill>
                <a:srgbClr val="B7CFEC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280">
                <a:extLst>
                  <a:ext uri="{FF2B5EF4-FFF2-40B4-BE49-F238E27FC236}">
                    <a16:creationId xmlns:a16="http://schemas.microsoft.com/office/drawing/2014/main" id="{31254D2E-2E45-4A7E-923B-9703A92F1909}"/>
                  </a:ext>
                </a:extLst>
              </p:cNvPr>
              <p:cNvSpPr/>
              <p:nvPr/>
            </p:nvSpPr>
            <p:spPr>
              <a:xfrm rot="5438665" flipH="1" flipV="1">
                <a:off x="1065410" y="3897504"/>
                <a:ext cx="906976" cy="906977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77AC36A-E67D-47C6-AB50-8F2B6FAA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9021" y="3663697"/>
              <a:ext cx="1035439" cy="1035439"/>
            </a:xfrm>
            <a:prstGeom prst="rect">
              <a:avLst/>
            </a:prstGeom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ED9CF9B3-447C-4519-BEA7-D373D24D87D4}"/>
              </a:ext>
            </a:extLst>
          </p:cNvPr>
          <p:cNvGrpSpPr/>
          <p:nvPr/>
        </p:nvGrpSpPr>
        <p:grpSpPr>
          <a:xfrm>
            <a:off x="6852308" y="3581147"/>
            <a:ext cx="1124901" cy="1117989"/>
            <a:chOff x="6938901" y="3663697"/>
            <a:chExt cx="1041841" cy="1035439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88BF7CA0-F9A1-4376-9462-3EBD4639B8FF}"/>
                </a:ext>
              </a:extLst>
            </p:cNvPr>
            <p:cNvGrpSpPr/>
            <p:nvPr/>
          </p:nvGrpSpPr>
          <p:grpSpPr>
            <a:xfrm>
              <a:off x="6938901" y="3664056"/>
              <a:ext cx="1014949" cy="1014949"/>
              <a:chOff x="1015817" y="3841209"/>
              <a:chExt cx="1014949" cy="1014949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9F32DECF-040A-4B47-9E74-844A29456B23}"/>
                  </a:ext>
                </a:extLst>
              </p:cNvPr>
              <p:cNvSpPr/>
              <p:nvPr/>
            </p:nvSpPr>
            <p:spPr>
              <a:xfrm rot="8138665" flipH="1" flipV="1">
                <a:off x="1015817" y="3841209"/>
                <a:ext cx="1014949" cy="1014949"/>
              </a:xfrm>
              <a:prstGeom prst="teardrop">
                <a:avLst>
                  <a:gd name="adj" fmla="val 100000"/>
                </a:avLst>
              </a:prstGeom>
              <a:solidFill>
                <a:srgbClr val="D6E3D2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BA5D7610-45CB-42E0-9CF1-946961C75B17}"/>
                  </a:ext>
                </a:extLst>
              </p:cNvPr>
              <p:cNvSpPr/>
              <p:nvPr/>
            </p:nvSpPr>
            <p:spPr>
              <a:xfrm rot="5438665" flipH="1" flipV="1">
                <a:off x="1065410" y="3897504"/>
                <a:ext cx="906976" cy="906977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3BA4819-298F-44B8-8331-7652EC5E2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46634" y="3663697"/>
              <a:ext cx="1034108" cy="1035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6023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7609" y="4251871"/>
            <a:ext cx="7485479" cy="585305"/>
          </a:xfrm>
        </p:spPr>
        <p:txBody>
          <a:bodyPr/>
          <a:lstStyle/>
          <a:p>
            <a:pPr algn="l"/>
            <a:r>
              <a:rPr lang="zh-TW" altLang="en-US">
                <a:solidFill>
                  <a:srgbClr val="002060"/>
                </a:solidFill>
                <a:latin typeface="+mj-lt"/>
                <a:ea typeface="Microsoft JhengHei"/>
              </a:rPr>
              <a:t>Use </a:t>
            </a:r>
            <a:r>
              <a:rPr lang="en-US" altLang="zh-TW">
                <a:solidFill>
                  <a:srgbClr val="002060"/>
                </a:solidFill>
                <a:latin typeface="+mj-lt"/>
                <a:ea typeface="Microsoft JhengHei"/>
              </a:rPr>
              <a:t>External </a:t>
            </a:r>
            <a:r>
              <a:rPr lang="zh-TW" altLang="en-US">
                <a:solidFill>
                  <a:srgbClr val="002060"/>
                </a:solidFill>
                <a:latin typeface="+mj-lt"/>
                <a:ea typeface="Microsoft JhengHei"/>
              </a:rPr>
              <a:t>RAID Manager on Windows</a:t>
            </a:r>
            <a:endParaRPr lang="zh-TW" altLang="en-US">
              <a:latin typeface="+mj-lt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2404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15C83782-B4DA-4915-8886-587FCC704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429" y="1095841"/>
            <a:ext cx="3455562" cy="60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F61C74F1-E93A-4FAB-9733-E3A68AC96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429" y="2949587"/>
            <a:ext cx="3455562" cy="60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1BB776E6-44BC-4592-8AA1-9DAF1603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8" y="2952077"/>
            <a:ext cx="3455562" cy="60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F4B6348-7583-4CDD-BE42-B5B9EBD2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48" y="1095841"/>
            <a:ext cx="3455562" cy="60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702C60C-ACDE-47FA-8055-CC710EACF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705" y="-9853"/>
            <a:ext cx="8820364" cy="862553"/>
          </a:xfrm>
        </p:spPr>
        <p:txBody>
          <a:bodyPr/>
          <a:lstStyle/>
          <a:p>
            <a:r>
              <a:rPr lang="en-US" altLang="zh-CN" sz="2800"/>
              <a:t>Advantages</a:t>
            </a:r>
            <a:r>
              <a:rPr lang="zh-CN" altLang="en-US" sz="2800"/>
              <a:t> </a:t>
            </a:r>
            <a:r>
              <a:rPr lang="en-US" altLang="zh-CN" sz="2800"/>
              <a:t>of</a:t>
            </a:r>
            <a:r>
              <a:rPr lang="zh-CN" altLang="en-US" sz="2800"/>
              <a:t> </a:t>
            </a:r>
            <a:r>
              <a:rPr lang="en-US" altLang="zh-CN" sz="2800"/>
              <a:t>QNAP</a:t>
            </a:r>
            <a:r>
              <a:rPr lang="zh-CN" altLang="en-US" sz="2800"/>
              <a:t> </a:t>
            </a:r>
            <a:r>
              <a:rPr lang="en-US" altLang="zh-CN" sz="2800"/>
              <a:t>External</a:t>
            </a:r>
            <a:r>
              <a:rPr lang="zh-CN" altLang="en-US" sz="2800"/>
              <a:t> </a:t>
            </a:r>
            <a:r>
              <a:rPr lang="en-US" altLang="zh-CN" sz="2800"/>
              <a:t>RAID</a:t>
            </a:r>
            <a:r>
              <a:rPr lang="zh-CN" altLang="en-US" sz="2800"/>
              <a:t> </a:t>
            </a:r>
            <a:r>
              <a:rPr lang="en-US" altLang="zh-CN" sz="2800"/>
              <a:t>Manager</a:t>
            </a:r>
            <a:endParaRPr lang="zh-TW" altLang="en-US" sz="2800"/>
          </a:p>
        </p:txBody>
      </p:sp>
      <p:sp>
        <p:nvSpPr>
          <p:cNvPr id="3" name="文字方塊 1">
            <a:extLst>
              <a:ext uri="{FF2B5EF4-FFF2-40B4-BE49-F238E27FC236}">
                <a16:creationId xmlns:a16="http://schemas.microsoft.com/office/drawing/2014/main" id="{B36E5708-B18D-4D80-B643-9D20D7E8F861}"/>
              </a:ext>
            </a:extLst>
          </p:cNvPr>
          <p:cNvSpPr txBox="1"/>
          <p:nvPr/>
        </p:nvSpPr>
        <p:spPr>
          <a:xfrm>
            <a:off x="1207976" y="1779739"/>
            <a:ext cx="2963331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/>
              <a:buChar char="•"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Creating RAID group in two steps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/>
              <a:buChar char="•"/>
            </a:pPr>
            <a:endParaRPr lang="zh-TW" altLang="en-US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0FCA16EE-B98E-4323-9A32-4488FC571479}"/>
              </a:ext>
            </a:extLst>
          </p:cNvPr>
          <p:cNvSpPr txBox="1"/>
          <p:nvPr/>
        </p:nvSpPr>
        <p:spPr>
          <a:xfrm>
            <a:off x="1207977" y="2283603"/>
            <a:ext cx="3042368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/>
              <a:buChar char="•"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Overview device, disk and RAID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information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and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status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/>
              <a:buChar char="•"/>
            </a:pPr>
            <a:endParaRPr lang="zh-TW" sz="14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6EC9A105-0711-4492-9074-04E7B62E6358}"/>
              </a:ext>
            </a:extLst>
          </p:cNvPr>
          <p:cNvSpPr txBox="1"/>
          <p:nvPr/>
        </p:nvSpPr>
        <p:spPr>
          <a:xfrm>
            <a:off x="5115835" y="1779588"/>
            <a:ext cx="3042368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/>
              <a:buChar char="•"/>
            </a:pPr>
            <a:r>
              <a:rPr lang="zh-TW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Record all device events and find out the information by filter or typing the keyword</a:t>
            </a:r>
            <a:r>
              <a:rPr lang="zh-TW" altLang="en-US" sz="14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TW" sz="16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新細明體"/>
              <a:cs typeface="Arial"/>
            </a:endParaRPr>
          </a:p>
        </p:txBody>
      </p:sp>
      <p:sp>
        <p:nvSpPr>
          <p:cNvPr id="6" name="文字方塊 4">
            <a:extLst>
              <a:ext uri="{FF2B5EF4-FFF2-40B4-BE49-F238E27FC236}">
                <a16:creationId xmlns:a16="http://schemas.microsoft.com/office/drawing/2014/main" id="{8B636DD7-1F12-4E3B-859B-36CD29F8C63C}"/>
              </a:ext>
            </a:extLst>
          </p:cNvPr>
          <p:cNvSpPr txBox="1"/>
          <p:nvPr/>
        </p:nvSpPr>
        <p:spPr>
          <a:xfrm>
            <a:off x="1207976" y="3616501"/>
            <a:ext cx="3652988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 defTabSz="914400" eaLnBrk="1" latinLnBrk="0" hangingPunct="1">
              <a:buClr>
                <a:schemeClr val="bg1"/>
              </a:buClr>
              <a:buChar char="•"/>
              <a:defRPr sz="1600" b="1" kern="1200">
                <a:solidFill>
                  <a:schemeClr val="bg1"/>
                </a:solidFill>
                <a:latin typeface="微軟正黑體"/>
                <a:ea typeface="微軟正黑體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90000"/>
                  <a:lumOff val="10000"/>
                </a:schemeClr>
              </a:buClr>
            </a:pPr>
            <a:r>
              <a:rPr lang="zh-TW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Desktop notification to inform abnormal status.</a:t>
            </a:r>
            <a:r>
              <a:rPr lang="zh-TW" altLang="en-US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buClr>
                <a:schemeClr val="bg2">
                  <a:lumMod val="90000"/>
                  <a:lumOff val="10000"/>
                </a:schemeClr>
              </a:buClr>
            </a:pP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B8A09A7C-C21B-4FCB-AEC5-94472263C940}"/>
              </a:ext>
            </a:extLst>
          </p:cNvPr>
          <p:cNvSpPr txBox="1"/>
          <p:nvPr/>
        </p:nvSpPr>
        <p:spPr>
          <a:xfrm>
            <a:off x="1207976" y="4068050"/>
            <a:ext cx="3456003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defTabSz="914400" eaLnBrk="1" latinLnBrk="0" hangingPunct="1">
              <a:buClr>
                <a:schemeClr val="bg1"/>
              </a:buClr>
              <a:buChar char="•"/>
              <a:defRPr sz="1600" b="1" kern="1200">
                <a:solidFill>
                  <a:schemeClr val="bg1"/>
                </a:solidFill>
                <a:latin typeface="微軟正黑體"/>
                <a:ea typeface="微軟正黑體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90000"/>
                  <a:lumOff val="10000"/>
                </a:schemeClr>
              </a:buClr>
            </a:pPr>
            <a:r>
              <a:rPr lang="zh-TW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Notification for new firmware and application version updates.</a:t>
            </a:r>
          </a:p>
          <a:p>
            <a:pPr>
              <a:buClr>
                <a:schemeClr val="bg2">
                  <a:lumMod val="90000"/>
                  <a:lumOff val="10000"/>
                </a:schemeClr>
              </a:buClr>
            </a:pP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9" name="文字方塊 7">
            <a:extLst>
              <a:ext uri="{FF2B5EF4-FFF2-40B4-BE49-F238E27FC236}">
                <a16:creationId xmlns:a16="http://schemas.microsoft.com/office/drawing/2014/main" id="{125ED1B0-4813-488C-B538-C1DC7044283F}"/>
              </a:ext>
            </a:extLst>
          </p:cNvPr>
          <p:cNvSpPr txBox="1"/>
          <p:nvPr/>
        </p:nvSpPr>
        <p:spPr>
          <a:xfrm>
            <a:off x="1419697" y="1210213"/>
            <a:ext cx="2652313" cy="33855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solidFill>
                  <a:srgbClr val="002060"/>
                </a:solidFill>
                <a:latin typeface="+mj-lt"/>
                <a:ea typeface="微軟正黑體"/>
              </a:rPr>
              <a:t>Intuitive and easy</a:t>
            </a:r>
            <a:r>
              <a:rPr lang="zh-TW" altLang="en-US" sz="1600" b="1">
                <a:solidFill>
                  <a:srgbClr val="002060"/>
                </a:solidFill>
                <a:latin typeface="+mj-lt"/>
                <a:ea typeface="微軟正黑體"/>
              </a:rPr>
              <a:t> </a:t>
            </a:r>
            <a:endParaRPr lang="zh-TW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文字方塊 9">
            <a:extLst>
              <a:ext uri="{FF2B5EF4-FFF2-40B4-BE49-F238E27FC236}">
                <a16:creationId xmlns:a16="http://schemas.microsoft.com/office/drawing/2014/main" id="{71FE51D5-1ECD-43D5-869C-6794BBA2C3BE}"/>
              </a:ext>
            </a:extLst>
          </p:cNvPr>
          <p:cNvSpPr txBox="1"/>
          <p:nvPr/>
        </p:nvSpPr>
        <p:spPr>
          <a:xfrm>
            <a:off x="1417833" y="2990228"/>
            <a:ext cx="2604499" cy="584775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solidFill>
                  <a:srgbClr val="002060"/>
                </a:solidFill>
                <a:latin typeface="+mj-lt"/>
                <a:ea typeface="微軟正黑體"/>
              </a:rPr>
              <a:t>Instant notification, quick control  </a:t>
            </a:r>
          </a:p>
        </p:txBody>
      </p:sp>
      <p:sp>
        <p:nvSpPr>
          <p:cNvPr id="13" name="文字方塊 11">
            <a:extLst>
              <a:ext uri="{FF2B5EF4-FFF2-40B4-BE49-F238E27FC236}">
                <a16:creationId xmlns:a16="http://schemas.microsoft.com/office/drawing/2014/main" id="{C5A37436-7287-4A88-87D1-9A6901A32CA2}"/>
              </a:ext>
            </a:extLst>
          </p:cNvPr>
          <p:cNvSpPr txBox="1"/>
          <p:nvPr/>
        </p:nvSpPr>
        <p:spPr>
          <a:xfrm>
            <a:off x="5334216" y="1137753"/>
            <a:ext cx="2752889" cy="584775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solidFill>
                  <a:srgbClr val="002060"/>
                </a:solidFill>
                <a:latin typeface="+mj-lt"/>
                <a:ea typeface="微軟正黑體"/>
              </a:rPr>
              <a:t>System events for troubleshooting</a:t>
            </a:r>
            <a:r>
              <a:rPr lang="zh-TW" altLang="en-US" sz="1600" b="1">
                <a:solidFill>
                  <a:srgbClr val="002060"/>
                </a:solidFill>
                <a:latin typeface="+mj-lt"/>
                <a:ea typeface="微軟正黑體"/>
              </a:rPr>
              <a:t> </a:t>
            </a:r>
            <a:endParaRPr lang="zh-TW" sz="1600">
              <a:solidFill>
                <a:srgbClr val="002060"/>
              </a:solidFill>
              <a:latin typeface="+mj-lt"/>
              <a:ea typeface="新細明體"/>
              <a:cs typeface="Arial"/>
            </a:endParaRPr>
          </a:p>
        </p:txBody>
      </p:sp>
      <p:sp>
        <p:nvSpPr>
          <p:cNvPr id="14" name="文字方塊 12">
            <a:extLst>
              <a:ext uri="{FF2B5EF4-FFF2-40B4-BE49-F238E27FC236}">
                <a16:creationId xmlns:a16="http://schemas.microsoft.com/office/drawing/2014/main" id="{B4402492-8420-4344-B39E-E8D29F55541E}"/>
              </a:ext>
            </a:extLst>
          </p:cNvPr>
          <p:cNvSpPr txBox="1"/>
          <p:nvPr/>
        </p:nvSpPr>
        <p:spPr>
          <a:xfrm>
            <a:off x="5115835" y="3616501"/>
            <a:ext cx="3120986" cy="52322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 defTabSz="914400" eaLnBrk="1" latinLnBrk="0" hangingPunct="1">
              <a:buClr>
                <a:schemeClr val="bg1"/>
              </a:buClr>
              <a:buChar char="•"/>
              <a:defRPr sz="1600" b="1" kern="1200">
                <a:solidFill>
                  <a:schemeClr val="bg1"/>
                </a:solidFill>
                <a:latin typeface="微軟正黑體"/>
                <a:ea typeface="微軟正黑體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90000"/>
                  <a:lumOff val="10000"/>
                </a:schemeClr>
              </a:buClr>
            </a:pPr>
            <a:r>
              <a:rPr lang="zh-TW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When RAID is degraded, insert new disk to rebuild RAID</a:t>
            </a: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16" name="文字方塊 14">
            <a:extLst>
              <a:ext uri="{FF2B5EF4-FFF2-40B4-BE49-F238E27FC236}">
                <a16:creationId xmlns:a16="http://schemas.microsoft.com/office/drawing/2014/main" id="{41BC3EEE-A04C-4151-B8D3-4E325B4EC022}"/>
              </a:ext>
            </a:extLst>
          </p:cNvPr>
          <p:cNvSpPr txBox="1"/>
          <p:nvPr/>
        </p:nvSpPr>
        <p:spPr>
          <a:xfrm>
            <a:off x="5302375" y="2980375"/>
            <a:ext cx="2416044" cy="584775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solidFill>
                  <a:srgbClr val="002060"/>
                </a:solidFill>
                <a:latin typeface="+mj-lt"/>
                <a:ea typeface="微軟正黑體"/>
              </a:rPr>
              <a:t>RAID rebuild, data protection</a:t>
            </a:r>
            <a:r>
              <a:rPr lang="zh-TW" altLang="en-US" sz="1600" b="1">
                <a:solidFill>
                  <a:srgbClr val="002060"/>
                </a:solidFill>
                <a:latin typeface="+mj-lt"/>
                <a:ea typeface="微軟正黑體"/>
              </a:rPr>
              <a:t> </a:t>
            </a:r>
            <a:endParaRPr lang="zh-TW" sz="1600">
              <a:solidFill>
                <a:srgbClr val="002060"/>
              </a:solidFill>
              <a:latin typeface="+mj-lt"/>
              <a:ea typeface="新細明體"/>
              <a:cs typeface="Arial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CF84145-265C-42D4-A39C-7DB90A8F3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3" t="4673" r="4937" b="4937"/>
          <a:stretch/>
        </p:blipFill>
        <p:spPr>
          <a:xfrm>
            <a:off x="85261" y="48766"/>
            <a:ext cx="776577" cy="765020"/>
          </a:xfrm>
          <a:prstGeom prst="roundRect">
            <a:avLst>
              <a:gd name="adj" fmla="val 20200"/>
            </a:avLst>
          </a:prstGeom>
        </p:spPr>
      </p:pic>
      <p:sp>
        <p:nvSpPr>
          <p:cNvPr id="20" name="文字方塊 18">
            <a:extLst>
              <a:ext uri="{FF2B5EF4-FFF2-40B4-BE49-F238E27FC236}">
                <a16:creationId xmlns:a16="http://schemas.microsoft.com/office/drawing/2014/main" id="{547CB8EA-B412-4031-905E-82D9A7815CCB}"/>
              </a:ext>
            </a:extLst>
          </p:cNvPr>
          <p:cNvSpPr txBox="1"/>
          <p:nvPr/>
        </p:nvSpPr>
        <p:spPr>
          <a:xfrm>
            <a:off x="5115835" y="2470457"/>
            <a:ext cx="2244972" cy="307777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 defTabSz="914400" eaLnBrk="1" latinLnBrk="0" hangingPunct="1">
              <a:buClr>
                <a:schemeClr val="bg1"/>
              </a:buClr>
              <a:buChar char="•"/>
              <a:defRPr sz="1600" b="1" kern="1200">
                <a:solidFill>
                  <a:schemeClr val="bg1"/>
                </a:solidFill>
                <a:latin typeface="微軟正黑體"/>
                <a:ea typeface="微軟正黑體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90000"/>
                  <a:lumOff val="10000"/>
                </a:schemeClr>
              </a:buClr>
            </a:pPr>
            <a:r>
              <a:rPr lang="zh-TW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Export to .csv file</a:t>
            </a:r>
            <a:r>
              <a:rPr lang="zh-TW" altLang="en-US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sp>
        <p:nvSpPr>
          <p:cNvPr id="21" name="文字方塊 19">
            <a:extLst>
              <a:ext uri="{FF2B5EF4-FFF2-40B4-BE49-F238E27FC236}">
                <a16:creationId xmlns:a16="http://schemas.microsoft.com/office/drawing/2014/main" id="{7BA9EE15-F267-414A-B9ED-C4EF30EC717F}"/>
              </a:ext>
            </a:extLst>
          </p:cNvPr>
          <p:cNvSpPr txBox="1"/>
          <p:nvPr/>
        </p:nvSpPr>
        <p:spPr>
          <a:xfrm>
            <a:off x="5115835" y="4124772"/>
            <a:ext cx="2797793" cy="73866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285750" defTabSz="914400" eaLnBrk="1" latinLnBrk="0" hangingPunct="1">
              <a:buClr>
                <a:schemeClr val="bg1"/>
              </a:buClr>
              <a:buChar char="•"/>
              <a:defRPr sz="1600" b="1" kern="1200">
                <a:solidFill>
                  <a:schemeClr val="bg1"/>
                </a:solidFill>
                <a:latin typeface="微軟正黑體"/>
                <a:ea typeface="微軟正黑體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90000"/>
                  <a:lumOff val="10000"/>
                </a:schemeClr>
              </a:buClr>
            </a:pPr>
            <a:r>
              <a:rPr lang="zh-TW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Show the progress percentage of rebuilding</a:t>
            </a:r>
            <a:r>
              <a:rPr lang="zh-TW" altLang="en-US" sz="14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 </a:t>
            </a:r>
            <a:endParaRPr lang="zh-TW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buClr>
                <a:schemeClr val="bg2">
                  <a:lumMod val="90000"/>
                  <a:lumOff val="10000"/>
                </a:schemeClr>
              </a:buClr>
            </a:pPr>
            <a:endParaRPr lang="zh-TW" altLang="en-US" sz="1400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37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2A627C4-4CAD-4246-BB68-F294A8DD9764}"/>
              </a:ext>
            </a:extLst>
          </p:cNvPr>
          <p:cNvSpPr/>
          <p:nvPr/>
        </p:nvSpPr>
        <p:spPr>
          <a:xfrm>
            <a:off x="0" y="830214"/>
            <a:ext cx="5446207" cy="1763487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90000">
                <a:schemeClr val="bg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hape 301">
            <a:extLst>
              <a:ext uri="{FF2B5EF4-FFF2-40B4-BE49-F238E27FC236}">
                <a16:creationId xmlns:a16="http://schemas.microsoft.com/office/drawing/2014/main" id="{E17B4AC0-4BCC-4F28-83C3-C7AF9ED6EA88}"/>
              </a:ext>
            </a:extLst>
          </p:cNvPr>
          <p:cNvSpPr txBox="1">
            <a:spLocks/>
          </p:cNvSpPr>
          <p:nvPr/>
        </p:nvSpPr>
        <p:spPr>
          <a:xfrm>
            <a:off x="404601" y="1178374"/>
            <a:ext cx="5041606" cy="1067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4000">
                <a:solidFill>
                  <a:srgbClr val="002060"/>
                </a:solidFill>
                <a:latin typeface="+mj-lt"/>
                <a:ea typeface="Microsoft JhengHei"/>
              </a:rPr>
              <a:t>Using TR Series </a:t>
            </a:r>
          </a:p>
          <a:p>
            <a:pPr algn="l">
              <a:buSzPts val="4400"/>
            </a:pPr>
            <a:r>
              <a:rPr lang="en-US" sz="4000">
                <a:solidFill>
                  <a:srgbClr val="002060"/>
                </a:solidFill>
                <a:latin typeface="+mj-lt"/>
                <a:ea typeface="Microsoft JhengHei"/>
              </a:rPr>
              <a:t>On a QNAP NAS</a:t>
            </a:r>
            <a:endParaRPr lang="en-US" sz="4000" b="0">
              <a:solidFill>
                <a:srgbClr val="002060"/>
              </a:solidFill>
              <a:latin typeface="+mj-lt"/>
              <a:ea typeface="Microsoft JhengHe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5786D-EFD8-4D5F-A877-8E00DF8E3374}"/>
              </a:ext>
            </a:extLst>
          </p:cNvPr>
          <p:cNvSpPr txBox="1">
            <a:spLocks/>
          </p:cNvSpPr>
          <p:nvPr/>
        </p:nvSpPr>
        <p:spPr>
          <a:xfrm>
            <a:off x="668834" y="2593699"/>
            <a:ext cx="5990166" cy="885921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200"/>
              </a:spcAft>
            </a:pPr>
            <a:r>
              <a:rPr lang="zh-CN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Use QTS Storage &amp;</a:t>
            </a:r>
            <a:r>
              <a:rPr lang="en-US" altLang="zh-CN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 </a:t>
            </a:r>
            <a:r>
              <a:rPr lang="zh-CN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Snapshot</a:t>
            </a:r>
            <a:endParaRPr lang="zh-TW" altLang="en-US" sz="1200" b="1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spcAft>
                <a:spcPts val="200"/>
              </a:spcAft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•</a:t>
            </a:r>
            <a:r>
              <a:rPr lang="zh-CN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 Format External Storage Space </a:t>
            </a:r>
            <a:br>
              <a:rPr lang="zh-CN" sz="1600" b="1">
                <a:latin typeface="+mj-lt"/>
              </a:rPr>
            </a:br>
            <a:r>
              <a:rPr 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• </a:t>
            </a:r>
            <a:r>
              <a:rPr lang="zh-CN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Create Storage Pool</a:t>
            </a:r>
          </a:p>
        </p:txBody>
      </p:sp>
    </p:spTree>
    <p:extLst>
      <p:ext uri="{BB962C8B-B14F-4D97-AF65-F5344CB8AC3E}">
        <p14:creationId xmlns:p14="http://schemas.microsoft.com/office/powerpoint/2010/main" val="1362511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F52BB30-C3E8-4E7B-AD2C-7354791B3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19" y="2141256"/>
            <a:ext cx="4529137" cy="2296548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359592" y="1046752"/>
            <a:ext cx="8430383" cy="10038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,Sans-Serif" panose="020B0604020202020204" pitchFamily="34" charset="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When using third party external </a:t>
            </a:r>
            <a:r>
              <a:rPr 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RAID </a:t>
            </a: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device to expand NAS, the disk health cannot be monitored. </a:t>
            </a:r>
            <a:r>
              <a:rPr 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 </a:t>
            </a:r>
            <a:endParaRPr lang="en-US" altLang="zh-TW" sz="18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 pitchFamily="34" charset="-120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,Sans-Serif" panose="020B0604020202020204" pitchFamily="34" charset="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Disks can be monitored in Storage </a:t>
            </a: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&amp; </a:t>
            </a: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Snapshot </a:t>
            </a:r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for</a:t>
            </a: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 the best protection. </a:t>
            </a:r>
            <a:br>
              <a:rPr lang="en-US" altLang="zh-TW" sz="1800" b="1">
                <a:latin typeface="+mj-lt"/>
                <a:ea typeface="微軟正黑體" pitchFamily="34" charset="-120"/>
              </a:rPr>
            </a:br>
            <a:endParaRPr lang="en-US" altLang="zh-TW" sz="1800" b="1">
              <a:solidFill>
                <a:srgbClr val="32323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2553"/>
          </a:xfrm>
        </p:spPr>
        <p:txBody>
          <a:bodyPr/>
          <a:lstStyle/>
          <a:p>
            <a:r>
              <a:rPr lang="en-US" altLang="zh-CN" sz="2800"/>
              <a:t>Official external RAID device provide better protection </a:t>
            </a:r>
            <a:endParaRPr lang="zh-CN" altLang="en-US" sz="280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22C88AA-AF51-44CD-83DB-3E01C54A2E62}"/>
              </a:ext>
            </a:extLst>
          </p:cNvPr>
          <p:cNvSpPr/>
          <p:nvPr/>
        </p:nvSpPr>
        <p:spPr>
          <a:xfrm>
            <a:off x="5962239" y="3376891"/>
            <a:ext cx="1166196" cy="1166196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10" name="圖片 10">
            <a:extLst>
              <a:ext uri="{FF2B5EF4-FFF2-40B4-BE49-F238E27FC236}">
                <a16:creationId xmlns:a16="http://schemas.microsoft.com/office/drawing/2014/main" id="{7C95CA63-71AB-4A10-A29F-D59AD2975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1" y="3551247"/>
            <a:ext cx="1007452" cy="857251"/>
          </a:xfrm>
          <a:prstGeom prst="rect">
            <a:avLst/>
          </a:prstGeom>
        </p:spPr>
      </p:pic>
      <p:pic>
        <p:nvPicPr>
          <p:cNvPr id="12" name="圖片 12">
            <a:extLst>
              <a:ext uri="{FF2B5EF4-FFF2-40B4-BE49-F238E27FC236}">
                <a16:creationId xmlns:a16="http://schemas.microsoft.com/office/drawing/2014/main" id="{338C6EF4-368F-404F-8475-D176A7F42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937" y="3536593"/>
            <a:ext cx="1036760" cy="901211"/>
          </a:xfrm>
          <a:prstGeom prst="rect">
            <a:avLst/>
          </a:prstGeom>
        </p:spPr>
      </p:pic>
      <p:pic>
        <p:nvPicPr>
          <p:cNvPr id="16" name="圖片 16">
            <a:extLst>
              <a:ext uri="{FF2B5EF4-FFF2-40B4-BE49-F238E27FC236}">
                <a16:creationId xmlns:a16="http://schemas.microsoft.com/office/drawing/2014/main" id="{B85BC167-AD7C-4FFF-A2F4-26577943D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359" y="3529266"/>
            <a:ext cx="1036760" cy="886558"/>
          </a:xfrm>
          <a:prstGeom prst="rect">
            <a:avLst/>
          </a:prstGeom>
        </p:spPr>
      </p:pic>
      <p:pic>
        <p:nvPicPr>
          <p:cNvPr id="18" name="圖片 18" descr="一張含有 物件 的圖片&#10;&#10;描述是以高可信度產生">
            <a:extLst>
              <a:ext uri="{FF2B5EF4-FFF2-40B4-BE49-F238E27FC236}">
                <a16:creationId xmlns:a16="http://schemas.microsoft.com/office/drawing/2014/main" id="{29222EDD-2135-414B-BF86-745DD2431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783" y="3536592"/>
            <a:ext cx="1073396" cy="901214"/>
          </a:xfrm>
          <a:prstGeom prst="rect">
            <a:avLst/>
          </a:prstGeom>
        </p:spPr>
      </p:pic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2F8D234-50DE-47E7-92A0-9B43580B5C70}"/>
              </a:ext>
            </a:extLst>
          </p:cNvPr>
          <p:cNvCxnSpPr>
            <a:cxnSpLocks/>
            <a:endCxn id="7" idx="3"/>
          </p:cNvCxnSpPr>
          <p:nvPr/>
        </p:nvCxnSpPr>
        <p:spPr>
          <a:xfrm>
            <a:off x="5423265" y="4054510"/>
            <a:ext cx="709759" cy="3177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BDF7BBAC-0284-42FB-9ED6-1902DB93C7E6}"/>
              </a:ext>
            </a:extLst>
          </p:cNvPr>
          <p:cNvCxnSpPr>
            <a:cxnSpLocks/>
          </p:cNvCxnSpPr>
          <p:nvPr/>
        </p:nvCxnSpPr>
        <p:spPr>
          <a:xfrm>
            <a:off x="6642134" y="2924130"/>
            <a:ext cx="391712" cy="719574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8719D9-BDC6-4FDE-A485-EDF9E813CD0D}"/>
              </a:ext>
            </a:extLst>
          </p:cNvPr>
          <p:cNvSpPr txBox="1"/>
          <p:nvPr/>
        </p:nvSpPr>
        <p:spPr>
          <a:xfrm>
            <a:off x="464344" y="1771651"/>
            <a:ext cx="410765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Functions: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​</a:t>
            </a:r>
            <a:b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</a:b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-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QTS Disk monitoring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​</a:t>
            </a:r>
            <a:b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</a:b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-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External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 RAID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monitoring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</a:rPr>
              <a:t>​</a:t>
            </a:r>
            <a:endParaRPr lang="zh-TW" b="1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Microsoft JhengHei"/>
            </a:endParaRPr>
          </a:p>
          <a:p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-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Disk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 S.M.A.R.T.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​</a:t>
            </a:r>
          </a:p>
          <a:p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-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Customized temperature alert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​</a:t>
            </a:r>
            <a:b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</a:b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-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 </a:t>
            </a:r>
            <a:r>
              <a:rPr lang="en-US" alt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Notification Center</a:t>
            </a:r>
            <a:r>
              <a:rPr lang="zh-TW" sz="17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Microsoft JhengHei"/>
                <a:cs typeface="Segoe UI"/>
              </a:rPr>
              <a:t>​</a:t>
            </a:r>
          </a:p>
          <a:p>
            <a:r>
              <a:rPr lang="zh-TW" sz="1700">
                <a:solidFill>
                  <a:srgbClr val="323232"/>
                </a:solidFill>
                <a:latin typeface="+mj-lt"/>
                <a:ea typeface="Microsoft JhengHei"/>
                <a:cs typeface="Segoe UI"/>
              </a:rPr>
              <a:t>​</a:t>
            </a:r>
          </a:p>
          <a:p>
            <a:r>
              <a:rPr lang="zh-TW" sz="1700">
                <a:solidFill>
                  <a:srgbClr val="323232"/>
                </a:solidFill>
                <a:latin typeface="+mj-lt"/>
                <a:ea typeface="Microsoft JhengHei"/>
                <a:cs typeface="Segoe UI"/>
              </a:rPr>
              <a:t>​</a:t>
            </a:r>
          </a:p>
        </p:txBody>
      </p:sp>
      <p:pic>
        <p:nvPicPr>
          <p:cNvPr id="19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446261A-6CDC-465C-9AE1-1FA37C9A1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3" t="57762" r="42400"/>
          <a:stretch/>
        </p:blipFill>
        <p:spPr>
          <a:xfrm>
            <a:off x="4996949" y="2411641"/>
            <a:ext cx="1744551" cy="1744551"/>
          </a:xfrm>
          <a:prstGeom prst="ellips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325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D37ECEC-8252-42E2-B2A0-08910B86439C}"/>
              </a:ext>
            </a:extLst>
          </p:cNvPr>
          <p:cNvSpPr/>
          <p:nvPr/>
        </p:nvSpPr>
        <p:spPr>
          <a:xfrm>
            <a:off x="0" y="1455625"/>
            <a:ext cx="5400989" cy="2134047"/>
          </a:xfrm>
          <a:prstGeom prst="rect">
            <a:avLst/>
          </a:prstGeom>
          <a:gradFill flip="none" rotWithShape="0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90000">
                <a:schemeClr val="bg1">
                  <a:alpha val="2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2966759-616E-479A-9974-D51A44BE0E40}"/>
              </a:ext>
            </a:extLst>
          </p:cNvPr>
          <p:cNvSpPr/>
          <p:nvPr/>
        </p:nvSpPr>
        <p:spPr>
          <a:xfrm>
            <a:off x="0" y="2763592"/>
            <a:ext cx="4003382" cy="521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5FFA342-93D9-4E49-967E-CD364007D61C}"/>
              </a:ext>
            </a:extLst>
          </p:cNvPr>
          <p:cNvSpPr txBox="1"/>
          <p:nvPr/>
        </p:nvSpPr>
        <p:spPr>
          <a:xfrm>
            <a:off x="487000" y="1805930"/>
            <a:ext cx="4003383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/>
              </a:rPr>
              <a:t>The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/>
              </a:rPr>
              <a:t>NAS and/or server storage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/>
              </a:rPr>
              <a:t> are not enough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/>
              </a:rPr>
              <a:t>;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/>
              </a:rPr>
              <a:t> how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/>
              </a:rPr>
              <a:t>can I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/>
              </a:rPr>
              <a:t> upgrade once and expand it all? </a:t>
            </a:r>
            <a:endParaRPr lang="zh-TW" altLang="en-US" sz="24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665B22-67A9-4331-9F5C-1AA80946D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37648" y="1169689"/>
            <a:ext cx="3996702" cy="59822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91F95B8-5E8F-4B49-9488-317053432A69}"/>
              </a:ext>
            </a:extLst>
          </p:cNvPr>
          <p:cNvSpPr txBox="1"/>
          <p:nvPr/>
        </p:nvSpPr>
        <p:spPr>
          <a:xfrm>
            <a:off x="487000" y="1270959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Your challenges, our solutions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256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6DC521A8-92C7-4F92-9026-6B4DF190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4" y="123680"/>
            <a:ext cx="2152338" cy="692706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001F5A29-3344-4091-A36A-39038DC84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199" y="3506160"/>
            <a:ext cx="3821186" cy="71698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B97AA85D-AEC2-4E66-8E1A-029BE3A69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199" y="2650115"/>
            <a:ext cx="3821186" cy="716988"/>
          </a:xfrm>
          <a:prstGeom prst="rect">
            <a:avLst/>
          </a:prstGeom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B1E05BC-1F31-4A8C-BB15-04D3777309DF}"/>
              </a:ext>
            </a:extLst>
          </p:cNvPr>
          <p:cNvSpPr txBox="1">
            <a:spLocks/>
          </p:cNvSpPr>
          <p:nvPr/>
        </p:nvSpPr>
        <p:spPr>
          <a:xfrm>
            <a:off x="162899" y="1044158"/>
            <a:ext cx="8430383" cy="1033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lr>
                <a:schemeClr val="bg2">
                  <a:lumMod val="90000"/>
                  <a:lumOff val="10000"/>
                </a:schemeClr>
              </a:buClr>
              <a:buFont typeface="Arial" panose="020B0604030504040204" pitchFamily="34" charset="-12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The TR External RAID Configuration Wizard allows you to expand NAS storage space in 3 steps</a:t>
            </a:r>
            <a:endParaRPr lang="zh-TW" sz="180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/>
            </a:endParaRPr>
          </a:p>
          <a:p>
            <a:pPr marL="342900" indent="-342900">
              <a:buClr>
                <a:schemeClr val="bg2">
                  <a:lumMod val="90000"/>
                  <a:lumOff val="10000"/>
                </a:schemeClr>
              </a:buClr>
              <a:buFont typeface="微軟正黑體" panose="020B0604030504040204" pitchFamily="34" charset="-120"/>
              <a:buChar char="•"/>
              <a:defRPr/>
            </a:pPr>
            <a:endParaRPr lang="zh-TW" altLang="en-US" sz="1800" b="1">
              <a:solidFill>
                <a:schemeClr val="bg2"/>
              </a:solidFill>
              <a:latin typeface="+mj-lt"/>
              <a:ea typeface="微軟正黑體" pitchFamily="34" charset="-120"/>
            </a:endParaRPr>
          </a:p>
          <a:p>
            <a:pPr marL="342900" indent="-342900">
              <a:buClr>
                <a:schemeClr val="bg2">
                  <a:lumMod val="90000"/>
                  <a:lumOff val="10000"/>
                </a:schemeClr>
              </a:buClr>
              <a:buFont typeface="微軟正黑體" panose="020B0604030504040204" pitchFamily="34" charset="-120"/>
              <a:buChar char="•"/>
              <a:defRPr/>
            </a:pPr>
            <a:endParaRPr lang="zh-TW" altLang="en-US" sz="1800" b="1">
              <a:solidFill>
                <a:srgbClr val="323232"/>
              </a:solidFill>
              <a:latin typeface="+mj-lt"/>
              <a:ea typeface="微軟正黑體" pitchFamily="34" charset="-120"/>
            </a:endParaRPr>
          </a:p>
          <a:p>
            <a:pPr marL="342900" indent="-342900">
              <a:buClr>
                <a:schemeClr val="bg2">
                  <a:lumMod val="90000"/>
                  <a:lumOff val="10000"/>
                </a:schemeClr>
              </a:buClr>
              <a:buFont typeface="微軟正黑體" panose="020B0604030504040204" pitchFamily="34" charset="-120"/>
              <a:buChar char="•"/>
              <a:defRPr/>
            </a:pPr>
            <a:endParaRPr lang="zh-TW" altLang="en-US" sz="1800" b="1">
              <a:solidFill>
                <a:srgbClr val="32323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643" y="1262"/>
            <a:ext cx="6934383" cy="862553"/>
          </a:xfrm>
        </p:spPr>
        <p:txBody>
          <a:bodyPr/>
          <a:lstStyle/>
          <a:p>
            <a:r>
              <a:rPr lang="en-US" altLang="zh-CN" sz="2800"/>
              <a:t>Create a Storage Pool with TR series</a:t>
            </a:r>
            <a:endParaRPr lang="zh-CN" altLang="en-US" sz="2800"/>
          </a:p>
        </p:txBody>
      </p:sp>
      <p:sp>
        <p:nvSpPr>
          <p:cNvPr id="805" name="內容版面配置區 1">
            <a:extLst>
              <a:ext uri="{FF2B5EF4-FFF2-40B4-BE49-F238E27FC236}">
                <a16:creationId xmlns:a16="http://schemas.microsoft.com/office/drawing/2014/main" id="{8A0C69A8-31AF-4D0F-923C-3DBCEE060333}"/>
              </a:ext>
            </a:extLst>
          </p:cNvPr>
          <p:cNvSpPr txBox="1">
            <a:spLocks/>
          </p:cNvSpPr>
          <p:nvPr/>
        </p:nvSpPr>
        <p:spPr>
          <a:xfrm>
            <a:off x="565147" y="4464395"/>
            <a:ext cx="7804894" cy="3270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10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/>
              </a:rPr>
              <a:t>When configuring the external RAID type with QTS, the hardware DIP switch needs to be switched to software control first.</a:t>
            </a:r>
            <a:endParaRPr lang="zh-TW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A18DFD0-06FD-420F-874D-4D78469C642D}"/>
              </a:ext>
            </a:extLst>
          </p:cNvPr>
          <p:cNvSpPr/>
          <p:nvPr/>
        </p:nvSpPr>
        <p:spPr>
          <a:xfrm>
            <a:off x="503669" y="165570"/>
            <a:ext cx="1425390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+mj-lt"/>
                <a:ea typeface="微軟正黑體"/>
              </a:rPr>
              <a:t>3 steps</a:t>
            </a:r>
            <a:endParaRPr lang="zh-CN" altLang="en-US" sz="28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3EA09E6-F21D-4932-AF90-DF094AC28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27" y="4464395"/>
            <a:ext cx="244561" cy="2146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0EB4B1E-FB0D-4BF2-8590-4BBDE326F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199" y="1816022"/>
            <a:ext cx="3821186" cy="71698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53F2847-4B2F-4950-A667-2EFEAE57578B}"/>
              </a:ext>
            </a:extLst>
          </p:cNvPr>
          <p:cNvSpPr txBox="1"/>
          <p:nvPr/>
        </p:nvSpPr>
        <p:spPr>
          <a:xfrm>
            <a:off x="383094" y="1873183"/>
            <a:ext cx="794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+mj-lt"/>
              </a:rPr>
              <a:t>01</a:t>
            </a:r>
            <a:endParaRPr lang="zh-TW" altLang="en-US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0209DF6-3E5F-4F3F-A505-B97BC096AFD0}"/>
              </a:ext>
            </a:extLst>
          </p:cNvPr>
          <p:cNvSpPr/>
          <p:nvPr/>
        </p:nvSpPr>
        <p:spPr>
          <a:xfrm>
            <a:off x="983174" y="1911451"/>
            <a:ext cx="2552302" cy="7386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latin typeface="+mj-lt"/>
                <a:ea typeface="Microsoft JhengHei"/>
              </a:rPr>
              <a:t>Storage &amp; Snapshot </a:t>
            </a:r>
            <a:r>
              <a:rPr lang="en-US" b="1">
                <a:latin typeface="+mj-lt"/>
                <a:ea typeface="Microsoft JhengHei"/>
              </a:rPr>
              <a:t>&gt;</a:t>
            </a:r>
            <a:r>
              <a:rPr lang="en-US" altLang="zh-TW" b="1">
                <a:latin typeface="+mj-lt"/>
                <a:ea typeface="Microsoft JhengHei"/>
              </a:rPr>
              <a:t> </a:t>
            </a:r>
            <a:endParaRPr lang="en-US" altLang="zh-TW">
              <a:latin typeface="+mj-lt"/>
              <a:ea typeface="Microsoft JhengHei"/>
            </a:endParaRPr>
          </a:p>
          <a:p>
            <a:r>
              <a:rPr lang="en-US" altLang="zh-TW" b="1">
                <a:latin typeface="+mj-lt"/>
                <a:ea typeface="Microsoft JhengHei"/>
              </a:rPr>
              <a:t>Go to External RAID Wizard</a:t>
            </a:r>
            <a:endParaRPr lang="zh-TW" altLang="en-US">
              <a:latin typeface="+mj-lt"/>
              <a:ea typeface="Microsoft JhengHei"/>
            </a:endParaRPr>
          </a:p>
          <a:p>
            <a:pPr lvl="0"/>
            <a:endParaRPr lang="zh-TW" altLang="en-US" b="1">
              <a:solidFill>
                <a:srgbClr val="002060"/>
              </a:solidFill>
              <a:latin typeface="+mj-lt"/>
              <a:ea typeface="Microsoft JhengHei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A34CA58-5D8F-418A-92DF-1DC910ED023E}"/>
              </a:ext>
            </a:extLst>
          </p:cNvPr>
          <p:cNvSpPr txBox="1"/>
          <p:nvPr/>
        </p:nvSpPr>
        <p:spPr>
          <a:xfrm>
            <a:off x="383094" y="2717953"/>
            <a:ext cx="794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+mj-lt"/>
              </a:rPr>
              <a:t>02</a:t>
            </a:r>
            <a:endParaRPr lang="zh-TW" altLang="en-US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AA244F6-F252-40DA-9B41-31869A8478CD}"/>
              </a:ext>
            </a:extLst>
          </p:cNvPr>
          <p:cNvSpPr/>
          <p:nvPr/>
        </p:nvSpPr>
        <p:spPr>
          <a:xfrm>
            <a:off x="955997" y="2757651"/>
            <a:ext cx="2558714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latin typeface="+mj-lt"/>
                <a:ea typeface="Microsoft JhengHei"/>
              </a:rPr>
              <a:t>Follow the wizard to create </a:t>
            </a:r>
            <a:endParaRPr lang="en-US" altLang="zh-TW">
              <a:latin typeface="+mj-lt"/>
              <a:ea typeface="Microsoft JhengHei"/>
            </a:endParaRPr>
          </a:p>
          <a:p>
            <a:r>
              <a:rPr lang="en-US" altLang="zh-TW" b="1">
                <a:latin typeface="+mj-lt"/>
                <a:ea typeface="Microsoft JhengHei"/>
              </a:rPr>
              <a:t>an external </a:t>
            </a:r>
            <a:r>
              <a:rPr lang="en-US" b="1">
                <a:latin typeface="+mj-lt"/>
                <a:ea typeface="Microsoft JhengHei"/>
              </a:rPr>
              <a:t>RAID</a:t>
            </a:r>
            <a:r>
              <a:rPr lang="en-US" altLang="zh-TW" b="1">
                <a:latin typeface="+mj-lt"/>
                <a:ea typeface="Microsoft JhengHei"/>
              </a:rPr>
              <a:t> </a:t>
            </a:r>
            <a:endParaRPr lang="en-US" altLang="zh-TW">
              <a:latin typeface="+mj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C32A45C-426F-458B-AEFD-5162C0CF372D}"/>
              </a:ext>
            </a:extLst>
          </p:cNvPr>
          <p:cNvSpPr txBox="1"/>
          <p:nvPr/>
        </p:nvSpPr>
        <p:spPr>
          <a:xfrm>
            <a:off x="383094" y="3566058"/>
            <a:ext cx="794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+mj-lt"/>
              </a:rPr>
              <a:t>03</a:t>
            </a:r>
            <a:endParaRPr lang="zh-TW" altLang="en-US" sz="3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AD42045-77DB-4BAF-AC05-238C65696C9A}"/>
              </a:ext>
            </a:extLst>
          </p:cNvPr>
          <p:cNvSpPr/>
          <p:nvPr/>
        </p:nvSpPr>
        <p:spPr>
          <a:xfrm>
            <a:off x="955997" y="3611841"/>
            <a:ext cx="283763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b="1">
                <a:latin typeface="+mj-lt"/>
                <a:ea typeface="Microsoft JhengHei"/>
              </a:rPr>
              <a:t>Select to create a storage </a:t>
            </a:r>
            <a:br>
              <a:rPr lang="en-US" b="1">
                <a:latin typeface="+mj-lt"/>
                <a:ea typeface="Microsoft JhengHei"/>
              </a:rPr>
            </a:br>
            <a:r>
              <a:rPr lang="en-US" b="1">
                <a:latin typeface="+mj-lt"/>
                <a:ea typeface="Microsoft JhengHei"/>
              </a:rPr>
              <a:t>pool or use as external storage</a:t>
            </a:r>
            <a:endParaRPr lang="zh-TW">
              <a:latin typeface="+mj-lt"/>
            </a:endParaRPr>
          </a:p>
        </p:txBody>
      </p:sp>
      <p:pic>
        <p:nvPicPr>
          <p:cNvPr id="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7E11243-E404-40F7-B737-39A7C91D0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094" y="1463589"/>
            <a:ext cx="4521993" cy="28878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3354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49" y="0"/>
            <a:ext cx="8046720" cy="862553"/>
          </a:xfrm>
        </p:spPr>
        <p:txBody>
          <a:bodyPr/>
          <a:lstStyle/>
          <a:p>
            <a:r>
              <a:rPr lang="en-US" altLang="zh-CN"/>
              <a:t>Manage External RAID on the NAS</a:t>
            </a: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241512" y="1087278"/>
            <a:ext cx="8305023" cy="666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With QTS integration, 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an </a:t>
            </a: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independent manag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</a:t>
            </a: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ment interface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for the external RAID devices.</a:t>
            </a:r>
            <a:endParaRPr lang="zh-TW" altLang="en-US" sz="18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F09E8172-9E10-428B-8B1A-7CD123D524AA}"/>
              </a:ext>
            </a:extLst>
          </p:cNvPr>
          <p:cNvSpPr txBox="1">
            <a:spLocks/>
          </p:cNvSpPr>
          <p:nvPr/>
        </p:nvSpPr>
        <p:spPr>
          <a:xfrm>
            <a:off x="478631" y="3257268"/>
            <a:ext cx="2757012" cy="8882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altLang="zh-TW" sz="11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An external RAID can only be removed when its associated storage pool and volume are removed.</a:t>
            </a:r>
            <a:endParaRPr lang="zh-TW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  <a:p>
            <a:pPr>
              <a:defRPr/>
            </a:pPr>
            <a:endParaRPr lang="zh-TW" altLang="en-US" sz="11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20" name="圖片 13">
            <a:extLst>
              <a:ext uri="{FF2B5EF4-FFF2-40B4-BE49-F238E27FC236}">
                <a16:creationId xmlns:a16="http://schemas.microsoft.com/office/drawing/2014/main" id="{57BC209B-6DD1-DD4D-A2FB-4E55712A3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12" y="3310563"/>
            <a:ext cx="244561" cy="214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949ACC3-FC2D-46D1-9A28-C5B5C9BCC974}"/>
              </a:ext>
            </a:extLst>
          </p:cNvPr>
          <p:cNvSpPr txBox="1"/>
          <p:nvPr/>
        </p:nvSpPr>
        <p:spPr>
          <a:xfrm>
            <a:off x="408549" y="1832937"/>
            <a:ext cx="32004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-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</a:rPr>
              <a:t> Mo</a:t>
            </a:r>
            <a:r>
              <a:rPr lang="en-US" altLang="en-US" sz="1600" b="1" err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nitor</a:t>
            </a:r>
            <a:r>
              <a:rPr lang="en-US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external RAID status</a:t>
            </a:r>
            <a:endParaRPr lang="en-US" altLang="zh-TW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  <a:cs typeface="Segoe UI"/>
            </a:endParaRPr>
          </a:p>
          <a:p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  <a:cs typeface="Segoe UI"/>
              </a:rPr>
              <a:t>- Delete external RAID group</a:t>
            </a:r>
          </a:p>
          <a:p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  <a:cs typeface="Segoe UI"/>
              </a:rPr>
              <a:t>-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Segoe UI"/>
              </a:rPr>
              <a:t> Update external RAID device </a:t>
            </a:r>
            <a:b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Segoe UI"/>
              </a:rPr>
            </a:b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Segoe UI"/>
              </a:rPr>
              <a:t>  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Microsoft JhengHei"/>
                <a:cs typeface="Segoe UI"/>
              </a:rPr>
              <a:t>firmware. </a:t>
            </a: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C9476A0-3FCC-4C0C-956C-C33058FC4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99" y="1904395"/>
            <a:ext cx="5029200" cy="25942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70889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FF1374B-26BD-4669-BF48-0E51EEA89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72589"/>
            <a:ext cx="4229100" cy="1262640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6F70F25D-9B71-4E68-BAB9-A3BB9BFD5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84" y="2454075"/>
            <a:ext cx="4079082" cy="2543176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CF51A3F-920F-4372-9C90-6A4F96EBA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081" y="185810"/>
            <a:ext cx="2152338" cy="54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3697" y="75532"/>
            <a:ext cx="7090303" cy="862553"/>
          </a:xfrm>
        </p:spPr>
        <p:txBody>
          <a:bodyPr/>
          <a:lstStyle/>
          <a:p>
            <a:r>
              <a:rPr lang="zh-TW" altLang="en-US" sz="2800"/>
              <a:t>Affordable </a:t>
            </a:r>
            <a:r>
              <a:rPr lang="en-US" altLang="zh-TW" sz="2800"/>
              <a:t>s</a:t>
            </a:r>
            <a:r>
              <a:rPr lang="zh-TW" altLang="en-US" sz="2800"/>
              <a:t>napshot </a:t>
            </a:r>
            <a:r>
              <a:rPr lang="en-US" altLang="zh-TW" sz="2800"/>
              <a:t>b</a:t>
            </a:r>
            <a:r>
              <a:rPr lang="zh-TW" altLang="en-US" sz="2800"/>
              <a:t>ackup </a:t>
            </a:r>
            <a:r>
              <a:rPr lang="en-US" altLang="zh-TW" sz="2800"/>
              <a:t>s</a:t>
            </a:r>
            <a:r>
              <a:rPr lang="zh-TW" altLang="en-US" sz="2800"/>
              <a:t>olution</a:t>
            </a: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251117" y="1061242"/>
            <a:ext cx="8313153" cy="10164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The QNAP TR-004U can be used to create storage pool.</a:t>
            </a:r>
            <a:endParaRPr lang="en-US" altLang="zh-TW" sz="1800" b="1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With the storage pool, the TR-004U besides supporting the application in QTS, it can be further used as a backup destination for the host.</a:t>
            </a:r>
          </a:p>
        </p:txBody>
      </p:sp>
      <p:pic>
        <p:nvPicPr>
          <p:cNvPr id="3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5878FF6-5E87-4843-8804-A045F7F519F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834" y="4163281"/>
            <a:ext cx="673451" cy="6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A2E0CE38-0F27-462C-A986-88594B6484D4}"/>
              </a:ext>
            </a:extLst>
          </p:cNvPr>
          <p:cNvSpPr/>
          <p:nvPr/>
        </p:nvSpPr>
        <p:spPr>
          <a:xfrm>
            <a:off x="568995" y="210303"/>
            <a:ext cx="148470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sz="2400" b="1">
                <a:solidFill>
                  <a:schemeClr val="bg1"/>
                </a:solidFill>
                <a:latin typeface="+mj-lt"/>
                <a:ea typeface="微軟正黑體"/>
              </a:rPr>
              <a:t>Scen</a:t>
            </a:r>
            <a:r>
              <a:rPr lang="en-US" altLang="zh-CN" sz="2400" b="1" err="1">
                <a:solidFill>
                  <a:schemeClr val="bg1"/>
                </a:solidFill>
                <a:latin typeface="+mj-lt"/>
                <a:ea typeface="微軟正黑體"/>
              </a:rPr>
              <a:t>ario</a:t>
            </a:r>
            <a:endParaRPr lang="zh-TW" altLang="en-US" sz="2400" b="1" err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40" name="Shape 723">
            <a:extLst>
              <a:ext uri="{FF2B5EF4-FFF2-40B4-BE49-F238E27FC236}">
                <a16:creationId xmlns:a16="http://schemas.microsoft.com/office/drawing/2014/main" id="{B7C2C192-B1D6-4FFA-AADA-0F02DD1F32BD}"/>
              </a:ext>
            </a:extLst>
          </p:cNvPr>
          <p:cNvSpPr/>
          <p:nvPr/>
        </p:nvSpPr>
        <p:spPr>
          <a:xfrm rot="10800000">
            <a:off x="3089868" y="3230433"/>
            <a:ext cx="938970" cy="1166196"/>
          </a:xfrm>
          <a:prstGeom prst="triangle">
            <a:avLst>
              <a:gd name="adj" fmla="val 93048"/>
            </a:avLst>
          </a:prstGeom>
          <a:gradFill>
            <a:gsLst>
              <a:gs pos="0">
                <a:srgbClr val="92CCDC"/>
              </a:gs>
              <a:gs pos="20000">
                <a:srgbClr val="92CCDC"/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603AB9F0-512F-466E-BB70-3540FFBEDEBB}"/>
              </a:ext>
            </a:extLst>
          </p:cNvPr>
          <p:cNvSpPr txBox="1"/>
          <p:nvPr/>
        </p:nvSpPr>
        <p:spPr>
          <a:xfrm>
            <a:off x="3061537" y="4150408"/>
            <a:ext cx="109496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TS-863XU</a:t>
            </a: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3B55E9E5-A09E-455E-A387-2DAE0FFAD426}"/>
              </a:ext>
            </a:extLst>
          </p:cNvPr>
          <p:cNvSpPr/>
          <p:nvPr/>
        </p:nvSpPr>
        <p:spPr>
          <a:xfrm>
            <a:off x="2983732" y="2304165"/>
            <a:ext cx="1166196" cy="1166196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EB58D05-47D9-48F2-8904-09032FFCD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7049" y="2678976"/>
            <a:ext cx="5011353" cy="739589"/>
          </a:xfrm>
          <a:prstGeom prst="rect">
            <a:avLst/>
          </a:prstGeom>
        </p:spPr>
      </p:pic>
      <p:pic>
        <p:nvPicPr>
          <p:cNvPr id="4" name="圖片 9">
            <a:extLst>
              <a:ext uri="{FF2B5EF4-FFF2-40B4-BE49-F238E27FC236}">
                <a16:creationId xmlns:a16="http://schemas.microsoft.com/office/drawing/2014/main" id="{B410B6B8-438C-426C-A57B-D269451592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967" y="3273807"/>
            <a:ext cx="859419" cy="895934"/>
          </a:xfrm>
          <a:prstGeom prst="rect">
            <a:avLst/>
          </a:prstGeom>
        </p:spPr>
      </p:pic>
      <p:pic>
        <p:nvPicPr>
          <p:cNvPr id="4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96400BD-2666-4267-A398-F59BD6661F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4178" y="3335087"/>
            <a:ext cx="689326" cy="65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FC90BAC7-C331-467D-80F4-ED80C0D4EF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039" y="3335087"/>
            <a:ext cx="689326" cy="65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F7B1F9D7-252A-4541-AD66-197D6C1299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8103" y="3335087"/>
            <a:ext cx="741532" cy="65581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C63B5BE3-7700-45A9-84DB-7FB1AE3D053C}"/>
              </a:ext>
            </a:extLst>
          </p:cNvPr>
          <p:cNvSpPr txBox="1"/>
          <p:nvPr/>
        </p:nvSpPr>
        <p:spPr>
          <a:xfrm>
            <a:off x="4651745" y="3332362"/>
            <a:ext cx="102263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0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TR-004U</a:t>
            </a:r>
            <a:endParaRPr lang="en-US" sz="10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81C137B-C14A-4481-B3AB-D0FFD5655C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740" y="4163281"/>
            <a:ext cx="673451" cy="63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BF285C1C-F9C9-4E61-995B-FD54322D2C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3968" y="4163281"/>
            <a:ext cx="673451" cy="638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1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EB13DF9-56C1-4DD7-B474-9E9F83371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2004645"/>
            <a:ext cx="4973688" cy="25195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4E75EB-2F43-4414-BF50-70F01D58A090}"/>
              </a:ext>
            </a:extLst>
          </p:cNvPr>
          <p:cNvSpPr/>
          <p:nvPr/>
        </p:nvSpPr>
        <p:spPr>
          <a:xfrm>
            <a:off x="5119635" y="2004645"/>
            <a:ext cx="3525193" cy="1029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latin typeface="微軟正黑體"/>
                <a:ea typeface="微軟正黑體"/>
              </a:rPr>
              <a:t>The replaced disk can still be used to expand NAS capacity with TR-004U!</a:t>
            </a:r>
            <a:endParaRPr lang="zh-TW" altLang="en-US"/>
          </a:p>
        </p:txBody>
      </p:sp>
      <p:pic>
        <p:nvPicPr>
          <p:cNvPr id="2052" name="Picture 4" descr="ãBusiness Idea Pngãçåçæå°çµæ">
            <a:extLst>
              <a:ext uri="{FF2B5EF4-FFF2-40B4-BE49-F238E27FC236}">
                <a16:creationId xmlns:a16="http://schemas.microsoft.com/office/drawing/2014/main" id="{60B7E9EA-2CB8-4ABD-A5A7-07B51AD38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53" y="2736403"/>
            <a:ext cx="1533774" cy="23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193" y="7144"/>
            <a:ext cx="6817807" cy="912280"/>
          </a:xfrm>
        </p:spPr>
        <p:txBody>
          <a:bodyPr/>
          <a:lstStyle/>
          <a:p>
            <a:pPr algn="l"/>
            <a:r>
              <a:rPr lang="en-US" altLang="zh-CN" sz="3000"/>
              <a:t>Continue to use the replaced disks</a:t>
            </a:r>
            <a:endParaRPr lang="zh-TW" altLang="en-US" sz="3000"/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BDE3AA99-4E03-42AE-8055-93DB0F587125}"/>
              </a:ext>
            </a:extLst>
          </p:cNvPr>
          <p:cNvSpPr txBox="1">
            <a:spLocks/>
          </p:cNvSpPr>
          <p:nvPr/>
        </p:nvSpPr>
        <p:spPr>
          <a:xfrm>
            <a:off x="334866" y="993200"/>
            <a:ext cx="8325040" cy="28617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HDD Capacity is continuing to grow each year.</a:t>
            </a:r>
            <a:endParaRPr lang="zh-TW" altLang="en-US" sz="1800" b="1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軟正黑體"/>
            </a:endParaRP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"/>
              </a:rPr>
              <a:t>The QNAP NAS supports "Replace Disk One by One" to retire smaller disk and expand the NAS capacity.</a:t>
            </a:r>
          </a:p>
        </p:txBody>
      </p:sp>
      <p:pic>
        <p:nvPicPr>
          <p:cNvPr id="2050" name="Picture 2" descr="https://www.qnap.com/i/_attach_file/product/photo/800_500/343_1524559821_TS-832XU-Hot-swappable.png?v=1">
            <a:extLst>
              <a:ext uri="{FF2B5EF4-FFF2-40B4-BE49-F238E27FC236}">
                <a16:creationId xmlns:a16="http://schemas.microsoft.com/office/drawing/2014/main" id="{51B8A3E7-A0A5-4BDA-9293-EFCF7F62D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782" y="2916284"/>
            <a:ext cx="3643933" cy="227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1F43DE2-3959-4DB0-89C0-C86272212158}"/>
              </a:ext>
            </a:extLst>
          </p:cNvPr>
          <p:cNvSpPr/>
          <p:nvPr/>
        </p:nvSpPr>
        <p:spPr>
          <a:xfrm rot="8963677">
            <a:off x="5739441" y="2900820"/>
            <a:ext cx="316165" cy="390759"/>
          </a:xfrm>
          <a:prstGeom prst="triangle">
            <a:avLst>
              <a:gd name="adj" fmla="val 21699"/>
            </a:avLst>
          </a:prstGeom>
          <a:solidFill>
            <a:schemeClr val="accent3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C43D180-7B60-487F-B11C-F29C7B89F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5081" y="185810"/>
            <a:ext cx="2152338" cy="5482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D125A241-57A9-4B9A-BF1D-725F1B81D9D1}"/>
              </a:ext>
            </a:extLst>
          </p:cNvPr>
          <p:cNvSpPr/>
          <p:nvPr/>
        </p:nvSpPr>
        <p:spPr>
          <a:xfrm>
            <a:off x="568995" y="210303"/>
            <a:ext cx="1484702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CN" sz="2400" b="1">
                <a:solidFill>
                  <a:schemeClr val="bg1"/>
                </a:solidFill>
                <a:latin typeface="+mj-lt"/>
                <a:ea typeface="微軟正黑體"/>
              </a:rPr>
              <a:t>Scen</a:t>
            </a:r>
            <a:r>
              <a:rPr lang="en-US" altLang="zh-CN" sz="2400" b="1" err="1">
                <a:solidFill>
                  <a:schemeClr val="bg1"/>
                </a:solidFill>
                <a:latin typeface="+mj-lt"/>
                <a:ea typeface="微軟正黑體"/>
              </a:rPr>
              <a:t>ario</a:t>
            </a:r>
            <a:endParaRPr lang="zh-TW" altLang="en-US" sz="2400" b="1" err="1">
              <a:solidFill>
                <a:schemeClr val="bg1"/>
              </a:solidFill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83585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33504" y="4199820"/>
            <a:ext cx="5848042" cy="862012"/>
          </a:xfrm>
        </p:spPr>
        <p:txBody>
          <a:bodyPr/>
          <a:lstStyle/>
          <a:p>
            <a:pPr algn="l"/>
            <a:r>
              <a:rPr lang="zh-TW" altLang="en-US" sz="3200">
                <a:solidFill>
                  <a:srgbClr val="002060"/>
                </a:solidFill>
                <a:latin typeface="+mj-lt"/>
                <a:ea typeface="Microsoft JhengHei"/>
              </a:rPr>
              <a:t>Connect </a:t>
            </a:r>
            <a:r>
              <a:rPr lang="en-US" altLang="zh-TW" sz="3200">
                <a:solidFill>
                  <a:srgbClr val="002060"/>
                </a:solidFill>
                <a:latin typeface="+mj-lt"/>
                <a:ea typeface="Microsoft JhengHei"/>
              </a:rPr>
              <a:t>a </a:t>
            </a:r>
            <a:r>
              <a:rPr lang="zh-TW" altLang="en-US" sz="3200">
                <a:solidFill>
                  <a:srgbClr val="002060"/>
                </a:solidFill>
                <a:latin typeface="+mj-lt"/>
                <a:ea typeface="Microsoft JhengHei"/>
              </a:rPr>
              <a:t>TR-00</a:t>
            </a:r>
            <a:r>
              <a:rPr lang="en-US" altLang="zh-TW" sz="3200">
                <a:solidFill>
                  <a:srgbClr val="002060"/>
                </a:solidFill>
                <a:latin typeface="+mj-lt"/>
                <a:ea typeface="Microsoft JhengHei"/>
              </a:rPr>
              <a:t>4U</a:t>
            </a:r>
            <a:r>
              <a:rPr lang="zh-TW" altLang="en-US" sz="3200">
                <a:solidFill>
                  <a:srgbClr val="002060"/>
                </a:solidFill>
                <a:latin typeface="+mj-lt"/>
                <a:ea typeface="Microsoft JhengHei"/>
              </a:rPr>
              <a:t> to NA</a:t>
            </a:r>
            <a:r>
              <a:rPr lang="en-US" altLang="zh-TW" sz="3200">
                <a:solidFill>
                  <a:srgbClr val="002060"/>
                </a:solidFill>
                <a:latin typeface="+mj-lt"/>
                <a:ea typeface="Microsoft JhengHei"/>
              </a:rPr>
              <a:t>S</a:t>
            </a:r>
            <a:endParaRPr lang="zh-TW" altLang="en-US" sz="3200">
              <a:solidFill>
                <a:srgbClr val="002060"/>
              </a:solidFill>
              <a:latin typeface="+mj-lt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51722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Use</a:t>
            </a:r>
            <a:r>
              <a:rPr lang="zh-TW" altLang="en-US"/>
              <a:t> </a:t>
            </a:r>
            <a:r>
              <a:rPr lang="zh-CN" altLang="en-US"/>
              <a:t>TR-00</a:t>
            </a:r>
            <a:r>
              <a:rPr lang="en-US" altLang="zh-CN"/>
              <a:t>4U to expand NAS capacity</a:t>
            </a:r>
            <a:endParaRPr lang="zh-CN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730117D-96F4-4DF6-AD89-5E18BBDF9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765265"/>
              </p:ext>
            </p:extLst>
          </p:nvPr>
        </p:nvGraphicFramePr>
        <p:xfrm>
          <a:off x="805051" y="1107245"/>
          <a:ext cx="7506042" cy="35258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39535">
                  <a:extLst>
                    <a:ext uri="{9D8B030D-6E8A-4147-A177-3AD203B41FA5}">
                      <a16:colId xmlns:a16="http://schemas.microsoft.com/office/drawing/2014/main" val="3186109705"/>
                    </a:ext>
                  </a:extLst>
                </a:gridCol>
                <a:gridCol w="2396935">
                  <a:extLst>
                    <a:ext uri="{9D8B030D-6E8A-4147-A177-3AD203B41FA5}">
                      <a16:colId xmlns:a16="http://schemas.microsoft.com/office/drawing/2014/main" val="4260918335"/>
                    </a:ext>
                  </a:extLst>
                </a:gridCol>
                <a:gridCol w="2569572">
                  <a:extLst>
                    <a:ext uri="{9D8B030D-6E8A-4147-A177-3AD203B41FA5}">
                      <a16:colId xmlns:a16="http://schemas.microsoft.com/office/drawing/2014/main" val="2801535869"/>
                    </a:ext>
                  </a:extLst>
                </a:gridCol>
              </a:tblGrid>
              <a:tr h="37943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>
                          <a:latin typeface="+mj-lt"/>
                          <a:ea typeface="Microsoft JhengHei"/>
                        </a:rPr>
                        <a:t>Function</a:t>
                      </a:r>
                      <a:endParaRPr lang="zh-TW">
                        <a:latin typeface="+mj-lt"/>
                        <a:ea typeface="Microsoft JhengHe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>
                          <a:latin typeface="+mj-lt"/>
                          <a:ea typeface="Microsoft JhengHei"/>
                        </a:rPr>
                        <a:t>QNAP TR-00</a:t>
                      </a:r>
                      <a:r>
                        <a:rPr lang="en-US" altLang="zh-TW">
                          <a:latin typeface="+mj-lt"/>
                          <a:ea typeface="Microsoft JhengHei"/>
                        </a:rPr>
                        <a:t>4U</a:t>
                      </a:r>
                      <a:endParaRPr lang="zh-TW">
                        <a:latin typeface="+mj-lt"/>
                        <a:ea typeface="Microsoft JhengHe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latin typeface="+mj-lt"/>
                          <a:ea typeface="Microsoft JhengHei"/>
                        </a:rPr>
                        <a:t>Other external RAID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336872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effectLst/>
                          <a:latin typeface="+mj-lt"/>
                        </a:rPr>
                        <a:t>Connectivity​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>
                          <a:effectLst/>
                          <a:latin typeface="+mj-lt"/>
                        </a:rPr>
                        <a:t>USB3.0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effectLst/>
                          <a:latin typeface="+mj-lt"/>
                        </a:rPr>
                        <a:t>Varies by device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6577705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Number of bays</a:t>
                      </a:r>
                      <a:r>
                        <a:rPr lang="en-US" altLang="zh-TW">
                          <a:effectLst/>
                          <a:latin typeface="+mj-lt"/>
                        </a:rPr>
                        <a:t>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4</a:t>
                      </a:r>
                      <a:r>
                        <a:rPr lang="en-US" altLang="zh-TW">
                          <a:effectLst/>
                          <a:latin typeface="+mj-lt"/>
                        </a:rPr>
                        <a:t>​</a:t>
                      </a:r>
                      <a:endParaRPr lang="zh-TW" altLang="en-US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effectLst/>
                          <a:latin typeface="+mj-lt"/>
                          <a:ea typeface="新細明體"/>
                        </a:rPr>
                        <a:t>Varie</a:t>
                      </a:r>
                      <a:r>
                        <a:rPr lang="en-US" altLang="zh-TW" sz="1400" b="0" i="0" u="none" strike="noStrike" noProof="0">
                          <a:effectLst/>
                          <a:latin typeface="+mj-lt"/>
                          <a:ea typeface="新細明體"/>
                        </a:rPr>
                        <a:t>s</a:t>
                      </a:r>
                      <a:r>
                        <a:rPr lang="zh-TW" sz="1400" b="0" i="0" u="none" strike="noStrike" noProof="0">
                          <a:effectLst/>
                          <a:latin typeface="+mj-lt"/>
                          <a:ea typeface="新細明體"/>
                        </a:rPr>
                        <a:t> by device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003058"/>
                  </a:ext>
                </a:extLst>
              </a:tr>
              <a:tr h="59238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Supported O.S.</a:t>
                      </a:r>
                      <a:r>
                        <a:rPr lang="en-US" altLang="zh-TW">
                          <a:effectLst/>
                          <a:latin typeface="+mj-lt"/>
                        </a:rPr>
                        <a:t>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>
                          <a:effectLst/>
                          <a:latin typeface="+mj-lt"/>
                        </a:rPr>
                        <a:t>QNAP QTS, Windows, Mac, Linux etc...​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QNAP QTS, Windows, Mac, </a:t>
                      </a:r>
                      <a:endParaRPr lang="zh-TW" altLang="en-US"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Linux </a:t>
                      </a:r>
                      <a:r>
                        <a:rPr lang="zh-TW" altLang="en-US">
                          <a:effectLst/>
                          <a:latin typeface="+mj-lt"/>
                        </a:rPr>
                        <a:t>etc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6159093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>
                          <a:effectLst/>
                          <a:latin typeface="+mj-lt"/>
                        </a:rPr>
                        <a:t>QTS </a:t>
                      </a:r>
                      <a:r>
                        <a:rPr lang="af-ZA">
                          <a:effectLst/>
                          <a:latin typeface="+mj-lt"/>
                        </a:rPr>
                        <a:t>Heath </a:t>
                      </a:r>
                      <a:endParaRPr lang="zh-TW" altLang="en-US"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af-ZA" err="1">
                          <a:effectLst/>
                          <a:latin typeface="+mj-lt"/>
                        </a:rPr>
                        <a:t>Monitoring</a:t>
                      </a:r>
                      <a:r>
                        <a:rPr lang="af-ZA" altLang="zh-TW">
                          <a:effectLst/>
                          <a:latin typeface="+mj-lt"/>
                        </a:rPr>
                        <a:t>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effectLst/>
                          <a:latin typeface="+mj-lt"/>
                        </a:rPr>
                        <a:t>Yes​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>
                          <a:effectLst/>
                          <a:latin typeface="+mj-lt"/>
                        </a:rPr>
                        <a:t>No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498142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Hardware RAID</a:t>
                      </a:r>
                      <a:r>
                        <a:rPr lang="en-US" altLang="zh-TW">
                          <a:effectLst/>
                          <a:latin typeface="+mj-lt"/>
                        </a:rPr>
                        <a:t>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effectLst/>
                          <a:latin typeface="+mj-lt"/>
                        </a:rPr>
                        <a:t>Yes​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rtl="0">
                        <a:buNone/>
                      </a:pPr>
                      <a:r>
                        <a:rPr lang="zh-TW" altLang="en-US">
                          <a:effectLst/>
                          <a:latin typeface="+mj-lt"/>
                        </a:rPr>
                        <a:t>Yes​</a:t>
                      </a:r>
                      <a:endParaRPr lang="zh-TW" altLang="en-US" b="1">
                        <a:latin typeface="+mj-lt"/>
                        <a:ea typeface="Microsoft JhengHe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474673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effectLst/>
                          <a:latin typeface="+mj-lt"/>
                        </a:rPr>
                        <a:t>Create storage pool</a:t>
                      </a:r>
                      <a:r>
                        <a:rPr lang="en-US" altLang="zh-TW">
                          <a:effectLst/>
                          <a:latin typeface="+mj-lt"/>
                        </a:rPr>
                        <a:t>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effectLst/>
                          <a:latin typeface="+mj-lt"/>
                        </a:rPr>
                        <a:t>Yes​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defTabSz="914400" rtl="0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>
                          <a:effectLst/>
                          <a:latin typeface="+mj-lt"/>
                        </a:rPr>
                        <a:t>No​</a:t>
                      </a:r>
                      <a:endParaRPr kumimoji="0" lang="zh-TW" alt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j-lt"/>
                        <a:ea typeface="Microsoft JhengHei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840688"/>
                  </a:ext>
                </a:extLst>
              </a:tr>
              <a:tr h="3794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sz="1400" b="0" i="0" u="none" strike="noStrike" noProof="0">
                          <a:effectLst/>
                          <a:latin typeface="+mj-lt"/>
                        </a:rPr>
                        <a:t>RAID </a:t>
                      </a:r>
                      <a:r>
                        <a:rPr lang="af-ZA" sz="1400" b="0" i="0" u="none" strike="noStrike" noProof="0" err="1">
                          <a:effectLst/>
                          <a:latin typeface="+mj-lt"/>
                        </a:rPr>
                        <a:t>Migration</a:t>
                      </a:r>
                      <a:r>
                        <a:rPr lang="af-ZA" sz="1400" b="0" i="0" u="none" strike="noStrike" noProof="0">
                          <a:effectLst/>
                          <a:latin typeface="+mj-lt"/>
                        </a:rPr>
                        <a:t>, </a:t>
                      </a:r>
                      <a:endParaRPr lang="af-ZA" altLang="zh-TW" err="1">
                        <a:effectLst/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af-ZA" sz="1400" b="0" i="0" u="none" strike="noStrike" noProof="0" err="1">
                          <a:effectLst/>
                          <a:latin typeface="+mj-lt"/>
                        </a:rPr>
                        <a:t>Capacity</a:t>
                      </a:r>
                      <a:r>
                        <a:rPr lang="af-ZA" sz="1400" b="0" i="0" u="none" strike="noStrike" noProof="0">
                          <a:effectLst/>
                          <a:latin typeface="+mj-lt"/>
                        </a:rPr>
                        <a:t> </a:t>
                      </a:r>
                      <a:r>
                        <a:rPr lang="af-ZA" sz="1400" b="0" i="0" u="none" strike="noStrike" noProof="0" err="1">
                          <a:effectLst/>
                          <a:latin typeface="+mj-lt"/>
                        </a:rPr>
                        <a:t>expansion</a:t>
                      </a:r>
                      <a:endParaRPr lang="af-ZA" altLang="zh-TW">
                        <a:effectLst/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>
                          <a:effectLst/>
                          <a:latin typeface="+mj-lt"/>
                        </a:rPr>
                        <a:t>No​</a:t>
                      </a:r>
                      <a:endParaRPr lang="zh-TW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 defTabSz="914400">
                        <a:buClr>
                          <a:srgbClr val="000000"/>
                        </a:buClr>
                        <a:buSzTx/>
                        <a:buNone/>
                        <a:tabLst/>
                        <a:defRPr/>
                      </a:pPr>
                      <a:r>
                        <a:rPr lang="zh-TW" altLang="en-US">
                          <a:effectLst/>
                          <a:latin typeface="+mj-lt"/>
                        </a:rPr>
                        <a:t>Varies</a:t>
                      </a:r>
                      <a:endParaRPr kumimoji="0" lang="zh-TW">
                        <a:latin typeface="+mj-lt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1518660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1A506390-DE65-4429-842C-6B610DA1F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47" y="903702"/>
            <a:ext cx="927820" cy="56477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43D7D69-AA39-4F83-A01E-0CDF01546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336" y="1048999"/>
            <a:ext cx="374842" cy="3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74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7D75F0A-BFD6-440D-81CA-6DC1BEE1F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853" y="152381"/>
            <a:ext cx="1926693" cy="62008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F1D9037-2E4A-4681-9B9C-1C1674DE84CD}"/>
              </a:ext>
            </a:extLst>
          </p:cNvPr>
          <p:cNvSpPr/>
          <p:nvPr/>
        </p:nvSpPr>
        <p:spPr>
          <a:xfrm>
            <a:off x="419474" y="273204"/>
            <a:ext cx="1503938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  <a:ea typeface="微軟正黑體"/>
              </a:rPr>
              <a:t>TR USB RAID</a:t>
            </a:r>
            <a:endParaRPr lang="zh-TW" altLang="en-US" sz="16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D6B5D-4892-324B-ACF5-3BFC38D3F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067" y="0"/>
            <a:ext cx="7128932" cy="862553"/>
          </a:xfrm>
        </p:spPr>
        <p:txBody>
          <a:bodyPr/>
          <a:lstStyle/>
          <a:p>
            <a:r>
              <a:rPr lang="en-US" altLang="zh-CN" sz="3000"/>
              <a:t>2-bay and 4-bay hardware RAID units</a:t>
            </a:r>
            <a:endParaRPr lang="en-US" sz="30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C9E229-4AA2-E64B-B8BB-3DE8D4BB8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969428"/>
              </p:ext>
            </p:extLst>
          </p:nvPr>
        </p:nvGraphicFramePr>
        <p:xfrm>
          <a:off x="225015" y="1155618"/>
          <a:ext cx="8693969" cy="3137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73640">
                  <a:extLst>
                    <a:ext uri="{9D8B030D-6E8A-4147-A177-3AD203B41FA5}">
                      <a16:colId xmlns:a16="http://schemas.microsoft.com/office/drawing/2014/main" val="3376862491"/>
                    </a:ext>
                  </a:extLst>
                </a:gridCol>
                <a:gridCol w="2429459">
                  <a:extLst>
                    <a:ext uri="{9D8B030D-6E8A-4147-A177-3AD203B41FA5}">
                      <a16:colId xmlns:a16="http://schemas.microsoft.com/office/drawing/2014/main" val="2790378436"/>
                    </a:ext>
                  </a:extLst>
                </a:gridCol>
                <a:gridCol w="2231136">
                  <a:extLst>
                    <a:ext uri="{9D8B030D-6E8A-4147-A177-3AD203B41FA5}">
                      <a16:colId xmlns:a16="http://schemas.microsoft.com/office/drawing/2014/main" val="1997450607"/>
                    </a:ext>
                  </a:extLst>
                </a:gridCol>
                <a:gridCol w="2459734">
                  <a:extLst>
                    <a:ext uri="{9D8B030D-6E8A-4147-A177-3AD203B41FA5}">
                      <a16:colId xmlns:a16="http://schemas.microsoft.com/office/drawing/2014/main" val="2051909382"/>
                    </a:ext>
                  </a:extLst>
                </a:gridCol>
              </a:tblGrid>
              <a:tr h="515547">
                <a:tc>
                  <a:txBody>
                    <a:bodyPr/>
                    <a:lstStyle/>
                    <a:p>
                      <a:pPr algn="l"/>
                      <a:endParaRPr lang="en-US" sz="1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 </a:t>
                      </a:r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TR-002</a:t>
                      </a: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</a:t>
                      </a:r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TR-004</a:t>
                      </a: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</a:t>
                      </a:r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TR-004U</a:t>
                      </a: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855424279"/>
                  </a:ext>
                </a:extLst>
              </a:tr>
              <a:tr h="3077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Drive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x 3.5”/ 2.5” SATA 6 Gb/s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x 3.5”/ 2.5” SATA 3 Gb/s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2541274368"/>
                  </a:ext>
                </a:extLst>
              </a:tr>
              <a:tr h="286378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USB</a:t>
                      </a:r>
                      <a:endParaRPr lang="en-US" sz="1200" b="1" i="0" u="none" strike="noStrike" cap="none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3.1 Gen</a:t>
                      </a:r>
                      <a:r>
                        <a:rPr lang="zh-TW" alt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Type-C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USB 3.0 Type-C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1956289632"/>
                  </a:ext>
                </a:extLst>
              </a:tr>
              <a:tr h="291402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0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2095917733"/>
                  </a:ext>
                </a:extLst>
              </a:tr>
              <a:tr h="286979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1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3454689815"/>
                  </a:ext>
                </a:extLst>
              </a:tr>
              <a:tr h="311498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5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1748060933"/>
                  </a:ext>
                </a:extLst>
              </a:tr>
              <a:tr h="281353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RAID 10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---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2199443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JBOD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746775401"/>
                  </a:ext>
                </a:extLst>
              </a:tr>
              <a:tr h="2914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Software control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1200" b="1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Supported</a:t>
                      </a:r>
                      <a:endParaRPr kumimoji="0" lang="en-US" altLang="zh-TW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C066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358212446"/>
                  </a:ext>
                </a:extLst>
              </a:tr>
              <a:tr h="3014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Utility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&amp; macOS External RAID Manager</a:t>
                      </a:r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3C0668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054" marR="81054" marT="40527" marB="40527" anchor="ctr"/>
                </a:tc>
                <a:extLst>
                  <a:ext uri="{0D108BD9-81ED-4DB2-BD59-A6C34878D82A}">
                    <a16:rowId xmlns:a16="http://schemas.microsoft.com/office/drawing/2014/main" val="2604270335"/>
                  </a:ext>
                </a:extLst>
              </a:tr>
            </a:tbl>
          </a:graphicData>
        </a:graphic>
      </p:graphicFrame>
      <p:pic>
        <p:nvPicPr>
          <p:cNvPr id="5" name="圖片 4" descr="一張含有 監視器, 室內, 電腦, 黑色 的圖片&#10;&#10;描述是以非常高的可信度產生">
            <a:extLst>
              <a:ext uri="{FF2B5EF4-FFF2-40B4-BE49-F238E27FC236}">
                <a16:creationId xmlns:a16="http://schemas.microsoft.com/office/drawing/2014/main" id="{26727D8C-B520-432F-B9C2-FEA4DE3A0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624" y="924847"/>
            <a:ext cx="653844" cy="71988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7AB8EB6-5326-475F-98F3-87D1BA654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031" y="941023"/>
            <a:ext cx="419476" cy="7037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DEF4DEB-6F76-294B-B723-B954CD07E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3693" y="1264692"/>
            <a:ext cx="1461790" cy="215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48752-B429-4C49-86D3-C02ACE348490}"/>
              </a:ext>
            </a:extLst>
          </p:cNvPr>
          <p:cNvSpPr txBox="1"/>
          <p:nvPr/>
        </p:nvSpPr>
        <p:spPr>
          <a:xfrm>
            <a:off x="507841" y="4385593"/>
            <a:ext cx="763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/>
              <a:t>Not supporting migrating the drives on NAS or QDA-A2AR/QDA-A2MAR to the TR units and keep the data.</a:t>
            </a:r>
            <a:endParaRPr lang="en-US" sz="1200"/>
          </a:p>
        </p:txBody>
      </p:sp>
      <p:pic>
        <p:nvPicPr>
          <p:cNvPr id="11" name="圖片 13">
            <a:extLst>
              <a:ext uri="{FF2B5EF4-FFF2-40B4-BE49-F238E27FC236}">
                <a16:creationId xmlns:a16="http://schemas.microsoft.com/office/drawing/2014/main" id="{92A1ADDF-421F-9847-9F74-CDC747019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80" y="4406602"/>
            <a:ext cx="244561" cy="2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7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3CB030-7E5F-4DB1-822F-82BADA4C5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0" y="1030774"/>
            <a:ext cx="3838470" cy="1475346"/>
          </a:xfrm>
        </p:spPr>
        <p:txBody>
          <a:bodyPr/>
          <a:lstStyle/>
          <a:p>
            <a:pPr algn="ctr"/>
            <a:r>
              <a:rPr lang="en-US" altLang="zh-TW" sz="3200">
                <a:solidFill>
                  <a:schemeClr val="tx1">
                    <a:lumMod val="65000"/>
                    <a:lumOff val="35000"/>
                  </a:schemeClr>
                </a:solidFill>
                <a:ea typeface="Microsoft JhengHei"/>
              </a:rPr>
              <a:t>TR-004U</a:t>
            </a:r>
            <a:br>
              <a:rPr lang="en-US" altLang="zh-TW" sz="3200">
                <a:ea typeface="Microsoft JhengHei"/>
              </a:rPr>
            </a:b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ea typeface="Microsoft JhengHei"/>
              </a:rPr>
              <a:t>4-bay 1U USB 3.0 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ea typeface="Microsoft JhengHei"/>
              </a:rPr>
              <a:t>External RAID Enclosure</a:t>
            </a:r>
            <a:endParaRPr lang="en-US" altLang="zh-TW" sz="3200">
              <a:solidFill>
                <a:schemeClr val="tx1">
                  <a:lumMod val="65000"/>
                  <a:lumOff val="35000"/>
                </a:schemeClr>
              </a:solidFill>
              <a:ea typeface="Microsoft JhengHe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17254-DF83-A745-AC43-8967EFC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180" y="2193319"/>
            <a:ext cx="625602" cy="625602"/>
          </a:xfrm>
          <a:prstGeom prst="rect">
            <a:avLst/>
          </a:prstGeom>
        </p:spPr>
      </p:pic>
      <p:sp>
        <p:nvSpPr>
          <p:cNvPr id="8" name="副標題 16">
            <a:extLst>
              <a:ext uri="{FF2B5EF4-FFF2-40B4-BE49-F238E27FC236}">
                <a16:creationId xmlns:a16="http://schemas.microsoft.com/office/drawing/2014/main" id="{1246C989-7BA0-4149-AA1B-147371357B53}"/>
              </a:ext>
            </a:extLst>
          </p:cNvPr>
          <p:cNvSpPr txBox="1">
            <a:spLocks/>
          </p:cNvSpPr>
          <p:nvPr/>
        </p:nvSpPr>
        <p:spPr>
          <a:xfrm>
            <a:off x="4381008" y="3329264"/>
            <a:ext cx="3370737" cy="2400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">
                <a:solidFill>
                  <a:schemeClr val="bg2">
                    <a:lumMod val="90000"/>
                    <a:lumOff val="10000"/>
                  </a:schemeClr>
                </a:solidFill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E3B28B87-372A-4357-BF32-7E33EC64CB5A}"/>
              </a:ext>
            </a:extLst>
          </p:cNvPr>
          <p:cNvSpPr/>
          <p:nvPr/>
        </p:nvSpPr>
        <p:spPr>
          <a:xfrm>
            <a:off x="371913" y="1822514"/>
            <a:ext cx="1847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buClr>
                <a:schemeClr val="bg1"/>
              </a:buClr>
              <a:defRPr/>
            </a:pPr>
            <a:endParaRPr lang="zh-TW" altLang="en-US" sz="18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E360251-F5E5-4840-8EC0-BF758D938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862553"/>
          </a:xfrm>
        </p:spPr>
        <p:txBody>
          <a:bodyPr/>
          <a:lstStyle/>
          <a:p>
            <a:r>
              <a:rPr lang="en-US" altLang="zh-TW" sz="2800"/>
              <a:t>Can it be more affordable to expand or backup server data?</a:t>
            </a:r>
            <a:endParaRPr lang="zh-TW" altLang="en-US" sz="2800"/>
          </a:p>
        </p:txBody>
      </p:sp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64597D37-C2FD-4DE5-BA99-343FA3BA9ED0}"/>
              </a:ext>
            </a:extLst>
          </p:cNvPr>
          <p:cNvSpPr txBox="1">
            <a:spLocks/>
          </p:cNvSpPr>
          <p:nvPr/>
        </p:nvSpPr>
        <p:spPr>
          <a:xfrm>
            <a:off x="3020287" y="924751"/>
            <a:ext cx="5751800" cy="15356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While business </a:t>
            </a: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data is growing 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on</a:t>
            </a: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both 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server/pc</a:t>
            </a:r>
            <a:r>
              <a:rPr lang="zh-TW" altLang="en-US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and NAS</a:t>
            </a: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, the storage space of a single device is no longer enough. </a:t>
            </a:r>
            <a:endParaRPr lang="en-US" altLang="zh-TW" sz="18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Is it possible to expand the capacity without </a:t>
            </a:r>
            <a:endParaRPr lang="en-US" altLang="zh-TW" sz="18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  <a:p>
            <a:pPr>
              <a:buClr>
                <a:schemeClr val="bg1"/>
              </a:buClr>
              <a:defRPr/>
            </a:pPr>
            <a:r>
              <a:rPr lang="en-US" altLang="zh-TW" sz="18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re-configuring the whole system?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988D7-8197-A440-95CC-41D8E0FDEC01}"/>
              </a:ext>
            </a:extLst>
          </p:cNvPr>
          <p:cNvSpPr txBox="1"/>
          <p:nvPr/>
        </p:nvSpPr>
        <p:spPr>
          <a:xfrm>
            <a:off x="3898488" y="3576990"/>
            <a:ext cx="103387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rPr>
              <a:t>TS-431XeU </a:t>
            </a:r>
            <a:endParaRPr lang="en-US" sz="1200" b="1">
              <a:solidFill>
                <a:schemeClr val="bg2">
                  <a:lumMod val="90000"/>
                  <a:lumOff val="10000"/>
                </a:schemeClr>
              </a:solidFill>
              <a:latin typeface="+mj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6541408-130D-43E3-97D2-222D2125F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33" b="36899"/>
          <a:stretch/>
        </p:blipFill>
        <p:spPr>
          <a:xfrm>
            <a:off x="2637876" y="3639188"/>
            <a:ext cx="6460907" cy="11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9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5424E3-C441-4D01-96C3-A7258BD4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2" y="1965016"/>
            <a:ext cx="3495252" cy="6178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10D70BF-F0DF-470B-BA9E-57BF622D8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2" y="2647916"/>
            <a:ext cx="3495252" cy="61789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414B56F-10AE-4268-AAA3-B8DD1DF6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2" y="3300571"/>
            <a:ext cx="3495252" cy="61789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8885C1-7845-42B2-95EE-DEBE90589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92" y="3983471"/>
            <a:ext cx="3495252" cy="6178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2B3484-F9FD-4A38-8C10-CECCCC76A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29" y="150119"/>
            <a:ext cx="1911120" cy="615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2106" y="6212"/>
            <a:ext cx="6948568" cy="909615"/>
          </a:xfrm>
        </p:spPr>
        <p:txBody>
          <a:bodyPr/>
          <a:lstStyle/>
          <a:p>
            <a:r>
              <a:rPr lang="en-US" altLang="zh-CN">
                <a:ea typeface="微軟正黑體"/>
              </a:rPr>
              <a:t>TR-002/TR-004 are going strong</a:t>
            </a:r>
            <a:endParaRPr lang="zh-CN" altLang="en-US">
              <a:ea typeface="微軟正黑體"/>
            </a:endParaRP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823F017C-0024-4DD7-8F2E-C97D07D5A6E6}"/>
              </a:ext>
            </a:extLst>
          </p:cNvPr>
          <p:cNvSpPr txBox="1">
            <a:spLocks/>
          </p:cNvSpPr>
          <p:nvPr/>
        </p:nvSpPr>
        <p:spPr>
          <a:xfrm>
            <a:off x="88762" y="1101434"/>
            <a:ext cx="4902062" cy="1156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Easy to use with polished QNAP utility and NAS support</a:t>
            </a: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QNAP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TR hardware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RAID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</a:rPr>
              <a:t>units are perfect for: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6E29B25-5C4B-4920-962D-F7A922B737A7}"/>
              </a:ext>
            </a:extLst>
          </p:cNvPr>
          <p:cNvSpPr/>
          <p:nvPr/>
        </p:nvSpPr>
        <p:spPr>
          <a:xfrm>
            <a:off x="458318" y="215963"/>
            <a:ext cx="132600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Why TR</a:t>
            </a:r>
            <a:endParaRPr lang="zh-TW" altLang="en-US" sz="1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D8844D0-AE04-4A7C-A6D4-E0D9685BE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768" y="1191490"/>
            <a:ext cx="4004792" cy="31600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E848CE8-950D-4970-8B9E-BEF3CDDF895A}"/>
              </a:ext>
            </a:extLst>
          </p:cNvPr>
          <p:cNvSpPr/>
          <p:nvPr/>
        </p:nvSpPr>
        <p:spPr>
          <a:xfrm>
            <a:off x="1703935" y="483403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900">
                <a:latin typeface="+mj-lt"/>
              </a:rPr>
              <a:t>https://www.thestreamingblog.com/qnap-tr-004-raid-expansion-enclosure-review/</a:t>
            </a:r>
          </a:p>
        </p:txBody>
      </p:sp>
      <p:pic>
        <p:nvPicPr>
          <p:cNvPr id="5122" name="Picture 2" descr="https://www.qnap.com/i/_attach_file/product/photo/800_500/361_1543485730_TR-004_Hot-swappable.png?v=5">
            <a:extLst>
              <a:ext uri="{FF2B5EF4-FFF2-40B4-BE49-F238E27FC236}">
                <a16:creationId xmlns:a16="http://schemas.microsoft.com/office/drawing/2014/main" id="{C8501022-B041-454B-8DD5-F20E0E3D8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88" y="2945494"/>
            <a:ext cx="2835530" cy="177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4D78796-DFC0-48B9-8DF2-EF4915FA4C12}"/>
              </a:ext>
            </a:extLst>
          </p:cNvPr>
          <p:cNvSpPr/>
          <p:nvPr/>
        </p:nvSpPr>
        <p:spPr>
          <a:xfrm>
            <a:off x="1357581" y="2104686"/>
            <a:ext cx="2178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HDD swap &amp; archive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284EB0-F90E-46C3-ADB1-8C707B6DB783}"/>
              </a:ext>
            </a:extLst>
          </p:cNvPr>
          <p:cNvSpPr/>
          <p:nvPr/>
        </p:nvSpPr>
        <p:spPr>
          <a:xfrm>
            <a:off x="1545936" y="2787586"/>
            <a:ext cx="1802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Expand capacity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8992031-3055-4CD7-9F14-FF2820C1BC3E}"/>
              </a:ext>
            </a:extLst>
          </p:cNvPr>
          <p:cNvSpPr/>
          <p:nvPr/>
        </p:nvSpPr>
        <p:spPr>
          <a:xfrm>
            <a:off x="1106445" y="3440241"/>
            <a:ext cx="2810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Cross-platform file sharing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3AD4AC6-BD3B-416A-A09C-37B16B1CB76D}"/>
              </a:ext>
            </a:extLst>
          </p:cNvPr>
          <p:cNvSpPr/>
          <p:nvPr/>
        </p:nvSpPr>
        <p:spPr>
          <a:xfrm>
            <a:off x="1318309" y="4123141"/>
            <a:ext cx="2257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anose="020B0604030504040204" pitchFamily="34" charset="-120"/>
              </a:rPr>
              <a:t>Backup and recovery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0938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092B3484-F9FD-4A38-8C10-CECCCC76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8" y="195803"/>
            <a:ext cx="2103492" cy="535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765" y="6212"/>
            <a:ext cx="7516194" cy="862553"/>
          </a:xfrm>
        </p:spPr>
        <p:txBody>
          <a:bodyPr/>
          <a:lstStyle/>
          <a:p>
            <a:r>
              <a:rPr lang="en-US" altLang="zh-CN"/>
              <a:t>TR-004U external</a:t>
            </a:r>
            <a:r>
              <a:rPr lang="zh-CN" altLang="en-US"/>
              <a:t> RAID </a:t>
            </a:r>
            <a:r>
              <a:rPr lang="en-US" altLang="zh-CN"/>
              <a:t>device</a:t>
            </a:r>
            <a:endParaRPr lang="zh-CN" altLang="en-US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823F017C-0024-4DD7-8F2E-C97D07D5A6E6}"/>
              </a:ext>
            </a:extLst>
          </p:cNvPr>
          <p:cNvSpPr txBox="1">
            <a:spLocks/>
          </p:cNvSpPr>
          <p:nvPr/>
        </p:nvSpPr>
        <p:spPr>
          <a:xfrm>
            <a:off x="169649" y="1006797"/>
            <a:ext cx="8745192" cy="11875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QNAP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knows! TR-002 &amp; TR-004 are getting good reviews and sales so we want to continue this.</a:t>
            </a:r>
          </a:p>
          <a:p>
            <a:pPr marL="285750" indent="-285750">
              <a:buClr>
                <a:schemeClr val="bg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The new 1U 4-bay </a:t>
            </a: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short-depth rackmount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TR-004U:</a:t>
            </a:r>
            <a:br>
              <a:rPr lang="zh-TW" altLang="en-US" sz="1600" b="1">
                <a:latin typeface="+mj-lt"/>
                <a:ea typeface="微軟正黑體" pitchFamily="34" charset="-120"/>
              </a:rPr>
            </a:b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1. Windows/macOS/Linux </a:t>
            </a: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external storage mode</a:t>
            </a:r>
            <a:br>
              <a:rPr lang="zh-TW" altLang="en-US" sz="1600" b="1">
                <a:latin typeface="+mj-lt"/>
                <a:ea typeface="微軟正黑體" pitchFamily="34" charset="-120"/>
              </a:rPr>
            </a:b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2. QNAP NAS storage expansion mode to use as an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QNAP NAS expansion unit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!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6E29B25-5C4B-4920-962D-F7A922B737A7}"/>
              </a:ext>
            </a:extLst>
          </p:cNvPr>
          <p:cNvSpPr/>
          <p:nvPr/>
        </p:nvSpPr>
        <p:spPr>
          <a:xfrm>
            <a:off x="379801" y="263239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One plus one</a:t>
            </a:r>
            <a:endParaRPr lang="zh-TW" altLang="en-US" sz="18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43907ED5-4A87-4E09-A999-79CFBFC70103}"/>
              </a:ext>
            </a:extLst>
          </p:cNvPr>
          <p:cNvCxnSpPr>
            <a:cxnSpLocks/>
          </p:cNvCxnSpPr>
          <p:nvPr/>
        </p:nvCxnSpPr>
        <p:spPr>
          <a:xfrm flipV="1">
            <a:off x="2342646" y="3361941"/>
            <a:ext cx="5293904" cy="34370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6E27C0-3270-4579-977D-7964CC49E43C}"/>
              </a:ext>
            </a:extLst>
          </p:cNvPr>
          <p:cNvSpPr txBox="1"/>
          <p:nvPr/>
        </p:nvSpPr>
        <p:spPr>
          <a:xfrm>
            <a:off x="6736155" y="3398117"/>
            <a:ext cx="121082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  <a:ea typeface="Microsoft JHengHei UI"/>
              </a:rPr>
              <a:t>External device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8E98F07-25E1-4AE0-A747-18151D496725}"/>
              </a:ext>
            </a:extLst>
          </p:cNvPr>
          <p:cNvGrpSpPr/>
          <p:nvPr/>
        </p:nvGrpSpPr>
        <p:grpSpPr>
          <a:xfrm rot="5400000">
            <a:off x="7832545" y="2326604"/>
            <a:ext cx="1014949" cy="1014949"/>
            <a:chOff x="3377220" y="2581728"/>
            <a:chExt cx="1184801" cy="1184801"/>
          </a:xfrm>
        </p:grpSpPr>
        <p:sp>
          <p:nvSpPr>
            <p:cNvPr id="12" name="Shape 279">
              <a:extLst>
                <a:ext uri="{FF2B5EF4-FFF2-40B4-BE49-F238E27FC236}">
                  <a16:creationId xmlns:a16="http://schemas.microsoft.com/office/drawing/2014/main" id="{A599668A-B472-4B6B-BE71-ACACFB571881}"/>
                </a:ext>
              </a:extLst>
            </p:cNvPr>
            <p:cNvSpPr/>
            <p:nvPr/>
          </p:nvSpPr>
          <p:spPr>
            <a:xfrm rot="5400000">
              <a:off x="3377220" y="2581728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B7CFE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280">
              <a:extLst>
                <a:ext uri="{FF2B5EF4-FFF2-40B4-BE49-F238E27FC236}">
                  <a16:creationId xmlns:a16="http://schemas.microsoft.com/office/drawing/2014/main" id="{4D4355FA-EFCB-4B12-8B36-BCCEC770CAAD}"/>
                </a:ext>
              </a:extLst>
            </p:cNvPr>
            <p:cNvSpPr/>
            <p:nvPr/>
          </p:nvSpPr>
          <p:spPr>
            <a:xfrm rot="2700000">
              <a:off x="3441672" y="2639134"/>
              <a:ext cx="1058759" cy="105876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B589888-C508-4053-A4FA-79842D83EF26}"/>
              </a:ext>
            </a:extLst>
          </p:cNvPr>
          <p:cNvGrpSpPr/>
          <p:nvPr/>
        </p:nvGrpSpPr>
        <p:grpSpPr>
          <a:xfrm rot="16200000" flipV="1">
            <a:off x="7832545" y="3392665"/>
            <a:ext cx="1014949" cy="1014949"/>
            <a:chOff x="3377220" y="2581728"/>
            <a:chExt cx="1184801" cy="1184801"/>
          </a:xfrm>
        </p:grpSpPr>
        <p:sp>
          <p:nvSpPr>
            <p:cNvPr id="16" name="Shape 279">
              <a:extLst>
                <a:ext uri="{FF2B5EF4-FFF2-40B4-BE49-F238E27FC236}">
                  <a16:creationId xmlns:a16="http://schemas.microsoft.com/office/drawing/2014/main" id="{EFCBDE55-DE25-48C9-90C2-BEE3F22C12DA}"/>
                </a:ext>
              </a:extLst>
            </p:cNvPr>
            <p:cNvSpPr/>
            <p:nvPr/>
          </p:nvSpPr>
          <p:spPr>
            <a:xfrm rot="5400000">
              <a:off x="3377220" y="2581728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B7CFEC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280">
              <a:extLst>
                <a:ext uri="{FF2B5EF4-FFF2-40B4-BE49-F238E27FC236}">
                  <a16:creationId xmlns:a16="http://schemas.microsoft.com/office/drawing/2014/main" id="{A59064AE-3B19-404F-96C6-DE2BC5F90FC7}"/>
                </a:ext>
              </a:extLst>
            </p:cNvPr>
            <p:cNvSpPr/>
            <p:nvPr/>
          </p:nvSpPr>
          <p:spPr>
            <a:xfrm rot="2700000">
              <a:off x="3441672" y="2639134"/>
              <a:ext cx="1058759" cy="105876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圖片 18" descr="螢幕+手機.png">
            <a:extLst>
              <a:ext uri="{FF2B5EF4-FFF2-40B4-BE49-F238E27FC236}">
                <a16:creationId xmlns:a16="http://schemas.microsoft.com/office/drawing/2014/main" id="{0BBFB9E6-2E79-4032-854F-03FA6BFE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566" y="2560475"/>
            <a:ext cx="801400" cy="712602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9248186A-CCFB-4EFD-996F-65EAB71A6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622" y="2677496"/>
            <a:ext cx="317734" cy="320830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F2B57141-D8DA-4350-A2D7-642D1F793D6D}"/>
              </a:ext>
            </a:extLst>
          </p:cNvPr>
          <p:cNvGrpSpPr/>
          <p:nvPr/>
        </p:nvGrpSpPr>
        <p:grpSpPr>
          <a:xfrm>
            <a:off x="232370" y="2100100"/>
            <a:ext cx="1916078" cy="2476314"/>
            <a:chOff x="-85087" y="2377006"/>
            <a:chExt cx="1916078" cy="2476314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DC112DF5-C7C1-4C5F-840A-52E867130CAD}"/>
                </a:ext>
              </a:extLst>
            </p:cNvPr>
            <p:cNvGrpSpPr/>
            <p:nvPr/>
          </p:nvGrpSpPr>
          <p:grpSpPr>
            <a:xfrm rot="838089">
              <a:off x="-85087" y="2377006"/>
              <a:ext cx="1916078" cy="2476314"/>
              <a:chOff x="659413" y="2282127"/>
              <a:chExt cx="1916078" cy="2476314"/>
            </a:xfrm>
          </p:grpSpPr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A35C2892-2E29-4AB9-AB7E-B21347DDD813}"/>
                  </a:ext>
                </a:extLst>
              </p:cNvPr>
              <p:cNvGrpSpPr/>
              <p:nvPr/>
            </p:nvGrpSpPr>
            <p:grpSpPr>
              <a:xfrm rot="18106256" flipH="1">
                <a:off x="1221457" y="2282127"/>
                <a:ext cx="1014949" cy="1014949"/>
                <a:chOff x="3375501" y="2635069"/>
                <a:chExt cx="1184801" cy="1184801"/>
              </a:xfrm>
            </p:grpSpPr>
            <p:sp>
              <p:nvSpPr>
                <p:cNvPr id="21" name="Shape 279">
                  <a:extLst>
                    <a:ext uri="{FF2B5EF4-FFF2-40B4-BE49-F238E27FC236}">
                      <a16:creationId xmlns:a16="http://schemas.microsoft.com/office/drawing/2014/main" id="{716FB7EA-0A9C-40ED-9591-85875ABC551C}"/>
                    </a:ext>
                  </a:extLst>
                </p:cNvPr>
                <p:cNvSpPr/>
                <p:nvPr/>
              </p:nvSpPr>
              <p:spPr>
                <a:xfrm rot="5400000">
                  <a:off x="3375501" y="2635069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B7CFEC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Shape 280">
                  <a:extLst>
                    <a:ext uri="{FF2B5EF4-FFF2-40B4-BE49-F238E27FC236}">
                      <a16:creationId xmlns:a16="http://schemas.microsoft.com/office/drawing/2014/main" id="{2367F91B-ADE4-4506-909F-59769AAAD0B7}"/>
                    </a:ext>
                  </a:extLst>
                </p:cNvPr>
                <p:cNvSpPr/>
                <p:nvPr/>
              </p:nvSpPr>
              <p:spPr>
                <a:xfrm rot="2700000">
                  <a:off x="3439953" y="2692477"/>
                  <a:ext cx="1058759" cy="105876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B97BDD5D-C021-497D-8EA5-65C23EE2D5B5}"/>
                  </a:ext>
                </a:extLst>
              </p:cNvPr>
              <p:cNvGrpSpPr/>
              <p:nvPr/>
            </p:nvGrpSpPr>
            <p:grpSpPr>
              <a:xfrm rot="7306256" flipH="1" flipV="1">
                <a:off x="659413" y="3184141"/>
                <a:ext cx="1014949" cy="1014949"/>
                <a:chOff x="3377220" y="2581728"/>
                <a:chExt cx="1184801" cy="1184801"/>
              </a:xfrm>
            </p:grpSpPr>
            <p:sp>
              <p:nvSpPr>
                <p:cNvPr id="24" name="Shape 279">
                  <a:extLst>
                    <a:ext uri="{FF2B5EF4-FFF2-40B4-BE49-F238E27FC236}">
                      <a16:creationId xmlns:a16="http://schemas.microsoft.com/office/drawing/2014/main" id="{B8A45FC7-7A3B-424A-9383-3514707BFCCD}"/>
                    </a:ext>
                  </a:extLst>
                </p:cNvPr>
                <p:cNvSpPr/>
                <p:nvPr/>
              </p:nvSpPr>
              <p:spPr>
                <a:xfrm rot="5400000">
                  <a:off x="3377220" y="2581728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B7CFEC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Shape 280">
                  <a:extLst>
                    <a:ext uri="{FF2B5EF4-FFF2-40B4-BE49-F238E27FC236}">
                      <a16:creationId xmlns:a16="http://schemas.microsoft.com/office/drawing/2014/main" id="{60F0393D-103E-4852-BD1A-D76410474DBA}"/>
                    </a:ext>
                  </a:extLst>
                </p:cNvPr>
                <p:cNvSpPr/>
                <p:nvPr/>
              </p:nvSpPr>
              <p:spPr>
                <a:xfrm rot="2700000">
                  <a:off x="3441672" y="2639134"/>
                  <a:ext cx="1058759" cy="105876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" name="群組 25">
                <a:extLst>
                  <a:ext uri="{FF2B5EF4-FFF2-40B4-BE49-F238E27FC236}">
                    <a16:creationId xmlns:a16="http://schemas.microsoft.com/office/drawing/2014/main" id="{15949242-E351-4402-81B4-6F57FBA2C75B}"/>
                  </a:ext>
                </a:extLst>
              </p:cNvPr>
              <p:cNvGrpSpPr/>
              <p:nvPr/>
            </p:nvGrpSpPr>
            <p:grpSpPr>
              <a:xfrm rot="2039683" flipH="1" flipV="1">
                <a:off x="1560542" y="3743492"/>
                <a:ext cx="1014949" cy="1014949"/>
                <a:chOff x="3363160" y="2603372"/>
                <a:chExt cx="1184801" cy="1184801"/>
              </a:xfrm>
            </p:grpSpPr>
            <p:sp>
              <p:nvSpPr>
                <p:cNvPr id="27" name="Shape 279">
                  <a:extLst>
                    <a:ext uri="{FF2B5EF4-FFF2-40B4-BE49-F238E27FC236}">
                      <a16:creationId xmlns:a16="http://schemas.microsoft.com/office/drawing/2014/main" id="{87D08EF3-835E-4586-BBCA-D427ABD1C1B0}"/>
                    </a:ext>
                  </a:extLst>
                </p:cNvPr>
                <p:cNvSpPr/>
                <p:nvPr/>
              </p:nvSpPr>
              <p:spPr>
                <a:xfrm rot="5260893">
                  <a:off x="3363160" y="2603372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B7CFEC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Shape 280">
                  <a:extLst>
                    <a:ext uri="{FF2B5EF4-FFF2-40B4-BE49-F238E27FC236}">
                      <a16:creationId xmlns:a16="http://schemas.microsoft.com/office/drawing/2014/main" id="{5B24E3BA-E934-458F-A8D1-2027A790CDA7}"/>
                    </a:ext>
                  </a:extLst>
                </p:cNvPr>
                <p:cNvSpPr/>
                <p:nvPr/>
              </p:nvSpPr>
              <p:spPr>
                <a:xfrm rot="2560893">
                  <a:off x="3427613" y="2660779"/>
                  <a:ext cx="1058759" cy="105876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+mj-lt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4A70F64E-F634-4455-A0D2-C79FB3103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025" y="3400720"/>
              <a:ext cx="557003" cy="55700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035121BD-1AFE-4957-9603-9422C4700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449" y="2646844"/>
              <a:ext cx="558000" cy="558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B254CE79-65AC-4C71-BD77-EB10A77C9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7199" y="4153997"/>
              <a:ext cx="576936" cy="558000"/>
            </a:xfrm>
            <a:prstGeom prst="roundRect">
              <a:avLst>
                <a:gd name="adj" fmla="val 17421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9962CB7-E926-46C6-912D-1E6FE34ABA41}"/>
              </a:ext>
            </a:extLst>
          </p:cNvPr>
          <p:cNvSpPr txBox="1"/>
          <p:nvPr/>
        </p:nvSpPr>
        <p:spPr>
          <a:xfrm>
            <a:off x="2804363" y="3563826"/>
            <a:ext cx="1210825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</a:rPr>
              <a:t>NAS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99B10BE-BC91-4C08-96A1-8514E68D73FF}"/>
              </a:ext>
            </a:extLst>
          </p:cNvPr>
          <p:cNvSpPr txBox="1"/>
          <p:nvPr/>
        </p:nvSpPr>
        <p:spPr>
          <a:xfrm>
            <a:off x="6865405" y="2835557"/>
            <a:ext cx="83088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</a:rPr>
              <a:t>USB 3.0</a:t>
            </a:r>
          </a:p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</a:rPr>
              <a:t>(3.1 Gen1)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CCB7D06A-FAB2-4CCE-B4F7-C29CE88C8BBD}"/>
              </a:ext>
            </a:extLst>
          </p:cNvPr>
          <p:cNvSpPr txBox="1"/>
          <p:nvPr/>
        </p:nvSpPr>
        <p:spPr>
          <a:xfrm>
            <a:off x="4043484" y="2841780"/>
            <a:ext cx="83088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</a:rPr>
              <a:t>USB 3.0</a:t>
            </a:r>
          </a:p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</a:rPr>
              <a:t>(3.1 Gen1)</a:t>
            </a:r>
          </a:p>
        </p:txBody>
      </p:sp>
      <p:sp>
        <p:nvSpPr>
          <p:cNvPr id="40" name="文字方塊 40">
            <a:extLst>
              <a:ext uri="{FF2B5EF4-FFF2-40B4-BE49-F238E27FC236}">
                <a16:creationId xmlns:a16="http://schemas.microsoft.com/office/drawing/2014/main" id="{158530B8-039C-F14F-802F-9960F43FE4E3}"/>
              </a:ext>
            </a:extLst>
          </p:cNvPr>
          <p:cNvSpPr txBox="1"/>
          <p:nvPr/>
        </p:nvSpPr>
        <p:spPr>
          <a:xfrm>
            <a:off x="2817257" y="3990271"/>
            <a:ext cx="247508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>
                <a:solidFill>
                  <a:srgbClr val="0070C0"/>
                </a:solidFill>
                <a:latin typeface="+mj-lt"/>
                <a:ea typeface="微軟正黑體" panose="020B0604030504040204" pitchFamily="34" charset="-120"/>
              </a:rPr>
              <a:t>Each NAS supports 2 x TR-004U units.</a:t>
            </a:r>
            <a:endParaRPr lang="en-US" altLang="zh-TW" sz="1000" b="1">
              <a:solidFill>
                <a:srgbClr val="0070C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DFC825-89B0-D04D-969D-17745BAE9F49}"/>
              </a:ext>
            </a:extLst>
          </p:cNvPr>
          <p:cNvSpPr/>
          <p:nvPr/>
        </p:nvSpPr>
        <p:spPr>
          <a:xfrm>
            <a:off x="5328192" y="3399474"/>
            <a:ext cx="105184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000" b="1">
                <a:solidFill>
                  <a:srgbClr val="0070C0"/>
                </a:solidFill>
                <a:latin typeface="+mj-lt"/>
              </a:rPr>
              <a:t>TR-004U</a:t>
            </a:r>
            <a:endParaRPr lang="en-US" sz="1000"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4" name="圖片 13">
            <a:extLst>
              <a:ext uri="{FF2B5EF4-FFF2-40B4-BE49-F238E27FC236}">
                <a16:creationId xmlns:a16="http://schemas.microsoft.com/office/drawing/2014/main" id="{17E3E697-7BDE-F041-89AE-860422B123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4285" y="3973748"/>
            <a:ext cx="244561" cy="21460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0B9723DC-3453-4383-BF0B-02945D34EF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2650" y="3120828"/>
            <a:ext cx="2280768" cy="336602"/>
          </a:xfrm>
          <a:prstGeom prst="rect">
            <a:avLst/>
          </a:prstGeom>
        </p:spPr>
      </p:pic>
      <p:pic>
        <p:nvPicPr>
          <p:cNvPr id="4098" name="Picture 2" descr="https://www.qnap.com/i/_attach_file/product/photo/800_500/308_1520233932_TS-863XU-Front.png?v=4">
            <a:extLst>
              <a:ext uri="{FF2B5EF4-FFF2-40B4-BE49-F238E27FC236}">
                <a16:creationId xmlns:a16="http://schemas.microsoft.com/office/drawing/2014/main" id="{517AAF7F-A694-4E82-9825-A63DB983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44" y="2723472"/>
            <a:ext cx="1875432" cy="11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D20CB60-B76D-4FDB-BB3C-627701BE7E22}"/>
              </a:ext>
            </a:extLst>
          </p:cNvPr>
          <p:cNvSpPr txBox="1"/>
          <p:nvPr/>
        </p:nvSpPr>
        <p:spPr>
          <a:xfrm>
            <a:off x="1579048" y="3563034"/>
            <a:ext cx="1080198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000" b="1">
                <a:solidFill>
                  <a:srgbClr val="0070C0"/>
                </a:solidFill>
                <a:latin typeface="+mj-lt"/>
                <a:ea typeface="Microsoft JHengHei UI"/>
              </a:rPr>
              <a:t>Storage pool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A9FA58C5-629F-4211-809D-68D251FB4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4843" y="3040913"/>
            <a:ext cx="417393" cy="555999"/>
          </a:xfrm>
          <a:prstGeom prst="rect">
            <a:avLst/>
          </a:prstGeom>
        </p:spPr>
      </p:pic>
      <p:pic>
        <p:nvPicPr>
          <p:cNvPr id="5" name="圖片 3" descr="一張含有 汽車, 貨車 的圖片&#10;&#10;描述是以高可信度產生">
            <a:extLst>
              <a:ext uri="{FF2B5EF4-FFF2-40B4-BE49-F238E27FC236}">
                <a16:creationId xmlns:a16="http://schemas.microsoft.com/office/drawing/2014/main" id="{2297F033-A430-4E40-8B43-22A7DE8027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7219" y="3700902"/>
            <a:ext cx="1356540" cy="4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 120">
            <a:extLst>
              <a:ext uri="{FF2B5EF4-FFF2-40B4-BE49-F238E27FC236}">
                <a16:creationId xmlns:a16="http://schemas.microsoft.com/office/drawing/2014/main" id="{1B82149E-06BE-48C4-B9B6-B8F9D0475D8F}"/>
              </a:ext>
            </a:extLst>
          </p:cNvPr>
          <p:cNvSpPr/>
          <p:nvPr/>
        </p:nvSpPr>
        <p:spPr>
          <a:xfrm>
            <a:off x="4628405" y="3852089"/>
            <a:ext cx="4108553" cy="112109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81925F-7B23-4526-A0EE-1B85690DB4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What is external (hardware)</a:t>
            </a:r>
            <a:r>
              <a:rPr lang="zh-CN" altLang="en-US"/>
              <a:t> </a:t>
            </a:r>
            <a:r>
              <a:rPr lang="en-US" altLang="zh-CN"/>
              <a:t>RAID</a:t>
            </a:r>
            <a:r>
              <a:rPr lang="zh-CN" altLang="en-US"/>
              <a:t> </a:t>
            </a:r>
            <a:r>
              <a:rPr lang="en-US" altLang="zh-CN"/>
              <a:t>?</a:t>
            </a:r>
            <a:r>
              <a:rPr lang="zh-CN" altLang="en-US"/>
              <a:t> </a:t>
            </a:r>
            <a:endParaRPr lang="zh-TW">
              <a:latin typeface="微軟正黑體"/>
              <a:ea typeface="微軟正黑體"/>
            </a:endParaRP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C0494F19-A439-4A6F-9E6B-1B4465EB4317}"/>
              </a:ext>
            </a:extLst>
          </p:cNvPr>
          <p:cNvSpPr txBox="1">
            <a:spLocks/>
          </p:cNvSpPr>
          <p:nvPr/>
        </p:nvSpPr>
        <p:spPr>
          <a:xfrm>
            <a:off x="196545" y="993947"/>
            <a:ext cx="8657087" cy="11218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A software 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RAID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uses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CPU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resources to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distribute the IO on different disk to form a RAID protection. The operation of such RAID cannot go beyond the main system.</a:t>
            </a:r>
            <a:endParaRPr lang="zh-TW" altLang="en-US" sz="1600">
              <a:solidFill>
                <a:schemeClr val="bg2">
                  <a:lumMod val="90000"/>
                  <a:lumOff val="10000"/>
                </a:schemeClr>
              </a:solidFill>
              <a:ea typeface="新細明體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An external (hardware) RAID is working independently of CPU, offloading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the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CPU</a:t>
            </a:r>
            <a:r>
              <a:rPr lang="zh-TW" altLang="en-US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 </a:t>
            </a:r>
            <a:r>
              <a:rPr lang="en-US" altLang="zh-TW" sz="1600" b="1">
                <a:solidFill>
                  <a:schemeClr val="bg2">
                    <a:lumMod val="90000"/>
                    <a:lumOff val="10000"/>
                  </a:schemeClr>
                </a:solidFill>
                <a:ea typeface="微軟正黑體"/>
              </a:rPr>
              <a:t>and allowing operations in different platform. </a:t>
            </a:r>
            <a:endParaRPr lang="zh-TW" altLang="en-US" sz="1600" b="1">
              <a:solidFill>
                <a:schemeClr val="bg2">
                  <a:lumMod val="90000"/>
                  <a:lumOff val="10000"/>
                </a:schemeClr>
              </a:solidFill>
              <a:ea typeface="微軟正黑體"/>
            </a:endParaRPr>
          </a:p>
        </p:txBody>
      </p:sp>
      <p:pic>
        <p:nvPicPr>
          <p:cNvPr id="12" name="圖片 1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95E0E2D3-1330-4651-8287-0AEFBFA1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188" y="-2418430"/>
            <a:ext cx="4655527" cy="2097658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43C3B2F7-8498-4C0B-9109-28FA41903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78540" y="3514873"/>
            <a:ext cx="699572" cy="237596"/>
          </a:xfrm>
          <a:prstGeom prst="rect">
            <a:avLst/>
          </a:prstGeom>
        </p:spPr>
      </p:pic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95A857A4-4DB6-4B3B-9D98-47A1192D1EDD}"/>
              </a:ext>
            </a:extLst>
          </p:cNvPr>
          <p:cNvCxnSpPr>
            <a:cxnSpLocks/>
          </p:cNvCxnSpPr>
          <p:nvPr/>
        </p:nvCxnSpPr>
        <p:spPr>
          <a:xfrm>
            <a:off x="2318566" y="2336052"/>
            <a:ext cx="0" cy="673054"/>
          </a:xfrm>
          <a:prstGeom prst="line">
            <a:avLst/>
          </a:prstGeom>
          <a:ln w="19050">
            <a:solidFill>
              <a:srgbClr val="00206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1B70121-5FFA-4CCC-8872-FC4D28CEDA5A}"/>
              </a:ext>
            </a:extLst>
          </p:cNvPr>
          <p:cNvSpPr txBox="1"/>
          <p:nvPr/>
        </p:nvSpPr>
        <p:spPr>
          <a:xfrm>
            <a:off x="2680659" y="2333904"/>
            <a:ext cx="1059457" cy="268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Client</a:t>
            </a:r>
            <a:endParaRPr lang="zh-TW" altLang="en-US" sz="11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A97A1BC-E025-45B6-A795-70C2A2D56B6B}"/>
              </a:ext>
            </a:extLst>
          </p:cNvPr>
          <p:cNvSpPr/>
          <p:nvPr/>
        </p:nvSpPr>
        <p:spPr>
          <a:xfrm>
            <a:off x="563671" y="2870627"/>
            <a:ext cx="3471756" cy="28794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56236E4C-B1ED-4F77-B957-D4848538A09F}"/>
              </a:ext>
            </a:extLst>
          </p:cNvPr>
          <p:cNvGrpSpPr/>
          <p:nvPr/>
        </p:nvGrpSpPr>
        <p:grpSpPr>
          <a:xfrm>
            <a:off x="983446" y="3164010"/>
            <a:ext cx="2551822" cy="1004497"/>
            <a:chOff x="1158677" y="3660654"/>
            <a:chExt cx="2551822" cy="390418"/>
          </a:xfrm>
        </p:grpSpPr>
        <p:cxnSp>
          <p:nvCxnSpPr>
            <p:cNvPr id="71" name="直線接點 70">
              <a:extLst>
                <a:ext uri="{FF2B5EF4-FFF2-40B4-BE49-F238E27FC236}">
                  <a16:creationId xmlns:a16="http://schemas.microsoft.com/office/drawing/2014/main" id="{63CF7E4B-B92C-4ABC-9DE7-69A698D95859}"/>
                </a:ext>
              </a:extLst>
            </p:cNvPr>
            <p:cNvCxnSpPr>
              <a:cxnSpLocks/>
            </p:cNvCxnSpPr>
            <p:nvPr/>
          </p:nvCxnSpPr>
          <p:spPr>
            <a:xfrm>
              <a:off x="2941622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20ACFF6B-FFBA-4DC7-99E0-9A39B75F4960}"/>
                </a:ext>
              </a:extLst>
            </p:cNvPr>
            <p:cNvCxnSpPr>
              <a:cxnSpLocks/>
            </p:cNvCxnSpPr>
            <p:nvPr/>
          </p:nvCxnSpPr>
          <p:spPr>
            <a:xfrm>
              <a:off x="3710499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1DB7EBA5-2B20-4A8D-92A9-C70D365CDC5B}"/>
                </a:ext>
              </a:extLst>
            </p:cNvPr>
            <p:cNvCxnSpPr>
              <a:cxnSpLocks/>
            </p:cNvCxnSpPr>
            <p:nvPr/>
          </p:nvCxnSpPr>
          <p:spPr>
            <a:xfrm>
              <a:off x="1158677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2DA5C83D-C0AF-4FF8-B64F-337D89560835}"/>
                </a:ext>
              </a:extLst>
            </p:cNvPr>
            <p:cNvCxnSpPr>
              <a:cxnSpLocks/>
            </p:cNvCxnSpPr>
            <p:nvPr/>
          </p:nvCxnSpPr>
          <p:spPr>
            <a:xfrm>
              <a:off x="1888142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圖片 76">
            <a:extLst>
              <a:ext uri="{FF2B5EF4-FFF2-40B4-BE49-F238E27FC236}">
                <a16:creationId xmlns:a16="http://schemas.microsoft.com/office/drawing/2014/main" id="{FDA4989C-8158-4C8B-9891-4886CA129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0942" y="3901320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FCBFFBBE-3007-4435-8F36-3B496E4EB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19818" y="3901320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F4B23692-260B-4C67-B9EF-205AFE733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67117" y="3901321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D8328A4E-15A7-4A60-A108-21577578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35993" y="3903557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AC673070-0DCF-4233-B4A1-8504AD8FA94A}"/>
              </a:ext>
            </a:extLst>
          </p:cNvPr>
          <p:cNvSpPr/>
          <p:nvPr/>
        </p:nvSpPr>
        <p:spPr>
          <a:xfrm>
            <a:off x="563671" y="3948699"/>
            <a:ext cx="3471756" cy="7538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9967135-95D3-4D3F-B706-E4488545D796}"/>
              </a:ext>
            </a:extLst>
          </p:cNvPr>
          <p:cNvSpPr txBox="1"/>
          <p:nvPr/>
        </p:nvSpPr>
        <p:spPr>
          <a:xfrm>
            <a:off x="2796771" y="2884614"/>
            <a:ext cx="122911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 RAID</a:t>
            </a:r>
            <a:endParaRPr lang="zh-TW" altLang="en-US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2B19174-1CE8-4ADB-AFD2-44BA7C4B1C87}"/>
              </a:ext>
            </a:extLst>
          </p:cNvPr>
          <p:cNvSpPr txBox="1"/>
          <p:nvPr/>
        </p:nvSpPr>
        <p:spPr>
          <a:xfrm>
            <a:off x="406286" y="2543183"/>
            <a:ext cx="1059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System</a:t>
            </a:r>
            <a:endParaRPr lang="zh-TW" altLang="en-US" sz="11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5A10BFF1-B65C-4AD8-8C40-093110B460DD}"/>
              </a:ext>
            </a:extLst>
          </p:cNvPr>
          <p:cNvSpPr txBox="1"/>
          <p:nvPr/>
        </p:nvSpPr>
        <p:spPr>
          <a:xfrm>
            <a:off x="485968" y="3711674"/>
            <a:ext cx="10594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JBOD</a:t>
            </a:r>
            <a:endParaRPr lang="zh-TW" altLang="en-US" sz="105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478A5ECC-1AD7-468E-A0FE-13FA03656BA3}"/>
              </a:ext>
            </a:extLst>
          </p:cNvPr>
          <p:cNvSpPr txBox="1"/>
          <p:nvPr/>
        </p:nvSpPr>
        <p:spPr>
          <a:xfrm>
            <a:off x="2151455" y="3617128"/>
            <a:ext cx="5886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3.0</a:t>
            </a:r>
            <a:endParaRPr lang="zh-TW" altLang="en-US" sz="8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CF0AEA1C-A18E-4615-AD85-22FB0E03A0FE}"/>
              </a:ext>
            </a:extLst>
          </p:cNvPr>
          <p:cNvGrpSpPr/>
          <p:nvPr/>
        </p:nvGrpSpPr>
        <p:grpSpPr>
          <a:xfrm>
            <a:off x="1819092" y="2028420"/>
            <a:ext cx="981287" cy="597310"/>
            <a:chOff x="4627725" y="2722951"/>
            <a:chExt cx="927820" cy="564778"/>
          </a:xfrm>
        </p:grpSpPr>
        <p:pic>
          <p:nvPicPr>
            <p:cNvPr id="103" name="圖片 102">
              <a:extLst>
                <a:ext uri="{FF2B5EF4-FFF2-40B4-BE49-F238E27FC236}">
                  <a16:creationId xmlns:a16="http://schemas.microsoft.com/office/drawing/2014/main" id="{F8357FEC-34DC-4D7F-ACDC-9AEDDB77C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7725" y="2722951"/>
              <a:ext cx="927820" cy="564778"/>
            </a:xfrm>
            <a:prstGeom prst="rect">
              <a:avLst/>
            </a:prstGeom>
          </p:spPr>
        </p:pic>
        <p:pic>
          <p:nvPicPr>
            <p:cNvPr id="104" name="圖片 103">
              <a:extLst>
                <a:ext uri="{FF2B5EF4-FFF2-40B4-BE49-F238E27FC236}">
                  <a16:creationId xmlns:a16="http://schemas.microsoft.com/office/drawing/2014/main" id="{7D817A66-9B85-4DA9-B543-79DBE1594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3353" y="2914695"/>
              <a:ext cx="346612" cy="312499"/>
            </a:xfrm>
            <a:prstGeom prst="rect">
              <a:avLst/>
            </a:prstGeom>
          </p:spPr>
        </p:pic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CAF78DE4-8B71-4A71-A2A1-01B98439CD3C}"/>
              </a:ext>
            </a:extLst>
          </p:cNvPr>
          <p:cNvSpPr/>
          <p:nvPr/>
        </p:nvSpPr>
        <p:spPr>
          <a:xfrm>
            <a:off x="460354" y="2810227"/>
            <a:ext cx="3649901" cy="516127"/>
          </a:xfrm>
          <a:prstGeom prst="rect">
            <a:avLst/>
          </a:prstGeom>
          <a:noFill/>
          <a:ln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823A5AE2-998A-42C2-8032-FF9AFBB0B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574" y="2565553"/>
            <a:ext cx="887129" cy="887108"/>
          </a:xfrm>
          <a:prstGeom prst="rect">
            <a:avLst/>
          </a:prstGeom>
        </p:spPr>
      </p:pic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3857DDA3-20AA-4B02-82C7-1CF1FF84857C}"/>
              </a:ext>
            </a:extLst>
          </p:cNvPr>
          <p:cNvSpPr txBox="1"/>
          <p:nvPr/>
        </p:nvSpPr>
        <p:spPr>
          <a:xfrm>
            <a:off x="2063185" y="2893892"/>
            <a:ext cx="10594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CPU</a:t>
            </a:r>
            <a:endParaRPr lang="zh-TW" alt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8" name="直線接點 93">
            <a:extLst>
              <a:ext uri="{FF2B5EF4-FFF2-40B4-BE49-F238E27FC236}">
                <a16:creationId xmlns:a16="http://schemas.microsoft.com/office/drawing/2014/main" id="{BC97C71D-079F-486B-811A-269A84B859E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13711" y="3738128"/>
            <a:ext cx="758198" cy="12574"/>
          </a:xfrm>
          <a:prstGeom prst="bentConnector3">
            <a:avLst>
              <a:gd name="adj1" fmla="val 103012"/>
            </a:avLst>
          </a:prstGeom>
          <a:ln w="190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BA5A0F89-1CCF-4BC7-8578-9300E2CF56DC}"/>
              </a:ext>
            </a:extLst>
          </p:cNvPr>
          <p:cNvCxnSpPr>
            <a:cxnSpLocks/>
          </p:cNvCxnSpPr>
          <p:nvPr/>
        </p:nvCxnSpPr>
        <p:spPr>
          <a:xfrm>
            <a:off x="6500790" y="2310426"/>
            <a:ext cx="0" cy="673054"/>
          </a:xfrm>
          <a:prstGeom prst="line">
            <a:avLst/>
          </a:prstGeom>
          <a:ln w="19050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D168FD73-1D65-481D-AB87-ED3977717444}"/>
              </a:ext>
            </a:extLst>
          </p:cNvPr>
          <p:cNvSpPr txBox="1"/>
          <p:nvPr/>
        </p:nvSpPr>
        <p:spPr>
          <a:xfrm>
            <a:off x="6903075" y="2361890"/>
            <a:ext cx="1059457" cy="268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Client</a:t>
            </a:r>
            <a:endParaRPr lang="zh-TW" altLang="en-US" sz="11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88D47FF2-744A-485C-9A7B-9C450A8089C2}"/>
              </a:ext>
            </a:extLst>
          </p:cNvPr>
          <p:cNvSpPr/>
          <p:nvPr/>
        </p:nvSpPr>
        <p:spPr>
          <a:xfrm flipH="1">
            <a:off x="6224703" y="3187053"/>
            <a:ext cx="551751" cy="16591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EE9848FB-BA02-4156-B38F-E82F3F0E487E}"/>
              </a:ext>
            </a:extLst>
          </p:cNvPr>
          <p:cNvGrpSpPr/>
          <p:nvPr/>
        </p:nvGrpSpPr>
        <p:grpSpPr>
          <a:xfrm>
            <a:off x="5091258" y="4111895"/>
            <a:ext cx="2738877" cy="262763"/>
            <a:chOff x="773039" y="3660654"/>
            <a:chExt cx="2738877" cy="390418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FE000739-528D-49F3-BECC-82391BB71910}"/>
                </a:ext>
              </a:extLst>
            </p:cNvPr>
            <p:cNvCxnSpPr>
              <a:cxnSpLocks/>
            </p:cNvCxnSpPr>
            <p:nvPr/>
          </p:nvCxnSpPr>
          <p:spPr>
            <a:xfrm>
              <a:off x="2644107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FB5ED7D4-48F3-46DB-A5D1-49FC8E8DE815}"/>
                </a:ext>
              </a:extLst>
            </p:cNvPr>
            <p:cNvCxnSpPr>
              <a:cxnSpLocks/>
            </p:cNvCxnSpPr>
            <p:nvPr/>
          </p:nvCxnSpPr>
          <p:spPr>
            <a:xfrm>
              <a:off x="3511916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4D8894FD-28EC-4EFD-97DC-80EF64C59D5A}"/>
                </a:ext>
              </a:extLst>
            </p:cNvPr>
            <p:cNvCxnSpPr>
              <a:cxnSpLocks/>
            </p:cNvCxnSpPr>
            <p:nvPr/>
          </p:nvCxnSpPr>
          <p:spPr>
            <a:xfrm>
              <a:off x="773039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DF9BDE3C-9B24-44D3-91DA-E44B09069A40}"/>
                </a:ext>
              </a:extLst>
            </p:cNvPr>
            <p:cNvCxnSpPr>
              <a:cxnSpLocks/>
            </p:cNvCxnSpPr>
            <p:nvPr/>
          </p:nvCxnSpPr>
          <p:spPr>
            <a:xfrm>
              <a:off x="1721667" y="3660654"/>
              <a:ext cx="0" cy="390418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圖片 116">
            <a:extLst>
              <a:ext uri="{FF2B5EF4-FFF2-40B4-BE49-F238E27FC236}">
                <a16:creationId xmlns:a16="http://schemas.microsoft.com/office/drawing/2014/main" id="{CDE7C2D3-AE4A-4BA6-8292-62EA3FB11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76979" y="4154717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118" name="圖片 117">
            <a:extLst>
              <a:ext uri="{FF2B5EF4-FFF2-40B4-BE49-F238E27FC236}">
                <a16:creationId xmlns:a16="http://schemas.microsoft.com/office/drawing/2014/main" id="{4E5724A3-43F9-4479-BE14-B30A6227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25815" y="4154717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119" name="圖片 118">
            <a:extLst>
              <a:ext uri="{FF2B5EF4-FFF2-40B4-BE49-F238E27FC236}">
                <a16:creationId xmlns:a16="http://schemas.microsoft.com/office/drawing/2014/main" id="{9D4F1752-B80A-43A3-B4DD-0CBFC449C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74651" y="4154717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pic>
        <p:nvPicPr>
          <p:cNvPr id="120" name="圖片 119">
            <a:extLst>
              <a:ext uri="{FF2B5EF4-FFF2-40B4-BE49-F238E27FC236}">
                <a16:creationId xmlns:a16="http://schemas.microsoft.com/office/drawing/2014/main" id="{4C407EF3-6940-4456-AC7D-5A0CBDE5C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23486" y="4154717"/>
            <a:ext cx="598549" cy="863337"/>
          </a:xfrm>
          <a:prstGeom prst="rect">
            <a:avLst/>
          </a:prstGeom>
          <a:effectLst>
            <a:glow rad="50800">
              <a:schemeClr val="bg1">
                <a:alpha val="25000"/>
              </a:schemeClr>
            </a:glow>
          </a:effectLst>
        </p:spPr>
      </p:pic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D77CF014-CB73-46D2-A4B1-462907E0EE28}"/>
              </a:ext>
            </a:extLst>
          </p:cNvPr>
          <p:cNvSpPr txBox="1"/>
          <p:nvPr/>
        </p:nvSpPr>
        <p:spPr>
          <a:xfrm>
            <a:off x="6895492" y="2999792"/>
            <a:ext cx="9217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Single disk</a:t>
            </a:r>
            <a:endParaRPr lang="zh-TW" altLang="en-US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C36D92F1-F740-4E34-9928-3AD632DC6191}"/>
              </a:ext>
            </a:extLst>
          </p:cNvPr>
          <p:cNvSpPr txBox="1"/>
          <p:nvPr/>
        </p:nvSpPr>
        <p:spPr>
          <a:xfrm>
            <a:off x="4525089" y="2544132"/>
            <a:ext cx="1059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System</a:t>
            </a:r>
            <a:endParaRPr lang="zh-TW" altLang="en-US" sz="11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B3A6674A-6B3D-4B17-BD79-7C022C1E1C06}"/>
              </a:ext>
            </a:extLst>
          </p:cNvPr>
          <p:cNvSpPr txBox="1"/>
          <p:nvPr/>
        </p:nvSpPr>
        <p:spPr>
          <a:xfrm>
            <a:off x="4525089" y="3622295"/>
            <a:ext cx="10594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TR-004U</a:t>
            </a:r>
            <a:endParaRPr lang="zh-TW" altLang="en-US" sz="105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5" name="文字方塊 124">
            <a:extLst>
              <a:ext uri="{FF2B5EF4-FFF2-40B4-BE49-F238E27FC236}">
                <a16:creationId xmlns:a16="http://schemas.microsoft.com/office/drawing/2014/main" id="{61E6E68F-6654-4CA6-8F2D-8454F8C0763F}"/>
              </a:ext>
            </a:extLst>
          </p:cNvPr>
          <p:cNvSpPr txBox="1"/>
          <p:nvPr/>
        </p:nvSpPr>
        <p:spPr>
          <a:xfrm>
            <a:off x="5843147" y="3518901"/>
            <a:ext cx="6051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  <a:r>
              <a:rPr lang="zh-TW" altLang="en-US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800" b="1">
                <a:solidFill>
                  <a:schemeClr val="bg2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3.0</a:t>
            </a:r>
            <a:endParaRPr lang="zh-TW" altLang="en-US" sz="800" b="1">
              <a:solidFill>
                <a:schemeClr val="bg2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733A4118-A0B8-4B20-A04F-229CEE741655}"/>
              </a:ext>
            </a:extLst>
          </p:cNvPr>
          <p:cNvGrpSpPr/>
          <p:nvPr/>
        </p:nvGrpSpPr>
        <p:grpSpPr>
          <a:xfrm>
            <a:off x="6041509" y="2001071"/>
            <a:ext cx="981287" cy="597310"/>
            <a:chOff x="4627725" y="2722951"/>
            <a:chExt cx="927820" cy="564778"/>
          </a:xfrm>
        </p:grpSpPr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638B30FD-78A2-483F-80D0-157E8C87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7725" y="2722951"/>
              <a:ext cx="927820" cy="564778"/>
            </a:xfrm>
            <a:prstGeom prst="rect">
              <a:avLst/>
            </a:prstGeom>
          </p:spPr>
        </p:pic>
        <p:pic>
          <p:nvPicPr>
            <p:cNvPr id="128" name="圖片 127">
              <a:extLst>
                <a:ext uri="{FF2B5EF4-FFF2-40B4-BE49-F238E27FC236}">
                  <a16:creationId xmlns:a16="http://schemas.microsoft.com/office/drawing/2014/main" id="{8F3D50DD-656D-4E26-A4D8-844C79361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3353" y="2914695"/>
              <a:ext cx="346612" cy="312499"/>
            </a:xfrm>
            <a:prstGeom prst="rect">
              <a:avLst/>
            </a:prstGeom>
          </p:spPr>
        </p:pic>
      </p:grpSp>
      <p:cxnSp>
        <p:nvCxnSpPr>
          <p:cNvPr id="129" name="直線接點 128">
            <a:extLst>
              <a:ext uri="{FF2B5EF4-FFF2-40B4-BE49-F238E27FC236}">
                <a16:creationId xmlns:a16="http://schemas.microsoft.com/office/drawing/2014/main" id="{2BC0FD38-1AEB-4276-BFBC-4E02E60C3353}"/>
              </a:ext>
            </a:extLst>
          </p:cNvPr>
          <p:cNvCxnSpPr>
            <a:cxnSpLocks/>
          </p:cNvCxnSpPr>
          <p:nvPr/>
        </p:nvCxnSpPr>
        <p:spPr>
          <a:xfrm>
            <a:off x="5078814" y="4111895"/>
            <a:ext cx="2738877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25D94088-4F4F-4DDA-8FC9-1677FDB4DC5B}"/>
              </a:ext>
            </a:extLst>
          </p:cNvPr>
          <p:cNvSpPr txBox="1"/>
          <p:nvPr/>
        </p:nvSpPr>
        <p:spPr>
          <a:xfrm>
            <a:off x="6557105" y="3857249"/>
            <a:ext cx="23413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Hardware RAID as a single disk</a:t>
            </a:r>
            <a:endParaRPr lang="zh-TW" altLang="en-US" sz="105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1" name="圖片 130">
            <a:extLst>
              <a:ext uri="{FF2B5EF4-FFF2-40B4-BE49-F238E27FC236}">
                <a16:creationId xmlns:a16="http://schemas.microsoft.com/office/drawing/2014/main" id="{2772F70C-AE84-44D6-9DCA-EA5EA7AB23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41540" y="3565882"/>
            <a:ext cx="382222" cy="129814"/>
          </a:xfrm>
          <a:prstGeom prst="rect">
            <a:avLst/>
          </a:prstGeom>
        </p:spPr>
      </p:pic>
      <p:sp>
        <p:nvSpPr>
          <p:cNvPr id="132" name="矩形 131">
            <a:extLst>
              <a:ext uri="{FF2B5EF4-FFF2-40B4-BE49-F238E27FC236}">
                <a16:creationId xmlns:a16="http://schemas.microsoft.com/office/drawing/2014/main" id="{C971765F-13E7-4CDC-A11C-05B93DDF0009}"/>
              </a:ext>
            </a:extLst>
          </p:cNvPr>
          <p:cNvSpPr/>
          <p:nvPr/>
        </p:nvSpPr>
        <p:spPr>
          <a:xfrm>
            <a:off x="4629143" y="2796250"/>
            <a:ext cx="4108559" cy="684560"/>
          </a:xfrm>
          <a:prstGeom prst="rect">
            <a:avLst/>
          </a:prstGeom>
          <a:noFill/>
          <a:ln>
            <a:solidFill>
              <a:schemeClr val="bg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3" name="圖片 132">
            <a:extLst>
              <a:ext uri="{FF2B5EF4-FFF2-40B4-BE49-F238E27FC236}">
                <a16:creationId xmlns:a16="http://schemas.microsoft.com/office/drawing/2014/main" id="{8CE1B47D-6836-48CB-AB15-98B1DA054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46" y="3797001"/>
            <a:ext cx="473425" cy="473425"/>
          </a:xfrm>
          <a:prstGeom prst="rect">
            <a:avLst/>
          </a:prstGeom>
        </p:spPr>
      </p:pic>
      <p:grpSp>
        <p:nvGrpSpPr>
          <p:cNvPr id="134" name="群組 133">
            <a:extLst>
              <a:ext uri="{FF2B5EF4-FFF2-40B4-BE49-F238E27FC236}">
                <a16:creationId xmlns:a16="http://schemas.microsoft.com/office/drawing/2014/main" id="{40678A06-A4B7-466C-95F8-FB83D03E2E74}"/>
              </a:ext>
            </a:extLst>
          </p:cNvPr>
          <p:cNvGrpSpPr/>
          <p:nvPr/>
        </p:nvGrpSpPr>
        <p:grpSpPr>
          <a:xfrm>
            <a:off x="6074219" y="2596098"/>
            <a:ext cx="877865" cy="877844"/>
            <a:chOff x="8138445" y="3090415"/>
            <a:chExt cx="521686" cy="521686"/>
          </a:xfrm>
        </p:grpSpPr>
        <p:pic>
          <p:nvPicPr>
            <p:cNvPr id="135" name="圖片 134">
              <a:extLst>
                <a:ext uri="{FF2B5EF4-FFF2-40B4-BE49-F238E27FC236}">
                  <a16:creationId xmlns:a16="http://schemas.microsoft.com/office/drawing/2014/main" id="{D184F501-6F34-42EF-8554-1A00E64D8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8445" y="3090415"/>
              <a:ext cx="521686" cy="521686"/>
            </a:xfrm>
            <a:prstGeom prst="rect">
              <a:avLst/>
            </a:prstGeom>
          </p:spPr>
        </p:pic>
        <p:sp>
          <p:nvSpPr>
            <p:cNvPr id="136" name="文字方塊 135">
              <a:extLst>
                <a:ext uri="{FF2B5EF4-FFF2-40B4-BE49-F238E27FC236}">
                  <a16:creationId xmlns:a16="http://schemas.microsoft.com/office/drawing/2014/main" id="{8002D96A-6685-47A8-9057-E1BE86472513}"/>
                </a:ext>
              </a:extLst>
            </p:cNvPr>
            <p:cNvSpPr txBox="1"/>
            <p:nvPr/>
          </p:nvSpPr>
          <p:spPr>
            <a:xfrm>
              <a:off x="8258886" y="3282928"/>
              <a:ext cx="274832" cy="13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CPU</a:t>
              </a:r>
              <a:endPara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856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/>
              <a:t>QNAP </a:t>
            </a:r>
            <a:r>
              <a:rPr lang="en-US" altLang="zh-TW"/>
              <a:t>g</a:t>
            </a:r>
            <a:r>
              <a:rPr lang="zh-TW" altLang="en-US"/>
              <a:t>o</a:t>
            </a:r>
            <a:r>
              <a:rPr lang="en-US" altLang="zh-TW" err="1"/>
              <a:t>es</a:t>
            </a:r>
            <a:r>
              <a:rPr lang="zh-TW" altLang="en-US"/>
              <a:t> </a:t>
            </a:r>
            <a:r>
              <a:rPr lang="en-US" altLang="zh-TW"/>
              <a:t>b</a:t>
            </a:r>
            <a:r>
              <a:rPr lang="zh-TW" altLang="en-US"/>
              <a:t>eyond NAS for </a:t>
            </a:r>
            <a:r>
              <a:rPr lang="en-US" altLang="zh-TW"/>
              <a:t>y</a:t>
            </a:r>
            <a:r>
              <a:rPr lang="zh-TW" altLang="en-US"/>
              <a:t>our </a:t>
            </a:r>
            <a:r>
              <a:rPr lang="en-US" altLang="zh-TW"/>
              <a:t>n</a:t>
            </a:r>
            <a:r>
              <a:rPr lang="zh-TW" altLang="en-US"/>
              <a:t>eeds</a:t>
            </a:r>
            <a:endParaRPr lang="en-US"/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823F017C-0024-4DD7-8F2E-C97D07D5A6E6}"/>
              </a:ext>
            </a:extLst>
          </p:cNvPr>
          <p:cNvSpPr txBox="1">
            <a:spLocks/>
          </p:cNvSpPr>
          <p:nvPr/>
        </p:nvSpPr>
        <p:spPr>
          <a:xfrm>
            <a:off x="549327" y="1042304"/>
            <a:ext cx="3938351" cy="132343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Clr>
                <a:srgbClr val="FFFFFF"/>
              </a:buClr>
              <a:buFont typeface="Arial" panose="020B0604020202020204" pitchFamily="34" charset="0"/>
              <a:buChar char="•"/>
              <a:defRPr sz="1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indent="0">
              <a:buNone/>
            </a:pPr>
            <a:r>
              <a:rPr lang="en-US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The TR-004U 4-bay USB 3.0 RAID expansion enclosure supports RAID 5 acceleration and protection to replace your existing USB 3.0 &amp; USB 2.0 single-disk external drives.</a:t>
            </a:r>
            <a:r>
              <a:rPr lang="en-US" altLang="zh-CN" sz="16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/>
              </a:rPr>
              <a:t> </a:t>
            </a:r>
            <a:endParaRPr lang="zh-CN" altLang="en-US" sz="16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CC6D24CF-4D34-4DDC-B6A2-A28B8953D8D0}"/>
              </a:ext>
            </a:extLst>
          </p:cNvPr>
          <p:cNvGrpSpPr/>
          <p:nvPr/>
        </p:nvGrpSpPr>
        <p:grpSpPr>
          <a:xfrm>
            <a:off x="5088529" y="1882894"/>
            <a:ext cx="3289175" cy="2468041"/>
            <a:chOff x="5088529" y="1882895"/>
            <a:chExt cx="3024477" cy="22694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4A426D-D813-9B4B-8ABD-9E9FFA474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8529" y="1882895"/>
              <a:ext cx="1564029" cy="22694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2FC7CBE3-A789-4FCE-B99E-42BCD6D2D56D}"/>
                </a:ext>
              </a:extLst>
            </p:cNvPr>
            <p:cNvGrpSpPr/>
            <p:nvPr/>
          </p:nvGrpSpPr>
          <p:grpSpPr>
            <a:xfrm>
              <a:off x="6651321" y="1944892"/>
              <a:ext cx="1461685" cy="1164503"/>
              <a:chOff x="6805277" y="1874371"/>
              <a:chExt cx="1461685" cy="1164503"/>
            </a:xfrm>
          </p:grpSpPr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B408197C-E939-4A77-A874-556252584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805277" y="1874371"/>
                <a:ext cx="1461685" cy="1164503"/>
              </a:xfrm>
              <a:prstGeom prst="rect">
                <a:avLst/>
              </a:prstGeom>
            </p:spPr>
          </p:pic>
          <p:sp>
            <p:nvSpPr>
              <p:cNvPr id="44" name="內容版面配置區 1">
                <a:extLst>
                  <a:ext uri="{FF2B5EF4-FFF2-40B4-BE49-F238E27FC236}">
                    <a16:creationId xmlns:a16="http://schemas.microsoft.com/office/drawing/2014/main" id="{B9E1F3B6-D049-46FD-ACD7-14D9930750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3721" y="2068827"/>
                <a:ext cx="1221665" cy="598313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zh-TW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TR-004U</a:t>
                </a:r>
                <a:r>
                  <a:rPr lang="en-US" altLang="zh-TW" sz="1600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 </a:t>
                </a:r>
                <a:r>
                  <a:rPr lang="en-US" altLang="zh-TW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supports</a:t>
                </a:r>
                <a:r>
                  <a:rPr lang="zh-TW" altLang="en-US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 </a:t>
                </a:r>
                <a:br>
                  <a:rPr lang="en-US" altLang="zh-TW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</a:br>
                <a:r>
                  <a:rPr lang="en-US" altLang="zh-TW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14TB </a:t>
                </a:r>
                <a:r>
                  <a:rPr lang="en-US" altLang="zh-CN" sz="1600" b="1">
                    <a:solidFill>
                      <a:schemeClr val="bg2">
                        <a:lumMod val="90000"/>
                        <a:lumOff val="10000"/>
                      </a:schemeClr>
                    </a:solidFill>
                    <a:latin typeface="+mj-lt"/>
                    <a:ea typeface="微軟正黑體" pitchFamily="34" charset="-120"/>
                  </a:rPr>
                  <a:t>HDDs!</a:t>
                </a:r>
                <a:endParaRPr lang="zh-TW" altLang="en-US" sz="1400" b="1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  <a:ea typeface="微軟正黑體" pitchFamily="34" charset="-120"/>
                </a:endParaRPr>
              </a:p>
            </p:txBody>
          </p:sp>
        </p:grp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DB63F45F-8250-426C-B267-F511749D376C}"/>
              </a:ext>
            </a:extLst>
          </p:cNvPr>
          <p:cNvSpPr/>
          <p:nvPr/>
        </p:nvSpPr>
        <p:spPr>
          <a:xfrm>
            <a:off x="4986683" y="1042303"/>
            <a:ext cx="3938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  <a:defRPr/>
            </a:pPr>
            <a:r>
              <a:rPr lang="en-US" altLang="zh-CN" sz="1600" b="1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  <a:ea typeface="微軟正黑體" pitchFamily="34" charset="-120"/>
              </a:rPr>
              <a:t>Same compatibility standard as NAS to support large capacity HDD.</a:t>
            </a:r>
            <a:endParaRPr lang="zh-TW" altLang="en-US" sz="1200">
              <a:solidFill>
                <a:schemeClr val="bg2">
                  <a:lumMod val="90000"/>
                  <a:lumOff val="1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35AF0E8-E1B0-4A61-B648-DC092E3F01D1}"/>
              </a:ext>
            </a:extLst>
          </p:cNvPr>
          <p:cNvGrpSpPr/>
          <p:nvPr/>
        </p:nvGrpSpPr>
        <p:grpSpPr>
          <a:xfrm>
            <a:off x="450643" y="2523779"/>
            <a:ext cx="4121357" cy="1873996"/>
            <a:chOff x="505663" y="2412388"/>
            <a:chExt cx="4121357" cy="1873996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2AB8D090-FBA0-4E76-8A9D-2D38A92F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0967" y="2633920"/>
              <a:ext cx="3051054" cy="14782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B0C06D-8BEC-8947-A6EA-8F89BDED44DF}"/>
                </a:ext>
              </a:extLst>
            </p:cNvPr>
            <p:cNvSpPr txBox="1"/>
            <p:nvPr/>
          </p:nvSpPr>
          <p:spPr>
            <a:xfrm>
              <a:off x="3453118" y="4086329"/>
              <a:ext cx="117390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</a:rPr>
                <a:t>Source: https://</a:t>
              </a:r>
              <a:r>
                <a:rPr lang="en-US" altLang="zh-CN" sz="700" err="1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</a:rPr>
                <a:t>usb.org</a:t>
              </a:r>
              <a:endParaRPr lang="en-US" sz="700">
                <a:solidFill>
                  <a:schemeClr val="bg2">
                    <a:lumMod val="90000"/>
                    <a:lumOff val="10000"/>
                  </a:schemeClr>
                </a:solidFill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47B232-61D0-274F-A0E3-2084F6948033}"/>
                </a:ext>
              </a:extLst>
            </p:cNvPr>
            <p:cNvSpPr txBox="1"/>
            <p:nvPr/>
          </p:nvSpPr>
          <p:spPr>
            <a:xfrm>
              <a:off x="2096775" y="2412388"/>
              <a:ext cx="1901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2060"/>
                  </a:solidFill>
                  <a:latin typeface="+mj-lt"/>
                </a:rPr>
                <a:t>USB </a:t>
              </a:r>
              <a:r>
                <a:rPr lang="en-US" altLang="zh-CN" sz="1200" b="1">
                  <a:solidFill>
                    <a:srgbClr val="002060"/>
                  </a:solidFill>
                  <a:latin typeface="+mj-lt"/>
                </a:rPr>
                <a:t>theoretical speeds</a:t>
              </a:r>
              <a:endParaRPr lang="en-US" sz="1200" b="1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23E762-275F-5946-B083-2384033B7676}"/>
                </a:ext>
              </a:extLst>
            </p:cNvPr>
            <p:cNvSpPr txBox="1"/>
            <p:nvPr/>
          </p:nvSpPr>
          <p:spPr>
            <a:xfrm>
              <a:off x="505663" y="2738186"/>
              <a:ext cx="11422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</a:rPr>
                <a:t>USB 3.1 Gen2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D5331F-10AD-8240-8C22-D26439378801}"/>
                </a:ext>
              </a:extLst>
            </p:cNvPr>
            <p:cNvSpPr txBox="1"/>
            <p:nvPr/>
          </p:nvSpPr>
          <p:spPr>
            <a:xfrm>
              <a:off x="505663" y="3184248"/>
              <a:ext cx="1142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</a:rPr>
                <a:t>USB 3.1 Gen1 (USB 3.0)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8D652E5-EC9B-5641-85D5-473105959402}"/>
                </a:ext>
              </a:extLst>
            </p:cNvPr>
            <p:cNvSpPr txBox="1"/>
            <p:nvPr/>
          </p:nvSpPr>
          <p:spPr>
            <a:xfrm>
              <a:off x="505663" y="3744291"/>
              <a:ext cx="11422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chemeClr val="bg2">
                      <a:lumMod val="90000"/>
                      <a:lumOff val="10000"/>
                    </a:schemeClr>
                  </a:solidFill>
                  <a:latin typeface="+mj-lt"/>
                </a:rPr>
                <a:t>USB 2.0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B41EEE-A50D-C841-B538-D7119D4C92F2}"/>
                </a:ext>
              </a:extLst>
            </p:cNvPr>
            <p:cNvSpPr txBox="1"/>
            <p:nvPr/>
          </p:nvSpPr>
          <p:spPr>
            <a:xfrm>
              <a:off x="1701680" y="3761582"/>
              <a:ext cx="8529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+mj-lt"/>
                </a:rPr>
                <a:t>0.48 Gbps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306B32-7ABA-204D-8942-63835913A39E}"/>
                </a:ext>
              </a:extLst>
            </p:cNvPr>
            <p:cNvSpPr txBox="1"/>
            <p:nvPr/>
          </p:nvSpPr>
          <p:spPr>
            <a:xfrm>
              <a:off x="2454235" y="3253218"/>
              <a:ext cx="697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  <a:latin typeface="+mj-lt"/>
                </a:rPr>
                <a:t>5 Gbps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DBB4082-9361-DD41-B3BC-C959AE764655}"/>
                </a:ext>
              </a:extLst>
            </p:cNvPr>
            <p:cNvSpPr txBox="1"/>
            <p:nvPr/>
          </p:nvSpPr>
          <p:spPr>
            <a:xfrm>
              <a:off x="3828730" y="2759988"/>
              <a:ext cx="6979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  <a:latin typeface="+mj-lt"/>
                </a:rPr>
                <a:t>10 Gbps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0645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2071</Words>
  <Application>Microsoft Office PowerPoint</Application>
  <PresentationFormat>如螢幕大小 (16:9)</PresentationFormat>
  <Paragraphs>438</Paragraphs>
  <Slides>47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8" baseType="lpstr">
      <vt:lpstr>Arial,Sans-Serif</vt:lpstr>
      <vt:lpstr>Microsoft JHengHei UI</vt:lpstr>
      <vt:lpstr>Microsoft JhengHei</vt:lpstr>
      <vt:lpstr>Microsoft JhengHei</vt:lpstr>
      <vt:lpstr>新細明體</vt:lpstr>
      <vt:lpstr>Arial</vt:lpstr>
      <vt:lpstr>Calibri</vt:lpstr>
      <vt:lpstr>Sakkal Majalla</vt:lpstr>
      <vt:lpstr>Segoe UI</vt:lpstr>
      <vt:lpstr>Verdana</vt:lpstr>
      <vt:lpstr>Simple Light</vt:lpstr>
      <vt:lpstr>PowerPoint 簡報</vt:lpstr>
      <vt:lpstr>Easily expand server and NAS capacity for a maximized investment</vt:lpstr>
      <vt:lpstr>PowerPoint 簡報</vt:lpstr>
      <vt:lpstr>PowerPoint 簡報</vt:lpstr>
      <vt:lpstr>Can it be more affordable to expand or backup server data?</vt:lpstr>
      <vt:lpstr>TR-002/TR-004 are going strong</vt:lpstr>
      <vt:lpstr>TR-004U external RAID device</vt:lpstr>
      <vt:lpstr>What is external (hardware) RAID ? </vt:lpstr>
      <vt:lpstr>QNAP goes beyond NAS for your needs</vt:lpstr>
      <vt:lpstr>QNAP goes beyond NAS for your needs</vt:lpstr>
      <vt:lpstr>TR-004U Windows / Mac performance</vt:lpstr>
      <vt:lpstr>PowerPoint 簡報</vt:lpstr>
      <vt:lpstr>Deployable short-depth chassis TR-004U</vt:lpstr>
      <vt:lpstr>TR-004U front view</vt:lpstr>
      <vt:lpstr>HDD/SSD installation</vt:lpstr>
      <vt:lpstr>TR-004U rear view</vt:lpstr>
      <vt:lpstr>Low power consumption and lesser noise sound</vt:lpstr>
      <vt:lpstr>Save energy &amp; reduce noise with sleep mode</vt:lpstr>
      <vt:lpstr>Installing the USB cable clip</vt:lpstr>
      <vt:lpstr>USB Type-C supporting more host types</vt:lpstr>
      <vt:lpstr>Backward compatible with USB 2.0 port</vt:lpstr>
      <vt:lpstr>Switching between modes (with DIP switch)</vt:lpstr>
      <vt:lpstr>Switching disk modes from factory default</vt:lpstr>
      <vt:lpstr>Switching between modes (with DIP switch)</vt:lpstr>
      <vt:lpstr>PowerPoint 簡報</vt:lpstr>
      <vt:lpstr>Add dual USB 3.1 Gen2 ports to PC &amp; NAS</vt:lpstr>
      <vt:lpstr>Configure your TR-004U on Windows/macOS -  QNAP External RAID Manager</vt:lpstr>
      <vt:lpstr>Monitor disk health</vt:lpstr>
      <vt:lpstr>Creating RAID group in two steps</vt:lpstr>
      <vt:lpstr>Format RAID group</vt:lpstr>
      <vt:lpstr>How to choose the TR-004U file system?</vt:lpstr>
      <vt:lpstr>Instant notification when RAID is abnormal</vt:lpstr>
      <vt:lpstr>RAID protection mechanism with system events logs</vt:lpstr>
      <vt:lpstr>Notification for new version of firmware and utility </vt:lpstr>
      <vt:lpstr>Flexibly expand server storage capacity</vt:lpstr>
      <vt:lpstr>Use External RAID Manager on Windows</vt:lpstr>
      <vt:lpstr>Advantages of QNAP External RAID Manager</vt:lpstr>
      <vt:lpstr>PowerPoint 簡報</vt:lpstr>
      <vt:lpstr>Official external RAID device provide better protection </vt:lpstr>
      <vt:lpstr>Create a Storage Pool with TR series</vt:lpstr>
      <vt:lpstr>Manage External RAID on the NAS</vt:lpstr>
      <vt:lpstr>Affordable snapshot backup solution</vt:lpstr>
      <vt:lpstr>Continue to use the replaced disks</vt:lpstr>
      <vt:lpstr>Connect a TR-004U to NAS</vt:lpstr>
      <vt:lpstr>Use TR-004U to expand NAS capacity</vt:lpstr>
      <vt:lpstr>2-bay and 4-bay hardware RAID units</vt:lpstr>
      <vt:lpstr>TR-004U 4-bay 1U USB 3.0 External RAID Enclosure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QNAP_Yvonne Tsai</cp:lastModifiedBy>
  <cp:revision>1</cp:revision>
  <cp:lastPrinted>2018-10-15T12:26:59Z</cp:lastPrinted>
  <dcterms:modified xsi:type="dcterms:W3CDTF">2019-04-12T01:55:20Z</dcterms:modified>
</cp:coreProperties>
</file>