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Lst>
  <p:notesMasterIdLst>
    <p:notesMasterId r:id="rId49"/>
  </p:notesMasterIdLst>
  <p:handoutMasterIdLst>
    <p:handoutMasterId r:id="rId50"/>
  </p:handoutMasterIdLst>
  <p:sldIdLst>
    <p:sldId id="256" r:id="rId2"/>
    <p:sldId id="396" r:id="rId3"/>
    <p:sldId id="404" r:id="rId4"/>
    <p:sldId id="386" r:id="rId5"/>
    <p:sldId id="391" r:id="rId6"/>
    <p:sldId id="408" r:id="rId7"/>
    <p:sldId id="344" r:id="rId8"/>
    <p:sldId id="379" r:id="rId9"/>
    <p:sldId id="341" r:id="rId10"/>
    <p:sldId id="392" r:id="rId11"/>
    <p:sldId id="349" r:id="rId12"/>
    <p:sldId id="403" r:id="rId13"/>
    <p:sldId id="409" r:id="rId14"/>
    <p:sldId id="361" r:id="rId15"/>
    <p:sldId id="411" r:id="rId16"/>
    <p:sldId id="363" r:id="rId17"/>
    <p:sldId id="410" r:id="rId18"/>
    <p:sldId id="360" r:id="rId19"/>
    <p:sldId id="362" r:id="rId20"/>
    <p:sldId id="378" r:id="rId21"/>
    <p:sldId id="359" r:id="rId22"/>
    <p:sldId id="368" r:id="rId23"/>
    <p:sldId id="394" r:id="rId24"/>
    <p:sldId id="374" r:id="rId25"/>
    <p:sldId id="383" r:id="rId26"/>
    <p:sldId id="401" r:id="rId27"/>
    <p:sldId id="365" r:id="rId28"/>
    <p:sldId id="366" r:id="rId29"/>
    <p:sldId id="367" r:id="rId30"/>
    <p:sldId id="369" r:id="rId31"/>
    <p:sldId id="385" r:id="rId32"/>
    <p:sldId id="370" r:id="rId33"/>
    <p:sldId id="371" r:id="rId34"/>
    <p:sldId id="375" r:id="rId35"/>
    <p:sldId id="406" r:id="rId36"/>
    <p:sldId id="354" r:id="rId37"/>
    <p:sldId id="377" r:id="rId38"/>
    <p:sldId id="384" r:id="rId39"/>
    <p:sldId id="346" r:id="rId40"/>
    <p:sldId id="347" r:id="rId41"/>
    <p:sldId id="348" r:id="rId42"/>
    <p:sldId id="353" r:id="rId43"/>
    <p:sldId id="407" r:id="rId44"/>
    <p:sldId id="296" r:id="rId45"/>
    <p:sldId id="345" r:id="rId46"/>
    <p:sldId id="395" r:id="rId47"/>
    <p:sldId id="289"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10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b5243655-26ed-4f1d-966f-d9e885211a8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3D2"/>
    <a:srgbClr val="15815D"/>
    <a:srgbClr val="97A5C8"/>
    <a:srgbClr val="24B8EC"/>
    <a:srgbClr val="505B71"/>
    <a:srgbClr val="291060"/>
    <a:srgbClr val="B7CFEC"/>
    <a:srgbClr val="595757"/>
    <a:srgbClr val="0A0D0F"/>
    <a:srgbClr val="3C0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6BAF68-0394-B672-B342-EB311B2B161C}" v="1" dt="2019-04-11T04:55:04.260"/>
    <p1510:client id="{28C90A4A-D183-49F9-9941-D843289CD41A}" v="2970" dt="2019-04-12T02:59:50.196"/>
    <p1510:client id="{D49CD77F-5D36-E2F7-42E6-FE14BF4C21C0}" v="39" dt="2019-04-10T08:49:09.917"/>
    <p1510:client id="{B5089ABF-0CC9-4330-9782-75449D5E8956}" v="54" dt="2019-04-11T01:52:30.686"/>
    <p1510:client id="{5C3380C9-D3A5-2CB7-A988-B777BA991EBD}" v="32" dt="2019-04-11T01:41:40.018"/>
    <p1510:client id="{3980D8EA-D9AE-44D5-CF7D-D1B9DFE302AF}" v="5" dt="2019-04-11T01:44:11.991"/>
    <p1510:client id="{4E8300DE-DB84-AC43-DD59-FCFDD83E06C1}" v="23" dt="2019-04-11T01:57:04.675"/>
    <p1510:client id="{E42D57BF-1720-73FF-05E5-643E487030F7}" v="2" dt="2019-04-11T03:13:51.063"/>
    <p1510:client id="{BB2B668D-997C-4214-8108-43574D18A46E}" v="38" dt="2019-04-11T05:03:51.138"/>
    <p1510:client id="{05D6504F-5D8E-AE43-8381-528A7B076698}" v="164" dt="2019-04-11T05:18:21.095"/>
    <p1510:client id="{8255CDA1-E995-6DCA-2557-3ED9D1D21019}" v="26" dt="2019-04-11T01:47:07.562"/>
    <p1510:client id="{7B02E81A-9A63-5274-2F1E-2B5D735E163A}" v="13" dt="2019-04-11T06:08:58.310"/>
  </p1510:revLst>
</p1510:revInfo>
</file>

<file path=ppt/tableStyles.xml><?xml version="1.0" encoding="utf-8"?>
<a:tblStyleLst xmlns:a="http://schemas.openxmlformats.org/drawingml/2006/main" def="{5C22544A-7EE6-4342-B048-85BDC9FD1C3A}">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82" y="106"/>
      </p:cViewPr>
      <p:guideLst>
        <p:guide orient="horz" pos="1620"/>
        <p:guide pos="2880"/>
        <p:guide pos="310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600A82-17A7-43D1-92C4-CC31B2118417}" type="datetimeFigureOut">
              <a:rPr lang="zh-TW" altLang="en-US" smtClean="0"/>
              <a:pPr/>
              <a:t>2019/4/12</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2C5791-50A5-4EC7-82E3-F2E8D085595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Shape 145"/>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lang="zh-TW" altLang="en-US"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lang="en-US" sz="1100" b="0" i="0" u="none" strike="noStrike" cap="none">
              <a:latin typeface="Arial"/>
              <a:ea typeface="Arial"/>
              <a:cs typeface="Arial"/>
            </a:endParaRPr>
          </a:p>
        </p:txBody>
      </p:sp>
    </p:spTree>
    <p:extLst>
      <p:ext uri="{BB962C8B-B14F-4D97-AF65-F5344CB8AC3E}">
        <p14:creationId xmlns:p14="http://schemas.microsoft.com/office/powerpoint/2010/main" val="955375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4127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lang="en-US" sz="1100" b="0" i="0" u="none" strike="noStrike" cap="none">
              <a:latin typeface="Arial"/>
              <a:ea typeface="Arial"/>
              <a:cs typeface="Arial"/>
            </a:endParaRPr>
          </a:p>
        </p:txBody>
      </p:sp>
    </p:spTree>
    <p:extLst>
      <p:ext uri="{BB962C8B-B14F-4D97-AF65-F5344CB8AC3E}">
        <p14:creationId xmlns:p14="http://schemas.microsoft.com/office/powerpoint/2010/main" val="2572510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411345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lang="en-US" sz="1100" b="0" i="0" u="none" strike="noStrike" cap="none">
              <a:latin typeface="Arial"/>
              <a:ea typeface="Arial"/>
              <a:cs typeface="Arial"/>
            </a:endParaRPr>
          </a:p>
        </p:txBody>
      </p:sp>
    </p:spTree>
    <p:extLst>
      <p:ext uri="{BB962C8B-B14F-4D97-AF65-F5344CB8AC3E}">
        <p14:creationId xmlns:p14="http://schemas.microsoft.com/office/powerpoint/2010/main" val="2479694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164259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3672002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505515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813405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352643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lang="en-US" sz="1100" b="0" i="0" u="none" strike="noStrike" cap="none">
              <a:latin typeface="Arial"/>
              <a:ea typeface="Arial"/>
              <a:cs typeface="Arial"/>
            </a:endParaRPr>
          </a:p>
        </p:txBody>
      </p:sp>
    </p:spTree>
    <p:extLst>
      <p:ext uri="{BB962C8B-B14F-4D97-AF65-F5344CB8AC3E}">
        <p14:creationId xmlns:p14="http://schemas.microsoft.com/office/powerpoint/2010/main" val="262371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3691754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90539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Shape 50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a:p>
        </p:txBody>
      </p:sp>
    </p:spTree>
    <p:extLst>
      <p:ext uri="{BB962C8B-B14F-4D97-AF65-F5344CB8AC3E}">
        <p14:creationId xmlns:p14="http://schemas.microsoft.com/office/powerpoint/2010/main" val="218347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ltLang="zh-TW"/>
          </a:p>
        </p:txBody>
      </p:sp>
    </p:spTree>
    <p:extLst>
      <p:ext uri="{BB962C8B-B14F-4D97-AF65-F5344CB8AC3E}">
        <p14:creationId xmlns:p14="http://schemas.microsoft.com/office/powerpoint/2010/main" val="322756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314058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a:p>
        </p:txBody>
      </p:sp>
    </p:spTree>
    <p:extLst>
      <p:ext uri="{BB962C8B-B14F-4D97-AF65-F5344CB8AC3E}">
        <p14:creationId xmlns:p14="http://schemas.microsoft.com/office/powerpoint/2010/main" val="233987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7241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ltLang="zh-TW"/>
          </a:p>
        </p:txBody>
      </p:sp>
    </p:spTree>
    <p:extLst>
      <p:ext uri="{BB962C8B-B14F-4D97-AF65-F5344CB8AC3E}">
        <p14:creationId xmlns:p14="http://schemas.microsoft.com/office/powerpoint/2010/main" val="245575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ltLang="zh-CN"/>
          </a:p>
        </p:txBody>
      </p:sp>
    </p:spTree>
    <p:extLst>
      <p:ext uri="{BB962C8B-B14F-4D97-AF65-F5344CB8AC3E}">
        <p14:creationId xmlns:p14="http://schemas.microsoft.com/office/powerpoint/2010/main" val="1168387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2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9" y="1635646"/>
            <a:ext cx="8292740" cy="94550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Verdana"/>
              <a:buNone/>
              <a:defRPr sz="4200" b="1" i="0" u="none" strike="noStrike" cap="none">
                <a:solidFill>
                  <a:srgbClr val="F2F2F2"/>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2" name="Shape 12"/>
          <p:cNvSpPr txBox="1">
            <a:spLocks noGrp="1"/>
          </p:cNvSpPr>
          <p:nvPr>
            <p:ph type="subTitle" idx="1"/>
          </p:nvPr>
        </p:nvSpPr>
        <p:spPr>
          <a:xfrm>
            <a:off x="311700" y="2715766"/>
            <a:ext cx="8520599" cy="792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400"/>
              <a:buFont typeface="Verdana"/>
              <a:buNone/>
              <a:defRPr sz="24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pic>
        <p:nvPicPr>
          <p:cNvPr id="14" name="Shape 14"/>
          <p:cNvPicPr preferRelativeResize="0"/>
          <p:nvPr/>
        </p:nvPicPr>
        <p:blipFill>
          <a:blip r:embed="rId2"/>
          <a:stretch>
            <a:fillRect/>
          </a:stretch>
        </p:blipFill>
        <p:spPr>
          <a:xfrm>
            <a:off x="8" y="577"/>
            <a:ext cx="9151985" cy="51479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4" y="0"/>
            <a:ext cx="9143991" cy="5143495"/>
          </a:xfrm>
          <a:prstGeom prst="rect">
            <a:avLst/>
          </a:prstGeom>
        </p:spPr>
      </p:pic>
    </p:spTree>
    <p:extLst>
      <p:ext uri="{BB962C8B-B14F-4D97-AF65-F5344CB8AC3E}">
        <p14:creationId xmlns:p14="http://schemas.microsoft.com/office/powerpoint/2010/main" val="196936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1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4" y="0"/>
            <a:ext cx="9143992" cy="5143496"/>
          </a:xfrm>
          <a:prstGeom prst="rect">
            <a:avLst/>
          </a:prstGeom>
        </p:spPr>
      </p:pic>
    </p:spTree>
    <p:extLst>
      <p:ext uri="{BB962C8B-B14F-4D97-AF65-F5344CB8AC3E}">
        <p14:creationId xmlns:p14="http://schemas.microsoft.com/office/powerpoint/2010/main" val="334578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4" y="0"/>
            <a:ext cx="9143992" cy="5143495"/>
          </a:xfrm>
          <a:prstGeom prst="rect">
            <a:avLst/>
          </a:prstGeom>
        </p:spPr>
      </p:pic>
    </p:spTree>
    <p:extLst>
      <p:ext uri="{BB962C8B-B14F-4D97-AF65-F5344CB8AC3E}">
        <p14:creationId xmlns:p14="http://schemas.microsoft.com/office/powerpoint/2010/main" val="1078525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標題及內容">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55159A6-D313-47EC-A987-D6A0DACCB0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Shape 11">
            <a:extLst>
              <a:ext uri="{FF2B5EF4-FFF2-40B4-BE49-F238E27FC236}">
                <a16:creationId xmlns:a16="http://schemas.microsoft.com/office/drawing/2014/main" id="{9B761612-9578-48AB-9C3B-32C653694838}"/>
              </a:ext>
            </a:extLst>
          </p:cNvPr>
          <p:cNvSpPr txBox="1">
            <a:spLocks noGrp="1"/>
          </p:cNvSpPr>
          <p:nvPr>
            <p:ph type="ctrTitle"/>
          </p:nvPr>
        </p:nvSpPr>
        <p:spPr>
          <a:xfrm>
            <a:off x="0" y="0"/>
            <a:ext cx="9144000" cy="88612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36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dirty="0"/>
          </a:p>
        </p:txBody>
      </p:sp>
    </p:spTree>
    <p:extLst>
      <p:ext uri="{BB962C8B-B14F-4D97-AF65-F5344CB8AC3E}">
        <p14:creationId xmlns:p14="http://schemas.microsoft.com/office/powerpoint/2010/main" val="37043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slide" type="title" preserve="1">
  <p:cSld name="2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9" y="1635646"/>
            <a:ext cx="8292740" cy="94550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Verdana"/>
              <a:buNone/>
              <a:defRPr sz="4200" b="1" i="0" u="none" strike="noStrike" cap="none">
                <a:solidFill>
                  <a:srgbClr val="F2F2F2"/>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2" name="Shape 12"/>
          <p:cNvSpPr txBox="1">
            <a:spLocks noGrp="1"/>
          </p:cNvSpPr>
          <p:nvPr>
            <p:ph type="subTitle" idx="1"/>
          </p:nvPr>
        </p:nvSpPr>
        <p:spPr>
          <a:xfrm>
            <a:off x="311700" y="2715766"/>
            <a:ext cx="8520599" cy="792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400"/>
              <a:buFont typeface="Verdana"/>
              <a:buNone/>
              <a:defRPr sz="24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pic>
        <p:nvPicPr>
          <p:cNvPr id="14" name="Shape 14"/>
          <p:cNvPicPr preferRelativeResize="0"/>
          <p:nvPr/>
        </p:nvPicPr>
        <p:blipFill>
          <a:blip r:embed="rId2"/>
          <a:stretch>
            <a:fillRect/>
          </a:stretch>
        </p:blipFill>
        <p:spPr>
          <a:xfrm>
            <a:off x="8" y="577"/>
            <a:ext cx="9151985" cy="5147992"/>
          </a:xfrm>
          <a:prstGeom prst="rect">
            <a:avLst/>
          </a:prstGeom>
          <a:noFill/>
          <a:ln>
            <a:noFill/>
          </a:ln>
        </p:spPr>
      </p:pic>
    </p:spTree>
    <p:extLst>
      <p:ext uri="{BB962C8B-B14F-4D97-AF65-F5344CB8AC3E}">
        <p14:creationId xmlns:p14="http://schemas.microsoft.com/office/powerpoint/2010/main" val="39338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reserve="1" userDrawn="1">
  <p:cSld name="2_Title slide">
    <p:spTree>
      <p:nvGrpSpPr>
        <p:cNvPr id="1" name="Shape 10"/>
        <p:cNvGrpSpPr/>
        <p:nvPr/>
      </p:nvGrpSpPr>
      <p:grpSpPr>
        <a:xfrm>
          <a:off x="0" y="0"/>
          <a:ext cx="0" cy="0"/>
          <a:chOff x="0" y="0"/>
          <a:chExt cx="0" cy="0"/>
        </a:xfrm>
      </p:grpSpPr>
      <p:sp>
        <p:nvSpPr>
          <p:cNvPr id="13" name="Shape 1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pic>
        <p:nvPicPr>
          <p:cNvPr id="3" name="圖片 2">
            <a:extLst>
              <a:ext uri="{FF2B5EF4-FFF2-40B4-BE49-F238E27FC236}">
                <a16:creationId xmlns:a16="http://schemas.microsoft.com/office/drawing/2014/main" id="{108D0209-7B27-498E-95FE-5830663D515A}"/>
              </a:ext>
            </a:extLst>
          </p:cNvPr>
          <p:cNvPicPr>
            <a:picLocks noChangeAspect="1"/>
          </p:cNvPicPr>
          <p:nvPr userDrawn="1"/>
        </p:nvPicPr>
        <p:blipFill>
          <a:blip r:embed="rId2"/>
          <a:stretch>
            <a:fillRect/>
          </a:stretch>
        </p:blipFill>
        <p:spPr>
          <a:xfrm>
            <a:off x="2" y="0"/>
            <a:ext cx="9143996" cy="5143497"/>
          </a:xfrm>
          <a:prstGeom prst="rect">
            <a:avLst/>
          </a:prstGeom>
        </p:spPr>
      </p:pic>
    </p:spTree>
    <p:extLst>
      <p:ext uri="{BB962C8B-B14F-4D97-AF65-F5344CB8AC3E}">
        <p14:creationId xmlns:p14="http://schemas.microsoft.com/office/powerpoint/2010/main" val="30522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reserve="1" userDrawn="1">
  <p:cSld name="2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0" y="0"/>
            <a:ext cx="9144000" cy="90026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36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dirty="0"/>
          </a:p>
        </p:txBody>
      </p:sp>
      <p:sp>
        <p:nvSpPr>
          <p:cNvPr id="13" name="Shape 1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267764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2" y="0"/>
            <a:ext cx="9143996" cy="5143497"/>
          </a:xfrm>
          <a:prstGeom prst="rect">
            <a:avLst/>
          </a:prstGeom>
        </p:spPr>
      </p:pic>
      <p:sp>
        <p:nvSpPr>
          <p:cNvPr id="4" name="Shape 11">
            <a:extLst>
              <a:ext uri="{FF2B5EF4-FFF2-40B4-BE49-F238E27FC236}">
                <a16:creationId xmlns:a16="http://schemas.microsoft.com/office/drawing/2014/main" id="{97DCA8F9-80C3-426C-9FEE-BEF49900E875}"/>
              </a:ext>
            </a:extLst>
          </p:cNvPr>
          <p:cNvSpPr txBox="1">
            <a:spLocks noGrp="1"/>
          </p:cNvSpPr>
          <p:nvPr>
            <p:ph type="ctrTitle"/>
          </p:nvPr>
        </p:nvSpPr>
        <p:spPr>
          <a:xfrm>
            <a:off x="0" y="0"/>
            <a:ext cx="9144000" cy="90026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36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dirty="0"/>
          </a:p>
        </p:txBody>
      </p:sp>
    </p:spTree>
    <p:extLst>
      <p:ext uri="{BB962C8B-B14F-4D97-AF65-F5344CB8AC3E}">
        <p14:creationId xmlns:p14="http://schemas.microsoft.com/office/powerpoint/2010/main" val="18349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3" y="0"/>
            <a:ext cx="9143994" cy="5143497"/>
          </a:xfrm>
          <a:prstGeom prst="rect">
            <a:avLst/>
          </a:prstGeom>
        </p:spPr>
      </p:pic>
      <p:sp>
        <p:nvSpPr>
          <p:cNvPr id="4" name="Shape 11">
            <a:extLst>
              <a:ext uri="{FF2B5EF4-FFF2-40B4-BE49-F238E27FC236}">
                <a16:creationId xmlns:a16="http://schemas.microsoft.com/office/drawing/2014/main" id="{CAF776C6-E8FB-4872-AB7C-C9C80EA006AB}"/>
              </a:ext>
            </a:extLst>
          </p:cNvPr>
          <p:cNvSpPr txBox="1">
            <a:spLocks noGrp="1"/>
          </p:cNvSpPr>
          <p:nvPr>
            <p:ph type="ctrTitle"/>
          </p:nvPr>
        </p:nvSpPr>
        <p:spPr>
          <a:xfrm>
            <a:off x="0" y="0"/>
            <a:ext cx="9144000" cy="90026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36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dirty="0"/>
          </a:p>
        </p:txBody>
      </p:sp>
    </p:spTree>
    <p:extLst>
      <p:ext uri="{BB962C8B-B14F-4D97-AF65-F5344CB8AC3E}">
        <p14:creationId xmlns:p14="http://schemas.microsoft.com/office/powerpoint/2010/main" val="328333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3" y="0"/>
            <a:ext cx="9143994" cy="5143496"/>
          </a:xfrm>
          <a:prstGeom prst="rect">
            <a:avLst/>
          </a:prstGeom>
        </p:spPr>
      </p:pic>
      <p:sp>
        <p:nvSpPr>
          <p:cNvPr id="4" name="Shape 11">
            <a:extLst>
              <a:ext uri="{FF2B5EF4-FFF2-40B4-BE49-F238E27FC236}">
                <a16:creationId xmlns:a16="http://schemas.microsoft.com/office/drawing/2014/main" id="{B63FDB2D-9034-4E03-90E4-CAEF3E27F629}"/>
              </a:ext>
            </a:extLst>
          </p:cNvPr>
          <p:cNvSpPr txBox="1">
            <a:spLocks noGrp="1"/>
          </p:cNvSpPr>
          <p:nvPr>
            <p:ph type="ctrTitle"/>
          </p:nvPr>
        </p:nvSpPr>
        <p:spPr>
          <a:xfrm>
            <a:off x="0" y="0"/>
            <a:ext cx="9144000" cy="90026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36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dirty="0"/>
          </a:p>
        </p:txBody>
      </p:sp>
    </p:spTree>
    <p:extLst>
      <p:ext uri="{BB962C8B-B14F-4D97-AF65-F5344CB8AC3E}">
        <p14:creationId xmlns:p14="http://schemas.microsoft.com/office/powerpoint/2010/main" val="3981757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3" y="0"/>
            <a:ext cx="9143994" cy="5143496"/>
          </a:xfrm>
          <a:prstGeom prst="rect">
            <a:avLst/>
          </a:prstGeom>
        </p:spPr>
      </p:pic>
    </p:spTree>
    <p:extLst>
      <p:ext uri="{BB962C8B-B14F-4D97-AF65-F5344CB8AC3E}">
        <p14:creationId xmlns:p14="http://schemas.microsoft.com/office/powerpoint/2010/main" val="247665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slide" preserve="1" userDrawn="1">
  <p:cSld name="2_Title slide">
    <p:spTree>
      <p:nvGrpSpPr>
        <p:cNvPr id="1" name="Shape 10"/>
        <p:cNvGrpSpPr/>
        <p:nvPr/>
      </p:nvGrpSpPr>
      <p:grpSpPr>
        <a:xfrm>
          <a:off x="0" y="0"/>
          <a:ext cx="0" cy="0"/>
          <a:chOff x="0" y="0"/>
          <a:chExt cx="0" cy="0"/>
        </a:xfrm>
      </p:grpSpPr>
      <p:pic>
        <p:nvPicPr>
          <p:cNvPr id="3" name="圖片 2">
            <a:extLst>
              <a:ext uri="{FF2B5EF4-FFF2-40B4-BE49-F238E27FC236}">
                <a16:creationId xmlns:a16="http://schemas.microsoft.com/office/drawing/2014/main" id="{E49CCDBD-41F3-4E41-9F3E-ABDEAB2F8C9B}"/>
              </a:ext>
            </a:extLst>
          </p:cNvPr>
          <p:cNvPicPr>
            <a:picLocks noChangeAspect="1"/>
          </p:cNvPicPr>
          <p:nvPr userDrawn="1"/>
        </p:nvPicPr>
        <p:blipFill>
          <a:blip r:embed="rId2"/>
          <a:stretch>
            <a:fillRect/>
          </a:stretch>
        </p:blipFill>
        <p:spPr>
          <a:xfrm>
            <a:off x="4" y="0"/>
            <a:ext cx="9143992" cy="5143496"/>
          </a:xfrm>
          <a:prstGeom prst="rect">
            <a:avLst/>
          </a:prstGeom>
        </p:spPr>
      </p:pic>
    </p:spTree>
    <p:extLst>
      <p:ext uri="{BB962C8B-B14F-4D97-AF65-F5344CB8AC3E}">
        <p14:creationId xmlns:p14="http://schemas.microsoft.com/office/powerpoint/2010/main" val="59373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7FDDD">
            <a:alpha val="0"/>
          </a:srgbClr>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14282" y="357171"/>
            <a:ext cx="8786873" cy="71437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Verdana"/>
              <a:buChar char="●"/>
              <a:defRPr sz="1800" b="0" i="0" u="none" strike="noStrike" cap="none">
                <a:solidFill>
                  <a:schemeClr val="dk2"/>
                </a:solidFill>
                <a:latin typeface="Verdana"/>
                <a:ea typeface="Verdana"/>
                <a:cs typeface="Verdana"/>
                <a:sym typeface="Verdana"/>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715403" y="4857766"/>
            <a:ext cx="428595" cy="285734"/>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pic>
        <p:nvPicPr>
          <p:cNvPr id="9" name="Shape 9"/>
          <p:cNvPicPr preferRelativeResize="0"/>
          <p:nvPr/>
        </p:nvPicPr>
        <p:blipFill>
          <a:blip r:embed="rId15"/>
          <a:stretch>
            <a:fillRect/>
          </a:stretch>
        </p:blipFill>
        <p:spPr>
          <a:xfrm>
            <a:off x="4" y="0"/>
            <a:ext cx="9143992" cy="51434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92" r:id="rId2"/>
    <p:sldLayoutId id="2147483682" r:id="rId3"/>
    <p:sldLayoutId id="2147483677" r:id="rId4"/>
    <p:sldLayoutId id="2147483685" r:id="rId5"/>
    <p:sldLayoutId id="2147483688" r:id="rId6"/>
    <p:sldLayoutId id="2147483689" r:id="rId7"/>
    <p:sldLayoutId id="2147483686" r:id="rId8"/>
    <p:sldLayoutId id="2147483696" r:id="rId9"/>
    <p:sldLayoutId id="2147483695" r:id="rId10"/>
    <p:sldLayoutId id="2147483690" r:id="rId11"/>
    <p:sldLayoutId id="2147483697"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9.png"/><Relationship Id="rId7" Type="http://schemas.openxmlformats.org/officeDocument/2006/relationships/image" Target="../media/image27.emf"/><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3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4.png"/><Relationship Id="rId2" Type="http://schemas.openxmlformats.org/officeDocument/2006/relationships/image" Target="../media/image71.tiff"/><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8.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74.png"/><Relationship Id="rId5" Type="http://schemas.openxmlformats.org/officeDocument/2006/relationships/image" Target="../media/image76.png"/><Relationship Id="rId10" Type="http://schemas.openxmlformats.org/officeDocument/2006/relationships/image" Target="../media/image28.png"/><Relationship Id="rId4" Type="http://schemas.openxmlformats.org/officeDocument/2006/relationships/image" Target="../media/image75.png"/><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86.png"/><Relationship Id="rId7"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92.png"/><Relationship Id="rId12" Type="http://schemas.openxmlformats.org/officeDocument/2006/relationships/image" Target="../media/image93.png"/><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91.png"/><Relationship Id="rId11" Type="http://schemas.openxmlformats.org/officeDocument/2006/relationships/image" Target="../media/image27.emf"/><Relationship Id="rId5" Type="http://schemas.openxmlformats.org/officeDocument/2006/relationships/image" Target="../media/image90.png"/><Relationship Id="rId10" Type="http://schemas.openxmlformats.org/officeDocument/2006/relationships/image" Target="../media/image79.png"/><Relationship Id="rId4" Type="http://schemas.openxmlformats.org/officeDocument/2006/relationships/image" Target="../media/image87.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13.sv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8.png"/><Relationship Id="rId7" Type="http://schemas.openxmlformats.org/officeDocument/2006/relationships/image" Target="../media/image10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34.png"/><Relationship Id="rId4" Type="http://schemas.openxmlformats.org/officeDocument/2006/relationships/image" Target="../media/image27.emf"/></Relationships>
</file>

<file path=ppt/slides/_rels/slide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4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38.png"/><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42.png"/><Relationship Id="rId4" Type="http://schemas.openxmlformats.org/officeDocument/2006/relationships/image" Target="../media/image1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3.emf"/></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7.emf"/><Relationship Id="rId5" Type="http://schemas.openxmlformats.org/officeDocument/2006/relationships/image" Target="../media/image28.png"/><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1D36CD4-D141-43B2-96AF-2D04EB81B98C}"/>
              </a:ext>
            </a:extLst>
          </p:cNvPr>
          <p:cNvPicPr>
            <a:picLocks noChangeAspect="1"/>
          </p:cNvPicPr>
          <p:nvPr/>
        </p:nvPicPr>
        <p:blipFill>
          <a:blip r:embed="rId3"/>
          <a:stretch>
            <a:fillRect/>
          </a:stretch>
        </p:blipFill>
        <p:spPr>
          <a:xfrm>
            <a:off x="5085233" y="2400969"/>
            <a:ext cx="3966282" cy="2118994"/>
          </a:xfrm>
          <a:prstGeom prst="rect">
            <a:avLst/>
          </a:prstGeom>
        </p:spPr>
      </p:pic>
      <p:pic>
        <p:nvPicPr>
          <p:cNvPr id="5" name="圖片 6" descr="一張含有 監視器, 黑色, 螢幕, 室外 的圖片&#10;&#10;描述是以高可信度產生">
            <a:extLst>
              <a:ext uri="{FF2B5EF4-FFF2-40B4-BE49-F238E27FC236}">
                <a16:creationId xmlns:a16="http://schemas.microsoft.com/office/drawing/2014/main" id="{1B9867C9-450F-422D-B625-2F00D79270BF}"/>
              </a:ext>
            </a:extLst>
          </p:cNvPr>
          <p:cNvPicPr>
            <a:picLocks noChangeAspect="1"/>
          </p:cNvPicPr>
          <p:nvPr/>
        </p:nvPicPr>
        <p:blipFill>
          <a:blip r:embed="rId4"/>
          <a:stretch>
            <a:fillRect/>
          </a:stretch>
        </p:blipFill>
        <p:spPr>
          <a:xfrm>
            <a:off x="1467300" y="2406951"/>
            <a:ext cx="3445990" cy="2089689"/>
          </a:xfrm>
          <a:prstGeom prst="rect">
            <a:avLst/>
          </a:prstGeom>
        </p:spPr>
      </p:pic>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p:txBody>
          <a:bodyPr anchor="ctr"/>
          <a:lstStyle/>
          <a:p>
            <a:r>
              <a:rPr lang="en-US" altLang="zh-TW"/>
              <a:t>QNAP</a:t>
            </a:r>
            <a:r>
              <a:rPr lang="zh-TW" altLang="en-US"/>
              <a:t> 為您跨界打造最佳擴充利器</a:t>
            </a:r>
            <a:endParaRPr lang="en-US"/>
          </a:p>
        </p:txBody>
      </p:sp>
      <p:sp>
        <p:nvSpPr>
          <p:cNvPr id="3" name="內容版面配置區 1">
            <a:extLst>
              <a:ext uri="{FF2B5EF4-FFF2-40B4-BE49-F238E27FC236}">
                <a16:creationId xmlns:a16="http://schemas.microsoft.com/office/drawing/2014/main" id="{823F017C-0024-4DD7-8F2E-C97D07D5A6E6}"/>
              </a:ext>
            </a:extLst>
          </p:cNvPr>
          <p:cNvSpPr txBox="1">
            <a:spLocks/>
          </p:cNvSpPr>
          <p:nvPr/>
        </p:nvSpPr>
        <p:spPr>
          <a:xfrm>
            <a:off x="1148668" y="1008913"/>
            <a:ext cx="7995332" cy="433330"/>
          </a:xfrm>
          <a:prstGeom prst="rect">
            <a:avLst/>
          </a:prstGeom>
        </p:spPr>
        <p:txBody>
          <a:bodyPr vert="horz" lIns="91440" tIns="45720" rIns="91440" bIns="45720" rtlCol="0" anchor="t">
            <a:normAutofit fontScale="85000" lnSpcReduction="10000"/>
          </a:bodyPr>
          <a:lstStyle/>
          <a:p>
            <a:pPr>
              <a:buClr>
                <a:schemeClr val="bg1"/>
              </a:buClr>
              <a:defRPr/>
            </a:pPr>
            <a:r>
              <a:rPr lang="en-US" altLang="zh-TW" sz="1800" b="1" i="0" u="none" strike="noStrike" kern="0" cap="none" spc="0" baseline="0" noProof="0">
                <a:solidFill>
                  <a:schemeClr val="bg2">
                    <a:lumMod val="90000"/>
                    <a:lumOff val="10000"/>
                  </a:schemeClr>
                </a:solidFill>
                <a:latin typeface="微軟正黑體" pitchFamily="34" charset="-120"/>
                <a:ea typeface="微軟正黑體" pitchFamily="34" charset="-120"/>
              </a:rPr>
              <a:t>TR</a:t>
            </a:r>
            <a:r>
              <a:rPr lang="zh-TW"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 系列 </a:t>
            </a:r>
            <a:r>
              <a:rPr lang="en-US" altLang="zh-TW" sz="1800" b="1" i="0" u="none" strike="noStrike" kern="0" cap="none" spc="0" baseline="0" noProof="0">
                <a:solidFill>
                  <a:schemeClr val="bg2">
                    <a:lumMod val="90000"/>
                    <a:lumOff val="10000"/>
                  </a:schemeClr>
                </a:solidFill>
                <a:latin typeface="微軟正黑體" pitchFamily="34" charset="-120"/>
                <a:ea typeface="微軟正黑體" pitchFamily="34" charset="-120"/>
              </a:rPr>
              <a:t>RAID</a:t>
            </a:r>
            <a:r>
              <a:rPr lang="zh-TW"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 擴充外接裝置可使用</a:t>
            </a:r>
            <a:r>
              <a:rPr lang="zh-CN" altLang="en-US" sz="1800" b="1">
                <a:solidFill>
                  <a:schemeClr val="bg2">
                    <a:lumMod val="90000"/>
                    <a:lumOff val="10000"/>
                  </a:schemeClr>
                </a:solidFill>
                <a:latin typeface="微軟正黑體" pitchFamily="34" charset="-120"/>
                <a:ea typeface="微軟正黑體" pitchFamily="34" charset="-120"/>
              </a:rPr>
              <a:t>硬體</a:t>
            </a:r>
            <a:r>
              <a:rPr lang="zh-TW" altLang="en-US" sz="1800" b="1">
                <a:solidFill>
                  <a:schemeClr val="bg2">
                    <a:lumMod val="90000"/>
                    <a:lumOff val="10000"/>
                  </a:schemeClr>
                </a:solidFill>
                <a:latin typeface="微軟正黑體" pitchFamily="34" charset="-120"/>
                <a:ea typeface="微軟正黑體" pitchFamily="34" charset="-120"/>
              </a:rPr>
              <a:t>指撥開關</a:t>
            </a:r>
            <a:r>
              <a:rPr lang="en-US" altLang="zh-TW" sz="1800" b="1">
                <a:solidFill>
                  <a:schemeClr val="bg2">
                    <a:lumMod val="90000"/>
                    <a:lumOff val="10000"/>
                  </a:schemeClr>
                </a:solidFill>
                <a:latin typeface="微軟正黑體" pitchFamily="34" charset="-120"/>
                <a:ea typeface="微軟正黑體" pitchFamily="34" charset="-120"/>
              </a:rPr>
              <a:t>/</a:t>
            </a:r>
            <a:r>
              <a:rPr lang="zh-TW" altLang="en-US" sz="1800" b="1">
                <a:solidFill>
                  <a:schemeClr val="bg2">
                    <a:lumMod val="90000"/>
                    <a:lumOff val="10000"/>
                  </a:schemeClr>
                </a:solidFill>
                <a:latin typeface="微軟正黑體" pitchFamily="34" charset="-120"/>
                <a:ea typeface="微軟正黑體" pitchFamily="34" charset="-120"/>
              </a:rPr>
              <a:t>軟體公用程式切換</a:t>
            </a:r>
            <a:r>
              <a:rPr lang="en-US" altLang="zh-CN" sz="1800" b="1">
                <a:solidFill>
                  <a:schemeClr val="bg2">
                    <a:lumMod val="90000"/>
                    <a:lumOff val="10000"/>
                  </a:schemeClr>
                </a:solidFill>
                <a:latin typeface="微軟正黑體" pitchFamily="34" charset="-120"/>
                <a:ea typeface="微軟正黑體" pitchFamily="34" charset="-120"/>
              </a:rPr>
              <a:t> RAID </a:t>
            </a:r>
            <a:r>
              <a:rPr lang="zh-CN" altLang="en-US" sz="1800" b="1">
                <a:solidFill>
                  <a:schemeClr val="bg2">
                    <a:lumMod val="90000"/>
                    <a:lumOff val="10000"/>
                  </a:schemeClr>
                </a:solidFill>
                <a:latin typeface="微軟正黑體" pitchFamily="34" charset="-120"/>
                <a:ea typeface="微軟正黑體" pitchFamily="34" charset="-120"/>
              </a:rPr>
              <a:t>模式</a:t>
            </a:r>
            <a:r>
              <a:rPr lang="zh-TW" altLang="en-US" sz="1800" b="1">
                <a:solidFill>
                  <a:schemeClr val="bg2">
                    <a:lumMod val="90000"/>
                    <a:lumOff val="10000"/>
                  </a:schemeClr>
                </a:solidFill>
                <a:latin typeface="微軟正黑體" pitchFamily="34" charset="-120"/>
                <a:ea typeface="微軟正黑體" pitchFamily="34" charset="-120"/>
              </a:rPr>
              <a:t>，使用更便利</a:t>
            </a:r>
            <a:endParaRPr lang="en-US" altLang="zh-TW" sz="1800" b="1">
              <a:solidFill>
                <a:schemeClr val="bg2">
                  <a:lumMod val="90000"/>
                  <a:lumOff val="10000"/>
                </a:schemeClr>
              </a:solidFill>
              <a:latin typeface="微軟正黑體" pitchFamily="34" charset="-120"/>
              <a:ea typeface="微軟正黑體" pitchFamily="34" charset="-120"/>
            </a:endParaRPr>
          </a:p>
        </p:txBody>
      </p:sp>
      <p:sp>
        <p:nvSpPr>
          <p:cNvPr id="19" name="Rectangle 3">
            <a:extLst>
              <a:ext uri="{FF2B5EF4-FFF2-40B4-BE49-F238E27FC236}">
                <a16:creationId xmlns:a16="http://schemas.microsoft.com/office/drawing/2014/main" id="{47E81829-7372-44D0-AD9C-5F96C3323ADB}"/>
              </a:ext>
            </a:extLst>
          </p:cNvPr>
          <p:cNvSpPr/>
          <p:nvPr/>
        </p:nvSpPr>
        <p:spPr>
          <a:xfrm>
            <a:off x="5082392" y="1417123"/>
            <a:ext cx="3649563" cy="738664"/>
          </a:xfrm>
          <a:prstGeom prst="rect">
            <a:avLst/>
          </a:prstGeom>
        </p:spPr>
        <p:txBody>
          <a:bodyPr wrap="square" anchor="t">
            <a:spAutoFit/>
          </a:bodyPr>
          <a:lstStyle/>
          <a:p>
            <a:pPr marL="285750" indent="-285750">
              <a:buClr>
                <a:schemeClr val="bg2">
                  <a:lumMod val="90000"/>
                  <a:lumOff val="10000"/>
                </a:schemeClr>
              </a:buClr>
              <a:buFont typeface="Arial" panose="020B0604020202020204" pitchFamily="34" charset="0"/>
              <a:buChar char="•"/>
              <a:defRPr/>
            </a:pPr>
            <a:r>
              <a:rPr lang="zh-TW" altLang="en-US" b="1">
                <a:solidFill>
                  <a:schemeClr val="bg2">
                    <a:lumMod val="90000"/>
                    <a:lumOff val="10000"/>
                  </a:schemeClr>
                </a:solidFill>
                <a:latin typeface="微軟正黑體"/>
                <a:ea typeface="微軟正黑體"/>
              </a:rPr>
              <a:t>整合 </a:t>
            </a:r>
            <a:r>
              <a:rPr lang="en-US" altLang="zh-TW" b="1">
                <a:solidFill>
                  <a:schemeClr val="bg2">
                    <a:lumMod val="90000"/>
                    <a:lumOff val="10000"/>
                  </a:schemeClr>
                </a:solidFill>
                <a:latin typeface="微軟正黑體"/>
                <a:ea typeface="微軟正黑體"/>
              </a:rPr>
              <a:t>QTS</a:t>
            </a:r>
            <a:r>
              <a:rPr lang="zh-TW" altLang="en-US" b="1">
                <a:solidFill>
                  <a:schemeClr val="bg2">
                    <a:lumMod val="90000"/>
                    <a:lumOff val="10000"/>
                  </a:schemeClr>
                </a:solidFill>
                <a:latin typeface="微軟正黑體"/>
                <a:ea typeface="微軟正黑體"/>
              </a:rPr>
              <a:t> 儲存與快照總管，在 </a:t>
            </a:r>
            <a:r>
              <a:rPr lang="en-US" altLang="zh-TW" b="1">
                <a:solidFill>
                  <a:schemeClr val="bg2">
                    <a:lumMod val="90000"/>
                    <a:lumOff val="10000"/>
                  </a:schemeClr>
                </a:solidFill>
                <a:latin typeface="微軟正黑體"/>
                <a:ea typeface="微軟正黑體"/>
              </a:rPr>
              <a:t>NAS</a:t>
            </a:r>
            <a:r>
              <a:rPr lang="zh-TW" altLang="en-US" b="1">
                <a:solidFill>
                  <a:schemeClr val="bg2">
                    <a:lumMod val="90000"/>
                    <a:lumOff val="10000"/>
                  </a:schemeClr>
                </a:solidFill>
                <a:latin typeface="微軟正黑體"/>
                <a:ea typeface="微軟正黑體"/>
              </a:rPr>
              <a:t> 擴充模式下可啟用儲存池、擷取快照、啟用 </a:t>
            </a:r>
            <a:r>
              <a:rPr lang="en-US" altLang="zh-TW" b="1" err="1">
                <a:solidFill>
                  <a:schemeClr val="bg2">
                    <a:lumMod val="90000"/>
                    <a:lumOff val="10000"/>
                  </a:schemeClr>
                </a:solidFill>
                <a:latin typeface="微軟正黑體"/>
                <a:ea typeface="微軟正黑體"/>
              </a:rPr>
              <a:t>Qtier</a:t>
            </a:r>
            <a:r>
              <a:rPr lang="zh-TW" altLang="en-US" b="1">
                <a:solidFill>
                  <a:schemeClr val="bg2">
                    <a:lumMod val="90000"/>
                    <a:lumOff val="10000"/>
                  </a:schemeClr>
                </a:solidFill>
                <a:latin typeface="微軟正黑體"/>
                <a:ea typeface="微軟正黑體"/>
              </a:rPr>
              <a:t>、</a:t>
            </a:r>
            <a:r>
              <a:rPr lang="en-US" altLang="zh-TW" b="1" err="1">
                <a:solidFill>
                  <a:schemeClr val="bg2">
                    <a:lumMod val="90000"/>
                    <a:lumOff val="10000"/>
                  </a:schemeClr>
                </a:solidFill>
                <a:latin typeface="微軟正黑體"/>
                <a:ea typeface="微軟正黑體"/>
              </a:rPr>
              <a:t>Qsirch</a:t>
            </a:r>
            <a:r>
              <a:rPr lang="en-US" altLang="zh-TW" b="1">
                <a:solidFill>
                  <a:schemeClr val="bg2">
                    <a:lumMod val="90000"/>
                    <a:lumOff val="10000"/>
                  </a:schemeClr>
                </a:solidFill>
                <a:latin typeface="微軟正黑體"/>
                <a:ea typeface="微軟正黑體"/>
              </a:rPr>
              <a:t> </a:t>
            </a:r>
            <a:r>
              <a:rPr lang="zh-TW" altLang="en-US" b="1">
                <a:solidFill>
                  <a:schemeClr val="bg2">
                    <a:lumMod val="90000"/>
                    <a:lumOff val="10000"/>
                  </a:schemeClr>
                </a:solidFill>
                <a:latin typeface="微軟正黑體"/>
                <a:ea typeface="微軟正黑體"/>
              </a:rPr>
              <a:t>搜尋等強悍功能</a:t>
            </a:r>
            <a:endParaRPr lang="en-US" altLang="zh-TW" b="1">
              <a:solidFill>
                <a:schemeClr val="bg2">
                  <a:lumMod val="90000"/>
                  <a:lumOff val="10000"/>
                </a:schemeClr>
              </a:solidFill>
              <a:latin typeface="微軟正黑體"/>
              <a:ea typeface="微軟正黑體"/>
            </a:endParaRPr>
          </a:p>
        </p:txBody>
      </p:sp>
      <p:sp>
        <p:nvSpPr>
          <p:cNvPr id="20" name="Rectangle 5">
            <a:extLst>
              <a:ext uri="{FF2B5EF4-FFF2-40B4-BE49-F238E27FC236}">
                <a16:creationId xmlns:a16="http://schemas.microsoft.com/office/drawing/2014/main" id="{7120EA37-72C9-4E70-AEA7-AB15C249EB4C}"/>
              </a:ext>
            </a:extLst>
          </p:cNvPr>
          <p:cNvSpPr/>
          <p:nvPr/>
        </p:nvSpPr>
        <p:spPr>
          <a:xfrm>
            <a:off x="1432291" y="1417123"/>
            <a:ext cx="3357951" cy="954107"/>
          </a:xfrm>
          <a:prstGeom prst="rect">
            <a:avLst/>
          </a:prstGeom>
        </p:spPr>
        <p:txBody>
          <a:bodyPr wrap="square" anchor="t">
            <a:spAutoFit/>
          </a:bodyPr>
          <a:lstStyle/>
          <a:p>
            <a:pPr marL="285750" indent="-285750">
              <a:buClr>
                <a:schemeClr val="bg2">
                  <a:lumMod val="90000"/>
                  <a:lumOff val="10000"/>
                </a:schemeClr>
              </a:buClr>
              <a:buFont typeface="Arial" panose="020B0604020202020204" pitchFamily="34" charset="0"/>
              <a:buChar char="•"/>
              <a:defRPr/>
            </a:pPr>
            <a:r>
              <a:rPr lang="zh-TW" altLang="en-US" b="1">
                <a:solidFill>
                  <a:schemeClr val="bg2">
                    <a:lumMod val="90000"/>
                    <a:lumOff val="10000"/>
                  </a:schemeClr>
                </a:solidFill>
                <a:latin typeface="微軟正黑體"/>
                <a:ea typeface="微軟正黑體"/>
              </a:rPr>
              <a:t>獨家打造</a:t>
            </a:r>
            <a:r>
              <a:rPr lang="en-US" altLang="zh-TW" b="1">
                <a:solidFill>
                  <a:schemeClr val="bg2">
                    <a:lumMod val="90000"/>
                    <a:lumOff val="10000"/>
                  </a:schemeClr>
                </a:solidFill>
                <a:latin typeface="微軟正黑體"/>
                <a:ea typeface="微軟正黑體"/>
              </a:rPr>
              <a:t> Windows/macOS</a:t>
            </a:r>
            <a:r>
              <a:rPr lang="zh-TW" altLang="en-US" b="1">
                <a:solidFill>
                  <a:schemeClr val="bg2">
                    <a:lumMod val="90000"/>
                    <a:lumOff val="10000"/>
                  </a:schemeClr>
                </a:solidFill>
                <a:latin typeface="微軟正黑體"/>
                <a:ea typeface="微軟正黑體"/>
              </a:rPr>
              <a:t> 使用的 External </a:t>
            </a:r>
            <a:r>
              <a:rPr lang="en-US" altLang="zh-TW" b="1">
                <a:solidFill>
                  <a:schemeClr val="bg2">
                    <a:lumMod val="90000"/>
                    <a:lumOff val="10000"/>
                  </a:schemeClr>
                </a:solidFill>
                <a:latin typeface="微軟正黑體"/>
                <a:ea typeface="微軟正黑體"/>
              </a:rPr>
              <a:t>RAID Manager，</a:t>
            </a:r>
            <a:r>
              <a:rPr lang="zh-TW" altLang="en-US" b="1">
                <a:solidFill>
                  <a:schemeClr val="bg2">
                    <a:lumMod val="90000"/>
                    <a:lumOff val="10000"/>
                  </a:schemeClr>
                </a:solidFill>
                <a:latin typeface="微軟正黑體"/>
                <a:ea typeface="微軟正黑體"/>
              </a:rPr>
              <a:t>以軟體管理「獨立</a:t>
            </a:r>
            <a:r>
              <a:rPr lang="en-US" altLang="zh-TW" b="1">
                <a:solidFill>
                  <a:schemeClr val="bg2">
                    <a:lumMod val="90000"/>
                    <a:lumOff val="10000"/>
                  </a:schemeClr>
                </a:solidFill>
                <a:latin typeface="微軟正黑體"/>
                <a:ea typeface="微軟正黑體"/>
              </a:rPr>
              <a:t>/JBOD/RAID 0/1/5/10</a:t>
            </a:r>
            <a:r>
              <a:rPr lang="zh-TW" altLang="en-US" b="1">
                <a:solidFill>
                  <a:schemeClr val="bg2">
                    <a:lumMod val="90000"/>
                    <a:lumOff val="10000"/>
                  </a:schemeClr>
                </a:solidFill>
                <a:latin typeface="微軟正黑體"/>
                <a:ea typeface="微軟正黑體"/>
              </a:rPr>
              <a:t>」模式與「磁碟健康狀態」</a:t>
            </a:r>
            <a:endParaRPr lang="en-US" altLang="zh-TW" b="1">
              <a:solidFill>
                <a:schemeClr val="bg2">
                  <a:lumMod val="90000"/>
                  <a:lumOff val="10000"/>
                </a:schemeClr>
              </a:solidFill>
              <a:latin typeface="微軟正黑體"/>
              <a:ea typeface="微軟正黑體"/>
            </a:endParaRPr>
          </a:p>
        </p:txBody>
      </p:sp>
      <p:sp>
        <p:nvSpPr>
          <p:cNvPr id="21" name="矩形 20">
            <a:extLst>
              <a:ext uri="{FF2B5EF4-FFF2-40B4-BE49-F238E27FC236}">
                <a16:creationId xmlns:a16="http://schemas.microsoft.com/office/drawing/2014/main" id="{949895AC-B606-47D7-A5BC-805F998AC96A}"/>
              </a:ext>
            </a:extLst>
          </p:cNvPr>
          <p:cNvSpPr/>
          <p:nvPr/>
        </p:nvSpPr>
        <p:spPr>
          <a:xfrm>
            <a:off x="1437223" y="2404686"/>
            <a:ext cx="3506144" cy="2117430"/>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6" name="圖片 5">
            <a:extLst>
              <a:ext uri="{FF2B5EF4-FFF2-40B4-BE49-F238E27FC236}">
                <a16:creationId xmlns:a16="http://schemas.microsoft.com/office/drawing/2014/main" id="{98A04178-51EE-4802-BAB1-D185E4ACDAD7}"/>
              </a:ext>
            </a:extLst>
          </p:cNvPr>
          <p:cNvPicPr>
            <a:picLocks noChangeAspect="1"/>
          </p:cNvPicPr>
          <p:nvPr/>
        </p:nvPicPr>
        <p:blipFill rotWithShape="1">
          <a:blip r:embed="rId5"/>
          <a:srcRect l="34768" t="11687" r="58767" b="8606"/>
          <a:stretch/>
        </p:blipFill>
        <p:spPr>
          <a:xfrm>
            <a:off x="0" y="1240970"/>
            <a:ext cx="1293266" cy="2893617"/>
          </a:xfrm>
          <a:prstGeom prst="rect">
            <a:avLst/>
          </a:prstGeom>
        </p:spPr>
      </p:pic>
      <p:sp>
        <p:nvSpPr>
          <p:cNvPr id="15" name="矩形 14">
            <a:extLst>
              <a:ext uri="{FF2B5EF4-FFF2-40B4-BE49-F238E27FC236}">
                <a16:creationId xmlns:a16="http://schemas.microsoft.com/office/drawing/2014/main" id="{36A663CC-19F8-42D0-B091-FBCBAF396139}"/>
              </a:ext>
            </a:extLst>
          </p:cNvPr>
          <p:cNvSpPr/>
          <p:nvPr/>
        </p:nvSpPr>
        <p:spPr>
          <a:xfrm>
            <a:off x="730181" y="2950788"/>
            <a:ext cx="522509" cy="859419"/>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4" name="矩形 13">
            <a:extLst>
              <a:ext uri="{FF2B5EF4-FFF2-40B4-BE49-F238E27FC236}">
                <a16:creationId xmlns:a16="http://schemas.microsoft.com/office/drawing/2014/main" id="{67B8B3ED-28F6-4F77-AB01-85C2E211735B}"/>
              </a:ext>
            </a:extLst>
          </p:cNvPr>
          <p:cNvSpPr/>
          <p:nvPr/>
        </p:nvSpPr>
        <p:spPr>
          <a:xfrm>
            <a:off x="5082392" y="2404261"/>
            <a:ext cx="3969522" cy="2117430"/>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7" name="圖片 6">
            <a:extLst>
              <a:ext uri="{FF2B5EF4-FFF2-40B4-BE49-F238E27FC236}">
                <a16:creationId xmlns:a16="http://schemas.microsoft.com/office/drawing/2014/main" id="{27AA2240-90FA-46BD-B432-900024F60DBA}"/>
              </a:ext>
            </a:extLst>
          </p:cNvPr>
          <p:cNvPicPr>
            <a:picLocks noChangeAspect="1"/>
          </p:cNvPicPr>
          <p:nvPr/>
        </p:nvPicPr>
        <p:blipFill>
          <a:blip r:embed="rId6"/>
          <a:stretch>
            <a:fillRect/>
          </a:stretch>
        </p:blipFill>
        <p:spPr>
          <a:xfrm>
            <a:off x="7134330" y="3277803"/>
            <a:ext cx="974690" cy="143847"/>
          </a:xfrm>
          <a:prstGeom prst="rect">
            <a:avLst/>
          </a:prstGeom>
        </p:spPr>
      </p:pic>
    </p:spTree>
    <p:extLst>
      <p:ext uri="{BB962C8B-B14F-4D97-AF65-F5344CB8AC3E}">
        <p14:creationId xmlns:p14="http://schemas.microsoft.com/office/powerpoint/2010/main" val="2405819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F5245CD-831C-421B-8A40-45A98A131289}"/>
              </a:ext>
            </a:extLst>
          </p:cNvPr>
          <p:cNvPicPr>
            <a:picLocks noChangeAspect="1"/>
          </p:cNvPicPr>
          <p:nvPr/>
        </p:nvPicPr>
        <p:blipFill>
          <a:blip r:embed="rId2"/>
          <a:stretch>
            <a:fillRect/>
          </a:stretch>
        </p:blipFill>
        <p:spPr>
          <a:xfrm>
            <a:off x="150350" y="954913"/>
            <a:ext cx="4553150" cy="3522812"/>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6DC931B7-5FEE-8749-A480-C4D8C6AEF0F8}"/>
              </a:ext>
            </a:extLst>
          </p:cNvPr>
          <p:cNvSpPr>
            <a:spLocks noGrp="1"/>
          </p:cNvSpPr>
          <p:nvPr>
            <p:ph type="ctrTitle"/>
          </p:nvPr>
        </p:nvSpPr>
        <p:spPr/>
        <p:txBody>
          <a:bodyPr/>
          <a:lstStyle/>
          <a:p>
            <a:r>
              <a:rPr lang="zh-TW" altLang="en-US">
                <a:latin typeface="微軟正黑體"/>
                <a:ea typeface="微軟正黑體"/>
              </a:rPr>
              <a:t>TR-00</a:t>
            </a:r>
            <a:r>
              <a:rPr lang="en-US" altLang="zh-TW">
                <a:latin typeface="微軟正黑體"/>
                <a:ea typeface="微軟正黑體"/>
              </a:rPr>
              <a:t>4U Windows / Mac </a:t>
            </a:r>
            <a:r>
              <a:rPr lang="zh-CN" altLang="en-US">
                <a:latin typeface="微軟正黑體"/>
                <a:ea typeface="微軟正黑體"/>
              </a:rPr>
              <a:t>傳輸效能</a:t>
            </a:r>
            <a:endParaRPr lang="zh-TW" altLang="en-US">
              <a:latin typeface="微軟正黑體"/>
              <a:ea typeface="微軟正黑體"/>
            </a:endParaRPr>
          </a:p>
        </p:txBody>
      </p:sp>
      <p:sp>
        <p:nvSpPr>
          <p:cNvPr id="5" name="Rectangle 4">
            <a:extLst>
              <a:ext uri="{FF2B5EF4-FFF2-40B4-BE49-F238E27FC236}">
                <a16:creationId xmlns:a16="http://schemas.microsoft.com/office/drawing/2014/main" id="{807344FD-E7FB-464A-B053-990EFC9D251A}"/>
              </a:ext>
            </a:extLst>
          </p:cNvPr>
          <p:cNvSpPr/>
          <p:nvPr/>
        </p:nvSpPr>
        <p:spPr>
          <a:xfrm>
            <a:off x="1899181" y="4133657"/>
            <a:ext cx="6967728" cy="584775"/>
          </a:xfrm>
          <a:prstGeom prst="rect">
            <a:avLst/>
          </a:prstGeom>
        </p:spPr>
        <p:txBody>
          <a:bodyPr wrap="square" anchor="t">
            <a:spAutoFit/>
          </a:bodyPr>
          <a:lstStyle/>
          <a:p>
            <a:r>
              <a:rPr lang="ja-JP" altLang="en-US" sz="800" b="1">
                <a:solidFill>
                  <a:schemeClr val="bg2">
                    <a:lumMod val="90000"/>
                    <a:lumOff val="10000"/>
                  </a:schemeClr>
                </a:solidFill>
                <a:latin typeface="Microsoft JhengHei"/>
                <a:ea typeface="Microsoft JhengHei"/>
              </a:rPr>
              <a:t>測試於 </a:t>
            </a:r>
            <a:r>
              <a:rPr lang="en-US" sz="800" b="1">
                <a:solidFill>
                  <a:schemeClr val="bg2">
                    <a:lumMod val="90000"/>
                    <a:lumOff val="10000"/>
                  </a:schemeClr>
                </a:solidFill>
                <a:latin typeface="Microsoft JhengHei"/>
                <a:ea typeface="Microsoft JhengHei"/>
              </a:rPr>
              <a:t>QNAP </a:t>
            </a:r>
            <a:r>
              <a:rPr lang="ja-JP" altLang="en-US" sz="800" b="1">
                <a:solidFill>
                  <a:schemeClr val="bg2">
                    <a:lumMod val="90000"/>
                    <a:lumOff val="10000"/>
                  </a:schemeClr>
                </a:solidFill>
                <a:latin typeface="Microsoft JhengHei"/>
                <a:ea typeface="Microsoft JhengHei"/>
              </a:rPr>
              <a:t>實驗室。數據會因實際環境而有所不同。</a:t>
            </a:r>
            <a:br>
              <a:rPr lang="ja-JP" altLang="en-US" sz="800" b="1">
                <a:solidFill>
                  <a:schemeClr val="bg2">
                    <a:lumMod val="90000"/>
                    <a:lumOff val="10000"/>
                  </a:schemeClr>
                </a:solidFill>
                <a:latin typeface="Microsoft JhengHei" panose="020B0604030504040204" pitchFamily="34" charset="-120"/>
                <a:ea typeface="Microsoft JhengHei" panose="020B0604030504040204" pitchFamily="34" charset="-120"/>
              </a:rPr>
            </a:br>
            <a:r>
              <a:rPr lang="ja-JP" altLang="en-US" sz="800" b="1">
                <a:solidFill>
                  <a:schemeClr val="bg2">
                    <a:lumMod val="90000"/>
                    <a:lumOff val="10000"/>
                  </a:schemeClr>
                </a:solidFill>
                <a:latin typeface="Microsoft JhengHei"/>
                <a:ea typeface="Microsoft JhengHei"/>
              </a:rPr>
              <a:t>測試環境</a:t>
            </a:r>
            <a:r>
              <a:rPr lang="en-US" altLang="ja-JP" sz="800" b="1">
                <a:solidFill>
                  <a:schemeClr val="bg2">
                    <a:lumMod val="90000"/>
                    <a:lumOff val="10000"/>
                  </a:schemeClr>
                </a:solidFill>
                <a:latin typeface="Microsoft JhengHei"/>
                <a:ea typeface="Microsoft JhengHei"/>
              </a:rPr>
              <a:t>: </a:t>
            </a:r>
            <a:r>
              <a:rPr lang="en-US" sz="800" b="1">
                <a:solidFill>
                  <a:schemeClr val="bg2">
                    <a:lumMod val="90000"/>
                    <a:lumOff val="10000"/>
                  </a:schemeClr>
                </a:solidFill>
                <a:latin typeface="Microsoft JhengHei"/>
                <a:ea typeface="Microsoft JhengHei"/>
              </a:rPr>
              <a:t>TR-004U: 4 x 1TB HDD (Seagate ST1000NM0033), RAID 5, NTFS/HFS+</a:t>
            </a:r>
          </a:p>
          <a:p>
            <a:r>
              <a:rPr lang="ja-JP" altLang="en-US" sz="800" b="1">
                <a:solidFill>
                  <a:schemeClr val="bg2">
                    <a:lumMod val="90000"/>
                    <a:lumOff val="10000"/>
                  </a:schemeClr>
                </a:solidFill>
                <a:latin typeface="Microsoft JhengHei"/>
                <a:ea typeface="Microsoft JhengHei"/>
              </a:rPr>
              <a:t>客戶端電腦</a:t>
            </a:r>
            <a:r>
              <a:rPr lang="en-US" sz="800" b="1">
                <a:solidFill>
                  <a:schemeClr val="bg2">
                    <a:lumMod val="90000"/>
                    <a:lumOff val="10000"/>
                  </a:schemeClr>
                </a:solidFill>
                <a:latin typeface="Microsoft JhengHei"/>
                <a:ea typeface="Microsoft JhengHei"/>
              </a:rPr>
              <a:t>: 1. Intel Core i7-6700 3.4 GHz, 64 GB RAM, USB 3.0, Windows 10 home (1809), Blackmagic Desk Speed Test </a:t>
            </a:r>
            <a:endParaRPr lang="en-US" sz="800" b="1">
              <a:solidFill>
                <a:schemeClr val="bg2">
                  <a:lumMod val="90000"/>
                  <a:lumOff val="10000"/>
                </a:schemeClr>
              </a:solidFill>
              <a:latin typeface="Microsoft JhengHei" panose="020B0604030504040204" pitchFamily="34" charset="-120"/>
              <a:ea typeface="Microsoft JhengHei" panose="020B0604030504040204" pitchFamily="34" charset="-120"/>
            </a:endParaRPr>
          </a:p>
          <a:p>
            <a:r>
              <a:rPr lang="en-US" sz="800" b="1">
                <a:solidFill>
                  <a:schemeClr val="bg2">
                    <a:lumMod val="90000"/>
                    <a:lumOff val="10000"/>
                  </a:schemeClr>
                </a:solidFill>
                <a:latin typeface="Microsoft JhengHei"/>
                <a:ea typeface="Microsoft JhengHei"/>
              </a:rPr>
              <a:t>                 </a:t>
            </a:r>
            <a:r>
              <a:rPr lang="zh-TW" altLang="en-US" sz="800" b="1">
                <a:solidFill>
                  <a:schemeClr val="bg2">
                    <a:lumMod val="90000"/>
                    <a:lumOff val="10000"/>
                  </a:schemeClr>
                </a:solidFill>
                <a:latin typeface="Microsoft JhengHei"/>
                <a:ea typeface="Microsoft JhengHei"/>
              </a:rPr>
              <a:t>   </a:t>
            </a:r>
            <a:r>
              <a:rPr lang="en-US" sz="800" b="1">
                <a:solidFill>
                  <a:schemeClr val="bg2">
                    <a:lumMod val="90000"/>
                    <a:lumOff val="10000"/>
                  </a:schemeClr>
                </a:solidFill>
                <a:latin typeface="Microsoft JhengHei"/>
                <a:ea typeface="Microsoft JhengHei"/>
              </a:rPr>
              <a:t>  2. Mac</a:t>
            </a:r>
            <a:r>
              <a:rPr lang="en-US" altLang="zh-TW" sz="800" b="1">
                <a:solidFill>
                  <a:schemeClr val="bg2">
                    <a:lumMod val="90000"/>
                    <a:lumOff val="10000"/>
                  </a:schemeClr>
                </a:solidFill>
                <a:latin typeface="Microsoft JhengHei"/>
                <a:ea typeface="Microsoft JhengHei"/>
              </a:rPr>
              <a:t>B</a:t>
            </a:r>
            <a:r>
              <a:rPr lang="en-US" sz="800" b="1">
                <a:solidFill>
                  <a:schemeClr val="bg2">
                    <a:lumMod val="90000"/>
                    <a:lumOff val="10000"/>
                  </a:schemeClr>
                </a:solidFill>
                <a:latin typeface="Microsoft JhengHei"/>
                <a:ea typeface="Microsoft JhengHei"/>
              </a:rPr>
              <a:t>ook Pro, Core i7 2.9 GHz, 16GB, macOS 10.14.3, AJA System test</a:t>
            </a:r>
          </a:p>
        </p:txBody>
      </p:sp>
      <p:pic>
        <p:nvPicPr>
          <p:cNvPr id="16" name="圖片 15">
            <a:extLst>
              <a:ext uri="{FF2B5EF4-FFF2-40B4-BE49-F238E27FC236}">
                <a16:creationId xmlns:a16="http://schemas.microsoft.com/office/drawing/2014/main" id="{29F23CAC-6C17-49D5-B3A3-1B52B3E43C25}"/>
              </a:ext>
            </a:extLst>
          </p:cNvPr>
          <p:cNvPicPr>
            <a:picLocks noChangeAspect="1"/>
          </p:cNvPicPr>
          <p:nvPr/>
        </p:nvPicPr>
        <p:blipFill>
          <a:blip r:embed="rId3"/>
          <a:stretch>
            <a:fillRect/>
          </a:stretch>
        </p:blipFill>
        <p:spPr>
          <a:xfrm>
            <a:off x="4621343" y="1272175"/>
            <a:ext cx="4103180" cy="2907754"/>
          </a:xfrm>
          <a:prstGeom prst="rect">
            <a:avLst/>
          </a:prstGeom>
        </p:spPr>
      </p:pic>
      <p:sp>
        <p:nvSpPr>
          <p:cNvPr id="20" name="Rectangle 19">
            <a:extLst>
              <a:ext uri="{FF2B5EF4-FFF2-40B4-BE49-F238E27FC236}">
                <a16:creationId xmlns:a16="http://schemas.microsoft.com/office/drawing/2014/main" id="{CD4B62EF-CFF5-4F1A-98C7-581287DA9C3F}"/>
              </a:ext>
            </a:extLst>
          </p:cNvPr>
          <p:cNvSpPr/>
          <p:nvPr/>
        </p:nvSpPr>
        <p:spPr>
          <a:xfrm>
            <a:off x="3157112" y="1161435"/>
            <a:ext cx="747320" cy="246221"/>
          </a:xfrm>
          <a:prstGeom prst="rect">
            <a:avLst/>
          </a:prstGeom>
        </p:spPr>
        <p:txBody>
          <a:bodyPr wrap="none">
            <a:spAutoFit/>
          </a:bodyPr>
          <a:lstStyle/>
          <a:p>
            <a:r>
              <a:rPr lang="en-US" altLang="zh-TW" sz="1000" b="1">
                <a:solidFill>
                  <a:schemeClr val="bg1"/>
                </a:solidFill>
                <a:latin typeface="+mj-lt"/>
                <a:ea typeface="Microsoft JhengHei" panose="020B0604030504040204" pitchFamily="34" charset="-120"/>
              </a:rPr>
              <a:t>Windows</a:t>
            </a:r>
            <a:endParaRPr lang="en-US" sz="1000" b="1">
              <a:solidFill>
                <a:schemeClr val="bg1"/>
              </a:solidFill>
              <a:latin typeface="+mj-lt"/>
              <a:ea typeface="Microsoft JhengHei" panose="020B0604030504040204" pitchFamily="34" charset="-120"/>
            </a:endParaRPr>
          </a:p>
        </p:txBody>
      </p:sp>
      <p:sp>
        <p:nvSpPr>
          <p:cNvPr id="21" name="Rectangle 19">
            <a:extLst>
              <a:ext uri="{FF2B5EF4-FFF2-40B4-BE49-F238E27FC236}">
                <a16:creationId xmlns:a16="http://schemas.microsoft.com/office/drawing/2014/main" id="{5AD4F5EA-3D03-4D25-9585-8999C3149ABA}"/>
              </a:ext>
            </a:extLst>
          </p:cNvPr>
          <p:cNvSpPr/>
          <p:nvPr/>
        </p:nvSpPr>
        <p:spPr>
          <a:xfrm>
            <a:off x="7662542" y="1161435"/>
            <a:ext cx="433132" cy="246221"/>
          </a:xfrm>
          <a:prstGeom prst="rect">
            <a:avLst/>
          </a:prstGeom>
        </p:spPr>
        <p:txBody>
          <a:bodyPr wrap="square" anchor="t">
            <a:spAutoFit/>
          </a:bodyPr>
          <a:lstStyle/>
          <a:p>
            <a:r>
              <a:rPr lang="en-US" altLang="zh-TW" sz="1000" b="1">
                <a:solidFill>
                  <a:schemeClr val="bg1"/>
                </a:solidFill>
                <a:latin typeface="+mj-lt"/>
                <a:ea typeface="Microsoft JhengHei"/>
              </a:rPr>
              <a:t>Mac</a:t>
            </a:r>
            <a:endParaRPr lang="en-US" sz="1000" b="1">
              <a:solidFill>
                <a:schemeClr val="bg1"/>
              </a:solidFill>
              <a:latin typeface="+mj-lt"/>
              <a:ea typeface="Microsoft JhengHei" panose="020B0604030504040204" pitchFamily="34" charset="-120"/>
            </a:endParaRPr>
          </a:p>
        </p:txBody>
      </p:sp>
      <p:pic>
        <p:nvPicPr>
          <p:cNvPr id="4" name="圖片 3">
            <a:extLst>
              <a:ext uri="{FF2B5EF4-FFF2-40B4-BE49-F238E27FC236}">
                <a16:creationId xmlns:a16="http://schemas.microsoft.com/office/drawing/2014/main" id="{BBDABCCB-8758-42B3-AA30-281A4EFA1E1D}"/>
              </a:ext>
            </a:extLst>
          </p:cNvPr>
          <p:cNvPicPr>
            <a:picLocks noChangeAspect="1"/>
          </p:cNvPicPr>
          <p:nvPr/>
        </p:nvPicPr>
        <p:blipFill rotWithShape="1">
          <a:blip r:embed="rId4"/>
          <a:srcRect b="41562"/>
          <a:stretch/>
        </p:blipFill>
        <p:spPr>
          <a:xfrm>
            <a:off x="836560" y="1525633"/>
            <a:ext cx="3199731" cy="1929646"/>
          </a:xfrm>
          <a:prstGeom prst="rect">
            <a:avLst/>
          </a:prstGeom>
        </p:spPr>
      </p:pic>
      <p:pic>
        <p:nvPicPr>
          <p:cNvPr id="8" name="圖片 7">
            <a:extLst>
              <a:ext uri="{FF2B5EF4-FFF2-40B4-BE49-F238E27FC236}">
                <a16:creationId xmlns:a16="http://schemas.microsoft.com/office/drawing/2014/main" id="{B43A0F24-9BD4-4B28-A5BC-93F76E9F7014}"/>
              </a:ext>
            </a:extLst>
          </p:cNvPr>
          <p:cNvPicPr>
            <a:picLocks noChangeAspect="1"/>
          </p:cNvPicPr>
          <p:nvPr/>
        </p:nvPicPr>
        <p:blipFill rotWithShape="1">
          <a:blip r:embed="rId5"/>
          <a:srcRect b="17457"/>
          <a:stretch/>
        </p:blipFill>
        <p:spPr>
          <a:xfrm>
            <a:off x="5175275" y="1542961"/>
            <a:ext cx="2983672" cy="1634348"/>
          </a:xfrm>
          <a:prstGeom prst="rect">
            <a:avLst/>
          </a:prstGeom>
        </p:spPr>
      </p:pic>
      <p:pic>
        <p:nvPicPr>
          <p:cNvPr id="19" name="圖片 18">
            <a:extLst>
              <a:ext uri="{FF2B5EF4-FFF2-40B4-BE49-F238E27FC236}">
                <a16:creationId xmlns:a16="http://schemas.microsoft.com/office/drawing/2014/main" id="{B89DBF84-46F5-4A13-80D5-A89395B40034}"/>
              </a:ext>
            </a:extLst>
          </p:cNvPr>
          <p:cNvPicPr>
            <a:picLocks noChangeAspect="1"/>
          </p:cNvPicPr>
          <p:nvPr/>
        </p:nvPicPr>
        <p:blipFill>
          <a:blip r:embed="rId6">
            <a:extLst/>
          </a:blip>
          <a:stretch>
            <a:fillRect/>
          </a:stretch>
        </p:blipFill>
        <p:spPr>
          <a:xfrm>
            <a:off x="8060884" y="1112976"/>
            <a:ext cx="540000" cy="540000"/>
          </a:xfrm>
          <a:prstGeom prst="rect">
            <a:avLst/>
          </a:prstGeom>
        </p:spPr>
      </p:pic>
      <p:pic>
        <p:nvPicPr>
          <p:cNvPr id="23" name="圖片 22">
            <a:extLst>
              <a:ext uri="{FF2B5EF4-FFF2-40B4-BE49-F238E27FC236}">
                <a16:creationId xmlns:a16="http://schemas.microsoft.com/office/drawing/2014/main" id="{8F04CBD0-3358-4731-AB3D-AFAFDFD14B37}"/>
              </a:ext>
            </a:extLst>
          </p:cNvPr>
          <p:cNvPicPr>
            <a:picLocks noChangeAspect="1"/>
          </p:cNvPicPr>
          <p:nvPr/>
        </p:nvPicPr>
        <p:blipFill>
          <a:blip r:embed="rId7">
            <a:extLst/>
          </a:blip>
          <a:stretch>
            <a:fillRect/>
          </a:stretch>
        </p:blipFill>
        <p:spPr>
          <a:xfrm>
            <a:off x="3808774" y="1148223"/>
            <a:ext cx="540000" cy="540000"/>
          </a:xfrm>
          <a:prstGeom prst="rect">
            <a:avLst/>
          </a:prstGeom>
        </p:spPr>
      </p:pic>
    </p:spTree>
    <p:extLst>
      <p:ext uri="{BB962C8B-B14F-4D97-AF65-F5344CB8AC3E}">
        <p14:creationId xmlns:p14="http://schemas.microsoft.com/office/powerpoint/2010/main" val="22397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矩形 5">
            <a:extLst>
              <a:ext uri="{FF2B5EF4-FFF2-40B4-BE49-F238E27FC236}">
                <a16:creationId xmlns:a16="http://schemas.microsoft.com/office/drawing/2014/main" id="{F09CBEC0-1AE0-4D58-976A-CC6F7876D49A}"/>
              </a:ext>
            </a:extLst>
          </p:cNvPr>
          <p:cNvSpPr/>
          <p:nvPr/>
        </p:nvSpPr>
        <p:spPr>
          <a:xfrm>
            <a:off x="0" y="1497203"/>
            <a:ext cx="5109587" cy="1763487"/>
          </a:xfrm>
          <a:prstGeom prst="rect">
            <a:avLst/>
          </a:prstGeom>
          <a:gradFill flip="none" rotWithShape="0">
            <a:gsLst>
              <a:gs pos="0">
                <a:schemeClr val="bg1"/>
              </a:gs>
              <a:gs pos="100000">
                <a:schemeClr val="bg1">
                  <a:alpha val="0"/>
                </a:schemeClr>
              </a:gs>
              <a:gs pos="79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Shape 301">
            <a:extLst>
              <a:ext uri="{FF2B5EF4-FFF2-40B4-BE49-F238E27FC236}">
                <a16:creationId xmlns:a16="http://schemas.microsoft.com/office/drawing/2014/main" id="{E17B4AC0-4BCC-4F28-83C3-C7AF9ED6EA88}"/>
              </a:ext>
            </a:extLst>
          </p:cNvPr>
          <p:cNvSpPr txBox="1">
            <a:spLocks/>
          </p:cNvSpPr>
          <p:nvPr/>
        </p:nvSpPr>
        <p:spPr>
          <a:xfrm>
            <a:off x="180291" y="1845363"/>
            <a:ext cx="5167229" cy="10671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buSzPts val="4400"/>
            </a:pPr>
            <a:r>
              <a:rPr lang="en-US" altLang="zh-TW" sz="4400">
                <a:solidFill>
                  <a:srgbClr val="002060"/>
                </a:solidFill>
                <a:latin typeface="Microsoft JhengHei"/>
                <a:ea typeface="Microsoft JhengHei"/>
              </a:rPr>
              <a:t>TR-00</a:t>
            </a:r>
            <a:r>
              <a:rPr lang="en-US" sz="4400">
                <a:solidFill>
                  <a:srgbClr val="002060"/>
                </a:solidFill>
                <a:latin typeface="Microsoft JhengHei"/>
                <a:ea typeface="Microsoft JhengHei"/>
              </a:rPr>
              <a:t>4</a:t>
            </a:r>
            <a:r>
              <a:rPr lang="en-US" altLang="zh-TW" sz="4400">
                <a:solidFill>
                  <a:srgbClr val="002060"/>
                </a:solidFill>
                <a:latin typeface="Microsoft JhengHei"/>
                <a:ea typeface="Microsoft JhengHei"/>
              </a:rPr>
              <a:t>U</a:t>
            </a:r>
            <a:r>
              <a:rPr lang="zh-TW" altLang="en-US" sz="4400">
                <a:solidFill>
                  <a:srgbClr val="002060"/>
                </a:solidFill>
                <a:latin typeface="Microsoft JhengHei"/>
                <a:ea typeface="Microsoft JhengHei"/>
              </a:rPr>
              <a:t> </a:t>
            </a:r>
            <a:r>
              <a:rPr lang="en-US" altLang="zh-TW" sz="4400" err="1">
                <a:solidFill>
                  <a:srgbClr val="002060"/>
                </a:solidFill>
                <a:latin typeface="Microsoft JhengHei"/>
                <a:ea typeface="Microsoft JhengHei"/>
              </a:rPr>
              <a:t>硬體</a:t>
            </a:r>
            <a:endParaRPr lang="en-US" sz="4400">
              <a:solidFill>
                <a:srgbClr val="002060"/>
              </a:solidFill>
              <a:ea typeface="Microsoft JhengHei"/>
            </a:endParaRPr>
          </a:p>
          <a:p>
            <a:pPr algn="l">
              <a:buSzPts val="4400"/>
            </a:pPr>
            <a:r>
              <a:rPr lang="en-US" altLang="zh-TW" sz="4400" err="1">
                <a:solidFill>
                  <a:srgbClr val="002060"/>
                </a:solidFill>
                <a:latin typeface="Microsoft JhengHei"/>
                <a:ea typeface="Microsoft JhengHei"/>
              </a:rPr>
              <a:t>與指撥開關介紹</a:t>
            </a:r>
            <a:r>
              <a:rPr lang="en-US" altLang="zh-TW" sz="4400">
                <a:solidFill>
                  <a:srgbClr val="002060"/>
                </a:solidFill>
                <a:latin typeface="Microsoft JhengHei"/>
                <a:ea typeface="Microsoft JhengHei"/>
              </a:rPr>
              <a:t>  </a:t>
            </a:r>
            <a:endParaRPr lang="en-US" sz="4400">
              <a:solidFill>
                <a:srgbClr val="002060"/>
              </a:solidFill>
            </a:endParaRPr>
          </a:p>
        </p:txBody>
      </p:sp>
    </p:spTree>
    <p:extLst>
      <p:ext uri="{BB962C8B-B14F-4D97-AF65-F5344CB8AC3E}">
        <p14:creationId xmlns:p14="http://schemas.microsoft.com/office/powerpoint/2010/main" val="231548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282-0524-6F44-8007-DC8B0ED78F0B}"/>
              </a:ext>
            </a:extLst>
          </p:cNvPr>
          <p:cNvSpPr>
            <a:spLocks noGrp="1"/>
          </p:cNvSpPr>
          <p:nvPr>
            <p:ph type="ctrTitle"/>
          </p:nvPr>
        </p:nvSpPr>
        <p:spPr/>
        <p:txBody>
          <a:bodyPr/>
          <a:lstStyle/>
          <a:p>
            <a:r>
              <a:rPr lang="zh-TW" altLang="en-US"/>
              <a:t>靈活部署的短機箱設計</a:t>
            </a:r>
            <a:endParaRPr lang="en-US"/>
          </a:p>
        </p:txBody>
      </p:sp>
      <p:pic>
        <p:nvPicPr>
          <p:cNvPr id="10" name="Shape 149">
            <a:extLst>
              <a:ext uri="{FF2B5EF4-FFF2-40B4-BE49-F238E27FC236}">
                <a16:creationId xmlns:a16="http://schemas.microsoft.com/office/drawing/2014/main" id="{08D43E3F-47DE-400C-8092-EB6B6B5CB416}"/>
              </a:ext>
            </a:extLst>
          </p:cNvPr>
          <p:cNvPicPr preferRelativeResize="0"/>
          <p:nvPr/>
        </p:nvPicPr>
        <p:blipFill>
          <a:blip r:embed="rId2"/>
          <a:stretch>
            <a:fillRect/>
          </a:stretch>
        </p:blipFill>
        <p:spPr>
          <a:xfrm>
            <a:off x="0" y="865560"/>
            <a:ext cx="4857752" cy="4058090"/>
          </a:xfrm>
          <a:prstGeom prst="rect">
            <a:avLst/>
          </a:prstGeom>
          <a:noFill/>
          <a:ln>
            <a:noFill/>
          </a:ln>
        </p:spPr>
      </p:pic>
      <p:grpSp>
        <p:nvGrpSpPr>
          <p:cNvPr id="11" name="群組 10">
            <a:extLst>
              <a:ext uri="{FF2B5EF4-FFF2-40B4-BE49-F238E27FC236}">
                <a16:creationId xmlns:a16="http://schemas.microsoft.com/office/drawing/2014/main" id="{F016F682-A7DD-4137-B7B1-06DD0B03D7B9}"/>
              </a:ext>
            </a:extLst>
          </p:cNvPr>
          <p:cNvGrpSpPr/>
          <p:nvPr/>
        </p:nvGrpSpPr>
        <p:grpSpPr>
          <a:xfrm>
            <a:off x="1785918" y="3008700"/>
            <a:ext cx="2138010" cy="1457003"/>
            <a:chOff x="1693390" y="1216708"/>
            <a:chExt cx="2138010" cy="1457003"/>
          </a:xfrm>
        </p:grpSpPr>
        <p:sp>
          <p:nvSpPr>
            <p:cNvPr id="12" name="圓角矩形 37">
              <a:extLst>
                <a:ext uri="{FF2B5EF4-FFF2-40B4-BE49-F238E27FC236}">
                  <a16:creationId xmlns:a16="http://schemas.microsoft.com/office/drawing/2014/main" id="{D6993046-C19E-4C85-842D-3E0ED3FEC860}"/>
                </a:ext>
              </a:extLst>
            </p:cNvPr>
            <p:cNvSpPr/>
            <p:nvPr/>
          </p:nvSpPr>
          <p:spPr>
            <a:xfrm>
              <a:off x="1693390" y="1216708"/>
              <a:ext cx="2138010" cy="1357322"/>
            </a:xfrm>
            <a:prstGeom prst="roundRect">
              <a:avLst>
                <a:gd name="adj" fmla="val 10972"/>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63EB0387-59C9-473D-BF20-5DD75ED28253}"/>
                </a:ext>
              </a:extLst>
            </p:cNvPr>
            <p:cNvSpPr/>
            <p:nvPr/>
          </p:nvSpPr>
          <p:spPr>
            <a:xfrm>
              <a:off x="1693390" y="1288716"/>
              <a:ext cx="2138010" cy="1384995"/>
            </a:xfrm>
            <a:prstGeom prst="rect">
              <a:avLst/>
            </a:prstGeom>
          </p:spPr>
          <p:txBody>
            <a:bodyPr wrap="square">
              <a:spAutoFit/>
            </a:bodyPr>
            <a:lstStyle/>
            <a:p>
              <a:pPr marL="457200" lvl="0" indent="-381000">
                <a:buSzPct val="25000"/>
              </a:pPr>
              <a:r>
                <a:rPr lang="zh-TW" altLang="en-US" b="1">
                  <a:solidFill>
                    <a:schemeClr val="bg2">
                      <a:lumMod val="90000"/>
                      <a:lumOff val="10000"/>
                    </a:schemeClr>
                  </a:solidFill>
                  <a:latin typeface="微軟正黑體" pitchFamily="34" charset="-120"/>
                  <a:ea typeface="微軟正黑體" pitchFamily="34" charset="-120"/>
                  <a:cs typeface="Arimo"/>
                  <a:sym typeface="Arimo"/>
                </a:rPr>
                <a:t>搭配選購 </a:t>
              </a:r>
              <a:endParaRPr lang="en-US" altLang="zh-TW" b="1">
                <a:solidFill>
                  <a:schemeClr val="bg2">
                    <a:lumMod val="90000"/>
                    <a:lumOff val="10000"/>
                  </a:schemeClr>
                </a:solidFill>
                <a:latin typeface="微軟正黑體" pitchFamily="34" charset="-120"/>
                <a:ea typeface="微軟正黑體" pitchFamily="34" charset="-120"/>
                <a:cs typeface="Arimo"/>
                <a:sym typeface="Arimo"/>
              </a:endParaRPr>
            </a:p>
            <a:p>
              <a:pPr marL="457200" lvl="0" indent="-381000">
                <a:buSzPct val="25000"/>
              </a:pPr>
              <a:r>
                <a:rPr lang="en-US" altLang="zh-TW" b="1">
                  <a:solidFill>
                    <a:srgbClr val="000090"/>
                  </a:solidFill>
                  <a:latin typeface="微軟正黑體" pitchFamily="34" charset="-120"/>
                  <a:ea typeface="微軟正黑體" pitchFamily="34" charset="-120"/>
                  <a:cs typeface="Arimo"/>
                  <a:sym typeface="Arimo"/>
                </a:rPr>
                <a:t>RAIL-B02 </a:t>
              </a:r>
              <a:r>
                <a:rPr lang="zh-TW" altLang="en-US" b="1">
                  <a:solidFill>
                    <a:srgbClr val="000090"/>
                  </a:solidFill>
                  <a:latin typeface="微軟正黑體" pitchFamily="34" charset="-120"/>
                  <a:ea typeface="微軟正黑體" pitchFamily="34" charset="-120"/>
                  <a:cs typeface="Arimo"/>
                  <a:sym typeface="Arimo"/>
                </a:rPr>
                <a:t>滑軌套件組</a:t>
              </a:r>
              <a:r>
                <a:rPr lang="zh-TW" altLang="en-US" b="1">
                  <a:latin typeface="微軟正黑體" pitchFamily="34" charset="-120"/>
                  <a:ea typeface="微軟正黑體" pitchFamily="34" charset="-120"/>
                </a:rPr>
                <a:t> </a:t>
              </a:r>
            </a:p>
            <a:p>
              <a:pPr marL="457200" lvl="0" indent="-381000">
                <a:buSzPct val="25000"/>
              </a:pPr>
              <a:r>
                <a:rPr lang="zh-TW" altLang="en-US" b="1">
                  <a:solidFill>
                    <a:schemeClr val="bg2">
                      <a:lumMod val="90000"/>
                      <a:lumOff val="10000"/>
                    </a:schemeClr>
                  </a:solidFill>
                  <a:latin typeface="微軟正黑體" pitchFamily="34" charset="-120"/>
                  <a:ea typeface="微軟正黑體" pitchFamily="34" charset="-120"/>
                  <a:cs typeface="Arimo"/>
                  <a:sym typeface="Arimo"/>
                </a:rPr>
                <a:t>即可安裝於各式符合 </a:t>
              </a:r>
              <a:endParaRPr lang="en-US" altLang="zh-TW" b="1">
                <a:solidFill>
                  <a:schemeClr val="bg2">
                    <a:lumMod val="90000"/>
                    <a:lumOff val="10000"/>
                  </a:schemeClr>
                </a:solidFill>
                <a:latin typeface="微軟正黑體" pitchFamily="34" charset="-120"/>
                <a:ea typeface="微軟正黑體" pitchFamily="34" charset="-120"/>
                <a:cs typeface="Arimo"/>
                <a:sym typeface="Arimo"/>
              </a:endParaRPr>
            </a:p>
            <a:p>
              <a:pPr marL="457200" lvl="0" indent="-381000">
                <a:buSzPct val="25000"/>
              </a:pPr>
              <a:r>
                <a:rPr lang="en-US" altLang="zh-TW" b="1">
                  <a:solidFill>
                    <a:schemeClr val="bg2">
                      <a:lumMod val="90000"/>
                      <a:lumOff val="10000"/>
                    </a:schemeClr>
                  </a:solidFill>
                  <a:latin typeface="微軟正黑體" pitchFamily="34" charset="-120"/>
                  <a:ea typeface="微軟正黑體" pitchFamily="34" charset="-120"/>
                  <a:cs typeface="Arimo"/>
                  <a:sym typeface="Arimo"/>
                </a:rPr>
                <a:t>ANSI/EIA-RS-310-D </a:t>
              </a:r>
            </a:p>
            <a:p>
              <a:pPr marL="457200" lvl="0" indent="-381000">
                <a:buSzPct val="25000"/>
              </a:pPr>
              <a:r>
                <a:rPr lang="zh-TW" altLang="en-US" b="1">
                  <a:solidFill>
                    <a:schemeClr val="bg2">
                      <a:lumMod val="90000"/>
                      <a:lumOff val="10000"/>
                    </a:schemeClr>
                  </a:solidFill>
                  <a:latin typeface="微軟正黑體" pitchFamily="34" charset="-120"/>
                  <a:ea typeface="微軟正黑體" pitchFamily="34" charset="-120"/>
                  <a:cs typeface="Arimo"/>
                  <a:sym typeface="Arimo"/>
                </a:rPr>
                <a:t>標準的 </a:t>
              </a:r>
              <a:r>
                <a:rPr lang="en-US" altLang="zh-TW" b="1">
                  <a:solidFill>
                    <a:srgbClr val="000090"/>
                  </a:solidFill>
                  <a:latin typeface="微軟正黑體" pitchFamily="34" charset="-120"/>
                  <a:ea typeface="微軟正黑體" pitchFamily="34" charset="-120"/>
                  <a:sym typeface="Arimo"/>
                </a:rPr>
                <a:t>19</a:t>
              </a:r>
              <a:r>
                <a:rPr lang="zh-TW" altLang="en-US" b="1">
                  <a:solidFill>
                    <a:schemeClr val="bg2">
                      <a:lumMod val="90000"/>
                      <a:lumOff val="10000"/>
                    </a:schemeClr>
                  </a:solidFill>
                  <a:latin typeface="微軟正黑體" pitchFamily="34" charset="-120"/>
                  <a:ea typeface="微軟正黑體" pitchFamily="34" charset="-120"/>
                  <a:cs typeface="Arimo"/>
                  <a:sym typeface="Arimo"/>
                </a:rPr>
                <a:t> 吋機櫃</a:t>
              </a:r>
            </a:p>
            <a:p>
              <a:pPr marL="457200" lvl="0" indent="-381000">
                <a:buSzPct val="133333"/>
              </a:pPr>
              <a:endParaRPr lang="zh-TW" altLang="en-US">
                <a:latin typeface="微軟正黑體" pitchFamily="34" charset="-120"/>
                <a:ea typeface="微軟正黑體" pitchFamily="34" charset="-120"/>
              </a:endParaRPr>
            </a:p>
          </p:txBody>
        </p:sp>
      </p:grpSp>
      <p:grpSp>
        <p:nvGrpSpPr>
          <p:cNvPr id="16" name="群組 15">
            <a:extLst>
              <a:ext uri="{FF2B5EF4-FFF2-40B4-BE49-F238E27FC236}">
                <a16:creationId xmlns:a16="http://schemas.microsoft.com/office/drawing/2014/main" id="{96C89FB2-3AA7-4130-863B-FE50300996BB}"/>
              </a:ext>
            </a:extLst>
          </p:cNvPr>
          <p:cNvGrpSpPr/>
          <p:nvPr/>
        </p:nvGrpSpPr>
        <p:grpSpPr>
          <a:xfrm>
            <a:off x="3571802" y="1031358"/>
            <a:ext cx="5572198" cy="3624716"/>
            <a:chOff x="3571802" y="1031358"/>
            <a:chExt cx="5572198" cy="3624716"/>
          </a:xfrm>
        </p:grpSpPr>
        <p:pic>
          <p:nvPicPr>
            <p:cNvPr id="14" name="圖片 13" descr="TS-431XeU_俯角尺寸-去底_W1200">
              <a:extLst>
                <a:ext uri="{FF2B5EF4-FFF2-40B4-BE49-F238E27FC236}">
                  <a16:creationId xmlns:a16="http://schemas.microsoft.com/office/drawing/2014/main" id="{360D0FAC-79DB-4BC8-A44F-B59638BF71AE}"/>
                </a:ext>
              </a:extLst>
            </p:cNvPr>
            <p:cNvPicPr>
              <a:picLocks noChangeAspect="1"/>
            </p:cNvPicPr>
            <p:nvPr/>
          </p:nvPicPr>
          <p:blipFill>
            <a:blip r:embed="rId3"/>
            <a:stretch>
              <a:fillRect/>
            </a:stretch>
          </p:blipFill>
          <p:spPr>
            <a:xfrm>
              <a:off x="3571802" y="1031358"/>
              <a:ext cx="5572198" cy="3624716"/>
            </a:xfrm>
            <a:prstGeom prst="rect">
              <a:avLst/>
            </a:prstGeom>
          </p:spPr>
        </p:pic>
        <p:pic>
          <p:nvPicPr>
            <p:cNvPr id="15" name="圖片 14">
              <a:extLst>
                <a:ext uri="{FF2B5EF4-FFF2-40B4-BE49-F238E27FC236}">
                  <a16:creationId xmlns:a16="http://schemas.microsoft.com/office/drawing/2014/main" id="{A9F2E22F-A3D7-4D82-91BD-20E53747F061}"/>
                </a:ext>
              </a:extLst>
            </p:cNvPr>
            <p:cNvPicPr>
              <a:picLocks noChangeAspect="1"/>
            </p:cNvPicPr>
            <p:nvPr/>
          </p:nvPicPr>
          <p:blipFill>
            <a:blip r:embed="rId4"/>
            <a:stretch>
              <a:fillRect/>
            </a:stretch>
          </p:blipFill>
          <p:spPr>
            <a:xfrm>
              <a:off x="4968909" y="2389698"/>
              <a:ext cx="3627456" cy="470145"/>
            </a:xfrm>
            <a:prstGeom prst="rect">
              <a:avLst/>
            </a:prstGeom>
          </p:spPr>
        </p:pic>
      </p:grpSp>
    </p:spTree>
    <p:extLst>
      <p:ext uri="{BB962C8B-B14F-4D97-AF65-F5344CB8AC3E}">
        <p14:creationId xmlns:p14="http://schemas.microsoft.com/office/powerpoint/2010/main" val="110364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282-0524-6F44-8007-DC8B0ED78F0B}"/>
              </a:ext>
            </a:extLst>
          </p:cNvPr>
          <p:cNvSpPr>
            <a:spLocks noGrp="1"/>
          </p:cNvSpPr>
          <p:nvPr>
            <p:ph type="ctrTitle"/>
          </p:nvPr>
        </p:nvSpPr>
        <p:spPr/>
        <p:txBody>
          <a:bodyPr/>
          <a:lstStyle/>
          <a:p>
            <a:r>
              <a:rPr lang="en-US" altLang="zh-CN"/>
              <a:t>TR-004U </a:t>
            </a:r>
            <a:r>
              <a:rPr lang="zh-CN" altLang="en-US"/>
              <a:t>正面硬體配置</a:t>
            </a:r>
            <a:endParaRPr lang="en-US"/>
          </a:p>
        </p:txBody>
      </p:sp>
      <p:sp>
        <p:nvSpPr>
          <p:cNvPr id="5" name="內容版面配置區 1">
            <a:extLst>
              <a:ext uri="{FF2B5EF4-FFF2-40B4-BE49-F238E27FC236}">
                <a16:creationId xmlns:a16="http://schemas.microsoft.com/office/drawing/2014/main" id="{511EAF07-FF63-F94C-9D10-9442E1E0871B}"/>
              </a:ext>
            </a:extLst>
          </p:cNvPr>
          <p:cNvSpPr txBox="1">
            <a:spLocks/>
          </p:cNvSpPr>
          <p:nvPr/>
        </p:nvSpPr>
        <p:spPr>
          <a:xfrm>
            <a:off x="7583554" y="1385446"/>
            <a:ext cx="1560446" cy="386382"/>
          </a:xfrm>
          <a:prstGeom prst="rect">
            <a:avLst/>
          </a:prstGeom>
        </p:spPr>
        <p:txBody>
          <a:bodyPr vert="horz" lIns="91440" tIns="45720" rIns="91440" bIns="45720" rtlCol="0" anchor="t">
            <a:noAutofit/>
          </a:bodyPr>
          <a:lstStyle/>
          <a:p>
            <a:pPr marR="0" lvl="0" defTabSz="914400" rtl="0" eaLnBrk="1" fontAlgn="auto" latinLnBrk="0" hangingPunct="1">
              <a:lnSpc>
                <a:spcPct val="100000"/>
              </a:lnSpc>
              <a:spcBef>
                <a:spcPts val="0"/>
              </a:spcBef>
              <a:spcAft>
                <a:spcPts val="0"/>
              </a:spcAft>
              <a:buClr>
                <a:srgbClr val="000000"/>
              </a:buClr>
              <a:buSzTx/>
              <a:tabLst/>
              <a:defRPr/>
            </a:pPr>
            <a:r>
              <a:rPr lang="zh-TW"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系統狀態燈號</a:t>
            </a:r>
          </a:p>
        </p:txBody>
      </p:sp>
      <p:sp>
        <p:nvSpPr>
          <p:cNvPr id="6" name="內容版面配置區 1">
            <a:extLst>
              <a:ext uri="{FF2B5EF4-FFF2-40B4-BE49-F238E27FC236}">
                <a16:creationId xmlns:a16="http://schemas.microsoft.com/office/drawing/2014/main" id="{C4AD9A2A-2959-BE47-BAD0-CEE8C9B159F9}"/>
              </a:ext>
            </a:extLst>
          </p:cNvPr>
          <p:cNvSpPr txBox="1">
            <a:spLocks/>
          </p:cNvSpPr>
          <p:nvPr/>
        </p:nvSpPr>
        <p:spPr>
          <a:xfrm>
            <a:off x="5864665" y="1385446"/>
            <a:ext cx="1669774" cy="386382"/>
          </a:xfrm>
          <a:prstGeom prst="rect">
            <a:avLst/>
          </a:prstGeom>
        </p:spPr>
        <p:txBody>
          <a:bodyPr vert="horz" lIns="91440" tIns="45720" rIns="91440" bIns="45720" rtlCol="0" anchor="t">
            <a:noAutofit/>
          </a:bodyPr>
          <a:lstStyle/>
          <a:p>
            <a:pPr marR="0" lvl="0" defTabSz="914400" rtl="0" eaLnBrk="1" fontAlgn="auto" latinLnBrk="0" hangingPunct="1">
              <a:lnSpc>
                <a:spcPct val="100000"/>
              </a:lnSpc>
              <a:spcBef>
                <a:spcPts val="0"/>
              </a:spcBef>
              <a:spcAft>
                <a:spcPts val="0"/>
              </a:spcAft>
              <a:buClr>
                <a:srgbClr val="000000"/>
              </a:buClr>
              <a:buSzTx/>
              <a:tabLst/>
              <a:defRPr/>
            </a:pPr>
            <a:r>
              <a:rPr lang="en-US" altLang="zh-TW" sz="1800" b="1" i="0" u="none" strike="noStrike" kern="0" cap="none" spc="0" baseline="0" noProof="0">
                <a:solidFill>
                  <a:schemeClr val="bg2">
                    <a:lumMod val="90000"/>
                    <a:lumOff val="10000"/>
                  </a:schemeClr>
                </a:solidFill>
                <a:latin typeface="微軟正黑體" pitchFamily="34" charset="-120"/>
                <a:ea typeface="微軟正黑體" pitchFamily="34" charset="-120"/>
              </a:rPr>
              <a:t>USB </a:t>
            </a: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連線</a:t>
            </a:r>
            <a:r>
              <a:rPr lang="zh-TW"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燈號</a:t>
            </a:r>
          </a:p>
        </p:txBody>
      </p:sp>
      <p:sp>
        <p:nvSpPr>
          <p:cNvPr id="7" name="內容版面配置區 1">
            <a:extLst>
              <a:ext uri="{FF2B5EF4-FFF2-40B4-BE49-F238E27FC236}">
                <a16:creationId xmlns:a16="http://schemas.microsoft.com/office/drawing/2014/main" id="{CF0F5E70-227D-6F4D-9E3A-0A8AC90BDABA}"/>
              </a:ext>
            </a:extLst>
          </p:cNvPr>
          <p:cNvSpPr txBox="1">
            <a:spLocks/>
          </p:cNvSpPr>
          <p:nvPr/>
        </p:nvSpPr>
        <p:spPr>
          <a:xfrm>
            <a:off x="3923233" y="1407199"/>
            <a:ext cx="1669774" cy="386382"/>
          </a:xfrm>
          <a:prstGeom prst="rect">
            <a:avLst/>
          </a:prstGeom>
        </p:spPr>
        <p:txBody>
          <a:bodyPr vert="horz" lIns="91440" tIns="45720" rIns="91440" bIns="45720" rtlCol="0" anchor="t">
            <a:noAutofit/>
          </a:bodyPr>
          <a:lstStyle/>
          <a:p>
            <a:pPr marR="0" lvl="0" defTabSz="914400" rtl="0" eaLnBrk="1" fontAlgn="auto" latinLnBrk="0" hangingPunct="1">
              <a:lnSpc>
                <a:spcPct val="100000"/>
              </a:lnSpc>
              <a:spcBef>
                <a:spcPts val="0"/>
              </a:spcBef>
              <a:spcAft>
                <a:spcPts val="0"/>
              </a:spcAft>
              <a:buClr>
                <a:srgbClr val="000000"/>
              </a:buClr>
              <a:buSzTx/>
              <a:tabLst/>
              <a:defRPr/>
            </a:pP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硬碟</a:t>
            </a:r>
            <a:r>
              <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rPr>
              <a:t> 1~4</a:t>
            </a:r>
            <a:r>
              <a:rPr lang="zh-TW"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 燈號</a:t>
            </a:r>
          </a:p>
        </p:txBody>
      </p:sp>
      <p:sp>
        <p:nvSpPr>
          <p:cNvPr id="20" name="內容版面配置區 1">
            <a:extLst>
              <a:ext uri="{FF2B5EF4-FFF2-40B4-BE49-F238E27FC236}">
                <a16:creationId xmlns:a16="http://schemas.microsoft.com/office/drawing/2014/main" id="{AEEAA176-BAF2-42E7-969D-A3CDD2EAB7F3}"/>
              </a:ext>
            </a:extLst>
          </p:cNvPr>
          <p:cNvSpPr txBox="1">
            <a:spLocks/>
          </p:cNvSpPr>
          <p:nvPr/>
        </p:nvSpPr>
        <p:spPr>
          <a:xfrm>
            <a:off x="488529" y="1096383"/>
            <a:ext cx="3286897" cy="902290"/>
          </a:xfrm>
          <a:prstGeom prst="rect">
            <a:avLst/>
          </a:prstGeom>
        </p:spPr>
        <p:txBody>
          <a:bodyPr vert="horz" lIns="91440" tIns="45720" rIns="91440" bIns="45720" rtlCol="0" anchor="t">
            <a:noAutofit/>
          </a:bodyPr>
          <a:lstStyle/>
          <a:p>
            <a:pPr>
              <a:defRPr/>
            </a:pPr>
            <a:r>
              <a:rPr lang="en-US" altLang="zh-CN" sz="1800" b="1">
                <a:solidFill>
                  <a:schemeClr val="bg2">
                    <a:lumMod val="90000"/>
                    <a:lumOff val="10000"/>
                  </a:schemeClr>
                </a:solidFill>
                <a:latin typeface="微軟正黑體"/>
                <a:ea typeface="微軟正黑體"/>
              </a:rPr>
              <a:t>4</a:t>
            </a:r>
            <a:r>
              <a:rPr lang="en-US" altLang="zh-CN" sz="1800" b="1" i="0" u="none" strike="noStrike" kern="0" cap="none" spc="0" baseline="0" noProof="0">
                <a:solidFill>
                  <a:schemeClr val="bg2">
                    <a:lumMod val="90000"/>
                    <a:lumOff val="10000"/>
                  </a:schemeClr>
                </a:solidFill>
                <a:latin typeface="微軟正黑體"/>
                <a:ea typeface="微軟正黑體"/>
              </a:rPr>
              <a:t> x 3.5”/</a:t>
            </a:r>
            <a:r>
              <a:rPr lang="en-US" altLang="zh-CN" sz="1800" b="1">
                <a:solidFill>
                  <a:schemeClr val="bg2">
                    <a:lumMod val="90000"/>
                    <a:lumOff val="10000"/>
                  </a:schemeClr>
                </a:solidFill>
                <a:latin typeface="微軟正黑體"/>
                <a:ea typeface="微軟正黑體"/>
              </a:rPr>
              <a:t> </a:t>
            </a:r>
            <a:r>
              <a:rPr lang="en-US" altLang="zh-CN" sz="1800" b="1" i="0" u="none" strike="noStrike" kern="0" cap="none" spc="0" baseline="0" noProof="0">
                <a:solidFill>
                  <a:schemeClr val="bg2">
                    <a:lumMod val="90000"/>
                    <a:lumOff val="10000"/>
                  </a:schemeClr>
                </a:solidFill>
                <a:latin typeface="微軟正黑體"/>
                <a:ea typeface="微軟正黑體"/>
              </a:rPr>
              <a:t> 2.5”</a:t>
            </a:r>
            <a:r>
              <a:rPr lang="en-US" altLang="zh-TW" sz="1800" b="1">
                <a:solidFill>
                  <a:schemeClr val="bg2">
                    <a:lumMod val="90000"/>
                    <a:lumOff val="10000"/>
                  </a:schemeClr>
                </a:solidFill>
                <a:latin typeface="微軟正黑體"/>
                <a:ea typeface="微軟正黑體"/>
              </a:rPr>
              <a:t>SATA 3Gb/s </a:t>
            </a:r>
            <a:r>
              <a:rPr lang="zh-CN" altLang="en-US" sz="1800" b="1">
                <a:solidFill>
                  <a:schemeClr val="bg2">
                    <a:lumMod val="90000"/>
                    <a:lumOff val="10000"/>
                  </a:schemeClr>
                </a:solidFill>
                <a:latin typeface="微軟正黑體"/>
                <a:ea typeface="微軟正黑體"/>
              </a:rPr>
              <a:t>可鎖式</a:t>
            </a:r>
            <a:r>
              <a:rPr lang="en-US" altLang="zh-CN" sz="1800" b="1">
                <a:solidFill>
                  <a:schemeClr val="bg2">
                    <a:lumMod val="90000"/>
                    <a:lumOff val="10000"/>
                  </a:schemeClr>
                </a:solidFill>
                <a:latin typeface="微軟正黑體"/>
                <a:ea typeface="微軟正黑體"/>
              </a:rPr>
              <a:t> </a:t>
            </a:r>
            <a:r>
              <a:rPr lang="en-US" altLang="zh-TW" sz="1800" b="1">
                <a:solidFill>
                  <a:schemeClr val="bg2">
                    <a:lumMod val="90000"/>
                    <a:lumOff val="10000"/>
                  </a:schemeClr>
                </a:solidFill>
                <a:latin typeface="微軟正黑體"/>
                <a:ea typeface="微軟正黑體"/>
              </a:rPr>
              <a:t>HDD/SSD </a:t>
            </a:r>
            <a:r>
              <a:rPr lang="zh-CN" altLang="en-US" sz="1800" b="1">
                <a:solidFill>
                  <a:schemeClr val="bg2">
                    <a:lumMod val="90000"/>
                    <a:lumOff val="10000"/>
                  </a:schemeClr>
                </a:solidFill>
                <a:latin typeface="微軟正黑體"/>
                <a:ea typeface="微軟正黑體"/>
              </a:rPr>
              <a:t>硬碟插槽</a:t>
            </a:r>
            <a:endParaRPr lang="en-US" altLang="zh-CN" sz="1800" b="1">
              <a:solidFill>
                <a:schemeClr val="bg2">
                  <a:lumMod val="90000"/>
                  <a:lumOff val="10000"/>
                </a:schemeClr>
              </a:solidFill>
              <a:latin typeface="微軟正黑體"/>
              <a:ea typeface="微軟正黑體"/>
            </a:endParaRPr>
          </a:p>
          <a:p>
            <a:pPr marR="0" lvl="0" defTabSz="914400" rtl="0" eaLnBrk="1" fontAlgn="auto" latinLnBrk="0" hangingPunct="1">
              <a:lnSpc>
                <a:spcPct val="100000"/>
              </a:lnSpc>
              <a:spcBef>
                <a:spcPts val="0"/>
              </a:spcBef>
              <a:spcAft>
                <a:spcPts val="0"/>
              </a:spcAft>
              <a:buClr>
                <a:srgbClr val="000000"/>
              </a:buClr>
              <a:buSzTx/>
              <a:tabLst/>
              <a:defRPr/>
            </a:pPr>
            <a:r>
              <a:rPr lang="en-US" altLang="zh-TW" b="1" i="0" u="none" strike="noStrike" kern="0" cap="none" spc="0" baseline="0" noProof="0">
                <a:solidFill>
                  <a:schemeClr val="bg2">
                    <a:lumMod val="90000"/>
                    <a:lumOff val="10000"/>
                  </a:schemeClr>
                </a:solidFill>
                <a:latin typeface="微軟正黑體"/>
                <a:ea typeface="微軟正黑體"/>
              </a:rPr>
              <a:t>(</a:t>
            </a:r>
            <a:r>
              <a:rPr lang="zh-CN" altLang="en-US" b="1" i="0" u="none" strike="noStrike" kern="0" cap="none" spc="0" baseline="0" noProof="0">
                <a:solidFill>
                  <a:schemeClr val="bg2">
                    <a:lumMod val="90000"/>
                    <a:lumOff val="10000"/>
                  </a:schemeClr>
                </a:solidFill>
                <a:latin typeface="微軟正黑體"/>
                <a:ea typeface="微軟正黑體"/>
              </a:rPr>
              <a:t>相容</a:t>
            </a:r>
            <a:r>
              <a:rPr lang="en-US" altLang="zh-CN" b="1" i="0" u="none" strike="noStrike" kern="0" cap="none" spc="0" baseline="0" noProof="0">
                <a:solidFill>
                  <a:schemeClr val="bg2">
                    <a:lumMod val="90000"/>
                    <a:lumOff val="10000"/>
                  </a:schemeClr>
                </a:solidFill>
                <a:latin typeface="微軟正黑體"/>
                <a:ea typeface="微軟正黑體"/>
              </a:rPr>
              <a:t> SATA 6Gb/s</a:t>
            </a:r>
            <a:r>
              <a:rPr lang="zh-TW" altLang="en-US" b="1" i="0" u="none" strike="noStrike" kern="0" cap="none" spc="0" baseline="0" noProof="0">
                <a:solidFill>
                  <a:schemeClr val="bg2">
                    <a:lumMod val="90000"/>
                    <a:lumOff val="10000"/>
                  </a:schemeClr>
                </a:solidFill>
                <a:latin typeface="微軟正黑體"/>
                <a:ea typeface="微軟正黑體"/>
              </a:rPr>
              <a:t> </a:t>
            </a:r>
            <a:r>
              <a:rPr lang="en-US" altLang="zh-TW" b="1" i="0" u="none" strike="noStrike" kern="0" cap="none" spc="0" baseline="0" noProof="0">
                <a:solidFill>
                  <a:schemeClr val="bg2">
                    <a:lumMod val="90000"/>
                    <a:lumOff val="10000"/>
                  </a:schemeClr>
                </a:solidFill>
                <a:latin typeface="微軟正黑體"/>
                <a:ea typeface="微軟正黑體"/>
              </a:rPr>
              <a:t>HDD</a:t>
            </a:r>
            <a:r>
              <a:rPr lang="zh-TW" altLang="en-US" b="1" i="0" u="none" strike="noStrike" kern="0" cap="none" spc="0" baseline="0" noProof="0">
                <a:solidFill>
                  <a:schemeClr val="bg2">
                    <a:lumMod val="90000"/>
                    <a:lumOff val="10000"/>
                  </a:schemeClr>
                </a:solidFill>
                <a:latin typeface="微軟正黑體"/>
                <a:ea typeface="微軟正黑體"/>
              </a:rPr>
              <a:t> </a:t>
            </a:r>
            <a:r>
              <a:rPr lang="zh-CN" altLang="en-US" b="1" i="0" u="none" strike="noStrike" kern="0" cap="none" spc="0" baseline="0" noProof="0">
                <a:solidFill>
                  <a:schemeClr val="bg2">
                    <a:lumMod val="90000"/>
                    <a:lumOff val="10000"/>
                  </a:schemeClr>
                </a:solidFill>
                <a:latin typeface="微軟正黑體"/>
                <a:ea typeface="微軟正黑體"/>
              </a:rPr>
              <a:t>與</a:t>
            </a:r>
            <a:r>
              <a:rPr lang="en-US" altLang="zh-CN" b="1" i="0" u="none" strike="noStrike" kern="0" cap="none" spc="0" baseline="0" noProof="0">
                <a:solidFill>
                  <a:schemeClr val="bg2">
                    <a:lumMod val="90000"/>
                    <a:lumOff val="10000"/>
                  </a:schemeClr>
                </a:solidFill>
                <a:latin typeface="微軟正黑體"/>
                <a:ea typeface="微軟正黑體"/>
              </a:rPr>
              <a:t> SSD)</a:t>
            </a:r>
            <a:endParaRPr lang="zh-TW" altLang="en-US" b="1" i="0" u="none" strike="noStrike" kern="0" cap="none" spc="0" baseline="0" noProof="0">
              <a:solidFill>
                <a:schemeClr val="bg2">
                  <a:lumMod val="90000"/>
                  <a:lumOff val="10000"/>
                </a:schemeClr>
              </a:solidFill>
              <a:latin typeface="微軟正黑體"/>
              <a:ea typeface="微軟正黑體"/>
            </a:endParaRPr>
          </a:p>
        </p:txBody>
      </p:sp>
      <p:pic>
        <p:nvPicPr>
          <p:cNvPr id="9" name="圖片 8">
            <a:extLst>
              <a:ext uri="{FF2B5EF4-FFF2-40B4-BE49-F238E27FC236}">
                <a16:creationId xmlns:a16="http://schemas.microsoft.com/office/drawing/2014/main" id="{E9DFCDD6-3CB5-4973-88D1-50093F269DE2}"/>
              </a:ext>
            </a:extLst>
          </p:cNvPr>
          <p:cNvPicPr>
            <a:picLocks noChangeAspect="1"/>
          </p:cNvPicPr>
          <p:nvPr/>
        </p:nvPicPr>
        <p:blipFill>
          <a:blip r:embed="rId2"/>
          <a:stretch>
            <a:fillRect/>
          </a:stretch>
        </p:blipFill>
        <p:spPr>
          <a:xfrm>
            <a:off x="71377" y="2539873"/>
            <a:ext cx="9001244" cy="1328428"/>
          </a:xfrm>
          <a:prstGeom prst="rect">
            <a:avLst/>
          </a:prstGeom>
        </p:spPr>
      </p:pic>
      <p:sp>
        <p:nvSpPr>
          <p:cNvPr id="15" name="矩形 14">
            <a:extLst>
              <a:ext uri="{FF2B5EF4-FFF2-40B4-BE49-F238E27FC236}">
                <a16:creationId xmlns:a16="http://schemas.microsoft.com/office/drawing/2014/main" id="{3570AE88-F959-4C75-B5DC-E63BE2291778}"/>
              </a:ext>
            </a:extLst>
          </p:cNvPr>
          <p:cNvSpPr/>
          <p:nvPr/>
        </p:nvSpPr>
        <p:spPr>
          <a:xfrm>
            <a:off x="757531" y="3187322"/>
            <a:ext cx="7713016" cy="523529"/>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kern="1200"/>
          </a:p>
        </p:txBody>
      </p:sp>
      <p:sp>
        <p:nvSpPr>
          <p:cNvPr id="25" name="矩形 24">
            <a:extLst>
              <a:ext uri="{FF2B5EF4-FFF2-40B4-BE49-F238E27FC236}">
                <a16:creationId xmlns:a16="http://schemas.microsoft.com/office/drawing/2014/main" id="{53BB593E-94E9-4EF6-8739-C96A6CD19398}"/>
              </a:ext>
            </a:extLst>
          </p:cNvPr>
          <p:cNvSpPr/>
          <p:nvPr/>
        </p:nvSpPr>
        <p:spPr>
          <a:xfrm>
            <a:off x="5853783" y="2943035"/>
            <a:ext cx="857543" cy="244287"/>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3" name="接點: 肘形 12">
            <a:extLst>
              <a:ext uri="{FF2B5EF4-FFF2-40B4-BE49-F238E27FC236}">
                <a16:creationId xmlns:a16="http://schemas.microsoft.com/office/drawing/2014/main" id="{8DCD2FE3-29FA-42FB-924D-CD08890A68E6}"/>
              </a:ext>
            </a:extLst>
          </p:cNvPr>
          <p:cNvCxnSpPr>
            <a:cxnSpLocks/>
          </p:cNvCxnSpPr>
          <p:nvPr/>
        </p:nvCxnSpPr>
        <p:spPr>
          <a:xfrm rot="16200000" flipV="1">
            <a:off x="6293974" y="2214185"/>
            <a:ext cx="1205038" cy="325266"/>
          </a:xfrm>
          <a:prstGeom prst="bentConnector3">
            <a:avLst>
              <a:gd name="adj1" fmla="val 50000"/>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9" name="接點: 肘形 12">
            <a:extLst>
              <a:ext uri="{FF2B5EF4-FFF2-40B4-BE49-F238E27FC236}">
                <a16:creationId xmlns:a16="http://schemas.microsoft.com/office/drawing/2014/main" id="{EC05D6AE-F62B-8B4C-ADD3-54ECB3C087EF}"/>
              </a:ext>
            </a:extLst>
          </p:cNvPr>
          <p:cNvCxnSpPr>
            <a:cxnSpLocks/>
          </p:cNvCxnSpPr>
          <p:nvPr/>
        </p:nvCxnSpPr>
        <p:spPr>
          <a:xfrm flipV="1">
            <a:off x="2804289" y="2004413"/>
            <a:ext cx="0" cy="1156624"/>
          </a:xfrm>
          <a:prstGeom prst="straightConnector1">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8" name="接點: 肘形 47">
            <a:extLst>
              <a:ext uri="{FF2B5EF4-FFF2-40B4-BE49-F238E27FC236}">
                <a16:creationId xmlns:a16="http://schemas.microsoft.com/office/drawing/2014/main" id="{6F3D2321-B03C-4A35-9400-469CC6E47385}"/>
              </a:ext>
            </a:extLst>
          </p:cNvPr>
          <p:cNvCxnSpPr>
            <a:cxnSpLocks/>
            <a:endCxn id="7" idx="2"/>
          </p:cNvCxnSpPr>
          <p:nvPr/>
        </p:nvCxnSpPr>
        <p:spPr>
          <a:xfrm rot="16200000" flipV="1">
            <a:off x="4743140" y="1808561"/>
            <a:ext cx="1136506" cy="1106546"/>
          </a:xfrm>
          <a:prstGeom prst="bentConnector3">
            <a:avLst>
              <a:gd name="adj1" fmla="val 50000"/>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57" name="接點: 肘形 56">
            <a:extLst>
              <a:ext uri="{FF2B5EF4-FFF2-40B4-BE49-F238E27FC236}">
                <a16:creationId xmlns:a16="http://schemas.microsoft.com/office/drawing/2014/main" id="{E9F4558D-0B7F-4974-B5E4-DF52B8101A39}"/>
              </a:ext>
            </a:extLst>
          </p:cNvPr>
          <p:cNvCxnSpPr>
            <a:cxnSpLocks/>
          </p:cNvCxnSpPr>
          <p:nvPr/>
        </p:nvCxnSpPr>
        <p:spPr>
          <a:xfrm rot="5400000" flipH="1" flipV="1">
            <a:off x="6959102" y="2078233"/>
            <a:ext cx="1186867" cy="615341"/>
          </a:xfrm>
          <a:prstGeom prst="bentConnector3">
            <a:avLst>
              <a:gd name="adj1" fmla="val 50000"/>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pic>
        <p:nvPicPr>
          <p:cNvPr id="14" name="圖片 13">
            <a:extLst>
              <a:ext uri="{FF2B5EF4-FFF2-40B4-BE49-F238E27FC236}">
                <a16:creationId xmlns:a16="http://schemas.microsoft.com/office/drawing/2014/main" id="{0F68B7CF-2285-4406-87F2-D1C5412E0CE5}"/>
              </a:ext>
            </a:extLst>
          </p:cNvPr>
          <p:cNvPicPr>
            <a:picLocks noChangeAspect="1"/>
          </p:cNvPicPr>
          <p:nvPr/>
        </p:nvPicPr>
        <p:blipFill>
          <a:blip r:embed="rId3"/>
          <a:stretch>
            <a:fillRect/>
          </a:stretch>
        </p:blipFill>
        <p:spPr>
          <a:xfrm rot="10800000" flipV="1">
            <a:off x="3559671" y="4060366"/>
            <a:ext cx="2213551" cy="467415"/>
          </a:xfrm>
          <a:prstGeom prst="rect">
            <a:avLst/>
          </a:prstGeom>
        </p:spPr>
      </p:pic>
      <p:sp>
        <p:nvSpPr>
          <p:cNvPr id="17" name="內容版面配置區 1">
            <a:extLst>
              <a:ext uri="{FF2B5EF4-FFF2-40B4-BE49-F238E27FC236}">
                <a16:creationId xmlns:a16="http://schemas.microsoft.com/office/drawing/2014/main" id="{F022FE47-CF6B-4281-9B47-DE3F7500AA36}"/>
              </a:ext>
            </a:extLst>
          </p:cNvPr>
          <p:cNvSpPr txBox="1">
            <a:spLocks/>
          </p:cNvSpPr>
          <p:nvPr/>
        </p:nvSpPr>
        <p:spPr>
          <a:xfrm>
            <a:off x="3693767" y="4112724"/>
            <a:ext cx="1979197" cy="240333"/>
          </a:xfrm>
          <a:prstGeom prst="rect">
            <a:avLst/>
          </a:prstGeom>
        </p:spPr>
        <p:txBody>
          <a:bodyPr vert="horz" lIns="91440" tIns="45720" rIns="91440" bIns="45720" rtlCol="0" anchor="t">
            <a:noAutofit/>
          </a:bodyPr>
          <a:lstStyle/>
          <a:p>
            <a:pPr lvl="0">
              <a:defRPr/>
            </a:pPr>
            <a:r>
              <a:rPr lang="en-US" altLang="zh-TW" sz="1800" b="1">
                <a:solidFill>
                  <a:schemeClr val="bg1"/>
                </a:solidFill>
                <a:latin typeface="微軟正黑體" pitchFamily="34" charset="-120"/>
                <a:ea typeface="微軟正黑體" pitchFamily="34" charset="-120"/>
              </a:rPr>
              <a:t>2 x </a:t>
            </a:r>
            <a:r>
              <a:rPr lang="zh-TW" altLang="en-US" sz="1800" b="1">
                <a:solidFill>
                  <a:schemeClr val="bg1"/>
                </a:solidFill>
                <a:latin typeface="微軟正黑體" pitchFamily="34" charset="-120"/>
                <a:ea typeface="微軟正黑體" pitchFamily="34" charset="-120"/>
              </a:rPr>
              <a:t>硬碟托盤鑰匙</a:t>
            </a:r>
            <a:endParaRPr lang="zh-TW" altLang="en-US" sz="1800" b="1" i="0" u="none" strike="noStrike" kern="0" cap="none" spc="0" baseline="0" noProof="0">
              <a:solidFill>
                <a:schemeClr val="bg1"/>
              </a:solidFill>
              <a:latin typeface="微軟正黑體" pitchFamily="34" charset="-120"/>
              <a:ea typeface="微軟正黑體" pitchFamily="34" charset="-120"/>
            </a:endParaRPr>
          </a:p>
        </p:txBody>
      </p:sp>
      <p:grpSp>
        <p:nvGrpSpPr>
          <p:cNvPr id="8" name="群組 7">
            <a:extLst>
              <a:ext uri="{FF2B5EF4-FFF2-40B4-BE49-F238E27FC236}">
                <a16:creationId xmlns:a16="http://schemas.microsoft.com/office/drawing/2014/main" id="{DDFB2667-3596-477B-AF3B-636BB8AD755D}"/>
              </a:ext>
            </a:extLst>
          </p:cNvPr>
          <p:cNvGrpSpPr/>
          <p:nvPr/>
        </p:nvGrpSpPr>
        <p:grpSpPr>
          <a:xfrm>
            <a:off x="2677333" y="3815836"/>
            <a:ext cx="862377" cy="818040"/>
            <a:chOff x="6043043" y="3223623"/>
            <a:chExt cx="784812" cy="744463"/>
          </a:xfrm>
        </p:grpSpPr>
        <p:pic>
          <p:nvPicPr>
            <p:cNvPr id="4" name="圖片 3">
              <a:extLst>
                <a:ext uri="{FF2B5EF4-FFF2-40B4-BE49-F238E27FC236}">
                  <a16:creationId xmlns:a16="http://schemas.microsoft.com/office/drawing/2014/main" id="{33DFBA24-F794-4AFF-97DC-99F41F61C804}"/>
                </a:ext>
              </a:extLst>
            </p:cNvPr>
            <p:cNvPicPr>
              <a:picLocks noChangeAspect="1"/>
            </p:cNvPicPr>
            <p:nvPr/>
          </p:nvPicPr>
          <p:blipFill rotWithShape="1">
            <a:blip r:embed="rId4"/>
            <a:srcRect l="80545" t="69780" r="6267" b="7630"/>
            <a:stretch/>
          </p:blipFill>
          <p:spPr>
            <a:xfrm>
              <a:off x="6144567" y="3223623"/>
              <a:ext cx="683288" cy="744463"/>
            </a:xfrm>
            <a:prstGeom prst="rect">
              <a:avLst/>
            </a:prstGeom>
            <a:effectLst>
              <a:outerShdw blurRad="50800" dist="50800" dir="2700000" algn="tl" rotWithShape="0">
                <a:prstClr val="black">
                  <a:alpha val="40000"/>
                </a:prstClr>
              </a:outerShdw>
            </a:effectLst>
          </p:spPr>
        </p:pic>
        <p:pic>
          <p:nvPicPr>
            <p:cNvPr id="21" name="圖片 20">
              <a:extLst>
                <a:ext uri="{FF2B5EF4-FFF2-40B4-BE49-F238E27FC236}">
                  <a16:creationId xmlns:a16="http://schemas.microsoft.com/office/drawing/2014/main" id="{9B8042F1-F3A5-4606-8592-B91F4DC6937F}"/>
                </a:ext>
              </a:extLst>
            </p:cNvPr>
            <p:cNvPicPr>
              <a:picLocks noChangeAspect="1"/>
            </p:cNvPicPr>
            <p:nvPr/>
          </p:nvPicPr>
          <p:blipFill rotWithShape="1">
            <a:blip r:embed="rId4"/>
            <a:srcRect l="78561" t="85403" r="11351" b="7632"/>
            <a:stretch/>
          </p:blipFill>
          <p:spPr>
            <a:xfrm>
              <a:off x="6043043" y="3737104"/>
              <a:ext cx="522688" cy="229525"/>
            </a:xfrm>
            <a:prstGeom prst="rect">
              <a:avLst/>
            </a:prstGeom>
          </p:spPr>
        </p:pic>
      </p:grpSp>
    </p:spTree>
    <p:extLst>
      <p:ext uri="{BB962C8B-B14F-4D97-AF65-F5344CB8AC3E}">
        <p14:creationId xmlns:p14="http://schemas.microsoft.com/office/powerpoint/2010/main" val="39657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8C2-E7C9-9D4D-8E05-0A8238DBC020}"/>
              </a:ext>
            </a:extLst>
          </p:cNvPr>
          <p:cNvSpPr>
            <a:spLocks noGrp="1"/>
          </p:cNvSpPr>
          <p:nvPr>
            <p:ph type="ctrTitle"/>
          </p:nvPr>
        </p:nvSpPr>
        <p:spPr/>
        <p:txBody>
          <a:bodyPr/>
          <a:lstStyle/>
          <a:p>
            <a:r>
              <a:rPr lang="zh-TW" altLang="en-US">
                <a:latin typeface="微軟正黑體"/>
                <a:ea typeface="微軟正黑體"/>
              </a:rPr>
              <a:t>硬碟與 SSD 安裝方式</a:t>
            </a:r>
            <a:endParaRPr lang="en-US">
              <a:latin typeface="微軟正黑體"/>
              <a:ea typeface="微軟正黑體"/>
            </a:endParaRPr>
          </a:p>
        </p:txBody>
      </p:sp>
      <p:pic>
        <p:nvPicPr>
          <p:cNvPr id="14" name="圖片 13">
            <a:extLst>
              <a:ext uri="{FF2B5EF4-FFF2-40B4-BE49-F238E27FC236}">
                <a16:creationId xmlns:a16="http://schemas.microsoft.com/office/drawing/2014/main" id="{C0B17228-C48E-4ABB-B9DB-8BB143FB1AC7}"/>
              </a:ext>
            </a:extLst>
          </p:cNvPr>
          <p:cNvPicPr>
            <a:picLocks noChangeAspect="1"/>
          </p:cNvPicPr>
          <p:nvPr/>
        </p:nvPicPr>
        <p:blipFill>
          <a:blip r:embed="rId2"/>
          <a:stretch>
            <a:fillRect/>
          </a:stretch>
        </p:blipFill>
        <p:spPr>
          <a:xfrm>
            <a:off x="6757977" y="1417232"/>
            <a:ext cx="2328794" cy="2261292"/>
          </a:xfrm>
          <a:prstGeom prst="rect">
            <a:avLst/>
          </a:prstGeom>
        </p:spPr>
      </p:pic>
      <p:pic>
        <p:nvPicPr>
          <p:cNvPr id="18" name="圖片 17">
            <a:extLst>
              <a:ext uri="{FF2B5EF4-FFF2-40B4-BE49-F238E27FC236}">
                <a16:creationId xmlns:a16="http://schemas.microsoft.com/office/drawing/2014/main" id="{2BBE71AA-4CB0-4229-AE3B-ED5A0F08EF7E}"/>
              </a:ext>
            </a:extLst>
          </p:cNvPr>
          <p:cNvPicPr>
            <a:picLocks noChangeAspect="1"/>
          </p:cNvPicPr>
          <p:nvPr/>
        </p:nvPicPr>
        <p:blipFill>
          <a:blip r:embed="rId3"/>
          <a:stretch>
            <a:fillRect/>
          </a:stretch>
        </p:blipFill>
        <p:spPr>
          <a:xfrm>
            <a:off x="2328494" y="1417232"/>
            <a:ext cx="4713034" cy="2261292"/>
          </a:xfrm>
          <a:prstGeom prst="rect">
            <a:avLst/>
          </a:prstGeom>
        </p:spPr>
      </p:pic>
      <p:pic>
        <p:nvPicPr>
          <p:cNvPr id="21" name="圖片 20">
            <a:extLst>
              <a:ext uri="{FF2B5EF4-FFF2-40B4-BE49-F238E27FC236}">
                <a16:creationId xmlns:a16="http://schemas.microsoft.com/office/drawing/2014/main" id="{971F7B30-F023-4040-A4CB-9EA2B053E369}"/>
              </a:ext>
            </a:extLst>
          </p:cNvPr>
          <p:cNvPicPr>
            <a:picLocks noChangeAspect="1"/>
          </p:cNvPicPr>
          <p:nvPr/>
        </p:nvPicPr>
        <p:blipFill>
          <a:blip r:embed="rId4">
            <a:extLst/>
          </a:blip>
          <a:stretch>
            <a:fillRect/>
          </a:stretch>
        </p:blipFill>
        <p:spPr>
          <a:xfrm>
            <a:off x="3043655" y="1837856"/>
            <a:ext cx="1634395" cy="1681892"/>
          </a:xfrm>
          <a:prstGeom prst="rect">
            <a:avLst/>
          </a:prstGeom>
        </p:spPr>
      </p:pic>
      <p:pic>
        <p:nvPicPr>
          <p:cNvPr id="22" name="圖片 21">
            <a:extLst>
              <a:ext uri="{FF2B5EF4-FFF2-40B4-BE49-F238E27FC236}">
                <a16:creationId xmlns:a16="http://schemas.microsoft.com/office/drawing/2014/main" id="{3C68B5E9-BBF8-47FC-8249-1B0DDD574D2A}"/>
              </a:ext>
            </a:extLst>
          </p:cNvPr>
          <p:cNvPicPr>
            <a:picLocks noChangeAspect="1"/>
          </p:cNvPicPr>
          <p:nvPr/>
        </p:nvPicPr>
        <p:blipFill>
          <a:blip r:embed="rId5">
            <a:extLst/>
          </a:blip>
          <a:stretch>
            <a:fillRect/>
          </a:stretch>
        </p:blipFill>
        <p:spPr>
          <a:xfrm>
            <a:off x="4815176" y="1875577"/>
            <a:ext cx="1635290" cy="1576032"/>
          </a:xfrm>
          <a:prstGeom prst="rect">
            <a:avLst/>
          </a:prstGeom>
        </p:spPr>
      </p:pic>
      <p:pic>
        <p:nvPicPr>
          <p:cNvPr id="24" name="圖片 23">
            <a:extLst>
              <a:ext uri="{FF2B5EF4-FFF2-40B4-BE49-F238E27FC236}">
                <a16:creationId xmlns:a16="http://schemas.microsoft.com/office/drawing/2014/main" id="{F6680A32-5E1C-4428-B2BC-179442254024}"/>
              </a:ext>
            </a:extLst>
          </p:cNvPr>
          <p:cNvPicPr>
            <a:picLocks noChangeAspect="1"/>
          </p:cNvPicPr>
          <p:nvPr/>
        </p:nvPicPr>
        <p:blipFill>
          <a:blip r:embed="rId6">
            <a:extLst/>
          </a:blip>
          <a:stretch>
            <a:fillRect/>
          </a:stretch>
        </p:blipFill>
        <p:spPr>
          <a:xfrm>
            <a:off x="6898357" y="2224990"/>
            <a:ext cx="2160789" cy="1114355"/>
          </a:xfrm>
          <a:prstGeom prst="rect">
            <a:avLst/>
          </a:prstGeom>
        </p:spPr>
      </p:pic>
      <p:sp>
        <p:nvSpPr>
          <p:cNvPr id="25" name="文字方塊 24">
            <a:extLst>
              <a:ext uri="{FF2B5EF4-FFF2-40B4-BE49-F238E27FC236}">
                <a16:creationId xmlns:a16="http://schemas.microsoft.com/office/drawing/2014/main" id="{0C602317-536E-4ADE-A96C-DAA2FEC9E74F}"/>
              </a:ext>
            </a:extLst>
          </p:cNvPr>
          <p:cNvSpPr txBox="1"/>
          <p:nvPr/>
        </p:nvSpPr>
        <p:spPr>
          <a:xfrm>
            <a:off x="286158" y="1679510"/>
            <a:ext cx="642238" cy="584775"/>
          </a:xfrm>
          <a:prstGeom prst="rect">
            <a:avLst/>
          </a:prstGeom>
          <a:noFill/>
        </p:spPr>
        <p:txBody>
          <a:bodyPr wrap="square" rtlCol="0">
            <a:spAutoFit/>
          </a:bodyPr>
          <a:lstStyle/>
          <a:p>
            <a:r>
              <a:rPr lang="en-US" altLang="zh-TW" sz="3200" b="1">
                <a:solidFill>
                  <a:schemeClr val="bg1"/>
                </a:solidFill>
              </a:rPr>
              <a:t>01</a:t>
            </a:r>
            <a:endParaRPr lang="zh-TW" altLang="en-US" sz="3200" b="1">
              <a:solidFill>
                <a:schemeClr val="bg1"/>
              </a:solidFill>
            </a:endParaRPr>
          </a:p>
        </p:txBody>
      </p:sp>
      <p:sp>
        <p:nvSpPr>
          <p:cNvPr id="26" name="文字方塊 25">
            <a:extLst>
              <a:ext uri="{FF2B5EF4-FFF2-40B4-BE49-F238E27FC236}">
                <a16:creationId xmlns:a16="http://schemas.microsoft.com/office/drawing/2014/main" id="{A84D2ED0-C72A-44E0-9490-C54F3AED6C6F}"/>
              </a:ext>
            </a:extLst>
          </p:cNvPr>
          <p:cNvSpPr txBox="1"/>
          <p:nvPr/>
        </p:nvSpPr>
        <p:spPr>
          <a:xfrm>
            <a:off x="6815139" y="1480427"/>
            <a:ext cx="642238" cy="584775"/>
          </a:xfrm>
          <a:prstGeom prst="rect">
            <a:avLst/>
          </a:prstGeom>
          <a:noFill/>
        </p:spPr>
        <p:txBody>
          <a:bodyPr wrap="square" rtlCol="0">
            <a:spAutoFit/>
          </a:bodyPr>
          <a:lstStyle/>
          <a:p>
            <a:r>
              <a:rPr lang="en-US" altLang="zh-TW" sz="3200" b="1">
                <a:solidFill>
                  <a:schemeClr val="bg1"/>
                </a:solidFill>
              </a:rPr>
              <a:t>03</a:t>
            </a:r>
            <a:endParaRPr lang="zh-TW" altLang="en-US" sz="3200" b="1">
              <a:solidFill>
                <a:schemeClr val="bg1"/>
              </a:solidFill>
            </a:endParaRPr>
          </a:p>
        </p:txBody>
      </p:sp>
      <p:sp>
        <p:nvSpPr>
          <p:cNvPr id="27" name="矩形 26">
            <a:extLst>
              <a:ext uri="{FF2B5EF4-FFF2-40B4-BE49-F238E27FC236}">
                <a16:creationId xmlns:a16="http://schemas.microsoft.com/office/drawing/2014/main" id="{69C8D529-126E-4CA0-AB4B-5AC348E73442}"/>
              </a:ext>
            </a:extLst>
          </p:cNvPr>
          <p:cNvSpPr/>
          <p:nvPr/>
        </p:nvSpPr>
        <p:spPr>
          <a:xfrm>
            <a:off x="5059564" y="1642904"/>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t>2.5-inch HDD / SSD</a:t>
            </a:r>
            <a:endParaRPr lang="zh-TW" altLang="en-US" sz="800" b="1"/>
          </a:p>
        </p:txBody>
      </p:sp>
      <p:sp>
        <p:nvSpPr>
          <p:cNvPr id="28" name="矩形 27">
            <a:extLst>
              <a:ext uri="{FF2B5EF4-FFF2-40B4-BE49-F238E27FC236}">
                <a16:creationId xmlns:a16="http://schemas.microsoft.com/office/drawing/2014/main" id="{610816A8-6694-4341-91F1-78F62F8215F8}"/>
              </a:ext>
            </a:extLst>
          </p:cNvPr>
          <p:cNvSpPr/>
          <p:nvPr/>
        </p:nvSpPr>
        <p:spPr>
          <a:xfrm>
            <a:off x="3361151" y="1642904"/>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t>3.5-inch HDD</a:t>
            </a:r>
            <a:endParaRPr lang="zh-TW" altLang="en-US" sz="800" b="1"/>
          </a:p>
        </p:txBody>
      </p:sp>
      <p:pic>
        <p:nvPicPr>
          <p:cNvPr id="29" name="圖片 28">
            <a:extLst>
              <a:ext uri="{FF2B5EF4-FFF2-40B4-BE49-F238E27FC236}">
                <a16:creationId xmlns:a16="http://schemas.microsoft.com/office/drawing/2014/main" id="{B88C7418-7FDA-4F72-8F2A-B5DEEB3ABF5D}"/>
              </a:ext>
            </a:extLst>
          </p:cNvPr>
          <p:cNvPicPr>
            <a:picLocks noChangeAspect="1"/>
          </p:cNvPicPr>
          <p:nvPr/>
        </p:nvPicPr>
        <p:blipFill>
          <a:blip r:embed="rId7"/>
          <a:stretch>
            <a:fillRect/>
          </a:stretch>
        </p:blipFill>
        <p:spPr>
          <a:xfrm>
            <a:off x="22197" y="1417232"/>
            <a:ext cx="2601211" cy="2261292"/>
          </a:xfrm>
          <a:prstGeom prst="rect">
            <a:avLst/>
          </a:prstGeom>
        </p:spPr>
      </p:pic>
      <p:sp>
        <p:nvSpPr>
          <p:cNvPr id="30" name="文字方塊 29">
            <a:extLst>
              <a:ext uri="{FF2B5EF4-FFF2-40B4-BE49-F238E27FC236}">
                <a16:creationId xmlns:a16="http://schemas.microsoft.com/office/drawing/2014/main" id="{6F03030D-19AD-46B4-B9EC-F0E72469E154}"/>
              </a:ext>
            </a:extLst>
          </p:cNvPr>
          <p:cNvSpPr txBox="1"/>
          <p:nvPr/>
        </p:nvSpPr>
        <p:spPr>
          <a:xfrm>
            <a:off x="2391151" y="1480427"/>
            <a:ext cx="642238" cy="584775"/>
          </a:xfrm>
          <a:prstGeom prst="rect">
            <a:avLst/>
          </a:prstGeom>
          <a:noFill/>
        </p:spPr>
        <p:txBody>
          <a:bodyPr wrap="square" rtlCol="0">
            <a:spAutoFit/>
          </a:bodyPr>
          <a:lstStyle/>
          <a:p>
            <a:r>
              <a:rPr lang="en-US" altLang="zh-TW" sz="3200" b="1">
                <a:solidFill>
                  <a:schemeClr val="bg1"/>
                </a:solidFill>
              </a:rPr>
              <a:t>02</a:t>
            </a:r>
            <a:endParaRPr lang="zh-TW" altLang="en-US" sz="3200" b="1">
              <a:solidFill>
                <a:schemeClr val="bg1"/>
              </a:solidFill>
            </a:endParaRPr>
          </a:p>
        </p:txBody>
      </p:sp>
      <p:sp>
        <p:nvSpPr>
          <p:cNvPr id="31" name="文字方塊 30">
            <a:extLst>
              <a:ext uri="{FF2B5EF4-FFF2-40B4-BE49-F238E27FC236}">
                <a16:creationId xmlns:a16="http://schemas.microsoft.com/office/drawing/2014/main" id="{9034F86B-5B2F-448B-A13D-C42AA41E656F}"/>
              </a:ext>
            </a:extLst>
          </p:cNvPr>
          <p:cNvSpPr txBox="1"/>
          <p:nvPr/>
        </p:nvSpPr>
        <p:spPr>
          <a:xfrm>
            <a:off x="84854" y="1480427"/>
            <a:ext cx="642238" cy="584775"/>
          </a:xfrm>
          <a:prstGeom prst="rect">
            <a:avLst/>
          </a:prstGeom>
          <a:noFill/>
        </p:spPr>
        <p:txBody>
          <a:bodyPr wrap="square" rtlCol="0">
            <a:spAutoFit/>
          </a:bodyPr>
          <a:lstStyle/>
          <a:p>
            <a:r>
              <a:rPr lang="en-US" altLang="zh-TW" sz="3200" b="1">
                <a:solidFill>
                  <a:schemeClr val="bg1"/>
                </a:solidFill>
              </a:rPr>
              <a:t>01</a:t>
            </a:r>
            <a:endParaRPr lang="zh-TW" altLang="en-US" sz="3200" b="1">
              <a:solidFill>
                <a:schemeClr val="bg1"/>
              </a:solidFill>
            </a:endParaRPr>
          </a:p>
        </p:txBody>
      </p:sp>
      <p:pic>
        <p:nvPicPr>
          <p:cNvPr id="32" name="圖片 31">
            <a:extLst>
              <a:ext uri="{FF2B5EF4-FFF2-40B4-BE49-F238E27FC236}">
                <a16:creationId xmlns:a16="http://schemas.microsoft.com/office/drawing/2014/main" id="{A1457F77-5F5F-4734-BC0D-D1B487B630F9}"/>
              </a:ext>
            </a:extLst>
          </p:cNvPr>
          <p:cNvPicPr>
            <a:picLocks noChangeAspect="1"/>
          </p:cNvPicPr>
          <p:nvPr/>
        </p:nvPicPr>
        <p:blipFill>
          <a:blip r:embed="rId8">
            <a:extLst/>
          </a:blip>
          <a:stretch>
            <a:fillRect/>
          </a:stretch>
        </p:blipFill>
        <p:spPr>
          <a:xfrm>
            <a:off x="141353" y="2065202"/>
            <a:ext cx="2159515" cy="1325600"/>
          </a:xfrm>
          <a:prstGeom prst="rect">
            <a:avLst/>
          </a:prstGeom>
        </p:spPr>
      </p:pic>
    </p:spTree>
    <p:extLst>
      <p:ext uri="{BB962C8B-B14F-4D97-AF65-F5344CB8AC3E}">
        <p14:creationId xmlns:p14="http://schemas.microsoft.com/office/powerpoint/2010/main" val="384792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3AB44836-F19D-4EB7-98E4-293FC25A1379}"/>
              </a:ext>
            </a:extLst>
          </p:cNvPr>
          <p:cNvPicPr>
            <a:picLocks noChangeAspect="1"/>
          </p:cNvPicPr>
          <p:nvPr/>
        </p:nvPicPr>
        <p:blipFill>
          <a:blip r:embed="rId2"/>
          <a:stretch>
            <a:fillRect/>
          </a:stretch>
        </p:blipFill>
        <p:spPr>
          <a:xfrm>
            <a:off x="275918" y="2048235"/>
            <a:ext cx="8436618" cy="1531272"/>
          </a:xfrm>
          <a:prstGeom prst="rect">
            <a:avLst/>
          </a:prstGeom>
        </p:spPr>
      </p:pic>
      <p:sp>
        <p:nvSpPr>
          <p:cNvPr id="2" name="Title 1">
            <a:extLst>
              <a:ext uri="{FF2B5EF4-FFF2-40B4-BE49-F238E27FC236}">
                <a16:creationId xmlns:a16="http://schemas.microsoft.com/office/drawing/2014/main" id="{A2146282-0524-6F44-8007-DC8B0ED78F0B}"/>
              </a:ext>
            </a:extLst>
          </p:cNvPr>
          <p:cNvSpPr>
            <a:spLocks noGrp="1"/>
          </p:cNvSpPr>
          <p:nvPr>
            <p:ph type="ctrTitle"/>
          </p:nvPr>
        </p:nvSpPr>
        <p:spPr/>
        <p:txBody>
          <a:bodyPr/>
          <a:lstStyle/>
          <a:p>
            <a:r>
              <a:rPr lang="en-US" altLang="zh-CN"/>
              <a:t>TR-004U </a:t>
            </a:r>
            <a:r>
              <a:rPr lang="zh-CN" altLang="en-US"/>
              <a:t>背面硬體配置</a:t>
            </a:r>
            <a:endParaRPr lang="en-US"/>
          </a:p>
        </p:txBody>
      </p:sp>
      <p:sp>
        <p:nvSpPr>
          <p:cNvPr id="5" name="內容版面配置區 1">
            <a:extLst>
              <a:ext uri="{FF2B5EF4-FFF2-40B4-BE49-F238E27FC236}">
                <a16:creationId xmlns:a16="http://schemas.microsoft.com/office/drawing/2014/main" id="{5B3DE097-5B72-414C-A6D3-EC9538DCB0C4}"/>
              </a:ext>
            </a:extLst>
          </p:cNvPr>
          <p:cNvSpPr txBox="1">
            <a:spLocks/>
          </p:cNvSpPr>
          <p:nvPr/>
        </p:nvSpPr>
        <p:spPr>
          <a:xfrm>
            <a:off x="237120" y="1031873"/>
            <a:ext cx="2736717" cy="771089"/>
          </a:xfrm>
          <a:prstGeom prst="rect">
            <a:avLst/>
          </a:prstGeom>
        </p:spPr>
        <p:txBody>
          <a:bodyPr vert="horz" lIns="91440" tIns="45720" rIns="91440" bIns="45720" rtlCol="0" anchor="t">
            <a:noAutofit/>
          </a:bodyPr>
          <a:lstStyle/>
          <a:p>
            <a:pPr marR="0" lvl="0" defTabSz="914400" rtl="0" eaLnBrk="1" fontAlgn="auto" latinLnBrk="0" hangingPunct="1">
              <a:lnSpc>
                <a:spcPct val="100000"/>
              </a:lnSpc>
              <a:spcBef>
                <a:spcPts val="0"/>
              </a:spcBef>
              <a:spcAft>
                <a:spcPts val="0"/>
              </a:spcAft>
              <a:buClr>
                <a:srgbClr val="000000"/>
              </a:buClr>
              <a:buSzTx/>
              <a:tabLst/>
              <a:defRPr/>
            </a:pPr>
            <a:r>
              <a:rPr lang="zh-CN" altLang="en-US" sz="1800" b="1">
                <a:solidFill>
                  <a:schemeClr val="bg2">
                    <a:lumMod val="90000"/>
                    <a:lumOff val="10000"/>
                  </a:schemeClr>
                </a:solidFill>
                <a:latin typeface="微軟正黑體" pitchFamily="34" charset="-120"/>
                <a:ea typeface="微軟正黑體" pitchFamily="34" charset="-120"/>
              </a:rPr>
              <a:t>雙</a:t>
            </a:r>
            <a:r>
              <a:rPr lang="en-US" altLang="zh-CN" sz="1800" b="1">
                <a:solidFill>
                  <a:schemeClr val="bg2">
                    <a:lumMod val="90000"/>
                    <a:lumOff val="10000"/>
                  </a:schemeClr>
                </a:solidFill>
                <a:latin typeface="微軟正黑體" pitchFamily="34" charset="-120"/>
                <a:ea typeface="微軟正黑體" pitchFamily="34" charset="-120"/>
              </a:rPr>
              <a:t> 4</a:t>
            </a:r>
            <a:r>
              <a:rPr lang="en-US" altLang="zh-TW" sz="1800" b="1" i="0" u="none" strike="noStrike" kern="0" cap="none" spc="0" baseline="0" noProof="0">
                <a:solidFill>
                  <a:schemeClr val="bg2">
                    <a:lumMod val="90000"/>
                    <a:lumOff val="10000"/>
                  </a:schemeClr>
                </a:solidFill>
                <a:latin typeface="微軟正黑體" pitchFamily="34" charset="-120"/>
                <a:ea typeface="微軟正黑體" pitchFamily="34" charset="-120"/>
              </a:rPr>
              <a:t>CM </a:t>
            </a: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智慧型散熱風扇</a:t>
            </a:r>
            <a:endPar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endParaRPr>
          </a:p>
          <a:p>
            <a:pPr marR="0" lvl="0" defTabSz="914400" rtl="0" eaLnBrk="1" fontAlgn="auto" latinLnBrk="0" hangingPunct="1">
              <a:lnSpc>
                <a:spcPct val="100000"/>
              </a:lnSpc>
              <a:spcBef>
                <a:spcPts val="0"/>
              </a:spcBef>
              <a:spcAft>
                <a:spcPts val="0"/>
              </a:spcAft>
              <a:buClr>
                <a:srgbClr val="000000"/>
              </a:buClr>
              <a:buSzTx/>
              <a:tabLst/>
              <a:defRPr/>
            </a:pPr>
            <a:r>
              <a:rPr lang="zh-CN" altLang="en-US" sz="1050" b="1" i="0" u="none" strike="noStrike" kern="0" cap="none" spc="0" baseline="0" noProof="0">
                <a:solidFill>
                  <a:schemeClr val="bg2">
                    <a:lumMod val="90000"/>
                    <a:lumOff val="10000"/>
                  </a:schemeClr>
                </a:solidFill>
                <a:latin typeface="微軟正黑體" pitchFamily="34" charset="-120"/>
                <a:ea typeface="微軟正黑體" pitchFamily="34" charset="-120"/>
              </a:rPr>
              <a:t>依據硬碟與系統溫度自動進行五段變速</a:t>
            </a:r>
            <a:endParaRPr lang="zh-TW" altLang="en-US" sz="105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sp>
        <p:nvSpPr>
          <p:cNvPr id="6" name="內容版面配置區 1">
            <a:extLst>
              <a:ext uri="{FF2B5EF4-FFF2-40B4-BE49-F238E27FC236}">
                <a16:creationId xmlns:a16="http://schemas.microsoft.com/office/drawing/2014/main" id="{8E023458-FF2B-944E-B884-567693CE4A53}"/>
              </a:ext>
            </a:extLst>
          </p:cNvPr>
          <p:cNvSpPr txBox="1">
            <a:spLocks/>
          </p:cNvSpPr>
          <p:nvPr/>
        </p:nvSpPr>
        <p:spPr>
          <a:xfrm>
            <a:off x="5320977" y="3457370"/>
            <a:ext cx="2562111" cy="393838"/>
          </a:xfrm>
          <a:prstGeom prst="rect">
            <a:avLst/>
          </a:prstGeom>
        </p:spPr>
        <p:txBody>
          <a:bodyPr vert="horz" lIns="91440" tIns="45720" rIns="91440" bIns="45720" rtlCol="0" anchor="t">
            <a:noAutofit/>
          </a:bodyPr>
          <a:lstStyle/>
          <a:p>
            <a:pPr marR="0" lvl="0" defTabSz="914400" rtl="0" eaLnBrk="1" fontAlgn="auto" latinLnBrk="0" hangingPunct="1">
              <a:lnSpc>
                <a:spcPct val="100000"/>
              </a:lnSpc>
              <a:spcBef>
                <a:spcPts val="0"/>
              </a:spcBef>
              <a:spcAft>
                <a:spcPts val="0"/>
              </a:spcAft>
              <a:buClr>
                <a:srgbClr val="000000"/>
              </a:buClr>
              <a:buSzTx/>
              <a:tabLst/>
              <a:defRPr/>
            </a:pPr>
            <a:r>
              <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rPr>
              <a:t>Kensington </a:t>
            </a:r>
            <a:endParaRPr lang="en-US" altLang="zh-CN" sz="1800" b="1">
              <a:solidFill>
                <a:schemeClr val="bg2">
                  <a:lumMod val="90000"/>
                  <a:lumOff val="10000"/>
                </a:schemeClr>
              </a:solidFill>
              <a:latin typeface="微軟正黑體" pitchFamily="34" charset="-120"/>
              <a:ea typeface="微軟正黑體" pitchFamily="34" charset="-120"/>
            </a:endParaRPr>
          </a:p>
          <a:p>
            <a:pPr marR="0" lvl="0" defTabSz="914400" rtl="0" eaLnBrk="1" fontAlgn="auto" latinLnBrk="0" hangingPunct="1">
              <a:lnSpc>
                <a:spcPct val="100000"/>
              </a:lnSpc>
              <a:spcBef>
                <a:spcPts val="0"/>
              </a:spcBef>
              <a:spcAft>
                <a:spcPts val="0"/>
              </a:spcAft>
              <a:buClr>
                <a:srgbClr val="000000"/>
              </a:buClr>
              <a:buSzTx/>
              <a:tabLst/>
              <a:defRPr/>
            </a:pP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防盜鎖孔</a:t>
            </a:r>
            <a:endPar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sp>
        <p:nvSpPr>
          <p:cNvPr id="7" name="內容版面配置區 1">
            <a:extLst>
              <a:ext uri="{FF2B5EF4-FFF2-40B4-BE49-F238E27FC236}">
                <a16:creationId xmlns:a16="http://schemas.microsoft.com/office/drawing/2014/main" id="{EBECFD82-95F5-554C-A288-76ACBE4825DC}"/>
              </a:ext>
            </a:extLst>
          </p:cNvPr>
          <p:cNvSpPr txBox="1">
            <a:spLocks/>
          </p:cNvSpPr>
          <p:nvPr/>
        </p:nvSpPr>
        <p:spPr>
          <a:xfrm>
            <a:off x="3218424" y="4071451"/>
            <a:ext cx="1903050" cy="548735"/>
          </a:xfrm>
          <a:prstGeom prst="rect">
            <a:avLst/>
          </a:prstGeom>
        </p:spPr>
        <p:txBody>
          <a:bodyPr vert="horz" lIns="91440" tIns="45720" rIns="91440" bIns="45720" rtlCol="0" anchor="t">
            <a:noAutofit/>
          </a:bodyPr>
          <a:lstStyle/>
          <a:p>
            <a:pPr marR="0" lvl="0" defTabSz="914400" rtl="0" eaLnBrk="1" fontAlgn="auto" latinLnBrk="0" hangingPunct="1">
              <a:lnSpc>
                <a:spcPct val="100000"/>
              </a:lnSpc>
              <a:spcBef>
                <a:spcPts val="0"/>
              </a:spcBef>
              <a:spcAft>
                <a:spcPts val="0"/>
              </a:spcAft>
              <a:buClr>
                <a:srgbClr val="000000"/>
              </a:buClr>
              <a:buSzTx/>
              <a:tabLst/>
              <a:defRPr/>
            </a:pPr>
            <a:r>
              <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rPr>
              <a:t>USB </a:t>
            </a: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線材固定夾</a:t>
            </a:r>
            <a:endPar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endParaRPr>
          </a:p>
          <a:p>
            <a:pPr marR="0" lvl="0" defTabSz="914400" rtl="0" eaLnBrk="1" fontAlgn="auto" latinLnBrk="0" hangingPunct="1">
              <a:lnSpc>
                <a:spcPct val="100000"/>
              </a:lnSpc>
              <a:spcBef>
                <a:spcPts val="0"/>
              </a:spcBef>
              <a:spcAft>
                <a:spcPts val="0"/>
              </a:spcAft>
              <a:buClr>
                <a:srgbClr val="000000"/>
              </a:buClr>
              <a:buSzTx/>
              <a:tabLst/>
              <a:defRPr/>
            </a:pPr>
            <a:r>
              <a:rPr lang="zh-CN" altLang="en-US" sz="1200" b="1" i="0" u="none" strike="noStrike" kern="0" cap="none" spc="0" baseline="0" noProof="0">
                <a:solidFill>
                  <a:schemeClr val="bg2">
                    <a:lumMod val="90000"/>
                    <a:lumOff val="10000"/>
                  </a:schemeClr>
                </a:solidFill>
                <a:latin typeface="微軟正黑體" pitchFamily="34" charset="-120"/>
                <a:ea typeface="微軟正黑體" pitchFamily="34" charset="-120"/>
              </a:rPr>
              <a:t>包裝內附，自行安裝</a:t>
            </a:r>
            <a:endPar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sp>
        <p:nvSpPr>
          <p:cNvPr id="8" name="內容版面配置區 1">
            <a:extLst>
              <a:ext uri="{FF2B5EF4-FFF2-40B4-BE49-F238E27FC236}">
                <a16:creationId xmlns:a16="http://schemas.microsoft.com/office/drawing/2014/main" id="{EEDCA277-2901-4A45-B7E8-890A11575247}"/>
              </a:ext>
            </a:extLst>
          </p:cNvPr>
          <p:cNvSpPr txBox="1">
            <a:spLocks/>
          </p:cNvSpPr>
          <p:nvPr/>
        </p:nvSpPr>
        <p:spPr>
          <a:xfrm>
            <a:off x="5345771" y="1777717"/>
            <a:ext cx="2475825" cy="548735"/>
          </a:xfrm>
          <a:prstGeom prst="rect">
            <a:avLst/>
          </a:prstGeom>
          <a:ln>
            <a:noFill/>
            <a:headEnd type="oval" w="med" len="med"/>
            <a:tailEnd type="oval" w="med" len="med"/>
          </a:ln>
        </p:spPr>
        <p:txBody>
          <a:bodyPr vert="horz" lIns="91440" tIns="45720" rIns="91440" bIns="4572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磁碟模式確認鍵</a:t>
            </a:r>
            <a:endPar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endParaRPr>
          </a:p>
          <a:p>
            <a:pPr marR="0" lvl="0" algn="l" defTabSz="914400" rtl="0" eaLnBrk="1" fontAlgn="auto" latinLnBrk="0" hangingPunct="1">
              <a:lnSpc>
                <a:spcPct val="100000"/>
              </a:lnSpc>
              <a:spcBef>
                <a:spcPts val="0"/>
              </a:spcBef>
              <a:spcAft>
                <a:spcPts val="0"/>
              </a:spcAft>
              <a:buClr>
                <a:srgbClr val="000000"/>
              </a:buClr>
              <a:buSzTx/>
              <a:tabLst/>
              <a:defRPr/>
            </a:pPr>
            <a:r>
              <a:rPr lang="zh-CN" altLang="en-US" sz="1200" b="1">
                <a:solidFill>
                  <a:schemeClr val="bg2">
                    <a:lumMod val="90000"/>
                    <a:lumOff val="10000"/>
                  </a:schemeClr>
                </a:solidFill>
                <a:latin typeface="微軟正黑體" pitchFamily="34" charset="-120"/>
                <a:ea typeface="微軟正黑體" pitchFamily="34" charset="-120"/>
              </a:rPr>
              <a:t>按壓三秒，聽到嗶聲後即進行切換</a:t>
            </a:r>
            <a:endPar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sp>
        <p:nvSpPr>
          <p:cNvPr id="9" name="內容版面配置區 1">
            <a:extLst>
              <a:ext uri="{FF2B5EF4-FFF2-40B4-BE49-F238E27FC236}">
                <a16:creationId xmlns:a16="http://schemas.microsoft.com/office/drawing/2014/main" id="{EFAAD8CB-C671-F841-997B-2A2F327C302E}"/>
              </a:ext>
            </a:extLst>
          </p:cNvPr>
          <p:cNvSpPr txBox="1">
            <a:spLocks/>
          </p:cNvSpPr>
          <p:nvPr/>
        </p:nvSpPr>
        <p:spPr>
          <a:xfrm>
            <a:off x="2875757" y="1031873"/>
            <a:ext cx="2955630" cy="695237"/>
          </a:xfrm>
          <a:prstGeom prst="rect">
            <a:avLst/>
          </a:prstGeom>
        </p:spPr>
        <p:txBody>
          <a:bodyPr vert="horz" lIns="91440" tIns="45720" rIns="91440" bIns="4572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lang="zh-CN" altLang="en-US" sz="1800" b="1">
                <a:solidFill>
                  <a:schemeClr val="bg2">
                    <a:lumMod val="90000"/>
                    <a:lumOff val="10000"/>
                  </a:schemeClr>
                </a:solidFill>
                <a:latin typeface="微軟正黑體" pitchFamily="34" charset="-120"/>
                <a:ea typeface="微軟正黑體" pitchFamily="34" charset="-120"/>
              </a:rPr>
              <a:t>磁碟</a:t>
            </a: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模式切換開關</a:t>
            </a:r>
            <a:endPar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endParaRPr>
          </a:p>
          <a:p>
            <a:pPr marR="0" lvl="0" algn="l" defTabSz="914400" rtl="0" eaLnBrk="1" fontAlgn="auto" latinLnBrk="0" hangingPunct="1">
              <a:lnSpc>
                <a:spcPct val="100000"/>
              </a:lnSpc>
              <a:spcBef>
                <a:spcPts val="0"/>
              </a:spcBef>
              <a:spcAft>
                <a:spcPts val="0"/>
              </a:spcAft>
              <a:buClr>
                <a:srgbClr val="000000"/>
              </a:buClr>
              <a:buSzTx/>
              <a:tabLst/>
              <a:defRPr/>
            </a:pPr>
            <a:r>
              <a:rPr lang="en-US" altLang="zh-CN" sz="1200" b="1">
                <a:solidFill>
                  <a:schemeClr val="bg2">
                    <a:lumMod val="90000"/>
                    <a:lumOff val="10000"/>
                  </a:schemeClr>
                </a:solidFill>
                <a:latin typeface="微軟正黑體" pitchFamily="34" charset="-120"/>
                <a:ea typeface="微軟正黑體" pitchFamily="34" charset="-120"/>
              </a:rPr>
              <a:t>Individual, JBOD, RAID 0/1/5/10,</a:t>
            </a:r>
          </a:p>
          <a:p>
            <a:pPr marR="0" lvl="0" algn="l" defTabSz="914400" rtl="0" eaLnBrk="1" fontAlgn="auto" latinLnBrk="0" hangingPunct="1">
              <a:lnSpc>
                <a:spcPct val="100000"/>
              </a:lnSpc>
              <a:spcBef>
                <a:spcPts val="0"/>
              </a:spcBef>
              <a:spcAft>
                <a:spcPts val="0"/>
              </a:spcAft>
              <a:buClr>
                <a:srgbClr val="000000"/>
              </a:buClr>
              <a:buSzTx/>
              <a:tabLst/>
              <a:defRPr/>
            </a:pPr>
            <a:r>
              <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rPr>
              <a:t>Software Ctrl (</a:t>
            </a:r>
            <a:r>
              <a:rPr lang="zh-CN" altLang="en-US" sz="1200" b="1" i="0" u="none" strike="noStrike" kern="0" cap="none" spc="0" baseline="0" noProof="0">
                <a:solidFill>
                  <a:schemeClr val="bg2">
                    <a:lumMod val="90000"/>
                    <a:lumOff val="10000"/>
                  </a:schemeClr>
                </a:solidFill>
                <a:latin typeface="微軟正黑體" pitchFamily="34" charset="-120"/>
                <a:ea typeface="微軟正黑體" pitchFamily="34" charset="-120"/>
              </a:rPr>
              <a:t>此軟體控制為預設模式</a:t>
            </a:r>
            <a:r>
              <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rPr>
              <a:t>)</a:t>
            </a:r>
          </a:p>
        </p:txBody>
      </p:sp>
      <p:sp>
        <p:nvSpPr>
          <p:cNvPr id="10" name="內容版面配置區 1">
            <a:extLst>
              <a:ext uri="{FF2B5EF4-FFF2-40B4-BE49-F238E27FC236}">
                <a16:creationId xmlns:a16="http://schemas.microsoft.com/office/drawing/2014/main" id="{2F716F77-751C-1A4C-B7B9-508B884081A8}"/>
              </a:ext>
            </a:extLst>
          </p:cNvPr>
          <p:cNvSpPr txBox="1">
            <a:spLocks/>
          </p:cNvSpPr>
          <p:nvPr/>
        </p:nvSpPr>
        <p:spPr>
          <a:xfrm>
            <a:off x="441044" y="3494872"/>
            <a:ext cx="2847167" cy="936117"/>
          </a:xfrm>
          <a:prstGeom prst="rect">
            <a:avLst/>
          </a:prstGeom>
        </p:spPr>
        <p:txBody>
          <a:bodyPr vert="horz" lIns="91440" tIns="45720" rIns="91440" bIns="45720" rtlCol="0" anchor="t">
            <a:noAutofit/>
          </a:bodyPr>
          <a:lstStyle/>
          <a:p>
            <a:pPr>
              <a:defRPr/>
            </a:pPr>
            <a:r>
              <a:rPr lang="en-US" altLang="zh-CN" sz="1800" b="1" i="0" u="none" strike="noStrike" kern="0" cap="none" spc="0" baseline="0" noProof="0">
                <a:solidFill>
                  <a:schemeClr val="bg2">
                    <a:lumMod val="90000"/>
                    <a:lumOff val="10000"/>
                  </a:schemeClr>
                </a:solidFill>
                <a:latin typeface="微軟正黑體"/>
                <a:ea typeface="微軟正黑體"/>
              </a:rPr>
              <a:t>USB 3.0</a:t>
            </a:r>
            <a:endParaRPr lang="zh-TW" altLang="en-US">
              <a:solidFill>
                <a:schemeClr val="bg2">
                  <a:lumMod val="90000"/>
                  <a:lumOff val="10000"/>
                </a:schemeClr>
              </a:solidFill>
            </a:endParaRPr>
          </a:p>
          <a:p>
            <a:pPr>
              <a:defRPr/>
            </a:pPr>
            <a:r>
              <a:rPr lang="en-US" altLang="zh-CN" sz="1800" b="1" i="0" u="none" strike="noStrike" kern="0" cap="none" spc="0" baseline="0" noProof="0">
                <a:solidFill>
                  <a:schemeClr val="bg2">
                    <a:lumMod val="90000"/>
                    <a:lumOff val="10000"/>
                  </a:schemeClr>
                </a:solidFill>
                <a:latin typeface="微軟正黑體"/>
                <a:ea typeface="微軟正黑體"/>
              </a:rPr>
              <a:t>(3.1 Gen1)</a:t>
            </a:r>
            <a:r>
              <a:rPr lang="zh-TW" altLang="en-US" sz="1800" b="1" i="0" u="none" strike="noStrike" kern="0" cap="none" spc="0" baseline="0" noProof="0">
                <a:solidFill>
                  <a:schemeClr val="bg2">
                    <a:lumMod val="90000"/>
                    <a:lumOff val="10000"/>
                  </a:schemeClr>
                </a:solidFill>
                <a:latin typeface="微軟正黑體"/>
                <a:ea typeface="微軟正黑體"/>
              </a:rPr>
              <a:t> </a:t>
            </a:r>
            <a:r>
              <a:rPr lang="en-US" altLang="zh-CN" sz="1800" b="1" i="0" u="none" strike="noStrike" kern="0" cap="none" spc="0" baseline="0" noProof="0">
                <a:solidFill>
                  <a:schemeClr val="bg2">
                    <a:lumMod val="90000"/>
                    <a:lumOff val="10000"/>
                  </a:schemeClr>
                </a:solidFill>
                <a:latin typeface="微軟正黑體"/>
                <a:ea typeface="微軟正黑體"/>
              </a:rPr>
              <a:t>Type-C</a:t>
            </a:r>
            <a:endParaRPr lang="en-US">
              <a:solidFill>
                <a:schemeClr val="bg2">
                  <a:lumMod val="90000"/>
                  <a:lumOff val="10000"/>
                </a:schemeClr>
              </a:solidFill>
            </a:endParaRPr>
          </a:p>
          <a:p>
            <a:pPr marR="0" lvl="0" algn="l" defTabSz="914400" rtl="0" eaLnBrk="1" fontAlgn="auto" latinLnBrk="0" hangingPunct="1">
              <a:lnSpc>
                <a:spcPct val="100000"/>
              </a:lnSpc>
              <a:spcBef>
                <a:spcPts val="0"/>
              </a:spcBef>
              <a:spcAft>
                <a:spcPts val="0"/>
              </a:spcAft>
              <a:buClr>
                <a:srgbClr val="000000"/>
              </a:buClr>
              <a:buSzTx/>
              <a:tabLst/>
              <a:defRPr/>
            </a:pPr>
            <a:r>
              <a:rPr lang="zh-CN" altLang="en-US" sz="1200" b="1" i="0" u="none" strike="noStrike" kern="0" cap="none" spc="0" baseline="0" noProof="0">
                <a:solidFill>
                  <a:schemeClr val="bg2">
                    <a:lumMod val="90000"/>
                    <a:lumOff val="10000"/>
                  </a:schemeClr>
                </a:solidFill>
                <a:latin typeface="微軟正黑體" pitchFamily="34" charset="-120"/>
                <a:ea typeface="微軟正黑體" pitchFamily="34" charset="-120"/>
              </a:rPr>
              <a:t>可連接到</a:t>
            </a:r>
            <a:r>
              <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rPr>
              <a:t> Type-C </a:t>
            </a:r>
            <a:r>
              <a:rPr lang="zh-CN" altLang="en-US" sz="1200" b="1" i="0" u="none" strike="noStrike" kern="0" cap="none" spc="0" baseline="0" noProof="0">
                <a:solidFill>
                  <a:schemeClr val="bg2">
                    <a:lumMod val="90000"/>
                    <a:lumOff val="10000"/>
                  </a:schemeClr>
                </a:solidFill>
                <a:latin typeface="微軟正黑體" pitchFamily="34" charset="-120"/>
                <a:ea typeface="微軟正黑體" pitchFamily="34" charset="-120"/>
              </a:rPr>
              <a:t>或</a:t>
            </a:r>
            <a:r>
              <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rPr>
              <a:t> Type-A </a:t>
            </a:r>
            <a:r>
              <a:rPr lang="zh-CN" altLang="en-US" sz="1200" b="1" i="0" u="none" strike="noStrike" kern="0" cap="none" spc="0" baseline="0" noProof="0">
                <a:solidFill>
                  <a:schemeClr val="bg2">
                    <a:lumMod val="90000"/>
                    <a:lumOff val="10000"/>
                  </a:schemeClr>
                </a:solidFill>
                <a:latin typeface="微軟正黑體" pitchFamily="34" charset="-120"/>
                <a:ea typeface="微軟正黑體" pitchFamily="34" charset="-120"/>
              </a:rPr>
              <a:t>主機</a:t>
            </a:r>
            <a:endPar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sp>
        <p:nvSpPr>
          <p:cNvPr id="11" name="內容版面配置區 1">
            <a:extLst>
              <a:ext uri="{FF2B5EF4-FFF2-40B4-BE49-F238E27FC236}">
                <a16:creationId xmlns:a16="http://schemas.microsoft.com/office/drawing/2014/main" id="{7F1DC0D2-7C82-B847-8116-29C9DEC06C8E}"/>
              </a:ext>
            </a:extLst>
          </p:cNvPr>
          <p:cNvSpPr txBox="1">
            <a:spLocks/>
          </p:cNvSpPr>
          <p:nvPr/>
        </p:nvSpPr>
        <p:spPr>
          <a:xfrm>
            <a:off x="3895502" y="3468263"/>
            <a:ext cx="1351113" cy="384535"/>
          </a:xfrm>
          <a:prstGeom prst="rect">
            <a:avLst/>
          </a:prstGeom>
        </p:spPr>
        <p:txBody>
          <a:bodyPr vert="horz" lIns="91440" tIns="45720" rIns="91440" bIns="4572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電源開關</a:t>
            </a:r>
            <a:endPar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sp>
        <p:nvSpPr>
          <p:cNvPr id="12" name="內容版面配置區 1">
            <a:extLst>
              <a:ext uri="{FF2B5EF4-FFF2-40B4-BE49-F238E27FC236}">
                <a16:creationId xmlns:a16="http://schemas.microsoft.com/office/drawing/2014/main" id="{7AA44BA0-7988-A743-8F4F-D9EA47EF5C17}"/>
              </a:ext>
            </a:extLst>
          </p:cNvPr>
          <p:cNvSpPr txBox="1">
            <a:spLocks/>
          </p:cNvSpPr>
          <p:nvPr/>
        </p:nvSpPr>
        <p:spPr>
          <a:xfrm>
            <a:off x="7218054" y="1045710"/>
            <a:ext cx="1798108" cy="626306"/>
          </a:xfrm>
          <a:prstGeom prst="rect">
            <a:avLst/>
          </a:prstGeom>
        </p:spPr>
        <p:txBody>
          <a:bodyPr vert="horz" lIns="91440" tIns="45720" rIns="91440" bIns="45720" rtlCol="0" anchor="t">
            <a:noAutofit/>
          </a:bodyPr>
          <a:lstStyle/>
          <a:p>
            <a:pPr>
              <a:defRPr/>
            </a:pPr>
            <a:r>
              <a:rPr lang="en-US" altLang="zh-CN" sz="1800" b="1">
                <a:solidFill>
                  <a:schemeClr val="bg2">
                    <a:lumMod val="90000"/>
                    <a:lumOff val="10000"/>
                  </a:schemeClr>
                </a:solidFill>
                <a:latin typeface="微軟正黑體"/>
                <a:ea typeface="微軟正黑體"/>
              </a:rPr>
              <a:t>AC 100~240V </a:t>
            </a:r>
            <a:endParaRPr lang="en-US" altLang="zh-CN" sz="1800" b="1" i="0" u="none" strike="noStrike" kern="0" cap="none" spc="0" baseline="0" noProof="0">
              <a:solidFill>
                <a:schemeClr val="bg2">
                  <a:lumMod val="90000"/>
                  <a:lumOff val="10000"/>
                </a:schemeClr>
              </a:solidFill>
              <a:latin typeface="微軟正黑體" pitchFamily="34" charset="-120"/>
              <a:ea typeface="微軟正黑體" pitchFamily="34" charset="-120"/>
            </a:endParaRPr>
          </a:p>
          <a:p>
            <a:pPr marR="0" lvl="0" algn="l" defTabSz="914400" rtl="0" eaLnBrk="1" fontAlgn="auto" latinLnBrk="0" hangingPunct="1">
              <a:lnSpc>
                <a:spcPct val="100000"/>
              </a:lnSpc>
              <a:spcBef>
                <a:spcPts val="0"/>
              </a:spcBef>
              <a:spcAft>
                <a:spcPts val="0"/>
              </a:spcAft>
              <a:buClr>
                <a:srgbClr val="000000"/>
              </a:buClr>
              <a:buSzTx/>
              <a:tabLst/>
              <a:defRPr/>
            </a:pPr>
            <a:r>
              <a:rPr lang="zh-CN" altLang="en-US" sz="1800" b="1" i="0" u="none" strike="noStrike" kern="0" cap="none" spc="0" baseline="0" noProof="0">
                <a:solidFill>
                  <a:schemeClr val="bg2">
                    <a:lumMod val="90000"/>
                    <a:lumOff val="10000"/>
                  </a:schemeClr>
                </a:solidFill>
                <a:latin typeface="微軟正黑體" pitchFamily="34" charset="-120"/>
                <a:ea typeface="微軟正黑體" pitchFamily="34" charset="-120"/>
              </a:rPr>
              <a:t>電源輸入</a:t>
            </a:r>
            <a:endParaRPr lang="en-US" altLang="zh-CN" sz="1200" b="1" i="0" u="none" strike="noStrike" kern="0" cap="none" spc="0" baseline="0" noProof="0">
              <a:solidFill>
                <a:schemeClr val="bg2">
                  <a:lumMod val="90000"/>
                  <a:lumOff val="10000"/>
                </a:schemeClr>
              </a:solidFill>
              <a:latin typeface="微軟正黑體" pitchFamily="34" charset="-120"/>
              <a:ea typeface="微軟正黑體" pitchFamily="34" charset="-120"/>
            </a:endParaRPr>
          </a:p>
        </p:txBody>
      </p:sp>
      <p:cxnSp>
        <p:nvCxnSpPr>
          <p:cNvPr id="13" name="接點: 肘形 12">
            <a:extLst>
              <a:ext uri="{FF2B5EF4-FFF2-40B4-BE49-F238E27FC236}">
                <a16:creationId xmlns:a16="http://schemas.microsoft.com/office/drawing/2014/main" id="{052E2EF5-F172-40B2-ABFC-151CABD5F1C4}"/>
              </a:ext>
            </a:extLst>
          </p:cNvPr>
          <p:cNvCxnSpPr>
            <a:cxnSpLocks/>
          </p:cNvCxnSpPr>
          <p:nvPr/>
        </p:nvCxnSpPr>
        <p:spPr>
          <a:xfrm rot="16200000" flipH="1">
            <a:off x="1576448" y="1645150"/>
            <a:ext cx="1104624" cy="1023809"/>
          </a:xfrm>
          <a:prstGeom prst="bentConnector3">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7" name="接點: 肘形 16">
            <a:extLst>
              <a:ext uri="{FF2B5EF4-FFF2-40B4-BE49-F238E27FC236}">
                <a16:creationId xmlns:a16="http://schemas.microsoft.com/office/drawing/2014/main" id="{2FACA90B-2155-4C4E-AB65-5E123678D172}"/>
              </a:ext>
            </a:extLst>
          </p:cNvPr>
          <p:cNvCxnSpPr>
            <a:cxnSpLocks/>
          </p:cNvCxnSpPr>
          <p:nvPr/>
        </p:nvCxnSpPr>
        <p:spPr>
          <a:xfrm flipH="1" flipV="1">
            <a:off x="3288211" y="2896401"/>
            <a:ext cx="166622" cy="1123944"/>
          </a:xfrm>
          <a:prstGeom prst="bentConnector3">
            <a:avLst>
              <a:gd name="adj1" fmla="val -246"/>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5" name="接點: 肘形 12">
            <a:extLst>
              <a:ext uri="{FF2B5EF4-FFF2-40B4-BE49-F238E27FC236}">
                <a16:creationId xmlns:a16="http://schemas.microsoft.com/office/drawing/2014/main" id="{F4B8CAB4-08D1-4352-B01C-12DE684BBA3A}"/>
              </a:ext>
            </a:extLst>
          </p:cNvPr>
          <p:cNvCxnSpPr>
            <a:cxnSpLocks/>
          </p:cNvCxnSpPr>
          <p:nvPr/>
        </p:nvCxnSpPr>
        <p:spPr>
          <a:xfrm>
            <a:off x="5943380" y="3094426"/>
            <a:ext cx="0" cy="369394"/>
          </a:xfrm>
          <a:prstGeom prst="straightConnector1">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9" name="接點: 肘形 12">
            <a:extLst>
              <a:ext uri="{FF2B5EF4-FFF2-40B4-BE49-F238E27FC236}">
                <a16:creationId xmlns:a16="http://schemas.microsoft.com/office/drawing/2014/main" id="{077ADE49-E0BA-4A10-B274-EC5D8483EA91}"/>
              </a:ext>
            </a:extLst>
          </p:cNvPr>
          <p:cNvCxnSpPr>
            <a:cxnSpLocks/>
          </p:cNvCxnSpPr>
          <p:nvPr/>
        </p:nvCxnSpPr>
        <p:spPr>
          <a:xfrm flipH="1" flipV="1">
            <a:off x="4345114" y="3165370"/>
            <a:ext cx="0" cy="314267"/>
          </a:xfrm>
          <a:prstGeom prst="straightConnector1">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35" name="接點: 肘形 34">
            <a:extLst>
              <a:ext uri="{FF2B5EF4-FFF2-40B4-BE49-F238E27FC236}">
                <a16:creationId xmlns:a16="http://schemas.microsoft.com/office/drawing/2014/main" id="{0D258672-91F0-4F48-9EBC-D8CBD38B46D6}"/>
              </a:ext>
            </a:extLst>
          </p:cNvPr>
          <p:cNvCxnSpPr>
            <a:cxnSpLocks/>
          </p:cNvCxnSpPr>
          <p:nvPr/>
        </p:nvCxnSpPr>
        <p:spPr>
          <a:xfrm rot="16200000" flipV="1">
            <a:off x="2857564" y="2192834"/>
            <a:ext cx="1185012" cy="372166"/>
          </a:xfrm>
          <a:prstGeom prst="bentConnector3">
            <a:avLst>
              <a:gd name="adj1" fmla="val 70441"/>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8" name="接點: 肘形 47">
            <a:extLst>
              <a:ext uri="{FF2B5EF4-FFF2-40B4-BE49-F238E27FC236}">
                <a16:creationId xmlns:a16="http://schemas.microsoft.com/office/drawing/2014/main" id="{93E9488E-B51A-49FB-B974-CD92647CC325}"/>
              </a:ext>
            </a:extLst>
          </p:cNvPr>
          <p:cNvCxnSpPr>
            <a:cxnSpLocks/>
          </p:cNvCxnSpPr>
          <p:nvPr/>
        </p:nvCxnSpPr>
        <p:spPr>
          <a:xfrm flipV="1">
            <a:off x="2708395" y="3173150"/>
            <a:ext cx="537422" cy="738675"/>
          </a:xfrm>
          <a:prstGeom prst="bentConnector3">
            <a:avLst>
              <a:gd name="adj1" fmla="val 101020"/>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61" name="接點: 肘形 60">
            <a:extLst>
              <a:ext uri="{FF2B5EF4-FFF2-40B4-BE49-F238E27FC236}">
                <a16:creationId xmlns:a16="http://schemas.microsoft.com/office/drawing/2014/main" id="{09BB7C7B-DC9C-4883-B536-A1F2CA3C874C}"/>
              </a:ext>
            </a:extLst>
          </p:cNvPr>
          <p:cNvCxnSpPr>
            <a:cxnSpLocks/>
          </p:cNvCxnSpPr>
          <p:nvPr/>
        </p:nvCxnSpPr>
        <p:spPr>
          <a:xfrm flipV="1">
            <a:off x="3996721" y="2131581"/>
            <a:ext cx="1308010" cy="817518"/>
          </a:xfrm>
          <a:prstGeom prst="bentConnector3">
            <a:avLst>
              <a:gd name="adj1" fmla="val -926"/>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70" name="接點: 肘形 12">
            <a:extLst>
              <a:ext uri="{FF2B5EF4-FFF2-40B4-BE49-F238E27FC236}">
                <a16:creationId xmlns:a16="http://schemas.microsoft.com/office/drawing/2014/main" id="{65C6B83F-14A9-4977-B51B-660CBA655F83}"/>
              </a:ext>
            </a:extLst>
          </p:cNvPr>
          <p:cNvCxnSpPr>
            <a:cxnSpLocks/>
          </p:cNvCxnSpPr>
          <p:nvPr/>
        </p:nvCxnSpPr>
        <p:spPr>
          <a:xfrm flipV="1">
            <a:off x="7821599" y="1737966"/>
            <a:ext cx="0" cy="1054689"/>
          </a:xfrm>
          <a:prstGeom prst="straightConnector1">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73363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9">
            <a:extLst>
              <a:ext uri="{FF2B5EF4-FFF2-40B4-BE49-F238E27FC236}">
                <a16:creationId xmlns:a16="http://schemas.microsoft.com/office/drawing/2014/main" id="{AEA72168-62B1-454B-B3E0-03A4AD76E780}"/>
              </a:ext>
            </a:extLst>
          </p:cNvPr>
          <p:cNvSpPr/>
          <p:nvPr/>
        </p:nvSpPr>
        <p:spPr>
          <a:xfrm>
            <a:off x="5016838" y="2567180"/>
            <a:ext cx="2886518" cy="928355"/>
          </a:xfrm>
          <a:prstGeom prst="roundRect">
            <a:avLst>
              <a:gd name="adj" fmla="val 0"/>
            </a:avLst>
          </a:prstGeom>
          <a:solidFill>
            <a:schemeClr val="accent4">
              <a:lumMod val="60000"/>
              <a:lumOff val="40000"/>
              <a:alpha val="14000"/>
            </a:schemeClr>
          </a:solidFill>
          <a:ln>
            <a:noFill/>
          </a:ln>
          <a:effectLst>
            <a:reflection blurRad="6350" stA="52000" endA="300" endPos="350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itchFamily="34" charset="-120"/>
              <a:ea typeface="微軟正黑體" pitchFamily="34" charset="-120"/>
            </a:endParaRPr>
          </a:p>
        </p:txBody>
      </p:sp>
      <p:sp>
        <p:nvSpPr>
          <p:cNvPr id="2" name="Title 1">
            <a:extLst>
              <a:ext uri="{FF2B5EF4-FFF2-40B4-BE49-F238E27FC236}">
                <a16:creationId xmlns:a16="http://schemas.microsoft.com/office/drawing/2014/main" id="{A2146282-0524-6F44-8007-DC8B0ED78F0B}"/>
              </a:ext>
            </a:extLst>
          </p:cNvPr>
          <p:cNvSpPr>
            <a:spLocks noGrp="1"/>
          </p:cNvSpPr>
          <p:nvPr>
            <p:ph type="ctrTitle"/>
          </p:nvPr>
        </p:nvSpPr>
        <p:spPr/>
        <p:txBody>
          <a:bodyPr/>
          <a:lstStyle/>
          <a:p>
            <a:r>
              <a:rPr lang="zh-TW" altLang="en-US"/>
              <a:t>精巧機身 ─</a:t>
            </a:r>
            <a:r>
              <a:rPr lang="zh-TW" altLang="en-US" b="0"/>
              <a:t> </a:t>
            </a:r>
            <a:r>
              <a:rPr lang="zh-TW" altLang="en-US"/>
              <a:t>高效節能，低噪寧靜</a:t>
            </a:r>
            <a:endParaRPr lang="en-US"/>
          </a:p>
        </p:txBody>
      </p:sp>
      <p:sp>
        <p:nvSpPr>
          <p:cNvPr id="7" name="Shape 187">
            <a:extLst>
              <a:ext uri="{FF2B5EF4-FFF2-40B4-BE49-F238E27FC236}">
                <a16:creationId xmlns:a16="http://schemas.microsoft.com/office/drawing/2014/main" id="{7A4C65D6-D8C8-2743-80BD-90FA9165677F}"/>
              </a:ext>
            </a:extLst>
          </p:cNvPr>
          <p:cNvSpPr txBox="1"/>
          <p:nvPr/>
        </p:nvSpPr>
        <p:spPr>
          <a:xfrm>
            <a:off x="408376" y="990425"/>
            <a:ext cx="2392224" cy="581194"/>
          </a:xfrm>
          <a:prstGeom prst="rect">
            <a:avLst/>
          </a:prstGeom>
          <a:noFill/>
          <a:ln>
            <a:noFill/>
          </a:ln>
        </p:spPr>
        <p:txBody>
          <a:bodyPr wrap="square" lIns="91425" tIns="45700" rIns="91425" bIns="45700" anchor="t" anchorCtr="0">
            <a:noAutofit/>
          </a:bodyPr>
          <a:lstStyle/>
          <a:p>
            <a:pPr lvl="0">
              <a:buClr>
                <a:srgbClr val="595959"/>
              </a:buClr>
              <a:buSzPct val="25000"/>
            </a:pPr>
            <a:r>
              <a:rPr lang="zh-TW" altLang="en-US" sz="1200">
                <a:solidFill>
                  <a:schemeClr val="bg2">
                    <a:lumMod val="90000"/>
                    <a:lumOff val="10000"/>
                  </a:schemeClr>
                </a:solidFill>
                <a:latin typeface="微軟正黑體" pitchFamily="34" charset="-120"/>
                <a:ea typeface="微軟正黑體" pitchFamily="34" charset="-120"/>
              </a:rPr>
              <a:t>內建 </a:t>
            </a:r>
            <a:r>
              <a:rPr lang="en-US" altLang="zh-TW" sz="1200">
                <a:solidFill>
                  <a:schemeClr val="bg2">
                    <a:lumMod val="90000"/>
                    <a:lumOff val="10000"/>
                  </a:schemeClr>
                </a:solidFill>
                <a:latin typeface="微軟正黑體" pitchFamily="34" charset="-120"/>
                <a:ea typeface="微軟正黑體" pitchFamily="34" charset="-120"/>
              </a:rPr>
              <a:t>100W </a:t>
            </a:r>
            <a:r>
              <a:rPr lang="zh-TW" altLang="en-US" sz="1200">
                <a:solidFill>
                  <a:schemeClr val="bg2">
                    <a:lumMod val="90000"/>
                    <a:lumOff val="10000"/>
                  </a:schemeClr>
                </a:solidFill>
                <a:latin typeface="微軟正黑體" pitchFamily="34" charset="-120"/>
                <a:ea typeface="微軟正黑體" pitchFamily="34" charset="-120"/>
              </a:rPr>
              <a:t>開放式 </a:t>
            </a:r>
            <a:r>
              <a:rPr lang="en-US" altLang="zh-TW" sz="1200">
                <a:solidFill>
                  <a:schemeClr val="bg2">
                    <a:lumMod val="90000"/>
                    <a:lumOff val="10000"/>
                  </a:schemeClr>
                </a:solidFill>
                <a:latin typeface="微軟正黑體" pitchFamily="34" charset="-120"/>
                <a:ea typeface="微軟正黑體" pitchFamily="34" charset="-120"/>
              </a:rPr>
              <a:t>(open frame) </a:t>
            </a:r>
            <a:r>
              <a:rPr lang="zh-TW" altLang="en-US" sz="1200">
                <a:solidFill>
                  <a:schemeClr val="bg2">
                    <a:lumMod val="90000"/>
                    <a:lumOff val="10000"/>
                  </a:schemeClr>
                </a:solidFill>
                <a:latin typeface="微軟正黑體" pitchFamily="34" charset="-120"/>
                <a:ea typeface="微軟正黑體" pitchFamily="34" charset="-120"/>
              </a:rPr>
              <a:t>低噪音無風扇電源供應器</a:t>
            </a:r>
          </a:p>
        </p:txBody>
      </p:sp>
      <p:sp>
        <p:nvSpPr>
          <p:cNvPr id="8" name="Shape 353">
            <a:extLst>
              <a:ext uri="{FF2B5EF4-FFF2-40B4-BE49-F238E27FC236}">
                <a16:creationId xmlns:a16="http://schemas.microsoft.com/office/drawing/2014/main" id="{63503545-E1A4-0B46-A432-18EAC0ADD3F0}"/>
              </a:ext>
            </a:extLst>
          </p:cNvPr>
          <p:cNvSpPr txBox="1"/>
          <p:nvPr/>
        </p:nvSpPr>
        <p:spPr>
          <a:xfrm>
            <a:off x="3204503" y="988729"/>
            <a:ext cx="936104" cy="432048"/>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solidFill>
                  <a:schemeClr val="bg2">
                    <a:lumMod val="90000"/>
                    <a:lumOff val="10000"/>
                  </a:schemeClr>
                </a:solidFill>
                <a:latin typeface="微軟正黑體" pitchFamily="34" charset="-120"/>
                <a:ea typeface="微軟正黑體" pitchFamily="34" charset="-120"/>
              </a:rPr>
              <a:t>2 </a:t>
            </a:r>
            <a:r>
              <a:rPr lang="zh-TW" altLang="en-US" sz="1200">
                <a:solidFill>
                  <a:schemeClr val="bg2">
                    <a:lumMod val="90000"/>
                    <a:lumOff val="10000"/>
                  </a:schemeClr>
                </a:solidFill>
                <a:latin typeface="微軟正黑體" pitchFamily="34" charset="-120"/>
                <a:ea typeface="微軟正黑體" pitchFamily="34" charset="-120"/>
              </a:rPr>
              <a:t>個 </a:t>
            </a:r>
            <a:r>
              <a:rPr lang="en-US" altLang="zh-TW" sz="1200">
                <a:solidFill>
                  <a:schemeClr val="bg2">
                    <a:lumMod val="90000"/>
                    <a:lumOff val="10000"/>
                  </a:schemeClr>
                </a:solidFill>
                <a:latin typeface="微軟正黑體" pitchFamily="34" charset="-120"/>
                <a:ea typeface="微軟正黑體" pitchFamily="34" charset="-120"/>
              </a:rPr>
              <a:t>4cm </a:t>
            </a:r>
            <a:r>
              <a:rPr lang="zh-TW" altLang="en-US" sz="1200">
                <a:solidFill>
                  <a:schemeClr val="bg2">
                    <a:lumMod val="90000"/>
                    <a:lumOff val="10000"/>
                  </a:schemeClr>
                </a:solidFill>
                <a:latin typeface="微軟正黑體" pitchFamily="34" charset="-120"/>
                <a:ea typeface="微軟正黑體" pitchFamily="34" charset="-120"/>
              </a:rPr>
              <a:t>靜音風扇</a:t>
            </a:r>
            <a:endParaRPr lang="zh-TW" sz="1200" b="0" i="0" u="none" strike="noStrike" cap="none">
              <a:solidFill>
                <a:schemeClr val="bg2">
                  <a:lumMod val="90000"/>
                  <a:lumOff val="10000"/>
                </a:schemeClr>
              </a:solidFill>
              <a:latin typeface="微軟正黑體" pitchFamily="34" charset="-120"/>
              <a:ea typeface="微軟正黑體" pitchFamily="34" charset="-120"/>
              <a:sym typeface="Arial"/>
            </a:endParaRPr>
          </a:p>
        </p:txBody>
      </p:sp>
      <p:grpSp>
        <p:nvGrpSpPr>
          <p:cNvPr id="12" name="群組 25">
            <a:extLst>
              <a:ext uri="{FF2B5EF4-FFF2-40B4-BE49-F238E27FC236}">
                <a16:creationId xmlns:a16="http://schemas.microsoft.com/office/drawing/2014/main" id="{8CA98AD5-0F7A-7848-B17B-B9CA687B085F}"/>
              </a:ext>
            </a:extLst>
          </p:cNvPr>
          <p:cNvGrpSpPr/>
          <p:nvPr/>
        </p:nvGrpSpPr>
        <p:grpSpPr>
          <a:xfrm>
            <a:off x="201820" y="1581017"/>
            <a:ext cx="4655131" cy="2874084"/>
            <a:chOff x="1050251" y="1538618"/>
            <a:chExt cx="4044494" cy="2494662"/>
          </a:xfrm>
        </p:grpSpPr>
        <p:pic>
          <p:nvPicPr>
            <p:cNvPr id="15" name="Shape 186">
              <a:extLst>
                <a:ext uri="{FF2B5EF4-FFF2-40B4-BE49-F238E27FC236}">
                  <a16:creationId xmlns:a16="http://schemas.microsoft.com/office/drawing/2014/main" id="{4C55ECED-930E-C94B-BD74-CD91B1A780AD}"/>
                </a:ext>
              </a:extLst>
            </p:cNvPr>
            <p:cNvPicPr preferRelativeResize="0"/>
            <p:nvPr/>
          </p:nvPicPr>
          <p:blipFill>
            <a:blip r:embed="rId3"/>
            <a:stretch>
              <a:fillRect/>
            </a:stretch>
          </p:blipFill>
          <p:spPr>
            <a:xfrm>
              <a:off x="1050251" y="1538618"/>
              <a:ext cx="4044494" cy="2494662"/>
            </a:xfrm>
            <a:prstGeom prst="rect">
              <a:avLst/>
            </a:prstGeom>
            <a:noFill/>
            <a:ln>
              <a:noFill/>
            </a:ln>
          </p:spPr>
        </p:pic>
        <p:sp>
          <p:nvSpPr>
            <p:cNvPr id="16" name="Shape 189">
              <a:extLst>
                <a:ext uri="{FF2B5EF4-FFF2-40B4-BE49-F238E27FC236}">
                  <a16:creationId xmlns:a16="http://schemas.microsoft.com/office/drawing/2014/main" id="{8C6C6AA2-7C0D-9840-B47C-A307E8E543FF}"/>
                </a:ext>
              </a:extLst>
            </p:cNvPr>
            <p:cNvSpPr/>
            <p:nvPr/>
          </p:nvSpPr>
          <p:spPr>
            <a:xfrm>
              <a:off x="1593091" y="1800366"/>
              <a:ext cx="1239330" cy="771922"/>
            </a:xfrm>
            <a:prstGeom prst="rect">
              <a:avLst/>
            </a:prstGeom>
            <a:solidFill>
              <a:srgbClr val="0070C0">
                <a:alpha val="30000"/>
              </a:srgbClr>
            </a:solidFill>
            <a:ln w="19050" cap="flat" cmpd="sng">
              <a:no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微軟正黑體" pitchFamily="34" charset="-120"/>
                <a:ea typeface="微軟正黑體" pitchFamily="34" charset="-120"/>
                <a:sym typeface="Arial"/>
              </a:endParaRPr>
            </a:p>
          </p:txBody>
        </p:sp>
        <p:sp>
          <p:nvSpPr>
            <p:cNvPr id="17" name="Shape 189">
              <a:extLst>
                <a:ext uri="{FF2B5EF4-FFF2-40B4-BE49-F238E27FC236}">
                  <a16:creationId xmlns:a16="http://schemas.microsoft.com/office/drawing/2014/main" id="{6CEB74FF-74B4-8240-A418-F658CE33309D}"/>
                </a:ext>
              </a:extLst>
            </p:cNvPr>
            <p:cNvSpPr/>
            <p:nvPr/>
          </p:nvSpPr>
          <p:spPr>
            <a:xfrm>
              <a:off x="1720106" y="1553915"/>
              <a:ext cx="2435350" cy="206781"/>
            </a:xfrm>
            <a:prstGeom prst="rect">
              <a:avLst/>
            </a:prstGeom>
            <a:solidFill>
              <a:srgbClr val="0070C0">
                <a:alpha val="30000"/>
              </a:srgbClr>
            </a:solidFill>
            <a:ln w="19050" cap="flat" cmpd="sng">
              <a:no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微軟正黑體" pitchFamily="34" charset="-120"/>
                <a:ea typeface="微軟正黑體" pitchFamily="34" charset="-120"/>
                <a:sym typeface="Arial"/>
              </a:endParaRPr>
            </a:p>
          </p:txBody>
        </p:sp>
      </p:grpSp>
      <p:cxnSp>
        <p:nvCxnSpPr>
          <p:cNvPr id="13" name="Shape 181">
            <a:extLst>
              <a:ext uri="{FF2B5EF4-FFF2-40B4-BE49-F238E27FC236}">
                <a16:creationId xmlns:a16="http://schemas.microsoft.com/office/drawing/2014/main" id="{B955B6BF-C142-6943-B654-DD8491D77DAD}"/>
              </a:ext>
            </a:extLst>
          </p:cNvPr>
          <p:cNvCxnSpPr>
            <a:cxnSpLocks/>
            <a:endCxn id="16" idx="1"/>
          </p:cNvCxnSpPr>
          <p:nvPr/>
        </p:nvCxnSpPr>
        <p:spPr>
          <a:xfrm rot="16200000" flipH="1">
            <a:off x="8270" y="1508890"/>
            <a:ext cx="1204648" cy="432048"/>
          </a:xfrm>
          <a:prstGeom prst="bentConnector2">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4" name="Shape 181">
            <a:extLst>
              <a:ext uri="{FF2B5EF4-FFF2-40B4-BE49-F238E27FC236}">
                <a16:creationId xmlns:a16="http://schemas.microsoft.com/office/drawing/2014/main" id="{994AEEA1-2980-B144-A77A-97A2CFB0E63E}"/>
              </a:ext>
            </a:extLst>
          </p:cNvPr>
          <p:cNvCxnSpPr>
            <a:cxnSpLocks/>
          </p:cNvCxnSpPr>
          <p:nvPr/>
        </p:nvCxnSpPr>
        <p:spPr>
          <a:xfrm rot="10800000" flipV="1">
            <a:off x="3090880" y="1157672"/>
            <a:ext cx="80646" cy="448681"/>
          </a:xfrm>
          <a:prstGeom prst="bentConnector2">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34" name="矩形 55">
            <a:extLst>
              <a:ext uri="{FF2B5EF4-FFF2-40B4-BE49-F238E27FC236}">
                <a16:creationId xmlns:a16="http://schemas.microsoft.com/office/drawing/2014/main" id="{5A373F67-1D54-2E48-A680-3544989DD303}"/>
              </a:ext>
            </a:extLst>
          </p:cNvPr>
          <p:cNvSpPr/>
          <p:nvPr/>
        </p:nvSpPr>
        <p:spPr>
          <a:xfrm>
            <a:off x="4925714" y="3667901"/>
            <a:ext cx="65191" cy="65191"/>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56">
            <a:extLst>
              <a:ext uri="{FF2B5EF4-FFF2-40B4-BE49-F238E27FC236}">
                <a16:creationId xmlns:a16="http://schemas.microsoft.com/office/drawing/2014/main" id="{76B39069-692B-3E46-A90C-5654EA0B9A2B}"/>
              </a:ext>
            </a:extLst>
          </p:cNvPr>
          <p:cNvSpPr/>
          <p:nvPr/>
        </p:nvSpPr>
        <p:spPr>
          <a:xfrm>
            <a:off x="4925714" y="3816228"/>
            <a:ext cx="65191" cy="65191"/>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4">
                  <a:lumMod val="75000"/>
                </a:schemeClr>
              </a:solidFill>
            </a:endParaRPr>
          </a:p>
        </p:txBody>
      </p:sp>
      <p:sp>
        <p:nvSpPr>
          <p:cNvPr id="6" name="圓角矩形 44">
            <a:extLst>
              <a:ext uri="{FF2B5EF4-FFF2-40B4-BE49-F238E27FC236}">
                <a16:creationId xmlns:a16="http://schemas.microsoft.com/office/drawing/2014/main" id="{94626282-7EFC-7141-B27D-6B54E5D0F9D2}"/>
              </a:ext>
            </a:extLst>
          </p:cNvPr>
          <p:cNvSpPr/>
          <p:nvPr/>
        </p:nvSpPr>
        <p:spPr>
          <a:xfrm>
            <a:off x="4967896" y="1501324"/>
            <a:ext cx="3760005" cy="1065726"/>
          </a:xfrm>
          <a:prstGeom prst="roundRect">
            <a:avLst>
              <a:gd name="adj" fmla="val 0"/>
            </a:avLst>
          </a:prstGeom>
          <a:solidFill>
            <a:srgbClr val="06C0D4">
              <a:alpha val="28000"/>
            </a:srgbClr>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itchFamily="34" charset="-120"/>
              <a:ea typeface="微軟正黑體" pitchFamily="34" charset="-120"/>
            </a:endParaRPr>
          </a:p>
        </p:txBody>
      </p:sp>
      <p:sp>
        <p:nvSpPr>
          <p:cNvPr id="10" name="矩形 34">
            <a:extLst>
              <a:ext uri="{FF2B5EF4-FFF2-40B4-BE49-F238E27FC236}">
                <a16:creationId xmlns:a16="http://schemas.microsoft.com/office/drawing/2014/main" id="{79FF98CE-1E29-A841-96AE-45942E75CFC1}"/>
              </a:ext>
            </a:extLst>
          </p:cNvPr>
          <p:cNvSpPr/>
          <p:nvPr/>
        </p:nvSpPr>
        <p:spPr>
          <a:xfrm>
            <a:off x="5141511" y="2768234"/>
            <a:ext cx="1025456" cy="362274"/>
          </a:xfrm>
          <a:prstGeom prst="rect">
            <a:avLst/>
          </a:prstGeom>
        </p:spPr>
        <p:txBody>
          <a:bodyPr wrap="square">
            <a:spAutoFit/>
          </a:bodyPr>
          <a:lstStyle/>
          <a:p>
            <a:pPr lvl="0">
              <a:buClr>
                <a:srgbClr val="595959"/>
              </a:buClr>
              <a:buSzPct val="25000"/>
            </a:pPr>
            <a:r>
              <a:rPr lang="zh-TW" altLang="en-US" sz="2000" b="1">
                <a:solidFill>
                  <a:srgbClr val="15815D"/>
                </a:solidFill>
                <a:latin typeface="微軟正黑體" pitchFamily="34" charset="-120"/>
                <a:ea typeface="微軟正黑體" pitchFamily="34" charset="-120"/>
              </a:rPr>
              <a:t>噪音</a:t>
            </a:r>
            <a:endParaRPr lang="en-US" altLang="zh-TW" sz="2000" b="1">
              <a:solidFill>
                <a:srgbClr val="15815D"/>
              </a:solidFill>
              <a:latin typeface="微軟正黑體" pitchFamily="34" charset="-120"/>
              <a:ea typeface="微軟正黑體" pitchFamily="34" charset="-120"/>
            </a:endParaRPr>
          </a:p>
        </p:txBody>
      </p:sp>
      <p:sp>
        <p:nvSpPr>
          <p:cNvPr id="19" name="Shape 232">
            <a:extLst>
              <a:ext uri="{FF2B5EF4-FFF2-40B4-BE49-F238E27FC236}">
                <a16:creationId xmlns:a16="http://schemas.microsoft.com/office/drawing/2014/main" id="{CFB7FE15-1DE4-7644-840A-565ECA88BB48}"/>
              </a:ext>
            </a:extLst>
          </p:cNvPr>
          <p:cNvSpPr/>
          <p:nvPr/>
        </p:nvSpPr>
        <p:spPr>
          <a:xfrm>
            <a:off x="7189717" y="1564895"/>
            <a:ext cx="1483007" cy="821244"/>
          </a:xfrm>
          <a:prstGeom prst="roundRect">
            <a:avLst>
              <a:gd name="adj" fmla="val 13182"/>
            </a:avLst>
          </a:prstGeom>
          <a:solidFill>
            <a:srgbClr val="06B4C6"/>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itchFamily="34" charset="-120"/>
              <a:ea typeface="微軟正黑體" pitchFamily="34" charset="-120"/>
              <a:sym typeface="Arial"/>
            </a:endParaRPr>
          </a:p>
        </p:txBody>
      </p:sp>
      <p:sp>
        <p:nvSpPr>
          <p:cNvPr id="20" name="矩形 28">
            <a:extLst>
              <a:ext uri="{FF2B5EF4-FFF2-40B4-BE49-F238E27FC236}">
                <a16:creationId xmlns:a16="http://schemas.microsoft.com/office/drawing/2014/main" id="{7254789D-130C-A94E-95E6-99CF22C3A13F}"/>
              </a:ext>
            </a:extLst>
          </p:cNvPr>
          <p:cNvSpPr/>
          <p:nvPr/>
        </p:nvSpPr>
        <p:spPr>
          <a:xfrm>
            <a:off x="7201893" y="1541726"/>
            <a:ext cx="1456594" cy="307777"/>
          </a:xfrm>
          <a:prstGeom prst="rect">
            <a:avLst/>
          </a:prstGeom>
        </p:spPr>
        <p:txBody>
          <a:bodyPr wrap="square">
            <a:spAutoFit/>
          </a:bodyPr>
          <a:lstStyle/>
          <a:p>
            <a:pPr algn="ctr"/>
            <a:r>
              <a:rPr lang="zh-CN" altLang="en-US" b="1">
                <a:solidFill>
                  <a:schemeClr val="bg1"/>
                </a:solidFill>
                <a:latin typeface="微軟正黑體" pitchFamily="34" charset="-120"/>
                <a:ea typeface="微軟正黑體" pitchFamily="34" charset="-120"/>
              </a:rPr>
              <a:t>整機</a:t>
            </a:r>
            <a:r>
              <a:rPr lang="zh-TW" altLang="en-US" b="1">
                <a:solidFill>
                  <a:schemeClr val="bg1"/>
                </a:solidFill>
                <a:latin typeface="微軟正黑體" pitchFamily="34" charset="-120"/>
                <a:ea typeface="微軟正黑體" pitchFamily="34" charset="-120"/>
              </a:rPr>
              <a:t>休眠</a:t>
            </a:r>
            <a:endParaRPr lang="zh-TW" altLang="en-US">
              <a:solidFill>
                <a:schemeClr val="bg1"/>
              </a:solidFill>
              <a:latin typeface="微軟正黑體" pitchFamily="34" charset="-120"/>
              <a:ea typeface="微軟正黑體" pitchFamily="34" charset="-120"/>
            </a:endParaRPr>
          </a:p>
        </p:txBody>
      </p:sp>
      <p:sp>
        <p:nvSpPr>
          <p:cNvPr id="21" name="矩形 29">
            <a:extLst>
              <a:ext uri="{FF2B5EF4-FFF2-40B4-BE49-F238E27FC236}">
                <a16:creationId xmlns:a16="http://schemas.microsoft.com/office/drawing/2014/main" id="{0548DAE2-78B5-8144-9C69-A0EE6B2AF9E2}"/>
              </a:ext>
            </a:extLst>
          </p:cNvPr>
          <p:cNvSpPr/>
          <p:nvPr/>
        </p:nvSpPr>
        <p:spPr>
          <a:xfrm>
            <a:off x="7308166" y="1789756"/>
            <a:ext cx="1226057" cy="338554"/>
          </a:xfrm>
          <a:prstGeom prst="rect">
            <a:avLst/>
          </a:prstGeom>
          <a:solidFill>
            <a:srgbClr val="FFFFFF"/>
          </a:solidFill>
        </p:spPr>
        <p:txBody>
          <a:bodyPr wrap="square">
            <a:spAutoFit/>
          </a:bodyPr>
          <a:lstStyle/>
          <a:p>
            <a:pPr algn="ctr"/>
            <a:r>
              <a:rPr lang="en-US" sz="1600" b="1">
                <a:solidFill>
                  <a:srgbClr val="303F97"/>
                </a:solidFill>
                <a:latin typeface="+mn-lt"/>
                <a:ea typeface="微軟正黑體" pitchFamily="34" charset="-120"/>
              </a:rPr>
              <a:t>4.79 W</a:t>
            </a:r>
            <a:endParaRPr lang="zh-TW" altLang="en-US" sz="1600">
              <a:solidFill>
                <a:srgbClr val="303F97"/>
              </a:solidFill>
              <a:latin typeface="+mn-lt"/>
              <a:ea typeface="微軟正黑體" pitchFamily="34" charset="-120"/>
            </a:endParaRPr>
          </a:p>
        </p:txBody>
      </p:sp>
      <p:sp>
        <p:nvSpPr>
          <p:cNvPr id="22" name="矩形 27">
            <a:extLst>
              <a:ext uri="{FF2B5EF4-FFF2-40B4-BE49-F238E27FC236}">
                <a16:creationId xmlns:a16="http://schemas.microsoft.com/office/drawing/2014/main" id="{09E431C0-F4DB-DF46-81A7-3FDCDCC38E1C}"/>
              </a:ext>
            </a:extLst>
          </p:cNvPr>
          <p:cNvSpPr/>
          <p:nvPr/>
        </p:nvSpPr>
        <p:spPr>
          <a:xfrm>
            <a:off x="7423634" y="2086947"/>
            <a:ext cx="1164753" cy="307777"/>
          </a:xfrm>
          <a:prstGeom prst="rect">
            <a:avLst/>
          </a:prstGeom>
        </p:spPr>
        <p:txBody>
          <a:bodyPr wrap="square">
            <a:spAutoFit/>
          </a:bodyPr>
          <a:lstStyle/>
          <a:p>
            <a:pPr algn="ctr"/>
            <a:r>
              <a:rPr lang="en-US" altLang="zh-TW" b="1">
                <a:solidFill>
                  <a:schemeClr val="bg1"/>
                </a:solidFill>
                <a:latin typeface="+mn-lt"/>
                <a:ea typeface="微軟正黑體" pitchFamily="34" charset="-120"/>
              </a:rPr>
              <a:t>22.43 W</a:t>
            </a:r>
            <a:r>
              <a:rPr lang="zh-TW" altLang="en-US" b="1">
                <a:solidFill>
                  <a:schemeClr val="bg1"/>
                </a:solidFill>
                <a:latin typeface="+mn-lt"/>
                <a:ea typeface="微軟正黑體" pitchFamily="34" charset="-120"/>
              </a:rPr>
              <a:t> *</a:t>
            </a:r>
            <a:endParaRPr lang="zh-TW" altLang="en-US">
              <a:solidFill>
                <a:schemeClr val="bg1"/>
              </a:solidFill>
              <a:latin typeface="+mn-lt"/>
              <a:ea typeface="微軟正黑體" pitchFamily="34" charset="-120"/>
            </a:endParaRPr>
          </a:p>
        </p:txBody>
      </p:sp>
      <p:sp>
        <p:nvSpPr>
          <p:cNvPr id="23" name="Shape 232">
            <a:extLst>
              <a:ext uri="{FF2B5EF4-FFF2-40B4-BE49-F238E27FC236}">
                <a16:creationId xmlns:a16="http://schemas.microsoft.com/office/drawing/2014/main" id="{45AE5DB7-5911-1840-8A74-4F4B015CB64F}"/>
              </a:ext>
            </a:extLst>
          </p:cNvPr>
          <p:cNvSpPr/>
          <p:nvPr/>
        </p:nvSpPr>
        <p:spPr>
          <a:xfrm>
            <a:off x="6102332" y="1564894"/>
            <a:ext cx="1075134" cy="797115"/>
          </a:xfrm>
          <a:prstGeom prst="roundRect">
            <a:avLst>
              <a:gd name="adj" fmla="val 13182"/>
            </a:avLst>
          </a:prstGeom>
          <a:solidFill>
            <a:srgbClr val="06B4C6"/>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itchFamily="34" charset="-120"/>
              <a:ea typeface="微軟正黑體" pitchFamily="34" charset="-120"/>
              <a:sym typeface="Arial"/>
            </a:endParaRPr>
          </a:p>
        </p:txBody>
      </p:sp>
      <p:sp>
        <p:nvSpPr>
          <p:cNvPr id="24" name="矩形 32">
            <a:extLst>
              <a:ext uri="{FF2B5EF4-FFF2-40B4-BE49-F238E27FC236}">
                <a16:creationId xmlns:a16="http://schemas.microsoft.com/office/drawing/2014/main" id="{A72A8F10-77BB-714B-985A-B5C6EAE0EAB8}"/>
              </a:ext>
            </a:extLst>
          </p:cNvPr>
          <p:cNvSpPr/>
          <p:nvPr/>
        </p:nvSpPr>
        <p:spPr>
          <a:xfrm>
            <a:off x="6313098" y="1539471"/>
            <a:ext cx="617920" cy="307777"/>
          </a:xfrm>
          <a:prstGeom prst="rect">
            <a:avLst/>
          </a:prstGeom>
          <a:noFill/>
        </p:spPr>
        <p:txBody>
          <a:bodyPr wrap="square">
            <a:spAutoFit/>
          </a:bodyPr>
          <a:lstStyle/>
          <a:p>
            <a:pPr algn="ctr"/>
            <a:r>
              <a:rPr lang="zh-TW" altLang="en-US" b="1">
                <a:solidFill>
                  <a:schemeClr val="bg1"/>
                </a:solidFill>
                <a:latin typeface="微軟正黑體" pitchFamily="34" charset="-120"/>
                <a:ea typeface="微軟正黑體" pitchFamily="34" charset="-120"/>
              </a:rPr>
              <a:t>運行</a:t>
            </a:r>
            <a:endParaRPr lang="zh-TW" altLang="en-US">
              <a:solidFill>
                <a:schemeClr val="bg1"/>
              </a:solidFill>
              <a:latin typeface="微軟正黑體" pitchFamily="34" charset="-120"/>
              <a:ea typeface="微軟正黑體" pitchFamily="34" charset="-120"/>
            </a:endParaRPr>
          </a:p>
        </p:txBody>
      </p:sp>
      <p:sp>
        <p:nvSpPr>
          <p:cNvPr id="25" name="矩形 33">
            <a:extLst>
              <a:ext uri="{FF2B5EF4-FFF2-40B4-BE49-F238E27FC236}">
                <a16:creationId xmlns:a16="http://schemas.microsoft.com/office/drawing/2014/main" id="{825450BA-6C60-4749-A397-51CBDFDCAD76}"/>
              </a:ext>
            </a:extLst>
          </p:cNvPr>
          <p:cNvSpPr/>
          <p:nvPr/>
        </p:nvSpPr>
        <p:spPr>
          <a:xfrm>
            <a:off x="6155401" y="1797104"/>
            <a:ext cx="977077" cy="338554"/>
          </a:xfrm>
          <a:prstGeom prst="rect">
            <a:avLst/>
          </a:prstGeom>
          <a:solidFill>
            <a:srgbClr val="FFFFFF"/>
          </a:solidFill>
        </p:spPr>
        <p:txBody>
          <a:bodyPr wrap="square">
            <a:spAutoFit/>
          </a:bodyPr>
          <a:lstStyle/>
          <a:p>
            <a:pPr algn="ctr"/>
            <a:r>
              <a:rPr lang="en-US" sz="1600" b="1">
                <a:solidFill>
                  <a:srgbClr val="303F97"/>
                </a:solidFill>
                <a:latin typeface="+mn-lt"/>
                <a:ea typeface="微軟正黑體" pitchFamily="34" charset="-120"/>
              </a:rPr>
              <a:t>18.90 W</a:t>
            </a:r>
            <a:endParaRPr lang="zh-TW" altLang="en-US" sz="1600">
              <a:solidFill>
                <a:srgbClr val="303F97"/>
              </a:solidFill>
              <a:latin typeface="+mn-lt"/>
              <a:ea typeface="微軟正黑體" pitchFamily="34" charset="-120"/>
            </a:endParaRPr>
          </a:p>
        </p:txBody>
      </p:sp>
      <p:sp>
        <p:nvSpPr>
          <p:cNvPr id="26" name="矩形 30">
            <a:extLst>
              <a:ext uri="{FF2B5EF4-FFF2-40B4-BE49-F238E27FC236}">
                <a16:creationId xmlns:a16="http://schemas.microsoft.com/office/drawing/2014/main" id="{813907FB-604A-E14F-AD99-446253CED5E8}"/>
              </a:ext>
            </a:extLst>
          </p:cNvPr>
          <p:cNvSpPr/>
          <p:nvPr/>
        </p:nvSpPr>
        <p:spPr>
          <a:xfrm>
            <a:off x="6215368" y="2086947"/>
            <a:ext cx="1032578" cy="307777"/>
          </a:xfrm>
          <a:prstGeom prst="rect">
            <a:avLst/>
          </a:prstGeom>
          <a:noFill/>
        </p:spPr>
        <p:txBody>
          <a:bodyPr wrap="square">
            <a:spAutoFit/>
          </a:bodyPr>
          <a:lstStyle/>
          <a:p>
            <a:pPr algn="ctr"/>
            <a:r>
              <a:rPr lang="en-US" altLang="zh-TW" b="1">
                <a:solidFill>
                  <a:schemeClr val="bg1"/>
                </a:solidFill>
                <a:latin typeface="+mn-lt"/>
                <a:ea typeface="微軟正黑體" pitchFamily="34" charset="-120"/>
              </a:rPr>
              <a:t>36.99 W</a:t>
            </a:r>
            <a:r>
              <a:rPr lang="zh-TW" altLang="en-US" b="1">
                <a:solidFill>
                  <a:schemeClr val="bg1"/>
                </a:solidFill>
                <a:latin typeface="+mn-lt"/>
                <a:ea typeface="微軟正黑體" pitchFamily="34" charset="-120"/>
              </a:rPr>
              <a:t> *</a:t>
            </a:r>
          </a:p>
        </p:txBody>
      </p:sp>
      <p:grpSp>
        <p:nvGrpSpPr>
          <p:cNvPr id="27" name="群組 47">
            <a:extLst>
              <a:ext uri="{FF2B5EF4-FFF2-40B4-BE49-F238E27FC236}">
                <a16:creationId xmlns:a16="http://schemas.microsoft.com/office/drawing/2014/main" id="{852E9FD3-EEA9-274E-A9ED-027D8F4A0063}"/>
              </a:ext>
            </a:extLst>
          </p:cNvPr>
          <p:cNvGrpSpPr/>
          <p:nvPr/>
        </p:nvGrpSpPr>
        <p:grpSpPr>
          <a:xfrm>
            <a:off x="6102336" y="2632121"/>
            <a:ext cx="1491363" cy="674570"/>
            <a:chOff x="5500694" y="2643188"/>
            <a:chExt cx="1586168" cy="717387"/>
          </a:xfrm>
        </p:grpSpPr>
        <p:sp>
          <p:nvSpPr>
            <p:cNvPr id="28" name="Shape 232">
              <a:extLst>
                <a:ext uri="{FF2B5EF4-FFF2-40B4-BE49-F238E27FC236}">
                  <a16:creationId xmlns:a16="http://schemas.microsoft.com/office/drawing/2014/main" id="{16D433B4-1EEB-5F40-B3B9-8CDC8B538254}"/>
                </a:ext>
              </a:extLst>
            </p:cNvPr>
            <p:cNvSpPr/>
            <p:nvPr/>
          </p:nvSpPr>
          <p:spPr>
            <a:xfrm>
              <a:off x="5500694" y="2643188"/>
              <a:ext cx="1564796" cy="717387"/>
            </a:xfrm>
            <a:prstGeom prst="roundRect">
              <a:avLst>
                <a:gd name="adj" fmla="val 13182"/>
              </a:avLst>
            </a:prstGeom>
            <a:solidFill>
              <a:srgbClr val="15815D"/>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itchFamily="34" charset="-120"/>
                <a:ea typeface="微軟正黑體" pitchFamily="34" charset="-120"/>
                <a:sym typeface="Arial"/>
              </a:endParaRPr>
            </a:p>
          </p:txBody>
        </p:sp>
        <p:sp>
          <p:nvSpPr>
            <p:cNvPr id="29" name="矩形 38">
              <a:extLst>
                <a:ext uri="{FF2B5EF4-FFF2-40B4-BE49-F238E27FC236}">
                  <a16:creationId xmlns:a16="http://schemas.microsoft.com/office/drawing/2014/main" id="{38B75825-3D7A-7344-A39B-E93ABFE30BFF}"/>
                </a:ext>
              </a:extLst>
            </p:cNvPr>
            <p:cNvSpPr/>
            <p:nvPr/>
          </p:nvSpPr>
          <p:spPr>
            <a:xfrm>
              <a:off x="5645288" y="2714444"/>
              <a:ext cx="1275610" cy="360043"/>
            </a:xfrm>
            <a:prstGeom prst="rect">
              <a:avLst/>
            </a:prstGeom>
            <a:solidFill>
              <a:srgbClr val="FFFFFF"/>
            </a:solidFill>
          </p:spPr>
          <p:txBody>
            <a:bodyPr wrap="none">
              <a:spAutoFit/>
            </a:bodyPr>
            <a:lstStyle/>
            <a:p>
              <a:pPr algn="ctr"/>
              <a:r>
                <a:rPr lang="en-US" sz="1600" b="1">
                  <a:solidFill>
                    <a:schemeClr val="accent4">
                      <a:lumMod val="50000"/>
                    </a:schemeClr>
                  </a:solidFill>
                  <a:latin typeface="+mn-lt"/>
                  <a:ea typeface="微軟正黑體" pitchFamily="34" charset="-120"/>
                </a:rPr>
                <a:t>23.1 dB(A)</a:t>
              </a:r>
              <a:endParaRPr lang="zh-TW" altLang="en-US" sz="1600">
                <a:solidFill>
                  <a:schemeClr val="accent4">
                    <a:lumMod val="50000"/>
                  </a:schemeClr>
                </a:solidFill>
                <a:latin typeface="+mn-lt"/>
                <a:ea typeface="微軟正黑體" pitchFamily="34" charset="-120"/>
              </a:endParaRPr>
            </a:p>
          </p:txBody>
        </p:sp>
        <p:sp>
          <p:nvSpPr>
            <p:cNvPr id="30" name="矩形 39">
              <a:extLst>
                <a:ext uri="{FF2B5EF4-FFF2-40B4-BE49-F238E27FC236}">
                  <a16:creationId xmlns:a16="http://schemas.microsoft.com/office/drawing/2014/main" id="{8BC0C471-1B17-B947-9942-69D625506560}"/>
                </a:ext>
              </a:extLst>
            </p:cNvPr>
            <p:cNvSpPr/>
            <p:nvPr/>
          </p:nvSpPr>
          <p:spPr>
            <a:xfrm>
              <a:off x="5522067" y="3031428"/>
              <a:ext cx="1564795" cy="307777"/>
            </a:xfrm>
            <a:prstGeom prst="rect">
              <a:avLst/>
            </a:prstGeom>
            <a:noFill/>
          </p:spPr>
          <p:txBody>
            <a:bodyPr wrap="square">
              <a:spAutoFit/>
            </a:bodyPr>
            <a:lstStyle/>
            <a:p>
              <a:pPr algn="ctr"/>
              <a:r>
                <a:rPr lang="en-US" altLang="zh-TW" b="1">
                  <a:solidFill>
                    <a:schemeClr val="bg1"/>
                  </a:solidFill>
                  <a:latin typeface="+mn-lt"/>
                  <a:ea typeface="微軟正黑體" pitchFamily="34" charset="-120"/>
                </a:rPr>
                <a:t>37.7</a:t>
              </a:r>
              <a:r>
                <a:rPr lang="zh-TW" altLang="en-US" b="1">
                  <a:solidFill>
                    <a:schemeClr val="bg1"/>
                  </a:solidFill>
                  <a:latin typeface="+mn-lt"/>
                  <a:ea typeface="微軟正黑體" pitchFamily="34" charset="-120"/>
                </a:rPr>
                <a:t> </a:t>
              </a:r>
              <a:r>
                <a:rPr lang="en-US" altLang="zh-TW" b="1">
                  <a:solidFill>
                    <a:schemeClr val="bg1"/>
                  </a:solidFill>
                  <a:latin typeface="+mn-lt"/>
                  <a:ea typeface="微軟正黑體" pitchFamily="34" charset="-120"/>
                </a:rPr>
                <a:t>dB (A)</a:t>
              </a:r>
              <a:r>
                <a:rPr lang="zh-TW" altLang="en-US" b="1">
                  <a:solidFill>
                    <a:schemeClr val="bg1"/>
                  </a:solidFill>
                  <a:latin typeface="+mn-lt"/>
                  <a:ea typeface="微軟正黑體" pitchFamily="34" charset="-120"/>
                </a:rPr>
                <a:t>*</a:t>
              </a:r>
            </a:p>
          </p:txBody>
        </p:sp>
      </p:grpSp>
      <p:sp>
        <p:nvSpPr>
          <p:cNvPr id="31" name="矩形 41">
            <a:extLst>
              <a:ext uri="{FF2B5EF4-FFF2-40B4-BE49-F238E27FC236}">
                <a16:creationId xmlns:a16="http://schemas.microsoft.com/office/drawing/2014/main" id="{E465FC2E-D132-944E-87B3-3735D311DD81}"/>
              </a:ext>
            </a:extLst>
          </p:cNvPr>
          <p:cNvSpPr/>
          <p:nvPr/>
        </p:nvSpPr>
        <p:spPr>
          <a:xfrm>
            <a:off x="5118643" y="1642353"/>
            <a:ext cx="780416" cy="657450"/>
          </a:xfrm>
          <a:prstGeom prst="rect">
            <a:avLst/>
          </a:prstGeom>
          <a:noFill/>
        </p:spPr>
        <p:txBody>
          <a:bodyPr wrap="square" lIns="91440" tIns="45720" rIns="91440" bIns="45720">
            <a:spAutoFit/>
          </a:bodyPr>
          <a:lstStyle/>
          <a:p>
            <a:pPr lvl="0" algn="ctr">
              <a:buClr>
                <a:srgbClr val="595959"/>
              </a:buClr>
              <a:buSzPct val="25000"/>
            </a:pPr>
            <a:r>
              <a:rPr lang="zh-TW" sz="2000" b="1">
                <a:solidFill>
                  <a:srgbClr val="303F97"/>
                </a:solidFill>
                <a:latin typeface="微軟正黑體" pitchFamily="34" charset="-120"/>
                <a:ea typeface="微軟正黑體" pitchFamily="34" charset="-120"/>
              </a:rPr>
              <a:t>電</a:t>
            </a:r>
            <a:r>
              <a:rPr lang="zh-TW" altLang="en-US" sz="2000" b="1">
                <a:solidFill>
                  <a:srgbClr val="303F97"/>
                </a:solidFill>
                <a:latin typeface="微軟正黑體" pitchFamily="34" charset="-120"/>
                <a:ea typeface="微軟正黑體" pitchFamily="34" charset="-120"/>
              </a:rPr>
              <a:t>源消耗</a:t>
            </a:r>
            <a:endParaRPr lang="zh-TW" altLang="en-US" sz="2000" b="1">
              <a:solidFill>
                <a:srgbClr val="303F97"/>
              </a:solidFill>
            </a:endParaRPr>
          </a:p>
        </p:txBody>
      </p:sp>
      <p:sp>
        <p:nvSpPr>
          <p:cNvPr id="32" name="矩形 50">
            <a:extLst>
              <a:ext uri="{FF2B5EF4-FFF2-40B4-BE49-F238E27FC236}">
                <a16:creationId xmlns:a16="http://schemas.microsoft.com/office/drawing/2014/main" id="{EFEEAA67-4116-8D4F-8CBD-3DB40C17B84C}"/>
              </a:ext>
            </a:extLst>
          </p:cNvPr>
          <p:cNvSpPr/>
          <p:nvPr/>
        </p:nvSpPr>
        <p:spPr>
          <a:xfrm>
            <a:off x="4915436" y="1452021"/>
            <a:ext cx="202804" cy="202804"/>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52">
            <a:extLst>
              <a:ext uri="{FF2B5EF4-FFF2-40B4-BE49-F238E27FC236}">
                <a16:creationId xmlns:a16="http://schemas.microsoft.com/office/drawing/2014/main" id="{21A725F3-263D-2C40-A92B-8D9A718FB3AD}"/>
              </a:ext>
            </a:extLst>
          </p:cNvPr>
          <p:cNvSpPr/>
          <p:nvPr/>
        </p:nvSpPr>
        <p:spPr>
          <a:xfrm>
            <a:off x="4915436" y="2473778"/>
            <a:ext cx="202804" cy="20280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40">
            <a:extLst>
              <a:ext uri="{FF2B5EF4-FFF2-40B4-BE49-F238E27FC236}">
                <a16:creationId xmlns:a16="http://schemas.microsoft.com/office/drawing/2014/main" id="{84E01677-68E7-1D43-90B8-E898F1319D80}"/>
              </a:ext>
            </a:extLst>
          </p:cNvPr>
          <p:cNvSpPr/>
          <p:nvPr/>
        </p:nvSpPr>
        <p:spPr>
          <a:xfrm>
            <a:off x="7679976" y="2366056"/>
            <a:ext cx="992748" cy="215444"/>
          </a:xfrm>
          <a:prstGeom prst="rect">
            <a:avLst/>
          </a:prstGeom>
        </p:spPr>
        <p:txBody>
          <a:bodyPr wrap="square" anchor="ctr">
            <a:spAutoFit/>
          </a:bodyPr>
          <a:lstStyle/>
          <a:p>
            <a:r>
              <a:rPr lang="en-US" altLang="zh-TW" sz="800">
                <a:solidFill>
                  <a:schemeClr val="tx1">
                    <a:lumMod val="75000"/>
                    <a:lumOff val="25000"/>
                  </a:schemeClr>
                </a:solidFill>
                <a:latin typeface="微軟正黑體" pitchFamily="34" charset="-120"/>
                <a:ea typeface="微軟正黑體" pitchFamily="34" charset="-120"/>
              </a:rPr>
              <a:t> </a:t>
            </a:r>
            <a:r>
              <a:rPr lang="zh-TW" altLang="en-US" sz="800">
                <a:solidFill>
                  <a:schemeClr val="tx1">
                    <a:lumMod val="75000"/>
                    <a:lumOff val="25000"/>
                  </a:schemeClr>
                </a:solidFill>
                <a:latin typeface="微軟正黑體" pitchFamily="34" charset="-120"/>
                <a:ea typeface="微軟正黑體" pitchFamily="34" charset="-120"/>
              </a:rPr>
              <a:t>*</a:t>
            </a:r>
            <a:r>
              <a:rPr lang="en-US" altLang="zh-TW" sz="800">
                <a:solidFill>
                  <a:schemeClr val="tx1">
                    <a:lumMod val="75000"/>
                    <a:lumOff val="25000"/>
                  </a:schemeClr>
                </a:solidFill>
                <a:latin typeface="微軟正黑體" pitchFamily="34" charset="-120"/>
                <a:ea typeface="微軟正黑體" pitchFamily="34" charset="-120"/>
              </a:rPr>
              <a:t>(1U NAS </a:t>
            </a:r>
            <a:r>
              <a:rPr lang="zh-TW" altLang="en-US" sz="800">
                <a:solidFill>
                  <a:schemeClr val="tx1">
                    <a:lumMod val="75000"/>
                    <a:lumOff val="25000"/>
                  </a:schemeClr>
                </a:solidFill>
                <a:latin typeface="微軟正黑體" pitchFamily="34" charset="-120"/>
                <a:ea typeface="微軟正黑體" pitchFamily="34" charset="-120"/>
              </a:rPr>
              <a:t>參考值</a:t>
            </a:r>
            <a:r>
              <a:rPr lang="en-US" altLang="zh-TW" sz="800">
                <a:solidFill>
                  <a:schemeClr val="tx1">
                    <a:lumMod val="75000"/>
                    <a:lumOff val="25000"/>
                  </a:schemeClr>
                </a:solidFill>
                <a:latin typeface="微軟正黑體" pitchFamily="34" charset="-120"/>
                <a:ea typeface="微軟正黑體" pitchFamily="34" charset="-120"/>
              </a:rPr>
              <a:t>)</a:t>
            </a:r>
            <a:endParaRPr lang="zh-TW" altLang="en-US" sz="800">
              <a:solidFill>
                <a:schemeClr val="tx1">
                  <a:lumMod val="75000"/>
                  <a:lumOff val="25000"/>
                </a:schemeClr>
              </a:solidFill>
            </a:endParaRPr>
          </a:p>
        </p:txBody>
      </p:sp>
      <p:sp>
        <p:nvSpPr>
          <p:cNvPr id="38" name="矩形 45">
            <a:extLst>
              <a:ext uri="{FF2B5EF4-FFF2-40B4-BE49-F238E27FC236}">
                <a16:creationId xmlns:a16="http://schemas.microsoft.com/office/drawing/2014/main" id="{DED1F889-D4A7-B743-83D1-81A6C5621403}"/>
              </a:ext>
            </a:extLst>
          </p:cNvPr>
          <p:cNvSpPr/>
          <p:nvPr/>
        </p:nvSpPr>
        <p:spPr>
          <a:xfrm>
            <a:off x="6904577" y="3282178"/>
            <a:ext cx="1004763" cy="215444"/>
          </a:xfrm>
          <a:prstGeom prst="rect">
            <a:avLst/>
          </a:prstGeom>
        </p:spPr>
        <p:txBody>
          <a:bodyPr wrap="square" anchor="ctr">
            <a:spAutoFit/>
          </a:bodyPr>
          <a:lstStyle/>
          <a:p>
            <a:r>
              <a:rPr lang="en-US" altLang="zh-TW" sz="800">
                <a:solidFill>
                  <a:schemeClr val="tx1">
                    <a:lumMod val="75000"/>
                    <a:lumOff val="25000"/>
                  </a:schemeClr>
                </a:solidFill>
                <a:latin typeface="微軟正黑體" pitchFamily="34" charset="-120"/>
                <a:ea typeface="微軟正黑體" pitchFamily="34" charset="-120"/>
              </a:rPr>
              <a:t> </a:t>
            </a:r>
            <a:r>
              <a:rPr lang="zh-TW" altLang="en-US" sz="800">
                <a:solidFill>
                  <a:schemeClr val="tx1">
                    <a:lumMod val="75000"/>
                    <a:lumOff val="25000"/>
                  </a:schemeClr>
                </a:solidFill>
                <a:latin typeface="微軟正黑體" pitchFamily="34" charset="-120"/>
                <a:ea typeface="微軟正黑體" pitchFamily="34" charset="-120"/>
              </a:rPr>
              <a:t>*</a:t>
            </a:r>
            <a:r>
              <a:rPr lang="en-US" altLang="zh-TW" sz="800">
                <a:solidFill>
                  <a:schemeClr val="tx1">
                    <a:lumMod val="75000"/>
                    <a:lumOff val="25000"/>
                  </a:schemeClr>
                </a:solidFill>
                <a:latin typeface="微軟正黑體" pitchFamily="34" charset="-120"/>
                <a:ea typeface="微軟正黑體" pitchFamily="34" charset="-120"/>
              </a:rPr>
              <a:t>(1U NAS</a:t>
            </a:r>
            <a:r>
              <a:rPr lang="zh-TW" altLang="en-US" sz="800">
                <a:solidFill>
                  <a:schemeClr val="tx1">
                    <a:lumMod val="75000"/>
                    <a:lumOff val="25000"/>
                  </a:schemeClr>
                </a:solidFill>
                <a:latin typeface="微軟正黑體" pitchFamily="34" charset="-120"/>
                <a:ea typeface="微軟正黑體" pitchFamily="34" charset="-120"/>
              </a:rPr>
              <a:t>參考值</a:t>
            </a:r>
            <a:r>
              <a:rPr lang="en-US" altLang="zh-TW" sz="800">
                <a:solidFill>
                  <a:schemeClr val="tx1">
                    <a:lumMod val="75000"/>
                    <a:lumOff val="25000"/>
                  </a:schemeClr>
                </a:solidFill>
                <a:latin typeface="微軟正黑體" pitchFamily="34" charset="-120"/>
                <a:ea typeface="微軟正黑體" pitchFamily="34" charset="-120"/>
              </a:rPr>
              <a:t>)</a:t>
            </a:r>
            <a:endParaRPr lang="zh-TW" altLang="en-US" sz="800">
              <a:solidFill>
                <a:schemeClr val="tx1">
                  <a:lumMod val="75000"/>
                  <a:lumOff val="25000"/>
                </a:schemeClr>
              </a:solidFill>
            </a:endParaRPr>
          </a:p>
        </p:txBody>
      </p:sp>
      <p:sp>
        <p:nvSpPr>
          <p:cNvPr id="9" name="Shape 348">
            <a:extLst>
              <a:ext uri="{FF2B5EF4-FFF2-40B4-BE49-F238E27FC236}">
                <a16:creationId xmlns:a16="http://schemas.microsoft.com/office/drawing/2014/main" id="{660F6F6A-3C61-F64C-9E62-EC7690484BBF}"/>
              </a:ext>
            </a:extLst>
          </p:cNvPr>
          <p:cNvSpPr txBox="1"/>
          <p:nvPr/>
        </p:nvSpPr>
        <p:spPr>
          <a:xfrm>
            <a:off x="4962174" y="3589960"/>
            <a:ext cx="3994996" cy="63935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900" b="0" i="0" u="none" strike="noStrike" cap="none">
                <a:solidFill>
                  <a:schemeClr val="bg2">
                    <a:lumMod val="90000"/>
                    <a:lumOff val="10000"/>
                  </a:schemeClr>
                </a:solidFill>
                <a:latin typeface="微軟正黑體"/>
                <a:ea typeface="微軟正黑體"/>
                <a:sym typeface="Arial"/>
              </a:rPr>
              <a:t>耗電量測試環境：安裝四顆 </a:t>
            </a:r>
            <a:r>
              <a:rPr lang="en-US" altLang="zh-TW" sz="900">
                <a:solidFill>
                  <a:schemeClr val="bg2">
                    <a:lumMod val="90000"/>
                    <a:lumOff val="10000"/>
                  </a:schemeClr>
                </a:solidFill>
                <a:latin typeface="微軟正黑體"/>
                <a:ea typeface="微軟正黑體"/>
              </a:rPr>
              <a:t>1</a:t>
            </a:r>
            <a:r>
              <a:rPr lang="zh-TW" sz="900" b="0" i="0" u="none" strike="noStrike" cap="none">
                <a:solidFill>
                  <a:schemeClr val="bg2">
                    <a:lumMod val="90000"/>
                    <a:lumOff val="10000"/>
                  </a:schemeClr>
                </a:solidFill>
                <a:latin typeface="微軟正黑體"/>
                <a:ea typeface="微軟正黑體"/>
                <a:sym typeface="Arial"/>
              </a:rPr>
              <a:t>TB 硬碟</a:t>
            </a:r>
          </a:p>
          <a:p>
            <a:pPr marL="0" marR="0" lvl="0" indent="0" algn="l" rtl="0">
              <a:lnSpc>
                <a:spcPct val="100000"/>
              </a:lnSpc>
              <a:spcBef>
                <a:spcPts val="0"/>
              </a:spcBef>
              <a:spcAft>
                <a:spcPts val="0"/>
              </a:spcAft>
              <a:buClr>
                <a:srgbClr val="595959"/>
              </a:buClr>
              <a:buSzPct val="25000"/>
              <a:buFont typeface="Arial"/>
              <a:buNone/>
            </a:pPr>
            <a:r>
              <a:rPr lang="zh-TW" sz="900" b="0" i="0" u="none" strike="noStrike" cap="none" dirty="0">
                <a:solidFill>
                  <a:schemeClr val="bg2">
                    <a:lumMod val="90000"/>
                    <a:lumOff val="10000"/>
                  </a:schemeClr>
                </a:solidFill>
                <a:latin typeface="微軟正黑體" pitchFamily="34" charset="-120"/>
                <a:ea typeface="微軟正黑體" pitchFamily="34" charset="-120"/>
                <a:sym typeface="Arial"/>
              </a:rPr>
              <a:t>噪音值測試環境：</a:t>
            </a:r>
          </a:p>
          <a:p>
            <a:pPr>
              <a:buClr>
                <a:schemeClr val="dk1"/>
              </a:buClr>
              <a:buSzPct val="25000"/>
            </a:pPr>
            <a:r>
              <a:rPr lang="zh-TW" sz="800" b="0" i="0" u="none" strike="noStrike" cap="none">
                <a:solidFill>
                  <a:schemeClr val="bg2">
                    <a:lumMod val="90000"/>
                    <a:lumOff val="10000"/>
                  </a:schemeClr>
                </a:solidFill>
                <a:latin typeface="微軟正黑體"/>
                <a:ea typeface="微軟正黑體"/>
                <a:sym typeface="Arial"/>
              </a:rPr>
              <a:t>參考標準: ISO 7779 ; 依 Bay 數裝載最多數量</a:t>
            </a:r>
            <a:r>
              <a:rPr lang="zh-TW" sz="800">
                <a:solidFill>
                  <a:schemeClr val="bg2">
                    <a:lumMod val="90000"/>
                    <a:lumOff val="10000"/>
                  </a:schemeClr>
                </a:solidFill>
                <a:latin typeface="微軟正黑體"/>
                <a:ea typeface="微軟正黑體"/>
              </a:rPr>
              <a:t> </a:t>
            </a:r>
            <a:r>
              <a:rPr lang="en-US" altLang="zh-TW" sz="800">
                <a:solidFill>
                  <a:schemeClr val="bg2">
                    <a:lumMod val="90000"/>
                    <a:lumOff val="10000"/>
                  </a:schemeClr>
                </a:solidFill>
                <a:latin typeface="微軟正黑體"/>
                <a:ea typeface="微軟正黑體"/>
              </a:rPr>
              <a:t>2TB</a:t>
            </a:r>
            <a:r>
              <a:rPr lang="zh-TW" altLang="en-US" sz="800">
                <a:solidFill>
                  <a:schemeClr val="bg2">
                    <a:lumMod val="90000"/>
                    <a:lumOff val="10000"/>
                  </a:schemeClr>
                </a:solidFill>
                <a:latin typeface="微軟正黑體"/>
                <a:ea typeface="微軟正黑體"/>
              </a:rPr>
              <a:t> </a:t>
            </a:r>
            <a:r>
              <a:rPr lang="zh-TW" sz="800" b="0" i="0" u="none" strike="noStrike" cap="none">
                <a:solidFill>
                  <a:schemeClr val="bg2">
                    <a:lumMod val="90000"/>
                    <a:lumOff val="10000"/>
                  </a:schemeClr>
                </a:solidFill>
                <a:latin typeface="微軟正黑體"/>
                <a:ea typeface="微軟正黑體"/>
                <a:sym typeface="Arial"/>
              </a:rPr>
              <a:t>硬碟 ;</a:t>
            </a:r>
            <a:r>
              <a:rPr lang="zh-TW" sz="800">
                <a:solidFill>
                  <a:schemeClr val="bg2">
                    <a:lumMod val="90000"/>
                    <a:lumOff val="10000"/>
                  </a:schemeClr>
                </a:solidFill>
                <a:latin typeface="微軟正黑體"/>
                <a:ea typeface="微軟正黑體"/>
              </a:rPr>
              <a:t> </a:t>
            </a:r>
            <a:r>
              <a:rPr lang="en-US" altLang="zh-TW" sz="800" b="0" i="0" u="none" strike="noStrike" cap="none">
                <a:solidFill>
                  <a:schemeClr val="bg2">
                    <a:lumMod val="90000"/>
                    <a:lumOff val="10000"/>
                  </a:schemeClr>
                </a:solidFill>
                <a:latin typeface="微軟正黑體"/>
                <a:ea typeface="微軟正黑體"/>
                <a:sym typeface="Arial"/>
              </a:rPr>
              <a:t> </a:t>
            </a:r>
            <a:r>
              <a:rPr lang="zh-TW" sz="800" b="0" i="0" u="none" strike="noStrike" cap="none">
                <a:solidFill>
                  <a:schemeClr val="bg2">
                    <a:lumMod val="90000"/>
                    <a:lumOff val="10000"/>
                  </a:schemeClr>
                </a:solidFill>
                <a:latin typeface="微軟正黑體"/>
                <a:ea typeface="微軟正黑體"/>
                <a:sym typeface="Arial"/>
              </a:rPr>
              <a:t>以 Bystander Position 測量 ;</a:t>
            </a:r>
            <a:r>
              <a:rPr lang="zh-TW" sz="800">
                <a:solidFill>
                  <a:schemeClr val="bg2">
                    <a:lumMod val="90000"/>
                    <a:lumOff val="10000"/>
                  </a:schemeClr>
                </a:solidFill>
                <a:latin typeface="微軟正黑體"/>
                <a:ea typeface="微軟正黑體"/>
              </a:rPr>
              <a:t> </a:t>
            </a:r>
            <a:r>
              <a:rPr lang="zh-TW" sz="800" b="0" i="0" u="none" strike="noStrike" cap="none">
                <a:solidFill>
                  <a:schemeClr val="bg2">
                    <a:lumMod val="90000"/>
                    <a:lumOff val="10000"/>
                  </a:schemeClr>
                </a:solidFill>
                <a:latin typeface="微軟正黑體"/>
                <a:ea typeface="微軟正黑體"/>
                <a:sym typeface="Arial"/>
              </a:rPr>
              <a:t>取機器運行中前方一米處平均數據</a:t>
            </a:r>
            <a:r>
              <a:rPr lang="zh-TW" altLang="en-US" sz="800">
                <a:solidFill>
                  <a:schemeClr val="bg2">
                    <a:lumMod val="90000"/>
                    <a:lumOff val="10000"/>
                  </a:schemeClr>
                </a:solidFill>
                <a:latin typeface="微軟正黑體"/>
                <a:ea typeface="微軟正黑體"/>
              </a:rPr>
              <a:t> </a:t>
            </a:r>
            <a:r>
              <a:rPr lang="zh-TW" sz="800" b="0" i="0" u="none" strike="noStrike" cap="none">
                <a:solidFill>
                  <a:schemeClr val="bg2">
                    <a:lumMod val="90000"/>
                    <a:lumOff val="10000"/>
                  </a:schemeClr>
                </a:solidFill>
                <a:latin typeface="微軟正黑體"/>
                <a:ea typeface="微軟正黑體"/>
                <a:sym typeface="Arial"/>
              </a:rPr>
              <a:t>(1U單電源機架伺服器參考值來自於 TS-431XU</a:t>
            </a:r>
            <a:r>
              <a:rPr lang="zh-TW" sz="900" b="0" i="0" u="none" strike="noStrike" cap="none">
                <a:solidFill>
                  <a:schemeClr val="bg2">
                    <a:lumMod val="90000"/>
                    <a:lumOff val="10000"/>
                  </a:schemeClr>
                </a:solidFill>
                <a:latin typeface="微軟正黑體"/>
                <a:ea typeface="微軟正黑體"/>
                <a:sym typeface="Arial"/>
              </a:rPr>
              <a:t>)</a:t>
            </a:r>
            <a:endParaRPr lang="en-US" altLang="zh-TW" sz="800" b="0" i="0" u="none" strike="noStrike" cap="none">
              <a:solidFill>
                <a:schemeClr val="bg2">
                  <a:lumMod val="90000"/>
                  <a:lumOff val="10000"/>
                </a:schemeClr>
              </a:solidFill>
              <a:latin typeface="微軟正黑體"/>
              <a:ea typeface="微軟正黑體"/>
            </a:endParaRPr>
          </a:p>
        </p:txBody>
      </p:sp>
    </p:spTree>
    <p:extLst>
      <p:ext uri="{BB962C8B-B14F-4D97-AF65-F5344CB8AC3E}">
        <p14:creationId xmlns:p14="http://schemas.microsoft.com/office/powerpoint/2010/main" val="771301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487D-5AA0-C34E-9E10-EF57BAF24C09}"/>
              </a:ext>
            </a:extLst>
          </p:cNvPr>
          <p:cNvSpPr>
            <a:spLocks noGrp="1"/>
          </p:cNvSpPr>
          <p:nvPr>
            <p:ph type="ctrTitle"/>
          </p:nvPr>
        </p:nvSpPr>
        <p:spPr>
          <a:xfrm>
            <a:off x="0" y="0"/>
            <a:ext cx="9143999" cy="862553"/>
          </a:xfrm>
        </p:spPr>
        <p:txBody>
          <a:bodyPr/>
          <a:lstStyle/>
          <a:p>
            <a:r>
              <a:rPr lang="zh-CN" altLang="en-US"/>
              <a:t>智慧型節能省電，整機休眠機制</a:t>
            </a:r>
            <a:endParaRPr lang="en-US"/>
          </a:p>
        </p:txBody>
      </p:sp>
      <p:sp>
        <p:nvSpPr>
          <p:cNvPr id="4" name="內容版面配置區 1">
            <a:extLst>
              <a:ext uri="{FF2B5EF4-FFF2-40B4-BE49-F238E27FC236}">
                <a16:creationId xmlns:a16="http://schemas.microsoft.com/office/drawing/2014/main" id="{625060B0-553F-9641-AE9F-B93D3BF298D5}"/>
              </a:ext>
            </a:extLst>
          </p:cNvPr>
          <p:cNvSpPr txBox="1">
            <a:spLocks/>
          </p:cNvSpPr>
          <p:nvPr/>
        </p:nvSpPr>
        <p:spPr>
          <a:xfrm>
            <a:off x="1654920" y="1010569"/>
            <a:ext cx="6328495" cy="497023"/>
          </a:xfrm>
          <a:prstGeom prst="rect">
            <a:avLst/>
          </a:prstGeom>
        </p:spPr>
        <p:txBody>
          <a:bodyPr vert="horz" lIns="91440" tIns="45720" rIns="91440" bIns="45720" rtlCol="0" anchor="t">
            <a:normAutofit fontScale="85000" lnSpcReduction="10000"/>
          </a:bodyPr>
          <a:lstStyle/>
          <a:p>
            <a:pPr lvl="0">
              <a:defRPr/>
            </a:pPr>
            <a:r>
              <a:rPr lang="zh-TW" altLang="en-US" sz="2000" b="1">
                <a:solidFill>
                  <a:schemeClr val="bg1"/>
                </a:solidFill>
                <a:latin typeface="微軟正黑體" pitchFamily="34" charset="-120"/>
                <a:ea typeface="微軟正黑體" pitchFamily="34" charset="-120"/>
              </a:rPr>
              <a:t>以下</a:t>
            </a:r>
            <a:r>
              <a:rPr lang="zh-CN" altLang="en-US" sz="2000" b="1">
                <a:solidFill>
                  <a:schemeClr val="bg1"/>
                </a:solidFill>
                <a:latin typeface="微軟正黑體" pitchFamily="34" charset="-120"/>
                <a:ea typeface="微軟正黑體" pitchFamily="34" charset="-120"/>
              </a:rPr>
              <a:t>任一</a:t>
            </a:r>
            <a:r>
              <a:rPr lang="zh-TW" altLang="en-US" sz="2000" b="1">
                <a:solidFill>
                  <a:schemeClr val="bg1"/>
                </a:solidFill>
                <a:latin typeface="微軟正黑體" pitchFamily="34" charset="-120"/>
                <a:ea typeface="微軟正黑體" pitchFamily="34" charset="-120"/>
              </a:rPr>
              <a:t>情況即可進入整機休眠，僅</a:t>
            </a:r>
            <a:r>
              <a:rPr lang="zh-CN" altLang="en-US" sz="2000" b="1">
                <a:solidFill>
                  <a:schemeClr val="bg1"/>
                </a:solidFill>
                <a:latin typeface="微軟正黑體" pitchFamily="34" charset="-120"/>
                <a:ea typeface="微軟正黑體" pitchFamily="34" charset="-120"/>
              </a:rPr>
              <a:t>需</a:t>
            </a:r>
            <a:r>
              <a:rPr lang="zh-TW" altLang="en-US" sz="2000" b="1">
                <a:solidFill>
                  <a:schemeClr val="bg1"/>
                </a:solidFill>
                <a:latin typeface="微軟正黑體" pitchFamily="34" charset="-120"/>
                <a:ea typeface="微軟正黑體" pitchFamily="34" charset="-120"/>
              </a:rPr>
              <a:t> </a:t>
            </a:r>
            <a:r>
              <a:rPr lang="en-US" altLang="zh-TW" sz="2000" b="1">
                <a:solidFill>
                  <a:schemeClr val="bg1"/>
                </a:solidFill>
                <a:latin typeface="微軟正黑體" pitchFamily="34" charset="-120"/>
                <a:ea typeface="微軟正黑體" pitchFamily="34" charset="-120"/>
              </a:rPr>
              <a:t>4.79 W</a:t>
            </a:r>
            <a:r>
              <a:rPr lang="zh-TW" altLang="en-US" sz="2000" b="1">
                <a:solidFill>
                  <a:schemeClr val="bg1"/>
                </a:solidFill>
                <a:latin typeface="微軟正黑體" pitchFamily="34" charset="-120"/>
                <a:ea typeface="微軟正黑體" pitchFamily="34" charset="-120"/>
              </a:rPr>
              <a:t>，大幅節省電費！</a:t>
            </a:r>
            <a:endParaRPr lang="en-US" altLang="zh-TW" sz="2000" b="1" i="0" u="none" strike="noStrike" kern="0" cap="none" spc="0" baseline="0" noProof="0">
              <a:solidFill>
                <a:schemeClr val="bg1"/>
              </a:solidFill>
              <a:latin typeface="微軟正黑體" pitchFamily="34" charset="-120"/>
              <a:ea typeface="微軟正黑體" pitchFamily="34" charset="-12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altLang="zh-TW" sz="2000" b="1">
              <a:solidFill>
                <a:schemeClr val="bg1"/>
              </a:solidFill>
              <a:latin typeface="微軟正黑體" pitchFamily="34" charset="-120"/>
              <a:ea typeface="微軟正黑體" pitchFamily="34" charset="-12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zh-TW" altLang="en-US" sz="2000" b="1" i="0" u="none" strike="noStrike" kern="0" cap="none" spc="0" baseline="0" noProof="0">
              <a:solidFill>
                <a:schemeClr val="bg1"/>
              </a:solidFill>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A9A76573-3EB1-4440-88C9-D9DE56F47949}"/>
              </a:ext>
            </a:extLst>
          </p:cNvPr>
          <p:cNvSpPr/>
          <p:nvPr/>
        </p:nvSpPr>
        <p:spPr>
          <a:xfrm>
            <a:off x="5774450" y="1905520"/>
            <a:ext cx="2464913" cy="338554"/>
          </a:xfrm>
          <a:prstGeom prst="rect">
            <a:avLst/>
          </a:prstGeom>
        </p:spPr>
        <p:txBody>
          <a:bodyPr wrap="square">
            <a:spAutoFit/>
          </a:bodyPr>
          <a:lstStyle/>
          <a:p>
            <a:pPr marL="342900" lvl="0" indent="-342900">
              <a:buClr>
                <a:schemeClr val="bg1"/>
              </a:buClr>
              <a:buFont typeface="Arial" panose="020B0604020202020204" pitchFamily="34" charset="0"/>
              <a:buChar char="•"/>
              <a:defRPr/>
            </a:pPr>
            <a:r>
              <a:rPr lang="zh-CN" altLang="en-US" sz="1600" b="1">
                <a:solidFill>
                  <a:schemeClr val="bg1"/>
                </a:solidFill>
                <a:latin typeface="微軟正黑體" pitchFamily="34" charset="-120"/>
                <a:ea typeface="微軟正黑體" pitchFamily="34" charset="-120"/>
              </a:rPr>
              <a:t>拔除</a:t>
            </a:r>
            <a:r>
              <a:rPr lang="en-US" altLang="zh-CN" sz="1600" b="1">
                <a:solidFill>
                  <a:schemeClr val="bg1"/>
                </a:solidFill>
                <a:latin typeface="微軟正黑體" pitchFamily="34" charset="-120"/>
                <a:ea typeface="微軟正黑體" pitchFamily="34" charset="-120"/>
              </a:rPr>
              <a:t> USB </a:t>
            </a:r>
            <a:r>
              <a:rPr lang="zh-CN" altLang="en-US" sz="1600" b="1">
                <a:solidFill>
                  <a:schemeClr val="bg1"/>
                </a:solidFill>
                <a:latin typeface="微軟正黑體" pitchFamily="34" charset="-120"/>
                <a:ea typeface="微軟正黑體" pitchFamily="34" charset="-120"/>
              </a:rPr>
              <a:t>傳輸線</a:t>
            </a:r>
            <a:endParaRPr lang="en-US" altLang="zh-CN" sz="1600" b="1">
              <a:solidFill>
                <a:schemeClr val="bg1"/>
              </a:solidFill>
              <a:latin typeface="微軟正黑體" pitchFamily="34" charset="-120"/>
              <a:ea typeface="微軟正黑體" pitchFamily="34" charset="-120"/>
            </a:endParaRPr>
          </a:p>
        </p:txBody>
      </p:sp>
      <p:pic>
        <p:nvPicPr>
          <p:cNvPr id="9" name="圖片 8">
            <a:extLst>
              <a:ext uri="{FF2B5EF4-FFF2-40B4-BE49-F238E27FC236}">
                <a16:creationId xmlns:a16="http://schemas.microsoft.com/office/drawing/2014/main" id="{DAB1C573-7E84-4A54-8F57-71C6E54B9816}"/>
              </a:ext>
            </a:extLst>
          </p:cNvPr>
          <p:cNvPicPr>
            <a:picLocks noChangeAspect="1"/>
          </p:cNvPicPr>
          <p:nvPr/>
        </p:nvPicPr>
        <p:blipFill>
          <a:blip r:embed="rId2"/>
          <a:stretch>
            <a:fillRect/>
          </a:stretch>
        </p:blipFill>
        <p:spPr>
          <a:xfrm>
            <a:off x="3588530" y="1684769"/>
            <a:ext cx="853564" cy="807602"/>
          </a:xfrm>
          <a:prstGeom prst="rect">
            <a:avLst/>
          </a:prstGeom>
        </p:spPr>
      </p:pic>
      <p:pic>
        <p:nvPicPr>
          <p:cNvPr id="11" name="圖片 10">
            <a:extLst>
              <a:ext uri="{FF2B5EF4-FFF2-40B4-BE49-F238E27FC236}">
                <a16:creationId xmlns:a16="http://schemas.microsoft.com/office/drawing/2014/main" id="{3466044F-2D32-4C69-8EAC-99B3835A0931}"/>
              </a:ext>
            </a:extLst>
          </p:cNvPr>
          <p:cNvPicPr>
            <a:picLocks noChangeAspect="1"/>
          </p:cNvPicPr>
          <p:nvPr/>
        </p:nvPicPr>
        <p:blipFill>
          <a:blip r:embed="rId3"/>
          <a:stretch>
            <a:fillRect/>
          </a:stretch>
        </p:blipFill>
        <p:spPr>
          <a:xfrm>
            <a:off x="4901533" y="1655608"/>
            <a:ext cx="807603" cy="807603"/>
          </a:xfrm>
          <a:prstGeom prst="rect">
            <a:avLst/>
          </a:prstGeom>
        </p:spPr>
      </p:pic>
      <p:pic>
        <p:nvPicPr>
          <p:cNvPr id="13" name="圖片 12">
            <a:extLst>
              <a:ext uri="{FF2B5EF4-FFF2-40B4-BE49-F238E27FC236}">
                <a16:creationId xmlns:a16="http://schemas.microsoft.com/office/drawing/2014/main" id="{96951F51-CB76-4FE9-8909-92A12906F7DC}"/>
              </a:ext>
            </a:extLst>
          </p:cNvPr>
          <p:cNvPicPr>
            <a:picLocks noChangeAspect="1"/>
          </p:cNvPicPr>
          <p:nvPr/>
        </p:nvPicPr>
        <p:blipFill>
          <a:blip r:embed="rId4"/>
          <a:stretch>
            <a:fillRect/>
          </a:stretch>
        </p:blipFill>
        <p:spPr>
          <a:xfrm>
            <a:off x="4901533" y="2598756"/>
            <a:ext cx="807603" cy="807603"/>
          </a:xfrm>
          <a:prstGeom prst="rect">
            <a:avLst/>
          </a:prstGeom>
        </p:spPr>
      </p:pic>
      <p:pic>
        <p:nvPicPr>
          <p:cNvPr id="15" name="圖片 14">
            <a:extLst>
              <a:ext uri="{FF2B5EF4-FFF2-40B4-BE49-F238E27FC236}">
                <a16:creationId xmlns:a16="http://schemas.microsoft.com/office/drawing/2014/main" id="{64371843-385B-41B5-B051-B57E27ED6683}"/>
              </a:ext>
            </a:extLst>
          </p:cNvPr>
          <p:cNvPicPr>
            <a:picLocks noChangeAspect="1"/>
          </p:cNvPicPr>
          <p:nvPr/>
        </p:nvPicPr>
        <p:blipFill>
          <a:blip r:embed="rId5"/>
          <a:stretch>
            <a:fillRect/>
          </a:stretch>
        </p:blipFill>
        <p:spPr>
          <a:xfrm>
            <a:off x="4901533" y="3531448"/>
            <a:ext cx="807603" cy="807603"/>
          </a:xfrm>
          <a:prstGeom prst="rect">
            <a:avLst/>
          </a:prstGeom>
        </p:spPr>
      </p:pic>
      <p:sp>
        <p:nvSpPr>
          <p:cNvPr id="16" name="矩形 15">
            <a:extLst>
              <a:ext uri="{FF2B5EF4-FFF2-40B4-BE49-F238E27FC236}">
                <a16:creationId xmlns:a16="http://schemas.microsoft.com/office/drawing/2014/main" id="{17949C49-E026-4E81-96C9-7D225B94CAEB}"/>
              </a:ext>
            </a:extLst>
          </p:cNvPr>
          <p:cNvSpPr/>
          <p:nvPr/>
        </p:nvSpPr>
        <p:spPr>
          <a:xfrm>
            <a:off x="5818268" y="2873990"/>
            <a:ext cx="2547260" cy="338554"/>
          </a:xfrm>
          <a:prstGeom prst="rect">
            <a:avLst/>
          </a:prstGeom>
        </p:spPr>
        <p:txBody>
          <a:bodyPr wrap="square">
            <a:spAutoFit/>
          </a:bodyPr>
          <a:lstStyle/>
          <a:p>
            <a:pPr marL="342900" lvl="0" indent="-342900">
              <a:buClr>
                <a:schemeClr val="bg1"/>
              </a:buClr>
              <a:buFont typeface="Arial" panose="020B0604020202020204" pitchFamily="34" charset="0"/>
              <a:buChar char="•"/>
              <a:defRPr/>
            </a:pPr>
            <a:r>
              <a:rPr lang="zh-CN" altLang="en-US" sz="1600" b="1">
                <a:solidFill>
                  <a:schemeClr val="bg1"/>
                </a:solidFill>
                <a:latin typeface="微軟正黑體" pitchFamily="34" charset="-120"/>
                <a:ea typeface="微軟正黑體" pitchFamily="34" charset="-120"/>
              </a:rPr>
              <a:t>連接的主機進入休眠</a:t>
            </a:r>
            <a:endParaRPr lang="en-US" altLang="zh-CN" sz="1600" b="1">
              <a:solidFill>
                <a:schemeClr val="bg1"/>
              </a:solidFill>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id="{A86FA448-D5A6-4E6A-9579-64436850BBF9}"/>
              </a:ext>
            </a:extLst>
          </p:cNvPr>
          <p:cNvSpPr/>
          <p:nvPr/>
        </p:nvSpPr>
        <p:spPr>
          <a:xfrm>
            <a:off x="5781452" y="3766758"/>
            <a:ext cx="2149513" cy="338554"/>
          </a:xfrm>
          <a:prstGeom prst="rect">
            <a:avLst/>
          </a:prstGeom>
        </p:spPr>
        <p:txBody>
          <a:bodyPr wrap="square">
            <a:spAutoFit/>
          </a:bodyPr>
          <a:lstStyle/>
          <a:p>
            <a:pPr marL="342900" lvl="0" indent="-342900">
              <a:buClr>
                <a:schemeClr val="bg1"/>
              </a:buClr>
              <a:buFont typeface="Arial" panose="020B0604020202020204" pitchFamily="34" charset="0"/>
              <a:buChar char="•"/>
              <a:defRPr/>
            </a:pPr>
            <a:r>
              <a:rPr lang="zh-CN" altLang="en-US" sz="1600" b="1">
                <a:solidFill>
                  <a:schemeClr val="bg1"/>
                </a:solidFill>
                <a:latin typeface="微軟正黑體" pitchFamily="34" charset="-120"/>
                <a:ea typeface="微軟正黑體" pitchFamily="34" charset="-120"/>
              </a:rPr>
              <a:t>連接的主機關機</a:t>
            </a:r>
            <a:endParaRPr lang="en-US" altLang="zh-CN" sz="1600" b="1">
              <a:solidFill>
                <a:schemeClr val="bg1"/>
              </a:solidFill>
              <a:latin typeface="微軟正黑體" pitchFamily="34" charset="-120"/>
              <a:ea typeface="微軟正黑體" pitchFamily="34" charset="-120"/>
            </a:endParaRPr>
          </a:p>
        </p:txBody>
      </p:sp>
      <p:sp>
        <p:nvSpPr>
          <p:cNvPr id="12" name="矩形 11">
            <a:extLst>
              <a:ext uri="{FF2B5EF4-FFF2-40B4-BE49-F238E27FC236}">
                <a16:creationId xmlns:a16="http://schemas.microsoft.com/office/drawing/2014/main" id="{ED5B8E60-CC66-4D79-8FB3-D199456BBBAC}"/>
              </a:ext>
            </a:extLst>
          </p:cNvPr>
          <p:cNvSpPr/>
          <p:nvPr/>
        </p:nvSpPr>
        <p:spPr>
          <a:xfrm>
            <a:off x="4477933" y="1905520"/>
            <a:ext cx="459439" cy="338554"/>
          </a:xfrm>
          <a:prstGeom prst="rect">
            <a:avLst/>
          </a:prstGeom>
        </p:spPr>
        <p:txBody>
          <a:bodyPr wrap="square">
            <a:spAutoFit/>
          </a:bodyPr>
          <a:lstStyle/>
          <a:p>
            <a:pPr lvl="0">
              <a:buClr>
                <a:schemeClr val="bg1"/>
              </a:buClr>
              <a:defRPr/>
            </a:pPr>
            <a:r>
              <a:rPr lang="zh-TW" altLang="en-US" sz="1600" b="1">
                <a:solidFill>
                  <a:schemeClr val="bg1"/>
                </a:solidFill>
                <a:latin typeface="微軟正黑體" pitchFamily="34" charset="-120"/>
                <a:ea typeface="微軟正黑體" pitchFamily="34" charset="-120"/>
              </a:rPr>
              <a:t>或</a:t>
            </a:r>
            <a:endParaRPr lang="en-US" altLang="zh-CN" sz="1600" b="1">
              <a:solidFill>
                <a:schemeClr val="bg1"/>
              </a:solidFill>
              <a:latin typeface="微軟正黑體" pitchFamily="34" charset="-120"/>
              <a:ea typeface="微軟正黑體" pitchFamily="34" charset="-120"/>
            </a:endParaRPr>
          </a:p>
        </p:txBody>
      </p:sp>
      <p:sp>
        <p:nvSpPr>
          <p:cNvPr id="14" name="內容版面配置區 1">
            <a:extLst>
              <a:ext uri="{FF2B5EF4-FFF2-40B4-BE49-F238E27FC236}">
                <a16:creationId xmlns:a16="http://schemas.microsoft.com/office/drawing/2014/main" id="{B20D69BF-D128-CE4F-B6A3-81203EE9D58A}"/>
              </a:ext>
            </a:extLst>
          </p:cNvPr>
          <p:cNvSpPr txBox="1">
            <a:spLocks/>
          </p:cNvSpPr>
          <p:nvPr/>
        </p:nvSpPr>
        <p:spPr>
          <a:xfrm>
            <a:off x="3459020" y="4507247"/>
            <a:ext cx="2956704" cy="268340"/>
          </a:xfrm>
          <a:prstGeom prst="rect">
            <a:avLst/>
          </a:prstGeom>
        </p:spPr>
        <p:txBody>
          <a:bodyPr vert="horz" lIns="91440" tIns="45720" rIns="91440" bIns="45720" rtlCol="0" anchor="t">
            <a:normAutofit lnSpcReduction="10000"/>
          </a:bodyPr>
          <a:lstStyle/>
          <a:p>
            <a:pPr lvl="0">
              <a:defRPr/>
            </a:pPr>
            <a:r>
              <a:rPr lang="zh-CN" altLang="en-US" sz="1200" b="1">
                <a:solidFill>
                  <a:schemeClr val="bg1"/>
                </a:solidFill>
                <a:latin typeface="微軟正黑體" pitchFamily="34" charset="-120"/>
                <a:ea typeface="微軟正黑體" pitchFamily="34" charset="-120"/>
              </a:rPr>
              <a:t>進入休眠時將會暫停</a:t>
            </a:r>
            <a:r>
              <a:rPr lang="zh-TW" altLang="en-US" sz="1200" b="1">
                <a:solidFill>
                  <a:schemeClr val="bg1"/>
                </a:solidFill>
                <a:latin typeface="微軟正黑體" pitchFamily="34" charset="-120"/>
                <a:ea typeface="微軟正黑體" pitchFamily="34" charset="-120"/>
              </a:rPr>
              <a:t> </a:t>
            </a:r>
            <a:r>
              <a:rPr lang="en-US" altLang="zh-TW" sz="1200" b="1">
                <a:solidFill>
                  <a:schemeClr val="bg1"/>
                </a:solidFill>
                <a:latin typeface="微軟正黑體" pitchFamily="34" charset="-120"/>
                <a:ea typeface="微軟正黑體" pitchFamily="34" charset="-120"/>
              </a:rPr>
              <a:t>RAID </a:t>
            </a:r>
            <a:r>
              <a:rPr lang="zh-CN" altLang="en-US" sz="1200" b="1">
                <a:solidFill>
                  <a:schemeClr val="bg1"/>
                </a:solidFill>
                <a:latin typeface="微軟正黑體" pitchFamily="34" charset="-120"/>
                <a:ea typeface="微軟正黑體" pitchFamily="34" charset="-120"/>
              </a:rPr>
              <a:t>重建</a:t>
            </a:r>
            <a:r>
              <a:rPr lang="zh-TW" altLang="en-US" sz="1200" b="1">
                <a:solidFill>
                  <a:schemeClr val="bg1"/>
                </a:solidFill>
                <a:latin typeface="微軟正黑體" pitchFamily="34" charset="-120"/>
                <a:ea typeface="微軟正黑體" pitchFamily="34" charset="-120"/>
              </a:rPr>
              <a:t>。</a:t>
            </a:r>
            <a:endParaRPr lang="zh-TW" altLang="en-US" sz="1200" b="1" i="0" u="none" strike="noStrike" kern="0" cap="none" spc="0" baseline="0" noProof="0">
              <a:solidFill>
                <a:schemeClr val="bg1"/>
              </a:solidFill>
              <a:latin typeface="微軟正黑體" pitchFamily="34" charset="-120"/>
              <a:ea typeface="微軟正黑體" pitchFamily="34" charset="-120"/>
            </a:endParaRPr>
          </a:p>
        </p:txBody>
      </p:sp>
      <p:pic>
        <p:nvPicPr>
          <p:cNvPr id="18" name="圖片 13">
            <a:extLst>
              <a:ext uri="{FF2B5EF4-FFF2-40B4-BE49-F238E27FC236}">
                <a16:creationId xmlns:a16="http://schemas.microsoft.com/office/drawing/2014/main" id="{347E1629-4DFB-604B-AE2C-AEA1F3A7F3A1}"/>
              </a:ext>
            </a:extLst>
          </p:cNvPr>
          <p:cNvPicPr>
            <a:picLocks noChangeAspect="1"/>
          </p:cNvPicPr>
          <p:nvPr/>
        </p:nvPicPr>
        <p:blipFill>
          <a:blip r:embed="rId6"/>
          <a:stretch>
            <a:fillRect/>
          </a:stretch>
        </p:blipFill>
        <p:spPr>
          <a:xfrm>
            <a:off x="3355159" y="4548677"/>
            <a:ext cx="178554" cy="156679"/>
          </a:xfrm>
          <a:prstGeom prst="rect">
            <a:avLst/>
          </a:prstGeom>
        </p:spPr>
      </p:pic>
      <p:pic>
        <p:nvPicPr>
          <p:cNvPr id="21" name="圖片 20">
            <a:extLst>
              <a:ext uri="{FF2B5EF4-FFF2-40B4-BE49-F238E27FC236}">
                <a16:creationId xmlns:a16="http://schemas.microsoft.com/office/drawing/2014/main" id="{5F913A0A-0796-4106-805A-52BC52E8DE4D}"/>
              </a:ext>
            </a:extLst>
          </p:cNvPr>
          <p:cNvPicPr>
            <a:picLocks noChangeAspect="1"/>
          </p:cNvPicPr>
          <p:nvPr/>
        </p:nvPicPr>
        <p:blipFill>
          <a:blip r:embed="rId7"/>
          <a:stretch>
            <a:fillRect/>
          </a:stretch>
        </p:blipFill>
        <p:spPr>
          <a:xfrm>
            <a:off x="327294" y="1919432"/>
            <a:ext cx="3131726" cy="2362733"/>
          </a:xfrm>
          <a:prstGeom prst="rect">
            <a:avLst/>
          </a:prstGeom>
        </p:spPr>
      </p:pic>
      <p:grpSp>
        <p:nvGrpSpPr>
          <p:cNvPr id="30" name="群組 29">
            <a:extLst>
              <a:ext uri="{FF2B5EF4-FFF2-40B4-BE49-F238E27FC236}">
                <a16:creationId xmlns:a16="http://schemas.microsoft.com/office/drawing/2014/main" id="{E1029C24-0567-4682-B272-7DEC212C80E3}"/>
              </a:ext>
            </a:extLst>
          </p:cNvPr>
          <p:cNvGrpSpPr/>
          <p:nvPr/>
        </p:nvGrpSpPr>
        <p:grpSpPr>
          <a:xfrm>
            <a:off x="186203" y="1451981"/>
            <a:ext cx="525114" cy="523063"/>
            <a:chOff x="3997127" y="2841623"/>
            <a:chExt cx="578259" cy="576000"/>
          </a:xfrm>
        </p:grpSpPr>
        <p:sp>
          <p:nvSpPr>
            <p:cNvPr id="29" name="橢圓 28">
              <a:extLst>
                <a:ext uri="{FF2B5EF4-FFF2-40B4-BE49-F238E27FC236}">
                  <a16:creationId xmlns:a16="http://schemas.microsoft.com/office/drawing/2014/main" id="{7631ECCA-7330-4D98-AE40-F9FC59FCA89C}"/>
                </a:ext>
              </a:extLst>
            </p:cNvPr>
            <p:cNvSpPr/>
            <p:nvPr/>
          </p:nvSpPr>
          <p:spPr>
            <a:xfrm>
              <a:off x="4016256" y="2859623"/>
              <a:ext cx="540000" cy="540000"/>
            </a:xfrm>
            <a:prstGeom prst="ellipse">
              <a:avLst/>
            </a:prstGeom>
            <a:solidFill>
              <a:srgbClr val="505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4C48E4E2-4F1C-4C6A-8C38-255531966F24}"/>
                </a:ext>
              </a:extLst>
            </p:cNvPr>
            <p:cNvPicPr>
              <a:picLocks noChangeAspect="1"/>
            </p:cNvPicPr>
            <p:nvPr/>
          </p:nvPicPr>
          <p:blipFill>
            <a:blip r:embed="rId8"/>
            <a:stretch>
              <a:fillRect/>
            </a:stretch>
          </p:blipFill>
          <p:spPr>
            <a:xfrm>
              <a:off x="3997127" y="2841623"/>
              <a:ext cx="578259" cy="576000"/>
            </a:xfrm>
            <a:prstGeom prst="rect">
              <a:avLst/>
            </a:prstGeom>
          </p:spPr>
        </p:pic>
      </p:grpSp>
      <p:sp>
        <p:nvSpPr>
          <p:cNvPr id="25" name="矩形 6">
            <a:extLst>
              <a:ext uri="{FF2B5EF4-FFF2-40B4-BE49-F238E27FC236}">
                <a16:creationId xmlns:a16="http://schemas.microsoft.com/office/drawing/2014/main" id="{96656DC2-ECBD-B54E-A794-AE34DE147BE6}"/>
              </a:ext>
            </a:extLst>
          </p:cNvPr>
          <p:cNvSpPr/>
          <p:nvPr/>
        </p:nvSpPr>
        <p:spPr>
          <a:xfrm>
            <a:off x="1412716" y="1652921"/>
            <a:ext cx="1082348" cy="338554"/>
          </a:xfrm>
          <a:prstGeom prst="rect">
            <a:avLst/>
          </a:prstGeom>
        </p:spPr>
        <p:txBody>
          <a:bodyPr wrap="square">
            <a:spAutoFit/>
          </a:bodyPr>
          <a:lstStyle/>
          <a:p>
            <a:pPr lvl="0">
              <a:buClr>
                <a:schemeClr val="bg1"/>
              </a:buClr>
              <a:defRPr/>
            </a:pPr>
            <a:r>
              <a:rPr lang="en-US" altLang="zh-CN" sz="1600" b="1">
                <a:solidFill>
                  <a:schemeClr val="bg1"/>
                </a:solidFill>
                <a:latin typeface="微軟正黑體" pitchFamily="34" charset="-120"/>
                <a:ea typeface="微軟正黑體" pitchFamily="34" charset="-120"/>
              </a:rPr>
              <a:t>TR-004U</a:t>
            </a:r>
          </a:p>
        </p:txBody>
      </p:sp>
    </p:spTree>
    <p:extLst>
      <p:ext uri="{BB962C8B-B14F-4D97-AF65-F5344CB8AC3E}">
        <p14:creationId xmlns:p14="http://schemas.microsoft.com/office/powerpoint/2010/main" val="110586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30F6E6A-60AC-4482-90E8-70360A9CF6CD}"/>
              </a:ext>
            </a:extLst>
          </p:cNvPr>
          <p:cNvPicPr>
            <a:picLocks noChangeAspect="1"/>
          </p:cNvPicPr>
          <p:nvPr/>
        </p:nvPicPr>
        <p:blipFill>
          <a:blip r:embed="rId2"/>
          <a:stretch>
            <a:fillRect/>
          </a:stretch>
        </p:blipFill>
        <p:spPr>
          <a:xfrm>
            <a:off x="6798153" y="1523656"/>
            <a:ext cx="2304028" cy="2237244"/>
          </a:xfrm>
          <a:prstGeom prst="rect">
            <a:avLst/>
          </a:prstGeom>
        </p:spPr>
      </p:pic>
      <p:pic>
        <p:nvPicPr>
          <p:cNvPr id="13" name="圖片 12">
            <a:extLst>
              <a:ext uri="{FF2B5EF4-FFF2-40B4-BE49-F238E27FC236}">
                <a16:creationId xmlns:a16="http://schemas.microsoft.com/office/drawing/2014/main" id="{BD193417-7122-4666-9D3A-6E5CCE42563E}"/>
              </a:ext>
            </a:extLst>
          </p:cNvPr>
          <p:cNvPicPr>
            <a:picLocks noChangeAspect="1"/>
          </p:cNvPicPr>
          <p:nvPr/>
        </p:nvPicPr>
        <p:blipFill>
          <a:blip r:embed="rId3"/>
          <a:stretch>
            <a:fillRect/>
          </a:stretch>
        </p:blipFill>
        <p:spPr>
          <a:xfrm>
            <a:off x="4464638" y="1512334"/>
            <a:ext cx="2601211" cy="2261292"/>
          </a:xfrm>
          <a:prstGeom prst="rect">
            <a:avLst/>
          </a:prstGeom>
        </p:spPr>
      </p:pic>
      <p:pic>
        <p:nvPicPr>
          <p:cNvPr id="17" name="圖片 16">
            <a:extLst>
              <a:ext uri="{FF2B5EF4-FFF2-40B4-BE49-F238E27FC236}">
                <a16:creationId xmlns:a16="http://schemas.microsoft.com/office/drawing/2014/main" id="{929112EE-00A6-4753-855C-7F1378F015C3}"/>
              </a:ext>
            </a:extLst>
          </p:cNvPr>
          <p:cNvPicPr>
            <a:picLocks noChangeAspect="1"/>
          </p:cNvPicPr>
          <p:nvPr/>
        </p:nvPicPr>
        <p:blipFill>
          <a:blip r:embed="rId4"/>
          <a:stretch>
            <a:fillRect/>
          </a:stretch>
        </p:blipFill>
        <p:spPr>
          <a:xfrm>
            <a:off x="4523175" y="1787448"/>
            <a:ext cx="1991067" cy="2193060"/>
          </a:xfrm>
          <a:prstGeom prst="rect">
            <a:avLst/>
          </a:prstGeom>
        </p:spPr>
      </p:pic>
      <p:pic>
        <p:nvPicPr>
          <p:cNvPr id="8" name="圖片 7">
            <a:extLst>
              <a:ext uri="{FF2B5EF4-FFF2-40B4-BE49-F238E27FC236}">
                <a16:creationId xmlns:a16="http://schemas.microsoft.com/office/drawing/2014/main" id="{3318B6EA-EF6D-461C-9A6C-0B97EBDEB871}"/>
              </a:ext>
            </a:extLst>
          </p:cNvPr>
          <p:cNvPicPr>
            <a:picLocks noChangeAspect="1"/>
          </p:cNvPicPr>
          <p:nvPr/>
        </p:nvPicPr>
        <p:blipFill>
          <a:blip r:embed="rId5"/>
          <a:stretch>
            <a:fillRect/>
          </a:stretch>
        </p:blipFill>
        <p:spPr>
          <a:xfrm>
            <a:off x="82691" y="1532785"/>
            <a:ext cx="4664405" cy="2237960"/>
          </a:xfrm>
          <a:prstGeom prst="rect">
            <a:avLst/>
          </a:prstGeom>
        </p:spPr>
      </p:pic>
      <p:sp>
        <p:nvSpPr>
          <p:cNvPr id="10" name="文字方塊 9">
            <a:extLst>
              <a:ext uri="{FF2B5EF4-FFF2-40B4-BE49-F238E27FC236}">
                <a16:creationId xmlns:a16="http://schemas.microsoft.com/office/drawing/2014/main" id="{B8C0089A-4B69-4A1E-BDE3-90F7D21D5C55}"/>
              </a:ext>
            </a:extLst>
          </p:cNvPr>
          <p:cNvSpPr txBox="1"/>
          <p:nvPr/>
        </p:nvSpPr>
        <p:spPr>
          <a:xfrm>
            <a:off x="4556055" y="1586444"/>
            <a:ext cx="599106" cy="523220"/>
          </a:xfrm>
          <a:prstGeom prst="rect">
            <a:avLst/>
          </a:prstGeom>
          <a:noFill/>
        </p:spPr>
        <p:txBody>
          <a:bodyPr wrap="square" rtlCol="0">
            <a:spAutoFit/>
          </a:bodyPr>
          <a:lstStyle/>
          <a:p>
            <a:r>
              <a:rPr lang="en-US" altLang="zh-TW" sz="2800" b="1">
                <a:solidFill>
                  <a:schemeClr val="bg1"/>
                </a:solidFill>
              </a:rPr>
              <a:t>02</a:t>
            </a:r>
            <a:endParaRPr lang="zh-TW" altLang="en-US" sz="2800" b="1">
              <a:solidFill>
                <a:schemeClr val="bg1"/>
              </a:solidFill>
            </a:endParaRPr>
          </a:p>
        </p:txBody>
      </p:sp>
      <p:pic>
        <p:nvPicPr>
          <p:cNvPr id="15" name="圖片 14">
            <a:extLst>
              <a:ext uri="{FF2B5EF4-FFF2-40B4-BE49-F238E27FC236}">
                <a16:creationId xmlns:a16="http://schemas.microsoft.com/office/drawing/2014/main" id="{E9333E34-6D6A-49D0-9D64-03DBC587EC96}"/>
              </a:ext>
            </a:extLst>
          </p:cNvPr>
          <p:cNvPicPr>
            <a:picLocks noChangeAspect="1"/>
          </p:cNvPicPr>
          <p:nvPr/>
        </p:nvPicPr>
        <p:blipFill>
          <a:blip r:embed="rId6"/>
          <a:stretch>
            <a:fillRect/>
          </a:stretch>
        </p:blipFill>
        <p:spPr>
          <a:xfrm>
            <a:off x="249199" y="1660567"/>
            <a:ext cx="4140348" cy="2189130"/>
          </a:xfrm>
          <a:prstGeom prst="rect">
            <a:avLst/>
          </a:prstGeom>
        </p:spPr>
      </p:pic>
      <p:sp>
        <p:nvSpPr>
          <p:cNvPr id="19" name="文字方塊 18">
            <a:extLst>
              <a:ext uri="{FF2B5EF4-FFF2-40B4-BE49-F238E27FC236}">
                <a16:creationId xmlns:a16="http://schemas.microsoft.com/office/drawing/2014/main" id="{E5E1023E-A118-46B3-95D2-3F62D22A0D9A}"/>
              </a:ext>
            </a:extLst>
          </p:cNvPr>
          <p:cNvSpPr txBox="1"/>
          <p:nvPr/>
        </p:nvSpPr>
        <p:spPr>
          <a:xfrm>
            <a:off x="6857713" y="1586444"/>
            <a:ext cx="599106" cy="523220"/>
          </a:xfrm>
          <a:prstGeom prst="rect">
            <a:avLst/>
          </a:prstGeom>
          <a:noFill/>
        </p:spPr>
        <p:txBody>
          <a:bodyPr wrap="square" rtlCol="0">
            <a:spAutoFit/>
          </a:bodyPr>
          <a:lstStyle/>
          <a:p>
            <a:r>
              <a:rPr lang="en-US" altLang="zh-TW" sz="2800" b="1">
                <a:solidFill>
                  <a:schemeClr val="bg1"/>
                </a:solidFill>
              </a:rPr>
              <a:t>03</a:t>
            </a:r>
            <a:endParaRPr lang="zh-TW" altLang="en-US" sz="2800" b="1">
              <a:solidFill>
                <a:schemeClr val="bg1"/>
              </a:solidFill>
            </a:endParaRPr>
          </a:p>
        </p:txBody>
      </p:sp>
      <p:sp>
        <p:nvSpPr>
          <p:cNvPr id="2" name="Title 1">
            <a:extLst>
              <a:ext uri="{FF2B5EF4-FFF2-40B4-BE49-F238E27FC236}">
                <a16:creationId xmlns:a16="http://schemas.microsoft.com/office/drawing/2014/main" id="{349318C2-E7C9-9D4D-8E05-0A8238DBC020}"/>
              </a:ext>
            </a:extLst>
          </p:cNvPr>
          <p:cNvSpPr>
            <a:spLocks noGrp="1"/>
          </p:cNvSpPr>
          <p:nvPr>
            <p:ph type="ctrTitle"/>
          </p:nvPr>
        </p:nvSpPr>
        <p:spPr>
          <a:xfrm>
            <a:off x="0" y="0"/>
            <a:ext cx="9143999" cy="862553"/>
          </a:xfrm>
        </p:spPr>
        <p:txBody>
          <a:bodyPr/>
          <a:lstStyle/>
          <a:p>
            <a:r>
              <a:rPr lang="zh-CN" altLang="en-US"/>
              <a:t>安裝</a:t>
            </a:r>
            <a:r>
              <a:rPr lang="en-US" altLang="zh-CN"/>
              <a:t> </a:t>
            </a:r>
            <a:r>
              <a:rPr lang="en-US"/>
              <a:t>USB </a:t>
            </a:r>
            <a:r>
              <a:rPr lang="zh-CN" altLang="en-US"/>
              <a:t>線材固定夾</a:t>
            </a:r>
            <a:endParaRPr lang="en-US"/>
          </a:p>
        </p:txBody>
      </p:sp>
      <p:sp>
        <p:nvSpPr>
          <p:cNvPr id="7" name="文字方塊 6">
            <a:extLst>
              <a:ext uri="{FF2B5EF4-FFF2-40B4-BE49-F238E27FC236}">
                <a16:creationId xmlns:a16="http://schemas.microsoft.com/office/drawing/2014/main" id="{B9CCBDEF-8097-4C50-AE8D-6FBDC9155CDF}"/>
              </a:ext>
            </a:extLst>
          </p:cNvPr>
          <p:cNvSpPr txBox="1"/>
          <p:nvPr/>
        </p:nvSpPr>
        <p:spPr>
          <a:xfrm>
            <a:off x="192270" y="1586444"/>
            <a:ext cx="599105" cy="523220"/>
          </a:xfrm>
          <a:prstGeom prst="rect">
            <a:avLst/>
          </a:prstGeom>
          <a:noFill/>
        </p:spPr>
        <p:txBody>
          <a:bodyPr wrap="square" rtlCol="0">
            <a:spAutoFit/>
          </a:bodyPr>
          <a:lstStyle/>
          <a:p>
            <a:r>
              <a:rPr lang="en-US" altLang="zh-TW" sz="2800" b="1">
                <a:solidFill>
                  <a:schemeClr val="bg1"/>
                </a:solidFill>
              </a:rPr>
              <a:t>01</a:t>
            </a:r>
            <a:endParaRPr lang="zh-TW" altLang="en-US" sz="2800" b="1">
              <a:solidFill>
                <a:schemeClr val="bg1"/>
              </a:solidFill>
            </a:endParaRPr>
          </a:p>
        </p:txBody>
      </p:sp>
      <p:sp>
        <p:nvSpPr>
          <p:cNvPr id="16" name="Rectangle 15">
            <a:extLst>
              <a:ext uri="{FF2B5EF4-FFF2-40B4-BE49-F238E27FC236}">
                <a16:creationId xmlns:a16="http://schemas.microsoft.com/office/drawing/2014/main" id="{9273B046-A16D-5D49-936F-2A84BB7B3FDF}"/>
              </a:ext>
            </a:extLst>
          </p:cNvPr>
          <p:cNvSpPr/>
          <p:nvPr/>
        </p:nvSpPr>
        <p:spPr>
          <a:xfrm>
            <a:off x="3057295" y="3799361"/>
            <a:ext cx="1210588" cy="246221"/>
          </a:xfrm>
          <a:prstGeom prst="rect">
            <a:avLst/>
          </a:prstGeom>
        </p:spPr>
        <p:txBody>
          <a:bodyPr wrap="none">
            <a:spAutoFit/>
          </a:bodyPr>
          <a:lstStyle/>
          <a:p>
            <a:r>
              <a:rPr lang="zh-CN" altLang="en-US" sz="1000" b="1">
                <a:solidFill>
                  <a:schemeClr val="bg1"/>
                </a:solidFill>
                <a:latin typeface="微軟正黑體" pitchFamily="34" charset="-120"/>
                <a:ea typeface="微軟正黑體" pitchFamily="34" charset="-120"/>
              </a:rPr>
              <a:t>安裝後即無法移除</a:t>
            </a:r>
            <a:endParaRPr lang="en-US" sz="1000">
              <a:solidFill>
                <a:schemeClr val="bg1"/>
              </a:solidFill>
            </a:endParaRPr>
          </a:p>
        </p:txBody>
      </p:sp>
      <p:pic>
        <p:nvPicPr>
          <p:cNvPr id="23" name="圖片 13">
            <a:extLst>
              <a:ext uri="{FF2B5EF4-FFF2-40B4-BE49-F238E27FC236}">
                <a16:creationId xmlns:a16="http://schemas.microsoft.com/office/drawing/2014/main" id="{DA424F3C-9479-2547-A3D1-E1A91E0BE7D0}"/>
              </a:ext>
            </a:extLst>
          </p:cNvPr>
          <p:cNvPicPr>
            <a:picLocks noChangeAspect="1"/>
          </p:cNvPicPr>
          <p:nvPr/>
        </p:nvPicPr>
        <p:blipFill>
          <a:blip r:embed="rId7"/>
          <a:stretch>
            <a:fillRect/>
          </a:stretch>
        </p:blipFill>
        <p:spPr>
          <a:xfrm>
            <a:off x="2936342" y="3849697"/>
            <a:ext cx="178554" cy="156679"/>
          </a:xfrm>
          <a:prstGeom prst="rect">
            <a:avLst/>
          </a:prstGeom>
        </p:spPr>
      </p:pic>
      <p:pic>
        <p:nvPicPr>
          <p:cNvPr id="20" name="圖片 19">
            <a:extLst>
              <a:ext uri="{FF2B5EF4-FFF2-40B4-BE49-F238E27FC236}">
                <a16:creationId xmlns:a16="http://schemas.microsoft.com/office/drawing/2014/main" id="{A9497F91-A7AC-4489-A481-DB3F691B6B6C}"/>
              </a:ext>
            </a:extLst>
          </p:cNvPr>
          <p:cNvPicPr>
            <a:picLocks noChangeAspect="1"/>
          </p:cNvPicPr>
          <p:nvPr/>
        </p:nvPicPr>
        <p:blipFill>
          <a:blip r:embed="rId8"/>
          <a:stretch>
            <a:fillRect/>
          </a:stretch>
        </p:blipFill>
        <p:spPr>
          <a:xfrm>
            <a:off x="6960663" y="1788382"/>
            <a:ext cx="1991067" cy="2191191"/>
          </a:xfrm>
          <a:prstGeom prst="rect">
            <a:avLst/>
          </a:prstGeom>
        </p:spPr>
      </p:pic>
    </p:spTree>
    <p:extLst>
      <p:ext uri="{BB962C8B-B14F-4D97-AF65-F5344CB8AC3E}">
        <p14:creationId xmlns:p14="http://schemas.microsoft.com/office/powerpoint/2010/main" val="3344305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4104-2562-E34C-B175-8A689B53DA81}"/>
              </a:ext>
            </a:extLst>
          </p:cNvPr>
          <p:cNvSpPr>
            <a:spLocks noGrp="1"/>
          </p:cNvSpPr>
          <p:nvPr>
            <p:ph type="ctrTitle"/>
          </p:nvPr>
        </p:nvSpPr>
        <p:spPr>
          <a:xfrm>
            <a:off x="0" y="0"/>
            <a:ext cx="9144000" cy="895888"/>
          </a:xfrm>
        </p:spPr>
        <p:txBody>
          <a:bodyPr/>
          <a:lstStyle/>
          <a:p>
            <a:r>
              <a:rPr lang="zh-TW" altLang="en-US" sz="3200" dirty="0"/>
              <a:t>伺服器空間任意擴充，再續 NAS 投資新價值</a:t>
            </a:r>
          </a:p>
        </p:txBody>
      </p:sp>
      <p:sp>
        <p:nvSpPr>
          <p:cNvPr id="4" name="內容版面配置區 1">
            <a:extLst>
              <a:ext uri="{FF2B5EF4-FFF2-40B4-BE49-F238E27FC236}">
                <a16:creationId xmlns:a16="http://schemas.microsoft.com/office/drawing/2014/main" id="{994BD473-2C22-014F-B44F-0A531220656D}"/>
              </a:ext>
            </a:extLst>
          </p:cNvPr>
          <p:cNvSpPr txBox="1">
            <a:spLocks/>
          </p:cNvSpPr>
          <p:nvPr/>
        </p:nvSpPr>
        <p:spPr>
          <a:xfrm>
            <a:off x="4079215" y="2122762"/>
            <a:ext cx="4722308" cy="895888"/>
          </a:xfrm>
          <a:prstGeom prst="rect">
            <a:avLst/>
          </a:prstGeom>
        </p:spPr>
        <p:txBody>
          <a:bodyPr vert="horz" lIns="91440" tIns="45720" rIns="91440" bIns="45720" rtlCol="0" anchor="t">
            <a:noAutofit/>
          </a:bodyPr>
          <a:lstStyle/>
          <a:p>
            <a:pPr marL="285750" indent="-285750">
              <a:buClr>
                <a:schemeClr val="bg2">
                  <a:lumMod val="90000"/>
                  <a:lumOff val="10000"/>
                </a:schemeClr>
              </a:buClr>
              <a:buFont typeface="Arial" panose="020B0604020202020204" pitchFamily="34" charset="0"/>
              <a:buChar char="•"/>
              <a:defRPr/>
            </a:pPr>
            <a:r>
              <a:rPr lang="en-US" altLang="zh-CN" sz="1800" b="1">
                <a:solidFill>
                  <a:schemeClr val="bg2">
                    <a:lumMod val="90000"/>
                    <a:lumOff val="10000"/>
                  </a:schemeClr>
                </a:solidFill>
                <a:latin typeface="Microsoft JhengHei" panose="020B0604030504040204" pitchFamily="34" charset="-120"/>
                <a:ea typeface="Microsoft JhengHei" panose="020B0604030504040204" pitchFamily="34" charset="-120"/>
              </a:rPr>
              <a:t>TR-004U </a:t>
            </a:r>
            <a:r>
              <a:rPr lang="zh-CN" sz="1800" b="1">
                <a:solidFill>
                  <a:schemeClr val="bg2">
                    <a:lumMod val="90000"/>
                    <a:lumOff val="10000"/>
                  </a:schemeClr>
                </a:solidFill>
                <a:latin typeface="Microsoft JhengHei" panose="020B0604030504040204" pitchFamily="34" charset="-120"/>
                <a:ea typeface="Microsoft JhengHei" panose="020B0604030504040204" pitchFamily="34" charset="-120"/>
              </a:rPr>
              <a:t>硬體與指撥開關介紹</a:t>
            </a:r>
            <a:endParaRPr lang="zh-CN" altLang="en-US" sz="1800" b="1">
              <a:solidFill>
                <a:schemeClr val="bg2">
                  <a:lumMod val="90000"/>
                  <a:lumOff val="10000"/>
                </a:schemeClr>
              </a:solidFill>
              <a:latin typeface="Microsoft JhengHei" panose="020B0604030504040204" pitchFamily="34" charset="-120"/>
              <a:ea typeface="Microsoft JhengHei" panose="020B0604030504040204" pitchFamily="34" charset="-120"/>
            </a:endParaRPr>
          </a:p>
          <a:p>
            <a:pPr>
              <a:buClr>
                <a:schemeClr val="bg2">
                  <a:lumMod val="90000"/>
                  <a:lumOff val="10000"/>
                </a:schemeClr>
              </a:buClr>
              <a:defRPr/>
            </a:pPr>
            <a:r>
              <a:rPr lang="zh-CN" altLang="en-US" b="1">
                <a:solidFill>
                  <a:schemeClr val="bg2">
                    <a:lumMod val="90000"/>
                    <a:lumOff val="10000"/>
                  </a:schemeClr>
                </a:solidFill>
                <a:latin typeface="Microsoft JhengHei"/>
                <a:ea typeface="Microsoft JhengHei"/>
              </a:rPr>
              <a:t>      </a:t>
            </a:r>
            <a:r>
              <a:rPr lang="zh-CN" altLang="en-US">
                <a:solidFill>
                  <a:schemeClr val="bg2">
                    <a:lumMod val="90000"/>
                    <a:lumOff val="10000"/>
                  </a:schemeClr>
                </a:solidFill>
                <a:latin typeface="Microsoft JhengHei"/>
                <a:ea typeface="Microsoft JhengHei"/>
              </a:rPr>
              <a:t>精巧機身、靈活部署、節能省電且簡單操作</a:t>
            </a:r>
            <a:endParaRPr lang="zh-CN">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
        <p:nvSpPr>
          <p:cNvPr id="5" name="內容版面配置區 1">
            <a:extLst>
              <a:ext uri="{FF2B5EF4-FFF2-40B4-BE49-F238E27FC236}">
                <a16:creationId xmlns:a16="http://schemas.microsoft.com/office/drawing/2014/main" id="{1AF99167-C5C3-2F4F-A2E3-A8D9E2A48FF2}"/>
              </a:ext>
            </a:extLst>
          </p:cNvPr>
          <p:cNvSpPr txBox="1">
            <a:spLocks/>
          </p:cNvSpPr>
          <p:nvPr/>
        </p:nvSpPr>
        <p:spPr>
          <a:xfrm>
            <a:off x="4079214" y="2834380"/>
            <a:ext cx="4964096" cy="855669"/>
          </a:xfrm>
          <a:prstGeom prst="rect">
            <a:avLst/>
          </a:prstGeom>
        </p:spPr>
        <p:txBody>
          <a:bodyPr vert="horz" lIns="91440" tIns="45720" rIns="91440" bIns="45720" rtlCol="0" anchor="t">
            <a:noAutofit/>
          </a:bodyPr>
          <a:lstStyle/>
          <a:p>
            <a:pPr marL="285750" indent="-285750">
              <a:buClr>
                <a:schemeClr val="bg2">
                  <a:lumMod val="90000"/>
                  <a:lumOff val="10000"/>
                </a:schemeClr>
              </a:buClr>
              <a:buFont typeface="Arial" panose="020B0604020202020204" pitchFamily="34" charset="0"/>
              <a:buChar char="•"/>
              <a:defRPr/>
            </a:pPr>
            <a:r>
              <a:rPr lang="en-US" altLang="zh-CN" sz="1900" b="1" err="1">
                <a:solidFill>
                  <a:schemeClr val="bg2">
                    <a:lumMod val="90000"/>
                    <a:lumOff val="10000"/>
                  </a:schemeClr>
                </a:solidFill>
                <a:latin typeface="Microsoft JhengHei" panose="020B0604030504040204" pitchFamily="34" charset="-120"/>
                <a:ea typeface="Microsoft JhengHei" panose="020B0604030504040204" pitchFamily="34" charset="-120"/>
              </a:rPr>
              <a:t>在</a:t>
            </a:r>
            <a:r>
              <a:rPr lang="en-US" altLang="zh-CN" sz="1900" b="1">
                <a:solidFill>
                  <a:schemeClr val="bg2">
                    <a:lumMod val="90000"/>
                    <a:lumOff val="10000"/>
                  </a:schemeClr>
                </a:solidFill>
                <a:latin typeface="Microsoft JhengHei" panose="020B0604030504040204" pitchFamily="34" charset="-120"/>
                <a:ea typeface="Microsoft JhengHei" panose="020B0604030504040204" pitchFamily="34" charset="-120"/>
              </a:rPr>
              <a:t> Windows / Mac 電腦使用TR-004U</a:t>
            </a:r>
            <a:endParaRPr lang="en-US" altLang="zh-CN" sz="1600">
              <a:solidFill>
                <a:schemeClr val="bg2">
                  <a:lumMod val="90000"/>
                  <a:lumOff val="10000"/>
                </a:schemeClr>
              </a:solidFill>
              <a:latin typeface="Microsoft JhengHei" panose="020B0604030504040204" pitchFamily="34" charset="-120"/>
              <a:ea typeface="Microsoft JhengHei" panose="020B0604030504040204" pitchFamily="34" charset="-120"/>
            </a:endParaRPr>
          </a:p>
          <a:p>
            <a:pPr>
              <a:buClr>
                <a:schemeClr val="bg2">
                  <a:lumMod val="90000"/>
                  <a:lumOff val="10000"/>
                </a:schemeClr>
              </a:buClr>
              <a:defRPr/>
            </a:pPr>
            <a:r>
              <a:rPr lang="zh-CN" altLang="en-US">
                <a:solidFill>
                  <a:schemeClr val="bg2">
                    <a:lumMod val="90000"/>
                    <a:lumOff val="10000"/>
                  </a:schemeClr>
                </a:solidFill>
                <a:latin typeface="Microsoft JhengHei" panose="020B0604030504040204" pitchFamily="34" charset="-120"/>
                <a:ea typeface="Microsoft JhengHei" panose="020B0604030504040204" pitchFamily="34" charset="-120"/>
              </a:rPr>
              <a:t>      透過 QNAP External RAID Manager 讓您建立與</a:t>
            </a:r>
            <a:br>
              <a:rPr lang="zh-CN" altLang="en-US">
                <a:latin typeface="Microsoft JhengHei" panose="020B0604030504040204" pitchFamily="34" charset="-120"/>
                <a:ea typeface="Microsoft JhengHei" panose="020B0604030504040204" pitchFamily="34" charset="-120"/>
              </a:rPr>
            </a:br>
            <a:r>
              <a:rPr lang="zh-CN" altLang="en-US">
                <a:solidFill>
                  <a:schemeClr val="bg2">
                    <a:lumMod val="90000"/>
                    <a:lumOff val="10000"/>
                  </a:schemeClr>
                </a:solidFill>
                <a:latin typeface="Microsoft JhengHei" panose="020B0604030504040204" pitchFamily="34" charset="-120"/>
                <a:ea typeface="Microsoft JhengHei" panose="020B0604030504040204" pitchFamily="34" charset="-120"/>
              </a:rPr>
              <a:t>      管理</a:t>
            </a:r>
            <a:r>
              <a:rPr lang="en-US" altLang="zh-CN">
                <a:solidFill>
                  <a:schemeClr val="bg2">
                    <a:lumMod val="90000"/>
                    <a:lumOff val="10000"/>
                  </a:schemeClr>
                </a:solidFill>
                <a:latin typeface="Microsoft JhengHei" panose="020B0604030504040204" pitchFamily="34" charset="-120"/>
                <a:ea typeface="Microsoft JhengHei" panose="020B0604030504040204" pitchFamily="34" charset="-120"/>
              </a:rPr>
              <a:t> RAID </a:t>
            </a:r>
            <a:r>
              <a:rPr lang="zh-CN" altLang="en-US">
                <a:solidFill>
                  <a:schemeClr val="bg2">
                    <a:lumMod val="90000"/>
                    <a:lumOff val="10000"/>
                  </a:schemeClr>
                </a:solidFill>
                <a:latin typeface="Microsoft JhengHei" panose="020B0604030504040204" pitchFamily="34" charset="-120"/>
                <a:ea typeface="Microsoft JhengHei" panose="020B0604030504040204" pitchFamily="34" charset="-120"/>
              </a:rPr>
              <a:t>更加得心應手</a:t>
            </a:r>
            <a:endParaRPr lang="en-US" altLang="zh-CN">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
        <p:nvSpPr>
          <p:cNvPr id="6" name="內容版面配置區 1">
            <a:extLst>
              <a:ext uri="{FF2B5EF4-FFF2-40B4-BE49-F238E27FC236}">
                <a16:creationId xmlns:a16="http://schemas.microsoft.com/office/drawing/2014/main" id="{B25DF3CC-D8F2-0C42-B6F1-42325607448D}"/>
              </a:ext>
            </a:extLst>
          </p:cNvPr>
          <p:cNvSpPr txBox="1">
            <a:spLocks/>
          </p:cNvSpPr>
          <p:nvPr/>
        </p:nvSpPr>
        <p:spPr>
          <a:xfrm>
            <a:off x="4079214" y="3764925"/>
            <a:ext cx="4967845" cy="498323"/>
          </a:xfrm>
          <a:prstGeom prst="rect">
            <a:avLst/>
          </a:prstGeom>
        </p:spPr>
        <p:txBody>
          <a:bodyPr vert="horz" lIns="91440" tIns="45720" rIns="91440" bIns="45720" rtlCol="0" anchor="t">
            <a:noAutofit/>
          </a:bodyPr>
          <a:lstStyle/>
          <a:p>
            <a:pPr marL="285750" indent="-285750">
              <a:buClr>
                <a:schemeClr val="bg2">
                  <a:lumMod val="90000"/>
                  <a:lumOff val="10000"/>
                </a:schemeClr>
              </a:buClr>
              <a:buFont typeface="Arial" panose="020B0604020202020204" pitchFamily="34" charset="0"/>
              <a:buChar char="•"/>
              <a:defRPr/>
            </a:pPr>
            <a:r>
              <a:rPr lang="zh-CN" altLang="en-US" sz="1800" b="1">
                <a:solidFill>
                  <a:schemeClr val="bg2">
                    <a:lumMod val="90000"/>
                    <a:lumOff val="10000"/>
                  </a:schemeClr>
                </a:solidFill>
                <a:latin typeface="Microsoft JhengHei" panose="020B0604030504040204" pitchFamily="34" charset="-120"/>
                <a:ea typeface="Microsoft JhengHei" panose="020B0604030504040204" pitchFamily="34" charset="-120"/>
              </a:rPr>
              <a:t>在 QNAP NAS 使用 TR-004U</a:t>
            </a:r>
            <a:br>
              <a:rPr lang="zh-CN" altLang="en-US" sz="2000" b="1">
                <a:latin typeface="Microsoft JhengHei" panose="020B0604030504040204" pitchFamily="34" charset="-120"/>
                <a:ea typeface="Microsoft JhengHei" panose="020B0604030504040204" pitchFamily="34" charset="-120"/>
              </a:rPr>
            </a:br>
            <a:r>
              <a:rPr lang="en-US" altLang="zh-CN">
                <a:solidFill>
                  <a:schemeClr val="bg2">
                    <a:lumMod val="90000"/>
                    <a:lumOff val="10000"/>
                  </a:schemeClr>
                </a:solidFill>
                <a:latin typeface="Microsoft JhengHei" panose="020B0604030504040204" pitchFamily="34" charset="-120"/>
                <a:ea typeface="Microsoft JhengHei" panose="020B0604030504040204" pitchFamily="34" charset="-120"/>
              </a:rPr>
              <a:t>NAS </a:t>
            </a:r>
            <a:r>
              <a:rPr lang="zh-CN" altLang="en-US">
                <a:solidFill>
                  <a:schemeClr val="bg2">
                    <a:lumMod val="90000"/>
                    <a:lumOff val="10000"/>
                  </a:schemeClr>
                </a:solidFill>
                <a:latin typeface="Microsoft JhengHei" panose="020B0604030504040204" pitchFamily="34" charset="-120"/>
                <a:ea typeface="Microsoft JhengHei" panose="020B0604030504040204" pitchFamily="34" charset="-120"/>
              </a:rPr>
              <a:t>新增儲存空間也行，資料備份與遷移沒煩惱</a:t>
            </a:r>
            <a:endParaRPr lang="en-US" altLang="zh-TW">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pic>
        <p:nvPicPr>
          <p:cNvPr id="10" name="圖片 9">
            <a:extLst>
              <a:ext uri="{FF2B5EF4-FFF2-40B4-BE49-F238E27FC236}">
                <a16:creationId xmlns:a16="http://schemas.microsoft.com/office/drawing/2014/main" id="{95BADF9B-4BA5-42F6-92AB-4EEFFF5ED824}"/>
              </a:ext>
            </a:extLst>
          </p:cNvPr>
          <p:cNvPicPr>
            <a:picLocks noChangeAspect="1"/>
          </p:cNvPicPr>
          <p:nvPr/>
        </p:nvPicPr>
        <p:blipFill>
          <a:blip r:embed="rId2"/>
          <a:stretch>
            <a:fillRect/>
          </a:stretch>
        </p:blipFill>
        <p:spPr>
          <a:xfrm>
            <a:off x="417714" y="1453485"/>
            <a:ext cx="3241249" cy="2447768"/>
          </a:xfrm>
          <a:prstGeom prst="rect">
            <a:avLst/>
          </a:prstGeom>
        </p:spPr>
      </p:pic>
      <p:pic>
        <p:nvPicPr>
          <p:cNvPr id="12" name="圖片 11">
            <a:extLst>
              <a:ext uri="{FF2B5EF4-FFF2-40B4-BE49-F238E27FC236}">
                <a16:creationId xmlns:a16="http://schemas.microsoft.com/office/drawing/2014/main" id="{5C73F9B4-84F5-4D68-82AD-492A466A60DA}"/>
              </a:ext>
            </a:extLst>
          </p:cNvPr>
          <p:cNvPicPr>
            <a:picLocks noChangeAspect="1"/>
          </p:cNvPicPr>
          <p:nvPr/>
        </p:nvPicPr>
        <p:blipFill>
          <a:blip r:embed="rId3"/>
          <a:stretch>
            <a:fillRect/>
          </a:stretch>
        </p:blipFill>
        <p:spPr>
          <a:xfrm>
            <a:off x="2094095" y="1948923"/>
            <a:ext cx="2088493" cy="1456892"/>
          </a:xfrm>
          <a:prstGeom prst="rect">
            <a:avLst/>
          </a:prstGeom>
        </p:spPr>
      </p:pic>
      <p:sp>
        <p:nvSpPr>
          <p:cNvPr id="8" name="內容版面配置區 1">
            <a:extLst>
              <a:ext uri="{FF2B5EF4-FFF2-40B4-BE49-F238E27FC236}">
                <a16:creationId xmlns:a16="http://schemas.microsoft.com/office/drawing/2014/main" id="{86D2A8E9-52E5-4639-9635-4F6A184ADD57}"/>
              </a:ext>
            </a:extLst>
          </p:cNvPr>
          <p:cNvSpPr txBox="1">
            <a:spLocks/>
          </p:cNvSpPr>
          <p:nvPr/>
        </p:nvSpPr>
        <p:spPr>
          <a:xfrm>
            <a:off x="4079215" y="1375415"/>
            <a:ext cx="4722308" cy="573504"/>
          </a:xfrm>
          <a:prstGeom prst="rect">
            <a:avLst/>
          </a:prstGeom>
        </p:spPr>
        <p:txBody>
          <a:bodyPr vert="horz" lIns="91440" tIns="45720" rIns="91440" bIns="45720" rtlCol="0" anchor="t">
            <a:noAutofit/>
          </a:bodyPr>
          <a:lstStyle/>
          <a:p>
            <a:pPr marL="285750" indent="-285750">
              <a:buClr>
                <a:schemeClr val="bg2">
                  <a:lumMod val="90000"/>
                  <a:lumOff val="10000"/>
                </a:schemeClr>
              </a:buClr>
              <a:buFont typeface="Arial" panose="020B0604020202020204" pitchFamily="34" charset="0"/>
              <a:buChar char="•"/>
              <a:defRPr/>
            </a:pPr>
            <a:r>
              <a:rPr lang="en-US" altLang="zh-CN" sz="1800" b="1">
                <a:solidFill>
                  <a:schemeClr val="bg2">
                    <a:lumMod val="90000"/>
                    <a:lumOff val="10000"/>
                  </a:schemeClr>
                </a:solidFill>
                <a:latin typeface="Microsoft JhengHei" panose="020B0604030504040204" pitchFamily="34" charset="-120"/>
                <a:ea typeface="Microsoft JhengHei" panose="020B0604030504040204" pitchFamily="34" charset="-120"/>
              </a:rPr>
              <a:t>TR-004U </a:t>
            </a:r>
            <a:r>
              <a:rPr lang="zh-CN" sz="1800" b="1">
                <a:solidFill>
                  <a:schemeClr val="bg2">
                    <a:lumMod val="90000"/>
                    <a:lumOff val="10000"/>
                  </a:schemeClr>
                </a:solidFill>
                <a:latin typeface="Microsoft JhengHei" panose="020B0604030504040204" pitchFamily="34" charset="-120"/>
                <a:ea typeface="Microsoft JhengHei" panose="020B0604030504040204" pitchFamily="34" charset="-120"/>
              </a:rPr>
              <a:t>應用總覽</a:t>
            </a:r>
            <a:endParaRPr lang="zh-CN" altLang="en-US" sz="1800" b="1">
              <a:solidFill>
                <a:schemeClr val="bg2">
                  <a:lumMod val="90000"/>
                  <a:lumOff val="10000"/>
                </a:schemeClr>
              </a:solidFill>
              <a:latin typeface="Microsoft JhengHei" panose="020B0604030504040204" pitchFamily="34" charset="-120"/>
              <a:ea typeface="Microsoft JhengHei" panose="020B0604030504040204" pitchFamily="34" charset="-120"/>
            </a:endParaRPr>
          </a:p>
          <a:p>
            <a:pPr>
              <a:buClr>
                <a:schemeClr val="bg2">
                  <a:lumMod val="90000"/>
                  <a:lumOff val="10000"/>
                </a:schemeClr>
              </a:buClr>
              <a:defRPr/>
            </a:pPr>
            <a:r>
              <a:rPr lang="zh-CN" altLang="en-US" sz="1600" b="1">
                <a:solidFill>
                  <a:schemeClr val="bg2">
                    <a:lumMod val="90000"/>
                    <a:lumOff val="10000"/>
                  </a:schemeClr>
                </a:solidFill>
                <a:latin typeface="Microsoft JhengHei" panose="020B0604030504040204" pitchFamily="34" charset="-120"/>
                <a:ea typeface="Microsoft JhengHei" panose="020B0604030504040204" pitchFamily="34" charset="-120"/>
              </a:rPr>
              <a:t>     </a:t>
            </a:r>
            <a:r>
              <a:rPr lang="zh-CN" altLang="en-US">
                <a:solidFill>
                  <a:schemeClr val="bg2">
                    <a:lumMod val="90000"/>
                    <a:lumOff val="10000"/>
                  </a:schemeClr>
                </a:solidFill>
                <a:latin typeface="Microsoft JhengHei" panose="020B0604030504040204" pitchFamily="34" charset="-120"/>
                <a:ea typeface="Microsoft JhengHei" panose="020B0604030504040204" pitchFamily="34" charset="-120"/>
              </a:rPr>
              <a:t>在機櫃環境想快速擴充備份就靠這一台</a:t>
            </a:r>
            <a:endParaRPr lang="zh-CN">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735367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D98D-2F48-6F41-BCA8-1F779BE7C213}"/>
              </a:ext>
            </a:extLst>
          </p:cNvPr>
          <p:cNvSpPr>
            <a:spLocks noGrp="1"/>
          </p:cNvSpPr>
          <p:nvPr>
            <p:ph type="ctrTitle"/>
          </p:nvPr>
        </p:nvSpPr>
        <p:spPr>
          <a:xfrm>
            <a:off x="0" y="0"/>
            <a:ext cx="9143999" cy="862553"/>
          </a:xfrm>
        </p:spPr>
        <p:txBody>
          <a:bodyPr/>
          <a:lstStyle/>
          <a:p>
            <a:r>
              <a:rPr lang="zh-CN" altLang="en-US"/>
              <a:t>最新</a:t>
            </a:r>
            <a:r>
              <a:rPr lang="en-US" altLang="zh-CN"/>
              <a:t> </a:t>
            </a:r>
            <a:r>
              <a:rPr lang="en-US"/>
              <a:t>USB Type-C </a:t>
            </a:r>
            <a:r>
              <a:rPr lang="zh-CN" altLang="en-US"/>
              <a:t>埠，支援更多主機種類</a:t>
            </a:r>
            <a:endParaRPr lang="en-US"/>
          </a:p>
        </p:txBody>
      </p:sp>
      <p:sp>
        <p:nvSpPr>
          <p:cNvPr id="27" name="TextBox 30">
            <a:extLst>
              <a:ext uri="{FF2B5EF4-FFF2-40B4-BE49-F238E27FC236}">
                <a16:creationId xmlns:a16="http://schemas.microsoft.com/office/drawing/2014/main" id="{D44BA225-93B4-7042-A642-3D0779B5DFB2}"/>
              </a:ext>
            </a:extLst>
          </p:cNvPr>
          <p:cNvSpPr txBox="1"/>
          <p:nvPr/>
        </p:nvSpPr>
        <p:spPr>
          <a:xfrm>
            <a:off x="3123243" y="3690005"/>
            <a:ext cx="1561646" cy="461665"/>
          </a:xfrm>
          <a:prstGeom prst="rect">
            <a:avLst/>
          </a:prstGeom>
          <a:noFill/>
        </p:spPr>
        <p:txBody>
          <a:bodyPr wrap="none" rtlCol="0">
            <a:spAutoFit/>
          </a:bodyPr>
          <a:lstStyle/>
          <a:p>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選購</a:t>
            </a:r>
            <a:r>
              <a:rPr lang="en-US" altLang="zh-CN"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C </a:t>
            </a:r>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轉</a:t>
            </a:r>
            <a:r>
              <a:rPr lang="en-US" altLang="zh-CN"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C </a:t>
            </a:r>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線材</a:t>
            </a:r>
            <a:endParaRPr lang="en-US" altLang="zh-CN"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以支援</a:t>
            </a:r>
            <a:r>
              <a:rPr lang="en-US" altLang="zh-TW"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Type-C </a:t>
            </a:r>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主機</a:t>
            </a:r>
            <a:endParaRPr 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3" name="群組 2">
            <a:extLst>
              <a:ext uri="{FF2B5EF4-FFF2-40B4-BE49-F238E27FC236}">
                <a16:creationId xmlns:a16="http://schemas.microsoft.com/office/drawing/2014/main" id="{7D63035C-8F9C-4C0A-B832-662FC7800695}"/>
              </a:ext>
            </a:extLst>
          </p:cNvPr>
          <p:cNvGrpSpPr/>
          <p:nvPr/>
        </p:nvGrpSpPr>
        <p:grpSpPr>
          <a:xfrm>
            <a:off x="5165621" y="1437695"/>
            <a:ext cx="1861895" cy="2880964"/>
            <a:chOff x="5028595" y="1502002"/>
            <a:chExt cx="2264066" cy="2694702"/>
          </a:xfrm>
        </p:grpSpPr>
        <p:cxnSp>
          <p:nvCxnSpPr>
            <p:cNvPr id="5" name="直線接點 14">
              <a:extLst>
                <a:ext uri="{FF2B5EF4-FFF2-40B4-BE49-F238E27FC236}">
                  <a16:creationId xmlns:a16="http://schemas.microsoft.com/office/drawing/2014/main" id="{7E081332-EAF1-4A4B-8562-EFC46816F378}"/>
                </a:ext>
              </a:extLst>
            </p:cNvPr>
            <p:cNvCxnSpPr>
              <a:cxnSpLocks/>
            </p:cNvCxnSpPr>
            <p:nvPr/>
          </p:nvCxnSpPr>
          <p:spPr>
            <a:xfrm>
              <a:off x="5044154" y="2834830"/>
              <a:ext cx="2097361" cy="14523"/>
            </a:xfrm>
            <a:prstGeom prst="straightConnector1">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8ED15000-477D-4583-A585-C875E12BAD68}"/>
                </a:ext>
              </a:extLst>
            </p:cNvPr>
            <p:cNvCxnSpPr>
              <a:cxnSpLocks/>
            </p:cNvCxnSpPr>
            <p:nvPr/>
          </p:nvCxnSpPr>
          <p:spPr>
            <a:xfrm>
              <a:off x="5028595" y="4196704"/>
              <a:ext cx="1974991" cy="0"/>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A49F0C5F-879E-4ED6-BC1D-20AB5DAB26C0}"/>
                </a:ext>
              </a:extLst>
            </p:cNvPr>
            <p:cNvCxnSpPr>
              <a:cxnSpLocks/>
            </p:cNvCxnSpPr>
            <p:nvPr/>
          </p:nvCxnSpPr>
          <p:spPr>
            <a:xfrm>
              <a:off x="5063214" y="1502002"/>
              <a:ext cx="2229447" cy="0"/>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A1CCCCCF-71D4-40FC-9F56-65795CAB59A4}"/>
                </a:ext>
              </a:extLst>
            </p:cNvPr>
            <p:cNvCxnSpPr>
              <a:cxnSpLocks/>
            </p:cNvCxnSpPr>
            <p:nvPr/>
          </p:nvCxnSpPr>
          <p:spPr>
            <a:xfrm>
              <a:off x="5035393" y="1502002"/>
              <a:ext cx="0" cy="2694702"/>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sp>
        <p:nvSpPr>
          <p:cNvPr id="10" name="TextBox 30">
            <a:extLst>
              <a:ext uri="{FF2B5EF4-FFF2-40B4-BE49-F238E27FC236}">
                <a16:creationId xmlns:a16="http://schemas.microsoft.com/office/drawing/2014/main" id="{949871F5-4F2A-48B5-AF19-80D2ED48FAF7}"/>
              </a:ext>
            </a:extLst>
          </p:cNvPr>
          <p:cNvSpPr txBox="1"/>
          <p:nvPr/>
        </p:nvSpPr>
        <p:spPr>
          <a:xfrm>
            <a:off x="5172401" y="1148440"/>
            <a:ext cx="1029449" cy="276999"/>
          </a:xfrm>
          <a:prstGeom prst="rect">
            <a:avLst/>
          </a:prstGeom>
          <a:noFill/>
        </p:spPr>
        <p:txBody>
          <a:bodyPr wrap="none" rtlCol="0">
            <a:spAutoFit/>
          </a:bodyPr>
          <a:lstStyle/>
          <a:p>
            <a:r>
              <a:rPr lang="en-US" sz="1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TS-431XeU </a:t>
            </a:r>
          </a:p>
        </p:txBody>
      </p:sp>
      <p:sp>
        <p:nvSpPr>
          <p:cNvPr id="11" name="TextBox 30">
            <a:extLst>
              <a:ext uri="{FF2B5EF4-FFF2-40B4-BE49-F238E27FC236}">
                <a16:creationId xmlns:a16="http://schemas.microsoft.com/office/drawing/2014/main" id="{D4519244-CE29-49D9-93E1-EEDD61D06B68}"/>
              </a:ext>
            </a:extLst>
          </p:cNvPr>
          <p:cNvSpPr txBox="1"/>
          <p:nvPr/>
        </p:nvSpPr>
        <p:spPr>
          <a:xfrm>
            <a:off x="5172401" y="2601178"/>
            <a:ext cx="1119217" cy="276999"/>
          </a:xfrm>
          <a:prstGeom prst="rect">
            <a:avLst/>
          </a:prstGeom>
          <a:noFill/>
        </p:spPr>
        <p:txBody>
          <a:bodyPr wrap="none" rtlCol="0">
            <a:spAutoFit/>
          </a:bodyPr>
          <a:lstStyle/>
          <a:p>
            <a:r>
              <a:rPr lang="en-US" sz="1200" b="1">
                <a:solidFill>
                  <a:schemeClr val="bg2">
                    <a:lumMod val="90000"/>
                    <a:lumOff val="10000"/>
                  </a:schemeClr>
                </a:solidFill>
                <a:latin typeface="Arial" panose="020B0604020202020204" pitchFamily="34" charset="0"/>
                <a:cs typeface="Arial" panose="020B0604020202020204" pitchFamily="34" charset="0"/>
              </a:rPr>
              <a:t>Windows PC</a:t>
            </a:r>
          </a:p>
        </p:txBody>
      </p:sp>
      <p:sp>
        <p:nvSpPr>
          <p:cNvPr id="12" name="TextBox 30">
            <a:extLst>
              <a:ext uri="{FF2B5EF4-FFF2-40B4-BE49-F238E27FC236}">
                <a16:creationId xmlns:a16="http://schemas.microsoft.com/office/drawing/2014/main" id="{F62457EC-1F86-4E79-A905-392187DF49BF}"/>
              </a:ext>
            </a:extLst>
          </p:cNvPr>
          <p:cNvSpPr txBox="1"/>
          <p:nvPr/>
        </p:nvSpPr>
        <p:spPr>
          <a:xfrm>
            <a:off x="5172401" y="4041659"/>
            <a:ext cx="1167307" cy="276999"/>
          </a:xfrm>
          <a:prstGeom prst="rect">
            <a:avLst/>
          </a:prstGeom>
          <a:noFill/>
        </p:spPr>
        <p:txBody>
          <a:bodyPr wrap="none" rtlCol="0">
            <a:spAutoFit/>
          </a:bodyPr>
          <a:lstStyle/>
          <a:p>
            <a:r>
              <a:rPr lang="en-US" sz="1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Mac</a:t>
            </a:r>
            <a:r>
              <a:rPr lang="en-US" altLang="zh-TW" sz="1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a:t>
            </a:r>
            <a:r>
              <a:rPr lang="en-US" sz="1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ook Pro</a:t>
            </a:r>
          </a:p>
        </p:txBody>
      </p:sp>
      <p:pic>
        <p:nvPicPr>
          <p:cNvPr id="14" name="Picture 5">
            <a:extLst>
              <a:ext uri="{FF2B5EF4-FFF2-40B4-BE49-F238E27FC236}">
                <a16:creationId xmlns:a16="http://schemas.microsoft.com/office/drawing/2014/main" id="{E9C4CE5B-52A7-4F64-8D89-8BE80CCF9B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6823" y="3795780"/>
            <a:ext cx="1614936" cy="965374"/>
          </a:xfrm>
          <a:prstGeom prst="rect">
            <a:avLst/>
          </a:prstGeom>
        </p:spPr>
      </p:pic>
      <p:grpSp>
        <p:nvGrpSpPr>
          <p:cNvPr id="21" name="群組 20">
            <a:extLst>
              <a:ext uri="{FF2B5EF4-FFF2-40B4-BE49-F238E27FC236}">
                <a16:creationId xmlns:a16="http://schemas.microsoft.com/office/drawing/2014/main" id="{2D674E03-CD3E-44DD-8934-4CFA2317E332}"/>
              </a:ext>
            </a:extLst>
          </p:cNvPr>
          <p:cNvGrpSpPr/>
          <p:nvPr/>
        </p:nvGrpSpPr>
        <p:grpSpPr>
          <a:xfrm>
            <a:off x="2527555" y="1825613"/>
            <a:ext cx="2400683" cy="441482"/>
            <a:chOff x="2753705" y="1886636"/>
            <a:chExt cx="2518685" cy="463182"/>
          </a:xfrm>
        </p:grpSpPr>
        <p:pic>
          <p:nvPicPr>
            <p:cNvPr id="19" name="圖片 18">
              <a:extLst>
                <a:ext uri="{FF2B5EF4-FFF2-40B4-BE49-F238E27FC236}">
                  <a16:creationId xmlns:a16="http://schemas.microsoft.com/office/drawing/2014/main" id="{4B276A71-51A6-4589-B6CF-BA6F109504C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53705" y="1937835"/>
              <a:ext cx="1065125" cy="361740"/>
            </a:xfrm>
            <a:prstGeom prst="rect">
              <a:avLst/>
            </a:prstGeom>
          </p:spPr>
        </p:pic>
        <p:pic>
          <p:nvPicPr>
            <p:cNvPr id="20" name="圖片 19">
              <a:extLst>
                <a:ext uri="{FF2B5EF4-FFF2-40B4-BE49-F238E27FC236}">
                  <a16:creationId xmlns:a16="http://schemas.microsoft.com/office/drawing/2014/main" id="{394985B8-5D6A-4EEA-82E5-FC4BD5C4369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938327" y="1886636"/>
              <a:ext cx="1334063" cy="463182"/>
            </a:xfrm>
            <a:prstGeom prst="rect">
              <a:avLst/>
            </a:prstGeom>
          </p:spPr>
        </p:pic>
      </p:grpSp>
      <p:grpSp>
        <p:nvGrpSpPr>
          <p:cNvPr id="26" name="群組 25">
            <a:extLst>
              <a:ext uri="{FF2B5EF4-FFF2-40B4-BE49-F238E27FC236}">
                <a16:creationId xmlns:a16="http://schemas.microsoft.com/office/drawing/2014/main" id="{34273C05-95EA-45F4-8B8A-EE3D9D78B472}"/>
              </a:ext>
            </a:extLst>
          </p:cNvPr>
          <p:cNvGrpSpPr/>
          <p:nvPr/>
        </p:nvGrpSpPr>
        <p:grpSpPr>
          <a:xfrm>
            <a:off x="2524536" y="3300495"/>
            <a:ext cx="2267829" cy="367151"/>
            <a:chOff x="2766640" y="3257504"/>
            <a:chExt cx="2121209" cy="343414"/>
          </a:xfrm>
        </p:grpSpPr>
        <p:pic>
          <p:nvPicPr>
            <p:cNvPr id="23" name="圖片 22">
              <a:extLst>
                <a:ext uri="{FF2B5EF4-FFF2-40B4-BE49-F238E27FC236}">
                  <a16:creationId xmlns:a16="http://schemas.microsoft.com/office/drawing/2014/main" id="{3BB1084E-73D5-4E62-A997-1F31A856B89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66640" y="3257504"/>
              <a:ext cx="949587" cy="322501"/>
            </a:xfrm>
            <a:prstGeom prst="rect">
              <a:avLst/>
            </a:prstGeom>
          </p:spPr>
        </p:pic>
        <p:pic>
          <p:nvPicPr>
            <p:cNvPr id="25" name="圖片 24">
              <a:extLst>
                <a:ext uri="{FF2B5EF4-FFF2-40B4-BE49-F238E27FC236}">
                  <a16:creationId xmlns:a16="http://schemas.microsoft.com/office/drawing/2014/main" id="{049348AB-6538-4B21-A502-8DC20802538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0800000">
              <a:off x="3938262" y="3278417"/>
              <a:ext cx="949587" cy="322501"/>
            </a:xfrm>
            <a:prstGeom prst="rect">
              <a:avLst/>
            </a:prstGeom>
          </p:spPr>
        </p:pic>
      </p:grpSp>
      <p:sp>
        <p:nvSpPr>
          <p:cNvPr id="22" name="TextBox 30">
            <a:extLst>
              <a:ext uri="{FF2B5EF4-FFF2-40B4-BE49-F238E27FC236}">
                <a16:creationId xmlns:a16="http://schemas.microsoft.com/office/drawing/2014/main" id="{C3B05B0A-E689-4406-A9F1-C3BED78098F1}"/>
              </a:ext>
            </a:extLst>
          </p:cNvPr>
          <p:cNvSpPr txBox="1"/>
          <p:nvPr/>
        </p:nvSpPr>
        <p:spPr>
          <a:xfrm>
            <a:off x="3123242" y="1373673"/>
            <a:ext cx="1570478" cy="461665"/>
          </a:xfrm>
          <a:prstGeom prst="rect">
            <a:avLst/>
          </a:prstGeom>
          <a:noFill/>
        </p:spPr>
        <p:txBody>
          <a:bodyPr wrap="square" rtlCol="0">
            <a:spAutoFit/>
          </a:bodyPr>
          <a:lstStyle/>
          <a:p>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隨貨附贈</a:t>
            </a:r>
            <a:r>
              <a:rPr lang="en-US" altLang="zh-CN"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1</a:t>
            </a:r>
            <a:r>
              <a:rPr lang="zh-TW"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公尺</a:t>
            </a:r>
            <a:r>
              <a:rPr lang="en-US" altLang="zh-TW"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USB 3.0 C </a:t>
            </a:r>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轉</a:t>
            </a:r>
            <a:r>
              <a:rPr lang="en-US" altLang="zh-CN"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 A </a:t>
            </a:r>
            <a:r>
              <a:rPr lang="zh-CN" altLang="en-US"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rPr>
              <a:t>線材</a:t>
            </a:r>
            <a:endParaRPr lang="en-US" altLang="zh-CN" sz="1200" b="1">
              <a:solidFill>
                <a:schemeClr val="bg1"/>
              </a:solidFill>
              <a:effectLst>
                <a:outerShdw blurRad="50800" dist="38100" dir="2700000" algn="tl" rotWithShape="0">
                  <a:prstClr val="black">
                    <a:alpha val="40000"/>
                  </a:prst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4" name="Rectangle 23">
            <a:extLst>
              <a:ext uri="{FF2B5EF4-FFF2-40B4-BE49-F238E27FC236}">
                <a16:creationId xmlns:a16="http://schemas.microsoft.com/office/drawing/2014/main" id="{A6F1159D-D93C-A64D-9451-82501DCB9C83}"/>
              </a:ext>
            </a:extLst>
          </p:cNvPr>
          <p:cNvSpPr/>
          <p:nvPr/>
        </p:nvSpPr>
        <p:spPr>
          <a:xfrm>
            <a:off x="1181268" y="3000049"/>
            <a:ext cx="732893" cy="253916"/>
          </a:xfrm>
          <a:prstGeom prst="rect">
            <a:avLst/>
          </a:prstGeom>
        </p:spPr>
        <p:txBody>
          <a:bodyPr wrap="none">
            <a:spAutoFit/>
          </a:bodyPr>
          <a:lstStyle/>
          <a:p>
            <a:r>
              <a:rPr lang="en-US" altLang="zh-CN" sz="1050" b="1">
                <a:solidFill>
                  <a:schemeClr val="bg2">
                    <a:lumMod val="90000"/>
                    <a:lumOff val="10000"/>
                  </a:schemeClr>
                </a:solidFill>
                <a:latin typeface="+mj-lt"/>
                <a:ea typeface="Microsoft JhengHei" panose="020B0604030504040204" pitchFamily="34" charset="-120"/>
              </a:rPr>
              <a:t>TR-004U</a:t>
            </a:r>
            <a:endParaRPr lang="en-US" sz="1050" b="1">
              <a:solidFill>
                <a:schemeClr val="bg2">
                  <a:lumMod val="90000"/>
                  <a:lumOff val="10000"/>
                </a:schemeClr>
              </a:solidFill>
              <a:latin typeface="+mj-lt"/>
              <a:ea typeface="Microsoft JhengHei" panose="020B0604030504040204" pitchFamily="34" charset="-120"/>
            </a:endParaRPr>
          </a:p>
        </p:txBody>
      </p:sp>
      <p:pic>
        <p:nvPicPr>
          <p:cNvPr id="30" name="圖片 29">
            <a:extLst>
              <a:ext uri="{FF2B5EF4-FFF2-40B4-BE49-F238E27FC236}">
                <a16:creationId xmlns:a16="http://schemas.microsoft.com/office/drawing/2014/main" id="{2DCA6FD2-99A5-46B1-B969-9DE087773D47}"/>
              </a:ext>
            </a:extLst>
          </p:cNvPr>
          <p:cNvPicPr>
            <a:picLocks noChangeAspect="1"/>
          </p:cNvPicPr>
          <p:nvPr/>
        </p:nvPicPr>
        <p:blipFill>
          <a:blip r:embed="rId5"/>
          <a:stretch>
            <a:fillRect/>
          </a:stretch>
        </p:blipFill>
        <p:spPr>
          <a:xfrm>
            <a:off x="128404" y="2589429"/>
            <a:ext cx="3077217" cy="454144"/>
          </a:xfrm>
          <a:prstGeom prst="rect">
            <a:avLst/>
          </a:prstGeom>
        </p:spPr>
      </p:pic>
      <p:pic>
        <p:nvPicPr>
          <p:cNvPr id="16" name="圖片 15">
            <a:extLst>
              <a:ext uri="{FF2B5EF4-FFF2-40B4-BE49-F238E27FC236}">
                <a16:creationId xmlns:a16="http://schemas.microsoft.com/office/drawing/2014/main" id="{88D9A3BD-3B40-4174-B823-9C4836B4C16B}"/>
              </a:ext>
            </a:extLst>
          </p:cNvPr>
          <p:cNvPicPr>
            <a:picLocks noChangeAspect="1"/>
          </p:cNvPicPr>
          <p:nvPr/>
        </p:nvPicPr>
        <p:blipFill rotWithShape="1">
          <a:blip r:embed="rId6"/>
          <a:srcRect t="38721" b="37918"/>
          <a:stretch/>
        </p:blipFill>
        <p:spPr>
          <a:xfrm>
            <a:off x="6013860" y="1143401"/>
            <a:ext cx="2667910" cy="389604"/>
          </a:xfrm>
          <a:prstGeom prst="rect">
            <a:avLst/>
          </a:prstGeom>
        </p:spPr>
      </p:pic>
      <p:pic>
        <p:nvPicPr>
          <p:cNvPr id="15" name="圖片 14">
            <a:extLst>
              <a:ext uri="{FF2B5EF4-FFF2-40B4-BE49-F238E27FC236}">
                <a16:creationId xmlns:a16="http://schemas.microsoft.com/office/drawing/2014/main" id="{E82526F4-03B7-49C2-B355-1F9B98E718B3}"/>
              </a:ext>
            </a:extLst>
          </p:cNvPr>
          <p:cNvPicPr>
            <a:picLocks noChangeAspect="1"/>
          </p:cNvPicPr>
          <p:nvPr/>
        </p:nvPicPr>
        <p:blipFill>
          <a:blip r:embed="rId7"/>
          <a:stretch>
            <a:fillRect/>
          </a:stretch>
        </p:blipFill>
        <p:spPr>
          <a:xfrm>
            <a:off x="6789790" y="1568009"/>
            <a:ext cx="1200090" cy="2156542"/>
          </a:xfrm>
          <a:prstGeom prst="rect">
            <a:avLst/>
          </a:prstGeom>
        </p:spPr>
      </p:pic>
    </p:spTree>
    <p:extLst>
      <p:ext uri="{BB962C8B-B14F-4D97-AF65-F5344CB8AC3E}">
        <p14:creationId xmlns:p14="http://schemas.microsoft.com/office/powerpoint/2010/main" val="124873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CDCFBB99-0C22-4ED4-8CDD-EB9DDF274348}"/>
              </a:ext>
            </a:extLst>
          </p:cNvPr>
          <p:cNvGrpSpPr/>
          <p:nvPr/>
        </p:nvGrpSpPr>
        <p:grpSpPr>
          <a:xfrm>
            <a:off x="2632881" y="1739502"/>
            <a:ext cx="3300861" cy="564778"/>
            <a:chOff x="2268858" y="1743469"/>
            <a:chExt cx="3300861" cy="564778"/>
          </a:xfrm>
        </p:grpSpPr>
        <p:pic>
          <p:nvPicPr>
            <p:cNvPr id="16" name="圖片 15">
              <a:extLst>
                <a:ext uri="{FF2B5EF4-FFF2-40B4-BE49-F238E27FC236}">
                  <a16:creationId xmlns:a16="http://schemas.microsoft.com/office/drawing/2014/main" id="{0C2B5B50-3498-4A7A-AEB5-4860EB5728DC}"/>
                </a:ext>
              </a:extLst>
            </p:cNvPr>
            <p:cNvPicPr>
              <a:picLocks noChangeAspect="1"/>
            </p:cNvPicPr>
            <p:nvPr/>
          </p:nvPicPr>
          <p:blipFill>
            <a:blip r:embed="rId2"/>
            <a:stretch>
              <a:fillRect/>
            </a:stretch>
          </p:blipFill>
          <p:spPr>
            <a:xfrm>
              <a:off x="2268858" y="1743469"/>
              <a:ext cx="927820" cy="564778"/>
            </a:xfrm>
            <a:prstGeom prst="rect">
              <a:avLst/>
            </a:prstGeom>
          </p:spPr>
        </p:pic>
        <p:pic>
          <p:nvPicPr>
            <p:cNvPr id="17" name="圖片 16">
              <a:extLst>
                <a:ext uri="{FF2B5EF4-FFF2-40B4-BE49-F238E27FC236}">
                  <a16:creationId xmlns:a16="http://schemas.microsoft.com/office/drawing/2014/main" id="{18B68015-7F6D-49B4-8BD4-28F3F4153D1A}"/>
                </a:ext>
              </a:extLst>
            </p:cNvPr>
            <p:cNvPicPr>
              <a:picLocks noChangeAspect="1"/>
            </p:cNvPicPr>
            <p:nvPr/>
          </p:nvPicPr>
          <p:blipFill>
            <a:blip r:embed="rId2"/>
            <a:stretch>
              <a:fillRect/>
            </a:stretch>
          </p:blipFill>
          <p:spPr>
            <a:xfrm>
              <a:off x="3059872" y="1743469"/>
              <a:ext cx="927820" cy="564778"/>
            </a:xfrm>
            <a:prstGeom prst="rect">
              <a:avLst/>
            </a:prstGeom>
          </p:spPr>
        </p:pic>
        <p:pic>
          <p:nvPicPr>
            <p:cNvPr id="18" name="圖片 17">
              <a:extLst>
                <a:ext uri="{FF2B5EF4-FFF2-40B4-BE49-F238E27FC236}">
                  <a16:creationId xmlns:a16="http://schemas.microsoft.com/office/drawing/2014/main" id="{820B5B23-DD87-4309-BFAE-790E5822F3B8}"/>
                </a:ext>
              </a:extLst>
            </p:cNvPr>
            <p:cNvPicPr>
              <a:picLocks noChangeAspect="1"/>
            </p:cNvPicPr>
            <p:nvPr/>
          </p:nvPicPr>
          <p:blipFill>
            <a:blip r:embed="rId2"/>
            <a:stretch>
              <a:fillRect/>
            </a:stretch>
          </p:blipFill>
          <p:spPr>
            <a:xfrm>
              <a:off x="3850886" y="1743469"/>
              <a:ext cx="927820" cy="564778"/>
            </a:xfrm>
            <a:prstGeom prst="rect">
              <a:avLst/>
            </a:prstGeom>
          </p:spPr>
        </p:pic>
        <p:pic>
          <p:nvPicPr>
            <p:cNvPr id="20" name="圖片 19">
              <a:extLst>
                <a:ext uri="{FF2B5EF4-FFF2-40B4-BE49-F238E27FC236}">
                  <a16:creationId xmlns:a16="http://schemas.microsoft.com/office/drawing/2014/main" id="{076BCCD8-F602-4C86-A10F-4AC9C62D50D7}"/>
                </a:ext>
              </a:extLst>
            </p:cNvPr>
            <p:cNvPicPr>
              <a:picLocks noChangeAspect="1"/>
            </p:cNvPicPr>
            <p:nvPr/>
          </p:nvPicPr>
          <p:blipFill>
            <a:blip r:embed="rId2"/>
            <a:stretch>
              <a:fillRect/>
            </a:stretch>
          </p:blipFill>
          <p:spPr>
            <a:xfrm>
              <a:off x="4641899" y="1743469"/>
              <a:ext cx="927820" cy="564778"/>
            </a:xfrm>
            <a:prstGeom prst="rect">
              <a:avLst/>
            </a:prstGeom>
          </p:spPr>
        </p:pic>
      </p:grpSp>
      <p:sp>
        <p:nvSpPr>
          <p:cNvPr id="2" name="Title 1">
            <a:extLst>
              <a:ext uri="{FF2B5EF4-FFF2-40B4-BE49-F238E27FC236}">
                <a16:creationId xmlns:a16="http://schemas.microsoft.com/office/drawing/2014/main" id="{8B453137-5269-8C4E-8688-5ABDB9297DC9}"/>
              </a:ext>
            </a:extLst>
          </p:cNvPr>
          <p:cNvSpPr>
            <a:spLocks noGrp="1"/>
          </p:cNvSpPr>
          <p:nvPr>
            <p:ph type="ctrTitle"/>
          </p:nvPr>
        </p:nvSpPr>
        <p:spPr>
          <a:xfrm>
            <a:off x="0" y="0"/>
            <a:ext cx="9143999" cy="913364"/>
          </a:xfrm>
        </p:spPr>
        <p:txBody>
          <a:bodyPr/>
          <a:lstStyle/>
          <a:p>
            <a:r>
              <a:rPr lang="zh-CN" altLang="en-US"/>
              <a:t>向下相容</a:t>
            </a:r>
            <a:r>
              <a:rPr lang="en-US" altLang="zh-CN" dirty="0"/>
              <a:t> USB </a:t>
            </a:r>
            <a:r>
              <a:rPr lang="en-US" altLang="zh-CN"/>
              <a:t>2.0 </a:t>
            </a:r>
            <a:r>
              <a:rPr lang="zh-CN" altLang="en-US"/>
              <a:t>主機</a:t>
            </a:r>
            <a:endParaRPr lang="en-US" dirty="0"/>
          </a:p>
        </p:txBody>
      </p:sp>
      <p:pic>
        <p:nvPicPr>
          <p:cNvPr id="25" name="圖片 24">
            <a:extLst>
              <a:ext uri="{FF2B5EF4-FFF2-40B4-BE49-F238E27FC236}">
                <a16:creationId xmlns:a16="http://schemas.microsoft.com/office/drawing/2014/main" id="{2CBB5B0F-4562-4026-B198-E714FA978334}"/>
              </a:ext>
            </a:extLst>
          </p:cNvPr>
          <p:cNvPicPr>
            <a:picLocks noChangeAspect="1"/>
          </p:cNvPicPr>
          <p:nvPr/>
        </p:nvPicPr>
        <p:blipFill>
          <a:blip r:embed="rId3"/>
          <a:stretch>
            <a:fillRect/>
          </a:stretch>
        </p:blipFill>
        <p:spPr>
          <a:xfrm>
            <a:off x="5292168" y="1944477"/>
            <a:ext cx="346612" cy="312499"/>
          </a:xfrm>
          <a:prstGeom prst="rect">
            <a:avLst/>
          </a:prstGeom>
        </p:spPr>
      </p:pic>
      <p:pic>
        <p:nvPicPr>
          <p:cNvPr id="26" name="圖片 25">
            <a:extLst>
              <a:ext uri="{FF2B5EF4-FFF2-40B4-BE49-F238E27FC236}">
                <a16:creationId xmlns:a16="http://schemas.microsoft.com/office/drawing/2014/main" id="{575D3A30-A02D-4A95-B154-0549868AD512}"/>
              </a:ext>
            </a:extLst>
          </p:cNvPr>
          <p:cNvPicPr>
            <a:picLocks noChangeAspect="1"/>
          </p:cNvPicPr>
          <p:nvPr/>
        </p:nvPicPr>
        <p:blipFill>
          <a:blip r:embed="rId4"/>
          <a:stretch>
            <a:fillRect/>
          </a:stretch>
        </p:blipFill>
        <p:spPr>
          <a:xfrm>
            <a:off x="3689043" y="1954117"/>
            <a:ext cx="391499" cy="302859"/>
          </a:xfrm>
          <a:prstGeom prst="rect">
            <a:avLst/>
          </a:prstGeom>
        </p:spPr>
      </p:pic>
      <p:pic>
        <p:nvPicPr>
          <p:cNvPr id="27" name="圖片 26">
            <a:extLst>
              <a:ext uri="{FF2B5EF4-FFF2-40B4-BE49-F238E27FC236}">
                <a16:creationId xmlns:a16="http://schemas.microsoft.com/office/drawing/2014/main" id="{DCFFEE51-9570-401C-B265-72A09C146DBD}"/>
              </a:ext>
            </a:extLst>
          </p:cNvPr>
          <p:cNvPicPr>
            <a:picLocks noChangeAspect="1"/>
          </p:cNvPicPr>
          <p:nvPr/>
        </p:nvPicPr>
        <p:blipFill>
          <a:blip r:embed="rId5"/>
          <a:stretch>
            <a:fillRect/>
          </a:stretch>
        </p:blipFill>
        <p:spPr>
          <a:xfrm rot="1477247">
            <a:off x="2897569" y="1897183"/>
            <a:ext cx="334036" cy="399196"/>
          </a:xfrm>
          <a:prstGeom prst="rect">
            <a:avLst/>
          </a:prstGeom>
        </p:spPr>
      </p:pic>
      <p:pic>
        <p:nvPicPr>
          <p:cNvPr id="28" name="圖片 27">
            <a:extLst>
              <a:ext uri="{FF2B5EF4-FFF2-40B4-BE49-F238E27FC236}">
                <a16:creationId xmlns:a16="http://schemas.microsoft.com/office/drawing/2014/main" id="{CB5D943C-5219-48C5-960C-9135579EC73F}"/>
              </a:ext>
            </a:extLst>
          </p:cNvPr>
          <p:cNvPicPr>
            <a:picLocks noChangeAspect="1"/>
          </p:cNvPicPr>
          <p:nvPr/>
        </p:nvPicPr>
        <p:blipFill>
          <a:blip r:embed="rId6"/>
          <a:stretch>
            <a:fillRect/>
          </a:stretch>
        </p:blipFill>
        <p:spPr>
          <a:xfrm>
            <a:off x="4483716" y="1944477"/>
            <a:ext cx="395161" cy="312499"/>
          </a:xfrm>
          <a:prstGeom prst="rect">
            <a:avLst/>
          </a:prstGeom>
        </p:spPr>
      </p:pic>
      <p:pic>
        <p:nvPicPr>
          <p:cNvPr id="9" name="圖片 8">
            <a:extLst>
              <a:ext uri="{FF2B5EF4-FFF2-40B4-BE49-F238E27FC236}">
                <a16:creationId xmlns:a16="http://schemas.microsoft.com/office/drawing/2014/main" id="{FF33E902-D76F-4BCE-908E-59F2CB3CFD7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546968" y="2867902"/>
            <a:ext cx="1065125" cy="361740"/>
          </a:xfrm>
          <a:prstGeom prst="rect">
            <a:avLst/>
          </a:prstGeom>
        </p:spPr>
      </p:pic>
      <p:pic>
        <p:nvPicPr>
          <p:cNvPr id="12" name="圖片 11">
            <a:extLst>
              <a:ext uri="{FF2B5EF4-FFF2-40B4-BE49-F238E27FC236}">
                <a16:creationId xmlns:a16="http://schemas.microsoft.com/office/drawing/2014/main" id="{C8D1A021-71E5-4192-A39F-2FC55CD26C3A}"/>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726139" y="2816703"/>
            <a:ext cx="1334063" cy="463182"/>
          </a:xfrm>
          <a:prstGeom prst="rect">
            <a:avLst/>
          </a:prstGeom>
        </p:spPr>
      </p:pic>
      <p:sp>
        <p:nvSpPr>
          <p:cNvPr id="21" name="內容版面配置區 1">
            <a:extLst>
              <a:ext uri="{FF2B5EF4-FFF2-40B4-BE49-F238E27FC236}">
                <a16:creationId xmlns:a16="http://schemas.microsoft.com/office/drawing/2014/main" id="{1F16CD81-F950-9A42-B5F9-8B01CD34ABA1}"/>
              </a:ext>
            </a:extLst>
          </p:cNvPr>
          <p:cNvSpPr txBox="1">
            <a:spLocks/>
          </p:cNvSpPr>
          <p:nvPr/>
        </p:nvSpPr>
        <p:spPr>
          <a:xfrm>
            <a:off x="1407751" y="960668"/>
            <a:ext cx="6328495" cy="497023"/>
          </a:xfrm>
          <a:prstGeom prst="rect">
            <a:avLst/>
          </a:prstGeom>
        </p:spPr>
        <p:txBody>
          <a:bodyPr vert="horz" lIns="91440" tIns="45720" rIns="91440" bIns="45720" rtlCol="0" anchor="t">
            <a:normAutofit/>
          </a:bodyPr>
          <a:lstStyle/>
          <a:p>
            <a:pPr lvl="0">
              <a:defRPr/>
            </a:pPr>
            <a:r>
              <a:rPr lang="zh-TW" altLang="en-US" sz="2000" b="1">
                <a:solidFill>
                  <a:schemeClr val="bg1"/>
                </a:solidFill>
                <a:latin typeface="微軟正黑體" pitchFamily="34" charset="-120"/>
                <a:ea typeface="微軟正黑體" pitchFamily="34" charset="-120"/>
              </a:rPr>
              <a:t>即使</a:t>
            </a:r>
            <a:r>
              <a:rPr lang="zh-CN" altLang="en-US" sz="2000" b="1">
                <a:solidFill>
                  <a:schemeClr val="bg1"/>
                </a:solidFill>
                <a:latin typeface="微軟正黑體" pitchFamily="34" charset="-120"/>
                <a:ea typeface="微軟正黑體" pitchFamily="34" charset="-120"/>
              </a:rPr>
              <a:t>主機只剩</a:t>
            </a:r>
            <a:r>
              <a:rPr lang="en-US" altLang="zh-CN" sz="2000" b="1">
                <a:solidFill>
                  <a:schemeClr val="bg1"/>
                </a:solidFill>
                <a:latin typeface="微軟正黑體" pitchFamily="34" charset="-120"/>
                <a:ea typeface="微軟正黑體" pitchFamily="34" charset="-120"/>
              </a:rPr>
              <a:t> USB 2.0 </a:t>
            </a:r>
            <a:r>
              <a:rPr lang="zh-CN" altLang="en-US" sz="2000" b="1">
                <a:solidFill>
                  <a:schemeClr val="bg1"/>
                </a:solidFill>
                <a:latin typeface="微軟正黑體" pitchFamily="34" charset="-120"/>
                <a:ea typeface="微軟正黑體" pitchFamily="34" charset="-120"/>
              </a:rPr>
              <a:t>埠</a:t>
            </a:r>
            <a:r>
              <a:rPr lang="zh-TW" altLang="en-US" sz="2000" b="1">
                <a:solidFill>
                  <a:schemeClr val="bg1"/>
                </a:solidFill>
                <a:latin typeface="微軟正黑體" pitchFamily="34" charset="-120"/>
                <a:ea typeface="微軟正黑體" pitchFamily="34" charset="-120"/>
              </a:rPr>
              <a:t>閒置</a:t>
            </a:r>
            <a:r>
              <a:rPr lang="zh-CN" altLang="en-US" sz="2000" b="1">
                <a:solidFill>
                  <a:schemeClr val="bg1"/>
                </a:solidFill>
                <a:latin typeface="微軟正黑體" pitchFamily="34" charset="-120"/>
                <a:ea typeface="微軟正黑體" pitchFamily="34" charset="-120"/>
              </a:rPr>
              <a:t>，也可連接使用</a:t>
            </a:r>
            <a:r>
              <a:rPr lang="zh-TW" altLang="en-US" sz="2000" b="1">
                <a:solidFill>
                  <a:schemeClr val="bg1"/>
                </a:solidFill>
                <a:latin typeface="微軟正黑體" pitchFamily="34" charset="-120"/>
                <a:ea typeface="微軟正黑體" pitchFamily="34" charset="-120"/>
              </a:rPr>
              <a:t>！</a:t>
            </a:r>
            <a:endParaRPr lang="en-US" altLang="zh-TW" sz="2000" b="1">
              <a:solidFill>
                <a:schemeClr val="bg1"/>
              </a:solidFill>
              <a:latin typeface="微軟正黑體" pitchFamily="34" charset="-120"/>
              <a:ea typeface="微軟正黑體" pitchFamily="34" charset="-12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zh-TW" altLang="en-US" sz="2000" b="1" i="0" u="none" strike="noStrike" kern="0" cap="none" spc="0" baseline="0" noProof="0">
              <a:solidFill>
                <a:schemeClr val="bg1"/>
              </a:solidFill>
              <a:latin typeface="微軟正黑體" pitchFamily="34" charset="-120"/>
              <a:ea typeface="微軟正黑體" pitchFamily="34" charset="-120"/>
            </a:endParaRPr>
          </a:p>
        </p:txBody>
      </p:sp>
      <p:sp>
        <p:nvSpPr>
          <p:cNvPr id="23" name="Rectangle 22">
            <a:extLst>
              <a:ext uri="{FF2B5EF4-FFF2-40B4-BE49-F238E27FC236}">
                <a16:creationId xmlns:a16="http://schemas.microsoft.com/office/drawing/2014/main" id="{ACEBFFE2-32FE-2147-AFEE-C1CD0AB1409E}"/>
              </a:ext>
            </a:extLst>
          </p:cNvPr>
          <p:cNvSpPr/>
          <p:nvPr/>
        </p:nvSpPr>
        <p:spPr>
          <a:xfrm>
            <a:off x="7317705" y="1734210"/>
            <a:ext cx="780983" cy="246221"/>
          </a:xfrm>
          <a:prstGeom prst="rect">
            <a:avLst/>
          </a:prstGeom>
        </p:spPr>
        <p:txBody>
          <a:bodyPr wrap="none">
            <a:spAutoFit/>
          </a:bodyPr>
          <a:lstStyle/>
          <a:p>
            <a:r>
              <a:rPr lang="en-US" altLang="zh-CN" sz="1000" b="1">
                <a:solidFill>
                  <a:schemeClr val="bg2">
                    <a:lumMod val="90000"/>
                    <a:lumOff val="10000"/>
                  </a:schemeClr>
                </a:solidFill>
                <a:latin typeface="+mj-lt"/>
                <a:ea typeface="Microsoft JhengHei" panose="020B0604030504040204" pitchFamily="34" charset="-120"/>
              </a:rPr>
              <a:t>TS-463XU</a:t>
            </a:r>
            <a:endParaRPr lang="en-US" sz="1000" b="1">
              <a:solidFill>
                <a:schemeClr val="bg2">
                  <a:lumMod val="90000"/>
                  <a:lumOff val="10000"/>
                </a:schemeClr>
              </a:solidFill>
              <a:latin typeface="+mj-lt"/>
              <a:ea typeface="Microsoft JhengHei" panose="020B0604030504040204" pitchFamily="34" charset="-120"/>
            </a:endParaRPr>
          </a:p>
        </p:txBody>
      </p:sp>
      <p:pic>
        <p:nvPicPr>
          <p:cNvPr id="5" name="圖片 4">
            <a:extLst>
              <a:ext uri="{FF2B5EF4-FFF2-40B4-BE49-F238E27FC236}">
                <a16:creationId xmlns:a16="http://schemas.microsoft.com/office/drawing/2014/main" id="{8F14F3F1-7A53-45F2-BE3C-C15C2F638628}"/>
              </a:ext>
            </a:extLst>
          </p:cNvPr>
          <p:cNvPicPr>
            <a:picLocks noChangeAspect="1"/>
          </p:cNvPicPr>
          <p:nvPr/>
        </p:nvPicPr>
        <p:blipFill rotWithShape="1">
          <a:blip r:embed="rId9"/>
          <a:srcRect t="38106" b="35617"/>
          <a:stretch/>
        </p:blipFill>
        <p:spPr>
          <a:xfrm>
            <a:off x="5999529" y="1900142"/>
            <a:ext cx="2500994" cy="410808"/>
          </a:xfrm>
          <a:prstGeom prst="rect">
            <a:avLst/>
          </a:prstGeom>
        </p:spPr>
      </p:pic>
      <p:sp>
        <p:nvSpPr>
          <p:cNvPr id="31" name="Rectangle 23">
            <a:extLst>
              <a:ext uri="{FF2B5EF4-FFF2-40B4-BE49-F238E27FC236}">
                <a16:creationId xmlns:a16="http://schemas.microsoft.com/office/drawing/2014/main" id="{19712E53-68CC-4362-801A-1903F9DDB8FD}"/>
              </a:ext>
            </a:extLst>
          </p:cNvPr>
          <p:cNvSpPr/>
          <p:nvPr/>
        </p:nvSpPr>
        <p:spPr>
          <a:xfrm>
            <a:off x="1367162" y="2867902"/>
            <a:ext cx="732893" cy="253916"/>
          </a:xfrm>
          <a:prstGeom prst="rect">
            <a:avLst/>
          </a:prstGeom>
        </p:spPr>
        <p:txBody>
          <a:bodyPr wrap="none">
            <a:spAutoFit/>
          </a:bodyPr>
          <a:lstStyle/>
          <a:p>
            <a:r>
              <a:rPr lang="en-US" altLang="zh-CN" sz="1050" b="1">
                <a:solidFill>
                  <a:schemeClr val="bg2">
                    <a:lumMod val="90000"/>
                    <a:lumOff val="10000"/>
                  </a:schemeClr>
                </a:solidFill>
                <a:latin typeface="+mj-lt"/>
                <a:ea typeface="Microsoft JhengHei" panose="020B0604030504040204" pitchFamily="34" charset="-120"/>
              </a:rPr>
              <a:t>TR-004U</a:t>
            </a:r>
            <a:endParaRPr lang="en-US" sz="1050" b="1">
              <a:solidFill>
                <a:schemeClr val="bg2">
                  <a:lumMod val="90000"/>
                  <a:lumOff val="10000"/>
                </a:schemeClr>
              </a:solidFill>
              <a:latin typeface="+mj-lt"/>
              <a:ea typeface="Microsoft JhengHei" panose="020B0604030504040204" pitchFamily="34" charset="-120"/>
            </a:endParaRPr>
          </a:p>
        </p:txBody>
      </p:sp>
      <p:pic>
        <p:nvPicPr>
          <p:cNvPr id="32" name="圖片 31">
            <a:extLst>
              <a:ext uri="{FF2B5EF4-FFF2-40B4-BE49-F238E27FC236}">
                <a16:creationId xmlns:a16="http://schemas.microsoft.com/office/drawing/2014/main" id="{F2A9ED15-586E-4AF7-8AB6-F7D05AAEFC63}"/>
              </a:ext>
            </a:extLst>
          </p:cNvPr>
          <p:cNvPicPr>
            <a:picLocks noChangeAspect="1"/>
          </p:cNvPicPr>
          <p:nvPr/>
        </p:nvPicPr>
        <p:blipFill>
          <a:blip r:embed="rId10"/>
          <a:stretch>
            <a:fillRect/>
          </a:stretch>
        </p:blipFill>
        <p:spPr>
          <a:xfrm>
            <a:off x="374589" y="2483480"/>
            <a:ext cx="2604790" cy="384422"/>
          </a:xfrm>
          <a:prstGeom prst="rect">
            <a:avLst/>
          </a:prstGeom>
        </p:spPr>
      </p:pic>
      <p:pic>
        <p:nvPicPr>
          <p:cNvPr id="22" name="圖片 21">
            <a:extLst>
              <a:ext uri="{FF2B5EF4-FFF2-40B4-BE49-F238E27FC236}">
                <a16:creationId xmlns:a16="http://schemas.microsoft.com/office/drawing/2014/main" id="{80D2C7E9-EA0B-414E-A87F-D1A96055D5ED}"/>
              </a:ext>
            </a:extLst>
          </p:cNvPr>
          <p:cNvPicPr>
            <a:picLocks noChangeAspect="1"/>
          </p:cNvPicPr>
          <p:nvPr/>
        </p:nvPicPr>
        <p:blipFill>
          <a:blip r:embed="rId11"/>
          <a:stretch>
            <a:fillRect/>
          </a:stretch>
        </p:blipFill>
        <p:spPr>
          <a:xfrm>
            <a:off x="6444666" y="2495280"/>
            <a:ext cx="1027084" cy="1845653"/>
          </a:xfrm>
          <a:prstGeom prst="rect">
            <a:avLst/>
          </a:prstGeom>
        </p:spPr>
      </p:pic>
      <p:sp>
        <p:nvSpPr>
          <p:cNvPr id="29" name="TextBox 30">
            <a:extLst>
              <a:ext uri="{FF2B5EF4-FFF2-40B4-BE49-F238E27FC236}">
                <a16:creationId xmlns:a16="http://schemas.microsoft.com/office/drawing/2014/main" id="{73F92898-2ED7-490E-8766-FA1598E5A3A2}"/>
              </a:ext>
            </a:extLst>
          </p:cNvPr>
          <p:cNvSpPr txBox="1"/>
          <p:nvPr/>
        </p:nvSpPr>
        <p:spPr>
          <a:xfrm>
            <a:off x="7471750" y="2652140"/>
            <a:ext cx="960519" cy="246221"/>
          </a:xfrm>
          <a:prstGeom prst="rect">
            <a:avLst/>
          </a:prstGeom>
        </p:spPr>
        <p:txBody>
          <a:bodyPr wrap="none">
            <a:spAutoFit/>
          </a:bodyPr>
          <a:lstStyle>
            <a:defPPr marR="0" lvl="0" algn="l" rtl="0">
              <a:lnSpc>
                <a:spcPct val="100000"/>
              </a:lnSpc>
              <a:spcBef>
                <a:spcPts val="0"/>
              </a:spcBef>
              <a:spcAft>
                <a:spcPts val="0"/>
              </a:spcAft>
            </a:defPPr>
            <a:lvl1pPr>
              <a:defRPr sz="1000" b="1">
                <a:solidFill>
                  <a:schemeClr val="bg2">
                    <a:lumMod val="90000"/>
                    <a:lumOff val="10000"/>
                  </a:schemeClr>
                </a:solidFill>
                <a:latin typeface="+mj-lt"/>
                <a:ea typeface="Microsoft JhengHei" panose="020B0604030504040204" pitchFamily="34" charset="-120"/>
              </a:defRPr>
            </a:lvl1pPr>
          </a:lstStyle>
          <a:p>
            <a:r>
              <a:rPr lang="en-US"/>
              <a:t>Windows PC</a:t>
            </a:r>
          </a:p>
        </p:txBody>
      </p:sp>
    </p:spTree>
    <p:extLst>
      <p:ext uri="{BB962C8B-B14F-4D97-AF65-F5344CB8AC3E}">
        <p14:creationId xmlns:p14="http://schemas.microsoft.com/office/powerpoint/2010/main" val="1943579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21A-9D26-1A46-A436-3145FA5E8F6C}"/>
              </a:ext>
            </a:extLst>
          </p:cNvPr>
          <p:cNvSpPr>
            <a:spLocks noGrp="1"/>
          </p:cNvSpPr>
          <p:nvPr>
            <p:ph type="ctrTitle"/>
          </p:nvPr>
        </p:nvSpPr>
        <p:spPr>
          <a:xfrm>
            <a:off x="0" y="0"/>
            <a:ext cx="9144000" cy="892118"/>
          </a:xfrm>
        </p:spPr>
        <p:txBody>
          <a:bodyPr/>
          <a:lstStyle/>
          <a:p>
            <a:r>
              <a:rPr lang="zh-CN" altLang="en-US" dirty="0"/>
              <a:t>機背指撥開關磁碟模式切換說明</a:t>
            </a:r>
            <a:endParaRPr lang="en-US" dirty="0"/>
          </a:p>
        </p:txBody>
      </p:sp>
      <p:sp>
        <p:nvSpPr>
          <p:cNvPr id="3" name="TextBox 2">
            <a:extLst>
              <a:ext uri="{FF2B5EF4-FFF2-40B4-BE49-F238E27FC236}">
                <a16:creationId xmlns:a16="http://schemas.microsoft.com/office/drawing/2014/main" id="{A654DDA0-FD0E-7543-AED3-0495AA8EFF11}"/>
              </a:ext>
            </a:extLst>
          </p:cNvPr>
          <p:cNvSpPr txBox="1"/>
          <p:nvPr/>
        </p:nvSpPr>
        <p:spPr>
          <a:xfrm>
            <a:off x="510455" y="2026120"/>
            <a:ext cx="1915909" cy="461665"/>
          </a:xfrm>
          <a:prstGeom prst="rect">
            <a:avLst/>
          </a:prstGeom>
          <a:noFill/>
        </p:spPr>
        <p:txBody>
          <a:bodyPr wrap="none" rtlCol="0">
            <a:spAutoFit/>
          </a:bodyPr>
          <a:lstStyle>
            <a:defPPr marR="0" lvl="0" algn="l" rtl="0">
              <a:lnSpc>
                <a:spcPct val="100000"/>
              </a:lnSpc>
              <a:spcBef>
                <a:spcPts val="0"/>
              </a:spcBef>
              <a:spcAft>
                <a:spcPts val="0"/>
              </a:spcAft>
              <a:defRPr/>
            </a:defPPr>
            <a:lvl1pPr>
              <a:buClr>
                <a:schemeClr val="bg1"/>
              </a:buClr>
              <a:defRPr>
                <a:solidFill>
                  <a:schemeClr val="bg1"/>
                </a:solidFill>
              </a:defRPr>
            </a:lvl1pPr>
          </a:lstStyle>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任意磁碟數</a:t>
            </a:r>
            <a:endParaRPr lang="en-US" altLang="zh-CN" sz="1200">
              <a:latin typeface="微軟正黑體" panose="020B0604030504040204" pitchFamily="34" charset="-120"/>
              <a:ea typeface="微軟正黑體" panose="020B0604030504040204" pitchFamily="34" charset="-120"/>
            </a:endParaRPr>
          </a:p>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單顆容量各別獨立使用</a:t>
            </a:r>
            <a:endParaRPr lang="en-US" sz="120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68BC16CB-21C1-48D3-8A84-96306259E674}"/>
              </a:ext>
            </a:extLst>
          </p:cNvPr>
          <p:cNvSpPr txBox="1"/>
          <p:nvPr/>
        </p:nvSpPr>
        <p:spPr>
          <a:xfrm>
            <a:off x="1745425" y="1363180"/>
            <a:ext cx="1163544"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Individual</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19" name="文字方塊 18">
            <a:extLst>
              <a:ext uri="{FF2B5EF4-FFF2-40B4-BE49-F238E27FC236}">
                <a16:creationId xmlns:a16="http://schemas.microsoft.com/office/drawing/2014/main" id="{6BB64542-8205-4665-B69E-C3AD58EAB805}"/>
              </a:ext>
            </a:extLst>
          </p:cNvPr>
          <p:cNvSpPr txBox="1"/>
          <p:nvPr/>
        </p:nvSpPr>
        <p:spPr>
          <a:xfrm>
            <a:off x="4194114" y="1363180"/>
            <a:ext cx="1163544"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JBOD</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21" name="文字方塊 20">
            <a:extLst>
              <a:ext uri="{FF2B5EF4-FFF2-40B4-BE49-F238E27FC236}">
                <a16:creationId xmlns:a16="http://schemas.microsoft.com/office/drawing/2014/main" id="{BBAD9163-94BC-4CDA-BFD3-191286502ACB}"/>
              </a:ext>
            </a:extLst>
          </p:cNvPr>
          <p:cNvSpPr txBox="1"/>
          <p:nvPr/>
        </p:nvSpPr>
        <p:spPr>
          <a:xfrm>
            <a:off x="6639488" y="1363180"/>
            <a:ext cx="1163544"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RAID 0</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22" name="文字方塊 21">
            <a:extLst>
              <a:ext uri="{FF2B5EF4-FFF2-40B4-BE49-F238E27FC236}">
                <a16:creationId xmlns:a16="http://schemas.microsoft.com/office/drawing/2014/main" id="{7795D605-875F-41C3-9E87-7412EA05BF55}"/>
              </a:ext>
            </a:extLst>
          </p:cNvPr>
          <p:cNvSpPr txBox="1"/>
          <p:nvPr/>
        </p:nvSpPr>
        <p:spPr>
          <a:xfrm>
            <a:off x="1745425" y="3034497"/>
            <a:ext cx="1312992"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RAID 1/10</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24" name="文字方塊 23">
            <a:extLst>
              <a:ext uri="{FF2B5EF4-FFF2-40B4-BE49-F238E27FC236}">
                <a16:creationId xmlns:a16="http://schemas.microsoft.com/office/drawing/2014/main" id="{90B666F7-1B76-4FAE-8816-D051F071DAFD}"/>
              </a:ext>
            </a:extLst>
          </p:cNvPr>
          <p:cNvSpPr txBox="1"/>
          <p:nvPr/>
        </p:nvSpPr>
        <p:spPr>
          <a:xfrm>
            <a:off x="6640328" y="2911387"/>
            <a:ext cx="1701094" cy="584775"/>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Software Ctrl</a:t>
            </a:r>
          </a:p>
          <a:p>
            <a:r>
              <a:rPr lang="en-US" altLang="zh-TW" sz="1600" b="1">
                <a:solidFill>
                  <a:schemeClr val="bg1"/>
                </a:solidFill>
                <a:latin typeface="Microsoft JhengHei" panose="020B0604030504040204" pitchFamily="34" charset="-120"/>
                <a:ea typeface="Microsoft JhengHei" panose="020B0604030504040204" pitchFamily="34" charset="-120"/>
              </a:rPr>
              <a:t>(</a:t>
            </a:r>
            <a:r>
              <a:rPr lang="zh-CN" altLang="en-US" sz="1600" b="1">
                <a:solidFill>
                  <a:schemeClr val="bg1"/>
                </a:solidFill>
                <a:latin typeface="Microsoft JhengHei" panose="020B0604030504040204" pitchFamily="34" charset="-120"/>
                <a:ea typeface="Microsoft JhengHei" panose="020B0604030504040204" pitchFamily="34" charset="-120"/>
              </a:rPr>
              <a:t>出廠預設模式</a:t>
            </a:r>
            <a:r>
              <a:rPr lang="en-US" altLang="zh-CN" sz="1600" b="1">
                <a:solidFill>
                  <a:schemeClr val="bg1"/>
                </a:solidFill>
                <a:latin typeface="Microsoft JhengHei" panose="020B0604030504040204" pitchFamily="34" charset="-120"/>
                <a:ea typeface="Microsoft JhengHei" panose="020B0604030504040204" pitchFamily="34" charset="-120"/>
              </a:rPr>
              <a:t>)</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25" name="TextBox 2">
            <a:extLst>
              <a:ext uri="{FF2B5EF4-FFF2-40B4-BE49-F238E27FC236}">
                <a16:creationId xmlns:a16="http://schemas.microsoft.com/office/drawing/2014/main" id="{209F5C2B-47A2-45AF-B31E-AAD8F5C26716}"/>
              </a:ext>
            </a:extLst>
          </p:cNvPr>
          <p:cNvSpPr txBox="1"/>
          <p:nvPr/>
        </p:nvSpPr>
        <p:spPr>
          <a:xfrm>
            <a:off x="2983022" y="2026120"/>
            <a:ext cx="2223686" cy="461665"/>
          </a:xfrm>
          <a:prstGeom prst="rect">
            <a:avLst/>
          </a:prstGeom>
          <a:noFill/>
        </p:spPr>
        <p:txBody>
          <a:bodyPr wrap="none" rtlCol="0">
            <a:spAutoFit/>
          </a:bodyPr>
          <a:lstStyle>
            <a:defPPr marR="0" lvl="0" algn="l" rtl="0">
              <a:lnSpc>
                <a:spcPct val="100000"/>
              </a:lnSpc>
              <a:spcBef>
                <a:spcPts val="0"/>
              </a:spcBef>
              <a:spcAft>
                <a:spcPts val="0"/>
              </a:spcAft>
            </a:defPPr>
            <a:lvl1pPr>
              <a:buClr>
                <a:schemeClr val="bg1"/>
              </a:buClr>
              <a:defRPr>
                <a:solidFill>
                  <a:schemeClr val="bg1"/>
                </a:solidFill>
              </a:defRPr>
            </a:lvl1pPr>
          </a:lstStyle>
          <a:p>
            <a:r>
              <a:rPr lang="zh-TW" altLang="en-US" sz="1200">
                <a:latin typeface="微軟正黑體" panose="020B0604030504040204" pitchFamily="34" charset="-120"/>
                <a:ea typeface="微軟正黑體" panose="020B0604030504040204" pitchFamily="34" charset="-120"/>
              </a:rPr>
              <a:t>● 至少</a:t>
            </a:r>
            <a:r>
              <a:rPr lang="en-US" altLang="zh-TW" sz="1200">
                <a:latin typeface="微軟正黑體" panose="020B0604030504040204" pitchFamily="34" charset="-120"/>
                <a:ea typeface="微軟正黑體" panose="020B0604030504040204" pitchFamily="34" charset="-120"/>
              </a:rPr>
              <a:t> </a:t>
            </a:r>
            <a:r>
              <a:rPr lang="en-US" altLang="zh-CN" sz="1200">
                <a:latin typeface="微軟正黑體" panose="020B0604030504040204" pitchFamily="34" charset="-120"/>
                <a:ea typeface="微軟正黑體" panose="020B0604030504040204" pitchFamily="34" charset="-120"/>
              </a:rPr>
              <a:t>2 </a:t>
            </a:r>
            <a:r>
              <a:rPr lang="zh-CN" altLang="en-US" sz="1200">
                <a:latin typeface="微軟正黑體" panose="020B0604030504040204" pitchFamily="34" charset="-120"/>
                <a:ea typeface="微軟正黑體" panose="020B0604030504040204" pitchFamily="34" charset="-120"/>
              </a:rPr>
              <a:t>顆磁碟數</a:t>
            </a:r>
            <a:endParaRPr lang="en-US" altLang="zh-CN" sz="1200">
              <a:latin typeface="微軟正黑體" panose="020B0604030504040204" pitchFamily="34" charset="-120"/>
              <a:ea typeface="微軟正黑體" panose="020B0604030504040204" pitchFamily="34" charset="-120"/>
            </a:endParaRPr>
          </a:p>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單顆容量加總使用但無容錯</a:t>
            </a:r>
            <a:endParaRPr lang="en-US" sz="1200">
              <a:latin typeface="微軟正黑體" panose="020B0604030504040204" pitchFamily="34" charset="-120"/>
              <a:ea typeface="微軟正黑體" panose="020B0604030504040204" pitchFamily="34" charset="-120"/>
            </a:endParaRPr>
          </a:p>
        </p:txBody>
      </p:sp>
      <p:sp>
        <p:nvSpPr>
          <p:cNvPr id="26" name="TextBox 2">
            <a:extLst>
              <a:ext uri="{FF2B5EF4-FFF2-40B4-BE49-F238E27FC236}">
                <a16:creationId xmlns:a16="http://schemas.microsoft.com/office/drawing/2014/main" id="{ED992B42-BA28-4F96-A331-4BB9AC9B1755}"/>
              </a:ext>
            </a:extLst>
          </p:cNvPr>
          <p:cNvSpPr txBox="1"/>
          <p:nvPr/>
        </p:nvSpPr>
        <p:spPr>
          <a:xfrm>
            <a:off x="5467130" y="2026120"/>
            <a:ext cx="2993127" cy="461665"/>
          </a:xfrm>
          <a:prstGeom prst="rect">
            <a:avLst/>
          </a:prstGeom>
          <a:noFill/>
        </p:spPr>
        <p:txBody>
          <a:bodyPr wrap="none" rtlCol="0">
            <a:spAutoFit/>
          </a:bodyPr>
          <a:lstStyle/>
          <a:p>
            <a:pPr>
              <a:buClr>
                <a:schemeClr val="bg1"/>
              </a:buClr>
            </a:pPr>
            <a:r>
              <a:rPr lang="zh-TW" altLang="en-US" sz="1200">
                <a:solidFill>
                  <a:schemeClr val="bg1"/>
                </a:solidFill>
                <a:latin typeface="微軟正黑體" panose="020B0604030504040204" pitchFamily="34" charset="-120"/>
                <a:ea typeface="微軟正黑體" panose="020B0604030504040204" pitchFamily="34" charset="-120"/>
              </a:rPr>
              <a:t>● 至少</a:t>
            </a:r>
            <a:r>
              <a:rPr lang="en-US" altLang="zh-TW" sz="1200">
                <a:solidFill>
                  <a:schemeClr val="bg1"/>
                </a:solidFill>
                <a:latin typeface="微軟正黑體" panose="020B0604030504040204" pitchFamily="34" charset="-120"/>
                <a:ea typeface="微軟正黑體" panose="020B0604030504040204" pitchFamily="34" charset="-120"/>
              </a:rPr>
              <a:t> </a:t>
            </a:r>
            <a:r>
              <a:rPr lang="en-US" altLang="zh-CN" sz="1200">
                <a:solidFill>
                  <a:schemeClr val="bg1"/>
                </a:solidFill>
                <a:latin typeface="微軟正黑體" panose="020B0604030504040204" pitchFamily="34" charset="-120"/>
                <a:ea typeface="微軟正黑體" panose="020B0604030504040204" pitchFamily="34" charset="-120"/>
              </a:rPr>
              <a:t>2 </a:t>
            </a:r>
            <a:r>
              <a:rPr lang="zh-CN" altLang="en-US" sz="1200">
                <a:solidFill>
                  <a:schemeClr val="bg1"/>
                </a:solidFill>
                <a:latin typeface="微軟正黑體" panose="020B0604030504040204" pitchFamily="34" charset="-120"/>
                <a:ea typeface="微軟正黑體" panose="020B0604030504040204" pitchFamily="34" charset="-120"/>
              </a:rPr>
              <a:t>顆磁碟數</a:t>
            </a:r>
            <a:endParaRPr lang="en-US" altLang="zh-CN" sz="1200">
              <a:solidFill>
                <a:schemeClr val="bg1"/>
              </a:solidFill>
              <a:latin typeface="微軟正黑體" panose="020B0604030504040204" pitchFamily="34" charset="-120"/>
              <a:ea typeface="微軟正黑體" panose="020B0604030504040204" pitchFamily="34" charset="-120"/>
            </a:endParaRPr>
          </a:p>
          <a:p>
            <a:pPr>
              <a:buClr>
                <a:schemeClr val="bg1"/>
              </a:buClr>
            </a:pPr>
            <a:r>
              <a:rPr lang="zh-TW" altLang="en-US" sz="1200">
                <a:solidFill>
                  <a:schemeClr val="bg1"/>
                </a:solidFill>
                <a:latin typeface="微軟正黑體" panose="020B0604030504040204" pitchFamily="34" charset="-120"/>
                <a:ea typeface="微軟正黑體" panose="020B0604030504040204" pitchFamily="34" charset="-120"/>
              </a:rPr>
              <a:t>● </a:t>
            </a:r>
            <a:r>
              <a:rPr lang="zh-CN" altLang="en-US" sz="1200">
                <a:solidFill>
                  <a:schemeClr val="bg1"/>
                </a:solidFill>
                <a:latin typeface="微軟正黑體" panose="020B0604030504040204" pitchFamily="34" charset="-120"/>
                <a:ea typeface="微軟正黑體" panose="020B0604030504040204" pitchFamily="34" charset="-120"/>
              </a:rPr>
              <a:t>單顆容量加總使用，效能最好但無容錯</a:t>
            </a:r>
            <a:endParaRPr lang="en-US" sz="1200">
              <a:solidFill>
                <a:schemeClr val="bg1"/>
              </a:solidFill>
              <a:latin typeface="微軟正黑體" panose="020B0604030504040204" pitchFamily="34" charset="-120"/>
              <a:ea typeface="微軟正黑體" panose="020B0604030504040204" pitchFamily="34" charset="-120"/>
            </a:endParaRPr>
          </a:p>
        </p:txBody>
      </p:sp>
      <p:sp>
        <p:nvSpPr>
          <p:cNvPr id="27" name="TextBox 2">
            <a:extLst>
              <a:ext uri="{FF2B5EF4-FFF2-40B4-BE49-F238E27FC236}">
                <a16:creationId xmlns:a16="http://schemas.microsoft.com/office/drawing/2014/main" id="{EE4C6FD5-4040-4CD7-A2EB-5A13A0E27A13}"/>
              </a:ext>
            </a:extLst>
          </p:cNvPr>
          <p:cNvSpPr txBox="1"/>
          <p:nvPr/>
        </p:nvSpPr>
        <p:spPr>
          <a:xfrm>
            <a:off x="505248" y="3710218"/>
            <a:ext cx="2061845" cy="1015663"/>
          </a:xfrm>
          <a:prstGeom prst="rect">
            <a:avLst/>
          </a:prstGeom>
          <a:noFill/>
        </p:spPr>
        <p:txBody>
          <a:bodyPr wrap="square" rtlCol="0" anchor="t">
            <a:spAutoFit/>
          </a:bodyPr>
          <a:lstStyle>
            <a:defPPr marR="0" lvl="0" algn="l" rtl="0">
              <a:lnSpc>
                <a:spcPct val="100000"/>
              </a:lnSpc>
              <a:spcBef>
                <a:spcPts val="0"/>
              </a:spcBef>
              <a:spcAft>
                <a:spcPts val="0"/>
              </a:spcAft>
              <a:defRPr/>
            </a:defPPr>
            <a:lvl1pPr>
              <a:buClr>
                <a:schemeClr val="bg1"/>
              </a:buClr>
              <a:defRPr>
                <a:solidFill>
                  <a:schemeClr val="bg1"/>
                </a:solidFill>
              </a:defRPr>
            </a:lvl1pPr>
          </a:lstStyle>
          <a:p>
            <a:r>
              <a:rPr lang="zh-TW" altLang="en-US" sz="1200">
                <a:latin typeface="微軟正黑體" panose="020B0604030504040204" pitchFamily="34" charset="-120"/>
                <a:ea typeface="微軟正黑體" panose="020B0604030504040204" pitchFamily="34" charset="-120"/>
              </a:rPr>
              <a:t>●  </a:t>
            </a:r>
            <a:r>
              <a:rPr lang="en-US" altLang="zh-CN" sz="1200">
                <a:latin typeface="微軟正黑體" panose="020B0604030504040204" pitchFamily="34" charset="-120"/>
                <a:ea typeface="微軟正黑體" panose="020B0604030504040204" pitchFamily="34" charset="-120"/>
              </a:rPr>
              <a:t>2</a:t>
            </a:r>
            <a:r>
              <a:rPr lang="en-US" altLang="zh-TW" sz="1200">
                <a:latin typeface="微軟正黑體" panose="020B0604030504040204" pitchFamily="34" charset="-120"/>
                <a:ea typeface="微軟正黑體" panose="020B0604030504040204" pitchFamily="34" charset="-120"/>
              </a:rPr>
              <a:t> </a:t>
            </a:r>
            <a:r>
              <a:rPr lang="zh-TW" altLang="en-US" sz="1200">
                <a:latin typeface="微軟正黑體" panose="020B0604030504040204" pitchFamily="34" charset="-120"/>
                <a:ea typeface="微軟正黑體" panose="020B0604030504040204" pitchFamily="34" charset="-120"/>
              </a:rPr>
              <a:t>或</a:t>
            </a:r>
            <a:r>
              <a:rPr lang="en-US" altLang="zh-TW" sz="1200">
                <a:latin typeface="微軟正黑體" panose="020B0604030504040204" pitchFamily="34" charset="-120"/>
                <a:ea typeface="微軟正黑體" panose="020B0604030504040204" pitchFamily="34" charset="-120"/>
              </a:rPr>
              <a:t> 4 </a:t>
            </a:r>
            <a:r>
              <a:rPr lang="zh-CN" altLang="en-US" sz="1200">
                <a:latin typeface="微軟正黑體" panose="020B0604030504040204" pitchFamily="34" charset="-120"/>
                <a:ea typeface="微軟正黑體" panose="020B0604030504040204" pitchFamily="34" charset="-120"/>
              </a:rPr>
              <a:t>顆磁碟數</a:t>
            </a:r>
            <a:endParaRPr lang="en-US" altLang="zh-CN" sz="1200">
              <a:latin typeface="微軟正黑體" panose="020B0604030504040204" pitchFamily="34" charset="-120"/>
              <a:ea typeface="微軟正黑體" panose="020B0604030504040204" pitchFamily="34" charset="-120"/>
            </a:endParaRPr>
          </a:p>
          <a:p>
            <a:r>
              <a:rPr lang="zh-TW" altLang="en-US" sz="1200">
                <a:latin typeface="微軟正黑體" panose="020B0604030504040204" pitchFamily="34" charset="-120"/>
                <a:ea typeface="微軟正黑體" panose="020B0604030504040204" pitchFamily="34" charset="-120"/>
              </a:rPr>
              <a:t>●  </a:t>
            </a:r>
            <a:r>
              <a:rPr lang="en-US" altLang="zh-TW" sz="1200">
                <a:latin typeface="微軟正黑體" panose="020B0604030504040204" pitchFamily="34" charset="-120"/>
                <a:ea typeface="微軟正黑體" panose="020B0604030504040204" pitchFamily="34" charset="-120"/>
              </a:rPr>
              <a:t>RAID 1: </a:t>
            </a:r>
          </a:p>
          <a:p>
            <a:r>
              <a:rPr lang="en-US" altLang="zh-CN"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損失單顆容量以作容錯</a:t>
            </a:r>
            <a:endParaRPr lang="en-US" altLang="zh-CN" sz="1200">
              <a:latin typeface="微軟正黑體" panose="020B0604030504040204" pitchFamily="34" charset="-120"/>
              <a:ea typeface="微軟正黑體" panose="020B0604030504040204" pitchFamily="34" charset="-120"/>
            </a:endParaRPr>
          </a:p>
          <a:p>
            <a:r>
              <a:rPr lang="en-US" altLang="zh-CN" sz="1200">
                <a:latin typeface="微軟正黑體" panose="020B0604030504040204" pitchFamily="34" charset="-120"/>
                <a:ea typeface="微軟正黑體" panose="020B0604030504040204" pitchFamily="34" charset="-120"/>
              </a:rPr>
              <a:t>     RAID 10:</a:t>
            </a:r>
          </a:p>
          <a:p>
            <a:r>
              <a:rPr lang="en-US" altLang="zh-CN"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損失兩顆容量以作容錯</a:t>
            </a:r>
            <a:endParaRPr lang="en-US" altLang="zh-CN" sz="1200">
              <a:latin typeface="微軟正黑體" panose="020B0604030504040204" pitchFamily="34" charset="-120"/>
              <a:ea typeface="微軟正黑體" panose="020B0604030504040204" pitchFamily="34" charset="-120"/>
            </a:endParaRPr>
          </a:p>
        </p:txBody>
      </p:sp>
      <p:sp>
        <p:nvSpPr>
          <p:cNvPr id="29" name="TextBox 2">
            <a:extLst>
              <a:ext uri="{FF2B5EF4-FFF2-40B4-BE49-F238E27FC236}">
                <a16:creationId xmlns:a16="http://schemas.microsoft.com/office/drawing/2014/main" id="{1F72893A-70EE-4923-AC1B-CBFFCA33D635}"/>
              </a:ext>
            </a:extLst>
          </p:cNvPr>
          <p:cNvSpPr txBox="1"/>
          <p:nvPr/>
        </p:nvSpPr>
        <p:spPr>
          <a:xfrm>
            <a:off x="5467130" y="3677423"/>
            <a:ext cx="1930337" cy="830997"/>
          </a:xfrm>
          <a:prstGeom prst="rect">
            <a:avLst/>
          </a:prstGeom>
          <a:noFill/>
        </p:spPr>
        <p:txBody>
          <a:bodyPr wrap="none" rtlCol="0">
            <a:spAutoFit/>
          </a:bodyPr>
          <a:lstStyle>
            <a:defPPr marR="0" lvl="0" algn="l" rtl="0">
              <a:lnSpc>
                <a:spcPct val="100000"/>
              </a:lnSpc>
              <a:spcBef>
                <a:spcPts val="0"/>
              </a:spcBef>
              <a:spcAft>
                <a:spcPts val="0"/>
              </a:spcAft>
              <a:defRPr/>
            </a:defPPr>
            <a:lvl1pPr>
              <a:buClr>
                <a:schemeClr val="bg1"/>
              </a:buClr>
              <a:defRPr>
                <a:solidFill>
                  <a:schemeClr val="bg1"/>
                </a:solidFill>
              </a:defRPr>
            </a:lvl1pPr>
          </a:lstStyle>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任意磁碟數</a:t>
            </a:r>
            <a:endParaRPr lang="en-US" altLang="zh-CN" sz="1200">
              <a:latin typeface="微軟正黑體" panose="020B0604030504040204" pitchFamily="34" charset="-120"/>
              <a:ea typeface="微軟正黑體" panose="020B0604030504040204" pitchFamily="34" charset="-120"/>
            </a:endParaRPr>
          </a:p>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允許</a:t>
            </a:r>
            <a:r>
              <a:rPr lang="en-US" altLang="zh-CN" sz="1200">
                <a:latin typeface="微軟正黑體" panose="020B0604030504040204" pitchFamily="34" charset="-120"/>
                <a:ea typeface="微軟正黑體" panose="020B0604030504040204" pitchFamily="34" charset="-120"/>
              </a:rPr>
              <a:t> QNAP NAS QTS </a:t>
            </a:r>
          </a:p>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與</a:t>
            </a:r>
            <a:r>
              <a:rPr lang="en-US" altLang="zh-CN" sz="1200">
                <a:latin typeface="微軟正黑體" panose="020B0604030504040204" pitchFamily="34" charset="-120"/>
                <a:ea typeface="微軟正黑體" panose="020B0604030504040204" pitchFamily="34" charset="-120"/>
              </a:rPr>
              <a:t> Windows/macOS </a:t>
            </a:r>
          </a:p>
          <a:p>
            <a:r>
              <a:rPr lang="en-US" altLang="zh-CN"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工具軟體進階設定</a:t>
            </a:r>
            <a:r>
              <a:rPr lang="en-US" altLang="zh-CN" sz="1200">
                <a:latin typeface="微軟正黑體" panose="020B0604030504040204" pitchFamily="34" charset="-120"/>
                <a:ea typeface="微軟正黑體" panose="020B0604030504040204" pitchFamily="34" charset="-120"/>
              </a:rPr>
              <a:t> </a:t>
            </a:r>
            <a:endParaRPr lang="en-US" sz="1200">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540DD014-D822-40F0-9056-792C7E1D9C10}"/>
              </a:ext>
            </a:extLst>
          </p:cNvPr>
          <p:cNvPicPr>
            <a:picLocks noChangeAspect="1"/>
          </p:cNvPicPr>
          <p:nvPr/>
        </p:nvPicPr>
        <p:blipFill>
          <a:blip r:embed="rId2"/>
          <a:stretch>
            <a:fillRect/>
          </a:stretch>
        </p:blipFill>
        <p:spPr>
          <a:xfrm rot="5400000">
            <a:off x="809478" y="987803"/>
            <a:ext cx="892118" cy="1055248"/>
          </a:xfrm>
          <a:prstGeom prst="rect">
            <a:avLst/>
          </a:prstGeom>
        </p:spPr>
      </p:pic>
      <p:pic>
        <p:nvPicPr>
          <p:cNvPr id="13" name="圖片 12">
            <a:extLst>
              <a:ext uri="{FF2B5EF4-FFF2-40B4-BE49-F238E27FC236}">
                <a16:creationId xmlns:a16="http://schemas.microsoft.com/office/drawing/2014/main" id="{62D2017A-BF9B-43CD-A912-777CE7A5A892}"/>
              </a:ext>
            </a:extLst>
          </p:cNvPr>
          <p:cNvPicPr>
            <a:picLocks noChangeAspect="1"/>
          </p:cNvPicPr>
          <p:nvPr/>
        </p:nvPicPr>
        <p:blipFill>
          <a:blip r:embed="rId3"/>
          <a:stretch>
            <a:fillRect/>
          </a:stretch>
        </p:blipFill>
        <p:spPr>
          <a:xfrm rot="5400000">
            <a:off x="3274976" y="987803"/>
            <a:ext cx="892118" cy="1055248"/>
          </a:xfrm>
          <a:prstGeom prst="rect">
            <a:avLst/>
          </a:prstGeom>
        </p:spPr>
      </p:pic>
      <p:pic>
        <p:nvPicPr>
          <p:cNvPr id="16" name="圖片 15">
            <a:extLst>
              <a:ext uri="{FF2B5EF4-FFF2-40B4-BE49-F238E27FC236}">
                <a16:creationId xmlns:a16="http://schemas.microsoft.com/office/drawing/2014/main" id="{D07E278E-A0B6-44EC-A3C1-D596EC3744BE}"/>
              </a:ext>
            </a:extLst>
          </p:cNvPr>
          <p:cNvPicPr>
            <a:picLocks noChangeAspect="1"/>
          </p:cNvPicPr>
          <p:nvPr/>
        </p:nvPicPr>
        <p:blipFill>
          <a:blip r:embed="rId4"/>
          <a:stretch>
            <a:fillRect/>
          </a:stretch>
        </p:blipFill>
        <p:spPr>
          <a:xfrm rot="5400000">
            <a:off x="5665805" y="987804"/>
            <a:ext cx="897215" cy="1055247"/>
          </a:xfrm>
          <a:prstGeom prst="rect">
            <a:avLst/>
          </a:prstGeom>
        </p:spPr>
      </p:pic>
      <p:pic>
        <p:nvPicPr>
          <p:cNvPr id="20" name="圖片 19">
            <a:extLst>
              <a:ext uri="{FF2B5EF4-FFF2-40B4-BE49-F238E27FC236}">
                <a16:creationId xmlns:a16="http://schemas.microsoft.com/office/drawing/2014/main" id="{98F0DA5E-4212-4342-8532-AB39191B084D}"/>
              </a:ext>
            </a:extLst>
          </p:cNvPr>
          <p:cNvPicPr>
            <a:picLocks noChangeAspect="1"/>
          </p:cNvPicPr>
          <p:nvPr/>
        </p:nvPicPr>
        <p:blipFill>
          <a:blip r:embed="rId5"/>
          <a:stretch>
            <a:fillRect/>
          </a:stretch>
        </p:blipFill>
        <p:spPr>
          <a:xfrm rot="5400000">
            <a:off x="802409" y="2676150"/>
            <a:ext cx="892118" cy="1055248"/>
          </a:xfrm>
          <a:prstGeom prst="rect">
            <a:avLst/>
          </a:prstGeom>
        </p:spPr>
      </p:pic>
      <p:pic>
        <p:nvPicPr>
          <p:cNvPr id="31" name="圖片 30">
            <a:extLst>
              <a:ext uri="{FF2B5EF4-FFF2-40B4-BE49-F238E27FC236}">
                <a16:creationId xmlns:a16="http://schemas.microsoft.com/office/drawing/2014/main" id="{CAA54A6B-E359-4E54-99B9-EB63332E1E21}"/>
              </a:ext>
            </a:extLst>
          </p:cNvPr>
          <p:cNvPicPr>
            <a:picLocks noChangeAspect="1"/>
          </p:cNvPicPr>
          <p:nvPr/>
        </p:nvPicPr>
        <p:blipFill>
          <a:blip r:embed="rId6"/>
          <a:stretch>
            <a:fillRect/>
          </a:stretch>
        </p:blipFill>
        <p:spPr>
          <a:xfrm rot="5400000">
            <a:off x="5665805" y="2676150"/>
            <a:ext cx="892118" cy="1055248"/>
          </a:xfrm>
          <a:prstGeom prst="rect">
            <a:avLst/>
          </a:prstGeom>
        </p:spPr>
      </p:pic>
      <p:sp>
        <p:nvSpPr>
          <p:cNvPr id="23" name="文字方塊 21">
            <a:extLst>
              <a:ext uri="{FF2B5EF4-FFF2-40B4-BE49-F238E27FC236}">
                <a16:creationId xmlns:a16="http://schemas.microsoft.com/office/drawing/2014/main" id="{0196CFD0-E956-AD44-9BDF-9E64FECA8A72}"/>
              </a:ext>
            </a:extLst>
          </p:cNvPr>
          <p:cNvSpPr txBox="1"/>
          <p:nvPr/>
        </p:nvSpPr>
        <p:spPr>
          <a:xfrm>
            <a:off x="4344687" y="3034497"/>
            <a:ext cx="919291"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RAID 5</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28" name="TextBox 2">
            <a:extLst>
              <a:ext uri="{FF2B5EF4-FFF2-40B4-BE49-F238E27FC236}">
                <a16:creationId xmlns:a16="http://schemas.microsoft.com/office/drawing/2014/main" id="{F3A618E5-63F1-BE46-AEDD-B2F6A2C7BCF7}"/>
              </a:ext>
            </a:extLst>
          </p:cNvPr>
          <p:cNvSpPr txBox="1"/>
          <p:nvPr/>
        </p:nvSpPr>
        <p:spPr>
          <a:xfrm>
            <a:off x="2983022" y="3708823"/>
            <a:ext cx="2108269" cy="646331"/>
          </a:xfrm>
          <a:prstGeom prst="rect">
            <a:avLst/>
          </a:prstGeom>
          <a:noFill/>
        </p:spPr>
        <p:txBody>
          <a:bodyPr wrap="none" rtlCol="0" anchor="t">
            <a:spAutoFit/>
          </a:bodyPr>
          <a:lstStyle>
            <a:defPPr marR="0" lvl="0" algn="l" rtl="0">
              <a:lnSpc>
                <a:spcPct val="100000"/>
              </a:lnSpc>
              <a:spcBef>
                <a:spcPts val="0"/>
              </a:spcBef>
              <a:spcAft>
                <a:spcPts val="0"/>
              </a:spcAft>
              <a:defRPr/>
            </a:defPPr>
            <a:lvl1pPr>
              <a:buClr>
                <a:schemeClr val="bg1"/>
              </a:buClr>
              <a:defRPr>
                <a:solidFill>
                  <a:schemeClr val="bg1"/>
                </a:solidFill>
              </a:defRPr>
            </a:lvl1pPr>
          </a:lstStyle>
          <a:p>
            <a:r>
              <a:rPr lang="zh-TW" altLang="en-US" sz="1200">
                <a:latin typeface="微軟正黑體" panose="020B0604030504040204" pitchFamily="34" charset="-120"/>
                <a:ea typeface="微軟正黑體" panose="020B0604030504040204" pitchFamily="34" charset="-120"/>
              </a:rPr>
              <a:t>●  至少</a:t>
            </a:r>
            <a:r>
              <a:rPr lang="en-US" altLang="zh-TW" sz="1200">
                <a:latin typeface="微軟正黑體" panose="020B0604030504040204" pitchFamily="34" charset="-120"/>
                <a:ea typeface="微軟正黑體" panose="020B0604030504040204" pitchFamily="34" charset="-120"/>
              </a:rPr>
              <a:t> 3 </a:t>
            </a:r>
            <a:r>
              <a:rPr lang="zh-CN" altLang="en-US" sz="1200">
                <a:latin typeface="微軟正黑體" panose="020B0604030504040204" pitchFamily="34" charset="-120"/>
                <a:ea typeface="微軟正黑體" panose="020B0604030504040204" pitchFamily="34" charset="-120"/>
              </a:rPr>
              <a:t>顆磁碟數</a:t>
            </a:r>
            <a:endParaRPr lang="en-US" altLang="zh-CN" sz="1200">
              <a:latin typeface="微軟正黑體" panose="020B0604030504040204" pitchFamily="34" charset="-120"/>
              <a:ea typeface="微軟正黑體" panose="020B0604030504040204" pitchFamily="34" charset="-120"/>
            </a:endParaRPr>
          </a:p>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損失單顆容量以作容錯，</a:t>
            </a:r>
            <a:endParaRPr lang="en-US" altLang="zh-CN" sz="1200">
              <a:latin typeface="微軟正黑體" panose="020B0604030504040204" pitchFamily="34" charset="-120"/>
              <a:ea typeface="微軟正黑體" panose="020B0604030504040204" pitchFamily="34" charset="-120"/>
            </a:endParaRPr>
          </a:p>
          <a:p>
            <a:r>
              <a:rPr lang="zh-TW" altLang="en-US" sz="1200">
                <a:latin typeface="微軟正黑體" panose="020B0604030504040204" pitchFamily="34" charset="-120"/>
                <a:ea typeface="微軟正黑體" panose="020B0604030504040204" pitchFamily="34" charset="-120"/>
              </a:rPr>
              <a:t>      </a:t>
            </a:r>
            <a:r>
              <a:rPr lang="zh-CN" altLang="en-US" sz="1200">
                <a:latin typeface="微軟正黑體" panose="020B0604030504040204" pitchFamily="34" charset="-120"/>
                <a:ea typeface="微軟正黑體" panose="020B0604030504040204" pitchFamily="34" charset="-120"/>
              </a:rPr>
              <a:t>效能次好</a:t>
            </a:r>
            <a:r>
              <a:rPr lang="en-US" altLang="zh-CN" sz="1200">
                <a:latin typeface="微軟正黑體" panose="020B0604030504040204" pitchFamily="34" charset="-120"/>
                <a:ea typeface="微軟正黑體" panose="020B0604030504040204" pitchFamily="34" charset="-120"/>
              </a:rPr>
              <a:t> </a:t>
            </a:r>
          </a:p>
        </p:txBody>
      </p:sp>
      <p:pic>
        <p:nvPicPr>
          <p:cNvPr id="33" name="圖片 32">
            <a:extLst>
              <a:ext uri="{FF2B5EF4-FFF2-40B4-BE49-F238E27FC236}">
                <a16:creationId xmlns:a16="http://schemas.microsoft.com/office/drawing/2014/main" id="{A4219084-3577-47BD-B6D3-157144CDD558}"/>
              </a:ext>
            </a:extLst>
          </p:cNvPr>
          <p:cNvPicPr>
            <a:picLocks noChangeAspect="1"/>
          </p:cNvPicPr>
          <p:nvPr/>
        </p:nvPicPr>
        <p:blipFill rotWithShape="1">
          <a:blip r:embed="rId7"/>
          <a:srcRect b="21207"/>
          <a:stretch/>
        </p:blipFill>
        <p:spPr>
          <a:xfrm rot="5400000">
            <a:off x="3243953" y="2652610"/>
            <a:ext cx="899599" cy="1109810"/>
          </a:xfrm>
          <a:prstGeom prst="rect">
            <a:avLst/>
          </a:prstGeom>
        </p:spPr>
      </p:pic>
    </p:spTree>
    <p:extLst>
      <p:ext uri="{BB962C8B-B14F-4D97-AF65-F5344CB8AC3E}">
        <p14:creationId xmlns:p14="http://schemas.microsoft.com/office/powerpoint/2010/main" val="152605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564E-0EE7-644D-966E-EF5DDB23068F}"/>
              </a:ext>
            </a:extLst>
          </p:cNvPr>
          <p:cNvSpPr>
            <a:spLocks noGrp="1"/>
          </p:cNvSpPr>
          <p:nvPr>
            <p:ph type="ctrTitle"/>
          </p:nvPr>
        </p:nvSpPr>
        <p:spPr>
          <a:xfrm>
            <a:off x="0" y="0"/>
            <a:ext cx="9143999" cy="892552"/>
          </a:xfrm>
        </p:spPr>
        <p:txBody>
          <a:bodyPr/>
          <a:lstStyle/>
          <a:p>
            <a:r>
              <a:rPr lang="zh-CN" altLang="en-US" dirty="0"/>
              <a:t>出廠預設模式使用硬體開關切換磁碟模式</a:t>
            </a:r>
            <a:endParaRPr lang="en-US" dirty="0"/>
          </a:p>
        </p:txBody>
      </p:sp>
      <p:pic>
        <p:nvPicPr>
          <p:cNvPr id="6" name="圖片 5">
            <a:extLst>
              <a:ext uri="{FF2B5EF4-FFF2-40B4-BE49-F238E27FC236}">
                <a16:creationId xmlns:a16="http://schemas.microsoft.com/office/drawing/2014/main" id="{DC5DA22D-BB12-40EF-8D0D-666D6E8A0493}"/>
              </a:ext>
            </a:extLst>
          </p:cNvPr>
          <p:cNvPicPr>
            <a:picLocks noChangeAspect="1"/>
          </p:cNvPicPr>
          <p:nvPr/>
        </p:nvPicPr>
        <p:blipFill>
          <a:blip r:embed="rId2"/>
          <a:stretch>
            <a:fillRect/>
          </a:stretch>
        </p:blipFill>
        <p:spPr>
          <a:xfrm>
            <a:off x="765850" y="1268677"/>
            <a:ext cx="499297" cy="499297"/>
          </a:xfrm>
          <a:prstGeom prst="rect">
            <a:avLst/>
          </a:prstGeom>
        </p:spPr>
      </p:pic>
      <p:pic>
        <p:nvPicPr>
          <p:cNvPr id="8" name="圖片 7">
            <a:extLst>
              <a:ext uri="{FF2B5EF4-FFF2-40B4-BE49-F238E27FC236}">
                <a16:creationId xmlns:a16="http://schemas.microsoft.com/office/drawing/2014/main" id="{D665B738-F8F6-4DD6-A250-4B38A7996BF1}"/>
              </a:ext>
            </a:extLst>
          </p:cNvPr>
          <p:cNvPicPr>
            <a:picLocks noChangeAspect="1"/>
          </p:cNvPicPr>
          <p:nvPr/>
        </p:nvPicPr>
        <p:blipFill>
          <a:blip r:embed="rId3"/>
          <a:stretch>
            <a:fillRect/>
          </a:stretch>
        </p:blipFill>
        <p:spPr>
          <a:xfrm>
            <a:off x="2754020" y="1268677"/>
            <a:ext cx="499297" cy="499297"/>
          </a:xfrm>
          <a:prstGeom prst="rect">
            <a:avLst/>
          </a:prstGeom>
        </p:spPr>
      </p:pic>
      <p:pic>
        <p:nvPicPr>
          <p:cNvPr id="10" name="圖片 9">
            <a:extLst>
              <a:ext uri="{FF2B5EF4-FFF2-40B4-BE49-F238E27FC236}">
                <a16:creationId xmlns:a16="http://schemas.microsoft.com/office/drawing/2014/main" id="{43E0FE74-007C-4FFE-80AD-FB6E65867D8C}"/>
              </a:ext>
            </a:extLst>
          </p:cNvPr>
          <p:cNvPicPr>
            <a:picLocks noChangeAspect="1"/>
          </p:cNvPicPr>
          <p:nvPr/>
        </p:nvPicPr>
        <p:blipFill>
          <a:blip r:embed="rId4"/>
          <a:stretch>
            <a:fillRect/>
          </a:stretch>
        </p:blipFill>
        <p:spPr>
          <a:xfrm>
            <a:off x="6076049" y="1268677"/>
            <a:ext cx="499297" cy="499297"/>
          </a:xfrm>
          <a:prstGeom prst="rect">
            <a:avLst/>
          </a:prstGeom>
        </p:spPr>
      </p:pic>
      <p:pic>
        <p:nvPicPr>
          <p:cNvPr id="24" name="圖片 23">
            <a:extLst>
              <a:ext uri="{FF2B5EF4-FFF2-40B4-BE49-F238E27FC236}">
                <a16:creationId xmlns:a16="http://schemas.microsoft.com/office/drawing/2014/main" id="{5EAAD22E-2D50-4DE6-9147-2752E4B90175}"/>
              </a:ext>
            </a:extLst>
          </p:cNvPr>
          <p:cNvPicPr>
            <a:picLocks noChangeAspect="1"/>
          </p:cNvPicPr>
          <p:nvPr/>
        </p:nvPicPr>
        <p:blipFill>
          <a:blip r:embed="rId5"/>
          <a:stretch>
            <a:fillRect/>
          </a:stretch>
        </p:blipFill>
        <p:spPr>
          <a:xfrm>
            <a:off x="6853932" y="2191066"/>
            <a:ext cx="1587288" cy="2225563"/>
          </a:xfrm>
          <a:prstGeom prst="rect">
            <a:avLst/>
          </a:prstGeom>
        </p:spPr>
      </p:pic>
      <p:sp>
        <p:nvSpPr>
          <p:cNvPr id="3" name="TextBox 2">
            <a:extLst>
              <a:ext uri="{FF2B5EF4-FFF2-40B4-BE49-F238E27FC236}">
                <a16:creationId xmlns:a16="http://schemas.microsoft.com/office/drawing/2014/main" id="{5535CFBE-938D-FF43-A352-CE1A807BD407}"/>
              </a:ext>
            </a:extLst>
          </p:cNvPr>
          <p:cNvSpPr txBox="1"/>
          <p:nvPr/>
        </p:nvSpPr>
        <p:spPr>
          <a:xfrm>
            <a:off x="978313" y="1506657"/>
            <a:ext cx="1376290" cy="738664"/>
          </a:xfrm>
          <a:prstGeom prst="rect">
            <a:avLst/>
          </a:prstGeom>
          <a:noFill/>
        </p:spPr>
        <p:txBody>
          <a:bodyPr wrap="square" rtlCol="0">
            <a:spAutoFit/>
          </a:bodyPr>
          <a:lstStyle/>
          <a:p>
            <a:r>
              <a:rPr lang="zh-CN" altLang="en-US" b="1">
                <a:solidFill>
                  <a:schemeClr val="bg1"/>
                </a:solidFill>
                <a:latin typeface="Microsoft JhengHei" panose="020B0604030504040204" pitchFamily="34" charset="-120"/>
                <a:ea typeface="Microsoft JhengHei" panose="020B0604030504040204" pitchFamily="34" charset="-120"/>
              </a:rPr>
              <a:t>出廠預設為</a:t>
            </a:r>
            <a:r>
              <a:rPr lang="en-US" altLang="zh-CN" b="1">
                <a:solidFill>
                  <a:schemeClr val="bg1"/>
                </a:solidFill>
                <a:latin typeface="Microsoft JhengHei" panose="020B0604030504040204" pitchFamily="34" charset="-120"/>
                <a:ea typeface="Microsoft JhengHei" panose="020B0604030504040204" pitchFamily="34" charset="-120"/>
              </a:rPr>
              <a:t> Software Ctrl </a:t>
            </a:r>
          </a:p>
          <a:p>
            <a:r>
              <a:rPr lang="zh-TW" altLang="en-US" b="1">
                <a:solidFill>
                  <a:schemeClr val="bg1"/>
                </a:solidFill>
                <a:latin typeface="Microsoft JhengHei" panose="020B0604030504040204" pitchFamily="34" charset="-120"/>
                <a:ea typeface="Microsoft JhengHei" panose="020B0604030504040204" pitchFamily="34" charset="-120"/>
              </a:rPr>
              <a:t>軟體控制模式</a:t>
            </a:r>
            <a:endParaRPr lang="en-US" b="1">
              <a:solidFill>
                <a:schemeClr val="bg1"/>
              </a:solidFill>
              <a:latin typeface="Microsoft JhengHei" panose="020B0604030504040204" pitchFamily="34" charset="-120"/>
              <a:ea typeface="Microsoft JhengHei" panose="020B0604030504040204" pitchFamily="34" charset="-120"/>
            </a:endParaRPr>
          </a:p>
        </p:txBody>
      </p:sp>
      <p:sp>
        <p:nvSpPr>
          <p:cNvPr id="17" name="TextBox 16">
            <a:extLst>
              <a:ext uri="{FF2B5EF4-FFF2-40B4-BE49-F238E27FC236}">
                <a16:creationId xmlns:a16="http://schemas.microsoft.com/office/drawing/2014/main" id="{E4BC9742-0A4A-CC47-A27D-B9E6A0984CE9}"/>
              </a:ext>
            </a:extLst>
          </p:cNvPr>
          <p:cNvSpPr txBox="1"/>
          <p:nvPr/>
        </p:nvSpPr>
        <p:spPr>
          <a:xfrm>
            <a:off x="2965415" y="1499585"/>
            <a:ext cx="2907605" cy="892552"/>
          </a:xfrm>
          <a:prstGeom prst="rect">
            <a:avLst/>
          </a:prstGeom>
          <a:noFill/>
        </p:spPr>
        <p:txBody>
          <a:bodyPr wrap="square" rtlCol="0">
            <a:spAutoFit/>
          </a:bodyPr>
          <a:lstStyle/>
          <a:p>
            <a:r>
              <a:rPr lang="zh-CN" altLang="en-US" b="1">
                <a:solidFill>
                  <a:schemeClr val="bg1"/>
                </a:solidFill>
                <a:latin typeface="Microsoft JhengHei" panose="020B0604030504040204" pitchFamily="34" charset="-120"/>
                <a:ea typeface="Microsoft JhengHei" panose="020B0604030504040204" pitchFamily="34" charset="-120"/>
              </a:rPr>
              <a:t>機背指撥開關切換到其他磁碟模式</a:t>
            </a:r>
            <a:endParaRPr lang="en-US" altLang="zh-CN" b="1">
              <a:solidFill>
                <a:schemeClr val="bg1"/>
              </a:solidFill>
              <a:latin typeface="Microsoft JhengHei" panose="020B0604030504040204" pitchFamily="34" charset="-120"/>
              <a:ea typeface="Microsoft JhengHei" panose="020B0604030504040204" pitchFamily="34" charset="-120"/>
            </a:endParaRPr>
          </a:p>
          <a:p>
            <a:endParaRPr lang="en-US" altLang="zh-CN" b="1">
              <a:solidFill>
                <a:schemeClr val="bg1"/>
              </a:solidFill>
              <a:latin typeface="Microsoft JhengHei" panose="020B0604030504040204" pitchFamily="34" charset="-120"/>
              <a:ea typeface="Microsoft JhengHei" panose="020B0604030504040204" pitchFamily="34" charset="-120"/>
            </a:endParaRPr>
          </a:p>
          <a:p>
            <a:r>
              <a:rPr lang="en-US" altLang="zh-CN" sz="1200" b="1" i="1">
                <a:solidFill>
                  <a:schemeClr val="bg1"/>
                </a:solidFill>
                <a:latin typeface="Microsoft JhengHei" panose="020B0604030504040204" pitchFamily="34" charset="-120"/>
                <a:ea typeface="Microsoft JhengHei" panose="020B0604030504040204" pitchFamily="34" charset="-120"/>
              </a:rPr>
              <a:t>    </a:t>
            </a:r>
            <a:r>
              <a:rPr lang="zh-CN" altLang="en-US" sz="1200" b="1" i="1">
                <a:solidFill>
                  <a:schemeClr val="bg1"/>
                </a:solidFill>
                <a:latin typeface="Microsoft JhengHei" panose="020B0604030504040204" pitchFamily="34" charset="-120"/>
                <a:ea typeface="Microsoft JhengHei" panose="020B0604030504040204" pitchFamily="34" charset="-120"/>
              </a:rPr>
              <a:t>非</a:t>
            </a:r>
            <a:r>
              <a:rPr lang="en-US" altLang="zh-CN" sz="1200" b="1" i="1">
                <a:solidFill>
                  <a:schemeClr val="bg1"/>
                </a:solidFill>
                <a:latin typeface="Microsoft JhengHei" panose="020B0604030504040204" pitchFamily="34" charset="-120"/>
                <a:ea typeface="Microsoft JhengHei" panose="020B0604030504040204" pitchFamily="34" charset="-120"/>
              </a:rPr>
              <a:t> Software Ctrl </a:t>
            </a:r>
            <a:r>
              <a:rPr lang="zh-CN" altLang="en-US" sz="1200" b="1" i="1">
                <a:solidFill>
                  <a:schemeClr val="bg1"/>
                </a:solidFill>
                <a:latin typeface="Microsoft JhengHei" panose="020B0604030504040204" pitchFamily="34" charset="-120"/>
                <a:ea typeface="Microsoft JhengHei" panose="020B0604030504040204" pitchFamily="34" charset="-120"/>
              </a:rPr>
              <a:t>模式下，不允許</a:t>
            </a:r>
            <a:r>
              <a:rPr lang="en-US" altLang="zh-CN" sz="1200" b="1" i="1">
                <a:solidFill>
                  <a:schemeClr val="bg1"/>
                </a:solidFill>
                <a:latin typeface="Microsoft JhengHei" panose="020B0604030504040204" pitchFamily="34" charset="-120"/>
                <a:ea typeface="Microsoft JhengHei" panose="020B0604030504040204" pitchFamily="34" charset="-120"/>
              </a:rPr>
              <a:t> QTS &amp; </a:t>
            </a:r>
            <a:r>
              <a:rPr lang="zh-CN" altLang="en-US" sz="1200" b="1" i="1">
                <a:solidFill>
                  <a:schemeClr val="bg1"/>
                </a:solidFill>
                <a:latin typeface="Microsoft JhengHei" panose="020B0604030504040204" pitchFamily="34" charset="-120"/>
                <a:ea typeface="Microsoft JhengHei" panose="020B0604030504040204" pitchFamily="34" charset="-120"/>
              </a:rPr>
              <a:t>工具軟體建立或移除磁碟組態</a:t>
            </a:r>
            <a:endParaRPr lang="en-US" sz="1200" b="1" i="1">
              <a:solidFill>
                <a:schemeClr val="bg1"/>
              </a:solidFill>
              <a:latin typeface="Microsoft JhengHei" panose="020B0604030504040204" pitchFamily="34" charset="-120"/>
              <a:ea typeface="Microsoft JhengHei" panose="020B0604030504040204" pitchFamily="34" charset="-120"/>
            </a:endParaRPr>
          </a:p>
        </p:txBody>
      </p:sp>
      <p:sp>
        <p:nvSpPr>
          <p:cNvPr id="23" name="TextBox 22">
            <a:extLst>
              <a:ext uri="{FF2B5EF4-FFF2-40B4-BE49-F238E27FC236}">
                <a16:creationId xmlns:a16="http://schemas.microsoft.com/office/drawing/2014/main" id="{54A7FAAC-11AB-0546-B3D8-FAB936F35FAD}"/>
              </a:ext>
            </a:extLst>
          </p:cNvPr>
          <p:cNvSpPr txBox="1"/>
          <p:nvPr/>
        </p:nvSpPr>
        <p:spPr>
          <a:xfrm>
            <a:off x="6431311" y="1506657"/>
            <a:ext cx="2662926" cy="738664"/>
          </a:xfrm>
          <a:prstGeom prst="rect">
            <a:avLst/>
          </a:prstGeom>
          <a:noFill/>
        </p:spPr>
        <p:txBody>
          <a:bodyPr wrap="square" rtlCol="0">
            <a:spAutoFit/>
          </a:bodyPr>
          <a:lstStyle/>
          <a:p>
            <a:r>
              <a:rPr lang="zh-CN" altLang="en-US" b="1">
                <a:solidFill>
                  <a:schemeClr val="bg1"/>
                </a:solidFill>
                <a:latin typeface="Microsoft JhengHei" panose="020B0604030504040204" pitchFamily="34" charset="-120"/>
                <a:ea typeface="Microsoft JhengHei" panose="020B0604030504040204" pitchFamily="34" charset="-120"/>
              </a:rPr>
              <a:t>按壓</a:t>
            </a:r>
            <a:r>
              <a:rPr lang="en-US" altLang="zh-CN" b="1">
                <a:solidFill>
                  <a:schemeClr val="bg1"/>
                </a:solidFill>
                <a:latin typeface="Microsoft JhengHei" panose="020B0604030504040204" pitchFamily="34" charset="-120"/>
                <a:ea typeface="Microsoft JhengHei" panose="020B0604030504040204" pitchFamily="34" charset="-120"/>
              </a:rPr>
              <a:t> “SET” </a:t>
            </a:r>
            <a:r>
              <a:rPr lang="zh-CN" altLang="en-US" b="1">
                <a:solidFill>
                  <a:schemeClr val="bg1"/>
                </a:solidFill>
                <a:latin typeface="Microsoft JhengHei" panose="020B0604030504040204" pitchFamily="34" charset="-120"/>
                <a:ea typeface="Microsoft JhengHei" panose="020B0604030504040204" pitchFamily="34" charset="-120"/>
              </a:rPr>
              <a:t>鍵三秒直到</a:t>
            </a:r>
            <a:br>
              <a:rPr lang="en-US" altLang="zh-CN" b="1">
                <a:solidFill>
                  <a:schemeClr val="bg1"/>
                </a:solidFill>
                <a:latin typeface="Microsoft JhengHei" panose="020B0604030504040204" pitchFamily="34" charset="-120"/>
                <a:ea typeface="Microsoft JhengHei" panose="020B0604030504040204" pitchFamily="34" charset="-120"/>
              </a:rPr>
            </a:br>
            <a:r>
              <a:rPr lang="zh-TW" altLang="en-US" b="1">
                <a:solidFill>
                  <a:schemeClr val="bg1"/>
                </a:solidFill>
                <a:latin typeface="Microsoft JhengHei" panose="020B0604030504040204" pitchFamily="34" charset="-120"/>
                <a:ea typeface="Microsoft JhengHei" panose="020B0604030504040204" pitchFamily="34" charset="-120"/>
              </a:rPr>
              <a:t>嗶聲出現即可設為</a:t>
            </a:r>
            <a:r>
              <a:rPr lang="zh-CN" altLang="en-US" b="1">
                <a:solidFill>
                  <a:schemeClr val="bg1"/>
                </a:solidFill>
                <a:latin typeface="Microsoft JhengHei" panose="020B0604030504040204" pitchFamily="34" charset="-120"/>
                <a:ea typeface="Microsoft JhengHei" panose="020B0604030504040204" pitchFamily="34" charset="-120"/>
              </a:rPr>
              <a:t>新模式</a:t>
            </a:r>
            <a:r>
              <a:rPr lang="en-US" altLang="zh-CN" b="1">
                <a:solidFill>
                  <a:schemeClr val="bg1"/>
                </a:solidFill>
                <a:latin typeface="Microsoft JhengHei" panose="020B0604030504040204" pitchFamily="34" charset="-120"/>
                <a:ea typeface="Microsoft JhengHei" panose="020B0604030504040204" pitchFamily="34" charset="-120"/>
              </a:rPr>
              <a:t>*</a:t>
            </a:r>
            <a:r>
              <a:rPr lang="en-US" altLang="zh-TW" b="1">
                <a:solidFill>
                  <a:schemeClr val="bg1"/>
                </a:solidFill>
                <a:latin typeface="Microsoft JhengHei" panose="020B0604030504040204" pitchFamily="34" charset="-120"/>
                <a:ea typeface="Microsoft JhengHei" panose="020B0604030504040204" pitchFamily="34" charset="-120"/>
              </a:rPr>
              <a:t> </a:t>
            </a:r>
          </a:p>
          <a:p>
            <a:r>
              <a:rPr lang="en-US" altLang="zh-CN" b="1">
                <a:solidFill>
                  <a:schemeClr val="bg1"/>
                </a:solidFill>
                <a:latin typeface="Microsoft JhengHei" panose="020B0604030504040204" pitchFamily="34" charset="-120"/>
                <a:ea typeface="Microsoft JhengHei" panose="020B0604030504040204" pitchFamily="34" charset="-120"/>
              </a:rPr>
              <a:t>*</a:t>
            </a:r>
            <a:r>
              <a:rPr lang="zh-TW" altLang="en-US" b="1">
                <a:solidFill>
                  <a:schemeClr val="bg1"/>
                </a:solidFill>
                <a:latin typeface="Microsoft JhengHei" panose="020B0604030504040204" pitchFamily="34" charset="-120"/>
                <a:ea typeface="Microsoft JhengHei" panose="020B0604030504040204" pitchFamily="34" charset="-120"/>
              </a:rPr>
              <a:t>將清除硬碟原有資料</a:t>
            </a:r>
            <a:endParaRPr lang="en-US" b="1">
              <a:solidFill>
                <a:schemeClr val="bg1"/>
              </a:solidFill>
              <a:latin typeface="Microsoft JhengHei" panose="020B0604030504040204" pitchFamily="34" charset="-120"/>
              <a:ea typeface="Microsoft JhengHei" panose="020B0604030504040204" pitchFamily="34" charset="-120"/>
            </a:endParaRPr>
          </a:p>
        </p:txBody>
      </p:sp>
      <p:pic>
        <p:nvPicPr>
          <p:cNvPr id="28" name="圖片 15">
            <a:extLst>
              <a:ext uri="{FF2B5EF4-FFF2-40B4-BE49-F238E27FC236}">
                <a16:creationId xmlns:a16="http://schemas.microsoft.com/office/drawing/2014/main" id="{DDE47E54-C2CF-1448-B33C-12DBD523A80A}"/>
              </a:ext>
            </a:extLst>
          </p:cNvPr>
          <p:cNvPicPr>
            <a:picLocks noChangeAspect="1"/>
          </p:cNvPicPr>
          <p:nvPr/>
        </p:nvPicPr>
        <p:blipFill>
          <a:blip r:embed="rId6"/>
          <a:stretch>
            <a:fillRect/>
          </a:stretch>
        </p:blipFill>
        <p:spPr>
          <a:xfrm rot="5400000">
            <a:off x="3881101" y="2558594"/>
            <a:ext cx="897216" cy="1055248"/>
          </a:xfrm>
          <a:prstGeom prst="rect">
            <a:avLst/>
          </a:prstGeom>
        </p:spPr>
      </p:pic>
      <p:sp>
        <p:nvSpPr>
          <p:cNvPr id="29" name="文字方塊 23">
            <a:extLst>
              <a:ext uri="{FF2B5EF4-FFF2-40B4-BE49-F238E27FC236}">
                <a16:creationId xmlns:a16="http://schemas.microsoft.com/office/drawing/2014/main" id="{EE292D35-FC0B-A74A-8869-0AAE381A4DCA}"/>
              </a:ext>
            </a:extLst>
          </p:cNvPr>
          <p:cNvSpPr txBox="1"/>
          <p:nvPr/>
        </p:nvSpPr>
        <p:spPr>
          <a:xfrm>
            <a:off x="2850993" y="3877762"/>
            <a:ext cx="3444648"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Individual | JBOD</a:t>
            </a:r>
            <a:r>
              <a:rPr lang="zh-TW" altLang="en-US" sz="1600" b="1">
                <a:solidFill>
                  <a:schemeClr val="bg1"/>
                </a:solidFill>
                <a:latin typeface="Microsoft JhengHei" panose="020B0604030504040204" pitchFamily="34" charset="-120"/>
                <a:ea typeface="Microsoft JhengHei" panose="020B0604030504040204" pitchFamily="34" charset="-120"/>
              </a:rPr>
              <a:t> </a:t>
            </a:r>
            <a:r>
              <a:rPr lang="en-US" altLang="zh-TW" sz="1600" b="1">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 </a:t>
            </a:r>
            <a:r>
              <a:rPr lang="en-US" altLang="zh-TW" sz="1600" b="1">
                <a:solidFill>
                  <a:schemeClr val="bg1"/>
                </a:solidFill>
                <a:latin typeface="Microsoft JhengHei" panose="020B0604030504040204" pitchFamily="34" charset="-120"/>
                <a:ea typeface="Microsoft JhengHei" panose="020B0604030504040204" pitchFamily="34" charset="-120"/>
              </a:rPr>
              <a:t>RAID 0/1/5/10</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14" name="文字方塊 13">
            <a:extLst>
              <a:ext uri="{FF2B5EF4-FFF2-40B4-BE49-F238E27FC236}">
                <a16:creationId xmlns:a16="http://schemas.microsoft.com/office/drawing/2014/main" id="{28300FCA-0BDA-4951-BBA1-DF1C3603C17A}"/>
              </a:ext>
            </a:extLst>
          </p:cNvPr>
          <p:cNvSpPr txBox="1"/>
          <p:nvPr/>
        </p:nvSpPr>
        <p:spPr>
          <a:xfrm>
            <a:off x="697664" y="3613842"/>
            <a:ext cx="1701094" cy="584775"/>
          </a:xfrm>
          <a:prstGeom prst="rect">
            <a:avLst/>
          </a:prstGeom>
          <a:noFill/>
        </p:spPr>
        <p:txBody>
          <a:bodyPr wrap="square" rtlCol="0">
            <a:spAutoFit/>
          </a:bodyPr>
          <a:lstStyle/>
          <a:p>
            <a:pPr algn="ctr"/>
            <a:r>
              <a:rPr lang="en-US" altLang="zh-TW" sz="1600" b="1">
                <a:solidFill>
                  <a:schemeClr val="bg1"/>
                </a:solidFill>
                <a:latin typeface="Microsoft JhengHei" panose="020B0604030504040204" pitchFamily="34" charset="-120"/>
                <a:ea typeface="Microsoft JhengHei" panose="020B0604030504040204" pitchFamily="34" charset="-120"/>
              </a:rPr>
              <a:t>Software Ctrl</a:t>
            </a:r>
          </a:p>
          <a:p>
            <a:pPr algn="ctr"/>
            <a:r>
              <a:rPr lang="en-US" altLang="zh-TW" sz="1600" b="1">
                <a:solidFill>
                  <a:schemeClr val="bg1"/>
                </a:solidFill>
                <a:latin typeface="Microsoft JhengHei" panose="020B0604030504040204" pitchFamily="34" charset="-120"/>
                <a:ea typeface="Microsoft JhengHei" panose="020B0604030504040204" pitchFamily="34" charset="-120"/>
              </a:rPr>
              <a:t>(</a:t>
            </a:r>
            <a:r>
              <a:rPr lang="zh-CN" altLang="en-US" sz="1600" b="1">
                <a:solidFill>
                  <a:schemeClr val="bg1"/>
                </a:solidFill>
                <a:latin typeface="Microsoft JhengHei" panose="020B0604030504040204" pitchFamily="34" charset="-120"/>
                <a:ea typeface="Microsoft JhengHei" panose="020B0604030504040204" pitchFamily="34" charset="-120"/>
              </a:rPr>
              <a:t>出廠預設模式</a:t>
            </a:r>
            <a:r>
              <a:rPr lang="en-US" altLang="zh-CN" sz="1600" b="1">
                <a:solidFill>
                  <a:schemeClr val="bg1"/>
                </a:solidFill>
                <a:latin typeface="Microsoft JhengHei" panose="020B0604030504040204" pitchFamily="34" charset="-120"/>
                <a:ea typeface="Microsoft JhengHei" panose="020B0604030504040204" pitchFamily="34" charset="-120"/>
              </a:rPr>
              <a:t>)</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pic>
        <p:nvPicPr>
          <p:cNvPr id="15" name="圖片 14">
            <a:extLst>
              <a:ext uri="{FF2B5EF4-FFF2-40B4-BE49-F238E27FC236}">
                <a16:creationId xmlns:a16="http://schemas.microsoft.com/office/drawing/2014/main" id="{C57EB790-B998-47A0-A9C6-9CED8517131F}"/>
              </a:ext>
            </a:extLst>
          </p:cNvPr>
          <p:cNvPicPr>
            <a:picLocks noChangeAspect="1"/>
          </p:cNvPicPr>
          <p:nvPr/>
        </p:nvPicPr>
        <p:blipFill>
          <a:blip r:embed="rId7"/>
          <a:stretch>
            <a:fillRect/>
          </a:stretch>
        </p:blipFill>
        <p:spPr>
          <a:xfrm rot="5400000">
            <a:off x="1102152" y="2558594"/>
            <a:ext cx="892118" cy="1055248"/>
          </a:xfrm>
          <a:prstGeom prst="rect">
            <a:avLst/>
          </a:prstGeom>
        </p:spPr>
      </p:pic>
      <p:sp>
        <p:nvSpPr>
          <p:cNvPr id="16" name="文字方塊 23">
            <a:extLst>
              <a:ext uri="{FF2B5EF4-FFF2-40B4-BE49-F238E27FC236}">
                <a16:creationId xmlns:a16="http://schemas.microsoft.com/office/drawing/2014/main" id="{8941730C-22F1-47BD-A488-1D8F1EEB7C6D}"/>
              </a:ext>
            </a:extLst>
          </p:cNvPr>
          <p:cNvSpPr txBox="1"/>
          <p:nvPr/>
        </p:nvSpPr>
        <p:spPr>
          <a:xfrm>
            <a:off x="3881101" y="3613842"/>
            <a:ext cx="897216" cy="338554"/>
          </a:xfrm>
          <a:prstGeom prst="rect">
            <a:avLst/>
          </a:prstGeom>
          <a:noFill/>
        </p:spPr>
        <p:txBody>
          <a:bodyPr wrap="square" rtlCol="0">
            <a:spAutoFit/>
          </a:bodyPr>
          <a:lstStyle/>
          <a:p>
            <a:pPr algn="ctr"/>
            <a:r>
              <a:rPr lang="en-US" altLang="zh-TW" sz="1600" b="1">
                <a:solidFill>
                  <a:schemeClr val="bg1"/>
                </a:solidFill>
                <a:latin typeface="Microsoft JhengHei" panose="020B0604030504040204" pitchFamily="34" charset="-120"/>
                <a:ea typeface="Microsoft JhengHei" panose="020B0604030504040204" pitchFamily="34" charset="-120"/>
              </a:rPr>
              <a:t>MODE</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pic>
        <p:nvPicPr>
          <p:cNvPr id="18" name="圖片 13">
            <a:extLst>
              <a:ext uri="{FF2B5EF4-FFF2-40B4-BE49-F238E27FC236}">
                <a16:creationId xmlns:a16="http://schemas.microsoft.com/office/drawing/2014/main" id="{F4A1A455-4D9C-9742-AFCB-6131AC2A5C69}"/>
              </a:ext>
            </a:extLst>
          </p:cNvPr>
          <p:cNvPicPr>
            <a:picLocks noChangeAspect="1"/>
          </p:cNvPicPr>
          <p:nvPr/>
        </p:nvPicPr>
        <p:blipFill>
          <a:blip r:embed="rId8"/>
          <a:stretch>
            <a:fillRect/>
          </a:stretch>
        </p:blipFill>
        <p:spPr>
          <a:xfrm>
            <a:off x="3004824" y="1991879"/>
            <a:ext cx="178554" cy="156679"/>
          </a:xfrm>
          <a:prstGeom prst="rect">
            <a:avLst/>
          </a:prstGeom>
        </p:spPr>
      </p:pic>
    </p:spTree>
    <p:extLst>
      <p:ext uri="{BB962C8B-B14F-4D97-AF65-F5344CB8AC3E}">
        <p14:creationId xmlns:p14="http://schemas.microsoft.com/office/powerpoint/2010/main" val="279392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564E-0EE7-644D-966E-EF5DDB23068F}"/>
              </a:ext>
            </a:extLst>
          </p:cNvPr>
          <p:cNvSpPr>
            <a:spLocks noGrp="1"/>
          </p:cNvSpPr>
          <p:nvPr>
            <p:ph type="ctrTitle"/>
          </p:nvPr>
        </p:nvSpPr>
        <p:spPr>
          <a:xfrm>
            <a:off x="0" y="0"/>
            <a:ext cx="9143999" cy="905092"/>
          </a:xfrm>
        </p:spPr>
        <p:txBody>
          <a:bodyPr/>
          <a:lstStyle/>
          <a:p>
            <a:r>
              <a:rPr lang="zh-CN" altLang="en-US" dirty="0"/>
              <a:t>直接使用硬體開關切換</a:t>
            </a:r>
            <a:r>
              <a:rPr lang="zh-CN" altLang="en-US"/>
              <a:t>磁碟模式</a:t>
            </a:r>
            <a:endParaRPr lang="en-US" dirty="0"/>
          </a:p>
        </p:txBody>
      </p:sp>
      <p:pic>
        <p:nvPicPr>
          <p:cNvPr id="6" name="圖片 5">
            <a:extLst>
              <a:ext uri="{FF2B5EF4-FFF2-40B4-BE49-F238E27FC236}">
                <a16:creationId xmlns:a16="http://schemas.microsoft.com/office/drawing/2014/main" id="{DC5DA22D-BB12-40EF-8D0D-666D6E8A0493}"/>
              </a:ext>
            </a:extLst>
          </p:cNvPr>
          <p:cNvPicPr>
            <a:picLocks noChangeAspect="1"/>
          </p:cNvPicPr>
          <p:nvPr/>
        </p:nvPicPr>
        <p:blipFill>
          <a:blip r:embed="rId2"/>
          <a:stretch>
            <a:fillRect/>
          </a:stretch>
        </p:blipFill>
        <p:spPr>
          <a:xfrm>
            <a:off x="354389" y="1103416"/>
            <a:ext cx="358620" cy="358620"/>
          </a:xfrm>
          <a:prstGeom prst="rect">
            <a:avLst/>
          </a:prstGeom>
        </p:spPr>
      </p:pic>
      <p:pic>
        <p:nvPicPr>
          <p:cNvPr id="8" name="圖片 7">
            <a:extLst>
              <a:ext uri="{FF2B5EF4-FFF2-40B4-BE49-F238E27FC236}">
                <a16:creationId xmlns:a16="http://schemas.microsoft.com/office/drawing/2014/main" id="{D665B738-F8F6-4DD6-A250-4B38A7996BF1}"/>
              </a:ext>
            </a:extLst>
          </p:cNvPr>
          <p:cNvPicPr>
            <a:picLocks noChangeAspect="1"/>
          </p:cNvPicPr>
          <p:nvPr/>
        </p:nvPicPr>
        <p:blipFill>
          <a:blip r:embed="rId3"/>
          <a:stretch>
            <a:fillRect/>
          </a:stretch>
        </p:blipFill>
        <p:spPr>
          <a:xfrm>
            <a:off x="2066301" y="1103416"/>
            <a:ext cx="358620" cy="358620"/>
          </a:xfrm>
          <a:prstGeom prst="rect">
            <a:avLst/>
          </a:prstGeom>
        </p:spPr>
      </p:pic>
      <p:pic>
        <p:nvPicPr>
          <p:cNvPr id="10" name="圖片 9">
            <a:extLst>
              <a:ext uri="{FF2B5EF4-FFF2-40B4-BE49-F238E27FC236}">
                <a16:creationId xmlns:a16="http://schemas.microsoft.com/office/drawing/2014/main" id="{43E0FE74-007C-4FFE-80AD-FB6E65867D8C}"/>
              </a:ext>
            </a:extLst>
          </p:cNvPr>
          <p:cNvPicPr>
            <a:picLocks noChangeAspect="1"/>
          </p:cNvPicPr>
          <p:nvPr/>
        </p:nvPicPr>
        <p:blipFill>
          <a:blip r:embed="rId4"/>
          <a:stretch>
            <a:fillRect/>
          </a:stretch>
        </p:blipFill>
        <p:spPr>
          <a:xfrm>
            <a:off x="3778213" y="1103416"/>
            <a:ext cx="358620" cy="358620"/>
          </a:xfrm>
          <a:prstGeom prst="rect">
            <a:avLst/>
          </a:prstGeom>
        </p:spPr>
      </p:pic>
      <p:pic>
        <p:nvPicPr>
          <p:cNvPr id="12" name="圖片 11">
            <a:extLst>
              <a:ext uri="{FF2B5EF4-FFF2-40B4-BE49-F238E27FC236}">
                <a16:creationId xmlns:a16="http://schemas.microsoft.com/office/drawing/2014/main" id="{830B4FEF-8123-43D3-9284-25B290A0FEC4}"/>
              </a:ext>
            </a:extLst>
          </p:cNvPr>
          <p:cNvPicPr>
            <a:picLocks noChangeAspect="1"/>
          </p:cNvPicPr>
          <p:nvPr/>
        </p:nvPicPr>
        <p:blipFill>
          <a:blip r:embed="rId5"/>
          <a:stretch>
            <a:fillRect/>
          </a:stretch>
        </p:blipFill>
        <p:spPr>
          <a:xfrm>
            <a:off x="5490125" y="1103416"/>
            <a:ext cx="358620" cy="358620"/>
          </a:xfrm>
          <a:prstGeom prst="rect">
            <a:avLst/>
          </a:prstGeom>
        </p:spPr>
      </p:pic>
      <p:pic>
        <p:nvPicPr>
          <p:cNvPr id="14" name="圖片 13">
            <a:extLst>
              <a:ext uri="{FF2B5EF4-FFF2-40B4-BE49-F238E27FC236}">
                <a16:creationId xmlns:a16="http://schemas.microsoft.com/office/drawing/2014/main" id="{5BE6BD1F-B05C-45B9-8D3B-816511296B58}"/>
              </a:ext>
            </a:extLst>
          </p:cNvPr>
          <p:cNvPicPr>
            <a:picLocks noChangeAspect="1"/>
          </p:cNvPicPr>
          <p:nvPr/>
        </p:nvPicPr>
        <p:blipFill>
          <a:blip r:embed="rId6"/>
          <a:stretch>
            <a:fillRect/>
          </a:stretch>
        </p:blipFill>
        <p:spPr>
          <a:xfrm>
            <a:off x="7202036" y="1103416"/>
            <a:ext cx="358620" cy="358620"/>
          </a:xfrm>
          <a:prstGeom prst="rect">
            <a:avLst/>
          </a:prstGeom>
        </p:spPr>
      </p:pic>
      <p:pic>
        <p:nvPicPr>
          <p:cNvPr id="20" name="圖片 19">
            <a:extLst>
              <a:ext uri="{FF2B5EF4-FFF2-40B4-BE49-F238E27FC236}">
                <a16:creationId xmlns:a16="http://schemas.microsoft.com/office/drawing/2014/main" id="{9036F7A7-15F5-4648-8654-30052E559247}"/>
              </a:ext>
            </a:extLst>
          </p:cNvPr>
          <p:cNvPicPr>
            <a:picLocks noChangeAspect="1"/>
          </p:cNvPicPr>
          <p:nvPr/>
        </p:nvPicPr>
        <p:blipFill>
          <a:blip r:embed="rId7"/>
          <a:stretch>
            <a:fillRect/>
          </a:stretch>
        </p:blipFill>
        <p:spPr>
          <a:xfrm>
            <a:off x="7562004" y="2133007"/>
            <a:ext cx="1205488" cy="1690236"/>
          </a:xfrm>
          <a:prstGeom prst="rect">
            <a:avLst/>
          </a:prstGeom>
        </p:spPr>
      </p:pic>
      <p:pic>
        <p:nvPicPr>
          <p:cNvPr id="24" name="圖片 23">
            <a:extLst>
              <a:ext uri="{FF2B5EF4-FFF2-40B4-BE49-F238E27FC236}">
                <a16:creationId xmlns:a16="http://schemas.microsoft.com/office/drawing/2014/main" id="{5EAAD22E-2D50-4DE6-9147-2752E4B90175}"/>
              </a:ext>
            </a:extLst>
          </p:cNvPr>
          <p:cNvPicPr>
            <a:picLocks noChangeAspect="1"/>
          </p:cNvPicPr>
          <p:nvPr/>
        </p:nvPicPr>
        <p:blipFill>
          <a:blip r:embed="rId8"/>
          <a:stretch>
            <a:fillRect/>
          </a:stretch>
        </p:blipFill>
        <p:spPr>
          <a:xfrm>
            <a:off x="4153042" y="2133007"/>
            <a:ext cx="1205488" cy="1690236"/>
          </a:xfrm>
          <a:prstGeom prst="rect">
            <a:avLst/>
          </a:prstGeom>
        </p:spPr>
      </p:pic>
      <p:sp>
        <p:nvSpPr>
          <p:cNvPr id="3" name="TextBox 2">
            <a:extLst>
              <a:ext uri="{FF2B5EF4-FFF2-40B4-BE49-F238E27FC236}">
                <a16:creationId xmlns:a16="http://schemas.microsoft.com/office/drawing/2014/main" id="{5535CFBE-938D-FF43-A352-CE1A807BD407}"/>
              </a:ext>
            </a:extLst>
          </p:cNvPr>
          <p:cNvSpPr txBox="1"/>
          <p:nvPr/>
        </p:nvSpPr>
        <p:spPr>
          <a:xfrm>
            <a:off x="576989" y="1115093"/>
            <a:ext cx="1376290" cy="830997"/>
          </a:xfrm>
          <a:prstGeom prst="rect">
            <a:avLst/>
          </a:prstGeom>
          <a:noFill/>
        </p:spPr>
        <p:txBody>
          <a:bodyPr wrap="square" rtlCol="0">
            <a:spAutoFit/>
          </a:bodyPr>
          <a:lstStyle/>
          <a:p>
            <a:r>
              <a:rPr lang="zh-CN" altLang="en-US" sz="1200" b="1">
                <a:solidFill>
                  <a:schemeClr val="bg1"/>
                </a:solidFill>
                <a:latin typeface="Microsoft JhengHei" panose="020B0604030504040204" pitchFamily="34" charset="-120"/>
                <a:ea typeface="Microsoft JhengHei" panose="020B0604030504040204" pitchFamily="34" charset="-120"/>
              </a:rPr>
              <a:t>在</a:t>
            </a:r>
            <a:r>
              <a:rPr lang="en-US" altLang="zh-CN" sz="1200" b="1">
                <a:solidFill>
                  <a:schemeClr val="bg1"/>
                </a:solidFill>
                <a:latin typeface="Microsoft JhengHei" panose="020B0604030504040204" pitchFamily="34" charset="-120"/>
                <a:ea typeface="Microsoft JhengHei" panose="020B0604030504040204" pitchFamily="34" charset="-120"/>
              </a:rPr>
              <a:t> Individual </a:t>
            </a:r>
            <a:r>
              <a:rPr lang="zh-CN" altLang="en-US" sz="1200" b="1">
                <a:solidFill>
                  <a:schemeClr val="bg1"/>
                </a:solidFill>
                <a:latin typeface="Microsoft JhengHei" panose="020B0604030504040204" pitchFamily="34" charset="-120"/>
                <a:ea typeface="Microsoft JhengHei" panose="020B0604030504040204" pitchFamily="34" charset="-120"/>
              </a:rPr>
              <a:t>以外的任何模式之下</a:t>
            </a:r>
            <a:r>
              <a:rPr lang="en-US" altLang="zh-CN" sz="1200" b="1">
                <a:solidFill>
                  <a:schemeClr val="bg1"/>
                </a:solidFill>
                <a:latin typeface="Microsoft JhengHei" panose="020B0604030504040204" pitchFamily="34" charset="-120"/>
                <a:ea typeface="Microsoft JhengHei" panose="020B0604030504040204" pitchFamily="34" charset="-120"/>
              </a:rPr>
              <a:t> (</a:t>
            </a:r>
            <a:r>
              <a:rPr lang="zh-CN" altLang="en-US" sz="1200" b="1">
                <a:solidFill>
                  <a:schemeClr val="bg1"/>
                </a:solidFill>
                <a:latin typeface="Microsoft JhengHei" panose="020B0604030504040204" pitchFamily="34" charset="-120"/>
                <a:ea typeface="Microsoft JhengHei" panose="020B0604030504040204" pitchFamily="34" charset="-120"/>
              </a:rPr>
              <a:t>出廠預設為</a:t>
            </a:r>
            <a:r>
              <a:rPr lang="en-US" altLang="zh-CN" sz="1200" b="1">
                <a:solidFill>
                  <a:schemeClr val="bg1"/>
                </a:solidFill>
                <a:latin typeface="Microsoft JhengHei" panose="020B0604030504040204" pitchFamily="34" charset="-120"/>
                <a:ea typeface="Microsoft JhengHei" panose="020B0604030504040204" pitchFamily="34" charset="-120"/>
              </a:rPr>
              <a:t> Software Ctrl)</a:t>
            </a:r>
            <a:endParaRPr lang="en-US" sz="1200" b="1">
              <a:solidFill>
                <a:schemeClr val="bg1"/>
              </a:solidFill>
              <a:latin typeface="Microsoft JhengHei" panose="020B0604030504040204" pitchFamily="34" charset="-120"/>
              <a:ea typeface="Microsoft JhengHei" panose="020B0604030504040204" pitchFamily="34" charset="-120"/>
            </a:endParaRPr>
          </a:p>
        </p:txBody>
      </p:sp>
      <p:sp>
        <p:nvSpPr>
          <p:cNvPr id="17" name="TextBox 16">
            <a:extLst>
              <a:ext uri="{FF2B5EF4-FFF2-40B4-BE49-F238E27FC236}">
                <a16:creationId xmlns:a16="http://schemas.microsoft.com/office/drawing/2014/main" id="{E4BC9742-0A4A-CC47-A27D-B9E6A0984CE9}"/>
              </a:ext>
            </a:extLst>
          </p:cNvPr>
          <p:cNvSpPr txBox="1"/>
          <p:nvPr/>
        </p:nvSpPr>
        <p:spPr>
          <a:xfrm>
            <a:off x="2346761" y="1115093"/>
            <a:ext cx="1376290" cy="461665"/>
          </a:xfrm>
          <a:prstGeom prst="rect">
            <a:avLst/>
          </a:prstGeom>
          <a:noFill/>
        </p:spPr>
        <p:txBody>
          <a:bodyPr wrap="square" rtlCol="0">
            <a:spAutoFit/>
          </a:bodyPr>
          <a:lstStyle/>
          <a:p>
            <a:r>
              <a:rPr lang="zh-CN" altLang="en-US" sz="1200" b="1">
                <a:solidFill>
                  <a:schemeClr val="bg1"/>
                </a:solidFill>
                <a:latin typeface="Microsoft JhengHei" panose="020B0604030504040204" pitchFamily="34" charset="-120"/>
                <a:ea typeface="Microsoft JhengHei" panose="020B0604030504040204" pitchFamily="34" charset="-120"/>
              </a:rPr>
              <a:t>指撥開關切換到</a:t>
            </a:r>
            <a:r>
              <a:rPr lang="en-US" altLang="zh-CN" sz="1200" b="1">
                <a:solidFill>
                  <a:schemeClr val="bg1"/>
                </a:solidFill>
                <a:latin typeface="Microsoft JhengHei" panose="020B0604030504040204" pitchFamily="34" charset="-120"/>
                <a:ea typeface="Microsoft JhengHei" panose="020B0604030504040204" pitchFamily="34" charset="-120"/>
              </a:rPr>
              <a:t> Individual </a:t>
            </a:r>
            <a:r>
              <a:rPr lang="zh-CN" altLang="en-US" sz="1200" b="1">
                <a:solidFill>
                  <a:schemeClr val="bg1"/>
                </a:solidFill>
                <a:latin typeface="Microsoft JhengHei" panose="020B0604030504040204" pitchFamily="34" charset="-120"/>
                <a:ea typeface="Microsoft JhengHei" panose="020B0604030504040204" pitchFamily="34" charset="-120"/>
              </a:rPr>
              <a:t>模式</a:t>
            </a:r>
            <a:endParaRPr lang="en-US" sz="1200" b="1">
              <a:solidFill>
                <a:schemeClr val="bg1"/>
              </a:solidFill>
              <a:latin typeface="Microsoft JhengHei" panose="020B0604030504040204" pitchFamily="34" charset="-120"/>
              <a:ea typeface="Microsoft JhengHei" panose="020B0604030504040204" pitchFamily="34" charset="-120"/>
            </a:endParaRPr>
          </a:p>
        </p:txBody>
      </p:sp>
      <p:sp>
        <p:nvSpPr>
          <p:cNvPr id="19" name="TextBox 18">
            <a:extLst>
              <a:ext uri="{FF2B5EF4-FFF2-40B4-BE49-F238E27FC236}">
                <a16:creationId xmlns:a16="http://schemas.microsoft.com/office/drawing/2014/main" id="{2EDB6138-5694-9541-8FF2-CE2057356D04}"/>
              </a:ext>
            </a:extLst>
          </p:cNvPr>
          <p:cNvSpPr txBox="1"/>
          <p:nvPr/>
        </p:nvSpPr>
        <p:spPr>
          <a:xfrm>
            <a:off x="3946501" y="1115093"/>
            <a:ext cx="1543624" cy="1000274"/>
          </a:xfrm>
          <a:prstGeom prst="rect">
            <a:avLst/>
          </a:prstGeom>
          <a:noFill/>
        </p:spPr>
        <p:txBody>
          <a:bodyPr wrap="square" rtlCol="0">
            <a:spAutoFit/>
          </a:bodyPr>
          <a:lstStyle/>
          <a:p>
            <a:r>
              <a:rPr lang="zh-CN" altLang="en-US" sz="1200" b="1">
                <a:solidFill>
                  <a:schemeClr val="bg1"/>
                </a:solidFill>
                <a:latin typeface="Microsoft JhengHei" panose="020B0604030504040204" pitchFamily="34" charset="-120"/>
                <a:ea typeface="Microsoft JhengHei" panose="020B0604030504040204" pitchFamily="34" charset="-120"/>
              </a:rPr>
              <a:t>按壓</a:t>
            </a:r>
            <a:r>
              <a:rPr lang="en-US" altLang="zh-CN" sz="1200" b="1">
                <a:solidFill>
                  <a:schemeClr val="bg1"/>
                </a:solidFill>
                <a:latin typeface="Microsoft JhengHei" panose="020B0604030504040204" pitchFamily="34" charset="-120"/>
                <a:ea typeface="Microsoft JhengHei" panose="020B0604030504040204" pitchFamily="34" charset="-120"/>
              </a:rPr>
              <a:t> “SET” </a:t>
            </a:r>
            <a:r>
              <a:rPr lang="zh-CN" altLang="en-US" sz="1200" b="1">
                <a:solidFill>
                  <a:schemeClr val="bg1"/>
                </a:solidFill>
                <a:latin typeface="Microsoft JhengHei" panose="020B0604030504040204" pitchFamily="34" charset="-120"/>
                <a:ea typeface="Microsoft JhengHei" panose="020B0604030504040204" pitchFamily="34" charset="-120"/>
              </a:rPr>
              <a:t>鍵三秒直到</a:t>
            </a:r>
            <a:r>
              <a:rPr lang="zh-TW" altLang="en-US" sz="1200" b="1">
                <a:solidFill>
                  <a:schemeClr val="bg1"/>
                </a:solidFill>
                <a:latin typeface="Microsoft JhengHei" panose="020B0604030504040204" pitchFamily="34" charset="-120"/>
                <a:ea typeface="Microsoft JhengHei" panose="020B0604030504040204" pitchFamily="34" charset="-120"/>
              </a:rPr>
              <a:t>嗶聲出現即可設回</a:t>
            </a:r>
            <a:r>
              <a:rPr lang="en-US" altLang="zh-TW" sz="1200" b="1">
                <a:solidFill>
                  <a:schemeClr val="bg1"/>
                </a:solidFill>
                <a:latin typeface="Microsoft JhengHei" panose="020B0604030504040204" pitchFamily="34" charset="-120"/>
                <a:ea typeface="Microsoft JhengHei" panose="020B0604030504040204" pitchFamily="34" charset="-120"/>
              </a:rPr>
              <a:t> Individual (Reset) </a:t>
            </a:r>
            <a:r>
              <a:rPr lang="zh-CN" altLang="en-US" sz="1200" b="1">
                <a:solidFill>
                  <a:schemeClr val="bg1"/>
                </a:solidFill>
                <a:latin typeface="Microsoft JhengHei" panose="020B0604030504040204" pitchFamily="34" charset="-120"/>
                <a:ea typeface="Microsoft JhengHei" panose="020B0604030504040204" pitchFamily="34" charset="-120"/>
              </a:rPr>
              <a:t>模式</a:t>
            </a:r>
            <a:r>
              <a:rPr lang="en-US" altLang="zh-CN" sz="1200" b="1">
                <a:solidFill>
                  <a:schemeClr val="bg1"/>
                </a:solidFill>
                <a:latin typeface="Microsoft JhengHei" panose="020B0604030504040204" pitchFamily="34" charset="-120"/>
                <a:ea typeface="Microsoft JhengHei" panose="020B0604030504040204" pitchFamily="34" charset="-120"/>
              </a:rPr>
              <a:t>*</a:t>
            </a:r>
            <a:r>
              <a:rPr lang="en-US" altLang="zh-TW" sz="1200" b="1">
                <a:solidFill>
                  <a:schemeClr val="bg1"/>
                </a:solidFill>
                <a:latin typeface="Microsoft JhengHei" panose="020B0604030504040204" pitchFamily="34" charset="-120"/>
                <a:ea typeface="Microsoft JhengHei" panose="020B0604030504040204" pitchFamily="34" charset="-120"/>
              </a:rPr>
              <a:t> </a:t>
            </a:r>
          </a:p>
          <a:p>
            <a:r>
              <a:rPr lang="en-US" altLang="zh-CN" sz="1050" b="1">
                <a:solidFill>
                  <a:schemeClr val="bg1"/>
                </a:solidFill>
                <a:latin typeface="Microsoft JhengHei" panose="020B0604030504040204" pitchFamily="34" charset="-120"/>
                <a:ea typeface="Microsoft JhengHei" panose="020B0604030504040204" pitchFamily="34" charset="-120"/>
              </a:rPr>
              <a:t>*</a:t>
            </a:r>
            <a:r>
              <a:rPr lang="zh-TW" altLang="en-US" sz="1050" b="1">
                <a:solidFill>
                  <a:schemeClr val="bg1"/>
                </a:solidFill>
                <a:latin typeface="Microsoft JhengHei" panose="020B0604030504040204" pitchFamily="34" charset="-120"/>
                <a:ea typeface="Microsoft JhengHei" panose="020B0604030504040204" pitchFamily="34" charset="-120"/>
              </a:rPr>
              <a:t>將清除</a:t>
            </a:r>
            <a:r>
              <a:rPr lang="zh-CN" altLang="en-US" sz="1050" b="1">
                <a:solidFill>
                  <a:schemeClr val="bg1"/>
                </a:solidFill>
                <a:latin typeface="Microsoft JhengHei" panose="020B0604030504040204" pitchFamily="34" charset="-120"/>
                <a:ea typeface="Microsoft JhengHei" panose="020B0604030504040204" pitchFamily="34" charset="-120"/>
              </a:rPr>
              <a:t>硬碟</a:t>
            </a:r>
            <a:r>
              <a:rPr lang="zh-TW" altLang="en-US" sz="1050" b="1">
                <a:solidFill>
                  <a:schemeClr val="bg1"/>
                </a:solidFill>
                <a:latin typeface="Microsoft JhengHei" panose="020B0604030504040204" pitchFamily="34" charset="-120"/>
                <a:ea typeface="Microsoft JhengHei" panose="020B0604030504040204" pitchFamily="34" charset="-120"/>
              </a:rPr>
              <a:t>原有</a:t>
            </a:r>
            <a:r>
              <a:rPr lang="zh-CN" altLang="en-US" sz="1050" b="1">
                <a:solidFill>
                  <a:schemeClr val="bg1"/>
                </a:solidFill>
                <a:latin typeface="Microsoft JhengHei" panose="020B0604030504040204" pitchFamily="34" charset="-120"/>
                <a:ea typeface="Microsoft JhengHei" panose="020B0604030504040204" pitchFamily="34" charset="-120"/>
              </a:rPr>
              <a:t>資料</a:t>
            </a:r>
            <a:endParaRPr lang="en-US" sz="1050" b="1">
              <a:solidFill>
                <a:schemeClr val="bg1"/>
              </a:solidFill>
              <a:latin typeface="Microsoft JhengHei" panose="020B0604030504040204" pitchFamily="34" charset="-120"/>
              <a:ea typeface="Microsoft JhengHei" panose="020B0604030504040204" pitchFamily="34" charset="-120"/>
            </a:endParaRPr>
          </a:p>
        </p:txBody>
      </p:sp>
      <p:sp>
        <p:nvSpPr>
          <p:cNvPr id="21" name="TextBox 20">
            <a:extLst>
              <a:ext uri="{FF2B5EF4-FFF2-40B4-BE49-F238E27FC236}">
                <a16:creationId xmlns:a16="http://schemas.microsoft.com/office/drawing/2014/main" id="{D9EBF52C-6AC9-9741-9BE4-AC2B07AA3455}"/>
              </a:ext>
            </a:extLst>
          </p:cNvPr>
          <p:cNvSpPr txBox="1"/>
          <p:nvPr/>
        </p:nvSpPr>
        <p:spPr>
          <a:xfrm>
            <a:off x="5833973" y="1115093"/>
            <a:ext cx="1376290" cy="646331"/>
          </a:xfrm>
          <a:prstGeom prst="rect">
            <a:avLst/>
          </a:prstGeom>
          <a:noFill/>
        </p:spPr>
        <p:txBody>
          <a:bodyPr wrap="square" rtlCol="0">
            <a:spAutoFit/>
          </a:bodyPr>
          <a:lstStyle/>
          <a:p>
            <a:r>
              <a:rPr lang="zh-CN" altLang="en-US" sz="1200" b="1">
                <a:solidFill>
                  <a:schemeClr val="bg1"/>
                </a:solidFill>
                <a:latin typeface="Microsoft JhengHei" panose="020B0604030504040204" pitchFamily="34" charset="-120"/>
                <a:ea typeface="Microsoft JhengHei" panose="020B0604030504040204" pitchFamily="34" charset="-120"/>
              </a:rPr>
              <a:t>指撥開關切換到</a:t>
            </a:r>
            <a:r>
              <a:rPr lang="en-US" altLang="zh-CN" sz="1200" b="1">
                <a:solidFill>
                  <a:schemeClr val="bg1"/>
                </a:solidFill>
                <a:latin typeface="Microsoft JhengHei" panose="020B0604030504040204" pitchFamily="34" charset="-120"/>
                <a:ea typeface="Microsoft JhengHei" panose="020B0604030504040204" pitchFamily="34" charset="-120"/>
              </a:rPr>
              <a:t> “Individual” </a:t>
            </a:r>
            <a:r>
              <a:rPr lang="zh-CN" altLang="en-US" sz="1200" b="1">
                <a:solidFill>
                  <a:schemeClr val="bg1"/>
                </a:solidFill>
                <a:latin typeface="Microsoft JhengHei" panose="020B0604030504040204" pitchFamily="34" charset="-120"/>
                <a:ea typeface="Microsoft JhengHei" panose="020B0604030504040204" pitchFamily="34" charset="-120"/>
              </a:rPr>
              <a:t>外的任一模式</a:t>
            </a:r>
            <a:endParaRPr lang="en-US" sz="1200" b="1">
              <a:solidFill>
                <a:schemeClr val="bg1"/>
              </a:solidFill>
              <a:latin typeface="Microsoft JhengHei" panose="020B0604030504040204" pitchFamily="34" charset="-120"/>
              <a:ea typeface="Microsoft JhengHei" panose="020B0604030504040204" pitchFamily="34" charset="-120"/>
            </a:endParaRPr>
          </a:p>
        </p:txBody>
      </p:sp>
      <p:sp>
        <p:nvSpPr>
          <p:cNvPr id="23" name="TextBox 22">
            <a:extLst>
              <a:ext uri="{FF2B5EF4-FFF2-40B4-BE49-F238E27FC236}">
                <a16:creationId xmlns:a16="http://schemas.microsoft.com/office/drawing/2014/main" id="{54A7FAAC-11AB-0546-B3D8-FAB936F35FAD}"/>
              </a:ext>
            </a:extLst>
          </p:cNvPr>
          <p:cNvSpPr txBox="1"/>
          <p:nvPr/>
        </p:nvSpPr>
        <p:spPr>
          <a:xfrm>
            <a:off x="7433712" y="1115093"/>
            <a:ext cx="1476624" cy="807913"/>
          </a:xfrm>
          <a:prstGeom prst="rect">
            <a:avLst/>
          </a:prstGeom>
          <a:noFill/>
        </p:spPr>
        <p:txBody>
          <a:bodyPr wrap="square" rtlCol="0">
            <a:spAutoFit/>
          </a:bodyPr>
          <a:lstStyle/>
          <a:p>
            <a:r>
              <a:rPr lang="zh-CN" altLang="en-US" sz="1200" b="1">
                <a:solidFill>
                  <a:schemeClr val="bg1"/>
                </a:solidFill>
                <a:latin typeface="Microsoft JhengHei" panose="020B0604030504040204" pitchFamily="34" charset="-120"/>
                <a:ea typeface="Microsoft JhengHei" panose="020B0604030504040204" pitchFamily="34" charset="-120"/>
              </a:rPr>
              <a:t>按壓</a:t>
            </a:r>
            <a:r>
              <a:rPr lang="en-US" altLang="zh-CN" sz="1200" b="1">
                <a:solidFill>
                  <a:schemeClr val="bg1"/>
                </a:solidFill>
                <a:latin typeface="Microsoft JhengHei" panose="020B0604030504040204" pitchFamily="34" charset="-120"/>
                <a:ea typeface="Microsoft JhengHei" panose="020B0604030504040204" pitchFamily="34" charset="-120"/>
              </a:rPr>
              <a:t> “SET” </a:t>
            </a:r>
            <a:r>
              <a:rPr lang="zh-CN" altLang="en-US" sz="1200" b="1">
                <a:solidFill>
                  <a:schemeClr val="bg1"/>
                </a:solidFill>
                <a:latin typeface="Microsoft JhengHei" panose="020B0604030504040204" pitchFamily="34" charset="-120"/>
                <a:ea typeface="Microsoft JhengHei" panose="020B0604030504040204" pitchFamily="34" charset="-120"/>
              </a:rPr>
              <a:t>鍵三秒直到</a:t>
            </a:r>
            <a:r>
              <a:rPr lang="zh-TW" altLang="en-US" sz="1200" b="1">
                <a:solidFill>
                  <a:schemeClr val="bg1"/>
                </a:solidFill>
                <a:latin typeface="Microsoft JhengHei" panose="020B0604030504040204" pitchFamily="34" charset="-120"/>
                <a:ea typeface="Microsoft JhengHei" panose="020B0604030504040204" pitchFamily="34" charset="-120"/>
              </a:rPr>
              <a:t>嗶聲出現即可設為</a:t>
            </a:r>
            <a:r>
              <a:rPr lang="zh-CN" altLang="en-US" sz="1200" b="1">
                <a:solidFill>
                  <a:schemeClr val="bg1"/>
                </a:solidFill>
                <a:latin typeface="Microsoft JhengHei" panose="020B0604030504040204" pitchFamily="34" charset="-120"/>
                <a:ea typeface="Microsoft JhengHei" panose="020B0604030504040204" pitchFamily="34" charset="-120"/>
              </a:rPr>
              <a:t>新模式</a:t>
            </a:r>
            <a:r>
              <a:rPr lang="en-US" altLang="zh-CN" sz="1200" b="1">
                <a:solidFill>
                  <a:schemeClr val="bg1"/>
                </a:solidFill>
                <a:latin typeface="Microsoft JhengHei" panose="020B0604030504040204" pitchFamily="34" charset="-120"/>
                <a:ea typeface="Microsoft JhengHei" panose="020B0604030504040204" pitchFamily="34" charset="-120"/>
              </a:rPr>
              <a:t>*</a:t>
            </a:r>
            <a:r>
              <a:rPr lang="en-US" altLang="zh-TW" sz="1200" b="1">
                <a:solidFill>
                  <a:schemeClr val="bg1"/>
                </a:solidFill>
                <a:latin typeface="Microsoft JhengHei" panose="020B0604030504040204" pitchFamily="34" charset="-120"/>
                <a:ea typeface="Microsoft JhengHei" panose="020B0604030504040204" pitchFamily="34" charset="-120"/>
              </a:rPr>
              <a:t> </a:t>
            </a:r>
          </a:p>
          <a:p>
            <a:r>
              <a:rPr lang="en-US" altLang="zh-CN" sz="1050" b="1">
                <a:solidFill>
                  <a:schemeClr val="bg1"/>
                </a:solidFill>
                <a:latin typeface="Microsoft JhengHei" panose="020B0604030504040204" pitchFamily="34" charset="-120"/>
                <a:ea typeface="Microsoft JhengHei" panose="020B0604030504040204" pitchFamily="34" charset="-120"/>
              </a:rPr>
              <a:t>*</a:t>
            </a:r>
            <a:r>
              <a:rPr lang="zh-TW" altLang="en-US" sz="1050" b="1">
                <a:solidFill>
                  <a:schemeClr val="bg1"/>
                </a:solidFill>
                <a:latin typeface="Microsoft JhengHei" panose="020B0604030504040204" pitchFamily="34" charset="-120"/>
                <a:ea typeface="Microsoft JhengHei" panose="020B0604030504040204" pitchFamily="34" charset="-120"/>
              </a:rPr>
              <a:t>將清除</a:t>
            </a:r>
            <a:r>
              <a:rPr lang="zh-CN" altLang="en-US" sz="1050" b="1">
                <a:solidFill>
                  <a:schemeClr val="bg1"/>
                </a:solidFill>
                <a:latin typeface="Microsoft JhengHei" panose="020B0604030504040204" pitchFamily="34" charset="-120"/>
                <a:ea typeface="Microsoft JhengHei" panose="020B0604030504040204" pitchFamily="34" charset="-120"/>
              </a:rPr>
              <a:t>硬碟</a:t>
            </a:r>
            <a:r>
              <a:rPr lang="zh-TW" altLang="en-US" sz="1050" b="1">
                <a:solidFill>
                  <a:schemeClr val="bg1"/>
                </a:solidFill>
                <a:latin typeface="Microsoft JhengHei" panose="020B0604030504040204" pitchFamily="34" charset="-120"/>
                <a:ea typeface="Microsoft JhengHei" panose="020B0604030504040204" pitchFamily="34" charset="-120"/>
              </a:rPr>
              <a:t>原有</a:t>
            </a:r>
            <a:r>
              <a:rPr lang="zh-CN" altLang="en-US" sz="1050" b="1">
                <a:solidFill>
                  <a:schemeClr val="bg1"/>
                </a:solidFill>
                <a:latin typeface="Microsoft JhengHei" panose="020B0604030504040204" pitchFamily="34" charset="-120"/>
                <a:ea typeface="Microsoft JhengHei" panose="020B0604030504040204" pitchFamily="34" charset="-120"/>
              </a:rPr>
              <a:t>資料</a:t>
            </a:r>
            <a:endParaRPr lang="en-US" sz="1050" b="1">
              <a:solidFill>
                <a:schemeClr val="bg1"/>
              </a:solidFill>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9596350C-9D26-D14F-86C0-2B630001A4BE}"/>
              </a:ext>
            </a:extLst>
          </p:cNvPr>
          <p:cNvSpPr/>
          <p:nvPr/>
        </p:nvSpPr>
        <p:spPr>
          <a:xfrm>
            <a:off x="2321641" y="4427047"/>
            <a:ext cx="4727281" cy="246221"/>
          </a:xfrm>
          <a:prstGeom prst="rect">
            <a:avLst/>
          </a:prstGeom>
        </p:spPr>
        <p:txBody>
          <a:bodyPr wrap="square">
            <a:spAutoFit/>
          </a:bodyPr>
          <a:lstStyle/>
          <a:p>
            <a:r>
              <a:rPr lang="zh-CN" altLang="en-US" sz="1000" i="1">
                <a:solidFill>
                  <a:schemeClr val="bg1"/>
                </a:solidFill>
                <a:latin typeface="Microsoft JhengHei" panose="020B0604030504040204" pitchFamily="34" charset="-120"/>
                <a:ea typeface="Microsoft JhengHei" panose="020B0604030504040204" pitchFamily="34" charset="-120"/>
              </a:rPr>
              <a:t>注意</a:t>
            </a:r>
            <a:r>
              <a:rPr lang="en-US" altLang="zh-CN" sz="1000" i="1">
                <a:solidFill>
                  <a:schemeClr val="bg1"/>
                </a:solidFill>
                <a:latin typeface="Microsoft JhengHei" panose="020B0604030504040204" pitchFamily="34" charset="-120"/>
                <a:ea typeface="Microsoft JhengHei" panose="020B0604030504040204" pitchFamily="34" charset="-120"/>
              </a:rPr>
              <a:t>: </a:t>
            </a:r>
            <a:r>
              <a:rPr lang="zh-CN" altLang="en-US" sz="1000" i="1">
                <a:solidFill>
                  <a:schemeClr val="bg1"/>
                </a:solidFill>
                <a:latin typeface="Microsoft JhengHei" panose="020B0604030504040204" pitchFamily="34" charset="-120"/>
                <a:ea typeface="Microsoft JhengHei" panose="020B0604030504040204" pitchFamily="34" charset="-120"/>
              </a:rPr>
              <a:t>非</a:t>
            </a:r>
            <a:r>
              <a:rPr lang="en-US" altLang="zh-CN" sz="1000" i="1">
                <a:solidFill>
                  <a:schemeClr val="bg1"/>
                </a:solidFill>
                <a:latin typeface="Microsoft JhengHei" panose="020B0604030504040204" pitchFamily="34" charset="-120"/>
                <a:ea typeface="Microsoft JhengHei" panose="020B0604030504040204" pitchFamily="34" charset="-120"/>
              </a:rPr>
              <a:t> Software Ctrl </a:t>
            </a:r>
            <a:r>
              <a:rPr lang="zh-CN" altLang="en-US" sz="1000" i="1">
                <a:solidFill>
                  <a:schemeClr val="bg1"/>
                </a:solidFill>
                <a:latin typeface="Microsoft JhengHei" panose="020B0604030504040204" pitchFamily="34" charset="-120"/>
                <a:ea typeface="Microsoft JhengHei" panose="020B0604030504040204" pitchFamily="34" charset="-120"/>
              </a:rPr>
              <a:t>模式下，不允許</a:t>
            </a:r>
            <a:r>
              <a:rPr lang="en-US" altLang="zh-CN" sz="1000" i="1">
                <a:solidFill>
                  <a:schemeClr val="bg1"/>
                </a:solidFill>
                <a:latin typeface="Microsoft JhengHei" panose="020B0604030504040204" pitchFamily="34" charset="-120"/>
                <a:ea typeface="Microsoft JhengHei" panose="020B0604030504040204" pitchFamily="34" charset="-120"/>
              </a:rPr>
              <a:t> QTS &amp; </a:t>
            </a:r>
            <a:r>
              <a:rPr lang="zh-CN" altLang="en-US" sz="1000" i="1">
                <a:solidFill>
                  <a:schemeClr val="bg1"/>
                </a:solidFill>
                <a:latin typeface="Microsoft JhengHei" panose="020B0604030504040204" pitchFamily="34" charset="-120"/>
                <a:ea typeface="Microsoft JhengHei" panose="020B0604030504040204" pitchFamily="34" charset="-120"/>
              </a:rPr>
              <a:t>工具軟體建立或移除磁碟組態</a:t>
            </a:r>
            <a:endParaRPr lang="en-US" sz="1000" i="1">
              <a:solidFill>
                <a:schemeClr val="bg1"/>
              </a:solidFill>
              <a:latin typeface="Microsoft JhengHei" panose="020B0604030504040204" pitchFamily="34" charset="-120"/>
              <a:ea typeface="Microsoft JhengHei" panose="020B0604030504040204" pitchFamily="34" charset="-120"/>
            </a:endParaRPr>
          </a:p>
        </p:txBody>
      </p:sp>
      <p:pic>
        <p:nvPicPr>
          <p:cNvPr id="25" name="圖片 15">
            <a:extLst>
              <a:ext uri="{FF2B5EF4-FFF2-40B4-BE49-F238E27FC236}">
                <a16:creationId xmlns:a16="http://schemas.microsoft.com/office/drawing/2014/main" id="{74448C96-864F-4AF8-B9A1-4F00203E6333}"/>
              </a:ext>
            </a:extLst>
          </p:cNvPr>
          <p:cNvPicPr>
            <a:picLocks noChangeAspect="1"/>
          </p:cNvPicPr>
          <p:nvPr/>
        </p:nvPicPr>
        <p:blipFill>
          <a:blip r:embed="rId9"/>
          <a:stretch>
            <a:fillRect/>
          </a:stretch>
        </p:blipFill>
        <p:spPr>
          <a:xfrm rot="5400000">
            <a:off x="696184" y="2045241"/>
            <a:ext cx="1094018" cy="1286714"/>
          </a:xfrm>
          <a:prstGeom prst="rect">
            <a:avLst/>
          </a:prstGeom>
        </p:spPr>
      </p:pic>
      <p:sp>
        <p:nvSpPr>
          <p:cNvPr id="27" name="文字方塊 23">
            <a:extLst>
              <a:ext uri="{FF2B5EF4-FFF2-40B4-BE49-F238E27FC236}">
                <a16:creationId xmlns:a16="http://schemas.microsoft.com/office/drawing/2014/main" id="{9FCC6C9B-D564-4C12-8264-2C14E79EB506}"/>
              </a:ext>
            </a:extLst>
          </p:cNvPr>
          <p:cNvSpPr txBox="1"/>
          <p:nvPr/>
        </p:nvSpPr>
        <p:spPr>
          <a:xfrm>
            <a:off x="696184" y="3330689"/>
            <a:ext cx="1094018" cy="338554"/>
          </a:xfrm>
          <a:prstGeom prst="rect">
            <a:avLst/>
          </a:prstGeom>
          <a:noFill/>
        </p:spPr>
        <p:txBody>
          <a:bodyPr wrap="square" rtlCol="0">
            <a:spAutoFit/>
          </a:bodyPr>
          <a:lstStyle/>
          <a:p>
            <a:pPr algn="ctr"/>
            <a:r>
              <a:rPr lang="en-US" altLang="zh-TW" sz="1600" b="1">
                <a:solidFill>
                  <a:schemeClr val="bg1"/>
                </a:solidFill>
                <a:latin typeface="Microsoft JhengHei" panose="020B0604030504040204" pitchFamily="34" charset="-120"/>
                <a:ea typeface="Microsoft JhengHei" panose="020B0604030504040204" pitchFamily="34" charset="-120"/>
              </a:rPr>
              <a:t>MODE</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28" name="文字方塊 27">
            <a:extLst>
              <a:ext uri="{FF2B5EF4-FFF2-40B4-BE49-F238E27FC236}">
                <a16:creationId xmlns:a16="http://schemas.microsoft.com/office/drawing/2014/main" id="{4F74A7F9-95D1-4D7B-98D6-B4319F24E86F}"/>
              </a:ext>
            </a:extLst>
          </p:cNvPr>
          <p:cNvSpPr txBox="1"/>
          <p:nvPr/>
        </p:nvSpPr>
        <p:spPr>
          <a:xfrm>
            <a:off x="2407920" y="3330689"/>
            <a:ext cx="1163544" cy="338554"/>
          </a:xfrm>
          <a:prstGeom prst="rect">
            <a:avLst/>
          </a:prstGeom>
          <a:noFill/>
        </p:spPr>
        <p:txBody>
          <a:bodyPr wrap="square" rtlCol="0">
            <a:spAutoFit/>
          </a:bodyPr>
          <a:lstStyle/>
          <a:p>
            <a:r>
              <a:rPr lang="en-US" altLang="zh-TW" sz="1600" b="1">
                <a:solidFill>
                  <a:schemeClr val="bg1"/>
                </a:solidFill>
                <a:latin typeface="Microsoft JhengHei" panose="020B0604030504040204" pitchFamily="34" charset="-120"/>
                <a:ea typeface="Microsoft JhengHei" panose="020B0604030504040204" pitchFamily="34" charset="-120"/>
              </a:rPr>
              <a:t>Individual</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pic>
        <p:nvPicPr>
          <p:cNvPr id="29" name="圖片 28">
            <a:extLst>
              <a:ext uri="{FF2B5EF4-FFF2-40B4-BE49-F238E27FC236}">
                <a16:creationId xmlns:a16="http://schemas.microsoft.com/office/drawing/2014/main" id="{EF1B94A8-9F2B-4FE8-9FF7-EF54FA54F1E3}"/>
              </a:ext>
            </a:extLst>
          </p:cNvPr>
          <p:cNvPicPr>
            <a:picLocks noChangeAspect="1"/>
          </p:cNvPicPr>
          <p:nvPr/>
        </p:nvPicPr>
        <p:blipFill>
          <a:blip r:embed="rId10"/>
          <a:stretch>
            <a:fillRect/>
          </a:stretch>
        </p:blipFill>
        <p:spPr>
          <a:xfrm rot="5400000">
            <a:off x="2424921" y="2045241"/>
            <a:ext cx="1086732" cy="1285448"/>
          </a:xfrm>
          <a:prstGeom prst="rect">
            <a:avLst/>
          </a:prstGeom>
        </p:spPr>
      </p:pic>
      <p:pic>
        <p:nvPicPr>
          <p:cNvPr id="30" name="圖片 15">
            <a:extLst>
              <a:ext uri="{FF2B5EF4-FFF2-40B4-BE49-F238E27FC236}">
                <a16:creationId xmlns:a16="http://schemas.microsoft.com/office/drawing/2014/main" id="{8F2B97A0-BAA1-47CC-BCD4-CCF1B44B4345}"/>
              </a:ext>
            </a:extLst>
          </p:cNvPr>
          <p:cNvPicPr>
            <a:picLocks noChangeAspect="1"/>
          </p:cNvPicPr>
          <p:nvPr/>
        </p:nvPicPr>
        <p:blipFill>
          <a:blip r:embed="rId9"/>
          <a:stretch>
            <a:fillRect/>
          </a:stretch>
        </p:blipFill>
        <p:spPr>
          <a:xfrm rot="5400000">
            <a:off x="5905092" y="2045241"/>
            <a:ext cx="1094018" cy="1286714"/>
          </a:xfrm>
          <a:prstGeom prst="rect">
            <a:avLst/>
          </a:prstGeom>
        </p:spPr>
      </p:pic>
      <p:sp>
        <p:nvSpPr>
          <p:cNvPr id="31" name="文字方塊 23">
            <a:extLst>
              <a:ext uri="{FF2B5EF4-FFF2-40B4-BE49-F238E27FC236}">
                <a16:creationId xmlns:a16="http://schemas.microsoft.com/office/drawing/2014/main" id="{5097AC51-D1C4-4EF9-A93C-CFDBCD0CE861}"/>
              </a:ext>
            </a:extLst>
          </p:cNvPr>
          <p:cNvSpPr txBox="1"/>
          <p:nvPr/>
        </p:nvSpPr>
        <p:spPr>
          <a:xfrm>
            <a:off x="5905092" y="3330689"/>
            <a:ext cx="1094018" cy="338554"/>
          </a:xfrm>
          <a:prstGeom prst="rect">
            <a:avLst/>
          </a:prstGeom>
          <a:noFill/>
        </p:spPr>
        <p:txBody>
          <a:bodyPr wrap="square" rtlCol="0">
            <a:spAutoFit/>
          </a:bodyPr>
          <a:lstStyle/>
          <a:p>
            <a:pPr algn="ctr"/>
            <a:r>
              <a:rPr lang="en-US" altLang="zh-TW" sz="1600" b="1">
                <a:solidFill>
                  <a:schemeClr val="bg1"/>
                </a:solidFill>
                <a:latin typeface="Microsoft JhengHei" panose="020B0604030504040204" pitchFamily="34" charset="-120"/>
                <a:ea typeface="Microsoft JhengHei" panose="020B0604030504040204" pitchFamily="34" charset="-120"/>
              </a:rPr>
              <a:t>MODE</a:t>
            </a:r>
            <a:endParaRPr lang="zh-TW" altLang="en-US" sz="1600" b="1">
              <a:solidFill>
                <a:schemeClr val="bg1"/>
              </a:solidFill>
              <a:latin typeface="Microsoft JhengHei" panose="020B0604030504040204" pitchFamily="34" charset="-120"/>
              <a:ea typeface="Microsoft JhengHei" panose="020B0604030504040204" pitchFamily="34" charset="-120"/>
            </a:endParaRPr>
          </a:p>
        </p:txBody>
      </p:sp>
      <p:pic>
        <p:nvPicPr>
          <p:cNvPr id="32" name="圖片 13">
            <a:extLst>
              <a:ext uri="{FF2B5EF4-FFF2-40B4-BE49-F238E27FC236}">
                <a16:creationId xmlns:a16="http://schemas.microsoft.com/office/drawing/2014/main" id="{E41DEAEE-6421-4C48-BE90-ACAB8A2E02CA}"/>
              </a:ext>
            </a:extLst>
          </p:cNvPr>
          <p:cNvPicPr>
            <a:picLocks noChangeAspect="1"/>
          </p:cNvPicPr>
          <p:nvPr/>
        </p:nvPicPr>
        <p:blipFill>
          <a:blip r:embed="rId11"/>
          <a:stretch>
            <a:fillRect/>
          </a:stretch>
        </p:blipFill>
        <p:spPr>
          <a:xfrm>
            <a:off x="2213439" y="4471817"/>
            <a:ext cx="178554" cy="156679"/>
          </a:xfrm>
          <a:prstGeom prst="rect">
            <a:avLst/>
          </a:prstGeom>
        </p:spPr>
      </p:pic>
      <p:pic>
        <p:nvPicPr>
          <p:cNvPr id="33" name="圖片 25">
            <a:extLst>
              <a:ext uri="{FF2B5EF4-FFF2-40B4-BE49-F238E27FC236}">
                <a16:creationId xmlns:a16="http://schemas.microsoft.com/office/drawing/2014/main" id="{F0B25C97-B8A5-E44E-AE7C-D42445545868}"/>
              </a:ext>
            </a:extLst>
          </p:cNvPr>
          <p:cNvPicPr>
            <a:picLocks noChangeAspect="1"/>
          </p:cNvPicPr>
          <p:nvPr/>
        </p:nvPicPr>
        <p:blipFill>
          <a:blip r:embed="rId12"/>
          <a:stretch>
            <a:fillRect/>
          </a:stretch>
        </p:blipFill>
        <p:spPr>
          <a:xfrm>
            <a:off x="1265134" y="3716884"/>
            <a:ext cx="5566278" cy="568755"/>
          </a:xfrm>
          <a:prstGeom prst="rect">
            <a:avLst/>
          </a:prstGeom>
        </p:spPr>
      </p:pic>
    </p:spTree>
    <p:extLst>
      <p:ext uri="{BB962C8B-B14F-4D97-AF65-F5344CB8AC3E}">
        <p14:creationId xmlns:p14="http://schemas.microsoft.com/office/powerpoint/2010/main" val="320763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矩形 5">
            <a:extLst>
              <a:ext uri="{FF2B5EF4-FFF2-40B4-BE49-F238E27FC236}">
                <a16:creationId xmlns:a16="http://schemas.microsoft.com/office/drawing/2014/main" id="{2460A04D-8B39-4790-9D69-BC67A8B3E27D}"/>
              </a:ext>
            </a:extLst>
          </p:cNvPr>
          <p:cNvSpPr/>
          <p:nvPr/>
        </p:nvSpPr>
        <p:spPr>
          <a:xfrm>
            <a:off x="0" y="814724"/>
            <a:ext cx="5742633" cy="1949380"/>
          </a:xfrm>
          <a:prstGeom prst="rect">
            <a:avLst/>
          </a:prstGeom>
          <a:gradFill flip="none" rotWithShape="0">
            <a:gsLst>
              <a:gs pos="0">
                <a:schemeClr val="bg1"/>
              </a:gs>
              <a:gs pos="100000">
                <a:schemeClr val="bg1">
                  <a:alpha val="0"/>
                </a:schemeClr>
              </a:gs>
              <a:gs pos="90000">
                <a:schemeClr val="bg1">
                  <a:alpha val="2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hape 301">
            <a:extLst>
              <a:ext uri="{FF2B5EF4-FFF2-40B4-BE49-F238E27FC236}">
                <a16:creationId xmlns:a16="http://schemas.microsoft.com/office/drawing/2014/main" id="{90D3CCDA-26AA-4129-B9F8-3F95A66F045D}"/>
              </a:ext>
            </a:extLst>
          </p:cNvPr>
          <p:cNvSpPr txBox="1">
            <a:spLocks/>
          </p:cNvSpPr>
          <p:nvPr/>
        </p:nvSpPr>
        <p:spPr>
          <a:xfrm>
            <a:off x="307717" y="1580577"/>
            <a:ext cx="7302668" cy="10671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buSzPts val="4400"/>
            </a:pPr>
            <a:r>
              <a:rPr lang="zh-TW" altLang="en-US" sz="4000">
                <a:solidFill>
                  <a:srgbClr val="002060"/>
                </a:solidFill>
                <a:latin typeface="Microsoft JhengHei"/>
                <a:ea typeface="Microsoft JhengHei"/>
              </a:rPr>
              <a:t>在W</a:t>
            </a:r>
            <a:r>
              <a:rPr lang="en-US" altLang="zh-TW" sz="4000" err="1">
                <a:solidFill>
                  <a:srgbClr val="002060"/>
                </a:solidFill>
                <a:latin typeface="Microsoft JhengHei"/>
                <a:ea typeface="Microsoft JhengHei"/>
              </a:rPr>
              <a:t>indows</a:t>
            </a:r>
            <a:r>
              <a:rPr lang="en-US" altLang="zh-TW" sz="4000">
                <a:solidFill>
                  <a:srgbClr val="002060"/>
                </a:solidFill>
                <a:latin typeface="Microsoft JhengHei"/>
                <a:ea typeface="Microsoft JhengHei"/>
              </a:rPr>
              <a:t>/Mac</a:t>
            </a:r>
            <a:endParaRPr lang="en-US" sz="2400">
              <a:solidFill>
                <a:srgbClr val="000000"/>
              </a:solidFill>
              <a:ea typeface="Microsoft JhengHei"/>
            </a:endParaRPr>
          </a:p>
          <a:p>
            <a:pPr algn="l">
              <a:buSzPts val="4400"/>
            </a:pPr>
            <a:r>
              <a:rPr lang="en-US" altLang="zh-TW" sz="4000" err="1">
                <a:solidFill>
                  <a:srgbClr val="002060"/>
                </a:solidFill>
                <a:latin typeface="Microsoft JhengHei"/>
                <a:ea typeface="Microsoft JhengHei"/>
              </a:rPr>
              <a:t>伺服器與</a:t>
            </a:r>
            <a:r>
              <a:rPr lang="zh-TW" altLang="en-US" sz="4000">
                <a:solidFill>
                  <a:srgbClr val="002060"/>
                </a:solidFill>
                <a:latin typeface="Microsoft JhengHei"/>
                <a:ea typeface="Microsoft JhengHei"/>
              </a:rPr>
              <a:t>電腦</a:t>
            </a:r>
            <a:endParaRPr lang="en-US" altLang="zh-TW" sz="4000">
              <a:solidFill>
                <a:srgbClr val="002060"/>
              </a:solidFill>
              <a:latin typeface="Microsoft JhengHei"/>
              <a:ea typeface="Microsoft JhengHei"/>
            </a:endParaRPr>
          </a:p>
          <a:p>
            <a:pPr algn="l">
              <a:buSzPts val="4400"/>
            </a:pPr>
            <a:r>
              <a:rPr lang="zh-TW" altLang="en-US" sz="4000">
                <a:solidFill>
                  <a:srgbClr val="002060"/>
                </a:solidFill>
                <a:latin typeface="Microsoft JhengHei"/>
                <a:ea typeface="Microsoft JhengHei"/>
              </a:rPr>
              <a:t>使用 </a:t>
            </a:r>
            <a:r>
              <a:rPr lang="en-US" altLang="zh-TW" sz="4000">
                <a:solidFill>
                  <a:srgbClr val="002060"/>
                </a:solidFill>
                <a:latin typeface="Microsoft JhengHei"/>
                <a:ea typeface="Microsoft JhengHei"/>
              </a:rPr>
              <a:t>TR-004U</a:t>
            </a:r>
            <a:endParaRPr lang="en-US" sz="2400"/>
          </a:p>
          <a:p>
            <a:pPr algn="l">
              <a:buSzPts val="4400"/>
            </a:pPr>
            <a:r>
              <a:rPr lang="en-US" altLang="zh-TW" sz="4000">
                <a:solidFill>
                  <a:srgbClr val="002060"/>
                </a:solidFill>
                <a:latin typeface="Microsoft JhengHei"/>
                <a:ea typeface="Microsoft JhengHei"/>
              </a:rPr>
              <a:t>  </a:t>
            </a:r>
            <a:endParaRPr lang="en-US" sz="2400">
              <a:solidFill>
                <a:srgbClr val="002060"/>
              </a:solidFill>
            </a:endParaRPr>
          </a:p>
        </p:txBody>
      </p:sp>
      <p:sp>
        <p:nvSpPr>
          <p:cNvPr id="2" name="Title 1">
            <a:extLst>
              <a:ext uri="{FF2B5EF4-FFF2-40B4-BE49-F238E27FC236}">
                <a16:creationId xmlns:a16="http://schemas.microsoft.com/office/drawing/2014/main" id="{7E871A76-3DB4-4E7A-91FE-AC69F89D5602}"/>
              </a:ext>
            </a:extLst>
          </p:cNvPr>
          <p:cNvSpPr txBox="1">
            <a:spLocks/>
          </p:cNvSpPr>
          <p:nvPr/>
        </p:nvSpPr>
        <p:spPr>
          <a:xfrm>
            <a:off x="327886" y="2880466"/>
            <a:ext cx="3991528" cy="52388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US" sz="2000" b="1" dirty="0">
                <a:solidFill>
                  <a:schemeClr val="bg2">
                    <a:lumMod val="90000"/>
                    <a:lumOff val="10000"/>
                  </a:schemeClr>
                </a:solidFill>
              </a:rPr>
              <a:t>透過電腦端工具程式</a:t>
            </a:r>
            <a:r>
              <a:rPr lang="en-US" altLang="zh-CN" sz="2000" b="1" dirty="0">
                <a:solidFill>
                  <a:schemeClr val="bg2">
                    <a:lumMod val="90000"/>
                    <a:lumOff val="10000"/>
                  </a:schemeClr>
                </a:solidFill>
              </a:rPr>
              <a:t> </a:t>
            </a:r>
            <a:br>
              <a:rPr lang="en-US" altLang="zh-CN" sz="2000" b="1" dirty="0">
                <a:solidFill>
                  <a:schemeClr val="bg2">
                    <a:lumMod val="90000"/>
                    <a:lumOff val="10000"/>
                  </a:schemeClr>
                </a:solidFill>
              </a:rPr>
            </a:br>
            <a:r>
              <a:rPr lang="en-US" altLang="zh-CN" sz="2000" b="1" dirty="0">
                <a:solidFill>
                  <a:schemeClr val="bg2">
                    <a:lumMod val="90000"/>
                    <a:lumOff val="10000"/>
                  </a:schemeClr>
                </a:solidFill>
              </a:rPr>
              <a:t>QNAP</a:t>
            </a:r>
            <a:r>
              <a:rPr lang="zh-CN" altLang="en-US" sz="2000" b="1" dirty="0">
                <a:solidFill>
                  <a:schemeClr val="bg2">
                    <a:lumMod val="90000"/>
                    <a:lumOff val="10000"/>
                  </a:schemeClr>
                </a:solidFill>
              </a:rPr>
              <a:t> </a:t>
            </a:r>
            <a:r>
              <a:rPr lang="en-US" altLang="zh-CN" sz="2000" b="1" dirty="0">
                <a:solidFill>
                  <a:schemeClr val="bg2">
                    <a:lumMod val="90000"/>
                    <a:lumOff val="10000"/>
                  </a:schemeClr>
                </a:solidFill>
              </a:rPr>
              <a:t>External</a:t>
            </a:r>
            <a:r>
              <a:rPr lang="zh-CN" altLang="en-US" sz="2000" b="1" dirty="0">
                <a:solidFill>
                  <a:schemeClr val="bg2">
                    <a:lumMod val="90000"/>
                    <a:lumOff val="10000"/>
                  </a:schemeClr>
                </a:solidFill>
              </a:rPr>
              <a:t> </a:t>
            </a:r>
            <a:r>
              <a:rPr lang="en-US" altLang="zh-CN" sz="2000" b="1" dirty="0">
                <a:solidFill>
                  <a:schemeClr val="bg2">
                    <a:lumMod val="90000"/>
                    <a:lumOff val="10000"/>
                  </a:schemeClr>
                </a:solidFill>
              </a:rPr>
              <a:t>RAID</a:t>
            </a:r>
            <a:r>
              <a:rPr lang="zh-CN" altLang="en-US" sz="2000" b="1" dirty="0">
                <a:solidFill>
                  <a:schemeClr val="bg2">
                    <a:lumMod val="90000"/>
                    <a:lumOff val="10000"/>
                  </a:schemeClr>
                </a:solidFill>
              </a:rPr>
              <a:t> </a:t>
            </a:r>
            <a:r>
              <a:rPr lang="en-US" altLang="zh-CN" sz="2000" b="1" dirty="0">
                <a:solidFill>
                  <a:schemeClr val="bg2">
                    <a:lumMod val="90000"/>
                    <a:lumOff val="10000"/>
                  </a:schemeClr>
                </a:solidFill>
              </a:rPr>
              <a:t>Manager</a:t>
            </a:r>
            <a:endParaRPr lang="en-US" sz="2000" b="1" dirty="0">
              <a:solidFill>
                <a:schemeClr val="bg2">
                  <a:lumMod val="90000"/>
                  <a:lumOff val="10000"/>
                </a:schemeClr>
              </a:solidFill>
            </a:endParaRPr>
          </a:p>
        </p:txBody>
      </p:sp>
    </p:spTree>
    <p:extLst>
      <p:ext uri="{BB962C8B-B14F-4D97-AF65-F5344CB8AC3E}">
        <p14:creationId xmlns:p14="http://schemas.microsoft.com/office/powerpoint/2010/main" val="81898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33549B0-C26F-4A28-A9E3-B1A317CB891B}"/>
              </a:ext>
            </a:extLst>
          </p:cNvPr>
          <p:cNvPicPr>
            <a:picLocks noChangeAspect="1"/>
          </p:cNvPicPr>
          <p:nvPr/>
        </p:nvPicPr>
        <p:blipFill>
          <a:blip r:embed="rId3"/>
          <a:stretch>
            <a:fillRect/>
          </a:stretch>
        </p:blipFill>
        <p:spPr>
          <a:xfrm>
            <a:off x="6389079" y="1737194"/>
            <a:ext cx="2547699" cy="819949"/>
          </a:xfrm>
          <a:prstGeom prst="rect">
            <a:avLst/>
          </a:prstGeom>
        </p:spPr>
      </p:pic>
      <p:pic>
        <p:nvPicPr>
          <p:cNvPr id="33" name="圖片 32">
            <a:extLst>
              <a:ext uri="{FF2B5EF4-FFF2-40B4-BE49-F238E27FC236}">
                <a16:creationId xmlns:a16="http://schemas.microsoft.com/office/drawing/2014/main" id="{BE614025-29C1-4BBC-80FE-4E21628DC547}"/>
              </a:ext>
            </a:extLst>
          </p:cNvPr>
          <p:cNvPicPr>
            <a:picLocks noChangeAspect="1"/>
          </p:cNvPicPr>
          <p:nvPr/>
        </p:nvPicPr>
        <p:blipFill>
          <a:blip r:embed="rId4"/>
          <a:stretch>
            <a:fillRect/>
          </a:stretch>
        </p:blipFill>
        <p:spPr>
          <a:xfrm>
            <a:off x="2434144" y="1257146"/>
            <a:ext cx="3404218" cy="3373645"/>
          </a:xfrm>
          <a:prstGeom prst="rect">
            <a:avLst/>
          </a:prstGeom>
          <a:effectLst>
            <a:outerShdw blurRad="50800" dist="38100" algn="l" rotWithShape="0">
              <a:prstClr val="black">
                <a:alpha val="40000"/>
              </a:prstClr>
            </a:outerShdw>
          </a:effectLst>
        </p:spPr>
      </p:pic>
      <p:sp>
        <p:nvSpPr>
          <p:cNvPr id="9" name="內容版面配置區 1">
            <a:extLst>
              <a:ext uri="{FF2B5EF4-FFF2-40B4-BE49-F238E27FC236}">
                <a16:creationId xmlns:a16="http://schemas.microsoft.com/office/drawing/2014/main" id="{9B1E05BC-1F31-4A8C-BB15-04D3777309DF}"/>
              </a:ext>
            </a:extLst>
          </p:cNvPr>
          <p:cNvSpPr txBox="1">
            <a:spLocks/>
          </p:cNvSpPr>
          <p:nvPr/>
        </p:nvSpPr>
        <p:spPr>
          <a:xfrm>
            <a:off x="514256" y="1014796"/>
            <a:ext cx="7979504" cy="553923"/>
          </a:xfrm>
          <a:prstGeom prst="rect">
            <a:avLst/>
          </a:prstGeom>
        </p:spPr>
        <p:txBody>
          <a:bodyPr vert="horz" lIns="91440" tIns="45720" rIns="91440" bIns="45720" rtlCol="0" anchor="t">
            <a:normAutofit fontScale="92500" lnSpcReduction="10000"/>
          </a:bodyPr>
          <a:lstStyle/>
          <a:p>
            <a:pPr>
              <a:lnSpc>
                <a:spcPct val="110000"/>
              </a:lnSpc>
              <a:buClr>
                <a:schemeClr val="bg2">
                  <a:lumMod val="90000"/>
                  <a:lumOff val="10000"/>
                </a:schemeClr>
              </a:buClr>
              <a:defRPr/>
            </a:pPr>
            <a:r>
              <a:rPr lang="en-US" altLang="zh-TW" sz="1600" b="1">
                <a:solidFill>
                  <a:schemeClr val="bg2">
                    <a:lumMod val="90000"/>
                    <a:lumOff val="10000"/>
                  </a:schemeClr>
                </a:solidFill>
                <a:latin typeface="Microsoft JhengHei" panose="020B0604030504040204" pitchFamily="34" charset="-120"/>
                <a:ea typeface="Microsoft JhengHei" panose="020B0604030504040204" pitchFamily="34" charset="-120"/>
              </a:rPr>
              <a:t>QNAP USB-U31A2P01 </a:t>
            </a:r>
            <a:r>
              <a:rPr lang="zh-CN" altLang="en-US" sz="1600" b="1">
                <a:solidFill>
                  <a:schemeClr val="bg2">
                    <a:lumMod val="90000"/>
                    <a:lumOff val="10000"/>
                  </a:schemeClr>
                </a:solidFill>
                <a:latin typeface="Microsoft JhengHei" panose="020B0604030504040204" pitchFamily="34" charset="-120"/>
                <a:ea typeface="Microsoft JhengHei" panose="020B0604030504040204" pitchFamily="34" charset="-120"/>
              </a:rPr>
              <a:t>擴充卡</a:t>
            </a:r>
            <a:r>
              <a:rPr lang="zh-TW" altLang="en-US" sz="1600" b="1">
                <a:solidFill>
                  <a:schemeClr val="bg2">
                    <a:lumMod val="90000"/>
                    <a:lumOff val="10000"/>
                  </a:schemeClr>
                </a:solidFill>
                <a:latin typeface="Microsoft JhengHei" panose="020B0604030504040204" pitchFamily="34" charset="-120"/>
                <a:ea typeface="Microsoft JhengHei" panose="020B0604030504040204" pitchFamily="34" charset="-120"/>
              </a:rPr>
              <a:t>配備雙埠 </a:t>
            </a:r>
            <a:r>
              <a:rPr lang="en-US" altLang="zh-TW" sz="1600" b="1">
                <a:solidFill>
                  <a:schemeClr val="bg2">
                    <a:lumMod val="90000"/>
                    <a:lumOff val="10000"/>
                  </a:schemeClr>
                </a:solidFill>
                <a:latin typeface="Microsoft JhengHei" panose="020B0604030504040204" pitchFamily="34" charset="-120"/>
                <a:ea typeface="Microsoft JhengHei" panose="020B0604030504040204" pitchFamily="34" charset="-120"/>
              </a:rPr>
              <a:t>USB 3.1 Gen2 </a:t>
            </a:r>
            <a:r>
              <a:rPr lang="zh-TW" altLang="en-US" sz="1600" b="1">
                <a:solidFill>
                  <a:schemeClr val="bg2">
                    <a:lumMod val="90000"/>
                    <a:lumOff val="10000"/>
                  </a:schemeClr>
                </a:solidFill>
                <a:latin typeface="Microsoft JhengHei" panose="020B0604030504040204" pitchFamily="34" charset="-120"/>
                <a:ea typeface="Microsoft JhengHei" panose="020B0604030504040204" pitchFamily="34" charset="-120"/>
              </a:rPr>
              <a:t>連接埠，可同時連接兩個 </a:t>
            </a:r>
            <a:r>
              <a:rPr lang="en-US" altLang="zh-TW" sz="1600" b="1">
                <a:solidFill>
                  <a:schemeClr val="bg2">
                    <a:lumMod val="90000"/>
                    <a:lumOff val="10000"/>
                  </a:schemeClr>
                </a:solidFill>
                <a:latin typeface="Microsoft JhengHei" panose="020B0604030504040204" pitchFamily="34" charset="-120"/>
                <a:ea typeface="Microsoft JhengHei" panose="020B0604030504040204" pitchFamily="34" charset="-120"/>
              </a:rPr>
              <a:t>USB </a:t>
            </a:r>
            <a:r>
              <a:rPr lang="zh-TW" altLang="en-US" sz="1600" b="1">
                <a:solidFill>
                  <a:schemeClr val="bg2">
                    <a:lumMod val="90000"/>
                    <a:lumOff val="10000"/>
                  </a:schemeClr>
                </a:solidFill>
                <a:latin typeface="Microsoft JhengHei" panose="020B0604030504040204" pitchFamily="34" charset="-120"/>
                <a:ea typeface="Microsoft JhengHei" panose="020B0604030504040204" pitchFamily="34" charset="-120"/>
              </a:rPr>
              <a:t>裝置，讓您透過 </a:t>
            </a:r>
            <a:r>
              <a:rPr lang="en-US" altLang="zh-TW" sz="1600" b="1">
                <a:solidFill>
                  <a:schemeClr val="bg2">
                    <a:lumMod val="90000"/>
                    <a:lumOff val="10000"/>
                  </a:schemeClr>
                </a:solidFill>
                <a:latin typeface="Microsoft JhengHei" panose="020B0604030504040204" pitchFamily="34" charset="-120"/>
                <a:ea typeface="Microsoft JhengHei" panose="020B0604030504040204" pitchFamily="34" charset="-120"/>
              </a:rPr>
              <a:t>USB </a:t>
            </a:r>
            <a:r>
              <a:rPr lang="zh-TW" altLang="en-US" sz="1600" b="1">
                <a:solidFill>
                  <a:schemeClr val="bg2">
                    <a:lumMod val="90000"/>
                    <a:lumOff val="10000"/>
                  </a:schemeClr>
                </a:solidFill>
                <a:latin typeface="Microsoft JhengHei" panose="020B0604030504040204" pitchFamily="34" charset="-120"/>
                <a:ea typeface="Microsoft JhengHei" panose="020B0604030504040204" pitchFamily="34" charset="-120"/>
              </a:rPr>
              <a:t>介面也可快速完成大檔傳輸，應用更廣且效率更高。</a:t>
            </a:r>
            <a:endParaRPr lang="zh-TW" altLang="en-US" sz="2000" b="1">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p:txBody>
          <a:bodyPr/>
          <a:lstStyle/>
          <a:p>
            <a:r>
              <a:rPr lang="zh-CN" altLang="en-US"/>
              <a:t>替</a:t>
            </a:r>
            <a:r>
              <a:rPr lang="en-US" altLang="zh-CN" dirty="0"/>
              <a:t> PC &amp; </a:t>
            </a:r>
            <a:r>
              <a:rPr lang="en-US" altLang="zh-CN"/>
              <a:t>NAS </a:t>
            </a:r>
            <a:r>
              <a:rPr lang="zh-CN" altLang="en-US"/>
              <a:t>新增額外</a:t>
            </a:r>
            <a:r>
              <a:rPr lang="en-US" altLang="zh-CN" dirty="0"/>
              <a:t> </a:t>
            </a:r>
            <a:r>
              <a:rPr lang="en-US" altLang="zh-CN"/>
              <a:t>USB </a:t>
            </a:r>
            <a:r>
              <a:rPr lang="zh-CN" altLang="en-US" dirty="0"/>
              <a:t>埠</a:t>
            </a:r>
          </a:p>
        </p:txBody>
      </p:sp>
      <p:pic>
        <p:nvPicPr>
          <p:cNvPr id="6" name="Shape 160">
            <a:extLst>
              <a:ext uri="{FF2B5EF4-FFF2-40B4-BE49-F238E27FC236}">
                <a16:creationId xmlns:a16="http://schemas.microsoft.com/office/drawing/2014/main" id="{BFDCFF55-BCBC-294D-BBF0-34D191C1C5E6}"/>
              </a:ext>
            </a:extLst>
          </p:cNvPr>
          <p:cNvPicPr preferRelativeResize="0"/>
          <p:nvPr/>
        </p:nvPicPr>
        <p:blipFill>
          <a:blip r:embed="rId5"/>
          <a:stretch>
            <a:fillRect/>
          </a:stretch>
        </p:blipFill>
        <p:spPr>
          <a:xfrm>
            <a:off x="5598113" y="3328291"/>
            <a:ext cx="2153218" cy="3869302"/>
          </a:xfrm>
          <a:prstGeom prst="rect">
            <a:avLst/>
          </a:prstGeom>
          <a:noFill/>
          <a:ln>
            <a:noFill/>
          </a:ln>
        </p:spPr>
      </p:pic>
      <p:cxnSp>
        <p:nvCxnSpPr>
          <p:cNvPr id="12" name="直線接點 56">
            <a:extLst>
              <a:ext uri="{FF2B5EF4-FFF2-40B4-BE49-F238E27FC236}">
                <a16:creationId xmlns:a16="http://schemas.microsoft.com/office/drawing/2014/main" id="{7F873159-684C-B54B-857D-E797BD6A85C8}"/>
              </a:ext>
            </a:extLst>
          </p:cNvPr>
          <p:cNvCxnSpPr>
            <a:cxnSpLocks/>
          </p:cNvCxnSpPr>
          <p:nvPr/>
        </p:nvCxnSpPr>
        <p:spPr>
          <a:xfrm>
            <a:off x="5306749" y="3078565"/>
            <a:ext cx="1113751" cy="0"/>
          </a:xfrm>
          <a:prstGeom prst="line">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FB39F2B8-8EA3-DB4F-BFC5-CF01B8890660}"/>
              </a:ext>
            </a:extLst>
          </p:cNvPr>
          <p:cNvSpPr/>
          <p:nvPr/>
        </p:nvSpPr>
        <p:spPr>
          <a:xfrm>
            <a:off x="6516158" y="2924676"/>
            <a:ext cx="1322798" cy="307777"/>
          </a:xfrm>
          <a:prstGeom prst="rect">
            <a:avLst/>
          </a:prstGeom>
        </p:spPr>
        <p:txBody>
          <a:bodyPr wrap="none">
            <a:spAutoFit/>
          </a:bodyPr>
          <a:lstStyle/>
          <a:p>
            <a:r>
              <a:rPr lang="en-US" altLang="zh-CN" b="1">
                <a:solidFill>
                  <a:schemeClr val="bg2">
                    <a:lumMod val="90000"/>
                    <a:lumOff val="10000"/>
                  </a:schemeClr>
                </a:solidFill>
                <a:latin typeface="Microsoft JhengHei" panose="020B0604030504040204" pitchFamily="34" charset="-120"/>
                <a:ea typeface="Microsoft JhengHei" panose="020B0604030504040204" pitchFamily="34" charset="-120"/>
              </a:rPr>
              <a:t>PCIe Gen2 x2</a:t>
            </a:r>
            <a:endParaRPr lang="en-US" b="1">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2D780E0A-2BDB-5A47-A002-CAB3CE4C52BA}"/>
              </a:ext>
            </a:extLst>
          </p:cNvPr>
          <p:cNvSpPr/>
          <p:nvPr/>
        </p:nvSpPr>
        <p:spPr>
          <a:xfrm>
            <a:off x="418903" y="2385173"/>
            <a:ext cx="2313454" cy="307777"/>
          </a:xfrm>
          <a:prstGeom prst="rect">
            <a:avLst/>
          </a:prstGeom>
        </p:spPr>
        <p:txBody>
          <a:bodyPr wrap="none">
            <a:spAutoFit/>
          </a:bodyPr>
          <a:lstStyle/>
          <a:p>
            <a:r>
              <a:rPr lang="en-US" altLang="zh-CN" b="1">
                <a:solidFill>
                  <a:schemeClr val="bg2">
                    <a:lumMod val="90000"/>
                    <a:lumOff val="10000"/>
                  </a:schemeClr>
                </a:solidFill>
                <a:latin typeface="Microsoft JhengHei" panose="020B0604030504040204" pitchFamily="34" charset="-120"/>
                <a:ea typeface="Microsoft JhengHei" panose="020B0604030504040204" pitchFamily="34" charset="-120"/>
              </a:rPr>
              <a:t>2 x USB 3.1 Gen2 Type-A</a:t>
            </a:r>
            <a:endParaRPr lang="en-US" b="1">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cxnSp>
        <p:nvCxnSpPr>
          <p:cNvPr id="18" name="直線接點 56">
            <a:extLst>
              <a:ext uri="{FF2B5EF4-FFF2-40B4-BE49-F238E27FC236}">
                <a16:creationId xmlns:a16="http://schemas.microsoft.com/office/drawing/2014/main" id="{D2319483-BCA0-4540-8FED-AAB2FBF817E8}"/>
              </a:ext>
            </a:extLst>
          </p:cNvPr>
          <p:cNvCxnSpPr>
            <a:cxnSpLocks/>
          </p:cNvCxnSpPr>
          <p:nvPr/>
        </p:nvCxnSpPr>
        <p:spPr>
          <a:xfrm>
            <a:off x="2891459" y="3658632"/>
            <a:ext cx="950072" cy="0"/>
          </a:xfrm>
          <a:prstGeom prst="line">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19" name="Rectangle 18">
            <a:extLst>
              <a:ext uri="{FF2B5EF4-FFF2-40B4-BE49-F238E27FC236}">
                <a16:creationId xmlns:a16="http://schemas.microsoft.com/office/drawing/2014/main" id="{3D748570-06BA-4F44-9A1A-CE97BA3CF82F}"/>
              </a:ext>
            </a:extLst>
          </p:cNvPr>
          <p:cNvSpPr/>
          <p:nvPr/>
        </p:nvSpPr>
        <p:spPr>
          <a:xfrm>
            <a:off x="765591" y="3492889"/>
            <a:ext cx="2153219" cy="523220"/>
          </a:xfrm>
          <a:prstGeom prst="rect">
            <a:avLst/>
          </a:prstGeom>
        </p:spPr>
        <p:txBody>
          <a:bodyPr wrap="square">
            <a:spAutoFit/>
          </a:bodyPr>
          <a:lstStyle/>
          <a:p>
            <a:r>
              <a:rPr lang="zh-CN" altLang="en-US" b="1">
                <a:solidFill>
                  <a:schemeClr val="bg2">
                    <a:lumMod val="90000"/>
                    <a:lumOff val="10000"/>
                  </a:schemeClr>
                </a:solidFill>
                <a:latin typeface="Microsoft JhengHei" panose="020B0604030504040204" pitchFamily="34" charset="-120"/>
                <a:ea typeface="Microsoft JhengHei" panose="020B0604030504040204" pitchFamily="34" charset="-120"/>
              </a:rPr>
              <a:t>隨附適用於全</a:t>
            </a:r>
            <a:r>
              <a:rPr lang="en-US" altLang="zh-CN" b="1">
                <a:solidFill>
                  <a:schemeClr val="bg2">
                    <a:lumMod val="90000"/>
                    <a:lumOff val="10000"/>
                  </a:schemeClr>
                </a:solidFill>
                <a:latin typeface="Microsoft JhengHei" panose="020B0604030504040204" pitchFamily="34" charset="-120"/>
                <a:ea typeface="Microsoft JhengHei" panose="020B0604030504040204" pitchFamily="34" charset="-120"/>
              </a:rPr>
              <a:t> NAS </a:t>
            </a:r>
            <a:r>
              <a:rPr lang="zh-CN" altLang="en-US" b="1">
                <a:solidFill>
                  <a:schemeClr val="bg2">
                    <a:lumMod val="90000"/>
                    <a:lumOff val="10000"/>
                  </a:schemeClr>
                </a:solidFill>
                <a:latin typeface="Microsoft JhengHei" panose="020B0604030504040204" pitchFamily="34" charset="-120"/>
                <a:ea typeface="Microsoft JhengHei" panose="020B0604030504040204" pitchFamily="34" charset="-120"/>
              </a:rPr>
              <a:t>機型與</a:t>
            </a:r>
            <a:r>
              <a:rPr lang="en-US" altLang="zh-CN" b="1">
                <a:solidFill>
                  <a:schemeClr val="bg2">
                    <a:lumMod val="90000"/>
                    <a:lumOff val="10000"/>
                  </a:schemeClr>
                </a:solidFill>
                <a:latin typeface="Microsoft JhengHei" panose="020B0604030504040204" pitchFamily="34" charset="-120"/>
                <a:ea typeface="Microsoft JhengHei" panose="020B0604030504040204" pitchFamily="34" charset="-120"/>
              </a:rPr>
              <a:t> PC </a:t>
            </a:r>
            <a:r>
              <a:rPr lang="zh-CN" altLang="en-US" b="1">
                <a:solidFill>
                  <a:schemeClr val="bg2">
                    <a:lumMod val="90000"/>
                    <a:lumOff val="10000"/>
                  </a:schemeClr>
                </a:solidFill>
                <a:latin typeface="Microsoft JhengHei" panose="020B0604030504040204" pitchFamily="34" charset="-120"/>
                <a:ea typeface="Microsoft JhengHei" panose="020B0604030504040204" pitchFamily="34" charset="-120"/>
              </a:rPr>
              <a:t>的各式擋板</a:t>
            </a:r>
            <a:endParaRPr lang="en-US" b="1">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
        <p:nvSpPr>
          <p:cNvPr id="20" name="Rectangle 19">
            <a:extLst>
              <a:ext uri="{FF2B5EF4-FFF2-40B4-BE49-F238E27FC236}">
                <a16:creationId xmlns:a16="http://schemas.microsoft.com/office/drawing/2014/main" id="{2E330680-BE84-D04B-9CB3-879247DAD298}"/>
              </a:ext>
            </a:extLst>
          </p:cNvPr>
          <p:cNvSpPr/>
          <p:nvPr/>
        </p:nvSpPr>
        <p:spPr>
          <a:xfrm>
            <a:off x="7745250" y="3545569"/>
            <a:ext cx="704039" cy="246221"/>
          </a:xfrm>
          <a:prstGeom prst="rect">
            <a:avLst/>
          </a:prstGeom>
        </p:spPr>
        <p:txBody>
          <a:bodyPr wrap="none">
            <a:spAutoFit/>
          </a:bodyPr>
          <a:lstStyle/>
          <a:p>
            <a:r>
              <a:rPr lang="en-US" altLang="zh-CN" sz="1000" b="1">
                <a:solidFill>
                  <a:schemeClr val="bg2">
                    <a:lumMod val="90000"/>
                    <a:lumOff val="10000"/>
                  </a:schemeClr>
                </a:solidFill>
                <a:latin typeface="+mj-lt"/>
                <a:ea typeface="Microsoft JhengHei" panose="020B0604030504040204" pitchFamily="34" charset="-120"/>
              </a:rPr>
              <a:t>TR-004U</a:t>
            </a:r>
            <a:endParaRPr lang="en-US" sz="1000" b="1">
              <a:solidFill>
                <a:schemeClr val="bg2">
                  <a:lumMod val="90000"/>
                  <a:lumOff val="10000"/>
                </a:schemeClr>
              </a:solidFill>
              <a:latin typeface="+mj-lt"/>
              <a:ea typeface="Microsoft JhengHei" panose="020B0604030504040204" pitchFamily="34" charset="-120"/>
            </a:endParaRPr>
          </a:p>
        </p:txBody>
      </p:sp>
      <p:sp>
        <p:nvSpPr>
          <p:cNvPr id="3" name="Rectangle 2">
            <a:extLst>
              <a:ext uri="{FF2B5EF4-FFF2-40B4-BE49-F238E27FC236}">
                <a16:creationId xmlns:a16="http://schemas.microsoft.com/office/drawing/2014/main" id="{EB96A5FF-96FC-D844-ADD7-F86CE7ED3B23}"/>
              </a:ext>
            </a:extLst>
          </p:cNvPr>
          <p:cNvSpPr/>
          <p:nvPr/>
        </p:nvSpPr>
        <p:spPr>
          <a:xfrm>
            <a:off x="6743995" y="1817025"/>
            <a:ext cx="1919115" cy="646331"/>
          </a:xfrm>
          <a:prstGeom prst="rect">
            <a:avLst/>
          </a:prstGeom>
        </p:spPr>
        <p:txBody>
          <a:bodyPr wrap="none">
            <a:spAutoFit/>
          </a:bodyPr>
          <a:lstStyle/>
          <a:p>
            <a:r>
              <a:rPr lang="zh-CN" altLang="en-US" sz="1800" b="1">
                <a:solidFill>
                  <a:schemeClr val="bg1"/>
                </a:solidFill>
                <a:latin typeface="Microsoft JhengHei" panose="020B0604030504040204" pitchFamily="34" charset="-120"/>
                <a:ea typeface="Microsoft JhengHei" panose="020B0604030504040204" pitchFamily="34" charset="-120"/>
              </a:rPr>
              <a:t>訂購料號</a:t>
            </a:r>
            <a:r>
              <a:rPr lang="en-US" altLang="zh-CN" sz="1800" b="1">
                <a:solidFill>
                  <a:schemeClr val="bg1"/>
                </a:solidFill>
                <a:latin typeface="Microsoft JhengHei" panose="020B0604030504040204" pitchFamily="34" charset="-120"/>
                <a:ea typeface="Microsoft JhengHei" panose="020B0604030504040204" pitchFamily="34" charset="-120"/>
              </a:rPr>
              <a:t>:</a:t>
            </a:r>
            <a:endParaRPr lang="en-US" sz="1800" b="1">
              <a:solidFill>
                <a:schemeClr val="bg1"/>
              </a:solidFill>
              <a:latin typeface="Microsoft JhengHei" panose="020B0604030504040204" pitchFamily="34" charset="-120"/>
              <a:ea typeface="Microsoft JhengHei" panose="020B0604030504040204" pitchFamily="34" charset="-120"/>
            </a:endParaRPr>
          </a:p>
          <a:p>
            <a:r>
              <a:rPr lang="en-US" sz="1800" b="1" i="1">
                <a:solidFill>
                  <a:schemeClr val="bg1"/>
                </a:solidFill>
                <a:latin typeface="Microsoft JhengHei" panose="020B0604030504040204" pitchFamily="34" charset="-120"/>
                <a:ea typeface="Microsoft JhengHei" panose="020B0604030504040204" pitchFamily="34" charset="-120"/>
              </a:rPr>
              <a:t>USB-U31A2P01</a:t>
            </a:r>
          </a:p>
        </p:txBody>
      </p:sp>
      <p:cxnSp>
        <p:nvCxnSpPr>
          <p:cNvPr id="24" name="接點: 肘形 23">
            <a:extLst>
              <a:ext uri="{FF2B5EF4-FFF2-40B4-BE49-F238E27FC236}">
                <a16:creationId xmlns:a16="http://schemas.microsoft.com/office/drawing/2014/main" id="{7E0CFF5D-C41F-42E7-A473-A5171F9A632A}"/>
              </a:ext>
            </a:extLst>
          </p:cNvPr>
          <p:cNvCxnSpPr>
            <a:cxnSpLocks/>
          </p:cNvCxnSpPr>
          <p:nvPr/>
        </p:nvCxnSpPr>
        <p:spPr>
          <a:xfrm>
            <a:off x="2828015" y="2578977"/>
            <a:ext cx="829585" cy="773705"/>
          </a:xfrm>
          <a:prstGeom prst="bentConnector3">
            <a:avLst>
              <a:gd name="adj1" fmla="val 57558"/>
            </a:avLst>
          </a:prstGeom>
          <a:noFill/>
          <a:ln w="12700">
            <a:solidFill>
              <a:schemeClr val="bg1"/>
            </a:solidFill>
            <a:headEnd type="oval" w="med" len="med"/>
            <a:tailEnd type="oval" w="med" len="med"/>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28" name="橢圓 27">
            <a:extLst>
              <a:ext uri="{FF2B5EF4-FFF2-40B4-BE49-F238E27FC236}">
                <a16:creationId xmlns:a16="http://schemas.microsoft.com/office/drawing/2014/main" id="{AE08F200-A0BE-4137-B5D2-5A9192C574A6}"/>
              </a:ext>
            </a:extLst>
          </p:cNvPr>
          <p:cNvSpPr/>
          <p:nvPr/>
        </p:nvSpPr>
        <p:spPr>
          <a:xfrm>
            <a:off x="3283933" y="2548890"/>
            <a:ext cx="72000" cy="72000"/>
          </a:xfrm>
          <a:prstGeom prst="ellipse">
            <a:avLst/>
          </a:prstGeom>
          <a:solidFill>
            <a:schemeClr val="bg1"/>
          </a:solidFill>
          <a:ln w="12700">
            <a:solidFill>
              <a:schemeClr val="accent2">
                <a:lumMod val="20000"/>
                <a:lumOff val="80000"/>
              </a:schemeClr>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90000"/>
                  <a:lumOff val="10000"/>
                </a:schemeClr>
              </a:solidFill>
            </a:endParaRPr>
          </a:p>
        </p:txBody>
      </p:sp>
      <p:sp>
        <p:nvSpPr>
          <p:cNvPr id="21" name="Rectangle 20">
            <a:extLst>
              <a:ext uri="{FF2B5EF4-FFF2-40B4-BE49-F238E27FC236}">
                <a16:creationId xmlns:a16="http://schemas.microsoft.com/office/drawing/2014/main" id="{96B59856-D64D-9540-9CAC-66917D783615}"/>
              </a:ext>
            </a:extLst>
          </p:cNvPr>
          <p:cNvSpPr/>
          <p:nvPr/>
        </p:nvSpPr>
        <p:spPr>
          <a:xfrm>
            <a:off x="7758250" y="3778528"/>
            <a:ext cx="1178528" cy="246221"/>
          </a:xfrm>
          <a:prstGeom prst="rect">
            <a:avLst/>
          </a:prstGeom>
        </p:spPr>
        <p:txBody>
          <a:bodyPr wrap="none">
            <a:spAutoFit/>
          </a:bodyPr>
          <a:lstStyle/>
          <a:p>
            <a:r>
              <a:rPr lang="en-US" sz="1000" b="1">
                <a:solidFill>
                  <a:schemeClr val="bg2">
                    <a:lumMod val="90000"/>
                    <a:lumOff val="10000"/>
                  </a:schemeClr>
                </a:solidFill>
                <a:latin typeface="+mj-lt"/>
                <a:ea typeface="Microsoft JhengHei" panose="020B0604030504040204" pitchFamily="34" charset="-120"/>
              </a:rPr>
              <a:t>Windows Server</a:t>
            </a:r>
          </a:p>
        </p:txBody>
      </p:sp>
    </p:spTree>
    <p:extLst>
      <p:ext uri="{BB962C8B-B14F-4D97-AF65-F5344CB8AC3E}">
        <p14:creationId xmlns:p14="http://schemas.microsoft.com/office/powerpoint/2010/main" val="1337926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CB2839C-011A-4EEA-982E-5DCB10E27E9E}"/>
              </a:ext>
            </a:extLst>
          </p:cNvPr>
          <p:cNvPicPr>
            <a:picLocks noChangeAspect="1"/>
          </p:cNvPicPr>
          <p:nvPr/>
        </p:nvPicPr>
        <p:blipFill>
          <a:blip r:embed="rId2"/>
          <a:stretch>
            <a:fillRect/>
          </a:stretch>
        </p:blipFill>
        <p:spPr>
          <a:xfrm>
            <a:off x="1644043" y="1057521"/>
            <a:ext cx="2273797" cy="4085979"/>
          </a:xfrm>
          <a:prstGeom prst="rect">
            <a:avLst/>
          </a:prstGeom>
        </p:spPr>
      </p:pic>
      <p:sp>
        <p:nvSpPr>
          <p:cNvPr id="2" name="Title 1">
            <a:extLst>
              <a:ext uri="{FF2B5EF4-FFF2-40B4-BE49-F238E27FC236}">
                <a16:creationId xmlns:a16="http://schemas.microsoft.com/office/drawing/2014/main" id="{6E7C1AC1-2C5B-254B-BF51-587DD22F695A}"/>
              </a:ext>
            </a:extLst>
          </p:cNvPr>
          <p:cNvSpPr>
            <a:spLocks noGrp="1"/>
          </p:cNvSpPr>
          <p:nvPr>
            <p:ph type="ctrTitle"/>
          </p:nvPr>
        </p:nvSpPr>
        <p:spPr/>
        <p:txBody>
          <a:bodyPr anchor="ctr"/>
          <a:lstStyle/>
          <a:p>
            <a:r>
              <a:rPr lang="zh-CN" altLang="en-US" sz="2800"/>
              <a:t>電腦端建</a:t>
            </a:r>
            <a:r>
              <a:rPr lang="zh-TW" altLang="en-US" sz="2800"/>
              <a:t> </a:t>
            </a:r>
            <a:r>
              <a:rPr lang="en-US" altLang="zh-CN" sz="2800"/>
              <a:t>RAID</a:t>
            </a:r>
            <a:r>
              <a:rPr lang="zh-TW" altLang="en-US" sz="2800"/>
              <a:t> </a:t>
            </a:r>
            <a:r>
              <a:rPr lang="zh-CN" altLang="en-US" sz="2800"/>
              <a:t>幫手 </a:t>
            </a:r>
            <a:r>
              <a:rPr lang="en-US" altLang="zh-CN" sz="2800"/>
              <a:t>- QNAP</a:t>
            </a:r>
            <a:r>
              <a:rPr lang="zh-CN" altLang="en-US" sz="2800"/>
              <a:t> </a:t>
            </a:r>
            <a:r>
              <a:rPr lang="en-US" altLang="zh-CN" sz="2800"/>
              <a:t>External</a:t>
            </a:r>
            <a:r>
              <a:rPr lang="zh-CN" altLang="en-US" sz="2800"/>
              <a:t> </a:t>
            </a:r>
            <a:r>
              <a:rPr lang="en-US" altLang="zh-CN" sz="2800"/>
              <a:t>RAID</a:t>
            </a:r>
            <a:r>
              <a:rPr lang="zh-CN" altLang="en-US" sz="2800"/>
              <a:t> </a:t>
            </a:r>
            <a:r>
              <a:rPr lang="en-US" altLang="zh-CN" sz="2800"/>
              <a:t>Manager</a:t>
            </a:r>
            <a:endParaRPr lang="en-US" sz="2800"/>
          </a:p>
        </p:txBody>
      </p:sp>
      <p:sp>
        <p:nvSpPr>
          <p:cNvPr id="3" name="內容版面配置區 1">
            <a:extLst>
              <a:ext uri="{FF2B5EF4-FFF2-40B4-BE49-F238E27FC236}">
                <a16:creationId xmlns:a16="http://schemas.microsoft.com/office/drawing/2014/main" id="{B7CECB5D-CC39-43AE-97AC-2AAC248E6D66}"/>
              </a:ext>
            </a:extLst>
          </p:cNvPr>
          <p:cNvSpPr txBox="1">
            <a:spLocks/>
          </p:cNvSpPr>
          <p:nvPr/>
        </p:nvSpPr>
        <p:spPr>
          <a:xfrm>
            <a:off x="4732370" y="2096146"/>
            <a:ext cx="4286026" cy="1855560"/>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bg2">
                  <a:lumMod val="90000"/>
                  <a:lumOff val="10000"/>
                </a:schemeClr>
              </a:buClr>
              <a:buFont typeface="Arial" panose="020B0604020202020204" pitchFamily="34" charset="0"/>
              <a:buChar char="•"/>
              <a:defRPr/>
            </a:pPr>
            <a:r>
              <a:rPr lang="zh-TW" altLang="en-US" sz="1600" b="1">
                <a:solidFill>
                  <a:schemeClr val="bg2">
                    <a:lumMod val="90000"/>
                    <a:lumOff val="10000"/>
                  </a:schemeClr>
                </a:solidFill>
                <a:latin typeface="微軟正黑體"/>
                <a:ea typeface="微軟正黑體"/>
              </a:rPr>
              <a:t>除了透過 TR-004U 硬體指撥</a:t>
            </a:r>
            <a:r>
              <a:rPr lang="zh-CN" altLang="en-US" sz="1600" b="1">
                <a:solidFill>
                  <a:schemeClr val="bg2">
                    <a:lumMod val="90000"/>
                    <a:lumOff val="10000"/>
                  </a:schemeClr>
                </a:solidFill>
                <a:latin typeface="微軟正黑體"/>
                <a:ea typeface="微軟正黑體"/>
              </a:rPr>
              <a:t>開關</a:t>
            </a:r>
            <a:r>
              <a:rPr lang="zh-TW" altLang="en-US" sz="1600" b="1">
                <a:solidFill>
                  <a:schemeClr val="bg2">
                    <a:lumMod val="90000"/>
                    <a:lumOff val="10000"/>
                  </a:schemeClr>
                </a:solidFill>
                <a:latin typeface="微軟正黑體"/>
                <a:ea typeface="微軟正黑體"/>
              </a:rPr>
              <a:t>建立 RAID 外，可使用 QNAP External RAID Manager 工具程式建立 RAID</a:t>
            </a:r>
          </a:p>
          <a:p>
            <a:pPr marL="285750" indent="-285750">
              <a:buClr>
                <a:schemeClr val="bg2">
                  <a:lumMod val="90000"/>
                  <a:lumOff val="10000"/>
                </a:schemeClr>
              </a:buClr>
              <a:buFont typeface="Arial" panose="020B0604020202020204" pitchFamily="34" charset="0"/>
              <a:buChar char="•"/>
              <a:defRPr/>
            </a:pPr>
            <a:endParaRPr lang="zh-TW" altLang="en-US" sz="1600" b="1">
              <a:solidFill>
                <a:schemeClr val="bg2">
                  <a:lumMod val="90000"/>
                  <a:lumOff val="10000"/>
                </a:schemeClr>
              </a:solidFill>
              <a:latin typeface="微軟正黑體"/>
              <a:ea typeface="微軟正黑體"/>
            </a:endParaRPr>
          </a:p>
          <a:p>
            <a:pPr marL="285750" indent="-285750">
              <a:buClr>
                <a:schemeClr val="bg2">
                  <a:lumMod val="90000"/>
                  <a:lumOff val="10000"/>
                </a:schemeClr>
              </a:buClr>
              <a:buFont typeface="Arial" panose="020B0604020202020204" pitchFamily="34" charset="0"/>
              <a:buChar char="•"/>
              <a:defRPr/>
            </a:pPr>
            <a:r>
              <a:rPr lang="zh-TW" altLang="en-US" sz="1600" b="1">
                <a:solidFill>
                  <a:schemeClr val="bg2">
                    <a:lumMod val="90000"/>
                    <a:lumOff val="10000"/>
                  </a:schemeClr>
                </a:solidFill>
                <a:latin typeface="微軟正黑體"/>
                <a:ea typeface="微軟正黑體"/>
              </a:rPr>
              <a:t>能透過此應用程式監看 TR-004U 的 RAID 及磁碟狀況</a:t>
            </a:r>
          </a:p>
        </p:txBody>
      </p:sp>
      <p:sp>
        <p:nvSpPr>
          <p:cNvPr id="8" name="內容版面配置區 1">
            <a:extLst>
              <a:ext uri="{FF2B5EF4-FFF2-40B4-BE49-F238E27FC236}">
                <a16:creationId xmlns:a16="http://schemas.microsoft.com/office/drawing/2014/main" id="{3ADAD8E6-B1A1-47A3-A324-39C11B018EA0}"/>
              </a:ext>
            </a:extLst>
          </p:cNvPr>
          <p:cNvSpPr txBox="1">
            <a:spLocks/>
          </p:cNvSpPr>
          <p:nvPr/>
        </p:nvSpPr>
        <p:spPr>
          <a:xfrm>
            <a:off x="4732370" y="1057521"/>
            <a:ext cx="3920156" cy="942101"/>
          </a:xfrm>
          <a:prstGeom prst="rect">
            <a:avLst/>
          </a:prstGeom>
        </p:spPr>
        <p:txBody>
          <a:bodyPr vert="horz" lIns="91440" tIns="45720" rIns="91440" bIns="45720" rtlCol="0" anchor="t">
            <a:normAutofit fontScale="92500" lnSpcReduction="10000"/>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700" b="1">
                <a:solidFill>
                  <a:schemeClr val="bg2">
                    <a:lumMod val="90000"/>
                    <a:lumOff val="10000"/>
                  </a:schemeClr>
                </a:solidFill>
                <a:latin typeface="微軟正黑體"/>
                <a:ea typeface="微軟正黑體"/>
              </a:rPr>
              <a:t>支援平台及作業系統版本 </a:t>
            </a:r>
            <a:endParaRPr lang="zh-TW" sz="1700" b="1">
              <a:solidFill>
                <a:schemeClr val="bg2">
                  <a:lumMod val="90000"/>
                  <a:lumOff val="10000"/>
                </a:schemeClr>
              </a:solidFill>
              <a:latin typeface="新細明體"/>
              <a:ea typeface="新細明體"/>
            </a:endParaRPr>
          </a:p>
          <a:p>
            <a:pPr>
              <a:defRPr/>
            </a:pPr>
            <a:r>
              <a:rPr lang="zh-TW" altLang="en-US" sz="1600" b="1">
                <a:solidFill>
                  <a:schemeClr val="bg2">
                    <a:lumMod val="90000"/>
                    <a:lumOff val="10000"/>
                  </a:schemeClr>
                </a:solidFill>
                <a:latin typeface="微軟正黑體"/>
                <a:ea typeface="微軟正黑體"/>
              </a:rPr>
              <a:t>Windows：</a:t>
            </a:r>
            <a:r>
              <a:rPr lang="zh-TW" altLang="en-US" sz="1400">
                <a:solidFill>
                  <a:schemeClr val="bg2">
                    <a:lumMod val="90000"/>
                    <a:lumOff val="10000"/>
                  </a:schemeClr>
                </a:solidFill>
                <a:latin typeface="微軟正黑體"/>
                <a:ea typeface="微軟正黑體"/>
              </a:rPr>
              <a:t>Windows 7 </a:t>
            </a:r>
            <a:r>
              <a:rPr lang="en-US" sz="1400">
                <a:solidFill>
                  <a:schemeClr val="bg2">
                    <a:lumMod val="90000"/>
                    <a:lumOff val="10000"/>
                  </a:schemeClr>
                </a:solidFill>
                <a:latin typeface="微軟正黑體"/>
                <a:ea typeface="微軟正黑體"/>
              </a:rPr>
              <a:t>(</a:t>
            </a:r>
            <a:r>
              <a:rPr lang="zh-TW" altLang="en-US" sz="1400">
                <a:solidFill>
                  <a:schemeClr val="bg2">
                    <a:lumMod val="90000"/>
                    <a:lumOff val="10000"/>
                  </a:schemeClr>
                </a:solidFill>
                <a:latin typeface="微軟正黑體"/>
                <a:ea typeface="微軟正黑體"/>
              </a:rPr>
              <a:t>或更新</a:t>
            </a:r>
            <a:r>
              <a:rPr lang="en-US" sz="1400">
                <a:solidFill>
                  <a:schemeClr val="bg2">
                    <a:lumMod val="90000"/>
                    <a:lumOff val="10000"/>
                  </a:schemeClr>
                </a:solidFill>
                <a:latin typeface="微軟正黑體"/>
                <a:ea typeface="微軟正黑體"/>
              </a:rPr>
              <a:t>), </a:t>
            </a:r>
          </a:p>
          <a:p>
            <a:pPr>
              <a:defRPr/>
            </a:pPr>
            <a:r>
              <a:rPr lang="en-US" sz="1400">
                <a:solidFill>
                  <a:schemeClr val="bg2">
                    <a:lumMod val="90000"/>
                    <a:lumOff val="10000"/>
                  </a:schemeClr>
                </a:solidFill>
                <a:latin typeface="微軟正黑體"/>
                <a:ea typeface="微軟正黑體"/>
              </a:rPr>
              <a:t>                      </a:t>
            </a:r>
            <a:r>
              <a:rPr lang="zh-TW" altLang="en-US" sz="1400">
                <a:solidFill>
                  <a:schemeClr val="bg2">
                    <a:lumMod val="90000"/>
                    <a:lumOff val="10000"/>
                  </a:schemeClr>
                </a:solidFill>
                <a:latin typeface="微軟正黑體"/>
                <a:ea typeface="微軟正黑體"/>
              </a:rPr>
              <a:t>    </a:t>
            </a:r>
            <a:r>
              <a:rPr lang="en-US" sz="1400">
                <a:solidFill>
                  <a:schemeClr val="bg2">
                    <a:lumMod val="90000"/>
                    <a:lumOff val="10000"/>
                  </a:schemeClr>
                </a:solidFill>
                <a:latin typeface="微軟正黑體"/>
                <a:ea typeface="微軟正黑體"/>
              </a:rPr>
              <a:t>Windows Server 2012 R2</a:t>
            </a:r>
            <a:r>
              <a:rPr lang="en-US" altLang="zh-TW" sz="1400">
                <a:solidFill>
                  <a:schemeClr val="bg2">
                    <a:lumMod val="90000"/>
                    <a:lumOff val="10000"/>
                  </a:schemeClr>
                </a:solidFill>
                <a:latin typeface="微軟正黑體"/>
                <a:ea typeface="微軟正黑體"/>
              </a:rPr>
              <a:t> </a:t>
            </a:r>
            <a:r>
              <a:rPr lang="en-US" sz="1400">
                <a:solidFill>
                  <a:schemeClr val="bg2">
                    <a:lumMod val="90000"/>
                    <a:lumOff val="10000"/>
                  </a:schemeClr>
                </a:solidFill>
                <a:latin typeface="微軟正黑體"/>
                <a:ea typeface="微軟正黑體"/>
              </a:rPr>
              <a:t>(</a:t>
            </a:r>
            <a:r>
              <a:rPr lang="zh-TW" altLang="en-US" sz="1400">
                <a:solidFill>
                  <a:schemeClr val="bg2">
                    <a:lumMod val="90000"/>
                    <a:lumOff val="10000"/>
                  </a:schemeClr>
                </a:solidFill>
                <a:latin typeface="微軟正黑體"/>
                <a:ea typeface="微軟正黑體"/>
              </a:rPr>
              <a:t>或更新</a:t>
            </a:r>
            <a:r>
              <a:rPr lang="en-US" sz="1400">
                <a:solidFill>
                  <a:schemeClr val="bg2">
                    <a:lumMod val="90000"/>
                    <a:lumOff val="10000"/>
                  </a:schemeClr>
                </a:solidFill>
                <a:latin typeface="微軟正黑體"/>
                <a:ea typeface="微軟正黑體"/>
              </a:rPr>
              <a:t>)</a:t>
            </a:r>
            <a:endParaRPr lang="zh-TW" altLang="en-US" sz="1400">
              <a:solidFill>
                <a:schemeClr val="bg2">
                  <a:lumMod val="90000"/>
                  <a:lumOff val="10000"/>
                </a:schemeClr>
              </a:solidFill>
              <a:latin typeface="微軟正黑體"/>
              <a:ea typeface="微軟正黑體"/>
            </a:endParaRPr>
          </a:p>
          <a:p>
            <a:pPr>
              <a:defRPr/>
            </a:pPr>
            <a:r>
              <a:rPr lang="zh-TW" altLang="en-US" sz="1600" b="1">
                <a:solidFill>
                  <a:schemeClr val="bg2">
                    <a:lumMod val="90000"/>
                    <a:lumOff val="10000"/>
                  </a:schemeClr>
                </a:solidFill>
                <a:latin typeface="微軟正黑體"/>
                <a:ea typeface="微軟正黑體"/>
              </a:rPr>
              <a:t>Mac：</a:t>
            </a:r>
            <a:r>
              <a:rPr lang="en-US" altLang="zh-TW" sz="1400">
                <a:solidFill>
                  <a:schemeClr val="bg2">
                    <a:lumMod val="90000"/>
                    <a:lumOff val="10000"/>
                  </a:schemeClr>
                </a:solidFill>
                <a:latin typeface="Microsoft JhengHei"/>
                <a:ea typeface="Microsoft JhengHei"/>
              </a:rPr>
              <a:t>macOS</a:t>
            </a:r>
            <a:r>
              <a:rPr lang="zh-TW" altLang="en-US" sz="1400">
                <a:solidFill>
                  <a:schemeClr val="bg2">
                    <a:lumMod val="90000"/>
                    <a:lumOff val="10000"/>
                  </a:schemeClr>
                </a:solidFill>
                <a:latin typeface="Microsoft JhengHei"/>
                <a:ea typeface="Microsoft JhengHei"/>
              </a:rPr>
              <a:t> </a:t>
            </a:r>
            <a:r>
              <a:rPr lang="en-US" altLang="zh-TW" sz="1400">
                <a:solidFill>
                  <a:schemeClr val="bg2">
                    <a:lumMod val="90000"/>
                    <a:lumOff val="10000"/>
                  </a:schemeClr>
                </a:solidFill>
                <a:latin typeface="Microsoft JhengHei"/>
                <a:ea typeface="Microsoft JhengHei"/>
              </a:rPr>
              <a:t>10.13</a:t>
            </a:r>
            <a:r>
              <a:rPr lang="zh-TW" altLang="en-US" sz="1400">
                <a:solidFill>
                  <a:schemeClr val="bg2">
                    <a:lumMod val="90000"/>
                    <a:lumOff val="10000"/>
                  </a:schemeClr>
                </a:solidFill>
                <a:latin typeface="Microsoft JhengHei"/>
                <a:ea typeface="Microsoft JhengHei"/>
              </a:rPr>
              <a:t> </a:t>
            </a:r>
            <a:r>
              <a:rPr lang="en-US" altLang="zh-TW" sz="1400">
                <a:solidFill>
                  <a:schemeClr val="bg2">
                    <a:lumMod val="90000"/>
                    <a:lumOff val="10000"/>
                  </a:schemeClr>
                </a:solidFill>
                <a:latin typeface="Microsoft JhengHei"/>
                <a:ea typeface="Microsoft JhengHei"/>
              </a:rPr>
              <a:t>(</a:t>
            </a:r>
            <a:r>
              <a:rPr lang="en-US" altLang="zh-TW" sz="1400" err="1">
                <a:solidFill>
                  <a:schemeClr val="bg2">
                    <a:lumMod val="90000"/>
                    <a:lumOff val="10000"/>
                  </a:schemeClr>
                </a:solidFill>
                <a:latin typeface="Microsoft JhengHei"/>
                <a:ea typeface="Microsoft JhengHei"/>
              </a:rPr>
              <a:t>或更新</a:t>
            </a:r>
            <a:r>
              <a:rPr lang="en-US" altLang="zh-TW" sz="1400">
                <a:solidFill>
                  <a:schemeClr val="bg2">
                    <a:lumMod val="90000"/>
                    <a:lumOff val="10000"/>
                  </a:schemeClr>
                </a:solidFill>
                <a:latin typeface="Microsoft JhengHei"/>
                <a:ea typeface="Microsoft JhengHei"/>
              </a:rPr>
              <a:t>)</a:t>
            </a:r>
          </a:p>
        </p:txBody>
      </p:sp>
      <p:sp>
        <p:nvSpPr>
          <p:cNvPr id="6" name="Rectangle 5">
            <a:extLst>
              <a:ext uri="{FF2B5EF4-FFF2-40B4-BE49-F238E27FC236}">
                <a16:creationId xmlns:a16="http://schemas.microsoft.com/office/drawing/2014/main" id="{11AAC39D-F60D-2440-8C18-289D9412F5A9}"/>
              </a:ext>
            </a:extLst>
          </p:cNvPr>
          <p:cNvSpPr/>
          <p:nvPr/>
        </p:nvSpPr>
        <p:spPr>
          <a:xfrm>
            <a:off x="940004" y="1361525"/>
            <a:ext cx="704039" cy="246221"/>
          </a:xfrm>
          <a:prstGeom prst="rect">
            <a:avLst/>
          </a:prstGeom>
        </p:spPr>
        <p:txBody>
          <a:bodyPr wrap="none">
            <a:spAutoFit/>
          </a:bodyPr>
          <a:lstStyle/>
          <a:p>
            <a:pPr algn="r"/>
            <a:r>
              <a:rPr lang="en-US" altLang="zh-CN" sz="1000" b="1">
                <a:solidFill>
                  <a:schemeClr val="bg2">
                    <a:lumMod val="90000"/>
                    <a:lumOff val="10000"/>
                  </a:schemeClr>
                </a:solidFill>
                <a:latin typeface="+mj-lt"/>
                <a:ea typeface="Microsoft JhengHei" panose="020B0604030504040204" pitchFamily="34" charset="-120"/>
              </a:rPr>
              <a:t>TR-004U</a:t>
            </a:r>
            <a:endParaRPr lang="en-US" sz="1000" b="1">
              <a:solidFill>
                <a:schemeClr val="bg2">
                  <a:lumMod val="90000"/>
                  <a:lumOff val="10000"/>
                </a:schemeClr>
              </a:solidFill>
              <a:latin typeface="+mj-lt"/>
              <a:ea typeface="Microsoft JhengHei" panose="020B0604030504040204" pitchFamily="34" charset="-120"/>
            </a:endParaRPr>
          </a:p>
        </p:txBody>
      </p:sp>
      <p:pic>
        <p:nvPicPr>
          <p:cNvPr id="7" name="圖片 6">
            <a:extLst>
              <a:ext uri="{FF2B5EF4-FFF2-40B4-BE49-F238E27FC236}">
                <a16:creationId xmlns:a16="http://schemas.microsoft.com/office/drawing/2014/main" id="{8066DB9A-3602-42ED-9AD0-A0C240B495D8}"/>
              </a:ext>
            </a:extLst>
          </p:cNvPr>
          <p:cNvPicPr>
            <a:picLocks noChangeAspect="1"/>
          </p:cNvPicPr>
          <p:nvPr/>
        </p:nvPicPr>
        <p:blipFill rotWithShape="1">
          <a:blip r:embed="rId3"/>
          <a:srcRect l="7492" t="5662" r="4703" b="7038"/>
          <a:stretch/>
        </p:blipFill>
        <p:spPr>
          <a:xfrm>
            <a:off x="4117937" y="2193988"/>
            <a:ext cx="617351" cy="626565"/>
          </a:xfrm>
          <a:prstGeom prst="roundRect">
            <a:avLst>
              <a:gd name="adj" fmla="val 26532"/>
            </a:avLst>
          </a:prstGeom>
        </p:spPr>
      </p:pic>
      <p:sp>
        <p:nvSpPr>
          <p:cNvPr id="12" name="Rectangle 5">
            <a:extLst>
              <a:ext uri="{FF2B5EF4-FFF2-40B4-BE49-F238E27FC236}">
                <a16:creationId xmlns:a16="http://schemas.microsoft.com/office/drawing/2014/main" id="{8DBC9D23-F1C0-43AE-B770-818BBD828F5C}"/>
              </a:ext>
            </a:extLst>
          </p:cNvPr>
          <p:cNvSpPr/>
          <p:nvPr/>
        </p:nvSpPr>
        <p:spPr>
          <a:xfrm>
            <a:off x="792528" y="2008094"/>
            <a:ext cx="851515" cy="246221"/>
          </a:xfrm>
          <a:prstGeom prst="rect">
            <a:avLst/>
          </a:prstGeom>
        </p:spPr>
        <p:txBody>
          <a:bodyPr wrap="none">
            <a:spAutoFit/>
          </a:bodyPr>
          <a:lstStyle/>
          <a:p>
            <a:pPr algn="r"/>
            <a:r>
              <a:rPr lang="en-US" altLang="zh-CN" sz="1000" b="1">
                <a:solidFill>
                  <a:schemeClr val="bg2">
                    <a:lumMod val="90000"/>
                    <a:lumOff val="10000"/>
                  </a:schemeClr>
                </a:solidFill>
                <a:latin typeface="+mj-lt"/>
                <a:ea typeface="Microsoft JhengHei" panose="020B0604030504040204" pitchFamily="34" charset="-120"/>
              </a:rPr>
              <a:t>TS-431XeU</a:t>
            </a:r>
            <a:endParaRPr lang="en-US" sz="1000" b="1">
              <a:solidFill>
                <a:schemeClr val="bg2">
                  <a:lumMod val="90000"/>
                  <a:lumOff val="10000"/>
                </a:schemeClr>
              </a:solidFill>
              <a:latin typeface="+mj-lt"/>
              <a:ea typeface="Microsoft JhengHei" panose="020B0604030504040204" pitchFamily="34" charset="-120"/>
            </a:endParaRPr>
          </a:p>
        </p:txBody>
      </p:sp>
      <p:grpSp>
        <p:nvGrpSpPr>
          <p:cNvPr id="9" name="群組 8">
            <a:extLst>
              <a:ext uri="{FF2B5EF4-FFF2-40B4-BE49-F238E27FC236}">
                <a16:creationId xmlns:a16="http://schemas.microsoft.com/office/drawing/2014/main" id="{D480C250-BF57-43C3-AD23-533DAED7C33A}"/>
              </a:ext>
            </a:extLst>
          </p:cNvPr>
          <p:cNvGrpSpPr/>
          <p:nvPr/>
        </p:nvGrpSpPr>
        <p:grpSpPr>
          <a:xfrm>
            <a:off x="190342" y="3951706"/>
            <a:ext cx="1895037" cy="1133532"/>
            <a:chOff x="4729859" y="3270421"/>
            <a:chExt cx="2927821" cy="1751301"/>
          </a:xfrm>
        </p:grpSpPr>
        <p:pic>
          <p:nvPicPr>
            <p:cNvPr id="11" name="圖片 10">
              <a:extLst>
                <a:ext uri="{FF2B5EF4-FFF2-40B4-BE49-F238E27FC236}">
                  <a16:creationId xmlns:a16="http://schemas.microsoft.com/office/drawing/2014/main" id="{09A70C52-83A0-4312-8CB0-5A46C037D2E3}"/>
                </a:ext>
              </a:extLst>
            </p:cNvPr>
            <p:cNvPicPr>
              <a:picLocks noChangeAspect="1"/>
            </p:cNvPicPr>
            <p:nvPr/>
          </p:nvPicPr>
          <p:blipFill>
            <a:blip r:embed="rId4"/>
            <a:stretch>
              <a:fillRect/>
            </a:stretch>
          </p:blipFill>
          <p:spPr>
            <a:xfrm>
              <a:off x="4729859" y="3270421"/>
              <a:ext cx="2927821" cy="1751301"/>
            </a:xfrm>
            <a:prstGeom prst="rect">
              <a:avLst/>
            </a:prstGeom>
          </p:spPr>
        </p:pic>
        <p:pic>
          <p:nvPicPr>
            <p:cNvPr id="4" name="圖片 8" descr="一張含有 監視器, 螢幕擷取畫面, 黑色, 螢幕 的圖片&#10;&#10;描述是以非常高的可信度產生">
              <a:extLst>
                <a:ext uri="{FF2B5EF4-FFF2-40B4-BE49-F238E27FC236}">
                  <a16:creationId xmlns:a16="http://schemas.microsoft.com/office/drawing/2014/main" id="{25542D76-4ED7-4F71-94EC-00161DA7BF2A}"/>
                </a:ext>
              </a:extLst>
            </p:cNvPr>
            <p:cNvPicPr>
              <a:picLocks noChangeAspect="1"/>
            </p:cNvPicPr>
            <p:nvPr/>
          </p:nvPicPr>
          <p:blipFill>
            <a:blip r:embed="rId5"/>
            <a:stretch>
              <a:fillRect/>
            </a:stretch>
          </p:blipFill>
          <p:spPr>
            <a:xfrm>
              <a:off x="5056464" y="3313568"/>
              <a:ext cx="2264375" cy="1432428"/>
            </a:xfrm>
            <a:prstGeom prst="rect">
              <a:avLst/>
            </a:prstGeom>
          </p:spPr>
        </p:pic>
      </p:grpSp>
      <p:sp>
        <p:nvSpPr>
          <p:cNvPr id="13" name="Rectangle 5">
            <a:extLst>
              <a:ext uri="{FF2B5EF4-FFF2-40B4-BE49-F238E27FC236}">
                <a16:creationId xmlns:a16="http://schemas.microsoft.com/office/drawing/2014/main" id="{BA2B9995-FB20-934A-A27E-1DC3BB1E11FC}"/>
              </a:ext>
            </a:extLst>
          </p:cNvPr>
          <p:cNvSpPr/>
          <p:nvPr/>
        </p:nvSpPr>
        <p:spPr>
          <a:xfrm>
            <a:off x="896723" y="3565560"/>
            <a:ext cx="747320" cy="400110"/>
          </a:xfrm>
          <a:prstGeom prst="rect">
            <a:avLst/>
          </a:prstGeom>
        </p:spPr>
        <p:txBody>
          <a:bodyPr wrap="none">
            <a:spAutoFit/>
          </a:bodyPr>
          <a:lstStyle/>
          <a:p>
            <a:pPr algn="r"/>
            <a:r>
              <a:rPr lang="en-US" sz="1000" b="1">
                <a:solidFill>
                  <a:schemeClr val="bg2">
                    <a:lumMod val="90000"/>
                    <a:lumOff val="10000"/>
                  </a:schemeClr>
                </a:solidFill>
                <a:latin typeface="+mj-lt"/>
                <a:ea typeface="Microsoft JhengHei" panose="020B0604030504040204" pitchFamily="34" charset="-120"/>
              </a:rPr>
              <a:t>Mac/</a:t>
            </a:r>
          </a:p>
          <a:p>
            <a:pPr algn="r"/>
            <a:r>
              <a:rPr lang="en-US" sz="1000" b="1">
                <a:solidFill>
                  <a:schemeClr val="bg2">
                    <a:lumMod val="90000"/>
                    <a:lumOff val="10000"/>
                  </a:schemeClr>
                </a:solidFill>
                <a:latin typeface="+mj-lt"/>
                <a:ea typeface="Microsoft JhengHei" panose="020B0604030504040204" pitchFamily="34" charset="-120"/>
              </a:rPr>
              <a:t>Windows</a:t>
            </a:r>
          </a:p>
        </p:txBody>
      </p:sp>
    </p:spTree>
    <p:extLst>
      <p:ext uri="{BB962C8B-B14F-4D97-AF65-F5344CB8AC3E}">
        <p14:creationId xmlns:p14="http://schemas.microsoft.com/office/powerpoint/2010/main" val="1391366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D5428D-0268-4441-B298-837A6C2098EF}"/>
              </a:ext>
            </a:extLst>
          </p:cNvPr>
          <p:cNvSpPr>
            <a:spLocks noGrp="1"/>
          </p:cNvSpPr>
          <p:nvPr>
            <p:ph type="ctrTitle"/>
          </p:nvPr>
        </p:nvSpPr>
        <p:spPr>
          <a:xfrm>
            <a:off x="610733" y="0"/>
            <a:ext cx="8046720" cy="900209"/>
          </a:xfrm>
        </p:spPr>
        <p:txBody>
          <a:bodyPr/>
          <a:lstStyle/>
          <a:p>
            <a:r>
              <a:rPr lang="zh-CN" altLang="en-US" dirty="0"/>
              <a:t>監控磁碟健康狀態</a:t>
            </a:r>
            <a:endParaRPr lang="zh-TW" dirty="0"/>
          </a:p>
        </p:txBody>
      </p:sp>
      <p:sp>
        <p:nvSpPr>
          <p:cNvPr id="4" name="內容版面配置區 1">
            <a:extLst>
              <a:ext uri="{FF2B5EF4-FFF2-40B4-BE49-F238E27FC236}">
                <a16:creationId xmlns:a16="http://schemas.microsoft.com/office/drawing/2014/main" id="{25D756C9-73DD-48C0-946B-68982541AC60}"/>
              </a:ext>
            </a:extLst>
          </p:cNvPr>
          <p:cNvSpPr txBox="1">
            <a:spLocks/>
          </p:cNvSpPr>
          <p:nvPr/>
        </p:nvSpPr>
        <p:spPr>
          <a:xfrm>
            <a:off x="118824" y="1357806"/>
            <a:ext cx="3918083" cy="712081"/>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bg2">
                  <a:lumMod val="90000"/>
                  <a:lumOff val="10000"/>
                </a:schemeClr>
              </a:buClr>
              <a:defRPr/>
            </a:pPr>
            <a:r>
              <a:rPr lang="zh-TW" altLang="en-US" sz="1700" b="1">
                <a:solidFill>
                  <a:schemeClr val="bg2">
                    <a:lumMod val="90000"/>
                    <a:lumOff val="10000"/>
                  </a:schemeClr>
                </a:solidFill>
                <a:latin typeface="微軟正黑體" pitchFamily="34" charset="-120"/>
                <a:ea typeface="微軟正黑體" pitchFamily="34" charset="-120"/>
              </a:rPr>
              <a:t>左方 TR 裝置圖磁碟顏色顯示磁碟有無異常。點選磁碟以查看各顆磁碟資訊</a:t>
            </a:r>
            <a:endParaRPr lang="zh-TW" sz="1700">
              <a:solidFill>
                <a:schemeClr val="bg2">
                  <a:lumMod val="90000"/>
                  <a:lumOff val="10000"/>
                </a:schemeClr>
              </a:solidFill>
              <a:latin typeface="新細明體"/>
              <a:ea typeface="新細明體"/>
            </a:endParaRPr>
          </a:p>
          <a:p>
            <a:pPr>
              <a:buClr>
                <a:schemeClr val="bg2">
                  <a:lumMod val="90000"/>
                  <a:lumOff val="10000"/>
                </a:schemeClr>
              </a:buClr>
              <a:defRPr/>
            </a:pPr>
            <a:endParaRPr lang="zh-TW" altLang="en-US" sz="2000" b="1">
              <a:solidFill>
                <a:schemeClr val="bg2">
                  <a:lumMod val="90000"/>
                  <a:lumOff val="10000"/>
                </a:schemeClr>
              </a:solidFill>
              <a:latin typeface="微軟正黑體" pitchFamily="34" charset="-120"/>
              <a:ea typeface="微軟正黑體" pitchFamily="34" charset="-120"/>
            </a:endParaRPr>
          </a:p>
          <a:p>
            <a:pPr>
              <a:buClr>
                <a:schemeClr val="bg2">
                  <a:lumMod val="90000"/>
                  <a:lumOff val="10000"/>
                </a:schemeClr>
              </a:buClr>
              <a:defRPr/>
            </a:pPr>
            <a:endParaRPr lang="zh-TW" altLang="en-US" sz="1800" b="1">
              <a:solidFill>
                <a:schemeClr val="bg2">
                  <a:lumMod val="90000"/>
                  <a:lumOff val="10000"/>
                </a:schemeClr>
              </a:solidFill>
              <a:latin typeface="微軟正黑體" pitchFamily="34" charset="-120"/>
              <a:ea typeface="微軟正黑體" pitchFamily="34" charset="-120"/>
            </a:endParaRPr>
          </a:p>
          <a:p>
            <a:pPr>
              <a:buClr>
                <a:schemeClr val="bg2">
                  <a:lumMod val="90000"/>
                  <a:lumOff val="10000"/>
                </a:schemeClr>
              </a:buClr>
              <a:defRPr/>
            </a:pPr>
            <a:endParaRPr lang="zh-TW" altLang="en-US" sz="1800" b="1">
              <a:solidFill>
                <a:schemeClr val="bg2">
                  <a:lumMod val="90000"/>
                  <a:lumOff val="10000"/>
                </a:schemeClr>
              </a:solidFill>
              <a:latin typeface="微軟正黑體" pitchFamily="34" charset="-120"/>
              <a:ea typeface="微軟正黑體" pitchFamily="34" charset="-120"/>
            </a:endParaRPr>
          </a:p>
          <a:p>
            <a:pPr>
              <a:buClr>
                <a:schemeClr val="bg2">
                  <a:lumMod val="90000"/>
                  <a:lumOff val="10000"/>
                </a:schemeClr>
              </a:buClr>
              <a:defRPr/>
            </a:pPr>
            <a:endParaRPr lang="zh-TW" altLang="en-US" sz="1800" b="1">
              <a:solidFill>
                <a:schemeClr val="bg2">
                  <a:lumMod val="90000"/>
                  <a:lumOff val="10000"/>
                </a:schemeClr>
              </a:solidFill>
              <a:latin typeface="微軟正黑體" pitchFamily="34" charset="-120"/>
              <a:ea typeface="微軟正黑體" pitchFamily="34" charset="-120"/>
            </a:endParaRPr>
          </a:p>
        </p:txBody>
      </p:sp>
      <p:sp>
        <p:nvSpPr>
          <p:cNvPr id="6" name="內容版面配置區 1">
            <a:extLst>
              <a:ext uri="{FF2B5EF4-FFF2-40B4-BE49-F238E27FC236}">
                <a16:creationId xmlns:a16="http://schemas.microsoft.com/office/drawing/2014/main" id="{34181CD0-2C3E-4C8E-9326-216C89E1364D}"/>
              </a:ext>
            </a:extLst>
          </p:cNvPr>
          <p:cNvSpPr txBox="1">
            <a:spLocks/>
          </p:cNvSpPr>
          <p:nvPr/>
        </p:nvSpPr>
        <p:spPr>
          <a:xfrm>
            <a:off x="4267008" y="1357806"/>
            <a:ext cx="4520479" cy="492718"/>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bg2">
                  <a:lumMod val="90000"/>
                  <a:lumOff val="10000"/>
                </a:schemeClr>
              </a:buClr>
              <a:defRPr/>
            </a:pPr>
            <a:r>
              <a:rPr lang="zh-TW" altLang="en-US" sz="1700" b="1">
                <a:solidFill>
                  <a:schemeClr val="bg2">
                    <a:lumMod val="90000"/>
                    <a:lumOff val="10000"/>
                  </a:schemeClr>
                </a:solidFill>
                <a:latin typeface="微軟正黑體" pitchFamily="34" charset="-120"/>
                <a:ea typeface="微軟正黑體" pitchFamily="34" charset="-120"/>
              </a:rPr>
              <a:t>磁碟資訊分頁內顯示裝置內的所有磁碟，點選狀態即可查看該磁碟的 S.M.A.R.T</a:t>
            </a:r>
            <a:r>
              <a:rPr lang="en-US" altLang="zh-TW" sz="1700" b="1">
                <a:solidFill>
                  <a:schemeClr val="bg2">
                    <a:lumMod val="90000"/>
                    <a:lumOff val="10000"/>
                  </a:schemeClr>
                </a:solidFill>
                <a:latin typeface="微軟正黑體" pitchFamily="34" charset="-120"/>
                <a:ea typeface="微軟正黑體" pitchFamily="34" charset="-120"/>
              </a:rPr>
              <a:t>.</a:t>
            </a:r>
            <a:r>
              <a:rPr lang="zh-TW" altLang="en-US" sz="1700" b="1">
                <a:solidFill>
                  <a:schemeClr val="bg2">
                    <a:lumMod val="90000"/>
                    <a:lumOff val="10000"/>
                  </a:schemeClr>
                </a:solidFill>
                <a:latin typeface="微軟正黑體" pitchFamily="34" charset="-120"/>
                <a:ea typeface="微軟正黑體" pitchFamily="34" charset="-120"/>
              </a:rPr>
              <a:t> 資訊</a:t>
            </a:r>
            <a:endParaRPr lang="zh-TW" altLang="en-US" sz="2000" b="1">
              <a:solidFill>
                <a:schemeClr val="bg2">
                  <a:lumMod val="90000"/>
                  <a:lumOff val="10000"/>
                </a:schemeClr>
              </a:solidFill>
              <a:latin typeface="微軟正黑體" pitchFamily="34" charset="-120"/>
              <a:ea typeface="微軟正黑體" pitchFamily="34" charset="-120"/>
            </a:endParaRPr>
          </a:p>
        </p:txBody>
      </p:sp>
      <p:grpSp>
        <p:nvGrpSpPr>
          <p:cNvPr id="3" name="群組 2">
            <a:extLst>
              <a:ext uri="{FF2B5EF4-FFF2-40B4-BE49-F238E27FC236}">
                <a16:creationId xmlns:a16="http://schemas.microsoft.com/office/drawing/2014/main" id="{F4255993-BA44-45C4-9DB7-9648647D4687}"/>
              </a:ext>
            </a:extLst>
          </p:cNvPr>
          <p:cNvGrpSpPr/>
          <p:nvPr/>
        </p:nvGrpSpPr>
        <p:grpSpPr>
          <a:xfrm>
            <a:off x="205816" y="945206"/>
            <a:ext cx="1234301" cy="396405"/>
            <a:chOff x="205816" y="925110"/>
            <a:chExt cx="1234301" cy="396405"/>
          </a:xfrm>
        </p:grpSpPr>
        <p:pic>
          <p:nvPicPr>
            <p:cNvPr id="11" name="圖形 10">
              <a:extLst>
                <a:ext uri="{FF2B5EF4-FFF2-40B4-BE49-F238E27FC236}">
                  <a16:creationId xmlns:a16="http://schemas.microsoft.com/office/drawing/2014/main" id="{395C5A0D-3891-4155-A728-C551371C92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816" y="925110"/>
              <a:ext cx="1234301" cy="395908"/>
            </a:xfrm>
            <a:prstGeom prst="rect">
              <a:avLst/>
            </a:prstGeom>
          </p:spPr>
        </p:pic>
        <p:sp>
          <p:nvSpPr>
            <p:cNvPr id="8" name="文字方塊 6">
              <a:extLst>
                <a:ext uri="{FF2B5EF4-FFF2-40B4-BE49-F238E27FC236}">
                  <a16:creationId xmlns:a16="http://schemas.microsoft.com/office/drawing/2014/main" id="{DD47C6FF-62D0-4B15-98E3-A2BAB03CECD1}"/>
                </a:ext>
              </a:extLst>
            </p:cNvPr>
            <p:cNvSpPr txBox="1"/>
            <p:nvPr/>
          </p:nvSpPr>
          <p:spPr>
            <a:xfrm>
              <a:off x="252293" y="952183"/>
              <a:ext cx="1187824" cy="3693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b="1">
                  <a:ea typeface="微軟正黑體"/>
                </a:rPr>
                <a:t>快速得知 </a:t>
              </a:r>
              <a:endParaRPr lang="zh-TW" altLang="en-US">
                <a:latin typeface="新細明體"/>
                <a:ea typeface="新細明體"/>
              </a:endParaRPr>
            </a:p>
          </p:txBody>
        </p:sp>
      </p:grpSp>
      <p:grpSp>
        <p:nvGrpSpPr>
          <p:cNvPr id="14" name="群組 13">
            <a:extLst>
              <a:ext uri="{FF2B5EF4-FFF2-40B4-BE49-F238E27FC236}">
                <a16:creationId xmlns:a16="http://schemas.microsoft.com/office/drawing/2014/main" id="{C43FDD1A-B00C-4957-AE22-B7A09F1BB990}"/>
              </a:ext>
            </a:extLst>
          </p:cNvPr>
          <p:cNvGrpSpPr/>
          <p:nvPr/>
        </p:nvGrpSpPr>
        <p:grpSpPr>
          <a:xfrm>
            <a:off x="4336100" y="948610"/>
            <a:ext cx="1234301" cy="402552"/>
            <a:chOff x="3399792" y="1002068"/>
            <a:chExt cx="1234301" cy="402552"/>
          </a:xfrm>
        </p:grpSpPr>
        <p:pic>
          <p:nvPicPr>
            <p:cNvPr id="12" name="圖形 11">
              <a:extLst>
                <a:ext uri="{FF2B5EF4-FFF2-40B4-BE49-F238E27FC236}">
                  <a16:creationId xmlns:a16="http://schemas.microsoft.com/office/drawing/2014/main" id="{AA2DF090-AF42-4988-87D3-4D3BE67BF4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9792" y="1002068"/>
              <a:ext cx="1234301" cy="395908"/>
            </a:xfrm>
            <a:prstGeom prst="rect">
              <a:avLst/>
            </a:prstGeom>
          </p:spPr>
        </p:pic>
        <p:sp>
          <p:nvSpPr>
            <p:cNvPr id="13" name="文字方塊 7">
              <a:extLst>
                <a:ext uri="{FF2B5EF4-FFF2-40B4-BE49-F238E27FC236}">
                  <a16:creationId xmlns:a16="http://schemas.microsoft.com/office/drawing/2014/main" id="{F62E245F-4178-4052-A8A3-0A21A4665B24}"/>
                </a:ext>
              </a:extLst>
            </p:cNvPr>
            <p:cNvSpPr txBox="1"/>
            <p:nvPr/>
          </p:nvSpPr>
          <p:spPr>
            <a:xfrm>
              <a:off x="3446269" y="1035288"/>
              <a:ext cx="118782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a:latin typeface="微軟正黑體"/>
                  <a:ea typeface="微軟正黑體"/>
                </a:rPr>
                <a:t>查看資訊</a:t>
              </a:r>
              <a:r>
                <a:rPr lang="zh-TW" b="1">
                  <a:latin typeface="微軟正黑體"/>
                  <a:ea typeface="微軟正黑體"/>
                </a:rPr>
                <a:t> </a:t>
              </a:r>
              <a:endParaRPr lang="zh-TW" altLang="en-US">
                <a:latin typeface="新細明體"/>
                <a:ea typeface="新細明體"/>
              </a:endParaRPr>
            </a:p>
          </p:txBody>
        </p:sp>
      </p:grpSp>
      <p:pic>
        <p:nvPicPr>
          <p:cNvPr id="5" name="圖片 6" descr="一張含有 監視器, 黑色, 牆, 螢幕 的圖片&#10;&#10;描述是以高可信度產生">
            <a:extLst>
              <a:ext uri="{FF2B5EF4-FFF2-40B4-BE49-F238E27FC236}">
                <a16:creationId xmlns:a16="http://schemas.microsoft.com/office/drawing/2014/main" id="{3715196F-67B0-495A-887D-1380410B24B5}"/>
              </a:ext>
            </a:extLst>
          </p:cNvPr>
          <p:cNvPicPr>
            <a:picLocks noChangeAspect="1"/>
          </p:cNvPicPr>
          <p:nvPr/>
        </p:nvPicPr>
        <p:blipFill>
          <a:blip r:embed="rId4"/>
          <a:stretch>
            <a:fillRect/>
          </a:stretch>
        </p:blipFill>
        <p:spPr>
          <a:xfrm>
            <a:off x="4343400" y="1932145"/>
            <a:ext cx="4025213" cy="2623006"/>
          </a:xfrm>
          <a:prstGeom prst="rect">
            <a:avLst/>
          </a:prstGeom>
          <a:ln>
            <a:solidFill>
              <a:schemeClr val="tx1">
                <a:lumMod val="50000"/>
                <a:lumOff val="50000"/>
              </a:schemeClr>
            </a:solidFill>
          </a:ln>
        </p:spPr>
      </p:pic>
      <p:sp>
        <p:nvSpPr>
          <p:cNvPr id="31" name="矩形 21">
            <a:extLst>
              <a:ext uri="{FF2B5EF4-FFF2-40B4-BE49-F238E27FC236}">
                <a16:creationId xmlns:a16="http://schemas.microsoft.com/office/drawing/2014/main" id="{0731394F-1BAC-4081-8A53-6212E13BFB3A}"/>
              </a:ext>
            </a:extLst>
          </p:cNvPr>
          <p:cNvSpPr/>
          <p:nvPr/>
        </p:nvSpPr>
        <p:spPr>
          <a:xfrm>
            <a:off x="7792879" y="3122782"/>
            <a:ext cx="484894" cy="169746"/>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矩形 21">
            <a:extLst>
              <a:ext uri="{FF2B5EF4-FFF2-40B4-BE49-F238E27FC236}">
                <a16:creationId xmlns:a16="http://schemas.microsoft.com/office/drawing/2014/main" id="{66094EA0-660F-4CC9-82D9-254AC52CE737}"/>
              </a:ext>
            </a:extLst>
          </p:cNvPr>
          <p:cNvSpPr/>
          <p:nvPr/>
        </p:nvSpPr>
        <p:spPr>
          <a:xfrm>
            <a:off x="4240311" y="3122783"/>
            <a:ext cx="3512299" cy="1814738"/>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18" name="圖片 18" descr="一張含有 螢幕擷取畫面, 室外, 監視器, 牆 的圖片&#10;&#10;描述是以高可信度產生">
            <a:extLst>
              <a:ext uri="{FF2B5EF4-FFF2-40B4-BE49-F238E27FC236}">
                <a16:creationId xmlns:a16="http://schemas.microsoft.com/office/drawing/2014/main" id="{4B98EF9B-6059-43FD-9866-8E55B89D391A}"/>
              </a:ext>
            </a:extLst>
          </p:cNvPr>
          <p:cNvPicPr>
            <a:picLocks noChangeAspect="1"/>
          </p:cNvPicPr>
          <p:nvPr/>
        </p:nvPicPr>
        <p:blipFill rotWithShape="1">
          <a:blip r:embed="rId5"/>
          <a:srcRect t="6469" r="-769" b="-270"/>
          <a:stretch/>
        </p:blipFill>
        <p:spPr>
          <a:xfrm>
            <a:off x="821725" y="1933537"/>
            <a:ext cx="2140821" cy="2859505"/>
          </a:xfrm>
          <a:prstGeom prst="rect">
            <a:avLst/>
          </a:prstGeom>
        </p:spPr>
      </p:pic>
      <p:pic>
        <p:nvPicPr>
          <p:cNvPr id="7" name="圖片 8" descr="一張含有 黑色, 監視器, 時鐘 的圖片&#10;&#10;描述是以非常高的可信度產生">
            <a:extLst>
              <a:ext uri="{FF2B5EF4-FFF2-40B4-BE49-F238E27FC236}">
                <a16:creationId xmlns:a16="http://schemas.microsoft.com/office/drawing/2014/main" id="{735BBEC6-7B08-4BEE-BBC6-B65204C5B2E6}"/>
              </a:ext>
            </a:extLst>
          </p:cNvPr>
          <p:cNvPicPr>
            <a:picLocks noChangeAspect="1"/>
          </p:cNvPicPr>
          <p:nvPr/>
        </p:nvPicPr>
        <p:blipFill>
          <a:blip r:embed="rId6"/>
          <a:stretch>
            <a:fillRect/>
          </a:stretch>
        </p:blipFill>
        <p:spPr>
          <a:xfrm>
            <a:off x="4243001" y="3122763"/>
            <a:ext cx="3507773" cy="1809534"/>
          </a:xfrm>
          <a:prstGeom prst="rect">
            <a:avLst/>
          </a:prstGeom>
        </p:spPr>
      </p:pic>
    </p:spTree>
    <p:extLst>
      <p:ext uri="{BB962C8B-B14F-4D97-AF65-F5344CB8AC3E}">
        <p14:creationId xmlns:p14="http://schemas.microsoft.com/office/powerpoint/2010/main" val="2526878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1">
            <a:extLst>
              <a:ext uri="{FF2B5EF4-FFF2-40B4-BE49-F238E27FC236}">
                <a16:creationId xmlns:a16="http://schemas.microsoft.com/office/drawing/2014/main" id="{DEF57F0C-29B2-4FE3-B70F-7164A458B2CF}"/>
              </a:ext>
            </a:extLst>
          </p:cNvPr>
          <p:cNvSpPr txBox="1">
            <a:spLocks/>
          </p:cNvSpPr>
          <p:nvPr/>
        </p:nvSpPr>
        <p:spPr>
          <a:xfrm>
            <a:off x="709488" y="974995"/>
            <a:ext cx="9013240" cy="515809"/>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070" indent="-179070">
              <a:buClr>
                <a:schemeClr val="bg2">
                  <a:lumMod val="90000"/>
                  <a:lumOff val="10000"/>
                </a:schemeClr>
              </a:buClr>
              <a:buFont typeface="Arial" panose="020B0604020202020204" pitchFamily="34" charset="0"/>
              <a:buChar char="•"/>
              <a:defRPr/>
            </a:pPr>
            <a:r>
              <a:rPr lang="zh-TW" altLang="en-US" b="1">
                <a:solidFill>
                  <a:schemeClr val="bg2">
                    <a:lumMod val="90000"/>
                    <a:lumOff val="10000"/>
                  </a:schemeClr>
                </a:solidFill>
                <a:latin typeface="微軟正黑體"/>
                <a:ea typeface="微軟正黑體"/>
              </a:rPr>
              <a:t>QNAP External RAID Manager 提供多種 RAID 類型供使用者建立</a:t>
            </a:r>
          </a:p>
          <a:p>
            <a:pPr marL="179070" indent="-179070">
              <a:buClr>
                <a:schemeClr val="bg2">
                  <a:lumMod val="90000"/>
                  <a:lumOff val="10000"/>
                </a:schemeClr>
              </a:buClr>
              <a:buFont typeface="Arial" panose="020B0604020202020204" pitchFamily="34" charset="0"/>
              <a:buChar char="•"/>
              <a:defRPr/>
            </a:pPr>
            <a:r>
              <a:rPr lang="zh-TW" b="1">
                <a:solidFill>
                  <a:schemeClr val="bg2">
                    <a:lumMod val="90000"/>
                    <a:lumOff val="10000"/>
                  </a:schemeClr>
                </a:solidFill>
                <a:latin typeface="微軟正黑體"/>
                <a:ea typeface="微軟正黑體"/>
              </a:rPr>
              <a:t>沒有繁瑣的設定，只要兩步驟即能快速建立</a:t>
            </a:r>
            <a:r>
              <a:rPr lang="zh-TW" altLang="en-US" b="1">
                <a:solidFill>
                  <a:schemeClr val="bg2">
                    <a:lumMod val="90000"/>
                    <a:lumOff val="10000"/>
                  </a:schemeClr>
                </a:solidFill>
                <a:latin typeface="微軟正黑體"/>
                <a:ea typeface="微軟正黑體"/>
              </a:rPr>
              <a:t> </a:t>
            </a:r>
            <a:r>
              <a:rPr lang="zh-TW" b="1">
                <a:solidFill>
                  <a:schemeClr val="bg2">
                    <a:lumMod val="90000"/>
                    <a:lumOff val="10000"/>
                  </a:schemeClr>
                </a:solidFill>
                <a:latin typeface="微軟正黑體"/>
                <a:ea typeface="微軟正黑體"/>
              </a:rPr>
              <a:t>RAID</a:t>
            </a:r>
            <a:r>
              <a:rPr lang="zh-TW" altLang="en-US" b="1">
                <a:solidFill>
                  <a:schemeClr val="bg2">
                    <a:lumMod val="90000"/>
                    <a:lumOff val="10000"/>
                  </a:schemeClr>
                </a:solidFill>
                <a:latin typeface="微軟正黑體"/>
                <a:ea typeface="微軟正黑體"/>
              </a:rPr>
              <a:t> </a:t>
            </a:r>
            <a:r>
              <a:rPr lang="zh-TW" b="1">
                <a:solidFill>
                  <a:schemeClr val="bg2">
                    <a:lumMod val="90000"/>
                    <a:lumOff val="10000"/>
                  </a:schemeClr>
                </a:solidFill>
                <a:latin typeface="微軟正黑體"/>
                <a:ea typeface="微軟正黑體"/>
              </a:rPr>
              <a:t>群組</a:t>
            </a:r>
            <a:endParaRPr lang="zh-TW" altLang="en-US" b="1">
              <a:solidFill>
                <a:schemeClr val="bg2">
                  <a:lumMod val="90000"/>
                  <a:lumOff val="10000"/>
                </a:schemeClr>
              </a:solidFill>
              <a:latin typeface="微軟正黑體"/>
              <a:ea typeface="微軟正黑體"/>
            </a:endParaRPr>
          </a:p>
          <a:p>
            <a:pPr marL="285750" indent="-285750">
              <a:buFont typeface="Arial" panose="020B0604020202020204" pitchFamily="34" charset="0"/>
              <a:buChar char="•"/>
              <a:defRPr/>
            </a:pPr>
            <a:endParaRPr lang="zh-TW" altLang="en-US" sz="1800" b="1">
              <a:solidFill>
                <a:schemeClr val="bg2">
                  <a:lumMod val="90000"/>
                  <a:lumOff val="10000"/>
                </a:schemeClr>
              </a:solidFill>
              <a:latin typeface="微軟正黑體" pitchFamily="34" charset="-120"/>
              <a:ea typeface="微軟正黑體" pitchFamily="34" charset="-120"/>
            </a:endParaRPr>
          </a:p>
          <a:p>
            <a:pPr>
              <a:defRPr/>
            </a:pPr>
            <a:endParaRPr lang="zh-TW" altLang="en-US" sz="1800" b="1">
              <a:solidFill>
                <a:schemeClr val="bg2">
                  <a:lumMod val="90000"/>
                  <a:lumOff val="10000"/>
                </a:schemeClr>
              </a:solidFill>
              <a:latin typeface="微軟正黑體" pitchFamily="34" charset="-120"/>
              <a:ea typeface="微軟正黑體" pitchFamily="34" charset="-120"/>
            </a:endParaRPr>
          </a:p>
          <a:p>
            <a:pPr>
              <a:defRPr/>
            </a:pPr>
            <a:endParaRPr lang="zh-TW" altLang="en-US" sz="1800" b="1">
              <a:solidFill>
                <a:schemeClr val="bg2">
                  <a:lumMod val="90000"/>
                  <a:lumOff val="10000"/>
                </a:schemeClr>
              </a:solidFill>
              <a:latin typeface="微軟正黑體" pitchFamily="34" charset="-120"/>
              <a:ea typeface="微軟正黑體" pitchFamily="34" charset="-120"/>
            </a:endParaRPr>
          </a:p>
        </p:txBody>
      </p:sp>
      <p:sp>
        <p:nvSpPr>
          <p:cNvPr id="21" name="矩形: 圓角 20">
            <a:extLst>
              <a:ext uri="{FF2B5EF4-FFF2-40B4-BE49-F238E27FC236}">
                <a16:creationId xmlns:a16="http://schemas.microsoft.com/office/drawing/2014/main" id="{F4FCC0CD-4FA5-4154-9A17-98F3EA73FD3C}"/>
              </a:ext>
            </a:extLst>
          </p:cNvPr>
          <p:cNvSpPr/>
          <p:nvPr/>
        </p:nvSpPr>
        <p:spPr>
          <a:xfrm>
            <a:off x="4836196" y="2631781"/>
            <a:ext cx="4103107" cy="1797073"/>
          </a:xfrm>
          <a:prstGeom prst="roundRect">
            <a:avLst>
              <a:gd name="adj" fmla="val 4524"/>
            </a:avLst>
          </a:prstGeom>
          <a:solidFill>
            <a:schemeClr val="tx1">
              <a:lumMod val="85000"/>
              <a:lumOff val="15000"/>
            </a:schemeClr>
          </a:solidFill>
          <a:ln w="12700">
            <a:solidFill>
              <a:schemeClr val="tx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696AD6BD-95D1-485B-8BE6-A157BF5D4661}"/>
              </a:ext>
            </a:extLst>
          </p:cNvPr>
          <p:cNvSpPr/>
          <p:nvPr/>
        </p:nvSpPr>
        <p:spPr>
          <a:xfrm>
            <a:off x="4836196" y="1816295"/>
            <a:ext cx="4103107" cy="716222"/>
          </a:xfrm>
          <a:prstGeom prst="roundRect">
            <a:avLst>
              <a:gd name="adj" fmla="val 9874"/>
            </a:avLst>
          </a:prstGeom>
          <a:solidFill>
            <a:schemeClr val="tx1">
              <a:lumMod val="85000"/>
              <a:lumOff val="15000"/>
            </a:schemeClr>
          </a:solidFill>
          <a:ln w="12700">
            <a:solidFill>
              <a:schemeClr val="tx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03D2F26F-649A-4793-B3D0-13DA362BD392}"/>
              </a:ext>
            </a:extLst>
          </p:cNvPr>
          <p:cNvSpPr>
            <a:spLocks noGrp="1"/>
          </p:cNvSpPr>
          <p:nvPr>
            <p:ph type="ctrTitle"/>
          </p:nvPr>
        </p:nvSpPr>
        <p:spPr/>
        <p:txBody>
          <a:bodyPr/>
          <a:lstStyle/>
          <a:p>
            <a:r>
              <a:rPr lang="zh-CN" altLang="en-US" dirty="0"/>
              <a:t>兩步驟快速建立 </a:t>
            </a:r>
            <a:r>
              <a:rPr lang="en-US" altLang="zh-CN" dirty="0"/>
              <a:t>RAID</a:t>
            </a:r>
            <a:r>
              <a:rPr lang="zh-CN" altLang="en-US" dirty="0"/>
              <a:t> 群組</a:t>
            </a:r>
            <a:endParaRPr lang="zh-TW" b="0" dirty="0"/>
          </a:p>
        </p:txBody>
      </p:sp>
      <p:sp>
        <p:nvSpPr>
          <p:cNvPr id="7" name="內容版面配置區 1">
            <a:extLst>
              <a:ext uri="{FF2B5EF4-FFF2-40B4-BE49-F238E27FC236}">
                <a16:creationId xmlns:a16="http://schemas.microsoft.com/office/drawing/2014/main" id="{224ACE04-A275-4D91-9055-8B16B09BD14B}"/>
              </a:ext>
            </a:extLst>
          </p:cNvPr>
          <p:cNvSpPr txBox="1">
            <a:spLocks/>
          </p:cNvSpPr>
          <p:nvPr/>
        </p:nvSpPr>
        <p:spPr>
          <a:xfrm>
            <a:off x="5715210" y="1856741"/>
            <a:ext cx="3050171" cy="515809"/>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600" b="1">
                <a:solidFill>
                  <a:schemeClr val="accent3">
                    <a:lumMod val="40000"/>
                    <a:lumOff val="60000"/>
                  </a:schemeClr>
                </a:solidFill>
                <a:latin typeface="微軟正黑體" pitchFamily="34" charset="-120"/>
                <a:ea typeface="微軟正黑體" pitchFamily="34" charset="-120"/>
              </a:rPr>
              <a:t>進入</a:t>
            </a:r>
            <a:r>
              <a:rPr lang="zh-TW" altLang="en-US" sz="1600" b="1">
                <a:solidFill>
                  <a:schemeClr val="accent3">
                    <a:lumMod val="40000"/>
                    <a:lumOff val="60000"/>
                  </a:schemeClr>
                </a:solidFill>
                <a:latin typeface="微軟正黑體"/>
                <a:ea typeface="微軟正黑體"/>
              </a:rPr>
              <a:t>「RAID 設定」頁面，點選「+ RA</a:t>
            </a:r>
            <a:r>
              <a:rPr lang="en-US" altLang="zh-TW" sz="1600" b="1">
                <a:solidFill>
                  <a:schemeClr val="accent3">
                    <a:lumMod val="40000"/>
                    <a:lumOff val="60000"/>
                  </a:schemeClr>
                </a:solidFill>
                <a:latin typeface="微軟正黑體"/>
                <a:ea typeface="微軟正黑體"/>
              </a:rPr>
              <a:t>ID</a:t>
            </a:r>
            <a:r>
              <a:rPr lang="zh-TW" altLang="en-US" sz="1600" b="1">
                <a:solidFill>
                  <a:schemeClr val="accent3">
                    <a:lumMod val="40000"/>
                    <a:lumOff val="60000"/>
                  </a:schemeClr>
                </a:solidFill>
                <a:latin typeface="微軟正黑體"/>
                <a:ea typeface="微軟正黑體"/>
              </a:rPr>
              <a:t> 群組」以開始建立</a:t>
            </a:r>
            <a:endParaRPr lang="en-US" altLang="en-US" sz="1600" b="1">
              <a:solidFill>
                <a:schemeClr val="accent3">
                  <a:lumMod val="40000"/>
                  <a:lumOff val="60000"/>
                </a:schemeClr>
              </a:solidFill>
              <a:latin typeface="微軟正黑體"/>
              <a:ea typeface="微軟正黑體"/>
            </a:endParaRPr>
          </a:p>
          <a:p>
            <a:pPr marL="285750" indent="-285750">
              <a:buFont typeface="Arial" panose="020B0604020202020204" pitchFamily="34" charset="0"/>
              <a:buChar char="•"/>
              <a:defRPr/>
            </a:pPr>
            <a:endParaRPr lang="zh-TW" altLang="en-US" sz="1600" b="1">
              <a:solidFill>
                <a:schemeClr val="accent5">
                  <a:lumMod val="60000"/>
                  <a:lumOff val="40000"/>
                </a:schemeClr>
              </a:solidFill>
              <a:latin typeface="微軟正黑體" pitchFamily="34" charset="-120"/>
              <a:ea typeface="微軟正黑體" pitchFamily="34" charset="-120"/>
            </a:endParaRPr>
          </a:p>
          <a:p>
            <a:pPr>
              <a:defRPr/>
            </a:pPr>
            <a:endParaRPr lang="zh-TW" altLang="en-US" sz="1800" b="1">
              <a:solidFill>
                <a:schemeClr val="accent5">
                  <a:lumMod val="60000"/>
                  <a:lumOff val="40000"/>
                </a:schemeClr>
              </a:solidFill>
              <a:latin typeface="微軟正黑體" pitchFamily="34" charset="-120"/>
              <a:ea typeface="微軟正黑體" pitchFamily="34" charset="-120"/>
            </a:endParaRPr>
          </a:p>
          <a:p>
            <a:pPr>
              <a:defRPr/>
            </a:pPr>
            <a:endParaRPr lang="zh-TW" altLang="en-US" sz="1800" b="1">
              <a:solidFill>
                <a:schemeClr val="accent5">
                  <a:lumMod val="60000"/>
                  <a:lumOff val="40000"/>
                </a:schemeClr>
              </a:solidFill>
              <a:latin typeface="微軟正黑體" pitchFamily="34" charset="-120"/>
              <a:ea typeface="微軟正黑體" pitchFamily="34" charset="-120"/>
            </a:endParaRPr>
          </a:p>
        </p:txBody>
      </p:sp>
      <p:sp>
        <p:nvSpPr>
          <p:cNvPr id="10" name="內容版面配置區 1">
            <a:extLst>
              <a:ext uri="{FF2B5EF4-FFF2-40B4-BE49-F238E27FC236}">
                <a16:creationId xmlns:a16="http://schemas.microsoft.com/office/drawing/2014/main" id="{40B5D31C-9C2D-4C85-A282-C2EC91623044}"/>
              </a:ext>
            </a:extLst>
          </p:cNvPr>
          <p:cNvSpPr txBox="1">
            <a:spLocks/>
          </p:cNvSpPr>
          <p:nvPr/>
        </p:nvSpPr>
        <p:spPr>
          <a:xfrm>
            <a:off x="5777598" y="2656564"/>
            <a:ext cx="3167497" cy="508087"/>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600" b="1">
                <a:solidFill>
                  <a:schemeClr val="accent3">
                    <a:lumMod val="40000"/>
                    <a:lumOff val="60000"/>
                  </a:schemeClr>
                </a:solidFill>
                <a:latin typeface="微軟正黑體" pitchFamily="34" charset="-120"/>
                <a:ea typeface="微軟正黑體" pitchFamily="34" charset="-120"/>
              </a:rPr>
              <a:t>選擇欲建立的 RAID 類型、磁碟、重新同步優先順序</a:t>
            </a:r>
          </a:p>
        </p:txBody>
      </p:sp>
      <p:sp>
        <p:nvSpPr>
          <p:cNvPr id="12" name="內容版面配置區 1">
            <a:extLst>
              <a:ext uri="{FF2B5EF4-FFF2-40B4-BE49-F238E27FC236}">
                <a16:creationId xmlns:a16="http://schemas.microsoft.com/office/drawing/2014/main" id="{59C28B03-F9C1-47D7-882E-C3D35F1B660C}"/>
              </a:ext>
            </a:extLst>
          </p:cNvPr>
          <p:cNvSpPr txBox="1">
            <a:spLocks/>
          </p:cNvSpPr>
          <p:nvPr/>
        </p:nvSpPr>
        <p:spPr>
          <a:xfrm>
            <a:off x="4781226" y="3176565"/>
            <a:ext cx="4192671" cy="1128721"/>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070" indent="-179070">
              <a:buClr>
                <a:schemeClr val="bg1"/>
              </a:buClr>
              <a:buChar char="•"/>
              <a:defRPr/>
            </a:pPr>
            <a:r>
              <a:rPr lang="zh-TW" altLang="en-US" sz="1500" b="1">
                <a:solidFill>
                  <a:schemeClr val="bg1"/>
                </a:solidFill>
                <a:latin typeface="微軟正黑體"/>
                <a:ea typeface="微軟正黑體"/>
              </a:rPr>
              <a:t>RAID類型包含：</a:t>
            </a:r>
            <a:br>
              <a:rPr lang="zh-TW" altLang="en-US" sz="1500" b="1">
                <a:latin typeface="微軟正黑體" panose="020B0604030504040204" pitchFamily="34" charset="-120"/>
                <a:ea typeface="微軟正黑體" panose="020B0604030504040204" pitchFamily="34" charset="-120"/>
              </a:rPr>
            </a:br>
            <a:r>
              <a:rPr lang="zh-TW" altLang="en-US" sz="1500">
                <a:solidFill>
                  <a:schemeClr val="bg1"/>
                </a:solidFill>
                <a:latin typeface="微軟正黑體"/>
                <a:ea typeface="微軟正黑體"/>
              </a:rPr>
              <a:t>JBOD, RAID 0</a:t>
            </a:r>
            <a:r>
              <a:rPr lang="en-US" altLang="zh-TW" sz="1500">
                <a:solidFill>
                  <a:schemeClr val="bg1"/>
                </a:solidFill>
                <a:latin typeface="微軟正黑體"/>
                <a:ea typeface="微軟正黑體"/>
              </a:rPr>
              <a:t>,</a:t>
            </a:r>
            <a:r>
              <a:rPr lang="zh-TW" altLang="en-US" sz="1500">
                <a:solidFill>
                  <a:schemeClr val="bg1"/>
                </a:solidFill>
                <a:latin typeface="微軟正黑體"/>
                <a:ea typeface="微軟正黑體"/>
              </a:rPr>
              <a:t> RAID 1</a:t>
            </a:r>
            <a:r>
              <a:rPr lang="en-US" altLang="zh-TW" sz="1500">
                <a:solidFill>
                  <a:schemeClr val="bg1"/>
                </a:solidFill>
                <a:latin typeface="微軟正黑體"/>
                <a:ea typeface="微軟正黑體"/>
              </a:rPr>
              <a:t>, RAID 5, RAID 10</a:t>
            </a:r>
            <a:r>
              <a:rPr lang="zh-TW" altLang="en-US" sz="1500">
                <a:solidFill>
                  <a:schemeClr val="bg1"/>
                </a:solidFill>
                <a:latin typeface="微軟正黑體"/>
                <a:ea typeface="微軟正黑體"/>
              </a:rPr>
              <a:t> </a:t>
            </a:r>
            <a:endParaRPr lang="zh-TW">
              <a:solidFill>
                <a:schemeClr val="bg1"/>
              </a:solidFill>
              <a:latin typeface="微軟正黑體"/>
              <a:ea typeface="微軟正黑體"/>
            </a:endParaRPr>
          </a:p>
          <a:p>
            <a:pPr marL="179070" indent="-179070">
              <a:buClr>
                <a:schemeClr val="bg1"/>
              </a:buClr>
              <a:buChar char="•"/>
              <a:defRPr/>
            </a:pPr>
            <a:r>
              <a:rPr lang="zh-TW" altLang="en-US" sz="1500" b="1">
                <a:solidFill>
                  <a:schemeClr val="bg1"/>
                </a:solidFill>
                <a:latin typeface="微軟正黑體"/>
                <a:ea typeface="微軟正黑體"/>
              </a:rPr>
              <a:t>磁碟</a:t>
            </a:r>
            <a:endParaRPr lang="zh-TW" b="1">
              <a:solidFill>
                <a:schemeClr val="bg1"/>
              </a:solidFill>
              <a:latin typeface="微軟正黑體"/>
              <a:ea typeface="微軟正黑體"/>
            </a:endParaRPr>
          </a:p>
          <a:p>
            <a:pPr marL="179070" indent="-179070">
              <a:buClr>
                <a:schemeClr val="bg1"/>
              </a:buClr>
              <a:buChar char="•"/>
              <a:defRPr/>
            </a:pPr>
            <a:r>
              <a:rPr lang="zh-TW" altLang="en-US" sz="1500" b="1">
                <a:solidFill>
                  <a:schemeClr val="bg1"/>
                </a:solidFill>
                <a:latin typeface="微軟正黑體" panose="020B0604030504040204" pitchFamily="34" charset="-120"/>
                <a:ea typeface="微軟正黑體" panose="020B0604030504040204" pitchFamily="34" charset="-120"/>
              </a:rPr>
              <a:t>重新同步優先順序</a:t>
            </a:r>
            <a:r>
              <a:rPr lang="zh-TW" altLang="en-US" sz="1500" b="1">
                <a:solidFill>
                  <a:schemeClr val="bg1"/>
                </a:solidFill>
                <a:latin typeface="微軟正黑體"/>
                <a:ea typeface="微軟正黑體"/>
              </a:rPr>
              <a:t>： </a:t>
            </a:r>
            <a:r>
              <a:rPr lang="zh-TW" altLang="en-US" sz="1500" b="1">
                <a:solidFill>
                  <a:schemeClr val="bg1"/>
                </a:solidFill>
                <a:latin typeface="微軟正黑體" panose="020B0604030504040204" pitchFamily="34" charset="-120"/>
                <a:ea typeface="微軟正黑體" panose="020B0604030504040204" pitchFamily="34" charset="-120"/>
              </a:rPr>
              <a:t> </a:t>
            </a:r>
            <a:endParaRPr lang="zh-TW" sz="1500">
              <a:solidFill>
                <a:schemeClr val="bg1"/>
              </a:solidFill>
              <a:latin typeface="微軟正黑體" panose="020B0604030504040204" pitchFamily="34" charset="-120"/>
              <a:ea typeface="微軟正黑體" panose="020B0604030504040204" pitchFamily="34" charset="-120"/>
            </a:endParaRPr>
          </a:p>
          <a:p>
            <a:pPr>
              <a:defRPr/>
            </a:pPr>
            <a:r>
              <a:rPr lang="zh-TW" altLang="en-US" sz="1500">
                <a:solidFill>
                  <a:schemeClr val="bg1"/>
                </a:solidFill>
                <a:latin typeface="微軟正黑體" panose="020B0604030504040204" pitchFamily="34" charset="-120"/>
                <a:ea typeface="微軟正黑體" panose="020B0604030504040204" pitchFamily="34" charset="-120"/>
              </a:rPr>
              <a:t>    服務優先、預設、重新同步優先</a:t>
            </a:r>
          </a:p>
          <a:p>
            <a:pPr>
              <a:defRPr/>
            </a:pPr>
            <a:endParaRPr lang="zh-TW" altLang="en-US" sz="1800" b="1">
              <a:solidFill>
                <a:schemeClr val="accent5">
                  <a:lumMod val="50000"/>
                </a:schemeClr>
              </a:solidFill>
              <a:latin typeface="微軟正黑體" pitchFamily="34" charset="-120"/>
              <a:ea typeface="微軟正黑體" pitchFamily="34" charset="-120"/>
            </a:endParaRPr>
          </a:p>
        </p:txBody>
      </p:sp>
      <p:pic>
        <p:nvPicPr>
          <p:cNvPr id="17" name="圖片 16">
            <a:extLst>
              <a:ext uri="{FF2B5EF4-FFF2-40B4-BE49-F238E27FC236}">
                <a16:creationId xmlns:a16="http://schemas.microsoft.com/office/drawing/2014/main" id="{5C51A5B9-721C-4A59-9459-4F110262D4C0}"/>
              </a:ext>
            </a:extLst>
          </p:cNvPr>
          <p:cNvPicPr>
            <a:picLocks noChangeAspect="1"/>
          </p:cNvPicPr>
          <p:nvPr/>
        </p:nvPicPr>
        <p:blipFill>
          <a:blip r:embed="rId2"/>
          <a:stretch>
            <a:fillRect/>
          </a:stretch>
        </p:blipFill>
        <p:spPr>
          <a:xfrm>
            <a:off x="4988118" y="2605443"/>
            <a:ext cx="727092" cy="638112"/>
          </a:xfrm>
          <a:prstGeom prst="rect">
            <a:avLst/>
          </a:prstGeom>
        </p:spPr>
      </p:pic>
      <p:pic>
        <p:nvPicPr>
          <p:cNvPr id="19" name="圖片 18">
            <a:extLst>
              <a:ext uri="{FF2B5EF4-FFF2-40B4-BE49-F238E27FC236}">
                <a16:creationId xmlns:a16="http://schemas.microsoft.com/office/drawing/2014/main" id="{D8ACCB35-F62A-4D48-8BC4-D0BC46F0521E}"/>
              </a:ext>
            </a:extLst>
          </p:cNvPr>
          <p:cNvPicPr>
            <a:picLocks noChangeAspect="1"/>
          </p:cNvPicPr>
          <p:nvPr/>
        </p:nvPicPr>
        <p:blipFill>
          <a:blip r:embed="rId3"/>
          <a:stretch>
            <a:fillRect/>
          </a:stretch>
        </p:blipFill>
        <p:spPr>
          <a:xfrm>
            <a:off x="4988118" y="1799601"/>
            <a:ext cx="727092" cy="638112"/>
          </a:xfrm>
          <a:prstGeom prst="rect">
            <a:avLst/>
          </a:prstGeom>
        </p:spPr>
      </p:pic>
      <p:pic>
        <p:nvPicPr>
          <p:cNvPr id="3" name="圖片 5" descr="一張含有 黑色, 監視器, 路面, 螢幕擷取畫面 的圖片&#10;&#10;描述是以非常高的可信度產生">
            <a:extLst>
              <a:ext uri="{FF2B5EF4-FFF2-40B4-BE49-F238E27FC236}">
                <a16:creationId xmlns:a16="http://schemas.microsoft.com/office/drawing/2014/main" id="{3547B301-96C5-4003-AE21-0A56B92BA862}"/>
              </a:ext>
            </a:extLst>
          </p:cNvPr>
          <p:cNvPicPr>
            <a:picLocks noChangeAspect="1"/>
          </p:cNvPicPr>
          <p:nvPr/>
        </p:nvPicPr>
        <p:blipFill>
          <a:blip r:embed="rId4"/>
          <a:stretch>
            <a:fillRect/>
          </a:stretch>
        </p:blipFill>
        <p:spPr>
          <a:xfrm>
            <a:off x="188441" y="1656839"/>
            <a:ext cx="4550374" cy="2965100"/>
          </a:xfrm>
          <a:prstGeom prst="rect">
            <a:avLst/>
          </a:prstGeom>
          <a:ln>
            <a:solidFill>
              <a:schemeClr val="tx1">
                <a:lumMod val="50000"/>
                <a:lumOff val="50000"/>
              </a:schemeClr>
            </a:solidFill>
          </a:ln>
        </p:spPr>
      </p:pic>
      <p:sp>
        <p:nvSpPr>
          <p:cNvPr id="18" name="矩形 21">
            <a:extLst>
              <a:ext uri="{FF2B5EF4-FFF2-40B4-BE49-F238E27FC236}">
                <a16:creationId xmlns:a16="http://schemas.microsoft.com/office/drawing/2014/main" id="{4C9D996E-426D-4F6B-A738-90A637010DEF}"/>
              </a:ext>
            </a:extLst>
          </p:cNvPr>
          <p:cNvSpPr/>
          <p:nvPr/>
        </p:nvSpPr>
        <p:spPr>
          <a:xfrm>
            <a:off x="1002572" y="2506918"/>
            <a:ext cx="2868456" cy="1052796"/>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矩形 21">
            <a:extLst>
              <a:ext uri="{FF2B5EF4-FFF2-40B4-BE49-F238E27FC236}">
                <a16:creationId xmlns:a16="http://schemas.microsoft.com/office/drawing/2014/main" id="{FD1F9EF6-CEEE-411A-9657-5B224AB5BA6F}"/>
              </a:ext>
            </a:extLst>
          </p:cNvPr>
          <p:cNvSpPr/>
          <p:nvPr/>
        </p:nvSpPr>
        <p:spPr>
          <a:xfrm>
            <a:off x="3917664" y="2580837"/>
            <a:ext cx="778399" cy="301682"/>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353235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8" name="矩形 7">
            <a:extLst>
              <a:ext uri="{FF2B5EF4-FFF2-40B4-BE49-F238E27FC236}">
                <a16:creationId xmlns:a16="http://schemas.microsoft.com/office/drawing/2014/main" id="{BE22B6C1-38B9-44E4-8068-3DA75FB13373}"/>
              </a:ext>
            </a:extLst>
          </p:cNvPr>
          <p:cNvSpPr/>
          <p:nvPr/>
        </p:nvSpPr>
        <p:spPr>
          <a:xfrm>
            <a:off x="0" y="1326381"/>
            <a:ext cx="4838281" cy="1763487"/>
          </a:xfrm>
          <a:prstGeom prst="rect">
            <a:avLst/>
          </a:prstGeom>
          <a:gradFill flip="none" rotWithShape="0">
            <a:gsLst>
              <a:gs pos="0">
                <a:schemeClr val="bg1"/>
              </a:gs>
              <a:gs pos="100000">
                <a:schemeClr val="bg1">
                  <a:alpha val="0"/>
                </a:schemeClr>
              </a:gs>
              <a:gs pos="90000">
                <a:schemeClr val="bg1">
                  <a:alpha val="2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Shape 301">
            <a:extLst>
              <a:ext uri="{FF2B5EF4-FFF2-40B4-BE49-F238E27FC236}">
                <a16:creationId xmlns:a16="http://schemas.microsoft.com/office/drawing/2014/main" id="{E17B4AC0-4BCC-4F28-83C3-C7AF9ED6EA88}"/>
              </a:ext>
            </a:extLst>
          </p:cNvPr>
          <p:cNvSpPr txBox="1">
            <a:spLocks/>
          </p:cNvSpPr>
          <p:nvPr/>
        </p:nvSpPr>
        <p:spPr>
          <a:xfrm>
            <a:off x="595722" y="1674541"/>
            <a:ext cx="4081182" cy="10671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buSzPts val="4400"/>
            </a:pPr>
            <a:r>
              <a:rPr lang="en-US" altLang="zh-TW" sz="4800">
                <a:solidFill>
                  <a:srgbClr val="002060"/>
                </a:solidFill>
                <a:latin typeface="Microsoft JhengHei"/>
                <a:ea typeface="Microsoft JhengHei"/>
              </a:rPr>
              <a:t>TR-004U</a:t>
            </a:r>
            <a:endParaRPr lang="en-US" sz="4800">
              <a:solidFill>
                <a:srgbClr val="002060"/>
              </a:solidFill>
              <a:ea typeface="Microsoft JhengHei"/>
            </a:endParaRPr>
          </a:p>
          <a:p>
            <a:pPr algn="l">
              <a:buSzPts val="4400"/>
            </a:pPr>
            <a:r>
              <a:rPr lang="en-US" altLang="zh-TW" sz="4800" err="1">
                <a:solidFill>
                  <a:srgbClr val="002060"/>
                </a:solidFill>
                <a:latin typeface="Microsoft JhengHei"/>
                <a:ea typeface="Microsoft JhengHei"/>
              </a:rPr>
              <a:t>應用總覽</a:t>
            </a:r>
            <a:endParaRPr lang="en-US" altLang="zh-TW" sz="4800">
              <a:solidFill>
                <a:srgbClr val="002060"/>
              </a:solidFill>
              <a:latin typeface="Microsoft JhengHei"/>
              <a:ea typeface="Microsoft JhengHei"/>
            </a:endParaRPr>
          </a:p>
        </p:txBody>
      </p:sp>
    </p:spTree>
    <p:extLst>
      <p:ext uri="{BB962C8B-B14F-4D97-AF65-F5344CB8AC3E}">
        <p14:creationId xmlns:p14="http://schemas.microsoft.com/office/powerpoint/2010/main" val="1391071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6B4B05-DADE-4710-9C06-17E75918D8D3}"/>
              </a:ext>
            </a:extLst>
          </p:cNvPr>
          <p:cNvSpPr>
            <a:spLocks noGrp="1"/>
          </p:cNvSpPr>
          <p:nvPr>
            <p:ph type="ctrTitle"/>
          </p:nvPr>
        </p:nvSpPr>
        <p:spPr/>
        <p:txBody>
          <a:bodyPr/>
          <a:lstStyle/>
          <a:p>
            <a:r>
              <a:rPr lang="zh-CN" altLang="en-US" dirty="0">
                <a:solidFill>
                  <a:srgbClr val="002060"/>
                </a:solidFill>
              </a:rPr>
              <a:t>格式化 </a:t>
            </a:r>
            <a:r>
              <a:rPr lang="en-US" altLang="zh-CN" dirty="0">
                <a:solidFill>
                  <a:srgbClr val="002060"/>
                </a:solidFill>
              </a:rPr>
              <a:t>RAID</a:t>
            </a:r>
            <a:r>
              <a:rPr lang="zh-CN" altLang="en-US" dirty="0">
                <a:solidFill>
                  <a:srgbClr val="002060"/>
                </a:solidFill>
              </a:rPr>
              <a:t> 群組</a:t>
            </a:r>
            <a:endParaRPr lang="zh-TW" b="0" dirty="0">
              <a:solidFill>
                <a:srgbClr val="002060"/>
              </a:solidFill>
            </a:endParaRPr>
          </a:p>
        </p:txBody>
      </p:sp>
      <p:sp>
        <p:nvSpPr>
          <p:cNvPr id="7" name="文字方塊 5">
            <a:extLst>
              <a:ext uri="{FF2B5EF4-FFF2-40B4-BE49-F238E27FC236}">
                <a16:creationId xmlns:a16="http://schemas.microsoft.com/office/drawing/2014/main" id="{963C2F8D-75BA-45D7-860D-B50F330D1938}"/>
              </a:ext>
            </a:extLst>
          </p:cNvPr>
          <p:cNvSpPr txBox="1"/>
          <p:nvPr/>
        </p:nvSpPr>
        <p:spPr>
          <a:xfrm>
            <a:off x="5342560" y="1480293"/>
            <a:ext cx="3693561" cy="584775"/>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solidFill>
                  <a:schemeClr val="bg2">
                    <a:lumMod val="90000"/>
                    <a:lumOff val="10000"/>
                  </a:schemeClr>
                </a:solidFill>
                <a:latin typeface="微軟正黑體"/>
                <a:ea typeface="微軟正黑體"/>
              </a:rPr>
              <a:t>選擇 exFAT 檔案系統 , 讓您的檔案在Windows、Mac 與 NAS 間互通傳輸！</a:t>
            </a:r>
          </a:p>
        </p:txBody>
      </p:sp>
      <p:sp>
        <p:nvSpPr>
          <p:cNvPr id="8" name="內容版面配置區 1">
            <a:extLst>
              <a:ext uri="{FF2B5EF4-FFF2-40B4-BE49-F238E27FC236}">
                <a16:creationId xmlns:a16="http://schemas.microsoft.com/office/drawing/2014/main" id="{0292E9C6-8221-45F4-9AF8-97DC686C6135}"/>
              </a:ext>
            </a:extLst>
          </p:cNvPr>
          <p:cNvSpPr txBox="1">
            <a:spLocks/>
          </p:cNvSpPr>
          <p:nvPr/>
        </p:nvSpPr>
        <p:spPr>
          <a:xfrm>
            <a:off x="84669" y="1016098"/>
            <a:ext cx="8043931" cy="392242"/>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800" b="1">
                <a:solidFill>
                  <a:schemeClr val="bg2">
                    <a:lumMod val="90000"/>
                    <a:lumOff val="10000"/>
                  </a:schemeClr>
                </a:solidFill>
                <a:latin typeface="微軟正黑體" pitchFamily="34" charset="-120"/>
                <a:ea typeface="微軟正黑體" pitchFamily="34" charset="-120"/>
              </a:rPr>
              <a:t>RAID 建立完成，進行 RAID 格式化後即可開始使用磁碟區進行檔案傳輸</a:t>
            </a:r>
            <a:endParaRPr lang="zh-TW">
              <a:solidFill>
                <a:schemeClr val="bg2">
                  <a:lumMod val="90000"/>
                  <a:lumOff val="10000"/>
                </a:schemeClr>
              </a:solidFill>
            </a:endParaRPr>
          </a:p>
        </p:txBody>
      </p:sp>
      <p:sp>
        <p:nvSpPr>
          <p:cNvPr id="11" name="文字方塊 10">
            <a:extLst>
              <a:ext uri="{FF2B5EF4-FFF2-40B4-BE49-F238E27FC236}">
                <a16:creationId xmlns:a16="http://schemas.microsoft.com/office/drawing/2014/main" id="{DD0E98EE-1478-4444-8A47-5013260F2718}"/>
              </a:ext>
            </a:extLst>
          </p:cNvPr>
          <p:cNvSpPr txBox="1"/>
          <p:nvPr/>
        </p:nvSpPr>
        <p:spPr>
          <a:xfrm>
            <a:off x="116594" y="4489764"/>
            <a:ext cx="5296327" cy="246221"/>
          </a:xfrm>
          <a:prstGeom prst="rect">
            <a:avLst/>
          </a:prstGeom>
          <a:noFill/>
        </p:spPr>
        <p:txBody>
          <a:bodyPr wrap="square" rtlCol="0" anchor="t">
            <a:spAutoFit/>
          </a:bodyPr>
          <a:lstStyle/>
          <a:p>
            <a:r>
              <a:rPr lang="zh-TW" altLang="en-US" sz="1000" b="1">
                <a:solidFill>
                  <a:schemeClr val="bg2">
                    <a:lumMod val="90000"/>
                    <a:lumOff val="10000"/>
                  </a:schemeClr>
                </a:solidFill>
                <a:latin typeface="微軟正黑體" panose="020B0604030504040204" pitchFamily="34" charset="-120"/>
                <a:ea typeface="微軟正黑體" panose="020B0604030504040204" pitchFamily="34" charset="-120"/>
              </a:rPr>
              <a:t>備註：</a:t>
            </a:r>
            <a:r>
              <a:rPr lang="zh-TW" altLang="en-US" sz="1000">
                <a:solidFill>
                  <a:schemeClr val="bg2">
                    <a:lumMod val="90000"/>
                    <a:lumOff val="10000"/>
                  </a:schemeClr>
                </a:solidFill>
                <a:latin typeface="微軟正黑體" panose="020B0604030504040204" pitchFamily="34" charset="-120"/>
                <a:ea typeface="微軟正黑體" panose="020B0604030504040204" pitchFamily="34" charset="-120"/>
              </a:rPr>
              <a:t>若要在 </a:t>
            </a:r>
            <a:r>
              <a:rPr lang="en-US" altLang="zh-TW" sz="1000">
                <a:solidFill>
                  <a:schemeClr val="bg2">
                    <a:lumMod val="90000"/>
                    <a:lumOff val="10000"/>
                  </a:schemeClr>
                </a:solidFill>
                <a:latin typeface="微軟正黑體" panose="020B0604030504040204" pitchFamily="34" charset="-120"/>
                <a:ea typeface="微軟正黑體" panose="020B0604030504040204" pitchFamily="34" charset="-120"/>
              </a:rPr>
              <a:t>QNAP</a:t>
            </a:r>
            <a:r>
              <a:rPr lang="zh-TW" altLang="en-US" sz="1000">
                <a:solidFill>
                  <a:schemeClr val="bg2">
                    <a:lumMod val="90000"/>
                    <a:lumOff val="10000"/>
                  </a:schemeClr>
                </a:solidFill>
                <a:latin typeface="微軟正黑體" panose="020B0604030504040204" pitchFamily="34" charset="-120"/>
                <a:ea typeface="微軟正黑體" panose="020B0604030504040204" pitchFamily="34" charset="-120"/>
              </a:rPr>
              <a:t> </a:t>
            </a:r>
            <a:r>
              <a:rPr lang="en-US" altLang="zh-TW" sz="1000">
                <a:solidFill>
                  <a:schemeClr val="bg2">
                    <a:lumMod val="90000"/>
                    <a:lumOff val="10000"/>
                  </a:schemeClr>
                </a:solidFill>
                <a:latin typeface="微軟正黑體" panose="020B0604030504040204" pitchFamily="34" charset="-120"/>
                <a:ea typeface="微軟正黑體" panose="020B0604030504040204" pitchFamily="34" charset="-120"/>
              </a:rPr>
              <a:t>NAS</a:t>
            </a:r>
            <a:r>
              <a:rPr lang="zh-TW" altLang="en-US" sz="1000">
                <a:solidFill>
                  <a:schemeClr val="bg2">
                    <a:lumMod val="90000"/>
                    <a:lumOff val="10000"/>
                  </a:schemeClr>
                </a:solidFill>
                <a:latin typeface="微軟正黑體" panose="020B0604030504040204" pitchFamily="34" charset="-120"/>
                <a:ea typeface="微軟正黑體" panose="020B0604030504040204" pitchFamily="34" charset="-120"/>
              </a:rPr>
              <a:t> 上使用格式化為 </a:t>
            </a:r>
            <a:r>
              <a:rPr lang="en-US" altLang="zh-TW" sz="1000" err="1">
                <a:solidFill>
                  <a:schemeClr val="bg2">
                    <a:lumMod val="90000"/>
                    <a:lumOff val="10000"/>
                  </a:schemeClr>
                </a:solidFill>
                <a:latin typeface="微軟正黑體" panose="020B0604030504040204" pitchFamily="34" charset="-120"/>
                <a:ea typeface="微軟正黑體" panose="020B0604030504040204" pitchFamily="34" charset="-120"/>
              </a:rPr>
              <a:t>exFAT</a:t>
            </a:r>
            <a:r>
              <a:rPr lang="en-US" altLang="zh-TW" sz="1000">
                <a:solidFill>
                  <a:schemeClr val="bg2">
                    <a:lumMod val="90000"/>
                    <a:lumOff val="10000"/>
                  </a:schemeClr>
                </a:solidFill>
                <a:latin typeface="微軟正黑體" panose="020B0604030504040204" pitchFamily="34" charset="-120"/>
                <a:ea typeface="微軟正黑體" panose="020B0604030504040204" pitchFamily="34" charset="-120"/>
              </a:rPr>
              <a:t> </a:t>
            </a:r>
            <a:r>
              <a:rPr lang="zh-TW" altLang="en-US" sz="1000">
                <a:solidFill>
                  <a:schemeClr val="bg2">
                    <a:lumMod val="90000"/>
                    <a:lumOff val="10000"/>
                  </a:schemeClr>
                </a:solidFill>
                <a:latin typeface="微軟正黑體" panose="020B0604030504040204" pitchFamily="34" charset="-120"/>
                <a:ea typeface="微軟正黑體" panose="020B0604030504040204" pitchFamily="34" charset="-120"/>
              </a:rPr>
              <a:t>的</a:t>
            </a:r>
            <a:r>
              <a:rPr lang="en-US" altLang="zh-TW" sz="1000">
                <a:solidFill>
                  <a:schemeClr val="bg2">
                    <a:lumMod val="90000"/>
                    <a:lumOff val="10000"/>
                  </a:schemeClr>
                </a:solidFill>
                <a:latin typeface="微軟正黑體" panose="020B0604030504040204" pitchFamily="34" charset="-120"/>
                <a:ea typeface="微軟正黑體" panose="020B0604030504040204" pitchFamily="34" charset="-120"/>
              </a:rPr>
              <a:t> TR-004U</a:t>
            </a:r>
            <a:r>
              <a:rPr lang="zh-TW" altLang="en-US" sz="1000">
                <a:solidFill>
                  <a:schemeClr val="bg2">
                    <a:lumMod val="90000"/>
                    <a:lumOff val="10000"/>
                  </a:schemeClr>
                </a:solidFill>
                <a:latin typeface="微軟正黑體" panose="020B0604030504040204" pitchFamily="34" charset="-120"/>
                <a:ea typeface="微軟正黑體" panose="020B0604030504040204" pitchFamily="34" charset="-120"/>
              </a:rPr>
              <a:t>，須另外選購 </a:t>
            </a:r>
            <a:r>
              <a:rPr lang="en-US" altLang="zh-TW" sz="1000" err="1">
                <a:solidFill>
                  <a:schemeClr val="bg2">
                    <a:lumMod val="90000"/>
                    <a:lumOff val="10000"/>
                  </a:schemeClr>
                </a:solidFill>
                <a:latin typeface="微軟正黑體" panose="020B0604030504040204" pitchFamily="34" charset="-120"/>
                <a:ea typeface="微軟正黑體" panose="020B0604030504040204" pitchFamily="34" charset="-120"/>
              </a:rPr>
              <a:t>exFAT</a:t>
            </a:r>
            <a:r>
              <a:rPr lang="en-US" altLang="zh-TW" sz="1000">
                <a:solidFill>
                  <a:schemeClr val="bg2">
                    <a:lumMod val="90000"/>
                    <a:lumOff val="10000"/>
                  </a:schemeClr>
                </a:solidFill>
                <a:latin typeface="微軟正黑體" panose="020B0604030504040204" pitchFamily="34" charset="-120"/>
                <a:ea typeface="微軟正黑體" panose="020B0604030504040204" pitchFamily="34" charset="-120"/>
              </a:rPr>
              <a:t> </a:t>
            </a:r>
            <a:r>
              <a:rPr lang="zh-TW" altLang="en-US" sz="1000">
                <a:solidFill>
                  <a:schemeClr val="bg2">
                    <a:lumMod val="90000"/>
                    <a:lumOff val="10000"/>
                  </a:schemeClr>
                </a:solidFill>
                <a:latin typeface="微軟正黑體" panose="020B0604030504040204" pitchFamily="34" charset="-120"/>
                <a:ea typeface="微軟正黑體" panose="020B0604030504040204" pitchFamily="34" charset="-120"/>
              </a:rPr>
              <a:t>授權。</a:t>
            </a:r>
            <a:endParaRPr lang="en-US" sz="1000">
              <a:solidFill>
                <a:schemeClr val="bg2">
                  <a:lumMod val="90000"/>
                  <a:lumOff val="10000"/>
                </a:schemeClr>
              </a:solidFill>
              <a:latin typeface="微軟正黑體" panose="020B0604030504040204" pitchFamily="34" charset="-120"/>
              <a:ea typeface="微軟正黑體" panose="020B0604030504040204" pitchFamily="34" charset="-120"/>
            </a:endParaRPr>
          </a:p>
        </p:txBody>
      </p:sp>
      <p:pic>
        <p:nvPicPr>
          <p:cNvPr id="13" name="Picture 13" descr="一張含有 螢幕擷取畫面 的圖片&#10;&#10;描述是以非常高的可信度產生">
            <a:extLst>
              <a:ext uri="{FF2B5EF4-FFF2-40B4-BE49-F238E27FC236}">
                <a16:creationId xmlns:a16="http://schemas.microsoft.com/office/drawing/2014/main" id="{4DEDBACC-89FA-46AB-B175-1C1756C72C8B}"/>
              </a:ext>
            </a:extLst>
          </p:cNvPr>
          <p:cNvPicPr>
            <a:picLocks noChangeAspect="1"/>
          </p:cNvPicPr>
          <p:nvPr/>
        </p:nvPicPr>
        <p:blipFill>
          <a:blip r:embed="rId2"/>
          <a:stretch>
            <a:fillRect/>
          </a:stretch>
        </p:blipFill>
        <p:spPr>
          <a:xfrm>
            <a:off x="5412921" y="2035516"/>
            <a:ext cx="3477985" cy="2713490"/>
          </a:xfrm>
          <a:prstGeom prst="rect">
            <a:avLst/>
          </a:prstGeom>
        </p:spPr>
      </p:pic>
      <p:pic>
        <p:nvPicPr>
          <p:cNvPr id="4" name="圖片 13" descr="一張含有 監視器, 黑色, 螢幕擷取畫面, 螢幕 的圖片&#10;&#10;描述是以高可信度產生">
            <a:extLst>
              <a:ext uri="{FF2B5EF4-FFF2-40B4-BE49-F238E27FC236}">
                <a16:creationId xmlns:a16="http://schemas.microsoft.com/office/drawing/2014/main" id="{8320F39F-2864-4C20-B027-F8F9E2CC9BAF}"/>
              </a:ext>
            </a:extLst>
          </p:cNvPr>
          <p:cNvPicPr>
            <a:picLocks noChangeAspect="1"/>
          </p:cNvPicPr>
          <p:nvPr/>
        </p:nvPicPr>
        <p:blipFill>
          <a:blip r:embed="rId3"/>
          <a:stretch>
            <a:fillRect/>
          </a:stretch>
        </p:blipFill>
        <p:spPr>
          <a:xfrm>
            <a:off x="118934" y="1400480"/>
            <a:ext cx="4326409" cy="2914039"/>
          </a:xfrm>
          <a:prstGeom prst="rect">
            <a:avLst/>
          </a:prstGeom>
          <a:ln>
            <a:solidFill>
              <a:schemeClr val="tx1">
                <a:lumMod val="50000"/>
                <a:lumOff val="50000"/>
              </a:schemeClr>
            </a:solidFill>
          </a:ln>
        </p:spPr>
      </p:pic>
      <p:sp>
        <p:nvSpPr>
          <p:cNvPr id="9" name="矩形 8">
            <a:extLst>
              <a:ext uri="{FF2B5EF4-FFF2-40B4-BE49-F238E27FC236}">
                <a16:creationId xmlns:a16="http://schemas.microsoft.com/office/drawing/2014/main" id="{783739BE-8D85-45B1-9F96-CA7B19BAD331}"/>
              </a:ext>
            </a:extLst>
          </p:cNvPr>
          <p:cNvSpPr/>
          <p:nvPr/>
        </p:nvSpPr>
        <p:spPr>
          <a:xfrm>
            <a:off x="322314" y="3311294"/>
            <a:ext cx="2797002" cy="983341"/>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10" name="圖片 9">
            <a:extLst>
              <a:ext uri="{FF2B5EF4-FFF2-40B4-BE49-F238E27FC236}">
                <a16:creationId xmlns:a16="http://schemas.microsoft.com/office/drawing/2014/main" id="{D461A882-FF7D-46F7-B63C-D16529051E33}"/>
              </a:ext>
            </a:extLst>
          </p:cNvPr>
          <p:cNvPicPr>
            <a:picLocks noChangeAspect="1"/>
          </p:cNvPicPr>
          <p:nvPr/>
        </p:nvPicPr>
        <p:blipFill>
          <a:blip r:embed="rId4"/>
          <a:stretch>
            <a:fillRect/>
          </a:stretch>
        </p:blipFill>
        <p:spPr>
          <a:xfrm flipH="1">
            <a:off x="2972049" y="3315080"/>
            <a:ext cx="2370616" cy="1174684"/>
          </a:xfrm>
          <a:prstGeom prst="rect">
            <a:avLst/>
          </a:prstGeom>
        </p:spPr>
      </p:pic>
      <p:sp>
        <p:nvSpPr>
          <p:cNvPr id="5" name="內容版面配置區 1">
            <a:extLst>
              <a:ext uri="{FF2B5EF4-FFF2-40B4-BE49-F238E27FC236}">
                <a16:creationId xmlns:a16="http://schemas.microsoft.com/office/drawing/2014/main" id="{96E5AA4C-588C-4727-9020-53692BBB74B6}"/>
              </a:ext>
            </a:extLst>
          </p:cNvPr>
          <p:cNvSpPr txBox="1">
            <a:spLocks/>
          </p:cNvSpPr>
          <p:nvPr/>
        </p:nvSpPr>
        <p:spPr>
          <a:xfrm>
            <a:off x="3259891" y="3390560"/>
            <a:ext cx="1977856" cy="1066076"/>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600" b="1">
                <a:solidFill>
                  <a:schemeClr val="bg2">
                    <a:lumMod val="90000"/>
                    <a:lumOff val="10000"/>
                  </a:schemeClr>
                </a:solidFill>
                <a:latin typeface="微軟正黑體" pitchFamily="34" charset="-120"/>
                <a:ea typeface="微軟正黑體" pitchFamily="34" charset="-120"/>
              </a:rPr>
              <a:t>導引至各作業系統平台進行格式化</a:t>
            </a:r>
          </a:p>
          <a:p>
            <a:pPr>
              <a:defRPr/>
            </a:pPr>
            <a:r>
              <a:rPr lang="zh-TW" altLang="en-US" sz="1400" b="1">
                <a:solidFill>
                  <a:schemeClr val="bg2">
                    <a:lumMod val="90000"/>
                    <a:lumOff val="10000"/>
                  </a:schemeClr>
                </a:solidFill>
                <a:latin typeface="微軟正黑體" pitchFamily="34" charset="-120"/>
                <a:ea typeface="微軟正黑體" pitchFamily="34" charset="-120"/>
              </a:rPr>
              <a:t>Windows：磁碟管理</a:t>
            </a:r>
          </a:p>
          <a:p>
            <a:pPr>
              <a:defRPr/>
            </a:pPr>
            <a:r>
              <a:rPr lang="zh-TW" altLang="en-US" sz="1400" b="1">
                <a:solidFill>
                  <a:schemeClr val="bg2">
                    <a:lumMod val="90000"/>
                    <a:lumOff val="10000"/>
                  </a:schemeClr>
                </a:solidFill>
                <a:latin typeface="微軟正黑體" pitchFamily="34" charset="-120"/>
                <a:ea typeface="微軟正黑體" pitchFamily="34" charset="-120"/>
              </a:rPr>
              <a:t>Mac：磁碟工具程式</a:t>
            </a:r>
          </a:p>
        </p:txBody>
      </p:sp>
    </p:spTree>
    <p:extLst>
      <p:ext uri="{BB962C8B-B14F-4D97-AF65-F5344CB8AC3E}">
        <p14:creationId xmlns:p14="http://schemas.microsoft.com/office/powerpoint/2010/main" val="332783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3156-02B4-BD46-8E45-AB357076B589}"/>
              </a:ext>
            </a:extLst>
          </p:cNvPr>
          <p:cNvSpPr>
            <a:spLocks noGrp="1"/>
          </p:cNvSpPr>
          <p:nvPr>
            <p:ph type="ctrTitle"/>
          </p:nvPr>
        </p:nvSpPr>
        <p:spPr/>
        <p:txBody>
          <a:bodyPr/>
          <a:lstStyle/>
          <a:p>
            <a:r>
              <a:rPr lang="zh-CN" altLang="en-US"/>
              <a:t>如何最佳化</a:t>
            </a:r>
            <a:r>
              <a:rPr lang="en-US" altLang="zh-CN"/>
              <a:t> TR-004U </a:t>
            </a:r>
            <a:r>
              <a:rPr lang="zh-CN" altLang="en-US"/>
              <a:t>磁</a:t>
            </a:r>
            <a:r>
              <a:rPr lang="zh-TW" altLang="en-US"/>
              <a:t>碟</a:t>
            </a:r>
            <a:r>
              <a:rPr lang="zh-CN" altLang="en-US"/>
              <a:t>區格式</a:t>
            </a:r>
            <a:r>
              <a:rPr lang="zh-TW" altLang="en-US"/>
              <a:t>？</a:t>
            </a:r>
            <a:endParaRPr lang="en-US"/>
          </a:p>
        </p:txBody>
      </p:sp>
      <p:graphicFrame>
        <p:nvGraphicFramePr>
          <p:cNvPr id="3" name="Table 2">
            <a:extLst>
              <a:ext uri="{FF2B5EF4-FFF2-40B4-BE49-F238E27FC236}">
                <a16:creationId xmlns:a16="http://schemas.microsoft.com/office/drawing/2014/main" id="{84A38E51-C955-1C4E-98CC-B44D766AD069}"/>
              </a:ext>
            </a:extLst>
          </p:cNvPr>
          <p:cNvGraphicFramePr>
            <a:graphicFrameLocks noGrp="1"/>
          </p:cNvGraphicFramePr>
          <p:nvPr>
            <p:extLst>
              <p:ext uri="{D42A27DB-BD31-4B8C-83A1-F6EECF244321}">
                <p14:modId xmlns:p14="http://schemas.microsoft.com/office/powerpoint/2010/main" val="3162358813"/>
              </p:ext>
            </p:extLst>
          </p:nvPr>
        </p:nvGraphicFramePr>
        <p:xfrm>
          <a:off x="927522" y="1516169"/>
          <a:ext cx="7204363" cy="2761474"/>
        </p:xfrm>
        <a:graphic>
          <a:graphicData uri="http://schemas.openxmlformats.org/drawingml/2006/table">
            <a:tbl>
              <a:tblPr firstRow="1" bandRow="1">
                <a:tableStyleId>{7DF18680-E054-41AD-8BC1-D1AEF772440D}</a:tableStyleId>
              </a:tblPr>
              <a:tblGrid>
                <a:gridCol w="921326">
                  <a:extLst>
                    <a:ext uri="{9D8B030D-6E8A-4147-A177-3AD203B41FA5}">
                      <a16:colId xmlns:a16="http://schemas.microsoft.com/office/drawing/2014/main" val="1392173035"/>
                    </a:ext>
                  </a:extLst>
                </a:gridCol>
                <a:gridCol w="1423413">
                  <a:extLst>
                    <a:ext uri="{9D8B030D-6E8A-4147-A177-3AD203B41FA5}">
                      <a16:colId xmlns:a16="http://schemas.microsoft.com/office/drawing/2014/main" val="3156272406"/>
                    </a:ext>
                  </a:extLst>
                </a:gridCol>
                <a:gridCol w="1527605">
                  <a:extLst>
                    <a:ext uri="{9D8B030D-6E8A-4147-A177-3AD203B41FA5}">
                      <a16:colId xmlns:a16="http://schemas.microsoft.com/office/drawing/2014/main" val="3036272135"/>
                    </a:ext>
                  </a:extLst>
                </a:gridCol>
                <a:gridCol w="1586345">
                  <a:extLst>
                    <a:ext uri="{9D8B030D-6E8A-4147-A177-3AD203B41FA5}">
                      <a16:colId xmlns:a16="http://schemas.microsoft.com/office/drawing/2014/main" val="2001647177"/>
                    </a:ext>
                  </a:extLst>
                </a:gridCol>
                <a:gridCol w="1745674">
                  <a:extLst>
                    <a:ext uri="{9D8B030D-6E8A-4147-A177-3AD203B41FA5}">
                      <a16:colId xmlns:a16="http://schemas.microsoft.com/office/drawing/2014/main" val="2362802965"/>
                    </a:ext>
                  </a:extLst>
                </a:gridCol>
              </a:tblGrid>
              <a:tr h="396046">
                <a:tc>
                  <a:txBody>
                    <a:bodyPr/>
                    <a:lstStyle/>
                    <a:p>
                      <a:pPr algn="ctr"/>
                      <a:r>
                        <a:rPr lang="zh-CN" altLang="en-US" sz="1400" b="1">
                          <a:latin typeface="微軟正黑體" panose="020B0604030504040204" pitchFamily="34" charset="-120"/>
                          <a:ea typeface="微軟正黑體" panose="020B0604030504040204" pitchFamily="34" charset="-120"/>
                        </a:rPr>
                        <a:t>檔案系統</a:t>
                      </a:r>
                      <a:endParaRPr lang="en-US" sz="1400" b="1">
                        <a:latin typeface="微軟正黑體" panose="020B0604030504040204" pitchFamily="34" charset="-120"/>
                        <a:ea typeface="微軟正黑體" panose="020B0604030504040204" pitchFamily="34" charset="-120"/>
                      </a:endParaRPr>
                    </a:p>
                  </a:txBody>
                  <a:tcPr anchor="ctr"/>
                </a:tc>
                <a:tc>
                  <a:txBody>
                    <a:bodyPr/>
                    <a:lstStyle/>
                    <a:p>
                      <a:pPr algn="ctr"/>
                      <a:r>
                        <a:rPr lang="en-US" sz="1400">
                          <a:latin typeface="微軟正黑體"/>
                          <a:ea typeface="微軟正黑體"/>
                        </a:rPr>
                        <a:t>QNAP QTS</a:t>
                      </a:r>
                    </a:p>
                  </a:txBody>
                  <a:tcPr anchor="ctr"/>
                </a:tc>
                <a:tc>
                  <a:txBody>
                    <a:bodyPr/>
                    <a:lstStyle/>
                    <a:p>
                      <a:pPr algn="ctr"/>
                      <a:r>
                        <a:rPr lang="en-US" sz="1400">
                          <a:latin typeface="微軟正黑體"/>
                          <a:ea typeface="微軟正黑體"/>
                        </a:rPr>
                        <a:t>Windows</a:t>
                      </a:r>
                    </a:p>
                  </a:txBody>
                  <a:tcPr anchor="ctr"/>
                </a:tc>
                <a:tc>
                  <a:txBody>
                    <a:bodyPr/>
                    <a:lstStyle/>
                    <a:p>
                      <a:pPr algn="ctr"/>
                      <a:r>
                        <a:rPr lang="en-US" sz="1400">
                          <a:latin typeface="微軟正黑體"/>
                          <a:ea typeface="微軟正黑體"/>
                        </a:rPr>
                        <a:t>macOS</a:t>
                      </a:r>
                    </a:p>
                  </a:txBody>
                  <a:tcPr anchor="ctr"/>
                </a:tc>
                <a:tc>
                  <a:txBody>
                    <a:bodyPr/>
                    <a:lstStyle/>
                    <a:p>
                      <a:pPr algn="ctr"/>
                      <a:r>
                        <a:rPr lang="en-US" sz="1400">
                          <a:latin typeface="微軟正黑體"/>
                          <a:ea typeface="微軟正黑體"/>
                        </a:rPr>
                        <a:t>Linux</a:t>
                      </a:r>
                    </a:p>
                  </a:txBody>
                  <a:tcPr anchor="ctr"/>
                </a:tc>
                <a:extLst>
                  <a:ext uri="{0D108BD9-81ED-4DB2-BD59-A6C34878D82A}">
                    <a16:rowId xmlns:a16="http://schemas.microsoft.com/office/drawing/2014/main" val="1087074983"/>
                  </a:ext>
                </a:extLst>
              </a:tr>
              <a:tr h="385198">
                <a:tc>
                  <a:txBody>
                    <a:bodyPr/>
                    <a:lstStyle/>
                    <a:p>
                      <a:pPr algn="ctr"/>
                      <a:r>
                        <a:rPr lang="en-US" sz="1200" b="1">
                          <a:latin typeface="微軟正黑體"/>
                          <a:ea typeface="微軟正黑體"/>
                        </a:rPr>
                        <a:t>exFAT</a:t>
                      </a:r>
                      <a:endParaRPr lang="en-US" sz="1200" b="1" err="1">
                        <a:latin typeface="微軟正黑體"/>
                        <a:ea typeface="微軟正黑體"/>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a:latin typeface="微軟正黑體"/>
                          <a:ea typeface="微軟正黑體"/>
                        </a:rPr>
                        <a:t>V (</a:t>
                      </a:r>
                      <a:r>
                        <a:rPr lang="zh-TW" altLang="en-US" sz="1200">
                          <a:latin typeface="微軟正黑體"/>
                          <a:ea typeface="微軟正黑體"/>
                        </a:rPr>
                        <a:t>須</a:t>
                      </a:r>
                      <a:r>
                        <a:rPr lang="zh-CN" altLang="en-US" sz="1200">
                          <a:latin typeface="微軟正黑體"/>
                          <a:ea typeface="微軟正黑體"/>
                        </a:rPr>
                        <a:t>購買授權</a:t>
                      </a:r>
                      <a:r>
                        <a:rPr lang="en-US" altLang="zh-CN" sz="1200">
                          <a:latin typeface="微軟正黑體"/>
                          <a:ea typeface="微軟正黑體"/>
                        </a:rPr>
                        <a:t>)</a:t>
                      </a:r>
                      <a:endParaRPr lang="en-US" sz="1200">
                        <a:latin typeface="微軟正黑體"/>
                        <a:ea typeface="微軟正黑體"/>
                      </a:endParaRPr>
                    </a:p>
                  </a:txBody>
                  <a:tcPr anchor="ctr"/>
                </a:tc>
                <a:tc>
                  <a:txBody>
                    <a:bodyPr/>
                    <a:lstStyle/>
                    <a:p>
                      <a:pPr algn="ctr"/>
                      <a:r>
                        <a:rPr lang="en-US" altLang="zh-CN" sz="1200">
                          <a:latin typeface="微軟正黑體"/>
                          <a:ea typeface="微軟正黑體"/>
                        </a:rPr>
                        <a:t>V</a:t>
                      </a:r>
                      <a:endParaRPr lang="en-US" sz="1200">
                        <a:latin typeface="微軟正黑體"/>
                        <a:ea typeface="微軟正黑體"/>
                      </a:endParaRPr>
                    </a:p>
                  </a:txBody>
                  <a:tcPr anchor="ctr"/>
                </a:tc>
                <a:tc>
                  <a:txBody>
                    <a:bodyPr/>
                    <a:lstStyle/>
                    <a:p>
                      <a:pPr algn="ctr"/>
                      <a:r>
                        <a:rPr lang="en-US" altLang="zh-CN" sz="1200">
                          <a:latin typeface="微軟正黑體"/>
                          <a:ea typeface="微軟正黑體"/>
                        </a:rPr>
                        <a:t>V</a:t>
                      </a:r>
                      <a:endParaRPr lang="en-US" sz="1200">
                        <a:latin typeface="微軟正黑體"/>
                        <a:ea typeface="微軟正黑體"/>
                      </a:endParaRPr>
                    </a:p>
                  </a:txBody>
                  <a:tcPr anchor="ctr"/>
                </a:tc>
                <a:tc>
                  <a:txBody>
                    <a:bodyPr/>
                    <a:lstStyle/>
                    <a:p>
                      <a:pPr algn="ctr"/>
                      <a:r>
                        <a:rPr lang="en-US" altLang="zh-CN" sz="1200">
                          <a:latin typeface="微軟正黑體"/>
                          <a:ea typeface="微軟正黑體"/>
                        </a:rPr>
                        <a:t>V </a:t>
                      </a:r>
                      <a:r>
                        <a:rPr lang="en-US" sz="1200">
                          <a:latin typeface="微軟正黑體"/>
                          <a:ea typeface="微軟正黑體"/>
                        </a:rPr>
                        <a:t>(</a:t>
                      </a:r>
                      <a:r>
                        <a:rPr lang="zh-TW" altLang="en-US" sz="1200">
                          <a:latin typeface="微軟正黑體"/>
                          <a:ea typeface="微軟正黑體"/>
                        </a:rPr>
                        <a:t>須</a:t>
                      </a:r>
                      <a:r>
                        <a:rPr lang="zh-CN" altLang="en-US" sz="1200">
                          <a:latin typeface="微軟正黑體"/>
                          <a:ea typeface="微軟正黑體"/>
                        </a:rPr>
                        <a:t>手動安裝</a:t>
                      </a:r>
                      <a:r>
                        <a:rPr lang="en-US" altLang="zh-CN" sz="1200">
                          <a:latin typeface="微軟正黑體"/>
                          <a:ea typeface="微軟正黑體"/>
                        </a:rPr>
                        <a:t>)</a:t>
                      </a:r>
                      <a:endParaRPr lang="en-US" sz="1200">
                        <a:latin typeface="微軟正黑體"/>
                        <a:ea typeface="微軟正黑體"/>
                      </a:endParaRPr>
                    </a:p>
                  </a:txBody>
                  <a:tcPr anchor="ctr"/>
                </a:tc>
                <a:extLst>
                  <a:ext uri="{0D108BD9-81ED-4DB2-BD59-A6C34878D82A}">
                    <a16:rowId xmlns:a16="http://schemas.microsoft.com/office/drawing/2014/main" val="2892275934"/>
                  </a:ext>
                </a:extLst>
              </a:tr>
              <a:tr h="396046">
                <a:tc>
                  <a:txBody>
                    <a:bodyPr/>
                    <a:lstStyle/>
                    <a:p>
                      <a:pPr algn="ctr"/>
                      <a:r>
                        <a:rPr lang="en-US" sz="1200" b="1">
                          <a:latin typeface="微軟正黑體"/>
                          <a:ea typeface="微軟正黑體"/>
                        </a:rPr>
                        <a:t>NTFS</a:t>
                      </a:r>
                    </a:p>
                  </a:txBody>
                  <a:tcPr anchor="ctr"/>
                </a:tc>
                <a:tc>
                  <a:txBody>
                    <a:bodyPr/>
                    <a:lstStyle/>
                    <a:p>
                      <a:pPr algn="ctr"/>
                      <a:r>
                        <a:rPr lang="en-US" sz="1200">
                          <a:latin typeface="微軟正黑體"/>
                          <a:ea typeface="微軟正黑體"/>
                        </a:rPr>
                        <a:t>V</a:t>
                      </a:r>
                    </a:p>
                  </a:txBody>
                  <a:tcPr anchor="ctr"/>
                </a:tc>
                <a:tc>
                  <a:txBody>
                    <a:bodyPr/>
                    <a:lstStyle/>
                    <a:p>
                      <a:pPr algn="ctr"/>
                      <a:r>
                        <a:rPr lang="en-US" sz="1200">
                          <a:latin typeface="微軟正黑體"/>
                          <a:ea typeface="微軟正黑體"/>
                        </a:rPr>
                        <a:t>V</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微軟正黑體"/>
                          <a:ea typeface="微軟正黑體"/>
                        </a:rPr>
                        <a:t>V (</a:t>
                      </a:r>
                      <a:r>
                        <a:rPr lang="zh-CN" altLang="en-US" sz="1200">
                          <a:latin typeface="微軟正黑體"/>
                          <a:ea typeface="微軟正黑體"/>
                        </a:rPr>
                        <a:t>僅讀取</a:t>
                      </a:r>
                      <a:r>
                        <a:rPr lang="en-US" altLang="zh-CN" sz="1200">
                          <a:latin typeface="微軟正黑體"/>
                          <a:ea typeface="微軟正黑體"/>
                        </a:rPr>
                        <a:t>)</a:t>
                      </a:r>
                      <a:endParaRPr lang="en-US" sz="1200">
                        <a:latin typeface="微軟正黑體"/>
                        <a:ea typeface="微軟正黑體"/>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a:latin typeface="微軟正黑體"/>
                          <a:ea typeface="微軟正黑體"/>
                        </a:rPr>
                        <a:t>V</a:t>
                      </a:r>
                      <a:endParaRPr lang="en-US" sz="1200">
                        <a:latin typeface="微軟正黑體"/>
                        <a:ea typeface="微軟正黑體"/>
                      </a:endParaRPr>
                    </a:p>
                  </a:txBody>
                  <a:tcPr anchor="ctr"/>
                </a:tc>
                <a:extLst>
                  <a:ext uri="{0D108BD9-81ED-4DB2-BD59-A6C34878D82A}">
                    <a16:rowId xmlns:a16="http://schemas.microsoft.com/office/drawing/2014/main" val="1419805927"/>
                  </a:ext>
                </a:extLst>
              </a:tr>
              <a:tr h="396046">
                <a:tc>
                  <a:txBody>
                    <a:bodyPr/>
                    <a:lstStyle/>
                    <a:p>
                      <a:pPr algn="ctr"/>
                      <a:r>
                        <a:rPr lang="en-US" sz="1200" b="1">
                          <a:latin typeface="微軟正黑體"/>
                          <a:ea typeface="微軟正黑體"/>
                        </a:rPr>
                        <a:t>APFS</a:t>
                      </a:r>
                    </a:p>
                  </a:txBody>
                  <a:tcPr anchor="ctr"/>
                </a:tc>
                <a:tc>
                  <a:txBody>
                    <a:bodyPr/>
                    <a:lstStyle/>
                    <a:p>
                      <a:pPr algn="ctr"/>
                      <a:r>
                        <a:rPr lang="en-US" sz="1200">
                          <a:latin typeface="微軟正黑體"/>
                          <a:ea typeface="微軟正黑體"/>
                        </a:rPr>
                        <a:t>-</a:t>
                      </a:r>
                    </a:p>
                  </a:txBody>
                  <a:tcPr anchor="ctr"/>
                </a:tc>
                <a:tc>
                  <a:txBody>
                    <a:bodyPr/>
                    <a:lstStyle/>
                    <a:p>
                      <a:pPr algn="ctr"/>
                      <a:r>
                        <a:rPr lang="en-US" sz="1200">
                          <a:latin typeface="微軟正黑體"/>
                          <a:ea typeface="微軟正黑體"/>
                        </a:rPr>
                        <a:t>-</a:t>
                      </a:r>
                    </a:p>
                  </a:txBody>
                  <a:tcPr anchor="ctr"/>
                </a:tc>
                <a:tc>
                  <a:txBody>
                    <a:bodyPr/>
                    <a:lstStyle/>
                    <a:p>
                      <a:pPr algn="ctr"/>
                      <a:r>
                        <a:rPr lang="en-US" sz="1200">
                          <a:latin typeface="微軟正黑體"/>
                          <a:ea typeface="微軟正黑體"/>
                        </a:rPr>
                        <a:t>V</a:t>
                      </a:r>
                    </a:p>
                  </a:txBody>
                  <a:tcPr anchor="ctr"/>
                </a:tc>
                <a:tc>
                  <a:txBody>
                    <a:bodyPr/>
                    <a:lstStyle/>
                    <a:p>
                      <a:pPr algn="ctr"/>
                      <a:r>
                        <a:rPr lang="en-US" sz="1200">
                          <a:latin typeface="微軟正黑體"/>
                          <a:ea typeface="微軟正黑體"/>
                        </a:rPr>
                        <a:t>-</a:t>
                      </a:r>
                    </a:p>
                  </a:txBody>
                  <a:tcPr anchor="ctr"/>
                </a:tc>
                <a:extLst>
                  <a:ext uri="{0D108BD9-81ED-4DB2-BD59-A6C34878D82A}">
                    <a16:rowId xmlns:a16="http://schemas.microsoft.com/office/drawing/2014/main" val="1951471809"/>
                  </a:ext>
                </a:extLst>
              </a:tr>
              <a:tr h="396046">
                <a:tc>
                  <a:txBody>
                    <a:bodyPr/>
                    <a:lstStyle/>
                    <a:p>
                      <a:pPr algn="ctr"/>
                      <a:r>
                        <a:rPr lang="en-US" sz="1200" b="1">
                          <a:latin typeface="微軟正黑體"/>
                          <a:ea typeface="微軟正黑體"/>
                        </a:rPr>
                        <a:t>HFS+</a:t>
                      </a:r>
                    </a:p>
                  </a:txBody>
                  <a:tcPr anchor="ctr"/>
                </a:tc>
                <a:tc>
                  <a:txBody>
                    <a:bodyPr/>
                    <a:lstStyle/>
                    <a:p>
                      <a:pPr algn="ctr"/>
                      <a:r>
                        <a:rPr lang="en-US" sz="1200">
                          <a:latin typeface="微軟正黑體"/>
                          <a:ea typeface="微軟正黑體"/>
                        </a:rPr>
                        <a:t>V</a:t>
                      </a:r>
                    </a:p>
                  </a:txBody>
                  <a:tcPr anchor="ctr"/>
                </a:tc>
                <a:tc>
                  <a:txBody>
                    <a:bodyPr/>
                    <a:lstStyle/>
                    <a:p>
                      <a:pPr algn="ctr"/>
                      <a:r>
                        <a:rPr lang="en-US" sz="1200">
                          <a:latin typeface="微軟正黑體"/>
                          <a:ea typeface="微軟正黑體"/>
                        </a:rPr>
                        <a:t>-</a:t>
                      </a:r>
                    </a:p>
                  </a:txBody>
                  <a:tcPr anchor="ctr"/>
                </a:tc>
                <a:tc>
                  <a:txBody>
                    <a:bodyPr/>
                    <a:lstStyle/>
                    <a:p>
                      <a:pPr algn="ctr"/>
                      <a:r>
                        <a:rPr lang="en-US" sz="1200">
                          <a:latin typeface="微軟正黑體"/>
                          <a:ea typeface="微軟正黑體"/>
                        </a:rPr>
                        <a:t>V</a:t>
                      </a:r>
                    </a:p>
                  </a:txBody>
                  <a:tcPr anchor="ctr"/>
                </a:tc>
                <a:tc>
                  <a:txBody>
                    <a:bodyPr/>
                    <a:lstStyle/>
                    <a:p>
                      <a:pPr algn="ctr"/>
                      <a:r>
                        <a:rPr lang="en-US" sz="1200">
                          <a:latin typeface="微軟正黑體"/>
                          <a:ea typeface="微軟正黑體"/>
                        </a:rPr>
                        <a:t>-</a:t>
                      </a:r>
                    </a:p>
                  </a:txBody>
                  <a:tcPr anchor="ctr"/>
                </a:tc>
                <a:extLst>
                  <a:ext uri="{0D108BD9-81ED-4DB2-BD59-A6C34878D82A}">
                    <a16:rowId xmlns:a16="http://schemas.microsoft.com/office/drawing/2014/main" val="1245229370"/>
                  </a:ext>
                </a:extLst>
              </a:tr>
              <a:tr h="396046">
                <a:tc>
                  <a:txBody>
                    <a:bodyPr/>
                    <a:lstStyle/>
                    <a:p>
                      <a:pPr algn="ctr"/>
                      <a:r>
                        <a:rPr lang="en-US" sz="1200" b="1">
                          <a:latin typeface="微軟正黑體"/>
                          <a:ea typeface="微軟正黑體"/>
                        </a:rPr>
                        <a:t>EXT4</a:t>
                      </a:r>
                    </a:p>
                  </a:txBody>
                  <a:tcPr anchor="ctr"/>
                </a:tc>
                <a:tc>
                  <a:txBody>
                    <a:bodyPr/>
                    <a:lstStyle/>
                    <a:p>
                      <a:pPr algn="ctr"/>
                      <a:r>
                        <a:rPr lang="en-US" sz="1200">
                          <a:latin typeface="微軟正黑體"/>
                          <a:ea typeface="微軟正黑體"/>
                        </a:rPr>
                        <a:t>V</a:t>
                      </a:r>
                    </a:p>
                  </a:txBody>
                  <a:tcPr anchor="ctr"/>
                </a:tc>
                <a:tc>
                  <a:txBody>
                    <a:bodyPr/>
                    <a:lstStyle/>
                    <a:p>
                      <a:pPr algn="ctr"/>
                      <a:r>
                        <a:rPr lang="en-US" sz="1200">
                          <a:latin typeface="微軟正黑體"/>
                          <a:ea typeface="微軟正黑體"/>
                        </a:rPr>
                        <a:t>-</a:t>
                      </a:r>
                    </a:p>
                  </a:txBody>
                  <a:tcPr anchor="ctr"/>
                </a:tc>
                <a:tc>
                  <a:txBody>
                    <a:bodyPr/>
                    <a:lstStyle/>
                    <a:p>
                      <a:pPr algn="ctr"/>
                      <a:r>
                        <a:rPr lang="en-US" sz="1200">
                          <a:latin typeface="微軟正黑體"/>
                          <a:ea typeface="微軟正黑體"/>
                        </a:rPr>
                        <a:t>-</a:t>
                      </a:r>
                    </a:p>
                  </a:txBody>
                  <a:tcPr anchor="ctr"/>
                </a:tc>
                <a:tc>
                  <a:txBody>
                    <a:bodyPr/>
                    <a:lstStyle/>
                    <a:p>
                      <a:pPr algn="ctr"/>
                      <a:r>
                        <a:rPr lang="en-US" sz="1200">
                          <a:latin typeface="微軟正黑體"/>
                          <a:ea typeface="微軟正黑體"/>
                        </a:rPr>
                        <a:t>V</a:t>
                      </a:r>
                    </a:p>
                  </a:txBody>
                  <a:tcPr anchor="ctr"/>
                </a:tc>
                <a:extLst>
                  <a:ext uri="{0D108BD9-81ED-4DB2-BD59-A6C34878D82A}">
                    <a16:rowId xmlns:a16="http://schemas.microsoft.com/office/drawing/2014/main" val="4212752631"/>
                  </a:ext>
                </a:extLst>
              </a:tr>
              <a:tr h="396046">
                <a:tc>
                  <a:txBody>
                    <a:bodyPr/>
                    <a:lstStyle/>
                    <a:p>
                      <a:pPr algn="ctr"/>
                      <a:r>
                        <a:rPr lang="en-US" sz="1200" b="1">
                          <a:latin typeface="微軟正黑體"/>
                          <a:ea typeface="微軟正黑體"/>
                        </a:rPr>
                        <a:t>FAT32</a:t>
                      </a:r>
                    </a:p>
                  </a:txBody>
                  <a:tcPr anchor="ctr"/>
                </a:tc>
                <a:tc>
                  <a:txBody>
                    <a:bodyPr/>
                    <a:lstStyle/>
                    <a:p>
                      <a:pPr algn="ctr"/>
                      <a:r>
                        <a:rPr lang="en-US" altLang="zh-CN" sz="1200">
                          <a:latin typeface="微軟正黑體"/>
                          <a:ea typeface="微軟正黑體"/>
                        </a:rPr>
                        <a:t>V (</a:t>
                      </a:r>
                      <a:r>
                        <a:rPr lang="zh-CN" altLang="en-US" sz="1200">
                          <a:latin typeface="微軟正黑體"/>
                          <a:ea typeface="微軟正黑體"/>
                        </a:rPr>
                        <a:t>單檔</a:t>
                      </a:r>
                      <a:r>
                        <a:rPr lang="zh-TW" altLang="en-US" sz="1200">
                          <a:latin typeface="微軟正黑體"/>
                          <a:ea typeface="微軟正黑體"/>
                        </a:rPr>
                        <a:t> </a:t>
                      </a:r>
                      <a:r>
                        <a:rPr lang="en-US" altLang="zh-CN" sz="1200">
                          <a:latin typeface="微軟正黑體"/>
                          <a:ea typeface="微軟正黑體"/>
                        </a:rPr>
                        <a:t>4</a:t>
                      </a:r>
                      <a:r>
                        <a:rPr lang="zh-TW" altLang="en-US" sz="1200">
                          <a:latin typeface="微軟正黑體"/>
                          <a:ea typeface="微軟正黑體"/>
                        </a:rPr>
                        <a:t> </a:t>
                      </a:r>
                      <a:r>
                        <a:rPr lang="en-US" altLang="zh-CN" sz="1200">
                          <a:latin typeface="微軟正黑體"/>
                          <a:ea typeface="微軟正黑體"/>
                        </a:rPr>
                        <a:t>GB</a:t>
                      </a:r>
                      <a:r>
                        <a:rPr lang="zh-TW" altLang="en-US" sz="1200">
                          <a:latin typeface="微軟正黑體"/>
                          <a:ea typeface="微軟正黑體"/>
                        </a:rPr>
                        <a:t> </a:t>
                      </a:r>
                      <a:r>
                        <a:rPr lang="zh-CN" altLang="en-US" sz="1200">
                          <a:latin typeface="微軟正黑體"/>
                          <a:ea typeface="微軟正黑體"/>
                        </a:rPr>
                        <a:t>限制</a:t>
                      </a:r>
                      <a:r>
                        <a:rPr lang="en-US" altLang="zh-CN" sz="1200">
                          <a:latin typeface="微軟正黑體"/>
                          <a:ea typeface="微軟正黑體"/>
                        </a:rPr>
                        <a:t>)</a:t>
                      </a:r>
                      <a:endParaRPr lang="en-US" sz="1200">
                        <a:latin typeface="微軟正黑體"/>
                        <a:ea typeface="微軟正黑體"/>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200" u="none" strike="noStrike" kern="0" cap="none" spc="0" normalizeH="0" baseline="0" noProof="0">
                          <a:ln>
                            <a:noFill/>
                          </a:ln>
                          <a:effectLst/>
                          <a:uLnTx/>
                          <a:uFillTx/>
                          <a:latin typeface="微軟正黑體"/>
                          <a:ea typeface="微軟正黑體"/>
                          <a:sym typeface="Arial"/>
                        </a:rPr>
                        <a:t>V (</a:t>
                      </a:r>
                      <a:r>
                        <a:rPr kumimoji="0" lang="zh-CN" altLang="en-US" sz="1200" u="none" strike="noStrike" kern="0" cap="none" spc="0" normalizeH="0" baseline="0" noProof="0">
                          <a:ln>
                            <a:noFill/>
                          </a:ln>
                          <a:effectLst/>
                          <a:uLnTx/>
                          <a:uFillTx/>
                          <a:latin typeface="微軟正黑體"/>
                          <a:ea typeface="微軟正黑體"/>
                          <a:sym typeface="Arial"/>
                        </a:rPr>
                        <a:t>單檔</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en-US" altLang="zh-CN" sz="1200" u="none" strike="noStrike" kern="0" cap="none" spc="0" normalizeH="0" baseline="0" noProof="0">
                          <a:ln>
                            <a:noFill/>
                          </a:ln>
                          <a:effectLst/>
                          <a:uLnTx/>
                          <a:uFillTx/>
                          <a:latin typeface="微軟正黑體"/>
                          <a:ea typeface="微軟正黑體"/>
                          <a:sym typeface="Arial"/>
                        </a:rPr>
                        <a:t>4</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en-US" altLang="zh-CN" sz="1200" u="none" strike="noStrike" kern="0" cap="none" spc="0" normalizeH="0" baseline="0" noProof="0">
                          <a:ln>
                            <a:noFill/>
                          </a:ln>
                          <a:effectLst/>
                          <a:uLnTx/>
                          <a:uFillTx/>
                          <a:latin typeface="微軟正黑體"/>
                          <a:ea typeface="微軟正黑體"/>
                          <a:sym typeface="Arial"/>
                        </a:rPr>
                        <a:t>GB</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zh-CN" altLang="en-US" sz="1200" u="none" strike="noStrike" kern="0" cap="none" spc="0" normalizeH="0" baseline="0" noProof="0">
                          <a:ln>
                            <a:noFill/>
                          </a:ln>
                          <a:effectLst/>
                          <a:uLnTx/>
                          <a:uFillTx/>
                          <a:latin typeface="微軟正黑體"/>
                          <a:ea typeface="微軟正黑體"/>
                          <a:sym typeface="Arial"/>
                        </a:rPr>
                        <a:t>限制</a:t>
                      </a:r>
                      <a:r>
                        <a:rPr kumimoji="0" lang="en-US" altLang="zh-CN" sz="1200" u="none" strike="noStrike" kern="0" cap="none" spc="0" normalizeH="0" baseline="0" noProof="0">
                          <a:ln>
                            <a:noFill/>
                          </a:ln>
                          <a:effectLst/>
                          <a:uLnTx/>
                          <a:uFillTx/>
                          <a:latin typeface="微軟正黑體"/>
                          <a:ea typeface="微軟正黑體"/>
                          <a:sym typeface="Arial"/>
                        </a:rPr>
                        <a:t>)</a:t>
                      </a:r>
                      <a:endParaRPr kumimoji="0" lang="en-US" sz="1200" b="0" i="0" u="none" strike="noStrike" kern="0" cap="none" spc="0" normalizeH="0" baseline="0" noProof="0">
                        <a:ln>
                          <a:noFill/>
                        </a:ln>
                        <a:solidFill>
                          <a:srgbClr val="000000"/>
                        </a:solidFill>
                        <a:effectLst/>
                        <a:uLnTx/>
                        <a:uFillTx/>
                        <a:latin typeface="微軟正黑體"/>
                        <a:ea typeface="微軟正黑體"/>
                        <a:cs typeface="+mn-cs"/>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200" u="none" strike="noStrike" kern="0" cap="none" spc="0" normalizeH="0" baseline="0" noProof="0">
                          <a:ln>
                            <a:noFill/>
                          </a:ln>
                          <a:effectLst/>
                          <a:uLnTx/>
                          <a:uFillTx/>
                          <a:latin typeface="微軟正黑體"/>
                          <a:ea typeface="微軟正黑體"/>
                          <a:sym typeface="Arial"/>
                        </a:rPr>
                        <a:t>V (</a:t>
                      </a:r>
                      <a:r>
                        <a:rPr kumimoji="0" lang="zh-CN" altLang="en-US" sz="1200" u="none" strike="noStrike" kern="0" cap="none" spc="0" normalizeH="0" baseline="0" noProof="0">
                          <a:ln>
                            <a:noFill/>
                          </a:ln>
                          <a:effectLst/>
                          <a:uLnTx/>
                          <a:uFillTx/>
                          <a:latin typeface="微軟正黑體"/>
                          <a:ea typeface="微軟正黑體"/>
                          <a:sym typeface="Arial"/>
                        </a:rPr>
                        <a:t>單檔</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en-US" altLang="zh-CN" sz="1200" u="none" strike="noStrike" kern="0" cap="none" spc="0" normalizeH="0" baseline="0" noProof="0">
                          <a:ln>
                            <a:noFill/>
                          </a:ln>
                          <a:effectLst/>
                          <a:uLnTx/>
                          <a:uFillTx/>
                          <a:latin typeface="微軟正黑體"/>
                          <a:ea typeface="微軟正黑體"/>
                          <a:sym typeface="Arial"/>
                        </a:rPr>
                        <a:t>4</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en-US" altLang="zh-CN" sz="1200" u="none" strike="noStrike" kern="0" cap="none" spc="0" normalizeH="0" baseline="0" noProof="0">
                          <a:ln>
                            <a:noFill/>
                          </a:ln>
                          <a:effectLst/>
                          <a:uLnTx/>
                          <a:uFillTx/>
                          <a:latin typeface="微軟正黑體"/>
                          <a:ea typeface="微軟正黑體"/>
                          <a:sym typeface="Arial"/>
                        </a:rPr>
                        <a:t>GB</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zh-CN" altLang="en-US" sz="1200" u="none" strike="noStrike" kern="0" cap="none" spc="0" normalizeH="0" baseline="0" noProof="0">
                          <a:ln>
                            <a:noFill/>
                          </a:ln>
                          <a:effectLst/>
                          <a:uLnTx/>
                          <a:uFillTx/>
                          <a:latin typeface="微軟正黑體"/>
                          <a:ea typeface="微軟正黑體"/>
                          <a:sym typeface="Arial"/>
                        </a:rPr>
                        <a:t>限制</a:t>
                      </a:r>
                      <a:r>
                        <a:rPr kumimoji="0" lang="en-US" altLang="zh-CN" sz="1200" u="none" strike="noStrike" kern="0" cap="none" spc="0" normalizeH="0" baseline="0" noProof="0">
                          <a:ln>
                            <a:noFill/>
                          </a:ln>
                          <a:effectLst/>
                          <a:uLnTx/>
                          <a:uFillTx/>
                          <a:latin typeface="微軟正黑體"/>
                          <a:ea typeface="微軟正黑體"/>
                          <a:sym typeface="Arial"/>
                        </a:rPr>
                        <a:t>)</a:t>
                      </a:r>
                      <a:endParaRPr kumimoji="0" lang="en-US" sz="1200" b="0" i="0" u="none" strike="noStrike" kern="0" cap="none" spc="0" normalizeH="0" baseline="0" noProof="0">
                        <a:ln>
                          <a:noFill/>
                        </a:ln>
                        <a:solidFill>
                          <a:srgbClr val="000000"/>
                        </a:solidFill>
                        <a:effectLst/>
                        <a:uLnTx/>
                        <a:uFillTx/>
                        <a:latin typeface="微軟正黑體"/>
                        <a:ea typeface="微軟正黑體"/>
                        <a:cs typeface="+mn-cs"/>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200" u="none" strike="noStrike" kern="0" cap="none" spc="0" normalizeH="0" baseline="0" noProof="0">
                          <a:ln>
                            <a:noFill/>
                          </a:ln>
                          <a:effectLst/>
                          <a:uLnTx/>
                          <a:uFillTx/>
                          <a:latin typeface="微軟正黑體"/>
                          <a:ea typeface="微軟正黑體"/>
                          <a:sym typeface="Arial"/>
                        </a:rPr>
                        <a:t>V (</a:t>
                      </a:r>
                      <a:r>
                        <a:rPr kumimoji="0" lang="zh-CN" altLang="en-US" sz="1200" u="none" strike="noStrike" kern="0" cap="none" spc="0" normalizeH="0" baseline="0" noProof="0">
                          <a:ln>
                            <a:noFill/>
                          </a:ln>
                          <a:effectLst/>
                          <a:uLnTx/>
                          <a:uFillTx/>
                          <a:latin typeface="微軟正黑體"/>
                          <a:ea typeface="微軟正黑體"/>
                          <a:sym typeface="Arial"/>
                        </a:rPr>
                        <a:t>單檔</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en-US" altLang="zh-CN" sz="1200" u="none" strike="noStrike" kern="0" cap="none" spc="0" normalizeH="0" baseline="0" noProof="0">
                          <a:ln>
                            <a:noFill/>
                          </a:ln>
                          <a:effectLst/>
                          <a:uLnTx/>
                          <a:uFillTx/>
                          <a:latin typeface="微軟正黑體"/>
                          <a:ea typeface="微軟正黑體"/>
                          <a:sym typeface="Arial"/>
                        </a:rPr>
                        <a:t>4</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en-US" altLang="zh-CN" sz="1200" u="none" strike="noStrike" kern="0" cap="none" spc="0" normalizeH="0" baseline="0" noProof="0">
                          <a:ln>
                            <a:noFill/>
                          </a:ln>
                          <a:effectLst/>
                          <a:uLnTx/>
                          <a:uFillTx/>
                          <a:latin typeface="微軟正黑體"/>
                          <a:ea typeface="微軟正黑體"/>
                          <a:sym typeface="Arial"/>
                        </a:rPr>
                        <a:t>GB</a:t>
                      </a:r>
                      <a:r>
                        <a:rPr kumimoji="0" lang="zh-TW" altLang="en-US" sz="1200" u="none" strike="noStrike" kern="0" cap="none" spc="0" normalizeH="0" baseline="0" noProof="0">
                          <a:ln>
                            <a:noFill/>
                          </a:ln>
                          <a:effectLst/>
                          <a:uLnTx/>
                          <a:uFillTx/>
                          <a:latin typeface="微軟正黑體"/>
                          <a:ea typeface="微軟正黑體"/>
                          <a:sym typeface="Arial"/>
                        </a:rPr>
                        <a:t> </a:t>
                      </a:r>
                      <a:r>
                        <a:rPr kumimoji="0" lang="zh-CN" altLang="en-US" sz="1200" u="none" strike="noStrike" kern="0" cap="none" spc="0" normalizeH="0" baseline="0" noProof="0">
                          <a:ln>
                            <a:noFill/>
                          </a:ln>
                          <a:effectLst/>
                          <a:uLnTx/>
                          <a:uFillTx/>
                          <a:latin typeface="微軟正黑體"/>
                          <a:ea typeface="微軟正黑體"/>
                          <a:sym typeface="Arial"/>
                        </a:rPr>
                        <a:t>限制</a:t>
                      </a:r>
                      <a:r>
                        <a:rPr kumimoji="0" lang="en-US" altLang="zh-CN" sz="1200" u="none" strike="noStrike" kern="0" cap="none" spc="0" normalizeH="0" baseline="0" noProof="0">
                          <a:ln>
                            <a:noFill/>
                          </a:ln>
                          <a:effectLst/>
                          <a:uLnTx/>
                          <a:uFillTx/>
                          <a:latin typeface="微軟正黑體"/>
                          <a:ea typeface="微軟正黑體"/>
                          <a:sym typeface="Arial"/>
                        </a:rPr>
                        <a:t>)</a:t>
                      </a:r>
                      <a:endParaRPr kumimoji="0" lang="en-US" sz="1200" b="0" i="0" u="none" strike="noStrike" kern="0" cap="none" spc="0" normalizeH="0" baseline="0" noProof="0">
                        <a:ln>
                          <a:noFill/>
                        </a:ln>
                        <a:solidFill>
                          <a:srgbClr val="000000"/>
                        </a:solidFill>
                        <a:effectLst/>
                        <a:uLnTx/>
                        <a:uFillTx/>
                        <a:latin typeface="微軟正黑體"/>
                        <a:ea typeface="微軟正黑體"/>
                        <a:cs typeface="+mn-cs"/>
                        <a:sym typeface="Arial"/>
                      </a:endParaRPr>
                    </a:p>
                  </a:txBody>
                  <a:tcPr anchor="ctr"/>
                </a:tc>
                <a:extLst>
                  <a:ext uri="{0D108BD9-81ED-4DB2-BD59-A6C34878D82A}">
                    <a16:rowId xmlns:a16="http://schemas.microsoft.com/office/drawing/2014/main" val="2322653192"/>
                  </a:ext>
                </a:extLst>
              </a:tr>
            </a:tbl>
          </a:graphicData>
        </a:graphic>
      </p:graphicFrame>
      <p:sp>
        <p:nvSpPr>
          <p:cNvPr id="4" name="Rectangle 3">
            <a:extLst>
              <a:ext uri="{FF2B5EF4-FFF2-40B4-BE49-F238E27FC236}">
                <a16:creationId xmlns:a16="http://schemas.microsoft.com/office/drawing/2014/main" id="{BBECC11A-BEE5-5C40-BC5C-21582D2F5C58}"/>
              </a:ext>
            </a:extLst>
          </p:cNvPr>
          <p:cNvSpPr/>
          <p:nvPr/>
        </p:nvSpPr>
        <p:spPr>
          <a:xfrm>
            <a:off x="1846947" y="1024846"/>
            <a:ext cx="5057795" cy="400110"/>
          </a:xfrm>
          <a:prstGeom prst="rect">
            <a:avLst/>
          </a:prstGeom>
        </p:spPr>
        <p:txBody>
          <a:bodyPr wrap="none">
            <a:spAutoFit/>
          </a:bodyPr>
          <a:lstStyle/>
          <a:p>
            <a:r>
              <a:rPr lang="zh-CN" altLang="en-US" sz="2000" b="1">
                <a:solidFill>
                  <a:schemeClr val="bg2">
                    <a:lumMod val="90000"/>
                    <a:lumOff val="10000"/>
                  </a:schemeClr>
                </a:solidFill>
                <a:latin typeface="Microsoft JhengHei" panose="020B0604030504040204" pitchFamily="34" charset="-120"/>
                <a:ea typeface="Microsoft JhengHei" panose="020B0604030504040204" pitchFamily="34" charset="-120"/>
              </a:rPr>
              <a:t>各大作業系統預設支援讀寫的檔案系統格式</a:t>
            </a:r>
            <a:endParaRPr lang="en-US" sz="2000" b="1">
              <a:solidFill>
                <a:schemeClr val="bg2">
                  <a:lumMod val="90000"/>
                  <a:lumOff val="10000"/>
                </a:schemeClr>
              </a:solidFill>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CB79FFC6-3015-BB48-8D7A-C49A6C21C137}"/>
              </a:ext>
            </a:extLst>
          </p:cNvPr>
          <p:cNvSpPr/>
          <p:nvPr/>
        </p:nvSpPr>
        <p:spPr>
          <a:xfrm>
            <a:off x="1734952" y="4292271"/>
            <a:ext cx="5947462" cy="276999"/>
          </a:xfrm>
          <a:prstGeom prst="rect">
            <a:avLst/>
          </a:prstGeom>
        </p:spPr>
        <p:txBody>
          <a:bodyPr wrap="none">
            <a:spAutoFit/>
          </a:bodyPr>
          <a:lstStyle/>
          <a:p>
            <a:r>
              <a:rPr lang="en-US" altLang="zh-CN" sz="1200">
                <a:solidFill>
                  <a:schemeClr val="bg1"/>
                </a:solidFill>
                <a:latin typeface="Microsoft JhengHei" panose="020B0604030504040204" pitchFamily="34" charset="-120"/>
                <a:ea typeface="Microsoft JhengHei" panose="020B0604030504040204" pitchFamily="34" charset="-120"/>
              </a:rPr>
              <a:t>*</a:t>
            </a:r>
            <a:r>
              <a:rPr lang="zh-CN" altLang="en-US" sz="1200">
                <a:solidFill>
                  <a:schemeClr val="bg1"/>
                </a:solidFill>
                <a:latin typeface="Microsoft JhengHei" panose="020B0604030504040204" pitchFamily="34" charset="-120"/>
                <a:ea typeface="Microsoft JhengHei" panose="020B0604030504040204" pitchFamily="34" charset="-120"/>
              </a:rPr>
              <a:t>用戶於各作業系統可額外付費購買第三方套件以解決各系統預設不支援的檔案格式．</a:t>
            </a:r>
            <a:endParaRPr lang="en-US" sz="120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55016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6" descr="一張含有 螢幕擷取畫面, 黑色, 室外 的圖片&#10;&#10;描述是以非常高的可信度產生">
            <a:extLst>
              <a:ext uri="{FF2B5EF4-FFF2-40B4-BE49-F238E27FC236}">
                <a16:creationId xmlns:a16="http://schemas.microsoft.com/office/drawing/2014/main" id="{AF35AA6F-0B71-4C1F-8B94-D3C7EC275330}"/>
              </a:ext>
            </a:extLst>
          </p:cNvPr>
          <p:cNvPicPr>
            <a:picLocks noChangeAspect="1"/>
          </p:cNvPicPr>
          <p:nvPr/>
        </p:nvPicPr>
        <p:blipFill>
          <a:blip r:embed="rId2"/>
          <a:stretch>
            <a:fillRect/>
          </a:stretch>
        </p:blipFill>
        <p:spPr>
          <a:xfrm>
            <a:off x="259984" y="1559381"/>
            <a:ext cx="4558098" cy="2928681"/>
          </a:xfrm>
          <a:prstGeom prst="rect">
            <a:avLst/>
          </a:prstGeom>
          <a:ln>
            <a:solidFill>
              <a:schemeClr val="tx1">
                <a:lumMod val="50000"/>
                <a:lumOff val="50000"/>
              </a:schemeClr>
            </a:solidFill>
          </a:ln>
        </p:spPr>
      </p:pic>
      <p:sp>
        <p:nvSpPr>
          <p:cNvPr id="2" name="標題 1">
            <a:extLst>
              <a:ext uri="{FF2B5EF4-FFF2-40B4-BE49-F238E27FC236}">
                <a16:creationId xmlns:a16="http://schemas.microsoft.com/office/drawing/2014/main" id="{C54844AF-C2C7-4D90-BEA8-3E9CCE2CFC1C}"/>
              </a:ext>
            </a:extLst>
          </p:cNvPr>
          <p:cNvSpPr>
            <a:spLocks noGrp="1"/>
          </p:cNvSpPr>
          <p:nvPr>
            <p:ph type="ctrTitle"/>
          </p:nvPr>
        </p:nvSpPr>
        <p:spPr/>
        <p:txBody>
          <a:bodyPr/>
          <a:lstStyle/>
          <a:p>
            <a:r>
              <a:rPr lang="en-US" altLang="zh-CN"/>
              <a:t>RAID</a:t>
            </a:r>
            <a:r>
              <a:rPr lang="zh-CN" altLang="en-US"/>
              <a:t> 異常時即時通知</a:t>
            </a:r>
            <a:endParaRPr lang="zh-TW" b="0"/>
          </a:p>
        </p:txBody>
      </p:sp>
      <p:sp>
        <p:nvSpPr>
          <p:cNvPr id="3" name="內容版面配置區 1">
            <a:extLst>
              <a:ext uri="{FF2B5EF4-FFF2-40B4-BE49-F238E27FC236}">
                <a16:creationId xmlns:a16="http://schemas.microsoft.com/office/drawing/2014/main" id="{5CEDBA3B-6023-4D7D-A842-669B4E92D4B1}"/>
              </a:ext>
            </a:extLst>
          </p:cNvPr>
          <p:cNvSpPr txBox="1">
            <a:spLocks/>
          </p:cNvSpPr>
          <p:nvPr/>
        </p:nvSpPr>
        <p:spPr>
          <a:xfrm>
            <a:off x="137164" y="1111025"/>
            <a:ext cx="8878410" cy="387717"/>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b="1">
                <a:solidFill>
                  <a:schemeClr val="bg2">
                    <a:lumMod val="90000"/>
                    <a:lumOff val="10000"/>
                  </a:schemeClr>
                </a:solidFill>
                <a:latin typeface="微軟正黑體" pitchFamily="34" charset="-120"/>
                <a:ea typeface="微軟正黑體" pitchFamily="34" charset="-120"/>
              </a:rPr>
              <a:t>RAID 降級或是損壞時，將以公用程式、桌面訊息通知及裝置嗶聲警示三方同步提醒</a:t>
            </a:r>
            <a:endParaRPr lang="zh-TW">
              <a:solidFill>
                <a:schemeClr val="bg2">
                  <a:lumMod val="90000"/>
                  <a:lumOff val="10000"/>
                </a:schemeClr>
              </a:solidFill>
              <a:cs typeface="Arial"/>
            </a:endParaRPr>
          </a:p>
        </p:txBody>
      </p:sp>
      <p:pic>
        <p:nvPicPr>
          <p:cNvPr id="8" name="圖片 7" descr="一張含有 標誌 的圖片&#10;&#10;描述是以非常高的可信度產生">
            <a:extLst>
              <a:ext uri="{FF2B5EF4-FFF2-40B4-BE49-F238E27FC236}">
                <a16:creationId xmlns:a16="http://schemas.microsoft.com/office/drawing/2014/main" id="{C4710EB7-D2D4-47F5-9411-FD51127E2605}"/>
              </a:ext>
            </a:extLst>
          </p:cNvPr>
          <p:cNvPicPr>
            <a:picLocks noChangeAspect="1"/>
          </p:cNvPicPr>
          <p:nvPr/>
        </p:nvPicPr>
        <p:blipFill rotWithShape="1">
          <a:blip r:embed="rId3"/>
          <a:srcRect l="44490" t="-816" r="816" b="44274"/>
          <a:stretch/>
        </p:blipFill>
        <p:spPr>
          <a:xfrm rot="19936126">
            <a:off x="8315954" y="1448448"/>
            <a:ext cx="610561" cy="616446"/>
          </a:xfrm>
          <a:prstGeom prst="rect">
            <a:avLst/>
          </a:prstGeom>
        </p:spPr>
      </p:pic>
      <p:pic>
        <p:nvPicPr>
          <p:cNvPr id="15" name="圖形 14">
            <a:extLst>
              <a:ext uri="{FF2B5EF4-FFF2-40B4-BE49-F238E27FC236}">
                <a16:creationId xmlns:a16="http://schemas.microsoft.com/office/drawing/2014/main" id="{15593357-4CCF-48EB-850F-96A61FDDB7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757320" y="2570987"/>
            <a:ext cx="1122451" cy="1080069"/>
          </a:xfrm>
          <a:prstGeom prst="rect">
            <a:avLst/>
          </a:prstGeom>
        </p:spPr>
      </p:pic>
      <p:sp>
        <p:nvSpPr>
          <p:cNvPr id="16" name="Rectangle 15">
            <a:extLst>
              <a:ext uri="{FF2B5EF4-FFF2-40B4-BE49-F238E27FC236}">
                <a16:creationId xmlns:a16="http://schemas.microsoft.com/office/drawing/2014/main" id="{E07E0368-6F4C-D945-A697-26171486F2C2}"/>
              </a:ext>
            </a:extLst>
          </p:cNvPr>
          <p:cNvSpPr/>
          <p:nvPr/>
        </p:nvSpPr>
        <p:spPr>
          <a:xfrm>
            <a:off x="6760306" y="2464904"/>
            <a:ext cx="704039" cy="246221"/>
          </a:xfrm>
          <a:prstGeom prst="rect">
            <a:avLst/>
          </a:prstGeom>
        </p:spPr>
        <p:txBody>
          <a:bodyPr wrap="none">
            <a:spAutoFit/>
          </a:bodyPr>
          <a:lstStyle/>
          <a:p>
            <a:r>
              <a:rPr lang="en-US" altLang="zh-CN" sz="1000" b="1">
                <a:solidFill>
                  <a:schemeClr val="bg2">
                    <a:lumMod val="90000"/>
                    <a:lumOff val="10000"/>
                  </a:schemeClr>
                </a:solidFill>
                <a:latin typeface="+mj-lt"/>
                <a:ea typeface="Microsoft JhengHei" panose="020B0604030504040204" pitchFamily="34" charset="-120"/>
              </a:rPr>
              <a:t>TR-004U</a:t>
            </a:r>
            <a:endParaRPr lang="en-US" sz="1000" b="1">
              <a:solidFill>
                <a:schemeClr val="bg2">
                  <a:lumMod val="90000"/>
                  <a:lumOff val="10000"/>
                </a:schemeClr>
              </a:solidFill>
              <a:latin typeface="+mj-lt"/>
              <a:ea typeface="Microsoft JhengHei" panose="020B0604030504040204" pitchFamily="34" charset="-120"/>
            </a:endParaRPr>
          </a:p>
        </p:txBody>
      </p:sp>
      <p:pic>
        <p:nvPicPr>
          <p:cNvPr id="14" name="圖片 13">
            <a:extLst>
              <a:ext uri="{FF2B5EF4-FFF2-40B4-BE49-F238E27FC236}">
                <a16:creationId xmlns:a16="http://schemas.microsoft.com/office/drawing/2014/main" id="{D290128B-4436-4D5B-8CC2-44A7CCC7B967}"/>
              </a:ext>
            </a:extLst>
          </p:cNvPr>
          <p:cNvPicPr>
            <a:picLocks noChangeAspect="1"/>
          </p:cNvPicPr>
          <p:nvPr/>
        </p:nvPicPr>
        <p:blipFill>
          <a:blip r:embed="rId6"/>
          <a:stretch>
            <a:fillRect/>
          </a:stretch>
        </p:blipFill>
        <p:spPr>
          <a:xfrm>
            <a:off x="4963842" y="1961318"/>
            <a:ext cx="4071032" cy="600814"/>
          </a:xfrm>
          <a:prstGeom prst="rect">
            <a:avLst/>
          </a:prstGeom>
        </p:spPr>
      </p:pic>
      <p:pic>
        <p:nvPicPr>
          <p:cNvPr id="10" name="圖片 10">
            <a:extLst>
              <a:ext uri="{FF2B5EF4-FFF2-40B4-BE49-F238E27FC236}">
                <a16:creationId xmlns:a16="http://schemas.microsoft.com/office/drawing/2014/main" id="{DD2AAB3A-CA4C-494C-BCF7-A508D28C0A8D}"/>
              </a:ext>
            </a:extLst>
          </p:cNvPr>
          <p:cNvPicPr>
            <a:picLocks noChangeAspect="1"/>
          </p:cNvPicPr>
          <p:nvPr/>
        </p:nvPicPr>
        <p:blipFill>
          <a:blip r:embed="rId7"/>
          <a:stretch>
            <a:fillRect/>
          </a:stretch>
        </p:blipFill>
        <p:spPr>
          <a:xfrm>
            <a:off x="4034481" y="3659911"/>
            <a:ext cx="2426559" cy="1028711"/>
          </a:xfrm>
          <a:prstGeom prst="rect">
            <a:avLst/>
          </a:prstGeom>
        </p:spPr>
      </p:pic>
      <p:sp>
        <p:nvSpPr>
          <p:cNvPr id="9" name="矩形 8">
            <a:extLst>
              <a:ext uri="{FF2B5EF4-FFF2-40B4-BE49-F238E27FC236}">
                <a16:creationId xmlns:a16="http://schemas.microsoft.com/office/drawing/2014/main" id="{9FFD8AF7-3D61-47C9-A79F-A7BCEE70A476}"/>
              </a:ext>
            </a:extLst>
          </p:cNvPr>
          <p:cNvSpPr/>
          <p:nvPr/>
        </p:nvSpPr>
        <p:spPr>
          <a:xfrm>
            <a:off x="4031590" y="3663698"/>
            <a:ext cx="2430223" cy="1022060"/>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2959979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C8FE04-EABE-45EF-8209-E09B0A3B0784}"/>
              </a:ext>
            </a:extLst>
          </p:cNvPr>
          <p:cNvSpPr>
            <a:spLocks noGrp="1"/>
          </p:cNvSpPr>
          <p:nvPr>
            <p:ph type="ctrTitle"/>
          </p:nvPr>
        </p:nvSpPr>
        <p:spPr>
          <a:xfrm>
            <a:off x="254685" y="-46734"/>
            <a:ext cx="8471483" cy="1045726"/>
          </a:xfrm>
        </p:spPr>
        <p:txBody>
          <a:bodyPr/>
          <a:lstStyle/>
          <a:p>
            <a:r>
              <a:rPr lang="zh-CN" altLang="en-US" dirty="0">
                <a:latin typeface="微軟正黑體"/>
                <a:ea typeface="微軟正黑體"/>
              </a:rPr>
              <a:t>外接 RAID 保護機制搭配歷史</a:t>
            </a:r>
            <a:r>
              <a:rPr lang="zh-TW" altLang="en-US" dirty="0">
                <a:latin typeface="微軟正黑體"/>
                <a:ea typeface="微軟正黑體"/>
              </a:rPr>
              <a:t>紀錄</a:t>
            </a:r>
            <a:endParaRPr lang="zh-CN" altLang="en-US" dirty="0">
              <a:latin typeface="微軟正黑體"/>
              <a:ea typeface="微軟正黑體"/>
            </a:endParaRPr>
          </a:p>
        </p:txBody>
      </p:sp>
      <p:sp>
        <p:nvSpPr>
          <p:cNvPr id="3" name="內容版面配置區 1">
            <a:extLst>
              <a:ext uri="{FF2B5EF4-FFF2-40B4-BE49-F238E27FC236}">
                <a16:creationId xmlns:a16="http://schemas.microsoft.com/office/drawing/2014/main" id="{06088BD3-81B5-4BEF-AEB2-A2A14B9BBC3B}"/>
              </a:ext>
            </a:extLst>
          </p:cNvPr>
          <p:cNvSpPr txBox="1">
            <a:spLocks/>
          </p:cNvSpPr>
          <p:nvPr/>
        </p:nvSpPr>
        <p:spPr>
          <a:xfrm>
            <a:off x="254685" y="998992"/>
            <a:ext cx="9183277" cy="863328"/>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070" indent="-179070">
              <a:buClr>
                <a:schemeClr val="bg2">
                  <a:lumMod val="90000"/>
                  <a:lumOff val="10000"/>
                </a:schemeClr>
              </a:buClr>
              <a:buFont typeface="Arial" panose="020B0604020202020204" pitchFamily="34" charset="0"/>
              <a:buChar char="•"/>
              <a:defRPr/>
            </a:pPr>
            <a:r>
              <a:rPr lang="zh-TW" altLang="en-US" b="1">
                <a:solidFill>
                  <a:schemeClr val="bg2">
                    <a:lumMod val="90000"/>
                    <a:lumOff val="10000"/>
                  </a:schemeClr>
                </a:solidFill>
                <a:latin typeface="微軟正黑體" pitchFamily="34" charset="-120"/>
                <a:ea typeface="微軟正黑體" pitchFamily="34" charset="-120"/>
              </a:rPr>
              <a:t>與 NAS 相同，RAID 降級後，插入新硬碟隨即進行重建並顯示進</a:t>
            </a:r>
            <a:r>
              <a:rPr lang="zh-TW" altLang="en-US" b="1">
                <a:solidFill>
                  <a:schemeClr val="bg2">
                    <a:lumMod val="90000"/>
                    <a:lumOff val="10000"/>
                  </a:schemeClr>
                </a:solidFill>
                <a:latin typeface="微軟正黑體"/>
                <a:ea typeface="微軟正黑體"/>
              </a:rPr>
              <a:t>度</a:t>
            </a:r>
            <a:endParaRPr lang="zh-TW" altLang="en-US">
              <a:solidFill>
                <a:schemeClr val="bg2">
                  <a:lumMod val="90000"/>
                  <a:lumOff val="10000"/>
                </a:schemeClr>
              </a:solidFill>
              <a:latin typeface="微軟正黑體" pitchFamily="34" charset="-120"/>
              <a:ea typeface="微軟正黑體" pitchFamily="34" charset="-120"/>
            </a:endParaRPr>
          </a:p>
          <a:p>
            <a:pPr marL="179070" indent="-179070">
              <a:buClr>
                <a:schemeClr val="bg2">
                  <a:lumMod val="90000"/>
                  <a:lumOff val="10000"/>
                </a:schemeClr>
              </a:buClr>
              <a:buFont typeface="Arial" panose="020B0604020202020204" pitchFamily="34" charset="0"/>
              <a:buChar char="•"/>
              <a:defRPr/>
            </a:pPr>
            <a:r>
              <a:rPr lang="zh-TW" b="1">
                <a:solidFill>
                  <a:schemeClr val="bg2">
                    <a:lumMod val="90000"/>
                    <a:lumOff val="10000"/>
                  </a:schemeClr>
                </a:solidFill>
                <a:latin typeface="微軟正黑體"/>
                <a:ea typeface="微軟正黑體"/>
              </a:rPr>
              <a:t>獨立於作業系統的</a:t>
            </a:r>
            <a:r>
              <a:rPr lang="zh-TW" altLang="en-US" b="1">
                <a:solidFill>
                  <a:schemeClr val="bg2">
                    <a:lumMod val="90000"/>
                    <a:lumOff val="10000"/>
                  </a:schemeClr>
                </a:solidFill>
                <a:latin typeface="微軟正黑體"/>
                <a:ea typeface="微軟正黑體"/>
              </a:rPr>
              <a:t>運作紀錄，可快速掌</a:t>
            </a:r>
            <a:r>
              <a:rPr lang="zh-TW" b="1">
                <a:solidFill>
                  <a:schemeClr val="bg2">
                    <a:lumMod val="90000"/>
                    <a:lumOff val="10000"/>
                  </a:schemeClr>
                </a:solidFill>
                <a:latin typeface="微軟正黑體"/>
                <a:ea typeface="微軟正黑體"/>
              </a:rPr>
              <a:t>握外接 </a:t>
            </a:r>
            <a:r>
              <a:rPr lang="en-US" altLang="zh-TW" b="1">
                <a:solidFill>
                  <a:schemeClr val="bg2">
                    <a:lumMod val="90000"/>
                    <a:lumOff val="10000"/>
                  </a:schemeClr>
                </a:solidFill>
                <a:latin typeface="微軟正黑體"/>
                <a:ea typeface="微軟正黑體"/>
              </a:rPr>
              <a:t>RAID</a:t>
            </a:r>
            <a:r>
              <a:rPr lang="zh-TW" altLang="en-US" b="1">
                <a:solidFill>
                  <a:schemeClr val="bg2">
                    <a:lumMod val="90000"/>
                    <a:lumOff val="10000"/>
                  </a:schemeClr>
                </a:solidFill>
                <a:latin typeface="微軟正黑體"/>
                <a:ea typeface="微軟正黑體"/>
              </a:rPr>
              <a:t> 保護紀錄或匯出分析</a:t>
            </a:r>
            <a:endParaRPr lang="zh-TW" b="1">
              <a:solidFill>
                <a:schemeClr val="bg2">
                  <a:lumMod val="90000"/>
                  <a:lumOff val="10000"/>
                </a:schemeClr>
              </a:solidFill>
              <a:latin typeface="微軟正黑體"/>
              <a:ea typeface="微軟正黑體"/>
            </a:endParaRPr>
          </a:p>
          <a:p>
            <a:pPr marL="179070" indent="-179070">
              <a:defRPr/>
            </a:pPr>
            <a:endParaRPr lang="zh-TW" altLang="en-US" sz="2000" b="1">
              <a:solidFill>
                <a:schemeClr val="bg2">
                  <a:lumMod val="90000"/>
                  <a:lumOff val="10000"/>
                </a:schemeClr>
              </a:solidFill>
              <a:latin typeface="微軟正黑體"/>
              <a:ea typeface="微軟正黑體"/>
            </a:endParaRPr>
          </a:p>
          <a:p>
            <a:pPr marL="285750" indent="-285750">
              <a:buFont typeface="Arial" panose="020B0604020202020204" pitchFamily="34" charset="0"/>
              <a:buChar char="•"/>
              <a:defRPr/>
            </a:pPr>
            <a:endParaRPr lang="zh-TW" altLang="en-US" sz="2000" b="1">
              <a:solidFill>
                <a:schemeClr val="bg2">
                  <a:lumMod val="90000"/>
                  <a:lumOff val="10000"/>
                </a:schemeClr>
              </a:solidFill>
              <a:latin typeface="微軟正黑體" pitchFamily="34" charset="-120"/>
              <a:ea typeface="微軟正黑體" pitchFamily="34" charset="-120"/>
            </a:endParaRPr>
          </a:p>
          <a:p>
            <a:pPr marL="285750" indent="-285750">
              <a:buFont typeface="Arial" panose="020B0604020202020204" pitchFamily="34" charset="0"/>
              <a:buChar char="•"/>
              <a:defRPr/>
            </a:pPr>
            <a:endParaRPr lang="zh-TW" altLang="en-US" b="1">
              <a:solidFill>
                <a:schemeClr val="bg2">
                  <a:lumMod val="90000"/>
                  <a:lumOff val="10000"/>
                </a:schemeClr>
              </a:solidFill>
              <a:latin typeface="微軟正黑體" pitchFamily="34" charset="-120"/>
              <a:ea typeface="微軟正黑體" pitchFamily="34" charset="-120"/>
            </a:endParaRPr>
          </a:p>
          <a:p>
            <a:pPr>
              <a:defRPr/>
            </a:pPr>
            <a:endParaRPr lang="zh-TW" altLang="en-US" sz="1800" b="1">
              <a:solidFill>
                <a:schemeClr val="bg2">
                  <a:lumMod val="90000"/>
                  <a:lumOff val="10000"/>
                </a:schemeClr>
              </a:solidFill>
              <a:latin typeface="微軟正黑體" pitchFamily="34" charset="-120"/>
              <a:ea typeface="微軟正黑體" pitchFamily="34" charset="-120"/>
            </a:endParaRPr>
          </a:p>
          <a:p>
            <a:pPr>
              <a:defRPr/>
            </a:pPr>
            <a:endParaRPr lang="zh-TW" altLang="en-US" sz="1800" b="1">
              <a:solidFill>
                <a:schemeClr val="bg2">
                  <a:lumMod val="90000"/>
                  <a:lumOff val="10000"/>
                </a:schemeClr>
              </a:solidFill>
              <a:latin typeface="微軟正黑體" pitchFamily="34" charset="-120"/>
              <a:ea typeface="微軟正黑體" pitchFamily="34" charset="-120"/>
            </a:endParaRPr>
          </a:p>
        </p:txBody>
      </p:sp>
      <p:sp>
        <p:nvSpPr>
          <p:cNvPr id="9" name="內容版面配置區 1">
            <a:extLst>
              <a:ext uri="{FF2B5EF4-FFF2-40B4-BE49-F238E27FC236}">
                <a16:creationId xmlns:a16="http://schemas.microsoft.com/office/drawing/2014/main" id="{9729EC32-EDCD-43B7-AE43-CC79304A992C}"/>
              </a:ext>
            </a:extLst>
          </p:cNvPr>
          <p:cNvSpPr txBox="1">
            <a:spLocks/>
          </p:cNvSpPr>
          <p:nvPr/>
        </p:nvSpPr>
        <p:spPr>
          <a:xfrm>
            <a:off x="184513" y="4526734"/>
            <a:ext cx="8877325" cy="400302"/>
          </a:xfrm>
          <a:prstGeom prst="rect">
            <a:avLst/>
          </a:prstGeom>
        </p:spPr>
        <p:txBody>
          <a:bodyPr vert="horz" lIns="91440" tIns="45720" rIns="91440" bIns="45720" rtlCol="0" anchor="t">
            <a:normAutofit/>
          </a:bodyPr>
          <a:lstStyle/>
          <a:p>
            <a:pPr>
              <a:defRPr/>
            </a:pPr>
            <a:endParaRPr lang="zh-TW" altLang="en-US" sz="1100" b="1">
              <a:solidFill>
                <a:schemeClr val="accent5">
                  <a:lumMod val="50000"/>
                </a:schemeClr>
              </a:solidFill>
              <a:latin typeface="微軟正黑體" pitchFamily="34" charset="-120"/>
              <a:ea typeface="微軟正黑體" pitchFamily="34" charset="-120"/>
            </a:endParaRPr>
          </a:p>
          <a:p>
            <a:pPr>
              <a:defRPr/>
            </a:pPr>
            <a:endParaRPr lang="zh-TW" altLang="en-US" sz="1100" b="1">
              <a:solidFill>
                <a:schemeClr val="accent5">
                  <a:lumMod val="50000"/>
                </a:schemeClr>
              </a:solidFill>
              <a:latin typeface="微軟正黑體" pitchFamily="34" charset="-120"/>
              <a:ea typeface="微軟正黑體" pitchFamily="34" charset="-120"/>
            </a:endParaRPr>
          </a:p>
        </p:txBody>
      </p:sp>
      <p:pic>
        <p:nvPicPr>
          <p:cNvPr id="4" name="圖片 5" descr="一張含有 螢幕擷取畫面 的圖片&#10;&#10;描述是以非常高的可信度產生">
            <a:extLst>
              <a:ext uri="{FF2B5EF4-FFF2-40B4-BE49-F238E27FC236}">
                <a16:creationId xmlns:a16="http://schemas.microsoft.com/office/drawing/2014/main" id="{067C0C00-A10C-4B83-A28A-DFCD3CA6E3AC}"/>
              </a:ext>
            </a:extLst>
          </p:cNvPr>
          <p:cNvPicPr>
            <a:picLocks noChangeAspect="1"/>
          </p:cNvPicPr>
          <p:nvPr/>
        </p:nvPicPr>
        <p:blipFill>
          <a:blip r:embed="rId2"/>
          <a:stretch>
            <a:fillRect/>
          </a:stretch>
        </p:blipFill>
        <p:spPr>
          <a:xfrm>
            <a:off x="4572001" y="1704571"/>
            <a:ext cx="4476234" cy="2868851"/>
          </a:xfrm>
          <a:prstGeom prst="rect">
            <a:avLst/>
          </a:prstGeom>
          <a:ln>
            <a:solidFill>
              <a:schemeClr val="tx1">
                <a:lumMod val="50000"/>
                <a:lumOff val="50000"/>
              </a:schemeClr>
            </a:solidFill>
          </a:ln>
        </p:spPr>
      </p:pic>
      <p:pic>
        <p:nvPicPr>
          <p:cNvPr id="7" name="圖片 12" descr="一張含有 螢幕擷取畫面, 監視器, 黑色, 螢幕 的圖片&#10;&#10;描述是以非常高的可信度產生">
            <a:extLst>
              <a:ext uri="{FF2B5EF4-FFF2-40B4-BE49-F238E27FC236}">
                <a16:creationId xmlns:a16="http://schemas.microsoft.com/office/drawing/2014/main" id="{2FFDC4AF-B4C0-4F51-B476-CAC9CC68BF51}"/>
              </a:ext>
            </a:extLst>
          </p:cNvPr>
          <p:cNvPicPr>
            <a:picLocks noChangeAspect="1"/>
          </p:cNvPicPr>
          <p:nvPr/>
        </p:nvPicPr>
        <p:blipFill>
          <a:blip r:embed="rId3"/>
          <a:stretch>
            <a:fillRect/>
          </a:stretch>
        </p:blipFill>
        <p:spPr>
          <a:xfrm>
            <a:off x="95765" y="1705565"/>
            <a:ext cx="4388193" cy="2867647"/>
          </a:xfrm>
          <a:prstGeom prst="rect">
            <a:avLst/>
          </a:prstGeom>
          <a:ln>
            <a:solidFill>
              <a:schemeClr val="tx1">
                <a:lumMod val="50000"/>
                <a:lumOff val="50000"/>
              </a:schemeClr>
            </a:solidFill>
          </a:ln>
        </p:spPr>
      </p:pic>
      <p:sp>
        <p:nvSpPr>
          <p:cNvPr id="8" name="矩形 7">
            <a:extLst>
              <a:ext uri="{FF2B5EF4-FFF2-40B4-BE49-F238E27FC236}">
                <a16:creationId xmlns:a16="http://schemas.microsoft.com/office/drawing/2014/main" id="{D95E2D9F-CA00-4277-8328-29D6B810E386}"/>
              </a:ext>
            </a:extLst>
          </p:cNvPr>
          <p:cNvSpPr/>
          <p:nvPr/>
        </p:nvSpPr>
        <p:spPr>
          <a:xfrm>
            <a:off x="3491141" y="3031581"/>
            <a:ext cx="772873" cy="217769"/>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1936454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0323CA-DB16-406B-9BC1-9387AC6CB021}"/>
              </a:ext>
            </a:extLst>
          </p:cNvPr>
          <p:cNvSpPr>
            <a:spLocks noGrp="1"/>
          </p:cNvSpPr>
          <p:nvPr>
            <p:ph type="ctrTitle"/>
          </p:nvPr>
        </p:nvSpPr>
        <p:spPr/>
        <p:txBody>
          <a:bodyPr/>
          <a:lstStyle/>
          <a:p>
            <a:r>
              <a:rPr lang="zh-CN" altLang="en-US"/>
              <a:t>韌體及應用程式新版本通知</a:t>
            </a:r>
            <a:endParaRPr lang="zh-TW" b="0"/>
          </a:p>
        </p:txBody>
      </p:sp>
      <p:pic>
        <p:nvPicPr>
          <p:cNvPr id="3" name="圖片 2" descr="一張含有 螢幕擷取畫面, 電腦, 室內, 路面 的圖片&#10;&#10;描述是以非常高的可信度產生">
            <a:extLst>
              <a:ext uri="{FF2B5EF4-FFF2-40B4-BE49-F238E27FC236}">
                <a16:creationId xmlns:a16="http://schemas.microsoft.com/office/drawing/2014/main" id="{E36AE389-75B3-4438-B58C-8D04F8BACF7F}"/>
              </a:ext>
            </a:extLst>
          </p:cNvPr>
          <p:cNvPicPr>
            <a:picLocks noChangeAspect="1"/>
          </p:cNvPicPr>
          <p:nvPr/>
        </p:nvPicPr>
        <p:blipFill rotWithShape="1">
          <a:blip r:embed="rId2"/>
          <a:srcRect l="75321" t="80137" r="1285" b="5936"/>
          <a:stretch/>
        </p:blipFill>
        <p:spPr>
          <a:xfrm>
            <a:off x="5932511" y="2723330"/>
            <a:ext cx="2935035" cy="981189"/>
          </a:xfrm>
          <a:prstGeom prst="rect">
            <a:avLst/>
          </a:prstGeom>
        </p:spPr>
      </p:pic>
      <p:sp>
        <p:nvSpPr>
          <p:cNvPr id="4" name="內容版面配置區 1">
            <a:extLst>
              <a:ext uri="{FF2B5EF4-FFF2-40B4-BE49-F238E27FC236}">
                <a16:creationId xmlns:a16="http://schemas.microsoft.com/office/drawing/2014/main" id="{EC51BE11-DAD0-4287-81EC-C55A0B656756}"/>
              </a:ext>
            </a:extLst>
          </p:cNvPr>
          <p:cNvSpPr txBox="1">
            <a:spLocks/>
          </p:cNvSpPr>
          <p:nvPr/>
        </p:nvSpPr>
        <p:spPr>
          <a:xfrm>
            <a:off x="5932511" y="952334"/>
            <a:ext cx="3027143" cy="449516"/>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b="1">
                <a:solidFill>
                  <a:schemeClr val="bg2">
                    <a:lumMod val="90000"/>
                    <a:lumOff val="10000"/>
                  </a:schemeClr>
                </a:solidFill>
                <a:latin typeface="微軟正黑體" pitchFamily="34" charset="-120"/>
                <a:ea typeface="微軟正黑體" pitchFamily="34" charset="-120"/>
              </a:rPr>
              <a:t>韌體及應用程式有新版本時，隨即通知使用者</a:t>
            </a:r>
            <a:endParaRPr lang="zh-TW">
              <a:solidFill>
                <a:schemeClr val="bg2">
                  <a:lumMod val="90000"/>
                  <a:lumOff val="10000"/>
                </a:schemeClr>
              </a:solidFill>
            </a:endParaRPr>
          </a:p>
          <a:p>
            <a:pPr>
              <a:defRPr/>
            </a:pPr>
            <a:endParaRPr lang="zh-TW" altLang="en-US" b="1">
              <a:solidFill>
                <a:schemeClr val="bg2">
                  <a:lumMod val="90000"/>
                  <a:lumOff val="10000"/>
                </a:schemeClr>
              </a:solidFill>
              <a:latin typeface="微軟正黑體" pitchFamily="34" charset="-120"/>
              <a:ea typeface="微軟正黑體" pitchFamily="34" charset="-120"/>
            </a:endParaRPr>
          </a:p>
          <a:p>
            <a:pPr marL="285750" indent="-285750">
              <a:buFont typeface="Arial" panose="020B0604020202020204" pitchFamily="34" charset="0"/>
              <a:buChar char="•"/>
              <a:defRPr/>
            </a:pPr>
            <a:endParaRPr lang="zh-TW" altLang="en-US" b="1">
              <a:solidFill>
                <a:schemeClr val="bg2">
                  <a:lumMod val="90000"/>
                  <a:lumOff val="10000"/>
                </a:schemeClr>
              </a:solidFill>
              <a:latin typeface="微軟正黑體" pitchFamily="34" charset="-120"/>
              <a:ea typeface="微軟正黑體" pitchFamily="34" charset="-120"/>
            </a:endParaRPr>
          </a:p>
          <a:p>
            <a:pPr marL="285750" indent="-285750">
              <a:buFont typeface="Arial" panose="020B0604020202020204" pitchFamily="34" charset="0"/>
              <a:buChar char="•"/>
              <a:defRPr/>
            </a:pPr>
            <a:endParaRPr lang="zh-TW" altLang="en-US" b="1">
              <a:solidFill>
                <a:schemeClr val="bg2">
                  <a:lumMod val="90000"/>
                  <a:lumOff val="10000"/>
                </a:schemeClr>
              </a:solidFill>
              <a:latin typeface="微軟正黑體" pitchFamily="34" charset="-120"/>
              <a:ea typeface="微軟正黑體" pitchFamily="34" charset="-120"/>
            </a:endParaRPr>
          </a:p>
          <a:p>
            <a:pPr>
              <a:defRPr/>
            </a:pPr>
            <a:endParaRPr lang="zh-TW" altLang="en-US" b="1">
              <a:solidFill>
                <a:schemeClr val="bg2">
                  <a:lumMod val="90000"/>
                  <a:lumOff val="10000"/>
                </a:schemeClr>
              </a:solidFill>
              <a:latin typeface="微軟正黑體" pitchFamily="34" charset="-120"/>
              <a:ea typeface="微軟正黑體" pitchFamily="34" charset="-120"/>
            </a:endParaRPr>
          </a:p>
          <a:p>
            <a:pPr>
              <a:defRPr/>
            </a:pPr>
            <a:endParaRPr lang="zh-TW" altLang="en-US" b="1">
              <a:solidFill>
                <a:schemeClr val="bg2">
                  <a:lumMod val="90000"/>
                  <a:lumOff val="10000"/>
                </a:schemeClr>
              </a:solidFill>
              <a:latin typeface="微軟正黑體" pitchFamily="34" charset="-120"/>
              <a:ea typeface="微軟正黑體" pitchFamily="34" charset="-120"/>
            </a:endParaRPr>
          </a:p>
        </p:txBody>
      </p:sp>
      <p:sp>
        <p:nvSpPr>
          <p:cNvPr id="6" name="內容版面配置區 1">
            <a:extLst>
              <a:ext uri="{FF2B5EF4-FFF2-40B4-BE49-F238E27FC236}">
                <a16:creationId xmlns:a16="http://schemas.microsoft.com/office/drawing/2014/main" id="{3341E0A0-1717-434A-974F-5E2F633AE457}"/>
              </a:ext>
            </a:extLst>
          </p:cNvPr>
          <p:cNvSpPr txBox="1">
            <a:spLocks/>
          </p:cNvSpPr>
          <p:nvPr/>
        </p:nvSpPr>
        <p:spPr>
          <a:xfrm>
            <a:off x="214787" y="960971"/>
            <a:ext cx="6283433" cy="314322"/>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b="1">
                <a:solidFill>
                  <a:schemeClr val="bg2">
                    <a:lumMod val="90000"/>
                    <a:lumOff val="10000"/>
                  </a:schemeClr>
                </a:solidFill>
                <a:latin typeface="微軟正黑體" pitchFamily="34" charset="-120"/>
                <a:ea typeface="微軟正黑體" pitchFamily="34" charset="-120"/>
              </a:rPr>
              <a:t>應用程式及韌體版本檢查</a:t>
            </a:r>
            <a:endParaRPr lang="zh-TW" sz="2000">
              <a:solidFill>
                <a:schemeClr val="bg2">
                  <a:lumMod val="90000"/>
                  <a:lumOff val="10000"/>
                </a:schemeClr>
              </a:solidFill>
            </a:endParaRPr>
          </a:p>
        </p:txBody>
      </p:sp>
      <p:pic>
        <p:nvPicPr>
          <p:cNvPr id="11" name="圖片 11" descr="一張含有 螢幕擷取畫面 的圖片&#10;&#10;描述是以非常高的可信度產生">
            <a:extLst>
              <a:ext uri="{FF2B5EF4-FFF2-40B4-BE49-F238E27FC236}">
                <a16:creationId xmlns:a16="http://schemas.microsoft.com/office/drawing/2014/main" id="{1DCD1A05-CEDD-4252-A67F-740D055206EC}"/>
              </a:ext>
            </a:extLst>
          </p:cNvPr>
          <p:cNvPicPr>
            <a:picLocks noChangeAspect="1"/>
          </p:cNvPicPr>
          <p:nvPr/>
        </p:nvPicPr>
        <p:blipFill rotWithShape="1">
          <a:blip r:embed="rId3"/>
          <a:srcRect l="1408" t="4167" r="1127" b="5000"/>
          <a:stretch/>
        </p:blipFill>
        <p:spPr>
          <a:xfrm>
            <a:off x="5932511" y="1600633"/>
            <a:ext cx="2905347" cy="911312"/>
          </a:xfrm>
          <a:prstGeom prst="rect">
            <a:avLst/>
          </a:prstGeom>
        </p:spPr>
      </p:pic>
      <p:pic>
        <p:nvPicPr>
          <p:cNvPr id="7" name="圖片 7" descr="一張含有 螢幕擷取畫面, 監視器, 黑色 的圖片&#10;&#10;描述是以高可信度產生">
            <a:extLst>
              <a:ext uri="{FF2B5EF4-FFF2-40B4-BE49-F238E27FC236}">
                <a16:creationId xmlns:a16="http://schemas.microsoft.com/office/drawing/2014/main" id="{CCB8EBC9-24D8-4B47-A263-CB1D0EF11779}"/>
              </a:ext>
            </a:extLst>
          </p:cNvPr>
          <p:cNvPicPr>
            <a:picLocks noChangeAspect="1"/>
          </p:cNvPicPr>
          <p:nvPr/>
        </p:nvPicPr>
        <p:blipFill>
          <a:blip r:embed="rId4"/>
          <a:stretch>
            <a:fillRect/>
          </a:stretch>
        </p:blipFill>
        <p:spPr>
          <a:xfrm>
            <a:off x="165272" y="1373138"/>
            <a:ext cx="5469408" cy="2621189"/>
          </a:xfrm>
          <a:prstGeom prst="rect">
            <a:avLst/>
          </a:prstGeom>
        </p:spPr>
      </p:pic>
      <p:sp>
        <p:nvSpPr>
          <p:cNvPr id="23" name="矩形 15">
            <a:extLst>
              <a:ext uri="{FF2B5EF4-FFF2-40B4-BE49-F238E27FC236}">
                <a16:creationId xmlns:a16="http://schemas.microsoft.com/office/drawing/2014/main" id="{CDE5AC1A-145B-4DB4-BC5E-00AE9CC84530}"/>
              </a:ext>
            </a:extLst>
          </p:cNvPr>
          <p:cNvSpPr/>
          <p:nvPr/>
        </p:nvSpPr>
        <p:spPr>
          <a:xfrm>
            <a:off x="4053919" y="1891514"/>
            <a:ext cx="1639323" cy="124793"/>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9" name="圖片 9" descr="一張含有 監視器, 螢幕擷取畫面, 螢幕, 黑色 的圖片&#10;&#10;描述是以非常高的可信度產生">
            <a:extLst>
              <a:ext uri="{FF2B5EF4-FFF2-40B4-BE49-F238E27FC236}">
                <a16:creationId xmlns:a16="http://schemas.microsoft.com/office/drawing/2014/main" id="{78DBFCD4-9D10-4A20-9F6E-8FE1F28A0A04}"/>
              </a:ext>
            </a:extLst>
          </p:cNvPr>
          <p:cNvPicPr>
            <a:picLocks noChangeAspect="1"/>
          </p:cNvPicPr>
          <p:nvPr/>
        </p:nvPicPr>
        <p:blipFill>
          <a:blip r:embed="rId5"/>
          <a:stretch>
            <a:fillRect/>
          </a:stretch>
        </p:blipFill>
        <p:spPr>
          <a:xfrm>
            <a:off x="162560" y="2148407"/>
            <a:ext cx="3915879" cy="2575628"/>
          </a:xfrm>
          <a:prstGeom prst="rect">
            <a:avLst/>
          </a:prstGeom>
        </p:spPr>
      </p:pic>
      <p:sp>
        <p:nvSpPr>
          <p:cNvPr id="16" name="矩形 15">
            <a:extLst>
              <a:ext uri="{FF2B5EF4-FFF2-40B4-BE49-F238E27FC236}">
                <a16:creationId xmlns:a16="http://schemas.microsoft.com/office/drawing/2014/main" id="{3233B6E7-48BF-4C02-87C0-3D5A0DEF0E3E}"/>
              </a:ext>
            </a:extLst>
          </p:cNvPr>
          <p:cNvSpPr/>
          <p:nvPr/>
        </p:nvSpPr>
        <p:spPr>
          <a:xfrm>
            <a:off x="1140234" y="2997022"/>
            <a:ext cx="890119" cy="492868"/>
          </a:xfrm>
          <a:prstGeom prst="rect">
            <a:avLst/>
          </a:prstGeom>
          <a:noFill/>
          <a:ln w="12700">
            <a:solidFill>
              <a:schemeClr val="bg1"/>
            </a:solidFill>
          </a:ln>
          <a:effectLst>
            <a:glow rad="38100">
              <a:srgbClr val="24B8EC">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2494994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0323CA-DB16-406B-9BC1-9387AC6CB021}"/>
              </a:ext>
            </a:extLst>
          </p:cNvPr>
          <p:cNvSpPr>
            <a:spLocks noGrp="1"/>
          </p:cNvSpPr>
          <p:nvPr>
            <p:ph type="ctrTitle"/>
          </p:nvPr>
        </p:nvSpPr>
        <p:spPr>
          <a:xfrm>
            <a:off x="2352781" y="43484"/>
            <a:ext cx="6600779" cy="862553"/>
          </a:xfrm>
        </p:spPr>
        <p:txBody>
          <a:bodyPr/>
          <a:lstStyle/>
          <a:p>
            <a:pPr algn="l"/>
            <a:r>
              <a:rPr lang="zh-CN" dirty="0">
                <a:latin typeface="微軟正黑體"/>
                <a:ea typeface="微軟正黑體"/>
              </a:rPr>
              <a:t>彈性擴充伺服器儲存</a:t>
            </a:r>
            <a:r>
              <a:rPr lang="zh-TW" altLang="en-US" dirty="0">
                <a:latin typeface="微軟正黑體"/>
                <a:ea typeface="微軟正黑體"/>
              </a:rPr>
              <a:t>備份</a:t>
            </a:r>
            <a:r>
              <a:rPr lang="zh-CN" dirty="0">
                <a:latin typeface="微軟正黑體"/>
                <a:ea typeface="微軟正黑體"/>
              </a:rPr>
              <a:t>空間</a:t>
            </a:r>
            <a:endParaRPr lang="zh-TW" altLang="en-US" b="0" dirty="0">
              <a:latin typeface="微軟正黑體"/>
              <a:ea typeface="微軟正黑體"/>
            </a:endParaRPr>
          </a:p>
        </p:txBody>
      </p:sp>
      <p:sp>
        <p:nvSpPr>
          <p:cNvPr id="17" name="內容版面配置區 1">
            <a:extLst>
              <a:ext uri="{FF2B5EF4-FFF2-40B4-BE49-F238E27FC236}">
                <a16:creationId xmlns:a16="http://schemas.microsoft.com/office/drawing/2014/main" id="{F42834BD-0863-4256-AA3E-404085089241}"/>
              </a:ext>
            </a:extLst>
          </p:cNvPr>
          <p:cNvSpPr txBox="1">
            <a:spLocks/>
          </p:cNvSpPr>
          <p:nvPr/>
        </p:nvSpPr>
        <p:spPr>
          <a:xfrm>
            <a:off x="312923" y="1070844"/>
            <a:ext cx="8303716" cy="2818187"/>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bg2">
                  <a:lumMod val="90000"/>
                  <a:lumOff val="10000"/>
                </a:schemeClr>
              </a:buClr>
              <a:buFont typeface="Arial" panose="020B0604020202020204" pitchFamily="34" charset="0"/>
              <a:buChar char="•"/>
              <a:defRPr/>
            </a:pPr>
            <a:r>
              <a:rPr lang="zh-TW" sz="1800" b="1">
                <a:solidFill>
                  <a:schemeClr val="bg2">
                    <a:lumMod val="90000"/>
                    <a:lumOff val="10000"/>
                  </a:schemeClr>
                </a:solidFill>
                <a:latin typeface="微軟正黑體"/>
                <a:ea typeface="微軟正黑體"/>
              </a:rPr>
              <a:t>TR-004</a:t>
            </a:r>
            <a:r>
              <a:rPr lang="en-US" altLang="zh-TW" sz="1800" b="1">
                <a:solidFill>
                  <a:schemeClr val="bg2">
                    <a:lumMod val="90000"/>
                    <a:lumOff val="10000"/>
                  </a:schemeClr>
                </a:solidFill>
                <a:latin typeface="微軟正黑體"/>
                <a:ea typeface="微軟正黑體"/>
              </a:rPr>
              <a:t>U</a:t>
            </a:r>
            <a:r>
              <a:rPr lang="zh-TW" altLang="en-US" sz="1800" b="1">
                <a:solidFill>
                  <a:schemeClr val="bg2">
                    <a:lumMod val="90000"/>
                    <a:lumOff val="10000"/>
                  </a:schemeClr>
                </a:solidFill>
                <a:latin typeface="微軟正黑體"/>
                <a:ea typeface="微軟正黑體"/>
              </a:rPr>
              <a:t> </a:t>
            </a:r>
            <a:r>
              <a:rPr lang="zh-TW" sz="1800" b="1">
                <a:solidFill>
                  <a:schemeClr val="bg2">
                    <a:lumMod val="90000"/>
                    <a:lumOff val="10000"/>
                  </a:schemeClr>
                </a:solidFill>
                <a:latin typeface="微軟正黑體"/>
                <a:ea typeface="微軟正黑體"/>
              </a:rPr>
              <a:t>可作為小型</a:t>
            </a:r>
            <a:r>
              <a:rPr lang="zh-TW" altLang="en-US" sz="1800" b="1">
                <a:solidFill>
                  <a:schemeClr val="bg2">
                    <a:lumMod val="90000"/>
                    <a:lumOff val="10000"/>
                  </a:schemeClr>
                </a:solidFill>
                <a:latin typeface="微軟正黑體"/>
                <a:ea typeface="微軟正黑體"/>
              </a:rPr>
              <a:t>伺服器的擴充及備份空間。</a:t>
            </a:r>
            <a:endParaRPr lang="en-US" altLang="zh-TW" sz="1800">
              <a:solidFill>
                <a:schemeClr val="bg2">
                  <a:lumMod val="90000"/>
                  <a:lumOff val="10000"/>
                </a:schemeClr>
              </a:solidFill>
              <a:latin typeface="微軟正黑體"/>
              <a:ea typeface="微軟正黑體"/>
            </a:endParaRPr>
          </a:p>
          <a:p>
            <a:pPr marL="285750" indent="-285750">
              <a:buClr>
                <a:schemeClr val="bg2">
                  <a:lumMod val="90000"/>
                  <a:lumOff val="10000"/>
                </a:schemeClr>
              </a:buClr>
              <a:buFont typeface="Arial" panose="020B0604020202020204" pitchFamily="34" charset="0"/>
              <a:buChar char="•"/>
              <a:defRPr/>
            </a:pPr>
            <a:r>
              <a:rPr lang="zh-TW" altLang="en-US" sz="1800" b="1">
                <a:solidFill>
                  <a:schemeClr val="bg2">
                    <a:lumMod val="90000"/>
                    <a:lumOff val="10000"/>
                  </a:schemeClr>
                </a:solidFill>
                <a:latin typeface="微軟正黑體"/>
                <a:ea typeface="微軟正黑體"/>
              </a:rPr>
              <a:t>當連接於電腦或伺服器，可透過 </a:t>
            </a:r>
            <a:r>
              <a:rPr lang="en-US" altLang="zh-TW" sz="1800" b="1">
                <a:solidFill>
                  <a:schemeClr val="bg2">
                    <a:lumMod val="90000"/>
                    <a:lumOff val="10000"/>
                  </a:schemeClr>
                </a:solidFill>
                <a:latin typeface="微軟正黑體"/>
                <a:ea typeface="微軟正黑體"/>
              </a:rPr>
              <a:t>External RAID</a:t>
            </a:r>
            <a:r>
              <a:rPr lang="zh-TW" altLang="en-US" sz="1800" b="1">
                <a:solidFill>
                  <a:schemeClr val="bg2">
                    <a:lumMod val="90000"/>
                    <a:lumOff val="10000"/>
                  </a:schemeClr>
                </a:solidFill>
                <a:latin typeface="微軟正黑體"/>
                <a:ea typeface="微軟正黑體"/>
              </a:rPr>
              <a:t> </a:t>
            </a:r>
            <a:r>
              <a:rPr lang="en-US" altLang="zh-TW" sz="1800" b="1">
                <a:solidFill>
                  <a:schemeClr val="bg2">
                    <a:lumMod val="90000"/>
                    <a:lumOff val="10000"/>
                  </a:schemeClr>
                </a:solidFill>
                <a:latin typeface="微軟正黑體"/>
                <a:ea typeface="微軟正黑體"/>
              </a:rPr>
              <a:t>Manager 及</a:t>
            </a:r>
            <a:r>
              <a:rPr lang="zh-TW" altLang="en-US" sz="1800" b="1">
                <a:solidFill>
                  <a:schemeClr val="bg2">
                    <a:lumMod val="90000"/>
                    <a:lumOff val="10000"/>
                  </a:schemeClr>
                </a:solidFill>
                <a:latin typeface="微軟正黑體"/>
                <a:ea typeface="微軟正黑體"/>
              </a:rPr>
              <a:t>外接 </a:t>
            </a:r>
            <a:r>
              <a:rPr lang="en-US" altLang="zh-TW" sz="1800" b="1">
                <a:solidFill>
                  <a:schemeClr val="bg2">
                    <a:lumMod val="90000"/>
                    <a:lumOff val="10000"/>
                  </a:schemeClr>
                </a:solidFill>
                <a:latin typeface="微軟正黑體"/>
                <a:ea typeface="微軟正黑體"/>
              </a:rPr>
              <a:t>RAID</a:t>
            </a:r>
            <a:r>
              <a:rPr lang="zh-TW" altLang="en-US" sz="1800" b="1">
                <a:solidFill>
                  <a:schemeClr val="bg2">
                    <a:lumMod val="90000"/>
                    <a:lumOff val="10000"/>
                  </a:schemeClr>
                </a:solidFill>
                <a:latin typeface="微軟正黑體"/>
                <a:ea typeface="微軟正黑體"/>
              </a:rPr>
              <a:t> 擴充應用程式可用空間，或透過伺服器中的備份軟體將資料備份到 TR-004U 。</a:t>
            </a:r>
            <a:endParaRPr lang="zh-TW" sz="1800" b="1">
              <a:solidFill>
                <a:schemeClr val="bg2">
                  <a:lumMod val="90000"/>
                  <a:lumOff val="10000"/>
                </a:schemeClr>
              </a:solidFill>
              <a:latin typeface="微軟正黑體"/>
              <a:ea typeface="微軟正黑體"/>
            </a:endParaRPr>
          </a:p>
        </p:txBody>
      </p:sp>
      <p:sp>
        <p:nvSpPr>
          <p:cNvPr id="9" name="圓角矩形 28">
            <a:extLst>
              <a:ext uri="{FF2B5EF4-FFF2-40B4-BE49-F238E27FC236}">
                <a16:creationId xmlns:a16="http://schemas.microsoft.com/office/drawing/2014/main" id="{E4E0B334-3097-4109-8D63-4423D5DF9446}"/>
              </a:ext>
            </a:extLst>
          </p:cNvPr>
          <p:cNvSpPr/>
          <p:nvPr/>
        </p:nvSpPr>
        <p:spPr>
          <a:xfrm>
            <a:off x="312923" y="2234126"/>
            <a:ext cx="4123267" cy="1814051"/>
          </a:xfrm>
          <a:prstGeom prst="roundRect">
            <a:avLst/>
          </a:prstGeom>
          <a:noFill/>
          <a:ln w="31750" cmpd="sng">
            <a:gradFill flip="none" rotWithShape="1">
              <a:gsLst>
                <a:gs pos="7000">
                  <a:schemeClr val="accent1">
                    <a:lumMod val="5000"/>
                    <a:lumOff val="95000"/>
                    <a:alpha val="0"/>
                  </a:schemeClr>
                </a:gs>
                <a:gs pos="52000">
                  <a:srgbClr val="2EAAD0">
                    <a:alpha val="64000"/>
                  </a:srgbClr>
                </a:gs>
                <a:gs pos="67000">
                  <a:srgbClr val="2EAAD0"/>
                </a:gs>
                <a:gs pos="100000">
                  <a:srgbClr val="0070C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p>
        </p:txBody>
      </p:sp>
      <p:sp>
        <p:nvSpPr>
          <p:cNvPr id="10" name="圓角矩形 28">
            <a:extLst>
              <a:ext uri="{FF2B5EF4-FFF2-40B4-BE49-F238E27FC236}">
                <a16:creationId xmlns:a16="http://schemas.microsoft.com/office/drawing/2014/main" id="{227D5C33-E5BB-4041-8FDB-C8004C396A89}"/>
              </a:ext>
            </a:extLst>
          </p:cNvPr>
          <p:cNvSpPr/>
          <p:nvPr/>
        </p:nvSpPr>
        <p:spPr>
          <a:xfrm>
            <a:off x="4572000" y="2254439"/>
            <a:ext cx="4365054" cy="1799399"/>
          </a:xfrm>
          <a:prstGeom prst="roundRect">
            <a:avLst/>
          </a:prstGeom>
          <a:noFill/>
          <a:ln w="31750" cmpd="sng">
            <a:gradFill flip="none" rotWithShape="1">
              <a:gsLst>
                <a:gs pos="7000">
                  <a:schemeClr val="accent1">
                    <a:lumMod val="5000"/>
                    <a:lumOff val="95000"/>
                    <a:alpha val="0"/>
                  </a:schemeClr>
                </a:gs>
                <a:gs pos="52000">
                  <a:srgbClr val="4E8F00"/>
                </a:gs>
                <a:gs pos="67000">
                  <a:srgbClr val="4E8F00"/>
                </a:gs>
                <a:gs pos="100000">
                  <a:srgbClr val="3C6E1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p>
        </p:txBody>
      </p:sp>
      <p:sp>
        <p:nvSpPr>
          <p:cNvPr id="11" name="Shape 465">
            <a:extLst>
              <a:ext uri="{FF2B5EF4-FFF2-40B4-BE49-F238E27FC236}">
                <a16:creationId xmlns:a16="http://schemas.microsoft.com/office/drawing/2014/main" id="{96D1C213-A990-4B61-8BF0-E99D09D5E41B}"/>
              </a:ext>
            </a:extLst>
          </p:cNvPr>
          <p:cNvSpPr txBox="1"/>
          <p:nvPr/>
        </p:nvSpPr>
        <p:spPr>
          <a:xfrm>
            <a:off x="724114" y="2238593"/>
            <a:ext cx="3237910" cy="340296"/>
          </a:xfrm>
          <a:prstGeom prst="rect">
            <a:avLst/>
          </a:prstGeom>
          <a:solidFill>
            <a:srgbClr val="0070C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b="1">
                <a:solidFill>
                  <a:schemeClr val="bg1"/>
                </a:solidFill>
                <a:latin typeface="Microsoft JhengHei"/>
                <a:ea typeface="Microsoft JhengHei"/>
                <a:cs typeface="Microsoft JhengHei"/>
                <a:sym typeface="Microsoft JhengHei"/>
              </a:rPr>
              <a:t>作為</a:t>
            </a:r>
            <a:r>
              <a:rPr lang="zh-TW" b="1">
                <a:solidFill>
                  <a:schemeClr val="bg1"/>
                </a:solidFill>
                <a:latin typeface="Microsoft JhengHei"/>
                <a:ea typeface="Microsoft JhengHei"/>
                <a:cs typeface="Microsoft JhengHei"/>
              </a:rPr>
              <a:t>擴充</a:t>
            </a:r>
            <a:r>
              <a:rPr lang="zh-TW" altLang="en-US" b="1">
                <a:solidFill>
                  <a:schemeClr val="bg1"/>
                </a:solidFill>
                <a:latin typeface="Microsoft JhengHei"/>
                <a:ea typeface="Microsoft JhengHei"/>
                <a:cs typeface="Microsoft JhengHei"/>
              </a:rPr>
              <a:t>儲存空間存放檔案</a:t>
            </a:r>
            <a:endParaRPr lang="zh-TW" sz="1400" b="1" i="0" u="none" strike="noStrike" cap="none">
              <a:solidFill>
                <a:schemeClr val="bg1"/>
              </a:solidFill>
              <a:latin typeface="Microsoft JhengHei"/>
              <a:ea typeface="Microsoft JhengHei"/>
              <a:cs typeface="Microsoft JhengHei"/>
            </a:endParaRPr>
          </a:p>
        </p:txBody>
      </p:sp>
      <p:sp>
        <p:nvSpPr>
          <p:cNvPr id="12" name="Shape 466">
            <a:extLst>
              <a:ext uri="{FF2B5EF4-FFF2-40B4-BE49-F238E27FC236}">
                <a16:creationId xmlns:a16="http://schemas.microsoft.com/office/drawing/2014/main" id="{AF722715-15D2-435D-B6B0-3852A4CD7826}"/>
              </a:ext>
            </a:extLst>
          </p:cNvPr>
          <p:cNvSpPr txBox="1"/>
          <p:nvPr/>
        </p:nvSpPr>
        <p:spPr>
          <a:xfrm>
            <a:off x="5145016" y="2256919"/>
            <a:ext cx="3142220" cy="327491"/>
          </a:xfrm>
          <a:prstGeom prst="rect">
            <a:avLst/>
          </a:prstGeom>
          <a:solidFill>
            <a:srgbClr val="0066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zh-TW" b="1">
                <a:solidFill>
                  <a:schemeClr val="bg1"/>
                </a:solidFill>
                <a:latin typeface="Microsoft JhengHei"/>
                <a:ea typeface="Microsoft JhengHei"/>
                <a:cs typeface="Microsoft JhengHei"/>
              </a:rPr>
              <a:t>作為</a:t>
            </a:r>
            <a:r>
              <a:rPr lang="zh-TW" altLang="en-US" b="1">
                <a:solidFill>
                  <a:schemeClr val="bg1"/>
                </a:solidFill>
                <a:latin typeface="Microsoft JhengHei"/>
                <a:ea typeface="Microsoft JhengHei"/>
                <a:cs typeface="Microsoft JhengHei"/>
              </a:rPr>
              <a:t>伺服器</a:t>
            </a:r>
            <a:r>
              <a:rPr lang="zh-TW" b="1">
                <a:solidFill>
                  <a:schemeClr val="bg1"/>
                </a:solidFill>
                <a:latin typeface="Microsoft JhengHei"/>
                <a:ea typeface="Microsoft JhengHei"/>
                <a:cs typeface="Microsoft JhengHei"/>
              </a:rPr>
              <a:t>檔案</a:t>
            </a:r>
            <a:r>
              <a:rPr lang="zh-TW" altLang="en-US" b="1">
                <a:solidFill>
                  <a:schemeClr val="bg1"/>
                </a:solidFill>
                <a:latin typeface="Microsoft JhengHei"/>
                <a:ea typeface="Microsoft JhengHei"/>
                <a:cs typeface="Microsoft JhengHei"/>
              </a:rPr>
              <a:t>及應用程式</a:t>
            </a:r>
            <a:r>
              <a:rPr lang="zh-TW" b="1">
                <a:solidFill>
                  <a:schemeClr val="bg1"/>
                </a:solidFill>
                <a:latin typeface="Microsoft JhengHei"/>
                <a:ea typeface="Microsoft JhengHei"/>
                <a:cs typeface="Microsoft JhengHei"/>
              </a:rPr>
              <a:t>備份</a:t>
            </a:r>
            <a:r>
              <a:rPr lang="zh-TW" altLang="en-US" b="1">
                <a:solidFill>
                  <a:schemeClr val="bg1"/>
                </a:solidFill>
                <a:latin typeface="Microsoft JhengHei"/>
                <a:ea typeface="Microsoft JhengHei"/>
                <a:cs typeface="Microsoft JhengHei"/>
              </a:rPr>
              <a:t>位置</a:t>
            </a:r>
            <a:endParaRPr lang="zh-TW">
              <a:solidFill>
                <a:schemeClr val="bg1"/>
              </a:solidFill>
            </a:endParaRPr>
          </a:p>
        </p:txBody>
      </p:sp>
      <p:pic>
        <p:nvPicPr>
          <p:cNvPr id="3" name="圖片 3" descr="一張含有 汽車, 貨車 的圖片&#10;&#10;描述是以高可信度產生">
            <a:extLst>
              <a:ext uri="{FF2B5EF4-FFF2-40B4-BE49-F238E27FC236}">
                <a16:creationId xmlns:a16="http://schemas.microsoft.com/office/drawing/2014/main" id="{B7BBB563-C892-40CA-8B96-5887451F7972}"/>
              </a:ext>
            </a:extLst>
          </p:cNvPr>
          <p:cNvPicPr>
            <a:picLocks noChangeAspect="1"/>
          </p:cNvPicPr>
          <p:nvPr/>
        </p:nvPicPr>
        <p:blipFill>
          <a:blip r:embed="rId2"/>
          <a:stretch>
            <a:fillRect/>
          </a:stretch>
        </p:blipFill>
        <p:spPr>
          <a:xfrm>
            <a:off x="3221181" y="3613614"/>
            <a:ext cx="3777024" cy="1183256"/>
          </a:xfrm>
          <a:prstGeom prst="rect">
            <a:avLst/>
          </a:prstGeom>
        </p:spPr>
      </p:pic>
      <p:pic>
        <p:nvPicPr>
          <p:cNvPr id="26" name="圖片 25">
            <a:extLst>
              <a:ext uri="{FF2B5EF4-FFF2-40B4-BE49-F238E27FC236}">
                <a16:creationId xmlns:a16="http://schemas.microsoft.com/office/drawing/2014/main" id="{6812200F-D151-4A75-800B-6967BADB0E12}"/>
              </a:ext>
            </a:extLst>
          </p:cNvPr>
          <p:cNvPicPr>
            <a:picLocks noChangeAspect="1"/>
          </p:cNvPicPr>
          <p:nvPr/>
        </p:nvPicPr>
        <p:blipFill>
          <a:blip r:embed="rId3">
            <a:extLst/>
          </a:blip>
          <a:stretch>
            <a:fillRect/>
          </a:stretch>
        </p:blipFill>
        <p:spPr>
          <a:xfrm>
            <a:off x="303535" y="2721625"/>
            <a:ext cx="4079068" cy="602000"/>
          </a:xfrm>
          <a:prstGeom prst="rect">
            <a:avLst/>
          </a:prstGeom>
        </p:spPr>
      </p:pic>
      <p:pic>
        <p:nvPicPr>
          <p:cNvPr id="27" name="圖片 26">
            <a:extLst>
              <a:ext uri="{FF2B5EF4-FFF2-40B4-BE49-F238E27FC236}">
                <a16:creationId xmlns:a16="http://schemas.microsoft.com/office/drawing/2014/main" id="{CD02945E-7A64-4336-8E22-0F1880A8B045}"/>
              </a:ext>
            </a:extLst>
          </p:cNvPr>
          <p:cNvPicPr>
            <a:picLocks noChangeAspect="1"/>
          </p:cNvPicPr>
          <p:nvPr/>
        </p:nvPicPr>
        <p:blipFill>
          <a:blip r:embed="rId3"/>
          <a:stretch>
            <a:fillRect/>
          </a:stretch>
        </p:blipFill>
        <p:spPr>
          <a:xfrm>
            <a:off x="4648679" y="2718821"/>
            <a:ext cx="4117074" cy="607609"/>
          </a:xfrm>
          <a:prstGeom prst="rect">
            <a:avLst/>
          </a:prstGeom>
        </p:spPr>
      </p:pic>
      <p:pic>
        <p:nvPicPr>
          <p:cNvPr id="16" name="圖片 15">
            <a:extLst>
              <a:ext uri="{FF2B5EF4-FFF2-40B4-BE49-F238E27FC236}">
                <a16:creationId xmlns:a16="http://schemas.microsoft.com/office/drawing/2014/main" id="{A447BA8E-D866-4C77-A450-3C67F057F302}"/>
              </a:ext>
            </a:extLst>
          </p:cNvPr>
          <p:cNvPicPr>
            <a:picLocks noChangeAspect="1"/>
          </p:cNvPicPr>
          <p:nvPr/>
        </p:nvPicPr>
        <p:blipFill>
          <a:blip r:embed="rId4"/>
          <a:stretch>
            <a:fillRect/>
          </a:stretch>
        </p:blipFill>
        <p:spPr>
          <a:xfrm>
            <a:off x="200443" y="197109"/>
            <a:ext cx="2152338" cy="548200"/>
          </a:xfrm>
          <a:prstGeom prst="rect">
            <a:avLst/>
          </a:prstGeom>
        </p:spPr>
      </p:pic>
      <p:sp>
        <p:nvSpPr>
          <p:cNvPr id="18" name="矩形 17">
            <a:extLst>
              <a:ext uri="{FF2B5EF4-FFF2-40B4-BE49-F238E27FC236}">
                <a16:creationId xmlns:a16="http://schemas.microsoft.com/office/drawing/2014/main" id="{8352EEE8-A9B0-46F8-A9D6-B8304EEF74CC}"/>
              </a:ext>
            </a:extLst>
          </p:cNvPr>
          <p:cNvSpPr/>
          <p:nvPr/>
        </p:nvSpPr>
        <p:spPr>
          <a:xfrm>
            <a:off x="414837" y="239187"/>
            <a:ext cx="1723549" cy="461665"/>
          </a:xfrm>
          <a:prstGeom prst="rect">
            <a:avLst/>
          </a:prstGeom>
        </p:spPr>
        <p:txBody>
          <a:bodyPr wrap="none">
            <a:spAutoFit/>
          </a:bodyPr>
          <a:lstStyle/>
          <a:p>
            <a:r>
              <a:rPr lang="zh-CN" altLang="en-US" sz="2400" b="1" dirty="0">
                <a:solidFill>
                  <a:schemeClr val="bg1"/>
                </a:solidFill>
                <a:latin typeface="微軟正黑體" panose="020B0604030504040204" pitchFamily="34" charset="-120"/>
                <a:ea typeface="微軟正黑體" panose="020B0604030504040204" pitchFamily="34" charset="-120"/>
              </a:rPr>
              <a:t>應用情境</a:t>
            </a:r>
            <a:r>
              <a:rPr lang="zh-TW" altLang="en-US" sz="2400" b="1" dirty="0">
                <a:solidFill>
                  <a:schemeClr val="bg1"/>
                </a:solidFill>
                <a:latin typeface="微軟正黑體" panose="020B0604030504040204" pitchFamily="34" charset="-120"/>
                <a:ea typeface="微軟正黑體" panose="020B0604030504040204" pitchFamily="34" charset="-120"/>
              </a:rPr>
              <a:t>一</a:t>
            </a:r>
            <a:endParaRPr lang="zh-TW" altLang="en-US" sz="1100" dirty="0">
              <a:solidFill>
                <a:schemeClr val="bg1"/>
              </a:solidFill>
            </a:endParaRPr>
          </a:p>
        </p:txBody>
      </p:sp>
      <p:grpSp>
        <p:nvGrpSpPr>
          <p:cNvPr id="8" name="群組 7">
            <a:extLst>
              <a:ext uri="{FF2B5EF4-FFF2-40B4-BE49-F238E27FC236}">
                <a16:creationId xmlns:a16="http://schemas.microsoft.com/office/drawing/2014/main" id="{21F1C9CB-5974-450D-898F-A39EC8D0D739}"/>
              </a:ext>
            </a:extLst>
          </p:cNvPr>
          <p:cNvGrpSpPr/>
          <p:nvPr/>
        </p:nvGrpSpPr>
        <p:grpSpPr>
          <a:xfrm>
            <a:off x="2604207" y="3402014"/>
            <a:ext cx="2033423" cy="1328374"/>
            <a:chOff x="744481" y="2979357"/>
            <a:chExt cx="2536601" cy="1670289"/>
          </a:xfrm>
        </p:grpSpPr>
        <p:pic>
          <p:nvPicPr>
            <p:cNvPr id="7" name="圖片 7" descr="一張含有 電子用品, 顯示, 監視器, 螢幕擷取畫面 的圖片&#10;&#10;描述是以非常高的可信度產生">
              <a:extLst>
                <a:ext uri="{FF2B5EF4-FFF2-40B4-BE49-F238E27FC236}">
                  <a16:creationId xmlns:a16="http://schemas.microsoft.com/office/drawing/2014/main" id="{ECC4BAB3-E5A8-4E7A-A6D6-F5921A861A5D}"/>
                </a:ext>
              </a:extLst>
            </p:cNvPr>
            <p:cNvPicPr>
              <a:picLocks noChangeAspect="1"/>
            </p:cNvPicPr>
            <p:nvPr/>
          </p:nvPicPr>
          <p:blipFill>
            <a:blip r:embed="rId5"/>
            <a:stretch>
              <a:fillRect/>
            </a:stretch>
          </p:blipFill>
          <p:spPr>
            <a:xfrm>
              <a:off x="744481" y="2979357"/>
              <a:ext cx="2536601" cy="1670289"/>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DB961644-4EAA-4F97-B4BD-4BB5CDEB9DD7}"/>
                </a:ext>
              </a:extLst>
            </p:cNvPr>
            <p:cNvPicPr>
              <a:picLocks noChangeAspect="1"/>
            </p:cNvPicPr>
            <p:nvPr/>
          </p:nvPicPr>
          <p:blipFill>
            <a:blip r:embed="rId6"/>
            <a:stretch>
              <a:fillRect/>
            </a:stretch>
          </p:blipFill>
          <p:spPr>
            <a:xfrm>
              <a:off x="800100" y="3029666"/>
              <a:ext cx="2418529" cy="1314870"/>
            </a:xfrm>
            <a:prstGeom prst="rect">
              <a:avLst/>
            </a:prstGeom>
          </p:spPr>
        </p:pic>
        <p:pic>
          <p:nvPicPr>
            <p:cNvPr id="6" name="圖片 6" descr="一張含有 監視器, 黑色, 牆, 螢幕 的圖片&#10;&#10;描述是以高可信度產生">
              <a:extLst>
                <a:ext uri="{FF2B5EF4-FFF2-40B4-BE49-F238E27FC236}">
                  <a16:creationId xmlns:a16="http://schemas.microsoft.com/office/drawing/2014/main" id="{6C1F98DA-2B5E-431F-8DE8-F802AD588D2E}"/>
                </a:ext>
              </a:extLst>
            </p:cNvPr>
            <p:cNvPicPr>
              <a:picLocks noChangeAspect="1"/>
            </p:cNvPicPr>
            <p:nvPr/>
          </p:nvPicPr>
          <p:blipFill>
            <a:blip r:embed="rId7"/>
            <a:stretch>
              <a:fillRect/>
            </a:stretch>
          </p:blipFill>
          <p:spPr>
            <a:xfrm>
              <a:off x="1739448" y="3308395"/>
              <a:ext cx="1408359" cy="892768"/>
            </a:xfrm>
            <a:prstGeom prst="rect">
              <a:avLst/>
            </a:prstGeom>
            <a:ln>
              <a:solidFill>
                <a:schemeClr val="tx1">
                  <a:lumMod val="50000"/>
                  <a:lumOff val="50000"/>
                </a:schemeClr>
              </a:solidFill>
            </a:ln>
          </p:spPr>
        </p:pic>
      </p:grpSp>
      <p:grpSp>
        <p:nvGrpSpPr>
          <p:cNvPr id="33" name="群組 32">
            <a:extLst>
              <a:ext uri="{FF2B5EF4-FFF2-40B4-BE49-F238E27FC236}">
                <a16:creationId xmlns:a16="http://schemas.microsoft.com/office/drawing/2014/main" id="{0EACF636-DA60-4812-A44F-9B9056011E8F}"/>
              </a:ext>
            </a:extLst>
          </p:cNvPr>
          <p:cNvGrpSpPr/>
          <p:nvPr/>
        </p:nvGrpSpPr>
        <p:grpSpPr>
          <a:xfrm>
            <a:off x="1337973" y="3581147"/>
            <a:ext cx="1125620" cy="1117989"/>
            <a:chOff x="1181953" y="3663697"/>
            <a:chExt cx="1042507" cy="1035439"/>
          </a:xfrm>
        </p:grpSpPr>
        <p:grpSp>
          <p:nvGrpSpPr>
            <p:cNvPr id="20" name="群組 19">
              <a:extLst>
                <a:ext uri="{FF2B5EF4-FFF2-40B4-BE49-F238E27FC236}">
                  <a16:creationId xmlns:a16="http://schemas.microsoft.com/office/drawing/2014/main" id="{043B272D-1AF0-4154-B49F-D45224205DF6}"/>
                </a:ext>
              </a:extLst>
            </p:cNvPr>
            <p:cNvGrpSpPr/>
            <p:nvPr/>
          </p:nvGrpSpPr>
          <p:grpSpPr>
            <a:xfrm>
              <a:off x="1181953" y="3664056"/>
              <a:ext cx="1014949" cy="1014949"/>
              <a:chOff x="1015817" y="3841209"/>
              <a:chExt cx="1014949" cy="1014949"/>
            </a:xfrm>
          </p:grpSpPr>
          <p:sp>
            <p:nvSpPr>
              <p:cNvPr id="24" name="Shape 279">
                <a:extLst>
                  <a:ext uri="{FF2B5EF4-FFF2-40B4-BE49-F238E27FC236}">
                    <a16:creationId xmlns:a16="http://schemas.microsoft.com/office/drawing/2014/main" id="{412A3C75-449E-4724-9A81-FB72CECEAA28}"/>
                  </a:ext>
                </a:extLst>
              </p:cNvPr>
              <p:cNvSpPr/>
              <p:nvPr/>
            </p:nvSpPr>
            <p:spPr>
              <a:xfrm rot="8138665" flipH="1" flipV="1">
                <a:off x="1015817" y="3841209"/>
                <a:ext cx="1014949" cy="1014949"/>
              </a:xfrm>
              <a:prstGeom prst="teardrop">
                <a:avLst>
                  <a:gd name="adj" fmla="val 100000"/>
                </a:avLst>
              </a:prstGeom>
              <a:solidFill>
                <a:srgbClr val="B7CFEC"/>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5" name="Shape 280">
                <a:extLst>
                  <a:ext uri="{FF2B5EF4-FFF2-40B4-BE49-F238E27FC236}">
                    <a16:creationId xmlns:a16="http://schemas.microsoft.com/office/drawing/2014/main" id="{A8F19D9D-2343-41CA-9435-4B39A8E8B496}"/>
                  </a:ext>
                </a:extLst>
              </p:cNvPr>
              <p:cNvSpPr/>
              <p:nvPr/>
            </p:nvSpPr>
            <p:spPr>
              <a:xfrm rot="5438665" flipH="1" flipV="1">
                <a:off x="1065410" y="3897504"/>
                <a:ext cx="906976" cy="906977"/>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22" name="圖片 21">
              <a:extLst>
                <a:ext uri="{FF2B5EF4-FFF2-40B4-BE49-F238E27FC236}">
                  <a16:creationId xmlns:a16="http://schemas.microsoft.com/office/drawing/2014/main" id="{DB57A30B-41CF-4436-A6D9-6368CBD75081}"/>
                </a:ext>
              </a:extLst>
            </p:cNvPr>
            <p:cNvPicPr>
              <a:picLocks noChangeAspect="1"/>
            </p:cNvPicPr>
            <p:nvPr/>
          </p:nvPicPr>
          <p:blipFill>
            <a:blip r:embed="rId8"/>
            <a:stretch>
              <a:fillRect/>
            </a:stretch>
          </p:blipFill>
          <p:spPr>
            <a:xfrm>
              <a:off x="1189021" y="3663697"/>
              <a:ext cx="1035439" cy="1035439"/>
            </a:xfrm>
            <a:prstGeom prst="rect">
              <a:avLst/>
            </a:prstGeom>
          </p:spPr>
        </p:pic>
      </p:grpSp>
      <p:grpSp>
        <p:nvGrpSpPr>
          <p:cNvPr id="28" name="群組 27">
            <a:extLst>
              <a:ext uri="{FF2B5EF4-FFF2-40B4-BE49-F238E27FC236}">
                <a16:creationId xmlns:a16="http://schemas.microsoft.com/office/drawing/2014/main" id="{A2666E0D-3959-4061-854C-157D421A1E83}"/>
              </a:ext>
            </a:extLst>
          </p:cNvPr>
          <p:cNvGrpSpPr/>
          <p:nvPr/>
        </p:nvGrpSpPr>
        <p:grpSpPr>
          <a:xfrm>
            <a:off x="6852308" y="3581147"/>
            <a:ext cx="1124901" cy="1117989"/>
            <a:chOff x="6938901" y="3663697"/>
            <a:chExt cx="1041841" cy="1035439"/>
          </a:xfrm>
        </p:grpSpPr>
        <p:grpSp>
          <p:nvGrpSpPr>
            <p:cNvPr id="29" name="群組 28">
              <a:extLst>
                <a:ext uri="{FF2B5EF4-FFF2-40B4-BE49-F238E27FC236}">
                  <a16:creationId xmlns:a16="http://schemas.microsoft.com/office/drawing/2014/main" id="{5BC8C4E4-70E0-44DB-89A4-F3BE4E1A7A24}"/>
                </a:ext>
              </a:extLst>
            </p:cNvPr>
            <p:cNvGrpSpPr/>
            <p:nvPr/>
          </p:nvGrpSpPr>
          <p:grpSpPr>
            <a:xfrm>
              <a:off x="6938901" y="3664056"/>
              <a:ext cx="1014949" cy="1014949"/>
              <a:chOff x="1015817" y="3841209"/>
              <a:chExt cx="1014949" cy="1014949"/>
            </a:xfrm>
          </p:grpSpPr>
          <p:sp>
            <p:nvSpPr>
              <p:cNvPr id="30" name="Shape 279">
                <a:extLst>
                  <a:ext uri="{FF2B5EF4-FFF2-40B4-BE49-F238E27FC236}">
                    <a16:creationId xmlns:a16="http://schemas.microsoft.com/office/drawing/2014/main" id="{A4338CA3-10F0-4ACE-B9A1-51FBA4D2599F}"/>
                  </a:ext>
                </a:extLst>
              </p:cNvPr>
              <p:cNvSpPr/>
              <p:nvPr/>
            </p:nvSpPr>
            <p:spPr>
              <a:xfrm rot="8138665" flipH="1" flipV="1">
                <a:off x="1015817" y="3841209"/>
                <a:ext cx="1014949" cy="1014949"/>
              </a:xfrm>
              <a:prstGeom prst="teardrop">
                <a:avLst>
                  <a:gd name="adj" fmla="val 100000"/>
                </a:avLst>
              </a:prstGeom>
              <a:solidFill>
                <a:srgbClr val="D6E3D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31" name="Shape 280">
                <a:extLst>
                  <a:ext uri="{FF2B5EF4-FFF2-40B4-BE49-F238E27FC236}">
                    <a16:creationId xmlns:a16="http://schemas.microsoft.com/office/drawing/2014/main" id="{A9018EA8-2EAF-4E24-A54A-B4C695DDCC6F}"/>
                  </a:ext>
                </a:extLst>
              </p:cNvPr>
              <p:cNvSpPr/>
              <p:nvPr/>
            </p:nvSpPr>
            <p:spPr>
              <a:xfrm rot="5438665" flipH="1" flipV="1">
                <a:off x="1065410" y="3897504"/>
                <a:ext cx="906976" cy="906977"/>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32" name="圖片 31">
              <a:extLst>
                <a:ext uri="{FF2B5EF4-FFF2-40B4-BE49-F238E27FC236}">
                  <a16:creationId xmlns:a16="http://schemas.microsoft.com/office/drawing/2014/main" id="{9DB4389B-DCD2-4B49-AA09-0025871C01EE}"/>
                </a:ext>
              </a:extLst>
            </p:cNvPr>
            <p:cNvPicPr>
              <a:picLocks noChangeAspect="1"/>
            </p:cNvPicPr>
            <p:nvPr/>
          </p:nvPicPr>
          <p:blipFill>
            <a:blip r:embed="rId9"/>
            <a:stretch>
              <a:fillRect/>
            </a:stretch>
          </p:blipFill>
          <p:spPr>
            <a:xfrm>
              <a:off x="6946634" y="3663697"/>
              <a:ext cx="1034108" cy="1035439"/>
            </a:xfrm>
            <a:prstGeom prst="rect">
              <a:avLst/>
            </a:prstGeom>
          </p:spPr>
        </p:pic>
      </p:grpSp>
    </p:spTree>
    <p:extLst>
      <p:ext uri="{BB962C8B-B14F-4D97-AF65-F5344CB8AC3E}">
        <p14:creationId xmlns:p14="http://schemas.microsoft.com/office/powerpoint/2010/main" val="1456023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0D07-8EA7-8346-B2C5-696E9E2D59DA}"/>
              </a:ext>
            </a:extLst>
          </p:cNvPr>
          <p:cNvSpPr>
            <a:spLocks noGrp="1"/>
          </p:cNvSpPr>
          <p:nvPr>
            <p:ph type="ctrTitle" idx="4294967295"/>
          </p:nvPr>
        </p:nvSpPr>
        <p:spPr>
          <a:xfrm>
            <a:off x="165898" y="4023271"/>
            <a:ext cx="4572358" cy="862012"/>
          </a:xfrm>
        </p:spPr>
        <p:txBody>
          <a:bodyPr/>
          <a:lstStyle/>
          <a:p>
            <a:pPr algn="l"/>
            <a:r>
              <a:rPr lang="zh-CN" altLang="en-US">
                <a:solidFill>
                  <a:srgbClr val="002060"/>
                </a:solidFill>
                <a:latin typeface="Microsoft JhengHei" panose="020B0604030504040204" pitchFamily="34" charset="-120"/>
                <a:ea typeface="Microsoft JhengHei" panose="020B0604030504040204" pitchFamily="34" charset="-120"/>
              </a:rPr>
              <a:t>在</a:t>
            </a:r>
            <a:r>
              <a:rPr lang="en-US" altLang="zh-CN">
                <a:solidFill>
                  <a:srgbClr val="002060"/>
                </a:solidFill>
                <a:latin typeface="Microsoft JhengHei" panose="020B0604030504040204" pitchFamily="34" charset="-120"/>
                <a:ea typeface="Microsoft JhengHei" panose="020B0604030504040204" pitchFamily="34" charset="-120"/>
              </a:rPr>
              <a:t> </a:t>
            </a:r>
            <a:r>
              <a:rPr lang="zh-TW" altLang="en-US">
                <a:solidFill>
                  <a:srgbClr val="002060"/>
                </a:solidFill>
                <a:latin typeface="Microsoft JhengHei" panose="020B0604030504040204" pitchFamily="34" charset="-120"/>
                <a:ea typeface="Microsoft JhengHei" panose="020B0604030504040204" pitchFamily="34" charset="-120"/>
              </a:rPr>
              <a:t>Windows 主機上使用 </a:t>
            </a:r>
            <a:br>
              <a:rPr lang="en-US" altLang="zh-TW">
                <a:solidFill>
                  <a:srgbClr val="002060"/>
                </a:solidFill>
                <a:latin typeface="Microsoft JhengHei" panose="020B0604030504040204" pitchFamily="34" charset="-120"/>
                <a:ea typeface="Microsoft JhengHei" panose="020B0604030504040204" pitchFamily="34" charset="-120"/>
              </a:rPr>
            </a:br>
            <a:r>
              <a:rPr lang="en-US" altLang="zh-TW">
                <a:solidFill>
                  <a:srgbClr val="002060"/>
                </a:solidFill>
                <a:latin typeface="Microsoft JhengHei" panose="020B0604030504040204" pitchFamily="34" charset="-120"/>
                <a:ea typeface="Microsoft JhengHei" panose="020B0604030504040204" pitchFamily="34" charset="-120"/>
              </a:rPr>
              <a:t>External </a:t>
            </a:r>
            <a:r>
              <a:rPr lang="zh-TW" altLang="en-US">
                <a:solidFill>
                  <a:srgbClr val="002060"/>
                </a:solidFill>
                <a:latin typeface="Microsoft JhengHei" panose="020B0604030504040204" pitchFamily="34" charset="-120"/>
                <a:ea typeface="Microsoft JhengHei" panose="020B0604030504040204" pitchFamily="34" charset="-120"/>
              </a:rPr>
              <a:t>RAID Manager</a:t>
            </a:r>
          </a:p>
        </p:txBody>
      </p:sp>
    </p:spTree>
    <p:extLst>
      <p:ext uri="{BB962C8B-B14F-4D97-AF65-F5344CB8AC3E}">
        <p14:creationId xmlns:p14="http://schemas.microsoft.com/office/powerpoint/2010/main" val="1024047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extLst>
              <a:ext uri="{FF2B5EF4-FFF2-40B4-BE49-F238E27FC236}">
                <a16:creationId xmlns:a16="http://schemas.microsoft.com/office/drawing/2014/main" id="{15C83782-B4DA-4915-8886-587FCC704129}"/>
              </a:ext>
            </a:extLst>
          </p:cNvPr>
          <p:cNvPicPr>
            <a:picLocks noChangeAspect="1"/>
          </p:cNvPicPr>
          <p:nvPr/>
        </p:nvPicPr>
        <p:blipFill>
          <a:blip r:embed="rId2"/>
          <a:stretch>
            <a:fillRect/>
          </a:stretch>
        </p:blipFill>
        <p:spPr>
          <a:xfrm>
            <a:off x="4533429" y="1095841"/>
            <a:ext cx="3455562" cy="609214"/>
          </a:xfrm>
          <a:prstGeom prst="rect">
            <a:avLst/>
          </a:prstGeom>
          <a:effectLst>
            <a:outerShdw blurRad="50800" dist="38100" dir="2700000" algn="tl" rotWithShape="0">
              <a:prstClr val="black">
                <a:alpha val="40000"/>
              </a:prstClr>
            </a:outerShdw>
          </a:effectLst>
        </p:spPr>
      </p:pic>
      <p:pic>
        <p:nvPicPr>
          <p:cNvPr id="28" name="圖片 27">
            <a:extLst>
              <a:ext uri="{FF2B5EF4-FFF2-40B4-BE49-F238E27FC236}">
                <a16:creationId xmlns:a16="http://schemas.microsoft.com/office/drawing/2014/main" id="{F61C74F1-E93A-4FAB-9733-E3A68AC96BE3}"/>
              </a:ext>
            </a:extLst>
          </p:cNvPr>
          <p:cNvPicPr>
            <a:picLocks noChangeAspect="1"/>
          </p:cNvPicPr>
          <p:nvPr/>
        </p:nvPicPr>
        <p:blipFill>
          <a:blip r:embed="rId2"/>
          <a:stretch>
            <a:fillRect/>
          </a:stretch>
        </p:blipFill>
        <p:spPr>
          <a:xfrm>
            <a:off x="4533429" y="2949587"/>
            <a:ext cx="3455562" cy="609214"/>
          </a:xfrm>
          <a:prstGeom prst="rect">
            <a:avLst/>
          </a:prstGeom>
          <a:effectLst>
            <a:outerShdw blurRad="50800" dist="38100" dir="2700000" algn="tl" rotWithShape="0">
              <a:prstClr val="black">
                <a:alpha val="40000"/>
              </a:prstClr>
            </a:outerShdw>
          </a:effectLst>
        </p:spPr>
      </p:pic>
      <p:pic>
        <p:nvPicPr>
          <p:cNvPr id="26" name="圖片 25">
            <a:extLst>
              <a:ext uri="{FF2B5EF4-FFF2-40B4-BE49-F238E27FC236}">
                <a16:creationId xmlns:a16="http://schemas.microsoft.com/office/drawing/2014/main" id="{1BB776E6-44BC-4592-8AA1-9DAF1603AC0E}"/>
              </a:ext>
            </a:extLst>
          </p:cNvPr>
          <p:cNvPicPr>
            <a:picLocks noChangeAspect="1"/>
          </p:cNvPicPr>
          <p:nvPr/>
        </p:nvPicPr>
        <p:blipFill>
          <a:blip r:embed="rId2"/>
          <a:stretch>
            <a:fillRect/>
          </a:stretch>
        </p:blipFill>
        <p:spPr>
          <a:xfrm>
            <a:off x="616448" y="2952077"/>
            <a:ext cx="3455562" cy="609214"/>
          </a:xfrm>
          <a:prstGeom prst="rect">
            <a:avLst/>
          </a:prstGeom>
          <a:effectLst>
            <a:outerShdw blurRad="50800" dist="38100" dir="2700000" algn="tl" rotWithShape="0">
              <a:prstClr val="black">
                <a:alpha val="40000"/>
              </a:prstClr>
            </a:outerShdw>
          </a:effectLst>
        </p:spPr>
      </p:pic>
      <p:pic>
        <p:nvPicPr>
          <p:cNvPr id="25" name="圖片 24">
            <a:extLst>
              <a:ext uri="{FF2B5EF4-FFF2-40B4-BE49-F238E27FC236}">
                <a16:creationId xmlns:a16="http://schemas.microsoft.com/office/drawing/2014/main" id="{7F4B6348-7583-4CDD-BE42-B5B9EBD2A77F}"/>
              </a:ext>
            </a:extLst>
          </p:cNvPr>
          <p:cNvPicPr>
            <a:picLocks noChangeAspect="1"/>
          </p:cNvPicPr>
          <p:nvPr/>
        </p:nvPicPr>
        <p:blipFill>
          <a:blip r:embed="rId2"/>
          <a:stretch>
            <a:fillRect/>
          </a:stretch>
        </p:blipFill>
        <p:spPr>
          <a:xfrm>
            <a:off x="616448" y="1095841"/>
            <a:ext cx="3455562" cy="609214"/>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6702C60C-ACDE-47FA-8055-CC710EACFAE9}"/>
              </a:ext>
            </a:extLst>
          </p:cNvPr>
          <p:cNvSpPr>
            <a:spLocks noGrp="1"/>
          </p:cNvSpPr>
          <p:nvPr>
            <p:ph type="ctrTitle"/>
          </p:nvPr>
        </p:nvSpPr>
        <p:spPr>
          <a:xfrm>
            <a:off x="719190" y="0"/>
            <a:ext cx="8424809" cy="886683"/>
          </a:xfrm>
        </p:spPr>
        <p:txBody>
          <a:bodyPr/>
          <a:lstStyle/>
          <a:p>
            <a:r>
              <a:rPr lang="en-US" altLang="zh-CN" sz="3200" dirty="0"/>
              <a:t>QNAP</a:t>
            </a:r>
            <a:r>
              <a:rPr lang="zh-CN" altLang="en-US" sz="3200" dirty="0"/>
              <a:t> </a:t>
            </a:r>
            <a:r>
              <a:rPr lang="en-US" altLang="zh-CN" sz="3200" dirty="0"/>
              <a:t>External</a:t>
            </a:r>
            <a:r>
              <a:rPr lang="zh-CN" altLang="en-US" sz="3200" dirty="0"/>
              <a:t> </a:t>
            </a:r>
            <a:r>
              <a:rPr lang="en-US" altLang="zh-CN" sz="3200" dirty="0"/>
              <a:t>RAID</a:t>
            </a:r>
            <a:r>
              <a:rPr lang="zh-CN" altLang="en-US" sz="3200" dirty="0"/>
              <a:t> </a:t>
            </a:r>
            <a:r>
              <a:rPr lang="en-US" altLang="zh-CN" sz="3200" dirty="0"/>
              <a:t>Manager</a:t>
            </a:r>
            <a:r>
              <a:rPr lang="zh-CN" altLang="en-US" sz="3200" dirty="0"/>
              <a:t> 優勢大集合</a:t>
            </a:r>
            <a:endParaRPr lang="zh-TW" sz="3200" b="0" dirty="0"/>
          </a:p>
        </p:txBody>
      </p:sp>
      <p:sp>
        <p:nvSpPr>
          <p:cNvPr id="3" name="文字方塊 1">
            <a:extLst>
              <a:ext uri="{FF2B5EF4-FFF2-40B4-BE49-F238E27FC236}">
                <a16:creationId xmlns:a16="http://schemas.microsoft.com/office/drawing/2014/main" id="{B36E5708-B18D-4D80-B643-9D20D7E8F861}"/>
              </a:ext>
            </a:extLst>
          </p:cNvPr>
          <p:cNvSpPr txBox="1"/>
          <p:nvPr/>
        </p:nvSpPr>
        <p:spPr>
          <a:xfrm>
            <a:off x="1207976" y="1779739"/>
            <a:ext cx="2963331"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bg2">
                  <a:lumMod val="90000"/>
                  <a:lumOff val="10000"/>
                </a:schemeClr>
              </a:buClr>
              <a:buFont typeface="Arial"/>
              <a:buChar char="•"/>
            </a:pPr>
            <a:r>
              <a:rPr lang="zh-TW" altLang="en-US" sz="1600" b="1">
                <a:solidFill>
                  <a:schemeClr val="bg2">
                    <a:lumMod val="90000"/>
                    <a:lumOff val="10000"/>
                  </a:schemeClr>
                </a:solidFill>
                <a:latin typeface="微軟正黑體"/>
                <a:ea typeface="微軟正黑體"/>
              </a:rPr>
              <a:t>兩步驟快速建立 RAID 群組</a:t>
            </a:r>
          </a:p>
        </p:txBody>
      </p:sp>
      <p:sp>
        <p:nvSpPr>
          <p:cNvPr id="4" name="文字方塊 2">
            <a:extLst>
              <a:ext uri="{FF2B5EF4-FFF2-40B4-BE49-F238E27FC236}">
                <a16:creationId xmlns:a16="http://schemas.microsoft.com/office/drawing/2014/main" id="{0FCA16EE-B98E-4323-9A32-4488FC571479}"/>
              </a:ext>
            </a:extLst>
          </p:cNvPr>
          <p:cNvSpPr txBox="1"/>
          <p:nvPr/>
        </p:nvSpPr>
        <p:spPr>
          <a:xfrm>
            <a:off x="1207977" y="2096387"/>
            <a:ext cx="3042368" cy="584775"/>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bg2">
                  <a:lumMod val="90000"/>
                  <a:lumOff val="10000"/>
                </a:schemeClr>
              </a:buClr>
              <a:buFont typeface="Arial"/>
              <a:buChar char="•"/>
            </a:pPr>
            <a:r>
              <a:rPr lang="zh-TW" altLang="en-US" sz="1600" b="1">
                <a:solidFill>
                  <a:schemeClr val="bg2">
                    <a:lumMod val="90000"/>
                    <a:lumOff val="10000"/>
                  </a:schemeClr>
                </a:solidFill>
                <a:latin typeface="微軟正黑體"/>
                <a:ea typeface="微軟正黑體"/>
              </a:rPr>
              <a:t>清楚總覽</a:t>
            </a:r>
            <a:r>
              <a:rPr lang="zh-TW" sz="1600" b="1">
                <a:solidFill>
                  <a:schemeClr val="bg2">
                    <a:lumMod val="90000"/>
                    <a:lumOff val="10000"/>
                  </a:schemeClr>
                </a:solidFill>
                <a:latin typeface="微軟正黑體"/>
                <a:ea typeface="微軟正黑體"/>
              </a:rPr>
              <a:t>裝置、磁碟、RAID的資訊及狀態</a:t>
            </a:r>
            <a:endParaRPr lang="zh-TW" altLang="en-US" sz="1600" b="1">
              <a:solidFill>
                <a:schemeClr val="bg2">
                  <a:lumMod val="90000"/>
                  <a:lumOff val="10000"/>
                </a:schemeClr>
              </a:solidFill>
              <a:latin typeface="微軟正黑體"/>
              <a:ea typeface="微軟正黑體"/>
            </a:endParaRPr>
          </a:p>
        </p:txBody>
      </p:sp>
      <p:sp>
        <p:nvSpPr>
          <p:cNvPr id="5" name="文字方塊 3">
            <a:extLst>
              <a:ext uri="{FF2B5EF4-FFF2-40B4-BE49-F238E27FC236}">
                <a16:creationId xmlns:a16="http://schemas.microsoft.com/office/drawing/2014/main" id="{6EC9A105-0711-4492-9074-04E7B62E6358}"/>
              </a:ext>
            </a:extLst>
          </p:cNvPr>
          <p:cNvSpPr txBox="1"/>
          <p:nvPr/>
        </p:nvSpPr>
        <p:spPr>
          <a:xfrm>
            <a:off x="5115835" y="1720467"/>
            <a:ext cx="3042368" cy="830997"/>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bg2">
                  <a:lumMod val="90000"/>
                  <a:lumOff val="10000"/>
                </a:schemeClr>
              </a:buClr>
              <a:buFont typeface="Arial"/>
              <a:buChar char="•"/>
            </a:pPr>
            <a:r>
              <a:rPr lang="zh-TW" altLang="en-US" sz="1600" b="1">
                <a:solidFill>
                  <a:schemeClr val="bg2">
                    <a:lumMod val="90000"/>
                    <a:lumOff val="10000"/>
                  </a:schemeClr>
                </a:solidFill>
                <a:latin typeface="微軟正黑體"/>
                <a:ea typeface="微軟正黑體"/>
              </a:rPr>
              <a:t>記錄裝置內所有事件，並能夠過篩選及輸入關鍵字，快速搜出資訊</a:t>
            </a:r>
          </a:p>
        </p:txBody>
      </p:sp>
      <p:sp>
        <p:nvSpPr>
          <p:cNvPr id="6" name="文字方塊 4">
            <a:extLst>
              <a:ext uri="{FF2B5EF4-FFF2-40B4-BE49-F238E27FC236}">
                <a16:creationId xmlns:a16="http://schemas.microsoft.com/office/drawing/2014/main" id="{8B636DD7-1F12-4E3B-859B-36CD29F8C63C}"/>
              </a:ext>
            </a:extLst>
          </p:cNvPr>
          <p:cNvSpPr txBox="1"/>
          <p:nvPr/>
        </p:nvSpPr>
        <p:spPr>
          <a:xfrm>
            <a:off x="1207976" y="3616501"/>
            <a:ext cx="3652988"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L="285750" indent="-285750" defTabSz="914400" eaLnBrk="1" latinLnBrk="0" hangingPunct="1">
              <a:buClr>
                <a:schemeClr val="bg1"/>
              </a:buClr>
              <a:buChar char="•"/>
              <a:defRPr sz="1600" b="1" kern="1200">
                <a:solidFill>
                  <a:schemeClr val="bg1"/>
                </a:solidFill>
                <a:latin typeface="微軟正黑體"/>
                <a:ea typeface="微軟正黑體"/>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a:buClr>
                <a:schemeClr val="bg2">
                  <a:lumMod val="90000"/>
                  <a:lumOff val="10000"/>
                </a:schemeClr>
              </a:buClr>
            </a:pPr>
            <a:r>
              <a:rPr lang="zh-TW" altLang="en-US">
                <a:solidFill>
                  <a:schemeClr val="bg2">
                    <a:lumMod val="90000"/>
                    <a:lumOff val="10000"/>
                  </a:schemeClr>
                </a:solidFill>
              </a:rPr>
              <a:t>桌面訊息即時通知異常狀態</a:t>
            </a:r>
          </a:p>
        </p:txBody>
      </p:sp>
      <p:sp>
        <p:nvSpPr>
          <p:cNvPr id="7" name="文字方塊 5">
            <a:extLst>
              <a:ext uri="{FF2B5EF4-FFF2-40B4-BE49-F238E27FC236}">
                <a16:creationId xmlns:a16="http://schemas.microsoft.com/office/drawing/2014/main" id="{B8A09A7C-C21B-4FCB-AEC5-94472263C940}"/>
              </a:ext>
            </a:extLst>
          </p:cNvPr>
          <p:cNvSpPr txBox="1"/>
          <p:nvPr/>
        </p:nvSpPr>
        <p:spPr>
          <a:xfrm>
            <a:off x="1207976" y="3949809"/>
            <a:ext cx="2963331" cy="584775"/>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L="285750" indent="-285750" defTabSz="914400" eaLnBrk="1" latinLnBrk="0" hangingPunct="1">
              <a:buClr>
                <a:schemeClr val="bg1"/>
              </a:buClr>
              <a:buChar char="•"/>
              <a:defRPr sz="1600" b="1" kern="1200">
                <a:solidFill>
                  <a:schemeClr val="bg1"/>
                </a:solidFill>
                <a:latin typeface="微軟正黑體"/>
                <a:ea typeface="微軟正黑體"/>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a:buClr>
                <a:schemeClr val="bg2">
                  <a:lumMod val="90000"/>
                  <a:lumOff val="10000"/>
                </a:schemeClr>
              </a:buClr>
            </a:pPr>
            <a:r>
              <a:rPr lang="zh-TW" altLang="en-US">
                <a:solidFill>
                  <a:schemeClr val="bg2">
                    <a:lumMod val="90000"/>
                    <a:lumOff val="10000"/>
                  </a:schemeClr>
                </a:solidFill>
              </a:rPr>
              <a:t>韌體新版本或應用程式新版本更新通知 </a:t>
            </a:r>
          </a:p>
        </p:txBody>
      </p:sp>
      <p:sp>
        <p:nvSpPr>
          <p:cNvPr id="9" name="文字方塊 7">
            <a:extLst>
              <a:ext uri="{FF2B5EF4-FFF2-40B4-BE49-F238E27FC236}">
                <a16:creationId xmlns:a16="http://schemas.microsoft.com/office/drawing/2014/main" id="{125ED1B0-4813-488C-B538-C1DC7044283F}"/>
              </a:ext>
            </a:extLst>
          </p:cNvPr>
          <p:cNvSpPr txBox="1"/>
          <p:nvPr/>
        </p:nvSpPr>
        <p:spPr>
          <a:xfrm>
            <a:off x="1419697" y="1210213"/>
            <a:ext cx="2652313"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rgbClr val="002060"/>
                </a:solidFill>
                <a:latin typeface="微軟正黑體"/>
                <a:ea typeface="微軟正黑體"/>
              </a:rPr>
              <a:t>簡易操作，一目了然</a:t>
            </a:r>
          </a:p>
        </p:txBody>
      </p:sp>
      <p:sp>
        <p:nvSpPr>
          <p:cNvPr id="11" name="文字方塊 9">
            <a:extLst>
              <a:ext uri="{FF2B5EF4-FFF2-40B4-BE49-F238E27FC236}">
                <a16:creationId xmlns:a16="http://schemas.microsoft.com/office/drawing/2014/main" id="{71FE51D5-1ECD-43D5-869C-6794BBA2C3BE}"/>
              </a:ext>
            </a:extLst>
          </p:cNvPr>
          <p:cNvSpPr txBox="1"/>
          <p:nvPr/>
        </p:nvSpPr>
        <p:spPr>
          <a:xfrm>
            <a:off x="1417833" y="3069056"/>
            <a:ext cx="260449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rgbClr val="002060"/>
                </a:solidFill>
                <a:latin typeface="微軟正黑體"/>
                <a:ea typeface="微軟正黑體"/>
              </a:rPr>
              <a:t>即時通知，快速掌握</a:t>
            </a:r>
          </a:p>
        </p:txBody>
      </p:sp>
      <p:sp>
        <p:nvSpPr>
          <p:cNvPr id="13" name="文字方塊 11">
            <a:extLst>
              <a:ext uri="{FF2B5EF4-FFF2-40B4-BE49-F238E27FC236}">
                <a16:creationId xmlns:a16="http://schemas.microsoft.com/office/drawing/2014/main" id="{C5A37436-7287-4A88-87D1-9A6901A32CA2}"/>
              </a:ext>
            </a:extLst>
          </p:cNvPr>
          <p:cNvSpPr txBox="1"/>
          <p:nvPr/>
        </p:nvSpPr>
        <p:spPr>
          <a:xfrm>
            <a:off x="5225828" y="1206727"/>
            <a:ext cx="2752889"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rgbClr val="002060"/>
                </a:solidFill>
                <a:latin typeface="微軟正黑體"/>
                <a:ea typeface="微軟正黑體"/>
              </a:rPr>
              <a:t>事件紀錄，協助疑難排解</a:t>
            </a:r>
          </a:p>
        </p:txBody>
      </p:sp>
      <p:sp>
        <p:nvSpPr>
          <p:cNvPr id="14" name="文字方塊 12">
            <a:extLst>
              <a:ext uri="{FF2B5EF4-FFF2-40B4-BE49-F238E27FC236}">
                <a16:creationId xmlns:a16="http://schemas.microsoft.com/office/drawing/2014/main" id="{B4402492-8420-4344-B39E-E8D29F55541E}"/>
              </a:ext>
            </a:extLst>
          </p:cNvPr>
          <p:cNvSpPr txBox="1"/>
          <p:nvPr/>
        </p:nvSpPr>
        <p:spPr>
          <a:xfrm>
            <a:off x="5115835" y="3616501"/>
            <a:ext cx="2963331" cy="584775"/>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L="285750" indent="-285750" defTabSz="914400" eaLnBrk="1" latinLnBrk="0" hangingPunct="1">
              <a:buClr>
                <a:schemeClr val="bg1"/>
              </a:buClr>
              <a:buChar char="•"/>
              <a:defRPr sz="1600" b="1" kern="1200">
                <a:solidFill>
                  <a:schemeClr val="bg1"/>
                </a:solidFill>
                <a:latin typeface="微軟正黑體"/>
                <a:ea typeface="微軟正黑體"/>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a:buClr>
                <a:schemeClr val="bg2">
                  <a:lumMod val="90000"/>
                  <a:lumOff val="10000"/>
                </a:schemeClr>
              </a:buClr>
            </a:pPr>
            <a:r>
              <a:rPr lang="zh-TW" altLang="en-US">
                <a:solidFill>
                  <a:schemeClr val="bg2">
                    <a:lumMod val="90000"/>
                    <a:lumOff val="10000"/>
                  </a:schemeClr>
                </a:solidFill>
              </a:rPr>
              <a:t>RAID 降級時，透過插入新硬碟即可重建 RAID</a:t>
            </a:r>
          </a:p>
        </p:txBody>
      </p:sp>
      <p:sp>
        <p:nvSpPr>
          <p:cNvPr id="16" name="文字方塊 14">
            <a:extLst>
              <a:ext uri="{FF2B5EF4-FFF2-40B4-BE49-F238E27FC236}">
                <a16:creationId xmlns:a16="http://schemas.microsoft.com/office/drawing/2014/main" id="{41BC3EEE-A04C-4151-B8D3-4E325B4EC022}"/>
              </a:ext>
            </a:extLst>
          </p:cNvPr>
          <p:cNvSpPr txBox="1"/>
          <p:nvPr/>
        </p:nvSpPr>
        <p:spPr>
          <a:xfrm>
            <a:off x="5302375" y="3069056"/>
            <a:ext cx="2416044"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rgbClr val="002060"/>
                </a:solidFill>
                <a:latin typeface="微軟正黑體"/>
                <a:ea typeface="微軟正黑體"/>
              </a:rPr>
              <a:t>RAID 重建，資料保護</a:t>
            </a:r>
          </a:p>
        </p:txBody>
      </p:sp>
      <p:pic>
        <p:nvPicPr>
          <p:cNvPr id="17" name="圖片 16">
            <a:extLst>
              <a:ext uri="{FF2B5EF4-FFF2-40B4-BE49-F238E27FC236}">
                <a16:creationId xmlns:a16="http://schemas.microsoft.com/office/drawing/2014/main" id="{9CF84145-265C-42D4-A39C-7DB90A8F3A13}"/>
              </a:ext>
            </a:extLst>
          </p:cNvPr>
          <p:cNvPicPr>
            <a:picLocks noChangeAspect="1"/>
          </p:cNvPicPr>
          <p:nvPr/>
        </p:nvPicPr>
        <p:blipFill rotWithShape="1">
          <a:blip r:embed="rId3"/>
          <a:srcRect l="4673" t="4673" r="4937" b="4937"/>
          <a:stretch/>
        </p:blipFill>
        <p:spPr>
          <a:xfrm>
            <a:off x="85261" y="74451"/>
            <a:ext cx="776577" cy="765020"/>
          </a:xfrm>
          <a:prstGeom prst="roundRect">
            <a:avLst>
              <a:gd name="adj" fmla="val 20200"/>
            </a:avLst>
          </a:prstGeom>
        </p:spPr>
      </p:pic>
      <p:sp>
        <p:nvSpPr>
          <p:cNvPr id="20" name="文字方塊 18">
            <a:extLst>
              <a:ext uri="{FF2B5EF4-FFF2-40B4-BE49-F238E27FC236}">
                <a16:creationId xmlns:a16="http://schemas.microsoft.com/office/drawing/2014/main" id="{547CB8EA-B412-4031-905E-82D9A7815CCB}"/>
              </a:ext>
            </a:extLst>
          </p:cNvPr>
          <p:cNvSpPr txBox="1"/>
          <p:nvPr/>
        </p:nvSpPr>
        <p:spPr>
          <a:xfrm>
            <a:off x="5115835" y="2470457"/>
            <a:ext cx="2244972"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L="285750" indent="-285750" defTabSz="914400" eaLnBrk="1" latinLnBrk="0" hangingPunct="1">
              <a:buClr>
                <a:schemeClr val="bg1"/>
              </a:buClr>
              <a:buChar char="•"/>
              <a:defRPr sz="1600" b="1" kern="1200">
                <a:solidFill>
                  <a:schemeClr val="bg1"/>
                </a:solidFill>
                <a:latin typeface="微軟正黑體"/>
                <a:ea typeface="微軟正黑體"/>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a:buClr>
                <a:schemeClr val="bg2">
                  <a:lumMod val="90000"/>
                  <a:lumOff val="10000"/>
                </a:schemeClr>
              </a:buClr>
            </a:pPr>
            <a:r>
              <a:rPr lang="zh-TW" altLang="en-US">
                <a:solidFill>
                  <a:schemeClr val="bg2">
                    <a:lumMod val="90000"/>
                    <a:lumOff val="10000"/>
                  </a:schemeClr>
                </a:solidFill>
              </a:rPr>
              <a:t>匯出成 .csv 檔案</a:t>
            </a:r>
          </a:p>
        </p:txBody>
      </p:sp>
      <p:sp>
        <p:nvSpPr>
          <p:cNvPr id="21" name="文字方塊 19">
            <a:extLst>
              <a:ext uri="{FF2B5EF4-FFF2-40B4-BE49-F238E27FC236}">
                <a16:creationId xmlns:a16="http://schemas.microsoft.com/office/drawing/2014/main" id="{7BA9EE15-F267-414A-B9ED-C4EF30EC717F}"/>
              </a:ext>
            </a:extLst>
          </p:cNvPr>
          <p:cNvSpPr txBox="1"/>
          <p:nvPr/>
        </p:nvSpPr>
        <p:spPr>
          <a:xfrm>
            <a:off x="5115835" y="4124772"/>
            <a:ext cx="2797793"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L="285750" indent="-285750" defTabSz="914400" eaLnBrk="1" latinLnBrk="0" hangingPunct="1">
              <a:buClr>
                <a:schemeClr val="bg1"/>
              </a:buClr>
              <a:buChar char="•"/>
              <a:defRPr sz="1600" b="1" kern="1200">
                <a:solidFill>
                  <a:schemeClr val="bg1"/>
                </a:solidFill>
                <a:latin typeface="微軟正黑體"/>
                <a:ea typeface="微軟正黑體"/>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a:buClr>
                <a:schemeClr val="bg2">
                  <a:lumMod val="90000"/>
                  <a:lumOff val="10000"/>
                </a:schemeClr>
              </a:buClr>
            </a:pPr>
            <a:r>
              <a:rPr lang="zh-TW" altLang="en-US">
                <a:solidFill>
                  <a:schemeClr val="bg2">
                    <a:lumMod val="90000"/>
                    <a:lumOff val="10000"/>
                  </a:schemeClr>
                </a:solidFill>
              </a:rPr>
              <a:t>顯示當前重建進度百分比</a:t>
            </a:r>
          </a:p>
        </p:txBody>
      </p:sp>
    </p:spTree>
    <p:extLst>
      <p:ext uri="{BB962C8B-B14F-4D97-AF65-F5344CB8AC3E}">
        <p14:creationId xmlns:p14="http://schemas.microsoft.com/office/powerpoint/2010/main" val="232537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5" name="矩形 4">
            <a:extLst>
              <a:ext uri="{FF2B5EF4-FFF2-40B4-BE49-F238E27FC236}">
                <a16:creationId xmlns:a16="http://schemas.microsoft.com/office/drawing/2014/main" id="{62A627C4-4CAD-4246-BB68-F294A8DD9764}"/>
              </a:ext>
            </a:extLst>
          </p:cNvPr>
          <p:cNvSpPr/>
          <p:nvPr/>
        </p:nvSpPr>
        <p:spPr>
          <a:xfrm>
            <a:off x="0" y="830214"/>
            <a:ext cx="5446207" cy="1763487"/>
          </a:xfrm>
          <a:prstGeom prst="rect">
            <a:avLst/>
          </a:prstGeom>
          <a:gradFill flip="none" rotWithShape="0">
            <a:gsLst>
              <a:gs pos="0">
                <a:schemeClr val="bg1"/>
              </a:gs>
              <a:gs pos="100000">
                <a:schemeClr val="bg1">
                  <a:alpha val="0"/>
                </a:schemeClr>
              </a:gs>
              <a:gs pos="90000">
                <a:schemeClr val="bg1">
                  <a:alpha val="2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Shape 301">
            <a:extLst>
              <a:ext uri="{FF2B5EF4-FFF2-40B4-BE49-F238E27FC236}">
                <a16:creationId xmlns:a16="http://schemas.microsoft.com/office/drawing/2014/main" id="{E17B4AC0-4BCC-4F28-83C3-C7AF9ED6EA88}"/>
              </a:ext>
            </a:extLst>
          </p:cNvPr>
          <p:cNvSpPr txBox="1">
            <a:spLocks/>
          </p:cNvSpPr>
          <p:nvPr/>
        </p:nvSpPr>
        <p:spPr>
          <a:xfrm>
            <a:off x="213885" y="1149338"/>
            <a:ext cx="4544010" cy="10671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buSzPts val="4400"/>
            </a:pPr>
            <a:r>
              <a:rPr lang="en-US" altLang="zh-TW" sz="4800" dirty="0">
                <a:solidFill>
                  <a:srgbClr val="002060"/>
                </a:solidFill>
                <a:latin typeface="Microsoft JhengHei"/>
                <a:ea typeface="Microsoft JhengHei"/>
              </a:rPr>
              <a:t>在 QNAP NAS </a:t>
            </a:r>
            <a:r>
              <a:rPr lang="en-US" altLang="zh-TW" sz="4800" dirty="0" err="1">
                <a:solidFill>
                  <a:srgbClr val="002060"/>
                </a:solidFill>
                <a:latin typeface="Microsoft JhengHei"/>
                <a:ea typeface="Microsoft JhengHei"/>
              </a:rPr>
              <a:t>使用</a:t>
            </a:r>
            <a:r>
              <a:rPr lang="en-US" altLang="zh-TW" sz="4800" dirty="0">
                <a:solidFill>
                  <a:srgbClr val="002060"/>
                </a:solidFill>
                <a:latin typeface="Microsoft JhengHei"/>
                <a:ea typeface="Microsoft JhengHei"/>
              </a:rPr>
              <a:t> TR-004U </a:t>
            </a:r>
          </a:p>
        </p:txBody>
      </p:sp>
      <p:sp>
        <p:nvSpPr>
          <p:cNvPr id="2" name="Title 1">
            <a:extLst>
              <a:ext uri="{FF2B5EF4-FFF2-40B4-BE49-F238E27FC236}">
                <a16:creationId xmlns:a16="http://schemas.microsoft.com/office/drawing/2014/main" id="{EF45786D-EFD8-4D5F-A877-8E00DF8E3374}"/>
              </a:ext>
            </a:extLst>
          </p:cNvPr>
          <p:cNvSpPr txBox="1">
            <a:spLocks/>
          </p:cNvSpPr>
          <p:nvPr/>
        </p:nvSpPr>
        <p:spPr>
          <a:xfrm>
            <a:off x="829252" y="2912825"/>
            <a:ext cx="5990166" cy="52388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200"/>
              </a:spcAft>
            </a:pPr>
            <a:r>
              <a:rPr lang="zh-CN" altLang="en-US" sz="1800" b="1" dirty="0">
                <a:solidFill>
                  <a:schemeClr val="bg2">
                    <a:lumMod val="90000"/>
                    <a:lumOff val="10000"/>
                  </a:schemeClr>
                </a:solidFill>
              </a:rPr>
              <a:t>透過</a:t>
            </a:r>
            <a:r>
              <a:rPr lang="zh-TW" altLang="en-US" sz="1800" b="1" dirty="0">
                <a:solidFill>
                  <a:schemeClr val="bg2">
                    <a:lumMod val="90000"/>
                    <a:lumOff val="10000"/>
                  </a:schemeClr>
                </a:solidFill>
              </a:rPr>
              <a:t> </a:t>
            </a:r>
            <a:r>
              <a:rPr lang="zh-CN" altLang="en-US" sz="1800" b="1" dirty="0">
                <a:solidFill>
                  <a:schemeClr val="bg2">
                    <a:lumMod val="90000"/>
                    <a:lumOff val="10000"/>
                  </a:schemeClr>
                </a:solidFill>
              </a:rPr>
              <a:t>QTS 內建的儲存空間管理</a:t>
            </a:r>
            <a:endParaRPr lang="zh-TW" altLang="en-US" sz="1200" b="1" dirty="0">
              <a:solidFill>
                <a:schemeClr val="bg2">
                  <a:lumMod val="90000"/>
                  <a:lumOff val="10000"/>
                </a:schemeClr>
              </a:solidFill>
            </a:endParaRPr>
          </a:p>
          <a:p>
            <a:pPr>
              <a:spcAft>
                <a:spcPts val="200"/>
              </a:spcAft>
            </a:pPr>
            <a:r>
              <a:rPr lang="en-US" altLang="zh-CN" sz="1600" b="1" dirty="0">
                <a:solidFill>
                  <a:schemeClr val="bg2">
                    <a:lumMod val="90000"/>
                    <a:lumOff val="10000"/>
                  </a:schemeClr>
                </a:solidFill>
              </a:rPr>
              <a:t>•</a:t>
            </a:r>
            <a:r>
              <a:rPr lang="zh-CN" altLang="en-US" sz="1600" b="1" dirty="0">
                <a:solidFill>
                  <a:schemeClr val="bg2">
                    <a:lumMod val="90000"/>
                    <a:lumOff val="10000"/>
                  </a:schemeClr>
                </a:solidFill>
              </a:rPr>
              <a:t> 外接儲存裝置 </a:t>
            </a:r>
            <a:br>
              <a:rPr lang="zh-CN" sz="1600" b="1" dirty="0">
                <a:solidFill>
                  <a:schemeClr val="bg2">
                    <a:lumMod val="90000"/>
                    <a:lumOff val="10000"/>
                  </a:schemeClr>
                </a:solidFill>
              </a:rPr>
            </a:br>
            <a:r>
              <a:rPr lang="zh-CN" sz="1600" b="1" dirty="0">
                <a:solidFill>
                  <a:schemeClr val="bg2">
                    <a:lumMod val="90000"/>
                    <a:lumOff val="10000"/>
                  </a:schemeClr>
                </a:solidFill>
              </a:rPr>
              <a:t>• </a:t>
            </a:r>
            <a:r>
              <a:rPr lang="zh-CN" altLang="en-US" sz="1600" b="1" dirty="0">
                <a:solidFill>
                  <a:schemeClr val="bg2">
                    <a:lumMod val="90000"/>
                    <a:lumOff val="10000"/>
                  </a:schemeClr>
                </a:solidFill>
              </a:rPr>
              <a:t>擴充儲存空間</a:t>
            </a:r>
            <a:br>
              <a:rPr lang="zh-CN" altLang="en-US" sz="1600" b="1" dirty="0">
                <a:solidFill>
                  <a:schemeClr val="bg2">
                    <a:lumMod val="90000"/>
                    <a:lumOff val="10000"/>
                  </a:schemeClr>
                </a:solidFill>
              </a:rPr>
            </a:br>
            <a:endParaRPr lang="zh-CN" altLang="en-US" sz="1600" b="1" dirty="0">
              <a:solidFill>
                <a:schemeClr val="bg2">
                  <a:lumMod val="90000"/>
                  <a:lumOff val="10000"/>
                </a:schemeClr>
              </a:solidFill>
            </a:endParaRPr>
          </a:p>
        </p:txBody>
      </p:sp>
    </p:spTree>
    <p:extLst>
      <p:ext uri="{BB962C8B-B14F-4D97-AF65-F5344CB8AC3E}">
        <p14:creationId xmlns:p14="http://schemas.microsoft.com/office/powerpoint/2010/main" val="1362511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C9E7146-4E37-4D9F-833D-02F63AF91B51}"/>
              </a:ext>
            </a:extLst>
          </p:cNvPr>
          <p:cNvPicPr>
            <a:picLocks noChangeAspect="1"/>
          </p:cNvPicPr>
          <p:nvPr/>
        </p:nvPicPr>
        <p:blipFill>
          <a:blip r:embed="rId3"/>
          <a:stretch>
            <a:fillRect/>
          </a:stretch>
        </p:blipFill>
        <p:spPr>
          <a:xfrm>
            <a:off x="4452545" y="2213887"/>
            <a:ext cx="4379177" cy="2223917"/>
          </a:xfrm>
          <a:prstGeom prst="rect">
            <a:avLst/>
          </a:prstGeom>
          <a:ln>
            <a:solidFill>
              <a:schemeClr val="bg2">
                <a:lumMod val="90000"/>
                <a:lumOff val="10000"/>
              </a:schemeClr>
            </a:solidFill>
          </a:ln>
        </p:spPr>
      </p:pic>
      <p:sp>
        <p:nvSpPr>
          <p:cNvPr id="9" name="內容版面配置區 1">
            <a:extLst>
              <a:ext uri="{FF2B5EF4-FFF2-40B4-BE49-F238E27FC236}">
                <a16:creationId xmlns:a16="http://schemas.microsoft.com/office/drawing/2014/main" id="{9B1E05BC-1F31-4A8C-BB15-04D3777309DF}"/>
              </a:ext>
            </a:extLst>
          </p:cNvPr>
          <p:cNvSpPr txBox="1">
            <a:spLocks/>
          </p:cNvSpPr>
          <p:nvPr/>
        </p:nvSpPr>
        <p:spPr>
          <a:xfrm>
            <a:off x="216717" y="1196771"/>
            <a:ext cx="8430383" cy="2446933"/>
          </a:xfrm>
          <a:prstGeom prst="rect">
            <a:avLst/>
          </a:prstGeom>
        </p:spPr>
        <p:txBody>
          <a:bodyPr vert="horz" lIns="91440" tIns="45720" rIns="91440" bIns="45720" rtlCol="0" anchor="t">
            <a:normAutofit/>
          </a:bodyPr>
          <a:lstStyle/>
          <a:p>
            <a:pPr marL="285750" indent="-285750">
              <a:buClr>
                <a:schemeClr val="bg2">
                  <a:lumMod val="90000"/>
                  <a:lumOff val="10000"/>
                </a:schemeClr>
              </a:buClr>
              <a:buFont typeface="Arial" panose="020B0604020202020204" pitchFamily="34" charset="0"/>
              <a:buChar char="•"/>
              <a:defRPr/>
            </a:pPr>
            <a:r>
              <a:rPr lang="zh-TW" altLang="en-US" sz="1800" b="1">
                <a:solidFill>
                  <a:schemeClr val="bg2">
                    <a:lumMod val="90000"/>
                    <a:lumOff val="10000"/>
                  </a:schemeClr>
                </a:solidFill>
                <a:latin typeface="微軟正黑體"/>
                <a:ea typeface="微軟正黑體"/>
              </a:rPr>
              <a:t>當使用一般外接 RAID 裝置作為 NAS 擴充空間，無法監控磁碟健康狀態。</a:t>
            </a:r>
            <a:endParaRPr lang="zh-TW" altLang="en-US" sz="1800" b="1">
              <a:solidFill>
                <a:schemeClr val="bg2">
                  <a:lumMod val="90000"/>
                  <a:lumOff val="10000"/>
                </a:schemeClr>
              </a:solidFill>
              <a:latin typeface="微軟正黑體" pitchFamily="34" charset="-120"/>
              <a:ea typeface="微軟正黑體" pitchFamily="34" charset="-120"/>
            </a:endParaRPr>
          </a:p>
          <a:p>
            <a:pPr marL="285750" indent="-285750">
              <a:buClr>
                <a:schemeClr val="bg2">
                  <a:lumMod val="90000"/>
                  <a:lumOff val="10000"/>
                </a:schemeClr>
              </a:buClr>
              <a:buFont typeface="Arial" panose="020B0604020202020204" pitchFamily="34" charset="0"/>
              <a:buChar char="•"/>
              <a:defRPr/>
            </a:pPr>
            <a:r>
              <a:rPr lang="zh-TW" altLang="en-US" sz="1800" b="1">
                <a:solidFill>
                  <a:schemeClr val="bg2">
                    <a:lumMod val="90000"/>
                    <a:lumOff val="10000"/>
                  </a:schemeClr>
                </a:solidFill>
                <a:latin typeface="微軟正黑體" pitchFamily="34" charset="-120"/>
                <a:ea typeface="微軟正黑體" pitchFamily="34" charset="-120"/>
              </a:rPr>
              <a:t>QNAP 官方外接 R</a:t>
            </a:r>
            <a:r>
              <a:rPr lang="en-US" altLang="zh-TW" sz="1800" b="1">
                <a:solidFill>
                  <a:schemeClr val="bg2">
                    <a:lumMod val="90000"/>
                    <a:lumOff val="10000"/>
                  </a:schemeClr>
                </a:solidFill>
                <a:latin typeface="微軟正黑體" pitchFamily="34" charset="-120"/>
                <a:ea typeface="微軟正黑體" pitchFamily="34" charset="-120"/>
              </a:rPr>
              <a:t>AI</a:t>
            </a:r>
            <a:r>
              <a:rPr lang="zh-TW" altLang="en-US" sz="1800" b="1">
                <a:solidFill>
                  <a:schemeClr val="bg2">
                    <a:lumMod val="90000"/>
                    <a:lumOff val="10000"/>
                  </a:schemeClr>
                </a:solidFill>
                <a:latin typeface="微軟正黑體" pitchFamily="34" charset="-120"/>
                <a:ea typeface="微軟正黑體" pitchFamily="34" charset="-120"/>
              </a:rPr>
              <a:t>D 裝置 TR-00</a:t>
            </a:r>
            <a:r>
              <a:rPr lang="en-US" altLang="zh-TW" sz="1800" b="1">
                <a:solidFill>
                  <a:schemeClr val="bg2">
                    <a:lumMod val="90000"/>
                    <a:lumOff val="10000"/>
                  </a:schemeClr>
                </a:solidFill>
                <a:latin typeface="微軟正黑體" pitchFamily="34" charset="-120"/>
                <a:ea typeface="微軟正黑體" pitchFamily="34" charset="-120"/>
              </a:rPr>
              <a:t>4U</a:t>
            </a:r>
            <a:r>
              <a:rPr lang="zh-TW" altLang="en-US" sz="1800" b="1">
                <a:solidFill>
                  <a:schemeClr val="bg2">
                    <a:lumMod val="90000"/>
                    <a:lumOff val="10000"/>
                  </a:schemeClr>
                </a:solidFill>
                <a:latin typeface="微軟正黑體" pitchFamily="34" charset="-120"/>
                <a:ea typeface="微軟正黑體" pitchFamily="34" charset="-120"/>
              </a:rPr>
              <a:t> 搭配 QTS，獲得 QTS 全面磁碟保護！</a:t>
            </a:r>
            <a:br>
              <a:rPr lang="en-US" altLang="zh-TW" sz="1800" b="1">
                <a:solidFill>
                  <a:schemeClr val="bg2">
                    <a:lumMod val="90000"/>
                    <a:lumOff val="10000"/>
                  </a:schemeClr>
                </a:solidFill>
                <a:latin typeface="微軟正黑體" pitchFamily="34" charset="-120"/>
                <a:ea typeface="微軟正黑體" pitchFamily="34" charset="-120"/>
              </a:rPr>
            </a:br>
            <a:r>
              <a:rPr lang="en-US" altLang="zh-TW" sz="1800" b="1">
                <a:solidFill>
                  <a:schemeClr val="bg2">
                    <a:lumMod val="90000"/>
                    <a:lumOff val="10000"/>
                  </a:schemeClr>
                </a:solidFill>
                <a:latin typeface="微軟正黑體" pitchFamily="34" charset="-120"/>
                <a:ea typeface="微軟正黑體" pitchFamily="34" charset="-120"/>
              </a:rPr>
              <a:t>-</a:t>
            </a:r>
            <a:r>
              <a:rPr lang="zh-TW" altLang="en-US" sz="1800" b="1">
                <a:solidFill>
                  <a:schemeClr val="bg2">
                    <a:lumMod val="90000"/>
                    <a:lumOff val="10000"/>
                  </a:schemeClr>
                </a:solidFill>
                <a:latin typeface="微軟正黑體" pitchFamily="34" charset="-120"/>
                <a:ea typeface="微軟正黑體" pitchFamily="34" charset="-120"/>
              </a:rPr>
              <a:t> QTS 磁碟監控</a:t>
            </a:r>
          </a:p>
          <a:p>
            <a:pPr>
              <a:defRPr/>
            </a:pPr>
            <a:r>
              <a:rPr lang="zh-TW" altLang="en-US" sz="1800" b="1">
                <a:solidFill>
                  <a:schemeClr val="bg2">
                    <a:lumMod val="90000"/>
                    <a:lumOff val="10000"/>
                  </a:schemeClr>
                </a:solidFill>
                <a:latin typeface="微軟正黑體" pitchFamily="34" charset="-120"/>
                <a:ea typeface="微軟正黑體" pitchFamily="34" charset="-120"/>
              </a:rPr>
              <a:t>     </a:t>
            </a:r>
            <a:r>
              <a:rPr lang="en-US" altLang="zh-TW" sz="1800" b="1">
                <a:solidFill>
                  <a:schemeClr val="bg2">
                    <a:lumMod val="90000"/>
                    <a:lumOff val="10000"/>
                  </a:schemeClr>
                </a:solidFill>
                <a:latin typeface="微軟正黑體" pitchFamily="34" charset="-120"/>
                <a:ea typeface="微軟正黑體" pitchFamily="34" charset="-120"/>
              </a:rPr>
              <a:t>-</a:t>
            </a:r>
            <a:r>
              <a:rPr lang="zh-TW" altLang="en-US" sz="1800" b="1">
                <a:solidFill>
                  <a:schemeClr val="bg2">
                    <a:lumMod val="90000"/>
                    <a:lumOff val="10000"/>
                  </a:schemeClr>
                </a:solidFill>
                <a:latin typeface="微軟正黑體" pitchFamily="34" charset="-120"/>
                <a:ea typeface="微軟正黑體" pitchFamily="34" charset="-120"/>
              </a:rPr>
              <a:t> </a:t>
            </a:r>
            <a:r>
              <a:rPr lang="zh-TW" sz="1800" b="1">
                <a:solidFill>
                  <a:schemeClr val="bg2">
                    <a:lumMod val="90000"/>
                    <a:lumOff val="10000"/>
                  </a:schemeClr>
                </a:solidFill>
                <a:latin typeface="微軟正黑體" pitchFamily="34" charset="-120"/>
                <a:ea typeface="微軟正黑體" pitchFamily="34" charset="-120"/>
              </a:rPr>
              <a:t>外接 RAID 裝置磁碟監控</a:t>
            </a:r>
            <a:endParaRPr lang="zh-TW" sz="1800">
              <a:solidFill>
                <a:schemeClr val="bg2">
                  <a:lumMod val="90000"/>
                  <a:lumOff val="10000"/>
                </a:schemeClr>
              </a:solidFill>
            </a:endParaRPr>
          </a:p>
          <a:p>
            <a:pPr>
              <a:defRPr/>
            </a:pPr>
            <a:r>
              <a:rPr lang="zh-TW" altLang="en-US" sz="1800" b="1">
                <a:solidFill>
                  <a:schemeClr val="bg2">
                    <a:lumMod val="90000"/>
                    <a:lumOff val="10000"/>
                  </a:schemeClr>
                </a:solidFill>
                <a:latin typeface="微軟正黑體" pitchFamily="34" charset="-120"/>
                <a:ea typeface="微軟正黑體" pitchFamily="34" charset="-120"/>
              </a:rPr>
              <a:t>     </a:t>
            </a:r>
            <a:r>
              <a:rPr lang="en-US" altLang="zh-TW" sz="1800" b="1">
                <a:solidFill>
                  <a:schemeClr val="bg2">
                    <a:lumMod val="90000"/>
                    <a:lumOff val="10000"/>
                  </a:schemeClr>
                </a:solidFill>
                <a:latin typeface="微軟正黑體" pitchFamily="34" charset="-120"/>
                <a:ea typeface="微軟正黑體" pitchFamily="34" charset="-120"/>
              </a:rPr>
              <a:t>-</a:t>
            </a:r>
            <a:r>
              <a:rPr lang="zh-TW" altLang="en-US" sz="1800" b="1">
                <a:solidFill>
                  <a:schemeClr val="bg2">
                    <a:lumMod val="90000"/>
                    <a:lumOff val="10000"/>
                  </a:schemeClr>
                </a:solidFill>
                <a:latin typeface="微軟正黑體" pitchFamily="34" charset="-120"/>
                <a:ea typeface="微軟正黑體" pitchFamily="34" charset="-120"/>
              </a:rPr>
              <a:t> 磁碟 S.M.A.R.T. 監控</a:t>
            </a:r>
          </a:p>
          <a:p>
            <a:pPr>
              <a:defRPr/>
            </a:pPr>
            <a:r>
              <a:rPr lang="zh-TW" altLang="en-US" sz="1800" b="1">
                <a:solidFill>
                  <a:schemeClr val="bg2">
                    <a:lumMod val="90000"/>
                    <a:lumOff val="10000"/>
                  </a:schemeClr>
                </a:solidFill>
                <a:latin typeface="微軟正黑體" pitchFamily="34" charset="-120"/>
                <a:ea typeface="微軟正黑體" pitchFamily="34" charset="-120"/>
              </a:rPr>
              <a:t>     </a:t>
            </a:r>
            <a:r>
              <a:rPr lang="en-US" altLang="zh-TW" sz="1800" b="1">
                <a:solidFill>
                  <a:schemeClr val="bg2">
                    <a:lumMod val="90000"/>
                    <a:lumOff val="10000"/>
                  </a:schemeClr>
                </a:solidFill>
                <a:latin typeface="微軟正黑體" pitchFamily="34" charset="-120"/>
                <a:ea typeface="微軟正黑體" pitchFamily="34" charset="-120"/>
              </a:rPr>
              <a:t>-</a:t>
            </a:r>
            <a:r>
              <a:rPr lang="zh-TW" altLang="en-US" sz="1800" b="1">
                <a:solidFill>
                  <a:schemeClr val="bg2">
                    <a:lumMod val="90000"/>
                    <a:lumOff val="10000"/>
                  </a:schemeClr>
                </a:solidFill>
                <a:latin typeface="微軟正黑體" pitchFamily="34" charset="-120"/>
                <a:ea typeface="微軟正黑體" pitchFamily="34" charset="-120"/>
              </a:rPr>
              <a:t> 磁碟客製溫度報警</a:t>
            </a:r>
          </a:p>
          <a:p>
            <a:pPr>
              <a:defRPr/>
            </a:pPr>
            <a:r>
              <a:rPr lang="zh-TW" altLang="en-US" sz="1800" b="1">
                <a:solidFill>
                  <a:schemeClr val="bg2">
                    <a:lumMod val="90000"/>
                    <a:lumOff val="10000"/>
                  </a:schemeClr>
                </a:solidFill>
                <a:latin typeface="微軟正黑體" pitchFamily="34" charset="-120"/>
                <a:ea typeface="微軟正黑體" pitchFamily="34" charset="-120"/>
              </a:rPr>
              <a:t>     </a:t>
            </a:r>
            <a:r>
              <a:rPr lang="en-US" altLang="zh-TW" sz="1800" b="1">
                <a:solidFill>
                  <a:schemeClr val="bg2">
                    <a:lumMod val="90000"/>
                    <a:lumOff val="10000"/>
                  </a:schemeClr>
                </a:solidFill>
                <a:latin typeface="微軟正黑體" pitchFamily="34" charset="-120"/>
                <a:ea typeface="微軟正黑體" pitchFamily="34" charset="-120"/>
              </a:rPr>
              <a:t>-</a:t>
            </a:r>
            <a:r>
              <a:rPr lang="zh-TW" altLang="en-US" sz="1800" b="1">
                <a:solidFill>
                  <a:schemeClr val="bg2">
                    <a:lumMod val="90000"/>
                    <a:lumOff val="10000"/>
                  </a:schemeClr>
                </a:solidFill>
                <a:latin typeface="微軟正黑體" pitchFamily="34" charset="-120"/>
                <a:ea typeface="微軟正黑體" pitchFamily="34" charset="-120"/>
              </a:rPr>
              <a:t> 搭配通知中心即時推播</a:t>
            </a:r>
            <a:endParaRPr lang="zh-TW" sz="1800" b="1">
              <a:solidFill>
                <a:schemeClr val="bg2">
                  <a:lumMod val="90000"/>
                  <a:lumOff val="10000"/>
                </a:schemeClr>
              </a:solidFill>
              <a:latin typeface="微軟正黑體" pitchFamily="34" charset="-120"/>
              <a:ea typeface="微軟正黑體" pitchFamily="34" charset="-120"/>
            </a:endParaRPr>
          </a:p>
          <a:p>
            <a:pPr>
              <a:defRPr/>
            </a:pPr>
            <a:endParaRPr lang="zh-TW" altLang="en-US" sz="1800" b="1">
              <a:solidFill>
                <a:schemeClr val="bg2">
                  <a:lumMod val="90000"/>
                  <a:lumOff val="10000"/>
                </a:schemeClr>
              </a:solidFill>
              <a:latin typeface="微軟正黑體" pitchFamily="34" charset="-120"/>
              <a:ea typeface="微軟正黑體" pitchFamily="34" charset="-120"/>
            </a:endParaRPr>
          </a:p>
          <a:p>
            <a:pPr>
              <a:defRPr/>
            </a:pPr>
            <a:endParaRPr lang="zh-TW" altLang="en-US" sz="1800" b="1">
              <a:solidFill>
                <a:schemeClr val="bg2">
                  <a:lumMod val="90000"/>
                  <a:lumOff val="10000"/>
                </a:schemeClr>
              </a:solidFill>
              <a:latin typeface="微軟正黑體" pitchFamily="34" charset="-120"/>
              <a:ea typeface="微軟正黑體" pitchFamily="34" charset="-120"/>
            </a:endParaRPr>
          </a:p>
        </p:txBody>
      </p:sp>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a:xfrm>
            <a:off x="0" y="0"/>
            <a:ext cx="9143999" cy="923063"/>
          </a:xfrm>
        </p:spPr>
        <p:txBody>
          <a:bodyPr/>
          <a:lstStyle/>
          <a:p>
            <a:r>
              <a:rPr lang="zh-CN" altLang="en-US" dirty="0"/>
              <a:t>採用官方外接 RAID 裝置，保護更上層樓 </a:t>
            </a:r>
          </a:p>
        </p:txBody>
      </p:sp>
      <p:sp>
        <p:nvSpPr>
          <p:cNvPr id="7" name="橢圓 6">
            <a:extLst>
              <a:ext uri="{FF2B5EF4-FFF2-40B4-BE49-F238E27FC236}">
                <a16:creationId xmlns:a16="http://schemas.microsoft.com/office/drawing/2014/main" id="{B22C88AA-AF51-44CD-83DB-3E01C54A2E62}"/>
              </a:ext>
            </a:extLst>
          </p:cNvPr>
          <p:cNvSpPr/>
          <p:nvPr/>
        </p:nvSpPr>
        <p:spPr>
          <a:xfrm>
            <a:off x="5962239" y="3376891"/>
            <a:ext cx="1166196" cy="11661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10">
            <a:extLst>
              <a:ext uri="{FF2B5EF4-FFF2-40B4-BE49-F238E27FC236}">
                <a16:creationId xmlns:a16="http://schemas.microsoft.com/office/drawing/2014/main" id="{7C95CA63-71AB-4A10-A29F-D59AD29750DB}"/>
              </a:ext>
            </a:extLst>
          </p:cNvPr>
          <p:cNvPicPr>
            <a:picLocks noChangeAspect="1"/>
          </p:cNvPicPr>
          <p:nvPr/>
        </p:nvPicPr>
        <p:blipFill>
          <a:blip r:embed="rId4"/>
          <a:stretch>
            <a:fillRect/>
          </a:stretch>
        </p:blipFill>
        <p:spPr>
          <a:xfrm>
            <a:off x="213821" y="3551247"/>
            <a:ext cx="1007452" cy="857251"/>
          </a:xfrm>
          <a:prstGeom prst="rect">
            <a:avLst/>
          </a:prstGeom>
        </p:spPr>
      </p:pic>
      <p:pic>
        <p:nvPicPr>
          <p:cNvPr id="12" name="圖片 12">
            <a:extLst>
              <a:ext uri="{FF2B5EF4-FFF2-40B4-BE49-F238E27FC236}">
                <a16:creationId xmlns:a16="http://schemas.microsoft.com/office/drawing/2014/main" id="{338C6EF4-368F-404F-8475-D176A7F4260D}"/>
              </a:ext>
            </a:extLst>
          </p:cNvPr>
          <p:cNvPicPr>
            <a:picLocks noChangeAspect="1"/>
          </p:cNvPicPr>
          <p:nvPr/>
        </p:nvPicPr>
        <p:blipFill>
          <a:blip r:embed="rId5"/>
          <a:stretch>
            <a:fillRect/>
          </a:stretch>
        </p:blipFill>
        <p:spPr>
          <a:xfrm>
            <a:off x="1224937" y="3536593"/>
            <a:ext cx="1036760" cy="901211"/>
          </a:xfrm>
          <a:prstGeom prst="rect">
            <a:avLst/>
          </a:prstGeom>
        </p:spPr>
      </p:pic>
      <p:pic>
        <p:nvPicPr>
          <p:cNvPr id="16" name="圖片 16">
            <a:extLst>
              <a:ext uri="{FF2B5EF4-FFF2-40B4-BE49-F238E27FC236}">
                <a16:creationId xmlns:a16="http://schemas.microsoft.com/office/drawing/2014/main" id="{B85BC167-AD7C-4FFF-A2F4-26577943D55E}"/>
              </a:ext>
            </a:extLst>
          </p:cNvPr>
          <p:cNvPicPr>
            <a:picLocks noChangeAspect="1"/>
          </p:cNvPicPr>
          <p:nvPr/>
        </p:nvPicPr>
        <p:blipFill>
          <a:blip r:embed="rId6"/>
          <a:stretch>
            <a:fillRect/>
          </a:stretch>
        </p:blipFill>
        <p:spPr>
          <a:xfrm>
            <a:off x="2265359" y="3529266"/>
            <a:ext cx="1036760" cy="886558"/>
          </a:xfrm>
          <a:prstGeom prst="rect">
            <a:avLst/>
          </a:prstGeom>
        </p:spPr>
      </p:pic>
      <p:pic>
        <p:nvPicPr>
          <p:cNvPr id="18" name="圖片 18" descr="一張含有 物件 的圖片&#10;&#10;描述是以高可信度產生">
            <a:extLst>
              <a:ext uri="{FF2B5EF4-FFF2-40B4-BE49-F238E27FC236}">
                <a16:creationId xmlns:a16="http://schemas.microsoft.com/office/drawing/2014/main" id="{29222EDD-2135-414B-BF86-745DD24318F0}"/>
              </a:ext>
            </a:extLst>
          </p:cNvPr>
          <p:cNvPicPr>
            <a:picLocks noChangeAspect="1"/>
          </p:cNvPicPr>
          <p:nvPr/>
        </p:nvPicPr>
        <p:blipFill>
          <a:blip r:embed="rId7"/>
          <a:stretch>
            <a:fillRect/>
          </a:stretch>
        </p:blipFill>
        <p:spPr>
          <a:xfrm>
            <a:off x="3305783" y="3536592"/>
            <a:ext cx="1073396" cy="901214"/>
          </a:xfrm>
          <a:prstGeom prst="rect">
            <a:avLst/>
          </a:prstGeom>
        </p:spPr>
      </p:pic>
      <p:cxnSp>
        <p:nvCxnSpPr>
          <p:cNvPr id="17" name="直線接點 16">
            <a:extLst>
              <a:ext uri="{FF2B5EF4-FFF2-40B4-BE49-F238E27FC236}">
                <a16:creationId xmlns:a16="http://schemas.microsoft.com/office/drawing/2014/main" id="{D2F8D234-50DE-47E7-92A0-9B43580B5C70}"/>
              </a:ext>
            </a:extLst>
          </p:cNvPr>
          <p:cNvCxnSpPr>
            <a:cxnSpLocks/>
          </p:cNvCxnSpPr>
          <p:nvPr/>
        </p:nvCxnSpPr>
        <p:spPr>
          <a:xfrm>
            <a:off x="5406729" y="4061467"/>
            <a:ext cx="851527" cy="4141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BDF7BBAC-0284-42FB-9ED6-1902DB93C7E6}"/>
              </a:ext>
            </a:extLst>
          </p:cNvPr>
          <p:cNvCxnSpPr>
            <a:cxnSpLocks/>
          </p:cNvCxnSpPr>
          <p:nvPr/>
        </p:nvCxnSpPr>
        <p:spPr>
          <a:xfrm>
            <a:off x="6642134" y="2924130"/>
            <a:ext cx="391712" cy="7195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9C9AEDA0-E2F4-4900-97BA-14DE628A7948}"/>
              </a:ext>
            </a:extLst>
          </p:cNvPr>
          <p:cNvGrpSpPr/>
          <p:nvPr/>
        </p:nvGrpSpPr>
        <p:grpSpPr>
          <a:xfrm>
            <a:off x="4572000" y="2025557"/>
            <a:ext cx="2138539" cy="2138539"/>
            <a:chOff x="3613862" y="2255343"/>
            <a:chExt cx="1980000" cy="1980000"/>
          </a:xfrm>
        </p:grpSpPr>
        <p:sp>
          <p:nvSpPr>
            <p:cNvPr id="14" name="橢圓 13">
              <a:extLst>
                <a:ext uri="{FF2B5EF4-FFF2-40B4-BE49-F238E27FC236}">
                  <a16:creationId xmlns:a16="http://schemas.microsoft.com/office/drawing/2014/main" id="{73847C73-BE55-4CD8-8650-2E36F13E809B}"/>
                </a:ext>
              </a:extLst>
            </p:cNvPr>
            <p:cNvSpPr/>
            <p:nvPr/>
          </p:nvSpPr>
          <p:spPr>
            <a:xfrm>
              <a:off x="3613862" y="2255343"/>
              <a:ext cx="1980000" cy="198000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FE9AF503-4D85-429A-BFD4-F45D3F7D6AA6}"/>
                </a:ext>
              </a:extLst>
            </p:cNvPr>
            <p:cNvPicPr>
              <a:picLocks noChangeAspect="1"/>
            </p:cNvPicPr>
            <p:nvPr/>
          </p:nvPicPr>
          <p:blipFill rotWithShape="1">
            <a:blip r:embed="rId3"/>
            <a:srcRect l="37370" t="62816" r="42933" b="-1601"/>
            <a:stretch/>
          </p:blipFill>
          <p:spPr>
            <a:xfrm>
              <a:off x="3649862" y="2291343"/>
              <a:ext cx="1908000" cy="1908000"/>
            </a:xfrm>
            <a:prstGeom prst="ellipse">
              <a:avLst/>
            </a:prstGeom>
          </p:spPr>
        </p:pic>
      </p:grpSp>
    </p:spTree>
    <p:extLst>
      <p:ext uri="{BB962C8B-B14F-4D97-AF65-F5344CB8AC3E}">
        <p14:creationId xmlns:p14="http://schemas.microsoft.com/office/powerpoint/2010/main" val="3613256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4D37ECEC-8252-42E2-B2A0-08910B86439C}"/>
              </a:ext>
            </a:extLst>
          </p:cNvPr>
          <p:cNvSpPr/>
          <p:nvPr/>
        </p:nvSpPr>
        <p:spPr>
          <a:xfrm>
            <a:off x="0" y="1455625"/>
            <a:ext cx="5400989" cy="2134047"/>
          </a:xfrm>
          <a:prstGeom prst="rect">
            <a:avLst/>
          </a:prstGeom>
          <a:gradFill flip="none" rotWithShape="0">
            <a:gsLst>
              <a:gs pos="0">
                <a:schemeClr val="bg1"/>
              </a:gs>
              <a:gs pos="100000">
                <a:schemeClr val="bg1">
                  <a:alpha val="0"/>
                </a:schemeClr>
              </a:gs>
              <a:gs pos="90000">
                <a:schemeClr val="bg1">
                  <a:alpha val="2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C2966759-616E-479A-9974-D51A44BE0E40}"/>
              </a:ext>
            </a:extLst>
          </p:cNvPr>
          <p:cNvSpPr/>
          <p:nvPr/>
        </p:nvSpPr>
        <p:spPr>
          <a:xfrm>
            <a:off x="0" y="2763592"/>
            <a:ext cx="4003382" cy="521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35FFA342-93D9-4E49-967E-CD364007D61C}"/>
              </a:ext>
            </a:extLst>
          </p:cNvPr>
          <p:cNvSpPr txBox="1"/>
          <p:nvPr/>
        </p:nvSpPr>
        <p:spPr>
          <a:xfrm>
            <a:off x="370475" y="1900439"/>
            <a:ext cx="4003383" cy="1569660"/>
          </a:xfrm>
          <a:prstGeom prst="rect">
            <a:avLst/>
          </a:prstGeom>
          <a:noFill/>
        </p:spPr>
        <p:txBody>
          <a:bodyPr wrap="square" rtlCol="0" anchor="t">
            <a:spAutoFit/>
          </a:bodyPr>
          <a:lstStyle/>
          <a:p>
            <a:r>
              <a:rPr lang="en-US" altLang="zh-TW" sz="3200" b="1">
                <a:solidFill>
                  <a:srgbClr val="002060"/>
                </a:solidFill>
                <a:latin typeface="微軟正黑體" panose="020B0604030504040204" pitchFamily="34" charset="-120"/>
                <a:ea typeface="微軟正黑體" panose="020B0604030504040204" pitchFamily="34" charset="-120"/>
              </a:rPr>
              <a:t>NAS </a:t>
            </a:r>
            <a:r>
              <a:rPr lang="zh-TW" altLang="en-US" sz="3200" b="1">
                <a:solidFill>
                  <a:srgbClr val="002060"/>
                </a:solidFill>
                <a:latin typeface="微軟正黑體" panose="020B0604030504040204" pitchFamily="34" charset="-120"/>
                <a:ea typeface="微軟正黑體" panose="020B0604030504040204" pitchFamily="34" charset="-120"/>
              </a:rPr>
              <a:t>或伺服器的容量不敷使用，如何方便快速地進行</a:t>
            </a:r>
            <a:r>
              <a:rPr lang="zh-CN" altLang="en-US" sz="3200" b="1">
                <a:solidFill>
                  <a:srgbClr val="002060"/>
                </a:solidFill>
                <a:latin typeface="微軟正黑體" panose="020B0604030504040204" pitchFamily="34" charset="-120"/>
                <a:ea typeface="微軟正黑體" panose="020B0604030504040204" pitchFamily="34" charset="-120"/>
              </a:rPr>
              <a:t>擴充</a:t>
            </a:r>
            <a:r>
              <a:rPr lang="zh-TW" altLang="en-US" sz="3200" b="1">
                <a:solidFill>
                  <a:srgbClr val="002060"/>
                </a:solidFill>
                <a:latin typeface="微軟正黑體" panose="020B0604030504040204" pitchFamily="34" charset="-120"/>
                <a:ea typeface="微軟正黑體" panose="020B0604030504040204" pitchFamily="34" charset="-120"/>
              </a:rPr>
              <a:t>？</a:t>
            </a:r>
          </a:p>
        </p:txBody>
      </p:sp>
      <p:pic>
        <p:nvPicPr>
          <p:cNvPr id="3" name="圖片 2">
            <a:extLst>
              <a:ext uri="{FF2B5EF4-FFF2-40B4-BE49-F238E27FC236}">
                <a16:creationId xmlns:a16="http://schemas.microsoft.com/office/drawing/2014/main" id="{80665B22-67A9-4331-9F5C-1AA80946D5AD}"/>
              </a:ext>
            </a:extLst>
          </p:cNvPr>
          <p:cNvPicPr>
            <a:picLocks noChangeAspect="1"/>
          </p:cNvPicPr>
          <p:nvPr/>
        </p:nvPicPr>
        <p:blipFill>
          <a:blip r:embed="rId3">
            <a:extLst/>
          </a:blip>
          <a:stretch>
            <a:fillRect/>
          </a:stretch>
        </p:blipFill>
        <p:spPr>
          <a:xfrm flipV="1">
            <a:off x="428585" y="1088876"/>
            <a:ext cx="3574797" cy="754859"/>
          </a:xfrm>
          <a:prstGeom prst="rect">
            <a:avLst/>
          </a:prstGeom>
        </p:spPr>
      </p:pic>
      <p:sp>
        <p:nvSpPr>
          <p:cNvPr id="7" name="文字方塊 6">
            <a:extLst>
              <a:ext uri="{FF2B5EF4-FFF2-40B4-BE49-F238E27FC236}">
                <a16:creationId xmlns:a16="http://schemas.microsoft.com/office/drawing/2014/main" id="{191F95B8-5E8F-4B49-9488-317053432A69}"/>
              </a:ext>
            </a:extLst>
          </p:cNvPr>
          <p:cNvSpPr txBox="1"/>
          <p:nvPr/>
        </p:nvSpPr>
        <p:spPr>
          <a:xfrm>
            <a:off x="736353" y="1239694"/>
            <a:ext cx="2954655" cy="461665"/>
          </a:xfrm>
          <a:prstGeom prst="rect">
            <a:avLst/>
          </a:prstGeom>
          <a:noFill/>
        </p:spPr>
        <p:txBody>
          <a:bodyPr wrap="none" rtlCol="0">
            <a:spAutoFit/>
          </a:bodyPr>
          <a:lstStyle/>
          <a:p>
            <a:r>
              <a:rPr lang="zh-TW" altLang="en-US" sz="2400" b="1">
                <a:solidFill>
                  <a:schemeClr val="bg1"/>
                </a:solidFill>
                <a:latin typeface="微軟正黑體" panose="020B0604030504040204" pitchFamily="34" charset="-120"/>
                <a:ea typeface="微軟正黑體" panose="020B0604030504040204" pitchFamily="34" charset="-120"/>
              </a:rPr>
              <a:t>您的需求，我們滿足</a:t>
            </a:r>
          </a:p>
        </p:txBody>
      </p:sp>
    </p:spTree>
    <p:extLst>
      <p:ext uri="{BB962C8B-B14F-4D97-AF65-F5344CB8AC3E}">
        <p14:creationId xmlns:p14="http://schemas.microsoft.com/office/powerpoint/2010/main" val="1302561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001F5A29-3344-4091-A36A-39038DC845A2}"/>
              </a:ext>
            </a:extLst>
          </p:cNvPr>
          <p:cNvPicPr>
            <a:picLocks noChangeAspect="1"/>
          </p:cNvPicPr>
          <p:nvPr/>
        </p:nvPicPr>
        <p:blipFill>
          <a:blip r:embed="rId3">
            <a:extLst/>
          </a:blip>
          <a:stretch>
            <a:fillRect/>
          </a:stretch>
        </p:blipFill>
        <p:spPr>
          <a:xfrm>
            <a:off x="298638" y="3511776"/>
            <a:ext cx="3639388" cy="682876"/>
          </a:xfrm>
          <a:prstGeom prst="rect">
            <a:avLst/>
          </a:prstGeom>
        </p:spPr>
      </p:pic>
      <p:pic>
        <p:nvPicPr>
          <p:cNvPr id="33" name="圖片 32">
            <a:extLst>
              <a:ext uri="{FF2B5EF4-FFF2-40B4-BE49-F238E27FC236}">
                <a16:creationId xmlns:a16="http://schemas.microsoft.com/office/drawing/2014/main" id="{B97AA85D-AEC2-4E66-8E1A-029BE3A69532}"/>
              </a:ext>
            </a:extLst>
          </p:cNvPr>
          <p:cNvPicPr>
            <a:picLocks noChangeAspect="1"/>
          </p:cNvPicPr>
          <p:nvPr/>
        </p:nvPicPr>
        <p:blipFill>
          <a:blip r:embed="rId3">
            <a:extLst/>
          </a:blip>
          <a:stretch>
            <a:fillRect/>
          </a:stretch>
        </p:blipFill>
        <p:spPr>
          <a:xfrm>
            <a:off x="298638" y="2655731"/>
            <a:ext cx="3639388" cy="682876"/>
          </a:xfrm>
          <a:prstGeom prst="rect">
            <a:avLst/>
          </a:prstGeom>
        </p:spPr>
      </p:pic>
      <p:sp>
        <p:nvSpPr>
          <p:cNvPr id="9" name="內容版面配置區 1">
            <a:extLst>
              <a:ext uri="{FF2B5EF4-FFF2-40B4-BE49-F238E27FC236}">
                <a16:creationId xmlns:a16="http://schemas.microsoft.com/office/drawing/2014/main" id="{9B1E05BC-1F31-4A8C-BB15-04D3777309DF}"/>
              </a:ext>
            </a:extLst>
          </p:cNvPr>
          <p:cNvSpPr txBox="1">
            <a:spLocks/>
          </p:cNvSpPr>
          <p:nvPr/>
        </p:nvSpPr>
        <p:spPr>
          <a:xfrm>
            <a:off x="467360" y="1008439"/>
            <a:ext cx="8140209" cy="1033411"/>
          </a:xfrm>
          <a:prstGeom prst="rect">
            <a:avLst/>
          </a:prstGeom>
        </p:spPr>
        <p:txBody>
          <a:bodyPr vert="horz" lIns="91440" tIns="45720" rIns="91440" bIns="45720" rtlCol="0" anchor="t">
            <a:normAutofit/>
          </a:bodyPr>
          <a:lstStyle/>
          <a:p>
            <a:pPr>
              <a:buClr>
                <a:schemeClr val="bg2">
                  <a:lumMod val="90000"/>
                  <a:lumOff val="10000"/>
                </a:schemeClr>
              </a:buClr>
              <a:defRPr/>
            </a:pPr>
            <a:r>
              <a:rPr lang="zh-TW" altLang="en-US" sz="1800" b="1">
                <a:solidFill>
                  <a:schemeClr val="bg2">
                    <a:lumMod val="90000"/>
                    <a:lumOff val="10000"/>
                  </a:schemeClr>
                </a:solidFill>
                <a:latin typeface="微軟正黑體" pitchFamily="34" charset="-120"/>
                <a:ea typeface="微軟正黑體" pitchFamily="34" charset="-120"/>
              </a:rPr>
              <a:t>連接外接 RAID 裝置時，將顯示為外接儲存裝置。您可透過三步驟將其變更為 NAS 擴充儲存空間</a:t>
            </a:r>
          </a:p>
          <a:p>
            <a:pPr marL="342900" indent="-342900">
              <a:buClr>
                <a:schemeClr val="bg2">
                  <a:lumMod val="90000"/>
                  <a:lumOff val="10000"/>
                </a:schemeClr>
              </a:buClr>
              <a:buFont typeface="微軟正黑體" panose="020B0604030504040204" pitchFamily="34" charset="-120"/>
              <a:buChar char="•"/>
              <a:defRPr/>
            </a:pPr>
            <a:endParaRPr lang="zh-TW" altLang="en-US" sz="1800" b="1">
              <a:solidFill>
                <a:schemeClr val="bg2">
                  <a:lumMod val="90000"/>
                  <a:lumOff val="10000"/>
                </a:schemeClr>
              </a:solidFill>
              <a:latin typeface="微軟正黑體" pitchFamily="34" charset="-120"/>
              <a:ea typeface="微軟正黑體" pitchFamily="34" charset="-120"/>
            </a:endParaRPr>
          </a:p>
          <a:p>
            <a:pPr marL="342900" indent="-342900">
              <a:buClr>
                <a:schemeClr val="bg2">
                  <a:lumMod val="90000"/>
                  <a:lumOff val="10000"/>
                </a:schemeClr>
              </a:buClr>
              <a:buFont typeface="微軟正黑體" panose="020B0604030504040204" pitchFamily="34" charset="-120"/>
              <a:buChar char="•"/>
              <a:defRPr/>
            </a:pPr>
            <a:endParaRPr lang="zh-TW" altLang="en-US" sz="1800" b="1">
              <a:solidFill>
                <a:schemeClr val="bg2">
                  <a:lumMod val="90000"/>
                  <a:lumOff val="10000"/>
                </a:schemeClr>
              </a:solidFill>
              <a:latin typeface="微軟正黑體" pitchFamily="34" charset="-120"/>
              <a:ea typeface="微軟正黑體" pitchFamily="34" charset="-120"/>
            </a:endParaRPr>
          </a:p>
          <a:p>
            <a:pPr marL="342900" indent="-342900">
              <a:buClr>
                <a:schemeClr val="bg2">
                  <a:lumMod val="90000"/>
                  <a:lumOff val="10000"/>
                </a:schemeClr>
              </a:buClr>
              <a:buFont typeface="微軟正黑體" panose="020B0604030504040204" pitchFamily="34" charset="-120"/>
              <a:buChar char="•"/>
              <a:defRPr/>
            </a:pPr>
            <a:endParaRPr lang="zh-TW" altLang="en-US" sz="1800" b="1">
              <a:solidFill>
                <a:schemeClr val="bg2">
                  <a:lumMod val="90000"/>
                  <a:lumOff val="10000"/>
                </a:schemeClr>
              </a:solidFill>
              <a:latin typeface="微軟正黑體" pitchFamily="34" charset="-120"/>
              <a:ea typeface="微軟正黑體" pitchFamily="34" charset="-120"/>
            </a:endParaRPr>
          </a:p>
        </p:txBody>
      </p:sp>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a:xfrm>
            <a:off x="1080654" y="-20170"/>
            <a:ext cx="8063345" cy="931827"/>
          </a:xfrm>
        </p:spPr>
        <p:txBody>
          <a:bodyPr/>
          <a:lstStyle/>
          <a:p>
            <a:r>
              <a:rPr lang="zh-CN" altLang="en-US" dirty="0"/>
              <a:t>輕鬆在 QTS 建立儲存空間</a:t>
            </a:r>
          </a:p>
        </p:txBody>
      </p:sp>
      <p:sp>
        <p:nvSpPr>
          <p:cNvPr id="805" name="內容版面配置區 1">
            <a:extLst>
              <a:ext uri="{FF2B5EF4-FFF2-40B4-BE49-F238E27FC236}">
                <a16:creationId xmlns:a16="http://schemas.microsoft.com/office/drawing/2014/main" id="{8A0C69A8-31AF-4D0F-923C-3DBCEE060333}"/>
              </a:ext>
            </a:extLst>
          </p:cNvPr>
          <p:cNvSpPr txBox="1">
            <a:spLocks/>
          </p:cNvSpPr>
          <p:nvPr/>
        </p:nvSpPr>
        <p:spPr>
          <a:xfrm>
            <a:off x="572290" y="4464395"/>
            <a:ext cx="5540326" cy="327033"/>
          </a:xfrm>
          <a:prstGeom prst="rect">
            <a:avLst/>
          </a:prstGeom>
        </p:spPr>
        <p:txBody>
          <a:bodyPr vert="horz" lIns="91440" tIns="45720" rIns="91440" bIns="45720" rtlCol="0" anchor="t">
            <a:normAutofit/>
          </a:bodyPr>
          <a:lstStyle/>
          <a:p>
            <a:pPr>
              <a:defRPr/>
            </a:pPr>
            <a:r>
              <a:rPr lang="zh-TW" altLang="en-US" sz="1000" b="1">
                <a:solidFill>
                  <a:schemeClr val="bg2">
                    <a:lumMod val="90000"/>
                    <a:lumOff val="10000"/>
                  </a:schemeClr>
                </a:solidFill>
                <a:latin typeface="微軟正黑體" pitchFamily="34" charset="-120"/>
                <a:ea typeface="微軟正黑體" pitchFamily="34" charset="-120"/>
              </a:rPr>
              <a:t>在進行 RAID 設定時，須先將 TR-00</a:t>
            </a:r>
            <a:r>
              <a:rPr lang="en-US" altLang="zh-TW" sz="1000" b="1">
                <a:solidFill>
                  <a:schemeClr val="bg2">
                    <a:lumMod val="90000"/>
                    <a:lumOff val="10000"/>
                  </a:schemeClr>
                </a:solidFill>
                <a:latin typeface="微軟正黑體" pitchFamily="34" charset="-120"/>
                <a:ea typeface="微軟正黑體" pitchFamily="34" charset="-120"/>
              </a:rPr>
              <a:t>4U</a:t>
            </a:r>
            <a:r>
              <a:rPr lang="zh-TW" altLang="en-US" sz="1000" b="1">
                <a:solidFill>
                  <a:schemeClr val="bg2">
                    <a:lumMod val="90000"/>
                    <a:lumOff val="10000"/>
                  </a:schemeClr>
                </a:solidFill>
                <a:latin typeface="微軟正黑體" pitchFamily="34" charset="-120"/>
                <a:ea typeface="微軟正黑體" pitchFamily="34" charset="-120"/>
              </a:rPr>
              <a:t> 背後開關切換為 "軟體控制" 以避免誤操作及資料遺失！</a:t>
            </a:r>
          </a:p>
          <a:p>
            <a:pPr>
              <a:defRPr/>
            </a:pPr>
            <a:endParaRPr lang="zh-TW" altLang="en-US" sz="1000" b="1">
              <a:solidFill>
                <a:schemeClr val="bg2">
                  <a:lumMod val="90000"/>
                  <a:lumOff val="10000"/>
                </a:schemeClr>
              </a:solidFill>
              <a:latin typeface="微軟正黑體" pitchFamily="34" charset="-120"/>
              <a:ea typeface="微軟正黑體" pitchFamily="34" charset="-120"/>
            </a:endParaRPr>
          </a:p>
        </p:txBody>
      </p:sp>
      <p:pic>
        <p:nvPicPr>
          <p:cNvPr id="14" name="圖片 13">
            <a:extLst>
              <a:ext uri="{FF2B5EF4-FFF2-40B4-BE49-F238E27FC236}">
                <a16:creationId xmlns:a16="http://schemas.microsoft.com/office/drawing/2014/main" id="{13EA09E6-F21D-4932-AF90-DF094AC28D1A}"/>
              </a:ext>
            </a:extLst>
          </p:cNvPr>
          <p:cNvPicPr>
            <a:picLocks noChangeAspect="1"/>
          </p:cNvPicPr>
          <p:nvPr/>
        </p:nvPicPr>
        <p:blipFill>
          <a:blip r:embed="rId4"/>
          <a:stretch>
            <a:fillRect/>
          </a:stretch>
        </p:blipFill>
        <p:spPr>
          <a:xfrm>
            <a:off x="321527" y="4464395"/>
            <a:ext cx="244561" cy="214600"/>
          </a:xfrm>
          <a:prstGeom prst="rect">
            <a:avLst/>
          </a:prstGeom>
        </p:spPr>
      </p:pic>
      <p:pic>
        <p:nvPicPr>
          <p:cNvPr id="17" name="圖片 16">
            <a:extLst>
              <a:ext uri="{FF2B5EF4-FFF2-40B4-BE49-F238E27FC236}">
                <a16:creationId xmlns:a16="http://schemas.microsoft.com/office/drawing/2014/main" id="{A0EB4B1E-FB0D-4BF2-8590-4BBDE326F9BD}"/>
              </a:ext>
            </a:extLst>
          </p:cNvPr>
          <p:cNvPicPr>
            <a:picLocks noChangeAspect="1"/>
          </p:cNvPicPr>
          <p:nvPr/>
        </p:nvPicPr>
        <p:blipFill>
          <a:blip r:embed="rId3">
            <a:extLst/>
          </a:blip>
          <a:stretch>
            <a:fillRect/>
          </a:stretch>
        </p:blipFill>
        <p:spPr>
          <a:xfrm>
            <a:off x="298638" y="1821638"/>
            <a:ext cx="3639388" cy="682876"/>
          </a:xfrm>
          <a:prstGeom prst="rect">
            <a:avLst/>
          </a:prstGeom>
        </p:spPr>
      </p:pic>
      <p:sp>
        <p:nvSpPr>
          <p:cNvPr id="18" name="文字方塊 17">
            <a:extLst>
              <a:ext uri="{FF2B5EF4-FFF2-40B4-BE49-F238E27FC236}">
                <a16:creationId xmlns:a16="http://schemas.microsoft.com/office/drawing/2014/main" id="{B53F2847-4B2F-4950-A667-2EFEAE57578B}"/>
              </a:ext>
            </a:extLst>
          </p:cNvPr>
          <p:cNvSpPr txBox="1"/>
          <p:nvPr/>
        </p:nvSpPr>
        <p:spPr>
          <a:xfrm>
            <a:off x="383094" y="1873183"/>
            <a:ext cx="794318" cy="523010"/>
          </a:xfrm>
          <a:prstGeom prst="rect">
            <a:avLst/>
          </a:prstGeom>
          <a:noFill/>
        </p:spPr>
        <p:txBody>
          <a:bodyPr wrap="square" rtlCol="0">
            <a:spAutoFit/>
          </a:bodyPr>
          <a:lstStyle/>
          <a:p>
            <a:r>
              <a:rPr lang="en-US" altLang="zh-TW" sz="3200" b="1">
                <a:solidFill>
                  <a:schemeClr val="bg1"/>
                </a:solidFill>
              </a:rPr>
              <a:t>01</a:t>
            </a:r>
            <a:endParaRPr lang="zh-TW" altLang="en-US" sz="3200" b="1">
              <a:solidFill>
                <a:schemeClr val="bg1"/>
              </a:solidFill>
            </a:endParaRPr>
          </a:p>
        </p:txBody>
      </p:sp>
      <p:sp>
        <p:nvSpPr>
          <p:cNvPr id="20" name="矩形 19">
            <a:extLst>
              <a:ext uri="{FF2B5EF4-FFF2-40B4-BE49-F238E27FC236}">
                <a16:creationId xmlns:a16="http://schemas.microsoft.com/office/drawing/2014/main" id="{C0209DF6-3E5F-4F3F-A505-B97BC096AFD0}"/>
              </a:ext>
            </a:extLst>
          </p:cNvPr>
          <p:cNvSpPr/>
          <p:nvPr/>
        </p:nvSpPr>
        <p:spPr>
          <a:xfrm>
            <a:off x="1003270" y="1911451"/>
            <a:ext cx="2204450" cy="523220"/>
          </a:xfrm>
          <a:prstGeom prst="rect">
            <a:avLst/>
          </a:prstGeom>
        </p:spPr>
        <p:txBody>
          <a:bodyPr wrap="none">
            <a:spAutoFit/>
          </a:bodyPr>
          <a:lstStyle/>
          <a:p>
            <a:pPr lvl="0"/>
            <a:r>
              <a:rPr lang="zh-TW" altLang="en-US" b="1">
                <a:solidFill>
                  <a:srgbClr val="002060"/>
                </a:solidFill>
                <a:latin typeface="Microsoft JhengHei"/>
                <a:ea typeface="Microsoft JhengHei"/>
              </a:rPr>
              <a:t>選定磁碟管理 </a:t>
            </a:r>
            <a:r>
              <a:rPr lang="en-US" altLang="en-US" b="1">
                <a:solidFill>
                  <a:srgbClr val="002060"/>
                </a:solidFill>
                <a:latin typeface="Microsoft JhengHei"/>
                <a:ea typeface="Microsoft JhengHei"/>
              </a:rPr>
              <a:t>&gt;</a:t>
            </a:r>
            <a:r>
              <a:rPr lang="zh-TW" altLang="en-US" b="1">
                <a:solidFill>
                  <a:srgbClr val="002060"/>
                </a:solidFill>
                <a:latin typeface="Microsoft JhengHei"/>
                <a:ea typeface="Microsoft JhengHei"/>
              </a:rPr>
              <a:t> 進入軟體</a:t>
            </a:r>
            <a:endParaRPr lang="en-US" altLang="zh-TW" b="1">
              <a:solidFill>
                <a:srgbClr val="002060"/>
              </a:solidFill>
              <a:latin typeface="Microsoft JhengHei"/>
              <a:ea typeface="Microsoft JhengHei"/>
            </a:endParaRPr>
          </a:p>
          <a:p>
            <a:pPr lvl="0"/>
            <a:r>
              <a:rPr lang="zh-TW" altLang="en-US" b="1">
                <a:solidFill>
                  <a:srgbClr val="002060"/>
                </a:solidFill>
                <a:latin typeface="Microsoft JhengHei"/>
                <a:ea typeface="Microsoft JhengHei"/>
              </a:rPr>
              <a:t>控制精靈</a:t>
            </a:r>
            <a:endParaRPr lang="zh-TW" altLang="en-US">
              <a:solidFill>
                <a:srgbClr val="002060"/>
              </a:solidFill>
            </a:endParaRPr>
          </a:p>
        </p:txBody>
      </p:sp>
      <p:sp>
        <p:nvSpPr>
          <p:cNvPr id="27" name="文字方塊 26">
            <a:extLst>
              <a:ext uri="{FF2B5EF4-FFF2-40B4-BE49-F238E27FC236}">
                <a16:creationId xmlns:a16="http://schemas.microsoft.com/office/drawing/2014/main" id="{4A34CA58-5D8F-418A-92DF-1DC910ED023E}"/>
              </a:ext>
            </a:extLst>
          </p:cNvPr>
          <p:cNvSpPr txBox="1"/>
          <p:nvPr/>
        </p:nvSpPr>
        <p:spPr>
          <a:xfrm>
            <a:off x="383094" y="2717953"/>
            <a:ext cx="794318" cy="584775"/>
          </a:xfrm>
          <a:prstGeom prst="rect">
            <a:avLst/>
          </a:prstGeom>
          <a:noFill/>
        </p:spPr>
        <p:txBody>
          <a:bodyPr wrap="square" rtlCol="0">
            <a:spAutoFit/>
          </a:bodyPr>
          <a:lstStyle/>
          <a:p>
            <a:r>
              <a:rPr lang="en-US" altLang="zh-TW" sz="3200" b="1">
                <a:solidFill>
                  <a:schemeClr val="bg1"/>
                </a:solidFill>
              </a:rPr>
              <a:t>02</a:t>
            </a:r>
            <a:endParaRPr lang="zh-TW" altLang="en-US" sz="3200" b="1">
              <a:solidFill>
                <a:schemeClr val="bg1"/>
              </a:solidFill>
            </a:endParaRPr>
          </a:p>
        </p:txBody>
      </p:sp>
      <p:sp>
        <p:nvSpPr>
          <p:cNvPr id="25" name="矩形 24">
            <a:extLst>
              <a:ext uri="{FF2B5EF4-FFF2-40B4-BE49-F238E27FC236}">
                <a16:creationId xmlns:a16="http://schemas.microsoft.com/office/drawing/2014/main" id="{8AA244F6-F252-40DA-9B41-31869A8478CD}"/>
              </a:ext>
            </a:extLst>
          </p:cNvPr>
          <p:cNvSpPr/>
          <p:nvPr/>
        </p:nvSpPr>
        <p:spPr>
          <a:xfrm>
            <a:off x="976093" y="2757651"/>
            <a:ext cx="2332690" cy="523220"/>
          </a:xfrm>
          <a:prstGeom prst="rect">
            <a:avLst/>
          </a:prstGeom>
        </p:spPr>
        <p:txBody>
          <a:bodyPr wrap="none">
            <a:spAutoFit/>
          </a:bodyPr>
          <a:lstStyle/>
          <a:p>
            <a:pPr lvl="0"/>
            <a:r>
              <a:rPr lang="zh-TW" altLang="en-US" b="1">
                <a:solidFill>
                  <a:srgbClr val="002060"/>
                </a:solidFill>
                <a:latin typeface="Microsoft JhengHei"/>
                <a:ea typeface="Microsoft JhengHei"/>
              </a:rPr>
              <a:t>調整需要的外接 </a:t>
            </a:r>
            <a:r>
              <a:rPr lang="af-ZA" altLang="en-US" b="1">
                <a:solidFill>
                  <a:srgbClr val="002060"/>
                </a:solidFill>
                <a:latin typeface="Microsoft JhengHei"/>
                <a:ea typeface="Microsoft JhengHei"/>
              </a:rPr>
              <a:t>RAID</a:t>
            </a:r>
            <a:r>
              <a:rPr lang="zh-TW" altLang="en-US" b="1">
                <a:solidFill>
                  <a:srgbClr val="002060"/>
                </a:solidFill>
                <a:latin typeface="Microsoft JhengHei"/>
                <a:ea typeface="Microsoft JhengHei"/>
              </a:rPr>
              <a:t> 類型</a:t>
            </a:r>
            <a:endParaRPr lang="en-US" altLang="zh-TW" b="1">
              <a:solidFill>
                <a:srgbClr val="002060"/>
              </a:solidFill>
              <a:latin typeface="Microsoft JhengHei"/>
              <a:ea typeface="Microsoft JhengHei"/>
            </a:endParaRPr>
          </a:p>
          <a:p>
            <a:pPr lvl="0"/>
            <a:r>
              <a:rPr lang="zh-TW" altLang="en-US" b="1">
                <a:solidFill>
                  <a:srgbClr val="002060"/>
                </a:solidFill>
                <a:latin typeface="Microsoft JhengHei"/>
                <a:ea typeface="Microsoft JhengHei"/>
              </a:rPr>
              <a:t>與磁碟成員</a:t>
            </a:r>
          </a:p>
        </p:txBody>
      </p:sp>
      <p:sp>
        <p:nvSpPr>
          <p:cNvPr id="32" name="文字方塊 31">
            <a:extLst>
              <a:ext uri="{FF2B5EF4-FFF2-40B4-BE49-F238E27FC236}">
                <a16:creationId xmlns:a16="http://schemas.microsoft.com/office/drawing/2014/main" id="{CC32A45C-426F-458B-AEFD-5162C0CF372D}"/>
              </a:ext>
            </a:extLst>
          </p:cNvPr>
          <p:cNvSpPr txBox="1"/>
          <p:nvPr/>
        </p:nvSpPr>
        <p:spPr>
          <a:xfrm>
            <a:off x="383094" y="3566058"/>
            <a:ext cx="794318" cy="584775"/>
          </a:xfrm>
          <a:prstGeom prst="rect">
            <a:avLst/>
          </a:prstGeom>
          <a:noFill/>
        </p:spPr>
        <p:txBody>
          <a:bodyPr wrap="square" rtlCol="0">
            <a:spAutoFit/>
          </a:bodyPr>
          <a:lstStyle/>
          <a:p>
            <a:r>
              <a:rPr lang="en-US" altLang="zh-TW" sz="3200" b="1">
                <a:solidFill>
                  <a:schemeClr val="bg1"/>
                </a:solidFill>
              </a:rPr>
              <a:t>03</a:t>
            </a:r>
            <a:endParaRPr lang="zh-TW" altLang="en-US" sz="3200" b="1">
              <a:solidFill>
                <a:schemeClr val="bg1"/>
              </a:solidFill>
            </a:endParaRPr>
          </a:p>
        </p:txBody>
      </p:sp>
      <p:sp>
        <p:nvSpPr>
          <p:cNvPr id="30" name="矩形 29">
            <a:extLst>
              <a:ext uri="{FF2B5EF4-FFF2-40B4-BE49-F238E27FC236}">
                <a16:creationId xmlns:a16="http://schemas.microsoft.com/office/drawing/2014/main" id="{EAD42045-77DB-4BAF-AC05-238C65696C9A}"/>
              </a:ext>
            </a:extLst>
          </p:cNvPr>
          <p:cNvSpPr/>
          <p:nvPr/>
        </p:nvSpPr>
        <p:spPr>
          <a:xfrm>
            <a:off x="976093" y="3611841"/>
            <a:ext cx="2518638" cy="523220"/>
          </a:xfrm>
          <a:prstGeom prst="rect">
            <a:avLst/>
          </a:prstGeom>
        </p:spPr>
        <p:txBody>
          <a:bodyPr wrap="none">
            <a:spAutoFit/>
          </a:bodyPr>
          <a:lstStyle/>
          <a:p>
            <a:pPr lvl="0"/>
            <a:r>
              <a:rPr lang="zh-TW" altLang="en-US" b="1">
                <a:solidFill>
                  <a:srgbClr val="002060"/>
                </a:solidFill>
                <a:latin typeface="Microsoft JhengHei"/>
                <a:ea typeface="Microsoft JhengHei"/>
              </a:rPr>
              <a:t>進入儲存與快照管理，選定新</a:t>
            </a:r>
            <a:endParaRPr lang="en-US" altLang="zh-TW" b="1">
              <a:solidFill>
                <a:srgbClr val="002060"/>
              </a:solidFill>
              <a:latin typeface="Microsoft JhengHei"/>
              <a:ea typeface="Microsoft JhengHei"/>
            </a:endParaRPr>
          </a:p>
          <a:p>
            <a:pPr lvl="0"/>
            <a:r>
              <a:rPr lang="zh-TW" altLang="en-US" b="1">
                <a:solidFill>
                  <a:srgbClr val="002060"/>
                </a:solidFill>
                <a:latin typeface="Microsoft JhengHei"/>
                <a:ea typeface="Microsoft JhengHei"/>
              </a:rPr>
              <a:t>建立的外接 </a:t>
            </a:r>
            <a:r>
              <a:rPr lang="af-ZA" altLang="en-US" b="1">
                <a:solidFill>
                  <a:srgbClr val="002060"/>
                </a:solidFill>
                <a:latin typeface="Microsoft JhengHei"/>
                <a:ea typeface="Microsoft JhengHei"/>
              </a:rPr>
              <a:t>RAID</a:t>
            </a:r>
            <a:r>
              <a:rPr lang="zh-TW" altLang="en-US" b="1">
                <a:solidFill>
                  <a:srgbClr val="002060"/>
                </a:solidFill>
                <a:latin typeface="Microsoft JhengHei"/>
                <a:ea typeface="Microsoft JhengHei"/>
              </a:rPr>
              <a:t> 建立儲存池</a:t>
            </a:r>
            <a:endParaRPr lang="zh-TW" altLang="en-US">
              <a:solidFill>
                <a:srgbClr val="002060"/>
              </a:solidFill>
            </a:endParaRPr>
          </a:p>
        </p:txBody>
      </p:sp>
      <p:pic>
        <p:nvPicPr>
          <p:cNvPr id="5" name="圖片 6" descr="一張含有 螢幕擷取畫面 的圖片&#10;&#10;描述是以非常高的可信度產生">
            <a:extLst>
              <a:ext uri="{FF2B5EF4-FFF2-40B4-BE49-F238E27FC236}">
                <a16:creationId xmlns:a16="http://schemas.microsoft.com/office/drawing/2014/main" id="{3D81171B-5646-4977-B2C5-50F002953A06}"/>
              </a:ext>
            </a:extLst>
          </p:cNvPr>
          <p:cNvPicPr>
            <a:picLocks noChangeAspect="1"/>
          </p:cNvPicPr>
          <p:nvPr/>
        </p:nvPicPr>
        <p:blipFill rotWithShape="1">
          <a:blip r:embed="rId5"/>
          <a:srcRect t="763" b="254"/>
          <a:stretch/>
        </p:blipFill>
        <p:spPr>
          <a:xfrm>
            <a:off x="4114800" y="1440276"/>
            <a:ext cx="4693447" cy="2927337"/>
          </a:xfrm>
          <a:prstGeom prst="rect">
            <a:avLst/>
          </a:prstGeom>
          <a:ln>
            <a:solidFill>
              <a:schemeClr val="tx1">
                <a:lumMod val="50000"/>
                <a:lumOff val="50000"/>
              </a:schemeClr>
            </a:solidFill>
          </a:ln>
        </p:spPr>
      </p:pic>
      <p:pic>
        <p:nvPicPr>
          <p:cNvPr id="19" name="圖片 18">
            <a:extLst>
              <a:ext uri="{FF2B5EF4-FFF2-40B4-BE49-F238E27FC236}">
                <a16:creationId xmlns:a16="http://schemas.microsoft.com/office/drawing/2014/main" id="{960D976C-5832-487C-8D05-1C56F137C735}"/>
              </a:ext>
            </a:extLst>
          </p:cNvPr>
          <p:cNvPicPr>
            <a:picLocks noChangeAspect="1"/>
          </p:cNvPicPr>
          <p:nvPr/>
        </p:nvPicPr>
        <p:blipFill>
          <a:blip r:embed="rId6"/>
          <a:stretch>
            <a:fillRect/>
          </a:stretch>
        </p:blipFill>
        <p:spPr>
          <a:xfrm>
            <a:off x="321528" y="121545"/>
            <a:ext cx="2013430" cy="648000"/>
          </a:xfrm>
          <a:prstGeom prst="rect">
            <a:avLst/>
          </a:prstGeom>
        </p:spPr>
      </p:pic>
      <p:sp>
        <p:nvSpPr>
          <p:cNvPr id="21" name="矩形 20">
            <a:extLst>
              <a:ext uri="{FF2B5EF4-FFF2-40B4-BE49-F238E27FC236}">
                <a16:creationId xmlns:a16="http://schemas.microsoft.com/office/drawing/2014/main" id="{263E6672-3686-4FFC-A4A8-47116CA604F0}"/>
              </a:ext>
            </a:extLst>
          </p:cNvPr>
          <p:cNvSpPr/>
          <p:nvPr/>
        </p:nvSpPr>
        <p:spPr>
          <a:xfrm>
            <a:off x="697301" y="182533"/>
            <a:ext cx="1261884" cy="523220"/>
          </a:xfrm>
          <a:prstGeom prst="rect">
            <a:avLst/>
          </a:prstGeom>
        </p:spPr>
        <p:txBody>
          <a:bodyPr wrap="none">
            <a:spAutoFit/>
          </a:bodyPr>
          <a:lstStyle/>
          <a:p>
            <a:r>
              <a:rPr lang="zh-CN" altLang="en-US" sz="2800" b="1" dirty="0">
                <a:solidFill>
                  <a:schemeClr val="bg1"/>
                </a:solidFill>
                <a:latin typeface="微軟正黑體" panose="020B0604030504040204" pitchFamily="34" charset="-120"/>
                <a:ea typeface="微軟正黑體" panose="020B0604030504040204" pitchFamily="34" charset="-120"/>
              </a:rPr>
              <a:t>三步驟</a:t>
            </a:r>
            <a:endParaRPr lang="zh-TW" altLang="en-US" sz="1200" dirty="0">
              <a:solidFill>
                <a:schemeClr val="bg1"/>
              </a:solidFill>
            </a:endParaRPr>
          </a:p>
        </p:txBody>
      </p:sp>
    </p:spTree>
    <p:extLst>
      <p:ext uri="{BB962C8B-B14F-4D97-AF65-F5344CB8AC3E}">
        <p14:creationId xmlns:p14="http://schemas.microsoft.com/office/powerpoint/2010/main" val="2893354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a:xfrm>
            <a:off x="408549" y="0"/>
            <a:ext cx="8046720" cy="910474"/>
          </a:xfrm>
        </p:spPr>
        <p:txBody>
          <a:bodyPr/>
          <a:lstStyle/>
          <a:p>
            <a:r>
              <a:rPr lang="zh-CN" altLang="en-US" dirty="0">
                <a:latin typeface="微軟正黑體"/>
                <a:ea typeface="微軟正黑體"/>
              </a:rPr>
              <a:t>管理外接 RAID 群組</a:t>
            </a:r>
          </a:p>
        </p:txBody>
      </p:sp>
      <p:sp>
        <p:nvSpPr>
          <p:cNvPr id="17" name="內容版面配置區 1">
            <a:extLst>
              <a:ext uri="{FF2B5EF4-FFF2-40B4-BE49-F238E27FC236}">
                <a16:creationId xmlns:a16="http://schemas.microsoft.com/office/drawing/2014/main" id="{BDE3AA99-4E03-42AE-8055-93DB0F587125}"/>
              </a:ext>
            </a:extLst>
          </p:cNvPr>
          <p:cNvSpPr txBox="1">
            <a:spLocks/>
          </p:cNvSpPr>
          <p:nvPr/>
        </p:nvSpPr>
        <p:spPr>
          <a:xfrm>
            <a:off x="361630" y="1126973"/>
            <a:ext cx="8015103" cy="2312630"/>
          </a:xfrm>
          <a:prstGeom prst="rect">
            <a:avLst/>
          </a:prstGeom>
        </p:spPr>
        <p:txBody>
          <a:bodyPr vert="horz" lIns="91440" tIns="45720" rIns="91440" bIns="45720" rtlCol="0" anchor="t">
            <a:normAutofit/>
          </a:bodyPr>
          <a:lstStyle/>
          <a:p>
            <a:pPr>
              <a:buClr>
                <a:schemeClr val="bg2">
                  <a:lumMod val="90000"/>
                  <a:lumOff val="10000"/>
                </a:schemeClr>
              </a:buClr>
              <a:defRPr/>
            </a:pPr>
            <a:r>
              <a:rPr lang="zh-TW" altLang="en-US" sz="1800" b="1">
                <a:solidFill>
                  <a:schemeClr val="bg2">
                    <a:lumMod val="90000"/>
                    <a:lumOff val="10000"/>
                  </a:schemeClr>
                </a:solidFill>
                <a:latin typeface="微軟正黑體" pitchFamily="34" charset="-120"/>
                <a:ea typeface="微軟正黑體" pitchFamily="34" charset="-120"/>
              </a:rPr>
              <a:t>透過 QTS 完整整合，外接 RAID 裝置可透過獨立的 RAID 管理介面設定：</a:t>
            </a:r>
          </a:p>
          <a:p>
            <a:pPr>
              <a:defRPr/>
            </a:pPr>
            <a:r>
              <a:rPr lang="en-US" altLang="zh-TW" sz="1800" b="1">
                <a:solidFill>
                  <a:schemeClr val="bg2">
                    <a:lumMod val="90000"/>
                    <a:lumOff val="10000"/>
                  </a:schemeClr>
                </a:solidFill>
                <a:latin typeface="微軟正黑體"/>
                <a:ea typeface="微軟正黑體"/>
              </a:rPr>
              <a:t>-</a:t>
            </a:r>
            <a:r>
              <a:rPr lang="zh-TW" altLang="en-US" sz="1800" b="1">
                <a:solidFill>
                  <a:schemeClr val="bg2">
                    <a:lumMod val="90000"/>
                    <a:lumOff val="10000"/>
                  </a:schemeClr>
                </a:solidFill>
                <a:latin typeface="微軟正黑體"/>
                <a:ea typeface="微軟正黑體"/>
              </a:rPr>
              <a:t> 監控外接 RAID 群組狀態 </a:t>
            </a:r>
          </a:p>
          <a:p>
            <a:pPr>
              <a:defRPr/>
            </a:pPr>
            <a:r>
              <a:rPr lang="en-US" altLang="zh-TW" sz="1800" b="1">
                <a:solidFill>
                  <a:schemeClr val="bg2">
                    <a:lumMod val="90000"/>
                    <a:lumOff val="10000"/>
                  </a:schemeClr>
                </a:solidFill>
                <a:latin typeface="微軟正黑體"/>
                <a:ea typeface="微軟正黑體"/>
              </a:rPr>
              <a:t>-</a:t>
            </a:r>
            <a:r>
              <a:rPr lang="zh-TW" altLang="en-US" sz="1800" b="1">
                <a:solidFill>
                  <a:schemeClr val="bg2">
                    <a:lumMod val="90000"/>
                    <a:lumOff val="10000"/>
                  </a:schemeClr>
                </a:solidFill>
                <a:latin typeface="微軟正黑體"/>
                <a:ea typeface="微軟正黑體"/>
              </a:rPr>
              <a:t> 設定備援指定磁碟</a:t>
            </a:r>
          </a:p>
          <a:p>
            <a:pPr>
              <a:defRPr/>
            </a:pPr>
            <a:r>
              <a:rPr lang="en-US" altLang="zh-TW" sz="1800" b="1">
                <a:solidFill>
                  <a:schemeClr val="bg2">
                    <a:lumMod val="90000"/>
                    <a:lumOff val="10000"/>
                  </a:schemeClr>
                </a:solidFill>
                <a:latin typeface="微軟正黑體"/>
                <a:ea typeface="微軟正黑體"/>
              </a:rPr>
              <a:t>-</a:t>
            </a:r>
            <a:r>
              <a:rPr lang="zh-TW" altLang="en-US" sz="1800" b="1">
                <a:solidFill>
                  <a:schemeClr val="bg2">
                    <a:lumMod val="90000"/>
                    <a:lumOff val="10000"/>
                  </a:schemeClr>
                </a:solidFill>
                <a:latin typeface="微軟正黑體"/>
                <a:ea typeface="微軟正黑體"/>
              </a:rPr>
              <a:t> 刪除外接 RAID 群組</a:t>
            </a:r>
          </a:p>
          <a:p>
            <a:pPr>
              <a:defRPr/>
            </a:pPr>
            <a:r>
              <a:rPr lang="en-US" altLang="zh-TW" sz="1800" b="1">
                <a:solidFill>
                  <a:schemeClr val="bg2">
                    <a:lumMod val="90000"/>
                    <a:lumOff val="10000"/>
                  </a:schemeClr>
                </a:solidFill>
                <a:latin typeface="微軟正黑體"/>
                <a:ea typeface="微軟正黑體"/>
              </a:rPr>
              <a:t>-</a:t>
            </a:r>
            <a:r>
              <a:rPr lang="zh-TW" altLang="en-US" sz="1800" b="1">
                <a:solidFill>
                  <a:schemeClr val="bg2">
                    <a:lumMod val="90000"/>
                    <a:lumOff val="10000"/>
                  </a:schemeClr>
                </a:solidFill>
                <a:latin typeface="微軟正黑體"/>
                <a:ea typeface="微軟正黑體"/>
              </a:rPr>
              <a:t> 更新外接 RAID 裝置韌體</a:t>
            </a:r>
          </a:p>
          <a:p>
            <a:pPr>
              <a:defRPr/>
            </a:pPr>
            <a:r>
              <a:rPr lang="zh-TW" altLang="en-US" sz="1800" b="1">
                <a:solidFill>
                  <a:schemeClr val="bg2">
                    <a:lumMod val="90000"/>
                    <a:lumOff val="10000"/>
                  </a:schemeClr>
                </a:solidFill>
                <a:latin typeface="微軟正黑體"/>
                <a:ea typeface="微軟正黑體"/>
              </a:rPr>
              <a:t>  </a:t>
            </a:r>
            <a:endParaRPr lang="zh-TW" altLang="en-US" sz="1800" b="1">
              <a:solidFill>
                <a:schemeClr val="bg2">
                  <a:lumMod val="90000"/>
                  <a:lumOff val="10000"/>
                </a:schemeClr>
              </a:solidFill>
              <a:latin typeface="微軟正黑體" pitchFamily="34" charset="-120"/>
              <a:ea typeface="微軟正黑體" pitchFamily="34" charset="-120"/>
            </a:endParaRPr>
          </a:p>
        </p:txBody>
      </p:sp>
      <p:sp>
        <p:nvSpPr>
          <p:cNvPr id="18" name="內容版面配置區 1">
            <a:extLst>
              <a:ext uri="{FF2B5EF4-FFF2-40B4-BE49-F238E27FC236}">
                <a16:creationId xmlns:a16="http://schemas.microsoft.com/office/drawing/2014/main" id="{F09E8172-9E10-428B-8B1A-7CD123D524AA}"/>
              </a:ext>
            </a:extLst>
          </p:cNvPr>
          <p:cNvSpPr txBox="1">
            <a:spLocks/>
          </p:cNvSpPr>
          <p:nvPr/>
        </p:nvSpPr>
        <p:spPr>
          <a:xfrm>
            <a:off x="670254" y="3646319"/>
            <a:ext cx="2549844" cy="431099"/>
          </a:xfrm>
          <a:prstGeom prst="rect">
            <a:avLst/>
          </a:prstGeom>
        </p:spPr>
        <p:txBody>
          <a:bodyPr vert="horz" lIns="91440" tIns="45720" rIns="91440" bIns="45720" rtlCol="0" anchor="t">
            <a:normAutofit/>
          </a:bodyPr>
          <a:lstStyle/>
          <a:p>
            <a:pPr>
              <a:defRPr/>
            </a:pPr>
            <a:r>
              <a:rPr lang="zh-TW" altLang="en-US" sz="1100" b="1">
                <a:solidFill>
                  <a:schemeClr val="bg2">
                    <a:lumMod val="90000"/>
                    <a:lumOff val="10000"/>
                  </a:schemeClr>
                </a:solidFill>
                <a:latin typeface="微軟正黑體" pitchFamily="34" charset="-120"/>
                <a:ea typeface="微軟正黑體" pitchFamily="34" charset="-120"/>
              </a:rPr>
              <a:t>一個外接 RAID 群組僅有在其上不具備儲存池或靜態磁碟區時才可被刪除。</a:t>
            </a:r>
          </a:p>
          <a:p>
            <a:pPr>
              <a:defRPr/>
            </a:pPr>
            <a:endParaRPr lang="zh-TW" altLang="en-US" sz="1100" b="1">
              <a:solidFill>
                <a:schemeClr val="bg2">
                  <a:lumMod val="90000"/>
                  <a:lumOff val="10000"/>
                </a:schemeClr>
              </a:solidFill>
              <a:latin typeface="微軟正黑體" pitchFamily="34" charset="-120"/>
              <a:ea typeface="微軟正黑體" pitchFamily="34" charset="-120"/>
            </a:endParaRPr>
          </a:p>
        </p:txBody>
      </p:sp>
      <p:pic>
        <p:nvPicPr>
          <p:cNvPr id="20" name="圖片 13">
            <a:extLst>
              <a:ext uri="{FF2B5EF4-FFF2-40B4-BE49-F238E27FC236}">
                <a16:creationId xmlns:a16="http://schemas.microsoft.com/office/drawing/2014/main" id="{57BC209B-6DD1-DD4D-A2FB-4E55712A32DC}"/>
              </a:ext>
            </a:extLst>
          </p:cNvPr>
          <p:cNvPicPr>
            <a:picLocks noChangeAspect="1"/>
          </p:cNvPicPr>
          <p:nvPr/>
        </p:nvPicPr>
        <p:blipFill>
          <a:blip r:embed="rId3"/>
          <a:stretch>
            <a:fillRect/>
          </a:stretch>
        </p:blipFill>
        <p:spPr>
          <a:xfrm>
            <a:off x="491859" y="3646319"/>
            <a:ext cx="244561" cy="214600"/>
          </a:xfrm>
          <a:prstGeom prst="rect">
            <a:avLst/>
          </a:prstGeom>
        </p:spPr>
      </p:pic>
      <p:pic>
        <p:nvPicPr>
          <p:cNvPr id="3" name="圖片 3" descr="一張含有 螢幕擷取畫面 的圖片&#10;&#10;描述是以非常高的可信度產生">
            <a:extLst>
              <a:ext uri="{FF2B5EF4-FFF2-40B4-BE49-F238E27FC236}">
                <a16:creationId xmlns:a16="http://schemas.microsoft.com/office/drawing/2014/main" id="{E479671E-E71A-4DAB-B3C3-07AD5CB2E271}"/>
              </a:ext>
            </a:extLst>
          </p:cNvPr>
          <p:cNvPicPr>
            <a:picLocks noChangeAspect="1"/>
          </p:cNvPicPr>
          <p:nvPr/>
        </p:nvPicPr>
        <p:blipFill>
          <a:blip r:embed="rId4"/>
          <a:stretch>
            <a:fillRect/>
          </a:stretch>
        </p:blipFill>
        <p:spPr>
          <a:xfrm>
            <a:off x="3393597" y="1665418"/>
            <a:ext cx="5407818" cy="2755638"/>
          </a:xfrm>
          <a:prstGeom prst="rect">
            <a:avLst/>
          </a:prstGeom>
          <a:ln>
            <a:solidFill>
              <a:schemeClr val="tx1">
                <a:lumMod val="50000"/>
                <a:lumOff val="50000"/>
              </a:schemeClr>
            </a:solidFill>
          </a:ln>
        </p:spPr>
      </p:pic>
    </p:spTree>
    <p:extLst>
      <p:ext uri="{BB962C8B-B14F-4D97-AF65-F5344CB8AC3E}">
        <p14:creationId xmlns:p14="http://schemas.microsoft.com/office/powerpoint/2010/main" val="1670889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6F70F25D-9B71-4E68-BAB9-A3BB9BFD50E1}"/>
              </a:ext>
            </a:extLst>
          </p:cNvPr>
          <p:cNvPicPr>
            <a:picLocks noChangeAspect="1"/>
          </p:cNvPicPr>
          <p:nvPr/>
        </p:nvPicPr>
        <p:blipFill>
          <a:blip r:embed="rId3"/>
          <a:stretch>
            <a:fillRect/>
          </a:stretch>
        </p:blipFill>
        <p:spPr>
          <a:xfrm>
            <a:off x="194072" y="2418907"/>
            <a:ext cx="4079082" cy="2543176"/>
          </a:xfrm>
          <a:prstGeom prst="rect">
            <a:avLst/>
          </a:prstGeom>
        </p:spPr>
      </p:pic>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a:xfrm>
            <a:off x="1506965" y="10880"/>
            <a:ext cx="8313154" cy="916305"/>
          </a:xfrm>
        </p:spPr>
        <p:txBody>
          <a:bodyPr/>
          <a:lstStyle/>
          <a:p>
            <a:r>
              <a:rPr lang="zh-TW" altLang="en-US" sz="3200" dirty="0">
                <a:latin typeface="微軟正黑體"/>
                <a:ea typeface="微軟正黑體"/>
              </a:rPr>
              <a:t>以極低成本建立異機快照備份保險庫</a:t>
            </a:r>
            <a:endParaRPr lang="zh-CN" altLang="en-US" sz="3200" dirty="0">
              <a:latin typeface="微軟正黑體"/>
              <a:ea typeface="微軟正黑體"/>
            </a:endParaRPr>
          </a:p>
        </p:txBody>
      </p:sp>
      <p:sp>
        <p:nvSpPr>
          <p:cNvPr id="17" name="內容版面配置區 1">
            <a:extLst>
              <a:ext uri="{FF2B5EF4-FFF2-40B4-BE49-F238E27FC236}">
                <a16:creationId xmlns:a16="http://schemas.microsoft.com/office/drawing/2014/main" id="{BDE3AA99-4E03-42AE-8055-93DB0F587125}"/>
              </a:ext>
            </a:extLst>
          </p:cNvPr>
          <p:cNvSpPr txBox="1">
            <a:spLocks/>
          </p:cNvSpPr>
          <p:nvPr/>
        </p:nvSpPr>
        <p:spPr>
          <a:xfrm>
            <a:off x="343985" y="1039811"/>
            <a:ext cx="8313153" cy="1016402"/>
          </a:xfrm>
          <a:prstGeom prst="rect">
            <a:avLst/>
          </a:prstGeom>
        </p:spPr>
        <p:txBody>
          <a:bodyPr vert="horz" lIns="91440" tIns="45720" rIns="91440" bIns="45720" rtlCol="0" anchor="t">
            <a:normAutofit/>
          </a:bodyPr>
          <a:lstStyle/>
          <a:p>
            <a:pPr marL="285750" indent="-285750">
              <a:buClr>
                <a:schemeClr val="bg2">
                  <a:lumMod val="90000"/>
                  <a:lumOff val="10000"/>
                </a:schemeClr>
              </a:buClr>
              <a:buFont typeface="Arial" panose="020B0604020202020204" pitchFamily="34" charset="0"/>
              <a:buChar char="•"/>
              <a:defRPr/>
            </a:pPr>
            <a:r>
              <a:rPr lang="zh-TW" altLang="en-US" sz="1800" b="1">
                <a:solidFill>
                  <a:schemeClr val="bg2">
                    <a:lumMod val="90000"/>
                    <a:lumOff val="10000"/>
                  </a:schemeClr>
                </a:solidFill>
                <a:latin typeface="微軟正黑體"/>
                <a:ea typeface="微軟正黑體"/>
              </a:rPr>
              <a:t>由 </a:t>
            </a:r>
            <a:r>
              <a:rPr lang="en-US" altLang="zh-TW" sz="1800" b="1">
                <a:solidFill>
                  <a:schemeClr val="bg2">
                    <a:lumMod val="90000"/>
                    <a:lumOff val="10000"/>
                  </a:schemeClr>
                </a:solidFill>
                <a:latin typeface="微軟正黑體"/>
                <a:ea typeface="微軟正黑體"/>
              </a:rPr>
              <a:t>QNAP</a:t>
            </a:r>
            <a:r>
              <a:rPr lang="zh-TW" altLang="en-US" sz="1800" b="1">
                <a:solidFill>
                  <a:schemeClr val="bg2">
                    <a:lumMod val="90000"/>
                    <a:lumOff val="10000"/>
                  </a:schemeClr>
                </a:solidFill>
                <a:latin typeface="微軟正黑體"/>
                <a:ea typeface="微軟正黑體"/>
              </a:rPr>
              <a:t> 原廠提供的 </a:t>
            </a:r>
            <a:r>
              <a:rPr lang="zh-TW" sz="1800" b="1">
                <a:solidFill>
                  <a:schemeClr val="bg2">
                    <a:lumMod val="90000"/>
                    <a:lumOff val="10000"/>
                  </a:schemeClr>
                </a:solidFill>
                <a:latin typeface="微軟正黑體"/>
                <a:ea typeface="微軟正黑體"/>
              </a:rPr>
              <a:t>TR-00</a:t>
            </a:r>
            <a:r>
              <a:rPr lang="en-US" altLang="zh-TW" sz="1800" b="1">
                <a:solidFill>
                  <a:schemeClr val="bg2">
                    <a:lumMod val="90000"/>
                    <a:lumOff val="10000"/>
                  </a:schemeClr>
                </a:solidFill>
                <a:latin typeface="微軟正黑體"/>
                <a:ea typeface="微軟正黑體"/>
              </a:rPr>
              <a:t>4U</a:t>
            </a:r>
            <a:r>
              <a:rPr lang="zh-TW" altLang="en-US" sz="1800" b="1">
                <a:solidFill>
                  <a:schemeClr val="bg2">
                    <a:lumMod val="90000"/>
                    <a:lumOff val="10000"/>
                  </a:schemeClr>
                </a:solidFill>
                <a:latin typeface="微軟正黑體"/>
                <a:ea typeface="微軟正黑體"/>
              </a:rPr>
              <a:t> 接上 </a:t>
            </a:r>
            <a:r>
              <a:rPr lang="en-US" altLang="zh-TW" sz="1800" b="1">
                <a:solidFill>
                  <a:schemeClr val="bg2">
                    <a:lumMod val="90000"/>
                    <a:lumOff val="10000"/>
                  </a:schemeClr>
                </a:solidFill>
                <a:latin typeface="微軟正黑體"/>
                <a:ea typeface="微軟正黑體"/>
              </a:rPr>
              <a:t>NAS</a:t>
            </a:r>
            <a:r>
              <a:rPr lang="zh-TW" altLang="en-US" sz="1800" b="1">
                <a:solidFill>
                  <a:schemeClr val="bg2">
                    <a:lumMod val="90000"/>
                    <a:lumOff val="10000"/>
                  </a:schemeClr>
                </a:solidFill>
                <a:latin typeface="微軟正黑體"/>
                <a:ea typeface="微軟正黑體"/>
              </a:rPr>
              <a:t> 後可以建立儲存池。</a:t>
            </a:r>
            <a:endParaRPr lang="en-US" altLang="zh-TW" sz="1800">
              <a:solidFill>
                <a:schemeClr val="bg2">
                  <a:lumMod val="90000"/>
                  <a:lumOff val="10000"/>
                </a:schemeClr>
              </a:solidFill>
              <a:latin typeface="微軟正黑體"/>
              <a:ea typeface="微軟正黑體"/>
            </a:endParaRPr>
          </a:p>
          <a:p>
            <a:pPr marL="285750" indent="-285750">
              <a:buClr>
                <a:schemeClr val="bg2">
                  <a:lumMod val="90000"/>
                  <a:lumOff val="10000"/>
                </a:schemeClr>
              </a:buClr>
              <a:buFont typeface="Arial" panose="020B0604020202020204" pitchFamily="34" charset="0"/>
              <a:buChar char="•"/>
              <a:defRPr/>
            </a:pPr>
            <a:r>
              <a:rPr lang="en-US" altLang="zh-TW" sz="1800" b="1">
                <a:solidFill>
                  <a:schemeClr val="bg2">
                    <a:lumMod val="90000"/>
                    <a:lumOff val="10000"/>
                  </a:schemeClr>
                </a:solidFill>
                <a:latin typeface="微軟正黑體"/>
                <a:ea typeface="微軟正黑體"/>
              </a:rPr>
              <a:t>TR-004U</a:t>
            </a:r>
            <a:r>
              <a:rPr lang="zh-TW" altLang="en-US" sz="1800" b="1">
                <a:solidFill>
                  <a:schemeClr val="bg2">
                    <a:lumMod val="90000"/>
                    <a:lumOff val="10000"/>
                  </a:schemeClr>
                </a:solidFill>
                <a:latin typeface="微軟正黑體"/>
                <a:ea typeface="微軟正黑體"/>
              </a:rPr>
              <a:t> 不僅支援建立磁碟區並且使用 Qfiling 進行檔案分類，更可以透過</a:t>
            </a:r>
            <a:r>
              <a:rPr lang="zh-TW" sz="1800" b="1">
                <a:solidFill>
                  <a:schemeClr val="bg2">
                    <a:lumMod val="90000"/>
                    <a:lumOff val="10000"/>
                  </a:schemeClr>
                </a:solidFill>
                <a:latin typeface="微軟正黑體"/>
                <a:ea typeface="微軟正黑體"/>
              </a:rPr>
              <a:t>快照備份任務將快照備份到 </a:t>
            </a:r>
            <a:r>
              <a:rPr lang="en-US" altLang="zh-TW" sz="1800" b="1">
                <a:solidFill>
                  <a:schemeClr val="bg2">
                    <a:lumMod val="90000"/>
                    <a:lumOff val="10000"/>
                  </a:schemeClr>
                </a:solidFill>
                <a:latin typeface="微軟正黑體"/>
                <a:ea typeface="微軟正黑體"/>
              </a:rPr>
              <a:t>TR</a:t>
            </a:r>
            <a:r>
              <a:rPr lang="zh-TW" sz="1800" b="1">
                <a:solidFill>
                  <a:schemeClr val="bg2">
                    <a:lumMod val="90000"/>
                    <a:lumOff val="10000"/>
                  </a:schemeClr>
                </a:solidFill>
                <a:latin typeface="微軟正黑體"/>
                <a:ea typeface="微軟正黑體"/>
              </a:rPr>
              <a:t>-00</a:t>
            </a:r>
            <a:r>
              <a:rPr lang="en-US" altLang="zh-TW" sz="1800" b="1">
                <a:solidFill>
                  <a:schemeClr val="bg2">
                    <a:lumMod val="90000"/>
                    <a:lumOff val="10000"/>
                  </a:schemeClr>
                </a:solidFill>
                <a:latin typeface="微軟正黑體"/>
                <a:ea typeface="微軟正黑體"/>
              </a:rPr>
              <a:t>4U</a:t>
            </a:r>
            <a:r>
              <a:rPr lang="zh-TW" sz="1800" b="1">
                <a:solidFill>
                  <a:schemeClr val="bg2">
                    <a:lumMod val="90000"/>
                    <a:lumOff val="10000"/>
                  </a:schemeClr>
                </a:solidFill>
                <a:latin typeface="微軟正黑體"/>
                <a:ea typeface="微軟正黑體"/>
              </a:rPr>
              <a:t>。</a:t>
            </a:r>
          </a:p>
        </p:txBody>
      </p:sp>
      <p:pic>
        <p:nvPicPr>
          <p:cNvPr id="31" name="Shape 758" descr="ãSnapshot Iconãçåçæå°çµæ">
            <a:extLst>
              <a:ext uri="{FF2B5EF4-FFF2-40B4-BE49-F238E27FC236}">
                <a16:creationId xmlns:a16="http://schemas.microsoft.com/office/drawing/2014/main" id="{95878FF6-5E87-4843-8804-A045F7F519F4}"/>
              </a:ext>
            </a:extLst>
          </p:cNvPr>
          <p:cNvPicPr preferRelativeResize="0"/>
          <p:nvPr/>
        </p:nvPicPr>
        <p:blipFill rotWithShape="1">
          <a:blip r:embed="rId4">
            <a:alphaModFix/>
          </a:blip>
          <a:srcRect/>
          <a:stretch/>
        </p:blipFill>
        <p:spPr>
          <a:xfrm>
            <a:off x="295834" y="4128113"/>
            <a:ext cx="673451" cy="638703"/>
          </a:xfrm>
          <a:prstGeom prst="rect">
            <a:avLst/>
          </a:prstGeom>
          <a:noFill/>
          <a:ln>
            <a:noFill/>
          </a:ln>
        </p:spPr>
      </p:pic>
      <p:pic>
        <p:nvPicPr>
          <p:cNvPr id="9" name="圖片 8">
            <a:extLst>
              <a:ext uri="{FF2B5EF4-FFF2-40B4-BE49-F238E27FC236}">
                <a16:creationId xmlns:a16="http://schemas.microsoft.com/office/drawing/2014/main" id="{C37A67A0-ECCA-4BB9-8294-7B2B367C7325}"/>
              </a:ext>
            </a:extLst>
          </p:cNvPr>
          <p:cNvPicPr>
            <a:picLocks noChangeAspect="1"/>
          </p:cNvPicPr>
          <p:nvPr/>
        </p:nvPicPr>
        <p:blipFill>
          <a:blip r:embed="rId5"/>
          <a:stretch>
            <a:fillRect/>
          </a:stretch>
        </p:blipFill>
        <p:spPr>
          <a:xfrm>
            <a:off x="336754" y="2042098"/>
            <a:ext cx="4216673" cy="1301406"/>
          </a:xfrm>
          <a:prstGeom prst="rect">
            <a:avLst/>
          </a:prstGeom>
          <a:ln>
            <a:solidFill>
              <a:schemeClr val="bg2">
                <a:lumMod val="90000"/>
                <a:lumOff val="10000"/>
              </a:schemeClr>
            </a:solidFill>
          </a:ln>
        </p:spPr>
      </p:pic>
      <p:sp>
        <p:nvSpPr>
          <p:cNvPr id="40" name="Shape 723">
            <a:extLst>
              <a:ext uri="{FF2B5EF4-FFF2-40B4-BE49-F238E27FC236}">
                <a16:creationId xmlns:a16="http://schemas.microsoft.com/office/drawing/2014/main" id="{B7C2C192-B1D6-4FFA-AADA-0F02DD1F32BD}"/>
              </a:ext>
            </a:extLst>
          </p:cNvPr>
          <p:cNvSpPr/>
          <p:nvPr/>
        </p:nvSpPr>
        <p:spPr>
          <a:xfrm rot="10800000">
            <a:off x="3089868" y="3195265"/>
            <a:ext cx="938970" cy="1166196"/>
          </a:xfrm>
          <a:prstGeom prst="triangle">
            <a:avLst>
              <a:gd name="adj" fmla="val 93048"/>
            </a:avLst>
          </a:prstGeom>
          <a:gradFill>
            <a:gsLst>
              <a:gs pos="0">
                <a:srgbClr val="92CCDC"/>
              </a:gs>
              <a:gs pos="20000">
                <a:srgbClr val="92CCDC"/>
              </a:gs>
              <a:gs pos="100000">
                <a:srgbClr val="FFFFFF">
                  <a:alpha val="0"/>
                </a:srgbClr>
              </a:gs>
            </a:gsLst>
            <a:lin ang="189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 name="文字方塊 45">
            <a:extLst>
              <a:ext uri="{FF2B5EF4-FFF2-40B4-BE49-F238E27FC236}">
                <a16:creationId xmlns:a16="http://schemas.microsoft.com/office/drawing/2014/main" id="{603AB9F0-512F-466E-BB70-3540FFBEDEBB}"/>
              </a:ext>
            </a:extLst>
          </p:cNvPr>
          <p:cNvSpPr txBox="1"/>
          <p:nvPr/>
        </p:nvSpPr>
        <p:spPr>
          <a:xfrm>
            <a:off x="3061537" y="4115240"/>
            <a:ext cx="1094965" cy="246221"/>
          </a:xfrm>
          <a:prstGeom prst="rect">
            <a:avLst/>
          </a:prstGeom>
          <a:noFill/>
        </p:spPr>
        <p:txBody>
          <a:bodyPr wrap="square" rtlCol="0" anchor="t">
            <a:spAutoFit/>
          </a:bodyPr>
          <a:lstStyle/>
          <a:p>
            <a:pPr fontAlgn="base"/>
            <a:r>
              <a:rPr lang="en-US" altLang="zh-TW" sz="1000" b="1">
                <a:solidFill>
                  <a:schemeClr val="bg2">
                    <a:lumMod val="90000"/>
                    <a:lumOff val="10000"/>
                  </a:schemeClr>
                </a:solidFill>
                <a:latin typeface="微軟正黑體" panose="020B0604030504040204" pitchFamily="34" charset="-120"/>
                <a:ea typeface="微軟正黑體" panose="020B0604030504040204" pitchFamily="34" charset="-120"/>
              </a:rPr>
              <a:t>TS-863XU</a:t>
            </a:r>
          </a:p>
        </p:txBody>
      </p:sp>
      <p:sp>
        <p:nvSpPr>
          <p:cNvPr id="47" name="橢圓 46">
            <a:extLst>
              <a:ext uri="{FF2B5EF4-FFF2-40B4-BE49-F238E27FC236}">
                <a16:creationId xmlns:a16="http://schemas.microsoft.com/office/drawing/2014/main" id="{3B55E9E5-A09E-455E-A387-2DAE0FFAD426}"/>
              </a:ext>
            </a:extLst>
          </p:cNvPr>
          <p:cNvSpPr/>
          <p:nvPr/>
        </p:nvSpPr>
        <p:spPr>
          <a:xfrm>
            <a:off x="2983732" y="2268997"/>
            <a:ext cx="1166196" cy="11661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BEB58D05-47D9-48F2-8904-09032FFCD3B1}"/>
              </a:ext>
            </a:extLst>
          </p:cNvPr>
          <p:cNvPicPr>
            <a:picLocks noChangeAspect="1"/>
          </p:cNvPicPr>
          <p:nvPr/>
        </p:nvPicPr>
        <p:blipFill>
          <a:blip r:embed="rId6"/>
          <a:stretch>
            <a:fillRect/>
          </a:stretch>
        </p:blipFill>
        <p:spPr>
          <a:xfrm>
            <a:off x="4123431" y="2850538"/>
            <a:ext cx="5011353" cy="739589"/>
          </a:xfrm>
          <a:prstGeom prst="rect">
            <a:avLst/>
          </a:prstGeom>
        </p:spPr>
      </p:pic>
      <p:pic>
        <p:nvPicPr>
          <p:cNvPr id="4" name="圖片 9">
            <a:extLst>
              <a:ext uri="{FF2B5EF4-FFF2-40B4-BE49-F238E27FC236}">
                <a16:creationId xmlns:a16="http://schemas.microsoft.com/office/drawing/2014/main" id="{B410B6B8-438C-426C-A57B-D2694515926A}"/>
              </a:ext>
            </a:extLst>
          </p:cNvPr>
          <p:cNvPicPr>
            <a:picLocks noChangeAspect="1"/>
          </p:cNvPicPr>
          <p:nvPr/>
        </p:nvPicPr>
        <p:blipFill>
          <a:blip r:embed="rId7"/>
          <a:stretch>
            <a:fillRect/>
          </a:stretch>
        </p:blipFill>
        <p:spPr>
          <a:xfrm>
            <a:off x="5895963" y="3243663"/>
            <a:ext cx="859419" cy="895934"/>
          </a:xfrm>
          <a:prstGeom prst="rect">
            <a:avLst/>
          </a:prstGeom>
        </p:spPr>
      </p:pic>
      <p:pic>
        <p:nvPicPr>
          <p:cNvPr id="42" name="Shape 758" descr="ãSnapshot Iconãçåçæå°çµæ">
            <a:extLst>
              <a:ext uri="{FF2B5EF4-FFF2-40B4-BE49-F238E27FC236}">
                <a16:creationId xmlns:a16="http://schemas.microsoft.com/office/drawing/2014/main" id="{896400BD-2666-4267-A398-F59BD6661F1F}"/>
              </a:ext>
            </a:extLst>
          </p:cNvPr>
          <p:cNvPicPr preferRelativeResize="0"/>
          <p:nvPr/>
        </p:nvPicPr>
        <p:blipFill rotWithShape="1">
          <a:blip r:embed="rId4">
            <a:alphaModFix/>
          </a:blip>
          <a:srcRect/>
          <a:stretch/>
        </p:blipFill>
        <p:spPr>
          <a:xfrm>
            <a:off x="6688733" y="3461825"/>
            <a:ext cx="689326" cy="653758"/>
          </a:xfrm>
          <a:prstGeom prst="rect">
            <a:avLst/>
          </a:prstGeom>
          <a:noFill/>
          <a:ln>
            <a:noFill/>
          </a:ln>
        </p:spPr>
      </p:pic>
      <p:pic>
        <p:nvPicPr>
          <p:cNvPr id="43" name="Shape 758" descr="ãSnapshot Iconãçåçæå°çµæ">
            <a:extLst>
              <a:ext uri="{FF2B5EF4-FFF2-40B4-BE49-F238E27FC236}">
                <a16:creationId xmlns:a16="http://schemas.microsoft.com/office/drawing/2014/main" id="{FC90BAC7-C331-467D-80F4-ED80C0D4EF99}"/>
              </a:ext>
            </a:extLst>
          </p:cNvPr>
          <p:cNvPicPr preferRelativeResize="0"/>
          <p:nvPr/>
        </p:nvPicPr>
        <p:blipFill rotWithShape="1">
          <a:blip r:embed="rId4">
            <a:alphaModFix/>
          </a:blip>
          <a:srcRect/>
          <a:stretch/>
        </p:blipFill>
        <p:spPr>
          <a:xfrm>
            <a:off x="7378059" y="3461825"/>
            <a:ext cx="689326" cy="653758"/>
          </a:xfrm>
          <a:prstGeom prst="rect">
            <a:avLst/>
          </a:prstGeom>
          <a:noFill/>
          <a:ln>
            <a:noFill/>
          </a:ln>
        </p:spPr>
      </p:pic>
      <p:pic>
        <p:nvPicPr>
          <p:cNvPr id="44" name="Shape 758" descr="ãSnapshot Iconãçåçæå°çµæ">
            <a:extLst>
              <a:ext uri="{FF2B5EF4-FFF2-40B4-BE49-F238E27FC236}">
                <a16:creationId xmlns:a16="http://schemas.microsoft.com/office/drawing/2014/main" id="{F7B1F9D7-252A-4541-AD66-197D6C1299DA}"/>
              </a:ext>
            </a:extLst>
          </p:cNvPr>
          <p:cNvPicPr preferRelativeResize="0"/>
          <p:nvPr/>
        </p:nvPicPr>
        <p:blipFill rotWithShape="1">
          <a:blip r:embed="rId4">
            <a:alphaModFix/>
          </a:blip>
          <a:srcRect/>
          <a:stretch/>
        </p:blipFill>
        <p:spPr>
          <a:xfrm>
            <a:off x="8072892" y="3461825"/>
            <a:ext cx="741532" cy="655810"/>
          </a:xfrm>
          <a:prstGeom prst="rect">
            <a:avLst/>
          </a:prstGeom>
          <a:noFill/>
          <a:ln>
            <a:noFill/>
          </a:ln>
        </p:spPr>
      </p:pic>
      <p:sp>
        <p:nvSpPr>
          <p:cNvPr id="45" name="文字方塊 44">
            <a:extLst>
              <a:ext uri="{FF2B5EF4-FFF2-40B4-BE49-F238E27FC236}">
                <a16:creationId xmlns:a16="http://schemas.microsoft.com/office/drawing/2014/main" id="{C63B5BE3-7700-45A9-84DB-7FB1AE3D053C}"/>
              </a:ext>
            </a:extLst>
          </p:cNvPr>
          <p:cNvSpPr txBox="1"/>
          <p:nvPr/>
        </p:nvSpPr>
        <p:spPr>
          <a:xfrm>
            <a:off x="4629333" y="3498321"/>
            <a:ext cx="1022636" cy="246221"/>
          </a:xfrm>
          <a:prstGeom prst="rect">
            <a:avLst/>
          </a:prstGeom>
          <a:noFill/>
        </p:spPr>
        <p:txBody>
          <a:bodyPr wrap="square" rtlCol="0" anchor="t">
            <a:spAutoFit/>
          </a:bodyPr>
          <a:lstStyle/>
          <a:p>
            <a:r>
              <a:rPr lang="en-US" altLang="zh-TW" sz="1000" b="1">
                <a:solidFill>
                  <a:schemeClr val="bg2">
                    <a:lumMod val="90000"/>
                    <a:lumOff val="10000"/>
                  </a:schemeClr>
                </a:solidFill>
                <a:latin typeface="微軟正黑體" panose="020B0604030504040204" pitchFamily="34" charset="-120"/>
                <a:ea typeface="微軟正黑體" panose="020B0604030504040204" pitchFamily="34" charset="-120"/>
              </a:rPr>
              <a:t>TR-004U</a:t>
            </a:r>
            <a:endParaRPr lang="en-US" sz="1000">
              <a:solidFill>
                <a:schemeClr val="bg2">
                  <a:lumMod val="90000"/>
                  <a:lumOff val="10000"/>
                </a:schemeClr>
              </a:solidFill>
              <a:latin typeface="微軟正黑體" panose="020B0604030504040204" pitchFamily="34" charset="-120"/>
              <a:ea typeface="微軟正黑體" panose="020B0604030504040204" pitchFamily="34" charset="-120"/>
            </a:endParaRPr>
          </a:p>
        </p:txBody>
      </p:sp>
      <p:pic>
        <p:nvPicPr>
          <p:cNvPr id="21" name="Shape 758" descr="ãSnapshot Iconãçåçæå°çµæ">
            <a:extLst>
              <a:ext uri="{FF2B5EF4-FFF2-40B4-BE49-F238E27FC236}">
                <a16:creationId xmlns:a16="http://schemas.microsoft.com/office/drawing/2014/main" id="{A81C137B-C14A-4481-B3AB-D0FFD5655C25}"/>
              </a:ext>
            </a:extLst>
          </p:cNvPr>
          <p:cNvPicPr preferRelativeResize="0"/>
          <p:nvPr/>
        </p:nvPicPr>
        <p:blipFill rotWithShape="1">
          <a:blip r:embed="rId4">
            <a:alphaModFix/>
          </a:blip>
          <a:srcRect/>
          <a:stretch/>
        </p:blipFill>
        <p:spPr>
          <a:xfrm>
            <a:off x="998740" y="4128113"/>
            <a:ext cx="673451" cy="638703"/>
          </a:xfrm>
          <a:prstGeom prst="rect">
            <a:avLst/>
          </a:prstGeom>
          <a:noFill/>
          <a:ln>
            <a:noFill/>
          </a:ln>
        </p:spPr>
      </p:pic>
      <p:pic>
        <p:nvPicPr>
          <p:cNvPr id="22" name="Shape 758" descr="ãSnapshot Iconãçåçæå°çµæ">
            <a:extLst>
              <a:ext uri="{FF2B5EF4-FFF2-40B4-BE49-F238E27FC236}">
                <a16:creationId xmlns:a16="http://schemas.microsoft.com/office/drawing/2014/main" id="{BF285C1C-F9C9-4E61-995B-FD54322D2C8F}"/>
              </a:ext>
            </a:extLst>
          </p:cNvPr>
          <p:cNvPicPr preferRelativeResize="0"/>
          <p:nvPr/>
        </p:nvPicPr>
        <p:blipFill rotWithShape="1">
          <a:blip r:embed="rId4">
            <a:alphaModFix/>
          </a:blip>
          <a:srcRect/>
          <a:stretch/>
        </p:blipFill>
        <p:spPr>
          <a:xfrm>
            <a:off x="1693968" y="4128113"/>
            <a:ext cx="673451" cy="638703"/>
          </a:xfrm>
          <a:prstGeom prst="rect">
            <a:avLst/>
          </a:prstGeom>
          <a:noFill/>
          <a:ln>
            <a:noFill/>
          </a:ln>
        </p:spPr>
      </p:pic>
      <p:pic>
        <p:nvPicPr>
          <p:cNvPr id="20" name="圖片 19">
            <a:extLst>
              <a:ext uri="{FF2B5EF4-FFF2-40B4-BE49-F238E27FC236}">
                <a16:creationId xmlns:a16="http://schemas.microsoft.com/office/drawing/2014/main" id="{5AD9FC9C-2976-45EE-B3EC-66D6FDB1F6F6}"/>
              </a:ext>
            </a:extLst>
          </p:cNvPr>
          <p:cNvPicPr>
            <a:picLocks noChangeAspect="1"/>
          </p:cNvPicPr>
          <p:nvPr/>
        </p:nvPicPr>
        <p:blipFill>
          <a:blip r:embed="rId8">
            <a:extLst/>
          </a:blip>
          <a:stretch>
            <a:fillRect/>
          </a:stretch>
        </p:blipFill>
        <p:spPr>
          <a:xfrm>
            <a:off x="119733" y="209624"/>
            <a:ext cx="2247686" cy="572485"/>
          </a:xfrm>
          <a:prstGeom prst="rect">
            <a:avLst/>
          </a:prstGeom>
        </p:spPr>
      </p:pic>
      <p:sp>
        <p:nvSpPr>
          <p:cNvPr id="24" name="矩形 23">
            <a:extLst>
              <a:ext uri="{FF2B5EF4-FFF2-40B4-BE49-F238E27FC236}">
                <a16:creationId xmlns:a16="http://schemas.microsoft.com/office/drawing/2014/main" id="{90D1319B-BD78-42D3-8A15-B05309D6B31C}"/>
              </a:ext>
            </a:extLst>
          </p:cNvPr>
          <p:cNvSpPr/>
          <p:nvPr/>
        </p:nvSpPr>
        <p:spPr>
          <a:xfrm>
            <a:off x="411945" y="260226"/>
            <a:ext cx="1723549" cy="461665"/>
          </a:xfrm>
          <a:prstGeom prst="rect">
            <a:avLst/>
          </a:prstGeom>
        </p:spPr>
        <p:txBody>
          <a:bodyPr wrap="none" anchor="t">
            <a:spAutoFit/>
          </a:bodyPr>
          <a:lstStyle/>
          <a:p>
            <a:pPr algn="ctr"/>
            <a:r>
              <a:rPr lang="zh-CN" altLang="en-US" sz="2400" b="1" dirty="0">
                <a:solidFill>
                  <a:schemeClr val="bg1"/>
                </a:solidFill>
                <a:latin typeface="微軟正黑體"/>
                <a:ea typeface="微軟正黑體"/>
              </a:rPr>
              <a:t>應用情境二</a:t>
            </a:r>
            <a:endParaRPr lang="zh-TW" altLang="en-US" sz="2400" b="1" dirty="0">
              <a:solidFill>
                <a:schemeClr val="bg1"/>
              </a:solidFill>
              <a:latin typeface="微軟正黑體"/>
              <a:ea typeface="微軟正黑體"/>
            </a:endParaRPr>
          </a:p>
        </p:txBody>
      </p:sp>
    </p:spTree>
    <p:extLst>
      <p:ext uri="{BB962C8B-B14F-4D97-AF65-F5344CB8AC3E}">
        <p14:creationId xmlns:p14="http://schemas.microsoft.com/office/powerpoint/2010/main" val="302951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6FC79AF-2387-4219-877C-08C6B2FCFD37}"/>
              </a:ext>
            </a:extLst>
          </p:cNvPr>
          <p:cNvPicPr>
            <a:picLocks noChangeAspect="1"/>
          </p:cNvPicPr>
          <p:nvPr/>
        </p:nvPicPr>
        <p:blipFill>
          <a:blip r:embed="rId3"/>
          <a:stretch>
            <a:fillRect/>
          </a:stretch>
        </p:blipFill>
        <p:spPr>
          <a:xfrm>
            <a:off x="438679" y="1983067"/>
            <a:ext cx="4666130" cy="2250647"/>
          </a:xfrm>
          <a:prstGeom prst="rect">
            <a:avLst/>
          </a:prstGeom>
        </p:spPr>
      </p:pic>
      <p:sp>
        <p:nvSpPr>
          <p:cNvPr id="6" name="矩形 5">
            <a:extLst>
              <a:ext uri="{FF2B5EF4-FFF2-40B4-BE49-F238E27FC236}">
                <a16:creationId xmlns:a16="http://schemas.microsoft.com/office/drawing/2014/main" id="{894E75EB-2F43-4414-BF50-70F01D58A090}"/>
              </a:ext>
            </a:extLst>
          </p:cNvPr>
          <p:cNvSpPr/>
          <p:nvPr/>
        </p:nvSpPr>
        <p:spPr>
          <a:xfrm>
            <a:off x="4923670" y="1979909"/>
            <a:ext cx="3744787" cy="862553"/>
          </a:xfrm>
          <a:prstGeom prst="rect">
            <a:avLst/>
          </a:prstGeom>
          <a:solidFill>
            <a:schemeClr val="accent3"/>
          </a:solidFill>
          <a:ln>
            <a:noFill/>
          </a:ln>
          <a:ex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a:latin typeface="微軟正黑體" panose="020B0604030504040204" pitchFamily="34" charset="-120"/>
                <a:ea typeface="微軟正黑體" panose="020B0604030504040204" pitchFamily="34" charset="-120"/>
              </a:rPr>
              <a:t>從 </a:t>
            </a:r>
            <a:r>
              <a:rPr lang="en-US" altLang="zh-TW" b="1">
                <a:latin typeface="微軟正黑體" panose="020B0604030504040204" pitchFamily="34" charset="-120"/>
                <a:ea typeface="微軟正黑體" panose="020B0604030504040204" pitchFamily="34" charset="-120"/>
              </a:rPr>
              <a:t>NAS</a:t>
            </a:r>
            <a:r>
              <a:rPr lang="zh-TW" altLang="en-US" b="1">
                <a:latin typeface="微軟正黑體" panose="020B0604030504040204" pitchFamily="34" charset="-120"/>
                <a:ea typeface="微軟正黑體" panose="020B0604030504040204" pitchFamily="34" charset="-120"/>
              </a:rPr>
              <a:t> 上替換下來的舊硬碟，可以透過購買</a:t>
            </a:r>
            <a:br>
              <a:rPr lang="en-US" altLang="zh-TW" b="1">
                <a:latin typeface="微軟正黑體" panose="020B0604030504040204" pitchFamily="34" charset="-120"/>
                <a:ea typeface="微軟正黑體" panose="020B0604030504040204" pitchFamily="34" charset="-120"/>
              </a:rPr>
            </a:br>
            <a:r>
              <a:rPr lang="en-US" altLang="zh-TW" b="1">
                <a:latin typeface="微軟正黑體" panose="020B0604030504040204" pitchFamily="34" charset="-120"/>
                <a:ea typeface="微軟正黑體" panose="020B0604030504040204" pitchFamily="34" charset="-120"/>
              </a:rPr>
              <a:t>TR-004U</a:t>
            </a:r>
            <a:r>
              <a:rPr lang="zh-TW" altLang="en-US" b="1">
                <a:latin typeface="微軟正黑體" panose="020B0604030504040204" pitchFamily="34" charset="-120"/>
                <a:ea typeface="微軟正黑體" panose="020B0604030504040204" pitchFamily="34" charset="-120"/>
              </a:rPr>
              <a:t> 擴充櫃且清除系統組態與資料來繼續使用。</a:t>
            </a:r>
            <a:endParaRPr lang="en-US" altLang="zh-TW" b="1">
              <a:latin typeface="微軟正黑體" panose="020B0604030504040204" pitchFamily="34" charset="-120"/>
              <a:ea typeface="微軟正黑體" panose="020B0604030504040204" pitchFamily="34" charset="-120"/>
            </a:endParaRPr>
          </a:p>
        </p:txBody>
      </p:sp>
      <p:pic>
        <p:nvPicPr>
          <p:cNvPr id="2052" name="Picture 4" descr="ãBusiness Idea Pngãçåçæå°çµæ">
            <a:extLst>
              <a:ext uri="{FF2B5EF4-FFF2-40B4-BE49-F238E27FC236}">
                <a16:creationId xmlns:a16="http://schemas.microsoft.com/office/drawing/2014/main" id="{60B7E9EA-2CB8-4ABD-A5A7-07B51AD38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573" y="2546630"/>
            <a:ext cx="1533774" cy="23330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a:xfrm>
            <a:off x="2326193" y="7144"/>
            <a:ext cx="6817807" cy="912280"/>
          </a:xfrm>
        </p:spPr>
        <p:txBody>
          <a:bodyPr/>
          <a:lstStyle/>
          <a:p>
            <a:pPr algn="l"/>
            <a:r>
              <a:rPr lang="zh-CN" sz="2800" dirty="0">
                <a:latin typeface="微軟正黑體"/>
                <a:ea typeface="微軟正黑體"/>
              </a:rPr>
              <a:t>繼續使用從 NAS 上替換後</a:t>
            </a:r>
            <a:r>
              <a:rPr lang="zh-CN" altLang="en-US" sz="2800" dirty="0">
                <a:latin typeface="微軟正黑體"/>
                <a:ea typeface="微軟正黑體"/>
              </a:rPr>
              <a:t>的低容量磁碟</a:t>
            </a:r>
            <a:endParaRPr lang="zh-TW" altLang="en-US" sz="2800" dirty="0"/>
          </a:p>
        </p:txBody>
      </p:sp>
      <p:sp>
        <p:nvSpPr>
          <p:cNvPr id="17" name="內容版面配置區 1">
            <a:extLst>
              <a:ext uri="{FF2B5EF4-FFF2-40B4-BE49-F238E27FC236}">
                <a16:creationId xmlns:a16="http://schemas.microsoft.com/office/drawing/2014/main" id="{BDE3AA99-4E03-42AE-8055-93DB0F587125}"/>
              </a:ext>
            </a:extLst>
          </p:cNvPr>
          <p:cNvSpPr txBox="1">
            <a:spLocks/>
          </p:cNvSpPr>
          <p:nvPr/>
        </p:nvSpPr>
        <p:spPr>
          <a:xfrm>
            <a:off x="343417" y="993972"/>
            <a:ext cx="8325040" cy="2861767"/>
          </a:xfrm>
          <a:prstGeom prst="rect">
            <a:avLst/>
          </a:prstGeom>
        </p:spPr>
        <p:txBody>
          <a:bodyPr vert="horz" lIns="91440" tIns="45720" rIns="91440" bIns="45720" rtlCol="0" anchor="t">
            <a:normAutofit/>
          </a:bodyPr>
          <a:lstStyle/>
          <a:p>
            <a:pPr marL="285750" indent="-285750">
              <a:buClr>
                <a:schemeClr val="bg2">
                  <a:lumMod val="90000"/>
                  <a:lumOff val="10000"/>
                </a:schemeClr>
              </a:buClr>
              <a:buFont typeface="Arial" panose="020B0604020202020204" pitchFamily="34" charset="0"/>
              <a:buChar char="•"/>
              <a:defRPr/>
            </a:pPr>
            <a:r>
              <a:rPr lang="en-US" altLang="zh-TW" sz="1800" b="1" dirty="0">
                <a:solidFill>
                  <a:schemeClr val="bg2">
                    <a:lumMod val="90000"/>
                    <a:lumOff val="10000"/>
                  </a:schemeClr>
                </a:solidFill>
                <a:latin typeface="微軟正黑體"/>
                <a:ea typeface="微軟正黑體"/>
              </a:rPr>
              <a:t>HDD</a:t>
            </a:r>
            <a:r>
              <a:rPr lang="zh-TW" altLang="en-US" sz="1800" b="1" dirty="0">
                <a:solidFill>
                  <a:schemeClr val="bg2">
                    <a:lumMod val="90000"/>
                    <a:lumOff val="10000"/>
                  </a:schemeClr>
                </a:solidFill>
                <a:latin typeface="微軟正黑體"/>
                <a:ea typeface="微軟正黑體"/>
              </a:rPr>
              <a:t> 的容量近年正在不斷提升</a:t>
            </a:r>
            <a:r>
              <a:rPr lang="zh-TW" sz="1800" b="1" dirty="0">
                <a:solidFill>
                  <a:schemeClr val="bg2">
                    <a:lumMod val="90000"/>
                    <a:lumOff val="10000"/>
                  </a:schemeClr>
                </a:solidFill>
                <a:latin typeface="微軟正黑體"/>
                <a:ea typeface="微軟正黑體"/>
              </a:rPr>
              <a:t>，</a:t>
            </a:r>
            <a:r>
              <a:rPr lang="zh-TW" altLang="en-US" sz="1800" b="1" dirty="0">
                <a:solidFill>
                  <a:schemeClr val="bg2">
                    <a:lumMod val="90000"/>
                    <a:lumOff val="10000"/>
                  </a:schemeClr>
                </a:solidFill>
                <a:latin typeface="微軟正黑體"/>
                <a:ea typeface="微軟正黑體"/>
              </a:rPr>
              <a:t> </a:t>
            </a:r>
            <a:r>
              <a:rPr lang="en-US" altLang="zh-TW" sz="1800" b="1" dirty="0">
                <a:solidFill>
                  <a:schemeClr val="bg2">
                    <a:lumMod val="90000"/>
                    <a:lumOff val="10000"/>
                  </a:schemeClr>
                </a:solidFill>
                <a:latin typeface="微軟正黑體"/>
                <a:ea typeface="微軟正黑體"/>
              </a:rPr>
              <a:t>NAS</a:t>
            </a:r>
            <a:r>
              <a:rPr lang="zh-TW" altLang="en-US" sz="1800" b="1" dirty="0">
                <a:solidFill>
                  <a:schemeClr val="bg2">
                    <a:lumMod val="90000"/>
                    <a:lumOff val="10000"/>
                  </a:schemeClr>
                </a:solidFill>
                <a:latin typeface="微軟正黑體"/>
                <a:ea typeface="微軟正黑體"/>
              </a:rPr>
              <a:t> 上的小容量 </a:t>
            </a:r>
            <a:r>
              <a:rPr lang="en-US" altLang="zh-TW" sz="1800" b="1" dirty="0">
                <a:solidFill>
                  <a:schemeClr val="bg2">
                    <a:lumMod val="90000"/>
                    <a:lumOff val="10000"/>
                  </a:schemeClr>
                </a:solidFill>
                <a:latin typeface="微軟正黑體"/>
                <a:ea typeface="微軟正黑體"/>
              </a:rPr>
              <a:t>HDD</a:t>
            </a:r>
            <a:r>
              <a:rPr lang="zh-TW" altLang="en-US" sz="1800" b="1" dirty="0">
                <a:solidFill>
                  <a:schemeClr val="bg2">
                    <a:lumMod val="90000"/>
                    <a:lumOff val="10000"/>
                  </a:schemeClr>
                </a:solidFill>
                <a:latin typeface="微軟正黑體"/>
                <a:ea typeface="微軟正黑體"/>
              </a:rPr>
              <a:t> 可進行替換。</a:t>
            </a:r>
            <a:endParaRPr lang="en-US" altLang="zh-TW" sz="1800" b="1" dirty="0">
              <a:solidFill>
                <a:schemeClr val="bg2">
                  <a:lumMod val="90000"/>
                  <a:lumOff val="10000"/>
                </a:schemeClr>
              </a:solidFill>
              <a:latin typeface="微軟正黑體"/>
              <a:ea typeface="微軟正黑體"/>
            </a:endParaRPr>
          </a:p>
          <a:p>
            <a:pPr marL="285750" indent="-285750">
              <a:buClr>
                <a:schemeClr val="bg2">
                  <a:lumMod val="90000"/>
                  <a:lumOff val="10000"/>
                </a:schemeClr>
              </a:buClr>
              <a:buFont typeface="Arial" panose="020B0604020202020204" pitchFamily="34" charset="0"/>
              <a:buChar char="•"/>
              <a:defRPr/>
            </a:pPr>
            <a:r>
              <a:rPr lang="en-US" altLang="zh-TW" sz="1800" b="1" dirty="0">
                <a:solidFill>
                  <a:schemeClr val="bg2">
                    <a:lumMod val="90000"/>
                    <a:lumOff val="10000"/>
                  </a:schemeClr>
                </a:solidFill>
                <a:latin typeface="微軟正黑體"/>
                <a:ea typeface="微軟正黑體"/>
              </a:rPr>
              <a:t>QNAP</a:t>
            </a:r>
            <a:r>
              <a:rPr lang="zh-TW" altLang="en-US" sz="1800" b="1" dirty="0">
                <a:solidFill>
                  <a:schemeClr val="bg2">
                    <a:lumMod val="90000"/>
                    <a:lumOff val="10000"/>
                  </a:schemeClr>
                </a:solidFill>
                <a:latin typeface="微軟正黑體"/>
                <a:ea typeface="微軟正黑體"/>
              </a:rPr>
              <a:t> </a:t>
            </a:r>
            <a:r>
              <a:rPr lang="en-US" altLang="zh-TW" sz="1800" b="1" dirty="0">
                <a:solidFill>
                  <a:schemeClr val="bg2">
                    <a:lumMod val="90000"/>
                    <a:lumOff val="10000"/>
                  </a:schemeClr>
                </a:solidFill>
                <a:latin typeface="微軟正黑體"/>
                <a:ea typeface="微軟正黑體"/>
              </a:rPr>
              <a:t>NAS</a:t>
            </a:r>
            <a:r>
              <a:rPr lang="zh-TW" altLang="en-US" sz="1800" b="1" dirty="0">
                <a:solidFill>
                  <a:schemeClr val="bg2">
                    <a:lumMod val="90000"/>
                    <a:lumOff val="10000"/>
                  </a:schemeClr>
                </a:solidFill>
                <a:latin typeface="微軟正黑體"/>
                <a:ea typeface="微軟正黑體"/>
              </a:rPr>
              <a:t> 具備</a:t>
            </a:r>
            <a:r>
              <a:rPr lang="en-US" altLang="zh-TW" sz="1800" b="1" dirty="0">
                <a:solidFill>
                  <a:schemeClr val="bg2">
                    <a:lumMod val="90000"/>
                    <a:lumOff val="10000"/>
                  </a:schemeClr>
                </a:solidFill>
                <a:latin typeface="微軟正黑體"/>
                <a:ea typeface="微軟正黑體"/>
              </a:rPr>
              <a:t>“</a:t>
            </a:r>
            <a:r>
              <a:rPr lang="zh-TW" altLang="en-US" sz="1800" b="1" dirty="0">
                <a:solidFill>
                  <a:schemeClr val="bg2">
                    <a:lumMod val="90000"/>
                    <a:lumOff val="10000"/>
                  </a:schemeClr>
                </a:solidFill>
                <a:latin typeface="微軟正黑體"/>
                <a:ea typeface="微軟正黑體"/>
              </a:rPr>
              <a:t>逐一替換磁碟功能</a:t>
            </a:r>
            <a:r>
              <a:rPr lang="en-US" altLang="zh-TW" sz="1800" b="1" dirty="0">
                <a:solidFill>
                  <a:schemeClr val="bg2">
                    <a:lumMod val="90000"/>
                    <a:lumOff val="10000"/>
                  </a:schemeClr>
                </a:solidFill>
                <a:latin typeface="微軟正黑體"/>
                <a:ea typeface="微軟正黑體"/>
              </a:rPr>
              <a:t>”</a:t>
            </a:r>
            <a:r>
              <a:rPr lang="zh-TW" altLang="en-US" sz="1800" b="1" dirty="0">
                <a:solidFill>
                  <a:schemeClr val="bg2">
                    <a:lumMod val="90000"/>
                    <a:lumOff val="10000"/>
                  </a:schemeClr>
                </a:solidFill>
                <a:latin typeface="微軟正黑體"/>
                <a:ea typeface="微軟正黑體"/>
              </a:rPr>
              <a:t>，可以直接替換磁碟，但替換掉的磁碟是否僅能封存？</a:t>
            </a:r>
            <a:endParaRPr lang="zh-TW" sz="1800" b="1" dirty="0">
              <a:solidFill>
                <a:schemeClr val="bg2">
                  <a:lumMod val="90000"/>
                  <a:lumOff val="10000"/>
                </a:schemeClr>
              </a:solidFill>
              <a:latin typeface="微軟正黑體"/>
              <a:ea typeface="微軟正黑體"/>
            </a:endParaRPr>
          </a:p>
        </p:txBody>
      </p:sp>
      <p:pic>
        <p:nvPicPr>
          <p:cNvPr id="2050" name="Picture 2" descr="https://www.qnap.com/i/_attach_file/product/photo/800_500/343_1524559821_TS-832XU-Hot-swappable.png?v=1">
            <a:extLst>
              <a:ext uri="{FF2B5EF4-FFF2-40B4-BE49-F238E27FC236}">
                <a16:creationId xmlns:a16="http://schemas.microsoft.com/office/drawing/2014/main" id="{51B8A3E7-A0A5-4BDA-9293-EFCF7F62D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274" y="2689397"/>
            <a:ext cx="3643933" cy="2277458"/>
          </a:xfrm>
          <a:prstGeom prst="rect">
            <a:avLst/>
          </a:prstGeom>
          <a:noFill/>
          <a:extLst>
            <a:ext uri="{909E8E84-426E-40DD-AFC4-6F175D3DCCD1}">
              <a14:hiddenFill xmlns:a14="http://schemas.microsoft.com/office/drawing/2010/main">
                <a:solidFill>
                  <a:srgbClr val="FFFFFF"/>
                </a:solidFill>
              </a14:hiddenFill>
            </a:ext>
          </a:extLst>
        </p:spPr>
      </p:pic>
      <p:sp>
        <p:nvSpPr>
          <p:cNvPr id="3" name="等腰三角形 2">
            <a:extLst>
              <a:ext uri="{FF2B5EF4-FFF2-40B4-BE49-F238E27FC236}">
                <a16:creationId xmlns:a16="http://schemas.microsoft.com/office/drawing/2014/main" id="{21F43DE2-3959-4DB0-89C0-C86272212158}"/>
              </a:ext>
            </a:extLst>
          </p:cNvPr>
          <p:cNvSpPr/>
          <p:nvPr/>
        </p:nvSpPr>
        <p:spPr>
          <a:xfrm rot="8963677">
            <a:off x="5604122" y="2737392"/>
            <a:ext cx="316165" cy="390759"/>
          </a:xfrm>
          <a:prstGeom prst="triangle">
            <a:avLst>
              <a:gd name="adj" fmla="val 21699"/>
            </a:avLst>
          </a:prstGeom>
          <a:solidFill>
            <a:schemeClr val="accent3"/>
          </a:solidFill>
          <a:ln>
            <a:noFill/>
          </a:ln>
          <a:ex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b="1">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6D9D46C9-FA43-4BD1-8347-6BACC4043146}"/>
              </a:ext>
            </a:extLst>
          </p:cNvPr>
          <p:cNvPicPr>
            <a:picLocks noChangeAspect="1"/>
          </p:cNvPicPr>
          <p:nvPr/>
        </p:nvPicPr>
        <p:blipFill>
          <a:blip r:embed="rId6">
            <a:extLst/>
          </a:blip>
          <a:stretch>
            <a:fillRect/>
          </a:stretch>
        </p:blipFill>
        <p:spPr>
          <a:xfrm>
            <a:off x="119733" y="209624"/>
            <a:ext cx="2247686" cy="572485"/>
          </a:xfrm>
          <a:prstGeom prst="rect">
            <a:avLst/>
          </a:prstGeom>
        </p:spPr>
      </p:pic>
      <p:sp>
        <p:nvSpPr>
          <p:cNvPr id="13" name="矩形 12">
            <a:extLst>
              <a:ext uri="{FF2B5EF4-FFF2-40B4-BE49-F238E27FC236}">
                <a16:creationId xmlns:a16="http://schemas.microsoft.com/office/drawing/2014/main" id="{80F893CB-AC57-4EAF-B93C-66479139961D}"/>
              </a:ext>
            </a:extLst>
          </p:cNvPr>
          <p:cNvSpPr/>
          <p:nvPr/>
        </p:nvSpPr>
        <p:spPr>
          <a:xfrm>
            <a:off x="381801" y="265033"/>
            <a:ext cx="1723549" cy="461665"/>
          </a:xfrm>
          <a:prstGeom prst="rect">
            <a:avLst/>
          </a:prstGeom>
        </p:spPr>
        <p:txBody>
          <a:bodyPr wrap="none" anchor="t">
            <a:spAutoFit/>
          </a:bodyPr>
          <a:lstStyle/>
          <a:p>
            <a:pPr algn="ctr"/>
            <a:r>
              <a:rPr lang="zh-CN" altLang="en-US" sz="2400" b="1" dirty="0">
                <a:solidFill>
                  <a:schemeClr val="bg1"/>
                </a:solidFill>
                <a:latin typeface="微軟正黑體"/>
                <a:ea typeface="微軟正黑體"/>
              </a:rPr>
              <a:t>應用情境</a:t>
            </a:r>
            <a:r>
              <a:rPr lang="zh-TW" altLang="en-US" sz="2400" b="1" dirty="0">
                <a:solidFill>
                  <a:schemeClr val="bg1"/>
                </a:solidFill>
                <a:latin typeface="微軟正黑體"/>
                <a:ea typeface="微軟正黑體"/>
              </a:rPr>
              <a:t>三</a:t>
            </a:r>
            <a:endParaRPr lang="zh-TW" altLang="en-US" sz="1100" dirty="0">
              <a:solidFill>
                <a:schemeClr val="bg1"/>
              </a:solidFill>
            </a:endParaRPr>
          </a:p>
        </p:txBody>
      </p:sp>
    </p:spTree>
    <p:extLst>
      <p:ext uri="{BB962C8B-B14F-4D97-AF65-F5344CB8AC3E}">
        <p14:creationId xmlns:p14="http://schemas.microsoft.com/office/powerpoint/2010/main" val="2883585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0D07-8EA7-8346-B2C5-696E9E2D59DA}"/>
              </a:ext>
            </a:extLst>
          </p:cNvPr>
          <p:cNvSpPr>
            <a:spLocks noGrp="1"/>
          </p:cNvSpPr>
          <p:nvPr>
            <p:ph type="ctrTitle" idx="4294967295"/>
          </p:nvPr>
        </p:nvSpPr>
        <p:spPr>
          <a:xfrm>
            <a:off x="236236" y="4048392"/>
            <a:ext cx="6137709" cy="862012"/>
          </a:xfrm>
        </p:spPr>
        <p:txBody>
          <a:bodyPr/>
          <a:lstStyle/>
          <a:p>
            <a:pPr algn="l"/>
            <a:r>
              <a:rPr lang="zh-TW" altLang="en-US">
                <a:solidFill>
                  <a:srgbClr val="002060"/>
                </a:solidFill>
                <a:latin typeface="Microsoft JhengHei"/>
                <a:ea typeface="Microsoft JhengHei"/>
              </a:rPr>
              <a:t>將 TR-00</a:t>
            </a:r>
            <a:r>
              <a:rPr lang="en-US" altLang="zh-TW">
                <a:solidFill>
                  <a:srgbClr val="002060"/>
                </a:solidFill>
                <a:latin typeface="Microsoft JhengHei"/>
                <a:ea typeface="Microsoft JhengHei"/>
              </a:rPr>
              <a:t>4U</a:t>
            </a:r>
            <a:r>
              <a:rPr lang="zh-TW" altLang="en-US">
                <a:solidFill>
                  <a:srgbClr val="002060"/>
                </a:solidFill>
                <a:latin typeface="Microsoft JhengHei"/>
                <a:ea typeface="Microsoft JhengHei"/>
              </a:rPr>
              <a:t> 接上 NAS，</a:t>
            </a:r>
            <a:br>
              <a:rPr lang="zh-TW" altLang="en-US">
                <a:solidFill>
                  <a:srgbClr val="002060"/>
                </a:solidFill>
                <a:latin typeface="Microsoft JhengHei"/>
                <a:ea typeface="Microsoft JhengHei"/>
              </a:rPr>
            </a:br>
            <a:r>
              <a:rPr lang="zh-TW" altLang="en-US">
                <a:solidFill>
                  <a:srgbClr val="002060"/>
                </a:solidFill>
                <a:latin typeface="Microsoft JhengHei"/>
                <a:ea typeface="Microsoft JhengHei"/>
              </a:rPr>
              <a:t>再建立儲存池作為擴充空間</a:t>
            </a:r>
          </a:p>
        </p:txBody>
      </p:sp>
    </p:spTree>
    <p:extLst>
      <p:ext uri="{BB962C8B-B14F-4D97-AF65-F5344CB8AC3E}">
        <p14:creationId xmlns:p14="http://schemas.microsoft.com/office/powerpoint/2010/main" val="3651722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p:txBody>
          <a:bodyPr/>
          <a:lstStyle/>
          <a:p>
            <a:r>
              <a:rPr lang="zh-TW" altLang="en-US" dirty="0"/>
              <a:t>用 </a:t>
            </a:r>
            <a:r>
              <a:rPr lang="zh-CN" altLang="en-US" dirty="0"/>
              <a:t>TR-00</a:t>
            </a:r>
            <a:r>
              <a:rPr lang="en-US" altLang="zh-CN" dirty="0"/>
              <a:t>4U </a:t>
            </a:r>
            <a:r>
              <a:rPr lang="zh-CN" altLang="en-US" dirty="0"/>
              <a:t>擴充</a:t>
            </a:r>
            <a:r>
              <a:rPr lang="en-US" altLang="zh-CN" dirty="0"/>
              <a:t> NAS </a:t>
            </a:r>
            <a:r>
              <a:rPr lang="zh-CN" altLang="en-US" dirty="0"/>
              <a:t>儲存空間</a:t>
            </a:r>
          </a:p>
        </p:txBody>
      </p:sp>
      <p:graphicFrame>
        <p:nvGraphicFramePr>
          <p:cNvPr id="4" name="表格 4">
            <a:extLst>
              <a:ext uri="{FF2B5EF4-FFF2-40B4-BE49-F238E27FC236}">
                <a16:creationId xmlns:a16="http://schemas.microsoft.com/office/drawing/2014/main" id="{D730117D-96F4-4DF6-AD89-5E18BBDF979F}"/>
              </a:ext>
            </a:extLst>
          </p:cNvPr>
          <p:cNvGraphicFramePr>
            <a:graphicFrameLocks noGrp="1"/>
          </p:cNvGraphicFramePr>
          <p:nvPr>
            <p:extLst>
              <p:ext uri="{D42A27DB-BD31-4B8C-83A1-F6EECF244321}">
                <p14:modId xmlns:p14="http://schemas.microsoft.com/office/powerpoint/2010/main" val="1709966725"/>
              </p:ext>
            </p:extLst>
          </p:nvPr>
        </p:nvGraphicFramePr>
        <p:xfrm>
          <a:off x="833626" y="1250120"/>
          <a:ext cx="7506042" cy="3248447"/>
        </p:xfrm>
        <a:graphic>
          <a:graphicData uri="http://schemas.openxmlformats.org/drawingml/2006/table">
            <a:tbl>
              <a:tblPr firstRow="1" bandRow="1">
                <a:tableStyleId>{7DF18680-E054-41AD-8BC1-D1AEF772440D}</a:tableStyleId>
              </a:tblPr>
              <a:tblGrid>
                <a:gridCol w="2539535">
                  <a:extLst>
                    <a:ext uri="{9D8B030D-6E8A-4147-A177-3AD203B41FA5}">
                      <a16:colId xmlns:a16="http://schemas.microsoft.com/office/drawing/2014/main" val="3186109705"/>
                    </a:ext>
                  </a:extLst>
                </a:gridCol>
                <a:gridCol w="2396935">
                  <a:extLst>
                    <a:ext uri="{9D8B030D-6E8A-4147-A177-3AD203B41FA5}">
                      <a16:colId xmlns:a16="http://schemas.microsoft.com/office/drawing/2014/main" val="4260918335"/>
                    </a:ext>
                  </a:extLst>
                </a:gridCol>
                <a:gridCol w="2569572">
                  <a:extLst>
                    <a:ext uri="{9D8B030D-6E8A-4147-A177-3AD203B41FA5}">
                      <a16:colId xmlns:a16="http://schemas.microsoft.com/office/drawing/2014/main" val="2801535869"/>
                    </a:ext>
                  </a:extLst>
                </a:gridCol>
              </a:tblGrid>
              <a:tr h="379438">
                <a:tc>
                  <a:txBody>
                    <a:bodyPr/>
                    <a:lstStyle/>
                    <a:p>
                      <a:pPr algn="ctr">
                        <a:buNone/>
                      </a:pPr>
                      <a:r>
                        <a:rPr lang="zh-TW" altLang="en-US">
                          <a:latin typeface="Microsoft JhengHei"/>
                          <a:ea typeface="Microsoft JhengHei"/>
                        </a:rPr>
                        <a:t>功能</a:t>
                      </a:r>
                      <a:endParaRPr lang="zh-TW">
                        <a:latin typeface="Microsoft JhengHei"/>
                        <a:ea typeface="Microsoft JhengHei"/>
                      </a:endParaRPr>
                    </a:p>
                  </a:txBody>
                  <a:tcPr anchor="ctr"/>
                </a:tc>
                <a:tc>
                  <a:txBody>
                    <a:bodyPr/>
                    <a:lstStyle/>
                    <a:p>
                      <a:pPr algn="ctr">
                        <a:buNone/>
                      </a:pPr>
                      <a:r>
                        <a:rPr lang="zh-TW" altLang="en-US">
                          <a:latin typeface="Microsoft JhengHei"/>
                          <a:ea typeface="Microsoft JhengHei"/>
                        </a:rPr>
                        <a:t>QNAP TR-00</a:t>
                      </a:r>
                      <a:r>
                        <a:rPr lang="en-US" altLang="zh-TW">
                          <a:latin typeface="Microsoft JhengHei"/>
                          <a:ea typeface="Microsoft JhengHei"/>
                        </a:rPr>
                        <a:t>4U</a:t>
                      </a:r>
                      <a:endParaRPr lang="zh-TW">
                        <a:latin typeface="Microsoft JhengHei"/>
                        <a:ea typeface="Microsoft JhengHei"/>
                      </a:endParaRPr>
                    </a:p>
                  </a:txBody>
                  <a:tcPr anchor="ctr"/>
                </a:tc>
                <a:tc>
                  <a:txBody>
                    <a:bodyPr/>
                    <a:lstStyle/>
                    <a:p>
                      <a:pPr algn="ctr">
                        <a:buNone/>
                      </a:pPr>
                      <a:r>
                        <a:rPr lang="zh-TW" altLang="en-US">
                          <a:latin typeface="Microsoft JhengHei"/>
                          <a:ea typeface="Microsoft JhengHei"/>
                        </a:rPr>
                        <a:t>其他外接 RAID 裝置</a:t>
                      </a:r>
                    </a:p>
                  </a:txBody>
                  <a:tcPr anchor="ctr"/>
                </a:tc>
                <a:extLst>
                  <a:ext uri="{0D108BD9-81ED-4DB2-BD59-A6C34878D82A}">
                    <a16:rowId xmlns:a16="http://schemas.microsoft.com/office/drawing/2014/main" val="2875336872"/>
                  </a:ext>
                </a:extLst>
              </a:tr>
              <a:tr h="379438">
                <a:tc>
                  <a:txBody>
                    <a:bodyPr/>
                    <a:lstStyle/>
                    <a:p>
                      <a:pPr lvl="0" algn="ctr">
                        <a:buNone/>
                      </a:pPr>
                      <a:r>
                        <a:rPr lang="zh-TW" altLang="en-US" b="1">
                          <a:latin typeface="Microsoft JhengHei"/>
                          <a:ea typeface="Microsoft JhengHei"/>
                        </a:rPr>
                        <a:t>連線類型</a:t>
                      </a:r>
                      <a:endParaRPr lang="zh-TW" b="1">
                        <a:latin typeface="Microsoft JhengHei"/>
                        <a:ea typeface="Microsoft JhengHei"/>
                      </a:endParaRPr>
                    </a:p>
                  </a:txBody>
                  <a:tcPr anchor="ctr"/>
                </a:tc>
                <a:tc>
                  <a:txBody>
                    <a:bodyPr/>
                    <a:lstStyle/>
                    <a:p>
                      <a:pPr lvl="0" algn="ctr">
                        <a:buNone/>
                      </a:pPr>
                      <a:r>
                        <a:rPr lang="zh-TW" altLang="en-US" b="1">
                          <a:latin typeface="Microsoft JhengHei"/>
                          <a:ea typeface="Microsoft JhengHei"/>
                        </a:rPr>
                        <a:t>USB 3.</a:t>
                      </a:r>
                      <a:r>
                        <a:rPr lang="en-US" altLang="zh-TW" b="1">
                          <a:latin typeface="Microsoft JhengHei"/>
                          <a:ea typeface="Microsoft JhengHei"/>
                        </a:rPr>
                        <a:t>0 (3.1 Gen 1)</a:t>
                      </a:r>
                      <a:endParaRPr lang="zh-TW" altLang="en-US" b="1">
                        <a:latin typeface="Microsoft JhengHei"/>
                        <a:ea typeface="Microsoft JhengHei"/>
                      </a:endParaRPr>
                    </a:p>
                  </a:txBody>
                  <a:tcPr anchor="ctr"/>
                </a:tc>
                <a:tc>
                  <a:txBody>
                    <a:bodyPr/>
                    <a:lstStyle/>
                    <a:p>
                      <a:pPr lvl="0" algn="ctr">
                        <a:buNone/>
                      </a:pPr>
                      <a:r>
                        <a:rPr lang="zh-TW" altLang="en-US" sz="1400" b="1" u="none" strike="noStrike" noProof="0">
                          <a:solidFill>
                            <a:srgbClr val="000000"/>
                          </a:solidFill>
                          <a:latin typeface="Microsoft JhengHei"/>
                          <a:ea typeface="Microsoft JhengHei"/>
                        </a:rPr>
                        <a:t>視</a:t>
                      </a:r>
                      <a:r>
                        <a:rPr lang="zh-TW" sz="1400" b="1" u="none" strike="noStrike" noProof="0">
                          <a:solidFill>
                            <a:srgbClr val="000000"/>
                          </a:solidFill>
                          <a:latin typeface="Microsoft JhengHei"/>
                          <a:ea typeface="Microsoft JhengHei"/>
                        </a:rPr>
                        <a:t>不同裝置而定</a:t>
                      </a:r>
                      <a:endParaRPr lang="zh-TW" b="1">
                        <a:solidFill>
                          <a:srgbClr val="000000"/>
                        </a:solidFill>
                        <a:latin typeface="Microsoft JhengHei"/>
                        <a:ea typeface="Microsoft JhengHei"/>
                      </a:endParaRPr>
                    </a:p>
                  </a:txBody>
                  <a:tcPr anchor="ctr"/>
                </a:tc>
                <a:extLst>
                  <a:ext uri="{0D108BD9-81ED-4DB2-BD59-A6C34878D82A}">
                    <a16:rowId xmlns:a16="http://schemas.microsoft.com/office/drawing/2014/main" val="1626577705"/>
                  </a:ext>
                </a:extLst>
              </a:tr>
              <a:tr h="379438">
                <a:tc>
                  <a:txBody>
                    <a:bodyPr/>
                    <a:lstStyle/>
                    <a:p>
                      <a:pPr lvl="0" algn="ctr">
                        <a:buNone/>
                      </a:pPr>
                      <a:r>
                        <a:rPr lang="zh-TW" altLang="en-US" b="1">
                          <a:latin typeface="Microsoft JhengHei"/>
                          <a:ea typeface="Microsoft JhengHei"/>
                        </a:rPr>
                        <a:t>槽位數</a:t>
                      </a:r>
                    </a:p>
                  </a:txBody>
                  <a:tcPr anchor="ctr"/>
                </a:tc>
                <a:tc>
                  <a:txBody>
                    <a:bodyPr/>
                    <a:lstStyle/>
                    <a:p>
                      <a:pPr lvl="0" algn="ctr">
                        <a:buNone/>
                      </a:pPr>
                      <a:r>
                        <a:rPr lang="en-US" altLang="zh-TW" b="1">
                          <a:latin typeface="Microsoft JhengHei"/>
                          <a:ea typeface="Microsoft JhengHei"/>
                        </a:rPr>
                        <a:t>4</a:t>
                      </a:r>
                      <a:endParaRPr lang="zh-TW" altLang="en-US" b="1">
                        <a:latin typeface="Microsoft JhengHei"/>
                        <a:ea typeface="Microsoft JhengHei"/>
                      </a:endParaRPr>
                    </a:p>
                  </a:txBody>
                  <a:tcPr anchor="ctr"/>
                </a:tc>
                <a:tc>
                  <a:txBody>
                    <a:bodyPr/>
                    <a:lstStyle/>
                    <a:p>
                      <a:pPr lvl="0" algn="ctr">
                        <a:buNone/>
                      </a:pPr>
                      <a:r>
                        <a:rPr lang="zh-TW" altLang="en-US" sz="1400" b="1" u="none" strike="noStrike" noProof="0">
                          <a:solidFill>
                            <a:srgbClr val="000000"/>
                          </a:solidFill>
                          <a:latin typeface="Microsoft JhengHei"/>
                          <a:ea typeface="Microsoft JhengHei"/>
                        </a:rPr>
                        <a:t>視</a:t>
                      </a:r>
                      <a:r>
                        <a:rPr lang="zh-TW" altLang="en-US" b="1">
                          <a:latin typeface="Microsoft JhengHei"/>
                          <a:ea typeface="Microsoft JhengHei"/>
                        </a:rPr>
                        <a:t>不同裝置而定</a:t>
                      </a:r>
                    </a:p>
                  </a:txBody>
                  <a:tcPr anchor="ctr"/>
                </a:tc>
                <a:extLst>
                  <a:ext uri="{0D108BD9-81ED-4DB2-BD59-A6C34878D82A}">
                    <a16:rowId xmlns:a16="http://schemas.microsoft.com/office/drawing/2014/main" val="2975003058"/>
                  </a:ext>
                </a:extLst>
              </a:tr>
              <a:tr h="592381">
                <a:tc>
                  <a:txBody>
                    <a:bodyPr/>
                    <a:lstStyle/>
                    <a:p>
                      <a:pPr lvl="0" algn="ctr">
                        <a:buNone/>
                      </a:pPr>
                      <a:r>
                        <a:rPr lang="zh-TW" sz="1400" b="1" u="none" strike="noStrike" noProof="0">
                          <a:solidFill>
                            <a:srgbClr val="000000"/>
                          </a:solidFill>
                          <a:latin typeface="Microsoft JhengHei"/>
                          <a:ea typeface="Microsoft JhengHei"/>
                        </a:rPr>
                        <a:t>分割</a:t>
                      </a:r>
                      <a:r>
                        <a:rPr lang="zh-TW" altLang="en-US" sz="1400" b="1" u="none" strike="noStrike" noProof="0">
                          <a:solidFill>
                            <a:srgbClr val="000000"/>
                          </a:solidFill>
                          <a:latin typeface="Microsoft JhengHei"/>
                          <a:ea typeface="Microsoft JhengHei"/>
                        </a:rPr>
                        <a:t>區</a:t>
                      </a:r>
                      <a:r>
                        <a:rPr lang="zh-TW" sz="1400" b="1" u="none" strike="noStrike" noProof="0">
                          <a:solidFill>
                            <a:srgbClr val="000000"/>
                          </a:solidFill>
                          <a:latin typeface="Microsoft JhengHei"/>
                          <a:ea typeface="Microsoft JhengHei"/>
                        </a:rPr>
                        <a:t>可使用系統</a:t>
                      </a:r>
                      <a:endParaRPr lang="zh-TW" b="1">
                        <a:solidFill>
                          <a:srgbClr val="000000"/>
                        </a:solidFill>
                        <a:latin typeface="Microsoft JhengHei"/>
                        <a:ea typeface="Microsoft JhengHei"/>
                      </a:endParaRPr>
                    </a:p>
                  </a:txBody>
                  <a:tcPr anchor="ctr"/>
                </a:tc>
                <a:tc>
                  <a:txBody>
                    <a:bodyPr/>
                    <a:lstStyle/>
                    <a:p>
                      <a:pPr lvl="0" algn="ctr">
                        <a:buNone/>
                      </a:pPr>
                      <a:r>
                        <a:rPr lang="zh-TW" altLang="en-US" b="1">
                          <a:latin typeface="Microsoft JhengHei"/>
                          <a:ea typeface="Microsoft JhengHei"/>
                        </a:rPr>
                        <a:t>QNAP QTS, Windows, Mac, Linux 等</a:t>
                      </a:r>
                      <a:endParaRPr lang="zh-TW" b="1">
                        <a:latin typeface="Microsoft JhengHei"/>
                        <a:ea typeface="Microsoft JhengHei"/>
                      </a:endParaRPr>
                    </a:p>
                  </a:txBody>
                  <a:tcPr anchor="ctr"/>
                </a:tc>
                <a:tc>
                  <a:txBody>
                    <a:bodyPr/>
                    <a:lstStyle/>
                    <a:p>
                      <a:pPr lvl="0" algn="ctr">
                        <a:buNone/>
                      </a:pPr>
                      <a:r>
                        <a:rPr lang="en-US" altLang="zh-TW" sz="1400" b="1" u="none" strike="noStrike" noProof="0">
                          <a:solidFill>
                            <a:srgbClr val="000000"/>
                          </a:solidFill>
                          <a:latin typeface="Microsoft JhengHei"/>
                        </a:rPr>
                        <a:t>QNAP QTS, Windows, Mac, Linux</a:t>
                      </a:r>
                      <a:r>
                        <a:rPr lang="en-US" altLang="zh-TW" sz="1400" b="1" i="0" u="none" strike="noStrike" cap="none" noProof="0">
                          <a:solidFill>
                            <a:schemeClr val="dk1"/>
                          </a:solidFill>
                          <a:latin typeface="Microsoft JhengHei"/>
                          <a:ea typeface="Microsoft JhengHei"/>
                          <a:cs typeface="+mn-cs"/>
                          <a:sym typeface="Arial"/>
                        </a:rPr>
                        <a:t> </a:t>
                      </a:r>
                      <a:r>
                        <a:rPr lang="zh-TW" altLang="en-US" sz="1400" b="1" i="0" u="none" strike="noStrike" cap="none" noProof="0">
                          <a:solidFill>
                            <a:schemeClr val="dk1"/>
                          </a:solidFill>
                          <a:latin typeface="Microsoft JhengHei"/>
                          <a:ea typeface="Microsoft JhengHei"/>
                          <a:cs typeface="+mn-cs"/>
                          <a:sym typeface="Arial"/>
                        </a:rPr>
                        <a:t>等</a:t>
                      </a:r>
                    </a:p>
                  </a:txBody>
                  <a:tcPr anchor="ctr"/>
                </a:tc>
                <a:extLst>
                  <a:ext uri="{0D108BD9-81ED-4DB2-BD59-A6C34878D82A}">
                    <a16:rowId xmlns:a16="http://schemas.microsoft.com/office/drawing/2014/main" val="4106159093"/>
                  </a:ext>
                </a:extLst>
              </a:tr>
              <a:tr h="379438">
                <a:tc>
                  <a:txBody>
                    <a:bodyPr/>
                    <a:lstStyle/>
                    <a:p>
                      <a:pPr lvl="0" algn="ctr">
                        <a:buNone/>
                      </a:pPr>
                      <a:r>
                        <a:rPr lang="zh-TW" altLang="en-US" b="1">
                          <a:latin typeface="Microsoft JhengHei"/>
                          <a:ea typeface="Microsoft JhengHei"/>
                        </a:rPr>
                        <a:t>QTS 磁碟健康偵測</a:t>
                      </a:r>
                      <a:endParaRPr lang="zh-TW" b="1">
                        <a:latin typeface="Microsoft JhengHei"/>
                        <a:ea typeface="Microsoft JhengHei"/>
                      </a:endParaRPr>
                    </a:p>
                  </a:txBody>
                  <a:tcPr anchor="ctr"/>
                </a:tc>
                <a:tc>
                  <a:txBody>
                    <a:bodyPr/>
                    <a:lstStyle/>
                    <a:p>
                      <a:pPr lvl="0" algn="ctr">
                        <a:buNone/>
                      </a:pPr>
                      <a:r>
                        <a:rPr lang="zh-TW" altLang="en-US" b="1">
                          <a:solidFill>
                            <a:schemeClr val="tx1"/>
                          </a:solidFill>
                          <a:latin typeface="Microsoft JhengHei"/>
                          <a:ea typeface="Microsoft JhengHei"/>
                        </a:rPr>
                        <a:t>支援</a:t>
                      </a:r>
                      <a:endParaRPr lang="zh-TW" b="1">
                        <a:solidFill>
                          <a:schemeClr val="tx1"/>
                        </a:solidFill>
                        <a:latin typeface="Microsoft JhengHei"/>
                        <a:ea typeface="Microsoft JhengHei"/>
                      </a:endParaRPr>
                    </a:p>
                  </a:txBody>
                  <a:tcPr anchor="ctr"/>
                </a:tc>
                <a:tc>
                  <a:txBody>
                    <a:bodyPr/>
                    <a:lstStyle/>
                    <a:p>
                      <a:pPr lvl="0" algn="ctr">
                        <a:buNone/>
                      </a:pPr>
                      <a:r>
                        <a:rPr lang="zh-TW" altLang="en-US" b="1">
                          <a:solidFill>
                            <a:srgbClr val="FF0000"/>
                          </a:solidFill>
                          <a:latin typeface="Microsoft JhengHei"/>
                          <a:ea typeface="Microsoft JhengHei"/>
                        </a:rPr>
                        <a:t>不支援</a:t>
                      </a:r>
                    </a:p>
                  </a:txBody>
                  <a:tcPr anchor="ctr"/>
                </a:tc>
                <a:extLst>
                  <a:ext uri="{0D108BD9-81ED-4DB2-BD59-A6C34878D82A}">
                    <a16:rowId xmlns:a16="http://schemas.microsoft.com/office/drawing/2014/main" val="1330498142"/>
                  </a:ext>
                </a:extLst>
              </a:tr>
              <a:tr h="379438">
                <a:tc>
                  <a:txBody>
                    <a:bodyPr/>
                    <a:lstStyle/>
                    <a:p>
                      <a:pPr algn="ctr">
                        <a:buNone/>
                      </a:pPr>
                      <a:r>
                        <a:rPr lang="zh-TW" altLang="en-US" b="1">
                          <a:latin typeface="Microsoft JhengHei"/>
                          <a:ea typeface="Microsoft JhengHei"/>
                        </a:rPr>
                        <a:t>外接 RAID 保護</a:t>
                      </a:r>
                      <a:endParaRPr lang="zh-TW" b="1">
                        <a:latin typeface="Microsoft JhengHei"/>
                        <a:ea typeface="Microsoft JhengHei"/>
                      </a:endParaRPr>
                    </a:p>
                  </a:txBody>
                  <a:tcPr anchor="ctr"/>
                </a:tc>
                <a:tc>
                  <a:txBody>
                    <a:bodyPr/>
                    <a:lstStyle/>
                    <a:p>
                      <a:pPr algn="ctr">
                        <a:buNone/>
                      </a:pPr>
                      <a:r>
                        <a:rPr lang="zh-TW" altLang="en-US" b="1">
                          <a:latin typeface="Microsoft JhengHei"/>
                          <a:ea typeface="Microsoft JhengHei"/>
                        </a:rPr>
                        <a:t>支援</a:t>
                      </a:r>
                    </a:p>
                  </a:txBody>
                  <a:tcPr anchor="ctr"/>
                </a:tc>
                <a:tc>
                  <a:txBody>
                    <a:bodyPr/>
                    <a:lstStyle/>
                    <a:p>
                      <a:pPr algn="ctr">
                        <a:buNone/>
                      </a:pPr>
                      <a:r>
                        <a:rPr lang="zh-TW" altLang="en-US" b="1">
                          <a:latin typeface="Microsoft JhengHei"/>
                          <a:ea typeface="Microsoft JhengHei"/>
                        </a:rPr>
                        <a:t>支援</a:t>
                      </a:r>
                    </a:p>
                  </a:txBody>
                  <a:tcPr anchor="ctr"/>
                </a:tc>
                <a:extLst>
                  <a:ext uri="{0D108BD9-81ED-4DB2-BD59-A6C34878D82A}">
                    <a16:rowId xmlns:a16="http://schemas.microsoft.com/office/drawing/2014/main" val="248474673"/>
                  </a:ext>
                </a:extLst>
              </a:tr>
              <a:tr h="379438">
                <a:tc>
                  <a:txBody>
                    <a:bodyPr/>
                    <a:lstStyle/>
                    <a:p>
                      <a:pPr lvl="0" algn="ctr">
                        <a:buNone/>
                      </a:pPr>
                      <a:r>
                        <a:rPr lang="zh-TW" altLang="en-US" b="1">
                          <a:latin typeface="Microsoft JhengHei"/>
                          <a:ea typeface="Microsoft JhengHei"/>
                        </a:rPr>
                        <a:t>建立 QTS 儲存池</a:t>
                      </a:r>
                    </a:p>
                  </a:txBody>
                  <a:tcPr anchor="ctr"/>
                </a:tc>
                <a:tc>
                  <a:txBody>
                    <a:bodyPr/>
                    <a:lstStyle/>
                    <a:p>
                      <a:pPr lvl="0" algn="ctr">
                        <a:buNone/>
                      </a:pPr>
                      <a:r>
                        <a:rPr lang="zh-TW" altLang="en-US" b="1">
                          <a:latin typeface="Microsoft JhengHei"/>
                          <a:ea typeface="Microsoft JhengHei"/>
                        </a:rPr>
                        <a:t>支援</a:t>
                      </a:r>
                      <a:endParaRPr lang="zh-TW" b="1">
                        <a:latin typeface="Microsoft JhengHei"/>
                        <a:ea typeface="Microsoft JhengHei"/>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a:ln>
                            <a:noFill/>
                          </a:ln>
                          <a:solidFill>
                            <a:srgbClr val="FF0000"/>
                          </a:solidFill>
                          <a:effectLst/>
                          <a:uLnTx/>
                          <a:uFillTx/>
                          <a:latin typeface="Microsoft JhengHei"/>
                          <a:ea typeface="Microsoft JhengHei"/>
                          <a:cs typeface="+mn-cs"/>
                          <a:sym typeface="Arial"/>
                        </a:rPr>
                        <a:t>不支援</a:t>
                      </a:r>
                    </a:p>
                  </a:txBody>
                  <a:tcPr anchor="ctr"/>
                </a:tc>
                <a:extLst>
                  <a:ext uri="{0D108BD9-81ED-4DB2-BD59-A6C34878D82A}">
                    <a16:rowId xmlns:a16="http://schemas.microsoft.com/office/drawing/2014/main" val="850840688"/>
                  </a:ext>
                </a:extLst>
              </a:tr>
              <a:tr h="379438">
                <a:tc>
                  <a:txBody>
                    <a:bodyPr/>
                    <a:lstStyle/>
                    <a:p>
                      <a:pPr lvl="0" algn="ctr">
                        <a:buNone/>
                      </a:pPr>
                      <a:r>
                        <a:rPr lang="zh-TW" sz="1400" b="1" i="0" u="none" strike="noStrike" noProof="0">
                          <a:latin typeface="Microsoft JhengHei"/>
                          <a:ea typeface="Microsoft JhengHei"/>
                        </a:rPr>
                        <a:t>RAID 組態遷移、容量擴充</a:t>
                      </a:r>
                      <a:endParaRPr lang="zh-TW" b="1"/>
                    </a:p>
                  </a:txBody>
                  <a:tcPr anchor="ctr"/>
                </a:tc>
                <a:tc>
                  <a:txBody>
                    <a:bodyPr/>
                    <a:lstStyle/>
                    <a:p>
                      <a:pPr lvl="0" algn="ctr">
                        <a:buNone/>
                      </a:pPr>
                      <a:r>
                        <a:rPr lang="zh-TW" altLang="en-US" b="1">
                          <a:solidFill>
                            <a:srgbClr val="FF0000"/>
                          </a:solidFill>
                          <a:latin typeface="Microsoft JhengHei"/>
                          <a:ea typeface="Microsoft JhengHei"/>
                        </a:rPr>
                        <a:t>不支援</a:t>
                      </a:r>
                    </a:p>
                  </a:txBody>
                  <a:tcPr anchor="ctr"/>
                </a:tc>
                <a:tc>
                  <a:txBody>
                    <a:bodyPr/>
                    <a:lstStyle/>
                    <a:p>
                      <a:pPr lvl="0" algn="ctr">
                        <a:lnSpc>
                          <a:spcPct val="100000"/>
                        </a:lnSpc>
                        <a:spcBef>
                          <a:spcPts val="0"/>
                        </a:spcBef>
                        <a:spcAft>
                          <a:spcPts val="0"/>
                        </a:spcAft>
                        <a:buNone/>
                      </a:pPr>
                      <a:r>
                        <a:rPr lang="zh-TW" sz="1400" b="1" i="0" u="none" strike="noStrike" kern="0" cap="none" spc="0" normalizeH="0" baseline="0" noProof="0">
                          <a:ln>
                            <a:noFill/>
                          </a:ln>
                          <a:solidFill>
                            <a:srgbClr val="000000"/>
                          </a:solidFill>
                          <a:effectLst/>
                          <a:uLnTx/>
                          <a:uFillTx/>
                          <a:latin typeface="Microsoft JhengHei"/>
                          <a:ea typeface="Microsoft JhengHei"/>
                        </a:rPr>
                        <a:t>視</a:t>
                      </a:r>
                      <a:r>
                        <a:rPr kumimoji="0" lang="zh-TW" sz="1400" b="1" i="0" u="none" strike="noStrike" kern="0" cap="none" spc="0" normalizeH="0" baseline="0" noProof="0">
                          <a:ln>
                            <a:noFill/>
                          </a:ln>
                          <a:effectLst/>
                          <a:uLnTx/>
                          <a:uFillTx/>
                          <a:latin typeface="Microsoft JhengHei"/>
                          <a:ea typeface="Microsoft JhengHei"/>
                          <a:sym typeface="Arial"/>
                        </a:rPr>
                        <a:t>不</a:t>
                      </a:r>
                      <a:r>
                        <a:rPr lang="zh-TW" sz="1400" b="1" i="0" u="none" strike="noStrike" kern="0" cap="none" spc="0" normalizeH="0" baseline="0" noProof="0">
                          <a:ln>
                            <a:noFill/>
                          </a:ln>
                          <a:effectLst/>
                          <a:uLnTx/>
                          <a:uFillTx/>
                          <a:latin typeface="Microsoft JhengHei"/>
                          <a:ea typeface="Microsoft JhengHei"/>
                        </a:rPr>
                        <a:t>同裝置而定</a:t>
                      </a:r>
                      <a:endParaRPr lang="zh-TW" sz="1400" b="0" i="0" u="none" strike="noStrike" kern="0" cap="none" spc="0" normalizeH="0" baseline="0" noProof="0">
                        <a:ln>
                          <a:noFill/>
                        </a:ln>
                        <a:effectLst/>
                        <a:uLnTx/>
                        <a:uFillTx/>
                        <a:latin typeface="Microsoft JhengHei"/>
                        <a:ea typeface="Microsoft JhengHei"/>
                      </a:endParaRPr>
                    </a:p>
                  </a:txBody>
                  <a:tcPr anchor="ctr"/>
                </a:tc>
                <a:extLst>
                  <a:ext uri="{0D108BD9-81ED-4DB2-BD59-A6C34878D82A}">
                    <a16:rowId xmlns:a16="http://schemas.microsoft.com/office/drawing/2014/main" val="651518660"/>
                  </a:ext>
                </a:extLst>
              </a:tr>
            </a:tbl>
          </a:graphicData>
        </a:graphic>
      </p:graphicFrame>
      <p:pic>
        <p:nvPicPr>
          <p:cNvPr id="11" name="圖片 10">
            <a:extLst>
              <a:ext uri="{FF2B5EF4-FFF2-40B4-BE49-F238E27FC236}">
                <a16:creationId xmlns:a16="http://schemas.microsoft.com/office/drawing/2014/main" id="{1A506390-DE65-4429-842C-6B610DA1FA22}"/>
              </a:ext>
            </a:extLst>
          </p:cNvPr>
          <p:cNvPicPr>
            <a:picLocks noChangeAspect="1"/>
          </p:cNvPicPr>
          <p:nvPr/>
        </p:nvPicPr>
        <p:blipFill>
          <a:blip r:embed="rId3"/>
          <a:stretch>
            <a:fillRect/>
          </a:stretch>
        </p:blipFill>
        <p:spPr>
          <a:xfrm>
            <a:off x="3081716" y="1043673"/>
            <a:ext cx="927820" cy="564778"/>
          </a:xfrm>
          <a:prstGeom prst="rect">
            <a:avLst/>
          </a:prstGeom>
        </p:spPr>
      </p:pic>
      <p:pic>
        <p:nvPicPr>
          <p:cNvPr id="12" name="圖片 11">
            <a:extLst>
              <a:ext uri="{FF2B5EF4-FFF2-40B4-BE49-F238E27FC236}">
                <a16:creationId xmlns:a16="http://schemas.microsoft.com/office/drawing/2014/main" id="{F43D7D69-AA39-4F83-A01E-0CDF01546925}"/>
              </a:ext>
            </a:extLst>
          </p:cNvPr>
          <p:cNvPicPr>
            <a:picLocks noChangeAspect="1"/>
          </p:cNvPicPr>
          <p:nvPr/>
        </p:nvPicPr>
        <p:blipFill>
          <a:blip r:embed="rId4"/>
          <a:stretch>
            <a:fillRect/>
          </a:stretch>
        </p:blipFill>
        <p:spPr>
          <a:xfrm>
            <a:off x="3358205" y="1196114"/>
            <a:ext cx="374842" cy="362136"/>
          </a:xfrm>
          <a:prstGeom prst="rect">
            <a:avLst/>
          </a:prstGeom>
        </p:spPr>
      </p:pic>
    </p:spTree>
    <p:extLst>
      <p:ext uri="{BB962C8B-B14F-4D97-AF65-F5344CB8AC3E}">
        <p14:creationId xmlns:p14="http://schemas.microsoft.com/office/powerpoint/2010/main" val="4031474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B5D-4892-324B-ACF5-3BFC38D3FCF0}"/>
              </a:ext>
            </a:extLst>
          </p:cNvPr>
          <p:cNvSpPr>
            <a:spLocks noGrp="1"/>
          </p:cNvSpPr>
          <p:nvPr>
            <p:ph type="ctrTitle"/>
          </p:nvPr>
        </p:nvSpPr>
        <p:spPr>
          <a:xfrm>
            <a:off x="1567542" y="0"/>
            <a:ext cx="7576457" cy="905390"/>
          </a:xfrm>
        </p:spPr>
        <p:txBody>
          <a:bodyPr/>
          <a:lstStyle/>
          <a:p>
            <a:r>
              <a:rPr lang="en-US" altLang="zh-CN" sz="3200" dirty="0"/>
              <a:t>2-bay </a:t>
            </a:r>
            <a:r>
              <a:rPr lang="zh-CN" altLang="en-US" sz="3200" dirty="0"/>
              <a:t>與</a:t>
            </a:r>
            <a:r>
              <a:rPr lang="en-US" altLang="zh-CN" sz="3200" dirty="0"/>
              <a:t> 4-bay </a:t>
            </a:r>
            <a:r>
              <a:rPr lang="zh-CN" altLang="en-US" sz="3200" dirty="0"/>
              <a:t>硬體</a:t>
            </a:r>
            <a:r>
              <a:rPr lang="en-US" altLang="zh-CN" sz="3200" dirty="0"/>
              <a:t> RAID </a:t>
            </a:r>
            <a:r>
              <a:rPr lang="zh-CN" altLang="en-US" sz="3200" dirty="0"/>
              <a:t>外接盒</a:t>
            </a:r>
            <a:endParaRPr lang="en-US" sz="3200" dirty="0"/>
          </a:p>
        </p:txBody>
      </p:sp>
      <p:graphicFrame>
        <p:nvGraphicFramePr>
          <p:cNvPr id="3" name="Table 2">
            <a:extLst>
              <a:ext uri="{FF2B5EF4-FFF2-40B4-BE49-F238E27FC236}">
                <a16:creationId xmlns:a16="http://schemas.microsoft.com/office/drawing/2014/main" id="{81C9E229-4AA2-E64B-B8BB-3DE8D4BB8318}"/>
              </a:ext>
            </a:extLst>
          </p:cNvPr>
          <p:cNvGraphicFramePr>
            <a:graphicFrameLocks noGrp="1"/>
          </p:cNvGraphicFramePr>
          <p:nvPr>
            <p:extLst>
              <p:ext uri="{D42A27DB-BD31-4B8C-83A1-F6EECF244321}">
                <p14:modId xmlns:p14="http://schemas.microsoft.com/office/powerpoint/2010/main" val="3298402589"/>
              </p:ext>
            </p:extLst>
          </p:nvPr>
        </p:nvGraphicFramePr>
        <p:xfrm>
          <a:off x="225015" y="1197773"/>
          <a:ext cx="8693970" cy="3164914"/>
        </p:xfrm>
        <a:graphic>
          <a:graphicData uri="http://schemas.openxmlformats.org/drawingml/2006/table">
            <a:tbl>
              <a:tblPr firstRow="1" bandRow="1">
                <a:tableStyleId>{7DF18680-E054-41AD-8BC1-D1AEF772440D}</a:tableStyleId>
              </a:tblPr>
              <a:tblGrid>
                <a:gridCol w="1390364">
                  <a:extLst>
                    <a:ext uri="{9D8B030D-6E8A-4147-A177-3AD203B41FA5}">
                      <a16:colId xmlns:a16="http://schemas.microsoft.com/office/drawing/2014/main" val="3376862491"/>
                    </a:ext>
                  </a:extLst>
                </a:gridCol>
                <a:gridCol w="2612735">
                  <a:extLst>
                    <a:ext uri="{9D8B030D-6E8A-4147-A177-3AD203B41FA5}">
                      <a16:colId xmlns:a16="http://schemas.microsoft.com/office/drawing/2014/main" val="2790378436"/>
                    </a:ext>
                  </a:extLst>
                </a:gridCol>
                <a:gridCol w="2231136">
                  <a:extLst>
                    <a:ext uri="{9D8B030D-6E8A-4147-A177-3AD203B41FA5}">
                      <a16:colId xmlns:a16="http://schemas.microsoft.com/office/drawing/2014/main" val="1997450607"/>
                    </a:ext>
                  </a:extLst>
                </a:gridCol>
                <a:gridCol w="2459735">
                  <a:extLst>
                    <a:ext uri="{9D8B030D-6E8A-4147-A177-3AD203B41FA5}">
                      <a16:colId xmlns:a16="http://schemas.microsoft.com/office/drawing/2014/main" val="2051909382"/>
                    </a:ext>
                  </a:extLst>
                </a:gridCol>
              </a:tblGrid>
              <a:tr h="515547">
                <a:tc>
                  <a:txBody>
                    <a:bodyPr/>
                    <a:lstStyle/>
                    <a:p>
                      <a:pPr algn="ctr"/>
                      <a:endParaRPr lang="en-US" sz="1200" b="1">
                        <a:latin typeface="微軟正黑體" panose="020B0604030504040204" pitchFamily="34" charset="-120"/>
                        <a:ea typeface="微軟正黑體" panose="020B0604030504040204" pitchFamily="34" charset="-120"/>
                      </a:endParaRPr>
                    </a:p>
                  </a:txBody>
                  <a:tcPr marL="81054" marR="81054" marT="40527" marB="40527" anchor="ctr"/>
                </a:tc>
                <a:tc>
                  <a:txBody>
                    <a:bodyPr/>
                    <a:lstStyle/>
                    <a:p>
                      <a:pPr algn="l"/>
                      <a:r>
                        <a:rPr lang="en-US" sz="1200" b="1">
                          <a:latin typeface="微軟正黑體" panose="020B0604030504040204" pitchFamily="34" charset="-120"/>
                          <a:ea typeface="微軟正黑體" panose="020B0604030504040204" pitchFamily="34" charset="-120"/>
                        </a:rPr>
                        <a:t>TR-002</a:t>
                      </a:r>
                    </a:p>
                  </a:txBody>
                  <a:tcPr marL="81054" marR="81054" marT="40527" marB="40527" anchor="ctr"/>
                </a:tc>
                <a:tc>
                  <a:txBody>
                    <a:bodyPr/>
                    <a:lstStyle/>
                    <a:p>
                      <a:pPr algn="l"/>
                      <a:r>
                        <a:rPr lang="en-US" sz="1200" b="1">
                          <a:latin typeface="微軟正黑體" panose="020B0604030504040204" pitchFamily="34" charset="-120"/>
                          <a:ea typeface="微軟正黑體" panose="020B0604030504040204" pitchFamily="34" charset="-120"/>
                        </a:rPr>
                        <a:t>TR-004</a:t>
                      </a:r>
                    </a:p>
                  </a:txBody>
                  <a:tcPr marL="81054" marR="81054" marT="40527" marB="40527" anchor="ctr"/>
                </a:tc>
                <a:tc>
                  <a:txBody>
                    <a:bodyPr/>
                    <a:lstStyle/>
                    <a:p>
                      <a:pPr algn="l"/>
                      <a:r>
                        <a:rPr lang="en-US" sz="1200" b="1">
                          <a:latin typeface="微軟正黑體" panose="020B0604030504040204" pitchFamily="34" charset="-120"/>
                          <a:ea typeface="微軟正黑體" panose="020B0604030504040204" pitchFamily="34" charset="-120"/>
                        </a:rPr>
                        <a:t>TR-004U</a:t>
                      </a:r>
                    </a:p>
                  </a:txBody>
                  <a:tcPr marL="81054" marR="81054" marT="40527" marB="40527" anchor="ctr"/>
                </a:tc>
                <a:extLst>
                  <a:ext uri="{0D108BD9-81ED-4DB2-BD59-A6C34878D82A}">
                    <a16:rowId xmlns:a16="http://schemas.microsoft.com/office/drawing/2014/main" val="855424279"/>
                  </a:ext>
                </a:extLst>
              </a:tr>
              <a:tr h="307760">
                <a:tc>
                  <a:txBody>
                    <a:bodyPr/>
                    <a:lstStyle/>
                    <a:p>
                      <a:pPr algn="ctr"/>
                      <a:r>
                        <a:rPr lang="zh-CN" altLang="en-US" sz="1200" b="1">
                          <a:latin typeface="微軟正黑體" panose="020B0604030504040204" pitchFamily="34" charset="-120"/>
                          <a:ea typeface="微軟正黑體" panose="020B0604030504040204" pitchFamily="34" charset="-120"/>
                        </a:rPr>
                        <a:t>磁碟槽</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a:txBody>
                    <a:bodyPr/>
                    <a:lstStyle/>
                    <a:p>
                      <a:pPr algn="ctr"/>
                      <a:r>
                        <a:rPr lang="en-US" sz="1200" b="1">
                          <a:latin typeface="微軟正黑體" panose="020B0604030504040204" pitchFamily="34" charset="-120"/>
                          <a:ea typeface="微軟正黑體" panose="020B0604030504040204" pitchFamily="34" charset="-120"/>
                        </a:rPr>
                        <a:t>2 x 3.5”/ 2.5” SATA 6 Gb/s</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2">
                  <a:txBody>
                    <a:bodyPr/>
                    <a:lstStyle/>
                    <a:p>
                      <a:pPr algn="ctr"/>
                      <a:r>
                        <a:rPr lang="en-US" sz="1200" b="1">
                          <a:latin typeface="微軟正黑體" panose="020B0604030504040204" pitchFamily="34" charset="-120"/>
                          <a:ea typeface="微軟正黑體" panose="020B0604030504040204" pitchFamily="34" charset="-120"/>
                        </a:rPr>
                        <a:t>4 x 3.5”/ 2.5” SATA 3 Gb/s</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2541274368"/>
                  </a:ext>
                </a:extLst>
              </a:tr>
              <a:tr h="286378">
                <a:tc>
                  <a:txBody>
                    <a:bodyPr/>
                    <a:lstStyle/>
                    <a:p>
                      <a:pPr marR="0" algn="ctr" rtl="0">
                        <a:lnSpc>
                          <a:spcPct val="100000"/>
                        </a:lnSpc>
                        <a:spcBef>
                          <a:spcPts val="0"/>
                        </a:spcBef>
                        <a:spcAft>
                          <a:spcPts val="0"/>
                        </a:spcAft>
                        <a:buClr>
                          <a:srgbClr val="000000"/>
                        </a:buClr>
                        <a:buFont typeface="Arial"/>
                      </a:pPr>
                      <a:r>
                        <a:rPr lang="en-US" sz="1200" b="1" u="none" strike="noStrike" cap="none">
                          <a:latin typeface="微軟正黑體" panose="020B0604030504040204" pitchFamily="34" charset="-120"/>
                          <a:ea typeface="微軟正黑體" panose="020B0604030504040204" pitchFamily="34" charset="-120"/>
                          <a:sym typeface="Arial"/>
                        </a:rPr>
                        <a:t>USB</a:t>
                      </a:r>
                      <a:endParaRPr lang="en-US" sz="1200" b="1" i="0" u="none" strike="noStrike" cap="none">
                        <a:solidFill>
                          <a:schemeClr val="dk1"/>
                        </a:solidFill>
                        <a:latin typeface="微軟正黑體" panose="020B0604030504040204" pitchFamily="34" charset="-120"/>
                        <a:ea typeface="微軟正黑體" panose="020B0604030504040204" pitchFamily="34" charset="-120"/>
                        <a:cs typeface="+mn-cs"/>
                        <a:sym typeface="Arial"/>
                      </a:endParaRPr>
                    </a:p>
                  </a:txBody>
                  <a:tcPr marL="81054" marR="81054" marT="40527" marB="40527" anchor="ctr"/>
                </a:tc>
                <a:tc>
                  <a:txBody>
                    <a:bodyPr/>
                    <a:lstStyle/>
                    <a:p>
                      <a:pPr algn="ctr"/>
                      <a:r>
                        <a:rPr lang="en-US" sz="1200" b="1">
                          <a:latin typeface="微軟正黑體" panose="020B0604030504040204" pitchFamily="34" charset="-120"/>
                          <a:ea typeface="微軟正黑體" panose="020B0604030504040204" pitchFamily="34" charset="-120"/>
                        </a:rPr>
                        <a:t>USB 3.1 Gen2 Type-C</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2">
                  <a:txBody>
                    <a:bodyPr/>
                    <a:lstStyle/>
                    <a:p>
                      <a:pPr algn="ctr"/>
                      <a:r>
                        <a:rPr lang="en-US" sz="1200" b="1">
                          <a:latin typeface="微軟正黑體"/>
                          <a:ea typeface="微軟正黑體"/>
                        </a:rPr>
                        <a:t>USB </a:t>
                      </a:r>
                      <a:r>
                        <a:rPr lang="en-US" altLang="zh-TW" sz="1200" b="1">
                          <a:latin typeface="微軟正黑體"/>
                          <a:ea typeface="微軟正黑體"/>
                        </a:rPr>
                        <a:t>3.1</a:t>
                      </a:r>
                      <a:r>
                        <a:rPr lang="zh-TW" altLang="en-US" sz="1200" b="1">
                          <a:latin typeface="微軟正黑體"/>
                          <a:ea typeface="微軟正黑體"/>
                        </a:rPr>
                        <a:t> </a:t>
                      </a:r>
                      <a:r>
                        <a:rPr lang="en-US" altLang="zh-TW" sz="1200" b="1">
                          <a:latin typeface="微軟正黑體"/>
                          <a:ea typeface="微軟正黑體"/>
                        </a:rPr>
                        <a:t>Gen1 (3.0) </a:t>
                      </a:r>
                      <a:r>
                        <a:rPr lang="en-US" sz="1200" b="1">
                          <a:latin typeface="微軟正黑體"/>
                          <a:ea typeface="微軟正黑體"/>
                        </a:rPr>
                        <a:t>Type-C</a:t>
                      </a:r>
                      <a:endParaRPr lang="en-US" sz="1200" b="1">
                        <a:solidFill>
                          <a:srgbClr val="3C0668"/>
                        </a:solidFill>
                        <a:latin typeface="微軟正黑體"/>
                        <a:ea typeface="微軟正黑體"/>
                      </a:endParaRPr>
                    </a:p>
                  </a:txBody>
                  <a:tcPr marL="81054" marR="81054" marT="40527" marB="40527" anchor="ctr"/>
                </a:tc>
                <a:tc hMerge="1">
                  <a:txBody>
                    <a:bodyPr/>
                    <a:lstStyle/>
                    <a:p>
                      <a:pPr algn="ct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1956289632"/>
                  </a:ext>
                </a:extLst>
              </a:tr>
              <a:tr h="291402">
                <a:tc>
                  <a:txBody>
                    <a:bodyPr/>
                    <a:lstStyle/>
                    <a:p>
                      <a:pPr algn="ctr"/>
                      <a:r>
                        <a:rPr lang="en-US" sz="1200" b="1">
                          <a:latin typeface="微軟正黑體" panose="020B0604030504040204" pitchFamily="34" charset="-120"/>
                          <a:ea typeface="微軟正黑體" panose="020B0604030504040204" pitchFamily="34" charset="-120"/>
                        </a:rPr>
                        <a:t>RAID 0</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rowSpan="2" gridSpan="3">
                  <a:txBody>
                    <a:bodyPr/>
                    <a:lstStyle/>
                    <a:p>
                      <a:pPr algn="ctr"/>
                      <a:r>
                        <a:rPr lang="zh-CN" altLang="en-US" sz="1200" b="1">
                          <a:latin typeface="微軟正黑體" panose="020B0604030504040204" pitchFamily="34" charset="-120"/>
                          <a:ea typeface="微軟正黑體" panose="020B0604030504040204" pitchFamily="34" charset="-120"/>
                        </a:rPr>
                        <a:t>支援</a:t>
                      </a:r>
                      <a:endParaRPr lang="en-US" sz="1200" b="1">
                        <a:solidFill>
                          <a:srgbClr val="3C0668"/>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CN" altLang="en-US" sz="1200" b="1">
                          <a:latin typeface="微軟正黑體" panose="020B0604030504040204" pitchFamily="34" charset="-120"/>
                          <a:ea typeface="微軟正黑體" panose="020B0604030504040204" pitchFamily="34" charset="-120"/>
                        </a:rPr>
                        <a:t>支援</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rowSpan="2" hMerge="1">
                  <a:txBody>
                    <a:bodyPr/>
                    <a:lstStyle/>
                    <a:p>
                      <a:endParaRPr lang="en-US"/>
                    </a:p>
                  </a:txBody>
                  <a:tcPr/>
                </a:tc>
                <a:tc rowSpan="2" hMerge="1">
                  <a:txBody>
                    <a:bodyPr/>
                    <a:lstStyle/>
                    <a:p>
                      <a:pPr algn="ct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2095917733"/>
                  </a:ext>
                </a:extLst>
              </a:tr>
              <a:tr h="291876">
                <a:tc>
                  <a:txBody>
                    <a:bodyPr/>
                    <a:lstStyle/>
                    <a:p>
                      <a:pPr algn="ctr"/>
                      <a:r>
                        <a:rPr lang="en-US" sz="1200" b="1">
                          <a:latin typeface="微軟正黑體" panose="020B0604030504040204" pitchFamily="34" charset="-120"/>
                          <a:ea typeface="微軟正黑體" panose="020B0604030504040204" pitchFamily="34" charset="-120"/>
                        </a:rPr>
                        <a:t>RAID 1</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3"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hMerge="1" vMerge="1">
                  <a:txBody>
                    <a:bodyPr/>
                    <a:lstStyle/>
                    <a:p>
                      <a:endParaRPr lang="en-US"/>
                    </a:p>
                  </a:txBody>
                  <a:tcPr/>
                </a:tc>
                <a:tc hMerge="1"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3454689815"/>
                  </a:ext>
                </a:extLst>
              </a:tr>
              <a:tr h="291482">
                <a:tc>
                  <a:txBody>
                    <a:bodyPr/>
                    <a:lstStyle/>
                    <a:p>
                      <a:pPr algn="ctr"/>
                      <a:r>
                        <a:rPr lang="en-US" sz="1200" b="1">
                          <a:latin typeface="微軟正黑體" panose="020B0604030504040204" pitchFamily="34" charset="-120"/>
                          <a:ea typeface="微軟正黑體" panose="020B0604030504040204" pitchFamily="34" charset="-120"/>
                        </a:rPr>
                        <a:t>RAID 5</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a:txBody>
                    <a:bodyPr/>
                    <a:lstStyle/>
                    <a:p>
                      <a:pPr algn="ctr"/>
                      <a:r>
                        <a:rPr lang="en-US" sz="1200" b="1">
                          <a:latin typeface="微軟正黑體" panose="020B0604030504040204" pitchFamily="34" charset="-120"/>
                          <a:ea typeface="微軟正黑體" panose="020B0604030504040204" pitchFamily="34" charset="-120"/>
                        </a:rPr>
                        <a:t>---</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CN" altLang="en-US" sz="1200" b="1">
                          <a:latin typeface="微軟正黑體" panose="020B0604030504040204" pitchFamily="34" charset="-120"/>
                          <a:ea typeface="微軟正黑體" panose="020B0604030504040204" pitchFamily="34" charset="-120"/>
                        </a:rPr>
                        <a:t>支援</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1748060933"/>
                  </a:ext>
                </a:extLst>
              </a:tr>
              <a:tr h="281353">
                <a:tc>
                  <a:txBody>
                    <a:bodyPr/>
                    <a:lstStyle/>
                    <a:p>
                      <a:pPr algn="ctr"/>
                      <a:r>
                        <a:rPr lang="en-US" sz="1200" b="1">
                          <a:latin typeface="微軟正黑體" panose="020B0604030504040204" pitchFamily="34" charset="-120"/>
                          <a:ea typeface="微軟正黑體" panose="020B0604030504040204" pitchFamily="34" charset="-120"/>
                        </a:rPr>
                        <a:t>RAID 10</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a:txBody>
                    <a:bodyPr/>
                    <a:lstStyle/>
                    <a:p>
                      <a:pPr algn="ctr"/>
                      <a:r>
                        <a:rPr lang="en-US" sz="1200" b="1">
                          <a:latin typeface="微軟正黑體" panose="020B0604030504040204" pitchFamily="34" charset="-120"/>
                          <a:ea typeface="微軟正黑體" panose="020B0604030504040204" pitchFamily="34" charset="-120"/>
                        </a:rPr>
                        <a:t>---</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2">
                  <a:txBody>
                    <a:bodyPr/>
                    <a:lstStyle/>
                    <a:p>
                      <a:pPr marL="0" lvl="0" indent="0" algn="ctr">
                        <a:lnSpc>
                          <a:spcPct val="100000"/>
                        </a:lnSpc>
                        <a:spcBef>
                          <a:spcPts val="0"/>
                        </a:spcBef>
                        <a:spcAft>
                          <a:spcPts val="0"/>
                        </a:spcAft>
                        <a:buNone/>
                      </a:pPr>
                      <a:r>
                        <a:rPr lang="zh-CN" sz="1200" b="1" i="0" u="none" strike="noStrike" noProof="0">
                          <a:latin typeface="微軟正黑體"/>
                          <a:ea typeface="微軟正黑體"/>
                        </a:rPr>
                        <a:t>支援</a:t>
                      </a:r>
                      <a:endParaRPr lang="en-US" altLang="zh-CN"/>
                    </a:p>
                  </a:txBody>
                  <a:tcPr marL="81054" marR="81054" marT="40527" marB="40527"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2199443965"/>
                  </a:ext>
                </a:extLst>
              </a:tr>
              <a:tr h="306263">
                <a:tc>
                  <a:txBody>
                    <a:bodyPr/>
                    <a:lstStyle/>
                    <a:p>
                      <a:pPr algn="ctr"/>
                      <a:r>
                        <a:rPr lang="en-US" sz="1200" b="1">
                          <a:latin typeface="微軟正黑體" panose="020B0604030504040204" pitchFamily="34" charset="-120"/>
                          <a:ea typeface="微軟正黑體" panose="020B0604030504040204" pitchFamily="34" charset="-120"/>
                        </a:rPr>
                        <a:t>JBOD</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1200" b="1" u="none" strike="noStrike" kern="0" cap="none" spc="0" normalizeH="0" baseline="0" noProof="0">
                          <a:ln>
                            <a:noFill/>
                          </a:ln>
                          <a:effectLst/>
                          <a:uLnTx/>
                          <a:uFillTx/>
                          <a:latin typeface="微軟正黑體" panose="020B0604030504040204" pitchFamily="34" charset="-120"/>
                          <a:ea typeface="微軟正黑體" panose="020B0604030504040204" pitchFamily="34" charset="-120"/>
                          <a:sym typeface="Arial"/>
                        </a:rPr>
                        <a:t>支援</a:t>
                      </a:r>
                      <a:endParaRPr kumimoji="0" lang="en-US" sz="1200" b="1" i="0" u="none" strike="noStrike" kern="0" cap="none" spc="0" normalizeH="0" baseline="0" noProof="0">
                        <a:ln>
                          <a:noFill/>
                        </a:ln>
                        <a:solidFill>
                          <a:srgbClr val="3C0668"/>
                        </a:solidFill>
                        <a:effectLst/>
                        <a:uLnTx/>
                        <a:uFillTx/>
                        <a:latin typeface="微軟正黑體" panose="020B0604030504040204" pitchFamily="34" charset="-120"/>
                        <a:ea typeface="微軟正黑體" panose="020B0604030504040204" pitchFamily="34" charset="-120"/>
                        <a:cs typeface="+mn-cs"/>
                        <a:sym typeface="Arial"/>
                      </a:endParaRPr>
                    </a:p>
                  </a:txBody>
                  <a:tcPr marL="81054" marR="81054" marT="40527" marB="40527" anchor="ct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3C0668"/>
                        </a:solidFill>
                        <a:effectLst/>
                        <a:uLnTx/>
                        <a:uFillTx/>
                        <a:latin typeface="微軟正黑體" panose="020B0604030504040204" pitchFamily="34" charset="-120"/>
                        <a:ea typeface="微軟正黑體" panose="020B0604030504040204" pitchFamily="34" charset="-120"/>
                        <a:cs typeface="+mn-cs"/>
                        <a:sym typeface="Arial"/>
                      </a:endParaRPr>
                    </a:p>
                  </a:txBody>
                  <a:tcPr marL="81054" marR="81054" marT="40527" marB="40527" anchor="ctr"/>
                </a:tc>
                <a:extLst>
                  <a:ext uri="{0D108BD9-81ED-4DB2-BD59-A6C34878D82A}">
                    <a16:rowId xmlns:a16="http://schemas.microsoft.com/office/drawing/2014/main" val="746775401"/>
                  </a:ext>
                </a:extLst>
              </a:tr>
              <a:tr h="291403">
                <a:tc>
                  <a:txBody>
                    <a:bodyPr/>
                    <a:lstStyle/>
                    <a:p>
                      <a:pPr algn="ctr"/>
                      <a:r>
                        <a:rPr lang="zh-CN" altLang="en-US" sz="1200" b="1">
                          <a:latin typeface="微軟正黑體" panose="020B0604030504040204" pitchFamily="34" charset="-120"/>
                          <a:ea typeface="微軟正黑體" panose="020B0604030504040204" pitchFamily="34" charset="-120"/>
                        </a:rPr>
                        <a:t>軟體控制模式</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3">
                  <a:txBody>
                    <a:bodyPr/>
                    <a:lstStyle/>
                    <a:p>
                      <a:pPr marL="0" lvl="0" indent="0" algn="ctr" defTabSz="914400">
                        <a:lnSpc>
                          <a:spcPct val="100000"/>
                        </a:lnSpc>
                        <a:spcBef>
                          <a:spcPts val="0"/>
                        </a:spcBef>
                        <a:spcAft>
                          <a:spcPts val="0"/>
                        </a:spcAft>
                        <a:buClr>
                          <a:srgbClr val="000000"/>
                        </a:buClr>
                        <a:buSzTx/>
                        <a:buNone/>
                        <a:tabLst/>
                        <a:defRPr/>
                      </a:pPr>
                      <a:r>
                        <a:rPr lang="zh-CN" sz="1200" b="1" i="0" u="none" strike="noStrike" kern="0" cap="none" spc="0" normalizeH="0" baseline="0" noProof="0">
                          <a:ln>
                            <a:noFill/>
                          </a:ln>
                          <a:effectLst/>
                          <a:uLnTx/>
                          <a:uFillTx/>
                          <a:latin typeface="微軟正黑體"/>
                          <a:ea typeface="微軟正黑體"/>
                        </a:rPr>
                        <a:t>支援</a:t>
                      </a:r>
                      <a:endParaRPr kumimoji="0" lang="en-US" altLang="zh-CN">
                        <a:sym typeface="Arial"/>
                      </a:endParaRPr>
                    </a:p>
                  </a:txBody>
                  <a:tcPr marL="81054" marR="81054" marT="40527" marB="40527" anchor="ct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3C0668"/>
                        </a:solidFill>
                        <a:effectLst/>
                        <a:uLnTx/>
                        <a:uFillTx/>
                        <a:latin typeface="微軟正黑體" panose="020B0604030504040204" pitchFamily="34" charset="-120"/>
                        <a:ea typeface="微軟正黑體" panose="020B0604030504040204" pitchFamily="34" charset="-120"/>
                        <a:cs typeface="+mn-cs"/>
                        <a:sym typeface="Arial"/>
                      </a:endParaRPr>
                    </a:p>
                  </a:txBody>
                  <a:tcPr marL="81054" marR="81054" marT="40527" marB="40527" anchor="ctr"/>
                </a:tc>
                <a:extLst>
                  <a:ext uri="{0D108BD9-81ED-4DB2-BD59-A6C34878D82A}">
                    <a16:rowId xmlns:a16="http://schemas.microsoft.com/office/drawing/2014/main" val="358212446"/>
                  </a:ext>
                </a:extLst>
              </a:tr>
              <a:tr h="301450">
                <a:tc>
                  <a:txBody>
                    <a:bodyPr/>
                    <a:lstStyle/>
                    <a:p>
                      <a:pPr algn="ctr"/>
                      <a:r>
                        <a:rPr lang="zh-CN" altLang="en-US" sz="1200" b="1">
                          <a:latin typeface="微軟正黑體" panose="020B0604030504040204" pitchFamily="34" charset="-120"/>
                          <a:ea typeface="微軟正黑體" panose="020B0604030504040204" pitchFamily="34" charset="-120"/>
                        </a:rPr>
                        <a:t>工具軟體</a:t>
                      </a: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tc gridSpan="3">
                  <a:txBody>
                    <a:bodyPr/>
                    <a:lstStyle/>
                    <a:p>
                      <a:pPr algn="ctr"/>
                      <a:r>
                        <a:rPr lang="en-US" altLang="zh-TW" sz="1200" b="1">
                          <a:latin typeface="微軟正黑體"/>
                          <a:ea typeface="微軟正黑體"/>
                        </a:rPr>
                        <a:t>(</a:t>
                      </a:r>
                      <a:r>
                        <a:rPr lang="en-US" sz="1200" b="1">
                          <a:latin typeface="微軟正黑體"/>
                          <a:ea typeface="微軟正黑體"/>
                        </a:rPr>
                        <a:t>Windows &amp; macOS</a:t>
                      </a:r>
                      <a:r>
                        <a:rPr lang="en-US" altLang="zh-TW" sz="1200" b="1">
                          <a:latin typeface="微軟正黑體"/>
                          <a:ea typeface="微軟正黑體"/>
                        </a:rPr>
                        <a:t>)</a:t>
                      </a:r>
                      <a:r>
                        <a:rPr lang="zh-TW" altLang="en-US" sz="1200" b="1">
                          <a:latin typeface="微軟正黑體"/>
                          <a:ea typeface="微軟正黑體"/>
                        </a:rPr>
                        <a:t> </a:t>
                      </a:r>
                      <a:r>
                        <a:rPr lang="en-US" altLang="zh-TW" sz="1200" b="1">
                          <a:latin typeface="微軟正黑體"/>
                          <a:ea typeface="微軟正黑體"/>
                        </a:rPr>
                        <a:t>QNAP</a:t>
                      </a:r>
                      <a:r>
                        <a:rPr lang="en-US" sz="1200" b="1">
                          <a:latin typeface="微軟正黑體"/>
                          <a:ea typeface="微軟正黑體"/>
                        </a:rPr>
                        <a:t> External RAID Manager</a:t>
                      </a:r>
                      <a:endParaRPr lang="en-US" sz="1200" b="1">
                        <a:solidFill>
                          <a:srgbClr val="3C0668"/>
                        </a:solidFill>
                        <a:latin typeface="微軟正黑體"/>
                        <a:ea typeface="微軟正黑體"/>
                      </a:endParaRPr>
                    </a:p>
                  </a:txBody>
                  <a:tcPr marL="81054" marR="81054" marT="40527" marB="40527" anchor="ctr"/>
                </a:tc>
                <a:tc hMerge="1">
                  <a:txBody>
                    <a:bodyPr/>
                    <a:lstStyle/>
                    <a:p>
                      <a:endParaRPr lang="en-US"/>
                    </a:p>
                  </a:txBody>
                  <a:tcPr/>
                </a:tc>
                <a:tc hMerge="1">
                  <a:txBody>
                    <a:bodyPr/>
                    <a:lstStyle/>
                    <a:p>
                      <a:pPr algn="ctr"/>
                      <a:endParaRPr lang="en-US" sz="1200" b="1">
                        <a:solidFill>
                          <a:srgbClr val="3C0668"/>
                        </a:solidFill>
                        <a:latin typeface="微軟正黑體" panose="020B0604030504040204" pitchFamily="34" charset="-120"/>
                        <a:ea typeface="微軟正黑體" panose="020B0604030504040204" pitchFamily="34" charset="-120"/>
                      </a:endParaRPr>
                    </a:p>
                  </a:txBody>
                  <a:tcPr marL="81054" marR="81054" marT="40527" marB="40527" anchor="ctr"/>
                </a:tc>
                <a:extLst>
                  <a:ext uri="{0D108BD9-81ED-4DB2-BD59-A6C34878D82A}">
                    <a16:rowId xmlns:a16="http://schemas.microsoft.com/office/drawing/2014/main" val="2604270335"/>
                  </a:ext>
                </a:extLst>
              </a:tr>
            </a:tbl>
          </a:graphicData>
        </a:graphic>
      </p:graphicFrame>
      <p:pic>
        <p:nvPicPr>
          <p:cNvPr id="5" name="圖片 4" descr="一張含有 監視器, 室內, 電腦, 黑色 的圖片&#10;&#10;描述是以非常高的可信度產生">
            <a:extLst>
              <a:ext uri="{FF2B5EF4-FFF2-40B4-BE49-F238E27FC236}">
                <a16:creationId xmlns:a16="http://schemas.microsoft.com/office/drawing/2014/main" id="{26727D8C-B520-432F-B9C2-FEA4DE3A0367}"/>
              </a:ext>
            </a:extLst>
          </p:cNvPr>
          <p:cNvPicPr>
            <a:picLocks noChangeAspect="1"/>
          </p:cNvPicPr>
          <p:nvPr/>
        </p:nvPicPr>
        <p:blipFill>
          <a:blip r:embed="rId3"/>
          <a:stretch>
            <a:fillRect/>
          </a:stretch>
        </p:blipFill>
        <p:spPr>
          <a:xfrm>
            <a:off x="5232666" y="967002"/>
            <a:ext cx="653844" cy="719882"/>
          </a:xfrm>
          <a:prstGeom prst="rect">
            <a:avLst/>
          </a:prstGeom>
        </p:spPr>
      </p:pic>
      <p:pic>
        <p:nvPicPr>
          <p:cNvPr id="6" name="Picture 3">
            <a:extLst>
              <a:ext uri="{FF2B5EF4-FFF2-40B4-BE49-F238E27FC236}">
                <a16:creationId xmlns:a16="http://schemas.microsoft.com/office/drawing/2014/main" id="{37AB8EB6-5326-475F-98F3-87D1BA6549E3}"/>
              </a:ext>
            </a:extLst>
          </p:cNvPr>
          <p:cNvPicPr>
            <a:picLocks noChangeAspect="1"/>
          </p:cNvPicPr>
          <p:nvPr/>
        </p:nvPicPr>
        <p:blipFill>
          <a:blip r:embed="rId4"/>
          <a:stretch>
            <a:fillRect/>
          </a:stretch>
        </p:blipFill>
        <p:spPr>
          <a:xfrm>
            <a:off x="2955766" y="983178"/>
            <a:ext cx="419476" cy="703706"/>
          </a:xfrm>
          <a:prstGeom prst="rect">
            <a:avLst/>
          </a:prstGeom>
        </p:spPr>
      </p:pic>
      <p:pic>
        <p:nvPicPr>
          <p:cNvPr id="10" name="圖片 9">
            <a:extLst>
              <a:ext uri="{FF2B5EF4-FFF2-40B4-BE49-F238E27FC236}">
                <a16:creationId xmlns:a16="http://schemas.microsoft.com/office/drawing/2014/main" id="{BDEF4DEB-6F76-294B-B723-B954CD07E8AA}"/>
              </a:ext>
            </a:extLst>
          </p:cNvPr>
          <p:cNvPicPr>
            <a:picLocks noChangeAspect="1"/>
          </p:cNvPicPr>
          <p:nvPr/>
        </p:nvPicPr>
        <p:blipFill>
          <a:blip r:embed="rId5"/>
          <a:stretch>
            <a:fillRect/>
          </a:stretch>
        </p:blipFill>
        <p:spPr>
          <a:xfrm>
            <a:off x="7368669" y="1349787"/>
            <a:ext cx="1461790" cy="215735"/>
          </a:xfrm>
          <a:prstGeom prst="rect">
            <a:avLst/>
          </a:prstGeom>
        </p:spPr>
      </p:pic>
      <p:sp>
        <p:nvSpPr>
          <p:cNvPr id="4" name="TextBox 3">
            <a:extLst>
              <a:ext uri="{FF2B5EF4-FFF2-40B4-BE49-F238E27FC236}">
                <a16:creationId xmlns:a16="http://schemas.microsoft.com/office/drawing/2014/main" id="{F0848752-B429-4C49-86D3-C02ACE348490}"/>
              </a:ext>
            </a:extLst>
          </p:cNvPr>
          <p:cNvSpPr txBox="1"/>
          <p:nvPr/>
        </p:nvSpPr>
        <p:spPr>
          <a:xfrm>
            <a:off x="599916" y="4425086"/>
            <a:ext cx="5986780" cy="276999"/>
          </a:xfrm>
          <a:prstGeom prst="rect">
            <a:avLst/>
          </a:prstGeom>
          <a:noFill/>
        </p:spPr>
        <p:txBody>
          <a:bodyPr wrap="square" rtlCol="0">
            <a:spAutoFit/>
          </a:bodyPr>
          <a:lstStyle/>
          <a:p>
            <a:r>
              <a:rPr lang="zh-CN" altLang="en-US" sz="1200"/>
              <a:t>不支援將</a:t>
            </a:r>
            <a:r>
              <a:rPr lang="en-US" altLang="zh-CN" sz="1200"/>
              <a:t> NAS </a:t>
            </a:r>
            <a:r>
              <a:rPr lang="zh-CN" altLang="en-US" sz="1200"/>
              <a:t>或</a:t>
            </a:r>
            <a:r>
              <a:rPr lang="en-US" altLang="zh-CN" sz="1200"/>
              <a:t> QDA-A2AR/QDA-A2MAR </a:t>
            </a:r>
            <a:r>
              <a:rPr lang="zh-CN" altLang="en-US" sz="1200"/>
              <a:t>上的硬碟遷移至</a:t>
            </a:r>
            <a:r>
              <a:rPr lang="en-US" altLang="zh-CN" sz="1200"/>
              <a:t> TR </a:t>
            </a:r>
            <a:r>
              <a:rPr lang="zh-CN" altLang="en-US" sz="1200"/>
              <a:t>外接盒並保留資料</a:t>
            </a:r>
            <a:r>
              <a:rPr lang="zh-TW" altLang="en-US" sz="1200"/>
              <a:t>。</a:t>
            </a:r>
            <a:endParaRPr lang="en-US" sz="1200"/>
          </a:p>
        </p:txBody>
      </p:sp>
      <p:pic>
        <p:nvPicPr>
          <p:cNvPr id="11" name="圖片 13">
            <a:extLst>
              <a:ext uri="{FF2B5EF4-FFF2-40B4-BE49-F238E27FC236}">
                <a16:creationId xmlns:a16="http://schemas.microsoft.com/office/drawing/2014/main" id="{92A1ADDF-421F-9847-9F74-CDC747019D73}"/>
              </a:ext>
            </a:extLst>
          </p:cNvPr>
          <p:cNvPicPr>
            <a:picLocks noChangeAspect="1"/>
          </p:cNvPicPr>
          <p:nvPr/>
        </p:nvPicPr>
        <p:blipFill>
          <a:blip r:embed="rId6"/>
          <a:stretch>
            <a:fillRect/>
          </a:stretch>
        </p:blipFill>
        <p:spPr>
          <a:xfrm>
            <a:off x="355355" y="4425086"/>
            <a:ext cx="244561" cy="214600"/>
          </a:xfrm>
          <a:prstGeom prst="rect">
            <a:avLst/>
          </a:prstGeom>
        </p:spPr>
      </p:pic>
      <p:pic>
        <p:nvPicPr>
          <p:cNvPr id="12" name="圖片 11">
            <a:extLst>
              <a:ext uri="{FF2B5EF4-FFF2-40B4-BE49-F238E27FC236}">
                <a16:creationId xmlns:a16="http://schemas.microsoft.com/office/drawing/2014/main" id="{6685684F-79AB-4CB9-B405-C827EDB831E4}"/>
              </a:ext>
            </a:extLst>
          </p:cNvPr>
          <p:cNvPicPr>
            <a:picLocks noChangeAspect="1"/>
          </p:cNvPicPr>
          <p:nvPr/>
        </p:nvPicPr>
        <p:blipFill>
          <a:blip r:embed="rId7">
            <a:extLst/>
          </a:blip>
          <a:stretch>
            <a:fillRect/>
          </a:stretch>
        </p:blipFill>
        <p:spPr>
          <a:xfrm>
            <a:off x="184853" y="140337"/>
            <a:ext cx="1926693" cy="620085"/>
          </a:xfrm>
          <a:prstGeom prst="rect">
            <a:avLst/>
          </a:prstGeom>
        </p:spPr>
      </p:pic>
      <p:sp>
        <p:nvSpPr>
          <p:cNvPr id="13" name="矩形 12">
            <a:extLst>
              <a:ext uri="{FF2B5EF4-FFF2-40B4-BE49-F238E27FC236}">
                <a16:creationId xmlns:a16="http://schemas.microsoft.com/office/drawing/2014/main" id="{70DFA843-E9ED-4A91-BFCA-69EDCD93C087}"/>
              </a:ext>
            </a:extLst>
          </p:cNvPr>
          <p:cNvSpPr/>
          <p:nvPr/>
        </p:nvSpPr>
        <p:spPr>
          <a:xfrm>
            <a:off x="419474" y="271470"/>
            <a:ext cx="1503938" cy="338554"/>
          </a:xfrm>
          <a:prstGeom prst="rect">
            <a:avLst/>
          </a:prstGeom>
        </p:spPr>
        <p:txBody>
          <a:bodyPr wrap="none" anchor="t">
            <a:spAutoFit/>
          </a:bodyPr>
          <a:lstStyle/>
          <a:p>
            <a:r>
              <a:rPr lang="en-US" altLang="zh-TW" sz="1600" b="1" dirty="0">
                <a:solidFill>
                  <a:schemeClr val="bg1"/>
                </a:solidFill>
                <a:latin typeface="+mj-lt"/>
                <a:ea typeface="微軟正黑體"/>
              </a:rPr>
              <a:t>TR USB RAID</a:t>
            </a:r>
            <a:endParaRPr lang="zh-TW" altLang="en-US" sz="1600" b="1" dirty="0">
              <a:solidFill>
                <a:schemeClr val="bg1"/>
              </a:solidFill>
              <a:latin typeface="+mj-lt"/>
              <a:ea typeface="微軟正黑體"/>
            </a:endParaRPr>
          </a:p>
        </p:txBody>
      </p:sp>
    </p:spTree>
    <p:extLst>
      <p:ext uri="{BB962C8B-B14F-4D97-AF65-F5344CB8AC3E}">
        <p14:creationId xmlns:p14="http://schemas.microsoft.com/office/powerpoint/2010/main" val="160397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7" name="副標題 16">
            <a:extLst>
              <a:ext uri="{FF2B5EF4-FFF2-40B4-BE49-F238E27FC236}">
                <a16:creationId xmlns:a16="http://schemas.microsoft.com/office/drawing/2014/main" id="{0088C354-D144-4F87-ADA2-15EF3C575EA0}"/>
              </a:ext>
            </a:extLst>
          </p:cNvPr>
          <p:cNvSpPr txBox="1">
            <a:spLocks/>
          </p:cNvSpPr>
          <p:nvPr/>
        </p:nvSpPr>
        <p:spPr>
          <a:xfrm>
            <a:off x="4642339" y="3188910"/>
            <a:ext cx="3421463" cy="36017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TW" sz="600">
                <a:solidFill>
                  <a:schemeClr val="tx1">
                    <a:lumMod val="65000"/>
                    <a:lumOff val="35000"/>
                  </a:schemeClr>
                </a:solidFill>
                <a:latin typeface="微軟正黑體" panose="020B0604030504040204" pitchFamily="34" charset="-120"/>
                <a:ea typeface="微軟正黑體" panose="020B0604030504040204" pitchFamily="34" charset="-120"/>
              </a:rPr>
              <a:t>©2019</a:t>
            </a:r>
            <a:r>
              <a:rPr lang="zh-TW" altLang="en-US" sz="600">
                <a:solidFill>
                  <a:schemeClr val="tx1">
                    <a:lumMod val="65000"/>
                    <a:lumOff val="3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endParaRPr lang="zh-TW" sz="320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763CB030-7E5F-4DB1-822F-82BADA4C5B48}"/>
              </a:ext>
            </a:extLst>
          </p:cNvPr>
          <p:cNvSpPr>
            <a:spLocks noGrp="1"/>
          </p:cNvSpPr>
          <p:nvPr>
            <p:ph type="ctrTitle"/>
          </p:nvPr>
        </p:nvSpPr>
        <p:spPr>
          <a:xfrm>
            <a:off x="5163273" y="919051"/>
            <a:ext cx="3838470" cy="1475346"/>
          </a:xfrm>
        </p:spPr>
        <p:txBody>
          <a:bodyPr/>
          <a:lstStyle/>
          <a:p>
            <a:pPr algn="ctr"/>
            <a:r>
              <a:rPr lang="en-US" altLang="zh-TW" sz="3200">
                <a:solidFill>
                  <a:schemeClr val="tx1">
                    <a:lumMod val="65000"/>
                    <a:lumOff val="35000"/>
                  </a:schemeClr>
                </a:solidFill>
                <a:ea typeface="Microsoft JhengHei"/>
              </a:rPr>
              <a:t>TR-004U</a:t>
            </a:r>
            <a:br>
              <a:rPr lang="en-US" altLang="zh-TW" sz="3200">
                <a:solidFill>
                  <a:schemeClr val="tx1">
                    <a:lumMod val="65000"/>
                    <a:lumOff val="35000"/>
                  </a:schemeClr>
                </a:solidFill>
                <a:ea typeface="Microsoft JhengHei"/>
              </a:rPr>
            </a:br>
            <a:r>
              <a:rPr lang="en-US" altLang="zh-TW" sz="2400">
                <a:solidFill>
                  <a:schemeClr val="tx1">
                    <a:lumMod val="65000"/>
                    <a:lumOff val="35000"/>
                  </a:schemeClr>
                </a:solidFill>
                <a:ea typeface="Microsoft JhengHei"/>
              </a:rPr>
              <a:t>4-bay 1U USB 3.0 </a:t>
            </a:r>
            <a:r>
              <a:rPr lang="zh-CN" altLang="en-US" sz="2400">
                <a:solidFill>
                  <a:schemeClr val="tx1">
                    <a:lumMod val="65000"/>
                    <a:lumOff val="35000"/>
                  </a:schemeClr>
                </a:solidFill>
                <a:ea typeface="Microsoft JhengHei"/>
              </a:rPr>
              <a:t>短機箱硬體</a:t>
            </a:r>
            <a:r>
              <a:rPr lang="en-US" altLang="zh-CN" sz="2400">
                <a:solidFill>
                  <a:schemeClr val="tx1">
                    <a:lumMod val="65000"/>
                    <a:lumOff val="35000"/>
                  </a:schemeClr>
                </a:solidFill>
                <a:ea typeface="Microsoft JhengHei"/>
              </a:rPr>
              <a:t> RAID </a:t>
            </a:r>
            <a:r>
              <a:rPr lang="zh-CN" altLang="en-US" sz="2400">
                <a:solidFill>
                  <a:schemeClr val="tx1">
                    <a:lumMod val="65000"/>
                    <a:lumOff val="35000"/>
                  </a:schemeClr>
                </a:solidFill>
                <a:ea typeface="Microsoft JhengHei"/>
              </a:rPr>
              <a:t>儲存擴充盒</a:t>
            </a:r>
            <a:endParaRPr lang="en-US" altLang="zh-TW" sz="3200">
              <a:solidFill>
                <a:schemeClr val="tx1">
                  <a:lumMod val="65000"/>
                  <a:lumOff val="35000"/>
                </a:schemeClr>
              </a:solidFill>
              <a:ea typeface="Microsoft JhengHei"/>
            </a:endParaRPr>
          </a:p>
        </p:txBody>
      </p:sp>
      <p:pic>
        <p:nvPicPr>
          <p:cNvPr id="3" name="Picture 2">
            <a:extLst>
              <a:ext uri="{FF2B5EF4-FFF2-40B4-BE49-F238E27FC236}">
                <a16:creationId xmlns:a16="http://schemas.microsoft.com/office/drawing/2014/main" id="{21817254-DF83-A745-AC43-8967EFC837FE}"/>
              </a:ext>
            </a:extLst>
          </p:cNvPr>
          <p:cNvPicPr>
            <a:picLocks noChangeAspect="1"/>
          </p:cNvPicPr>
          <p:nvPr/>
        </p:nvPicPr>
        <p:blipFill>
          <a:blip r:embed="rId3"/>
          <a:stretch>
            <a:fillRect/>
          </a:stretch>
        </p:blipFill>
        <p:spPr>
          <a:xfrm>
            <a:off x="8475784" y="2233200"/>
            <a:ext cx="589759" cy="5897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E3B28B87-372A-4357-BF32-7E33EC64CB5A}"/>
              </a:ext>
            </a:extLst>
          </p:cNvPr>
          <p:cNvSpPr/>
          <p:nvPr/>
        </p:nvSpPr>
        <p:spPr>
          <a:xfrm>
            <a:off x="371913" y="1822514"/>
            <a:ext cx="184731" cy="369332"/>
          </a:xfrm>
          <a:prstGeom prst="rect">
            <a:avLst/>
          </a:prstGeom>
        </p:spPr>
        <p:txBody>
          <a:bodyPr wrap="none" anchor="t">
            <a:spAutoFit/>
          </a:bodyPr>
          <a:lstStyle/>
          <a:p>
            <a:pPr lvl="0">
              <a:buClr>
                <a:schemeClr val="bg1"/>
              </a:buClr>
              <a:defRPr/>
            </a:pPr>
            <a:endParaRPr lang="zh-TW" altLang="en-US" sz="1800" b="1">
              <a:solidFill>
                <a:schemeClr val="bg1"/>
              </a:solidFill>
              <a:latin typeface="微軟正黑體" pitchFamily="34" charset="-120"/>
              <a:ea typeface="微軟正黑體" pitchFamily="34" charset="-120"/>
            </a:endParaRPr>
          </a:p>
        </p:txBody>
      </p:sp>
      <p:sp>
        <p:nvSpPr>
          <p:cNvPr id="5" name="標題 4">
            <a:extLst>
              <a:ext uri="{FF2B5EF4-FFF2-40B4-BE49-F238E27FC236}">
                <a16:creationId xmlns:a16="http://schemas.microsoft.com/office/drawing/2014/main" id="{9E360251-F5E5-4840-8EC0-BF758D9389C9}"/>
              </a:ext>
            </a:extLst>
          </p:cNvPr>
          <p:cNvSpPr>
            <a:spLocks noGrp="1"/>
          </p:cNvSpPr>
          <p:nvPr>
            <p:ph type="ctrTitle"/>
          </p:nvPr>
        </p:nvSpPr>
        <p:spPr>
          <a:xfrm>
            <a:off x="0" y="0"/>
            <a:ext cx="9143999" cy="862553"/>
          </a:xfrm>
        </p:spPr>
        <p:txBody>
          <a:bodyPr anchor="ctr"/>
          <a:lstStyle/>
          <a:p>
            <a:r>
              <a:rPr lang="zh-TW" altLang="en-US" sz="3200" dirty="0"/>
              <a:t>誰說擴充機架式伺服器容量或備份成本高昂？</a:t>
            </a:r>
          </a:p>
        </p:txBody>
      </p:sp>
      <p:sp>
        <p:nvSpPr>
          <p:cNvPr id="9" name="內容版面配置區 1">
            <a:extLst>
              <a:ext uri="{FF2B5EF4-FFF2-40B4-BE49-F238E27FC236}">
                <a16:creationId xmlns:a16="http://schemas.microsoft.com/office/drawing/2014/main" id="{64597D37-C2FD-4DE5-BA99-343FA3BA9ED0}"/>
              </a:ext>
            </a:extLst>
          </p:cNvPr>
          <p:cNvSpPr txBox="1">
            <a:spLocks/>
          </p:cNvSpPr>
          <p:nvPr/>
        </p:nvSpPr>
        <p:spPr>
          <a:xfrm>
            <a:off x="3310933" y="1036127"/>
            <a:ext cx="4983982" cy="1155719"/>
          </a:xfrm>
          <a:prstGeom prst="rect">
            <a:avLst/>
          </a:prstGeom>
        </p:spPr>
        <p:txBody>
          <a:bodyPr vert="horz" lIns="91440" tIns="45720" rIns="91440" bIns="45720" rtlCol="0" anchor="t">
            <a:normAutofit fontScale="92500"/>
          </a:bodyPr>
          <a:lstStyle/>
          <a:p>
            <a:pPr>
              <a:buClr>
                <a:schemeClr val="bg1"/>
              </a:buClr>
              <a:defRPr/>
            </a:pPr>
            <a:r>
              <a:rPr lang="zh-TW" altLang="en-US" sz="2000" b="1">
                <a:solidFill>
                  <a:schemeClr val="bg2">
                    <a:lumMod val="90000"/>
                    <a:lumOff val="10000"/>
                  </a:schemeClr>
                </a:solidFill>
                <a:latin typeface="微軟正黑體"/>
                <a:ea typeface="微軟正黑體"/>
              </a:rPr>
              <a:t>資訊爆炸的時代，中小企業資料的儲存需求有突破性成長，在即時的儲存需求下，如何達到儲存無痛升級，還可資料共享無礙？</a:t>
            </a:r>
            <a:endParaRPr lang="zh-TW" sz="1600">
              <a:solidFill>
                <a:schemeClr val="bg2">
                  <a:lumMod val="90000"/>
                  <a:lumOff val="10000"/>
                </a:schemeClr>
              </a:solidFill>
            </a:endParaRPr>
          </a:p>
        </p:txBody>
      </p:sp>
      <p:sp>
        <p:nvSpPr>
          <p:cNvPr id="6" name="TextBox 5">
            <a:extLst>
              <a:ext uri="{FF2B5EF4-FFF2-40B4-BE49-F238E27FC236}">
                <a16:creationId xmlns:a16="http://schemas.microsoft.com/office/drawing/2014/main" id="{7EA988D7-8197-A440-95CC-41D8E0FDEC01}"/>
              </a:ext>
            </a:extLst>
          </p:cNvPr>
          <p:cNvSpPr txBox="1"/>
          <p:nvPr/>
        </p:nvSpPr>
        <p:spPr>
          <a:xfrm>
            <a:off x="3898488" y="3576990"/>
            <a:ext cx="1033875" cy="276999"/>
          </a:xfrm>
          <a:prstGeom prst="rect">
            <a:avLst/>
          </a:prstGeom>
          <a:noFill/>
        </p:spPr>
        <p:txBody>
          <a:bodyPr wrap="square" rtlCol="0" anchor="t">
            <a:spAutoFit/>
          </a:bodyPr>
          <a:lstStyle/>
          <a:p>
            <a:r>
              <a:rPr lang="en-US" altLang="zh-CN" sz="1200" b="1">
                <a:solidFill>
                  <a:schemeClr val="bg2">
                    <a:lumMod val="90000"/>
                    <a:lumOff val="10000"/>
                  </a:schemeClr>
                </a:solidFill>
              </a:rPr>
              <a:t>TS-431XeU </a:t>
            </a:r>
            <a:endParaRPr lang="en-US" sz="1200" b="1">
              <a:solidFill>
                <a:schemeClr val="bg2">
                  <a:lumMod val="90000"/>
                  <a:lumOff val="10000"/>
                </a:schemeClr>
              </a:solidFill>
            </a:endParaRPr>
          </a:p>
        </p:txBody>
      </p:sp>
      <p:pic>
        <p:nvPicPr>
          <p:cNvPr id="3" name="圖片 2">
            <a:extLst>
              <a:ext uri="{FF2B5EF4-FFF2-40B4-BE49-F238E27FC236}">
                <a16:creationId xmlns:a16="http://schemas.microsoft.com/office/drawing/2014/main" id="{16541408-130D-43E3-97D2-222D2125F43A}"/>
              </a:ext>
            </a:extLst>
          </p:cNvPr>
          <p:cNvPicPr>
            <a:picLocks noChangeAspect="1"/>
          </p:cNvPicPr>
          <p:nvPr/>
        </p:nvPicPr>
        <p:blipFill rotWithShape="1">
          <a:blip r:embed="rId3"/>
          <a:srcRect t="35433" b="36899"/>
          <a:stretch/>
        </p:blipFill>
        <p:spPr>
          <a:xfrm>
            <a:off x="2637876" y="3639188"/>
            <a:ext cx="6460907" cy="1117451"/>
          </a:xfrm>
          <a:prstGeom prst="rect">
            <a:avLst/>
          </a:prstGeom>
        </p:spPr>
      </p:pic>
    </p:spTree>
    <p:extLst>
      <p:ext uri="{BB962C8B-B14F-4D97-AF65-F5344CB8AC3E}">
        <p14:creationId xmlns:p14="http://schemas.microsoft.com/office/powerpoint/2010/main" val="358084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25424E3-C441-4D01-96C3-A7258BD4F3A2}"/>
              </a:ext>
            </a:extLst>
          </p:cNvPr>
          <p:cNvPicPr>
            <a:picLocks noChangeAspect="1"/>
          </p:cNvPicPr>
          <p:nvPr/>
        </p:nvPicPr>
        <p:blipFill>
          <a:blip r:embed="rId3"/>
          <a:stretch>
            <a:fillRect/>
          </a:stretch>
        </p:blipFill>
        <p:spPr>
          <a:xfrm>
            <a:off x="718457" y="1968805"/>
            <a:ext cx="2964265" cy="524026"/>
          </a:xfrm>
          <a:prstGeom prst="rect">
            <a:avLst/>
          </a:prstGeom>
        </p:spPr>
      </p:pic>
      <p:pic>
        <p:nvPicPr>
          <p:cNvPr id="12" name="圖片 11">
            <a:extLst>
              <a:ext uri="{FF2B5EF4-FFF2-40B4-BE49-F238E27FC236}">
                <a16:creationId xmlns:a16="http://schemas.microsoft.com/office/drawing/2014/main" id="{610D70BF-F0DF-470B-BA9E-57BF622D8AE8}"/>
              </a:ext>
            </a:extLst>
          </p:cNvPr>
          <p:cNvPicPr>
            <a:picLocks noChangeAspect="1"/>
          </p:cNvPicPr>
          <p:nvPr/>
        </p:nvPicPr>
        <p:blipFill>
          <a:blip r:embed="rId3"/>
          <a:stretch>
            <a:fillRect/>
          </a:stretch>
        </p:blipFill>
        <p:spPr>
          <a:xfrm>
            <a:off x="718457" y="2574648"/>
            <a:ext cx="2964265" cy="524026"/>
          </a:xfrm>
          <a:prstGeom prst="rect">
            <a:avLst/>
          </a:prstGeom>
        </p:spPr>
      </p:pic>
      <p:pic>
        <p:nvPicPr>
          <p:cNvPr id="13" name="圖片 12">
            <a:extLst>
              <a:ext uri="{FF2B5EF4-FFF2-40B4-BE49-F238E27FC236}">
                <a16:creationId xmlns:a16="http://schemas.microsoft.com/office/drawing/2014/main" id="{0414B56F-10AE-4268-AAA3-B8DD1DF65D6A}"/>
              </a:ext>
            </a:extLst>
          </p:cNvPr>
          <p:cNvPicPr>
            <a:picLocks noChangeAspect="1"/>
          </p:cNvPicPr>
          <p:nvPr/>
        </p:nvPicPr>
        <p:blipFill>
          <a:blip r:embed="rId3"/>
          <a:stretch>
            <a:fillRect/>
          </a:stretch>
        </p:blipFill>
        <p:spPr>
          <a:xfrm>
            <a:off x="718457" y="3180491"/>
            <a:ext cx="2964265" cy="524026"/>
          </a:xfrm>
          <a:prstGeom prst="rect">
            <a:avLst/>
          </a:prstGeom>
        </p:spPr>
      </p:pic>
      <p:pic>
        <p:nvPicPr>
          <p:cNvPr id="14" name="圖片 13">
            <a:extLst>
              <a:ext uri="{FF2B5EF4-FFF2-40B4-BE49-F238E27FC236}">
                <a16:creationId xmlns:a16="http://schemas.microsoft.com/office/drawing/2014/main" id="{7D8885C1-7845-42B2-95EE-DEBE90589267}"/>
              </a:ext>
            </a:extLst>
          </p:cNvPr>
          <p:cNvPicPr>
            <a:picLocks noChangeAspect="1"/>
          </p:cNvPicPr>
          <p:nvPr/>
        </p:nvPicPr>
        <p:blipFill>
          <a:blip r:embed="rId3"/>
          <a:stretch>
            <a:fillRect/>
          </a:stretch>
        </p:blipFill>
        <p:spPr>
          <a:xfrm>
            <a:off x="718457" y="3786335"/>
            <a:ext cx="2964265" cy="524026"/>
          </a:xfrm>
          <a:prstGeom prst="rect">
            <a:avLst/>
          </a:prstGeom>
        </p:spPr>
      </p:pic>
      <p:sp>
        <p:nvSpPr>
          <p:cNvPr id="3" name="內容版面配置區 1">
            <a:extLst>
              <a:ext uri="{FF2B5EF4-FFF2-40B4-BE49-F238E27FC236}">
                <a16:creationId xmlns:a16="http://schemas.microsoft.com/office/drawing/2014/main" id="{823F017C-0024-4DD7-8F2E-C97D07D5A6E6}"/>
              </a:ext>
            </a:extLst>
          </p:cNvPr>
          <p:cNvSpPr txBox="1">
            <a:spLocks/>
          </p:cNvSpPr>
          <p:nvPr/>
        </p:nvSpPr>
        <p:spPr>
          <a:xfrm>
            <a:off x="343479" y="1026770"/>
            <a:ext cx="8430383" cy="936239"/>
          </a:xfrm>
          <a:prstGeom prst="rect">
            <a:avLst/>
          </a:prstGeom>
        </p:spPr>
        <p:txBody>
          <a:bodyPr vert="horz" lIns="91440" tIns="45720" rIns="91440" bIns="45720" rtlCol="0" anchor="t">
            <a:normAutofit/>
          </a:bodyPr>
          <a:lstStyle/>
          <a:p>
            <a:pPr marL="285750" indent="-285750">
              <a:buClr>
                <a:schemeClr val="bg2">
                  <a:lumMod val="90000"/>
                  <a:lumOff val="10000"/>
                </a:schemeClr>
              </a:buClr>
              <a:buFont typeface="Arial" panose="020B0604020202020204" pitchFamily="34" charset="0"/>
              <a:buChar char="•"/>
              <a:defRPr/>
            </a:pPr>
            <a:r>
              <a:rPr lang="zh-TW" altLang="en-US" sz="1800" b="1">
                <a:solidFill>
                  <a:schemeClr val="bg2">
                    <a:lumMod val="90000"/>
                    <a:lumOff val="10000"/>
                  </a:schemeClr>
                </a:solidFill>
                <a:latin typeface="微軟正黑體"/>
                <a:ea typeface="微軟正黑體"/>
              </a:rPr>
              <a:t>簡單、易用，搭配專屬軟體好評不斷</a:t>
            </a:r>
            <a:endParaRPr lang="en-US" altLang="zh-TW" sz="1800" b="1">
              <a:solidFill>
                <a:schemeClr val="bg2">
                  <a:lumMod val="90000"/>
                  <a:lumOff val="10000"/>
                </a:schemeClr>
              </a:solidFill>
              <a:latin typeface="微軟正黑體"/>
              <a:ea typeface="微軟正黑體"/>
            </a:endParaRPr>
          </a:p>
          <a:p>
            <a:pPr marL="285750" indent="-285750">
              <a:buClr>
                <a:schemeClr val="bg2">
                  <a:lumMod val="90000"/>
                  <a:lumOff val="10000"/>
                </a:schemeClr>
              </a:buClr>
              <a:buFont typeface="Arial" panose="020B0604020202020204" pitchFamily="34" charset="0"/>
              <a:buChar char="•"/>
              <a:defRPr/>
            </a:pPr>
            <a:r>
              <a:rPr lang="en-US" altLang="zh-TW" sz="1800" b="1">
                <a:solidFill>
                  <a:schemeClr val="bg2">
                    <a:lumMod val="90000"/>
                    <a:lumOff val="10000"/>
                  </a:schemeClr>
                </a:solidFill>
                <a:latin typeface="微軟正黑體"/>
                <a:ea typeface="微軟正黑體"/>
              </a:rPr>
              <a:t>QNAP</a:t>
            </a:r>
            <a:r>
              <a:rPr lang="zh-TW" altLang="en-US" sz="1800" b="1">
                <a:solidFill>
                  <a:schemeClr val="bg2">
                    <a:lumMod val="90000"/>
                    <a:lumOff val="10000"/>
                  </a:schemeClr>
                </a:solidFill>
                <a:latin typeface="微軟正黑體"/>
                <a:ea typeface="微軟正黑體"/>
              </a:rPr>
              <a:t> 外接 </a:t>
            </a:r>
            <a:r>
              <a:rPr lang="en-US" altLang="zh-TW" sz="1800" b="1">
                <a:solidFill>
                  <a:schemeClr val="bg2">
                    <a:lumMod val="90000"/>
                    <a:lumOff val="10000"/>
                  </a:schemeClr>
                </a:solidFill>
                <a:latin typeface="微軟正黑體"/>
                <a:ea typeface="微軟正黑體"/>
              </a:rPr>
              <a:t>RAID</a:t>
            </a:r>
            <a:r>
              <a:rPr lang="zh-TW" altLang="en-US" sz="1800" b="1">
                <a:solidFill>
                  <a:schemeClr val="bg2">
                    <a:lumMod val="90000"/>
                    <a:lumOff val="10000"/>
                  </a:schemeClr>
                </a:solidFill>
                <a:latin typeface="微軟正黑體"/>
                <a:ea typeface="微軟正黑體"/>
              </a:rPr>
              <a:t> 的實用及便利，</a:t>
            </a:r>
            <a:br>
              <a:rPr lang="en-US" altLang="zh-TW" sz="1800" b="1">
                <a:solidFill>
                  <a:schemeClr val="bg2">
                    <a:lumMod val="90000"/>
                    <a:lumOff val="10000"/>
                  </a:schemeClr>
                </a:solidFill>
                <a:latin typeface="微軟正黑體"/>
                <a:ea typeface="微軟正黑體"/>
              </a:rPr>
            </a:br>
            <a:r>
              <a:rPr lang="zh-TW" altLang="en-US" sz="1800" b="1">
                <a:solidFill>
                  <a:schemeClr val="bg2">
                    <a:lumMod val="90000"/>
                    <a:lumOff val="10000"/>
                  </a:schemeClr>
                </a:solidFill>
                <a:latin typeface="微軟正黑體"/>
                <a:ea typeface="微軟正黑體"/>
              </a:rPr>
              <a:t>滿足您的各種應用情境：</a:t>
            </a:r>
            <a:endParaRPr lang="en-US" altLang="zh-TW" sz="1800" b="1">
              <a:solidFill>
                <a:schemeClr val="bg2">
                  <a:lumMod val="90000"/>
                  <a:lumOff val="10000"/>
                </a:schemeClr>
              </a:solidFill>
              <a:latin typeface="微軟正黑體"/>
              <a:ea typeface="微軟正黑體"/>
            </a:endParaRPr>
          </a:p>
        </p:txBody>
      </p:sp>
      <p:pic>
        <p:nvPicPr>
          <p:cNvPr id="9" name="圖片 8">
            <a:extLst>
              <a:ext uri="{FF2B5EF4-FFF2-40B4-BE49-F238E27FC236}">
                <a16:creationId xmlns:a16="http://schemas.microsoft.com/office/drawing/2014/main" id="{ED8844D0-AE04-4A7C-A6D4-E0D9685BE327}"/>
              </a:ext>
            </a:extLst>
          </p:cNvPr>
          <p:cNvPicPr>
            <a:picLocks noChangeAspect="1"/>
          </p:cNvPicPr>
          <p:nvPr/>
        </p:nvPicPr>
        <p:blipFill>
          <a:blip r:embed="rId4"/>
          <a:stretch>
            <a:fillRect/>
          </a:stretch>
        </p:blipFill>
        <p:spPr>
          <a:xfrm>
            <a:off x="4477627" y="1121452"/>
            <a:ext cx="4093554" cy="3230070"/>
          </a:xfrm>
          <a:prstGeom prst="rect">
            <a:avLst/>
          </a:prstGeom>
        </p:spPr>
      </p:pic>
      <p:sp>
        <p:nvSpPr>
          <p:cNvPr id="10" name="矩形 9">
            <a:extLst>
              <a:ext uri="{FF2B5EF4-FFF2-40B4-BE49-F238E27FC236}">
                <a16:creationId xmlns:a16="http://schemas.microsoft.com/office/drawing/2014/main" id="{1E848CE8-950D-4970-8B9E-BEF3CDDF895A}"/>
              </a:ext>
            </a:extLst>
          </p:cNvPr>
          <p:cNvSpPr/>
          <p:nvPr/>
        </p:nvSpPr>
        <p:spPr>
          <a:xfrm>
            <a:off x="487505" y="4471500"/>
            <a:ext cx="4572000" cy="230832"/>
          </a:xfrm>
          <a:prstGeom prst="rect">
            <a:avLst/>
          </a:prstGeom>
        </p:spPr>
        <p:txBody>
          <a:bodyPr>
            <a:spAutoFit/>
          </a:bodyPr>
          <a:lstStyle/>
          <a:p>
            <a:r>
              <a:rPr lang="zh-TW" altLang="en-US" sz="900"/>
              <a:t>https://www.thestreamingblog.com/qnap-tr-004-raid-expansion-enclosure-review/</a:t>
            </a:r>
          </a:p>
        </p:txBody>
      </p:sp>
      <p:pic>
        <p:nvPicPr>
          <p:cNvPr id="5122" name="Picture 2" descr="https://www.qnap.com/i/_attach_file/product/photo/800_500/361_1543485730_TR-004_Hot-swappable.png?v=5">
            <a:extLst>
              <a:ext uri="{FF2B5EF4-FFF2-40B4-BE49-F238E27FC236}">
                <a16:creationId xmlns:a16="http://schemas.microsoft.com/office/drawing/2014/main" id="{C8501022-B041-454B-8DD5-F20E0E3D8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50104"/>
            <a:ext cx="2835530" cy="177220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B4D78796-DFC0-48B9-8DF2-EF4915FA4C12}"/>
              </a:ext>
            </a:extLst>
          </p:cNvPr>
          <p:cNvSpPr/>
          <p:nvPr/>
        </p:nvSpPr>
        <p:spPr>
          <a:xfrm>
            <a:off x="1480546" y="2051214"/>
            <a:ext cx="2031325" cy="369332"/>
          </a:xfrm>
          <a:prstGeom prst="rect">
            <a:avLst/>
          </a:prstGeom>
        </p:spPr>
        <p:txBody>
          <a:bodyPr wrap="none">
            <a:spAutoFit/>
          </a:bodyPr>
          <a:lstStyle/>
          <a:p>
            <a:pPr lvl="0" algn="ctr"/>
            <a:r>
              <a:rPr lang="zh-TW" altLang="en-US" sz="1800" b="1">
                <a:solidFill>
                  <a:schemeClr val="bg2">
                    <a:lumMod val="90000"/>
                    <a:lumOff val="10000"/>
                  </a:schemeClr>
                </a:solidFill>
                <a:latin typeface="微軟正黑體" panose="020B0604030504040204" pitchFamily="34" charset="-120"/>
                <a:ea typeface="微軟正黑體" panose="020B0604030504040204" pitchFamily="34" charset="-120"/>
              </a:rPr>
              <a:t>磁碟替換歸檔工具</a:t>
            </a:r>
          </a:p>
        </p:txBody>
      </p:sp>
      <p:sp>
        <p:nvSpPr>
          <p:cNvPr id="16" name="矩形 15">
            <a:extLst>
              <a:ext uri="{FF2B5EF4-FFF2-40B4-BE49-F238E27FC236}">
                <a16:creationId xmlns:a16="http://schemas.microsoft.com/office/drawing/2014/main" id="{03284EB0-F90E-46C3-ADB1-8C707B6DB783}"/>
              </a:ext>
            </a:extLst>
          </p:cNvPr>
          <p:cNvSpPr/>
          <p:nvPr/>
        </p:nvSpPr>
        <p:spPr>
          <a:xfrm>
            <a:off x="1480546" y="2653757"/>
            <a:ext cx="2031325" cy="369332"/>
          </a:xfrm>
          <a:prstGeom prst="rect">
            <a:avLst/>
          </a:prstGeom>
        </p:spPr>
        <p:txBody>
          <a:bodyPr wrap="none">
            <a:spAutoFit/>
          </a:bodyPr>
          <a:lstStyle/>
          <a:p>
            <a:pPr lvl="0" algn="ctr"/>
            <a:r>
              <a:rPr lang="zh-TW" altLang="en-US" sz="1800" b="1">
                <a:solidFill>
                  <a:schemeClr val="bg2">
                    <a:lumMod val="90000"/>
                    <a:lumOff val="10000"/>
                  </a:schemeClr>
                </a:solidFill>
                <a:latin typeface="微軟正黑體" panose="020B0604030504040204" pitchFamily="34" charset="-120"/>
                <a:ea typeface="微軟正黑體" panose="020B0604030504040204" pitchFamily="34" charset="-120"/>
              </a:rPr>
              <a:t>擴充儲存設備空間</a:t>
            </a:r>
          </a:p>
        </p:txBody>
      </p:sp>
      <p:sp>
        <p:nvSpPr>
          <p:cNvPr id="17" name="矩形 16">
            <a:extLst>
              <a:ext uri="{FF2B5EF4-FFF2-40B4-BE49-F238E27FC236}">
                <a16:creationId xmlns:a16="http://schemas.microsoft.com/office/drawing/2014/main" id="{68992031-3055-4CD7-9F14-FF2820C1BC3E}"/>
              </a:ext>
            </a:extLst>
          </p:cNvPr>
          <p:cNvSpPr/>
          <p:nvPr/>
        </p:nvSpPr>
        <p:spPr>
          <a:xfrm>
            <a:off x="1595962" y="3256300"/>
            <a:ext cx="1800493" cy="369332"/>
          </a:xfrm>
          <a:prstGeom prst="rect">
            <a:avLst/>
          </a:prstGeom>
        </p:spPr>
        <p:txBody>
          <a:bodyPr wrap="none">
            <a:spAutoFit/>
          </a:bodyPr>
          <a:lstStyle/>
          <a:p>
            <a:pPr lvl="0" algn="ctr"/>
            <a:r>
              <a:rPr lang="zh-TW" altLang="en-US" sz="1800" b="1">
                <a:solidFill>
                  <a:schemeClr val="bg2">
                    <a:lumMod val="90000"/>
                    <a:lumOff val="10000"/>
                  </a:schemeClr>
                </a:solidFill>
                <a:latin typeface="微軟正黑體" panose="020B0604030504040204" pitchFamily="34" charset="-120"/>
                <a:ea typeface="微軟正黑體" panose="020B0604030504040204" pitchFamily="34" charset="-120"/>
              </a:rPr>
              <a:t>跨平台檔案傳輸</a:t>
            </a:r>
          </a:p>
        </p:txBody>
      </p:sp>
      <p:sp>
        <p:nvSpPr>
          <p:cNvPr id="18" name="矩形 17">
            <a:extLst>
              <a:ext uri="{FF2B5EF4-FFF2-40B4-BE49-F238E27FC236}">
                <a16:creationId xmlns:a16="http://schemas.microsoft.com/office/drawing/2014/main" id="{A3AD4AC6-BD3B-416A-A09C-37B16B1CB76D}"/>
              </a:ext>
            </a:extLst>
          </p:cNvPr>
          <p:cNvSpPr/>
          <p:nvPr/>
        </p:nvSpPr>
        <p:spPr>
          <a:xfrm>
            <a:off x="1480546" y="3858844"/>
            <a:ext cx="2031325" cy="369332"/>
          </a:xfrm>
          <a:prstGeom prst="rect">
            <a:avLst/>
          </a:prstGeom>
        </p:spPr>
        <p:txBody>
          <a:bodyPr wrap="none">
            <a:spAutoFit/>
          </a:bodyPr>
          <a:lstStyle/>
          <a:p>
            <a:pPr lvl="0" algn="ctr"/>
            <a:r>
              <a:rPr lang="zh-TW" altLang="en-US" sz="1800" b="1">
                <a:solidFill>
                  <a:schemeClr val="bg2">
                    <a:lumMod val="90000"/>
                    <a:lumOff val="10000"/>
                  </a:schemeClr>
                </a:solidFill>
                <a:latin typeface="微軟正黑體" panose="020B0604030504040204" pitchFamily="34" charset="-120"/>
                <a:ea typeface="微軟正黑體" panose="020B0604030504040204" pitchFamily="34" charset="-120"/>
              </a:rPr>
              <a:t>本機異機備份檔案</a:t>
            </a:r>
          </a:p>
        </p:txBody>
      </p:sp>
      <p:sp>
        <p:nvSpPr>
          <p:cNvPr id="7" name="標題 6">
            <a:extLst>
              <a:ext uri="{FF2B5EF4-FFF2-40B4-BE49-F238E27FC236}">
                <a16:creationId xmlns:a16="http://schemas.microsoft.com/office/drawing/2014/main" id="{7E0462F6-1CEB-4B56-9EBC-1F99D4950F8A}"/>
              </a:ext>
            </a:extLst>
          </p:cNvPr>
          <p:cNvSpPr>
            <a:spLocks noGrp="1"/>
          </p:cNvSpPr>
          <p:nvPr>
            <p:ph type="ctrTitle"/>
          </p:nvPr>
        </p:nvSpPr>
        <p:spPr>
          <a:xfrm>
            <a:off x="1271116" y="0"/>
            <a:ext cx="7872883" cy="906792"/>
          </a:xfrm>
        </p:spPr>
        <p:txBody>
          <a:bodyPr/>
          <a:lstStyle/>
          <a:p>
            <a:r>
              <a:rPr lang="en-US" altLang="zh-CN" dirty="0"/>
              <a:t>TR-002/TR-004 </a:t>
            </a:r>
            <a:r>
              <a:rPr lang="zh-TW" altLang="en-US" dirty="0"/>
              <a:t>佳評如潮</a:t>
            </a:r>
          </a:p>
        </p:txBody>
      </p:sp>
      <p:pic>
        <p:nvPicPr>
          <p:cNvPr id="19" name="圖片 18">
            <a:extLst>
              <a:ext uri="{FF2B5EF4-FFF2-40B4-BE49-F238E27FC236}">
                <a16:creationId xmlns:a16="http://schemas.microsoft.com/office/drawing/2014/main" id="{EA3FE091-164C-4A0F-9565-8B8805FEFFAA}"/>
              </a:ext>
            </a:extLst>
          </p:cNvPr>
          <p:cNvPicPr>
            <a:picLocks noChangeAspect="1"/>
          </p:cNvPicPr>
          <p:nvPr/>
        </p:nvPicPr>
        <p:blipFill>
          <a:blip r:embed="rId6"/>
          <a:stretch>
            <a:fillRect/>
          </a:stretch>
        </p:blipFill>
        <p:spPr>
          <a:xfrm>
            <a:off x="416513" y="150119"/>
            <a:ext cx="1911120" cy="615073"/>
          </a:xfrm>
          <a:prstGeom prst="rect">
            <a:avLst/>
          </a:prstGeom>
        </p:spPr>
      </p:pic>
      <p:sp>
        <p:nvSpPr>
          <p:cNvPr id="21" name="矩形 20">
            <a:extLst>
              <a:ext uri="{FF2B5EF4-FFF2-40B4-BE49-F238E27FC236}">
                <a16:creationId xmlns:a16="http://schemas.microsoft.com/office/drawing/2014/main" id="{681449B8-ED3B-47EE-B204-DB1B80CADACC}"/>
              </a:ext>
            </a:extLst>
          </p:cNvPr>
          <p:cNvSpPr/>
          <p:nvPr/>
        </p:nvSpPr>
        <p:spPr>
          <a:xfrm>
            <a:off x="681402" y="215963"/>
            <a:ext cx="1415772" cy="461665"/>
          </a:xfrm>
          <a:prstGeom prst="rect">
            <a:avLst/>
          </a:prstGeom>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好評加映</a:t>
            </a:r>
            <a:endParaRPr lang="zh-TW" altLang="en-US" sz="1000" dirty="0">
              <a:solidFill>
                <a:schemeClr val="bg1"/>
              </a:solidFill>
            </a:endParaRPr>
          </a:p>
        </p:txBody>
      </p:sp>
    </p:spTree>
    <p:extLst>
      <p:ext uri="{BB962C8B-B14F-4D97-AF65-F5344CB8AC3E}">
        <p14:creationId xmlns:p14="http://schemas.microsoft.com/office/powerpoint/2010/main" val="216093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a:xfrm>
            <a:off x="1537397" y="6212"/>
            <a:ext cx="7333275" cy="908748"/>
          </a:xfrm>
        </p:spPr>
        <p:txBody>
          <a:bodyPr/>
          <a:lstStyle/>
          <a:p>
            <a:r>
              <a:rPr lang="en-US" altLang="zh-CN" dirty="0">
                <a:latin typeface="微軟正黑體"/>
                <a:ea typeface="微軟正黑體"/>
              </a:rPr>
              <a:t>TR-004U </a:t>
            </a:r>
            <a:r>
              <a:rPr lang="zh-CN" altLang="en-US" dirty="0">
                <a:latin typeface="微軟正黑體"/>
                <a:ea typeface="微軟正黑體"/>
              </a:rPr>
              <a:t>外接 RAID 裝置</a:t>
            </a:r>
          </a:p>
        </p:txBody>
      </p:sp>
      <p:sp>
        <p:nvSpPr>
          <p:cNvPr id="3" name="內容版面配置區 1">
            <a:extLst>
              <a:ext uri="{FF2B5EF4-FFF2-40B4-BE49-F238E27FC236}">
                <a16:creationId xmlns:a16="http://schemas.microsoft.com/office/drawing/2014/main" id="{823F017C-0024-4DD7-8F2E-C97D07D5A6E6}"/>
              </a:ext>
            </a:extLst>
          </p:cNvPr>
          <p:cNvSpPr txBox="1">
            <a:spLocks/>
          </p:cNvSpPr>
          <p:nvPr/>
        </p:nvSpPr>
        <p:spPr>
          <a:xfrm>
            <a:off x="484457" y="1006796"/>
            <a:ext cx="8430383" cy="1448139"/>
          </a:xfrm>
          <a:prstGeom prst="rect">
            <a:avLst/>
          </a:prstGeom>
        </p:spPr>
        <p:txBody>
          <a:bodyPr vert="horz" lIns="91440" tIns="45720" rIns="91440" bIns="45720" rtlCol="0" anchor="t">
            <a:normAutofit/>
          </a:bodyPr>
          <a:lstStyle/>
          <a:p>
            <a:pPr marL="285750" indent="-285750">
              <a:buClr>
                <a:schemeClr val="bg2">
                  <a:lumMod val="90000"/>
                  <a:lumOff val="10000"/>
                </a:schemeClr>
              </a:buClr>
              <a:buFont typeface="Arial" panose="020B0604020202020204" pitchFamily="34" charset="0"/>
              <a:buChar char="•"/>
              <a:defRPr/>
            </a:pPr>
            <a:r>
              <a:rPr lang="en-US" altLang="zh-TW" sz="1800" b="1">
                <a:solidFill>
                  <a:schemeClr val="bg2">
                    <a:lumMod val="90000"/>
                    <a:lumOff val="10000"/>
                  </a:schemeClr>
                </a:solidFill>
                <a:latin typeface="微軟正黑體"/>
                <a:ea typeface="微軟正黑體"/>
              </a:rPr>
              <a:t>QNAP</a:t>
            </a:r>
            <a:r>
              <a:rPr lang="zh-TW" altLang="en-US" sz="1800" b="1">
                <a:solidFill>
                  <a:schemeClr val="bg2">
                    <a:lumMod val="90000"/>
                    <a:lumOff val="10000"/>
                  </a:schemeClr>
                </a:solidFill>
                <a:latin typeface="微軟正黑體"/>
                <a:ea typeface="微軟正黑體"/>
              </a:rPr>
              <a:t> 了解您的挑戰！</a:t>
            </a:r>
            <a:r>
              <a:rPr lang="en-US" altLang="zh-TW" sz="1800" b="1">
                <a:solidFill>
                  <a:schemeClr val="bg2">
                    <a:lumMod val="90000"/>
                    <a:lumOff val="10000"/>
                  </a:schemeClr>
                </a:solidFill>
                <a:latin typeface="微軟正黑體"/>
                <a:ea typeface="微軟正黑體"/>
              </a:rPr>
              <a:t>TR-002 &amp; TR-004 </a:t>
            </a:r>
            <a:r>
              <a:rPr lang="zh-TW" altLang="en-US" sz="1800" b="1">
                <a:solidFill>
                  <a:schemeClr val="bg2">
                    <a:lumMod val="90000"/>
                    <a:lumOff val="10000"/>
                  </a:schemeClr>
                </a:solidFill>
                <a:latin typeface="微軟正黑體"/>
                <a:ea typeface="微軟正黑體"/>
              </a:rPr>
              <a:t>好評不斷</a:t>
            </a:r>
            <a:endParaRPr lang="en-US" altLang="zh-TW" sz="1800" b="1">
              <a:solidFill>
                <a:schemeClr val="bg2">
                  <a:lumMod val="90000"/>
                  <a:lumOff val="10000"/>
                </a:schemeClr>
              </a:solidFill>
              <a:latin typeface="微軟正黑體"/>
              <a:ea typeface="微軟正黑體"/>
            </a:endParaRPr>
          </a:p>
          <a:p>
            <a:pPr marL="285750" indent="-285750">
              <a:buClr>
                <a:schemeClr val="bg2">
                  <a:lumMod val="90000"/>
                  <a:lumOff val="10000"/>
                </a:schemeClr>
              </a:buClr>
              <a:buFont typeface="Arial" panose="020B0604020202020204" pitchFamily="34" charset="0"/>
              <a:buChar char="•"/>
              <a:defRPr/>
            </a:pPr>
            <a:r>
              <a:rPr lang="zh-TW" altLang="en-US" sz="1800" b="1">
                <a:solidFill>
                  <a:schemeClr val="bg2">
                    <a:lumMod val="90000"/>
                    <a:lumOff val="10000"/>
                  </a:schemeClr>
                </a:solidFill>
                <a:latin typeface="微軟正黑體"/>
                <a:ea typeface="微軟正黑體"/>
              </a:rPr>
              <a:t>提供</a:t>
            </a:r>
            <a:r>
              <a:rPr lang="en-US" altLang="zh-TW" sz="1800" b="1">
                <a:solidFill>
                  <a:schemeClr val="bg2">
                    <a:lumMod val="90000"/>
                    <a:lumOff val="10000"/>
                  </a:schemeClr>
                </a:solidFill>
                <a:latin typeface="微軟正黑體"/>
                <a:ea typeface="微軟正黑體"/>
              </a:rPr>
              <a:t> 1U 4-bay </a:t>
            </a:r>
            <a:r>
              <a:rPr lang="zh-CN" altLang="en-US" sz="1800" b="1">
                <a:solidFill>
                  <a:schemeClr val="bg2">
                    <a:lumMod val="90000"/>
                    <a:lumOff val="10000"/>
                  </a:schemeClr>
                </a:solidFill>
                <a:latin typeface="微軟正黑體"/>
                <a:ea typeface="微軟正黑體"/>
              </a:rPr>
              <a:t>短機身機架式</a:t>
            </a:r>
            <a:r>
              <a:rPr lang="zh-TW" altLang="en-US" sz="1800" b="1">
                <a:solidFill>
                  <a:schemeClr val="bg2">
                    <a:lumMod val="90000"/>
                    <a:lumOff val="10000"/>
                  </a:schemeClr>
                </a:solidFill>
                <a:latin typeface="微軟正黑體"/>
                <a:ea typeface="微軟正黑體"/>
              </a:rPr>
              <a:t> </a:t>
            </a:r>
            <a:r>
              <a:rPr lang="en-US" altLang="zh-TW" sz="1800" b="1">
                <a:solidFill>
                  <a:schemeClr val="bg2">
                    <a:lumMod val="90000"/>
                    <a:lumOff val="10000"/>
                  </a:schemeClr>
                </a:solidFill>
                <a:latin typeface="微軟正黑體"/>
                <a:ea typeface="微軟正黑體"/>
              </a:rPr>
              <a:t>TR-004U</a:t>
            </a:r>
            <a:r>
              <a:rPr lang="zh-TW" altLang="en-US" sz="1800" b="1">
                <a:solidFill>
                  <a:schemeClr val="bg2">
                    <a:lumMod val="90000"/>
                    <a:lumOff val="10000"/>
                  </a:schemeClr>
                </a:solidFill>
                <a:latin typeface="微軟正黑體"/>
                <a:ea typeface="微軟正黑體"/>
              </a:rPr>
              <a:t>，分別支援 </a:t>
            </a:r>
            <a:br>
              <a:rPr lang="zh-TW" altLang="en-US" sz="1800" b="1">
                <a:solidFill>
                  <a:schemeClr val="bg2">
                    <a:lumMod val="90000"/>
                    <a:lumOff val="10000"/>
                  </a:schemeClr>
                </a:solidFill>
                <a:latin typeface="微軟正黑體" pitchFamily="34" charset="-120"/>
                <a:ea typeface="微軟正黑體" pitchFamily="34" charset="-120"/>
              </a:rPr>
            </a:br>
            <a:r>
              <a:rPr lang="en-US" altLang="zh-TW" sz="1800" b="1">
                <a:solidFill>
                  <a:schemeClr val="bg2">
                    <a:lumMod val="90000"/>
                    <a:lumOff val="10000"/>
                  </a:schemeClr>
                </a:solidFill>
                <a:latin typeface="微軟正黑體"/>
                <a:ea typeface="微軟正黑體"/>
              </a:rPr>
              <a:t>1. Windows/macOS/Linux  </a:t>
            </a:r>
            <a:r>
              <a:rPr lang="zh-CN" altLang="en-US" sz="1800" b="1">
                <a:solidFill>
                  <a:schemeClr val="bg2">
                    <a:lumMod val="90000"/>
                    <a:lumOff val="10000"/>
                  </a:schemeClr>
                </a:solidFill>
                <a:latin typeface="微軟正黑體"/>
                <a:ea typeface="微軟正黑體"/>
              </a:rPr>
              <a:t>跨平台</a:t>
            </a:r>
            <a:r>
              <a:rPr lang="zh-TW" altLang="en-US" sz="1800" b="1">
                <a:solidFill>
                  <a:schemeClr val="bg2">
                    <a:lumMod val="90000"/>
                    <a:lumOff val="10000"/>
                  </a:schemeClr>
                </a:solidFill>
                <a:latin typeface="微軟正黑體"/>
                <a:ea typeface="微軟正黑體"/>
              </a:rPr>
              <a:t>外接裝置模式</a:t>
            </a:r>
            <a:br>
              <a:rPr lang="zh-TW" altLang="en-US" sz="1800" b="1">
                <a:solidFill>
                  <a:schemeClr val="bg2">
                    <a:lumMod val="90000"/>
                    <a:lumOff val="10000"/>
                  </a:schemeClr>
                </a:solidFill>
                <a:latin typeface="微軟正黑體" pitchFamily="34" charset="-120"/>
                <a:ea typeface="微軟正黑體" pitchFamily="34" charset="-120"/>
              </a:rPr>
            </a:br>
            <a:r>
              <a:rPr lang="zh-TW" altLang="en-US" sz="1800" b="1">
                <a:solidFill>
                  <a:schemeClr val="bg2">
                    <a:lumMod val="90000"/>
                    <a:lumOff val="10000"/>
                  </a:schemeClr>
                </a:solidFill>
                <a:latin typeface="微軟正黑體"/>
                <a:ea typeface="微軟正黑體"/>
              </a:rPr>
              <a:t>2. 和 JBOD 使用方式相同的 </a:t>
            </a:r>
            <a:r>
              <a:rPr lang="zh-TW" sz="1800" b="1">
                <a:solidFill>
                  <a:schemeClr val="bg2">
                    <a:lumMod val="90000"/>
                    <a:lumOff val="10000"/>
                  </a:schemeClr>
                </a:solidFill>
                <a:latin typeface="微軟正黑體"/>
                <a:ea typeface="微軟正黑體"/>
              </a:rPr>
              <a:t>QNAP </a:t>
            </a:r>
            <a:r>
              <a:rPr lang="en-US" altLang="zh-TW" sz="1800" b="1">
                <a:solidFill>
                  <a:schemeClr val="bg2">
                    <a:lumMod val="90000"/>
                    <a:lumOff val="10000"/>
                  </a:schemeClr>
                </a:solidFill>
                <a:latin typeface="微軟正黑體"/>
                <a:ea typeface="微軟正黑體"/>
              </a:rPr>
              <a:t>NAS</a:t>
            </a:r>
            <a:r>
              <a:rPr lang="zh-TW" sz="1800" b="1">
                <a:solidFill>
                  <a:schemeClr val="bg2">
                    <a:lumMod val="90000"/>
                    <a:lumOff val="10000"/>
                  </a:schemeClr>
                </a:solidFill>
                <a:latin typeface="微軟正黑體"/>
                <a:ea typeface="微軟正黑體"/>
              </a:rPr>
              <a:t> </a:t>
            </a:r>
            <a:r>
              <a:rPr lang="zh-TW" altLang="en-US" sz="1800" b="1">
                <a:solidFill>
                  <a:schemeClr val="bg2">
                    <a:lumMod val="90000"/>
                    <a:lumOff val="10000"/>
                  </a:schemeClr>
                </a:solidFill>
                <a:latin typeface="微軟正黑體"/>
                <a:ea typeface="微軟正黑體"/>
              </a:rPr>
              <a:t>專用進階</a:t>
            </a:r>
            <a:r>
              <a:rPr lang="zh-TW" sz="1800" b="1">
                <a:solidFill>
                  <a:schemeClr val="bg2">
                    <a:lumMod val="90000"/>
                    <a:lumOff val="10000"/>
                  </a:schemeClr>
                </a:solidFill>
                <a:latin typeface="微軟正黑體"/>
                <a:ea typeface="微軟正黑體"/>
              </a:rPr>
              <a:t>儲存擴充模式</a:t>
            </a:r>
            <a:endParaRPr lang="zh-TW" altLang="en-US" sz="1800" b="1">
              <a:solidFill>
                <a:schemeClr val="bg2">
                  <a:lumMod val="90000"/>
                  <a:lumOff val="10000"/>
                </a:schemeClr>
              </a:solidFill>
              <a:latin typeface="微軟正黑體"/>
              <a:ea typeface="微軟正黑體"/>
            </a:endParaRPr>
          </a:p>
        </p:txBody>
      </p:sp>
      <p:cxnSp>
        <p:nvCxnSpPr>
          <p:cNvPr id="57" name="直線接點 56">
            <a:extLst>
              <a:ext uri="{FF2B5EF4-FFF2-40B4-BE49-F238E27FC236}">
                <a16:creationId xmlns:a16="http://schemas.microsoft.com/office/drawing/2014/main" id="{43907ED5-4A87-4E09-A999-79CFBFC70103}"/>
              </a:ext>
            </a:extLst>
          </p:cNvPr>
          <p:cNvCxnSpPr>
            <a:cxnSpLocks/>
          </p:cNvCxnSpPr>
          <p:nvPr/>
        </p:nvCxnSpPr>
        <p:spPr>
          <a:xfrm flipV="1">
            <a:off x="2262261" y="3402133"/>
            <a:ext cx="5293904" cy="34370"/>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CA6E27C0-3270-4579-977D-7964CC49E43C}"/>
              </a:ext>
            </a:extLst>
          </p:cNvPr>
          <p:cNvSpPr txBox="1"/>
          <p:nvPr/>
        </p:nvSpPr>
        <p:spPr>
          <a:xfrm>
            <a:off x="6655770" y="3438309"/>
            <a:ext cx="1210825" cy="246221"/>
          </a:xfrm>
          <a:prstGeom prst="rect">
            <a:avLst/>
          </a:prstGeom>
          <a:noFill/>
        </p:spPr>
        <p:txBody>
          <a:bodyPr wrap="square" rtlCol="0" anchor="t">
            <a:spAutoFit/>
          </a:bodyPr>
          <a:lstStyle/>
          <a:p>
            <a:pPr algn="ctr"/>
            <a:r>
              <a:rPr lang="en-US" altLang="zh-TW" sz="1000" b="1" err="1">
                <a:solidFill>
                  <a:srgbClr val="0070C0"/>
                </a:solidFill>
                <a:latin typeface="Microsoft JHengHei UI"/>
                <a:ea typeface="Microsoft JHengHei UI"/>
              </a:rPr>
              <a:t>外接裝置</a:t>
            </a:r>
            <a:endParaRPr lang="en-US" altLang="zh-TW" sz="1000" b="1">
              <a:solidFill>
                <a:srgbClr val="0070C0"/>
              </a:solidFill>
              <a:latin typeface="Microsoft JHengHei UI"/>
              <a:ea typeface="Microsoft JHengHei UI"/>
            </a:endParaRPr>
          </a:p>
        </p:txBody>
      </p:sp>
      <p:grpSp>
        <p:nvGrpSpPr>
          <p:cNvPr id="14" name="群組 13">
            <a:extLst>
              <a:ext uri="{FF2B5EF4-FFF2-40B4-BE49-F238E27FC236}">
                <a16:creationId xmlns:a16="http://schemas.microsoft.com/office/drawing/2014/main" id="{68E98F07-25E1-4AE0-A747-18151D496725}"/>
              </a:ext>
            </a:extLst>
          </p:cNvPr>
          <p:cNvGrpSpPr/>
          <p:nvPr/>
        </p:nvGrpSpPr>
        <p:grpSpPr>
          <a:xfrm rot="5400000">
            <a:off x="7680430" y="2366796"/>
            <a:ext cx="1014949" cy="1014949"/>
            <a:chOff x="3377220" y="2581728"/>
            <a:chExt cx="1184801" cy="1184801"/>
          </a:xfrm>
        </p:grpSpPr>
        <p:sp>
          <p:nvSpPr>
            <p:cNvPr id="12" name="Shape 279">
              <a:extLst>
                <a:ext uri="{FF2B5EF4-FFF2-40B4-BE49-F238E27FC236}">
                  <a16:creationId xmlns:a16="http://schemas.microsoft.com/office/drawing/2014/main" id="{A599668A-B472-4B6B-BE71-ACACFB571881}"/>
                </a:ext>
              </a:extLst>
            </p:cNvPr>
            <p:cNvSpPr/>
            <p:nvPr/>
          </p:nvSpPr>
          <p:spPr>
            <a:xfrm rot="5400000">
              <a:off x="3377220" y="2581728"/>
              <a:ext cx="1184801" cy="1184801"/>
            </a:xfrm>
            <a:prstGeom prst="teardrop">
              <a:avLst>
                <a:gd name="adj" fmla="val 100000"/>
              </a:avLst>
            </a:prstGeom>
            <a:solidFill>
              <a:srgbClr val="B7CFEC"/>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3" name="Shape 280">
              <a:extLst>
                <a:ext uri="{FF2B5EF4-FFF2-40B4-BE49-F238E27FC236}">
                  <a16:creationId xmlns:a16="http://schemas.microsoft.com/office/drawing/2014/main" id="{4D4355FA-EFCB-4B12-8B36-BCCEC770CAAD}"/>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15" name="群組 14">
            <a:extLst>
              <a:ext uri="{FF2B5EF4-FFF2-40B4-BE49-F238E27FC236}">
                <a16:creationId xmlns:a16="http://schemas.microsoft.com/office/drawing/2014/main" id="{9B589888-C508-4053-A4FA-79842D83EF26}"/>
              </a:ext>
            </a:extLst>
          </p:cNvPr>
          <p:cNvGrpSpPr/>
          <p:nvPr/>
        </p:nvGrpSpPr>
        <p:grpSpPr>
          <a:xfrm rot="16200000" flipV="1">
            <a:off x="7680430" y="3432857"/>
            <a:ext cx="1014949" cy="1014949"/>
            <a:chOff x="3377220" y="2581728"/>
            <a:chExt cx="1184801" cy="1184801"/>
          </a:xfrm>
        </p:grpSpPr>
        <p:sp>
          <p:nvSpPr>
            <p:cNvPr id="16" name="Shape 279">
              <a:extLst>
                <a:ext uri="{FF2B5EF4-FFF2-40B4-BE49-F238E27FC236}">
                  <a16:creationId xmlns:a16="http://schemas.microsoft.com/office/drawing/2014/main" id="{EFCBDE55-DE25-48C9-90C2-BEE3F22C12DA}"/>
                </a:ext>
              </a:extLst>
            </p:cNvPr>
            <p:cNvSpPr/>
            <p:nvPr/>
          </p:nvSpPr>
          <p:spPr>
            <a:xfrm rot="5400000">
              <a:off x="3377220" y="2581728"/>
              <a:ext cx="1184801" cy="1184801"/>
            </a:xfrm>
            <a:prstGeom prst="teardrop">
              <a:avLst>
                <a:gd name="adj" fmla="val 100000"/>
              </a:avLst>
            </a:prstGeom>
            <a:solidFill>
              <a:srgbClr val="B7CFEC"/>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7" name="Shape 280">
              <a:extLst>
                <a:ext uri="{FF2B5EF4-FFF2-40B4-BE49-F238E27FC236}">
                  <a16:creationId xmlns:a16="http://schemas.microsoft.com/office/drawing/2014/main" id="{A59064AE-3B19-404F-96C6-DE2BC5F90FC7}"/>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19" name="圖片 18" descr="螢幕+手機.png">
            <a:extLst>
              <a:ext uri="{FF2B5EF4-FFF2-40B4-BE49-F238E27FC236}">
                <a16:creationId xmlns:a16="http://schemas.microsoft.com/office/drawing/2014/main" id="{0BBFB9E6-2E79-4032-854F-03FA6BFE4FDE}"/>
              </a:ext>
            </a:extLst>
          </p:cNvPr>
          <p:cNvPicPr>
            <a:picLocks noChangeAspect="1"/>
          </p:cNvPicPr>
          <p:nvPr/>
        </p:nvPicPr>
        <p:blipFill>
          <a:blip r:embed="rId3"/>
          <a:stretch>
            <a:fillRect/>
          </a:stretch>
        </p:blipFill>
        <p:spPr>
          <a:xfrm>
            <a:off x="7803451" y="2600667"/>
            <a:ext cx="801400" cy="712602"/>
          </a:xfrm>
          <a:prstGeom prst="rect">
            <a:avLst/>
          </a:prstGeom>
        </p:spPr>
      </p:pic>
      <p:pic>
        <p:nvPicPr>
          <p:cNvPr id="46" name="圖片 45">
            <a:extLst>
              <a:ext uri="{FF2B5EF4-FFF2-40B4-BE49-F238E27FC236}">
                <a16:creationId xmlns:a16="http://schemas.microsoft.com/office/drawing/2014/main" id="{9248186A-CCFB-4EFD-996F-65EAB71A6674}"/>
              </a:ext>
            </a:extLst>
          </p:cNvPr>
          <p:cNvPicPr>
            <a:picLocks noChangeAspect="1"/>
          </p:cNvPicPr>
          <p:nvPr/>
        </p:nvPicPr>
        <p:blipFill>
          <a:blip r:embed="rId4"/>
          <a:stretch>
            <a:fillRect/>
          </a:stretch>
        </p:blipFill>
        <p:spPr>
          <a:xfrm>
            <a:off x="8024507" y="2717688"/>
            <a:ext cx="317734" cy="320830"/>
          </a:xfrm>
          <a:prstGeom prst="rect">
            <a:avLst/>
          </a:prstGeom>
        </p:spPr>
      </p:pic>
      <p:grpSp>
        <p:nvGrpSpPr>
          <p:cNvPr id="54" name="群組 53">
            <a:extLst>
              <a:ext uri="{FF2B5EF4-FFF2-40B4-BE49-F238E27FC236}">
                <a16:creationId xmlns:a16="http://schemas.microsoft.com/office/drawing/2014/main" id="{F2B57141-D8DA-4350-A2D7-642D1F793D6D}"/>
              </a:ext>
            </a:extLst>
          </p:cNvPr>
          <p:cNvGrpSpPr/>
          <p:nvPr/>
        </p:nvGrpSpPr>
        <p:grpSpPr>
          <a:xfrm>
            <a:off x="151985" y="2140292"/>
            <a:ext cx="1916078" cy="2476314"/>
            <a:chOff x="-85087" y="2377006"/>
            <a:chExt cx="1916078" cy="2476314"/>
          </a:xfrm>
        </p:grpSpPr>
        <p:grpSp>
          <p:nvGrpSpPr>
            <p:cNvPr id="29" name="群組 28">
              <a:extLst>
                <a:ext uri="{FF2B5EF4-FFF2-40B4-BE49-F238E27FC236}">
                  <a16:creationId xmlns:a16="http://schemas.microsoft.com/office/drawing/2014/main" id="{DC112DF5-C7C1-4C5F-840A-52E867130CAD}"/>
                </a:ext>
              </a:extLst>
            </p:cNvPr>
            <p:cNvGrpSpPr/>
            <p:nvPr/>
          </p:nvGrpSpPr>
          <p:grpSpPr>
            <a:xfrm rot="838089">
              <a:off x="-85087" y="2377006"/>
              <a:ext cx="1916078" cy="2476314"/>
              <a:chOff x="659413" y="2282127"/>
              <a:chExt cx="1916078" cy="2476314"/>
            </a:xfrm>
          </p:grpSpPr>
          <p:grpSp>
            <p:nvGrpSpPr>
              <p:cNvPr id="20" name="群組 19">
                <a:extLst>
                  <a:ext uri="{FF2B5EF4-FFF2-40B4-BE49-F238E27FC236}">
                    <a16:creationId xmlns:a16="http://schemas.microsoft.com/office/drawing/2014/main" id="{A35C2892-2E29-4AB9-AB7E-B21347DDD813}"/>
                  </a:ext>
                </a:extLst>
              </p:cNvPr>
              <p:cNvGrpSpPr/>
              <p:nvPr/>
            </p:nvGrpSpPr>
            <p:grpSpPr>
              <a:xfrm rot="18106256" flipH="1">
                <a:off x="1221457" y="2282127"/>
                <a:ext cx="1014949" cy="1014949"/>
                <a:chOff x="3375501" y="2635069"/>
                <a:chExt cx="1184801" cy="1184801"/>
              </a:xfrm>
            </p:grpSpPr>
            <p:sp>
              <p:nvSpPr>
                <p:cNvPr id="21" name="Shape 279">
                  <a:extLst>
                    <a:ext uri="{FF2B5EF4-FFF2-40B4-BE49-F238E27FC236}">
                      <a16:creationId xmlns:a16="http://schemas.microsoft.com/office/drawing/2014/main" id="{716FB7EA-0A9C-40ED-9591-85875ABC551C}"/>
                    </a:ext>
                  </a:extLst>
                </p:cNvPr>
                <p:cNvSpPr/>
                <p:nvPr/>
              </p:nvSpPr>
              <p:spPr>
                <a:xfrm rot="5400000">
                  <a:off x="3375501" y="2635069"/>
                  <a:ext cx="1184801" cy="1184801"/>
                </a:xfrm>
                <a:prstGeom prst="teardrop">
                  <a:avLst>
                    <a:gd name="adj" fmla="val 100000"/>
                  </a:avLst>
                </a:prstGeom>
                <a:solidFill>
                  <a:srgbClr val="B7CFEC"/>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2" name="Shape 280">
                  <a:extLst>
                    <a:ext uri="{FF2B5EF4-FFF2-40B4-BE49-F238E27FC236}">
                      <a16:creationId xmlns:a16="http://schemas.microsoft.com/office/drawing/2014/main" id="{2367F91B-ADE4-4506-909F-59769AAAD0B7}"/>
                    </a:ext>
                  </a:extLst>
                </p:cNvPr>
                <p:cNvSpPr/>
                <p:nvPr/>
              </p:nvSpPr>
              <p:spPr>
                <a:xfrm rot="2700000">
                  <a:off x="3439953" y="2692477"/>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23" name="群組 22">
                <a:extLst>
                  <a:ext uri="{FF2B5EF4-FFF2-40B4-BE49-F238E27FC236}">
                    <a16:creationId xmlns:a16="http://schemas.microsoft.com/office/drawing/2014/main" id="{B97BDD5D-C021-497D-8EA5-65C23EE2D5B5}"/>
                  </a:ext>
                </a:extLst>
              </p:cNvPr>
              <p:cNvGrpSpPr/>
              <p:nvPr/>
            </p:nvGrpSpPr>
            <p:grpSpPr>
              <a:xfrm rot="7306256" flipH="1" flipV="1">
                <a:off x="659413" y="3184141"/>
                <a:ext cx="1014949" cy="1014949"/>
                <a:chOff x="3377220" y="2581728"/>
                <a:chExt cx="1184801" cy="1184801"/>
              </a:xfrm>
            </p:grpSpPr>
            <p:sp>
              <p:nvSpPr>
                <p:cNvPr id="24" name="Shape 279">
                  <a:extLst>
                    <a:ext uri="{FF2B5EF4-FFF2-40B4-BE49-F238E27FC236}">
                      <a16:creationId xmlns:a16="http://schemas.microsoft.com/office/drawing/2014/main" id="{B8A45FC7-7A3B-424A-9383-3514707BFCCD}"/>
                    </a:ext>
                  </a:extLst>
                </p:cNvPr>
                <p:cNvSpPr/>
                <p:nvPr/>
              </p:nvSpPr>
              <p:spPr>
                <a:xfrm rot="5400000">
                  <a:off x="3377220" y="2581728"/>
                  <a:ext cx="1184801" cy="1184801"/>
                </a:xfrm>
                <a:prstGeom prst="teardrop">
                  <a:avLst>
                    <a:gd name="adj" fmla="val 100000"/>
                  </a:avLst>
                </a:prstGeom>
                <a:solidFill>
                  <a:srgbClr val="B7CFEC"/>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5" name="Shape 280">
                  <a:extLst>
                    <a:ext uri="{FF2B5EF4-FFF2-40B4-BE49-F238E27FC236}">
                      <a16:creationId xmlns:a16="http://schemas.microsoft.com/office/drawing/2014/main" id="{60F0393D-103E-4852-BD1A-D76410474DBA}"/>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26" name="群組 25">
                <a:extLst>
                  <a:ext uri="{FF2B5EF4-FFF2-40B4-BE49-F238E27FC236}">
                    <a16:creationId xmlns:a16="http://schemas.microsoft.com/office/drawing/2014/main" id="{15949242-E351-4402-81B4-6F57FBA2C75B}"/>
                  </a:ext>
                </a:extLst>
              </p:cNvPr>
              <p:cNvGrpSpPr/>
              <p:nvPr/>
            </p:nvGrpSpPr>
            <p:grpSpPr>
              <a:xfrm rot="2039683" flipH="1" flipV="1">
                <a:off x="1560542" y="3743492"/>
                <a:ext cx="1014949" cy="1014949"/>
                <a:chOff x="3363160" y="2603372"/>
                <a:chExt cx="1184801" cy="1184801"/>
              </a:xfrm>
            </p:grpSpPr>
            <p:sp>
              <p:nvSpPr>
                <p:cNvPr id="27" name="Shape 279">
                  <a:extLst>
                    <a:ext uri="{FF2B5EF4-FFF2-40B4-BE49-F238E27FC236}">
                      <a16:creationId xmlns:a16="http://schemas.microsoft.com/office/drawing/2014/main" id="{87D08EF3-835E-4586-BBCA-D427ABD1C1B0}"/>
                    </a:ext>
                  </a:extLst>
                </p:cNvPr>
                <p:cNvSpPr/>
                <p:nvPr/>
              </p:nvSpPr>
              <p:spPr>
                <a:xfrm rot="5260893">
                  <a:off x="3363160" y="2603372"/>
                  <a:ext cx="1184801" cy="1184801"/>
                </a:xfrm>
                <a:prstGeom prst="teardrop">
                  <a:avLst>
                    <a:gd name="adj" fmla="val 100000"/>
                  </a:avLst>
                </a:prstGeom>
                <a:solidFill>
                  <a:srgbClr val="B7CFEC"/>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8" name="Shape 280">
                  <a:extLst>
                    <a:ext uri="{FF2B5EF4-FFF2-40B4-BE49-F238E27FC236}">
                      <a16:creationId xmlns:a16="http://schemas.microsoft.com/office/drawing/2014/main" id="{5B24E3BA-E934-458F-A8D1-2027A790CDA7}"/>
                    </a:ext>
                  </a:extLst>
                </p:cNvPr>
                <p:cNvSpPr/>
                <p:nvPr/>
              </p:nvSpPr>
              <p:spPr>
                <a:xfrm rot="2560893">
                  <a:off x="3427613" y="2660779"/>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pic>
          <p:nvPicPr>
            <p:cNvPr id="35" name="圖片 34">
              <a:extLst>
                <a:ext uri="{FF2B5EF4-FFF2-40B4-BE49-F238E27FC236}">
                  <a16:creationId xmlns:a16="http://schemas.microsoft.com/office/drawing/2014/main" id="{4A70F64E-F634-4455-A0D2-C79FB3103A08}"/>
                </a:ext>
              </a:extLst>
            </p:cNvPr>
            <p:cNvPicPr>
              <a:picLocks noChangeAspect="1"/>
            </p:cNvPicPr>
            <p:nvPr/>
          </p:nvPicPr>
          <p:blipFill>
            <a:blip r:embed="rId5"/>
            <a:stretch>
              <a:fillRect/>
            </a:stretch>
          </p:blipFill>
          <p:spPr>
            <a:xfrm>
              <a:off x="104025" y="3400720"/>
              <a:ext cx="557003" cy="557003"/>
            </a:xfrm>
            <a:prstGeom prst="rect">
              <a:avLst/>
            </a:prstGeom>
            <a:effectLst>
              <a:outerShdw blurRad="63500" sx="102000" sy="102000" algn="ctr" rotWithShape="0">
                <a:prstClr val="black">
                  <a:alpha val="40000"/>
                </a:prstClr>
              </a:outerShdw>
            </a:effectLst>
          </p:spPr>
        </p:pic>
        <p:pic>
          <p:nvPicPr>
            <p:cNvPr id="53" name="圖片 52">
              <a:extLst>
                <a:ext uri="{FF2B5EF4-FFF2-40B4-BE49-F238E27FC236}">
                  <a16:creationId xmlns:a16="http://schemas.microsoft.com/office/drawing/2014/main" id="{035121BD-1AFE-4957-9603-9422C4700EC3}"/>
                </a:ext>
              </a:extLst>
            </p:cNvPr>
            <p:cNvPicPr>
              <a:picLocks noChangeAspect="1"/>
            </p:cNvPicPr>
            <p:nvPr/>
          </p:nvPicPr>
          <p:blipFill>
            <a:blip r:embed="rId6"/>
            <a:stretch>
              <a:fillRect/>
            </a:stretch>
          </p:blipFill>
          <p:spPr>
            <a:xfrm>
              <a:off x="866449" y="2646844"/>
              <a:ext cx="558000" cy="558000"/>
            </a:xfrm>
            <a:prstGeom prst="rect">
              <a:avLst/>
            </a:prstGeom>
            <a:effectLst>
              <a:outerShdw blurRad="63500" sx="102000" sy="102000" algn="ctr" rotWithShape="0">
                <a:prstClr val="black">
                  <a:alpha val="40000"/>
                </a:prstClr>
              </a:outerShdw>
            </a:effectLst>
          </p:spPr>
        </p:pic>
        <p:pic>
          <p:nvPicPr>
            <p:cNvPr id="6" name="圖片 6">
              <a:extLst>
                <a:ext uri="{FF2B5EF4-FFF2-40B4-BE49-F238E27FC236}">
                  <a16:creationId xmlns:a16="http://schemas.microsoft.com/office/drawing/2014/main" id="{B254CE79-65AC-4C71-BD77-EB10A77C900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7199" y="4153997"/>
              <a:ext cx="576936" cy="558000"/>
            </a:xfrm>
            <a:prstGeom prst="roundRect">
              <a:avLst>
                <a:gd name="adj" fmla="val 17421"/>
              </a:avLst>
            </a:prstGeom>
            <a:effectLst>
              <a:outerShdw blurRad="63500" sx="102000" sy="102000" algn="ctr" rotWithShape="0">
                <a:prstClr val="black">
                  <a:alpha val="40000"/>
                </a:prstClr>
              </a:outerShdw>
            </a:effectLst>
          </p:spPr>
        </p:pic>
      </p:grpSp>
      <p:sp>
        <p:nvSpPr>
          <p:cNvPr id="38" name="文字方塊 37">
            <a:extLst>
              <a:ext uri="{FF2B5EF4-FFF2-40B4-BE49-F238E27FC236}">
                <a16:creationId xmlns:a16="http://schemas.microsoft.com/office/drawing/2014/main" id="{69962CB7-E926-46C6-912D-1E6FE34ABA41}"/>
              </a:ext>
            </a:extLst>
          </p:cNvPr>
          <p:cNvSpPr txBox="1"/>
          <p:nvPr/>
        </p:nvSpPr>
        <p:spPr>
          <a:xfrm>
            <a:off x="2723978" y="3604018"/>
            <a:ext cx="1210825" cy="246221"/>
          </a:xfrm>
          <a:prstGeom prst="rect">
            <a:avLst/>
          </a:prstGeom>
          <a:noFill/>
        </p:spPr>
        <p:txBody>
          <a:bodyPr wrap="square" rtlCol="0" anchor="t">
            <a:spAutoFit/>
          </a:bodyPr>
          <a:lstStyle/>
          <a:p>
            <a:pPr algn="ctr"/>
            <a:r>
              <a:rPr lang="en-US" altLang="zh-TW" sz="1000" b="1">
                <a:solidFill>
                  <a:srgbClr val="0070C0"/>
                </a:solidFill>
              </a:rPr>
              <a:t>NAS</a:t>
            </a:r>
          </a:p>
        </p:txBody>
      </p:sp>
      <p:sp>
        <p:nvSpPr>
          <p:cNvPr id="39" name="文字方塊 38">
            <a:extLst>
              <a:ext uri="{FF2B5EF4-FFF2-40B4-BE49-F238E27FC236}">
                <a16:creationId xmlns:a16="http://schemas.microsoft.com/office/drawing/2014/main" id="{899B10BE-BC91-4C08-96A1-8514E68D73FF}"/>
              </a:ext>
            </a:extLst>
          </p:cNvPr>
          <p:cNvSpPr txBox="1"/>
          <p:nvPr/>
        </p:nvSpPr>
        <p:spPr>
          <a:xfrm>
            <a:off x="6785020" y="2875749"/>
            <a:ext cx="830887" cy="400110"/>
          </a:xfrm>
          <a:prstGeom prst="rect">
            <a:avLst/>
          </a:prstGeom>
          <a:noFill/>
        </p:spPr>
        <p:txBody>
          <a:bodyPr wrap="square" rtlCol="0" anchor="t">
            <a:spAutoFit/>
          </a:bodyPr>
          <a:lstStyle/>
          <a:p>
            <a:pPr algn="ctr"/>
            <a:r>
              <a:rPr lang="en-US" altLang="zh-TW" sz="1000" b="1">
                <a:solidFill>
                  <a:srgbClr val="0070C0"/>
                </a:solidFill>
              </a:rPr>
              <a:t>USB 3.0</a:t>
            </a:r>
          </a:p>
          <a:p>
            <a:pPr algn="ctr"/>
            <a:r>
              <a:rPr lang="en-US" altLang="zh-TW" sz="1000" b="1">
                <a:solidFill>
                  <a:srgbClr val="0070C0"/>
                </a:solidFill>
              </a:rPr>
              <a:t>(3.1 Gen1)</a:t>
            </a:r>
          </a:p>
        </p:txBody>
      </p:sp>
      <p:sp>
        <p:nvSpPr>
          <p:cNvPr id="41" name="文字方塊 40">
            <a:extLst>
              <a:ext uri="{FF2B5EF4-FFF2-40B4-BE49-F238E27FC236}">
                <a16:creationId xmlns:a16="http://schemas.microsoft.com/office/drawing/2014/main" id="{CCB7D06A-FAB2-4CCE-B4F7-C29CE88C8BBD}"/>
              </a:ext>
            </a:extLst>
          </p:cNvPr>
          <p:cNvSpPr txBox="1"/>
          <p:nvPr/>
        </p:nvSpPr>
        <p:spPr>
          <a:xfrm>
            <a:off x="3963099" y="2881972"/>
            <a:ext cx="830887" cy="400110"/>
          </a:xfrm>
          <a:prstGeom prst="rect">
            <a:avLst/>
          </a:prstGeom>
          <a:noFill/>
        </p:spPr>
        <p:txBody>
          <a:bodyPr wrap="square" rtlCol="0" anchor="t">
            <a:spAutoFit/>
          </a:bodyPr>
          <a:lstStyle/>
          <a:p>
            <a:pPr algn="ctr"/>
            <a:r>
              <a:rPr lang="en-US" altLang="zh-TW" sz="1000" b="1">
                <a:solidFill>
                  <a:srgbClr val="0070C0"/>
                </a:solidFill>
              </a:rPr>
              <a:t>USB 3.0</a:t>
            </a:r>
          </a:p>
          <a:p>
            <a:pPr algn="ctr"/>
            <a:r>
              <a:rPr lang="en-US" altLang="zh-TW" sz="1000" b="1">
                <a:solidFill>
                  <a:srgbClr val="0070C0"/>
                </a:solidFill>
              </a:rPr>
              <a:t>(3.1 Gen1)</a:t>
            </a:r>
          </a:p>
        </p:txBody>
      </p:sp>
      <p:sp>
        <p:nvSpPr>
          <p:cNvPr id="40" name="文字方塊 40">
            <a:extLst>
              <a:ext uri="{FF2B5EF4-FFF2-40B4-BE49-F238E27FC236}">
                <a16:creationId xmlns:a16="http://schemas.microsoft.com/office/drawing/2014/main" id="{158530B8-039C-F14F-802F-9960F43FE4E3}"/>
              </a:ext>
            </a:extLst>
          </p:cNvPr>
          <p:cNvSpPr txBox="1"/>
          <p:nvPr/>
        </p:nvSpPr>
        <p:spPr>
          <a:xfrm>
            <a:off x="2508885" y="4013593"/>
            <a:ext cx="2400328" cy="246221"/>
          </a:xfrm>
          <a:prstGeom prst="rect">
            <a:avLst/>
          </a:prstGeom>
          <a:noFill/>
        </p:spPr>
        <p:txBody>
          <a:bodyPr wrap="square" rtlCol="0" anchor="t">
            <a:spAutoFit/>
          </a:bodyPr>
          <a:lstStyle/>
          <a:p>
            <a:pPr algn="ctr"/>
            <a:r>
              <a:rPr lang="zh-CN" altLang="en-US" sz="1000" b="1">
                <a:solidFill>
                  <a:srgbClr val="0070C0"/>
                </a:solidFill>
                <a:latin typeface="微軟正黑體" panose="020B0604030504040204" pitchFamily="34" charset="-120"/>
                <a:ea typeface="微軟正黑體" panose="020B0604030504040204" pitchFamily="34" charset="-120"/>
              </a:rPr>
              <a:t>每台</a:t>
            </a:r>
            <a:r>
              <a:rPr lang="en-US" altLang="zh-CN" sz="1000" b="1">
                <a:solidFill>
                  <a:srgbClr val="0070C0"/>
                </a:solidFill>
                <a:latin typeface="微軟正黑體" panose="020B0604030504040204" pitchFamily="34" charset="-120"/>
                <a:ea typeface="微軟正黑體" panose="020B0604030504040204" pitchFamily="34" charset="-120"/>
              </a:rPr>
              <a:t> NAS </a:t>
            </a:r>
            <a:r>
              <a:rPr lang="zh-CN" altLang="en-US" sz="1000" b="1">
                <a:solidFill>
                  <a:srgbClr val="0070C0"/>
                </a:solidFill>
                <a:latin typeface="微軟正黑體" panose="020B0604030504040204" pitchFamily="34" charset="-120"/>
                <a:ea typeface="微軟正黑體" panose="020B0604030504040204" pitchFamily="34" charset="-120"/>
              </a:rPr>
              <a:t>支援</a:t>
            </a:r>
            <a:r>
              <a:rPr lang="en-US" altLang="zh-CN" sz="1000" b="1">
                <a:solidFill>
                  <a:srgbClr val="0070C0"/>
                </a:solidFill>
                <a:latin typeface="微軟正黑體" panose="020B0604030504040204" pitchFamily="34" charset="-120"/>
                <a:ea typeface="微軟正黑體" panose="020B0604030504040204" pitchFamily="34" charset="-120"/>
              </a:rPr>
              <a:t> 2 </a:t>
            </a:r>
            <a:r>
              <a:rPr lang="zh-CN" altLang="en-US" sz="1000" b="1">
                <a:solidFill>
                  <a:srgbClr val="0070C0"/>
                </a:solidFill>
                <a:latin typeface="微軟正黑體" panose="020B0604030504040204" pitchFamily="34" charset="-120"/>
                <a:ea typeface="微軟正黑體" panose="020B0604030504040204" pitchFamily="34" charset="-120"/>
              </a:rPr>
              <a:t>台</a:t>
            </a:r>
            <a:r>
              <a:rPr lang="en-US" altLang="zh-CN" sz="1000" b="1">
                <a:solidFill>
                  <a:srgbClr val="0070C0"/>
                </a:solidFill>
                <a:latin typeface="微軟正黑體" panose="020B0604030504040204" pitchFamily="34" charset="-120"/>
                <a:ea typeface="微軟正黑體" panose="020B0604030504040204" pitchFamily="34" charset="-120"/>
              </a:rPr>
              <a:t> TR-004U </a:t>
            </a:r>
            <a:r>
              <a:rPr lang="zh-CN" altLang="en-US" sz="1000" b="1">
                <a:solidFill>
                  <a:srgbClr val="0070C0"/>
                </a:solidFill>
                <a:latin typeface="微軟正黑體" panose="020B0604030504040204" pitchFamily="34" charset="-120"/>
                <a:ea typeface="微軟正黑體" panose="020B0604030504040204" pitchFamily="34" charset="-120"/>
              </a:rPr>
              <a:t>裝置</a:t>
            </a:r>
            <a:endParaRPr lang="en-US" altLang="zh-TW" sz="1000" b="1">
              <a:solidFill>
                <a:srgbClr val="0070C0"/>
              </a:solidFill>
              <a:latin typeface="微軟正黑體" panose="020B0604030504040204" pitchFamily="34" charset="-120"/>
              <a:ea typeface="微軟正黑體" panose="020B0604030504040204" pitchFamily="34" charset="-120"/>
            </a:endParaRPr>
          </a:p>
        </p:txBody>
      </p:sp>
      <p:sp>
        <p:nvSpPr>
          <p:cNvPr id="43" name="Rectangle 42">
            <a:extLst>
              <a:ext uri="{FF2B5EF4-FFF2-40B4-BE49-F238E27FC236}">
                <a16:creationId xmlns:a16="http://schemas.microsoft.com/office/drawing/2014/main" id="{F9DFC825-89B0-D04D-969D-17745BAE9F49}"/>
              </a:ext>
            </a:extLst>
          </p:cNvPr>
          <p:cNvSpPr/>
          <p:nvPr/>
        </p:nvSpPr>
        <p:spPr>
          <a:xfrm>
            <a:off x="5247807" y="3439666"/>
            <a:ext cx="1051846" cy="246221"/>
          </a:xfrm>
          <a:prstGeom prst="rect">
            <a:avLst/>
          </a:prstGeom>
          <a:noFill/>
        </p:spPr>
        <p:txBody>
          <a:bodyPr wrap="square" rtlCol="0" anchor="t">
            <a:spAutoFit/>
          </a:bodyPr>
          <a:lstStyle/>
          <a:p>
            <a:pPr algn="ctr"/>
            <a:r>
              <a:rPr lang="en-US" altLang="zh-CN" sz="1000" b="1">
                <a:solidFill>
                  <a:srgbClr val="0070C0"/>
                </a:solidFill>
              </a:rPr>
              <a:t>TR-004U</a:t>
            </a:r>
            <a:endParaRPr lang="en-US" sz="1000" b="1">
              <a:solidFill>
                <a:srgbClr val="0070C0"/>
              </a:solidFill>
            </a:endParaRPr>
          </a:p>
        </p:txBody>
      </p:sp>
      <p:pic>
        <p:nvPicPr>
          <p:cNvPr id="44" name="圖片 13">
            <a:extLst>
              <a:ext uri="{FF2B5EF4-FFF2-40B4-BE49-F238E27FC236}">
                <a16:creationId xmlns:a16="http://schemas.microsoft.com/office/drawing/2014/main" id="{17E3E697-7BDE-F041-89AE-860422B12329}"/>
              </a:ext>
            </a:extLst>
          </p:cNvPr>
          <p:cNvPicPr>
            <a:picLocks noChangeAspect="1"/>
          </p:cNvPicPr>
          <p:nvPr/>
        </p:nvPicPr>
        <p:blipFill>
          <a:blip r:embed="rId8"/>
          <a:stretch>
            <a:fillRect/>
          </a:stretch>
        </p:blipFill>
        <p:spPr>
          <a:xfrm>
            <a:off x="2403900" y="4013940"/>
            <a:ext cx="244561" cy="214600"/>
          </a:xfrm>
          <a:prstGeom prst="rect">
            <a:avLst/>
          </a:prstGeom>
        </p:spPr>
      </p:pic>
      <p:pic>
        <p:nvPicPr>
          <p:cNvPr id="49" name="圖片 48">
            <a:extLst>
              <a:ext uri="{FF2B5EF4-FFF2-40B4-BE49-F238E27FC236}">
                <a16:creationId xmlns:a16="http://schemas.microsoft.com/office/drawing/2014/main" id="{0B9723DC-3453-4383-BF0B-02945D34EF1A}"/>
              </a:ext>
            </a:extLst>
          </p:cNvPr>
          <p:cNvPicPr>
            <a:picLocks noChangeAspect="1"/>
          </p:cNvPicPr>
          <p:nvPr/>
        </p:nvPicPr>
        <p:blipFill>
          <a:blip r:embed="rId9"/>
          <a:stretch>
            <a:fillRect/>
          </a:stretch>
        </p:blipFill>
        <p:spPr>
          <a:xfrm>
            <a:off x="4622265" y="3161020"/>
            <a:ext cx="2280768" cy="336602"/>
          </a:xfrm>
          <a:prstGeom prst="rect">
            <a:avLst/>
          </a:prstGeom>
        </p:spPr>
      </p:pic>
      <p:pic>
        <p:nvPicPr>
          <p:cNvPr id="4098" name="Picture 2" descr="https://www.qnap.com/i/_attach_file/product/photo/800_500/308_1520233932_TS-863XU-Front.png?v=4">
            <a:extLst>
              <a:ext uri="{FF2B5EF4-FFF2-40B4-BE49-F238E27FC236}">
                <a16:creationId xmlns:a16="http://schemas.microsoft.com/office/drawing/2014/main" id="{517AAF7F-A694-4E82-9825-A63DB98327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8759" y="2763664"/>
            <a:ext cx="1875432" cy="1172145"/>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8D20CB60-B76D-4FDB-BB3C-627701BE7E22}"/>
              </a:ext>
            </a:extLst>
          </p:cNvPr>
          <p:cNvSpPr txBox="1"/>
          <p:nvPr/>
        </p:nvSpPr>
        <p:spPr>
          <a:xfrm>
            <a:off x="1396339" y="3649795"/>
            <a:ext cx="1080198" cy="246221"/>
          </a:xfrm>
          <a:prstGeom prst="rect">
            <a:avLst/>
          </a:prstGeom>
          <a:noFill/>
        </p:spPr>
        <p:txBody>
          <a:bodyPr wrap="square" rtlCol="0" anchor="t">
            <a:spAutoFit/>
          </a:bodyPr>
          <a:lstStyle/>
          <a:p>
            <a:pPr algn="ctr"/>
            <a:r>
              <a:rPr lang="en-US" altLang="zh-TW" sz="1000" b="1" err="1">
                <a:solidFill>
                  <a:srgbClr val="0070C0"/>
                </a:solidFill>
                <a:latin typeface="Microsoft JHengHei UI"/>
                <a:ea typeface="Microsoft JHengHei UI"/>
              </a:rPr>
              <a:t>儲存池</a:t>
            </a:r>
            <a:endParaRPr lang="en-US" altLang="zh-TW" sz="1000" b="1">
              <a:solidFill>
                <a:srgbClr val="0070C0"/>
              </a:solidFill>
              <a:latin typeface="Microsoft JHengHei UI"/>
              <a:ea typeface="Microsoft JHengHei UI"/>
            </a:endParaRPr>
          </a:p>
        </p:txBody>
      </p:sp>
      <p:pic>
        <p:nvPicPr>
          <p:cNvPr id="33" name="圖片 32">
            <a:extLst>
              <a:ext uri="{FF2B5EF4-FFF2-40B4-BE49-F238E27FC236}">
                <a16:creationId xmlns:a16="http://schemas.microsoft.com/office/drawing/2014/main" id="{A9FA58C5-629F-4211-809D-68D251FB417E}"/>
              </a:ext>
            </a:extLst>
          </p:cNvPr>
          <p:cNvPicPr>
            <a:picLocks noChangeAspect="1"/>
          </p:cNvPicPr>
          <p:nvPr/>
        </p:nvPicPr>
        <p:blipFill>
          <a:blip r:embed="rId11"/>
          <a:stretch>
            <a:fillRect/>
          </a:stretch>
        </p:blipFill>
        <p:spPr>
          <a:xfrm>
            <a:off x="1734458" y="3081105"/>
            <a:ext cx="417393" cy="555999"/>
          </a:xfrm>
          <a:prstGeom prst="rect">
            <a:avLst/>
          </a:prstGeom>
        </p:spPr>
      </p:pic>
      <p:pic>
        <p:nvPicPr>
          <p:cNvPr id="5" name="圖片 3" descr="一張含有 汽車, 貨車 的圖片&#10;&#10;描述是以高可信度產生">
            <a:extLst>
              <a:ext uri="{FF2B5EF4-FFF2-40B4-BE49-F238E27FC236}">
                <a16:creationId xmlns:a16="http://schemas.microsoft.com/office/drawing/2014/main" id="{2297F033-A430-4E40-8B43-22A7DE80273E}"/>
              </a:ext>
            </a:extLst>
          </p:cNvPr>
          <p:cNvPicPr>
            <a:picLocks noChangeAspect="1"/>
          </p:cNvPicPr>
          <p:nvPr/>
        </p:nvPicPr>
        <p:blipFill>
          <a:blip r:embed="rId12"/>
          <a:stretch>
            <a:fillRect/>
          </a:stretch>
        </p:blipFill>
        <p:spPr>
          <a:xfrm>
            <a:off x="7505104" y="3741094"/>
            <a:ext cx="1356540" cy="424973"/>
          </a:xfrm>
          <a:prstGeom prst="rect">
            <a:avLst/>
          </a:prstGeom>
        </p:spPr>
      </p:pic>
      <p:pic>
        <p:nvPicPr>
          <p:cNvPr id="45" name="圖片 44">
            <a:extLst>
              <a:ext uri="{FF2B5EF4-FFF2-40B4-BE49-F238E27FC236}">
                <a16:creationId xmlns:a16="http://schemas.microsoft.com/office/drawing/2014/main" id="{64A28B5D-6EAD-4488-997C-FB804A034267}"/>
              </a:ext>
            </a:extLst>
          </p:cNvPr>
          <p:cNvPicPr>
            <a:picLocks noChangeAspect="1"/>
          </p:cNvPicPr>
          <p:nvPr/>
        </p:nvPicPr>
        <p:blipFill>
          <a:blip r:embed="rId13"/>
          <a:stretch>
            <a:fillRect/>
          </a:stretch>
        </p:blipFill>
        <p:spPr>
          <a:xfrm>
            <a:off x="492780" y="150119"/>
            <a:ext cx="1911120" cy="615073"/>
          </a:xfrm>
          <a:prstGeom prst="rect">
            <a:avLst/>
          </a:prstGeom>
        </p:spPr>
      </p:pic>
      <p:sp>
        <p:nvSpPr>
          <p:cNvPr id="47" name="矩形 46">
            <a:extLst>
              <a:ext uri="{FF2B5EF4-FFF2-40B4-BE49-F238E27FC236}">
                <a16:creationId xmlns:a16="http://schemas.microsoft.com/office/drawing/2014/main" id="{ED6DAB81-7564-474B-B3BD-FA2AB36B6E70}"/>
              </a:ext>
            </a:extLst>
          </p:cNvPr>
          <p:cNvSpPr/>
          <p:nvPr/>
        </p:nvSpPr>
        <p:spPr>
          <a:xfrm>
            <a:off x="757669" y="215963"/>
            <a:ext cx="1415772" cy="461665"/>
          </a:xfrm>
          <a:prstGeom prst="rect">
            <a:avLst/>
          </a:prstGeom>
        </p:spPr>
        <p:txBody>
          <a:bodyPr wrap="none">
            <a:spAutoFit/>
          </a:bodyPr>
          <a:lstStyle/>
          <a:p>
            <a:r>
              <a:rPr lang="zh-CN" altLang="en-US" sz="2400" b="1">
                <a:solidFill>
                  <a:schemeClr val="bg1"/>
                </a:solidFill>
                <a:latin typeface="微軟正黑體" panose="020B0604030504040204" pitchFamily="34" charset="-120"/>
                <a:ea typeface="微軟正黑體" panose="020B0604030504040204" pitchFamily="34" charset="-120"/>
              </a:rPr>
              <a:t>一機兩用</a:t>
            </a:r>
            <a:endParaRPr lang="zh-TW" altLang="en-US" sz="1000">
              <a:solidFill>
                <a:schemeClr val="bg1"/>
              </a:solidFill>
            </a:endParaRPr>
          </a:p>
        </p:txBody>
      </p:sp>
    </p:spTree>
    <p:extLst>
      <p:ext uri="{BB962C8B-B14F-4D97-AF65-F5344CB8AC3E}">
        <p14:creationId xmlns:p14="http://schemas.microsoft.com/office/powerpoint/2010/main" val="340362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矩形 120">
            <a:extLst>
              <a:ext uri="{FF2B5EF4-FFF2-40B4-BE49-F238E27FC236}">
                <a16:creationId xmlns:a16="http://schemas.microsoft.com/office/drawing/2014/main" id="{1B82149E-06BE-48C4-B9B6-B8F9D0475D8F}"/>
              </a:ext>
            </a:extLst>
          </p:cNvPr>
          <p:cNvSpPr/>
          <p:nvPr/>
        </p:nvSpPr>
        <p:spPr>
          <a:xfrm>
            <a:off x="4628405" y="3852089"/>
            <a:ext cx="3479415" cy="1121090"/>
          </a:xfrm>
          <a:prstGeom prst="rect">
            <a:avLst/>
          </a:prstGeom>
          <a:solidFill>
            <a:schemeClr val="bg1"/>
          </a:solidFill>
          <a:ln>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90000"/>
                  <a:lumOff val="10000"/>
                </a:schemeClr>
              </a:solidFill>
            </a:endParaRPr>
          </a:p>
        </p:txBody>
      </p:sp>
      <p:sp>
        <p:nvSpPr>
          <p:cNvPr id="2" name="標題 1">
            <a:extLst>
              <a:ext uri="{FF2B5EF4-FFF2-40B4-BE49-F238E27FC236}">
                <a16:creationId xmlns:a16="http://schemas.microsoft.com/office/drawing/2014/main" id="{BC81925F-7B23-4526-A0EE-1B85690DB4E9}"/>
              </a:ext>
            </a:extLst>
          </p:cNvPr>
          <p:cNvSpPr>
            <a:spLocks noGrp="1"/>
          </p:cNvSpPr>
          <p:nvPr>
            <p:ph type="ctrTitle"/>
          </p:nvPr>
        </p:nvSpPr>
        <p:spPr>
          <a:xfrm>
            <a:off x="0" y="0"/>
            <a:ext cx="9144000" cy="908744"/>
          </a:xfrm>
        </p:spPr>
        <p:txBody>
          <a:bodyPr/>
          <a:lstStyle/>
          <a:p>
            <a:r>
              <a:rPr lang="zh-CN" altLang="en-US" dirty="0">
                <a:latin typeface="微軟正黑體"/>
                <a:ea typeface="微軟正黑體"/>
              </a:rPr>
              <a:t>什麼是外接 (硬體) </a:t>
            </a:r>
            <a:r>
              <a:rPr lang="en-US" altLang="zh-CN" dirty="0">
                <a:latin typeface="微軟正黑體"/>
                <a:ea typeface="微軟正黑體"/>
              </a:rPr>
              <a:t>RAID</a:t>
            </a:r>
            <a:r>
              <a:rPr lang="zh-CN" altLang="en-US" dirty="0">
                <a:latin typeface="微軟正黑體"/>
                <a:ea typeface="微軟正黑體"/>
              </a:rPr>
              <a:t> </a:t>
            </a:r>
            <a:r>
              <a:rPr lang="en-US" altLang="zh-CN" dirty="0">
                <a:latin typeface="微軟正黑體"/>
                <a:ea typeface="微軟正黑體"/>
              </a:rPr>
              <a:t>?</a:t>
            </a:r>
            <a:r>
              <a:rPr lang="zh-CN" altLang="en-US" dirty="0">
                <a:latin typeface="微軟正黑體"/>
                <a:ea typeface="微軟正黑體"/>
              </a:rPr>
              <a:t> </a:t>
            </a:r>
            <a:endParaRPr lang="zh-TW" dirty="0">
              <a:latin typeface="微軟正黑體"/>
              <a:ea typeface="微軟正黑體"/>
            </a:endParaRPr>
          </a:p>
        </p:txBody>
      </p:sp>
      <p:sp>
        <p:nvSpPr>
          <p:cNvPr id="3" name="內容版面配置區 1">
            <a:extLst>
              <a:ext uri="{FF2B5EF4-FFF2-40B4-BE49-F238E27FC236}">
                <a16:creationId xmlns:a16="http://schemas.microsoft.com/office/drawing/2014/main" id="{C0494F19-A439-4A6F-9E6B-1B4465EB4317}"/>
              </a:ext>
            </a:extLst>
          </p:cNvPr>
          <p:cNvSpPr txBox="1">
            <a:spLocks/>
          </p:cNvSpPr>
          <p:nvPr/>
        </p:nvSpPr>
        <p:spPr>
          <a:xfrm>
            <a:off x="353424" y="1014052"/>
            <a:ext cx="8657087" cy="1121871"/>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bg2">
                  <a:lumMod val="90000"/>
                  <a:lumOff val="10000"/>
                </a:schemeClr>
              </a:buClr>
              <a:buFont typeface="Arial" panose="020B0604020202020204" pitchFamily="34" charset="0"/>
              <a:buChar char="•"/>
              <a:defRPr/>
            </a:pPr>
            <a:r>
              <a:rPr lang="zh-TW" altLang="en-US" sz="1600" b="1">
                <a:solidFill>
                  <a:schemeClr val="bg2">
                    <a:lumMod val="90000"/>
                    <a:lumOff val="10000"/>
                  </a:schemeClr>
                </a:solidFill>
                <a:latin typeface="微軟正黑體"/>
                <a:ea typeface="微軟正黑體"/>
              </a:rPr>
              <a:t>一般的軟體 RAID，透過系統對連接的磁碟進行 IO 分配達成 RAID 保護。</a:t>
            </a:r>
            <a:br>
              <a:rPr lang="zh-TW" altLang="en-US" sz="1600" b="1">
                <a:solidFill>
                  <a:schemeClr val="bg2">
                    <a:lumMod val="90000"/>
                    <a:lumOff val="10000"/>
                  </a:schemeClr>
                </a:solidFill>
                <a:latin typeface="微軟正黑體"/>
                <a:ea typeface="微軟正黑體"/>
              </a:rPr>
            </a:br>
            <a:r>
              <a:rPr lang="zh-TW" altLang="en-US" sz="1600" b="1">
                <a:solidFill>
                  <a:schemeClr val="bg2">
                    <a:lumMod val="90000"/>
                    <a:lumOff val="10000"/>
                  </a:schemeClr>
                </a:solidFill>
                <a:latin typeface="微軟正黑體"/>
                <a:ea typeface="微軟正黑體"/>
              </a:rPr>
              <a:t>存取和保護依賴系統的中央處理器資源，且無法獨立於系統外運作。</a:t>
            </a:r>
            <a:endParaRPr lang="zh-TW" sz="1600">
              <a:solidFill>
                <a:schemeClr val="bg2">
                  <a:lumMod val="90000"/>
                  <a:lumOff val="10000"/>
                </a:schemeClr>
              </a:solidFill>
              <a:latin typeface="新細明體"/>
              <a:ea typeface="新細明體"/>
            </a:endParaRPr>
          </a:p>
          <a:p>
            <a:pPr marL="285750" indent="-285750">
              <a:buClr>
                <a:schemeClr val="bg2">
                  <a:lumMod val="90000"/>
                  <a:lumOff val="10000"/>
                </a:schemeClr>
              </a:buClr>
              <a:buFont typeface="Arial" panose="020B0604020202020204" pitchFamily="34" charset="0"/>
              <a:buChar char="•"/>
              <a:defRPr/>
            </a:pPr>
            <a:r>
              <a:rPr lang="zh-TW" altLang="en-US" sz="1600" b="1">
                <a:solidFill>
                  <a:schemeClr val="bg2">
                    <a:lumMod val="90000"/>
                    <a:lumOff val="10000"/>
                  </a:schemeClr>
                </a:solidFill>
                <a:latin typeface="微軟正黑體"/>
                <a:ea typeface="微軟正黑體"/>
              </a:rPr>
              <a:t>外接 (硬體) RAID，不仰賴中央處理器，透過微型 IO 處理晶片分配 IO。</a:t>
            </a:r>
            <a:br>
              <a:rPr lang="zh-TW" altLang="en-US" sz="1600" b="1">
                <a:solidFill>
                  <a:schemeClr val="bg2">
                    <a:lumMod val="90000"/>
                    <a:lumOff val="10000"/>
                  </a:schemeClr>
                </a:solidFill>
                <a:latin typeface="微軟正黑體"/>
                <a:ea typeface="微軟正黑體"/>
              </a:rPr>
            </a:br>
            <a:r>
              <a:rPr lang="zh-TW" altLang="en-US" sz="1600" b="1">
                <a:solidFill>
                  <a:schemeClr val="bg2">
                    <a:lumMod val="90000"/>
                    <a:lumOff val="10000"/>
                  </a:schemeClr>
                </a:solidFill>
                <a:latin typeface="微軟正黑體"/>
                <a:ea typeface="微軟正黑體"/>
              </a:rPr>
              <a:t>資料保護運算獨立於系統之外，降低系統負擔且允許在多系統間轉移。</a:t>
            </a:r>
          </a:p>
        </p:txBody>
      </p:sp>
      <p:pic>
        <p:nvPicPr>
          <p:cNvPr id="60" name="圖片 59">
            <a:extLst>
              <a:ext uri="{FF2B5EF4-FFF2-40B4-BE49-F238E27FC236}">
                <a16:creationId xmlns:a16="http://schemas.microsoft.com/office/drawing/2014/main" id="{43C3B2F7-8498-4C0B-9109-28FA419030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6200000">
            <a:off x="1778540" y="3514873"/>
            <a:ext cx="699572" cy="237596"/>
          </a:xfrm>
          <a:prstGeom prst="rect">
            <a:avLst/>
          </a:prstGeom>
        </p:spPr>
      </p:pic>
      <p:cxnSp>
        <p:nvCxnSpPr>
          <p:cNvPr id="62" name="直線接點 61">
            <a:extLst>
              <a:ext uri="{FF2B5EF4-FFF2-40B4-BE49-F238E27FC236}">
                <a16:creationId xmlns:a16="http://schemas.microsoft.com/office/drawing/2014/main" id="{95A857A4-4DB6-4B3B-9D98-47A1192D1EDD}"/>
              </a:ext>
            </a:extLst>
          </p:cNvPr>
          <p:cNvCxnSpPr>
            <a:cxnSpLocks/>
          </p:cNvCxnSpPr>
          <p:nvPr/>
        </p:nvCxnSpPr>
        <p:spPr>
          <a:xfrm>
            <a:off x="2318566" y="2336052"/>
            <a:ext cx="0" cy="673054"/>
          </a:xfrm>
          <a:prstGeom prst="line">
            <a:avLst/>
          </a:prstGeom>
          <a:ln w="19050">
            <a:solidFill>
              <a:srgbClr val="00206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3" name="文字方塊 62">
            <a:extLst>
              <a:ext uri="{FF2B5EF4-FFF2-40B4-BE49-F238E27FC236}">
                <a16:creationId xmlns:a16="http://schemas.microsoft.com/office/drawing/2014/main" id="{51B70121-5FFA-4CCC-8872-FC4D28CEDA5A}"/>
              </a:ext>
            </a:extLst>
          </p:cNvPr>
          <p:cNvSpPr txBox="1"/>
          <p:nvPr/>
        </p:nvSpPr>
        <p:spPr>
          <a:xfrm>
            <a:off x="2680659" y="2333904"/>
            <a:ext cx="1059457" cy="268542"/>
          </a:xfrm>
          <a:prstGeom prst="rect">
            <a:avLst/>
          </a:prstGeom>
          <a:noFill/>
        </p:spPr>
        <p:txBody>
          <a:bodyPr wrap="square" rtlCol="0">
            <a:spAutoFit/>
          </a:bodyPr>
          <a:lstStyle/>
          <a:p>
            <a:r>
              <a:rPr lang="zh-TW" altLang="en-US" sz="1100" b="1">
                <a:solidFill>
                  <a:schemeClr val="bg2">
                    <a:lumMod val="90000"/>
                    <a:lumOff val="10000"/>
                  </a:schemeClr>
                </a:solidFill>
                <a:latin typeface="微軟正黑體" panose="020B0604030504040204" pitchFamily="34" charset="-120"/>
                <a:ea typeface="微軟正黑體" panose="020B0604030504040204" pitchFamily="34" charset="-120"/>
              </a:rPr>
              <a:t>檔案存取端</a:t>
            </a:r>
          </a:p>
        </p:txBody>
      </p:sp>
      <p:sp>
        <p:nvSpPr>
          <p:cNvPr id="64" name="矩形 63">
            <a:extLst>
              <a:ext uri="{FF2B5EF4-FFF2-40B4-BE49-F238E27FC236}">
                <a16:creationId xmlns:a16="http://schemas.microsoft.com/office/drawing/2014/main" id="{DA97A1BC-E025-45B6-A795-70C2A2D56B6B}"/>
              </a:ext>
            </a:extLst>
          </p:cNvPr>
          <p:cNvSpPr/>
          <p:nvPr/>
        </p:nvSpPr>
        <p:spPr>
          <a:xfrm>
            <a:off x="563671" y="2870627"/>
            <a:ext cx="3471756" cy="28794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90000"/>
                  <a:lumOff val="10000"/>
                </a:schemeClr>
              </a:solidFill>
            </a:endParaRPr>
          </a:p>
        </p:txBody>
      </p:sp>
      <p:grpSp>
        <p:nvGrpSpPr>
          <p:cNvPr id="65" name="群組 64">
            <a:extLst>
              <a:ext uri="{FF2B5EF4-FFF2-40B4-BE49-F238E27FC236}">
                <a16:creationId xmlns:a16="http://schemas.microsoft.com/office/drawing/2014/main" id="{56236E4C-B1ED-4F77-B957-D4848538A09F}"/>
              </a:ext>
            </a:extLst>
          </p:cNvPr>
          <p:cNvGrpSpPr/>
          <p:nvPr/>
        </p:nvGrpSpPr>
        <p:grpSpPr>
          <a:xfrm>
            <a:off x="1050216" y="3164010"/>
            <a:ext cx="2488847" cy="1004497"/>
            <a:chOff x="1158677" y="3660654"/>
            <a:chExt cx="2353239" cy="390418"/>
          </a:xfrm>
        </p:grpSpPr>
        <p:cxnSp>
          <p:nvCxnSpPr>
            <p:cNvPr id="71" name="直線接點 70">
              <a:extLst>
                <a:ext uri="{FF2B5EF4-FFF2-40B4-BE49-F238E27FC236}">
                  <a16:creationId xmlns:a16="http://schemas.microsoft.com/office/drawing/2014/main" id="{63CF7E4B-B92C-4ABC-9DE7-69A698D95859}"/>
                </a:ext>
              </a:extLst>
            </p:cNvPr>
            <p:cNvCxnSpPr>
              <a:cxnSpLocks/>
            </p:cNvCxnSpPr>
            <p:nvPr/>
          </p:nvCxnSpPr>
          <p:spPr>
            <a:xfrm>
              <a:off x="2782451"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20ACFF6B-FFBA-4DC7-99E0-9A39B75F4960}"/>
                </a:ext>
              </a:extLst>
            </p:cNvPr>
            <p:cNvCxnSpPr>
              <a:cxnSpLocks/>
            </p:cNvCxnSpPr>
            <p:nvPr/>
          </p:nvCxnSpPr>
          <p:spPr>
            <a:xfrm>
              <a:off x="3511916"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1DB7EBA5-2B20-4A8D-92A9-C70D365CDC5B}"/>
                </a:ext>
              </a:extLst>
            </p:cNvPr>
            <p:cNvCxnSpPr>
              <a:cxnSpLocks/>
            </p:cNvCxnSpPr>
            <p:nvPr/>
          </p:nvCxnSpPr>
          <p:spPr>
            <a:xfrm>
              <a:off x="1158677"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2DA5C83D-C0AF-4FF8-B64F-337D89560835}"/>
                </a:ext>
              </a:extLst>
            </p:cNvPr>
            <p:cNvCxnSpPr>
              <a:cxnSpLocks/>
            </p:cNvCxnSpPr>
            <p:nvPr/>
          </p:nvCxnSpPr>
          <p:spPr>
            <a:xfrm>
              <a:off x="1888142"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77" name="圖片 76">
            <a:extLst>
              <a:ext uri="{FF2B5EF4-FFF2-40B4-BE49-F238E27FC236}">
                <a16:creationId xmlns:a16="http://schemas.microsoft.com/office/drawing/2014/main" id="{FDA4989C-8158-4C8B-9891-4886CA129DB7}"/>
              </a:ext>
            </a:extLst>
          </p:cNvPr>
          <p:cNvPicPr>
            <a:picLocks noChangeAspect="1"/>
          </p:cNvPicPr>
          <p:nvPr/>
        </p:nvPicPr>
        <p:blipFill>
          <a:blip r:embed="rId4"/>
          <a:stretch>
            <a:fillRect/>
          </a:stretch>
        </p:blipFill>
        <p:spPr>
          <a:xfrm rot="5400000">
            <a:off x="750942" y="3901320"/>
            <a:ext cx="598549" cy="863337"/>
          </a:xfrm>
          <a:prstGeom prst="rect">
            <a:avLst/>
          </a:prstGeom>
          <a:effectLst>
            <a:glow rad="50800">
              <a:schemeClr val="bg1">
                <a:alpha val="25000"/>
              </a:schemeClr>
            </a:glow>
          </a:effectLst>
        </p:spPr>
      </p:pic>
      <p:pic>
        <p:nvPicPr>
          <p:cNvPr id="89" name="圖片 88">
            <a:extLst>
              <a:ext uri="{FF2B5EF4-FFF2-40B4-BE49-F238E27FC236}">
                <a16:creationId xmlns:a16="http://schemas.microsoft.com/office/drawing/2014/main" id="{FCBFFBBE-3007-4435-8F36-3B496E4EB50D}"/>
              </a:ext>
            </a:extLst>
          </p:cNvPr>
          <p:cNvPicPr>
            <a:picLocks noChangeAspect="1"/>
          </p:cNvPicPr>
          <p:nvPr/>
        </p:nvPicPr>
        <p:blipFill>
          <a:blip r:embed="rId4"/>
          <a:stretch>
            <a:fillRect/>
          </a:stretch>
        </p:blipFill>
        <p:spPr>
          <a:xfrm rot="5400000">
            <a:off x="1519818" y="3901320"/>
            <a:ext cx="598549" cy="863337"/>
          </a:xfrm>
          <a:prstGeom prst="rect">
            <a:avLst/>
          </a:prstGeom>
          <a:effectLst>
            <a:glow rad="50800">
              <a:schemeClr val="bg1">
                <a:alpha val="25000"/>
              </a:schemeClr>
            </a:glow>
          </a:effectLst>
        </p:spPr>
      </p:pic>
      <p:pic>
        <p:nvPicPr>
          <p:cNvPr id="91" name="圖片 90">
            <a:extLst>
              <a:ext uri="{FF2B5EF4-FFF2-40B4-BE49-F238E27FC236}">
                <a16:creationId xmlns:a16="http://schemas.microsoft.com/office/drawing/2014/main" id="{F4B23692-260B-4C67-B9EF-205AFE733841}"/>
              </a:ext>
            </a:extLst>
          </p:cNvPr>
          <p:cNvPicPr>
            <a:picLocks noChangeAspect="1"/>
          </p:cNvPicPr>
          <p:nvPr/>
        </p:nvPicPr>
        <p:blipFill>
          <a:blip r:embed="rId4"/>
          <a:stretch>
            <a:fillRect/>
          </a:stretch>
        </p:blipFill>
        <p:spPr>
          <a:xfrm rot="5400000">
            <a:off x="2467117" y="3901321"/>
            <a:ext cx="598549" cy="863337"/>
          </a:xfrm>
          <a:prstGeom prst="rect">
            <a:avLst/>
          </a:prstGeom>
          <a:effectLst>
            <a:glow rad="50800">
              <a:schemeClr val="bg1">
                <a:alpha val="25000"/>
              </a:schemeClr>
            </a:glow>
          </a:effectLst>
        </p:spPr>
      </p:pic>
      <p:pic>
        <p:nvPicPr>
          <p:cNvPr id="95" name="圖片 94">
            <a:extLst>
              <a:ext uri="{FF2B5EF4-FFF2-40B4-BE49-F238E27FC236}">
                <a16:creationId xmlns:a16="http://schemas.microsoft.com/office/drawing/2014/main" id="{D8328A4E-15A7-4A60-A108-2157757843BF}"/>
              </a:ext>
            </a:extLst>
          </p:cNvPr>
          <p:cNvPicPr>
            <a:picLocks noChangeAspect="1"/>
          </p:cNvPicPr>
          <p:nvPr/>
        </p:nvPicPr>
        <p:blipFill>
          <a:blip r:embed="rId4"/>
          <a:stretch>
            <a:fillRect/>
          </a:stretch>
        </p:blipFill>
        <p:spPr>
          <a:xfrm rot="5400000">
            <a:off x="3235993" y="3903557"/>
            <a:ext cx="598549" cy="863337"/>
          </a:xfrm>
          <a:prstGeom prst="rect">
            <a:avLst/>
          </a:prstGeom>
          <a:effectLst>
            <a:glow rad="50800">
              <a:schemeClr val="bg1">
                <a:alpha val="25000"/>
              </a:schemeClr>
            </a:glow>
          </a:effectLst>
        </p:spPr>
      </p:pic>
      <p:sp>
        <p:nvSpPr>
          <p:cNvPr id="96" name="矩形 95">
            <a:extLst>
              <a:ext uri="{FF2B5EF4-FFF2-40B4-BE49-F238E27FC236}">
                <a16:creationId xmlns:a16="http://schemas.microsoft.com/office/drawing/2014/main" id="{AC673070-0DCF-4233-B4A1-8504AD8FA94A}"/>
              </a:ext>
            </a:extLst>
          </p:cNvPr>
          <p:cNvSpPr/>
          <p:nvPr/>
        </p:nvSpPr>
        <p:spPr>
          <a:xfrm>
            <a:off x="563671" y="3948699"/>
            <a:ext cx="3471756" cy="7538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文字方塊 96">
            <a:extLst>
              <a:ext uri="{FF2B5EF4-FFF2-40B4-BE49-F238E27FC236}">
                <a16:creationId xmlns:a16="http://schemas.microsoft.com/office/drawing/2014/main" id="{D9967135-95D3-4D3F-B706-E4488545D796}"/>
              </a:ext>
            </a:extLst>
          </p:cNvPr>
          <p:cNvSpPr txBox="1"/>
          <p:nvPr/>
        </p:nvSpPr>
        <p:spPr>
          <a:xfrm>
            <a:off x="3138751" y="2884614"/>
            <a:ext cx="887130" cy="253916"/>
          </a:xfrm>
          <a:prstGeom prst="rect">
            <a:avLst/>
          </a:prstGeom>
          <a:noFill/>
          <a:ln>
            <a:noFill/>
          </a:ln>
        </p:spPr>
        <p:txBody>
          <a:bodyPr wrap="square" rtlCol="0">
            <a:spAutoFit/>
          </a:bodyPr>
          <a:lstStyle/>
          <a:p>
            <a:r>
              <a:rPr lang="zh-TW" altLang="en-US" sz="1050" b="1">
                <a:solidFill>
                  <a:srgbClr val="002060"/>
                </a:solidFill>
                <a:latin typeface="微軟正黑體" panose="020B0604030504040204" pitchFamily="34" charset="-120"/>
                <a:ea typeface="微軟正黑體" panose="020B0604030504040204" pitchFamily="34" charset="-120"/>
              </a:rPr>
              <a:t>軟體</a:t>
            </a:r>
            <a:r>
              <a:rPr lang="en-US" altLang="zh-TW" sz="1050" b="1">
                <a:solidFill>
                  <a:srgbClr val="002060"/>
                </a:solidFill>
                <a:latin typeface="微軟正黑體" panose="020B0604030504040204" pitchFamily="34" charset="-120"/>
                <a:ea typeface="微軟正黑體" panose="020B0604030504040204" pitchFamily="34" charset="-120"/>
              </a:rPr>
              <a:t> RAID</a:t>
            </a:r>
            <a:endParaRPr lang="zh-TW" altLang="en-US" sz="1050" b="1">
              <a:solidFill>
                <a:srgbClr val="002060"/>
              </a:solidFill>
              <a:latin typeface="微軟正黑體" panose="020B0604030504040204" pitchFamily="34" charset="-120"/>
              <a:ea typeface="微軟正黑體" panose="020B0604030504040204" pitchFamily="34" charset="-120"/>
            </a:endParaRPr>
          </a:p>
        </p:txBody>
      </p:sp>
      <p:sp>
        <p:nvSpPr>
          <p:cNvPr id="99" name="文字方塊 98">
            <a:extLst>
              <a:ext uri="{FF2B5EF4-FFF2-40B4-BE49-F238E27FC236}">
                <a16:creationId xmlns:a16="http://schemas.microsoft.com/office/drawing/2014/main" id="{62B19174-1CE8-4ADB-AFD2-44BA7C4B1C87}"/>
              </a:ext>
            </a:extLst>
          </p:cNvPr>
          <p:cNvSpPr txBox="1"/>
          <p:nvPr/>
        </p:nvSpPr>
        <p:spPr>
          <a:xfrm>
            <a:off x="406286" y="2543183"/>
            <a:ext cx="1059457" cy="261610"/>
          </a:xfrm>
          <a:prstGeom prst="rect">
            <a:avLst/>
          </a:prstGeom>
          <a:noFill/>
        </p:spPr>
        <p:txBody>
          <a:bodyPr wrap="square" rtlCol="0">
            <a:spAutoFit/>
          </a:bodyPr>
          <a:lstStyle/>
          <a:p>
            <a:r>
              <a:rPr lang="zh-TW" altLang="en-US" sz="1100" b="1">
                <a:solidFill>
                  <a:schemeClr val="bg2">
                    <a:lumMod val="90000"/>
                    <a:lumOff val="10000"/>
                  </a:schemeClr>
                </a:solidFill>
                <a:latin typeface="微軟正黑體" panose="020B0604030504040204" pitchFamily="34" charset="-120"/>
                <a:ea typeface="微軟正黑體" panose="020B0604030504040204" pitchFamily="34" charset="-120"/>
              </a:rPr>
              <a:t>系統</a:t>
            </a:r>
          </a:p>
        </p:txBody>
      </p:sp>
      <p:sp>
        <p:nvSpPr>
          <p:cNvPr id="100" name="文字方塊 99">
            <a:extLst>
              <a:ext uri="{FF2B5EF4-FFF2-40B4-BE49-F238E27FC236}">
                <a16:creationId xmlns:a16="http://schemas.microsoft.com/office/drawing/2014/main" id="{5A10BFF1-B65C-4AD8-8C40-093110B460DD}"/>
              </a:ext>
            </a:extLst>
          </p:cNvPr>
          <p:cNvSpPr txBox="1"/>
          <p:nvPr/>
        </p:nvSpPr>
        <p:spPr>
          <a:xfrm>
            <a:off x="485968" y="3711674"/>
            <a:ext cx="1059457" cy="253916"/>
          </a:xfrm>
          <a:prstGeom prst="rect">
            <a:avLst/>
          </a:prstGeom>
          <a:noFill/>
        </p:spPr>
        <p:txBody>
          <a:bodyPr wrap="square" rtlCol="0">
            <a:spAutoFit/>
          </a:bodyPr>
          <a:lstStyle/>
          <a:p>
            <a:r>
              <a:rPr lang="en-US" altLang="zh-TW" sz="1050" b="1">
                <a:solidFill>
                  <a:schemeClr val="bg2">
                    <a:lumMod val="90000"/>
                    <a:lumOff val="10000"/>
                  </a:schemeClr>
                </a:solidFill>
                <a:latin typeface="微軟正黑體" panose="020B0604030504040204" pitchFamily="34" charset="-120"/>
                <a:ea typeface="微軟正黑體" panose="020B0604030504040204" pitchFamily="34" charset="-120"/>
              </a:rPr>
              <a:t>JBOD</a:t>
            </a:r>
            <a:endParaRPr lang="zh-TW" altLang="en-US" sz="1050" b="1">
              <a:solidFill>
                <a:schemeClr val="bg2">
                  <a:lumMod val="90000"/>
                  <a:lumOff val="10000"/>
                </a:schemeClr>
              </a:solidFill>
              <a:latin typeface="微軟正黑體" panose="020B0604030504040204" pitchFamily="34" charset="-120"/>
              <a:ea typeface="微軟正黑體" panose="020B0604030504040204" pitchFamily="34" charset="-120"/>
            </a:endParaRPr>
          </a:p>
        </p:txBody>
      </p:sp>
      <p:sp>
        <p:nvSpPr>
          <p:cNvPr id="101" name="文字方塊 100">
            <a:extLst>
              <a:ext uri="{FF2B5EF4-FFF2-40B4-BE49-F238E27FC236}">
                <a16:creationId xmlns:a16="http://schemas.microsoft.com/office/drawing/2014/main" id="{478A5ECC-1AD7-468E-A0FE-13FA03656BA3}"/>
              </a:ext>
            </a:extLst>
          </p:cNvPr>
          <p:cNvSpPr txBox="1"/>
          <p:nvPr/>
        </p:nvSpPr>
        <p:spPr>
          <a:xfrm>
            <a:off x="2151455" y="3617128"/>
            <a:ext cx="588642" cy="215444"/>
          </a:xfrm>
          <a:prstGeom prst="rect">
            <a:avLst/>
          </a:prstGeom>
          <a:noFill/>
        </p:spPr>
        <p:txBody>
          <a:bodyPr wrap="square" rtlCol="0">
            <a:spAutoFit/>
          </a:bodyPr>
          <a:lstStyle/>
          <a:p>
            <a:r>
              <a:rPr lang="en-US" altLang="zh-TW" sz="800" b="1">
                <a:solidFill>
                  <a:schemeClr val="bg2">
                    <a:lumMod val="90000"/>
                    <a:lumOff val="10000"/>
                  </a:schemeClr>
                </a:solidFill>
                <a:latin typeface="微軟正黑體" panose="020B0604030504040204" pitchFamily="34" charset="-120"/>
                <a:ea typeface="微軟正黑體" panose="020B0604030504040204" pitchFamily="34" charset="-120"/>
              </a:rPr>
              <a:t>USB</a:t>
            </a:r>
            <a:r>
              <a:rPr lang="zh-TW" altLang="en-US" sz="800" b="1">
                <a:solidFill>
                  <a:schemeClr val="bg2">
                    <a:lumMod val="90000"/>
                    <a:lumOff val="10000"/>
                  </a:schemeClr>
                </a:solidFill>
                <a:latin typeface="微軟正黑體" panose="020B0604030504040204" pitchFamily="34" charset="-120"/>
                <a:ea typeface="微軟正黑體" panose="020B0604030504040204" pitchFamily="34" charset="-120"/>
              </a:rPr>
              <a:t> </a:t>
            </a:r>
            <a:r>
              <a:rPr lang="en-US" altLang="zh-TW" sz="800" b="1">
                <a:solidFill>
                  <a:schemeClr val="bg2">
                    <a:lumMod val="90000"/>
                    <a:lumOff val="10000"/>
                  </a:schemeClr>
                </a:solidFill>
                <a:latin typeface="微軟正黑體" panose="020B0604030504040204" pitchFamily="34" charset="-120"/>
                <a:ea typeface="微軟正黑體" panose="020B0604030504040204" pitchFamily="34" charset="-120"/>
              </a:rPr>
              <a:t>3.0</a:t>
            </a:r>
            <a:endParaRPr lang="zh-TW" altLang="en-US" sz="800" b="1">
              <a:solidFill>
                <a:schemeClr val="bg2">
                  <a:lumMod val="90000"/>
                  <a:lumOff val="10000"/>
                </a:schemeClr>
              </a:solidFill>
              <a:latin typeface="微軟正黑體" panose="020B0604030504040204" pitchFamily="34" charset="-120"/>
              <a:ea typeface="微軟正黑體" panose="020B0604030504040204" pitchFamily="34" charset="-120"/>
            </a:endParaRPr>
          </a:p>
        </p:txBody>
      </p:sp>
      <p:grpSp>
        <p:nvGrpSpPr>
          <p:cNvPr id="102" name="群組 101">
            <a:extLst>
              <a:ext uri="{FF2B5EF4-FFF2-40B4-BE49-F238E27FC236}">
                <a16:creationId xmlns:a16="http://schemas.microsoft.com/office/drawing/2014/main" id="{CF0AEA1C-A18E-4615-AD85-22FB0E03A0FE}"/>
              </a:ext>
            </a:extLst>
          </p:cNvPr>
          <p:cNvGrpSpPr/>
          <p:nvPr/>
        </p:nvGrpSpPr>
        <p:grpSpPr>
          <a:xfrm>
            <a:off x="1819092" y="2028420"/>
            <a:ext cx="981287" cy="597310"/>
            <a:chOff x="4627725" y="2722951"/>
            <a:chExt cx="927820" cy="564778"/>
          </a:xfrm>
        </p:grpSpPr>
        <p:pic>
          <p:nvPicPr>
            <p:cNvPr id="103" name="圖片 102">
              <a:extLst>
                <a:ext uri="{FF2B5EF4-FFF2-40B4-BE49-F238E27FC236}">
                  <a16:creationId xmlns:a16="http://schemas.microsoft.com/office/drawing/2014/main" id="{F8357FEC-34DC-4D7F-ACDC-9AEDDB77C1C6}"/>
                </a:ext>
              </a:extLst>
            </p:cNvPr>
            <p:cNvPicPr>
              <a:picLocks noChangeAspect="1"/>
            </p:cNvPicPr>
            <p:nvPr/>
          </p:nvPicPr>
          <p:blipFill>
            <a:blip r:embed="rId5"/>
            <a:stretch>
              <a:fillRect/>
            </a:stretch>
          </p:blipFill>
          <p:spPr>
            <a:xfrm>
              <a:off x="4627725" y="2722951"/>
              <a:ext cx="927820" cy="564778"/>
            </a:xfrm>
            <a:prstGeom prst="rect">
              <a:avLst/>
            </a:prstGeom>
          </p:spPr>
        </p:pic>
        <p:pic>
          <p:nvPicPr>
            <p:cNvPr id="104" name="圖片 103">
              <a:extLst>
                <a:ext uri="{FF2B5EF4-FFF2-40B4-BE49-F238E27FC236}">
                  <a16:creationId xmlns:a16="http://schemas.microsoft.com/office/drawing/2014/main" id="{7D817A66-9B85-4DA9-B543-79DBE1594FC5}"/>
                </a:ext>
              </a:extLst>
            </p:cNvPr>
            <p:cNvPicPr>
              <a:picLocks noChangeAspect="1"/>
            </p:cNvPicPr>
            <p:nvPr/>
          </p:nvPicPr>
          <p:blipFill>
            <a:blip r:embed="rId6"/>
            <a:stretch>
              <a:fillRect/>
            </a:stretch>
          </p:blipFill>
          <p:spPr>
            <a:xfrm>
              <a:off x="4923353" y="2914695"/>
              <a:ext cx="346612" cy="312499"/>
            </a:xfrm>
            <a:prstGeom prst="rect">
              <a:avLst/>
            </a:prstGeom>
          </p:spPr>
        </p:pic>
      </p:grpSp>
      <p:sp>
        <p:nvSpPr>
          <p:cNvPr id="105" name="矩形 104">
            <a:extLst>
              <a:ext uri="{FF2B5EF4-FFF2-40B4-BE49-F238E27FC236}">
                <a16:creationId xmlns:a16="http://schemas.microsoft.com/office/drawing/2014/main" id="{CAF78DE4-8B71-4A71-A2A1-01B98439CD3C}"/>
              </a:ext>
            </a:extLst>
          </p:cNvPr>
          <p:cNvSpPr/>
          <p:nvPr/>
        </p:nvSpPr>
        <p:spPr>
          <a:xfrm>
            <a:off x="460354" y="2810227"/>
            <a:ext cx="3649901" cy="516127"/>
          </a:xfrm>
          <a:prstGeom prst="rect">
            <a:avLst/>
          </a:prstGeom>
          <a:noFill/>
          <a:ln>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90000"/>
                  <a:lumOff val="10000"/>
                </a:schemeClr>
              </a:solidFill>
            </a:endParaRPr>
          </a:p>
        </p:txBody>
      </p:sp>
      <p:pic>
        <p:nvPicPr>
          <p:cNvPr id="106" name="圖片 105">
            <a:extLst>
              <a:ext uri="{FF2B5EF4-FFF2-40B4-BE49-F238E27FC236}">
                <a16:creationId xmlns:a16="http://schemas.microsoft.com/office/drawing/2014/main" id="{823A5AE2-998A-42C2-8032-FF9AFBB0B559}"/>
              </a:ext>
            </a:extLst>
          </p:cNvPr>
          <p:cNvPicPr>
            <a:picLocks noChangeAspect="1"/>
          </p:cNvPicPr>
          <p:nvPr/>
        </p:nvPicPr>
        <p:blipFill>
          <a:blip r:embed="rId7"/>
          <a:stretch>
            <a:fillRect/>
          </a:stretch>
        </p:blipFill>
        <p:spPr>
          <a:xfrm>
            <a:off x="1855574" y="2565553"/>
            <a:ext cx="887129" cy="887108"/>
          </a:xfrm>
          <a:prstGeom prst="rect">
            <a:avLst/>
          </a:prstGeom>
        </p:spPr>
      </p:pic>
      <p:sp>
        <p:nvSpPr>
          <p:cNvPr id="107" name="文字方塊 106">
            <a:extLst>
              <a:ext uri="{FF2B5EF4-FFF2-40B4-BE49-F238E27FC236}">
                <a16:creationId xmlns:a16="http://schemas.microsoft.com/office/drawing/2014/main" id="{3857DDA3-20AA-4B02-82C7-1CF1FF84857C}"/>
              </a:ext>
            </a:extLst>
          </p:cNvPr>
          <p:cNvSpPr txBox="1"/>
          <p:nvPr/>
        </p:nvSpPr>
        <p:spPr>
          <a:xfrm>
            <a:off x="2063185" y="2893892"/>
            <a:ext cx="1059457" cy="253916"/>
          </a:xfrm>
          <a:prstGeom prst="rect">
            <a:avLst/>
          </a:prstGeom>
          <a:noFill/>
        </p:spPr>
        <p:txBody>
          <a:bodyPr wrap="square" rtlCol="0">
            <a:spAutoFit/>
          </a:bodyPr>
          <a:lstStyle/>
          <a:p>
            <a:r>
              <a:rPr lang="en-US" altLang="zh-TW" sz="1050" b="1">
                <a:solidFill>
                  <a:schemeClr val="bg1"/>
                </a:solidFill>
                <a:latin typeface="微軟正黑體" panose="020B0604030504040204" pitchFamily="34" charset="-120"/>
                <a:ea typeface="微軟正黑體" panose="020B0604030504040204" pitchFamily="34" charset="-120"/>
              </a:rPr>
              <a:t>CPU</a:t>
            </a:r>
            <a:endParaRPr lang="zh-TW" altLang="en-US" sz="1050" b="1">
              <a:solidFill>
                <a:schemeClr val="bg1"/>
              </a:solidFill>
              <a:latin typeface="微軟正黑體" panose="020B0604030504040204" pitchFamily="34" charset="-120"/>
              <a:ea typeface="微軟正黑體" panose="020B0604030504040204" pitchFamily="34" charset="-120"/>
            </a:endParaRPr>
          </a:p>
        </p:txBody>
      </p:sp>
      <p:cxnSp>
        <p:nvCxnSpPr>
          <p:cNvPr id="108" name="直線接點 93">
            <a:extLst>
              <a:ext uri="{FF2B5EF4-FFF2-40B4-BE49-F238E27FC236}">
                <a16:creationId xmlns:a16="http://schemas.microsoft.com/office/drawing/2014/main" id="{BC97C71D-079F-486B-811A-269A84B859E1}"/>
              </a:ext>
            </a:extLst>
          </p:cNvPr>
          <p:cNvCxnSpPr>
            <a:cxnSpLocks/>
            <a:stCxn id="111" idx="2"/>
          </p:cNvCxnSpPr>
          <p:nvPr/>
        </p:nvCxnSpPr>
        <p:spPr>
          <a:xfrm rot="16200000" flipH="1">
            <a:off x="5970085" y="3763150"/>
            <a:ext cx="758198" cy="12574"/>
          </a:xfrm>
          <a:prstGeom prst="bentConnector3">
            <a:avLst>
              <a:gd name="adj1" fmla="val 50000"/>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BA5A0F89-1CCF-4BC7-8578-9300E2CF56DC}"/>
              </a:ext>
            </a:extLst>
          </p:cNvPr>
          <p:cNvCxnSpPr>
            <a:cxnSpLocks/>
          </p:cNvCxnSpPr>
          <p:nvPr/>
        </p:nvCxnSpPr>
        <p:spPr>
          <a:xfrm>
            <a:off x="6343109" y="2347797"/>
            <a:ext cx="0" cy="673054"/>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0" name="文字方塊 109">
            <a:extLst>
              <a:ext uri="{FF2B5EF4-FFF2-40B4-BE49-F238E27FC236}">
                <a16:creationId xmlns:a16="http://schemas.microsoft.com/office/drawing/2014/main" id="{D168FD73-1D65-481D-AB87-ED3977717444}"/>
              </a:ext>
            </a:extLst>
          </p:cNvPr>
          <p:cNvSpPr txBox="1"/>
          <p:nvPr/>
        </p:nvSpPr>
        <p:spPr>
          <a:xfrm>
            <a:off x="6745394" y="2399261"/>
            <a:ext cx="1059457" cy="268542"/>
          </a:xfrm>
          <a:prstGeom prst="rect">
            <a:avLst/>
          </a:prstGeom>
          <a:noFill/>
        </p:spPr>
        <p:txBody>
          <a:bodyPr wrap="square" rtlCol="0">
            <a:spAutoFit/>
          </a:bodyPr>
          <a:lstStyle/>
          <a:p>
            <a:r>
              <a:rPr lang="zh-TW" altLang="en-US" sz="1100" b="1">
                <a:solidFill>
                  <a:schemeClr val="bg2">
                    <a:lumMod val="90000"/>
                    <a:lumOff val="10000"/>
                  </a:schemeClr>
                </a:solidFill>
                <a:latin typeface="微軟正黑體" panose="020B0604030504040204" pitchFamily="34" charset="-120"/>
                <a:ea typeface="微軟正黑體" panose="020B0604030504040204" pitchFamily="34" charset="-120"/>
              </a:rPr>
              <a:t>檔案存取端</a:t>
            </a:r>
          </a:p>
        </p:txBody>
      </p:sp>
      <p:sp>
        <p:nvSpPr>
          <p:cNvPr id="111" name="矩形 110">
            <a:extLst>
              <a:ext uri="{FF2B5EF4-FFF2-40B4-BE49-F238E27FC236}">
                <a16:creationId xmlns:a16="http://schemas.microsoft.com/office/drawing/2014/main" id="{88D47FF2-744A-485C-9A7B-9C450A8089C2}"/>
              </a:ext>
            </a:extLst>
          </p:cNvPr>
          <p:cNvSpPr/>
          <p:nvPr/>
        </p:nvSpPr>
        <p:spPr>
          <a:xfrm flipH="1">
            <a:off x="6067022" y="3224424"/>
            <a:ext cx="551751" cy="16591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90000"/>
                  <a:lumOff val="10000"/>
                </a:schemeClr>
              </a:solidFill>
            </a:endParaRPr>
          </a:p>
        </p:txBody>
      </p:sp>
      <p:grpSp>
        <p:nvGrpSpPr>
          <p:cNvPr id="112" name="群組 111">
            <a:extLst>
              <a:ext uri="{FF2B5EF4-FFF2-40B4-BE49-F238E27FC236}">
                <a16:creationId xmlns:a16="http://schemas.microsoft.com/office/drawing/2014/main" id="{EE9848FB-BA02-4156-B38F-E82F3F0E487E}"/>
              </a:ext>
            </a:extLst>
          </p:cNvPr>
          <p:cNvGrpSpPr/>
          <p:nvPr/>
        </p:nvGrpSpPr>
        <p:grpSpPr>
          <a:xfrm>
            <a:off x="5111156" y="4111895"/>
            <a:ext cx="2488847" cy="262763"/>
            <a:chOff x="1158677" y="3660654"/>
            <a:chExt cx="2353239" cy="390418"/>
          </a:xfrm>
        </p:grpSpPr>
        <p:cxnSp>
          <p:nvCxnSpPr>
            <p:cNvPr id="113" name="直線接點 112">
              <a:extLst>
                <a:ext uri="{FF2B5EF4-FFF2-40B4-BE49-F238E27FC236}">
                  <a16:creationId xmlns:a16="http://schemas.microsoft.com/office/drawing/2014/main" id="{FE000739-528D-49F3-BECC-82391BB71910}"/>
                </a:ext>
              </a:extLst>
            </p:cNvPr>
            <p:cNvCxnSpPr>
              <a:cxnSpLocks/>
            </p:cNvCxnSpPr>
            <p:nvPr/>
          </p:nvCxnSpPr>
          <p:spPr>
            <a:xfrm>
              <a:off x="2782451"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FB5ED7D4-48F3-46DB-A5D1-49FC8E8DE815}"/>
                </a:ext>
              </a:extLst>
            </p:cNvPr>
            <p:cNvCxnSpPr>
              <a:cxnSpLocks/>
            </p:cNvCxnSpPr>
            <p:nvPr/>
          </p:nvCxnSpPr>
          <p:spPr>
            <a:xfrm>
              <a:off x="3511916"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4D8894FD-28EC-4EFD-97DC-80EF64C59D5A}"/>
                </a:ext>
              </a:extLst>
            </p:cNvPr>
            <p:cNvCxnSpPr>
              <a:cxnSpLocks/>
            </p:cNvCxnSpPr>
            <p:nvPr/>
          </p:nvCxnSpPr>
          <p:spPr>
            <a:xfrm>
              <a:off x="1158677"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DF9BDE3C-9B24-44D3-91DA-E44B09069A40}"/>
                </a:ext>
              </a:extLst>
            </p:cNvPr>
            <p:cNvCxnSpPr>
              <a:cxnSpLocks/>
            </p:cNvCxnSpPr>
            <p:nvPr/>
          </p:nvCxnSpPr>
          <p:spPr>
            <a:xfrm>
              <a:off x="1888142" y="3660654"/>
              <a:ext cx="0" cy="390418"/>
            </a:xfrm>
            <a:prstGeom prst="line">
              <a:avLst/>
            </a:prstGeom>
            <a:ln w="19050">
              <a:solidFill>
                <a:srgbClr val="0070C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117" name="圖片 116">
            <a:extLst>
              <a:ext uri="{FF2B5EF4-FFF2-40B4-BE49-F238E27FC236}">
                <a16:creationId xmlns:a16="http://schemas.microsoft.com/office/drawing/2014/main" id="{CDE7C2D3-AE4A-4BA6-8292-62EA3FB1105C}"/>
              </a:ext>
            </a:extLst>
          </p:cNvPr>
          <p:cNvPicPr>
            <a:picLocks noChangeAspect="1"/>
          </p:cNvPicPr>
          <p:nvPr/>
        </p:nvPicPr>
        <p:blipFill>
          <a:blip r:embed="rId4"/>
          <a:stretch>
            <a:fillRect/>
          </a:stretch>
        </p:blipFill>
        <p:spPr>
          <a:xfrm rot="5400000">
            <a:off x="4815677" y="4154717"/>
            <a:ext cx="598549" cy="863337"/>
          </a:xfrm>
          <a:prstGeom prst="rect">
            <a:avLst/>
          </a:prstGeom>
          <a:effectLst>
            <a:glow rad="50800">
              <a:schemeClr val="bg1">
                <a:alpha val="25000"/>
              </a:schemeClr>
            </a:glow>
          </a:effectLst>
        </p:spPr>
      </p:pic>
      <p:pic>
        <p:nvPicPr>
          <p:cNvPr id="118" name="圖片 117">
            <a:extLst>
              <a:ext uri="{FF2B5EF4-FFF2-40B4-BE49-F238E27FC236}">
                <a16:creationId xmlns:a16="http://schemas.microsoft.com/office/drawing/2014/main" id="{4E5724A3-43F9-4479-BE14-B30A62277C6C}"/>
              </a:ext>
            </a:extLst>
          </p:cNvPr>
          <p:cNvPicPr>
            <a:picLocks noChangeAspect="1"/>
          </p:cNvPicPr>
          <p:nvPr/>
        </p:nvPicPr>
        <p:blipFill>
          <a:blip r:embed="rId4"/>
          <a:stretch>
            <a:fillRect/>
          </a:stretch>
        </p:blipFill>
        <p:spPr>
          <a:xfrm rot="5400000">
            <a:off x="5606019" y="4154717"/>
            <a:ext cx="598549" cy="863337"/>
          </a:xfrm>
          <a:prstGeom prst="rect">
            <a:avLst/>
          </a:prstGeom>
          <a:effectLst>
            <a:glow rad="50800">
              <a:schemeClr val="bg1">
                <a:alpha val="25000"/>
              </a:schemeClr>
            </a:glow>
          </a:effectLst>
        </p:spPr>
      </p:pic>
      <p:pic>
        <p:nvPicPr>
          <p:cNvPr id="119" name="圖片 118">
            <a:extLst>
              <a:ext uri="{FF2B5EF4-FFF2-40B4-BE49-F238E27FC236}">
                <a16:creationId xmlns:a16="http://schemas.microsoft.com/office/drawing/2014/main" id="{9D4F1752-B80A-43A3-B4DD-0CBFC449C301}"/>
              </a:ext>
            </a:extLst>
          </p:cNvPr>
          <p:cNvPicPr>
            <a:picLocks noChangeAspect="1"/>
          </p:cNvPicPr>
          <p:nvPr/>
        </p:nvPicPr>
        <p:blipFill>
          <a:blip r:embed="rId4"/>
          <a:stretch>
            <a:fillRect/>
          </a:stretch>
        </p:blipFill>
        <p:spPr>
          <a:xfrm rot="5400000">
            <a:off x="6396360" y="4154717"/>
            <a:ext cx="598549" cy="863337"/>
          </a:xfrm>
          <a:prstGeom prst="rect">
            <a:avLst/>
          </a:prstGeom>
          <a:effectLst>
            <a:glow rad="50800">
              <a:schemeClr val="bg1">
                <a:alpha val="25000"/>
              </a:schemeClr>
            </a:glow>
          </a:effectLst>
        </p:spPr>
      </p:pic>
      <p:pic>
        <p:nvPicPr>
          <p:cNvPr id="120" name="圖片 119">
            <a:extLst>
              <a:ext uri="{FF2B5EF4-FFF2-40B4-BE49-F238E27FC236}">
                <a16:creationId xmlns:a16="http://schemas.microsoft.com/office/drawing/2014/main" id="{4C407EF3-6940-4456-AC7D-5A0CBDE5C58F}"/>
              </a:ext>
            </a:extLst>
          </p:cNvPr>
          <p:cNvPicPr>
            <a:picLocks noChangeAspect="1"/>
          </p:cNvPicPr>
          <p:nvPr/>
        </p:nvPicPr>
        <p:blipFill>
          <a:blip r:embed="rId4"/>
          <a:stretch>
            <a:fillRect/>
          </a:stretch>
        </p:blipFill>
        <p:spPr>
          <a:xfrm rot="5400000">
            <a:off x="7186701" y="4154717"/>
            <a:ext cx="598549" cy="863337"/>
          </a:xfrm>
          <a:prstGeom prst="rect">
            <a:avLst/>
          </a:prstGeom>
          <a:effectLst>
            <a:glow rad="50800">
              <a:schemeClr val="bg1">
                <a:alpha val="25000"/>
              </a:schemeClr>
            </a:glow>
          </a:effectLst>
        </p:spPr>
      </p:pic>
      <p:sp>
        <p:nvSpPr>
          <p:cNvPr id="122" name="文字方塊 121">
            <a:extLst>
              <a:ext uri="{FF2B5EF4-FFF2-40B4-BE49-F238E27FC236}">
                <a16:creationId xmlns:a16="http://schemas.microsoft.com/office/drawing/2014/main" id="{D77CF014-CB73-46D2-A4B1-462907E0EE28}"/>
              </a:ext>
            </a:extLst>
          </p:cNvPr>
          <p:cNvSpPr txBox="1"/>
          <p:nvPr/>
        </p:nvSpPr>
        <p:spPr>
          <a:xfrm>
            <a:off x="6737811" y="3037163"/>
            <a:ext cx="921711" cy="415498"/>
          </a:xfrm>
          <a:prstGeom prst="rect">
            <a:avLst/>
          </a:prstGeom>
          <a:noFill/>
        </p:spPr>
        <p:txBody>
          <a:bodyPr wrap="square" rtlCol="0">
            <a:spAutoFit/>
          </a:bodyPr>
          <a:lstStyle/>
          <a:p>
            <a:r>
              <a:rPr lang="zh-TW" altLang="en-US" sz="1050" b="1">
                <a:solidFill>
                  <a:srgbClr val="002060"/>
                </a:solidFill>
                <a:latin typeface="微軟正黑體" panose="020B0604030504040204" pitchFamily="34" charset="-120"/>
                <a:ea typeface="微軟正黑體" panose="020B0604030504040204" pitchFamily="34" charset="-120"/>
              </a:rPr>
              <a:t>系統做單獨磁碟使用</a:t>
            </a:r>
          </a:p>
        </p:txBody>
      </p:sp>
      <p:sp>
        <p:nvSpPr>
          <p:cNvPr id="123" name="文字方塊 122">
            <a:extLst>
              <a:ext uri="{FF2B5EF4-FFF2-40B4-BE49-F238E27FC236}">
                <a16:creationId xmlns:a16="http://schemas.microsoft.com/office/drawing/2014/main" id="{C36D92F1-F740-4E34-9928-3AD632DC6191}"/>
              </a:ext>
            </a:extLst>
          </p:cNvPr>
          <p:cNvSpPr txBox="1"/>
          <p:nvPr/>
        </p:nvSpPr>
        <p:spPr>
          <a:xfrm>
            <a:off x="4525089" y="2544132"/>
            <a:ext cx="1059457" cy="261610"/>
          </a:xfrm>
          <a:prstGeom prst="rect">
            <a:avLst/>
          </a:prstGeom>
          <a:noFill/>
        </p:spPr>
        <p:txBody>
          <a:bodyPr wrap="square" rtlCol="0">
            <a:spAutoFit/>
          </a:bodyPr>
          <a:lstStyle/>
          <a:p>
            <a:r>
              <a:rPr lang="zh-TW" altLang="en-US" sz="1100" b="1">
                <a:solidFill>
                  <a:schemeClr val="bg2">
                    <a:lumMod val="90000"/>
                    <a:lumOff val="10000"/>
                  </a:schemeClr>
                </a:solidFill>
                <a:latin typeface="微軟正黑體" panose="020B0604030504040204" pitchFamily="34" charset="-120"/>
                <a:ea typeface="微軟正黑體" panose="020B0604030504040204" pitchFamily="34" charset="-120"/>
              </a:rPr>
              <a:t>系統</a:t>
            </a:r>
          </a:p>
        </p:txBody>
      </p:sp>
      <p:sp>
        <p:nvSpPr>
          <p:cNvPr id="124" name="文字方塊 123">
            <a:extLst>
              <a:ext uri="{FF2B5EF4-FFF2-40B4-BE49-F238E27FC236}">
                <a16:creationId xmlns:a16="http://schemas.microsoft.com/office/drawing/2014/main" id="{B3A6674A-6B3D-4B17-BD79-7C022C1E1C06}"/>
              </a:ext>
            </a:extLst>
          </p:cNvPr>
          <p:cNvSpPr txBox="1"/>
          <p:nvPr/>
        </p:nvSpPr>
        <p:spPr>
          <a:xfrm>
            <a:off x="4525089" y="3622295"/>
            <a:ext cx="1059457" cy="253916"/>
          </a:xfrm>
          <a:prstGeom prst="rect">
            <a:avLst/>
          </a:prstGeom>
          <a:noFill/>
        </p:spPr>
        <p:txBody>
          <a:bodyPr wrap="square" rtlCol="0">
            <a:spAutoFit/>
          </a:bodyPr>
          <a:lstStyle/>
          <a:p>
            <a:r>
              <a:rPr lang="en-US" altLang="zh-TW" sz="1050" b="1">
                <a:solidFill>
                  <a:schemeClr val="bg2">
                    <a:lumMod val="90000"/>
                    <a:lumOff val="10000"/>
                  </a:schemeClr>
                </a:solidFill>
                <a:latin typeface="微軟正黑體" panose="020B0604030504040204" pitchFamily="34" charset="-120"/>
                <a:ea typeface="微軟正黑體" panose="020B0604030504040204" pitchFamily="34" charset="-120"/>
              </a:rPr>
              <a:t>TR-004U</a:t>
            </a:r>
            <a:endParaRPr lang="zh-TW" altLang="en-US" sz="1050" b="1">
              <a:solidFill>
                <a:schemeClr val="bg2">
                  <a:lumMod val="90000"/>
                  <a:lumOff val="10000"/>
                </a:schemeClr>
              </a:solidFill>
              <a:latin typeface="微軟正黑體" panose="020B0604030504040204" pitchFamily="34" charset="-120"/>
              <a:ea typeface="微軟正黑體" panose="020B0604030504040204" pitchFamily="34" charset="-120"/>
            </a:endParaRPr>
          </a:p>
        </p:txBody>
      </p:sp>
      <p:sp>
        <p:nvSpPr>
          <p:cNvPr id="125" name="文字方塊 124">
            <a:extLst>
              <a:ext uri="{FF2B5EF4-FFF2-40B4-BE49-F238E27FC236}">
                <a16:creationId xmlns:a16="http://schemas.microsoft.com/office/drawing/2014/main" id="{61E6E68F-6654-4CA6-8F2D-8454F8C0763F}"/>
              </a:ext>
            </a:extLst>
          </p:cNvPr>
          <p:cNvSpPr txBox="1"/>
          <p:nvPr/>
        </p:nvSpPr>
        <p:spPr>
          <a:xfrm>
            <a:off x="5685466" y="3556272"/>
            <a:ext cx="605106" cy="215444"/>
          </a:xfrm>
          <a:prstGeom prst="rect">
            <a:avLst/>
          </a:prstGeom>
          <a:noFill/>
        </p:spPr>
        <p:txBody>
          <a:bodyPr wrap="square" rtlCol="0">
            <a:spAutoFit/>
          </a:bodyPr>
          <a:lstStyle/>
          <a:p>
            <a:r>
              <a:rPr lang="en-US" altLang="zh-TW" sz="800" b="1">
                <a:solidFill>
                  <a:schemeClr val="bg2">
                    <a:lumMod val="90000"/>
                    <a:lumOff val="10000"/>
                  </a:schemeClr>
                </a:solidFill>
                <a:latin typeface="微軟正黑體" panose="020B0604030504040204" pitchFamily="34" charset="-120"/>
                <a:ea typeface="微軟正黑體" panose="020B0604030504040204" pitchFamily="34" charset="-120"/>
              </a:rPr>
              <a:t>USB</a:t>
            </a:r>
            <a:r>
              <a:rPr lang="zh-TW" altLang="en-US" sz="800" b="1">
                <a:solidFill>
                  <a:schemeClr val="bg2">
                    <a:lumMod val="90000"/>
                    <a:lumOff val="10000"/>
                  </a:schemeClr>
                </a:solidFill>
                <a:latin typeface="微軟正黑體" panose="020B0604030504040204" pitchFamily="34" charset="-120"/>
                <a:ea typeface="微軟正黑體" panose="020B0604030504040204" pitchFamily="34" charset="-120"/>
              </a:rPr>
              <a:t> </a:t>
            </a:r>
            <a:r>
              <a:rPr lang="en-US" altLang="zh-TW" sz="800" b="1">
                <a:solidFill>
                  <a:schemeClr val="bg2">
                    <a:lumMod val="90000"/>
                    <a:lumOff val="10000"/>
                  </a:schemeClr>
                </a:solidFill>
                <a:latin typeface="微軟正黑體" panose="020B0604030504040204" pitchFamily="34" charset="-120"/>
                <a:ea typeface="微軟正黑體" panose="020B0604030504040204" pitchFamily="34" charset="-120"/>
              </a:rPr>
              <a:t>3.0</a:t>
            </a:r>
            <a:endParaRPr lang="zh-TW" altLang="en-US" sz="800" b="1">
              <a:solidFill>
                <a:schemeClr val="bg2">
                  <a:lumMod val="90000"/>
                  <a:lumOff val="10000"/>
                </a:schemeClr>
              </a:solidFill>
              <a:latin typeface="微軟正黑體" panose="020B0604030504040204" pitchFamily="34" charset="-120"/>
              <a:ea typeface="微軟正黑體" panose="020B0604030504040204" pitchFamily="34" charset="-120"/>
            </a:endParaRPr>
          </a:p>
        </p:txBody>
      </p:sp>
      <p:grpSp>
        <p:nvGrpSpPr>
          <p:cNvPr id="126" name="群組 125">
            <a:extLst>
              <a:ext uri="{FF2B5EF4-FFF2-40B4-BE49-F238E27FC236}">
                <a16:creationId xmlns:a16="http://schemas.microsoft.com/office/drawing/2014/main" id="{733A4118-A0B8-4B20-A04F-229CEE741655}"/>
              </a:ext>
            </a:extLst>
          </p:cNvPr>
          <p:cNvGrpSpPr/>
          <p:nvPr/>
        </p:nvGrpSpPr>
        <p:grpSpPr>
          <a:xfrm>
            <a:off x="5883828" y="2038442"/>
            <a:ext cx="981287" cy="597310"/>
            <a:chOff x="4627725" y="2722951"/>
            <a:chExt cx="927820" cy="564778"/>
          </a:xfrm>
        </p:grpSpPr>
        <p:pic>
          <p:nvPicPr>
            <p:cNvPr id="127" name="圖片 126">
              <a:extLst>
                <a:ext uri="{FF2B5EF4-FFF2-40B4-BE49-F238E27FC236}">
                  <a16:creationId xmlns:a16="http://schemas.microsoft.com/office/drawing/2014/main" id="{638B30FD-78A2-483F-80D0-157E8C87FC42}"/>
                </a:ext>
              </a:extLst>
            </p:cNvPr>
            <p:cNvPicPr>
              <a:picLocks noChangeAspect="1"/>
            </p:cNvPicPr>
            <p:nvPr/>
          </p:nvPicPr>
          <p:blipFill>
            <a:blip r:embed="rId5"/>
            <a:stretch>
              <a:fillRect/>
            </a:stretch>
          </p:blipFill>
          <p:spPr>
            <a:xfrm>
              <a:off x="4627725" y="2722951"/>
              <a:ext cx="927820" cy="564778"/>
            </a:xfrm>
            <a:prstGeom prst="rect">
              <a:avLst/>
            </a:prstGeom>
          </p:spPr>
        </p:pic>
        <p:pic>
          <p:nvPicPr>
            <p:cNvPr id="128" name="圖片 127">
              <a:extLst>
                <a:ext uri="{FF2B5EF4-FFF2-40B4-BE49-F238E27FC236}">
                  <a16:creationId xmlns:a16="http://schemas.microsoft.com/office/drawing/2014/main" id="{8F3D50DD-656D-4E26-A4D8-844C79361E5D}"/>
                </a:ext>
              </a:extLst>
            </p:cNvPr>
            <p:cNvPicPr>
              <a:picLocks noChangeAspect="1"/>
            </p:cNvPicPr>
            <p:nvPr/>
          </p:nvPicPr>
          <p:blipFill>
            <a:blip r:embed="rId6"/>
            <a:stretch>
              <a:fillRect/>
            </a:stretch>
          </p:blipFill>
          <p:spPr>
            <a:xfrm>
              <a:off x="4923353" y="2914695"/>
              <a:ext cx="346612" cy="312499"/>
            </a:xfrm>
            <a:prstGeom prst="rect">
              <a:avLst/>
            </a:prstGeom>
          </p:spPr>
        </p:pic>
      </p:grpSp>
      <p:cxnSp>
        <p:nvCxnSpPr>
          <p:cNvPr id="129" name="直線接點 128">
            <a:extLst>
              <a:ext uri="{FF2B5EF4-FFF2-40B4-BE49-F238E27FC236}">
                <a16:creationId xmlns:a16="http://schemas.microsoft.com/office/drawing/2014/main" id="{2BC0FD38-1AEB-4276-BFBC-4E02E60C3353}"/>
              </a:ext>
            </a:extLst>
          </p:cNvPr>
          <p:cNvCxnSpPr>
            <a:cxnSpLocks/>
          </p:cNvCxnSpPr>
          <p:nvPr/>
        </p:nvCxnSpPr>
        <p:spPr>
          <a:xfrm>
            <a:off x="5104487" y="4111895"/>
            <a:ext cx="249998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0" name="文字方塊 129">
            <a:extLst>
              <a:ext uri="{FF2B5EF4-FFF2-40B4-BE49-F238E27FC236}">
                <a16:creationId xmlns:a16="http://schemas.microsoft.com/office/drawing/2014/main" id="{25D94088-4F4F-4DDA-8FC9-1677FDB4DC5B}"/>
              </a:ext>
            </a:extLst>
          </p:cNvPr>
          <p:cNvSpPr txBox="1"/>
          <p:nvPr/>
        </p:nvSpPr>
        <p:spPr>
          <a:xfrm>
            <a:off x="6557105" y="3857249"/>
            <a:ext cx="1644791" cy="253916"/>
          </a:xfrm>
          <a:prstGeom prst="rect">
            <a:avLst/>
          </a:prstGeom>
          <a:noFill/>
        </p:spPr>
        <p:txBody>
          <a:bodyPr wrap="square" rtlCol="0">
            <a:spAutoFit/>
          </a:bodyPr>
          <a:lstStyle/>
          <a:p>
            <a:r>
              <a:rPr lang="zh-TW" altLang="en-US" sz="1050" b="1">
                <a:solidFill>
                  <a:srgbClr val="002060"/>
                </a:solidFill>
                <a:latin typeface="微軟正黑體" panose="020B0604030504040204" pitchFamily="34" charset="-120"/>
                <a:ea typeface="微軟正黑體" panose="020B0604030504040204" pitchFamily="34" charset="-120"/>
              </a:rPr>
              <a:t>外接裝置建立硬體 </a:t>
            </a:r>
            <a:r>
              <a:rPr lang="en-US" altLang="zh-TW" sz="1050" b="1">
                <a:solidFill>
                  <a:srgbClr val="002060"/>
                </a:solidFill>
                <a:latin typeface="微軟正黑體" panose="020B0604030504040204" pitchFamily="34" charset="-120"/>
                <a:ea typeface="微軟正黑體" panose="020B0604030504040204" pitchFamily="34" charset="-120"/>
              </a:rPr>
              <a:t>RAID</a:t>
            </a:r>
            <a:endParaRPr lang="zh-TW" altLang="en-US" sz="1050" b="1">
              <a:solidFill>
                <a:srgbClr val="002060"/>
              </a:solidFill>
              <a:latin typeface="微軟正黑體" panose="020B0604030504040204" pitchFamily="34" charset="-120"/>
              <a:ea typeface="微軟正黑體" panose="020B0604030504040204" pitchFamily="34" charset="-120"/>
            </a:endParaRPr>
          </a:p>
        </p:txBody>
      </p:sp>
      <p:pic>
        <p:nvPicPr>
          <p:cNvPr id="131" name="圖片 130">
            <a:extLst>
              <a:ext uri="{FF2B5EF4-FFF2-40B4-BE49-F238E27FC236}">
                <a16:creationId xmlns:a16="http://schemas.microsoft.com/office/drawing/2014/main" id="{2772F70C-AE84-44D6-9DCA-EA5EA7AB23B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6200000">
            <a:off x="5483859" y="3603253"/>
            <a:ext cx="382222" cy="129814"/>
          </a:xfrm>
          <a:prstGeom prst="rect">
            <a:avLst/>
          </a:prstGeom>
        </p:spPr>
      </p:pic>
      <p:sp>
        <p:nvSpPr>
          <p:cNvPr id="132" name="矩形 131">
            <a:extLst>
              <a:ext uri="{FF2B5EF4-FFF2-40B4-BE49-F238E27FC236}">
                <a16:creationId xmlns:a16="http://schemas.microsoft.com/office/drawing/2014/main" id="{C971765F-13E7-4CDC-A11C-05B93DDF0009}"/>
              </a:ext>
            </a:extLst>
          </p:cNvPr>
          <p:cNvSpPr/>
          <p:nvPr/>
        </p:nvSpPr>
        <p:spPr>
          <a:xfrm>
            <a:off x="4629144" y="2796250"/>
            <a:ext cx="3479420" cy="684560"/>
          </a:xfrm>
          <a:prstGeom prst="rect">
            <a:avLst/>
          </a:prstGeom>
          <a:noFill/>
          <a:ln>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90000"/>
                  <a:lumOff val="10000"/>
                </a:schemeClr>
              </a:solidFill>
            </a:endParaRPr>
          </a:p>
        </p:txBody>
      </p:sp>
      <p:pic>
        <p:nvPicPr>
          <p:cNvPr id="133" name="圖片 132">
            <a:extLst>
              <a:ext uri="{FF2B5EF4-FFF2-40B4-BE49-F238E27FC236}">
                <a16:creationId xmlns:a16="http://schemas.microsoft.com/office/drawing/2014/main" id="{8CE1B47D-6836-48CB-AB15-98B1DA054914}"/>
              </a:ext>
            </a:extLst>
          </p:cNvPr>
          <p:cNvPicPr>
            <a:picLocks noChangeAspect="1"/>
          </p:cNvPicPr>
          <p:nvPr/>
        </p:nvPicPr>
        <p:blipFill>
          <a:blip r:embed="rId8"/>
          <a:stretch>
            <a:fillRect/>
          </a:stretch>
        </p:blipFill>
        <p:spPr>
          <a:xfrm>
            <a:off x="6102317" y="3778177"/>
            <a:ext cx="473425" cy="473425"/>
          </a:xfrm>
          <a:prstGeom prst="rect">
            <a:avLst/>
          </a:prstGeom>
        </p:spPr>
      </p:pic>
      <p:grpSp>
        <p:nvGrpSpPr>
          <p:cNvPr id="134" name="群組 133">
            <a:extLst>
              <a:ext uri="{FF2B5EF4-FFF2-40B4-BE49-F238E27FC236}">
                <a16:creationId xmlns:a16="http://schemas.microsoft.com/office/drawing/2014/main" id="{40678A06-A4B7-466C-95F8-FB83D03E2E74}"/>
              </a:ext>
            </a:extLst>
          </p:cNvPr>
          <p:cNvGrpSpPr/>
          <p:nvPr/>
        </p:nvGrpSpPr>
        <p:grpSpPr>
          <a:xfrm>
            <a:off x="5916538" y="2633469"/>
            <a:ext cx="877865" cy="877844"/>
            <a:chOff x="8138445" y="3090415"/>
            <a:chExt cx="521686" cy="521686"/>
          </a:xfrm>
        </p:grpSpPr>
        <p:pic>
          <p:nvPicPr>
            <p:cNvPr id="135" name="圖片 134">
              <a:extLst>
                <a:ext uri="{FF2B5EF4-FFF2-40B4-BE49-F238E27FC236}">
                  <a16:creationId xmlns:a16="http://schemas.microsoft.com/office/drawing/2014/main" id="{D184F501-6F34-42EF-8554-1A00E64D8FB6}"/>
                </a:ext>
              </a:extLst>
            </p:cNvPr>
            <p:cNvPicPr>
              <a:picLocks noChangeAspect="1"/>
            </p:cNvPicPr>
            <p:nvPr/>
          </p:nvPicPr>
          <p:blipFill>
            <a:blip r:embed="rId7"/>
            <a:stretch>
              <a:fillRect/>
            </a:stretch>
          </p:blipFill>
          <p:spPr>
            <a:xfrm>
              <a:off x="8138445" y="3090415"/>
              <a:ext cx="521686" cy="521686"/>
            </a:xfrm>
            <a:prstGeom prst="rect">
              <a:avLst/>
            </a:prstGeom>
          </p:spPr>
        </p:pic>
        <p:sp>
          <p:nvSpPr>
            <p:cNvPr id="136" name="文字方塊 135">
              <a:extLst>
                <a:ext uri="{FF2B5EF4-FFF2-40B4-BE49-F238E27FC236}">
                  <a16:creationId xmlns:a16="http://schemas.microsoft.com/office/drawing/2014/main" id="{8002D96A-6685-47A8-9057-E1BE86472513}"/>
                </a:ext>
              </a:extLst>
            </p:cNvPr>
            <p:cNvSpPr txBox="1"/>
            <p:nvPr/>
          </p:nvSpPr>
          <p:spPr>
            <a:xfrm>
              <a:off x="8258886" y="3282928"/>
              <a:ext cx="274832" cy="137179"/>
            </a:xfrm>
            <a:prstGeom prst="rect">
              <a:avLst/>
            </a:prstGeom>
            <a:noFill/>
          </p:spPr>
          <p:txBody>
            <a:bodyPr wrap="square" rtlCol="0">
              <a:spAutoFit/>
            </a:bodyPr>
            <a:lstStyle/>
            <a:p>
              <a:pPr algn="ctr"/>
              <a:r>
                <a:rPr lang="en-US" altLang="zh-TW" sz="900" b="1">
                  <a:solidFill>
                    <a:schemeClr val="bg1"/>
                  </a:solidFill>
                  <a:latin typeface="微軟正黑體" panose="020B0604030504040204" pitchFamily="34" charset="-120"/>
                  <a:ea typeface="微軟正黑體" panose="020B0604030504040204" pitchFamily="34" charset="-120"/>
                </a:rPr>
                <a:t>CPU</a:t>
              </a:r>
              <a:endParaRPr lang="zh-TW" altLang="en-US" sz="900" b="1">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0885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4A426D-D813-9B4B-8ABD-9E9FFA47452D}"/>
              </a:ext>
            </a:extLst>
          </p:cNvPr>
          <p:cNvPicPr>
            <a:picLocks noChangeAspect="1"/>
          </p:cNvPicPr>
          <p:nvPr/>
        </p:nvPicPr>
        <p:blipFill>
          <a:blip r:embed="rId3"/>
          <a:stretch>
            <a:fillRect/>
          </a:stretch>
        </p:blipFill>
        <p:spPr>
          <a:xfrm>
            <a:off x="5098080" y="2363544"/>
            <a:ext cx="1564029" cy="2269424"/>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81D4585E-F321-BB4D-8653-2DD575B55854}"/>
              </a:ext>
            </a:extLst>
          </p:cNvPr>
          <p:cNvSpPr>
            <a:spLocks noGrp="1"/>
          </p:cNvSpPr>
          <p:nvPr>
            <p:ph type="ctrTitle"/>
          </p:nvPr>
        </p:nvSpPr>
        <p:spPr/>
        <p:txBody>
          <a:bodyPr/>
          <a:lstStyle/>
          <a:p>
            <a:r>
              <a:rPr lang="en-US" altLang="zh-TW" dirty="0"/>
              <a:t>QNAP</a:t>
            </a:r>
            <a:r>
              <a:rPr lang="zh-TW" altLang="en-US" dirty="0"/>
              <a:t> 為您跨界打造最佳</a:t>
            </a:r>
            <a:r>
              <a:rPr lang="zh-TW" altLang="en-US"/>
              <a:t>擴充利器</a:t>
            </a:r>
            <a:endParaRPr lang="en-US" dirty="0"/>
          </a:p>
        </p:txBody>
      </p:sp>
      <p:sp>
        <p:nvSpPr>
          <p:cNvPr id="3" name="內容版面配置區 1">
            <a:extLst>
              <a:ext uri="{FF2B5EF4-FFF2-40B4-BE49-F238E27FC236}">
                <a16:creationId xmlns:a16="http://schemas.microsoft.com/office/drawing/2014/main" id="{823F017C-0024-4DD7-8F2E-C97D07D5A6E6}"/>
              </a:ext>
            </a:extLst>
          </p:cNvPr>
          <p:cNvSpPr txBox="1">
            <a:spLocks/>
          </p:cNvSpPr>
          <p:nvPr/>
        </p:nvSpPr>
        <p:spPr>
          <a:xfrm>
            <a:off x="549327" y="1042304"/>
            <a:ext cx="4168071" cy="1477328"/>
          </a:xfrm>
          <a:prstGeom prst="rect">
            <a:avLst/>
          </a:prstGeom>
        </p:spPr>
        <p:txBody>
          <a:bodyPr wrap="square" anchor="t">
            <a:spAutoFit/>
          </a:bodyPr>
          <a:lstStyle>
            <a:defPPr marR="0" lvl="0" algn="l" rtl="0">
              <a:lnSpc>
                <a:spcPct val="100000"/>
              </a:lnSpc>
              <a:spcBef>
                <a:spcPts val="0"/>
              </a:spcBef>
              <a:spcAft>
                <a:spcPts val="0"/>
              </a:spcAft>
            </a:defPPr>
            <a:lvl1pPr marL="285750" indent="-285750">
              <a:buClr>
                <a:srgbClr val="FFFFFF"/>
              </a:buClr>
              <a:buFont typeface="Arial" panose="020B0604020202020204" pitchFamily="34" charset="0"/>
              <a:buChar char="•"/>
              <a:defRPr sz="1800" b="1">
                <a:solidFill>
                  <a:srgbClr val="FFFFFF"/>
                </a:solidFill>
                <a:latin typeface="微軟正黑體" pitchFamily="34" charset="-120"/>
                <a:ea typeface="微軟正黑體" pitchFamily="34" charset="-120"/>
              </a:defRPr>
            </a:lvl1pPr>
          </a:lstStyle>
          <a:p>
            <a:pPr marL="0" indent="0">
              <a:buNone/>
            </a:pPr>
            <a:r>
              <a:rPr lang="en-US" altLang="zh-TW">
                <a:solidFill>
                  <a:schemeClr val="bg2">
                    <a:lumMod val="90000"/>
                    <a:lumOff val="10000"/>
                  </a:schemeClr>
                </a:solidFill>
              </a:rPr>
              <a:t>TR-004U </a:t>
            </a:r>
            <a:r>
              <a:rPr lang="zh-CN" altLang="en-US">
                <a:solidFill>
                  <a:schemeClr val="bg2">
                    <a:lumMod val="90000"/>
                    <a:lumOff val="10000"/>
                  </a:schemeClr>
                </a:solidFill>
              </a:rPr>
              <a:t>四碟</a:t>
            </a:r>
            <a:r>
              <a:rPr lang="en-US" altLang="zh-CN">
                <a:solidFill>
                  <a:schemeClr val="bg2">
                    <a:lumMod val="90000"/>
                    <a:lumOff val="10000"/>
                  </a:schemeClr>
                </a:solidFill>
              </a:rPr>
              <a:t> USB 3.0 (USB 3.1 Gen1) </a:t>
            </a:r>
            <a:r>
              <a:rPr lang="zh-CN" altLang="en-US">
                <a:solidFill>
                  <a:schemeClr val="bg2">
                    <a:lumMod val="90000"/>
                    <a:lumOff val="10000"/>
                  </a:schemeClr>
                </a:solidFill>
              </a:rPr>
              <a:t>外接盒，支援</a:t>
            </a:r>
            <a:r>
              <a:rPr lang="en-US" altLang="zh-CN">
                <a:solidFill>
                  <a:schemeClr val="bg2">
                    <a:lumMod val="90000"/>
                    <a:lumOff val="10000"/>
                  </a:schemeClr>
                </a:solidFill>
              </a:rPr>
              <a:t> RAID 0 </a:t>
            </a:r>
            <a:r>
              <a:rPr lang="zh-TW" altLang="en-US">
                <a:solidFill>
                  <a:schemeClr val="bg2">
                    <a:lumMod val="90000"/>
                    <a:lumOff val="10000"/>
                  </a:schemeClr>
                </a:solidFill>
              </a:rPr>
              <a:t>加速</a:t>
            </a:r>
            <a:r>
              <a:rPr lang="zh-CN" altLang="en-US">
                <a:solidFill>
                  <a:schemeClr val="bg2">
                    <a:lumMod val="90000"/>
                    <a:lumOff val="10000"/>
                  </a:schemeClr>
                </a:solidFill>
              </a:rPr>
              <a:t>或</a:t>
            </a:r>
            <a:r>
              <a:rPr lang="en-US" altLang="zh-CN">
                <a:solidFill>
                  <a:schemeClr val="bg2">
                    <a:lumMod val="90000"/>
                    <a:lumOff val="10000"/>
                  </a:schemeClr>
                </a:solidFill>
              </a:rPr>
              <a:t> RAID 1/5/10 </a:t>
            </a:r>
            <a:r>
              <a:rPr lang="zh-TW" altLang="en-US">
                <a:solidFill>
                  <a:schemeClr val="bg2">
                    <a:lumMod val="90000"/>
                    <a:lumOff val="10000"/>
                  </a:schemeClr>
                </a:solidFill>
              </a:rPr>
              <a:t>保護</a:t>
            </a:r>
            <a:r>
              <a:rPr lang="zh-CN" altLang="en-US">
                <a:solidFill>
                  <a:schemeClr val="bg2">
                    <a:lumMod val="90000"/>
                    <a:lumOff val="10000"/>
                  </a:schemeClr>
                </a:solidFill>
              </a:rPr>
              <a:t>，是取代您手邊</a:t>
            </a:r>
            <a:r>
              <a:rPr lang="en-US" altLang="zh-CN">
                <a:solidFill>
                  <a:schemeClr val="bg2">
                    <a:lumMod val="90000"/>
                    <a:lumOff val="10000"/>
                  </a:schemeClr>
                </a:solidFill>
              </a:rPr>
              <a:t> USB 3.0 </a:t>
            </a:r>
            <a:r>
              <a:rPr lang="zh-CN" altLang="en-US">
                <a:solidFill>
                  <a:schemeClr val="bg2">
                    <a:lumMod val="90000"/>
                    <a:lumOff val="10000"/>
                  </a:schemeClr>
                </a:solidFill>
              </a:rPr>
              <a:t>與</a:t>
            </a:r>
            <a:r>
              <a:rPr lang="en-US" altLang="zh-CN">
                <a:solidFill>
                  <a:schemeClr val="bg2">
                    <a:lumMod val="90000"/>
                    <a:lumOff val="10000"/>
                  </a:schemeClr>
                </a:solidFill>
              </a:rPr>
              <a:t> USB 2.0 </a:t>
            </a:r>
            <a:r>
              <a:rPr lang="zh-CN" altLang="en-US">
                <a:solidFill>
                  <a:schemeClr val="bg2">
                    <a:lumMod val="90000"/>
                    <a:lumOff val="10000"/>
                  </a:schemeClr>
                </a:solidFill>
              </a:rPr>
              <a:t>外接硬碟與外接盒的最佳選擇。</a:t>
            </a:r>
          </a:p>
        </p:txBody>
      </p:sp>
      <p:grpSp>
        <p:nvGrpSpPr>
          <p:cNvPr id="9" name="群組 8">
            <a:extLst>
              <a:ext uri="{FF2B5EF4-FFF2-40B4-BE49-F238E27FC236}">
                <a16:creationId xmlns:a16="http://schemas.microsoft.com/office/drawing/2014/main" id="{2FC7CBE3-A789-4FCE-B99E-42BCD6D2D56D}"/>
              </a:ext>
            </a:extLst>
          </p:cNvPr>
          <p:cNvGrpSpPr/>
          <p:nvPr/>
        </p:nvGrpSpPr>
        <p:grpSpPr>
          <a:xfrm>
            <a:off x="6547470" y="2684448"/>
            <a:ext cx="2195147" cy="841058"/>
            <a:chOff x="6691875" y="2133278"/>
            <a:chExt cx="2195147" cy="841058"/>
          </a:xfrm>
        </p:grpSpPr>
        <p:pic>
          <p:nvPicPr>
            <p:cNvPr id="43" name="圖片 42">
              <a:extLst>
                <a:ext uri="{FF2B5EF4-FFF2-40B4-BE49-F238E27FC236}">
                  <a16:creationId xmlns:a16="http://schemas.microsoft.com/office/drawing/2014/main" id="{B408197C-E939-4A77-A874-556252584547}"/>
                </a:ext>
              </a:extLst>
            </p:cNvPr>
            <p:cNvPicPr>
              <a:picLocks noChangeAspect="1"/>
            </p:cNvPicPr>
            <p:nvPr/>
          </p:nvPicPr>
          <p:blipFill>
            <a:blip r:embed="rId4"/>
            <a:stretch>
              <a:fillRect/>
            </a:stretch>
          </p:blipFill>
          <p:spPr>
            <a:xfrm flipH="1">
              <a:off x="6691875" y="2133278"/>
              <a:ext cx="2195147" cy="841058"/>
            </a:xfrm>
            <a:prstGeom prst="rect">
              <a:avLst/>
            </a:prstGeom>
          </p:spPr>
        </p:pic>
        <p:sp>
          <p:nvSpPr>
            <p:cNvPr id="44" name="內容版面配置區 1">
              <a:extLst>
                <a:ext uri="{FF2B5EF4-FFF2-40B4-BE49-F238E27FC236}">
                  <a16:creationId xmlns:a16="http://schemas.microsoft.com/office/drawing/2014/main" id="{B9E1F3B6-D049-46FD-ACD7-14D993075053}"/>
                </a:ext>
              </a:extLst>
            </p:cNvPr>
            <p:cNvSpPr txBox="1">
              <a:spLocks/>
            </p:cNvSpPr>
            <p:nvPr/>
          </p:nvSpPr>
          <p:spPr>
            <a:xfrm>
              <a:off x="6857693" y="2238446"/>
              <a:ext cx="1977856" cy="598313"/>
            </a:xfrm>
            <a:prstGeom prst="rect">
              <a:avLst/>
            </a:prstGeom>
          </p:spPr>
          <p:txBody>
            <a:bodyPr vert="horz" lIns="91440" tIns="45720" rIns="91440" bIns="45720" rtlCol="0" anchor="t">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b="1">
                  <a:solidFill>
                    <a:schemeClr val="bg2">
                      <a:lumMod val="90000"/>
                      <a:lumOff val="10000"/>
                    </a:schemeClr>
                  </a:solidFill>
                  <a:latin typeface="微軟正黑體" pitchFamily="34" charset="-120"/>
                  <a:ea typeface="微軟正黑體" pitchFamily="34" charset="-120"/>
                </a:rPr>
                <a:t>TR-004U </a:t>
              </a:r>
              <a:r>
                <a:rPr lang="zh-TW" altLang="en-US" b="1">
                  <a:solidFill>
                    <a:schemeClr val="bg2">
                      <a:lumMod val="90000"/>
                      <a:lumOff val="10000"/>
                    </a:schemeClr>
                  </a:solidFill>
                  <a:latin typeface="微軟正黑體" pitchFamily="34" charset="-120"/>
                  <a:ea typeface="微軟正黑體" pitchFamily="34" charset="-120"/>
                </a:rPr>
                <a:t>支援 </a:t>
              </a:r>
              <a:br>
                <a:rPr lang="en-US" altLang="zh-TW" b="1">
                  <a:solidFill>
                    <a:schemeClr val="bg2">
                      <a:lumMod val="90000"/>
                      <a:lumOff val="10000"/>
                    </a:schemeClr>
                  </a:solidFill>
                  <a:latin typeface="微軟正黑體" pitchFamily="34" charset="-120"/>
                  <a:ea typeface="微軟正黑體" pitchFamily="34" charset="-120"/>
                </a:rPr>
              </a:br>
              <a:r>
                <a:rPr lang="en-US" altLang="zh-TW" b="1">
                  <a:solidFill>
                    <a:schemeClr val="bg2">
                      <a:lumMod val="90000"/>
                      <a:lumOff val="10000"/>
                    </a:schemeClr>
                  </a:solidFill>
                  <a:latin typeface="微軟正黑體" pitchFamily="34" charset="-120"/>
                  <a:ea typeface="微軟正黑體" pitchFamily="34" charset="-120"/>
                </a:rPr>
                <a:t>14TB </a:t>
              </a:r>
              <a:r>
                <a:rPr lang="zh-CN" altLang="en-US" b="1">
                  <a:solidFill>
                    <a:schemeClr val="bg2">
                      <a:lumMod val="90000"/>
                      <a:lumOff val="10000"/>
                    </a:schemeClr>
                  </a:solidFill>
                  <a:latin typeface="微軟正黑體" pitchFamily="34" charset="-120"/>
                  <a:ea typeface="微軟正黑體" pitchFamily="34" charset="-120"/>
                </a:rPr>
                <a:t>大容量</a:t>
              </a:r>
              <a:r>
                <a:rPr lang="zh-TW" altLang="en-US" b="1">
                  <a:solidFill>
                    <a:schemeClr val="bg2">
                      <a:lumMod val="90000"/>
                      <a:lumOff val="10000"/>
                    </a:schemeClr>
                  </a:solidFill>
                  <a:latin typeface="微軟正黑體" pitchFamily="34" charset="-120"/>
                  <a:ea typeface="微軟正黑體" pitchFamily="34" charset="-120"/>
                </a:rPr>
                <a:t>磁碟</a:t>
              </a:r>
              <a:r>
                <a:rPr lang="en-US" altLang="zh-TW" b="1">
                  <a:solidFill>
                    <a:schemeClr val="bg2">
                      <a:lumMod val="90000"/>
                      <a:lumOff val="10000"/>
                    </a:schemeClr>
                  </a:solidFill>
                  <a:latin typeface="微軟正黑體" pitchFamily="34" charset="-120"/>
                  <a:ea typeface="微軟正黑體" pitchFamily="34" charset="-120"/>
                </a:rPr>
                <a:t>!</a:t>
              </a:r>
              <a:endParaRPr lang="zh-TW" altLang="en-US" sz="1600" b="1">
                <a:solidFill>
                  <a:schemeClr val="bg2">
                    <a:lumMod val="90000"/>
                    <a:lumOff val="10000"/>
                  </a:schemeClr>
                </a:solidFill>
                <a:latin typeface="微軟正黑體" pitchFamily="34" charset="-120"/>
                <a:ea typeface="微軟正黑體" pitchFamily="34" charset="-120"/>
              </a:endParaRPr>
            </a:p>
          </p:txBody>
        </p:sp>
      </p:grpSp>
      <p:sp>
        <p:nvSpPr>
          <p:cNvPr id="6" name="矩形 5">
            <a:extLst>
              <a:ext uri="{FF2B5EF4-FFF2-40B4-BE49-F238E27FC236}">
                <a16:creationId xmlns:a16="http://schemas.microsoft.com/office/drawing/2014/main" id="{DB63F45F-8250-426C-B267-F511749D376C}"/>
              </a:ext>
            </a:extLst>
          </p:cNvPr>
          <p:cNvSpPr/>
          <p:nvPr/>
        </p:nvSpPr>
        <p:spPr>
          <a:xfrm>
            <a:off x="4986683" y="1042303"/>
            <a:ext cx="3938351" cy="1200329"/>
          </a:xfrm>
          <a:prstGeom prst="rect">
            <a:avLst/>
          </a:prstGeom>
        </p:spPr>
        <p:txBody>
          <a:bodyPr wrap="square">
            <a:spAutoFit/>
          </a:bodyPr>
          <a:lstStyle/>
          <a:p>
            <a:pPr lvl="0">
              <a:buClr>
                <a:srgbClr val="FFFFFF"/>
              </a:buClr>
              <a:defRPr/>
            </a:pPr>
            <a:r>
              <a:rPr lang="zh-TW" altLang="en-US" sz="1800" b="1">
                <a:solidFill>
                  <a:schemeClr val="bg2">
                    <a:lumMod val="90000"/>
                    <a:lumOff val="10000"/>
                  </a:schemeClr>
                </a:solidFill>
                <a:latin typeface="微軟正黑體" pitchFamily="34" charset="-120"/>
                <a:ea typeface="微軟正黑體" pitchFamily="34" charset="-120"/>
              </a:rPr>
              <a:t>導入與 </a:t>
            </a:r>
            <a:r>
              <a:rPr lang="en-US" altLang="zh-TW" sz="1800" b="1">
                <a:solidFill>
                  <a:schemeClr val="bg2">
                    <a:lumMod val="90000"/>
                    <a:lumOff val="10000"/>
                  </a:schemeClr>
                </a:solidFill>
                <a:latin typeface="微軟正黑體" pitchFamily="34" charset="-120"/>
                <a:ea typeface="微軟正黑體" pitchFamily="34" charset="-120"/>
              </a:rPr>
              <a:t>NAS</a:t>
            </a:r>
            <a:r>
              <a:rPr lang="zh-TW" altLang="en-US" sz="1800" b="1">
                <a:solidFill>
                  <a:schemeClr val="bg2">
                    <a:lumMod val="90000"/>
                    <a:lumOff val="10000"/>
                  </a:schemeClr>
                </a:solidFill>
                <a:latin typeface="微軟正黑體" pitchFamily="34" charset="-120"/>
                <a:ea typeface="微軟正黑體" pitchFamily="34" charset="-120"/>
              </a:rPr>
              <a:t> 同等級的硬碟相容驗證模式，支援最新大容量硬碟，替不同作業系統平台間傳輸大量檔案提供最佳相容性與穩定性！</a:t>
            </a:r>
            <a:endParaRPr lang="en-US" altLang="zh-TW" sz="1800" b="1">
              <a:solidFill>
                <a:schemeClr val="bg2">
                  <a:lumMod val="90000"/>
                  <a:lumOff val="10000"/>
                </a:schemeClr>
              </a:solidFill>
              <a:latin typeface="微軟正黑體" pitchFamily="34" charset="-120"/>
              <a:ea typeface="微軟正黑體" pitchFamily="34" charset="-120"/>
            </a:endParaRPr>
          </a:p>
        </p:txBody>
      </p:sp>
      <p:grpSp>
        <p:nvGrpSpPr>
          <p:cNvPr id="12" name="群組 11">
            <a:extLst>
              <a:ext uri="{FF2B5EF4-FFF2-40B4-BE49-F238E27FC236}">
                <a16:creationId xmlns:a16="http://schemas.microsoft.com/office/drawing/2014/main" id="{A35AF0E8-E1B0-4A61-B648-DC092E3F01D1}"/>
              </a:ext>
            </a:extLst>
          </p:cNvPr>
          <p:cNvGrpSpPr/>
          <p:nvPr/>
        </p:nvGrpSpPr>
        <p:grpSpPr>
          <a:xfrm>
            <a:off x="450643" y="2523779"/>
            <a:ext cx="4121357" cy="1873996"/>
            <a:chOff x="505663" y="2412388"/>
            <a:chExt cx="4121357" cy="1873996"/>
          </a:xfrm>
        </p:grpSpPr>
        <p:pic>
          <p:nvPicPr>
            <p:cNvPr id="11" name="圖片 10">
              <a:extLst>
                <a:ext uri="{FF2B5EF4-FFF2-40B4-BE49-F238E27FC236}">
                  <a16:creationId xmlns:a16="http://schemas.microsoft.com/office/drawing/2014/main" id="{2AB8D090-FBA0-4E76-8A9D-2D38A92F3E05}"/>
                </a:ext>
              </a:extLst>
            </p:cNvPr>
            <p:cNvPicPr>
              <a:picLocks noChangeAspect="1"/>
            </p:cNvPicPr>
            <p:nvPr/>
          </p:nvPicPr>
          <p:blipFill>
            <a:blip r:embed="rId5"/>
            <a:stretch>
              <a:fillRect/>
            </a:stretch>
          </p:blipFill>
          <p:spPr>
            <a:xfrm>
              <a:off x="1560967" y="2633920"/>
              <a:ext cx="3051054" cy="1478283"/>
            </a:xfrm>
            <a:prstGeom prst="rect">
              <a:avLst/>
            </a:prstGeom>
          </p:spPr>
        </p:pic>
        <p:sp>
          <p:nvSpPr>
            <p:cNvPr id="8" name="TextBox 7">
              <a:extLst>
                <a:ext uri="{FF2B5EF4-FFF2-40B4-BE49-F238E27FC236}">
                  <a16:creationId xmlns:a16="http://schemas.microsoft.com/office/drawing/2014/main" id="{8DB0C06D-8BEC-8947-A6EA-8F89BDED44DF}"/>
                </a:ext>
              </a:extLst>
            </p:cNvPr>
            <p:cNvSpPr txBox="1"/>
            <p:nvPr/>
          </p:nvSpPr>
          <p:spPr>
            <a:xfrm>
              <a:off x="3453118" y="4086329"/>
              <a:ext cx="1173902" cy="200055"/>
            </a:xfrm>
            <a:prstGeom prst="rect">
              <a:avLst/>
            </a:prstGeom>
            <a:noFill/>
          </p:spPr>
          <p:txBody>
            <a:bodyPr wrap="square" rtlCol="0">
              <a:spAutoFit/>
            </a:bodyPr>
            <a:lstStyle/>
            <a:p>
              <a:r>
                <a:rPr lang="zh-CN" altLang="en-US" sz="700">
                  <a:solidFill>
                    <a:schemeClr val="bg2">
                      <a:lumMod val="90000"/>
                      <a:lumOff val="10000"/>
                    </a:schemeClr>
                  </a:solidFill>
                </a:rPr>
                <a:t>資料來源</a:t>
              </a:r>
              <a:r>
                <a:rPr lang="en-US" altLang="zh-CN" sz="700">
                  <a:solidFill>
                    <a:schemeClr val="bg2">
                      <a:lumMod val="90000"/>
                      <a:lumOff val="10000"/>
                    </a:schemeClr>
                  </a:solidFill>
                </a:rPr>
                <a:t>: https://usb.org</a:t>
              </a:r>
              <a:endParaRPr lang="en-US" sz="700">
                <a:solidFill>
                  <a:schemeClr val="bg2">
                    <a:lumMod val="90000"/>
                    <a:lumOff val="10000"/>
                  </a:schemeClr>
                </a:solidFill>
              </a:endParaRPr>
            </a:p>
          </p:txBody>
        </p:sp>
        <p:sp>
          <p:nvSpPr>
            <p:cNvPr id="16" name="TextBox 15">
              <a:extLst>
                <a:ext uri="{FF2B5EF4-FFF2-40B4-BE49-F238E27FC236}">
                  <a16:creationId xmlns:a16="http://schemas.microsoft.com/office/drawing/2014/main" id="{5847B232-61D0-274F-A0E3-2084F6948033}"/>
                </a:ext>
              </a:extLst>
            </p:cNvPr>
            <p:cNvSpPr txBox="1"/>
            <p:nvPr/>
          </p:nvSpPr>
          <p:spPr>
            <a:xfrm>
              <a:off x="2096775" y="2412388"/>
              <a:ext cx="1628972" cy="276999"/>
            </a:xfrm>
            <a:prstGeom prst="rect">
              <a:avLst/>
            </a:prstGeom>
            <a:noFill/>
          </p:spPr>
          <p:txBody>
            <a:bodyPr wrap="none" rtlCol="0">
              <a:spAutoFit/>
            </a:bodyPr>
            <a:lstStyle/>
            <a:p>
              <a:r>
                <a:rPr lang="en-US" sz="1200" b="1">
                  <a:solidFill>
                    <a:srgbClr val="002060"/>
                  </a:solidFill>
                </a:rPr>
                <a:t>USB </a:t>
              </a:r>
              <a:r>
                <a:rPr lang="zh-CN" altLang="en-US" sz="1200" b="1">
                  <a:solidFill>
                    <a:srgbClr val="002060"/>
                  </a:solidFill>
                </a:rPr>
                <a:t>理論傳輸速度值</a:t>
              </a:r>
              <a:endParaRPr lang="en-US" sz="1200" b="1">
                <a:solidFill>
                  <a:srgbClr val="002060"/>
                </a:solidFill>
              </a:endParaRPr>
            </a:p>
          </p:txBody>
        </p:sp>
        <p:sp>
          <p:nvSpPr>
            <p:cNvPr id="31" name="TextBox 30">
              <a:extLst>
                <a:ext uri="{FF2B5EF4-FFF2-40B4-BE49-F238E27FC236}">
                  <a16:creationId xmlns:a16="http://schemas.microsoft.com/office/drawing/2014/main" id="{1D23E762-275F-5946-B083-2384033B7676}"/>
                </a:ext>
              </a:extLst>
            </p:cNvPr>
            <p:cNvSpPr txBox="1"/>
            <p:nvPr/>
          </p:nvSpPr>
          <p:spPr>
            <a:xfrm>
              <a:off x="505663" y="2738186"/>
              <a:ext cx="1142214" cy="246221"/>
            </a:xfrm>
            <a:prstGeom prst="rect">
              <a:avLst/>
            </a:prstGeom>
            <a:noFill/>
          </p:spPr>
          <p:txBody>
            <a:bodyPr wrap="square" rtlCol="0">
              <a:spAutoFit/>
            </a:bodyPr>
            <a:lstStyle/>
            <a:p>
              <a:pPr algn="ctr"/>
              <a:r>
                <a:rPr lang="en-US" sz="1000" b="1">
                  <a:solidFill>
                    <a:schemeClr val="bg2">
                      <a:lumMod val="90000"/>
                      <a:lumOff val="10000"/>
                    </a:schemeClr>
                  </a:solidFill>
                </a:rPr>
                <a:t>USB 3.1 Gen2</a:t>
              </a:r>
            </a:p>
          </p:txBody>
        </p:sp>
        <p:sp>
          <p:nvSpPr>
            <p:cNvPr id="32" name="TextBox 31">
              <a:extLst>
                <a:ext uri="{FF2B5EF4-FFF2-40B4-BE49-F238E27FC236}">
                  <a16:creationId xmlns:a16="http://schemas.microsoft.com/office/drawing/2014/main" id="{0CD5331F-10AD-8240-8C22-D26439378801}"/>
                </a:ext>
              </a:extLst>
            </p:cNvPr>
            <p:cNvSpPr txBox="1"/>
            <p:nvPr/>
          </p:nvSpPr>
          <p:spPr>
            <a:xfrm>
              <a:off x="505663" y="3184248"/>
              <a:ext cx="1142214" cy="400110"/>
            </a:xfrm>
            <a:prstGeom prst="rect">
              <a:avLst/>
            </a:prstGeom>
            <a:noFill/>
          </p:spPr>
          <p:txBody>
            <a:bodyPr wrap="square" rtlCol="0">
              <a:spAutoFit/>
            </a:bodyPr>
            <a:lstStyle/>
            <a:p>
              <a:pPr algn="ctr"/>
              <a:r>
                <a:rPr lang="en-US" sz="1000" b="1">
                  <a:solidFill>
                    <a:schemeClr val="bg2">
                      <a:lumMod val="90000"/>
                      <a:lumOff val="10000"/>
                    </a:schemeClr>
                  </a:solidFill>
                </a:rPr>
                <a:t>USB 3.1 Gen1 (USB 3.0)</a:t>
              </a:r>
            </a:p>
          </p:txBody>
        </p:sp>
        <p:sp>
          <p:nvSpPr>
            <p:cNvPr id="33" name="TextBox 32">
              <a:extLst>
                <a:ext uri="{FF2B5EF4-FFF2-40B4-BE49-F238E27FC236}">
                  <a16:creationId xmlns:a16="http://schemas.microsoft.com/office/drawing/2014/main" id="{D8D652E5-EC9B-5641-85D5-473105959402}"/>
                </a:ext>
              </a:extLst>
            </p:cNvPr>
            <p:cNvSpPr txBox="1"/>
            <p:nvPr/>
          </p:nvSpPr>
          <p:spPr>
            <a:xfrm>
              <a:off x="505663" y="3744291"/>
              <a:ext cx="1142214" cy="246221"/>
            </a:xfrm>
            <a:prstGeom prst="rect">
              <a:avLst/>
            </a:prstGeom>
            <a:noFill/>
          </p:spPr>
          <p:txBody>
            <a:bodyPr wrap="square" rtlCol="0">
              <a:spAutoFit/>
            </a:bodyPr>
            <a:lstStyle/>
            <a:p>
              <a:pPr algn="ctr"/>
              <a:r>
                <a:rPr lang="en-US" sz="1000" b="1">
                  <a:solidFill>
                    <a:schemeClr val="bg2">
                      <a:lumMod val="90000"/>
                      <a:lumOff val="10000"/>
                    </a:schemeClr>
                  </a:solidFill>
                </a:rPr>
                <a:t>USB 2.0</a:t>
              </a:r>
            </a:p>
          </p:txBody>
        </p:sp>
        <p:sp>
          <p:nvSpPr>
            <p:cNvPr id="34" name="TextBox 33">
              <a:extLst>
                <a:ext uri="{FF2B5EF4-FFF2-40B4-BE49-F238E27FC236}">
                  <a16:creationId xmlns:a16="http://schemas.microsoft.com/office/drawing/2014/main" id="{0DB41EEE-A50D-C841-B538-D7119D4C92F2}"/>
                </a:ext>
              </a:extLst>
            </p:cNvPr>
            <p:cNvSpPr txBox="1"/>
            <p:nvPr/>
          </p:nvSpPr>
          <p:spPr>
            <a:xfrm>
              <a:off x="1701680" y="3761582"/>
              <a:ext cx="852927" cy="246221"/>
            </a:xfrm>
            <a:prstGeom prst="rect">
              <a:avLst/>
            </a:prstGeom>
            <a:noFill/>
          </p:spPr>
          <p:txBody>
            <a:bodyPr wrap="square" rtlCol="0">
              <a:spAutoFit/>
            </a:bodyPr>
            <a:lstStyle/>
            <a:p>
              <a:r>
                <a:rPr lang="en-US" sz="1000" b="1"/>
                <a:t>0.48 Gbps</a:t>
              </a:r>
            </a:p>
          </p:txBody>
        </p:sp>
        <p:sp>
          <p:nvSpPr>
            <p:cNvPr id="35" name="TextBox 34">
              <a:extLst>
                <a:ext uri="{FF2B5EF4-FFF2-40B4-BE49-F238E27FC236}">
                  <a16:creationId xmlns:a16="http://schemas.microsoft.com/office/drawing/2014/main" id="{4B306B32-7ABA-204D-8942-63835913A39E}"/>
                </a:ext>
              </a:extLst>
            </p:cNvPr>
            <p:cNvSpPr txBox="1"/>
            <p:nvPr/>
          </p:nvSpPr>
          <p:spPr>
            <a:xfrm>
              <a:off x="2454235" y="3253218"/>
              <a:ext cx="697995" cy="246221"/>
            </a:xfrm>
            <a:prstGeom prst="rect">
              <a:avLst/>
            </a:prstGeom>
            <a:noFill/>
          </p:spPr>
          <p:txBody>
            <a:bodyPr wrap="square" rtlCol="0">
              <a:spAutoFit/>
            </a:bodyPr>
            <a:lstStyle/>
            <a:p>
              <a:r>
                <a:rPr lang="en-US" sz="1000" b="1">
                  <a:solidFill>
                    <a:schemeClr val="bg1"/>
                  </a:solidFill>
                </a:rPr>
                <a:t>5 Gbps</a:t>
              </a:r>
            </a:p>
          </p:txBody>
        </p:sp>
        <p:sp>
          <p:nvSpPr>
            <p:cNvPr id="36" name="TextBox 35">
              <a:extLst>
                <a:ext uri="{FF2B5EF4-FFF2-40B4-BE49-F238E27FC236}">
                  <a16:creationId xmlns:a16="http://schemas.microsoft.com/office/drawing/2014/main" id="{CDBB4082-9361-DD41-B3BC-C959AE764655}"/>
                </a:ext>
              </a:extLst>
            </p:cNvPr>
            <p:cNvSpPr txBox="1"/>
            <p:nvPr/>
          </p:nvSpPr>
          <p:spPr>
            <a:xfrm>
              <a:off x="3828730" y="2759988"/>
              <a:ext cx="697995" cy="246221"/>
            </a:xfrm>
            <a:prstGeom prst="rect">
              <a:avLst/>
            </a:prstGeom>
            <a:noFill/>
          </p:spPr>
          <p:txBody>
            <a:bodyPr wrap="square" rtlCol="0">
              <a:spAutoFit/>
            </a:bodyPr>
            <a:lstStyle/>
            <a:p>
              <a:r>
                <a:rPr lang="en-US" sz="1000" b="1">
                  <a:solidFill>
                    <a:schemeClr val="bg1"/>
                  </a:solidFill>
                </a:rPr>
                <a:t>10 Gbps</a:t>
              </a:r>
            </a:p>
          </p:txBody>
        </p:sp>
      </p:grpSp>
    </p:spTree>
    <p:extLst>
      <p:ext uri="{BB962C8B-B14F-4D97-AF65-F5344CB8AC3E}">
        <p14:creationId xmlns:p14="http://schemas.microsoft.com/office/powerpoint/2010/main" val="121006457"/>
      </p:ext>
    </p:extLst>
  </p:cSld>
  <p:clrMapOvr>
    <a:masterClrMapping/>
  </p:clrMapOvr>
</p:sld>
</file>

<file path=ppt/theme/theme1.xml><?xml version="1.0" encoding="utf-8"?>
<a:theme xmlns:a="http://schemas.openxmlformats.org/drawingml/2006/main" name="Simple Light">
  <a:themeElements>
    <a:clrScheme name="觀點">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2441</Words>
  <Application>Microsoft Office PowerPoint</Application>
  <PresentationFormat>如螢幕大小 (16:9)</PresentationFormat>
  <Paragraphs>432</Paragraphs>
  <Slides>47</Slides>
  <Notes>22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47</vt:i4>
      </vt:variant>
    </vt:vector>
  </HeadingPairs>
  <TitlesOfParts>
    <vt:vector size="55" baseType="lpstr">
      <vt:lpstr>Arimo</vt:lpstr>
      <vt:lpstr>Microsoft JHengHei UI</vt:lpstr>
      <vt:lpstr>微軟正黑體</vt:lpstr>
      <vt:lpstr>微軟正黑體</vt:lpstr>
      <vt:lpstr>新細明體</vt:lpstr>
      <vt:lpstr>Arial</vt:lpstr>
      <vt:lpstr>Verdana</vt:lpstr>
      <vt:lpstr>Simple Light</vt:lpstr>
      <vt:lpstr>PowerPoint 簡報</vt:lpstr>
      <vt:lpstr>伺服器空間任意擴充，再續 NAS 投資新價值</vt:lpstr>
      <vt:lpstr>PowerPoint 簡報</vt:lpstr>
      <vt:lpstr>PowerPoint 簡報</vt:lpstr>
      <vt:lpstr>誰說擴充機架式伺服器容量或備份成本高昂？</vt:lpstr>
      <vt:lpstr>TR-002/TR-004 佳評如潮</vt:lpstr>
      <vt:lpstr>TR-004U 外接 RAID 裝置</vt:lpstr>
      <vt:lpstr>什麼是外接 (硬體) RAID ? </vt:lpstr>
      <vt:lpstr>QNAP 為您跨界打造最佳擴充利器</vt:lpstr>
      <vt:lpstr>QNAP 為您跨界打造最佳擴充利器</vt:lpstr>
      <vt:lpstr>TR-004U Windows / Mac 傳輸效能</vt:lpstr>
      <vt:lpstr>PowerPoint 簡報</vt:lpstr>
      <vt:lpstr>靈活部署的短機箱設計</vt:lpstr>
      <vt:lpstr>TR-004U 正面硬體配置</vt:lpstr>
      <vt:lpstr>硬碟與 SSD 安裝方式</vt:lpstr>
      <vt:lpstr>TR-004U 背面硬體配置</vt:lpstr>
      <vt:lpstr>精巧機身 ─ 高效節能，低噪寧靜</vt:lpstr>
      <vt:lpstr>智慧型節能省電，整機休眠機制</vt:lpstr>
      <vt:lpstr>安裝 USB 線材固定夾</vt:lpstr>
      <vt:lpstr>最新 USB Type-C 埠，支援更多主機種類</vt:lpstr>
      <vt:lpstr>向下相容 USB 2.0 主機</vt:lpstr>
      <vt:lpstr>機背指撥開關磁碟模式切換說明</vt:lpstr>
      <vt:lpstr>出廠預設模式使用硬體開關切換磁碟模式</vt:lpstr>
      <vt:lpstr>直接使用硬體開關切換磁碟模式</vt:lpstr>
      <vt:lpstr>PowerPoint 簡報</vt:lpstr>
      <vt:lpstr>替 PC &amp; NAS 新增額外 USB 埠</vt:lpstr>
      <vt:lpstr>電腦端建 RAID 幫手 - QNAP External RAID Manager</vt:lpstr>
      <vt:lpstr>監控磁碟健康狀態</vt:lpstr>
      <vt:lpstr>兩步驟快速建立 RAID 群組</vt:lpstr>
      <vt:lpstr>格式化 RAID 群組</vt:lpstr>
      <vt:lpstr>如何最佳化 TR-004U 磁碟區格式？</vt:lpstr>
      <vt:lpstr>RAID 異常時即時通知</vt:lpstr>
      <vt:lpstr>外接 RAID 保護機制搭配歷史紀錄</vt:lpstr>
      <vt:lpstr>韌體及應用程式新版本通知</vt:lpstr>
      <vt:lpstr>彈性擴充伺服器儲存備份空間</vt:lpstr>
      <vt:lpstr>在 Windows 主機上使用  External RAID Manager</vt:lpstr>
      <vt:lpstr>QNAP External RAID Manager 優勢大集合</vt:lpstr>
      <vt:lpstr>PowerPoint 簡報</vt:lpstr>
      <vt:lpstr>採用官方外接 RAID 裝置，保護更上層樓 </vt:lpstr>
      <vt:lpstr>輕鬆在 QTS 建立儲存空間</vt:lpstr>
      <vt:lpstr>管理外接 RAID 群組</vt:lpstr>
      <vt:lpstr>以極低成本建立異機快照備份保險庫</vt:lpstr>
      <vt:lpstr>繼續使用從 NAS 上替換後的低容量磁碟</vt:lpstr>
      <vt:lpstr>將 TR-004U 接上 NAS， 再建立儲存池作為擴充空間</vt:lpstr>
      <vt:lpstr>用 TR-004U 擴充 NAS 儲存空間</vt:lpstr>
      <vt:lpstr>2-bay 與 4-bay 硬體 RAID 外接盒</vt:lpstr>
      <vt:lpstr>TR-004U 4-bay 1U USB 3.0 短機箱硬體 RAID 儲存擴充盒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Yang</dc:creator>
  <cp:lastModifiedBy>亞彣 蔡</cp:lastModifiedBy>
  <cp:revision>1</cp:revision>
  <cp:lastPrinted>2019-04-10T10:53:54Z</cp:lastPrinted>
  <dcterms:modified xsi:type="dcterms:W3CDTF">2019-04-12T02:59:50Z</dcterms:modified>
</cp:coreProperties>
</file>