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sldIdLst>
    <p:sldId id="264" r:id="rId2"/>
    <p:sldId id="263" r:id="rId3"/>
    <p:sldId id="277" r:id="rId4"/>
    <p:sldId id="265" r:id="rId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9FF"/>
    <a:srgbClr val="FF26FF"/>
    <a:srgbClr val="00AE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3E87A8-1512-2D62-994F-0991803CD8A6}" v="112" dt="2019-03-22T06:00:09.240"/>
    <p1510:client id="{591AFE75-9A46-D63B-65C9-556946396E42}" v="1" dt="2019-03-22T04:35:57.10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3840"/>
      </p:guideLst>
    </p:cSldViewPr>
  </p:slide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F8589-FA6C-415B-98E7-9E545D7157E8}" type="datetimeFigureOut">
              <a:rPr lang="zh-TW" altLang="en-US" smtClean="0"/>
              <a:t>2019/3/22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E50FD-8151-4469-9FB1-2339D41D7C2C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940473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ell.com/tw/partner/p/powervault-114x/pd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community.hpe.com/t5/Around-the-Storage-Block/HPE-StoreEver-Tape-with-LTO-8-has-landed/ba-p/6996332#.XJIgzygzaUk" TargetMode="External"/><Relationship Id="rId4" Type="http://schemas.openxmlformats.org/officeDocument/2006/relationships/hyperlink" Target="https://buy.hpe.com/category?catId=12169&amp;reqCatId=3446236&amp;catlevelmulti=12169_304612_3446236&amp;country=US&amp;locale=en" TargetMode="Externa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qnap.com/zh-tw/how-to/tutorial/article/%E5%A6%82%E4%BD%95%E5%88%A9%E7%94%A8-nas-%E6%8E%9B%E8%BC%89%E5%BD%B1%E5%83%8F%E7%B4%A0%E6%9D%90%E5%85%B1%E7%94%A8%E8%B3%87%E6%96%99%E5%A4%BE%E4%BB%A5%E4%BE%9B%E6%82%A8%E5%9C%A8-apple-final-cut-pro-%E5%85%A7%E5%8D%B3%E6%99%82%E9%80%B2%E8%A1%8C%E7%B7%9A%E4%B8%8A%E5%BD%B1%E5%83%8F%E5%89%AA%E8%BC%AF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http://www.animationmagazine.net/vfx/hp-evolves-z-workstations-for-vr-machine-learning-design-needs/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E50FD-8151-4469-9FB1-2339D41D7C2C}" type="slidenum">
              <a:rPr lang="zh-TW" altLang="en-US" smtClean="0"/>
              <a:t>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39499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linkClick r:id="rId3"/>
              </a:rPr>
              <a:t>https://www.dell.com/tw/partner/p/powervault-114x/pd</a:t>
            </a:r>
            <a:endParaRPr lang="en-US"/>
          </a:p>
          <a:p>
            <a:endParaRPr lang="en-US">
              <a:cs typeface="Calibri"/>
            </a:endParaRPr>
          </a:p>
          <a:p>
            <a:r>
              <a:rPr lang="en-US">
                <a:hlinkClick r:id="rId4"/>
              </a:rPr>
              <a:t>https://buy.hpe.com/category?catId=12169&amp;reqCatId=3446236&amp;catlevelmulti=12169_304612_3446236&amp;country=US&amp;locale=en</a:t>
            </a:r>
            <a:endParaRPr lang="en-US">
              <a:cs typeface="Calibri"/>
              <a:hlinkClick r:id="rId4"/>
            </a:endParaRPr>
          </a:p>
          <a:p>
            <a:r>
              <a:rPr lang="en-US">
                <a:hlinkClick r:id="rId5"/>
              </a:rPr>
              <a:t>https://community.hpe.com/t5/Around-the-Storage-Block/HPE-StoreEver-Tape-with-LTO-8-has-landed/ba-p/6996332#.XJIgzygzaUk</a:t>
            </a:r>
            <a:endParaRPr lang="en-US">
              <a:cs typeface="Calibri"/>
              <a:hlinkClick r:id="rId5"/>
            </a:endParaRP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E50FD-8151-4469-9FB1-2339D41D7C2C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570264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Alfred NAS</a:t>
            </a:r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E50FD-8151-4469-9FB1-2339D41D7C2C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148717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hlinkClick r:id="rId3"/>
              </a:rPr>
              <a:t>https://www.qnap.com/zh-tw/how-to/tutorial/article/%E5%A6%82%E4%BD%95%E5%88%A9%E7%94%A8-nas-%E6%8E%9B%E8%BC%89%E5%BD%B1%E5%83%8F%E7%B4%A0%E6%9D%90%E5%85%B1%E7%94%A8%E8%B3%87%E6%96%99%E5%A4%BE%E4%BB%A5%E4%BE%9B%E6%82%A8%E5%9C%A8-apple-final-cut-pro-%E5%85%A7%E5%8D%B3%E6%99%82%E9%80%B2%E8%A1%8C%E7%B7%9A%E4%B8%8A%E5%BD%B1%E5%83%8F%E5%89%AA%E8%BC%AF</a:t>
            </a:r>
            <a:endParaRPr lang="en-US"/>
          </a:p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E50FD-8151-4469-9FB1-2339D41D7C2C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21695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7" Type="http://schemas.openxmlformats.org/officeDocument/2006/relationships/image" Target="../media/image10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8.svg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30C81B13-26AB-4DF6-86E8-81CE0A43BF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719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27CDAE31-5669-41DD-933B-AC7EF706B44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8944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D9D725A-B2BE-47B8-AE71-ADD3552F6C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2485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輔助字幕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77647953-CA65-41F2-A234-781410D4D9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37E5D2E-8B73-46E4-AAA2-ACE8BB3A8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7ECDDDA3-3BC2-423C-98F2-D80261B9B7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3FD814B1-F007-42AA-9177-A90D353FCE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B70FA4-1477-4588-A07D-B9FFAADD314F}" type="datetimeFigureOut">
              <a:rPr lang="zh-TW" altLang="en-US" smtClean="0"/>
              <a:t>2019/3/22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6CDED86-18D5-4BDA-BBB7-431690971F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C6B6ED5A-394A-4A84-B044-BA8FB928F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13161B-D771-4EAF-9C39-40D62EAC488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129466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輔助字幕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54A1AA5-01E8-46F9-A054-9BB0D0140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圖片版面配置區 2">
            <a:extLst>
              <a:ext uri="{FF2B5EF4-FFF2-40B4-BE49-F238E27FC236}">
                <a16:creationId xmlns:a16="http://schemas.microsoft.com/office/drawing/2014/main" id="{D30E5085-F33A-49B6-A03E-3C5C9C8E31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>
            <a:extLst>
              <a:ext uri="{FF2B5EF4-FFF2-40B4-BE49-F238E27FC236}">
                <a16:creationId xmlns:a16="http://schemas.microsoft.com/office/drawing/2014/main" id="{9C1F5AF3-5E78-4892-9B6C-7679001D8C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2717CD84-F1E3-428B-979E-2D7C867A5E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B70FA4-1477-4588-A07D-B9FFAADD314F}" type="datetimeFigureOut">
              <a:rPr lang="zh-TW" altLang="en-US" smtClean="0"/>
              <a:t>2019/3/22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B92C6F88-C7C5-45B3-8B47-44255DEB0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7A2EFB5D-EDBF-4C65-A9CE-799B33CC9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13161B-D771-4EAF-9C39-40D62EAC488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245955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FF75BB61-548F-4590-94B1-85FB3DB512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564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FA0DD374-C015-4E74-A963-7334D833CA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169BBF9C-2D07-4C42-92D2-5E141260712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3803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圖片 7">
            <a:extLst>
              <a:ext uri="{FF2B5EF4-FFF2-40B4-BE49-F238E27FC236}">
                <a16:creationId xmlns:a16="http://schemas.microsoft.com/office/drawing/2014/main" id="{B04A785D-A5B4-437D-8A7D-9AF4BF420B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B6EF9D92-0447-4B21-9064-89034EE0C70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 1">
            <a:extLst>
              <a:ext uri="{FF2B5EF4-FFF2-40B4-BE49-F238E27FC236}">
                <a16:creationId xmlns:a16="http://schemas.microsoft.com/office/drawing/2014/main" id="{10DD6A53-529A-4DD0-AED8-F56991CC486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8654" y="2543840"/>
            <a:ext cx="6115397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</p:spTree>
    <p:extLst>
      <p:ext uri="{BB962C8B-B14F-4D97-AF65-F5344CB8AC3E}">
        <p14:creationId xmlns:p14="http://schemas.microsoft.com/office/powerpoint/2010/main" val="2608629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E9A3F-5BE0-4DF7-BCB6-0D8140006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F1937152-3A60-4271-BB15-886D530B4F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031132" y="4164658"/>
            <a:ext cx="9727660" cy="3058341"/>
          </a:xfrm>
          <a:prstGeom prst="rect">
            <a:avLst/>
          </a:prstGeom>
        </p:spPr>
      </p:pic>
      <p:pic>
        <p:nvPicPr>
          <p:cNvPr id="8" name="圖形 7" hidden="1">
            <a:extLst>
              <a:ext uri="{FF2B5EF4-FFF2-40B4-BE49-F238E27FC236}">
                <a16:creationId xmlns:a16="http://schemas.microsoft.com/office/drawing/2014/main" id="{58CA1D50-84A0-4F71-A1D8-C1C4026A9DC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457200" y="2351314"/>
            <a:ext cx="13106399" cy="3664822"/>
          </a:xfrm>
          <a:prstGeom prst="rect">
            <a:avLst/>
          </a:prstGeom>
        </p:spPr>
      </p:pic>
      <p:pic>
        <p:nvPicPr>
          <p:cNvPr id="9" name="圖形 8" hidden="1">
            <a:extLst>
              <a:ext uri="{FF2B5EF4-FFF2-40B4-BE49-F238E27FC236}">
                <a16:creationId xmlns:a16="http://schemas.microsoft.com/office/drawing/2014/main" id="{89724A6B-9CB7-4A1D-BA15-D3F5D3CBF36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48975" y="365125"/>
            <a:ext cx="3063875" cy="306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86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及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CCE9A3F-5BE0-4DF7-BCB6-0D8140006D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pic>
        <p:nvPicPr>
          <p:cNvPr id="7" name="圖形 6">
            <a:extLst>
              <a:ext uri="{FF2B5EF4-FFF2-40B4-BE49-F238E27FC236}">
                <a16:creationId xmlns:a16="http://schemas.microsoft.com/office/drawing/2014/main" id="{F1937152-3A60-4271-BB15-886D530B4F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031132" y="4164658"/>
            <a:ext cx="9727660" cy="3058341"/>
          </a:xfrm>
          <a:prstGeom prst="rect">
            <a:avLst/>
          </a:prstGeom>
        </p:spPr>
      </p:pic>
      <p:pic>
        <p:nvPicPr>
          <p:cNvPr id="8" name="圖形 7" hidden="1">
            <a:extLst>
              <a:ext uri="{FF2B5EF4-FFF2-40B4-BE49-F238E27FC236}">
                <a16:creationId xmlns:a16="http://schemas.microsoft.com/office/drawing/2014/main" id="{58CA1D50-84A0-4F71-A1D8-C1C4026A9DC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457200" y="2351314"/>
            <a:ext cx="13106399" cy="3664822"/>
          </a:xfrm>
          <a:prstGeom prst="rect">
            <a:avLst/>
          </a:prstGeom>
        </p:spPr>
      </p:pic>
      <p:pic>
        <p:nvPicPr>
          <p:cNvPr id="9" name="圖形 8" hidden="1">
            <a:extLst>
              <a:ext uri="{FF2B5EF4-FFF2-40B4-BE49-F238E27FC236}">
                <a16:creationId xmlns:a16="http://schemas.microsoft.com/office/drawing/2014/main" id="{89724A6B-9CB7-4A1D-BA15-D3F5D3CBF36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848975" y="365125"/>
            <a:ext cx="3063875" cy="3063875"/>
          </a:xfrm>
          <a:prstGeom prst="rect">
            <a:avLst/>
          </a:prstGeom>
        </p:spPr>
      </p:pic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0AE7245A-C063-4F31-9C0B-877E84A406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DE6977E4-4F46-4889-A58F-2E962DE489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日期版面配置區 3">
            <a:extLst>
              <a:ext uri="{FF2B5EF4-FFF2-40B4-BE49-F238E27FC236}">
                <a16:creationId xmlns:a16="http://schemas.microsoft.com/office/drawing/2014/main" id="{FF2B8B2D-6F59-4CF1-ADC3-9C0F6349254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B70FA4-1477-4588-A07D-B9FFAADD314F}" type="datetimeFigureOut">
              <a:rPr lang="zh-TW" altLang="en-US" smtClean="0"/>
              <a:t>2019/3/22</a:t>
            </a:fld>
            <a:endParaRPr lang="zh-TW" altLang="en-US"/>
          </a:p>
        </p:txBody>
      </p:sp>
      <p:sp>
        <p:nvSpPr>
          <p:cNvPr id="5" name="頁尾版面配置區 4">
            <a:extLst>
              <a:ext uri="{FF2B5EF4-FFF2-40B4-BE49-F238E27FC236}">
                <a16:creationId xmlns:a16="http://schemas.microsoft.com/office/drawing/2014/main" id="{F6EA7868-69DE-4F26-8A74-A3E29FCC0F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EE02E2E3-E0BA-4315-A869-FC897B865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13161B-D771-4EAF-9C39-40D62EAC488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86333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個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429DE9F-767C-4447-896D-5726F2E29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32F1ACD-0F6A-4279-98E2-3AA469C268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E041D00E-35DE-4F04-BF0A-6EC8738491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日期版面配置區 4">
            <a:extLst>
              <a:ext uri="{FF2B5EF4-FFF2-40B4-BE49-F238E27FC236}">
                <a16:creationId xmlns:a16="http://schemas.microsoft.com/office/drawing/2014/main" id="{2F4F00C9-D668-4B8C-BF06-19952CC90BF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B70FA4-1477-4588-A07D-B9FFAADD314F}" type="datetimeFigureOut">
              <a:rPr lang="zh-TW" altLang="en-US" smtClean="0"/>
              <a:t>2019/3/22</a:t>
            </a:fld>
            <a:endParaRPr lang="zh-TW" altLang="en-US"/>
          </a:p>
        </p:txBody>
      </p:sp>
      <p:sp>
        <p:nvSpPr>
          <p:cNvPr id="6" name="頁尾版面配置區 5">
            <a:extLst>
              <a:ext uri="{FF2B5EF4-FFF2-40B4-BE49-F238E27FC236}">
                <a16:creationId xmlns:a16="http://schemas.microsoft.com/office/drawing/2014/main" id="{341E5043-47A5-4231-85FE-E41209074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>
            <a:extLst>
              <a:ext uri="{FF2B5EF4-FFF2-40B4-BE49-F238E27FC236}">
                <a16:creationId xmlns:a16="http://schemas.microsoft.com/office/drawing/2014/main" id="{F621565B-1D0D-467C-89EF-DC8E383237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13161B-D771-4EAF-9C39-40D62EAC488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3565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9C59D2-EF15-4098-8CA7-D4B38E7C7C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ECEFB840-E24D-437D-A462-AFDC069A8E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4" name="內容版面配置區 3">
            <a:extLst>
              <a:ext uri="{FF2B5EF4-FFF2-40B4-BE49-F238E27FC236}">
                <a16:creationId xmlns:a16="http://schemas.microsoft.com/office/drawing/2014/main" id="{D86200DB-AA17-48F7-A6C7-6828EAA69A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5" name="文字版面配置區 4">
            <a:extLst>
              <a:ext uri="{FF2B5EF4-FFF2-40B4-BE49-F238E27FC236}">
                <a16:creationId xmlns:a16="http://schemas.microsoft.com/office/drawing/2014/main" id="{4273D3FC-FA56-42DB-9EA0-C4A1418B17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編輯母片文字樣式</a:t>
            </a:r>
          </a:p>
        </p:txBody>
      </p:sp>
      <p:sp>
        <p:nvSpPr>
          <p:cNvPr id="6" name="內容版面配置區 5">
            <a:extLst>
              <a:ext uri="{FF2B5EF4-FFF2-40B4-BE49-F238E27FC236}">
                <a16:creationId xmlns:a16="http://schemas.microsoft.com/office/drawing/2014/main" id="{180A4E29-2702-4430-99C5-422D014736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7" name="日期版面配置區 6">
            <a:extLst>
              <a:ext uri="{FF2B5EF4-FFF2-40B4-BE49-F238E27FC236}">
                <a16:creationId xmlns:a16="http://schemas.microsoft.com/office/drawing/2014/main" id="{AA37E0DC-7754-4B7F-9878-3FEFD1B5D27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B70FA4-1477-4588-A07D-B9FFAADD314F}" type="datetimeFigureOut">
              <a:rPr lang="zh-TW" altLang="en-US" smtClean="0"/>
              <a:t>2019/3/22</a:t>
            </a:fld>
            <a:endParaRPr lang="zh-TW" altLang="en-US"/>
          </a:p>
        </p:txBody>
      </p:sp>
      <p:sp>
        <p:nvSpPr>
          <p:cNvPr id="8" name="頁尾版面配置區 7">
            <a:extLst>
              <a:ext uri="{FF2B5EF4-FFF2-40B4-BE49-F238E27FC236}">
                <a16:creationId xmlns:a16="http://schemas.microsoft.com/office/drawing/2014/main" id="{8744F191-5A08-4AF0-8881-F95C83305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>
            <a:extLst>
              <a:ext uri="{FF2B5EF4-FFF2-40B4-BE49-F238E27FC236}">
                <a16:creationId xmlns:a16="http://schemas.microsoft.com/office/drawing/2014/main" id="{55D40AAE-C602-48B1-B5BC-1AFC2D93E9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13161B-D771-4EAF-9C39-40D62EAC488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586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E34FB06-D618-40EC-AB5C-8694D3C48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17446C3F-8AC1-4817-90F0-1A3F93402F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EB70FA4-1477-4588-A07D-B9FFAADD314F}" type="datetimeFigureOut">
              <a:rPr lang="zh-TW" altLang="en-US" smtClean="0"/>
              <a:t>2019/3/22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0D57149-B3E1-4814-A108-E11179D919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6C68D8C4-E274-4E16-87BC-35EA307AC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D13161B-D771-4EAF-9C39-40D62EAC488E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404424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9448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C1D735CD-FD7B-4B20-86A0-52D59EE38C6E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標題版面配置區 1">
            <a:extLst>
              <a:ext uri="{FF2B5EF4-FFF2-40B4-BE49-F238E27FC236}">
                <a16:creationId xmlns:a16="http://schemas.microsoft.com/office/drawing/2014/main" id="{F57BB762-C462-4E6E-8E52-341FC25E48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文字版面配置區 2">
            <a:extLst>
              <a:ext uri="{FF2B5EF4-FFF2-40B4-BE49-F238E27FC236}">
                <a16:creationId xmlns:a16="http://schemas.microsoft.com/office/drawing/2014/main" id="{CDFF6C7D-4439-4DDA-9607-72349C1AD9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</p:spTree>
    <p:extLst>
      <p:ext uri="{BB962C8B-B14F-4D97-AF65-F5344CB8AC3E}">
        <p14:creationId xmlns:p14="http://schemas.microsoft.com/office/powerpoint/2010/main" val="1592647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61" r:id="rId2"/>
    <p:sldLayoutId id="2147483662" r:id="rId3"/>
    <p:sldLayoutId id="2147483674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72" r:id="rId10"/>
    <p:sldLayoutId id="2147483671" r:id="rId11"/>
    <p:sldLayoutId id="2147483668" r:id="rId12"/>
    <p:sldLayoutId id="2147483669" r:id="rId13"/>
    <p:sldLayoutId id="2147483673" r:id="rId14"/>
    <p:sldLayoutId id="2147483650" r:id="rId15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6000" b="1" kern="1200">
          <a:solidFill>
            <a:schemeClr val="bg1"/>
          </a:solidFill>
          <a:latin typeface="微軟正黑體" panose="020B0604030504040204" pitchFamily="34" charset="-120"/>
          <a:ea typeface="微軟正黑體" panose="020B0604030504040204" pitchFamily="34" charset="-12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軟正黑體" panose="020B0604030504040204" pitchFamily="34" charset="-120"/>
          <a:ea typeface="微軟正黑體" panose="020B0604030504040204" pitchFamily="34" charset="-12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3.png"/><Relationship Id="rId18" Type="http://schemas.openxmlformats.org/officeDocument/2006/relationships/image" Target="../media/image28.jpeg"/><Relationship Id="rId26" Type="http://schemas.openxmlformats.org/officeDocument/2006/relationships/image" Target="../media/image36.png"/><Relationship Id="rId3" Type="http://schemas.openxmlformats.org/officeDocument/2006/relationships/image" Target="../media/image13.png"/><Relationship Id="rId21" Type="http://schemas.openxmlformats.org/officeDocument/2006/relationships/image" Target="../media/image31.png"/><Relationship Id="rId7" Type="http://schemas.openxmlformats.org/officeDocument/2006/relationships/image" Target="../media/image17.png"/><Relationship Id="rId12" Type="http://schemas.openxmlformats.org/officeDocument/2006/relationships/image" Target="../media/image22.png"/><Relationship Id="rId17" Type="http://schemas.openxmlformats.org/officeDocument/2006/relationships/image" Target="../media/image27.png"/><Relationship Id="rId25" Type="http://schemas.openxmlformats.org/officeDocument/2006/relationships/image" Target="../media/image3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6.png"/><Relationship Id="rId20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24" Type="http://schemas.openxmlformats.org/officeDocument/2006/relationships/image" Target="../media/image34.jpeg"/><Relationship Id="rId5" Type="http://schemas.openxmlformats.org/officeDocument/2006/relationships/image" Target="../media/image15.png"/><Relationship Id="rId15" Type="http://schemas.openxmlformats.org/officeDocument/2006/relationships/image" Target="../media/image25.png"/><Relationship Id="rId23" Type="http://schemas.openxmlformats.org/officeDocument/2006/relationships/image" Target="../media/image33.png"/><Relationship Id="rId28" Type="http://schemas.openxmlformats.org/officeDocument/2006/relationships/image" Target="../media/image38.png"/><Relationship Id="rId10" Type="http://schemas.openxmlformats.org/officeDocument/2006/relationships/image" Target="../media/image20.png"/><Relationship Id="rId19" Type="http://schemas.openxmlformats.org/officeDocument/2006/relationships/image" Target="../media/image29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24.png"/><Relationship Id="rId22" Type="http://schemas.openxmlformats.org/officeDocument/2006/relationships/image" Target="../media/image32.png"/><Relationship Id="rId27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8.png"/><Relationship Id="rId18" Type="http://schemas.openxmlformats.org/officeDocument/2006/relationships/image" Target="../media/image15.png"/><Relationship Id="rId3" Type="http://schemas.openxmlformats.org/officeDocument/2006/relationships/image" Target="../media/image39.png"/><Relationship Id="rId21" Type="http://schemas.openxmlformats.org/officeDocument/2006/relationships/image" Target="../media/image52.png"/><Relationship Id="rId7" Type="http://schemas.openxmlformats.org/officeDocument/2006/relationships/image" Target="../media/image43.png"/><Relationship Id="rId12" Type="http://schemas.openxmlformats.org/officeDocument/2006/relationships/image" Target="../media/image27.png"/><Relationship Id="rId17" Type="http://schemas.openxmlformats.org/officeDocument/2006/relationships/image" Target="../media/image14.png"/><Relationship Id="rId25" Type="http://schemas.openxmlformats.org/officeDocument/2006/relationships/image" Target="../media/image54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50.sv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24" Type="http://schemas.openxmlformats.org/officeDocument/2006/relationships/image" Target="../media/image23.png"/><Relationship Id="rId5" Type="http://schemas.openxmlformats.org/officeDocument/2006/relationships/image" Target="../media/image41.png"/><Relationship Id="rId15" Type="http://schemas.openxmlformats.org/officeDocument/2006/relationships/image" Target="../media/image49.png"/><Relationship Id="rId23" Type="http://schemas.openxmlformats.org/officeDocument/2006/relationships/image" Target="../media/image32.png"/><Relationship Id="rId10" Type="http://schemas.openxmlformats.org/officeDocument/2006/relationships/image" Target="../media/image46.svg"/><Relationship Id="rId19" Type="http://schemas.openxmlformats.org/officeDocument/2006/relationships/image" Target="../media/image16.png"/><Relationship Id="rId4" Type="http://schemas.openxmlformats.org/officeDocument/2006/relationships/image" Target="../media/image40.svg"/><Relationship Id="rId9" Type="http://schemas.openxmlformats.org/officeDocument/2006/relationships/image" Target="../media/image45.png"/><Relationship Id="rId14" Type="http://schemas.openxmlformats.org/officeDocument/2006/relationships/image" Target="../media/image34.jpeg"/><Relationship Id="rId22" Type="http://schemas.openxmlformats.org/officeDocument/2006/relationships/image" Target="../media/image53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40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2F90F3E1-0BC4-450E-A689-1C0CDE550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516466" y="-3673"/>
            <a:ext cx="9668933" cy="1600729"/>
          </a:xfrm>
        </p:spPr>
        <p:txBody>
          <a:bodyPr>
            <a:noAutofit/>
          </a:bodyPr>
          <a:lstStyle/>
          <a:p>
            <a:r>
              <a:rPr lang="en-US" altLang="zh-TW">
                <a:latin typeface="Calibri"/>
                <a:ea typeface="微軟正黑體"/>
                <a:cs typeface="Arial"/>
              </a:rPr>
              <a:t>Intelligent Post Production Solution with 25G</a:t>
            </a:r>
            <a:endParaRPr lang="en-US" altLang="zh-TW">
              <a:latin typeface="Calibri"/>
              <a:cs typeface="Arial"/>
            </a:endParaRPr>
          </a:p>
        </p:txBody>
      </p:sp>
      <p:pic>
        <p:nvPicPr>
          <p:cNvPr id="9" name="Picture 9">
            <a:extLst>
              <a:ext uri="{FF2B5EF4-FFF2-40B4-BE49-F238E27FC236}">
                <a16:creationId xmlns:a16="http://schemas.microsoft.com/office/drawing/2014/main" id="{E6A00766-D388-47FC-BDF1-1729166A0A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8549" y="3355329"/>
            <a:ext cx="1323975" cy="346075"/>
          </a:xfrm>
          <a:prstGeom prst="rect">
            <a:avLst/>
          </a:prstGeom>
        </p:spPr>
      </p:pic>
      <p:pic>
        <p:nvPicPr>
          <p:cNvPr id="30" name="Picture 23" descr="A screen shot of a computer monitor&#10;&#10;Description generated with high confidence">
            <a:extLst>
              <a:ext uri="{FF2B5EF4-FFF2-40B4-BE49-F238E27FC236}">
                <a16:creationId xmlns:a16="http://schemas.microsoft.com/office/drawing/2014/main" id="{53D5C5C9-3A6E-44E5-9ABD-77F095FB74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74" y="4895497"/>
            <a:ext cx="1079030" cy="886413"/>
          </a:xfrm>
          <a:prstGeom prst="rect">
            <a:avLst/>
          </a:prstGeom>
        </p:spPr>
      </p:pic>
      <p:pic>
        <p:nvPicPr>
          <p:cNvPr id="53" name="Picture 31" descr="A screen shot of a computer monitor&#10;&#10;Description generated with high confidence">
            <a:extLst>
              <a:ext uri="{FF2B5EF4-FFF2-40B4-BE49-F238E27FC236}">
                <a16:creationId xmlns:a16="http://schemas.microsoft.com/office/drawing/2014/main" id="{D8937E57-32C0-4393-BCE1-7FE22AE43C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856" y="5243572"/>
            <a:ext cx="1238956" cy="1018117"/>
          </a:xfrm>
          <a:prstGeom prst="rect">
            <a:avLst/>
          </a:prstGeom>
        </p:spPr>
      </p:pic>
      <p:pic>
        <p:nvPicPr>
          <p:cNvPr id="55" name="Picture 38" descr="A flat screen tv&#10;&#10;Description generated with high confidence">
            <a:extLst>
              <a:ext uri="{FF2B5EF4-FFF2-40B4-BE49-F238E27FC236}">
                <a16:creationId xmlns:a16="http://schemas.microsoft.com/office/drawing/2014/main" id="{F3DBA033-3859-4131-A049-C30CD323B90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041" y="5582238"/>
            <a:ext cx="1276585" cy="1055745"/>
          </a:xfrm>
          <a:prstGeom prst="rect">
            <a:avLst/>
          </a:prstGeom>
        </p:spPr>
      </p:pic>
      <p:pic>
        <p:nvPicPr>
          <p:cNvPr id="61" name="Picture 51" descr="A close up of a sign&#10;&#10;Description generated with high confidence">
            <a:extLst>
              <a:ext uri="{FF2B5EF4-FFF2-40B4-BE49-F238E27FC236}">
                <a16:creationId xmlns:a16="http://schemas.microsoft.com/office/drawing/2014/main" id="{DF8F6752-745F-4758-93CF-6E89105F0A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985" y="5147380"/>
            <a:ext cx="342900" cy="323850"/>
          </a:xfrm>
          <a:prstGeom prst="rect">
            <a:avLst/>
          </a:prstGeom>
        </p:spPr>
      </p:pic>
      <p:pic>
        <p:nvPicPr>
          <p:cNvPr id="63" name="Picture 53" descr="A close up of a logo&#10;&#10;Description generated with high confidence">
            <a:extLst>
              <a:ext uri="{FF2B5EF4-FFF2-40B4-BE49-F238E27FC236}">
                <a16:creationId xmlns:a16="http://schemas.microsoft.com/office/drawing/2014/main" id="{8C2D6B6C-9E45-4C84-A3EE-E0AA2074A8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741" y="4701646"/>
            <a:ext cx="323850" cy="333375"/>
          </a:xfrm>
          <a:prstGeom prst="rect">
            <a:avLst/>
          </a:prstGeom>
        </p:spPr>
      </p:pic>
      <p:pic>
        <p:nvPicPr>
          <p:cNvPr id="66" name="Picture 66" descr="A close up of a computer&#10;&#10;Description generated with high confidence">
            <a:extLst>
              <a:ext uri="{FF2B5EF4-FFF2-40B4-BE49-F238E27FC236}">
                <a16:creationId xmlns:a16="http://schemas.microsoft.com/office/drawing/2014/main" id="{1F34A2EC-1464-4C19-948F-BC0C1B3218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44933" y="845075"/>
            <a:ext cx="2055284" cy="2894401"/>
          </a:xfrm>
          <a:prstGeom prst="rect">
            <a:avLst/>
          </a:prstGeom>
        </p:spPr>
      </p:pic>
      <p:pic>
        <p:nvPicPr>
          <p:cNvPr id="68" name="Picture 68" descr="A close up of a speaker&#10;&#10;Description generated with high confidence">
            <a:extLst>
              <a:ext uri="{FF2B5EF4-FFF2-40B4-BE49-F238E27FC236}">
                <a16:creationId xmlns:a16="http://schemas.microsoft.com/office/drawing/2014/main" id="{F5DB4A97-8180-44D5-91D9-9CC84069FBB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248900" y="1013882"/>
            <a:ext cx="1811867" cy="2893484"/>
          </a:xfrm>
          <a:prstGeom prst="rect">
            <a:avLst/>
          </a:prstGeom>
        </p:spPr>
      </p:pic>
      <p:pic>
        <p:nvPicPr>
          <p:cNvPr id="74" name="Picture 74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9AD8E21-0005-4671-9FDB-5F46EF3F40E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32641" y="663166"/>
            <a:ext cx="1268070" cy="1196789"/>
          </a:xfrm>
          <a:prstGeom prst="rect">
            <a:avLst/>
          </a:prstGeom>
        </p:spPr>
      </p:pic>
      <p:pic>
        <p:nvPicPr>
          <p:cNvPr id="76" name="Picture 76">
            <a:extLst>
              <a:ext uri="{FF2B5EF4-FFF2-40B4-BE49-F238E27FC236}">
                <a16:creationId xmlns:a16="http://schemas.microsoft.com/office/drawing/2014/main" id="{B78DEACC-017F-4B4B-B8F0-E9E5221CF8D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70408" y="1931989"/>
            <a:ext cx="810684" cy="422275"/>
          </a:xfrm>
          <a:prstGeom prst="rect">
            <a:avLst/>
          </a:prstGeom>
        </p:spPr>
      </p:pic>
      <p:pic>
        <p:nvPicPr>
          <p:cNvPr id="78" name="Picture 78" descr="A close up of a device&#10;&#10;Description generated with high confidence">
            <a:extLst>
              <a:ext uri="{FF2B5EF4-FFF2-40B4-BE49-F238E27FC236}">
                <a16:creationId xmlns:a16="http://schemas.microsoft.com/office/drawing/2014/main" id="{4FBCEB91-3ADE-4AC7-85B9-AEF6670959A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79493" y="3015132"/>
            <a:ext cx="851958" cy="477309"/>
          </a:xfrm>
          <a:prstGeom prst="rect">
            <a:avLst/>
          </a:prstGeom>
        </p:spPr>
      </p:pic>
      <p:pic>
        <p:nvPicPr>
          <p:cNvPr id="84" name="Picture 84" descr="An open computer sitting on a table&#10;&#10;Description generated with high confidence">
            <a:extLst>
              <a:ext uri="{FF2B5EF4-FFF2-40B4-BE49-F238E27FC236}">
                <a16:creationId xmlns:a16="http://schemas.microsoft.com/office/drawing/2014/main" id="{342B77CC-BA14-41CC-BE53-F10CC909D4F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78337" y="5618456"/>
            <a:ext cx="2012950" cy="1130300"/>
          </a:xfrm>
          <a:prstGeom prst="rect">
            <a:avLst/>
          </a:prstGeom>
        </p:spPr>
      </p:pic>
      <p:pic>
        <p:nvPicPr>
          <p:cNvPr id="86" name="Picture 86">
            <a:extLst>
              <a:ext uri="{FF2B5EF4-FFF2-40B4-BE49-F238E27FC236}">
                <a16:creationId xmlns:a16="http://schemas.microsoft.com/office/drawing/2014/main" id="{0F0FDFBA-90AF-4335-A331-C63A1F50E4B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828096" y="5511094"/>
            <a:ext cx="457201" cy="476015"/>
          </a:xfrm>
          <a:prstGeom prst="rect">
            <a:avLst/>
          </a:prstGeom>
        </p:spPr>
      </p:pic>
      <p:pic>
        <p:nvPicPr>
          <p:cNvPr id="90" name="Picture 90">
            <a:extLst>
              <a:ext uri="{FF2B5EF4-FFF2-40B4-BE49-F238E27FC236}">
                <a16:creationId xmlns:a16="http://schemas.microsoft.com/office/drawing/2014/main" id="{AE8EE5CC-06DA-4CE3-A398-DAD06FA67BC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154075" y="5579297"/>
            <a:ext cx="414868" cy="414868"/>
          </a:xfrm>
          <a:prstGeom prst="rect">
            <a:avLst/>
          </a:prstGeom>
        </p:spPr>
      </p:pic>
      <p:pic>
        <p:nvPicPr>
          <p:cNvPr id="96" name="Picture 96">
            <a:extLst>
              <a:ext uri="{FF2B5EF4-FFF2-40B4-BE49-F238E27FC236}">
                <a16:creationId xmlns:a16="http://schemas.microsoft.com/office/drawing/2014/main" id="{CF893B84-99B4-4CE6-9AEC-8F2C9F052F9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719917" y="4523845"/>
            <a:ext cx="306917" cy="614892"/>
          </a:xfrm>
          <a:prstGeom prst="rect">
            <a:avLst/>
          </a:prstGeom>
        </p:spPr>
      </p:pic>
      <p:pic>
        <p:nvPicPr>
          <p:cNvPr id="98" name="Picture 96" descr="A picture containing wall, indoor&#10;&#10;Description generated with high confidence">
            <a:extLst>
              <a:ext uri="{FF2B5EF4-FFF2-40B4-BE49-F238E27FC236}">
                <a16:creationId xmlns:a16="http://schemas.microsoft.com/office/drawing/2014/main" id="{B9630DCC-EED8-4249-9458-F20E79653F1A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841749" y="4523844"/>
            <a:ext cx="306917" cy="614892"/>
          </a:xfrm>
          <a:prstGeom prst="rect">
            <a:avLst/>
          </a:prstGeom>
        </p:spPr>
      </p:pic>
      <p:pic>
        <p:nvPicPr>
          <p:cNvPr id="103" name="Picture 103" descr="A picture containing monitor, electronics, wall, indoor&#10;&#10;Description generated with very high confidence">
            <a:extLst>
              <a:ext uri="{FF2B5EF4-FFF2-40B4-BE49-F238E27FC236}">
                <a16:creationId xmlns:a16="http://schemas.microsoft.com/office/drawing/2014/main" id="{98B3E8E9-9B7A-4EE3-9658-EA8D44F25D60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734983" y="5583357"/>
            <a:ext cx="3335866" cy="1131119"/>
          </a:xfrm>
          <a:prstGeom prst="rect">
            <a:avLst/>
          </a:prstGeom>
        </p:spPr>
      </p:pic>
      <p:pic>
        <p:nvPicPr>
          <p:cNvPr id="2" name="Picture 2" descr="A picture containing electronics&#10;&#10;Description generated with very high confidence">
            <a:extLst>
              <a:ext uri="{FF2B5EF4-FFF2-40B4-BE49-F238E27FC236}">
                <a16:creationId xmlns:a16="http://schemas.microsoft.com/office/drawing/2014/main" id="{216481C7-DC46-40EE-9B0C-228093EBDCD9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20993" y="2037987"/>
            <a:ext cx="2743200" cy="825285"/>
          </a:xfrm>
          <a:prstGeom prst="rect">
            <a:avLst/>
          </a:prstGeom>
        </p:spPr>
      </p:pic>
      <p:sp>
        <p:nvSpPr>
          <p:cNvPr id="4" name="TextBox 27">
            <a:extLst>
              <a:ext uri="{FF2B5EF4-FFF2-40B4-BE49-F238E27FC236}">
                <a16:creationId xmlns:a16="http://schemas.microsoft.com/office/drawing/2014/main" id="{446B2272-3248-457E-88CC-355739E3BB0B}"/>
              </a:ext>
            </a:extLst>
          </p:cNvPr>
          <p:cNvSpPr txBox="1"/>
          <p:nvPr/>
        </p:nvSpPr>
        <p:spPr>
          <a:xfrm>
            <a:off x="152271" y="3325653"/>
            <a:ext cx="180389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b="1" u="sng">
                <a:solidFill>
                  <a:srgbClr val="FFFFFF"/>
                </a:solidFill>
                <a:latin typeface="Calibri"/>
                <a:ea typeface="新細明體"/>
                <a:cs typeface="Calibri"/>
              </a:rPr>
              <a:t>QSW 10G switch</a:t>
            </a:r>
          </a:p>
        </p:txBody>
      </p:sp>
      <p:sp>
        <p:nvSpPr>
          <p:cNvPr id="25" name="TextBox 27">
            <a:extLst>
              <a:ext uri="{FF2B5EF4-FFF2-40B4-BE49-F238E27FC236}">
                <a16:creationId xmlns:a16="http://schemas.microsoft.com/office/drawing/2014/main" id="{D9BC31BD-F6C6-4F52-AB24-921EB2355B36}"/>
              </a:ext>
            </a:extLst>
          </p:cNvPr>
          <p:cNvSpPr txBox="1"/>
          <p:nvPr/>
        </p:nvSpPr>
        <p:spPr>
          <a:xfrm>
            <a:off x="669678" y="1952171"/>
            <a:ext cx="1248859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b="1" u="sng">
                <a:solidFill>
                  <a:srgbClr val="FFFFFF"/>
                </a:solidFill>
                <a:latin typeface="Calibri"/>
                <a:ea typeface="新細明體"/>
                <a:cs typeface="Calibri"/>
              </a:rPr>
              <a:t>25G switch</a:t>
            </a:r>
          </a:p>
        </p:txBody>
      </p:sp>
      <p:cxnSp>
        <p:nvCxnSpPr>
          <p:cNvPr id="8" name="Connector: Curved 7">
            <a:extLst>
              <a:ext uri="{FF2B5EF4-FFF2-40B4-BE49-F238E27FC236}">
                <a16:creationId xmlns:a16="http://schemas.microsoft.com/office/drawing/2014/main" id="{17AD28BA-9DD0-424E-A41F-8E36FD02D64C}"/>
              </a:ext>
            </a:extLst>
          </p:cNvPr>
          <p:cNvCxnSpPr/>
          <p:nvPr/>
        </p:nvCxnSpPr>
        <p:spPr>
          <a:xfrm flipH="1">
            <a:off x="592432" y="3727920"/>
            <a:ext cx="2030118" cy="1168400"/>
          </a:xfrm>
          <a:prstGeom prst="curvedConnector3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0" name="Connector: Curved 9">
            <a:extLst>
              <a:ext uri="{FF2B5EF4-FFF2-40B4-BE49-F238E27FC236}">
                <a16:creationId xmlns:a16="http://schemas.microsoft.com/office/drawing/2014/main" id="{838F87F8-3DF2-4A79-8F37-593EF1F6337B}"/>
              </a:ext>
            </a:extLst>
          </p:cNvPr>
          <p:cNvCxnSpPr/>
          <p:nvPr/>
        </p:nvCxnSpPr>
        <p:spPr>
          <a:xfrm flipH="1">
            <a:off x="1544344" y="3692054"/>
            <a:ext cx="1127007" cy="1431808"/>
          </a:xfrm>
          <a:prstGeom prst="curvedConnector3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1" name="Connector: Curved 30">
            <a:extLst>
              <a:ext uri="{FF2B5EF4-FFF2-40B4-BE49-F238E27FC236}">
                <a16:creationId xmlns:a16="http://schemas.microsoft.com/office/drawing/2014/main" id="{6197FE88-5BFB-4357-A544-277CBEA5BB25}"/>
              </a:ext>
            </a:extLst>
          </p:cNvPr>
          <p:cNvCxnSpPr>
            <a:cxnSpLocks/>
          </p:cNvCxnSpPr>
          <p:nvPr/>
        </p:nvCxnSpPr>
        <p:spPr>
          <a:xfrm flipH="1">
            <a:off x="2108789" y="3692054"/>
            <a:ext cx="562562" cy="1817510"/>
          </a:xfrm>
          <a:prstGeom prst="curvedConnector3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AC562E11-FC43-4646-B6A6-E47EDFF2EB08}"/>
              </a:ext>
            </a:extLst>
          </p:cNvPr>
          <p:cNvCxnSpPr>
            <a:cxnSpLocks/>
          </p:cNvCxnSpPr>
          <p:nvPr/>
        </p:nvCxnSpPr>
        <p:spPr>
          <a:xfrm>
            <a:off x="2718387" y="3663832"/>
            <a:ext cx="161807" cy="848548"/>
          </a:xfrm>
          <a:prstGeom prst="curvedConnector3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3" name="Connector: Curved 32">
            <a:extLst>
              <a:ext uri="{FF2B5EF4-FFF2-40B4-BE49-F238E27FC236}">
                <a16:creationId xmlns:a16="http://schemas.microsoft.com/office/drawing/2014/main" id="{7CCF9FF0-15EF-452F-B30F-46854B27CA62}"/>
              </a:ext>
            </a:extLst>
          </p:cNvPr>
          <p:cNvCxnSpPr>
            <a:cxnSpLocks/>
          </p:cNvCxnSpPr>
          <p:nvPr/>
        </p:nvCxnSpPr>
        <p:spPr>
          <a:xfrm>
            <a:off x="2718387" y="3692055"/>
            <a:ext cx="1328325" cy="820325"/>
          </a:xfrm>
          <a:prstGeom prst="curvedConnector3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22D3A35E-62F7-4D81-9F8B-DD1A387AF0D0}"/>
              </a:ext>
            </a:extLst>
          </p:cNvPr>
          <p:cNvCxnSpPr>
            <a:cxnSpLocks/>
          </p:cNvCxnSpPr>
          <p:nvPr/>
        </p:nvCxnSpPr>
        <p:spPr>
          <a:xfrm>
            <a:off x="2878311" y="5103165"/>
            <a:ext cx="30105" cy="547511"/>
          </a:xfrm>
          <a:prstGeom prst="curvedConnector3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5" name="Connector: Curved 34">
            <a:extLst>
              <a:ext uri="{FF2B5EF4-FFF2-40B4-BE49-F238E27FC236}">
                <a16:creationId xmlns:a16="http://schemas.microsoft.com/office/drawing/2014/main" id="{C782B915-46B1-421C-B37E-CC042B7025C7}"/>
              </a:ext>
            </a:extLst>
          </p:cNvPr>
          <p:cNvCxnSpPr>
            <a:cxnSpLocks/>
          </p:cNvCxnSpPr>
          <p:nvPr/>
        </p:nvCxnSpPr>
        <p:spPr>
          <a:xfrm>
            <a:off x="3922535" y="5131386"/>
            <a:ext cx="124177" cy="613364"/>
          </a:xfrm>
          <a:prstGeom prst="curvedConnector3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6" name="Connector: Curved 35">
            <a:extLst>
              <a:ext uri="{FF2B5EF4-FFF2-40B4-BE49-F238E27FC236}">
                <a16:creationId xmlns:a16="http://schemas.microsoft.com/office/drawing/2014/main" id="{A5B04A57-409B-4125-92D2-4E6A8F0CF9B6}"/>
              </a:ext>
            </a:extLst>
          </p:cNvPr>
          <p:cNvCxnSpPr>
            <a:cxnSpLocks/>
          </p:cNvCxnSpPr>
          <p:nvPr/>
        </p:nvCxnSpPr>
        <p:spPr>
          <a:xfrm>
            <a:off x="3358090" y="3522721"/>
            <a:ext cx="2523066" cy="2222027"/>
          </a:xfrm>
          <a:prstGeom prst="curvedConnector3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7" name="Connector: Curved 36">
            <a:extLst>
              <a:ext uri="{FF2B5EF4-FFF2-40B4-BE49-F238E27FC236}">
                <a16:creationId xmlns:a16="http://schemas.microsoft.com/office/drawing/2014/main" id="{8D591A20-9915-4E03-8A5C-11A4C44064D1}"/>
              </a:ext>
            </a:extLst>
          </p:cNvPr>
          <p:cNvCxnSpPr>
            <a:cxnSpLocks/>
          </p:cNvCxnSpPr>
          <p:nvPr/>
        </p:nvCxnSpPr>
        <p:spPr>
          <a:xfrm>
            <a:off x="3282831" y="3522721"/>
            <a:ext cx="3162769" cy="2052694"/>
          </a:xfrm>
          <a:prstGeom prst="curvedConnector3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8" name="Connector: Curved 37">
            <a:extLst>
              <a:ext uri="{FF2B5EF4-FFF2-40B4-BE49-F238E27FC236}">
                <a16:creationId xmlns:a16="http://schemas.microsoft.com/office/drawing/2014/main" id="{0CB1B414-3757-4B60-ADD6-F400CA0063AD}"/>
              </a:ext>
            </a:extLst>
          </p:cNvPr>
          <p:cNvCxnSpPr>
            <a:cxnSpLocks/>
          </p:cNvCxnSpPr>
          <p:nvPr/>
        </p:nvCxnSpPr>
        <p:spPr>
          <a:xfrm>
            <a:off x="2200979" y="2807757"/>
            <a:ext cx="472251" cy="585139"/>
          </a:xfrm>
          <a:prstGeom prst="curvedConnector3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39" name="Connector: Curved 38">
            <a:extLst>
              <a:ext uri="{FF2B5EF4-FFF2-40B4-BE49-F238E27FC236}">
                <a16:creationId xmlns:a16="http://schemas.microsoft.com/office/drawing/2014/main" id="{3A5FCCC4-A7F7-4667-A0DD-5863CDCB05DD}"/>
              </a:ext>
            </a:extLst>
          </p:cNvPr>
          <p:cNvCxnSpPr>
            <a:cxnSpLocks/>
          </p:cNvCxnSpPr>
          <p:nvPr/>
        </p:nvCxnSpPr>
        <p:spPr>
          <a:xfrm>
            <a:off x="2718388" y="2854795"/>
            <a:ext cx="4432768" cy="2767657"/>
          </a:xfrm>
          <a:prstGeom prst="curvedConnector3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0" name="Connector: Curved 39">
            <a:extLst>
              <a:ext uri="{FF2B5EF4-FFF2-40B4-BE49-F238E27FC236}">
                <a16:creationId xmlns:a16="http://schemas.microsoft.com/office/drawing/2014/main" id="{C5519108-82FD-49FE-8C8F-2AD88A8C801A}"/>
              </a:ext>
            </a:extLst>
          </p:cNvPr>
          <p:cNvCxnSpPr>
            <a:cxnSpLocks/>
          </p:cNvCxnSpPr>
          <p:nvPr/>
        </p:nvCxnSpPr>
        <p:spPr>
          <a:xfrm>
            <a:off x="2718388" y="2854795"/>
            <a:ext cx="5270028" cy="387584"/>
          </a:xfrm>
          <a:prstGeom prst="curvedConnector3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5" name="圖片 39">
            <a:extLst>
              <a:ext uri="{FF2B5EF4-FFF2-40B4-BE49-F238E27FC236}">
                <a16:creationId xmlns:a16="http://schemas.microsoft.com/office/drawing/2014/main" id="{C02DC310-67E0-4C27-A169-F98540E0317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8667" y="2068790"/>
            <a:ext cx="420165" cy="414137"/>
          </a:xfrm>
          <a:prstGeom prst="rect">
            <a:avLst/>
          </a:prstGeom>
        </p:spPr>
      </p:pic>
      <p:pic>
        <p:nvPicPr>
          <p:cNvPr id="16" name="圖片 39">
            <a:extLst>
              <a:ext uri="{FF2B5EF4-FFF2-40B4-BE49-F238E27FC236}">
                <a16:creationId xmlns:a16="http://schemas.microsoft.com/office/drawing/2014/main" id="{1039D428-8899-42FB-BB7A-7642AF2E52D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8668" y="2605015"/>
            <a:ext cx="420164" cy="404728"/>
          </a:xfrm>
          <a:prstGeom prst="rect">
            <a:avLst/>
          </a:prstGeom>
        </p:spPr>
      </p:pic>
      <p:sp>
        <p:nvSpPr>
          <p:cNvPr id="48" name="TextBox 27">
            <a:extLst>
              <a:ext uri="{FF2B5EF4-FFF2-40B4-BE49-F238E27FC236}">
                <a16:creationId xmlns:a16="http://schemas.microsoft.com/office/drawing/2014/main" id="{9E9297F5-FCF7-4253-B2DF-3E4C28B1194D}"/>
              </a:ext>
            </a:extLst>
          </p:cNvPr>
          <p:cNvSpPr txBox="1"/>
          <p:nvPr/>
        </p:nvSpPr>
        <p:spPr>
          <a:xfrm>
            <a:off x="5505086" y="1989801"/>
            <a:ext cx="180389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b="1" u="sng">
                <a:solidFill>
                  <a:srgbClr val="FFFFFF"/>
                </a:solidFill>
                <a:latin typeface="Calibri"/>
                <a:ea typeface="新細明體"/>
                <a:cs typeface="Calibri"/>
              </a:rPr>
              <a:t>Render Server1</a:t>
            </a:r>
            <a:endParaRPr lang="en-US">
              <a:solidFill>
                <a:srgbClr val="FFFFFF"/>
              </a:solidFill>
            </a:endParaRPr>
          </a:p>
        </p:txBody>
      </p:sp>
      <p:sp>
        <p:nvSpPr>
          <p:cNvPr id="49" name="TextBox 27">
            <a:extLst>
              <a:ext uri="{FF2B5EF4-FFF2-40B4-BE49-F238E27FC236}">
                <a16:creationId xmlns:a16="http://schemas.microsoft.com/office/drawing/2014/main" id="{9126FA53-F27C-467B-8B7A-E4F0DF971436}"/>
              </a:ext>
            </a:extLst>
          </p:cNvPr>
          <p:cNvSpPr txBox="1"/>
          <p:nvPr/>
        </p:nvSpPr>
        <p:spPr>
          <a:xfrm>
            <a:off x="5467456" y="2601283"/>
            <a:ext cx="180389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b="1" u="sng">
                <a:solidFill>
                  <a:srgbClr val="FFFFFF"/>
                </a:solidFill>
                <a:latin typeface="Calibri"/>
                <a:ea typeface="新細明體"/>
                <a:cs typeface="Calibri"/>
              </a:rPr>
              <a:t>Render Server2</a:t>
            </a:r>
            <a:endParaRPr lang="en-US">
              <a:solidFill>
                <a:srgbClr val="FFFFFF"/>
              </a:solidFill>
            </a:endParaRPr>
          </a:p>
        </p:txBody>
      </p:sp>
      <p:pic>
        <p:nvPicPr>
          <p:cNvPr id="17" name="Picture 17" descr="A close up of a computer&#10;&#10;Description generated with high confidence">
            <a:extLst>
              <a:ext uri="{FF2B5EF4-FFF2-40B4-BE49-F238E27FC236}">
                <a16:creationId xmlns:a16="http://schemas.microsoft.com/office/drawing/2014/main" id="{9EE7FA25-530F-447E-A4D3-A884A06A5671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187369" y="3692584"/>
            <a:ext cx="438150" cy="733425"/>
          </a:xfrm>
          <a:prstGeom prst="rect">
            <a:avLst/>
          </a:prstGeom>
        </p:spPr>
      </p:pic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CB76CC95-D461-4522-9AD0-F192EB46BEDA}"/>
              </a:ext>
            </a:extLst>
          </p:cNvPr>
          <p:cNvCxnSpPr/>
          <p:nvPr/>
        </p:nvCxnSpPr>
        <p:spPr>
          <a:xfrm flipH="1">
            <a:off x="6675496" y="3564467"/>
            <a:ext cx="1315155" cy="302918"/>
          </a:xfrm>
          <a:prstGeom prst="curved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27">
            <a:extLst>
              <a:ext uri="{FF2B5EF4-FFF2-40B4-BE49-F238E27FC236}">
                <a16:creationId xmlns:a16="http://schemas.microsoft.com/office/drawing/2014/main" id="{FDA160FE-C02C-48F8-A406-45578FA87728}"/>
              </a:ext>
            </a:extLst>
          </p:cNvPr>
          <p:cNvSpPr txBox="1"/>
          <p:nvPr/>
        </p:nvSpPr>
        <p:spPr>
          <a:xfrm>
            <a:off x="5617974" y="4416912"/>
            <a:ext cx="189797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sz="1400" b="1" u="sng">
                <a:solidFill>
                  <a:srgbClr val="FFFFFF"/>
                </a:solidFill>
                <a:latin typeface="Calibri"/>
                <a:ea typeface="新細明體"/>
                <a:cs typeface="Calibri"/>
              </a:rPr>
              <a:t>Raw Material from TR002 (DAS)</a:t>
            </a:r>
            <a:endParaRPr lang="en-US" sz="1400">
              <a:solidFill>
                <a:srgbClr val="FFFFFF"/>
              </a:solidFill>
              <a:cs typeface="Calibri"/>
            </a:endParaRPr>
          </a:p>
        </p:txBody>
      </p:sp>
      <p:pic>
        <p:nvPicPr>
          <p:cNvPr id="57" name="Picture 51" descr="A close up of a sign&#10;&#10;Description generated with high confidence">
            <a:extLst>
              <a:ext uri="{FF2B5EF4-FFF2-40B4-BE49-F238E27FC236}">
                <a16:creationId xmlns:a16="http://schemas.microsoft.com/office/drawing/2014/main" id="{78C9F933-6912-455E-8A9B-2FB644EFA1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8763" y="6426787"/>
            <a:ext cx="342900" cy="323850"/>
          </a:xfrm>
          <a:prstGeom prst="rect">
            <a:avLst/>
          </a:prstGeom>
        </p:spPr>
      </p:pic>
      <p:pic>
        <p:nvPicPr>
          <p:cNvPr id="20" name="Picture 20" descr="A picture containing monitor, display, electronics, screen&#10;&#10;Description generated with very high confidence">
            <a:extLst>
              <a:ext uri="{FF2B5EF4-FFF2-40B4-BE49-F238E27FC236}">
                <a16:creationId xmlns:a16="http://schemas.microsoft.com/office/drawing/2014/main" id="{DE557C18-863C-4F22-A634-F3A1974785E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339998" y="6017390"/>
            <a:ext cx="373710" cy="373592"/>
          </a:xfrm>
          <a:prstGeom prst="rect">
            <a:avLst/>
          </a:prstGeom>
        </p:spPr>
      </p:pic>
      <p:pic>
        <p:nvPicPr>
          <p:cNvPr id="22" name="Picture 23" descr="A close up of a sign&#10;&#10;Description generated with high confidence">
            <a:extLst>
              <a:ext uri="{FF2B5EF4-FFF2-40B4-BE49-F238E27FC236}">
                <a16:creationId xmlns:a16="http://schemas.microsoft.com/office/drawing/2014/main" id="{31A55357-1CD2-4F98-B2BC-874A7B57663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5114337" y="6342121"/>
            <a:ext cx="364067" cy="326202"/>
          </a:xfrm>
          <a:prstGeom prst="rect">
            <a:avLst/>
          </a:prstGeom>
        </p:spPr>
      </p:pic>
      <p:pic>
        <p:nvPicPr>
          <p:cNvPr id="26" name="Picture 26" descr="A close up of a screen&#10;&#10;Description generated with very high confidence">
            <a:extLst>
              <a:ext uri="{FF2B5EF4-FFF2-40B4-BE49-F238E27FC236}">
                <a16:creationId xmlns:a16="http://schemas.microsoft.com/office/drawing/2014/main" id="{C69DEA12-B580-427B-A954-50AC78821EED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537435" y="6346766"/>
            <a:ext cx="345723" cy="335727"/>
          </a:xfrm>
          <a:prstGeom prst="rect">
            <a:avLst/>
          </a:prstGeom>
        </p:spPr>
      </p:pic>
      <p:pic>
        <p:nvPicPr>
          <p:cNvPr id="28" name="Picture 28" descr="A screen shot of a clock&#10;&#10;Description generated with high confidence">
            <a:extLst>
              <a:ext uri="{FF2B5EF4-FFF2-40B4-BE49-F238E27FC236}">
                <a16:creationId xmlns:a16="http://schemas.microsoft.com/office/drawing/2014/main" id="{F3C9B8AF-5432-448B-8DD1-748D38929F3F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257161" y="6384278"/>
            <a:ext cx="420865" cy="373593"/>
          </a:xfrm>
          <a:prstGeom prst="rect">
            <a:avLst/>
          </a:prstGeom>
        </p:spPr>
      </p:pic>
      <p:pic>
        <p:nvPicPr>
          <p:cNvPr id="41" name="Picture 41" descr="A screen shot of a clock&#10;&#10;Description generated with high confidence">
            <a:extLst>
              <a:ext uri="{FF2B5EF4-FFF2-40B4-BE49-F238E27FC236}">
                <a16:creationId xmlns:a16="http://schemas.microsoft.com/office/drawing/2014/main" id="{C00C38B0-4022-43E4-A5D8-3CFF225BD9C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654124" y="5650501"/>
            <a:ext cx="392642" cy="373592"/>
          </a:xfrm>
          <a:prstGeom prst="rect">
            <a:avLst/>
          </a:prstGeom>
        </p:spPr>
      </p:pic>
      <p:pic>
        <p:nvPicPr>
          <p:cNvPr id="43" name="Picture 44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98EAEFE4-4962-4F84-867D-D12475C15239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625997" y="2621432"/>
            <a:ext cx="373710" cy="373357"/>
          </a:xfrm>
          <a:prstGeom prst="rect">
            <a:avLst/>
          </a:prstGeom>
        </p:spPr>
      </p:pic>
      <p:pic>
        <p:nvPicPr>
          <p:cNvPr id="69" name="Picture 44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DC39A159-BCFB-4C47-8FBA-14515CCF6B32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625997" y="2104025"/>
            <a:ext cx="373710" cy="373357"/>
          </a:xfrm>
          <a:prstGeom prst="rect">
            <a:avLst/>
          </a:prstGeom>
        </p:spPr>
      </p:pic>
      <p:pic>
        <p:nvPicPr>
          <p:cNvPr id="47" name="Picture 31" descr="A close up of a device&#10;&#10;Description generated with high confidence">
            <a:extLst>
              <a:ext uri="{FF2B5EF4-FFF2-40B4-BE49-F238E27FC236}">
                <a16:creationId xmlns:a16="http://schemas.microsoft.com/office/drawing/2014/main" id="{EBB8EB9F-C7A0-4525-93C2-26E38DBDE41A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568972" y="4883031"/>
            <a:ext cx="1328797" cy="469196"/>
          </a:xfrm>
          <a:prstGeom prst="rect">
            <a:avLst/>
          </a:prstGeom>
        </p:spPr>
      </p:pic>
      <p:pic>
        <p:nvPicPr>
          <p:cNvPr id="50" name="Picture 50" descr="A close up of a computer&#10;&#10;Description generated with high confidence">
            <a:extLst>
              <a:ext uri="{FF2B5EF4-FFF2-40B4-BE49-F238E27FC236}">
                <a16:creationId xmlns:a16="http://schemas.microsoft.com/office/drawing/2014/main" id="{10CB2B22-5883-4425-A32D-8F81B793A761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8570677" y="5372394"/>
            <a:ext cx="676275" cy="1400175"/>
          </a:xfrm>
          <a:prstGeom prst="rect">
            <a:avLst/>
          </a:prstGeom>
        </p:spPr>
      </p:pic>
      <p:cxnSp>
        <p:nvCxnSpPr>
          <p:cNvPr id="73" name="Connector: Curved 72">
            <a:extLst>
              <a:ext uri="{FF2B5EF4-FFF2-40B4-BE49-F238E27FC236}">
                <a16:creationId xmlns:a16="http://schemas.microsoft.com/office/drawing/2014/main" id="{D9DA1B8D-65A6-4E74-94C9-9448EFD2F4E9}"/>
              </a:ext>
            </a:extLst>
          </p:cNvPr>
          <p:cNvCxnSpPr>
            <a:cxnSpLocks/>
          </p:cNvCxnSpPr>
          <p:nvPr/>
        </p:nvCxnSpPr>
        <p:spPr>
          <a:xfrm>
            <a:off x="8846724" y="3564467"/>
            <a:ext cx="331142" cy="1300103"/>
          </a:xfrm>
          <a:prstGeom prst="curved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TextBox 27">
            <a:extLst>
              <a:ext uri="{FF2B5EF4-FFF2-40B4-BE49-F238E27FC236}">
                <a16:creationId xmlns:a16="http://schemas.microsoft.com/office/drawing/2014/main" id="{F1293CA5-B564-438B-983A-5ACC746E32FA}"/>
              </a:ext>
            </a:extLst>
          </p:cNvPr>
          <p:cNvSpPr txBox="1"/>
          <p:nvPr/>
        </p:nvSpPr>
        <p:spPr>
          <a:xfrm>
            <a:off x="9136344" y="5555208"/>
            <a:ext cx="1107748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sz="1400" b="1" u="sng">
                <a:solidFill>
                  <a:srgbClr val="FFFFFF"/>
                </a:solidFill>
                <a:latin typeface="Calibri"/>
                <a:ea typeface="新細明體"/>
                <a:cs typeface="Calibri"/>
              </a:rPr>
              <a:t>LTO/</a:t>
            </a:r>
            <a:r>
              <a:rPr lang="en-US" altLang="zh-TW" sz="1400" b="1" u="sng" err="1">
                <a:solidFill>
                  <a:srgbClr val="FFFFFF"/>
                </a:solidFill>
                <a:latin typeface="Calibri"/>
                <a:ea typeface="新細明體"/>
                <a:cs typeface="Calibri"/>
              </a:rPr>
              <a:t>BluRay</a:t>
            </a:r>
            <a:endParaRPr lang="en-US" sz="1400" err="1">
              <a:solidFill>
                <a:srgbClr val="FFFFFF"/>
              </a:solidFill>
              <a:latin typeface="Calibri"/>
              <a:ea typeface="新細明體"/>
              <a:cs typeface="Calibri"/>
            </a:endParaRPr>
          </a:p>
          <a:p>
            <a:pPr algn="ctr"/>
            <a:r>
              <a:rPr lang="en-US" altLang="zh-TW" sz="1400" b="1" u="sng">
                <a:solidFill>
                  <a:srgbClr val="FFFFFF"/>
                </a:solidFill>
                <a:ea typeface="新細明體"/>
                <a:cs typeface="Calibri"/>
              </a:rPr>
              <a:t>Archive</a:t>
            </a:r>
          </a:p>
        </p:txBody>
      </p:sp>
      <p:pic>
        <p:nvPicPr>
          <p:cNvPr id="52" name="Picture 57">
            <a:extLst>
              <a:ext uri="{FF2B5EF4-FFF2-40B4-BE49-F238E27FC236}">
                <a16:creationId xmlns:a16="http://schemas.microsoft.com/office/drawing/2014/main" id="{F2C1901B-5787-48B5-8A6D-BAFDAE110CBA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9582973" y="3411773"/>
            <a:ext cx="514350" cy="504825"/>
          </a:xfrm>
          <a:prstGeom prst="rect">
            <a:avLst/>
          </a:prstGeom>
        </p:spPr>
      </p:pic>
      <p:pic>
        <p:nvPicPr>
          <p:cNvPr id="59" name="Picture 59" descr="A close up of a logo&#10;&#10;Description generated with high confidence">
            <a:extLst>
              <a:ext uri="{FF2B5EF4-FFF2-40B4-BE49-F238E27FC236}">
                <a16:creationId xmlns:a16="http://schemas.microsoft.com/office/drawing/2014/main" id="{622E7A28-3A39-4A6A-83AA-7F923F50302B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1008548" y="5312362"/>
            <a:ext cx="1134534" cy="1153349"/>
          </a:xfrm>
          <a:prstGeom prst="rect">
            <a:avLst/>
          </a:prstGeom>
        </p:spPr>
      </p:pic>
      <p:cxnSp>
        <p:nvCxnSpPr>
          <p:cNvPr id="79" name="Connector: Curved 78">
            <a:extLst>
              <a:ext uri="{FF2B5EF4-FFF2-40B4-BE49-F238E27FC236}">
                <a16:creationId xmlns:a16="http://schemas.microsoft.com/office/drawing/2014/main" id="{0564392C-0A01-4A3A-8C82-A39473D3AB0E}"/>
              </a:ext>
            </a:extLst>
          </p:cNvPr>
          <p:cNvCxnSpPr>
            <a:cxnSpLocks/>
          </p:cNvCxnSpPr>
          <p:nvPr/>
        </p:nvCxnSpPr>
        <p:spPr>
          <a:xfrm>
            <a:off x="10003835" y="3912541"/>
            <a:ext cx="1027289" cy="1920991"/>
          </a:xfrm>
          <a:prstGeom prst="curvedConnector3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0" name="TextBox 27">
            <a:extLst>
              <a:ext uri="{FF2B5EF4-FFF2-40B4-BE49-F238E27FC236}">
                <a16:creationId xmlns:a16="http://schemas.microsoft.com/office/drawing/2014/main" id="{9C62BC15-8798-49FE-8214-FE85D268FAD7}"/>
              </a:ext>
            </a:extLst>
          </p:cNvPr>
          <p:cNvSpPr txBox="1"/>
          <p:nvPr/>
        </p:nvSpPr>
        <p:spPr>
          <a:xfrm>
            <a:off x="10500417" y="4445135"/>
            <a:ext cx="130530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sz="1400" b="1" u="sng">
                <a:solidFill>
                  <a:srgbClr val="FFFFFF"/>
                </a:solidFill>
                <a:latin typeface="Calibri"/>
                <a:ea typeface="新細明體"/>
                <a:cs typeface="Calibri"/>
              </a:rPr>
              <a:t>Backup (with </a:t>
            </a:r>
            <a:r>
              <a:rPr lang="en-US" altLang="zh-TW" sz="1400" b="1" u="sng" err="1">
                <a:solidFill>
                  <a:srgbClr val="FFFFFF"/>
                </a:solidFill>
                <a:latin typeface="Calibri"/>
                <a:ea typeface="新細明體"/>
                <a:cs typeface="Calibri"/>
              </a:rPr>
              <a:t>Dedup</a:t>
            </a:r>
            <a:r>
              <a:rPr lang="en-US" altLang="zh-TW" sz="1400" b="1" u="sng">
                <a:solidFill>
                  <a:srgbClr val="FFFFFF"/>
                </a:solidFill>
                <a:latin typeface="Calibri"/>
                <a:ea typeface="新細明體"/>
                <a:cs typeface="Calibri"/>
              </a:rPr>
              <a:t> &amp; BBR)</a:t>
            </a:r>
            <a:endParaRPr lang="en-US"/>
          </a:p>
        </p:txBody>
      </p:sp>
      <p:pic>
        <p:nvPicPr>
          <p:cNvPr id="67" name="Picture 70" descr="A drawing of a cartoon character&#10;&#10;Description generated with high confidence">
            <a:extLst>
              <a:ext uri="{FF2B5EF4-FFF2-40B4-BE49-F238E27FC236}">
                <a16:creationId xmlns:a16="http://schemas.microsoft.com/office/drawing/2014/main" id="{5AE7B362-3D46-4469-BCE5-4A4D91252158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7707582" y="988066"/>
            <a:ext cx="794457" cy="548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466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5DF9FEF4-ABD4-4D74-86F7-FAFF13C9E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353725" y="37194"/>
            <a:ext cx="11230562" cy="1325563"/>
          </a:xfrm>
        </p:spPr>
        <p:txBody>
          <a:bodyPr>
            <a:normAutofit/>
          </a:bodyPr>
          <a:lstStyle/>
          <a:p>
            <a:r>
              <a:rPr lang="en-US" altLang="zh-TW" sz="6700">
                <a:latin typeface="Calibri"/>
                <a:ea typeface="微軟正黑體"/>
                <a:cs typeface="Calibri"/>
              </a:rPr>
              <a:t>LTO Archive Solution</a:t>
            </a: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23B46E24-FBD9-445F-8A54-F8563CA7A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888868"/>
            <a:ext cx="12192000" cy="4604007"/>
          </a:xfrm>
          <a:prstGeom prst="rect">
            <a:avLst/>
          </a:prstGeom>
        </p:spPr>
      </p:pic>
      <p:sp>
        <p:nvSpPr>
          <p:cNvPr id="8" name="TextBox 9">
            <a:extLst>
              <a:ext uri="{FF2B5EF4-FFF2-40B4-BE49-F238E27FC236}">
                <a16:creationId xmlns:a16="http://schemas.microsoft.com/office/drawing/2014/main" id="{D28ECD9E-E9A4-4AC8-B191-F9099A4EC5F2}"/>
              </a:ext>
            </a:extLst>
          </p:cNvPr>
          <p:cNvSpPr txBox="1"/>
          <p:nvPr/>
        </p:nvSpPr>
        <p:spPr>
          <a:xfrm>
            <a:off x="10256124" y="5352468"/>
            <a:ext cx="1793819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>
                <a:solidFill>
                  <a:schemeClr val="bg1"/>
                </a:solidFill>
                <a:latin typeface="Calibri"/>
                <a:ea typeface="新細明體"/>
                <a:cs typeface="Calibri"/>
              </a:rPr>
              <a:t>Tape Storage</a:t>
            </a:r>
            <a:r>
              <a:rPr lang="zh-TW" altLang="en-US">
                <a:solidFill>
                  <a:schemeClr val="bg1"/>
                </a:solidFill>
                <a:latin typeface="Calibri"/>
                <a:ea typeface="新細明體"/>
                <a:cs typeface="Calibri"/>
              </a:rPr>
              <a:t> </a:t>
            </a:r>
            <a:r>
              <a:rPr lang="en-US" altLang="zh-TW">
                <a:solidFill>
                  <a:schemeClr val="bg1"/>
                </a:solidFill>
                <a:latin typeface="Calibri"/>
                <a:ea typeface="新細明體"/>
                <a:cs typeface="Calibri"/>
              </a:rPr>
              <a:t>Equipment</a:t>
            </a:r>
            <a:endParaRPr lang="en-US">
              <a:solidFill>
                <a:schemeClr val="bg1"/>
              </a:solidFill>
              <a:latin typeface="Calibri"/>
              <a:ea typeface="新細明體"/>
              <a:cs typeface="Calibri"/>
            </a:endParaRPr>
          </a:p>
        </p:txBody>
      </p:sp>
      <p:sp>
        <p:nvSpPr>
          <p:cNvPr id="9" name="TextBox 27">
            <a:extLst>
              <a:ext uri="{FF2B5EF4-FFF2-40B4-BE49-F238E27FC236}">
                <a16:creationId xmlns:a16="http://schemas.microsoft.com/office/drawing/2014/main" id="{32E2EB6C-6CFC-4EE0-8A72-EBB15DF36B80}"/>
              </a:ext>
            </a:extLst>
          </p:cNvPr>
          <p:cNvSpPr txBox="1"/>
          <p:nvPr/>
        </p:nvSpPr>
        <p:spPr>
          <a:xfrm>
            <a:off x="77012" y="2780023"/>
            <a:ext cx="1803896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b="1" u="sng">
                <a:solidFill>
                  <a:schemeClr val="accent1"/>
                </a:solidFill>
                <a:latin typeface="Calibri"/>
                <a:ea typeface="新細明體"/>
                <a:cs typeface="Calibri"/>
              </a:rPr>
              <a:t>Post Production</a:t>
            </a:r>
          </a:p>
        </p:txBody>
      </p:sp>
      <p:sp>
        <p:nvSpPr>
          <p:cNvPr id="10" name="TextBox 36">
            <a:extLst>
              <a:ext uri="{FF2B5EF4-FFF2-40B4-BE49-F238E27FC236}">
                <a16:creationId xmlns:a16="http://schemas.microsoft.com/office/drawing/2014/main" id="{CFA01998-5379-4D0D-90DC-7C581E3AF5EE}"/>
              </a:ext>
            </a:extLst>
          </p:cNvPr>
          <p:cNvSpPr txBox="1"/>
          <p:nvPr/>
        </p:nvSpPr>
        <p:spPr>
          <a:xfrm>
            <a:off x="3763310" y="3062246"/>
            <a:ext cx="830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>
                <a:solidFill>
                  <a:schemeClr val="bg1"/>
                </a:solidFill>
                <a:latin typeface="Calibri"/>
                <a:cs typeface="Calibri"/>
              </a:rPr>
              <a:t>LUN</a:t>
            </a:r>
            <a:endParaRPr lang="en-US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1" name="TextBox 41">
            <a:extLst>
              <a:ext uri="{FF2B5EF4-FFF2-40B4-BE49-F238E27FC236}">
                <a16:creationId xmlns:a16="http://schemas.microsoft.com/office/drawing/2014/main" id="{E953E9E1-6ADD-46A0-975D-AFB501667A2A}"/>
              </a:ext>
            </a:extLst>
          </p:cNvPr>
          <p:cNvSpPr txBox="1"/>
          <p:nvPr/>
        </p:nvSpPr>
        <p:spPr>
          <a:xfrm>
            <a:off x="8457814" y="3638235"/>
            <a:ext cx="1385257" cy="2769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sz="1200">
                <a:solidFill>
                  <a:schemeClr val="bg1"/>
                </a:solidFill>
                <a:latin typeface="Calibri"/>
                <a:ea typeface="新細明體"/>
                <a:cs typeface="Calibri"/>
              </a:rPr>
              <a:t>SAS 12g adapter</a:t>
            </a:r>
            <a:endParaRPr lang="en-US" sz="1200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3" name="TextBox 52">
            <a:extLst>
              <a:ext uri="{FF2B5EF4-FFF2-40B4-BE49-F238E27FC236}">
                <a16:creationId xmlns:a16="http://schemas.microsoft.com/office/drawing/2014/main" id="{458FF9DB-F556-4C13-A860-8943D95C9B43}"/>
              </a:ext>
            </a:extLst>
          </p:cNvPr>
          <p:cNvSpPr txBox="1"/>
          <p:nvPr/>
        </p:nvSpPr>
        <p:spPr>
          <a:xfrm>
            <a:off x="2194630" y="1587421"/>
            <a:ext cx="830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>
                <a:solidFill>
                  <a:schemeClr val="bg1"/>
                </a:solidFill>
                <a:latin typeface="Calibri"/>
                <a:cs typeface="Calibri"/>
              </a:rPr>
              <a:t>NAS</a:t>
            </a:r>
            <a:endParaRPr lang="en-US">
              <a:solidFill>
                <a:schemeClr val="bg1"/>
              </a:solidFill>
              <a:latin typeface="Calibri"/>
              <a:cs typeface="Calibri"/>
            </a:endParaRPr>
          </a:p>
        </p:txBody>
      </p:sp>
      <p:sp>
        <p:nvSpPr>
          <p:cNvPr id="14" name="TextBox 74">
            <a:extLst>
              <a:ext uri="{FF2B5EF4-FFF2-40B4-BE49-F238E27FC236}">
                <a16:creationId xmlns:a16="http://schemas.microsoft.com/office/drawing/2014/main" id="{B86CE44D-CF7D-483A-84A6-3BC9495D9C7C}"/>
              </a:ext>
            </a:extLst>
          </p:cNvPr>
          <p:cNvSpPr txBox="1"/>
          <p:nvPr/>
        </p:nvSpPr>
        <p:spPr>
          <a:xfrm>
            <a:off x="3201646" y="5201627"/>
            <a:ext cx="1313847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sz="1400">
                <a:solidFill>
                  <a:schemeClr val="bg1"/>
                </a:solidFill>
                <a:latin typeface="Calibri"/>
                <a:ea typeface="新細明體"/>
                <a:cs typeface="Calibri"/>
              </a:rPr>
              <a:t>Shared Folders</a:t>
            </a:r>
            <a:endParaRPr lang="en-US" sz="1400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19" name="圖片 18">
            <a:extLst>
              <a:ext uri="{FF2B5EF4-FFF2-40B4-BE49-F238E27FC236}">
                <a16:creationId xmlns:a16="http://schemas.microsoft.com/office/drawing/2014/main" id="{A02F7838-90FD-4FE4-809E-0CC3627710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94948" y="2619937"/>
            <a:ext cx="1006801" cy="1006801"/>
          </a:xfrm>
          <a:prstGeom prst="rect">
            <a:avLst/>
          </a:prstGeom>
        </p:spPr>
      </p:pic>
      <p:sp>
        <p:nvSpPr>
          <p:cNvPr id="21" name="TextBox 74">
            <a:extLst>
              <a:ext uri="{FF2B5EF4-FFF2-40B4-BE49-F238E27FC236}">
                <a16:creationId xmlns:a16="http://schemas.microsoft.com/office/drawing/2014/main" id="{11D617E3-D637-48C7-947C-A632E8692D58}"/>
              </a:ext>
            </a:extLst>
          </p:cNvPr>
          <p:cNvSpPr txBox="1"/>
          <p:nvPr/>
        </p:nvSpPr>
        <p:spPr>
          <a:xfrm>
            <a:off x="4994830" y="3842987"/>
            <a:ext cx="993995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sz="1400">
                <a:solidFill>
                  <a:schemeClr val="bg1"/>
                </a:solidFill>
                <a:latin typeface="Calibri"/>
                <a:ea typeface="新細明體"/>
                <a:cs typeface="Calibri"/>
              </a:rPr>
              <a:t>Virtual</a:t>
            </a:r>
          </a:p>
          <a:p>
            <a:pPr algn="ctr"/>
            <a:r>
              <a:rPr lang="en-US" altLang="zh-TW" sz="1400">
                <a:solidFill>
                  <a:schemeClr val="bg1"/>
                </a:solidFill>
                <a:latin typeface="Calibri"/>
                <a:ea typeface="新細明體"/>
                <a:cs typeface="Calibri"/>
              </a:rPr>
              <a:t>Switch</a:t>
            </a:r>
            <a:endParaRPr lang="en-US" sz="1400">
              <a:solidFill>
                <a:schemeClr val="bg1"/>
              </a:solidFill>
              <a:latin typeface="Calibri"/>
              <a:ea typeface="新細明體"/>
              <a:cs typeface="Calibri"/>
            </a:endParaRPr>
          </a:p>
        </p:txBody>
      </p:sp>
      <p:sp>
        <p:nvSpPr>
          <p:cNvPr id="42" name="圖形 40">
            <a:extLst>
              <a:ext uri="{FF2B5EF4-FFF2-40B4-BE49-F238E27FC236}">
                <a16:creationId xmlns:a16="http://schemas.microsoft.com/office/drawing/2014/main" id="{89F2349D-0B39-4CDD-BD82-F192FE145F36}"/>
              </a:ext>
            </a:extLst>
          </p:cNvPr>
          <p:cNvSpPr/>
          <p:nvPr/>
        </p:nvSpPr>
        <p:spPr>
          <a:xfrm>
            <a:off x="3056322" y="2196198"/>
            <a:ext cx="5331453" cy="4319379"/>
          </a:xfrm>
          <a:custGeom>
            <a:avLst/>
            <a:gdLst>
              <a:gd name="connsiteX0" fmla="*/ 0 w 5115083"/>
              <a:gd name="connsiteY0" fmla="*/ 791715 h 3039972"/>
              <a:gd name="connsiteX1" fmla="*/ 0 w 5115083"/>
              <a:gd name="connsiteY1" fmla="*/ 308689 h 3039972"/>
              <a:gd name="connsiteX2" fmla="*/ 308689 w 5115083"/>
              <a:gd name="connsiteY2" fmla="*/ 0 h 3039972"/>
              <a:gd name="connsiteX3" fmla="*/ 4810624 w 5115083"/>
              <a:gd name="connsiteY3" fmla="*/ 0 h 3039972"/>
              <a:gd name="connsiteX4" fmla="*/ 5119313 w 5115083"/>
              <a:gd name="connsiteY4" fmla="*/ 308689 h 3039972"/>
              <a:gd name="connsiteX5" fmla="*/ 5119313 w 5115083"/>
              <a:gd name="connsiteY5" fmla="*/ 2735182 h 3039972"/>
              <a:gd name="connsiteX6" fmla="*/ 4810624 w 5115083"/>
              <a:gd name="connsiteY6" fmla="*/ 3043871 h 3039972"/>
              <a:gd name="connsiteX7" fmla="*/ 308689 w 5115083"/>
              <a:gd name="connsiteY7" fmla="*/ 3043871 h 3039972"/>
              <a:gd name="connsiteX8" fmla="*/ 0 w 5115083"/>
              <a:gd name="connsiteY8" fmla="*/ 2735182 h 3039972"/>
              <a:gd name="connsiteX9" fmla="*/ 0 w 5115083"/>
              <a:gd name="connsiteY9" fmla="*/ 1271898 h 3039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5083" h="3039972">
                <a:moveTo>
                  <a:pt x="0" y="791715"/>
                </a:moveTo>
                <a:lnTo>
                  <a:pt x="0" y="308689"/>
                </a:lnTo>
                <a:cubicBezTo>
                  <a:pt x="0" y="138187"/>
                  <a:pt x="138187" y="0"/>
                  <a:pt x="308689" y="0"/>
                </a:cubicBezTo>
                <a:lnTo>
                  <a:pt x="4810624" y="0"/>
                </a:lnTo>
                <a:cubicBezTo>
                  <a:pt x="4981126" y="0"/>
                  <a:pt x="5119313" y="138187"/>
                  <a:pt x="5119313" y="308689"/>
                </a:cubicBezTo>
                <a:lnTo>
                  <a:pt x="5119313" y="2735182"/>
                </a:lnTo>
                <a:cubicBezTo>
                  <a:pt x="5119313" y="2905685"/>
                  <a:pt x="4981126" y="3043871"/>
                  <a:pt x="4810624" y="3043871"/>
                </a:cubicBezTo>
                <a:lnTo>
                  <a:pt x="308689" y="3043871"/>
                </a:lnTo>
                <a:cubicBezTo>
                  <a:pt x="138187" y="3043871"/>
                  <a:pt x="0" y="2905685"/>
                  <a:pt x="0" y="2735182"/>
                </a:cubicBezTo>
                <a:lnTo>
                  <a:pt x="0" y="1271898"/>
                </a:lnTo>
              </a:path>
            </a:pathLst>
          </a:custGeom>
          <a:noFill/>
          <a:ln w="33032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zh-TW" altLang="en-US"/>
          </a:p>
        </p:txBody>
      </p:sp>
      <p:pic>
        <p:nvPicPr>
          <p:cNvPr id="23" name="圖片 22">
            <a:extLst>
              <a:ext uri="{FF2B5EF4-FFF2-40B4-BE49-F238E27FC236}">
                <a16:creationId xmlns:a16="http://schemas.microsoft.com/office/drawing/2014/main" id="{96871DFD-C3DD-4D1E-849C-A386A49A0D0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87783" y="2416711"/>
            <a:ext cx="1786384" cy="2206238"/>
          </a:xfrm>
          <a:prstGeom prst="rect">
            <a:avLst/>
          </a:prstGeom>
        </p:spPr>
      </p:pic>
      <p:pic>
        <p:nvPicPr>
          <p:cNvPr id="31" name="圖片 30">
            <a:extLst>
              <a:ext uri="{FF2B5EF4-FFF2-40B4-BE49-F238E27FC236}">
                <a16:creationId xmlns:a16="http://schemas.microsoft.com/office/drawing/2014/main" id="{0F5A7ABC-4873-4293-9550-08882F968F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7229" y="3351301"/>
            <a:ext cx="1035568" cy="1035568"/>
          </a:xfrm>
          <a:prstGeom prst="rect">
            <a:avLst/>
          </a:prstGeom>
        </p:spPr>
      </p:pic>
      <p:pic>
        <p:nvPicPr>
          <p:cNvPr id="33" name="圖片 32">
            <a:extLst>
              <a:ext uri="{FF2B5EF4-FFF2-40B4-BE49-F238E27FC236}">
                <a16:creationId xmlns:a16="http://schemas.microsoft.com/office/drawing/2014/main" id="{B72F2638-8111-4440-A555-75DCA68FF25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7229" y="4165486"/>
            <a:ext cx="1035568" cy="1035568"/>
          </a:xfrm>
          <a:prstGeom prst="rect">
            <a:avLst/>
          </a:prstGeom>
        </p:spPr>
      </p:pic>
      <p:pic>
        <p:nvPicPr>
          <p:cNvPr id="44" name="圖形 43">
            <a:extLst>
              <a:ext uri="{FF2B5EF4-FFF2-40B4-BE49-F238E27FC236}">
                <a16:creationId xmlns:a16="http://schemas.microsoft.com/office/drawing/2014/main" id="{1CC61970-67D2-4ED1-A7E4-B2D4ADAABBF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72789" y="2964179"/>
            <a:ext cx="1859395" cy="714643"/>
          </a:xfrm>
          <a:prstGeom prst="rect">
            <a:avLst/>
          </a:prstGeom>
        </p:spPr>
      </p:pic>
      <p:pic>
        <p:nvPicPr>
          <p:cNvPr id="35" name="圖片 34">
            <a:extLst>
              <a:ext uri="{FF2B5EF4-FFF2-40B4-BE49-F238E27FC236}">
                <a16:creationId xmlns:a16="http://schemas.microsoft.com/office/drawing/2014/main" id="{866AE692-9708-4C16-B995-4BA8DE74B48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7719" y="3014382"/>
            <a:ext cx="772161" cy="762754"/>
          </a:xfrm>
          <a:prstGeom prst="rect">
            <a:avLst/>
          </a:prstGeom>
        </p:spPr>
      </p:pic>
      <p:pic>
        <p:nvPicPr>
          <p:cNvPr id="40" name="圖片 39">
            <a:extLst>
              <a:ext uri="{FF2B5EF4-FFF2-40B4-BE49-F238E27FC236}">
                <a16:creationId xmlns:a16="http://schemas.microsoft.com/office/drawing/2014/main" id="{8923B948-5974-483D-8990-C4205B8D6C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1927" y="1880645"/>
            <a:ext cx="1012830" cy="1006801"/>
          </a:xfrm>
          <a:prstGeom prst="rect">
            <a:avLst/>
          </a:prstGeom>
        </p:spPr>
      </p:pic>
      <p:pic>
        <p:nvPicPr>
          <p:cNvPr id="26" name="Picture 27">
            <a:extLst>
              <a:ext uri="{FF2B5EF4-FFF2-40B4-BE49-F238E27FC236}">
                <a16:creationId xmlns:a16="http://schemas.microsoft.com/office/drawing/2014/main" id="{630C8464-DFEE-4478-8C3B-CCD9EABC53DB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64326" y="3680647"/>
            <a:ext cx="2272830" cy="1603963"/>
          </a:xfrm>
          <a:prstGeom prst="rect">
            <a:avLst/>
          </a:prstGeom>
        </p:spPr>
      </p:pic>
      <p:pic>
        <p:nvPicPr>
          <p:cNvPr id="30" name="Picture 31" descr="A close up of a device&#10;&#10;Description generated with high confidence">
            <a:extLst>
              <a:ext uri="{FF2B5EF4-FFF2-40B4-BE49-F238E27FC236}">
                <a16:creationId xmlns:a16="http://schemas.microsoft.com/office/drawing/2014/main" id="{20ED932F-7844-4432-ADD6-0A14A6F4ED50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942454" y="3471921"/>
            <a:ext cx="2222500" cy="845491"/>
          </a:xfrm>
          <a:prstGeom prst="rect">
            <a:avLst/>
          </a:prstGeom>
        </p:spPr>
      </p:pic>
      <p:sp>
        <p:nvSpPr>
          <p:cNvPr id="47" name="TextBox 52">
            <a:extLst>
              <a:ext uri="{FF2B5EF4-FFF2-40B4-BE49-F238E27FC236}">
                <a16:creationId xmlns:a16="http://schemas.microsoft.com/office/drawing/2014/main" id="{11A92735-F81E-458F-A8D9-D0C77C5A6874}"/>
              </a:ext>
            </a:extLst>
          </p:cNvPr>
          <p:cNvSpPr txBox="1"/>
          <p:nvPr/>
        </p:nvSpPr>
        <p:spPr>
          <a:xfrm>
            <a:off x="1976734" y="1318674"/>
            <a:ext cx="1219992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b="1">
                <a:solidFill>
                  <a:srgbClr val="FF0000"/>
                </a:solidFill>
                <a:highlight>
                  <a:srgbClr val="00FFFF"/>
                </a:highlight>
                <a:latin typeface="Calibri"/>
                <a:ea typeface="新細明體"/>
                <a:cs typeface="Calibri"/>
              </a:rPr>
              <a:t>放機器圖 </a:t>
            </a:r>
          </a:p>
        </p:txBody>
      </p:sp>
      <p:sp>
        <p:nvSpPr>
          <p:cNvPr id="36" name="圖形 40">
            <a:extLst>
              <a:ext uri="{FF2B5EF4-FFF2-40B4-BE49-F238E27FC236}">
                <a16:creationId xmlns:a16="http://schemas.microsoft.com/office/drawing/2014/main" id="{169A70DB-271D-4900-91E0-D4D33C739E88}"/>
              </a:ext>
            </a:extLst>
          </p:cNvPr>
          <p:cNvSpPr/>
          <p:nvPr/>
        </p:nvSpPr>
        <p:spPr>
          <a:xfrm>
            <a:off x="74174" y="2751235"/>
            <a:ext cx="2245824" cy="3971306"/>
          </a:xfrm>
          <a:custGeom>
            <a:avLst/>
            <a:gdLst>
              <a:gd name="connsiteX0" fmla="*/ 0 w 5115083"/>
              <a:gd name="connsiteY0" fmla="*/ 791715 h 3039972"/>
              <a:gd name="connsiteX1" fmla="*/ 0 w 5115083"/>
              <a:gd name="connsiteY1" fmla="*/ 308689 h 3039972"/>
              <a:gd name="connsiteX2" fmla="*/ 308689 w 5115083"/>
              <a:gd name="connsiteY2" fmla="*/ 0 h 3039972"/>
              <a:gd name="connsiteX3" fmla="*/ 4810624 w 5115083"/>
              <a:gd name="connsiteY3" fmla="*/ 0 h 3039972"/>
              <a:gd name="connsiteX4" fmla="*/ 5119313 w 5115083"/>
              <a:gd name="connsiteY4" fmla="*/ 308689 h 3039972"/>
              <a:gd name="connsiteX5" fmla="*/ 5119313 w 5115083"/>
              <a:gd name="connsiteY5" fmla="*/ 2735182 h 3039972"/>
              <a:gd name="connsiteX6" fmla="*/ 4810624 w 5115083"/>
              <a:gd name="connsiteY6" fmla="*/ 3043871 h 3039972"/>
              <a:gd name="connsiteX7" fmla="*/ 308689 w 5115083"/>
              <a:gd name="connsiteY7" fmla="*/ 3043871 h 3039972"/>
              <a:gd name="connsiteX8" fmla="*/ 0 w 5115083"/>
              <a:gd name="connsiteY8" fmla="*/ 2735182 h 3039972"/>
              <a:gd name="connsiteX9" fmla="*/ 0 w 5115083"/>
              <a:gd name="connsiteY9" fmla="*/ 1271898 h 3039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115083" h="3039972">
                <a:moveTo>
                  <a:pt x="0" y="791715"/>
                </a:moveTo>
                <a:lnTo>
                  <a:pt x="0" y="308689"/>
                </a:lnTo>
                <a:cubicBezTo>
                  <a:pt x="0" y="138187"/>
                  <a:pt x="138187" y="0"/>
                  <a:pt x="308689" y="0"/>
                </a:cubicBezTo>
                <a:lnTo>
                  <a:pt x="4810624" y="0"/>
                </a:lnTo>
                <a:cubicBezTo>
                  <a:pt x="4981126" y="0"/>
                  <a:pt x="5119313" y="138187"/>
                  <a:pt x="5119313" y="308689"/>
                </a:cubicBezTo>
                <a:lnTo>
                  <a:pt x="5119313" y="2735182"/>
                </a:lnTo>
                <a:cubicBezTo>
                  <a:pt x="5119313" y="2905685"/>
                  <a:pt x="4981126" y="3043871"/>
                  <a:pt x="4810624" y="3043871"/>
                </a:cubicBezTo>
                <a:lnTo>
                  <a:pt x="308689" y="3043871"/>
                </a:lnTo>
                <a:cubicBezTo>
                  <a:pt x="138187" y="3043871"/>
                  <a:pt x="0" y="2905685"/>
                  <a:pt x="0" y="2735182"/>
                </a:cubicBezTo>
                <a:lnTo>
                  <a:pt x="0" y="1271898"/>
                </a:lnTo>
              </a:path>
            </a:pathLst>
          </a:custGeom>
          <a:noFill/>
          <a:ln w="33032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zh-TW" altLang="en-US"/>
          </a:p>
        </p:txBody>
      </p:sp>
      <p:pic>
        <p:nvPicPr>
          <p:cNvPr id="41" name="圖形 37">
            <a:extLst>
              <a:ext uri="{FF2B5EF4-FFF2-40B4-BE49-F238E27FC236}">
                <a16:creationId xmlns:a16="http://schemas.microsoft.com/office/drawing/2014/main" id="{62E481EA-2352-426E-9E40-9AE8CAA377E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967872" y="3362402"/>
            <a:ext cx="1338848" cy="701920"/>
          </a:xfrm>
          <a:prstGeom prst="rect">
            <a:avLst/>
          </a:prstGeom>
        </p:spPr>
      </p:pic>
      <p:pic>
        <p:nvPicPr>
          <p:cNvPr id="22" name="Picture 23" descr="A screen shot of a computer monitor&#10;&#10;Description generated with high confidence">
            <a:extLst>
              <a:ext uri="{FF2B5EF4-FFF2-40B4-BE49-F238E27FC236}">
                <a16:creationId xmlns:a16="http://schemas.microsoft.com/office/drawing/2014/main" id="{29F6E3A9-F8A1-42FE-A06B-9B7DD698FF8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81374" y="4895497"/>
            <a:ext cx="1079030" cy="886413"/>
          </a:xfrm>
          <a:prstGeom prst="rect">
            <a:avLst/>
          </a:prstGeom>
        </p:spPr>
      </p:pic>
      <p:pic>
        <p:nvPicPr>
          <p:cNvPr id="28" name="Picture 31" descr="A screen shot of a computer monitor&#10;&#10;Description generated with high confidence">
            <a:extLst>
              <a:ext uri="{FF2B5EF4-FFF2-40B4-BE49-F238E27FC236}">
                <a16:creationId xmlns:a16="http://schemas.microsoft.com/office/drawing/2014/main" id="{F3678674-1968-4AC4-A94A-731FBE6586F6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438856" y="5243572"/>
            <a:ext cx="1238956" cy="1018117"/>
          </a:xfrm>
          <a:prstGeom prst="rect">
            <a:avLst/>
          </a:prstGeom>
        </p:spPr>
      </p:pic>
      <p:pic>
        <p:nvPicPr>
          <p:cNvPr id="37" name="Picture 38">
            <a:extLst>
              <a:ext uri="{FF2B5EF4-FFF2-40B4-BE49-F238E27FC236}">
                <a16:creationId xmlns:a16="http://schemas.microsoft.com/office/drawing/2014/main" id="{0BA6EDD7-3A19-4233-8038-C0CAD73FBAD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28041" y="5582238"/>
            <a:ext cx="1276585" cy="1055745"/>
          </a:xfrm>
          <a:prstGeom prst="rect">
            <a:avLst/>
          </a:prstGeom>
        </p:spPr>
      </p:pic>
      <p:pic>
        <p:nvPicPr>
          <p:cNvPr id="51" name="Picture 51" descr="A close up of a sign&#10;&#10;Description generated with high confidence">
            <a:extLst>
              <a:ext uri="{FF2B5EF4-FFF2-40B4-BE49-F238E27FC236}">
                <a16:creationId xmlns:a16="http://schemas.microsoft.com/office/drawing/2014/main" id="{BD9BA37E-1CEF-45E0-AFAC-F9DF9A970252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540698" y="5581297"/>
            <a:ext cx="342900" cy="323850"/>
          </a:xfrm>
          <a:prstGeom prst="rect">
            <a:avLst/>
          </a:prstGeom>
        </p:spPr>
      </p:pic>
      <p:pic>
        <p:nvPicPr>
          <p:cNvPr id="53" name="Picture 53">
            <a:extLst>
              <a:ext uri="{FF2B5EF4-FFF2-40B4-BE49-F238E27FC236}">
                <a16:creationId xmlns:a16="http://schemas.microsoft.com/office/drawing/2014/main" id="{04061A1F-7636-46E0-A8BE-AB6DA8B2F64D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929334" y="4805128"/>
            <a:ext cx="323850" cy="333375"/>
          </a:xfrm>
          <a:prstGeom prst="rect">
            <a:avLst/>
          </a:prstGeom>
        </p:spPr>
      </p:pic>
      <p:pic>
        <p:nvPicPr>
          <p:cNvPr id="55" name="Picture 55" descr="A picture containing monitor, wall, indoor&#10;&#10;Description generated with high confidence">
            <a:extLst>
              <a:ext uri="{FF2B5EF4-FFF2-40B4-BE49-F238E27FC236}">
                <a16:creationId xmlns:a16="http://schemas.microsoft.com/office/drawing/2014/main" id="{EC08DEA4-F159-4D8B-9594-A7C7CF2D2618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6068" y="3330281"/>
            <a:ext cx="1409348" cy="1015883"/>
          </a:xfrm>
          <a:prstGeom prst="rect">
            <a:avLst/>
          </a:prstGeom>
        </p:spPr>
      </p:pic>
      <p:sp>
        <p:nvSpPr>
          <p:cNvPr id="57" name="TextBox 27">
            <a:extLst>
              <a:ext uri="{FF2B5EF4-FFF2-40B4-BE49-F238E27FC236}">
                <a16:creationId xmlns:a16="http://schemas.microsoft.com/office/drawing/2014/main" id="{FCAF09EA-E450-4EF3-910B-A4D9D685C0E3}"/>
              </a:ext>
            </a:extLst>
          </p:cNvPr>
          <p:cNvSpPr txBox="1"/>
          <p:nvPr/>
        </p:nvSpPr>
        <p:spPr>
          <a:xfrm>
            <a:off x="2701679" y="1143135"/>
            <a:ext cx="4823672" cy="9019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en-US" altLang="zh-TW" sz="2000" b="1" u="sng">
                <a:solidFill>
                  <a:srgbClr val="0070C0"/>
                </a:solidFill>
                <a:latin typeface="Calibri"/>
                <a:ea typeface="新細明體"/>
                <a:cs typeface="Calibri"/>
              </a:rPr>
              <a:t>NAS for Backup + Archive</a:t>
            </a:r>
          </a:p>
          <a:p>
            <a:pPr algn="ctr"/>
            <a:r>
              <a:rPr lang="en-US" altLang="zh-TW" sz="1600" u="sng">
                <a:solidFill>
                  <a:srgbClr val="0070C0"/>
                </a:solidFill>
                <a:latin typeface="Calibri"/>
                <a:ea typeface="新細明體"/>
                <a:cs typeface="Calibri"/>
              </a:rPr>
              <a:t>Recommended Model:  </a:t>
            </a:r>
            <a:r>
              <a:rPr lang="en-US" sz="1600">
                <a:solidFill>
                  <a:srgbClr val="FF0000"/>
                </a:solidFill>
                <a:latin typeface="Calibri"/>
                <a:ea typeface="新細明體"/>
                <a:cs typeface="Calibri"/>
              </a:rPr>
              <a:t>Tower: x82/85/77/88, Rackmount: 77/85/88</a:t>
            </a:r>
            <a:endParaRPr lang="en-US" altLang="zh-TW" sz="1600" u="sng">
              <a:solidFill>
                <a:srgbClr val="0070C0"/>
              </a:solidFill>
              <a:latin typeface="Calibri"/>
              <a:ea typeface="新細明體"/>
              <a:cs typeface="Calibri"/>
            </a:endParaRPr>
          </a:p>
        </p:txBody>
      </p:sp>
      <p:pic>
        <p:nvPicPr>
          <p:cNvPr id="38" name="Picture 55" descr="A picture containing monitor, wall, indoor&#10;&#10;Description generated with high confidence">
            <a:extLst>
              <a:ext uri="{FF2B5EF4-FFF2-40B4-BE49-F238E27FC236}">
                <a16:creationId xmlns:a16="http://schemas.microsoft.com/office/drawing/2014/main" id="{6313842A-17C4-4485-B211-771CC0502CD2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446809" y="2032059"/>
            <a:ext cx="1409348" cy="1015883"/>
          </a:xfrm>
          <a:prstGeom prst="rect">
            <a:avLst/>
          </a:prstGeom>
        </p:spPr>
      </p:pic>
      <p:pic>
        <p:nvPicPr>
          <p:cNvPr id="39" name="圖形 44">
            <a:extLst>
              <a:ext uri="{FF2B5EF4-FFF2-40B4-BE49-F238E27FC236}">
                <a16:creationId xmlns:a16="http://schemas.microsoft.com/office/drawing/2014/main" id="{6FB779A7-E296-462F-B2AC-D5E377CE2F3C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8099015" y="4031778"/>
            <a:ext cx="2258810" cy="869643"/>
          </a:xfrm>
          <a:prstGeom prst="rect">
            <a:avLst/>
          </a:prstGeom>
        </p:spPr>
      </p:pic>
      <p:sp>
        <p:nvSpPr>
          <p:cNvPr id="48" name="TextBox 9">
            <a:extLst>
              <a:ext uri="{FF2B5EF4-FFF2-40B4-BE49-F238E27FC236}">
                <a16:creationId xmlns:a16="http://schemas.microsoft.com/office/drawing/2014/main" id="{0B18C188-A673-4FA7-85CB-062C885F6283}"/>
              </a:ext>
            </a:extLst>
          </p:cNvPr>
          <p:cNvSpPr txBox="1"/>
          <p:nvPr/>
        </p:nvSpPr>
        <p:spPr>
          <a:xfrm>
            <a:off x="8129158" y="4309502"/>
            <a:ext cx="22588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TW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TW" sz="1400" b="1">
                <a:solidFill>
                  <a:schemeClr val="bg1"/>
                </a:solidFill>
                <a:latin typeface="Calibri"/>
                <a:cs typeface="Calibri"/>
              </a:rPr>
              <a:t>Directly connected</a:t>
            </a:r>
            <a:endParaRPr lang="en-US" sz="1400" b="1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2" name="Picture 41" descr="A screen shot of a clock&#10;&#10;Description generated with high confidence">
            <a:extLst>
              <a:ext uri="{FF2B5EF4-FFF2-40B4-BE49-F238E27FC236}">
                <a16:creationId xmlns:a16="http://schemas.microsoft.com/office/drawing/2014/main" id="{45C304A0-A1D6-4EED-8D2C-874D529F9ADB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929754" y="5584649"/>
            <a:ext cx="364420" cy="335963"/>
          </a:xfrm>
          <a:prstGeom prst="rect">
            <a:avLst/>
          </a:prstGeom>
        </p:spPr>
      </p:pic>
      <p:pic>
        <p:nvPicPr>
          <p:cNvPr id="3" name="Picture 86" descr="A close up of a logo&#10;&#10;Description generated with high confidence">
            <a:extLst>
              <a:ext uri="{FF2B5EF4-FFF2-40B4-BE49-F238E27FC236}">
                <a16:creationId xmlns:a16="http://schemas.microsoft.com/office/drawing/2014/main" id="{1BB2A961-EF4A-4030-B43C-8D19B48D0368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414170" y="5059538"/>
            <a:ext cx="419572" cy="428978"/>
          </a:xfrm>
          <a:prstGeom prst="rect">
            <a:avLst/>
          </a:prstGeom>
        </p:spPr>
      </p:pic>
      <p:pic>
        <p:nvPicPr>
          <p:cNvPr id="43" name="圖形 43">
            <a:extLst>
              <a:ext uri="{FF2B5EF4-FFF2-40B4-BE49-F238E27FC236}">
                <a16:creationId xmlns:a16="http://schemas.microsoft.com/office/drawing/2014/main" id="{0645FD0C-2971-4A40-B192-E94CA0E2839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06937" y="5268994"/>
            <a:ext cx="1859395" cy="714643"/>
          </a:xfrm>
          <a:prstGeom prst="rect">
            <a:avLst/>
          </a:prstGeom>
        </p:spPr>
      </p:pic>
      <p:pic>
        <p:nvPicPr>
          <p:cNvPr id="12" name="Picture 14" descr="A picture containing indoor, object, black, sitting&#10;&#10;Description generated with very high confidence">
            <a:extLst>
              <a:ext uri="{FF2B5EF4-FFF2-40B4-BE49-F238E27FC236}">
                <a16:creationId xmlns:a16="http://schemas.microsoft.com/office/drawing/2014/main" id="{F8634701-8115-4F4A-9EC1-8623140F0438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654330" y="5115160"/>
            <a:ext cx="99060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1326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標題 4">
            <a:extLst>
              <a:ext uri="{FF2B5EF4-FFF2-40B4-BE49-F238E27FC236}">
                <a16:creationId xmlns:a16="http://schemas.microsoft.com/office/drawing/2014/main" id="{5DF9FEF4-ABD4-4D74-86F7-FAFF13C9EC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8231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altLang="zh-TW" sz="6700">
                <a:latin typeface="Arial"/>
                <a:ea typeface="微軟正黑體"/>
                <a:cs typeface="Arial"/>
              </a:rPr>
              <a:t>LTO archive solution</a:t>
            </a:r>
            <a:br>
              <a:rPr lang="en-US" altLang="zh-TW" sz="6700">
                <a:latin typeface="Arial"/>
                <a:ea typeface="微軟正黑體"/>
                <a:cs typeface="Arial"/>
              </a:rPr>
            </a:br>
            <a:r>
              <a:rPr lang="en-US" altLang="zh-TW" sz="3100">
                <a:latin typeface="Arial"/>
                <a:ea typeface="微軟正黑體"/>
                <a:cs typeface="Arial"/>
              </a:rPr>
              <a:t>with your original Tape equipment &amp; Archive software</a:t>
            </a:r>
            <a:endParaRPr lang="zh-TW" altLang="en-US" sz="3100">
              <a:latin typeface="Arial"/>
              <a:ea typeface="微軟正黑體"/>
              <a:cs typeface="Arial"/>
            </a:endParaRPr>
          </a:p>
        </p:txBody>
      </p:sp>
      <p:pic>
        <p:nvPicPr>
          <p:cNvPr id="6" name="圖形 5">
            <a:extLst>
              <a:ext uri="{FF2B5EF4-FFF2-40B4-BE49-F238E27FC236}">
                <a16:creationId xmlns:a16="http://schemas.microsoft.com/office/drawing/2014/main" id="{23B46E24-FBD9-445F-8A54-F8563CA7A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1888868"/>
            <a:ext cx="12192000" cy="4604007"/>
          </a:xfrm>
          <a:prstGeom prst="rect">
            <a:avLst/>
          </a:prstGeom>
        </p:spPr>
      </p:pic>
      <p:pic>
        <p:nvPicPr>
          <p:cNvPr id="2" name="Picture 2" descr="A screenshot of a social media post&#10;&#10;Description generated with very high confidence">
            <a:extLst>
              <a:ext uri="{FF2B5EF4-FFF2-40B4-BE49-F238E27FC236}">
                <a16:creationId xmlns:a16="http://schemas.microsoft.com/office/drawing/2014/main" id="{665A8DB8-46E8-49FE-98B6-2C51B1C3EF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724" y="2290530"/>
            <a:ext cx="7026874" cy="3955397"/>
          </a:xfrm>
          <a:prstGeom prst="rect">
            <a:avLst/>
          </a:prstGeom>
        </p:spPr>
      </p:pic>
      <p:pic>
        <p:nvPicPr>
          <p:cNvPr id="4" name="Picture 6" descr="A screenshot of a computer screen&#10;&#10;Description generated with very high confidence">
            <a:extLst>
              <a:ext uri="{FF2B5EF4-FFF2-40B4-BE49-F238E27FC236}">
                <a16:creationId xmlns:a16="http://schemas.microsoft.com/office/drawing/2014/main" id="{6360EFCD-3F91-4A62-AE0B-8B31EB80E8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442" y="61740"/>
            <a:ext cx="11962713" cy="6729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316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4" descr="A screenshot of a computer screen&#10;&#10;Description generated with very high confidence">
            <a:extLst>
              <a:ext uri="{FF2B5EF4-FFF2-40B4-BE49-F238E27FC236}">
                <a16:creationId xmlns:a16="http://schemas.microsoft.com/office/drawing/2014/main" id="{257B89D2-E3C8-4269-B2B3-2202136120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84" y="210905"/>
            <a:ext cx="10680699" cy="664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2159335"/>
      </p:ext>
    </p:extLst>
  </p:cSld>
  <p:clrMapOvr>
    <a:masterClrMapping/>
  </p:clrMapOvr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寬螢幕</PresentationFormat>
  <Slides>4</Slides>
  <Notes>4</Notes>
  <HiddenSlides>0</HiddenSlide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5" baseType="lpstr">
      <vt:lpstr>自訂設計</vt:lpstr>
      <vt:lpstr>Intelligent Post Production Solution with 25G</vt:lpstr>
      <vt:lpstr>LTO Archive Solution</vt:lpstr>
      <vt:lpstr>LTO archive solution with your original Tape equipment &amp; Archive software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QNAP_Lucas Lin</dc:creator>
  <cp:revision>2</cp:revision>
  <dcterms:created xsi:type="dcterms:W3CDTF">2019-03-06T01:52:27Z</dcterms:created>
  <dcterms:modified xsi:type="dcterms:W3CDTF">2019-03-22T09:38:21Z</dcterms:modified>
</cp:coreProperties>
</file>