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6"/>
  </p:notesMasterIdLst>
  <p:sldIdLst>
    <p:sldId id="256" r:id="rId2"/>
    <p:sldId id="257" r:id="rId3"/>
    <p:sldId id="260" r:id="rId4"/>
    <p:sldId id="261" r:id="rId5"/>
    <p:sldId id="262" r:id="rId6"/>
    <p:sldId id="275" r:id="rId7"/>
    <p:sldId id="259" r:id="rId8"/>
    <p:sldId id="264" r:id="rId9"/>
    <p:sldId id="266" r:id="rId10"/>
    <p:sldId id="273" r:id="rId11"/>
    <p:sldId id="274" r:id="rId12"/>
    <p:sldId id="276" r:id="rId13"/>
    <p:sldId id="278" r:id="rId14"/>
    <p:sldId id="279" r:id="rId15"/>
    <p:sldId id="281" r:id="rId16"/>
    <p:sldId id="284" r:id="rId17"/>
    <p:sldId id="290" r:id="rId18"/>
    <p:sldId id="286" r:id="rId19"/>
    <p:sldId id="288" r:id="rId20"/>
    <p:sldId id="289" r:id="rId21"/>
    <p:sldId id="267" r:id="rId22"/>
    <p:sldId id="270" r:id="rId23"/>
    <p:sldId id="271" r:id="rId24"/>
    <p:sldId id="28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NAP_Mili Wang" initials="QW" lastIdx="2" clrIdx="0">
    <p:extLst>
      <p:ext uri="{19B8F6BF-5375-455C-9EA6-DF929625EA0E}">
        <p15:presenceInfo xmlns:p15="http://schemas.microsoft.com/office/powerpoint/2012/main" userId="QNAP_Mili W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DC00"/>
    <a:srgbClr val="469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660" y="7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AF0FF-2F2A-497D-9F76-F3A22ADB932A}" type="datetimeFigureOut">
              <a:rPr lang="zh-TW" altLang="en-US" smtClean="0"/>
              <a:pPr/>
              <a:t>2019/4/2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2E4F8-1A19-42E1-B064-F8D9BDEEDCBC}" type="slidenum">
              <a:rPr lang="zh-TW" altLang="en-US" smtClean="0"/>
              <a:pPr/>
              <a:t>‹#›</a:t>
            </a:fld>
            <a:endParaRPr lang="zh-TW" altLang="en-US"/>
          </a:p>
        </p:txBody>
      </p:sp>
    </p:spTree>
    <p:extLst>
      <p:ext uri="{BB962C8B-B14F-4D97-AF65-F5344CB8AC3E}">
        <p14:creationId xmlns:p14="http://schemas.microsoft.com/office/powerpoint/2010/main" val="2718079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B152E4F8-1A19-42E1-B064-F8D9BDEEDCBC}" type="slidenum">
              <a:rPr lang="zh-TW" altLang="en-US" smtClean="0"/>
              <a:pPr/>
              <a:t>2</a:t>
            </a:fld>
            <a:endParaRPr lang="zh-TW" altLang="en-US"/>
          </a:p>
        </p:txBody>
      </p:sp>
    </p:spTree>
    <p:extLst>
      <p:ext uri="{BB962C8B-B14F-4D97-AF65-F5344CB8AC3E}">
        <p14:creationId xmlns:p14="http://schemas.microsoft.com/office/powerpoint/2010/main" val="2457961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152E4F8-1A19-42E1-B064-F8D9BDEEDCBC}" type="slidenum">
              <a:rPr lang="zh-TW" altLang="en-US" smtClean="0"/>
              <a:pPr/>
              <a:t>4</a:t>
            </a:fld>
            <a:endParaRPr lang="zh-TW" altLang="en-US"/>
          </a:p>
        </p:txBody>
      </p:sp>
    </p:spTree>
    <p:extLst>
      <p:ext uri="{BB962C8B-B14F-4D97-AF65-F5344CB8AC3E}">
        <p14:creationId xmlns:p14="http://schemas.microsoft.com/office/powerpoint/2010/main" val="2315593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B152E4F8-1A19-42E1-B064-F8D9BDEEDCBC}" type="slidenum">
              <a:rPr lang="zh-TW" altLang="en-US" smtClean="0"/>
              <a:pPr/>
              <a:t>5</a:t>
            </a:fld>
            <a:endParaRPr lang="zh-TW" altLang="en-US"/>
          </a:p>
        </p:txBody>
      </p:sp>
    </p:spTree>
    <p:extLst>
      <p:ext uri="{BB962C8B-B14F-4D97-AF65-F5344CB8AC3E}">
        <p14:creationId xmlns:p14="http://schemas.microsoft.com/office/powerpoint/2010/main" val="2386311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B152E4F8-1A19-42E1-B064-F8D9BDEEDCBC}" type="slidenum">
              <a:rPr lang="zh-TW" altLang="en-US" smtClean="0"/>
              <a:pPr/>
              <a:t>8</a:t>
            </a:fld>
            <a:endParaRPr lang="zh-TW" altLang="en-US"/>
          </a:p>
        </p:txBody>
      </p:sp>
    </p:spTree>
    <p:extLst>
      <p:ext uri="{BB962C8B-B14F-4D97-AF65-F5344CB8AC3E}">
        <p14:creationId xmlns:p14="http://schemas.microsoft.com/office/powerpoint/2010/main" val="112883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7DE6118-2437-4B30-8E3C-4D2BE6020583}" type="datetimeFigureOut">
              <a:rPr lang="en-US" dirty="0"/>
              <a:pPr/>
              <a:t>4/2/2019</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9E57DC2-970A-4B3E-BB1C-7A09969E49DF}" type="slidenum">
              <a:rPr lang="en-US" dirty="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圖片 7">
            <a:extLst>
              <a:ext uri="{FF2B5EF4-FFF2-40B4-BE49-F238E27FC236}">
                <a16:creationId xmlns:a16="http://schemas.microsoft.com/office/drawing/2014/main" id="{09F5457F-8524-4401-887F-CBA6DEB8C2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2081388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87DE6118-2437-4B30-8E3C-4D2BE6020583}" type="datetimeFigureOut">
              <a:rPr lang="en-US" dirty="0"/>
              <a:pPr/>
              <a:t>4/2/2019</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69E57DC2-970A-4B3E-BB1C-7A09969E49DF}" type="slidenum">
              <a:rPr lang="en-US" dirty="0"/>
              <a:pPr/>
              <a:t>‹#›</a:t>
            </a:fld>
            <a:endParaRPr lang="en-US"/>
          </a:p>
        </p:txBody>
      </p:sp>
    </p:spTree>
    <p:extLst>
      <p:ext uri="{BB962C8B-B14F-4D97-AF65-F5344CB8AC3E}">
        <p14:creationId xmlns:p14="http://schemas.microsoft.com/office/powerpoint/2010/main" val="274568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097280" y="6459785"/>
            <a:ext cx="2472271" cy="365125"/>
          </a:xfrm>
          <a:prstGeom prst="rect">
            <a:avLst/>
          </a:prstGeom>
        </p:spPr>
        <p:txBody>
          <a:bodyPr/>
          <a:lstStyle/>
          <a:p>
            <a:fld id="{87DE6118-2437-4B30-8E3C-4D2BE6020583}" type="datetimeFigureOut">
              <a:rPr lang="en-US" dirty="0"/>
              <a:pPr/>
              <a:t>4/2/2019</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69E57DC2-970A-4B3E-BB1C-7A09969E49DF}" type="slidenum">
              <a:rPr lang="en-US" dirty="0"/>
              <a:pPr/>
              <a:t>‹#›</a:t>
            </a:fld>
            <a:endParaRPr lang="en-US"/>
          </a:p>
        </p:txBody>
      </p:sp>
    </p:spTree>
    <p:extLst>
      <p:ext uri="{BB962C8B-B14F-4D97-AF65-F5344CB8AC3E}">
        <p14:creationId xmlns:p14="http://schemas.microsoft.com/office/powerpoint/2010/main" val="388216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87DE6118-2437-4B30-8E3C-4D2BE6020583}" type="datetimeFigureOut">
              <a:rPr lang="en-US" dirty="0"/>
              <a:pPr/>
              <a:t>4/2/2019</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69E57DC2-970A-4B3E-BB1C-7A09969E49DF}" type="slidenum">
              <a:rPr lang="en-US" dirty="0"/>
              <a:pPr/>
              <a:t>‹#›</a:t>
            </a:fld>
            <a:endParaRPr lang="en-US"/>
          </a:p>
        </p:txBody>
      </p:sp>
    </p:spTree>
    <p:extLst>
      <p:ext uri="{BB962C8B-B14F-4D97-AF65-F5344CB8AC3E}">
        <p14:creationId xmlns:p14="http://schemas.microsoft.com/office/powerpoint/2010/main" val="3772509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87DE6118-2437-4B30-8E3C-4D2BE6020583}" type="datetimeFigureOut">
              <a:rPr lang="en-US" dirty="0"/>
              <a:pPr/>
              <a:t>4/2/2019</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69E57DC2-970A-4B3E-BB1C-7A09969E49DF}" type="slidenum">
              <a:rPr lang="en-US" dirty="0"/>
              <a:pPr/>
              <a:t>‹#›</a:t>
            </a:fld>
            <a:endParaRPr lang="en-US"/>
          </a:p>
        </p:txBody>
      </p:sp>
    </p:spTree>
    <p:extLst>
      <p:ext uri="{BB962C8B-B14F-4D97-AF65-F5344CB8AC3E}">
        <p14:creationId xmlns:p14="http://schemas.microsoft.com/office/powerpoint/2010/main" val="1921745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7DE6118-2437-4B30-8E3C-4D2BE6020583}" type="datetimeFigureOut">
              <a:rPr lang="en-US" dirty="0"/>
              <a:pPr/>
              <a:t>4/2/2019</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9E57DC2-970A-4B3E-BB1C-7A09969E49DF}" type="slidenum">
              <a:rPr lang="en-US" dirty="0"/>
              <a:pPr/>
              <a:t>‹#›</a:t>
            </a:fld>
            <a:endParaRPr lang="en-US"/>
          </a:p>
        </p:txBody>
      </p:sp>
    </p:spTree>
    <p:extLst>
      <p:ext uri="{BB962C8B-B14F-4D97-AF65-F5344CB8AC3E}">
        <p14:creationId xmlns:p14="http://schemas.microsoft.com/office/powerpoint/2010/main" val="593467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7DE6118-2437-4B30-8E3C-4D2BE6020583}" type="datetimeFigureOut">
              <a:rPr lang="en-US" dirty="0"/>
              <a:pPr/>
              <a:t>4/2/2019</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9E57DC2-970A-4B3E-BB1C-7A09969E49DF}" type="slidenum">
              <a:rPr lang="en-US" dirty="0"/>
              <a:pPr/>
              <a:t>‹#›</a:t>
            </a:fld>
            <a:endParaRPr lang="en-US"/>
          </a:p>
        </p:txBody>
      </p:sp>
    </p:spTree>
    <p:extLst>
      <p:ext uri="{BB962C8B-B14F-4D97-AF65-F5344CB8AC3E}">
        <p14:creationId xmlns:p14="http://schemas.microsoft.com/office/powerpoint/2010/main" val="35721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7DE6118-2437-4B30-8E3C-4D2BE6020583}" type="datetimeFigureOut">
              <a:rPr lang="en-US" dirty="0"/>
              <a:pPr/>
              <a:t>4/2/2019</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9E57DC2-970A-4B3E-BB1C-7A09969E49DF}" type="slidenum">
              <a:rPr lang="en-US" dirty="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圖片 9">
            <a:extLst>
              <a:ext uri="{FF2B5EF4-FFF2-40B4-BE49-F238E27FC236}">
                <a16:creationId xmlns:a16="http://schemas.microsoft.com/office/drawing/2014/main" id="{BB6D5477-09BA-4666-8153-E524510C05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116493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7DE6118-2437-4B30-8E3C-4D2BE6020583}" type="datetimeFigureOut">
              <a:rPr lang="en-US" dirty="0"/>
              <a:pPr/>
              <a:t>4/2/2019</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9E57DC2-970A-4B3E-BB1C-7A09969E49DF}" type="slidenum">
              <a:rPr lang="en-US" dirty="0"/>
              <a:pPr/>
              <a:t>‹#›</a:t>
            </a:fld>
            <a:endParaRPr lang="en-US"/>
          </a:p>
        </p:txBody>
      </p:sp>
    </p:spTree>
    <p:extLst>
      <p:ext uri="{BB962C8B-B14F-4D97-AF65-F5344CB8AC3E}">
        <p14:creationId xmlns:p14="http://schemas.microsoft.com/office/powerpoint/2010/main" val="98675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id="{35DCFF31-7BDF-4D9E-8092-4CF128847B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p:cNvSpPr>
            <a:spLocks noGrp="1"/>
          </p:cNvSpPr>
          <p:nvPr>
            <p:ph type="title"/>
          </p:nvPr>
        </p:nvSpPr>
        <p:spPr>
          <a:xfrm>
            <a:off x="7772400" y="277689"/>
            <a:ext cx="3789946" cy="1142988"/>
          </a:xfrm>
        </p:spPr>
        <p:txBody>
          <a:bodyPr anchor="b" anchorCtr="0">
            <a:noAutofit/>
          </a:bodyPr>
          <a:lstStyle>
            <a:lvl1pPr algn="ctr">
              <a:lnSpc>
                <a:spcPct val="85000"/>
              </a:lnSpc>
              <a:defRPr sz="4400" b="1">
                <a:solidFill>
                  <a:schemeClr val="tx1">
                    <a:lumMod val="85000"/>
                    <a:lumOff val="15000"/>
                  </a:schemeClr>
                </a:solidFill>
              </a:defRPr>
            </a:lvl1pPr>
          </a:lstStyle>
          <a:p>
            <a:r>
              <a:rPr lang="zh-TW" altLang="en-US"/>
              <a:t>按一下以編輯母片標題樣式</a:t>
            </a:r>
            <a:endParaRPr lang="en-US"/>
          </a:p>
        </p:txBody>
      </p:sp>
      <p:sp>
        <p:nvSpPr>
          <p:cNvPr id="3" name="Text Placeholder 2"/>
          <p:cNvSpPr>
            <a:spLocks noGrp="1"/>
          </p:cNvSpPr>
          <p:nvPr>
            <p:ph type="body" idx="1"/>
          </p:nvPr>
        </p:nvSpPr>
        <p:spPr>
          <a:xfrm>
            <a:off x="1066800" y="1126865"/>
            <a:ext cx="6428874" cy="5177681"/>
          </a:xfrm>
        </p:spPr>
        <p:txBody>
          <a:bodyPr lIns="91440" rIns="91440" anchor="t" anchorCtr="0">
            <a:normAutofit/>
          </a:bodyPr>
          <a:lstStyle>
            <a:lvl1pPr marL="0" indent="0">
              <a:buNone/>
              <a:defRPr sz="2400" cap="all" spc="200" baseline="0">
                <a:solidFill>
                  <a:schemeClr val="bg1"/>
                </a:solidFill>
                <a:latin typeface="微軟正黑體" panose="020B0604030504040204" pitchFamily="34" charset="-120"/>
                <a:ea typeface="微軟正黑體" panose="020B0604030504040204"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Tree>
    <p:extLst>
      <p:ext uri="{BB962C8B-B14F-4D97-AF65-F5344CB8AC3E}">
        <p14:creationId xmlns:p14="http://schemas.microsoft.com/office/powerpoint/2010/main" val="120210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1_章節標題">
    <p:bg>
      <p:bgPr>
        <a:solidFill>
          <a:schemeClr val="bg1"/>
        </a:solidFill>
        <a:effectLst/>
      </p:bgPr>
    </p:bg>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B066C2AB-8ACC-4C2C-8796-B5DCD0A41C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57"/>
            <a:ext cx="12192000" cy="6856286"/>
          </a:xfrm>
          <a:prstGeom prst="rect">
            <a:avLst/>
          </a:prstGeom>
        </p:spPr>
      </p:pic>
      <p:sp>
        <p:nvSpPr>
          <p:cNvPr id="2" name="Title 1"/>
          <p:cNvSpPr>
            <a:spLocks noGrp="1"/>
          </p:cNvSpPr>
          <p:nvPr>
            <p:ph type="title"/>
          </p:nvPr>
        </p:nvSpPr>
        <p:spPr>
          <a:xfrm>
            <a:off x="1143001" y="1541005"/>
            <a:ext cx="10058398" cy="949532"/>
          </a:xfrm>
        </p:spPr>
        <p:txBody>
          <a:bodyPr anchor="ctr" anchorCtr="0">
            <a:noAutofit/>
          </a:bodyPr>
          <a:lstStyle>
            <a:lvl1pPr algn="ctr">
              <a:lnSpc>
                <a:spcPct val="85000"/>
              </a:lnSpc>
              <a:defRPr sz="4400" b="1">
                <a:solidFill>
                  <a:schemeClr val="tx1">
                    <a:lumMod val="85000"/>
                    <a:lumOff val="15000"/>
                  </a:schemeClr>
                </a:solidFill>
              </a:defRPr>
            </a:lvl1pPr>
          </a:lstStyle>
          <a:p>
            <a:r>
              <a:rPr lang="zh-TW" altLang="en-US"/>
              <a:t>按一下以編輯母片標題樣式</a:t>
            </a:r>
            <a:endParaRPr lang="en-US"/>
          </a:p>
        </p:txBody>
      </p:sp>
      <p:sp>
        <p:nvSpPr>
          <p:cNvPr id="3" name="Text Placeholder 2"/>
          <p:cNvSpPr>
            <a:spLocks noGrp="1"/>
          </p:cNvSpPr>
          <p:nvPr>
            <p:ph type="body" idx="1"/>
          </p:nvPr>
        </p:nvSpPr>
        <p:spPr>
          <a:xfrm>
            <a:off x="1143001" y="2574758"/>
            <a:ext cx="10058399" cy="2947737"/>
          </a:xfrm>
        </p:spPr>
        <p:txBody>
          <a:bodyPr lIns="91440" rIns="91440" anchor="t" anchorCtr="0">
            <a:normAutofit/>
          </a:bodyPr>
          <a:lstStyle>
            <a:lvl1pPr marL="0" indent="0">
              <a:buNone/>
              <a:defRPr sz="2400" cap="all" spc="200" baseline="0">
                <a:solidFill>
                  <a:schemeClr val="tx1"/>
                </a:solidFill>
                <a:latin typeface="Arial" panose="020B0604020202020204" pitchFamily="34" charset="0"/>
                <a:ea typeface="微軟正黑體" panose="020B0604030504040204" pitchFamily="34" charset="-12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Tree>
    <p:extLst>
      <p:ext uri="{BB962C8B-B14F-4D97-AF65-F5344CB8AC3E}">
        <p14:creationId xmlns:p14="http://schemas.microsoft.com/office/powerpoint/2010/main" val="265396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2_章節標題">
    <p:bg>
      <p:bgPr>
        <a:solidFill>
          <a:schemeClr val="bg1"/>
        </a:solidFill>
        <a:effectLst/>
      </p:bgPr>
    </p:bg>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49627352-1E92-4B42-976B-CD4763CB63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p:cNvSpPr>
            <a:spLocks noGrp="1"/>
          </p:cNvSpPr>
          <p:nvPr>
            <p:ph type="title"/>
          </p:nvPr>
        </p:nvSpPr>
        <p:spPr>
          <a:xfrm>
            <a:off x="685801" y="944961"/>
            <a:ext cx="3922294" cy="1497449"/>
          </a:xfrm>
        </p:spPr>
        <p:txBody>
          <a:bodyPr anchor="ctr" anchorCtr="0">
            <a:noAutofit/>
          </a:bodyPr>
          <a:lstStyle>
            <a:lvl1pPr algn="ctr">
              <a:lnSpc>
                <a:spcPct val="85000"/>
              </a:lnSpc>
              <a:defRPr sz="4400" b="1">
                <a:solidFill>
                  <a:srgbClr val="FFFF00"/>
                </a:solidFill>
              </a:defRPr>
            </a:lvl1pPr>
          </a:lstStyle>
          <a:p>
            <a:r>
              <a:rPr lang="zh-TW" altLang="en-US"/>
              <a:t>按一下以編輯母片標題樣式</a:t>
            </a:r>
            <a:endParaRPr lang="en-US"/>
          </a:p>
        </p:txBody>
      </p:sp>
      <p:sp>
        <p:nvSpPr>
          <p:cNvPr id="3" name="Text Placeholder 2"/>
          <p:cNvSpPr>
            <a:spLocks noGrp="1"/>
          </p:cNvSpPr>
          <p:nvPr>
            <p:ph type="body" idx="1"/>
          </p:nvPr>
        </p:nvSpPr>
        <p:spPr>
          <a:xfrm>
            <a:off x="685802" y="2442410"/>
            <a:ext cx="3922294" cy="3801979"/>
          </a:xfrm>
        </p:spPr>
        <p:txBody>
          <a:bodyPr lIns="91440" rIns="91440" anchor="t" anchorCtr="0">
            <a:normAutofit/>
          </a:bodyPr>
          <a:lstStyle>
            <a:lvl1pPr marL="0" indent="0">
              <a:buNone/>
              <a:defRPr sz="2400" cap="all" spc="200" baseline="0">
                <a:solidFill>
                  <a:schemeClr val="bg1"/>
                </a:solidFill>
                <a:latin typeface="微軟正黑體" panose="020B0604030504040204" pitchFamily="34" charset="-120"/>
                <a:ea typeface="微軟正黑體" panose="020B0604030504040204"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Tree>
    <p:extLst>
      <p:ext uri="{BB962C8B-B14F-4D97-AF65-F5344CB8AC3E}">
        <p14:creationId xmlns:p14="http://schemas.microsoft.com/office/powerpoint/2010/main" val="113454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3_章節標題">
    <p:bg>
      <p:bgPr>
        <a:solidFill>
          <a:schemeClr val="bg1"/>
        </a:solidFill>
        <a:effectLst/>
      </p:bgPr>
    </p:bg>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29A7BBAF-DD19-4BC9-8AFC-966007D2C2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p:cNvSpPr>
            <a:spLocks noGrp="1"/>
          </p:cNvSpPr>
          <p:nvPr>
            <p:ph type="title"/>
          </p:nvPr>
        </p:nvSpPr>
        <p:spPr>
          <a:xfrm>
            <a:off x="685801" y="944961"/>
            <a:ext cx="3922294" cy="1497449"/>
          </a:xfrm>
        </p:spPr>
        <p:txBody>
          <a:bodyPr anchor="ctr" anchorCtr="0">
            <a:noAutofit/>
          </a:bodyPr>
          <a:lstStyle>
            <a:lvl1pPr algn="ctr">
              <a:lnSpc>
                <a:spcPct val="85000"/>
              </a:lnSpc>
              <a:defRPr sz="4400" b="1">
                <a:solidFill>
                  <a:srgbClr val="FFFF00"/>
                </a:solidFill>
              </a:defRPr>
            </a:lvl1pPr>
          </a:lstStyle>
          <a:p>
            <a:r>
              <a:rPr lang="zh-TW" altLang="en-US"/>
              <a:t>按一下以編輯母片標題樣式</a:t>
            </a:r>
            <a:endParaRPr lang="en-US"/>
          </a:p>
        </p:txBody>
      </p:sp>
      <p:sp>
        <p:nvSpPr>
          <p:cNvPr id="3" name="Text Placeholder 2"/>
          <p:cNvSpPr>
            <a:spLocks noGrp="1"/>
          </p:cNvSpPr>
          <p:nvPr>
            <p:ph type="body" idx="1"/>
          </p:nvPr>
        </p:nvSpPr>
        <p:spPr>
          <a:xfrm>
            <a:off x="685802" y="2442410"/>
            <a:ext cx="3922294" cy="3801979"/>
          </a:xfrm>
        </p:spPr>
        <p:txBody>
          <a:bodyPr lIns="91440" rIns="91440" anchor="t" anchorCtr="0">
            <a:normAutofit/>
          </a:bodyPr>
          <a:lstStyle>
            <a:lvl1pPr marL="0" indent="0">
              <a:buNone/>
              <a:defRPr sz="2400" cap="all" spc="200" baseline="0">
                <a:solidFill>
                  <a:schemeClr val="bg1"/>
                </a:solidFill>
                <a:latin typeface="微軟正黑體" panose="020B0604030504040204" pitchFamily="34" charset="-120"/>
                <a:ea typeface="微軟正黑體" panose="020B0604030504040204"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Tree>
    <p:extLst>
      <p:ext uri="{BB962C8B-B14F-4D97-AF65-F5344CB8AC3E}">
        <p14:creationId xmlns:p14="http://schemas.microsoft.com/office/powerpoint/2010/main" val="388516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1097279"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87DE6118-2437-4B30-8E3C-4D2BE6020583}" type="datetimeFigureOut">
              <a:rPr lang="en-US" dirty="0"/>
              <a:pPr/>
              <a:t>4/2/2019</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69E57DC2-970A-4B3E-BB1C-7A09969E49DF}" type="slidenum">
              <a:rPr lang="en-US" dirty="0"/>
              <a:pPr/>
              <a:t>‹#›</a:t>
            </a:fld>
            <a:endParaRPr lang="en-US"/>
          </a:p>
        </p:txBody>
      </p:sp>
    </p:spTree>
    <p:extLst>
      <p:ext uri="{BB962C8B-B14F-4D97-AF65-F5344CB8AC3E}">
        <p14:creationId xmlns:p14="http://schemas.microsoft.com/office/powerpoint/2010/main" val="3317389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87DE6118-2437-4B30-8E3C-4D2BE6020583}" type="datetimeFigureOut">
              <a:rPr lang="en-US" dirty="0"/>
              <a:pPr/>
              <a:t>4/2/2019</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69E57DC2-970A-4B3E-BB1C-7A09969E49DF}" type="slidenum">
              <a:rPr lang="en-US" dirty="0"/>
              <a:pPr/>
              <a:t>‹#›</a:t>
            </a:fld>
            <a:endParaRPr lang="en-US"/>
          </a:p>
        </p:txBody>
      </p:sp>
    </p:spTree>
    <p:extLst>
      <p:ext uri="{BB962C8B-B14F-4D97-AF65-F5344CB8AC3E}">
        <p14:creationId xmlns:p14="http://schemas.microsoft.com/office/powerpoint/2010/main" val="3545626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6D95D193-F993-4DE8-9F55-68FCC095FF1F}"/>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Placeholder 1"/>
          <p:cNvSpPr>
            <a:spLocks noGrp="1"/>
          </p:cNvSpPr>
          <p:nvPr>
            <p:ph type="title"/>
          </p:nvPr>
        </p:nvSpPr>
        <p:spPr>
          <a:xfrm>
            <a:off x="1097279" y="214411"/>
            <a:ext cx="10826015" cy="7624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Text Placeholder 2"/>
          <p:cNvSpPr>
            <a:spLocks noGrp="1"/>
          </p:cNvSpPr>
          <p:nvPr>
            <p:ph type="body" idx="1"/>
          </p:nvPr>
        </p:nvSpPr>
        <p:spPr>
          <a:xfrm>
            <a:off x="498069" y="1706648"/>
            <a:ext cx="11196625" cy="4826499"/>
          </a:xfrm>
          <a:prstGeom prst="rect">
            <a:avLst/>
          </a:prstGeom>
        </p:spPr>
        <p:txBody>
          <a:bodyPr vert="horz" lIns="0" tIns="45720" rIns="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extLst>
      <p:ext uri="{BB962C8B-B14F-4D97-AF65-F5344CB8AC3E}">
        <p14:creationId xmlns:p14="http://schemas.microsoft.com/office/powerpoint/2010/main" val="198498238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74" r:id="rId6"/>
    <p:sldLayoutId id="2147483675"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914400" rtl="0" eaLnBrk="1" latinLnBrk="0" hangingPunct="1">
        <a:lnSpc>
          <a:spcPct val="85000"/>
        </a:lnSpc>
        <a:spcBef>
          <a:spcPct val="0"/>
        </a:spcBef>
        <a:buNone/>
        <a:defRPr sz="4000" b="1" kern="1200" spc="-50" baseline="0">
          <a:solidFill>
            <a:schemeClr val="bg1"/>
          </a:solidFill>
          <a:latin typeface="Arial" panose="020B0604020202020204" pitchFamily="34" charset="0"/>
          <a:ea typeface="微軟正黑體" panose="020B0604030504040204" pitchFamily="34" charset="-120"/>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b="1" kern="1200">
          <a:solidFill>
            <a:schemeClr val="tx1"/>
          </a:solidFill>
          <a:latin typeface="微軟正黑體" panose="020B0604030504040204" pitchFamily="34" charset="-120"/>
          <a:ea typeface="微軟正黑體" panose="020B0604030504040204" pitchFamily="34"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b="1" kern="1200">
          <a:solidFill>
            <a:schemeClr val="tx1"/>
          </a:solidFill>
          <a:latin typeface="微軟正黑體" panose="020B0604030504040204" pitchFamily="34" charset="-120"/>
          <a:ea typeface="微軟正黑體" panose="020B0604030504040204" pitchFamily="34"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1" kern="1200">
          <a:solidFill>
            <a:schemeClr val="tx1"/>
          </a:solidFill>
          <a:latin typeface="微軟正黑體" panose="020B0604030504040204" pitchFamily="34" charset="-120"/>
          <a:ea typeface="微軟正黑體" panose="020B0604030504040204" pitchFamily="34"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1" kern="1200">
          <a:solidFill>
            <a:schemeClr val="tx1"/>
          </a:solidFill>
          <a:latin typeface="微軟正黑體" panose="020B0604030504040204" pitchFamily="34" charset="-120"/>
          <a:ea typeface="微軟正黑體" panose="020B0604030504040204" pitchFamily="34"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1" kern="1200">
          <a:solidFill>
            <a:schemeClr val="tx1"/>
          </a:solidFill>
          <a:latin typeface="微軟正黑體" panose="020B0604030504040204" pitchFamily="34" charset="-120"/>
          <a:ea typeface="微軟正黑體" panose="020B0604030504040204" pitchFamily="34"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082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9D915B-AA88-477B-AB77-F4B6A1B389A3}"/>
              </a:ext>
            </a:extLst>
          </p:cNvPr>
          <p:cNvSpPr>
            <a:spLocks noGrp="1"/>
          </p:cNvSpPr>
          <p:nvPr>
            <p:ph type="title"/>
          </p:nvPr>
        </p:nvSpPr>
        <p:spPr>
          <a:xfrm>
            <a:off x="1097279" y="166285"/>
            <a:ext cx="10826015" cy="762463"/>
          </a:xfrm>
        </p:spPr>
        <p:txBody>
          <a:bodyPr/>
          <a:lstStyle/>
          <a:p>
            <a:r>
              <a:rPr lang="en-US" altLang="zh-TW">
                <a:latin typeface="Arial" panose="020B0604020202020204" pitchFamily="34" charset="0"/>
                <a:cs typeface="Arial" panose="020B0604020202020204" pitchFamily="34" charset="0"/>
              </a:rPr>
              <a:t>QTS &amp; </a:t>
            </a:r>
            <a:r>
              <a:rPr lang="en-US" altLang="zh-TW" err="1">
                <a:latin typeface="Arial" panose="020B0604020202020204" pitchFamily="34" charset="0"/>
                <a:cs typeface="Arial" panose="020B0604020202020204" pitchFamily="34" charset="0"/>
              </a:rPr>
              <a:t>Ubuntu</a:t>
            </a:r>
            <a:r>
              <a:rPr lang="en-US" altLang="zh-TW">
                <a:latin typeface="Arial" panose="020B0604020202020204" pitchFamily="34" charset="0"/>
                <a:cs typeface="Arial" panose="020B0604020202020204" pitchFamily="34" charset="0"/>
              </a:rPr>
              <a:t> Dual System</a:t>
            </a:r>
            <a:endParaRPr lang="zh-TW" sz="4000">
              <a:latin typeface="Microsoft JhengHei UI"/>
              <a:ea typeface="Microsoft JhengHei UI"/>
              <a:cs typeface="Calibri Light" panose="020F0302020204030204"/>
            </a:endParaRPr>
          </a:p>
        </p:txBody>
      </p:sp>
      <p:pic>
        <p:nvPicPr>
          <p:cNvPr id="10" name="圖片 10">
            <a:extLst>
              <a:ext uri="{FF2B5EF4-FFF2-40B4-BE49-F238E27FC236}">
                <a16:creationId xmlns:a16="http://schemas.microsoft.com/office/drawing/2014/main" id="{D5CDF510-4534-4CD8-8A03-849B35A225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9237" y="2805299"/>
            <a:ext cx="6259473" cy="3322073"/>
          </a:xfrm>
          <a:prstGeom prst="rect">
            <a:avLst/>
          </a:prstGeom>
          <a:effectLst>
            <a:outerShdw blurRad="50800" dist="38100" dir="5400000" algn="t" rotWithShape="0">
              <a:prstClr val="black">
                <a:alpha val="40000"/>
              </a:prstClr>
            </a:outerShdw>
          </a:effectLst>
        </p:spPr>
      </p:pic>
      <p:grpSp>
        <p:nvGrpSpPr>
          <p:cNvPr id="22" name="群組 21">
            <a:extLst>
              <a:ext uri="{FF2B5EF4-FFF2-40B4-BE49-F238E27FC236}">
                <a16:creationId xmlns:a16="http://schemas.microsoft.com/office/drawing/2014/main" id="{3E20B945-9274-48A1-8348-513E4BB556F2}"/>
              </a:ext>
            </a:extLst>
          </p:cNvPr>
          <p:cNvGrpSpPr/>
          <p:nvPr/>
        </p:nvGrpSpPr>
        <p:grpSpPr>
          <a:xfrm>
            <a:off x="5932227" y="2044926"/>
            <a:ext cx="4976428" cy="831938"/>
            <a:chOff x="-623889" y="4452704"/>
            <a:chExt cx="5573807" cy="931804"/>
          </a:xfrm>
        </p:grpSpPr>
        <p:pic>
          <p:nvPicPr>
            <p:cNvPr id="6" name="圖片 5">
              <a:extLst>
                <a:ext uri="{FF2B5EF4-FFF2-40B4-BE49-F238E27FC236}">
                  <a16:creationId xmlns:a16="http://schemas.microsoft.com/office/drawing/2014/main" id="{312749D6-5BA5-404E-8295-544003214D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889" y="4452707"/>
              <a:ext cx="931801" cy="931801"/>
            </a:xfrm>
            <a:prstGeom prst="rect">
              <a:avLst/>
            </a:prstGeom>
          </p:spPr>
        </p:pic>
        <p:pic>
          <p:nvPicPr>
            <p:cNvPr id="13" name="圖片 12">
              <a:extLst>
                <a:ext uri="{FF2B5EF4-FFF2-40B4-BE49-F238E27FC236}">
                  <a16:creationId xmlns:a16="http://schemas.microsoft.com/office/drawing/2014/main" id="{6327C42D-1AFA-4F8F-9CD1-BD80B800C1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117" y="4452707"/>
              <a:ext cx="931801" cy="931801"/>
            </a:xfrm>
            <a:prstGeom prst="rect">
              <a:avLst/>
            </a:prstGeom>
          </p:spPr>
        </p:pic>
        <p:pic>
          <p:nvPicPr>
            <p:cNvPr id="17" name="圖片 16">
              <a:extLst>
                <a:ext uri="{FF2B5EF4-FFF2-40B4-BE49-F238E27FC236}">
                  <a16:creationId xmlns:a16="http://schemas.microsoft.com/office/drawing/2014/main" id="{FE79E1B6-13E8-463E-9405-EE05C2AEED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57615" y="4452704"/>
              <a:ext cx="931801" cy="931801"/>
            </a:xfrm>
            <a:prstGeom prst="rect">
              <a:avLst/>
            </a:prstGeom>
          </p:spPr>
        </p:pic>
        <p:pic>
          <p:nvPicPr>
            <p:cNvPr id="19" name="圖片 18">
              <a:extLst>
                <a:ext uri="{FF2B5EF4-FFF2-40B4-BE49-F238E27FC236}">
                  <a16:creationId xmlns:a16="http://schemas.microsoft.com/office/drawing/2014/main" id="{CFECB1A9-33D0-40E2-A737-EE64DFAB0A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7114" y="4452705"/>
              <a:ext cx="931801" cy="931801"/>
            </a:xfrm>
            <a:prstGeom prst="rect">
              <a:avLst/>
            </a:prstGeom>
          </p:spPr>
        </p:pic>
        <p:pic>
          <p:nvPicPr>
            <p:cNvPr id="21" name="圖片 20">
              <a:extLst>
                <a:ext uri="{FF2B5EF4-FFF2-40B4-BE49-F238E27FC236}">
                  <a16:creationId xmlns:a16="http://schemas.microsoft.com/office/drawing/2014/main" id="{CE2923F5-5200-4AB4-A24F-DBF249FD90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6612" y="4452707"/>
              <a:ext cx="931801" cy="931801"/>
            </a:xfrm>
            <a:prstGeom prst="rect">
              <a:avLst/>
            </a:prstGeom>
          </p:spPr>
        </p:pic>
      </p:grpSp>
      <p:grpSp>
        <p:nvGrpSpPr>
          <p:cNvPr id="20" name="群組 19">
            <a:extLst>
              <a:ext uri="{FF2B5EF4-FFF2-40B4-BE49-F238E27FC236}">
                <a16:creationId xmlns:a16="http://schemas.microsoft.com/office/drawing/2014/main" id="{411DBCB7-780C-4C73-A10C-9F7B5D266A1D}"/>
              </a:ext>
            </a:extLst>
          </p:cNvPr>
          <p:cNvGrpSpPr/>
          <p:nvPr/>
        </p:nvGrpSpPr>
        <p:grpSpPr>
          <a:xfrm>
            <a:off x="809465" y="2491003"/>
            <a:ext cx="4637178" cy="3159020"/>
            <a:chOff x="1193531" y="2975811"/>
            <a:chExt cx="4637178" cy="3159020"/>
          </a:xfrm>
        </p:grpSpPr>
        <p:sp>
          <p:nvSpPr>
            <p:cNvPr id="23" name="矩形 22">
              <a:extLst>
                <a:ext uri="{FF2B5EF4-FFF2-40B4-BE49-F238E27FC236}">
                  <a16:creationId xmlns:a16="http://schemas.microsoft.com/office/drawing/2014/main" id="{1AB4EAE1-6D60-4BA6-A37A-8DF5249F5EC7}"/>
                </a:ext>
              </a:extLst>
            </p:cNvPr>
            <p:cNvSpPr/>
            <p:nvPr/>
          </p:nvSpPr>
          <p:spPr>
            <a:xfrm>
              <a:off x="1193531" y="3855551"/>
              <a:ext cx="4637178" cy="672273"/>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sp>
          <p:nvSpPr>
            <p:cNvPr id="32" name="矩形 31">
              <a:extLst>
                <a:ext uri="{FF2B5EF4-FFF2-40B4-BE49-F238E27FC236}">
                  <a16:creationId xmlns:a16="http://schemas.microsoft.com/office/drawing/2014/main" id="{9B626392-2F03-44AB-9D7C-5F6F5993F237}"/>
                </a:ext>
              </a:extLst>
            </p:cNvPr>
            <p:cNvSpPr/>
            <p:nvPr/>
          </p:nvSpPr>
          <p:spPr>
            <a:xfrm>
              <a:off x="1193531" y="4734402"/>
              <a:ext cx="4637178" cy="672273"/>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sp>
          <p:nvSpPr>
            <p:cNvPr id="33" name="矩形 32">
              <a:extLst>
                <a:ext uri="{FF2B5EF4-FFF2-40B4-BE49-F238E27FC236}">
                  <a16:creationId xmlns:a16="http://schemas.microsoft.com/office/drawing/2014/main" id="{4A95B2A5-03B8-42DE-A737-A3819E46B177}"/>
                </a:ext>
              </a:extLst>
            </p:cNvPr>
            <p:cNvSpPr/>
            <p:nvPr/>
          </p:nvSpPr>
          <p:spPr>
            <a:xfrm>
              <a:off x="1193531" y="5601431"/>
              <a:ext cx="4637178" cy="533400"/>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sp>
          <p:nvSpPr>
            <p:cNvPr id="34" name="矩形 33">
              <a:extLst>
                <a:ext uri="{FF2B5EF4-FFF2-40B4-BE49-F238E27FC236}">
                  <a16:creationId xmlns:a16="http://schemas.microsoft.com/office/drawing/2014/main" id="{3C05F2D1-FA9C-42E1-BD7A-75D670C9E59B}"/>
                </a:ext>
              </a:extLst>
            </p:cNvPr>
            <p:cNvSpPr/>
            <p:nvPr/>
          </p:nvSpPr>
          <p:spPr>
            <a:xfrm>
              <a:off x="1193531" y="2975811"/>
              <a:ext cx="4637178" cy="672273"/>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grpSp>
      <p:sp>
        <p:nvSpPr>
          <p:cNvPr id="35" name="矩形 34">
            <a:extLst>
              <a:ext uri="{FF2B5EF4-FFF2-40B4-BE49-F238E27FC236}">
                <a16:creationId xmlns:a16="http://schemas.microsoft.com/office/drawing/2014/main" id="{E98DE8F0-F06D-4F06-85EF-A6C7B78D0376}"/>
              </a:ext>
            </a:extLst>
          </p:cNvPr>
          <p:cNvSpPr/>
          <p:nvPr/>
        </p:nvSpPr>
        <p:spPr>
          <a:xfrm>
            <a:off x="713213" y="2410792"/>
            <a:ext cx="4647773" cy="6722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a:solidFill>
                  <a:srgbClr val="000000"/>
                </a:solidFill>
                <a:latin typeface="Arial" panose="020B0604020202020204" pitchFamily="34" charset="0"/>
                <a:ea typeface="微軟正黑體" panose="020B0604030504040204" pitchFamily="34" charset="-120"/>
                <a:cs typeface="Arial" panose="020B0604020202020204" pitchFamily="34" charset="0"/>
              </a:rPr>
              <a:t>Use Linux system for programming and store your code on NAS.</a:t>
            </a:r>
            <a:endParaRPr lang="zh-TW" altLang="en-US" b="1">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6" name="矩形 35">
            <a:extLst>
              <a:ext uri="{FF2B5EF4-FFF2-40B4-BE49-F238E27FC236}">
                <a16:creationId xmlns:a16="http://schemas.microsoft.com/office/drawing/2014/main" id="{F95919B9-0B77-4C46-93D5-4C65FB676799}"/>
              </a:ext>
            </a:extLst>
          </p:cNvPr>
          <p:cNvSpPr/>
          <p:nvPr/>
        </p:nvSpPr>
        <p:spPr>
          <a:xfrm>
            <a:off x="713213" y="3285694"/>
            <a:ext cx="4647773" cy="6722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a:solidFill>
                  <a:srgbClr val="000000"/>
                </a:solidFill>
                <a:latin typeface="Arial" panose="020B0604020202020204" pitchFamily="34" charset="0"/>
                <a:ea typeface="微軟正黑體" panose="020B0604030504040204" pitchFamily="34" charset="-120"/>
                <a:cs typeface="Arial" panose="020B0604020202020204" pitchFamily="34" charset="0"/>
              </a:rPr>
              <a:t>Data is transferred through internal network. Quick data access and storing.</a:t>
            </a:r>
            <a:endParaRPr lang="zh-TW" altLang="en-US" b="1">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7" name="矩形 36">
            <a:extLst>
              <a:ext uri="{FF2B5EF4-FFF2-40B4-BE49-F238E27FC236}">
                <a16:creationId xmlns:a16="http://schemas.microsoft.com/office/drawing/2014/main" id="{2A574379-78F4-4973-846D-3CBF4685E788}"/>
              </a:ext>
            </a:extLst>
          </p:cNvPr>
          <p:cNvSpPr/>
          <p:nvPr/>
        </p:nvSpPr>
        <p:spPr>
          <a:xfrm>
            <a:off x="713213" y="4160596"/>
            <a:ext cx="4647773" cy="6722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a:solidFill>
                  <a:srgbClr val="000000"/>
                </a:solidFill>
                <a:latin typeface="Arial" panose="020B0604020202020204" pitchFamily="34" charset="0"/>
                <a:ea typeface="微軟正黑體" panose="020B0604030504040204" pitchFamily="34" charset="-120"/>
                <a:cs typeface="Arial" panose="020B0604020202020204" pitchFamily="34" charset="0"/>
              </a:rPr>
              <a:t>Best environment for development and data storage.</a:t>
            </a:r>
            <a:endParaRPr lang="zh-TW" altLang="en-US" b="1">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8" name="矩形 37">
            <a:extLst>
              <a:ext uri="{FF2B5EF4-FFF2-40B4-BE49-F238E27FC236}">
                <a16:creationId xmlns:a16="http://schemas.microsoft.com/office/drawing/2014/main" id="{1285AA3B-DC5A-4756-AD75-30B5D317128A}"/>
              </a:ext>
            </a:extLst>
          </p:cNvPr>
          <p:cNvSpPr/>
          <p:nvPr/>
        </p:nvSpPr>
        <p:spPr>
          <a:xfrm>
            <a:off x="713213" y="5035498"/>
            <a:ext cx="4647773" cy="533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a:solidFill>
                  <a:srgbClr val="000000"/>
                </a:solidFill>
                <a:latin typeface="Arial" panose="020B0604020202020204" pitchFamily="34" charset="0"/>
                <a:ea typeface="微軟正黑體" panose="020B0604030504040204" pitchFamily="34" charset="-120"/>
                <a:cs typeface="Arial" panose="020B0604020202020204" pitchFamily="34" charset="0"/>
              </a:rPr>
              <a:t>Data security.</a:t>
            </a:r>
            <a:endParaRPr lang="zh-TW" altLang="en-US" b="1">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007252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3" descr="一張含有 監視器, 電子用品, 顯示, 螢幕 的圖片&#10;&#10;描述是以非常高的可信度產生">
            <a:extLst>
              <a:ext uri="{FF2B5EF4-FFF2-40B4-BE49-F238E27FC236}">
                <a16:creationId xmlns:a16="http://schemas.microsoft.com/office/drawing/2014/main" id="{74F36C13-79ED-4B9E-8BB9-25CE0E7FB2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1294" y="2771042"/>
            <a:ext cx="3974541" cy="2242752"/>
          </a:xfrm>
          <a:prstGeom prst="roundRect">
            <a:avLst>
              <a:gd name="adj" fmla="val 1713"/>
            </a:avLst>
          </a:prstGeom>
          <a:solidFill>
            <a:srgbClr val="FFFFFF">
              <a:shade val="85000"/>
            </a:srgbClr>
          </a:solidFill>
          <a:ln>
            <a:noFill/>
          </a:ln>
          <a:effectLst>
            <a:outerShdw blurRad="50800" dist="38100" dir="2700000" algn="tl" rotWithShape="0">
              <a:prstClr val="black">
                <a:alpha val="40000"/>
              </a:prstClr>
            </a:outerShdw>
            <a:reflection blurRad="6350" stA="52000" endA="300" endPos="35000" dir="5400000" sy="-100000" algn="bl" rotWithShape="0"/>
          </a:effectLst>
        </p:spPr>
      </p:pic>
      <p:pic>
        <p:nvPicPr>
          <p:cNvPr id="11" name="圖片 11" descr="一張含有 室外, 樹, 天空, 路面 的圖片&#10;&#10;描述是以非常高的可信度產生">
            <a:extLst>
              <a:ext uri="{FF2B5EF4-FFF2-40B4-BE49-F238E27FC236}">
                <a16:creationId xmlns:a16="http://schemas.microsoft.com/office/drawing/2014/main" id="{991499D9-5AD0-40F7-B0F4-B8C9E07616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76167" y="2771042"/>
            <a:ext cx="3983034" cy="2242752"/>
          </a:xfrm>
          <a:prstGeom prst="roundRect">
            <a:avLst>
              <a:gd name="adj" fmla="val 1713"/>
            </a:avLst>
          </a:prstGeom>
          <a:solidFill>
            <a:srgbClr val="FFFFFF">
              <a:shade val="85000"/>
            </a:srgbClr>
          </a:solidFill>
          <a:ln>
            <a:noFill/>
          </a:ln>
          <a:effectLst>
            <a:outerShdw blurRad="50800" dist="38100" dir="2700000" algn="tl" rotWithShape="0">
              <a:prstClr val="black">
                <a:alpha val="40000"/>
              </a:prstClr>
            </a:outerShdw>
            <a:reflection blurRad="6350" stA="52000" endA="300" endPos="35000" dir="5400000" sy="-100000" algn="bl" rotWithShape="0"/>
          </a:effectLst>
        </p:spPr>
      </p:pic>
      <p:pic>
        <p:nvPicPr>
          <p:cNvPr id="5" name="圖片 5" descr="一張含有 停車, 天空 的圖片&#10;&#10;描述是以高可信度產生">
            <a:extLst>
              <a:ext uri="{FF2B5EF4-FFF2-40B4-BE49-F238E27FC236}">
                <a16:creationId xmlns:a16="http://schemas.microsoft.com/office/drawing/2014/main" id="{910B5A90-D6F4-43FA-96D9-C3F6C6664A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45429" y="3709679"/>
            <a:ext cx="4101144" cy="2270284"/>
          </a:xfrm>
          <a:prstGeom prst="roundRect">
            <a:avLst>
              <a:gd name="adj" fmla="val 1713"/>
            </a:avLst>
          </a:prstGeom>
          <a:solidFill>
            <a:srgbClr val="FFFFFF">
              <a:shade val="85000"/>
            </a:srgbClr>
          </a:solidFill>
          <a:ln>
            <a:noFill/>
          </a:ln>
          <a:effectLst>
            <a:outerShdw blurRad="50800" dist="38100" dir="2700000" algn="tl" rotWithShape="0">
              <a:prstClr val="black">
                <a:alpha val="40000"/>
              </a:prstClr>
            </a:outerShdw>
            <a:reflection blurRad="6350" stA="52000" endA="300" endPos="35000" dir="5400000" sy="-100000" algn="bl" rotWithShape="0"/>
          </a:effectLst>
        </p:spPr>
      </p:pic>
      <p:sp>
        <p:nvSpPr>
          <p:cNvPr id="2" name="標題 1">
            <a:extLst>
              <a:ext uri="{FF2B5EF4-FFF2-40B4-BE49-F238E27FC236}">
                <a16:creationId xmlns:a16="http://schemas.microsoft.com/office/drawing/2014/main" id="{2F015618-7E5A-41C7-95B6-3177E2BDE67D}"/>
              </a:ext>
            </a:extLst>
          </p:cNvPr>
          <p:cNvSpPr>
            <a:spLocks noGrp="1"/>
          </p:cNvSpPr>
          <p:nvPr>
            <p:ph type="title"/>
          </p:nvPr>
        </p:nvSpPr>
        <p:spPr/>
        <p:txBody>
          <a:bodyPr>
            <a:normAutofit/>
          </a:bodyPr>
          <a:lstStyle/>
          <a:p>
            <a:r>
              <a:rPr lang="en-US" altLang="zh-TW">
                <a:latin typeface="Arial" panose="020B0604020202020204" pitchFamily="34" charset="0"/>
                <a:cs typeface="Arial" panose="020B0604020202020204" pitchFamily="34" charset="0"/>
              </a:rPr>
              <a:t>Install Multiple </a:t>
            </a:r>
            <a:r>
              <a:rPr lang="en-US" altLang="zh-TW" err="1">
                <a:latin typeface="Arial" panose="020B0604020202020204" pitchFamily="34" charset="0"/>
                <a:cs typeface="Arial" panose="020B0604020202020204" pitchFamily="34" charset="0"/>
              </a:rPr>
              <a:t>Ubuntu</a:t>
            </a:r>
            <a:r>
              <a:rPr lang="en-US" altLang="zh-TW">
                <a:latin typeface="Arial" panose="020B0604020202020204" pitchFamily="34" charset="0"/>
                <a:cs typeface="Arial" panose="020B0604020202020204" pitchFamily="34" charset="0"/>
              </a:rPr>
              <a:t> versions in one click</a:t>
            </a:r>
          </a:p>
        </p:txBody>
      </p:sp>
      <p:sp>
        <p:nvSpPr>
          <p:cNvPr id="10" name="文字方塊 9">
            <a:extLst>
              <a:ext uri="{FF2B5EF4-FFF2-40B4-BE49-F238E27FC236}">
                <a16:creationId xmlns:a16="http://schemas.microsoft.com/office/drawing/2014/main" id="{E0615DF4-6317-4828-A350-8DDC6F9E544C}"/>
              </a:ext>
            </a:extLst>
          </p:cNvPr>
          <p:cNvSpPr txBox="1"/>
          <p:nvPr/>
        </p:nvSpPr>
        <p:spPr>
          <a:xfrm>
            <a:off x="306520" y="6120369"/>
            <a:ext cx="3738909"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6838" indent="-96838"/>
            <a:r>
              <a:rPr lang="en-US" altLang="zh-TW" sz="1400" b="1">
                <a:solidFill>
                  <a:srgbClr val="4697CE"/>
                </a:solidFill>
                <a:latin typeface="Arial" panose="020B0604020202020204" pitchFamily="34" charset="0"/>
                <a:ea typeface="微軟正黑體" panose="020B0604030504040204" pitchFamily="34" charset="-120"/>
                <a:cs typeface="Arial" panose="020B0604020202020204" pitchFamily="34" charset="0"/>
              </a:rPr>
              <a:t>*</a:t>
            </a:r>
            <a:r>
              <a:rPr lang="zh-TW" altLang="en-US" sz="1400" b="1">
                <a:solidFill>
                  <a:srgbClr val="4697CE"/>
                </a:solidFill>
                <a:latin typeface="Arial" panose="020B0604020202020204" pitchFamily="34" charset="0"/>
                <a:ea typeface="微軟正黑體" panose="020B0604030504040204" pitchFamily="34" charset="-120"/>
                <a:cs typeface="Arial" panose="020B0604020202020204" pitchFamily="34" charset="0"/>
              </a:rPr>
              <a:t> </a:t>
            </a:r>
            <a:r>
              <a:rPr lang="en-US" altLang="zh-TW" sz="1400" b="1">
                <a:solidFill>
                  <a:srgbClr val="4697CE"/>
                </a:solidFill>
                <a:latin typeface="Arial" panose="020B0604020202020204" pitchFamily="34" charset="0"/>
                <a:ea typeface="微軟正黑體" panose="020B0604030504040204" pitchFamily="34" charset="-120"/>
                <a:cs typeface="Arial" panose="020B0604020202020204" pitchFamily="34" charset="0"/>
              </a:rPr>
              <a:t>Only one version of </a:t>
            </a:r>
            <a:r>
              <a:rPr lang="en-US" altLang="zh-TW" sz="1400" b="1" err="1">
                <a:solidFill>
                  <a:srgbClr val="4697CE"/>
                </a:solidFill>
                <a:latin typeface="Arial" panose="020B0604020202020204" pitchFamily="34" charset="0"/>
                <a:ea typeface="微軟正黑體" panose="020B0604030504040204" pitchFamily="34" charset="-120"/>
                <a:cs typeface="Arial" panose="020B0604020202020204" pitchFamily="34" charset="0"/>
              </a:rPr>
              <a:t>Ubuntu</a:t>
            </a:r>
            <a:r>
              <a:rPr lang="en-US" altLang="zh-TW" sz="1400" b="1">
                <a:solidFill>
                  <a:srgbClr val="4697CE"/>
                </a:solidFill>
                <a:latin typeface="Arial" panose="020B0604020202020204" pitchFamily="34" charset="0"/>
                <a:ea typeface="微軟正黑體" panose="020B0604030504040204" pitchFamily="34" charset="-120"/>
                <a:cs typeface="Arial" panose="020B0604020202020204" pitchFamily="34" charset="0"/>
              </a:rPr>
              <a:t> can be enabled at a time.</a:t>
            </a:r>
          </a:p>
        </p:txBody>
      </p:sp>
      <p:sp>
        <p:nvSpPr>
          <p:cNvPr id="12" name="矩形 11">
            <a:extLst>
              <a:ext uri="{FF2B5EF4-FFF2-40B4-BE49-F238E27FC236}">
                <a16:creationId xmlns:a16="http://schemas.microsoft.com/office/drawing/2014/main" id="{436F71ED-7067-4968-B12C-6AE66F45AD30}"/>
              </a:ext>
            </a:extLst>
          </p:cNvPr>
          <p:cNvSpPr/>
          <p:nvPr/>
        </p:nvSpPr>
        <p:spPr>
          <a:xfrm>
            <a:off x="613601" y="1724106"/>
            <a:ext cx="2801247" cy="53340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a:solidFill>
                  <a:schemeClr val="bg1"/>
                </a:solidFill>
                <a:latin typeface="Arial" panose="020B0604020202020204" pitchFamily="34" charset="0"/>
                <a:ea typeface="Microsoft JhengHei UI"/>
                <a:cs typeface="Arial" panose="020B0604020202020204" pitchFamily="34" charset="0"/>
              </a:rPr>
              <a:t>Ubuntu 16.04 LTS</a:t>
            </a:r>
          </a:p>
        </p:txBody>
      </p:sp>
      <p:sp>
        <p:nvSpPr>
          <p:cNvPr id="13" name="矩形 12">
            <a:extLst>
              <a:ext uri="{FF2B5EF4-FFF2-40B4-BE49-F238E27FC236}">
                <a16:creationId xmlns:a16="http://schemas.microsoft.com/office/drawing/2014/main" id="{D883D30A-11F0-45E5-8BB6-3DEC5C60B05A}"/>
              </a:ext>
            </a:extLst>
          </p:cNvPr>
          <p:cNvSpPr/>
          <p:nvPr/>
        </p:nvSpPr>
        <p:spPr>
          <a:xfrm>
            <a:off x="3731356" y="1724106"/>
            <a:ext cx="2801247" cy="53340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solidFill>
                  <a:schemeClr val="bg1"/>
                </a:solidFill>
                <a:latin typeface="Arial" panose="020B0604020202020204" pitchFamily="34" charset="0"/>
                <a:ea typeface="Microsoft JhengHei UI"/>
                <a:cs typeface="Arial" panose="020B0604020202020204" pitchFamily="34" charset="0"/>
              </a:rPr>
              <a:t>Ubuntu 18.04</a:t>
            </a:r>
            <a:r>
              <a:rPr lang="zh-TW" altLang="en-US" sz="2000" b="1">
                <a:solidFill>
                  <a:schemeClr val="bg1"/>
                </a:solidFill>
                <a:latin typeface="Arial" panose="020B0604020202020204" pitchFamily="34" charset="0"/>
                <a:ea typeface="Microsoft JhengHei UI"/>
                <a:cs typeface="Arial" panose="020B0604020202020204" pitchFamily="34" charset="0"/>
              </a:rPr>
              <a:t> LTS</a:t>
            </a:r>
            <a:endParaRPr lang="zh-TW" altLang="zh-TW" sz="2000" b="1">
              <a:solidFill>
                <a:schemeClr val="bg1"/>
              </a:solidFill>
              <a:latin typeface="Arial" panose="020B0604020202020204" pitchFamily="34" charset="0"/>
              <a:ea typeface="Microsoft JhengHei UI"/>
              <a:cs typeface="Arial" panose="020B0604020202020204" pitchFamily="34" charset="0"/>
            </a:endParaRPr>
          </a:p>
        </p:txBody>
      </p:sp>
      <p:sp>
        <p:nvSpPr>
          <p:cNvPr id="14" name="矩形 13">
            <a:extLst>
              <a:ext uri="{FF2B5EF4-FFF2-40B4-BE49-F238E27FC236}">
                <a16:creationId xmlns:a16="http://schemas.microsoft.com/office/drawing/2014/main" id="{F81A32A4-5051-4481-9EBF-0CCC633ACECF}"/>
              </a:ext>
            </a:extLst>
          </p:cNvPr>
          <p:cNvSpPr/>
          <p:nvPr/>
        </p:nvSpPr>
        <p:spPr>
          <a:xfrm>
            <a:off x="6849111" y="1724106"/>
            <a:ext cx="4675229" cy="651708"/>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solidFill>
                  <a:schemeClr val="bg1"/>
                </a:solidFill>
                <a:latin typeface="Arial"/>
                <a:ea typeface="Microsoft JhengHei UI"/>
                <a:cs typeface="Arial"/>
              </a:rPr>
              <a:t>Special support</a:t>
            </a:r>
            <a:r>
              <a:rPr lang="zh-TW" altLang="en-US" sz="2000" b="1">
                <a:solidFill>
                  <a:schemeClr val="bg1"/>
                </a:solidFill>
                <a:latin typeface="Arial"/>
                <a:ea typeface="Microsoft JhengHei UI"/>
                <a:cs typeface="Arial"/>
              </a:rPr>
              <a:t> for </a:t>
            </a:r>
            <a:r>
              <a:rPr lang="en-US" altLang="zh-TW" sz="2000" b="1">
                <a:solidFill>
                  <a:schemeClr val="bg1"/>
                </a:solidFill>
                <a:latin typeface="Arial"/>
                <a:ea typeface="Microsoft JhengHei UI"/>
                <a:cs typeface="Arial"/>
              </a:rPr>
              <a:t>Ubuntu</a:t>
            </a:r>
            <a:r>
              <a:rPr lang="zh-TW" altLang="zh-TW" sz="2000" b="1">
                <a:solidFill>
                  <a:schemeClr val="bg1"/>
                </a:solidFill>
                <a:latin typeface="Arial"/>
                <a:ea typeface="Microsoft JhengHei UI"/>
                <a:cs typeface="Arial"/>
              </a:rPr>
              <a:t> </a:t>
            </a:r>
            <a:r>
              <a:rPr lang="en-US" altLang="zh-TW" sz="2000" b="1" err="1">
                <a:solidFill>
                  <a:schemeClr val="bg1"/>
                </a:solidFill>
                <a:latin typeface="Arial"/>
                <a:ea typeface="Microsoft JhengHei UI"/>
                <a:cs typeface="Arial"/>
              </a:rPr>
              <a:t>Kylin</a:t>
            </a:r>
            <a:r>
              <a:rPr lang="zh-TW" altLang="zh-TW" sz="2000" b="1">
                <a:solidFill>
                  <a:schemeClr val="bg1"/>
                </a:solidFill>
                <a:latin typeface="Arial"/>
                <a:ea typeface="Microsoft JhengHei UI"/>
                <a:cs typeface="Arial"/>
              </a:rPr>
              <a:t> </a:t>
            </a:r>
            <a:r>
              <a:rPr lang="en-US" altLang="zh-TW" sz="2000" b="1">
                <a:solidFill>
                  <a:schemeClr val="bg1"/>
                </a:solidFill>
                <a:latin typeface="Arial"/>
                <a:ea typeface="Microsoft JhengHei UI"/>
                <a:cs typeface="Arial"/>
              </a:rPr>
              <a:t>(Chinese version)</a:t>
            </a:r>
            <a:r>
              <a:rPr lang="zh-TW" altLang="en-US" sz="2000" b="1">
                <a:solidFill>
                  <a:schemeClr val="bg1"/>
                </a:solidFill>
                <a:latin typeface="Arial"/>
                <a:ea typeface="Microsoft JhengHei UI"/>
                <a:cs typeface="Arial"/>
              </a:rPr>
              <a:t> </a:t>
            </a:r>
            <a:endParaRPr lang="zh-TW" altLang="zh-TW" sz="2000" b="1">
              <a:solidFill>
                <a:schemeClr val="bg1"/>
              </a:solidFill>
              <a:latin typeface="Arial"/>
              <a:ea typeface="Microsoft JhengHei UI"/>
              <a:cs typeface="Arial"/>
            </a:endParaRPr>
          </a:p>
        </p:txBody>
      </p:sp>
      <p:sp>
        <p:nvSpPr>
          <p:cNvPr id="15" name="箭號: 向右 14">
            <a:extLst>
              <a:ext uri="{FF2B5EF4-FFF2-40B4-BE49-F238E27FC236}">
                <a16:creationId xmlns:a16="http://schemas.microsoft.com/office/drawing/2014/main" id="{4B270E84-DBB0-442E-BCCF-C05B5BC3A5AE}"/>
              </a:ext>
            </a:extLst>
          </p:cNvPr>
          <p:cNvSpPr/>
          <p:nvPr/>
        </p:nvSpPr>
        <p:spPr>
          <a:xfrm rot="14118412">
            <a:off x="3062155" y="2051472"/>
            <a:ext cx="591827" cy="498313"/>
          </a:xfrm>
          <a:prstGeom prst="rightArrow">
            <a:avLst/>
          </a:prstGeom>
          <a:solidFill>
            <a:srgbClr val="0070C0"/>
          </a:soli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箭號: 向右 15">
            <a:extLst>
              <a:ext uri="{FF2B5EF4-FFF2-40B4-BE49-F238E27FC236}">
                <a16:creationId xmlns:a16="http://schemas.microsoft.com/office/drawing/2014/main" id="{2F270F22-0617-49A3-B67C-38A05207A695}"/>
              </a:ext>
            </a:extLst>
          </p:cNvPr>
          <p:cNvSpPr/>
          <p:nvPr/>
        </p:nvSpPr>
        <p:spPr>
          <a:xfrm rot="14118412">
            <a:off x="6224659" y="2051472"/>
            <a:ext cx="591827" cy="498313"/>
          </a:xfrm>
          <a:prstGeom prst="rightArrow">
            <a:avLst/>
          </a:prstGeom>
          <a:solidFill>
            <a:srgbClr val="0070C0"/>
          </a:soli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箭號: 向右 16">
            <a:extLst>
              <a:ext uri="{FF2B5EF4-FFF2-40B4-BE49-F238E27FC236}">
                <a16:creationId xmlns:a16="http://schemas.microsoft.com/office/drawing/2014/main" id="{DF972F3A-1AA1-4919-9641-D25459EA1443}"/>
              </a:ext>
            </a:extLst>
          </p:cNvPr>
          <p:cNvSpPr/>
          <p:nvPr/>
        </p:nvSpPr>
        <p:spPr>
          <a:xfrm rot="14118412">
            <a:off x="11175075" y="2125903"/>
            <a:ext cx="591827" cy="498313"/>
          </a:xfrm>
          <a:prstGeom prst="rightArrow">
            <a:avLst/>
          </a:prstGeom>
          <a:solidFill>
            <a:srgbClr val="0070C0"/>
          </a:soli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8101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a:extLst>
              <a:ext uri="{FF2B5EF4-FFF2-40B4-BE49-F238E27FC236}">
                <a16:creationId xmlns:a16="http://schemas.microsoft.com/office/drawing/2014/main" id="{4D792D3B-BF1B-44F3-AC3B-89FA97FAA31D}"/>
              </a:ext>
            </a:extLst>
          </p:cNvPr>
          <p:cNvGrpSpPr/>
          <p:nvPr/>
        </p:nvGrpSpPr>
        <p:grpSpPr>
          <a:xfrm>
            <a:off x="691186" y="2261936"/>
            <a:ext cx="4480548" cy="3873951"/>
            <a:chOff x="691186" y="2125571"/>
            <a:chExt cx="4480548" cy="3873951"/>
          </a:xfrm>
        </p:grpSpPr>
        <p:sp>
          <p:nvSpPr>
            <p:cNvPr id="27" name="矩形 26">
              <a:extLst>
                <a:ext uri="{FF2B5EF4-FFF2-40B4-BE49-F238E27FC236}">
                  <a16:creationId xmlns:a16="http://schemas.microsoft.com/office/drawing/2014/main" id="{96741F8B-79BB-4374-9EA7-DD7E80A10C8F}"/>
                </a:ext>
              </a:extLst>
            </p:cNvPr>
            <p:cNvSpPr/>
            <p:nvPr/>
          </p:nvSpPr>
          <p:spPr>
            <a:xfrm>
              <a:off x="1811258" y="3922294"/>
              <a:ext cx="3360476" cy="2077228"/>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sp>
          <p:nvSpPr>
            <p:cNvPr id="26" name="矩形 25">
              <a:extLst>
                <a:ext uri="{FF2B5EF4-FFF2-40B4-BE49-F238E27FC236}">
                  <a16:creationId xmlns:a16="http://schemas.microsoft.com/office/drawing/2014/main" id="{40FB83F5-8E10-4EBC-B003-25B18769391A}"/>
                </a:ext>
              </a:extLst>
            </p:cNvPr>
            <p:cNvSpPr/>
            <p:nvPr/>
          </p:nvSpPr>
          <p:spPr>
            <a:xfrm>
              <a:off x="691186" y="2125571"/>
              <a:ext cx="3360476" cy="2077228"/>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grpSp>
      <p:sp>
        <p:nvSpPr>
          <p:cNvPr id="2" name="標題 1">
            <a:extLst>
              <a:ext uri="{FF2B5EF4-FFF2-40B4-BE49-F238E27FC236}">
                <a16:creationId xmlns:a16="http://schemas.microsoft.com/office/drawing/2014/main" id="{DA610BFB-139A-49D7-95F3-E0813754AAD8}"/>
              </a:ext>
            </a:extLst>
          </p:cNvPr>
          <p:cNvSpPr>
            <a:spLocks noGrp="1"/>
          </p:cNvSpPr>
          <p:nvPr>
            <p:ph type="title"/>
          </p:nvPr>
        </p:nvSpPr>
        <p:spPr>
          <a:xfrm>
            <a:off x="1097279" y="214411"/>
            <a:ext cx="11094721" cy="762463"/>
          </a:xfrm>
        </p:spPr>
        <p:txBody>
          <a:bodyPr>
            <a:noAutofit/>
          </a:bodyPr>
          <a:lstStyle/>
          <a:p>
            <a:r>
              <a:rPr lang="en-US" altLang="zh-TW" sz="4000">
                <a:latin typeface="Arial" panose="020B0604020202020204" pitchFamily="34" charset="0"/>
                <a:cs typeface="Arial" panose="020B0604020202020204" pitchFamily="34" charset="0"/>
              </a:rPr>
              <a:t>QTS App Center and</a:t>
            </a:r>
            <a:r>
              <a:rPr lang="zh-TW" altLang="en-US" sz="4000">
                <a:latin typeface="Arial" panose="020B0604020202020204" pitchFamily="34" charset="0"/>
                <a:cs typeface="Arial" panose="020B0604020202020204" pitchFamily="34" charset="0"/>
              </a:rPr>
              <a:t> </a:t>
            </a:r>
            <a:r>
              <a:rPr lang="en-US" altLang="zh-TW" sz="4000" err="1">
                <a:latin typeface="Arial" panose="020B0604020202020204" pitchFamily="34" charset="0"/>
                <a:cs typeface="Arial" panose="020B0604020202020204" pitchFamily="34" charset="0"/>
              </a:rPr>
              <a:t>Ubuntu</a:t>
            </a:r>
            <a:r>
              <a:rPr lang="en-US" altLang="zh-TW" sz="4000">
                <a:latin typeface="Arial" panose="020B0604020202020204" pitchFamily="34" charset="0"/>
                <a:cs typeface="Arial" panose="020B0604020202020204" pitchFamily="34" charset="0"/>
              </a:rPr>
              <a:t> Software Center</a:t>
            </a:r>
          </a:p>
        </p:txBody>
      </p:sp>
      <p:pic>
        <p:nvPicPr>
          <p:cNvPr id="5" name="圖片 5" descr="一張含有 螢幕擷取畫面 的圖片&#10;&#10;描述是以非常高的可信度產生">
            <a:extLst>
              <a:ext uri="{FF2B5EF4-FFF2-40B4-BE49-F238E27FC236}">
                <a16:creationId xmlns:a16="http://schemas.microsoft.com/office/drawing/2014/main" id="{5EA90672-0F29-4D77-B666-93965B7D5B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2950" y="2105526"/>
            <a:ext cx="6170211" cy="3499890"/>
          </a:xfrm>
          <a:prstGeom prst="roundRect">
            <a:avLst>
              <a:gd name="adj" fmla="val 2170"/>
            </a:avLst>
          </a:prstGeom>
          <a:solidFill>
            <a:srgbClr val="FFFFFF">
              <a:shade val="85000"/>
            </a:srgbClr>
          </a:solidFill>
          <a:ln>
            <a:noFill/>
          </a:ln>
          <a:effectLst>
            <a:outerShdw blurRad="50800" dist="38100" dir="2700000" algn="tl" rotWithShape="0">
              <a:prstClr val="black">
                <a:alpha val="40000"/>
              </a:prstClr>
            </a:outerShdw>
          </a:effectLst>
        </p:spPr>
      </p:pic>
      <p:sp>
        <p:nvSpPr>
          <p:cNvPr id="11" name="矩形 10">
            <a:extLst>
              <a:ext uri="{FF2B5EF4-FFF2-40B4-BE49-F238E27FC236}">
                <a16:creationId xmlns:a16="http://schemas.microsoft.com/office/drawing/2014/main" id="{BF40558B-4728-4429-AC2A-38211C15166D}"/>
              </a:ext>
            </a:extLst>
          </p:cNvPr>
          <p:cNvSpPr/>
          <p:nvPr/>
        </p:nvSpPr>
        <p:spPr>
          <a:xfrm>
            <a:off x="558839" y="2105526"/>
            <a:ext cx="3360477" cy="2077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a:solidFill>
                  <a:srgbClr val="000000"/>
                </a:solidFill>
                <a:latin typeface="Arial" panose="020B0604020202020204" pitchFamily="34" charset="0"/>
                <a:ea typeface="微軟正黑體" panose="020B0604030504040204" pitchFamily="34" charset="-120"/>
                <a:cs typeface="Arial" panose="020B0604020202020204" pitchFamily="34" charset="0"/>
              </a:rPr>
              <a:t>Abundant applications.</a:t>
            </a:r>
            <a:endParaRPr lang="zh-TW" altLang="en-US" sz="24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5" name="矩形 24">
            <a:extLst>
              <a:ext uri="{FF2B5EF4-FFF2-40B4-BE49-F238E27FC236}">
                <a16:creationId xmlns:a16="http://schemas.microsoft.com/office/drawing/2014/main" id="{F0BD6892-5512-43D9-A5EC-834EE6715786}"/>
              </a:ext>
            </a:extLst>
          </p:cNvPr>
          <p:cNvSpPr/>
          <p:nvPr/>
        </p:nvSpPr>
        <p:spPr>
          <a:xfrm>
            <a:off x="1677776" y="3922294"/>
            <a:ext cx="3360477" cy="2077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a:solidFill>
                  <a:srgbClr val="000000"/>
                </a:solidFill>
                <a:latin typeface="Arial" panose="020B0604020202020204" pitchFamily="34" charset="0"/>
                <a:ea typeface="微軟正黑體" panose="020B0604030504040204" pitchFamily="34" charset="-120"/>
                <a:cs typeface="Arial" panose="020B0604020202020204" pitchFamily="34" charset="0"/>
              </a:rPr>
              <a:t>Miscellaneous ways of applying them.</a:t>
            </a:r>
            <a:endParaRPr lang="zh-TW" altLang="zh-TW" sz="24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207068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F6E7D07E-5ED3-407E-8C6F-6030B15CF980}"/>
              </a:ext>
            </a:extLst>
          </p:cNvPr>
          <p:cNvSpPr/>
          <p:nvPr/>
        </p:nvSpPr>
        <p:spPr>
          <a:xfrm>
            <a:off x="104775" y="1492417"/>
            <a:ext cx="12011025" cy="831683"/>
          </a:xfrm>
          <a:prstGeom prst="rect">
            <a:avLst/>
          </a:prstGeom>
          <a:solidFill>
            <a:srgbClr val="F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19F1AD97-8BB5-42A0-879D-942DEC52526B}"/>
              </a:ext>
            </a:extLst>
          </p:cNvPr>
          <p:cNvSpPr>
            <a:spLocks noGrp="1"/>
          </p:cNvSpPr>
          <p:nvPr>
            <p:ph type="title"/>
          </p:nvPr>
        </p:nvSpPr>
        <p:spPr>
          <a:xfrm>
            <a:off x="1097279" y="214411"/>
            <a:ext cx="11223058" cy="762463"/>
          </a:xfrm>
        </p:spPr>
        <p:txBody>
          <a:bodyPr>
            <a:normAutofit/>
          </a:bodyPr>
          <a:lstStyle/>
          <a:p>
            <a:r>
              <a:rPr lang="en-US" altLang="zh-TW" sz="3800" dirty="0">
                <a:latin typeface="Arial" panose="020B0604020202020204" pitchFamily="34" charset="0"/>
                <a:cs typeface="Arial" panose="020B0604020202020204" pitchFamily="34" charset="0"/>
              </a:rPr>
              <a:t>Manage Ubuntu settings through Linux Station</a:t>
            </a:r>
          </a:p>
        </p:txBody>
      </p:sp>
      <p:sp>
        <p:nvSpPr>
          <p:cNvPr id="7" name="矩形 6">
            <a:extLst>
              <a:ext uri="{FF2B5EF4-FFF2-40B4-BE49-F238E27FC236}">
                <a16:creationId xmlns:a16="http://schemas.microsoft.com/office/drawing/2014/main" id="{8CB734B2-C5FD-4E23-8445-450BA18C955E}"/>
              </a:ext>
            </a:extLst>
          </p:cNvPr>
          <p:cNvSpPr/>
          <p:nvPr/>
        </p:nvSpPr>
        <p:spPr>
          <a:xfrm>
            <a:off x="693486" y="1629833"/>
            <a:ext cx="2679609" cy="52579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000000"/>
                </a:solidFill>
                <a:latin typeface="Arial" panose="020B0604020202020204" pitchFamily="34" charset="0"/>
                <a:ea typeface="微軟正黑體" panose="020B0604030504040204" pitchFamily="34" charset="-120"/>
                <a:cs typeface="Arial" panose="020B0604020202020204" pitchFamily="34" charset="0"/>
              </a:rPr>
              <a:t>Enable and disable Ubuntu.</a:t>
            </a:r>
            <a:endParaRPr lang="zh-TW" altLang="zh-TW"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 name="矩形 9">
            <a:extLst>
              <a:ext uri="{FF2B5EF4-FFF2-40B4-BE49-F238E27FC236}">
                <a16:creationId xmlns:a16="http://schemas.microsoft.com/office/drawing/2014/main" id="{1AF3AA59-E4B1-4195-86A2-737A9818F950}"/>
              </a:ext>
            </a:extLst>
          </p:cNvPr>
          <p:cNvSpPr/>
          <p:nvPr/>
        </p:nvSpPr>
        <p:spPr>
          <a:xfrm>
            <a:off x="4114267" y="1629833"/>
            <a:ext cx="3700516" cy="5334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a:solidFill>
                  <a:srgbClr val="000000"/>
                </a:solidFill>
                <a:latin typeface="Arial" panose="020B0604020202020204" pitchFamily="34" charset="0"/>
                <a:ea typeface="微軟正黑體" panose="020B0604030504040204" pitchFamily="34" charset="-120"/>
                <a:cs typeface="Arial" panose="020B0604020202020204" pitchFamily="34" charset="0"/>
              </a:rPr>
              <a:t>Set display resolution just like managing your PC.</a:t>
            </a:r>
            <a:endParaRPr lang="zh-TW" altLang="en-US" b="1">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3" name="矩形 12">
            <a:extLst>
              <a:ext uri="{FF2B5EF4-FFF2-40B4-BE49-F238E27FC236}">
                <a16:creationId xmlns:a16="http://schemas.microsoft.com/office/drawing/2014/main" id="{91DDBDD4-ED99-416B-8379-257C4B1F09C3}"/>
              </a:ext>
            </a:extLst>
          </p:cNvPr>
          <p:cNvSpPr/>
          <p:nvPr/>
        </p:nvSpPr>
        <p:spPr>
          <a:xfrm>
            <a:off x="8555892" y="1629833"/>
            <a:ext cx="3196568" cy="5334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a:solidFill>
                  <a:srgbClr val="000000"/>
                </a:solidFill>
                <a:latin typeface="Arial" panose="020B0604020202020204" pitchFamily="34" charset="0"/>
                <a:ea typeface="微軟正黑體" panose="020B0604030504040204" pitchFamily="34" charset="-120"/>
                <a:cs typeface="Arial" panose="020B0604020202020204" pitchFamily="34" charset="0"/>
              </a:rPr>
              <a:t>Adjust default gateway network settings.</a:t>
            </a:r>
            <a:endParaRPr lang="zh-TW" altLang="en-US" b="1">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19" name="圖片 18">
            <a:extLst>
              <a:ext uri="{FF2B5EF4-FFF2-40B4-BE49-F238E27FC236}">
                <a16:creationId xmlns:a16="http://schemas.microsoft.com/office/drawing/2014/main" id="{9AA5A3BF-C7B6-472E-8D34-AA7FA465B9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14766" y="1615323"/>
            <a:ext cx="578801" cy="578801"/>
          </a:xfrm>
          <a:prstGeom prst="rect">
            <a:avLst/>
          </a:prstGeom>
        </p:spPr>
      </p:pic>
      <p:pic>
        <p:nvPicPr>
          <p:cNvPr id="20" name="圖片 19">
            <a:extLst>
              <a:ext uri="{FF2B5EF4-FFF2-40B4-BE49-F238E27FC236}">
                <a16:creationId xmlns:a16="http://schemas.microsoft.com/office/drawing/2014/main" id="{D2457B22-4BE3-4956-AAB1-1D9871C7E7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14221" y="1605698"/>
            <a:ext cx="578801" cy="578801"/>
          </a:xfrm>
          <a:prstGeom prst="rect">
            <a:avLst/>
          </a:prstGeom>
        </p:spPr>
      </p:pic>
      <p:pic>
        <p:nvPicPr>
          <p:cNvPr id="1026" name="Picture 2" descr="C:\Users\Judy Chen\Desktop\Image 1888.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69320" y="2560722"/>
            <a:ext cx="9253360" cy="3946357"/>
          </a:xfrm>
          <a:prstGeom prst="roundRect">
            <a:avLst>
              <a:gd name="adj" fmla="val 2170"/>
            </a:avLst>
          </a:prstGeom>
          <a:solidFill>
            <a:srgbClr val="FFFFFF">
              <a:shade val="85000"/>
            </a:srgbClr>
          </a:solidFill>
          <a:ln>
            <a:noFill/>
          </a:ln>
          <a:effectLst>
            <a:outerShdw blurRad="50800" dist="38100" dir="2700000" algn="tl" rotWithShape="0">
              <a:prstClr val="black">
                <a:alpha val="40000"/>
              </a:prstClr>
            </a:outerShdw>
          </a:effectLst>
        </p:spPr>
      </p:pic>
      <p:pic>
        <p:nvPicPr>
          <p:cNvPr id="11" name="圖片 10">
            <a:extLst>
              <a:ext uri="{FF2B5EF4-FFF2-40B4-BE49-F238E27FC236}">
                <a16:creationId xmlns:a16="http://schemas.microsoft.com/office/drawing/2014/main" id="{AF067109-A592-47BF-AF1C-415699B8FF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1706" y="1615323"/>
            <a:ext cx="578801" cy="578801"/>
          </a:xfrm>
          <a:prstGeom prst="rect">
            <a:avLst/>
          </a:prstGeom>
        </p:spPr>
      </p:pic>
    </p:spTree>
    <p:extLst>
      <p:ext uri="{BB962C8B-B14F-4D97-AF65-F5344CB8AC3E}">
        <p14:creationId xmlns:p14="http://schemas.microsoft.com/office/powerpoint/2010/main" val="4247980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圖片 32">
            <a:extLst>
              <a:ext uri="{FF2B5EF4-FFF2-40B4-BE49-F238E27FC236}">
                <a16:creationId xmlns:a16="http://schemas.microsoft.com/office/drawing/2014/main" id="{59ED1663-1764-45F6-871F-86746DA41C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0717" y="1524000"/>
            <a:ext cx="8514078" cy="5295964"/>
          </a:xfrm>
          <a:prstGeom prst="rect">
            <a:avLst/>
          </a:prstGeom>
        </p:spPr>
      </p:pic>
      <p:sp>
        <p:nvSpPr>
          <p:cNvPr id="2" name="標題 1">
            <a:extLst>
              <a:ext uri="{FF2B5EF4-FFF2-40B4-BE49-F238E27FC236}">
                <a16:creationId xmlns:a16="http://schemas.microsoft.com/office/drawing/2014/main" id="{4886916C-7DC8-42A6-8C47-A68844F219FA}"/>
              </a:ext>
            </a:extLst>
          </p:cNvPr>
          <p:cNvSpPr>
            <a:spLocks noGrp="1"/>
          </p:cNvSpPr>
          <p:nvPr>
            <p:ph type="title"/>
          </p:nvPr>
        </p:nvSpPr>
        <p:spPr>
          <a:xfrm>
            <a:off x="1097279" y="219450"/>
            <a:ext cx="10826015" cy="762463"/>
          </a:xfrm>
        </p:spPr>
        <p:txBody>
          <a:bodyPr>
            <a:normAutofit/>
          </a:bodyPr>
          <a:lstStyle/>
          <a:p>
            <a:r>
              <a:rPr lang="en-US" altLang="zh-TW" dirty="0">
                <a:latin typeface="Arial" panose="020B0604020202020204" pitchFamily="34" charset="0"/>
                <a:cs typeface="Arial" panose="020B0604020202020204" pitchFamily="34" charset="0"/>
              </a:rPr>
              <a:t>Remote Desktop and Audio Streaming</a:t>
            </a:r>
            <a:endParaRPr lang="zh-TW" altLang="en-US" dirty="0">
              <a:latin typeface="Arial" panose="020B0604020202020204" pitchFamily="34" charset="0"/>
              <a:cs typeface="Arial" panose="020B0604020202020204" pitchFamily="34" charset="0"/>
            </a:endParaRPr>
          </a:p>
        </p:txBody>
      </p:sp>
      <p:grpSp>
        <p:nvGrpSpPr>
          <p:cNvPr id="14" name="群組 13">
            <a:extLst>
              <a:ext uri="{FF2B5EF4-FFF2-40B4-BE49-F238E27FC236}">
                <a16:creationId xmlns:a16="http://schemas.microsoft.com/office/drawing/2014/main" id="{CB43D4DD-825C-4669-BFE6-A8A55C51B0B1}"/>
              </a:ext>
            </a:extLst>
          </p:cNvPr>
          <p:cNvGrpSpPr/>
          <p:nvPr/>
        </p:nvGrpSpPr>
        <p:grpSpPr>
          <a:xfrm>
            <a:off x="459166" y="1823515"/>
            <a:ext cx="4643579" cy="2335713"/>
            <a:chOff x="1193531" y="2975811"/>
            <a:chExt cx="4643579" cy="2335713"/>
          </a:xfrm>
        </p:grpSpPr>
        <p:sp>
          <p:nvSpPr>
            <p:cNvPr id="15" name="矩形 14">
              <a:extLst>
                <a:ext uri="{FF2B5EF4-FFF2-40B4-BE49-F238E27FC236}">
                  <a16:creationId xmlns:a16="http://schemas.microsoft.com/office/drawing/2014/main" id="{940E0A14-36E7-409C-AD53-FCAAE0131059}"/>
                </a:ext>
              </a:extLst>
            </p:cNvPr>
            <p:cNvSpPr/>
            <p:nvPr/>
          </p:nvSpPr>
          <p:spPr>
            <a:xfrm>
              <a:off x="1193531" y="3872045"/>
              <a:ext cx="4637177" cy="545512"/>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solidFill>
                  <a:srgbClr val="000000"/>
                </a:solidFill>
                <a:latin typeface="微軟正黑體" panose="020B0604030504040204" pitchFamily="34" charset="-120"/>
                <a:ea typeface="微軟正黑體" panose="020B0604030504040204" pitchFamily="34" charset="-120"/>
                <a:cs typeface="Calibri"/>
              </a:endParaRPr>
            </a:p>
          </p:txBody>
        </p:sp>
        <p:sp>
          <p:nvSpPr>
            <p:cNvPr id="16" name="矩形 15">
              <a:extLst>
                <a:ext uri="{FF2B5EF4-FFF2-40B4-BE49-F238E27FC236}">
                  <a16:creationId xmlns:a16="http://schemas.microsoft.com/office/drawing/2014/main" id="{B5CBD1E3-14FE-45D7-BB89-43BE58D266BD}"/>
                </a:ext>
              </a:extLst>
            </p:cNvPr>
            <p:cNvSpPr/>
            <p:nvPr/>
          </p:nvSpPr>
          <p:spPr>
            <a:xfrm>
              <a:off x="1199932" y="4639251"/>
              <a:ext cx="4637178" cy="672273"/>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sp>
          <p:nvSpPr>
            <p:cNvPr id="19" name="矩形 18">
              <a:extLst>
                <a:ext uri="{FF2B5EF4-FFF2-40B4-BE49-F238E27FC236}">
                  <a16:creationId xmlns:a16="http://schemas.microsoft.com/office/drawing/2014/main" id="{16F8A5C4-B173-4F7D-8FF9-0F358EDA7CD2}"/>
                </a:ext>
              </a:extLst>
            </p:cNvPr>
            <p:cNvSpPr/>
            <p:nvPr/>
          </p:nvSpPr>
          <p:spPr>
            <a:xfrm>
              <a:off x="1193531" y="2975811"/>
              <a:ext cx="4637178" cy="672273"/>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grpSp>
      <p:sp>
        <p:nvSpPr>
          <p:cNvPr id="21" name="矩形 20">
            <a:extLst>
              <a:ext uri="{FF2B5EF4-FFF2-40B4-BE49-F238E27FC236}">
                <a16:creationId xmlns:a16="http://schemas.microsoft.com/office/drawing/2014/main" id="{D540AD66-D0D0-420B-8764-DA1418F89537}"/>
              </a:ext>
            </a:extLst>
          </p:cNvPr>
          <p:cNvSpPr/>
          <p:nvPr/>
        </p:nvSpPr>
        <p:spPr>
          <a:xfrm>
            <a:off x="362914" y="1743304"/>
            <a:ext cx="4647773" cy="6722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a:solidFill>
                  <a:srgbClr val="000000"/>
                </a:solidFill>
                <a:latin typeface="Arial" panose="020B0604020202020204" pitchFamily="34" charset="0"/>
                <a:ea typeface="微軟正黑體" panose="020B0604030504040204" pitchFamily="34" charset="-120"/>
                <a:cs typeface="Arial" panose="020B0604020202020204" pitchFamily="34" charset="0"/>
              </a:rPr>
              <a:t>Access to QTS &amp; Ubuntu dual system anywhere in the world. </a:t>
            </a:r>
            <a:endParaRPr lang="zh-TW" altLang="zh-TW" b="1">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2" name="矩形 21">
            <a:extLst>
              <a:ext uri="{FF2B5EF4-FFF2-40B4-BE49-F238E27FC236}">
                <a16:creationId xmlns:a16="http://schemas.microsoft.com/office/drawing/2014/main" id="{4A929918-B813-45DF-938F-DA8FAF8616E4}"/>
              </a:ext>
            </a:extLst>
          </p:cNvPr>
          <p:cNvSpPr/>
          <p:nvPr/>
        </p:nvSpPr>
        <p:spPr>
          <a:xfrm>
            <a:off x="362914" y="2639539"/>
            <a:ext cx="4647773" cy="5286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a:solidFill>
                  <a:srgbClr val="000000"/>
                </a:solidFill>
                <a:latin typeface="Arial" panose="020B0604020202020204" pitchFamily="34" charset="0"/>
                <a:ea typeface="微軟正黑體" panose="020B0604030504040204" pitchFamily="34" charset="-120"/>
                <a:cs typeface="Arial" panose="020B0604020202020204" pitchFamily="34" charset="0"/>
              </a:rPr>
              <a:t>Just like using Linux Laptop. </a:t>
            </a:r>
          </a:p>
        </p:txBody>
      </p:sp>
      <p:sp>
        <p:nvSpPr>
          <p:cNvPr id="24" name="矩形 23">
            <a:extLst>
              <a:ext uri="{FF2B5EF4-FFF2-40B4-BE49-F238E27FC236}">
                <a16:creationId xmlns:a16="http://schemas.microsoft.com/office/drawing/2014/main" id="{8269DB11-9FEA-4EAC-B6F4-47F919A654D5}"/>
              </a:ext>
            </a:extLst>
          </p:cNvPr>
          <p:cNvSpPr/>
          <p:nvPr/>
        </p:nvSpPr>
        <p:spPr>
          <a:xfrm>
            <a:off x="362914" y="3380443"/>
            <a:ext cx="4647773" cy="6722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a:solidFill>
                  <a:srgbClr val="000000"/>
                </a:solidFill>
                <a:latin typeface="Arial" panose="020B0604020202020204" pitchFamily="34" charset="0"/>
                <a:ea typeface="微軟正黑體" panose="020B0604030504040204" pitchFamily="34" charset="-120"/>
                <a:cs typeface="Arial" panose="020B0604020202020204" pitchFamily="34" charset="0"/>
              </a:rPr>
              <a:t>Audio output through remote computer desktop.</a:t>
            </a:r>
            <a:endParaRPr lang="zh-TW" altLang="en-US" b="1">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34" name="圖片 33">
            <a:extLst>
              <a:ext uri="{FF2B5EF4-FFF2-40B4-BE49-F238E27FC236}">
                <a16:creationId xmlns:a16="http://schemas.microsoft.com/office/drawing/2014/main" id="{E724FD96-F24C-4386-8BB9-4F6D50BD0B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37924" y="1896103"/>
            <a:ext cx="8482555" cy="4488570"/>
          </a:xfrm>
          <a:prstGeom prst="rect">
            <a:avLst/>
          </a:prstGeom>
          <a:effectLst>
            <a:outerShdw blurRad="50800" dist="38100" dir="5400000" algn="t" rotWithShape="0">
              <a:prstClr val="black">
                <a:alpha val="40000"/>
              </a:prstClr>
            </a:outerShdw>
          </a:effectLst>
        </p:spPr>
      </p:pic>
      <p:pic>
        <p:nvPicPr>
          <p:cNvPr id="35" name="圖片 34">
            <a:extLst>
              <a:ext uri="{FF2B5EF4-FFF2-40B4-BE49-F238E27FC236}">
                <a16:creationId xmlns:a16="http://schemas.microsoft.com/office/drawing/2014/main" id="{31C332C8-55E8-4A95-B252-1941D0043C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8193" y="2890063"/>
            <a:ext cx="661736" cy="661736"/>
          </a:xfrm>
          <a:prstGeom prst="rect">
            <a:avLst/>
          </a:prstGeom>
          <a:effectLst>
            <a:outerShdw blurRad="50800" dist="38100" dir="5400000" algn="t" rotWithShape="0">
              <a:prstClr val="black">
                <a:alpha val="40000"/>
              </a:prstClr>
            </a:outerShdw>
          </a:effectLst>
        </p:spPr>
      </p:pic>
      <p:pic>
        <p:nvPicPr>
          <p:cNvPr id="36" name="圖片 35">
            <a:extLst>
              <a:ext uri="{FF2B5EF4-FFF2-40B4-BE49-F238E27FC236}">
                <a16:creationId xmlns:a16="http://schemas.microsoft.com/office/drawing/2014/main" id="{D59A2E42-F9B1-4053-87AC-2075BDA9C7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0969" y="4052717"/>
            <a:ext cx="709429" cy="70942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87854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3" descr="一張含有 螢幕擷取畫面, 監視器, 相片 的圖片&#10;&#10;描述是以非常高的可信度產生">
            <a:extLst>
              <a:ext uri="{FF2B5EF4-FFF2-40B4-BE49-F238E27FC236}">
                <a16:creationId xmlns:a16="http://schemas.microsoft.com/office/drawing/2014/main" id="{789AEEBB-22B7-4879-861B-4CEB48AC57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45223" y="1935248"/>
            <a:ext cx="6348344" cy="3577925"/>
          </a:xfrm>
          <a:prstGeom prst="roundRect">
            <a:avLst>
              <a:gd name="adj" fmla="val 2170"/>
            </a:avLst>
          </a:prstGeom>
          <a:solidFill>
            <a:srgbClr val="FFFFFF">
              <a:shade val="85000"/>
            </a:srgbClr>
          </a:solidFill>
          <a:ln>
            <a:noFill/>
          </a:ln>
          <a:effectLst>
            <a:outerShdw blurRad="50800" dist="38100" dir="2700000" algn="tl" rotWithShape="0">
              <a:prstClr val="black">
                <a:alpha val="40000"/>
              </a:prstClr>
            </a:outerShdw>
          </a:effectLst>
        </p:spPr>
      </p:pic>
      <p:sp>
        <p:nvSpPr>
          <p:cNvPr id="2" name="標題 1">
            <a:extLst>
              <a:ext uri="{FF2B5EF4-FFF2-40B4-BE49-F238E27FC236}">
                <a16:creationId xmlns:a16="http://schemas.microsoft.com/office/drawing/2014/main" id="{EAB510C0-26A0-4C5F-B58B-710E8DD9F85E}"/>
              </a:ext>
            </a:extLst>
          </p:cNvPr>
          <p:cNvSpPr>
            <a:spLocks noGrp="1"/>
          </p:cNvSpPr>
          <p:nvPr>
            <p:ph type="title"/>
          </p:nvPr>
        </p:nvSpPr>
        <p:spPr>
          <a:xfrm>
            <a:off x="1107577" y="235117"/>
            <a:ext cx="10058400" cy="802113"/>
          </a:xfrm>
        </p:spPr>
        <p:txBody>
          <a:bodyPr anchor="ctr">
            <a:noAutofit/>
          </a:bodyPr>
          <a:lstStyle/>
          <a:p>
            <a:r>
              <a:rPr lang="en-US" altLang="zh-TW">
                <a:latin typeface="Arial"/>
                <a:ea typeface="微軟正黑體"/>
                <a:cs typeface="Arial"/>
              </a:rPr>
              <a:t>Read data from and write data to blue-ray device via Ubuntu </a:t>
            </a:r>
            <a:endParaRPr lang="zh-TW" altLang="en-US">
              <a:latin typeface="Arial" panose="020B0604020202020204" pitchFamily="34" charset="0"/>
              <a:cs typeface="Arial" panose="020B0604020202020204" pitchFamily="34" charset="0"/>
            </a:endParaRPr>
          </a:p>
        </p:txBody>
      </p:sp>
      <p:pic>
        <p:nvPicPr>
          <p:cNvPr id="7" name="Picture 2" descr="C:\Users\Judy Chen\Desktop\273_1494482180_TVS-882BR_E58FB3E4B88AE8A7922BE58589E7A29FE6A99FE587BAE58589E7A29F28E784A1E58589E7A29FE8B2BC29.png">
            <a:extLst>
              <a:ext uri="{FF2B5EF4-FFF2-40B4-BE49-F238E27FC236}">
                <a16:creationId xmlns:a16="http://schemas.microsoft.com/office/drawing/2014/main" id="{47D80079-E7B5-42DB-AFE5-1B88740A2D3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33471" y="3836383"/>
            <a:ext cx="4112689" cy="2663146"/>
          </a:xfrm>
          <a:prstGeom prst="rect">
            <a:avLst/>
          </a:prstGeom>
          <a:noFill/>
          <a:effectLst>
            <a:outerShdw blurRad="50800" dist="38100" dir="5400000" algn="t" rotWithShape="0">
              <a:prstClr val="black">
                <a:alpha val="40000"/>
              </a:prstClr>
            </a:outerShdw>
          </a:effectLst>
        </p:spPr>
      </p:pic>
      <p:pic>
        <p:nvPicPr>
          <p:cNvPr id="9" name="圖片 8" descr="箭頭-02.png">
            <a:extLst>
              <a:ext uri="{FF2B5EF4-FFF2-40B4-BE49-F238E27FC236}">
                <a16:creationId xmlns:a16="http://schemas.microsoft.com/office/drawing/2014/main" id="{82AF17F8-35C7-4C02-91C8-1D5AE60B00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V="1">
            <a:off x="7733471" y="3348476"/>
            <a:ext cx="1720996" cy="825514"/>
          </a:xfrm>
          <a:prstGeom prst="rect">
            <a:avLst/>
          </a:prstGeom>
          <a:effectLst>
            <a:outerShdw blurRad="63500" sx="102000" sy="102000" algn="ctr" rotWithShape="0">
              <a:prstClr val="black">
                <a:alpha val="40000"/>
              </a:prstClr>
            </a:outerShdw>
          </a:effectLst>
        </p:spPr>
      </p:pic>
      <p:sp>
        <p:nvSpPr>
          <p:cNvPr id="10" name="矩形 9">
            <a:extLst>
              <a:ext uri="{FF2B5EF4-FFF2-40B4-BE49-F238E27FC236}">
                <a16:creationId xmlns:a16="http://schemas.microsoft.com/office/drawing/2014/main" id="{C300D4CB-2B0B-47D1-986E-B41B8813CDD3}"/>
              </a:ext>
            </a:extLst>
          </p:cNvPr>
          <p:cNvSpPr/>
          <p:nvPr/>
        </p:nvSpPr>
        <p:spPr>
          <a:xfrm>
            <a:off x="724194" y="3069462"/>
            <a:ext cx="3969477" cy="2916668"/>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sp>
        <p:nvSpPr>
          <p:cNvPr id="11" name="矩形 10">
            <a:extLst>
              <a:ext uri="{FF2B5EF4-FFF2-40B4-BE49-F238E27FC236}">
                <a16:creationId xmlns:a16="http://schemas.microsoft.com/office/drawing/2014/main" id="{A970646C-932A-4F86-AD7B-6F3DB260F0E8}"/>
              </a:ext>
            </a:extLst>
          </p:cNvPr>
          <p:cNvSpPr/>
          <p:nvPr/>
        </p:nvSpPr>
        <p:spPr>
          <a:xfrm>
            <a:off x="616643" y="2575188"/>
            <a:ext cx="3969477" cy="32939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2000" b="1">
              <a:solidFill>
                <a:schemeClr val="tx1"/>
              </a:solidFill>
              <a:latin typeface="Arial" panose="020B0604020202020204" pitchFamily="34" charset="0"/>
              <a:ea typeface="微軟正黑體" panose="020B0604030504040204" pitchFamily="34" charset="-120"/>
              <a:cs typeface="Arial" panose="020B0604020202020204" pitchFamily="34" charset="0"/>
            </a:endParaRPr>
          </a:p>
          <a:p>
            <a:r>
              <a:rPr lang="en-US" altLang="zh-TW" sz="2000" b="1">
                <a:solidFill>
                  <a:schemeClr val="tx1"/>
                </a:solidFill>
                <a:latin typeface="Arial" panose="020B0604020202020204" pitchFamily="34" charset="0"/>
                <a:ea typeface="微軟正黑體" panose="020B0604030504040204" pitchFamily="34" charset="-120"/>
                <a:cs typeface="Arial" panose="020B0604020202020204" pitchFamily="34" charset="0"/>
              </a:rPr>
              <a:t>You can backup files from optical disc to NAS or store partial NAS data to optical disc.</a:t>
            </a:r>
          </a:p>
          <a:p>
            <a:r>
              <a:rPr lang="zh-TW" altLang="en-US" sz="2000" b="1">
                <a:solidFill>
                  <a:schemeClr val="tx1"/>
                </a:solidFill>
                <a:latin typeface="Arial" panose="020B0604020202020204" pitchFamily="34" charset="0"/>
                <a:ea typeface="微軟正黑體" panose="020B0604030504040204" pitchFamily="34" charset="-120"/>
                <a:cs typeface="Arial" panose="020B0604020202020204" pitchFamily="34" charset="0"/>
              </a:rPr>
              <a:t> </a:t>
            </a:r>
            <a:endParaRPr lang="zh-TW" altLang="zh-TW" sz="2000" b="1">
              <a:solidFill>
                <a:schemeClr val="tx1"/>
              </a:solidFill>
              <a:latin typeface="Arial" panose="020B0604020202020204" pitchFamily="34" charset="0"/>
              <a:ea typeface="微軟正黑體" panose="020B0604030504040204" pitchFamily="34" charset="-120"/>
              <a:cs typeface="Arial" panose="020B0604020202020204" pitchFamily="34" charset="0"/>
            </a:endParaRPr>
          </a:p>
          <a:p>
            <a:r>
              <a:rPr lang="en-US" altLang="zh-TW" sz="2000" b="1">
                <a:solidFill>
                  <a:schemeClr val="tx1"/>
                </a:solidFill>
                <a:latin typeface="Arial" panose="020B0604020202020204" pitchFamily="34" charset="0"/>
                <a:ea typeface="微軟正黑體" panose="020B0604030504040204" pitchFamily="34" charset="-120"/>
                <a:cs typeface="Arial" panose="020B0604020202020204" pitchFamily="34" charset="0"/>
              </a:rPr>
              <a:t>Applications can be found easily in </a:t>
            </a:r>
            <a:r>
              <a:rPr lang="en-US" altLang="zh-TW" sz="2000" b="1" err="1">
                <a:solidFill>
                  <a:schemeClr val="tx1"/>
                </a:solidFill>
                <a:latin typeface="Arial" panose="020B0604020202020204" pitchFamily="34" charset="0"/>
                <a:ea typeface="微軟正黑體" panose="020B0604030504040204" pitchFamily="34" charset="-120"/>
                <a:cs typeface="Arial" panose="020B0604020202020204" pitchFamily="34" charset="0"/>
              </a:rPr>
              <a:t>Ubuntu</a:t>
            </a:r>
            <a:r>
              <a:rPr lang="en-US" altLang="zh-TW" sz="2000" b="1">
                <a:solidFill>
                  <a:schemeClr val="tx1"/>
                </a:solidFill>
                <a:latin typeface="Arial" panose="020B0604020202020204" pitchFamily="34" charset="0"/>
                <a:ea typeface="微軟正黑體" panose="020B0604030504040204" pitchFamily="34" charset="-120"/>
                <a:cs typeface="Arial" panose="020B0604020202020204" pitchFamily="34" charset="0"/>
              </a:rPr>
              <a:t> software center for disc read write functions.</a:t>
            </a:r>
            <a:endParaRPr lang="zh-TW" altLang="en-US" sz="2000" b="1">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2" name="箭號: 五邊形 11">
            <a:extLst>
              <a:ext uri="{FF2B5EF4-FFF2-40B4-BE49-F238E27FC236}">
                <a16:creationId xmlns:a16="http://schemas.microsoft.com/office/drawing/2014/main" id="{F61C8B39-B054-4375-8DFB-5782CF3E6DA6}"/>
              </a:ext>
            </a:extLst>
          </p:cNvPr>
          <p:cNvSpPr/>
          <p:nvPr/>
        </p:nvSpPr>
        <p:spPr>
          <a:xfrm>
            <a:off x="616233" y="2182485"/>
            <a:ext cx="1709023" cy="785403"/>
          </a:xfrm>
          <a:prstGeom prst="homePlat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片 13">
            <a:extLst>
              <a:ext uri="{FF2B5EF4-FFF2-40B4-BE49-F238E27FC236}">
                <a16:creationId xmlns:a16="http://schemas.microsoft.com/office/drawing/2014/main" id="{B09E1E7A-3238-4BC6-BB70-35913AA36B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245" y="1821374"/>
            <a:ext cx="1024142" cy="1024142"/>
          </a:xfrm>
          <a:prstGeom prst="rect">
            <a:avLst/>
          </a:prstGeom>
        </p:spPr>
      </p:pic>
    </p:spTree>
    <p:extLst>
      <p:ext uri="{BB962C8B-B14F-4D97-AF65-F5344CB8AC3E}">
        <p14:creationId xmlns:p14="http://schemas.microsoft.com/office/powerpoint/2010/main" val="2078795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3A900569-599E-43D1-A82C-26A1D87503FB}"/>
              </a:ext>
            </a:extLst>
          </p:cNvPr>
          <p:cNvSpPr/>
          <p:nvPr/>
        </p:nvSpPr>
        <p:spPr>
          <a:xfrm>
            <a:off x="530241" y="2069036"/>
            <a:ext cx="11128359" cy="1067895"/>
          </a:xfrm>
          <a:prstGeom prst="rect">
            <a:avLst/>
          </a:prstGeom>
          <a:gradFill>
            <a:gsLst>
              <a:gs pos="100000">
                <a:schemeClr val="accent1">
                  <a:lumMod val="5000"/>
                  <a:lumOff val="95000"/>
                </a:schemeClr>
              </a:gs>
              <a:gs pos="50000">
                <a:schemeClr val="bg1">
                  <a:lumMod val="85000"/>
                </a:schemeClr>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sp>
        <p:nvSpPr>
          <p:cNvPr id="2" name="標題 1">
            <a:extLst>
              <a:ext uri="{FF2B5EF4-FFF2-40B4-BE49-F238E27FC236}">
                <a16:creationId xmlns:a16="http://schemas.microsoft.com/office/drawing/2014/main" id="{0A1AD36E-2F60-44B1-8FEA-3855B0A0AB76}"/>
              </a:ext>
            </a:extLst>
          </p:cNvPr>
          <p:cNvSpPr>
            <a:spLocks noGrp="1"/>
          </p:cNvSpPr>
          <p:nvPr>
            <p:ph type="title"/>
          </p:nvPr>
        </p:nvSpPr>
        <p:spPr>
          <a:xfrm>
            <a:off x="1097279" y="166285"/>
            <a:ext cx="10826015" cy="762463"/>
          </a:xfrm>
        </p:spPr>
        <p:txBody>
          <a:bodyPr>
            <a:normAutofit/>
          </a:bodyPr>
          <a:lstStyle/>
          <a:p>
            <a:r>
              <a:rPr lang="en-US" altLang="zh-TW">
                <a:latin typeface="Arial" panose="020B0604020202020204" pitchFamily="34" charset="0"/>
                <a:cs typeface="Arial" panose="020B0604020202020204" pitchFamily="34" charset="0"/>
              </a:rPr>
              <a:t>External graphic cards support</a:t>
            </a:r>
          </a:p>
        </p:txBody>
      </p:sp>
      <p:grpSp>
        <p:nvGrpSpPr>
          <p:cNvPr id="14" name="群組 13">
            <a:extLst>
              <a:ext uri="{FF2B5EF4-FFF2-40B4-BE49-F238E27FC236}">
                <a16:creationId xmlns:a16="http://schemas.microsoft.com/office/drawing/2014/main" id="{872095BD-9BF3-4FBE-A0B0-1FBB62FDAEE4}"/>
              </a:ext>
            </a:extLst>
          </p:cNvPr>
          <p:cNvGrpSpPr/>
          <p:nvPr/>
        </p:nvGrpSpPr>
        <p:grpSpPr>
          <a:xfrm>
            <a:off x="1399621" y="2360213"/>
            <a:ext cx="10792379" cy="4064306"/>
            <a:chOff x="1218648" y="2326865"/>
            <a:chExt cx="10792379" cy="4064306"/>
          </a:xfrm>
        </p:grpSpPr>
        <p:pic>
          <p:nvPicPr>
            <p:cNvPr id="13" name="圖片 12">
              <a:extLst>
                <a:ext uri="{FF2B5EF4-FFF2-40B4-BE49-F238E27FC236}">
                  <a16:creationId xmlns:a16="http://schemas.microsoft.com/office/drawing/2014/main" id="{2E7CD462-3C1D-40D9-A1AE-3066BE119B54}"/>
                </a:ext>
              </a:extLst>
            </p:cNvPr>
            <p:cNvPicPr>
              <a:picLocks noChangeAspect="1"/>
            </p:cNvPicPr>
            <p:nvPr/>
          </p:nvPicPr>
          <p:blipFill rotWithShape="1">
            <a:blip r:embed="rId2" cstate="screen">
              <a:duotone>
                <a:schemeClr val="accent1">
                  <a:shade val="45000"/>
                  <a:satMod val="135000"/>
                </a:schemeClr>
                <a:prstClr val="white"/>
              </a:duotone>
              <a:alphaModFix amt="70000"/>
              <a:extLst>
                <a:ext uri="{28A0092B-C50C-407E-A947-70E740481C1C}">
                  <a14:useLocalDpi xmlns:a14="http://schemas.microsoft.com/office/drawing/2010/main"/>
                </a:ext>
              </a:extLst>
            </a:blip>
            <a:srcRect/>
            <a:stretch/>
          </p:blipFill>
          <p:spPr>
            <a:xfrm>
              <a:off x="8925637" y="2650686"/>
              <a:ext cx="3085390" cy="2384852"/>
            </a:xfrm>
            <a:prstGeom prst="rect">
              <a:avLst/>
            </a:prstGeom>
          </p:spPr>
        </p:pic>
        <p:pic>
          <p:nvPicPr>
            <p:cNvPr id="5" name="圖片 4">
              <a:extLst>
                <a:ext uri="{FF2B5EF4-FFF2-40B4-BE49-F238E27FC236}">
                  <a16:creationId xmlns:a16="http://schemas.microsoft.com/office/drawing/2014/main" id="{8886AA13-310D-40A8-B979-5D9D0F28E7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9299" y="2326865"/>
              <a:ext cx="4064298" cy="3554116"/>
            </a:xfrm>
            <a:prstGeom prst="rect">
              <a:avLst/>
            </a:prstGeom>
          </p:spPr>
        </p:pic>
        <p:pic>
          <p:nvPicPr>
            <p:cNvPr id="10" name="圖片 9">
              <a:extLst>
                <a:ext uri="{FF2B5EF4-FFF2-40B4-BE49-F238E27FC236}">
                  <a16:creationId xmlns:a16="http://schemas.microsoft.com/office/drawing/2014/main" id="{58829314-BE74-46CD-92C5-67781D7B741D}"/>
                </a:ext>
              </a:extLst>
            </p:cNvPr>
            <p:cNvPicPr>
              <a:picLocks noChangeAspect="1"/>
            </p:cNvPicPr>
            <p:nvPr/>
          </p:nvPicPr>
          <p:blipFill>
            <a:blip r:embed="rId4"/>
            <a:stretch>
              <a:fillRect/>
            </a:stretch>
          </p:blipFill>
          <p:spPr>
            <a:xfrm>
              <a:off x="1218648" y="3499019"/>
              <a:ext cx="6298460" cy="2892152"/>
            </a:xfrm>
            <a:prstGeom prst="rect">
              <a:avLst/>
            </a:prstGeom>
            <a:effectLst>
              <a:outerShdw blurRad="50800" dist="38100" dir="5400000" algn="t" rotWithShape="0">
                <a:prstClr val="black">
                  <a:alpha val="40000"/>
                </a:prstClr>
              </a:outerShdw>
            </a:effectLst>
          </p:spPr>
        </p:pic>
      </p:grpSp>
      <p:sp>
        <p:nvSpPr>
          <p:cNvPr id="15" name="文字方塊 14">
            <a:extLst>
              <a:ext uri="{FF2B5EF4-FFF2-40B4-BE49-F238E27FC236}">
                <a16:creationId xmlns:a16="http://schemas.microsoft.com/office/drawing/2014/main" id="{C36E426E-9A83-4B1D-828D-52D097077AB5}"/>
              </a:ext>
            </a:extLst>
          </p:cNvPr>
          <p:cNvSpPr txBox="1"/>
          <p:nvPr/>
        </p:nvSpPr>
        <p:spPr>
          <a:xfrm>
            <a:off x="272809" y="6336987"/>
            <a:ext cx="6426374" cy="307777"/>
          </a:xfrm>
          <a:prstGeom prst="rect">
            <a:avLst/>
          </a:prstGeom>
          <a:noFill/>
        </p:spPr>
        <p:txBody>
          <a:bodyPr wrap="square" rtlCol="0">
            <a:spAutoFit/>
          </a:bodyPr>
          <a:lstStyle/>
          <a:p>
            <a:r>
              <a:rPr lang="zh-TW" altLang="en-US" sz="1400" b="1">
                <a:solidFill>
                  <a:srgbClr val="4697CE"/>
                </a:solidFill>
                <a:latin typeface="Arial" panose="020B0604020202020204" pitchFamily="34" charset="0"/>
                <a:ea typeface="微軟正黑體" panose="020B0604030504040204" pitchFamily="34" charset="-120"/>
                <a:cs typeface="Arial" panose="020B0604020202020204" pitchFamily="34" charset="0"/>
              </a:rPr>
              <a:t>* </a:t>
            </a:r>
            <a:r>
              <a:rPr lang="en-US" altLang="zh-TW" sz="1400" b="1">
                <a:solidFill>
                  <a:srgbClr val="4697CE"/>
                </a:solidFill>
                <a:latin typeface="Arial" panose="020B0604020202020204" pitchFamily="34" charset="0"/>
                <a:ea typeface="微軟正黑體" panose="020B0604030504040204" pitchFamily="34" charset="-120"/>
                <a:cs typeface="Arial" panose="020B0604020202020204" pitchFamily="34" charset="0"/>
              </a:rPr>
              <a:t>Without graphic card, only the remote desktop function can be used. </a:t>
            </a:r>
            <a:endParaRPr lang="zh-TW" altLang="en-US" sz="1400" b="1">
              <a:solidFill>
                <a:srgbClr val="4697CE"/>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7" name="矩形 16">
            <a:extLst>
              <a:ext uri="{FF2B5EF4-FFF2-40B4-BE49-F238E27FC236}">
                <a16:creationId xmlns:a16="http://schemas.microsoft.com/office/drawing/2014/main" id="{F79C9D8F-D3E1-4826-88BF-12DE866669D0}"/>
              </a:ext>
            </a:extLst>
          </p:cNvPr>
          <p:cNvSpPr/>
          <p:nvPr/>
        </p:nvSpPr>
        <p:spPr>
          <a:xfrm>
            <a:off x="440725" y="1975801"/>
            <a:ext cx="5777195" cy="106789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a:solidFill>
                  <a:schemeClr val="tx1"/>
                </a:solidFill>
                <a:latin typeface="Arial" panose="020B0604020202020204" pitchFamily="34" charset="0"/>
                <a:ea typeface="微軟正黑體" panose="020B0604030504040204" pitchFamily="34" charset="-120"/>
                <a:cs typeface="Arial" panose="020B0604020202020204" pitchFamily="34" charset="0"/>
              </a:rPr>
              <a:t>Linux Station can display via external graphic card or use it for large media file processing.</a:t>
            </a:r>
            <a:endParaRPr lang="zh-TW" altLang="en-US" sz="2000" b="1">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68291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362AD6-F53F-408B-B73C-B6A825EB379C}"/>
              </a:ext>
            </a:extLst>
          </p:cNvPr>
          <p:cNvSpPr>
            <a:spLocks noGrp="1"/>
          </p:cNvSpPr>
          <p:nvPr>
            <p:ph type="title"/>
          </p:nvPr>
        </p:nvSpPr>
        <p:spPr>
          <a:xfrm>
            <a:off x="628829" y="2206290"/>
            <a:ext cx="3922294" cy="2445420"/>
          </a:xfrm>
        </p:spPr>
        <p:txBody>
          <a:bodyPr>
            <a:normAutofit/>
          </a:bodyPr>
          <a:lstStyle/>
          <a:p>
            <a:pPr algn="l">
              <a:lnSpc>
                <a:spcPct val="100000"/>
              </a:lnSpc>
            </a:pPr>
            <a:r>
              <a:rPr lang="zh-TW" altLang="en-US" sz="3600" dirty="0">
                <a:solidFill>
                  <a:srgbClr val="FFFFFF"/>
                </a:solidFill>
                <a:latin typeface="Arial"/>
                <a:ea typeface="微軟正黑體"/>
                <a:cs typeface="Arial"/>
              </a:rPr>
              <a:t>Application Sharing ＆ Demo</a:t>
            </a:r>
            <a:endParaRPr lang="zh-TW" altLang="en-US" sz="3600" dirty="0">
              <a:latin typeface="Arial" panose="020B0604020202020204" pitchFamily="34" charset="0"/>
              <a:cs typeface="Arial" panose="020B0604020202020204" pitchFamily="34" charset="0"/>
            </a:endParaRPr>
          </a:p>
        </p:txBody>
      </p:sp>
      <p:pic>
        <p:nvPicPr>
          <p:cNvPr id="6" name="圖片 5">
            <a:extLst>
              <a:ext uri="{FF2B5EF4-FFF2-40B4-BE49-F238E27FC236}">
                <a16:creationId xmlns:a16="http://schemas.microsoft.com/office/drawing/2014/main" id="{74A02120-AF95-4D75-8259-BF2E4751EF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72523" y="1912728"/>
            <a:ext cx="6566968" cy="343182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47813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2F0004-2F42-4A62-BDCD-8B22367D2310}"/>
              </a:ext>
            </a:extLst>
          </p:cNvPr>
          <p:cNvSpPr>
            <a:spLocks noGrp="1"/>
          </p:cNvSpPr>
          <p:nvPr>
            <p:ph type="title"/>
          </p:nvPr>
        </p:nvSpPr>
        <p:spPr>
          <a:xfrm>
            <a:off x="685801" y="1689052"/>
            <a:ext cx="3922294" cy="1497449"/>
          </a:xfrm>
        </p:spPr>
        <p:txBody>
          <a:bodyPr>
            <a:noAutofit/>
          </a:bodyPr>
          <a:lstStyle/>
          <a:p>
            <a:pPr algn="l">
              <a:lnSpc>
                <a:spcPct val="100000"/>
              </a:lnSpc>
            </a:pPr>
            <a:r>
              <a:rPr lang="en-US" altLang="zh-TW" sz="2800" dirty="0">
                <a:solidFill>
                  <a:srgbClr val="FFFFFF"/>
                </a:solidFill>
                <a:latin typeface="Arial" panose="020B0604020202020204" pitchFamily="34" charset="0"/>
                <a:cs typeface="Arial" panose="020B0604020202020204" pitchFamily="34" charset="0"/>
              </a:rPr>
              <a:t>Designer’s good partner: Use </a:t>
            </a:r>
            <a:r>
              <a:rPr lang="zh-TW" altLang="en-US" sz="2800" dirty="0">
                <a:solidFill>
                  <a:srgbClr val="FFFFFF"/>
                </a:solidFill>
                <a:latin typeface="Arial" panose="020B0604020202020204" pitchFamily="34" charset="0"/>
                <a:cs typeface="Arial" panose="020B0604020202020204" pitchFamily="34" charset="0"/>
              </a:rPr>
              <a:t>Inkscape </a:t>
            </a:r>
            <a:r>
              <a:rPr lang="en-US" altLang="zh-TW" sz="2800" dirty="0">
                <a:solidFill>
                  <a:srgbClr val="FFFFFF"/>
                </a:solidFill>
                <a:latin typeface="Arial" panose="020B0604020202020204" pitchFamily="34" charset="0"/>
                <a:cs typeface="Arial" panose="020B0604020202020204" pitchFamily="34" charset="0"/>
              </a:rPr>
              <a:t>in Linux Station</a:t>
            </a:r>
            <a:endParaRPr lang="zh-TW" altLang="en-US" sz="2800" dirty="0">
              <a:solidFill>
                <a:srgbClr val="FFFFFF"/>
              </a:solidFill>
              <a:latin typeface="Arial" panose="020B0604020202020204" pitchFamily="34" charset="0"/>
              <a:cs typeface="Arial" panose="020B0604020202020204" pitchFamily="34" charset="0"/>
            </a:endParaRPr>
          </a:p>
        </p:txBody>
      </p:sp>
      <p:pic>
        <p:nvPicPr>
          <p:cNvPr id="4" name="圖片 4" descr="一張含有 螢幕擷取畫面, 監視器, 室內, 電腦 的圖片&#10;&#10;描述是以非常高的可信度產生">
            <a:extLst>
              <a:ext uri="{FF2B5EF4-FFF2-40B4-BE49-F238E27FC236}">
                <a16:creationId xmlns:a16="http://schemas.microsoft.com/office/drawing/2014/main" id="{0C4F63E9-BBFF-4956-B970-5524B1F988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7367" y="937317"/>
            <a:ext cx="5350581" cy="3017197"/>
          </a:xfrm>
          <a:prstGeom prst="roundRect">
            <a:avLst>
              <a:gd name="adj" fmla="val 2170"/>
            </a:avLst>
          </a:prstGeom>
          <a:solidFill>
            <a:srgbClr val="FFFFFF">
              <a:shade val="85000"/>
            </a:srgbClr>
          </a:solidFill>
          <a:ln>
            <a:noFill/>
          </a:ln>
          <a:effectLst>
            <a:outerShdw blurRad="50800" dist="38100" dir="2700000" algn="tl" rotWithShape="0">
              <a:prstClr val="black">
                <a:alpha val="40000"/>
              </a:prstClr>
            </a:outerShdw>
          </a:effectLst>
        </p:spPr>
      </p:pic>
      <p:pic>
        <p:nvPicPr>
          <p:cNvPr id="5" name="圖片 5" descr="一張含有 螢幕擷取畫面 的圖片&#10;&#10;描述是以非常高的可信度產生">
            <a:extLst>
              <a:ext uri="{FF2B5EF4-FFF2-40B4-BE49-F238E27FC236}">
                <a16:creationId xmlns:a16="http://schemas.microsoft.com/office/drawing/2014/main" id="{A9817509-FD87-4C38-A5CB-FE12C7170F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2053" y="2996574"/>
            <a:ext cx="5224398" cy="2937168"/>
          </a:xfrm>
          <a:prstGeom prst="roundRect">
            <a:avLst>
              <a:gd name="adj" fmla="val 2170"/>
            </a:avLst>
          </a:prstGeom>
          <a:solidFill>
            <a:srgbClr val="FFFFFF">
              <a:shade val="85000"/>
            </a:srgbClr>
          </a:solidFill>
          <a:ln>
            <a:noFill/>
          </a:ln>
          <a:effectLst>
            <a:outerShdw blurRad="50800" dist="38100" dir="2700000" algn="tl" rotWithShape="0">
              <a:prstClr val="black">
                <a:alpha val="40000"/>
              </a:prstClr>
            </a:outerShdw>
          </a:effectLst>
        </p:spPr>
      </p:pic>
      <p:sp>
        <p:nvSpPr>
          <p:cNvPr id="10" name="標題 1">
            <a:extLst>
              <a:ext uri="{FF2B5EF4-FFF2-40B4-BE49-F238E27FC236}">
                <a16:creationId xmlns:a16="http://schemas.microsoft.com/office/drawing/2014/main" id="{711ECAE4-8DCF-4CD5-BF54-339F014D6206}"/>
              </a:ext>
            </a:extLst>
          </p:cNvPr>
          <p:cNvSpPr txBox="1">
            <a:spLocks/>
          </p:cNvSpPr>
          <p:nvPr/>
        </p:nvSpPr>
        <p:spPr>
          <a:xfrm>
            <a:off x="818512" y="937317"/>
            <a:ext cx="3466885" cy="409433"/>
          </a:xfrm>
          <a:prstGeom prst="rect">
            <a:avLst/>
          </a:prstGeom>
          <a:gradFill>
            <a:gsLst>
              <a:gs pos="50000">
                <a:schemeClr val="accent1">
                  <a:lumMod val="0"/>
                  <a:lumOff val="100000"/>
                </a:schemeClr>
              </a:gs>
              <a:gs pos="100000">
                <a:schemeClr val="bg1">
                  <a:alpha val="0"/>
                </a:schemeClr>
              </a:gs>
            </a:gsLst>
            <a:lin ang="0" scaled="0"/>
          </a:gradFill>
        </p:spPr>
        <p:txBody>
          <a:bodyPr vert="horz" lIns="91440" tIns="45720" rIns="91440" bIns="45720" rtlCol="0" anchor="ctr" anchorCtr="0">
            <a:noAutofit/>
          </a:bodyPr>
          <a:lstStyle>
            <a:lvl1pPr algn="ctr" defTabSz="914400" rtl="0" eaLnBrk="1" latinLnBrk="0" hangingPunct="1">
              <a:lnSpc>
                <a:spcPct val="85000"/>
              </a:lnSpc>
              <a:spcBef>
                <a:spcPct val="0"/>
              </a:spcBef>
              <a:buNone/>
              <a:defRPr sz="4400" b="1" kern="1200" spc="-50" baseline="0">
                <a:solidFill>
                  <a:srgbClr val="FFFF00"/>
                </a:solidFill>
                <a:latin typeface="微軟正黑體" panose="020B0604030504040204" pitchFamily="34" charset="-120"/>
                <a:ea typeface="微軟正黑體" panose="020B0604030504040204" pitchFamily="34" charset="-120"/>
                <a:cs typeface="+mj-cs"/>
              </a:defRPr>
            </a:lvl1pPr>
          </a:lstStyle>
          <a:p>
            <a:pPr algn="l">
              <a:lnSpc>
                <a:spcPct val="100000"/>
              </a:lnSpc>
            </a:pPr>
            <a:r>
              <a:rPr lang="en-US" altLang="zh-TW" sz="2400">
                <a:solidFill>
                  <a:schemeClr val="tx1"/>
                </a:solidFill>
                <a:latin typeface="Arial" panose="020B0604020202020204" pitchFamily="34" charset="0"/>
                <a:cs typeface="Arial" panose="020B0604020202020204" pitchFamily="34" charset="0"/>
              </a:rPr>
              <a:t>Application Sharing</a:t>
            </a:r>
            <a:endParaRPr lang="zh-TW" altLang="en-US" sz="2400">
              <a:solidFill>
                <a:schemeClr val="tx1"/>
              </a:solidFill>
              <a:latin typeface="Arial" panose="020B0604020202020204" pitchFamily="34" charset="0"/>
              <a:cs typeface="Arial" panose="020B0604020202020204" pitchFamily="34" charset="0"/>
            </a:endParaRPr>
          </a:p>
        </p:txBody>
      </p:sp>
      <p:sp>
        <p:nvSpPr>
          <p:cNvPr id="6" name="文字方塊 5">
            <a:extLst>
              <a:ext uri="{FF2B5EF4-FFF2-40B4-BE49-F238E27FC236}">
                <a16:creationId xmlns:a16="http://schemas.microsoft.com/office/drawing/2014/main" id="{86B57541-B76F-4ABE-92CA-D6556910FC1F}"/>
              </a:ext>
            </a:extLst>
          </p:cNvPr>
          <p:cNvSpPr txBox="1"/>
          <p:nvPr/>
        </p:nvSpPr>
        <p:spPr>
          <a:xfrm>
            <a:off x="723517" y="3429000"/>
            <a:ext cx="3884578" cy="2800767"/>
          </a:xfrm>
          <a:prstGeom prst="rect">
            <a:avLst/>
          </a:prstGeom>
          <a:noFill/>
        </p:spPr>
        <p:txBody>
          <a:bodyPr wrap="square" rtlCol="0" anchor="t">
            <a:spAutoFit/>
          </a:bodyPr>
          <a:lstStyle/>
          <a:p>
            <a:r>
              <a:rPr lang="en-US" altLang="zh-TW" sz="1600" b="1">
                <a:solidFill>
                  <a:srgbClr val="FCDC00"/>
                </a:solidFill>
                <a:latin typeface="Arial"/>
                <a:ea typeface="微軟正黑體"/>
                <a:cs typeface="Arial"/>
              </a:rPr>
              <a:t>The vector drawing software Inkscape can be quickly installed on Linux Station. Inkscape is a vector drawing design software for Linux. It is a must-have for professional designers who are used to working with Linux. It is not only powerful, but also has many tools and functions for vector drawing and poster creation. Can be an alternative to Adobe Illustrator, Photoshop and Illustrator.</a:t>
            </a:r>
          </a:p>
        </p:txBody>
      </p:sp>
    </p:spTree>
    <p:extLst>
      <p:ext uri="{BB962C8B-B14F-4D97-AF65-F5344CB8AC3E}">
        <p14:creationId xmlns:p14="http://schemas.microsoft.com/office/powerpoint/2010/main" val="1505933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2C524EE-773A-441E-85F1-54B2E065F0BA}"/>
              </a:ext>
            </a:extLst>
          </p:cNvPr>
          <p:cNvSpPr>
            <a:spLocks noGrp="1"/>
          </p:cNvSpPr>
          <p:nvPr>
            <p:ph type="body" idx="1"/>
          </p:nvPr>
        </p:nvSpPr>
        <p:spPr/>
        <p:txBody>
          <a:bodyPr vert="horz" lIns="0" tIns="45720" rIns="0" bIns="45720" rtlCol="0" anchor="t">
            <a:noAutofit/>
          </a:bodyPr>
          <a:lstStyle/>
          <a:p>
            <a:endParaRPr lang="en-US" altLang="zh-TW" sz="1800">
              <a:solidFill>
                <a:srgbClr val="FFFFFF"/>
              </a:solidFill>
              <a:latin typeface="Microsoft JhengHei"/>
              <a:ea typeface="Microsoft JhengHei"/>
            </a:endParaRPr>
          </a:p>
          <a:p>
            <a:endParaRPr lang="en-US" altLang="zh-TW" sz="1800">
              <a:solidFill>
                <a:srgbClr val="FFFFFF"/>
              </a:solidFill>
              <a:latin typeface="Microsoft JhengHei"/>
              <a:ea typeface="Microsoft JhengHei"/>
            </a:endParaRPr>
          </a:p>
          <a:p>
            <a:endParaRPr lang="en-US" altLang="zh-TW" sz="1500">
              <a:solidFill>
                <a:srgbClr val="FFFFFF"/>
              </a:solidFill>
              <a:latin typeface="Microsoft JhengHei"/>
              <a:ea typeface="Microsoft JhengHei"/>
            </a:endParaRPr>
          </a:p>
          <a:p>
            <a:pPr marL="0" indent="0">
              <a:buNone/>
            </a:pPr>
            <a:endParaRPr lang="en-US" altLang="zh-TW" sz="1500">
              <a:solidFill>
                <a:srgbClr val="FFFFFF"/>
              </a:solidFill>
              <a:latin typeface="Microsoft JhengHei"/>
              <a:ea typeface="Microsoft JhengHei"/>
            </a:endParaRPr>
          </a:p>
        </p:txBody>
      </p:sp>
      <p:pic>
        <p:nvPicPr>
          <p:cNvPr id="15" name="圖片 15" descr="一張含有 螢幕擷取畫面, 電腦 的圖片&#10;&#10;描述是以非常高的可信度產生">
            <a:extLst>
              <a:ext uri="{FF2B5EF4-FFF2-40B4-BE49-F238E27FC236}">
                <a16:creationId xmlns:a16="http://schemas.microsoft.com/office/drawing/2014/main" id="{54EBCA94-3EC8-49B6-8AE2-06085E2355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4621" y="1703958"/>
            <a:ext cx="6103862" cy="3450084"/>
          </a:xfrm>
          <a:prstGeom prst="roundRect">
            <a:avLst>
              <a:gd name="adj" fmla="val 2170"/>
            </a:avLst>
          </a:prstGeom>
          <a:solidFill>
            <a:srgbClr val="FFFFFF">
              <a:shade val="85000"/>
            </a:srgbClr>
          </a:solidFill>
          <a:ln>
            <a:noFill/>
          </a:ln>
          <a:effectLst>
            <a:outerShdw blurRad="50800" dist="38100" dir="2700000" algn="tl" rotWithShape="0">
              <a:prstClr val="black">
                <a:alpha val="40000"/>
              </a:prstClr>
            </a:outerShdw>
          </a:effectLst>
        </p:spPr>
      </p:pic>
      <p:sp>
        <p:nvSpPr>
          <p:cNvPr id="10" name="標題 1">
            <a:extLst>
              <a:ext uri="{FF2B5EF4-FFF2-40B4-BE49-F238E27FC236}">
                <a16:creationId xmlns:a16="http://schemas.microsoft.com/office/drawing/2014/main" id="{54D31991-626D-4C84-8EE3-100E4635E6DA}"/>
              </a:ext>
            </a:extLst>
          </p:cNvPr>
          <p:cNvSpPr txBox="1">
            <a:spLocks/>
          </p:cNvSpPr>
          <p:nvPr/>
        </p:nvSpPr>
        <p:spPr>
          <a:xfrm>
            <a:off x="685801" y="1583141"/>
            <a:ext cx="3922294" cy="2156346"/>
          </a:xfrm>
          <a:prstGeom prst="rect">
            <a:avLst/>
          </a:prstGeom>
        </p:spPr>
        <p:txBody>
          <a:bodyPr vert="horz" lIns="91440" tIns="45720" rIns="91440" bIns="45720" rtlCol="0" anchor="ctr" anchorCtr="0">
            <a:noAutofit/>
          </a:bodyPr>
          <a:lstStyle>
            <a:lvl1pPr algn="ctr" defTabSz="914400" rtl="0" eaLnBrk="1" latinLnBrk="0" hangingPunct="1">
              <a:lnSpc>
                <a:spcPct val="85000"/>
              </a:lnSpc>
              <a:spcBef>
                <a:spcPct val="0"/>
              </a:spcBef>
              <a:buNone/>
              <a:defRPr sz="4400" b="1" kern="1200" spc="-50" baseline="0">
                <a:solidFill>
                  <a:srgbClr val="FFFF00"/>
                </a:solidFill>
                <a:latin typeface="微軟正黑體" panose="020B0604030504040204" pitchFamily="34" charset="-120"/>
                <a:ea typeface="微軟正黑體" panose="020B0604030504040204" pitchFamily="34" charset="-120"/>
                <a:cs typeface="+mj-cs"/>
              </a:defRPr>
            </a:lvl1pPr>
          </a:lstStyle>
          <a:p>
            <a:pPr algn="l">
              <a:lnSpc>
                <a:spcPct val="100000"/>
              </a:lnSpc>
            </a:pPr>
            <a:r>
              <a:rPr lang="en-US" altLang="zh-TW" sz="2800">
                <a:solidFill>
                  <a:srgbClr val="FFFFFF"/>
                </a:solidFill>
                <a:latin typeface="Arial" panose="020B0604020202020204" pitchFamily="34" charset="0"/>
                <a:cs typeface="Arial" panose="020B0604020202020204" pitchFamily="34" charset="0"/>
              </a:rPr>
              <a:t>Designer’s good partner: Use </a:t>
            </a:r>
            <a:r>
              <a:rPr lang="zh-TW" altLang="en-US" sz="2800">
                <a:solidFill>
                  <a:srgbClr val="FFFFFF"/>
                </a:solidFill>
                <a:latin typeface="Arial" panose="020B0604020202020204" pitchFamily="34" charset="0"/>
                <a:cs typeface="Arial" panose="020B0604020202020204" pitchFamily="34" charset="0"/>
              </a:rPr>
              <a:t>Inkscape </a:t>
            </a:r>
            <a:r>
              <a:rPr lang="en-US" altLang="zh-TW" sz="2800">
                <a:solidFill>
                  <a:srgbClr val="FFFFFF"/>
                </a:solidFill>
                <a:latin typeface="Arial" panose="020B0604020202020204" pitchFamily="34" charset="0"/>
                <a:cs typeface="Arial" panose="020B0604020202020204" pitchFamily="34" charset="0"/>
              </a:rPr>
              <a:t>in Linux Station</a:t>
            </a:r>
            <a:endParaRPr lang="zh-TW" altLang="en-US" sz="2800">
              <a:solidFill>
                <a:srgbClr val="FFFFFF"/>
              </a:solidFill>
              <a:latin typeface="Arial" panose="020B0604020202020204" pitchFamily="34" charset="0"/>
              <a:cs typeface="Arial" panose="020B0604020202020204" pitchFamily="34" charset="0"/>
            </a:endParaRPr>
          </a:p>
        </p:txBody>
      </p:sp>
      <p:sp>
        <p:nvSpPr>
          <p:cNvPr id="16" name="標題 1">
            <a:extLst>
              <a:ext uri="{FF2B5EF4-FFF2-40B4-BE49-F238E27FC236}">
                <a16:creationId xmlns:a16="http://schemas.microsoft.com/office/drawing/2014/main" id="{8B3E199C-EC29-42F4-A34A-A314DDCCFCB2}"/>
              </a:ext>
            </a:extLst>
          </p:cNvPr>
          <p:cNvSpPr txBox="1">
            <a:spLocks/>
          </p:cNvSpPr>
          <p:nvPr/>
        </p:nvSpPr>
        <p:spPr>
          <a:xfrm>
            <a:off x="818512" y="1105468"/>
            <a:ext cx="3466885" cy="409433"/>
          </a:xfrm>
          <a:prstGeom prst="rect">
            <a:avLst/>
          </a:prstGeom>
          <a:gradFill>
            <a:gsLst>
              <a:gs pos="50000">
                <a:schemeClr val="accent1">
                  <a:lumMod val="0"/>
                  <a:lumOff val="100000"/>
                </a:schemeClr>
              </a:gs>
              <a:gs pos="100000">
                <a:schemeClr val="bg1">
                  <a:alpha val="0"/>
                </a:schemeClr>
              </a:gs>
            </a:gsLst>
            <a:lin ang="0" scaled="0"/>
          </a:gradFill>
        </p:spPr>
        <p:txBody>
          <a:bodyPr vert="horz" lIns="91440" tIns="45720" rIns="91440" bIns="45720" rtlCol="0" anchor="ctr" anchorCtr="0">
            <a:noAutofit/>
          </a:bodyPr>
          <a:lstStyle>
            <a:lvl1pPr algn="ctr" defTabSz="914400" rtl="0" eaLnBrk="1" latinLnBrk="0" hangingPunct="1">
              <a:lnSpc>
                <a:spcPct val="85000"/>
              </a:lnSpc>
              <a:spcBef>
                <a:spcPct val="0"/>
              </a:spcBef>
              <a:buNone/>
              <a:defRPr sz="4400" b="1" kern="1200" spc="-50" baseline="0">
                <a:solidFill>
                  <a:srgbClr val="FFFF00"/>
                </a:solidFill>
                <a:latin typeface="微軟正黑體" panose="020B0604030504040204" pitchFamily="34" charset="-120"/>
                <a:ea typeface="微軟正黑體" panose="020B0604030504040204" pitchFamily="34" charset="-120"/>
                <a:cs typeface="+mj-cs"/>
              </a:defRPr>
            </a:lvl1pPr>
          </a:lstStyle>
          <a:p>
            <a:pPr algn="l">
              <a:lnSpc>
                <a:spcPct val="100000"/>
              </a:lnSpc>
            </a:pPr>
            <a:r>
              <a:rPr lang="en-US" altLang="zh-TW" sz="2400">
                <a:solidFill>
                  <a:schemeClr val="tx1"/>
                </a:solidFill>
                <a:latin typeface="Arial" panose="020B0604020202020204" pitchFamily="34" charset="0"/>
                <a:cs typeface="Arial" panose="020B0604020202020204" pitchFamily="34" charset="0"/>
              </a:rPr>
              <a:t>Application Sharing</a:t>
            </a:r>
            <a:endParaRPr lang="zh-TW" altLang="en-US" sz="2400">
              <a:solidFill>
                <a:schemeClr val="tx1"/>
              </a:solidFill>
              <a:latin typeface="Arial" panose="020B0604020202020204" pitchFamily="34" charset="0"/>
              <a:cs typeface="Arial" panose="020B0604020202020204" pitchFamily="34" charset="0"/>
            </a:endParaRPr>
          </a:p>
        </p:txBody>
      </p:sp>
      <p:sp>
        <p:nvSpPr>
          <p:cNvPr id="7" name="文字方塊 6">
            <a:extLst>
              <a:ext uri="{FF2B5EF4-FFF2-40B4-BE49-F238E27FC236}">
                <a16:creationId xmlns:a16="http://schemas.microsoft.com/office/drawing/2014/main" id="{4F2A9D62-C0EA-486F-8684-30D0B3731A64}"/>
              </a:ext>
            </a:extLst>
          </p:cNvPr>
          <p:cNvSpPr txBox="1"/>
          <p:nvPr/>
        </p:nvSpPr>
        <p:spPr>
          <a:xfrm>
            <a:off x="723517" y="3705199"/>
            <a:ext cx="3656873" cy="1569660"/>
          </a:xfrm>
          <a:prstGeom prst="rect">
            <a:avLst/>
          </a:prstGeom>
          <a:noFill/>
        </p:spPr>
        <p:txBody>
          <a:bodyPr wrap="square" rtlCol="0">
            <a:spAutoFit/>
          </a:bodyPr>
          <a:lstStyle/>
          <a:p>
            <a:r>
              <a:rPr lang="en-US" altLang="zh-TW" sz="1600" b="1">
                <a:solidFill>
                  <a:srgbClr val="FCDC00"/>
                </a:solidFill>
                <a:latin typeface="Arial"/>
                <a:ea typeface="微軟正黑體"/>
                <a:cs typeface="Arial"/>
              </a:rPr>
              <a:t>Just install Inkscape in the Ubuntu Software Center and then you can edit the millions of images stored in the NAS and save the newly created vector drawings to the NAS! Convenient and safe!</a:t>
            </a:r>
          </a:p>
        </p:txBody>
      </p:sp>
    </p:spTree>
    <p:extLst>
      <p:ext uri="{BB962C8B-B14F-4D97-AF65-F5344CB8AC3E}">
        <p14:creationId xmlns:p14="http://schemas.microsoft.com/office/powerpoint/2010/main" val="168439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a:extLst>
              <a:ext uri="{FF2B5EF4-FFF2-40B4-BE49-F238E27FC236}">
                <a16:creationId xmlns:a16="http://schemas.microsoft.com/office/drawing/2014/main" id="{B8ED50E1-94DA-4EC6-BFCB-7C565AD126D6}"/>
              </a:ext>
            </a:extLst>
          </p:cNvPr>
          <p:cNvSpPr txBox="1"/>
          <p:nvPr/>
        </p:nvSpPr>
        <p:spPr>
          <a:xfrm>
            <a:off x="869254" y="1395789"/>
            <a:ext cx="7020104" cy="3465885"/>
          </a:xfrm>
          <a:prstGeom prst="rect">
            <a:avLst/>
          </a:prstGeom>
          <a:noFill/>
        </p:spPr>
        <p:txBody>
          <a:bodyPr wrap="square" rtlCol="0" anchor="t">
            <a:spAutoFit/>
          </a:bodyPr>
          <a:lstStyle/>
          <a:p>
            <a:pPr>
              <a:lnSpc>
                <a:spcPct val="170000"/>
              </a:lnSpc>
              <a:buClr>
                <a:srgbClr val="4697CE"/>
              </a:buClr>
              <a:buSzPct val="80000"/>
            </a:pPr>
            <a:r>
              <a:rPr lang="en-US" altLang="zh-TW" sz="2200" b="1" dirty="0">
                <a:solidFill>
                  <a:schemeClr val="bg1"/>
                </a:solidFill>
                <a:latin typeface="Arial"/>
                <a:ea typeface="微軟正黑體"/>
                <a:cs typeface="Arial"/>
              </a:rPr>
              <a:t>Find a suitable platform:</a:t>
            </a:r>
            <a:r>
              <a:rPr lang="zh-TW" altLang="en-US" sz="2200" b="1" dirty="0">
                <a:solidFill>
                  <a:schemeClr val="bg1"/>
                </a:solidFill>
                <a:latin typeface="Arial"/>
                <a:ea typeface="微軟正黑體"/>
                <a:cs typeface="Arial"/>
              </a:rPr>
              <a:t> </a:t>
            </a:r>
            <a:r>
              <a:rPr lang="en-US" sz="2200" b="1" dirty="0">
                <a:solidFill>
                  <a:schemeClr val="bg1"/>
                </a:solidFill>
                <a:latin typeface="Arial"/>
                <a:ea typeface="微軟正黑體"/>
                <a:cs typeface="Arial"/>
              </a:rPr>
              <a:t>Linux</a:t>
            </a:r>
            <a:r>
              <a:rPr lang="zh-TW" altLang="en-US" sz="2200" b="1" dirty="0">
                <a:solidFill>
                  <a:schemeClr val="bg1"/>
                </a:solidFill>
                <a:latin typeface="Arial"/>
                <a:ea typeface="微軟正黑體"/>
                <a:cs typeface="Arial"/>
              </a:rPr>
              <a:t> </a:t>
            </a:r>
            <a:r>
              <a:rPr lang="en-US" sz="2200" b="1" dirty="0">
                <a:solidFill>
                  <a:schemeClr val="bg1"/>
                </a:solidFill>
                <a:latin typeface="Arial"/>
                <a:ea typeface="微軟正黑體"/>
                <a:cs typeface="Arial"/>
              </a:rPr>
              <a:t>Station</a:t>
            </a:r>
            <a:r>
              <a:rPr lang="zh-TW" altLang="en-US" sz="2200" b="1" dirty="0">
                <a:solidFill>
                  <a:schemeClr val="bg1"/>
                </a:solidFill>
                <a:latin typeface="Arial"/>
                <a:ea typeface="微軟正黑體"/>
                <a:cs typeface="Arial"/>
              </a:rPr>
              <a:t> </a:t>
            </a:r>
            <a:r>
              <a:rPr lang="en-US" sz="2200" b="1" dirty="0">
                <a:solidFill>
                  <a:schemeClr val="bg1"/>
                </a:solidFill>
                <a:latin typeface="Arial"/>
                <a:ea typeface="微軟正黑體"/>
                <a:cs typeface="Arial"/>
              </a:rPr>
              <a:t>transforms NAS into personal Ubuntu computer</a:t>
            </a:r>
            <a:endParaRPr lang="zh-TW" altLang="en-US" sz="2200" b="1" dirty="0">
              <a:solidFill>
                <a:schemeClr val="bg1"/>
              </a:solidFill>
              <a:latin typeface="Arial"/>
              <a:ea typeface="微軟正黑體"/>
              <a:cs typeface="Arial"/>
            </a:endParaRPr>
          </a:p>
          <a:p>
            <a:pPr>
              <a:lnSpc>
                <a:spcPct val="170000"/>
              </a:lnSpc>
              <a:buClr>
                <a:srgbClr val="4697CE"/>
              </a:buClr>
              <a:buSzPct val="80000"/>
            </a:pPr>
            <a:endParaRPr lang="en-US" altLang="zh-TW" sz="2200" b="1" dirty="0">
              <a:solidFill>
                <a:schemeClr val="bg1"/>
              </a:solidFill>
              <a:latin typeface="Arial"/>
              <a:ea typeface="微軟正黑體"/>
              <a:cs typeface="Arial"/>
            </a:endParaRPr>
          </a:p>
          <a:p>
            <a:pPr>
              <a:lnSpc>
                <a:spcPct val="170000"/>
              </a:lnSpc>
              <a:buClr>
                <a:srgbClr val="4697CE"/>
              </a:buClr>
              <a:buSzPct val="80000"/>
            </a:pPr>
            <a:r>
              <a:rPr lang="en-US" altLang="zh-TW" sz="2200" b="1" dirty="0">
                <a:solidFill>
                  <a:schemeClr val="bg1"/>
                </a:solidFill>
                <a:latin typeface="Arial"/>
                <a:ea typeface="微軟正黑體"/>
                <a:cs typeface="Arial"/>
              </a:rPr>
              <a:t>Advantages of Linux Station</a:t>
            </a:r>
            <a:endParaRPr lang="zh-TW" altLang="en-US" sz="22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a:lnSpc>
                <a:spcPct val="170000"/>
              </a:lnSpc>
              <a:buClr>
                <a:srgbClr val="4697CE"/>
              </a:buClr>
              <a:buSzPct val="80000"/>
            </a:pPr>
            <a:endParaRPr lang="en-US" altLang="zh-TW" sz="2200" b="1" dirty="0">
              <a:solidFill>
                <a:schemeClr val="bg1"/>
              </a:solidFill>
              <a:latin typeface="Arial"/>
              <a:ea typeface="微軟正黑體"/>
              <a:cs typeface="Arial"/>
            </a:endParaRPr>
          </a:p>
          <a:p>
            <a:pPr>
              <a:lnSpc>
                <a:spcPct val="170000"/>
              </a:lnSpc>
              <a:buClr>
                <a:srgbClr val="4697CE"/>
              </a:buClr>
              <a:buSzPct val="80000"/>
            </a:pPr>
            <a:r>
              <a:rPr lang="en-US" altLang="zh-TW" sz="2200" b="1" dirty="0">
                <a:solidFill>
                  <a:schemeClr val="bg1"/>
                </a:solidFill>
                <a:latin typeface="Arial"/>
                <a:ea typeface="微軟正黑體"/>
                <a:cs typeface="Arial"/>
              </a:rPr>
              <a:t>Application sharing &amp; Demo</a:t>
            </a:r>
            <a:endParaRPr lang="en-US" sz="2200" b="1" dirty="0">
              <a:solidFill>
                <a:schemeClr val="bg1"/>
              </a:solidFill>
              <a:latin typeface="Arial"/>
              <a:cs typeface="Arial"/>
            </a:endParaRPr>
          </a:p>
        </p:txBody>
      </p:sp>
      <p:pic>
        <p:nvPicPr>
          <p:cNvPr id="3" name="圖片 12">
            <a:extLst>
              <a:ext uri="{FF2B5EF4-FFF2-40B4-BE49-F238E27FC236}">
                <a16:creationId xmlns:a16="http://schemas.microsoft.com/office/drawing/2014/main" id="{F730BE34-8A46-4641-96FE-71A61D4C0B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486" y="1609022"/>
            <a:ext cx="323964" cy="642997"/>
          </a:xfrm>
          <a:prstGeom prst="rect">
            <a:avLst/>
          </a:prstGeom>
        </p:spPr>
      </p:pic>
      <p:pic>
        <p:nvPicPr>
          <p:cNvPr id="4" name="圖片 12" descr="一張含有 物件 的圖片&#10;&#10;描述是以高可信度產生">
            <a:extLst>
              <a:ext uri="{FF2B5EF4-FFF2-40B4-BE49-F238E27FC236}">
                <a16:creationId xmlns:a16="http://schemas.microsoft.com/office/drawing/2014/main" id="{1B6721C5-91F9-490E-9236-1430E86A2C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486" y="3330753"/>
            <a:ext cx="323964" cy="642997"/>
          </a:xfrm>
          <a:prstGeom prst="rect">
            <a:avLst/>
          </a:prstGeom>
        </p:spPr>
      </p:pic>
      <p:pic>
        <p:nvPicPr>
          <p:cNvPr id="8" name="圖片 12" descr="一張含有 物件 的圖片&#10;&#10;描述是以高可信度產生">
            <a:extLst>
              <a:ext uri="{FF2B5EF4-FFF2-40B4-BE49-F238E27FC236}">
                <a16:creationId xmlns:a16="http://schemas.microsoft.com/office/drawing/2014/main" id="{5F7DE1C7-844A-4D55-B9AD-630B81683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486" y="4461835"/>
            <a:ext cx="323964" cy="642997"/>
          </a:xfrm>
          <a:prstGeom prst="rect">
            <a:avLst/>
          </a:prstGeom>
        </p:spPr>
      </p:pic>
    </p:spTree>
    <p:extLst>
      <p:ext uri="{BB962C8B-B14F-4D97-AF65-F5344CB8AC3E}">
        <p14:creationId xmlns:p14="http://schemas.microsoft.com/office/powerpoint/2010/main" val="714650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2C524EE-773A-441E-85F1-54B2E065F0BA}"/>
              </a:ext>
            </a:extLst>
          </p:cNvPr>
          <p:cNvSpPr>
            <a:spLocks noGrp="1"/>
          </p:cNvSpPr>
          <p:nvPr>
            <p:ph type="body" idx="1"/>
          </p:nvPr>
        </p:nvSpPr>
        <p:spPr/>
        <p:txBody>
          <a:bodyPr vert="horz" lIns="0" tIns="45720" rIns="0" bIns="45720" rtlCol="0" anchor="t">
            <a:noAutofit/>
          </a:bodyPr>
          <a:lstStyle/>
          <a:p>
            <a:endParaRPr lang="en-US" altLang="zh-TW" sz="1800">
              <a:solidFill>
                <a:srgbClr val="FFFFFF"/>
              </a:solidFill>
              <a:latin typeface="Microsoft JhengHei"/>
              <a:ea typeface="Microsoft JhengHei"/>
            </a:endParaRPr>
          </a:p>
          <a:p>
            <a:endParaRPr lang="en-US" altLang="zh-TW" sz="1800">
              <a:solidFill>
                <a:srgbClr val="FFFFFF"/>
              </a:solidFill>
              <a:latin typeface="Microsoft JhengHei"/>
              <a:ea typeface="Microsoft JhengHei"/>
            </a:endParaRPr>
          </a:p>
          <a:p>
            <a:endParaRPr lang="en-US" altLang="zh-TW" sz="1500">
              <a:solidFill>
                <a:srgbClr val="FFFFFF"/>
              </a:solidFill>
              <a:latin typeface="Microsoft JhengHei"/>
              <a:ea typeface="Microsoft JhengHei"/>
            </a:endParaRPr>
          </a:p>
          <a:p>
            <a:pPr marL="0" indent="0">
              <a:buNone/>
            </a:pPr>
            <a:endParaRPr lang="en-US" altLang="zh-TW" sz="1500">
              <a:solidFill>
                <a:srgbClr val="FFFFFF"/>
              </a:solidFill>
              <a:latin typeface="Microsoft JhengHei"/>
              <a:ea typeface="Microsoft JhengHei"/>
            </a:endParaRPr>
          </a:p>
        </p:txBody>
      </p:sp>
      <p:pic>
        <p:nvPicPr>
          <p:cNvPr id="5" name="圖片 5" descr="一張含有 螢幕擷取畫面, 室內, 電腦, 貨車 的圖片&#10;&#10;描述是以非常高的可信度產生">
            <a:extLst>
              <a:ext uri="{FF2B5EF4-FFF2-40B4-BE49-F238E27FC236}">
                <a16:creationId xmlns:a16="http://schemas.microsoft.com/office/drawing/2014/main" id="{5A211AFD-61FA-44E5-BC4C-503A0732CB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9672" y="1284069"/>
            <a:ext cx="6412833" cy="3617524"/>
          </a:xfrm>
          <a:prstGeom prst="roundRect">
            <a:avLst>
              <a:gd name="adj" fmla="val 2170"/>
            </a:avLst>
          </a:prstGeom>
          <a:solidFill>
            <a:srgbClr val="FFFFFF">
              <a:shade val="85000"/>
            </a:srgbClr>
          </a:solidFill>
          <a:ln>
            <a:noFill/>
          </a:ln>
          <a:effectLst>
            <a:outerShdw blurRad="50800" dist="38100" dir="2700000" algn="tl" rotWithShape="0">
              <a:prstClr val="black">
                <a:alpha val="40000"/>
              </a:prstClr>
            </a:outerShdw>
          </a:effectLst>
        </p:spPr>
      </p:pic>
      <p:pic>
        <p:nvPicPr>
          <p:cNvPr id="7" name="圖片 7" descr="一張含有 螢幕擷取畫面, 地圖 的圖片&#10;&#10;描述是以非常高的可信度產生">
            <a:extLst>
              <a:ext uri="{FF2B5EF4-FFF2-40B4-BE49-F238E27FC236}">
                <a16:creationId xmlns:a16="http://schemas.microsoft.com/office/drawing/2014/main" id="{7A77C718-AB82-48C7-BFB9-166216EECD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3272" y="4126719"/>
            <a:ext cx="3922294" cy="1532774"/>
          </a:xfrm>
          <a:prstGeom prst="roundRect">
            <a:avLst>
              <a:gd name="adj" fmla="val 5852"/>
            </a:avLst>
          </a:prstGeom>
          <a:solidFill>
            <a:srgbClr val="FFFFFF">
              <a:shade val="85000"/>
            </a:srgbClr>
          </a:solidFill>
          <a:ln>
            <a:noFill/>
          </a:ln>
          <a:effectLst>
            <a:outerShdw blurRad="50800" dist="38100" dir="2700000" algn="tl" rotWithShape="0">
              <a:prstClr val="black">
                <a:alpha val="40000"/>
              </a:prstClr>
            </a:outerShdw>
          </a:effectLst>
        </p:spPr>
      </p:pic>
      <p:sp>
        <p:nvSpPr>
          <p:cNvPr id="10" name="標題 1">
            <a:extLst>
              <a:ext uri="{FF2B5EF4-FFF2-40B4-BE49-F238E27FC236}">
                <a16:creationId xmlns:a16="http://schemas.microsoft.com/office/drawing/2014/main" id="{7B524685-3BC9-4703-AC33-04B228AEB743}"/>
              </a:ext>
            </a:extLst>
          </p:cNvPr>
          <p:cNvSpPr txBox="1">
            <a:spLocks/>
          </p:cNvSpPr>
          <p:nvPr/>
        </p:nvSpPr>
        <p:spPr>
          <a:xfrm>
            <a:off x="685801" y="1583141"/>
            <a:ext cx="3922294" cy="2156346"/>
          </a:xfrm>
          <a:prstGeom prst="rect">
            <a:avLst/>
          </a:prstGeom>
        </p:spPr>
        <p:txBody>
          <a:bodyPr vert="horz" lIns="91440" tIns="45720" rIns="91440" bIns="45720" rtlCol="0" anchor="ctr" anchorCtr="0">
            <a:noAutofit/>
          </a:bodyPr>
          <a:lstStyle>
            <a:lvl1pPr algn="ctr" defTabSz="914400" rtl="0" eaLnBrk="1" latinLnBrk="0" hangingPunct="1">
              <a:lnSpc>
                <a:spcPct val="85000"/>
              </a:lnSpc>
              <a:spcBef>
                <a:spcPct val="0"/>
              </a:spcBef>
              <a:buNone/>
              <a:defRPr sz="4400" b="1" kern="1200" spc="-50" baseline="0">
                <a:solidFill>
                  <a:srgbClr val="FFFF00"/>
                </a:solidFill>
                <a:latin typeface="微軟正黑體" panose="020B0604030504040204" pitchFamily="34" charset="-120"/>
                <a:ea typeface="微軟正黑體" panose="020B0604030504040204" pitchFamily="34" charset="-120"/>
                <a:cs typeface="+mj-cs"/>
              </a:defRPr>
            </a:lvl1pPr>
          </a:lstStyle>
          <a:p>
            <a:pPr algn="l">
              <a:lnSpc>
                <a:spcPct val="100000"/>
              </a:lnSpc>
            </a:pPr>
            <a:r>
              <a:rPr lang="en-US" altLang="zh-TW" sz="2800">
                <a:solidFill>
                  <a:srgbClr val="FFFFFF"/>
                </a:solidFill>
                <a:latin typeface="Arial" panose="020B0604020202020204" pitchFamily="34" charset="0"/>
                <a:cs typeface="Arial" panose="020B0604020202020204" pitchFamily="34" charset="0"/>
              </a:rPr>
              <a:t>Designer’s good partner: Use </a:t>
            </a:r>
            <a:r>
              <a:rPr lang="zh-TW" altLang="en-US" sz="2800">
                <a:solidFill>
                  <a:srgbClr val="FFFFFF"/>
                </a:solidFill>
                <a:latin typeface="Arial" panose="020B0604020202020204" pitchFamily="34" charset="0"/>
                <a:cs typeface="Arial" panose="020B0604020202020204" pitchFamily="34" charset="0"/>
              </a:rPr>
              <a:t>Inkscape </a:t>
            </a:r>
            <a:r>
              <a:rPr lang="en-US" altLang="zh-TW" sz="2800">
                <a:solidFill>
                  <a:srgbClr val="FFFFFF"/>
                </a:solidFill>
                <a:latin typeface="Arial" panose="020B0604020202020204" pitchFamily="34" charset="0"/>
                <a:cs typeface="Arial" panose="020B0604020202020204" pitchFamily="34" charset="0"/>
              </a:rPr>
              <a:t>in Linux Station</a:t>
            </a:r>
            <a:endParaRPr lang="zh-TW" altLang="en-US" sz="2800">
              <a:solidFill>
                <a:srgbClr val="FFFFFF"/>
              </a:solidFill>
              <a:latin typeface="Arial" panose="020B0604020202020204" pitchFamily="34" charset="0"/>
              <a:cs typeface="Arial" panose="020B0604020202020204" pitchFamily="34" charset="0"/>
            </a:endParaRPr>
          </a:p>
        </p:txBody>
      </p:sp>
      <p:sp>
        <p:nvSpPr>
          <p:cNvPr id="15" name="標題 1">
            <a:extLst>
              <a:ext uri="{FF2B5EF4-FFF2-40B4-BE49-F238E27FC236}">
                <a16:creationId xmlns:a16="http://schemas.microsoft.com/office/drawing/2014/main" id="{CEC4CA41-8085-4ED1-B311-FB7C0B6A869A}"/>
              </a:ext>
            </a:extLst>
          </p:cNvPr>
          <p:cNvSpPr txBox="1">
            <a:spLocks/>
          </p:cNvSpPr>
          <p:nvPr/>
        </p:nvSpPr>
        <p:spPr>
          <a:xfrm>
            <a:off x="818512" y="1105468"/>
            <a:ext cx="3466885" cy="409433"/>
          </a:xfrm>
          <a:prstGeom prst="rect">
            <a:avLst/>
          </a:prstGeom>
          <a:gradFill>
            <a:gsLst>
              <a:gs pos="50000">
                <a:schemeClr val="accent1">
                  <a:lumMod val="0"/>
                  <a:lumOff val="100000"/>
                </a:schemeClr>
              </a:gs>
              <a:gs pos="100000">
                <a:schemeClr val="bg1">
                  <a:alpha val="0"/>
                </a:schemeClr>
              </a:gs>
            </a:gsLst>
            <a:lin ang="0" scaled="0"/>
          </a:gradFill>
        </p:spPr>
        <p:txBody>
          <a:bodyPr vert="horz" lIns="91440" tIns="45720" rIns="91440" bIns="45720" rtlCol="0" anchor="ctr" anchorCtr="0">
            <a:noAutofit/>
          </a:bodyPr>
          <a:lstStyle>
            <a:lvl1pPr algn="ctr" defTabSz="914400" rtl="0" eaLnBrk="1" latinLnBrk="0" hangingPunct="1">
              <a:lnSpc>
                <a:spcPct val="85000"/>
              </a:lnSpc>
              <a:spcBef>
                <a:spcPct val="0"/>
              </a:spcBef>
              <a:buNone/>
              <a:defRPr sz="4400" b="1" kern="1200" spc="-50" baseline="0">
                <a:solidFill>
                  <a:srgbClr val="FFFF00"/>
                </a:solidFill>
                <a:latin typeface="微軟正黑體" panose="020B0604030504040204" pitchFamily="34" charset="-120"/>
                <a:ea typeface="微軟正黑體" panose="020B0604030504040204" pitchFamily="34" charset="-120"/>
                <a:cs typeface="+mj-cs"/>
              </a:defRPr>
            </a:lvl1pPr>
          </a:lstStyle>
          <a:p>
            <a:pPr algn="l">
              <a:lnSpc>
                <a:spcPct val="100000"/>
              </a:lnSpc>
            </a:pPr>
            <a:r>
              <a:rPr lang="en-US" altLang="zh-TW" sz="2400">
                <a:solidFill>
                  <a:schemeClr val="tx1"/>
                </a:solidFill>
                <a:latin typeface="Arial" panose="020B0604020202020204" pitchFamily="34" charset="0"/>
                <a:cs typeface="Arial" panose="020B0604020202020204" pitchFamily="34" charset="0"/>
              </a:rPr>
              <a:t>Application Sharing</a:t>
            </a:r>
            <a:endParaRPr lang="zh-TW" altLang="en-US" sz="2400">
              <a:solidFill>
                <a:schemeClr val="tx1"/>
              </a:solidFill>
              <a:latin typeface="Arial" panose="020B0604020202020204" pitchFamily="34" charset="0"/>
              <a:cs typeface="Arial" panose="020B0604020202020204" pitchFamily="34" charset="0"/>
            </a:endParaRPr>
          </a:p>
        </p:txBody>
      </p:sp>
      <p:sp>
        <p:nvSpPr>
          <p:cNvPr id="8" name="文字方塊 7">
            <a:extLst>
              <a:ext uri="{FF2B5EF4-FFF2-40B4-BE49-F238E27FC236}">
                <a16:creationId xmlns:a16="http://schemas.microsoft.com/office/drawing/2014/main" id="{E2E054A1-55CA-41CF-8D4C-0E9933700CE9}"/>
              </a:ext>
            </a:extLst>
          </p:cNvPr>
          <p:cNvSpPr txBox="1"/>
          <p:nvPr/>
        </p:nvSpPr>
        <p:spPr>
          <a:xfrm>
            <a:off x="723517" y="3739487"/>
            <a:ext cx="3656873" cy="830997"/>
          </a:xfrm>
          <a:prstGeom prst="rect">
            <a:avLst/>
          </a:prstGeom>
          <a:noFill/>
        </p:spPr>
        <p:txBody>
          <a:bodyPr wrap="square" rtlCol="0">
            <a:spAutoFit/>
          </a:bodyPr>
          <a:lstStyle/>
          <a:p>
            <a:r>
              <a:rPr lang="en-US" altLang="zh-TW" sz="1600" b="1">
                <a:solidFill>
                  <a:srgbClr val="FCDC00"/>
                </a:solidFill>
                <a:latin typeface="Arial"/>
                <a:ea typeface="微軟正黑體"/>
                <a:cs typeface="Arial"/>
              </a:rPr>
              <a:t>Linux Station makes it easy for you to continue  record your creativity and inspiration around the world!</a:t>
            </a:r>
          </a:p>
        </p:txBody>
      </p:sp>
    </p:spTree>
    <p:extLst>
      <p:ext uri="{BB962C8B-B14F-4D97-AF65-F5344CB8AC3E}">
        <p14:creationId xmlns:p14="http://schemas.microsoft.com/office/powerpoint/2010/main" val="1062262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
            <a:extLst>
              <a:ext uri="{FF2B5EF4-FFF2-40B4-BE49-F238E27FC236}">
                <a16:creationId xmlns:a16="http://schemas.microsoft.com/office/drawing/2014/main" id="{05B4679B-803A-42B5-8657-7DD3CCB2800F}"/>
              </a:ext>
            </a:extLst>
          </p:cNvPr>
          <p:cNvSpPr txBox="1">
            <a:spLocks/>
          </p:cNvSpPr>
          <p:nvPr/>
        </p:nvSpPr>
        <p:spPr>
          <a:xfrm>
            <a:off x="1143001" y="1908461"/>
            <a:ext cx="2105166" cy="663306"/>
          </a:xfrm>
          <a:prstGeom prst="rect">
            <a:avLst/>
          </a:prstGeom>
          <a:gradFill>
            <a:gsLst>
              <a:gs pos="50000">
                <a:srgbClr val="4697CE"/>
              </a:gs>
              <a:gs pos="100000">
                <a:srgbClr val="4697CE">
                  <a:alpha val="0"/>
                </a:srgbClr>
              </a:gs>
            </a:gsLst>
            <a:lin ang="0" scaled="0"/>
          </a:gradFill>
        </p:spPr>
        <p:txBody>
          <a:bodyPr vert="horz" lIns="91440" tIns="45720" rIns="91440" bIns="45720" rtlCol="0" anchor="ctr" anchorCtr="0">
            <a:noAutofit/>
          </a:bodyPr>
          <a:lstStyle>
            <a:lvl1pPr algn="ctr" defTabSz="914400" rtl="0" eaLnBrk="1" latinLnBrk="0" hangingPunct="1">
              <a:lnSpc>
                <a:spcPct val="85000"/>
              </a:lnSpc>
              <a:spcBef>
                <a:spcPct val="0"/>
              </a:spcBef>
              <a:buNone/>
              <a:defRPr sz="4400" b="1" kern="1200" spc="-50" baseline="0">
                <a:solidFill>
                  <a:srgbClr val="FFFF00"/>
                </a:solidFill>
                <a:latin typeface="微軟正黑體" panose="020B0604030504040204" pitchFamily="34" charset="-120"/>
                <a:ea typeface="微軟正黑體" panose="020B0604030504040204" pitchFamily="34" charset="-120"/>
                <a:cs typeface="+mj-cs"/>
              </a:defRPr>
            </a:lvl1pPr>
          </a:lstStyle>
          <a:p>
            <a:pPr algn="l">
              <a:lnSpc>
                <a:spcPct val="100000"/>
              </a:lnSpc>
            </a:pPr>
            <a:r>
              <a:rPr lang="en-US" altLang="zh-TW" sz="40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Demo</a:t>
            </a:r>
            <a:endParaRPr lang="zh-TW" altLang="en-US" sz="40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標題 1">
            <a:extLst>
              <a:ext uri="{FF2B5EF4-FFF2-40B4-BE49-F238E27FC236}">
                <a16:creationId xmlns:a16="http://schemas.microsoft.com/office/drawing/2014/main" id="{608601A5-A748-4159-A947-AA530F3498E7}"/>
              </a:ext>
            </a:extLst>
          </p:cNvPr>
          <p:cNvSpPr>
            <a:spLocks noGrp="1"/>
          </p:cNvSpPr>
          <p:nvPr>
            <p:ph type="title"/>
          </p:nvPr>
        </p:nvSpPr>
        <p:spPr>
          <a:xfrm>
            <a:off x="1684421" y="1606547"/>
            <a:ext cx="9516978" cy="1363386"/>
          </a:xfrm>
        </p:spPr>
        <p:txBody>
          <a:bodyPr>
            <a:normAutofit/>
          </a:bodyPr>
          <a:lstStyle/>
          <a:p>
            <a:r>
              <a:rPr lang="en-US" altLang="zh-TW">
                <a:latin typeface="Arial" panose="020B0604020202020204" pitchFamily="34" charset="0"/>
                <a:cs typeface="Arial" panose="020B0604020202020204" pitchFamily="34" charset="0"/>
              </a:rPr>
              <a:t>How to use </a:t>
            </a:r>
            <a:r>
              <a:rPr lang="zh-TW" altLang="en-US">
                <a:latin typeface="Arial" panose="020B0604020202020204" pitchFamily="34" charset="0"/>
                <a:cs typeface="Arial" panose="020B0604020202020204" pitchFamily="34" charset="0"/>
              </a:rPr>
              <a:t>Linux Station</a:t>
            </a:r>
          </a:p>
        </p:txBody>
      </p:sp>
      <p:sp>
        <p:nvSpPr>
          <p:cNvPr id="10" name="文字方塊 9">
            <a:extLst>
              <a:ext uri="{FF2B5EF4-FFF2-40B4-BE49-F238E27FC236}">
                <a16:creationId xmlns:a16="http://schemas.microsoft.com/office/drawing/2014/main" id="{2260A239-0BFA-49B0-A6FF-45F2EFB1AD8F}"/>
              </a:ext>
            </a:extLst>
          </p:cNvPr>
          <p:cNvSpPr txBox="1"/>
          <p:nvPr/>
        </p:nvSpPr>
        <p:spPr>
          <a:xfrm>
            <a:off x="4064517" y="6019835"/>
            <a:ext cx="6273015" cy="307777"/>
          </a:xfrm>
          <a:prstGeom prst="rect">
            <a:avLst/>
          </a:prstGeom>
          <a:noFill/>
        </p:spPr>
        <p:txBody>
          <a:bodyPr wrap="square" rtlCol="0">
            <a:spAutoFit/>
          </a:bodyPr>
          <a:lstStyle/>
          <a:p>
            <a:r>
              <a:rPr lang="zh-TW" altLang="en-US" sz="1400" b="1">
                <a:solidFill>
                  <a:srgbClr val="4697CE"/>
                </a:solidFill>
                <a:latin typeface="Arial" panose="020B0604020202020204" pitchFamily="34" charset="0"/>
                <a:ea typeface="微軟正黑體" panose="020B0604030504040204" pitchFamily="34" charset="-120"/>
                <a:cs typeface="Arial" panose="020B0604020202020204" pitchFamily="34" charset="0"/>
              </a:rPr>
              <a:t>* </a:t>
            </a:r>
            <a:r>
              <a:rPr lang="en-US" altLang="zh-TW" sz="1400" b="1">
                <a:solidFill>
                  <a:srgbClr val="4697CE"/>
                </a:solidFill>
                <a:latin typeface="Arial" panose="020B0604020202020204" pitchFamily="34" charset="0"/>
                <a:ea typeface="微軟正黑體" panose="020B0604030504040204" pitchFamily="34" charset="-120"/>
                <a:cs typeface="Arial" panose="020B0604020202020204" pitchFamily="34" charset="0"/>
              </a:rPr>
              <a:t>HD</a:t>
            </a:r>
            <a:r>
              <a:rPr lang="zh-TW" altLang="en-US" sz="1400" b="1">
                <a:solidFill>
                  <a:srgbClr val="4697CE"/>
                </a:solidFill>
                <a:latin typeface="Arial" panose="020B0604020202020204" pitchFamily="34" charset="0"/>
                <a:ea typeface="微軟正黑體" panose="020B0604030504040204" pitchFamily="34" charset="-120"/>
                <a:cs typeface="Arial" panose="020B0604020202020204" pitchFamily="34" charset="0"/>
              </a:rPr>
              <a:t> </a:t>
            </a:r>
            <a:r>
              <a:rPr lang="en-US" altLang="zh-TW" sz="1400" b="1">
                <a:solidFill>
                  <a:srgbClr val="4697CE"/>
                </a:solidFill>
                <a:latin typeface="Arial" panose="020B0604020202020204" pitchFamily="34" charset="0"/>
                <a:ea typeface="微軟正黑體" panose="020B0604030504040204" pitchFamily="34" charset="-120"/>
                <a:cs typeface="Arial" panose="020B0604020202020204" pitchFamily="34" charset="0"/>
              </a:rPr>
              <a:t>Station</a:t>
            </a:r>
            <a:r>
              <a:rPr lang="zh-TW" altLang="en-US" sz="1400" b="1">
                <a:solidFill>
                  <a:srgbClr val="4697CE"/>
                </a:solidFill>
                <a:latin typeface="Arial" panose="020B0604020202020204" pitchFamily="34" charset="0"/>
                <a:ea typeface="微軟正黑體" panose="020B0604030504040204" pitchFamily="34" charset="-120"/>
                <a:cs typeface="Arial" panose="020B0604020202020204" pitchFamily="34" charset="0"/>
              </a:rPr>
              <a:t> </a:t>
            </a:r>
            <a:r>
              <a:rPr lang="en-US" altLang="zh-TW" sz="1400" b="1">
                <a:solidFill>
                  <a:srgbClr val="4697CE"/>
                </a:solidFill>
                <a:latin typeface="Arial" panose="020B0604020202020204" pitchFamily="34" charset="0"/>
                <a:ea typeface="微軟正黑體" panose="020B0604030504040204" pitchFamily="34" charset="-120"/>
                <a:cs typeface="Arial" panose="020B0604020202020204" pitchFamily="34" charset="0"/>
              </a:rPr>
              <a:t>and Linux Station cannot be opened at the same time.</a:t>
            </a:r>
            <a:endParaRPr lang="zh-TW" altLang="en-US" sz="1400" b="1">
              <a:solidFill>
                <a:srgbClr val="4697CE"/>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文字方塊 5">
            <a:extLst>
              <a:ext uri="{FF2B5EF4-FFF2-40B4-BE49-F238E27FC236}">
                <a16:creationId xmlns:a16="http://schemas.microsoft.com/office/drawing/2014/main" id="{17B04776-1529-4760-BF2A-0CE84AE5FA61}"/>
              </a:ext>
            </a:extLst>
          </p:cNvPr>
          <p:cNvSpPr txBox="1"/>
          <p:nvPr/>
        </p:nvSpPr>
        <p:spPr>
          <a:xfrm>
            <a:off x="2195584" y="2969933"/>
            <a:ext cx="8285336" cy="1938992"/>
          </a:xfrm>
          <a:prstGeom prst="rect">
            <a:avLst/>
          </a:prstGeom>
          <a:noFill/>
        </p:spPr>
        <p:txBody>
          <a:bodyPr wrap="square" rtlCol="0" anchor="t">
            <a:spAutoFit/>
          </a:bodyPr>
          <a:lstStyle/>
          <a:p>
            <a:pPr marL="342900" indent="-342900">
              <a:lnSpc>
                <a:spcPct val="120000"/>
              </a:lnSpc>
              <a:buClr>
                <a:srgbClr val="4697CE"/>
              </a:buClr>
              <a:buSzPct val="80000"/>
              <a:buFont typeface="Wingdings" panose="05000000000000000000" pitchFamily="2" charset="2"/>
              <a:buChar char="l"/>
            </a:pPr>
            <a:r>
              <a:rPr lang="en-US" altLang="zh-TW" sz="2000" b="1">
                <a:latin typeface="Arial" panose="020B0604020202020204" pitchFamily="34" charset="0"/>
                <a:ea typeface="微軟正黑體" panose="020B0604030504040204" pitchFamily="34" charset="-120"/>
                <a:cs typeface="Arial" panose="020B0604020202020204" pitchFamily="34" charset="0"/>
              </a:rPr>
              <a:t>Install Container Station and Linux Station in App Center</a:t>
            </a:r>
          </a:p>
          <a:p>
            <a:pPr marL="342900" indent="-342900">
              <a:lnSpc>
                <a:spcPct val="120000"/>
              </a:lnSpc>
              <a:buClr>
                <a:srgbClr val="4697CE"/>
              </a:buClr>
              <a:buSzPct val="80000"/>
              <a:buFont typeface="Wingdings" panose="05000000000000000000" pitchFamily="2" charset="2"/>
              <a:buChar char="l"/>
            </a:pPr>
            <a:r>
              <a:rPr lang="en-US" altLang="zh-TW" sz="2000" b="1">
                <a:latin typeface="Arial"/>
                <a:ea typeface="微軟正黑體"/>
                <a:cs typeface="Arial"/>
              </a:rPr>
              <a:t>Start</a:t>
            </a:r>
            <a:r>
              <a:rPr lang="zh-TW" altLang="en-US" sz="2000" b="1">
                <a:latin typeface="Arial"/>
                <a:ea typeface="微軟正黑體"/>
                <a:cs typeface="Arial"/>
              </a:rPr>
              <a:t> </a:t>
            </a:r>
            <a:r>
              <a:rPr lang="en-US" altLang="zh-TW" sz="2000" b="1">
                <a:latin typeface="Arial"/>
                <a:ea typeface="微軟正黑體"/>
                <a:cs typeface="Arial"/>
              </a:rPr>
              <a:t>Linux</a:t>
            </a:r>
            <a:r>
              <a:rPr lang="zh-TW" altLang="en-US" sz="2000" b="1">
                <a:latin typeface="Arial"/>
                <a:ea typeface="微軟正黑體"/>
                <a:cs typeface="Arial"/>
              </a:rPr>
              <a:t> </a:t>
            </a:r>
            <a:r>
              <a:rPr lang="en-US" altLang="zh-TW" sz="2000" b="1">
                <a:latin typeface="Arial"/>
                <a:ea typeface="微軟正黑體"/>
                <a:cs typeface="Arial"/>
              </a:rPr>
              <a:t>Station</a:t>
            </a:r>
            <a:r>
              <a:rPr lang="zh-TW" altLang="en-US" sz="2000" b="1">
                <a:latin typeface="Arial"/>
                <a:ea typeface="微軟正黑體"/>
                <a:cs typeface="Arial"/>
              </a:rPr>
              <a:t> </a:t>
            </a:r>
            <a:r>
              <a:rPr lang="en-US" altLang="zh-TW" sz="2000" b="1">
                <a:latin typeface="Arial"/>
                <a:ea typeface="微軟正黑體"/>
                <a:cs typeface="Arial"/>
              </a:rPr>
              <a:t>choose one </a:t>
            </a:r>
            <a:r>
              <a:rPr lang="en-US" altLang="zh-TW" sz="2000" b="1" err="1">
                <a:latin typeface="Arial"/>
                <a:ea typeface="微軟正黑體"/>
                <a:cs typeface="Arial"/>
              </a:rPr>
              <a:t>Ubuntu</a:t>
            </a:r>
            <a:r>
              <a:rPr lang="zh-TW" altLang="en-US" sz="2000" b="1">
                <a:latin typeface="Arial"/>
                <a:ea typeface="微軟正黑體"/>
                <a:cs typeface="Arial"/>
              </a:rPr>
              <a:t> </a:t>
            </a:r>
            <a:r>
              <a:rPr lang="en-US" altLang="zh-TW" sz="2000" b="1">
                <a:latin typeface="Arial"/>
                <a:ea typeface="微軟正黑體"/>
                <a:cs typeface="Arial"/>
              </a:rPr>
              <a:t>version to install</a:t>
            </a:r>
          </a:p>
          <a:p>
            <a:pPr marL="342900" indent="-342900">
              <a:lnSpc>
                <a:spcPct val="120000"/>
              </a:lnSpc>
              <a:buClr>
                <a:srgbClr val="4697CE"/>
              </a:buClr>
              <a:buSzPct val="80000"/>
              <a:buFont typeface="Wingdings" panose="05000000000000000000" pitchFamily="2" charset="2"/>
              <a:buChar char="l"/>
            </a:pPr>
            <a:r>
              <a:rPr lang="en-US" altLang="zh-TW" sz="2000" b="1">
                <a:latin typeface="Arial" panose="020B0604020202020204" pitchFamily="34" charset="0"/>
                <a:ea typeface="微軟正黑體" panose="020B0604030504040204" pitchFamily="34" charset="-120"/>
                <a:cs typeface="Arial" panose="020B0604020202020204" pitchFamily="34" charset="0"/>
              </a:rPr>
              <a:t>Connect NAS and monitor via HDMI connection</a:t>
            </a:r>
          </a:p>
          <a:p>
            <a:pPr marL="342900" indent="-342900">
              <a:lnSpc>
                <a:spcPct val="120000"/>
              </a:lnSpc>
              <a:buClr>
                <a:srgbClr val="4697CE"/>
              </a:buClr>
              <a:buSzPct val="80000"/>
              <a:buFont typeface="Wingdings" panose="05000000000000000000" pitchFamily="2" charset="2"/>
              <a:buChar char="l"/>
            </a:pPr>
            <a:r>
              <a:rPr lang="en-US" altLang="zh-TW" sz="2000" b="1">
                <a:latin typeface="Arial"/>
                <a:ea typeface="微軟正黑體"/>
                <a:cs typeface="Arial"/>
              </a:rPr>
              <a:t>Connect mouse and keyboard to NAS and transform your NAS to </a:t>
            </a:r>
            <a:r>
              <a:rPr lang="en-US" altLang="zh-TW" sz="2000" b="1" err="1">
                <a:latin typeface="Arial"/>
                <a:ea typeface="微軟正黑體"/>
                <a:cs typeface="Arial"/>
              </a:rPr>
              <a:t>Ubuntu</a:t>
            </a:r>
            <a:r>
              <a:rPr lang="en-US" altLang="zh-TW" sz="2000" b="1">
                <a:latin typeface="Arial"/>
                <a:ea typeface="微軟正黑體"/>
                <a:cs typeface="Arial"/>
              </a:rPr>
              <a:t> personal computer.</a:t>
            </a:r>
          </a:p>
        </p:txBody>
      </p:sp>
    </p:spTree>
    <p:extLst>
      <p:ext uri="{BB962C8B-B14F-4D97-AF65-F5344CB8AC3E}">
        <p14:creationId xmlns:p14="http://schemas.microsoft.com/office/powerpoint/2010/main" val="475868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E41C952F-811F-4685-81FB-5C0D2E228753}"/>
              </a:ext>
            </a:extLst>
          </p:cNvPr>
          <p:cNvSpPr/>
          <p:nvPr/>
        </p:nvSpPr>
        <p:spPr>
          <a:xfrm>
            <a:off x="1888957" y="2182177"/>
            <a:ext cx="8208959" cy="106789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sp>
        <p:nvSpPr>
          <p:cNvPr id="2" name="標題 1">
            <a:extLst>
              <a:ext uri="{FF2B5EF4-FFF2-40B4-BE49-F238E27FC236}">
                <a16:creationId xmlns:a16="http://schemas.microsoft.com/office/drawing/2014/main" id="{5F8D4E39-0659-4079-9D41-71E0757830C7}"/>
              </a:ext>
            </a:extLst>
          </p:cNvPr>
          <p:cNvSpPr>
            <a:spLocks noGrp="1"/>
          </p:cNvSpPr>
          <p:nvPr>
            <p:ph type="title"/>
          </p:nvPr>
        </p:nvSpPr>
        <p:spPr>
          <a:xfrm>
            <a:off x="1097279" y="214411"/>
            <a:ext cx="10826015" cy="762463"/>
          </a:xfrm>
        </p:spPr>
        <p:txBody>
          <a:bodyPr>
            <a:normAutofit/>
          </a:bodyPr>
          <a:lstStyle/>
          <a:p>
            <a:r>
              <a:rPr lang="en-US" altLang="zh-TW"/>
              <a:t>Q &amp; A</a:t>
            </a:r>
            <a:endParaRPr lang="zh-TW" altLang="en-US"/>
          </a:p>
        </p:txBody>
      </p:sp>
      <p:sp>
        <p:nvSpPr>
          <p:cNvPr id="4" name="矩形 3">
            <a:extLst>
              <a:ext uri="{FF2B5EF4-FFF2-40B4-BE49-F238E27FC236}">
                <a16:creationId xmlns:a16="http://schemas.microsoft.com/office/drawing/2014/main" id="{95563E06-5B14-4464-AC99-BEF5D5CFF912}"/>
              </a:ext>
            </a:extLst>
          </p:cNvPr>
          <p:cNvSpPr/>
          <p:nvPr/>
        </p:nvSpPr>
        <p:spPr>
          <a:xfrm>
            <a:off x="2931261" y="2060022"/>
            <a:ext cx="7054949" cy="106789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a:solidFill>
                  <a:schemeClr val="tx1"/>
                </a:solidFill>
                <a:latin typeface="Arial" panose="020B0604020202020204" pitchFamily="34" charset="0"/>
                <a:ea typeface="微軟正黑體" panose="020B0604030504040204" pitchFamily="34" charset="-120"/>
                <a:cs typeface="Arial" panose="020B0604020202020204" pitchFamily="34" charset="0"/>
              </a:rPr>
              <a:t>When to support </a:t>
            </a:r>
            <a:r>
              <a:rPr lang="zh-TW" altLang="en-US" sz="2400" b="1">
                <a:solidFill>
                  <a:schemeClr val="tx1"/>
                </a:solidFill>
                <a:latin typeface="Arial" panose="020B0604020202020204" pitchFamily="34" charset="0"/>
                <a:ea typeface="微軟正黑體" panose="020B0604030504040204" pitchFamily="34" charset="-120"/>
                <a:cs typeface="Arial" panose="020B0604020202020204" pitchFamily="34" charset="0"/>
              </a:rPr>
              <a:t>Ubuntu 18.04 LTS</a:t>
            </a:r>
            <a:r>
              <a:rPr lang="en-US" altLang="zh-TW" sz="2400" b="1">
                <a:solidFill>
                  <a:schemeClr val="tx1"/>
                </a:solidFill>
                <a:latin typeface="Arial" panose="020B0604020202020204" pitchFamily="34" charset="0"/>
                <a:ea typeface="微軟正黑體" panose="020B0604030504040204" pitchFamily="34" charset="-120"/>
                <a:cs typeface="Arial" panose="020B0604020202020204" pitchFamily="34" charset="0"/>
              </a:rPr>
              <a:t>?</a:t>
            </a:r>
          </a:p>
          <a:p>
            <a:r>
              <a:rPr lang="en-US" altLang="zh-TW" sz="1600" b="1">
                <a:solidFill>
                  <a:schemeClr val="tx1"/>
                </a:solidFill>
                <a:latin typeface="Arial" panose="020B0604020202020204" pitchFamily="34" charset="0"/>
                <a:ea typeface="微軟正黑體" panose="020B0604030504040204" pitchFamily="34" charset="-120"/>
                <a:cs typeface="Arial" panose="020B0604020202020204" pitchFamily="34" charset="0"/>
              </a:rPr>
              <a:t>Ubuntu 18.04 LTS is supported on Linux Station 1.7.</a:t>
            </a:r>
            <a:endParaRPr lang="zh-TW" altLang="zh-TW" sz="1600" b="1">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 name="矩形 4">
            <a:extLst>
              <a:ext uri="{FF2B5EF4-FFF2-40B4-BE49-F238E27FC236}">
                <a16:creationId xmlns:a16="http://schemas.microsoft.com/office/drawing/2014/main" id="{383B6AA2-42F9-45AD-A2D4-68A7A15B7789}"/>
              </a:ext>
            </a:extLst>
          </p:cNvPr>
          <p:cNvSpPr/>
          <p:nvPr/>
        </p:nvSpPr>
        <p:spPr>
          <a:xfrm>
            <a:off x="1768641" y="2060022"/>
            <a:ext cx="1162620" cy="106789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5400" b="1">
                <a:solidFill>
                  <a:schemeClr val="tx1"/>
                </a:solidFill>
                <a:latin typeface="Arial" panose="020B0604020202020204" pitchFamily="34" charset="0"/>
                <a:ea typeface="微軟正黑體" panose="020B0604030504040204" pitchFamily="34" charset="-120"/>
                <a:cs typeface="Arial" panose="020B0604020202020204" pitchFamily="34" charset="0"/>
              </a:rPr>
              <a:t>01</a:t>
            </a:r>
            <a:endParaRPr lang="zh-TW" altLang="zh-TW" sz="5400" b="1">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矩形 6">
            <a:extLst>
              <a:ext uri="{FF2B5EF4-FFF2-40B4-BE49-F238E27FC236}">
                <a16:creationId xmlns:a16="http://schemas.microsoft.com/office/drawing/2014/main" id="{15DDDE73-B80A-4A61-997E-0603FCBFAD8A}"/>
              </a:ext>
            </a:extLst>
          </p:cNvPr>
          <p:cNvSpPr/>
          <p:nvPr/>
        </p:nvSpPr>
        <p:spPr>
          <a:xfrm>
            <a:off x="1888957" y="3604715"/>
            <a:ext cx="8208959" cy="106789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sp>
        <p:nvSpPr>
          <p:cNvPr id="8" name="矩形 7">
            <a:extLst>
              <a:ext uri="{FF2B5EF4-FFF2-40B4-BE49-F238E27FC236}">
                <a16:creationId xmlns:a16="http://schemas.microsoft.com/office/drawing/2014/main" id="{E284FE90-2475-46AD-9BA7-801776B82027}"/>
              </a:ext>
            </a:extLst>
          </p:cNvPr>
          <p:cNvSpPr/>
          <p:nvPr/>
        </p:nvSpPr>
        <p:spPr>
          <a:xfrm>
            <a:off x="2931261" y="3482560"/>
            <a:ext cx="7054949" cy="106789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a:solidFill>
                  <a:schemeClr val="tx1"/>
                </a:solidFill>
                <a:latin typeface="Arial" panose="020B0604020202020204" pitchFamily="34" charset="0"/>
                <a:ea typeface="微軟正黑體" panose="020B0604030504040204" pitchFamily="34" charset="-120"/>
                <a:cs typeface="Arial" panose="020B0604020202020204" pitchFamily="34" charset="0"/>
              </a:rPr>
              <a:t>What are some future plans for Linux Station?</a:t>
            </a:r>
            <a:endParaRPr lang="zh-TW" altLang="en-US" sz="2400" b="1">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180975" indent="-180975">
              <a:buFont typeface="Arial" panose="020B0604020202020204" pitchFamily="34" charset="0"/>
              <a:buChar char="•"/>
            </a:pPr>
            <a:r>
              <a:rPr lang="en-US" altLang="zh-TW" sz="1600" b="1">
                <a:solidFill>
                  <a:schemeClr val="tx1"/>
                </a:solidFill>
                <a:latin typeface="Arial" panose="020B0604020202020204" pitchFamily="34" charset="0"/>
                <a:ea typeface="微軟正黑體" panose="020B0604030504040204" pitchFamily="34" charset="-120"/>
                <a:cs typeface="Arial" panose="020B0604020202020204" pitchFamily="34" charset="0"/>
              </a:rPr>
              <a:t>Linux Station will renew application GUI.</a:t>
            </a:r>
            <a:endParaRPr lang="zh-TW" altLang="en-US" sz="1600" b="1">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180975" indent="-180975">
              <a:buFont typeface="Arial" panose="020B0604020202020204" pitchFamily="34" charset="0"/>
              <a:buChar char="•"/>
            </a:pPr>
            <a:r>
              <a:rPr lang="en-US" altLang="zh-TW" sz="1600" b="1">
                <a:solidFill>
                  <a:schemeClr val="tx1"/>
                </a:solidFill>
                <a:latin typeface="Arial" panose="020B0604020202020204" pitchFamily="34" charset="0"/>
                <a:ea typeface="微軟正黑體" panose="020B0604030504040204" pitchFamily="34" charset="-120"/>
                <a:cs typeface="Arial" panose="020B0604020202020204" pitchFamily="34" charset="0"/>
              </a:rPr>
              <a:t>Notification shortcut settings will be provided in Linux Station.</a:t>
            </a:r>
            <a:endParaRPr lang="zh-TW" altLang="en-US" sz="1600" b="1">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矩形 8">
            <a:extLst>
              <a:ext uri="{FF2B5EF4-FFF2-40B4-BE49-F238E27FC236}">
                <a16:creationId xmlns:a16="http://schemas.microsoft.com/office/drawing/2014/main" id="{402399E7-2425-4505-AB9C-4DABD2C2ECA5}"/>
              </a:ext>
            </a:extLst>
          </p:cNvPr>
          <p:cNvSpPr/>
          <p:nvPr/>
        </p:nvSpPr>
        <p:spPr>
          <a:xfrm>
            <a:off x="1768641" y="3482560"/>
            <a:ext cx="1162620" cy="106789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5400" b="1">
                <a:solidFill>
                  <a:schemeClr val="tx1"/>
                </a:solidFill>
                <a:latin typeface="Arial" panose="020B0604020202020204" pitchFamily="34" charset="0"/>
                <a:ea typeface="微軟正黑體" panose="020B0604030504040204" pitchFamily="34" charset="-120"/>
                <a:cs typeface="Arial" panose="020B0604020202020204" pitchFamily="34" charset="0"/>
              </a:rPr>
              <a:t>02</a:t>
            </a:r>
            <a:endParaRPr lang="zh-TW" altLang="zh-TW" sz="5400" b="1">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0" name="矩形 9">
            <a:extLst>
              <a:ext uri="{FF2B5EF4-FFF2-40B4-BE49-F238E27FC236}">
                <a16:creationId xmlns:a16="http://schemas.microsoft.com/office/drawing/2014/main" id="{0BF24636-50C6-49ED-AB35-2ABEB1923F37}"/>
              </a:ext>
            </a:extLst>
          </p:cNvPr>
          <p:cNvSpPr/>
          <p:nvPr/>
        </p:nvSpPr>
        <p:spPr>
          <a:xfrm>
            <a:off x="1888957" y="5027254"/>
            <a:ext cx="8208959" cy="106789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sp>
        <p:nvSpPr>
          <p:cNvPr id="11" name="矩形 10">
            <a:extLst>
              <a:ext uri="{FF2B5EF4-FFF2-40B4-BE49-F238E27FC236}">
                <a16:creationId xmlns:a16="http://schemas.microsoft.com/office/drawing/2014/main" id="{D996D632-A852-4376-A3A4-CEF6BBADD33C}"/>
              </a:ext>
            </a:extLst>
          </p:cNvPr>
          <p:cNvSpPr/>
          <p:nvPr/>
        </p:nvSpPr>
        <p:spPr>
          <a:xfrm>
            <a:off x="2931261" y="4905099"/>
            <a:ext cx="7054949" cy="106789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a:solidFill>
                  <a:schemeClr val="tx1"/>
                </a:solidFill>
                <a:latin typeface="Arial" panose="020B0604020202020204" pitchFamily="34" charset="0"/>
                <a:ea typeface="微軟正黑體" panose="020B0604030504040204" pitchFamily="34" charset="-120"/>
                <a:cs typeface="Arial" panose="020B0604020202020204" pitchFamily="34" charset="0"/>
              </a:rPr>
              <a:t>Will other Linux distro be on Linux Station?</a:t>
            </a:r>
            <a:r>
              <a:rPr lang="zh-TW" altLang="en-US" sz="2400" b="1">
                <a:solidFill>
                  <a:schemeClr val="tx1"/>
                </a:solidFill>
                <a:latin typeface="Arial" panose="020B0604020202020204" pitchFamily="34" charset="0"/>
                <a:ea typeface="微軟正黑體" panose="020B0604030504040204" pitchFamily="34" charset="-120"/>
                <a:cs typeface="Arial" panose="020B0604020202020204" pitchFamily="34" charset="0"/>
              </a:rPr>
              <a:t> </a:t>
            </a:r>
          </a:p>
          <a:p>
            <a:r>
              <a:rPr lang="en-US" altLang="zh-TW" b="1">
                <a:solidFill>
                  <a:schemeClr val="tx1"/>
                </a:solidFill>
                <a:latin typeface="Arial"/>
                <a:ea typeface="微軟正黑體"/>
                <a:cs typeface="Arial"/>
              </a:rPr>
              <a:t>W</a:t>
            </a:r>
            <a:r>
              <a:rPr lang="en-US" altLang="zh-TW" sz="1600" b="1">
                <a:solidFill>
                  <a:schemeClr val="tx1"/>
                </a:solidFill>
                <a:latin typeface="Arial" panose="020B0604020202020204" pitchFamily="34" charset="0"/>
                <a:ea typeface="微軟正黑體" panose="020B0604030504040204" pitchFamily="34" charset="-120"/>
                <a:cs typeface="Arial" panose="020B0604020202020204" pitchFamily="34" charset="0"/>
              </a:rPr>
              <a:t>e are currently evaluating </a:t>
            </a:r>
            <a:r>
              <a:rPr lang="zh-TW" altLang="en-US" sz="1600" b="1">
                <a:solidFill>
                  <a:schemeClr val="tx1"/>
                </a:solidFill>
                <a:latin typeface="Arial" panose="020B0604020202020204" pitchFamily="34" charset="0"/>
                <a:ea typeface="微軟正黑體" panose="020B0604030504040204" pitchFamily="34" charset="-120"/>
                <a:cs typeface="Arial" panose="020B0604020202020204" pitchFamily="34" charset="0"/>
              </a:rPr>
              <a:t>Debian </a:t>
            </a:r>
            <a:r>
              <a:rPr lang="en-US" altLang="zh-TW" sz="1600" b="1">
                <a:solidFill>
                  <a:schemeClr val="tx1"/>
                </a:solidFill>
                <a:latin typeface="Arial" panose="020B0604020202020204" pitchFamily="34" charset="0"/>
                <a:ea typeface="微軟正黑體" panose="020B0604030504040204" pitchFamily="34" charset="-120"/>
                <a:cs typeface="Arial" panose="020B0604020202020204" pitchFamily="34" charset="0"/>
              </a:rPr>
              <a:t>and</a:t>
            </a:r>
            <a:r>
              <a:rPr lang="zh-TW" altLang="en-US" sz="1600" b="1">
                <a:solidFill>
                  <a:schemeClr val="tx1"/>
                </a:solidFill>
                <a:latin typeface="Arial" panose="020B0604020202020204" pitchFamily="34" charset="0"/>
                <a:ea typeface="微軟正黑體" panose="020B0604030504040204" pitchFamily="34" charset="-120"/>
                <a:cs typeface="Arial" panose="020B0604020202020204" pitchFamily="34" charset="0"/>
              </a:rPr>
              <a:t> CentOS</a:t>
            </a:r>
            <a:r>
              <a:rPr lang="en-US" altLang="zh-TW" sz="1600" b="1">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600" b="1">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2" name="矩形 11">
            <a:extLst>
              <a:ext uri="{FF2B5EF4-FFF2-40B4-BE49-F238E27FC236}">
                <a16:creationId xmlns:a16="http://schemas.microsoft.com/office/drawing/2014/main" id="{6820F4E7-D061-41BC-89B2-E5C82E83F153}"/>
              </a:ext>
            </a:extLst>
          </p:cNvPr>
          <p:cNvSpPr/>
          <p:nvPr/>
        </p:nvSpPr>
        <p:spPr>
          <a:xfrm>
            <a:off x="1768641" y="4905099"/>
            <a:ext cx="1162620" cy="106789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5400" b="1">
                <a:solidFill>
                  <a:schemeClr val="tx1"/>
                </a:solidFill>
                <a:latin typeface="Arial" panose="020B0604020202020204" pitchFamily="34" charset="0"/>
                <a:ea typeface="微軟正黑體" panose="020B0604030504040204" pitchFamily="34" charset="-120"/>
                <a:cs typeface="Arial" panose="020B0604020202020204" pitchFamily="34" charset="0"/>
              </a:rPr>
              <a:t>03</a:t>
            </a:r>
            <a:endParaRPr lang="zh-TW" altLang="zh-TW" sz="5400" b="1">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396580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4062B9-87E8-4C65-8BD4-188BEA71A5A1}"/>
              </a:ext>
            </a:extLst>
          </p:cNvPr>
          <p:cNvSpPr>
            <a:spLocks noGrp="1"/>
          </p:cNvSpPr>
          <p:nvPr>
            <p:ph type="title"/>
          </p:nvPr>
        </p:nvSpPr>
        <p:spPr/>
        <p:txBody>
          <a:bodyPr>
            <a:normAutofit/>
          </a:bodyPr>
          <a:lstStyle/>
          <a:p>
            <a:r>
              <a:rPr lang="en-US" altLang="zh-TW">
                <a:latin typeface="Arial" panose="020B0604020202020204" pitchFamily="34" charset="0"/>
                <a:cs typeface="Arial" panose="020B0604020202020204" pitchFamily="34" charset="0"/>
              </a:rPr>
              <a:t>Supporting Models</a:t>
            </a:r>
            <a:endParaRPr lang="zh-TW" altLang="en-US">
              <a:latin typeface="Arial" panose="020B0604020202020204" pitchFamily="34" charset="0"/>
              <a:cs typeface="Arial" panose="020B0604020202020204" pitchFamily="34" charset="0"/>
            </a:endParaRPr>
          </a:p>
        </p:txBody>
      </p:sp>
      <p:pic>
        <p:nvPicPr>
          <p:cNvPr id="7" name="圖片 6">
            <a:extLst>
              <a:ext uri="{FF2B5EF4-FFF2-40B4-BE49-F238E27FC236}">
                <a16:creationId xmlns:a16="http://schemas.microsoft.com/office/drawing/2014/main" id="{AF12AB1C-844B-4917-BBE0-3E7A5EBA39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21870" y="5005136"/>
            <a:ext cx="1577874" cy="1203458"/>
          </a:xfrm>
          <a:prstGeom prst="rect">
            <a:avLst/>
          </a:prstGeom>
          <a:effectLst>
            <a:outerShdw blurRad="50800" dist="38100" dir="5400000" algn="t" rotWithShape="0">
              <a:prstClr val="black">
                <a:alpha val="40000"/>
              </a:prstClr>
            </a:outerShdw>
          </a:effectLst>
        </p:spPr>
      </p:pic>
      <p:pic>
        <p:nvPicPr>
          <p:cNvPr id="10" name="圖片 9">
            <a:extLst>
              <a:ext uri="{FF2B5EF4-FFF2-40B4-BE49-F238E27FC236}">
                <a16:creationId xmlns:a16="http://schemas.microsoft.com/office/drawing/2014/main" id="{06EBF9AA-C3AF-46E5-93A9-1318DCA816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1615" y="4926261"/>
            <a:ext cx="2097505" cy="1310940"/>
          </a:xfrm>
          <a:prstGeom prst="rect">
            <a:avLst/>
          </a:prstGeom>
          <a:effectLst>
            <a:outerShdw blurRad="50800" dist="38100" dir="5400000" algn="t" rotWithShape="0">
              <a:prstClr val="black">
                <a:alpha val="40000"/>
              </a:prstClr>
            </a:outerShdw>
          </a:effectLst>
        </p:spPr>
      </p:pic>
      <p:pic>
        <p:nvPicPr>
          <p:cNvPr id="13" name="圖片 12">
            <a:extLst>
              <a:ext uri="{FF2B5EF4-FFF2-40B4-BE49-F238E27FC236}">
                <a16:creationId xmlns:a16="http://schemas.microsoft.com/office/drawing/2014/main" id="{426CDA66-B35F-4299-9FA2-CC53BE06A9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3874" y="4789529"/>
            <a:ext cx="3078075" cy="1923797"/>
          </a:xfrm>
          <a:prstGeom prst="rect">
            <a:avLst/>
          </a:prstGeom>
          <a:effectLst>
            <a:outerShdw blurRad="50800" dist="38100" dir="5400000" algn="t" rotWithShape="0">
              <a:prstClr val="black">
                <a:alpha val="40000"/>
              </a:prstClr>
            </a:outerShdw>
          </a:effectLst>
        </p:spPr>
      </p:pic>
      <p:sp>
        <p:nvSpPr>
          <p:cNvPr id="9" name="文字方塊 8">
            <a:extLst>
              <a:ext uri="{FF2B5EF4-FFF2-40B4-BE49-F238E27FC236}">
                <a16:creationId xmlns:a16="http://schemas.microsoft.com/office/drawing/2014/main" id="{A5A1553B-3634-4816-B36A-E49CF20E521E}"/>
              </a:ext>
            </a:extLst>
          </p:cNvPr>
          <p:cNvSpPr txBox="1"/>
          <p:nvPr/>
        </p:nvSpPr>
        <p:spPr>
          <a:xfrm>
            <a:off x="1208396" y="2430846"/>
            <a:ext cx="10134930" cy="2118529"/>
          </a:xfrm>
          <a:prstGeom prst="rect">
            <a:avLst/>
          </a:prstGeom>
          <a:noFill/>
        </p:spPr>
        <p:txBody>
          <a:bodyPr wrap="square" rtlCol="0">
            <a:spAutoFit/>
          </a:bodyPr>
          <a:lstStyle/>
          <a:p>
            <a:pPr>
              <a:lnSpc>
                <a:spcPct val="150000"/>
              </a:lnSpc>
            </a:pPr>
            <a:r>
              <a:rPr lang="en-US" altLang="zh-TW" b="1">
                <a:latin typeface="Arial" panose="020B0604020202020204" pitchFamily="34" charset="0"/>
                <a:cs typeface="Arial" panose="020B0604020202020204" pitchFamily="34" charset="0"/>
              </a:rPr>
              <a:t>TS-1279U, SS-1879U, SS-2479U, TS-870U, TS-470U, TS-470, TS-670, TS-870, TS-879, </a:t>
            </a:r>
          </a:p>
          <a:p>
            <a:pPr>
              <a:lnSpc>
                <a:spcPct val="150000"/>
              </a:lnSpc>
            </a:pPr>
            <a:r>
              <a:rPr lang="en-US" altLang="zh-TW" b="1">
                <a:latin typeface="Arial" panose="020B0604020202020204" pitchFamily="34" charset="0"/>
                <a:cs typeface="Arial" panose="020B0604020202020204" pitchFamily="34" charset="0"/>
              </a:rPr>
              <a:t>TS-879U, TS-1079, TS-1679U, TS-x51, TS-x51A, TS-x51B, TS-x51U, TS-xA51, TS-x53, ss-x53, TS-x53II, TS-x53B, TS-x53BU, TS-x53D, TS-x53U, TS-x63U, TS-x73, TS-x73U, TS-x77U, </a:t>
            </a:r>
          </a:p>
          <a:p>
            <a:pPr>
              <a:lnSpc>
                <a:spcPct val="150000"/>
              </a:lnSpc>
            </a:pPr>
            <a:r>
              <a:rPr lang="en-US" altLang="zh-TW" b="1">
                <a:latin typeface="Arial" panose="020B0604020202020204" pitchFamily="34" charset="0"/>
                <a:cs typeface="Arial" panose="020B0604020202020204" pitchFamily="34" charset="0"/>
              </a:rPr>
              <a:t>TS-x77, TS-x80U, TS-x82, TS-x82s, TS-x82U, TS-xA82, TS-x85, TS-x85U, TS-x89U, TS-x63, TS-x71, TS-x71U, TS-xA73, TS-x72, TS-x72U, TS-x83U, TS-x88, VIRTUAL QTS</a:t>
            </a:r>
            <a:endParaRPr lang="zh-TW" alt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686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p17">
            <a:extLst>
              <a:ext uri="{FF2B5EF4-FFF2-40B4-BE49-F238E27FC236}">
                <a16:creationId xmlns:a16="http://schemas.microsoft.com/office/drawing/2014/main" id="{0DF99F20-2549-49FF-84CD-8CE8399FC12E}"/>
              </a:ext>
            </a:extLst>
          </p:cNvPr>
          <p:cNvSpPr txBox="1"/>
          <p:nvPr/>
        </p:nvSpPr>
        <p:spPr>
          <a:xfrm>
            <a:off x="457451" y="4874271"/>
            <a:ext cx="4790823" cy="583554"/>
          </a:xfrm>
          <a:prstGeom prst="rect">
            <a:avLst/>
          </a:prstGeom>
          <a:noFill/>
          <a:ln>
            <a:noFill/>
          </a:ln>
        </p:spPr>
        <p:txBody>
          <a:bodyPr spcFirstLastPara="1" wrap="square" lIns="121900" tIns="121900" rIns="121900" bIns="121900" anchor="t" anchorCtr="0">
            <a:noAutofit/>
          </a:bodyPr>
          <a:lstStyle/>
          <a:p>
            <a:pPr>
              <a:buClr>
                <a:srgbClr val="000000"/>
              </a:buClr>
              <a:buFont typeface="Arial"/>
            </a:pPr>
            <a:r>
              <a:rPr lang="en-US" altLang="zh-TW" sz="800" b="1">
                <a:latin typeface="Arial"/>
                <a:ea typeface="微軟正黑體" pitchFamily="34" charset="-120"/>
                <a:cs typeface="Arial"/>
                <a:sym typeface="Arial"/>
              </a:rPr>
              <a:t>Copyright © 2019 QNAP Systems, Inc. All rights reserved. QNAP® and other names of QNAP Products are proprietary marks or registered trademarks of QNAP Systems, Inc. Other products and company names mentioned herein are trademarks of their respective holders.</a:t>
            </a:r>
            <a:endParaRPr lang="zh-TW" altLang="en-US" sz="800" b="1">
              <a:latin typeface="Arial"/>
              <a:ea typeface="微軟正黑體" pitchFamily="34" charset="-120"/>
              <a:cs typeface="Arial"/>
              <a:sym typeface="Arial"/>
            </a:endParaRPr>
          </a:p>
        </p:txBody>
      </p:sp>
    </p:spTree>
    <p:extLst>
      <p:ext uri="{BB962C8B-B14F-4D97-AF65-F5344CB8AC3E}">
        <p14:creationId xmlns:p14="http://schemas.microsoft.com/office/powerpoint/2010/main" val="1893749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群組 41">
            <a:extLst>
              <a:ext uri="{FF2B5EF4-FFF2-40B4-BE49-F238E27FC236}">
                <a16:creationId xmlns:a16="http://schemas.microsoft.com/office/drawing/2014/main" id="{BA5CA321-883A-41D4-8201-15B45407C431}"/>
              </a:ext>
            </a:extLst>
          </p:cNvPr>
          <p:cNvGrpSpPr/>
          <p:nvPr/>
        </p:nvGrpSpPr>
        <p:grpSpPr>
          <a:xfrm>
            <a:off x="171449" y="1522020"/>
            <a:ext cx="11830331" cy="5919916"/>
            <a:chOff x="171449" y="1522020"/>
            <a:chExt cx="11830331" cy="5919916"/>
          </a:xfrm>
        </p:grpSpPr>
        <p:pic>
          <p:nvPicPr>
            <p:cNvPr id="16" name="圖片 15">
              <a:extLst>
                <a:ext uri="{FF2B5EF4-FFF2-40B4-BE49-F238E27FC236}">
                  <a16:creationId xmlns:a16="http://schemas.microsoft.com/office/drawing/2014/main" id="{224EE728-97DA-4C36-876E-1A1593FE4D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449" y="1522020"/>
              <a:ext cx="11830331" cy="5919916"/>
            </a:xfrm>
            <a:prstGeom prst="rect">
              <a:avLst/>
            </a:prstGeom>
          </p:spPr>
        </p:pic>
        <p:sp>
          <p:nvSpPr>
            <p:cNvPr id="41" name="矩形 40">
              <a:extLst>
                <a:ext uri="{FF2B5EF4-FFF2-40B4-BE49-F238E27FC236}">
                  <a16:creationId xmlns:a16="http://schemas.microsoft.com/office/drawing/2014/main" id="{B490F102-153B-4BC0-8457-51A5DD693450}"/>
                </a:ext>
              </a:extLst>
            </p:cNvPr>
            <p:cNvSpPr/>
            <p:nvPr/>
          </p:nvSpPr>
          <p:spPr>
            <a:xfrm>
              <a:off x="171449" y="1522020"/>
              <a:ext cx="11830331" cy="830997"/>
            </a:xfrm>
            <a:prstGeom prst="rect">
              <a:avLst/>
            </a:prstGeom>
            <a:gradFill>
              <a:gsLst>
                <a:gs pos="100000">
                  <a:schemeClr val="bg2">
                    <a:lumMod val="90000"/>
                    <a:alpha val="0"/>
                  </a:schemeClr>
                </a:gs>
                <a:gs pos="0">
                  <a:srgbClr val="4697C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2" name="矩形: 圓角 31">
            <a:extLst>
              <a:ext uri="{FF2B5EF4-FFF2-40B4-BE49-F238E27FC236}">
                <a16:creationId xmlns:a16="http://schemas.microsoft.com/office/drawing/2014/main" id="{6AC25136-A2E7-4953-B8FD-5A07FF031B0B}"/>
              </a:ext>
            </a:extLst>
          </p:cNvPr>
          <p:cNvSpPr/>
          <p:nvPr/>
        </p:nvSpPr>
        <p:spPr>
          <a:xfrm>
            <a:off x="550649" y="1864895"/>
            <a:ext cx="3818832" cy="1436076"/>
          </a:xfrm>
          <a:prstGeom prst="round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3B1F5A93-26AE-4165-8DF8-7A0715E24220}"/>
              </a:ext>
            </a:extLst>
          </p:cNvPr>
          <p:cNvSpPr>
            <a:spLocks noGrp="1"/>
          </p:cNvSpPr>
          <p:nvPr>
            <p:ph type="title"/>
          </p:nvPr>
        </p:nvSpPr>
        <p:spPr/>
        <p:txBody>
          <a:bodyPr anchor="ctr">
            <a:normAutofit/>
          </a:bodyPr>
          <a:lstStyle/>
          <a:p>
            <a:r>
              <a:rPr lang="en-US" altLang="zh-TW" sz="4000">
                <a:latin typeface="Arial" panose="020B0604020202020204" pitchFamily="34" charset="0"/>
                <a:ea typeface="微軟正黑體"/>
                <a:cs typeface="Arial" panose="020B0604020202020204" pitchFamily="34" charset="0"/>
              </a:rPr>
              <a:t>Which platform is suitable for me?</a:t>
            </a:r>
            <a:endParaRPr lang="zh-TW" altLang="en-US" sz="4000">
              <a:latin typeface="Arial" panose="020B0604020202020204" pitchFamily="34" charset="0"/>
              <a:ea typeface="微軟正黑體"/>
              <a:cs typeface="Arial" panose="020B0604020202020204" pitchFamily="34" charset="0"/>
            </a:endParaRPr>
          </a:p>
        </p:txBody>
      </p:sp>
      <p:sp>
        <p:nvSpPr>
          <p:cNvPr id="23" name="文字方塊 22">
            <a:extLst>
              <a:ext uri="{FF2B5EF4-FFF2-40B4-BE49-F238E27FC236}">
                <a16:creationId xmlns:a16="http://schemas.microsoft.com/office/drawing/2014/main" id="{43F6D6A0-E2E5-4AD8-B49A-6923D2C1A130}"/>
              </a:ext>
            </a:extLst>
          </p:cNvPr>
          <p:cNvSpPr txBox="1"/>
          <p:nvPr/>
        </p:nvSpPr>
        <p:spPr>
          <a:xfrm>
            <a:off x="3465943" y="2125129"/>
            <a:ext cx="5209257"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kumimoji="1" lang="en-US" altLang="zh-TW" sz="2000" b="1">
                <a:solidFill>
                  <a:srgbClr val="0070C0"/>
                </a:solidFill>
                <a:latin typeface="Arial" panose="020B0604020202020204" pitchFamily="34" charset="0"/>
                <a:ea typeface="微軟正黑體" panose="020B0604030504040204" pitchFamily="34" charset="-120"/>
                <a:cs typeface="Arial" panose="020B0604020202020204" pitchFamily="34" charset="0"/>
              </a:rPr>
              <a:t>What</a:t>
            </a:r>
            <a:r>
              <a:rPr kumimoji="1" lang="en-CA" altLang="zh-TW" sz="2000" b="1">
                <a:solidFill>
                  <a:srgbClr val="0070C0"/>
                </a:solidFill>
                <a:latin typeface="Arial" panose="020B0604020202020204" pitchFamily="34" charset="0"/>
                <a:ea typeface="微軟正黑體" panose="020B0604030504040204" pitchFamily="34" charset="-120"/>
                <a:cs typeface="Arial" panose="020B0604020202020204" pitchFamily="34" charset="0"/>
              </a:rPr>
              <a:t> are the differences</a:t>
            </a:r>
            <a:r>
              <a:rPr kumimoji="1" lang="en-US" altLang="zh-TW" sz="2000" b="1">
                <a:solidFill>
                  <a:srgbClr val="0070C0"/>
                </a:solidFill>
                <a:latin typeface="Arial" panose="020B0604020202020204" pitchFamily="34" charset="0"/>
                <a:ea typeface="微軟正黑體" panose="020B0604030504040204" pitchFamily="34" charset="-120"/>
                <a:cs typeface="Arial" panose="020B0604020202020204" pitchFamily="34" charset="0"/>
              </a:rPr>
              <a:t>?</a:t>
            </a:r>
            <a:br>
              <a:rPr kumimoji="1" lang="en-US" altLang="zh-TW" sz="2000" b="1">
                <a:solidFill>
                  <a:srgbClr val="0070C0"/>
                </a:solidFill>
                <a:latin typeface="Arial" panose="020B0604020202020204" pitchFamily="34" charset="0"/>
                <a:ea typeface="微軟正黑體" panose="020B0604030504040204" pitchFamily="34" charset="-120"/>
                <a:cs typeface="Arial" panose="020B0604020202020204" pitchFamily="34" charset="0"/>
              </a:rPr>
            </a:br>
            <a:r>
              <a:rPr kumimoji="1" lang="en-US" altLang="zh-TW" sz="2000" b="1">
                <a:solidFill>
                  <a:srgbClr val="0070C0"/>
                </a:solidFill>
                <a:latin typeface="Arial" panose="020B0604020202020204" pitchFamily="34" charset="0"/>
                <a:ea typeface="微軟正黑體" panose="020B0604030504040204" pitchFamily="34" charset="-120"/>
                <a:cs typeface="Arial" panose="020B0604020202020204" pitchFamily="34" charset="0"/>
              </a:rPr>
              <a:t>Which one to use?</a:t>
            </a:r>
            <a:endParaRPr lang="en-US" altLang="zh-TW" sz="2000" b="1">
              <a:solidFill>
                <a:srgbClr val="0070C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8" name="矩形: 圓角 27">
            <a:extLst>
              <a:ext uri="{FF2B5EF4-FFF2-40B4-BE49-F238E27FC236}">
                <a16:creationId xmlns:a16="http://schemas.microsoft.com/office/drawing/2014/main" id="{081F40C9-A1DD-42AD-8A72-EE07AC829FEF}"/>
              </a:ext>
            </a:extLst>
          </p:cNvPr>
          <p:cNvSpPr/>
          <p:nvPr/>
        </p:nvSpPr>
        <p:spPr>
          <a:xfrm>
            <a:off x="1885772" y="2002792"/>
            <a:ext cx="2483710" cy="11361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a:solidFill>
                  <a:schemeClr val="bg1"/>
                </a:solidFill>
                <a:latin typeface="Arial" panose="020B0604020202020204" pitchFamily="34" charset="0"/>
                <a:ea typeface="新細明體"/>
                <a:cs typeface="Arial" panose="020B0604020202020204" pitchFamily="34" charset="0"/>
              </a:rPr>
              <a:t>Container Station</a:t>
            </a:r>
          </a:p>
        </p:txBody>
      </p:sp>
      <p:pic>
        <p:nvPicPr>
          <p:cNvPr id="31" name="圖片 30">
            <a:extLst>
              <a:ext uri="{FF2B5EF4-FFF2-40B4-BE49-F238E27FC236}">
                <a16:creationId xmlns:a16="http://schemas.microsoft.com/office/drawing/2014/main" id="{F9EC8A1E-7E4B-44B0-BEF5-BDE084EF9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137" y="1992521"/>
            <a:ext cx="1144634" cy="1146425"/>
          </a:xfrm>
          <a:prstGeom prst="rect">
            <a:avLst/>
          </a:prstGeom>
          <a:effectLst/>
        </p:spPr>
      </p:pic>
      <p:sp>
        <p:nvSpPr>
          <p:cNvPr id="33" name="矩形: 圓角 32">
            <a:extLst>
              <a:ext uri="{FF2B5EF4-FFF2-40B4-BE49-F238E27FC236}">
                <a16:creationId xmlns:a16="http://schemas.microsoft.com/office/drawing/2014/main" id="{EBC43270-B9BD-4C03-BAB8-31B565F4DD39}"/>
              </a:ext>
            </a:extLst>
          </p:cNvPr>
          <p:cNvSpPr/>
          <p:nvPr/>
        </p:nvSpPr>
        <p:spPr>
          <a:xfrm>
            <a:off x="550649" y="3508902"/>
            <a:ext cx="3818832" cy="1436076"/>
          </a:xfrm>
          <a:prstGeom prst="round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圓角 33">
            <a:extLst>
              <a:ext uri="{FF2B5EF4-FFF2-40B4-BE49-F238E27FC236}">
                <a16:creationId xmlns:a16="http://schemas.microsoft.com/office/drawing/2014/main" id="{7EE4764A-7457-4997-BC50-4C7F7E794DEF}"/>
              </a:ext>
            </a:extLst>
          </p:cNvPr>
          <p:cNvSpPr/>
          <p:nvPr/>
        </p:nvSpPr>
        <p:spPr>
          <a:xfrm>
            <a:off x="1885772" y="3646799"/>
            <a:ext cx="2483710" cy="11361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a:solidFill>
                  <a:schemeClr val="bg1"/>
                </a:solidFill>
                <a:latin typeface="Arial" panose="020B0604020202020204" pitchFamily="34" charset="0"/>
                <a:ea typeface="新細明體"/>
                <a:cs typeface="Arial" panose="020B0604020202020204" pitchFamily="34" charset="0"/>
              </a:rPr>
              <a:t>Virtualization Station</a:t>
            </a:r>
          </a:p>
        </p:txBody>
      </p:sp>
      <p:pic>
        <p:nvPicPr>
          <p:cNvPr id="18" name="圖片 17">
            <a:extLst>
              <a:ext uri="{FF2B5EF4-FFF2-40B4-BE49-F238E27FC236}">
                <a16:creationId xmlns:a16="http://schemas.microsoft.com/office/drawing/2014/main" id="{6F78B43D-3A0C-4899-8901-455BEA92D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137" y="3646799"/>
            <a:ext cx="1144634" cy="1144634"/>
          </a:xfrm>
          <a:prstGeom prst="rect">
            <a:avLst/>
          </a:prstGeom>
          <a:effectLst/>
        </p:spPr>
      </p:pic>
      <p:sp>
        <p:nvSpPr>
          <p:cNvPr id="35" name="矩形: 圓角 34">
            <a:extLst>
              <a:ext uri="{FF2B5EF4-FFF2-40B4-BE49-F238E27FC236}">
                <a16:creationId xmlns:a16="http://schemas.microsoft.com/office/drawing/2014/main" id="{16973431-7228-499A-89CE-288C7C81E71C}"/>
              </a:ext>
            </a:extLst>
          </p:cNvPr>
          <p:cNvSpPr/>
          <p:nvPr/>
        </p:nvSpPr>
        <p:spPr>
          <a:xfrm>
            <a:off x="7803746" y="1864895"/>
            <a:ext cx="3818832" cy="1436076"/>
          </a:xfrm>
          <a:prstGeom prst="round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圓角 35">
            <a:extLst>
              <a:ext uri="{FF2B5EF4-FFF2-40B4-BE49-F238E27FC236}">
                <a16:creationId xmlns:a16="http://schemas.microsoft.com/office/drawing/2014/main" id="{88BE36F2-4359-46A8-A418-A03ABDA44B82}"/>
              </a:ext>
            </a:extLst>
          </p:cNvPr>
          <p:cNvSpPr/>
          <p:nvPr/>
        </p:nvSpPr>
        <p:spPr>
          <a:xfrm>
            <a:off x="9138869" y="2002792"/>
            <a:ext cx="2306792" cy="11361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a:solidFill>
                  <a:schemeClr val="bg1"/>
                </a:solidFill>
                <a:latin typeface="Arial" panose="020B0604020202020204" pitchFamily="34" charset="0"/>
                <a:ea typeface="新細明體"/>
                <a:cs typeface="Arial" panose="020B0604020202020204" pitchFamily="34" charset="0"/>
              </a:rPr>
              <a:t>HD Station</a:t>
            </a:r>
          </a:p>
        </p:txBody>
      </p:sp>
      <p:sp>
        <p:nvSpPr>
          <p:cNvPr id="38" name="矩形: 圓角 37">
            <a:extLst>
              <a:ext uri="{FF2B5EF4-FFF2-40B4-BE49-F238E27FC236}">
                <a16:creationId xmlns:a16="http://schemas.microsoft.com/office/drawing/2014/main" id="{FC3BA3D6-03B9-4141-86A3-212EBD4A1DEB}"/>
              </a:ext>
            </a:extLst>
          </p:cNvPr>
          <p:cNvSpPr/>
          <p:nvPr/>
        </p:nvSpPr>
        <p:spPr>
          <a:xfrm>
            <a:off x="7803746" y="3508902"/>
            <a:ext cx="3818832" cy="1436076"/>
          </a:xfrm>
          <a:prstGeom prst="round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圓角 38">
            <a:extLst>
              <a:ext uri="{FF2B5EF4-FFF2-40B4-BE49-F238E27FC236}">
                <a16:creationId xmlns:a16="http://schemas.microsoft.com/office/drawing/2014/main" id="{02A0361B-D6C8-487E-AAD5-4E788AF2C646}"/>
              </a:ext>
            </a:extLst>
          </p:cNvPr>
          <p:cNvSpPr/>
          <p:nvPr/>
        </p:nvSpPr>
        <p:spPr>
          <a:xfrm>
            <a:off x="9138869" y="3646799"/>
            <a:ext cx="2483710" cy="11361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a:solidFill>
                  <a:schemeClr val="bg1"/>
                </a:solidFill>
                <a:latin typeface="Arial" panose="020B0604020202020204" pitchFamily="34" charset="0"/>
                <a:ea typeface="新細明體"/>
                <a:cs typeface="Arial" panose="020B0604020202020204" pitchFamily="34" charset="0"/>
              </a:rPr>
              <a:t>Linux Station</a:t>
            </a:r>
          </a:p>
        </p:txBody>
      </p:sp>
      <p:pic>
        <p:nvPicPr>
          <p:cNvPr id="3" name="圖片 4" descr="一張含有 物件, 急救箱 的圖片&#10;&#10;描述是以高可信度產生">
            <a:extLst>
              <a:ext uri="{FF2B5EF4-FFF2-40B4-BE49-F238E27FC236}">
                <a16:creationId xmlns:a16="http://schemas.microsoft.com/office/drawing/2014/main" id="{0F78A6ED-7881-48A1-8480-C9F942F572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86997" y="1992521"/>
            <a:ext cx="1139839" cy="1139839"/>
          </a:xfrm>
          <a:prstGeom prst="rect">
            <a:avLst/>
          </a:prstGeom>
        </p:spPr>
      </p:pic>
      <p:pic>
        <p:nvPicPr>
          <p:cNvPr id="29" name="圖片 28">
            <a:extLst>
              <a:ext uri="{FF2B5EF4-FFF2-40B4-BE49-F238E27FC236}">
                <a16:creationId xmlns:a16="http://schemas.microsoft.com/office/drawing/2014/main" id="{1E6A6502-39FF-452C-BFB4-196FB526E2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94233" y="3646799"/>
            <a:ext cx="1144634" cy="1144634"/>
          </a:xfrm>
          <a:prstGeom prst="rect">
            <a:avLst/>
          </a:prstGeom>
          <a:effectLst/>
        </p:spPr>
      </p:pic>
    </p:spTree>
    <p:extLst>
      <p:ext uri="{BB962C8B-B14F-4D97-AF65-F5344CB8AC3E}">
        <p14:creationId xmlns:p14="http://schemas.microsoft.com/office/powerpoint/2010/main" val="216357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C9322A67-CA87-4EEC-9195-CE90274384FB}"/>
              </a:ext>
            </a:extLst>
          </p:cNvPr>
          <p:cNvGrpSpPr/>
          <p:nvPr/>
        </p:nvGrpSpPr>
        <p:grpSpPr>
          <a:xfrm>
            <a:off x="1193531" y="2975811"/>
            <a:ext cx="4637178" cy="3159020"/>
            <a:chOff x="1193531" y="2975811"/>
            <a:chExt cx="4637178" cy="3159020"/>
          </a:xfrm>
        </p:grpSpPr>
        <p:sp>
          <p:nvSpPr>
            <p:cNvPr id="23" name="矩形 22">
              <a:extLst>
                <a:ext uri="{FF2B5EF4-FFF2-40B4-BE49-F238E27FC236}">
                  <a16:creationId xmlns:a16="http://schemas.microsoft.com/office/drawing/2014/main" id="{F333222F-D705-4C3F-9B2B-F0AF57918B53}"/>
                </a:ext>
              </a:extLst>
            </p:cNvPr>
            <p:cNvSpPr/>
            <p:nvPr/>
          </p:nvSpPr>
          <p:spPr>
            <a:xfrm>
              <a:off x="1193531" y="3855551"/>
              <a:ext cx="4637178" cy="672273"/>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sp>
          <p:nvSpPr>
            <p:cNvPr id="24" name="矩形 23">
              <a:extLst>
                <a:ext uri="{FF2B5EF4-FFF2-40B4-BE49-F238E27FC236}">
                  <a16:creationId xmlns:a16="http://schemas.microsoft.com/office/drawing/2014/main" id="{1C6B9E73-411C-40D6-B6A1-DD53382E23CE}"/>
                </a:ext>
              </a:extLst>
            </p:cNvPr>
            <p:cNvSpPr/>
            <p:nvPr/>
          </p:nvSpPr>
          <p:spPr>
            <a:xfrm>
              <a:off x="1193531" y="4734402"/>
              <a:ext cx="4637178" cy="672273"/>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sp>
          <p:nvSpPr>
            <p:cNvPr id="25" name="矩形 24">
              <a:extLst>
                <a:ext uri="{FF2B5EF4-FFF2-40B4-BE49-F238E27FC236}">
                  <a16:creationId xmlns:a16="http://schemas.microsoft.com/office/drawing/2014/main" id="{C38BB67C-73F5-4494-9E89-411888A82876}"/>
                </a:ext>
              </a:extLst>
            </p:cNvPr>
            <p:cNvSpPr/>
            <p:nvPr/>
          </p:nvSpPr>
          <p:spPr>
            <a:xfrm>
              <a:off x="1193531" y="5601431"/>
              <a:ext cx="4637178" cy="533400"/>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sp>
          <p:nvSpPr>
            <p:cNvPr id="21" name="矩形 20">
              <a:extLst>
                <a:ext uri="{FF2B5EF4-FFF2-40B4-BE49-F238E27FC236}">
                  <a16:creationId xmlns:a16="http://schemas.microsoft.com/office/drawing/2014/main" id="{E1BFC059-8EA4-48C3-919C-DC22C633B737}"/>
                </a:ext>
              </a:extLst>
            </p:cNvPr>
            <p:cNvSpPr/>
            <p:nvPr/>
          </p:nvSpPr>
          <p:spPr>
            <a:xfrm>
              <a:off x="1193531" y="2975811"/>
              <a:ext cx="4637178" cy="672273"/>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grpSp>
      <p:sp>
        <p:nvSpPr>
          <p:cNvPr id="2" name="標題 1">
            <a:extLst>
              <a:ext uri="{FF2B5EF4-FFF2-40B4-BE49-F238E27FC236}">
                <a16:creationId xmlns:a16="http://schemas.microsoft.com/office/drawing/2014/main" id="{F642B813-F06F-49B7-97F7-7A8806C1B7F3}"/>
              </a:ext>
            </a:extLst>
          </p:cNvPr>
          <p:cNvSpPr>
            <a:spLocks noGrp="1"/>
          </p:cNvSpPr>
          <p:nvPr>
            <p:ph type="title"/>
          </p:nvPr>
        </p:nvSpPr>
        <p:spPr/>
        <p:txBody>
          <a:bodyPr anchor="ctr">
            <a:normAutofit/>
          </a:bodyPr>
          <a:lstStyle/>
          <a:p>
            <a:r>
              <a:rPr lang="en-CA" altLang="zh-TW" sz="4000">
                <a:latin typeface="Arial" panose="020B0604020202020204" pitchFamily="34" charset="0"/>
                <a:ea typeface="微軟正黑體"/>
                <a:cs typeface="Arial" panose="020B0604020202020204" pitchFamily="34" charset="0"/>
              </a:rPr>
              <a:t>What do you need for your applications?</a:t>
            </a:r>
            <a:endParaRPr lang="zh-TW" altLang="en-US" sz="4000">
              <a:latin typeface="Arial" panose="020B0604020202020204" pitchFamily="34" charset="0"/>
              <a:ea typeface="微軟正黑體"/>
              <a:cs typeface="Arial" panose="020B0604020202020204" pitchFamily="34" charset="0"/>
            </a:endParaRPr>
          </a:p>
        </p:txBody>
      </p:sp>
      <p:pic>
        <p:nvPicPr>
          <p:cNvPr id="5" name="圖片 4">
            <a:extLst>
              <a:ext uri="{FF2B5EF4-FFF2-40B4-BE49-F238E27FC236}">
                <a16:creationId xmlns:a16="http://schemas.microsoft.com/office/drawing/2014/main" id="{8BAC075E-7D8E-4550-AEB6-40B0583E63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0281" y="1503233"/>
            <a:ext cx="4637178" cy="5040490"/>
          </a:xfrm>
          <a:prstGeom prst="rect">
            <a:avLst/>
          </a:prstGeom>
          <a:effectLst>
            <a:outerShdw blurRad="50800" dist="38100" dir="5400000" algn="t" rotWithShape="0">
              <a:prstClr val="black">
                <a:alpha val="40000"/>
              </a:prstClr>
            </a:outerShdw>
          </a:effectLst>
        </p:spPr>
      </p:pic>
      <p:sp>
        <p:nvSpPr>
          <p:cNvPr id="18" name="矩形 17">
            <a:extLst>
              <a:ext uri="{FF2B5EF4-FFF2-40B4-BE49-F238E27FC236}">
                <a16:creationId xmlns:a16="http://schemas.microsoft.com/office/drawing/2014/main" id="{764B8EF5-49A1-45FB-A3F3-7C85C441F0E1}"/>
              </a:ext>
            </a:extLst>
          </p:cNvPr>
          <p:cNvSpPr/>
          <p:nvPr/>
        </p:nvSpPr>
        <p:spPr>
          <a:xfrm>
            <a:off x="1097279" y="2895600"/>
            <a:ext cx="4647773" cy="6722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tLang="zh-TW" b="1">
                <a:solidFill>
                  <a:srgbClr val="000000"/>
                </a:solidFill>
                <a:latin typeface="Arial" panose="020B0604020202020204" pitchFamily="34" charset="0"/>
                <a:ea typeface="微軟正黑體" panose="020B0604030504040204" pitchFamily="34" charset="-120"/>
                <a:cs typeface="Arial" panose="020B0604020202020204" pitchFamily="34" charset="0"/>
              </a:rPr>
              <a:t>Just to simply manage QTS and some applications</a:t>
            </a:r>
            <a:r>
              <a:rPr lang="en-US" altLang="zh-TW" b="1">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b="1">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9" name="矩形 18">
            <a:extLst>
              <a:ext uri="{FF2B5EF4-FFF2-40B4-BE49-F238E27FC236}">
                <a16:creationId xmlns:a16="http://schemas.microsoft.com/office/drawing/2014/main" id="{3F0B96F9-668E-48CB-A404-0AD1DED26BFA}"/>
              </a:ext>
            </a:extLst>
          </p:cNvPr>
          <p:cNvSpPr/>
          <p:nvPr/>
        </p:nvSpPr>
        <p:spPr>
          <a:xfrm>
            <a:off x="1097279" y="3770502"/>
            <a:ext cx="4647773" cy="6722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tLang="zh-TW" b="1">
                <a:solidFill>
                  <a:srgbClr val="000000"/>
                </a:solidFill>
                <a:latin typeface="Arial" panose="020B0604020202020204" pitchFamily="34" charset="0"/>
                <a:ea typeface="微軟正黑體" panose="020B0604030504040204" pitchFamily="34" charset="-120"/>
                <a:cs typeface="Arial" panose="020B0604020202020204" pitchFamily="34" charset="0"/>
              </a:rPr>
              <a:t>Development jobs are highly correlated with Kernel versions</a:t>
            </a:r>
            <a:r>
              <a:rPr lang="en-US" altLang="zh-TW" b="1">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b="1">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0" name="矩形 19">
            <a:extLst>
              <a:ext uri="{FF2B5EF4-FFF2-40B4-BE49-F238E27FC236}">
                <a16:creationId xmlns:a16="http://schemas.microsoft.com/office/drawing/2014/main" id="{E053C8F1-5DB5-48B1-836E-4D2FE44BB8E6}"/>
              </a:ext>
            </a:extLst>
          </p:cNvPr>
          <p:cNvSpPr/>
          <p:nvPr/>
        </p:nvSpPr>
        <p:spPr>
          <a:xfrm>
            <a:off x="1097279" y="4645404"/>
            <a:ext cx="4647773" cy="6722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tLang="zh-TW" b="1">
                <a:solidFill>
                  <a:srgbClr val="000000"/>
                </a:solidFill>
                <a:latin typeface="Arial"/>
                <a:ea typeface="微軟正黑體"/>
                <a:cs typeface="Arial"/>
              </a:rPr>
              <a:t>Need to manage Ubuntu and QTS simultaneously? </a:t>
            </a:r>
            <a:endParaRPr lang="zh-TW" altLang="en-US" b="1">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2" name="矩形 21">
            <a:extLst>
              <a:ext uri="{FF2B5EF4-FFF2-40B4-BE49-F238E27FC236}">
                <a16:creationId xmlns:a16="http://schemas.microsoft.com/office/drawing/2014/main" id="{FAE3EAF6-4A44-42C4-AF64-26A6AE40D386}"/>
              </a:ext>
            </a:extLst>
          </p:cNvPr>
          <p:cNvSpPr/>
          <p:nvPr/>
        </p:nvSpPr>
        <p:spPr>
          <a:xfrm>
            <a:off x="1097279" y="5520306"/>
            <a:ext cx="4647773" cy="533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a:solidFill>
                  <a:srgbClr val="000000"/>
                </a:solidFill>
                <a:latin typeface="Arial" panose="020B0604020202020204" pitchFamily="34" charset="0"/>
                <a:ea typeface="微軟正黑體" panose="020B0604030504040204" pitchFamily="34" charset="-120"/>
                <a:cs typeface="Arial" panose="020B0604020202020204" pitchFamily="34" charset="0"/>
              </a:rPr>
              <a:t>Quickly deploy multiple applications?</a:t>
            </a:r>
            <a:endParaRPr lang="zh-TW" altLang="zh-TW" b="1">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語音泡泡: 圓角矩形 6">
            <a:extLst>
              <a:ext uri="{FF2B5EF4-FFF2-40B4-BE49-F238E27FC236}">
                <a16:creationId xmlns:a16="http://schemas.microsoft.com/office/drawing/2014/main" id="{3BC14FF2-8898-44C6-AE77-3E9EDB19F318}"/>
              </a:ext>
            </a:extLst>
          </p:cNvPr>
          <p:cNvSpPr/>
          <p:nvPr/>
        </p:nvSpPr>
        <p:spPr>
          <a:xfrm>
            <a:off x="1049154" y="1737168"/>
            <a:ext cx="6153752" cy="894801"/>
          </a:xfrm>
          <a:prstGeom prst="wedgeRoundRectCallout">
            <a:avLst>
              <a:gd name="adj1" fmla="val 56950"/>
              <a:gd name="adj2" fmla="val 45160"/>
              <a:gd name="adj3" fmla="val 16667"/>
            </a:avLst>
          </a:prstGeom>
          <a:solidFill>
            <a:srgbClr val="469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tLang="zh-TW" sz="2800" b="1">
                <a:solidFill>
                  <a:schemeClr val="bg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Choose platform per application requests.</a:t>
            </a:r>
            <a:endParaRPr lang="zh-TW" altLang="en-US" sz="2800" b="1">
              <a:solidFill>
                <a:schemeClr val="bg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472744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230D3010-A5F1-43A6-A54B-C303671BCE90}"/>
              </a:ext>
            </a:extLst>
          </p:cNvPr>
          <p:cNvSpPr/>
          <p:nvPr/>
        </p:nvSpPr>
        <p:spPr>
          <a:xfrm>
            <a:off x="171420" y="2752496"/>
            <a:ext cx="11834740" cy="327793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00000"/>
              </a:solidFill>
              <a:latin typeface="微軟正黑體" panose="020B0604030504040204" pitchFamily="34" charset="-120"/>
              <a:ea typeface="微軟正黑體" panose="020B0604030504040204" pitchFamily="34" charset="-120"/>
              <a:cs typeface="Calibri"/>
            </a:endParaRPr>
          </a:p>
        </p:txBody>
      </p:sp>
      <p:sp>
        <p:nvSpPr>
          <p:cNvPr id="2" name="標題 1">
            <a:extLst>
              <a:ext uri="{FF2B5EF4-FFF2-40B4-BE49-F238E27FC236}">
                <a16:creationId xmlns:a16="http://schemas.microsoft.com/office/drawing/2014/main" id="{BF229B8B-6933-4EDF-B692-9FAE91D3FC89}"/>
              </a:ext>
            </a:extLst>
          </p:cNvPr>
          <p:cNvSpPr>
            <a:spLocks noGrp="1"/>
          </p:cNvSpPr>
          <p:nvPr>
            <p:ph type="title"/>
          </p:nvPr>
        </p:nvSpPr>
        <p:spPr>
          <a:xfrm>
            <a:off x="1097279" y="150243"/>
            <a:ext cx="10826015" cy="762463"/>
          </a:xfrm>
        </p:spPr>
        <p:txBody>
          <a:bodyPr/>
          <a:lstStyle/>
          <a:p>
            <a:r>
              <a:rPr lang="en-US" altLang="zh-TW"/>
              <a:t>Features of each platform</a:t>
            </a:r>
            <a:endParaRPr lang="zh-TW" altLang="en-US"/>
          </a:p>
        </p:txBody>
      </p:sp>
      <p:sp>
        <p:nvSpPr>
          <p:cNvPr id="8" name="矩形 7">
            <a:extLst>
              <a:ext uri="{FF2B5EF4-FFF2-40B4-BE49-F238E27FC236}">
                <a16:creationId xmlns:a16="http://schemas.microsoft.com/office/drawing/2014/main" id="{FD4DC365-EBC4-4DE2-B87E-99A456147837}"/>
              </a:ext>
            </a:extLst>
          </p:cNvPr>
          <p:cNvSpPr/>
          <p:nvPr/>
        </p:nvSpPr>
        <p:spPr>
          <a:xfrm>
            <a:off x="3197278" y="2658126"/>
            <a:ext cx="2836327" cy="3466226"/>
          </a:xfrm>
          <a:prstGeom prst="rect">
            <a:avLst/>
          </a:prstGeom>
          <a:noFill/>
          <a:ln w="38100">
            <a:solidFill>
              <a:srgbClr val="FC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Easy desktop operation with one-click installation of multiple application level QTS management, such as File Station HD and Photo Station HD. Provide browser (ex, Chrome), communication kits (</a:t>
            </a:r>
            <a:r>
              <a:rPr lang="en-US" altLang="zh-TW" sz="1600" b="1" dirty="0" err="1">
                <a:solidFill>
                  <a:schemeClr val="bg1"/>
                </a:solidFill>
                <a:latin typeface="Arial" panose="020B0604020202020204" pitchFamily="34" charset="0"/>
                <a:ea typeface="微軟正黑體" panose="020B0604030504040204" pitchFamily="34" charset="-120"/>
                <a:cs typeface="Arial" panose="020B0604020202020204" pitchFamily="34" charset="0"/>
              </a:rPr>
              <a:t>ex,Skype</a:t>
            </a:r>
            <a: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 file tool (ex, LibreOffice) and quick installation of multimedia kits (ex, </a:t>
            </a:r>
            <a:r>
              <a:rPr lang="en-US" altLang="zh-TW" sz="1600" b="1" dirty="0" err="1">
                <a:solidFill>
                  <a:schemeClr val="bg1"/>
                </a:solidFill>
                <a:latin typeface="Arial" panose="020B0604020202020204" pitchFamily="34" charset="0"/>
                <a:ea typeface="微軟正黑體" panose="020B0604030504040204" pitchFamily="34" charset="-120"/>
                <a:cs typeface="Arial" panose="020B0604020202020204" pitchFamily="34" charset="0"/>
              </a:rPr>
              <a:t>OceanKTV</a:t>
            </a:r>
            <a: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a:t>
            </a:r>
          </a:p>
        </p:txBody>
      </p:sp>
      <p:pic>
        <p:nvPicPr>
          <p:cNvPr id="23" name="圖片 4" descr="一張含有 物件, 急救箱 的圖片&#10;&#10;描述是以高可信度產生">
            <a:extLst>
              <a:ext uri="{FF2B5EF4-FFF2-40B4-BE49-F238E27FC236}">
                <a16:creationId xmlns:a16="http://schemas.microsoft.com/office/drawing/2014/main" id="{D42F5F2E-3060-41A9-88D2-70E6EEE5D8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5714" y="1656866"/>
            <a:ext cx="1139839" cy="1139834"/>
          </a:xfrm>
          <a:prstGeom prst="rect">
            <a:avLst/>
          </a:prstGeom>
          <a:effectLst>
            <a:outerShdw blurRad="50800" dist="38100" dir="5400000" algn="t" rotWithShape="0">
              <a:prstClr val="black">
                <a:alpha val="40000"/>
              </a:prstClr>
            </a:outerShdw>
            <a:reflection blurRad="6350" stA="50000" endPos="25000" dir="5400000" sy="-100000" algn="bl" rotWithShape="0"/>
          </a:effectLst>
        </p:spPr>
      </p:pic>
      <p:sp>
        <p:nvSpPr>
          <p:cNvPr id="24" name="矩形 23">
            <a:extLst>
              <a:ext uri="{FF2B5EF4-FFF2-40B4-BE49-F238E27FC236}">
                <a16:creationId xmlns:a16="http://schemas.microsoft.com/office/drawing/2014/main" id="{01A56248-0476-4EEE-933C-8F2FC39FF8C5}"/>
              </a:ext>
            </a:extLst>
          </p:cNvPr>
          <p:cNvSpPr/>
          <p:nvPr/>
        </p:nvSpPr>
        <p:spPr>
          <a:xfrm>
            <a:off x="267552" y="2658141"/>
            <a:ext cx="2836327" cy="3466212"/>
          </a:xfrm>
          <a:prstGeom prst="rect">
            <a:avLst/>
          </a:prstGeom>
          <a:noFill/>
          <a:ln w="38100">
            <a:solidFill>
              <a:srgbClr val="FCD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TW" sz="1600" b="1" dirty="0">
              <a:solidFill>
                <a:schemeClr val="bg1"/>
              </a:solidFill>
              <a:latin typeface="Arial"/>
              <a:ea typeface="微軟正黑體"/>
              <a:cs typeface="Arial"/>
            </a:endParaRPr>
          </a:p>
          <a:p>
            <a:r>
              <a:rPr lang="en-US" altLang="zh-TW" sz="1600" b="1" dirty="0">
                <a:solidFill>
                  <a:schemeClr val="bg1"/>
                </a:solidFill>
                <a:latin typeface="Arial"/>
                <a:ea typeface="微軟正黑體"/>
                <a:cs typeface="Arial"/>
              </a:rPr>
              <a:t>Choose between different LTS Ubuntu versions and Install full Ubuntu system in one click without any parameter settings. Remote desktop and audio streaming with abundance applications are ready right after installation.</a:t>
            </a:r>
            <a:endParaRPr lang="en-US" dirty="0">
              <a:solidFill>
                <a:schemeClr val="bg1"/>
              </a:solidFill>
            </a:endParaRPr>
          </a:p>
        </p:txBody>
      </p:sp>
      <p:pic>
        <p:nvPicPr>
          <p:cNvPr id="26" name="圖片 25">
            <a:extLst>
              <a:ext uri="{FF2B5EF4-FFF2-40B4-BE49-F238E27FC236}">
                <a16:creationId xmlns:a16="http://schemas.microsoft.com/office/drawing/2014/main" id="{E92333B9-FD06-4FF0-A7E4-B965DEAC8C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1260" y="1656861"/>
            <a:ext cx="1144634" cy="1144634"/>
          </a:xfrm>
          <a:prstGeom prst="rect">
            <a:avLst/>
          </a:prstGeom>
          <a:effectLst>
            <a:outerShdw blurRad="50800" dist="38100" dir="5400000" algn="t" rotWithShape="0">
              <a:prstClr val="black">
                <a:alpha val="40000"/>
              </a:prstClr>
            </a:outerShdw>
            <a:reflection blurRad="6350" stA="90000" endPos="25000" dir="5400000" sy="-100000" algn="bl" rotWithShape="0"/>
          </a:effectLst>
        </p:spPr>
      </p:pic>
      <p:sp>
        <p:nvSpPr>
          <p:cNvPr id="27" name="矩形 26">
            <a:extLst>
              <a:ext uri="{FF2B5EF4-FFF2-40B4-BE49-F238E27FC236}">
                <a16:creationId xmlns:a16="http://schemas.microsoft.com/office/drawing/2014/main" id="{F85248E2-7BF7-4DF4-A44E-F99EA4B03A4B}"/>
              </a:ext>
            </a:extLst>
          </p:cNvPr>
          <p:cNvSpPr/>
          <p:nvPr/>
        </p:nvSpPr>
        <p:spPr>
          <a:xfrm>
            <a:off x="6127004" y="2658141"/>
            <a:ext cx="2836327" cy="3466212"/>
          </a:xfrm>
          <a:prstGeom prst="rect">
            <a:avLst/>
          </a:prstGeom>
          <a:noFill/>
          <a:ln w="38100">
            <a:solidFill>
              <a:srgbClr val="FCD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TW" sz="1600" b="1">
              <a:solidFill>
                <a:schemeClr val="bg1"/>
              </a:solidFill>
              <a:latin typeface="Arial" panose="020B0604020202020204" pitchFamily="34" charset="0"/>
              <a:ea typeface="微軟正黑體" panose="020B0604030504040204" pitchFamily="34" charset="-120"/>
              <a:cs typeface="Arial" panose="020B0604020202020204" pitchFamily="34" charset="0"/>
            </a:endParaRPr>
          </a:p>
          <a:p>
            <a:r>
              <a:rPr lang="en-US" altLang="zh-TW" sz="1600" b="1">
                <a:solidFill>
                  <a:schemeClr val="bg1"/>
                </a:solidFill>
                <a:latin typeface="Arial"/>
                <a:ea typeface="微軟正黑體"/>
                <a:cs typeface="Arial"/>
              </a:rPr>
              <a:t>Supports on mid to high end NAS. Suitable for developments that requires certain kernel version, snapshot functions, system restore, user authorization management or independent hardware resource.</a:t>
            </a:r>
            <a:endParaRPr lang="zh-TW" altLang="en-US" sz="1600" b="1">
              <a:solidFill>
                <a:schemeClr val="bg1"/>
              </a:solidFill>
              <a:latin typeface="Arial"/>
              <a:ea typeface="微軟正黑體"/>
              <a:cs typeface="Arial"/>
            </a:endParaRPr>
          </a:p>
        </p:txBody>
      </p:sp>
      <p:pic>
        <p:nvPicPr>
          <p:cNvPr id="30" name="圖片 29">
            <a:extLst>
              <a:ext uri="{FF2B5EF4-FFF2-40B4-BE49-F238E27FC236}">
                <a16:creationId xmlns:a16="http://schemas.microsoft.com/office/drawing/2014/main" id="{5DB45DA7-EDC6-4ABA-8EB0-DE8F99CA8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2850" y="1656861"/>
            <a:ext cx="1144634" cy="1144634"/>
          </a:xfrm>
          <a:prstGeom prst="rect">
            <a:avLst/>
          </a:prstGeom>
          <a:effectLst>
            <a:outerShdw blurRad="50800" dist="38100" dir="5400000" algn="t" rotWithShape="0">
              <a:prstClr val="black">
                <a:alpha val="40000"/>
              </a:prstClr>
            </a:outerShdw>
            <a:reflection blurRad="6350" stA="50000" endPos="25000" dir="5400000" sy="-100000" algn="bl" rotWithShape="0"/>
          </a:effectLst>
        </p:spPr>
      </p:pic>
      <p:sp>
        <p:nvSpPr>
          <p:cNvPr id="31" name="矩形 30">
            <a:extLst>
              <a:ext uri="{FF2B5EF4-FFF2-40B4-BE49-F238E27FC236}">
                <a16:creationId xmlns:a16="http://schemas.microsoft.com/office/drawing/2014/main" id="{99E74829-F14D-42CA-8955-2C59345C1139}"/>
              </a:ext>
            </a:extLst>
          </p:cNvPr>
          <p:cNvSpPr/>
          <p:nvPr/>
        </p:nvSpPr>
        <p:spPr>
          <a:xfrm>
            <a:off x="9056730" y="2658141"/>
            <a:ext cx="2836327" cy="3466212"/>
          </a:xfrm>
          <a:prstGeom prst="rect">
            <a:avLst/>
          </a:prstGeom>
          <a:noFill/>
          <a:ln w="38100">
            <a:solidFill>
              <a:srgbClr val="FCD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r>
              <a:rPr lang="en-US" altLang="zh-TW" sz="1600" b="1" dirty="0">
                <a:solidFill>
                  <a:schemeClr val="bg1"/>
                </a:solidFill>
                <a:latin typeface="Arial"/>
                <a:ea typeface="微軟正黑體"/>
                <a:cs typeface="Arial"/>
              </a:rPr>
              <a:t>Supports  almost all x86, </a:t>
            </a:r>
            <a:r>
              <a:rPr lang="en-US" altLang="zh-TW" sz="1600" b="1" dirty="0" err="1">
                <a:solidFill>
                  <a:schemeClr val="bg1"/>
                </a:solidFill>
                <a:latin typeface="Arial"/>
                <a:ea typeface="微軟正黑體"/>
                <a:cs typeface="Arial"/>
              </a:rPr>
              <a:t>armhf</a:t>
            </a:r>
            <a:r>
              <a:rPr lang="en-US" altLang="zh-TW" sz="1600" b="1" dirty="0">
                <a:solidFill>
                  <a:schemeClr val="bg1"/>
                </a:solidFill>
                <a:latin typeface="Arial"/>
                <a:ea typeface="微軟正黑體"/>
                <a:cs typeface="Arial"/>
              </a:rPr>
              <a:t> and arm64 NAS. Let you deploy mass amount of applications in seconds. This application is the most suitable platform for AI related training by combining NAS large storage with graphic cards resources on container.</a:t>
            </a:r>
          </a:p>
        </p:txBody>
      </p:sp>
      <p:pic>
        <p:nvPicPr>
          <p:cNvPr id="29" name="圖片 28">
            <a:extLst>
              <a:ext uri="{FF2B5EF4-FFF2-40B4-BE49-F238E27FC236}">
                <a16:creationId xmlns:a16="http://schemas.microsoft.com/office/drawing/2014/main" id="{0808CAED-B535-425F-B375-51C3FCC4DD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2576" y="1656861"/>
            <a:ext cx="1144634" cy="1146425"/>
          </a:xfrm>
          <a:prstGeom prst="rect">
            <a:avLst/>
          </a:prstGeom>
          <a:effectLst>
            <a:outerShdw blurRad="50800" dist="38100" dir="5400000" algn="t" rotWithShape="0">
              <a:prstClr val="black">
                <a:alpha val="40000"/>
              </a:prstClr>
            </a:outerShdw>
            <a:reflection blurRad="6350" stA="50000" endPos="25000" dir="5400000" sy="-100000" algn="bl" rotWithShape="0"/>
          </a:effectLst>
        </p:spPr>
      </p:pic>
      <p:sp>
        <p:nvSpPr>
          <p:cNvPr id="32" name="矩形: 圓角 31">
            <a:extLst>
              <a:ext uri="{FF2B5EF4-FFF2-40B4-BE49-F238E27FC236}">
                <a16:creationId xmlns:a16="http://schemas.microsoft.com/office/drawing/2014/main" id="{3DE2BCFD-BA62-4138-95AC-D632C252439A}"/>
              </a:ext>
            </a:extLst>
          </p:cNvPr>
          <p:cNvSpPr/>
          <p:nvPr/>
        </p:nvSpPr>
        <p:spPr>
          <a:xfrm>
            <a:off x="9264430" y="5949225"/>
            <a:ext cx="2483710" cy="382256"/>
          </a:xfrm>
          <a:prstGeom prst="roundRect">
            <a:avLst/>
          </a:prstGeom>
          <a:solidFill>
            <a:srgbClr val="F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a:solidFill>
                  <a:schemeClr val="tx1"/>
                </a:solidFill>
                <a:latin typeface="Arial" panose="020B0604020202020204" pitchFamily="34" charset="0"/>
                <a:ea typeface="新細明體"/>
                <a:cs typeface="Arial" panose="020B0604020202020204" pitchFamily="34" charset="0"/>
              </a:rPr>
              <a:t>Container Station</a:t>
            </a:r>
          </a:p>
        </p:txBody>
      </p:sp>
      <p:sp>
        <p:nvSpPr>
          <p:cNvPr id="34" name="矩形: 圓角 33">
            <a:extLst>
              <a:ext uri="{FF2B5EF4-FFF2-40B4-BE49-F238E27FC236}">
                <a16:creationId xmlns:a16="http://schemas.microsoft.com/office/drawing/2014/main" id="{B39C5A59-F4AE-467B-9F00-3FAEC014AFBA}"/>
              </a:ext>
            </a:extLst>
          </p:cNvPr>
          <p:cNvSpPr/>
          <p:nvPr/>
        </p:nvSpPr>
        <p:spPr>
          <a:xfrm>
            <a:off x="6334704" y="5949225"/>
            <a:ext cx="2483710" cy="382256"/>
          </a:xfrm>
          <a:prstGeom prst="roundRect">
            <a:avLst/>
          </a:prstGeom>
          <a:solidFill>
            <a:srgbClr val="F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a:solidFill>
                  <a:schemeClr val="tx1"/>
                </a:solidFill>
                <a:latin typeface="Arial" panose="020B0604020202020204" pitchFamily="34" charset="0"/>
                <a:ea typeface="新細明體"/>
                <a:cs typeface="Arial" panose="020B0604020202020204" pitchFamily="34" charset="0"/>
              </a:rPr>
              <a:t>Virtualization Station</a:t>
            </a:r>
          </a:p>
        </p:txBody>
      </p:sp>
      <p:sp>
        <p:nvSpPr>
          <p:cNvPr id="35" name="矩形: 圓角 34">
            <a:extLst>
              <a:ext uri="{FF2B5EF4-FFF2-40B4-BE49-F238E27FC236}">
                <a16:creationId xmlns:a16="http://schemas.microsoft.com/office/drawing/2014/main" id="{62012D1D-6997-4F26-B271-D1FB2B01593F}"/>
              </a:ext>
            </a:extLst>
          </p:cNvPr>
          <p:cNvSpPr/>
          <p:nvPr/>
        </p:nvSpPr>
        <p:spPr>
          <a:xfrm>
            <a:off x="3404978" y="5949225"/>
            <a:ext cx="2483710" cy="382256"/>
          </a:xfrm>
          <a:prstGeom prst="roundRect">
            <a:avLst/>
          </a:prstGeom>
          <a:solidFill>
            <a:srgbClr val="F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a:solidFill>
                  <a:schemeClr val="tx1"/>
                </a:solidFill>
                <a:latin typeface="Arial" panose="020B0604020202020204" pitchFamily="34" charset="0"/>
                <a:ea typeface="新細明體"/>
                <a:cs typeface="Arial" panose="020B0604020202020204" pitchFamily="34" charset="0"/>
              </a:rPr>
              <a:t>HD Station</a:t>
            </a:r>
          </a:p>
        </p:txBody>
      </p:sp>
      <p:sp>
        <p:nvSpPr>
          <p:cNvPr id="36" name="矩形: 圓角 35">
            <a:extLst>
              <a:ext uri="{FF2B5EF4-FFF2-40B4-BE49-F238E27FC236}">
                <a16:creationId xmlns:a16="http://schemas.microsoft.com/office/drawing/2014/main" id="{A5402C32-C564-44F4-B618-CD6EC44F57E1}"/>
              </a:ext>
            </a:extLst>
          </p:cNvPr>
          <p:cNvSpPr/>
          <p:nvPr/>
        </p:nvSpPr>
        <p:spPr>
          <a:xfrm>
            <a:off x="443860" y="5949225"/>
            <a:ext cx="2483710" cy="382256"/>
          </a:xfrm>
          <a:prstGeom prst="roundRect">
            <a:avLst/>
          </a:prstGeom>
          <a:solidFill>
            <a:srgbClr val="F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a:solidFill>
                  <a:schemeClr val="tx1"/>
                </a:solidFill>
                <a:latin typeface="Arial" panose="020B0604020202020204" pitchFamily="34" charset="0"/>
                <a:ea typeface="新細明體"/>
                <a:cs typeface="Arial" panose="020B0604020202020204" pitchFamily="34" charset="0"/>
              </a:rPr>
              <a:t>Linux Station</a:t>
            </a:r>
          </a:p>
        </p:txBody>
      </p:sp>
    </p:spTree>
    <p:extLst>
      <p:ext uri="{BB962C8B-B14F-4D97-AF65-F5344CB8AC3E}">
        <p14:creationId xmlns:p14="http://schemas.microsoft.com/office/powerpoint/2010/main" val="312967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橢圓 39">
            <a:extLst>
              <a:ext uri="{FF2B5EF4-FFF2-40B4-BE49-F238E27FC236}">
                <a16:creationId xmlns:a16="http://schemas.microsoft.com/office/drawing/2014/main" id="{C6AB87AF-7AB3-4C01-9FF2-2036AF1F2571}"/>
              </a:ext>
            </a:extLst>
          </p:cNvPr>
          <p:cNvSpPr/>
          <p:nvPr/>
        </p:nvSpPr>
        <p:spPr>
          <a:xfrm>
            <a:off x="473996" y="1905000"/>
            <a:ext cx="2236446" cy="2236446"/>
          </a:xfrm>
          <a:prstGeom prst="ellipse">
            <a:avLst/>
          </a:prstGeom>
          <a:gradFill>
            <a:gsLst>
              <a:gs pos="100000">
                <a:schemeClr val="bg2">
                  <a:lumMod val="90000"/>
                  <a:alpha val="0"/>
                </a:schemeClr>
              </a:gs>
              <a:gs pos="0">
                <a:srgbClr val="4697C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橢圓 40">
            <a:extLst>
              <a:ext uri="{FF2B5EF4-FFF2-40B4-BE49-F238E27FC236}">
                <a16:creationId xmlns:a16="http://schemas.microsoft.com/office/drawing/2014/main" id="{1B8E841C-7487-4927-A81A-EABEF0474321}"/>
              </a:ext>
            </a:extLst>
          </p:cNvPr>
          <p:cNvSpPr/>
          <p:nvPr/>
        </p:nvSpPr>
        <p:spPr>
          <a:xfrm>
            <a:off x="7346787" y="4377074"/>
            <a:ext cx="1801344" cy="1801344"/>
          </a:xfrm>
          <a:prstGeom prst="ellipse">
            <a:avLst/>
          </a:prstGeom>
          <a:gradFill>
            <a:gsLst>
              <a:gs pos="100000">
                <a:schemeClr val="bg2">
                  <a:lumMod val="90000"/>
                  <a:alpha val="0"/>
                </a:schemeClr>
              </a:gs>
              <a:gs pos="0">
                <a:srgbClr val="4697C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7453CD2B-6D3D-4239-A364-5D9C60EEAEE1}"/>
              </a:ext>
            </a:extLst>
          </p:cNvPr>
          <p:cNvSpPr>
            <a:spLocks noGrp="1"/>
          </p:cNvSpPr>
          <p:nvPr>
            <p:ph type="title"/>
          </p:nvPr>
        </p:nvSpPr>
        <p:spPr>
          <a:xfrm>
            <a:off x="1097279" y="150243"/>
            <a:ext cx="10826015" cy="762463"/>
          </a:xfrm>
        </p:spPr>
        <p:txBody>
          <a:bodyPr>
            <a:normAutofit/>
          </a:bodyPr>
          <a:lstStyle/>
          <a:p>
            <a:r>
              <a:rPr lang="en-US" altLang="zh-TW"/>
              <a:t>Difficulty and flexibility comparison</a:t>
            </a:r>
            <a:endParaRPr lang="zh-TW" altLang="en-US"/>
          </a:p>
        </p:txBody>
      </p:sp>
      <p:sp>
        <p:nvSpPr>
          <p:cNvPr id="11" name="矩形 10">
            <a:extLst>
              <a:ext uri="{FF2B5EF4-FFF2-40B4-BE49-F238E27FC236}">
                <a16:creationId xmlns:a16="http://schemas.microsoft.com/office/drawing/2014/main" id="{BA72F838-6F33-4BCE-8BE5-81E0189EA865}"/>
              </a:ext>
            </a:extLst>
          </p:cNvPr>
          <p:cNvSpPr/>
          <p:nvPr/>
        </p:nvSpPr>
        <p:spPr>
          <a:xfrm>
            <a:off x="443986" y="2534105"/>
            <a:ext cx="2328550" cy="96030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a:solidFill>
                  <a:srgbClr val="000000"/>
                </a:solidFill>
                <a:latin typeface="Arial" panose="020B0604020202020204" pitchFamily="34" charset="0"/>
                <a:ea typeface="微軟正黑體" panose="020B0604030504040204" pitchFamily="34" charset="-120"/>
                <a:cs typeface="Arial" panose="020B0604020202020204" pitchFamily="34" charset="0"/>
              </a:rPr>
              <a:t>Technical knowledge</a:t>
            </a:r>
            <a:endParaRPr lang="zh-TW" altLang="en-US" sz="24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7" name="圖片 6">
            <a:extLst>
              <a:ext uri="{FF2B5EF4-FFF2-40B4-BE49-F238E27FC236}">
                <a16:creationId xmlns:a16="http://schemas.microsoft.com/office/drawing/2014/main" id="{09F63E80-0E25-4545-8018-736D7905AA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3314" y="2067558"/>
            <a:ext cx="5321173" cy="4078705"/>
          </a:xfrm>
          <a:prstGeom prst="rect">
            <a:avLst/>
          </a:prstGeom>
        </p:spPr>
      </p:pic>
      <p:grpSp>
        <p:nvGrpSpPr>
          <p:cNvPr id="26" name="群組 25">
            <a:extLst>
              <a:ext uri="{FF2B5EF4-FFF2-40B4-BE49-F238E27FC236}">
                <a16:creationId xmlns:a16="http://schemas.microsoft.com/office/drawing/2014/main" id="{879BC529-87F8-4307-B5E5-AFF24083895F}"/>
              </a:ext>
            </a:extLst>
          </p:cNvPr>
          <p:cNvGrpSpPr/>
          <p:nvPr/>
        </p:nvGrpSpPr>
        <p:grpSpPr>
          <a:xfrm>
            <a:off x="2951282" y="2191527"/>
            <a:ext cx="6063972" cy="3993157"/>
            <a:chOff x="3172510" y="2177716"/>
            <a:chExt cx="6063972" cy="3993157"/>
          </a:xfrm>
        </p:grpSpPr>
        <p:cxnSp>
          <p:nvCxnSpPr>
            <p:cNvPr id="21" name="直線單箭頭接點 20">
              <a:extLst>
                <a:ext uri="{FF2B5EF4-FFF2-40B4-BE49-F238E27FC236}">
                  <a16:creationId xmlns:a16="http://schemas.microsoft.com/office/drawing/2014/main" id="{13E4E57B-4CE8-4D20-B1D0-A64B3FA38794}"/>
                </a:ext>
              </a:extLst>
            </p:cNvPr>
            <p:cNvCxnSpPr>
              <a:cxnSpLocks/>
            </p:cNvCxnSpPr>
            <p:nvPr/>
          </p:nvCxnSpPr>
          <p:spPr>
            <a:xfrm flipV="1">
              <a:off x="3172510" y="6073269"/>
              <a:ext cx="6063972" cy="64288"/>
            </a:xfrm>
            <a:prstGeom prst="straightConnector1">
              <a:avLst/>
            </a:prstGeom>
            <a:ln w="889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BB1AABA6-0EC9-4995-9872-666A3F55A07D}"/>
                </a:ext>
              </a:extLst>
            </p:cNvPr>
            <p:cNvCxnSpPr>
              <a:cxnSpLocks/>
            </p:cNvCxnSpPr>
            <p:nvPr/>
          </p:nvCxnSpPr>
          <p:spPr>
            <a:xfrm flipV="1">
              <a:off x="3212383" y="2177716"/>
              <a:ext cx="0" cy="3993157"/>
            </a:xfrm>
            <a:prstGeom prst="straightConnector1">
              <a:avLst/>
            </a:prstGeom>
            <a:ln w="889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31" name="圖片 30">
            <a:extLst>
              <a:ext uri="{FF2B5EF4-FFF2-40B4-BE49-F238E27FC236}">
                <a16:creationId xmlns:a16="http://schemas.microsoft.com/office/drawing/2014/main" id="{0762D0F5-2CB0-490D-881B-AECB7C8EA8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7383" y="2212904"/>
            <a:ext cx="741685" cy="742846"/>
          </a:xfrm>
          <a:prstGeom prst="rect">
            <a:avLst/>
          </a:prstGeom>
          <a:effectLst/>
        </p:spPr>
      </p:pic>
      <p:pic>
        <p:nvPicPr>
          <p:cNvPr id="32" name="圖片 31">
            <a:extLst>
              <a:ext uri="{FF2B5EF4-FFF2-40B4-BE49-F238E27FC236}">
                <a16:creationId xmlns:a16="http://schemas.microsoft.com/office/drawing/2014/main" id="{9C942AE9-9526-4007-B5F0-99DA6A262F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78417" y="3174031"/>
            <a:ext cx="741685" cy="741685"/>
          </a:xfrm>
          <a:prstGeom prst="rect">
            <a:avLst/>
          </a:prstGeom>
          <a:effectLst/>
        </p:spPr>
      </p:pic>
      <p:pic>
        <p:nvPicPr>
          <p:cNvPr id="33" name="圖片 4" descr="一張含有 物件, 急救箱 的圖片&#10;&#10;描述是以高可信度產生">
            <a:extLst>
              <a:ext uri="{FF2B5EF4-FFF2-40B4-BE49-F238E27FC236}">
                <a16:creationId xmlns:a16="http://schemas.microsoft.com/office/drawing/2014/main" id="{68B9508B-4E4E-457C-A24A-323256F305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1589" y="5107958"/>
            <a:ext cx="738578" cy="738578"/>
          </a:xfrm>
          <a:prstGeom prst="rect">
            <a:avLst/>
          </a:prstGeom>
        </p:spPr>
      </p:pic>
      <p:pic>
        <p:nvPicPr>
          <p:cNvPr id="34" name="圖片 33">
            <a:extLst>
              <a:ext uri="{FF2B5EF4-FFF2-40B4-BE49-F238E27FC236}">
                <a16:creationId xmlns:a16="http://schemas.microsoft.com/office/drawing/2014/main" id="{EE31AA1F-06D0-480D-AF18-4206D97102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5009" y="4125871"/>
            <a:ext cx="741685" cy="741685"/>
          </a:xfrm>
          <a:prstGeom prst="rect">
            <a:avLst/>
          </a:prstGeom>
          <a:effectLst/>
        </p:spPr>
      </p:pic>
      <p:sp>
        <p:nvSpPr>
          <p:cNvPr id="35" name="矩形: 圓角 34">
            <a:extLst>
              <a:ext uri="{FF2B5EF4-FFF2-40B4-BE49-F238E27FC236}">
                <a16:creationId xmlns:a16="http://schemas.microsoft.com/office/drawing/2014/main" id="{DD3F738C-24C5-4E16-B099-7D21691CAB6B}"/>
              </a:ext>
            </a:extLst>
          </p:cNvPr>
          <p:cNvSpPr/>
          <p:nvPr/>
        </p:nvSpPr>
        <p:spPr>
          <a:xfrm>
            <a:off x="8312328" y="2398732"/>
            <a:ext cx="2002516" cy="3822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a:solidFill>
                  <a:schemeClr val="tx1"/>
                </a:solidFill>
                <a:latin typeface="Arial" panose="020B0604020202020204" pitchFamily="34" charset="0"/>
                <a:ea typeface="新細明體"/>
                <a:cs typeface="Arial" panose="020B0604020202020204" pitchFamily="34" charset="0"/>
              </a:rPr>
              <a:t>Container Station</a:t>
            </a:r>
          </a:p>
        </p:txBody>
      </p:sp>
      <p:sp>
        <p:nvSpPr>
          <p:cNvPr id="36" name="矩形: 圓角 35">
            <a:extLst>
              <a:ext uri="{FF2B5EF4-FFF2-40B4-BE49-F238E27FC236}">
                <a16:creationId xmlns:a16="http://schemas.microsoft.com/office/drawing/2014/main" id="{233168EA-FC3A-4AB7-938F-FA83A50AA7CD}"/>
              </a:ext>
            </a:extLst>
          </p:cNvPr>
          <p:cNvSpPr/>
          <p:nvPr/>
        </p:nvSpPr>
        <p:spPr>
          <a:xfrm>
            <a:off x="7070473" y="3409367"/>
            <a:ext cx="2256724" cy="3822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a:solidFill>
                  <a:schemeClr val="tx1"/>
                </a:solidFill>
                <a:latin typeface="Arial" panose="020B0604020202020204" pitchFamily="34" charset="0"/>
                <a:ea typeface="新細明體"/>
                <a:cs typeface="Arial" panose="020B0604020202020204" pitchFamily="34" charset="0"/>
              </a:rPr>
              <a:t>Virtualization Station</a:t>
            </a:r>
          </a:p>
        </p:txBody>
      </p:sp>
      <p:sp>
        <p:nvSpPr>
          <p:cNvPr id="37" name="矩形: 圓角 36">
            <a:extLst>
              <a:ext uri="{FF2B5EF4-FFF2-40B4-BE49-F238E27FC236}">
                <a16:creationId xmlns:a16="http://schemas.microsoft.com/office/drawing/2014/main" id="{C8AEA28D-5264-4DD4-B6B8-EA3D527378AC}"/>
              </a:ext>
            </a:extLst>
          </p:cNvPr>
          <p:cNvSpPr/>
          <p:nvPr/>
        </p:nvSpPr>
        <p:spPr>
          <a:xfrm>
            <a:off x="4393435" y="5290512"/>
            <a:ext cx="1367454" cy="3822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a:solidFill>
                  <a:schemeClr val="tx1"/>
                </a:solidFill>
                <a:latin typeface="Arial" panose="020B0604020202020204" pitchFamily="34" charset="0"/>
                <a:ea typeface="新細明體"/>
                <a:cs typeface="Arial" panose="020B0604020202020204" pitchFamily="34" charset="0"/>
              </a:rPr>
              <a:t>HD Station</a:t>
            </a:r>
          </a:p>
        </p:txBody>
      </p:sp>
      <p:sp>
        <p:nvSpPr>
          <p:cNvPr id="39" name="矩形: 圓角 38">
            <a:extLst>
              <a:ext uri="{FF2B5EF4-FFF2-40B4-BE49-F238E27FC236}">
                <a16:creationId xmlns:a16="http://schemas.microsoft.com/office/drawing/2014/main" id="{FCB5DAB7-5990-4569-A2BC-6DB7E8DA708B}"/>
              </a:ext>
            </a:extLst>
          </p:cNvPr>
          <p:cNvSpPr/>
          <p:nvPr/>
        </p:nvSpPr>
        <p:spPr>
          <a:xfrm>
            <a:off x="5746632" y="4325386"/>
            <a:ext cx="1600155" cy="3822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a:solidFill>
                  <a:schemeClr val="tx1"/>
                </a:solidFill>
                <a:latin typeface="Arial" panose="020B0604020202020204" pitchFamily="34" charset="0"/>
                <a:ea typeface="新細明體"/>
                <a:cs typeface="Arial" panose="020B0604020202020204" pitchFamily="34" charset="0"/>
              </a:rPr>
              <a:t>Linux Station</a:t>
            </a:r>
          </a:p>
        </p:txBody>
      </p:sp>
      <p:sp>
        <p:nvSpPr>
          <p:cNvPr id="30" name="矩形 29">
            <a:extLst>
              <a:ext uri="{FF2B5EF4-FFF2-40B4-BE49-F238E27FC236}">
                <a16:creationId xmlns:a16="http://schemas.microsoft.com/office/drawing/2014/main" id="{0C0BF564-20FE-484D-BD9A-0BAB1CA6756B}"/>
              </a:ext>
            </a:extLst>
          </p:cNvPr>
          <p:cNvSpPr/>
          <p:nvPr/>
        </p:nvSpPr>
        <p:spPr>
          <a:xfrm>
            <a:off x="7334451" y="4946159"/>
            <a:ext cx="1832115" cy="36864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a:solidFill>
                  <a:srgbClr val="000000"/>
                </a:solidFill>
                <a:latin typeface="Arial" panose="020B0604020202020204" pitchFamily="34" charset="0"/>
                <a:ea typeface="微軟正黑體" panose="020B0604030504040204" pitchFamily="34" charset="-120"/>
                <a:cs typeface="Arial" panose="020B0604020202020204" pitchFamily="34" charset="0"/>
              </a:rPr>
              <a:t>Flexibility</a:t>
            </a:r>
            <a:endParaRPr lang="zh-TW" altLang="en-US" sz="24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45" name="圖片 44">
            <a:extLst>
              <a:ext uri="{FF2B5EF4-FFF2-40B4-BE49-F238E27FC236}">
                <a16:creationId xmlns:a16="http://schemas.microsoft.com/office/drawing/2014/main" id="{121734F3-74ED-4F4C-BED7-D1EC0A74C4C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873657" y="2654079"/>
            <a:ext cx="3180520" cy="420392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4497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362AD6-F53F-408B-B73C-B6A825EB379C}"/>
              </a:ext>
            </a:extLst>
          </p:cNvPr>
          <p:cNvSpPr>
            <a:spLocks noGrp="1"/>
          </p:cNvSpPr>
          <p:nvPr>
            <p:ph type="title"/>
          </p:nvPr>
        </p:nvSpPr>
        <p:spPr>
          <a:xfrm>
            <a:off x="685801" y="1119118"/>
            <a:ext cx="3922294" cy="2445420"/>
          </a:xfrm>
        </p:spPr>
        <p:txBody>
          <a:bodyPr>
            <a:normAutofit/>
          </a:bodyPr>
          <a:lstStyle/>
          <a:p>
            <a:pPr algn="l">
              <a:lnSpc>
                <a:spcPct val="100000"/>
              </a:lnSpc>
            </a:pPr>
            <a:r>
              <a:rPr lang="en-US" altLang="zh-TW" sz="3600">
                <a:solidFill>
                  <a:srgbClr val="FFFFFF"/>
                </a:solidFill>
                <a:latin typeface="Arial"/>
                <a:ea typeface="微軟正黑體"/>
                <a:cs typeface="Arial"/>
              </a:rPr>
              <a:t>Transform the NAS into a personal Ubuntu computer</a:t>
            </a:r>
            <a:endParaRPr lang="zh-TW" altLang="en-US" sz="3600">
              <a:solidFill>
                <a:srgbClr val="FFFFFF"/>
              </a:solidFill>
              <a:latin typeface="Arial"/>
              <a:ea typeface="微軟正黑體"/>
              <a:cs typeface="Arial"/>
            </a:endParaRPr>
          </a:p>
        </p:txBody>
      </p:sp>
      <p:sp>
        <p:nvSpPr>
          <p:cNvPr id="5" name="矩形 4">
            <a:extLst>
              <a:ext uri="{FF2B5EF4-FFF2-40B4-BE49-F238E27FC236}">
                <a16:creationId xmlns:a16="http://schemas.microsoft.com/office/drawing/2014/main" id="{07647661-3671-4AE0-971A-2DCBE51A9014}"/>
              </a:ext>
            </a:extLst>
          </p:cNvPr>
          <p:cNvSpPr/>
          <p:nvPr/>
        </p:nvSpPr>
        <p:spPr>
          <a:xfrm>
            <a:off x="1099329" y="3753261"/>
            <a:ext cx="3510782" cy="605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b="1" cap="all" spc="200" dirty="0">
                <a:solidFill>
                  <a:srgbClr val="FCDC00"/>
                </a:solidFill>
                <a:latin typeface="Arial" panose="020B0604020202020204" pitchFamily="34" charset="0"/>
                <a:ea typeface="微軟正黑體" panose="020B0604030504040204" pitchFamily="34" charset="-120"/>
                <a:cs typeface="Arial" panose="020B0604020202020204" pitchFamily="34" charset="0"/>
              </a:rPr>
              <a:t>NAS </a:t>
            </a:r>
            <a:r>
              <a:rPr lang="en-CA" altLang="zh-TW" sz="2000" b="1" dirty="0">
                <a:solidFill>
                  <a:srgbClr val="FCDC00"/>
                </a:solidFill>
                <a:latin typeface="Arial" panose="020B0604020202020204" pitchFamily="34" charset="0"/>
                <a:cs typeface="Arial" panose="020B0604020202020204" pitchFamily="34" charset="0"/>
              </a:rPr>
              <a:t>becomes a host computer</a:t>
            </a:r>
            <a:r>
              <a:rPr lang="en-US" altLang="zh-TW" sz="2000" b="1" cap="all" spc="200" dirty="0">
                <a:solidFill>
                  <a:srgbClr val="FCDC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000" b="1" cap="all" spc="200" dirty="0">
              <a:solidFill>
                <a:srgbClr val="FCDC00"/>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13" name="圖片 12">
            <a:extLst>
              <a:ext uri="{FF2B5EF4-FFF2-40B4-BE49-F238E27FC236}">
                <a16:creationId xmlns:a16="http://schemas.microsoft.com/office/drawing/2014/main" id="{5B1DA38F-4758-4F2D-8174-8770D0D204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3723" y="3734747"/>
            <a:ext cx="323964" cy="642997"/>
          </a:xfrm>
          <a:prstGeom prst="rect">
            <a:avLst/>
          </a:prstGeom>
        </p:spPr>
      </p:pic>
      <p:sp>
        <p:nvSpPr>
          <p:cNvPr id="15" name="矩形 14">
            <a:extLst>
              <a:ext uri="{FF2B5EF4-FFF2-40B4-BE49-F238E27FC236}">
                <a16:creationId xmlns:a16="http://schemas.microsoft.com/office/drawing/2014/main" id="{3EFE62F1-55A9-4F5B-9DB7-DCEBF15E31DB}"/>
              </a:ext>
            </a:extLst>
          </p:cNvPr>
          <p:cNvSpPr/>
          <p:nvPr/>
        </p:nvSpPr>
        <p:spPr>
          <a:xfrm>
            <a:off x="1099329" y="4578242"/>
            <a:ext cx="3269971" cy="605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altLang="zh-TW" sz="2000" b="1" cap="all" spc="200" dirty="0">
                <a:solidFill>
                  <a:srgbClr val="FCDC00"/>
                </a:solidFill>
                <a:latin typeface="Arial" panose="020B0604020202020204" pitchFamily="34" charset="0"/>
                <a:ea typeface="微軟正黑體" panose="020B0604030504040204" pitchFamily="34" charset="-120"/>
                <a:cs typeface="Arial" panose="020B0604020202020204" pitchFamily="34" charset="0"/>
              </a:rPr>
              <a:t>U</a:t>
            </a:r>
            <a:r>
              <a:rPr lang="en-CA" altLang="zh-TW" sz="2000" b="1" dirty="0">
                <a:solidFill>
                  <a:srgbClr val="FCDC00"/>
                </a:solidFill>
                <a:latin typeface="Arial" panose="020B0604020202020204" pitchFamily="34" charset="0"/>
                <a:cs typeface="Arial" panose="020B0604020202020204" pitchFamily="34" charset="0"/>
              </a:rPr>
              <a:t>se Ubuntu OS on NAS</a:t>
            </a:r>
            <a:endParaRPr lang="en-CA" altLang="zh-TW" sz="2000" b="1" cap="all" spc="200" dirty="0">
              <a:solidFill>
                <a:srgbClr val="FCDC00"/>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17" name="圖片 16">
            <a:extLst>
              <a:ext uri="{FF2B5EF4-FFF2-40B4-BE49-F238E27FC236}">
                <a16:creationId xmlns:a16="http://schemas.microsoft.com/office/drawing/2014/main" id="{F3674AD3-5331-432C-B242-657CE530A3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349" y="4725619"/>
            <a:ext cx="323964" cy="642997"/>
          </a:xfrm>
          <a:prstGeom prst="rect">
            <a:avLst/>
          </a:prstGeom>
        </p:spPr>
      </p:pic>
      <p:pic>
        <p:nvPicPr>
          <p:cNvPr id="6" name="圖片 5">
            <a:extLst>
              <a:ext uri="{FF2B5EF4-FFF2-40B4-BE49-F238E27FC236}">
                <a16:creationId xmlns:a16="http://schemas.microsoft.com/office/drawing/2014/main" id="{74A02120-AF95-4D75-8259-BF2E4751EF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2523" y="1912728"/>
            <a:ext cx="6566968" cy="343182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34922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C25ED24C-5E8F-4E31-9840-645BB1EF8416}"/>
              </a:ext>
            </a:extLst>
          </p:cNvPr>
          <p:cNvSpPr/>
          <p:nvPr/>
        </p:nvSpPr>
        <p:spPr>
          <a:xfrm>
            <a:off x="168113" y="1509823"/>
            <a:ext cx="11834740" cy="5187597"/>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bg1"/>
              </a:solidFill>
              <a:latin typeface="微軟正黑體" panose="020B0604030504040204" pitchFamily="34" charset="-120"/>
              <a:ea typeface="微軟正黑體" panose="020B0604030504040204" pitchFamily="34" charset="-120"/>
              <a:cs typeface="Calibri"/>
            </a:endParaRPr>
          </a:p>
        </p:txBody>
      </p:sp>
      <p:sp>
        <p:nvSpPr>
          <p:cNvPr id="2" name="標題 1">
            <a:extLst>
              <a:ext uri="{FF2B5EF4-FFF2-40B4-BE49-F238E27FC236}">
                <a16:creationId xmlns:a16="http://schemas.microsoft.com/office/drawing/2014/main" id="{38A77CA7-0475-4110-9201-BA2E82C1DF90}"/>
              </a:ext>
            </a:extLst>
          </p:cNvPr>
          <p:cNvSpPr>
            <a:spLocks noGrp="1"/>
          </p:cNvSpPr>
          <p:nvPr>
            <p:ph type="title"/>
          </p:nvPr>
        </p:nvSpPr>
        <p:spPr>
          <a:xfrm>
            <a:off x="1049153" y="198369"/>
            <a:ext cx="11094721" cy="762463"/>
          </a:xfrm>
        </p:spPr>
        <p:txBody>
          <a:bodyPr>
            <a:noAutofit/>
          </a:bodyPr>
          <a:lstStyle/>
          <a:p>
            <a:r>
              <a:rPr lang="zh-TW" altLang="en-US" sz="3600">
                <a:latin typeface="Arial" panose="020B0604020202020204" pitchFamily="34" charset="0"/>
                <a:cs typeface="Arial" panose="020B0604020202020204" pitchFamily="34" charset="0"/>
              </a:rPr>
              <a:t>QNAP </a:t>
            </a:r>
            <a:r>
              <a:rPr lang="en-US" altLang="zh-TW" sz="3600">
                <a:latin typeface="Arial" panose="020B0604020202020204" pitchFamily="34" charset="0"/>
                <a:cs typeface="Arial" panose="020B0604020202020204" pitchFamily="34" charset="0"/>
              </a:rPr>
              <a:t>is the only NAS provider to integrate </a:t>
            </a:r>
            <a:r>
              <a:rPr lang="en-US" altLang="zh-TW" sz="3600" err="1">
                <a:latin typeface="Arial" panose="020B0604020202020204" pitchFamily="34" charset="0"/>
                <a:cs typeface="Arial" panose="020B0604020202020204" pitchFamily="34" charset="0"/>
              </a:rPr>
              <a:t>Ubuntu</a:t>
            </a:r>
            <a:endParaRPr lang="zh-TW" altLang="en-US" sz="3600">
              <a:latin typeface="Arial" panose="020B0604020202020204" pitchFamily="34" charset="0"/>
              <a:cs typeface="Arial" panose="020B0604020202020204" pitchFamily="34" charset="0"/>
            </a:endParaRPr>
          </a:p>
        </p:txBody>
      </p:sp>
      <p:sp>
        <p:nvSpPr>
          <p:cNvPr id="4" name="矩形: 圓角 3">
            <a:extLst>
              <a:ext uri="{FF2B5EF4-FFF2-40B4-BE49-F238E27FC236}">
                <a16:creationId xmlns:a16="http://schemas.microsoft.com/office/drawing/2014/main" id="{D19D3093-7B80-43EB-9517-3A49B36CB61A}"/>
              </a:ext>
            </a:extLst>
          </p:cNvPr>
          <p:cNvSpPr/>
          <p:nvPr/>
        </p:nvSpPr>
        <p:spPr>
          <a:xfrm>
            <a:off x="6661879" y="1823621"/>
            <a:ext cx="5025220" cy="1285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altLang="zh-TW" sz="2000" b="1">
                <a:latin typeface="Arial" panose="020B0604020202020204" pitchFamily="34" charset="0"/>
                <a:ea typeface="新細明體"/>
                <a:cs typeface="Arial" panose="020B0604020202020204" pitchFamily="34" charset="0"/>
              </a:rPr>
              <a:t>Enjoy all four platforms: </a:t>
            </a:r>
            <a:r>
              <a:rPr lang="zh-TW" altLang="en-US" sz="2000" b="1">
                <a:latin typeface="Arial" panose="020B0604020202020204" pitchFamily="34" charset="0"/>
                <a:ea typeface="新細明體"/>
                <a:cs typeface="Arial" panose="020B0604020202020204" pitchFamily="34" charset="0"/>
              </a:rPr>
              <a:t>HD Station, Linux Station, Container Station </a:t>
            </a:r>
            <a:r>
              <a:rPr lang="en-US" altLang="zh-TW" sz="2000" b="1">
                <a:latin typeface="Arial" panose="020B0604020202020204" pitchFamily="34" charset="0"/>
                <a:ea typeface="新細明體"/>
                <a:cs typeface="Arial" panose="020B0604020202020204" pitchFamily="34" charset="0"/>
              </a:rPr>
              <a:t>and</a:t>
            </a:r>
            <a:r>
              <a:rPr lang="zh-TW" altLang="en-US" sz="2000" b="1">
                <a:latin typeface="Arial" panose="020B0604020202020204" pitchFamily="34" charset="0"/>
                <a:ea typeface="新細明體"/>
                <a:cs typeface="Arial" panose="020B0604020202020204" pitchFamily="34" charset="0"/>
              </a:rPr>
              <a:t> Virtualization Station </a:t>
            </a:r>
            <a:r>
              <a:rPr lang="en-US" altLang="zh-TW" sz="2000" b="1">
                <a:latin typeface="Arial" panose="020B0604020202020204" pitchFamily="34" charset="0"/>
                <a:ea typeface="新細明體"/>
                <a:cs typeface="Arial" panose="020B0604020202020204" pitchFamily="34" charset="0"/>
              </a:rPr>
              <a:t>in one NAS.</a:t>
            </a:r>
            <a:endParaRPr lang="zh-TW" altLang="en-US" sz="2000" b="1">
              <a:latin typeface="Arial" panose="020B0604020202020204" pitchFamily="34" charset="0"/>
              <a:ea typeface="新細明體"/>
              <a:cs typeface="Arial" panose="020B0604020202020204" pitchFamily="34" charset="0"/>
            </a:endParaRPr>
          </a:p>
        </p:txBody>
      </p:sp>
      <p:sp>
        <p:nvSpPr>
          <p:cNvPr id="5" name="矩形: 圓角 4">
            <a:extLst>
              <a:ext uri="{FF2B5EF4-FFF2-40B4-BE49-F238E27FC236}">
                <a16:creationId xmlns:a16="http://schemas.microsoft.com/office/drawing/2014/main" id="{F30DCE74-0AE1-4229-AB59-A71BFDDC3341}"/>
              </a:ext>
            </a:extLst>
          </p:cNvPr>
          <p:cNvSpPr/>
          <p:nvPr/>
        </p:nvSpPr>
        <p:spPr>
          <a:xfrm>
            <a:off x="488859" y="1823621"/>
            <a:ext cx="5371335" cy="12851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altLang="zh-TW" sz="2000" b="1">
                <a:latin typeface="Arial" panose="020B0604020202020204" pitchFamily="34" charset="0"/>
                <a:ea typeface="新細明體"/>
                <a:cs typeface="Arial" panose="020B0604020202020204" pitchFamily="34" charset="0"/>
              </a:rPr>
              <a:t>QNAP cooperates with Ubuntu to provide Linux Station that allows installing the Ubuntu OS on NAS in just one click.</a:t>
            </a:r>
            <a:endParaRPr lang="zh-TW" altLang="en-US" sz="2000" b="1">
              <a:solidFill>
                <a:schemeClr val="bg1"/>
              </a:solidFill>
              <a:latin typeface="Arial" panose="020B0604020202020204" pitchFamily="34" charset="0"/>
              <a:ea typeface="新細明體"/>
              <a:cs typeface="Arial" panose="020B0604020202020204" pitchFamily="34" charset="0"/>
            </a:endParaRPr>
          </a:p>
        </p:txBody>
      </p:sp>
      <p:grpSp>
        <p:nvGrpSpPr>
          <p:cNvPr id="7" name="群組 6">
            <a:extLst>
              <a:ext uri="{FF2B5EF4-FFF2-40B4-BE49-F238E27FC236}">
                <a16:creationId xmlns:a16="http://schemas.microsoft.com/office/drawing/2014/main" id="{83015A6C-ECCF-4937-A35A-4571116ED620}"/>
              </a:ext>
            </a:extLst>
          </p:cNvPr>
          <p:cNvGrpSpPr/>
          <p:nvPr/>
        </p:nvGrpSpPr>
        <p:grpSpPr>
          <a:xfrm>
            <a:off x="568140" y="3512868"/>
            <a:ext cx="5120115" cy="2491709"/>
            <a:chOff x="1491205" y="2955028"/>
            <a:chExt cx="8020062" cy="3902972"/>
          </a:xfrm>
          <a:effectLst>
            <a:outerShdw blurRad="50800" dist="38100" dir="5400000" algn="t" rotWithShape="0">
              <a:prstClr val="black">
                <a:alpha val="40000"/>
              </a:prstClr>
            </a:outerShdw>
          </a:effectLst>
        </p:grpSpPr>
        <p:pic>
          <p:nvPicPr>
            <p:cNvPr id="8" name="Picture 4" descr="C:\Users\Judy Chen\Desktop\下載 (1).jpg">
              <a:extLst>
                <a:ext uri="{FF2B5EF4-FFF2-40B4-BE49-F238E27FC236}">
                  <a16:creationId xmlns:a16="http://schemas.microsoft.com/office/drawing/2014/main" id="{A7E4FA0C-8FF9-4E3C-86C0-1BDD888FCD3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t="38375" b="9421"/>
            <a:stretch>
              <a:fillRect/>
            </a:stretch>
          </p:blipFill>
          <p:spPr bwMode="auto">
            <a:xfrm>
              <a:off x="2152927" y="3178629"/>
              <a:ext cx="6708044" cy="3679371"/>
            </a:xfrm>
            <a:prstGeom prst="rect">
              <a:avLst/>
            </a:prstGeom>
            <a:noFill/>
          </p:spPr>
        </p:pic>
        <p:pic>
          <p:nvPicPr>
            <p:cNvPr id="10" name="Picture 3" descr="C:\Users\Judy Chen\Desktop\ubuntu_logo.png">
              <a:extLst>
                <a:ext uri="{FF2B5EF4-FFF2-40B4-BE49-F238E27FC236}">
                  <a16:creationId xmlns:a16="http://schemas.microsoft.com/office/drawing/2014/main" id="{FB68BA2C-B345-40F5-8EA0-F25AB56CC02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491205" y="2955028"/>
              <a:ext cx="2268000" cy="2268000"/>
            </a:xfrm>
            <a:prstGeom prst="rect">
              <a:avLst/>
            </a:prstGeom>
            <a:noFill/>
          </p:spPr>
        </p:pic>
        <p:pic>
          <p:nvPicPr>
            <p:cNvPr id="11" name="Picture 3" descr="C:\Users\Judy Chen\Desktop\ubuntu_logo.png">
              <a:extLst>
                <a:ext uri="{FF2B5EF4-FFF2-40B4-BE49-F238E27FC236}">
                  <a16:creationId xmlns:a16="http://schemas.microsoft.com/office/drawing/2014/main" id="{6D4120E9-C542-4009-A59F-150C3DD2873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7282407" y="2973028"/>
              <a:ext cx="2228860" cy="2232000"/>
            </a:xfrm>
            <a:prstGeom prst="rect">
              <a:avLst/>
            </a:prstGeom>
            <a:noFill/>
          </p:spPr>
        </p:pic>
      </p:grpSp>
      <p:pic>
        <p:nvPicPr>
          <p:cNvPr id="19" name="圖片 18">
            <a:extLst>
              <a:ext uri="{FF2B5EF4-FFF2-40B4-BE49-F238E27FC236}">
                <a16:creationId xmlns:a16="http://schemas.microsoft.com/office/drawing/2014/main" id="{7B3B4AB3-1DF1-4233-B91B-3929794003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54759" y="3302866"/>
            <a:ext cx="3404802" cy="3555133"/>
          </a:xfrm>
          <a:prstGeom prst="rect">
            <a:avLst/>
          </a:prstGeom>
          <a:effectLst>
            <a:outerShdw blurRad="50800" dist="38100" dir="5400000" algn="t" rotWithShape="0">
              <a:prstClr val="black">
                <a:alpha val="40000"/>
              </a:prstClr>
            </a:outerShdw>
          </a:effectLst>
        </p:spPr>
      </p:pic>
      <p:sp>
        <p:nvSpPr>
          <p:cNvPr id="27" name="矩形 26">
            <a:extLst>
              <a:ext uri="{FF2B5EF4-FFF2-40B4-BE49-F238E27FC236}">
                <a16:creationId xmlns:a16="http://schemas.microsoft.com/office/drawing/2014/main" id="{8DA8F93E-F7B9-4FFC-A785-690733C7BC1E}"/>
              </a:ext>
            </a:extLst>
          </p:cNvPr>
          <p:cNvSpPr/>
          <p:nvPr/>
        </p:nvSpPr>
        <p:spPr>
          <a:xfrm flipH="1">
            <a:off x="6064217" y="1699665"/>
            <a:ext cx="63565" cy="4785356"/>
          </a:xfrm>
          <a:prstGeom prst="rect">
            <a:avLst/>
          </a:prstGeom>
          <a:solidFill>
            <a:srgbClr val="F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endParaRPr>
          </a:p>
        </p:txBody>
      </p:sp>
    </p:spTree>
    <p:extLst>
      <p:ext uri="{BB962C8B-B14F-4D97-AF65-F5344CB8AC3E}">
        <p14:creationId xmlns:p14="http://schemas.microsoft.com/office/powerpoint/2010/main" val="60784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03B992-D24A-45EE-8D05-3D3C91310F89}"/>
              </a:ext>
            </a:extLst>
          </p:cNvPr>
          <p:cNvSpPr>
            <a:spLocks noGrp="1"/>
          </p:cNvSpPr>
          <p:nvPr>
            <p:ph type="title"/>
          </p:nvPr>
        </p:nvSpPr>
        <p:spPr>
          <a:xfrm>
            <a:off x="1143001" y="1460311"/>
            <a:ext cx="10058398" cy="750627"/>
          </a:xfrm>
          <a:solidFill>
            <a:schemeClr val="tx1"/>
          </a:solidFill>
        </p:spPr>
        <p:txBody>
          <a:bodyPr>
            <a:normAutofit/>
          </a:bodyPr>
          <a:lstStyle/>
          <a:p>
            <a:r>
              <a:rPr lang="en-US" altLang="zh-TW" sz="4000">
                <a:solidFill>
                  <a:srgbClr val="FCDC00"/>
                </a:solidFill>
                <a:latin typeface="Arial"/>
                <a:ea typeface="微軟正黑體"/>
                <a:cs typeface="Arial"/>
              </a:rPr>
              <a:t>Advantages of </a:t>
            </a:r>
            <a:r>
              <a:rPr lang="zh-TW" sz="4000">
                <a:solidFill>
                  <a:srgbClr val="FCDC00"/>
                </a:solidFill>
                <a:latin typeface="Arial"/>
                <a:ea typeface="微軟正黑體"/>
                <a:cs typeface="Arial"/>
              </a:rPr>
              <a:t>Linux Station</a:t>
            </a:r>
            <a:r>
              <a:rPr lang="en-US" altLang="zh-TW" sz="4000">
                <a:solidFill>
                  <a:srgbClr val="FCDC00"/>
                </a:solidFill>
                <a:latin typeface="Arial"/>
                <a:ea typeface="微軟正黑體"/>
                <a:cs typeface="Arial"/>
              </a:rPr>
              <a:t> </a:t>
            </a:r>
            <a:r>
              <a:rPr lang="zh-TW" sz="4000">
                <a:solidFill>
                  <a:srgbClr val="FCDC00"/>
                </a:solidFill>
                <a:latin typeface="Arial"/>
                <a:ea typeface="微軟正黑體"/>
                <a:cs typeface="Arial"/>
              </a:rPr>
              <a:t> </a:t>
            </a:r>
            <a:endParaRPr lang="zh-TW">
              <a:latin typeface="Arial"/>
              <a:ea typeface="微軟正黑體"/>
              <a:cs typeface="Arial"/>
            </a:endParaRPr>
          </a:p>
        </p:txBody>
      </p:sp>
      <p:sp>
        <p:nvSpPr>
          <p:cNvPr id="5" name="文字方塊 4">
            <a:extLst>
              <a:ext uri="{FF2B5EF4-FFF2-40B4-BE49-F238E27FC236}">
                <a16:creationId xmlns:a16="http://schemas.microsoft.com/office/drawing/2014/main" id="{F955EF44-CA5E-41D9-A9D8-73FAED09ADAA}"/>
              </a:ext>
            </a:extLst>
          </p:cNvPr>
          <p:cNvSpPr txBox="1"/>
          <p:nvPr/>
        </p:nvSpPr>
        <p:spPr>
          <a:xfrm>
            <a:off x="2201671" y="2417317"/>
            <a:ext cx="8867381" cy="2643737"/>
          </a:xfrm>
          <a:prstGeom prst="rect">
            <a:avLst/>
          </a:prstGeom>
          <a:noFill/>
        </p:spPr>
        <p:txBody>
          <a:bodyPr wrap="square" rtlCol="0" anchor="t">
            <a:spAutoFit/>
          </a:bodyPr>
          <a:lstStyle/>
          <a:p>
            <a:pPr marL="342900" indent="-342900">
              <a:lnSpc>
                <a:spcPct val="120000"/>
              </a:lnSpc>
              <a:buClr>
                <a:srgbClr val="4697CE"/>
              </a:buClr>
              <a:buSzPct val="80000"/>
              <a:buFont typeface="Wingdings" panose="05000000000000000000" pitchFamily="2" charset="2"/>
              <a:buChar char="l"/>
            </a:pPr>
            <a:r>
              <a:rPr lang="en-US" altLang="zh-TW" sz="2000" b="1" dirty="0">
                <a:latin typeface="Arial"/>
                <a:ea typeface="微軟正黑體"/>
                <a:cs typeface="Arial"/>
              </a:rPr>
              <a:t>QTS &amp; Ubuntu dual system</a:t>
            </a:r>
          </a:p>
          <a:p>
            <a:pPr marL="342900" indent="-342900">
              <a:lnSpc>
                <a:spcPct val="120000"/>
              </a:lnSpc>
              <a:buClr>
                <a:srgbClr val="4697CE"/>
              </a:buClr>
              <a:buSzPct val="80000"/>
              <a:buFont typeface="Wingdings" panose="05000000000000000000" pitchFamily="2" charset="2"/>
              <a:buChar char="l"/>
            </a:pPr>
            <a:r>
              <a:rPr lang="en-US" altLang="zh-TW" sz="2000" b="1" dirty="0">
                <a:latin typeface="Arial"/>
                <a:ea typeface="微軟正黑體"/>
                <a:cs typeface="Arial"/>
              </a:rPr>
              <a:t>Install multiple Ubuntu versions in one click</a:t>
            </a:r>
          </a:p>
          <a:p>
            <a:pPr marL="342900" indent="-342900">
              <a:lnSpc>
                <a:spcPct val="120000"/>
              </a:lnSpc>
              <a:buClr>
                <a:srgbClr val="4697CE"/>
              </a:buClr>
              <a:buSzPct val="80000"/>
              <a:buFont typeface="Wingdings" panose="05000000000000000000" pitchFamily="2" charset="2"/>
              <a:buChar char="l"/>
            </a:pPr>
            <a:r>
              <a:rPr lang="en-US" altLang="zh-TW" sz="2000" b="1" dirty="0">
                <a:latin typeface="Arial"/>
                <a:ea typeface="微軟正黑體"/>
                <a:cs typeface="Arial"/>
              </a:rPr>
              <a:t>QTS</a:t>
            </a:r>
            <a:r>
              <a:rPr lang="zh-TW" altLang="en-US" sz="2000" b="1" dirty="0">
                <a:latin typeface="Arial"/>
                <a:ea typeface="微軟正黑體"/>
                <a:cs typeface="Arial"/>
              </a:rPr>
              <a:t> </a:t>
            </a:r>
            <a:r>
              <a:rPr lang="en-US" altLang="zh-TW" sz="2000" b="1" dirty="0">
                <a:latin typeface="Arial"/>
                <a:ea typeface="微軟正黑體"/>
                <a:cs typeface="Arial"/>
              </a:rPr>
              <a:t>App</a:t>
            </a:r>
            <a:r>
              <a:rPr lang="zh-TW" altLang="en-US" sz="2000" b="1" dirty="0">
                <a:latin typeface="Arial"/>
                <a:ea typeface="微軟正黑體"/>
                <a:cs typeface="Arial"/>
              </a:rPr>
              <a:t> </a:t>
            </a:r>
            <a:r>
              <a:rPr lang="en-US" altLang="zh-TW" sz="2000" b="1" dirty="0">
                <a:latin typeface="Arial"/>
                <a:ea typeface="微軟正黑體"/>
                <a:cs typeface="Arial"/>
              </a:rPr>
              <a:t>Center</a:t>
            </a:r>
            <a:r>
              <a:rPr lang="zh-TW" altLang="en-US" sz="2000" b="1" dirty="0">
                <a:latin typeface="Arial"/>
                <a:ea typeface="微軟正黑體"/>
                <a:cs typeface="Arial"/>
              </a:rPr>
              <a:t> </a:t>
            </a:r>
            <a:r>
              <a:rPr lang="en-US" altLang="zh-TW" sz="2000" b="1" dirty="0">
                <a:latin typeface="Arial"/>
                <a:ea typeface="微軟正黑體"/>
                <a:cs typeface="Arial"/>
              </a:rPr>
              <a:t>and Ubuntu</a:t>
            </a:r>
            <a:r>
              <a:rPr lang="zh-TW" altLang="en-US" sz="2000" b="1" dirty="0">
                <a:latin typeface="Arial"/>
                <a:ea typeface="微軟正黑體"/>
                <a:cs typeface="Arial"/>
              </a:rPr>
              <a:t> </a:t>
            </a:r>
            <a:r>
              <a:rPr lang="en-US" altLang="zh-TW" sz="2000" b="1" dirty="0">
                <a:latin typeface="Arial"/>
                <a:ea typeface="微軟正黑體"/>
                <a:cs typeface="Arial"/>
              </a:rPr>
              <a:t>Software</a:t>
            </a:r>
            <a:r>
              <a:rPr lang="zh-TW" altLang="en-US" sz="2000" b="1" dirty="0">
                <a:latin typeface="Arial"/>
                <a:ea typeface="微軟正黑體"/>
                <a:cs typeface="Arial"/>
              </a:rPr>
              <a:t> </a:t>
            </a:r>
            <a:r>
              <a:rPr lang="en-US" altLang="zh-TW" sz="2000" b="1" dirty="0">
                <a:latin typeface="Arial"/>
                <a:ea typeface="微軟正黑體"/>
                <a:cs typeface="Arial"/>
              </a:rPr>
              <a:t>Center</a:t>
            </a:r>
          </a:p>
          <a:p>
            <a:pPr marL="342900" indent="-342900">
              <a:lnSpc>
                <a:spcPct val="120000"/>
              </a:lnSpc>
              <a:buClr>
                <a:srgbClr val="4697CE"/>
              </a:buClr>
              <a:buSzPct val="80000"/>
              <a:buFont typeface="Wingdings" panose="05000000000000000000" pitchFamily="2" charset="2"/>
              <a:buChar char="l"/>
            </a:pPr>
            <a:r>
              <a:rPr lang="en-US" altLang="zh-TW" sz="2000" b="1" dirty="0">
                <a:latin typeface="Arial"/>
                <a:ea typeface="微軟正黑體"/>
                <a:cs typeface="Arial"/>
              </a:rPr>
              <a:t>Manage Ubuntu settings through Linux Station</a:t>
            </a:r>
          </a:p>
          <a:p>
            <a:pPr marL="342900" indent="-342900">
              <a:lnSpc>
                <a:spcPct val="120000"/>
              </a:lnSpc>
              <a:buClr>
                <a:srgbClr val="4697CE"/>
              </a:buClr>
              <a:buSzPct val="80000"/>
              <a:buFont typeface="Wingdings" panose="05000000000000000000" pitchFamily="2" charset="2"/>
              <a:buChar char="l"/>
            </a:pPr>
            <a:r>
              <a:rPr lang="en-US" altLang="zh-TW" sz="2000" b="1" dirty="0">
                <a:latin typeface="Arial" panose="020B0604020202020204" pitchFamily="34" charset="0"/>
                <a:ea typeface="微軟正黑體" panose="020B0604030504040204" pitchFamily="34" charset="-120"/>
                <a:cs typeface="Arial" panose="020B0604020202020204" pitchFamily="34" charset="0"/>
              </a:rPr>
              <a:t>Remote desktop and remote desktop streaming</a:t>
            </a:r>
          </a:p>
          <a:p>
            <a:pPr marL="342900" indent="-342900">
              <a:lnSpc>
                <a:spcPct val="120000"/>
              </a:lnSpc>
              <a:buClr>
                <a:srgbClr val="4697CE"/>
              </a:buClr>
              <a:buSzPct val="80000"/>
              <a:buFont typeface="Wingdings" panose="05000000000000000000" pitchFamily="2" charset="2"/>
              <a:buChar char="l"/>
            </a:pPr>
            <a:r>
              <a:rPr lang="en-US" altLang="zh-TW" sz="2000" b="1" dirty="0">
                <a:latin typeface="Arial"/>
                <a:ea typeface="微軟正黑體"/>
                <a:cs typeface="Arial"/>
              </a:rPr>
              <a:t>Read data from and write data to </a:t>
            </a:r>
            <a:r>
              <a:rPr lang="en-US" altLang="zh-TW" sz="2000" b="1" dirty="0" err="1">
                <a:latin typeface="Arial"/>
                <a:ea typeface="微軟正黑體"/>
                <a:cs typeface="Arial"/>
              </a:rPr>
              <a:t>blu-ray</a:t>
            </a:r>
            <a:r>
              <a:rPr lang="en-US" altLang="zh-TW" sz="2000" b="1" dirty="0">
                <a:latin typeface="Arial"/>
                <a:ea typeface="微軟正黑體"/>
                <a:cs typeface="Arial"/>
              </a:rPr>
              <a:t> device via Ubuntu</a:t>
            </a:r>
          </a:p>
          <a:p>
            <a:pPr marL="342900" indent="-342900">
              <a:lnSpc>
                <a:spcPct val="120000"/>
              </a:lnSpc>
              <a:buClr>
                <a:srgbClr val="4697CE"/>
              </a:buClr>
              <a:buSzPct val="80000"/>
              <a:buFont typeface="Wingdings" panose="05000000000000000000" pitchFamily="2" charset="2"/>
              <a:buChar char="l"/>
            </a:pPr>
            <a:r>
              <a:rPr lang="en-US" altLang="zh-TW" sz="2000" b="1" dirty="0">
                <a:latin typeface="Arial"/>
                <a:ea typeface="微軟正黑體"/>
                <a:cs typeface="Arial"/>
              </a:rPr>
              <a:t>External graphic card support for HDMI display and file processing</a:t>
            </a:r>
            <a:endParaRPr lang="zh-TW" altLang="en-US" sz="2000" b="1" dirty="0">
              <a:latin typeface="Arial"/>
              <a:ea typeface="微軟正黑體"/>
              <a:cs typeface="Arial"/>
            </a:endParaRPr>
          </a:p>
        </p:txBody>
      </p:sp>
    </p:spTree>
    <p:extLst>
      <p:ext uri="{BB962C8B-B14F-4D97-AF65-F5344CB8AC3E}">
        <p14:creationId xmlns:p14="http://schemas.microsoft.com/office/powerpoint/2010/main" val="1733001939"/>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TotalTime>
  <Words>961</Words>
  <Application>Microsoft Office PowerPoint</Application>
  <PresentationFormat>寬螢幕</PresentationFormat>
  <Paragraphs>120</Paragraphs>
  <Slides>24</Slides>
  <Notes>4</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24</vt:i4>
      </vt:variant>
    </vt:vector>
  </HeadingPairs>
  <TitlesOfParts>
    <vt:vector size="32" baseType="lpstr">
      <vt:lpstr>Microsoft JhengHei UI</vt:lpstr>
      <vt:lpstr>微軟正黑體</vt:lpstr>
      <vt:lpstr>微軟正黑體</vt:lpstr>
      <vt:lpstr>Arial</vt:lpstr>
      <vt:lpstr>Calibri</vt:lpstr>
      <vt:lpstr>Calibri Light</vt:lpstr>
      <vt:lpstr>Wingdings</vt:lpstr>
      <vt:lpstr>回顧</vt:lpstr>
      <vt:lpstr>PowerPoint 簡報</vt:lpstr>
      <vt:lpstr>PowerPoint 簡報</vt:lpstr>
      <vt:lpstr>Which platform is suitable for me?</vt:lpstr>
      <vt:lpstr>What do you need for your applications?</vt:lpstr>
      <vt:lpstr>Features of each platform</vt:lpstr>
      <vt:lpstr>Difficulty and flexibility comparison</vt:lpstr>
      <vt:lpstr>Transform the NAS into a personal Ubuntu computer</vt:lpstr>
      <vt:lpstr>QNAP is the only NAS provider to integrate Ubuntu</vt:lpstr>
      <vt:lpstr>Advantages of Linux Station  </vt:lpstr>
      <vt:lpstr>QTS &amp; Ubuntu Dual System</vt:lpstr>
      <vt:lpstr>Install Multiple Ubuntu versions in one click</vt:lpstr>
      <vt:lpstr>QTS App Center and Ubuntu Software Center</vt:lpstr>
      <vt:lpstr>Manage Ubuntu settings through Linux Station</vt:lpstr>
      <vt:lpstr>Remote Desktop and Audio Streaming</vt:lpstr>
      <vt:lpstr>Read data from and write data to blue-ray device via Ubuntu </vt:lpstr>
      <vt:lpstr>External graphic cards support</vt:lpstr>
      <vt:lpstr>Application Sharing ＆ Demo</vt:lpstr>
      <vt:lpstr>Designer’s good partner: Use Inkscape in Linux Station</vt:lpstr>
      <vt:lpstr>PowerPoint 簡報</vt:lpstr>
      <vt:lpstr>PowerPoint 簡報</vt:lpstr>
      <vt:lpstr>How to use Linux Station</vt:lpstr>
      <vt:lpstr>Q &amp; A</vt:lpstr>
      <vt:lpstr>Supporting Models</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FannieChen</dc:creator>
  <cp:lastModifiedBy>QNAP_Mili Wang</cp:lastModifiedBy>
  <cp:revision>2</cp:revision>
  <dcterms:created xsi:type="dcterms:W3CDTF">2015-09-21T23:24:45Z</dcterms:created>
  <dcterms:modified xsi:type="dcterms:W3CDTF">2019-04-02T08:25:48Z</dcterms:modified>
</cp:coreProperties>
</file>