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2" r:id="rId6"/>
    <p:sldId id="275" r:id="rId7"/>
    <p:sldId id="259" r:id="rId8"/>
    <p:sldId id="264" r:id="rId9"/>
    <p:sldId id="266" r:id="rId10"/>
    <p:sldId id="273" r:id="rId11"/>
    <p:sldId id="274" r:id="rId12"/>
    <p:sldId id="276" r:id="rId13"/>
    <p:sldId id="278" r:id="rId14"/>
    <p:sldId id="279" r:id="rId15"/>
    <p:sldId id="281" r:id="rId16"/>
    <p:sldId id="284" r:id="rId17"/>
    <p:sldId id="291" r:id="rId18"/>
    <p:sldId id="286" r:id="rId19"/>
    <p:sldId id="288" r:id="rId20"/>
    <p:sldId id="289" r:id="rId21"/>
    <p:sldId id="267" r:id="rId22"/>
    <p:sldId id="270" r:id="rId23"/>
    <p:sldId id="271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Mili Wang" initials="QW" lastIdx="2" clrIdx="0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C00"/>
    <a:srgbClr val="469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03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AF0FF-2F2A-497D-9F76-F3A22ADB932A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2E4F8-1A19-42E1-B064-F8D9BDEEDC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07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E4F8-1A19-42E1-B064-F8D9BDEEDC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96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E4F8-1A19-42E1-B064-F8D9BDEEDCB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31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E4F8-1A19-42E1-B064-F8D9BDEEDCB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83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75FB7913-8CCF-45B3-BA19-1ECDED63C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8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6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A8DED7EA-FE71-46D1-AD71-EA66815C5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5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35DCFF31-7BDF-4D9E-8092-4CF128847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0" y="277689"/>
            <a:ext cx="3789946" cy="1142988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126865"/>
            <a:ext cx="6428874" cy="5177681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0210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066C2AB-8ACC-4C2C-8796-B5DCD0A4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541005"/>
            <a:ext cx="10058398" cy="94953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2574758"/>
            <a:ext cx="10058399" cy="2947737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5396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9627352-1E92-4B42-976B-CD4763CB6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44961"/>
            <a:ext cx="3922294" cy="1497449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442410"/>
            <a:ext cx="3922294" cy="3801979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345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6EFA432-472E-4292-8DC8-42BB5CD5C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44961"/>
            <a:ext cx="3922294" cy="1497449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442410"/>
            <a:ext cx="3922294" cy="3801979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516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2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6D95D193-F993-4DE8-9F55-68FCC095FF1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79" y="214411"/>
            <a:ext cx="10826015" cy="76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069" y="1706648"/>
            <a:ext cx="11196625" cy="48264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74" r:id="rId6"/>
    <p:sldLayoutId id="2147483675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id="{1E844E18-E226-4C3D-BA04-CFA89BBCFC94}"/>
              </a:ext>
            </a:extLst>
          </p:cNvPr>
          <p:cNvGrpSpPr/>
          <p:nvPr/>
        </p:nvGrpSpPr>
        <p:grpSpPr>
          <a:xfrm>
            <a:off x="635016" y="2737221"/>
            <a:ext cx="4914994" cy="2848298"/>
            <a:chOff x="635016" y="2135642"/>
            <a:chExt cx="4647773" cy="284829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4CD1260-2D8A-41EF-9931-F9D0C780F324}"/>
                </a:ext>
              </a:extLst>
            </p:cNvPr>
            <p:cNvSpPr/>
            <p:nvPr/>
          </p:nvSpPr>
          <p:spPr>
            <a:xfrm>
              <a:off x="635016" y="3681981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2F255FB-3278-4EF0-9503-87CB0BC16329}"/>
                </a:ext>
              </a:extLst>
            </p:cNvPr>
            <p:cNvSpPr/>
            <p:nvPr/>
          </p:nvSpPr>
          <p:spPr>
            <a:xfrm>
              <a:off x="635016" y="4450540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2BC1249-2F7B-4396-A99F-FE9CBA128E91}"/>
                </a:ext>
              </a:extLst>
            </p:cNvPr>
            <p:cNvSpPr/>
            <p:nvPr/>
          </p:nvSpPr>
          <p:spPr>
            <a:xfrm>
              <a:off x="635016" y="2913422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B8DF1F-5E66-4967-8D13-0599C4609DAC}"/>
                </a:ext>
              </a:extLst>
            </p:cNvPr>
            <p:cNvSpPr/>
            <p:nvPr/>
          </p:nvSpPr>
          <p:spPr>
            <a:xfrm>
              <a:off x="635016" y="2135642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E59D915B-AA88-477B-AB77-F4B6A1B3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QTS &amp; Ubuntu 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系統應用資源雙享受</a:t>
            </a:r>
            <a:r>
              <a:rPr lang="zh-TW" altLang="en-US" sz="4000" b="1">
                <a:latin typeface="Microsoft JhengHei UI"/>
                <a:ea typeface="Microsoft JhengHei UI"/>
              </a:rPr>
              <a:t> </a:t>
            </a:r>
            <a:endParaRPr lang="zh-TW" sz="4000">
              <a:latin typeface="Microsoft JhengHei UI"/>
              <a:ea typeface="Microsoft JhengHei UI"/>
              <a:cs typeface="Calibri Light" panose="020F0302020204030204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64FF31-67B8-41AE-AAAB-E0DFBC3FC290}"/>
              </a:ext>
            </a:extLst>
          </p:cNvPr>
          <p:cNvSpPr/>
          <p:nvPr/>
        </p:nvSpPr>
        <p:spPr>
          <a:xfrm>
            <a:off x="537754" y="2650901"/>
            <a:ext cx="4914994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 平台做程式編寫，資料存於 NAS</a:t>
            </a:r>
          </a:p>
        </p:txBody>
      </p:sp>
      <p:pic>
        <p:nvPicPr>
          <p:cNvPr id="10" name="圖片 10">
            <a:extLst>
              <a:ext uri="{FF2B5EF4-FFF2-40B4-BE49-F238E27FC236}">
                <a16:creationId xmlns:a16="http://schemas.microsoft.com/office/drawing/2014/main" id="{D5CDF510-4534-4CD8-8A03-849B35A22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237" y="2805299"/>
            <a:ext cx="6259473" cy="33220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3E20B945-9274-48A1-8348-513E4BB556F2}"/>
              </a:ext>
            </a:extLst>
          </p:cNvPr>
          <p:cNvGrpSpPr/>
          <p:nvPr/>
        </p:nvGrpSpPr>
        <p:grpSpPr>
          <a:xfrm>
            <a:off x="5932227" y="2044926"/>
            <a:ext cx="4976428" cy="831938"/>
            <a:chOff x="-623889" y="4452704"/>
            <a:chExt cx="5573807" cy="93180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12749D6-5BA5-404E-8295-544003214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23889" y="4452707"/>
              <a:ext cx="931801" cy="93180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327C42D-1AFA-4F8F-9CD1-BD80B800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8117" y="4452707"/>
              <a:ext cx="931801" cy="931801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FE79E1B6-13E8-463E-9405-EE05C2AEE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615" y="4452704"/>
              <a:ext cx="931801" cy="931801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CFECB1A9-33D0-40E2-A737-EE64DFAB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114" y="4452705"/>
              <a:ext cx="931801" cy="931801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CE2923F5-5200-4AB4-A24F-DBF249FD9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612" y="4452707"/>
              <a:ext cx="931801" cy="931801"/>
            </a:xfrm>
            <a:prstGeom prst="rect">
              <a:avLst/>
            </a:prstGeom>
          </p:spPr>
        </p:pic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C79664E2-272F-42A4-B586-478AFE9AC4ED}"/>
              </a:ext>
            </a:extLst>
          </p:cNvPr>
          <p:cNvSpPr/>
          <p:nvPr/>
        </p:nvSpPr>
        <p:spPr>
          <a:xfrm>
            <a:off x="537754" y="3424604"/>
            <a:ext cx="4908889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傳輸資料大小不是問題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1485540-6780-42BB-8733-30BE22A76D37}"/>
              </a:ext>
            </a:extLst>
          </p:cNvPr>
          <p:cNvSpPr/>
          <p:nvPr/>
        </p:nvSpPr>
        <p:spPr>
          <a:xfrm>
            <a:off x="537754" y="4198307"/>
            <a:ext cx="4908889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儲存和開發的最佳環境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EC4389C-2A46-4354-AE63-407F3DFDFDFF}"/>
              </a:ext>
            </a:extLst>
          </p:cNvPr>
          <p:cNvSpPr/>
          <p:nvPr/>
        </p:nvSpPr>
        <p:spPr>
          <a:xfrm>
            <a:off x="537754" y="4966866"/>
            <a:ext cx="4908889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資料安全</a:t>
            </a:r>
          </a:p>
        </p:txBody>
      </p:sp>
    </p:spTree>
    <p:extLst>
      <p:ext uri="{BB962C8B-B14F-4D97-AF65-F5344CB8AC3E}">
        <p14:creationId xmlns:p14="http://schemas.microsoft.com/office/powerpoint/2010/main" val="300725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 descr="一張含有 監視器, 電子用品, 顯示, 螢幕 的圖片&#10;&#10;描述是以非常高的可信度產生">
            <a:extLst>
              <a:ext uri="{FF2B5EF4-FFF2-40B4-BE49-F238E27FC236}">
                <a16:creationId xmlns:a16="http://schemas.microsoft.com/office/drawing/2014/main" id="{74F36C13-79ED-4B9E-8BB9-25CE0E7FB2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94" y="2771042"/>
            <a:ext cx="3974541" cy="2242752"/>
          </a:xfrm>
          <a:prstGeom prst="roundRect">
            <a:avLst>
              <a:gd name="adj" fmla="val 17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" name="圖片 11" descr="一張含有 室外, 樹, 天空, 路面 的圖片&#10;&#10;描述是以非常高的可信度產生">
            <a:extLst>
              <a:ext uri="{FF2B5EF4-FFF2-40B4-BE49-F238E27FC236}">
                <a16:creationId xmlns:a16="http://schemas.microsoft.com/office/drawing/2014/main" id="{991499D9-5AD0-40F7-B0F4-B8C9E0761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167" y="2771042"/>
            <a:ext cx="3983034" cy="2242752"/>
          </a:xfrm>
          <a:prstGeom prst="roundRect">
            <a:avLst>
              <a:gd name="adj" fmla="val 17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圖片 5" descr="一張含有 停車, 天空 的圖片&#10;&#10;描述是以高可信度產生">
            <a:extLst>
              <a:ext uri="{FF2B5EF4-FFF2-40B4-BE49-F238E27FC236}">
                <a16:creationId xmlns:a16="http://schemas.microsoft.com/office/drawing/2014/main" id="{910B5A90-D6F4-43FA-96D9-C3F6C6664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429" y="3709679"/>
            <a:ext cx="4101144" cy="2270284"/>
          </a:xfrm>
          <a:prstGeom prst="roundRect">
            <a:avLst>
              <a:gd name="adj" fmla="val 17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F015618-7E5A-41C7-95B6-3177E2BD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一鍵安裝多版本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Ubuntu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0615DF4-6317-4828-A350-8DDC6F9E544C}"/>
              </a:ext>
            </a:extLst>
          </p:cNvPr>
          <p:cNvSpPr txBox="1"/>
          <p:nvPr/>
        </p:nvSpPr>
        <p:spPr>
          <a:xfrm>
            <a:off x="268507" y="6306951"/>
            <a:ext cx="4637902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</a:t>
            </a:r>
            <a:r>
              <a:rPr lang="zh-TW" altLang="en-US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一次僅可開啟其中一個版本的 </a:t>
            </a:r>
            <a:r>
              <a:rPr lang="en-US" altLang="zh-TW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6F71ED-7067-4968-B12C-6AE66F45AD30}"/>
              </a:ext>
            </a:extLst>
          </p:cNvPr>
          <p:cNvSpPr/>
          <p:nvPr/>
        </p:nvSpPr>
        <p:spPr>
          <a:xfrm>
            <a:off x="398945" y="1724106"/>
            <a:ext cx="2801247" cy="533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Ubuntu 16.04 LTS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883D30A-11F0-45E5-8BB6-3DEC5C60B05A}"/>
              </a:ext>
            </a:extLst>
          </p:cNvPr>
          <p:cNvSpPr/>
          <p:nvPr/>
        </p:nvSpPr>
        <p:spPr>
          <a:xfrm>
            <a:off x="3516700" y="1724106"/>
            <a:ext cx="2801247" cy="533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Ubuntu 18.04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 LTS</a:t>
            </a:r>
            <a:endParaRPr lang="zh-TW" altLang="zh-TW" sz="2000" b="1">
              <a:solidFill>
                <a:schemeClr val="bg1"/>
              </a:solidFill>
              <a:latin typeface="Arial" panose="020B0604020202020204" pitchFamily="34" charset="0"/>
              <a:ea typeface="Microsoft JhengHei UI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1A32A4-5051-4481-9EBF-0CCC633ACECF}"/>
              </a:ext>
            </a:extLst>
          </p:cNvPr>
          <p:cNvSpPr/>
          <p:nvPr/>
        </p:nvSpPr>
        <p:spPr>
          <a:xfrm>
            <a:off x="6634455" y="1724106"/>
            <a:ext cx="4915551" cy="533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特別支援中文版 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 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Ubuntu</a:t>
            </a:r>
            <a:r>
              <a:rPr lang="zh-TW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 </a:t>
            </a:r>
            <a:r>
              <a:rPr lang="en-US" altLang="zh-TW" sz="2000" b="1" err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Kylin</a:t>
            </a:r>
            <a:r>
              <a:rPr lang="zh-TW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 優麒麟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Microsoft JhengHei UI"/>
                <a:cs typeface="Arial" panose="020B0604020202020204" pitchFamily="34" charset="0"/>
              </a:rPr>
              <a:t> </a:t>
            </a:r>
            <a:endParaRPr lang="zh-TW" altLang="zh-TW" sz="2000" b="1">
              <a:solidFill>
                <a:schemeClr val="bg1"/>
              </a:solidFill>
              <a:latin typeface="Arial" panose="020B0604020202020204" pitchFamily="34" charset="0"/>
              <a:ea typeface="Microsoft JhengHei UI"/>
              <a:cs typeface="Arial" panose="020B0604020202020204" pitchFamily="34" charset="0"/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4B270E84-DBB0-442E-BCCF-C05B5BC3A5AE}"/>
              </a:ext>
            </a:extLst>
          </p:cNvPr>
          <p:cNvSpPr/>
          <p:nvPr/>
        </p:nvSpPr>
        <p:spPr>
          <a:xfrm rot="14118412">
            <a:off x="2847499" y="2051472"/>
            <a:ext cx="591827" cy="498313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2F270F22-0617-49A3-B67C-38A05207A695}"/>
              </a:ext>
            </a:extLst>
          </p:cNvPr>
          <p:cNvSpPr/>
          <p:nvPr/>
        </p:nvSpPr>
        <p:spPr>
          <a:xfrm rot="14118412">
            <a:off x="6010003" y="2051472"/>
            <a:ext cx="591827" cy="498313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DF972F3A-1AA1-4919-9641-D25459EA1443}"/>
              </a:ext>
            </a:extLst>
          </p:cNvPr>
          <p:cNvSpPr/>
          <p:nvPr/>
        </p:nvSpPr>
        <p:spPr>
          <a:xfrm rot="14118412">
            <a:off x="11254093" y="2051472"/>
            <a:ext cx="591827" cy="498313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01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>
            <a:extLst>
              <a:ext uri="{FF2B5EF4-FFF2-40B4-BE49-F238E27FC236}">
                <a16:creationId xmlns:a16="http://schemas.microsoft.com/office/drawing/2014/main" id="{4D792D3B-BF1B-44F3-AC3B-89FA97FAA31D}"/>
              </a:ext>
            </a:extLst>
          </p:cNvPr>
          <p:cNvGrpSpPr/>
          <p:nvPr/>
        </p:nvGrpSpPr>
        <p:grpSpPr>
          <a:xfrm>
            <a:off x="691186" y="2261936"/>
            <a:ext cx="4480548" cy="3873951"/>
            <a:chOff x="691186" y="2125571"/>
            <a:chExt cx="4480548" cy="387395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6741F8B-79BB-4374-9EA7-DD7E80A10C8F}"/>
                </a:ext>
              </a:extLst>
            </p:cNvPr>
            <p:cNvSpPr/>
            <p:nvPr/>
          </p:nvSpPr>
          <p:spPr>
            <a:xfrm>
              <a:off x="1811258" y="3922294"/>
              <a:ext cx="3360476" cy="2077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0FB83F5-8E10-4EBC-B003-25B18769391A}"/>
                </a:ext>
              </a:extLst>
            </p:cNvPr>
            <p:cNvSpPr/>
            <p:nvPr/>
          </p:nvSpPr>
          <p:spPr>
            <a:xfrm>
              <a:off x="691186" y="2125571"/>
              <a:ext cx="3360476" cy="2077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A610BFB-139A-49D7-95F3-E0813754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14411"/>
            <a:ext cx="11094721" cy="762463"/>
          </a:xfrm>
        </p:spPr>
        <p:txBody>
          <a:bodyPr>
            <a:noAutofit/>
          </a:bodyPr>
          <a:lstStyle/>
          <a:p>
            <a:r>
              <a:rPr lang="en-US" altLang="zh-TW" sz="4000">
                <a:latin typeface="Arial" panose="020B0604020202020204" pitchFamily="34" charset="0"/>
                <a:cs typeface="Arial" panose="020B0604020202020204" pitchFamily="34" charset="0"/>
              </a:rPr>
              <a:t>QTS App Center </a:t>
            </a:r>
            <a:r>
              <a:rPr lang="zh-TW" altLang="en-US" sz="4000">
                <a:latin typeface="Arial" panose="020B0604020202020204" pitchFamily="34" charset="0"/>
                <a:cs typeface="Arial" panose="020B0604020202020204" pitchFamily="34" charset="0"/>
              </a:rPr>
              <a:t>搭配 </a:t>
            </a:r>
            <a:r>
              <a:rPr lang="en-US" altLang="zh-TW" sz="4000">
                <a:latin typeface="Arial" panose="020B0604020202020204" pitchFamily="34" charset="0"/>
                <a:cs typeface="Arial" panose="020B0604020202020204" pitchFamily="34" charset="0"/>
              </a:rPr>
              <a:t>Ubuntu Software Center</a:t>
            </a:r>
          </a:p>
        </p:txBody>
      </p:sp>
      <p:pic>
        <p:nvPicPr>
          <p:cNvPr id="5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5EA90672-0F29-4D77-B666-93965B7D5B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950" y="2105526"/>
            <a:ext cx="6170211" cy="3499890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F40558B-4728-4429-AC2A-38211C15166D}"/>
              </a:ext>
            </a:extLst>
          </p:cNvPr>
          <p:cNvSpPr/>
          <p:nvPr/>
        </p:nvSpPr>
        <p:spPr>
          <a:xfrm>
            <a:off x="558839" y="2105526"/>
            <a:ext cx="3360477" cy="20772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玲瑯滿目的</a:t>
            </a:r>
            <a:endParaRPr lang="en-US" altLang="zh-TW" sz="28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應用程式雙享受</a:t>
            </a:r>
            <a:endParaRPr lang="zh-TW" altLang="en-US" sz="28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0BD6892-5512-43D9-A5EC-834EE6715786}"/>
              </a:ext>
            </a:extLst>
          </p:cNvPr>
          <p:cNvSpPr/>
          <p:nvPr/>
        </p:nvSpPr>
        <p:spPr>
          <a:xfrm>
            <a:off x="1677776" y="3922294"/>
            <a:ext cx="3360477" cy="20772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讓您創意開發和</a:t>
            </a:r>
            <a:endParaRPr lang="en-US" altLang="zh-TW" sz="28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無極限</a:t>
            </a:r>
            <a:endParaRPr lang="zh-TW" altLang="zh-TW" sz="28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706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F6E7D07E-5ED3-407E-8C6F-6030B15CF980}"/>
              </a:ext>
            </a:extLst>
          </p:cNvPr>
          <p:cNvSpPr/>
          <p:nvPr/>
        </p:nvSpPr>
        <p:spPr>
          <a:xfrm>
            <a:off x="104775" y="1492417"/>
            <a:ext cx="12011025" cy="831683"/>
          </a:xfrm>
          <a:prstGeom prst="rect">
            <a:avLst/>
          </a:prstGeom>
          <a:solidFill>
            <a:srgbClr val="F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9F1AD97-8BB5-42A0-879D-942DEC52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透過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Linux Station 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設定 </a:t>
            </a: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Ubuntu</a:t>
            </a:r>
          </a:p>
        </p:txBody>
      </p:sp>
      <p:pic>
        <p:nvPicPr>
          <p:cNvPr id="11" name="圖片 11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149B6CE7-9E84-454E-A143-45D70C9216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125" y="2537335"/>
            <a:ext cx="8549750" cy="3930140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CB734B2-C5FD-4E23-8445-450BA18C955E}"/>
              </a:ext>
            </a:extLst>
          </p:cNvPr>
          <p:cNvSpPr/>
          <p:nvPr/>
        </p:nvSpPr>
        <p:spPr>
          <a:xfrm>
            <a:off x="865697" y="1645875"/>
            <a:ext cx="1423394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開關機</a:t>
            </a:r>
            <a:endParaRPr lang="zh-TW" altLang="zh-TW" sz="20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AF3AA59-E4B1-4195-86A2-737A9818F950}"/>
              </a:ext>
            </a:extLst>
          </p:cNvPr>
          <p:cNvSpPr/>
          <p:nvPr/>
        </p:nvSpPr>
        <p:spPr>
          <a:xfrm>
            <a:off x="3005084" y="1645875"/>
            <a:ext cx="4656544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如同使用電腦般調整螢幕輸出解析度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DDBDD4-ED99-416B-8379-257C4B1F09C3}"/>
              </a:ext>
            </a:extLst>
          </p:cNvPr>
          <p:cNvSpPr/>
          <p:nvPr/>
        </p:nvSpPr>
        <p:spPr>
          <a:xfrm>
            <a:off x="8353748" y="1645875"/>
            <a:ext cx="3174576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自行切換網路預設閘道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2FF0021-47B1-4CB0-A7E9-5A37794BB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52" y="1621740"/>
            <a:ext cx="578801" cy="57880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AA5A3BF-C7B6-472E-8D34-AA7FA465B9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635" y="1621740"/>
            <a:ext cx="578801" cy="578801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2457B22-4BE3-4956-AAB1-1D9871C7E7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077" y="1621740"/>
            <a:ext cx="578801" cy="5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8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86916C-7DC8-42A6-8C47-A68844F2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遠端桌面及聲音串流模式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4C83BA-AB86-46E9-8769-C808EBA59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717" y="1524000"/>
            <a:ext cx="8514078" cy="52959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7186CAB-E3FC-44F6-941C-3905C9EF4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924" y="1896103"/>
            <a:ext cx="8482555" cy="4488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65FEEEC-4CE2-4492-9FC5-0117A0BD8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193" y="2890063"/>
            <a:ext cx="661736" cy="661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2E2E52D-2AFC-4638-8EF3-F3A4BA0F6E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969" y="4052717"/>
            <a:ext cx="709429" cy="7094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4D74B4C7-BA7E-42A0-89D1-93B1AF69695C}"/>
              </a:ext>
            </a:extLst>
          </p:cNvPr>
          <p:cNvGrpSpPr/>
          <p:nvPr/>
        </p:nvGrpSpPr>
        <p:grpSpPr>
          <a:xfrm>
            <a:off x="578372" y="1896103"/>
            <a:ext cx="4647773" cy="2079739"/>
            <a:chOff x="635016" y="2135642"/>
            <a:chExt cx="4647773" cy="207973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55B38DA-FE0A-4EDC-9D87-85427264585B}"/>
                </a:ext>
              </a:extLst>
            </p:cNvPr>
            <p:cNvSpPr/>
            <p:nvPr/>
          </p:nvSpPr>
          <p:spPr>
            <a:xfrm>
              <a:off x="635016" y="3681981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03BA9F9-632A-4C4D-B787-0E9C6DBE3E00}"/>
                </a:ext>
              </a:extLst>
            </p:cNvPr>
            <p:cNvSpPr/>
            <p:nvPr/>
          </p:nvSpPr>
          <p:spPr>
            <a:xfrm>
              <a:off x="635016" y="2913422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413348F-CCD5-4FDA-AB8C-A3FBFD3D133D}"/>
                </a:ext>
              </a:extLst>
            </p:cNvPr>
            <p:cNvSpPr/>
            <p:nvPr/>
          </p:nvSpPr>
          <p:spPr>
            <a:xfrm>
              <a:off x="635016" y="2135642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1DD9FFFC-D7A1-4435-856E-361D3BCCE180}"/>
              </a:ext>
            </a:extLst>
          </p:cNvPr>
          <p:cNvSpPr/>
          <p:nvPr/>
        </p:nvSpPr>
        <p:spPr>
          <a:xfrm>
            <a:off x="481110" y="1809783"/>
            <a:ext cx="4647773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000" b="1">
                <a:solidFill>
                  <a:srgbClr val="000000"/>
                </a:solidFill>
                <a:latin typeface="Microsoft JhengHei"/>
                <a:ea typeface="Microsoft JhengHei"/>
              </a:rPr>
              <a:t>在世界各地皆可享有雙系統資源</a:t>
            </a:r>
            <a:endParaRPr lang="zh-TW" altLang="zh-TW" sz="2000">
              <a:solidFill>
                <a:srgbClr val="000000"/>
              </a:solidFill>
              <a:latin typeface="Microsoft JhengHei"/>
              <a:ea typeface="Microsoft JhengHei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D95E174-DB77-4FA2-BA1A-1354E4BB63D8}"/>
              </a:ext>
            </a:extLst>
          </p:cNvPr>
          <p:cNvSpPr/>
          <p:nvPr/>
        </p:nvSpPr>
        <p:spPr>
          <a:xfrm>
            <a:off x="481110" y="2583486"/>
            <a:ext cx="4647773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如同攜帶 </a:t>
            </a: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Linux </a:t>
            </a:r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Laptop</a:t>
            </a:r>
            <a:endParaRPr lang="en-US" altLang="zh-TW" sz="2000" b="1">
              <a:solidFill>
                <a:srgbClr val="000000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D7466BE-FFBB-48A0-96AA-14B0FCF93A91}"/>
              </a:ext>
            </a:extLst>
          </p:cNvPr>
          <p:cNvSpPr/>
          <p:nvPr/>
        </p:nvSpPr>
        <p:spPr>
          <a:xfrm>
            <a:off x="481110" y="3357189"/>
            <a:ext cx="4647773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Microsoft JhengHei"/>
                <a:ea typeface="Microsoft JhengHei"/>
                <a:cs typeface="Calibri" panose="020F0502020204030204"/>
              </a:rPr>
              <a:t>遠端桌面聲音輸出</a:t>
            </a:r>
          </a:p>
        </p:txBody>
      </p:sp>
    </p:spTree>
    <p:extLst>
      <p:ext uri="{BB962C8B-B14F-4D97-AF65-F5344CB8AC3E}">
        <p14:creationId xmlns:p14="http://schemas.microsoft.com/office/powerpoint/2010/main" val="128785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 descr="一張含有 螢幕擷取畫面, 監視器, 相片 的圖片&#10;&#10;描述是以非常高的可信度產生">
            <a:extLst>
              <a:ext uri="{FF2B5EF4-FFF2-40B4-BE49-F238E27FC236}">
                <a16:creationId xmlns:a16="http://schemas.microsoft.com/office/drawing/2014/main" id="{789AEEBB-22B7-4879-861B-4CEB48AC57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25" y="1935248"/>
            <a:ext cx="6348344" cy="3577925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B510C0-26A0-4C5F-B58B-710E8DD9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77" y="235117"/>
            <a:ext cx="10058400" cy="802113"/>
          </a:xfrm>
        </p:spPr>
        <p:txBody>
          <a:bodyPr anchor="ctr"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支援讀寫光碟機</a:t>
            </a:r>
          </a:p>
        </p:txBody>
      </p:sp>
      <p:pic>
        <p:nvPicPr>
          <p:cNvPr id="7" name="Picture 2" descr="C:\Users\Judy Chen\Desktop\273_1494482180_TVS-882BR_E58FB3E4B88AE8A7922BE58589E7A29FE6A99FE587BAE58589E7A29F28E784A1E58589E7A29FE8B2BC29.png">
            <a:extLst>
              <a:ext uri="{FF2B5EF4-FFF2-40B4-BE49-F238E27FC236}">
                <a16:creationId xmlns:a16="http://schemas.microsoft.com/office/drawing/2014/main" id="{47D80079-E7B5-42DB-AFE5-1B88740A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473" y="3836383"/>
            <a:ext cx="4112689" cy="26631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 descr="箭頭-02.png">
            <a:extLst>
              <a:ext uri="{FF2B5EF4-FFF2-40B4-BE49-F238E27FC236}">
                <a16:creationId xmlns:a16="http://schemas.microsoft.com/office/drawing/2014/main" id="{82AF17F8-35C7-4C02-91C8-1D5AE60B00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660473" y="3348476"/>
            <a:ext cx="1720996" cy="8255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300D4CB-2B0B-47D1-986E-B41B8813CDD3}"/>
              </a:ext>
            </a:extLst>
          </p:cNvPr>
          <p:cNvSpPr/>
          <p:nvPr/>
        </p:nvSpPr>
        <p:spPr>
          <a:xfrm>
            <a:off x="724194" y="3095332"/>
            <a:ext cx="3832527" cy="266314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70646C-932A-4F86-AD7B-6F3DB260F0E8}"/>
              </a:ext>
            </a:extLst>
          </p:cNvPr>
          <p:cNvSpPr/>
          <p:nvPr/>
        </p:nvSpPr>
        <p:spPr>
          <a:xfrm>
            <a:off x="616643" y="2575188"/>
            <a:ext cx="3832527" cy="30734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 Ubuntu 播放光碟機資料或將 NAS 資料燒錄至光碟</a:t>
            </a:r>
            <a:r>
              <a:rPr lang="zh-TW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endParaRPr lang="zh-TW" altLang="zh-TW" sz="2000" b="1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2000" b="1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zh-TW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多媒體播放軟體和燒錄軟體 (例如</a:t>
            </a:r>
            <a:r>
              <a:rPr lang="zh-TW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Brasero, k3b)</a:t>
            </a:r>
            <a:r>
              <a:rPr lang="zh-TW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都可快速於 Ubuntu Software </a:t>
            </a:r>
            <a:r>
              <a:rPr lang="en-US" altLang="zh-TW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</a:t>
            </a:r>
            <a:r>
              <a:rPr lang="zh-TW" altLang="zh-TW" sz="2000" b="1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enter 取得</a:t>
            </a:r>
            <a:r>
              <a:rPr lang="zh-TW" altLang="en-US" sz="2000" b="1" dirty="0">
                <a:solidFill>
                  <a:schemeClr val="tx1"/>
                </a:solidFill>
                <a:latin typeface="新細明體"/>
                <a:ea typeface="新細明體"/>
                <a:cs typeface="Calibri"/>
              </a:rPr>
              <a:t> </a:t>
            </a:r>
            <a:endParaRPr lang="zh-TW" altLang="zh-TW" sz="2000" dirty="0">
              <a:solidFill>
                <a:schemeClr val="tx1"/>
              </a:solidFill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F61C8B39-B054-4375-8DFB-5782CF3E6DA6}"/>
              </a:ext>
            </a:extLst>
          </p:cNvPr>
          <p:cNvSpPr/>
          <p:nvPr/>
        </p:nvSpPr>
        <p:spPr>
          <a:xfrm>
            <a:off x="616233" y="2182485"/>
            <a:ext cx="1709023" cy="785403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09E1E7A-3238-4BC6-BB70-35913AA36B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45" y="1821374"/>
            <a:ext cx="1024142" cy="10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3A900569-599E-43D1-A82C-26A1D87503FB}"/>
              </a:ext>
            </a:extLst>
          </p:cNvPr>
          <p:cNvSpPr/>
          <p:nvPr/>
        </p:nvSpPr>
        <p:spPr>
          <a:xfrm>
            <a:off x="530241" y="2111568"/>
            <a:ext cx="11128359" cy="1067895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50000">
                <a:schemeClr val="bg1">
                  <a:lumMod val="85000"/>
                </a:schemeClr>
              </a:gs>
            </a:gsLst>
            <a:lin ang="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A1AD36E-2F60-44B1-8FEA-3855B0A0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擴充</a:t>
            </a:r>
            <a:r>
              <a:rPr lang="en-US" altLang="zh-TW" err="1">
                <a:latin typeface="Arial" panose="020B0604020202020204" pitchFamily="34" charset="0"/>
                <a:cs typeface="Arial" panose="020B0604020202020204" pitchFamily="34" charset="0"/>
              </a:rPr>
              <a:t>顯示卡支援</a:t>
            </a:r>
            <a:endParaRPr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872095BD-9BF3-4FBE-A0B0-1FBB62FDAEE4}"/>
              </a:ext>
            </a:extLst>
          </p:cNvPr>
          <p:cNvGrpSpPr/>
          <p:nvPr/>
        </p:nvGrpSpPr>
        <p:grpSpPr>
          <a:xfrm>
            <a:off x="1399621" y="2360213"/>
            <a:ext cx="10792379" cy="4064306"/>
            <a:chOff x="1218648" y="2326865"/>
            <a:chExt cx="10792379" cy="4064306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2E7CD462-3C1D-40D9-A1AE-3066BE119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5637" y="2650686"/>
              <a:ext cx="3085390" cy="2384852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886AA13-310D-40A8-B979-5D9D0F28E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9299" y="2326865"/>
              <a:ext cx="4064298" cy="3554116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8829314-BE74-46CD-92C5-67781D7B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648" y="3499019"/>
              <a:ext cx="6298460" cy="289215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6E426E-9A83-4B1D-828D-52D097077AB5}"/>
              </a:ext>
            </a:extLst>
          </p:cNvPr>
          <p:cNvSpPr txBox="1"/>
          <p:nvPr/>
        </p:nvSpPr>
        <p:spPr>
          <a:xfrm>
            <a:off x="286457" y="6282395"/>
            <a:ext cx="2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無顯示卡時僅能使用遠端桌面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79C9D8F-D3E1-4826-88BF-12DE866669D0}"/>
              </a:ext>
            </a:extLst>
          </p:cNvPr>
          <p:cNvSpPr/>
          <p:nvPr/>
        </p:nvSpPr>
        <p:spPr>
          <a:xfrm>
            <a:off x="440725" y="2003097"/>
            <a:ext cx="5777195" cy="1067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 Station </a:t>
            </a:r>
            <a:r>
              <a:rPr lang="zh-TW" altLang="en-US" sz="2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可利用擴充顯示卡</a:t>
            </a:r>
            <a:endParaRPr lang="en-US" altLang="zh-TW" sz="24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輸出影像與進行運算</a:t>
            </a:r>
          </a:p>
        </p:txBody>
      </p:sp>
    </p:spTree>
    <p:extLst>
      <p:ext uri="{BB962C8B-B14F-4D97-AF65-F5344CB8AC3E}">
        <p14:creationId xmlns:p14="http://schemas.microsoft.com/office/powerpoint/2010/main" val="46829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62AD6-F53F-408B-B73C-B6A825EB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5" y="2206290"/>
            <a:ext cx="4104563" cy="24454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應用分享 ＆ Demo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4A02120-AF95-4D75-8259-BF2E4751EF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523" y="1912728"/>
            <a:ext cx="6566968" cy="34318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69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2F0004-2F42-4A62-BDCD-8B22367D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10318"/>
            <a:ext cx="3922294" cy="14974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設計師的好夥伴:</a:t>
            </a:r>
            <a:br>
              <a:rPr lang="zh-TW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 Linux Station 使用 Inkscape</a:t>
            </a:r>
          </a:p>
        </p:txBody>
      </p:sp>
      <p:pic>
        <p:nvPicPr>
          <p:cNvPr id="4" name="圖片 4" descr="一張含有 螢幕擷取畫面, 監視器, 室內, 電腦 的圖片&#10;&#10;描述是以非常高的可信度產生">
            <a:extLst>
              <a:ext uri="{FF2B5EF4-FFF2-40B4-BE49-F238E27FC236}">
                <a16:creationId xmlns:a16="http://schemas.microsoft.com/office/drawing/2014/main" id="{0C4F63E9-BBFF-4956-B970-5524B1F98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367" y="937317"/>
            <a:ext cx="5350581" cy="3017197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A9817509-FD87-4C38-A5CB-FE12C7170F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053" y="2996574"/>
            <a:ext cx="5224398" cy="2937168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711ECAE4-8DCF-4CD5-BF54-339F014D6206}"/>
              </a:ext>
            </a:extLst>
          </p:cNvPr>
          <p:cNvSpPr txBox="1">
            <a:spLocks/>
          </p:cNvSpPr>
          <p:nvPr/>
        </p:nvSpPr>
        <p:spPr>
          <a:xfrm>
            <a:off x="818512" y="937317"/>
            <a:ext cx="3466885" cy="409433"/>
          </a:xfrm>
          <a:prstGeom prst="rect">
            <a:avLst/>
          </a:prstGeom>
          <a:gradFill>
            <a:gsLst>
              <a:gs pos="50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應用分享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6B57541-B76F-4ABE-92CA-D6556910FC1F}"/>
              </a:ext>
            </a:extLst>
          </p:cNvPr>
          <p:cNvSpPr txBox="1"/>
          <p:nvPr/>
        </p:nvSpPr>
        <p:spPr>
          <a:xfrm>
            <a:off x="723517" y="3571336"/>
            <a:ext cx="392229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>
                <a:solidFill>
                  <a:srgbClr val="FCDC00"/>
                </a:solidFill>
                <a:latin typeface="Arial"/>
                <a:ea typeface="微軟正黑體"/>
                <a:cs typeface="Arial"/>
              </a:rPr>
              <a:t>在</a:t>
            </a:r>
            <a:r>
              <a:rPr lang="en-US" altLang="zh-TW" b="1">
                <a:solidFill>
                  <a:srgbClr val="FCDC00"/>
                </a:solidFill>
                <a:latin typeface="Arial"/>
                <a:ea typeface="微軟正黑體"/>
                <a:cs typeface="Arial"/>
              </a:rPr>
              <a:t>Linux</a:t>
            </a:r>
            <a:r>
              <a:rPr lang="zh-TW" altLang="en-US" b="1">
                <a:solidFill>
                  <a:srgbClr val="FCDC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b="1">
                <a:solidFill>
                  <a:srgbClr val="FCDC00"/>
                </a:solidFill>
                <a:latin typeface="Arial"/>
                <a:ea typeface="微軟正黑體"/>
                <a:cs typeface="Arial"/>
              </a:rPr>
              <a:t>Station</a:t>
            </a:r>
            <a:r>
              <a:rPr lang="zh-TW" altLang="en-US" b="1">
                <a:solidFill>
                  <a:srgbClr val="FCDC00"/>
                </a:solidFill>
                <a:latin typeface="Arial"/>
                <a:ea typeface="微軟正黑體"/>
                <a:cs typeface="Arial"/>
              </a:rPr>
              <a:t> 即可快速安裝向量繪圖軟體 </a:t>
            </a:r>
            <a:r>
              <a:rPr lang="en-US" altLang="zh-TW" b="1">
                <a:solidFill>
                  <a:srgbClr val="FCDC00"/>
                </a:solidFill>
                <a:latin typeface="Arial"/>
                <a:ea typeface="微軟正黑體"/>
                <a:cs typeface="Arial"/>
              </a:rPr>
              <a:t>Inkscape。</a:t>
            </a:r>
            <a:endParaRPr lang="en-US" altLang="zh-TW" b="1">
              <a:solidFill>
                <a:srgbClr val="FCDC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Inkscape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是一個用於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的向量繪圖設計軟體。它是習慣用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作業的專業設計師必備軟體，不只功能強大，且具有許多用於向量繪圖和海報創作的工具和功能。可做為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Adobe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Illustrator/Photoshop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的替代品。</a:t>
            </a:r>
            <a:endParaRPr lang="en-US" altLang="zh-TW" b="1">
              <a:solidFill>
                <a:srgbClr val="FCDC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3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C524EE-773A-441E-85F1-54B2E065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endParaRPr lang="en-US" altLang="zh-TW" sz="1800">
              <a:solidFill>
                <a:srgbClr val="FFFFFF"/>
              </a:solidFill>
              <a:latin typeface="Microsoft JhengHei"/>
              <a:ea typeface="Microsoft JhengHei"/>
            </a:endParaRPr>
          </a:p>
          <a:p>
            <a:endParaRPr lang="en-US" altLang="zh-TW" sz="1800">
              <a:solidFill>
                <a:srgbClr val="FFFFFF"/>
              </a:solidFill>
              <a:latin typeface="Microsoft JhengHei"/>
              <a:ea typeface="Microsoft JhengHei"/>
            </a:endParaRPr>
          </a:p>
          <a:p>
            <a:endParaRPr lang="en-US" altLang="zh-TW" sz="1500">
              <a:solidFill>
                <a:srgbClr val="FFFFFF"/>
              </a:solidFill>
              <a:latin typeface="Microsoft JhengHei"/>
              <a:ea typeface="Microsoft JhengHei"/>
            </a:endParaRPr>
          </a:p>
          <a:p>
            <a:pPr marL="0" indent="0">
              <a:buNone/>
            </a:pPr>
            <a:endParaRPr lang="en-US" altLang="zh-TW" sz="1500">
              <a:solidFill>
                <a:srgbClr val="FFFFFF"/>
              </a:solidFill>
              <a:latin typeface="Microsoft JhengHei"/>
              <a:ea typeface="Microsoft JhengHei"/>
            </a:endParaRPr>
          </a:p>
        </p:txBody>
      </p:sp>
      <p:pic>
        <p:nvPicPr>
          <p:cNvPr id="15" name="圖片 15" descr="一張含有 螢幕擷取畫面, 電腦 的圖片&#10;&#10;描述是以非常高的可信度產生">
            <a:extLst>
              <a:ext uri="{FF2B5EF4-FFF2-40B4-BE49-F238E27FC236}">
                <a16:creationId xmlns:a16="http://schemas.microsoft.com/office/drawing/2014/main" id="{54EBCA94-3EC8-49B6-8AE2-06085E235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621" y="1703958"/>
            <a:ext cx="6103862" cy="3450084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54D31991-626D-4C84-8EE3-100E4635E6DA}"/>
              </a:ext>
            </a:extLst>
          </p:cNvPr>
          <p:cNvSpPr txBox="1">
            <a:spLocks/>
          </p:cNvSpPr>
          <p:nvPr/>
        </p:nvSpPr>
        <p:spPr>
          <a:xfrm>
            <a:off x="685801" y="1583141"/>
            <a:ext cx="3922294" cy="21563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設計師的好夥伴:</a:t>
            </a:r>
            <a:br>
              <a:rPr lang="zh-TW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 Linux Station 使用 Inkscape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8B3E199C-EC29-42F4-A34A-A314DDCCFCB2}"/>
              </a:ext>
            </a:extLst>
          </p:cNvPr>
          <p:cNvSpPr txBox="1">
            <a:spLocks/>
          </p:cNvSpPr>
          <p:nvPr/>
        </p:nvSpPr>
        <p:spPr>
          <a:xfrm>
            <a:off x="818512" y="1105468"/>
            <a:ext cx="3466885" cy="409433"/>
          </a:xfrm>
          <a:prstGeom prst="rect">
            <a:avLst/>
          </a:prstGeom>
          <a:gradFill>
            <a:gsLst>
              <a:gs pos="50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應用分享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2A9D62-C0EA-486F-8684-30D0B3731A64}"/>
              </a:ext>
            </a:extLst>
          </p:cNvPr>
          <p:cNvSpPr txBox="1"/>
          <p:nvPr/>
        </p:nvSpPr>
        <p:spPr>
          <a:xfrm>
            <a:off x="723517" y="3739487"/>
            <a:ext cx="3656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只要在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Software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Center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一鍵安裝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Inkscape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即可編輯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中儲存的千萬張圖檔以及將新創作的向量繪圖儲存於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！方便又安全！</a:t>
            </a:r>
            <a:endParaRPr lang="en-US" altLang="zh-TW" b="1">
              <a:solidFill>
                <a:srgbClr val="FCDC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9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A8F1BA-9FAE-4C80-B848-C74FCF8D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82" y="733927"/>
            <a:ext cx="3092635" cy="746909"/>
          </a:xfrm>
        </p:spPr>
        <p:txBody>
          <a:bodyPr>
            <a:normAutofit/>
          </a:bodyPr>
          <a:lstStyle/>
          <a:p>
            <a:r>
              <a:rPr lang="zh-TW" altLang="en-US" sz="4400">
                <a:latin typeface="Microsoft JhengHei UI"/>
                <a:ea typeface="Microsoft JhengHei UI"/>
              </a:rPr>
              <a:t>大綱</a:t>
            </a:r>
            <a:endParaRPr lang="zh-TW" altLang="en-US" sz="4400">
              <a:latin typeface="Microsoft JhengHei UI"/>
              <a:ea typeface="Microsoft JhengHei UI"/>
              <a:cs typeface="Calibri Light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ED50E1-94DA-4EC6-BFCB-7C565AD126D6}"/>
              </a:ext>
            </a:extLst>
          </p:cNvPr>
          <p:cNvSpPr txBox="1"/>
          <p:nvPr/>
        </p:nvSpPr>
        <p:spPr>
          <a:xfrm>
            <a:off x="869254" y="1201486"/>
            <a:ext cx="6773492" cy="4400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  <a:buClr>
                <a:srgbClr val="4697CE"/>
              </a:buClr>
              <a:buSzPct val="80000"/>
            </a:pPr>
            <a:r>
              <a:rPr lang="zh-TW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作業平台的選擇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:</a:t>
            </a:r>
          </a:p>
          <a:p>
            <a:pPr>
              <a:lnSpc>
                <a:spcPct val="170000"/>
              </a:lnSpc>
              <a:buClr>
                <a:srgbClr val="4697CE"/>
              </a:buClr>
              <a:buSzPct val="80000"/>
            </a:pPr>
            <a:r>
              <a:rPr lang="en-US" altLang="zh-TW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Linux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Station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讓 </a:t>
            </a:r>
            <a:r>
              <a:rPr lang="en-US" altLang="zh-TW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NAS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變身為 </a:t>
            </a:r>
            <a:r>
              <a:rPr lang="en-US" altLang="zh-TW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Ubuntu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個人電腦</a:t>
            </a:r>
            <a:endParaRPr lang="en-US" altLang="zh-TW" sz="2400" b="1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70000"/>
              </a:lnSpc>
              <a:buClr>
                <a:srgbClr val="4697CE"/>
              </a:buClr>
              <a:buSzPct val="80000"/>
            </a:pPr>
            <a:endParaRPr lang="en-US" altLang="zh-TW" sz="2400" b="1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70000"/>
              </a:lnSpc>
              <a:buClr>
                <a:srgbClr val="4697CE"/>
              </a:buClr>
              <a:buSzPct val="80000"/>
            </a:pPr>
            <a:r>
              <a:rPr lang="en-US" altLang="zh-TW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Linux Station 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帶給您的好處</a:t>
            </a:r>
            <a:endParaRPr lang="en-US" altLang="zh-TW" sz="2400" b="1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70000"/>
              </a:lnSpc>
              <a:buClr>
                <a:srgbClr val="4697CE"/>
              </a:buClr>
              <a:buSzPct val="80000"/>
            </a:pPr>
            <a:endParaRPr lang="zh-TW" altLang="en-US" sz="2400" b="1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70000"/>
              </a:lnSpc>
              <a:buClr>
                <a:srgbClr val="4697CE"/>
              </a:buClr>
              <a:buSzPct val="80000"/>
            </a:pP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應用分享 &amp; Demo</a:t>
            </a:r>
            <a:endParaRPr lang="en-US" altLang="zh-TW" sz="24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rgbClr val="4697CE"/>
              </a:buClr>
              <a:buSzPct val="80000"/>
            </a:pPr>
            <a:endParaRPr lang="zh-TW" altLang="en-US" sz="24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12">
            <a:extLst>
              <a:ext uri="{FF2B5EF4-FFF2-40B4-BE49-F238E27FC236}">
                <a16:creationId xmlns:a16="http://schemas.microsoft.com/office/drawing/2014/main" id="{CA3A6192-68AF-441D-A77D-EFF23E7C9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" y="1430594"/>
            <a:ext cx="323964" cy="642997"/>
          </a:xfrm>
          <a:prstGeom prst="rect">
            <a:avLst/>
          </a:prstGeom>
        </p:spPr>
      </p:pic>
      <p:pic>
        <p:nvPicPr>
          <p:cNvPr id="4" name="圖片 12">
            <a:extLst>
              <a:ext uri="{FF2B5EF4-FFF2-40B4-BE49-F238E27FC236}">
                <a16:creationId xmlns:a16="http://schemas.microsoft.com/office/drawing/2014/main" id="{F29AD88E-E1D9-43AF-B704-C2DC1C3099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" y="3297920"/>
            <a:ext cx="323964" cy="642997"/>
          </a:xfrm>
          <a:prstGeom prst="rect">
            <a:avLst/>
          </a:prstGeom>
        </p:spPr>
      </p:pic>
      <p:pic>
        <p:nvPicPr>
          <p:cNvPr id="8" name="圖片 12">
            <a:extLst>
              <a:ext uri="{FF2B5EF4-FFF2-40B4-BE49-F238E27FC236}">
                <a16:creationId xmlns:a16="http://schemas.microsoft.com/office/drawing/2014/main" id="{72726A48-2A4B-4080-9332-DBCCB55918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" y="4544798"/>
            <a:ext cx="323964" cy="6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C524EE-773A-441E-85F1-54B2E065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endParaRPr lang="en-US" altLang="zh-TW" sz="1800">
              <a:solidFill>
                <a:srgbClr val="FFFFFF"/>
              </a:solidFill>
              <a:latin typeface="Microsoft JhengHei"/>
              <a:ea typeface="Microsoft JhengHei"/>
            </a:endParaRPr>
          </a:p>
          <a:p>
            <a:endParaRPr lang="en-US" altLang="zh-TW" sz="1800">
              <a:solidFill>
                <a:srgbClr val="FFFFFF"/>
              </a:solidFill>
              <a:latin typeface="Microsoft JhengHei"/>
              <a:ea typeface="Microsoft JhengHei"/>
            </a:endParaRPr>
          </a:p>
          <a:p>
            <a:endParaRPr lang="en-US" altLang="zh-TW" sz="1500">
              <a:solidFill>
                <a:srgbClr val="FFFFFF"/>
              </a:solidFill>
              <a:latin typeface="Microsoft JhengHei"/>
              <a:ea typeface="Microsoft JhengHei"/>
            </a:endParaRPr>
          </a:p>
          <a:p>
            <a:pPr marL="0" indent="0">
              <a:buNone/>
            </a:pPr>
            <a:endParaRPr lang="en-US" altLang="zh-TW" sz="1500">
              <a:solidFill>
                <a:srgbClr val="FFFFFF"/>
              </a:solidFill>
              <a:latin typeface="Microsoft JhengHei"/>
              <a:ea typeface="Microsoft JhengHei"/>
            </a:endParaRPr>
          </a:p>
        </p:txBody>
      </p:sp>
      <p:pic>
        <p:nvPicPr>
          <p:cNvPr id="5" name="圖片 5" descr="一張含有 螢幕擷取畫面, 室內, 電腦, 貨車 的圖片&#10;&#10;描述是以非常高的可信度產生">
            <a:extLst>
              <a:ext uri="{FF2B5EF4-FFF2-40B4-BE49-F238E27FC236}">
                <a16:creationId xmlns:a16="http://schemas.microsoft.com/office/drawing/2014/main" id="{5A211AFD-61FA-44E5-BC4C-503A0732CB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672" y="1284069"/>
            <a:ext cx="6412833" cy="3617524"/>
          </a:xfrm>
          <a:prstGeom prst="roundRect">
            <a:avLst>
              <a:gd name="adj" fmla="val 2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7" descr="一張含有 螢幕擷取畫面, 地圖 的圖片&#10;&#10;描述是以非常高的可信度產生">
            <a:extLst>
              <a:ext uri="{FF2B5EF4-FFF2-40B4-BE49-F238E27FC236}">
                <a16:creationId xmlns:a16="http://schemas.microsoft.com/office/drawing/2014/main" id="{7A77C718-AB82-48C7-BFB9-166216EEC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72" y="4126719"/>
            <a:ext cx="3922294" cy="1532774"/>
          </a:xfrm>
          <a:prstGeom prst="roundRect">
            <a:avLst>
              <a:gd name="adj" fmla="val 58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7B524685-3BC9-4703-AC33-04B228AEB743}"/>
              </a:ext>
            </a:extLst>
          </p:cNvPr>
          <p:cNvSpPr txBox="1">
            <a:spLocks/>
          </p:cNvSpPr>
          <p:nvPr/>
        </p:nvSpPr>
        <p:spPr>
          <a:xfrm>
            <a:off x="685801" y="1583141"/>
            <a:ext cx="3922294" cy="21563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設計師的好夥伴:</a:t>
            </a:r>
            <a:br>
              <a:rPr lang="zh-TW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 Linux Station 使用 Inkscape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CEC4CA41-8085-4ED1-B311-FB7C0B6A869A}"/>
              </a:ext>
            </a:extLst>
          </p:cNvPr>
          <p:cNvSpPr txBox="1">
            <a:spLocks/>
          </p:cNvSpPr>
          <p:nvPr/>
        </p:nvSpPr>
        <p:spPr>
          <a:xfrm>
            <a:off x="818512" y="1105468"/>
            <a:ext cx="3466885" cy="409433"/>
          </a:xfrm>
          <a:prstGeom prst="rect">
            <a:avLst/>
          </a:prstGeom>
          <a:gradFill>
            <a:gsLst>
              <a:gs pos="5000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TW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應用分享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2E054A1-55CA-41CF-8D4C-0E9933700CE9}"/>
              </a:ext>
            </a:extLst>
          </p:cNvPr>
          <p:cNvSpPr txBox="1"/>
          <p:nvPr/>
        </p:nvSpPr>
        <p:spPr>
          <a:xfrm>
            <a:off x="723517" y="3743394"/>
            <a:ext cx="36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讓您輕鬆在世界各地持續發揮創意，讓您靈感不漏接</a:t>
            </a:r>
            <a:r>
              <a:rPr lang="en-US" altLang="zh-TW" b="1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226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05B4679B-803A-42B5-8657-7DD3CCB2800F}"/>
              </a:ext>
            </a:extLst>
          </p:cNvPr>
          <p:cNvSpPr txBox="1">
            <a:spLocks/>
          </p:cNvSpPr>
          <p:nvPr/>
        </p:nvSpPr>
        <p:spPr>
          <a:xfrm>
            <a:off x="1143001" y="1908461"/>
            <a:ext cx="2105166" cy="663306"/>
          </a:xfrm>
          <a:prstGeom prst="rect">
            <a:avLst/>
          </a:prstGeom>
          <a:gradFill>
            <a:gsLst>
              <a:gs pos="50000">
                <a:srgbClr val="4697CE"/>
              </a:gs>
              <a:gs pos="100000">
                <a:srgbClr val="4697CE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zh-TW" alt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8601A5-A748-4159-A947-AA530F34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1016"/>
            <a:ext cx="10058398" cy="136338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如何使用 Linux Station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260A239-0BFA-49B0-A6FF-45F2EFB1AD8F}"/>
              </a:ext>
            </a:extLst>
          </p:cNvPr>
          <p:cNvSpPr txBox="1"/>
          <p:nvPr/>
        </p:nvSpPr>
        <p:spPr>
          <a:xfrm>
            <a:off x="4064518" y="6019835"/>
            <a:ext cx="571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en-US" altLang="zh-TW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HD</a:t>
            </a:r>
            <a:r>
              <a:rPr lang="zh-TW" altLang="en-US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和 </a:t>
            </a:r>
            <a:r>
              <a:rPr lang="en-US" altLang="zh-TW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</a:t>
            </a:r>
            <a:r>
              <a:rPr lang="zh-TW" altLang="en-US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1400" b="1">
                <a:solidFill>
                  <a:srgbClr val="4697C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不可同時啟用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B04776-1529-4760-BF2A-0CE84AE5FA61}"/>
              </a:ext>
            </a:extLst>
          </p:cNvPr>
          <p:cNvSpPr txBox="1"/>
          <p:nvPr/>
        </p:nvSpPr>
        <p:spPr>
          <a:xfrm>
            <a:off x="2549088" y="3117321"/>
            <a:ext cx="8068962" cy="15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App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Center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中安裝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Container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和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開啟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並選擇一個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版本安裝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HDMI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連接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與螢幕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將滑鼠和鍵盤接到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即成為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個人電腦！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68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41C952F-811F-4685-81FB-5C0D2E228753}"/>
              </a:ext>
            </a:extLst>
          </p:cNvPr>
          <p:cNvSpPr/>
          <p:nvPr/>
        </p:nvSpPr>
        <p:spPr>
          <a:xfrm>
            <a:off x="1888957" y="2182177"/>
            <a:ext cx="8208959" cy="106789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8D4E39-0659-4079-9D41-71E07578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問題回饋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563E06-5B14-4464-AC99-BEF5D5CFF912}"/>
              </a:ext>
            </a:extLst>
          </p:cNvPr>
          <p:cNvSpPr/>
          <p:nvPr/>
        </p:nvSpPr>
        <p:spPr>
          <a:xfrm>
            <a:off x="2931261" y="2060022"/>
            <a:ext cx="7054949" cy="1067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 18.04 LTS 的支援？</a:t>
            </a:r>
            <a:endParaRPr lang="en-US" altLang="zh-TW" sz="28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 Station 1.7 版已支援 </a:t>
            </a: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 18.04</a:t>
            </a:r>
            <a:endParaRPr lang="zh-TW" altLang="zh-TW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3B6AA2-42F9-45AD-A2D4-68A7A15B7789}"/>
              </a:ext>
            </a:extLst>
          </p:cNvPr>
          <p:cNvSpPr/>
          <p:nvPr/>
        </p:nvSpPr>
        <p:spPr>
          <a:xfrm>
            <a:off x="1768641" y="2060022"/>
            <a:ext cx="1162620" cy="1067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01</a:t>
            </a:r>
            <a:endParaRPr lang="zh-TW" altLang="zh-TW" sz="54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DDDE73-B80A-4A61-997E-0603FCBFAD8A}"/>
              </a:ext>
            </a:extLst>
          </p:cNvPr>
          <p:cNvSpPr/>
          <p:nvPr/>
        </p:nvSpPr>
        <p:spPr>
          <a:xfrm>
            <a:off x="1888957" y="3604715"/>
            <a:ext cx="8208959" cy="106789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84FE90-2475-46AD-9BA7-801776B82027}"/>
              </a:ext>
            </a:extLst>
          </p:cNvPr>
          <p:cNvSpPr/>
          <p:nvPr/>
        </p:nvSpPr>
        <p:spPr>
          <a:xfrm>
            <a:off x="2931261" y="3482560"/>
            <a:ext cx="7054949" cy="1067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未來版本的功能規劃？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將提供全新 Linux Station 使用者介面 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將於 Linux Station 中支援 Notification Center 設定捷徑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2399E7-2425-4505-AB9C-4DABD2C2ECA5}"/>
              </a:ext>
            </a:extLst>
          </p:cNvPr>
          <p:cNvSpPr/>
          <p:nvPr/>
        </p:nvSpPr>
        <p:spPr>
          <a:xfrm>
            <a:off x="1768641" y="3482560"/>
            <a:ext cx="1162620" cy="1067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02</a:t>
            </a:r>
            <a:endParaRPr lang="zh-TW" altLang="zh-TW" sz="54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BF24636-50C6-49ED-AB35-2ABEB1923F37}"/>
              </a:ext>
            </a:extLst>
          </p:cNvPr>
          <p:cNvSpPr/>
          <p:nvPr/>
        </p:nvSpPr>
        <p:spPr>
          <a:xfrm>
            <a:off x="1888957" y="5027254"/>
            <a:ext cx="8208959" cy="106789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96D632-A852-4376-A3A4-CEF6BBADD33C}"/>
              </a:ext>
            </a:extLst>
          </p:cNvPr>
          <p:cNvSpPr/>
          <p:nvPr/>
        </p:nvSpPr>
        <p:spPr>
          <a:xfrm>
            <a:off x="2931261" y="4905099"/>
            <a:ext cx="7054949" cy="1067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是否會放入其他的 Linux 版本？ </a:t>
            </a:r>
          </a:p>
          <a:p>
            <a:r>
              <a:rPr lang="zh-TW" altLang="en-US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目前已在評估 Debian 以及 CentOS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20F4E7-D061-41BC-89B2-E5C82E83F153}"/>
              </a:ext>
            </a:extLst>
          </p:cNvPr>
          <p:cNvSpPr/>
          <p:nvPr/>
        </p:nvSpPr>
        <p:spPr>
          <a:xfrm>
            <a:off x="1768641" y="4905099"/>
            <a:ext cx="1162620" cy="1067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endParaRPr lang="zh-TW" altLang="zh-TW" sz="54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8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062B9-87E8-4C65-8BD4-188BEA71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支援機種 Model Name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F12AB1C-844B-4917-BBE0-3E7A5EBA3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870" y="5005136"/>
            <a:ext cx="1577874" cy="12034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6EBF9AA-C3AF-46E5-93A9-1318DCA81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615" y="4926261"/>
            <a:ext cx="2097505" cy="13109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26CDA66-B35F-4299-9FA2-CC53BE06A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874" y="4789529"/>
            <a:ext cx="3078075" cy="1923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8DE4E10-F244-476E-A835-FFF1AE9E224B}"/>
              </a:ext>
            </a:extLst>
          </p:cNvPr>
          <p:cNvSpPr txBox="1"/>
          <p:nvPr/>
        </p:nvSpPr>
        <p:spPr>
          <a:xfrm>
            <a:off x="1208396" y="2430846"/>
            <a:ext cx="1013493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TS-1279U, SS-1879U, SS-2479U, TS-870U, TS-470U, TS-470, TS-670, TS-870, TS-879, </a:t>
            </a:r>
          </a:p>
          <a:p>
            <a:pPr>
              <a:lnSpc>
                <a:spcPct val="150000"/>
              </a:lnSpc>
            </a:pP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TS-879U, TS-1079, TS-1679U, TS-x51, TS-x51A, TS-x51B, TS-x51U, TS-xA51, TS-x53, ss-x53, TS-x53II, TS-x53B, TS-x53BU, TS-x53D, TS-x53U, TS-x63U, TS-x73, TS-x73U, TS-x77U, </a:t>
            </a:r>
          </a:p>
          <a:p>
            <a:pPr>
              <a:lnSpc>
                <a:spcPct val="150000"/>
              </a:lnSpc>
            </a:pPr>
            <a:r>
              <a:rPr lang="en-US" altLang="zh-TW" b="1">
                <a:latin typeface="Arial" panose="020B0604020202020204" pitchFamily="34" charset="0"/>
                <a:cs typeface="Arial" panose="020B0604020202020204" pitchFamily="34" charset="0"/>
              </a:rPr>
              <a:t>TS-x77, TS-x80U, TS-x82, TS-x82s, TS-x82U, TS-xA82, TS-x85, TS-x85U, TS-x89U, TS-x63, TS-x71, TS-x71U, TS-xA73, TS-x72, TS-x72U, TS-x83U, TS-x88, VIRTUAL QTS</a:t>
            </a:r>
            <a:endParaRPr lang="zh-TW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86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17">
            <a:extLst>
              <a:ext uri="{FF2B5EF4-FFF2-40B4-BE49-F238E27FC236}">
                <a16:creationId xmlns:a16="http://schemas.microsoft.com/office/drawing/2014/main" id="{0DF99F20-2549-49FF-84CD-8CE8399FC12E}"/>
              </a:ext>
            </a:extLst>
          </p:cNvPr>
          <p:cNvSpPr txBox="1"/>
          <p:nvPr/>
        </p:nvSpPr>
        <p:spPr>
          <a:xfrm>
            <a:off x="495551" y="4921896"/>
            <a:ext cx="4790823" cy="58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800" b="1">
                <a:latin typeface="Arial"/>
                <a:ea typeface="微軟正黑體" pitchFamily="34" charset="-120"/>
                <a:cs typeface="Arial"/>
              </a:rPr>
              <a:t>©2019 </a:t>
            </a:r>
            <a:r>
              <a:rPr lang="zh-TW" altLang="en-US" sz="800" b="1">
                <a:latin typeface="Arial"/>
                <a:ea typeface="微軟正黑體" pitchFamily="34" charset="-120"/>
                <a:cs typeface="Arial"/>
              </a:rPr>
              <a:t>著作權為威聯通科技股份有限公司所有。威聯通科技並保留所有權利。QNAP 是威聯通科技股份有限公司所使用或註冊之商標或標章。檔案中所提及之產品及公司名稱可能為其他公司所有之商標。</a:t>
            </a:r>
            <a:endParaRPr lang="zh-TW" altLang="zh-TW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74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>
            <a:extLst>
              <a:ext uri="{FF2B5EF4-FFF2-40B4-BE49-F238E27FC236}">
                <a16:creationId xmlns:a16="http://schemas.microsoft.com/office/drawing/2014/main" id="{BA5CA321-883A-41D4-8201-15B45407C431}"/>
              </a:ext>
            </a:extLst>
          </p:cNvPr>
          <p:cNvGrpSpPr/>
          <p:nvPr/>
        </p:nvGrpSpPr>
        <p:grpSpPr>
          <a:xfrm>
            <a:off x="171449" y="1522020"/>
            <a:ext cx="11830331" cy="5919916"/>
            <a:chOff x="171449" y="1522020"/>
            <a:chExt cx="11830331" cy="5919916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24EE728-97DA-4C36-876E-1A1593FE4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49" y="1522020"/>
              <a:ext cx="11830331" cy="5919916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490F102-153B-4BC0-8457-51A5DD693450}"/>
                </a:ext>
              </a:extLst>
            </p:cNvPr>
            <p:cNvSpPr/>
            <p:nvPr/>
          </p:nvSpPr>
          <p:spPr>
            <a:xfrm>
              <a:off x="171449" y="1522020"/>
              <a:ext cx="11830331" cy="830997"/>
            </a:xfrm>
            <a:prstGeom prst="rect">
              <a:avLst/>
            </a:prstGeom>
            <a:gradFill>
              <a:gsLst>
                <a:gs pos="100000">
                  <a:schemeClr val="bg2">
                    <a:lumMod val="90000"/>
                    <a:alpha val="0"/>
                  </a:schemeClr>
                </a:gs>
                <a:gs pos="0">
                  <a:srgbClr val="4697C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6AC25136-A2E7-4953-B8FD-5A07FF031B0B}"/>
              </a:ext>
            </a:extLst>
          </p:cNvPr>
          <p:cNvSpPr/>
          <p:nvPr/>
        </p:nvSpPr>
        <p:spPr>
          <a:xfrm>
            <a:off x="550649" y="1864895"/>
            <a:ext cx="3818832" cy="143607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B1F5A93-26AE-4165-8DF8-7A0715E2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>
                <a:cs typeface="Calibri Light"/>
              </a:rPr>
              <a:t>這麼豐盛的作業平台應該用哪一個呢？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3F6D6A0-E2E5-4AD8-B49A-6923D2C1A130}"/>
              </a:ext>
            </a:extLst>
          </p:cNvPr>
          <p:cNvSpPr txBox="1"/>
          <p:nvPr/>
        </p:nvSpPr>
        <p:spPr>
          <a:xfrm>
            <a:off x="3481985" y="2105879"/>
            <a:ext cx="5209257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zh-TW" sz="28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它們有什麼差別呢</a:t>
            </a:r>
            <a:r>
              <a:rPr kumimoji="1" lang="zh-TW" altLang="en-US" sz="28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br>
              <a:rPr kumimoji="1" lang="en-US" altLang="zh-TW" sz="28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2800" b="1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應該用哪一個呢</a:t>
            </a:r>
            <a:r>
              <a:rPr kumimoji="1" lang="zh-TW" altLang="en-US" sz="28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081F40C9-A1DD-42AD-8A72-EE07AC829FEF}"/>
              </a:ext>
            </a:extLst>
          </p:cNvPr>
          <p:cNvSpPr/>
          <p:nvPr/>
        </p:nvSpPr>
        <p:spPr>
          <a:xfrm>
            <a:off x="1885772" y="2002792"/>
            <a:ext cx="2483710" cy="1136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Container Station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F9EC8A1E-7E4B-44B0-BEF5-BDE084EF9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37" y="1992521"/>
            <a:ext cx="1144634" cy="1146425"/>
          </a:xfrm>
          <a:prstGeom prst="rect">
            <a:avLst/>
          </a:prstGeom>
          <a:effectLst/>
        </p:spPr>
      </p:pic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EBC43270-B9BD-4C03-BAB8-31B565F4DD39}"/>
              </a:ext>
            </a:extLst>
          </p:cNvPr>
          <p:cNvSpPr/>
          <p:nvPr/>
        </p:nvSpPr>
        <p:spPr>
          <a:xfrm>
            <a:off x="550649" y="3508902"/>
            <a:ext cx="3818832" cy="143607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7EE4764A-7457-4997-BC50-4C7F7E794DEF}"/>
              </a:ext>
            </a:extLst>
          </p:cNvPr>
          <p:cNvSpPr/>
          <p:nvPr/>
        </p:nvSpPr>
        <p:spPr>
          <a:xfrm>
            <a:off x="1885772" y="3646799"/>
            <a:ext cx="2483710" cy="1136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Virtualization Station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F78B43D-3A0C-4899-8901-455BEA92D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37" y="3646799"/>
            <a:ext cx="1144634" cy="1144634"/>
          </a:xfrm>
          <a:prstGeom prst="rect">
            <a:avLst/>
          </a:prstGeom>
          <a:effectLst/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16973431-7228-499A-89CE-288C7C81E71C}"/>
              </a:ext>
            </a:extLst>
          </p:cNvPr>
          <p:cNvSpPr/>
          <p:nvPr/>
        </p:nvSpPr>
        <p:spPr>
          <a:xfrm>
            <a:off x="7803746" y="1864895"/>
            <a:ext cx="3818832" cy="143607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88BE36F2-4359-46A8-A418-A03ABDA44B82}"/>
              </a:ext>
            </a:extLst>
          </p:cNvPr>
          <p:cNvSpPr/>
          <p:nvPr/>
        </p:nvSpPr>
        <p:spPr>
          <a:xfrm>
            <a:off x="9138869" y="2002792"/>
            <a:ext cx="2306792" cy="1136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 Station</a:t>
            </a: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FC3BA3D6-03B9-4141-86A3-212EBD4A1DEB}"/>
              </a:ext>
            </a:extLst>
          </p:cNvPr>
          <p:cNvSpPr/>
          <p:nvPr/>
        </p:nvSpPr>
        <p:spPr>
          <a:xfrm>
            <a:off x="7803746" y="3508902"/>
            <a:ext cx="3818832" cy="143607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02A0361B-D6C8-487E-AAD5-4E788AF2C646}"/>
              </a:ext>
            </a:extLst>
          </p:cNvPr>
          <p:cNvSpPr/>
          <p:nvPr/>
        </p:nvSpPr>
        <p:spPr>
          <a:xfrm>
            <a:off x="9138869" y="3646799"/>
            <a:ext cx="2483710" cy="1136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Linux Station</a:t>
            </a:r>
          </a:p>
        </p:txBody>
      </p:sp>
      <p:pic>
        <p:nvPicPr>
          <p:cNvPr id="3" name="圖片 4" descr="一張含有 物件, 急救箱 的圖片&#10;&#10;描述是以高可信度產生">
            <a:extLst>
              <a:ext uri="{FF2B5EF4-FFF2-40B4-BE49-F238E27FC236}">
                <a16:creationId xmlns:a16="http://schemas.microsoft.com/office/drawing/2014/main" id="{0F78A6ED-7881-48A1-8480-C9F942F572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997" y="1992521"/>
            <a:ext cx="1139839" cy="113983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1E6A6502-39FF-452C-BFB4-196FB526E2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33" y="3646799"/>
            <a:ext cx="1144634" cy="1144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357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2B813-F06F-49B7-97F7-7A8806C1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首先，您需要什麼樣的應用？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AC075E-7D8E-4550-AEB6-40B0583E63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0" y="1541735"/>
            <a:ext cx="4637178" cy="5040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0402BED1-CF88-4F06-942A-EA74E06D5139}"/>
              </a:ext>
            </a:extLst>
          </p:cNvPr>
          <p:cNvGrpSpPr/>
          <p:nvPr/>
        </p:nvGrpSpPr>
        <p:grpSpPr>
          <a:xfrm>
            <a:off x="1194541" y="2981920"/>
            <a:ext cx="4647773" cy="2848298"/>
            <a:chOff x="635016" y="2135642"/>
            <a:chExt cx="4647773" cy="284829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5822958-B5F6-4501-8CC2-C39F1A330C32}"/>
                </a:ext>
              </a:extLst>
            </p:cNvPr>
            <p:cNvSpPr/>
            <p:nvPr/>
          </p:nvSpPr>
          <p:spPr>
            <a:xfrm>
              <a:off x="635016" y="3681981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46AD3E6-83FB-41E4-AA24-5D933BA03181}"/>
                </a:ext>
              </a:extLst>
            </p:cNvPr>
            <p:cNvSpPr/>
            <p:nvPr/>
          </p:nvSpPr>
          <p:spPr>
            <a:xfrm>
              <a:off x="635016" y="4450540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8706C22-EFDB-43CD-A68F-8397D1FC0A9C}"/>
                </a:ext>
              </a:extLst>
            </p:cNvPr>
            <p:cNvSpPr/>
            <p:nvPr/>
          </p:nvSpPr>
          <p:spPr>
            <a:xfrm>
              <a:off x="635016" y="2913422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4E938A5-F33C-4EAD-A08E-C1C62183FBF3}"/>
                </a:ext>
              </a:extLst>
            </p:cNvPr>
            <p:cNvSpPr/>
            <p:nvPr/>
          </p:nvSpPr>
          <p:spPr>
            <a:xfrm>
              <a:off x="635016" y="2135642"/>
              <a:ext cx="4647773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64B8EF5-49A1-45FB-A3F3-7C85C441F0E1}"/>
              </a:ext>
            </a:extLst>
          </p:cNvPr>
          <p:cNvSpPr/>
          <p:nvPr/>
        </p:nvSpPr>
        <p:spPr>
          <a:xfrm>
            <a:off x="1097279" y="2895600"/>
            <a:ext cx="4647773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僅簡單管理 QTS 和一些應用程式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zh-TW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F0B96F9-668E-48CB-A404-0AD1DED26BFA}"/>
              </a:ext>
            </a:extLst>
          </p:cNvPr>
          <p:cNvSpPr/>
          <p:nvPr/>
        </p:nvSpPr>
        <p:spPr>
          <a:xfrm>
            <a:off x="1097279" y="3669303"/>
            <a:ext cx="4647773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000" b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開發作業與 Kernal 版本關</a:t>
            </a:r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聯性高？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053C8F1-5DB5-48B1-836E-4D2FE44BB8E6}"/>
              </a:ext>
            </a:extLst>
          </p:cNvPr>
          <p:cNvSpPr/>
          <p:nvPr/>
        </p:nvSpPr>
        <p:spPr>
          <a:xfrm>
            <a:off x="1097279" y="4443006"/>
            <a:ext cx="4647773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要</a:t>
            </a:r>
            <a:r>
              <a:rPr lang="zh-TW" altLang="zh-TW" sz="2000" b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同時管理 Ubuntu 和 </a:t>
            </a: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</a:t>
            </a:r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E3EAF6-4A44-42C4-AF64-26A6AE40D386}"/>
              </a:ext>
            </a:extLst>
          </p:cNvPr>
          <p:cNvSpPr/>
          <p:nvPr/>
        </p:nvSpPr>
        <p:spPr>
          <a:xfrm>
            <a:off x="1097279" y="5211565"/>
            <a:ext cx="4647773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要快速佈署多種</a:t>
            </a:r>
            <a:r>
              <a:rPr lang="zh-TW" altLang="zh-TW" sz="2000" b="1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應用程式</a:t>
            </a:r>
            <a:r>
              <a:rPr lang="zh-TW" altLang="en-US" sz="2000" b="1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？</a:t>
            </a:r>
            <a:endParaRPr lang="zh-TW" altLang="zh-TW" sz="2000" b="1">
              <a:solidFill>
                <a:srgbClr val="00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3BC14FF2-8898-44C6-AE77-3E9EDB19F318}"/>
              </a:ext>
            </a:extLst>
          </p:cNvPr>
          <p:cNvSpPr/>
          <p:nvPr/>
        </p:nvSpPr>
        <p:spPr>
          <a:xfrm>
            <a:off x="1097279" y="1756419"/>
            <a:ext cx="7252637" cy="894801"/>
          </a:xfrm>
          <a:prstGeom prst="wedgeRoundRectCallout">
            <a:avLst>
              <a:gd name="adj1" fmla="val 55907"/>
              <a:gd name="adj2" fmla="val 46953"/>
              <a:gd name="adj3" fmla="val 16667"/>
            </a:avLst>
          </a:prstGeom>
          <a:solidFill>
            <a:srgbClr val="469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根據需求選擇平台</a:t>
            </a:r>
            <a:endParaRPr lang="zh-TW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4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30D3010-A5F1-43A6-A54B-C303671BCE90}"/>
              </a:ext>
            </a:extLst>
          </p:cNvPr>
          <p:cNvSpPr/>
          <p:nvPr/>
        </p:nvSpPr>
        <p:spPr>
          <a:xfrm>
            <a:off x="163995" y="2765330"/>
            <a:ext cx="11834740" cy="325045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F229B8B-6933-4EDF-B692-9FAE91D3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各平台的特色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4DC365-EBC4-4DE2-B87E-99A456147837}"/>
              </a:ext>
            </a:extLst>
          </p:cNvPr>
          <p:cNvSpPr/>
          <p:nvPr/>
        </p:nvSpPr>
        <p:spPr>
          <a:xfrm>
            <a:off x="3197278" y="2615593"/>
            <a:ext cx="2836327" cy="3555823"/>
          </a:xfrm>
          <a:prstGeom prst="rect">
            <a:avLst/>
          </a:prstGeom>
          <a:noFill/>
          <a:ln w="38100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簡易桌面操作，一</a:t>
            </a:r>
            <a:r>
              <a:rPr lang="zh-TW" sz="1600" b="1">
                <a:solidFill>
                  <a:schemeClr val="bg1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鍵</a:t>
            </a:r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安裝</a:t>
            </a:r>
            <a:endParaRPr lang="en-US" altLang="zh-TW" sz="16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多種應用層級套件管理 QTS (File Station HD, Photo Station HD 等)</a:t>
            </a: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提供瀏覽器 (例: Chrome)、通訊套件 (例: Skype)、</a:t>
            </a:r>
            <a:endParaRPr lang="en-US" altLang="zh-TW" sz="16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文件工具 (例: LibreOffice)</a:t>
            </a: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以及快速安裝多媒體套件 </a:t>
            </a:r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(例: HD Player, Ocean KTV, Spotify 等)</a:t>
            </a:r>
          </a:p>
        </p:txBody>
      </p:sp>
      <p:pic>
        <p:nvPicPr>
          <p:cNvPr id="23" name="圖片 4" descr="一張含有 物件, 急救箱 的圖片&#10;&#10;描述是以高可信度產生">
            <a:extLst>
              <a:ext uri="{FF2B5EF4-FFF2-40B4-BE49-F238E27FC236}">
                <a16:creationId xmlns:a16="http://schemas.microsoft.com/office/drawing/2014/main" id="{D42F5F2E-3060-41A9-88D2-70E6EEE5D8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713" y="1706480"/>
            <a:ext cx="1139839" cy="11398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1A56248-0476-4EEE-933C-8F2FC39FF8C5}"/>
              </a:ext>
            </a:extLst>
          </p:cNvPr>
          <p:cNvSpPr/>
          <p:nvPr/>
        </p:nvSpPr>
        <p:spPr>
          <a:xfrm>
            <a:off x="267552" y="2615593"/>
            <a:ext cx="2836327" cy="3555823"/>
          </a:xfrm>
          <a:prstGeom prst="rect">
            <a:avLst/>
          </a:prstGeom>
          <a:noFill/>
          <a:ln w="38100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LXC 軟體容器架構一鍵安裝完整 Ubuntu 作業系統。無須設定參數就可快速安裝不同 Ubuntu 版本於同一平台。一次啟用一個版本迅速</a:t>
            </a:r>
            <a:r>
              <a:rPr lang="zh-TW" sz="1600" b="1">
                <a:solidFill>
                  <a:schemeClr val="bg1"/>
                </a:solidFill>
                <a:latin typeface="微軟正黑體"/>
                <a:ea typeface="微軟正黑體"/>
                <a:cs typeface="Arial"/>
              </a:rPr>
              <a:t>佈署</a:t>
            </a:r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多元開發環境。安裝完成即可使用遠端桌面及遠端聲音輸出模式同時管理 Ubuntu 和 QTS 雙系統。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E92333B9-FD06-4FF0-A7E4-B965DEAC8C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386" y="1701685"/>
            <a:ext cx="1144634" cy="11446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F85248E2-7BF7-4DF4-A44E-F99EA4B03A4B}"/>
              </a:ext>
            </a:extLst>
          </p:cNvPr>
          <p:cNvSpPr/>
          <p:nvPr/>
        </p:nvSpPr>
        <p:spPr>
          <a:xfrm>
            <a:off x="6127004" y="2615593"/>
            <a:ext cx="2836327" cy="3555823"/>
          </a:xfrm>
          <a:prstGeom prst="rect">
            <a:avLst/>
          </a:prstGeom>
          <a:noFill/>
          <a:ln w="38100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16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支援於中高階 NAS。如您的開發需要特定 Kernel 版本的 Ubuntu 或其他作業系統</a:t>
            </a:r>
            <a:endParaRPr lang="zh-TW" altLang="zh-TW" sz="16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71755"/>
            <a:r>
              <a:rPr lang="zh-TW" altLang="en-US" sz="16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，需求快照功能還原系統狀態，或者使用者權限管理以及 Ubuntu 版本硬體資源獨立，您可選擇此應用程式。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5DB45DA7-EDC6-4ABA-8EB0-DE8F99CA85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850" y="1701685"/>
            <a:ext cx="1144634" cy="11446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99E74829-F14D-42CA-8955-2C59345C1139}"/>
              </a:ext>
            </a:extLst>
          </p:cNvPr>
          <p:cNvSpPr/>
          <p:nvPr/>
        </p:nvSpPr>
        <p:spPr>
          <a:xfrm>
            <a:off x="9056730" y="2615593"/>
            <a:ext cx="2836327" cy="3555823"/>
          </a:xfrm>
          <a:prstGeom prst="rect">
            <a:avLst/>
          </a:prstGeom>
          <a:noFill/>
          <a:ln w="38100">
            <a:solidFill>
              <a:srgbClr val="FC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zh-TW" sz="16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16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755"/>
            <a:r>
              <a:rPr lang="zh-TW" altLang="en-US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廣泛支援於 NAS 機種</a:t>
            </a:r>
            <a:endParaRPr lang="en-US" altLang="zh-TW" sz="1600" b="1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71755"/>
            <a:r>
              <a:rPr lang="zh-TW" altLang="en-US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(</a:t>
            </a:r>
            <a:r>
              <a:rPr lang="en-US" altLang="zh-TW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x</a:t>
            </a:r>
            <a:r>
              <a:rPr lang="zh-TW" altLang="en-US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86, ARMHF, ARM64 架構)</a:t>
            </a:r>
            <a:endParaRPr lang="en-US" altLang="zh-TW" sz="1600" b="1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71755"/>
            <a:r>
              <a:rPr lang="zh-TW" altLang="en-US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。</a:t>
            </a:r>
            <a:r>
              <a:rPr lang="zh-TW" altLang="zh-TW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秒級佈署多種應用程式</a:t>
            </a:r>
            <a:r>
              <a:rPr lang="zh-TW" altLang="en-US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。利用 N</a:t>
            </a:r>
            <a:r>
              <a:rPr lang="en-US" altLang="zh-TW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AS </a:t>
            </a:r>
            <a:r>
              <a:rPr lang="en-US" altLang="zh-TW" sz="1600" b="1" dirty="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的大量資料儲存管理功能搭配多顯示卡支援於單一軟體容器的方案，可為</a:t>
            </a:r>
            <a:r>
              <a:rPr lang="en-US" altLang="zh-TW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lang="zh-TW" altLang="en-US" sz="1600" b="1" dirty="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AI 相關訓練的最適方案。</a:t>
            </a:r>
            <a:endParaRPr lang="en-US" altLang="zh-TW" sz="1600" b="1" dirty="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808CAED-B535-425F-B375-51C3FCC4DD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576" y="1711884"/>
            <a:ext cx="1144634" cy="1146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3DE2BCFD-BA62-4138-95AC-D632C252439A}"/>
              </a:ext>
            </a:extLst>
          </p:cNvPr>
          <p:cNvSpPr/>
          <p:nvPr/>
        </p:nvSpPr>
        <p:spPr>
          <a:xfrm>
            <a:off x="9264430" y="5991757"/>
            <a:ext cx="2483710" cy="382256"/>
          </a:xfrm>
          <a:prstGeom prst="roundRect">
            <a:avLst/>
          </a:prstGeom>
          <a:solidFill>
            <a:srgbClr val="F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Container Station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B39C5A59-F4AE-467B-9F00-3FAEC014AFBA}"/>
              </a:ext>
            </a:extLst>
          </p:cNvPr>
          <p:cNvSpPr/>
          <p:nvPr/>
        </p:nvSpPr>
        <p:spPr>
          <a:xfrm>
            <a:off x="6334704" y="5991757"/>
            <a:ext cx="2483710" cy="382256"/>
          </a:xfrm>
          <a:prstGeom prst="roundRect">
            <a:avLst/>
          </a:prstGeom>
          <a:solidFill>
            <a:srgbClr val="F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Virtualization Station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62012D1D-6997-4F26-B271-D1FB2B01593F}"/>
              </a:ext>
            </a:extLst>
          </p:cNvPr>
          <p:cNvSpPr/>
          <p:nvPr/>
        </p:nvSpPr>
        <p:spPr>
          <a:xfrm>
            <a:off x="3404978" y="5991757"/>
            <a:ext cx="2483710" cy="382256"/>
          </a:xfrm>
          <a:prstGeom prst="roundRect">
            <a:avLst/>
          </a:prstGeom>
          <a:solidFill>
            <a:srgbClr val="F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 Station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A5402C32-C564-44F4-B618-CD6EC44F57E1}"/>
              </a:ext>
            </a:extLst>
          </p:cNvPr>
          <p:cNvSpPr/>
          <p:nvPr/>
        </p:nvSpPr>
        <p:spPr>
          <a:xfrm>
            <a:off x="443860" y="5991757"/>
            <a:ext cx="2483710" cy="382256"/>
          </a:xfrm>
          <a:prstGeom prst="roundRect">
            <a:avLst/>
          </a:prstGeom>
          <a:solidFill>
            <a:srgbClr val="F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Linux Station</a:t>
            </a:r>
          </a:p>
        </p:txBody>
      </p:sp>
    </p:spTree>
    <p:extLst>
      <p:ext uri="{BB962C8B-B14F-4D97-AF65-F5344CB8AC3E}">
        <p14:creationId xmlns:p14="http://schemas.microsoft.com/office/powerpoint/2010/main" val="31296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橢圓 39">
            <a:extLst>
              <a:ext uri="{FF2B5EF4-FFF2-40B4-BE49-F238E27FC236}">
                <a16:creationId xmlns:a16="http://schemas.microsoft.com/office/drawing/2014/main" id="{C6AB87AF-7AB3-4C01-9FF2-2036AF1F2571}"/>
              </a:ext>
            </a:extLst>
          </p:cNvPr>
          <p:cNvSpPr/>
          <p:nvPr/>
        </p:nvSpPr>
        <p:spPr>
          <a:xfrm>
            <a:off x="473996" y="1905000"/>
            <a:ext cx="2236446" cy="2236446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alpha val="0"/>
                </a:schemeClr>
              </a:gs>
              <a:gs pos="0">
                <a:srgbClr val="4697C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1B8E841C-7487-4927-A81A-EABEF0474321}"/>
              </a:ext>
            </a:extLst>
          </p:cNvPr>
          <p:cNvSpPr/>
          <p:nvPr/>
        </p:nvSpPr>
        <p:spPr>
          <a:xfrm>
            <a:off x="7346787" y="4377074"/>
            <a:ext cx="1801344" cy="1801344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alpha val="0"/>
                </a:schemeClr>
              </a:gs>
              <a:gs pos="0">
                <a:srgbClr val="4697C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453CD2B-6D3D-4239-A364-5D9C60E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難易度及彈性比較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72F838-6F33-4BCE-8BE5-81E0189EA865}"/>
              </a:ext>
            </a:extLst>
          </p:cNvPr>
          <p:cNvSpPr/>
          <p:nvPr/>
        </p:nvSpPr>
        <p:spPr>
          <a:xfrm>
            <a:off x="427944" y="2550147"/>
            <a:ext cx="2328550" cy="9603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具備專業</a:t>
            </a:r>
            <a:endParaRPr lang="en-US" altLang="zh-TW" sz="28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技術知識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F63E80-0E25-4545-8018-736D7905A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14" y="2067558"/>
            <a:ext cx="5321173" cy="4078705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879BC529-87F8-4307-B5E5-AFF24083895F}"/>
              </a:ext>
            </a:extLst>
          </p:cNvPr>
          <p:cNvGrpSpPr/>
          <p:nvPr/>
        </p:nvGrpSpPr>
        <p:grpSpPr>
          <a:xfrm>
            <a:off x="2951282" y="2191527"/>
            <a:ext cx="6063972" cy="3993157"/>
            <a:chOff x="3172510" y="2177716"/>
            <a:chExt cx="6063972" cy="3993157"/>
          </a:xfrm>
        </p:grpSpPr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13E4E57B-4CE8-4D20-B1D0-A64B3FA38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2510" y="6073269"/>
              <a:ext cx="6063972" cy="64288"/>
            </a:xfrm>
            <a:prstGeom prst="straightConnector1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BB1AABA6-0EC9-4995-9872-666A3F55A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383" y="2177716"/>
              <a:ext cx="0" cy="3993157"/>
            </a:xfrm>
            <a:prstGeom prst="straightConnector1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0762D0F5-2CB0-490D-881B-AECB7C8EA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383" y="2212904"/>
            <a:ext cx="741685" cy="742846"/>
          </a:xfrm>
          <a:prstGeom prst="rect">
            <a:avLst/>
          </a:prstGeom>
          <a:effectLst/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9C942AE9-9526-4007-B5F0-99DA6A262F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417" y="3174031"/>
            <a:ext cx="741685" cy="741685"/>
          </a:xfrm>
          <a:prstGeom prst="rect">
            <a:avLst/>
          </a:prstGeom>
          <a:effectLst/>
        </p:spPr>
      </p:pic>
      <p:pic>
        <p:nvPicPr>
          <p:cNvPr id="33" name="圖片 4" descr="一張含有 物件, 急救箱 的圖片&#10;&#10;描述是以高可信度產生">
            <a:extLst>
              <a:ext uri="{FF2B5EF4-FFF2-40B4-BE49-F238E27FC236}">
                <a16:creationId xmlns:a16="http://schemas.microsoft.com/office/drawing/2014/main" id="{68B9508B-4E4E-457C-A24A-323256F305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589" y="5107958"/>
            <a:ext cx="738578" cy="738578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EE31AA1F-06D0-480D-AF18-4206D97102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009" y="4125871"/>
            <a:ext cx="741685" cy="741685"/>
          </a:xfrm>
          <a:prstGeom prst="rect">
            <a:avLst/>
          </a:prstGeom>
          <a:effectLst/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DD3F738C-24C5-4E16-B099-7D21691CAB6B}"/>
              </a:ext>
            </a:extLst>
          </p:cNvPr>
          <p:cNvSpPr/>
          <p:nvPr/>
        </p:nvSpPr>
        <p:spPr>
          <a:xfrm>
            <a:off x="8312328" y="2398732"/>
            <a:ext cx="2002516" cy="382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Container Station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233168EA-FC3A-4AB7-938F-FA83A50AA7CD}"/>
              </a:ext>
            </a:extLst>
          </p:cNvPr>
          <p:cNvSpPr/>
          <p:nvPr/>
        </p:nvSpPr>
        <p:spPr>
          <a:xfrm>
            <a:off x="7070473" y="3409367"/>
            <a:ext cx="2256724" cy="382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Virtualization Station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C8AEA28D-5264-4DD4-B6B8-EA3D527378AC}"/>
              </a:ext>
            </a:extLst>
          </p:cNvPr>
          <p:cNvSpPr/>
          <p:nvPr/>
        </p:nvSpPr>
        <p:spPr>
          <a:xfrm>
            <a:off x="4393435" y="5290512"/>
            <a:ext cx="1367454" cy="382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HD Station</a:t>
            </a: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FCB5DAB7-5990-4569-A2BC-6DB7E8DA708B}"/>
              </a:ext>
            </a:extLst>
          </p:cNvPr>
          <p:cNvSpPr/>
          <p:nvPr/>
        </p:nvSpPr>
        <p:spPr>
          <a:xfrm>
            <a:off x="5746632" y="4325386"/>
            <a:ext cx="1600155" cy="382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Linux Station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C0BF564-20FE-484D-BD9A-0BAB1CA6756B}"/>
              </a:ext>
            </a:extLst>
          </p:cNvPr>
          <p:cNvSpPr/>
          <p:nvPr/>
        </p:nvSpPr>
        <p:spPr>
          <a:xfrm>
            <a:off x="7453481" y="5112997"/>
            <a:ext cx="1587956" cy="3686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彈性化</a:t>
            </a: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121734F3-74ED-4F4C-BED7-D1EC0A74C4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657" y="2654079"/>
            <a:ext cx="3180520" cy="42039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97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62AD6-F53F-408B-B73C-B6A825EB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19118"/>
            <a:ext cx="3922294" cy="24454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Station 讓 NAS 變身成為 Ubuntu 個人電腦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647661-3671-4AE0-971A-2DCBE51A9014}"/>
              </a:ext>
            </a:extLst>
          </p:cNvPr>
          <p:cNvSpPr/>
          <p:nvPr/>
        </p:nvSpPr>
        <p:spPr>
          <a:xfrm>
            <a:off x="1097313" y="3715768"/>
            <a:ext cx="3510782" cy="605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cap="all" spc="200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把 NAS 當作個人電腦主機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B1DA38F-4758-4F2D-8174-8770D0D204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49" y="3848670"/>
            <a:ext cx="323964" cy="64299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EFE62F1-55A9-4F5B-9DB7-DCEBF15E31DB}"/>
              </a:ext>
            </a:extLst>
          </p:cNvPr>
          <p:cNvSpPr/>
          <p:nvPr/>
        </p:nvSpPr>
        <p:spPr>
          <a:xfrm>
            <a:off x="1097313" y="4763136"/>
            <a:ext cx="3269971" cy="605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cap="all" spc="200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 NAS 上使用 </a:t>
            </a:r>
            <a:r>
              <a:rPr lang="zh-TW" altLang="en-US" sz="2000" b="1">
                <a:solidFill>
                  <a:srgbClr val="FCD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Ubuntu</a:t>
            </a:r>
            <a:r>
              <a:rPr lang="zh-TW" altLang="en-US" sz="2000" b="1" cap="all" spc="200">
                <a:solidFill>
                  <a:srgbClr val="FCDC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作業系統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3674AD3-5331-432C-B242-657CE530A3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49" y="4752915"/>
            <a:ext cx="323964" cy="64299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4A02120-AF95-4D75-8259-BF2E4751EF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523" y="1912728"/>
            <a:ext cx="6566968" cy="34318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92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C25ED24C-5E8F-4E31-9840-645BB1EF8416}"/>
              </a:ext>
            </a:extLst>
          </p:cNvPr>
          <p:cNvSpPr/>
          <p:nvPr/>
        </p:nvSpPr>
        <p:spPr>
          <a:xfrm>
            <a:off x="168113" y="1509823"/>
            <a:ext cx="11834740" cy="5187597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8A77CA7-0475-4110-9201-BA2E82C1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QNAP 獨家支援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19D3093-7B80-43EB-9517-3A49B36CB61A}"/>
              </a:ext>
            </a:extLst>
          </p:cNvPr>
          <p:cNvSpPr/>
          <p:nvPr/>
        </p:nvSpPr>
        <p:spPr>
          <a:xfrm>
            <a:off x="6768255" y="1826710"/>
            <a:ext cx="5025220" cy="12851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只要一台 NAS 即可享有</a:t>
            </a:r>
          </a:p>
          <a:p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HD Station, Linux Station, Container Station 和 Virtualization Station </a:t>
            </a:r>
          </a:p>
          <a:p>
            <a:r>
              <a:rPr lang="zh-TW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四種作業平台的選擇。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30DCE74-0AE1-4229-AB59-A71BFDDC3341}"/>
              </a:ext>
            </a:extLst>
          </p:cNvPr>
          <p:cNvSpPr/>
          <p:nvPr/>
        </p:nvSpPr>
        <p:spPr>
          <a:xfrm>
            <a:off x="958019" y="1826710"/>
            <a:ext cx="4300531" cy="12851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業界唯一獨家 Ubuntu 整合 NAS：</a:t>
            </a:r>
          </a:p>
          <a:p>
            <a:r>
              <a:rPr 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一鍵安裝 Ubuntu 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讓您自由使用、盡情發揮！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3015A6C-ECCF-4937-A35A-4571116ED620}"/>
              </a:ext>
            </a:extLst>
          </p:cNvPr>
          <p:cNvGrpSpPr/>
          <p:nvPr/>
        </p:nvGrpSpPr>
        <p:grpSpPr>
          <a:xfrm>
            <a:off x="568140" y="3512868"/>
            <a:ext cx="5120115" cy="2491709"/>
            <a:chOff x="1491205" y="2955028"/>
            <a:chExt cx="8020062" cy="39029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Picture 4" descr="C:\Users\Judy Chen\Desktop\下載 (1).jpg">
              <a:extLst>
                <a:ext uri="{FF2B5EF4-FFF2-40B4-BE49-F238E27FC236}">
                  <a16:creationId xmlns:a16="http://schemas.microsoft.com/office/drawing/2014/main" id="{A7E4FA0C-8FF9-4E3C-86C0-1BDD888FC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375" b="9421"/>
            <a:stretch>
              <a:fillRect/>
            </a:stretch>
          </p:blipFill>
          <p:spPr bwMode="auto">
            <a:xfrm>
              <a:off x="2152927" y="3178629"/>
              <a:ext cx="6708044" cy="3679371"/>
            </a:xfrm>
            <a:prstGeom prst="rect">
              <a:avLst/>
            </a:prstGeom>
            <a:noFill/>
          </p:spPr>
        </p:pic>
        <p:pic>
          <p:nvPicPr>
            <p:cNvPr id="10" name="Picture 3" descr="C:\Users\Judy Chen\Desktop\ubuntu_logo.png">
              <a:extLst>
                <a:ext uri="{FF2B5EF4-FFF2-40B4-BE49-F238E27FC236}">
                  <a16:creationId xmlns:a16="http://schemas.microsoft.com/office/drawing/2014/main" id="{FB68BA2C-B345-40F5-8EA0-F25AB56CC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91205" y="2955028"/>
              <a:ext cx="2268000" cy="2268000"/>
            </a:xfrm>
            <a:prstGeom prst="rect">
              <a:avLst/>
            </a:prstGeom>
            <a:noFill/>
          </p:spPr>
        </p:pic>
        <p:pic>
          <p:nvPicPr>
            <p:cNvPr id="11" name="Picture 3" descr="C:\Users\Judy Chen\Desktop\ubuntu_logo.png">
              <a:extLst>
                <a:ext uri="{FF2B5EF4-FFF2-40B4-BE49-F238E27FC236}">
                  <a16:creationId xmlns:a16="http://schemas.microsoft.com/office/drawing/2014/main" id="{6D4120E9-C542-4009-A59F-150C3DD28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82407" y="2973028"/>
              <a:ext cx="2228860" cy="2232000"/>
            </a:xfrm>
            <a:prstGeom prst="rect">
              <a:avLst/>
            </a:prstGeom>
            <a:noFill/>
          </p:spPr>
        </p:pic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7B3B4AB3-1DF1-4233-B91B-392979400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759" y="3302866"/>
            <a:ext cx="3404802" cy="3555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8DA8F93E-F7B9-4FFC-A785-690733C7BC1E}"/>
              </a:ext>
            </a:extLst>
          </p:cNvPr>
          <p:cNvSpPr/>
          <p:nvPr/>
        </p:nvSpPr>
        <p:spPr>
          <a:xfrm flipH="1">
            <a:off x="6064217" y="1699665"/>
            <a:ext cx="63565" cy="4785356"/>
          </a:xfrm>
          <a:prstGeom prst="rect">
            <a:avLst/>
          </a:prstGeom>
          <a:solidFill>
            <a:srgbClr val="F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4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03B992-D24A-45EE-8D05-3D3C913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460311"/>
            <a:ext cx="10058398" cy="75062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zh-TW" sz="4000">
                <a:solidFill>
                  <a:srgbClr val="FCD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Station 帶給您的好處 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55EF44-CA5E-41D9-A9D8-73FAED09ADAA}"/>
              </a:ext>
            </a:extLst>
          </p:cNvPr>
          <p:cNvSpPr txBox="1"/>
          <p:nvPr/>
        </p:nvSpPr>
        <p:spPr>
          <a:xfrm>
            <a:off x="2927578" y="2433359"/>
            <a:ext cx="8068962" cy="26441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 &amp; Ubuntu 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系統應用資源雙享受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一鍵安裝多版本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</a:t>
            </a: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App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Center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搭配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Software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Center</a:t>
            </a: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Linux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設定 </a:t>
            </a:r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Ubuntu</a:t>
            </a: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/>
                <a:ea typeface="微軟正黑體"/>
                <a:cs typeface="Arial"/>
              </a:rPr>
              <a:t>遠端桌面作業及聲音串流模式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支援讀寫光碟機</a:t>
            </a: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4697CE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擴充顯示卡支援</a:t>
            </a:r>
          </a:p>
        </p:txBody>
      </p:sp>
    </p:spTree>
    <p:extLst>
      <p:ext uri="{BB962C8B-B14F-4D97-AF65-F5344CB8AC3E}">
        <p14:creationId xmlns:p14="http://schemas.microsoft.com/office/powerpoint/2010/main" val="173300193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956</Words>
  <Application>Microsoft Office PowerPoint</Application>
  <PresentationFormat>寬螢幕</PresentationFormat>
  <Paragraphs>141</Paragraphs>
  <Slides>24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Microsoft JhengHei UI</vt:lpstr>
      <vt:lpstr>Microsoft JhengHei</vt:lpstr>
      <vt:lpstr>Microsoft JhengHei</vt:lpstr>
      <vt:lpstr>新細明體</vt:lpstr>
      <vt:lpstr>Arial</vt:lpstr>
      <vt:lpstr>Calibri</vt:lpstr>
      <vt:lpstr>Calibri Light</vt:lpstr>
      <vt:lpstr>Wingdings</vt:lpstr>
      <vt:lpstr>回顧</vt:lpstr>
      <vt:lpstr>PowerPoint 簡報</vt:lpstr>
      <vt:lpstr>大綱</vt:lpstr>
      <vt:lpstr>這麼豐盛的作業平台應該用哪一個呢？</vt:lpstr>
      <vt:lpstr>首先，您需要什麼樣的應用？</vt:lpstr>
      <vt:lpstr>各平台的特色</vt:lpstr>
      <vt:lpstr>難易度及彈性比較</vt:lpstr>
      <vt:lpstr>Linux Station 讓 NAS 變身成為 Ubuntu 個人電腦</vt:lpstr>
      <vt:lpstr>QNAP 獨家支援</vt:lpstr>
      <vt:lpstr>Linux Station 帶給您的好處 </vt:lpstr>
      <vt:lpstr>QTS &amp; Ubuntu 系統應用資源雙享受 </vt:lpstr>
      <vt:lpstr>一鍵安裝多版本 Ubuntu</vt:lpstr>
      <vt:lpstr>QTS App Center 搭配 Ubuntu Software Center</vt:lpstr>
      <vt:lpstr>透過 Linux Station 設定 Ubuntu</vt:lpstr>
      <vt:lpstr>遠端桌面及聲音串流模式</vt:lpstr>
      <vt:lpstr>支援讀寫光碟機</vt:lpstr>
      <vt:lpstr>擴充顯示卡支援</vt:lpstr>
      <vt:lpstr>應用分享 ＆ Demo</vt:lpstr>
      <vt:lpstr>設計師的好夥伴: 在 Linux Station 使用 Inkscape</vt:lpstr>
      <vt:lpstr>PowerPoint 簡報</vt:lpstr>
      <vt:lpstr>PowerPoint 簡報</vt:lpstr>
      <vt:lpstr>如何使用 Linux Station</vt:lpstr>
      <vt:lpstr>問題回饋</vt:lpstr>
      <vt:lpstr>支援機種 Model Name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FannieChen</dc:creator>
  <cp:lastModifiedBy>QNAP_Mili Wang</cp:lastModifiedBy>
  <cp:revision>2</cp:revision>
  <dcterms:created xsi:type="dcterms:W3CDTF">2015-09-21T23:24:45Z</dcterms:created>
  <dcterms:modified xsi:type="dcterms:W3CDTF">2019-04-02T06:33:12Z</dcterms:modified>
</cp:coreProperties>
</file>